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57" r:id="rId4"/>
    <p:sldId id="259" r:id="rId5"/>
    <p:sldId id="260" r:id="rId6"/>
    <p:sldId id="261" r:id="rId7"/>
    <p:sldId id="262" r:id="rId8"/>
    <p:sldId id="258" r:id="rId9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Predvolená sekcia" id="{6EC67ACC-D0A0-42EF-B5EC-C708019839EE}">
          <p14:sldIdLst>
            <p14:sldId id="256"/>
            <p14:sldId id="263"/>
            <p14:sldId id="257"/>
            <p14:sldId id="259"/>
            <p14:sldId id="260"/>
            <p14:sldId id="261"/>
            <p14:sldId id="262"/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3137"/>
    <a:srgbClr val="0054A3"/>
    <a:srgbClr val="D0D1D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15" autoAdjust="0"/>
    <p:restoredTop sz="94434" autoAdjust="0"/>
  </p:normalViewPr>
  <p:slideViewPr>
    <p:cSldViewPr snapToGrid="0">
      <p:cViewPr varScale="1">
        <p:scale>
          <a:sx n="95" d="100"/>
          <a:sy n="95" d="100"/>
        </p:scale>
        <p:origin x="67" y="67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CEF52C-616F-4763-9683-9F347B687A59}" type="datetimeFigureOut">
              <a:rPr lang="sk-SK" smtClean="0"/>
              <a:t>7. 2. 2023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 smtClean="0"/>
              <a:t>Upravte štýl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99A363-1A17-4C53-90A9-766C1703505B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606155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4649366" y="2400663"/>
            <a:ext cx="6015612" cy="1334712"/>
          </a:xfrm>
        </p:spPr>
        <p:txBody>
          <a:bodyPr anchor="t" anchorCtr="0">
            <a:normAutofit/>
          </a:bodyPr>
          <a:lstStyle>
            <a:lvl1pPr algn="l">
              <a:lnSpc>
                <a:spcPct val="90000"/>
              </a:lnSpc>
              <a:defRPr sz="3200" cap="all" baseline="0">
                <a:solidFill>
                  <a:srgbClr val="0054A3"/>
                </a:solidFill>
                <a:latin typeface="Calibri" panose="020F0502020204030204" pitchFamily="34" charset="0"/>
              </a:defRPr>
            </a:lvl1pPr>
          </a:lstStyle>
          <a:p>
            <a:r>
              <a:rPr lang="en-GB" noProof="0" dirty="0" err="1" smtClean="0"/>
              <a:t>hlavný</a:t>
            </a:r>
            <a:r>
              <a:rPr lang="en-GB" noProof="0" dirty="0" smtClean="0"/>
              <a:t> </a:t>
            </a:r>
            <a:br>
              <a:rPr lang="en-GB" noProof="0" dirty="0" smtClean="0"/>
            </a:br>
            <a:r>
              <a:rPr lang="en-GB" noProof="0" dirty="0" err="1" smtClean="0"/>
              <a:t>názov</a:t>
            </a:r>
            <a:r>
              <a:rPr lang="en-GB" noProof="0" dirty="0" smtClean="0"/>
              <a:t> </a:t>
            </a:r>
            <a:br>
              <a:rPr lang="en-GB" noProof="0" dirty="0" smtClean="0"/>
            </a:br>
            <a:r>
              <a:rPr lang="en-GB" noProof="0" dirty="0" err="1" smtClean="0"/>
              <a:t>prezentácie</a:t>
            </a:r>
            <a:endParaRPr lang="en-GB" noProof="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4649366" y="3919607"/>
            <a:ext cx="6015613" cy="1655762"/>
          </a:xfrm>
        </p:spPr>
        <p:txBody>
          <a:bodyPr vert="horz" lIns="91440" tIns="45720" rIns="91440" bIns="45720" rtlCol="0" anchor="t" anchorCtr="0">
            <a:normAutofit/>
          </a:bodyPr>
          <a:lstStyle>
            <a:lvl1pPr>
              <a:defRPr lang="sk-SK" sz="2100" i="1" cap="all" baseline="0" dirty="0">
                <a:solidFill>
                  <a:srgbClr val="0054A3"/>
                </a:solidFill>
                <a:latin typeface="Calibri" panose="020F0502020204030204" pitchFamily="34" charset="0"/>
                <a:ea typeface="+mj-ea"/>
                <a:cs typeface="+mj-cs"/>
              </a:defRPr>
            </a:lvl1pPr>
          </a:lstStyle>
          <a:p>
            <a:pPr lvl="0">
              <a:spcBef>
                <a:spcPct val="0"/>
              </a:spcBef>
              <a:buNone/>
            </a:pPr>
            <a:r>
              <a:rPr lang="en-GB" noProof="0" dirty="0" err="1" smtClean="0"/>
              <a:t>Podnadpis</a:t>
            </a:r>
            <a:endParaRPr lang="en-GB" noProof="0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4649366" y="6235769"/>
            <a:ext cx="2743200" cy="365125"/>
          </a:xfrm>
        </p:spPr>
        <p:txBody>
          <a:bodyPr/>
          <a:lstStyle/>
          <a:p>
            <a:fld id="{B8968A40-B829-447D-87A0-5050627EAC26}" type="datetime1">
              <a:rPr lang="en-GB" noProof="0" smtClean="0"/>
              <a:t>07/02/2023</a:t>
            </a:fld>
            <a:endParaRPr lang="en-GB" noProof="0" dirty="0"/>
          </a:p>
        </p:txBody>
      </p:sp>
      <p:pic>
        <p:nvPicPr>
          <p:cNvPr id="7" name="Obrázok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351" t="37690" r="62191" b="43769"/>
          <a:stretch/>
        </p:blipFill>
        <p:spPr>
          <a:xfrm>
            <a:off x="2885089" y="2280087"/>
            <a:ext cx="1300656" cy="1803183"/>
          </a:xfrm>
          <a:prstGeom prst="rect">
            <a:avLst/>
          </a:prstGeom>
        </p:spPr>
      </p:pic>
      <p:sp>
        <p:nvSpPr>
          <p:cNvPr id="8" name="Obdĺžnik 7"/>
          <p:cNvSpPr/>
          <p:nvPr userDrawn="1"/>
        </p:nvSpPr>
        <p:spPr>
          <a:xfrm>
            <a:off x="4333103" y="0"/>
            <a:ext cx="54000" cy="3113506"/>
          </a:xfrm>
          <a:prstGeom prst="rect">
            <a:avLst/>
          </a:prstGeom>
          <a:solidFill>
            <a:srgbClr val="D0D1D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0" name="Obdĺžnik 9"/>
          <p:cNvSpPr/>
          <p:nvPr userDrawn="1"/>
        </p:nvSpPr>
        <p:spPr>
          <a:xfrm>
            <a:off x="4333103" y="3113507"/>
            <a:ext cx="54000" cy="617912"/>
          </a:xfrm>
          <a:prstGeom prst="rect">
            <a:avLst/>
          </a:prstGeom>
          <a:solidFill>
            <a:srgbClr val="0054A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1" name="Obdĺžnik 10"/>
          <p:cNvSpPr/>
          <p:nvPr userDrawn="1"/>
        </p:nvSpPr>
        <p:spPr>
          <a:xfrm>
            <a:off x="4333103" y="3731419"/>
            <a:ext cx="54000" cy="3114000"/>
          </a:xfrm>
          <a:prstGeom prst="rect">
            <a:avLst/>
          </a:prstGeom>
          <a:solidFill>
            <a:srgbClr val="E0313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3933062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Zástupný symbol obsahu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28" t="38251" r="21689" b="43354"/>
          <a:stretch/>
        </p:blipFill>
        <p:spPr>
          <a:xfrm>
            <a:off x="9187888" y="6132503"/>
            <a:ext cx="2390143" cy="627072"/>
          </a:xfrm>
          <a:prstGeom prst="rect">
            <a:avLst/>
          </a:prstGeom>
        </p:spPr>
      </p:pic>
      <p:sp>
        <p:nvSpPr>
          <p:cNvPr id="17" name="Obdĺžnik 16"/>
          <p:cNvSpPr/>
          <p:nvPr userDrawn="1"/>
        </p:nvSpPr>
        <p:spPr>
          <a:xfrm rot="16200000">
            <a:off x="6454249" y="-4922226"/>
            <a:ext cx="407761" cy="11067739"/>
          </a:xfrm>
          <a:prstGeom prst="rect">
            <a:avLst/>
          </a:prstGeom>
          <a:solidFill>
            <a:srgbClr val="04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1565188" y="411983"/>
            <a:ext cx="10071987" cy="403542"/>
          </a:xfrm>
        </p:spPr>
        <p:txBody>
          <a:bodyPr>
            <a:normAutofit/>
          </a:bodyPr>
          <a:lstStyle>
            <a:lvl1pPr>
              <a:defRPr sz="2100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sk-SK" noProof="0" dirty="0" smtClean="0"/>
              <a:t>Názov snímky</a:t>
            </a:r>
            <a:endParaRPr lang="en-GB" noProof="0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1186046" y="1346479"/>
            <a:ext cx="10167753" cy="4830483"/>
          </a:xfrm>
        </p:spPr>
        <p:txBody>
          <a:bodyPr/>
          <a:lstStyle>
            <a:lvl1pPr marL="228600" indent="-228600">
              <a:buClr>
                <a:srgbClr val="E03137"/>
              </a:buClr>
              <a:buFont typeface="Wingdings" panose="05000000000000000000" pitchFamily="2" charset="2"/>
              <a:buChar char="§"/>
              <a:defRPr/>
            </a:lvl1pPr>
            <a:lvl2pPr marL="685800" indent="-228600">
              <a:buClr>
                <a:srgbClr val="E03137"/>
              </a:buClr>
              <a:buFont typeface="Wingdings" panose="05000000000000000000" pitchFamily="2" charset="2"/>
              <a:buChar char="§"/>
              <a:defRPr/>
            </a:lvl2pPr>
            <a:lvl3pPr marL="1143000" indent="-228600">
              <a:buClr>
                <a:srgbClr val="E03137"/>
              </a:buClr>
              <a:buFont typeface="Wingdings" panose="05000000000000000000" pitchFamily="2" charset="2"/>
              <a:buChar char="§"/>
              <a:defRPr/>
            </a:lvl3pPr>
            <a:lvl4pPr marL="1600200" indent="-228600">
              <a:buClr>
                <a:srgbClr val="E03137"/>
              </a:buClr>
              <a:buFont typeface="Wingdings" panose="05000000000000000000" pitchFamily="2" charset="2"/>
              <a:buChar char="§"/>
              <a:defRPr/>
            </a:lvl4pPr>
            <a:lvl5pPr marL="2057400" indent="-228600">
              <a:buClr>
                <a:srgbClr val="E03137"/>
              </a:buClr>
              <a:buFont typeface="Wingdings" panose="05000000000000000000" pitchFamily="2" charset="2"/>
              <a:buChar char="§"/>
              <a:defRPr/>
            </a:lvl5pPr>
          </a:lstStyle>
          <a:p>
            <a:pPr lvl="0"/>
            <a:r>
              <a:rPr lang="en-GB" noProof="0" dirty="0" err="1" smtClean="0"/>
              <a:t>Upravte</a:t>
            </a:r>
            <a:r>
              <a:rPr lang="en-GB" noProof="0" dirty="0" smtClean="0"/>
              <a:t> </a:t>
            </a:r>
            <a:r>
              <a:rPr lang="en-GB" noProof="0" dirty="0" err="1" smtClean="0"/>
              <a:t>štýl</a:t>
            </a:r>
            <a:r>
              <a:rPr lang="en-GB" noProof="0" dirty="0" smtClean="0"/>
              <a:t> </a:t>
            </a:r>
            <a:r>
              <a:rPr lang="en-GB" noProof="0" dirty="0" err="1" smtClean="0"/>
              <a:t>predlohy</a:t>
            </a:r>
            <a:r>
              <a:rPr lang="en-GB" noProof="0" dirty="0" smtClean="0"/>
              <a:t> </a:t>
            </a:r>
            <a:r>
              <a:rPr lang="en-GB" noProof="0" dirty="0" err="1" smtClean="0"/>
              <a:t>textu</a:t>
            </a:r>
            <a:r>
              <a:rPr lang="en-GB" noProof="0" dirty="0" smtClean="0"/>
              <a:t>.</a:t>
            </a:r>
          </a:p>
          <a:p>
            <a:pPr lvl="1"/>
            <a:r>
              <a:rPr lang="en-GB" noProof="0" dirty="0" err="1" smtClean="0"/>
              <a:t>Druhá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  <a:p>
            <a:pPr lvl="2"/>
            <a:r>
              <a:rPr lang="en-GB" noProof="0" dirty="0" err="1" smtClean="0"/>
              <a:t>Tretia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  <a:p>
            <a:pPr lvl="3"/>
            <a:r>
              <a:rPr lang="en-GB" noProof="0" dirty="0" err="1" smtClean="0"/>
              <a:t>Štvrtá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 smtClean="0"/>
          </a:p>
          <a:p>
            <a:pPr lvl="4"/>
            <a:r>
              <a:rPr lang="en-GB" noProof="0" dirty="0" err="1" smtClean="0"/>
              <a:t>Piata</a:t>
            </a:r>
            <a:r>
              <a:rPr lang="en-GB" noProof="0" dirty="0" smtClean="0"/>
              <a:t> </a:t>
            </a:r>
            <a:r>
              <a:rPr lang="en-GB" noProof="0" dirty="0" err="1" smtClean="0"/>
              <a:t>úroveň</a:t>
            </a:r>
            <a:endParaRPr lang="en-GB" noProof="0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161422" cy="365125"/>
          </a:xfrm>
        </p:spPr>
        <p:txBody>
          <a:bodyPr/>
          <a:lstStyle/>
          <a:p>
            <a:fld id="{6478F05A-EA51-412A-BC84-CAF31BED8770}" type="datetime1">
              <a:rPr lang="en-GB" noProof="0" smtClean="0"/>
              <a:t>07/02/2023</a:t>
            </a:fld>
            <a:endParaRPr lang="en-GB" noProof="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502040" y="6356350"/>
            <a:ext cx="5651360" cy="365125"/>
          </a:xfrm>
        </p:spPr>
        <p:txBody>
          <a:bodyPr/>
          <a:lstStyle/>
          <a:p>
            <a:r>
              <a:rPr lang="en-GB" noProof="0" dirty="0" err="1" smtClean="0"/>
              <a:t>Hlavný</a:t>
            </a:r>
            <a:r>
              <a:rPr lang="en-GB" noProof="0" dirty="0" smtClean="0"/>
              <a:t> </a:t>
            </a:r>
            <a:r>
              <a:rPr lang="en-GB" noProof="0" dirty="0" err="1" smtClean="0"/>
              <a:t>názov</a:t>
            </a:r>
            <a:r>
              <a:rPr lang="en-GB" noProof="0" dirty="0" smtClean="0"/>
              <a:t> </a:t>
            </a:r>
            <a:r>
              <a:rPr lang="en-GB" noProof="0" dirty="0" err="1" smtClean="0"/>
              <a:t>prezentácie</a:t>
            </a:r>
            <a:endParaRPr lang="en-GB" noProof="0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8340131" y="6356350"/>
            <a:ext cx="792982" cy="365125"/>
          </a:xfrm>
        </p:spPr>
        <p:txBody>
          <a:bodyPr/>
          <a:lstStyle/>
          <a:p>
            <a:fld id="{D3E91E45-8E11-4FD5-A139-3CC7756EB3B5}" type="slidenum">
              <a:rPr lang="en-GB" noProof="0" smtClean="0"/>
              <a:t>‹#›</a:t>
            </a:fld>
            <a:endParaRPr lang="en-GB" noProof="0" dirty="0"/>
          </a:p>
        </p:txBody>
      </p:sp>
      <p:sp>
        <p:nvSpPr>
          <p:cNvPr id="9" name="Obdĺžnik 8"/>
          <p:cNvSpPr/>
          <p:nvPr userDrawn="1"/>
        </p:nvSpPr>
        <p:spPr>
          <a:xfrm>
            <a:off x="10203193" y="6338590"/>
            <a:ext cx="1975669" cy="36000"/>
          </a:xfrm>
          <a:prstGeom prst="rect">
            <a:avLst/>
          </a:prstGeom>
          <a:solidFill>
            <a:srgbClr val="E520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0" name="Obdĺžnik 9"/>
          <p:cNvSpPr/>
          <p:nvPr userDrawn="1"/>
        </p:nvSpPr>
        <p:spPr>
          <a:xfrm>
            <a:off x="9929251" y="6338590"/>
            <a:ext cx="273942" cy="36000"/>
          </a:xfrm>
          <a:prstGeom prst="rect">
            <a:avLst/>
          </a:prstGeom>
          <a:solidFill>
            <a:srgbClr val="04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1" name="Obdĺžnik 10"/>
          <p:cNvSpPr/>
          <p:nvPr userDrawn="1"/>
        </p:nvSpPr>
        <p:spPr>
          <a:xfrm>
            <a:off x="9686169" y="6338590"/>
            <a:ext cx="243082" cy="36000"/>
          </a:xfrm>
          <a:prstGeom prst="rect">
            <a:avLst/>
          </a:prstGeom>
          <a:solidFill>
            <a:srgbClr val="D9DB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2" name="Obdĺžnik 11"/>
          <p:cNvSpPr/>
          <p:nvPr userDrawn="1"/>
        </p:nvSpPr>
        <p:spPr>
          <a:xfrm flipV="1">
            <a:off x="0" y="6340412"/>
            <a:ext cx="9139537" cy="36000"/>
          </a:xfrm>
          <a:prstGeom prst="rect">
            <a:avLst/>
          </a:prstGeom>
          <a:solidFill>
            <a:srgbClr val="E520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3" name="Obdĺžnik 12"/>
          <p:cNvSpPr/>
          <p:nvPr userDrawn="1"/>
        </p:nvSpPr>
        <p:spPr>
          <a:xfrm rot="16200000">
            <a:off x="949931" y="987170"/>
            <a:ext cx="407761" cy="64471"/>
          </a:xfrm>
          <a:prstGeom prst="rect">
            <a:avLst/>
          </a:prstGeom>
          <a:solidFill>
            <a:srgbClr val="E520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  <p:sp>
        <p:nvSpPr>
          <p:cNvPr id="14" name="Obdĺžnik 13"/>
          <p:cNvSpPr/>
          <p:nvPr userDrawn="1"/>
        </p:nvSpPr>
        <p:spPr>
          <a:xfrm rot="16200000">
            <a:off x="953601" y="171481"/>
            <a:ext cx="407763" cy="64800"/>
          </a:xfrm>
          <a:prstGeom prst="rect">
            <a:avLst/>
          </a:prstGeom>
          <a:solidFill>
            <a:srgbClr val="D9DB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906639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Zástupný symbol obsahu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728" t="38251" r="21689" b="43354"/>
          <a:stretch/>
        </p:blipFill>
        <p:spPr>
          <a:xfrm>
            <a:off x="6934200" y="1120477"/>
            <a:ext cx="4759646" cy="1248729"/>
          </a:xfrm>
          <a:prstGeom prst="rect">
            <a:avLst/>
          </a:prstGeom>
        </p:spPr>
      </p:pic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1191567" cy="365125"/>
          </a:xfrm>
        </p:spPr>
        <p:txBody>
          <a:bodyPr/>
          <a:lstStyle/>
          <a:p>
            <a:fld id="{64E987A5-5F6F-4C4A-B4B7-64890EF89929}" type="datetime1">
              <a:rPr lang="en-GB" smtClean="0"/>
              <a:t>07/02/2023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>
          <a:xfrm>
            <a:off x="2502039" y="6356350"/>
            <a:ext cx="7767375" cy="365125"/>
          </a:xfrm>
        </p:spPr>
        <p:txBody>
          <a:bodyPr/>
          <a:lstStyle/>
          <a:p>
            <a:r>
              <a:rPr lang="sk-SK" dirty="0" smtClean="0"/>
              <a:t>Hlavný názov prezentácie</a:t>
            </a:r>
            <a:endParaRPr lang="sk-SK" dirty="0"/>
          </a:p>
        </p:txBody>
      </p:sp>
      <p:sp>
        <p:nvSpPr>
          <p:cNvPr id="9" name="Obdĺžnik 8"/>
          <p:cNvSpPr/>
          <p:nvPr userDrawn="1"/>
        </p:nvSpPr>
        <p:spPr>
          <a:xfrm>
            <a:off x="8834852" y="1541005"/>
            <a:ext cx="3357148" cy="64800"/>
          </a:xfrm>
          <a:prstGeom prst="rect">
            <a:avLst/>
          </a:prstGeom>
          <a:solidFill>
            <a:srgbClr val="E520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bdĺžnik 9"/>
          <p:cNvSpPr/>
          <p:nvPr userDrawn="1"/>
        </p:nvSpPr>
        <p:spPr>
          <a:xfrm>
            <a:off x="8369357" y="1541005"/>
            <a:ext cx="465495" cy="64800"/>
          </a:xfrm>
          <a:prstGeom prst="rect">
            <a:avLst/>
          </a:prstGeom>
          <a:solidFill>
            <a:srgbClr val="04559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bdĺžnik 10"/>
          <p:cNvSpPr/>
          <p:nvPr userDrawn="1"/>
        </p:nvSpPr>
        <p:spPr>
          <a:xfrm>
            <a:off x="7956301" y="1541005"/>
            <a:ext cx="413056" cy="64800"/>
          </a:xfrm>
          <a:prstGeom prst="rect">
            <a:avLst/>
          </a:prstGeom>
          <a:solidFill>
            <a:srgbClr val="D9DBD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BlokTextu 12"/>
          <p:cNvSpPr txBox="1"/>
          <p:nvPr userDrawn="1"/>
        </p:nvSpPr>
        <p:spPr>
          <a:xfrm>
            <a:off x="2815588" y="3659903"/>
            <a:ext cx="60192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3200" dirty="0" smtClean="0">
                <a:solidFill>
                  <a:schemeClr val="accent5">
                    <a:lumMod val="75000"/>
                  </a:schemeClr>
                </a:solidFill>
              </a:rPr>
              <a:t>ĎAKUJEM</a:t>
            </a:r>
            <a:r>
              <a:rPr lang="sk-SK" sz="3200" baseline="0" dirty="0" smtClean="0">
                <a:solidFill>
                  <a:schemeClr val="accent5">
                    <a:lumMod val="75000"/>
                  </a:schemeClr>
                </a:solidFill>
              </a:rPr>
              <a:t> ZA VAŠU POZORNOSŤ</a:t>
            </a:r>
            <a:endParaRPr lang="sk-SK" sz="3200" dirty="0"/>
          </a:p>
        </p:txBody>
      </p:sp>
    </p:spTree>
    <p:extLst>
      <p:ext uri="{BB962C8B-B14F-4D97-AF65-F5344CB8AC3E}">
        <p14:creationId xmlns:p14="http://schemas.microsoft.com/office/powerpoint/2010/main" val="875486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Upravte štýly predlohy textu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dirty="0" smtClean="0"/>
              <a:t>Upravte štýl predlohy textu.</a:t>
            </a:r>
          </a:p>
          <a:p>
            <a:pPr lvl="1"/>
            <a:r>
              <a:rPr lang="sk-SK" dirty="0" smtClean="0"/>
              <a:t>Druhá úroveň</a:t>
            </a:r>
          </a:p>
          <a:p>
            <a:pPr lvl="2"/>
            <a:r>
              <a:rPr lang="sk-SK" dirty="0" smtClean="0"/>
              <a:t>Tretia úroveň</a:t>
            </a:r>
          </a:p>
          <a:p>
            <a:pPr lvl="3"/>
            <a:r>
              <a:rPr lang="sk-SK" dirty="0" smtClean="0"/>
              <a:t>Štvrtá úroveň</a:t>
            </a:r>
          </a:p>
          <a:p>
            <a:pPr lvl="4"/>
            <a:r>
              <a:rPr lang="sk-SK" dirty="0" smtClean="0"/>
              <a:t>Piata úroveň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84FFE9-1E2B-4AEC-BB2B-7E380D9700F4}" type="datetime1">
              <a:rPr lang="en-GB" smtClean="0"/>
              <a:t>07/02/2023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E91E45-8E11-4FD5-A139-3CC7756EB3B5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763761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5" r:id="rId3"/>
  </p:sldLayoutIdLst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ecd-ilibrary.org/taxation/making-dispute-resolution-more-effective-map-peer-review-report-the-slovak-republic-stage-2_df4ca02e-en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oecd.org/tax/dispute/mutual-agreement-procedure-statistics.ht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49364" y="2400663"/>
            <a:ext cx="6676361" cy="1334712"/>
          </a:xfrm>
        </p:spPr>
        <p:txBody>
          <a:bodyPr>
            <a:normAutofit fontScale="90000"/>
          </a:bodyPr>
          <a:lstStyle/>
          <a:p>
            <a:r>
              <a:rPr lang="sk-SK" dirty="0" smtClean="0"/>
              <a:t>Prevencia a riešenie sporov v oblasti medzinárodného zdaňovania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k-SK" dirty="0" smtClean="0"/>
              <a:t>Ing. Ľubica Adame, PHD., LL.M 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93332-91C8-4B99-ACE7-456514160391}" type="datetime1">
              <a:rPr lang="en-GB" noProof="0" smtClean="0"/>
              <a:t>07/02/2023</a:t>
            </a:fld>
            <a:endParaRPr lang="en-GB" noProof="0" dirty="0"/>
          </a:p>
        </p:txBody>
      </p:sp>
      <p:pic>
        <p:nvPicPr>
          <p:cNvPr id="5" name="Picture 6" descr="Mutual agreement procedures as a mechanism for resolving transfer pricing  disputes in Latin America | Inter-American Center of Tax Administration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9810" y="3919607"/>
            <a:ext cx="3818021" cy="2445057"/>
          </a:xfrm>
          <a:prstGeom prst="rect">
            <a:avLst/>
          </a:prstGeom>
          <a:noFill/>
          <a:effectLst>
            <a:softEdge rad="6731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94621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Prevencia a riešenie sporov</a:t>
            </a:r>
            <a:endParaRPr lang="sk-SK" dirty="0"/>
          </a:p>
        </p:txBody>
      </p:sp>
      <p:sp>
        <p:nvSpPr>
          <p:cNvPr id="3" name="Zástupný objekt pre obsah 2"/>
          <p:cNvSpPr>
            <a:spLocks noGrp="1"/>
          </p:cNvSpPr>
          <p:nvPr>
            <p:ph idx="1"/>
          </p:nvPr>
        </p:nvSpPr>
        <p:spPr>
          <a:xfrm>
            <a:off x="1186046" y="1346479"/>
            <a:ext cx="4003575" cy="4830483"/>
          </a:xfrm>
        </p:spPr>
        <p:txBody>
          <a:bodyPr/>
          <a:lstStyle/>
          <a:p>
            <a:pPr marL="0" indent="0">
              <a:buNone/>
            </a:pPr>
            <a:r>
              <a:rPr lang="sk-SK" b="1" dirty="0" smtClean="0"/>
              <a:t>PREVENCIA</a:t>
            </a:r>
          </a:p>
          <a:p>
            <a:r>
              <a:rPr lang="sk-SK" dirty="0" smtClean="0"/>
              <a:t>APA</a:t>
            </a:r>
            <a:endParaRPr lang="sk-SK" dirty="0" smtClean="0"/>
          </a:p>
          <a:p>
            <a:pPr marL="0" indent="0">
              <a:buNone/>
            </a:pPr>
            <a:r>
              <a:rPr lang="sk-SK" dirty="0" smtClean="0"/>
              <a:t>(</a:t>
            </a:r>
            <a:r>
              <a:rPr lang="sk-SK" b="1" dirty="0" err="1" smtClean="0"/>
              <a:t>A</a:t>
            </a:r>
            <a:r>
              <a:rPr lang="sk-SK" dirty="0" err="1" smtClean="0"/>
              <a:t>dvanced</a:t>
            </a:r>
            <a:r>
              <a:rPr lang="sk-SK" dirty="0" smtClean="0"/>
              <a:t> </a:t>
            </a:r>
            <a:r>
              <a:rPr lang="sk-SK" b="1" dirty="0" err="1" smtClean="0"/>
              <a:t>P</a:t>
            </a:r>
            <a:r>
              <a:rPr lang="sk-SK" dirty="0" err="1" smtClean="0"/>
              <a:t>ricing</a:t>
            </a:r>
            <a:r>
              <a:rPr lang="sk-SK" dirty="0" smtClean="0"/>
              <a:t> </a:t>
            </a:r>
            <a:r>
              <a:rPr lang="sk-SK" b="1" dirty="0" err="1" smtClean="0"/>
              <a:t>A</a:t>
            </a:r>
            <a:r>
              <a:rPr lang="sk-SK" dirty="0" err="1" smtClean="0"/>
              <a:t>greement</a:t>
            </a:r>
            <a:r>
              <a:rPr lang="sk-SK" dirty="0" smtClean="0"/>
              <a:t>)</a:t>
            </a:r>
          </a:p>
          <a:p>
            <a:pPr marL="0" indent="0">
              <a:buNone/>
            </a:pPr>
            <a:r>
              <a:rPr lang="sk-SK" dirty="0" smtClean="0"/>
              <a:t>- </a:t>
            </a:r>
            <a:r>
              <a:rPr lang="sk-SK" dirty="0" smtClean="0"/>
              <a:t>Riešenie (primárne) do budúcnosti</a:t>
            </a:r>
            <a:endParaRPr lang="sk-SK" dirty="0"/>
          </a:p>
        </p:txBody>
      </p:sp>
      <p:sp>
        <p:nvSpPr>
          <p:cNvPr id="4" name="Zástupný objekt pre dá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F05A-EA51-412A-BC84-CAF31BED8770}" type="datetime1">
              <a:rPr lang="en-GB" noProof="0" smtClean="0"/>
              <a:t>07/02/2023</a:t>
            </a:fld>
            <a:endParaRPr lang="en-GB" noProof="0" dirty="0"/>
          </a:p>
        </p:txBody>
      </p:sp>
      <p:sp>
        <p:nvSpPr>
          <p:cNvPr id="5" name="Zástupný objekt pre pät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noProof="0" smtClean="0"/>
              <a:t>Hlavný názov prezentácie</a:t>
            </a:r>
            <a:endParaRPr lang="en-GB" noProof="0" dirty="0"/>
          </a:p>
        </p:txBody>
      </p:sp>
      <p:sp>
        <p:nvSpPr>
          <p:cNvPr id="6" name="Zástupný objekt pre číslo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2</a:t>
            </a:fld>
            <a:endParaRPr lang="en-GB" noProof="0" dirty="0"/>
          </a:p>
        </p:txBody>
      </p:sp>
      <p:sp>
        <p:nvSpPr>
          <p:cNvPr id="7" name="Zástupný objekt pre obsah 2"/>
          <p:cNvSpPr txBox="1">
            <a:spLocks/>
          </p:cNvSpPr>
          <p:nvPr/>
        </p:nvSpPr>
        <p:spPr>
          <a:xfrm>
            <a:off x="6601181" y="1346478"/>
            <a:ext cx="4003575" cy="48304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Clr>
                <a:srgbClr val="E03137"/>
              </a:buClr>
              <a:buFont typeface="Wingdings" panose="05000000000000000000" pitchFamily="2" charset="2"/>
              <a:buChar char="§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sk-SK" b="1" dirty="0" smtClean="0"/>
              <a:t>RIEŠENIE</a:t>
            </a:r>
          </a:p>
          <a:p>
            <a:r>
              <a:rPr lang="sk-SK" dirty="0" smtClean="0"/>
              <a:t>MAP</a:t>
            </a:r>
            <a:endParaRPr lang="sk-SK" dirty="0" smtClean="0"/>
          </a:p>
          <a:p>
            <a:pPr marL="0" indent="0">
              <a:buFont typeface="Wingdings" panose="05000000000000000000" pitchFamily="2" charset="2"/>
              <a:buNone/>
            </a:pPr>
            <a:r>
              <a:rPr lang="sk-SK" dirty="0" smtClean="0"/>
              <a:t>(</a:t>
            </a:r>
            <a:r>
              <a:rPr lang="sk-SK" b="1" dirty="0" err="1" smtClean="0"/>
              <a:t>M</a:t>
            </a:r>
            <a:r>
              <a:rPr lang="sk-SK" dirty="0" err="1" smtClean="0"/>
              <a:t>utual</a:t>
            </a:r>
            <a:r>
              <a:rPr lang="sk-SK" dirty="0" smtClean="0"/>
              <a:t> </a:t>
            </a:r>
            <a:r>
              <a:rPr lang="sk-SK" b="1" dirty="0" err="1" smtClean="0"/>
              <a:t>A</a:t>
            </a:r>
            <a:r>
              <a:rPr lang="sk-SK" dirty="0" err="1" smtClean="0"/>
              <a:t>greement</a:t>
            </a:r>
            <a:r>
              <a:rPr lang="sk-SK" dirty="0" smtClean="0"/>
              <a:t> </a:t>
            </a:r>
            <a:r>
              <a:rPr lang="sk-SK" b="1" dirty="0" err="1" smtClean="0"/>
              <a:t>P</a:t>
            </a:r>
            <a:r>
              <a:rPr lang="sk-SK" dirty="0" err="1" smtClean="0"/>
              <a:t>rocedure</a:t>
            </a:r>
            <a:r>
              <a:rPr lang="sk-SK" dirty="0" smtClean="0"/>
              <a:t>)</a:t>
            </a:r>
          </a:p>
          <a:p>
            <a:pPr marL="0" indent="0">
              <a:buFont typeface="Wingdings" panose="05000000000000000000" pitchFamily="2" charset="2"/>
              <a:buNone/>
            </a:pPr>
            <a:r>
              <a:rPr lang="sk-SK" dirty="0" smtClean="0"/>
              <a:t>- Riešenie minulosti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2873529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Prevencia sporov – odsúhlasenie metódy transferového oceňovania (1)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77610-AEDD-420A-9018-89CCABC4EAC8}" type="datetime1">
              <a:rPr lang="en-GB" noProof="0" smtClean="0"/>
              <a:t>07/02/2023</a:t>
            </a:fld>
            <a:endParaRPr lang="en-GB" noProof="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Prevencia a riešenie sporov v oblasti medzinárodného zdaňovania</a:t>
            </a:r>
            <a:endParaRPr lang="en-GB" noProof="0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3</a:t>
            </a:fld>
            <a:endParaRPr lang="en-GB" noProof="0" dirty="0"/>
          </a:p>
        </p:txBody>
      </p:sp>
      <p:sp>
        <p:nvSpPr>
          <p:cNvPr id="8" name="Zástupný symbol obsahu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base"/>
            <a:r>
              <a:rPr lang="sk-SK" dirty="0"/>
              <a:t>ZDP - § 18 ods. 4 -10</a:t>
            </a:r>
          </a:p>
          <a:p>
            <a:pPr marL="0" indent="0" fontAlgn="base">
              <a:buNone/>
            </a:pPr>
            <a:endParaRPr lang="sk-SK" dirty="0" smtClean="0"/>
          </a:p>
          <a:p>
            <a:pPr fontAlgn="base"/>
            <a:r>
              <a:rPr lang="sk-SK" dirty="0" smtClean="0"/>
              <a:t>Možnosť </a:t>
            </a:r>
            <a:r>
              <a:rPr lang="sk-SK" dirty="0" smtClean="0"/>
              <a:t>bilaterálneho/multilaterálneho odsúhlasenia </a:t>
            </a:r>
            <a:r>
              <a:rPr lang="sk-SK" dirty="0"/>
              <a:t>metódy</a:t>
            </a:r>
          </a:p>
          <a:p>
            <a:pPr fontAlgn="base"/>
            <a:endParaRPr lang="sk-SK" dirty="0" smtClean="0"/>
          </a:p>
          <a:p>
            <a:pPr fontAlgn="base"/>
            <a:r>
              <a:rPr lang="sk-SK" dirty="0" smtClean="0"/>
              <a:t>Možnosť tzv. </a:t>
            </a:r>
            <a:r>
              <a:rPr lang="sk-SK" dirty="0" err="1" smtClean="0"/>
              <a:t>roll-backu</a:t>
            </a:r>
            <a:r>
              <a:rPr lang="sk-SK" dirty="0" smtClean="0"/>
              <a:t> </a:t>
            </a:r>
            <a:r>
              <a:rPr lang="sk-SK" dirty="0"/>
              <a:t>pri </a:t>
            </a:r>
            <a:r>
              <a:rPr lang="sk-SK" dirty="0" smtClean="0"/>
              <a:t>bilaterálnej/multilaterálnej APA</a:t>
            </a:r>
          </a:p>
          <a:p>
            <a:pPr fontAlgn="base"/>
            <a:endParaRPr lang="sk-SK" dirty="0" smtClean="0"/>
          </a:p>
          <a:p>
            <a:pPr fontAlgn="base"/>
            <a:r>
              <a:rPr lang="sk-SK" dirty="0" smtClean="0"/>
              <a:t>Podlieha poplatku (</a:t>
            </a:r>
            <a:r>
              <a:rPr lang="pt-BR" dirty="0" smtClean="0"/>
              <a:t>30 </a:t>
            </a:r>
            <a:r>
              <a:rPr lang="pt-BR" dirty="0"/>
              <a:t>tisíc </a:t>
            </a:r>
            <a:r>
              <a:rPr lang="pt-BR" dirty="0" smtClean="0"/>
              <a:t>EUR</a:t>
            </a:r>
            <a:r>
              <a:rPr lang="sk-SK" dirty="0" smtClean="0"/>
              <a:t> pri </a:t>
            </a:r>
            <a:r>
              <a:rPr lang="pt-BR" dirty="0" smtClean="0"/>
              <a:t>bilateráln</a:t>
            </a:r>
            <a:r>
              <a:rPr lang="sk-SK" dirty="0" smtClean="0"/>
              <a:t>ej</a:t>
            </a:r>
            <a:r>
              <a:rPr lang="pt-BR" dirty="0" smtClean="0"/>
              <a:t>/multilateráln</a:t>
            </a:r>
            <a:r>
              <a:rPr lang="sk-SK" dirty="0" smtClean="0"/>
              <a:t>ej APA)</a:t>
            </a:r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3602799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Prevencia sporov – odsúhlasenie metódy transferového oceňovania (2)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77610-AEDD-420A-9018-89CCABC4EAC8}" type="datetime1">
              <a:rPr lang="en-GB" noProof="0" smtClean="0"/>
              <a:t>07/02/2023</a:t>
            </a:fld>
            <a:endParaRPr lang="en-GB" noProof="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Prevencia a riešenie sporov v oblasti medzinárodného zdaňovania</a:t>
            </a:r>
            <a:endParaRPr lang="en-GB" noProof="0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4</a:t>
            </a:fld>
            <a:endParaRPr lang="en-GB" noProof="0" dirty="0"/>
          </a:p>
        </p:txBody>
      </p:sp>
      <p:sp>
        <p:nvSpPr>
          <p:cNvPr id="8" name="Zástupný symbol obsahu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sk-SK" dirty="0" smtClean="0"/>
              <a:t>Snaha o zlepšenie procesov bilaterálnych/multilaterálnych APA</a:t>
            </a:r>
          </a:p>
          <a:p>
            <a:pPr lvl="1" fontAlgn="base"/>
            <a:r>
              <a:rPr lang="sk-SK" dirty="0" smtClean="0"/>
              <a:t>Spoločný projekt s Poľskom v rámci reformných programov EÚ</a:t>
            </a:r>
            <a:endParaRPr lang="sk-SK" dirty="0"/>
          </a:p>
          <a:p>
            <a:pPr fontAlgn="base"/>
            <a:endParaRPr lang="sk-SK" dirty="0" smtClean="0"/>
          </a:p>
          <a:p>
            <a:pPr fontAlgn="base"/>
            <a:r>
              <a:rPr lang="sk-SK" dirty="0" smtClean="0"/>
              <a:t>Štatistiky bilaterálnych/multilaterálnych APA</a:t>
            </a:r>
          </a:p>
          <a:p>
            <a:pPr lvl="1" fontAlgn="base"/>
            <a:r>
              <a:rPr lang="sk-SK" dirty="0" smtClean="0"/>
              <a:t>2 odsúhlasené a implementované (ČR, Poľsko)</a:t>
            </a:r>
          </a:p>
          <a:p>
            <a:pPr lvl="1" fontAlgn="base"/>
            <a:r>
              <a:rPr lang="sk-SK" dirty="0" smtClean="0"/>
              <a:t>1 odsúhlasená a v procese implementácie (Kórejská </a:t>
            </a:r>
            <a:r>
              <a:rPr lang="sk-SK" dirty="0" err="1" smtClean="0"/>
              <a:t>rep</a:t>
            </a:r>
            <a:r>
              <a:rPr lang="sk-SK" dirty="0" smtClean="0"/>
              <a:t>.)</a:t>
            </a:r>
          </a:p>
          <a:p>
            <a:pPr lvl="1" fontAlgn="base"/>
            <a:r>
              <a:rPr lang="sk-SK" dirty="0" smtClean="0"/>
              <a:t>7 v procese riešenia</a:t>
            </a:r>
          </a:p>
        </p:txBody>
      </p:sp>
    </p:spTree>
    <p:extLst>
      <p:ext uri="{BB962C8B-B14F-4D97-AF65-F5344CB8AC3E}">
        <p14:creationId xmlns:p14="http://schemas.microsoft.com/office/powerpoint/2010/main" val="358926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RIEšENIE</a:t>
            </a:r>
            <a:r>
              <a:rPr lang="sk-SK" dirty="0" smtClean="0"/>
              <a:t> SPOROV - Procedúra </a:t>
            </a:r>
            <a:r>
              <a:rPr lang="sk-SK" dirty="0" smtClean="0"/>
              <a:t>vzájomnej dohody (MAP)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77610-AEDD-420A-9018-89CCABC4EAC8}" type="datetime1">
              <a:rPr lang="en-GB" noProof="0" smtClean="0"/>
              <a:t>07/02/2023</a:t>
            </a:fld>
            <a:endParaRPr lang="en-GB" noProof="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Prevencia a riešenie sporov v oblasti medzinárodného zdaňovania</a:t>
            </a:r>
            <a:endParaRPr lang="en-GB" noProof="0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5</a:t>
            </a:fld>
            <a:endParaRPr lang="en-GB" noProof="0" dirty="0"/>
          </a:p>
        </p:txBody>
      </p:sp>
      <p:sp>
        <p:nvSpPr>
          <p:cNvPr id="8" name="Zástupný symbol obsahu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sk-SK" dirty="0" smtClean="0"/>
              <a:t>Článok 25 Modelovej zmluvy OECD o zamedzení dvojitého zdanenia</a:t>
            </a:r>
            <a:endParaRPr lang="sk-SK" dirty="0"/>
          </a:p>
          <a:p>
            <a:pPr fontAlgn="base"/>
            <a:r>
              <a:rPr lang="sk-SK" dirty="0"/>
              <a:t>Arbitrážny dohovor EÚ – č. </a:t>
            </a:r>
            <a:r>
              <a:rPr lang="sk-SK" dirty="0" smtClean="0"/>
              <a:t>90/463/EEC</a:t>
            </a:r>
          </a:p>
          <a:p>
            <a:pPr lvl="1" fontAlgn="base"/>
            <a:r>
              <a:rPr lang="sk-SK" dirty="0" smtClean="0"/>
              <a:t>vzťahuje </a:t>
            </a:r>
            <a:r>
              <a:rPr lang="sk-SK" dirty="0"/>
              <a:t>sa iba na transferové oceňovanie a priradenie ziskov stálej prevádzkarni</a:t>
            </a:r>
            <a:endParaRPr lang="sk-SK" dirty="0" smtClean="0"/>
          </a:p>
          <a:p>
            <a:pPr fontAlgn="base"/>
            <a:r>
              <a:rPr lang="sk-SK" dirty="0"/>
              <a:t>Smernica Rady (EÚ) 2017/1852 z 10. októbra 2017 </a:t>
            </a:r>
            <a:r>
              <a:rPr lang="sk-SK" dirty="0" smtClean="0"/>
              <a:t>o mechanizmoch </a:t>
            </a:r>
            <a:r>
              <a:rPr lang="sk-SK" dirty="0"/>
              <a:t>riešenia sporov týkajúcich sa zdanenia v Európskej </a:t>
            </a:r>
            <a:r>
              <a:rPr lang="sk-SK" dirty="0" smtClean="0"/>
              <a:t>únii a zákon </a:t>
            </a:r>
            <a:r>
              <a:rPr lang="sk-SK" dirty="0"/>
              <a:t>č. 11/2019 </a:t>
            </a:r>
            <a:r>
              <a:rPr lang="sk-SK" dirty="0" err="1"/>
              <a:t>Z.z</a:t>
            </a:r>
            <a:r>
              <a:rPr lang="sk-SK" dirty="0"/>
              <a:t>. o pravidlách riešenia sporov týkajúcich sa </a:t>
            </a:r>
            <a:r>
              <a:rPr lang="sk-SK" dirty="0" smtClean="0"/>
              <a:t>zdanenia</a:t>
            </a:r>
          </a:p>
          <a:p>
            <a:pPr lvl="1" fontAlgn="base"/>
            <a:r>
              <a:rPr lang="sk-SK" dirty="0" smtClean="0"/>
              <a:t>Vzťahuje sa na </a:t>
            </a:r>
            <a:r>
              <a:rPr lang="sk-SK" dirty="0"/>
              <a:t>všetky prípady medzinárodného </a:t>
            </a:r>
            <a:r>
              <a:rPr lang="sk-SK" dirty="0" smtClean="0"/>
              <a:t>zdaňovania</a:t>
            </a:r>
          </a:p>
        </p:txBody>
      </p:sp>
    </p:spTree>
    <p:extLst>
      <p:ext uri="{BB962C8B-B14F-4D97-AF65-F5344CB8AC3E}">
        <p14:creationId xmlns:p14="http://schemas.microsoft.com/office/powerpoint/2010/main" val="36643559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Procedúra vzájomnej dohody (MAP) v rámci OECD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77610-AEDD-420A-9018-89CCABC4EAC8}" type="datetime1">
              <a:rPr lang="en-GB" noProof="0" smtClean="0"/>
              <a:t>07/02/2023</a:t>
            </a:fld>
            <a:endParaRPr lang="en-GB" noProof="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Prevencia a riešenie sporov v oblasti medzinárodného zdaňovania</a:t>
            </a:r>
            <a:endParaRPr lang="en-GB" noProof="0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6</a:t>
            </a:fld>
            <a:endParaRPr lang="en-GB" noProof="0" dirty="0"/>
          </a:p>
        </p:txBody>
      </p:sp>
      <p:sp>
        <p:nvSpPr>
          <p:cNvPr id="8" name="Zástupný symbol obsahu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sk-SK" dirty="0" smtClean="0"/>
              <a:t>Akčný plán BEPS – Akcia č. 14</a:t>
            </a:r>
          </a:p>
          <a:p>
            <a:pPr fontAlgn="base"/>
            <a:r>
              <a:rPr lang="sk-SK" dirty="0" smtClean="0"/>
              <a:t>Od roku 2016 sa OECD zameria na zlepšenie procesov súvisiacich</a:t>
            </a:r>
            <a:br>
              <a:rPr lang="sk-SK" dirty="0" smtClean="0"/>
            </a:br>
            <a:r>
              <a:rPr lang="sk-SK" dirty="0" smtClean="0"/>
              <a:t>s MAP</a:t>
            </a:r>
          </a:p>
          <a:p>
            <a:pPr fontAlgn="base"/>
            <a:r>
              <a:rPr lang="sk-SK" dirty="0" smtClean="0"/>
              <a:t>MAP </a:t>
            </a:r>
            <a:r>
              <a:rPr lang="sk-SK" dirty="0" err="1" smtClean="0"/>
              <a:t>Peer</a:t>
            </a:r>
            <a:r>
              <a:rPr lang="sk-SK" dirty="0" smtClean="0"/>
              <a:t> </a:t>
            </a:r>
            <a:r>
              <a:rPr lang="sk-SK" dirty="0" err="1" smtClean="0"/>
              <a:t>Review</a:t>
            </a:r>
            <a:endParaRPr lang="sk-SK" dirty="0" smtClean="0"/>
          </a:p>
          <a:p>
            <a:pPr lvl="1" fontAlgn="base"/>
            <a:r>
              <a:rPr lang="sk-SK" dirty="0" smtClean="0"/>
              <a:t>Prvý cyklus 2017-2022</a:t>
            </a:r>
          </a:p>
          <a:p>
            <a:pPr lvl="1" fontAlgn="base"/>
            <a:r>
              <a:rPr lang="sk-SK" dirty="0" smtClean="0"/>
              <a:t>Ďalšie cykly 2023 -</a:t>
            </a:r>
          </a:p>
          <a:p>
            <a:pPr fontAlgn="base"/>
            <a:r>
              <a:rPr lang="sk-SK" dirty="0" smtClean="0"/>
              <a:t>SR obstálo v rámci prvého cyklu </a:t>
            </a:r>
            <a:r>
              <a:rPr lang="sk-SK" dirty="0" err="1" smtClean="0"/>
              <a:t>peer</a:t>
            </a:r>
            <a:r>
              <a:rPr lang="sk-SK" dirty="0" smtClean="0"/>
              <a:t> </a:t>
            </a:r>
            <a:r>
              <a:rPr lang="sk-SK" dirty="0" err="1" smtClean="0"/>
              <a:t>review</a:t>
            </a:r>
            <a:r>
              <a:rPr lang="sk-SK" dirty="0" smtClean="0"/>
              <a:t> (2018-2019)</a:t>
            </a:r>
          </a:p>
          <a:p>
            <a:pPr lvl="1" fontAlgn="base"/>
            <a:r>
              <a:rPr lang="sk-SK" dirty="0">
                <a:hlinkClick r:id="rId2"/>
              </a:rPr>
              <a:t>https://</a:t>
            </a:r>
            <a:r>
              <a:rPr lang="sk-SK" dirty="0" smtClean="0">
                <a:hlinkClick r:id="rId2"/>
              </a:rPr>
              <a:t>www.oecd-ilibrary.org/taxation/making-dispute-resolution-more-effective-map-peer-review-report-the-slovak-republic-stage-2_df4ca02e-en</a:t>
            </a:r>
            <a:endParaRPr lang="sk-SK" dirty="0" smtClean="0"/>
          </a:p>
        </p:txBody>
      </p:sp>
    </p:spTree>
    <p:extLst>
      <p:ext uri="{BB962C8B-B14F-4D97-AF65-F5344CB8AC3E}">
        <p14:creationId xmlns:p14="http://schemas.microsoft.com/office/powerpoint/2010/main" val="9985199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Procedúra vzájomnej dohody (MAP) – štatistiky</a:t>
            </a:r>
            <a:endParaRPr lang="sk-SK" dirty="0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F77610-AEDD-420A-9018-89CCABC4EAC8}" type="datetime1">
              <a:rPr lang="en-GB" noProof="0" smtClean="0"/>
              <a:t>07/02/2023</a:t>
            </a:fld>
            <a:endParaRPr lang="en-GB" noProof="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Prevencia a riešenie sporov v oblasti medzinárodného zdaňovania</a:t>
            </a:r>
            <a:endParaRPr lang="en-GB" noProof="0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E91E45-8E11-4FD5-A139-3CC7756EB3B5}" type="slidenum">
              <a:rPr lang="en-GB" noProof="0" smtClean="0"/>
              <a:t>7</a:t>
            </a:fld>
            <a:endParaRPr lang="en-GB" noProof="0" dirty="0"/>
          </a:p>
        </p:txBody>
      </p:sp>
      <p:sp>
        <p:nvSpPr>
          <p:cNvPr id="8" name="Zástupný symbol obsahu 7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fontAlgn="base"/>
            <a:r>
              <a:rPr lang="sk-SK" dirty="0" smtClean="0"/>
              <a:t>Celosvetovo rádovo 6000 prípadov v procese riešenia</a:t>
            </a:r>
          </a:p>
          <a:p>
            <a:pPr fontAlgn="base"/>
            <a:r>
              <a:rPr lang="sk-SK" dirty="0" smtClean="0"/>
              <a:t>SR malo k 31.12.2022 celkovo 60 prípadov</a:t>
            </a:r>
          </a:p>
          <a:p>
            <a:pPr lvl="1" fontAlgn="base"/>
            <a:r>
              <a:rPr lang="sk-SK" dirty="0" smtClean="0"/>
              <a:t>z toho 15 prípadov sa týka jedného daňovníka</a:t>
            </a:r>
          </a:p>
          <a:p>
            <a:pPr lvl="1" fontAlgn="base"/>
            <a:r>
              <a:rPr lang="sk-SK" dirty="0" smtClean="0"/>
              <a:t>44 prípadov transferového oceňovania, 16 prípadov v iných oblastiach</a:t>
            </a:r>
            <a:endParaRPr lang="sk-SK" dirty="0"/>
          </a:p>
          <a:p>
            <a:pPr fontAlgn="base"/>
            <a:r>
              <a:rPr lang="sk-SK" dirty="0" smtClean="0"/>
              <a:t>V roku 2022 SR uzavrela 12 prípadov a prijala 11 nových žiadostí</a:t>
            </a:r>
            <a:endParaRPr lang="sk-SK" dirty="0"/>
          </a:p>
          <a:p>
            <a:pPr lvl="1" fontAlgn="base"/>
            <a:endParaRPr lang="sk-SK" dirty="0" smtClean="0"/>
          </a:p>
          <a:p>
            <a:pPr fontAlgn="base"/>
            <a:r>
              <a:rPr lang="sk-SK" dirty="0">
                <a:hlinkClick r:id="rId2"/>
              </a:rPr>
              <a:t>https://</a:t>
            </a:r>
            <a:r>
              <a:rPr lang="sk-SK" dirty="0" smtClean="0">
                <a:hlinkClick r:id="rId2"/>
              </a:rPr>
              <a:t>www.oecd.org/tax/dispute/mutual-agreement-procedure-statistics.htm</a:t>
            </a:r>
            <a:endParaRPr lang="sk-SK" dirty="0" smtClean="0"/>
          </a:p>
          <a:p>
            <a:pPr fontAlgn="base"/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31287319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F05A-EA51-412A-BC84-CAF31BED8770}" type="datetime1">
              <a:rPr lang="en-GB" noProof="0" smtClean="0"/>
              <a:t>07/02/2023</a:t>
            </a:fld>
            <a:endParaRPr lang="en-GB" noProof="0" dirty="0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sk-SK" dirty="0"/>
              <a:t>Prevencia a riešenie sporov v oblasti medzinárodného zdaňovania</a:t>
            </a:r>
            <a:endParaRPr lang="en-GB" dirty="0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294967295"/>
          </p:nvPr>
        </p:nvSpPr>
        <p:spPr>
          <a:xfrm>
            <a:off x="11399838" y="6356350"/>
            <a:ext cx="792162" cy="365125"/>
          </a:xfrm>
        </p:spPr>
        <p:txBody>
          <a:bodyPr/>
          <a:lstStyle/>
          <a:p>
            <a:fld id="{D3E91E45-8E11-4FD5-A139-3CC7756EB3B5}" type="slidenum">
              <a:rPr lang="en-GB" noProof="0" smtClean="0"/>
              <a:t>8</a:t>
            </a:fld>
            <a:endParaRPr lang="en-GB" noProof="0" dirty="0"/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2869830" y="4490192"/>
            <a:ext cx="6015612" cy="934715"/>
          </a:xfrm>
          <a:prstGeom prst="rect">
            <a:avLst/>
          </a:prstGeom>
        </p:spPr>
        <p:txBody>
          <a:bodyPr anchor="t" anchorCtr="0">
            <a:normAutofit/>
          </a:bodyPr>
          <a:lstStyle>
            <a:defPPr>
              <a:defRPr lang="sk-SK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sk-SK" sz="1400" dirty="0"/>
              <a:t>Ing. Ľubica Adame, PhD., LL.M</a:t>
            </a:r>
            <a:r>
              <a:rPr lang="en-US" sz="1400" dirty="0" smtClean="0">
                <a:ea typeface="+mn-ea"/>
                <a:cs typeface="+mn-cs"/>
              </a:rPr>
              <a:t/>
            </a:r>
            <a:br>
              <a:rPr lang="en-US" sz="1400" dirty="0" smtClean="0">
                <a:ea typeface="+mn-ea"/>
                <a:cs typeface="+mn-cs"/>
              </a:rPr>
            </a:br>
            <a:r>
              <a:rPr lang="sk-SK" sz="1400" dirty="0" smtClean="0">
                <a:ea typeface="+mn-ea"/>
                <a:cs typeface="+mn-cs"/>
              </a:rPr>
              <a:t>Riaditeľka</a:t>
            </a:r>
            <a:r>
              <a:rPr lang="en-US" sz="1400" dirty="0" smtClean="0">
                <a:ea typeface="+mn-ea"/>
                <a:cs typeface="+mn-cs"/>
              </a:rPr>
              <a:t> </a:t>
            </a:r>
            <a:r>
              <a:rPr lang="en-US" sz="1400" b="1" dirty="0" smtClean="0">
                <a:solidFill>
                  <a:srgbClr val="E03137"/>
                </a:solidFill>
                <a:ea typeface="+mn-ea"/>
                <a:cs typeface="+mn-cs"/>
              </a:rPr>
              <a:t>|</a:t>
            </a:r>
            <a:r>
              <a:rPr lang="en-US" sz="1400" dirty="0" smtClean="0">
                <a:ea typeface="+mn-ea"/>
                <a:cs typeface="+mn-cs"/>
              </a:rPr>
              <a:t> </a:t>
            </a:r>
            <a:r>
              <a:rPr lang="sk-SK" sz="1400" dirty="0" smtClean="0"/>
              <a:t>Odbor priamych daní</a:t>
            </a:r>
            <a:r>
              <a:rPr lang="en-US" sz="1400" dirty="0" smtClean="0">
                <a:ea typeface="+mn-ea"/>
                <a:cs typeface="+mn-cs"/>
              </a:rPr>
              <a:t/>
            </a:r>
            <a:br>
              <a:rPr lang="en-US" sz="1400" dirty="0" smtClean="0">
                <a:ea typeface="+mn-ea"/>
                <a:cs typeface="+mn-cs"/>
              </a:rPr>
            </a:br>
            <a:r>
              <a:rPr lang="sk-SK" sz="1400" dirty="0" err="1" smtClean="0">
                <a:ea typeface="+mn-ea"/>
                <a:cs typeface="+mn-cs"/>
              </a:rPr>
              <a:t>lubica.adame</a:t>
            </a:r>
            <a:r>
              <a:rPr lang="en-US" sz="1400" dirty="0" smtClean="0">
                <a:ea typeface="+mn-ea"/>
                <a:cs typeface="+mn-cs"/>
              </a:rPr>
              <a:t>@mfsr.sk </a:t>
            </a:r>
            <a:r>
              <a:rPr lang="en-US" sz="1400" b="1" dirty="0" smtClean="0">
                <a:solidFill>
                  <a:srgbClr val="E03137"/>
                </a:solidFill>
                <a:ea typeface="+mn-ea"/>
                <a:cs typeface="+mn-cs"/>
              </a:rPr>
              <a:t>|</a:t>
            </a:r>
            <a:r>
              <a:rPr lang="en-US" sz="1400" dirty="0" smtClean="0">
                <a:ea typeface="+mn-ea"/>
                <a:cs typeface="+mn-cs"/>
              </a:rPr>
              <a:t> www.mfsr.sk</a:t>
            </a:r>
          </a:p>
        </p:txBody>
      </p:sp>
    </p:spTree>
    <p:extLst>
      <p:ext uri="{BB962C8B-B14F-4D97-AF65-F5344CB8AC3E}">
        <p14:creationId xmlns:p14="http://schemas.microsoft.com/office/powerpoint/2010/main" val="4182820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fad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410</Words>
  <Application>Microsoft Office PowerPoint</Application>
  <PresentationFormat>Širokouhlá</PresentationFormat>
  <Paragraphs>72</Paragraphs>
  <Slides>8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4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Wingdings</vt:lpstr>
      <vt:lpstr>Motív Office</vt:lpstr>
      <vt:lpstr>Prevencia a riešenie sporov v oblasti medzinárodného zdaňovania</vt:lpstr>
      <vt:lpstr>Prevencia a riešenie sporov</vt:lpstr>
      <vt:lpstr>Prevencia sporov – odsúhlasenie metódy transferového oceňovania (1)</vt:lpstr>
      <vt:lpstr>Prevencia sporov – odsúhlasenie metódy transferového oceňovania (2)</vt:lpstr>
      <vt:lpstr>RIEšENIE SPOROV - Procedúra vzájomnej dohody (MAP)</vt:lpstr>
      <vt:lpstr>Procedúra vzájomnej dohody (MAP) v rámci OECD</vt:lpstr>
      <vt:lpstr>Procedúra vzájomnej dohody (MAP) – štatistiky</vt:lpstr>
      <vt:lpstr>Prezentácia programu PowerPoint</vt:lpstr>
    </vt:vector>
  </TitlesOfParts>
  <Company>Ministerstvo financií SR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Polonyi Martin</dc:creator>
  <cp:lastModifiedBy>Adame Lubica</cp:lastModifiedBy>
  <cp:revision>42</cp:revision>
  <dcterms:created xsi:type="dcterms:W3CDTF">2016-06-21T08:16:05Z</dcterms:created>
  <dcterms:modified xsi:type="dcterms:W3CDTF">2023-02-07T07:57:31Z</dcterms:modified>
</cp:coreProperties>
</file>