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8"/>
  </p:notesMasterIdLst>
  <p:sldIdLst>
    <p:sldId id="256" r:id="rId2"/>
    <p:sldId id="257" r:id="rId3"/>
    <p:sldId id="267" r:id="rId4"/>
    <p:sldId id="268" r:id="rId5"/>
    <p:sldId id="265" r:id="rId6"/>
    <p:sldId id="258" r:id="rId7"/>
  </p:sldIdLst>
  <p:sldSz cx="12192000" cy="6858000"/>
  <p:notesSz cx="7010400" cy="92964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dvolená sekcia" id="{6EC67ACC-D0A0-42EF-B5EC-C708019839EE}">
          <p14:sldIdLst>
            <p14:sldId id="256"/>
            <p14:sldId id="257"/>
            <p14:sldId id="267"/>
            <p14:sldId id="268"/>
            <p14:sldId id="265"/>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3137"/>
    <a:srgbClr val="0054A3"/>
    <a:srgbClr val="D0D1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73769" autoAdjust="0"/>
  </p:normalViewPr>
  <p:slideViewPr>
    <p:cSldViewPr snapToGrid="0">
      <p:cViewPr varScale="1">
        <p:scale>
          <a:sx n="74" d="100"/>
          <a:sy n="74" d="100"/>
        </p:scale>
        <p:origin x="902"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sk-SK"/>
          </a:p>
        </p:txBody>
      </p:sp>
      <p:sp>
        <p:nvSpPr>
          <p:cNvPr id="3" name="Zástupný symbol dátumu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1CEF52C-616F-4763-9683-9F347B687A59}" type="datetimeFigureOut">
              <a:rPr lang="sk-SK" smtClean="0"/>
              <a:t>7. 2. 2023</a:t>
            </a:fld>
            <a:endParaRPr lang="sk-SK"/>
          </a:p>
        </p:txBody>
      </p:sp>
      <p:sp>
        <p:nvSpPr>
          <p:cNvPr id="4" name="Zástupný symbol obrazu snímky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sk-SK"/>
          </a:p>
        </p:txBody>
      </p:sp>
      <p:sp>
        <p:nvSpPr>
          <p:cNvPr id="5" name="Zástupný symbol poznámok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A99A363-1A17-4C53-90A9-766C1703505B}" type="slidenum">
              <a:rPr lang="sk-SK" smtClean="0"/>
              <a:t>‹#›</a:t>
            </a:fld>
            <a:endParaRPr lang="sk-SK"/>
          </a:p>
        </p:txBody>
      </p:sp>
    </p:spTree>
    <p:extLst>
      <p:ext uri="{BB962C8B-B14F-4D97-AF65-F5344CB8AC3E}">
        <p14:creationId xmlns:p14="http://schemas.microsoft.com/office/powerpoint/2010/main" val="426061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1200" b="1" kern="1200" dirty="0" smtClean="0">
                <a:solidFill>
                  <a:schemeClr val="tx1"/>
                </a:solidFill>
                <a:effectLst/>
                <a:latin typeface="+mn-lt"/>
                <a:ea typeface="+mn-ea"/>
                <a:cs typeface="+mn-cs"/>
              </a:rPr>
              <a:t>K implementácii piliera 2 </a:t>
            </a:r>
            <a:r>
              <a:rPr lang="sk-SK" sz="1200" kern="1200" dirty="0" smtClean="0">
                <a:solidFill>
                  <a:schemeClr val="tx1"/>
                </a:solidFill>
                <a:effectLst/>
                <a:latin typeface="+mn-lt"/>
                <a:ea typeface="+mn-ea"/>
                <a:cs typeface="+mn-cs"/>
              </a:rPr>
              <a:t>- Globálna konkurencia štátov v znižovaní efektívnej sadzby dane z príjmov (tzv. „</a:t>
            </a:r>
            <a:r>
              <a:rPr lang="sk-SK" sz="1200" kern="1200" dirty="0" err="1" smtClean="0">
                <a:solidFill>
                  <a:schemeClr val="tx1"/>
                </a:solidFill>
                <a:effectLst/>
                <a:latin typeface="+mn-lt"/>
                <a:ea typeface="+mn-ea"/>
                <a:cs typeface="+mn-cs"/>
              </a:rPr>
              <a:t>race</a:t>
            </a:r>
            <a:r>
              <a:rPr lang="sk-SK" sz="1200" kern="1200" dirty="0" smtClean="0">
                <a:solidFill>
                  <a:schemeClr val="tx1"/>
                </a:solidFill>
                <a:effectLst/>
                <a:latin typeface="+mn-lt"/>
                <a:ea typeface="+mn-ea"/>
                <a:cs typeface="+mn-cs"/>
              </a:rPr>
              <a:t> to </a:t>
            </a:r>
            <a:r>
              <a:rPr lang="sk-SK" sz="1200" kern="1200" dirty="0" err="1" smtClean="0">
                <a:solidFill>
                  <a:schemeClr val="tx1"/>
                </a:solidFill>
                <a:effectLst/>
                <a:latin typeface="+mn-lt"/>
                <a:ea typeface="+mn-ea"/>
                <a:cs typeface="+mn-cs"/>
              </a:rPr>
              <a:t>the</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bottom</a:t>
            </a:r>
            <a:r>
              <a:rPr lang="sk-SK" sz="1200" kern="1200" dirty="0" smtClean="0">
                <a:solidFill>
                  <a:schemeClr val="tx1"/>
                </a:solidFill>
                <a:effectLst/>
                <a:latin typeface="+mn-lt"/>
                <a:ea typeface="+mn-ea"/>
                <a:cs typeface="+mn-cs"/>
              </a:rPr>
              <a:t>“) viedla v posledných 2-3 dekádach k významnému znižovaniu efektívneho zdanenia príjmov veľkých nadnárodných podnikov. </a:t>
            </a:r>
          </a:p>
          <a:p>
            <a:r>
              <a:rPr lang="sk-SK" sz="1200" kern="1200" dirty="0" smtClean="0">
                <a:solidFill>
                  <a:schemeClr val="tx1"/>
                </a:solidFill>
                <a:effectLst/>
                <a:latin typeface="+mn-lt"/>
                <a:ea typeface="+mn-ea"/>
                <a:cs typeface="+mn-cs"/>
              </a:rPr>
              <a:t>G20 spolu s OECD sa rozhodli tento proces zastaviť a obmedziť daňové praktiky umožňujúce nadnárodným podnikom presúvať zisky do krajín s nulovým alebo veľmi nízkym zdanením. </a:t>
            </a:r>
          </a:p>
          <a:p>
            <a:r>
              <a:rPr lang="sk-SK" sz="1200" kern="1200" dirty="0" smtClean="0">
                <a:solidFill>
                  <a:schemeClr val="tx1"/>
                </a:solidFill>
                <a:effectLst/>
                <a:latin typeface="+mn-lt"/>
                <a:ea typeface="+mn-ea"/>
                <a:cs typeface="+mn-cs"/>
              </a:rPr>
              <a:t>V záujme splnenia tohto cieľa OECD vypracovalo súbor medzinárodných daňových pravidiel zverejnených v dokumente „Daňové výzvy vyplývajúce z digitalizácie hospodárstva – globálne modelové pravidlá proti narúšaniu základu dane (druhý pilier).“ Európska komisia (EK) následne pretavila predmetné pravidlá do znenia návrhu smernice, ktorá bola schválená dňa 22.12.2022, pričom členské štáty EÚ (ČS) sú povinné transponovať požiadavky smernice do vnútroštátnej legislatívy do 31.12.2023. Právne predpisy SR v súčasnosti pravidlá pre minimálne zdanenie príjmov právnických osôb neupravujú.</a:t>
            </a:r>
          </a:p>
          <a:p>
            <a:r>
              <a:rPr lang="sk-SK" sz="1200" kern="1200" dirty="0" smtClean="0">
                <a:solidFill>
                  <a:schemeClr val="tx1"/>
                </a:solidFill>
                <a:effectLst/>
                <a:latin typeface="+mn-lt"/>
                <a:ea typeface="+mn-ea"/>
                <a:cs typeface="+mn-cs"/>
              </a:rPr>
              <a:t> </a:t>
            </a:r>
          </a:p>
          <a:p>
            <a:r>
              <a:rPr lang="sk-SK" sz="1200" kern="1200" dirty="0" smtClean="0">
                <a:solidFill>
                  <a:schemeClr val="tx1"/>
                </a:solidFill>
                <a:effectLst/>
                <a:latin typeface="+mn-lt"/>
                <a:ea typeface="+mn-ea"/>
                <a:cs typeface="+mn-cs"/>
              </a:rPr>
              <a:t>Cieľom smernice je prijatie pravidiel pre zdanenie príjmov nadnárodných skupín podnikov a veľkých vnútroštátnych skupín pôsobiacich na jednotnom trhu EÚ na úrovni </a:t>
            </a:r>
            <a:r>
              <a:rPr lang="sk-SK" sz="1200" b="1" kern="1200" dirty="0" smtClean="0">
                <a:solidFill>
                  <a:schemeClr val="tx1"/>
                </a:solidFill>
                <a:effectLst/>
                <a:latin typeface="+mn-lt"/>
                <a:ea typeface="+mn-ea"/>
                <a:cs typeface="+mn-cs"/>
              </a:rPr>
              <a:t>minimálnej efektívnej sadzby dane 15 %</a:t>
            </a:r>
            <a:r>
              <a:rPr lang="sk-SK" sz="1200" kern="1200" dirty="0" smtClean="0">
                <a:solidFill>
                  <a:schemeClr val="tx1"/>
                </a:solidFill>
                <a:effectLst/>
                <a:latin typeface="+mn-lt"/>
                <a:ea typeface="+mn-ea"/>
                <a:cs typeface="+mn-cs"/>
              </a:rPr>
              <a:t>. Pravidlá sa vzťahujú na subjekty konsolidovanej skupiny podnikov </a:t>
            </a:r>
            <a:r>
              <a:rPr lang="sk-SK" sz="1200" b="1" kern="1200" dirty="0" smtClean="0">
                <a:solidFill>
                  <a:schemeClr val="tx1"/>
                </a:solidFill>
                <a:effectLst/>
                <a:latin typeface="+mn-lt"/>
                <a:ea typeface="+mn-ea"/>
                <a:cs typeface="+mn-cs"/>
              </a:rPr>
              <a:t>s ročnými výnosmi aspoň 750 miliónov eur</a:t>
            </a:r>
            <a:r>
              <a:rPr lang="sk-SK" sz="1200" kern="1200" dirty="0" smtClean="0">
                <a:solidFill>
                  <a:schemeClr val="tx1"/>
                </a:solidFill>
                <a:effectLst/>
                <a:latin typeface="+mn-lt"/>
                <a:ea typeface="+mn-ea"/>
                <a:cs typeface="+mn-cs"/>
              </a:rPr>
              <a:t> dosiahnutých v najmenej dvoch zo štyroch účtovných období predchádzajúcich analyzovanému účtovnému obdobiu. Minimálne zdanenie (</a:t>
            </a:r>
            <a:r>
              <a:rPr lang="sk-SK" sz="1200" i="1" kern="1200" dirty="0" smtClean="0">
                <a:solidFill>
                  <a:schemeClr val="tx1"/>
                </a:solidFill>
                <a:effectLst/>
                <a:latin typeface="+mn-lt"/>
                <a:ea typeface="+mn-ea"/>
                <a:cs typeface="+mn-cs"/>
              </a:rPr>
              <a:t>rozdiel medzi min. sadzbou dane 15 % a efektívnou sadzou dane</a:t>
            </a:r>
            <a:r>
              <a:rPr lang="sk-SK" sz="1200" kern="1200" dirty="0" smtClean="0">
                <a:solidFill>
                  <a:schemeClr val="tx1"/>
                </a:solidFill>
                <a:effectLst/>
                <a:latin typeface="+mn-lt"/>
                <a:ea typeface="+mn-ea"/>
                <a:cs typeface="+mn-cs"/>
              </a:rPr>
              <a:t>) vo forme tzv. </a:t>
            </a:r>
            <a:r>
              <a:rPr lang="sk-SK" sz="1200" kern="1200" dirty="0" err="1" smtClean="0">
                <a:solidFill>
                  <a:schemeClr val="tx1"/>
                </a:solidFill>
                <a:effectLst/>
                <a:latin typeface="+mn-lt"/>
                <a:ea typeface="+mn-ea"/>
                <a:cs typeface="+mn-cs"/>
              </a:rPr>
              <a:t>dorovnávacej</a:t>
            </a:r>
            <a:r>
              <a:rPr lang="sk-SK" sz="1200" kern="1200" dirty="0" smtClean="0">
                <a:solidFill>
                  <a:schemeClr val="tx1"/>
                </a:solidFill>
                <a:effectLst/>
                <a:latin typeface="+mn-lt"/>
                <a:ea typeface="+mn-ea"/>
                <a:cs typeface="+mn-cs"/>
              </a:rPr>
              <a:t> dane  sa zabezpečí pomocou systému dvoch vzájomne prepojených pravidiel, ktorými sú s účinnosťou od 31.12.2023 pravidlo zahrnutia príjmov (IIR) a od 31.12.2024 pravidlo pre nedostatočne zdanené zisky (UTPR), alebo sa okrem toho členské štáty môžu rozhodnúť prijať pravidlá pre vnútroštátne minimálne zdanenie v podobe kvalifikovanej vnútroštátnej </a:t>
            </a:r>
            <a:r>
              <a:rPr lang="sk-SK" sz="1200" kern="1200" dirty="0" err="1" smtClean="0">
                <a:solidFill>
                  <a:schemeClr val="tx1"/>
                </a:solidFill>
                <a:effectLst/>
                <a:latin typeface="+mn-lt"/>
                <a:ea typeface="+mn-ea"/>
                <a:cs typeface="+mn-cs"/>
              </a:rPr>
              <a:t>dorovnávacej</a:t>
            </a:r>
            <a:r>
              <a:rPr lang="sk-SK" sz="1200" kern="1200" dirty="0" smtClean="0">
                <a:solidFill>
                  <a:schemeClr val="tx1"/>
                </a:solidFill>
                <a:effectLst/>
                <a:latin typeface="+mn-lt"/>
                <a:ea typeface="+mn-ea"/>
                <a:cs typeface="+mn-cs"/>
              </a:rPr>
              <a:t> dane (</a:t>
            </a:r>
            <a:r>
              <a:rPr lang="sk-SK" sz="1200" b="1" kern="1200" dirty="0" smtClean="0">
                <a:solidFill>
                  <a:schemeClr val="tx1"/>
                </a:solidFill>
                <a:effectLst/>
                <a:latin typeface="+mn-lt"/>
                <a:ea typeface="+mn-ea"/>
                <a:cs typeface="+mn-cs"/>
              </a:rPr>
              <a:t>QDMTT</a:t>
            </a:r>
            <a:r>
              <a:rPr lang="sk-SK" sz="1200" kern="1200" dirty="0" smtClean="0">
                <a:solidFill>
                  <a:schemeClr val="tx1"/>
                </a:solidFill>
                <a:effectLst/>
                <a:latin typeface="+mn-lt"/>
                <a:ea typeface="+mn-ea"/>
                <a:cs typeface="+mn-cs"/>
              </a:rPr>
              <a:t>). Toto voliteľné pravidlo má umožniť krajinám zdaniť príjmy spoločností, ktoré boli na ich území zdanené pod úrovňou 15 %, a tým zabrániť zdaneniu týchto príjmov v zahraničí.</a:t>
            </a:r>
          </a:p>
          <a:p>
            <a:endParaRPr lang="sk-SK"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k-SK" sz="1200" kern="1200" dirty="0" smtClean="0">
                <a:solidFill>
                  <a:schemeClr val="tx1"/>
                </a:solidFill>
                <a:effectLst/>
                <a:latin typeface="+mn-lt"/>
                <a:ea typeface="+mn-ea"/>
                <a:cs typeface="+mn-cs"/>
              </a:rPr>
              <a:t>Je potrebné uviesť,</a:t>
            </a:r>
            <a:r>
              <a:rPr lang="sk-SK" sz="1200" b="1" kern="1200" dirty="0" smtClean="0">
                <a:solidFill>
                  <a:schemeClr val="tx1"/>
                </a:solidFill>
                <a:effectLst/>
                <a:latin typeface="+mn-lt"/>
                <a:ea typeface="+mn-ea"/>
                <a:cs typeface="+mn-cs"/>
              </a:rPr>
              <a:t> že návrh smernice bol schválený najmä v záujme naplnenia politických záväzkov participujúcich krajín, avšak viaceré otázky a technické oblasti substantívne aj pre vykonávanie smernice mali byť ešte doriešené na úrovni OECD. Aktuálne stále prebiehajú rokovania príslušných pracovných skupín.</a:t>
            </a:r>
            <a:r>
              <a:rPr lang="sk-SK" sz="1200" b="1"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200" b="1" kern="1200" baseline="0" dirty="0" smtClean="0">
                <a:solidFill>
                  <a:schemeClr val="tx1"/>
                </a:solidFill>
                <a:effectLst/>
                <a:latin typeface="+mn-lt"/>
                <a:ea typeface="+mn-ea"/>
                <a:cs typeface="+mn-cs"/>
              </a:rPr>
              <a:t>MF SR predložilo k zámeru implementácie smernice predbežnú informáciu. Zároveň analyzuje možné cesty z hľadiska vnútroštátnej transpozície predmetných pravidiel aj vzhľadom na voliteľné pravidlá uvedené v smernici.</a:t>
            </a:r>
            <a:endParaRPr lang="sk-SK" sz="1200" kern="1200" dirty="0" smtClean="0">
              <a:solidFill>
                <a:schemeClr val="tx1"/>
              </a:solidFill>
              <a:effectLst/>
              <a:latin typeface="+mn-lt"/>
              <a:ea typeface="+mn-ea"/>
              <a:cs typeface="+mn-cs"/>
            </a:endParaRPr>
          </a:p>
          <a:p>
            <a:endParaRPr lang="sk-SK" b="1" dirty="0" smtClean="0"/>
          </a:p>
          <a:p>
            <a:endParaRPr lang="sk-SK" b="1" dirty="0" smtClean="0"/>
          </a:p>
          <a:p>
            <a:r>
              <a:rPr lang="sk-SK" b="1" dirty="0" smtClean="0"/>
              <a:t>Reakcie na iné právne predpisy </a:t>
            </a:r>
            <a:r>
              <a:rPr lang="sk-SK" dirty="0" smtClean="0"/>
              <a:t>–</a:t>
            </a:r>
            <a:r>
              <a:rPr lang="sk-SK" baseline="0" dirty="0" smtClean="0"/>
              <a:t> prebiehajúci legislatívny proces (ukončené MPK) k novému zákonu o premenách obchodných spoločností a družstiev, ktorý obsahuje nový inštitút premeny – odštiepenie. Z tohto dôvodu sa navrhuje úprava do ZDP – úprava základu dane u daňovníka, ktorý sa rozdeľuje odštiepením a u jeho právneho nástupcu. </a:t>
            </a:r>
          </a:p>
          <a:p>
            <a:endParaRPr lang="sk-SK" baseline="0" dirty="0" smtClean="0"/>
          </a:p>
          <a:p>
            <a:endParaRPr lang="sk-SK" baseline="0" dirty="0" smtClean="0"/>
          </a:p>
          <a:p>
            <a:endParaRPr lang="sk-SK" dirty="0"/>
          </a:p>
        </p:txBody>
      </p:sp>
      <p:sp>
        <p:nvSpPr>
          <p:cNvPr id="4" name="Zástupný objekt pre číslo snímky 3"/>
          <p:cNvSpPr>
            <a:spLocks noGrp="1"/>
          </p:cNvSpPr>
          <p:nvPr>
            <p:ph type="sldNum" sz="quarter" idx="10"/>
          </p:nvPr>
        </p:nvSpPr>
        <p:spPr/>
        <p:txBody>
          <a:bodyPr/>
          <a:lstStyle/>
          <a:p>
            <a:fld id="{AA99A363-1A17-4C53-90A9-766C1703505B}" type="slidenum">
              <a:rPr lang="sk-SK" smtClean="0"/>
              <a:t>5</a:t>
            </a:fld>
            <a:endParaRPr lang="sk-SK"/>
          </a:p>
        </p:txBody>
      </p:sp>
    </p:spTree>
    <p:extLst>
      <p:ext uri="{BB962C8B-B14F-4D97-AF65-F5344CB8AC3E}">
        <p14:creationId xmlns:p14="http://schemas.microsoft.com/office/powerpoint/2010/main" val="1229757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4649366" y="2400663"/>
            <a:ext cx="6015612" cy="1334712"/>
          </a:xfrm>
        </p:spPr>
        <p:txBody>
          <a:bodyPr anchor="t" anchorCtr="0">
            <a:normAutofit/>
          </a:bodyPr>
          <a:lstStyle>
            <a:lvl1pPr algn="l">
              <a:lnSpc>
                <a:spcPct val="90000"/>
              </a:lnSpc>
              <a:defRPr sz="3200" cap="all" baseline="0">
                <a:solidFill>
                  <a:srgbClr val="0054A3"/>
                </a:solidFill>
                <a:latin typeface="Calibri" panose="020F0502020204030204" pitchFamily="34" charset="0"/>
              </a:defRPr>
            </a:lvl1pPr>
          </a:lstStyle>
          <a:p>
            <a:r>
              <a:rPr lang="en-GB" noProof="0" dirty="0" err="1" smtClean="0"/>
              <a:t>hlavný</a:t>
            </a:r>
            <a:r>
              <a:rPr lang="en-GB" noProof="0" dirty="0" smtClean="0"/>
              <a:t> </a:t>
            </a:r>
            <a:br>
              <a:rPr lang="en-GB" noProof="0" dirty="0" smtClean="0"/>
            </a:br>
            <a:r>
              <a:rPr lang="en-GB" noProof="0" dirty="0" err="1" smtClean="0"/>
              <a:t>názov</a:t>
            </a:r>
            <a:r>
              <a:rPr lang="en-GB" noProof="0" dirty="0" smtClean="0"/>
              <a:t> </a:t>
            </a:r>
            <a:br>
              <a:rPr lang="en-GB" noProof="0" dirty="0" smtClean="0"/>
            </a:br>
            <a:r>
              <a:rPr lang="en-GB" noProof="0" dirty="0" err="1" smtClean="0"/>
              <a:t>prezentácie</a:t>
            </a:r>
            <a:endParaRPr lang="en-GB" noProof="0" dirty="0"/>
          </a:p>
        </p:txBody>
      </p:sp>
      <p:sp>
        <p:nvSpPr>
          <p:cNvPr id="3" name="Podnadpis 2"/>
          <p:cNvSpPr>
            <a:spLocks noGrp="1"/>
          </p:cNvSpPr>
          <p:nvPr>
            <p:ph type="subTitle" idx="1" hasCustomPrompt="1"/>
          </p:nvPr>
        </p:nvSpPr>
        <p:spPr>
          <a:xfrm>
            <a:off x="4649366" y="3919607"/>
            <a:ext cx="6015613" cy="1655762"/>
          </a:xfrm>
        </p:spPr>
        <p:txBody>
          <a:bodyPr vert="horz" lIns="91440" tIns="45720" rIns="91440" bIns="45720" rtlCol="0" anchor="t" anchorCtr="0">
            <a:normAutofit/>
          </a:bodyPr>
          <a:lstStyle>
            <a:lvl1pPr>
              <a:defRPr lang="sk-SK" sz="2100" i="1" cap="all" baseline="0" dirty="0">
                <a:solidFill>
                  <a:srgbClr val="0054A3"/>
                </a:solidFill>
                <a:latin typeface="Calibri" panose="020F0502020204030204" pitchFamily="34" charset="0"/>
                <a:ea typeface="+mj-ea"/>
                <a:cs typeface="+mj-cs"/>
              </a:defRPr>
            </a:lvl1pPr>
          </a:lstStyle>
          <a:p>
            <a:pPr lvl="0">
              <a:spcBef>
                <a:spcPct val="0"/>
              </a:spcBef>
              <a:buNone/>
            </a:pPr>
            <a:r>
              <a:rPr lang="en-GB" noProof="0" dirty="0" err="1" smtClean="0"/>
              <a:t>Podnadpis</a:t>
            </a:r>
            <a:endParaRPr lang="en-GB" noProof="0" dirty="0"/>
          </a:p>
        </p:txBody>
      </p:sp>
      <p:sp>
        <p:nvSpPr>
          <p:cNvPr id="4" name="Zástupný symbol dátumu 3"/>
          <p:cNvSpPr>
            <a:spLocks noGrp="1"/>
          </p:cNvSpPr>
          <p:nvPr>
            <p:ph type="dt" sz="half" idx="10"/>
          </p:nvPr>
        </p:nvSpPr>
        <p:spPr>
          <a:xfrm>
            <a:off x="4649366" y="6235769"/>
            <a:ext cx="2743200" cy="365125"/>
          </a:xfrm>
        </p:spPr>
        <p:txBody>
          <a:bodyPr/>
          <a:lstStyle/>
          <a:p>
            <a:fld id="{B8968A40-B829-447D-87A0-5050627EAC26}" type="datetime1">
              <a:rPr lang="en-GB" noProof="0" smtClean="0"/>
              <a:t>07/02/2023</a:t>
            </a:fld>
            <a:endParaRPr lang="en-GB" noProof="0" dirty="0"/>
          </a:p>
        </p:txBody>
      </p:sp>
      <p:pic>
        <p:nvPicPr>
          <p:cNvPr id="7" name="Obrázok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351" t="37690" r="62191" b="43769"/>
          <a:stretch/>
        </p:blipFill>
        <p:spPr>
          <a:xfrm>
            <a:off x="2885089" y="2280087"/>
            <a:ext cx="1300656" cy="1803183"/>
          </a:xfrm>
          <a:prstGeom prst="rect">
            <a:avLst/>
          </a:prstGeom>
        </p:spPr>
      </p:pic>
      <p:sp>
        <p:nvSpPr>
          <p:cNvPr id="8" name="Obdĺžnik 7"/>
          <p:cNvSpPr/>
          <p:nvPr userDrawn="1"/>
        </p:nvSpPr>
        <p:spPr>
          <a:xfrm>
            <a:off x="4333103" y="0"/>
            <a:ext cx="54000" cy="3113506"/>
          </a:xfrm>
          <a:prstGeom prst="rect">
            <a:avLst/>
          </a:prstGeom>
          <a:solidFill>
            <a:srgbClr val="D0D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Obdĺžnik 9"/>
          <p:cNvSpPr/>
          <p:nvPr userDrawn="1"/>
        </p:nvSpPr>
        <p:spPr>
          <a:xfrm>
            <a:off x="4333103" y="3113507"/>
            <a:ext cx="54000" cy="617912"/>
          </a:xfrm>
          <a:prstGeom prst="rect">
            <a:avLst/>
          </a:prstGeom>
          <a:solidFill>
            <a:srgbClr val="0054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Obdĺžnik 10"/>
          <p:cNvSpPr/>
          <p:nvPr userDrawn="1"/>
        </p:nvSpPr>
        <p:spPr>
          <a:xfrm>
            <a:off x="4333103" y="3731419"/>
            <a:ext cx="54000" cy="3114000"/>
          </a:xfrm>
          <a:prstGeom prst="rect">
            <a:avLst/>
          </a:prstGeom>
          <a:solidFill>
            <a:srgbClr val="E031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3933062323"/>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15" name="Zástupný symbol obsahu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728" t="38251" r="21689" b="43354"/>
          <a:stretch/>
        </p:blipFill>
        <p:spPr>
          <a:xfrm>
            <a:off x="9187888" y="6132503"/>
            <a:ext cx="2390143" cy="627072"/>
          </a:xfrm>
          <a:prstGeom prst="rect">
            <a:avLst/>
          </a:prstGeom>
        </p:spPr>
      </p:pic>
      <p:sp>
        <p:nvSpPr>
          <p:cNvPr id="17" name="Obdĺžnik 16"/>
          <p:cNvSpPr/>
          <p:nvPr userDrawn="1"/>
        </p:nvSpPr>
        <p:spPr>
          <a:xfrm rot="16200000">
            <a:off x="6454249" y="-4922226"/>
            <a:ext cx="407761" cy="11067739"/>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Nadpis 1"/>
          <p:cNvSpPr>
            <a:spLocks noGrp="1"/>
          </p:cNvSpPr>
          <p:nvPr>
            <p:ph type="title" hasCustomPrompt="1"/>
          </p:nvPr>
        </p:nvSpPr>
        <p:spPr>
          <a:xfrm>
            <a:off x="1565188" y="411983"/>
            <a:ext cx="10071987" cy="403542"/>
          </a:xfrm>
        </p:spPr>
        <p:txBody>
          <a:bodyPr>
            <a:normAutofit/>
          </a:bodyPr>
          <a:lstStyle>
            <a:lvl1pPr>
              <a:defRPr sz="2100" cap="all" baseline="0">
                <a:solidFill>
                  <a:schemeClr val="bg1"/>
                </a:solidFill>
                <a:latin typeface="+mn-lt"/>
              </a:defRPr>
            </a:lvl1pPr>
          </a:lstStyle>
          <a:p>
            <a:r>
              <a:rPr lang="sk-SK" noProof="0" dirty="0" smtClean="0"/>
              <a:t>Názov snímky</a:t>
            </a:r>
            <a:endParaRPr lang="en-GB" noProof="0" dirty="0"/>
          </a:p>
        </p:txBody>
      </p:sp>
      <p:sp>
        <p:nvSpPr>
          <p:cNvPr id="3" name="Zástupný symbol obsahu 2"/>
          <p:cNvSpPr>
            <a:spLocks noGrp="1"/>
          </p:cNvSpPr>
          <p:nvPr>
            <p:ph idx="1"/>
          </p:nvPr>
        </p:nvSpPr>
        <p:spPr>
          <a:xfrm>
            <a:off x="1186046" y="1346479"/>
            <a:ext cx="10167753" cy="4830483"/>
          </a:xfrm>
        </p:spPr>
        <p:txBody>
          <a:bodyPr/>
          <a:lstStyle>
            <a:lvl1pPr marL="228600" indent="-228600">
              <a:buClr>
                <a:srgbClr val="E03137"/>
              </a:buClr>
              <a:buFont typeface="Wingdings" panose="05000000000000000000" pitchFamily="2" charset="2"/>
              <a:buChar char="§"/>
              <a:defRPr/>
            </a:lvl1pPr>
            <a:lvl2pPr marL="685800" indent="-228600">
              <a:buClr>
                <a:srgbClr val="E03137"/>
              </a:buClr>
              <a:buFont typeface="Wingdings" panose="05000000000000000000" pitchFamily="2" charset="2"/>
              <a:buChar char="§"/>
              <a:defRPr/>
            </a:lvl2pPr>
            <a:lvl3pPr marL="1143000" indent="-228600">
              <a:buClr>
                <a:srgbClr val="E03137"/>
              </a:buClr>
              <a:buFont typeface="Wingdings" panose="05000000000000000000" pitchFamily="2" charset="2"/>
              <a:buChar char="§"/>
              <a:defRPr/>
            </a:lvl3pPr>
            <a:lvl4pPr marL="1600200" indent="-228600">
              <a:buClr>
                <a:srgbClr val="E03137"/>
              </a:buClr>
              <a:buFont typeface="Wingdings" panose="05000000000000000000" pitchFamily="2" charset="2"/>
              <a:buChar char="§"/>
              <a:defRPr/>
            </a:lvl4pPr>
            <a:lvl5pPr marL="2057400" indent="-228600">
              <a:buClr>
                <a:srgbClr val="E03137"/>
              </a:buClr>
              <a:buFont typeface="Wingdings" panose="05000000000000000000" pitchFamily="2" charset="2"/>
              <a:buChar char="§"/>
              <a:defRPr/>
            </a:lvl5pPr>
          </a:lstStyle>
          <a:p>
            <a:pPr lvl="0"/>
            <a:r>
              <a:rPr lang="en-GB" noProof="0" dirty="0" err="1" smtClean="0"/>
              <a:t>Upravte</a:t>
            </a:r>
            <a:r>
              <a:rPr lang="en-GB" noProof="0" dirty="0" smtClean="0"/>
              <a:t> </a:t>
            </a:r>
            <a:r>
              <a:rPr lang="en-GB" noProof="0" dirty="0" err="1" smtClean="0"/>
              <a:t>štýl</a:t>
            </a:r>
            <a:r>
              <a:rPr lang="en-GB" noProof="0" dirty="0" smtClean="0"/>
              <a:t> </a:t>
            </a:r>
            <a:r>
              <a:rPr lang="en-GB" noProof="0" dirty="0" err="1" smtClean="0"/>
              <a:t>predlohy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a:p>
            <a:pPr lvl="2"/>
            <a:r>
              <a:rPr lang="en-GB" noProof="0" dirty="0" err="1" smtClean="0"/>
              <a:t>Tretia</a:t>
            </a:r>
            <a:r>
              <a:rPr lang="en-GB" noProof="0" dirty="0" smtClean="0"/>
              <a:t> </a:t>
            </a:r>
            <a:r>
              <a:rPr lang="en-GB" noProof="0" dirty="0" err="1" smtClean="0"/>
              <a:t>úroveň</a:t>
            </a:r>
            <a:endParaRPr lang="en-GB" noProof="0" dirty="0" smtClean="0"/>
          </a:p>
          <a:p>
            <a:pPr lvl="3"/>
            <a:r>
              <a:rPr lang="en-GB" noProof="0" dirty="0" err="1" smtClean="0"/>
              <a:t>Štvrtá</a:t>
            </a:r>
            <a:r>
              <a:rPr lang="en-GB" noProof="0" dirty="0" smtClean="0"/>
              <a:t> </a:t>
            </a:r>
            <a:r>
              <a:rPr lang="en-GB" noProof="0" dirty="0" err="1" smtClean="0"/>
              <a:t>úroveň</a:t>
            </a:r>
            <a:endParaRPr lang="en-GB" noProof="0" dirty="0" smtClean="0"/>
          </a:p>
          <a:p>
            <a:pPr lvl="4"/>
            <a:r>
              <a:rPr lang="en-GB" noProof="0" dirty="0" err="1" smtClean="0"/>
              <a:t>Piata</a:t>
            </a:r>
            <a:r>
              <a:rPr lang="en-GB" noProof="0" dirty="0" smtClean="0"/>
              <a:t> </a:t>
            </a:r>
            <a:r>
              <a:rPr lang="en-GB" noProof="0" dirty="0" err="1" smtClean="0"/>
              <a:t>úroveň</a:t>
            </a:r>
            <a:endParaRPr lang="en-GB" noProof="0" dirty="0"/>
          </a:p>
        </p:txBody>
      </p:sp>
      <p:sp>
        <p:nvSpPr>
          <p:cNvPr id="4" name="Zástupný symbol dátumu 3"/>
          <p:cNvSpPr>
            <a:spLocks noGrp="1"/>
          </p:cNvSpPr>
          <p:nvPr>
            <p:ph type="dt" sz="half" idx="10"/>
          </p:nvPr>
        </p:nvSpPr>
        <p:spPr>
          <a:xfrm>
            <a:off x="838200" y="6356350"/>
            <a:ext cx="1161422" cy="365125"/>
          </a:xfrm>
        </p:spPr>
        <p:txBody>
          <a:bodyPr/>
          <a:lstStyle/>
          <a:p>
            <a:fld id="{6478F05A-EA51-412A-BC84-CAF31BED8770}" type="datetime1">
              <a:rPr lang="en-GB" noProof="0" smtClean="0"/>
              <a:t>07/02/2023</a:t>
            </a:fld>
            <a:endParaRPr lang="en-GB" noProof="0" dirty="0"/>
          </a:p>
        </p:txBody>
      </p:sp>
      <p:sp>
        <p:nvSpPr>
          <p:cNvPr id="5" name="Zástupný symbol päty 4"/>
          <p:cNvSpPr>
            <a:spLocks noGrp="1"/>
          </p:cNvSpPr>
          <p:nvPr>
            <p:ph type="ftr" sz="quarter" idx="11"/>
          </p:nvPr>
        </p:nvSpPr>
        <p:spPr>
          <a:xfrm>
            <a:off x="2502040" y="6356350"/>
            <a:ext cx="5651360" cy="365125"/>
          </a:xfrm>
        </p:spPr>
        <p:txBody>
          <a:bodyPr/>
          <a:lstStyle/>
          <a:p>
            <a:r>
              <a:rPr lang="en-GB" noProof="0" dirty="0" err="1" smtClean="0"/>
              <a:t>Hlavný</a:t>
            </a:r>
            <a:r>
              <a:rPr lang="en-GB" noProof="0" dirty="0" smtClean="0"/>
              <a:t> </a:t>
            </a:r>
            <a:r>
              <a:rPr lang="en-GB" noProof="0" dirty="0" err="1" smtClean="0"/>
              <a:t>názov</a:t>
            </a:r>
            <a:r>
              <a:rPr lang="en-GB" noProof="0" dirty="0" smtClean="0"/>
              <a:t> </a:t>
            </a:r>
            <a:r>
              <a:rPr lang="en-GB" noProof="0" dirty="0" err="1" smtClean="0"/>
              <a:t>prezentácie</a:t>
            </a:r>
            <a:endParaRPr lang="en-GB" noProof="0" dirty="0"/>
          </a:p>
        </p:txBody>
      </p:sp>
      <p:sp>
        <p:nvSpPr>
          <p:cNvPr id="6" name="Zástupný symbol čísla snímky 5"/>
          <p:cNvSpPr>
            <a:spLocks noGrp="1"/>
          </p:cNvSpPr>
          <p:nvPr>
            <p:ph type="sldNum" sz="quarter" idx="12"/>
          </p:nvPr>
        </p:nvSpPr>
        <p:spPr>
          <a:xfrm>
            <a:off x="8340131" y="6356350"/>
            <a:ext cx="792982" cy="365125"/>
          </a:xfrm>
        </p:spPr>
        <p:txBody>
          <a:bodyPr/>
          <a:lstStyle/>
          <a:p>
            <a:fld id="{D3E91E45-8E11-4FD5-A139-3CC7756EB3B5}" type="slidenum">
              <a:rPr lang="en-GB" noProof="0" smtClean="0"/>
              <a:t>‹#›</a:t>
            </a:fld>
            <a:endParaRPr lang="en-GB" noProof="0" dirty="0"/>
          </a:p>
        </p:txBody>
      </p:sp>
      <p:sp>
        <p:nvSpPr>
          <p:cNvPr id="9" name="Obdĺžnik 8"/>
          <p:cNvSpPr/>
          <p:nvPr userDrawn="1"/>
        </p:nvSpPr>
        <p:spPr>
          <a:xfrm>
            <a:off x="10203193" y="6338590"/>
            <a:ext cx="1975669" cy="360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Obdĺžnik 9"/>
          <p:cNvSpPr/>
          <p:nvPr userDrawn="1"/>
        </p:nvSpPr>
        <p:spPr>
          <a:xfrm>
            <a:off x="9929251" y="6338590"/>
            <a:ext cx="273942" cy="36000"/>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Obdĺžnik 10"/>
          <p:cNvSpPr/>
          <p:nvPr userDrawn="1"/>
        </p:nvSpPr>
        <p:spPr>
          <a:xfrm>
            <a:off x="9686169" y="6338590"/>
            <a:ext cx="243082" cy="360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Obdĺžnik 11"/>
          <p:cNvSpPr/>
          <p:nvPr userDrawn="1"/>
        </p:nvSpPr>
        <p:spPr>
          <a:xfrm flipV="1">
            <a:off x="0" y="6340412"/>
            <a:ext cx="9139537" cy="360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Obdĺžnik 12"/>
          <p:cNvSpPr/>
          <p:nvPr userDrawn="1"/>
        </p:nvSpPr>
        <p:spPr>
          <a:xfrm rot="16200000">
            <a:off x="949931" y="987170"/>
            <a:ext cx="407761" cy="64471"/>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Obdĺžnik 13"/>
          <p:cNvSpPr/>
          <p:nvPr userDrawn="1"/>
        </p:nvSpPr>
        <p:spPr>
          <a:xfrm rot="16200000">
            <a:off x="953601" y="171481"/>
            <a:ext cx="407763" cy="648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1906639644"/>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a">
    <p:spTree>
      <p:nvGrpSpPr>
        <p:cNvPr id="1" name=""/>
        <p:cNvGrpSpPr/>
        <p:nvPr/>
      </p:nvGrpSpPr>
      <p:grpSpPr>
        <a:xfrm>
          <a:off x="0" y="0"/>
          <a:ext cx="0" cy="0"/>
          <a:chOff x="0" y="0"/>
          <a:chExt cx="0" cy="0"/>
        </a:xfrm>
      </p:grpSpPr>
      <p:pic>
        <p:nvPicPr>
          <p:cNvPr id="12" name="Zástupný symbol obsahu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728" t="38251" r="21689" b="43354"/>
          <a:stretch/>
        </p:blipFill>
        <p:spPr>
          <a:xfrm>
            <a:off x="6934200" y="1120477"/>
            <a:ext cx="4759646" cy="1248729"/>
          </a:xfrm>
          <a:prstGeom prst="rect">
            <a:avLst/>
          </a:prstGeom>
        </p:spPr>
      </p:pic>
      <p:sp>
        <p:nvSpPr>
          <p:cNvPr id="2" name="Zástupný symbol dátumu 1"/>
          <p:cNvSpPr>
            <a:spLocks noGrp="1"/>
          </p:cNvSpPr>
          <p:nvPr>
            <p:ph type="dt" sz="half" idx="10"/>
          </p:nvPr>
        </p:nvSpPr>
        <p:spPr>
          <a:xfrm>
            <a:off x="838200" y="6356350"/>
            <a:ext cx="1191567" cy="365125"/>
          </a:xfrm>
        </p:spPr>
        <p:txBody>
          <a:bodyPr/>
          <a:lstStyle/>
          <a:p>
            <a:fld id="{64E987A5-5F6F-4C4A-B4B7-64890EF89929}" type="datetime1">
              <a:rPr lang="en-GB" smtClean="0"/>
              <a:t>07/02/2023</a:t>
            </a:fld>
            <a:endParaRPr lang="sk-SK"/>
          </a:p>
        </p:txBody>
      </p:sp>
      <p:sp>
        <p:nvSpPr>
          <p:cNvPr id="5" name="Zástupný symbol päty 4"/>
          <p:cNvSpPr>
            <a:spLocks noGrp="1"/>
          </p:cNvSpPr>
          <p:nvPr>
            <p:ph type="ftr" sz="quarter" idx="11"/>
          </p:nvPr>
        </p:nvSpPr>
        <p:spPr>
          <a:xfrm>
            <a:off x="2502039" y="6356350"/>
            <a:ext cx="7767375" cy="365125"/>
          </a:xfrm>
        </p:spPr>
        <p:txBody>
          <a:bodyPr/>
          <a:lstStyle/>
          <a:p>
            <a:r>
              <a:rPr lang="sk-SK" dirty="0" smtClean="0"/>
              <a:t>Hlavný názov prezentácie</a:t>
            </a:r>
            <a:endParaRPr lang="sk-SK" dirty="0"/>
          </a:p>
        </p:txBody>
      </p:sp>
      <p:sp>
        <p:nvSpPr>
          <p:cNvPr id="9" name="Obdĺžnik 8"/>
          <p:cNvSpPr/>
          <p:nvPr userDrawn="1"/>
        </p:nvSpPr>
        <p:spPr>
          <a:xfrm>
            <a:off x="8834852" y="1541005"/>
            <a:ext cx="3357148" cy="648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0" name="Obdĺžnik 9"/>
          <p:cNvSpPr/>
          <p:nvPr userDrawn="1"/>
        </p:nvSpPr>
        <p:spPr>
          <a:xfrm>
            <a:off x="8369357" y="1541005"/>
            <a:ext cx="465495" cy="64800"/>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1" name="Obdĺžnik 10"/>
          <p:cNvSpPr/>
          <p:nvPr userDrawn="1"/>
        </p:nvSpPr>
        <p:spPr>
          <a:xfrm>
            <a:off x="7956301" y="1541005"/>
            <a:ext cx="413056" cy="648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3" name="BlokTextu 12"/>
          <p:cNvSpPr txBox="1"/>
          <p:nvPr userDrawn="1"/>
        </p:nvSpPr>
        <p:spPr>
          <a:xfrm>
            <a:off x="2815588" y="3659903"/>
            <a:ext cx="6019264" cy="584775"/>
          </a:xfrm>
          <a:prstGeom prst="rect">
            <a:avLst/>
          </a:prstGeom>
          <a:noFill/>
        </p:spPr>
        <p:txBody>
          <a:bodyPr wrap="square" rtlCol="0">
            <a:spAutoFit/>
          </a:bodyPr>
          <a:lstStyle/>
          <a:p>
            <a:r>
              <a:rPr lang="sk-SK" sz="3200" dirty="0" smtClean="0">
                <a:solidFill>
                  <a:schemeClr val="accent5">
                    <a:lumMod val="75000"/>
                  </a:schemeClr>
                </a:solidFill>
              </a:rPr>
              <a:t>ĎAKUJEM</a:t>
            </a:r>
            <a:r>
              <a:rPr lang="sk-SK" sz="3200" baseline="0" dirty="0" smtClean="0">
                <a:solidFill>
                  <a:schemeClr val="accent5">
                    <a:lumMod val="75000"/>
                  </a:schemeClr>
                </a:solidFill>
              </a:rPr>
              <a:t> ZA VAŠU POZORNOSŤ</a:t>
            </a:r>
            <a:endParaRPr lang="sk-SK" sz="3200" dirty="0"/>
          </a:p>
        </p:txBody>
      </p:sp>
    </p:spTree>
    <p:extLst>
      <p:ext uri="{BB962C8B-B14F-4D97-AF65-F5344CB8AC3E}">
        <p14:creationId xmlns:p14="http://schemas.microsoft.com/office/powerpoint/2010/main" val="875486588"/>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dirty="0" smtClean="0"/>
              <a:t>Upravte štýl predlohy textu.</a:t>
            </a:r>
          </a:p>
          <a:p>
            <a:pPr lvl="1"/>
            <a:r>
              <a:rPr lang="sk-SK" dirty="0" smtClean="0"/>
              <a:t>Druhá úroveň</a:t>
            </a:r>
          </a:p>
          <a:p>
            <a:pPr lvl="2"/>
            <a:r>
              <a:rPr lang="sk-SK" dirty="0" smtClean="0"/>
              <a:t>Tretia úroveň</a:t>
            </a:r>
          </a:p>
          <a:p>
            <a:pPr lvl="3"/>
            <a:r>
              <a:rPr lang="sk-SK" dirty="0" smtClean="0"/>
              <a:t>Štvrtá úroveň</a:t>
            </a:r>
          </a:p>
          <a:p>
            <a:pPr lvl="4"/>
            <a:r>
              <a:rPr lang="sk-SK" dirty="0" smtClean="0"/>
              <a:t>Piata úroveň</a:t>
            </a:r>
            <a:endParaRPr lang="sk-SK" dirty="0"/>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84FFE9-1E2B-4AEC-BB2B-7E380D9700F4}" type="datetime1">
              <a:rPr lang="en-GB" smtClean="0"/>
              <a:t>07/02/2023</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91E45-8E11-4FD5-A139-3CC7756EB3B5}" type="slidenum">
              <a:rPr lang="sk-SK" smtClean="0"/>
              <a:t>‹#›</a:t>
            </a:fld>
            <a:endParaRPr lang="sk-SK"/>
          </a:p>
        </p:txBody>
      </p:sp>
    </p:spTree>
    <p:extLst>
      <p:ext uri="{BB962C8B-B14F-4D97-AF65-F5344CB8AC3E}">
        <p14:creationId xmlns:p14="http://schemas.microsoft.com/office/powerpoint/2010/main" val="1763761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dirty="0" smtClean="0"/>
              <a:t> </a:t>
            </a:r>
            <a:endParaRPr lang="sk-SK" dirty="0"/>
          </a:p>
        </p:txBody>
      </p:sp>
      <p:sp>
        <p:nvSpPr>
          <p:cNvPr id="3" name="Podnadpis 2"/>
          <p:cNvSpPr>
            <a:spLocks noGrp="1"/>
          </p:cNvSpPr>
          <p:nvPr>
            <p:ph type="subTitle" idx="1"/>
          </p:nvPr>
        </p:nvSpPr>
        <p:spPr>
          <a:xfrm>
            <a:off x="4649366" y="3603009"/>
            <a:ext cx="6015613" cy="1972360"/>
          </a:xfrm>
        </p:spPr>
        <p:txBody>
          <a:bodyPr/>
          <a:lstStyle/>
          <a:p>
            <a:r>
              <a:rPr lang="sk-SK" b="1" dirty="0"/>
              <a:t>Čo čaká firmy v roku 2023 v daňovej legislatíve?</a:t>
            </a:r>
            <a:endParaRPr lang="sk-SK" dirty="0"/>
          </a:p>
        </p:txBody>
      </p:sp>
      <p:sp>
        <p:nvSpPr>
          <p:cNvPr id="4" name="Zástupný symbol dátumu 3"/>
          <p:cNvSpPr>
            <a:spLocks noGrp="1"/>
          </p:cNvSpPr>
          <p:nvPr>
            <p:ph type="dt" sz="half" idx="10"/>
          </p:nvPr>
        </p:nvSpPr>
        <p:spPr/>
        <p:txBody>
          <a:bodyPr/>
          <a:lstStyle/>
          <a:p>
            <a:fld id="{77C93332-91C8-4B99-ACE7-456514160391}" type="datetime1">
              <a:rPr lang="en-GB" noProof="0" smtClean="0"/>
              <a:t>07/02/2023</a:t>
            </a:fld>
            <a:endParaRPr lang="en-GB" noProof="0" dirty="0"/>
          </a:p>
        </p:txBody>
      </p:sp>
    </p:spTree>
    <p:extLst>
      <p:ext uri="{BB962C8B-B14F-4D97-AF65-F5344CB8AC3E}">
        <p14:creationId xmlns:p14="http://schemas.microsoft.com/office/powerpoint/2010/main" val="859462196"/>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2400" dirty="0" smtClean="0"/>
              <a:t> správa daní</a:t>
            </a:r>
            <a:endParaRPr lang="sk-SK" sz="2400" dirty="0"/>
          </a:p>
        </p:txBody>
      </p:sp>
      <p:sp>
        <p:nvSpPr>
          <p:cNvPr id="4" name="Zástupný symbol dátumu 3"/>
          <p:cNvSpPr>
            <a:spLocks noGrp="1"/>
          </p:cNvSpPr>
          <p:nvPr>
            <p:ph type="dt" sz="half" idx="10"/>
          </p:nvPr>
        </p:nvSpPr>
        <p:spPr/>
        <p:txBody>
          <a:bodyPr/>
          <a:lstStyle/>
          <a:p>
            <a:fld id="{78F77610-AEDD-420A-9018-89CCABC4EAC8}" type="datetime1">
              <a:rPr lang="en-GB" noProof="0" smtClean="0"/>
              <a:t>07/02/2023</a:t>
            </a:fld>
            <a:endParaRPr lang="en-GB" noProof="0" dirty="0"/>
          </a:p>
        </p:txBody>
      </p:sp>
      <p:sp>
        <p:nvSpPr>
          <p:cNvPr id="5" name="Zástupný symbol päty 4"/>
          <p:cNvSpPr>
            <a:spLocks noGrp="1"/>
          </p:cNvSpPr>
          <p:nvPr>
            <p:ph type="ftr" sz="quarter" idx="11"/>
          </p:nvPr>
        </p:nvSpPr>
        <p:spPr/>
        <p:txBody>
          <a:bodyPr/>
          <a:lstStyle/>
          <a:p>
            <a:r>
              <a:rPr lang="sk-SK" dirty="0"/>
              <a:t>Rok 2022 a </a:t>
            </a:r>
            <a:r>
              <a:rPr lang="sk-SK" dirty="0" smtClean="0"/>
              <a:t>2023 </a:t>
            </a:r>
            <a:r>
              <a:rPr lang="sk-SK" dirty="0"/>
              <a:t/>
            </a:r>
            <a:br>
              <a:rPr lang="sk-SK" dirty="0"/>
            </a:br>
            <a:r>
              <a:rPr lang="sk-SK" dirty="0"/>
              <a:t>na sekcii daňovej a colnej Ministerstva Financií SR</a:t>
            </a:r>
            <a:endParaRPr lang="en-GB" noProof="0" dirty="0"/>
          </a:p>
        </p:txBody>
      </p:sp>
      <p:sp>
        <p:nvSpPr>
          <p:cNvPr id="6" name="Zástupný symbol čísla snímky 5"/>
          <p:cNvSpPr>
            <a:spLocks noGrp="1"/>
          </p:cNvSpPr>
          <p:nvPr>
            <p:ph type="sldNum" sz="quarter" idx="12"/>
          </p:nvPr>
        </p:nvSpPr>
        <p:spPr/>
        <p:txBody>
          <a:bodyPr/>
          <a:lstStyle/>
          <a:p>
            <a:fld id="{D3E91E45-8E11-4FD5-A139-3CC7756EB3B5}" type="slidenum">
              <a:rPr lang="en-GB" noProof="0" smtClean="0"/>
              <a:t>2</a:t>
            </a:fld>
            <a:endParaRPr lang="en-GB" noProof="0" dirty="0"/>
          </a:p>
        </p:txBody>
      </p:sp>
      <p:sp>
        <p:nvSpPr>
          <p:cNvPr id="8" name="Zástupný symbol obsahu 7"/>
          <p:cNvSpPr>
            <a:spLocks noGrp="1"/>
          </p:cNvSpPr>
          <p:nvPr>
            <p:ph idx="1"/>
          </p:nvPr>
        </p:nvSpPr>
        <p:spPr/>
        <p:txBody>
          <a:bodyPr>
            <a:normAutofit/>
          </a:bodyPr>
          <a:lstStyle/>
          <a:p>
            <a:r>
              <a:rPr lang="sk-SK" sz="2400" dirty="0"/>
              <a:t>Opatrenia prijaté v roku </a:t>
            </a:r>
            <a:r>
              <a:rPr lang="sk-SK" sz="2400" dirty="0" smtClean="0"/>
              <a:t>2022</a:t>
            </a:r>
          </a:p>
          <a:p>
            <a:pPr marL="0" indent="0">
              <a:buNone/>
            </a:pPr>
            <a:endParaRPr lang="sk-SK" sz="2400" dirty="0"/>
          </a:p>
          <a:p>
            <a:pPr lvl="1"/>
            <a:r>
              <a:rPr lang="sk-SK" dirty="0"/>
              <a:t>Spustenie verejného indexu daňovej spoľahlivosti;</a:t>
            </a:r>
          </a:p>
          <a:p>
            <a:pPr lvl="1"/>
            <a:r>
              <a:rPr lang="sk-SK" dirty="0"/>
              <a:t>Zaokrúhľovanie cien platených v hotovosti na celých 5 eurocentov (účinnosť 1.7.2022);</a:t>
            </a:r>
          </a:p>
          <a:p>
            <a:pPr lvl="1"/>
            <a:r>
              <a:rPr lang="sk-SK" dirty="0"/>
              <a:t>Zavedenie solidárneho príspevku z odvetví ropy, zemného plynu, uhlia a rafinérií ako implementácie EÚ legislatívy;</a:t>
            </a:r>
          </a:p>
          <a:p>
            <a:pPr lvl="1"/>
            <a:r>
              <a:rPr lang="sk-SK" dirty="0"/>
              <a:t>Úpravy sankčného systému – zavedenie systému druhej šance a ročnej lehoty na vyrubenie úroku z omeškania;</a:t>
            </a:r>
          </a:p>
          <a:p>
            <a:pPr marL="457200" lvl="1" indent="0">
              <a:buNone/>
            </a:pPr>
            <a:endParaRPr lang="sk-SK" dirty="0"/>
          </a:p>
        </p:txBody>
      </p:sp>
    </p:spTree>
    <p:extLst>
      <p:ext uri="{BB962C8B-B14F-4D97-AF65-F5344CB8AC3E}">
        <p14:creationId xmlns:p14="http://schemas.microsoft.com/office/powerpoint/2010/main" val="3360279912"/>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2400" dirty="0" smtClean="0"/>
              <a:t>DaŇ z Pridanej hodnoty</a:t>
            </a:r>
            <a:endParaRPr lang="sk-SK" sz="2400" dirty="0"/>
          </a:p>
        </p:txBody>
      </p:sp>
      <p:sp>
        <p:nvSpPr>
          <p:cNvPr id="4" name="Zástupný symbol dátumu 3"/>
          <p:cNvSpPr>
            <a:spLocks noGrp="1"/>
          </p:cNvSpPr>
          <p:nvPr>
            <p:ph type="dt" sz="half" idx="10"/>
          </p:nvPr>
        </p:nvSpPr>
        <p:spPr/>
        <p:txBody>
          <a:bodyPr/>
          <a:lstStyle/>
          <a:p>
            <a:fld id="{78F77610-AEDD-420A-9018-89CCABC4EAC8}" type="datetime1">
              <a:rPr lang="en-GB" noProof="0" smtClean="0"/>
              <a:t>07/02/2023</a:t>
            </a:fld>
            <a:endParaRPr lang="en-GB" noProof="0" dirty="0"/>
          </a:p>
        </p:txBody>
      </p:sp>
      <p:sp>
        <p:nvSpPr>
          <p:cNvPr id="5" name="Zástupný symbol päty 4"/>
          <p:cNvSpPr>
            <a:spLocks noGrp="1"/>
          </p:cNvSpPr>
          <p:nvPr>
            <p:ph type="ftr" sz="quarter" idx="11"/>
          </p:nvPr>
        </p:nvSpPr>
        <p:spPr/>
        <p:txBody>
          <a:bodyPr/>
          <a:lstStyle/>
          <a:p>
            <a:r>
              <a:rPr lang="sk-SK" dirty="0"/>
              <a:t>Rok 2022 a </a:t>
            </a:r>
            <a:r>
              <a:rPr lang="sk-SK" dirty="0" smtClean="0"/>
              <a:t>2023 </a:t>
            </a:r>
            <a:r>
              <a:rPr lang="sk-SK" dirty="0"/>
              <a:t/>
            </a:r>
            <a:br>
              <a:rPr lang="sk-SK" dirty="0"/>
            </a:br>
            <a:r>
              <a:rPr lang="sk-SK" dirty="0"/>
              <a:t>na sekcii daňovej a colnej Ministerstva Financií SR</a:t>
            </a:r>
            <a:endParaRPr lang="en-GB" noProof="0" dirty="0"/>
          </a:p>
        </p:txBody>
      </p:sp>
      <p:sp>
        <p:nvSpPr>
          <p:cNvPr id="6" name="Zástupný symbol čísla snímky 5"/>
          <p:cNvSpPr>
            <a:spLocks noGrp="1"/>
          </p:cNvSpPr>
          <p:nvPr>
            <p:ph type="sldNum" sz="quarter" idx="12"/>
          </p:nvPr>
        </p:nvSpPr>
        <p:spPr/>
        <p:txBody>
          <a:bodyPr/>
          <a:lstStyle/>
          <a:p>
            <a:fld id="{D3E91E45-8E11-4FD5-A139-3CC7756EB3B5}" type="slidenum">
              <a:rPr lang="en-GB" noProof="0" smtClean="0"/>
              <a:t>3</a:t>
            </a:fld>
            <a:endParaRPr lang="en-GB" noProof="0" dirty="0"/>
          </a:p>
        </p:txBody>
      </p:sp>
      <p:sp>
        <p:nvSpPr>
          <p:cNvPr id="8" name="Zástupný symbol obsahu 7"/>
          <p:cNvSpPr>
            <a:spLocks noGrp="1"/>
          </p:cNvSpPr>
          <p:nvPr>
            <p:ph idx="1"/>
          </p:nvPr>
        </p:nvSpPr>
        <p:spPr>
          <a:xfrm>
            <a:off x="1186046" y="1346479"/>
            <a:ext cx="10741259" cy="4830483"/>
          </a:xfrm>
        </p:spPr>
        <p:txBody>
          <a:bodyPr>
            <a:normAutofit/>
          </a:bodyPr>
          <a:lstStyle/>
          <a:p>
            <a:pPr>
              <a:lnSpc>
                <a:spcPct val="100000"/>
              </a:lnSpc>
              <a:spcBef>
                <a:spcPts val="0"/>
              </a:spcBef>
            </a:pPr>
            <a:r>
              <a:rPr lang="sk-SK" sz="2400" dirty="0" smtClean="0"/>
              <a:t>Zmeny v DPH prijaté </a:t>
            </a:r>
            <a:r>
              <a:rPr lang="sk-SK" sz="2400" dirty="0"/>
              <a:t>v roku 2022</a:t>
            </a:r>
          </a:p>
          <a:p>
            <a:pPr lvl="1" algn="just">
              <a:lnSpc>
                <a:spcPct val="100000"/>
              </a:lnSpc>
              <a:spcBef>
                <a:spcPts val="0"/>
              </a:spcBef>
            </a:pPr>
            <a:r>
              <a:rPr lang="sk-SK" dirty="0" smtClean="0"/>
              <a:t>Zmeny v oprave základu dane a opravy odpočítanej dane pri nezaplatení protihodnoty;</a:t>
            </a:r>
          </a:p>
          <a:p>
            <a:pPr lvl="1" algn="just">
              <a:lnSpc>
                <a:spcPct val="100000"/>
              </a:lnSpc>
              <a:spcBef>
                <a:spcPts val="0"/>
              </a:spcBef>
            </a:pPr>
            <a:r>
              <a:rPr lang="sk-SK" dirty="0" smtClean="0"/>
              <a:t>Nové </a:t>
            </a:r>
            <a:r>
              <a:rPr lang="sk-SK" dirty="0"/>
              <a:t>povinnosti vybraných poskytovateľov platobných </a:t>
            </a:r>
            <a:r>
              <a:rPr lang="sk-SK" dirty="0" smtClean="0"/>
              <a:t>služieb </a:t>
            </a:r>
          </a:p>
          <a:p>
            <a:pPr lvl="1" algn="just">
              <a:lnSpc>
                <a:spcPct val="100000"/>
              </a:lnSpc>
              <a:spcBef>
                <a:spcPts val="0"/>
              </a:spcBef>
            </a:pPr>
            <a:r>
              <a:rPr lang="sk-SK" dirty="0" smtClean="0"/>
              <a:t>Úprava registračnej povinnosti pre zdaniteľné osoby poskytujúce výlučne plnenia oslobodené od dane</a:t>
            </a:r>
          </a:p>
          <a:p>
            <a:pPr lvl="1" algn="just">
              <a:lnSpc>
                <a:spcPct val="100000"/>
              </a:lnSpc>
              <a:spcBef>
                <a:spcPts val="0"/>
              </a:spcBef>
            </a:pPr>
            <a:r>
              <a:rPr lang="sk-SK" dirty="0" smtClean="0"/>
              <a:t>Zníženie sadzby DPH na vybrané služby</a:t>
            </a:r>
            <a:endParaRPr lang="sk-SK" dirty="0"/>
          </a:p>
          <a:p>
            <a:pPr marL="228600" lvl="1">
              <a:lnSpc>
                <a:spcPct val="100000"/>
              </a:lnSpc>
              <a:spcBef>
                <a:spcPts val="1200"/>
              </a:spcBef>
            </a:pPr>
            <a:r>
              <a:rPr lang="sk-SK" dirty="0" smtClean="0"/>
              <a:t>Plánovaná novela zákona o DPH v roku 2023</a:t>
            </a:r>
            <a:endParaRPr lang="sk-SK" dirty="0"/>
          </a:p>
          <a:p>
            <a:pPr lvl="1" algn="just">
              <a:lnSpc>
                <a:spcPct val="100000"/>
              </a:lnSpc>
              <a:spcBef>
                <a:spcPts val="0"/>
              </a:spcBef>
            </a:pPr>
            <a:r>
              <a:rPr lang="sk-SK" dirty="0"/>
              <a:t>Transpozícia smernice </a:t>
            </a:r>
            <a:r>
              <a:rPr lang="sk-SK" dirty="0" smtClean="0"/>
              <a:t>(EÚ) 2020/285 </a:t>
            </a:r>
            <a:r>
              <a:rPr lang="sk-SK" dirty="0"/>
              <a:t>– osobitná úprava pre malé </a:t>
            </a:r>
            <a:r>
              <a:rPr lang="sk-SK" dirty="0" smtClean="0"/>
              <a:t>podniky (rovnaké daňové zaobchádzanie medzi usadenými a neusadenými) </a:t>
            </a:r>
            <a:endParaRPr lang="sk-SK" dirty="0"/>
          </a:p>
          <a:p>
            <a:pPr marL="457200" lvl="1" indent="0" algn="just">
              <a:lnSpc>
                <a:spcPct val="100000"/>
              </a:lnSpc>
              <a:spcBef>
                <a:spcPts val="0"/>
              </a:spcBef>
              <a:buNone/>
            </a:pPr>
            <a:endParaRPr lang="sk-SK" dirty="0" smtClean="0"/>
          </a:p>
        </p:txBody>
      </p:sp>
    </p:spTree>
    <p:extLst>
      <p:ext uri="{BB962C8B-B14F-4D97-AF65-F5344CB8AC3E}">
        <p14:creationId xmlns:p14="http://schemas.microsoft.com/office/powerpoint/2010/main" val="3628892816"/>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2400" dirty="0" smtClean="0"/>
              <a:t>Daň z príjmov – novela ZDP v roku 2022</a:t>
            </a:r>
            <a:endParaRPr lang="sk-SK" sz="2400" dirty="0"/>
          </a:p>
        </p:txBody>
      </p:sp>
      <p:sp>
        <p:nvSpPr>
          <p:cNvPr id="3" name="Zástupný objekt pre obsah 2"/>
          <p:cNvSpPr>
            <a:spLocks noGrp="1"/>
          </p:cNvSpPr>
          <p:nvPr>
            <p:ph idx="1"/>
          </p:nvPr>
        </p:nvSpPr>
        <p:spPr>
          <a:xfrm>
            <a:off x="1235242" y="970547"/>
            <a:ext cx="10118557" cy="5206416"/>
          </a:xfrm>
        </p:spPr>
        <p:txBody>
          <a:bodyPr>
            <a:normAutofit fontScale="92500" lnSpcReduction="10000"/>
          </a:bodyPr>
          <a:lstStyle/>
          <a:p>
            <a:pPr lvl="0" algn="just"/>
            <a:r>
              <a:rPr lang="sk-SK" sz="2400" dirty="0" smtClean="0">
                <a:solidFill>
                  <a:schemeClr val="tx2">
                    <a:lumMod val="75000"/>
                  </a:schemeClr>
                </a:solidFill>
              </a:rPr>
              <a:t>Akcent na </a:t>
            </a:r>
            <a:r>
              <a:rPr lang="sk-SK" sz="2400" b="1" dirty="0" smtClean="0">
                <a:solidFill>
                  <a:schemeClr val="tx2">
                    <a:lumMod val="75000"/>
                  </a:schemeClr>
                </a:solidFill>
              </a:rPr>
              <a:t>podporu rodiny</a:t>
            </a:r>
            <a:r>
              <a:rPr lang="sk-SK" sz="2400" dirty="0" smtClean="0">
                <a:solidFill>
                  <a:schemeClr val="tx2">
                    <a:lumMod val="75000"/>
                  </a:schemeClr>
                </a:solidFill>
              </a:rPr>
              <a:t>:</a:t>
            </a:r>
            <a:endParaRPr lang="sk-SK" sz="2400" dirty="0">
              <a:solidFill>
                <a:schemeClr val="tx2">
                  <a:lumMod val="75000"/>
                </a:schemeClr>
              </a:solidFill>
            </a:endParaRPr>
          </a:p>
          <a:p>
            <a:pPr lvl="1" algn="just"/>
            <a:r>
              <a:rPr lang="sk-SK" dirty="0" smtClean="0">
                <a:solidFill>
                  <a:schemeClr val="tx2">
                    <a:lumMod val="75000"/>
                  </a:schemeClr>
                </a:solidFill>
              </a:rPr>
              <a:t>zvýšenie výšky daňového bonusu na vyživované dieťa, </a:t>
            </a:r>
          </a:p>
          <a:p>
            <a:pPr lvl="1" algn="just"/>
            <a:r>
              <a:rPr lang="sk-SK" dirty="0" smtClean="0">
                <a:solidFill>
                  <a:schemeClr val="tx2">
                    <a:lumMod val="75000"/>
                  </a:schemeClr>
                </a:solidFill>
              </a:rPr>
              <a:t>rozšírenie možnosti douplatňovania daňového bonusu za rodinu ako celok,</a:t>
            </a:r>
          </a:p>
          <a:p>
            <a:pPr algn="just"/>
            <a:r>
              <a:rPr lang="sk-SK" sz="2400" dirty="0" smtClean="0">
                <a:solidFill>
                  <a:schemeClr val="tx2">
                    <a:lumMod val="75000"/>
                  </a:schemeClr>
                </a:solidFill>
              </a:rPr>
              <a:t>Ďalšie úpravy:</a:t>
            </a:r>
            <a:endParaRPr lang="sk-SK" sz="2400" dirty="0">
              <a:solidFill>
                <a:schemeClr val="tx2">
                  <a:lumMod val="75000"/>
                </a:schemeClr>
              </a:solidFill>
            </a:endParaRPr>
          </a:p>
          <a:p>
            <a:pPr lvl="1" algn="just"/>
            <a:r>
              <a:rPr lang="sk-SK" dirty="0" smtClean="0"/>
              <a:t>implementácia časti </a:t>
            </a:r>
            <a:r>
              <a:rPr lang="sk-SK" dirty="0"/>
              <a:t>smernice </a:t>
            </a:r>
            <a:r>
              <a:rPr lang="sk-SK" b="1" dirty="0"/>
              <a:t>ATAD</a:t>
            </a:r>
            <a:r>
              <a:rPr lang="sk-SK" dirty="0"/>
              <a:t> – obmedzenie daňovej uznateľnosti úrokov </a:t>
            </a:r>
            <a:endParaRPr lang="sk-SK" dirty="0" smtClean="0"/>
          </a:p>
          <a:p>
            <a:pPr lvl="1" algn="just"/>
            <a:r>
              <a:rPr lang="sk-SK" dirty="0" smtClean="0"/>
              <a:t>zákon </a:t>
            </a:r>
            <a:r>
              <a:rPr lang="sk-SK" dirty="0" smtClean="0"/>
              <a:t>o </a:t>
            </a:r>
            <a:r>
              <a:rPr lang="sk-SK" b="1" dirty="0" smtClean="0"/>
              <a:t>preventívnej reštrukturalizácii </a:t>
            </a:r>
            <a:r>
              <a:rPr lang="sk-SK" dirty="0" smtClean="0"/>
              <a:t>– úpravy u veriteľa pri tvorbe opravnej položky k nepremlčanej pohľadávke a jej odpis,</a:t>
            </a:r>
          </a:p>
          <a:p>
            <a:pPr lvl="1" algn="just"/>
            <a:r>
              <a:rPr lang="sk-SK" b="1" dirty="0" smtClean="0"/>
              <a:t>IFRS 17 </a:t>
            </a:r>
            <a:r>
              <a:rPr lang="sk-SK" dirty="0" smtClean="0"/>
              <a:t>– Poistné zmluvy, zosúladenie zahrnovania poistných zmlúv do základu dane </a:t>
            </a:r>
          </a:p>
          <a:p>
            <a:pPr lvl="1" algn="just"/>
            <a:r>
              <a:rPr lang="sk-SK" dirty="0" smtClean="0"/>
              <a:t>zmena spôsobu </a:t>
            </a:r>
            <a:r>
              <a:rPr lang="sk-SK" b="1" dirty="0" smtClean="0"/>
              <a:t>registrácie</a:t>
            </a:r>
            <a:r>
              <a:rPr lang="sk-SK" dirty="0" smtClean="0"/>
              <a:t> </a:t>
            </a:r>
            <a:r>
              <a:rPr lang="sk-SK" dirty="0"/>
              <a:t>k dani z príjmov u vybraných typov </a:t>
            </a:r>
            <a:r>
              <a:rPr lang="sk-SK" dirty="0" smtClean="0"/>
              <a:t>daňovníkov</a:t>
            </a:r>
          </a:p>
          <a:p>
            <a:pPr lvl="0" algn="just"/>
            <a:r>
              <a:rPr lang="sk-SK" sz="2400" dirty="0">
                <a:solidFill>
                  <a:schemeClr val="tx2">
                    <a:lumMod val="75000"/>
                  </a:schemeClr>
                </a:solidFill>
              </a:rPr>
              <a:t>Akcent na </a:t>
            </a:r>
            <a:r>
              <a:rPr lang="sk-SK" sz="2400" b="1" dirty="0">
                <a:solidFill>
                  <a:schemeClr val="tx2">
                    <a:lumMod val="75000"/>
                  </a:schemeClr>
                </a:solidFill>
              </a:rPr>
              <a:t>transferové oceňovanie</a:t>
            </a:r>
            <a:r>
              <a:rPr lang="sk-SK" sz="2400" dirty="0">
                <a:solidFill>
                  <a:schemeClr val="tx2">
                    <a:lumMod val="75000"/>
                  </a:schemeClr>
                </a:solidFill>
              </a:rPr>
              <a:t>:</a:t>
            </a:r>
          </a:p>
          <a:p>
            <a:pPr lvl="1" algn="just"/>
            <a:r>
              <a:rPr lang="sk-SK" dirty="0" smtClean="0">
                <a:solidFill>
                  <a:schemeClr val="tx2">
                    <a:lumMod val="75000"/>
                  </a:schemeClr>
                </a:solidFill>
              </a:rPr>
              <a:t>zavedenie </a:t>
            </a:r>
            <a:r>
              <a:rPr lang="sk-SK" b="1" dirty="0">
                <a:solidFill>
                  <a:schemeClr val="tx2">
                    <a:lumMod val="75000"/>
                  </a:schemeClr>
                </a:solidFill>
              </a:rPr>
              <a:t>bezpečného prístavu </a:t>
            </a:r>
            <a:r>
              <a:rPr lang="sk-SK" dirty="0">
                <a:solidFill>
                  <a:schemeClr val="tx2">
                    <a:lumMod val="75000"/>
                  </a:schemeClr>
                </a:solidFill>
              </a:rPr>
              <a:t>prostredníctvom stanovenia prahov pre významné kontrolované transakcie </a:t>
            </a:r>
          </a:p>
          <a:p>
            <a:pPr lvl="1" algn="just"/>
            <a:r>
              <a:rPr lang="sk-SK" dirty="0">
                <a:solidFill>
                  <a:schemeClr val="tx2">
                    <a:lumMod val="75000"/>
                  </a:schemeClr>
                </a:solidFill>
              </a:rPr>
              <a:t>úprava rozdielu transferovej ceny na hodnotu MEDIÁN</a:t>
            </a:r>
          </a:p>
          <a:p>
            <a:pPr lvl="1" algn="just"/>
            <a:r>
              <a:rPr lang="sk-SK" dirty="0">
                <a:solidFill>
                  <a:schemeClr val="tx2">
                    <a:lumMod val="75000"/>
                  </a:schemeClr>
                </a:solidFill>
              </a:rPr>
              <a:t>nadväzujúca </a:t>
            </a:r>
            <a:r>
              <a:rPr lang="sk-SK" b="1" dirty="0">
                <a:solidFill>
                  <a:schemeClr val="tx2">
                    <a:lumMod val="75000"/>
                  </a:schemeClr>
                </a:solidFill>
              </a:rPr>
              <a:t>úprava Usmernenia </a:t>
            </a:r>
            <a:r>
              <a:rPr lang="sk-SK" dirty="0">
                <a:solidFill>
                  <a:schemeClr val="tx2">
                    <a:lumMod val="75000"/>
                  </a:schemeClr>
                </a:solidFill>
              </a:rPr>
              <a:t>k transferovej </a:t>
            </a:r>
            <a:r>
              <a:rPr lang="sk-SK" dirty="0" smtClean="0">
                <a:solidFill>
                  <a:schemeClr val="tx2">
                    <a:lumMod val="75000"/>
                  </a:schemeClr>
                </a:solidFill>
              </a:rPr>
              <a:t>dokumentácii</a:t>
            </a:r>
            <a:endParaRPr lang="sk-SK" dirty="0">
              <a:solidFill>
                <a:schemeClr val="tx2">
                  <a:lumMod val="75000"/>
                </a:schemeClr>
              </a:solidFill>
            </a:endParaRPr>
          </a:p>
        </p:txBody>
      </p:sp>
      <p:sp>
        <p:nvSpPr>
          <p:cNvPr id="4" name="Zástupný objekt pre dátum 3"/>
          <p:cNvSpPr>
            <a:spLocks noGrp="1"/>
          </p:cNvSpPr>
          <p:nvPr>
            <p:ph type="dt" sz="half" idx="10"/>
          </p:nvPr>
        </p:nvSpPr>
        <p:spPr/>
        <p:txBody>
          <a:bodyPr/>
          <a:lstStyle/>
          <a:p>
            <a:fld id="{6478F05A-EA51-412A-BC84-CAF31BED8770}" type="datetime1">
              <a:rPr lang="en-GB" noProof="0" smtClean="0"/>
              <a:t>07/02/2023</a:t>
            </a:fld>
            <a:endParaRPr lang="en-GB" noProof="0" dirty="0"/>
          </a:p>
        </p:txBody>
      </p:sp>
      <p:sp>
        <p:nvSpPr>
          <p:cNvPr id="5" name="Zástupný objekt pre pätu 4"/>
          <p:cNvSpPr>
            <a:spLocks noGrp="1"/>
          </p:cNvSpPr>
          <p:nvPr>
            <p:ph type="ftr" sz="quarter" idx="11"/>
          </p:nvPr>
        </p:nvSpPr>
        <p:spPr/>
        <p:txBody>
          <a:bodyPr/>
          <a:lstStyle/>
          <a:p>
            <a:r>
              <a:rPr lang="en-GB" noProof="0" smtClean="0"/>
              <a:t>Hlavný názov prezentácie</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4</a:t>
            </a:fld>
            <a:endParaRPr lang="en-GB" noProof="0" dirty="0"/>
          </a:p>
        </p:txBody>
      </p:sp>
    </p:spTree>
    <p:extLst>
      <p:ext uri="{BB962C8B-B14F-4D97-AF65-F5344CB8AC3E}">
        <p14:creationId xmlns:p14="http://schemas.microsoft.com/office/powerpoint/2010/main" val="1748620949"/>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2400" dirty="0" smtClean="0"/>
              <a:t> </a:t>
            </a:r>
            <a:r>
              <a:rPr lang="sk-SK" sz="2400" dirty="0"/>
              <a:t>Daň </a:t>
            </a:r>
            <a:r>
              <a:rPr lang="sk-SK" sz="2400" dirty="0" smtClean="0"/>
              <a:t>z príjmov – čo nás čaká v roku 2023</a:t>
            </a:r>
            <a:endParaRPr lang="sk-SK" sz="2400" dirty="0"/>
          </a:p>
        </p:txBody>
      </p:sp>
      <p:sp>
        <p:nvSpPr>
          <p:cNvPr id="3" name="Zástupný objekt pre obsah 2"/>
          <p:cNvSpPr>
            <a:spLocks noGrp="1"/>
          </p:cNvSpPr>
          <p:nvPr>
            <p:ph idx="1"/>
          </p:nvPr>
        </p:nvSpPr>
        <p:spPr>
          <a:xfrm>
            <a:off x="1186046" y="1251283"/>
            <a:ext cx="10167753" cy="4925679"/>
          </a:xfrm>
        </p:spPr>
        <p:txBody>
          <a:bodyPr>
            <a:normAutofit/>
          </a:bodyPr>
          <a:lstStyle/>
          <a:p>
            <a:r>
              <a:rPr lang="sk-SK" sz="2400" b="1" dirty="0" smtClean="0"/>
              <a:t>Transpozícia Smernice </a:t>
            </a:r>
            <a:r>
              <a:rPr lang="sk-SK" sz="2400" b="1" dirty="0"/>
              <a:t>EÚ </a:t>
            </a:r>
            <a:r>
              <a:rPr lang="sk-SK" sz="2400" dirty="0"/>
              <a:t>o zabezpečení globálnej minimálnej úrovne zdanenia nadnárodných skupín podnikov a veľkých vnútroštátnych skupín v Únii – tzv. Pilier 2 </a:t>
            </a:r>
          </a:p>
          <a:p>
            <a:r>
              <a:rPr lang="sk-SK" sz="2400" b="1" dirty="0" smtClean="0"/>
              <a:t>Vyvolané novely </a:t>
            </a:r>
          </a:p>
          <a:p>
            <a:pPr lvl="1"/>
            <a:r>
              <a:rPr lang="sk-SK" sz="2200" dirty="0" smtClean="0"/>
              <a:t>Zákon o premenách obchodných spoločností (odštiepenie)</a:t>
            </a:r>
          </a:p>
          <a:p>
            <a:r>
              <a:rPr lang="sk-SK" sz="2400" b="1" dirty="0" smtClean="0"/>
              <a:t>Iniciatívy na pôde </a:t>
            </a:r>
            <a:r>
              <a:rPr lang="sk-SK" sz="2400" b="1" dirty="0"/>
              <a:t>E</a:t>
            </a:r>
            <a:r>
              <a:rPr lang="sk-SK" sz="2400" b="1" dirty="0" smtClean="0"/>
              <a:t>Ú</a:t>
            </a:r>
          </a:p>
          <a:p>
            <a:pPr lvl="1"/>
            <a:r>
              <a:rPr lang="sk-SK" sz="2200" b="1" dirty="0" smtClean="0"/>
              <a:t>DAC 8</a:t>
            </a:r>
            <a:r>
              <a:rPr lang="sk-SK" sz="2200" dirty="0" smtClean="0"/>
              <a:t> – výmena informácií o </a:t>
            </a:r>
            <a:r>
              <a:rPr lang="sk-SK" sz="2200" dirty="0" err="1" smtClean="0"/>
              <a:t>krypto</a:t>
            </a:r>
            <a:r>
              <a:rPr lang="sk-SK" sz="2200" dirty="0" smtClean="0"/>
              <a:t> aktívach a elektronických peniazoch</a:t>
            </a:r>
          </a:p>
          <a:p>
            <a:pPr lvl="1"/>
            <a:r>
              <a:rPr lang="sk-SK" sz="2200" b="1" dirty="0" smtClean="0"/>
              <a:t>UNSHELL</a:t>
            </a:r>
            <a:r>
              <a:rPr lang="sk-SK" sz="2200" dirty="0" smtClean="0"/>
              <a:t>	- identifikácia schránkových spoločností na základe kritéria ekonomickej podstaty</a:t>
            </a:r>
          </a:p>
          <a:p>
            <a:pPr lvl="2"/>
            <a:r>
              <a:rPr lang="sk-SK" sz="2200" dirty="0" smtClean="0">
                <a:solidFill>
                  <a:schemeClr val="tx2">
                    <a:lumMod val="75000"/>
                  </a:schemeClr>
                </a:solidFill>
              </a:rPr>
              <a:t>Daňové dôsledky pre platiteľa do schránkovej spoločnosti a pre vlastníka schránkovej spoločnosti</a:t>
            </a:r>
          </a:p>
          <a:p>
            <a:pPr lvl="2"/>
            <a:r>
              <a:rPr lang="sk-SK" sz="2200" dirty="0" smtClean="0">
                <a:solidFill>
                  <a:schemeClr val="tx2">
                    <a:lumMod val="75000"/>
                  </a:schemeClr>
                </a:solidFill>
              </a:rPr>
              <a:t>Výmena informácií o schránkových spoločnostiach	</a:t>
            </a:r>
          </a:p>
          <a:p>
            <a:pPr marL="0" lvl="0" indent="0" algn="just">
              <a:buNone/>
            </a:pPr>
            <a:r>
              <a:rPr lang="sk-SK" sz="2400" dirty="0">
                <a:solidFill>
                  <a:schemeClr val="tx2">
                    <a:lumMod val="75000"/>
                  </a:schemeClr>
                </a:solidFill>
              </a:rPr>
              <a:t>	</a:t>
            </a:r>
            <a:endParaRPr lang="sk-SK" sz="2400" dirty="0" smtClean="0">
              <a:solidFill>
                <a:schemeClr val="tx2">
                  <a:lumMod val="75000"/>
                </a:schemeClr>
              </a:solidFill>
            </a:endParaRPr>
          </a:p>
          <a:p>
            <a:pPr marL="0" lvl="0" indent="0" algn="just">
              <a:buNone/>
            </a:pPr>
            <a:endParaRPr lang="sk-SK" sz="2400" dirty="0"/>
          </a:p>
        </p:txBody>
      </p:sp>
      <p:sp>
        <p:nvSpPr>
          <p:cNvPr id="4" name="Zástupný objekt pre dátum 3"/>
          <p:cNvSpPr>
            <a:spLocks noGrp="1"/>
          </p:cNvSpPr>
          <p:nvPr>
            <p:ph type="dt" sz="half" idx="10"/>
          </p:nvPr>
        </p:nvSpPr>
        <p:spPr/>
        <p:txBody>
          <a:bodyPr/>
          <a:lstStyle/>
          <a:p>
            <a:fld id="{6478F05A-EA51-412A-BC84-CAF31BED8770}" type="datetime1">
              <a:rPr lang="en-GB" noProof="0" smtClean="0"/>
              <a:t>07/02/2023</a:t>
            </a:fld>
            <a:endParaRPr lang="en-GB" noProof="0" dirty="0"/>
          </a:p>
        </p:txBody>
      </p:sp>
      <p:sp>
        <p:nvSpPr>
          <p:cNvPr id="5" name="Zástupný objekt pre pätu 4"/>
          <p:cNvSpPr>
            <a:spLocks noGrp="1"/>
          </p:cNvSpPr>
          <p:nvPr>
            <p:ph type="ftr" sz="quarter" idx="11"/>
          </p:nvPr>
        </p:nvSpPr>
        <p:spPr/>
        <p:txBody>
          <a:bodyPr/>
          <a:lstStyle/>
          <a:p>
            <a:r>
              <a:rPr lang="en-GB" noProof="0" dirty="0" err="1" smtClean="0"/>
              <a:t>Hlavný</a:t>
            </a:r>
            <a:r>
              <a:rPr lang="en-GB" noProof="0" dirty="0" smtClean="0"/>
              <a:t> </a:t>
            </a:r>
            <a:r>
              <a:rPr lang="en-GB" noProof="0" dirty="0" err="1" smtClean="0"/>
              <a:t>názov</a:t>
            </a:r>
            <a:r>
              <a:rPr lang="en-GB" noProof="0" dirty="0" smtClean="0"/>
              <a:t> </a:t>
            </a:r>
            <a:r>
              <a:rPr lang="en-GB" noProof="0" dirty="0" err="1" smtClean="0"/>
              <a:t>prezentácie</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5</a:t>
            </a:fld>
            <a:endParaRPr lang="en-GB" noProof="0" dirty="0"/>
          </a:p>
        </p:txBody>
      </p:sp>
    </p:spTree>
    <p:extLst>
      <p:ext uri="{BB962C8B-B14F-4D97-AF65-F5344CB8AC3E}">
        <p14:creationId xmlns:p14="http://schemas.microsoft.com/office/powerpoint/2010/main" val="627957275"/>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dátumu 3"/>
          <p:cNvSpPr>
            <a:spLocks noGrp="1"/>
          </p:cNvSpPr>
          <p:nvPr>
            <p:ph type="dt" sz="half" idx="10"/>
          </p:nvPr>
        </p:nvSpPr>
        <p:spPr/>
        <p:txBody>
          <a:bodyPr/>
          <a:lstStyle/>
          <a:p>
            <a:fld id="{6478F05A-EA51-412A-BC84-CAF31BED8770}" type="datetime1">
              <a:rPr lang="en-GB" noProof="0" smtClean="0"/>
              <a:t>07/02/2023</a:t>
            </a:fld>
            <a:endParaRPr lang="en-GB" noProof="0" dirty="0"/>
          </a:p>
        </p:txBody>
      </p:sp>
      <p:sp>
        <p:nvSpPr>
          <p:cNvPr id="5" name="Zástupný symbol päty 4"/>
          <p:cNvSpPr>
            <a:spLocks noGrp="1"/>
          </p:cNvSpPr>
          <p:nvPr>
            <p:ph type="ftr" sz="quarter" idx="11"/>
          </p:nvPr>
        </p:nvSpPr>
        <p:spPr/>
        <p:txBody>
          <a:bodyPr/>
          <a:lstStyle/>
          <a:p>
            <a:r>
              <a:rPr lang="sk-SK" dirty="0"/>
              <a:t>Rok 2022 a 2023 </a:t>
            </a:r>
            <a:br>
              <a:rPr lang="sk-SK" dirty="0"/>
            </a:br>
            <a:r>
              <a:rPr lang="sk-SK" dirty="0"/>
              <a:t>na sekcii daňovej a colnej Ministerstva Financií SR</a:t>
            </a:r>
            <a:endParaRPr lang="en-GB" noProof="0" dirty="0"/>
          </a:p>
        </p:txBody>
      </p:sp>
      <p:sp>
        <p:nvSpPr>
          <p:cNvPr id="6" name="Zástupný symbol čísla snímky 5"/>
          <p:cNvSpPr>
            <a:spLocks noGrp="1"/>
          </p:cNvSpPr>
          <p:nvPr>
            <p:ph type="sldNum" sz="quarter" idx="4294967295"/>
          </p:nvPr>
        </p:nvSpPr>
        <p:spPr>
          <a:xfrm>
            <a:off x="11399838" y="6356350"/>
            <a:ext cx="792162" cy="365125"/>
          </a:xfrm>
        </p:spPr>
        <p:txBody>
          <a:bodyPr/>
          <a:lstStyle/>
          <a:p>
            <a:fld id="{D3E91E45-8E11-4FD5-A139-3CC7756EB3B5}" type="slidenum">
              <a:rPr lang="en-GB" noProof="0" smtClean="0"/>
              <a:t>6</a:t>
            </a:fld>
            <a:endParaRPr lang="en-GB" noProof="0" dirty="0"/>
          </a:p>
        </p:txBody>
      </p:sp>
      <p:sp>
        <p:nvSpPr>
          <p:cNvPr id="7" name="Nadpis 1"/>
          <p:cNvSpPr txBox="1">
            <a:spLocks/>
          </p:cNvSpPr>
          <p:nvPr/>
        </p:nvSpPr>
        <p:spPr>
          <a:xfrm>
            <a:off x="7942997" y="4490192"/>
            <a:ext cx="3889611" cy="934715"/>
          </a:xfrm>
          <a:prstGeom prst="rect">
            <a:avLst/>
          </a:prstGeom>
        </p:spPr>
        <p:txBody>
          <a:bodyPr anchor="t" anchorCtr="0">
            <a:normAutofit/>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sk-SK" sz="1400" dirty="0" smtClean="0">
                <a:ea typeface="+mn-ea"/>
                <a:cs typeface="+mn-cs"/>
              </a:rPr>
              <a:t>Ing. Daniela Klučková</a:t>
            </a:r>
            <a:r>
              <a:rPr lang="en-US" sz="1400" dirty="0" smtClean="0">
                <a:ea typeface="+mn-ea"/>
                <a:cs typeface="+mn-cs"/>
              </a:rPr>
              <a:t/>
            </a:r>
            <a:br>
              <a:rPr lang="en-US" sz="1400" dirty="0" smtClean="0">
                <a:ea typeface="+mn-ea"/>
                <a:cs typeface="+mn-cs"/>
              </a:rPr>
            </a:br>
            <a:r>
              <a:rPr lang="sk-SK" sz="1400" dirty="0" smtClean="0">
                <a:ea typeface="+mn-ea"/>
                <a:cs typeface="+mn-cs"/>
              </a:rPr>
              <a:t>generálna riaditeľka sekcie daňovej a colnej</a:t>
            </a:r>
            <a:endParaRPr lang="en-US" sz="1400" dirty="0" smtClean="0">
              <a:ea typeface="+mn-ea"/>
              <a:cs typeface="+mn-cs"/>
            </a:endParaRPr>
          </a:p>
        </p:txBody>
      </p:sp>
    </p:spTree>
    <p:extLst>
      <p:ext uri="{BB962C8B-B14F-4D97-AF65-F5344CB8AC3E}">
        <p14:creationId xmlns:p14="http://schemas.microsoft.com/office/powerpoint/2010/main" val="4182820471"/>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885</Words>
  <Application>Microsoft Office PowerPoint</Application>
  <PresentationFormat>Širokouhlá</PresentationFormat>
  <Paragraphs>70</Paragraphs>
  <Slides>6</Slides>
  <Notes>1</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6</vt:i4>
      </vt:variant>
    </vt:vector>
  </HeadingPairs>
  <TitlesOfParts>
    <vt:vector size="11" baseType="lpstr">
      <vt:lpstr>Arial</vt:lpstr>
      <vt:lpstr>Calibri</vt:lpstr>
      <vt:lpstr>Calibri Light</vt:lpstr>
      <vt:lpstr>Wingdings</vt:lpstr>
      <vt:lpstr>Motív Office</vt:lpstr>
      <vt:lpstr> </vt:lpstr>
      <vt:lpstr> správa daní</vt:lpstr>
      <vt:lpstr>DaŇ z Pridanej hodnoty</vt:lpstr>
      <vt:lpstr>Daň z príjmov – novela ZDP v roku 2022</vt:lpstr>
      <vt:lpstr> Daň z príjmov – čo nás čaká v roku 2023</vt:lpstr>
      <vt:lpstr>Prezentácia programu PowerPoint</vt:lpstr>
    </vt:vector>
  </TitlesOfParts>
  <Company>Ministerstvo financií 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Polonyi Martin</dc:creator>
  <cp:lastModifiedBy>Adame Lubica</cp:lastModifiedBy>
  <cp:revision>65</cp:revision>
  <cp:lastPrinted>2023-02-03T13:53:34Z</cp:lastPrinted>
  <dcterms:created xsi:type="dcterms:W3CDTF">2016-06-21T08:16:05Z</dcterms:created>
  <dcterms:modified xsi:type="dcterms:W3CDTF">2023-02-07T11:54:46Z</dcterms:modified>
</cp:coreProperties>
</file>