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794500" cy="99314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24">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003985"/>
    <a:srgbClr val="00A0D1"/>
    <a:srgbClr val="9023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603" autoAdjust="0"/>
    <p:restoredTop sz="99659" autoAdjust="0"/>
  </p:normalViewPr>
  <p:slideViewPr>
    <p:cSldViewPr snapToGrid="0">
      <p:cViewPr varScale="1">
        <p:scale>
          <a:sx n="85" d="100"/>
          <a:sy n="85" d="100"/>
        </p:scale>
        <p:origin x="2832" y="102"/>
      </p:cViewPr>
      <p:guideLst>
        <p:guide orient="horz" pos="2880"/>
        <p:guide pos="224"/>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3306" y="-96"/>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2944486" cy="496031"/>
          </a:xfrm>
          <a:prstGeom prst="rect">
            <a:avLst/>
          </a:prstGeom>
        </p:spPr>
        <p:txBody>
          <a:bodyPr vert="horz" lIns="88223" tIns="44112" rIns="88223" bIns="44112" rtlCol="0"/>
          <a:lstStyle>
            <a:lvl1pPr algn="l">
              <a:defRPr sz="1200"/>
            </a:lvl1pPr>
          </a:lstStyle>
          <a:p>
            <a:endParaRPr lang="pl-PL"/>
          </a:p>
        </p:txBody>
      </p:sp>
      <p:sp>
        <p:nvSpPr>
          <p:cNvPr id="3" name="Symbol zastępczy daty 2"/>
          <p:cNvSpPr>
            <a:spLocks noGrp="1"/>
          </p:cNvSpPr>
          <p:nvPr>
            <p:ph type="dt" sz="quarter" idx="1"/>
          </p:nvPr>
        </p:nvSpPr>
        <p:spPr>
          <a:xfrm>
            <a:off x="3848497" y="1"/>
            <a:ext cx="2944486" cy="496031"/>
          </a:xfrm>
          <a:prstGeom prst="rect">
            <a:avLst/>
          </a:prstGeom>
        </p:spPr>
        <p:txBody>
          <a:bodyPr vert="horz" lIns="88223" tIns="44112" rIns="88223" bIns="44112" rtlCol="0"/>
          <a:lstStyle>
            <a:lvl1pPr algn="r">
              <a:defRPr sz="1200"/>
            </a:lvl1pPr>
          </a:lstStyle>
          <a:p>
            <a:fld id="{8B6CD123-A3E3-42E9-AFBB-78F88392356C}" type="datetimeFigureOut">
              <a:rPr lang="pl-PL" smtClean="0"/>
              <a:pPr/>
              <a:t>2016-02-17</a:t>
            </a:fld>
            <a:endParaRPr lang="pl-PL"/>
          </a:p>
        </p:txBody>
      </p:sp>
      <p:sp>
        <p:nvSpPr>
          <p:cNvPr id="4" name="Symbol zastępczy stopki 3"/>
          <p:cNvSpPr>
            <a:spLocks noGrp="1"/>
          </p:cNvSpPr>
          <p:nvPr>
            <p:ph type="ftr" sz="quarter" idx="2"/>
          </p:nvPr>
        </p:nvSpPr>
        <p:spPr>
          <a:xfrm>
            <a:off x="0" y="9433830"/>
            <a:ext cx="2944486" cy="496031"/>
          </a:xfrm>
          <a:prstGeom prst="rect">
            <a:avLst/>
          </a:prstGeom>
        </p:spPr>
        <p:txBody>
          <a:bodyPr vert="horz" lIns="88223" tIns="44112" rIns="88223" bIns="44112"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8497" y="9433830"/>
            <a:ext cx="2944486" cy="496031"/>
          </a:xfrm>
          <a:prstGeom prst="rect">
            <a:avLst/>
          </a:prstGeom>
        </p:spPr>
        <p:txBody>
          <a:bodyPr vert="horz" lIns="88223" tIns="44112" rIns="88223" bIns="44112" rtlCol="0" anchor="b"/>
          <a:lstStyle>
            <a:lvl1pPr algn="r">
              <a:defRPr sz="1200"/>
            </a:lvl1pPr>
          </a:lstStyle>
          <a:p>
            <a:fld id="{D6C9E4E3-436B-426C-95C4-B4C4B134AD80}" type="slidenum">
              <a:rPr lang="pl-PL" smtClean="0"/>
              <a:pPr/>
              <a:t>‹#›</a:t>
            </a:fld>
            <a:endParaRPr lang="pl-PL"/>
          </a:p>
        </p:txBody>
      </p:sp>
    </p:spTree>
    <p:extLst>
      <p:ext uri="{BB962C8B-B14F-4D97-AF65-F5344CB8AC3E}">
        <p14:creationId xmlns:p14="http://schemas.microsoft.com/office/powerpoint/2010/main" val="2401195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2"/>
            <a:ext cx="2944283" cy="496570"/>
          </a:xfrm>
          <a:prstGeom prst="rect">
            <a:avLst/>
          </a:prstGeom>
        </p:spPr>
        <p:txBody>
          <a:bodyPr vert="horz" lIns="95564" tIns="47782" rIns="95564" bIns="47782" rtlCol="0"/>
          <a:lstStyle>
            <a:lvl1pPr algn="l">
              <a:defRPr sz="1300"/>
            </a:lvl1pPr>
          </a:lstStyle>
          <a:p>
            <a:endParaRPr lang="pl-PL"/>
          </a:p>
        </p:txBody>
      </p:sp>
      <p:sp>
        <p:nvSpPr>
          <p:cNvPr id="3" name="Symbol zastępczy daty 2"/>
          <p:cNvSpPr>
            <a:spLocks noGrp="1"/>
          </p:cNvSpPr>
          <p:nvPr>
            <p:ph type="dt" idx="1"/>
          </p:nvPr>
        </p:nvSpPr>
        <p:spPr>
          <a:xfrm>
            <a:off x="3848646" y="2"/>
            <a:ext cx="2944283" cy="496570"/>
          </a:xfrm>
          <a:prstGeom prst="rect">
            <a:avLst/>
          </a:prstGeom>
        </p:spPr>
        <p:txBody>
          <a:bodyPr vert="horz" lIns="95564" tIns="47782" rIns="95564" bIns="47782" rtlCol="0"/>
          <a:lstStyle>
            <a:lvl1pPr algn="r">
              <a:defRPr sz="1300"/>
            </a:lvl1pPr>
          </a:lstStyle>
          <a:p>
            <a:fld id="{64A19736-8A0E-425A-A83E-71166DF05C3C}" type="datetimeFigureOut">
              <a:rPr lang="pl-PL" smtClean="0"/>
              <a:pPr/>
              <a:t>2016-02-17</a:t>
            </a:fld>
            <a:endParaRPr lang="pl-PL"/>
          </a:p>
        </p:txBody>
      </p:sp>
      <p:sp>
        <p:nvSpPr>
          <p:cNvPr id="4" name="Symbol zastępczy obrazu slajdu 3"/>
          <p:cNvSpPr>
            <a:spLocks noGrp="1" noRot="1" noChangeAspect="1"/>
          </p:cNvSpPr>
          <p:nvPr>
            <p:ph type="sldImg" idx="2"/>
          </p:nvPr>
        </p:nvSpPr>
        <p:spPr>
          <a:xfrm>
            <a:off x="2001838" y="746125"/>
            <a:ext cx="2790825" cy="3722688"/>
          </a:xfrm>
          <a:prstGeom prst="rect">
            <a:avLst/>
          </a:prstGeom>
          <a:noFill/>
          <a:ln w="12700">
            <a:solidFill>
              <a:prstClr val="black"/>
            </a:solidFill>
          </a:ln>
        </p:spPr>
        <p:txBody>
          <a:bodyPr vert="horz" lIns="95564" tIns="47782" rIns="95564" bIns="47782" rtlCol="0" anchor="ctr"/>
          <a:lstStyle/>
          <a:p>
            <a:endParaRPr lang="pl-PL"/>
          </a:p>
        </p:txBody>
      </p:sp>
      <p:sp>
        <p:nvSpPr>
          <p:cNvPr id="5" name="Symbol zastępczy notatek 4"/>
          <p:cNvSpPr>
            <a:spLocks noGrp="1"/>
          </p:cNvSpPr>
          <p:nvPr>
            <p:ph type="body" sz="quarter" idx="3"/>
          </p:nvPr>
        </p:nvSpPr>
        <p:spPr>
          <a:xfrm>
            <a:off x="679451" y="4717416"/>
            <a:ext cx="5435600" cy="4469130"/>
          </a:xfrm>
          <a:prstGeom prst="rect">
            <a:avLst/>
          </a:prstGeom>
        </p:spPr>
        <p:txBody>
          <a:bodyPr vert="horz" lIns="95564" tIns="47782" rIns="95564" bIns="47782"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1" y="9433108"/>
            <a:ext cx="2944283" cy="496570"/>
          </a:xfrm>
          <a:prstGeom prst="rect">
            <a:avLst/>
          </a:prstGeom>
        </p:spPr>
        <p:txBody>
          <a:bodyPr vert="horz" lIns="95564" tIns="47782" rIns="95564" bIns="47782" rtlCol="0" anchor="b"/>
          <a:lstStyle>
            <a:lvl1pPr algn="l">
              <a:defRPr sz="1300"/>
            </a:lvl1pPr>
          </a:lstStyle>
          <a:p>
            <a:endParaRPr lang="pl-PL"/>
          </a:p>
        </p:txBody>
      </p:sp>
      <p:sp>
        <p:nvSpPr>
          <p:cNvPr id="7" name="Symbol zastępczy numeru slajdu 6"/>
          <p:cNvSpPr>
            <a:spLocks noGrp="1"/>
          </p:cNvSpPr>
          <p:nvPr>
            <p:ph type="sldNum" sz="quarter" idx="5"/>
          </p:nvPr>
        </p:nvSpPr>
        <p:spPr>
          <a:xfrm>
            <a:off x="3848646" y="9433108"/>
            <a:ext cx="2944283" cy="496570"/>
          </a:xfrm>
          <a:prstGeom prst="rect">
            <a:avLst/>
          </a:prstGeom>
        </p:spPr>
        <p:txBody>
          <a:bodyPr vert="horz" lIns="95564" tIns="47782" rIns="95564" bIns="47782" rtlCol="0" anchor="b"/>
          <a:lstStyle>
            <a:lvl1pPr algn="r">
              <a:defRPr sz="1300"/>
            </a:lvl1pPr>
          </a:lstStyle>
          <a:p>
            <a:fld id="{B6DF6B94-24BD-414C-A82F-0358F9D45374}" type="slidenum">
              <a:rPr lang="pl-PL" smtClean="0"/>
              <a:pPr/>
              <a:t>‹#›</a:t>
            </a:fld>
            <a:endParaRPr lang="pl-PL"/>
          </a:p>
        </p:txBody>
      </p:sp>
    </p:spTree>
    <p:extLst>
      <p:ext uri="{BB962C8B-B14F-4D97-AF65-F5344CB8AC3E}">
        <p14:creationId xmlns:p14="http://schemas.microsoft.com/office/powerpoint/2010/main" val="2526107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B6DF6B94-24BD-414C-A82F-0358F9D45374}" type="slidenum">
              <a:rPr lang="pl-PL" smtClean="0"/>
              <a:pPr/>
              <a:t>1</a:t>
            </a:fld>
            <a:endParaRPr lang="pl-PL"/>
          </a:p>
        </p:txBody>
      </p:sp>
    </p:spTree>
    <p:extLst>
      <p:ext uri="{BB962C8B-B14F-4D97-AF65-F5344CB8AC3E}">
        <p14:creationId xmlns:p14="http://schemas.microsoft.com/office/powerpoint/2010/main" val="291657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B6DF6B94-24BD-414C-A82F-0358F9D45374}" type="slidenum">
              <a:rPr lang="pl-PL" smtClean="0"/>
              <a:pPr/>
              <a:t>2</a:t>
            </a:fld>
            <a:endParaRPr lang="pl-PL"/>
          </a:p>
        </p:txBody>
      </p:sp>
    </p:spTree>
    <p:extLst>
      <p:ext uri="{BB962C8B-B14F-4D97-AF65-F5344CB8AC3E}">
        <p14:creationId xmlns:p14="http://schemas.microsoft.com/office/powerpoint/2010/main" val="3735040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7" name="Symbol zastępczy tytułu 1"/>
          <p:cNvSpPr txBox="1">
            <a:spLocks/>
          </p:cNvSpPr>
          <p:nvPr userDrawn="1"/>
        </p:nvSpPr>
        <p:spPr>
          <a:xfrm>
            <a:off x="327660" y="1052490"/>
            <a:ext cx="6327140" cy="642942"/>
          </a:xfrm>
          <a:prstGeom prst="rect">
            <a:avLst/>
          </a:prstGeom>
        </p:spPr>
        <p:txBody>
          <a:bodyPr vert="horz" lIns="0" tIns="0" rIns="0" bIns="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none" spc="0" normalizeH="0" baseline="0" noProof="0" dirty="0" smtClean="0">
                <a:ln>
                  <a:noFill/>
                </a:ln>
                <a:solidFill>
                  <a:srgbClr val="00A0D1"/>
                </a:solidFill>
                <a:effectLst/>
                <a:uLnTx/>
                <a:uFillTx/>
                <a:latin typeface="Arial" pitchFamily="34" charset="0"/>
                <a:ea typeface="+mj-ea"/>
                <a:cs typeface="Arial" pitchFamily="34" charset="0"/>
              </a:rPr>
              <a:t>SSW TAX ALERT</a:t>
            </a:r>
          </a:p>
        </p:txBody>
      </p:sp>
      <p:sp>
        <p:nvSpPr>
          <p:cNvPr id="9" name="Symbol zastępczy tekstu 2"/>
          <p:cNvSpPr>
            <a:spLocks noGrp="1"/>
          </p:cNvSpPr>
          <p:nvPr>
            <p:ph idx="1" hasCustomPrompt="1"/>
          </p:nvPr>
        </p:nvSpPr>
        <p:spPr>
          <a:xfrm>
            <a:off x="357166" y="1924050"/>
            <a:ext cx="2928958" cy="5719784"/>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7" name="Symbol zastępczy tekstu 2"/>
          <p:cNvSpPr>
            <a:spLocks noGrp="1"/>
          </p:cNvSpPr>
          <p:nvPr>
            <p:ph idx="10" hasCustomPrompt="1"/>
          </p:nvPr>
        </p:nvSpPr>
        <p:spPr>
          <a:xfrm>
            <a:off x="3571876" y="1924050"/>
            <a:ext cx="2928958" cy="5719784"/>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pic>
        <p:nvPicPr>
          <p:cNvPr id="5" name="Obraz 4" descr="logo SSW.jpg"/>
          <p:cNvPicPr>
            <a:picLocks noChangeAspect="1"/>
          </p:cNvPicPr>
          <p:nvPr userDrawn="1"/>
        </p:nvPicPr>
        <p:blipFill>
          <a:blip r:embed="rId2" cstate="print"/>
          <a:stretch>
            <a:fillRect/>
          </a:stretch>
        </p:blipFill>
        <p:spPr>
          <a:xfrm>
            <a:off x="328634" y="171899"/>
            <a:ext cx="637551" cy="72980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
        <p:nvSpPr>
          <p:cNvPr id="7" name="Symbol zastępczy tytułu 1"/>
          <p:cNvSpPr txBox="1">
            <a:spLocks/>
          </p:cNvSpPr>
          <p:nvPr userDrawn="1"/>
        </p:nvSpPr>
        <p:spPr>
          <a:xfrm>
            <a:off x="342900" y="1357290"/>
            <a:ext cx="6172200" cy="642942"/>
          </a:xfrm>
          <a:prstGeom prst="rect">
            <a:avLst/>
          </a:prstGeom>
        </p:spPr>
        <p:txBody>
          <a:bodyPr vert="horz" lIns="0" tIns="0" rIns="0" bIns="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pl-PL"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p:txBody>
      </p:sp>
      <p:grpSp>
        <p:nvGrpSpPr>
          <p:cNvPr id="15" name="Group 14"/>
          <p:cNvGrpSpPr/>
          <p:nvPr userDrawn="1"/>
        </p:nvGrpSpPr>
        <p:grpSpPr>
          <a:xfrm>
            <a:off x="6467461" y="0"/>
            <a:ext cx="73153" cy="9143999"/>
            <a:chOff x="6467461" y="0"/>
            <a:chExt cx="73153" cy="9143999"/>
          </a:xfrm>
        </p:grpSpPr>
        <p:sp>
          <p:nvSpPr>
            <p:cNvPr id="5" name="Prostokąt 11"/>
            <p:cNvSpPr/>
            <p:nvPr/>
          </p:nvSpPr>
          <p:spPr bwMode="auto">
            <a:xfrm rot="16200000" flipV="1">
              <a:off x="4962316" y="7565702"/>
              <a:ext cx="3083443" cy="73152"/>
            </a:xfrm>
            <a:prstGeom prst="rect">
              <a:avLst/>
            </a:prstGeom>
            <a:solidFill>
              <a:srgbClr val="00A0D1"/>
            </a:solidFill>
            <a:ln>
              <a:solidFill>
                <a:srgbClr val="00A0D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pl-PL" dirty="0"/>
            </a:p>
          </p:txBody>
        </p:sp>
        <p:sp>
          <p:nvSpPr>
            <p:cNvPr id="6" name="Prostokąt 12"/>
            <p:cNvSpPr/>
            <p:nvPr userDrawn="1"/>
          </p:nvSpPr>
          <p:spPr bwMode="auto">
            <a:xfrm rot="16200000" flipV="1">
              <a:off x="4962318" y="4482264"/>
              <a:ext cx="3083440" cy="73152"/>
            </a:xfrm>
            <a:prstGeom prst="rect">
              <a:avLst/>
            </a:prstGeom>
            <a:solidFill>
              <a:srgbClr val="902382"/>
            </a:solidFill>
            <a:ln>
              <a:solidFill>
                <a:srgbClr val="90238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pl-PL" dirty="0"/>
            </a:p>
          </p:txBody>
        </p:sp>
        <p:sp>
          <p:nvSpPr>
            <p:cNvPr id="9" name="Prostokąt 13"/>
            <p:cNvSpPr/>
            <p:nvPr/>
          </p:nvSpPr>
          <p:spPr bwMode="auto">
            <a:xfrm rot="16200000" flipV="1">
              <a:off x="4962317" y="1505144"/>
              <a:ext cx="3083440" cy="73152"/>
            </a:xfrm>
            <a:prstGeom prst="rect">
              <a:avLst/>
            </a:prstGeom>
            <a:solidFill>
              <a:srgbClr val="003985"/>
            </a:solidFill>
            <a:ln>
              <a:solidFill>
                <a:srgbClr val="00398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pl-PL" dirty="0"/>
            </a:p>
          </p:txBody>
        </p:sp>
      </p:grpSp>
      <p:sp>
        <p:nvSpPr>
          <p:cNvPr id="16" name="Symbol zastępczy numeru slajdu 5"/>
          <p:cNvSpPr txBox="1">
            <a:spLocks/>
          </p:cNvSpPr>
          <p:nvPr userDrawn="1"/>
        </p:nvSpPr>
        <p:spPr>
          <a:xfrm>
            <a:off x="6413222" y="8626217"/>
            <a:ext cx="187552" cy="184666"/>
          </a:xfrm>
          <a:prstGeom prst="rect">
            <a:avLst/>
          </a:prstGeom>
          <a:solidFill>
            <a:schemeClr val="bg1"/>
          </a:solidFill>
        </p:spPr>
        <p:txBody>
          <a:bodyPr vert="horz" wrap="none" lIns="0" tIns="0" rIns="0" bIns="0" rtlCol="0" anchor="ctr">
            <a:spAutoFit/>
          </a:bodyPr>
          <a:lstStyle>
            <a:lvl1pPr algn="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8E12009-3F18-47A7-AEFC-001FEF314BAF}" type="slidenum">
              <a:rPr kumimoji="0" lang="pl-PL"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pl-PL"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Symbol zastępczy tekstu 2"/>
          <p:cNvSpPr>
            <a:spLocks noGrp="1"/>
          </p:cNvSpPr>
          <p:nvPr>
            <p:ph idx="1" hasCustomPrompt="1"/>
          </p:nvPr>
        </p:nvSpPr>
        <p:spPr>
          <a:xfrm>
            <a:off x="357166" y="1357290"/>
            <a:ext cx="2928958" cy="6948510"/>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4" name="Symbol zastępczy tekstu 2"/>
          <p:cNvSpPr>
            <a:spLocks noGrp="1"/>
          </p:cNvSpPr>
          <p:nvPr>
            <p:ph idx="10" hasCustomPrompt="1"/>
          </p:nvPr>
        </p:nvSpPr>
        <p:spPr>
          <a:xfrm>
            <a:off x="3412313" y="1357290"/>
            <a:ext cx="2928958" cy="6948510"/>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pic>
        <p:nvPicPr>
          <p:cNvPr id="10" name="Obraz 9" descr="logo SSW.jpg"/>
          <p:cNvPicPr>
            <a:picLocks noChangeAspect="1"/>
          </p:cNvPicPr>
          <p:nvPr userDrawn="1"/>
        </p:nvPicPr>
        <p:blipFill>
          <a:blip r:embed="rId2" cstate="print"/>
          <a:stretch>
            <a:fillRect/>
          </a:stretch>
        </p:blipFill>
        <p:spPr>
          <a:xfrm>
            <a:off x="328634" y="171899"/>
            <a:ext cx="637551" cy="72980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342900" y="1357290"/>
            <a:ext cx="6172200" cy="642942"/>
          </a:xfrm>
          <a:prstGeom prst="rect">
            <a:avLst/>
          </a:prstGeom>
        </p:spPr>
        <p:txBody>
          <a:bodyPr vert="horz" lIns="0" tIns="0" rIns="0" bIns="0" rtlCol="0" anchor="ctr">
            <a:normAutofit/>
          </a:bodyPr>
          <a:lstStyle/>
          <a:p>
            <a:endParaRPr lang="pl-PL" dirty="0"/>
          </a:p>
        </p:txBody>
      </p:sp>
      <p:sp>
        <p:nvSpPr>
          <p:cNvPr id="3" name="Symbol zastępczy tekstu 2"/>
          <p:cNvSpPr>
            <a:spLocks noGrp="1"/>
          </p:cNvSpPr>
          <p:nvPr>
            <p:ph type="body" idx="1"/>
          </p:nvPr>
        </p:nvSpPr>
        <p:spPr>
          <a:xfrm>
            <a:off x="357166" y="2404542"/>
            <a:ext cx="6168178" cy="5239292"/>
          </a:xfrm>
          <a:prstGeom prst="rect">
            <a:avLst/>
          </a:prstGeom>
        </p:spPr>
        <p:txBody>
          <a:bodyPr vert="horz" lIns="0" tIns="0" rIns="0" bIns="0" rtlCol="0">
            <a:normAutofit/>
          </a:bodyPr>
          <a:lstStyle/>
          <a:p>
            <a:pPr marL="0" indent="0">
              <a:buFontTx/>
              <a:buNone/>
              <a:defRPr/>
            </a:pPr>
            <a:r>
              <a:rPr lang="pl-PL" dirty="0" smtClean="0"/>
              <a:t>Pierwszy poziom</a:t>
            </a:r>
          </a:p>
          <a:p>
            <a:pPr marL="265113" indent="-265113">
              <a:buFont typeface="Wingdings" pitchFamily="2" charset="2"/>
              <a:buChar char="ü"/>
              <a:defRPr/>
            </a:pPr>
            <a:r>
              <a:rPr lang="pl-PL" dirty="0" smtClean="0"/>
              <a:t>Drugi poziom</a:t>
            </a:r>
          </a:p>
          <a:p>
            <a:pPr lvl="3"/>
            <a:r>
              <a:rPr lang="pl-PL" dirty="0" smtClean="0"/>
              <a:t>Trzeci poziom</a:t>
            </a:r>
          </a:p>
          <a:p>
            <a:pPr lvl="4"/>
            <a:r>
              <a:rPr lang="pl-PL" dirty="0" smtClean="0"/>
              <a:t>Czwarty poziom</a:t>
            </a:r>
            <a:endParaRPr lang="pl-PL" dirty="0"/>
          </a:p>
        </p:txBody>
      </p:sp>
      <p:pic>
        <p:nvPicPr>
          <p:cNvPr id="7" name="Obraz 8" descr="logo-01.jpg"/>
          <p:cNvPicPr/>
          <p:nvPr userDrawn="1"/>
        </p:nvPicPr>
        <p:blipFill>
          <a:blip r:embed="rId4" cstate="print"/>
          <a:srcRect/>
          <a:stretch>
            <a:fillRect/>
          </a:stretch>
        </p:blipFill>
        <p:spPr bwMode="auto">
          <a:xfrm>
            <a:off x="163331" y="0"/>
            <a:ext cx="1247775" cy="1076325"/>
          </a:xfrm>
          <a:prstGeom prst="rect">
            <a:avLst/>
          </a:prstGeom>
          <a:noFill/>
          <a:ln w="9525">
            <a:noFill/>
            <a:miter lim="800000"/>
            <a:headEnd/>
            <a:tailEnd/>
          </a:ln>
        </p:spPr>
      </p:pic>
      <p:sp>
        <p:nvSpPr>
          <p:cNvPr id="5" name="Prostokąt 4"/>
          <p:cNvSpPr/>
          <p:nvPr userDrawn="1"/>
        </p:nvSpPr>
        <p:spPr>
          <a:xfrm>
            <a:off x="297180" y="22860"/>
            <a:ext cx="1085850" cy="9029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just" defTabSz="914400" rtl="0" eaLnBrk="1" latinLnBrk="0" hangingPunct="1">
        <a:spcBef>
          <a:spcPct val="0"/>
        </a:spcBef>
        <a:buNone/>
        <a:defRPr sz="2800" b="1" kern="1200" baseline="0">
          <a:solidFill>
            <a:schemeClr val="tx1"/>
          </a:solidFill>
          <a:latin typeface="Arial" pitchFamily="34" charset="0"/>
          <a:ea typeface="+mj-ea"/>
          <a:cs typeface="Arial" pitchFamily="34" charset="0"/>
        </a:defRPr>
      </a:lvl1pPr>
    </p:titleStyle>
    <p:bodyStyle>
      <a:lvl1pPr marL="0" marR="0" indent="0" algn="just" defTabSz="914400" rtl="0" eaLnBrk="0" fontAlgn="base" latinLnBrk="0" hangingPunct="0">
        <a:lnSpc>
          <a:spcPct val="100000"/>
        </a:lnSpc>
        <a:spcBef>
          <a:spcPct val="20000"/>
        </a:spcBef>
        <a:spcAft>
          <a:spcPct val="0"/>
        </a:spcAft>
        <a:buClrTx/>
        <a:buSzTx/>
        <a:buFontTx/>
        <a:buNone/>
        <a:tabLst/>
        <a:defRPr sz="1600" kern="1200">
          <a:solidFill>
            <a:schemeClr val="tx1"/>
          </a:solidFill>
          <a:latin typeface="Arial" pitchFamily="34" charset="0"/>
          <a:ea typeface="+mn-ea"/>
          <a:cs typeface="Arial" pitchFamily="34" charset="0"/>
        </a:defRPr>
      </a:lvl1pPr>
      <a:lvl2pPr marL="330200" marR="0" indent="-330200" algn="l" defTabSz="914400" rtl="0" eaLnBrk="1" fontAlgn="auto" latinLnBrk="0" hangingPunct="1">
        <a:lnSpc>
          <a:spcPct val="100000"/>
        </a:lnSpc>
        <a:spcBef>
          <a:spcPct val="20000"/>
        </a:spcBef>
        <a:spcAft>
          <a:spcPts val="0"/>
        </a:spcAft>
        <a:buClrTx/>
        <a:buSzTx/>
        <a:buFont typeface="Arial" pitchFamily="34" charset="0"/>
        <a:buNone/>
        <a:tabLst/>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660400" indent="-3810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1028700" indent="-355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jpeg"/><Relationship Id="rId7" Type="http://schemas.openxmlformats.org/officeDocument/2006/relationships/hyperlink" Target="mailto:Agnieszka.Telakowska@ssw.p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mailto:Piotr.Spaczynski@ssw.pl" TargetMode="External"/><Relationship Id="rId4" Type="http://schemas.openxmlformats.org/officeDocument/2006/relationships/image" Target="../media/image3.jpe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ymbol zastępczy tytułu 1"/>
          <p:cNvSpPr txBox="1">
            <a:spLocks/>
          </p:cNvSpPr>
          <p:nvPr/>
        </p:nvSpPr>
        <p:spPr>
          <a:xfrm>
            <a:off x="342900" y="924366"/>
            <a:ext cx="6172200" cy="153888"/>
          </a:xfrm>
          <a:prstGeom prst="rect">
            <a:avLst/>
          </a:prstGeom>
        </p:spPr>
        <p:txBody>
          <a:bodyPr vert="horz" lIns="0" tIns="0" rIns="0" bIns="0" rtlCol="0" anchor="ctr">
            <a:sp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pl-PL" sz="1000" dirty="0" smtClean="0">
                <a:solidFill>
                  <a:schemeClr val="bg1">
                    <a:lumMod val="50000"/>
                  </a:schemeClr>
                </a:solidFill>
                <a:latin typeface="Arial" pitchFamily="34" charset="0"/>
                <a:ea typeface="+mj-ea"/>
                <a:cs typeface="Arial" pitchFamily="34" charset="0"/>
              </a:rPr>
              <a:t>17 lutego 2016 </a:t>
            </a:r>
            <a:r>
              <a:rPr lang="pl-PL" sz="1000" dirty="0" smtClean="0">
                <a:solidFill>
                  <a:schemeClr val="bg1">
                    <a:lumMod val="50000"/>
                  </a:schemeClr>
                </a:solidFill>
                <a:latin typeface="Arial" pitchFamily="34" charset="0"/>
                <a:ea typeface="+mj-ea"/>
                <a:cs typeface="Arial" pitchFamily="34" charset="0"/>
              </a:rPr>
              <a:t>r.</a:t>
            </a:r>
            <a:endParaRPr kumimoji="0" lang="pl-PL" sz="1000" b="0" i="0" u="none" strike="noStrike" kern="1200" cap="none" spc="0" normalizeH="0" baseline="0" noProof="0" dirty="0" smtClean="0">
              <a:ln>
                <a:noFill/>
              </a:ln>
              <a:solidFill>
                <a:schemeClr val="bg1">
                  <a:lumMod val="50000"/>
                </a:schemeClr>
              </a:solidFill>
              <a:effectLst/>
              <a:uLnTx/>
              <a:uFillTx/>
              <a:latin typeface="Arial" pitchFamily="34" charset="0"/>
              <a:ea typeface="+mj-ea"/>
              <a:cs typeface="Arial" pitchFamily="34" charset="0"/>
            </a:endParaRPr>
          </a:p>
        </p:txBody>
      </p:sp>
      <p:sp>
        <p:nvSpPr>
          <p:cNvPr id="27" name="Prostokąt 26"/>
          <p:cNvSpPr/>
          <p:nvPr/>
        </p:nvSpPr>
        <p:spPr>
          <a:xfrm>
            <a:off x="304800" y="120650"/>
            <a:ext cx="1123950" cy="863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6" name="Obraz 25" descr="logo SSW.jpg"/>
          <p:cNvPicPr>
            <a:picLocks noChangeAspect="1"/>
          </p:cNvPicPr>
          <p:nvPr/>
        </p:nvPicPr>
        <p:blipFill>
          <a:blip r:embed="rId3" cstate="print"/>
          <a:stretch>
            <a:fillRect/>
          </a:stretch>
        </p:blipFill>
        <p:spPr>
          <a:xfrm>
            <a:off x="328634" y="171899"/>
            <a:ext cx="637551" cy="729801"/>
          </a:xfrm>
          <a:prstGeom prst="rect">
            <a:avLst/>
          </a:prstGeom>
        </p:spPr>
      </p:pic>
      <p:pic>
        <p:nvPicPr>
          <p:cNvPr id="40" name="Obraz 39" descr="news.jpg"/>
          <p:cNvPicPr>
            <a:picLocks noChangeAspect="1"/>
          </p:cNvPicPr>
          <p:nvPr/>
        </p:nvPicPr>
        <p:blipFill>
          <a:blip r:embed="rId4" cstate="print"/>
          <a:stretch>
            <a:fillRect/>
          </a:stretch>
        </p:blipFill>
        <p:spPr>
          <a:xfrm>
            <a:off x="342900" y="2020607"/>
            <a:ext cx="902208" cy="304800"/>
          </a:xfrm>
          <a:prstGeom prst="rect">
            <a:avLst/>
          </a:prstGeom>
        </p:spPr>
      </p:pic>
      <p:sp>
        <p:nvSpPr>
          <p:cNvPr id="41" name="Symbol zastępczy zawartości 1"/>
          <p:cNvSpPr>
            <a:spLocks noGrp="1"/>
          </p:cNvSpPr>
          <p:nvPr>
            <p:ph idx="1"/>
          </p:nvPr>
        </p:nvSpPr>
        <p:spPr>
          <a:xfrm>
            <a:off x="1313108" y="2140741"/>
            <a:ext cx="5253884" cy="169277"/>
          </a:xfrm>
        </p:spPr>
        <p:txBody>
          <a:bodyPr wrap="square">
            <a:spAutoFit/>
          </a:bodyPr>
          <a:lstStyle/>
          <a:p>
            <a:pPr marL="0" indent="0">
              <a:buNone/>
            </a:pPr>
            <a:r>
              <a:rPr lang="pl-PL" sz="1100" dirty="0">
                <a:solidFill>
                  <a:schemeClr val="bg1">
                    <a:lumMod val="50000"/>
                  </a:schemeClr>
                </a:solidFill>
              </a:rPr>
              <a:t>Innowatorzy i fundusze VC oszczędzą na podatkach inwestując w B+R </a:t>
            </a:r>
            <a:endParaRPr lang="pl-PL" sz="1100" dirty="0" smtClean="0">
              <a:solidFill>
                <a:schemeClr val="bg1">
                  <a:lumMod val="50000"/>
                </a:schemeClr>
              </a:solidFill>
            </a:endParaRPr>
          </a:p>
        </p:txBody>
      </p:sp>
      <p:sp>
        <p:nvSpPr>
          <p:cNvPr id="43" name="Prostokąt 42"/>
          <p:cNvSpPr/>
          <p:nvPr/>
        </p:nvSpPr>
        <p:spPr>
          <a:xfrm>
            <a:off x="0" y="1154430"/>
            <a:ext cx="6858000" cy="75057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4" name="Symbol zastępczy zawartości 1"/>
          <p:cNvSpPr>
            <a:spLocks noGrp="1"/>
          </p:cNvSpPr>
          <p:nvPr>
            <p:ph idx="1"/>
          </p:nvPr>
        </p:nvSpPr>
        <p:spPr>
          <a:xfrm>
            <a:off x="342900" y="1345049"/>
            <a:ext cx="4074857" cy="369332"/>
          </a:xfrm>
        </p:spPr>
        <p:txBody>
          <a:bodyPr wrap="square">
            <a:spAutoFit/>
          </a:bodyPr>
          <a:lstStyle/>
          <a:p>
            <a:pPr marL="0" lvl="0" indent="0">
              <a:buNone/>
            </a:pPr>
            <a:r>
              <a:rPr lang="pl-PL" sz="2400" dirty="0" smtClean="0">
                <a:solidFill>
                  <a:schemeClr val="bg1"/>
                </a:solidFill>
              </a:rPr>
              <a:t>SSW TAX ALERT</a:t>
            </a:r>
          </a:p>
        </p:txBody>
      </p:sp>
      <p:sp>
        <p:nvSpPr>
          <p:cNvPr id="25" name="Symbol zastępczy zawartości 24"/>
          <p:cNvSpPr>
            <a:spLocks noGrp="1"/>
          </p:cNvSpPr>
          <p:nvPr>
            <p:ph idx="1"/>
          </p:nvPr>
        </p:nvSpPr>
        <p:spPr>
          <a:xfrm>
            <a:off x="357166" y="2388483"/>
            <a:ext cx="6182530" cy="7617470"/>
          </a:xfrm>
        </p:spPr>
        <p:txBody>
          <a:bodyPr wrap="square">
            <a:spAutoFit/>
          </a:bodyPr>
          <a:lstStyle/>
          <a:p>
            <a:pPr marL="0" indent="0" algn="just">
              <a:spcBef>
                <a:spcPts val="600"/>
              </a:spcBef>
              <a:buNone/>
            </a:pPr>
            <a:r>
              <a:rPr lang="pl-PL" sz="1000" dirty="0">
                <a:solidFill>
                  <a:schemeClr val="bg1">
                    <a:lumMod val="50000"/>
                  </a:schemeClr>
                </a:solidFill>
              </a:rPr>
              <a:t>Od 1 stycznia 2016 r., w związku z wejściem w życie ustawy z dnia 25 września 2015 r. (ustawa o wspieraniu innowacyjności), przestała obowiązywać tzw. ulga na nabycie nowych technologii, która została zastąpiona ulgą na działalność badawczo-rozwojową (ulga B+R). </a:t>
            </a:r>
          </a:p>
          <a:p>
            <a:pPr marL="0" indent="0" algn="just">
              <a:spcBef>
                <a:spcPts val="600"/>
              </a:spcBef>
              <a:buNone/>
            </a:pPr>
            <a:r>
              <a:rPr lang="pl-PL" sz="1000" dirty="0">
                <a:solidFill>
                  <a:schemeClr val="bg1">
                    <a:lumMod val="50000"/>
                  </a:schemeClr>
                </a:solidFill>
              </a:rPr>
              <a:t>W ramach nowej ulgi B+R przedsiębiorca będzie mógł zmniejszyć podstawę opodatkowania o wydatki związane z działalnością badawczo-rozwojową zwane przez ustawodawcę kosztami kwalifikowanymi. </a:t>
            </a:r>
          </a:p>
          <a:p>
            <a:pPr marL="0" indent="0" algn="just">
              <a:spcBef>
                <a:spcPts val="600"/>
              </a:spcBef>
              <a:buNone/>
            </a:pPr>
            <a:r>
              <a:rPr lang="pl-PL" sz="1000" dirty="0">
                <a:solidFill>
                  <a:schemeClr val="bg1">
                    <a:lumMod val="50000"/>
                  </a:schemeClr>
                </a:solidFill>
              </a:rPr>
              <a:t>Ustawodawca sformułował zamknięty katalog kosztów kwalifikowanych, do których zaliczył:</a:t>
            </a:r>
          </a:p>
          <a:p>
            <a:pPr algn="just">
              <a:spcBef>
                <a:spcPts val="600"/>
              </a:spcBef>
              <a:buFont typeface="Arial" panose="020B0604020202020204" pitchFamily="34" charset="0"/>
              <a:buChar char="•"/>
            </a:pPr>
            <a:r>
              <a:rPr lang="pl-PL" sz="1000" dirty="0" smtClean="0">
                <a:solidFill>
                  <a:schemeClr val="bg1">
                    <a:lumMod val="50000"/>
                  </a:schemeClr>
                </a:solidFill>
              </a:rPr>
              <a:t>wynagrodzenia </a:t>
            </a:r>
            <a:r>
              <a:rPr lang="pl-PL" sz="1000" dirty="0">
                <a:solidFill>
                  <a:schemeClr val="bg1">
                    <a:lumMod val="50000"/>
                  </a:schemeClr>
                </a:solidFill>
              </a:rPr>
              <a:t>pracowników zatrudnionych w celu realizacji działalności B+R wraz z częścią składki na ubezpieczenia społeczne, finansowaną przez pracodawcę;</a:t>
            </a:r>
          </a:p>
          <a:p>
            <a:pPr algn="just">
              <a:spcBef>
                <a:spcPts val="600"/>
              </a:spcBef>
              <a:buFont typeface="Arial" panose="020B0604020202020204" pitchFamily="34" charset="0"/>
              <a:buChar char="•"/>
            </a:pPr>
            <a:r>
              <a:rPr lang="pl-PL" sz="1000" dirty="0" smtClean="0">
                <a:solidFill>
                  <a:schemeClr val="bg1">
                    <a:lumMod val="50000"/>
                  </a:schemeClr>
                </a:solidFill>
              </a:rPr>
              <a:t>nabycie </a:t>
            </a:r>
            <a:r>
              <a:rPr lang="pl-PL" sz="1000" dirty="0">
                <a:solidFill>
                  <a:schemeClr val="bg1">
                    <a:lumMod val="50000"/>
                  </a:schemeClr>
                </a:solidFill>
              </a:rPr>
              <a:t>materiałów i surowców bezpośrednio związanych z prowadzoną działalnością B+R;</a:t>
            </a:r>
          </a:p>
          <a:p>
            <a:pPr algn="just">
              <a:spcBef>
                <a:spcPts val="600"/>
              </a:spcBef>
              <a:buFont typeface="Arial" panose="020B0604020202020204" pitchFamily="34" charset="0"/>
              <a:buChar char="•"/>
            </a:pPr>
            <a:r>
              <a:rPr lang="pl-PL" sz="1000" dirty="0" smtClean="0">
                <a:solidFill>
                  <a:schemeClr val="bg1">
                    <a:lumMod val="50000"/>
                  </a:schemeClr>
                </a:solidFill>
              </a:rPr>
              <a:t>ekspertyzy</a:t>
            </a:r>
            <a:r>
              <a:rPr lang="pl-PL" sz="1000" dirty="0">
                <a:solidFill>
                  <a:schemeClr val="bg1">
                    <a:lumMod val="50000"/>
                  </a:schemeClr>
                </a:solidFill>
              </a:rPr>
              <a:t>, opinie usługi doradcze i usługi równorzędne, a także nabycie wyników badań naukowych na potrzeby prowadzonej działalności B+R;</a:t>
            </a:r>
          </a:p>
          <a:p>
            <a:pPr algn="just">
              <a:spcBef>
                <a:spcPts val="600"/>
              </a:spcBef>
              <a:buFont typeface="Arial" panose="020B0604020202020204" pitchFamily="34" charset="0"/>
              <a:buChar char="•"/>
            </a:pPr>
            <a:r>
              <a:rPr lang="pl-PL" sz="1000" dirty="0" smtClean="0">
                <a:solidFill>
                  <a:schemeClr val="bg1">
                    <a:lumMod val="50000"/>
                  </a:schemeClr>
                </a:solidFill>
              </a:rPr>
              <a:t>odpłatne </a:t>
            </a:r>
            <a:r>
              <a:rPr lang="pl-PL" sz="1000" dirty="0">
                <a:solidFill>
                  <a:schemeClr val="bg1">
                    <a:lumMod val="50000"/>
                  </a:schemeClr>
                </a:solidFill>
              </a:rPr>
              <a:t>korzystanie z aparatury naukowo-badawczej wykorzystywanej wyłącznie w prowadzonej działalności B+R;</a:t>
            </a:r>
          </a:p>
          <a:p>
            <a:pPr algn="just">
              <a:spcBef>
                <a:spcPts val="600"/>
              </a:spcBef>
              <a:buFont typeface="Arial" panose="020B0604020202020204" pitchFamily="34" charset="0"/>
              <a:buChar char="•"/>
            </a:pPr>
            <a:r>
              <a:rPr lang="pl-PL" sz="1000" dirty="0" smtClean="0">
                <a:solidFill>
                  <a:schemeClr val="bg1">
                    <a:lumMod val="50000"/>
                  </a:schemeClr>
                </a:solidFill>
              </a:rPr>
              <a:t>odpisy </a:t>
            </a:r>
            <a:r>
              <a:rPr lang="pl-PL" sz="1000" dirty="0">
                <a:solidFill>
                  <a:schemeClr val="bg1">
                    <a:lumMod val="50000"/>
                  </a:schemeClr>
                </a:solidFill>
              </a:rPr>
              <a:t>amortyzacyjne od środków trwałych oraz wartości niematerialnych i prawnych wykorzystywanych w prowadzonej działalności B+R.</a:t>
            </a:r>
          </a:p>
          <a:p>
            <a:pPr marL="0" indent="0" algn="just">
              <a:spcBef>
                <a:spcPts val="600"/>
              </a:spcBef>
              <a:buNone/>
            </a:pPr>
            <a:r>
              <a:rPr lang="pl-PL" sz="1000" dirty="0">
                <a:solidFill>
                  <a:schemeClr val="bg1">
                    <a:lumMod val="50000"/>
                  </a:schemeClr>
                </a:solidFill>
              </a:rPr>
              <a:t>Przedsiębiorca – bez względu na rozmiar prowadzonej działalności - będzie mógł odliczyć od podstawy opodatkowania 30% kosztów kwalifikowanych związanych z wynagrodzeniami pracowników zatrudnionych przy działalności B+R. W przypadku pozostałych kategorii kosztów kwalifikowanych możliwość odliczenia będzie uzależniona od wielkości przedsiębiorcy i wyniesie 10% dla dużych przedsiębiorców oraz 20% dla mikroprzedsiębiorców  i MŚP. </a:t>
            </a:r>
          </a:p>
          <a:p>
            <a:pPr marL="0" indent="0" algn="just">
              <a:spcBef>
                <a:spcPts val="600"/>
              </a:spcBef>
              <a:buNone/>
            </a:pPr>
            <a:r>
              <a:rPr lang="pl-PL" sz="1000" dirty="0">
                <a:solidFill>
                  <a:schemeClr val="bg1">
                    <a:lumMod val="50000"/>
                  </a:schemeClr>
                </a:solidFill>
              </a:rPr>
              <a:t>Co istotne, w przeciwieństwie do obowiązującej wcześniej ulgi na nabycie nowych technologii, przedsiębiorca chcąc skorzystać z ulgi B+R nie będzie musiał dowodzić innowacyjności prowadzonej działalności B+R. W szczególności, zniknął wymóg uzyskania opinii od jednostki naukowej potwierdzającej, że dana technologia nie jest stosowana na świecie przez okres dłuższy niż 5 lat. </a:t>
            </a:r>
          </a:p>
          <a:p>
            <a:pPr marL="0" indent="0" algn="just">
              <a:spcBef>
                <a:spcPts val="1200"/>
              </a:spcBef>
              <a:buNone/>
            </a:pPr>
            <a:r>
              <a:rPr lang="pl-PL" sz="1000" dirty="0">
                <a:solidFill>
                  <a:schemeClr val="tx2"/>
                </a:solidFill>
              </a:rPr>
              <a:t>Niemniej jednak, ulga B+R wprowadza inne ograniczenia, z których za najważniejsze należy uznać brak możliwości skorzystania z tej ulgi w przypadku gdy przedsiębiorca uzyskał zwrot kosztów kwalifikowanych w jakiejkolwiek formie (np. dotacji unijnej). Z ulgi B+R nie skorzystają także przedsiębiorcy działający na terenie specjalnej strefy ekonomicznej. </a:t>
            </a:r>
            <a:endParaRPr lang="pl-PL" sz="1000" dirty="0" smtClean="0">
              <a:solidFill>
                <a:schemeClr val="tx2"/>
              </a:solidFill>
            </a:endParaRPr>
          </a:p>
          <a:p>
            <a:pPr marL="228600" indent="-228600" algn="just">
              <a:spcBef>
                <a:spcPts val="1200"/>
              </a:spcBef>
              <a:buFont typeface="+mj-lt"/>
              <a:buAutoNum type="arabicParenR"/>
            </a:pPr>
            <a:endParaRPr lang="pl-PL" sz="1000" dirty="0" smtClean="0">
              <a:solidFill>
                <a:schemeClr val="tx2"/>
              </a:solidFill>
            </a:endParaRPr>
          </a:p>
          <a:p>
            <a:pPr marL="228600" indent="-228600" algn="just">
              <a:spcBef>
                <a:spcPts val="1200"/>
              </a:spcBef>
              <a:buFont typeface="+mj-lt"/>
              <a:buAutoNum type="arabicParenR"/>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p:txBody>
      </p:sp>
      <p:pic>
        <p:nvPicPr>
          <p:cNvPr id="20" name="Obraz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7166" y="8023148"/>
            <a:ext cx="5762625" cy="11239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ymbol zastępczy tytułu 1"/>
          <p:cNvSpPr txBox="1">
            <a:spLocks/>
          </p:cNvSpPr>
          <p:nvPr/>
        </p:nvSpPr>
        <p:spPr>
          <a:xfrm>
            <a:off x="342900" y="924366"/>
            <a:ext cx="6172200" cy="153888"/>
          </a:xfrm>
          <a:prstGeom prst="rect">
            <a:avLst/>
          </a:prstGeom>
        </p:spPr>
        <p:txBody>
          <a:bodyPr vert="horz" lIns="0" tIns="0" rIns="0" bIns="0" rtlCol="0" anchor="ctr">
            <a:sp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pl-PL" sz="1000" dirty="0" smtClean="0">
                <a:solidFill>
                  <a:schemeClr val="bg1">
                    <a:lumMod val="50000"/>
                  </a:schemeClr>
                </a:solidFill>
                <a:latin typeface="Arial" pitchFamily="34" charset="0"/>
                <a:ea typeface="+mj-ea"/>
                <a:cs typeface="Arial" pitchFamily="34" charset="0"/>
              </a:rPr>
              <a:t>17 lutego 2016 r.</a:t>
            </a:r>
            <a:endParaRPr kumimoji="0" lang="pl-PL" sz="1000" b="0" i="0" u="none" strike="noStrike" kern="1200" cap="none" spc="0" normalizeH="0" baseline="0" noProof="0" dirty="0" smtClean="0">
              <a:ln>
                <a:noFill/>
              </a:ln>
              <a:solidFill>
                <a:schemeClr val="bg1">
                  <a:lumMod val="50000"/>
                </a:schemeClr>
              </a:solidFill>
              <a:effectLst/>
              <a:uLnTx/>
              <a:uFillTx/>
              <a:latin typeface="Arial" pitchFamily="34" charset="0"/>
              <a:ea typeface="+mj-ea"/>
              <a:cs typeface="Arial" pitchFamily="34" charset="0"/>
            </a:endParaRPr>
          </a:p>
        </p:txBody>
      </p:sp>
      <p:sp>
        <p:nvSpPr>
          <p:cNvPr id="27" name="Prostokąt 26"/>
          <p:cNvSpPr/>
          <p:nvPr/>
        </p:nvSpPr>
        <p:spPr>
          <a:xfrm>
            <a:off x="304800" y="120650"/>
            <a:ext cx="1123950" cy="863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6" name="Obraz 25" descr="logo SSW.jpg"/>
          <p:cNvPicPr>
            <a:picLocks noChangeAspect="1"/>
          </p:cNvPicPr>
          <p:nvPr/>
        </p:nvPicPr>
        <p:blipFill>
          <a:blip r:embed="rId3" cstate="print"/>
          <a:stretch>
            <a:fillRect/>
          </a:stretch>
        </p:blipFill>
        <p:spPr>
          <a:xfrm>
            <a:off x="328634" y="171899"/>
            <a:ext cx="637551" cy="729801"/>
          </a:xfrm>
          <a:prstGeom prst="rect">
            <a:avLst/>
          </a:prstGeom>
        </p:spPr>
      </p:pic>
      <p:pic>
        <p:nvPicPr>
          <p:cNvPr id="40" name="Obraz 39" descr="news.jpg"/>
          <p:cNvPicPr>
            <a:picLocks noChangeAspect="1"/>
          </p:cNvPicPr>
          <p:nvPr/>
        </p:nvPicPr>
        <p:blipFill>
          <a:blip r:embed="rId4" cstate="print"/>
          <a:stretch>
            <a:fillRect/>
          </a:stretch>
        </p:blipFill>
        <p:spPr>
          <a:xfrm>
            <a:off x="342900" y="2020607"/>
            <a:ext cx="902208" cy="304800"/>
          </a:xfrm>
          <a:prstGeom prst="rect">
            <a:avLst/>
          </a:prstGeom>
        </p:spPr>
      </p:pic>
      <p:sp>
        <p:nvSpPr>
          <p:cNvPr id="41" name="Symbol zastępczy zawartości 1"/>
          <p:cNvSpPr>
            <a:spLocks noGrp="1"/>
          </p:cNvSpPr>
          <p:nvPr>
            <p:ph idx="1"/>
          </p:nvPr>
        </p:nvSpPr>
        <p:spPr>
          <a:xfrm>
            <a:off x="1313108" y="2140741"/>
            <a:ext cx="5253884" cy="169277"/>
          </a:xfrm>
        </p:spPr>
        <p:txBody>
          <a:bodyPr wrap="square">
            <a:spAutoFit/>
          </a:bodyPr>
          <a:lstStyle/>
          <a:p>
            <a:pPr marL="0" indent="0">
              <a:buNone/>
            </a:pPr>
            <a:r>
              <a:rPr lang="pl-PL" sz="1100" dirty="0">
                <a:solidFill>
                  <a:schemeClr val="bg1">
                    <a:lumMod val="50000"/>
                  </a:schemeClr>
                </a:solidFill>
              </a:rPr>
              <a:t>Innowatorzy i fundusze VC oszczędzą na podatkach inwestując w B+R </a:t>
            </a:r>
            <a:endParaRPr lang="pl-PL" sz="1100" dirty="0" smtClean="0">
              <a:solidFill>
                <a:schemeClr val="bg1">
                  <a:lumMod val="50000"/>
                </a:schemeClr>
              </a:solidFill>
            </a:endParaRPr>
          </a:p>
        </p:txBody>
      </p:sp>
      <p:sp>
        <p:nvSpPr>
          <p:cNvPr id="43" name="Prostokąt 42"/>
          <p:cNvSpPr/>
          <p:nvPr/>
        </p:nvSpPr>
        <p:spPr>
          <a:xfrm>
            <a:off x="0" y="1154430"/>
            <a:ext cx="6858000" cy="75057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4" name="Symbol zastępczy zawartości 1"/>
          <p:cNvSpPr>
            <a:spLocks noGrp="1"/>
          </p:cNvSpPr>
          <p:nvPr>
            <p:ph idx="1"/>
          </p:nvPr>
        </p:nvSpPr>
        <p:spPr>
          <a:xfrm>
            <a:off x="342900" y="1345049"/>
            <a:ext cx="4074857" cy="369332"/>
          </a:xfrm>
        </p:spPr>
        <p:txBody>
          <a:bodyPr wrap="square">
            <a:spAutoFit/>
          </a:bodyPr>
          <a:lstStyle/>
          <a:p>
            <a:pPr marL="0" lvl="0" indent="0">
              <a:buNone/>
            </a:pPr>
            <a:r>
              <a:rPr lang="pl-PL" sz="2400" dirty="0" smtClean="0">
                <a:solidFill>
                  <a:schemeClr val="bg1"/>
                </a:solidFill>
              </a:rPr>
              <a:t>SSW TAX ALERT</a:t>
            </a:r>
          </a:p>
        </p:txBody>
      </p:sp>
      <p:sp>
        <p:nvSpPr>
          <p:cNvPr id="25" name="Symbol zastępczy zawartości 24"/>
          <p:cNvSpPr>
            <a:spLocks noGrp="1"/>
          </p:cNvSpPr>
          <p:nvPr>
            <p:ph idx="1"/>
          </p:nvPr>
        </p:nvSpPr>
        <p:spPr>
          <a:xfrm>
            <a:off x="357166" y="2388483"/>
            <a:ext cx="6182530" cy="6078587"/>
          </a:xfrm>
        </p:spPr>
        <p:txBody>
          <a:bodyPr wrap="square">
            <a:spAutoFit/>
          </a:bodyPr>
          <a:lstStyle/>
          <a:p>
            <a:pPr marL="0" indent="0" algn="just">
              <a:spcBef>
                <a:spcPts val="600"/>
              </a:spcBef>
              <a:buNone/>
            </a:pPr>
            <a:r>
              <a:rPr lang="pl-PL" sz="1000" dirty="0">
                <a:solidFill>
                  <a:schemeClr val="bg1">
                    <a:lumMod val="50000"/>
                  </a:schemeClr>
                </a:solidFill>
              </a:rPr>
              <a:t>Co do zasady, przedsiębiorca będzie mógł dokonać odliczenia kosztów kwalifikowanych od podstawy opodatkowania w zeznaniu, za rok podatkowy, w którym poniesiono koszty kwalifikowane. W przypadku jednak gdyby przedsiębiorca w roku poniesienia kosztów kwalifikowanych poniósł stratę podatkową lub ze względu na zbyt niski dochód nie mógł odliczyć całości kosztów kwalifikowanych, będzie mógł tego dokonać w kolejnych następujących po sobie trzech latach podatkowych. </a:t>
            </a:r>
          </a:p>
          <a:p>
            <a:pPr marL="0" indent="0" algn="just">
              <a:spcBef>
                <a:spcPts val="600"/>
              </a:spcBef>
              <a:buNone/>
            </a:pPr>
            <a:r>
              <a:rPr lang="pl-PL" sz="1000" dirty="0">
                <a:solidFill>
                  <a:schemeClr val="bg1">
                    <a:lumMod val="50000"/>
                  </a:schemeClr>
                </a:solidFill>
              </a:rPr>
              <a:t>Ustawodawca przewidział też zwolnienie dla spółek kapitałowych lub spółek komandytowo-akcyjnych inwestujących w akcje (udziały) spółek działających w obszarze B+R (fundusze venture capital). Dochód ze zbycia akcji (udziałów) takich spółek, nabytych w 2016 albo w 2017 roku, może podlegać zwolnieniu od podatku dochodowego. Jednakże, warunkiem skorzystania z takiego zwolnienia będzie posiadanie bezpośrednio, nieprzerwanie przez okres dwóch lat, nie mniej niż 10% udziałów (akcji) w spółce prowadzącej działalność B+R, której udziały (akcje) byłyby zbywane. </a:t>
            </a:r>
          </a:p>
          <a:p>
            <a:pPr marL="0" indent="0" algn="just">
              <a:spcBef>
                <a:spcPts val="600"/>
              </a:spcBef>
              <a:buNone/>
            </a:pPr>
            <a:r>
              <a:rPr lang="pl-PL" sz="1000" dirty="0">
                <a:solidFill>
                  <a:schemeClr val="bg1">
                    <a:lumMod val="50000"/>
                  </a:schemeClr>
                </a:solidFill>
              </a:rPr>
              <a:t>Niestety ustawa o innowacyjności nie wprowadziła długo wyczekiwanej przez przedsiębiorców w Polsce instytucji patent box, obecnej w systemach prawnych krajów o najbardziej innowacyjnych gospodarkach (m.in. w Wielkiej Brytanii, Holandii i Szwajcarii). Instytucja patent box opiera się w uproszczeniu na znacznym obniżeniu stawki podatkowej, która ma zastosowanie do dochodu osiągniętego przy wykorzystaniu posiadanych przez daną spółkę praw własności intelektualnej. Należy postulować wprowadzenie takiego rozwiązania do polskiego systemu prawa podatkowego w najbliższej przyszłości.</a:t>
            </a:r>
          </a:p>
          <a:p>
            <a:pPr marL="0" indent="0" algn="just">
              <a:spcBef>
                <a:spcPts val="600"/>
              </a:spcBef>
              <a:buNone/>
            </a:pPr>
            <a:r>
              <a:rPr lang="pl-PL" sz="1000" dirty="0">
                <a:solidFill>
                  <a:schemeClr val="bg1">
                    <a:lumMod val="50000"/>
                  </a:schemeClr>
                </a:solidFill>
              </a:rPr>
              <a:t>Jeżeli prowadzą Państwo działalność B+R lub inwestują w spółki prowadzące taką działalność zapraszamy do kontaktu. Specjaliści z naszej Kancelarii przygotują dla Państwa analizę potencjalnych korzyści podatkowych a także zaproponują unikalne rozwiązania maksymalizujące możliwe do osiągnięcia korzyści.</a:t>
            </a:r>
          </a:p>
          <a:p>
            <a:pPr marL="0" indent="0" algn="just">
              <a:spcBef>
                <a:spcPts val="1200"/>
              </a:spcBef>
              <a:buNone/>
            </a:pPr>
            <a:endParaRPr lang="pl-PL" sz="1000" dirty="0" smtClean="0">
              <a:solidFill>
                <a:schemeClr val="tx2"/>
              </a:solidFill>
            </a:endParaRPr>
          </a:p>
          <a:p>
            <a:pPr marL="228600" indent="-228600" algn="just">
              <a:spcBef>
                <a:spcPts val="1200"/>
              </a:spcBef>
              <a:buFont typeface="+mj-lt"/>
              <a:buAutoNum type="arabicParenR"/>
            </a:pPr>
            <a:endParaRPr lang="pl-PL" sz="1000" dirty="0" smtClean="0">
              <a:solidFill>
                <a:schemeClr val="tx2"/>
              </a:solidFill>
            </a:endParaRPr>
          </a:p>
          <a:p>
            <a:pPr marL="228600" indent="-228600" algn="just">
              <a:spcBef>
                <a:spcPts val="1200"/>
              </a:spcBef>
              <a:buFont typeface="+mj-lt"/>
              <a:buAutoNum type="arabicParenR"/>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p:txBody>
      </p:sp>
      <p:grpSp>
        <p:nvGrpSpPr>
          <p:cNvPr id="11" name="Grupa 14"/>
          <p:cNvGrpSpPr/>
          <p:nvPr/>
        </p:nvGrpSpPr>
        <p:grpSpPr>
          <a:xfrm>
            <a:off x="3113303" y="6347874"/>
            <a:ext cx="2116158" cy="585668"/>
            <a:chOff x="1540003" y="2540621"/>
            <a:chExt cx="2116158" cy="585668"/>
          </a:xfrm>
        </p:grpSpPr>
        <p:sp>
          <p:nvSpPr>
            <p:cNvPr id="12" name="TextBox 6"/>
            <p:cNvSpPr txBox="1"/>
            <p:nvPr/>
          </p:nvSpPr>
          <p:spPr>
            <a:xfrm>
              <a:off x="1540003" y="2540621"/>
              <a:ext cx="2116158" cy="138499"/>
            </a:xfrm>
            <a:prstGeom prst="rect">
              <a:avLst/>
            </a:prstGeom>
            <a:noFill/>
          </p:spPr>
          <p:txBody>
            <a:bodyPr wrap="square" lIns="0" tIns="0" rIns="0" bIns="0" rtlCol="0">
              <a:spAutoFit/>
            </a:bodyPr>
            <a:lstStyle/>
            <a:p>
              <a:r>
                <a:rPr lang="pl-PL" sz="900" b="1" dirty="0" smtClean="0">
                  <a:solidFill>
                    <a:srgbClr val="003985"/>
                  </a:solidFill>
                </a:rPr>
                <a:t>Patrycja Goździowska</a:t>
              </a:r>
              <a:endParaRPr lang="en-US" sz="900" b="1" dirty="0">
                <a:solidFill>
                  <a:srgbClr val="003985"/>
                </a:solidFill>
              </a:endParaRPr>
            </a:p>
          </p:txBody>
        </p:sp>
        <p:sp>
          <p:nvSpPr>
            <p:cNvPr id="13" name="TextBox 7"/>
            <p:cNvSpPr txBox="1"/>
            <p:nvPr/>
          </p:nvSpPr>
          <p:spPr>
            <a:xfrm>
              <a:off x="1540003" y="2710791"/>
              <a:ext cx="2116158" cy="415498"/>
            </a:xfrm>
            <a:prstGeom prst="rect">
              <a:avLst/>
            </a:prstGeom>
            <a:noFill/>
          </p:spPr>
          <p:txBody>
            <a:bodyPr wrap="square" lIns="0" tIns="0" rIns="0" bIns="0" rtlCol="0">
              <a:spAutoFit/>
            </a:bodyPr>
            <a:lstStyle/>
            <a:p>
              <a:r>
                <a:rPr lang="pl-PL" sz="900" dirty="0" smtClean="0">
                  <a:solidFill>
                    <a:schemeClr val="bg1">
                      <a:lumMod val="50000"/>
                    </a:schemeClr>
                  </a:solidFill>
                </a:rPr>
                <a:t>Partner, Doradca Podatkowy</a:t>
              </a:r>
            </a:p>
            <a:p>
              <a:r>
                <a:rPr lang="pl-PL" sz="900" dirty="0" err="1" smtClean="0">
                  <a:solidFill>
                    <a:schemeClr val="bg1">
                      <a:lumMod val="50000"/>
                    </a:schemeClr>
                  </a:solidFill>
                  <a:hlinkClick r:id="rId5"/>
                </a:rPr>
                <a:t>Patrycja.Gozdziowska@ssw.pl</a:t>
              </a:r>
              <a:endParaRPr lang="pl-PL" sz="900" dirty="0" smtClean="0">
                <a:solidFill>
                  <a:schemeClr val="bg1">
                    <a:lumMod val="50000"/>
                  </a:schemeClr>
                </a:solidFill>
              </a:endParaRPr>
            </a:p>
            <a:p>
              <a:r>
                <a:rPr lang="pl-PL" sz="900" dirty="0" smtClean="0">
                  <a:solidFill>
                    <a:schemeClr val="bg1">
                      <a:lumMod val="50000"/>
                    </a:schemeClr>
                  </a:solidFill>
                </a:rPr>
                <a:t>+48 664 445 116</a:t>
              </a:r>
              <a:endParaRPr lang="en-US" sz="900" dirty="0">
                <a:solidFill>
                  <a:schemeClr val="bg1">
                    <a:lumMod val="50000"/>
                  </a:schemeClr>
                </a:solidFill>
              </a:endParaRPr>
            </a:p>
          </p:txBody>
        </p:sp>
      </p:grpSp>
      <p:pic>
        <p:nvPicPr>
          <p:cNvPr id="15" name="Obraz 14" descr="Patrycja Gozdziowska.jpg"/>
          <p:cNvPicPr>
            <a:picLocks noChangeAspect="1"/>
          </p:cNvPicPr>
          <p:nvPr/>
        </p:nvPicPr>
        <p:blipFill>
          <a:blip r:embed="rId6" cstate="print"/>
          <a:stretch>
            <a:fillRect/>
          </a:stretch>
        </p:blipFill>
        <p:spPr>
          <a:xfrm>
            <a:off x="2514765" y="6202469"/>
            <a:ext cx="531263" cy="717550"/>
          </a:xfrm>
          <a:prstGeom prst="roundRect">
            <a:avLst/>
          </a:prstGeom>
          <a:ln>
            <a:solidFill>
              <a:schemeClr val="accent1"/>
            </a:solidFill>
          </a:ln>
        </p:spPr>
      </p:pic>
      <p:grpSp>
        <p:nvGrpSpPr>
          <p:cNvPr id="16" name="Grupa 14"/>
          <p:cNvGrpSpPr/>
          <p:nvPr/>
        </p:nvGrpSpPr>
        <p:grpSpPr>
          <a:xfrm>
            <a:off x="3107075" y="7295406"/>
            <a:ext cx="2116158" cy="447169"/>
            <a:chOff x="1540003" y="2540621"/>
            <a:chExt cx="2116158" cy="447169"/>
          </a:xfrm>
        </p:grpSpPr>
        <p:sp>
          <p:nvSpPr>
            <p:cNvPr id="17" name="TextBox 6"/>
            <p:cNvSpPr txBox="1"/>
            <p:nvPr/>
          </p:nvSpPr>
          <p:spPr>
            <a:xfrm>
              <a:off x="1540003" y="2540621"/>
              <a:ext cx="2116158" cy="138499"/>
            </a:xfrm>
            <a:prstGeom prst="rect">
              <a:avLst/>
            </a:prstGeom>
            <a:noFill/>
          </p:spPr>
          <p:txBody>
            <a:bodyPr wrap="square" lIns="0" tIns="0" rIns="0" bIns="0" rtlCol="0">
              <a:spAutoFit/>
            </a:bodyPr>
            <a:lstStyle/>
            <a:p>
              <a:r>
                <a:rPr lang="pl-PL" sz="900" b="1" dirty="0" smtClean="0">
                  <a:solidFill>
                    <a:srgbClr val="003985"/>
                  </a:solidFill>
                </a:rPr>
                <a:t>Jędrzej Figurski</a:t>
              </a:r>
              <a:endParaRPr lang="en-US" sz="900" b="1" dirty="0">
                <a:solidFill>
                  <a:srgbClr val="003985"/>
                </a:solidFill>
              </a:endParaRPr>
            </a:p>
          </p:txBody>
        </p:sp>
        <p:sp>
          <p:nvSpPr>
            <p:cNvPr id="18" name="TextBox 7"/>
            <p:cNvSpPr txBox="1"/>
            <p:nvPr/>
          </p:nvSpPr>
          <p:spPr>
            <a:xfrm>
              <a:off x="1540003" y="2710791"/>
              <a:ext cx="2116158" cy="276999"/>
            </a:xfrm>
            <a:prstGeom prst="rect">
              <a:avLst/>
            </a:prstGeom>
            <a:noFill/>
          </p:spPr>
          <p:txBody>
            <a:bodyPr wrap="square" lIns="0" tIns="0" rIns="0" bIns="0" rtlCol="0">
              <a:spAutoFit/>
            </a:bodyPr>
            <a:lstStyle/>
            <a:p>
              <a:r>
                <a:rPr lang="pl-PL" sz="900" dirty="0" smtClean="0">
                  <a:solidFill>
                    <a:schemeClr val="bg1">
                      <a:lumMod val="50000"/>
                    </a:schemeClr>
                  </a:solidFill>
                </a:rPr>
                <a:t>Junior Associate</a:t>
              </a:r>
            </a:p>
            <a:p>
              <a:r>
                <a:rPr lang="pl-PL" sz="900" dirty="0" smtClean="0">
                  <a:solidFill>
                    <a:schemeClr val="bg1">
                      <a:lumMod val="50000"/>
                    </a:schemeClr>
                  </a:solidFill>
                  <a:hlinkClick r:id="rId7"/>
                </a:rPr>
                <a:t>Jedrzej.Figurski@ssw.pl</a:t>
              </a:r>
              <a:endParaRPr lang="pl-PL" sz="900" dirty="0" smtClean="0">
                <a:solidFill>
                  <a:schemeClr val="bg1">
                    <a:lumMod val="50000"/>
                  </a:schemeClr>
                </a:solidFill>
              </a:endParaRPr>
            </a:p>
          </p:txBody>
        </p:sp>
      </p:grpSp>
      <p:pic>
        <p:nvPicPr>
          <p:cNvPr id="20" name="Obraz 1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7166" y="8023148"/>
            <a:ext cx="5762625" cy="1123950"/>
          </a:xfrm>
          <a:prstGeom prst="rect">
            <a:avLst/>
          </a:prstGeom>
        </p:spPr>
      </p:pic>
      <p:pic>
        <p:nvPicPr>
          <p:cNvPr id="3" name="Pictur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581394" y="7191189"/>
            <a:ext cx="464634" cy="696951"/>
          </a:xfrm>
          <a:prstGeom prst="roundRect">
            <a:avLst/>
          </a:prstGeom>
          <a:ln>
            <a:solidFill>
              <a:schemeClr val="accent1"/>
            </a:solidFill>
          </a:ln>
        </p:spPr>
      </p:pic>
    </p:spTree>
    <p:extLst>
      <p:ext uri="{BB962C8B-B14F-4D97-AF65-F5344CB8AC3E}">
        <p14:creationId xmlns:p14="http://schemas.microsoft.com/office/powerpoint/2010/main" val="3534108163"/>
      </p:ext>
    </p:extLst>
  </p:cSld>
  <p:clrMapOvr>
    <a:masterClrMapping/>
  </p:clrMapOvr>
</p:sld>
</file>

<file path=ppt/theme/theme1.xml><?xml version="1.0" encoding="utf-8"?>
<a:theme xmlns:a="http://schemas.openxmlformats.org/drawingml/2006/main" name="Motyw pakietu Office">
  <a:themeElements>
    <a:clrScheme name="SSW">
      <a:dk1>
        <a:sysClr val="windowText" lastClr="000000"/>
      </a:dk1>
      <a:lt1>
        <a:sysClr val="window" lastClr="FFFFFF"/>
      </a:lt1>
      <a:dk2>
        <a:srgbClr val="7F7F7F"/>
      </a:dk2>
      <a:lt2>
        <a:srgbClr val="EEECE1"/>
      </a:lt2>
      <a:accent1>
        <a:srgbClr val="00A0D1"/>
      </a:accent1>
      <a:accent2>
        <a:srgbClr val="902382"/>
      </a:accent2>
      <a:accent3>
        <a:srgbClr val="003985"/>
      </a:accent3>
      <a:accent4>
        <a:srgbClr val="8064A2"/>
      </a:accent4>
      <a:accent5>
        <a:srgbClr val="FFFF99"/>
      </a:accent5>
      <a:accent6>
        <a:srgbClr val="F79646"/>
      </a:accent6>
      <a:hlink>
        <a:srgbClr val="003985"/>
      </a:hlink>
      <a:folHlink>
        <a:srgbClr val="90238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655</Words>
  <Application>Microsoft Office PowerPoint</Application>
  <PresentationFormat>On-screen Show (4:3)</PresentationFormat>
  <Paragraphs>43</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Motyw pakietu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m.kozdrowicz</dc:creator>
  <cp:lastModifiedBy>Bartosz Nowacki</cp:lastModifiedBy>
  <cp:revision>217</cp:revision>
  <cp:lastPrinted>2014-09-26T07:58:09Z</cp:lastPrinted>
  <dcterms:created xsi:type="dcterms:W3CDTF">2010-12-28T11:05:41Z</dcterms:created>
  <dcterms:modified xsi:type="dcterms:W3CDTF">2016-02-17T15:47:30Z</dcterms:modified>
</cp:coreProperties>
</file>