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61" r:id="rId5"/>
    <p:sldId id="258" r:id="rId6"/>
    <p:sldId id="259" r:id="rId7"/>
    <p:sldId id="265" r:id="rId8"/>
    <p:sldId id="264" r:id="rId9"/>
    <p:sldId id="260" r:id="rId10"/>
    <p:sldId id="266" r:id="rId11"/>
    <p:sldId id="268"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09/12/2020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09/12/2020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09/12/2020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09/12/2020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09/12/2020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09/12/2020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09/12/2020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rijksoverheid.nl/onderwerpen/coronavirus-covid-19/reizen-en-op-vakantie-gaan/reizen-buitenland/vliegreizen-en-luchthaven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mobile.interieur.gouv.fr/Actualites/L-actu-du-Ministere/Attestations-de-deplacement"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5800" y="2204864"/>
            <a:ext cx="7772400" cy="1224136"/>
          </a:xfrm>
          <a:ln w="28575">
            <a:solidFill>
              <a:schemeClr val="accent1">
                <a:lumMod val="75000"/>
              </a:schemeClr>
            </a:solidFill>
          </a:ln>
        </p:spPr>
        <p:txBody>
          <a:bodyPr>
            <a:normAutofit/>
          </a:bodyPr>
          <a:lstStyle/>
          <a:p>
            <a:r>
              <a:rPr lang="fr-FR" sz="3200" dirty="0" smtClean="0"/>
              <a:t>Le Consulat général de France à Amsterdam</a:t>
            </a:r>
            <a:endParaRPr lang="fr-FR" sz="3200" dirty="0"/>
          </a:p>
        </p:txBody>
      </p:sp>
      <p:sp>
        <p:nvSpPr>
          <p:cNvPr id="3" name="Sous-titre 2"/>
          <p:cNvSpPr>
            <a:spLocks noGrp="1"/>
          </p:cNvSpPr>
          <p:nvPr>
            <p:ph type="subTitle" idx="1"/>
          </p:nvPr>
        </p:nvSpPr>
        <p:spPr>
          <a:xfrm>
            <a:off x="1371600" y="3836640"/>
            <a:ext cx="6400800" cy="2904728"/>
          </a:xfrm>
        </p:spPr>
        <p:txBody>
          <a:bodyPr>
            <a:normAutofit fontScale="92500" lnSpcReduction="20000"/>
          </a:bodyPr>
          <a:lstStyle/>
          <a:p>
            <a:r>
              <a:rPr lang="fr-FR" sz="2800" dirty="0" smtClean="0">
                <a:solidFill>
                  <a:schemeClr val="tx2"/>
                </a:solidFill>
              </a:rPr>
              <a:t>MISSIONS</a:t>
            </a:r>
          </a:p>
          <a:p>
            <a:r>
              <a:rPr lang="fr-FR" sz="2800" dirty="0" smtClean="0">
                <a:solidFill>
                  <a:schemeClr val="tx2"/>
                </a:solidFill>
              </a:rPr>
              <a:t>EQUIPE</a:t>
            </a:r>
          </a:p>
          <a:p>
            <a:r>
              <a:rPr lang="fr-FR" sz="2800" dirty="0" smtClean="0">
                <a:solidFill>
                  <a:schemeClr val="tx2"/>
                </a:solidFill>
              </a:rPr>
              <a:t>ACTIVITES AUX PAYS-BAS</a:t>
            </a:r>
          </a:p>
          <a:p>
            <a:r>
              <a:rPr lang="fr-FR" sz="2800" dirty="0" smtClean="0">
                <a:solidFill>
                  <a:schemeClr val="tx2"/>
                </a:solidFill>
              </a:rPr>
              <a:t>SITUATION SANITAIRE</a:t>
            </a:r>
          </a:p>
          <a:p>
            <a:endParaRPr lang="fr-FR" sz="2800" dirty="0" smtClean="0"/>
          </a:p>
          <a:p>
            <a:endParaRPr lang="fr-FR" sz="2800" dirty="0"/>
          </a:p>
          <a:p>
            <a:r>
              <a:rPr lang="fr-FR" sz="2000" i="1" dirty="0" smtClean="0">
                <a:solidFill>
                  <a:schemeClr val="tx1"/>
                </a:solidFill>
              </a:rPr>
              <a:t>9 décembre 2020</a:t>
            </a:r>
          </a:p>
          <a:p>
            <a:endParaRPr lang="fr-FR" sz="2800" dirty="0"/>
          </a:p>
        </p:txBody>
      </p:sp>
    </p:spTree>
    <p:extLst>
      <p:ext uri="{BB962C8B-B14F-4D97-AF65-F5344CB8AC3E}">
        <p14:creationId xmlns:p14="http://schemas.microsoft.com/office/powerpoint/2010/main" val="463594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1916832"/>
            <a:ext cx="7772400" cy="4104456"/>
          </a:xfrm>
        </p:spPr>
        <p:txBody>
          <a:bodyPr anchor="t" anchorCtr="0">
            <a:noAutofit/>
          </a:bodyPr>
          <a:lstStyle/>
          <a:p>
            <a:pPr algn="l"/>
            <a:r>
              <a:rPr lang="fr-FR" sz="1800" dirty="0" smtClean="0"/>
              <a:t>Pour les </a:t>
            </a:r>
            <a:r>
              <a:rPr lang="fr-FR" sz="1800" b="1" dirty="0" smtClean="0"/>
              <a:t>déplacements</a:t>
            </a:r>
            <a:r>
              <a:rPr lang="fr-FR" sz="1800" dirty="0" smtClean="0"/>
              <a:t>, à l’approche des fêtes de fin d’année, les recommandations suivantes sont en vigueur:</a:t>
            </a:r>
            <a:br>
              <a:rPr lang="fr-FR" sz="1800" dirty="0" smtClean="0"/>
            </a:br>
            <a:r>
              <a:rPr lang="fr-FR" sz="1800" dirty="0"/>
              <a:t/>
            </a:r>
            <a:br>
              <a:rPr lang="fr-FR" sz="1800" dirty="0"/>
            </a:br>
            <a:r>
              <a:rPr lang="fr-FR" sz="1800" b="1" dirty="0"/>
              <a:t>Le gouvernement néerlandais déconseille fortement de se rendre dans des régions à l’étranger particulièrement touchées par la Covid-19 (</a:t>
            </a:r>
            <a:r>
              <a:rPr lang="fr-FR" sz="1800" dirty="0"/>
              <a:t>régions classées « orange » ou « rouge » </a:t>
            </a:r>
            <a:r>
              <a:rPr lang="fr-FR" sz="1800" dirty="0" smtClean="0"/>
              <a:t>par </a:t>
            </a:r>
            <a:r>
              <a:rPr lang="fr-FR" sz="1800" dirty="0"/>
              <a:t>les autorités néerlandaises) et demande la </a:t>
            </a:r>
            <a:r>
              <a:rPr lang="fr-FR" sz="1800" b="1" dirty="0"/>
              <a:t>mise en quarantaine à domicile pendant dix jours </a:t>
            </a:r>
            <a:r>
              <a:rPr lang="fr-FR" sz="1800" dirty="0"/>
              <a:t>aux voyageurs provenant de ces régions à leur arrivée aux Pays-Bas. </a:t>
            </a:r>
            <a:r>
              <a:rPr lang="fr-FR" sz="1800" dirty="0" smtClean="0"/>
              <a:t/>
            </a:r>
            <a:br>
              <a:rPr lang="fr-FR" sz="1800" dirty="0" smtClean="0"/>
            </a:br>
            <a:r>
              <a:rPr lang="fr-FR" sz="1800" dirty="0"/>
              <a:t/>
            </a:r>
            <a:br>
              <a:rPr lang="fr-FR" sz="1800" dirty="0"/>
            </a:br>
            <a:r>
              <a:rPr lang="fr-FR" sz="1800" dirty="0"/>
              <a:t>En lien avec la recommandation de rester chez soi, </a:t>
            </a:r>
            <a:r>
              <a:rPr lang="fr-FR" sz="1800" dirty="0" smtClean="0"/>
              <a:t>il </a:t>
            </a:r>
            <a:r>
              <a:rPr lang="fr-FR" sz="1800" dirty="0"/>
              <a:t>est </a:t>
            </a:r>
            <a:r>
              <a:rPr lang="fr-FR" sz="1800" b="1" dirty="0"/>
              <a:t>fortement recommandé de ne pas se rendre en vacances à l’étranger jusqu’à mi-janvier</a:t>
            </a:r>
            <a:r>
              <a:rPr lang="fr-FR" sz="1800" dirty="0"/>
              <a:t>, sauf si le voyage est essentiel (les vacances et les visites familiales ne sont pas considérées comme un déplacement essentiel). La partie caribéenne du Royaume n’est pas considérée comme étant à l’étranger.</a:t>
            </a:r>
            <a:br>
              <a:rPr lang="fr-FR" sz="1800" dirty="0"/>
            </a:br>
            <a:endParaRPr lang="fr-FR" sz="1800" dirty="0"/>
          </a:p>
        </p:txBody>
      </p:sp>
      <p:sp>
        <p:nvSpPr>
          <p:cNvPr id="3" name="Sous-titre 2"/>
          <p:cNvSpPr>
            <a:spLocks noGrp="1"/>
          </p:cNvSpPr>
          <p:nvPr>
            <p:ph type="subTitle" idx="1"/>
          </p:nvPr>
        </p:nvSpPr>
        <p:spPr>
          <a:xfrm>
            <a:off x="1421412" y="5661248"/>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8" name="Rectangle 7"/>
          <p:cNvSpPr/>
          <p:nvPr/>
        </p:nvSpPr>
        <p:spPr>
          <a:xfrm>
            <a:off x="6832852" y="6453336"/>
            <a:ext cx="2311147"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ACTIVITES NL</a:t>
            </a:r>
          </a:p>
        </p:txBody>
      </p:sp>
      <p:sp>
        <p:nvSpPr>
          <p:cNvPr id="12" name="ZoneTexte 11"/>
          <p:cNvSpPr txBox="1"/>
          <p:nvPr/>
        </p:nvSpPr>
        <p:spPr>
          <a:xfrm>
            <a:off x="6888325" y="6471002"/>
            <a:ext cx="2200199" cy="3693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vl1pPr algn="ctr">
              <a:defRPr>
                <a:solidFill>
                  <a:srgbClr val="0070C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FR" dirty="0">
                <a:solidFill>
                  <a:schemeClr val="bg1"/>
                </a:solidFill>
              </a:rPr>
              <a:t>SITUATION SANITAIRE</a:t>
            </a: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IV. Situation sanitaire</a:t>
            </a:r>
            <a:endParaRPr lang="fr-FR" sz="2400" b="1" dirty="0"/>
          </a:p>
        </p:txBody>
      </p:sp>
    </p:spTree>
    <p:extLst>
      <p:ext uri="{BB962C8B-B14F-4D97-AF65-F5344CB8AC3E}">
        <p14:creationId xmlns:p14="http://schemas.microsoft.com/office/powerpoint/2010/main" val="364886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1916832"/>
            <a:ext cx="7772400" cy="4104456"/>
          </a:xfrm>
        </p:spPr>
        <p:txBody>
          <a:bodyPr anchor="t" anchorCtr="0">
            <a:noAutofit/>
          </a:bodyPr>
          <a:lstStyle/>
          <a:p>
            <a:pPr algn="l"/>
            <a:r>
              <a:rPr lang="fr-FR" sz="1800" b="1" dirty="0" smtClean="0"/>
              <a:t>De quoi ai-je besoin pour voyager en cas de motif impérieux?</a:t>
            </a:r>
            <a:r>
              <a:rPr lang="fr-FR" sz="1800" b="1" dirty="0"/>
              <a:t/>
            </a:r>
            <a:br>
              <a:rPr lang="fr-FR" sz="1800" b="1" dirty="0"/>
            </a:br>
            <a:r>
              <a:rPr lang="fr-FR" sz="1800" dirty="0" smtClean="0"/>
              <a:t>A ce jour, </a:t>
            </a:r>
            <a:r>
              <a:rPr lang="fr-FR" sz="1800" b="1" dirty="0" smtClean="0"/>
              <a:t>pas de test PCR </a:t>
            </a:r>
            <a:r>
              <a:rPr lang="fr-FR" sz="1800" dirty="0" smtClean="0"/>
              <a:t>requis pour les voyages des Pays-Bas vers la France.</a:t>
            </a:r>
            <a:br>
              <a:rPr lang="fr-FR" sz="1800" dirty="0" smtClean="0"/>
            </a:br>
            <a:r>
              <a:rPr lang="fr-FR" sz="1400" dirty="0"/>
              <a:t/>
            </a:r>
            <a:br>
              <a:rPr lang="fr-FR" sz="1400" dirty="0"/>
            </a:br>
            <a:r>
              <a:rPr lang="fr-FR" sz="1800" dirty="0" smtClean="0"/>
              <a:t>Toute </a:t>
            </a:r>
            <a:r>
              <a:rPr lang="fr-FR" sz="1800" dirty="0"/>
              <a:t>personne de 13 ans ou plus qui se rend par </a:t>
            </a:r>
            <a:r>
              <a:rPr lang="fr-FR" sz="1800" b="1" dirty="0"/>
              <a:t>avion</a:t>
            </a:r>
            <a:r>
              <a:rPr lang="fr-FR" sz="1800" dirty="0"/>
              <a:t> vers ou depuis les Pays-Bas télécharge </a:t>
            </a:r>
            <a:r>
              <a:rPr lang="fr-FR" sz="1800" dirty="0" smtClean="0"/>
              <a:t>et remplit/signe une </a:t>
            </a:r>
            <a:r>
              <a:rPr lang="fr-FR" sz="1800" b="1" dirty="0"/>
              <a:t>déclaration sur l'honneur </a:t>
            </a:r>
            <a:r>
              <a:rPr lang="fr-FR" sz="1800" dirty="0"/>
              <a:t>selon laquelle elle n'a </a:t>
            </a:r>
            <a:r>
              <a:rPr lang="fr-FR" sz="1800" b="1" dirty="0"/>
              <a:t>pas de symptômes </a:t>
            </a:r>
            <a:r>
              <a:rPr lang="fr-FR" sz="1800" b="1" dirty="0" smtClean="0"/>
              <a:t>COVID</a:t>
            </a:r>
            <a:r>
              <a:rPr lang="fr-FR" sz="1800" dirty="0" smtClean="0"/>
              <a:t>. </a:t>
            </a:r>
            <a:r>
              <a:rPr lang="fr-FR" sz="1800" dirty="0"/>
              <a:t> </a:t>
            </a:r>
            <a:r>
              <a:rPr lang="fr-FR" sz="1800" dirty="0" smtClean="0"/>
              <a:t>La </a:t>
            </a:r>
            <a:r>
              <a:rPr lang="fr-FR" sz="1800" dirty="0"/>
              <a:t>déclaration est </a:t>
            </a:r>
            <a:r>
              <a:rPr lang="fr-FR" sz="1800" dirty="0" smtClean="0"/>
              <a:t>téléchargeable sur:</a:t>
            </a:r>
            <a:br>
              <a:rPr lang="fr-FR" sz="1800" dirty="0" smtClean="0"/>
            </a:br>
            <a:r>
              <a:rPr lang="fr-FR" sz="1800" u="sng" dirty="0" smtClean="0">
                <a:hlinkClick r:id="rId3"/>
              </a:rPr>
              <a:t>https</a:t>
            </a:r>
            <a:r>
              <a:rPr lang="fr-FR" sz="1800" u="sng" dirty="0">
                <a:hlinkClick r:id="rId3"/>
              </a:rPr>
              <a:t>://</a:t>
            </a:r>
            <a:r>
              <a:rPr lang="fr-FR" sz="1800" u="sng" dirty="0" smtClean="0">
                <a:hlinkClick r:id="rId3"/>
              </a:rPr>
              <a:t>www.rijksoverheid.nl/onderwerpen/coronavirus-covid-19/reizen-en-op-vakantie-gaan/reizen-buitenland/vliegreizen-en-luchthavens</a:t>
            </a:r>
            <a:r>
              <a:rPr lang="fr-FR" sz="1800" u="sng" dirty="0" smtClean="0"/>
              <a:t> </a:t>
            </a:r>
            <a:br>
              <a:rPr lang="fr-FR" sz="1800" u="sng" dirty="0" smtClean="0"/>
            </a:br>
            <a:r>
              <a:rPr lang="fr-FR" sz="1800" u="sng" dirty="0"/>
              <a:t/>
            </a:r>
            <a:br>
              <a:rPr lang="fr-FR" sz="1800" u="sng" dirty="0"/>
            </a:br>
            <a:r>
              <a:rPr lang="fr-FR" sz="1800" dirty="0" smtClean="0"/>
              <a:t>En France, le </a:t>
            </a:r>
            <a:r>
              <a:rPr lang="fr-FR" sz="1800" b="1" dirty="0" smtClean="0"/>
              <a:t>confinement reste en vigueur </a:t>
            </a:r>
            <a:r>
              <a:rPr lang="fr-FR" sz="1800" dirty="0" smtClean="0"/>
              <a:t>jusqu’au 15 décembre au moins: une </a:t>
            </a:r>
            <a:r>
              <a:rPr lang="fr-FR" sz="1800" b="1" dirty="0" smtClean="0"/>
              <a:t>attestation </a:t>
            </a:r>
            <a:r>
              <a:rPr lang="fr-FR" sz="1800" dirty="0" smtClean="0"/>
              <a:t>est à remplir en cas de déplacement à l’intérieur du territoire (</a:t>
            </a:r>
            <a:r>
              <a:rPr lang="fr-FR" sz="1800" dirty="0" err="1" smtClean="0"/>
              <a:t>dépl</a:t>
            </a:r>
            <a:r>
              <a:rPr lang="fr-FR" sz="1800" dirty="0" smtClean="0"/>
              <a:t>.&lt; 20km et 3h max.):</a:t>
            </a:r>
            <a:br>
              <a:rPr lang="fr-FR" sz="1800" dirty="0" smtClean="0"/>
            </a:br>
            <a:r>
              <a:rPr lang="fr-FR" sz="1800" u="sng" dirty="0">
                <a:hlinkClick r:id="rId4"/>
              </a:rPr>
              <a:t>https://mobile.interieur.gouv.fr/Actualites/L-actu-du-Ministere/Attestations-de-deplacement</a:t>
            </a:r>
            <a:r>
              <a:rPr lang="fr-FR" sz="1800" dirty="0"/>
              <a:t/>
            </a:r>
            <a:br>
              <a:rPr lang="fr-FR" sz="1800" dirty="0"/>
            </a:br>
            <a:r>
              <a:rPr lang="fr-FR" sz="1800" dirty="0" smtClean="0"/>
              <a:t>Un justificatif de déplacement professionnel est aussi disponible sur le site du ministère de l’intérieur.</a:t>
            </a:r>
            <a:endParaRPr lang="fr-FR" sz="1800" dirty="0"/>
          </a:p>
        </p:txBody>
      </p:sp>
      <p:sp>
        <p:nvSpPr>
          <p:cNvPr id="3" name="Sous-titre 2"/>
          <p:cNvSpPr>
            <a:spLocks noGrp="1"/>
          </p:cNvSpPr>
          <p:nvPr>
            <p:ph type="subTitle" idx="1"/>
          </p:nvPr>
        </p:nvSpPr>
        <p:spPr>
          <a:xfrm>
            <a:off x="1421412" y="5661248"/>
            <a:ext cx="6400800" cy="720080"/>
          </a:xfrm>
        </p:spPr>
        <p:txBody>
          <a:bodyPr>
            <a:normAutofit fontScale="55000" lnSpcReduction="20000"/>
          </a:bodyPr>
          <a:lstStyle/>
          <a:p>
            <a:r>
              <a:rPr lang="fr-FR" sz="2800" dirty="0" smtClean="0"/>
              <a:t>est</a:t>
            </a:r>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8" name="Rectangle 7"/>
          <p:cNvSpPr/>
          <p:nvPr/>
        </p:nvSpPr>
        <p:spPr>
          <a:xfrm>
            <a:off x="6832852" y="6453336"/>
            <a:ext cx="2311147"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ACTIVITES NL</a:t>
            </a:r>
          </a:p>
        </p:txBody>
      </p:sp>
      <p:sp>
        <p:nvSpPr>
          <p:cNvPr id="12" name="ZoneTexte 11"/>
          <p:cNvSpPr txBox="1"/>
          <p:nvPr/>
        </p:nvSpPr>
        <p:spPr>
          <a:xfrm>
            <a:off x="6888325" y="6471002"/>
            <a:ext cx="2200199" cy="3693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vl1pPr algn="ctr">
              <a:defRPr>
                <a:solidFill>
                  <a:srgbClr val="0070C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FR" dirty="0">
                <a:solidFill>
                  <a:schemeClr val="bg1"/>
                </a:solidFill>
              </a:rPr>
              <a:t>SITUATION SANITAIRE</a:t>
            </a: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IV. Situation sanitaire</a:t>
            </a:r>
            <a:endParaRPr lang="fr-FR" sz="2400" b="1" dirty="0"/>
          </a:p>
        </p:txBody>
      </p:sp>
    </p:spTree>
    <p:extLst>
      <p:ext uri="{BB962C8B-B14F-4D97-AF65-F5344CB8AC3E}">
        <p14:creationId xmlns:p14="http://schemas.microsoft.com/office/powerpoint/2010/main" val="312691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3" name="Sous-titre 2"/>
          <p:cNvSpPr>
            <a:spLocks noGrp="1"/>
          </p:cNvSpPr>
          <p:nvPr>
            <p:ph type="subTitle" idx="1"/>
          </p:nvPr>
        </p:nvSpPr>
        <p:spPr>
          <a:xfrm>
            <a:off x="1421412" y="5445224"/>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8" name="Rectangle 7"/>
          <p:cNvSpPr/>
          <p:nvPr/>
        </p:nvSpPr>
        <p:spPr>
          <a:xfrm>
            <a:off x="6832852" y="6453336"/>
            <a:ext cx="2311147"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ACTIVITES NL</a:t>
            </a:r>
          </a:p>
        </p:txBody>
      </p:sp>
      <p:sp>
        <p:nvSpPr>
          <p:cNvPr id="12" name="ZoneTexte 11"/>
          <p:cNvSpPr txBox="1"/>
          <p:nvPr/>
        </p:nvSpPr>
        <p:spPr>
          <a:xfrm>
            <a:off x="6888325" y="6471002"/>
            <a:ext cx="2200199" cy="3693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vl1pPr algn="ctr">
              <a:defRPr>
                <a:solidFill>
                  <a:srgbClr val="0070C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FR" dirty="0">
                <a:solidFill>
                  <a:schemeClr val="bg1"/>
                </a:solidFill>
              </a:rPr>
              <a:t>SITUATION SANITAIRE</a:t>
            </a: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Questions?</a:t>
            </a:r>
            <a:endParaRPr lang="fr-FR" sz="2400" b="1" dirty="0"/>
          </a:p>
        </p:txBody>
      </p:sp>
      <p:sp>
        <p:nvSpPr>
          <p:cNvPr id="9" name="Titre 8"/>
          <p:cNvSpPr>
            <a:spLocks noGrp="1"/>
          </p:cNvSpPr>
          <p:nvPr>
            <p:ph type="ctrTitle"/>
          </p:nvPr>
        </p:nvSpPr>
        <p:spPr>
          <a:xfrm>
            <a:off x="685800" y="2895079"/>
            <a:ext cx="7772400" cy="1470025"/>
          </a:xfrm>
        </p:spPr>
        <p:txBody>
          <a:bodyPr/>
          <a:lstStyle/>
          <a:p>
            <a:r>
              <a:rPr lang="fr-FR" dirty="0" smtClean="0"/>
              <a:t>Merci de votre écoute!</a:t>
            </a:r>
            <a:endParaRPr lang="fr-FR" dirty="0"/>
          </a:p>
        </p:txBody>
      </p:sp>
    </p:spTree>
    <p:extLst>
      <p:ext uri="{BB962C8B-B14F-4D97-AF65-F5344CB8AC3E}">
        <p14:creationId xmlns:p14="http://schemas.microsoft.com/office/powerpoint/2010/main" val="439208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3" name="Sous-titre 2"/>
          <p:cNvSpPr>
            <a:spLocks noGrp="1"/>
          </p:cNvSpPr>
          <p:nvPr>
            <p:ph type="subTitle" idx="1"/>
          </p:nvPr>
        </p:nvSpPr>
        <p:spPr>
          <a:xfrm>
            <a:off x="1421412" y="5445224"/>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rgbClr val="0070C0"/>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p>
            <a:pPr algn="ctr"/>
            <a:r>
              <a:rPr lang="fr-FR" dirty="0" smtClean="0">
                <a:solidFill>
                  <a:schemeClr val="bg1"/>
                </a:solidFill>
              </a:rPr>
              <a:t>MISSIONS</a:t>
            </a:r>
            <a:endParaRPr lang="fr-FR" dirty="0">
              <a:solidFill>
                <a:schemeClr val="bg1"/>
              </a:solidFill>
            </a:endParaRPr>
          </a:p>
        </p:txBody>
      </p:sp>
      <p:sp>
        <p:nvSpPr>
          <p:cNvPr id="10" name="ZoneTexte 9"/>
          <p:cNvSpPr txBox="1"/>
          <p:nvPr/>
        </p:nvSpPr>
        <p:spPr>
          <a:xfrm>
            <a:off x="2410062" y="6471002"/>
            <a:ext cx="2016224" cy="369332"/>
          </a:xfrm>
          <a:prstGeom prst="rect">
            <a:avLst/>
          </a:prstGeom>
          <a:noFill/>
        </p:spPr>
        <p:txBody>
          <a:bodyPr wrap="square" rtlCol="0">
            <a:spAutoFit/>
          </a:bodyPr>
          <a:lstStyle/>
          <a:p>
            <a:pPr algn="ctr"/>
            <a:r>
              <a:rPr lang="fr-FR" dirty="0" smtClean="0">
                <a:solidFill>
                  <a:srgbClr val="0070C0"/>
                </a:solidFill>
              </a:rPr>
              <a:t>EQUIPE</a:t>
            </a:r>
            <a:endParaRPr lang="fr-FR" dirty="0">
              <a:solidFill>
                <a:srgbClr val="0070C0"/>
              </a:solidFill>
            </a:endParaRPr>
          </a:p>
        </p:txBody>
      </p:sp>
      <p:sp>
        <p:nvSpPr>
          <p:cNvPr id="11" name="ZoneTexte 10"/>
          <p:cNvSpPr txBox="1"/>
          <p:nvPr/>
        </p:nvSpPr>
        <p:spPr>
          <a:xfrm>
            <a:off x="4677806" y="6488668"/>
            <a:ext cx="2016224" cy="369332"/>
          </a:xfrm>
          <a:prstGeom prst="rect">
            <a:avLst/>
          </a:prstGeom>
          <a:noFill/>
        </p:spPr>
        <p:txBody>
          <a:bodyPr wrap="square" rtlCol="0">
            <a:spAutoFit/>
          </a:bodyPr>
          <a:lstStyle/>
          <a:p>
            <a:pPr algn="ctr"/>
            <a:r>
              <a:rPr lang="fr-FR" dirty="0" smtClean="0">
                <a:solidFill>
                  <a:srgbClr val="0070C0"/>
                </a:solidFill>
              </a:rPr>
              <a:t>ACTIVITES NL</a:t>
            </a:r>
            <a:endParaRPr lang="fr-FR" dirty="0">
              <a:solidFill>
                <a:srgbClr val="0070C0"/>
              </a:solidFill>
            </a:endParaRP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4"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 Le CGF: Le/la </a:t>
            </a:r>
            <a:r>
              <a:rPr lang="fr-FR" sz="2400" b="1" dirty="0" err="1" smtClean="0"/>
              <a:t>Consul.e</a:t>
            </a:r>
            <a:r>
              <a:rPr lang="fr-FR" sz="2400" b="1" dirty="0" smtClean="0"/>
              <a:t> </a:t>
            </a:r>
            <a:r>
              <a:rPr lang="fr-FR" sz="2400" b="1" dirty="0" err="1" smtClean="0"/>
              <a:t>général.e</a:t>
            </a:r>
            <a:r>
              <a:rPr lang="fr-FR" sz="2400" b="1" dirty="0" smtClean="0"/>
              <a:t> </a:t>
            </a:r>
            <a:endParaRPr lang="fr-FR" sz="2400" b="1" dirty="0"/>
          </a:p>
        </p:txBody>
      </p:sp>
      <p:sp>
        <p:nvSpPr>
          <p:cNvPr id="16" name="Titre 1"/>
          <p:cNvSpPr>
            <a:spLocks noGrp="1"/>
          </p:cNvSpPr>
          <p:nvPr>
            <p:ph type="ctrTitle"/>
          </p:nvPr>
        </p:nvSpPr>
        <p:spPr>
          <a:xfrm>
            <a:off x="683568" y="2261240"/>
            <a:ext cx="7772400" cy="3544024"/>
          </a:xfrm>
        </p:spPr>
        <p:txBody>
          <a:bodyPr anchor="t" anchorCtr="0">
            <a:noAutofit/>
          </a:bodyPr>
          <a:lstStyle/>
          <a:p>
            <a:pPr algn="l"/>
            <a:r>
              <a:rPr lang="fr-FR" sz="2000" b="1" dirty="0" err="1" smtClean="0"/>
              <a:t>Il.elle</a:t>
            </a:r>
            <a:r>
              <a:rPr lang="fr-FR" sz="2000" b="1" dirty="0" smtClean="0"/>
              <a:t> </a:t>
            </a:r>
            <a:r>
              <a:rPr lang="fr-FR" sz="2000" b="1" dirty="0"/>
              <a:t>administre les ressortissants français</a:t>
            </a:r>
            <a:r>
              <a:rPr lang="fr-FR" sz="2000" dirty="0"/>
              <a:t>, dans le respect de la légalité et de l’ordre public du pays </a:t>
            </a:r>
            <a:r>
              <a:rPr lang="fr-FR" sz="2000" dirty="0" smtClean="0"/>
              <a:t>d’accueil.</a:t>
            </a:r>
            <a:br>
              <a:rPr lang="fr-FR" sz="2000" dirty="0" smtClean="0"/>
            </a:br>
            <a:r>
              <a:rPr lang="fr-FR" sz="2000" dirty="0"/>
              <a:t/>
            </a:r>
            <a:br>
              <a:rPr lang="fr-FR" sz="2000" dirty="0"/>
            </a:br>
            <a:r>
              <a:rPr lang="fr-FR" sz="2000" dirty="0" err="1" smtClean="0"/>
              <a:t>Il.elle</a:t>
            </a:r>
            <a:r>
              <a:rPr lang="fr-FR" sz="2000" dirty="0" smtClean="0"/>
              <a:t> </a:t>
            </a:r>
            <a:r>
              <a:rPr lang="fr-FR" sz="2000" dirty="0"/>
              <a:t>a un rôle </a:t>
            </a:r>
            <a:r>
              <a:rPr lang="fr-FR" sz="2000" b="1" dirty="0"/>
              <a:t>d’information et d’animation </a:t>
            </a:r>
            <a:r>
              <a:rPr lang="fr-FR" sz="2000" dirty="0"/>
              <a:t>de la communauté française, en relation étroite avec les associations françaises, les instituts et alliances et les écoles françaises de sa circonscription</a:t>
            </a:r>
            <a:r>
              <a:rPr lang="fr-FR" sz="2000" dirty="0" smtClean="0"/>
              <a:t>.</a:t>
            </a:r>
            <a:br>
              <a:rPr lang="fr-FR" sz="2000" dirty="0" smtClean="0"/>
            </a:br>
            <a:r>
              <a:rPr lang="fr-FR" sz="2000" dirty="0"/>
              <a:t/>
            </a:r>
            <a:br>
              <a:rPr lang="fr-FR" sz="2000" dirty="0"/>
            </a:br>
            <a:r>
              <a:rPr lang="fr-FR" sz="2000" dirty="0"/>
              <a:t>En qualité de </a:t>
            </a:r>
            <a:r>
              <a:rPr lang="fr-FR" sz="2000" b="1" dirty="0"/>
              <a:t>diplomate</a:t>
            </a:r>
            <a:r>
              <a:rPr lang="fr-FR" sz="2000" dirty="0"/>
              <a:t>, </a:t>
            </a:r>
            <a:r>
              <a:rPr lang="fr-FR" sz="2000" dirty="0" smtClean="0"/>
              <a:t>le/la </a:t>
            </a:r>
            <a:r>
              <a:rPr lang="fr-FR" sz="2000" dirty="0" err="1" smtClean="0"/>
              <a:t>consul.e</a:t>
            </a:r>
            <a:r>
              <a:rPr lang="fr-FR" sz="2000" dirty="0" smtClean="0"/>
              <a:t> </a:t>
            </a:r>
            <a:r>
              <a:rPr lang="fr-FR" sz="2000" dirty="0" err="1" smtClean="0"/>
              <a:t>général.e</a:t>
            </a:r>
            <a:r>
              <a:rPr lang="fr-FR" sz="2000" dirty="0" smtClean="0"/>
              <a:t> exerce </a:t>
            </a:r>
            <a:r>
              <a:rPr lang="fr-FR" sz="2000" dirty="0"/>
              <a:t>des fonctions de </a:t>
            </a:r>
            <a:r>
              <a:rPr lang="fr-FR" sz="2000" b="1" dirty="0"/>
              <a:t>représentation</a:t>
            </a:r>
            <a:r>
              <a:rPr lang="fr-FR" sz="2000" dirty="0"/>
              <a:t> de l’Etat Français auprès des autorités locales (gouvernement, administrations, élus) et avec les </a:t>
            </a:r>
            <a:r>
              <a:rPr lang="fr-FR" sz="2000" b="1" dirty="0"/>
              <a:t>institutions économiques et culturelles.</a:t>
            </a:r>
            <a:r>
              <a:rPr lang="fr-FR" sz="2000" dirty="0"/>
              <a:t/>
            </a:r>
            <a:br>
              <a:rPr lang="fr-FR" sz="2000" dirty="0"/>
            </a:br>
            <a:endParaRPr lang="fr-FR" sz="2000" dirty="0"/>
          </a:p>
        </p:txBody>
      </p:sp>
    </p:spTree>
    <p:extLst>
      <p:ext uri="{BB962C8B-B14F-4D97-AF65-F5344CB8AC3E}">
        <p14:creationId xmlns:p14="http://schemas.microsoft.com/office/powerpoint/2010/main" val="1263790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65846" y="1719021"/>
            <a:ext cx="7772400" cy="4048080"/>
          </a:xfrm>
        </p:spPr>
        <p:txBody>
          <a:bodyPr anchor="t" anchorCtr="0">
            <a:normAutofit fontScale="90000"/>
          </a:bodyPr>
          <a:lstStyle/>
          <a:p>
            <a:pPr algn="l"/>
            <a:r>
              <a:rPr lang="fr-FR" sz="800" b="1" dirty="0" smtClean="0"/>
              <a:t/>
            </a:r>
            <a:br>
              <a:rPr lang="fr-FR" sz="800" b="1" dirty="0" smtClean="0"/>
            </a:br>
            <a:r>
              <a:rPr lang="fr-FR" sz="1600" b="1" dirty="0" smtClean="0"/>
              <a:t>SECURITE: Nous assurons la </a:t>
            </a:r>
            <a:r>
              <a:rPr lang="fr-FR" sz="1600" b="1" dirty="0"/>
              <a:t>protection des ressortissants français</a:t>
            </a:r>
            <a:r>
              <a:rPr lang="fr-FR" sz="1600" dirty="0"/>
              <a:t> et </a:t>
            </a:r>
            <a:r>
              <a:rPr lang="fr-FR" sz="1600" dirty="0" smtClean="0"/>
              <a:t>assistons </a:t>
            </a:r>
            <a:r>
              <a:rPr lang="fr-FR" sz="1600" dirty="0"/>
              <a:t>les Français en </a:t>
            </a:r>
            <a:r>
              <a:rPr lang="fr-FR" sz="1600" dirty="0" smtClean="0"/>
              <a:t>difficulté</a:t>
            </a:r>
            <a:r>
              <a:rPr lang="fr-FR" sz="1600" dirty="0"/>
              <a:t>.</a:t>
            </a:r>
            <a:br>
              <a:rPr lang="fr-FR" sz="1600" dirty="0"/>
            </a:br>
            <a:r>
              <a:rPr lang="fr-FR" sz="1600" dirty="0"/>
              <a:t>Le Consulat établit un plan de </a:t>
            </a:r>
            <a:r>
              <a:rPr lang="fr-FR" sz="1600" dirty="0" smtClean="0"/>
              <a:t>sécurité</a:t>
            </a:r>
            <a:r>
              <a:rPr lang="fr-FR" sz="1600" dirty="0"/>
              <a:t> </a:t>
            </a:r>
            <a:r>
              <a:rPr lang="fr-FR" sz="1600" dirty="0" smtClean="0"/>
              <a:t>en </a:t>
            </a:r>
            <a:r>
              <a:rPr lang="fr-FR" sz="1600" dirty="0"/>
              <a:t>cas de crise majeure. </a:t>
            </a:r>
            <a:br>
              <a:rPr lang="fr-FR" sz="1600" dirty="0"/>
            </a:br>
            <a:r>
              <a:rPr lang="fr-FR" sz="800" dirty="0"/>
              <a:t/>
            </a:r>
            <a:br>
              <a:rPr lang="fr-FR" sz="800" dirty="0"/>
            </a:br>
            <a:r>
              <a:rPr lang="fr-FR" sz="1200" dirty="0" smtClean="0"/>
              <a:t/>
            </a:r>
            <a:br>
              <a:rPr lang="fr-FR" sz="1200" dirty="0" smtClean="0"/>
            </a:br>
            <a:r>
              <a:rPr lang="fr-FR" sz="1600" b="1" dirty="0" smtClean="0"/>
              <a:t>AIDE SOCIALE: </a:t>
            </a:r>
            <a:r>
              <a:rPr lang="fr-FR" sz="1600" dirty="0" smtClean="0"/>
              <a:t>Le Consulat délivre des </a:t>
            </a:r>
            <a:r>
              <a:rPr lang="fr-FR" sz="1600" b="1" dirty="0" smtClean="0"/>
              <a:t>bourses </a:t>
            </a:r>
            <a:r>
              <a:rPr lang="fr-FR" sz="1600" b="1" dirty="0"/>
              <a:t>scolaires </a:t>
            </a:r>
            <a:r>
              <a:rPr lang="fr-FR" sz="1600" dirty="0" smtClean="0"/>
              <a:t>(tenue d’un conseil consulaire sur le sujet) et oriente les Français en matière </a:t>
            </a:r>
            <a:r>
              <a:rPr lang="fr-FR" sz="1600" b="1" dirty="0" smtClean="0"/>
              <a:t>d’aide</a:t>
            </a:r>
            <a:r>
              <a:rPr lang="fr-FR" sz="1600" dirty="0" smtClean="0"/>
              <a:t> </a:t>
            </a:r>
            <a:r>
              <a:rPr lang="fr-FR" sz="1600" b="1" dirty="0" smtClean="0"/>
              <a:t>sociale</a:t>
            </a:r>
            <a:r>
              <a:rPr lang="fr-FR" sz="1600" dirty="0" smtClean="0"/>
              <a:t>. En </a:t>
            </a:r>
            <a:r>
              <a:rPr lang="fr-FR" sz="1600" dirty="0"/>
              <a:t>cas de </a:t>
            </a:r>
            <a:r>
              <a:rPr lang="fr-FR" sz="1600" b="1" dirty="0" smtClean="0"/>
              <a:t>difficultés</a:t>
            </a:r>
            <a:r>
              <a:rPr lang="fr-FR" sz="1600" dirty="0" smtClean="0"/>
              <a:t>, </a:t>
            </a:r>
            <a:r>
              <a:rPr lang="fr-FR" sz="1600" dirty="0"/>
              <a:t>le Consulat </a:t>
            </a:r>
            <a:r>
              <a:rPr lang="fr-FR" sz="1600" dirty="0" smtClean="0"/>
              <a:t>peut vous </a:t>
            </a:r>
            <a:r>
              <a:rPr lang="fr-FR" sz="1600" dirty="0"/>
              <a:t>indiquer les solutions à votre disposition pour vous faire parvenir de l’argent de vos proches. </a:t>
            </a:r>
            <a:r>
              <a:rPr lang="fr-FR" sz="1600" dirty="0" smtClean="0"/>
              <a:t/>
            </a:r>
            <a:br>
              <a:rPr lang="fr-FR" sz="1600" dirty="0" smtClean="0"/>
            </a:br>
            <a:r>
              <a:rPr lang="fr-FR" sz="800" dirty="0" smtClean="0"/>
              <a:t/>
            </a:r>
            <a:br>
              <a:rPr lang="fr-FR" sz="800" dirty="0" smtClean="0"/>
            </a:br>
            <a:r>
              <a:rPr lang="fr-FR" sz="1200" dirty="0" smtClean="0"/>
              <a:t/>
            </a:r>
            <a:br>
              <a:rPr lang="fr-FR" sz="1200" dirty="0" smtClean="0"/>
            </a:br>
            <a:r>
              <a:rPr lang="fr-FR" sz="1600" b="1" dirty="0" smtClean="0"/>
              <a:t>PROTECTION </a:t>
            </a:r>
            <a:r>
              <a:rPr lang="fr-FR" sz="1600" b="1" dirty="0"/>
              <a:t>CONSULAIRE: </a:t>
            </a:r>
            <a:r>
              <a:rPr lang="fr-FR" sz="1600" dirty="0" smtClean="0"/>
              <a:t>En </a:t>
            </a:r>
            <a:r>
              <a:rPr lang="fr-FR" sz="1600" dirty="0"/>
              <a:t>cas d’arrestation ou d’incarcération, vous pouvez demander que le Consulat soit informé. Il pourra faire savoir aux autorités locales que vous êtes sous la </a:t>
            </a:r>
            <a:r>
              <a:rPr lang="fr-FR" sz="1600" b="1" dirty="0"/>
              <a:t>protection consulaire de la France</a:t>
            </a:r>
            <a:r>
              <a:rPr lang="fr-FR" sz="1600" dirty="0"/>
              <a:t>. Si vous en êtes d’accord, </a:t>
            </a:r>
            <a:r>
              <a:rPr lang="fr-FR" sz="1600" dirty="0" smtClean="0"/>
              <a:t>nous </a:t>
            </a:r>
            <a:r>
              <a:rPr lang="fr-FR" sz="1600" b="1" dirty="0" smtClean="0"/>
              <a:t>préviendrons </a:t>
            </a:r>
            <a:r>
              <a:rPr lang="fr-FR" sz="1600" b="1" dirty="0"/>
              <a:t>votre famille </a:t>
            </a:r>
            <a:r>
              <a:rPr lang="fr-FR" sz="1600" dirty="0"/>
              <a:t>et </a:t>
            </a:r>
            <a:r>
              <a:rPr lang="fr-FR" sz="1600" dirty="0" smtClean="0"/>
              <a:t>solliciterons les </a:t>
            </a:r>
            <a:r>
              <a:rPr lang="fr-FR" sz="1600" dirty="0"/>
              <a:t>autorisations nécessaires pour pouvoir vous </a:t>
            </a:r>
            <a:r>
              <a:rPr lang="fr-FR" sz="1600" b="1" dirty="0"/>
              <a:t>rendre visite</a:t>
            </a:r>
            <a:r>
              <a:rPr lang="fr-FR" sz="1600" dirty="0"/>
              <a:t>. </a:t>
            </a:r>
            <a:r>
              <a:rPr lang="fr-FR" sz="1600" dirty="0" smtClean="0"/>
              <a:t>Pour </a:t>
            </a:r>
            <a:r>
              <a:rPr lang="fr-FR" sz="1600" dirty="0"/>
              <a:t>vous aider judiciairement, le Consulat dispose d’une</a:t>
            </a:r>
            <a:r>
              <a:rPr lang="fr-FR" sz="1600" b="1" dirty="0"/>
              <a:t> </a:t>
            </a:r>
            <a:r>
              <a:rPr lang="fr-FR" sz="1600" dirty="0"/>
              <a:t>liste d’avocats </a:t>
            </a:r>
            <a:r>
              <a:rPr lang="fr-FR" sz="1600" dirty="0" smtClean="0"/>
              <a:t>francophones</a:t>
            </a:r>
            <a:r>
              <a:rPr lang="fr-FR" sz="1600" dirty="0"/>
              <a:t> </a:t>
            </a:r>
            <a:r>
              <a:rPr lang="fr-FR" sz="1600" dirty="0" smtClean="0"/>
              <a:t>(dont </a:t>
            </a:r>
            <a:r>
              <a:rPr lang="fr-FR" sz="1600" dirty="0"/>
              <a:t>les rémunérations demeurent à votre charge). </a:t>
            </a:r>
            <a:r>
              <a:rPr lang="fr-FR" sz="1600" dirty="0" smtClean="0"/>
              <a:t/>
            </a:r>
            <a:br>
              <a:rPr lang="fr-FR" sz="1600" dirty="0" smtClean="0"/>
            </a:br>
            <a:r>
              <a:rPr lang="fr-FR" sz="1600" dirty="0"/>
              <a:t/>
            </a:r>
            <a:br>
              <a:rPr lang="fr-FR" sz="1600" dirty="0"/>
            </a:br>
            <a:r>
              <a:rPr lang="fr-FR" sz="1600" b="1" dirty="0" smtClean="0"/>
              <a:t>SANTE:</a:t>
            </a:r>
            <a:r>
              <a:rPr lang="fr-FR" sz="1600" dirty="0"/>
              <a:t> En cas de maladie, le Consulat dispose d’une liste de médecins, dentistes et psychologues </a:t>
            </a:r>
            <a:r>
              <a:rPr lang="fr-FR" sz="1600" dirty="0" smtClean="0"/>
              <a:t>francophones</a:t>
            </a:r>
            <a:r>
              <a:rPr lang="fr-FR" sz="1600" dirty="0"/>
              <a:t> </a:t>
            </a:r>
            <a:r>
              <a:rPr lang="fr-FR" sz="1600" dirty="0" smtClean="0"/>
              <a:t>dont </a:t>
            </a:r>
            <a:r>
              <a:rPr lang="fr-FR" sz="1600" dirty="0"/>
              <a:t>les honoraires demeurent à votre charge. </a:t>
            </a:r>
            <a:r>
              <a:rPr lang="fr-FR" sz="1600" dirty="0" smtClean="0"/>
              <a:t>En </a:t>
            </a:r>
            <a:r>
              <a:rPr lang="fr-FR" sz="1600" dirty="0"/>
              <a:t>cas d’accident grave, le Consulat pourra prévenir votre famille et envisager avec elle les mesures à prendre : hospitalisation ou rapatriement (les frais engagés demeurant à votre charge). </a:t>
            </a:r>
            <a:r>
              <a:rPr lang="fr-FR" sz="1600" dirty="0" smtClean="0"/>
              <a:t>En </a:t>
            </a:r>
            <a:r>
              <a:rPr lang="fr-FR" sz="1600" dirty="0"/>
              <a:t>cas de décès, le Consulat peut prendre contact avec vos proches pour </a:t>
            </a:r>
            <a:r>
              <a:rPr lang="fr-FR" sz="1600" dirty="0" smtClean="0"/>
              <a:t>les </a:t>
            </a:r>
            <a:r>
              <a:rPr lang="fr-FR" sz="1600" dirty="0"/>
              <a:t>conseiller dans les formalités </a:t>
            </a:r>
            <a:r>
              <a:rPr lang="fr-FR" sz="1600" dirty="0" smtClean="0"/>
              <a:t>légales dès lors qu’ils ont été informés du décès.</a:t>
            </a:r>
            <a:br>
              <a:rPr lang="fr-FR" sz="1600" dirty="0" smtClean="0"/>
            </a:br>
            <a:r>
              <a:rPr lang="fr-FR" sz="1600" dirty="0"/>
              <a:t/>
            </a:r>
            <a:br>
              <a:rPr lang="fr-FR" sz="1600" dirty="0"/>
            </a:br>
            <a:r>
              <a:rPr lang="fr-FR" sz="3200" dirty="0" smtClean="0"/>
              <a:t/>
            </a:r>
            <a:br>
              <a:rPr lang="fr-FR" sz="3200" dirty="0" smtClean="0"/>
            </a:br>
            <a:endParaRPr lang="fr-FR" sz="3200" dirty="0"/>
          </a:p>
        </p:txBody>
      </p:sp>
      <p:sp>
        <p:nvSpPr>
          <p:cNvPr id="3" name="Sous-titre 2"/>
          <p:cNvSpPr>
            <a:spLocks noGrp="1"/>
          </p:cNvSpPr>
          <p:nvPr>
            <p:ph type="subTitle" idx="1"/>
          </p:nvPr>
        </p:nvSpPr>
        <p:spPr>
          <a:xfrm>
            <a:off x="1445787" y="5589240"/>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rgbClr val="0070C0"/>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p>
            <a:pPr algn="ctr"/>
            <a:r>
              <a:rPr lang="fr-FR" dirty="0" smtClean="0">
                <a:solidFill>
                  <a:schemeClr val="bg1"/>
                </a:solidFill>
              </a:rPr>
              <a:t>MISSIONS</a:t>
            </a:r>
            <a:endParaRPr lang="fr-FR" dirty="0">
              <a:solidFill>
                <a:schemeClr val="bg1"/>
              </a:solidFill>
            </a:endParaRPr>
          </a:p>
        </p:txBody>
      </p:sp>
      <p:sp>
        <p:nvSpPr>
          <p:cNvPr id="10" name="ZoneTexte 9"/>
          <p:cNvSpPr txBox="1"/>
          <p:nvPr/>
        </p:nvSpPr>
        <p:spPr>
          <a:xfrm>
            <a:off x="2410062" y="6471002"/>
            <a:ext cx="2016224" cy="369332"/>
          </a:xfrm>
          <a:prstGeom prst="rect">
            <a:avLst/>
          </a:prstGeom>
          <a:noFill/>
        </p:spPr>
        <p:txBody>
          <a:bodyPr wrap="square" rtlCol="0">
            <a:spAutoFit/>
          </a:bodyPr>
          <a:lstStyle/>
          <a:p>
            <a:pPr algn="ctr"/>
            <a:r>
              <a:rPr lang="fr-FR" dirty="0" smtClean="0">
                <a:solidFill>
                  <a:srgbClr val="0070C0"/>
                </a:solidFill>
              </a:rPr>
              <a:t>EQUIPE</a:t>
            </a:r>
            <a:endParaRPr lang="fr-FR" dirty="0">
              <a:solidFill>
                <a:srgbClr val="0070C0"/>
              </a:solidFill>
            </a:endParaRPr>
          </a:p>
        </p:txBody>
      </p:sp>
      <p:sp>
        <p:nvSpPr>
          <p:cNvPr id="11" name="ZoneTexte 10"/>
          <p:cNvSpPr txBox="1"/>
          <p:nvPr/>
        </p:nvSpPr>
        <p:spPr>
          <a:xfrm>
            <a:off x="4677806" y="6488668"/>
            <a:ext cx="2016224" cy="369332"/>
          </a:xfrm>
          <a:prstGeom prst="rect">
            <a:avLst/>
          </a:prstGeom>
          <a:noFill/>
        </p:spPr>
        <p:txBody>
          <a:bodyPr wrap="square" rtlCol="0">
            <a:spAutoFit/>
          </a:bodyPr>
          <a:lstStyle/>
          <a:p>
            <a:pPr algn="ctr"/>
            <a:r>
              <a:rPr lang="fr-FR" dirty="0" smtClean="0">
                <a:solidFill>
                  <a:srgbClr val="0070C0"/>
                </a:solidFill>
              </a:rPr>
              <a:t>ACTIVITES NL</a:t>
            </a:r>
            <a:endParaRPr lang="fr-FR" dirty="0">
              <a:solidFill>
                <a:srgbClr val="0070C0"/>
              </a:solidFill>
            </a:endParaRP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915816" y="332656"/>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 Le CGF: </a:t>
            </a:r>
            <a:r>
              <a:rPr lang="fr-FR" sz="2400" b="1" dirty="0"/>
              <a:t>Un rôle </a:t>
            </a:r>
            <a:r>
              <a:rPr lang="fr-FR" sz="2400" b="1" dirty="0" smtClean="0"/>
              <a:t>d’assistance et de protection</a:t>
            </a:r>
            <a:r>
              <a:rPr lang="fr-FR" sz="2400" dirty="0" smtClean="0"/>
              <a:t>.</a:t>
            </a:r>
            <a:r>
              <a:rPr lang="fr-FR" sz="2400" dirty="0"/>
              <a:t/>
            </a:r>
            <a:br>
              <a:rPr lang="fr-FR" sz="2400" dirty="0"/>
            </a:br>
            <a:r>
              <a:rPr lang="fr-FR" sz="2400" dirty="0" smtClean="0"/>
              <a:t> </a:t>
            </a:r>
            <a:endParaRPr lang="fr-FR" sz="2400" dirty="0"/>
          </a:p>
        </p:txBody>
      </p:sp>
    </p:spTree>
    <p:extLst>
      <p:ext uri="{BB962C8B-B14F-4D97-AF65-F5344CB8AC3E}">
        <p14:creationId xmlns:p14="http://schemas.microsoft.com/office/powerpoint/2010/main" val="2660352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65846" y="2132856"/>
            <a:ext cx="7772400" cy="3672408"/>
          </a:xfrm>
        </p:spPr>
        <p:txBody>
          <a:bodyPr anchor="t" anchorCtr="0">
            <a:normAutofit fontScale="90000"/>
          </a:bodyPr>
          <a:lstStyle/>
          <a:p>
            <a:pPr algn="l"/>
            <a:r>
              <a:rPr lang="fr-FR" sz="1600" b="1" dirty="0" smtClean="0"/>
              <a:t>VOS </a:t>
            </a:r>
            <a:r>
              <a:rPr lang="fr-FR" sz="1600" b="1" dirty="0"/>
              <a:t>PAPIERS: </a:t>
            </a:r>
            <a:r>
              <a:rPr lang="fr-FR" sz="1600" dirty="0" smtClean="0"/>
              <a:t>délivrance de </a:t>
            </a:r>
            <a:r>
              <a:rPr lang="fr-FR" sz="1600" b="1" dirty="0" smtClean="0"/>
              <a:t>documents </a:t>
            </a:r>
            <a:r>
              <a:rPr lang="fr-FR" sz="1600" b="1" dirty="0"/>
              <a:t>d’identité et de voyage</a:t>
            </a:r>
            <a:r>
              <a:rPr lang="fr-FR" sz="1600" dirty="0"/>
              <a:t> (</a:t>
            </a:r>
            <a:r>
              <a:rPr lang="fr-FR" sz="1600" dirty="0" smtClean="0"/>
              <a:t>CNI</a:t>
            </a:r>
            <a:r>
              <a:rPr lang="fr-FR" sz="1600" dirty="0"/>
              <a:t> </a:t>
            </a:r>
            <a:r>
              <a:rPr lang="fr-FR" sz="1600" dirty="0" smtClean="0"/>
              <a:t>et Passeport), enregistrement de la </a:t>
            </a:r>
            <a:r>
              <a:rPr lang="fr-FR" sz="1600" dirty="0"/>
              <a:t>perte ou vol de vos documents, délivrance </a:t>
            </a:r>
            <a:r>
              <a:rPr lang="fr-FR" sz="1600" dirty="0" smtClean="0"/>
              <a:t>d’une attestation.</a:t>
            </a:r>
            <a:br>
              <a:rPr lang="fr-FR" sz="1600" dirty="0" smtClean="0"/>
            </a:br>
            <a:r>
              <a:rPr lang="fr-FR" sz="1600" dirty="0" smtClean="0"/>
              <a:t>Nous délivrons des </a:t>
            </a:r>
            <a:r>
              <a:rPr lang="fr-FR" sz="1600" dirty="0"/>
              <a:t>attestations de recensement pour les Français âgés de 16 ans et </a:t>
            </a:r>
            <a:r>
              <a:rPr lang="fr-FR" sz="1600" dirty="0" smtClean="0"/>
              <a:t>organisons </a:t>
            </a:r>
            <a:r>
              <a:rPr lang="fr-FR" sz="1600" dirty="0"/>
              <a:t>les journées "défense et citoyenneté".</a:t>
            </a:r>
            <a:br>
              <a:rPr lang="fr-FR" sz="1600" dirty="0"/>
            </a:br>
            <a:r>
              <a:rPr lang="fr-FR" sz="1600" dirty="0" smtClean="0"/>
              <a:t/>
            </a:r>
            <a:br>
              <a:rPr lang="fr-FR" sz="1600" dirty="0" smtClean="0"/>
            </a:br>
            <a:r>
              <a:rPr lang="fr-FR" sz="1600" dirty="0" smtClean="0"/>
              <a:t>Le Consulat peut </a:t>
            </a:r>
            <a:r>
              <a:rPr lang="fr-FR" sz="1600" dirty="0"/>
              <a:t>délivrer d’autres actes administratifs (certificat de vie pour les pensions ou légalisations de signature), transcrire dans les </a:t>
            </a:r>
            <a:r>
              <a:rPr lang="fr-FR" sz="1600" b="1" dirty="0"/>
              <a:t>registres d’état civil français </a:t>
            </a:r>
            <a:r>
              <a:rPr lang="fr-FR" sz="1600" dirty="0"/>
              <a:t>tout acte d’état </a:t>
            </a:r>
            <a:r>
              <a:rPr lang="fr-FR" sz="1600" dirty="0" smtClean="0"/>
              <a:t>civil</a:t>
            </a:r>
            <a:r>
              <a:rPr lang="fr-FR" sz="1600" dirty="0"/>
              <a:t> </a:t>
            </a:r>
            <a:r>
              <a:rPr lang="fr-FR" sz="1600" dirty="0" smtClean="0"/>
              <a:t>ayant </a:t>
            </a:r>
            <a:r>
              <a:rPr lang="fr-FR" sz="1600" dirty="0"/>
              <a:t>lieu aux Pays-Bas (naissance, mariage, décès, enregistrer un </a:t>
            </a:r>
            <a:r>
              <a:rPr lang="fr-FR" sz="1600" dirty="0" smtClean="0"/>
              <a:t>PACS).</a:t>
            </a:r>
            <a:br>
              <a:rPr lang="fr-FR" sz="1600" dirty="0" smtClean="0"/>
            </a:br>
            <a:r>
              <a:rPr lang="fr-FR" sz="1600" dirty="0" smtClean="0"/>
              <a:t/>
            </a:r>
            <a:br>
              <a:rPr lang="fr-FR" sz="1600" dirty="0" smtClean="0"/>
            </a:br>
            <a:r>
              <a:rPr lang="fr-FR" sz="1600" b="1" dirty="0" smtClean="0"/>
              <a:t>NATIONALITE</a:t>
            </a:r>
            <a:r>
              <a:rPr lang="fr-FR" sz="1600" dirty="0" smtClean="0"/>
              <a:t>: nous instruisons </a:t>
            </a:r>
            <a:r>
              <a:rPr lang="fr-FR" sz="1600" dirty="0"/>
              <a:t>les demandes d’acquisition ou de perte de la nationalité française ; </a:t>
            </a:r>
            <a:br>
              <a:rPr lang="fr-FR" sz="1600" dirty="0"/>
            </a:br>
            <a:r>
              <a:rPr lang="fr-FR" sz="1600" dirty="0"/>
              <a:t/>
            </a:r>
            <a:br>
              <a:rPr lang="fr-FR" sz="1600" dirty="0"/>
            </a:br>
            <a:r>
              <a:rPr lang="fr-FR" sz="1600" b="1" dirty="0" smtClean="0"/>
              <a:t>ELECTIONS</a:t>
            </a:r>
            <a:r>
              <a:rPr lang="fr-FR" sz="1600" dirty="0" smtClean="0"/>
              <a:t>: Nous gérons la</a:t>
            </a:r>
            <a:r>
              <a:rPr lang="fr-FR" sz="1600" b="1" dirty="0" smtClean="0"/>
              <a:t> </a:t>
            </a:r>
            <a:r>
              <a:rPr lang="fr-FR" sz="1600" dirty="0"/>
              <a:t>liste électorale </a:t>
            </a:r>
            <a:r>
              <a:rPr lang="fr-FR" sz="1600" dirty="0" smtClean="0"/>
              <a:t>consulaire (LEC) </a:t>
            </a:r>
            <a:r>
              <a:rPr lang="fr-FR" sz="1600" dirty="0"/>
              <a:t>et </a:t>
            </a:r>
            <a:r>
              <a:rPr lang="fr-FR" sz="1600" dirty="0" smtClean="0"/>
              <a:t>organisons </a:t>
            </a:r>
            <a:r>
              <a:rPr lang="fr-FR" sz="1600" dirty="0"/>
              <a:t>les scrutins des élections présidentielles, législatives, </a:t>
            </a:r>
            <a:r>
              <a:rPr lang="fr-FR" sz="1600" dirty="0" smtClean="0"/>
              <a:t>référendums, </a:t>
            </a:r>
            <a:r>
              <a:rPr lang="fr-FR" sz="1600" dirty="0"/>
              <a:t>européennes et conseillers </a:t>
            </a:r>
            <a:r>
              <a:rPr lang="fr-FR" sz="1600" dirty="0" smtClean="0"/>
              <a:t>des Français de l’étranger. Pour </a:t>
            </a:r>
            <a:r>
              <a:rPr lang="fr-FR" sz="1600" dirty="0"/>
              <a:t>pouvoir voter depuis l’étranger pour la plupart des élections françaises</a:t>
            </a:r>
            <a:r>
              <a:rPr lang="fr-FR" sz="1600" dirty="0" smtClean="0"/>
              <a:t>, il </a:t>
            </a:r>
            <a:r>
              <a:rPr lang="fr-FR" sz="1600" dirty="0"/>
              <a:t>faut être </a:t>
            </a:r>
            <a:r>
              <a:rPr lang="fr-FR" sz="1600" dirty="0" smtClean="0"/>
              <a:t>inscrit sur la LEC ! </a:t>
            </a:r>
            <a:br>
              <a:rPr lang="fr-FR" sz="1600" dirty="0" smtClean="0"/>
            </a:br>
            <a:r>
              <a:rPr lang="fr-FR" sz="1600" dirty="0"/>
              <a:t> </a:t>
            </a:r>
            <a:r>
              <a:rPr lang="fr-FR" sz="1600" dirty="0" smtClean="0"/>
              <a:t/>
            </a:r>
            <a:br>
              <a:rPr lang="fr-FR" sz="1600" dirty="0" smtClean="0"/>
            </a:br>
            <a:r>
              <a:rPr lang="fr-FR" sz="1600" b="1" dirty="0" smtClean="0"/>
              <a:t>DEMANDES DE VISAS: </a:t>
            </a:r>
            <a:r>
              <a:rPr lang="fr-FR" sz="1600" dirty="0"/>
              <a:t>du ressort exclusif du Consulat Général de France à Bruxelles (Belgique).</a:t>
            </a:r>
            <a:r>
              <a:rPr lang="fr-FR" sz="1600" dirty="0" smtClean="0"/>
              <a:t/>
            </a:r>
            <a:br>
              <a:rPr lang="fr-FR" sz="1600" dirty="0" smtClean="0"/>
            </a:br>
            <a:r>
              <a:rPr lang="fr-FR" sz="1600" dirty="0" smtClean="0"/>
              <a:t/>
            </a:r>
            <a:br>
              <a:rPr lang="fr-FR" sz="1600" dirty="0" smtClean="0"/>
            </a:br>
            <a:r>
              <a:rPr lang="fr-FR" sz="1600" dirty="0"/>
              <a:t/>
            </a:r>
            <a:br>
              <a:rPr lang="fr-FR" sz="1600" dirty="0"/>
            </a:br>
            <a:r>
              <a:rPr lang="fr-FR" sz="3200" dirty="0" smtClean="0"/>
              <a:t/>
            </a:r>
            <a:br>
              <a:rPr lang="fr-FR" sz="3200" dirty="0" smtClean="0"/>
            </a:br>
            <a:endParaRPr lang="fr-FR" sz="3200" dirty="0"/>
          </a:p>
        </p:txBody>
      </p:sp>
      <p:sp>
        <p:nvSpPr>
          <p:cNvPr id="3" name="Sous-titre 2"/>
          <p:cNvSpPr>
            <a:spLocks noGrp="1"/>
          </p:cNvSpPr>
          <p:nvPr>
            <p:ph type="subTitle" idx="1"/>
          </p:nvPr>
        </p:nvSpPr>
        <p:spPr>
          <a:xfrm>
            <a:off x="1421412" y="5445224"/>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rgbClr val="0070C0"/>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p>
            <a:pPr algn="ctr"/>
            <a:r>
              <a:rPr lang="fr-FR" dirty="0" smtClean="0">
                <a:solidFill>
                  <a:schemeClr val="bg1"/>
                </a:solidFill>
              </a:rPr>
              <a:t>MISSIONS</a:t>
            </a:r>
            <a:endParaRPr lang="fr-FR" dirty="0">
              <a:solidFill>
                <a:schemeClr val="bg1"/>
              </a:solidFill>
            </a:endParaRPr>
          </a:p>
        </p:txBody>
      </p:sp>
      <p:sp>
        <p:nvSpPr>
          <p:cNvPr id="10" name="ZoneTexte 9"/>
          <p:cNvSpPr txBox="1"/>
          <p:nvPr/>
        </p:nvSpPr>
        <p:spPr>
          <a:xfrm>
            <a:off x="2410062" y="6471002"/>
            <a:ext cx="2016224" cy="369332"/>
          </a:xfrm>
          <a:prstGeom prst="rect">
            <a:avLst/>
          </a:prstGeom>
          <a:noFill/>
        </p:spPr>
        <p:txBody>
          <a:bodyPr wrap="square" rtlCol="0">
            <a:spAutoFit/>
          </a:bodyPr>
          <a:lstStyle/>
          <a:p>
            <a:pPr algn="ctr"/>
            <a:r>
              <a:rPr lang="fr-FR" dirty="0" smtClean="0">
                <a:solidFill>
                  <a:srgbClr val="0070C0"/>
                </a:solidFill>
              </a:rPr>
              <a:t>EQUIPE</a:t>
            </a:r>
            <a:endParaRPr lang="fr-FR" dirty="0">
              <a:solidFill>
                <a:srgbClr val="0070C0"/>
              </a:solidFill>
            </a:endParaRPr>
          </a:p>
        </p:txBody>
      </p:sp>
      <p:sp>
        <p:nvSpPr>
          <p:cNvPr id="11" name="ZoneTexte 10"/>
          <p:cNvSpPr txBox="1"/>
          <p:nvPr/>
        </p:nvSpPr>
        <p:spPr>
          <a:xfrm>
            <a:off x="4677806" y="6488668"/>
            <a:ext cx="2016224" cy="369332"/>
          </a:xfrm>
          <a:prstGeom prst="rect">
            <a:avLst/>
          </a:prstGeom>
          <a:noFill/>
        </p:spPr>
        <p:txBody>
          <a:bodyPr wrap="square" rtlCol="0">
            <a:spAutoFit/>
          </a:bodyPr>
          <a:lstStyle/>
          <a:p>
            <a:pPr algn="ctr"/>
            <a:r>
              <a:rPr lang="fr-FR" dirty="0" smtClean="0">
                <a:solidFill>
                  <a:srgbClr val="0070C0"/>
                </a:solidFill>
              </a:rPr>
              <a:t>ACTIVITES NL</a:t>
            </a:r>
            <a:endParaRPr lang="fr-FR" dirty="0">
              <a:solidFill>
                <a:srgbClr val="0070C0"/>
              </a:solidFill>
            </a:endParaRP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992288" y="620688"/>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 Le CGF: </a:t>
            </a:r>
            <a:r>
              <a:rPr lang="fr-FR" sz="2400" b="1" dirty="0"/>
              <a:t>Un rôle </a:t>
            </a:r>
            <a:r>
              <a:rPr lang="fr-FR" sz="2400" b="1" dirty="0" smtClean="0"/>
              <a:t>administratif, </a:t>
            </a:r>
            <a:r>
              <a:rPr lang="fr-FR" sz="2400" dirty="0" smtClean="0"/>
              <a:t>à </a:t>
            </a:r>
            <a:r>
              <a:rPr lang="fr-FR" sz="2400" dirty="0"/>
              <a:t>la fois Mairie et Préfecture française.</a:t>
            </a:r>
            <a:br>
              <a:rPr lang="fr-FR" sz="2400" dirty="0"/>
            </a:br>
            <a:r>
              <a:rPr lang="fr-FR" sz="2400" dirty="0" smtClean="0"/>
              <a:t> </a:t>
            </a:r>
            <a:endParaRPr lang="fr-FR" sz="2400" dirty="0"/>
          </a:p>
        </p:txBody>
      </p:sp>
    </p:spTree>
    <p:extLst>
      <p:ext uri="{BB962C8B-B14F-4D97-AF65-F5344CB8AC3E}">
        <p14:creationId xmlns:p14="http://schemas.microsoft.com/office/powerpoint/2010/main" val="15212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2261240"/>
            <a:ext cx="7772400" cy="3472016"/>
          </a:xfrm>
        </p:spPr>
        <p:txBody>
          <a:bodyPr anchor="t" anchorCtr="0">
            <a:noAutofit/>
          </a:bodyPr>
          <a:lstStyle/>
          <a:p>
            <a:r>
              <a:rPr lang="fr-FR" sz="1800" b="1" dirty="0" smtClean="0"/>
              <a:t>13 agents travaillent au sein du Consulat général, sur des thématiques variées.</a:t>
            </a:r>
            <a:br>
              <a:rPr lang="fr-FR" sz="1800" b="1" dirty="0" smtClean="0"/>
            </a:br>
            <a:r>
              <a:rPr lang="fr-FR" sz="1800" b="1" dirty="0" smtClean="0"/>
              <a:t/>
            </a:r>
            <a:br>
              <a:rPr lang="fr-FR" sz="1800" b="1" dirty="0" smtClean="0"/>
            </a:br>
            <a:r>
              <a:rPr lang="fr-FR" sz="1800" dirty="0" smtClean="0"/>
              <a:t>Service social</a:t>
            </a:r>
            <a:br>
              <a:rPr lang="fr-FR" sz="1800" dirty="0" smtClean="0"/>
            </a:br>
            <a:r>
              <a:rPr lang="fr-FR" sz="1800" dirty="0" smtClean="0"/>
              <a:t>Etat civil</a:t>
            </a:r>
            <a:br>
              <a:rPr lang="fr-FR" sz="1800" dirty="0" smtClean="0"/>
            </a:br>
            <a:r>
              <a:rPr lang="fr-FR" sz="1800" dirty="0"/>
              <a:t>A</a:t>
            </a:r>
            <a:r>
              <a:rPr lang="fr-FR" sz="1800" dirty="0" smtClean="0"/>
              <a:t>dministration des Français</a:t>
            </a:r>
            <a:br>
              <a:rPr lang="fr-FR" sz="1800" dirty="0" smtClean="0"/>
            </a:br>
            <a:r>
              <a:rPr lang="fr-FR" sz="1800" dirty="0" smtClean="0"/>
              <a:t>Accueil</a:t>
            </a:r>
            <a:br>
              <a:rPr lang="fr-FR" sz="1800" dirty="0" smtClean="0"/>
            </a:br>
            <a:r>
              <a:rPr lang="fr-FR" sz="1800" dirty="0"/>
              <a:t>A</a:t>
            </a:r>
            <a:r>
              <a:rPr lang="fr-FR" sz="1800" dirty="0" smtClean="0"/>
              <a:t>gent ressources</a:t>
            </a:r>
            <a:r>
              <a:rPr lang="fr-FR" sz="1800" dirty="0"/>
              <a:t/>
            </a:r>
            <a:br>
              <a:rPr lang="fr-FR" sz="1800" dirty="0"/>
            </a:br>
            <a:r>
              <a:rPr lang="fr-FR" sz="1800" dirty="0" smtClean="0"/>
              <a:t>Communication</a:t>
            </a:r>
            <a:br>
              <a:rPr lang="fr-FR" sz="1800" dirty="0" smtClean="0"/>
            </a:br>
            <a:r>
              <a:rPr lang="fr-FR" sz="1800" dirty="0" smtClean="0"/>
              <a:t>Comptabilité</a:t>
            </a:r>
            <a:br>
              <a:rPr lang="fr-FR" sz="1800" dirty="0" smtClean="0"/>
            </a:br>
            <a:r>
              <a:rPr lang="fr-FR" sz="1800" dirty="0" smtClean="0"/>
              <a:t>Permanence téléphonique</a:t>
            </a:r>
            <a:br>
              <a:rPr lang="fr-FR" sz="1800" dirty="0" smtClean="0"/>
            </a:br>
            <a:r>
              <a:rPr lang="fr-FR" sz="1800" dirty="0" smtClean="0"/>
              <a:t>…</a:t>
            </a:r>
            <a:br>
              <a:rPr lang="fr-FR" sz="1800" dirty="0" smtClean="0"/>
            </a:br>
            <a:r>
              <a:rPr lang="fr-FR" sz="1800" b="1" dirty="0" smtClean="0"/>
              <a:t>Nous sommes à votre disposition.</a:t>
            </a:r>
            <a:r>
              <a:rPr lang="fr-FR" sz="1800" b="1" dirty="0"/>
              <a:t/>
            </a:r>
            <a:br>
              <a:rPr lang="fr-FR" sz="1800" b="1" dirty="0"/>
            </a:br>
            <a:endParaRPr lang="fr-FR" sz="1800" b="1" dirty="0"/>
          </a:p>
        </p:txBody>
      </p:sp>
      <p:sp>
        <p:nvSpPr>
          <p:cNvPr id="3" name="Sous-titre 2"/>
          <p:cNvSpPr>
            <a:spLocks noGrp="1"/>
          </p:cNvSpPr>
          <p:nvPr>
            <p:ph type="subTitle" idx="1"/>
          </p:nvPr>
        </p:nvSpPr>
        <p:spPr>
          <a:xfrm>
            <a:off x="1421412" y="5445224"/>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p>
            <a:pPr algn="ctr"/>
            <a:r>
              <a:rPr lang="fr-FR" dirty="0" smtClean="0">
                <a:solidFill>
                  <a:schemeClr val="bg1"/>
                </a:solidFill>
              </a:rPr>
              <a:t>EQUIPE</a:t>
            </a:r>
            <a:endParaRPr lang="fr-FR" dirty="0">
              <a:solidFill>
                <a:schemeClr val="bg1"/>
              </a:solidFill>
            </a:endParaRPr>
          </a:p>
        </p:txBody>
      </p:sp>
      <p:sp>
        <p:nvSpPr>
          <p:cNvPr id="11" name="ZoneTexte 10"/>
          <p:cNvSpPr txBox="1"/>
          <p:nvPr/>
        </p:nvSpPr>
        <p:spPr>
          <a:xfrm>
            <a:off x="4677806" y="6488668"/>
            <a:ext cx="2016224" cy="369332"/>
          </a:xfrm>
          <a:prstGeom prst="rect">
            <a:avLst/>
          </a:prstGeom>
          <a:noFill/>
        </p:spPr>
        <p:txBody>
          <a:bodyPr wrap="square" rtlCol="0">
            <a:spAutoFit/>
          </a:bodyPr>
          <a:lstStyle/>
          <a:p>
            <a:pPr algn="ctr"/>
            <a:r>
              <a:rPr lang="fr-FR" dirty="0" smtClean="0">
                <a:solidFill>
                  <a:srgbClr val="0070C0"/>
                </a:solidFill>
              </a:rPr>
              <a:t>ACTIVITES NL</a:t>
            </a:r>
            <a:endParaRPr lang="fr-FR" dirty="0">
              <a:solidFill>
                <a:srgbClr val="0070C0"/>
              </a:solidFill>
            </a:endParaRP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794575" y="476672"/>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II. L’équipe</a:t>
            </a:r>
            <a:endParaRPr lang="fr-FR" sz="2400" b="1" dirty="0"/>
          </a:p>
        </p:txBody>
      </p:sp>
    </p:spTree>
    <p:extLst>
      <p:ext uri="{BB962C8B-B14F-4D97-AF65-F5344CB8AC3E}">
        <p14:creationId xmlns:p14="http://schemas.microsoft.com/office/powerpoint/2010/main" val="2552524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2189232"/>
            <a:ext cx="7772400" cy="4048080"/>
          </a:xfrm>
        </p:spPr>
        <p:txBody>
          <a:bodyPr anchor="t" anchorCtr="0">
            <a:normAutofit fontScale="90000"/>
          </a:bodyPr>
          <a:lstStyle/>
          <a:p>
            <a:pPr algn="l"/>
            <a:r>
              <a:rPr lang="fr-FR" sz="1600" dirty="0" smtClean="0"/>
              <a:t>La </a:t>
            </a:r>
            <a:r>
              <a:rPr lang="fr-FR" sz="1600" dirty="0"/>
              <a:t>circonscription </a:t>
            </a:r>
            <a:r>
              <a:rPr lang="fr-FR" sz="1600" dirty="0" smtClean="0"/>
              <a:t>du Consulat </a:t>
            </a:r>
            <a:r>
              <a:rPr lang="fr-FR" sz="1600" dirty="0"/>
              <a:t>général </a:t>
            </a:r>
            <a:r>
              <a:rPr lang="fr-FR" sz="1600" dirty="0" smtClean="0"/>
              <a:t>s’étend sur </a:t>
            </a:r>
            <a:r>
              <a:rPr lang="fr-FR" sz="1600" b="1" dirty="0" smtClean="0"/>
              <a:t>l’ensemble </a:t>
            </a:r>
            <a:r>
              <a:rPr lang="fr-FR" sz="1600" b="1" dirty="0"/>
              <a:t>du territoire du Royaume des Pays-Bas, en Europe et outre-mer (Saint-Martin, Aruba, Bonaire, Curaçao, Saint-Eustache et </a:t>
            </a:r>
            <a:r>
              <a:rPr lang="fr-FR" sz="1600" b="1" dirty="0" smtClean="0"/>
              <a:t>Saba</a:t>
            </a:r>
            <a:r>
              <a:rPr lang="fr-FR" sz="1600" dirty="0" smtClean="0"/>
              <a:t>).</a:t>
            </a:r>
            <a:br>
              <a:rPr lang="fr-FR" sz="1600" dirty="0" smtClean="0"/>
            </a:br>
            <a:r>
              <a:rPr lang="fr-FR" sz="1600" dirty="0"/>
              <a:t/>
            </a:r>
            <a:br>
              <a:rPr lang="fr-FR" sz="1600" dirty="0"/>
            </a:br>
            <a:r>
              <a:rPr lang="fr-FR" sz="1600" b="1" dirty="0"/>
              <a:t>Le nombre d’inscrits au registre des Français établis à </a:t>
            </a:r>
            <a:r>
              <a:rPr lang="fr-FR" sz="1600" b="1" dirty="0" smtClean="0"/>
              <a:t>l’étranger est à 24</a:t>
            </a:r>
            <a:r>
              <a:rPr lang="fr-FR" sz="1600" b="1" dirty="0"/>
              <a:t> 404 </a:t>
            </a:r>
            <a:r>
              <a:rPr lang="fr-FR" sz="1600" dirty="0" smtClean="0"/>
              <a:t>au 01/01/2020. </a:t>
            </a:r>
            <a:r>
              <a:rPr lang="fr-FR" sz="1600" dirty="0"/>
              <a:t>En tenant compte des binationaux, </a:t>
            </a:r>
            <a:r>
              <a:rPr lang="fr-FR" sz="1600" b="1" dirty="0"/>
              <a:t>le nombre de Français vivant aux Pays-Bas peut être estimé à </a:t>
            </a:r>
            <a:r>
              <a:rPr lang="fr-FR" sz="1600" b="1" dirty="0" smtClean="0"/>
              <a:t>environ 50 </a:t>
            </a:r>
            <a:r>
              <a:rPr lang="fr-FR" sz="1600" b="1" dirty="0"/>
              <a:t>000 personnes</a:t>
            </a:r>
            <a:r>
              <a:rPr lang="fr-FR" sz="1600" dirty="0"/>
              <a:t>. </a:t>
            </a:r>
            <a:br>
              <a:rPr lang="fr-FR" sz="1600" dirty="0"/>
            </a:br>
            <a:r>
              <a:rPr lang="fr-FR" sz="1600" dirty="0" smtClean="0"/>
              <a:t/>
            </a:r>
            <a:br>
              <a:rPr lang="fr-FR" sz="1600" dirty="0" smtClean="0"/>
            </a:br>
            <a:r>
              <a:rPr lang="fr-FR" sz="1600" b="1" dirty="0" smtClean="0"/>
              <a:t>Installée </a:t>
            </a:r>
            <a:r>
              <a:rPr lang="fr-FR" sz="1600" b="1" dirty="0"/>
              <a:t>principalement dans </a:t>
            </a:r>
            <a:r>
              <a:rPr lang="fr-FR" sz="1600" b="1" dirty="0" smtClean="0"/>
              <a:t>le </a:t>
            </a:r>
            <a:r>
              <a:rPr lang="fr-FR" sz="1600" b="1" dirty="0"/>
              <a:t>« Randstad »</a:t>
            </a:r>
            <a:r>
              <a:rPr lang="fr-FR" sz="1600" dirty="0"/>
              <a:t> (Amsterdam : 5 773, La Haye : 4 276, Rotterdam : 1 059 et Utrecht : 672), la communauté française est </a:t>
            </a:r>
            <a:r>
              <a:rPr lang="fr-FR" sz="1600" b="1" dirty="0"/>
              <a:t>caractérisée par une majorité d'actifs</a:t>
            </a:r>
            <a:r>
              <a:rPr lang="fr-FR" sz="1600" dirty="0"/>
              <a:t> (52% entre 26 et 60 ans) </a:t>
            </a:r>
            <a:r>
              <a:rPr lang="fr-FR" sz="1600" b="1" dirty="0"/>
              <a:t>et</a:t>
            </a:r>
            <a:r>
              <a:rPr lang="fr-FR" sz="1600" dirty="0"/>
              <a:t> </a:t>
            </a:r>
            <a:r>
              <a:rPr lang="fr-FR" sz="1600" b="1" dirty="0"/>
              <a:t>de jeunes</a:t>
            </a:r>
            <a:r>
              <a:rPr lang="fr-FR" sz="1600" dirty="0"/>
              <a:t> (38 % de moins de 25 ans), </a:t>
            </a:r>
            <a:r>
              <a:rPr lang="fr-FR" sz="1600" b="1" dirty="0"/>
              <a:t>elle compte peu de retraités</a:t>
            </a:r>
            <a:r>
              <a:rPr lang="fr-FR" sz="1600" dirty="0"/>
              <a:t> (10% seulement de plus de 60 ans).</a:t>
            </a:r>
            <a:br>
              <a:rPr lang="fr-FR" sz="1600" dirty="0"/>
            </a:br>
            <a:r>
              <a:rPr lang="fr-FR" sz="1600" dirty="0"/>
              <a:t/>
            </a:r>
            <a:br>
              <a:rPr lang="fr-FR" sz="1600" dirty="0"/>
            </a:br>
            <a:r>
              <a:rPr lang="fr-FR" sz="1600" b="1" dirty="0"/>
              <a:t>Les Pays-Bas accueillent environ 984 000 Français de passage</a:t>
            </a:r>
            <a:r>
              <a:rPr lang="fr-FR" sz="1600" dirty="0"/>
              <a:t> par an (principalement  Amsterdam, Rotterdam et La Haye) avec de </a:t>
            </a:r>
            <a:r>
              <a:rPr lang="fr-FR" sz="1600" b="1" dirty="0"/>
              <a:t>nombreuses interventions liées au tourisme de la drogue</a:t>
            </a:r>
            <a:r>
              <a:rPr lang="fr-FR" sz="1600" dirty="0"/>
              <a:t> (pertes de titres, assistance du service social). Dans les </a:t>
            </a:r>
            <a:r>
              <a:rPr lang="fr-FR" sz="1600" dirty="0" smtClean="0"/>
              <a:t>Antilles, </a:t>
            </a:r>
            <a:r>
              <a:rPr lang="fr-FR" sz="1600" dirty="0"/>
              <a:t>on </a:t>
            </a:r>
            <a:r>
              <a:rPr lang="fr-FR" sz="1600" dirty="0" smtClean="0"/>
              <a:t>compte près </a:t>
            </a:r>
            <a:r>
              <a:rPr lang="fr-FR" sz="1600" dirty="0"/>
              <a:t>de 40 000 visiteurs français dont environ 34 000 à Saint Martin (l’aéroport international Princesse Juliana se trouvant du côté néerlandais de l’île</a:t>
            </a:r>
            <a:r>
              <a:rPr lang="fr-FR" sz="1600" dirty="0" smtClean="0"/>
              <a:t>).</a:t>
            </a:r>
            <a:br>
              <a:rPr lang="fr-FR" sz="1600" dirty="0" smtClean="0"/>
            </a:br>
            <a:r>
              <a:rPr lang="fr-FR" sz="1600" dirty="0"/>
              <a:t/>
            </a:r>
            <a:br>
              <a:rPr lang="fr-FR" sz="1600" dirty="0"/>
            </a:br>
            <a:endParaRPr lang="fr-FR" sz="1600" dirty="0"/>
          </a:p>
        </p:txBody>
      </p:sp>
      <p:sp>
        <p:nvSpPr>
          <p:cNvPr id="3" name="Sous-titre 2"/>
          <p:cNvSpPr>
            <a:spLocks noGrp="1"/>
          </p:cNvSpPr>
          <p:nvPr>
            <p:ph type="subTitle" idx="1"/>
          </p:nvPr>
        </p:nvSpPr>
        <p:spPr>
          <a:xfrm>
            <a:off x="1351646" y="5716971"/>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chemeClr val="bg1"/>
                </a:solidFill>
              </a:defRPr>
            </a:lvl1pPr>
          </a:lstStyle>
          <a:p>
            <a:r>
              <a:rPr lang="fr-FR" dirty="0"/>
              <a:t>ACTIVITES NL</a:t>
            </a: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smtClean="0"/>
              <a:t>III. Nos activités aux Pays-Bas</a:t>
            </a:r>
            <a:endParaRPr lang="fr-FR" sz="2400" b="1" dirty="0"/>
          </a:p>
        </p:txBody>
      </p:sp>
    </p:spTree>
    <p:extLst>
      <p:ext uri="{BB962C8B-B14F-4D97-AF65-F5344CB8AC3E}">
        <p14:creationId xmlns:p14="http://schemas.microsoft.com/office/powerpoint/2010/main" val="1450645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2117224"/>
            <a:ext cx="7772400" cy="4048080"/>
          </a:xfrm>
        </p:spPr>
        <p:txBody>
          <a:bodyPr anchor="t" anchorCtr="0">
            <a:normAutofit/>
          </a:bodyPr>
          <a:lstStyle/>
          <a:p>
            <a:pPr algn="l"/>
            <a:r>
              <a:rPr lang="fr-FR" sz="1600" dirty="0" smtClean="0"/>
              <a:t/>
            </a:r>
            <a:br>
              <a:rPr lang="fr-FR" sz="1600" dirty="0" smtClean="0"/>
            </a:br>
            <a:r>
              <a:rPr lang="fr-FR" sz="1600" dirty="0"/>
              <a:t>Le Consulat a une activité soutenue dans le domaine des affaires sociales </a:t>
            </a:r>
            <a:r>
              <a:rPr lang="fr-FR" sz="1600" dirty="0" smtClean="0"/>
              <a:t>: </a:t>
            </a:r>
            <a:r>
              <a:rPr lang="fr-FR" sz="1600" b="1" dirty="0" smtClean="0"/>
              <a:t>aides </a:t>
            </a:r>
            <a:r>
              <a:rPr lang="fr-FR" sz="1600" b="1" dirty="0"/>
              <a:t>à la scolarité, </a:t>
            </a:r>
            <a:r>
              <a:rPr lang="fr-FR" sz="1600" b="1" dirty="0" smtClean="0"/>
              <a:t>appui à des </a:t>
            </a:r>
            <a:r>
              <a:rPr lang="fr-FR" sz="1600" b="1" dirty="0"/>
              <a:t>Français incarcérés</a:t>
            </a:r>
            <a:r>
              <a:rPr lang="fr-FR" sz="1600" dirty="0"/>
              <a:t> aux </a:t>
            </a:r>
            <a:r>
              <a:rPr lang="fr-FR" sz="1600" dirty="0" smtClean="0"/>
              <a:t>Pays-Bas, </a:t>
            </a:r>
            <a:r>
              <a:rPr lang="fr-FR" sz="1600" b="1" dirty="0" smtClean="0"/>
              <a:t>Français </a:t>
            </a:r>
            <a:r>
              <a:rPr lang="fr-FR" sz="1600" b="1" dirty="0"/>
              <a:t>de passage en difficulté</a:t>
            </a:r>
            <a:r>
              <a:rPr lang="fr-FR" sz="1600" dirty="0"/>
              <a:t> </a:t>
            </a:r>
            <a:r>
              <a:rPr lang="fr-FR" sz="1600" dirty="0" smtClean="0"/>
              <a:t>(</a:t>
            </a:r>
            <a:r>
              <a:rPr lang="fr-FR" sz="1600" dirty="0"/>
              <a:t>indigence et retour en France</a:t>
            </a:r>
            <a:r>
              <a:rPr lang="fr-FR" sz="1600" dirty="0" smtClean="0"/>
              <a:t>),</a:t>
            </a:r>
            <a:r>
              <a:rPr lang="fr-FR" sz="1600" b="1" dirty="0" smtClean="0"/>
              <a:t> </a:t>
            </a:r>
            <a:r>
              <a:rPr lang="fr-FR" sz="1600" b="1" dirty="0"/>
              <a:t>cas </a:t>
            </a:r>
            <a:r>
              <a:rPr lang="fr-FR" sz="1600" b="1" dirty="0" smtClean="0"/>
              <a:t>sanitaires, disparitions inquiétantes.</a:t>
            </a:r>
            <a:br>
              <a:rPr lang="fr-FR" sz="1600" b="1" dirty="0" smtClean="0"/>
            </a:br>
            <a:r>
              <a:rPr lang="fr-FR" sz="1600" dirty="0"/>
              <a:t/>
            </a:r>
            <a:br>
              <a:rPr lang="fr-FR" sz="1600" dirty="0"/>
            </a:br>
            <a:r>
              <a:rPr lang="fr-FR" sz="1600" dirty="0"/>
              <a:t>Dans le domaine des affaires sociales, le Consulat peut </a:t>
            </a:r>
            <a:r>
              <a:rPr lang="fr-FR" sz="1600" dirty="0" smtClean="0"/>
              <a:t>aussi compter </a:t>
            </a:r>
            <a:r>
              <a:rPr lang="fr-FR" sz="1600" dirty="0"/>
              <a:t>sur l’appui </a:t>
            </a:r>
            <a:r>
              <a:rPr lang="fr-FR" sz="1600" dirty="0" smtClean="0"/>
              <a:t>de la </a:t>
            </a:r>
            <a:r>
              <a:rPr lang="fr-FR" sz="1600" b="1" dirty="0" smtClean="0"/>
              <a:t>Société </a:t>
            </a:r>
            <a:r>
              <a:rPr lang="fr-FR" sz="1600" b="1" dirty="0"/>
              <a:t>Française de Bienfaisance (SFB), </a:t>
            </a:r>
            <a:r>
              <a:rPr lang="fr-FR" sz="1600" dirty="0"/>
              <a:t>aidant des compatriotes résidents ou de </a:t>
            </a:r>
            <a:r>
              <a:rPr lang="fr-FR" sz="1600" dirty="0" smtClean="0"/>
              <a:t>passage. </a:t>
            </a:r>
            <a:r>
              <a:rPr lang="fr-FR" sz="1600" dirty="0"/>
              <a:t/>
            </a:r>
            <a:br>
              <a:rPr lang="fr-FR" sz="1600" dirty="0"/>
            </a:br>
            <a:r>
              <a:rPr lang="fr-FR" sz="1600" dirty="0"/>
              <a:t/>
            </a:r>
            <a:br>
              <a:rPr lang="fr-FR" sz="1600" dirty="0"/>
            </a:br>
            <a:r>
              <a:rPr lang="fr-FR" sz="1600" dirty="0" smtClean="0"/>
              <a:t>2019 : année riche </a:t>
            </a:r>
            <a:r>
              <a:rPr lang="fr-FR" sz="1600" dirty="0"/>
              <a:t>en activités et en </a:t>
            </a:r>
            <a:r>
              <a:rPr lang="fr-FR" sz="1600" dirty="0" smtClean="0"/>
              <a:t>événements (</a:t>
            </a:r>
            <a:r>
              <a:rPr lang="fr-FR" sz="1600" b="1" dirty="0" smtClean="0"/>
              <a:t>déménagement</a:t>
            </a:r>
            <a:r>
              <a:rPr lang="fr-FR" sz="1600" dirty="0" smtClean="0"/>
              <a:t> des locaux </a:t>
            </a:r>
            <a:r>
              <a:rPr lang="fr-FR" sz="1600" dirty="0"/>
              <a:t>vers une structure plus moderne et adaptée en termes d’accueil du public et de </a:t>
            </a:r>
            <a:r>
              <a:rPr lang="fr-FR" sz="1600" dirty="0" smtClean="0"/>
              <a:t>sécurité). </a:t>
            </a:r>
            <a:br>
              <a:rPr lang="fr-FR" sz="1600" dirty="0" smtClean="0"/>
            </a:br>
            <a:r>
              <a:rPr lang="fr-FR" sz="1600" dirty="0"/>
              <a:t/>
            </a:r>
            <a:br>
              <a:rPr lang="fr-FR" sz="1600" dirty="0"/>
            </a:br>
            <a:r>
              <a:rPr lang="fr-FR" sz="1600" dirty="0" smtClean="0"/>
              <a:t>Les </a:t>
            </a:r>
            <a:r>
              <a:rPr lang="fr-FR" sz="1600" dirty="0"/>
              <a:t>Français des Pays-Bas ont </a:t>
            </a:r>
            <a:r>
              <a:rPr lang="fr-FR" sz="1600" dirty="0" smtClean="0"/>
              <a:t>aussi pu </a:t>
            </a:r>
            <a:r>
              <a:rPr lang="fr-FR" sz="1600" dirty="0"/>
              <a:t>voter aux </a:t>
            </a:r>
            <a:r>
              <a:rPr lang="fr-FR" sz="1600" b="1" dirty="0"/>
              <a:t>élections européennes </a:t>
            </a:r>
            <a:r>
              <a:rPr lang="fr-FR" sz="1600" dirty="0"/>
              <a:t>organisées par le CGF. Cette élection a mobilisé 3 237 électeurs, soit un taux de participation de 18,1%, proche de la moyenne de participation de l’ensemble des circonscriptions électorales de l’étranger (18,36%).</a:t>
            </a:r>
          </a:p>
        </p:txBody>
      </p:sp>
      <p:sp>
        <p:nvSpPr>
          <p:cNvPr id="3" name="Sous-titre 2"/>
          <p:cNvSpPr>
            <a:spLocks noGrp="1"/>
          </p:cNvSpPr>
          <p:nvPr>
            <p:ph type="subTitle" idx="1"/>
          </p:nvPr>
        </p:nvSpPr>
        <p:spPr>
          <a:xfrm>
            <a:off x="1351646" y="5716971"/>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chemeClr val="bg1"/>
                </a:solidFill>
              </a:defRPr>
            </a:lvl1pPr>
          </a:lstStyle>
          <a:p>
            <a:r>
              <a:rPr lang="fr-FR" dirty="0"/>
              <a:t>ACTIVITES NL</a:t>
            </a: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defPPr>
              <a:defRPr lang="fr-FR"/>
            </a:defPPr>
            <a:lvl1pPr algn="ctr">
              <a:spcBef>
                <a:spcPct val="0"/>
              </a:spcBef>
              <a:buNone/>
              <a:defRPr sz="2400" b="1">
                <a:latin typeface="+mj-lt"/>
                <a:ea typeface="+mj-ea"/>
                <a:cs typeface="+mj-cs"/>
              </a:defRPr>
            </a:lvl1pPr>
          </a:lstStyle>
          <a:p>
            <a:r>
              <a:rPr lang="fr-FR" dirty="0"/>
              <a:t>III. Nos activités aux Pays-Bas</a:t>
            </a:r>
          </a:p>
        </p:txBody>
      </p:sp>
    </p:spTree>
    <p:extLst>
      <p:ext uri="{BB962C8B-B14F-4D97-AF65-F5344CB8AC3E}">
        <p14:creationId xmlns:p14="http://schemas.microsoft.com/office/powerpoint/2010/main" val="2861370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2117224"/>
            <a:ext cx="7772400" cy="4048080"/>
          </a:xfrm>
        </p:spPr>
        <p:txBody>
          <a:bodyPr anchor="t" anchorCtr="0">
            <a:noAutofit/>
          </a:bodyPr>
          <a:lstStyle/>
          <a:p>
            <a:pPr algn="l"/>
            <a:r>
              <a:rPr lang="fr-FR" sz="2000" dirty="0" smtClean="0"/>
              <a:t/>
            </a:r>
            <a:br>
              <a:rPr lang="fr-FR" sz="2000" dirty="0" smtClean="0"/>
            </a:br>
            <a:r>
              <a:rPr lang="fr-FR" sz="2000" b="1" dirty="0" smtClean="0"/>
              <a:t>Le </a:t>
            </a:r>
            <a:r>
              <a:rPr lang="fr-FR" sz="2000" b="1" dirty="0"/>
              <a:t>service de l’Administration des Français </a:t>
            </a:r>
            <a:r>
              <a:rPr lang="fr-FR" sz="2000" b="1" dirty="0" smtClean="0"/>
              <a:t>au Consulat a </a:t>
            </a:r>
            <a:r>
              <a:rPr lang="fr-FR" sz="2000" b="1" dirty="0"/>
              <a:t>traité </a:t>
            </a:r>
            <a:r>
              <a:rPr lang="fr-FR" sz="2000" b="1" dirty="0" smtClean="0"/>
              <a:t>près de 5.000 demandes </a:t>
            </a:r>
            <a:r>
              <a:rPr lang="fr-FR" sz="2000" b="1" dirty="0"/>
              <a:t>de titres d’identité et de voyage</a:t>
            </a:r>
            <a:r>
              <a:rPr lang="fr-FR" sz="2000" dirty="0"/>
              <a:t> en 2019 </a:t>
            </a:r>
            <a:r>
              <a:rPr lang="fr-FR" sz="2000" dirty="0" smtClean="0"/>
              <a:t>(passeports, </a:t>
            </a:r>
            <a:r>
              <a:rPr lang="fr-FR" sz="2000" dirty="0"/>
              <a:t>CNIS, </a:t>
            </a:r>
            <a:r>
              <a:rPr lang="fr-FR" sz="2000" dirty="0" smtClean="0"/>
              <a:t>laissez-passer, passeports </a:t>
            </a:r>
            <a:r>
              <a:rPr lang="fr-FR" sz="2000" dirty="0"/>
              <a:t>d’urgence) ainsi que </a:t>
            </a:r>
            <a:r>
              <a:rPr lang="fr-FR" sz="2000" dirty="0" smtClean="0"/>
              <a:t>près de </a:t>
            </a:r>
            <a:r>
              <a:rPr lang="fr-FR" sz="2000" b="1" dirty="0" smtClean="0"/>
              <a:t>700 déclarations </a:t>
            </a:r>
            <a:r>
              <a:rPr lang="fr-FR" sz="2000" b="1" dirty="0"/>
              <a:t>de perte </a:t>
            </a:r>
            <a:r>
              <a:rPr lang="fr-FR" sz="2000" dirty="0"/>
              <a:t>ou de vol. </a:t>
            </a:r>
            <a:r>
              <a:rPr lang="fr-FR" sz="2000" dirty="0" smtClean="0"/>
              <a:t/>
            </a:r>
            <a:br>
              <a:rPr lang="fr-FR" sz="2000" dirty="0" smtClean="0"/>
            </a:br>
            <a:r>
              <a:rPr lang="fr-FR" sz="2000" dirty="0" smtClean="0"/>
              <a:t/>
            </a:r>
            <a:br>
              <a:rPr lang="fr-FR" sz="2000" dirty="0" smtClean="0"/>
            </a:br>
            <a:r>
              <a:rPr lang="fr-FR" sz="2000" b="1" dirty="0" smtClean="0"/>
              <a:t>Des centaines d’actes </a:t>
            </a:r>
            <a:r>
              <a:rPr lang="fr-FR" sz="2000" b="1" dirty="0"/>
              <a:t>d’état civil</a:t>
            </a:r>
            <a:r>
              <a:rPr lang="fr-FR" sz="2000" dirty="0"/>
              <a:t> ont été établis </a:t>
            </a:r>
            <a:r>
              <a:rPr lang="fr-FR" sz="2000" dirty="0" smtClean="0"/>
              <a:t>l’année dernière ainsi que des </a:t>
            </a:r>
            <a:r>
              <a:rPr lang="fr-FR" sz="2000" b="1" dirty="0" smtClean="0"/>
              <a:t>demandes </a:t>
            </a:r>
            <a:r>
              <a:rPr lang="fr-FR" sz="2000" b="1" dirty="0"/>
              <a:t>de PACS </a:t>
            </a:r>
            <a:r>
              <a:rPr lang="fr-FR" sz="2000" dirty="0"/>
              <a:t>et </a:t>
            </a:r>
            <a:r>
              <a:rPr lang="fr-FR" sz="2000" b="1" dirty="0" smtClean="0"/>
              <a:t>acquisitions </a:t>
            </a:r>
            <a:r>
              <a:rPr lang="fr-FR" sz="2000" b="1" dirty="0"/>
              <a:t>de la nationalité française </a:t>
            </a:r>
            <a:r>
              <a:rPr lang="fr-FR" sz="2000" dirty="0" smtClean="0"/>
              <a:t>ont  été traitées.</a:t>
            </a:r>
            <a:br>
              <a:rPr lang="fr-FR" sz="2000" dirty="0" smtClean="0"/>
            </a:br>
            <a:r>
              <a:rPr lang="fr-FR" sz="2000" dirty="0"/>
              <a:t/>
            </a:r>
            <a:br>
              <a:rPr lang="fr-FR" sz="2000" dirty="0"/>
            </a:br>
            <a:r>
              <a:rPr lang="fr-FR" sz="2000" b="1" dirty="0" smtClean="0"/>
              <a:t>Près de 13.000 visiteurs</a:t>
            </a:r>
            <a:r>
              <a:rPr lang="fr-FR" sz="2000" dirty="0" smtClean="0"/>
              <a:t> </a:t>
            </a:r>
            <a:r>
              <a:rPr lang="fr-FR" sz="2000" dirty="0"/>
              <a:t>ont été accueillis dans les locaux du Consulat général en 2019</a:t>
            </a:r>
            <a:r>
              <a:rPr lang="fr-FR" sz="2000" dirty="0" smtClean="0"/>
              <a:t>.</a:t>
            </a:r>
            <a:r>
              <a:rPr lang="fr-FR" sz="2000" dirty="0"/>
              <a:t/>
            </a:r>
            <a:br>
              <a:rPr lang="fr-FR" sz="2000" dirty="0"/>
            </a:br>
            <a:r>
              <a:rPr lang="fr-FR" sz="2000" dirty="0"/>
              <a:t/>
            </a:r>
            <a:br>
              <a:rPr lang="fr-FR" sz="2000" dirty="0"/>
            </a:br>
            <a:r>
              <a:rPr lang="fr-FR" sz="2000" dirty="0"/>
              <a:t/>
            </a:r>
            <a:br>
              <a:rPr lang="fr-FR" sz="2000" dirty="0"/>
            </a:br>
            <a:endParaRPr lang="fr-FR" sz="2000" dirty="0"/>
          </a:p>
        </p:txBody>
      </p:sp>
      <p:sp>
        <p:nvSpPr>
          <p:cNvPr id="3" name="Sous-titre 2"/>
          <p:cNvSpPr>
            <a:spLocks noGrp="1"/>
          </p:cNvSpPr>
          <p:nvPr>
            <p:ph type="subTitle" idx="1"/>
          </p:nvPr>
        </p:nvSpPr>
        <p:spPr>
          <a:xfrm>
            <a:off x="1351646" y="5716971"/>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8" name="Rectangle 7"/>
          <p:cNvSpPr/>
          <p:nvPr/>
        </p:nvSpPr>
        <p:spPr>
          <a:xfrm>
            <a:off x="6832852" y="6453336"/>
            <a:ext cx="2311147"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chemeClr val="bg1"/>
                </a:solidFill>
              </a:defRPr>
            </a:lvl1pPr>
          </a:lstStyle>
          <a:p>
            <a:r>
              <a:rPr lang="fr-FR" dirty="0"/>
              <a:t>ACTIVITES NL</a:t>
            </a:r>
          </a:p>
        </p:txBody>
      </p:sp>
      <p:sp>
        <p:nvSpPr>
          <p:cNvPr id="12" name="ZoneTexte 11"/>
          <p:cNvSpPr txBox="1"/>
          <p:nvPr/>
        </p:nvSpPr>
        <p:spPr>
          <a:xfrm>
            <a:off x="6876256" y="6488668"/>
            <a:ext cx="2200199" cy="369332"/>
          </a:xfrm>
          <a:prstGeom prst="rect">
            <a:avLst/>
          </a:prstGeom>
          <a:noFill/>
        </p:spPr>
        <p:txBody>
          <a:bodyPr wrap="square" rtlCol="0">
            <a:spAutoFit/>
          </a:bodyPr>
          <a:lstStyle/>
          <a:p>
            <a:pPr algn="ctr"/>
            <a:r>
              <a:rPr lang="fr-FR" dirty="0" smtClean="0">
                <a:solidFill>
                  <a:srgbClr val="0070C0"/>
                </a:solidFill>
              </a:rPr>
              <a:t>SITUATION SANITAIRE</a:t>
            </a:r>
            <a:endParaRPr lang="fr-FR" dirty="0">
              <a:solidFill>
                <a:srgbClr val="0070C0"/>
              </a:solidFill>
            </a:endParaRP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a:t>III. Nos activités aux Pays-Bas</a:t>
            </a:r>
          </a:p>
        </p:txBody>
      </p:sp>
    </p:spTree>
    <p:extLst>
      <p:ext uri="{BB962C8B-B14F-4D97-AF65-F5344CB8AC3E}">
        <p14:creationId xmlns:p14="http://schemas.microsoft.com/office/powerpoint/2010/main" val="3139053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nnees\uti\prive\Documents\philippem\MAE\CG AMSTERDAM\6. COMMUNICATION\logo cg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1812471" cy="149653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683568" y="1988840"/>
            <a:ext cx="7772400" cy="4032448"/>
          </a:xfrm>
        </p:spPr>
        <p:txBody>
          <a:bodyPr anchor="t" anchorCtr="0">
            <a:noAutofit/>
          </a:bodyPr>
          <a:lstStyle/>
          <a:p>
            <a:pPr algn="l"/>
            <a:r>
              <a:rPr lang="fr-FR" sz="1800" dirty="0" smtClean="0"/>
              <a:t>Face à la poursuite de la pandémie aux </a:t>
            </a:r>
            <a:r>
              <a:rPr lang="fr-FR" sz="1800" dirty="0" smtClean="0"/>
              <a:t>Pays-Bas, </a:t>
            </a:r>
            <a:r>
              <a:rPr lang="fr-FR" sz="1800" dirty="0" smtClean="0"/>
              <a:t>les </a:t>
            </a:r>
            <a:r>
              <a:rPr lang="fr-FR" sz="1800" b="1" dirty="0" smtClean="0"/>
              <a:t>recommandations des autorités néerlandaises </a:t>
            </a:r>
            <a:r>
              <a:rPr lang="fr-FR" sz="1800" dirty="0" smtClean="0"/>
              <a:t>sont plus que jamais d’actualité:</a:t>
            </a:r>
            <a:br>
              <a:rPr lang="fr-FR" sz="1800" dirty="0" smtClean="0"/>
            </a:br>
            <a:r>
              <a:rPr lang="fr-FR" sz="1800" dirty="0" smtClean="0"/>
              <a:t>- Comme annoncé hier soir, </a:t>
            </a:r>
            <a:r>
              <a:rPr lang="fr-FR" sz="1800" b="1" dirty="0" smtClean="0"/>
              <a:t>le </a:t>
            </a:r>
            <a:r>
              <a:rPr lang="fr-FR" sz="1800" b="1" dirty="0"/>
              <a:t>confinement partiel reste maintenu</a:t>
            </a:r>
            <a:r>
              <a:rPr lang="fr-FR" sz="1800" dirty="0"/>
              <a:t>. </a:t>
            </a:r>
            <a:r>
              <a:rPr lang="fr-FR" sz="1800" dirty="0" smtClean="0"/>
              <a:t>Pour </a:t>
            </a:r>
            <a:r>
              <a:rPr lang="fr-FR" sz="1800" dirty="0"/>
              <a:t>Noël, </a:t>
            </a:r>
            <a:r>
              <a:rPr lang="fr-FR" sz="1800" dirty="0" smtClean="0"/>
              <a:t>pas </a:t>
            </a:r>
            <a:r>
              <a:rPr lang="fr-FR" sz="1800" dirty="0"/>
              <a:t>plus que 3 personnes invitées chez soi, </a:t>
            </a:r>
            <a:r>
              <a:rPr lang="fr-FR" sz="1800" dirty="0" smtClean="0"/>
              <a:t>les restaurants resteront fermés.</a:t>
            </a:r>
            <a:r>
              <a:rPr lang="fr-FR" sz="1800" dirty="0" smtClean="0"/>
              <a:t/>
            </a:r>
            <a:br>
              <a:rPr lang="fr-FR" sz="1800" dirty="0" smtClean="0"/>
            </a:br>
            <a:r>
              <a:rPr lang="fr-FR" sz="1800" dirty="0" smtClean="0"/>
              <a:t>- </a:t>
            </a:r>
            <a:r>
              <a:rPr lang="fr-FR" sz="1800" b="1" dirty="0"/>
              <a:t>P</a:t>
            </a:r>
            <a:r>
              <a:rPr lang="fr-FR" sz="1800" b="1" dirty="0" smtClean="0"/>
              <a:t>ort du masque obligatoire </a:t>
            </a:r>
            <a:r>
              <a:rPr lang="fr-FR" sz="1800" dirty="0"/>
              <a:t>dans tous les </a:t>
            </a:r>
            <a:r>
              <a:rPr lang="fr-FR" sz="1800" b="1" dirty="0"/>
              <a:t>espaces clos accueillant le </a:t>
            </a:r>
            <a:r>
              <a:rPr lang="fr-FR" sz="1800" b="1" dirty="0" smtClean="0"/>
              <a:t>public </a:t>
            </a:r>
            <a:r>
              <a:rPr lang="fr-FR" sz="1800" dirty="0" smtClean="0"/>
              <a:t>depuis le 01/12/2020 (éléments détaillés sur le site du CGF);</a:t>
            </a:r>
            <a:br>
              <a:rPr lang="fr-FR" sz="1800" dirty="0" smtClean="0"/>
            </a:br>
            <a:r>
              <a:rPr lang="fr-FR" sz="1800" dirty="0" smtClean="0"/>
              <a:t>- </a:t>
            </a:r>
            <a:r>
              <a:rPr lang="fr-FR" sz="1800" b="1" dirty="0" smtClean="0"/>
              <a:t>Privilégier </a:t>
            </a:r>
            <a:r>
              <a:rPr lang="fr-FR" sz="1800" b="1" dirty="0"/>
              <a:t>le télétravail autant que possible</a:t>
            </a:r>
            <a:r>
              <a:rPr lang="fr-FR" sz="1800" dirty="0"/>
              <a:t>, sauf s’il n’est pas possible de faire </a:t>
            </a:r>
            <a:r>
              <a:rPr lang="fr-FR" sz="1800" dirty="0" smtClean="0"/>
              <a:t>autrement</a:t>
            </a:r>
            <a:r>
              <a:rPr lang="fr-FR" sz="1800" dirty="0"/>
              <a:t>;</a:t>
            </a:r>
            <a:r>
              <a:rPr lang="fr-FR" sz="1800" dirty="0" smtClean="0"/>
              <a:t/>
            </a:r>
            <a:br>
              <a:rPr lang="fr-FR" sz="1800" dirty="0" smtClean="0"/>
            </a:br>
            <a:r>
              <a:rPr lang="fr-FR" sz="1800" dirty="0" smtClean="0"/>
              <a:t>- </a:t>
            </a:r>
            <a:r>
              <a:rPr lang="fr-FR" sz="1800" b="1" dirty="0" smtClean="0"/>
              <a:t>Ne </a:t>
            </a:r>
            <a:r>
              <a:rPr lang="fr-FR" sz="1800" b="1" dirty="0"/>
              <a:t>voyager / se déplacer que si cela est </a:t>
            </a:r>
            <a:r>
              <a:rPr lang="fr-FR" sz="1800" b="1" dirty="0" smtClean="0"/>
              <a:t>nécessaire</a:t>
            </a:r>
            <a:r>
              <a:rPr lang="fr-FR" sz="1800" dirty="0" smtClean="0"/>
              <a:t>;</a:t>
            </a:r>
            <a:br>
              <a:rPr lang="fr-FR" sz="1800" dirty="0" smtClean="0"/>
            </a:br>
            <a:r>
              <a:rPr lang="fr-FR" sz="1800" dirty="0" smtClean="0"/>
              <a:t>- Réduction </a:t>
            </a:r>
            <a:r>
              <a:rPr lang="fr-FR" sz="1800" dirty="0"/>
              <a:t>du nombre d’</a:t>
            </a:r>
            <a:r>
              <a:rPr lang="fr-FR" sz="1800" b="1" dirty="0"/>
              <a:t>invités chez </a:t>
            </a:r>
            <a:r>
              <a:rPr lang="fr-FR" sz="1800" b="1" dirty="0" smtClean="0"/>
              <a:t>soi</a:t>
            </a:r>
            <a:r>
              <a:rPr lang="fr-FR" sz="1800" dirty="0"/>
              <a:t> </a:t>
            </a:r>
            <a:r>
              <a:rPr lang="fr-FR" sz="1800" dirty="0" smtClean="0"/>
              <a:t>à </a:t>
            </a:r>
            <a:r>
              <a:rPr lang="fr-FR" sz="1800" b="1" dirty="0"/>
              <a:t>3 personnes par </a:t>
            </a:r>
            <a:r>
              <a:rPr lang="fr-FR" sz="1800" b="1" dirty="0" smtClean="0"/>
              <a:t>jour</a:t>
            </a:r>
            <a:r>
              <a:rPr lang="fr-FR" sz="1800" dirty="0"/>
              <a:t> </a:t>
            </a:r>
            <a:r>
              <a:rPr lang="fr-FR" sz="1800" dirty="0" smtClean="0"/>
              <a:t>(ne </a:t>
            </a:r>
            <a:r>
              <a:rPr lang="fr-FR" sz="1800" dirty="0"/>
              <a:t>concerne pas les enfants jusqu’à 13 </a:t>
            </a:r>
            <a:r>
              <a:rPr lang="fr-FR" sz="1800" dirty="0" smtClean="0"/>
              <a:t>ans);</a:t>
            </a:r>
            <a:br>
              <a:rPr lang="fr-FR" sz="1800" dirty="0" smtClean="0"/>
            </a:br>
            <a:r>
              <a:rPr lang="fr-FR" sz="1800" dirty="0"/>
              <a:t>- Le nombre de personnes par </a:t>
            </a:r>
            <a:r>
              <a:rPr lang="fr-FR" sz="1800" b="1" dirty="0"/>
              <a:t>espace clos </a:t>
            </a:r>
            <a:r>
              <a:rPr lang="fr-FR" sz="1800" b="1" dirty="0"/>
              <a:t> </a:t>
            </a:r>
            <a:r>
              <a:rPr lang="fr-FR" sz="1800" b="1" dirty="0" smtClean="0"/>
              <a:t>public </a:t>
            </a:r>
            <a:r>
              <a:rPr lang="fr-FR" sz="1800" b="1" dirty="0" smtClean="0"/>
              <a:t>est fixé à </a:t>
            </a:r>
            <a:r>
              <a:rPr lang="fr-FR" sz="1800" b="1" dirty="0"/>
              <a:t>30 personnes </a:t>
            </a:r>
            <a:r>
              <a:rPr lang="fr-FR" sz="1800" b="1" dirty="0" smtClean="0"/>
              <a:t>max. assises</a:t>
            </a:r>
            <a:r>
              <a:rPr lang="fr-FR" sz="1800" dirty="0"/>
              <a:t>.</a:t>
            </a:r>
          </a:p>
        </p:txBody>
      </p:sp>
      <p:sp>
        <p:nvSpPr>
          <p:cNvPr id="3" name="Sous-titre 2"/>
          <p:cNvSpPr>
            <a:spLocks noGrp="1"/>
          </p:cNvSpPr>
          <p:nvPr>
            <p:ph type="subTitle" idx="1"/>
          </p:nvPr>
        </p:nvSpPr>
        <p:spPr>
          <a:xfrm>
            <a:off x="1421412" y="5733256"/>
            <a:ext cx="6400800" cy="720080"/>
          </a:xfrm>
        </p:spPr>
        <p:txBody>
          <a:bodyPr>
            <a:normAutofit fontScale="55000" lnSpcReduction="20000"/>
          </a:bodyPr>
          <a:lstStyle/>
          <a:p>
            <a:endParaRPr lang="fr-FR" sz="2800" dirty="0" smtClean="0"/>
          </a:p>
          <a:p>
            <a:endParaRPr lang="fr-FR" sz="2800" dirty="0"/>
          </a:p>
          <a:p>
            <a:r>
              <a:rPr lang="fr-FR" sz="2000" i="1" dirty="0" smtClean="0">
                <a:solidFill>
                  <a:schemeClr val="tx1"/>
                </a:solidFill>
              </a:rPr>
              <a:t>9 décembre 2020</a:t>
            </a:r>
          </a:p>
          <a:p>
            <a:endParaRPr lang="fr-FR" sz="2800" dirty="0"/>
          </a:p>
        </p:txBody>
      </p:sp>
      <p:sp>
        <p:nvSpPr>
          <p:cNvPr id="4" name="Rectangle 3"/>
          <p:cNvSpPr/>
          <p:nvPr/>
        </p:nvSpPr>
        <p:spPr>
          <a:xfrm>
            <a:off x="0"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Rectangle 5"/>
          <p:cNvSpPr/>
          <p:nvPr/>
        </p:nvSpPr>
        <p:spPr>
          <a:xfrm>
            <a:off x="2284302"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7" name="Rectangle 6"/>
          <p:cNvSpPr/>
          <p:nvPr/>
        </p:nvSpPr>
        <p:spPr>
          <a:xfrm>
            <a:off x="4552046" y="6453336"/>
            <a:ext cx="2267744" cy="4046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dk1"/>
              </a:solidFill>
            </a:endParaRPr>
          </a:p>
        </p:txBody>
      </p:sp>
      <p:sp>
        <p:nvSpPr>
          <p:cNvPr id="8" name="Rectangle 7"/>
          <p:cNvSpPr/>
          <p:nvPr/>
        </p:nvSpPr>
        <p:spPr>
          <a:xfrm>
            <a:off x="6832852" y="6453336"/>
            <a:ext cx="2311147"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07504" y="6444044"/>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MISSIONS</a:t>
            </a:r>
          </a:p>
        </p:txBody>
      </p:sp>
      <p:sp>
        <p:nvSpPr>
          <p:cNvPr id="10" name="ZoneTexte 9"/>
          <p:cNvSpPr txBox="1"/>
          <p:nvPr/>
        </p:nvSpPr>
        <p:spPr>
          <a:xfrm>
            <a:off x="2410062" y="6471002"/>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EQUIPE</a:t>
            </a:r>
          </a:p>
        </p:txBody>
      </p:sp>
      <p:sp>
        <p:nvSpPr>
          <p:cNvPr id="11" name="ZoneTexte 10"/>
          <p:cNvSpPr txBox="1"/>
          <p:nvPr/>
        </p:nvSpPr>
        <p:spPr>
          <a:xfrm>
            <a:off x="4677806" y="6488668"/>
            <a:ext cx="2016224" cy="369332"/>
          </a:xfrm>
          <a:prstGeom prst="rect">
            <a:avLst/>
          </a:prstGeom>
          <a:noFill/>
        </p:spPr>
        <p:txBody>
          <a:bodyPr wrap="square" rtlCol="0">
            <a:spAutoFit/>
          </a:bodyPr>
          <a:lstStyle>
            <a:defPPr>
              <a:defRPr lang="fr-FR"/>
            </a:defPPr>
            <a:lvl1pPr algn="ctr">
              <a:defRPr>
                <a:solidFill>
                  <a:srgbClr val="0070C0"/>
                </a:solidFill>
              </a:defRPr>
            </a:lvl1pPr>
          </a:lstStyle>
          <a:p>
            <a:r>
              <a:rPr lang="fr-FR" dirty="0"/>
              <a:t>ACTIVITES NL</a:t>
            </a:r>
          </a:p>
        </p:txBody>
      </p:sp>
      <p:sp>
        <p:nvSpPr>
          <p:cNvPr id="12" name="ZoneTexte 11"/>
          <p:cNvSpPr txBox="1"/>
          <p:nvPr/>
        </p:nvSpPr>
        <p:spPr>
          <a:xfrm>
            <a:off x="6888325" y="6471002"/>
            <a:ext cx="2200199" cy="3693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fr-FR"/>
            </a:defPPr>
            <a:lvl1pPr algn="ctr">
              <a:defRPr>
                <a:solidFill>
                  <a:srgbClr val="0070C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FR" dirty="0">
                <a:solidFill>
                  <a:schemeClr val="bg1"/>
                </a:solidFill>
              </a:rPr>
              <a:t>SITUATION SANITAIRE</a:t>
            </a:r>
          </a:p>
        </p:txBody>
      </p:sp>
      <p:sp>
        <p:nvSpPr>
          <p:cNvPr id="13" name="Titre 1"/>
          <p:cNvSpPr txBox="1">
            <a:spLocks/>
          </p:cNvSpPr>
          <p:nvPr/>
        </p:nvSpPr>
        <p:spPr>
          <a:xfrm>
            <a:off x="2794575" y="548680"/>
            <a:ext cx="5684168" cy="1224136"/>
          </a:xfrm>
          <a:prstGeom prst="rect">
            <a:avLst/>
          </a:prstGeom>
          <a:ln w="28575">
            <a:solidFill>
              <a:schemeClr val="accent1">
                <a:lumMod val="75000"/>
              </a:schemeClr>
            </a:solidFill>
          </a:ln>
        </p:spPr>
        <p:txBody>
          <a:bodyPr vert="horz" lIns="91440" tIns="45720" rIns="91440" bIns="45720" rtlCol="0" anchor="ctr">
            <a:normAutofit/>
          </a:bodyPr>
          <a:lstStyle>
            <a:defPPr>
              <a:defRPr lang="fr-FR"/>
            </a:defPPr>
            <a:lvl1pPr algn="ctr">
              <a:spcBef>
                <a:spcPct val="0"/>
              </a:spcBef>
              <a:buNone/>
              <a:defRPr sz="2400" b="1">
                <a:latin typeface="+mj-lt"/>
                <a:ea typeface="+mj-ea"/>
                <a:cs typeface="+mj-cs"/>
              </a:defRPr>
            </a:lvl1pPr>
          </a:lstStyle>
          <a:p>
            <a:r>
              <a:rPr lang="fr-FR" dirty="0"/>
              <a:t>IV. Situation sanitaire</a:t>
            </a:r>
          </a:p>
        </p:txBody>
      </p:sp>
    </p:spTree>
    <p:extLst>
      <p:ext uri="{BB962C8B-B14F-4D97-AF65-F5344CB8AC3E}">
        <p14:creationId xmlns:p14="http://schemas.microsoft.com/office/powerpoint/2010/main" val="1117984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341</Words>
  <Application>Microsoft Office PowerPoint</Application>
  <PresentationFormat>Affichage à l'écran (4:3)</PresentationFormat>
  <Paragraphs>107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Le Consulat général de France à Amsterdam</vt:lpstr>
      <vt:lpstr>Il.elle administre les ressortissants français, dans le respect de la légalité et de l’ordre public du pays d’accueil.  Il.elle a un rôle d’information et d’animation de la communauté française, en relation étroite avec les associations françaises, les instituts et alliances et les écoles françaises de sa circonscription.  En qualité de diplomate, le/la consul.e général.e exerce des fonctions de représentation de l’Etat Français auprès des autorités locales (gouvernement, administrations, élus) et avec les institutions économiques et culturelles. </vt:lpstr>
      <vt:lpstr> SECURITE: Nous assurons la protection des ressortissants français et assistons les Français en difficulté. Le Consulat établit un plan de sécurité en cas de crise majeure.    AIDE SOCIALE: Le Consulat délivre des bourses scolaires (tenue d’un conseil consulaire sur le sujet) et oriente les Français en matière d’aide sociale. En cas de difficultés, le Consulat peut vous indiquer les solutions à votre disposition pour vous faire parvenir de l’argent de vos proches.    PROTECTION CONSULAIRE: En cas d’arrestation ou d’incarcération, vous pouvez demander que le Consulat soit informé. Il pourra faire savoir aux autorités locales que vous êtes sous la protection consulaire de la France. Si vous en êtes d’accord, nous préviendrons votre famille et solliciterons les autorisations nécessaires pour pouvoir vous rendre visite. Pour vous aider judiciairement, le Consulat dispose d’une liste d’avocats francophones (dont les rémunérations demeurent à votre charge).   SANTE: En cas de maladie, le Consulat dispose d’une liste de médecins, dentistes et psychologues francophones dont les honoraires demeurent à votre charge. En cas d’accident grave, le Consulat pourra prévenir votre famille et envisager avec elle les mesures à prendre : hospitalisation ou rapatriement (les frais engagés demeurant à votre charge). En cas de décès, le Consulat peut prendre contact avec vos proches pour les conseiller dans les formalités légales dès lors qu’ils ont été informés du décès.   </vt:lpstr>
      <vt:lpstr>VOS PAPIERS: délivrance de documents d’identité et de voyage (CNI et Passeport), enregistrement de la perte ou vol de vos documents, délivrance d’une attestation. Nous délivrons des attestations de recensement pour les Français âgés de 16 ans et organisons les journées "défense et citoyenneté".  Le Consulat peut délivrer d’autres actes administratifs (certificat de vie pour les pensions ou légalisations de signature), transcrire dans les registres d’état civil français tout acte d’état civil ayant lieu aux Pays-Bas (naissance, mariage, décès, enregistrer un PACS).  NATIONALITE: nous instruisons les demandes d’acquisition ou de perte de la nationalité française ;   ELECTIONS: Nous gérons la liste électorale consulaire (LEC) et organisons les scrutins des élections présidentielles, législatives, référendums, européennes et conseillers des Français de l’étranger. Pour pouvoir voter depuis l’étranger pour la plupart des élections françaises, il faut être inscrit sur la LEC !    DEMANDES DE VISAS: du ressort exclusif du Consulat Général de France à Bruxelles (Belgique).    </vt:lpstr>
      <vt:lpstr>13 agents travaillent au sein du Consulat général, sur des thématiques variées.  Service social Etat civil Administration des Français Accueil Agent ressources Communication Comptabilité Permanence téléphonique … Nous sommes à votre disposition. </vt:lpstr>
      <vt:lpstr>La circonscription du Consulat général s’étend sur l’ensemble du territoire du Royaume des Pays-Bas, en Europe et outre-mer (Saint-Martin, Aruba, Bonaire, Curaçao, Saint-Eustache et Saba).  Le nombre d’inscrits au registre des Français établis à l’étranger est à 24 404 au 01/01/2020. En tenant compte des binationaux, le nombre de Français vivant aux Pays-Bas peut être estimé à environ 50 000 personnes.   Installée principalement dans le « Randstad » (Amsterdam : 5 773, La Haye : 4 276, Rotterdam : 1 059 et Utrecht : 672), la communauté française est caractérisée par une majorité d'actifs (52% entre 26 et 60 ans) et de jeunes (38 % de moins de 25 ans), elle compte peu de retraités (10% seulement de plus de 60 ans).  Les Pays-Bas accueillent environ 984 000 Français de passage par an (principalement  Amsterdam, Rotterdam et La Haye) avec de nombreuses interventions liées au tourisme de la drogue (pertes de titres, assistance du service social). Dans les Antilles, on compte près de 40 000 visiteurs français dont environ 34 000 à Saint Martin (l’aéroport international Princesse Juliana se trouvant du côté néerlandais de l’île).  </vt:lpstr>
      <vt:lpstr> Le Consulat a une activité soutenue dans le domaine des affaires sociales : aides à la scolarité, appui à des Français incarcérés aux Pays-Bas, Français de passage en difficulté (indigence et retour en France), cas sanitaires, disparitions inquiétantes.  Dans le domaine des affaires sociales, le Consulat peut aussi compter sur l’appui de la Société Française de Bienfaisance (SFB), aidant des compatriotes résidents ou de passage.   2019 : année riche en activités et en événements (déménagement des locaux vers une structure plus moderne et adaptée en termes d’accueil du public et de sécurité).   Les Français des Pays-Bas ont aussi pu voter aux élections européennes organisées par le CGF. Cette élection a mobilisé 3 237 électeurs, soit un taux de participation de 18,1%, proche de la moyenne de participation de l’ensemble des circonscriptions électorales de l’étranger (18,36%).</vt:lpstr>
      <vt:lpstr> Le service de l’Administration des Français au Consulat a traité près de 5.000 demandes de titres d’identité et de voyage en 2019 (passeports, CNIS, laissez-passer, passeports d’urgence) ainsi que près de 700 déclarations de perte ou de vol.   Des centaines d’actes d’état civil ont été établis l’année dernière ainsi que des demandes de PACS et acquisitions de la nationalité française ont  été traitées.  Près de 13.000 visiteurs ont été accueillis dans les locaux du Consulat général en 2019.   </vt:lpstr>
      <vt:lpstr>Face à la poursuite de la pandémie aux Pays-Bas, les recommandations des autorités néerlandaises sont plus que jamais d’actualité: - Comme annoncé hier soir, le confinement partiel reste maintenu. Pour Noël, pas plus que 3 personnes invitées chez soi, les restaurants resteront fermés. - Port du masque obligatoire dans tous les espaces clos accueillant le public depuis le 01/12/2020 (éléments détaillés sur le site du CGF); - Privilégier le télétravail autant que possible, sauf s’il n’est pas possible de faire autrement; - Ne voyager / se déplacer que si cela est nécessaire; - Réduction du nombre d’invités chez soi à 3 personnes par jour (ne concerne pas les enfants jusqu’à 13 ans); - Le nombre de personnes par espace clos  public est fixé à 30 personnes max. assises.</vt:lpstr>
      <vt:lpstr>Pour les déplacements, à l’approche des fêtes de fin d’année, les recommandations suivantes sont en vigueur:  Le gouvernement néerlandais déconseille fortement de se rendre dans des régions à l’étranger particulièrement touchées par la Covid-19 (régions classées « orange » ou « rouge » par les autorités néerlandaises) et demande la mise en quarantaine à domicile pendant dix jours aux voyageurs provenant de ces régions à leur arrivée aux Pays-Bas.   En lien avec la recommandation de rester chez soi, il est fortement recommandé de ne pas se rendre en vacances à l’étranger jusqu’à mi-janvier, sauf si le voyage est essentiel (les vacances et les visites familiales ne sont pas considérées comme un déplacement essentiel). La partie caribéenne du Royaume n’est pas considérée comme étant à l’étranger. </vt:lpstr>
      <vt:lpstr>De quoi ai-je besoin pour voyager en cas de motif impérieux? A ce jour, pas de test PCR requis pour les voyages des Pays-Bas vers la France.  Toute personne de 13 ans ou plus qui se rend par avion vers ou depuis les Pays-Bas télécharge et remplit/signe une déclaration sur l'honneur selon laquelle elle n'a pas de symptômes COVID.  La déclaration est téléchargeable sur: https://www.rijksoverheid.nl/onderwerpen/coronavirus-covid-19/reizen-en-op-vakantie-gaan/reizen-buitenland/vliegreizen-en-luchthavens   En France, le confinement reste en vigueur jusqu’au 15 décembre au moins: une attestation est à remplir en cas de déplacement à l’intérieur du territoire (dépl.&lt; 20km et 3h max.): https://mobile.interieur.gouv.fr/Actualites/L-actu-du-Ministere/Attestations-de-deplacement Un justificatif de déplacement professionnel est aussi disponible sur le site du ministère de l’intérieur.</vt:lpstr>
      <vt:lpstr>Merci de votre écoute!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PHILIPPE Marie</dc:creator>
  <cp:lastModifiedBy>PHILIPPE Marie</cp:lastModifiedBy>
  <cp:revision>85</cp:revision>
  <dcterms:created xsi:type="dcterms:W3CDTF">2020-12-03T12:08:51Z</dcterms:created>
  <dcterms:modified xsi:type="dcterms:W3CDTF">2020-12-09T08:22:36Z</dcterms:modified>
</cp:coreProperties>
</file>