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 id="2147483868" r:id="rId2"/>
    <p:sldMasterId id="2147483870" r:id="rId3"/>
    <p:sldMasterId id="2147483872" r:id="rId4"/>
  </p:sldMasterIdLst>
  <p:notesMasterIdLst>
    <p:notesMasterId r:id="rId25"/>
  </p:notesMasterIdLst>
  <p:handoutMasterIdLst>
    <p:handoutMasterId r:id="rId26"/>
  </p:handoutMasterIdLst>
  <p:sldIdLst>
    <p:sldId id="256" r:id="rId5"/>
    <p:sldId id="306" r:id="rId6"/>
    <p:sldId id="302" r:id="rId7"/>
    <p:sldId id="301" r:id="rId8"/>
    <p:sldId id="303" r:id="rId9"/>
    <p:sldId id="308" r:id="rId10"/>
    <p:sldId id="309" r:id="rId11"/>
    <p:sldId id="271" r:id="rId12"/>
    <p:sldId id="313" r:id="rId13"/>
    <p:sldId id="315" r:id="rId14"/>
    <p:sldId id="310" r:id="rId15"/>
    <p:sldId id="317" r:id="rId16"/>
    <p:sldId id="312" r:id="rId17"/>
    <p:sldId id="316" r:id="rId18"/>
    <p:sldId id="258" r:id="rId19"/>
    <p:sldId id="264" r:id="rId20"/>
    <p:sldId id="266" r:id="rId21"/>
    <p:sldId id="270" r:id="rId22"/>
    <p:sldId id="269" r:id="rId23"/>
    <p:sldId id="267" r:id="rId24"/>
  </p:sldIdLst>
  <p:sldSz cx="9144000" cy="6858000" type="screen4x3"/>
  <p:notesSz cx="6851650" cy="9747250"/>
  <p:defaultTextStyle>
    <a:defPPr>
      <a:defRPr lang="en-US"/>
    </a:defPPr>
    <a:lvl1pPr algn="ctr" rtl="0" fontAlgn="base">
      <a:spcBef>
        <a:spcPct val="0"/>
      </a:spcBef>
      <a:spcAft>
        <a:spcPct val="0"/>
      </a:spcAft>
      <a:defRPr sz="3600" kern="1200">
        <a:solidFill>
          <a:schemeClr val="tx1"/>
        </a:solidFill>
        <a:latin typeface="Times New Roman" pitchFamily="18" charset="0"/>
        <a:ea typeface="+mn-ea"/>
        <a:cs typeface="+mn-cs"/>
      </a:defRPr>
    </a:lvl1pPr>
    <a:lvl2pPr marL="457200" algn="ctr" rtl="0" fontAlgn="base">
      <a:spcBef>
        <a:spcPct val="0"/>
      </a:spcBef>
      <a:spcAft>
        <a:spcPct val="0"/>
      </a:spcAft>
      <a:defRPr sz="3600" kern="1200">
        <a:solidFill>
          <a:schemeClr val="tx1"/>
        </a:solidFill>
        <a:latin typeface="Times New Roman" pitchFamily="18" charset="0"/>
        <a:ea typeface="+mn-ea"/>
        <a:cs typeface="+mn-cs"/>
      </a:defRPr>
    </a:lvl2pPr>
    <a:lvl3pPr marL="914400" algn="ctr" rtl="0" fontAlgn="base">
      <a:spcBef>
        <a:spcPct val="0"/>
      </a:spcBef>
      <a:spcAft>
        <a:spcPct val="0"/>
      </a:spcAft>
      <a:defRPr sz="3600" kern="1200">
        <a:solidFill>
          <a:schemeClr val="tx1"/>
        </a:solidFill>
        <a:latin typeface="Times New Roman" pitchFamily="18" charset="0"/>
        <a:ea typeface="+mn-ea"/>
        <a:cs typeface="+mn-cs"/>
      </a:defRPr>
    </a:lvl3pPr>
    <a:lvl4pPr marL="1371600" algn="ctr" rtl="0" fontAlgn="base">
      <a:spcBef>
        <a:spcPct val="0"/>
      </a:spcBef>
      <a:spcAft>
        <a:spcPct val="0"/>
      </a:spcAft>
      <a:defRPr sz="3600" kern="1200">
        <a:solidFill>
          <a:schemeClr val="tx1"/>
        </a:solidFill>
        <a:latin typeface="Times New Roman" pitchFamily="18" charset="0"/>
        <a:ea typeface="+mn-ea"/>
        <a:cs typeface="+mn-cs"/>
      </a:defRPr>
    </a:lvl4pPr>
    <a:lvl5pPr marL="1828800" algn="ctr"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787"/>
    <p:restoredTop sz="90941" autoAdjust="0"/>
  </p:normalViewPr>
  <p:slideViewPr>
    <p:cSldViewPr>
      <p:cViewPr varScale="1">
        <p:scale>
          <a:sx n="90" d="100"/>
          <a:sy n="90" d="100"/>
        </p:scale>
        <p:origin x="653"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651A3D-4220-424D-9B76-69602EC7136A}" type="doc">
      <dgm:prSet loTypeId="urn:microsoft.com/office/officeart/2005/8/layout/radial3" loCatId="cycle" qsTypeId="urn:microsoft.com/office/officeart/2005/8/quickstyle/simple3" qsCatId="simple" csTypeId="urn:microsoft.com/office/officeart/2005/8/colors/accent1_2" csCatId="accent1" phldr="1"/>
      <dgm:spPr/>
      <dgm:t>
        <a:bodyPr/>
        <a:lstStyle/>
        <a:p>
          <a:endParaRPr lang="el-GR"/>
        </a:p>
      </dgm:t>
    </dgm:pt>
    <dgm:pt modelId="{157315FD-148D-4E3F-8DAC-7621C20B1C57}">
      <dgm:prSet phldrT="[Κείμενο]"/>
      <dgm:spPr/>
      <dgm:t>
        <a:bodyPr/>
        <a:lstStyle/>
        <a:p>
          <a:r>
            <a:rPr lang="el-GR" dirty="0">
              <a:solidFill>
                <a:srgbClr val="2C2824"/>
              </a:solidFill>
              <a:latin typeface="Comic Sans MS" pitchFamily="66" charset="0"/>
            </a:rPr>
            <a:t>«…..ορίζονται οι υπηρεσίες υγείας που προσφέρονται στα </a:t>
          </a:r>
          <a:r>
            <a:rPr lang="el-GR" b="1" dirty="0">
              <a:solidFill>
                <a:srgbClr val="2C2824"/>
              </a:solidFill>
              <a:latin typeface="Comic Sans MS" pitchFamily="66" charset="0"/>
            </a:rPr>
            <a:t>άτομα</a:t>
          </a:r>
          <a:r>
            <a:rPr lang="el-GR" dirty="0">
              <a:solidFill>
                <a:srgbClr val="2C2824"/>
              </a:solidFill>
              <a:latin typeface="Comic Sans MS" pitchFamily="66" charset="0"/>
            </a:rPr>
            <a:t> και τις </a:t>
          </a:r>
          <a:r>
            <a:rPr lang="el-GR" b="1" dirty="0">
              <a:solidFill>
                <a:srgbClr val="2C2824"/>
              </a:solidFill>
              <a:latin typeface="Comic Sans MS" pitchFamily="66" charset="0"/>
            </a:rPr>
            <a:t>οικογένειές</a:t>
          </a:r>
          <a:r>
            <a:rPr lang="el-GR" dirty="0">
              <a:solidFill>
                <a:srgbClr val="2C2824"/>
              </a:solidFill>
              <a:latin typeface="Comic Sans MS" pitchFamily="66" charset="0"/>
            </a:rPr>
            <a:t> τους μέσα στο </a:t>
          </a:r>
          <a:r>
            <a:rPr lang="el-GR" b="1" dirty="0">
              <a:solidFill>
                <a:srgbClr val="2C2824"/>
              </a:solidFill>
              <a:latin typeface="Comic Sans MS" pitchFamily="66" charset="0"/>
            </a:rPr>
            <a:t>χώρο που ζουν</a:t>
          </a:r>
          <a:r>
            <a:rPr lang="el-GR" dirty="0">
              <a:solidFill>
                <a:srgbClr val="2C2824"/>
              </a:solidFill>
              <a:latin typeface="Comic Sans MS" pitchFamily="66" charset="0"/>
            </a:rPr>
            <a:t> …»</a:t>
          </a:r>
          <a:endParaRPr lang="el-GR" dirty="0"/>
        </a:p>
      </dgm:t>
    </dgm:pt>
    <dgm:pt modelId="{7D9DAEC9-8DDF-4897-B16E-9D6E02DFC609}" type="parTrans" cxnId="{23D1F882-5BAF-4136-83F1-F9E94C10A5E9}">
      <dgm:prSet/>
      <dgm:spPr/>
      <dgm:t>
        <a:bodyPr/>
        <a:lstStyle/>
        <a:p>
          <a:endParaRPr lang="el-GR"/>
        </a:p>
      </dgm:t>
    </dgm:pt>
    <dgm:pt modelId="{5318114D-6AC9-45A5-9C0B-78D9C56202F6}" type="sibTrans" cxnId="{23D1F882-5BAF-4136-83F1-F9E94C10A5E9}">
      <dgm:prSet/>
      <dgm:spPr/>
      <dgm:t>
        <a:bodyPr/>
        <a:lstStyle/>
        <a:p>
          <a:endParaRPr lang="el-GR"/>
        </a:p>
      </dgm:t>
    </dgm:pt>
    <dgm:pt modelId="{A76370E9-EA89-4CA6-9795-EBD313FAC809}">
      <dgm:prSet phldrT="[Κείμενο]" custT="1"/>
      <dgm:spPr/>
      <dgm:t>
        <a:bodyPr/>
        <a:lstStyle/>
        <a:p>
          <a:r>
            <a:rPr lang="el-GR" sz="2000" dirty="0">
              <a:latin typeface="Comic Sans MS" pitchFamily="66" charset="0"/>
            </a:rPr>
            <a:t>Εκπαίδευση </a:t>
          </a:r>
        </a:p>
      </dgm:t>
    </dgm:pt>
    <dgm:pt modelId="{53AE3EE4-238A-499D-B7E5-56DF480CEBE7}" type="parTrans" cxnId="{ED10CA59-D6DD-4D44-9C86-B556A57743F9}">
      <dgm:prSet/>
      <dgm:spPr/>
      <dgm:t>
        <a:bodyPr/>
        <a:lstStyle/>
        <a:p>
          <a:endParaRPr lang="el-GR"/>
        </a:p>
      </dgm:t>
    </dgm:pt>
    <dgm:pt modelId="{156E86B5-B52B-45DD-8710-994908577073}" type="sibTrans" cxnId="{ED10CA59-D6DD-4D44-9C86-B556A57743F9}">
      <dgm:prSet/>
      <dgm:spPr/>
      <dgm:t>
        <a:bodyPr/>
        <a:lstStyle/>
        <a:p>
          <a:endParaRPr lang="el-GR"/>
        </a:p>
      </dgm:t>
    </dgm:pt>
    <dgm:pt modelId="{971E5157-1358-4481-AEFD-AB4F1D5EF05B}">
      <dgm:prSet phldrT="[Κείμενο]" custT="1"/>
      <dgm:spPr/>
      <dgm:t>
        <a:bodyPr/>
        <a:lstStyle/>
        <a:p>
          <a:r>
            <a:rPr lang="el-GR" sz="2000" dirty="0">
              <a:latin typeface="Comic Sans MS" pitchFamily="66" charset="0"/>
            </a:rPr>
            <a:t>Συνεργασία </a:t>
          </a:r>
        </a:p>
      </dgm:t>
    </dgm:pt>
    <dgm:pt modelId="{F1FC8010-D9D6-4109-983C-7E3467B7AE3A}" type="parTrans" cxnId="{260BB0FB-CED9-4B71-A1BE-CF7AA4797BCD}">
      <dgm:prSet/>
      <dgm:spPr/>
      <dgm:t>
        <a:bodyPr/>
        <a:lstStyle/>
        <a:p>
          <a:endParaRPr lang="el-GR"/>
        </a:p>
      </dgm:t>
    </dgm:pt>
    <dgm:pt modelId="{1DFE80BF-1734-475B-8858-D07018464546}" type="sibTrans" cxnId="{260BB0FB-CED9-4B71-A1BE-CF7AA4797BCD}">
      <dgm:prSet/>
      <dgm:spPr/>
      <dgm:t>
        <a:bodyPr/>
        <a:lstStyle/>
        <a:p>
          <a:endParaRPr lang="el-GR"/>
        </a:p>
      </dgm:t>
    </dgm:pt>
    <dgm:pt modelId="{F716F33E-6FF2-414D-A0F3-E634818C09FD}">
      <dgm:prSet phldrT="[Κείμενο]"/>
      <dgm:spPr/>
      <dgm:t>
        <a:bodyPr/>
        <a:lstStyle/>
        <a:p>
          <a:r>
            <a:rPr lang="el-GR" dirty="0">
              <a:latin typeface="Comic Sans MS" pitchFamily="66" charset="0"/>
            </a:rPr>
            <a:t>Υπηρεσίες φροντίδας </a:t>
          </a:r>
        </a:p>
      </dgm:t>
    </dgm:pt>
    <dgm:pt modelId="{78380AA3-207E-4D5D-89CE-802E72B64FAE}" type="parTrans" cxnId="{A0D4BD2A-076F-4222-AE92-D95CB4524A4E}">
      <dgm:prSet/>
      <dgm:spPr/>
      <dgm:t>
        <a:bodyPr/>
        <a:lstStyle/>
        <a:p>
          <a:endParaRPr lang="el-GR"/>
        </a:p>
      </dgm:t>
    </dgm:pt>
    <dgm:pt modelId="{D605C694-313F-42E1-AEF6-33D88C71C252}" type="sibTrans" cxnId="{A0D4BD2A-076F-4222-AE92-D95CB4524A4E}">
      <dgm:prSet/>
      <dgm:spPr/>
      <dgm:t>
        <a:bodyPr/>
        <a:lstStyle/>
        <a:p>
          <a:endParaRPr lang="el-GR"/>
        </a:p>
      </dgm:t>
    </dgm:pt>
    <dgm:pt modelId="{3C284E18-4BBF-4AF7-88D6-888B2567AFD5}">
      <dgm:prSet phldrT="[Κείμενο]"/>
      <dgm:spPr/>
      <dgm:t>
        <a:bodyPr/>
        <a:lstStyle/>
        <a:p>
          <a:r>
            <a:rPr lang="el-GR" dirty="0">
              <a:latin typeface="Comic Sans MS" pitchFamily="66" charset="0"/>
            </a:rPr>
            <a:t>Γνώση </a:t>
          </a:r>
        </a:p>
      </dgm:t>
    </dgm:pt>
    <dgm:pt modelId="{BDDF2923-04B5-48CB-91EF-C78A66AC676B}" type="parTrans" cxnId="{8C6FBB43-9AA9-4B4C-A3B2-AC66D58BBD8A}">
      <dgm:prSet/>
      <dgm:spPr/>
      <dgm:t>
        <a:bodyPr/>
        <a:lstStyle/>
        <a:p>
          <a:endParaRPr lang="el-GR"/>
        </a:p>
      </dgm:t>
    </dgm:pt>
    <dgm:pt modelId="{F41E1660-FBFD-44A8-9400-67848EA4D3FA}" type="sibTrans" cxnId="{8C6FBB43-9AA9-4B4C-A3B2-AC66D58BBD8A}">
      <dgm:prSet/>
      <dgm:spPr/>
      <dgm:t>
        <a:bodyPr/>
        <a:lstStyle/>
        <a:p>
          <a:endParaRPr lang="el-GR"/>
        </a:p>
      </dgm:t>
    </dgm:pt>
    <dgm:pt modelId="{81EC7EBE-596C-4322-9EA8-723ED056796D}" type="pres">
      <dgm:prSet presAssocID="{CA651A3D-4220-424D-9B76-69602EC7136A}" presName="composite" presStyleCnt="0">
        <dgm:presLayoutVars>
          <dgm:chMax val="1"/>
          <dgm:dir/>
          <dgm:resizeHandles val="exact"/>
        </dgm:presLayoutVars>
      </dgm:prSet>
      <dgm:spPr/>
    </dgm:pt>
    <dgm:pt modelId="{E831DA3C-69C2-427B-B079-751A09E557AE}" type="pres">
      <dgm:prSet presAssocID="{CA651A3D-4220-424D-9B76-69602EC7136A}" presName="radial" presStyleCnt="0">
        <dgm:presLayoutVars>
          <dgm:animLvl val="ctr"/>
        </dgm:presLayoutVars>
      </dgm:prSet>
      <dgm:spPr/>
    </dgm:pt>
    <dgm:pt modelId="{BBF3CD37-4A8B-46E6-B056-508CA69681A0}" type="pres">
      <dgm:prSet presAssocID="{157315FD-148D-4E3F-8DAC-7621C20B1C57}" presName="centerShape" presStyleLbl="vennNode1" presStyleIdx="0" presStyleCnt="5"/>
      <dgm:spPr/>
    </dgm:pt>
    <dgm:pt modelId="{C81B7943-8A60-42DD-80F0-E8CDC82D41A5}" type="pres">
      <dgm:prSet presAssocID="{A76370E9-EA89-4CA6-9795-EBD313FAC809}" presName="node" presStyleLbl="vennNode1" presStyleIdx="1" presStyleCnt="5" custScaleX="111656">
        <dgm:presLayoutVars>
          <dgm:bulletEnabled val="1"/>
        </dgm:presLayoutVars>
      </dgm:prSet>
      <dgm:spPr/>
    </dgm:pt>
    <dgm:pt modelId="{7CB8B80D-E4EF-4266-BCEB-EAC4B69F9382}" type="pres">
      <dgm:prSet presAssocID="{971E5157-1358-4481-AEFD-AB4F1D5EF05B}" presName="node" presStyleLbl="vennNode1" presStyleIdx="2" presStyleCnt="5" custScaleX="119779">
        <dgm:presLayoutVars>
          <dgm:bulletEnabled val="1"/>
        </dgm:presLayoutVars>
      </dgm:prSet>
      <dgm:spPr/>
    </dgm:pt>
    <dgm:pt modelId="{686997AC-B471-47F6-8849-B224022E7725}" type="pres">
      <dgm:prSet presAssocID="{F716F33E-6FF2-414D-A0F3-E634818C09FD}" presName="node" presStyleLbl="vennNode1" presStyleIdx="3" presStyleCnt="5">
        <dgm:presLayoutVars>
          <dgm:bulletEnabled val="1"/>
        </dgm:presLayoutVars>
      </dgm:prSet>
      <dgm:spPr/>
    </dgm:pt>
    <dgm:pt modelId="{D67E0C1D-F156-47AA-B795-0C245CB78E29}" type="pres">
      <dgm:prSet presAssocID="{3C284E18-4BBF-4AF7-88D6-888B2567AFD5}" presName="node" presStyleLbl="vennNode1" presStyleIdx="4" presStyleCnt="5">
        <dgm:presLayoutVars>
          <dgm:bulletEnabled val="1"/>
        </dgm:presLayoutVars>
      </dgm:prSet>
      <dgm:spPr/>
    </dgm:pt>
  </dgm:ptLst>
  <dgm:cxnLst>
    <dgm:cxn modelId="{A0D4BD2A-076F-4222-AE92-D95CB4524A4E}" srcId="{157315FD-148D-4E3F-8DAC-7621C20B1C57}" destId="{F716F33E-6FF2-414D-A0F3-E634818C09FD}" srcOrd="2" destOrd="0" parTransId="{78380AA3-207E-4D5D-89CE-802E72B64FAE}" sibTransId="{D605C694-313F-42E1-AEF6-33D88C71C252}"/>
    <dgm:cxn modelId="{8C6FBB43-9AA9-4B4C-A3B2-AC66D58BBD8A}" srcId="{157315FD-148D-4E3F-8DAC-7621C20B1C57}" destId="{3C284E18-4BBF-4AF7-88D6-888B2567AFD5}" srcOrd="3" destOrd="0" parTransId="{BDDF2923-04B5-48CB-91EF-C78A66AC676B}" sibTransId="{F41E1660-FBFD-44A8-9400-67848EA4D3FA}"/>
    <dgm:cxn modelId="{5108BD74-C9C9-4AAF-BEA5-F47904A3C05C}" type="presOf" srcId="{157315FD-148D-4E3F-8DAC-7621C20B1C57}" destId="{BBF3CD37-4A8B-46E6-B056-508CA69681A0}" srcOrd="0" destOrd="0" presId="urn:microsoft.com/office/officeart/2005/8/layout/radial3"/>
    <dgm:cxn modelId="{ED10CA59-D6DD-4D44-9C86-B556A57743F9}" srcId="{157315FD-148D-4E3F-8DAC-7621C20B1C57}" destId="{A76370E9-EA89-4CA6-9795-EBD313FAC809}" srcOrd="0" destOrd="0" parTransId="{53AE3EE4-238A-499D-B7E5-56DF480CEBE7}" sibTransId="{156E86B5-B52B-45DD-8710-994908577073}"/>
    <dgm:cxn modelId="{C658E859-4787-4957-91C3-01F7F88C8CEA}" type="presOf" srcId="{F716F33E-6FF2-414D-A0F3-E634818C09FD}" destId="{686997AC-B471-47F6-8849-B224022E7725}" srcOrd="0" destOrd="0" presId="urn:microsoft.com/office/officeart/2005/8/layout/radial3"/>
    <dgm:cxn modelId="{23D1F882-5BAF-4136-83F1-F9E94C10A5E9}" srcId="{CA651A3D-4220-424D-9B76-69602EC7136A}" destId="{157315FD-148D-4E3F-8DAC-7621C20B1C57}" srcOrd="0" destOrd="0" parTransId="{7D9DAEC9-8DDF-4897-B16E-9D6E02DFC609}" sibTransId="{5318114D-6AC9-45A5-9C0B-78D9C56202F6}"/>
    <dgm:cxn modelId="{A7A6BD85-3176-4CB9-B3D7-7D44B2DD66D8}" type="presOf" srcId="{3C284E18-4BBF-4AF7-88D6-888B2567AFD5}" destId="{D67E0C1D-F156-47AA-B795-0C245CB78E29}" srcOrd="0" destOrd="0" presId="urn:microsoft.com/office/officeart/2005/8/layout/radial3"/>
    <dgm:cxn modelId="{D2068B86-2D25-4776-B3B1-DE488573D5C1}" type="presOf" srcId="{CA651A3D-4220-424D-9B76-69602EC7136A}" destId="{81EC7EBE-596C-4322-9EA8-723ED056796D}" srcOrd="0" destOrd="0" presId="urn:microsoft.com/office/officeart/2005/8/layout/radial3"/>
    <dgm:cxn modelId="{07E993E0-1F88-4FF2-845E-9E965FEDDEA8}" type="presOf" srcId="{A76370E9-EA89-4CA6-9795-EBD313FAC809}" destId="{C81B7943-8A60-42DD-80F0-E8CDC82D41A5}" srcOrd="0" destOrd="0" presId="urn:microsoft.com/office/officeart/2005/8/layout/radial3"/>
    <dgm:cxn modelId="{0BB8C6F8-999C-4D55-B15E-77374E053E0E}" type="presOf" srcId="{971E5157-1358-4481-AEFD-AB4F1D5EF05B}" destId="{7CB8B80D-E4EF-4266-BCEB-EAC4B69F9382}" srcOrd="0" destOrd="0" presId="urn:microsoft.com/office/officeart/2005/8/layout/radial3"/>
    <dgm:cxn modelId="{260BB0FB-CED9-4B71-A1BE-CF7AA4797BCD}" srcId="{157315FD-148D-4E3F-8DAC-7621C20B1C57}" destId="{971E5157-1358-4481-AEFD-AB4F1D5EF05B}" srcOrd="1" destOrd="0" parTransId="{F1FC8010-D9D6-4109-983C-7E3467B7AE3A}" sibTransId="{1DFE80BF-1734-475B-8858-D07018464546}"/>
    <dgm:cxn modelId="{A00D9D47-26D7-49ED-9E87-F9B6728F7421}" type="presParOf" srcId="{81EC7EBE-596C-4322-9EA8-723ED056796D}" destId="{E831DA3C-69C2-427B-B079-751A09E557AE}" srcOrd="0" destOrd="0" presId="urn:microsoft.com/office/officeart/2005/8/layout/radial3"/>
    <dgm:cxn modelId="{B007BC05-33FD-4C87-A113-50089DD956FF}" type="presParOf" srcId="{E831DA3C-69C2-427B-B079-751A09E557AE}" destId="{BBF3CD37-4A8B-46E6-B056-508CA69681A0}" srcOrd="0" destOrd="0" presId="urn:microsoft.com/office/officeart/2005/8/layout/radial3"/>
    <dgm:cxn modelId="{5CEB1BA2-DC1F-4DBC-B389-D39E49C930F9}" type="presParOf" srcId="{E831DA3C-69C2-427B-B079-751A09E557AE}" destId="{C81B7943-8A60-42DD-80F0-E8CDC82D41A5}" srcOrd="1" destOrd="0" presId="urn:microsoft.com/office/officeart/2005/8/layout/radial3"/>
    <dgm:cxn modelId="{5967ED8B-08BE-445B-A7F0-502F26A23040}" type="presParOf" srcId="{E831DA3C-69C2-427B-B079-751A09E557AE}" destId="{7CB8B80D-E4EF-4266-BCEB-EAC4B69F9382}" srcOrd="2" destOrd="0" presId="urn:microsoft.com/office/officeart/2005/8/layout/radial3"/>
    <dgm:cxn modelId="{55B73D81-1DD2-442E-8691-9FB110CBE672}" type="presParOf" srcId="{E831DA3C-69C2-427B-B079-751A09E557AE}" destId="{686997AC-B471-47F6-8849-B224022E7725}" srcOrd="3" destOrd="0" presId="urn:microsoft.com/office/officeart/2005/8/layout/radial3"/>
    <dgm:cxn modelId="{FBC454CF-98B2-46E5-AA50-86077309184B}" type="presParOf" srcId="{E831DA3C-69C2-427B-B079-751A09E557AE}" destId="{D67E0C1D-F156-47AA-B795-0C245CB78E29}"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3CD37-4A8B-46E6-B056-508CA69681A0}">
      <dsp:nvSpPr>
        <dsp:cNvPr id="0" name=""/>
        <dsp:cNvSpPr/>
      </dsp:nvSpPr>
      <dsp:spPr>
        <a:xfrm>
          <a:off x="2306150" y="1526976"/>
          <a:ext cx="3804046" cy="3804046"/>
        </a:xfrm>
        <a:prstGeom prst="ellipse">
          <a:avLst/>
        </a:prstGeom>
        <a:gradFill rotWithShape="0">
          <a:gsLst>
            <a:gs pos="0">
              <a:schemeClr val="accent1">
                <a:alpha val="50000"/>
                <a:hueOff val="0"/>
                <a:satOff val="0"/>
                <a:lumOff val="0"/>
                <a:alphaOff val="0"/>
                <a:tint val="0"/>
              </a:schemeClr>
            </a:gs>
            <a:gs pos="44000">
              <a:schemeClr val="accent1">
                <a:alpha val="50000"/>
                <a:hueOff val="0"/>
                <a:satOff val="0"/>
                <a:lumOff val="0"/>
                <a:alphaOff val="0"/>
                <a:tint val="60000"/>
                <a:satMod val="120000"/>
              </a:schemeClr>
            </a:gs>
            <a:gs pos="100000">
              <a:schemeClr val="accent1">
                <a:alpha val="50000"/>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l-GR" sz="2300" kern="1200" dirty="0">
              <a:solidFill>
                <a:srgbClr val="2C2824"/>
              </a:solidFill>
              <a:latin typeface="Comic Sans MS" pitchFamily="66" charset="0"/>
            </a:rPr>
            <a:t>«…..ορίζονται οι υπηρεσίες υγείας που προσφέρονται στα </a:t>
          </a:r>
          <a:r>
            <a:rPr lang="el-GR" sz="2300" b="1" kern="1200" dirty="0">
              <a:solidFill>
                <a:srgbClr val="2C2824"/>
              </a:solidFill>
              <a:latin typeface="Comic Sans MS" pitchFamily="66" charset="0"/>
            </a:rPr>
            <a:t>άτομα</a:t>
          </a:r>
          <a:r>
            <a:rPr lang="el-GR" sz="2300" kern="1200" dirty="0">
              <a:solidFill>
                <a:srgbClr val="2C2824"/>
              </a:solidFill>
              <a:latin typeface="Comic Sans MS" pitchFamily="66" charset="0"/>
            </a:rPr>
            <a:t> και τις </a:t>
          </a:r>
          <a:r>
            <a:rPr lang="el-GR" sz="2300" b="1" kern="1200" dirty="0">
              <a:solidFill>
                <a:srgbClr val="2C2824"/>
              </a:solidFill>
              <a:latin typeface="Comic Sans MS" pitchFamily="66" charset="0"/>
            </a:rPr>
            <a:t>οικογένειές</a:t>
          </a:r>
          <a:r>
            <a:rPr lang="el-GR" sz="2300" kern="1200" dirty="0">
              <a:solidFill>
                <a:srgbClr val="2C2824"/>
              </a:solidFill>
              <a:latin typeface="Comic Sans MS" pitchFamily="66" charset="0"/>
            </a:rPr>
            <a:t> τους μέσα στο </a:t>
          </a:r>
          <a:r>
            <a:rPr lang="el-GR" sz="2300" b="1" kern="1200" dirty="0">
              <a:solidFill>
                <a:srgbClr val="2C2824"/>
              </a:solidFill>
              <a:latin typeface="Comic Sans MS" pitchFamily="66" charset="0"/>
            </a:rPr>
            <a:t>χώρο που ζουν</a:t>
          </a:r>
          <a:r>
            <a:rPr lang="el-GR" sz="2300" kern="1200" dirty="0">
              <a:solidFill>
                <a:srgbClr val="2C2824"/>
              </a:solidFill>
              <a:latin typeface="Comic Sans MS" pitchFamily="66" charset="0"/>
            </a:rPr>
            <a:t> …»</a:t>
          </a:r>
          <a:endParaRPr lang="el-GR" sz="2300" kern="1200" dirty="0"/>
        </a:p>
      </dsp:txBody>
      <dsp:txXfrm>
        <a:off x="2863240" y="2084066"/>
        <a:ext cx="2689866" cy="2689866"/>
      </dsp:txXfrm>
    </dsp:sp>
    <dsp:sp modelId="{C81B7943-8A60-42DD-80F0-E8CDC82D41A5}">
      <dsp:nvSpPr>
        <dsp:cNvPr id="0" name=""/>
        <dsp:cNvSpPr/>
      </dsp:nvSpPr>
      <dsp:spPr>
        <a:xfrm>
          <a:off x="3146312" y="679"/>
          <a:ext cx="2123723" cy="1902023"/>
        </a:xfrm>
        <a:prstGeom prst="ellipse">
          <a:avLst/>
        </a:prstGeom>
        <a:gradFill rotWithShape="0">
          <a:gsLst>
            <a:gs pos="0">
              <a:schemeClr val="accent1">
                <a:alpha val="50000"/>
                <a:hueOff val="0"/>
                <a:satOff val="0"/>
                <a:lumOff val="0"/>
                <a:alphaOff val="0"/>
                <a:tint val="0"/>
              </a:schemeClr>
            </a:gs>
            <a:gs pos="44000">
              <a:schemeClr val="accent1">
                <a:alpha val="50000"/>
                <a:hueOff val="0"/>
                <a:satOff val="0"/>
                <a:lumOff val="0"/>
                <a:alphaOff val="0"/>
                <a:tint val="60000"/>
                <a:satMod val="120000"/>
              </a:schemeClr>
            </a:gs>
            <a:gs pos="100000">
              <a:schemeClr val="accent1">
                <a:alpha val="50000"/>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Comic Sans MS" pitchFamily="66" charset="0"/>
            </a:rPr>
            <a:t>Εκπαίδευση </a:t>
          </a:r>
        </a:p>
      </dsp:txBody>
      <dsp:txXfrm>
        <a:off x="3457324" y="279224"/>
        <a:ext cx="1501699" cy="1344933"/>
      </dsp:txXfrm>
    </dsp:sp>
    <dsp:sp modelId="{7CB8B80D-E4EF-4266-BCEB-EAC4B69F9382}">
      <dsp:nvSpPr>
        <dsp:cNvPr id="0" name=""/>
        <dsp:cNvSpPr/>
      </dsp:nvSpPr>
      <dsp:spPr>
        <a:xfrm>
          <a:off x="5546370" y="2477988"/>
          <a:ext cx="2278224" cy="1902023"/>
        </a:xfrm>
        <a:prstGeom prst="ellipse">
          <a:avLst/>
        </a:prstGeom>
        <a:gradFill rotWithShape="0">
          <a:gsLst>
            <a:gs pos="0">
              <a:schemeClr val="accent1">
                <a:alpha val="50000"/>
                <a:hueOff val="0"/>
                <a:satOff val="0"/>
                <a:lumOff val="0"/>
                <a:alphaOff val="0"/>
                <a:tint val="0"/>
              </a:schemeClr>
            </a:gs>
            <a:gs pos="44000">
              <a:schemeClr val="accent1">
                <a:alpha val="50000"/>
                <a:hueOff val="0"/>
                <a:satOff val="0"/>
                <a:lumOff val="0"/>
                <a:alphaOff val="0"/>
                <a:tint val="60000"/>
                <a:satMod val="120000"/>
              </a:schemeClr>
            </a:gs>
            <a:gs pos="100000">
              <a:schemeClr val="accent1">
                <a:alpha val="50000"/>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Comic Sans MS" pitchFamily="66" charset="0"/>
            </a:rPr>
            <a:t>Συνεργασία </a:t>
          </a:r>
        </a:p>
      </dsp:txBody>
      <dsp:txXfrm>
        <a:off x="5880008" y="2756533"/>
        <a:ext cx="1610948" cy="1344933"/>
      </dsp:txXfrm>
    </dsp:sp>
    <dsp:sp modelId="{686997AC-B471-47F6-8849-B224022E7725}">
      <dsp:nvSpPr>
        <dsp:cNvPr id="0" name=""/>
        <dsp:cNvSpPr/>
      </dsp:nvSpPr>
      <dsp:spPr>
        <a:xfrm>
          <a:off x="3257161" y="4955297"/>
          <a:ext cx="1902023" cy="1902023"/>
        </a:xfrm>
        <a:prstGeom prst="ellipse">
          <a:avLst/>
        </a:prstGeom>
        <a:gradFill rotWithShape="0">
          <a:gsLst>
            <a:gs pos="0">
              <a:schemeClr val="accent1">
                <a:alpha val="50000"/>
                <a:hueOff val="0"/>
                <a:satOff val="0"/>
                <a:lumOff val="0"/>
                <a:alphaOff val="0"/>
                <a:tint val="0"/>
              </a:schemeClr>
            </a:gs>
            <a:gs pos="44000">
              <a:schemeClr val="accent1">
                <a:alpha val="50000"/>
                <a:hueOff val="0"/>
                <a:satOff val="0"/>
                <a:lumOff val="0"/>
                <a:alphaOff val="0"/>
                <a:tint val="60000"/>
                <a:satMod val="120000"/>
              </a:schemeClr>
            </a:gs>
            <a:gs pos="100000">
              <a:schemeClr val="accent1">
                <a:alpha val="50000"/>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l-GR" sz="2100" kern="1200" dirty="0">
              <a:latin typeface="Comic Sans MS" pitchFamily="66" charset="0"/>
            </a:rPr>
            <a:t>Υπηρεσίες φροντίδας </a:t>
          </a:r>
        </a:p>
      </dsp:txBody>
      <dsp:txXfrm>
        <a:off x="3535706" y="5233842"/>
        <a:ext cx="1344933" cy="1344933"/>
      </dsp:txXfrm>
    </dsp:sp>
    <dsp:sp modelId="{D67E0C1D-F156-47AA-B795-0C245CB78E29}">
      <dsp:nvSpPr>
        <dsp:cNvPr id="0" name=""/>
        <dsp:cNvSpPr/>
      </dsp:nvSpPr>
      <dsp:spPr>
        <a:xfrm>
          <a:off x="779852" y="2477988"/>
          <a:ext cx="1902023" cy="1902023"/>
        </a:xfrm>
        <a:prstGeom prst="ellipse">
          <a:avLst/>
        </a:prstGeom>
        <a:gradFill rotWithShape="0">
          <a:gsLst>
            <a:gs pos="0">
              <a:schemeClr val="accent1">
                <a:alpha val="50000"/>
                <a:hueOff val="0"/>
                <a:satOff val="0"/>
                <a:lumOff val="0"/>
                <a:alphaOff val="0"/>
                <a:tint val="0"/>
              </a:schemeClr>
            </a:gs>
            <a:gs pos="44000">
              <a:schemeClr val="accent1">
                <a:alpha val="50000"/>
                <a:hueOff val="0"/>
                <a:satOff val="0"/>
                <a:lumOff val="0"/>
                <a:alphaOff val="0"/>
                <a:tint val="60000"/>
                <a:satMod val="120000"/>
              </a:schemeClr>
            </a:gs>
            <a:gs pos="100000">
              <a:schemeClr val="accent1">
                <a:alpha val="50000"/>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l-GR" sz="2100" kern="1200" dirty="0">
              <a:latin typeface="Comic Sans MS" pitchFamily="66" charset="0"/>
            </a:rPr>
            <a:t>Γνώση </a:t>
          </a:r>
        </a:p>
      </dsp:txBody>
      <dsp:txXfrm>
        <a:off x="1058397" y="2756533"/>
        <a:ext cx="1344933" cy="134493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68625"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defRPr>
            </a:lvl1pPr>
          </a:lstStyle>
          <a:p>
            <a:pPr>
              <a:defRPr/>
            </a:pPr>
            <a:endParaRPr lang="en-GB"/>
          </a:p>
        </p:txBody>
      </p:sp>
      <p:sp>
        <p:nvSpPr>
          <p:cNvPr id="28675" name="Rectangle 3"/>
          <p:cNvSpPr>
            <a:spLocks noGrp="1" noChangeArrowheads="1"/>
          </p:cNvSpPr>
          <p:nvPr>
            <p:ph type="dt" sz="quarter" idx="1"/>
          </p:nvPr>
        </p:nvSpPr>
        <p:spPr bwMode="auto">
          <a:xfrm>
            <a:off x="3883025" y="0"/>
            <a:ext cx="2968625"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GB"/>
          </a:p>
        </p:txBody>
      </p:sp>
      <p:sp>
        <p:nvSpPr>
          <p:cNvPr id="28676" name="Rectangle 4"/>
          <p:cNvSpPr>
            <a:spLocks noGrp="1" noChangeArrowheads="1"/>
          </p:cNvSpPr>
          <p:nvPr>
            <p:ph type="ftr" sz="quarter" idx="2"/>
          </p:nvPr>
        </p:nvSpPr>
        <p:spPr bwMode="auto">
          <a:xfrm>
            <a:off x="0" y="9259888"/>
            <a:ext cx="2968625"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defRPr>
            </a:lvl1pPr>
          </a:lstStyle>
          <a:p>
            <a:pPr>
              <a:defRPr/>
            </a:pPr>
            <a:endParaRPr lang="en-GB"/>
          </a:p>
        </p:txBody>
      </p:sp>
      <p:sp>
        <p:nvSpPr>
          <p:cNvPr id="28677" name="Rectangle 5"/>
          <p:cNvSpPr>
            <a:spLocks noGrp="1" noChangeArrowheads="1"/>
          </p:cNvSpPr>
          <p:nvPr>
            <p:ph type="sldNum" sz="quarter" idx="3"/>
          </p:nvPr>
        </p:nvSpPr>
        <p:spPr bwMode="auto">
          <a:xfrm>
            <a:off x="3883025" y="9259888"/>
            <a:ext cx="2968625"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ED4F8AFF-CEF4-435D-81F4-E8B82EDBFF01}"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68625" cy="487363"/>
          </a:xfrm>
          <a:prstGeom prst="rect">
            <a:avLst/>
          </a:prstGeom>
        </p:spPr>
        <p:txBody>
          <a:bodyPr vert="horz" lIns="91440" tIns="45720" rIns="91440" bIns="45720" rtlCol="0"/>
          <a:lstStyle>
            <a:lvl1pPr algn="l">
              <a:defRPr sz="1200"/>
            </a:lvl1pPr>
          </a:lstStyle>
          <a:p>
            <a:pPr>
              <a:defRPr/>
            </a:pPr>
            <a:endParaRPr lang="el-GR"/>
          </a:p>
        </p:txBody>
      </p:sp>
      <p:sp>
        <p:nvSpPr>
          <p:cNvPr id="3" name="2 - Θέση ημερομηνίας"/>
          <p:cNvSpPr>
            <a:spLocks noGrp="1"/>
          </p:cNvSpPr>
          <p:nvPr>
            <p:ph type="dt" idx="1"/>
          </p:nvPr>
        </p:nvSpPr>
        <p:spPr>
          <a:xfrm>
            <a:off x="3881438" y="0"/>
            <a:ext cx="2968625" cy="487363"/>
          </a:xfrm>
          <a:prstGeom prst="rect">
            <a:avLst/>
          </a:prstGeom>
        </p:spPr>
        <p:txBody>
          <a:bodyPr vert="horz" lIns="91440" tIns="45720" rIns="91440" bIns="45720" rtlCol="0"/>
          <a:lstStyle>
            <a:lvl1pPr algn="r">
              <a:defRPr sz="1200"/>
            </a:lvl1pPr>
          </a:lstStyle>
          <a:p>
            <a:pPr>
              <a:defRPr/>
            </a:pPr>
            <a:fld id="{79379936-BC82-40D0-8132-FB18F8FC3E86}" type="datetimeFigureOut">
              <a:rPr lang="el-GR"/>
              <a:pPr>
                <a:defRPr/>
              </a:pPr>
              <a:t>13/4/2022</a:t>
            </a:fld>
            <a:endParaRPr lang="el-GR"/>
          </a:p>
        </p:txBody>
      </p:sp>
      <p:sp>
        <p:nvSpPr>
          <p:cNvPr id="4" name="3 - Θέση εικόνας διαφάνειας"/>
          <p:cNvSpPr>
            <a:spLocks noGrp="1" noRot="1" noChangeAspect="1"/>
          </p:cNvSpPr>
          <p:nvPr>
            <p:ph type="sldImg" idx="2"/>
          </p:nvPr>
        </p:nvSpPr>
        <p:spPr>
          <a:xfrm>
            <a:off x="990600" y="731838"/>
            <a:ext cx="4870450" cy="3654425"/>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630738"/>
            <a:ext cx="5480050" cy="4386262"/>
          </a:xfrm>
          <a:prstGeom prst="rect">
            <a:avLst/>
          </a:prstGeom>
        </p:spPr>
        <p:txBody>
          <a:bodyPr vert="horz" lIns="91440" tIns="45720" rIns="91440" bIns="45720"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p:cNvSpPr>
            <a:spLocks noGrp="1"/>
          </p:cNvSpPr>
          <p:nvPr>
            <p:ph type="ftr" sz="quarter" idx="4"/>
          </p:nvPr>
        </p:nvSpPr>
        <p:spPr>
          <a:xfrm>
            <a:off x="0" y="9258300"/>
            <a:ext cx="2968625" cy="487363"/>
          </a:xfrm>
          <a:prstGeom prst="rect">
            <a:avLst/>
          </a:prstGeom>
        </p:spPr>
        <p:txBody>
          <a:bodyPr vert="horz" lIns="91440" tIns="45720" rIns="91440" bIns="45720" rtlCol="0" anchor="b"/>
          <a:lstStyle>
            <a:lvl1pPr algn="l">
              <a:defRPr sz="1200"/>
            </a:lvl1pPr>
          </a:lstStyle>
          <a:p>
            <a:pPr>
              <a:defRPr/>
            </a:pPr>
            <a:endParaRPr lang="el-GR"/>
          </a:p>
        </p:txBody>
      </p:sp>
      <p:sp>
        <p:nvSpPr>
          <p:cNvPr id="7" name="6 - Θέση αριθμού διαφάνειας"/>
          <p:cNvSpPr>
            <a:spLocks noGrp="1"/>
          </p:cNvSpPr>
          <p:nvPr>
            <p:ph type="sldNum" sz="quarter" idx="5"/>
          </p:nvPr>
        </p:nvSpPr>
        <p:spPr>
          <a:xfrm>
            <a:off x="3881438" y="9258300"/>
            <a:ext cx="2968625" cy="487363"/>
          </a:xfrm>
          <a:prstGeom prst="rect">
            <a:avLst/>
          </a:prstGeom>
        </p:spPr>
        <p:txBody>
          <a:bodyPr vert="horz" lIns="91440" tIns="45720" rIns="91440" bIns="45720" rtlCol="0" anchor="b"/>
          <a:lstStyle>
            <a:lvl1pPr algn="r">
              <a:defRPr sz="1200"/>
            </a:lvl1pPr>
          </a:lstStyle>
          <a:p>
            <a:pPr>
              <a:defRPr/>
            </a:pPr>
            <a:fld id="{69FB125B-2162-4A4B-92A6-C543E27B7907}"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114B17D-C365-4F45-B666-9DD24200E4F8}" type="slidenum">
              <a:rPr lang="en-US" altLang="el-GR" smtClean="0"/>
              <a:pPr/>
              <a:t>3</a:t>
            </a:fld>
            <a:endParaRPr lang="en-US" altLang="el-G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altLang="el-GR" dirty="0"/>
              <a:t>Όλες οι χώρες της </a:t>
            </a:r>
            <a:r>
              <a:rPr lang="en-US" altLang="el-GR" dirty="0"/>
              <a:t>E</a:t>
            </a:r>
            <a:r>
              <a:rPr lang="el-GR" altLang="el-GR" dirty="0" err="1"/>
              <a:t>υρώπης</a:t>
            </a:r>
            <a:r>
              <a:rPr lang="el-GR" altLang="el-GR" dirty="0"/>
              <a:t>  (και όχι μόνο) έρχονται αντιμέτωπες με ένα σύνολο από κοινές δημογραφικές, κοινωνικές, τεχνολογικές, επιδημιολογικές και πολιτικές πιέσεις οι οποίες επηρεάζουν την προσφορά και τη ζήτηση των υπηρεσιών </a:t>
            </a:r>
            <a:r>
              <a:rPr lang="el-GR" altLang="el-GR" dirty="0" err="1"/>
              <a:t>κατ’όίκον</a:t>
            </a:r>
            <a:r>
              <a:rPr lang="el-GR" altLang="el-GR" dirty="0"/>
              <a:t> φροντίδας αλλά και το είδος και την ποιότητα αυτών των υπηρεσιών .  Στην πραγματικότητα αυτές οι αλλαγές-πιέσεις που ασκούνται διεθνώς στα συστήματα υγείας αναδεικνύουν τη σημαντικότητα  και επιβάλουν την </a:t>
            </a:r>
            <a:r>
              <a:rPr lang="el-GR" altLang="el-GR" dirty="0" err="1"/>
              <a:t>κατ’οίκον</a:t>
            </a:r>
            <a:r>
              <a:rPr lang="el-GR" altLang="el-GR" dirty="0"/>
              <a:t> φροντίδα ως μέσο ελέγχου του κόστους  και βελτίωσης της ποιότητας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222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kern="1200" dirty="0">
                <a:solidFill>
                  <a:schemeClr val="tx1"/>
                </a:solidFill>
                <a:latin typeface="+mn-lt"/>
                <a:ea typeface="+mn-ea"/>
                <a:cs typeface="+mn-cs"/>
              </a:rPr>
              <a:t>H</a:t>
            </a:r>
            <a:r>
              <a:rPr lang="el-GR" sz="1200" kern="1200" dirty="0">
                <a:solidFill>
                  <a:schemeClr val="tx1"/>
                </a:solidFill>
                <a:latin typeface="+mn-lt"/>
                <a:ea typeface="+mn-ea"/>
                <a:cs typeface="+mn-cs"/>
              </a:rPr>
              <a:t> </a:t>
            </a:r>
            <a:r>
              <a:rPr lang="el-GR" sz="1200" kern="1200" dirty="0" err="1">
                <a:solidFill>
                  <a:schemeClr val="tx1"/>
                </a:solidFill>
                <a:latin typeface="+mn-lt"/>
                <a:ea typeface="+mn-ea"/>
                <a:cs typeface="+mn-cs"/>
              </a:rPr>
              <a:t>κατ’οίκον</a:t>
            </a:r>
            <a:r>
              <a:rPr lang="el-GR" sz="1200" kern="1200" dirty="0">
                <a:solidFill>
                  <a:schemeClr val="tx1"/>
                </a:solidFill>
                <a:latin typeface="+mn-lt"/>
                <a:ea typeface="+mn-ea"/>
                <a:cs typeface="+mn-cs"/>
              </a:rPr>
              <a:t> νοσηλεία ορίζεται ως η παροχή ιατρικής φροντίδας σε</a:t>
            </a:r>
            <a:r>
              <a:rPr lang="en-US" sz="1200" kern="1200" dirty="0">
                <a:solidFill>
                  <a:schemeClr val="tx1"/>
                </a:solidFill>
                <a:latin typeface="+mn-lt"/>
                <a:ea typeface="+mn-ea"/>
                <a:cs typeface="+mn-cs"/>
              </a:rPr>
              <a:t> </a:t>
            </a:r>
            <a:r>
              <a:rPr lang="el-GR" sz="1200" kern="1200" dirty="0">
                <a:solidFill>
                  <a:schemeClr val="tx1"/>
                </a:solidFill>
                <a:latin typeface="+mn-lt"/>
                <a:ea typeface="+mn-ea"/>
                <a:cs typeface="+mn-cs"/>
              </a:rPr>
              <a:t>ασθενείς με χρόνιες ή οξείες παθήσεις, υγιή άτομα αλλά και σε ασθενείς που</a:t>
            </a:r>
            <a:r>
              <a:rPr lang="en-US" sz="1200" kern="1200" dirty="0">
                <a:solidFill>
                  <a:schemeClr val="tx1"/>
                </a:solidFill>
                <a:latin typeface="+mn-lt"/>
                <a:ea typeface="+mn-ea"/>
                <a:cs typeface="+mn-cs"/>
              </a:rPr>
              <a:t> </a:t>
            </a:r>
            <a:r>
              <a:rPr lang="el-GR" sz="1200" kern="1200" dirty="0">
                <a:solidFill>
                  <a:schemeClr val="tx1"/>
                </a:solidFill>
                <a:latin typeface="+mn-lt"/>
                <a:ea typeface="+mn-ea"/>
                <a:cs typeface="+mn-cs"/>
              </a:rPr>
              <a:t>βρίσκονται σε τελικό στάδιο νόσου</a:t>
            </a:r>
            <a:r>
              <a:rPr lang="en-US" sz="1200" kern="1200" dirty="0">
                <a:solidFill>
                  <a:schemeClr val="tx1"/>
                </a:solidFill>
                <a:latin typeface="+mn-lt"/>
                <a:ea typeface="+mn-ea"/>
                <a:cs typeface="+mn-cs"/>
              </a:rPr>
              <a:t>.</a:t>
            </a:r>
            <a:endParaRPr lang="el-GR" altLang="el-GR" dirty="0"/>
          </a:p>
        </p:txBody>
      </p:sp>
      <p:sp>
        <p:nvSpPr>
          <p:cNvPr id="5222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994D20-D109-46D5-A5F3-7AF315DB8C5A}" type="slidenum">
              <a:rPr lang="en-US" altLang="el-GR" smtClean="0"/>
              <a:pPr/>
              <a:t>4</a:t>
            </a:fld>
            <a:endParaRPr lang="en-US"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427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altLang="el-GR" dirty="0"/>
              <a:t>Οι υπηρεσίες </a:t>
            </a:r>
            <a:r>
              <a:rPr lang="el-GR" altLang="el-GR" dirty="0" err="1"/>
              <a:t>κατ’οίκον</a:t>
            </a:r>
            <a:r>
              <a:rPr lang="el-GR" altLang="el-GR" dirty="0"/>
              <a:t> φροντίδας διακρίνονται σε δύο κατηγορίες .</a:t>
            </a:r>
          </a:p>
          <a:p>
            <a:pPr eaLnBrk="1" hangingPunct="1">
              <a:spcBef>
                <a:spcPct val="0"/>
              </a:spcBef>
            </a:pPr>
            <a:r>
              <a:rPr lang="el-GR" altLang="el-GR" dirty="0"/>
              <a:t>Η </a:t>
            </a:r>
            <a:r>
              <a:rPr lang="el-GR" altLang="el-GR" dirty="0" err="1"/>
              <a:t>κατ’οίκον</a:t>
            </a:r>
            <a:r>
              <a:rPr lang="el-GR" altLang="el-GR" dirty="0"/>
              <a:t> νοσηλεία κατά την οποία διενεργούνται σύνθετες και εξειδικευμένες  παρεμβάσεις  που σχετίζονται με την υγεία και </a:t>
            </a:r>
          </a:p>
          <a:p>
            <a:pPr eaLnBrk="1" hangingPunct="1">
              <a:spcBef>
                <a:spcPct val="0"/>
              </a:spcBef>
            </a:pPr>
            <a:r>
              <a:rPr lang="el-GR" altLang="el-GR" dirty="0"/>
              <a:t>Η </a:t>
            </a:r>
            <a:r>
              <a:rPr lang="el-GR" altLang="el-GR" dirty="0" err="1"/>
              <a:t>κατ’οίκον</a:t>
            </a:r>
            <a:r>
              <a:rPr lang="el-GR" altLang="el-GR" dirty="0"/>
              <a:t> βοήθεια η οποία περιλαμβάνει βοήθεια στις καθημερινές δραστηριότητες και στις δουλειές του σπιτιού</a:t>
            </a:r>
            <a:r>
              <a:rPr lang="en-US" altLang="el-GR" dirty="0"/>
              <a:t>.</a:t>
            </a:r>
            <a:endParaRPr lang="el-GR" altLang="el-GR" dirty="0"/>
          </a:p>
        </p:txBody>
      </p:sp>
      <p:sp>
        <p:nvSpPr>
          <p:cNvPr id="54276"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2E08F2-66F6-4645-983A-CDBA8144A497}" type="slidenum">
              <a:rPr lang="en-US" altLang="el-GR" smtClean="0"/>
              <a:pPr/>
              <a:t>5</a:t>
            </a:fld>
            <a:endParaRPr lang="en-US"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a4484dcd4d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7" name="Google Shape;137;ga4484dcd4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773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7" name="Freeform 18"/>
            <p:cNvSpPr>
              <a:spLocks/>
            </p:cNvSpPr>
            <p:nvPr/>
          </p:nvSpPr>
          <p:spPr bwMode="hidden">
            <a:xfrm>
              <a:off x="-309563" y="4318000"/>
              <a:ext cx="8280401" cy="1209675"/>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8" name="Freeform 22"/>
            <p:cNvSpPr>
              <a:spLocks/>
            </p:cNvSpPr>
            <p:nvPr/>
          </p:nvSpPr>
          <p:spPr bwMode="hidden">
            <a:xfrm>
              <a:off x="3175" y="4335463"/>
              <a:ext cx="8166100" cy="1101725"/>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9" name="Freeform 26"/>
            <p:cNvSpPr>
              <a:spLocks/>
            </p:cNvSpPr>
            <p:nvPr/>
          </p:nvSpPr>
          <p:spPr bwMode="hidden">
            <a:xfrm>
              <a:off x="4156075" y="4316413"/>
              <a:ext cx="4940300" cy="927100"/>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10" name="Freeform 10"/>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l-GR"/>
              <a:t>Στυλ κύριου τίτλου</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11" name="Date Placeholder 3"/>
          <p:cNvSpPr>
            <a:spLocks noGrp="1"/>
          </p:cNvSpPr>
          <p:nvPr>
            <p:ph type="dt" sz="half" idx="10"/>
          </p:nvPr>
        </p:nvSpPr>
        <p:spPr/>
        <p:txBody>
          <a:bodyPr/>
          <a:lstStyle>
            <a:lvl1pPr>
              <a:defRPr/>
            </a:lvl1pPr>
          </a:lstStyle>
          <a:p>
            <a:pPr>
              <a:defRPr/>
            </a:pPr>
            <a:endParaRPr lang="el-GR"/>
          </a:p>
        </p:txBody>
      </p:sp>
      <p:sp>
        <p:nvSpPr>
          <p:cNvPr id="12" name="Footer Placeholder 4"/>
          <p:cNvSpPr>
            <a:spLocks noGrp="1"/>
          </p:cNvSpPr>
          <p:nvPr>
            <p:ph type="ftr" sz="quarter" idx="11"/>
          </p:nvPr>
        </p:nvSpPr>
        <p:spPr/>
        <p:txBody>
          <a:bodyPr/>
          <a:lstStyle>
            <a:lvl1pPr>
              <a:defRPr/>
            </a:lvl1pPr>
          </a:lstStyle>
          <a:p>
            <a:pPr>
              <a:defRPr/>
            </a:pPr>
            <a:endParaRPr lang="el-GR"/>
          </a:p>
        </p:txBody>
      </p:sp>
      <p:sp>
        <p:nvSpPr>
          <p:cNvPr id="13" name="Slide Number Placeholder 5"/>
          <p:cNvSpPr>
            <a:spLocks noGrp="1"/>
          </p:cNvSpPr>
          <p:nvPr>
            <p:ph type="sldNum" sz="quarter" idx="12"/>
          </p:nvPr>
        </p:nvSpPr>
        <p:spPr/>
        <p:txBody>
          <a:bodyPr/>
          <a:lstStyle>
            <a:lvl1pPr>
              <a:defRPr/>
            </a:lvl1pPr>
          </a:lstStyle>
          <a:p>
            <a:pPr>
              <a:defRPr/>
            </a:pPr>
            <a:fld id="{14B552AC-22FC-4EAA-B7AB-DBF30710AF52}"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E94AEE75-A17A-4817-9E3A-F873A5F35F46}"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7" name="Freeform 18"/>
            <p:cNvSpPr>
              <a:spLocks/>
            </p:cNvSpPr>
            <p:nvPr/>
          </p:nvSpPr>
          <p:spPr bwMode="hidden">
            <a:xfrm>
              <a:off x="-309563" y="4318000"/>
              <a:ext cx="8280401" cy="1209675"/>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8" name="Freeform 22"/>
            <p:cNvSpPr>
              <a:spLocks/>
            </p:cNvSpPr>
            <p:nvPr/>
          </p:nvSpPr>
          <p:spPr bwMode="hidden">
            <a:xfrm>
              <a:off x="3175" y="4335463"/>
              <a:ext cx="8166100" cy="1101725"/>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9" name="Freeform 26"/>
            <p:cNvSpPr>
              <a:spLocks/>
            </p:cNvSpPr>
            <p:nvPr/>
          </p:nvSpPr>
          <p:spPr bwMode="hidden">
            <a:xfrm>
              <a:off x="4156075" y="4316413"/>
              <a:ext cx="4940300" cy="927100"/>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10" name="Freeform 19"/>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l-GR"/>
              <a:t>Στυλ κύριου τίτλου</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11" name="Date Placeholder 3"/>
          <p:cNvSpPr>
            <a:spLocks noGrp="1"/>
          </p:cNvSpPr>
          <p:nvPr>
            <p:ph type="dt" sz="half" idx="10"/>
          </p:nvPr>
        </p:nvSpPr>
        <p:spPr/>
        <p:txBody>
          <a:bodyPr/>
          <a:lstStyle>
            <a:lvl1pPr>
              <a:defRPr/>
            </a:lvl1pPr>
          </a:lstStyle>
          <a:p>
            <a:pPr>
              <a:defRPr/>
            </a:pPr>
            <a:endParaRPr lang="el-GR"/>
          </a:p>
        </p:txBody>
      </p:sp>
      <p:sp>
        <p:nvSpPr>
          <p:cNvPr id="12" name="Footer Placeholder 4"/>
          <p:cNvSpPr>
            <a:spLocks noGrp="1"/>
          </p:cNvSpPr>
          <p:nvPr>
            <p:ph type="ftr" sz="quarter" idx="11"/>
          </p:nvPr>
        </p:nvSpPr>
        <p:spPr/>
        <p:txBody>
          <a:bodyPr/>
          <a:lstStyle>
            <a:lvl1pPr>
              <a:defRPr/>
            </a:lvl1pPr>
          </a:lstStyle>
          <a:p>
            <a:pPr>
              <a:defRPr/>
            </a:pPr>
            <a:endParaRPr lang="el-GR"/>
          </a:p>
        </p:txBody>
      </p:sp>
      <p:sp>
        <p:nvSpPr>
          <p:cNvPr id="13" name="Slide Number Placeholder 5"/>
          <p:cNvSpPr>
            <a:spLocks noGrp="1"/>
          </p:cNvSpPr>
          <p:nvPr>
            <p:ph type="sldNum" sz="quarter" idx="12"/>
          </p:nvPr>
        </p:nvSpPr>
        <p:spPr/>
        <p:txBody>
          <a:bodyPr/>
          <a:lstStyle>
            <a:lvl1pPr>
              <a:defRPr/>
            </a:lvl1pPr>
          </a:lstStyle>
          <a:p>
            <a:pPr>
              <a:defRPr/>
            </a:pPr>
            <a:fld id="{641760D3-24DD-496F-8DAA-BEF71FEA096C}"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1066800" y="-123825"/>
            <a:ext cx="7770813" cy="6459538"/>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Rectangle 6"/>
          <p:cNvSpPr>
            <a:spLocks noGrp="1" noChangeArrowheads="1"/>
          </p:cNvSpPr>
          <p:nvPr>
            <p:ph type="dt" idx="10"/>
          </p:nvPr>
        </p:nvSpPr>
        <p:spPr/>
        <p:txBody>
          <a:bodyPr/>
          <a:lstStyle>
            <a:lvl1pPr>
              <a:defRPr/>
            </a:lvl1pPr>
          </a:lstStyle>
          <a:p>
            <a:pPr>
              <a:defRPr/>
            </a:pPr>
            <a:endParaRPr lang="en-US"/>
          </a:p>
        </p:txBody>
      </p:sp>
      <p:sp>
        <p:nvSpPr>
          <p:cNvPr id="4" name="Rectangle 7"/>
          <p:cNvSpPr>
            <a:spLocks noGrp="1" noChangeArrowheads="1"/>
          </p:cNvSpPr>
          <p:nvPr>
            <p:ph type="ftr" idx="11"/>
          </p:nvPr>
        </p:nvSpPr>
        <p:spPr/>
        <p:txBody>
          <a:bodyPr/>
          <a:lstStyle>
            <a:lvl1pPr>
              <a:defRPr/>
            </a:lvl1pPr>
          </a:lstStyle>
          <a:p>
            <a:pPr>
              <a:defRPr/>
            </a:pPr>
            <a:endParaRPr lang="el-GR"/>
          </a:p>
        </p:txBody>
      </p:sp>
      <p:sp>
        <p:nvSpPr>
          <p:cNvPr id="5" name="Rectangle 10"/>
          <p:cNvSpPr>
            <a:spLocks noGrp="1" noChangeArrowheads="1"/>
          </p:cNvSpPr>
          <p:nvPr>
            <p:ph type="sldNum" idx="12"/>
          </p:nvPr>
        </p:nvSpPr>
        <p:spPr/>
        <p:txBody>
          <a:bodyPr/>
          <a:lstStyle>
            <a:lvl1pPr>
              <a:defRPr/>
            </a:lvl1pPr>
          </a:lstStyle>
          <a:p>
            <a:pPr>
              <a:defRPr/>
            </a:pPr>
            <a:fld id="{7F683B06-DBDA-42FF-AA43-B34AF17C9DBA}"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497043-F631-4CED-A6EA-BBBF8B8D3B81}"/>
              </a:ext>
            </a:extLst>
          </p:cNvPr>
          <p:cNvSpPr>
            <a:spLocks noGrp="1"/>
          </p:cNvSpPr>
          <p:nvPr>
            <p:ph type="title" hasCustomPrompt="1"/>
          </p:nvPr>
        </p:nvSpPr>
        <p:spPr>
          <a:xfrm>
            <a:off x="628182" y="602394"/>
            <a:ext cx="2467244" cy="694750"/>
          </a:xfrm>
          <a:prstGeom prst="rect">
            <a:avLst/>
          </a:prstGeom>
        </p:spPr>
        <p:txBody>
          <a:bodyPr/>
          <a:lstStyle>
            <a:lvl1pPr algn="l">
              <a:defRPr sz="1050" b="0">
                <a:solidFill>
                  <a:schemeClr val="tx1"/>
                </a:solidFill>
                <a:latin typeface="HK Grotesk" panose="00000500000000000000" pitchFamily="50" charset="0"/>
              </a:defRPr>
            </a:lvl1pPr>
          </a:lstStyle>
          <a:p>
            <a:r>
              <a:rPr lang="it-IT" dirty="0"/>
              <a:t>Name event</a:t>
            </a:r>
            <a:br>
              <a:rPr lang="it-IT" dirty="0"/>
            </a:br>
            <a:r>
              <a:rPr lang="it-IT" dirty="0"/>
              <a:t>date and place</a:t>
            </a:r>
          </a:p>
        </p:txBody>
      </p:sp>
      <p:sp>
        <p:nvSpPr>
          <p:cNvPr id="3" name="Segnaposto data 2">
            <a:extLst>
              <a:ext uri="{FF2B5EF4-FFF2-40B4-BE49-F238E27FC236}">
                <a16:creationId xmlns:a16="http://schemas.microsoft.com/office/drawing/2014/main" id="{B445C6E2-7A0D-4469-9A60-2C3631EBD94F}"/>
              </a:ext>
            </a:extLst>
          </p:cNvPr>
          <p:cNvSpPr>
            <a:spLocks noGrp="1"/>
          </p:cNvSpPr>
          <p:nvPr>
            <p:ph type="dt" sz="half" idx="10"/>
          </p:nvPr>
        </p:nvSpPr>
        <p:spPr/>
        <p:txBody>
          <a:bodyPr/>
          <a:lstStyle/>
          <a:p>
            <a:fld id="{08C69AEC-71CA-42C6-B26F-91D63C5632E3}" type="datetime1">
              <a:rPr lang="it-IT" smtClean="0"/>
              <a:t>13/04/2022</a:t>
            </a:fld>
            <a:endParaRPr lang="it-IT"/>
          </a:p>
        </p:txBody>
      </p:sp>
      <p:sp>
        <p:nvSpPr>
          <p:cNvPr id="4" name="Segnaposto piè di pagina 3">
            <a:extLst>
              <a:ext uri="{FF2B5EF4-FFF2-40B4-BE49-F238E27FC236}">
                <a16:creationId xmlns:a16="http://schemas.microsoft.com/office/drawing/2014/main" id="{8F51147F-0F7B-4750-9262-FDBD8446B91C}"/>
              </a:ext>
            </a:extLst>
          </p:cNvPr>
          <p:cNvSpPr>
            <a:spLocks noGrp="1"/>
          </p:cNvSpPr>
          <p:nvPr>
            <p:ph type="ftr" sz="quarter" idx="11"/>
          </p:nvPr>
        </p:nvSpPr>
        <p:spPr/>
        <p:txBody>
          <a:bodyPr/>
          <a:lstStyle/>
          <a:p>
            <a:r>
              <a:rPr lang="en-US" dirty="0"/>
              <a:t>This project has received funding from the European Union’s Horizon 2020 research and innovation programme under grant agreement No. 965343</a:t>
            </a:r>
            <a:endParaRPr lang="it-IT" dirty="0"/>
          </a:p>
        </p:txBody>
      </p:sp>
      <p:sp>
        <p:nvSpPr>
          <p:cNvPr id="6" name="Segnaposto testo 5">
            <a:extLst>
              <a:ext uri="{FF2B5EF4-FFF2-40B4-BE49-F238E27FC236}">
                <a16:creationId xmlns:a16="http://schemas.microsoft.com/office/drawing/2014/main" id="{B0928235-174D-4802-990B-5F0C84984F34}"/>
              </a:ext>
            </a:extLst>
          </p:cNvPr>
          <p:cNvSpPr>
            <a:spLocks noGrp="1"/>
          </p:cNvSpPr>
          <p:nvPr>
            <p:ph type="body" sz="quarter" idx="12" hasCustomPrompt="1"/>
          </p:nvPr>
        </p:nvSpPr>
        <p:spPr>
          <a:xfrm>
            <a:off x="628650" y="1606550"/>
            <a:ext cx="2966902" cy="3083016"/>
          </a:xfrm>
          <a:prstGeom prst="rect">
            <a:avLst/>
          </a:prstGeom>
        </p:spPr>
        <p:txBody>
          <a:bodyPr/>
          <a:lstStyle>
            <a:lvl1pPr algn="l">
              <a:defRPr sz="3000" b="1">
                <a:solidFill>
                  <a:srgbClr val="7E252A"/>
                </a:solidFill>
                <a:latin typeface="HK Grotesk" panose="00000500000000000000" pitchFamily="50" charset="0"/>
              </a:defRPr>
            </a:lvl1pPr>
          </a:lstStyle>
          <a:p>
            <a:pPr lvl="0"/>
            <a:r>
              <a:rPr lang="it-IT" dirty="0"/>
              <a:t>TITLE PRESENTATION</a:t>
            </a:r>
          </a:p>
          <a:p>
            <a:pPr lvl="0"/>
            <a:endParaRPr lang="it-IT" dirty="0"/>
          </a:p>
          <a:p>
            <a:pPr lvl="0"/>
            <a:r>
              <a:rPr lang="it-IT" dirty="0"/>
              <a:t>RELATOR</a:t>
            </a:r>
          </a:p>
        </p:txBody>
      </p:sp>
      <p:sp>
        <p:nvSpPr>
          <p:cNvPr id="10" name="Segnaposto immagine 9">
            <a:extLst>
              <a:ext uri="{FF2B5EF4-FFF2-40B4-BE49-F238E27FC236}">
                <a16:creationId xmlns:a16="http://schemas.microsoft.com/office/drawing/2014/main" id="{4C16A005-D4B6-4376-8F87-D7BC95D976C5}"/>
              </a:ext>
            </a:extLst>
          </p:cNvPr>
          <p:cNvSpPr>
            <a:spLocks noGrp="1"/>
          </p:cNvSpPr>
          <p:nvPr>
            <p:ph type="pic" sz="quarter" idx="14" hasCustomPrompt="1"/>
          </p:nvPr>
        </p:nvSpPr>
        <p:spPr>
          <a:xfrm>
            <a:off x="628182" y="4859384"/>
            <a:ext cx="2467244" cy="893422"/>
          </a:xfrm>
          <a:prstGeom prst="rect">
            <a:avLst/>
          </a:prstGeom>
        </p:spPr>
        <p:txBody>
          <a:bodyPr/>
          <a:lstStyle>
            <a:lvl1pPr algn="ctr">
              <a:defRPr>
                <a:solidFill>
                  <a:schemeClr val="tx1"/>
                </a:solidFill>
                <a:latin typeface="HK Grotesk" panose="00000500000000000000" pitchFamily="50" charset="0"/>
              </a:defRPr>
            </a:lvl1pPr>
          </a:lstStyle>
          <a:p>
            <a:r>
              <a:rPr lang="it-IT" dirty="0" err="1"/>
              <a:t>Insert</a:t>
            </a:r>
            <a:r>
              <a:rPr lang="it-IT" dirty="0"/>
              <a:t> partner logo</a:t>
            </a:r>
          </a:p>
        </p:txBody>
      </p:sp>
    </p:spTree>
    <p:extLst>
      <p:ext uri="{BB962C8B-B14F-4D97-AF65-F5344CB8AC3E}">
        <p14:creationId xmlns:p14="http://schemas.microsoft.com/office/powerpoint/2010/main" val="3293817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BD38A53E-4FBD-4F82-B48B-CE601EACF28A}"/>
              </a:ext>
            </a:extLst>
          </p:cNvPr>
          <p:cNvSpPr>
            <a:spLocks noGrp="1"/>
          </p:cNvSpPr>
          <p:nvPr>
            <p:ph type="subTitle" idx="1" hasCustomPrompt="1"/>
          </p:nvPr>
        </p:nvSpPr>
        <p:spPr>
          <a:xfrm>
            <a:off x="628650" y="1430383"/>
            <a:ext cx="7886700" cy="4434840"/>
          </a:xfrm>
        </p:spPr>
        <p:txBody>
          <a:bodyPr>
            <a:normAutofit/>
          </a:bodyPr>
          <a:lstStyle>
            <a:lvl1pPr marL="0" indent="0" algn="l">
              <a:buNone/>
              <a:defRPr sz="16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it-IT" dirty="0"/>
              <a:t>Text: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a:t>
            </a:r>
            <a:r>
              <a:rPr lang="it-IT" dirty="0"/>
              <a:t> </a:t>
            </a:r>
            <a:r>
              <a:rPr lang="it-IT" dirty="0" err="1"/>
              <a:t>elit</a:t>
            </a:r>
            <a:r>
              <a:rPr lang="it-IT" dirty="0"/>
              <a:t>, sed do </a:t>
            </a:r>
            <a:r>
              <a:rPr lang="it-IT" dirty="0" err="1"/>
              <a:t>eiusmod</a:t>
            </a:r>
            <a:r>
              <a:rPr lang="it-IT" dirty="0"/>
              <a:t> </a:t>
            </a:r>
            <a:r>
              <a:rPr lang="it-IT" dirty="0" err="1"/>
              <a:t>tempor</a:t>
            </a:r>
            <a:r>
              <a:rPr lang="it-IT" dirty="0"/>
              <a:t> </a:t>
            </a:r>
            <a:r>
              <a:rPr lang="it-IT" dirty="0" err="1"/>
              <a:t>incidunt</a:t>
            </a:r>
            <a:r>
              <a:rPr lang="it-IT" dirty="0"/>
              <a:t> ut labore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nostrum </a:t>
            </a:r>
            <a:r>
              <a:rPr lang="it-IT" dirty="0" err="1"/>
              <a:t>exercitationem</a:t>
            </a:r>
            <a:r>
              <a:rPr lang="it-IT" dirty="0"/>
              <a:t> </a:t>
            </a:r>
            <a:r>
              <a:rPr lang="it-IT" dirty="0" err="1"/>
              <a:t>ullamco</a:t>
            </a:r>
            <a:r>
              <a:rPr lang="it-IT" dirty="0"/>
              <a:t> </a:t>
            </a:r>
            <a:r>
              <a:rPr lang="it-IT" dirty="0" err="1"/>
              <a:t>laboriosam</a:t>
            </a:r>
            <a:r>
              <a:rPr lang="it-IT" dirty="0"/>
              <a:t>, </a:t>
            </a:r>
            <a:r>
              <a:rPr lang="it-IT" dirty="0" err="1"/>
              <a:t>nisi</a:t>
            </a:r>
            <a:r>
              <a:rPr lang="it-IT" dirty="0"/>
              <a:t> ut </a:t>
            </a:r>
            <a:r>
              <a:rPr lang="it-IT" dirty="0" err="1"/>
              <a:t>aliquid</a:t>
            </a:r>
            <a:r>
              <a:rPr lang="it-IT" dirty="0"/>
              <a:t> ex ea </a:t>
            </a:r>
            <a:r>
              <a:rPr lang="it-IT" dirty="0" err="1"/>
              <a:t>commodi</a:t>
            </a:r>
            <a:r>
              <a:rPr lang="it-IT" dirty="0"/>
              <a:t> </a:t>
            </a:r>
            <a:r>
              <a:rPr lang="it-IT" dirty="0" err="1"/>
              <a:t>consequatur</a:t>
            </a:r>
            <a:r>
              <a:rPr lang="it-IT" dirty="0"/>
              <a:t>.</a:t>
            </a:r>
            <a:br>
              <a:rPr lang="it-IT" dirty="0"/>
            </a:br>
            <a:r>
              <a:rPr lang="it-IT" dirty="0" err="1"/>
              <a:t>Duis</a:t>
            </a:r>
            <a:r>
              <a:rPr lang="it-IT" dirty="0"/>
              <a:t> </a:t>
            </a:r>
            <a:r>
              <a:rPr lang="it-IT" dirty="0" err="1"/>
              <a:t>aute</a:t>
            </a:r>
            <a:r>
              <a:rPr lang="it-IT" dirty="0"/>
              <a:t> </a:t>
            </a:r>
            <a:r>
              <a:rPr lang="it-IT" dirty="0" err="1"/>
              <a:t>irure</a:t>
            </a:r>
            <a:r>
              <a:rPr lang="it-IT" dirty="0"/>
              <a:t> </a:t>
            </a:r>
            <a:r>
              <a:rPr lang="it-IT" dirty="0" err="1"/>
              <a:t>reprehenderit</a:t>
            </a:r>
            <a:r>
              <a:rPr lang="it-IT" dirty="0"/>
              <a:t> in </a:t>
            </a:r>
            <a:r>
              <a:rPr lang="it-IT" dirty="0" err="1"/>
              <a:t>voluptate</a:t>
            </a:r>
            <a:r>
              <a:rPr lang="it-IT" dirty="0"/>
              <a:t> </a:t>
            </a:r>
            <a:r>
              <a:rPr lang="it-IT" dirty="0" err="1"/>
              <a:t>velit</a:t>
            </a:r>
            <a:r>
              <a:rPr lang="it-IT" dirty="0"/>
              <a:t> esse </a:t>
            </a:r>
            <a:r>
              <a:rPr lang="it-IT" dirty="0" err="1"/>
              <a:t>cillum</a:t>
            </a:r>
            <a:r>
              <a:rPr lang="it-IT" dirty="0"/>
              <a:t> dolore </a:t>
            </a:r>
            <a:r>
              <a:rPr lang="it-IT" dirty="0" err="1"/>
              <a:t>eu</a:t>
            </a:r>
            <a:r>
              <a:rPr lang="it-IT" dirty="0"/>
              <a:t> </a:t>
            </a:r>
            <a:r>
              <a:rPr lang="it-IT" dirty="0" err="1"/>
              <a:t>fugiat</a:t>
            </a:r>
            <a:r>
              <a:rPr lang="it-IT" dirty="0"/>
              <a:t> nulla </a:t>
            </a:r>
            <a:r>
              <a:rPr lang="it-IT" dirty="0" err="1"/>
              <a:t>pariatur</a:t>
            </a:r>
            <a:r>
              <a:rPr lang="it-IT" dirty="0"/>
              <a:t>.</a:t>
            </a:r>
          </a:p>
          <a:p>
            <a:pPr lvl="0"/>
            <a:endParaRPr lang="it-IT" dirty="0"/>
          </a:p>
          <a:p>
            <a:pPr lvl="0"/>
            <a:r>
              <a:rPr lang="it-IT" dirty="0"/>
              <a:t>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nostrum </a:t>
            </a:r>
            <a:r>
              <a:rPr lang="it-IT" dirty="0" err="1"/>
              <a:t>exercitationem</a:t>
            </a:r>
            <a:r>
              <a:rPr lang="it-IT" dirty="0"/>
              <a:t> </a:t>
            </a:r>
            <a:r>
              <a:rPr lang="it-IT" dirty="0" err="1"/>
              <a:t>ullamco</a:t>
            </a:r>
            <a:r>
              <a:rPr lang="it-IT" dirty="0"/>
              <a:t> </a:t>
            </a:r>
            <a:r>
              <a:rPr lang="it-IT" dirty="0" err="1"/>
              <a:t>laboriosam</a:t>
            </a:r>
            <a:r>
              <a:rPr lang="it-IT" dirty="0"/>
              <a:t>, </a:t>
            </a:r>
            <a:r>
              <a:rPr lang="it-IT" dirty="0" err="1"/>
              <a:t>nisi</a:t>
            </a:r>
            <a:r>
              <a:rPr lang="it-IT" dirty="0"/>
              <a:t> ut </a:t>
            </a:r>
            <a:r>
              <a:rPr lang="it-IT" dirty="0" err="1"/>
              <a:t>aliquid</a:t>
            </a:r>
            <a:r>
              <a:rPr lang="it-IT" dirty="0"/>
              <a:t> ex ea </a:t>
            </a:r>
            <a:r>
              <a:rPr lang="it-IT" dirty="0" err="1"/>
              <a:t>commodi</a:t>
            </a:r>
            <a:r>
              <a:rPr lang="it-IT" dirty="0"/>
              <a:t> </a:t>
            </a:r>
            <a:r>
              <a:rPr lang="it-IT" dirty="0" err="1"/>
              <a:t>consequatur</a:t>
            </a:r>
            <a:r>
              <a:rPr lang="it-IT" dirty="0"/>
              <a:t>.</a:t>
            </a:r>
            <a:br>
              <a:rPr lang="it-IT" dirty="0"/>
            </a:br>
            <a:r>
              <a:rPr lang="it-IT" dirty="0" err="1"/>
              <a:t>Duis</a:t>
            </a:r>
            <a:r>
              <a:rPr lang="it-IT" dirty="0"/>
              <a:t> </a:t>
            </a:r>
            <a:r>
              <a:rPr lang="it-IT" dirty="0" err="1"/>
              <a:t>aute</a:t>
            </a:r>
            <a:r>
              <a:rPr lang="it-IT" dirty="0"/>
              <a:t> </a:t>
            </a:r>
            <a:r>
              <a:rPr lang="it-IT" dirty="0" err="1"/>
              <a:t>irure</a:t>
            </a:r>
            <a:r>
              <a:rPr lang="it-IT" dirty="0"/>
              <a:t> </a:t>
            </a:r>
            <a:r>
              <a:rPr lang="it-IT" dirty="0" err="1"/>
              <a:t>reprehenderit</a:t>
            </a:r>
            <a:r>
              <a:rPr lang="it-IT" dirty="0"/>
              <a:t> in </a:t>
            </a:r>
            <a:r>
              <a:rPr lang="it-IT" dirty="0" err="1"/>
              <a:t>voluptate</a:t>
            </a:r>
            <a:r>
              <a:rPr lang="it-IT" dirty="0"/>
              <a:t> </a:t>
            </a:r>
            <a:r>
              <a:rPr lang="it-IT" dirty="0" err="1"/>
              <a:t>velit</a:t>
            </a:r>
            <a:r>
              <a:rPr lang="it-IT" dirty="0"/>
              <a:t> esse </a:t>
            </a:r>
            <a:r>
              <a:rPr lang="it-IT" dirty="0" err="1"/>
              <a:t>cillum</a:t>
            </a:r>
            <a:r>
              <a:rPr lang="it-IT" dirty="0"/>
              <a:t> dolore </a:t>
            </a:r>
            <a:r>
              <a:rPr lang="it-IT" dirty="0" err="1"/>
              <a:t>eu</a:t>
            </a:r>
            <a:r>
              <a:rPr lang="it-IT" dirty="0"/>
              <a:t> </a:t>
            </a:r>
            <a:r>
              <a:rPr lang="it-IT" dirty="0" err="1"/>
              <a:t>fugiat</a:t>
            </a:r>
            <a:r>
              <a:rPr lang="it-IT" dirty="0"/>
              <a:t> nulla </a:t>
            </a:r>
            <a:r>
              <a:rPr lang="it-IT" dirty="0" err="1"/>
              <a:t>pariatur</a:t>
            </a:r>
            <a:r>
              <a:rPr lang="it-IT" dirty="0"/>
              <a:t>.</a:t>
            </a:r>
          </a:p>
          <a:p>
            <a:endParaRPr lang="it-IT" dirty="0"/>
          </a:p>
        </p:txBody>
      </p:sp>
      <p:sp>
        <p:nvSpPr>
          <p:cNvPr id="7" name="Titolo 6">
            <a:extLst>
              <a:ext uri="{FF2B5EF4-FFF2-40B4-BE49-F238E27FC236}">
                <a16:creationId xmlns:a16="http://schemas.microsoft.com/office/drawing/2014/main" id="{0D0338DD-40A1-467C-9900-E4357832B7DB}"/>
              </a:ext>
            </a:extLst>
          </p:cNvPr>
          <p:cNvSpPr>
            <a:spLocks noGrp="1"/>
          </p:cNvSpPr>
          <p:nvPr>
            <p:ph type="title" hasCustomPrompt="1"/>
          </p:nvPr>
        </p:nvSpPr>
        <p:spPr/>
        <p:txBody>
          <a:bodyPr/>
          <a:lstStyle>
            <a:lvl1pPr>
              <a:defRPr/>
            </a:lvl1pPr>
          </a:lstStyle>
          <a:p>
            <a:r>
              <a:rPr lang="it-IT" dirty="0"/>
              <a:t>TITLE</a:t>
            </a:r>
          </a:p>
        </p:txBody>
      </p:sp>
      <p:sp>
        <p:nvSpPr>
          <p:cNvPr id="8" name="Segnaposto data 7">
            <a:extLst>
              <a:ext uri="{FF2B5EF4-FFF2-40B4-BE49-F238E27FC236}">
                <a16:creationId xmlns:a16="http://schemas.microsoft.com/office/drawing/2014/main" id="{385045D1-0692-4218-BA3E-E2592009ACC8}"/>
              </a:ext>
            </a:extLst>
          </p:cNvPr>
          <p:cNvSpPr>
            <a:spLocks noGrp="1"/>
          </p:cNvSpPr>
          <p:nvPr>
            <p:ph type="dt" sz="half" idx="10"/>
          </p:nvPr>
        </p:nvSpPr>
        <p:spPr/>
        <p:txBody>
          <a:bodyPr/>
          <a:lstStyle/>
          <a:p>
            <a:fld id="{197DAE0C-DA40-46F3-A9AC-312E2373A7C6}" type="datetime1">
              <a:rPr lang="it-IT" smtClean="0"/>
              <a:t>13/04/2022</a:t>
            </a:fld>
            <a:endParaRPr lang="it-IT" dirty="0"/>
          </a:p>
        </p:txBody>
      </p:sp>
      <p:sp>
        <p:nvSpPr>
          <p:cNvPr id="9" name="Segnaposto piè di pagina 8">
            <a:extLst>
              <a:ext uri="{FF2B5EF4-FFF2-40B4-BE49-F238E27FC236}">
                <a16:creationId xmlns:a16="http://schemas.microsoft.com/office/drawing/2014/main" id="{6FCC9FB4-F2F9-46C9-ADE5-AA7ADD3B2893}"/>
              </a:ext>
            </a:extLst>
          </p:cNvPr>
          <p:cNvSpPr>
            <a:spLocks noGrp="1"/>
          </p:cNvSpPr>
          <p:nvPr>
            <p:ph type="ftr" sz="quarter" idx="11"/>
          </p:nvPr>
        </p:nvSpPr>
        <p:spPr/>
        <p:txBody>
          <a:bodyPr/>
          <a:lstStyle/>
          <a:p>
            <a:r>
              <a:rPr lang="en-US" dirty="0"/>
              <a:t>Mid-Term Review Rehearsal</a:t>
            </a:r>
            <a:endParaRPr lang="it-IT" dirty="0"/>
          </a:p>
        </p:txBody>
      </p:sp>
      <p:sp>
        <p:nvSpPr>
          <p:cNvPr id="10" name="Segnaposto numero diapositiva 9">
            <a:extLst>
              <a:ext uri="{FF2B5EF4-FFF2-40B4-BE49-F238E27FC236}">
                <a16:creationId xmlns:a16="http://schemas.microsoft.com/office/drawing/2014/main" id="{38A9E9B6-1C8E-4F12-915F-D8C675851C9D}"/>
              </a:ext>
            </a:extLst>
          </p:cNvPr>
          <p:cNvSpPr>
            <a:spLocks noGrp="1"/>
          </p:cNvSpPr>
          <p:nvPr>
            <p:ph type="sldNum" sz="quarter" idx="12"/>
          </p:nvPr>
        </p:nvSpPr>
        <p:spPr/>
        <p:txBody>
          <a:bodyPr/>
          <a:lstStyle/>
          <a:p>
            <a:fld id="{32289F73-ADA0-4EE1-9844-B7AEE579A8A5}" type="slidenum">
              <a:rPr lang="it-IT" smtClean="0"/>
              <a:t>‹#›</a:t>
            </a:fld>
            <a:endParaRPr lang="it-IT"/>
          </a:p>
        </p:txBody>
      </p:sp>
    </p:spTree>
    <p:extLst>
      <p:ext uri="{BB962C8B-B14F-4D97-AF65-F5344CB8AC3E}">
        <p14:creationId xmlns:p14="http://schemas.microsoft.com/office/powerpoint/2010/main" val="604302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4270" name="shpGridNormal" hidden="1"/>
          <p:cNvGrpSpPr>
            <a:grpSpLocks/>
          </p:cNvGrpSpPr>
          <p:nvPr userDrawn="1"/>
        </p:nvGrpSpPr>
        <p:grpSpPr bwMode="auto">
          <a:xfrm>
            <a:off x="397121" y="514353"/>
            <a:ext cx="8354157" cy="5764213"/>
            <a:chOff x="271" y="324"/>
            <a:chExt cx="5701" cy="3631"/>
          </a:xfrm>
        </p:grpSpPr>
        <p:sp>
          <p:nvSpPr>
            <p:cNvPr id="94266" name="shpGridTitle" hidden="1"/>
            <p:cNvSpPr>
              <a:spLocks noChangeArrowheads="1"/>
            </p:cNvSpPr>
            <p:nvPr userDrawn="1"/>
          </p:nvSpPr>
          <p:spPr bwMode="auto">
            <a:xfrm>
              <a:off x="271" y="324"/>
              <a:ext cx="5701" cy="771"/>
            </a:xfrm>
            <a:prstGeom prst="rect">
              <a:avLst/>
            </a:prstGeom>
            <a:noFill/>
            <a:ln w="12700">
              <a:solidFill>
                <a:srgbClr val="676767"/>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fr-CH" sz="1661"/>
            </a:p>
          </p:txBody>
        </p:sp>
        <p:sp>
          <p:nvSpPr>
            <p:cNvPr id="94268" name="shpGridMain" hidden="1"/>
            <p:cNvSpPr>
              <a:spLocks noChangeArrowheads="1"/>
            </p:cNvSpPr>
            <p:nvPr userDrawn="1"/>
          </p:nvSpPr>
          <p:spPr bwMode="auto">
            <a:xfrm>
              <a:off x="271" y="1179"/>
              <a:ext cx="5701" cy="2776"/>
            </a:xfrm>
            <a:prstGeom prst="rect">
              <a:avLst/>
            </a:prstGeom>
            <a:noFill/>
            <a:ln w="12700">
              <a:solidFill>
                <a:srgbClr val="676767"/>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fr-CH" sz="1661"/>
            </a:p>
          </p:txBody>
        </p:sp>
      </p:grpSp>
      <p:sp>
        <p:nvSpPr>
          <p:cNvPr id="94242" name="shpTitleLine"/>
          <p:cNvSpPr>
            <a:spLocks noChangeShapeType="1"/>
          </p:cNvSpPr>
          <p:nvPr/>
        </p:nvSpPr>
        <p:spPr bwMode="auto">
          <a:xfrm>
            <a:off x="1" y="1738313"/>
            <a:ext cx="8160727"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pl-PL" sz="2700"/>
          </a:p>
        </p:txBody>
      </p:sp>
      <p:sp>
        <p:nvSpPr>
          <p:cNvPr id="94230" name="shpPlaceholderTitle"/>
          <p:cNvSpPr>
            <a:spLocks noGrp="1" noChangeArrowheads="1"/>
          </p:cNvSpPr>
          <p:nvPr>
            <p:ph type="ctrTitle"/>
          </p:nvPr>
        </p:nvSpPr>
        <p:spPr>
          <a:xfrm>
            <a:off x="383931" y="2601913"/>
            <a:ext cx="8376138" cy="1008062"/>
          </a:xfrm>
        </p:spPr>
        <p:txBody>
          <a:bodyPr/>
          <a:lstStyle>
            <a:lvl1pPr>
              <a:defRPr sz="2250"/>
            </a:lvl1pPr>
          </a:lstStyle>
          <a:p>
            <a:pPr lvl="0"/>
            <a:r>
              <a:rPr lang="en-US" noProof="0"/>
              <a:t>Click to edit Master title style</a:t>
            </a:r>
            <a:endParaRPr lang="fr-CH" noProof="0"/>
          </a:p>
        </p:txBody>
      </p:sp>
      <p:sp>
        <p:nvSpPr>
          <p:cNvPr id="94231" name="shpPlaceholderMain"/>
          <p:cNvSpPr>
            <a:spLocks noGrp="1" noChangeArrowheads="1"/>
          </p:cNvSpPr>
          <p:nvPr>
            <p:ph type="subTitle" idx="1"/>
          </p:nvPr>
        </p:nvSpPr>
        <p:spPr>
          <a:xfrm>
            <a:off x="398586" y="3644903"/>
            <a:ext cx="8361485" cy="576263"/>
          </a:xfrm>
        </p:spPr>
        <p:txBody>
          <a:bodyPr/>
          <a:lstStyle>
            <a:lvl1pPr marL="0" indent="0">
              <a:buFontTx/>
              <a:buNone/>
              <a:defRPr sz="2475" b="1" i="1">
                <a:latin typeface="Minion" pitchFamily="2" charset="0"/>
              </a:defRPr>
            </a:lvl1pPr>
          </a:lstStyle>
          <a:p>
            <a:pPr lvl="0"/>
            <a:r>
              <a:rPr lang="en-US" noProof="0"/>
              <a:t>Click to edit Master subtitle style</a:t>
            </a:r>
            <a:endParaRPr lang="fr-CH" noProof="0"/>
          </a:p>
        </p:txBody>
      </p:sp>
      <p:sp>
        <p:nvSpPr>
          <p:cNvPr id="94263" name="shpLogoBackground"/>
          <p:cNvSpPr>
            <a:spLocks noChangeArrowheads="1"/>
          </p:cNvSpPr>
          <p:nvPr userDrawn="1"/>
        </p:nvSpPr>
        <p:spPr bwMode="white">
          <a:xfrm>
            <a:off x="7996238" y="115891"/>
            <a:ext cx="1062403" cy="865187"/>
          </a:xfrm>
          <a:prstGeom prst="rect">
            <a:avLst/>
          </a:prstGeom>
          <a:solidFill>
            <a:schemeClr val="bg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de-CH" sz="2700"/>
          </a:p>
        </p:txBody>
      </p:sp>
    </p:spTree>
    <p:extLst>
      <p:ext uri="{BB962C8B-B14F-4D97-AF65-F5344CB8AC3E}">
        <p14:creationId xmlns:p14="http://schemas.microsoft.com/office/powerpoint/2010/main" val="3594710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a:xfrm>
            <a:off x="448928" y="1762127"/>
            <a:ext cx="8354157" cy="4471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shpPlaceholderDate"/>
          <p:cNvSpPr>
            <a:spLocks noGrp="1" noChangeArrowheads="1"/>
          </p:cNvSpPr>
          <p:nvPr>
            <p:ph type="dt" sz="half" idx="10"/>
          </p:nvPr>
        </p:nvSpPr>
        <p:spPr>
          <a:ln/>
        </p:spPr>
        <p:txBody>
          <a:bodyPr/>
          <a:lstStyle>
            <a:lvl1pPr>
              <a:defRPr/>
            </a:lvl1pPr>
          </a:lstStyle>
          <a:p>
            <a:pPr>
              <a:defRPr/>
            </a:pPr>
            <a:endParaRPr lang="en-US"/>
          </a:p>
        </p:txBody>
      </p:sp>
      <p:sp>
        <p:nvSpPr>
          <p:cNvPr id="5" name="shpPlaceholderNumber"/>
          <p:cNvSpPr>
            <a:spLocks noGrp="1" noChangeArrowheads="1"/>
          </p:cNvSpPr>
          <p:nvPr>
            <p:ph type="sldNum" sz="quarter" idx="11"/>
          </p:nvPr>
        </p:nvSpPr>
        <p:spPr>
          <a:ln/>
        </p:spPr>
        <p:txBody>
          <a:bodyPr/>
          <a:lstStyle>
            <a:lvl1pPr>
              <a:defRPr/>
            </a:lvl1pPr>
          </a:lstStyle>
          <a:p>
            <a:pPr>
              <a:defRPr/>
            </a:pPr>
            <a:fld id="{0BC32AB4-61FB-4062-9E20-33DD6EC6477C}" type="slidenum">
              <a:rPr lang="en-US"/>
              <a:pPr>
                <a:defRPr/>
              </a:pPr>
              <a:t>‹#›</a:t>
            </a:fld>
            <a:endParaRPr lang="en-US"/>
          </a:p>
        </p:txBody>
      </p:sp>
    </p:spTree>
    <p:extLst>
      <p:ext uri="{BB962C8B-B14F-4D97-AF65-F5344CB8AC3E}">
        <p14:creationId xmlns:p14="http://schemas.microsoft.com/office/powerpoint/2010/main" val="3449614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3"/>
            <a:ext cx="7772400" cy="1362075"/>
          </a:xfrm>
        </p:spPr>
        <p:txBody>
          <a:bodyPr/>
          <a:lstStyle>
            <a:lvl1pPr algn="l">
              <a:defRPr sz="2769" b="1" cap="all"/>
            </a:lvl1pPr>
          </a:lstStyle>
          <a:p>
            <a:r>
              <a:rPr lang="en-US"/>
              <a:t>Click to edit Master title style</a:t>
            </a:r>
            <a:endParaRPr lang="pl-PL"/>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1385"/>
            </a:lvl1pPr>
            <a:lvl2pPr marL="316531" indent="0">
              <a:buNone/>
              <a:defRPr sz="1247"/>
            </a:lvl2pPr>
            <a:lvl3pPr marL="633062" indent="0">
              <a:buNone/>
              <a:defRPr sz="1108"/>
            </a:lvl3pPr>
            <a:lvl4pPr marL="949593" indent="0">
              <a:buNone/>
              <a:defRPr sz="969"/>
            </a:lvl4pPr>
            <a:lvl5pPr marL="1266124" indent="0">
              <a:buNone/>
              <a:defRPr sz="969"/>
            </a:lvl5pPr>
            <a:lvl6pPr marL="1582655" indent="0">
              <a:buNone/>
              <a:defRPr sz="969"/>
            </a:lvl6pPr>
            <a:lvl7pPr marL="1899186" indent="0">
              <a:buNone/>
              <a:defRPr sz="969"/>
            </a:lvl7pPr>
            <a:lvl8pPr marL="2215717" indent="0">
              <a:buNone/>
              <a:defRPr sz="969"/>
            </a:lvl8pPr>
            <a:lvl9pPr marL="2532248" indent="0">
              <a:buNone/>
              <a:defRPr sz="969"/>
            </a:lvl9pPr>
          </a:lstStyle>
          <a:p>
            <a:pPr lvl="0"/>
            <a:r>
              <a:rPr lang="en-US"/>
              <a:t>Edit Master text styles</a:t>
            </a:r>
          </a:p>
        </p:txBody>
      </p:sp>
      <p:sp>
        <p:nvSpPr>
          <p:cNvPr id="4" name="shpPlaceholderDate"/>
          <p:cNvSpPr>
            <a:spLocks noGrp="1" noChangeArrowheads="1"/>
          </p:cNvSpPr>
          <p:nvPr>
            <p:ph type="dt" sz="half" idx="10"/>
          </p:nvPr>
        </p:nvSpPr>
        <p:spPr>
          <a:ln/>
        </p:spPr>
        <p:txBody>
          <a:bodyPr/>
          <a:lstStyle>
            <a:lvl1pPr>
              <a:defRPr/>
            </a:lvl1pPr>
          </a:lstStyle>
          <a:p>
            <a:pPr>
              <a:defRPr/>
            </a:pPr>
            <a:endParaRPr lang="en-US"/>
          </a:p>
        </p:txBody>
      </p:sp>
      <p:sp>
        <p:nvSpPr>
          <p:cNvPr id="5" name="shpPlaceholderNumber"/>
          <p:cNvSpPr>
            <a:spLocks noGrp="1" noChangeArrowheads="1"/>
          </p:cNvSpPr>
          <p:nvPr>
            <p:ph type="sldNum" sz="quarter" idx="11"/>
          </p:nvPr>
        </p:nvSpPr>
        <p:spPr>
          <a:ln/>
        </p:spPr>
        <p:txBody>
          <a:bodyPr/>
          <a:lstStyle>
            <a:lvl1pPr>
              <a:defRPr/>
            </a:lvl1pPr>
          </a:lstStyle>
          <a:p>
            <a:pPr>
              <a:defRPr/>
            </a:pPr>
            <a:fld id="{404649DD-8E2B-4957-9020-F806BA43D35C}" type="slidenum">
              <a:rPr lang="en-US"/>
              <a:pPr>
                <a:defRPr/>
              </a:pPr>
              <a:t>‹#›</a:t>
            </a:fld>
            <a:endParaRPr lang="en-US"/>
          </a:p>
        </p:txBody>
      </p:sp>
    </p:spTree>
    <p:extLst>
      <p:ext uri="{BB962C8B-B14F-4D97-AF65-F5344CB8AC3E}">
        <p14:creationId xmlns:p14="http://schemas.microsoft.com/office/powerpoint/2010/main" val="927909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397120" y="1806575"/>
            <a:ext cx="4106008" cy="4471988"/>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4643805" y="1806575"/>
            <a:ext cx="4107473" cy="4471988"/>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shpPlaceholderDate"/>
          <p:cNvSpPr>
            <a:spLocks noGrp="1" noChangeArrowheads="1"/>
          </p:cNvSpPr>
          <p:nvPr>
            <p:ph type="dt" sz="half" idx="10"/>
          </p:nvPr>
        </p:nvSpPr>
        <p:spPr>
          <a:ln/>
        </p:spPr>
        <p:txBody>
          <a:bodyPr/>
          <a:lstStyle>
            <a:lvl1pPr>
              <a:defRPr/>
            </a:lvl1pPr>
          </a:lstStyle>
          <a:p>
            <a:pPr>
              <a:defRPr/>
            </a:pPr>
            <a:endParaRPr lang="en-US"/>
          </a:p>
        </p:txBody>
      </p:sp>
      <p:sp>
        <p:nvSpPr>
          <p:cNvPr id="6" name="shpPlaceholderNumber"/>
          <p:cNvSpPr>
            <a:spLocks noGrp="1" noChangeArrowheads="1"/>
          </p:cNvSpPr>
          <p:nvPr>
            <p:ph type="sldNum" sz="quarter" idx="11"/>
          </p:nvPr>
        </p:nvSpPr>
        <p:spPr>
          <a:ln/>
        </p:spPr>
        <p:txBody>
          <a:bodyPr/>
          <a:lstStyle>
            <a:lvl1pPr>
              <a:defRPr/>
            </a:lvl1pPr>
          </a:lstStyle>
          <a:p>
            <a:pPr>
              <a:defRPr/>
            </a:pPr>
            <a:fld id="{D2545B92-9666-4195-B6E1-FD81DD2D83C4}" type="slidenum">
              <a:rPr lang="en-US"/>
              <a:pPr>
                <a:defRPr/>
              </a:pPr>
              <a:t>‹#›</a:t>
            </a:fld>
            <a:endParaRPr lang="en-US"/>
          </a:p>
        </p:txBody>
      </p:sp>
    </p:spTree>
    <p:extLst>
      <p:ext uri="{BB962C8B-B14F-4D97-AF65-F5344CB8AC3E}">
        <p14:creationId xmlns:p14="http://schemas.microsoft.com/office/powerpoint/2010/main" val="1281498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pl-PL"/>
          </a:p>
        </p:txBody>
      </p:sp>
      <p:sp>
        <p:nvSpPr>
          <p:cNvPr id="3" name="Text Placeholder 2"/>
          <p:cNvSpPr>
            <a:spLocks noGrp="1"/>
          </p:cNvSpPr>
          <p:nvPr>
            <p:ph type="body" idx="1"/>
          </p:nvPr>
        </p:nvSpPr>
        <p:spPr>
          <a:xfrm>
            <a:off x="457201" y="1535113"/>
            <a:ext cx="4040066" cy="639762"/>
          </a:xfrm>
        </p:spPr>
        <p:txBody>
          <a:bodyPr anchor="b"/>
          <a:lstStyle>
            <a:lvl1pPr marL="0" indent="0">
              <a:buNone/>
              <a:defRPr sz="1661" b="1"/>
            </a:lvl1pPr>
            <a:lvl2pPr marL="316531" indent="0">
              <a:buNone/>
              <a:defRPr sz="1385" b="1"/>
            </a:lvl2pPr>
            <a:lvl3pPr marL="633062" indent="0">
              <a:buNone/>
              <a:defRPr sz="1247"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en-US"/>
              <a:t>Edit Master text styles</a:t>
            </a:r>
          </a:p>
        </p:txBody>
      </p:sp>
      <p:sp>
        <p:nvSpPr>
          <p:cNvPr id="4" name="Content Placeholder 3"/>
          <p:cNvSpPr>
            <a:spLocks noGrp="1"/>
          </p:cNvSpPr>
          <p:nvPr>
            <p:ph sz="half" idx="2"/>
          </p:nvPr>
        </p:nvSpPr>
        <p:spPr>
          <a:xfrm>
            <a:off x="457201" y="2174875"/>
            <a:ext cx="4040066" cy="3951288"/>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4645271" y="1535113"/>
            <a:ext cx="4041531" cy="639762"/>
          </a:xfrm>
        </p:spPr>
        <p:txBody>
          <a:bodyPr anchor="b"/>
          <a:lstStyle>
            <a:lvl1pPr marL="0" indent="0">
              <a:buNone/>
              <a:defRPr sz="1661" b="1"/>
            </a:lvl1pPr>
            <a:lvl2pPr marL="316531" indent="0">
              <a:buNone/>
              <a:defRPr sz="1385" b="1"/>
            </a:lvl2pPr>
            <a:lvl3pPr marL="633062" indent="0">
              <a:buNone/>
              <a:defRPr sz="1247"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en-US"/>
              <a:t>Edit Master text styles</a:t>
            </a:r>
          </a:p>
        </p:txBody>
      </p:sp>
      <p:sp>
        <p:nvSpPr>
          <p:cNvPr id="6" name="Content Placeholder 5"/>
          <p:cNvSpPr>
            <a:spLocks noGrp="1"/>
          </p:cNvSpPr>
          <p:nvPr>
            <p:ph sz="quarter" idx="4"/>
          </p:nvPr>
        </p:nvSpPr>
        <p:spPr>
          <a:xfrm>
            <a:off x="4645271" y="2174875"/>
            <a:ext cx="4041531" cy="3951288"/>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shpPlaceholderDate"/>
          <p:cNvSpPr>
            <a:spLocks noGrp="1" noChangeArrowheads="1"/>
          </p:cNvSpPr>
          <p:nvPr>
            <p:ph type="dt" sz="half" idx="10"/>
          </p:nvPr>
        </p:nvSpPr>
        <p:spPr>
          <a:ln/>
        </p:spPr>
        <p:txBody>
          <a:bodyPr/>
          <a:lstStyle>
            <a:lvl1pPr>
              <a:defRPr/>
            </a:lvl1pPr>
          </a:lstStyle>
          <a:p>
            <a:pPr>
              <a:defRPr/>
            </a:pPr>
            <a:endParaRPr lang="en-US"/>
          </a:p>
        </p:txBody>
      </p:sp>
      <p:sp>
        <p:nvSpPr>
          <p:cNvPr id="8" name="shpPlaceholderNumber"/>
          <p:cNvSpPr>
            <a:spLocks noGrp="1" noChangeArrowheads="1"/>
          </p:cNvSpPr>
          <p:nvPr>
            <p:ph type="sldNum" sz="quarter" idx="11"/>
          </p:nvPr>
        </p:nvSpPr>
        <p:spPr>
          <a:ln/>
        </p:spPr>
        <p:txBody>
          <a:bodyPr/>
          <a:lstStyle>
            <a:lvl1pPr>
              <a:defRPr/>
            </a:lvl1pPr>
          </a:lstStyle>
          <a:p>
            <a:pPr>
              <a:defRPr/>
            </a:pPr>
            <a:fld id="{0655FE86-6BD3-48ED-9042-E3EF8447C65D}" type="slidenum">
              <a:rPr lang="en-US"/>
              <a:pPr>
                <a:defRPr/>
              </a:pPr>
              <a:t>‹#›</a:t>
            </a:fld>
            <a:endParaRPr lang="en-US"/>
          </a:p>
        </p:txBody>
      </p:sp>
    </p:spTree>
    <p:extLst>
      <p:ext uri="{BB962C8B-B14F-4D97-AF65-F5344CB8AC3E}">
        <p14:creationId xmlns:p14="http://schemas.microsoft.com/office/powerpoint/2010/main" val="1843910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Title 6"/>
          <p:cNvSpPr>
            <a:spLocks noGrp="1"/>
          </p:cNvSpPr>
          <p:nvPr>
            <p:ph type="title"/>
          </p:nvPr>
        </p:nvSpPr>
        <p:spPr/>
        <p:txBody>
          <a:bodyPr/>
          <a:lstStyle/>
          <a:p>
            <a:r>
              <a:rPr lang="el-GR"/>
              <a:t>Στυλ κύριου τίτλου</a:t>
            </a:r>
            <a:endParaRPr lang="en-US"/>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EB3F3B1D-C183-444C-A3DF-EF6CE3FC0BCE}" type="slidenum">
              <a:rPr lang="el-GR"/>
              <a:pPr>
                <a:defRP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shpPlaceholderDate"/>
          <p:cNvSpPr>
            <a:spLocks noGrp="1" noChangeArrowheads="1"/>
          </p:cNvSpPr>
          <p:nvPr>
            <p:ph type="dt" sz="half" idx="10"/>
          </p:nvPr>
        </p:nvSpPr>
        <p:spPr>
          <a:ln/>
        </p:spPr>
        <p:txBody>
          <a:bodyPr/>
          <a:lstStyle>
            <a:lvl1pPr>
              <a:defRPr/>
            </a:lvl1pPr>
          </a:lstStyle>
          <a:p>
            <a:pPr>
              <a:defRPr/>
            </a:pPr>
            <a:endParaRPr lang="en-US"/>
          </a:p>
        </p:txBody>
      </p:sp>
      <p:sp>
        <p:nvSpPr>
          <p:cNvPr id="4" name="shpPlaceholderNumber"/>
          <p:cNvSpPr>
            <a:spLocks noGrp="1" noChangeArrowheads="1"/>
          </p:cNvSpPr>
          <p:nvPr>
            <p:ph type="sldNum" sz="quarter" idx="11"/>
          </p:nvPr>
        </p:nvSpPr>
        <p:spPr>
          <a:ln/>
        </p:spPr>
        <p:txBody>
          <a:bodyPr/>
          <a:lstStyle>
            <a:lvl1pPr>
              <a:defRPr/>
            </a:lvl1pPr>
          </a:lstStyle>
          <a:p>
            <a:pPr>
              <a:defRPr/>
            </a:pPr>
            <a:fld id="{7F7165CB-D5E5-4F49-B52C-2E6BB58C0F51}" type="slidenum">
              <a:rPr lang="en-US"/>
              <a:pPr>
                <a:defRPr/>
              </a:pPr>
              <a:t>‹#›</a:t>
            </a:fld>
            <a:endParaRPr lang="en-US"/>
          </a:p>
        </p:txBody>
      </p:sp>
    </p:spTree>
    <p:extLst>
      <p:ext uri="{BB962C8B-B14F-4D97-AF65-F5344CB8AC3E}">
        <p14:creationId xmlns:p14="http://schemas.microsoft.com/office/powerpoint/2010/main" val="840847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hpPlaceholderDate"/>
          <p:cNvSpPr>
            <a:spLocks noGrp="1" noChangeArrowheads="1"/>
          </p:cNvSpPr>
          <p:nvPr>
            <p:ph type="dt" sz="half" idx="10"/>
          </p:nvPr>
        </p:nvSpPr>
        <p:spPr>
          <a:ln/>
        </p:spPr>
        <p:txBody>
          <a:bodyPr/>
          <a:lstStyle>
            <a:lvl1pPr>
              <a:defRPr/>
            </a:lvl1pPr>
          </a:lstStyle>
          <a:p>
            <a:pPr>
              <a:defRPr/>
            </a:pPr>
            <a:endParaRPr lang="en-US"/>
          </a:p>
        </p:txBody>
      </p:sp>
      <p:sp>
        <p:nvSpPr>
          <p:cNvPr id="3" name="shpPlaceholderNumber"/>
          <p:cNvSpPr>
            <a:spLocks noGrp="1" noChangeArrowheads="1"/>
          </p:cNvSpPr>
          <p:nvPr>
            <p:ph type="sldNum" sz="quarter" idx="11"/>
          </p:nvPr>
        </p:nvSpPr>
        <p:spPr>
          <a:ln/>
        </p:spPr>
        <p:txBody>
          <a:bodyPr/>
          <a:lstStyle>
            <a:lvl1pPr>
              <a:defRPr/>
            </a:lvl1pPr>
          </a:lstStyle>
          <a:p>
            <a:pPr>
              <a:defRPr/>
            </a:pPr>
            <a:fld id="{237DFCCA-F568-422D-8A8C-1E40958866FD}" type="slidenum">
              <a:rPr lang="en-US"/>
              <a:pPr>
                <a:defRPr/>
              </a:pPr>
              <a:t>‹#›</a:t>
            </a:fld>
            <a:endParaRPr lang="en-US"/>
          </a:p>
        </p:txBody>
      </p:sp>
    </p:spTree>
    <p:extLst>
      <p:ext uri="{BB962C8B-B14F-4D97-AF65-F5344CB8AC3E}">
        <p14:creationId xmlns:p14="http://schemas.microsoft.com/office/powerpoint/2010/main" val="398279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435" cy="1162050"/>
          </a:xfrm>
        </p:spPr>
        <p:txBody>
          <a:bodyPr anchor="b"/>
          <a:lstStyle>
            <a:lvl1pPr algn="l">
              <a:defRPr sz="1385" b="1"/>
            </a:lvl1pPr>
          </a:lstStyle>
          <a:p>
            <a:r>
              <a:rPr lang="en-US"/>
              <a:t>Click to edit Master title style</a:t>
            </a:r>
            <a:endParaRPr lang="pl-PL"/>
          </a:p>
        </p:txBody>
      </p:sp>
      <p:sp>
        <p:nvSpPr>
          <p:cNvPr id="3" name="Content Placeholder 2"/>
          <p:cNvSpPr>
            <a:spLocks noGrp="1"/>
          </p:cNvSpPr>
          <p:nvPr>
            <p:ph idx="1"/>
          </p:nvPr>
        </p:nvSpPr>
        <p:spPr>
          <a:xfrm>
            <a:off x="3575538" y="273053"/>
            <a:ext cx="5111262" cy="5853113"/>
          </a:xfrm>
        </p:spPr>
        <p:txBody>
          <a:bodyPr/>
          <a:lstStyle>
            <a:lvl1pPr>
              <a:defRPr sz="2216"/>
            </a:lvl1pPr>
            <a:lvl2pPr>
              <a:defRPr sz="1939"/>
            </a:lvl2pPr>
            <a:lvl3pPr>
              <a:defRPr sz="1661"/>
            </a:lvl3pPr>
            <a:lvl4pPr>
              <a:defRPr sz="1385"/>
            </a:lvl4pPr>
            <a:lvl5pPr>
              <a:defRPr sz="1385"/>
            </a:lvl5pPr>
            <a:lvl6pPr>
              <a:defRPr sz="1385"/>
            </a:lvl6pPr>
            <a:lvl7pPr>
              <a:defRPr sz="1385"/>
            </a:lvl7pPr>
            <a:lvl8pPr>
              <a:defRPr sz="1385"/>
            </a:lvl8pPr>
            <a:lvl9pPr>
              <a:defRPr sz="138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457201" y="1435103"/>
            <a:ext cx="3008435" cy="4691063"/>
          </a:xfrm>
        </p:spPr>
        <p:txBody>
          <a:bodyPr/>
          <a:lstStyle>
            <a:lvl1pPr marL="0" indent="0">
              <a:buNone/>
              <a:defRPr sz="969"/>
            </a:lvl1pPr>
            <a:lvl2pPr marL="316531" indent="0">
              <a:buNone/>
              <a:defRPr sz="831"/>
            </a:lvl2pPr>
            <a:lvl3pPr marL="633062" indent="0">
              <a:buNone/>
              <a:defRPr sz="692"/>
            </a:lvl3pPr>
            <a:lvl4pPr marL="949593" indent="0">
              <a:buNone/>
              <a:defRPr sz="623"/>
            </a:lvl4pPr>
            <a:lvl5pPr marL="1266124" indent="0">
              <a:buNone/>
              <a:defRPr sz="623"/>
            </a:lvl5pPr>
            <a:lvl6pPr marL="1582655" indent="0">
              <a:buNone/>
              <a:defRPr sz="623"/>
            </a:lvl6pPr>
            <a:lvl7pPr marL="1899186" indent="0">
              <a:buNone/>
              <a:defRPr sz="623"/>
            </a:lvl7pPr>
            <a:lvl8pPr marL="2215717" indent="0">
              <a:buNone/>
              <a:defRPr sz="623"/>
            </a:lvl8pPr>
            <a:lvl9pPr marL="2532248" indent="0">
              <a:buNone/>
              <a:defRPr sz="623"/>
            </a:lvl9pPr>
          </a:lstStyle>
          <a:p>
            <a:pPr lvl="0"/>
            <a:r>
              <a:rPr lang="en-US"/>
              <a:t>Edit Master text styles</a:t>
            </a:r>
          </a:p>
        </p:txBody>
      </p:sp>
      <p:sp>
        <p:nvSpPr>
          <p:cNvPr id="5" name="shpPlaceholderDate"/>
          <p:cNvSpPr>
            <a:spLocks noGrp="1" noChangeArrowheads="1"/>
          </p:cNvSpPr>
          <p:nvPr>
            <p:ph type="dt" sz="half" idx="10"/>
          </p:nvPr>
        </p:nvSpPr>
        <p:spPr>
          <a:ln/>
        </p:spPr>
        <p:txBody>
          <a:bodyPr/>
          <a:lstStyle>
            <a:lvl1pPr>
              <a:defRPr/>
            </a:lvl1pPr>
          </a:lstStyle>
          <a:p>
            <a:pPr>
              <a:defRPr/>
            </a:pPr>
            <a:endParaRPr lang="en-US"/>
          </a:p>
        </p:txBody>
      </p:sp>
      <p:sp>
        <p:nvSpPr>
          <p:cNvPr id="6" name="shpPlaceholderNumber"/>
          <p:cNvSpPr>
            <a:spLocks noGrp="1" noChangeArrowheads="1"/>
          </p:cNvSpPr>
          <p:nvPr>
            <p:ph type="sldNum" sz="quarter" idx="11"/>
          </p:nvPr>
        </p:nvSpPr>
        <p:spPr>
          <a:ln/>
        </p:spPr>
        <p:txBody>
          <a:bodyPr/>
          <a:lstStyle>
            <a:lvl1pPr>
              <a:defRPr/>
            </a:lvl1pPr>
          </a:lstStyle>
          <a:p>
            <a:pPr>
              <a:defRPr/>
            </a:pPr>
            <a:fld id="{8FB887CC-8431-4B91-BABD-191FD7EEA20B}" type="slidenum">
              <a:rPr lang="en-US"/>
              <a:pPr>
                <a:defRPr/>
              </a:pPr>
              <a:t>‹#›</a:t>
            </a:fld>
            <a:endParaRPr lang="en-US"/>
          </a:p>
        </p:txBody>
      </p:sp>
    </p:spTree>
    <p:extLst>
      <p:ext uri="{BB962C8B-B14F-4D97-AF65-F5344CB8AC3E}">
        <p14:creationId xmlns:p14="http://schemas.microsoft.com/office/powerpoint/2010/main" val="1408371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1385" b="1"/>
            </a:lvl1pPr>
          </a:lstStyle>
          <a:p>
            <a:r>
              <a:rPr lang="en-US"/>
              <a:t>Click to edit Master title style</a:t>
            </a:r>
            <a:endParaRPr lang="pl-PL"/>
          </a:p>
        </p:txBody>
      </p:sp>
      <p:sp>
        <p:nvSpPr>
          <p:cNvPr id="3" name="Picture Placeholder 2"/>
          <p:cNvSpPr>
            <a:spLocks noGrp="1"/>
          </p:cNvSpPr>
          <p:nvPr>
            <p:ph type="pic" idx="1"/>
          </p:nvPr>
        </p:nvSpPr>
        <p:spPr>
          <a:xfrm>
            <a:off x="1792166" y="612775"/>
            <a:ext cx="5486400" cy="4114800"/>
          </a:xfrm>
        </p:spPr>
        <p:txBody>
          <a:bodyPr/>
          <a:lstStyle>
            <a:lvl1pPr marL="0" indent="0">
              <a:buNone/>
              <a:defRPr sz="2216"/>
            </a:lvl1pPr>
            <a:lvl2pPr marL="316531" indent="0">
              <a:buNone/>
              <a:defRPr sz="1939"/>
            </a:lvl2pPr>
            <a:lvl3pPr marL="633062" indent="0">
              <a:buNone/>
              <a:defRPr sz="1661"/>
            </a:lvl3pPr>
            <a:lvl4pPr marL="949593" indent="0">
              <a:buNone/>
              <a:defRPr sz="1385"/>
            </a:lvl4pPr>
            <a:lvl5pPr marL="1266124" indent="0">
              <a:buNone/>
              <a:defRPr sz="1385"/>
            </a:lvl5pPr>
            <a:lvl6pPr marL="1582655" indent="0">
              <a:buNone/>
              <a:defRPr sz="1385"/>
            </a:lvl6pPr>
            <a:lvl7pPr marL="1899186" indent="0">
              <a:buNone/>
              <a:defRPr sz="1385"/>
            </a:lvl7pPr>
            <a:lvl8pPr marL="2215717" indent="0">
              <a:buNone/>
              <a:defRPr sz="1385"/>
            </a:lvl8pPr>
            <a:lvl9pPr marL="2532248" indent="0">
              <a:buNone/>
              <a:defRPr sz="1385"/>
            </a:lvl9pPr>
          </a:lstStyle>
          <a:p>
            <a:pPr lvl="0"/>
            <a:r>
              <a:rPr lang="en-US" noProof="0"/>
              <a:t>Click icon to add picture</a:t>
            </a:r>
            <a:endParaRPr lang="pl-PL" noProof="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969"/>
            </a:lvl1pPr>
            <a:lvl2pPr marL="316531" indent="0">
              <a:buNone/>
              <a:defRPr sz="831"/>
            </a:lvl2pPr>
            <a:lvl3pPr marL="633062" indent="0">
              <a:buNone/>
              <a:defRPr sz="692"/>
            </a:lvl3pPr>
            <a:lvl4pPr marL="949593" indent="0">
              <a:buNone/>
              <a:defRPr sz="623"/>
            </a:lvl4pPr>
            <a:lvl5pPr marL="1266124" indent="0">
              <a:buNone/>
              <a:defRPr sz="623"/>
            </a:lvl5pPr>
            <a:lvl6pPr marL="1582655" indent="0">
              <a:buNone/>
              <a:defRPr sz="623"/>
            </a:lvl6pPr>
            <a:lvl7pPr marL="1899186" indent="0">
              <a:buNone/>
              <a:defRPr sz="623"/>
            </a:lvl7pPr>
            <a:lvl8pPr marL="2215717" indent="0">
              <a:buNone/>
              <a:defRPr sz="623"/>
            </a:lvl8pPr>
            <a:lvl9pPr marL="2532248" indent="0">
              <a:buNone/>
              <a:defRPr sz="623"/>
            </a:lvl9pPr>
          </a:lstStyle>
          <a:p>
            <a:pPr lvl="0"/>
            <a:r>
              <a:rPr lang="en-US"/>
              <a:t>Edit Master text styles</a:t>
            </a:r>
          </a:p>
        </p:txBody>
      </p:sp>
      <p:sp>
        <p:nvSpPr>
          <p:cNvPr id="5" name="shpPlaceholderDate"/>
          <p:cNvSpPr>
            <a:spLocks noGrp="1" noChangeArrowheads="1"/>
          </p:cNvSpPr>
          <p:nvPr>
            <p:ph type="dt" sz="half" idx="10"/>
          </p:nvPr>
        </p:nvSpPr>
        <p:spPr>
          <a:ln/>
        </p:spPr>
        <p:txBody>
          <a:bodyPr/>
          <a:lstStyle>
            <a:lvl1pPr>
              <a:defRPr/>
            </a:lvl1pPr>
          </a:lstStyle>
          <a:p>
            <a:pPr>
              <a:defRPr/>
            </a:pPr>
            <a:endParaRPr lang="en-US"/>
          </a:p>
        </p:txBody>
      </p:sp>
      <p:sp>
        <p:nvSpPr>
          <p:cNvPr id="6" name="shpPlaceholderNumber"/>
          <p:cNvSpPr>
            <a:spLocks noGrp="1" noChangeArrowheads="1"/>
          </p:cNvSpPr>
          <p:nvPr>
            <p:ph type="sldNum" sz="quarter" idx="11"/>
          </p:nvPr>
        </p:nvSpPr>
        <p:spPr>
          <a:ln/>
        </p:spPr>
        <p:txBody>
          <a:bodyPr/>
          <a:lstStyle>
            <a:lvl1pPr>
              <a:defRPr/>
            </a:lvl1pPr>
          </a:lstStyle>
          <a:p>
            <a:pPr>
              <a:defRPr/>
            </a:pPr>
            <a:fld id="{860E69C4-9F4A-4EC7-99BF-B1E5BD2F1024}" type="slidenum">
              <a:rPr lang="en-US"/>
              <a:pPr>
                <a:defRPr/>
              </a:pPr>
              <a:t>‹#›</a:t>
            </a:fld>
            <a:endParaRPr lang="en-US"/>
          </a:p>
        </p:txBody>
      </p:sp>
    </p:spTree>
    <p:extLst>
      <p:ext uri="{BB962C8B-B14F-4D97-AF65-F5344CB8AC3E}">
        <p14:creationId xmlns:p14="http://schemas.microsoft.com/office/powerpoint/2010/main" val="3386862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shpPlaceholderDate"/>
          <p:cNvSpPr>
            <a:spLocks noGrp="1" noChangeArrowheads="1"/>
          </p:cNvSpPr>
          <p:nvPr>
            <p:ph type="dt" sz="half" idx="10"/>
          </p:nvPr>
        </p:nvSpPr>
        <p:spPr>
          <a:ln/>
        </p:spPr>
        <p:txBody>
          <a:bodyPr/>
          <a:lstStyle>
            <a:lvl1pPr>
              <a:defRPr/>
            </a:lvl1pPr>
          </a:lstStyle>
          <a:p>
            <a:pPr>
              <a:defRPr/>
            </a:pPr>
            <a:endParaRPr lang="en-US"/>
          </a:p>
        </p:txBody>
      </p:sp>
      <p:sp>
        <p:nvSpPr>
          <p:cNvPr id="5" name="shpPlaceholderNumber"/>
          <p:cNvSpPr>
            <a:spLocks noGrp="1" noChangeArrowheads="1"/>
          </p:cNvSpPr>
          <p:nvPr>
            <p:ph type="sldNum" sz="quarter" idx="11"/>
          </p:nvPr>
        </p:nvSpPr>
        <p:spPr>
          <a:ln/>
        </p:spPr>
        <p:txBody>
          <a:bodyPr/>
          <a:lstStyle>
            <a:lvl1pPr>
              <a:defRPr/>
            </a:lvl1pPr>
          </a:lstStyle>
          <a:p>
            <a:pPr>
              <a:defRPr/>
            </a:pPr>
            <a:fld id="{F9B25F00-55C7-4159-96ED-33FC18106483}" type="slidenum">
              <a:rPr lang="en-US"/>
              <a:pPr>
                <a:defRPr/>
              </a:pPr>
              <a:t>‹#›</a:t>
            </a:fld>
            <a:endParaRPr lang="en-US"/>
          </a:p>
        </p:txBody>
      </p:sp>
    </p:spTree>
    <p:extLst>
      <p:ext uri="{BB962C8B-B14F-4D97-AF65-F5344CB8AC3E}">
        <p14:creationId xmlns:p14="http://schemas.microsoft.com/office/powerpoint/2010/main" val="305632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639" y="452441"/>
            <a:ext cx="2089638" cy="5826125"/>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388329" y="452441"/>
            <a:ext cx="6132634" cy="5826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shpPlaceholderDate"/>
          <p:cNvSpPr>
            <a:spLocks noGrp="1" noChangeArrowheads="1"/>
          </p:cNvSpPr>
          <p:nvPr>
            <p:ph type="dt" sz="half" idx="10"/>
          </p:nvPr>
        </p:nvSpPr>
        <p:spPr>
          <a:ln/>
        </p:spPr>
        <p:txBody>
          <a:bodyPr/>
          <a:lstStyle>
            <a:lvl1pPr>
              <a:defRPr/>
            </a:lvl1pPr>
          </a:lstStyle>
          <a:p>
            <a:pPr>
              <a:defRPr/>
            </a:pPr>
            <a:endParaRPr lang="en-US"/>
          </a:p>
        </p:txBody>
      </p:sp>
      <p:sp>
        <p:nvSpPr>
          <p:cNvPr id="5" name="shpPlaceholderNumber"/>
          <p:cNvSpPr>
            <a:spLocks noGrp="1" noChangeArrowheads="1"/>
          </p:cNvSpPr>
          <p:nvPr>
            <p:ph type="sldNum" sz="quarter" idx="11"/>
          </p:nvPr>
        </p:nvSpPr>
        <p:spPr>
          <a:ln/>
        </p:spPr>
        <p:txBody>
          <a:bodyPr/>
          <a:lstStyle>
            <a:lvl1pPr>
              <a:defRPr/>
            </a:lvl1pPr>
          </a:lstStyle>
          <a:p>
            <a:pPr>
              <a:defRPr/>
            </a:pPr>
            <a:fld id="{FEA27A04-B349-4C41-9EBD-AC2BB72186CE}" type="slidenum">
              <a:rPr lang="en-US"/>
              <a:pPr>
                <a:defRPr/>
              </a:pPr>
              <a:t>‹#›</a:t>
            </a:fld>
            <a:endParaRPr lang="en-US"/>
          </a:p>
        </p:txBody>
      </p:sp>
    </p:spTree>
    <p:extLst>
      <p:ext uri="{BB962C8B-B14F-4D97-AF65-F5344CB8AC3E}">
        <p14:creationId xmlns:p14="http://schemas.microsoft.com/office/powerpoint/2010/main" val="3163209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2426910 h 640"/>
              <a:gd name="T6" fmla="*/ 2147483647 w 2706"/>
              <a:gd name="T7" fmla="*/ 47345203 h 640"/>
              <a:gd name="T8" fmla="*/ 2147483647 w 2706"/>
              <a:gd name="T9" fmla="*/ 74755995 h 640"/>
              <a:gd name="T10" fmla="*/ 2147483647 w 2706"/>
              <a:gd name="T11" fmla="*/ 102165671 h 640"/>
              <a:gd name="T12" fmla="*/ 2147483647 w 2706"/>
              <a:gd name="T13" fmla="*/ 134560345 h 640"/>
              <a:gd name="T14" fmla="*/ 2147483647 w 2706"/>
              <a:gd name="T15" fmla="*/ 166953902 h 640"/>
              <a:gd name="T16" fmla="*/ 2088287069 w 2706"/>
              <a:gd name="T17" fmla="*/ 204332458 h 640"/>
              <a:gd name="T18" fmla="*/ 1936864244 w 2706"/>
              <a:gd name="T19" fmla="*/ 241709897 h 640"/>
              <a:gd name="T20" fmla="*/ 1936864244 w 2706"/>
              <a:gd name="T21" fmla="*/ 241709897 h 640"/>
              <a:gd name="T22" fmla="*/ 1663397460 w 2706"/>
              <a:gd name="T23" fmla="*/ 313973394 h 640"/>
              <a:gd name="T24" fmla="*/ 1396711723 w 2706"/>
              <a:gd name="T25" fmla="*/ 378761625 h 640"/>
              <a:gd name="T26" fmla="*/ 1141325958 w 2706"/>
              <a:gd name="T27" fmla="*/ 438565975 h 640"/>
              <a:gd name="T28" fmla="*/ 894980172 w 2706"/>
              <a:gd name="T29" fmla="*/ 495878941 h 640"/>
              <a:gd name="T30" fmla="*/ 659935422 w 2706"/>
              <a:gd name="T31" fmla="*/ 545715527 h 640"/>
              <a:gd name="T32" fmla="*/ 431669593 w 2706"/>
              <a:gd name="T33" fmla="*/ 590569348 h 640"/>
              <a:gd name="T34" fmla="*/ 212444804 w 2706"/>
              <a:gd name="T35" fmla="*/ 632930669 h 640"/>
              <a:gd name="T36" fmla="*/ 0 w 2706"/>
              <a:gd name="T37" fmla="*/ 670308108 h 640"/>
              <a:gd name="T38" fmla="*/ 0 w 2706"/>
              <a:gd name="T39" fmla="*/ 670308108 h 640"/>
              <a:gd name="T40" fmla="*/ 146902836 w 2706"/>
              <a:gd name="T41" fmla="*/ 692735019 h 640"/>
              <a:gd name="T42" fmla="*/ 287026751 w 2706"/>
              <a:gd name="T43" fmla="*/ 712670546 h 640"/>
              <a:gd name="T44" fmla="*/ 422629614 w 2706"/>
              <a:gd name="T45" fmla="*/ 730113574 h 640"/>
              <a:gd name="T46" fmla="*/ 555972483 w 2706"/>
              <a:gd name="T47" fmla="*/ 745064104 h 640"/>
              <a:gd name="T48" fmla="*/ 684795362 w 2706"/>
              <a:gd name="T49" fmla="*/ 760015749 h 640"/>
              <a:gd name="T50" fmla="*/ 809098253 w 2706"/>
              <a:gd name="T51" fmla="*/ 769982396 h 640"/>
              <a:gd name="T52" fmla="*/ 928881154 w 2706"/>
              <a:gd name="T53" fmla="*/ 779950160 h 640"/>
              <a:gd name="T54" fmla="*/ 1046404060 w 2706"/>
              <a:gd name="T55" fmla="*/ 787425425 h 640"/>
              <a:gd name="T56" fmla="*/ 1161665909 w 2706"/>
              <a:gd name="T57" fmla="*/ 792409307 h 640"/>
              <a:gd name="T58" fmla="*/ 1272408832 w 2706"/>
              <a:gd name="T59" fmla="*/ 794901806 h 640"/>
              <a:gd name="T60" fmla="*/ 1378630703 w 2706"/>
              <a:gd name="T61" fmla="*/ 797393188 h 640"/>
              <a:gd name="T62" fmla="*/ 1482593642 w 2706"/>
              <a:gd name="T63" fmla="*/ 797393188 h 640"/>
              <a:gd name="T64" fmla="*/ 1584295524 w 2706"/>
              <a:gd name="T65" fmla="*/ 794901806 h 640"/>
              <a:gd name="T66" fmla="*/ 1683738474 w 2706"/>
              <a:gd name="T67" fmla="*/ 792409307 h 640"/>
              <a:gd name="T68" fmla="*/ 1778660372 w 2706"/>
              <a:gd name="T69" fmla="*/ 787425425 h 640"/>
              <a:gd name="T70" fmla="*/ 1871322275 w 2706"/>
              <a:gd name="T71" fmla="*/ 779950160 h 640"/>
              <a:gd name="T72" fmla="*/ 1959464189 w 2706"/>
              <a:gd name="T73" fmla="*/ 772474896 h 640"/>
              <a:gd name="T74" fmla="*/ 2047606104 w 2706"/>
              <a:gd name="T75" fmla="*/ 762507132 h 640"/>
              <a:gd name="T76" fmla="*/ 2131228029 w 2706"/>
              <a:gd name="T77" fmla="*/ 750047985 h 640"/>
              <a:gd name="T78" fmla="*/ 2147483647 w 2706"/>
              <a:gd name="T79" fmla="*/ 737588839 h 640"/>
              <a:gd name="T80" fmla="*/ 2147483647 w 2706"/>
              <a:gd name="T81" fmla="*/ 722637193 h 640"/>
              <a:gd name="T82" fmla="*/ 2147483647 w 2706"/>
              <a:gd name="T83" fmla="*/ 707686664 h 640"/>
              <a:gd name="T84" fmla="*/ 2147483647 w 2706"/>
              <a:gd name="T85" fmla="*/ 690243636 h 640"/>
              <a:gd name="T86" fmla="*/ 2147483647 w 2706"/>
              <a:gd name="T87" fmla="*/ 672800607 h 640"/>
              <a:gd name="T88" fmla="*/ 2147483647 w 2706"/>
              <a:gd name="T89" fmla="*/ 652866196 h 640"/>
              <a:gd name="T90" fmla="*/ 2147483647 w 2706"/>
              <a:gd name="T91" fmla="*/ 632930669 h 640"/>
              <a:gd name="T92" fmla="*/ 2147483647 w 2706"/>
              <a:gd name="T93" fmla="*/ 610503759 h 640"/>
              <a:gd name="T94" fmla="*/ 2147483647 w 2706"/>
              <a:gd name="T95" fmla="*/ 588077965 h 640"/>
              <a:gd name="T96" fmla="*/ 2147483647 w 2706"/>
              <a:gd name="T97" fmla="*/ 538240263 h 640"/>
              <a:gd name="T98" fmla="*/ 2147483647 w 2706"/>
              <a:gd name="T99" fmla="*/ 485911178 h 640"/>
              <a:gd name="T100" fmla="*/ 2147483647 w 2706"/>
              <a:gd name="T101" fmla="*/ 485911178 h 640"/>
              <a:gd name="T102" fmla="*/ 2147483647 w 2706"/>
              <a:gd name="T103" fmla="*/ 483419795 h 640"/>
              <a:gd name="T104" fmla="*/ 2147483647 w 2706"/>
              <a:gd name="T105" fmla="*/ 48341979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6" name="Freeform 18"/>
          <p:cNvSpPr>
            <a:spLocks/>
          </p:cNvSpPr>
          <p:nvPr/>
        </p:nvSpPr>
        <p:spPr bwMode="hidden">
          <a:xfrm>
            <a:off x="2619375" y="4075113"/>
            <a:ext cx="5545138" cy="850900"/>
          </a:xfrm>
          <a:custGeom>
            <a:avLst/>
            <a:gdLst>
              <a:gd name="T0" fmla="*/ 2147483647 w 5216"/>
              <a:gd name="T1" fmla="*/ 890318333 h 762"/>
              <a:gd name="T2" fmla="*/ 2147483647 w 5216"/>
              <a:gd name="T3" fmla="*/ 855403517 h 762"/>
              <a:gd name="T4" fmla="*/ 2147483647 w 5216"/>
              <a:gd name="T5" fmla="*/ 760636483 h 762"/>
              <a:gd name="T6" fmla="*/ 2147483647 w 5216"/>
              <a:gd name="T7" fmla="*/ 633448150 h 762"/>
              <a:gd name="T8" fmla="*/ 2147483647 w 5216"/>
              <a:gd name="T9" fmla="*/ 466356850 h 762"/>
              <a:gd name="T10" fmla="*/ 2147483647 w 5216"/>
              <a:gd name="T11" fmla="*/ 369095183 h 762"/>
              <a:gd name="T12" fmla="*/ 2147483647 w 5216"/>
              <a:gd name="T13" fmla="*/ 294278517 h 762"/>
              <a:gd name="T14" fmla="*/ 2147483647 w 5216"/>
              <a:gd name="T15" fmla="*/ 229438150 h 762"/>
              <a:gd name="T16" fmla="*/ 2147483647 w 5216"/>
              <a:gd name="T17" fmla="*/ 174571850 h 762"/>
              <a:gd name="T18" fmla="*/ 2147483647 w 5216"/>
              <a:gd name="T19" fmla="*/ 127188333 h 762"/>
              <a:gd name="T20" fmla="*/ 1966522170 w 5216"/>
              <a:gd name="T21" fmla="*/ 89780000 h 762"/>
              <a:gd name="T22" fmla="*/ 1507667316 w 5216"/>
              <a:gd name="T23" fmla="*/ 34914817 h 762"/>
              <a:gd name="T24" fmla="*/ 1096279949 w 5216"/>
              <a:gd name="T25" fmla="*/ 4988150 h 762"/>
              <a:gd name="T26" fmla="*/ 727838697 w 5216"/>
              <a:gd name="T27" fmla="*/ 0 h 762"/>
              <a:gd name="T28" fmla="*/ 404605842 w 5216"/>
              <a:gd name="T29" fmla="*/ 12469817 h 762"/>
              <a:gd name="T30" fmla="*/ 124320165 w 5216"/>
              <a:gd name="T31" fmla="*/ 39901850 h 762"/>
              <a:gd name="T32" fmla="*/ 0 w 5216"/>
              <a:gd name="T33" fmla="*/ 59853333 h 762"/>
              <a:gd name="T34" fmla="*/ 354878201 w 5216"/>
              <a:gd name="T35" fmla="*/ 107236850 h 762"/>
              <a:gd name="T36" fmla="*/ 736880376 w 5216"/>
              <a:gd name="T37" fmla="*/ 174571850 h 762"/>
              <a:gd name="T38" fmla="*/ 1146007590 w 5216"/>
              <a:gd name="T39" fmla="*/ 261858333 h 762"/>
              <a:gd name="T40" fmla="*/ 1584518931 w 5216"/>
              <a:gd name="T41" fmla="*/ 369095183 h 762"/>
              <a:gd name="T42" fmla="*/ 1984604465 w 5216"/>
              <a:gd name="T43" fmla="*/ 471345000 h 762"/>
              <a:gd name="T44" fmla="*/ 2147483647 w 5216"/>
              <a:gd name="T45" fmla="*/ 643423333 h 762"/>
              <a:gd name="T46" fmla="*/ 2147483647 w 5216"/>
              <a:gd name="T47" fmla="*/ 713251850 h 762"/>
              <a:gd name="T48" fmla="*/ 2147483647 w 5216"/>
              <a:gd name="T49" fmla="*/ 773105183 h 762"/>
              <a:gd name="T50" fmla="*/ 2147483647 w 5216"/>
              <a:gd name="T51" fmla="*/ 825476850 h 762"/>
              <a:gd name="T52" fmla="*/ 2147483647 w 5216"/>
              <a:gd name="T53" fmla="*/ 865379817 h 762"/>
              <a:gd name="T54" fmla="*/ 2147483647 w 5216"/>
              <a:gd name="T55" fmla="*/ 900293517 h 762"/>
              <a:gd name="T56" fmla="*/ 2147483647 w 5216"/>
              <a:gd name="T57" fmla="*/ 922738517 h 762"/>
              <a:gd name="T58" fmla="*/ 2147483647 w 5216"/>
              <a:gd name="T59" fmla="*/ 940196483 h 762"/>
              <a:gd name="T60" fmla="*/ 2147483647 w 5216"/>
              <a:gd name="T61" fmla="*/ 950171667 h 762"/>
              <a:gd name="T62" fmla="*/ 2147483647 w 5216"/>
              <a:gd name="T63" fmla="*/ 950171667 h 762"/>
              <a:gd name="T64" fmla="*/ 2147483647 w 5216"/>
              <a:gd name="T65" fmla="*/ 945183517 h 762"/>
              <a:gd name="T66" fmla="*/ 2147483647 w 5216"/>
              <a:gd name="T67" fmla="*/ 932714817 h 762"/>
              <a:gd name="T68" fmla="*/ 2147483647 w 5216"/>
              <a:gd name="T69" fmla="*/ 912763333 h 762"/>
              <a:gd name="T70" fmla="*/ 2147483647 w 5216"/>
              <a:gd name="T71" fmla="*/ 89031833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7" name="Freeform 22"/>
          <p:cNvSpPr>
            <a:spLocks/>
          </p:cNvSpPr>
          <p:nvPr/>
        </p:nvSpPr>
        <p:spPr bwMode="hidden">
          <a:xfrm>
            <a:off x="2828925" y="4087813"/>
            <a:ext cx="5467350" cy="774700"/>
          </a:xfrm>
          <a:custGeom>
            <a:avLst/>
            <a:gdLst>
              <a:gd name="T0" fmla="*/ 0 w 5144"/>
              <a:gd name="T1" fmla="*/ 87226308 h 694"/>
              <a:gd name="T2" fmla="*/ 0 w 5144"/>
              <a:gd name="T3" fmla="*/ 87226308 h 694"/>
              <a:gd name="T4" fmla="*/ 20333568 w 5144"/>
              <a:gd name="T5" fmla="*/ 82242107 h 694"/>
              <a:gd name="T6" fmla="*/ 81336397 w 5144"/>
              <a:gd name="T7" fmla="*/ 69781047 h 694"/>
              <a:gd name="T8" fmla="*/ 185266001 w 5144"/>
              <a:gd name="T9" fmla="*/ 52335785 h 694"/>
              <a:gd name="T10" fmla="*/ 253046686 w 5144"/>
              <a:gd name="T11" fmla="*/ 42367383 h 694"/>
              <a:gd name="T12" fmla="*/ 332123444 w 5144"/>
              <a:gd name="T13" fmla="*/ 32397865 h 694"/>
              <a:gd name="T14" fmla="*/ 420237697 w 5144"/>
              <a:gd name="T15" fmla="*/ 24922121 h 694"/>
              <a:gd name="T16" fmla="*/ 521907662 w 5144"/>
              <a:gd name="T17" fmla="*/ 17445262 h 694"/>
              <a:gd name="T18" fmla="*/ 632615122 w 5144"/>
              <a:gd name="T19" fmla="*/ 9968402 h 694"/>
              <a:gd name="T20" fmla="*/ 756879357 w 5144"/>
              <a:gd name="T21" fmla="*/ 4984201 h 694"/>
              <a:gd name="T22" fmla="*/ 892439664 w 5144"/>
              <a:gd name="T23" fmla="*/ 2492659 h 694"/>
              <a:gd name="T24" fmla="*/ 1039297107 w 5144"/>
              <a:gd name="T25" fmla="*/ 0 h 694"/>
              <a:gd name="T26" fmla="*/ 1197450622 w 5144"/>
              <a:gd name="T27" fmla="*/ 2492659 h 694"/>
              <a:gd name="T28" fmla="*/ 1366901272 w 5144"/>
              <a:gd name="T29" fmla="*/ 7476860 h 694"/>
              <a:gd name="T30" fmla="*/ 1549907633 w 5144"/>
              <a:gd name="T31" fmla="*/ 17445262 h 694"/>
              <a:gd name="T32" fmla="*/ 1744211130 w 5144"/>
              <a:gd name="T33" fmla="*/ 29906322 h 694"/>
              <a:gd name="T34" fmla="*/ 1949811762 w 5144"/>
              <a:gd name="T35" fmla="*/ 49843126 h 694"/>
              <a:gd name="T36" fmla="*/ 2147483647 w 5144"/>
              <a:gd name="T37" fmla="*/ 72272589 h 694"/>
              <a:gd name="T38" fmla="*/ 2147483647 w 5144"/>
              <a:gd name="T39" fmla="*/ 99687369 h 694"/>
              <a:gd name="T40" fmla="*/ 2147483647 w 5144"/>
              <a:gd name="T41" fmla="*/ 132085234 h 694"/>
              <a:gd name="T42" fmla="*/ 2147483647 w 5144"/>
              <a:gd name="T43" fmla="*/ 171959958 h 694"/>
              <a:gd name="T44" fmla="*/ 2147483647 w 5144"/>
              <a:gd name="T45" fmla="*/ 216818883 h 694"/>
              <a:gd name="T46" fmla="*/ 2147483647 w 5144"/>
              <a:gd name="T47" fmla="*/ 269154668 h 694"/>
              <a:gd name="T48" fmla="*/ 2147483647 w 5144"/>
              <a:gd name="T49" fmla="*/ 331458855 h 694"/>
              <a:gd name="T50" fmla="*/ 2147483647 w 5144"/>
              <a:gd name="T51" fmla="*/ 398747244 h 694"/>
              <a:gd name="T52" fmla="*/ 2147483647 w 5144"/>
              <a:gd name="T53" fmla="*/ 473512491 h 694"/>
              <a:gd name="T54" fmla="*/ 2147483647 w 5144"/>
              <a:gd name="T55" fmla="*/ 558247257 h 694"/>
              <a:gd name="T56" fmla="*/ 2147483647 w 5144"/>
              <a:gd name="T57" fmla="*/ 650456650 h 694"/>
              <a:gd name="T58" fmla="*/ 2147483647 w 5144"/>
              <a:gd name="T59" fmla="*/ 752636678 h 694"/>
              <a:gd name="T60" fmla="*/ 2147483647 w 5144"/>
              <a:gd name="T61" fmla="*/ 864783991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8" name="Freeform 26"/>
          <p:cNvSpPr>
            <a:spLocks/>
          </p:cNvSpPr>
          <p:nvPr/>
        </p:nvSpPr>
        <p:spPr bwMode="hidden">
          <a:xfrm>
            <a:off x="5610225" y="4073525"/>
            <a:ext cx="3306763" cy="652463"/>
          </a:xfrm>
          <a:custGeom>
            <a:avLst/>
            <a:gdLst>
              <a:gd name="T0" fmla="*/ 0 w 3112"/>
              <a:gd name="T1" fmla="*/ 728951997 h 584"/>
              <a:gd name="T2" fmla="*/ 0 w 3112"/>
              <a:gd name="T3" fmla="*/ 728951997 h 584"/>
              <a:gd name="T4" fmla="*/ 101618145 w 3112"/>
              <a:gd name="T5" fmla="*/ 698994561 h 584"/>
              <a:gd name="T6" fmla="*/ 379372423 w 3112"/>
              <a:gd name="T7" fmla="*/ 621606192 h 584"/>
              <a:gd name="T8" fmla="*/ 571317689 w 3112"/>
              <a:gd name="T9" fmla="*/ 569181237 h 584"/>
              <a:gd name="T10" fmla="*/ 792617915 w 3112"/>
              <a:gd name="T11" fmla="*/ 511764493 h 584"/>
              <a:gd name="T12" fmla="*/ 1038759242 w 3112"/>
              <a:gd name="T13" fmla="*/ 449353726 h 584"/>
              <a:gd name="T14" fmla="*/ 1302965568 w 3112"/>
              <a:gd name="T15" fmla="*/ 381951170 h 584"/>
              <a:gd name="T16" fmla="*/ 1582977838 w 3112"/>
              <a:gd name="T17" fmla="*/ 317044508 h 584"/>
              <a:gd name="T18" fmla="*/ 1869766210 w 3112"/>
              <a:gd name="T19" fmla="*/ 252137846 h 584"/>
              <a:gd name="T20" fmla="*/ 2147483647 w 3112"/>
              <a:gd name="T21" fmla="*/ 192224091 h 584"/>
              <a:gd name="T22" fmla="*/ 2147483647 w 3112"/>
              <a:gd name="T23" fmla="*/ 134806230 h 584"/>
              <a:gd name="T24" fmla="*/ 2147483647 w 3112"/>
              <a:gd name="T25" fmla="*/ 109841699 h 584"/>
              <a:gd name="T26" fmla="*/ 2147483647 w 3112"/>
              <a:gd name="T27" fmla="*/ 84878286 h 584"/>
              <a:gd name="T28" fmla="*/ 2147483647 w 3112"/>
              <a:gd name="T29" fmla="*/ 64906662 h 584"/>
              <a:gd name="T30" fmla="*/ 2147483647 w 3112"/>
              <a:gd name="T31" fmla="*/ 44935037 h 584"/>
              <a:gd name="T32" fmla="*/ 2147483647 w 3112"/>
              <a:gd name="T33" fmla="*/ 29957436 h 584"/>
              <a:gd name="T34" fmla="*/ 2147483647 w 3112"/>
              <a:gd name="T35" fmla="*/ 17474613 h 584"/>
              <a:gd name="T36" fmla="*/ 2147483647 w 3112"/>
              <a:gd name="T37" fmla="*/ 7488800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9" name="Freeform 10"/>
          <p:cNvSpPr>
            <a:spLocks/>
          </p:cNvSpPr>
          <p:nvPr/>
        </p:nvSpPr>
        <p:spPr bwMode="hidden">
          <a:xfrm>
            <a:off x="211138" y="4059238"/>
            <a:ext cx="8723312" cy="1328737"/>
          </a:xfrm>
          <a:custGeom>
            <a:avLst/>
            <a:gdLst>
              <a:gd name="T0" fmla="*/ 2147483647 w 8196"/>
              <a:gd name="T1" fmla="*/ 636203066 h 1192"/>
              <a:gd name="T2" fmla="*/ 2147483647 w 8196"/>
              <a:gd name="T3" fmla="*/ 708272557 h 1192"/>
              <a:gd name="T4" fmla="*/ 2147483647 w 8196"/>
              <a:gd name="T5" fmla="*/ 770402158 h 1192"/>
              <a:gd name="T6" fmla="*/ 2147483647 w 8196"/>
              <a:gd name="T7" fmla="*/ 827560144 h 1192"/>
              <a:gd name="T8" fmla="*/ 2147483647 w 8196"/>
              <a:gd name="T9" fmla="*/ 872293546 h 1192"/>
              <a:gd name="T10" fmla="*/ 2147483647 w 8196"/>
              <a:gd name="T11" fmla="*/ 907085945 h 1192"/>
              <a:gd name="T12" fmla="*/ 2147483647 w 8196"/>
              <a:gd name="T13" fmla="*/ 931937340 h 1192"/>
              <a:gd name="T14" fmla="*/ 2147483647 w 8196"/>
              <a:gd name="T15" fmla="*/ 946848846 h 1192"/>
              <a:gd name="T16" fmla="*/ 2147483647 w 8196"/>
              <a:gd name="T17" fmla="*/ 944363037 h 1192"/>
              <a:gd name="T18" fmla="*/ 2147483647 w 8196"/>
              <a:gd name="T19" fmla="*/ 931937340 h 1192"/>
              <a:gd name="T20" fmla="*/ 2147483647 w 8196"/>
              <a:gd name="T21" fmla="*/ 902115443 h 1192"/>
              <a:gd name="T22" fmla="*/ 2147483647 w 8196"/>
              <a:gd name="T23" fmla="*/ 857382041 h 1192"/>
              <a:gd name="T24" fmla="*/ 2147483647 w 8196"/>
              <a:gd name="T25" fmla="*/ 797738247 h 1192"/>
              <a:gd name="T26" fmla="*/ 2147483647 w 8196"/>
              <a:gd name="T27" fmla="*/ 718213560 h 1192"/>
              <a:gd name="T28" fmla="*/ 2147483647 w 8196"/>
              <a:gd name="T29" fmla="*/ 621291560 h 1192"/>
              <a:gd name="T30" fmla="*/ 2147483647 w 8196"/>
              <a:gd name="T31" fmla="*/ 504488666 h 1192"/>
              <a:gd name="T32" fmla="*/ 2147483647 w 8196"/>
              <a:gd name="T33" fmla="*/ 367804880 h 1192"/>
              <a:gd name="T34" fmla="*/ 2147483647 w 8196"/>
              <a:gd name="T35" fmla="*/ 298220083 h 1192"/>
              <a:gd name="T36" fmla="*/ 2147483647 w 8196"/>
              <a:gd name="T37" fmla="*/ 183901883 h 1192"/>
              <a:gd name="T38" fmla="*/ 2147483647 w 8196"/>
              <a:gd name="T39" fmla="*/ 101891388 h 1192"/>
              <a:gd name="T40" fmla="*/ 2147483647 w 8196"/>
              <a:gd name="T41" fmla="*/ 44733403 h 1192"/>
              <a:gd name="T42" fmla="*/ 2011879287 w 8196"/>
              <a:gd name="T43" fmla="*/ 12425697 h 1192"/>
              <a:gd name="T44" fmla="*/ 1656175490 w 8196"/>
              <a:gd name="T45" fmla="*/ 0 h 1192"/>
              <a:gd name="T46" fmla="*/ 1338986883 w 8196"/>
              <a:gd name="T47" fmla="*/ 4970502 h 1192"/>
              <a:gd name="T48" fmla="*/ 1058048554 w 8196"/>
              <a:gd name="T49" fmla="*/ 24851395 h 1192"/>
              <a:gd name="T50" fmla="*/ 811095593 w 8196"/>
              <a:gd name="T51" fmla="*/ 54673292 h 1192"/>
              <a:gd name="T52" fmla="*/ 600391847 w 8196"/>
              <a:gd name="T53" fmla="*/ 91951499 h 1192"/>
              <a:gd name="T54" fmla="*/ 423672404 w 8196"/>
              <a:gd name="T55" fmla="*/ 134199093 h 1192"/>
              <a:gd name="T56" fmla="*/ 280938329 w 8196"/>
              <a:gd name="T57" fmla="*/ 178932495 h 1192"/>
              <a:gd name="T58" fmla="*/ 167656607 w 8196"/>
              <a:gd name="T59" fmla="*/ 218694281 h 1192"/>
              <a:gd name="T60" fmla="*/ 54374886 w 8196"/>
              <a:gd name="T61" fmla="*/ 268398186 h 1192"/>
              <a:gd name="T62" fmla="*/ 0 w 8196"/>
              <a:gd name="T63" fmla="*/ 298220083 h 1192"/>
              <a:gd name="T64" fmla="*/ 2147483647 w 8196"/>
              <a:gd name="T65" fmla="*/ 1481159409 h 1192"/>
              <a:gd name="T66" fmla="*/ 2147483647 w 8196"/>
              <a:gd name="T67" fmla="*/ 1473704213 h 1192"/>
              <a:gd name="T68" fmla="*/ 2147483647 w 8196"/>
              <a:gd name="T69" fmla="*/ 633717257 h 1192"/>
              <a:gd name="T70" fmla="*/ 2147483647 w 8196"/>
              <a:gd name="T71" fmla="*/ 63620306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10" name="Date Placeholder 3"/>
          <p:cNvSpPr>
            <a:spLocks noGrp="1"/>
          </p:cNvSpPr>
          <p:nvPr>
            <p:ph type="dt" sz="half" idx="10"/>
          </p:nvPr>
        </p:nvSpPr>
        <p:spPr/>
        <p:txBody>
          <a:bodyPr/>
          <a:lstStyle>
            <a:lvl1pPr>
              <a:defRPr/>
            </a:lvl1pPr>
          </a:lstStyle>
          <a:p>
            <a:pPr>
              <a:defRPr/>
            </a:pPr>
            <a:endParaRPr lang="el-GR"/>
          </a:p>
        </p:txBody>
      </p:sp>
      <p:sp>
        <p:nvSpPr>
          <p:cNvPr id="11" name="Footer Placeholder 4"/>
          <p:cNvSpPr>
            <a:spLocks noGrp="1"/>
          </p:cNvSpPr>
          <p:nvPr>
            <p:ph type="ftr" sz="quarter" idx="11"/>
          </p:nvPr>
        </p:nvSpPr>
        <p:spPr/>
        <p:txBody>
          <a:bodyPr/>
          <a:lstStyle>
            <a:lvl1pPr>
              <a:defRPr/>
            </a:lvl1pPr>
          </a:lstStyle>
          <a:p>
            <a:pPr>
              <a:defRPr/>
            </a:pPr>
            <a:endParaRPr lang="el-GR"/>
          </a:p>
        </p:txBody>
      </p:sp>
      <p:sp>
        <p:nvSpPr>
          <p:cNvPr id="12" name="Slide Number Placeholder 5"/>
          <p:cNvSpPr>
            <a:spLocks noGrp="1"/>
          </p:cNvSpPr>
          <p:nvPr>
            <p:ph type="sldNum" sz="quarter" idx="12"/>
          </p:nvPr>
        </p:nvSpPr>
        <p:spPr/>
        <p:txBody>
          <a:bodyPr/>
          <a:lstStyle>
            <a:lvl1pPr>
              <a:defRPr/>
            </a:lvl1pPr>
          </a:lstStyle>
          <a:p>
            <a:pPr>
              <a:defRPr/>
            </a:pPr>
            <a:fld id="{9BC1793B-25A2-4A6E-99DC-CD228D3B6D59}"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Date Placeholder 3"/>
          <p:cNvSpPr>
            <a:spLocks noGrp="1"/>
          </p:cNvSpPr>
          <p:nvPr>
            <p:ph type="dt" sz="half" idx="15"/>
          </p:nvPr>
        </p:nvSpPr>
        <p:spPr/>
        <p:txBody>
          <a:bodyPr/>
          <a:lstStyle>
            <a:lvl1pPr>
              <a:defRPr/>
            </a:lvl1pPr>
          </a:lstStyle>
          <a:p>
            <a:pPr>
              <a:defRPr/>
            </a:pPr>
            <a:endParaRPr lang="el-GR"/>
          </a:p>
        </p:txBody>
      </p:sp>
      <p:sp>
        <p:nvSpPr>
          <p:cNvPr id="6" name="Footer Placeholder 4"/>
          <p:cNvSpPr>
            <a:spLocks noGrp="1"/>
          </p:cNvSpPr>
          <p:nvPr>
            <p:ph type="ftr" sz="quarter" idx="16"/>
          </p:nvPr>
        </p:nvSpPr>
        <p:spPr/>
        <p:txBody>
          <a:bodyPr/>
          <a:lstStyle>
            <a:lvl1pPr>
              <a:defRPr/>
            </a:lvl1pPr>
          </a:lstStyle>
          <a:p>
            <a:pPr>
              <a:defRPr/>
            </a:pPr>
            <a:endParaRPr lang="el-GR"/>
          </a:p>
        </p:txBody>
      </p:sp>
      <p:sp>
        <p:nvSpPr>
          <p:cNvPr id="7" name="Slide Number Placeholder 5"/>
          <p:cNvSpPr>
            <a:spLocks noGrp="1"/>
          </p:cNvSpPr>
          <p:nvPr>
            <p:ph type="sldNum" sz="quarter" idx="17"/>
          </p:nvPr>
        </p:nvSpPr>
        <p:spPr/>
        <p:txBody>
          <a:bodyPr/>
          <a:lstStyle>
            <a:lvl1pPr>
              <a:defRPr/>
            </a:lvl1pPr>
          </a:lstStyle>
          <a:p>
            <a:pPr>
              <a:defRPr/>
            </a:pPr>
            <a:fld id="{C933B680-A514-439D-801A-17C88E033EBC}"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52C0C6F2-1B26-438C-8DD1-44D968E5230D}"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CFD3D3AD-398F-4D15-8444-67561787BFF6}"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5" name="Freeform 18"/>
            <p:cNvSpPr>
              <a:spLocks/>
            </p:cNvSpPr>
            <p:nvPr/>
          </p:nvSpPr>
          <p:spPr bwMode="hidden">
            <a:xfrm>
              <a:off x="-309563" y="4318000"/>
              <a:ext cx="8280401" cy="1209675"/>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6" name="Freeform 22"/>
            <p:cNvSpPr>
              <a:spLocks/>
            </p:cNvSpPr>
            <p:nvPr/>
          </p:nvSpPr>
          <p:spPr bwMode="hidden">
            <a:xfrm>
              <a:off x="3175" y="4335463"/>
              <a:ext cx="8166100" cy="1101725"/>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7" name="Freeform 26"/>
            <p:cNvSpPr>
              <a:spLocks/>
            </p:cNvSpPr>
            <p:nvPr/>
          </p:nvSpPr>
          <p:spPr bwMode="hidden">
            <a:xfrm>
              <a:off x="4156075" y="4316413"/>
              <a:ext cx="4940300" cy="927100"/>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8"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grpSp>
      <p:sp>
        <p:nvSpPr>
          <p:cNvPr id="9" name="Date Placeholder 1"/>
          <p:cNvSpPr>
            <a:spLocks noGrp="1"/>
          </p:cNvSpPr>
          <p:nvPr>
            <p:ph type="dt" sz="half" idx="10"/>
          </p:nvPr>
        </p:nvSpPr>
        <p:spPr/>
        <p:txBody>
          <a:bodyPr/>
          <a:lstStyle>
            <a:lvl1pPr>
              <a:defRPr/>
            </a:lvl1pPr>
          </a:lstStyle>
          <a:p>
            <a:pPr>
              <a:defRPr/>
            </a:pPr>
            <a:endParaRPr lang="el-GR"/>
          </a:p>
        </p:txBody>
      </p:sp>
      <p:sp>
        <p:nvSpPr>
          <p:cNvPr id="10" name="Footer Placeholder 2"/>
          <p:cNvSpPr>
            <a:spLocks noGrp="1"/>
          </p:cNvSpPr>
          <p:nvPr>
            <p:ph type="ftr" sz="quarter" idx="11"/>
          </p:nvPr>
        </p:nvSpPr>
        <p:spPr/>
        <p:txBody>
          <a:bodyPr/>
          <a:lstStyle>
            <a:lvl1pPr>
              <a:defRPr/>
            </a:lvl1pPr>
          </a:lstStyle>
          <a:p>
            <a:pPr>
              <a:defRPr/>
            </a:pPr>
            <a:endParaRPr lang="el-GR"/>
          </a:p>
        </p:txBody>
      </p:sp>
      <p:sp>
        <p:nvSpPr>
          <p:cNvPr id="11" name="Slide Number Placeholder 3"/>
          <p:cNvSpPr>
            <a:spLocks noGrp="1"/>
          </p:cNvSpPr>
          <p:nvPr>
            <p:ph type="sldNum" sz="quarter" idx="12"/>
          </p:nvPr>
        </p:nvSpPr>
        <p:spPr/>
        <p:txBody>
          <a:bodyPr/>
          <a:lstStyle>
            <a:lvl1pPr>
              <a:defRPr/>
            </a:lvl1pPr>
          </a:lstStyle>
          <a:p>
            <a:pPr>
              <a:defRPr/>
            </a:pPr>
            <a:fld id="{4349E5BB-B61E-4DF6-9690-F7E65B7658D1}"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8" name="Freeform 18"/>
            <p:cNvSpPr>
              <a:spLocks/>
            </p:cNvSpPr>
            <p:nvPr/>
          </p:nvSpPr>
          <p:spPr bwMode="hidden">
            <a:xfrm>
              <a:off x="-309563" y="4318000"/>
              <a:ext cx="8280401" cy="1209675"/>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9" name="Freeform 22"/>
            <p:cNvSpPr>
              <a:spLocks/>
            </p:cNvSpPr>
            <p:nvPr/>
          </p:nvSpPr>
          <p:spPr bwMode="hidden">
            <a:xfrm>
              <a:off x="3175" y="4335463"/>
              <a:ext cx="8166100" cy="1101725"/>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10" name="Freeform 26"/>
            <p:cNvSpPr>
              <a:spLocks/>
            </p:cNvSpPr>
            <p:nvPr/>
          </p:nvSpPr>
          <p:spPr bwMode="hidden">
            <a:xfrm>
              <a:off x="4156075" y="4316413"/>
              <a:ext cx="4940300" cy="927100"/>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11" name="Freeform 28"/>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l-GR"/>
              <a:t>Στυλ κύριου τίτλου</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12" name="Date Placeholder 4"/>
          <p:cNvSpPr>
            <a:spLocks noGrp="1"/>
          </p:cNvSpPr>
          <p:nvPr>
            <p:ph type="dt" sz="half" idx="10"/>
          </p:nvPr>
        </p:nvSpPr>
        <p:spPr/>
        <p:txBody>
          <a:bodyPr/>
          <a:lstStyle>
            <a:lvl1pPr>
              <a:defRPr/>
            </a:lvl1pPr>
          </a:lstStyle>
          <a:p>
            <a:pPr>
              <a:defRPr/>
            </a:pPr>
            <a:endParaRPr lang="el-GR"/>
          </a:p>
        </p:txBody>
      </p:sp>
      <p:sp>
        <p:nvSpPr>
          <p:cNvPr id="13" name="Footer Placeholder 5"/>
          <p:cNvSpPr>
            <a:spLocks noGrp="1"/>
          </p:cNvSpPr>
          <p:nvPr>
            <p:ph type="ftr" sz="quarter" idx="11"/>
          </p:nvPr>
        </p:nvSpPr>
        <p:spPr/>
        <p:txBody>
          <a:bodyPr/>
          <a:lstStyle>
            <a:lvl1pPr>
              <a:defRPr/>
            </a:lvl1pPr>
          </a:lstStyle>
          <a:p>
            <a:pPr>
              <a:defRPr/>
            </a:pPr>
            <a:endParaRPr lang="el-GR"/>
          </a:p>
        </p:txBody>
      </p:sp>
      <p:sp>
        <p:nvSpPr>
          <p:cNvPr id="14" name="Slide Number Placeholder 6"/>
          <p:cNvSpPr>
            <a:spLocks noGrp="1"/>
          </p:cNvSpPr>
          <p:nvPr>
            <p:ph type="sldNum" sz="quarter" idx="12"/>
          </p:nvPr>
        </p:nvSpPr>
        <p:spPr/>
        <p:txBody>
          <a:bodyPr/>
          <a:lstStyle>
            <a:lvl1pPr>
              <a:defRPr/>
            </a:lvl1pPr>
          </a:lstStyle>
          <a:p>
            <a:pPr>
              <a:defRPr/>
            </a:pPr>
            <a:fld id="{17FC777F-B479-4A89-A1CC-E987E1C8AE8E}"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8" name="Freeform 18"/>
            <p:cNvSpPr>
              <a:spLocks/>
            </p:cNvSpPr>
            <p:nvPr/>
          </p:nvSpPr>
          <p:spPr bwMode="hidden">
            <a:xfrm>
              <a:off x="-309563" y="4318000"/>
              <a:ext cx="8280401" cy="1209675"/>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9" name="Freeform 22"/>
            <p:cNvSpPr>
              <a:spLocks/>
            </p:cNvSpPr>
            <p:nvPr/>
          </p:nvSpPr>
          <p:spPr bwMode="hidden">
            <a:xfrm>
              <a:off x="3175" y="4335463"/>
              <a:ext cx="8166100" cy="1101725"/>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10" name="Freeform 26"/>
            <p:cNvSpPr>
              <a:spLocks/>
            </p:cNvSpPr>
            <p:nvPr/>
          </p:nvSpPr>
          <p:spPr bwMode="hidden">
            <a:xfrm>
              <a:off x="4156075" y="4316413"/>
              <a:ext cx="4940300" cy="927100"/>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11" name="Freeform 10"/>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l-GR"/>
              <a:t>Στυλ κύριου τίτλου</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a:t>Κάντε κλικ στο εικονίδιο για να προσθέσετε μια εικόνα</a:t>
            </a:r>
            <a:endParaRPr lang="en-US" noProof="0" dirty="0"/>
          </a:p>
        </p:txBody>
      </p:sp>
      <p:sp>
        <p:nvSpPr>
          <p:cNvPr id="12" name="Date Placeholder 4"/>
          <p:cNvSpPr>
            <a:spLocks noGrp="1"/>
          </p:cNvSpPr>
          <p:nvPr>
            <p:ph type="dt" sz="half" idx="10"/>
          </p:nvPr>
        </p:nvSpPr>
        <p:spPr/>
        <p:txBody>
          <a:bodyPr/>
          <a:lstStyle>
            <a:lvl1pPr>
              <a:defRPr/>
            </a:lvl1pPr>
          </a:lstStyle>
          <a:p>
            <a:pPr>
              <a:defRPr/>
            </a:pPr>
            <a:endParaRPr lang="el-GR"/>
          </a:p>
        </p:txBody>
      </p:sp>
      <p:sp>
        <p:nvSpPr>
          <p:cNvPr id="13" name="Footer Placeholder 5"/>
          <p:cNvSpPr>
            <a:spLocks noGrp="1"/>
          </p:cNvSpPr>
          <p:nvPr>
            <p:ph type="ftr" sz="quarter" idx="11"/>
          </p:nvPr>
        </p:nvSpPr>
        <p:spPr/>
        <p:txBody>
          <a:bodyPr/>
          <a:lstStyle>
            <a:lvl1pPr>
              <a:defRPr/>
            </a:lvl1pPr>
          </a:lstStyle>
          <a:p>
            <a:pPr>
              <a:defRPr/>
            </a:pPr>
            <a:endParaRPr lang="el-GR"/>
          </a:p>
        </p:txBody>
      </p:sp>
      <p:sp>
        <p:nvSpPr>
          <p:cNvPr id="14" name="Slide Number Placeholder 6"/>
          <p:cNvSpPr>
            <a:spLocks noGrp="1"/>
          </p:cNvSpPr>
          <p:nvPr>
            <p:ph type="sldNum" sz="quarter" idx="12"/>
          </p:nvPr>
        </p:nvSpPr>
        <p:spPr/>
        <p:txBody>
          <a:bodyPr/>
          <a:lstStyle>
            <a:lvl1pPr>
              <a:defRPr/>
            </a:lvl1pPr>
          </a:lstStyle>
          <a:p>
            <a:pPr>
              <a:defRPr/>
            </a:pPr>
            <a:fld id="{FDFAE3CE-8945-4E46-9262-16B87E5BE0B9}"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4.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nvGrpSpPr>
          <p:cNvPr id="2051" name="Group 15"/>
          <p:cNvGrpSpPr>
            <a:grpSpLocks noChangeAspect="1"/>
          </p:cNvGrpSpPr>
          <p:nvPr/>
        </p:nvGrpSpPr>
        <p:grpSpPr bwMode="auto">
          <a:xfrm>
            <a:off x="211138" y="1679575"/>
            <a:ext cx="8723312" cy="1330325"/>
            <a:chOff x="-3905251" y="4294188"/>
            <a:chExt cx="13027839" cy="1892300"/>
          </a:xfrm>
        </p:grpSpPr>
        <p:sp>
          <p:nvSpPr>
            <p:cNvPr id="205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2058" name="Freeform 18"/>
            <p:cNvSpPr>
              <a:spLocks/>
            </p:cNvSpPr>
            <p:nvPr/>
          </p:nvSpPr>
          <p:spPr bwMode="hidden">
            <a:xfrm>
              <a:off x="-309563" y="4318000"/>
              <a:ext cx="8280401" cy="1209675"/>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2059" name="Freeform 22"/>
            <p:cNvSpPr>
              <a:spLocks/>
            </p:cNvSpPr>
            <p:nvPr/>
          </p:nvSpPr>
          <p:spPr bwMode="hidden">
            <a:xfrm>
              <a:off x="3175" y="4335463"/>
              <a:ext cx="8166100" cy="1101725"/>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2060" name="Freeform 26"/>
            <p:cNvSpPr>
              <a:spLocks/>
            </p:cNvSpPr>
            <p:nvPr/>
          </p:nvSpPr>
          <p:spPr bwMode="hidden">
            <a:xfrm>
              <a:off x="4156075" y="4316413"/>
              <a:ext cx="4940300" cy="927100"/>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2061"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grpSp>
      <p:sp>
        <p:nvSpPr>
          <p:cNvPr id="2052"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l-GR"/>
              <a:t>Στυλ κύριου τίτλου</a:t>
            </a:r>
            <a:endParaRPr lang="en-US" altLang="el-G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defRPr>
            </a:lvl1pPr>
          </a:lstStyle>
          <a:p>
            <a:pPr>
              <a:defRPr/>
            </a:pPr>
            <a:endParaRPr lang="el-G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l-G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a:solidFill>
                  <a:schemeClr val="tx2"/>
                </a:solidFill>
              </a:defRPr>
            </a:lvl1pPr>
          </a:lstStyle>
          <a:p>
            <a:pPr>
              <a:defRPr/>
            </a:pPr>
            <a:fld id="{6EF97641-2FBF-4020-A16E-C598CE09F9E1}" type="slidenum">
              <a:rPr lang="el-GR"/>
              <a:pPr>
                <a:defRPr/>
              </a:pPr>
              <a:t>‹#›</a:t>
            </a:fld>
            <a:endParaRPr lang="el-GR"/>
          </a:p>
        </p:txBody>
      </p:sp>
      <p:sp>
        <p:nvSpPr>
          <p:cNvPr id="2056"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l-GR"/>
              <a:t>Στυλ υποδείγματος κειμένου</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endParaRPr lang="en-US" altLang="el-GR"/>
          </a:p>
        </p:txBody>
      </p:sp>
    </p:spTree>
  </p:cSld>
  <p:clrMap bg1="lt1" tx1="dk1" bg2="lt2" tx2="dk2" accent1="accent1" accent2="accent2" accent3="accent3" accent4="accent4" accent5="accent5" accent6="accent6" hlink="hlink" folHlink="folHlink"/>
  <p:sldLayoutIdLst>
    <p:sldLayoutId id="2147483860" r:id="rId1"/>
    <p:sldLayoutId id="2147483855" r:id="rId2"/>
    <p:sldLayoutId id="2147483861" r:id="rId3"/>
    <p:sldLayoutId id="2147483856" r:id="rId4"/>
    <p:sldLayoutId id="2147483857" r:id="rId5"/>
    <p:sldLayoutId id="2147483858" r:id="rId6"/>
    <p:sldLayoutId id="2147483862" r:id="rId7"/>
    <p:sldLayoutId id="2147483863" r:id="rId8"/>
    <p:sldLayoutId id="2147483864" r:id="rId9"/>
    <p:sldLayoutId id="2147483859" r:id="rId10"/>
    <p:sldLayoutId id="2147483865" r:id="rId11"/>
    <p:sldLayoutId id="2147483867" r:id="rId12"/>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9FCAC0"/>
            </a:gs>
            <a:gs pos="79000">
              <a:srgbClr val="F2F1EA"/>
            </a:gs>
          </a:gsLst>
          <a:lin ang="13500000" scaled="0"/>
          <a:tileRect/>
        </a:gradFill>
        <a:effectLst/>
      </p:bgPr>
    </p:bg>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2AE37EA0-270F-4C33-9CCA-CCD0B018A410}"/>
              </a:ext>
            </a:extLst>
          </p:cNvPr>
          <p:cNvSpPr>
            <a:spLocks noGrp="1"/>
          </p:cNvSpPr>
          <p:nvPr>
            <p:ph type="dt" sz="half" idx="2"/>
          </p:nvPr>
        </p:nvSpPr>
        <p:spPr>
          <a:xfrm>
            <a:off x="628650" y="6356351"/>
            <a:ext cx="693965"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FB25E5E-E9FD-4924-937A-F2679621698E}" type="datetime1">
              <a:rPr lang="it-IT" smtClean="0"/>
              <a:t>13/04/2022</a:t>
            </a:fld>
            <a:endParaRPr lang="it-IT"/>
          </a:p>
        </p:txBody>
      </p:sp>
      <p:sp>
        <p:nvSpPr>
          <p:cNvPr id="5" name="Segnaposto piè di pagina 4">
            <a:extLst>
              <a:ext uri="{FF2B5EF4-FFF2-40B4-BE49-F238E27FC236}">
                <a16:creationId xmlns:a16="http://schemas.microsoft.com/office/drawing/2014/main" id="{66562DE5-DC4C-48C1-85AB-59F398120195}"/>
              </a:ext>
            </a:extLst>
          </p:cNvPr>
          <p:cNvSpPr>
            <a:spLocks noGrp="1"/>
          </p:cNvSpPr>
          <p:nvPr>
            <p:ph type="ftr" sz="quarter" idx="3"/>
          </p:nvPr>
        </p:nvSpPr>
        <p:spPr>
          <a:xfrm>
            <a:off x="4385798" y="6377874"/>
            <a:ext cx="4032033" cy="365125"/>
          </a:xfrm>
          <a:prstGeom prst="rect">
            <a:avLst/>
          </a:prstGeom>
        </p:spPr>
        <p:txBody>
          <a:bodyPr vert="horz" lIns="91440" tIns="45720" rIns="91440" bIns="45720" rtlCol="0" anchor="ctr"/>
          <a:lstStyle>
            <a:lvl1pPr algn="l">
              <a:defRPr sz="900" b="1">
                <a:solidFill>
                  <a:schemeClr val="bg2">
                    <a:lumMod val="25000"/>
                  </a:schemeClr>
                </a:solidFill>
              </a:defRPr>
            </a:lvl1pPr>
          </a:lstStyle>
          <a:p>
            <a:r>
              <a:rPr lang="en-US" dirty="0"/>
              <a:t>This project has received funding from the European Union’s Horizon 2020 research and innovation programme under grant agreement No. 965343</a:t>
            </a:r>
            <a:endParaRPr lang="it-IT" dirty="0"/>
          </a:p>
        </p:txBody>
      </p:sp>
      <p:pic>
        <p:nvPicPr>
          <p:cNvPr id="8" name="Immagine 7">
            <a:extLst>
              <a:ext uri="{FF2B5EF4-FFF2-40B4-BE49-F238E27FC236}">
                <a16:creationId xmlns:a16="http://schemas.microsoft.com/office/drawing/2014/main" id="{17AADCAE-8FE3-4BEA-B7DB-F19CB7C3545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256350" y="376404"/>
            <a:ext cx="4032033" cy="5797527"/>
          </a:xfrm>
          <a:prstGeom prst="rect">
            <a:avLst/>
          </a:prstGeom>
        </p:spPr>
      </p:pic>
      <p:pic>
        <p:nvPicPr>
          <p:cNvPr id="10" name="Immagine 9">
            <a:extLst>
              <a:ext uri="{FF2B5EF4-FFF2-40B4-BE49-F238E27FC236}">
                <a16:creationId xmlns:a16="http://schemas.microsoft.com/office/drawing/2014/main" id="{FC038BF3-9DAD-4AB8-9FE4-54131B98DF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88178" y="6346170"/>
            <a:ext cx="459000" cy="408173"/>
          </a:xfrm>
          <a:prstGeom prst="rect">
            <a:avLst/>
          </a:prstGeom>
        </p:spPr>
      </p:pic>
    </p:spTree>
    <p:extLst>
      <p:ext uri="{BB962C8B-B14F-4D97-AF65-F5344CB8AC3E}">
        <p14:creationId xmlns:p14="http://schemas.microsoft.com/office/powerpoint/2010/main" val="2396610582"/>
      </p:ext>
    </p:extLst>
  </p:cSld>
  <p:clrMap bg1="lt1" tx1="dk1" bg2="lt2" tx2="dk2" accent1="accent1" accent2="accent2" accent3="accent3" accent4="accent4" accent5="accent5" accent6="accent6" hlink="hlink" folHlink="folHlink"/>
  <p:sldLayoutIdLst>
    <p:sldLayoutId id="2147483869" r:id="rId1"/>
  </p:sldLayoutIdLst>
  <p:hf hdr="0"/>
  <p:txStyles>
    <p:titleStyle>
      <a:lvl1pPr algn="ctr" defTabSz="685800" rtl="0" eaLnBrk="1" latinLnBrk="0" hangingPunct="1">
        <a:lnSpc>
          <a:spcPct val="90000"/>
        </a:lnSpc>
        <a:spcBef>
          <a:spcPct val="0"/>
        </a:spcBef>
        <a:buNone/>
        <a:defRPr sz="3300" b="1" kern="1200">
          <a:solidFill>
            <a:srgbClr val="134667"/>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500" kern="1200">
          <a:solidFill>
            <a:srgbClr val="134667"/>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9FCAC0"/>
            </a:gs>
            <a:gs pos="79000">
              <a:srgbClr val="F2F1EA"/>
            </a:gs>
          </a:gsLst>
          <a:lin ang="13500000" scaled="0"/>
          <a:tileRect/>
        </a:gra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39907BA-A58B-4B60-8887-E81F444C5C37}"/>
              </a:ext>
            </a:extLst>
          </p:cNvPr>
          <p:cNvSpPr>
            <a:spLocks noGrp="1"/>
          </p:cNvSpPr>
          <p:nvPr>
            <p:ph type="title"/>
          </p:nvPr>
        </p:nvSpPr>
        <p:spPr>
          <a:xfrm>
            <a:off x="628650" y="398152"/>
            <a:ext cx="7886700" cy="766689"/>
          </a:xfrm>
          <a:prstGeom prst="rect">
            <a:avLst/>
          </a:prstGeom>
        </p:spPr>
        <p:txBody>
          <a:bodyPr vert="horz" lIns="91440" tIns="45720" rIns="91440" bIns="45720" rtlCol="0" anchor="ctr">
            <a:noAutofit/>
          </a:bodyPr>
          <a:lstStyle/>
          <a:p>
            <a:r>
              <a:rPr lang="it-IT" dirty="0"/>
              <a:t>TITLE</a:t>
            </a:r>
          </a:p>
        </p:txBody>
      </p:sp>
      <p:sp>
        <p:nvSpPr>
          <p:cNvPr id="3" name="Segnaposto testo 2">
            <a:extLst>
              <a:ext uri="{FF2B5EF4-FFF2-40B4-BE49-F238E27FC236}">
                <a16:creationId xmlns:a16="http://schemas.microsoft.com/office/drawing/2014/main" id="{7078A7CD-E880-4B8B-BEB7-8CC371B7F6AF}"/>
              </a:ext>
            </a:extLst>
          </p:cNvPr>
          <p:cNvSpPr>
            <a:spLocks noGrp="1"/>
          </p:cNvSpPr>
          <p:nvPr>
            <p:ph type="body" idx="1"/>
          </p:nvPr>
        </p:nvSpPr>
        <p:spPr>
          <a:xfrm>
            <a:off x="628650" y="1387755"/>
            <a:ext cx="7886700" cy="4595034"/>
          </a:xfrm>
          <a:prstGeom prst="rect">
            <a:avLst/>
          </a:prstGeom>
        </p:spPr>
        <p:txBody>
          <a:bodyPr vert="horz" lIns="91440" tIns="45720" rIns="91440" bIns="45720" rtlCol="0">
            <a:normAutofit/>
          </a:bodyPr>
          <a:lstStyle/>
          <a:p>
            <a:pPr lvl="0"/>
            <a:r>
              <a:rPr lang="it-IT" dirty="0"/>
              <a:t>Text: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a:t>
            </a:r>
            <a:r>
              <a:rPr lang="it-IT" dirty="0"/>
              <a:t> </a:t>
            </a:r>
            <a:r>
              <a:rPr lang="it-IT" dirty="0" err="1"/>
              <a:t>elit</a:t>
            </a:r>
            <a:r>
              <a:rPr lang="it-IT" dirty="0"/>
              <a:t>, sed do </a:t>
            </a:r>
            <a:r>
              <a:rPr lang="it-IT" dirty="0" err="1"/>
              <a:t>eiusmod</a:t>
            </a:r>
            <a:r>
              <a:rPr lang="it-IT" dirty="0"/>
              <a:t> </a:t>
            </a:r>
            <a:r>
              <a:rPr lang="it-IT" dirty="0" err="1"/>
              <a:t>tempor</a:t>
            </a:r>
            <a:r>
              <a:rPr lang="it-IT" dirty="0"/>
              <a:t> </a:t>
            </a:r>
            <a:r>
              <a:rPr lang="it-IT" dirty="0" err="1"/>
              <a:t>incidunt</a:t>
            </a:r>
            <a:r>
              <a:rPr lang="it-IT" dirty="0"/>
              <a:t> ut labore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nostrum </a:t>
            </a:r>
            <a:r>
              <a:rPr lang="it-IT" dirty="0" err="1"/>
              <a:t>exercitationem</a:t>
            </a:r>
            <a:r>
              <a:rPr lang="it-IT" dirty="0"/>
              <a:t> </a:t>
            </a:r>
            <a:r>
              <a:rPr lang="it-IT" dirty="0" err="1"/>
              <a:t>ullamco</a:t>
            </a:r>
            <a:r>
              <a:rPr lang="it-IT" dirty="0"/>
              <a:t> </a:t>
            </a:r>
            <a:r>
              <a:rPr lang="it-IT" dirty="0" err="1"/>
              <a:t>laboriosam</a:t>
            </a:r>
            <a:r>
              <a:rPr lang="it-IT" dirty="0"/>
              <a:t>, </a:t>
            </a:r>
            <a:r>
              <a:rPr lang="it-IT" dirty="0" err="1"/>
              <a:t>nisi</a:t>
            </a:r>
            <a:r>
              <a:rPr lang="it-IT" dirty="0"/>
              <a:t> ut </a:t>
            </a:r>
            <a:r>
              <a:rPr lang="it-IT" dirty="0" err="1"/>
              <a:t>aliquid</a:t>
            </a:r>
            <a:r>
              <a:rPr lang="it-IT" dirty="0"/>
              <a:t> ex ea </a:t>
            </a:r>
            <a:r>
              <a:rPr lang="it-IT" dirty="0" err="1"/>
              <a:t>commodi</a:t>
            </a:r>
            <a:r>
              <a:rPr lang="it-IT" dirty="0"/>
              <a:t> </a:t>
            </a:r>
            <a:r>
              <a:rPr lang="it-IT" dirty="0" err="1"/>
              <a:t>consequatur</a:t>
            </a:r>
            <a:r>
              <a:rPr lang="it-IT" dirty="0"/>
              <a:t>.</a:t>
            </a:r>
            <a:br>
              <a:rPr lang="it-IT" dirty="0"/>
            </a:br>
            <a:r>
              <a:rPr lang="it-IT" dirty="0" err="1"/>
              <a:t>Duis</a:t>
            </a:r>
            <a:r>
              <a:rPr lang="it-IT" dirty="0"/>
              <a:t> </a:t>
            </a:r>
            <a:r>
              <a:rPr lang="it-IT" dirty="0" err="1"/>
              <a:t>aute</a:t>
            </a:r>
            <a:r>
              <a:rPr lang="it-IT" dirty="0"/>
              <a:t> </a:t>
            </a:r>
            <a:r>
              <a:rPr lang="it-IT" dirty="0" err="1"/>
              <a:t>irure</a:t>
            </a:r>
            <a:r>
              <a:rPr lang="it-IT" dirty="0"/>
              <a:t> </a:t>
            </a:r>
            <a:r>
              <a:rPr lang="it-IT" dirty="0" err="1"/>
              <a:t>reprehenderit</a:t>
            </a:r>
            <a:r>
              <a:rPr lang="it-IT" dirty="0"/>
              <a:t> in </a:t>
            </a:r>
            <a:r>
              <a:rPr lang="it-IT" dirty="0" err="1"/>
              <a:t>voluptate</a:t>
            </a:r>
            <a:r>
              <a:rPr lang="it-IT" dirty="0"/>
              <a:t> </a:t>
            </a:r>
            <a:r>
              <a:rPr lang="it-IT" dirty="0" err="1"/>
              <a:t>velit</a:t>
            </a:r>
            <a:r>
              <a:rPr lang="it-IT" dirty="0"/>
              <a:t> esse </a:t>
            </a:r>
            <a:r>
              <a:rPr lang="it-IT" dirty="0" err="1"/>
              <a:t>cillum</a:t>
            </a:r>
            <a:r>
              <a:rPr lang="it-IT" dirty="0"/>
              <a:t> dolore </a:t>
            </a:r>
            <a:r>
              <a:rPr lang="it-IT" dirty="0" err="1"/>
              <a:t>eu</a:t>
            </a:r>
            <a:r>
              <a:rPr lang="it-IT" dirty="0"/>
              <a:t> </a:t>
            </a:r>
            <a:r>
              <a:rPr lang="it-IT" dirty="0" err="1"/>
              <a:t>fugiat</a:t>
            </a:r>
            <a:r>
              <a:rPr lang="it-IT" dirty="0"/>
              <a:t> nulla </a:t>
            </a:r>
            <a:r>
              <a:rPr lang="it-IT" dirty="0" err="1"/>
              <a:t>pariatur</a:t>
            </a:r>
            <a:r>
              <a:rPr lang="it-IT" dirty="0"/>
              <a:t>.</a:t>
            </a:r>
          </a:p>
          <a:p>
            <a:pPr lvl="0"/>
            <a:endParaRPr lang="it-IT" dirty="0"/>
          </a:p>
          <a:p>
            <a:pPr lvl="0"/>
            <a:r>
              <a:rPr lang="it-IT" dirty="0"/>
              <a:t>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nostrum </a:t>
            </a:r>
            <a:r>
              <a:rPr lang="it-IT" dirty="0" err="1"/>
              <a:t>exercitationem</a:t>
            </a:r>
            <a:r>
              <a:rPr lang="it-IT" dirty="0"/>
              <a:t> </a:t>
            </a:r>
            <a:r>
              <a:rPr lang="it-IT" dirty="0" err="1"/>
              <a:t>ullamco</a:t>
            </a:r>
            <a:r>
              <a:rPr lang="it-IT" dirty="0"/>
              <a:t> </a:t>
            </a:r>
            <a:r>
              <a:rPr lang="it-IT" dirty="0" err="1"/>
              <a:t>laboriosam</a:t>
            </a:r>
            <a:r>
              <a:rPr lang="it-IT" dirty="0"/>
              <a:t>, </a:t>
            </a:r>
            <a:r>
              <a:rPr lang="it-IT" dirty="0" err="1"/>
              <a:t>nisi</a:t>
            </a:r>
            <a:r>
              <a:rPr lang="it-IT" dirty="0"/>
              <a:t> ut </a:t>
            </a:r>
            <a:r>
              <a:rPr lang="it-IT" dirty="0" err="1"/>
              <a:t>aliquid</a:t>
            </a:r>
            <a:r>
              <a:rPr lang="it-IT" dirty="0"/>
              <a:t> ex ea </a:t>
            </a:r>
            <a:r>
              <a:rPr lang="it-IT" dirty="0" err="1"/>
              <a:t>commodi</a:t>
            </a:r>
            <a:r>
              <a:rPr lang="it-IT" dirty="0"/>
              <a:t> </a:t>
            </a:r>
            <a:r>
              <a:rPr lang="it-IT" dirty="0" err="1"/>
              <a:t>consequatur</a:t>
            </a:r>
            <a:r>
              <a:rPr lang="it-IT" dirty="0"/>
              <a:t>.</a:t>
            </a:r>
            <a:br>
              <a:rPr lang="it-IT" dirty="0"/>
            </a:br>
            <a:r>
              <a:rPr lang="it-IT" dirty="0" err="1"/>
              <a:t>Duis</a:t>
            </a:r>
            <a:r>
              <a:rPr lang="it-IT" dirty="0"/>
              <a:t> </a:t>
            </a:r>
            <a:r>
              <a:rPr lang="it-IT" dirty="0" err="1"/>
              <a:t>aute</a:t>
            </a:r>
            <a:r>
              <a:rPr lang="it-IT" dirty="0"/>
              <a:t> </a:t>
            </a:r>
            <a:r>
              <a:rPr lang="it-IT" dirty="0" err="1"/>
              <a:t>irure</a:t>
            </a:r>
            <a:r>
              <a:rPr lang="it-IT" dirty="0"/>
              <a:t> </a:t>
            </a:r>
            <a:r>
              <a:rPr lang="it-IT" dirty="0" err="1"/>
              <a:t>reprehenderit</a:t>
            </a:r>
            <a:r>
              <a:rPr lang="it-IT" dirty="0"/>
              <a:t> in </a:t>
            </a:r>
            <a:r>
              <a:rPr lang="it-IT" dirty="0" err="1"/>
              <a:t>voluptate</a:t>
            </a:r>
            <a:r>
              <a:rPr lang="it-IT" dirty="0"/>
              <a:t> </a:t>
            </a:r>
            <a:r>
              <a:rPr lang="it-IT" dirty="0" err="1"/>
              <a:t>velit</a:t>
            </a:r>
            <a:r>
              <a:rPr lang="it-IT" dirty="0"/>
              <a:t> esse </a:t>
            </a:r>
            <a:r>
              <a:rPr lang="it-IT" dirty="0" err="1"/>
              <a:t>cillum</a:t>
            </a:r>
            <a:r>
              <a:rPr lang="it-IT" dirty="0"/>
              <a:t> dolore </a:t>
            </a:r>
            <a:r>
              <a:rPr lang="it-IT" dirty="0" err="1"/>
              <a:t>eu</a:t>
            </a:r>
            <a:r>
              <a:rPr lang="it-IT" dirty="0"/>
              <a:t> </a:t>
            </a:r>
            <a:r>
              <a:rPr lang="it-IT" dirty="0" err="1"/>
              <a:t>fugiat</a:t>
            </a:r>
            <a:r>
              <a:rPr lang="it-IT" dirty="0"/>
              <a:t> nulla </a:t>
            </a:r>
            <a:r>
              <a:rPr lang="it-IT" dirty="0" err="1"/>
              <a:t>pariatur</a:t>
            </a:r>
            <a:r>
              <a:rPr lang="it-IT" dirty="0"/>
              <a:t>.</a:t>
            </a:r>
          </a:p>
        </p:txBody>
      </p:sp>
      <p:sp>
        <p:nvSpPr>
          <p:cNvPr id="4" name="Segnaposto data 3">
            <a:extLst>
              <a:ext uri="{FF2B5EF4-FFF2-40B4-BE49-F238E27FC236}">
                <a16:creationId xmlns:a16="http://schemas.microsoft.com/office/drawing/2014/main" id="{AA21CD74-8B39-481A-95C9-88EB8C43790E}"/>
              </a:ext>
            </a:extLst>
          </p:cNvPr>
          <p:cNvSpPr>
            <a:spLocks noGrp="1"/>
          </p:cNvSpPr>
          <p:nvPr>
            <p:ph type="dt" sz="half" idx="2"/>
          </p:nvPr>
        </p:nvSpPr>
        <p:spPr>
          <a:xfrm>
            <a:off x="628650" y="6356351"/>
            <a:ext cx="693965"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95EDB08-D2AE-41DB-BEC3-6D7CDA91D077}" type="datetime1">
              <a:rPr lang="it-IT" smtClean="0"/>
              <a:t>13/04/2022</a:t>
            </a:fld>
            <a:endParaRPr lang="it-IT" dirty="0"/>
          </a:p>
        </p:txBody>
      </p:sp>
      <p:sp>
        <p:nvSpPr>
          <p:cNvPr id="5" name="Segnaposto piè di pagina 4">
            <a:extLst>
              <a:ext uri="{FF2B5EF4-FFF2-40B4-BE49-F238E27FC236}">
                <a16:creationId xmlns:a16="http://schemas.microsoft.com/office/drawing/2014/main" id="{FD043823-6C75-424E-B54E-DB66E1A890E8}"/>
              </a:ext>
            </a:extLst>
          </p:cNvPr>
          <p:cNvSpPr>
            <a:spLocks noGrp="1"/>
          </p:cNvSpPr>
          <p:nvPr>
            <p:ph type="ftr" sz="quarter" idx="3"/>
          </p:nvPr>
        </p:nvSpPr>
        <p:spPr>
          <a:xfrm>
            <a:off x="3482632" y="6356351"/>
            <a:ext cx="279507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Mid-Term Review Rehearsal</a:t>
            </a:r>
            <a:endParaRPr lang="it-IT" dirty="0"/>
          </a:p>
        </p:txBody>
      </p:sp>
      <p:sp>
        <p:nvSpPr>
          <p:cNvPr id="6" name="Segnaposto numero diapositiva 5">
            <a:extLst>
              <a:ext uri="{FF2B5EF4-FFF2-40B4-BE49-F238E27FC236}">
                <a16:creationId xmlns:a16="http://schemas.microsoft.com/office/drawing/2014/main" id="{535F4E0D-AABA-462D-93A3-660BCFC1EFC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it-IT" dirty="0"/>
              <a:t>1</a:t>
            </a:r>
          </a:p>
        </p:txBody>
      </p:sp>
      <p:pic>
        <p:nvPicPr>
          <p:cNvPr id="8" name="Immagine 7">
            <a:extLst>
              <a:ext uri="{FF2B5EF4-FFF2-40B4-BE49-F238E27FC236}">
                <a16:creationId xmlns:a16="http://schemas.microsoft.com/office/drawing/2014/main" id="{F62E4D20-FDD3-4032-8EEE-49A80CEF047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0466" y="6292677"/>
            <a:ext cx="349758" cy="466344"/>
          </a:xfrm>
          <a:prstGeom prst="rect">
            <a:avLst/>
          </a:prstGeom>
        </p:spPr>
      </p:pic>
      <p:pic>
        <p:nvPicPr>
          <p:cNvPr id="12" name="Immagine 11">
            <a:extLst>
              <a:ext uri="{FF2B5EF4-FFF2-40B4-BE49-F238E27FC236}">
                <a16:creationId xmlns:a16="http://schemas.microsoft.com/office/drawing/2014/main" id="{3EA95520-A744-4AF9-9BB2-F134383CCFE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2858" y="6334826"/>
            <a:ext cx="459000" cy="408173"/>
          </a:xfrm>
          <a:prstGeom prst="rect">
            <a:avLst/>
          </a:prstGeom>
        </p:spPr>
      </p:pic>
      <p:cxnSp>
        <p:nvCxnSpPr>
          <p:cNvPr id="11" name="Connettore diritto 10">
            <a:extLst>
              <a:ext uri="{FF2B5EF4-FFF2-40B4-BE49-F238E27FC236}">
                <a16:creationId xmlns:a16="http://schemas.microsoft.com/office/drawing/2014/main" id="{4D4417F9-68B1-4BFF-B62A-B46413A9842D}"/>
              </a:ext>
            </a:extLst>
          </p:cNvPr>
          <p:cNvCxnSpPr>
            <a:cxnSpLocks/>
          </p:cNvCxnSpPr>
          <p:nvPr userDrawn="1"/>
        </p:nvCxnSpPr>
        <p:spPr>
          <a:xfrm>
            <a:off x="3420208" y="1159549"/>
            <a:ext cx="2303585" cy="0"/>
          </a:xfrm>
          <a:prstGeom prst="line">
            <a:avLst/>
          </a:prstGeom>
          <a:ln w="76200" cap="sq" cmpd="thickThin">
            <a:solidFill>
              <a:srgbClr val="9FCAC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014631"/>
      </p:ext>
    </p:extLst>
  </p:cSld>
  <p:clrMap bg1="lt1" tx1="dk1" bg2="lt2" tx2="dk2" accent1="accent1" accent2="accent2" accent3="accent3" accent4="accent4" accent5="accent5" accent6="accent6" hlink="hlink" folHlink="folHlink"/>
  <p:sldLayoutIdLst>
    <p:sldLayoutId id="2147483871" r:id="rId1"/>
  </p:sldLayoutIdLst>
  <p:hf hdr="0"/>
  <p:txStyles>
    <p:titleStyle>
      <a:lvl1pPr algn="ctr" defTabSz="685800" rtl="0" eaLnBrk="1" latinLnBrk="0" hangingPunct="1">
        <a:lnSpc>
          <a:spcPct val="90000"/>
        </a:lnSpc>
        <a:spcBef>
          <a:spcPct val="0"/>
        </a:spcBef>
        <a:buNone/>
        <a:defRPr sz="3600" b="1" kern="1200">
          <a:solidFill>
            <a:srgbClr val="7E252A"/>
          </a:solidFill>
          <a:latin typeface="HK Grotesk" panose="00000500000000000000" pitchFamily="50" charset="0"/>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lang="it-IT" sz="1650" kern="1200" dirty="0">
          <a:solidFill>
            <a:schemeClr val="tx1"/>
          </a:solidFill>
          <a:latin typeface="HK Grotesk" panose="000005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0" name="shpPlaceholderDate"/>
          <p:cNvSpPr>
            <a:spLocks noGrp="1" noChangeArrowheads="1"/>
          </p:cNvSpPr>
          <p:nvPr>
            <p:ph type="dt" sz="half" idx="2"/>
          </p:nvPr>
        </p:nvSpPr>
        <p:spPr bwMode="auto">
          <a:xfrm>
            <a:off x="397121" y="6323016"/>
            <a:ext cx="8354157" cy="193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spcBef>
                <a:spcPct val="0"/>
              </a:spcBef>
              <a:defRPr sz="1200"/>
            </a:lvl1pPr>
          </a:lstStyle>
          <a:p>
            <a:endParaRPr lang="en-US" dirty="0"/>
          </a:p>
        </p:txBody>
      </p:sp>
      <p:sp>
        <p:nvSpPr>
          <p:cNvPr id="40961" name="shpPlaceholderNumber"/>
          <p:cNvSpPr>
            <a:spLocks noGrp="1" noChangeArrowheads="1"/>
          </p:cNvSpPr>
          <p:nvPr>
            <p:ph type="sldNum" sz="quarter" idx="4"/>
          </p:nvPr>
        </p:nvSpPr>
        <p:spPr bwMode="auto">
          <a:xfrm>
            <a:off x="397121" y="6323016"/>
            <a:ext cx="8354157" cy="193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spcBef>
                <a:spcPct val="0"/>
              </a:spcBef>
              <a:defRPr sz="1200"/>
            </a:lvl1pPr>
          </a:lstStyle>
          <a:p>
            <a:fld id="{0FBB20A0-29A2-4F03-9BB9-2B9F07088D58}" type="slidenum">
              <a:rPr lang="en-US" smtClean="0"/>
              <a:pPr/>
              <a:t>‹#›</a:t>
            </a:fld>
            <a:endParaRPr lang="en-US" dirty="0"/>
          </a:p>
        </p:txBody>
      </p:sp>
      <p:sp>
        <p:nvSpPr>
          <p:cNvPr id="2035" name="shpPlaceholderTitle"/>
          <p:cNvSpPr>
            <a:spLocks noGrp="1" noChangeArrowheads="1"/>
          </p:cNvSpPr>
          <p:nvPr>
            <p:ph type="title"/>
          </p:nvPr>
        </p:nvSpPr>
        <p:spPr bwMode="auto">
          <a:xfrm>
            <a:off x="388328" y="452441"/>
            <a:ext cx="7362825" cy="1309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2038" name="shpPlaceholderMain"/>
          <p:cNvSpPr>
            <a:spLocks noGrp="1" noChangeArrowheads="1"/>
          </p:cNvSpPr>
          <p:nvPr>
            <p:ph type="body" idx="1"/>
          </p:nvPr>
        </p:nvSpPr>
        <p:spPr bwMode="auto">
          <a:xfrm>
            <a:off x="397121" y="1806575"/>
            <a:ext cx="8354157" cy="4471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1000" name="shpGridNormal" hidden="1"/>
          <p:cNvGrpSpPr>
            <a:grpSpLocks/>
          </p:cNvGrpSpPr>
          <p:nvPr userDrawn="1"/>
        </p:nvGrpSpPr>
        <p:grpSpPr bwMode="auto">
          <a:xfrm>
            <a:off x="397121" y="514350"/>
            <a:ext cx="8354157" cy="6005513"/>
            <a:chOff x="271" y="324"/>
            <a:chExt cx="5701" cy="3783"/>
          </a:xfrm>
        </p:grpSpPr>
        <p:sp>
          <p:nvSpPr>
            <p:cNvPr id="40993" name="shpGridTitle" hidden="1"/>
            <p:cNvSpPr>
              <a:spLocks noChangeArrowheads="1"/>
            </p:cNvSpPr>
            <p:nvPr userDrawn="1"/>
          </p:nvSpPr>
          <p:spPr bwMode="auto">
            <a:xfrm>
              <a:off x="271" y="324"/>
              <a:ext cx="5701" cy="771"/>
            </a:xfrm>
            <a:prstGeom prst="rect">
              <a:avLst/>
            </a:prstGeom>
            <a:noFill/>
            <a:ln w="12700">
              <a:solidFill>
                <a:srgbClr val="676767"/>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sz="1661" dirty="0"/>
            </a:p>
          </p:txBody>
        </p:sp>
        <p:sp>
          <p:nvSpPr>
            <p:cNvPr id="40994" name="shpGridMain" hidden="1"/>
            <p:cNvSpPr>
              <a:spLocks noChangeArrowheads="1"/>
            </p:cNvSpPr>
            <p:nvPr userDrawn="1"/>
          </p:nvSpPr>
          <p:spPr bwMode="auto">
            <a:xfrm>
              <a:off x="271" y="1179"/>
              <a:ext cx="5701" cy="2776"/>
            </a:xfrm>
            <a:prstGeom prst="rect">
              <a:avLst/>
            </a:prstGeom>
            <a:noFill/>
            <a:ln w="12700">
              <a:solidFill>
                <a:srgbClr val="676767"/>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sz="1661" dirty="0"/>
            </a:p>
          </p:txBody>
        </p:sp>
        <p:sp>
          <p:nvSpPr>
            <p:cNvPr id="40998" name="shpGridFooter" hidden="1"/>
            <p:cNvSpPr>
              <a:spLocks noChangeArrowheads="1"/>
            </p:cNvSpPr>
            <p:nvPr userDrawn="1"/>
          </p:nvSpPr>
          <p:spPr bwMode="auto">
            <a:xfrm>
              <a:off x="271" y="4005"/>
              <a:ext cx="5701" cy="102"/>
            </a:xfrm>
            <a:prstGeom prst="rect">
              <a:avLst/>
            </a:prstGeom>
            <a:noFill/>
            <a:ln w="12700">
              <a:solidFill>
                <a:srgbClr val="676767"/>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sz="1661" dirty="0"/>
            </a:p>
          </p:txBody>
        </p:sp>
      </p:grpSp>
      <p:sp>
        <p:nvSpPr>
          <p:cNvPr id="14" name="shpLogoBackground"/>
          <p:cNvSpPr>
            <a:spLocks noChangeArrowheads="1"/>
          </p:cNvSpPr>
          <p:nvPr userDrawn="1"/>
        </p:nvSpPr>
        <p:spPr bwMode="white">
          <a:xfrm>
            <a:off x="7996238" y="115891"/>
            <a:ext cx="1062404" cy="865187"/>
          </a:xfrm>
          <a:prstGeom prst="rect">
            <a:avLst/>
          </a:prstGeom>
          <a:solidFill>
            <a:schemeClr val="bg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sz="2700" dirty="0"/>
          </a:p>
        </p:txBody>
      </p:sp>
    </p:spTree>
    <p:extLst>
      <p:ext uri="{BB962C8B-B14F-4D97-AF65-F5344CB8AC3E}">
        <p14:creationId xmlns:p14="http://schemas.microsoft.com/office/powerpoint/2010/main" val="79805069"/>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l" rtl="0" eaLnBrk="1" fontAlgn="base" hangingPunct="1">
        <a:spcBef>
          <a:spcPct val="0"/>
        </a:spcBef>
        <a:spcAft>
          <a:spcPct val="0"/>
        </a:spcAft>
        <a:defRPr sz="1950" b="1">
          <a:solidFill>
            <a:schemeClr val="tx1"/>
          </a:solidFill>
          <a:latin typeface="+mj-lt"/>
          <a:ea typeface="+mj-ea"/>
          <a:cs typeface="+mj-cs"/>
        </a:defRPr>
      </a:lvl1pPr>
      <a:lvl2pPr algn="l" rtl="0" eaLnBrk="1" fontAlgn="base" hangingPunct="1">
        <a:spcBef>
          <a:spcPct val="0"/>
        </a:spcBef>
        <a:spcAft>
          <a:spcPct val="0"/>
        </a:spcAft>
        <a:defRPr sz="1800" b="1">
          <a:solidFill>
            <a:schemeClr val="tx1"/>
          </a:solidFill>
          <a:latin typeface="Imago" pitchFamily="2" charset="0"/>
        </a:defRPr>
      </a:lvl2pPr>
      <a:lvl3pPr algn="l" rtl="0" eaLnBrk="1" fontAlgn="base" hangingPunct="1">
        <a:spcBef>
          <a:spcPct val="0"/>
        </a:spcBef>
        <a:spcAft>
          <a:spcPct val="0"/>
        </a:spcAft>
        <a:defRPr sz="1800" b="1">
          <a:solidFill>
            <a:schemeClr val="tx1"/>
          </a:solidFill>
          <a:latin typeface="Imago" pitchFamily="2" charset="0"/>
        </a:defRPr>
      </a:lvl3pPr>
      <a:lvl4pPr algn="l" rtl="0" eaLnBrk="1" fontAlgn="base" hangingPunct="1">
        <a:spcBef>
          <a:spcPct val="0"/>
        </a:spcBef>
        <a:spcAft>
          <a:spcPct val="0"/>
        </a:spcAft>
        <a:defRPr sz="1800" b="1">
          <a:solidFill>
            <a:schemeClr val="tx1"/>
          </a:solidFill>
          <a:latin typeface="Imago" pitchFamily="2" charset="0"/>
        </a:defRPr>
      </a:lvl4pPr>
      <a:lvl5pPr algn="l" rtl="0" eaLnBrk="1" fontAlgn="base" hangingPunct="1">
        <a:spcBef>
          <a:spcPct val="0"/>
        </a:spcBef>
        <a:spcAft>
          <a:spcPct val="0"/>
        </a:spcAft>
        <a:defRPr sz="1800" b="1">
          <a:solidFill>
            <a:schemeClr val="tx1"/>
          </a:solidFill>
          <a:latin typeface="Imago" pitchFamily="2" charset="0"/>
        </a:defRPr>
      </a:lvl5pPr>
      <a:lvl6pPr marL="316531" algn="l" rtl="0" eaLnBrk="1" fontAlgn="base" hangingPunct="1">
        <a:spcBef>
          <a:spcPct val="0"/>
        </a:spcBef>
        <a:spcAft>
          <a:spcPct val="0"/>
        </a:spcAft>
        <a:defRPr sz="1800" b="1">
          <a:solidFill>
            <a:schemeClr val="tx1"/>
          </a:solidFill>
          <a:latin typeface="Imago" pitchFamily="2" charset="0"/>
        </a:defRPr>
      </a:lvl6pPr>
      <a:lvl7pPr marL="633062" algn="l" rtl="0" eaLnBrk="1" fontAlgn="base" hangingPunct="1">
        <a:spcBef>
          <a:spcPct val="0"/>
        </a:spcBef>
        <a:spcAft>
          <a:spcPct val="0"/>
        </a:spcAft>
        <a:defRPr sz="1800" b="1">
          <a:solidFill>
            <a:schemeClr val="tx1"/>
          </a:solidFill>
          <a:latin typeface="Imago" pitchFamily="2" charset="0"/>
        </a:defRPr>
      </a:lvl7pPr>
      <a:lvl8pPr marL="949593" algn="l" rtl="0" eaLnBrk="1" fontAlgn="base" hangingPunct="1">
        <a:spcBef>
          <a:spcPct val="0"/>
        </a:spcBef>
        <a:spcAft>
          <a:spcPct val="0"/>
        </a:spcAft>
        <a:defRPr sz="1800" b="1">
          <a:solidFill>
            <a:schemeClr val="tx1"/>
          </a:solidFill>
          <a:latin typeface="Imago" pitchFamily="2" charset="0"/>
        </a:defRPr>
      </a:lvl8pPr>
      <a:lvl9pPr marL="1266124" algn="l" rtl="0" eaLnBrk="1" fontAlgn="base" hangingPunct="1">
        <a:spcBef>
          <a:spcPct val="0"/>
        </a:spcBef>
        <a:spcAft>
          <a:spcPct val="0"/>
        </a:spcAft>
        <a:defRPr sz="1800" b="1">
          <a:solidFill>
            <a:schemeClr val="tx1"/>
          </a:solidFill>
          <a:latin typeface="Imago" pitchFamily="2" charset="0"/>
        </a:defRPr>
      </a:lvl9pPr>
    </p:titleStyle>
    <p:bodyStyle>
      <a:lvl1pPr marL="214313" indent="-214313" algn="l" rtl="0" eaLnBrk="1" fontAlgn="base" hangingPunct="1">
        <a:spcBef>
          <a:spcPct val="75000"/>
        </a:spcBef>
        <a:spcAft>
          <a:spcPct val="0"/>
        </a:spcAft>
        <a:buSzPct val="100000"/>
        <a:buFont typeface="Arial" pitchFamily="34" charset="0"/>
        <a:buChar char="•"/>
        <a:defRPr sz="1500">
          <a:solidFill>
            <a:schemeClr val="tx1"/>
          </a:solidFill>
          <a:latin typeface="+mn-lt"/>
          <a:ea typeface="+mn-ea"/>
          <a:cs typeface="+mn-cs"/>
        </a:defRPr>
      </a:lvl1pPr>
      <a:lvl2pPr marL="572691" indent="-215504" algn="l" rtl="0" eaLnBrk="1" fontAlgn="base" hangingPunct="1">
        <a:spcBef>
          <a:spcPct val="30000"/>
        </a:spcBef>
        <a:spcAft>
          <a:spcPct val="0"/>
        </a:spcAft>
        <a:buChar char="–"/>
        <a:defRPr sz="1500">
          <a:solidFill>
            <a:schemeClr val="tx1"/>
          </a:solidFill>
          <a:latin typeface="+mn-lt"/>
        </a:defRPr>
      </a:lvl2pPr>
      <a:lvl3pPr marL="931069" indent="-215504" algn="l" rtl="0" eaLnBrk="1" fontAlgn="base" hangingPunct="1">
        <a:spcBef>
          <a:spcPct val="20000"/>
        </a:spcBef>
        <a:spcAft>
          <a:spcPct val="0"/>
        </a:spcAft>
        <a:buChar char="•"/>
        <a:defRPr sz="1500">
          <a:solidFill>
            <a:schemeClr val="tx1"/>
          </a:solidFill>
          <a:latin typeface="+mn-lt"/>
        </a:defRPr>
      </a:lvl3pPr>
      <a:lvl4pPr marL="1289447" indent="-215504" algn="l" rtl="0" eaLnBrk="1" fontAlgn="base" hangingPunct="1">
        <a:spcBef>
          <a:spcPct val="20000"/>
        </a:spcBef>
        <a:spcAft>
          <a:spcPct val="0"/>
        </a:spcAft>
        <a:buChar char="–"/>
        <a:defRPr sz="1500">
          <a:solidFill>
            <a:schemeClr val="tx1"/>
          </a:solidFill>
          <a:latin typeface="+mn-lt"/>
        </a:defRPr>
      </a:lvl4pPr>
      <a:lvl5pPr marL="1646635" indent="-214313" algn="l" rtl="0" eaLnBrk="1" fontAlgn="base" hangingPunct="1">
        <a:spcBef>
          <a:spcPct val="20000"/>
        </a:spcBef>
        <a:spcAft>
          <a:spcPct val="0"/>
        </a:spcAft>
        <a:buChar char="»"/>
        <a:defRPr sz="1500">
          <a:solidFill>
            <a:schemeClr val="tx1"/>
          </a:solidFill>
          <a:latin typeface="+mn-lt"/>
        </a:defRPr>
      </a:lvl5pPr>
      <a:lvl6pPr marL="1836539" indent="-197832" algn="l" rtl="0" eaLnBrk="1" fontAlgn="base" hangingPunct="1">
        <a:spcBef>
          <a:spcPct val="20000"/>
        </a:spcBef>
        <a:spcAft>
          <a:spcPct val="0"/>
        </a:spcAft>
        <a:buChar char="»"/>
        <a:defRPr sz="1385">
          <a:solidFill>
            <a:schemeClr val="tx1"/>
          </a:solidFill>
          <a:latin typeface="+mn-lt"/>
        </a:defRPr>
      </a:lvl6pPr>
      <a:lvl7pPr marL="2153071" indent="-197832" algn="l" rtl="0" eaLnBrk="1" fontAlgn="base" hangingPunct="1">
        <a:spcBef>
          <a:spcPct val="20000"/>
        </a:spcBef>
        <a:spcAft>
          <a:spcPct val="0"/>
        </a:spcAft>
        <a:buChar char="»"/>
        <a:defRPr sz="1385">
          <a:solidFill>
            <a:schemeClr val="tx1"/>
          </a:solidFill>
          <a:latin typeface="+mn-lt"/>
        </a:defRPr>
      </a:lvl7pPr>
      <a:lvl8pPr marL="2469602" indent="-197832" algn="l" rtl="0" eaLnBrk="1" fontAlgn="base" hangingPunct="1">
        <a:spcBef>
          <a:spcPct val="20000"/>
        </a:spcBef>
        <a:spcAft>
          <a:spcPct val="0"/>
        </a:spcAft>
        <a:buChar char="»"/>
        <a:defRPr sz="1385">
          <a:solidFill>
            <a:schemeClr val="tx1"/>
          </a:solidFill>
          <a:latin typeface="+mn-lt"/>
        </a:defRPr>
      </a:lvl8pPr>
      <a:lvl9pPr marL="2786132" indent="-197832" algn="l" rtl="0" eaLnBrk="1" fontAlgn="base" hangingPunct="1">
        <a:spcBef>
          <a:spcPct val="20000"/>
        </a:spcBef>
        <a:spcAft>
          <a:spcPct val="0"/>
        </a:spcAft>
        <a:buChar char="»"/>
        <a:defRPr sz="1385">
          <a:solidFill>
            <a:schemeClr val="tx1"/>
          </a:solidFill>
          <a:latin typeface="+mn-lt"/>
        </a:defRPr>
      </a:lvl9pPr>
    </p:bodyStyle>
    <p:otherStyle>
      <a:defPPr>
        <a:defRPr lang="pl-PL"/>
      </a:defPPr>
      <a:lvl1pPr marL="0" algn="l" defTabSz="633062" rtl="0" eaLnBrk="1" latinLnBrk="0" hangingPunct="1">
        <a:defRPr sz="1247" kern="1200">
          <a:solidFill>
            <a:schemeClr val="tx1"/>
          </a:solidFill>
          <a:latin typeface="+mn-lt"/>
          <a:ea typeface="+mn-ea"/>
          <a:cs typeface="+mn-cs"/>
        </a:defRPr>
      </a:lvl1pPr>
      <a:lvl2pPr marL="316531" algn="l" defTabSz="633062" rtl="0" eaLnBrk="1" latinLnBrk="0" hangingPunct="1">
        <a:defRPr sz="1247" kern="1200">
          <a:solidFill>
            <a:schemeClr val="tx1"/>
          </a:solidFill>
          <a:latin typeface="+mn-lt"/>
          <a:ea typeface="+mn-ea"/>
          <a:cs typeface="+mn-cs"/>
        </a:defRPr>
      </a:lvl2pPr>
      <a:lvl3pPr marL="633062" algn="l" defTabSz="633062" rtl="0" eaLnBrk="1" latinLnBrk="0" hangingPunct="1">
        <a:defRPr sz="1247" kern="1200">
          <a:solidFill>
            <a:schemeClr val="tx1"/>
          </a:solidFill>
          <a:latin typeface="+mn-lt"/>
          <a:ea typeface="+mn-ea"/>
          <a:cs typeface="+mn-cs"/>
        </a:defRPr>
      </a:lvl3pPr>
      <a:lvl4pPr marL="949593" algn="l" defTabSz="633062" rtl="0" eaLnBrk="1" latinLnBrk="0" hangingPunct="1">
        <a:defRPr sz="1247" kern="1200">
          <a:solidFill>
            <a:schemeClr val="tx1"/>
          </a:solidFill>
          <a:latin typeface="+mn-lt"/>
          <a:ea typeface="+mn-ea"/>
          <a:cs typeface="+mn-cs"/>
        </a:defRPr>
      </a:lvl4pPr>
      <a:lvl5pPr marL="1266124" algn="l" defTabSz="633062" rtl="0" eaLnBrk="1" latinLnBrk="0" hangingPunct="1">
        <a:defRPr sz="1247" kern="1200">
          <a:solidFill>
            <a:schemeClr val="tx1"/>
          </a:solidFill>
          <a:latin typeface="+mn-lt"/>
          <a:ea typeface="+mn-ea"/>
          <a:cs typeface="+mn-cs"/>
        </a:defRPr>
      </a:lvl5pPr>
      <a:lvl6pPr marL="1582655" algn="l" defTabSz="633062" rtl="0" eaLnBrk="1" latinLnBrk="0" hangingPunct="1">
        <a:defRPr sz="1247" kern="1200">
          <a:solidFill>
            <a:schemeClr val="tx1"/>
          </a:solidFill>
          <a:latin typeface="+mn-lt"/>
          <a:ea typeface="+mn-ea"/>
          <a:cs typeface="+mn-cs"/>
        </a:defRPr>
      </a:lvl6pPr>
      <a:lvl7pPr marL="1899186" algn="l" defTabSz="633062" rtl="0" eaLnBrk="1" latinLnBrk="0" hangingPunct="1">
        <a:defRPr sz="1247" kern="1200">
          <a:solidFill>
            <a:schemeClr val="tx1"/>
          </a:solidFill>
          <a:latin typeface="+mn-lt"/>
          <a:ea typeface="+mn-ea"/>
          <a:cs typeface="+mn-cs"/>
        </a:defRPr>
      </a:lvl7pPr>
      <a:lvl8pPr marL="2215717" algn="l" defTabSz="633062" rtl="0" eaLnBrk="1" latinLnBrk="0" hangingPunct="1">
        <a:defRPr sz="1247" kern="1200">
          <a:solidFill>
            <a:schemeClr val="tx1"/>
          </a:solidFill>
          <a:latin typeface="+mn-lt"/>
          <a:ea typeface="+mn-ea"/>
          <a:cs typeface="+mn-cs"/>
        </a:defRPr>
      </a:lvl8pPr>
      <a:lvl9pPr marL="2532248" algn="l" defTabSz="633062" rtl="0" eaLnBrk="1" latinLnBrk="0" hangingPunct="1">
        <a:defRPr sz="12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emf"/><Relationship Id="rId4" Type="http://schemas.openxmlformats.org/officeDocument/2006/relationships/image" Target="../media/image7.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mailto:polyzosnikosgr@gmail.com"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mckinsey.com/Industries/Healthcare-Systems-and-Services/Our-Insights/From-facility-to-home-How-healthcare-could-shift-by-2025" TargetMode="Externa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79512" y="404813"/>
            <a:ext cx="8784976" cy="2470150"/>
          </a:xfrm>
        </p:spPr>
        <p:txBody>
          <a:bodyPr rtlCol="0">
            <a:normAutofit fontScale="90000"/>
          </a:bodyPr>
          <a:lstStyle/>
          <a:p>
            <a:pPr marL="484632" eaLnBrk="1" fontAlgn="auto" hangingPunct="1">
              <a:spcAft>
                <a:spcPts val="0"/>
              </a:spcAft>
              <a:defRPr/>
            </a:pPr>
            <a:br>
              <a:rPr lang="el-GR" sz="3600" b="1" dirty="0">
                <a:solidFill>
                  <a:schemeClr val="accent1">
                    <a:tint val="83000"/>
                    <a:satMod val="150000"/>
                  </a:schemeClr>
                </a:solidFill>
                <a:latin typeface="Times New Roman" pitchFamily="18" charset="0"/>
              </a:rPr>
            </a:br>
            <a:r>
              <a:rPr lang="el-GR" sz="3600" b="1" dirty="0">
                <a:solidFill>
                  <a:schemeClr val="accent1">
                    <a:tint val="83000"/>
                    <a:satMod val="150000"/>
                  </a:schemeClr>
                </a:solidFill>
                <a:latin typeface="Times New Roman" pitchFamily="18" charset="0"/>
              </a:rPr>
              <a:t>          </a:t>
            </a:r>
            <a:r>
              <a:rPr lang="en-US" sz="3600" b="1" dirty="0">
                <a:solidFill>
                  <a:schemeClr val="bg1"/>
                </a:solidFill>
                <a:latin typeface="Times New Roman" pitchFamily="18" charset="0"/>
              </a:rPr>
              <a:t>CCI France </a:t>
            </a:r>
            <a:r>
              <a:rPr lang="en-US" sz="3600" b="1" dirty="0" err="1">
                <a:solidFill>
                  <a:schemeClr val="bg1"/>
                </a:solidFill>
                <a:latin typeface="Times New Roman" pitchFamily="18" charset="0"/>
              </a:rPr>
              <a:t>Grece</a:t>
            </a:r>
            <a:br>
              <a:rPr lang="en-US" sz="3600" b="1" dirty="0">
                <a:solidFill>
                  <a:schemeClr val="bg1"/>
                </a:solidFill>
                <a:latin typeface="Times New Roman" pitchFamily="18" charset="0"/>
              </a:rPr>
            </a:br>
            <a:r>
              <a:rPr lang="en-US" sz="3600" b="1" dirty="0">
                <a:solidFill>
                  <a:schemeClr val="bg1"/>
                </a:solidFill>
                <a:latin typeface="Times New Roman" pitchFamily="18" charset="0"/>
              </a:rPr>
              <a:t>National Action Plan for Public Health</a:t>
            </a:r>
            <a:br>
              <a:rPr lang="en-US" sz="3600" b="1" dirty="0">
                <a:solidFill>
                  <a:schemeClr val="bg1"/>
                </a:solidFill>
                <a:latin typeface="Times New Roman" pitchFamily="18" charset="0"/>
              </a:rPr>
            </a:br>
            <a:r>
              <a:rPr lang="en-US" sz="3600" b="1" dirty="0">
                <a:solidFill>
                  <a:schemeClr val="bg1"/>
                </a:solidFill>
                <a:latin typeface="Times New Roman" pitchFamily="18" charset="0"/>
              </a:rPr>
              <a:t>13/04/2022</a:t>
            </a:r>
            <a:br>
              <a:rPr lang="en-US" sz="3600" b="1" dirty="0">
                <a:solidFill>
                  <a:schemeClr val="bg1"/>
                </a:solidFill>
                <a:latin typeface="Times New Roman" pitchFamily="18" charset="0"/>
              </a:rPr>
            </a:br>
            <a:r>
              <a:rPr lang="en-US" sz="3600" b="1" dirty="0">
                <a:solidFill>
                  <a:schemeClr val="bg1"/>
                </a:solidFill>
                <a:latin typeface="Times New Roman" pitchFamily="18" charset="0"/>
              </a:rPr>
              <a:t>Round Table I: </a:t>
            </a:r>
            <a:r>
              <a:rPr lang="en-US" sz="4000" dirty="0">
                <a:solidFill>
                  <a:schemeClr val="bg1"/>
                </a:solidFill>
              </a:rPr>
              <a:t>Home care </a:t>
            </a:r>
            <a:endParaRPr lang="en-GB" sz="4000" b="1" dirty="0">
              <a:solidFill>
                <a:schemeClr val="bg1"/>
              </a:solidFill>
              <a:latin typeface="Times New Roman" pitchFamily="18" charset="0"/>
            </a:endParaRPr>
          </a:p>
        </p:txBody>
      </p:sp>
      <p:sp>
        <p:nvSpPr>
          <p:cNvPr id="4" name="3 - Υπότιτλος"/>
          <p:cNvSpPr>
            <a:spLocks noGrp="1"/>
          </p:cNvSpPr>
          <p:nvPr>
            <p:ph type="subTitle" idx="1"/>
          </p:nvPr>
        </p:nvSpPr>
        <p:spPr>
          <a:xfrm>
            <a:off x="1371600" y="3861048"/>
            <a:ext cx="6400800" cy="1584175"/>
          </a:xfrm>
        </p:spPr>
        <p:txBody>
          <a:bodyPr>
            <a:normAutofit/>
          </a:bodyPr>
          <a:lstStyle/>
          <a:p>
            <a:r>
              <a:rPr lang="el-GR" dirty="0"/>
              <a:t>Νίκος Πολύζος</a:t>
            </a:r>
          </a:p>
          <a:p>
            <a:r>
              <a:rPr lang="el-GR" dirty="0"/>
              <a:t>Καθηγητής Διοίκησης και Οργάνωσης Υπηρεσιών Υγείας</a:t>
            </a:r>
          </a:p>
          <a:p>
            <a:r>
              <a:rPr lang="el-GR" dirty="0"/>
              <a:t>Δημοκρίτειο Πανεπιστήμιο Θράκης</a:t>
            </a:r>
          </a:p>
          <a:p>
            <a:r>
              <a:rPr lang="en-US" dirty="0"/>
              <a:t>(npolyzos@sw.duth.gr)</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0-#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28600" y="1066800"/>
            <a:ext cx="8915400" cy="5693866"/>
          </a:xfrm>
          <a:prstGeom prst="rect">
            <a:avLst/>
          </a:prstGeom>
        </p:spPr>
        <p:txBody>
          <a:bodyPr wrap="square">
            <a:spAutoFit/>
          </a:bodyPr>
          <a:lstStyle/>
          <a:p>
            <a:pPr algn="just"/>
            <a:r>
              <a:rPr lang="en-US" sz="2800" b="1" dirty="0">
                <a:effectLst>
                  <a:outerShdw blurRad="38100" dist="38100" dir="2700000" algn="tl">
                    <a:srgbClr val="000000">
                      <a:alpha val="43137"/>
                    </a:srgbClr>
                  </a:outerShdw>
                </a:effectLst>
              </a:rPr>
              <a:t>The main problems are:</a:t>
            </a:r>
          </a:p>
          <a:p>
            <a:pPr algn="just">
              <a:buFont typeface="Wingdings" pitchFamily="2" charset="2"/>
              <a:buChar char="ü"/>
            </a:pPr>
            <a:r>
              <a:rPr lang="en-US" sz="2800" dirty="0"/>
              <a:t>Lack of long term </a:t>
            </a:r>
            <a:r>
              <a:rPr lang="en-US" sz="2800" u="sng" dirty="0"/>
              <a:t>funding</a:t>
            </a:r>
          </a:p>
          <a:p>
            <a:pPr algn="just">
              <a:buFont typeface="Wingdings" pitchFamily="2" charset="2"/>
              <a:buChar char="ü"/>
            </a:pPr>
            <a:r>
              <a:rPr lang="en-US" sz="2800" dirty="0"/>
              <a:t>Central </a:t>
            </a:r>
            <a:r>
              <a:rPr lang="en-US" sz="2800" u="sng" dirty="0"/>
              <a:t>government</a:t>
            </a:r>
            <a:r>
              <a:rPr lang="en-US" sz="2800" dirty="0"/>
              <a:t> has not </a:t>
            </a:r>
            <a:r>
              <a:rPr lang="en-US" sz="2800" dirty="0" err="1"/>
              <a:t>prioritised</a:t>
            </a:r>
            <a:r>
              <a:rPr lang="en-US" sz="2800" dirty="0"/>
              <a:t> home care funding. </a:t>
            </a:r>
          </a:p>
          <a:p>
            <a:pPr algn="just">
              <a:buFont typeface="Wingdings" pitchFamily="2" charset="2"/>
              <a:buChar char="ü"/>
            </a:pPr>
            <a:r>
              <a:rPr lang="en-US" sz="2800" u="sng" dirty="0"/>
              <a:t>EOPYY</a:t>
            </a:r>
            <a:r>
              <a:rPr lang="en-US" sz="2800" dirty="0"/>
              <a:t> does not fund home care </a:t>
            </a:r>
            <a:r>
              <a:rPr lang="en-US" sz="2800" dirty="0" err="1"/>
              <a:t>care</a:t>
            </a:r>
            <a:r>
              <a:rPr lang="en-US" sz="2800" dirty="0"/>
              <a:t> services.</a:t>
            </a:r>
          </a:p>
          <a:p>
            <a:pPr algn="just">
              <a:buFont typeface="Wingdings" pitchFamily="2" charset="2"/>
              <a:buChar char="ü"/>
            </a:pPr>
            <a:r>
              <a:rPr lang="en-US" sz="2800" u="sng" dirty="0"/>
              <a:t>NHS</a:t>
            </a:r>
            <a:r>
              <a:rPr lang="en-US" sz="2800" dirty="0"/>
              <a:t> does not create home care services linked to health;</a:t>
            </a:r>
          </a:p>
          <a:p>
            <a:pPr algn="just">
              <a:buFont typeface="Wingdings" pitchFamily="2" charset="2"/>
              <a:buChar char="ü"/>
            </a:pPr>
            <a:r>
              <a:rPr lang="en-US" sz="2800" dirty="0"/>
              <a:t> </a:t>
            </a:r>
            <a:r>
              <a:rPr lang="en-US" sz="2800" u="sng" dirty="0"/>
              <a:t>Staff</a:t>
            </a:r>
            <a:r>
              <a:rPr lang="en-US" sz="2800" dirty="0"/>
              <a:t> shortage or insecure work contracts</a:t>
            </a:r>
          </a:p>
          <a:p>
            <a:pPr algn="just">
              <a:buFont typeface="Wingdings" pitchFamily="2" charset="2"/>
              <a:buChar char="ü"/>
            </a:pPr>
            <a:r>
              <a:rPr lang="en-US" sz="2800" dirty="0"/>
              <a:t>The absence of </a:t>
            </a:r>
            <a:r>
              <a:rPr lang="en-US" sz="2800" u="sng" dirty="0"/>
              <a:t>legal</a:t>
            </a:r>
            <a:r>
              <a:rPr lang="en-US" sz="2800" dirty="0"/>
              <a:t> obligations and </a:t>
            </a:r>
            <a:r>
              <a:rPr lang="en-US" sz="2800" u="sng" dirty="0"/>
              <a:t>co-operation</a:t>
            </a:r>
            <a:r>
              <a:rPr lang="en-US" sz="2800" dirty="0"/>
              <a:t> with other local services, e.g. KAPI, local health </a:t>
            </a:r>
            <a:r>
              <a:rPr lang="en-US" sz="2800" dirty="0" err="1"/>
              <a:t>centres</a:t>
            </a:r>
            <a:r>
              <a:rPr lang="en-US" sz="2800" dirty="0"/>
              <a:t>, local hospital, and the private sector</a:t>
            </a:r>
          </a:p>
          <a:p>
            <a:pPr algn="just">
              <a:buFont typeface="Wingdings" pitchFamily="2" charset="2"/>
              <a:buChar char="ü"/>
            </a:pPr>
            <a:r>
              <a:rPr lang="en-US" sz="2800" dirty="0"/>
              <a:t>The lack of common </a:t>
            </a:r>
            <a:r>
              <a:rPr lang="en-US" sz="2800" u="sng" dirty="0"/>
              <a:t>tools</a:t>
            </a:r>
            <a:r>
              <a:rPr lang="en-US" sz="2800" dirty="0"/>
              <a:t> in client </a:t>
            </a:r>
            <a:r>
              <a:rPr lang="en-US" sz="2800" u="sng" dirty="0"/>
              <a:t>evaluation</a:t>
            </a:r>
            <a:r>
              <a:rPr lang="en-US" sz="2800" dirty="0"/>
              <a:t>, service quality monitoring, and </a:t>
            </a:r>
          </a:p>
          <a:p>
            <a:pPr algn="just">
              <a:buFont typeface="Wingdings" pitchFamily="2" charset="2"/>
              <a:buChar char="ü"/>
            </a:pPr>
            <a:r>
              <a:rPr lang="en-US" sz="2800" dirty="0"/>
              <a:t>Use of new </a:t>
            </a:r>
            <a:r>
              <a:rPr lang="en-US" sz="2800" u="sng" dirty="0"/>
              <a:t>technologies</a:t>
            </a:r>
            <a:r>
              <a:rPr lang="en-US" sz="2800" dirty="0"/>
              <a:t> to facilitate communication and service capacity.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00166" y="-16284089"/>
            <a:ext cx="7215238" cy="5755422"/>
          </a:xfrm>
          <a:prstGeom prst="rect">
            <a:avLst/>
          </a:prstGeom>
        </p:spPr>
        <p:txBody>
          <a:bodyPr wrap="square">
            <a:spAutoFit/>
          </a:bodyPr>
          <a:lstStyle/>
          <a:p>
            <a:r>
              <a:rPr lang="el-GR" sz="1600" dirty="0"/>
              <a:t>Τα ευρήματα από μελέτες σε διεθνή επίπεδο έχουν αναδείξει παραμέτρους οι οποίες</a:t>
            </a:r>
            <a:br>
              <a:rPr lang="el-GR" sz="1600" dirty="0"/>
            </a:br>
            <a:r>
              <a:rPr lang="el-GR" sz="1600" dirty="0"/>
              <a:t>επηρεάζουν αν ένας ασθενής θα μπορέσει να λάβει κατ’ οίκον νοσηλεία. Οι παράγοντες</a:t>
            </a:r>
            <a:br>
              <a:rPr lang="el-GR" sz="1600" dirty="0"/>
            </a:br>
            <a:r>
              <a:rPr lang="el-GR" sz="1600" dirty="0"/>
              <a:t>αυτοί είναι οι ακόλουθοι (</a:t>
            </a:r>
            <a:r>
              <a:rPr lang="el-GR" sz="1600" dirty="0" err="1"/>
              <a:t>Seaton</a:t>
            </a:r>
            <a:r>
              <a:rPr lang="el-GR" sz="1600" dirty="0"/>
              <a:t> &amp; </a:t>
            </a:r>
            <a:r>
              <a:rPr lang="el-GR" sz="1600" dirty="0" err="1"/>
              <a:t>Barr</a:t>
            </a:r>
            <a:r>
              <a:rPr lang="el-GR" sz="1600" dirty="0"/>
              <a:t>, 2013):</a:t>
            </a:r>
            <a:br>
              <a:rPr lang="el-GR" sz="1600" dirty="0"/>
            </a:br>
            <a:r>
              <a:rPr lang="el-GR" sz="1600" dirty="0"/>
              <a:t> </a:t>
            </a:r>
            <a:r>
              <a:rPr lang="el-GR" sz="1600" dirty="0" err="1"/>
              <a:t>To</a:t>
            </a:r>
            <a:r>
              <a:rPr lang="el-GR" sz="1600" dirty="0"/>
              <a:t> κόστος των υπηρεσιών σχετικά και με το ασφαλιστικό ταμείο.</a:t>
            </a:r>
            <a:br>
              <a:rPr lang="el-GR" sz="1600" dirty="0"/>
            </a:br>
            <a:r>
              <a:rPr lang="el-GR" sz="1600" dirty="0"/>
              <a:t> Η ηλικία, το φύλο και η οικονομική κατάσταση του ασθενή.</a:t>
            </a:r>
            <a:br>
              <a:rPr lang="el-GR" sz="1600" dirty="0"/>
            </a:br>
            <a:r>
              <a:rPr lang="el-GR" sz="1600" dirty="0"/>
              <a:t> Τα συμπτώματα της νόσου σε συνδυασμό με την αντοχή στο πόνο.</a:t>
            </a:r>
            <a:br>
              <a:rPr lang="el-GR" sz="1600" dirty="0"/>
            </a:br>
            <a:r>
              <a:rPr lang="el-GR" sz="1600" dirty="0"/>
              <a:t> Η εξέλιξη και η πρόγνωση της νόσου.</a:t>
            </a:r>
            <a:br>
              <a:rPr lang="el-GR" sz="1600" dirty="0"/>
            </a:br>
            <a:r>
              <a:rPr lang="el-GR" sz="1600" dirty="0"/>
              <a:t> Το επίπεδο υποστήριξης από το οικογενειακό περιβάλλον.</a:t>
            </a:r>
            <a:br>
              <a:rPr lang="el-GR" sz="1600" dirty="0"/>
            </a:br>
            <a:r>
              <a:rPr lang="el-GR" sz="1600" dirty="0"/>
              <a:t> Η δυνατότητα συμμετοχής του οικογενειακού ιατρού του ασθενούς στη συχνή</a:t>
            </a:r>
            <a:br>
              <a:rPr lang="el-GR" sz="1600" dirty="0"/>
            </a:br>
            <a:r>
              <a:rPr lang="el-GR" sz="1600" dirty="0"/>
              <a:t>υποστήριξη και κάλυψη βασικών ιατρικών αναγκών.</a:t>
            </a:r>
            <a:br>
              <a:rPr lang="el-GR" sz="1600" dirty="0"/>
            </a:br>
            <a:r>
              <a:rPr lang="el-GR" sz="1600" dirty="0"/>
              <a:t> Η δυνατότητα για επάνδρωση του σπιτιού με τον κατάλληλο εξοπλισμό.</a:t>
            </a:r>
            <a:br>
              <a:rPr lang="el-GR" sz="1600" dirty="0"/>
            </a:br>
            <a:r>
              <a:rPr lang="el-GR" sz="1600" dirty="0"/>
              <a:t>Οι κατηγορίες ασθενών που μπορούν να λάβουν φροντίδα υπό τη μορφή παρεχομένων</a:t>
            </a:r>
            <a:br>
              <a:rPr lang="el-GR" sz="1600" dirty="0"/>
            </a:br>
            <a:r>
              <a:rPr lang="el-GR" sz="1600" dirty="0"/>
              <a:t>νοσηλευτικών υπηρεσιών διακρίνονται σε οξέως και χρονίως πάσχοντες ασθενείς</a:t>
            </a:r>
            <a:br>
              <a:rPr lang="el-GR" sz="1600" dirty="0"/>
            </a:br>
            <a:r>
              <a:rPr lang="el-GR" sz="1600" dirty="0"/>
              <a:t>(</a:t>
            </a:r>
            <a:r>
              <a:rPr lang="el-GR" sz="1600" dirty="0" err="1"/>
              <a:t>Bentur</a:t>
            </a:r>
            <a:r>
              <a:rPr lang="el-GR" sz="1600" dirty="0"/>
              <a:t>, 2001). Μια κατηγορία ασθενών περιλαμβάνει κλινικά περιστατικά</a:t>
            </a:r>
            <a:br>
              <a:rPr lang="el-GR" sz="1600" dirty="0"/>
            </a:br>
            <a:r>
              <a:rPr lang="el-GR" sz="1600" dirty="0"/>
              <a:t>ανεξαρτήτως ηλικιακών περιορισμών, τα οποία και λόγω της φύσεως της κλινικής τους</a:t>
            </a:r>
            <a:br>
              <a:rPr lang="el-GR" sz="1600" dirty="0"/>
            </a:br>
            <a:r>
              <a:rPr lang="el-GR" sz="1600" dirty="0"/>
              <a:t>εικόνας, δεν χρήζουν παρατεταμένης νοσοκομειακής παραμονής. Συνεπώς, λαμβάνουν</a:t>
            </a:r>
            <a:br>
              <a:rPr lang="el-GR" sz="1600" dirty="0"/>
            </a:br>
            <a:r>
              <a:rPr lang="el-GR" sz="1600" dirty="0"/>
              <a:t>συνήθως γρήγορα το σχετικό εξιτήριο και ακολουθεί η θεραπευτική αντιμετώπιση κατ’</a:t>
            </a:r>
            <a:br>
              <a:rPr lang="el-GR" sz="1600" dirty="0"/>
            </a:br>
            <a:r>
              <a:rPr lang="el-GR" sz="1600" dirty="0"/>
              <a:t>οίκον (</a:t>
            </a:r>
            <a:r>
              <a:rPr lang="el-GR" sz="1600" dirty="0" err="1"/>
              <a:t>Montalto</a:t>
            </a:r>
            <a:r>
              <a:rPr lang="el-GR" sz="1600" dirty="0"/>
              <a:t>, 2010).</a:t>
            </a:r>
            <a:endParaRPr lang="en-US" sz="1600" dirty="0"/>
          </a:p>
        </p:txBody>
      </p:sp>
      <p:sp>
        <p:nvSpPr>
          <p:cNvPr id="5" name="4 - Ορθογώνιο"/>
          <p:cNvSpPr/>
          <p:nvPr/>
        </p:nvSpPr>
        <p:spPr>
          <a:xfrm>
            <a:off x="214282" y="1405015"/>
            <a:ext cx="8072494" cy="5179880"/>
          </a:xfrm>
          <a:prstGeom prst="rect">
            <a:avLst/>
          </a:prstGeom>
        </p:spPr>
        <p:txBody>
          <a:bodyPr wrap="square">
            <a:spAutoFit/>
          </a:bodyPr>
          <a:lstStyle/>
          <a:p>
            <a:pPr algn="just"/>
            <a:r>
              <a:rPr lang="el-GR" sz="1600" dirty="0"/>
              <a:t>ΕΛΛΑΔΑ</a:t>
            </a:r>
          </a:p>
          <a:p>
            <a:pPr algn="just"/>
            <a:endParaRPr lang="el-GR" sz="1600" dirty="0"/>
          </a:p>
          <a:p>
            <a:pPr marL="285750" lvl="0" indent="-285750" algn="just">
              <a:lnSpc>
                <a:spcPct val="115000"/>
              </a:lnSpc>
              <a:spcAft>
                <a:spcPts val="1000"/>
              </a:spcAft>
              <a:buFont typeface="Wingdings" pitchFamily="2" charset="2"/>
              <a:buChar char="ü"/>
            </a:pPr>
            <a:r>
              <a:rPr lang="el-GR" sz="1600" b="1" dirty="0">
                <a:latin typeface="+mj-lt"/>
                <a:ea typeface="Calibri" panose="020F0502020204030204" pitchFamily="34" charset="0"/>
                <a:cs typeface="Times New Roman" panose="02020603050405020304" pitchFamily="18" charset="0"/>
              </a:rPr>
              <a:t>Α</a:t>
            </a:r>
            <a:r>
              <a:rPr lang="el-GR" sz="1600" b="1" dirty="0">
                <a:effectLst/>
                <a:latin typeface="+mj-lt"/>
                <a:ea typeface="Calibri" panose="020F0502020204030204" pitchFamily="34" charset="0"/>
                <a:cs typeface="Times New Roman" panose="02020603050405020304" pitchFamily="18" charset="0"/>
              </a:rPr>
              <a:t>ποσπασματική ανάπτυξη</a:t>
            </a:r>
            <a:r>
              <a:rPr lang="el-GR" sz="1600" dirty="0">
                <a:effectLst/>
                <a:latin typeface="+mj-lt"/>
                <a:ea typeface="Calibri" panose="020F0502020204030204" pitchFamily="34" charset="0"/>
                <a:cs typeface="Times New Roman" panose="02020603050405020304" pitchFamily="18" charset="0"/>
              </a:rPr>
              <a:t> Μονάδων ή Τμημάτων ή Υπηρεσιών </a:t>
            </a:r>
            <a:r>
              <a:rPr lang="el-GR" sz="1600" b="1" dirty="0">
                <a:effectLst/>
                <a:latin typeface="+mj-lt"/>
                <a:ea typeface="Calibri" panose="020F0502020204030204" pitchFamily="34" charset="0"/>
                <a:cs typeface="Times New Roman" panose="02020603050405020304" pitchFamily="18" charset="0"/>
              </a:rPr>
              <a:t>Κατ’ </a:t>
            </a:r>
            <a:r>
              <a:rPr lang="el-GR" sz="1600" b="1" dirty="0" err="1">
                <a:effectLst/>
                <a:latin typeface="+mj-lt"/>
                <a:ea typeface="Calibri" panose="020F0502020204030204" pitchFamily="34" charset="0"/>
                <a:cs typeface="Times New Roman" panose="02020603050405020304" pitchFamily="18" charset="0"/>
              </a:rPr>
              <a:t>Οίκον</a:t>
            </a:r>
            <a:r>
              <a:rPr lang="el-GR" sz="1600" b="1" dirty="0">
                <a:effectLst/>
                <a:latin typeface="+mj-lt"/>
                <a:ea typeface="Calibri" panose="020F0502020204030204" pitchFamily="34" charset="0"/>
                <a:cs typeface="Times New Roman" panose="02020603050405020304" pitchFamily="18" charset="0"/>
              </a:rPr>
              <a:t> Νοσηλείας</a:t>
            </a:r>
            <a:r>
              <a:rPr lang="el-GR" sz="1600" dirty="0">
                <a:effectLst/>
                <a:latin typeface="+mj-lt"/>
                <a:ea typeface="Calibri" panose="020F0502020204030204" pitchFamily="34" charset="0"/>
                <a:cs typeface="Times New Roman" panose="02020603050405020304" pitchFamily="18" charset="0"/>
              </a:rPr>
              <a:t> σε Ιδιωτικές Κλινικές, στα Νοσοκομεία του ΕΣΥ (π.χ. 3 ογκολογικά Αττικής) και σε Κέντρα Υγείας (ΚΥ), ενώ παράλληλα </a:t>
            </a:r>
          </a:p>
          <a:p>
            <a:pPr marL="285750" lvl="0" indent="-285750" algn="just">
              <a:lnSpc>
                <a:spcPct val="115000"/>
              </a:lnSpc>
              <a:spcAft>
                <a:spcPts val="1000"/>
              </a:spcAft>
              <a:buFont typeface="Wingdings" pitchFamily="2" charset="2"/>
              <a:buChar char="ü"/>
            </a:pPr>
            <a:r>
              <a:rPr lang="el-GR" sz="1600" dirty="0">
                <a:latin typeface="+mj-lt"/>
                <a:ea typeface="Calibri" panose="020F0502020204030204" pitchFamily="34" charset="0"/>
              </a:rPr>
              <a:t>τ</a:t>
            </a:r>
            <a:r>
              <a:rPr lang="el-GR" sz="1600" dirty="0">
                <a:effectLst/>
                <a:latin typeface="+mj-lt"/>
                <a:ea typeface="Calibri" panose="020F0502020204030204" pitchFamily="34" charset="0"/>
              </a:rPr>
              <a:t>ο </a:t>
            </a:r>
            <a:r>
              <a:rPr lang="el-GR" sz="1600" b="1" dirty="0">
                <a:effectLst/>
                <a:latin typeface="+mj-lt"/>
                <a:ea typeface="Calibri" panose="020F0502020204030204" pitchFamily="34" charset="0"/>
              </a:rPr>
              <a:t>2013</a:t>
            </a:r>
            <a:r>
              <a:rPr lang="el-GR" sz="1600" dirty="0">
                <a:effectLst/>
                <a:latin typeface="+mj-lt"/>
                <a:ea typeface="Calibri" panose="020F0502020204030204" pitchFamily="34" charset="0"/>
              </a:rPr>
              <a:t>, η ∆</a:t>
            </a:r>
            <a:r>
              <a:rPr lang="el-GR" sz="1600" dirty="0" err="1">
                <a:effectLst/>
                <a:latin typeface="+mj-lt"/>
                <a:ea typeface="Calibri" panose="020F0502020204030204" pitchFamily="34" charset="0"/>
              </a:rPr>
              <a:t>ιεύθυνση</a:t>
            </a:r>
            <a:r>
              <a:rPr lang="el-GR" sz="1600" dirty="0">
                <a:effectLst/>
                <a:latin typeface="+mj-lt"/>
                <a:ea typeface="Calibri" panose="020F0502020204030204" pitchFamily="34" charset="0"/>
              </a:rPr>
              <a:t> Πρωτοβάθμιας Φροντίδας Υγείας του Υπουργείου Υγείας ξεκίνησε </a:t>
            </a:r>
            <a:r>
              <a:rPr lang="el-GR" sz="1600" b="1" dirty="0">
                <a:effectLst/>
                <a:latin typeface="+mj-lt"/>
                <a:ea typeface="Calibri" panose="020F0502020204030204" pitchFamily="34" charset="0"/>
              </a:rPr>
              <a:t>πιλοτικό</a:t>
            </a:r>
            <a:r>
              <a:rPr lang="el-GR" sz="1600" dirty="0">
                <a:effectLst/>
                <a:latin typeface="+mj-lt"/>
                <a:ea typeface="Calibri" panose="020F0502020204030204" pitchFamily="34" charset="0"/>
              </a:rPr>
              <a:t> πρόγραμμα για την ανάπτυξη και λειτουργία της κατ’ </a:t>
            </a:r>
            <a:r>
              <a:rPr lang="el-GR" sz="1600" dirty="0" err="1">
                <a:effectLst/>
                <a:latin typeface="+mj-lt"/>
                <a:ea typeface="Calibri" panose="020F0502020204030204" pitchFamily="34" charset="0"/>
              </a:rPr>
              <a:t>οίκον</a:t>
            </a:r>
            <a:r>
              <a:rPr lang="el-GR" sz="1600" dirty="0">
                <a:effectLst/>
                <a:latin typeface="+mj-lt"/>
                <a:ea typeface="Calibri" panose="020F0502020204030204" pitchFamily="34" charset="0"/>
              </a:rPr>
              <a:t> φροντίδας σε </a:t>
            </a:r>
            <a:r>
              <a:rPr lang="el-GR" sz="1600" b="1" dirty="0">
                <a:effectLst/>
                <a:latin typeface="+mj-lt"/>
                <a:ea typeface="Calibri" panose="020F0502020204030204" pitchFamily="34" charset="0"/>
              </a:rPr>
              <a:t>11 νοσοκομεία</a:t>
            </a:r>
            <a:r>
              <a:rPr lang="el-GR" sz="1600" dirty="0">
                <a:effectLst/>
                <a:latin typeface="+mj-lt"/>
                <a:ea typeface="Calibri" panose="020F0502020204030204" pitchFamily="34" charset="0"/>
              </a:rPr>
              <a:t> της Αθήνας και της περιφέρειας και </a:t>
            </a:r>
            <a:r>
              <a:rPr lang="el-GR" sz="1600" b="1" dirty="0">
                <a:effectLst/>
                <a:latin typeface="+mj-lt"/>
                <a:ea typeface="Calibri" panose="020F0502020204030204" pitchFamily="34" charset="0"/>
              </a:rPr>
              <a:t>σε 4 ΚΥ</a:t>
            </a:r>
            <a:r>
              <a:rPr lang="el-GR" sz="1600" dirty="0">
                <a:effectLst/>
                <a:latin typeface="+mj-lt"/>
                <a:ea typeface="Calibri" panose="020F0502020204030204" pitchFamily="34" charset="0"/>
              </a:rPr>
              <a:t>, με την έκδοση Υπουργικής απόφασης (26847/09-04-2015), Εγκυκλίου Γ3δ/ ∆.Φ. 14/Γ.Π.οικ.58490/31-07-2015</a:t>
            </a:r>
            <a:r>
              <a:rPr lang="en-US" sz="1600" dirty="0">
                <a:effectLst/>
                <a:latin typeface="+mj-lt"/>
                <a:ea typeface="Calibri" panose="020F0502020204030204" pitchFamily="34" charset="0"/>
              </a:rPr>
              <a:t> </a:t>
            </a:r>
            <a:r>
              <a:rPr lang="el-GR" sz="1600" dirty="0">
                <a:effectLst/>
                <a:latin typeface="+mj-lt"/>
                <a:ea typeface="Calibri" panose="020F0502020204030204" pitchFamily="34" charset="0"/>
              </a:rPr>
              <a:t>για</a:t>
            </a:r>
            <a:br>
              <a:rPr lang="el-GR" sz="1600" dirty="0">
                <a:effectLst/>
                <a:latin typeface="+mj-lt"/>
                <a:ea typeface="Calibri" panose="020F0502020204030204" pitchFamily="34" charset="0"/>
                <a:cs typeface="Times New Roman" panose="02020603050405020304" pitchFamily="18" charset="0"/>
              </a:rPr>
            </a:br>
            <a:r>
              <a:rPr lang="el-GR" sz="1600" dirty="0">
                <a:effectLst/>
                <a:latin typeface="+mj-lt"/>
                <a:ea typeface="Calibri" panose="020F0502020204030204" pitchFamily="34" charset="0"/>
              </a:rPr>
              <a:t>την ενιαία λειτουργία των τμημάτων ή υπηρεσιών του πιλοτικού προγράμματος</a:t>
            </a:r>
          </a:p>
          <a:p>
            <a:pPr marL="285750" lvl="0" indent="-285750" algn="just">
              <a:lnSpc>
                <a:spcPct val="115000"/>
              </a:lnSpc>
              <a:spcAft>
                <a:spcPts val="1000"/>
              </a:spcAft>
              <a:buFont typeface="Wingdings" pitchFamily="2" charset="2"/>
              <a:buChar char="ü"/>
            </a:pPr>
            <a:r>
              <a:rPr lang="el-GR" sz="1600" dirty="0">
                <a:effectLst/>
                <a:latin typeface="+mj-lt"/>
                <a:ea typeface="Calibri" panose="020F0502020204030204" pitchFamily="34" charset="0"/>
              </a:rPr>
              <a:t>Η υπηρεσία κατ’ </a:t>
            </a:r>
            <a:r>
              <a:rPr lang="el-GR" sz="1600" dirty="0" err="1">
                <a:effectLst/>
                <a:latin typeface="+mj-lt"/>
                <a:ea typeface="Calibri" panose="020F0502020204030204" pitchFamily="34" charset="0"/>
              </a:rPr>
              <a:t>οίκον</a:t>
            </a:r>
            <a:r>
              <a:rPr lang="el-GR" sz="1600" dirty="0">
                <a:effectLst/>
                <a:latin typeface="+mj-lt"/>
                <a:ea typeface="Calibri" panose="020F0502020204030204" pitchFamily="34" charset="0"/>
              </a:rPr>
              <a:t> νοσηλείας (</a:t>
            </a:r>
            <a:r>
              <a:rPr lang="el-GR" sz="1600" dirty="0" err="1">
                <a:effectLst/>
                <a:latin typeface="+mj-lt"/>
                <a:ea typeface="Calibri" panose="020F0502020204030204" pitchFamily="34" charset="0"/>
              </a:rPr>
              <a:t>κατ’οίκον</a:t>
            </a:r>
            <a:r>
              <a:rPr lang="el-GR" sz="1600" dirty="0">
                <a:effectLst/>
                <a:latin typeface="+mj-lt"/>
                <a:ea typeface="Calibri" panose="020F0502020204030204" pitchFamily="34" charset="0"/>
              </a:rPr>
              <a:t> νοσηλευτικής φροντίδας) διαφοροποιείται από την  κατ’ </a:t>
            </a:r>
            <a:r>
              <a:rPr lang="el-GR" sz="1600" dirty="0" err="1">
                <a:effectLst/>
                <a:latin typeface="+mj-lt"/>
                <a:ea typeface="Calibri" panose="020F0502020204030204" pitchFamily="34" charset="0"/>
              </a:rPr>
              <a:t>οίκον</a:t>
            </a:r>
            <a:r>
              <a:rPr lang="el-GR" sz="1600" dirty="0">
                <a:effectLst/>
                <a:latin typeface="+mj-lt"/>
                <a:ea typeface="Calibri" panose="020F0502020204030204" pitchFamily="34" charset="0"/>
              </a:rPr>
              <a:t> φροντίδα και το Πρόγραμμα «</a:t>
            </a:r>
            <a:r>
              <a:rPr lang="el-GR" sz="1600" b="1" dirty="0">
                <a:effectLst/>
                <a:latin typeface="+mj-lt"/>
                <a:ea typeface="Calibri" panose="020F0502020204030204" pitchFamily="34" charset="0"/>
              </a:rPr>
              <a:t>Βοήθεια στο Σπίτι</a:t>
            </a:r>
            <a:r>
              <a:rPr lang="el-GR" sz="1600" dirty="0">
                <a:effectLst/>
                <a:latin typeface="+mj-lt"/>
                <a:ea typeface="Calibri" panose="020F0502020204030204" pitchFamily="34" charset="0"/>
              </a:rPr>
              <a:t>». Το Πρόγραμμα «Βοήθεια στο</a:t>
            </a:r>
            <a:br>
              <a:rPr lang="el-GR" sz="1600" dirty="0">
                <a:effectLst/>
                <a:latin typeface="+mj-lt"/>
                <a:ea typeface="Calibri" panose="020F0502020204030204" pitchFamily="34" charset="0"/>
                <a:cs typeface="Times New Roman" panose="02020603050405020304" pitchFamily="18" charset="0"/>
              </a:rPr>
            </a:br>
            <a:r>
              <a:rPr lang="el-GR" sz="1600" dirty="0">
                <a:effectLst/>
                <a:latin typeface="+mj-lt"/>
                <a:ea typeface="Calibri" panose="020F0502020204030204" pitchFamily="34" charset="0"/>
              </a:rPr>
              <a:t>Σπίτι» είναι ένα πρόγραμμα με κατά βάση κοινωνικό χαρακτήρα (Υπουργική απόφαση Φ.Ε.Κ.917/</a:t>
            </a:r>
            <a:r>
              <a:rPr lang="el-GR" sz="1600" dirty="0" err="1">
                <a:effectLst/>
                <a:latin typeface="+mj-lt"/>
                <a:ea typeface="Calibri" panose="020F0502020204030204" pitchFamily="34" charset="0"/>
              </a:rPr>
              <a:t>τβ</a:t>
            </a:r>
            <a:r>
              <a:rPr lang="el-GR" sz="1600" dirty="0">
                <a:effectLst/>
                <a:latin typeface="+mj-lt"/>
                <a:ea typeface="Calibri" panose="020F0502020204030204" pitchFamily="34" charset="0"/>
              </a:rPr>
              <a:t> ́/17-10-1997), </a:t>
            </a:r>
            <a:r>
              <a:rPr lang="el-GR" sz="1600" dirty="0">
                <a:latin typeface="+mj-lt"/>
                <a:ea typeface="Calibri" panose="020F0502020204030204" pitchFamily="34" charset="0"/>
              </a:rPr>
              <a:t> της τοπικής αυτοδιοίκησης.</a:t>
            </a:r>
            <a:endParaRPr lang="el-GR" sz="1600" dirty="0">
              <a:effectLst/>
              <a:latin typeface="+mj-lt"/>
              <a:ea typeface="Calibri" panose="020F0502020204030204" pitchFamily="34" charset="0"/>
              <a:cs typeface="Times New Roman" panose="02020603050405020304" pitchFamily="18" charset="0"/>
            </a:endParaRPr>
          </a:p>
          <a:p>
            <a:pPr algn="just"/>
            <a:endParaRPr lang="en-US" sz="1600" dirty="0"/>
          </a:p>
        </p:txBody>
      </p:sp>
    </p:spTree>
    <p:extLst>
      <p:ext uri="{BB962C8B-B14F-4D97-AF65-F5344CB8AC3E}">
        <p14:creationId xmlns:p14="http://schemas.microsoft.com/office/powerpoint/2010/main" val="1836856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2" name="Google Shape;142;p17"/>
          <p:cNvSpPr/>
          <p:nvPr/>
        </p:nvSpPr>
        <p:spPr>
          <a:xfrm>
            <a:off x="1626607" y="2177459"/>
            <a:ext cx="964200" cy="611700"/>
          </a:xfrm>
          <a:prstGeom prst="rect">
            <a:avLst/>
          </a:prstGeom>
          <a:solidFill>
            <a:srgbClr val="FFFFFF"/>
          </a:solidFill>
          <a:ln>
            <a:noFill/>
          </a:ln>
        </p:spPr>
        <p:txBody>
          <a:bodyPr spcFirstLastPara="1" wrap="square" lIns="91425" tIns="91425" rIns="91425" bIns="91425" anchor="ctr" anchorCtr="0">
            <a:noAutofit/>
          </a:bodyPr>
          <a:lstStyle/>
          <a:p>
            <a:pPr algn="l" defTabSz="685800" eaLnBrk="0" hangingPunct="0">
              <a:spcBef>
                <a:spcPts val="0"/>
              </a:spcBef>
              <a:spcAft>
                <a:spcPts val="0"/>
              </a:spcAft>
              <a:buClr>
                <a:srgbClr val="000000"/>
              </a:buClr>
              <a:buSzPts val="1400"/>
            </a:pPr>
            <a:endParaRPr sz="1400">
              <a:solidFill>
                <a:srgbClr val="000000"/>
              </a:solidFill>
              <a:latin typeface="Arial"/>
              <a:ea typeface="Arial"/>
              <a:cs typeface="Arial"/>
              <a:sym typeface="Arial"/>
            </a:endParaRPr>
          </a:p>
        </p:txBody>
      </p:sp>
      <p:grpSp>
        <p:nvGrpSpPr>
          <p:cNvPr id="4" name="Ομάδα 3"/>
          <p:cNvGrpSpPr/>
          <p:nvPr/>
        </p:nvGrpSpPr>
        <p:grpSpPr>
          <a:xfrm>
            <a:off x="321405" y="1857025"/>
            <a:ext cx="1867808" cy="1522893"/>
            <a:chOff x="44448" y="836712"/>
            <a:chExt cx="3504686" cy="2857500"/>
          </a:xfrm>
        </p:grpSpPr>
        <p:pic>
          <p:nvPicPr>
            <p:cNvPr id="140" name="Google Shape;140;p17"/>
            <p:cNvPicPr preferRelativeResize="0"/>
            <p:nvPr/>
          </p:nvPicPr>
          <p:blipFill rotWithShape="1">
            <a:blip r:embed="rId3">
              <a:alphaModFix/>
            </a:blip>
            <a:srcRect/>
            <a:stretch/>
          </p:blipFill>
          <p:spPr>
            <a:xfrm>
              <a:off x="191344" y="836712"/>
              <a:ext cx="3200333" cy="2857500"/>
            </a:xfrm>
            <a:prstGeom prst="rect">
              <a:avLst/>
            </a:prstGeom>
            <a:noFill/>
            <a:ln>
              <a:noFill/>
            </a:ln>
          </p:spPr>
        </p:pic>
        <p:grpSp>
          <p:nvGrpSpPr>
            <p:cNvPr id="143" name="Google Shape;143;p17"/>
            <p:cNvGrpSpPr/>
            <p:nvPr/>
          </p:nvGrpSpPr>
          <p:grpSpPr>
            <a:xfrm>
              <a:off x="2187929" y="1509872"/>
              <a:ext cx="1361205" cy="1324969"/>
              <a:chOff x="2372402" y="3865100"/>
              <a:chExt cx="1202054" cy="1197550"/>
            </a:xfrm>
          </p:grpSpPr>
          <p:pic>
            <p:nvPicPr>
              <p:cNvPr id="144" name="Google Shape;144;p17"/>
              <p:cNvPicPr preferRelativeResize="0"/>
              <p:nvPr/>
            </p:nvPicPr>
            <p:blipFill rotWithShape="1">
              <a:blip r:embed="rId4">
                <a:alphaModFix/>
              </a:blip>
              <a:srcRect/>
              <a:stretch/>
            </p:blipFill>
            <p:spPr>
              <a:xfrm>
                <a:off x="2632000" y="4092399"/>
                <a:ext cx="673100" cy="673100"/>
              </a:xfrm>
              <a:prstGeom prst="rect">
                <a:avLst/>
              </a:prstGeom>
              <a:noFill/>
              <a:ln>
                <a:noFill/>
              </a:ln>
            </p:spPr>
          </p:pic>
          <p:pic>
            <p:nvPicPr>
              <p:cNvPr id="145" name="Google Shape;145;p17"/>
              <p:cNvPicPr preferRelativeResize="0"/>
              <p:nvPr/>
            </p:nvPicPr>
            <p:blipFill rotWithShape="1">
              <a:blip r:embed="rId5">
                <a:alphaModFix/>
              </a:blip>
              <a:srcRect l="6992" t="6199" r="5821" b="6937"/>
              <a:stretch/>
            </p:blipFill>
            <p:spPr>
              <a:xfrm>
                <a:off x="2372402" y="3865100"/>
                <a:ext cx="1202054" cy="1197550"/>
              </a:xfrm>
              <a:prstGeom prst="rect">
                <a:avLst/>
              </a:prstGeom>
              <a:noFill/>
              <a:ln>
                <a:noFill/>
              </a:ln>
            </p:spPr>
          </p:pic>
        </p:grpSp>
        <p:pic>
          <p:nvPicPr>
            <p:cNvPr id="152" name="Google Shape;152;p17"/>
            <p:cNvPicPr preferRelativeResize="0"/>
            <p:nvPr/>
          </p:nvPicPr>
          <p:blipFill rotWithShape="1">
            <a:blip r:embed="rId6">
              <a:alphaModFix/>
            </a:blip>
            <a:srcRect/>
            <a:stretch/>
          </p:blipFill>
          <p:spPr>
            <a:xfrm>
              <a:off x="44448" y="1882511"/>
              <a:ext cx="1453933" cy="1453933"/>
            </a:xfrm>
            <a:prstGeom prst="rect">
              <a:avLst/>
            </a:prstGeom>
            <a:noFill/>
            <a:ln>
              <a:noFill/>
            </a:ln>
          </p:spPr>
        </p:pic>
      </p:grpSp>
      <p:sp>
        <p:nvSpPr>
          <p:cNvPr id="157" name="Google Shape;157;p17"/>
          <p:cNvSpPr/>
          <p:nvPr/>
        </p:nvSpPr>
        <p:spPr>
          <a:xfrm>
            <a:off x="6422582" y="2618471"/>
            <a:ext cx="964200" cy="611700"/>
          </a:xfrm>
          <a:prstGeom prst="rect">
            <a:avLst/>
          </a:prstGeom>
          <a:solidFill>
            <a:srgbClr val="FFFFFF"/>
          </a:solidFill>
          <a:ln>
            <a:noFill/>
          </a:ln>
        </p:spPr>
        <p:txBody>
          <a:bodyPr spcFirstLastPara="1" wrap="square" lIns="91425" tIns="91425" rIns="91425" bIns="91425" anchor="ctr" anchorCtr="0">
            <a:noAutofit/>
          </a:bodyPr>
          <a:lstStyle/>
          <a:p>
            <a:pPr algn="l" defTabSz="685800" eaLnBrk="0" hangingPunct="0">
              <a:spcBef>
                <a:spcPts val="0"/>
              </a:spcBef>
              <a:spcAft>
                <a:spcPts val="0"/>
              </a:spcAft>
              <a:buClr>
                <a:srgbClr val="000000"/>
              </a:buClr>
              <a:buSzPts val="1400"/>
            </a:pPr>
            <a:endParaRPr sz="1400">
              <a:solidFill>
                <a:srgbClr val="000000"/>
              </a:solidFill>
              <a:latin typeface="Arial"/>
              <a:ea typeface="Arial"/>
              <a:cs typeface="Arial"/>
              <a:sym typeface="Arial"/>
            </a:endParaRPr>
          </a:p>
        </p:txBody>
      </p:sp>
      <p:grpSp>
        <p:nvGrpSpPr>
          <p:cNvPr id="5" name="Ομάδα 4"/>
          <p:cNvGrpSpPr/>
          <p:nvPr/>
        </p:nvGrpSpPr>
        <p:grpSpPr>
          <a:xfrm>
            <a:off x="6822248" y="1857025"/>
            <a:ext cx="1883050" cy="1522893"/>
            <a:chOff x="8582563" y="837194"/>
            <a:chExt cx="3533285" cy="2857500"/>
          </a:xfrm>
        </p:grpSpPr>
        <p:pic>
          <p:nvPicPr>
            <p:cNvPr id="155" name="Google Shape;155;p17"/>
            <p:cNvPicPr preferRelativeResize="0"/>
            <p:nvPr/>
          </p:nvPicPr>
          <p:blipFill rotWithShape="1">
            <a:blip r:embed="rId3">
              <a:alphaModFix/>
            </a:blip>
            <a:srcRect/>
            <a:stretch/>
          </p:blipFill>
          <p:spPr>
            <a:xfrm>
              <a:off x="8711011" y="837194"/>
              <a:ext cx="3200333" cy="2857500"/>
            </a:xfrm>
            <a:prstGeom prst="rect">
              <a:avLst/>
            </a:prstGeom>
            <a:noFill/>
            <a:ln>
              <a:noFill/>
            </a:ln>
          </p:spPr>
        </p:pic>
        <p:pic>
          <p:nvPicPr>
            <p:cNvPr id="156" name="Google Shape;156;p17"/>
            <p:cNvPicPr preferRelativeResize="0"/>
            <p:nvPr/>
          </p:nvPicPr>
          <p:blipFill rotWithShape="1">
            <a:blip r:embed="rId6">
              <a:alphaModFix/>
            </a:blip>
            <a:srcRect/>
            <a:stretch/>
          </p:blipFill>
          <p:spPr>
            <a:xfrm>
              <a:off x="10661915" y="1538978"/>
              <a:ext cx="1453933" cy="1453933"/>
            </a:xfrm>
            <a:prstGeom prst="rect">
              <a:avLst/>
            </a:prstGeom>
            <a:noFill/>
            <a:ln>
              <a:noFill/>
            </a:ln>
          </p:spPr>
        </p:pic>
        <p:grpSp>
          <p:nvGrpSpPr>
            <p:cNvPr id="158" name="Google Shape;158;p17"/>
            <p:cNvGrpSpPr/>
            <p:nvPr/>
          </p:nvGrpSpPr>
          <p:grpSpPr>
            <a:xfrm>
              <a:off x="8582563" y="2097889"/>
              <a:ext cx="1361205" cy="1324969"/>
              <a:chOff x="2372402" y="3865100"/>
              <a:chExt cx="1202054" cy="1197550"/>
            </a:xfrm>
          </p:grpSpPr>
          <p:pic>
            <p:nvPicPr>
              <p:cNvPr id="159" name="Google Shape;159;p17"/>
              <p:cNvPicPr preferRelativeResize="0"/>
              <p:nvPr/>
            </p:nvPicPr>
            <p:blipFill rotWithShape="1">
              <a:blip r:embed="rId4">
                <a:alphaModFix/>
              </a:blip>
              <a:srcRect/>
              <a:stretch/>
            </p:blipFill>
            <p:spPr>
              <a:xfrm>
                <a:off x="2632000" y="4092399"/>
                <a:ext cx="673100" cy="673100"/>
              </a:xfrm>
              <a:prstGeom prst="rect">
                <a:avLst/>
              </a:prstGeom>
              <a:noFill/>
              <a:ln>
                <a:noFill/>
              </a:ln>
            </p:spPr>
          </p:pic>
          <p:pic>
            <p:nvPicPr>
              <p:cNvPr id="160" name="Google Shape;160;p17"/>
              <p:cNvPicPr preferRelativeResize="0"/>
              <p:nvPr/>
            </p:nvPicPr>
            <p:blipFill rotWithShape="1">
              <a:blip r:embed="rId5">
                <a:alphaModFix/>
              </a:blip>
              <a:srcRect l="6992" t="6199" r="5821" b="6937"/>
              <a:stretch/>
            </p:blipFill>
            <p:spPr>
              <a:xfrm>
                <a:off x="2372402" y="3865100"/>
                <a:ext cx="1202054" cy="1197550"/>
              </a:xfrm>
              <a:prstGeom prst="rect">
                <a:avLst/>
              </a:prstGeom>
              <a:noFill/>
              <a:ln>
                <a:noFill/>
              </a:ln>
            </p:spPr>
          </p:pic>
        </p:grpSp>
      </p:grpSp>
      <p:sp>
        <p:nvSpPr>
          <p:cNvPr id="161" name="Google Shape;161;p17"/>
          <p:cNvSpPr txBox="1"/>
          <p:nvPr/>
        </p:nvSpPr>
        <p:spPr>
          <a:xfrm>
            <a:off x="6669655" y="3780409"/>
            <a:ext cx="2147700" cy="1183026"/>
          </a:xfrm>
          <a:prstGeom prst="rect">
            <a:avLst/>
          </a:prstGeom>
          <a:noFill/>
          <a:ln>
            <a:noFill/>
          </a:ln>
        </p:spPr>
        <p:txBody>
          <a:bodyPr spcFirstLastPara="1" wrap="square" lIns="91425" tIns="91425" rIns="91425" bIns="91425" anchor="t" anchorCtr="0">
            <a:noAutofit/>
          </a:bodyPr>
          <a:lstStyle/>
          <a:p>
            <a:pPr defTabSz="685800" eaLnBrk="0" hangingPunct="0">
              <a:spcBef>
                <a:spcPts val="0"/>
              </a:spcBef>
              <a:spcAft>
                <a:spcPts val="0"/>
              </a:spcAft>
              <a:buClr>
                <a:srgbClr val="000000"/>
              </a:buClr>
              <a:buSzPts val="1200"/>
            </a:pPr>
            <a:r>
              <a:rPr lang="el-GR" sz="900" b="1" dirty="0">
                <a:solidFill>
                  <a:srgbClr val="000000"/>
                </a:solidFill>
                <a:latin typeface="Arial"/>
                <a:ea typeface="Arial"/>
                <a:cs typeface="Arial"/>
                <a:sym typeface="Arial"/>
              </a:rPr>
              <a:t>Η αναβάθμιση και προτυποποίηση της κατ’ οίκον νοσηλείας,</a:t>
            </a:r>
          </a:p>
          <a:p>
            <a:pPr defTabSz="685800" eaLnBrk="0" hangingPunct="0">
              <a:spcBef>
                <a:spcPts val="0"/>
              </a:spcBef>
              <a:spcAft>
                <a:spcPts val="0"/>
              </a:spcAft>
              <a:buClr>
                <a:srgbClr val="000000"/>
              </a:buClr>
              <a:buSzPts val="1200"/>
            </a:pPr>
            <a:r>
              <a:rPr lang="el-GR" sz="900" b="1" dirty="0">
                <a:solidFill>
                  <a:srgbClr val="000000"/>
                </a:solidFill>
                <a:latin typeface="Arial"/>
                <a:ea typeface="Arial"/>
                <a:cs typeface="Arial"/>
                <a:sym typeface="Arial"/>
              </a:rPr>
              <a:t> </a:t>
            </a:r>
            <a:r>
              <a:rPr lang="el-GR" sz="900" b="1" u="sng" dirty="0">
                <a:solidFill>
                  <a:srgbClr val="3365FB"/>
                </a:solidFill>
                <a:latin typeface="Arial"/>
                <a:ea typeface="Arial"/>
                <a:cs typeface="Arial"/>
                <a:sym typeface="Arial"/>
              </a:rPr>
              <a:t>θα μπορούσε να βελτιώσει την αποτελεσματικότητα και την ποιότητα του συστήματος υγείας </a:t>
            </a:r>
            <a:r>
              <a:rPr lang="el-GR" sz="900" b="1" dirty="0">
                <a:solidFill>
                  <a:srgbClr val="000000"/>
                </a:solidFill>
                <a:latin typeface="Arial"/>
                <a:ea typeface="Arial"/>
                <a:cs typeface="Arial"/>
                <a:sym typeface="Arial"/>
              </a:rPr>
              <a:t>και να προσφέρει καλύτερη φροντίδα στους Ογκολογικούς ασθενείς</a:t>
            </a:r>
            <a:endParaRPr sz="900" b="1" dirty="0">
              <a:solidFill>
                <a:srgbClr val="000000"/>
              </a:solidFill>
              <a:latin typeface="Arial"/>
              <a:ea typeface="Arial"/>
              <a:cs typeface="Arial"/>
              <a:sym typeface="Arial"/>
            </a:endParaRPr>
          </a:p>
        </p:txBody>
      </p:sp>
      <p:sp>
        <p:nvSpPr>
          <p:cNvPr id="162" name="Google Shape;162;p17"/>
          <p:cNvSpPr txBox="1"/>
          <p:nvPr/>
        </p:nvSpPr>
        <p:spPr>
          <a:xfrm>
            <a:off x="91463" y="3470936"/>
            <a:ext cx="2407187" cy="2354338"/>
          </a:xfrm>
          <a:prstGeom prst="rect">
            <a:avLst/>
          </a:prstGeom>
          <a:noFill/>
          <a:ln>
            <a:noFill/>
          </a:ln>
        </p:spPr>
        <p:txBody>
          <a:bodyPr spcFirstLastPara="1" wrap="square" lIns="91425" tIns="91425" rIns="91425" bIns="91425" anchor="t" anchorCtr="0">
            <a:noAutofit/>
          </a:bodyPr>
          <a:lstStyle/>
          <a:p>
            <a:pPr marL="214313" indent="-214313" algn="l" defTabSz="685800" eaLnBrk="0" hangingPunct="0">
              <a:spcBef>
                <a:spcPct val="50000"/>
              </a:spcBef>
              <a:buFont typeface="Arial" panose="020B0604020202020204" pitchFamily="34" charset="0"/>
              <a:buChar char="•"/>
            </a:pPr>
            <a:r>
              <a:rPr lang="el-GR" sz="900" b="1" dirty="0">
                <a:solidFill>
                  <a:srgbClr val="000000"/>
                </a:solidFill>
                <a:latin typeface="Arial"/>
                <a:ea typeface="Arial"/>
                <a:cs typeface="Arial"/>
                <a:sym typeface="Arial"/>
              </a:rPr>
              <a:t>Συγκρότηση Πιλοτικού Δικτύου Κατ’ Οίκον Νοσηλείας </a:t>
            </a:r>
            <a:r>
              <a:rPr lang="el-GR" sz="900" dirty="0">
                <a:solidFill>
                  <a:srgbClr val="666666"/>
                </a:solidFill>
                <a:latin typeface="Arial"/>
                <a:ea typeface="Arial"/>
                <a:cs typeface="Arial"/>
                <a:sym typeface="Arial"/>
              </a:rPr>
              <a:t>(</a:t>
            </a:r>
            <a:r>
              <a:rPr lang="el-GR" sz="900" dirty="0">
                <a:solidFill>
                  <a:srgbClr val="666666"/>
                </a:solidFill>
                <a:latin typeface="Arial"/>
                <a:ea typeface="Arial"/>
                <a:cs typeface="Arial"/>
              </a:rPr>
              <a:t>Γ3δ/Γ.Φ.14/Γ.Π./νηθ.26847/9-4-2015, ΑΓΑ:6Γ7Β465ΦΤΟ-225)</a:t>
            </a:r>
          </a:p>
          <a:p>
            <a:pPr marL="214313" indent="-214313" algn="l" defTabSz="685800" eaLnBrk="0" hangingPunct="0">
              <a:spcBef>
                <a:spcPct val="50000"/>
              </a:spcBef>
              <a:buFont typeface="Arial" panose="020B0604020202020204" pitchFamily="34" charset="0"/>
              <a:buChar char="•"/>
            </a:pPr>
            <a:r>
              <a:rPr lang="el-GR" sz="900" b="1" dirty="0">
                <a:solidFill>
                  <a:srgbClr val="000000"/>
                </a:solidFill>
                <a:latin typeface="Arial"/>
                <a:ea typeface="Arial"/>
                <a:cs typeface="Arial"/>
              </a:rPr>
              <a:t>Χορήγηση φαρμάκων του πρώτου (1Α) και του δεύτερου μέρους (1Β) του Καταλόγου </a:t>
            </a:r>
            <a:r>
              <a:rPr lang="el-GR" sz="900" b="1" dirty="0" err="1">
                <a:solidFill>
                  <a:srgbClr val="000000"/>
                </a:solidFill>
                <a:latin typeface="Arial"/>
                <a:ea typeface="Arial"/>
                <a:cs typeface="Arial"/>
              </a:rPr>
              <a:t>Αποζημιούμενων</a:t>
            </a:r>
            <a:r>
              <a:rPr lang="el-GR" sz="900" b="1" dirty="0">
                <a:solidFill>
                  <a:srgbClr val="000000"/>
                </a:solidFill>
                <a:latin typeface="Arial"/>
                <a:ea typeface="Arial"/>
                <a:cs typeface="Arial"/>
              </a:rPr>
              <a:t> Φαρμάκων εκτός από τα δευτεροβάθμια και τριτοβάθμια Νοσοκομεία και στα Κέντρα Υγείας</a:t>
            </a:r>
            <a:r>
              <a:rPr lang="el-GR" sz="900" dirty="0">
                <a:solidFill>
                  <a:srgbClr val="000000"/>
                </a:solidFill>
                <a:latin typeface="Arial"/>
                <a:ea typeface="Arial"/>
                <a:cs typeface="Arial"/>
              </a:rPr>
              <a:t>. </a:t>
            </a:r>
            <a:r>
              <a:rPr lang="el-GR" sz="900" dirty="0">
                <a:solidFill>
                  <a:srgbClr val="666666"/>
                </a:solidFill>
                <a:latin typeface="Arial"/>
                <a:ea typeface="Arial"/>
                <a:cs typeface="Arial"/>
              </a:rPr>
              <a:t>(ΦΕΚ 4778 B΄ 25/10/2018)</a:t>
            </a:r>
          </a:p>
          <a:p>
            <a:pPr marL="214313" indent="-214313" algn="l" defTabSz="685800" eaLnBrk="0" hangingPunct="0">
              <a:spcBef>
                <a:spcPct val="50000"/>
              </a:spcBef>
              <a:buFont typeface="Arial" panose="020B0604020202020204" pitchFamily="34" charset="0"/>
              <a:buChar char="•"/>
            </a:pPr>
            <a:r>
              <a:rPr lang="el-GR" sz="900" b="1" dirty="0">
                <a:solidFill>
                  <a:srgbClr val="000000"/>
                </a:solidFill>
                <a:latin typeface="Arial"/>
                <a:ea typeface="Arial"/>
                <a:cs typeface="Arial"/>
              </a:rPr>
              <a:t>Επιτροπή για τη διασύνδεση Ογκολογικών νοσοκομείων με Κέντρα Υγείας</a:t>
            </a:r>
            <a:r>
              <a:rPr lang="el-GR" sz="900" b="1" dirty="0">
                <a:solidFill>
                  <a:srgbClr val="666666"/>
                </a:solidFill>
                <a:latin typeface="Arial"/>
                <a:ea typeface="Arial"/>
                <a:cs typeface="Arial"/>
              </a:rPr>
              <a:t> </a:t>
            </a:r>
            <a:r>
              <a:rPr lang="el-GR" sz="900" dirty="0">
                <a:solidFill>
                  <a:srgbClr val="666666"/>
                </a:solidFill>
                <a:latin typeface="Arial"/>
                <a:ea typeface="Arial"/>
                <a:cs typeface="Arial"/>
              </a:rPr>
              <a:t>(Α1β/</a:t>
            </a:r>
            <a:r>
              <a:rPr lang="el-GR" sz="900" dirty="0" err="1">
                <a:solidFill>
                  <a:srgbClr val="666666"/>
                </a:solidFill>
                <a:latin typeface="Arial"/>
                <a:ea typeface="Arial"/>
                <a:cs typeface="Arial"/>
              </a:rPr>
              <a:t>Γ.Π.οικ</a:t>
            </a:r>
            <a:r>
              <a:rPr lang="el-GR" sz="900" dirty="0">
                <a:solidFill>
                  <a:srgbClr val="666666"/>
                </a:solidFill>
                <a:latin typeface="Arial"/>
                <a:ea typeface="Arial"/>
                <a:cs typeface="Arial"/>
              </a:rPr>
              <a:t>. 73255)</a:t>
            </a:r>
          </a:p>
          <a:p>
            <a:pPr marL="214313" indent="-214313" algn="l" defTabSz="685800" eaLnBrk="0" hangingPunct="0">
              <a:spcBef>
                <a:spcPct val="50000"/>
              </a:spcBef>
              <a:buFont typeface="Arial" panose="020B0604020202020204" pitchFamily="34" charset="0"/>
              <a:buChar char="•"/>
            </a:pPr>
            <a:endParaRPr sz="900" dirty="0">
              <a:solidFill>
                <a:srgbClr val="666666"/>
              </a:solidFill>
              <a:latin typeface="Arial"/>
              <a:ea typeface="Arial"/>
              <a:cs typeface="Arial"/>
              <a:sym typeface="Arial"/>
            </a:endParaRPr>
          </a:p>
        </p:txBody>
      </p:sp>
      <p:sp>
        <p:nvSpPr>
          <p:cNvPr id="2" name="TextBox 1"/>
          <p:cNvSpPr txBox="1"/>
          <p:nvPr/>
        </p:nvSpPr>
        <p:spPr>
          <a:xfrm rot="2546943">
            <a:off x="2065600" y="5401421"/>
            <a:ext cx="712031" cy="21358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l" defTabSz="685800" eaLnBrk="0" hangingPunct="0">
              <a:spcBef>
                <a:spcPct val="50000"/>
              </a:spcBef>
            </a:pPr>
            <a:r>
              <a:rPr lang="el-GR" sz="788" dirty="0">
                <a:solidFill>
                  <a:srgbClr val="FFFFFF"/>
                </a:solidFill>
              </a:rPr>
              <a:t>16/11/2020</a:t>
            </a:r>
            <a:endParaRPr lang="en-US" sz="788" dirty="0">
              <a:solidFill>
                <a:srgbClr val="FFFFFF"/>
              </a:solidFill>
              <a:latin typeface="Imago"/>
            </a:endParaRPr>
          </a:p>
        </p:txBody>
      </p:sp>
      <p:grpSp>
        <p:nvGrpSpPr>
          <p:cNvPr id="9" name="Ομάδα 8"/>
          <p:cNvGrpSpPr/>
          <p:nvPr/>
        </p:nvGrpSpPr>
        <p:grpSpPr>
          <a:xfrm>
            <a:off x="2832371" y="2215783"/>
            <a:ext cx="3412020" cy="3106314"/>
            <a:chOff x="3839183" y="2526636"/>
            <a:chExt cx="4549360" cy="4141752"/>
          </a:xfrm>
        </p:grpSpPr>
        <p:sp>
          <p:nvSpPr>
            <p:cNvPr id="6" name="TextBox 5"/>
            <p:cNvSpPr txBox="1"/>
            <p:nvPr/>
          </p:nvSpPr>
          <p:spPr>
            <a:xfrm>
              <a:off x="3839183" y="2526636"/>
              <a:ext cx="4373823" cy="400109"/>
            </a:xfrm>
            <a:prstGeom prst="rect">
              <a:avLst/>
            </a:prstGeom>
            <a:solidFill>
              <a:schemeClr val="accent6">
                <a:lumMod val="20000"/>
                <a:lumOff val="80000"/>
              </a:schemeClr>
            </a:solidFill>
          </p:spPr>
          <p:txBody>
            <a:bodyPr wrap="square" rtlCol="0">
              <a:spAutoFit/>
            </a:bodyPr>
            <a:lstStyle/>
            <a:p>
              <a:pPr algn="l" defTabSz="685800" eaLnBrk="0" hangingPunct="0">
                <a:spcBef>
                  <a:spcPct val="50000"/>
                </a:spcBef>
              </a:pPr>
              <a:endParaRPr lang="en-US" sz="1350" dirty="0">
                <a:solidFill>
                  <a:srgbClr val="000000"/>
                </a:solidFill>
                <a:latin typeface="Imago" pitchFamily="2" charset="0"/>
              </a:endParaRPr>
            </a:p>
          </p:txBody>
        </p:sp>
        <p:grpSp>
          <p:nvGrpSpPr>
            <p:cNvPr id="8" name="Ομάδα 7"/>
            <p:cNvGrpSpPr/>
            <p:nvPr/>
          </p:nvGrpSpPr>
          <p:grpSpPr>
            <a:xfrm>
              <a:off x="3866544" y="2868851"/>
              <a:ext cx="4521999" cy="3799537"/>
              <a:chOff x="3866544" y="2868851"/>
              <a:chExt cx="4521999" cy="3799537"/>
            </a:xfrm>
          </p:grpSpPr>
          <p:pic>
            <p:nvPicPr>
              <p:cNvPr id="146" name="Google Shape;146;p17"/>
              <p:cNvPicPr preferRelativeResize="0"/>
              <p:nvPr/>
            </p:nvPicPr>
            <p:blipFill rotWithShape="1">
              <a:blip r:embed="rId7">
                <a:alphaModFix/>
              </a:blip>
              <a:srcRect/>
              <a:stretch/>
            </p:blipFill>
            <p:spPr>
              <a:xfrm>
                <a:off x="4813222" y="2868851"/>
                <a:ext cx="542609" cy="546948"/>
              </a:xfrm>
              <a:prstGeom prst="rect">
                <a:avLst/>
              </a:prstGeom>
              <a:noFill/>
              <a:ln>
                <a:noFill/>
              </a:ln>
            </p:spPr>
          </p:pic>
          <p:sp>
            <p:nvSpPr>
              <p:cNvPr id="147" name="Google Shape;147;p17"/>
              <p:cNvSpPr txBox="1"/>
              <p:nvPr/>
            </p:nvSpPr>
            <p:spPr>
              <a:xfrm>
                <a:off x="3901163" y="2875751"/>
                <a:ext cx="4376014" cy="576000"/>
              </a:xfrm>
              <a:prstGeom prst="rect">
                <a:avLst/>
              </a:prstGeom>
              <a:noFill/>
              <a:ln>
                <a:noFill/>
              </a:ln>
            </p:spPr>
            <p:txBody>
              <a:bodyPr spcFirstLastPara="1" wrap="square" lIns="91425" tIns="91425" rIns="91425" bIns="91425" anchor="t" anchorCtr="0">
                <a:noAutofit/>
              </a:bodyPr>
              <a:lstStyle/>
              <a:p>
                <a:pPr defTabSz="685800" eaLnBrk="0" hangingPunct="0">
                  <a:spcBef>
                    <a:spcPts val="0"/>
                  </a:spcBef>
                  <a:spcAft>
                    <a:spcPts val="0"/>
                  </a:spcAft>
                  <a:buClr>
                    <a:srgbClr val="000000"/>
                  </a:buClr>
                  <a:buSzPts val="1400"/>
                </a:pPr>
                <a:r>
                  <a:rPr lang="en-US" sz="1400" dirty="0">
                    <a:solidFill>
                      <a:srgbClr val="000000"/>
                    </a:solidFill>
                    <a:latin typeface="Arial"/>
                    <a:ea typeface="Arial"/>
                    <a:cs typeface="Arial"/>
                    <a:sym typeface="Arial"/>
                  </a:rPr>
                  <a:t>COVID-19</a:t>
                </a:r>
                <a:endParaRPr sz="1400" dirty="0">
                  <a:solidFill>
                    <a:srgbClr val="000000"/>
                  </a:solidFill>
                  <a:latin typeface="Arial"/>
                  <a:ea typeface="Arial"/>
                  <a:cs typeface="Arial"/>
                  <a:sym typeface="Arial"/>
                </a:endParaRPr>
              </a:p>
            </p:txBody>
          </p:sp>
          <p:sp>
            <p:nvSpPr>
              <p:cNvPr id="149" name="Google Shape;149;p17"/>
              <p:cNvSpPr txBox="1"/>
              <p:nvPr/>
            </p:nvSpPr>
            <p:spPr>
              <a:xfrm>
                <a:off x="4924255" y="4864339"/>
                <a:ext cx="3464288" cy="748689"/>
              </a:xfrm>
              <a:prstGeom prst="rect">
                <a:avLst/>
              </a:prstGeom>
              <a:noFill/>
              <a:ln>
                <a:noFill/>
              </a:ln>
            </p:spPr>
            <p:txBody>
              <a:bodyPr spcFirstLastPara="1" wrap="square" lIns="91425" tIns="45700" rIns="91425" bIns="45700" anchor="t" anchorCtr="0">
                <a:noAutofit/>
              </a:bodyPr>
              <a:lstStyle>
                <a:defPPr>
                  <a:defRPr lang="en-US"/>
                </a:defPPr>
                <a:lvl1pPr>
                  <a:spcBef>
                    <a:spcPts val="0"/>
                  </a:spcBef>
                  <a:spcAft>
                    <a:spcPts val="0"/>
                  </a:spcAft>
                  <a:buClr>
                    <a:srgbClr val="000000"/>
                  </a:buClr>
                  <a:buSzPts val="1400"/>
                  <a:defRPr sz="1200" b="1">
                    <a:solidFill>
                      <a:srgbClr val="3365FB"/>
                    </a:solidFill>
                    <a:latin typeface="Arial"/>
                    <a:ea typeface="Arial"/>
                    <a:cs typeface="Arial"/>
                  </a:defRPr>
                </a:lvl1pPr>
              </a:lstStyle>
              <a:p>
                <a:pPr algn="l" defTabSz="685800" eaLnBrk="0" hangingPunct="0"/>
                <a:r>
                  <a:rPr lang="el-GR" sz="825" b="0" dirty="0">
                    <a:solidFill>
                      <a:srgbClr val="000000"/>
                    </a:solidFill>
                    <a:sym typeface="Arial"/>
                  </a:rPr>
                  <a:t>Οι σύλλογοι ασθενών στοχεύουν την αναβάθμιση υφιστάμενων</a:t>
                </a:r>
                <a:r>
                  <a:rPr lang="en-US" sz="825" b="0" dirty="0">
                    <a:solidFill>
                      <a:srgbClr val="000000"/>
                    </a:solidFill>
                    <a:sym typeface="Arial"/>
                  </a:rPr>
                  <a:t> </a:t>
                </a:r>
                <a:r>
                  <a:rPr lang="el-GR" sz="825" b="0" dirty="0">
                    <a:solidFill>
                      <a:srgbClr val="000000"/>
                    </a:solidFill>
                    <a:sym typeface="Arial"/>
                  </a:rPr>
                  <a:t>υπηρεσιών και την κάλυψη πολύπλευρων αναγκών των ασθενών</a:t>
                </a:r>
                <a:endParaRPr sz="825" b="0" dirty="0">
                  <a:solidFill>
                    <a:srgbClr val="000000"/>
                  </a:solidFill>
                  <a:sym typeface="Arial"/>
                </a:endParaRPr>
              </a:p>
            </p:txBody>
          </p:sp>
          <p:sp>
            <p:nvSpPr>
              <p:cNvPr id="153" name="Google Shape;153;p17"/>
              <p:cNvSpPr txBox="1"/>
              <p:nvPr/>
            </p:nvSpPr>
            <p:spPr>
              <a:xfrm>
                <a:off x="4960508" y="3794834"/>
                <a:ext cx="3272226" cy="990208"/>
              </a:xfrm>
              <a:prstGeom prst="rect">
                <a:avLst/>
              </a:prstGeom>
              <a:noFill/>
              <a:ln>
                <a:noFill/>
              </a:ln>
            </p:spPr>
            <p:txBody>
              <a:bodyPr spcFirstLastPara="1" wrap="square" lIns="91425" tIns="45700" rIns="91425" bIns="45700" anchor="t" anchorCtr="0">
                <a:noAutofit/>
              </a:bodyPr>
              <a:lstStyle/>
              <a:p>
                <a:pPr algn="l" defTabSz="685800" eaLnBrk="0" hangingPunct="0">
                  <a:spcBef>
                    <a:spcPts val="0"/>
                  </a:spcBef>
                  <a:spcAft>
                    <a:spcPts val="0"/>
                  </a:spcAft>
                  <a:buClr>
                    <a:srgbClr val="000000"/>
                  </a:buClr>
                  <a:buSzPts val="1400"/>
                </a:pPr>
                <a:r>
                  <a:rPr lang="el-GR" sz="825" dirty="0">
                    <a:solidFill>
                      <a:srgbClr val="000000"/>
                    </a:solidFill>
                    <a:latin typeface="Arial"/>
                    <a:ea typeface="Arial"/>
                    <a:cs typeface="Arial"/>
                    <a:sym typeface="Arial"/>
                  </a:rPr>
                  <a:t>Υπάρχουν θεραπευτικά σχήματα και υπηρεσίες που με ασφάλεια μπορούν να χορηγηθούν στο σπίτι του ασθενούς, συμπεριλαμβανομένων των ογκολογικών θεραπειών</a:t>
                </a:r>
                <a:endParaRPr sz="750" dirty="0">
                  <a:solidFill>
                    <a:srgbClr val="000000"/>
                  </a:solidFill>
                  <a:latin typeface="Arial"/>
                  <a:ea typeface="Arial"/>
                  <a:cs typeface="Arial"/>
                  <a:sym typeface="Arial"/>
                </a:endParaRPr>
              </a:p>
            </p:txBody>
          </p:sp>
          <p:pic>
            <p:nvPicPr>
              <p:cNvPr id="154" name="Google Shape;154;p17" descr="Subcutaneous Injection for Rejuvenation Icon Vector. Outline Subcutaneous Injection for Rejuvenation Sign. Isolated Contour Symbol Illustration"/>
              <p:cNvPicPr preferRelativeResize="0"/>
              <p:nvPr/>
            </p:nvPicPr>
            <p:blipFill rotWithShape="1">
              <a:blip r:embed="rId8">
                <a:alphaModFix/>
              </a:blip>
              <a:srcRect l="10450" t="8704" r="8161" b="7519"/>
              <a:stretch/>
            </p:blipFill>
            <p:spPr>
              <a:xfrm>
                <a:off x="3866544" y="3732479"/>
                <a:ext cx="1057711" cy="843828"/>
              </a:xfrm>
              <a:prstGeom prst="rect">
                <a:avLst/>
              </a:prstGeom>
              <a:noFill/>
              <a:ln>
                <a:noFill/>
              </a:ln>
            </p:spPr>
          </p:pic>
          <p:pic>
            <p:nvPicPr>
              <p:cNvPr id="3" name="Picture 2"/>
              <p:cNvPicPr>
                <a:picLocks noChangeAspect="1"/>
              </p:cNvPicPr>
              <p:nvPr/>
            </p:nvPicPr>
            <p:blipFill rotWithShape="1">
              <a:blip r:embed="rId9"/>
              <a:srcRect l="17893" t="14929" r="14974" b="30515"/>
              <a:stretch/>
            </p:blipFill>
            <p:spPr>
              <a:xfrm>
                <a:off x="3866544" y="4792331"/>
                <a:ext cx="1057711" cy="748689"/>
              </a:xfrm>
              <a:prstGeom prst="rect">
                <a:avLst/>
              </a:prstGeom>
            </p:spPr>
          </p:pic>
          <p:sp>
            <p:nvSpPr>
              <p:cNvPr id="34" name="Google Shape;149;p17"/>
              <p:cNvSpPr txBox="1"/>
              <p:nvPr/>
            </p:nvSpPr>
            <p:spPr>
              <a:xfrm>
                <a:off x="4936565" y="5837220"/>
                <a:ext cx="3418247" cy="831168"/>
              </a:xfrm>
              <a:prstGeom prst="rect">
                <a:avLst/>
              </a:prstGeom>
              <a:noFill/>
              <a:ln>
                <a:noFill/>
              </a:ln>
            </p:spPr>
            <p:txBody>
              <a:bodyPr spcFirstLastPara="1" wrap="square" lIns="91425" tIns="45700" rIns="91425" bIns="45700" anchor="t" anchorCtr="0">
                <a:noAutofit/>
              </a:bodyPr>
              <a:lstStyle>
                <a:defPPr>
                  <a:defRPr lang="en-US"/>
                </a:defPPr>
                <a:lvl1pPr>
                  <a:spcBef>
                    <a:spcPts val="0"/>
                  </a:spcBef>
                  <a:spcAft>
                    <a:spcPts val="0"/>
                  </a:spcAft>
                  <a:buClr>
                    <a:srgbClr val="000000"/>
                  </a:buClr>
                  <a:buSzPts val="1400"/>
                  <a:defRPr sz="1200" b="1">
                    <a:solidFill>
                      <a:srgbClr val="3365FB"/>
                    </a:solidFill>
                    <a:latin typeface="Arial"/>
                    <a:ea typeface="Arial"/>
                    <a:cs typeface="Arial"/>
                  </a:defRPr>
                </a:lvl1pPr>
              </a:lstStyle>
              <a:p>
                <a:pPr algn="l" defTabSz="685800" eaLnBrk="0" hangingPunct="0"/>
                <a:r>
                  <a:rPr lang="el-GR" sz="825" b="0" dirty="0">
                    <a:solidFill>
                      <a:srgbClr val="000000"/>
                    </a:solidFill>
                    <a:sym typeface="Arial"/>
                  </a:rPr>
                  <a:t>Μελέτη που αφορά το ταξίδι των γυναικών με καρκίνο μαστού με χρήσιμα ευρήματα προς βελτίωση</a:t>
                </a:r>
              </a:p>
              <a:p>
                <a:pPr algn="l" defTabSz="685800" eaLnBrk="0" hangingPunct="0"/>
                <a:endParaRPr lang="el-GR" sz="825" b="0" dirty="0">
                  <a:solidFill>
                    <a:srgbClr val="000000"/>
                  </a:solidFill>
                  <a:sym typeface="Arial"/>
                </a:endParaRPr>
              </a:p>
            </p:txBody>
          </p:sp>
          <p:pic>
            <p:nvPicPr>
              <p:cNvPr id="7" name="Picture 6"/>
              <p:cNvPicPr>
                <a:picLocks noChangeAspect="1"/>
              </p:cNvPicPr>
              <p:nvPr/>
            </p:nvPicPr>
            <p:blipFill rotWithShape="1">
              <a:blip r:embed="rId10"/>
              <a:srcRect l="9760"/>
              <a:stretch/>
            </p:blipFill>
            <p:spPr>
              <a:xfrm>
                <a:off x="3866544" y="5820068"/>
                <a:ext cx="1093964" cy="700455"/>
              </a:xfrm>
              <a:prstGeom prst="rect">
                <a:avLst/>
              </a:prstGeom>
            </p:spPr>
          </p:pic>
        </p:grpSp>
      </p:grpSp>
      <p:sp>
        <p:nvSpPr>
          <p:cNvPr id="27" name="Google Shape;329;p30"/>
          <p:cNvSpPr txBox="1">
            <a:spLocks/>
          </p:cNvSpPr>
          <p:nvPr/>
        </p:nvSpPr>
        <p:spPr bwMode="auto">
          <a:xfrm>
            <a:off x="91463" y="939866"/>
            <a:ext cx="8748972" cy="581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spcFirstLastPara="1" vert="horz" wrap="square" lIns="91425" tIns="45700" rIns="91425" bIns="45700" numCol="1" anchor="ctr" anchorCtr="0" compatLnSpc="1">
            <a:prstTxWarp prst="textNoShape">
              <a:avLst/>
            </a:prstTxWarp>
            <a:noAutofit/>
          </a:bodyPr>
          <a:lstStyle>
            <a:lvl1pPr algn="l" rtl="0" eaLnBrk="1" fontAlgn="base" hangingPunct="1">
              <a:spcBef>
                <a:spcPct val="0"/>
              </a:spcBef>
              <a:spcAft>
                <a:spcPct val="0"/>
              </a:spcAft>
              <a:defRPr sz="26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Imago" pitchFamily="2" charset="0"/>
              </a:defRPr>
            </a:lvl2pPr>
            <a:lvl3pPr algn="l" rtl="0" eaLnBrk="1" fontAlgn="base" hangingPunct="1">
              <a:spcBef>
                <a:spcPct val="0"/>
              </a:spcBef>
              <a:spcAft>
                <a:spcPct val="0"/>
              </a:spcAft>
              <a:defRPr sz="2400" b="1">
                <a:solidFill>
                  <a:schemeClr val="tx1"/>
                </a:solidFill>
                <a:latin typeface="Imago" pitchFamily="2" charset="0"/>
              </a:defRPr>
            </a:lvl3pPr>
            <a:lvl4pPr algn="l" rtl="0" eaLnBrk="1" fontAlgn="base" hangingPunct="1">
              <a:spcBef>
                <a:spcPct val="0"/>
              </a:spcBef>
              <a:spcAft>
                <a:spcPct val="0"/>
              </a:spcAft>
              <a:defRPr sz="2400" b="1">
                <a:solidFill>
                  <a:schemeClr val="tx1"/>
                </a:solidFill>
                <a:latin typeface="Imago" pitchFamily="2" charset="0"/>
              </a:defRPr>
            </a:lvl4pPr>
            <a:lvl5pPr algn="l" rtl="0" eaLnBrk="1" fontAlgn="base" hangingPunct="1">
              <a:spcBef>
                <a:spcPct val="0"/>
              </a:spcBef>
              <a:spcAft>
                <a:spcPct val="0"/>
              </a:spcAft>
              <a:defRPr sz="2400" b="1">
                <a:solidFill>
                  <a:schemeClr val="tx1"/>
                </a:solidFill>
                <a:latin typeface="Imago" pitchFamily="2" charset="0"/>
              </a:defRPr>
            </a:lvl5pPr>
            <a:lvl6pPr marL="422041" algn="l" rtl="0" eaLnBrk="1" fontAlgn="base" hangingPunct="1">
              <a:spcBef>
                <a:spcPct val="0"/>
              </a:spcBef>
              <a:spcAft>
                <a:spcPct val="0"/>
              </a:spcAft>
              <a:defRPr sz="2400" b="1">
                <a:solidFill>
                  <a:schemeClr val="tx1"/>
                </a:solidFill>
                <a:latin typeface="Imago" pitchFamily="2" charset="0"/>
              </a:defRPr>
            </a:lvl6pPr>
            <a:lvl7pPr marL="844083" algn="l" rtl="0" eaLnBrk="1" fontAlgn="base" hangingPunct="1">
              <a:spcBef>
                <a:spcPct val="0"/>
              </a:spcBef>
              <a:spcAft>
                <a:spcPct val="0"/>
              </a:spcAft>
              <a:defRPr sz="2400" b="1">
                <a:solidFill>
                  <a:schemeClr val="tx1"/>
                </a:solidFill>
                <a:latin typeface="Imago" pitchFamily="2" charset="0"/>
              </a:defRPr>
            </a:lvl7pPr>
            <a:lvl8pPr marL="1266124" algn="l" rtl="0" eaLnBrk="1" fontAlgn="base" hangingPunct="1">
              <a:spcBef>
                <a:spcPct val="0"/>
              </a:spcBef>
              <a:spcAft>
                <a:spcPct val="0"/>
              </a:spcAft>
              <a:defRPr sz="2400" b="1">
                <a:solidFill>
                  <a:schemeClr val="tx1"/>
                </a:solidFill>
                <a:latin typeface="Imago" pitchFamily="2" charset="0"/>
              </a:defRPr>
            </a:lvl8pPr>
            <a:lvl9pPr marL="1688165" algn="l" rtl="0" eaLnBrk="1" fontAlgn="base" hangingPunct="1">
              <a:spcBef>
                <a:spcPct val="0"/>
              </a:spcBef>
              <a:spcAft>
                <a:spcPct val="0"/>
              </a:spcAft>
              <a:defRPr sz="2400" b="1">
                <a:solidFill>
                  <a:schemeClr val="tx1"/>
                </a:solidFill>
                <a:latin typeface="Imago" pitchFamily="2" charset="0"/>
              </a:defRPr>
            </a:lvl9pPr>
          </a:lstStyle>
          <a:p>
            <a:pPr defTabSz="685800">
              <a:lnSpc>
                <a:spcPct val="90000"/>
              </a:lnSpc>
              <a:spcBef>
                <a:spcPts val="0"/>
              </a:spcBef>
              <a:spcAft>
                <a:spcPts val="0"/>
              </a:spcAft>
              <a:buClr>
                <a:srgbClr val="E46816"/>
              </a:buClr>
              <a:buSzPts val="2800"/>
            </a:pPr>
            <a:r>
              <a:rPr lang="el-GR" sz="1500" dirty="0">
                <a:solidFill>
                  <a:srgbClr val="000000"/>
                </a:solidFill>
              </a:rPr>
              <a:t>Πώς μετασχηματίζεται το περιβάλλον της φροντίδας των ασθενών στην Ελλάδα</a:t>
            </a:r>
            <a:endParaRPr lang="el-GR" sz="1500" kern="0" dirty="0">
              <a:solidFill>
                <a:srgbClr val="000000"/>
              </a:solidFill>
            </a:endParaRPr>
          </a:p>
        </p:txBody>
      </p:sp>
    </p:spTree>
    <p:extLst>
      <p:ext uri="{BB962C8B-B14F-4D97-AF65-F5344CB8AC3E}">
        <p14:creationId xmlns:p14="http://schemas.microsoft.com/office/powerpoint/2010/main" val="120372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62"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094112-0AFF-43B5-ABBB-D011812FF5E0}"/>
              </a:ext>
            </a:extLst>
          </p:cNvPr>
          <p:cNvSpPr txBox="1"/>
          <p:nvPr/>
        </p:nvSpPr>
        <p:spPr>
          <a:xfrm>
            <a:off x="228600" y="1524000"/>
            <a:ext cx="8591872" cy="4415311"/>
          </a:xfrm>
          <a:prstGeom prst="rect">
            <a:avLst/>
          </a:prstGeom>
          <a:noFill/>
        </p:spPr>
        <p:txBody>
          <a:bodyPr wrap="square">
            <a:spAutoFit/>
          </a:bodyPr>
          <a:lstStyle/>
          <a:p>
            <a:pPr lvl="0" algn="just">
              <a:lnSpc>
                <a:spcPct val="115000"/>
              </a:lnSpc>
              <a:spcAft>
                <a:spcPts val="1000"/>
              </a:spcAft>
            </a:pPr>
            <a:r>
              <a:rPr lang="el-GR" sz="1600" dirty="0">
                <a:effectLst/>
                <a:latin typeface="+mj-lt"/>
                <a:ea typeface="Calibri" panose="020F0502020204030204" pitchFamily="34" charset="0"/>
                <a:cs typeface="Times New Roman" panose="02020603050405020304" pitchFamily="18" charset="0"/>
              </a:rPr>
              <a:t>ΕΛΛΑΔΑ</a:t>
            </a:r>
          </a:p>
          <a:p>
            <a:pPr marL="342900" lvl="0" indent="-342900" algn="just">
              <a:lnSpc>
                <a:spcPct val="150000"/>
              </a:lnSpc>
              <a:spcAft>
                <a:spcPts val="1000"/>
              </a:spcAft>
              <a:buFont typeface="Wingdings" pitchFamily="2" charset="2"/>
              <a:buChar char="Ø"/>
            </a:pPr>
            <a:r>
              <a:rPr lang="el-GR" sz="1600" dirty="0">
                <a:latin typeface="+mj-lt"/>
                <a:ea typeface="Calibri" panose="020F0502020204030204" pitchFamily="34" charset="0"/>
                <a:cs typeface="Times New Roman" panose="02020603050405020304" pitchFamily="18" charset="0"/>
              </a:rPr>
              <a:t>Η</a:t>
            </a:r>
            <a:r>
              <a:rPr lang="el-GR" sz="1600" dirty="0">
                <a:effectLst/>
                <a:latin typeface="+mj-lt"/>
                <a:ea typeface="Calibri" panose="020F0502020204030204" pitchFamily="34" charset="0"/>
                <a:cs typeface="Times New Roman" panose="02020603050405020304" pitchFamily="18" charset="0"/>
              </a:rPr>
              <a:t> συνεργασία των δύο υπηρεσιών, («Βοήθεια στο σπίτι» και «Κατ’ </a:t>
            </a:r>
            <a:r>
              <a:rPr lang="el-GR" sz="1600" dirty="0" err="1">
                <a:effectLst/>
                <a:latin typeface="+mj-lt"/>
                <a:ea typeface="Calibri" panose="020F0502020204030204" pitchFamily="34" charset="0"/>
                <a:cs typeface="Times New Roman" panose="02020603050405020304" pitchFamily="18" charset="0"/>
              </a:rPr>
              <a:t>οίκον</a:t>
            </a:r>
            <a:r>
              <a:rPr lang="el-GR" sz="1600" dirty="0">
                <a:effectLst/>
                <a:latin typeface="+mj-lt"/>
                <a:ea typeface="Calibri" panose="020F0502020204030204" pitchFamily="34" charset="0"/>
                <a:cs typeface="Times New Roman" panose="02020603050405020304" pitchFamily="18" charset="0"/>
              </a:rPr>
              <a:t> νοσηλευτική φροντίδα») μπορεί να συμβάλλει στην </a:t>
            </a:r>
            <a:r>
              <a:rPr lang="el-GR" sz="1600" dirty="0" err="1">
                <a:effectLst/>
                <a:latin typeface="+mj-lt"/>
                <a:ea typeface="Calibri" panose="020F0502020204030204" pitchFamily="34" charset="0"/>
                <a:cs typeface="Times New Roman" panose="02020603050405020304" pitchFamily="18" charset="0"/>
              </a:rPr>
              <a:t>ασθενοκεντρική</a:t>
            </a:r>
            <a:r>
              <a:rPr lang="el-GR" sz="1600" dirty="0">
                <a:effectLst/>
                <a:latin typeface="+mj-lt"/>
                <a:ea typeface="Calibri" panose="020F0502020204030204" pitchFamily="34" charset="0"/>
                <a:cs typeface="Times New Roman" panose="02020603050405020304" pitchFamily="18" charset="0"/>
              </a:rPr>
              <a:t> προσέγγιση του συστήματος υγείας και να διασφαλίσει τη συνέχεια και ολοκλήρωση των εν λόγω υπηρεσιών,</a:t>
            </a:r>
          </a:p>
          <a:p>
            <a:pPr marL="342900" lvl="0" indent="-342900" algn="just">
              <a:lnSpc>
                <a:spcPct val="150000"/>
              </a:lnSpc>
              <a:spcAft>
                <a:spcPts val="1000"/>
              </a:spcAft>
              <a:buFont typeface="Symbol" panose="05050102010706020507" pitchFamily="18" charset="2"/>
              <a:buChar char=""/>
            </a:pPr>
            <a:r>
              <a:rPr lang="el-GR" sz="1600" dirty="0">
                <a:latin typeface="+mj-lt"/>
                <a:ea typeface="Calibri" panose="020F0502020204030204" pitchFamily="34" charset="0"/>
                <a:cs typeface="Times New Roman" panose="02020603050405020304" pitchFamily="18" charset="0"/>
              </a:rPr>
              <a:t>Το νέο νομοσχέδιο για την ΠΦΥ και τον ΕΟΠΥΥ, προβλέπει τον 1</a:t>
            </a:r>
            <a:r>
              <a:rPr lang="el-GR" sz="1600" baseline="30000" dirty="0">
                <a:latin typeface="+mj-lt"/>
                <a:ea typeface="Calibri" panose="020F0502020204030204" pitchFamily="34" charset="0"/>
                <a:cs typeface="Times New Roman" panose="02020603050405020304" pitchFamily="18" charset="0"/>
              </a:rPr>
              <a:t>ο</a:t>
            </a:r>
            <a:r>
              <a:rPr lang="el-GR" sz="1600" dirty="0">
                <a:latin typeface="+mj-lt"/>
                <a:ea typeface="Calibri" panose="020F0502020204030204" pitchFamily="34" charset="0"/>
                <a:cs typeface="Times New Roman" panose="02020603050405020304" pitchFamily="18" charset="0"/>
              </a:rPr>
              <a:t> κύκλο ΠΦΥ, με τον προσωπικό γιατρό ενηλίκων (γενικός γιατρός ή παθολόγος) και </a:t>
            </a:r>
            <a:r>
              <a:rPr lang="el-GR" sz="1600" dirty="0" err="1">
                <a:latin typeface="+mj-lt"/>
                <a:ea typeface="Calibri" panose="020F0502020204030204" pitchFamily="34" charset="0"/>
                <a:cs typeface="Times New Roman" panose="02020603050405020304" pitchFamily="18" charset="0"/>
              </a:rPr>
              <a:t>παίδων</a:t>
            </a:r>
            <a:r>
              <a:rPr lang="el-GR" sz="1600" dirty="0">
                <a:latin typeface="+mj-lt"/>
                <a:ea typeface="Calibri" panose="020F0502020204030204" pitchFamily="34" charset="0"/>
                <a:cs typeface="Times New Roman" panose="02020603050405020304" pitchFamily="18" charset="0"/>
              </a:rPr>
              <a:t> (παιδίατρος), που θα αμείβεται κατά κεφαλή ασφαλισμένου, προβλέπει (4) άρθρα (39-42) για κατ’ </a:t>
            </a:r>
            <a:r>
              <a:rPr lang="el-GR" sz="1600" dirty="0" err="1">
                <a:latin typeface="+mj-lt"/>
                <a:ea typeface="Calibri" panose="020F0502020204030204" pitchFamily="34" charset="0"/>
                <a:cs typeface="Times New Roman" panose="02020603050405020304" pitchFamily="18" charset="0"/>
              </a:rPr>
              <a:t>οίκον</a:t>
            </a:r>
            <a:r>
              <a:rPr lang="el-GR" sz="1600" dirty="0">
                <a:latin typeface="+mj-lt"/>
                <a:ea typeface="Calibri" panose="020F0502020204030204" pitchFamily="34" charset="0"/>
                <a:cs typeface="Times New Roman" panose="02020603050405020304" pitchFamily="18" charset="0"/>
              </a:rPr>
              <a:t> νοσηλεία από μονάδες του ΕΣΥ, ΟΤΑ και ιδιώτες, αλλά </a:t>
            </a:r>
          </a:p>
          <a:p>
            <a:pPr marL="342900" lvl="0" indent="-342900" algn="just">
              <a:lnSpc>
                <a:spcPct val="150000"/>
              </a:lnSpc>
              <a:spcAft>
                <a:spcPts val="1000"/>
              </a:spcAft>
              <a:buFont typeface="Symbol" panose="05050102010706020507" pitchFamily="18" charset="2"/>
              <a:buChar char=""/>
            </a:pPr>
            <a:r>
              <a:rPr lang="el-GR" sz="1600" dirty="0">
                <a:latin typeface="+mj-lt"/>
                <a:ea typeface="Calibri" panose="020F0502020204030204" pitchFamily="34" charset="0"/>
                <a:cs typeface="Times New Roman" panose="02020603050405020304" pitchFamily="18" charset="0"/>
              </a:rPr>
              <a:t>θα πρέπει να εξετάσει το 2</a:t>
            </a:r>
            <a:r>
              <a:rPr lang="el-GR" sz="1600" baseline="30000" dirty="0">
                <a:latin typeface="+mj-lt"/>
                <a:ea typeface="Calibri" panose="020F0502020204030204" pitchFamily="34" charset="0"/>
                <a:cs typeface="Times New Roman" panose="02020603050405020304" pitchFamily="18" charset="0"/>
              </a:rPr>
              <a:t>ο</a:t>
            </a:r>
            <a:r>
              <a:rPr lang="el-GR" sz="1600" dirty="0">
                <a:latin typeface="+mj-lt"/>
                <a:ea typeface="Calibri" panose="020F0502020204030204" pitchFamily="34" charset="0"/>
                <a:cs typeface="Times New Roman" panose="02020603050405020304" pitchFamily="18" charset="0"/>
              </a:rPr>
              <a:t> κύκλο της ΠΦΥ με γιατρούς (6-8) ειδικοτήτων (4-5) </a:t>
            </a:r>
            <a:r>
              <a:rPr lang="el-GR" sz="1600" dirty="0" err="1">
                <a:latin typeface="+mj-lt"/>
                <a:ea typeface="Calibri" panose="020F0502020204030204" pitchFamily="34" charset="0"/>
                <a:cs typeface="Times New Roman" panose="02020603050405020304" pitchFamily="18" charset="0"/>
              </a:rPr>
              <a:t>χρονίων</a:t>
            </a:r>
            <a:r>
              <a:rPr lang="el-GR" sz="1600" dirty="0">
                <a:latin typeface="+mj-lt"/>
                <a:ea typeface="Calibri" panose="020F0502020204030204" pitchFamily="34" charset="0"/>
                <a:cs typeface="Times New Roman" panose="02020603050405020304" pitchFamily="18" charset="0"/>
              </a:rPr>
              <a:t> νοσημάτων, με την ένταξη κι αυτών των δυο υπηρεσιών στο σύστημα ΠΦΥ,  για να ολοκληρωθεί με το 3</a:t>
            </a:r>
            <a:r>
              <a:rPr lang="el-GR" sz="1600" baseline="30000" dirty="0">
                <a:latin typeface="+mj-lt"/>
                <a:ea typeface="Calibri" panose="020F0502020204030204" pitchFamily="34" charset="0"/>
                <a:cs typeface="Times New Roman" panose="02020603050405020304" pitchFamily="18" charset="0"/>
              </a:rPr>
              <a:t>ο</a:t>
            </a:r>
            <a:r>
              <a:rPr lang="el-GR" sz="1600" dirty="0">
                <a:latin typeface="+mj-lt"/>
                <a:ea typeface="Calibri" panose="020F0502020204030204" pitchFamily="34" charset="0"/>
                <a:cs typeface="Times New Roman" panose="02020603050405020304" pitchFamily="18" charset="0"/>
              </a:rPr>
              <a:t> κύκλο ΠΦΥ (λοιπές ειδικότητες </a:t>
            </a:r>
            <a:r>
              <a:rPr lang="el-GR" sz="1600" dirty="0" err="1">
                <a:latin typeface="+mj-lt"/>
                <a:ea typeface="Calibri" panose="020F0502020204030204" pitchFamily="34" charset="0"/>
                <a:cs typeface="Times New Roman" panose="02020603050405020304" pitchFamily="18" charset="0"/>
              </a:rPr>
              <a:t>εξωνοσοκομειακής</a:t>
            </a:r>
            <a:r>
              <a:rPr lang="el-GR" sz="1600" dirty="0">
                <a:latin typeface="+mj-lt"/>
                <a:ea typeface="Calibri" panose="020F0502020204030204" pitchFamily="34" charset="0"/>
                <a:cs typeface="Times New Roman" panose="02020603050405020304" pitchFamily="18" charset="0"/>
              </a:rPr>
              <a:t> περίθαλψης)</a:t>
            </a:r>
            <a:r>
              <a:rPr lang="el-GR" sz="1600" dirty="0">
                <a:effectLst/>
                <a:latin typeface="+mj-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92909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3490720" cy="51435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0" y="857250"/>
            <a:ext cx="106556" cy="51435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endParaRPr lang="en-US" sz="1350">
              <a:solidFill>
                <a:prstClr val="white"/>
              </a:solidFill>
              <a:latin typeface="Calibri" panose="020F0502020204030204"/>
            </a:endParaRPr>
          </a:p>
        </p:txBody>
      </p:sp>
      <p:sp>
        <p:nvSpPr>
          <p:cNvPr id="7" name="Segnaposto testo 6">
            <a:extLst>
              <a:ext uri="{FF2B5EF4-FFF2-40B4-BE49-F238E27FC236}">
                <a16:creationId xmlns:a16="http://schemas.microsoft.com/office/drawing/2014/main" id="{9DA340F6-CFC2-411A-AD40-27369D04F3BA}"/>
              </a:ext>
            </a:extLst>
          </p:cNvPr>
          <p:cNvSpPr txBox="1">
            <a:spLocks/>
          </p:cNvSpPr>
          <p:nvPr/>
        </p:nvSpPr>
        <p:spPr>
          <a:xfrm>
            <a:off x="201381" y="4629150"/>
            <a:ext cx="3183374" cy="1014689"/>
          </a:xfrm>
          <a:prstGeom prst="rect">
            <a:avLst/>
          </a:prstGeom>
        </p:spPr>
        <p:txBody>
          <a:bodyPr wrap="square"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3466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fontAlgn="auto">
              <a:spcBef>
                <a:spcPts val="750"/>
              </a:spcBef>
              <a:spcAft>
                <a:spcPts val="0"/>
              </a:spcAft>
            </a:pPr>
            <a:r>
              <a:rPr lang="it-IT" sz="3300" dirty="0">
                <a:solidFill>
                  <a:srgbClr val="FFFFFF"/>
                </a:solidFill>
                <a:latin typeface="Calibri Light" panose="020F0302020204030204"/>
              </a:rPr>
              <a:t>Professor Nikos Polyzos</a:t>
            </a:r>
          </a:p>
        </p:txBody>
      </p:sp>
      <p:sp>
        <p:nvSpPr>
          <p:cNvPr id="2" name="Titolo 1">
            <a:extLst>
              <a:ext uri="{FF2B5EF4-FFF2-40B4-BE49-F238E27FC236}">
                <a16:creationId xmlns:a16="http://schemas.microsoft.com/office/drawing/2014/main" id="{4C0CF0B2-04A9-41B0-804A-8E8889BBD4FC}"/>
              </a:ext>
            </a:extLst>
          </p:cNvPr>
          <p:cNvSpPr>
            <a:spLocks noGrp="1"/>
          </p:cNvSpPr>
          <p:nvPr>
            <p:ph type="title"/>
          </p:nvPr>
        </p:nvSpPr>
        <p:spPr>
          <a:xfrm>
            <a:off x="83766" y="959644"/>
            <a:ext cx="3300988" cy="1786388"/>
          </a:xfrm>
        </p:spPr>
        <p:txBody>
          <a:bodyPr vert="horz" lIns="68580" tIns="34290" rIns="68580" bIns="34290" rtlCol="0" anchor="ctr">
            <a:normAutofit/>
          </a:bodyPr>
          <a:lstStyle/>
          <a:p>
            <a:r>
              <a:rPr lang="en-US" sz="3300" dirty="0">
                <a:solidFill>
                  <a:srgbClr val="FFFFFF"/>
                </a:solidFill>
                <a:latin typeface="+mj-lt"/>
              </a:rPr>
              <a:t>Event: </a:t>
            </a:r>
          </a:p>
        </p:txBody>
      </p:sp>
      <p:sp>
        <p:nvSpPr>
          <p:cNvPr id="3" name="Segnaposto data 2">
            <a:extLst>
              <a:ext uri="{FF2B5EF4-FFF2-40B4-BE49-F238E27FC236}">
                <a16:creationId xmlns:a16="http://schemas.microsoft.com/office/drawing/2014/main" id="{8A5F35E9-2FE7-4DBC-8C59-AA85DE75B0F3}"/>
              </a:ext>
            </a:extLst>
          </p:cNvPr>
          <p:cNvSpPr>
            <a:spLocks noGrp="1"/>
          </p:cNvSpPr>
          <p:nvPr>
            <p:ph type="dt" sz="half" idx="10"/>
          </p:nvPr>
        </p:nvSpPr>
        <p:spPr>
          <a:xfrm>
            <a:off x="628650" y="5624513"/>
            <a:ext cx="2057400" cy="273844"/>
          </a:xfrm>
        </p:spPr>
        <p:txBody>
          <a:bodyPr vert="horz" lIns="68580" tIns="34290" rIns="68580" bIns="34290" rtlCol="0" anchor="ctr">
            <a:normAutofit/>
          </a:bodyPr>
          <a:lstStyle/>
          <a:p>
            <a:pPr defTabSz="685800" fontAlgn="auto">
              <a:spcBef>
                <a:spcPts val="0"/>
              </a:spcBef>
              <a:spcAft>
                <a:spcPts val="450"/>
              </a:spcAft>
            </a:pPr>
            <a:r>
              <a:rPr lang="el-GR" sz="825" dirty="0">
                <a:solidFill>
                  <a:prstClr val="white">
                    <a:alpha val="80000"/>
                  </a:prstClr>
                </a:solidFill>
                <a:latin typeface="Calibri" panose="020F0502020204030204"/>
              </a:rPr>
              <a:t>13/4/22</a:t>
            </a:r>
            <a:endParaRPr lang="en-US" sz="825" dirty="0">
              <a:solidFill>
                <a:prstClr val="white">
                  <a:alpha val="80000"/>
                </a:prstClr>
              </a:solidFill>
              <a:latin typeface="Calibri" panose="020F0502020204030204"/>
            </a:endParaRPr>
          </a:p>
        </p:txBody>
      </p:sp>
      <p:sp>
        <p:nvSpPr>
          <p:cNvPr id="4" name="Segnaposto piè di pagina 3">
            <a:extLst>
              <a:ext uri="{FF2B5EF4-FFF2-40B4-BE49-F238E27FC236}">
                <a16:creationId xmlns:a16="http://schemas.microsoft.com/office/drawing/2014/main" id="{415C4969-070A-4A63-96BA-6B6AF8045312}"/>
              </a:ext>
            </a:extLst>
          </p:cNvPr>
          <p:cNvSpPr>
            <a:spLocks noGrp="1"/>
          </p:cNvSpPr>
          <p:nvPr>
            <p:ph type="ftr" sz="quarter" idx="11"/>
          </p:nvPr>
        </p:nvSpPr>
        <p:spPr>
          <a:xfrm>
            <a:off x="4094560" y="5506974"/>
            <a:ext cx="4024249" cy="273844"/>
          </a:xfrm>
        </p:spPr>
        <p:txBody>
          <a:bodyPr vert="horz" lIns="68580" tIns="34290" rIns="68580" bIns="34290" rtlCol="0" anchor="ctr">
            <a:normAutofit/>
          </a:bodyPr>
          <a:lstStyle/>
          <a:p>
            <a:pPr algn="r" defTabSz="685800" fontAlgn="auto">
              <a:lnSpc>
                <a:spcPct val="90000"/>
              </a:lnSpc>
              <a:spcBef>
                <a:spcPts val="0"/>
              </a:spcBef>
              <a:spcAft>
                <a:spcPts val="450"/>
              </a:spcAft>
            </a:pPr>
            <a:r>
              <a:rPr lang="en-US" sz="675">
                <a:solidFill>
                  <a:prstClr val="black">
                    <a:alpha val="80000"/>
                  </a:prstClr>
                </a:solidFill>
                <a:latin typeface="Calibri" panose="020F0502020204030204"/>
              </a:rPr>
              <a:t>This project has received funding from the European Union’s Horizon 2020 research and innovation programme under grant agreement No. 965343</a:t>
            </a:r>
          </a:p>
        </p:txBody>
      </p:sp>
      <p:sp>
        <p:nvSpPr>
          <p:cNvPr id="5" name="Segnaposto testo 4">
            <a:extLst>
              <a:ext uri="{FF2B5EF4-FFF2-40B4-BE49-F238E27FC236}">
                <a16:creationId xmlns:a16="http://schemas.microsoft.com/office/drawing/2014/main" id="{02554B10-0CB7-46DB-9D43-941784013518}"/>
              </a:ext>
            </a:extLst>
          </p:cNvPr>
          <p:cNvSpPr>
            <a:spLocks noGrp="1"/>
          </p:cNvSpPr>
          <p:nvPr>
            <p:ph type="body" sz="quarter" idx="12"/>
          </p:nvPr>
        </p:nvSpPr>
        <p:spPr>
          <a:xfrm>
            <a:off x="88772" y="2781546"/>
            <a:ext cx="3248304" cy="899948"/>
          </a:xfrm>
        </p:spPr>
        <p:txBody>
          <a:bodyPr wrap="square" anchor="t">
            <a:noAutofit/>
          </a:bodyPr>
          <a:lstStyle/>
          <a:p>
            <a:r>
              <a:rPr lang="el-GR" sz="3300" b="0" dirty="0">
                <a:solidFill>
                  <a:srgbClr val="FFFFFF"/>
                </a:solidFill>
                <a:latin typeface="+mj-lt"/>
                <a:ea typeface="+mj-ea"/>
                <a:cs typeface="+mj-cs"/>
              </a:rPr>
              <a:t>ΗΟΡΙΖΟΝ -</a:t>
            </a:r>
          </a:p>
          <a:p>
            <a:r>
              <a:rPr lang="it-IT" sz="3300" b="0" dirty="0">
                <a:solidFill>
                  <a:srgbClr val="FFFFFF"/>
                </a:solidFill>
                <a:latin typeface="+mj-lt"/>
                <a:ea typeface="+mj-ea"/>
                <a:cs typeface="+mj-cs"/>
              </a:rPr>
              <a:t>RETENTION Project Data</a:t>
            </a:r>
          </a:p>
        </p:txBody>
      </p:sp>
    </p:spTree>
    <p:extLst>
      <p:ext uri="{BB962C8B-B14F-4D97-AF65-F5344CB8AC3E}">
        <p14:creationId xmlns:p14="http://schemas.microsoft.com/office/powerpoint/2010/main" val="1254969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350">
              <a:solidFill>
                <a:prstClr val="white"/>
              </a:solidFill>
              <a:latin typeface="Calibri"/>
            </a:endParaRPr>
          </a:p>
        </p:txBody>
      </p:sp>
      <p:sp>
        <p:nvSpPr>
          <p:cNvPr id="3" name="Titolo 2">
            <a:extLst>
              <a:ext uri="{FF2B5EF4-FFF2-40B4-BE49-F238E27FC236}">
                <a16:creationId xmlns:a16="http://schemas.microsoft.com/office/drawing/2014/main" id="{32C02DE9-1234-4DD3-AD59-DACB1E8FD6AB}"/>
              </a:ext>
            </a:extLst>
          </p:cNvPr>
          <p:cNvSpPr>
            <a:spLocks noGrp="1"/>
          </p:cNvSpPr>
          <p:nvPr>
            <p:ph type="title"/>
          </p:nvPr>
        </p:nvSpPr>
        <p:spPr>
          <a:xfrm>
            <a:off x="628650" y="1131094"/>
            <a:ext cx="6406330" cy="533630"/>
          </a:xfrm>
        </p:spPr>
        <p:txBody>
          <a:bodyPr vert="horz" lIns="68580" tIns="34290" rIns="68580" bIns="34290" rtlCol="0" anchor="ctr">
            <a:normAutofit/>
          </a:bodyPr>
          <a:lstStyle/>
          <a:p>
            <a:pPr algn="l"/>
            <a:r>
              <a:rPr lang="en-US" sz="3000" dirty="0">
                <a:solidFill>
                  <a:schemeClr val="tx1"/>
                </a:solidFill>
                <a:latin typeface="+mj-lt"/>
              </a:rPr>
              <a:t>RETENTION project Definition</a:t>
            </a:r>
          </a:p>
        </p:txBody>
      </p:sp>
      <p:sp>
        <p:nvSpPr>
          <p:cNvPr id="2" name="Sottotitolo 1">
            <a:extLst>
              <a:ext uri="{FF2B5EF4-FFF2-40B4-BE49-F238E27FC236}">
                <a16:creationId xmlns:a16="http://schemas.microsoft.com/office/drawing/2014/main" id="{145C1072-0397-460A-A201-49F1654328A2}"/>
              </a:ext>
            </a:extLst>
          </p:cNvPr>
          <p:cNvSpPr>
            <a:spLocks noGrp="1"/>
          </p:cNvSpPr>
          <p:nvPr>
            <p:ph type="subTitle" idx="1"/>
          </p:nvPr>
        </p:nvSpPr>
        <p:spPr>
          <a:xfrm>
            <a:off x="628650" y="1764277"/>
            <a:ext cx="6539066" cy="3725696"/>
          </a:xfrm>
        </p:spPr>
        <p:txBody>
          <a:bodyPr vert="horz" lIns="68580" tIns="34290" rIns="68580" bIns="34290" rtlCol="0">
            <a:normAutofit/>
          </a:bodyPr>
          <a:lstStyle/>
          <a:p>
            <a:r>
              <a:rPr lang="en-US" sz="2100" dirty="0">
                <a:latin typeface="+mn-lt"/>
              </a:rPr>
              <a:t>A project under the EU HORIZON framework </a:t>
            </a:r>
            <a:r>
              <a:rPr lang="en-US" sz="2100" dirty="0" err="1">
                <a:latin typeface="+mn-lt"/>
              </a:rPr>
              <a:t>programme</a:t>
            </a:r>
            <a:r>
              <a:rPr lang="en-US" sz="2100" dirty="0">
                <a:latin typeface="+mn-lt"/>
              </a:rPr>
              <a:t>*, conceived to support:</a:t>
            </a:r>
          </a:p>
          <a:p>
            <a:endParaRPr lang="en-US" sz="2100" dirty="0">
              <a:latin typeface="+mn-lt"/>
            </a:endParaRPr>
          </a:p>
          <a:p>
            <a:pPr marL="257175" indent="-171450">
              <a:buFont typeface="Arial" panose="020B0604020202020204" pitchFamily="34" charset="0"/>
              <a:buChar char="•"/>
            </a:pPr>
            <a:r>
              <a:rPr lang="en-US" sz="2100" dirty="0">
                <a:latin typeface="+mn-lt"/>
              </a:rPr>
              <a:t>remote clinical monitoring, </a:t>
            </a:r>
          </a:p>
          <a:p>
            <a:pPr marL="257175" indent="-171450">
              <a:buFont typeface="Arial" panose="020B0604020202020204" pitchFamily="34" charset="0"/>
              <a:buChar char="•"/>
            </a:pPr>
            <a:r>
              <a:rPr lang="en-US" sz="2100" dirty="0">
                <a:latin typeface="+mn-lt"/>
              </a:rPr>
              <a:t>clinical decision making, &amp;, </a:t>
            </a:r>
          </a:p>
          <a:p>
            <a:pPr marL="257175" indent="-171450">
              <a:buFont typeface="Arial" panose="020B0604020202020204" pitchFamily="34" charset="0"/>
              <a:buChar char="•"/>
            </a:pPr>
            <a:r>
              <a:rPr lang="en-US" sz="2100" dirty="0">
                <a:latin typeface="+mn-lt"/>
              </a:rPr>
              <a:t>data-driven interventions</a:t>
            </a:r>
          </a:p>
          <a:p>
            <a:r>
              <a:rPr lang="en-US" sz="2100" dirty="0">
                <a:latin typeface="+mn-lt"/>
              </a:rPr>
              <a:t>for heart failure patients, using Real World Data.</a:t>
            </a:r>
          </a:p>
          <a:p>
            <a:pPr indent="-171450">
              <a:buFont typeface="Arial" panose="020B0604020202020204" pitchFamily="34" charset="0"/>
              <a:buChar char="•"/>
            </a:pPr>
            <a:endParaRPr lang="en-US" sz="975" dirty="0">
              <a:latin typeface="+mn-lt"/>
            </a:endParaRPr>
          </a:p>
          <a:p>
            <a:pPr indent="-171450">
              <a:buFont typeface="Arial" panose="020B0604020202020204" pitchFamily="34" charset="0"/>
              <a:buChar char="•"/>
            </a:pPr>
            <a:r>
              <a:rPr lang="en-US" sz="975" dirty="0">
                <a:latin typeface="+mn-lt"/>
              </a:rPr>
              <a:t>*«The general objective of Horizon 2020 is to build a society and a world-leading economy based on knowledge and innovation across the whole Union, while contributing to sustainable development. It will support the Europe 2020 strategy and other Union policies as well as the achievement and functioning of the European Research Area (ERA).»</a:t>
            </a:r>
          </a:p>
          <a:p>
            <a:pPr indent="-171450">
              <a:buFont typeface="Arial" panose="020B0604020202020204" pitchFamily="34" charset="0"/>
              <a:buChar char="•"/>
            </a:pPr>
            <a:r>
              <a:rPr lang="en-US" sz="975" dirty="0">
                <a:latin typeface="+mn-lt"/>
              </a:rPr>
              <a:t>(https://cordis.europa.eu/programme/id/H2020-EC)</a:t>
            </a:r>
          </a:p>
        </p:txBody>
      </p:sp>
      <p:sp>
        <p:nvSpPr>
          <p:cNvPr id="4" name="Segnaposto data 3">
            <a:extLst>
              <a:ext uri="{FF2B5EF4-FFF2-40B4-BE49-F238E27FC236}">
                <a16:creationId xmlns:a16="http://schemas.microsoft.com/office/drawing/2014/main" id="{86DA1C09-D1DA-47F4-8BB4-31337BB9AD13}"/>
              </a:ext>
            </a:extLst>
          </p:cNvPr>
          <p:cNvSpPr>
            <a:spLocks noGrp="1"/>
          </p:cNvSpPr>
          <p:nvPr>
            <p:ph type="dt" sz="half" idx="10"/>
          </p:nvPr>
        </p:nvSpPr>
        <p:spPr>
          <a:xfrm>
            <a:off x="628650" y="5624513"/>
            <a:ext cx="1943100" cy="273844"/>
          </a:xfrm>
        </p:spPr>
        <p:txBody>
          <a:bodyPr vert="horz" lIns="68580" tIns="34290" rIns="68580" bIns="34290" rtlCol="0" anchor="ctr">
            <a:normAutofit/>
          </a:bodyPr>
          <a:lstStyle/>
          <a:p>
            <a:pPr defTabSz="685800" fontAlgn="auto">
              <a:spcBef>
                <a:spcPts val="0"/>
              </a:spcBef>
              <a:spcAft>
                <a:spcPts val="450"/>
              </a:spcAft>
              <a:defRPr/>
            </a:pPr>
            <a:fld id="{197DAE0C-DA40-46F3-A9AC-312E2373A7C6}" type="datetime1">
              <a:rPr lang="en-US">
                <a:solidFill>
                  <a:prstClr val="black">
                    <a:tint val="75000"/>
                  </a:prstClr>
                </a:solidFill>
                <a:latin typeface="Calibri" panose="020F0502020204030204"/>
              </a:rPr>
              <a:pPr defTabSz="685800" fontAlgn="auto">
                <a:spcBef>
                  <a:spcPts val="0"/>
                </a:spcBef>
                <a:spcAft>
                  <a:spcPts val="450"/>
                </a:spcAft>
                <a:defRPr/>
              </a:pPr>
              <a:t>4/13/2022</a:t>
            </a:fld>
            <a:endParaRPr lang="en-US">
              <a:solidFill>
                <a:prstClr val="black">
                  <a:tint val="75000"/>
                </a:prstClr>
              </a:solidFill>
              <a:latin typeface="Calibri" panose="020F0502020204030204"/>
            </a:endParaRPr>
          </a:p>
        </p:txBody>
      </p:sp>
      <p:pic>
        <p:nvPicPr>
          <p:cNvPr id="8" name="Picture 7" descr="Pen placed on top of a signature line">
            <a:extLst>
              <a:ext uri="{FF2B5EF4-FFF2-40B4-BE49-F238E27FC236}">
                <a16:creationId xmlns:a16="http://schemas.microsoft.com/office/drawing/2014/main" id="{8F903FEC-592A-36F1-8182-54B56E095692}"/>
              </a:ext>
            </a:extLst>
          </p:cNvPr>
          <p:cNvPicPr>
            <a:picLocks noChangeAspect="1"/>
          </p:cNvPicPr>
          <p:nvPr/>
        </p:nvPicPr>
        <p:blipFill rotWithShape="1">
          <a:blip r:embed="rId2"/>
          <a:srcRect l="41964" r="-1" b="-1"/>
          <a:stretch/>
        </p:blipFill>
        <p:spPr>
          <a:xfrm>
            <a:off x="7254363" y="857257"/>
            <a:ext cx="1889637"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Segnaposto piè di pagina 4">
            <a:extLst>
              <a:ext uri="{FF2B5EF4-FFF2-40B4-BE49-F238E27FC236}">
                <a16:creationId xmlns:a16="http://schemas.microsoft.com/office/drawing/2014/main" id="{9DDAA878-1613-4780-AF38-47400264A41B}"/>
              </a:ext>
            </a:extLst>
          </p:cNvPr>
          <p:cNvSpPr>
            <a:spLocks noGrp="1"/>
          </p:cNvSpPr>
          <p:nvPr>
            <p:ph type="ftr" sz="quarter" idx="11"/>
          </p:nvPr>
        </p:nvSpPr>
        <p:spPr>
          <a:xfrm>
            <a:off x="2628900" y="5624513"/>
            <a:ext cx="2571750" cy="273844"/>
          </a:xfrm>
        </p:spPr>
        <p:txBody>
          <a:bodyPr vert="horz" lIns="68580" tIns="34290" rIns="68580" bIns="34290" rtlCol="0" anchor="ctr">
            <a:normAutofit/>
          </a:bodyPr>
          <a:lstStyle/>
          <a:p>
            <a:pPr algn="l" defTabSz="685800" fontAlgn="auto">
              <a:spcBef>
                <a:spcPts val="0"/>
              </a:spcBef>
              <a:spcAft>
                <a:spcPts val="450"/>
              </a:spcAft>
              <a:defRPr/>
            </a:pPr>
            <a:r>
              <a:rPr lang="en-US">
                <a:solidFill>
                  <a:prstClr val="black">
                    <a:tint val="75000"/>
                  </a:prstClr>
                </a:solidFill>
                <a:latin typeface="Calibri" panose="020F0502020204030204"/>
              </a:rPr>
              <a:t>RTENTION project data</a:t>
            </a:r>
          </a:p>
        </p:txBody>
      </p:sp>
      <p:sp>
        <p:nvSpPr>
          <p:cNvPr id="6" name="Segnaposto numero diapositiva 5">
            <a:extLst>
              <a:ext uri="{FF2B5EF4-FFF2-40B4-BE49-F238E27FC236}">
                <a16:creationId xmlns:a16="http://schemas.microsoft.com/office/drawing/2014/main" id="{3591381E-A19F-443F-ADF3-C7430650C8EA}"/>
              </a:ext>
            </a:extLst>
          </p:cNvPr>
          <p:cNvSpPr>
            <a:spLocks noGrp="1"/>
          </p:cNvSpPr>
          <p:nvPr>
            <p:ph type="sldNum" sz="quarter" idx="12"/>
          </p:nvPr>
        </p:nvSpPr>
        <p:spPr>
          <a:xfrm>
            <a:off x="6457950" y="5624513"/>
            <a:ext cx="2057400" cy="273844"/>
          </a:xfrm>
        </p:spPr>
        <p:txBody>
          <a:bodyPr vert="horz" lIns="68580" tIns="34290" rIns="68580" bIns="34290" rtlCol="0" anchor="ctr">
            <a:normAutofit/>
          </a:bodyPr>
          <a:lstStyle/>
          <a:p>
            <a:pPr defTabSz="685800" fontAlgn="auto">
              <a:spcBef>
                <a:spcPts val="0"/>
              </a:spcBef>
              <a:spcAft>
                <a:spcPts val="450"/>
              </a:spcAft>
              <a:defRPr/>
            </a:pPr>
            <a:fld id="{32289F73-ADA0-4EE1-9844-B7AEE579A8A5}" type="slidenum">
              <a:rPr lang="en-US">
                <a:solidFill>
                  <a:srgbClr val="FFFFFF"/>
                </a:solidFill>
                <a:latin typeface="Calibri" panose="020F0502020204030204"/>
              </a:rPr>
              <a:pPr defTabSz="685800" fontAlgn="auto">
                <a:spcBef>
                  <a:spcPts val="0"/>
                </a:spcBef>
                <a:spcAft>
                  <a:spcPts val="450"/>
                </a:spcAft>
                <a:defRPr/>
              </a:pPr>
              <a:t>15</a:t>
            </a:fld>
            <a:endParaRPr lang="en-US">
              <a:solidFill>
                <a:srgbClr val="FFFFFF"/>
              </a:solidFill>
              <a:latin typeface="Calibri" panose="020F0502020204030204"/>
            </a:endParaRPr>
          </a:p>
        </p:txBody>
      </p:sp>
    </p:spTree>
    <p:extLst>
      <p:ext uri="{BB962C8B-B14F-4D97-AF65-F5344CB8AC3E}">
        <p14:creationId xmlns:p14="http://schemas.microsoft.com/office/powerpoint/2010/main" val="159115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350">
              <a:solidFill>
                <a:prstClr val="white"/>
              </a:solidFill>
              <a:latin typeface="Calibri"/>
            </a:endParaRPr>
          </a:p>
        </p:txBody>
      </p:sp>
      <p:sp>
        <p:nvSpPr>
          <p:cNvPr id="3" name="Titolo 2">
            <a:extLst>
              <a:ext uri="{FF2B5EF4-FFF2-40B4-BE49-F238E27FC236}">
                <a16:creationId xmlns:a16="http://schemas.microsoft.com/office/drawing/2014/main" id="{32C02DE9-1234-4DD3-AD59-DACB1E8FD6AB}"/>
              </a:ext>
            </a:extLst>
          </p:cNvPr>
          <p:cNvSpPr>
            <a:spLocks noGrp="1"/>
          </p:cNvSpPr>
          <p:nvPr>
            <p:ph type="title"/>
          </p:nvPr>
        </p:nvSpPr>
        <p:spPr>
          <a:xfrm>
            <a:off x="628651" y="1131094"/>
            <a:ext cx="6428453" cy="500447"/>
          </a:xfrm>
        </p:spPr>
        <p:txBody>
          <a:bodyPr vert="horz" lIns="68580" tIns="34290" rIns="68580" bIns="34290" rtlCol="0" anchor="ctr">
            <a:normAutofit fontScale="90000"/>
          </a:bodyPr>
          <a:lstStyle/>
          <a:p>
            <a:pPr algn="l"/>
            <a:r>
              <a:rPr lang="en-US" sz="3300" dirty="0">
                <a:solidFill>
                  <a:schemeClr val="tx1"/>
                </a:solidFill>
                <a:latin typeface="+mj-lt"/>
              </a:rPr>
              <a:t>RETENTION Partners</a:t>
            </a:r>
          </a:p>
        </p:txBody>
      </p:sp>
      <p:sp>
        <p:nvSpPr>
          <p:cNvPr id="2" name="Sottotitolo 1">
            <a:extLst>
              <a:ext uri="{FF2B5EF4-FFF2-40B4-BE49-F238E27FC236}">
                <a16:creationId xmlns:a16="http://schemas.microsoft.com/office/drawing/2014/main" id="{145C1072-0397-460A-A201-49F1654328A2}"/>
              </a:ext>
            </a:extLst>
          </p:cNvPr>
          <p:cNvSpPr>
            <a:spLocks noGrp="1"/>
          </p:cNvSpPr>
          <p:nvPr>
            <p:ph type="subTitle" idx="1"/>
          </p:nvPr>
        </p:nvSpPr>
        <p:spPr>
          <a:xfrm>
            <a:off x="341058" y="1775337"/>
            <a:ext cx="3320230" cy="3794023"/>
          </a:xfrm>
        </p:spPr>
        <p:txBody>
          <a:bodyPr vert="horz" lIns="68580" tIns="34290" rIns="68580" bIns="34290" rtlCol="0">
            <a:normAutofit fontScale="62500" lnSpcReduction="20000"/>
          </a:bodyPr>
          <a:lstStyle/>
          <a:p>
            <a:pPr indent="-171450">
              <a:buFont typeface="Arial" panose="020B0604020202020204" pitchFamily="34" charset="0"/>
              <a:buChar char="•"/>
            </a:pPr>
            <a:endParaRPr lang="en-US" sz="1500" dirty="0">
              <a:latin typeface="+mn-lt"/>
            </a:endParaRPr>
          </a:p>
          <a:p>
            <a:pPr marL="428625" indent="-171450">
              <a:buFont typeface="Arial" panose="020B0604020202020204" pitchFamily="34" charset="0"/>
              <a:buChar char="•"/>
            </a:pPr>
            <a:r>
              <a:rPr lang="en-US" sz="3450" dirty="0">
                <a:latin typeface="+mn-lt"/>
              </a:rPr>
              <a:t>NTUA-ICCS (PM, Gr),</a:t>
            </a:r>
          </a:p>
          <a:p>
            <a:pPr marL="428625" indent="-171450">
              <a:buFont typeface="Arial" panose="020B0604020202020204" pitchFamily="34" charset="0"/>
              <a:buChar char="•"/>
            </a:pPr>
            <a:r>
              <a:rPr lang="en-US" sz="3450" dirty="0">
                <a:latin typeface="+mn-lt"/>
              </a:rPr>
              <a:t>Onassis Cardiac Surgery Center (Gr),</a:t>
            </a:r>
          </a:p>
          <a:p>
            <a:pPr marL="428625" indent="-171450">
              <a:buFont typeface="Arial" panose="020B0604020202020204" pitchFamily="34" charset="0"/>
              <a:buChar char="•"/>
            </a:pPr>
            <a:r>
              <a:rPr lang="en-US" sz="3450" dirty="0">
                <a:latin typeface="+mn-lt"/>
              </a:rPr>
              <a:t> University of Bologna medical (It),</a:t>
            </a:r>
          </a:p>
          <a:p>
            <a:pPr marL="428625" indent="-171450">
              <a:buFont typeface="Arial" panose="020B0604020202020204" pitchFamily="34" charset="0"/>
              <a:buChar char="•"/>
            </a:pPr>
            <a:r>
              <a:rPr lang="en-US" sz="3450" dirty="0">
                <a:latin typeface="+mn-lt"/>
              </a:rPr>
              <a:t> University Medicine of Essen (De),</a:t>
            </a:r>
          </a:p>
          <a:p>
            <a:pPr marL="428625" indent="-171450">
              <a:buFont typeface="Arial" panose="020B0604020202020204" pitchFamily="34" charset="0"/>
              <a:buChar char="•"/>
            </a:pPr>
            <a:r>
              <a:rPr lang="en-US" sz="3450" dirty="0">
                <a:latin typeface="+mn-lt"/>
              </a:rPr>
              <a:t> SERMAS (Es, 2 hospitals),</a:t>
            </a:r>
          </a:p>
          <a:p>
            <a:pPr marL="428625" indent="-171450">
              <a:buFont typeface="Arial" panose="020B0604020202020204" pitchFamily="34" charset="0"/>
              <a:buChar char="•"/>
            </a:pPr>
            <a:r>
              <a:rPr lang="en-US" sz="3450" dirty="0">
                <a:latin typeface="+mn-lt"/>
              </a:rPr>
              <a:t> </a:t>
            </a:r>
            <a:r>
              <a:rPr lang="en-US" sz="3450" dirty="0" err="1">
                <a:latin typeface="+mn-lt"/>
              </a:rPr>
              <a:t>UoA</a:t>
            </a:r>
            <a:r>
              <a:rPr lang="en-US" sz="3450" dirty="0">
                <a:latin typeface="+mn-lt"/>
              </a:rPr>
              <a:t> Medical School (Gr),</a:t>
            </a:r>
          </a:p>
          <a:p>
            <a:pPr marL="428625" indent="-171450">
              <a:buFont typeface="Arial" panose="020B0604020202020204" pitchFamily="34" charset="0"/>
              <a:buChar char="•"/>
            </a:pPr>
            <a:r>
              <a:rPr lang="en-US" sz="3450" dirty="0">
                <a:latin typeface="+mn-lt"/>
              </a:rPr>
              <a:t> FORTH (Gr),</a:t>
            </a:r>
          </a:p>
        </p:txBody>
      </p:sp>
      <p:sp>
        <p:nvSpPr>
          <p:cNvPr id="4" name="Segnaposto data 3">
            <a:extLst>
              <a:ext uri="{FF2B5EF4-FFF2-40B4-BE49-F238E27FC236}">
                <a16:creationId xmlns:a16="http://schemas.microsoft.com/office/drawing/2014/main" id="{86DA1C09-D1DA-47F4-8BB4-31337BB9AD13}"/>
              </a:ext>
            </a:extLst>
          </p:cNvPr>
          <p:cNvSpPr>
            <a:spLocks noGrp="1"/>
          </p:cNvSpPr>
          <p:nvPr>
            <p:ph type="dt" sz="half" idx="10"/>
          </p:nvPr>
        </p:nvSpPr>
        <p:spPr>
          <a:xfrm>
            <a:off x="628650" y="5624513"/>
            <a:ext cx="1943100" cy="273844"/>
          </a:xfrm>
        </p:spPr>
        <p:txBody>
          <a:bodyPr vert="horz" lIns="68580" tIns="34290" rIns="68580" bIns="34290" rtlCol="0" anchor="ctr">
            <a:normAutofit/>
          </a:bodyPr>
          <a:lstStyle/>
          <a:p>
            <a:pPr defTabSz="685800" fontAlgn="auto">
              <a:spcBef>
                <a:spcPts val="0"/>
              </a:spcBef>
              <a:spcAft>
                <a:spcPts val="450"/>
              </a:spcAft>
              <a:defRPr/>
            </a:pPr>
            <a:fld id="{197DAE0C-DA40-46F3-A9AC-312E2373A7C6}" type="datetime1">
              <a:rPr lang="en-US">
                <a:solidFill>
                  <a:prstClr val="black">
                    <a:tint val="75000"/>
                  </a:prstClr>
                </a:solidFill>
                <a:latin typeface="Calibri" panose="020F0502020204030204"/>
              </a:rPr>
              <a:pPr defTabSz="685800" fontAlgn="auto">
                <a:spcBef>
                  <a:spcPts val="0"/>
                </a:spcBef>
                <a:spcAft>
                  <a:spcPts val="450"/>
                </a:spcAft>
                <a:defRPr/>
              </a:pPr>
              <a:t>4/13/2022</a:t>
            </a:fld>
            <a:endParaRPr lang="en-US">
              <a:solidFill>
                <a:prstClr val="black">
                  <a:tint val="75000"/>
                </a:prstClr>
              </a:solidFill>
              <a:latin typeface="Calibri" panose="020F0502020204030204"/>
            </a:endParaRPr>
          </a:p>
        </p:txBody>
      </p:sp>
      <p:pic>
        <p:nvPicPr>
          <p:cNvPr id="8" name="Picture 7" descr="Pen placed on top of a signature line">
            <a:extLst>
              <a:ext uri="{FF2B5EF4-FFF2-40B4-BE49-F238E27FC236}">
                <a16:creationId xmlns:a16="http://schemas.microsoft.com/office/drawing/2014/main" id="{38275ADF-6FF4-C2CF-79A1-90354D02F170}"/>
              </a:ext>
            </a:extLst>
          </p:cNvPr>
          <p:cNvPicPr>
            <a:picLocks noChangeAspect="1"/>
          </p:cNvPicPr>
          <p:nvPr/>
        </p:nvPicPr>
        <p:blipFill rotWithShape="1">
          <a:blip r:embed="rId2"/>
          <a:srcRect l="41964" r="-1" b="-1"/>
          <a:stretch/>
        </p:blipFill>
        <p:spPr>
          <a:xfrm>
            <a:off x="7311513" y="857257"/>
            <a:ext cx="1832487"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Segnaposto piè di pagina 4">
            <a:extLst>
              <a:ext uri="{FF2B5EF4-FFF2-40B4-BE49-F238E27FC236}">
                <a16:creationId xmlns:a16="http://schemas.microsoft.com/office/drawing/2014/main" id="{9DDAA878-1613-4780-AF38-47400264A41B}"/>
              </a:ext>
            </a:extLst>
          </p:cNvPr>
          <p:cNvSpPr>
            <a:spLocks noGrp="1"/>
          </p:cNvSpPr>
          <p:nvPr>
            <p:ph type="ftr" sz="quarter" idx="11"/>
          </p:nvPr>
        </p:nvSpPr>
        <p:spPr>
          <a:xfrm>
            <a:off x="2628900" y="5624513"/>
            <a:ext cx="2571750" cy="273844"/>
          </a:xfrm>
        </p:spPr>
        <p:txBody>
          <a:bodyPr vert="horz" lIns="68580" tIns="34290" rIns="68580" bIns="34290" rtlCol="0" anchor="ctr">
            <a:normAutofit/>
          </a:bodyPr>
          <a:lstStyle/>
          <a:p>
            <a:pPr algn="l" defTabSz="685800" fontAlgn="auto">
              <a:spcBef>
                <a:spcPts val="0"/>
              </a:spcBef>
              <a:spcAft>
                <a:spcPts val="450"/>
              </a:spcAft>
              <a:defRPr/>
            </a:pPr>
            <a:r>
              <a:rPr lang="en-US">
                <a:solidFill>
                  <a:prstClr val="black">
                    <a:tint val="75000"/>
                  </a:prstClr>
                </a:solidFill>
                <a:latin typeface="Calibri" panose="020F0502020204030204"/>
              </a:rPr>
              <a:t>RTENTION project data</a:t>
            </a:r>
          </a:p>
        </p:txBody>
      </p:sp>
      <p:sp>
        <p:nvSpPr>
          <p:cNvPr id="6" name="Segnaposto numero diapositiva 5">
            <a:extLst>
              <a:ext uri="{FF2B5EF4-FFF2-40B4-BE49-F238E27FC236}">
                <a16:creationId xmlns:a16="http://schemas.microsoft.com/office/drawing/2014/main" id="{3591381E-A19F-443F-ADF3-C7430650C8EA}"/>
              </a:ext>
            </a:extLst>
          </p:cNvPr>
          <p:cNvSpPr>
            <a:spLocks noGrp="1"/>
          </p:cNvSpPr>
          <p:nvPr>
            <p:ph type="sldNum" sz="quarter" idx="12"/>
          </p:nvPr>
        </p:nvSpPr>
        <p:spPr>
          <a:xfrm>
            <a:off x="6457950" y="5624513"/>
            <a:ext cx="2057400" cy="273844"/>
          </a:xfrm>
        </p:spPr>
        <p:txBody>
          <a:bodyPr vert="horz" lIns="68580" tIns="34290" rIns="68580" bIns="34290" rtlCol="0" anchor="ctr">
            <a:normAutofit/>
          </a:bodyPr>
          <a:lstStyle/>
          <a:p>
            <a:pPr defTabSz="685800" fontAlgn="auto">
              <a:spcBef>
                <a:spcPts val="0"/>
              </a:spcBef>
              <a:spcAft>
                <a:spcPts val="450"/>
              </a:spcAft>
              <a:defRPr/>
            </a:pPr>
            <a:fld id="{32289F73-ADA0-4EE1-9844-B7AEE579A8A5}" type="slidenum">
              <a:rPr lang="en-US">
                <a:solidFill>
                  <a:srgbClr val="FFFFFF"/>
                </a:solidFill>
                <a:latin typeface="Calibri" panose="020F0502020204030204"/>
              </a:rPr>
              <a:pPr defTabSz="685800" fontAlgn="auto">
                <a:spcBef>
                  <a:spcPts val="0"/>
                </a:spcBef>
                <a:spcAft>
                  <a:spcPts val="450"/>
                </a:spcAft>
                <a:defRPr/>
              </a:pPr>
              <a:t>16</a:t>
            </a:fld>
            <a:endParaRPr lang="en-US">
              <a:solidFill>
                <a:srgbClr val="FFFFFF"/>
              </a:solidFill>
              <a:latin typeface="Calibri" panose="020F0502020204030204"/>
            </a:endParaRPr>
          </a:p>
        </p:txBody>
      </p:sp>
      <p:sp>
        <p:nvSpPr>
          <p:cNvPr id="9" name="Sottotitolo 1">
            <a:extLst>
              <a:ext uri="{FF2B5EF4-FFF2-40B4-BE49-F238E27FC236}">
                <a16:creationId xmlns:a16="http://schemas.microsoft.com/office/drawing/2014/main" id="{9981D838-7402-4AA3-937F-D53AC33BFBE2}"/>
              </a:ext>
            </a:extLst>
          </p:cNvPr>
          <p:cNvSpPr txBox="1">
            <a:spLocks/>
          </p:cNvSpPr>
          <p:nvPr/>
        </p:nvSpPr>
        <p:spPr>
          <a:xfrm>
            <a:off x="3767994" y="1775338"/>
            <a:ext cx="3200620" cy="3617042"/>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it-IT" sz="2200" kern="1200">
                <a:solidFill>
                  <a:schemeClr val="tx1"/>
                </a:solidFill>
                <a:latin typeface="HK Grotesk"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171450" defTabSz="685800" fontAlgn="auto">
              <a:spcBef>
                <a:spcPts val="750"/>
              </a:spcBef>
              <a:spcAft>
                <a:spcPts val="0"/>
              </a:spcAft>
              <a:buFont typeface="Arial" panose="020B0604020202020204" pitchFamily="34" charset="0"/>
              <a:buChar char="•"/>
            </a:pPr>
            <a:endParaRPr lang="en-US" sz="1500" dirty="0">
              <a:solidFill>
                <a:prstClr val="black"/>
              </a:solidFill>
              <a:latin typeface="Calibri"/>
            </a:endParaRPr>
          </a:p>
          <a:p>
            <a:pPr marL="428625" indent="-171450" defTabSz="685800" fontAlgn="auto">
              <a:spcBef>
                <a:spcPts val="750"/>
              </a:spcBef>
              <a:spcAft>
                <a:spcPts val="0"/>
              </a:spcAft>
              <a:buFont typeface="Arial" panose="020B0604020202020204" pitchFamily="34" charset="0"/>
              <a:buChar char="•"/>
            </a:pPr>
            <a:r>
              <a:rPr lang="en-US" sz="2250" dirty="0">
                <a:solidFill>
                  <a:prstClr val="black"/>
                </a:solidFill>
                <a:latin typeface="Calibri"/>
              </a:rPr>
              <a:t>LSE (</a:t>
            </a:r>
            <a:r>
              <a:rPr lang="en-US" sz="2250" dirty="0" err="1">
                <a:solidFill>
                  <a:prstClr val="black"/>
                </a:solidFill>
                <a:latin typeface="Calibri"/>
              </a:rPr>
              <a:t>Uk</a:t>
            </a:r>
            <a:r>
              <a:rPr lang="en-US" sz="2250" dirty="0">
                <a:solidFill>
                  <a:prstClr val="black"/>
                </a:solidFill>
                <a:latin typeface="Calibri"/>
              </a:rPr>
              <a:t>),</a:t>
            </a:r>
          </a:p>
          <a:p>
            <a:pPr marL="428625" indent="-171450" defTabSz="685800" fontAlgn="auto">
              <a:spcBef>
                <a:spcPts val="750"/>
              </a:spcBef>
              <a:spcAft>
                <a:spcPts val="0"/>
              </a:spcAft>
              <a:buFont typeface="Arial" panose="020B0604020202020204" pitchFamily="34" charset="0"/>
              <a:buChar char="•"/>
            </a:pPr>
            <a:r>
              <a:rPr lang="en-US" sz="2250" dirty="0">
                <a:solidFill>
                  <a:prstClr val="black"/>
                </a:solidFill>
                <a:latin typeface="Calibri"/>
              </a:rPr>
              <a:t> Sphynx Tech solutions (Ch),</a:t>
            </a:r>
          </a:p>
          <a:p>
            <a:pPr marL="428625" indent="-171450" defTabSz="685800" fontAlgn="auto">
              <a:spcBef>
                <a:spcPts val="750"/>
              </a:spcBef>
              <a:spcAft>
                <a:spcPts val="0"/>
              </a:spcAft>
              <a:buFont typeface="Arial" panose="020B0604020202020204" pitchFamily="34" charset="0"/>
              <a:buChar char="•"/>
            </a:pPr>
            <a:r>
              <a:rPr lang="en-US" sz="2250" dirty="0">
                <a:solidFill>
                  <a:prstClr val="black"/>
                </a:solidFill>
                <a:latin typeface="Calibri"/>
              </a:rPr>
              <a:t> Datamed (Gr),</a:t>
            </a:r>
          </a:p>
          <a:p>
            <a:pPr marL="428625" indent="-171450" defTabSz="685800" fontAlgn="auto">
              <a:spcBef>
                <a:spcPts val="750"/>
              </a:spcBef>
              <a:spcAft>
                <a:spcPts val="0"/>
              </a:spcAft>
              <a:buFont typeface="Arial" panose="020B0604020202020204" pitchFamily="34" charset="0"/>
              <a:buChar char="•"/>
            </a:pPr>
            <a:r>
              <a:rPr lang="en-US" sz="2250" dirty="0">
                <a:solidFill>
                  <a:prstClr val="black"/>
                </a:solidFill>
                <a:latin typeface="Calibri"/>
              </a:rPr>
              <a:t> i2Grow (It),</a:t>
            </a:r>
          </a:p>
          <a:p>
            <a:pPr marL="428625" indent="-171450" defTabSz="685800" fontAlgn="auto">
              <a:spcBef>
                <a:spcPts val="750"/>
              </a:spcBef>
              <a:spcAft>
                <a:spcPts val="0"/>
              </a:spcAft>
              <a:buFont typeface="Arial" panose="020B0604020202020204" pitchFamily="34" charset="0"/>
              <a:buChar char="•"/>
            </a:pPr>
            <a:r>
              <a:rPr lang="en-US" sz="2250" dirty="0">
                <a:solidFill>
                  <a:prstClr val="black"/>
                </a:solidFill>
                <a:latin typeface="Calibri"/>
              </a:rPr>
              <a:t> Aegis Research (De),</a:t>
            </a:r>
          </a:p>
          <a:p>
            <a:pPr marL="428625" indent="-171450" defTabSz="685800" fontAlgn="auto">
              <a:spcBef>
                <a:spcPts val="750"/>
              </a:spcBef>
              <a:spcAft>
                <a:spcPts val="0"/>
              </a:spcAft>
              <a:buFont typeface="Arial" panose="020B0604020202020204" pitchFamily="34" charset="0"/>
              <a:buChar char="•"/>
            </a:pPr>
            <a:r>
              <a:rPr lang="en-US" sz="2250" dirty="0">
                <a:solidFill>
                  <a:prstClr val="black"/>
                </a:solidFill>
                <a:latin typeface="Calibri"/>
              </a:rPr>
              <a:t> Siemens (Ro), </a:t>
            </a:r>
          </a:p>
          <a:p>
            <a:pPr marL="428625" indent="-171450" defTabSz="685800" fontAlgn="auto">
              <a:spcBef>
                <a:spcPts val="750"/>
              </a:spcBef>
              <a:spcAft>
                <a:spcPts val="0"/>
              </a:spcAft>
              <a:buFont typeface="Arial" panose="020B0604020202020204" pitchFamily="34" charset="0"/>
              <a:buChar char="•"/>
            </a:pPr>
            <a:r>
              <a:rPr lang="en-US" sz="2250" dirty="0">
                <a:solidFill>
                  <a:prstClr val="black"/>
                </a:solidFill>
                <a:latin typeface="Calibri"/>
              </a:rPr>
              <a:t>Eunomia (</a:t>
            </a:r>
            <a:r>
              <a:rPr lang="en-US" sz="2250" dirty="0" err="1">
                <a:solidFill>
                  <a:prstClr val="black"/>
                </a:solidFill>
                <a:latin typeface="Calibri"/>
              </a:rPr>
              <a:t>Ie</a:t>
            </a:r>
            <a:r>
              <a:rPr lang="en-US" sz="2250" dirty="0">
                <a:solidFill>
                  <a:prstClr val="black"/>
                </a:solidFill>
                <a:latin typeface="Calibri"/>
              </a:rPr>
              <a:t>)</a:t>
            </a:r>
          </a:p>
        </p:txBody>
      </p:sp>
    </p:spTree>
    <p:extLst>
      <p:ext uri="{BB962C8B-B14F-4D97-AF65-F5344CB8AC3E}">
        <p14:creationId xmlns:p14="http://schemas.microsoft.com/office/powerpoint/2010/main" val="2272937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350">
              <a:solidFill>
                <a:prstClr val="white"/>
              </a:solidFill>
              <a:latin typeface="Calibri"/>
            </a:endParaRPr>
          </a:p>
        </p:txBody>
      </p:sp>
      <p:sp>
        <p:nvSpPr>
          <p:cNvPr id="3" name="Titolo 2">
            <a:extLst>
              <a:ext uri="{FF2B5EF4-FFF2-40B4-BE49-F238E27FC236}">
                <a16:creationId xmlns:a16="http://schemas.microsoft.com/office/drawing/2014/main" id="{32C02DE9-1234-4DD3-AD59-DACB1E8FD6AB}"/>
              </a:ext>
            </a:extLst>
          </p:cNvPr>
          <p:cNvSpPr>
            <a:spLocks noGrp="1"/>
          </p:cNvSpPr>
          <p:nvPr>
            <p:ph type="title"/>
          </p:nvPr>
        </p:nvSpPr>
        <p:spPr>
          <a:xfrm>
            <a:off x="628651" y="1131094"/>
            <a:ext cx="6428453" cy="500447"/>
          </a:xfrm>
        </p:spPr>
        <p:txBody>
          <a:bodyPr vert="horz" lIns="68580" tIns="34290" rIns="68580" bIns="34290" rtlCol="0" anchor="ctr">
            <a:normAutofit fontScale="90000"/>
          </a:bodyPr>
          <a:lstStyle/>
          <a:p>
            <a:pPr algn="l"/>
            <a:r>
              <a:rPr lang="en-US" sz="3300" dirty="0">
                <a:solidFill>
                  <a:schemeClr val="tx1"/>
                </a:solidFill>
                <a:latin typeface="+mj-lt"/>
              </a:rPr>
              <a:t>RETENTION Deliverables</a:t>
            </a:r>
          </a:p>
        </p:txBody>
      </p:sp>
      <p:sp>
        <p:nvSpPr>
          <p:cNvPr id="4" name="Segnaposto data 3">
            <a:extLst>
              <a:ext uri="{FF2B5EF4-FFF2-40B4-BE49-F238E27FC236}">
                <a16:creationId xmlns:a16="http://schemas.microsoft.com/office/drawing/2014/main" id="{86DA1C09-D1DA-47F4-8BB4-31337BB9AD13}"/>
              </a:ext>
            </a:extLst>
          </p:cNvPr>
          <p:cNvSpPr>
            <a:spLocks noGrp="1"/>
          </p:cNvSpPr>
          <p:nvPr>
            <p:ph type="dt" sz="half" idx="10"/>
          </p:nvPr>
        </p:nvSpPr>
        <p:spPr>
          <a:xfrm>
            <a:off x="628650" y="5624513"/>
            <a:ext cx="1943100" cy="273844"/>
          </a:xfrm>
        </p:spPr>
        <p:txBody>
          <a:bodyPr vert="horz" lIns="68580" tIns="34290" rIns="68580" bIns="34290" rtlCol="0" anchor="ctr">
            <a:normAutofit/>
          </a:bodyPr>
          <a:lstStyle/>
          <a:p>
            <a:pPr defTabSz="685800" fontAlgn="auto">
              <a:spcBef>
                <a:spcPts val="0"/>
              </a:spcBef>
              <a:spcAft>
                <a:spcPts val="450"/>
              </a:spcAft>
              <a:defRPr/>
            </a:pPr>
            <a:fld id="{197DAE0C-DA40-46F3-A9AC-312E2373A7C6}" type="datetime1">
              <a:rPr lang="en-US">
                <a:solidFill>
                  <a:prstClr val="black">
                    <a:tint val="75000"/>
                  </a:prstClr>
                </a:solidFill>
                <a:latin typeface="Calibri" panose="020F0502020204030204"/>
              </a:rPr>
              <a:pPr defTabSz="685800" fontAlgn="auto">
                <a:spcBef>
                  <a:spcPts val="0"/>
                </a:spcBef>
                <a:spcAft>
                  <a:spcPts val="450"/>
                </a:spcAft>
                <a:defRPr/>
              </a:pPr>
              <a:t>4/13/2022</a:t>
            </a:fld>
            <a:endParaRPr lang="en-US">
              <a:solidFill>
                <a:prstClr val="black">
                  <a:tint val="75000"/>
                </a:prstClr>
              </a:solidFill>
              <a:latin typeface="Calibri" panose="020F0502020204030204"/>
            </a:endParaRPr>
          </a:p>
        </p:txBody>
      </p:sp>
      <p:pic>
        <p:nvPicPr>
          <p:cNvPr id="8" name="Picture 7" descr="Pen placed on top of a signature line">
            <a:extLst>
              <a:ext uri="{FF2B5EF4-FFF2-40B4-BE49-F238E27FC236}">
                <a16:creationId xmlns:a16="http://schemas.microsoft.com/office/drawing/2014/main" id="{38275ADF-6FF4-C2CF-79A1-90354D02F170}"/>
              </a:ext>
            </a:extLst>
          </p:cNvPr>
          <p:cNvPicPr>
            <a:picLocks noChangeAspect="1"/>
          </p:cNvPicPr>
          <p:nvPr/>
        </p:nvPicPr>
        <p:blipFill rotWithShape="1">
          <a:blip r:embed="rId2"/>
          <a:srcRect l="41964" r="-1" b="-1"/>
          <a:stretch/>
        </p:blipFill>
        <p:spPr>
          <a:xfrm>
            <a:off x="7311513" y="857257"/>
            <a:ext cx="1832487"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Segnaposto piè di pagina 4">
            <a:extLst>
              <a:ext uri="{FF2B5EF4-FFF2-40B4-BE49-F238E27FC236}">
                <a16:creationId xmlns:a16="http://schemas.microsoft.com/office/drawing/2014/main" id="{9DDAA878-1613-4780-AF38-47400264A41B}"/>
              </a:ext>
            </a:extLst>
          </p:cNvPr>
          <p:cNvSpPr>
            <a:spLocks noGrp="1"/>
          </p:cNvSpPr>
          <p:nvPr>
            <p:ph type="ftr" sz="quarter" idx="11"/>
          </p:nvPr>
        </p:nvSpPr>
        <p:spPr>
          <a:xfrm>
            <a:off x="2628900" y="5624513"/>
            <a:ext cx="2571750" cy="273844"/>
          </a:xfrm>
        </p:spPr>
        <p:txBody>
          <a:bodyPr vert="horz" lIns="68580" tIns="34290" rIns="68580" bIns="34290" rtlCol="0" anchor="ctr">
            <a:normAutofit/>
          </a:bodyPr>
          <a:lstStyle/>
          <a:p>
            <a:pPr algn="l" defTabSz="685800" fontAlgn="auto">
              <a:spcBef>
                <a:spcPts val="0"/>
              </a:spcBef>
              <a:spcAft>
                <a:spcPts val="450"/>
              </a:spcAft>
              <a:defRPr/>
            </a:pPr>
            <a:r>
              <a:rPr lang="en-US">
                <a:solidFill>
                  <a:prstClr val="black">
                    <a:tint val="75000"/>
                  </a:prstClr>
                </a:solidFill>
                <a:latin typeface="Calibri" panose="020F0502020204030204"/>
              </a:rPr>
              <a:t>RTENTION project data</a:t>
            </a:r>
          </a:p>
        </p:txBody>
      </p:sp>
      <p:sp>
        <p:nvSpPr>
          <p:cNvPr id="6" name="Segnaposto numero diapositiva 5">
            <a:extLst>
              <a:ext uri="{FF2B5EF4-FFF2-40B4-BE49-F238E27FC236}">
                <a16:creationId xmlns:a16="http://schemas.microsoft.com/office/drawing/2014/main" id="{3591381E-A19F-443F-ADF3-C7430650C8EA}"/>
              </a:ext>
            </a:extLst>
          </p:cNvPr>
          <p:cNvSpPr>
            <a:spLocks noGrp="1"/>
          </p:cNvSpPr>
          <p:nvPr>
            <p:ph type="sldNum" sz="quarter" idx="12"/>
          </p:nvPr>
        </p:nvSpPr>
        <p:spPr>
          <a:xfrm>
            <a:off x="6457950" y="5624513"/>
            <a:ext cx="2057400" cy="273844"/>
          </a:xfrm>
        </p:spPr>
        <p:txBody>
          <a:bodyPr vert="horz" lIns="68580" tIns="34290" rIns="68580" bIns="34290" rtlCol="0" anchor="ctr">
            <a:normAutofit/>
          </a:bodyPr>
          <a:lstStyle/>
          <a:p>
            <a:pPr defTabSz="685800" fontAlgn="auto">
              <a:spcBef>
                <a:spcPts val="0"/>
              </a:spcBef>
              <a:spcAft>
                <a:spcPts val="450"/>
              </a:spcAft>
              <a:defRPr/>
            </a:pPr>
            <a:fld id="{32289F73-ADA0-4EE1-9844-B7AEE579A8A5}" type="slidenum">
              <a:rPr lang="en-US">
                <a:solidFill>
                  <a:srgbClr val="FFFFFF"/>
                </a:solidFill>
                <a:latin typeface="Calibri" panose="020F0502020204030204"/>
              </a:rPr>
              <a:pPr defTabSz="685800" fontAlgn="auto">
                <a:spcBef>
                  <a:spcPts val="0"/>
                </a:spcBef>
                <a:spcAft>
                  <a:spcPts val="450"/>
                </a:spcAft>
                <a:defRPr/>
              </a:pPr>
              <a:t>17</a:t>
            </a:fld>
            <a:endParaRPr lang="en-US">
              <a:solidFill>
                <a:srgbClr val="FFFFFF"/>
              </a:solidFill>
              <a:latin typeface="Calibri" panose="020F0502020204030204"/>
            </a:endParaRPr>
          </a:p>
        </p:txBody>
      </p:sp>
      <p:sp>
        <p:nvSpPr>
          <p:cNvPr id="9" name="Sottotitolo 1">
            <a:extLst>
              <a:ext uri="{FF2B5EF4-FFF2-40B4-BE49-F238E27FC236}">
                <a16:creationId xmlns:a16="http://schemas.microsoft.com/office/drawing/2014/main" id="{4540B293-7E13-401E-9A8C-D449E4FFFE1B}"/>
              </a:ext>
            </a:extLst>
          </p:cNvPr>
          <p:cNvSpPr txBox="1">
            <a:spLocks/>
          </p:cNvSpPr>
          <p:nvPr/>
        </p:nvSpPr>
        <p:spPr>
          <a:xfrm>
            <a:off x="488542" y="1745842"/>
            <a:ext cx="6682862" cy="3858431"/>
          </a:xfrm>
          <a:prstGeom prst="rect">
            <a:avLst/>
          </a:prstGeom>
        </p:spPr>
        <p:txBody>
          <a:bodyPr vert="horz" lIns="68580" tIns="34290" rIns="68580" bIns="3429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lang="it-IT" sz="2200" kern="1200">
                <a:solidFill>
                  <a:schemeClr val="tx1"/>
                </a:solidFill>
                <a:latin typeface="HK Grotesk"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171450" defTabSz="685800" fontAlgn="auto">
              <a:spcBef>
                <a:spcPts val="750"/>
              </a:spcBef>
              <a:spcAft>
                <a:spcPts val="0"/>
              </a:spcAft>
              <a:buFont typeface="Arial" panose="020B0604020202020204" pitchFamily="34" charset="0"/>
              <a:buChar char="•"/>
            </a:pPr>
            <a:endParaRPr lang="en-US" sz="1500" dirty="0">
              <a:solidFill>
                <a:prstClr val="black"/>
              </a:solidFill>
              <a:latin typeface="Calibri"/>
            </a:endParaRPr>
          </a:p>
          <a:p>
            <a:pPr indent="-171450" defTabSz="685800" fontAlgn="auto">
              <a:spcBef>
                <a:spcPts val="750"/>
              </a:spcBef>
              <a:spcAft>
                <a:spcPts val="0"/>
              </a:spcAft>
              <a:buFont typeface="Arial" panose="020B0604020202020204" pitchFamily="34" charset="0"/>
              <a:buChar char="•"/>
            </a:pPr>
            <a:r>
              <a:rPr lang="en-US" sz="1800" dirty="0">
                <a:latin typeface="+mn-lt"/>
              </a:rPr>
              <a:t>Project planning and updates,</a:t>
            </a:r>
          </a:p>
          <a:p>
            <a:pPr indent="-171450" defTabSz="685800" fontAlgn="auto">
              <a:spcBef>
                <a:spcPts val="750"/>
              </a:spcBef>
              <a:spcAft>
                <a:spcPts val="0"/>
              </a:spcAft>
              <a:buFont typeface="Arial" panose="020B0604020202020204" pitchFamily="34" charset="0"/>
              <a:buChar char="•"/>
            </a:pPr>
            <a:r>
              <a:rPr lang="en-US" sz="1800" dirty="0">
                <a:solidFill>
                  <a:prstClr val="black"/>
                </a:solidFill>
                <a:latin typeface="Calibri"/>
              </a:rPr>
              <a:t>Clinical trial protocol, Clinical trial reports,</a:t>
            </a:r>
          </a:p>
          <a:p>
            <a:pPr indent="-171450" defTabSz="685800" fontAlgn="auto">
              <a:spcBef>
                <a:spcPts val="750"/>
              </a:spcBef>
              <a:spcAft>
                <a:spcPts val="0"/>
              </a:spcAft>
              <a:buFont typeface="Arial" panose="020B0604020202020204" pitchFamily="34" charset="0"/>
              <a:buChar char="•"/>
            </a:pPr>
            <a:r>
              <a:rPr lang="en-US" sz="1800" dirty="0">
                <a:solidFill>
                  <a:prstClr val="black"/>
                </a:solidFill>
                <a:latin typeface="Calibri"/>
              </a:rPr>
              <a:t>Clinical &amp; technical Assessment &amp; validation,</a:t>
            </a:r>
          </a:p>
          <a:p>
            <a:pPr indent="-171450">
              <a:buFont typeface="Arial" panose="020B0604020202020204" pitchFamily="34" charset="0"/>
              <a:buChar char="•"/>
            </a:pPr>
            <a:r>
              <a:rPr lang="en-US" sz="1800" dirty="0">
                <a:latin typeface="+mn-lt"/>
              </a:rPr>
              <a:t>Requirements and Architecture,</a:t>
            </a:r>
          </a:p>
          <a:p>
            <a:pPr indent="-171450" defTabSz="685800" fontAlgn="auto">
              <a:spcBef>
                <a:spcPts val="750"/>
              </a:spcBef>
              <a:spcAft>
                <a:spcPts val="0"/>
              </a:spcAft>
              <a:buFont typeface="Arial" panose="020B0604020202020204" pitchFamily="34" charset="0"/>
              <a:buChar char="•"/>
            </a:pPr>
            <a:r>
              <a:rPr lang="en-US" sz="1800" dirty="0">
                <a:latin typeface="+mn-lt"/>
              </a:rPr>
              <a:t>Data Management Plan Enabling Mechanisms</a:t>
            </a:r>
          </a:p>
          <a:p>
            <a:pPr indent="-171450" defTabSz="685800" fontAlgn="auto">
              <a:spcBef>
                <a:spcPts val="750"/>
              </a:spcBef>
              <a:spcAft>
                <a:spcPts val="0"/>
              </a:spcAft>
              <a:buFont typeface="Arial" panose="020B0604020202020204" pitchFamily="34" charset="0"/>
              <a:buChar char="•"/>
            </a:pPr>
            <a:r>
              <a:rPr lang="en-US" sz="1800" dirty="0">
                <a:solidFill>
                  <a:prstClr val="black"/>
                </a:solidFill>
                <a:latin typeface="Calibri"/>
              </a:rPr>
              <a:t>RETENTION platform (v1 &amp;v2),</a:t>
            </a:r>
          </a:p>
          <a:p>
            <a:pPr indent="-171450">
              <a:buFont typeface="Arial" panose="020B0604020202020204" pitchFamily="34" charset="0"/>
              <a:buChar char="•"/>
            </a:pPr>
            <a:r>
              <a:rPr lang="en-US" sz="1800" dirty="0">
                <a:latin typeface="+mn-lt"/>
              </a:rPr>
              <a:t>Analytics and Decision Making &amp; enabling Mechanisms,</a:t>
            </a:r>
          </a:p>
          <a:p>
            <a:pPr indent="-171450">
              <a:buFont typeface="Arial" panose="020B0604020202020204" pitchFamily="34" charset="0"/>
              <a:buChar char="•"/>
            </a:pPr>
            <a:r>
              <a:rPr lang="en-US" sz="1800" dirty="0">
                <a:latin typeface="+mn-lt"/>
              </a:rPr>
              <a:t>Interfacing, Device federation and visualization components,</a:t>
            </a:r>
          </a:p>
          <a:p>
            <a:pPr indent="-171450">
              <a:buFont typeface="Arial" panose="020B0604020202020204" pitchFamily="34" charset="0"/>
              <a:buChar char="•"/>
            </a:pPr>
            <a:r>
              <a:rPr lang="en-US" sz="1800" dirty="0">
                <a:latin typeface="+mn-lt"/>
              </a:rPr>
              <a:t>Enabling Mechanisms </a:t>
            </a:r>
            <a:r>
              <a:rPr lang="fr-FR" sz="1800" dirty="0">
                <a:solidFill>
                  <a:prstClr val="black"/>
                </a:solidFill>
                <a:latin typeface="Calibri"/>
              </a:rPr>
              <a:t>Communication, dissémination, Impact </a:t>
            </a:r>
            <a:r>
              <a:rPr lang="fr-FR" sz="1800" dirty="0" err="1">
                <a:solidFill>
                  <a:prstClr val="black"/>
                </a:solidFill>
                <a:latin typeface="Calibri"/>
              </a:rPr>
              <a:t>creation</a:t>
            </a:r>
            <a:r>
              <a:rPr lang="fr-FR" sz="1800" dirty="0">
                <a:solidFill>
                  <a:prstClr val="black"/>
                </a:solidFill>
                <a:latin typeface="Calibri"/>
              </a:rPr>
              <a:t>, Exploitation &amp; Standardisation plan</a:t>
            </a:r>
          </a:p>
          <a:p>
            <a:pPr indent="-171450">
              <a:buFont typeface="Arial" panose="020B0604020202020204" pitchFamily="34" charset="0"/>
              <a:buChar char="•"/>
            </a:pPr>
            <a:r>
              <a:rPr lang="en-US" sz="1800" dirty="0">
                <a:latin typeface="+mn-lt"/>
              </a:rPr>
              <a:t>Security &amp; privacy by design enabling mechanisms,</a:t>
            </a:r>
          </a:p>
          <a:p>
            <a:pPr indent="-171450" defTabSz="685800" fontAlgn="auto">
              <a:spcBef>
                <a:spcPts val="750"/>
              </a:spcBef>
              <a:spcAft>
                <a:spcPts val="0"/>
              </a:spcAft>
              <a:buFont typeface="Arial" panose="020B0604020202020204" pitchFamily="34" charset="0"/>
              <a:buChar char="•"/>
            </a:pPr>
            <a:r>
              <a:rPr lang="en-US" sz="1800" dirty="0">
                <a:latin typeface="+mn-lt"/>
              </a:rPr>
              <a:t>Enabling Mechanisms </a:t>
            </a:r>
            <a:r>
              <a:rPr lang="fr-FR" sz="1800" dirty="0">
                <a:solidFill>
                  <a:prstClr val="black"/>
                </a:solidFill>
                <a:latin typeface="Calibri"/>
              </a:rPr>
              <a:t>Stakeholders' engagement report, </a:t>
            </a:r>
            <a:r>
              <a:rPr lang="fr-FR" sz="1800" dirty="0" err="1">
                <a:solidFill>
                  <a:prstClr val="black"/>
                </a:solidFill>
                <a:latin typeface="Calibri"/>
              </a:rPr>
              <a:t>Ethics</a:t>
            </a:r>
            <a:r>
              <a:rPr lang="fr-FR" sz="1800" dirty="0">
                <a:solidFill>
                  <a:prstClr val="black"/>
                </a:solidFill>
                <a:latin typeface="Calibri"/>
              </a:rPr>
              <a:t> reports</a:t>
            </a:r>
          </a:p>
          <a:p>
            <a:pPr indent="-171450" defTabSz="685800" fontAlgn="auto">
              <a:spcBef>
                <a:spcPts val="750"/>
              </a:spcBef>
              <a:spcAft>
                <a:spcPts val="0"/>
              </a:spcAft>
              <a:buFont typeface="Arial" panose="020B0604020202020204" pitchFamily="34" charset="0"/>
              <a:buChar char="•"/>
            </a:pPr>
            <a:endParaRPr lang="fr-FR" sz="1500" dirty="0">
              <a:solidFill>
                <a:prstClr val="black"/>
              </a:solidFill>
              <a:latin typeface="Calibri"/>
            </a:endParaRPr>
          </a:p>
          <a:p>
            <a:pPr indent="-171450" defTabSz="685800" fontAlgn="auto">
              <a:spcBef>
                <a:spcPts val="750"/>
              </a:spcBef>
              <a:spcAft>
                <a:spcPts val="0"/>
              </a:spcAft>
              <a:buFont typeface="Arial" panose="020B0604020202020204" pitchFamily="34" charset="0"/>
              <a:buChar char="•"/>
            </a:pPr>
            <a:endParaRPr lang="en-US" sz="1500" dirty="0">
              <a:solidFill>
                <a:prstClr val="black"/>
              </a:solidFill>
              <a:latin typeface="Calibri"/>
            </a:endParaRPr>
          </a:p>
          <a:p>
            <a:pPr indent="-171450" defTabSz="685800" fontAlgn="auto">
              <a:spcBef>
                <a:spcPts val="750"/>
              </a:spcBef>
              <a:spcAft>
                <a:spcPts val="0"/>
              </a:spcAft>
              <a:buFont typeface="Arial" panose="020B0604020202020204" pitchFamily="34" charset="0"/>
              <a:buChar char="•"/>
            </a:pPr>
            <a:endParaRPr lang="en-US" sz="1500" dirty="0">
              <a:solidFill>
                <a:prstClr val="black"/>
              </a:solidFill>
              <a:latin typeface="Calibri"/>
            </a:endParaRPr>
          </a:p>
          <a:p>
            <a:pPr indent="-171450" defTabSz="685800" fontAlgn="auto">
              <a:spcBef>
                <a:spcPts val="750"/>
              </a:spcBef>
              <a:spcAft>
                <a:spcPts val="0"/>
              </a:spcAft>
              <a:buFont typeface="Arial" panose="020B0604020202020204" pitchFamily="34" charset="0"/>
              <a:buChar char="•"/>
            </a:pPr>
            <a:endParaRPr lang="en-US" sz="1500" dirty="0">
              <a:solidFill>
                <a:prstClr val="black"/>
              </a:solidFill>
              <a:latin typeface="Calibri"/>
            </a:endParaRPr>
          </a:p>
        </p:txBody>
      </p:sp>
    </p:spTree>
    <p:extLst>
      <p:ext uri="{BB962C8B-B14F-4D97-AF65-F5344CB8AC3E}">
        <p14:creationId xmlns:p14="http://schemas.microsoft.com/office/powerpoint/2010/main" val="1986529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DB66F6E8-4D4A-4907-940A-774703A2D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762004" y="4883181"/>
            <a:ext cx="2381997" cy="1117570"/>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fontAlgn="auto">
              <a:spcBef>
                <a:spcPts val="0"/>
              </a:spcBef>
              <a:spcAft>
                <a:spcPts val="0"/>
              </a:spcAft>
            </a:pPr>
            <a:endParaRPr lang="en-US" sz="1350">
              <a:solidFill>
                <a:prstClr val="white"/>
              </a:solidFill>
              <a:latin typeface="Calibri"/>
            </a:endParaRPr>
          </a:p>
        </p:txBody>
      </p:sp>
      <p:sp>
        <p:nvSpPr>
          <p:cNvPr id="19" name="Freeform: Shape 18">
            <a:extLst>
              <a:ext uri="{FF2B5EF4-FFF2-40B4-BE49-F238E27FC236}">
                <a16:creationId xmlns:a16="http://schemas.microsoft.com/office/drawing/2014/main" id="{8F1F5A56-E82B-4FD5-9025-B72896FFB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83181"/>
            <a:ext cx="7174722" cy="1117570"/>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fontAlgn="auto">
              <a:spcBef>
                <a:spcPts val="0"/>
              </a:spcBef>
              <a:spcAft>
                <a:spcPts val="0"/>
              </a:spcAft>
            </a:pPr>
            <a:endParaRPr lang="en-US" sz="1350">
              <a:solidFill>
                <a:prstClr val="white"/>
              </a:solidFill>
              <a:latin typeface="Calibri"/>
            </a:endParaRPr>
          </a:p>
        </p:txBody>
      </p:sp>
      <p:pic>
        <p:nvPicPr>
          <p:cNvPr id="10" name="Graphic 56">
            <a:extLst>
              <a:ext uri="{FF2B5EF4-FFF2-40B4-BE49-F238E27FC236}">
                <a16:creationId xmlns:a16="http://schemas.microsoft.com/office/drawing/2014/main" id="{64BB9395-9473-494A-B76D-FC8418947D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981" y="1122722"/>
            <a:ext cx="8716297" cy="3609417"/>
          </a:xfrm>
          <a:prstGeom prst="rect">
            <a:avLst/>
          </a:prstGeom>
        </p:spPr>
      </p:pic>
      <p:sp>
        <p:nvSpPr>
          <p:cNvPr id="3" name="Titolo 2">
            <a:extLst>
              <a:ext uri="{FF2B5EF4-FFF2-40B4-BE49-F238E27FC236}">
                <a16:creationId xmlns:a16="http://schemas.microsoft.com/office/drawing/2014/main" id="{32C02DE9-1234-4DD3-AD59-DACB1E8FD6AB}"/>
              </a:ext>
            </a:extLst>
          </p:cNvPr>
          <p:cNvSpPr>
            <a:spLocks noGrp="1"/>
          </p:cNvSpPr>
          <p:nvPr>
            <p:ph type="title"/>
          </p:nvPr>
        </p:nvSpPr>
        <p:spPr>
          <a:xfrm>
            <a:off x="628650" y="5004664"/>
            <a:ext cx="6058757" cy="822248"/>
          </a:xfrm>
        </p:spPr>
        <p:txBody>
          <a:bodyPr vert="horz" lIns="68580" tIns="34290" rIns="68580" bIns="34290" rtlCol="0" anchor="ctr">
            <a:normAutofit/>
          </a:bodyPr>
          <a:lstStyle/>
          <a:p>
            <a:pPr algn="l"/>
            <a:r>
              <a:rPr lang="en-US" sz="3300">
                <a:solidFill>
                  <a:schemeClr val="tx1"/>
                </a:solidFill>
                <a:latin typeface="+mj-lt"/>
              </a:rPr>
              <a:t>RETENTION Architecture (IoT)</a:t>
            </a:r>
          </a:p>
        </p:txBody>
      </p:sp>
      <p:sp>
        <p:nvSpPr>
          <p:cNvPr id="4" name="Segnaposto data 3">
            <a:extLst>
              <a:ext uri="{FF2B5EF4-FFF2-40B4-BE49-F238E27FC236}">
                <a16:creationId xmlns:a16="http://schemas.microsoft.com/office/drawing/2014/main" id="{86DA1C09-D1DA-47F4-8BB4-31337BB9AD13}"/>
              </a:ext>
            </a:extLst>
          </p:cNvPr>
          <p:cNvSpPr>
            <a:spLocks noGrp="1"/>
          </p:cNvSpPr>
          <p:nvPr>
            <p:ph type="dt" sz="half" idx="10"/>
          </p:nvPr>
        </p:nvSpPr>
        <p:spPr>
          <a:xfrm>
            <a:off x="7236373" y="5278866"/>
            <a:ext cx="1420695" cy="273844"/>
          </a:xfrm>
        </p:spPr>
        <p:txBody>
          <a:bodyPr vert="horz" lIns="68580" tIns="34290" rIns="68580" bIns="34290" rtlCol="0" anchor="ctr">
            <a:normAutofit/>
          </a:bodyPr>
          <a:lstStyle/>
          <a:p>
            <a:pPr algn="r" defTabSz="685800" fontAlgn="auto">
              <a:spcBef>
                <a:spcPts val="0"/>
              </a:spcBef>
              <a:spcAft>
                <a:spcPts val="450"/>
              </a:spcAft>
              <a:defRPr/>
            </a:pPr>
            <a:fld id="{197DAE0C-DA40-46F3-A9AC-312E2373A7C6}" type="datetime1">
              <a:rPr lang="en-US">
                <a:solidFill>
                  <a:prstClr val="black">
                    <a:alpha val="80000"/>
                  </a:prstClr>
                </a:solidFill>
                <a:latin typeface="Calibri"/>
              </a:rPr>
              <a:pPr algn="r" defTabSz="685800" fontAlgn="auto">
                <a:spcBef>
                  <a:spcPts val="0"/>
                </a:spcBef>
                <a:spcAft>
                  <a:spcPts val="450"/>
                </a:spcAft>
                <a:defRPr/>
              </a:pPr>
              <a:t>4/13/2022</a:t>
            </a:fld>
            <a:endParaRPr lang="en-US">
              <a:solidFill>
                <a:prstClr val="black">
                  <a:alpha val="80000"/>
                </a:prstClr>
              </a:solidFill>
              <a:latin typeface="Calibri"/>
            </a:endParaRPr>
          </a:p>
        </p:txBody>
      </p:sp>
      <p:sp>
        <p:nvSpPr>
          <p:cNvPr id="5" name="Segnaposto piè di pagina 4">
            <a:extLst>
              <a:ext uri="{FF2B5EF4-FFF2-40B4-BE49-F238E27FC236}">
                <a16:creationId xmlns:a16="http://schemas.microsoft.com/office/drawing/2014/main" id="{9DDAA878-1613-4780-AF38-47400264A41B}"/>
              </a:ext>
            </a:extLst>
          </p:cNvPr>
          <p:cNvSpPr>
            <a:spLocks noGrp="1"/>
          </p:cNvSpPr>
          <p:nvPr>
            <p:ph type="ftr" sz="quarter" idx="11"/>
          </p:nvPr>
        </p:nvSpPr>
        <p:spPr>
          <a:xfrm>
            <a:off x="7236373" y="5554980"/>
            <a:ext cx="1420695" cy="273844"/>
          </a:xfrm>
          <a:noFill/>
        </p:spPr>
        <p:txBody>
          <a:bodyPr vert="horz" lIns="68580" tIns="34290" rIns="68580" bIns="34290" rtlCol="0" anchor="ctr">
            <a:normAutofit/>
          </a:bodyPr>
          <a:lstStyle/>
          <a:p>
            <a:pPr algn="r" defTabSz="685800" fontAlgn="auto">
              <a:spcBef>
                <a:spcPts val="0"/>
              </a:spcBef>
              <a:spcAft>
                <a:spcPts val="450"/>
              </a:spcAft>
              <a:defRPr/>
            </a:pPr>
            <a:r>
              <a:rPr lang="en-US">
                <a:solidFill>
                  <a:prstClr val="black">
                    <a:alpha val="80000"/>
                  </a:prstClr>
                </a:solidFill>
                <a:latin typeface="Calibri"/>
              </a:rPr>
              <a:t>RTENTION project data</a:t>
            </a:r>
          </a:p>
        </p:txBody>
      </p:sp>
      <p:sp>
        <p:nvSpPr>
          <p:cNvPr id="6" name="Segnaposto numero diapositiva 5">
            <a:extLst>
              <a:ext uri="{FF2B5EF4-FFF2-40B4-BE49-F238E27FC236}">
                <a16:creationId xmlns:a16="http://schemas.microsoft.com/office/drawing/2014/main" id="{3591381E-A19F-443F-ADF3-C7430650C8EA}"/>
              </a:ext>
            </a:extLst>
          </p:cNvPr>
          <p:cNvSpPr>
            <a:spLocks noGrp="1"/>
          </p:cNvSpPr>
          <p:nvPr>
            <p:ph type="sldNum" sz="quarter" idx="12"/>
          </p:nvPr>
        </p:nvSpPr>
        <p:spPr>
          <a:xfrm>
            <a:off x="7648710" y="5006340"/>
            <a:ext cx="1008358" cy="273844"/>
          </a:xfrm>
        </p:spPr>
        <p:txBody>
          <a:bodyPr vert="horz" lIns="68580" tIns="34290" rIns="68580" bIns="34290" rtlCol="0" anchor="ctr">
            <a:normAutofit/>
          </a:bodyPr>
          <a:lstStyle/>
          <a:p>
            <a:pPr defTabSz="685800" fontAlgn="auto">
              <a:spcBef>
                <a:spcPts val="0"/>
              </a:spcBef>
              <a:spcAft>
                <a:spcPts val="450"/>
              </a:spcAft>
              <a:defRPr/>
            </a:pPr>
            <a:fld id="{32289F73-ADA0-4EE1-9844-B7AEE579A8A5}" type="slidenum">
              <a:rPr lang="en-US">
                <a:solidFill>
                  <a:prstClr val="black">
                    <a:alpha val="80000"/>
                  </a:prstClr>
                </a:solidFill>
                <a:latin typeface="Calibri"/>
              </a:rPr>
              <a:pPr defTabSz="685800" fontAlgn="auto">
                <a:spcBef>
                  <a:spcPts val="0"/>
                </a:spcBef>
                <a:spcAft>
                  <a:spcPts val="450"/>
                </a:spcAft>
                <a:defRPr/>
              </a:pPr>
              <a:t>18</a:t>
            </a:fld>
            <a:endParaRPr lang="en-US">
              <a:solidFill>
                <a:prstClr val="black">
                  <a:alpha val="80000"/>
                </a:prstClr>
              </a:solidFill>
              <a:latin typeface="Calibri"/>
            </a:endParaRPr>
          </a:p>
        </p:txBody>
      </p:sp>
    </p:spTree>
    <p:extLst>
      <p:ext uri="{BB962C8B-B14F-4D97-AF65-F5344CB8AC3E}">
        <p14:creationId xmlns:p14="http://schemas.microsoft.com/office/powerpoint/2010/main" val="1277253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350">
              <a:solidFill>
                <a:prstClr val="white"/>
              </a:solidFill>
              <a:latin typeface="Calibri"/>
            </a:endParaRPr>
          </a:p>
        </p:txBody>
      </p:sp>
      <p:sp>
        <p:nvSpPr>
          <p:cNvPr id="3" name="Titolo 2">
            <a:extLst>
              <a:ext uri="{FF2B5EF4-FFF2-40B4-BE49-F238E27FC236}">
                <a16:creationId xmlns:a16="http://schemas.microsoft.com/office/drawing/2014/main" id="{32C02DE9-1234-4DD3-AD59-DACB1E8FD6AB}"/>
              </a:ext>
            </a:extLst>
          </p:cNvPr>
          <p:cNvSpPr>
            <a:spLocks noGrp="1"/>
          </p:cNvSpPr>
          <p:nvPr>
            <p:ph type="title"/>
          </p:nvPr>
        </p:nvSpPr>
        <p:spPr>
          <a:xfrm>
            <a:off x="628651" y="1131094"/>
            <a:ext cx="6428453" cy="500447"/>
          </a:xfrm>
        </p:spPr>
        <p:txBody>
          <a:bodyPr vert="horz" lIns="68580" tIns="34290" rIns="68580" bIns="34290" rtlCol="0" anchor="ctr">
            <a:normAutofit fontScale="90000"/>
          </a:bodyPr>
          <a:lstStyle/>
          <a:p>
            <a:pPr algn="l"/>
            <a:r>
              <a:rPr lang="en-US" sz="3300" dirty="0">
                <a:solidFill>
                  <a:schemeClr val="tx1"/>
                </a:solidFill>
                <a:latin typeface="+mj-lt"/>
              </a:rPr>
              <a:t>RETENTION Devices</a:t>
            </a:r>
          </a:p>
        </p:txBody>
      </p:sp>
      <p:sp>
        <p:nvSpPr>
          <p:cNvPr id="4" name="Segnaposto data 3">
            <a:extLst>
              <a:ext uri="{FF2B5EF4-FFF2-40B4-BE49-F238E27FC236}">
                <a16:creationId xmlns:a16="http://schemas.microsoft.com/office/drawing/2014/main" id="{86DA1C09-D1DA-47F4-8BB4-31337BB9AD13}"/>
              </a:ext>
            </a:extLst>
          </p:cNvPr>
          <p:cNvSpPr>
            <a:spLocks noGrp="1"/>
          </p:cNvSpPr>
          <p:nvPr>
            <p:ph type="dt" sz="half" idx="10"/>
          </p:nvPr>
        </p:nvSpPr>
        <p:spPr>
          <a:xfrm>
            <a:off x="628650" y="5624513"/>
            <a:ext cx="1943100" cy="273844"/>
          </a:xfrm>
        </p:spPr>
        <p:txBody>
          <a:bodyPr vert="horz" lIns="68580" tIns="34290" rIns="68580" bIns="34290" rtlCol="0" anchor="ctr">
            <a:normAutofit/>
          </a:bodyPr>
          <a:lstStyle/>
          <a:p>
            <a:pPr defTabSz="685800" fontAlgn="auto">
              <a:spcBef>
                <a:spcPts val="0"/>
              </a:spcBef>
              <a:spcAft>
                <a:spcPts val="450"/>
              </a:spcAft>
              <a:defRPr/>
            </a:pPr>
            <a:fld id="{197DAE0C-DA40-46F3-A9AC-312E2373A7C6}" type="datetime1">
              <a:rPr lang="en-US">
                <a:solidFill>
                  <a:prstClr val="black">
                    <a:tint val="75000"/>
                  </a:prstClr>
                </a:solidFill>
                <a:latin typeface="Calibri" panose="020F0502020204030204"/>
              </a:rPr>
              <a:pPr defTabSz="685800" fontAlgn="auto">
                <a:spcBef>
                  <a:spcPts val="0"/>
                </a:spcBef>
                <a:spcAft>
                  <a:spcPts val="450"/>
                </a:spcAft>
                <a:defRPr/>
              </a:pPr>
              <a:t>4/13/2022</a:t>
            </a:fld>
            <a:endParaRPr lang="en-US">
              <a:solidFill>
                <a:prstClr val="black">
                  <a:tint val="75000"/>
                </a:prstClr>
              </a:solidFill>
              <a:latin typeface="Calibri" panose="020F0502020204030204"/>
            </a:endParaRPr>
          </a:p>
        </p:txBody>
      </p:sp>
      <p:pic>
        <p:nvPicPr>
          <p:cNvPr id="8" name="Picture 7" descr="Pen placed on top of a signature line">
            <a:extLst>
              <a:ext uri="{FF2B5EF4-FFF2-40B4-BE49-F238E27FC236}">
                <a16:creationId xmlns:a16="http://schemas.microsoft.com/office/drawing/2014/main" id="{38275ADF-6FF4-C2CF-79A1-90354D02F170}"/>
              </a:ext>
            </a:extLst>
          </p:cNvPr>
          <p:cNvPicPr>
            <a:picLocks noChangeAspect="1"/>
          </p:cNvPicPr>
          <p:nvPr/>
        </p:nvPicPr>
        <p:blipFill rotWithShape="1">
          <a:blip r:embed="rId2"/>
          <a:srcRect l="41964" r="-1" b="-1"/>
          <a:stretch/>
        </p:blipFill>
        <p:spPr>
          <a:xfrm>
            <a:off x="7311513" y="857257"/>
            <a:ext cx="1832487"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Segnaposto piè di pagina 4">
            <a:extLst>
              <a:ext uri="{FF2B5EF4-FFF2-40B4-BE49-F238E27FC236}">
                <a16:creationId xmlns:a16="http://schemas.microsoft.com/office/drawing/2014/main" id="{9DDAA878-1613-4780-AF38-47400264A41B}"/>
              </a:ext>
            </a:extLst>
          </p:cNvPr>
          <p:cNvSpPr>
            <a:spLocks noGrp="1"/>
          </p:cNvSpPr>
          <p:nvPr>
            <p:ph type="ftr" sz="quarter" idx="11"/>
          </p:nvPr>
        </p:nvSpPr>
        <p:spPr>
          <a:xfrm>
            <a:off x="2628900" y="5624513"/>
            <a:ext cx="2571750" cy="273844"/>
          </a:xfrm>
        </p:spPr>
        <p:txBody>
          <a:bodyPr vert="horz" lIns="68580" tIns="34290" rIns="68580" bIns="34290" rtlCol="0" anchor="ctr">
            <a:normAutofit/>
          </a:bodyPr>
          <a:lstStyle/>
          <a:p>
            <a:pPr algn="l" defTabSz="685800" fontAlgn="auto">
              <a:spcBef>
                <a:spcPts val="0"/>
              </a:spcBef>
              <a:spcAft>
                <a:spcPts val="450"/>
              </a:spcAft>
              <a:defRPr/>
            </a:pPr>
            <a:r>
              <a:rPr lang="en-US">
                <a:solidFill>
                  <a:prstClr val="black">
                    <a:tint val="75000"/>
                  </a:prstClr>
                </a:solidFill>
                <a:latin typeface="Calibri" panose="020F0502020204030204"/>
              </a:rPr>
              <a:t>RTENTION project data</a:t>
            </a:r>
          </a:p>
        </p:txBody>
      </p:sp>
      <p:sp>
        <p:nvSpPr>
          <p:cNvPr id="6" name="Segnaposto numero diapositiva 5">
            <a:extLst>
              <a:ext uri="{FF2B5EF4-FFF2-40B4-BE49-F238E27FC236}">
                <a16:creationId xmlns:a16="http://schemas.microsoft.com/office/drawing/2014/main" id="{3591381E-A19F-443F-ADF3-C7430650C8EA}"/>
              </a:ext>
            </a:extLst>
          </p:cNvPr>
          <p:cNvSpPr>
            <a:spLocks noGrp="1"/>
          </p:cNvSpPr>
          <p:nvPr>
            <p:ph type="sldNum" sz="quarter" idx="12"/>
          </p:nvPr>
        </p:nvSpPr>
        <p:spPr>
          <a:xfrm>
            <a:off x="6457950" y="5624513"/>
            <a:ext cx="2057400" cy="273844"/>
          </a:xfrm>
        </p:spPr>
        <p:txBody>
          <a:bodyPr vert="horz" lIns="68580" tIns="34290" rIns="68580" bIns="34290" rtlCol="0" anchor="ctr">
            <a:normAutofit/>
          </a:bodyPr>
          <a:lstStyle/>
          <a:p>
            <a:pPr defTabSz="685800" fontAlgn="auto">
              <a:spcBef>
                <a:spcPts val="0"/>
              </a:spcBef>
              <a:spcAft>
                <a:spcPts val="450"/>
              </a:spcAft>
              <a:defRPr/>
            </a:pPr>
            <a:fld id="{32289F73-ADA0-4EE1-9844-B7AEE579A8A5}" type="slidenum">
              <a:rPr lang="en-US">
                <a:solidFill>
                  <a:srgbClr val="FFFFFF"/>
                </a:solidFill>
                <a:latin typeface="Calibri" panose="020F0502020204030204"/>
              </a:rPr>
              <a:pPr defTabSz="685800" fontAlgn="auto">
                <a:spcBef>
                  <a:spcPts val="0"/>
                </a:spcBef>
                <a:spcAft>
                  <a:spcPts val="450"/>
                </a:spcAft>
                <a:defRPr/>
              </a:pPr>
              <a:t>19</a:t>
            </a:fld>
            <a:endParaRPr lang="en-US">
              <a:solidFill>
                <a:srgbClr val="FFFFFF"/>
              </a:solidFill>
              <a:latin typeface="Calibri" panose="020F0502020204030204"/>
            </a:endParaRPr>
          </a:p>
        </p:txBody>
      </p:sp>
      <p:sp>
        <p:nvSpPr>
          <p:cNvPr id="9" name="Sottotitolo 1">
            <a:extLst>
              <a:ext uri="{FF2B5EF4-FFF2-40B4-BE49-F238E27FC236}">
                <a16:creationId xmlns:a16="http://schemas.microsoft.com/office/drawing/2014/main" id="{4540B293-7E13-401E-9A8C-D449E4FFFE1B}"/>
              </a:ext>
            </a:extLst>
          </p:cNvPr>
          <p:cNvSpPr txBox="1">
            <a:spLocks/>
          </p:cNvSpPr>
          <p:nvPr/>
        </p:nvSpPr>
        <p:spPr>
          <a:xfrm>
            <a:off x="243349" y="1745842"/>
            <a:ext cx="7910051" cy="3858431"/>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it-IT" sz="2200" kern="1200">
                <a:solidFill>
                  <a:schemeClr val="tx1"/>
                </a:solidFill>
                <a:latin typeface="HK Grotesk"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171450" defTabSz="685800" fontAlgn="auto">
              <a:spcBef>
                <a:spcPts val="750"/>
              </a:spcBef>
              <a:spcAft>
                <a:spcPts val="0"/>
              </a:spcAft>
              <a:buFont typeface="Arial" panose="020B0604020202020204" pitchFamily="34" charset="0"/>
              <a:buChar char="•"/>
            </a:pPr>
            <a:endParaRPr lang="en-US" sz="1500" dirty="0">
              <a:solidFill>
                <a:prstClr val="black"/>
              </a:solidFill>
              <a:latin typeface="Calibri"/>
            </a:endParaRPr>
          </a:p>
          <a:p>
            <a:pPr marL="257175" indent="-257175" defTabSz="685800" fontAlgn="auto">
              <a:lnSpc>
                <a:spcPct val="107000"/>
              </a:lnSpc>
              <a:spcBef>
                <a:spcPts val="450"/>
              </a:spcBef>
              <a:spcAft>
                <a:spcPts val="600"/>
              </a:spcAft>
              <a:buFont typeface="Symbol" panose="05050102010706020507" pitchFamily="18" charset="2"/>
              <a:buChar char=""/>
              <a:tabLst>
                <a:tab pos="342900" algn="l"/>
              </a:tabLst>
            </a:pPr>
            <a:r>
              <a:rPr lang="en-US" sz="1800" dirty="0">
                <a:solidFill>
                  <a:prstClr val="black"/>
                </a:solidFill>
                <a:latin typeface="Calibri" panose="020F0502020204030204" pitchFamily="34" charset="0"/>
                <a:ea typeface="Calibri" panose="020F0502020204030204" pitchFamily="34" charset="0"/>
                <a:cs typeface="Arial" panose="020B0604020202020204" pitchFamily="34" charset="0"/>
              </a:rPr>
              <a:t>Device #1 - Smartphone </a:t>
            </a:r>
            <a:endParaRPr lang="el-GR" sz="1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257175" indent="-257175" defTabSz="685800" fontAlgn="auto">
              <a:lnSpc>
                <a:spcPct val="107000"/>
              </a:lnSpc>
              <a:spcBef>
                <a:spcPts val="450"/>
              </a:spcBef>
              <a:spcAft>
                <a:spcPts val="600"/>
              </a:spcAft>
              <a:buFont typeface="Symbol" panose="05050102010706020507" pitchFamily="18" charset="2"/>
              <a:buChar char=""/>
              <a:tabLst>
                <a:tab pos="342900" algn="l"/>
              </a:tabLst>
            </a:pPr>
            <a:r>
              <a:rPr lang="en-US" sz="1800" dirty="0">
                <a:solidFill>
                  <a:prstClr val="black"/>
                </a:solidFill>
                <a:latin typeface="Calibri" panose="020F0502020204030204" pitchFamily="34" charset="0"/>
                <a:ea typeface="Calibri" panose="020F0502020204030204" pitchFamily="34" charset="0"/>
                <a:cs typeface="Arial" panose="020B0604020202020204" pitchFamily="34" charset="0"/>
              </a:rPr>
              <a:t>Device #2 - Weight Scale</a:t>
            </a:r>
            <a:endParaRPr lang="el-GR" sz="1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257175" indent="-257175" defTabSz="685800" fontAlgn="auto">
              <a:lnSpc>
                <a:spcPct val="107000"/>
              </a:lnSpc>
              <a:spcBef>
                <a:spcPts val="450"/>
              </a:spcBef>
              <a:spcAft>
                <a:spcPts val="600"/>
              </a:spcAft>
              <a:buFont typeface="Symbol" panose="05050102010706020507" pitchFamily="18" charset="2"/>
              <a:buChar char=""/>
              <a:tabLst>
                <a:tab pos="342900" algn="l"/>
              </a:tabLst>
            </a:pPr>
            <a:r>
              <a:rPr lang="en-US" sz="1800" dirty="0">
                <a:solidFill>
                  <a:prstClr val="black"/>
                </a:solidFill>
                <a:latin typeface="Calibri" panose="020F0502020204030204" pitchFamily="34" charset="0"/>
                <a:ea typeface="Calibri" panose="020F0502020204030204" pitchFamily="34" charset="0"/>
                <a:cs typeface="Arial" panose="020B0604020202020204" pitchFamily="34" charset="0"/>
              </a:rPr>
              <a:t>Device #3 - Smartwatch </a:t>
            </a:r>
            <a:endParaRPr lang="el-GR" sz="1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257175" indent="-257175" defTabSz="685800" fontAlgn="auto">
              <a:lnSpc>
                <a:spcPct val="107000"/>
              </a:lnSpc>
              <a:spcBef>
                <a:spcPts val="450"/>
              </a:spcBef>
              <a:spcAft>
                <a:spcPts val="600"/>
              </a:spcAft>
              <a:buFont typeface="Symbol" panose="05050102010706020507" pitchFamily="18" charset="2"/>
              <a:buChar char=""/>
              <a:tabLst>
                <a:tab pos="342900" algn="l"/>
              </a:tabLst>
            </a:pPr>
            <a:r>
              <a:rPr lang="en-US" sz="1800" dirty="0">
                <a:solidFill>
                  <a:prstClr val="black"/>
                </a:solidFill>
                <a:latin typeface="Calibri" panose="020F0502020204030204" pitchFamily="34" charset="0"/>
                <a:ea typeface="Calibri" panose="020F0502020204030204" pitchFamily="34" charset="0"/>
                <a:cs typeface="Arial" panose="020B0604020202020204" pitchFamily="34" charset="0"/>
              </a:rPr>
              <a:t>Device #4 - Blood Pressure Monitor</a:t>
            </a:r>
            <a:endParaRPr lang="el-GR" sz="1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257175" indent="-257175" defTabSz="685800" fontAlgn="auto">
              <a:lnSpc>
                <a:spcPct val="107000"/>
              </a:lnSpc>
              <a:spcBef>
                <a:spcPts val="450"/>
              </a:spcBef>
              <a:spcAft>
                <a:spcPts val="600"/>
              </a:spcAft>
              <a:buFont typeface="Symbol" panose="05050102010706020507" pitchFamily="18" charset="2"/>
              <a:buChar char=""/>
              <a:tabLst>
                <a:tab pos="342900" algn="l"/>
              </a:tabLst>
            </a:pPr>
            <a:r>
              <a:rPr lang="en-US" sz="1800" dirty="0">
                <a:solidFill>
                  <a:prstClr val="black"/>
                </a:solidFill>
                <a:latin typeface="Calibri" panose="020F0502020204030204" pitchFamily="34" charset="0"/>
                <a:ea typeface="Calibri" panose="020F0502020204030204" pitchFamily="34" charset="0"/>
                <a:cs typeface="Arial" panose="020B0604020202020204" pitchFamily="34" charset="0"/>
              </a:rPr>
              <a:t>Device #5 - Oximeter</a:t>
            </a:r>
            <a:endParaRPr lang="el-GR" sz="1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257175" indent="-257175" defTabSz="685800" fontAlgn="auto">
              <a:lnSpc>
                <a:spcPct val="107000"/>
              </a:lnSpc>
              <a:spcBef>
                <a:spcPts val="450"/>
              </a:spcBef>
              <a:spcAft>
                <a:spcPts val="600"/>
              </a:spcAft>
              <a:buFont typeface="Symbol" panose="05050102010706020507" pitchFamily="18" charset="2"/>
              <a:buChar char=""/>
              <a:tabLst>
                <a:tab pos="342900" algn="l"/>
              </a:tabLst>
            </a:pPr>
            <a:r>
              <a:rPr lang="en-US" sz="1800" dirty="0">
                <a:solidFill>
                  <a:prstClr val="black"/>
                </a:solidFill>
                <a:latin typeface="Calibri" panose="020F0502020204030204" pitchFamily="34" charset="0"/>
                <a:ea typeface="Calibri" panose="020F0502020204030204" pitchFamily="34" charset="0"/>
                <a:cs typeface="Arial" panose="020B0604020202020204" pitchFamily="34" charset="0"/>
              </a:rPr>
              <a:t>Device #6 - Bluetooth Low Energy (BLE) home temperature/humidity sensors</a:t>
            </a:r>
            <a:endParaRPr lang="el-GR" sz="1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257175" indent="-257175" defTabSz="685800" fontAlgn="auto">
              <a:lnSpc>
                <a:spcPct val="107000"/>
              </a:lnSpc>
              <a:spcBef>
                <a:spcPts val="450"/>
              </a:spcBef>
              <a:spcAft>
                <a:spcPts val="600"/>
              </a:spcAft>
              <a:buFont typeface="Symbol" panose="05050102010706020507" pitchFamily="18" charset="2"/>
              <a:buChar char=""/>
              <a:tabLst>
                <a:tab pos="342900" algn="l"/>
              </a:tabLst>
            </a:pPr>
            <a:r>
              <a:rPr lang="en-US" sz="1800" dirty="0">
                <a:solidFill>
                  <a:prstClr val="black"/>
                </a:solidFill>
                <a:latin typeface="Calibri" panose="020F0502020204030204" pitchFamily="34" charset="0"/>
                <a:ea typeface="Calibri" panose="020F0502020204030204" pitchFamily="34" charset="0"/>
                <a:cs typeface="Arial" panose="020B0604020202020204" pitchFamily="34" charset="0"/>
              </a:rPr>
              <a:t>Device #7 – Local gateway (hub)</a:t>
            </a:r>
            <a:endParaRPr lang="el-GR" sz="1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indent="-171450" defTabSz="685800" fontAlgn="auto">
              <a:spcBef>
                <a:spcPts val="750"/>
              </a:spcBef>
              <a:spcAft>
                <a:spcPts val="0"/>
              </a:spcAft>
              <a:buFont typeface="Arial" panose="020B0604020202020204" pitchFamily="34" charset="0"/>
              <a:buChar char="•"/>
            </a:pPr>
            <a:endParaRPr lang="en-US" sz="1500" dirty="0">
              <a:solidFill>
                <a:prstClr val="black"/>
              </a:solidFill>
              <a:latin typeface="Calibri"/>
            </a:endParaRPr>
          </a:p>
          <a:p>
            <a:pPr indent="-171450" defTabSz="685800" fontAlgn="auto">
              <a:spcBef>
                <a:spcPts val="750"/>
              </a:spcBef>
              <a:spcAft>
                <a:spcPts val="0"/>
              </a:spcAft>
              <a:buFont typeface="Arial" panose="020B0604020202020204" pitchFamily="34" charset="0"/>
              <a:buChar char="•"/>
            </a:pPr>
            <a:endParaRPr lang="en-US" sz="1500" dirty="0">
              <a:solidFill>
                <a:prstClr val="black"/>
              </a:solidFill>
              <a:latin typeface="Calibri"/>
            </a:endParaRPr>
          </a:p>
          <a:p>
            <a:pPr indent="-171450" defTabSz="685800" fontAlgn="auto">
              <a:spcBef>
                <a:spcPts val="750"/>
              </a:spcBef>
              <a:spcAft>
                <a:spcPts val="0"/>
              </a:spcAft>
              <a:buFont typeface="Arial" panose="020B0604020202020204" pitchFamily="34" charset="0"/>
              <a:buChar char="•"/>
            </a:pPr>
            <a:endParaRPr lang="en-US" sz="1500" dirty="0">
              <a:solidFill>
                <a:prstClr val="black"/>
              </a:solidFill>
              <a:latin typeface="Calibri"/>
            </a:endParaRPr>
          </a:p>
        </p:txBody>
      </p:sp>
    </p:spTree>
    <p:extLst>
      <p:ext uri="{BB962C8B-B14F-4D97-AF65-F5344CB8AC3E}">
        <p14:creationId xmlns:p14="http://schemas.microsoft.com/office/powerpoint/2010/main" val="3207151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6933" y="1225689"/>
            <a:ext cx="9144000" cy="5632311"/>
          </a:xfrm>
          <a:prstGeom prst="rect">
            <a:avLst/>
          </a:prstGeom>
        </p:spPr>
        <p:txBody>
          <a:bodyPr wrap="square">
            <a:spAutoFit/>
          </a:bodyPr>
          <a:lstStyle/>
          <a:p>
            <a:r>
              <a:rPr lang="el-GR" dirty="0"/>
              <a:t>Τα </a:t>
            </a:r>
            <a:r>
              <a:rPr lang="el-GR" u="sng" dirty="0"/>
              <a:t>νοσηλευτικά ιδρύματα</a:t>
            </a:r>
            <a:r>
              <a:rPr lang="el-GR" dirty="0"/>
              <a:t> </a:t>
            </a:r>
          </a:p>
          <a:p>
            <a:r>
              <a:rPr lang="el-GR" dirty="0"/>
              <a:t>για πολλά χρόνια αποτελούσαν το πιο</a:t>
            </a:r>
            <a:br>
              <a:rPr lang="el-GR" dirty="0"/>
            </a:br>
            <a:r>
              <a:rPr lang="el-GR" dirty="0"/>
              <a:t>κατάλληλο περιβάλλον για την παροχή φροντίδας υγείας σε ασθενείς οι οποίοι</a:t>
            </a:r>
            <a:br>
              <a:rPr lang="el-GR" dirty="0"/>
            </a:br>
            <a:r>
              <a:rPr lang="el-GR" dirty="0"/>
              <a:t>πάσχουν κυρίως από </a:t>
            </a:r>
            <a:r>
              <a:rPr lang="el-GR" u="sng" dirty="0"/>
              <a:t>χρόνιες νόσους</a:t>
            </a:r>
            <a:r>
              <a:rPr lang="el-GR" dirty="0"/>
              <a:t>. </a:t>
            </a:r>
            <a:endParaRPr lang="en-US" dirty="0"/>
          </a:p>
          <a:p>
            <a:endParaRPr lang="en-US" dirty="0"/>
          </a:p>
          <a:p>
            <a:r>
              <a:rPr lang="el-GR" dirty="0"/>
              <a:t>Τα τελευταία χρόνια,</a:t>
            </a:r>
            <a:br>
              <a:rPr lang="el-GR" dirty="0"/>
            </a:br>
            <a:r>
              <a:rPr lang="el-GR" dirty="0"/>
              <a:t>το μοντέλο αυτό περίθαλψης έχει αμφισβητηθεί με αποτέλεσμα την ανάπτυξη νέων</a:t>
            </a:r>
            <a:br>
              <a:rPr lang="el-GR" dirty="0"/>
            </a:br>
            <a:r>
              <a:rPr lang="el-GR" u="sng" dirty="0"/>
              <a:t>τρόπων διαχείρισης των ασθενών</a:t>
            </a:r>
            <a:r>
              <a:rPr lang="el-GR" dirty="0"/>
              <a: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3490720" cy="51435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0" y="857250"/>
            <a:ext cx="106556" cy="51435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endParaRPr lang="en-US" sz="1350">
              <a:solidFill>
                <a:prstClr val="white"/>
              </a:solidFill>
              <a:latin typeface="Calibri" panose="020F0502020204030204"/>
            </a:endParaRPr>
          </a:p>
        </p:txBody>
      </p:sp>
      <p:sp>
        <p:nvSpPr>
          <p:cNvPr id="7" name="Segnaposto testo 6">
            <a:extLst>
              <a:ext uri="{FF2B5EF4-FFF2-40B4-BE49-F238E27FC236}">
                <a16:creationId xmlns:a16="http://schemas.microsoft.com/office/drawing/2014/main" id="{9DA340F6-CFC2-411A-AD40-27369D04F3BA}"/>
              </a:ext>
            </a:extLst>
          </p:cNvPr>
          <p:cNvSpPr txBox="1">
            <a:spLocks/>
          </p:cNvSpPr>
          <p:nvPr/>
        </p:nvSpPr>
        <p:spPr>
          <a:xfrm>
            <a:off x="201381" y="4629150"/>
            <a:ext cx="3183374" cy="1014689"/>
          </a:xfrm>
          <a:prstGeom prst="rect">
            <a:avLst/>
          </a:prstGeom>
        </p:spPr>
        <p:txBody>
          <a:bodyPr wrap="square"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3466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fontAlgn="auto">
              <a:spcBef>
                <a:spcPts val="750"/>
              </a:spcBef>
              <a:spcAft>
                <a:spcPts val="0"/>
              </a:spcAft>
            </a:pPr>
            <a:endParaRPr lang="it-IT" sz="3300" dirty="0">
              <a:solidFill>
                <a:srgbClr val="FFFFFF"/>
              </a:solidFill>
              <a:latin typeface="Calibri Light" panose="020F0302020204030204"/>
            </a:endParaRPr>
          </a:p>
        </p:txBody>
      </p:sp>
      <p:sp>
        <p:nvSpPr>
          <p:cNvPr id="3" name="Segnaposto data 2">
            <a:extLst>
              <a:ext uri="{FF2B5EF4-FFF2-40B4-BE49-F238E27FC236}">
                <a16:creationId xmlns:a16="http://schemas.microsoft.com/office/drawing/2014/main" id="{8A5F35E9-2FE7-4DBC-8C59-AA85DE75B0F3}"/>
              </a:ext>
            </a:extLst>
          </p:cNvPr>
          <p:cNvSpPr>
            <a:spLocks noGrp="1"/>
          </p:cNvSpPr>
          <p:nvPr>
            <p:ph type="dt" sz="half" idx="10"/>
          </p:nvPr>
        </p:nvSpPr>
        <p:spPr>
          <a:xfrm>
            <a:off x="94825" y="5181600"/>
            <a:ext cx="3289930" cy="716757"/>
          </a:xfrm>
        </p:spPr>
        <p:txBody>
          <a:bodyPr vert="horz" lIns="68580" tIns="34290" rIns="68580" bIns="34290" rtlCol="0" anchor="ctr">
            <a:normAutofit/>
          </a:bodyPr>
          <a:lstStyle/>
          <a:p>
            <a:pPr defTabSz="685800" fontAlgn="auto">
              <a:spcBef>
                <a:spcPts val="0"/>
              </a:spcBef>
              <a:spcAft>
                <a:spcPts val="450"/>
              </a:spcAft>
            </a:pPr>
            <a:r>
              <a:rPr lang="en-US" sz="2000" dirty="0">
                <a:solidFill>
                  <a:prstClr val="white">
                    <a:alpha val="80000"/>
                  </a:prstClr>
                </a:solidFill>
                <a:latin typeface="Calibri" panose="020F0502020204030204"/>
              </a:rPr>
              <a:t>In memorandum of prof. John </a:t>
            </a:r>
            <a:r>
              <a:rPr lang="en-US" sz="2000" dirty="0" err="1">
                <a:solidFill>
                  <a:prstClr val="white">
                    <a:alpha val="80000"/>
                  </a:prstClr>
                </a:solidFill>
                <a:latin typeface="Calibri" panose="020F0502020204030204"/>
              </a:rPr>
              <a:t>Kyriopoulos</a:t>
            </a:r>
            <a:r>
              <a:rPr lang="en-US" sz="2000" dirty="0">
                <a:solidFill>
                  <a:prstClr val="white">
                    <a:alpha val="80000"/>
                  </a:prstClr>
                </a:solidFill>
                <a:latin typeface="Calibri" panose="020F0502020204030204"/>
              </a:rPr>
              <a:t> (11/4/2022)</a:t>
            </a:r>
          </a:p>
        </p:txBody>
      </p:sp>
      <p:sp>
        <p:nvSpPr>
          <p:cNvPr id="4" name="Segnaposto piè di pagina 3">
            <a:extLst>
              <a:ext uri="{FF2B5EF4-FFF2-40B4-BE49-F238E27FC236}">
                <a16:creationId xmlns:a16="http://schemas.microsoft.com/office/drawing/2014/main" id="{415C4969-070A-4A63-96BA-6B6AF8045312}"/>
              </a:ext>
            </a:extLst>
          </p:cNvPr>
          <p:cNvSpPr>
            <a:spLocks noGrp="1"/>
          </p:cNvSpPr>
          <p:nvPr>
            <p:ph type="ftr" sz="quarter" idx="11"/>
          </p:nvPr>
        </p:nvSpPr>
        <p:spPr>
          <a:xfrm>
            <a:off x="4094560" y="5506974"/>
            <a:ext cx="4024249" cy="273844"/>
          </a:xfrm>
        </p:spPr>
        <p:txBody>
          <a:bodyPr vert="horz" lIns="68580" tIns="34290" rIns="68580" bIns="34290" rtlCol="0" anchor="ctr">
            <a:normAutofit/>
          </a:bodyPr>
          <a:lstStyle/>
          <a:p>
            <a:pPr algn="r" defTabSz="685800" fontAlgn="auto">
              <a:lnSpc>
                <a:spcPct val="90000"/>
              </a:lnSpc>
              <a:spcBef>
                <a:spcPts val="0"/>
              </a:spcBef>
              <a:spcAft>
                <a:spcPts val="450"/>
              </a:spcAft>
            </a:pPr>
            <a:r>
              <a:rPr lang="en-US" sz="675">
                <a:solidFill>
                  <a:prstClr val="black">
                    <a:alpha val="80000"/>
                  </a:prstClr>
                </a:solidFill>
                <a:latin typeface="Calibri" panose="020F0502020204030204"/>
              </a:rPr>
              <a:t>This project has received funding from the European Union’s Horizon 2020 research and innovation programme under grant agreement No. 965343</a:t>
            </a:r>
          </a:p>
        </p:txBody>
      </p:sp>
      <p:sp>
        <p:nvSpPr>
          <p:cNvPr id="11" name="Segnaposto testo 5">
            <a:extLst>
              <a:ext uri="{FF2B5EF4-FFF2-40B4-BE49-F238E27FC236}">
                <a16:creationId xmlns:a16="http://schemas.microsoft.com/office/drawing/2014/main" id="{82492706-18D5-4BD4-A5AC-A8C92A72DC57}"/>
              </a:ext>
            </a:extLst>
          </p:cNvPr>
          <p:cNvSpPr txBox="1">
            <a:spLocks/>
          </p:cNvSpPr>
          <p:nvPr/>
        </p:nvSpPr>
        <p:spPr>
          <a:xfrm>
            <a:off x="99552" y="1003315"/>
            <a:ext cx="3183375" cy="352344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3466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fontAlgn="auto">
              <a:spcBef>
                <a:spcPts val="750"/>
              </a:spcBef>
              <a:spcAft>
                <a:spcPts val="0"/>
              </a:spcAft>
            </a:pPr>
            <a:endParaRPr lang="it-IT" sz="1500" dirty="0">
              <a:solidFill>
                <a:srgbClr val="A5A5A5">
                  <a:lumMod val="20000"/>
                  <a:lumOff val="80000"/>
                </a:srgbClr>
              </a:solidFill>
              <a:latin typeface="Calibri" panose="020F0502020204030204"/>
            </a:endParaRPr>
          </a:p>
          <a:p>
            <a:pPr defTabSz="685800" fontAlgn="auto">
              <a:spcBef>
                <a:spcPts val="750"/>
              </a:spcBef>
              <a:spcAft>
                <a:spcPts val="0"/>
              </a:spcAft>
            </a:pPr>
            <a:r>
              <a:rPr lang="it-IT" sz="2800" dirty="0">
                <a:solidFill>
                  <a:srgbClr val="FFFFFF"/>
                </a:solidFill>
                <a:latin typeface="Calibri Light" panose="020F0302020204030204"/>
              </a:rPr>
              <a:t>Thank you !</a:t>
            </a:r>
          </a:p>
          <a:p>
            <a:pPr defTabSz="685800" fontAlgn="auto">
              <a:spcBef>
                <a:spcPts val="750"/>
              </a:spcBef>
              <a:spcAft>
                <a:spcPts val="0"/>
              </a:spcAft>
            </a:pPr>
            <a:endParaRPr lang="it-IT" sz="2800" dirty="0">
              <a:solidFill>
                <a:srgbClr val="FFFFFF"/>
              </a:solidFill>
              <a:latin typeface="Calibri Light" panose="020F0302020204030204"/>
            </a:endParaRPr>
          </a:p>
          <a:p>
            <a:pPr defTabSz="685800" fontAlgn="auto">
              <a:spcBef>
                <a:spcPts val="750"/>
              </a:spcBef>
              <a:spcAft>
                <a:spcPts val="0"/>
              </a:spcAft>
            </a:pPr>
            <a:r>
              <a:rPr lang="it-IT" sz="2800" dirty="0">
                <a:solidFill>
                  <a:srgbClr val="FFFFFF"/>
                </a:solidFill>
                <a:latin typeface="Calibri Light" panose="020F0302020204030204"/>
                <a:hlinkClick r:id="rId2"/>
              </a:rPr>
              <a:t>polyzosnikosgr@gmail.com</a:t>
            </a:r>
            <a:endParaRPr lang="it-IT" sz="2800" dirty="0">
              <a:solidFill>
                <a:srgbClr val="FFFFFF"/>
              </a:solidFill>
              <a:latin typeface="Calibri Light" panose="020F0302020204030204"/>
            </a:endParaRPr>
          </a:p>
          <a:p>
            <a:pPr defTabSz="685800" fontAlgn="auto">
              <a:spcBef>
                <a:spcPts val="750"/>
              </a:spcBef>
              <a:spcAft>
                <a:spcPts val="0"/>
              </a:spcAft>
            </a:pPr>
            <a:endParaRPr lang="it-IT" sz="2800" dirty="0">
              <a:solidFill>
                <a:srgbClr val="FFFFFF"/>
              </a:solidFill>
              <a:latin typeface="Calibri Light" panose="020F0302020204030204"/>
            </a:endParaRPr>
          </a:p>
          <a:p>
            <a:pPr defTabSz="685800" fontAlgn="auto">
              <a:spcBef>
                <a:spcPts val="750"/>
              </a:spcBef>
              <a:spcAft>
                <a:spcPts val="0"/>
              </a:spcAft>
            </a:pPr>
            <a:r>
              <a:rPr lang="it-IT" sz="2800" dirty="0">
                <a:solidFill>
                  <a:srgbClr val="FFFFFF"/>
                </a:solidFill>
                <a:latin typeface="Calibri Light" panose="020F0302020204030204"/>
              </a:rPr>
              <a:t>Professor Nikos Polyzos</a:t>
            </a:r>
          </a:p>
          <a:p>
            <a:pPr defTabSz="685800" fontAlgn="auto">
              <a:spcBef>
                <a:spcPts val="750"/>
              </a:spcBef>
              <a:spcAft>
                <a:spcPts val="0"/>
              </a:spcAft>
            </a:pPr>
            <a:endParaRPr lang="it-IT" sz="3300" dirty="0">
              <a:solidFill>
                <a:srgbClr val="FFFFFF"/>
              </a:solidFill>
              <a:latin typeface="Calibri Light" panose="020F0302020204030204"/>
            </a:endParaRPr>
          </a:p>
        </p:txBody>
      </p:sp>
    </p:spTree>
    <p:extLst>
      <p:ext uri="{BB962C8B-B14F-4D97-AF65-F5344CB8AC3E}">
        <p14:creationId xmlns:p14="http://schemas.microsoft.com/office/powerpoint/2010/main" val="2326261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Text Box 18"/>
          <p:cNvSpPr txBox="1">
            <a:spLocks noChangeArrowheads="1"/>
          </p:cNvSpPr>
          <p:nvPr/>
        </p:nvSpPr>
        <p:spPr bwMode="auto">
          <a:xfrm>
            <a:off x="6400800" y="355134"/>
            <a:ext cx="2447925" cy="523220"/>
          </a:xfrm>
          <a:prstGeom prst="rect">
            <a:avLst/>
          </a:prstGeom>
          <a:noFill/>
          <a:ln w="9525">
            <a:noFill/>
            <a:miter lim="800000"/>
            <a:headEnd/>
            <a:tailEnd/>
          </a:ln>
        </p:spPr>
        <p:txBody>
          <a:bodyPr>
            <a:spAutoFit/>
          </a:bodyPr>
          <a:lstStyle/>
          <a:p>
            <a:pPr>
              <a:spcBef>
                <a:spcPct val="50000"/>
              </a:spcBef>
            </a:pPr>
            <a:r>
              <a:rPr lang="en-US" altLang="el-GR" sz="2800" dirty="0"/>
              <a:t>A</a:t>
            </a:r>
            <a:r>
              <a:rPr lang="el-GR" altLang="el-GR" sz="2800" dirty="0" err="1"/>
              <a:t>λλαγές</a:t>
            </a:r>
            <a:endParaRPr lang="el-GR" altLang="el-GR" sz="2800" dirty="0"/>
          </a:p>
        </p:txBody>
      </p:sp>
      <p:sp>
        <p:nvSpPr>
          <p:cNvPr id="1042" name="Text Box 52"/>
          <p:cNvSpPr txBox="1">
            <a:spLocks noChangeArrowheads="1"/>
          </p:cNvSpPr>
          <p:nvPr/>
        </p:nvSpPr>
        <p:spPr bwMode="auto">
          <a:xfrm>
            <a:off x="0" y="260350"/>
            <a:ext cx="3203575" cy="457200"/>
          </a:xfrm>
          <a:prstGeom prst="rect">
            <a:avLst/>
          </a:prstGeom>
          <a:noFill/>
          <a:ln w="9525">
            <a:noFill/>
            <a:miter lim="800000"/>
            <a:headEnd/>
            <a:tailEnd/>
          </a:ln>
        </p:spPr>
        <p:txBody>
          <a:bodyPr>
            <a:spAutoFit/>
          </a:bodyPr>
          <a:lstStyle/>
          <a:p>
            <a:pPr>
              <a:spcBef>
                <a:spcPct val="50000"/>
              </a:spcBef>
            </a:pPr>
            <a:endParaRPr lang="el-GR" altLang="el-GR"/>
          </a:p>
        </p:txBody>
      </p:sp>
      <p:sp>
        <p:nvSpPr>
          <p:cNvPr id="1043" name="Text Box 53"/>
          <p:cNvSpPr txBox="1">
            <a:spLocks noChangeArrowheads="1"/>
          </p:cNvSpPr>
          <p:nvPr/>
        </p:nvSpPr>
        <p:spPr bwMode="auto">
          <a:xfrm>
            <a:off x="0" y="201613"/>
            <a:ext cx="3779838" cy="830262"/>
          </a:xfrm>
          <a:prstGeom prst="rect">
            <a:avLst/>
          </a:prstGeom>
          <a:noFill/>
          <a:ln w="9525">
            <a:noFill/>
            <a:miter lim="800000"/>
            <a:headEnd/>
            <a:tailEnd/>
          </a:ln>
        </p:spPr>
        <p:txBody>
          <a:bodyPr>
            <a:spAutoFit/>
          </a:bodyPr>
          <a:lstStyle/>
          <a:p>
            <a:pPr>
              <a:spcBef>
                <a:spcPct val="50000"/>
              </a:spcBef>
            </a:pPr>
            <a:r>
              <a:rPr lang="el-GR" altLang="el-GR" sz="2400" b="1" dirty="0">
                <a:latin typeface="Comic Sans MS" pitchFamily="66" charset="0"/>
              </a:rPr>
              <a:t>Διεθνείς επιταγές για τα συστήματα υγείας</a:t>
            </a:r>
          </a:p>
        </p:txBody>
      </p:sp>
      <p:sp>
        <p:nvSpPr>
          <p:cNvPr id="1044" name="Text Box 54"/>
          <p:cNvSpPr txBox="1">
            <a:spLocks noChangeArrowheads="1"/>
          </p:cNvSpPr>
          <p:nvPr/>
        </p:nvSpPr>
        <p:spPr bwMode="auto">
          <a:xfrm>
            <a:off x="6227763" y="6491288"/>
            <a:ext cx="3276600" cy="366712"/>
          </a:xfrm>
          <a:prstGeom prst="rect">
            <a:avLst/>
          </a:prstGeom>
          <a:noFill/>
          <a:ln w="9525">
            <a:noFill/>
            <a:miter lim="800000"/>
            <a:headEnd/>
            <a:tailEnd/>
          </a:ln>
        </p:spPr>
        <p:txBody>
          <a:bodyPr>
            <a:spAutoFit/>
          </a:bodyPr>
          <a:lstStyle/>
          <a:p>
            <a:pPr>
              <a:spcBef>
                <a:spcPct val="50000"/>
              </a:spcBef>
            </a:pPr>
            <a:r>
              <a:rPr lang="el-GR" altLang="el-GR" sz="1800">
                <a:solidFill>
                  <a:srgbClr val="2C2824"/>
                </a:solidFill>
              </a:rPr>
              <a:t>(</a:t>
            </a:r>
            <a:r>
              <a:rPr lang="en-US" altLang="el-GR" sz="1800">
                <a:solidFill>
                  <a:srgbClr val="2C2824"/>
                </a:solidFill>
              </a:rPr>
              <a:t>Tarricone &amp; Tsouros 2008</a:t>
            </a:r>
            <a:r>
              <a:rPr lang="el-GR" altLang="el-GR" sz="1800">
                <a:solidFill>
                  <a:srgbClr val="2C2824"/>
                </a:solidFill>
              </a:rPr>
              <a:t>)</a:t>
            </a:r>
          </a:p>
        </p:txBody>
      </p:sp>
      <p:grpSp>
        <p:nvGrpSpPr>
          <p:cNvPr id="2" name="Diagram 37">
            <a:extLst>
              <a:ext uri="{FF2B5EF4-FFF2-40B4-BE49-F238E27FC236}">
                <a16:creationId xmlns:a16="http://schemas.microsoft.com/office/drawing/2014/main" id="{EE7FE5C2-8135-41B6-B7D8-3411BC99B626}"/>
              </a:ext>
            </a:extLst>
          </p:cNvPr>
          <p:cNvGrpSpPr>
            <a:grpSpLocks/>
          </p:cNvGrpSpPr>
          <p:nvPr/>
        </p:nvGrpSpPr>
        <p:grpSpPr bwMode="auto">
          <a:xfrm>
            <a:off x="539750" y="361950"/>
            <a:ext cx="8353425" cy="6416675"/>
            <a:chOff x="1203" y="776"/>
            <a:chExt cx="3400" cy="2748"/>
          </a:xfrm>
        </p:grpSpPr>
        <p:sp>
          <p:nvSpPr>
            <p:cNvPr id="3" name="_s1028">
              <a:extLst>
                <a:ext uri="{FF2B5EF4-FFF2-40B4-BE49-F238E27FC236}">
                  <a16:creationId xmlns:a16="http://schemas.microsoft.com/office/drawing/2014/main" id="{FB9884F6-A2FB-4CA8-A0C5-D9822B9250B2}"/>
                </a:ext>
              </a:extLst>
            </p:cNvPr>
            <p:cNvSpPr>
              <a:spLocks noChangeShapeType="1"/>
            </p:cNvSpPr>
            <p:nvPr/>
          </p:nvSpPr>
          <p:spPr bwMode="auto">
            <a:xfrm flipH="1" flipV="1">
              <a:off x="2269" y="1794"/>
              <a:ext cx="253" cy="1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l-GR"/>
            </a:p>
          </p:txBody>
        </p:sp>
        <p:sp>
          <p:nvSpPr>
            <p:cNvPr id="4" name="_s1029">
              <a:extLst>
                <a:ext uri="{FF2B5EF4-FFF2-40B4-BE49-F238E27FC236}">
                  <a16:creationId xmlns:a16="http://schemas.microsoft.com/office/drawing/2014/main" id="{F3CE3FF7-357F-471E-B7A8-5A8AC5C83EFC}"/>
                </a:ext>
              </a:extLst>
            </p:cNvPr>
            <p:cNvSpPr>
              <a:spLocks noChangeArrowheads="1"/>
            </p:cNvSpPr>
            <p:nvPr/>
          </p:nvSpPr>
          <p:spPr bwMode="auto">
            <a:xfrm>
              <a:off x="1379" y="1161"/>
              <a:ext cx="966" cy="897"/>
            </a:xfrm>
            <a:prstGeom prst="ellipse">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700" b="1" i="0" u="none" strike="noStrike" cap="none" normalizeH="0" baseline="0">
                  <a:ln>
                    <a:noFill/>
                  </a:ln>
                  <a:solidFill>
                    <a:schemeClr val="accent2"/>
                  </a:solidFill>
                  <a:effectLst/>
                  <a:latin typeface="Comic Sans MS" panose="030F0702030302020204" pitchFamily="66" charset="0"/>
                </a:rPr>
                <a:t>Πολιτικές </a:t>
              </a:r>
            </a:p>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700" b="1" i="0" u="none" strike="noStrike" cap="none" normalizeH="0" baseline="0">
                  <a:ln>
                    <a:noFill/>
                  </a:ln>
                  <a:solidFill>
                    <a:schemeClr val="accent2"/>
                  </a:solidFill>
                  <a:effectLst/>
                  <a:latin typeface="Comic Sans MS" panose="030F0702030302020204" pitchFamily="66" charset="0"/>
                </a:rPr>
                <a:t>προτεραιότητες </a:t>
              </a:r>
            </a:p>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700" b="1" i="0" u="none" strike="noStrike" cap="none" normalizeH="0" baseline="0">
                  <a:ln>
                    <a:noFill/>
                  </a:ln>
                  <a:solidFill>
                    <a:schemeClr val="accent2"/>
                  </a:solidFill>
                  <a:effectLst/>
                  <a:latin typeface="Comic Sans MS" panose="030F0702030302020204" pitchFamily="66" charset="0"/>
                </a:rPr>
                <a:t>και επιλογές</a:t>
              </a:r>
            </a:p>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400" b="0" i="0" u="none" strike="noStrike" cap="none" normalizeH="0" baseline="0">
                  <a:ln>
                    <a:noFill/>
                  </a:ln>
                  <a:solidFill>
                    <a:srgbClr val="2C2824"/>
                  </a:solidFill>
                  <a:effectLst/>
                  <a:latin typeface="Comic Sans MS" panose="030F0702030302020204" pitchFamily="66" charset="0"/>
                </a:rPr>
                <a:t>Μείωση δαπανών</a:t>
              </a:r>
            </a:p>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400" b="0" i="0" u="none" strike="noStrike" cap="none" normalizeH="0" baseline="0">
                  <a:ln>
                    <a:noFill/>
                  </a:ln>
                  <a:solidFill>
                    <a:srgbClr val="2C2824"/>
                  </a:solidFill>
                  <a:effectLst/>
                  <a:latin typeface="Comic Sans MS" panose="030F0702030302020204" pitchFamily="66" charset="0"/>
                </a:rPr>
                <a:t>Αποιδρυματοποίηση Υ.Υ</a:t>
              </a:r>
            </a:p>
          </p:txBody>
        </p:sp>
        <p:sp>
          <p:nvSpPr>
            <p:cNvPr id="5" name="_s1030">
              <a:extLst>
                <a:ext uri="{FF2B5EF4-FFF2-40B4-BE49-F238E27FC236}">
                  <a16:creationId xmlns:a16="http://schemas.microsoft.com/office/drawing/2014/main" id="{5474BB39-88DF-42A3-BBA9-79D3969357D9}"/>
                </a:ext>
              </a:extLst>
            </p:cNvPr>
            <p:cNvSpPr>
              <a:spLocks noChangeShapeType="1"/>
            </p:cNvSpPr>
            <p:nvPr/>
          </p:nvSpPr>
          <p:spPr bwMode="auto">
            <a:xfrm flipH="1">
              <a:off x="2270" y="2302"/>
              <a:ext cx="252" cy="1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l-GR"/>
            </a:p>
          </p:txBody>
        </p:sp>
        <p:sp>
          <p:nvSpPr>
            <p:cNvPr id="6" name="_s1031">
              <a:extLst>
                <a:ext uri="{FF2B5EF4-FFF2-40B4-BE49-F238E27FC236}">
                  <a16:creationId xmlns:a16="http://schemas.microsoft.com/office/drawing/2014/main" id="{CCE75025-DBC6-4C2E-9EE1-F5BB36516797}"/>
                </a:ext>
              </a:extLst>
            </p:cNvPr>
            <p:cNvSpPr>
              <a:spLocks noChangeArrowheads="1"/>
            </p:cNvSpPr>
            <p:nvPr/>
          </p:nvSpPr>
          <p:spPr bwMode="auto">
            <a:xfrm>
              <a:off x="1321" y="2179"/>
              <a:ext cx="996" cy="864"/>
            </a:xfrm>
            <a:prstGeom prst="ellipse">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700" b="1" i="0" u="none" strike="noStrike" cap="none" normalizeH="0" baseline="0">
                  <a:ln>
                    <a:noFill/>
                  </a:ln>
                  <a:solidFill>
                    <a:schemeClr val="accent2"/>
                  </a:solidFill>
                  <a:effectLst/>
                  <a:latin typeface="Comic Sans MS" panose="030F0702030302020204" pitchFamily="66" charset="0"/>
                </a:rPr>
                <a:t>Αλλαγές στις </a:t>
              </a:r>
            </a:p>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700" b="1" i="0" u="none" strike="noStrike" cap="none" normalizeH="0" baseline="0">
                  <a:ln>
                    <a:noFill/>
                  </a:ln>
                  <a:solidFill>
                    <a:schemeClr val="accent2"/>
                  </a:solidFill>
                  <a:effectLst/>
                  <a:latin typeface="Comic Sans MS" panose="030F0702030302020204" pitchFamily="66" charset="0"/>
                </a:rPr>
                <a:t>στάσεις και στις </a:t>
              </a:r>
            </a:p>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700" b="1" i="0" u="none" strike="noStrike" cap="none" normalizeH="0" baseline="0">
                  <a:ln>
                    <a:noFill/>
                  </a:ln>
                  <a:solidFill>
                    <a:schemeClr val="accent2"/>
                  </a:solidFill>
                  <a:effectLst/>
                  <a:latin typeface="Comic Sans MS" panose="030F0702030302020204" pitchFamily="66" charset="0"/>
                </a:rPr>
                <a:t>Προσδοκίες</a:t>
              </a:r>
            </a:p>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400" b="0" i="0" u="none" strike="noStrike" cap="none" normalizeH="0" baseline="0">
                  <a:ln>
                    <a:noFill/>
                  </a:ln>
                  <a:solidFill>
                    <a:srgbClr val="2C2824"/>
                  </a:solidFill>
                  <a:effectLst/>
                  <a:latin typeface="Comic Sans MS" panose="030F0702030302020204" pitchFamily="66" charset="0"/>
                </a:rPr>
                <a:t>Οργάνωση &amp; κατανομή</a:t>
              </a:r>
            </a:p>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400" b="0" i="0" u="none" strike="noStrike" cap="none" normalizeH="0" baseline="0">
                  <a:ln>
                    <a:noFill/>
                  </a:ln>
                  <a:solidFill>
                    <a:srgbClr val="2C2824"/>
                  </a:solidFill>
                  <a:effectLst/>
                  <a:latin typeface="Comic Sans MS" panose="030F0702030302020204" pitchFamily="66" charset="0"/>
                </a:rPr>
                <a:t> υπηρεσιών, Ολιστική </a:t>
              </a:r>
            </a:p>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400" b="0" i="0" u="none" strike="noStrike" cap="none" normalizeH="0" baseline="0">
                  <a:ln>
                    <a:noFill/>
                  </a:ln>
                  <a:solidFill>
                    <a:srgbClr val="2C2824"/>
                  </a:solidFill>
                  <a:effectLst/>
                  <a:latin typeface="Comic Sans MS" panose="030F0702030302020204" pitchFamily="66" charset="0"/>
                </a:rPr>
                <a:t>εξατομικευμένη φροντίδα</a:t>
              </a:r>
            </a:p>
          </p:txBody>
        </p:sp>
        <p:sp>
          <p:nvSpPr>
            <p:cNvPr id="7" name="_s1032">
              <a:extLst>
                <a:ext uri="{FF2B5EF4-FFF2-40B4-BE49-F238E27FC236}">
                  <a16:creationId xmlns:a16="http://schemas.microsoft.com/office/drawing/2014/main" id="{B0F403C9-AE42-4B1C-83DD-FA977E5BA9E3}"/>
                </a:ext>
              </a:extLst>
            </p:cNvPr>
            <p:cNvSpPr>
              <a:spLocks noChangeShapeType="1"/>
            </p:cNvSpPr>
            <p:nvPr/>
          </p:nvSpPr>
          <p:spPr bwMode="auto">
            <a:xfrm>
              <a:off x="2844" y="2471"/>
              <a:ext cx="1" cy="2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l-GR"/>
            </a:p>
          </p:txBody>
        </p:sp>
        <p:sp>
          <p:nvSpPr>
            <p:cNvPr id="8" name="_s1033">
              <a:extLst>
                <a:ext uri="{FF2B5EF4-FFF2-40B4-BE49-F238E27FC236}">
                  <a16:creationId xmlns:a16="http://schemas.microsoft.com/office/drawing/2014/main" id="{B43D1FF2-FDF5-478A-87E9-FE50ED59C177}"/>
                </a:ext>
              </a:extLst>
            </p:cNvPr>
            <p:cNvSpPr>
              <a:spLocks noChangeArrowheads="1"/>
            </p:cNvSpPr>
            <p:nvPr/>
          </p:nvSpPr>
          <p:spPr bwMode="auto">
            <a:xfrm>
              <a:off x="2376" y="2703"/>
              <a:ext cx="1054" cy="788"/>
            </a:xfrm>
            <a:prstGeom prst="ellipse">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700" b="1" i="0" u="none" strike="noStrike" cap="none" normalizeH="0" baseline="0">
                  <a:ln>
                    <a:noFill/>
                  </a:ln>
                  <a:solidFill>
                    <a:schemeClr val="accent2"/>
                  </a:solidFill>
                  <a:effectLst/>
                  <a:latin typeface="Comic Sans MS" panose="030F0702030302020204" pitchFamily="66" charset="0"/>
                </a:rPr>
                <a:t>Επιστημονική και</a:t>
              </a:r>
            </a:p>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700" b="1" i="0" u="none" strike="noStrike" cap="none" normalizeH="0" baseline="0">
                  <a:ln>
                    <a:noFill/>
                  </a:ln>
                  <a:solidFill>
                    <a:schemeClr val="accent2"/>
                  </a:solidFill>
                  <a:effectLst/>
                  <a:latin typeface="Comic Sans MS" panose="030F0702030302020204" pitchFamily="66" charset="0"/>
                </a:rPr>
                <a:t> τεχνολογική </a:t>
              </a:r>
            </a:p>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700" b="1" i="0" u="none" strike="noStrike" cap="none" normalizeH="0" baseline="0">
                  <a:ln>
                    <a:noFill/>
                  </a:ln>
                  <a:solidFill>
                    <a:schemeClr val="accent2"/>
                  </a:solidFill>
                  <a:effectLst/>
                  <a:latin typeface="Comic Sans MS" panose="030F0702030302020204" pitchFamily="66" charset="0"/>
                </a:rPr>
                <a:t>Ανάπτυξη</a:t>
              </a:r>
            </a:p>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400" b="0" i="0" u="none" strike="noStrike" cap="none" normalizeH="0" baseline="0">
                  <a:ln>
                    <a:noFill/>
                  </a:ln>
                  <a:solidFill>
                    <a:srgbClr val="2C2824"/>
                  </a:solidFill>
                  <a:effectLst/>
                  <a:latin typeface="Comic Sans MS" panose="030F0702030302020204" pitchFamily="66" charset="0"/>
                </a:rPr>
                <a:t>Ιατρικές και μη-ιατρικές </a:t>
              </a:r>
            </a:p>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400" b="0" i="0" u="none" strike="noStrike" cap="none" normalizeH="0" baseline="0">
                  <a:ln>
                    <a:noFill/>
                  </a:ln>
                  <a:solidFill>
                    <a:srgbClr val="2C2824"/>
                  </a:solidFill>
                  <a:effectLst/>
                  <a:latin typeface="Comic Sans MS" panose="030F0702030302020204" pitchFamily="66" charset="0"/>
                </a:rPr>
                <a:t>επιστημονικές </a:t>
              </a:r>
            </a:p>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400" b="0" i="0" u="none" strike="noStrike" cap="none" normalizeH="0" baseline="0">
                  <a:ln>
                    <a:noFill/>
                  </a:ln>
                  <a:solidFill>
                    <a:srgbClr val="2C2824"/>
                  </a:solidFill>
                  <a:effectLst/>
                  <a:latin typeface="Comic Sans MS" panose="030F0702030302020204" pitchFamily="66" charset="0"/>
                </a:rPr>
                <a:t>ανακαλύψεις</a:t>
              </a:r>
            </a:p>
          </p:txBody>
        </p:sp>
        <p:sp>
          <p:nvSpPr>
            <p:cNvPr id="9" name="_s1034">
              <a:extLst>
                <a:ext uri="{FF2B5EF4-FFF2-40B4-BE49-F238E27FC236}">
                  <a16:creationId xmlns:a16="http://schemas.microsoft.com/office/drawing/2014/main" id="{12C35CE7-DA76-4F22-9A21-FF91FB9CFFA2}"/>
                </a:ext>
              </a:extLst>
            </p:cNvPr>
            <p:cNvSpPr>
              <a:spLocks noChangeShapeType="1"/>
            </p:cNvSpPr>
            <p:nvPr/>
          </p:nvSpPr>
          <p:spPr bwMode="auto">
            <a:xfrm>
              <a:off x="3196" y="2302"/>
              <a:ext cx="234" cy="1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l-GR"/>
            </a:p>
          </p:txBody>
        </p:sp>
        <p:sp>
          <p:nvSpPr>
            <p:cNvPr id="10" name="_s1035">
              <a:extLst>
                <a:ext uri="{FF2B5EF4-FFF2-40B4-BE49-F238E27FC236}">
                  <a16:creationId xmlns:a16="http://schemas.microsoft.com/office/drawing/2014/main" id="{72BFEF79-1506-45F7-B774-0397A6C91ADB}"/>
                </a:ext>
              </a:extLst>
            </p:cNvPr>
            <p:cNvSpPr>
              <a:spLocks noChangeArrowheads="1"/>
            </p:cNvSpPr>
            <p:nvPr/>
          </p:nvSpPr>
          <p:spPr bwMode="auto">
            <a:xfrm>
              <a:off x="3401" y="2179"/>
              <a:ext cx="909" cy="803"/>
            </a:xfrm>
            <a:prstGeom prst="ellipse">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700" b="1" i="0" u="none" strike="noStrike" cap="none" normalizeH="0" baseline="0">
                  <a:ln>
                    <a:noFill/>
                  </a:ln>
                  <a:solidFill>
                    <a:schemeClr val="accent2"/>
                  </a:solidFill>
                  <a:effectLst/>
                  <a:latin typeface="Comic Sans MS" panose="030F0702030302020204" pitchFamily="66" charset="0"/>
                </a:rPr>
                <a:t>Επιδημιολογικές </a:t>
              </a:r>
            </a:p>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700" b="1" i="0" u="none" strike="noStrike" cap="none" normalizeH="0" baseline="0">
                  <a:ln>
                    <a:noFill/>
                  </a:ln>
                  <a:solidFill>
                    <a:schemeClr val="accent2"/>
                  </a:solidFill>
                  <a:effectLst/>
                  <a:latin typeface="Comic Sans MS" panose="030F0702030302020204" pitchFamily="66" charset="0"/>
                </a:rPr>
                <a:t>Αλλαγές</a:t>
              </a:r>
            </a:p>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400" b="0" i="0" u="none" strike="noStrike" cap="none" normalizeH="0" baseline="0">
                  <a:ln>
                    <a:noFill/>
                  </a:ln>
                  <a:solidFill>
                    <a:srgbClr val="2C2824"/>
                  </a:solidFill>
                  <a:effectLst/>
                  <a:latin typeface="Comic Sans MS" panose="030F0702030302020204" pitchFamily="66" charset="0"/>
                </a:rPr>
                <a:t>Χρόνιες ασθένειες</a:t>
              </a:r>
            </a:p>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400" b="0" i="0" u="none" strike="noStrike" cap="none" normalizeH="0" baseline="0">
                  <a:ln>
                    <a:noFill/>
                  </a:ln>
                  <a:solidFill>
                    <a:srgbClr val="2C2824"/>
                  </a:solidFill>
                  <a:effectLst/>
                  <a:latin typeface="Comic Sans MS" panose="030F0702030302020204" pitchFamily="66" charset="0"/>
                </a:rPr>
                <a:t>Ψυχικές ασθένειες</a:t>
              </a:r>
            </a:p>
          </p:txBody>
        </p:sp>
        <p:sp>
          <p:nvSpPr>
            <p:cNvPr id="11" name="_s1036">
              <a:extLst>
                <a:ext uri="{FF2B5EF4-FFF2-40B4-BE49-F238E27FC236}">
                  <a16:creationId xmlns:a16="http://schemas.microsoft.com/office/drawing/2014/main" id="{3916F6C4-E3C9-4CC7-9383-5228BB788DFF}"/>
                </a:ext>
              </a:extLst>
            </p:cNvPr>
            <p:cNvSpPr>
              <a:spLocks noChangeShapeType="1"/>
            </p:cNvSpPr>
            <p:nvPr/>
          </p:nvSpPr>
          <p:spPr bwMode="auto">
            <a:xfrm flipV="1">
              <a:off x="3196" y="1839"/>
              <a:ext cx="176" cy="9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l-GR"/>
            </a:p>
          </p:txBody>
        </p:sp>
        <p:sp>
          <p:nvSpPr>
            <p:cNvPr id="12" name="_s1037">
              <a:extLst>
                <a:ext uri="{FF2B5EF4-FFF2-40B4-BE49-F238E27FC236}">
                  <a16:creationId xmlns:a16="http://schemas.microsoft.com/office/drawing/2014/main" id="{C04815F3-79E5-449C-9A82-A4A391AFF18C}"/>
                </a:ext>
              </a:extLst>
            </p:cNvPr>
            <p:cNvSpPr>
              <a:spLocks noChangeArrowheads="1"/>
            </p:cNvSpPr>
            <p:nvPr/>
          </p:nvSpPr>
          <p:spPr bwMode="auto">
            <a:xfrm>
              <a:off x="3313" y="1223"/>
              <a:ext cx="1026" cy="863"/>
            </a:xfrm>
            <a:prstGeom prst="ellipse">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700" b="1" i="0" u="none" strike="noStrike" cap="none" normalizeH="0" baseline="0">
                  <a:ln>
                    <a:noFill/>
                  </a:ln>
                  <a:solidFill>
                    <a:schemeClr val="accent2"/>
                  </a:solidFill>
                  <a:effectLst/>
                  <a:latin typeface="Comic Sans MS" panose="030F0702030302020204" pitchFamily="66" charset="0"/>
                </a:rPr>
                <a:t>Κοινωνικές </a:t>
              </a:r>
            </a:p>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700" b="1" i="0" u="none" strike="noStrike" cap="none" normalizeH="0" baseline="0">
                  <a:ln>
                    <a:noFill/>
                  </a:ln>
                  <a:solidFill>
                    <a:schemeClr val="accent2"/>
                  </a:solidFill>
                  <a:effectLst/>
                  <a:latin typeface="Comic Sans MS" panose="030F0702030302020204" pitchFamily="66" charset="0"/>
                </a:rPr>
                <a:t>αλλαγές</a:t>
              </a:r>
              <a:r>
                <a:rPr kumimoji="0" lang="el-GR" altLang="el-GR" sz="1700" b="0" i="0" u="none" strike="noStrike" cap="none" normalizeH="0" baseline="0">
                  <a:ln>
                    <a:noFill/>
                  </a:ln>
                  <a:solidFill>
                    <a:schemeClr val="bg1"/>
                  </a:solidFill>
                  <a:effectLst/>
                  <a:latin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400" b="0" i="0" u="none" strike="noStrike" cap="none" normalizeH="0" baseline="0">
                  <a:ln>
                    <a:noFill/>
                  </a:ln>
                  <a:solidFill>
                    <a:srgbClr val="2C2824"/>
                  </a:solidFill>
                  <a:effectLst/>
                  <a:latin typeface="Comic Sans MS" panose="030F0702030302020204" pitchFamily="66" charset="0"/>
                </a:rPr>
                <a:t>Πυρηνική οικογένεια,</a:t>
              </a:r>
            </a:p>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400" b="0" i="0" u="none" strike="noStrike" cap="none" normalizeH="0" baseline="0">
                  <a:ln>
                    <a:noFill/>
                  </a:ln>
                  <a:solidFill>
                    <a:srgbClr val="2C2824"/>
                  </a:solidFill>
                  <a:effectLst/>
                  <a:latin typeface="Comic Sans MS" panose="030F0702030302020204" pitchFamily="66" charset="0"/>
                </a:rPr>
                <a:t>Η γυναίκα στην παραγωγή,</a:t>
              </a:r>
            </a:p>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400" b="0" i="0" u="none" strike="noStrike" cap="none" normalizeH="0" baseline="0">
                  <a:ln>
                    <a:noFill/>
                  </a:ln>
                  <a:solidFill>
                    <a:srgbClr val="2C2824"/>
                  </a:solidFill>
                  <a:effectLst/>
                  <a:latin typeface="Comic Sans MS" panose="030F0702030302020204" pitchFamily="66" charset="0"/>
                </a:rPr>
                <a:t>Μετακινήσεις</a:t>
              </a:r>
            </a:p>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400" b="0" i="0" u="none" strike="noStrike" cap="none" normalizeH="0" baseline="0">
                  <a:ln>
                    <a:noFill/>
                  </a:ln>
                  <a:solidFill>
                    <a:srgbClr val="2C2824"/>
                  </a:solidFill>
                  <a:effectLst/>
                  <a:latin typeface="Comic Sans MS" panose="030F0702030302020204" pitchFamily="66" charset="0"/>
                </a:rPr>
                <a:t> πληθυσμών</a:t>
              </a:r>
            </a:p>
          </p:txBody>
        </p:sp>
        <p:sp>
          <p:nvSpPr>
            <p:cNvPr id="13" name="_s1038">
              <a:extLst>
                <a:ext uri="{FF2B5EF4-FFF2-40B4-BE49-F238E27FC236}">
                  <a16:creationId xmlns:a16="http://schemas.microsoft.com/office/drawing/2014/main" id="{CE9B7167-FF85-49B5-BCB2-7CAE87CC4691}"/>
                </a:ext>
              </a:extLst>
            </p:cNvPr>
            <p:cNvSpPr>
              <a:spLocks noChangeShapeType="1"/>
            </p:cNvSpPr>
            <p:nvPr/>
          </p:nvSpPr>
          <p:spPr bwMode="auto">
            <a:xfrm flipV="1">
              <a:off x="2844" y="1562"/>
              <a:ext cx="1" cy="20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l-GR"/>
            </a:p>
          </p:txBody>
        </p:sp>
        <p:sp>
          <p:nvSpPr>
            <p:cNvPr id="14" name="_s1039">
              <a:extLst>
                <a:ext uri="{FF2B5EF4-FFF2-40B4-BE49-F238E27FC236}">
                  <a16:creationId xmlns:a16="http://schemas.microsoft.com/office/drawing/2014/main" id="{8B29E63E-5F7A-4993-A0A8-29A275E79603}"/>
                </a:ext>
              </a:extLst>
            </p:cNvPr>
            <p:cNvSpPr>
              <a:spLocks noChangeArrowheads="1"/>
            </p:cNvSpPr>
            <p:nvPr/>
          </p:nvSpPr>
          <p:spPr bwMode="auto">
            <a:xfrm>
              <a:off x="2346" y="776"/>
              <a:ext cx="996" cy="786"/>
            </a:xfrm>
            <a:prstGeom prst="ellipse">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700" b="1" i="0" u="none" strike="noStrike" cap="none" normalizeH="0" baseline="0">
                  <a:ln>
                    <a:noFill/>
                  </a:ln>
                  <a:solidFill>
                    <a:srgbClr val="000099"/>
                  </a:solidFill>
                  <a:effectLst/>
                  <a:latin typeface="Comic Sans MS" panose="030F0702030302020204" pitchFamily="66" charset="0"/>
                </a:rPr>
                <a:t>Δημογραφικές </a:t>
              </a:r>
            </a:p>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700" b="1" i="0" u="none" strike="noStrike" cap="none" normalizeH="0" baseline="0">
                  <a:ln>
                    <a:noFill/>
                  </a:ln>
                  <a:solidFill>
                    <a:srgbClr val="000099"/>
                  </a:solidFill>
                  <a:effectLst/>
                  <a:latin typeface="Comic Sans MS" panose="030F0702030302020204" pitchFamily="66" charset="0"/>
                </a:rPr>
                <a:t>Αλλαγές</a:t>
              </a:r>
            </a:p>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400" b="0" i="0" u="none" strike="noStrike" cap="none" normalizeH="0" baseline="0">
                  <a:ln>
                    <a:noFill/>
                  </a:ln>
                  <a:solidFill>
                    <a:srgbClr val="2C2824"/>
                  </a:solidFill>
                  <a:effectLst/>
                  <a:latin typeface="Comic Sans MS" panose="030F0702030302020204" pitchFamily="66" charset="0"/>
                </a:rPr>
                <a:t>Αύξηση προσδόκιμου </a:t>
              </a:r>
            </a:p>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400" b="0" i="0" u="none" strike="noStrike" cap="none" normalizeH="0" baseline="0">
                  <a:ln>
                    <a:noFill/>
                  </a:ln>
                  <a:solidFill>
                    <a:srgbClr val="2C2824"/>
                  </a:solidFill>
                  <a:effectLst/>
                  <a:latin typeface="Comic Sans MS" panose="030F0702030302020204" pitchFamily="66" charset="0"/>
                </a:rPr>
                <a:t>επιβίωσης</a:t>
              </a:r>
            </a:p>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400" b="0" i="0" u="none" strike="noStrike" cap="none" normalizeH="0" baseline="0">
                  <a:ln>
                    <a:noFill/>
                  </a:ln>
                  <a:solidFill>
                    <a:srgbClr val="2C2824"/>
                  </a:solidFill>
                  <a:effectLst/>
                  <a:latin typeface="Comic Sans MS" panose="030F0702030302020204" pitchFamily="66" charset="0"/>
                </a:rPr>
                <a:t>Βαθμός εξάρτησης</a:t>
              </a:r>
            </a:p>
          </p:txBody>
        </p:sp>
        <p:sp>
          <p:nvSpPr>
            <p:cNvPr id="15" name="_s1040">
              <a:extLst>
                <a:ext uri="{FF2B5EF4-FFF2-40B4-BE49-F238E27FC236}">
                  <a16:creationId xmlns:a16="http://schemas.microsoft.com/office/drawing/2014/main" id="{64EF6313-1D3B-4C03-A531-A03AB1316B74}"/>
                </a:ext>
              </a:extLst>
            </p:cNvPr>
            <p:cNvSpPr>
              <a:spLocks noChangeArrowheads="1"/>
            </p:cNvSpPr>
            <p:nvPr/>
          </p:nvSpPr>
          <p:spPr bwMode="auto">
            <a:xfrm>
              <a:off x="2464" y="1747"/>
              <a:ext cx="791" cy="727"/>
            </a:xfrm>
            <a:prstGeom prst="ellipse">
              <a:avLst/>
            </a:prstGeom>
            <a:noFill/>
            <a:ln w="2857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800" b="1" i="0" u="none" strike="noStrike" cap="none" normalizeH="0" baseline="0">
                  <a:ln>
                    <a:noFill/>
                  </a:ln>
                  <a:solidFill>
                    <a:srgbClr val="990000"/>
                  </a:solidFill>
                  <a:effectLst/>
                  <a:latin typeface="Comic Sans MS" panose="030F0702030302020204" pitchFamily="66" charset="0"/>
                </a:rPr>
                <a:t>Ανάγκη για</a:t>
              </a:r>
            </a:p>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800" b="1" i="0" u="none" strike="noStrike" cap="none" normalizeH="0" baseline="0">
                  <a:ln>
                    <a:noFill/>
                  </a:ln>
                  <a:solidFill>
                    <a:srgbClr val="990000"/>
                  </a:solidFill>
                  <a:effectLst/>
                  <a:latin typeface="Comic Sans MS" panose="030F0702030302020204" pitchFamily="66" charset="0"/>
                </a:rPr>
                <a:t> Κατ’οίκον</a:t>
              </a:r>
            </a:p>
            <a:p>
              <a:pPr marL="0" marR="0" lvl="0" indent="0" algn="ctr"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l-GR" altLang="el-GR" sz="1800" b="1" i="0" u="none" strike="noStrike" cap="none" normalizeH="0" baseline="0">
                  <a:ln>
                    <a:noFill/>
                  </a:ln>
                  <a:solidFill>
                    <a:srgbClr val="990000"/>
                  </a:solidFill>
                  <a:effectLst/>
                  <a:latin typeface="Comic Sans MS" panose="030F0702030302020204" pitchFamily="66" charset="0"/>
                </a:rPr>
                <a:t> Φροντίδα</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Διάγραμμα"/>
          <p:cNvGraphicFramePr/>
          <p:nvPr>
            <p:extLst>
              <p:ext uri="{D42A27DB-BD31-4B8C-83A1-F6EECF244321}">
                <p14:modId xmlns:p14="http://schemas.microsoft.com/office/powerpoint/2010/main" val="318360754"/>
              </p:ext>
            </p:extLst>
          </p:nvPr>
        </p:nvGraphicFramePr>
        <p:xfrm>
          <a:off x="539552" y="0"/>
          <a:ext cx="8604448"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5" name="5 - TextBox"/>
          <p:cNvSpPr txBox="1">
            <a:spLocks noChangeArrowheads="1"/>
          </p:cNvSpPr>
          <p:nvPr/>
        </p:nvSpPr>
        <p:spPr bwMode="auto">
          <a:xfrm>
            <a:off x="250825" y="188913"/>
            <a:ext cx="2881313" cy="1570037"/>
          </a:xfrm>
          <a:prstGeom prst="rect">
            <a:avLst/>
          </a:prstGeom>
          <a:noFill/>
          <a:ln w="9525">
            <a:noFill/>
            <a:miter lim="800000"/>
            <a:headEnd/>
            <a:tailEnd/>
          </a:ln>
        </p:spPr>
        <p:txBody>
          <a:bodyPr>
            <a:spAutoFit/>
          </a:bodyPr>
          <a:lstStyle/>
          <a:p>
            <a:r>
              <a:rPr lang="el-GR" altLang="el-GR" sz="3200" b="1">
                <a:latin typeface="Comic Sans MS" pitchFamily="66" charset="0"/>
              </a:rPr>
              <a:t>Κατ’οίκον νοσηλευτική φροντίδα </a:t>
            </a:r>
          </a:p>
        </p:txBody>
      </p:sp>
      <p:sp>
        <p:nvSpPr>
          <p:cNvPr id="13316" name="6 - TextBox"/>
          <p:cNvSpPr txBox="1">
            <a:spLocks noChangeArrowheads="1"/>
          </p:cNvSpPr>
          <p:nvPr/>
        </p:nvSpPr>
        <p:spPr bwMode="auto">
          <a:xfrm>
            <a:off x="6372225" y="6092825"/>
            <a:ext cx="2771775" cy="646113"/>
          </a:xfrm>
          <a:prstGeom prst="rect">
            <a:avLst/>
          </a:prstGeom>
          <a:noFill/>
          <a:ln w="9525">
            <a:noFill/>
            <a:miter lim="800000"/>
            <a:headEnd/>
            <a:tailEnd/>
          </a:ln>
        </p:spPr>
        <p:txBody>
          <a:bodyPr>
            <a:spAutoFit/>
          </a:bodyPr>
          <a:lstStyle/>
          <a:p>
            <a:r>
              <a:rPr lang="en-US" altLang="el-GR" sz="1800">
                <a:latin typeface="Comic Sans MS" pitchFamily="66" charset="0"/>
              </a:rPr>
              <a:t>Amer.</a:t>
            </a:r>
            <a:r>
              <a:rPr lang="el-GR" altLang="el-GR" sz="1800">
                <a:latin typeface="Comic Sans MS" pitchFamily="66" charset="0"/>
              </a:rPr>
              <a:t> Ν</a:t>
            </a:r>
            <a:r>
              <a:rPr lang="en-US" altLang="el-GR" sz="1800">
                <a:latin typeface="Comic Sans MS" pitchFamily="66" charset="0"/>
              </a:rPr>
              <a:t>ational </a:t>
            </a:r>
            <a:r>
              <a:rPr lang="el-GR" altLang="el-GR" sz="1800">
                <a:latin typeface="Comic Sans MS" pitchFamily="66" charset="0"/>
              </a:rPr>
              <a:t>Ν</a:t>
            </a:r>
            <a:r>
              <a:rPr lang="en-US" altLang="el-GR" sz="1800">
                <a:latin typeface="Comic Sans MS" pitchFamily="66" charset="0"/>
              </a:rPr>
              <a:t>urses </a:t>
            </a:r>
            <a:r>
              <a:rPr lang="el-GR" altLang="el-GR" sz="1800">
                <a:latin typeface="Comic Sans MS" pitchFamily="66" charset="0"/>
              </a:rPr>
              <a:t>Α</a:t>
            </a:r>
            <a:r>
              <a:rPr lang="en-US" altLang="el-GR" sz="1800">
                <a:latin typeface="Comic Sans MS" pitchFamily="66" charset="0"/>
              </a:rPr>
              <a:t>ssocciation</a:t>
            </a:r>
            <a:endParaRPr lang="el-GR" altLang="el-GR" sz="180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BBF3CD37-4A8B-46E6-B056-508CA69681A0}"/>
                                            </p:graphicEl>
                                          </p:spTgt>
                                        </p:tgtEl>
                                        <p:attrNameLst>
                                          <p:attrName>style.visibility</p:attrName>
                                        </p:attrNameLst>
                                      </p:cBhvr>
                                      <p:to>
                                        <p:strVal val="visible"/>
                                      </p:to>
                                    </p:set>
                                    <p:animEffect transition="in" filter="fade">
                                      <p:cBhvr>
                                        <p:cTn id="7" dur="2000"/>
                                        <p:tgtEl>
                                          <p:spTgt spid="5">
                                            <p:graphicEl>
                                              <a:dgm id="{BBF3CD37-4A8B-46E6-B056-508CA69681A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C81B7943-8A60-42DD-80F0-E8CDC82D41A5}"/>
                                            </p:graphicEl>
                                          </p:spTgt>
                                        </p:tgtEl>
                                        <p:attrNameLst>
                                          <p:attrName>style.visibility</p:attrName>
                                        </p:attrNameLst>
                                      </p:cBhvr>
                                      <p:to>
                                        <p:strVal val="visible"/>
                                      </p:to>
                                    </p:set>
                                    <p:animEffect transition="in" filter="fade">
                                      <p:cBhvr>
                                        <p:cTn id="12" dur="2000"/>
                                        <p:tgtEl>
                                          <p:spTgt spid="5">
                                            <p:graphicEl>
                                              <a:dgm id="{C81B7943-8A60-42DD-80F0-E8CDC82D41A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7CB8B80D-E4EF-4266-BCEB-EAC4B69F9382}"/>
                                            </p:graphicEl>
                                          </p:spTgt>
                                        </p:tgtEl>
                                        <p:attrNameLst>
                                          <p:attrName>style.visibility</p:attrName>
                                        </p:attrNameLst>
                                      </p:cBhvr>
                                      <p:to>
                                        <p:strVal val="visible"/>
                                      </p:to>
                                    </p:set>
                                    <p:animEffect transition="in" filter="fade">
                                      <p:cBhvr>
                                        <p:cTn id="17" dur="2000"/>
                                        <p:tgtEl>
                                          <p:spTgt spid="5">
                                            <p:graphicEl>
                                              <a:dgm id="{7CB8B80D-E4EF-4266-BCEB-EAC4B69F938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686997AC-B471-47F6-8849-B224022E7725}"/>
                                            </p:graphicEl>
                                          </p:spTgt>
                                        </p:tgtEl>
                                        <p:attrNameLst>
                                          <p:attrName>style.visibility</p:attrName>
                                        </p:attrNameLst>
                                      </p:cBhvr>
                                      <p:to>
                                        <p:strVal val="visible"/>
                                      </p:to>
                                    </p:set>
                                    <p:animEffect transition="in" filter="fade">
                                      <p:cBhvr>
                                        <p:cTn id="22" dur="2000"/>
                                        <p:tgtEl>
                                          <p:spTgt spid="5">
                                            <p:graphicEl>
                                              <a:dgm id="{686997AC-B471-47F6-8849-B224022E772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D67E0C1D-F156-47AA-B795-0C245CB78E29}"/>
                                            </p:graphicEl>
                                          </p:spTgt>
                                        </p:tgtEl>
                                        <p:attrNameLst>
                                          <p:attrName>style.visibility</p:attrName>
                                        </p:attrNameLst>
                                      </p:cBhvr>
                                      <p:to>
                                        <p:strVal val="visible"/>
                                      </p:to>
                                    </p:set>
                                    <p:animEffect transition="in" filter="fade">
                                      <p:cBhvr>
                                        <p:cTn id="27" dur="2000"/>
                                        <p:tgtEl>
                                          <p:spTgt spid="5">
                                            <p:graphicEl>
                                              <a:dgm id="{D67E0C1D-F156-47AA-B795-0C245CB78E2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TextBox"/>
          <p:cNvSpPr txBox="1">
            <a:spLocks noChangeArrowheads="1"/>
          </p:cNvSpPr>
          <p:nvPr/>
        </p:nvSpPr>
        <p:spPr bwMode="auto">
          <a:xfrm>
            <a:off x="1000125" y="571500"/>
            <a:ext cx="7215188" cy="646113"/>
          </a:xfrm>
          <a:prstGeom prst="rect">
            <a:avLst/>
          </a:prstGeom>
          <a:noFill/>
          <a:ln w="9525">
            <a:noFill/>
            <a:miter lim="800000"/>
            <a:headEnd/>
            <a:tailEnd/>
          </a:ln>
        </p:spPr>
        <p:txBody>
          <a:bodyPr>
            <a:spAutoFit/>
          </a:bodyPr>
          <a:lstStyle/>
          <a:p>
            <a:r>
              <a:rPr lang="el-GR" altLang="el-GR" b="1">
                <a:solidFill>
                  <a:srgbClr val="002060"/>
                </a:solidFill>
                <a:latin typeface="Comic Sans MS" pitchFamily="66" charset="0"/>
              </a:rPr>
              <a:t>Υπηρεσίες Κατ’οίκον φροντίδας </a:t>
            </a:r>
          </a:p>
        </p:txBody>
      </p:sp>
      <p:cxnSp>
        <p:nvCxnSpPr>
          <p:cNvPr id="4" name="3 - Ευθύγραμμο βέλος σύνδεσης"/>
          <p:cNvCxnSpPr/>
          <p:nvPr/>
        </p:nvCxnSpPr>
        <p:spPr bwMode="auto">
          <a:xfrm rot="10800000" flipV="1">
            <a:off x="2571750" y="1357313"/>
            <a:ext cx="1500188" cy="85725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2292" name="4 - TextBox"/>
          <p:cNvSpPr txBox="1">
            <a:spLocks noChangeArrowheads="1"/>
          </p:cNvSpPr>
          <p:nvPr/>
        </p:nvSpPr>
        <p:spPr bwMode="auto">
          <a:xfrm>
            <a:off x="285750" y="2357438"/>
            <a:ext cx="3571875" cy="800100"/>
          </a:xfrm>
          <a:prstGeom prst="rect">
            <a:avLst/>
          </a:prstGeom>
          <a:noFill/>
          <a:ln w="9525">
            <a:noFill/>
            <a:miter lim="800000"/>
            <a:headEnd/>
            <a:tailEnd/>
          </a:ln>
        </p:spPr>
        <p:txBody>
          <a:bodyPr>
            <a:spAutoFit/>
          </a:bodyPr>
          <a:lstStyle/>
          <a:p>
            <a:r>
              <a:rPr lang="el-GR" altLang="el-GR" sz="2800" b="1">
                <a:solidFill>
                  <a:srgbClr val="002060"/>
                </a:solidFill>
                <a:latin typeface="Comic Sans MS" pitchFamily="66" charset="0"/>
              </a:rPr>
              <a:t>Κατ’οίκον Νοσηλεία</a:t>
            </a:r>
            <a:endParaRPr lang="en-US" altLang="el-GR" sz="2800" b="1">
              <a:solidFill>
                <a:srgbClr val="002060"/>
              </a:solidFill>
              <a:latin typeface="Comic Sans MS" pitchFamily="66" charset="0"/>
            </a:endParaRPr>
          </a:p>
          <a:p>
            <a:r>
              <a:rPr lang="en-US" altLang="el-GR" sz="1800" b="1">
                <a:solidFill>
                  <a:srgbClr val="002060"/>
                </a:solidFill>
                <a:latin typeface="Comic Sans MS" pitchFamily="66" charset="0"/>
              </a:rPr>
              <a:t>(Home nursing services)</a:t>
            </a:r>
            <a:endParaRPr lang="el-GR" altLang="el-GR" sz="1800" b="1">
              <a:solidFill>
                <a:srgbClr val="002060"/>
              </a:solidFill>
              <a:latin typeface="Comic Sans MS" pitchFamily="66" charset="0"/>
            </a:endParaRPr>
          </a:p>
        </p:txBody>
      </p:sp>
      <p:cxnSp>
        <p:nvCxnSpPr>
          <p:cNvPr id="7" name="6 - Ευθύγραμμο βέλος σύνδεσης"/>
          <p:cNvCxnSpPr/>
          <p:nvPr/>
        </p:nvCxnSpPr>
        <p:spPr bwMode="auto">
          <a:xfrm>
            <a:off x="5143500" y="1428750"/>
            <a:ext cx="1285875" cy="85725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2294" name="11 - TextBox"/>
          <p:cNvSpPr txBox="1">
            <a:spLocks noChangeArrowheads="1"/>
          </p:cNvSpPr>
          <p:nvPr/>
        </p:nvSpPr>
        <p:spPr bwMode="auto">
          <a:xfrm>
            <a:off x="5429250" y="2357438"/>
            <a:ext cx="3714750" cy="1077912"/>
          </a:xfrm>
          <a:prstGeom prst="rect">
            <a:avLst/>
          </a:prstGeom>
          <a:noFill/>
          <a:ln w="9525">
            <a:noFill/>
            <a:miter lim="800000"/>
            <a:headEnd/>
            <a:tailEnd/>
          </a:ln>
        </p:spPr>
        <p:txBody>
          <a:bodyPr>
            <a:spAutoFit/>
          </a:bodyPr>
          <a:lstStyle/>
          <a:p>
            <a:r>
              <a:rPr lang="el-GR" altLang="el-GR" sz="2800" b="1">
                <a:solidFill>
                  <a:srgbClr val="002060"/>
                </a:solidFill>
                <a:latin typeface="Comic Sans MS" pitchFamily="66" charset="0"/>
              </a:rPr>
              <a:t>Κατ’οίκον Βοήθεια</a:t>
            </a:r>
          </a:p>
          <a:p>
            <a:r>
              <a:rPr lang="en-US" altLang="el-GR" sz="1800" b="1">
                <a:solidFill>
                  <a:srgbClr val="002060"/>
                </a:solidFill>
                <a:latin typeface="Comic Sans MS" pitchFamily="66" charset="0"/>
              </a:rPr>
              <a:t>(Home help services</a:t>
            </a:r>
          </a:p>
          <a:p>
            <a:r>
              <a:rPr lang="en-US" altLang="el-GR" sz="1800" b="1">
                <a:solidFill>
                  <a:srgbClr val="002060"/>
                </a:solidFill>
                <a:latin typeface="Comic Sans MS" pitchFamily="66" charset="0"/>
              </a:rPr>
              <a:t>Personal and domestic care)</a:t>
            </a:r>
            <a:r>
              <a:rPr lang="el-GR" altLang="el-GR" sz="1800" b="1">
                <a:solidFill>
                  <a:srgbClr val="002060"/>
                </a:solidFill>
                <a:latin typeface="Comic Sans MS" pitchFamily="66" charset="0"/>
              </a:rPr>
              <a:t> </a:t>
            </a:r>
          </a:p>
        </p:txBody>
      </p:sp>
      <p:sp>
        <p:nvSpPr>
          <p:cNvPr id="12295" name="12 - TextBox"/>
          <p:cNvSpPr txBox="1">
            <a:spLocks noChangeArrowheads="1"/>
          </p:cNvSpPr>
          <p:nvPr/>
        </p:nvSpPr>
        <p:spPr bwMode="auto">
          <a:xfrm>
            <a:off x="285750" y="3141663"/>
            <a:ext cx="3714750" cy="3046412"/>
          </a:xfrm>
          <a:prstGeom prst="rect">
            <a:avLst/>
          </a:prstGeom>
          <a:noFill/>
          <a:ln w="9525">
            <a:noFill/>
            <a:miter lim="800000"/>
            <a:headEnd/>
            <a:tailEnd/>
          </a:ln>
        </p:spPr>
        <p:txBody>
          <a:bodyPr>
            <a:spAutoFit/>
          </a:bodyPr>
          <a:lstStyle/>
          <a:p>
            <a:r>
              <a:rPr lang="el-GR" altLang="el-GR" sz="2400">
                <a:latin typeface="Comic Sans MS" pitchFamily="66" charset="0"/>
              </a:rPr>
              <a:t>Προαγωγή υγείας, Πρόληψη, </a:t>
            </a:r>
          </a:p>
          <a:p>
            <a:r>
              <a:rPr lang="el-GR" altLang="el-GR" sz="2400">
                <a:latin typeface="Comic Sans MS" pitchFamily="66" charset="0"/>
              </a:rPr>
              <a:t>Συμβουλευτική, </a:t>
            </a:r>
          </a:p>
          <a:p>
            <a:r>
              <a:rPr lang="el-GR" altLang="el-GR" sz="2400">
                <a:latin typeface="Comic Sans MS" pitchFamily="66" charset="0"/>
              </a:rPr>
              <a:t>Ψυχολογική Υποστήριξη</a:t>
            </a:r>
          </a:p>
          <a:p>
            <a:r>
              <a:rPr lang="el-GR" altLang="el-GR" sz="2400">
                <a:latin typeface="Comic Sans MS" pitchFamily="66" charset="0"/>
              </a:rPr>
              <a:t>Αποκατάσταση </a:t>
            </a:r>
          </a:p>
          <a:p>
            <a:r>
              <a:rPr lang="el-GR" altLang="el-GR" sz="2400">
                <a:solidFill>
                  <a:srgbClr val="FF0000"/>
                </a:solidFill>
                <a:latin typeface="Comic Sans MS" pitchFamily="66" charset="0"/>
              </a:rPr>
              <a:t>Εξειδικευμένες</a:t>
            </a:r>
            <a:r>
              <a:rPr lang="el-GR" altLang="el-GR" sz="2400">
                <a:latin typeface="Comic Sans MS" pitchFamily="66" charset="0"/>
              </a:rPr>
              <a:t> νοσηλευτικές παρεμβάσεις</a:t>
            </a:r>
          </a:p>
        </p:txBody>
      </p:sp>
      <p:sp>
        <p:nvSpPr>
          <p:cNvPr id="12296" name="13 - TextBox"/>
          <p:cNvSpPr txBox="1">
            <a:spLocks noChangeArrowheads="1"/>
          </p:cNvSpPr>
          <p:nvPr/>
        </p:nvSpPr>
        <p:spPr bwMode="auto">
          <a:xfrm>
            <a:off x="5143500" y="3500438"/>
            <a:ext cx="4000500" cy="3786187"/>
          </a:xfrm>
          <a:prstGeom prst="rect">
            <a:avLst/>
          </a:prstGeom>
          <a:noFill/>
          <a:ln w="9525">
            <a:noFill/>
            <a:miter lim="800000"/>
            <a:headEnd/>
            <a:tailEnd/>
          </a:ln>
        </p:spPr>
        <p:txBody>
          <a:bodyPr>
            <a:spAutoFit/>
          </a:bodyPr>
          <a:lstStyle/>
          <a:p>
            <a:r>
              <a:rPr lang="el-GR" altLang="el-GR" sz="2400">
                <a:latin typeface="Comic Sans MS" pitchFamily="66" charset="0"/>
              </a:rPr>
              <a:t>Δουλειές του σπιτιού</a:t>
            </a:r>
          </a:p>
          <a:p>
            <a:r>
              <a:rPr lang="el-GR" altLang="el-GR" sz="2400">
                <a:latin typeface="Comic Sans MS" pitchFamily="66" charset="0"/>
              </a:rPr>
              <a:t>Βοήθεια στις </a:t>
            </a:r>
            <a:r>
              <a:rPr lang="en-US" altLang="el-GR" sz="2400">
                <a:latin typeface="Comic Sans MS" pitchFamily="66" charset="0"/>
              </a:rPr>
              <a:t>ADL</a:t>
            </a:r>
            <a:r>
              <a:rPr lang="el-GR" altLang="el-GR" sz="2400">
                <a:latin typeface="Comic Sans MS" pitchFamily="66" charset="0"/>
              </a:rPr>
              <a:t> </a:t>
            </a:r>
          </a:p>
          <a:p>
            <a:r>
              <a:rPr lang="el-GR" altLang="el-GR" sz="2400">
                <a:latin typeface="Comic Sans MS" pitchFamily="66" charset="0"/>
              </a:rPr>
              <a:t>Συντροφιά</a:t>
            </a:r>
          </a:p>
          <a:p>
            <a:r>
              <a:rPr lang="el-GR" altLang="el-GR" sz="2400">
                <a:latin typeface="Comic Sans MS" pitchFamily="66" charset="0"/>
              </a:rPr>
              <a:t>Συμμετοχή στην ψυχαγωγία</a:t>
            </a:r>
            <a:endParaRPr lang="en-US" altLang="el-GR" sz="2400">
              <a:latin typeface="Comic Sans MS" pitchFamily="66" charset="0"/>
            </a:endParaRPr>
          </a:p>
          <a:p>
            <a:r>
              <a:rPr lang="el-GR" altLang="el-GR" sz="2400">
                <a:latin typeface="Comic Sans MS" pitchFamily="66" charset="0"/>
              </a:rPr>
              <a:t>Κινητοποίηση της φροντίδας</a:t>
            </a:r>
            <a:r>
              <a:rPr lang="en-US" altLang="el-GR" sz="2400">
                <a:latin typeface="Comic Sans MS" pitchFamily="66" charset="0"/>
              </a:rPr>
              <a:t> </a:t>
            </a:r>
            <a:r>
              <a:rPr lang="el-GR" altLang="el-GR" sz="2400">
                <a:latin typeface="Comic Sans MS" pitchFamily="66" charset="0"/>
              </a:rPr>
              <a:t>από μη επαγγελματίες υγείας (συγγενείς, φίλους)</a:t>
            </a:r>
          </a:p>
          <a:p>
            <a:endParaRPr lang="en-US" altLang="el-GR">
              <a:latin typeface="Comic Sans MS" pitchFamily="66" charset="0"/>
            </a:endParaRPr>
          </a:p>
          <a:p>
            <a:r>
              <a:rPr lang="el-GR" altLang="el-GR">
                <a:latin typeface="Comic Sans MS"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linds(horizontal)">
                                      <p:cBhvr>
                                        <p:cTn id="7" dur="500"/>
                                        <p:tgtEl>
                                          <p:spTgt spid="1229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295"/>
                                        </p:tgtEl>
                                        <p:attrNameLst>
                                          <p:attrName>style.visibility</p:attrName>
                                        </p:attrNameLst>
                                      </p:cBhvr>
                                      <p:to>
                                        <p:strVal val="visible"/>
                                      </p:to>
                                    </p:set>
                                    <p:animEffect transition="in" filter="blinds(horizontal)">
                                      <p:cBhvr>
                                        <p:cTn id="13" dur="500"/>
                                        <p:tgtEl>
                                          <p:spTgt spid="1229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2294"/>
                                        </p:tgtEl>
                                        <p:attrNameLst>
                                          <p:attrName>style.visibility</p:attrName>
                                        </p:attrNameLst>
                                      </p:cBhvr>
                                      <p:to>
                                        <p:strVal val="visible"/>
                                      </p:to>
                                    </p:set>
                                    <p:animEffect transition="in" filter="blinds(horizontal)">
                                      <p:cBhvr>
                                        <p:cTn id="18" dur="500"/>
                                        <p:tgtEl>
                                          <p:spTgt spid="1229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2296"/>
                                        </p:tgtEl>
                                        <p:attrNameLst>
                                          <p:attrName>style.visibility</p:attrName>
                                        </p:attrNameLst>
                                      </p:cBhvr>
                                      <p:to>
                                        <p:strVal val="visible"/>
                                      </p:to>
                                    </p:set>
                                    <p:animEffect transition="in" filter="blinds(horizontal)">
                                      <p:cBhvr>
                                        <p:cTn id="21" dur="500"/>
                                        <p:tgtEl>
                                          <p:spTgt spid="12296"/>
                                        </p:tgtEl>
                                      </p:cBhvr>
                                    </p:animEffect>
                                  </p:childTnLst>
                                </p:cTn>
                              </p:par>
                              <p:par>
                                <p:cTn id="22" presetID="3" presetClass="entr" presetSubtype="1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4" grpId="0"/>
      <p:bldP spid="12295" grpId="0"/>
      <p:bldP spid="122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00166" y="-16284089"/>
            <a:ext cx="7215238" cy="5755422"/>
          </a:xfrm>
          <a:prstGeom prst="rect">
            <a:avLst/>
          </a:prstGeom>
        </p:spPr>
        <p:txBody>
          <a:bodyPr wrap="square">
            <a:spAutoFit/>
          </a:bodyPr>
          <a:lstStyle/>
          <a:p>
            <a:r>
              <a:rPr lang="el-GR" sz="1600" dirty="0"/>
              <a:t>Τα ευρήματα από μελέτες σε διεθνή επίπεδο έχουν αναδείξει παραμέτρους οι οποίες</a:t>
            </a:r>
            <a:br>
              <a:rPr lang="el-GR" sz="1600" dirty="0"/>
            </a:br>
            <a:r>
              <a:rPr lang="el-GR" sz="1600" dirty="0"/>
              <a:t>επηρεάζουν αν ένας ασθενής θα μπορέσει να λάβει κατ’ οίκον νοσηλεία. Οι παράγοντες</a:t>
            </a:r>
            <a:br>
              <a:rPr lang="el-GR" sz="1600" dirty="0"/>
            </a:br>
            <a:r>
              <a:rPr lang="el-GR" sz="1600" dirty="0"/>
              <a:t>αυτοί είναι οι ακόλουθοι (</a:t>
            </a:r>
            <a:r>
              <a:rPr lang="el-GR" sz="1600" dirty="0" err="1"/>
              <a:t>Seaton</a:t>
            </a:r>
            <a:r>
              <a:rPr lang="el-GR" sz="1600" dirty="0"/>
              <a:t> &amp; </a:t>
            </a:r>
            <a:r>
              <a:rPr lang="el-GR" sz="1600" dirty="0" err="1"/>
              <a:t>Barr</a:t>
            </a:r>
            <a:r>
              <a:rPr lang="el-GR" sz="1600" dirty="0"/>
              <a:t>, 2013):</a:t>
            </a:r>
            <a:br>
              <a:rPr lang="el-GR" sz="1600" dirty="0"/>
            </a:br>
            <a:r>
              <a:rPr lang="el-GR" sz="1600" dirty="0"/>
              <a:t> </a:t>
            </a:r>
            <a:r>
              <a:rPr lang="el-GR" sz="1600" dirty="0" err="1"/>
              <a:t>To</a:t>
            </a:r>
            <a:r>
              <a:rPr lang="el-GR" sz="1600" dirty="0"/>
              <a:t> κόστος των υπηρεσιών σχετικά και με το ασφαλιστικό ταμείο.</a:t>
            </a:r>
            <a:br>
              <a:rPr lang="el-GR" sz="1600" dirty="0"/>
            </a:br>
            <a:r>
              <a:rPr lang="el-GR" sz="1600" dirty="0"/>
              <a:t> Η ηλικία, το φύλο και η οικονομική κατάσταση του ασθενή.</a:t>
            </a:r>
            <a:br>
              <a:rPr lang="el-GR" sz="1600" dirty="0"/>
            </a:br>
            <a:r>
              <a:rPr lang="el-GR" sz="1600" dirty="0"/>
              <a:t> Τα συμπτώματα της νόσου σε συνδυασμό με την αντοχή στο πόνο.</a:t>
            </a:r>
            <a:br>
              <a:rPr lang="el-GR" sz="1600" dirty="0"/>
            </a:br>
            <a:r>
              <a:rPr lang="el-GR" sz="1600" dirty="0"/>
              <a:t> Η εξέλιξη και η πρόγνωση της νόσου.</a:t>
            </a:r>
            <a:br>
              <a:rPr lang="el-GR" sz="1600" dirty="0"/>
            </a:br>
            <a:r>
              <a:rPr lang="el-GR" sz="1600" dirty="0"/>
              <a:t> Το επίπεδο υποστήριξης από το οικογενειακό περιβάλλον.</a:t>
            </a:r>
            <a:br>
              <a:rPr lang="el-GR" sz="1600" dirty="0"/>
            </a:br>
            <a:r>
              <a:rPr lang="el-GR" sz="1600" dirty="0"/>
              <a:t> Η δυνατότητα συμμετοχής του οικογενειακού ιατρού του ασθενούς στη συχνή</a:t>
            </a:r>
            <a:br>
              <a:rPr lang="el-GR" sz="1600" dirty="0"/>
            </a:br>
            <a:r>
              <a:rPr lang="el-GR" sz="1600" dirty="0"/>
              <a:t>υποστήριξη και κάλυψη βασικών ιατρικών αναγκών.</a:t>
            </a:r>
            <a:br>
              <a:rPr lang="el-GR" sz="1600" dirty="0"/>
            </a:br>
            <a:r>
              <a:rPr lang="el-GR" sz="1600" dirty="0"/>
              <a:t> Η δυνατότητα για επάνδρωση του σπιτιού με τον κατάλληλο εξοπλισμό.</a:t>
            </a:r>
            <a:br>
              <a:rPr lang="el-GR" sz="1600" dirty="0"/>
            </a:br>
            <a:r>
              <a:rPr lang="el-GR" sz="1600" dirty="0"/>
              <a:t>Οι κατηγορίες ασθενών που μπορούν να λάβουν φροντίδα υπό τη μορφή παρεχομένων</a:t>
            </a:r>
            <a:br>
              <a:rPr lang="el-GR" sz="1600" dirty="0"/>
            </a:br>
            <a:r>
              <a:rPr lang="el-GR" sz="1600" dirty="0"/>
              <a:t>νοσηλευτικών υπηρεσιών διακρίνονται σε οξέως και χρονίως πάσχοντες ασθενείς</a:t>
            </a:r>
            <a:br>
              <a:rPr lang="el-GR" sz="1600" dirty="0"/>
            </a:br>
            <a:r>
              <a:rPr lang="el-GR" sz="1600" dirty="0"/>
              <a:t>(</a:t>
            </a:r>
            <a:r>
              <a:rPr lang="el-GR" sz="1600" dirty="0" err="1"/>
              <a:t>Bentur</a:t>
            </a:r>
            <a:r>
              <a:rPr lang="el-GR" sz="1600" dirty="0"/>
              <a:t>, 2001). Μια κατηγορία ασθενών περιλαμβάνει κλινικά περιστατικά</a:t>
            </a:r>
            <a:br>
              <a:rPr lang="el-GR" sz="1600" dirty="0"/>
            </a:br>
            <a:r>
              <a:rPr lang="el-GR" sz="1600" dirty="0"/>
              <a:t>ανεξαρτήτως ηλικιακών περιορισμών, τα οποία και λόγω της φύσεως της κλινικής τους</a:t>
            </a:r>
            <a:br>
              <a:rPr lang="el-GR" sz="1600" dirty="0"/>
            </a:br>
            <a:r>
              <a:rPr lang="el-GR" sz="1600" dirty="0"/>
              <a:t>εικόνας, δεν χρήζουν παρατεταμένης νοσοκομειακής παραμονής. Συνεπώς, λαμβάνουν</a:t>
            </a:r>
            <a:br>
              <a:rPr lang="el-GR" sz="1600" dirty="0"/>
            </a:br>
            <a:r>
              <a:rPr lang="el-GR" sz="1600" dirty="0"/>
              <a:t>συνήθως γρήγορα το σχετικό εξιτήριο και ακολουθεί η θεραπευτική αντιμετώπιση κατ’</a:t>
            </a:r>
            <a:br>
              <a:rPr lang="el-GR" sz="1600" dirty="0"/>
            </a:br>
            <a:r>
              <a:rPr lang="el-GR" sz="1600" dirty="0"/>
              <a:t>οίκον (</a:t>
            </a:r>
            <a:r>
              <a:rPr lang="el-GR" sz="1600" dirty="0" err="1"/>
              <a:t>Montalto</a:t>
            </a:r>
            <a:r>
              <a:rPr lang="el-GR" sz="1600" dirty="0"/>
              <a:t>, 2010).</a:t>
            </a:r>
            <a:endParaRPr lang="en-US" sz="1600" dirty="0"/>
          </a:p>
        </p:txBody>
      </p:sp>
      <p:sp>
        <p:nvSpPr>
          <p:cNvPr id="5" name="4 - Ορθογώνιο"/>
          <p:cNvSpPr/>
          <p:nvPr/>
        </p:nvSpPr>
        <p:spPr>
          <a:xfrm>
            <a:off x="228600" y="1348800"/>
            <a:ext cx="8072494" cy="5509200"/>
          </a:xfrm>
          <a:prstGeom prst="rect">
            <a:avLst/>
          </a:prstGeom>
        </p:spPr>
        <p:txBody>
          <a:bodyPr wrap="square">
            <a:spAutoFit/>
          </a:bodyPr>
          <a:lstStyle/>
          <a:p>
            <a:pPr algn="just"/>
            <a:r>
              <a:rPr lang="el-GR" sz="1600" dirty="0"/>
              <a:t>Τα ευρήματα από </a:t>
            </a:r>
            <a:r>
              <a:rPr lang="el-GR" sz="1600" u="sng" dirty="0"/>
              <a:t>μελέτες</a:t>
            </a:r>
            <a:r>
              <a:rPr lang="el-GR" sz="1600" dirty="0"/>
              <a:t> σε διεθνή επίπεδο έχουν αναδείξει παραμέτρους οι οποίες</a:t>
            </a:r>
            <a:br>
              <a:rPr lang="el-GR" sz="1600" dirty="0"/>
            </a:br>
            <a:r>
              <a:rPr lang="el-GR" sz="1600" dirty="0"/>
              <a:t>επηρεάζουν αν ένας ασθενής θα μπορέσει να λάβει κατ’ οίκον νοσηλεία. Οι </a:t>
            </a:r>
            <a:r>
              <a:rPr lang="el-GR" sz="1600" u="sng" dirty="0"/>
              <a:t>παράγοντες</a:t>
            </a:r>
            <a:br>
              <a:rPr lang="el-GR" sz="1600" dirty="0"/>
            </a:br>
            <a:r>
              <a:rPr lang="el-GR" sz="1600" dirty="0"/>
              <a:t>αυτοί είναι οι ακόλουθοι (</a:t>
            </a:r>
            <a:r>
              <a:rPr lang="el-GR" sz="1600" dirty="0" err="1"/>
              <a:t>Seaton</a:t>
            </a:r>
            <a:r>
              <a:rPr lang="el-GR" sz="1600" dirty="0"/>
              <a:t> &amp; </a:t>
            </a:r>
            <a:r>
              <a:rPr lang="el-GR" sz="1600" dirty="0" err="1"/>
              <a:t>Barr</a:t>
            </a:r>
            <a:r>
              <a:rPr lang="el-GR" sz="1600" dirty="0"/>
              <a:t>, 2013):</a:t>
            </a:r>
          </a:p>
          <a:p>
            <a:pPr algn="just"/>
            <a:br>
              <a:rPr lang="el-GR" sz="1600" dirty="0"/>
            </a:br>
            <a:r>
              <a:rPr lang="el-GR" sz="1600" dirty="0"/>
              <a:t> </a:t>
            </a:r>
            <a:r>
              <a:rPr lang="el-GR" sz="1600" dirty="0" err="1"/>
              <a:t>To</a:t>
            </a:r>
            <a:r>
              <a:rPr lang="el-GR" sz="1600" dirty="0"/>
              <a:t> </a:t>
            </a:r>
            <a:r>
              <a:rPr lang="el-GR" sz="1600" u="sng" dirty="0"/>
              <a:t>κόστος</a:t>
            </a:r>
            <a:r>
              <a:rPr lang="el-GR" sz="1600" dirty="0"/>
              <a:t> των υπηρεσιών σχετικά και με το ασφαλιστικό ταμείο.</a:t>
            </a:r>
            <a:br>
              <a:rPr lang="el-GR" sz="1600" dirty="0"/>
            </a:br>
            <a:r>
              <a:rPr lang="el-GR" sz="1600" dirty="0"/>
              <a:t> Η </a:t>
            </a:r>
            <a:r>
              <a:rPr lang="el-GR" sz="1600" u="sng" dirty="0"/>
              <a:t>ηλικία</a:t>
            </a:r>
            <a:r>
              <a:rPr lang="el-GR" sz="1600" dirty="0"/>
              <a:t>, το </a:t>
            </a:r>
            <a:r>
              <a:rPr lang="el-GR" sz="1600" u="sng" dirty="0"/>
              <a:t>φύλο</a:t>
            </a:r>
            <a:r>
              <a:rPr lang="el-GR" sz="1600" dirty="0"/>
              <a:t> και η </a:t>
            </a:r>
            <a:r>
              <a:rPr lang="el-GR" sz="1600" u="sng" dirty="0"/>
              <a:t>οικονομική</a:t>
            </a:r>
            <a:r>
              <a:rPr lang="el-GR" sz="1600" dirty="0"/>
              <a:t> κατάσταση του ασθενή.</a:t>
            </a:r>
            <a:br>
              <a:rPr lang="el-GR" sz="1600" dirty="0"/>
            </a:br>
            <a:r>
              <a:rPr lang="el-GR" sz="1600" dirty="0"/>
              <a:t> Τα συμπτώματα της </a:t>
            </a:r>
            <a:r>
              <a:rPr lang="el-GR" sz="1600" u="sng" dirty="0"/>
              <a:t>νόσου</a:t>
            </a:r>
            <a:r>
              <a:rPr lang="el-GR" sz="1600" dirty="0"/>
              <a:t> σε συνδυασμό με την αντοχή στο πόνο.</a:t>
            </a:r>
            <a:br>
              <a:rPr lang="el-GR" sz="1600" dirty="0"/>
            </a:br>
            <a:r>
              <a:rPr lang="el-GR" sz="1600" dirty="0"/>
              <a:t> Η εξέλιξη και η πρόγνωση της νόσου.</a:t>
            </a:r>
            <a:br>
              <a:rPr lang="el-GR" sz="1600" dirty="0"/>
            </a:br>
            <a:r>
              <a:rPr lang="el-GR" sz="1600" dirty="0"/>
              <a:t> Το επίπεδο υποστήριξης από το </a:t>
            </a:r>
            <a:r>
              <a:rPr lang="el-GR" sz="1600" u="sng" dirty="0"/>
              <a:t>οικογενειακό</a:t>
            </a:r>
            <a:r>
              <a:rPr lang="el-GR" sz="1600" dirty="0"/>
              <a:t> περιβάλλον.</a:t>
            </a:r>
            <a:br>
              <a:rPr lang="el-GR" sz="1600" dirty="0"/>
            </a:br>
            <a:r>
              <a:rPr lang="el-GR" sz="1600" dirty="0"/>
              <a:t> Η δυνατότητα συμμετοχής του οικογενειακού </a:t>
            </a:r>
            <a:r>
              <a:rPr lang="el-GR" sz="1600" u="sng" dirty="0"/>
              <a:t>ιατρού</a:t>
            </a:r>
            <a:r>
              <a:rPr lang="el-GR" sz="1600" dirty="0"/>
              <a:t> του ασθενούς στη συχνή</a:t>
            </a:r>
            <a:br>
              <a:rPr lang="el-GR" sz="1600" dirty="0"/>
            </a:br>
            <a:r>
              <a:rPr lang="el-GR" sz="1600" dirty="0"/>
              <a:t>υποστήριξη και κάλυψη βασικών ιατρικών αναγκών.</a:t>
            </a:r>
            <a:br>
              <a:rPr lang="el-GR" sz="1600" dirty="0"/>
            </a:br>
            <a:r>
              <a:rPr lang="el-GR" sz="1600" dirty="0"/>
              <a:t> Η δυνατότητα για εγκατάσταση στο σπίτι του κατάλληλου </a:t>
            </a:r>
            <a:r>
              <a:rPr lang="el-GR" sz="1600" u="sng" dirty="0"/>
              <a:t>εξοπλισμού</a:t>
            </a:r>
            <a:r>
              <a:rPr lang="el-GR" sz="1600" dirty="0"/>
              <a:t>.</a:t>
            </a:r>
            <a:br>
              <a:rPr lang="el-GR" sz="1600" dirty="0"/>
            </a:br>
            <a:endParaRPr lang="en-US" sz="1600" dirty="0"/>
          </a:p>
          <a:p>
            <a:pPr algn="just"/>
            <a:r>
              <a:rPr lang="el-GR" sz="1600" dirty="0"/>
              <a:t>Οι κατηγορίες ασθενών που μπορούν να λάβουν φροντίδα υπό τη μορφή παρεχομένων</a:t>
            </a:r>
            <a:br>
              <a:rPr lang="el-GR" sz="1600" dirty="0"/>
            </a:br>
            <a:r>
              <a:rPr lang="el-GR" sz="1600" dirty="0"/>
              <a:t>νοσηλευτικών υπηρεσιών διακρίνονται σε </a:t>
            </a:r>
            <a:r>
              <a:rPr lang="el-GR" sz="1600" u="sng" dirty="0"/>
              <a:t>οξέως και χρονίως</a:t>
            </a:r>
            <a:r>
              <a:rPr lang="el-GR" sz="1600" dirty="0"/>
              <a:t> πάσχοντες ασθενείς</a:t>
            </a:r>
            <a:br>
              <a:rPr lang="el-GR" sz="1600" dirty="0"/>
            </a:br>
            <a:r>
              <a:rPr lang="el-GR" sz="1600" dirty="0"/>
              <a:t>(</a:t>
            </a:r>
            <a:r>
              <a:rPr lang="el-GR" sz="1600" dirty="0" err="1"/>
              <a:t>Bentur</a:t>
            </a:r>
            <a:r>
              <a:rPr lang="el-GR" sz="1600" dirty="0"/>
              <a:t>, 2001). </a:t>
            </a:r>
          </a:p>
          <a:p>
            <a:pPr algn="just"/>
            <a:endParaRPr lang="el-GR" sz="1600" dirty="0"/>
          </a:p>
          <a:p>
            <a:pPr algn="just"/>
            <a:r>
              <a:rPr lang="el-GR" sz="1600" dirty="0"/>
              <a:t>Μια κατηγορία ασθενών περιλαμβάνει κλινικά </a:t>
            </a:r>
            <a:r>
              <a:rPr lang="el-GR" sz="1600" u="sng" dirty="0"/>
              <a:t>περιστατικά</a:t>
            </a:r>
            <a:br>
              <a:rPr lang="el-GR" sz="1600" dirty="0"/>
            </a:br>
            <a:r>
              <a:rPr lang="el-GR" sz="1600" dirty="0"/>
              <a:t>ανεξαρτήτως ηλικιακών περιορισμών, τα οποία και λόγω της φύσεως της κλινικής τους</a:t>
            </a:r>
            <a:br>
              <a:rPr lang="el-GR" sz="1600" dirty="0"/>
            </a:br>
            <a:r>
              <a:rPr lang="el-GR" sz="1600" dirty="0"/>
              <a:t>εικόνας, </a:t>
            </a:r>
            <a:r>
              <a:rPr lang="el-GR" sz="1600" u="sng" dirty="0"/>
              <a:t>δεν χρήζουν παρατεταμένης νοσοκομειακής παραμονής</a:t>
            </a:r>
            <a:r>
              <a:rPr lang="el-GR" sz="1600" dirty="0"/>
              <a:t>. Συνεπώς, λαμβάνουν</a:t>
            </a:r>
            <a:br>
              <a:rPr lang="el-GR" sz="1600" dirty="0"/>
            </a:br>
            <a:r>
              <a:rPr lang="el-GR" sz="1600" dirty="0"/>
              <a:t>συνήθως γρήγορα το σχετικό εξιτήριο και ακολουθεί η θεραπευτική αντιμετώπιση κατ’</a:t>
            </a:r>
            <a:br>
              <a:rPr lang="el-GR" sz="1600" dirty="0"/>
            </a:br>
            <a:r>
              <a:rPr lang="el-GR" sz="1600" dirty="0"/>
              <a:t>οίκον (</a:t>
            </a:r>
            <a:r>
              <a:rPr lang="el-GR" sz="1600" dirty="0" err="1"/>
              <a:t>Montalto</a:t>
            </a:r>
            <a:r>
              <a:rPr lang="el-GR" sz="1600" dirty="0"/>
              <a:t>, 2010).</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0" y="1828800"/>
            <a:ext cx="9144000" cy="5011949"/>
          </a:xfrm>
          <a:prstGeom prst="rect">
            <a:avLst/>
          </a:prstGeom>
        </p:spPr>
        <p:txBody>
          <a:bodyPr wrap="square">
            <a:spAutoFit/>
          </a:bodyPr>
          <a:lstStyle/>
          <a:p>
            <a:pPr algn="l">
              <a:lnSpc>
                <a:spcPct val="150000"/>
              </a:lnSpc>
              <a:buFont typeface="Wingdings" pitchFamily="2" charset="2"/>
              <a:buChar char="ü"/>
            </a:pPr>
            <a:r>
              <a:rPr lang="el-GR" sz="2400" dirty="0"/>
              <a:t>Μείωση του κόστους σε ποσοστό από </a:t>
            </a:r>
            <a:r>
              <a:rPr lang="el-GR" sz="2400" u="sng" dirty="0"/>
              <a:t>14 έως 44%</a:t>
            </a:r>
            <a:r>
              <a:rPr lang="el-GR" sz="2400" dirty="0"/>
              <a:t> σε σύγκριση με το </a:t>
            </a:r>
            <a:r>
              <a:rPr lang="el-GR" sz="2400" u="sng" dirty="0"/>
              <a:t>κόστος</a:t>
            </a:r>
            <a:r>
              <a:rPr lang="el-GR" sz="2400" dirty="0"/>
              <a:t> νοσηλείας στο νοσοκομείο</a:t>
            </a:r>
            <a:r>
              <a:rPr lang="en-US" sz="2400" dirty="0"/>
              <a:t> </a:t>
            </a:r>
            <a:r>
              <a:rPr lang="el-GR" sz="2400" dirty="0"/>
              <a:t>(</a:t>
            </a:r>
            <a:r>
              <a:rPr lang="el-GR" sz="2400" dirty="0" err="1"/>
              <a:t>Pericas</a:t>
            </a:r>
            <a:r>
              <a:rPr lang="el-GR" sz="2400" dirty="0"/>
              <a:t> </a:t>
            </a:r>
            <a:r>
              <a:rPr lang="el-GR" sz="2400" dirty="0" err="1"/>
              <a:t>et</a:t>
            </a:r>
            <a:r>
              <a:rPr lang="el-GR" sz="2400" dirty="0"/>
              <a:t> </a:t>
            </a:r>
            <a:r>
              <a:rPr lang="el-GR" sz="2400" dirty="0" err="1"/>
              <a:t>al</a:t>
            </a:r>
            <a:r>
              <a:rPr lang="el-GR" sz="2400" dirty="0"/>
              <a:t>., 2013), λόγω μείωσης των εργαστηριακών εξετάσεων και μη χρήσης εξοπλισμού υψηλής τεχνολογίας.</a:t>
            </a:r>
          </a:p>
          <a:p>
            <a:pPr algn="l">
              <a:lnSpc>
                <a:spcPct val="150000"/>
              </a:lnSpc>
              <a:buFont typeface="Wingdings" pitchFamily="2" charset="2"/>
              <a:buChar char="ü"/>
            </a:pPr>
            <a:r>
              <a:rPr lang="el-GR" sz="2400" dirty="0"/>
              <a:t>Το κόστος ανά ασθενή μειώνεται κατά </a:t>
            </a:r>
            <a:r>
              <a:rPr lang="el-GR" sz="2400" u="sng" dirty="0"/>
              <a:t>19%</a:t>
            </a:r>
            <a:r>
              <a:rPr lang="el-GR" sz="2400" dirty="0"/>
              <a:t> (</a:t>
            </a:r>
            <a:r>
              <a:rPr lang="el-GR" sz="2400" dirty="0" err="1"/>
              <a:t>Cryer</a:t>
            </a:r>
            <a:r>
              <a:rPr lang="el-GR" sz="2400" dirty="0"/>
              <a:t> </a:t>
            </a:r>
            <a:r>
              <a:rPr lang="el-GR" sz="2400" dirty="0" err="1"/>
              <a:t>et</a:t>
            </a:r>
            <a:r>
              <a:rPr lang="el-GR" sz="2400" dirty="0"/>
              <a:t> </a:t>
            </a:r>
            <a:r>
              <a:rPr lang="el-GR" sz="2400" dirty="0" err="1"/>
              <a:t>al</a:t>
            </a:r>
            <a:r>
              <a:rPr lang="el-GR" sz="2400" dirty="0"/>
              <a:t>., 2012).</a:t>
            </a:r>
          </a:p>
          <a:p>
            <a:pPr algn="l">
              <a:lnSpc>
                <a:spcPct val="150000"/>
              </a:lnSpc>
              <a:buFont typeface="Wingdings" pitchFamily="2" charset="2"/>
              <a:buChar char="ü"/>
            </a:pPr>
            <a:r>
              <a:rPr lang="el-GR" sz="2400" dirty="0"/>
              <a:t>Σε μελέτη, σε ασθενείς με ΧΑΠ, το κόστος της κατ’ οίκον νοσηλείας είναι κατά πολύ περιορισμένο (</a:t>
            </a:r>
            <a:r>
              <a:rPr lang="el-GR" sz="2400" dirty="0" err="1"/>
              <a:t>Ricauda</a:t>
            </a:r>
            <a:r>
              <a:rPr lang="el-GR" sz="2400" dirty="0"/>
              <a:t> </a:t>
            </a:r>
            <a:r>
              <a:rPr lang="el-GR" sz="2400" dirty="0" err="1"/>
              <a:t>et</a:t>
            </a:r>
            <a:r>
              <a:rPr lang="el-GR" sz="2400" dirty="0"/>
              <a:t> </a:t>
            </a:r>
            <a:r>
              <a:rPr lang="el-GR" sz="2400" dirty="0" err="1"/>
              <a:t>al</a:t>
            </a:r>
            <a:r>
              <a:rPr lang="el-GR" sz="2400" dirty="0"/>
              <a:t>., 2008). </a:t>
            </a:r>
          </a:p>
          <a:p>
            <a:pPr algn="l">
              <a:lnSpc>
                <a:spcPct val="150000"/>
              </a:lnSpc>
              <a:buFont typeface="Wingdings" pitchFamily="2" charset="2"/>
              <a:buChar char="ü"/>
            </a:pPr>
            <a:r>
              <a:rPr lang="el-GR" sz="2400" dirty="0"/>
              <a:t>Σε μελέτη σε ασθενείς με καρδιακή ανεπάρκεια το κόστος νοσηλείας στο σπίτι είναι </a:t>
            </a:r>
            <a:r>
              <a:rPr lang="el-GR" sz="2400" u="sng" dirty="0"/>
              <a:t>δυο φορές λιγότερο</a:t>
            </a:r>
            <a:r>
              <a:rPr lang="el-GR" sz="2400" dirty="0"/>
              <a:t> (</a:t>
            </a:r>
            <a:r>
              <a:rPr lang="el-GR" sz="2400" dirty="0" err="1"/>
              <a:t>Board</a:t>
            </a:r>
            <a:r>
              <a:rPr lang="el-GR" sz="2400" dirty="0"/>
              <a:t> </a:t>
            </a:r>
            <a:r>
              <a:rPr lang="el-GR" sz="2400" dirty="0" err="1"/>
              <a:t>et</a:t>
            </a:r>
            <a:r>
              <a:rPr lang="el-GR" sz="2400" dirty="0"/>
              <a:t> </a:t>
            </a:r>
            <a:r>
              <a:rPr lang="el-GR" sz="2400" dirty="0" err="1"/>
              <a:t>al</a:t>
            </a:r>
            <a:r>
              <a:rPr lang="el-GR" sz="2400" dirty="0"/>
              <a:t>., 2000). </a:t>
            </a:r>
          </a:p>
        </p:txBody>
      </p:sp>
      <p:sp>
        <p:nvSpPr>
          <p:cNvPr id="4" name="3 - TextBox"/>
          <p:cNvSpPr txBox="1"/>
          <p:nvPr/>
        </p:nvSpPr>
        <p:spPr>
          <a:xfrm>
            <a:off x="381000" y="533400"/>
            <a:ext cx="4114800" cy="1200329"/>
          </a:xfrm>
          <a:prstGeom prst="rect">
            <a:avLst/>
          </a:prstGeom>
          <a:noFill/>
        </p:spPr>
        <p:txBody>
          <a:bodyPr wrap="square" rtlCol="0">
            <a:spAutoFit/>
          </a:bodyPr>
          <a:lstStyle/>
          <a:p>
            <a:r>
              <a:rPr lang="el-GR" dirty="0"/>
              <a:t>Οφέλη κατ’ οίκον νοσηλείας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908794"/>
            <a:ext cx="7362825" cy="450222"/>
          </a:xfrm>
        </p:spPr>
        <p:txBody>
          <a:bodyPr/>
          <a:lstStyle/>
          <a:p>
            <a:r>
              <a:rPr lang="en-US" dirty="0"/>
              <a:t>From facility to home: How healthcare could shift by 2025</a:t>
            </a:r>
          </a:p>
        </p:txBody>
      </p:sp>
      <p:sp>
        <p:nvSpPr>
          <p:cNvPr id="4" name="Rectangle 3"/>
          <p:cNvSpPr/>
          <p:nvPr/>
        </p:nvSpPr>
        <p:spPr>
          <a:xfrm>
            <a:off x="467544" y="5697253"/>
            <a:ext cx="4572000" cy="796372"/>
          </a:xfrm>
          <a:prstGeom prst="rect">
            <a:avLst/>
          </a:prstGeom>
        </p:spPr>
        <p:txBody>
          <a:bodyPr>
            <a:spAutoFit/>
          </a:bodyPr>
          <a:lstStyle/>
          <a:p>
            <a:pPr algn="l" defTabSz="685800" eaLnBrk="0" hangingPunct="0">
              <a:spcBef>
                <a:spcPts val="0"/>
              </a:spcBef>
              <a:spcAft>
                <a:spcPts val="0"/>
              </a:spcAft>
            </a:pPr>
            <a:r>
              <a:rPr lang="en-US" sz="600" dirty="0">
                <a:solidFill>
                  <a:srgbClr val="000000"/>
                </a:solidFill>
                <a:latin typeface="Arial" panose="020B0604020202020204" pitchFamily="34" charset="0"/>
                <a:hlinkClick r:id="rId2"/>
              </a:rPr>
              <a:t>https://www.mckinsey.com/Industries/Healthcare-Systems-and-Services/Our-Insights/From-facility-to-home-How-healthcare-could-shift-by-2025</a:t>
            </a:r>
            <a:r>
              <a:rPr lang="el-GR" sz="600" dirty="0">
                <a:solidFill>
                  <a:srgbClr val="000000"/>
                </a:solidFill>
                <a:latin typeface="Arial" panose="020B0604020202020204" pitchFamily="34" charset="0"/>
              </a:rPr>
              <a:t> </a:t>
            </a:r>
            <a:endParaRPr lang="en-US" sz="1350" dirty="0">
              <a:solidFill>
                <a:srgbClr val="000000"/>
              </a:solidFill>
              <a:latin typeface="Imago" pitchFamily="2" charset="0"/>
            </a:endParaRPr>
          </a:p>
          <a:p>
            <a:pPr algn="l" defTabSz="685800" eaLnBrk="0" hangingPunct="0">
              <a:spcBef>
                <a:spcPct val="50000"/>
              </a:spcBef>
            </a:pPr>
            <a:br>
              <a:rPr lang="en-US" sz="1350" dirty="0">
                <a:solidFill>
                  <a:srgbClr val="000000"/>
                </a:solidFill>
                <a:latin typeface="Imago" pitchFamily="2" charset="0"/>
              </a:rPr>
            </a:br>
            <a:endParaRPr lang="en-US" sz="1350" dirty="0">
              <a:solidFill>
                <a:srgbClr val="000000"/>
              </a:solidFill>
              <a:latin typeface="Imago" pitchFamily="2" charset="0"/>
            </a:endParaRPr>
          </a:p>
        </p:txBody>
      </p:sp>
      <p:pic>
        <p:nvPicPr>
          <p:cNvPr id="1028" name="Picture 4" descr="https://lh6.googleusercontent.com/K0v7Bbk1fBBu6rXRL9FczI-t-qycOdRIWHZdpK162yxyRS55KtNfRLgcvb00U6ip67eWXZUR1ZqUzTJsLdThHQ7rS1wPhtWHnq_Zyxs-uj-2spg8KfC87pUCbhopAS1iFsH7n1HEQUZ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599" y="1586785"/>
            <a:ext cx="6797555" cy="4089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809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6200" y="2667000"/>
            <a:ext cx="9067800" cy="3046988"/>
          </a:xfrm>
          <a:prstGeom prst="rect">
            <a:avLst/>
          </a:prstGeom>
        </p:spPr>
        <p:txBody>
          <a:bodyPr wrap="square">
            <a:spAutoFit/>
          </a:bodyPr>
          <a:lstStyle/>
          <a:p>
            <a:pPr algn="just">
              <a:buFont typeface="Wingdings" pitchFamily="2" charset="2"/>
              <a:buChar char="ü"/>
            </a:pPr>
            <a:r>
              <a:rPr lang="en-US" sz="2400" dirty="0"/>
              <a:t>Greece’s population is </a:t>
            </a:r>
            <a:r>
              <a:rPr lang="en-US" sz="2400" u="sng" dirty="0"/>
              <a:t>ageing</a:t>
            </a:r>
            <a:r>
              <a:rPr lang="en-US" sz="2400" dirty="0"/>
              <a:t> rapidly and</a:t>
            </a:r>
            <a:r>
              <a:rPr lang="el-GR" sz="2400" dirty="0"/>
              <a:t> </a:t>
            </a:r>
            <a:r>
              <a:rPr lang="en-US" sz="2400" dirty="0"/>
              <a:t>already relatively old compared to the rest of Europe. In</a:t>
            </a:r>
            <a:r>
              <a:rPr lang="el-GR" sz="2400" dirty="0"/>
              <a:t> </a:t>
            </a:r>
            <a:r>
              <a:rPr lang="en-US" sz="2400" dirty="0"/>
              <a:t>2008 18.6% compared to 17% in the EU27 was over</a:t>
            </a:r>
            <a:r>
              <a:rPr lang="el-GR" sz="2400" dirty="0"/>
              <a:t> </a:t>
            </a:r>
            <a:r>
              <a:rPr lang="en-US" sz="2400" dirty="0"/>
              <a:t>65 years old and between 2005 and 2030 the proportion</a:t>
            </a:r>
            <a:r>
              <a:rPr lang="el-GR" sz="2400" dirty="0"/>
              <a:t> </a:t>
            </a:r>
            <a:r>
              <a:rPr lang="en-US" sz="2400" dirty="0"/>
              <a:t>of the population over 80 is expected to double (</a:t>
            </a:r>
            <a:r>
              <a:rPr lang="en-US" sz="2400" dirty="0" err="1"/>
              <a:t>Eurostat</a:t>
            </a:r>
            <a:r>
              <a:rPr lang="el-GR" sz="2400" dirty="0"/>
              <a:t> </a:t>
            </a:r>
            <a:r>
              <a:rPr lang="en-US" sz="2400" dirty="0"/>
              <a:t>2008, age structure trend). </a:t>
            </a:r>
            <a:endParaRPr lang="el-GR" sz="2400" dirty="0"/>
          </a:p>
          <a:p>
            <a:pPr algn="just">
              <a:buFont typeface="Wingdings" pitchFamily="2" charset="2"/>
              <a:buChar char="ü"/>
            </a:pPr>
            <a:r>
              <a:rPr lang="en-US" sz="2400" dirty="0"/>
              <a:t>Recent Greek health profile (2021) shows stability in life expectancy although reduction in the so called ‘</a:t>
            </a:r>
            <a:r>
              <a:rPr lang="en-US" sz="2400" u="sng" dirty="0"/>
              <a:t>good health</a:t>
            </a:r>
            <a:r>
              <a:rPr lang="en-US" sz="2400" dirty="0"/>
              <a:t>’ (65 y.).</a:t>
            </a:r>
          </a:p>
          <a:p>
            <a:pPr algn="just">
              <a:buFont typeface="Wingdings" pitchFamily="2" charset="2"/>
              <a:buChar char="ü"/>
            </a:pPr>
            <a:r>
              <a:rPr lang="en-US" sz="2400" u="sng" dirty="0"/>
              <a:t>Inpatients</a:t>
            </a:r>
            <a:r>
              <a:rPr lang="en-US" sz="2400" dirty="0"/>
              <a:t> are getting over 2 millions per year …</a:t>
            </a:r>
            <a:endParaRPr lang="el-GR" sz="2400" dirty="0"/>
          </a:p>
        </p:txBody>
      </p:sp>
      <p:sp>
        <p:nvSpPr>
          <p:cNvPr id="3" name="2 - TextBox"/>
          <p:cNvSpPr txBox="1"/>
          <p:nvPr/>
        </p:nvSpPr>
        <p:spPr>
          <a:xfrm>
            <a:off x="0" y="762000"/>
            <a:ext cx="3200400" cy="646331"/>
          </a:xfrm>
          <a:prstGeom prst="rect">
            <a:avLst/>
          </a:prstGeom>
          <a:noFill/>
        </p:spPr>
        <p:txBody>
          <a:bodyPr wrap="square" rtlCol="0">
            <a:spAutoFit/>
          </a:bodyPr>
          <a:lstStyle/>
          <a:p>
            <a:r>
              <a:rPr lang="en-US" dirty="0"/>
              <a:t>GREECE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υματομορφή">
  <a:themeElements>
    <a:clrScheme name="Κυματομορφή">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Κυματομορφή">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υματομορφή">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ont lethe presentazion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oche">
  <a:themeElements>
    <a:clrScheme name="Roche 2">
      <a:dk1>
        <a:srgbClr val="000000"/>
      </a:dk1>
      <a:lt1>
        <a:srgbClr val="FFFFFF"/>
      </a:lt1>
      <a:dk2>
        <a:srgbClr val="969696"/>
      </a:dk2>
      <a:lt2>
        <a:srgbClr val="FF7F00"/>
      </a:lt2>
      <a:accent1>
        <a:srgbClr val="FF7F00"/>
      </a:accent1>
      <a:accent2>
        <a:srgbClr val="800080"/>
      </a:accent2>
      <a:accent3>
        <a:srgbClr val="FFCC00"/>
      </a:accent3>
      <a:accent4>
        <a:srgbClr val="9933FF"/>
      </a:accent4>
      <a:accent5>
        <a:srgbClr val="009900"/>
      </a:accent5>
      <a:accent6>
        <a:srgbClr val="0082DA"/>
      </a:accent6>
      <a:hlink>
        <a:srgbClr val="9933FF"/>
      </a:hlink>
      <a:folHlink>
        <a:srgbClr val="FF3300"/>
      </a:folHlink>
    </a:clrScheme>
    <a:fontScheme name="Roche">
      <a:majorFont>
        <a:latin typeface="Imago"/>
        <a:ea typeface=""/>
        <a:cs typeface=""/>
      </a:majorFont>
      <a:minorFont>
        <a:latin typeface="Imag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smtClean="0">
            <a:ln>
              <a:noFill/>
            </a:ln>
            <a:solidFill>
              <a:schemeClr val="tx1"/>
            </a:solidFill>
            <a:effectLst/>
            <a:latin typeface="Imago" pitchFamily="2"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Imago" pitchFamily="2" charset="0"/>
          </a:defRPr>
        </a:defPPr>
      </a:lstStyle>
      <a:style>
        <a:lnRef idx="1">
          <a:schemeClr val="tx1"/>
        </a:lnRef>
        <a:fillRef idx="0">
          <a:schemeClr val="accent1"/>
        </a:fillRef>
        <a:effectRef idx="0">
          <a:schemeClr val="accent1"/>
        </a:effectRef>
        <a:fontRef idx="minor">
          <a:schemeClr val="tx1"/>
        </a:fontRef>
      </a:style>
    </a:lnDef>
  </a:objectDefaults>
  <a:extraClrSchemeLst>
    <a:extraClrScheme>
      <a:clrScheme name="Roche 1">
        <a:dk1>
          <a:srgbClr val="FF7F00"/>
        </a:dk1>
        <a:lt1>
          <a:srgbClr val="FFFFFF"/>
        </a:lt1>
        <a:dk2>
          <a:srgbClr val="0028A0"/>
        </a:dk2>
        <a:lt2>
          <a:srgbClr val="969696"/>
        </a:lt2>
        <a:accent1>
          <a:srgbClr val="FF7F00"/>
        </a:accent1>
        <a:accent2>
          <a:srgbClr val="800080"/>
        </a:accent2>
        <a:accent3>
          <a:srgbClr val="FFCC00"/>
        </a:accent3>
        <a:accent4>
          <a:srgbClr val="9933FF"/>
        </a:accent4>
        <a:accent5>
          <a:srgbClr val="009900"/>
        </a:accent5>
        <a:accent6>
          <a:srgbClr val="0082DA"/>
        </a:accent6>
        <a:hlink>
          <a:srgbClr val="9933FF"/>
        </a:hlink>
        <a:folHlink>
          <a:srgbClr val="FF3300"/>
        </a:folHlink>
      </a:clrScheme>
      <a:clrMap bg1="dk2" tx1="lt1" bg2="dk1" tx2="lt2" accent1="accent1" accent2="accent2" accent3="accent3" accent4="accent4" accent5="accent5" accent6="accent6" hlink="hlink" folHlink="folHlink"/>
    </a:extraClrScheme>
    <a:extraClrScheme>
      <a:clrScheme name="Roche 2">
        <a:dk1>
          <a:srgbClr val="000000"/>
        </a:dk1>
        <a:lt1>
          <a:srgbClr val="FFFFFF"/>
        </a:lt1>
        <a:dk2>
          <a:srgbClr val="969696"/>
        </a:dk2>
        <a:lt2>
          <a:srgbClr val="FF7F00"/>
        </a:lt2>
        <a:accent1>
          <a:srgbClr val="FF7F00"/>
        </a:accent1>
        <a:accent2>
          <a:srgbClr val="800080"/>
        </a:accent2>
        <a:accent3>
          <a:srgbClr val="FFCC00"/>
        </a:accent3>
        <a:accent4>
          <a:srgbClr val="9933FF"/>
        </a:accent4>
        <a:accent5>
          <a:srgbClr val="009900"/>
        </a:accent5>
        <a:accent6>
          <a:srgbClr val="0082DA"/>
        </a:accent6>
        <a:hlink>
          <a:srgbClr val="9933FF"/>
        </a:hlink>
        <a:folHlink>
          <a:srgbClr val="FF3300"/>
        </a:folHlink>
      </a:clrScheme>
      <a:clrMap bg1="lt1" tx1="dk1" bg2="lt2" tx2="dk2" accent1="accent1" accent2="accent2" accent3="accent3" accent4="accent4" accent5="accent5" accent6="accent6" hlink="hlink" folHlink="folHlink"/>
    </a:extraClrScheme>
    <a:extraClrScheme>
      <a:clrScheme name="Roche 3">
        <a:dk1>
          <a:srgbClr val="000000"/>
        </a:dk1>
        <a:lt1>
          <a:srgbClr val="FFFFFF"/>
        </a:lt1>
        <a:dk2>
          <a:srgbClr val="959595"/>
        </a:dk2>
        <a:lt2>
          <a:srgbClr val="676767"/>
        </a:lt2>
        <a:accent1>
          <a:srgbClr val="B2B2B2"/>
        </a:accent1>
        <a:accent2>
          <a:srgbClr val="4D4D4D"/>
        </a:accent2>
        <a:accent3>
          <a:srgbClr val="FFFFFF"/>
        </a:accent3>
        <a:accent4>
          <a:srgbClr val="000000"/>
        </a:accent4>
        <a:accent5>
          <a:srgbClr val="D5D5D5"/>
        </a:accent5>
        <a:accent6>
          <a:srgbClr val="454545"/>
        </a:accent6>
        <a:hlink>
          <a:srgbClr val="EAEAEA"/>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oche 2">
    <a:dk1>
      <a:srgbClr val="000000"/>
    </a:dk1>
    <a:lt1>
      <a:srgbClr val="FFFFFF"/>
    </a:lt1>
    <a:dk2>
      <a:srgbClr val="969696"/>
    </a:dk2>
    <a:lt2>
      <a:srgbClr val="FF7F00"/>
    </a:lt2>
    <a:accent1>
      <a:srgbClr val="FF7F00"/>
    </a:accent1>
    <a:accent2>
      <a:srgbClr val="800080"/>
    </a:accent2>
    <a:accent3>
      <a:srgbClr val="FFCC00"/>
    </a:accent3>
    <a:accent4>
      <a:srgbClr val="9933FF"/>
    </a:accent4>
    <a:accent5>
      <a:srgbClr val="009900"/>
    </a:accent5>
    <a:accent6>
      <a:srgbClr val="0082DA"/>
    </a:accent6>
    <a:hlink>
      <a:srgbClr val="9933FF"/>
    </a:hlink>
    <a:folHlink>
      <a:srgbClr val="FF3300"/>
    </a:folHlink>
  </a:clrScheme>
</a:themeOverride>
</file>

<file path=docProps/app.xml><?xml version="1.0" encoding="utf-8"?>
<Properties xmlns="http://schemas.openxmlformats.org/officeDocument/2006/extended-properties" xmlns:vt="http://schemas.openxmlformats.org/officeDocument/2006/docPropsVTypes">
  <Template>Waveform</Template>
  <TotalTime>970</TotalTime>
  <Words>2328</Words>
  <Application>Microsoft Office PowerPoint</Application>
  <PresentationFormat>Προβολή στην οθόνη (4:3)</PresentationFormat>
  <Paragraphs>210</Paragraphs>
  <Slides>20</Slides>
  <Notes>4</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4</vt:i4>
      </vt:variant>
      <vt:variant>
        <vt:lpstr>Τίτλοι διαφανειών</vt:lpstr>
      </vt:variant>
      <vt:variant>
        <vt:i4>20</vt:i4>
      </vt:variant>
    </vt:vector>
  </HeadingPairs>
  <TitlesOfParts>
    <vt:vector size="35" baseType="lpstr">
      <vt:lpstr>Arial</vt:lpstr>
      <vt:lpstr>Calibri</vt:lpstr>
      <vt:lpstr>Calibri Light</vt:lpstr>
      <vt:lpstr>Candara</vt:lpstr>
      <vt:lpstr>Comic Sans MS</vt:lpstr>
      <vt:lpstr>HK Grotesk</vt:lpstr>
      <vt:lpstr>Imago</vt:lpstr>
      <vt:lpstr>Minion</vt:lpstr>
      <vt:lpstr>Symbol</vt:lpstr>
      <vt:lpstr>Times New Roman</vt:lpstr>
      <vt:lpstr>Wingdings</vt:lpstr>
      <vt:lpstr>Κυματομορφή</vt:lpstr>
      <vt:lpstr>Cover</vt:lpstr>
      <vt:lpstr>Text</vt:lpstr>
      <vt:lpstr>Roche</vt:lpstr>
      <vt:lpstr>           CCI France Grece National Action Plan for Public Health 13/04/2022 Round Table I: Home care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From facility to home: How healthcare could shift by 2025</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Event: </vt:lpstr>
      <vt:lpstr>RETENTION project Definition</vt:lpstr>
      <vt:lpstr>RETENTION Partners</vt:lpstr>
      <vt:lpstr>RETENTION Deliverables</vt:lpstr>
      <vt:lpstr>RETENTION Architecture (IoT)</vt:lpstr>
      <vt:lpstr>RETENTION Devices</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Νικόλαος Πολύζος</cp:lastModifiedBy>
  <cp:revision>77</cp:revision>
  <dcterms:created xsi:type="dcterms:W3CDTF">1601-01-01T00:00:00Z</dcterms:created>
  <dcterms:modified xsi:type="dcterms:W3CDTF">2022-04-13T08:05:17Z</dcterms:modified>
</cp:coreProperties>
</file>