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  <p:sldMasterId id="2147483672" r:id="rId3"/>
    <p:sldMasterId id="2147483686" r:id="rId4"/>
  </p:sldMasterIdLst>
  <p:notesMasterIdLst>
    <p:notesMasterId r:id="rId25"/>
  </p:notesMasterIdLst>
  <p:sldIdLst>
    <p:sldId id="257" r:id="rId5"/>
    <p:sldId id="259" r:id="rId6"/>
    <p:sldId id="261" r:id="rId7"/>
    <p:sldId id="263" r:id="rId8"/>
    <p:sldId id="265" r:id="rId9"/>
    <p:sldId id="268" r:id="rId10"/>
    <p:sldId id="270" r:id="rId11"/>
    <p:sldId id="274" r:id="rId12"/>
    <p:sldId id="289" r:id="rId13"/>
    <p:sldId id="291" r:id="rId14"/>
    <p:sldId id="276" r:id="rId15"/>
    <p:sldId id="287" r:id="rId16"/>
    <p:sldId id="293" r:id="rId17"/>
    <p:sldId id="279" r:id="rId18"/>
    <p:sldId id="282" r:id="rId19"/>
    <p:sldId id="285" r:id="rId20"/>
    <p:sldId id="295" r:id="rId21"/>
    <p:sldId id="297" r:id="rId22"/>
    <p:sldId id="301" r:id="rId23"/>
    <p:sldId id="30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AFF1\F_USERS\FERRARIO\Alessandra's%20documents\Random\J&amp;J%20slide%20deck\Health_indicators_Jan2012\II.%20Satisfaction%20with%20health%20care%20provision_Jan2013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616781293735287E-2"/>
          <c:y val="3.1972698877003269E-2"/>
          <c:w val="0.81271646912068296"/>
          <c:h val="0.748842139872904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Total 'Good'</c:v>
                </c:pt>
              </c:strCache>
            </c:strRef>
          </c:tx>
          <c:spPr>
            <a:solidFill>
              <a:srgbClr val="000099"/>
            </a:solidFill>
          </c:spPr>
          <c:invertIfNegative val="0"/>
          <c:cat>
            <c:strRef>
              <c:f>Sheet1!$A$4:$A$30</c:f>
              <c:strCache>
                <c:ptCount val="27"/>
                <c:pt idx="0">
                  <c:v>Greece</c:v>
                </c:pt>
                <c:pt idx="1">
                  <c:v>Romania</c:v>
                </c:pt>
                <c:pt idx="2">
                  <c:v>Poland</c:v>
                </c:pt>
                <c:pt idx="3">
                  <c:v>Bulgaria</c:v>
                </c:pt>
                <c:pt idx="4">
                  <c:v>Latvia </c:v>
                </c:pt>
                <c:pt idx="5">
                  <c:v>Hungary</c:v>
                </c:pt>
                <c:pt idx="6">
                  <c:v>Portugal</c:v>
                </c:pt>
                <c:pt idx="7">
                  <c:v>Lithuania </c:v>
                </c:pt>
                <c:pt idx="8">
                  <c:v>Italy</c:v>
                </c:pt>
                <c:pt idx="9">
                  <c:v>Slovak Republic</c:v>
                </c:pt>
                <c:pt idx="10">
                  <c:v>Ireland</c:v>
                </c:pt>
                <c:pt idx="11">
                  <c:v>Cyprus</c:v>
                </c:pt>
                <c:pt idx="12">
                  <c:v>Estonia</c:v>
                </c:pt>
                <c:pt idx="13">
                  <c:v>Czech Republic</c:v>
                </c:pt>
                <c:pt idx="14">
                  <c:v>Spain</c:v>
                </c:pt>
                <c:pt idx="15">
                  <c:v>Slovenia </c:v>
                </c:pt>
                <c:pt idx="16">
                  <c:v>Germany</c:v>
                </c:pt>
                <c:pt idx="17">
                  <c:v>France</c:v>
                </c:pt>
                <c:pt idx="18">
                  <c:v>Malta</c:v>
                </c:pt>
                <c:pt idx="19">
                  <c:v>Finland</c:v>
                </c:pt>
                <c:pt idx="20">
                  <c:v>Denmark</c:v>
                </c:pt>
                <c:pt idx="21">
                  <c:v>UK </c:v>
                </c:pt>
                <c:pt idx="22">
                  <c:v>Sweden</c:v>
                </c:pt>
                <c:pt idx="23">
                  <c:v>Netherlands</c:v>
                </c:pt>
                <c:pt idx="24">
                  <c:v>Austria</c:v>
                </c:pt>
                <c:pt idx="25">
                  <c:v>Luxembourg</c:v>
                </c:pt>
                <c:pt idx="26">
                  <c:v>Belgium</c:v>
                </c:pt>
              </c:strCache>
            </c:strRef>
          </c:cat>
          <c:val>
            <c:numRef>
              <c:f>Sheet1!$B$4:$B$30</c:f>
              <c:numCache>
                <c:formatCode>General</c:formatCode>
                <c:ptCount val="27"/>
                <c:pt idx="0">
                  <c:v>9</c:v>
                </c:pt>
                <c:pt idx="1">
                  <c:v>19</c:v>
                </c:pt>
                <c:pt idx="2">
                  <c:v>21</c:v>
                </c:pt>
                <c:pt idx="3">
                  <c:v>22</c:v>
                </c:pt>
                <c:pt idx="4">
                  <c:v>30</c:v>
                </c:pt>
                <c:pt idx="5">
                  <c:v>32</c:v>
                </c:pt>
                <c:pt idx="6">
                  <c:v>35</c:v>
                </c:pt>
                <c:pt idx="7">
                  <c:v>39</c:v>
                </c:pt>
                <c:pt idx="8">
                  <c:v>41</c:v>
                </c:pt>
                <c:pt idx="9">
                  <c:v>43</c:v>
                </c:pt>
                <c:pt idx="10">
                  <c:v>44</c:v>
                </c:pt>
                <c:pt idx="11">
                  <c:v>51</c:v>
                </c:pt>
                <c:pt idx="12">
                  <c:v>62</c:v>
                </c:pt>
                <c:pt idx="13">
                  <c:v>68</c:v>
                </c:pt>
                <c:pt idx="14">
                  <c:v>69</c:v>
                </c:pt>
                <c:pt idx="15">
                  <c:v>71</c:v>
                </c:pt>
                <c:pt idx="16">
                  <c:v>81</c:v>
                </c:pt>
                <c:pt idx="17">
                  <c:v>81</c:v>
                </c:pt>
                <c:pt idx="18">
                  <c:v>82</c:v>
                </c:pt>
                <c:pt idx="19">
                  <c:v>82</c:v>
                </c:pt>
                <c:pt idx="20">
                  <c:v>83</c:v>
                </c:pt>
                <c:pt idx="21">
                  <c:v>86</c:v>
                </c:pt>
                <c:pt idx="22">
                  <c:v>87</c:v>
                </c:pt>
                <c:pt idx="23">
                  <c:v>91</c:v>
                </c:pt>
                <c:pt idx="24">
                  <c:v>91</c:v>
                </c:pt>
                <c:pt idx="25">
                  <c:v>93</c:v>
                </c:pt>
                <c:pt idx="26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C0-4EB3-BE5F-509F2E1DECAA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Total 'Bad'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Sheet1!$A$4:$A$30</c:f>
              <c:strCache>
                <c:ptCount val="27"/>
                <c:pt idx="0">
                  <c:v>Greece</c:v>
                </c:pt>
                <c:pt idx="1">
                  <c:v>Romania</c:v>
                </c:pt>
                <c:pt idx="2">
                  <c:v>Poland</c:v>
                </c:pt>
                <c:pt idx="3">
                  <c:v>Bulgaria</c:v>
                </c:pt>
                <c:pt idx="4">
                  <c:v>Latvia </c:v>
                </c:pt>
                <c:pt idx="5">
                  <c:v>Hungary</c:v>
                </c:pt>
                <c:pt idx="6">
                  <c:v>Portugal</c:v>
                </c:pt>
                <c:pt idx="7">
                  <c:v>Lithuania </c:v>
                </c:pt>
                <c:pt idx="8">
                  <c:v>Italy</c:v>
                </c:pt>
                <c:pt idx="9">
                  <c:v>Slovak Republic</c:v>
                </c:pt>
                <c:pt idx="10">
                  <c:v>Ireland</c:v>
                </c:pt>
                <c:pt idx="11">
                  <c:v>Cyprus</c:v>
                </c:pt>
                <c:pt idx="12">
                  <c:v>Estonia</c:v>
                </c:pt>
                <c:pt idx="13">
                  <c:v>Czech Republic</c:v>
                </c:pt>
                <c:pt idx="14">
                  <c:v>Spain</c:v>
                </c:pt>
                <c:pt idx="15">
                  <c:v>Slovenia </c:v>
                </c:pt>
                <c:pt idx="16">
                  <c:v>Germany</c:v>
                </c:pt>
                <c:pt idx="17">
                  <c:v>France</c:v>
                </c:pt>
                <c:pt idx="18">
                  <c:v>Malta</c:v>
                </c:pt>
                <c:pt idx="19">
                  <c:v>Finland</c:v>
                </c:pt>
                <c:pt idx="20">
                  <c:v>Denmark</c:v>
                </c:pt>
                <c:pt idx="21">
                  <c:v>UK </c:v>
                </c:pt>
                <c:pt idx="22">
                  <c:v>Sweden</c:v>
                </c:pt>
                <c:pt idx="23">
                  <c:v>Netherlands</c:v>
                </c:pt>
                <c:pt idx="24">
                  <c:v>Austria</c:v>
                </c:pt>
                <c:pt idx="25">
                  <c:v>Luxembourg</c:v>
                </c:pt>
                <c:pt idx="26">
                  <c:v>Belgium</c:v>
                </c:pt>
              </c:strCache>
            </c:strRef>
          </c:cat>
          <c:val>
            <c:numRef>
              <c:f>Sheet1!$C$4:$C$30</c:f>
              <c:numCache>
                <c:formatCode>General</c:formatCode>
                <c:ptCount val="27"/>
                <c:pt idx="0">
                  <c:v>91</c:v>
                </c:pt>
                <c:pt idx="1">
                  <c:v>79</c:v>
                </c:pt>
                <c:pt idx="2">
                  <c:v>77</c:v>
                </c:pt>
                <c:pt idx="3">
                  <c:v>76</c:v>
                </c:pt>
                <c:pt idx="4">
                  <c:v>67</c:v>
                </c:pt>
                <c:pt idx="5">
                  <c:v>67</c:v>
                </c:pt>
                <c:pt idx="6">
                  <c:v>64</c:v>
                </c:pt>
                <c:pt idx="7">
                  <c:v>59</c:v>
                </c:pt>
                <c:pt idx="8">
                  <c:v>58</c:v>
                </c:pt>
                <c:pt idx="9">
                  <c:v>56</c:v>
                </c:pt>
                <c:pt idx="10">
                  <c:v>54</c:v>
                </c:pt>
                <c:pt idx="11">
                  <c:v>46</c:v>
                </c:pt>
                <c:pt idx="12">
                  <c:v>36</c:v>
                </c:pt>
                <c:pt idx="13">
                  <c:v>31</c:v>
                </c:pt>
                <c:pt idx="14">
                  <c:v>30</c:v>
                </c:pt>
                <c:pt idx="15">
                  <c:v>29</c:v>
                </c:pt>
                <c:pt idx="16">
                  <c:v>19</c:v>
                </c:pt>
                <c:pt idx="17">
                  <c:v>19</c:v>
                </c:pt>
                <c:pt idx="18">
                  <c:v>17</c:v>
                </c:pt>
                <c:pt idx="19">
                  <c:v>18</c:v>
                </c:pt>
                <c:pt idx="20">
                  <c:v>16</c:v>
                </c:pt>
                <c:pt idx="21">
                  <c:v>14</c:v>
                </c:pt>
                <c:pt idx="22">
                  <c:v>12</c:v>
                </c:pt>
                <c:pt idx="23">
                  <c:v>9</c:v>
                </c:pt>
                <c:pt idx="24">
                  <c:v>9</c:v>
                </c:pt>
                <c:pt idx="25">
                  <c:v>6</c:v>
                </c:pt>
                <c:pt idx="2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C0-4EB3-BE5F-509F2E1DEC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14123520"/>
        <c:axId val="114125056"/>
      </c:barChart>
      <c:catAx>
        <c:axId val="114123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4125056"/>
        <c:crosses val="autoZero"/>
        <c:auto val="1"/>
        <c:lblAlgn val="ctr"/>
        <c:lblOffset val="100"/>
        <c:noMultiLvlLbl val="0"/>
      </c:catAx>
      <c:valAx>
        <c:axId val="11412505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123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6124551684899"/>
          <c:y val="0.44792526204202932"/>
          <c:w val="0.127666749585582"/>
          <c:h val="0.1041492491624291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C2F2-84AF-4E2D-8948-8340AD5D7976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5CDC6-2F07-4F08-8A6B-7D9617683E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91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>
            <a:extLst>
              <a:ext uri="{FF2B5EF4-FFF2-40B4-BE49-F238E27FC236}">
                <a16:creationId xmlns:a16="http://schemas.microsoft.com/office/drawing/2014/main" id="{59197E14-7612-4A2F-BFB0-4989A0559B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3539" name="Notes Placeholder 2">
            <a:extLst>
              <a:ext uri="{FF2B5EF4-FFF2-40B4-BE49-F238E27FC236}">
                <a16:creationId xmlns:a16="http://schemas.microsoft.com/office/drawing/2014/main" id="{07841D95-8DF9-4388-95FF-B79F1DBDFE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3540" name="Slide Number Placeholder 3">
            <a:extLst>
              <a:ext uri="{FF2B5EF4-FFF2-40B4-BE49-F238E27FC236}">
                <a16:creationId xmlns:a16="http://schemas.microsoft.com/office/drawing/2014/main" id="{697F637F-5313-4D4F-8F8C-29A642B2E7E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0" tIns="47335" rIns="94670" bIns="47335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7AED54-F91C-46DE-8F07-156016D76651}" type="slidenum">
              <a:rPr kumimoji="0" lang="el-G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E57BC9A-D25D-4DF8-9237-1C1E9D020FD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6158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FE4C4A6-F911-43C0-97C7-008D4F6D5F5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0490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C5E693B-F949-45AB-B824-8CB9B306D23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0606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66E5E55-5BD1-4899-9096-57B62D8767C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2456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EE27B9F-C804-4320-B44E-F7BB793E7BB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30364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EC9D986-C1D0-47B8-83E1-29C0A14E4E3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6766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E3CBCBA-EC32-4AFB-987D-18DC7FA9863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78609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3DAEE8D-1EA8-4577-B67F-95EAE34C9CC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575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153E36-0FFD-496D-A3C9-5806FF9DE8C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293026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2CBCEBA-E957-4A31-B0FA-DADD60F971E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8330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223417D-A967-4A88-A517-34087DB4C4D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05437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281A5-3912-4E51-912E-1727CB4EC7D8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42516528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CAB5A-57CD-4A00-B7CB-840E7E2255F8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7434441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02F5D-841E-44E2-ABCD-05DDC7CE2021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078373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B16E-4BCE-4E29-A5CF-C0098B3762D3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178534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E0131-5A32-43DE-9265-80F9A02CED3E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951979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80CEA-5DC3-43D8-A87B-E4F51C5E3930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437519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34E0-5189-415A-A469-12005EF7424B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22553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F6EB7-7ED5-417E-9B03-F17DD6199FF7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158427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9156E-1B04-40AE-B02F-B22D2A77D36C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610148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80333-78F0-4F28-AA9C-D9CCB68CC44B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5820354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24104-64CD-4EC3-9BC4-6B5B46A5B586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910387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0C6FE-FC7E-4EE7-B0AE-6FC24A380507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9520838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6C272-72A6-405D-A6B0-FB7873C13731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3834383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4EF2A-0DAE-4335-A0DB-DE30EEB400FC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3717978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59646-EA04-4414-AC33-070BF9BA0D98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068742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9DED6-F3D9-48B8-AEAA-5BC16EF4C7B2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605761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C0683-077B-4C16-BF5D-5CC38AF2CE56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54857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FC11E1-DE38-40EB-B559-43B7454C23AC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6515152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DFF5D-29E5-475D-AB6D-CB8577D23062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233521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6CF02-3888-422B-A8E7-28717CD57F4B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8405864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4103B-9270-4332-8E5D-A02AD57178FE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0626365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DBB12-5D2D-4EC2-9D58-628027EDCF82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8416998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C95BD-F3A0-4C63-83AC-E5826C35FDBB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2936255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25EC7-4B66-411F-A2EA-3A2ADFD3EEEC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15572521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BD844-1B6C-478F-94DF-3A7D689E284F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41230014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5C985-7C8F-4E3A-9B02-A8607C70F00E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31464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6"/>
          <p:cNvCxnSpPr/>
          <p:nvPr userDrawn="1"/>
        </p:nvCxnSpPr>
        <p:spPr>
          <a:xfrm>
            <a:off x="38100" y="1143000"/>
            <a:ext cx="12192000" cy="0"/>
          </a:xfrm>
          <a:prstGeom prst="line">
            <a:avLst/>
          </a:prstGeom>
          <a:ln w="19050">
            <a:solidFill>
              <a:srgbClr val="003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95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l-G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l-GR" smtClean="0"/>
              <a:t>Cliquez pour modifier les styles du texte du masque</a:t>
            </a:r>
          </a:p>
          <a:p>
            <a:pPr lvl="1"/>
            <a:r>
              <a:rPr lang="fr-FR" altLang="el-GR" smtClean="0"/>
              <a:t>Deuxième niveau</a:t>
            </a:r>
          </a:p>
          <a:p>
            <a:pPr lvl="2"/>
            <a:r>
              <a:rPr lang="fr-FR" altLang="el-GR" smtClean="0"/>
              <a:t>Troisième niveau</a:t>
            </a:r>
          </a:p>
          <a:p>
            <a:pPr lvl="3"/>
            <a:r>
              <a:rPr lang="fr-FR" altLang="el-GR" smtClean="0"/>
              <a:t>Quatrième niveau</a:t>
            </a:r>
          </a:p>
          <a:p>
            <a:pPr lvl="4"/>
            <a:r>
              <a:rPr lang="fr-FR" altLang="el-GR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0" y="6613526"/>
            <a:ext cx="406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i="1" smtClean="0"/>
            </a:lvl1pPr>
          </a:lstStyle>
          <a:p>
            <a:pPr>
              <a:defRPr/>
            </a:pPr>
            <a:fld id="{03E3A5EE-B9E4-4990-973B-724D56F75FED}" type="slidenum">
              <a:rPr lang="fr-FR" altLang="el-GR"/>
              <a:pPr>
                <a:defRPr/>
              </a:pPr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339637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l-GR" smtClean="0"/>
              <a:t>Cliquez pour modifier le style du titre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l-GR" smtClean="0"/>
              <a:t>Cliquez pour modifier les styles du texte du masque</a:t>
            </a:r>
          </a:p>
          <a:p>
            <a:pPr lvl="1"/>
            <a:r>
              <a:rPr lang="fr-FR" altLang="el-GR" smtClean="0"/>
              <a:t>Deuxième niveau</a:t>
            </a:r>
          </a:p>
          <a:p>
            <a:pPr lvl="2"/>
            <a:r>
              <a:rPr lang="fr-FR" altLang="el-GR" smtClean="0"/>
              <a:t>Troisième niveau</a:t>
            </a:r>
          </a:p>
          <a:p>
            <a:pPr lvl="3"/>
            <a:r>
              <a:rPr lang="fr-FR" altLang="el-GR" smtClean="0"/>
              <a:t>Quatrième niveau</a:t>
            </a:r>
          </a:p>
          <a:p>
            <a:pPr lvl="4"/>
            <a:r>
              <a:rPr lang="fr-FR" altLang="el-GR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0" y="6613526"/>
            <a:ext cx="406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i="1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Isabelle RONDOT – </a:t>
            </a:r>
            <a:r>
              <a:rPr lang="fr-FR" smtClean="0"/>
              <a:t>May 2010</a:t>
            </a: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1"/>
            </a:lvl1pPr>
          </a:lstStyle>
          <a:p>
            <a:fld id="{382D3228-777E-4C0E-A8C7-AC595648C7CC}" type="slidenum">
              <a:rPr lang="fr-FR" altLang="el-GR"/>
              <a:pPr/>
              <a:t>‹#›</a:t>
            </a:fld>
            <a:endParaRPr lang="fr-FR" altLang="el-GR"/>
          </a:p>
        </p:txBody>
      </p:sp>
    </p:spTree>
    <p:extLst>
      <p:ext uri="{BB962C8B-B14F-4D97-AF65-F5344CB8AC3E}">
        <p14:creationId xmlns:p14="http://schemas.microsoft.com/office/powerpoint/2010/main" val="247200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4400" dirty="0" smtClean="0"/>
              <a:t>ΣΥΜΠΡΑΞΗ  ΔΗΜΟΣΙΟΥ – ΙΔΙΩΤΙΚΟΥ ΤΟΜΕΑ ΣΤΗΝ ΑΣΦΑΛΙΣΗ ΥΓΕΙΑΣ: </a:t>
            </a:r>
            <a:br>
              <a:rPr lang="el-GR" sz="4400" dirty="0" smtClean="0"/>
            </a:br>
            <a:r>
              <a:rPr lang="el-GR" sz="4400" dirty="0" smtClean="0"/>
              <a:t>Με βάση το Γαλλικό μοντέλο.</a:t>
            </a:r>
            <a:endParaRPr lang="el-G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Του ΜΙΛΤΙΑΔΗ ΝΕΚΤΑΡΙΟΥ,</a:t>
            </a:r>
          </a:p>
          <a:p>
            <a:r>
              <a:rPr lang="el-GR" dirty="0" smtClean="0"/>
              <a:t>ΚΑΘΗΓΗΤΗ, ΠΑΝΕΠΙΣΤΗΜΙΟΥ  ΠΕΙΡΑΙΩΣ</a:t>
            </a:r>
          </a:p>
          <a:p>
            <a:r>
              <a:rPr lang="en-US" dirty="0"/>
              <a:t>CCIFG - HEALTH FORUM </a:t>
            </a:r>
            <a:r>
              <a:rPr lang="en-US" dirty="0" smtClean="0"/>
              <a:t>13.04.22, </a:t>
            </a:r>
            <a:r>
              <a:rPr lang="el-GR" dirty="0" smtClean="0"/>
              <a:t>   </a:t>
            </a:r>
            <a:r>
              <a:rPr lang="en-US" dirty="0" smtClean="0"/>
              <a:t>ATHENS</a:t>
            </a:r>
            <a:r>
              <a:rPr lang="en-US" dirty="0" smtClean="0"/>
              <a:t>, GREECE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4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sz="800" dirty="0">
                <a:solidFill>
                  <a:srgbClr val="000000"/>
                </a:solidFill>
              </a:rPr>
              <a:t>Isabelle RONDOT – October 2010</a:t>
            </a:r>
          </a:p>
        </p:txBody>
      </p:sp>
      <p:sp>
        <p:nvSpPr>
          <p:cNvPr id="1945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fld id="{E34609CF-FB44-4E27-9DE6-C010ECB032B8}" type="slidenum">
              <a:rPr lang="fr-FR" altLang="el-GR" sz="800">
                <a:solidFill>
                  <a:srgbClr val="000000"/>
                </a:solidFill>
                <a:cs typeface="Arial" panose="020B0604020202020204" pitchFamily="34" charset="0"/>
              </a:rPr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altLang="el-GR" sz="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946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981200" y="914401"/>
          <a:ext cx="822960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8230313" imgH="5212532" progId="Excel.Chart.8">
                  <p:embed/>
                </p:oleObj>
              </mc:Choice>
              <mc:Fallback>
                <p:oleObj r:id="rId3" imgW="8230313" imgH="5212532" progId="Excel.Chart.8">
                  <p:embed/>
                  <p:pic>
                    <p:nvPicPr>
                      <p:cNvPr id="1946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14401"/>
                        <a:ext cx="8229600" cy="5210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905000" y="6248400"/>
            <a:ext cx="21907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Source: National healthcare accounts, 2008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153400" y="4876800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NB: To simplify the reading of the data, the item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“patient transport” is not included in this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breakdown. Given the small amount involved, this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does not significantly change the analysis.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2057400" y="6096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>
                <a:solidFill>
                  <a:srgbClr val="000000"/>
                </a:solidFill>
                <a:cs typeface="Arial" panose="020B0604020202020204" pitchFamily="34" charset="0"/>
              </a:rPr>
              <a:t>Breakdown of healthcare expenditure between fund providers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sz="900">
                <a:solidFill>
                  <a:srgbClr val="000000"/>
                </a:solidFill>
                <a:cs typeface="Arial" panose="020B0604020202020204" pitchFamily="34" charset="0"/>
              </a:rPr>
              <a:t>(in %)</a:t>
            </a: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304800"/>
          </a:xfrm>
        </p:spPr>
        <p:txBody>
          <a:bodyPr/>
          <a:lstStyle/>
          <a:p>
            <a:pPr eaLnBrk="1" hangingPunct="1"/>
            <a:r>
              <a:rPr lang="en-GB" altLang="el-GR" sz="1600"/>
              <a:t>The breakdown between fund providers varies depending on the nature of expenses. </a:t>
            </a:r>
            <a:br>
              <a:rPr lang="en-GB" altLang="el-GR" sz="1600"/>
            </a:br>
            <a:r>
              <a:rPr lang="en-GB" altLang="el-GR" sz="1200"/>
              <a:t>(Breakdown in %)</a:t>
            </a:r>
            <a:r>
              <a:rPr lang="en-GB" altLang="el-GR" sz="1600"/>
              <a:t/>
            </a:r>
            <a:br>
              <a:rPr lang="en-GB" altLang="el-GR" sz="1600"/>
            </a:br>
            <a:endParaRPr lang="en-GB" altLang="el-GR" sz="1600"/>
          </a:p>
        </p:txBody>
      </p:sp>
    </p:spTree>
    <p:extLst>
      <p:ext uri="{BB962C8B-B14F-4D97-AF65-F5344CB8AC3E}">
        <p14:creationId xmlns:p14="http://schemas.microsoft.com/office/powerpoint/2010/main" val="144623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1603375" y="6227763"/>
            <a:ext cx="10588625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1078F6-F620-4967-ABE3-874EA2A456E7}" type="slidenum">
              <a:rPr lang="fr-FR" altLang="el-GR" sz="8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el-GR" sz="800"/>
          </a:p>
        </p:txBody>
      </p:sp>
      <p:graphicFrame>
        <p:nvGraphicFramePr>
          <p:cNvPr id="13316" name="Object 2"/>
          <p:cNvGraphicFramePr>
            <a:graphicFrameLocks noGrp="1" noChangeAspect="1"/>
          </p:cNvGraphicFramePr>
          <p:nvPr>
            <p:ph idx="4294967295"/>
            <p:extLst/>
          </p:nvPr>
        </p:nvGraphicFramePr>
        <p:xfrm>
          <a:off x="3311611" y="1647825"/>
          <a:ext cx="822960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8230313" imgH="5212532" progId="Excel.Chart.8">
                  <p:embed/>
                </p:oleObj>
              </mc:Choice>
              <mc:Fallback>
                <p:oleObj r:id="rId3" imgW="8230313" imgH="5212532" progId="Excel.Chart.8">
                  <p:embed/>
                  <p:pic>
                    <p:nvPicPr>
                      <p:cNvPr id="1331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611" y="1647825"/>
                        <a:ext cx="822960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1905000" y="6248400"/>
            <a:ext cx="21907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l-GR" sz="800" i="1"/>
              <a:t>Source: National healthcare accounts, 2008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133600" y="685800"/>
            <a:ext cx="7633821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l-GR" sz="2000" dirty="0"/>
              <a:t>Breakdown of healthcare expenditure between fund </a:t>
            </a:r>
            <a:r>
              <a:rPr lang="en-GB" altLang="el-GR" sz="2000" dirty="0" smtClean="0"/>
              <a:t>providers</a:t>
            </a:r>
            <a:r>
              <a:rPr lang="el-GR" altLang="el-GR" sz="2000" dirty="0" smtClean="0"/>
              <a:t> (%)</a:t>
            </a:r>
            <a:endParaRPr lang="en-GB" altLang="el-GR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l-GR" sz="900" dirty="0"/>
          </a:p>
        </p:txBody>
      </p:sp>
    </p:spTree>
    <p:extLst>
      <p:ext uri="{BB962C8B-B14F-4D97-AF65-F5344CB8AC3E}">
        <p14:creationId xmlns:p14="http://schemas.microsoft.com/office/powerpoint/2010/main" val="42179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pied de page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l-GR" sz="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Isabelle RONDOT – October 2010</a:t>
            </a: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4F02CC-A471-4339-9308-BA3DE1DFBF6C}" type="slidenum">
              <a:rPr kumimoji="0" lang="fr-FR" altLang="el-GR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altLang="el-GR" sz="8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533400"/>
          </a:xfrm>
        </p:spPr>
        <p:txBody>
          <a:bodyPr/>
          <a:lstStyle/>
          <a:p>
            <a:pPr eaLnBrk="1" hangingPunct="1"/>
            <a:r>
              <a:rPr lang="en-GB" altLang="el-GR" sz="1600"/>
              <a:t>In recent years, the rise in healthcare expenditure has been increasingly transferred to the complementary insurance schemes and private households.</a:t>
            </a:r>
          </a:p>
        </p:txBody>
      </p:sp>
      <p:graphicFrame>
        <p:nvGraphicFramePr>
          <p:cNvPr id="1434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24000" y="1114426"/>
          <a:ext cx="822960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r:id="rId3" imgW="8230313" imgH="5212532" progId="Excel.Chart.8">
                  <p:embed/>
                </p:oleObj>
              </mc:Choice>
              <mc:Fallback>
                <p:oleObj r:id="rId3" imgW="8230313" imgH="5212532" progId="Excel.Chart.8">
                  <p:embed/>
                  <p:pic>
                    <p:nvPicPr>
                      <p:cNvPr id="14341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14426"/>
                        <a:ext cx="822960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2133601" y="6262688"/>
            <a:ext cx="3254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Source: National healthcare accounts, Insee   -   Analysis:  MGEN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8153400" y="1506539"/>
            <a:ext cx="2533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2008, more than 21.4% of the annual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in healthcare expenditure was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financed by households and 19.2% by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complementary insurance schemes…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…i.e. </a:t>
            </a: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more than 40% of the increase in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expenditure was borne by the private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1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sector (in comparison with 20% in 2000).</a:t>
            </a:r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>
            <a:off x="8077200" y="1371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 flipH="1">
            <a:off x="8001000" y="1371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 flipH="1">
            <a:off x="8001000" y="3200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1601788" y="958850"/>
            <a:ext cx="52816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l-GR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Breakdown of annual increase in consumption of healthcare services and goods between fund providers (in %)</a:t>
            </a:r>
          </a:p>
        </p:txBody>
      </p:sp>
    </p:spTree>
    <p:extLst>
      <p:ext uri="{BB962C8B-B14F-4D97-AF65-F5344CB8AC3E}">
        <p14:creationId xmlns:p14="http://schemas.microsoft.com/office/powerpoint/2010/main" val="1483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sz="800" dirty="0">
                <a:solidFill>
                  <a:srgbClr val="000000"/>
                </a:solidFill>
              </a:rPr>
              <a:t>Isabelle RONDOT – October 2010</a:t>
            </a:r>
          </a:p>
        </p:txBody>
      </p:sp>
      <p:sp>
        <p:nvSpPr>
          <p:cNvPr id="2355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fld id="{8B96809C-2FDC-4F9A-B476-C160D1041718}" type="slidenum">
              <a:rPr lang="fr-FR" altLang="el-GR" sz="800">
                <a:solidFill>
                  <a:srgbClr val="000000"/>
                </a:solidFill>
                <a:cs typeface="Arial" panose="020B0604020202020204" pitchFamily="34" charset="0"/>
              </a:rPr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altLang="el-GR" sz="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355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81200" y="762001"/>
          <a:ext cx="8229600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3" imgW="8230313" imgH="5364945" progId="Excel.Chart.8">
                  <p:embed/>
                </p:oleObj>
              </mc:Choice>
              <mc:Fallback>
                <p:oleObj r:id="rId3" imgW="8230313" imgH="5364945" progId="Excel.Chart.8">
                  <p:embed/>
                  <p:pic>
                    <p:nvPicPr>
                      <p:cNvPr id="2355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762001"/>
                        <a:ext cx="8229600" cy="536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8763000" y="2362201"/>
            <a:ext cx="18875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b="1">
                <a:solidFill>
                  <a:srgbClr val="000000"/>
                </a:solidFill>
                <a:cs typeface="Arial" panose="020B0604020202020204" pitchFamily="34" charset="0"/>
              </a:rPr>
              <a:t>Mutual insurance societies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429001" y="4419601"/>
            <a:ext cx="1489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b="1">
                <a:solidFill>
                  <a:srgbClr val="000000"/>
                </a:solidFill>
                <a:cs typeface="Arial" panose="020B0604020202020204" pitchFamily="34" charset="0"/>
              </a:rPr>
              <a:t>Insurance companies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6324600" y="4860926"/>
            <a:ext cx="17605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b="1">
                <a:solidFill>
                  <a:srgbClr val="000000"/>
                </a:solidFill>
                <a:cs typeface="Arial" panose="020B0604020202020204" pitchFamily="34" charset="0"/>
              </a:rPr>
              <a:t>Social welfare institutions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1524000" y="677864"/>
            <a:ext cx="22367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Complementary insurance market share</a:t>
            </a:r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 rot="16200000">
            <a:off x="1815307" y="2393157"/>
            <a:ext cx="814387" cy="2476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i="1">
                <a:solidFill>
                  <a:srgbClr val="3333FF"/>
                </a:solidFill>
                <a:cs typeface="Arial" panose="020B0604020202020204" pitchFamily="34" charset="0"/>
              </a:rPr>
              <a:t>Leadership</a:t>
            </a:r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 flipV="1">
            <a:off x="2209800" y="1066800"/>
            <a:ext cx="0" cy="10668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2209800" y="2852738"/>
            <a:ext cx="0" cy="4572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752600" y="268288"/>
            <a:ext cx="8610600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600">
                <a:solidFill>
                  <a:srgbClr val="000000"/>
                </a:solidFill>
                <a:cs typeface="Arial" panose="020B0604020202020204" pitchFamily="34" charset="0"/>
              </a:rPr>
              <a:t>Of the three types of private operators present in the are of social protection in France, mutual insurance societies are the </a:t>
            </a:r>
            <a:r>
              <a:rPr lang="en-GB" altLang="el-GR" sz="1600">
                <a:solidFill>
                  <a:srgbClr val="FF0000"/>
                </a:solidFill>
                <a:cs typeface="Arial" panose="020B0604020202020204" pitchFamily="34" charset="0"/>
              </a:rPr>
              <a:t>specialists</a:t>
            </a:r>
            <a:r>
              <a:rPr lang="en-GB" altLang="el-GR" sz="1600">
                <a:solidFill>
                  <a:srgbClr val="000000"/>
                </a:solidFill>
                <a:cs typeface="Arial" panose="020B0604020202020204" pitchFamily="34" charset="0"/>
              </a:rPr>
              <a:t> in health insurance and the </a:t>
            </a:r>
            <a:r>
              <a:rPr lang="en-GB" altLang="el-GR" sz="1600">
                <a:solidFill>
                  <a:srgbClr val="FF0000"/>
                </a:solidFill>
                <a:cs typeface="Arial" panose="020B0604020202020204" pitchFamily="34" charset="0"/>
              </a:rPr>
              <a:t>leaders</a:t>
            </a:r>
            <a:r>
              <a:rPr lang="en-GB" altLang="el-GR" sz="1600">
                <a:solidFill>
                  <a:srgbClr val="000000"/>
                </a:solidFill>
                <a:cs typeface="Arial" panose="020B0604020202020204" pitchFamily="34" charset="0"/>
              </a:rPr>
              <a:t> of the sector.</a:t>
            </a:r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7615238" y="5880100"/>
            <a:ext cx="20764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Share of health insurance in turnover</a:t>
            </a:r>
          </a:p>
        </p:txBody>
      </p:sp>
      <p:sp>
        <p:nvSpPr>
          <p:cNvPr id="23566" name="Text Box 12"/>
          <p:cNvSpPr txBox="1">
            <a:spLocks noChangeArrowheads="1"/>
          </p:cNvSpPr>
          <p:nvPr/>
        </p:nvSpPr>
        <p:spPr bwMode="auto">
          <a:xfrm>
            <a:off x="7486651" y="6172201"/>
            <a:ext cx="1736725" cy="2460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i="1">
                <a:solidFill>
                  <a:srgbClr val="3333FF"/>
                </a:solidFill>
                <a:cs typeface="Arial" panose="020B0604020202020204" pitchFamily="34" charset="0"/>
              </a:rPr>
              <a:t>Specialisation in healthcare</a:t>
            </a:r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8763000" y="6276975"/>
            <a:ext cx="11430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8" name="Line 14"/>
          <p:cNvSpPr>
            <a:spLocks noChangeShapeType="1"/>
          </p:cNvSpPr>
          <p:nvPr/>
        </p:nvSpPr>
        <p:spPr bwMode="auto">
          <a:xfrm flipH="1">
            <a:off x="6550025" y="6276975"/>
            <a:ext cx="9144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9" name="Text Box 15"/>
          <p:cNvSpPr txBox="1">
            <a:spLocks noChangeArrowheads="1"/>
          </p:cNvSpPr>
          <p:nvPr/>
        </p:nvSpPr>
        <p:spPr bwMode="auto">
          <a:xfrm>
            <a:off x="1771651" y="6415088"/>
            <a:ext cx="47021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Source: ACAM</a:t>
            </a:r>
            <a:r>
              <a:rPr lang="en-GB" altLang="el-GR" sz="80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el-GR" sz="800" i="1">
                <a:solidFill>
                  <a:srgbClr val="000000"/>
                </a:solidFill>
                <a:cs typeface="Arial" panose="020B0604020202020204" pitchFamily="34" charset="0"/>
              </a:rPr>
              <a:t>, Report of Budget Ministry to Parliament 2009  -  Processing and analysis: MGEN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8823325" y="2590800"/>
            <a:ext cx="1492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Market share: </a:t>
            </a:r>
            <a:r>
              <a:rPr lang="fr-FR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58%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Healthcare turnover: </a:t>
            </a:r>
            <a:r>
              <a:rPr lang="fr-FR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75%</a:t>
            </a: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8839200" y="25955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72" name="Text Box 19"/>
          <p:cNvSpPr txBox="1">
            <a:spLocks noChangeArrowheads="1"/>
          </p:cNvSpPr>
          <p:nvPr/>
        </p:nvSpPr>
        <p:spPr bwMode="auto">
          <a:xfrm>
            <a:off x="6400800" y="5100639"/>
            <a:ext cx="1492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Market share: </a:t>
            </a:r>
            <a:r>
              <a:rPr lang="fr-FR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17%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Healthcare turnover: </a:t>
            </a:r>
            <a:r>
              <a:rPr lang="fr-FR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42%</a:t>
            </a: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6416675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3568700" y="4648200"/>
            <a:ext cx="1460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Market share: 25%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900" i="1">
                <a:solidFill>
                  <a:srgbClr val="000000"/>
                </a:solidFill>
                <a:cs typeface="Arial" panose="020B0604020202020204" pitchFamily="34" charset="0"/>
              </a:rPr>
              <a:t>Healthcare turnover: 4%</a:t>
            </a:r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35814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7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Πρόσθετες </a:t>
            </a:r>
            <a:r>
              <a:rPr lang="el-GR" altLang="el-GR" b="1" dirty="0" smtClean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Ρυθμίσεις:</a:t>
            </a:r>
            <a:br>
              <a:rPr lang="el-GR" altLang="el-GR" b="1" dirty="0" smtClean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l-GR" altLang="el-GR" b="1" dirty="0" smtClean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ΓΑΛΛΙΑ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5"/>
            <a:ext cx="6281873" cy="57998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Ατομικές και Ομαδικές ασφαλίσεις </a:t>
            </a:r>
          </a:p>
          <a:p>
            <a:pPr>
              <a:lnSpc>
                <a:spcPct val="150000"/>
              </a:lnSpc>
            </a:pP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Τιμολόγηση </a:t>
            </a: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ασφαλίστρων από ιδιωτικές ασφαλιστικές: σχετικά ελεύθερη, με βάση την ηλικία. </a:t>
            </a: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Το μέσο ασφάλιστρο έχει αυξηθεί από περίπου 350 ευρώ το 2000, στα 550 ευρώ το 2010.</a:t>
            </a:r>
            <a:endParaRPr lang="el-GR" altLang="el-GR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Άτομα 65+: αντιμετωπίζουν υψηλά ασφάλιστρα και δυσκολία εξεύρεσης </a:t>
            </a: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κάλυψης:</a:t>
            </a:r>
          </a:p>
          <a:p>
            <a:pPr lvl="1">
              <a:lnSpc>
                <a:spcPct val="150000"/>
              </a:lnSpc>
            </a:pP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altLang="el-GR" b="1" dirty="0" smtClean="0">
                <a:latin typeface="Tahoma" panose="020B0604030504040204" pitchFamily="34" charset="0"/>
                <a:cs typeface="Tahoma" panose="020B0604030504040204" pitchFamily="34" charset="0"/>
              </a:rPr>
              <a:t>ΥΠΑΡΧΟΥΝ οι </a:t>
            </a:r>
            <a:r>
              <a:rPr lang="en-US" altLang="el-GR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Mutuals</a:t>
            </a:r>
            <a:r>
              <a:rPr lang="el-GR" altLang="el-GR" b="1" dirty="0" smtClean="0">
                <a:latin typeface="Tahoma" panose="020B0604030504040204" pitchFamily="34" charset="0"/>
                <a:cs typeface="Tahoma" panose="020B0604030504040204" pitchFamily="34" charset="0"/>
              </a:rPr>
              <a:t> !!!</a:t>
            </a:r>
            <a:endParaRPr lang="el-GR" altLang="el-GR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Οι </a:t>
            </a:r>
            <a:r>
              <a:rPr lang="en-US" altLang="el-GR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Mutuals</a:t>
            </a:r>
            <a:r>
              <a:rPr lang="en-US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συγκεντρώνουν το 55% των ασφαλίστρων</a:t>
            </a:r>
            <a:r>
              <a:rPr lang="en-US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οι ασφαλιστικές εταιρίες το 30% , ενώ το 15% καταλήγει σε μη-κερδοσκοπικούς οργανισμούς που έχουν επιφορτιστεί με υποχρεωτικές ΟΜΑΔΙΚΕΣ ασφαλίσεις. </a:t>
            </a:r>
          </a:p>
          <a:p>
            <a:pPr>
              <a:lnSpc>
                <a:spcPct val="150000"/>
              </a:lnSpc>
            </a:pPr>
            <a:r>
              <a:rPr lang="el-GR" altLang="el-GR" dirty="0" smtClean="0">
                <a:latin typeface="Tahoma" panose="020B0604030504040204" pitchFamily="34" charset="0"/>
                <a:cs typeface="Tahoma" panose="020B0604030504040204" pitchFamily="34" charset="0"/>
              </a:rPr>
              <a:t>Μακροχρόνιες </a:t>
            </a: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ασθένειες υψηλού κόστους: περίπου τ</a:t>
            </a:r>
            <a:r>
              <a:rPr lang="en-US" altLang="el-GR" dirty="0">
                <a:latin typeface="Tahoma" panose="020B0604030504040204" pitchFamily="34" charset="0"/>
                <a:cs typeface="Tahoma" panose="020B0604030504040204" pitchFamily="34" charset="0"/>
              </a:rPr>
              <a:t>o 7% </a:t>
            </a: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του πληθυσμού. </a:t>
            </a:r>
            <a:r>
              <a:rPr lang="en-US" altLang="el-GR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Εξαιρούνται από την «ιδιωτική συμμετοχή».  </a:t>
            </a:r>
            <a:endParaRPr lang="el-GR" altLang="el-GR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altLang="el-GR" dirty="0">
                <a:latin typeface="Tahoma" panose="020B0604030504040204" pitchFamily="34" charset="0"/>
                <a:cs typeface="Tahoma" panose="020B0604030504040204" pitchFamily="34" charset="0"/>
              </a:rPr>
              <a:t>Ασφάλιση Φτωχών και Ανέργων: Επιδότηση ασφαλίστρου από το δημόσιο. </a:t>
            </a:r>
          </a:p>
          <a:p>
            <a:pPr>
              <a:lnSpc>
                <a:spcPct val="150000"/>
              </a:lnSpc>
            </a:pPr>
            <a:endParaRPr lang="el-GR" altLang="el-GR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1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αριθμού διαφάνειας 3"/>
          <p:cNvSpPr>
            <a:spLocks noGrp="1"/>
          </p:cNvSpPr>
          <p:nvPr>
            <p:ph type="sldNum" sz="quarter" idx="12"/>
          </p:nvPr>
        </p:nvSpPr>
        <p:spPr bwMode="auto">
          <a:xfrm>
            <a:off x="9767888" y="6376989"/>
            <a:ext cx="431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E1F528-CB3A-47B9-BF37-0AC005DD8797}" type="slidenum">
              <a:rPr kumimoji="0" lang="el-GR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7" name="Ορθογώνιο 8"/>
          <p:cNvSpPr>
            <a:spLocks noChangeArrowheads="1"/>
          </p:cNvSpPr>
          <p:nvPr/>
        </p:nvSpPr>
        <p:spPr bwMode="auto">
          <a:xfrm>
            <a:off x="1552576" y="273050"/>
            <a:ext cx="86471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	Κατανομή 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Συνολικών Δαπανών Υγείας στη Γαλλία (</a:t>
            </a:r>
            <a:r>
              <a:rPr kumimoji="0" lang="el-GR" alt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2010).                                                   </a:t>
            </a:r>
            <a:endParaRPr kumimoji="0" lang="el-GR" altLang="el-GR" sz="1800" b="1" i="0" u="none" strike="noStrike" kern="1200" cap="none" spc="0" normalizeH="0" baseline="0" noProof="0" dirty="0">
              <a:ln>
                <a:noFill/>
              </a:ln>
              <a:solidFill>
                <a:srgbClr val="003693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l-GR" sz="1800" b="1" i="0" u="none" strike="noStrike" kern="1200" cap="none" spc="0" normalizeH="0" baseline="0" noProof="0" dirty="0">
              <a:ln>
                <a:noFill/>
              </a:ln>
              <a:solidFill>
                <a:srgbClr val="003693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26520"/>
              </p:ext>
            </p:extLst>
          </p:nvPr>
        </p:nvGraphicFramePr>
        <p:xfrm>
          <a:off x="1902691" y="1655952"/>
          <a:ext cx="8320810" cy="2866836"/>
        </p:xfrm>
        <a:graphic>
          <a:graphicData uri="http://schemas.openxmlformats.org/drawingml/2006/table">
            <a:tbl>
              <a:tblPr/>
              <a:tblGrid>
                <a:gridCol w="112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5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5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7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7476">
                <a:tc grid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3693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+mn-ea"/>
                          <a:cs typeface="Tahoma" panose="020B0604030504040204" pitchFamily="34" charset="0"/>
                        </a:rPr>
                        <a:t>Κατ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Κατανομή Συνολικών Δαπανών Υγείας στη Γαλλία (2010)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6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Β΄Βάθμια Περίθαλψη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Α΄Βάθμια Περίθαλψη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Φάρμακα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Ιατρικά Είδη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Οδοντιατρικά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Δημόσια Ταμεία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74,0%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66%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Ιδιωτική Ασφάλιση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16,0%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Ιδιώτες (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out-of-pocket)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46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Θέση αριθμού διαφάνειας 3"/>
          <p:cNvSpPr>
            <a:spLocks noGrp="1"/>
          </p:cNvSpPr>
          <p:nvPr>
            <p:ph type="sldNum" sz="quarter" idx="12"/>
          </p:nvPr>
        </p:nvSpPr>
        <p:spPr bwMode="auto">
          <a:xfrm>
            <a:off x="9715500" y="6376989"/>
            <a:ext cx="48418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0C29C7-5F47-4409-89D4-E6F2E9855B0D}" type="slidenum">
              <a:rPr kumimoji="0" lang="el-GR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l-GR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1" name="Ορθογώνιο 8"/>
          <p:cNvSpPr>
            <a:spLocks noChangeArrowheads="1"/>
          </p:cNvSpPr>
          <p:nvPr/>
        </p:nvSpPr>
        <p:spPr bwMode="auto">
          <a:xfrm>
            <a:off x="1565276" y="334963"/>
            <a:ext cx="8562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	Ελληνικές 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Ιδιωτικές Δαπάνες Υγείας 201</a:t>
            </a: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5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 </a:t>
            </a: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5,6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δις. €</a:t>
            </a:r>
            <a:b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3693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</a:br>
            <a:endParaRPr kumimoji="0" lang="en-US" altLang="el-GR" sz="1800" b="1" i="0" u="none" strike="noStrike" kern="1200" cap="none" spc="0" normalizeH="0" baseline="0" noProof="0" dirty="0">
              <a:ln>
                <a:noFill/>
              </a:ln>
              <a:solidFill>
                <a:srgbClr val="003693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graphicFrame>
        <p:nvGraphicFramePr>
          <p:cNvPr id="24614" name="Group 38"/>
          <p:cNvGraphicFramePr>
            <a:graphicFrameLocks noGrp="1"/>
          </p:cNvGraphicFramePr>
          <p:nvPr>
            <p:extLst/>
          </p:nvPr>
        </p:nvGraphicFramePr>
        <p:xfrm>
          <a:off x="1919288" y="2063751"/>
          <a:ext cx="8280400" cy="2087563"/>
        </p:xfrm>
        <a:graphic>
          <a:graphicData uri="http://schemas.openxmlformats.org/drawingml/2006/table">
            <a:tbl>
              <a:tblPr/>
              <a:tblGrid>
                <a:gridCol w="896937">
                  <a:extLst>
                    <a:ext uri="{9D8B030D-6E8A-4147-A177-3AD203B41FA5}">
                      <a16:colId xmlns:a16="http://schemas.microsoft.com/office/drawing/2014/main" val="2950269039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965106774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57975923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932111375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424628174"/>
                    </a:ext>
                  </a:extLst>
                </a:gridCol>
                <a:gridCol w="1449388">
                  <a:extLst>
                    <a:ext uri="{9D8B030D-6E8A-4147-A177-3AD203B41FA5}">
                      <a16:colId xmlns:a16="http://schemas.microsoft.com/office/drawing/2014/main" val="463647766"/>
                    </a:ext>
                  </a:extLst>
                </a:gridCol>
              </a:tblGrid>
              <a:tr h="369953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ΕΛΛΑΔΑ : Κατανομή των Ιδιωτικών Δαπανών Υγείας (2015)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6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06103"/>
                  </a:ext>
                </a:extLst>
              </a:tr>
              <a:tr h="518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Β΄Βάθμια Περίθαλψη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Α΄Βάθμια Περίθαλψη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Φάρμακα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Ιατρικά Είδη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Οδοντιατρικά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64539"/>
                  </a:ext>
                </a:extLst>
              </a:tr>
              <a:tr h="518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470700"/>
                  </a:ext>
                </a:extLst>
              </a:tr>
              <a:tr h="6811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Ποσό</a:t>
                      </a:r>
                      <a:br>
                        <a:rPr kumimoji="0" lang="el-GR" alt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el-GR" alt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(εκατ. €)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1.800</a:t>
                      </a:r>
                      <a:endParaRPr kumimoji="0" lang="el-GR" alt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1.010</a:t>
                      </a:r>
                      <a:endParaRPr kumimoji="0" lang="el-GR" alt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1.</a:t>
                      </a: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960</a:t>
                      </a:r>
                      <a:endParaRPr kumimoji="0" lang="el-GR" alt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110</a:t>
                      </a:r>
                      <a:endParaRPr kumimoji="0" lang="el-GR" alt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730</a:t>
                      </a:r>
                      <a:endParaRPr kumimoji="0" lang="el-GR" altLang="el-G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21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9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αποφάσεις της Ασφαλιστικής Αγοράς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894" y="816633"/>
            <a:ext cx="6281873" cy="5248622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l-GR" dirty="0" smtClean="0"/>
          </a:p>
          <a:p>
            <a:r>
              <a:rPr lang="el-GR" b="1" dirty="0" smtClean="0"/>
              <a:t>ΣΤΡΑΤΗΓΙΚΟΙ ΣΤΟΧΟΙ </a:t>
            </a:r>
            <a:r>
              <a:rPr lang="el-GR" dirty="0" smtClean="0"/>
              <a:t>για την συνεργασία με τον Δημόσιο τομέα: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l-GR" b="1" dirty="0" smtClean="0"/>
              <a:t>Δημιουργία ανταγωνιστικών δομών προς τους Ιδιωτικούς Παρόχους  υγείας.</a:t>
            </a:r>
            <a:endParaRPr lang="en-US" b="1" dirty="0" smtClean="0"/>
          </a:p>
          <a:p>
            <a:pPr marL="800100" lvl="1" indent="-342900">
              <a:buFont typeface="+mj-lt"/>
              <a:buAutoNum type="arabicPeriod"/>
            </a:pPr>
            <a:r>
              <a:rPr lang="el-GR" b="1" dirty="0" smtClean="0"/>
              <a:t>ΣΔΙΤ με τον ΕΟΠΥΥ .</a:t>
            </a:r>
            <a:endParaRPr lang="el-GR" b="1" dirty="0"/>
          </a:p>
          <a:p>
            <a:r>
              <a:rPr lang="el-GR" dirty="0" smtClean="0"/>
              <a:t>Προϋποθέσεις συνεργασίας με Δημόσιο τομέα:</a:t>
            </a:r>
          </a:p>
          <a:p>
            <a:pPr lvl="1"/>
            <a:r>
              <a:rPr lang="el-GR" dirty="0" smtClean="0"/>
              <a:t>Δραστική αναβάθμιση νοσοκομείων ΕΣΥ (Ή δημιουργία Πτερύγων Α’ Κατηγορίας στα δημόσια νοσοκομεία).</a:t>
            </a:r>
          </a:p>
          <a:p>
            <a:pPr lvl="1"/>
            <a:r>
              <a:rPr lang="el-GR" dirty="0" smtClean="0"/>
              <a:t>Αναβάθμιση Δημόσιων Δικτύων Πρωτοβάθμιας Φροντίδας.</a:t>
            </a:r>
          </a:p>
          <a:p>
            <a:pPr lvl="1"/>
            <a:r>
              <a:rPr lang="el-GR" dirty="0" smtClean="0"/>
              <a:t>Νέο ισοζύγιο κινδύνων μεταξύ δημόσιου - ιδιωτικού τομέα</a:t>
            </a:r>
          </a:p>
          <a:p>
            <a:r>
              <a:rPr lang="el-GR" b="1" dirty="0" smtClean="0"/>
              <a:t>ΣΥΜΠΛΗΡΩΜΑΤΙΚΗ ΑΣΦΑΛΙΣΗ ΥΓΕΙΑΣ ΓΙΑ ΔΑΠΑΝΕΣ ΠΟΥ ΔΕΝ ΚΑΛΥΠΤΕΙ ΤΟ ΚΡΑΤΟΣ :  ΣΥΜΠΡΑΞΗ ΜΕ ΕΟΠΥΥ </a:t>
            </a:r>
          </a:p>
          <a:p>
            <a:r>
              <a:rPr lang="el-GR" dirty="0" smtClean="0"/>
              <a:t>Προώθηση της ΣΥΜΠΛΗΡΩΜΑΤΙΚΗΣ ΑΣΦΑΛΙΣΗΣ ΥΓΕΙΑΣ μέσω:</a:t>
            </a:r>
          </a:p>
          <a:p>
            <a:pPr lvl="1"/>
            <a:r>
              <a:rPr lang="el-GR" dirty="0" smtClean="0"/>
              <a:t>των Ατομικών ασφαλίσεων, </a:t>
            </a:r>
          </a:p>
          <a:p>
            <a:pPr lvl="1"/>
            <a:r>
              <a:rPr lang="el-GR" dirty="0" smtClean="0"/>
              <a:t>των Ομαδικών ασφαλίσεων, </a:t>
            </a:r>
          </a:p>
          <a:p>
            <a:pPr lvl="1"/>
            <a:r>
              <a:rPr lang="el-GR" dirty="0" smtClean="0"/>
              <a:t>των  Ταμείων Επαγγελματικής Ασφάλισης (ΤΕΑ) Υγείας</a:t>
            </a:r>
          </a:p>
          <a:p>
            <a:pPr lvl="1"/>
            <a:r>
              <a:rPr lang="el-GR" dirty="0" smtClean="0"/>
              <a:t>χρειάζονται φορολογικά και άλλα κίνητρα.  </a:t>
            </a:r>
          </a:p>
          <a:p>
            <a:r>
              <a:rPr lang="el-GR" b="1" dirty="0" smtClean="0"/>
              <a:t>ΕΤΟΙΜΟΤΗΤΑ ΑΣΦΑΛΙΣΤΙΚΗΣ ΑΓΟΡΑΣ</a:t>
            </a:r>
            <a:r>
              <a:rPr lang="el-GR" dirty="0" smtClean="0"/>
              <a:t>: Βελτίωση υποδομών ασφαλιστικής αγοράς, με μείωση λειτουργικού κόστους και εγκατάσταση σύγχρονων  συστημάτων πωλήσεων.</a:t>
            </a:r>
          </a:p>
          <a:p>
            <a:pPr lvl="1"/>
            <a:r>
              <a:rPr lang="el-GR" dirty="0" smtClean="0"/>
              <a:t>Μελέτη της ΖΗΤΗΣΗΣ ΑΣΦΑΛΙΣΗΣ ΥΓΕΙΑΣ</a:t>
            </a:r>
          </a:p>
          <a:p>
            <a:pPr lvl="1"/>
            <a:r>
              <a:rPr lang="el-GR" dirty="0" smtClean="0"/>
              <a:t>Μελέτη της ΠΡΟΣΦΟΡΑΣ ΥΠΗΡΕΣΙΩΝ ΥΓΕΙΑΣ	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9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Ιδιωτική Ασφάλιση και ΠΡΟΣΦΟΡΑ υπηρεσιών υγείας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650368"/>
          </a:xfrm>
        </p:spPr>
        <p:txBody>
          <a:bodyPr>
            <a:normAutofit/>
          </a:bodyPr>
          <a:lstStyle/>
          <a:p>
            <a:r>
              <a:rPr lang="el-GR" sz="1400" b="1" dirty="0" smtClean="0"/>
              <a:t>Η Προσφορά καλύπτεται μόνο </a:t>
            </a:r>
            <a:r>
              <a:rPr lang="el-GR" sz="1400" b="1" dirty="0"/>
              <a:t>από τα </a:t>
            </a:r>
            <a:r>
              <a:rPr lang="el-GR" sz="1400" b="1" u="sng" dirty="0"/>
              <a:t>ιδιωτικά </a:t>
            </a:r>
            <a:r>
              <a:rPr lang="el-GR" sz="1400" b="1" u="sng" dirty="0" smtClean="0"/>
              <a:t>νοσοκομεία</a:t>
            </a:r>
            <a:r>
              <a:rPr lang="el-GR" sz="1400" b="1" dirty="0" smtClean="0"/>
              <a:t>: </a:t>
            </a:r>
          </a:p>
          <a:p>
            <a:pPr lvl="1"/>
            <a:r>
              <a:rPr lang="el-GR" sz="1400" dirty="0" smtClean="0"/>
              <a:t>Ολιγοπωλιακή δομή αγοράς  </a:t>
            </a:r>
            <a:endParaRPr lang="el-GR" sz="1400" dirty="0"/>
          </a:p>
          <a:p>
            <a:pPr lvl="1"/>
            <a:r>
              <a:rPr lang="el-GR" sz="1400" dirty="0"/>
              <a:t>Λειτουργούν με </a:t>
            </a:r>
            <a:r>
              <a:rPr lang="el-GR" sz="1400" dirty="0" smtClean="0"/>
              <a:t>«ομοσπονδιακό σύστημα κλινικών» </a:t>
            </a:r>
            <a:r>
              <a:rPr lang="el-GR" sz="1400" dirty="0"/>
              <a:t>και εκμεταλλεύονται την ασφαλιστική αγορά τα τελευταία 30 χρόνια</a:t>
            </a:r>
            <a:r>
              <a:rPr lang="el-GR" sz="1400" dirty="0" smtClean="0"/>
              <a:t>.</a:t>
            </a:r>
          </a:p>
          <a:p>
            <a:pPr lvl="1"/>
            <a:r>
              <a:rPr lang="el-GR" sz="1400" b="1" dirty="0"/>
              <a:t>Τα κόστη νοσηλείας στον Ιδιωτικό τομέα είναι από τα υψηλότερα στην </a:t>
            </a:r>
            <a:r>
              <a:rPr lang="el-GR" sz="1400" b="1" dirty="0" smtClean="0"/>
              <a:t>Ευρώπη</a:t>
            </a:r>
            <a:endParaRPr lang="el-GR" sz="1400" b="1" dirty="0"/>
          </a:p>
          <a:p>
            <a:pPr lvl="1"/>
            <a:r>
              <a:rPr lang="el-GR" sz="1400" dirty="0"/>
              <a:t>Ατελέσφορη στάση των ασφαλιστικών εταιριών</a:t>
            </a:r>
            <a:r>
              <a:rPr lang="el-GR" sz="1400" dirty="0" smtClean="0"/>
              <a:t>:</a:t>
            </a:r>
          </a:p>
          <a:p>
            <a:pPr lvl="2"/>
            <a:r>
              <a:rPr lang="el-GR" dirty="0"/>
              <a:t>Δεν εφαρμόστηκε  η μέθοδος του </a:t>
            </a:r>
            <a:r>
              <a:rPr lang="en-US" dirty="0"/>
              <a:t>CAPITATION</a:t>
            </a:r>
            <a:endParaRPr lang="el-GR" dirty="0"/>
          </a:p>
          <a:p>
            <a:pPr lvl="2"/>
            <a:r>
              <a:rPr lang="el-GR" dirty="0" smtClean="0"/>
              <a:t>Δεν </a:t>
            </a:r>
            <a:r>
              <a:rPr lang="el-GR" dirty="0"/>
              <a:t>έγινε προσφυγή στην Επιτροπή Ανταγωνισμού.  </a:t>
            </a:r>
          </a:p>
          <a:p>
            <a:r>
              <a:rPr lang="el-GR" sz="1400" dirty="0"/>
              <a:t>Αγορά Πρωτοβάθμιων υπηρεσιών υγείας από Ιδιωτικά διαγνωστικά κέντρα:</a:t>
            </a:r>
          </a:p>
          <a:p>
            <a:pPr lvl="1"/>
            <a:r>
              <a:rPr lang="el-GR" sz="1400" dirty="0"/>
              <a:t>Επιτυχής συνεργασία, όπου υπάρχει το σύστημα </a:t>
            </a:r>
            <a:r>
              <a:rPr lang="en-US" sz="1400" dirty="0"/>
              <a:t>CAPITATION.</a:t>
            </a:r>
            <a:endParaRPr lang="el-GR" sz="1400" dirty="0"/>
          </a:p>
          <a:p>
            <a:r>
              <a:rPr lang="el-GR" sz="1400" dirty="0" smtClean="0"/>
              <a:t>Πλήρης </a:t>
            </a:r>
            <a:r>
              <a:rPr lang="el-GR" sz="1400" dirty="0"/>
              <a:t>αποτυχία σε διαχρονικές προσπάθειες </a:t>
            </a:r>
            <a:r>
              <a:rPr lang="el-GR" sz="1400" dirty="0" smtClean="0"/>
              <a:t>συνεργασίας της Ιδιωτικής ασφάλισης με τα </a:t>
            </a:r>
            <a:r>
              <a:rPr lang="el-GR" sz="1400" dirty="0"/>
              <a:t>Νοσοκομεία του ΕΣΥ, με ευθύνη του Δημόσιου τομέα</a:t>
            </a:r>
            <a:r>
              <a:rPr lang="el-GR" sz="1400" dirty="0" smtClean="0"/>
              <a:t>.</a:t>
            </a:r>
          </a:p>
          <a:p>
            <a:r>
              <a:rPr lang="el-GR" sz="1400" b="1" dirty="0" smtClean="0"/>
              <a:t>ΑΠΟΤΕΛΕΣΜΑ: Δραματική και συνεχής αύξηση των ασφαλίστρων υγείας.</a:t>
            </a:r>
            <a:endParaRPr lang="el-GR" sz="1400" b="1" dirty="0"/>
          </a:p>
        </p:txBody>
      </p:sp>
    </p:spTree>
    <p:extLst>
      <p:ext uri="{BB962C8B-B14F-4D97-AF65-F5344CB8AC3E}">
        <p14:creationId xmlns:p14="http://schemas.microsoft.com/office/powerpoint/2010/main" val="8183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Θέματα ειδικών ρυθμίσεων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l-GR" altLang="el-GR" dirty="0">
                <a:cs typeface="Tahoma" panose="020B0604030504040204" pitchFamily="34" charset="0"/>
              </a:rPr>
              <a:t>Ασφάλιση Φτωχών και Ανέργων: Το δημόσιο επιδοτεί το ασφάλιστρο.  </a:t>
            </a:r>
          </a:p>
          <a:p>
            <a:pPr>
              <a:lnSpc>
                <a:spcPct val="150000"/>
              </a:lnSpc>
            </a:pPr>
            <a:r>
              <a:rPr lang="el-GR" altLang="el-GR" dirty="0">
                <a:cs typeface="Tahoma" panose="020B0604030504040204" pitchFamily="34" charset="0"/>
              </a:rPr>
              <a:t>Τιμολόγηση ασφαλίστρων από ιδιωτικές ασφαλιστικές: σχετικά ελεύθερη, με βάση την ηλικία. </a:t>
            </a:r>
          </a:p>
          <a:p>
            <a:pPr>
              <a:lnSpc>
                <a:spcPct val="150000"/>
              </a:lnSpc>
            </a:pPr>
            <a:r>
              <a:rPr lang="el-GR" altLang="el-GR" b="1" dirty="0">
                <a:cs typeface="Tahoma" panose="020B0604030504040204" pitchFamily="34" charset="0"/>
              </a:rPr>
              <a:t>Χρονίως Πάσχοντες</a:t>
            </a:r>
            <a:r>
              <a:rPr lang="el-GR" altLang="el-GR" dirty="0">
                <a:cs typeface="Tahoma" panose="020B0604030504040204" pitchFamily="34" charset="0"/>
              </a:rPr>
              <a:t>: Ειδικός σχεδιασμός για εθνικό δίκτυο </a:t>
            </a:r>
            <a:r>
              <a:rPr lang="el-GR" altLang="el-GR" dirty="0" err="1">
                <a:cs typeface="Tahoma" panose="020B0604030504040204" pitchFamily="34" charset="0"/>
              </a:rPr>
              <a:t>Α΄Βάθμιων</a:t>
            </a:r>
            <a:r>
              <a:rPr lang="el-GR" altLang="el-GR" dirty="0">
                <a:cs typeface="Tahoma" panose="020B0604030504040204" pitchFamily="34" charset="0"/>
              </a:rPr>
              <a:t> Μονάδων Ή εξειδικευμένων Μονάδων Υγείας, δημόσιων και ιδιωτικών.  Μείωση/κατάργηση «ίδιας συμμετοχής» </a:t>
            </a:r>
          </a:p>
          <a:p>
            <a:pPr>
              <a:lnSpc>
                <a:spcPct val="150000"/>
              </a:lnSpc>
            </a:pPr>
            <a:r>
              <a:rPr lang="el-GR" altLang="el-GR" dirty="0">
                <a:cs typeface="Tahoma" panose="020B0604030504040204" pitchFamily="34" charset="0"/>
              </a:rPr>
              <a:t>Άτομα 65+/Συνταξιούχοι: θα αντιμετωπίσουν υψηλά ασφάλιστρα και δυσκολία εξεύρεσης κάλυψης. Μπορεί να μειωθεί η «ιδιωτική </a:t>
            </a:r>
            <a:r>
              <a:rPr lang="el-GR" altLang="el-GR" dirty="0" smtClean="0">
                <a:cs typeface="Tahoma" panose="020B0604030504040204" pitchFamily="34" charset="0"/>
              </a:rPr>
              <a:t>συμμετοχή»</a:t>
            </a:r>
            <a:r>
              <a:rPr lang="en-US" altLang="el-GR" dirty="0" smtClean="0">
                <a:cs typeface="Tahoma" panose="020B0604030504040204" pitchFamily="34" charset="0"/>
              </a:rPr>
              <a:t>.</a:t>
            </a:r>
            <a:r>
              <a:rPr lang="el-GR" altLang="el-GR" dirty="0" smtClean="0">
                <a:cs typeface="Tahoma" panose="020B0604030504040204" pitchFamily="34" charset="0"/>
              </a:rPr>
              <a:t> </a:t>
            </a:r>
            <a:r>
              <a:rPr lang="el-GR" altLang="el-GR" dirty="0">
                <a:cs typeface="Tahoma" panose="020B0604030504040204" pitchFamily="34" charset="0"/>
              </a:rPr>
              <a:t>Πρόσβαση στις δημόσιες υποδομές υγείας.</a:t>
            </a:r>
          </a:p>
          <a:p>
            <a:pPr>
              <a:lnSpc>
                <a:spcPct val="150000"/>
              </a:lnSpc>
            </a:pPr>
            <a:r>
              <a:rPr lang="el-GR" altLang="el-GR" dirty="0">
                <a:cs typeface="Tahoma" panose="020B0604030504040204" pitchFamily="34" charset="0"/>
              </a:rPr>
              <a:t>Μακροχρόνιες ασθένειες υψηλού κόστους: εξαιρούνται από την «ιδιωτική συμμετοχή». Πρόσβαση στις δημόσιες υποδομές υγείας.  </a:t>
            </a:r>
          </a:p>
          <a:p>
            <a:pPr>
              <a:lnSpc>
                <a:spcPct val="80000"/>
              </a:lnSpc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335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Τα 2 Αρνητικά </a:t>
            </a:r>
            <a:r>
              <a:rPr lang="el-GR" altLang="el-GR" dirty="0"/>
              <a:t>χαρακτηριστικά του </a:t>
            </a:r>
            <a:r>
              <a:rPr lang="el-GR" altLang="el-GR" dirty="0" smtClean="0"/>
              <a:t>ΕΣΥ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0600" lvl="1" indent="-533400" algn="just">
              <a:lnSpc>
                <a:spcPct val="90000"/>
              </a:lnSpc>
              <a:buFontTx/>
              <a:buAutoNum type="arabicPeriod"/>
            </a:pPr>
            <a:r>
              <a:rPr lang="el-GR" altLang="el-GR" sz="2000" dirty="0"/>
              <a:t>Το 7</a:t>
            </a:r>
            <a:r>
              <a:rPr lang="en-US" altLang="el-GR" sz="2000" dirty="0"/>
              <a:t>5</a:t>
            </a:r>
            <a:r>
              <a:rPr lang="el-GR" altLang="el-GR" sz="2000" dirty="0" smtClean="0"/>
              <a:t>% (90%) </a:t>
            </a:r>
            <a:r>
              <a:rPr lang="el-GR" altLang="el-GR" sz="2000" dirty="0"/>
              <a:t>των Ελλήνων πολιτών έχουν </a:t>
            </a:r>
            <a:r>
              <a:rPr lang="el-GR" altLang="el-GR" sz="2000" b="1" dirty="0"/>
              <a:t>αρνητική άποψη για το σύστημα υγείας της χώρας</a:t>
            </a:r>
            <a:r>
              <a:rPr lang="el-GR" altLang="el-GR" sz="2000" dirty="0"/>
              <a:t> (το χαμηλότερο ποσοστό στην ΕΕ-28), με βάση τα ευρήματα του </a:t>
            </a:r>
            <a:r>
              <a:rPr lang="el-GR" altLang="el-GR" sz="2000" dirty="0" err="1" smtClean="0"/>
              <a:t>Ευρωβαρόμετρου</a:t>
            </a:r>
            <a:r>
              <a:rPr lang="el-GR" altLang="el-GR" sz="2000" dirty="0" smtClean="0"/>
              <a:t> </a:t>
            </a:r>
            <a:r>
              <a:rPr lang="el-GR" altLang="el-GR" sz="2000" dirty="0"/>
              <a:t>του </a:t>
            </a:r>
            <a:r>
              <a:rPr lang="el-GR" altLang="el-GR" sz="2000" dirty="0" smtClean="0"/>
              <a:t>2010 (2016), </a:t>
            </a:r>
            <a:r>
              <a:rPr lang="el-GR" altLang="el-GR" sz="2000" dirty="0"/>
              <a:t>ενώ ο μέσος όρος για την Ε.Ε. είναι κάτω του 30</a:t>
            </a:r>
            <a:r>
              <a:rPr lang="el-GR" altLang="el-GR" sz="2000" dirty="0" smtClean="0"/>
              <a:t>% (50%).</a:t>
            </a:r>
            <a:endParaRPr lang="el-GR" altLang="el-GR" sz="2000" dirty="0"/>
          </a:p>
          <a:p>
            <a:pPr marL="990600" lvl="1" indent="-533400" algn="just">
              <a:lnSpc>
                <a:spcPct val="90000"/>
              </a:lnSpc>
              <a:buFontTx/>
              <a:buAutoNum type="arabicPeriod"/>
            </a:pPr>
            <a:r>
              <a:rPr lang="el-GR" altLang="el-GR" sz="2000" dirty="0"/>
              <a:t>Οι Έλληνες πολίτες υφίστανται την </a:t>
            </a:r>
            <a:r>
              <a:rPr lang="el-GR" altLang="el-GR" sz="2000" b="1" dirty="0"/>
              <a:t>μεγαλύτερη επιβάρυνση για τις ιδιωτικές δαπάνες υγείας</a:t>
            </a:r>
            <a:r>
              <a:rPr lang="el-GR" altLang="el-GR" sz="2000" dirty="0"/>
              <a:t>, σε σχέση με όλες τις χώρες του ΟΟΣΑ, αφού ληφθεί υπόψη και η έκταση της ασφαλιστικής κάλυψης των δαπανών αυτών. Η συνολική επιβάρυνση των νοικοκυριών ανέρχεται στο 40% της συνολικής δαπάνης υγείας. Αλλά αυτή η τεράστια επιβάρυνση μειώνεται μόνο κατά </a:t>
            </a:r>
            <a:r>
              <a:rPr lang="el-GR" altLang="el-GR" sz="2000" dirty="0" smtClean="0"/>
              <a:t>5% </a:t>
            </a:r>
            <a:r>
              <a:rPr lang="el-GR" altLang="el-GR" sz="2000" dirty="0"/>
              <a:t>μετά την αγορά ιδιωτικής ασφάλισης </a:t>
            </a:r>
            <a:r>
              <a:rPr lang="el-GR" altLang="el-GR" sz="2000" dirty="0" smtClean="0"/>
              <a:t>υγείας. </a:t>
            </a:r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577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Τελικά συμπεράσματα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5"/>
            <a:ext cx="6281873" cy="5615199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Ο </a:t>
            </a:r>
            <a:r>
              <a:rPr lang="el-GR" altLang="el-GR" dirty="0"/>
              <a:t>ΕΟΠΥΥ και οι ασφαλιστικές εταιρίες γίνονται οι κυρίαρχοι ρυθμιστές στην συνεχώς διευρυνόμενη αγορά υγείας στη χώρα. 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Το % των ιδιωτικών δαπανών υγείας σταδιακά θα μειωθεί κάτω από 20%.</a:t>
            </a:r>
          </a:p>
          <a:p>
            <a:pPr>
              <a:lnSpc>
                <a:spcPct val="80000"/>
              </a:lnSpc>
            </a:pPr>
            <a:r>
              <a:rPr lang="el-GR" altLang="el-GR" dirty="0">
                <a:cs typeface="Tahoma" panose="020B0604030504040204" pitchFamily="34" charset="0"/>
              </a:rPr>
              <a:t>Εάν </a:t>
            </a:r>
            <a:r>
              <a:rPr lang="el-GR" altLang="el-GR" dirty="0" smtClean="0">
                <a:cs typeface="Tahoma" panose="020B0604030504040204" pitchFamily="34" charset="0"/>
              </a:rPr>
              <a:t>ασφαλιστεί </a:t>
            </a:r>
            <a:r>
              <a:rPr lang="el-GR" altLang="el-GR" dirty="0">
                <a:cs typeface="Tahoma" panose="020B0604030504040204" pitchFamily="34" charset="0"/>
              </a:rPr>
              <a:t>το 40% των πολιτών, τα συνολικά ετήσια ασφάλιστρα θα υπερβούν τα 1.5 δισ. Ευρώ</a:t>
            </a:r>
            <a:r>
              <a:rPr lang="el-GR" altLang="el-GR" dirty="0" smtClean="0">
                <a:cs typeface="Tahoma" panose="020B0604030504040204" pitchFamily="34" charset="0"/>
              </a:rPr>
              <a:t>.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Η </a:t>
            </a:r>
            <a:r>
              <a:rPr lang="el-GR" altLang="el-GR" dirty="0"/>
              <a:t>επιτυχής μεταστροφή των δημόσιων νοσοκομείων σε νοσηλευτικά ιδρύματα υψηλού επιπέδου, θα μπορούσε να προσελκύσει σημαντικά ποσά εισροών από την ιδιωτική ασφαλιστική </a:t>
            </a:r>
            <a:r>
              <a:rPr lang="el-GR" altLang="el-GR" dirty="0" smtClean="0"/>
              <a:t>αγορά. </a:t>
            </a:r>
            <a:r>
              <a:rPr lang="el-GR" altLang="el-GR" dirty="0"/>
              <a:t>Τα ποσά αυτά θα πολλαπλασιαστούν εάν υλοποιηθεί με επιτυχία η προτεινόμενη «Σύμπραξη» δημόσιου και ιδιωτικού τομέα. 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Οι πρόσθετες εισροές </a:t>
            </a:r>
            <a:r>
              <a:rPr lang="el-GR" altLang="el-GR" dirty="0"/>
              <a:t>θα κατευθυνθούν στα νοσοκομεία του ΕΣΥ και θα ενισχύσουν σημαντικά τις αμοιβές των γιατρών και του νοσηλευτικού προσωπικού. </a:t>
            </a:r>
            <a:r>
              <a:rPr lang="el-GR" altLang="el-GR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Βελτίωση κινήτρων του υγειονομικού προσωπικού του ΕΣΥ να υποστηρίξει τις μεταρρυθμίσεις.</a:t>
            </a:r>
          </a:p>
          <a:p>
            <a:pPr>
              <a:lnSpc>
                <a:spcPct val="80000"/>
              </a:lnSpc>
            </a:pPr>
            <a:r>
              <a:rPr lang="el-GR" altLang="el-GR" b="1" dirty="0" smtClean="0"/>
              <a:t>Η ασφαλιστική αγορά εξισορροπεί αποτελεσματικά την ολιγοπωλιακή ισχύ των ιδιωτικών νοσοκομείων, με αποτέλεσμα τα χαμηλότερα ασφάλιστρα. </a:t>
            </a:r>
            <a:endParaRPr lang="el-GR" altLang="el-GR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06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itle 1">
            <a:extLst>
              <a:ext uri="{FF2B5EF4-FFF2-40B4-BE49-F238E27FC236}">
                <a16:creationId xmlns:a16="http://schemas.microsoft.com/office/drawing/2014/main" id="{59064B9C-396A-44B5-97B4-D588CB30A3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60513" y="-26988"/>
            <a:ext cx="9144000" cy="431801"/>
          </a:xfrm>
          <a:solidFill>
            <a:srgbClr val="000099"/>
          </a:solidFill>
        </p:spPr>
        <p:txBody>
          <a:bodyPr anchor="t">
            <a:normAutofit fontScale="90000"/>
          </a:bodyPr>
          <a:lstStyle/>
          <a:p>
            <a:pPr algn="l" eaLnBrk="1" hangingPunct="1"/>
            <a:r>
              <a:rPr lang="en-US" altLang="en-US" sz="2000" b="1">
                <a:solidFill>
                  <a:schemeClr val="bg1"/>
                </a:solidFill>
              </a:rPr>
              <a:t>           Eurobarometer: Satisfaction with healthcare provision</a:t>
            </a:r>
            <a:endParaRPr lang="el-GR" altLang="en-US" sz="2000" b="1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61F03-9977-4077-9C4E-9EAB51F95BAC}"/>
              </a:ext>
            </a:extLst>
          </p:cNvPr>
          <p:cNvSpPr txBox="1">
            <a:spLocks/>
          </p:cNvSpPr>
          <p:nvPr/>
        </p:nvSpPr>
        <p:spPr>
          <a:xfrm>
            <a:off x="1524000" y="404813"/>
            <a:ext cx="9144000" cy="1079500"/>
          </a:xfrm>
          <a:prstGeom prst="rect">
            <a:avLst/>
          </a:prstGeom>
          <a:ln w="9525">
            <a:solidFill>
              <a:schemeClr val="accent4">
                <a:lumMod val="20000"/>
                <a:lumOff val="80000"/>
              </a:schemeClr>
            </a:solidFill>
            <a:prstDash val="sysDot"/>
          </a:ln>
        </p:spPr>
        <p:txBody>
          <a:bodyPr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2D429D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Definition: 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Depicts how Europeans perceive the current situation of healthcare provision in their country. Possible answers included: 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very good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, 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rather good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, 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rather bad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, 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very bad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, 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don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’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t know</a:t>
            </a:r>
            <a:r>
              <a:rPr lang="en-GB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. 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We summarised positive and negative responses under 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total bad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 and 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total good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. The 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“</a:t>
            </a:r>
            <a:r>
              <a:rPr lang="en-US" altLang="ja-JP" sz="1400">
                <a:solidFill>
                  <a:prstClr val="black"/>
                </a:solidFill>
                <a:latin typeface="Calibri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don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prstClr val="black"/>
                </a:solidFill>
                <a:latin typeface="Calibri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 know</a:t>
            </a:r>
            <a:r>
              <a:rPr lang="en-US" altLang="en-US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”</a:t>
            </a:r>
            <a:r>
              <a:rPr lang="en-US" altLang="ja-JP" sz="1400">
                <a:solidFill>
                  <a:prstClr val="black"/>
                </a:solidFill>
                <a:latin typeface="Calibri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option is not included in the chart, since it only represented a small percentage.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>
                <a:solidFill>
                  <a:srgbClr val="2D429D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Relevance: </a:t>
            </a:r>
            <a:r>
              <a:rPr lang="en-GB" sz="1400">
                <a:solidFill>
                  <a:prstClr val="black"/>
                </a:solidFill>
                <a:latin typeface="Calibri" pitchFamily="34" charset="0"/>
                <a:ea typeface="MS PGothic" pitchFamily="34" charset="-128"/>
                <a:cs typeface="Arial" panose="020B0604020202020204" pitchFamily="34" charset="0"/>
              </a:rPr>
              <a:t>Shows the perception of patients (the end users) of their healthcare system</a:t>
            </a:r>
            <a:endParaRPr lang="el-GR" sz="1400">
              <a:solidFill>
                <a:prstClr val="black"/>
              </a:solidFill>
              <a:latin typeface="Calibri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92516" name="TextBox 6">
            <a:extLst>
              <a:ext uri="{FF2B5EF4-FFF2-40B4-BE49-F238E27FC236}">
                <a16:creationId xmlns:a16="http://schemas.microsoft.com/office/drawing/2014/main" id="{3B94EC83-8DF2-4754-A7AB-6AE151110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2462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900" b="1" dirty="0">
                <a:solidFill>
                  <a:prstClr val="black"/>
                </a:solidFill>
                <a:cs typeface="Arial" panose="020B0604020202020204" pitchFamily="34" charset="0"/>
              </a:rPr>
              <a:t>Date: </a:t>
            </a:r>
            <a:r>
              <a:rPr lang="en-US" altLang="en-US" sz="900" dirty="0">
                <a:solidFill>
                  <a:prstClr val="black"/>
                </a:solidFill>
                <a:cs typeface="Arial" panose="020B0604020202020204" pitchFamily="34" charset="0"/>
              </a:rPr>
              <a:t>June 2016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lang="en-US" altLang="en-US" sz="900" dirty="0">
                <a:solidFill>
                  <a:prstClr val="black"/>
                </a:solidFill>
                <a:cs typeface="Arial" panose="020B0604020202020204" pitchFamily="34" charset="0"/>
              </a:rPr>
              <a:t>			         	            	                                 </a:t>
            </a:r>
            <a:r>
              <a:rPr lang="en-US" altLang="en-US" sz="900" b="1" dirty="0">
                <a:solidFill>
                  <a:prstClr val="black"/>
                </a:solidFill>
                <a:cs typeface="Arial" panose="020B0604020202020204" pitchFamily="34" charset="0"/>
              </a:rPr>
              <a:t>Source: </a:t>
            </a:r>
            <a:r>
              <a:rPr lang="en-US" altLang="en-US" sz="900" dirty="0">
                <a:solidFill>
                  <a:prstClr val="black"/>
                </a:solidFill>
                <a:cs typeface="Arial" panose="020B0604020202020204" pitchFamily="34" charset="0"/>
              </a:rPr>
              <a:t>4</a:t>
            </a:r>
            <a:r>
              <a:rPr lang="en-US" altLang="en-US" sz="900" baseline="30000" dirty="0">
                <a:solidFill>
                  <a:prstClr val="black"/>
                </a:solidFill>
                <a:cs typeface="Arial" panose="020B0604020202020204" pitchFamily="34" charset="0"/>
              </a:rPr>
              <a:t>th</a:t>
            </a:r>
            <a:r>
              <a:rPr lang="en-US" altLang="en-US" sz="900" dirty="0">
                <a:solidFill>
                  <a:prstClr val="black"/>
                </a:solidFill>
                <a:cs typeface="Arial" panose="020B0604020202020204" pitchFamily="34" charset="0"/>
              </a:rPr>
              <a:t> Eurobarometer survey 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3BC6E65-3550-4467-8259-2A111276D8F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7431" y="1500387"/>
          <a:ext cx="10071279" cy="502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Arrow: Right 1">
            <a:extLst>
              <a:ext uri="{FF2B5EF4-FFF2-40B4-BE49-F238E27FC236}">
                <a16:creationId xmlns:a16="http://schemas.microsoft.com/office/drawing/2014/main" id="{7BD62338-9819-4F25-9ADD-22FBC030453E}"/>
              </a:ext>
            </a:extLst>
          </p:cNvPr>
          <p:cNvSpPr/>
          <p:nvPr/>
        </p:nvSpPr>
        <p:spPr>
          <a:xfrm>
            <a:off x="103031" y="3271234"/>
            <a:ext cx="1146220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 </a:t>
            </a:r>
            <a:br>
              <a:rPr lang="el-GR" dirty="0" smtClean="0"/>
            </a:br>
            <a:r>
              <a:rPr lang="el-GR" dirty="0" smtClean="0"/>
              <a:t>ΑΞΟΝΕΣ ΔΡΑΣΕΩΝ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3188521"/>
          </a:xfrm>
        </p:spPr>
        <p:txBody>
          <a:bodyPr>
            <a:normAutofit fontScale="92500" lnSpcReduction="10000"/>
          </a:bodyPr>
          <a:lstStyle/>
          <a:p>
            <a:r>
              <a:rPr lang="el-GR" b="1" u="sng" dirty="0" smtClean="0"/>
              <a:t>ΕΣΥ : ΑΝΑΔΟΜΗΣΗ ΚΑΙ ΑΝΑΔΙΟΡΓΑΝΩΣΗ</a:t>
            </a:r>
          </a:p>
          <a:p>
            <a:pPr lvl="1"/>
            <a:r>
              <a:rPr lang="en-US" dirty="0" smtClean="0"/>
              <a:t>RESTRUCTURING AND REENGINEERING </a:t>
            </a:r>
          </a:p>
          <a:p>
            <a:pPr lvl="1"/>
            <a:r>
              <a:rPr lang="el-GR" sz="1800" dirty="0" smtClean="0"/>
              <a:t>Πλήρης πρόταση</a:t>
            </a:r>
            <a:r>
              <a:rPr lang="en-US" sz="1800" dirty="0" smtClean="0"/>
              <a:t> </a:t>
            </a:r>
            <a:r>
              <a:rPr lang="el-GR" sz="1800" dirty="0" smtClean="0"/>
              <a:t>μεταρρυθμίσεων από 7 Καθηγητές από 5 Πανεπιστήμια:</a:t>
            </a:r>
          </a:p>
          <a:p>
            <a:pPr marL="457200" lvl="1" indent="0">
              <a:buNone/>
            </a:pPr>
            <a:r>
              <a:rPr lang="el-GR" sz="1800" dirty="0"/>
              <a:t>Τούντας Γ., </a:t>
            </a:r>
            <a:r>
              <a:rPr lang="el-GR" sz="1800" dirty="0" err="1"/>
              <a:t>Κυριόπουλος</a:t>
            </a:r>
            <a:r>
              <a:rPr lang="el-GR" sz="1800" dirty="0"/>
              <a:t>, Γ., </a:t>
            </a:r>
            <a:r>
              <a:rPr lang="el-GR" sz="1800" dirty="0" err="1"/>
              <a:t>Λιονής</a:t>
            </a:r>
            <a:r>
              <a:rPr lang="el-GR" sz="1800" dirty="0"/>
              <a:t>, Χ., Νεκτάριος, Μ., Σουλιώτης, Κ., </a:t>
            </a:r>
            <a:r>
              <a:rPr lang="el-GR" sz="1800" dirty="0" err="1" smtClean="0"/>
              <a:t>Υφαντόπουλος</a:t>
            </a:r>
            <a:r>
              <a:rPr lang="el-GR" sz="1800" dirty="0" smtClean="0"/>
              <a:t> </a:t>
            </a:r>
            <a:r>
              <a:rPr lang="el-GR" sz="1800" dirty="0"/>
              <a:t>Γ., Φιλαλήθης, Τ., </a:t>
            </a:r>
            <a:r>
              <a:rPr lang="el-GR" sz="1800" dirty="0" smtClean="0"/>
              <a:t> </a:t>
            </a:r>
          </a:p>
          <a:p>
            <a:pPr marL="457200" lvl="1" indent="0">
              <a:buNone/>
            </a:pPr>
            <a:r>
              <a:rPr lang="el-GR" sz="1800" b="1" dirty="0" smtClean="0"/>
              <a:t>«</a:t>
            </a:r>
            <a:r>
              <a:rPr lang="el-GR" sz="1800" b="1" dirty="0"/>
              <a:t>Το Νέο ΕΣΥ: Η Ανασυγκρότηση του Εθνικού</a:t>
            </a:r>
            <a:br>
              <a:rPr lang="el-GR" sz="1800" b="1" dirty="0"/>
            </a:br>
            <a:r>
              <a:rPr lang="el-GR" sz="1800" b="1" dirty="0"/>
              <a:t>Συστήματος Υγείας», </a:t>
            </a:r>
            <a:r>
              <a:rPr lang="el-GR" sz="1800" dirty="0" err="1" smtClean="0"/>
              <a:t>διαΝΕΟσις</a:t>
            </a:r>
            <a:r>
              <a:rPr lang="el-GR" sz="1800" dirty="0" smtClean="0"/>
              <a:t>, 2020. </a:t>
            </a:r>
          </a:p>
          <a:p>
            <a:pPr marL="457200" lvl="1" indent="0">
              <a:buNone/>
            </a:pPr>
            <a:r>
              <a:rPr lang="el-GR" dirty="0" smtClean="0"/>
              <a:t>Διαθέσιμο </a:t>
            </a:r>
            <a:r>
              <a:rPr lang="el-GR" dirty="0"/>
              <a:t>στο: https://www.dianeosis.org/</a:t>
            </a:r>
            <a:br>
              <a:rPr lang="el-GR" dirty="0"/>
            </a:br>
            <a:r>
              <a:rPr lang="el-GR" dirty="0" err="1"/>
              <a:t>research</a:t>
            </a:r>
            <a:r>
              <a:rPr lang="el-GR" dirty="0"/>
              <a:t>/</a:t>
            </a:r>
            <a:r>
              <a:rPr lang="el-GR" dirty="0" err="1"/>
              <a:t>greek_health</a:t>
            </a:r>
            <a:r>
              <a:rPr lang="el-GR" dirty="0"/>
              <a:t>/.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l-GR" b="1" u="sng" dirty="0" smtClean="0"/>
          </a:p>
          <a:p>
            <a:r>
              <a:rPr lang="el-GR" b="1" u="sng" dirty="0" smtClean="0"/>
              <a:t>ΣΔΙΤ ΥΓΕΙΑΣ: ΣΥΜΠΡΑΞΗ ΕΟΠΥΥ ΜΕ ΤΗΝ ΙΔΙΩΤΙΚΗ ΑΣΦΑΛΙΣΤΙΚΗ ΑΓΟΡΑ</a:t>
            </a:r>
            <a:endParaRPr lang="el-GR" b="1" u="sng" dirty="0"/>
          </a:p>
          <a:p>
            <a:pPr lvl="1"/>
            <a:r>
              <a:rPr lang="el-GR" dirty="0" smtClean="0"/>
              <a:t>Πρόταση Μ. ΝΕΚΤΑΡΙΟΥ, Πανεπιστήμιο Πειραιώς.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19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ΕΣΥ:</a:t>
            </a:r>
            <a:br>
              <a:rPr lang="el-GR" altLang="el-GR" dirty="0" smtClean="0"/>
            </a:br>
            <a:r>
              <a:rPr lang="el-GR" altLang="el-GR" dirty="0" smtClean="0"/>
              <a:t>Αναδόμηση και ανασχεδιασμός, </a:t>
            </a:r>
            <a:br>
              <a:rPr lang="el-GR" altLang="el-GR" dirty="0" smtClean="0"/>
            </a:br>
            <a:r>
              <a:rPr lang="el-GR" altLang="el-GR" dirty="0" smtClean="0"/>
              <a:t>σε </a:t>
            </a:r>
            <a:r>
              <a:rPr lang="el-GR" altLang="el-GR" dirty="0"/>
              <a:t>3 άξονες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Στην πλευρά της </a:t>
            </a:r>
            <a:r>
              <a:rPr lang="el-GR" altLang="el-GR" sz="2400" b="1" dirty="0"/>
              <a:t>Προσφοράς</a:t>
            </a:r>
            <a:r>
              <a:rPr lang="el-GR" altLang="el-GR" sz="2400" dirty="0"/>
              <a:t> υπηρεσιών υγείας, προτείνεται η δημιουργία ενός νέου ΝΠΔΔ, του «ΕΣΥ ΝΠΔΔ</a:t>
            </a:r>
            <a:r>
              <a:rPr lang="el-GR" altLang="el-GR" sz="2400" dirty="0" smtClean="0"/>
              <a:t>», το οποίο γίνεται η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εταιρία </a:t>
            </a:r>
            <a:r>
              <a:rPr lang="en-US" altLang="el-GR" sz="2400" dirty="0" smtClean="0"/>
              <a:t>HOLDING</a:t>
            </a:r>
            <a:r>
              <a:rPr lang="el-GR" altLang="el-GR" sz="2400" dirty="0" smtClean="0"/>
              <a:t> για τα νοσοκομεία, τα οποία αποκτούν την νομική μορφή ΝΠΙΔ.</a:t>
            </a:r>
          </a:p>
          <a:p>
            <a:pPr lvl="1">
              <a:lnSpc>
                <a:spcPct val="90000"/>
              </a:lnSpc>
            </a:pPr>
            <a:r>
              <a:rPr lang="el-GR" altLang="el-GR" sz="2200" u="sng" dirty="0" smtClean="0"/>
              <a:t>Υπαγωγή και της Πρωτοβάθμιας Περίθαλψης</a:t>
            </a:r>
            <a:r>
              <a:rPr lang="el-GR" altLang="el-GR" sz="2200" dirty="0" smtClean="0"/>
              <a:t>.</a:t>
            </a:r>
            <a:endParaRPr lang="el-GR" altLang="el-GR" sz="22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Στην πλευρά της </a:t>
            </a:r>
            <a:r>
              <a:rPr lang="el-GR" altLang="el-GR" sz="2400" b="1" dirty="0"/>
              <a:t>Ζήτησης</a:t>
            </a:r>
            <a:r>
              <a:rPr lang="el-GR" altLang="el-GR" sz="2400" dirty="0"/>
              <a:t>, ο ΕΟΠΥΥ </a:t>
            </a:r>
            <a:r>
              <a:rPr lang="el-GR" altLang="el-GR" sz="2400" dirty="0" smtClean="0"/>
              <a:t>συγκεντρώνει το σύνολο της δημόσιας  χρηματοδότησης και αγοράζει </a:t>
            </a:r>
            <a:r>
              <a:rPr lang="el-GR" altLang="el-GR" sz="2400" dirty="0"/>
              <a:t>υπηρεσίες υγείας τόσο από τον δημόσιο όσο και τον ιδιωτικό τομέα. 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	</a:t>
            </a:r>
            <a:r>
              <a:rPr lang="el-GR" altLang="el-GR" sz="2000" b="1" dirty="0"/>
              <a:t>Έτσι, δημιουργείται μια «εσωτερική 	αγορά υπηρεσιών υγείας»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Το Υπουργείο Υγείας θα πρέπει να αναδιοργανωθεί και να επικεντρωθεί στην εκπόνηση και </a:t>
            </a:r>
            <a:r>
              <a:rPr lang="el-GR" altLang="el-GR" sz="2400" dirty="0" smtClean="0"/>
              <a:t>εποπτεία </a:t>
            </a:r>
            <a:r>
              <a:rPr lang="el-GR" altLang="el-GR" sz="2400" dirty="0"/>
              <a:t>της πολιτικής υγείας. </a:t>
            </a:r>
            <a:r>
              <a:rPr lang="el-GR" altLang="el-GR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3495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Αναμενόμενα Αποτελέσματα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b="1" dirty="0"/>
              <a:t>Ενίσχυση του Εποπτικού Ρόλου του Υπουργείου Υγείας</a:t>
            </a:r>
          </a:p>
          <a:p>
            <a:pPr>
              <a:lnSpc>
                <a:spcPct val="80000"/>
              </a:lnSpc>
            </a:pPr>
            <a:r>
              <a:rPr lang="el-GR" altLang="el-GR" b="1" dirty="0"/>
              <a:t>Δημιουργία «εσωτερικής αγοράς» στο δημόσιο σύστημα υγείας: εκμετάλλευση του </a:t>
            </a:r>
            <a:r>
              <a:rPr lang="en-US" altLang="el-GR" b="1" dirty="0"/>
              <a:t>spare capacity</a:t>
            </a:r>
            <a:r>
              <a:rPr lang="el-GR" altLang="el-GR" b="1" dirty="0"/>
              <a:t> του δημόσιου </a:t>
            </a:r>
            <a:r>
              <a:rPr lang="el-GR" altLang="el-GR" b="1" dirty="0" smtClean="0"/>
              <a:t>τομέα </a:t>
            </a:r>
            <a:r>
              <a:rPr lang="el-GR" altLang="el-GR" b="1" dirty="0"/>
              <a:t>υγείας.</a:t>
            </a:r>
            <a:r>
              <a:rPr lang="el-GR" altLang="el-GR" dirty="0"/>
              <a:t> 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b="1" dirty="0" smtClean="0"/>
              <a:t>Βελτίωση υποδομών, ποιότητας υπηρεσιών, και εξυπηρέτησης των ασθενών στα νοσοκομεία του ΕΣΥ. </a:t>
            </a:r>
          </a:p>
          <a:p>
            <a:pPr>
              <a:lnSpc>
                <a:spcPct val="80000"/>
              </a:lnSpc>
            </a:pPr>
            <a:r>
              <a:rPr lang="en-US" altLang="el-GR" b="1" dirty="0" smtClean="0"/>
              <a:t>Digital  </a:t>
            </a:r>
            <a:r>
              <a:rPr lang="el-GR" altLang="el-GR" b="1" dirty="0" smtClean="0"/>
              <a:t>Πρωτοβάθμια Φροντίδα </a:t>
            </a:r>
            <a:r>
              <a:rPr lang="el-GR" altLang="el-GR" b="1" dirty="0"/>
              <a:t>Υγείας: νέο πρωτοποριακό μοντέλο σε πανευρωπαϊκό επίπεδο</a:t>
            </a:r>
            <a:r>
              <a:rPr lang="el-GR" altLang="el-GR" b="1" dirty="0" smtClean="0"/>
              <a:t>.</a:t>
            </a:r>
            <a:endParaRPr lang="el-GR" altLang="el-GR" b="1" dirty="0"/>
          </a:p>
          <a:p>
            <a:pPr>
              <a:lnSpc>
                <a:spcPct val="80000"/>
              </a:lnSpc>
            </a:pPr>
            <a:r>
              <a:rPr lang="el-GR" altLang="el-GR" b="1" u="sng" dirty="0" smtClean="0"/>
              <a:t>Η βελτίωση των υποδομών και της ποιότητας των  παρεχόμενων υπηρεσιών του δημόσιου συστήματος υγείας θα προσελκύσει σημαντικά επιπλέον </a:t>
            </a:r>
            <a:r>
              <a:rPr lang="el-GR" altLang="el-GR" b="1" u="sng" dirty="0"/>
              <a:t>έσοδα από την ιδιωτική ασφάλιση.</a:t>
            </a:r>
            <a:r>
              <a:rPr lang="en-US" altLang="el-GR" b="1" u="sng" dirty="0"/>
              <a:t> </a:t>
            </a:r>
            <a:r>
              <a:rPr lang="el-GR" altLang="el-GR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72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ΣΔΙΤ ΔΗΜΟΣΙΟΥ – ΙΔΙΩΤΙΚΟΥ ΤΟΜΕΑ 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ΣΥΜΠΡΑΞΗ ΕΟΠΥΥ ΜΕ ΤΗΝ ΙΔΙΩΤΙΚΗ ΑΣΦΑΛΙΣΤΙΚΗ ΑΓΟΡΑ</a:t>
            </a:r>
          </a:p>
          <a:p>
            <a:pPr lvl="1"/>
            <a:r>
              <a:rPr lang="el-GR" b="1" dirty="0" smtClean="0"/>
              <a:t>ΜΕ ΒΑΣΗ ΤΟ ΓΑΛΛΙΚΟ ΜΟΝΤΕΛΟ ΥΓΕΙΑΣ</a:t>
            </a:r>
          </a:p>
          <a:p>
            <a:r>
              <a:rPr lang="el-GR" dirty="0" smtClean="0"/>
              <a:t>ΣΤΡΑΤΗΓΙΚΟΙ ΣΤΟΧΟΙ ΚΑΙ ΜΕΣΑ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43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Το </a:t>
            </a:r>
            <a:r>
              <a:rPr lang="el-GR" altLang="el-GR" b="1" dirty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Γαλλικό Μοντέλο</a:t>
            </a:r>
            <a:br>
              <a:rPr lang="el-GR" altLang="el-GR" b="1" dirty="0">
                <a:solidFill>
                  <a:srgbClr val="003693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82173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endParaRPr lang="el-GR" altLang="el-GR" sz="1200" dirty="0" smtClean="0"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altLang="el-GR" sz="1400" dirty="0" smtClean="0">
                <a:cs typeface="Tahoma" panose="020B0604030504040204" pitchFamily="34" charset="0"/>
              </a:rPr>
              <a:t>Στη </a:t>
            </a:r>
            <a:r>
              <a:rPr lang="el-GR" altLang="el-GR" sz="1400" dirty="0">
                <a:cs typeface="Tahoma" panose="020B0604030504040204" pitchFamily="34" charset="0"/>
              </a:rPr>
              <a:t>Γαλλία, </a:t>
            </a:r>
            <a:r>
              <a:rPr lang="el-GR" altLang="el-GR" sz="1400" dirty="0" smtClean="0">
                <a:cs typeface="Tahoma" panose="020B0604030504040204" pitchFamily="34" charset="0"/>
              </a:rPr>
              <a:t>έχει θεσπιστεί η σ</a:t>
            </a:r>
            <a:r>
              <a:rPr lang="el-GR" altLang="el-GR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ύμπραξη των Δημόσιων </a:t>
            </a: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Ταμείων Υγείας με </a:t>
            </a:r>
            <a:r>
              <a:rPr lang="el-GR" altLang="el-GR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την Ασφαλιστική </a:t>
            </a: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Αγορά.</a:t>
            </a:r>
          </a:p>
          <a:p>
            <a:pPr>
              <a:lnSpc>
                <a:spcPct val="150000"/>
              </a:lnSpc>
            </a:pP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Η ασφαλιστική αγορά αναλαμβάνει τα </a:t>
            </a:r>
            <a:r>
              <a:rPr lang="en-US" altLang="el-GR" sz="1400" b="1" dirty="0">
                <a:latin typeface="Tahoma" panose="020B0604030504040204" pitchFamily="34" charset="0"/>
                <a:cs typeface="Tahoma" panose="020B0604030504040204" pitchFamily="34" charset="0"/>
              </a:rPr>
              <a:t>Deductibles and Coinsurance </a:t>
            </a: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του Δημόσιου </a:t>
            </a:r>
            <a:r>
              <a:rPr lang="el-GR" altLang="el-GR" sz="1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συστήματος.Υπάρχει</a:t>
            </a:r>
            <a:r>
              <a:rPr lang="el-GR" altLang="el-GR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Επίσημος Κοινός Κατάλογος Τιμών για υπηρεσίες υγείας και ιατρικά υλικά.</a:t>
            </a:r>
          </a:p>
          <a:p>
            <a:pPr lvl="1">
              <a:lnSpc>
                <a:spcPct val="150000"/>
              </a:lnSpc>
            </a:pP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Νοσοκομεία: Οι πολίτες πληρώνουν </a:t>
            </a:r>
            <a:r>
              <a:rPr lang="el-GR" altLang="el-GR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 το 8% των νοσοκομειακών δαπανών.</a:t>
            </a:r>
            <a:endParaRPr lang="el-GR" altLang="el-GR" sz="1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l-GR" altLang="el-GR" sz="1400" dirty="0" err="1">
                <a:latin typeface="Tahoma" panose="020B0604030504040204" pitchFamily="34" charset="0"/>
                <a:cs typeface="Tahoma" panose="020B0604030504040204" pitchFamily="34" charset="0"/>
              </a:rPr>
              <a:t>Α΄Βάθμια</a:t>
            </a: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 Περίθαλψη: Οι πολίτες πληρώνουν 30% συμμετοχή στην αμοιβή του γιατρού, και κάθε επιπλέον χρέωση.</a:t>
            </a:r>
          </a:p>
          <a:p>
            <a:pPr lvl="1">
              <a:lnSpc>
                <a:spcPct val="150000"/>
              </a:lnSpc>
            </a:pP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Φάρμακα: Οι πολίτες πληρώνουν κλιμακωτή συμμετοχή από 0% μέχρι 65%.</a:t>
            </a:r>
          </a:p>
          <a:p>
            <a:pPr lvl="1">
              <a:lnSpc>
                <a:spcPct val="150000"/>
              </a:lnSpc>
            </a:pPr>
            <a:r>
              <a:rPr lang="el-GR" altLang="el-GR" sz="1400" dirty="0">
                <a:latin typeface="Tahoma" panose="020B0604030504040204" pitchFamily="34" charset="0"/>
                <a:cs typeface="Tahoma" panose="020B0604030504040204" pitchFamily="34" charset="0"/>
              </a:rPr>
              <a:t>Ιατρικά Είδη/Οδοντιατρικά: Πολύ μεγάλη επιβάρυνση των </a:t>
            </a:r>
            <a:r>
              <a:rPr lang="el-GR" altLang="el-GR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πολιτών.</a:t>
            </a:r>
          </a:p>
          <a:p>
            <a:pPr>
              <a:lnSpc>
                <a:spcPct val="150000"/>
              </a:lnSpc>
            </a:pPr>
            <a:r>
              <a:rPr lang="el-GR" altLang="el-GR" sz="1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Προαιρετική Ιδιωτική </a:t>
            </a:r>
            <a:r>
              <a:rPr lang="el-GR" altLang="el-GR" sz="1400" b="1" dirty="0">
                <a:latin typeface="Tahoma" panose="020B0604030504040204" pitchFamily="34" charset="0"/>
                <a:cs typeface="Tahoma" panose="020B0604030504040204" pitchFamily="34" charset="0"/>
              </a:rPr>
              <a:t>ασφάλιση του </a:t>
            </a:r>
            <a:r>
              <a:rPr lang="el-GR" altLang="el-GR" sz="1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πληθυσμού</a:t>
            </a:r>
            <a:r>
              <a:rPr lang="el-GR" altLang="el-GR" sz="1400" b="1" dirty="0">
                <a:latin typeface="Tahoma" panose="020B0604030504040204" pitchFamily="34" charset="0"/>
                <a:cs typeface="Tahoma" panose="020B0604030504040204" pitchFamily="34" charset="0"/>
              </a:rPr>
              <a:t>, για το παραπάνω πακέτο ιδιωτικών δαπανών υγείας (</a:t>
            </a:r>
            <a:r>
              <a:rPr lang="en-US" altLang="el-GR" sz="1400" b="1" dirty="0">
                <a:latin typeface="Tahoma" panose="020B0604030504040204" pitchFamily="34" charset="0"/>
                <a:cs typeface="Tahoma" panose="020B0604030504040204" pitchFamily="34" charset="0"/>
              </a:rPr>
              <a:t>Deductibles and Coinsurance)</a:t>
            </a:r>
            <a:r>
              <a:rPr lang="el-GR" altLang="el-GR" sz="1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l-GR" altLang="el-GR" sz="1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altLang="el-GR" sz="1400" dirty="0" smtClean="0"/>
              <a:t>Στη </a:t>
            </a:r>
            <a:r>
              <a:rPr lang="el-GR" altLang="el-GR" sz="1400" dirty="0"/>
              <a:t>Γαλλία, το </a:t>
            </a:r>
            <a:r>
              <a:rPr lang="el-GR" altLang="el-GR" sz="1400" dirty="0" smtClean="0"/>
              <a:t>95% </a:t>
            </a:r>
            <a:r>
              <a:rPr lang="el-GR" altLang="el-GR" sz="1400" dirty="0"/>
              <a:t>του πληθυσμού έχει μια τέτοια κάλυψη, με αποτέλεσμα οι ιδιωτικές δαπάνες υγείας να κινούνται στο 10% των συνολικών δαπανών. </a:t>
            </a:r>
          </a:p>
          <a:p>
            <a:endParaRPr lang="el-GR" sz="1200" dirty="0"/>
          </a:p>
          <a:p>
            <a:pPr>
              <a:lnSpc>
                <a:spcPct val="150000"/>
              </a:lnSpc>
            </a:pPr>
            <a:endParaRPr lang="el-GR" altLang="el-GR" sz="12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18951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l-GR" sz="800" dirty="0">
                <a:solidFill>
                  <a:srgbClr val="000000"/>
                </a:solidFill>
              </a:rPr>
              <a:t>Isabelle RONDOT – October 2010</a:t>
            </a:r>
          </a:p>
        </p:txBody>
      </p:sp>
      <p:sp>
        <p:nvSpPr>
          <p:cNvPr id="17411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fld id="{4584C9B7-925D-4102-9460-2F3580A5310C}" type="slidenum">
              <a:rPr lang="fr-FR" altLang="el-GR" sz="800">
                <a:solidFill>
                  <a:srgbClr val="000000"/>
                </a:solidFill>
                <a:cs typeface="Arial" panose="020B0604020202020204" pitchFamily="34" charset="0"/>
              </a:rPr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altLang="el-GR" sz="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3352800" y="1447800"/>
            <a:ext cx="4572000" cy="1981200"/>
          </a:xfrm>
          <a:prstGeom prst="rect">
            <a:avLst/>
          </a:prstGeom>
          <a:solidFill>
            <a:srgbClr val="00FFFF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400" b="1">
                <a:solidFill>
                  <a:srgbClr val="000000"/>
                </a:solidFill>
                <a:cs typeface="Arial" panose="020B0604020202020204" pitchFamily="34" charset="0"/>
              </a:rPr>
              <a:t>Paid by households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l-GR" sz="1400" b="1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229600" cy="411162"/>
          </a:xfrm>
        </p:spPr>
        <p:txBody>
          <a:bodyPr/>
          <a:lstStyle/>
          <a:p>
            <a:pPr eaLnBrk="1" hangingPunct="1"/>
            <a:r>
              <a:rPr lang="en-GB" altLang="el-GR" sz="1600" dirty="0"/>
              <a:t>The health insurance system in France since1946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352800" y="3124200"/>
            <a:ext cx="4572000" cy="2286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400" b="1">
                <a:solidFill>
                  <a:srgbClr val="FFFFFF"/>
                </a:solidFill>
                <a:cs typeface="Arial" panose="020B0604020202020204" pitchFamily="34" charset="0"/>
              </a:rPr>
              <a:t>COMPULSORY health insurance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400" b="1">
                <a:solidFill>
                  <a:srgbClr val="FFFFFF"/>
                </a:solidFill>
                <a:cs typeface="Arial" panose="020B0604020202020204" pitchFamily="34" charset="0"/>
              </a:rPr>
              <a:t>(Social security system)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352800" y="2057400"/>
            <a:ext cx="4267200" cy="1066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400" b="1">
                <a:solidFill>
                  <a:srgbClr val="000000"/>
                </a:solidFill>
                <a:cs typeface="Arial" panose="020B0604020202020204" pitchFamily="34" charset="0"/>
              </a:rPr>
              <a:t>OPTIONAL health insurance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l-GR" sz="14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 sz="1400" b="1">
                <a:solidFill>
                  <a:srgbClr val="000000"/>
                </a:solidFill>
                <a:cs typeface="Arial" panose="020B0604020202020204" pitchFamily="34" charset="0"/>
              </a:rPr>
              <a:t>(“complementary” insurance)</a:t>
            </a:r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8153400" y="1447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8213725" y="2116139"/>
            <a:ext cx="2133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>
                <a:solidFill>
                  <a:srgbClr val="000000"/>
                </a:solidFill>
                <a:cs typeface="Arial" panose="020B0604020202020204" pitchFamily="34" charset="0"/>
              </a:rPr>
              <a:t>Private financing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>
                <a:solidFill>
                  <a:srgbClr val="000000"/>
                </a:solidFill>
                <a:cs typeface="Arial" panose="020B0604020202020204" pitchFamily="34" charset="0"/>
              </a:rPr>
              <a:t>(voluntary contributions and direct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>
                <a:solidFill>
                  <a:srgbClr val="000000"/>
                </a:solidFill>
                <a:cs typeface="Arial" panose="020B0604020202020204" pitchFamily="34" charset="0"/>
              </a:rPr>
              <a:t>payments by households)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8153400" y="3124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l-GR" sz="1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8213726" y="3870325"/>
            <a:ext cx="1901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>
                <a:solidFill>
                  <a:srgbClr val="000000"/>
                </a:solidFill>
                <a:cs typeface="Arial" panose="020B0604020202020204" pitchFamily="34" charset="0"/>
              </a:rPr>
              <a:t>Public funding (social security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l-GR">
                <a:solidFill>
                  <a:srgbClr val="000000"/>
                </a:solidFill>
                <a:cs typeface="Arial" panose="020B0604020202020204" pitchFamily="34" charset="0"/>
              </a:rPr>
              <a:t>contributions, taxation)</a:t>
            </a:r>
          </a:p>
        </p:txBody>
      </p:sp>
    </p:spTree>
    <p:extLst>
      <p:ext uri="{BB962C8B-B14F-4D97-AF65-F5344CB8AC3E}">
        <p14:creationId xmlns:p14="http://schemas.microsoft.com/office/powerpoint/2010/main" val="396227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0070C0"/>
    </a:dk2>
    <a:lt2>
      <a:srgbClr val="ECEDD1"/>
    </a:lt2>
    <a:accent1>
      <a:srgbClr val="93A299"/>
    </a:accent1>
    <a:accent2>
      <a:srgbClr val="0070C0"/>
    </a:accent2>
    <a:accent3>
      <a:srgbClr val="005390"/>
    </a:accent3>
    <a:accent4>
      <a:srgbClr val="003760"/>
    </a:accent4>
    <a:accent5>
      <a:srgbClr val="005390"/>
    </a:accent5>
    <a:accent6>
      <a:srgbClr val="786C71"/>
    </a:accent6>
    <a:hlink>
      <a:srgbClr val="003760"/>
    </a:hlink>
    <a:folHlink>
      <a:srgbClr val="B2B2B2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211</TotalTime>
  <Words>1850</Words>
  <Application>Microsoft Office PowerPoint</Application>
  <PresentationFormat>Widescreen</PresentationFormat>
  <Paragraphs>216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MS PGothic</vt:lpstr>
      <vt:lpstr>MS PGothic</vt:lpstr>
      <vt:lpstr>Arial</vt:lpstr>
      <vt:lpstr>Calibri</vt:lpstr>
      <vt:lpstr>Calibri Light</vt:lpstr>
      <vt:lpstr>Rockwell</vt:lpstr>
      <vt:lpstr>Tahoma</vt:lpstr>
      <vt:lpstr>Wingdings</vt:lpstr>
      <vt:lpstr>Atlas</vt:lpstr>
      <vt:lpstr>Default Design</vt:lpstr>
      <vt:lpstr>Modèle par défaut</vt:lpstr>
      <vt:lpstr>1_Modèle par défaut</vt:lpstr>
      <vt:lpstr>Microsoft Excel Chart</vt:lpstr>
      <vt:lpstr>ΣΥΜΠΡΑΞΗ  ΔΗΜΟΣΙΟΥ – ΙΔΙΩΤΙΚΟΥ ΤΟΜΕΑ ΣΤΗΝ ΑΣΦΑΛΙΣΗ ΥΓΕΙΑΣ:  Με βάση το Γαλλικό μοντέλο.</vt:lpstr>
      <vt:lpstr>Τα 2 Αρνητικά χαρακτηριστικά του ΕΣΥ </vt:lpstr>
      <vt:lpstr>           Eurobarometer: Satisfaction with healthcare provision</vt:lpstr>
      <vt:lpstr>2  ΑΞΟΝΕΣ ΔΡΑΣΕΩΝ</vt:lpstr>
      <vt:lpstr>ΕΣΥ: Αναδόμηση και ανασχεδιασμός,  σε 3 άξονες </vt:lpstr>
      <vt:lpstr>Αναμενόμενα Αποτελέσματα</vt:lpstr>
      <vt:lpstr>ΣΔΙΤ ΔΗΜΟΣΙΟΥ – ΙΔΙΩΤΙΚΟΥ ΤΟΜΕΑ </vt:lpstr>
      <vt:lpstr>Το Γαλλικό Μοντέλο </vt:lpstr>
      <vt:lpstr>The health insurance system in France since1946</vt:lpstr>
      <vt:lpstr>The breakdown between fund providers varies depending on the nature of expenses.  (Breakdown in %) </vt:lpstr>
      <vt:lpstr>PowerPoint Presentation</vt:lpstr>
      <vt:lpstr>In recent years, the rise in healthcare expenditure has been increasingly transferred to the complementary insurance schemes and private households.</vt:lpstr>
      <vt:lpstr>PowerPoint Presentation</vt:lpstr>
      <vt:lpstr>Πρόσθετες Ρυθμίσεις: ΓΑΛΛΙΑ</vt:lpstr>
      <vt:lpstr>PowerPoint Presentation</vt:lpstr>
      <vt:lpstr>PowerPoint Presentation</vt:lpstr>
      <vt:lpstr>Στρατηγικές αποφάσεις της Ασφαλιστικής Αγοράς</vt:lpstr>
      <vt:lpstr>Ιδιωτική Ασφάλιση και ΠΡΟΣΦΟΡΑ υπηρεσιών υγείας</vt:lpstr>
      <vt:lpstr>Θέματα ειδικών ρυθμίσεων</vt:lpstr>
      <vt:lpstr>Τελικά συμπεράσματα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ΣΥΜΠΡΑΞΗ  ΔΗΜΟΣΙΟΥ – ΙΔΙΩΤΙΚΟΥ ΤΟΜΕΑ ΣΤΗΝ ΑΣΦΑΛΙΣΗ ΥΓΕΙΑΣ:  Με βάση το Γαλλικό μοντέλο.</dc:title>
  <dc:creator>user1</dc:creator>
  <cp:lastModifiedBy>user1</cp:lastModifiedBy>
  <cp:revision>18</cp:revision>
  <dcterms:created xsi:type="dcterms:W3CDTF">2022-04-08T06:32:23Z</dcterms:created>
  <dcterms:modified xsi:type="dcterms:W3CDTF">2022-04-08T16:06:38Z</dcterms:modified>
</cp:coreProperties>
</file>