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notesSlides/notesSlide12.xml" ContentType="application/vnd.openxmlformats-officedocument.presentationml.notesSlide+xml"/>
  <Override PartName="/ppt/charts/chart1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7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  <p:sldMasterId id="2147483744" r:id="rId6"/>
  </p:sldMasterIdLst>
  <p:notesMasterIdLst>
    <p:notesMasterId r:id="rId20"/>
  </p:notesMasterIdLst>
  <p:sldIdLst>
    <p:sldId id="774" r:id="rId7"/>
    <p:sldId id="897" r:id="rId8"/>
    <p:sldId id="666" r:id="rId9"/>
    <p:sldId id="915" r:id="rId10"/>
    <p:sldId id="742" r:id="rId11"/>
    <p:sldId id="907" r:id="rId12"/>
    <p:sldId id="942" r:id="rId13"/>
    <p:sldId id="946" r:id="rId14"/>
    <p:sldId id="945" r:id="rId15"/>
    <p:sldId id="944" r:id="rId16"/>
    <p:sldId id="916" r:id="rId17"/>
    <p:sldId id="779" r:id="rId18"/>
    <p:sldId id="940" r:id="rId19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24D621-45DD-490B-9A4B-2B910BF33461}">
          <p14:sldIdLst>
            <p14:sldId id="774"/>
          </p14:sldIdLst>
        </p14:section>
        <p14:section name="Τα μακροοικονομικά μεγέθη" id="{41B27722-128C-4795-B690-02FA1F416B55}">
          <p14:sldIdLst>
            <p14:sldId id="897"/>
            <p14:sldId id="666"/>
            <p14:sldId id="915"/>
          </p14:sldIdLst>
        </p14:section>
        <p14:section name="Δημόσια οικονομικά" id="{2161AEA4-268F-4E52-8123-608496281DE7}">
          <p14:sldIdLst>
            <p14:sldId id="742"/>
            <p14:sldId id="907"/>
            <p14:sldId id="942"/>
            <p14:sldId id="946"/>
            <p14:sldId id="945"/>
            <p14:sldId id="944"/>
            <p14:sldId id="916"/>
            <p14:sldId id="779"/>
            <p14:sldId id="9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8B8940-E725-610E-267C-770FDA36782B}" name="Vassiliki Dimakopoulou" initials="VD" userId="S::dimakopoulou@iobe.gr::58c81837-2282-4343-9b24-780cdead0458" providerId="AD"/>
  <p188:author id="{E8EA2F5F-EC3E-B3B2-D8DA-436A1C80C522}" name="Stavraki Sophia" initials="SS" userId="Stavraki Sophia" providerId="None"/>
  <p188:author id="{232CBADC-E96D-7320-6B48-E07754E8E92C}" name="Giorgos Gatopoulos" initials="GG" userId="Giorgos Gatopoulos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avanioti Euaggelia" initials="VE" lastIdx="3" clrIdx="0">
    <p:extLst>
      <p:ext uri="{19B8F6BF-5375-455C-9EA6-DF929625EA0E}">
        <p15:presenceInfo xmlns:p15="http://schemas.microsoft.com/office/powerpoint/2012/main" userId="S-1-5-21-3919147428-1494179150-1224414846-11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605936"/>
    <a:srgbClr val="605922"/>
    <a:srgbClr val="000000"/>
    <a:srgbClr val="F0EBF0"/>
    <a:srgbClr val="6666FF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PresentationsNV/Shared%20Documents/General/Vovolini/source%20fil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Atticamonthlyreport/Shared%20Documents/General/team%20inputs%20&amp;%20data/&#916;&#951;&#956;&#959;&#963;&#953;&#959;&#957;&#959;&#956;&#953;&#954;&#940;/&#935;&#961;&#959;&#957;&#959;&#955;&#959;&#947;&#953;&#954;&#941;&#962;%20&#931;&#949;&#953;&#961;&#941;&#962;%20&#915;&#949;&#957;&#953;&#954;&#942;%20&#922;&#965;&#946;&#941;&#961;&#957;&#951;&#963;&#951;%20(&#913;&#960;&#961;&#943;&#955;&#953;&#959;&#962;%20202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Atticamonthlyreport/Shared%20Documents/General/team%20inputs%20&amp;%20data/&#916;&#951;&#956;&#959;&#963;&#953;&#959;&#957;&#959;&#956;&#953;&#954;&#940;/&#935;&#961;&#959;&#957;&#959;&#955;&#959;&#947;&#953;&#954;&#941;&#962;%20&#931;&#949;&#953;&#961;&#941;&#962;%20&#915;&#949;&#957;&#953;&#954;&#942;%20&#922;&#965;&#946;&#941;&#961;&#957;&#951;&#963;&#951;%20(&#913;&#960;&#961;&#943;&#955;&#953;&#959;&#962;%20202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Taxationofself-employed/Shared%20Documents/General/Kostas%20intern/Benchmark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-my.sharepoint.com/personal/dimakopoulou_iobe_gr/Documents/Desktop/tax_self_empl/self_by_activity_Eurostat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Taxationofself-employed/Shared%20Documents/General/Data/3&#959;%20&#922;&#949;&#966;&#940;&#955;&#945;&#953;&#959;/&#934;&#965;&#963;&#953;&#954;&#940;%20&#928;&#961;&#972;&#963;&#969;&#960;&#945;/2020_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msteams_aff024/Shared%20Documents/General/data/&#928;&#945;&#961;&#940;&#961;&#964;&#951;&#956;&#945;/&#916;&#921;&#913;&#915;&#929;&#913;&#924;&#924;&#913;%202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gato\Documents\IOBE\Q%20reports\monetary\202303\ECB%20cost%20of%20borrowi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gato\Documents\IOBE\Q%20reports\monetary\202303\ECB%20cost%20of%20borrow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msteams_aff024/Shared%20Documents/General/data/&#932;&#953;&#956;&#941;&#962;/cpi_mix_03_23_&#932;&#953;&#956;&#941;&#962;_2020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iobe2020.sharepoint.com/sites/msteams_aff024/Shared%20Documents/General/data/&#932;&#953;&#956;&#941;&#962;/Inflation%20indices_Eurostat_03-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msteams_aff024/Shared%20Documents/General/data/&#917;&#958;&#969;&#964;&#949;&#961;&#953;&#954;&#972;&#962;%20&#964;&#959;&#956;&#941;&#945;&#962;%20(&#917;&#952;&#957;.%20&#923;&#959;&#947;%20&amp;%20&#921;&#932;&#931;)/&#921;&#963;&#959;&#950;&#973;&#947;&#953;&#959;%20&#928;&#955;&#951;&#961;&#969;&#956;&#974;&#957;/&#921;&#963;&#959;&#950;&#965;&#947;&#943;&#959;%20&#928;&#955;&#951;&#961;&#969;&#956;&#974;&#957;_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PresentationsNV/Shared%20Documents/General/Vovolini/source%20fil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PresentationsNV/Shared%20Documents/General/Vovolini/source%20fi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PresentationsNV/Shared%20Documents/General/Vovolini/source%20fil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iobe2020.sharepoint.com/sites/PresentationsNV/Shared%20Documents/General/Vovolini/source%20file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PresentationsNV/Shared%20Documents/General/Vovolini/source%20fi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l-GR">
                <a:solidFill>
                  <a:schemeClr val="accent3">
                    <a:lumMod val="75000"/>
                  </a:schemeClr>
                </a:solidFill>
              </a:rPr>
              <a:t>Τριμηνιαίο Πραγματικό ΑΕΠ </a:t>
            </a:r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>
                <a:solidFill>
                  <a:schemeClr val="accent3">
                    <a:lumMod val="75000"/>
                  </a:schemeClr>
                </a:solidFill>
              </a:rPr>
              <a:t>ετήσια % μεταβολή</a:t>
            </a:r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l-GR">
              <a:solidFill>
                <a:schemeClr val="accent3">
                  <a:lumMod val="75000"/>
                </a:schemeClr>
              </a:solidFill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2288143388856649E-2"/>
          <c:y val="0.12380230578638529"/>
          <c:w val="0.90226618997749819"/>
          <c:h val="0.62712462360122767"/>
        </c:manualLayout>
      </c:layout>
      <c:barChart>
        <c:barDir val="col"/>
        <c:grouping val="clustered"/>
        <c:varyColors val="0"/>
        <c:ser>
          <c:idx val="0"/>
          <c:order val="0"/>
          <c:tx>
            <c:v>Ελλάδα</c:v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C6-40FF-8E31-FAD4ACCDAE0B}"/>
                </c:ext>
              </c:extLst>
            </c:dLbl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C6-40FF-8E31-FAD4ACCDAE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'[source file.xlsx]Slide 3'!$E$6:$E$23</c:f>
              <c:strCache>
                <c:ptCount val="18"/>
                <c:pt idx="0">
                  <c:v>α' τρίμ. 2019</c:v>
                </c:pt>
                <c:pt idx="1">
                  <c:v>β' τρίμ. 2019</c:v>
                </c:pt>
                <c:pt idx="2">
                  <c:v>γ' τρίμ. 2019</c:v>
                </c:pt>
                <c:pt idx="3">
                  <c:v>δ' τρίμ. 2019</c:v>
                </c:pt>
                <c:pt idx="4">
                  <c:v>α' τρίμ. 2020</c:v>
                </c:pt>
                <c:pt idx="5">
                  <c:v>β' τρίμ. 2020</c:v>
                </c:pt>
                <c:pt idx="6">
                  <c:v>γ' τρίμ. 2020</c:v>
                </c:pt>
                <c:pt idx="7">
                  <c:v>δ' τρίμ. 2020</c:v>
                </c:pt>
                <c:pt idx="8">
                  <c:v>α' τρίμ. 2021</c:v>
                </c:pt>
                <c:pt idx="9">
                  <c:v>β' τρίμ. 2021</c:v>
                </c:pt>
                <c:pt idx="10">
                  <c:v>γ' τρίμ. 2021</c:v>
                </c:pt>
                <c:pt idx="11">
                  <c:v>δ' τρίμ. 2021</c:v>
                </c:pt>
                <c:pt idx="12">
                  <c:v>α' τρίμ. 2022</c:v>
                </c:pt>
                <c:pt idx="13">
                  <c:v>β' τρίμ. 2022</c:v>
                </c:pt>
                <c:pt idx="14">
                  <c:v>γ' τρίμ. 2022</c:v>
                </c:pt>
                <c:pt idx="15">
                  <c:v>δ' τρίμ. 2022</c:v>
                </c:pt>
                <c:pt idx="16">
                  <c:v>α' τρίμ. 2023</c:v>
                </c:pt>
                <c:pt idx="17">
                  <c:v>β' τρίμ. 2023</c:v>
                </c:pt>
              </c:strCache>
            </c:strRef>
          </c:cat>
          <c:val>
            <c:numRef>
              <c:f>'[source file.xlsx]Slide 3'!$F$6:$F$23</c:f>
              <c:numCache>
                <c:formatCode>0.0%</c:formatCode>
                <c:ptCount val="18"/>
                <c:pt idx="0">
                  <c:v>1.5064048354504618E-2</c:v>
                </c:pt>
                <c:pt idx="1">
                  <c:v>2.3936589580099085E-2</c:v>
                </c:pt>
                <c:pt idx="2">
                  <c:v>2.1713159375924645E-2</c:v>
                </c:pt>
                <c:pt idx="3">
                  <c:v>9.8294304712344925E-3</c:v>
                </c:pt>
                <c:pt idx="4">
                  <c:v>-1.46453651146526E-2</c:v>
                </c:pt>
                <c:pt idx="5">
                  <c:v>-0.15620180847671944</c:v>
                </c:pt>
                <c:pt idx="6">
                  <c:v>-0.10702939748332621</c:v>
                </c:pt>
                <c:pt idx="7">
                  <c:v>-6.7683895599268448E-2</c:v>
                </c:pt>
                <c:pt idx="8">
                  <c:v>-1.9148401221973237E-2</c:v>
                </c:pt>
                <c:pt idx="9">
                  <c:v>0.14770688423119818</c:v>
                </c:pt>
                <c:pt idx="10">
                  <c:v>0.12385912807270368</c:v>
                </c:pt>
                <c:pt idx="11">
                  <c:v>8.592350894958431E-2</c:v>
                </c:pt>
                <c:pt idx="12">
                  <c:v>7.9554296317636469E-2</c:v>
                </c:pt>
                <c:pt idx="13">
                  <c:v>7.1230041859183857E-2</c:v>
                </c:pt>
                <c:pt idx="14">
                  <c:v>4.0505708421385948E-2</c:v>
                </c:pt>
                <c:pt idx="15">
                  <c:v>4.7540516504485396E-2</c:v>
                </c:pt>
                <c:pt idx="16">
                  <c:v>1.9691070201575508E-2</c:v>
                </c:pt>
                <c:pt idx="17">
                  <c:v>2.739697387210149E-2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C6-40FF-8E31-FAD4ACCDAE0B}"/>
            </c:ext>
          </c:extLst>
        </c:ser>
        <c:ser>
          <c:idx val="1"/>
          <c:order val="1"/>
          <c:tx>
            <c:v>μ.ό. ΕΕ27</c:v>
          </c:tx>
          <c:spPr>
            <a:solidFill>
              <a:schemeClr val="bg2">
                <a:lumMod val="75000"/>
              </a:schemeClr>
            </a:solidFill>
            <a:ln w="25400">
              <a:solidFill>
                <a:schemeClr val="bg2">
                  <a:lumMod val="75000"/>
                </a:schemeClr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C6-40FF-8E31-FAD4ACCDAE0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C6-40FF-8E31-FAD4ACCDAE0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C6-40FF-8E31-FAD4ACCDAE0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C6-40FF-8E31-FAD4ACCDAE0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C6-40FF-8E31-FAD4ACCDAE0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C6-40FF-8E31-FAD4ACCDAE0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6-40FF-8E31-FAD4ACCDAE0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C6-40FF-8E31-FAD4ACCDAE0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C6-40FF-8E31-FAD4ACCDAE0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C6-40FF-8E31-FAD4ACCDAE0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0C6-40FF-8E31-FAD4ACCDAE0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0C6-40FF-8E31-FAD4ACCDAE0B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0C6-40FF-8E31-FAD4ACCDAE0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0C6-40FF-8E31-FAD4ACCDAE0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C6-40FF-8E31-FAD4ACCDAE0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0C6-40FF-8E31-FAD4ACCDAE0B}"/>
                </c:ext>
              </c:extLst>
            </c:dLbl>
            <c:dLbl>
              <c:idx val="16"/>
              <c:layout>
                <c:manualLayout>
                  <c:x val="4.2124545364486772E-3"/>
                  <c:y val="1.4378897303877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0C6-40FF-8E31-FAD4ACCDAE0B}"/>
                </c:ext>
              </c:extLst>
            </c:dLbl>
            <c:dLbl>
              <c:idx val="17"/>
              <c:layout>
                <c:manualLayout>
                  <c:x val="1.1809163911194914E-2"/>
                  <c:y val="1.0752688172042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C6-40FF-8E31-FAD4ACCDAE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'[source file.xlsx]Slide 3'!$E$6:$E$23</c:f>
              <c:strCache>
                <c:ptCount val="18"/>
                <c:pt idx="0">
                  <c:v>α' τρίμ. 2019</c:v>
                </c:pt>
                <c:pt idx="1">
                  <c:v>β' τρίμ. 2019</c:v>
                </c:pt>
                <c:pt idx="2">
                  <c:v>γ' τρίμ. 2019</c:v>
                </c:pt>
                <c:pt idx="3">
                  <c:v>δ' τρίμ. 2019</c:v>
                </c:pt>
                <c:pt idx="4">
                  <c:v>α' τρίμ. 2020</c:v>
                </c:pt>
                <c:pt idx="5">
                  <c:v>β' τρίμ. 2020</c:v>
                </c:pt>
                <c:pt idx="6">
                  <c:v>γ' τρίμ. 2020</c:v>
                </c:pt>
                <c:pt idx="7">
                  <c:v>δ' τρίμ. 2020</c:v>
                </c:pt>
                <c:pt idx="8">
                  <c:v>α' τρίμ. 2021</c:v>
                </c:pt>
                <c:pt idx="9">
                  <c:v>β' τρίμ. 2021</c:v>
                </c:pt>
                <c:pt idx="10">
                  <c:v>γ' τρίμ. 2021</c:v>
                </c:pt>
                <c:pt idx="11">
                  <c:v>δ' τρίμ. 2021</c:v>
                </c:pt>
                <c:pt idx="12">
                  <c:v>α' τρίμ. 2022</c:v>
                </c:pt>
                <c:pt idx="13">
                  <c:v>β' τρίμ. 2022</c:v>
                </c:pt>
                <c:pt idx="14">
                  <c:v>γ' τρίμ. 2022</c:v>
                </c:pt>
                <c:pt idx="15">
                  <c:v>δ' τρίμ. 2022</c:v>
                </c:pt>
                <c:pt idx="16">
                  <c:v>α' τρίμ. 2023</c:v>
                </c:pt>
                <c:pt idx="17">
                  <c:v>β' τρίμ. 2023</c:v>
                </c:pt>
              </c:strCache>
            </c:strRef>
          </c:cat>
          <c:val>
            <c:numRef>
              <c:f>'[source file.xlsx]Slide 3'!$G$6:$G$23</c:f>
              <c:numCache>
                <c:formatCode>0.0%</c:formatCode>
                <c:ptCount val="18"/>
                <c:pt idx="0">
                  <c:v>2.0585507943325823E-2</c:v>
                </c:pt>
                <c:pt idx="1">
                  <c:v>1.8520101171617859E-2</c:v>
                </c:pt>
                <c:pt idx="2">
                  <c:v>2.0126421514255241E-2</c:v>
                </c:pt>
                <c:pt idx="3">
                  <c:v>1.3966421922038367E-2</c:v>
                </c:pt>
                <c:pt idx="4">
                  <c:v>-2.2837631575016771E-2</c:v>
                </c:pt>
                <c:pt idx="5">
                  <c:v>-0.13317706322819561</c:v>
                </c:pt>
                <c:pt idx="6">
                  <c:v>-3.8015471353505872E-2</c:v>
                </c:pt>
                <c:pt idx="7">
                  <c:v>-3.7352061127004871E-2</c:v>
                </c:pt>
                <c:pt idx="8">
                  <c:v>-1.2987118457077583E-3</c:v>
                </c:pt>
                <c:pt idx="9">
                  <c:v>0.14413879082582348</c:v>
                </c:pt>
                <c:pt idx="10">
                  <c:v>4.9159771289899297E-2</c:v>
                </c:pt>
                <c:pt idx="11">
                  <c:v>5.4801320594107479E-2</c:v>
                </c:pt>
                <c:pt idx="12">
                  <c:v>5.6156080733678511E-2</c:v>
                </c:pt>
                <c:pt idx="13">
                  <c:v>4.199440734533319E-2</c:v>
                </c:pt>
                <c:pt idx="14">
                  <c:v>2.5231069102345075E-2</c:v>
                </c:pt>
                <c:pt idx="15">
                  <c:v>1.6915294057273978E-2</c:v>
                </c:pt>
                <c:pt idx="16">
                  <c:v>1.0630337498438953E-2</c:v>
                </c:pt>
                <c:pt idx="17">
                  <c:v>3.9514874418086774E-3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0C6-40FF-8E31-FAD4ACCDAE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0447760"/>
        <c:axId val="1"/>
      </c:barChart>
      <c:catAx>
        <c:axId val="65044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-0.1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vert="horz"/>
          <a:lstStyle/>
          <a:p>
            <a:pPr>
              <a:defRPr/>
            </a:pPr>
            <a:endParaRPr lang="el-GR"/>
          </a:p>
        </c:txPr>
        <c:crossAx val="650447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890878519446433"/>
          <c:y val="0.13018381891737546"/>
          <c:w val="0.13306955923352345"/>
          <c:h val="0.17244328487380767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l-G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b="1"/>
              <a:t>Μεταβολές εσόδων (Ιαν.</a:t>
            </a:r>
            <a:r>
              <a:rPr lang="en-US" b="1"/>
              <a:t>-</a:t>
            </a:r>
            <a:r>
              <a:rPr lang="el-GR" b="1"/>
              <a:t>Ιουλ. '2</a:t>
            </a:r>
            <a:r>
              <a:rPr lang="en-US" b="1"/>
              <a:t>3</a:t>
            </a:r>
            <a:r>
              <a:rPr lang="el-GR" b="1"/>
              <a:t>-'2</a:t>
            </a:r>
            <a:r>
              <a:rPr lang="en-US" b="1"/>
              <a:t>2</a:t>
            </a:r>
            <a:r>
              <a:rPr lang="el-GR" b="1"/>
              <a:t>) </a:t>
            </a:r>
          </a:p>
        </c:rich>
      </c:tx>
      <c:layout>
        <c:manualLayout>
          <c:xMode val="edge"/>
          <c:yMode val="edge"/>
          <c:x val="0.19586006954247515"/>
          <c:y val="0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40748365835468753"/>
          <c:y val="0.1043841906553573"/>
          <c:w val="0.53880096237970254"/>
          <c:h val="0.71993839311752694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'[Χρονολογικές Σειρές Γενική Κυβέρνηση (Απρίλιος 2022).xlsx]Γενική Κυβέρνηση Ενοποιημένη'!$CD$93:$CD$99</c:f>
              <c:strCache>
                <c:ptCount val="7"/>
                <c:pt idx="0">
                  <c:v>Εισπράξεις κεφαλαιακών μεταβιβάσεων</c:v>
                </c:pt>
                <c:pt idx="1">
                  <c:v>Πωλήσεις μη χρημ/κών παγίων </c:v>
                </c:pt>
                <c:pt idx="2">
                  <c:v>Λοιπά έσοδα</c:v>
                </c:pt>
                <c:pt idx="3">
                  <c:v>Ασφαλιστικές εισφορές</c:v>
                </c:pt>
                <c:pt idx="4">
                  <c:v>Εισπράξεις τρεχουσών μεταβιβάσεων</c:v>
                </c:pt>
                <c:pt idx="5">
                  <c:v>Έμμεσοι φόροι</c:v>
                </c:pt>
                <c:pt idx="6">
                  <c:v>Άμεσοι φόροι</c:v>
                </c:pt>
              </c:strCache>
            </c:strRef>
          </c:cat>
          <c:val>
            <c:numRef>
              <c:f>'[Χρονολογικές Σειρές Γενική Κυβέρνηση (Απρίλιος 2022).xlsx]Γενική Κυβέρνηση Ενοποιημένη'!$CE$93:$CE$99</c:f>
              <c:numCache>
                <c:formatCode>General</c:formatCode>
                <c:ptCount val="7"/>
                <c:pt idx="0">
                  <c:v>-1020.6904040338159</c:v>
                </c:pt>
                <c:pt idx="1">
                  <c:v>-5.2106226899999992</c:v>
                </c:pt>
                <c:pt idx="2">
                  <c:v>539.06557235664832</c:v>
                </c:pt>
                <c:pt idx="3">
                  <c:v>957.35512911381556</c:v>
                </c:pt>
                <c:pt idx="4">
                  <c:v>991.3858607732127</c:v>
                </c:pt>
                <c:pt idx="5">
                  <c:v>1380.8054639791917</c:v>
                </c:pt>
                <c:pt idx="6">
                  <c:v>1623.3683379740014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CB-45DC-9312-031C33A1C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51045424"/>
        <c:axId val="1"/>
      </c:barChart>
      <c:catAx>
        <c:axId val="105104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750"/>
          <c:min val="-10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051045424"/>
        <c:crosses val="autoZero"/>
        <c:crossBetween val="between"/>
        <c:majorUnit val="500"/>
        <c:minorUnit val="250"/>
        <c:dispUnits>
          <c:builtInUnit val="thousands"/>
          <c:dispUnitsLbl>
            <c:layout>
              <c:manualLayout>
                <c:xMode val="edge"/>
                <c:yMode val="edge"/>
                <c:x val="0.78535794370281897"/>
                <c:y val="0.88610834872553557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 algn="ctr">
                    <a:defRPr sz="105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r>
                    <a:rPr lang="el-GR"/>
                    <a:t>δισεκ. €</a:t>
                  </a:r>
                </a:p>
              </c:rich>
            </c:tx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l-GR"/>
              </a:p>
            </c:txPr>
          </c:dispUnitsLbl>
        </c:dispUnits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b="1"/>
              <a:t>Μεταβολές δαπανών (Ιαν.-Ιουλ. '2</a:t>
            </a:r>
            <a:r>
              <a:rPr lang="en-US" b="1"/>
              <a:t>3</a:t>
            </a:r>
            <a:r>
              <a:rPr lang="el-GR" b="1"/>
              <a:t>-'2</a:t>
            </a:r>
            <a:r>
              <a:rPr lang="en-US" b="1"/>
              <a:t>2</a:t>
            </a:r>
            <a:r>
              <a:rPr lang="el-GR" b="1"/>
              <a:t>) </a:t>
            </a:r>
          </a:p>
        </c:rich>
      </c:tx>
      <c:layout>
        <c:manualLayout>
          <c:xMode val="edge"/>
          <c:yMode val="edge"/>
          <c:x val="0.23038080173631642"/>
          <c:y val="1.6508585764486175E-2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39585870516185478"/>
          <c:y val="0.11266866853726705"/>
          <c:w val="0.53880096237970254"/>
          <c:h val="0.7650897833494686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'[Χρονολογικές Σειρές Γενική Κυβέρνηση (Απρίλιος 2022).xlsx]Γενική Κυβέρνηση Ενοποιημένη'!$CG$93:$CG$100</c:f>
              <c:strCache>
                <c:ptCount val="8"/>
                <c:pt idx="0">
                  <c:v>Επιδοτήσεις</c:v>
                </c:pt>
                <c:pt idx="1">
                  <c:v>Πληρωμές τρεχουσών μεταβιβάσεων </c:v>
                </c:pt>
                <c:pt idx="2">
                  <c:v>Αγορές μη χρημ/κών παγίων</c:v>
                </c:pt>
                <c:pt idx="3">
                  <c:v>Πληρωμές κεφαλαιακών μεταβιβάσεων </c:v>
                </c:pt>
                <c:pt idx="4">
                  <c:v>Αμοιβές προσωπικού</c:v>
                </c:pt>
                <c:pt idx="5">
                  <c:v>Αγορές αγαθών-υπηρεσιών </c:v>
                </c:pt>
                <c:pt idx="6">
                  <c:v>Πληρωμές τόκων</c:v>
                </c:pt>
                <c:pt idx="7">
                  <c:v>Κοινωνικές παροχές</c:v>
                </c:pt>
              </c:strCache>
            </c:strRef>
          </c:cat>
          <c:val>
            <c:numRef>
              <c:f>'[Χρονολογικές Σειρές Γενική Κυβέρνηση (Απρίλιος 2022).xlsx]Γενική Κυβέρνηση Ενοποιημένη'!$CH$93:$CH$100</c:f>
              <c:numCache>
                <c:formatCode>General</c:formatCode>
                <c:ptCount val="8"/>
                <c:pt idx="0">
                  <c:v>-283.90260652386769</c:v>
                </c:pt>
                <c:pt idx="1">
                  <c:v>-277.72318274285681</c:v>
                </c:pt>
                <c:pt idx="2">
                  <c:v>-258.38377676538221</c:v>
                </c:pt>
                <c:pt idx="3">
                  <c:v>337.20854249268177</c:v>
                </c:pt>
                <c:pt idx="4">
                  <c:v>363.27838506503213</c:v>
                </c:pt>
                <c:pt idx="5">
                  <c:v>472.884921935899</c:v>
                </c:pt>
                <c:pt idx="6">
                  <c:v>1284.1550195258442</c:v>
                </c:pt>
                <c:pt idx="7">
                  <c:v>2145.650128070014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F-4C97-8827-D7D4DCB8F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31335728"/>
        <c:axId val="1"/>
      </c:barChart>
      <c:catAx>
        <c:axId val="1331335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200"/>
          <c:min val="-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331335728"/>
        <c:crosses val="autoZero"/>
        <c:crossBetween val="between"/>
        <c:majorUnit val="500"/>
        <c:dispUnits>
          <c:builtInUnit val="thousands"/>
          <c:dispUnitsLbl>
            <c:layout>
              <c:manualLayout>
                <c:xMode val="edge"/>
                <c:yMode val="edge"/>
                <c:x val="0.83937829091922689"/>
                <c:y val="0.94505412161090419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 algn="ctr">
                    <a:defRPr sz="1050" b="0" i="0" u="none" strike="noStrike" kern="1200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r>
                    <a:rPr lang="el-GR"/>
                    <a:t>δισεκ. €</a:t>
                  </a:r>
                </a:p>
              </c:rich>
            </c:tx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050" b="0" i="0" u="none" strike="noStrike" kern="1200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l-GR"/>
              </a:p>
            </c:txPr>
          </c:dispUnitsLbl>
        </c:dispUnits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Κενό εσόδων από ΦΠΑ </a:t>
            </a:r>
            <a:r>
              <a:rPr lang="en-GB" b="1"/>
              <a:t>(%),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5.5245490868403212E-2"/>
          <c:y val="9.8673586378968864E-2"/>
          <c:w val="0.93931387841984126"/>
          <c:h val="0.866942148117354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6E3-488A-83D8-14359F27E8F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6E3-488A-83D8-14359F27E8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'VAT gap 2020'!$B$3:$B$30</c:f>
              <c:strCache>
                <c:ptCount val="28"/>
                <c:pt idx="0">
                  <c:v>RO</c:v>
                </c:pt>
                <c:pt idx="1">
                  <c:v>MT</c:v>
                </c:pt>
                <c:pt idx="2">
                  <c:v>IT</c:v>
                </c:pt>
                <c:pt idx="3">
                  <c:v>EL</c:v>
                </c:pt>
                <c:pt idx="4">
                  <c:v>LT</c:v>
                </c:pt>
                <c:pt idx="5">
                  <c:v>BE </c:v>
                </c:pt>
                <c:pt idx="6">
                  <c:v>SK</c:v>
                </c:pt>
                <c:pt idx="7">
                  <c:v>IE</c:v>
                </c:pt>
                <c:pt idx="8">
                  <c:v>CZ</c:v>
                </c:pt>
                <c:pt idx="9">
                  <c:v>PL</c:v>
                </c:pt>
                <c:pt idx="10">
                  <c:v>EU27</c:v>
                </c:pt>
                <c:pt idx="11">
                  <c:v>AT</c:v>
                </c:pt>
                <c:pt idx="12">
                  <c:v>FR</c:v>
                </c:pt>
                <c:pt idx="13">
                  <c:v>PT</c:v>
                </c:pt>
                <c:pt idx="14">
                  <c:v>HR</c:v>
                </c:pt>
                <c:pt idx="15">
                  <c:v>CY</c:v>
                </c:pt>
                <c:pt idx="16">
                  <c:v>BG</c:v>
                </c:pt>
                <c:pt idx="17">
                  <c:v>LU</c:v>
                </c:pt>
                <c:pt idx="18">
                  <c:v>SI</c:v>
                </c:pt>
                <c:pt idx="19">
                  <c:v>HU</c:v>
                </c:pt>
                <c:pt idx="20">
                  <c:v>DK</c:v>
                </c:pt>
                <c:pt idx="21">
                  <c:v>DE</c:v>
                </c:pt>
                <c:pt idx="22">
                  <c:v>ES</c:v>
                </c:pt>
                <c:pt idx="23">
                  <c:v>LV</c:v>
                </c:pt>
                <c:pt idx="24">
                  <c:v>NL</c:v>
                </c:pt>
                <c:pt idx="25">
                  <c:v>SE</c:v>
                </c:pt>
                <c:pt idx="26">
                  <c:v>EE</c:v>
                </c:pt>
                <c:pt idx="27">
                  <c:v>FI</c:v>
                </c:pt>
              </c:strCache>
            </c:strRef>
          </c:cat>
          <c:val>
            <c:numRef>
              <c:f>'VAT gap 2020'!$C$3:$C$29</c:f>
              <c:numCache>
                <c:formatCode>0.0</c:formatCode>
                <c:ptCount val="27"/>
                <c:pt idx="0">
                  <c:v>35.700000000000003</c:v>
                </c:pt>
                <c:pt idx="1">
                  <c:v>24.1</c:v>
                </c:pt>
                <c:pt idx="2">
                  <c:v>20.8</c:v>
                </c:pt>
                <c:pt idx="3">
                  <c:v>19.7</c:v>
                </c:pt>
                <c:pt idx="4">
                  <c:v>19.3</c:v>
                </c:pt>
                <c:pt idx="5">
                  <c:v>14</c:v>
                </c:pt>
                <c:pt idx="6">
                  <c:v>13.9</c:v>
                </c:pt>
                <c:pt idx="7">
                  <c:v>12.5</c:v>
                </c:pt>
                <c:pt idx="8">
                  <c:v>11.9</c:v>
                </c:pt>
                <c:pt idx="9">
                  <c:v>11.3</c:v>
                </c:pt>
                <c:pt idx="10">
                  <c:v>10</c:v>
                </c:pt>
                <c:pt idx="11">
                  <c:v>8.6</c:v>
                </c:pt>
                <c:pt idx="12">
                  <c:v>8</c:v>
                </c:pt>
                <c:pt idx="13">
                  <c:v>8</c:v>
                </c:pt>
                <c:pt idx="14">
                  <c:v>6.9</c:v>
                </c:pt>
                <c:pt idx="15">
                  <c:v>6.4</c:v>
                </c:pt>
                <c:pt idx="16">
                  <c:v>6.3</c:v>
                </c:pt>
                <c:pt idx="17">
                  <c:v>6</c:v>
                </c:pt>
                <c:pt idx="18">
                  <c:v>5.5</c:v>
                </c:pt>
                <c:pt idx="19">
                  <c:v>5.0999999999999996</c:v>
                </c:pt>
                <c:pt idx="20">
                  <c:v>5</c:v>
                </c:pt>
                <c:pt idx="21">
                  <c:v>4.8</c:v>
                </c:pt>
                <c:pt idx="22">
                  <c:v>4.7</c:v>
                </c:pt>
                <c:pt idx="23">
                  <c:v>3.6</c:v>
                </c:pt>
                <c:pt idx="24">
                  <c:v>2.8</c:v>
                </c:pt>
                <c:pt idx="25">
                  <c:v>2</c:v>
                </c:pt>
                <c:pt idx="2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E3-488A-83D8-14359F27E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05914960"/>
        <c:axId val="805910368"/>
      </c:barChart>
      <c:catAx>
        <c:axId val="805914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05910368"/>
        <c:crosses val="autoZero"/>
        <c:auto val="1"/>
        <c:lblAlgn val="ctr"/>
        <c:lblOffset val="100"/>
        <c:noMultiLvlLbl val="0"/>
      </c:catAx>
      <c:valAx>
        <c:axId val="805910368"/>
        <c:scaling>
          <c:orientation val="minMax"/>
        </c:scaling>
        <c:delete val="1"/>
        <c:axPos val="t"/>
        <c:numFmt formatCode="0" sourceLinked="0"/>
        <c:majorTickMark val="none"/>
        <c:minorTickMark val="none"/>
        <c:tickLblPos val="nextTo"/>
        <c:crossAx val="80591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Σύνολο αυτοαπασχολούμενων, ως % του εργατικού δυναμικού, 2021</a:t>
            </a:r>
          </a:p>
        </c:rich>
      </c:tx>
      <c:layout>
        <c:manualLayout>
          <c:xMode val="edge"/>
          <c:yMode val="edge"/>
          <c:x val="0.1227205882352941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477323606607996"/>
          <c:y val="8.2602486836871047E-2"/>
          <c:w val="0.80797552879419476"/>
          <c:h val="0.8557623949909188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B80A-407E-9F73-ECC9EACC528E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0A-407E-9F73-ECC9EACC528E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0A-407E-9F73-ECC9EACC528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prof_status!$Z$113:$Z$140</c:f>
              <c:strCache>
                <c:ptCount val="28"/>
                <c:pt idx="0">
                  <c:v>Ελλάδα</c:v>
                </c:pt>
                <c:pt idx="1">
                  <c:v>Ιταλία</c:v>
                </c:pt>
                <c:pt idx="2">
                  <c:v>Πολωνία</c:v>
                </c:pt>
                <c:pt idx="3">
                  <c:v>Τσεχία</c:v>
                </c:pt>
                <c:pt idx="4">
                  <c:v>Ισπανία</c:v>
                </c:pt>
                <c:pt idx="5">
                  <c:v>Μάλτα</c:v>
                </c:pt>
                <c:pt idx="6">
                  <c:v>Σλοβακία</c:v>
                </c:pt>
                <c:pt idx="7">
                  <c:v>Ολλανδία</c:v>
                </c:pt>
                <c:pt idx="8">
                  <c:v>Πορτογαλία</c:v>
                </c:pt>
                <c:pt idx="9">
                  <c:v>EE</c:v>
                </c:pt>
                <c:pt idx="10">
                  <c:v>Βέλγιο</c:v>
                </c:pt>
                <c:pt idx="11">
                  <c:v>Φιλανδία</c:v>
                </c:pt>
                <c:pt idx="12">
                  <c:v>Λιθουανία</c:v>
                </c:pt>
                <c:pt idx="13">
                  <c:v>Σλοβενία</c:v>
                </c:pt>
                <c:pt idx="14">
                  <c:v>Γαλλία</c:v>
                </c:pt>
                <c:pt idx="15">
                  <c:v>Ρουμανία</c:v>
                </c:pt>
                <c:pt idx="16">
                  <c:v>Ουγγαρία</c:v>
                </c:pt>
                <c:pt idx="17">
                  <c:v>Ιρλανδία</c:v>
                </c:pt>
                <c:pt idx="18">
                  <c:v>Κροατία</c:v>
                </c:pt>
                <c:pt idx="19">
                  <c:v>Λιθουανία</c:v>
                </c:pt>
                <c:pt idx="20">
                  <c:v>Εσθονία</c:v>
                </c:pt>
                <c:pt idx="21">
                  <c:v>Βουλγαρία</c:v>
                </c:pt>
                <c:pt idx="22">
                  <c:v>Αυστρία</c:v>
                </c:pt>
                <c:pt idx="23">
                  <c:v>Κύπρος</c:v>
                </c:pt>
                <c:pt idx="24">
                  <c:v>Σουηδία</c:v>
                </c:pt>
                <c:pt idx="25">
                  <c:v>Λουξεμβούργο</c:v>
                </c:pt>
                <c:pt idx="26">
                  <c:v>Δανία</c:v>
                </c:pt>
                <c:pt idx="27">
                  <c:v>Γερμανία</c:v>
                </c:pt>
              </c:strCache>
            </c:strRef>
          </c:cat>
          <c:val>
            <c:numRef>
              <c:f>prof_status!$AA$113:$AA$140</c:f>
              <c:numCache>
                <c:formatCode>0</c:formatCode>
                <c:ptCount val="28"/>
                <c:pt idx="0">
                  <c:v>27.848697289944532</c:v>
                </c:pt>
                <c:pt idx="1">
                  <c:v>19.61490580890834</c:v>
                </c:pt>
                <c:pt idx="2">
                  <c:v>18.069729200411388</c:v>
                </c:pt>
                <c:pt idx="3">
                  <c:v>15.094451353111863</c:v>
                </c:pt>
                <c:pt idx="4">
                  <c:v>14.984866362283897</c:v>
                </c:pt>
                <c:pt idx="5">
                  <c:v>14.682388740966148</c:v>
                </c:pt>
                <c:pt idx="6">
                  <c:v>14.613157790379505</c:v>
                </c:pt>
                <c:pt idx="7">
                  <c:v>14.33744470813696</c:v>
                </c:pt>
                <c:pt idx="8">
                  <c:v>13.206853286029505</c:v>
                </c:pt>
                <c:pt idx="9">
                  <c:v>13.045154630199686</c:v>
                </c:pt>
                <c:pt idx="10">
                  <c:v>13.022712578472065</c:v>
                </c:pt>
                <c:pt idx="11">
                  <c:v>12.241344401700747</c:v>
                </c:pt>
                <c:pt idx="12">
                  <c:v>12.226277372262771</c:v>
                </c:pt>
                <c:pt idx="13">
                  <c:v>11.945928953159385</c:v>
                </c:pt>
                <c:pt idx="14">
                  <c:v>11.758494384741455</c:v>
                </c:pt>
                <c:pt idx="15">
                  <c:v>11.646408263341851</c:v>
                </c:pt>
                <c:pt idx="16">
                  <c:v>11.61529302817833</c:v>
                </c:pt>
                <c:pt idx="17">
                  <c:v>11.341197029270422</c:v>
                </c:pt>
                <c:pt idx="18">
                  <c:v>11.072034926024745</c:v>
                </c:pt>
                <c:pt idx="19">
                  <c:v>10.719193770041228</c:v>
                </c:pt>
                <c:pt idx="20">
                  <c:v>10.631391007953251</c:v>
                </c:pt>
                <c:pt idx="21">
                  <c:v>10.118190645193691</c:v>
                </c:pt>
                <c:pt idx="22">
                  <c:v>10.017014036580179</c:v>
                </c:pt>
                <c:pt idx="23">
                  <c:v>9.85611510791367</c:v>
                </c:pt>
                <c:pt idx="24">
                  <c:v>8.4674511096915115</c:v>
                </c:pt>
                <c:pt idx="25">
                  <c:v>8.2892998678996044</c:v>
                </c:pt>
                <c:pt idx="26">
                  <c:v>7.7110768237109326</c:v>
                </c:pt>
                <c:pt idx="27">
                  <c:v>7.6309281585507689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0A-407E-9F73-ECC9EACC5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2580480"/>
        <c:axId val="112898816"/>
      </c:barChart>
      <c:catAx>
        <c:axId val="112580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2898816"/>
        <c:crosses val="autoZero"/>
        <c:auto val="1"/>
        <c:lblAlgn val="ctr"/>
        <c:lblOffset val="100"/>
        <c:noMultiLvlLbl val="0"/>
      </c:catAx>
      <c:valAx>
        <c:axId val="112898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25804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10000"/>
                    <a:lumOff val="9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7A-4629-A9DA-9A26C88FE1D5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7A-4629-A9DA-9A26C88FE1D5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37A-4629-A9DA-9A26C88FE1D5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37A-4629-A9DA-9A26C88FE1D5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37A-4629-A9DA-9A26C88FE1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'[2020_2.xlsx]Π8Α'!$AJ$80:$AO$81</c:f>
              <c:multiLvlStrCache>
                <c:ptCount val="6"/>
                <c:lvl>
                  <c:pt idx="0">
                    <c:v>Αριθμός</c:v>
                  </c:pt>
                  <c:pt idx="1">
                    <c:v>Ποσό</c:v>
                  </c:pt>
                  <c:pt idx="2">
                    <c:v>Αριθμός</c:v>
                  </c:pt>
                  <c:pt idx="3">
                    <c:v>Ποσό</c:v>
                  </c:pt>
                  <c:pt idx="4">
                    <c:v>Αριθμός</c:v>
                  </c:pt>
                  <c:pt idx="5">
                    <c:v>Ποσό</c:v>
                  </c:pt>
                </c:lvl>
                <c:lvl>
                  <c:pt idx="0">
                    <c:v>Επιχειρηματική δραστηριότητα</c:v>
                  </c:pt>
                  <c:pt idx="2">
                    <c:v>Αγρότες</c:v>
                  </c:pt>
                  <c:pt idx="4">
                    <c:v>Μισθωτοί</c:v>
                  </c:pt>
                </c:lvl>
              </c:multiLvlStrCache>
            </c:multiLvlStrRef>
          </c:cat>
          <c:val>
            <c:numRef>
              <c:f>'[2020_2.xlsx]Π8Α'!$AJ$82:$AO$82</c:f>
              <c:numCache>
                <c:formatCode>0.0%</c:formatCode>
                <c:ptCount val="6"/>
                <c:pt idx="0">
                  <c:v>0.69126654665767095</c:v>
                </c:pt>
                <c:pt idx="1">
                  <c:v>0.21150575494916693</c:v>
                </c:pt>
                <c:pt idx="2">
                  <c:v>0.94023658858603931</c:v>
                </c:pt>
                <c:pt idx="3">
                  <c:v>0.65885091206043844</c:v>
                </c:pt>
                <c:pt idx="4">
                  <c:v>0.51487711322040663</c:v>
                </c:pt>
                <c:pt idx="5">
                  <c:v>0.19396712497754282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7A-4629-A9DA-9A26C88FE1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62568623"/>
        <c:axId val="1262569039"/>
      </c:barChart>
      <c:catAx>
        <c:axId val="1262568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62569039"/>
        <c:crosses val="autoZero"/>
        <c:auto val="1"/>
        <c:lblAlgn val="ctr"/>
        <c:lblOffset val="100"/>
        <c:noMultiLvlLbl val="0"/>
      </c:catAx>
      <c:valAx>
        <c:axId val="1262569039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26256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B1B595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D7E-40D6-974E-B48844897944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D7E-40D6-974E-B48844897944}"/>
              </c:ext>
            </c:extLst>
          </c:dPt>
          <c:dPt>
            <c:idx val="14"/>
            <c:invertIfNegative val="0"/>
            <c:bubble3D val="0"/>
            <c:spPr>
              <a:pattFill prst="dkUpDiag">
                <a:fgClr>
                  <a:srgbClr val="B1B595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7E-40D6-974E-B48844897944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D7E-40D6-974E-B48844897944}"/>
              </c:ext>
            </c:extLst>
          </c:dPt>
          <c:dPt>
            <c:idx val="20"/>
            <c:invertIfNegative val="0"/>
            <c:bubble3D val="0"/>
            <c:spPr>
              <a:solidFill>
                <a:srgbClr val="767A5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D7E-40D6-974E-B48844897944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7E-40D6-974E-B48844897944}"/>
                </c:ext>
              </c:extLst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7E-40D6-974E-B4884489794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'[ΔΙΑΓΡΑΜΜΑ 2.xlsx]2022_Q4'!$L$15:$L$35</c:f>
              <c:strCache>
                <c:ptCount val="21"/>
                <c:pt idx="0">
                  <c:v>Εσθονία</c:v>
                </c:pt>
                <c:pt idx="1">
                  <c:v>Λουξεμβούργο</c:v>
                </c:pt>
                <c:pt idx="2">
                  <c:v>Λιθουανία</c:v>
                </c:pt>
                <c:pt idx="3">
                  <c:v>Λετονία</c:v>
                </c:pt>
                <c:pt idx="4">
                  <c:v>Ιρλανδία</c:v>
                </c:pt>
                <c:pt idx="5">
                  <c:v>Ολλανδία</c:v>
                </c:pt>
                <c:pt idx="6">
                  <c:v>Μάλτα</c:v>
                </c:pt>
                <c:pt idx="7">
                  <c:v>Σλοβακία</c:v>
                </c:pt>
                <c:pt idx="8">
                  <c:v>Γερμανία</c:v>
                </c:pt>
                <c:pt idx="9">
                  <c:v>Κροατία</c:v>
                </c:pt>
                <c:pt idx="10">
                  <c:v>Σλοβενία</c:v>
                </c:pt>
                <c:pt idx="11">
                  <c:v>Φινλανδία</c:v>
                </c:pt>
                <c:pt idx="12">
                  <c:v>Αυστρία</c:v>
                </c:pt>
                <c:pt idx="13">
                  <c:v>Κύπρος</c:v>
                </c:pt>
                <c:pt idx="14">
                  <c:v>ΕΖ</c:v>
                </c:pt>
                <c:pt idx="15">
                  <c:v>Βέλγιο</c:v>
                </c:pt>
                <c:pt idx="16">
                  <c:v>Γαλλία</c:v>
                </c:pt>
                <c:pt idx="17">
                  <c:v>Ισπανία</c:v>
                </c:pt>
                <c:pt idx="18">
                  <c:v>Πορτογαλία</c:v>
                </c:pt>
                <c:pt idx="19">
                  <c:v>Ιταλία</c:v>
                </c:pt>
                <c:pt idx="20">
                  <c:v>Ελλάδα</c:v>
                </c:pt>
              </c:strCache>
            </c:strRef>
          </c:cat>
          <c:val>
            <c:numRef>
              <c:f>'[ΔΙΑΓΡΑΜΜΑ 2.xlsx]2022_Q4'!$M$15:$M$35</c:f>
              <c:numCache>
                <c:formatCode>0.0%</c:formatCode>
                <c:ptCount val="21"/>
                <c:pt idx="0">
                  <c:v>0.17199999999999999</c:v>
                </c:pt>
                <c:pt idx="1">
                  <c:v>0.28000000000000003</c:v>
                </c:pt>
                <c:pt idx="2">
                  <c:v>0.38400000000000001</c:v>
                </c:pt>
                <c:pt idx="3">
                  <c:v>0.42899999999999999</c:v>
                </c:pt>
                <c:pt idx="4">
                  <c:v>0.435</c:v>
                </c:pt>
                <c:pt idx="5">
                  <c:v>0.48299999999999998</c:v>
                </c:pt>
                <c:pt idx="6">
                  <c:v>0.53600000000000003</c:v>
                </c:pt>
                <c:pt idx="7">
                  <c:v>0.57899999999999996</c:v>
                </c:pt>
                <c:pt idx="8">
                  <c:v>0.65900000000000003</c:v>
                </c:pt>
                <c:pt idx="9">
                  <c:v>0.69499999999999995</c:v>
                </c:pt>
                <c:pt idx="10">
                  <c:v>0.69499999999999995</c:v>
                </c:pt>
                <c:pt idx="11">
                  <c:v>0.72499999999999998</c:v>
                </c:pt>
                <c:pt idx="12">
                  <c:v>0.80599999999999994</c:v>
                </c:pt>
                <c:pt idx="13">
                  <c:v>0.84</c:v>
                </c:pt>
                <c:pt idx="14">
                  <c:v>0.91200000000000003</c:v>
                </c:pt>
                <c:pt idx="15">
                  <c:v>1.0740000000000001</c:v>
                </c:pt>
                <c:pt idx="16">
                  <c:v>1.1240000000000001</c:v>
                </c:pt>
                <c:pt idx="17">
                  <c:v>1.1279999999999999</c:v>
                </c:pt>
                <c:pt idx="18">
                  <c:v>1.1379999999999999</c:v>
                </c:pt>
                <c:pt idx="19">
                  <c:v>1.4350000000000001</c:v>
                </c:pt>
                <c:pt idx="20">
                  <c:v>1.6830000000000001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7E-40D6-974E-B48844897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064176"/>
        <c:axId val="486053360"/>
      </c:barChart>
      <c:catAx>
        <c:axId val="48606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l-GR"/>
          </a:p>
        </c:txPr>
        <c:crossAx val="486053360"/>
        <c:crosses val="autoZero"/>
        <c:auto val="1"/>
        <c:lblAlgn val="ctr"/>
        <c:lblOffset val="100"/>
        <c:noMultiLvlLbl val="0"/>
      </c:catAx>
      <c:valAx>
        <c:axId val="486053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l-GR"/>
          </a:p>
        </c:txPr>
        <c:crossAx val="486064176"/>
        <c:crosses val="autoZero"/>
        <c:crossBetween val="between"/>
      </c:valAx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l-G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Απόδοση και spread 10-ετούς ομολόγου Ελληνικού Δημοσίου (%)</a:t>
            </a:r>
          </a:p>
        </c:rich>
      </c:tx>
      <c:layout>
        <c:manualLayout>
          <c:xMode val="edge"/>
          <c:yMode val="edge"/>
          <c:x val="0.1412317007419989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l-GR" sz="1440" b="1" i="0" u="none" strike="noStrike" kern="1200" spc="0" baseline="0">
              <a:solidFill>
                <a:srgbClr val="2F2B2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3.9582558924551293E-2"/>
          <c:y val="0.10133036559861185"/>
          <c:w val="0.92593325784248592"/>
          <c:h val="0.73396326003097834"/>
        </c:manualLayout>
      </c:layout>
      <c:lineChart>
        <c:grouping val="standard"/>
        <c:varyColors val="0"/>
        <c:ser>
          <c:idx val="0"/>
          <c:order val="0"/>
          <c:tx>
            <c:v>Απόδοση 10-ετούς ομολόγου</c:v>
          </c:tx>
          <c:spPr>
            <a:ln w="22225" cap="rnd">
              <a:solidFill>
                <a:srgbClr val="683B65"/>
              </a:solidFill>
              <a:round/>
            </a:ln>
            <a:effectLst/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'2.10_10yr GB'!$J$6:$J$85</c:f>
              <c:numCache>
                <c:formatCode>General</c:formatCode>
                <c:ptCount val="80"/>
                <c:pt idx="0">
                  <c:v>3.88</c:v>
                </c:pt>
                <c:pt idx="1">
                  <c:v>3.85</c:v>
                </c:pt>
                <c:pt idx="2">
                  <c:v>3.71</c:v>
                </c:pt>
                <c:pt idx="3">
                  <c:v>3.98</c:v>
                </c:pt>
                <c:pt idx="4">
                  <c:v>4.22</c:v>
                </c:pt>
                <c:pt idx="5">
                  <c:v>4.29</c:v>
                </c:pt>
                <c:pt idx="6">
                  <c:v>4.26</c:v>
                </c:pt>
                <c:pt idx="7">
                  <c:v>4.29</c:v>
                </c:pt>
                <c:pt idx="8">
                  <c:v>4.22</c:v>
                </c:pt>
                <c:pt idx="9">
                  <c:v>4.42</c:v>
                </c:pt>
                <c:pt idx="10">
                  <c:v>4.87</c:v>
                </c:pt>
                <c:pt idx="11">
                  <c:v>4.4400000000000004</c:v>
                </c:pt>
                <c:pt idx="12">
                  <c:v>3.46</c:v>
                </c:pt>
                <c:pt idx="13">
                  <c:v>3.38</c:v>
                </c:pt>
                <c:pt idx="14">
                  <c:v>3.93</c:v>
                </c:pt>
                <c:pt idx="15">
                  <c:v>3.54</c:v>
                </c:pt>
                <c:pt idx="16">
                  <c:v>2.89</c:v>
                </c:pt>
                <c:pt idx="17">
                  <c:v>2.61</c:v>
                </c:pt>
                <c:pt idx="18">
                  <c:v>2.46</c:v>
                </c:pt>
                <c:pt idx="19">
                  <c:v>1.62</c:v>
                </c:pt>
                <c:pt idx="20">
                  <c:v>1.29</c:v>
                </c:pt>
                <c:pt idx="21">
                  <c:v>1.22</c:v>
                </c:pt>
                <c:pt idx="22">
                  <c:v>0.96</c:v>
                </c:pt>
                <c:pt idx="23">
                  <c:v>0.8</c:v>
                </c:pt>
                <c:pt idx="24">
                  <c:v>0.59</c:v>
                </c:pt>
                <c:pt idx="25">
                  <c:v>0.7</c:v>
                </c:pt>
                <c:pt idx="26">
                  <c:v>0.81</c:v>
                </c:pt>
                <c:pt idx="27">
                  <c:v>0.99</c:v>
                </c:pt>
                <c:pt idx="28">
                  <c:v>0.88</c:v>
                </c:pt>
                <c:pt idx="29">
                  <c:v>0.91</c:v>
                </c:pt>
                <c:pt idx="30">
                  <c:v>0.81</c:v>
                </c:pt>
                <c:pt idx="31">
                  <c:v>0.65</c:v>
                </c:pt>
                <c:pt idx="32">
                  <c:v>0.63</c:v>
                </c:pt>
                <c:pt idx="33">
                  <c:v>0.75</c:v>
                </c:pt>
                <c:pt idx="34">
                  <c:v>0.9</c:v>
                </c:pt>
                <c:pt idx="35">
                  <c:v>1.08</c:v>
                </c:pt>
                <c:pt idx="36">
                  <c:v>1.08</c:v>
                </c:pt>
                <c:pt idx="37">
                  <c:v>1.1399999999999999</c:v>
                </c:pt>
                <c:pt idx="38">
                  <c:v>1.32</c:v>
                </c:pt>
                <c:pt idx="39">
                  <c:v>1.93</c:v>
                </c:pt>
                <c:pt idx="40">
                  <c:v>2.0499999999999998</c:v>
                </c:pt>
                <c:pt idx="41">
                  <c:v>1.97</c:v>
                </c:pt>
                <c:pt idx="42">
                  <c:v>1.07</c:v>
                </c:pt>
                <c:pt idx="43">
                  <c:v>1.34</c:v>
                </c:pt>
                <c:pt idx="44">
                  <c:v>1.42</c:v>
                </c:pt>
                <c:pt idx="45">
                  <c:v>1.36</c:v>
                </c:pt>
                <c:pt idx="46">
                  <c:v>1.34</c:v>
                </c:pt>
                <c:pt idx="47">
                  <c:v>1.5</c:v>
                </c:pt>
                <c:pt idx="48">
                  <c:v>1.98</c:v>
                </c:pt>
                <c:pt idx="49">
                  <c:v>2.16</c:v>
                </c:pt>
                <c:pt idx="50">
                  <c:v>2.67</c:v>
                </c:pt>
                <c:pt idx="51">
                  <c:v>3.37</c:v>
                </c:pt>
                <c:pt idx="52">
                  <c:v>3.42</c:v>
                </c:pt>
                <c:pt idx="53">
                  <c:v>3.76</c:v>
                </c:pt>
                <c:pt idx="54">
                  <c:v>3.84</c:v>
                </c:pt>
                <c:pt idx="55">
                  <c:v>4.21</c:v>
                </c:pt>
                <c:pt idx="56">
                  <c:v>4.28</c:v>
                </c:pt>
                <c:pt idx="57">
                  <c:v>4.42</c:v>
                </c:pt>
                <c:pt idx="58">
                  <c:v>4.37</c:v>
                </c:pt>
                <c:pt idx="59">
                  <c:v>4.17</c:v>
                </c:pt>
                <c:pt idx="60">
                  <c:v>4.18</c:v>
                </c:pt>
                <c:pt idx="61">
                  <c:v>3.88</c:v>
                </c:pt>
                <c:pt idx="62">
                  <c:v>4.3899999999999997</c:v>
                </c:pt>
                <c:pt idx="63">
                  <c:v>4.29</c:v>
                </c:pt>
                <c:pt idx="64">
                  <c:v>4.04</c:v>
                </c:pt>
                <c:pt idx="65">
                  <c:v>4.2699999999999996</c:v>
                </c:pt>
                <c:pt idx="66">
                  <c:v>4.1399999999999997</c:v>
                </c:pt>
                <c:pt idx="67">
                  <c:v>3.79</c:v>
                </c:pt>
                <c:pt idx="68">
                  <c:v>4.4400000000000004</c:v>
                </c:pt>
                <c:pt idx="69">
                  <c:v>5.22</c:v>
                </c:pt>
                <c:pt idx="70">
                  <c:v>5.59</c:v>
                </c:pt>
                <c:pt idx="71">
                  <c:v>5.56</c:v>
                </c:pt>
                <c:pt idx="72">
                  <c:v>5.55</c:v>
                </c:pt>
                <c:pt idx="73">
                  <c:v>5.33</c:v>
                </c:pt>
                <c:pt idx="74">
                  <c:v>5.76</c:v>
                </c:pt>
                <c:pt idx="75">
                  <c:v>5.86</c:v>
                </c:pt>
                <c:pt idx="76">
                  <c:v>6.7</c:v>
                </c:pt>
                <c:pt idx="77">
                  <c:v>7.17</c:v>
                </c:pt>
                <c:pt idx="78">
                  <c:v>7.52</c:v>
                </c:pt>
                <c:pt idx="79">
                  <c:v>7.04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94-4F89-865B-038F6F993183}"/>
            </c:ext>
          </c:extLst>
        </c:ser>
        <c:ser>
          <c:idx val="1"/>
          <c:order val="1"/>
          <c:tx>
            <c:v>Spread με Γερμανία</c:v>
          </c:tx>
          <c:spPr>
            <a:ln w="22225" cap="rnd">
              <a:solidFill>
                <a:srgbClr val="683B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'2.10_10yr GB'!$AF$6:$AF$85</c:f>
              <c:numCache>
                <c:formatCode>0.00</c:formatCode>
                <c:ptCount val="80"/>
                <c:pt idx="0">
                  <c:v>1.3399999999999999</c:v>
                </c:pt>
                <c:pt idx="1">
                  <c:v>1.3900000000000001</c:v>
                </c:pt>
                <c:pt idx="2">
                  <c:v>1.33</c:v>
                </c:pt>
                <c:pt idx="3">
                  <c:v>1.6400000000000001</c:v>
                </c:pt>
                <c:pt idx="4">
                  <c:v>1.8599999999999999</c:v>
                </c:pt>
                <c:pt idx="5">
                  <c:v>1.9100000000000001</c:v>
                </c:pt>
                <c:pt idx="6">
                  <c:v>1.8899999999999997</c:v>
                </c:pt>
                <c:pt idx="7">
                  <c:v>2.1</c:v>
                </c:pt>
                <c:pt idx="8">
                  <c:v>2.1399999999999997</c:v>
                </c:pt>
                <c:pt idx="9">
                  <c:v>2.35</c:v>
                </c:pt>
                <c:pt idx="10">
                  <c:v>2.68</c:v>
                </c:pt>
                <c:pt idx="11">
                  <c:v>2.6400000000000006</c:v>
                </c:pt>
                <c:pt idx="12">
                  <c:v>2.4299999999999997</c:v>
                </c:pt>
                <c:pt idx="13">
                  <c:v>2.2999999999999998</c:v>
                </c:pt>
                <c:pt idx="14">
                  <c:v>2.4800000000000004</c:v>
                </c:pt>
                <c:pt idx="15">
                  <c:v>2.59</c:v>
                </c:pt>
                <c:pt idx="16">
                  <c:v>2.1500000000000004</c:v>
                </c:pt>
                <c:pt idx="17">
                  <c:v>2.33</c:v>
                </c:pt>
                <c:pt idx="18">
                  <c:v>2.31</c:v>
                </c:pt>
                <c:pt idx="19">
                  <c:v>1.7400000000000002</c:v>
                </c:pt>
                <c:pt idx="20">
                  <c:v>1.67</c:v>
                </c:pt>
                <c:pt idx="21">
                  <c:v>1.53</c:v>
                </c:pt>
                <c:pt idx="22">
                  <c:v>1.17</c:v>
                </c:pt>
                <c:pt idx="23">
                  <c:v>1.1600000000000001</c:v>
                </c:pt>
                <c:pt idx="24">
                  <c:v>1.1299999999999999</c:v>
                </c:pt>
                <c:pt idx="25">
                  <c:v>1.1499999999999999</c:v>
                </c:pt>
                <c:pt idx="26">
                  <c:v>1.1000000000000001</c:v>
                </c:pt>
                <c:pt idx="27">
                  <c:v>1.21</c:v>
                </c:pt>
                <c:pt idx="28">
                  <c:v>1.21</c:v>
                </c:pt>
                <c:pt idx="29">
                  <c:v>1.27</c:v>
                </c:pt>
                <c:pt idx="30">
                  <c:v>1.26</c:v>
                </c:pt>
                <c:pt idx="31">
                  <c:v>1.23</c:v>
                </c:pt>
                <c:pt idx="32">
                  <c:v>1.25</c:v>
                </c:pt>
                <c:pt idx="33">
                  <c:v>1.3599999999999999</c:v>
                </c:pt>
                <c:pt idx="34">
                  <c:v>1.51</c:v>
                </c:pt>
                <c:pt idx="35">
                  <c:v>1.6</c:v>
                </c:pt>
                <c:pt idx="36">
                  <c:v>1.6</c:v>
                </c:pt>
                <c:pt idx="37">
                  <c:v>1.66</c:v>
                </c:pt>
                <c:pt idx="38">
                  <c:v>1.75</c:v>
                </c:pt>
                <c:pt idx="39">
                  <c:v>2.4500000000000002</c:v>
                </c:pt>
                <c:pt idx="40">
                  <c:v>2.5</c:v>
                </c:pt>
                <c:pt idx="41">
                  <c:v>2.5099999999999998</c:v>
                </c:pt>
                <c:pt idx="42">
                  <c:v>1.54</c:v>
                </c:pt>
                <c:pt idx="43">
                  <c:v>1.6500000000000001</c:v>
                </c:pt>
                <c:pt idx="44">
                  <c:v>1.72</c:v>
                </c:pt>
                <c:pt idx="45">
                  <c:v>1.71</c:v>
                </c:pt>
                <c:pt idx="46">
                  <c:v>1.81</c:v>
                </c:pt>
                <c:pt idx="47">
                  <c:v>2.09</c:v>
                </c:pt>
                <c:pt idx="48">
                  <c:v>2.63</c:v>
                </c:pt>
                <c:pt idx="49">
                  <c:v>2.5500000000000003</c:v>
                </c:pt>
                <c:pt idx="50">
                  <c:v>2.98</c:v>
                </c:pt>
                <c:pt idx="51">
                  <c:v>3.5</c:v>
                </c:pt>
                <c:pt idx="52">
                  <c:v>3.46</c:v>
                </c:pt>
                <c:pt idx="53">
                  <c:v>3.75</c:v>
                </c:pt>
                <c:pt idx="54">
                  <c:v>3.78</c:v>
                </c:pt>
                <c:pt idx="55">
                  <c:v>4.08</c:v>
                </c:pt>
                <c:pt idx="56">
                  <c:v>4.09</c:v>
                </c:pt>
                <c:pt idx="57">
                  <c:v>4.1100000000000003</c:v>
                </c:pt>
                <c:pt idx="58">
                  <c:v>3.97</c:v>
                </c:pt>
                <c:pt idx="59">
                  <c:v>3.8</c:v>
                </c:pt>
                <c:pt idx="60">
                  <c:v>3.8899999999999997</c:v>
                </c:pt>
                <c:pt idx="61">
                  <c:v>3.5999999999999996</c:v>
                </c:pt>
                <c:pt idx="62">
                  <c:v>4.0599999999999996</c:v>
                </c:pt>
                <c:pt idx="63">
                  <c:v>3.84</c:v>
                </c:pt>
                <c:pt idx="64">
                  <c:v>3.56</c:v>
                </c:pt>
                <c:pt idx="65">
                  <c:v>3.7399999999999993</c:v>
                </c:pt>
                <c:pt idx="66">
                  <c:v>3.4799999999999995</c:v>
                </c:pt>
                <c:pt idx="67">
                  <c:v>3.3200000000000003</c:v>
                </c:pt>
                <c:pt idx="68">
                  <c:v>4.1400000000000006</c:v>
                </c:pt>
                <c:pt idx="69">
                  <c:v>4.91</c:v>
                </c:pt>
                <c:pt idx="70">
                  <c:v>5.22</c:v>
                </c:pt>
                <c:pt idx="71">
                  <c:v>5.21</c:v>
                </c:pt>
                <c:pt idx="72">
                  <c:v>5.2</c:v>
                </c:pt>
                <c:pt idx="73">
                  <c:v>4.87</c:v>
                </c:pt>
                <c:pt idx="74">
                  <c:v>5.51</c:v>
                </c:pt>
                <c:pt idx="75">
                  <c:v>5.5200000000000005</c:v>
                </c:pt>
                <c:pt idx="76">
                  <c:v>6.48</c:v>
                </c:pt>
                <c:pt idx="77">
                  <c:v>6.82</c:v>
                </c:pt>
                <c:pt idx="78">
                  <c:v>7.26</c:v>
                </c:pt>
                <c:pt idx="79">
                  <c:v>6.79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94-4F89-865B-038F6F993183}"/>
            </c:ext>
          </c:extLst>
        </c:ser>
        <c:ser>
          <c:idx val="4"/>
          <c:order val="2"/>
          <c:tx>
            <c:v>Spread με μ.ο. Πορτογαλίας, Κύπρου, Ιταλίας, Ισπανίας</c:v>
          </c:tx>
          <c:spPr>
            <a:ln w="25400" cap="rnd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'2.10_10yr GB'!$AH$6:$AH$85</c:f>
              <c:numCache>
                <c:formatCode>0.00</c:formatCode>
                <c:ptCount val="80"/>
                <c:pt idx="0">
                  <c:v>0.14749999999999996</c:v>
                </c:pt>
                <c:pt idx="1">
                  <c:v>0.19499999999999984</c:v>
                </c:pt>
                <c:pt idx="2">
                  <c:v>0.12250000000000005</c:v>
                </c:pt>
                <c:pt idx="3">
                  <c:v>0.26749999999999963</c:v>
                </c:pt>
                <c:pt idx="4">
                  <c:v>0.50999999999999979</c:v>
                </c:pt>
                <c:pt idx="5">
                  <c:v>0.51750000000000007</c:v>
                </c:pt>
                <c:pt idx="6">
                  <c:v>0.49750000000000005</c:v>
                </c:pt>
                <c:pt idx="7">
                  <c:v>0.59999999999999964</c:v>
                </c:pt>
                <c:pt idx="8">
                  <c:v>0.55749999999999966</c:v>
                </c:pt>
                <c:pt idx="9">
                  <c:v>0.79249999999999998</c:v>
                </c:pt>
                <c:pt idx="10">
                  <c:v>1.0500000000000003</c:v>
                </c:pt>
                <c:pt idx="11">
                  <c:v>1.0275000000000003</c:v>
                </c:pt>
                <c:pt idx="12">
                  <c:v>0.79</c:v>
                </c:pt>
                <c:pt idx="13">
                  <c:v>0.54499999999999993</c:v>
                </c:pt>
                <c:pt idx="14">
                  <c:v>0.84750000000000014</c:v>
                </c:pt>
                <c:pt idx="15">
                  <c:v>1.0749999999999997</c:v>
                </c:pt>
                <c:pt idx="16">
                  <c:v>0.85250000000000004</c:v>
                </c:pt>
                <c:pt idx="17">
                  <c:v>1.0724999999999998</c:v>
                </c:pt>
                <c:pt idx="18">
                  <c:v>1.0724999999999998</c:v>
                </c:pt>
                <c:pt idx="19">
                  <c:v>0.75750000000000006</c:v>
                </c:pt>
                <c:pt idx="20">
                  <c:v>0.67749999999999999</c:v>
                </c:pt>
                <c:pt idx="21">
                  <c:v>0.61499999999999988</c:v>
                </c:pt>
                <c:pt idx="22">
                  <c:v>0.40999999999999992</c:v>
                </c:pt>
                <c:pt idx="23">
                  <c:v>0.4</c:v>
                </c:pt>
                <c:pt idx="24">
                  <c:v>0.3075</c:v>
                </c:pt>
                <c:pt idx="25">
                  <c:v>0.29999999999999993</c:v>
                </c:pt>
                <c:pt idx="26">
                  <c:v>0.28000000000000003</c:v>
                </c:pt>
                <c:pt idx="27">
                  <c:v>0.34749999999999992</c:v>
                </c:pt>
                <c:pt idx="28">
                  <c:v>0.39749999999999996</c:v>
                </c:pt>
                <c:pt idx="29">
                  <c:v>0.50250000000000006</c:v>
                </c:pt>
                <c:pt idx="30">
                  <c:v>0.49000000000000005</c:v>
                </c:pt>
                <c:pt idx="31">
                  <c:v>0.41749999999999998</c:v>
                </c:pt>
                <c:pt idx="32">
                  <c:v>0.42000000000000004</c:v>
                </c:pt>
                <c:pt idx="33">
                  <c:v>0.47249999999999998</c:v>
                </c:pt>
                <c:pt idx="34">
                  <c:v>0.51</c:v>
                </c:pt>
                <c:pt idx="35">
                  <c:v>0.50750000000000006</c:v>
                </c:pt>
                <c:pt idx="36">
                  <c:v>0.44000000000000006</c:v>
                </c:pt>
                <c:pt idx="37">
                  <c:v>0.41000000000000003</c:v>
                </c:pt>
                <c:pt idx="38">
                  <c:v>0.43250000000000011</c:v>
                </c:pt>
                <c:pt idx="39">
                  <c:v>0.67999999999999994</c:v>
                </c:pt>
                <c:pt idx="40">
                  <c:v>0.68499999999999983</c:v>
                </c:pt>
                <c:pt idx="41">
                  <c:v>0.96</c:v>
                </c:pt>
                <c:pt idx="42">
                  <c:v>0.5625</c:v>
                </c:pt>
                <c:pt idx="43">
                  <c:v>0.6725000000000001</c:v>
                </c:pt>
                <c:pt idx="44">
                  <c:v>0.72499999999999987</c:v>
                </c:pt>
                <c:pt idx="45">
                  <c:v>0.71250000000000002</c:v>
                </c:pt>
                <c:pt idx="46">
                  <c:v>0.8650000000000001</c:v>
                </c:pt>
                <c:pt idx="47">
                  <c:v>1.06</c:v>
                </c:pt>
                <c:pt idx="48">
                  <c:v>1.4424999999999999</c:v>
                </c:pt>
                <c:pt idx="49">
                  <c:v>1.3850000000000002</c:v>
                </c:pt>
                <c:pt idx="50">
                  <c:v>1.6225000000000001</c:v>
                </c:pt>
                <c:pt idx="51">
                  <c:v>1.9025000000000003</c:v>
                </c:pt>
                <c:pt idx="52">
                  <c:v>1.8374999999999999</c:v>
                </c:pt>
                <c:pt idx="53">
                  <c:v>2.0424999999999995</c:v>
                </c:pt>
                <c:pt idx="54">
                  <c:v>1.925</c:v>
                </c:pt>
                <c:pt idx="55">
                  <c:v>2.2000000000000002</c:v>
                </c:pt>
                <c:pt idx="56">
                  <c:v>2.1675000000000004</c:v>
                </c:pt>
                <c:pt idx="57">
                  <c:v>2.0924999999999998</c:v>
                </c:pt>
                <c:pt idx="58">
                  <c:v>2.0274999999999999</c:v>
                </c:pt>
                <c:pt idx="59">
                  <c:v>2.0925000000000002</c:v>
                </c:pt>
                <c:pt idx="60">
                  <c:v>2.0299999999999998</c:v>
                </c:pt>
                <c:pt idx="61">
                  <c:v>1.9299999999999997</c:v>
                </c:pt>
                <c:pt idx="62">
                  <c:v>2.2424999999999997</c:v>
                </c:pt>
                <c:pt idx="63">
                  <c:v>2.3075000000000001</c:v>
                </c:pt>
                <c:pt idx="64">
                  <c:v>2.35</c:v>
                </c:pt>
                <c:pt idx="65">
                  <c:v>2.5399999999999996</c:v>
                </c:pt>
                <c:pt idx="66">
                  <c:v>2.2524999999999999</c:v>
                </c:pt>
                <c:pt idx="67">
                  <c:v>2.0449999999999999</c:v>
                </c:pt>
                <c:pt idx="68">
                  <c:v>2.7775000000000003</c:v>
                </c:pt>
                <c:pt idx="69">
                  <c:v>3.5199999999999996</c:v>
                </c:pt>
                <c:pt idx="70">
                  <c:v>3.63</c:v>
                </c:pt>
                <c:pt idx="71">
                  <c:v>3.4399999999999995</c:v>
                </c:pt>
                <c:pt idx="72">
                  <c:v>3.3224999999999998</c:v>
                </c:pt>
                <c:pt idx="73">
                  <c:v>2.9725000000000001</c:v>
                </c:pt>
                <c:pt idx="74">
                  <c:v>3.4324999999999997</c:v>
                </c:pt>
                <c:pt idx="75">
                  <c:v>3.3400000000000007</c:v>
                </c:pt>
                <c:pt idx="76">
                  <c:v>3.9825000000000004</c:v>
                </c:pt>
                <c:pt idx="77">
                  <c:v>4.3075000000000001</c:v>
                </c:pt>
                <c:pt idx="78">
                  <c:v>4.6549999999999994</c:v>
                </c:pt>
                <c:pt idx="79">
                  <c:v>4.3274999999999997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94-4F89-865B-038F6F9931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4433375"/>
        <c:axId val="1014445855"/>
      </c:lineChart>
      <c:dateAx>
        <c:axId val="1014433375"/>
        <c:scaling>
          <c:orientation val="minMax"/>
          <c:max val="45139"/>
          <c:min val="44044"/>
        </c:scaling>
        <c:delete val="0"/>
        <c:axPos val="b"/>
        <c:numFmt formatCode="mmm\-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l-GR"/>
          </a:p>
        </c:txPr>
        <c:crossAx val="1014445855"/>
        <c:crosses val="autoZero"/>
        <c:auto val="1"/>
        <c:lblOffset val="100"/>
        <c:baseTimeUnit val="months"/>
        <c:majorUnit val="3"/>
        <c:majorTimeUnit val="months"/>
      </c:dateAx>
      <c:valAx>
        <c:axId val="1014445855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l-GR"/>
          </a:p>
        </c:txPr>
        <c:crossAx val="1014433375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510506452965565E-2"/>
          <c:y val="0.1599661647068652"/>
          <c:w val="0.73556673850643761"/>
          <c:h val="0.168113023774682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pPr>
      <a:endParaRPr lang="el-G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l-GR" sz="1440" b="1" i="0" u="none" strike="noStrike" kern="1200" spc="0" baseline="0">
                <a:solidFill>
                  <a:srgbClr val="2F2B2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Σταθμισμένο μέσο κόστος τραπεζικού δανεισμού προς μη χρηματοπιστωτικές επιχειρήσεις (%)</a:t>
            </a:r>
          </a:p>
        </c:rich>
      </c:tx>
      <c:layout>
        <c:manualLayout>
          <c:xMode val="edge"/>
          <c:yMode val="edge"/>
          <c:x val="0.1150777245706105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8349199787171327E-2"/>
          <c:y val="8.2006923047662522E-2"/>
          <c:w val="0.92593325784248592"/>
          <c:h val="0.75200496246090709"/>
        </c:manualLayout>
      </c:layout>
      <c:lineChart>
        <c:grouping val="standard"/>
        <c:varyColors val="0"/>
        <c:ser>
          <c:idx val="2"/>
          <c:order val="0"/>
          <c:tx>
            <c:v>Μέσο κόστος στην Ελλάδα</c:v>
          </c:tx>
          <c:spPr>
            <a:ln w="22225">
              <a:solidFill>
                <a:srgbClr val="683B65"/>
              </a:solidFill>
            </a:ln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'2.9 businesses'!$Y$6:$Y$85</c:f>
              <c:numCache>
                <c:formatCode>0.0</c:formatCode>
                <c:ptCount val="80"/>
                <c:pt idx="0">
                  <c:v>6.39</c:v>
                </c:pt>
                <c:pt idx="1">
                  <c:v>6.16</c:v>
                </c:pt>
                <c:pt idx="2">
                  <c:v>5.74</c:v>
                </c:pt>
                <c:pt idx="3">
                  <c:v>6.04</c:v>
                </c:pt>
                <c:pt idx="4">
                  <c:v>5.69</c:v>
                </c:pt>
                <c:pt idx="5">
                  <c:v>5.59</c:v>
                </c:pt>
                <c:pt idx="6">
                  <c:v>5.37</c:v>
                </c:pt>
                <c:pt idx="7">
                  <c:v>5.0599999999999996</c:v>
                </c:pt>
                <c:pt idx="8">
                  <c:v>4.66</c:v>
                </c:pt>
                <c:pt idx="9">
                  <c:v>4.4400000000000004</c:v>
                </c:pt>
                <c:pt idx="10">
                  <c:v>4.28</c:v>
                </c:pt>
                <c:pt idx="11">
                  <c:v>4.07</c:v>
                </c:pt>
                <c:pt idx="12">
                  <c:v>3.17</c:v>
                </c:pt>
                <c:pt idx="13">
                  <c:v>2.79</c:v>
                </c:pt>
                <c:pt idx="14">
                  <c:v>3.14</c:v>
                </c:pt>
                <c:pt idx="15">
                  <c:v>3.06</c:v>
                </c:pt>
                <c:pt idx="16">
                  <c:v>3.58</c:v>
                </c:pt>
                <c:pt idx="17">
                  <c:v>3.06</c:v>
                </c:pt>
                <c:pt idx="18">
                  <c:v>2.87</c:v>
                </c:pt>
                <c:pt idx="19">
                  <c:v>3.04</c:v>
                </c:pt>
                <c:pt idx="20">
                  <c:v>2.96</c:v>
                </c:pt>
                <c:pt idx="21">
                  <c:v>2.74</c:v>
                </c:pt>
                <c:pt idx="22">
                  <c:v>3.08</c:v>
                </c:pt>
                <c:pt idx="23">
                  <c:v>2.8</c:v>
                </c:pt>
                <c:pt idx="24">
                  <c:v>3.4</c:v>
                </c:pt>
                <c:pt idx="25">
                  <c:v>3.38</c:v>
                </c:pt>
                <c:pt idx="26">
                  <c:v>3.26</c:v>
                </c:pt>
                <c:pt idx="27">
                  <c:v>3.14</c:v>
                </c:pt>
                <c:pt idx="28">
                  <c:v>3.06</c:v>
                </c:pt>
                <c:pt idx="29">
                  <c:v>3.45</c:v>
                </c:pt>
                <c:pt idx="30">
                  <c:v>2.99</c:v>
                </c:pt>
                <c:pt idx="31">
                  <c:v>3.12</c:v>
                </c:pt>
                <c:pt idx="32">
                  <c:v>3.14</c:v>
                </c:pt>
                <c:pt idx="33">
                  <c:v>3.32</c:v>
                </c:pt>
                <c:pt idx="34">
                  <c:v>3.17</c:v>
                </c:pt>
                <c:pt idx="35">
                  <c:v>2.87</c:v>
                </c:pt>
                <c:pt idx="36">
                  <c:v>3.26</c:v>
                </c:pt>
                <c:pt idx="37">
                  <c:v>3.19</c:v>
                </c:pt>
                <c:pt idx="38">
                  <c:v>3.16</c:v>
                </c:pt>
                <c:pt idx="39">
                  <c:v>3.16</c:v>
                </c:pt>
                <c:pt idx="40">
                  <c:v>3.57</c:v>
                </c:pt>
                <c:pt idx="41">
                  <c:v>3.23</c:v>
                </c:pt>
                <c:pt idx="42">
                  <c:v>3.64</c:v>
                </c:pt>
                <c:pt idx="43">
                  <c:v>3.73</c:v>
                </c:pt>
                <c:pt idx="44">
                  <c:v>3.85</c:v>
                </c:pt>
                <c:pt idx="45">
                  <c:v>3.61</c:v>
                </c:pt>
                <c:pt idx="46">
                  <c:v>3.71</c:v>
                </c:pt>
                <c:pt idx="47">
                  <c:v>4.04</c:v>
                </c:pt>
                <c:pt idx="48">
                  <c:v>4.01</c:v>
                </c:pt>
                <c:pt idx="49">
                  <c:v>3.72</c:v>
                </c:pt>
                <c:pt idx="50">
                  <c:v>3.71</c:v>
                </c:pt>
                <c:pt idx="51">
                  <c:v>3.99</c:v>
                </c:pt>
                <c:pt idx="52">
                  <c:v>4.6100000000000003</c:v>
                </c:pt>
                <c:pt idx="53">
                  <c:v>4.01</c:v>
                </c:pt>
                <c:pt idx="54">
                  <c:v>4.04</c:v>
                </c:pt>
                <c:pt idx="55">
                  <c:v>4.24</c:v>
                </c:pt>
                <c:pt idx="56">
                  <c:v>3.78</c:v>
                </c:pt>
                <c:pt idx="57">
                  <c:v>3.64</c:v>
                </c:pt>
                <c:pt idx="58">
                  <c:v>4.99</c:v>
                </c:pt>
                <c:pt idx="59">
                  <c:v>4.13</c:v>
                </c:pt>
                <c:pt idx="60">
                  <c:v>4.03</c:v>
                </c:pt>
                <c:pt idx="61">
                  <c:v>4.0199999999999996</c:v>
                </c:pt>
                <c:pt idx="62">
                  <c:v>3.66</c:v>
                </c:pt>
                <c:pt idx="63">
                  <c:v>3.74</c:v>
                </c:pt>
                <c:pt idx="64">
                  <c:v>4.22</c:v>
                </c:pt>
                <c:pt idx="65">
                  <c:v>4.16</c:v>
                </c:pt>
                <c:pt idx="66">
                  <c:v>3.94</c:v>
                </c:pt>
                <c:pt idx="67">
                  <c:v>4.99</c:v>
                </c:pt>
                <c:pt idx="68">
                  <c:v>4.57</c:v>
                </c:pt>
                <c:pt idx="69">
                  <c:v>4.37</c:v>
                </c:pt>
                <c:pt idx="70">
                  <c:v>4.78</c:v>
                </c:pt>
                <c:pt idx="71">
                  <c:v>4.32</c:v>
                </c:pt>
                <c:pt idx="72">
                  <c:v>4.51</c:v>
                </c:pt>
                <c:pt idx="73">
                  <c:v>4.53</c:v>
                </c:pt>
                <c:pt idx="74">
                  <c:v>4.12</c:v>
                </c:pt>
                <c:pt idx="75">
                  <c:v>4.55</c:v>
                </c:pt>
                <c:pt idx="76">
                  <c:v>4.76</c:v>
                </c:pt>
                <c:pt idx="77">
                  <c:v>4.3499999999999996</c:v>
                </c:pt>
                <c:pt idx="78">
                  <c:v>4.3099999999999996</c:v>
                </c:pt>
                <c:pt idx="79">
                  <c:v>4.91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05-4919-A01F-DD11E390CAD5}"/>
            </c:ext>
          </c:extLst>
        </c:ser>
        <c:ser>
          <c:idx val="3"/>
          <c:order val="1"/>
          <c:tx>
            <c:v>Spread με μ.ο. Ευρωζώνης</c:v>
          </c:tx>
          <c:spPr>
            <a:ln w="22225">
              <a:solidFill>
                <a:srgbClr val="683B65"/>
              </a:solidFill>
              <a:prstDash val="dash"/>
            </a:ln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'2.9 businesses'!$AE$6:$AE$85</c:f>
              <c:numCache>
                <c:formatCode>0.00</c:formatCode>
                <c:ptCount val="80"/>
                <c:pt idx="0">
                  <c:v>1.3999999999999995</c:v>
                </c:pt>
                <c:pt idx="1">
                  <c:v>1.2199999999999998</c:v>
                </c:pt>
                <c:pt idx="2">
                  <c:v>0.96</c:v>
                </c:pt>
                <c:pt idx="3">
                  <c:v>1.4699999999999998</c:v>
                </c:pt>
                <c:pt idx="4">
                  <c:v>1.3000000000000007</c:v>
                </c:pt>
                <c:pt idx="5">
                  <c:v>1.37</c:v>
                </c:pt>
                <c:pt idx="6">
                  <c:v>1.5100000000000002</c:v>
                </c:pt>
                <c:pt idx="7">
                  <c:v>1.4299999999999997</c:v>
                </c:pt>
                <c:pt idx="8">
                  <c:v>1.25</c:v>
                </c:pt>
                <c:pt idx="9">
                  <c:v>1.3400000000000003</c:v>
                </c:pt>
                <c:pt idx="10">
                  <c:v>1.56</c:v>
                </c:pt>
                <c:pt idx="11">
                  <c:v>1.6700000000000004</c:v>
                </c:pt>
                <c:pt idx="12">
                  <c:v>1.2999999999999998</c:v>
                </c:pt>
                <c:pt idx="13">
                  <c:v>1</c:v>
                </c:pt>
                <c:pt idx="14">
                  <c:v>1.31</c:v>
                </c:pt>
                <c:pt idx="15">
                  <c:v>1.51</c:v>
                </c:pt>
                <c:pt idx="16">
                  <c:v>2.0700000000000003</c:v>
                </c:pt>
                <c:pt idx="17">
                  <c:v>1.57</c:v>
                </c:pt>
                <c:pt idx="18">
                  <c:v>1.4500000000000002</c:v>
                </c:pt>
                <c:pt idx="19">
                  <c:v>1.61</c:v>
                </c:pt>
                <c:pt idx="20">
                  <c:v>1.6099999999999999</c:v>
                </c:pt>
                <c:pt idx="21">
                  <c:v>1.3600000000000003</c:v>
                </c:pt>
                <c:pt idx="22">
                  <c:v>1.6500000000000001</c:v>
                </c:pt>
                <c:pt idx="23">
                  <c:v>1.3099999999999998</c:v>
                </c:pt>
                <c:pt idx="24">
                  <c:v>1.96</c:v>
                </c:pt>
                <c:pt idx="25">
                  <c:v>1.9</c:v>
                </c:pt>
                <c:pt idx="26">
                  <c:v>1.7999999999999998</c:v>
                </c:pt>
                <c:pt idx="27">
                  <c:v>1.6800000000000002</c:v>
                </c:pt>
                <c:pt idx="28">
                  <c:v>1.5</c:v>
                </c:pt>
                <c:pt idx="29">
                  <c:v>2.0600000000000005</c:v>
                </c:pt>
                <c:pt idx="30">
                  <c:v>1.5100000000000002</c:v>
                </c:pt>
                <c:pt idx="31">
                  <c:v>1.62</c:v>
                </c:pt>
                <c:pt idx="32">
                  <c:v>1.6300000000000001</c:v>
                </c:pt>
                <c:pt idx="33">
                  <c:v>1.8099999999999998</c:v>
                </c:pt>
                <c:pt idx="34">
                  <c:v>1.64</c:v>
                </c:pt>
                <c:pt idx="35">
                  <c:v>1.36</c:v>
                </c:pt>
                <c:pt idx="36">
                  <c:v>1.7499999999999998</c:v>
                </c:pt>
                <c:pt idx="37">
                  <c:v>1.68</c:v>
                </c:pt>
                <c:pt idx="38">
                  <c:v>1.6700000000000002</c:v>
                </c:pt>
                <c:pt idx="39">
                  <c:v>1.7000000000000002</c:v>
                </c:pt>
                <c:pt idx="40">
                  <c:v>2.0999999999999996</c:v>
                </c:pt>
                <c:pt idx="41">
                  <c:v>1.77</c:v>
                </c:pt>
                <c:pt idx="42">
                  <c:v>2.12</c:v>
                </c:pt>
                <c:pt idx="43">
                  <c:v>2.1799999999999997</c:v>
                </c:pt>
                <c:pt idx="44">
                  <c:v>2.2999999999999998</c:v>
                </c:pt>
                <c:pt idx="45">
                  <c:v>2.0599999999999996</c:v>
                </c:pt>
                <c:pt idx="46">
                  <c:v>2.16</c:v>
                </c:pt>
                <c:pt idx="47">
                  <c:v>2.5099999999999998</c:v>
                </c:pt>
                <c:pt idx="48">
                  <c:v>2.5</c:v>
                </c:pt>
                <c:pt idx="49">
                  <c:v>2.16</c:v>
                </c:pt>
                <c:pt idx="50">
                  <c:v>2.17</c:v>
                </c:pt>
                <c:pt idx="51">
                  <c:v>2.4300000000000002</c:v>
                </c:pt>
                <c:pt idx="52">
                  <c:v>3</c:v>
                </c:pt>
                <c:pt idx="53">
                  <c:v>2.37</c:v>
                </c:pt>
                <c:pt idx="54">
                  <c:v>2.4000000000000004</c:v>
                </c:pt>
                <c:pt idx="55">
                  <c:v>2.6100000000000003</c:v>
                </c:pt>
                <c:pt idx="56">
                  <c:v>2.15</c:v>
                </c:pt>
                <c:pt idx="57">
                  <c:v>1.9800000000000002</c:v>
                </c:pt>
                <c:pt idx="58">
                  <c:v>3.3600000000000003</c:v>
                </c:pt>
                <c:pt idx="59">
                  <c:v>2.4900000000000002</c:v>
                </c:pt>
                <c:pt idx="60">
                  <c:v>2.4000000000000004</c:v>
                </c:pt>
                <c:pt idx="61">
                  <c:v>2.3899999999999997</c:v>
                </c:pt>
                <c:pt idx="62">
                  <c:v>1.9900000000000002</c:v>
                </c:pt>
                <c:pt idx="63">
                  <c:v>2.12</c:v>
                </c:pt>
                <c:pt idx="64">
                  <c:v>2.5199999999999996</c:v>
                </c:pt>
                <c:pt idx="65">
                  <c:v>2.4400000000000004</c:v>
                </c:pt>
                <c:pt idx="66">
                  <c:v>2.2400000000000002</c:v>
                </c:pt>
                <c:pt idx="67" formatCode="0.0">
                  <c:v>3.3500000000000005</c:v>
                </c:pt>
                <c:pt idx="68" formatCode="0.0">
                  <c:v>2.87</c:v>
                </c:pt>
                <c:pt idx="69" formatCode="0.0">
                  <c:v>2.6500000000000004</c:v>
                </c:pt>
                <c:pt idx="70" formatCode="0.0">
                  <c:v>3.0500000000000003</c:v>
                </c:pt>
                <c:pt idx="71" formatCode="0.0">
                  <c:v>2.6000000000000005</c:v>
                </c:pt>
                <c:pt idx="72" formatCode="0.0">
                  <c:v>2.7699999999999996</c:v>
                </c:pt>
                <c:pt idx="73" formatCode="0.0">
                  <c:v>2.79</c:v>
                </c:pt>
                <c:pt idx="74" formatCode="0.0">
                  <c:v>2.3600000000000003</c:v>
                </c:pt>
                <c:pt idx="75" formatCode="0.0">
                  <c:v>2.79</c:v>
                </c:pt>
                <c:pt idx="76" formatCode="0.0">
                  <c:v>2.9499999999999997</c:v>
                </c:pt>
                <c:pt idx="77" formatCode="0.0">
                  <c:v>2.5299999999999994</c:v>
                </c:pt>
                <c:pt idx="78" formatCode="0.0">
                  <c:v>2.5499999999999998</c:v>
                </c:pt>
                <c:pt idx="79" formatCode="0.0">
                  <c:v>3.12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05-4919-A01F-DD11E390CAD5}"/>
            </c:ext>
          </c:extLst>
        </c:ser>
        <c:ser>
          <c:idx val="5"/>
          <c:order val="2"/>
          <c:tx>
            <c:v>Spread με μ.ο. Πορτογαλίας, Κύπρου, Ιταλίας, Ισπανίας</c:v>
          </c:tx>
          <c:spPr>
            <a:ln w="25400">
              <a:solidFill>
                <a:schemeClr val="bg1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'2.9 businesses'!$AM$6:$AM$85</c:f>
              <c:numCache>
                <c:formatCode>mmm\-yy</c:formatCode>
                <c:ptCount val="80"/>
                <c:pt idx="0">
                  <c:v>45139</c:v>
                </c:pt>
                <c:pt idx="1">
                  <c:v>45108</c:v>
                </c:pt>
                <c:pt idx="2">
                  <c:v>45078</c:v>
                </c:pt>
                <c:pt idx="3">
                  <c:v>45047</c:v>
                </c:pt>
                <c:pt idx="4">
                  <c:v>45017</c:v>
                </c:pt>
                <c:pt idx="5">
                  <c:v>44986</c:v>
                </c:pt>
                <c:pt idx="6">
                  <c:v>44958</c:v>
                </c:pt>
                <c:pt idx="7">
                  <c:v>44927</c:v>
                </c:pt>
                <c:pt idx="8">
                  <c:v>44896</c:v>
                </c:pt>
                <c:pt idx="9">
                  <c:v>44866</c:v>
                </c:pt>
                <c:pt idx="10">
                  <c:v>44835</c:v>
                </c:pt>
                <c:pt idx="11">
                  <c:v>44805</c:v>
                </c:pt>
                <c:pt idx="12">
                  <c:v>44774</c:v>
                </c:pt>
                <c:pt idx="13">
                  <c:v>44743</c:v>
                </c:pt>
                <c:pt idx="14">
                  <c:v>44713</c:v>
                </c:pt>
                <c:pt idx="15">
                  <c:v>44682</c:v>
                </c:pt>
                <c:pt idx="16">
                  <c:v>44652</c:v>
                </c:pt>
                <c:pt idx="17">
                  <c:v>44621</c:v>
                </c:pt>
                <c:pt idx="18">
                  <c:v>44593</c:v>
                </c:pt>
                <c:pt idx="19">
                  <c:v>44562</c:v>
                </c:pt>
                <c:pt idx="20">
                  <c:v>44531</c:v>
                </c:pt>
                <c:pt idx="21">
                  <c:v>44501</c:v>
                </c:pt>
                <c:pt idx="22">
                  <c:v>44470</c:v>
                </c:pt>
                <c:pt idx="23">
                  <c:v>44440</c:v>
                </c:pt>
                <c:pt idx="24">
                  <c:v>44409</c:v>
                </c:pt>
                <c:pt idx="25">
                  <c:v>44378</c:v>
                </c:pt>
                <c:pt idx="26">
                  <c:v>44348</c:v>
                </c:pt>
                <c:pt idx="27">
                  <c:v>44317</c:v>
                </c:pt>
                <c:pt idx="28">
                  <c:v>44287</c:v>
                </c:pt>
                <c:pt idx="29">
                  <c:v>44256</c:v>
                </c:pt>
                <c:pt idx="30">
                  <c:v>44228</c:v>
                </c:pt>
                <c:pt idx="31">
                  <c:v>44197</c:v>
                </c:pt>
                <c:pt idx="32">
                  <c:v>44166</c:v>
                </c:pt>
                <c:pt idx="33">
                  <c:v>44136</c:v>
                </c:pt>
                <c:pt idx="34">
                  <c:v>44105</c:v>
                </c:pt>
                <c:pt idx="35">
                  <c:v>44075</c:v>
                </c:pt>
                <c:pt idx="36">
                  <c:v>44044</c:v>
                </c:pt>
                <c:pt idx="37">
                  <c:v>44013</c:v>
                </c:pt>
                <c:pt idx="38">
                  <c:v>43983</c:v>
                </c:pt>
                <c:pt idx="39">
                  <c:v>43952</c:v>
                </c:pt>
                <c:pt idx="40">
                  <c:v>43922</c:v>
                </c:pt>
                <c:pt idx="41">
                  <c:v>43891</c:v>
                </c:pt>
                <c:pt idx="42">
                  <c:v>43862</c:v>
                </c:pt>
                <c:pt idx="43">
                  <c:v>43831</c:v>
                </c:pt>
                <c:pt idx="44">
                  <c:v>43800</c:v>
                </c:pt>
                <c:pt idx="45">
                  <c:v>43770</c:v>
                </c:pt>
                <c:pt idx="46">
                  <c:v>43739</c:v>
                </c:pt>
                <c:pt idx="47">
                  <c:v>43709</c:v>
                </c:pt>
                <c:pt idx="48">
                  <c:v>43678</c:v>
                </c:pt>
                <c:pt idx="49">
                  <c:v>43647</c:v>
                </c:pt>
                <c:pt idx="50">
                  <c:v>43617</c:v>
                </c:pt>
                <c:pt idx="51">
                  <c:v>43586</c:v>
                </c:pt>
                <c:pt idx="52">
                  <c:v>43556</c:v>
                </c:pt>
                <c:pt idx="53">
                  <c:v>43525</c:v>
                </c:pt>
                <c:pt idx="54">
                  <c:v>43497</c:v>
                </c:pt>
                <c:pt idx="55">
                  <c:v>43466</c:v>
                </c:pt>
                <c:pt idx="56">
                  <c:v>43435</c:v>
                </c:pt>
                <c:pt idx="57">
                  <c:v>43405</c:v>
                </c:pt>
                <c:pt idx="58">
                  <c:v>43374</c:v>
                </c:pt>
                <c:pt idx="59">
                  <c:v>43344</c:v>
                </c:pt>
                <c:pt idx="60">
                  <c:v>43313</c:v>
                </c:pt>
                <c:pt idx="61">
                  <c:v>43282</c:v>
                </c:pt>
                <c:pt idx="62">
                  <c:v>43252</c:v>
                </c:pt>
                <c:pt idx="63">
                  <c:v>43221</c:v>
                </c:pt>
                <c:pt idx="64">
                  <c:v>43191</c:v>
                </c:pt>
                <c:pt idx="65">
                  <c:v>43160</c:v>
                </c:pt>
                <c:pt idx="66">
                  <c:v>43132</c:v>
                </c:pt>
                <c:pt idx="67">
                  <c:v>43101</c:v>
                </c:pt>
                <c:pt idx="68">
                  <c:v>43070</c:v>
                </c:pt>
                <c:pt idx="69">
                  <c:v>43040</c:v>
                </c:pt>
                <c:pt idx="70">
                  <c:v>43009</c:v>
                </c:pt>
                <c:pt idx="71">
                  <c:v>42979</c:v>
                </c:pt>
                <c:pt idx="72">
                  <c:v>42948</c:v>
                </c:pt>
                <c:pt idx="73">
                  <c:v>42917</c:v>
                </c:pt>
                <c:pt idx="74">
                  <c:v>42887</c:v>
                </c:pt>
                <c:pt idx="75">
                  <c:v>42856</c:v>
                </c:pt>
                <c:pt idx="76">
                  <c:v>42826</c:v>
                </c:pt>
                <c:pt idx="77">
                  <c:v>42795</c:v>
                </c:pt>
                <c:pt idx="78">
                  <c:v>42767</c:v>
                </c:pt>
                <c:pt idx="79">
                  <c:v>42736</c:v>
                </c:pt>
              </c:numCache>
            </c:numRef>
          </c:cat>
          <c:val>
            <c:numRef>
              <c:f>'2.9 businesses'!$AH$6:$AH$85</c:f>
              <c:numCache>
                <c:formatCode>0.00</c:formatCode>
                <c:ptCount val="80"/>
                <c:pt idx="0">
                  <c:v>0.98249999999999993</c:v>
                </c:pt>
                <c:pt idx="1">
                  <c:v>0.76500000000000057</c:v>
                </c:pt>
                <c:pt idx="2">
                  <c:v>0.5600000000000005</c:v>
                </c:pt>
                <c:pt idx="3">
                  <c:v>0.8774999999999995</c:v>
                </c:pt>
                <c:pt idx="4">
                  <c:v>0.88499999999999979</c:v>
                </c:pt>
                <c:pt idx="5">
                  <c:v>0.91750000000000043</c:v>
                </c:pt>
                <c:pt idx="6">
                  <c:v>1.1375000000000002</c:v>
                </c:pt>
                <c:pt idx="7">
                  <c:v>0.78249999999999975</c:v>
                </c:pt>
                <c:pt idx="8">
                  <c:v>0.85500000000000043</c:v>
                </c:pt>
                <c:pt idx="9">
                  <c:v>0.84500000000000064</c:v>
                </c:pt>
                <c:pt idx="10">
                  <c:v>1.0950000000000002</c:v>
                </c:pt>
                <c:pt idx="11">
                  <c:v>1.2875000000000005</c:v>
                </c:pt>
                <c:pt idx="12">
                  <c:v>0.86249999999999982</c:v>
                </c:pt>
                <c:pt idx="13">
                  <c:v>0.53000000000000025</c:v>
                </c:pt>
                <c:pt idx="14">
                  <c:v>1.0699999999999998</c:v>
                </c:pt>
                <c:pt idx="15">
                  <c:v>1.0649999999999999</c:v>
                </c:pt>
                <c:pt idx="16">
                  <c:v>1.7000000000000002</c:v>
                </c:pt>
                <c:pt idx="17">
                  <c:v>1.095</c:v>
                </c:pt>
                <c:pt idx="18">
                  <c:v>0.92500000000000027</c:v>
                </c:pt>
                <c:pt idx="19">
                  <c:v>1.1325000000000001</c:v>
                </c:pt>
                <c:pt idx="20">
                  <c:v>1.075</c:v>
                </c:pt>
                <c:pt idx="21">
                  <c:v>0.85750000000000015</c:v>
                </c:pt>
                <c:pt idx="22">
                  <c:v>1.0650000000000004</c:v>
                </c:pt>
                <c:pt idx="23">
                  <c:v>0.75749999999999984</c:v>
                </c:pt>
                <c:pt idx="24">
                  <c:v>1.4</c:v>
                </c:pt>
                <c:pt idx="25">
                  <c:v>1.3999999999999997</c:v>
                </c:pt>
                <c:pt idx="26">
                  <c:v>1.1849999999999996</c:v>
                </c:pt>
                <c:pt idx="27">
                  <c:v>1.175</c:v>
                </c:pt>
                <c:pt idx="28">
                  <c:v>0.93500000000000005</c:v>
                </c:pt>
                <c:pt idx="29">
                  <c:v>1.3650000000000002</c:v>
                </c:pt>
                <c:pt idx="30">
                  <c:v>1.1300000000000003</c:v>
                </c:pt>
                <c:pt idx="31">
                  <c:v>1.0249999999999999</c:v>
                </c:pt>
                <c:pt idx="32">
                  <c:v>1.0550000000000002</c:v>
                </c:pt>
                <c:pt idx="33">
                  <c:v>1.2825000000000002</c:v>
                </c:pt>
                <c:pt idx="34">
                  <c:v>1.1124999999999998</c:v>
                </c:pt>
                <c:pt idx="35">
                  <c:v>0.79</c:v>
                </c:pt>
                <c:pt idx="36">
                  <c:v>1.2224999999999997</c:v>
                </c:pt>
                <c:pt idx="37">
                  <c:v>1.105</c:v>
                </c:pt>
                <c:pt idx="38">
                  <c:v>1.1550000000000002</c:v>
                </c:pt>
                <c:pt idx="39">
                  <c:v>1.1724999999999999</c:v>
                </c:pt>
                <c:pt idx="40">
                  <c:v>1.585</c:v>
                </c:pt>
                <c:pt idx="41">
                  <c:v>1.1850000000000001</c:v>
                </c:pt>
                <c:pt idx="42">
                  <c:v>1.4950000000000001</c:v>
                </c:pt>
                <c:pt idx="43">
                  <c:v>1.5024999999999999</c:v>
                </c:pt>
                <c:pt idx="44">
                  <c:v>1.7049999999999996</c:v>
                </c:pt>
                <c:pt idx="45">
                  <c:v>1.4274999999999998</c:v>
                </c:pt>
                <c:pt idx="46">
                  <c:v>1.5124999999999997</c:v>
                </c:pt>
                <c:pt idx="47">
                  <c:v>1.8174999999999999</c:v>
                </c:pt>
                <c:pt idx="48">
                  <c:v>1.8449999999999998</c:v>
                </c:pt>
                <c:pt idx="49">
                  <c:v>1.4625000000000004</c:v>
                </c:pt>
                <c:pt idx="50">
                  <c:v>1.5</c:v>
                </c:pt>
                <c:pt idx="51">
                  <c:v>1.7600000000000002</c:v>
                </c:pt>
                <c:pt idx="52">
                  <c:v>2.2550000000000003</c:v>
                </c:pt>
                <c:pt idx="53">
                  <c:v>1.7424999999999997</c:v>
                </c:pt>
                <c:pt idx="54">
                  <c:v>1.6774999999999998</c:v>
                </c:pt>
                <c:pt idx="55">
                  <c:v>1.9625000000000004</c:v>
                </c:pt>
                <c:pt idx="56">
                  <c:v>1.4</c:v>
                </c:pt>
                <c:pt idx="57">
                  <c:v>1.2749999999999999</c:v>
                </c:pt>
                <c:pt idx="58">
                  <c:v>2.6250000000000004</c:v>
                </c:pt>
                <c:pt idx="59">
                  <c:v>1.7275</c:v>
                </c:pt>
                <c:pt idx="60">
                  <c:v>1.7125000000000004</c:v>
                </c:pt>
                <c:pt idx="61">
                  <c:v>1.5974999999999997</c:v>
                </c:pt>
                <c:pt idx="62">
                  <c:v>1.3225000000000002</c:v>
                </c:pt>
                <c:pt idx="63">
                  <c:v>1.3550000000000004</c:v>
                </c:pt>
                <c:pt idx="64">
                  <c:v>1.7649999999999997</c:v>
                </c:pt>
                <c:pt idx="65">
                  <c:v>1.7324999999999999</c:v>
                </c:pt>
                <c:pt idx="66">
                  <c:v>1.4750000000000001</c:v>
                </c:pt>
                <c:pt idx="67">
                  <c:v>2.6550000000000002</c:v>
                </c:pt>
                <c:pt idx="68">
                  <c:v>2.1775000000000002</c:v>
                </c:pt>
                <c:pt idx="69">
                  <c:v>1.8075000000000001</c:v>
                </c:pt>
                <c:pt idx="70">
                  <c:v>2.1975000000000002</c:v>
                </c:pt>
                <c:pt idx="71">
                  <c:v>1.7375000000000003</c:v>
                </c:pt>
                <c:pt idx="72">
                  <c:v>1.8549999999999995</c:v>
                </c:pt>
                <c:pt idx="73">
                  <c:v>1.9225000000000003</c:v>
                </c:pt>
                <c:pt idx="74">
                  <c:v>1.5324999999999998</c:v>
                </c:pt>
                <c:pt idx="75">
                  <c:v>1.8899999999999997</c:v>
                </c:pt>
                <c:pt idx="76">
                  <c:v>2.0549999999999997</c:v>
                </c:pt>
                <c:pt idx="77">
                  <c:v>1.6799999999999997</c:v>
                </c:pt>
                <c:pt idx="78">
                  <c:v>1.6899999999999995</c:v>
                </c:pt>
                <c:pt idx="79">
                  <c:v>2.1749999999999998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05-4919-A01F-DD11E390C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4433375"/>
        <c:axId val="1014445855"/>
      </c:lineChart>
      <c:dateAx>
        <c:axId val="1014433375"/>
        <c:scaling>
          <c:orientation val="minMax"/>
          <c:min val="44044"/>
        </c:scaling>
        <c:delete val="0"/>
        <c:axPos val="b"/>
        <c:numFmt formatCode="mmm\-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/>
          <a:lstStyle/>
          <a:p>
            <a:pPr>
              <a:defRPr/>
            </a:pPr>
            <a:endParaRPr lang="el-GR"/>
          </a:p>
        </c:txPr>
        <c:crossAx val="1014445855"/>
        <c:crosses val="autoZero"/>
        <c:auto val="1"/>
        <c:lblOffset val="100"/>
        <c:baseTimeUnit val="months"/>
        <c:majorUnit val="3"/>
        <c:majorTimeUnit val="months"/>
      </c:dateAx>
      <c:valAx>
        <c:axId val="1014445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l-GR"/>
          </a:p>
        </c:txPr>
        <c:crossAx val="1014433375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5.4783965647475397E-2"/>
          <c:y val="0.11286120894624166"/>
          <c:w val="0.7644093898841936"/>
          <c:h val="0.17653313404563886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+mn-lt"/>
          <a:ea typeface="Open Sans" panose="020B0606030504020204" pitchFamily="34" charset="0"/>
          <a:cs typeface="Open Sans" panose="020B0606030504020204" pitchFamily="34" charset="0"/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l-GR" sz="1296" b="1" i="0" u="none" strike="noStrike" kern="1200" baseline="0">
                <a:solidFill>
                  <a:srgbClr val="9E9330"/>
                </a:solidFill>
                <a:latin typeface="Open Sans"/>
                <a:ea typeface="Open Sans"/>
                <a:cs typeface="Open Sans"/>
              </a:defRPr>
            </a:pPr>
            <a:r>
              <a:rPr lang="el-GR" sz="1296" b="1" i="0" u="none" strike="noStrike" kern="1200" baseline="0">
                <a:solidFill>
                  <a:srgbClr val="9E9330"/>
                </a:solidFill>
                <a:latin typeface="Open Sans"/>
                <a:ea typeface="Open Sans"/>
                <a:cs typeface="Open Sans"/>
              </a:rPr>
              <a:t>Εναρμονισμένος Πληθωρισμός</a:t>
            </a:r>
          </a:p>
        </c:rich>
      </c:tx>
      <c:layout>
        <c:manualLayout>
          <c:xMode val="edge"/>
          <c:yMode val="edge"/>
          <c:x val="0.30666400706967573"/>
          <c:y val="2.45137542428579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490060500109497E-2"/>
          <c:y val="0.12025340582427196"/>
          <c:w val="0.84515772531673117"/>
          <c:h val="0.67562126442716475"/>
        </c:manualLayout>
      </c:layout>
      <c:lineChart>
        <c:grouping val="standard"/>
        <c:varyColors val="0"/>
        <c:ser>
          <c:idx val="0"/>
          <c:order val="0"/>
          <c:tx>
            <c:strRef>
              <c:f>'[cpi_mix_03_23_Τιμές_2020.xlsx]Τιμές Καταναλωτή_2020=100'!$V$393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>
              <a:solidFill>
                <a:srgbClr val="CEC998"/>
              </a:solidFill>
            </a:ln>
          </c:spPr>
          <c:marker>
            <c:symbol val="none"/>
          </c:marker>
          <c:cat>
            <c:numRef>
              <c:f>'[cpi_mix_03_23_Τιμές_2020.xlsx]Τιμές Καταναλωτή_2020=100'!$A$263:$A$347</c:f>
              <c:numCache>
                <c:formatCode>mmm\-yy</c:formatCode>
                <c:ptCount val="85"/>
                <c:pt idx="0">
                  <c:v>42605</c:v>
                </c:pt>
                <c:pt idx="1">
                  <c:v>42636</c:v>
                </c:pt>
                <c:pt idx="2">
                  <c:v>42666</c:v>
                </c:pt>
                <c:pt idx="3">
                  <c:v>42697</c:v>
                </c:pt>
                <c:pt idx="4">
                  <c:v>42727</c:v>
                </c:pt>
                <c:pt idx="5">
                  <c:v>42758</c:v>
                </c:pt>
                <c:pt idx="6">
                  <c:v>42789</c:v>
                </c:pt>
                <c:pt idx="7">
                  <c:v>42817</c:v>
                </c:pt>
                <c:pt idx="8">
                  <c:v>42848</c:v>
                </c:pt>
                <c:pt idx="9">
                  <c:v>42878</c:v>
                </c:pt>
                <c:pt idx="10">
                  <c:v>42909</c:v>
                </c:pt>
                <c:pt idx="11">
                  <c:v>42939</c:v>
                </c:pt>
                <c:pt idx="12">
                  <c:v>42970</c:v>
                </c:pt>
                <c:pt idx="13">
                  <c:v>43001</c:v>
                </c:pt>
                <c:pt idx="14">
                  <c:v>43031</c:v>
                </c:pt>
                <c:pt idx="15">
                  <c:v>43062</c:v>
                </c:pt>
                <c:pt idx="16">
                  <c:v>43092</c:v>
                </c:pt>
                <c:pt idx="17">
                  <c:v>43123</c:v>
                </c:pt>
                <c:pt idx="18">
                  <c:v>43154</c:v>
                </c:pt>
                <c:pt idx="19">
                  <c:v>43182</c:v>
                </c:pt>
                <c:pt idx="20">
                  <c:v>43213</c:v>
                </c:pt>
                <c:pt idx="21">
                  <c:v>43243</c:v>
                </c:pt>
                <c:pt idx="22">
                  <c:v>43274</c:v>
                </c:pt>
                <c:pt idx="23">
                  <c:v>43304</c:v>
                </c:pt>
                <c:pt idx="24">
                  <c:v>43335</c:v>
                </c:pt>
                <c:pt idx="25">
                  <c:v>43366</c:v>
                </c:pt>
                <c:pt idx="26">
                  <c:v>43396</c:v>
                </c:pt>
                <c:pt idx="27">
                  <c:v>43427</c:v>
                </c:pt>
                <c:pt idx="28">
                  <c:v>43457</c:v>
                </c:pt>
                <c:pt idx="29">
                  <c:v>43488</c:v>
                </c:pt>
                <c:pt idx="30">
                  <c:v>43519</c:v>
                </c:pt>
                <c:pt idx="31">
                  <c:v>43547</c:v>
                </c:pt>
                <c:pt idx="32">
                  <c:v>43578</c:v>
                </c:pt>
                <c:pt idx="33">
                  <c:v>43608</c:v>
                </c:pt>
                <c:pt idx="34">
                  <c:v>43639</c:v>
                </c:pt>
                <c:pt idx="35">
                  <c:v>43669</c:v>
                </c:pt>
                <c:pt idx="36">
                  <c:v>43700</c:v>
                </c:pt>
                <c:pt idx="37">
                  <c:v>43731</c:v>
                </c:pt>
                <c:pt idx="38">
                  <c:v>43761</c:v>
                </c:pt>
                <c:pt idx="39">
                  <c:v>43792</c:v>
                </c:pt>
                <c:pt idx="40">
                  <c:v>43822</c:v>
                </c:pt>
                <c:pt idx="41">
                  <c:v>43853</c:v>
                </c:pt>
                <c:pt idx="42">
                  <c:v>43884</c:v>
                </c:pt>
                <c:pt idx="43">
                  <c:v>43913</c:v>
                </c:pt>
                <c:pt idx="44">
                  <c:v>43944</c:v>
                </c:pt>
                <c:pt idx="45">
                  <c:v>43974</c:v>
                </c:pt>
                <c:pt idx="46">
                  <c:v>44005</c:v>
                </c:pt>
                <c:pt idx="47">
                  <c:v>44035</c:v>
                </c:pt>
                <c:pt idx="48">
                  <c:v>44066</c:v>
                </c:pt>
                <c:pt idx="49">
                  <c:v>44097</c:v>
                </c:pt>
                <c:pt idx="50">
                  <c:v>44127</c:v>
                </c:pt>
                <c:pt idx="51">
                  <c:v>44158</c:v>
                </c:pt>
                <c:pt idx="52">
                  <c:v>44188</c:v>
                </c:pt>
                <c:pt idx="53">
                  <c:v>44219</c:v>
                </c:pt>
                <c:pt idx="54">
                  <c:v>44250</c:v>
                </c:pt>
                <c:pt idx="55">
                  <c:v>44278</c:v>
                </c:pt>
                <c:pt idx="56">
                  <c:v>44309</c:v>
                </c:pt>
                <c:pt idx="57">
                  <c:v>44339</c:v>
                </c:pt>
                <c:pt idx="58">
                  <c:v>44370</c:v>
                </c:pt>
                <c:pt idx="59">
                  <c:v>44400</c:v>
                </c:pt>
                <c:pt idx="60">
                  <c:v>44431</c:v>
                </c:pt>
                <c:pt idx="61">
                  <c:v>44462</c:v>
                </c:pt>
                <c:pt idx="62">
                  <c:v>44492</c:v>
                </c:pt>
                <c:pt idx="63">
                  <c:v>44523</c:v>
                </c:pt>
                <c:pt idx="64">
                  <c:v>44553</c:v>
                </c:pt>
                <c:pt idx="65">
                  <c:v>44584</c:v>
                </c:pt>
                <c:pt idx="66">
                  <c:v>44615</c:v>
                </c:pt>
                <c:pt idx="67">
                  <c:v>44643</c:v>
                </c:pt>
                <c:pt idx="68">
                  <c:v>44674</c:v>
                </c:pt>
                <c:pt idx="69">
                  <c:v>44704</c:v>
                </c:pt>
                <c:pt idx="70">
                  <c:v>44735</c:v>
                </c:pt>
                <c:pt idx="71">
                  <c:v>44765</c:v>
                </c:pt>
                <c:pt idx="72">
                  <c:v>44796</c:v>
                </c:pt>
                <c:pt idx="73">
                  <c:v>44827</c:v>
                </c:pt>
                <c:pt idx="74">
                  <c:v>44857</c:v>
                </c:pt>
                <c:pt idx="75">
                  <c:v>44888</c:v>
                </c:pt>
                <c:pt idx="76">
                  <c:v>44918</c:v>
                </c:pt>
                <c:pt idx="77">
                  <c:v>44949</c:v>
                </c:pt>
                <c:pt idx="78">
                  <c:v>44980</c:v>
                </c:pt>
                <c:pt idx="79">
                  <c:v>45008</c:v>
                </c:pt>
                <c:pt idx="80">
                  <c:v>45039</c:v>
                </c:pt>
                <c:pt idx="81">
                  <c:v>45069</c:v>
                </c:pt>
                <c:pt idx="82">
                  <c:v>45100</c:v>
                </c:pt>
                <c:pt idx="83">
                  <c:v>45130</c:v>
                </c:pt>
                <c:pt idx="84">
                  <c:v>45161</c:v>
                </c:pt>
              </c:numCache>
            </c:numRef>
          </c:cat>
          <c:val>
            <c:numRef>
              <c:f>'[cpi_mix_03_23_Τιμές_2020.xlsx]Τιμές Καταναλωτή_2020=100'!$C$263:$C$347</c:f>
              <c:numCache>
                <c:formatCode>0.0</c:formatCode>
                <c:ptCount val="85"/>
                <c:pt idx="0">
                  <c:v>0.43107769423559583</c:v>
                </c:pt>
                <c:pt idx="1">
                  <c:v>-5.944125222904921E-2</c:v>
                </c:pt>
                <c:pt idx="2">
                  <c:v>0.57568238213399336</c:v>
                </c:pt>
                <c:pt idx="3">
                  <c:v>-0.15998400159985079</c:v>
                </c:pt>
                <c:pt idx="4">
                  <c:v>0.29005801160231248</c:v>
                </c:pt>
                <c:pt idx="5">
                  <c:v>1.5157680569684733</c:v>
                </c:pt>
                <c:pt idx="6">
                  <c:v>1.4346764346764311</c:v>
                </c:pt>
                <c:pt idx="7">
                  <c:v>1.6700201207243426</c:v>
                </c:pt>
                <c:pt idx="8">
                  <c:v>1.6488458079344517</c:v>
                </c:pt>
                <c:pt idx="9">
                  <c:v>1.4788169464428498</c:v>
                </c:pt>
                <c:pt idx="10">
                  <c:v>0.90747681988558071</c:v>
                </c:pt>
                <c:pt idx="11">
                  <c:v>0.91853035143770145</c:v>
                </c:pt>
                <c:pt idx="12">
                  <c:v>0.58893990816529163</c:v>
                </c:pt>
                <c:pt idx="13">
                  <c:v>1.0408406026962842</c:v>
                </c:pt>
                <c:pt idx="14">
                  <c:v>0.46383104707391581</c:v>
                </c:pt>
                <c:pt idx="15">
                  <c:v>1.051577366049085</c:v>
                </c:pt>
                <c:pt idx="16">
                  <c:v>0.9673880522588999</c:v>
                </c:pt>
                <c:pt idx="17">
                  <c:v>0.21044192804889642</c:v>
                </c:pt>
                <c:pt idx="18">
                  <c:v>0.4012438559534614</c:v>
                </c:pt>
                <c:pt idx="19">
                  <c:v>0.19790223629527295</c:v>
                </c:pt>
                <c:pt idx="20">
                  <c:v>0.50137632717263581</c:v>
                </c:pt>
                <c:pt idx="21">
                  <c:v>0.75817250886175269</c:v>
                </c:pt>
                <c:pt idx="22">
                  <c:v>0.96774193548387988</c:v>
                </c:pt>
                <c:pt idx="23">
                  <c:v>0.78155916106055234</c:v>
                </c:pt>
                <c:pt idx="24">
                  <c:v>0.8831993648903449</c:v>
                </c:pt>
                <c:pt idx="25">
                  <c:v>1.1282252526243417</c:v>
                </c:pt>
                <c:pt idx="26">
                  <c:v>1.7583497053045249</c:v>
                </c:pt>
                <c:pt idx="27">
                  <c:v>1.0505450941526144</c:v>
                </c:pt>
                <c:pt idx="28">
                  <c:v>0.63216120110628271</c:v>
                </c:pt>
                <c:pt idx="29">
                  <c:v>0.54000000000000625</c:v>
                </c:pt>
                <c:pt idx="30">
                  <c:v>0.76930762313917078</c:v>
                </c:pt>
                <c:pt idx="31">
                  <c:v>1.0468101915860044</c:v>
                </c:pt>
                <c:pt idx="32">
                  <c:v>1.0760050865694946</c:v>
                </c:pt>
                <c:pt idx="33">
                  <c:v>0.58633831720903795</c:v>
                </c:pt>
                <c:pt idx="34">
                  <c:v>0.24203698325104075</c:v>
                </c:pt>
                <c:pt idx="35">
                  <c:v>0.44173947187590912</c:v>
                </c:pt>
                <c:pt idx="36">
                  <c:v>7.8693684831790581E-2</c:v>
                </c:pt>
                <c:pt idx="37">
                  <c:v>0.21342646488164421</c:v>
                </c:pt>
                <c:pt idx="38">
                  <c:v>-0.34752389226759284</c:v>
                </c:pt>
                <c:pt idx="39">
                  <c:v>0.53942722636329088</c:v>
                </c:pt>
                <c:pt idx="40">
                  <c:v>1.0502552021986724</c:v>
                </c:pt>
                <c:pt idx="41">
                  <c:v>1.0841456136860843</c:v>
                </c:pt>
                <c:pt idx="42">
                  <c:v>0.40650406504064701</c:v>
                </c:pt>
                <c:pt idx="43">
                  <c:v>0.1270523846755372</c:v>
                </c:pt>
                <c:pt idx="44">
                  <c:v>-0.90002903319461203</c:v>
                </c:pt>
                <c:pt idx="45">
                  <c:v>-0.68007383658797516</c:v>
                </c:pt>
                <c:pt idx="46">
                  <c:v>-1.9123044234112458</c:v>
                </c:pt>
                <c:pt idx="47">
                  <c:v>-2.1012509773260279</c:v>
                </c:pt>
                <c:pt idx="48">
                  <c:v>-2.2508354629447536</c:v>
                </c:pt>
                <c:pt idx="49">
                  <c:v>-2.3136495643756056</c:v>
                </c:pt>
                <c:pt idx="50">
                  <c:v>-2.03429235687301</c:v>
                </c:pt>
                <c:pt idx="51">
                  <c:v>-2.1461320846746688</c:v>
                </c:pt>
                <c:pt idx="52">
                  <c:v>-2.360369111219045</c:v>
                </c:pt>
                <c:pt idx="53">
                  <c:v>-2.3910262717701394</c:v>
                </c:pt>
                <c:pt idx="54">
                  <c:v>-1.8564234225338161</c:v>
                </c:pt>
                <c:pt idx="55">
                  <c:v>-1.9814543679843837</c:v>
                </c:pt>
                <c:pt idx="56">
                  <c:v>-1.0839843749999993</c:v>
                </c:pt>
                <c:pt idx="57">
                  <c:v>-1.2227330529198865</c:v>
                </c:pt>
                <c:pt idx="58">
                  <c:v>0.60063016935801439</c:v>
                </c:pt>
                <c:pt idx="59">
                  <c:v>0.65887990416291964</c:v>
                </c:pt>
                <c:pt idx="60">
                  <c:v>1.2368024132730056</c:v>
                </c:pt>
                <c:pt idx="61">
                  <c:v>1.9026855613913405</c:v>
                </c:pt>
                <c:pt idx="62">
                  <c:v>2.837931375457337</c:v>
                </c:pt>
                <c:pt idx="63">
                  <c:v>4.0275147044163013</c:v>
                </c:pt>
                <c:pt idx="64">
                  <c:v>4.367290091524076</c:v>
                </c:pt>
                <c:pt idx="65">
                  <c:v>5.4939516129032278</c:v>
                </c:pt>
                <c:pt idx="66">
                  <c:v>6.2782976154542665</c:v>
                </c:pt>
                <c:pt idx="67">
                  <c:v>7.9764987054371685</c:v>
                </c:pt>
                <c:pt idx="68">
                  <c:v>9.142067331424613</c:v>
                </c:pt>
                <c:pt idx="69">
                  <c:v>10.507031095266388</c:v>
                </c:pt>
                <c:pt idx="70">
                  <c:v>11.627679357932852</c:v>
                </c:pt>
                <c:pt idx="71">
                  <c:v>11.266488148368541</c:v>
                </c:pt>
                <c:pt idx="72">
                  <c:v>11.223678982916168</c:v>
                </c:pt>
                <c:pt idx="73">
                  <c:v>12.117086453369648</c:v>
                </c:pt>
                <c:pt idx="74">
                  <c:v>9.4711538461538414</c:v>
                </c:pt>
                <c:pt idx="75">
                  <c:v>8.8164829899377128</c:v>
                </c:pt>
                <c:pt idx="76">
                  <c:v>7.5302640358402497</c:v>
                </c:pt>
                <c:pt idx="77">
                  <c:v>7.3005255613951263</c:v>
                </c:pt>
                <c:pt idx="78">
                  <c:v>6.5133011455079135</c:v>
                </c:pt>
                <c:pt idx="79">
                  <c:v>5.3951858341787275</c:v>
                </c:pt>
                <c:pt idx="80">
                  <c:v>4.522840343735866</c:v>
                </c:pt>
                <c:pt idx="81">
                  <c:v>4.1043104220808297</c:v>
                </c:pt>
                <c:pt idx="82">
                  <c:v>2.7882507672073711</c:v>
                </c:pt>
                <c:pt idx="83">
                  <c:v>3.4673322042962837</c:v>
                </c:pt>
                <c:pt idx="84">
                  <c:v>3.4738346133238083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39-450F-A9F3-910FD3697FFF}"/>
            </c:ext>
          </c:extLst>
        </c:ser>
        <c:ser>
          <c:idx val="1"/>
          <c:order val="1"/>
          <c:tx>
            <c:strRef>
              <c:f>'[cpi_mix_03_23_Τιμές_2020.xlsx]Τιμές Καταναλωτή_2020=100'!$V$394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28575">
              <a:solidFill>
                <a:srgbClr val="9E9330"/>
              </a:solidFill>
            </a:ln>
          </c:spPr>
          <c:marker>
            <c:symbol val="none"/>
          </c:marker>
          <c:cat>
            <c:numRef>
              <c:f>'[cpi_mix_03_23_Τιμές_2020.xlsx]Τιμές Καταναλωτή_2020=100'!$A$263:$A$347</c:f>
              <c:numCache>
                <c:formatCode>mmm\-yy</c:formatCode>
                <c:ptCount val="85"/>
                <c:pt idx="0">
                  <c:v>42605</c:v>
                </c:pt>
                <c:pt idx="1">
                  <c:v>42636</c:v>
                </c:pt>
                <c:pt idx="2">
                  <c:v>42666</c:v>
                </c:pt>
                <c:pt idx="3">
                  <c:v>42697</c:v>
                </c:pt>
                <c:pt idx="4">
                  <c:v>42727</c:v>
                </c:pt>
                <c:pt idx="5">
                  <c:v>42758</c:v>
                </c:pt>
                <c:pt idx="6">
                  <c:v>42789</c:v>
                </c:pt>
                <c:pt idx="7">
                  <c:v>42817</c:v>
                </c:pt>
                <c:pt idx="8">
                  <c:v>42848</c:v>
                </c:pt>
                <c:pt idx="9">
                  <c:v>42878</c:v>
                </c:pt>
                <c:pt idx="10">
                  <c:v>42909</c:v>
                </c:pt>
                <c:pt idx="11">
                  <c:v>42939</c:v>
                </c:pt>
                <c:pt idx="12">
                  <c:v>42970</c:v>
                </c:pt>
                <c:pt idx="13">
                  <c:v>43001</c:v>
                </c:pt>
                <c:pt idx="14">
                  <c:v>43031</c:v>
                </c:pt>
                <c:pt idx="15">
                  <c:v>43062</c:v>
                </c:pt>
                <c:pt idx="16">
                  <c:v>43092</c:v>
                </c:pt>
                <c:pt idx="17">
                  <c:v>43123</c:v>
                </c:pt>
                <c:pt idx="18">
                  <c:v>43154</c:v>
                </c:pt>
                <c:pt idx="19">
                  <c:v>43182</c:v>
                </c:pt>
                <c:pt idx="20">
                  <c:v>43213</c:v>
                </c:pt>
                <c:pt idx="21">
                  <c:v>43243</c:v>
                </c:pt>
                <c:pt idx="22">
                  <c:v>43274</c:v>
                </c:pt>
                <c:pt idx="23">
                  <c:v>43304</c:v>
                </c:pt>
                <c:pt idx="24">
                  <c:v>43335</c:v>
                </c:pt>
                <c:pt idx="25">
                  <c:v>43366</c:v>
                </c:pt>
                <c:pt idx="26">
                  <c:v>43396</c:v>
                </c:pt>
                <c:pt idx="27">
                  <c:v>43427</c:v>
                </c:pt>
                <c:pt idx="28">
                  <c:v>43457</c:v>
                </c:pt>
                <c:pt idx="29">
                  <c:v>43488</c:v>
                </c:pt>
                <c:pt idx="30">
                  <c:v>43519</c:v>
                </c:pt>
                <c:pt idx="31">
                  <c:v>43547</c:v>
                </c:pt>
                <c:pt idx="32">
                  <c:v>43578</c:v>
                </c:pt>
                <c:pt idx="33">
                  <c:v>43608</c:v>
                </c:pt>
                <c:pt idx="34">
                  <c:v>43639</c:v>
                </c:pt>
                <c:pt idx="35">
                  <c:v>43669</c:v>
                </c:pt>
                <c:pt idx="36">
                  <c:v>43700</c:v>
                </c:pt>
                <c:pt idx="37">
                  <c:v>43731</c:v>
                </c:pt>
                <c:pt idx="38">
                  <c:v>43761</c:v>
                </c:pt>
                <c:pt idx="39">
                  <c:v>43792</c:v>
                </c:pt>
                <c:pt idx="40">
                  <c:v>43822</c:v>
                </c:pt>
                <c:pt idx="41">
                  <c:v>43853</c:v>
                </c:pt>
                <c:pt idx="42">
                  <c:v>43884</c:v>
                </c:pt>
                <c:pt idx="43">
                  <c:v>43913</c:v>
                </c:pt>
                <c:pt idx="44">
                  <c:v>43944</c:v>
                </c:pt>
                <c:pt idx="45">
                  <c:v>43974</c:v>
                </c:pt>
                <c:pt idx="46">
                  <c:v>44005</c:v>
                </c:pt>
                <c:pt idx="47">
                  <c:v>44035</c:v>
                </c:pt>
                <c:pt idx="48">
                  <c:v>44066</c:v>
                </c:pt>
                <c:pt idx="49">
                  <c:v>44097</c:v>
                </c:pt>
                <c:pt idx="50">
                  <c:v>44127</c:v>
                </c:pt>
                <c:pt idx="51">
                  <c:v>44158</c:v>
                </c:pt>
                <c:pt idx="52">
                  <c:v>44188</c:v>
                </c:pt>
                <c:pt idx="53">
                  <c:v>44219</c:v>
                </c:pt>
                <c:pt idx="54">
                  <c:v>44250</c:v>
                </c:pt>
                <c:pt idx="55">
                  <c:v>44278</c:v>
                </c:pt>
                <c:pt idx="56">
                  <c:v>44309</c:v>
                </c:pt>
                <c:pt idx="57">
                  <c:v>44339</c:v>
                </c:pt>
                <c:pt idx="58">
                  <c:v>44370</c:v>
                </c:pt>
                <c:pt idx="59">
                  <c:v>44400</c:v>
                </c:pt>
                <c:pt idx="60">
                  <c:v>44431</c:v>
                </c:pt>
                <c:pt idx="61">
                  <c:v>44462</c:v>
                </c:pt>
                <c:pt idx="62">
                  <c:v>44492</c:v>
                </c:pt>
                <c:pt idx="63">
                  <c:v>44523</c:v>
                </c:pt>
                <c:pt idx="64">
                  <c:v>44553</c:v>
                </c:pt>
                <c:pt idx="65">
                  <c:v>44584</c:v>
                </c:pt>
                <c:pt idx="66">
                  <c:v>44615</c:v>
                </c:pt>
                <c:pt idx="67">
                  <c:v>44643</c:v>
                </c:pt>
                <c:pt idx="68">
                  <c:v>44674</c:v>
                </c:pt>
                <c:pt idx="69">
                  <c:v>44704</c:v>
                </c:pt>
                <c:pt idx="70">
                  <c:v>44735</c:v>
                </c:pt>
                <c:pt idx="71">
                  <c:v>44765</c:v>
                </c:pt>
                <c:pt idx="72">
                  <c:v>44796</c:v>
                </c:pt>
                <c:pt idx="73">
                  <c:v>44827</c:v>
                </c:pt>
                <c:pt idx="74">
                  <c:v>44857</c:v>
                </c:pt>
                <c:pt idx="75">
                  <c:v>44888</c:v>
                </c:pt>
                <c:pt idx="76">
                  <c:v>44918</c:v>
                </c:pt>
                <c:pt idx="77">
                  <c:v>44949</c:v>
                </c:pt>
                <c:pt idx="78">
                  <c:v>44980</c:v>
                </c:pt>
                <c:pt idx="79">
                  <c:v>45008</c:v>
                </c:pt>
                <c:pt idx="80">
                  <c:v>45039</c:v>
                </c:pt>
                <c:pt idx="81">
                  <c:v>45069</c:v>
                </c:pt>
                <c:pt idx="82">
                  <c:v>45100</c:v>
                </c:pt>
                <c:pt idx="83">
                  <c:v>45130</c:v>
                </c:pt>
                <c:pt idx="84">
                  <c:v>45161</c:v>
                </c:pt>
              </c:numCache>
            </c:numRef>
          </c:cat>
          <c:val>
            <c:numRef>
              <c:f>'[cpi_mix_03_23_Τιμές_2020.xlsx]Τιμές Καταναλωτή_2020=100'!$D$263:$D$347</c:f>
              <c:numCache>
                <c:formatCode>0.0</c:formatCode>
                <c:ptCount val="85"/>
                <c:pt idx="0">
                  <c:v>0.24007202160647684</c:v>
                </c:pt>
                <c:pt idx="1">
                  <c:v>0.40922247729313965</c:v>
                </c:pt>
                <c:pt idx="2">
                  <c:v>0.50827187562287313</c:v>
                </c:pt>
                <c:pt idx="3">
                  <c:v>0.56891905379779162</c:v>
                </c:pt>
                <c:pt idx="4">
                  <c:v>1.1380652890086858</c:v>
                </c:pt>
                <c:pt idx="5">
                  <c:v>1.7625607779578554</c:v>
                </c:pt>
                <c:pt idx="6">
                  <c:v>1.9822006472491991</c:v>
                </c:pt>
                <c:pt idx="7">
                  <c:v>1.5383078613525185</c:v>
                </c:pt>
                <c:pt idx="8">
                  <c:v>1.8871692461308043</c:v>
                </c:pt>
                <c:pt idx="9">
                  <c:v>1.4028454880111396</c:v>
                </c:pt>
                <c:pt idx="10">
                  <c:v>1.2614223281684505</c:v>
                </c:pt>
                <c:pt idx="11">
                  <c:v>1.3184178985217669</c:v>
                </c:pt>
                <c:pt idx="12">
                  <c:v>1.4968566011376112</c:v>
                </c:pt>
                <c:pt idx="13">
                  <c:v>1.5308151093439426</c:v>
                </c:pt>
                <c:pt idx="14">
                  <c:v>1.3782845810609823</c:v>
                </c:pt>
                <c:pt idx="15">
                  <c:v>1.5383088527193303</c:v>
                </c:pt>
                <c:pt idx="16">
                  <c:v>1.3522850656401189</c:v>
                </c:pt>
                <c:pt idx="17">
                  <c:v>1.3139558033048053</c:v>
                </c:pt>
                <c:pt idx="18">
                  <c:v>1.1305037683458949</c:v>
                </c:pt>
                <c:pt idx="19">
                  <c:v>1.3379242498770283</c:v>
                </c:pt>
                <c:pt idx="20">
                  <c:v>1.2544100352802694</c:v>
                </c:pt>
                <c:pt idx="21">
                  <c:v>1.8740188383045493</c:v>
                </c:pt>
                <c:pt idx="22">
                  <c:v>1.9617459538989701</c:v>
                </c:pt>
                <c:pt idx="23">
                  <c:v>2.1391955835962162</c:v>
                </c:pt>
                <c:pt idx="24">
                  <c:v>2.0351981122800193</c:v>
                </c:pt>
                <c:pt idx="25">
                  <c:v>2.0657920501272757</c:v>
                </c:pt>
                <c:pt idx="26">
                  <c:v>2.200704225352113</c:v>
                </c:pt>
                <c:pt idx="27">
                  <c:v>1.9450689082201102</c:v>
                </c:pt>
                <c:pt idx="28">
                  <c:v>1.5679781846513434</c:v>
                </c:pt>
                <c:pt idx="29">
                  <c:v>1.1691884456671229</c:v>
                </c:pt>
                <c:pt idx="30">
                  <c:v>1.2943714453814406</c:v>
                </c:pt>
                <c:pt idx="31">
                  <c:v>1.300844578196281</c:v>
                </c:pt>
                <c:pt idx="32">
                  <c:v>1.7228029423151388</c:v>
                </c:pt>
                <c:pt idx="33">
                  <c:v>1.357989020514299</c:v>
                </c:pt>
                <c:pt idx="34">
                  <c:v>1.4045214045213985</c:v>
                </c:pt>
                <c:pt idx="35">
                  <c:v>1.2547051442910888</c:v>
                </c:pt>
                <c:pt idx="36">
                  <c:v>1.233378300250531</c:v>
                </c:pt>
                <c:pt idx="37">
                  <c:v>0.99760191846523383</c:v>
                </c:pt>
                <c:pt idx="38">
                  <c:v>0.90917791176189389</c:v>
                </c:pt>
                <c:pt idx="39">
                  <c:v>0.76701821668264347</c:v>
                </c:pt>
                <c:pt idx="40">
                  <c:v>1.0931057627768728</c:v>
                </c:pt>
                <c:pt idx="41">
                  <c:v>1.3596193065941591</c:v>
                </c:pt>
                <c:pt idx="42">
                  <c:v>1.2197483059051357</c:v>
                </c:pt>
                <c:pt idx="43">
                  <c:v>0.71873502635361763</c:v>
                </c:pt>
                <c:pt idx="44">
                  <c:v>0.2854424357754628</c:v>
                </c:pt>
                <c:pt idx="45">
                  <c:v>8.5518814139113844E-2</c:v>
                </c:pt>
                <c:pt idx="46">
                  <c:v>0.26562944692154555</c:v>
                </c:pt>
                <c:pt idx="47">
                  <c:v>0.39081117148031325</c:v>
                </c:pt>
                <c:pt idx="48">
                  <c:v>-0.17133066818961243</c:v>
                </c:pt>
                <c:pt idx="49">
                  <c:v>-0.31342007788015241</c:v>
                </c:pt>
                <c:pt idx="50">
                  <c:v>-0.2750379362670638</c:v>
                </c:pt>
                <c:pt idx="51">
                  <c:v>-0.28544243577544925</c:v>
                </c:pt>
                <c:pt idx="52">
                  <c:v>-0.26557905719434804</c:v>
                </c:pt>
                <c:pt idx="53">
                  <c:v>0.91022324422725742</c:v>
                </c:pt>
                <c:pt idx="54">
                  <c:v>0.93726090283091423</c:v>
                </c:pt>
                <c:pt idx="55">
                  <c:v>1.3606089438629942</c:v>
                </c:pt>
                <c:pt idx="56">
                  <c:v>1.6508538899430691</c:v>
                </c:pt>
                <c:pt idx="57">
                  <c:v>1.9842400075951803</c:v>
                </c:pt>
                <c:pt idx="58">
                  <c:v>1.9017882486517221</c:v>
                </c:pt>
                <c:pt idx="59">
                  <c:v>2.1648309912647181</c:v>
                </c:pt>
                <c:pt idx="60">
                  <c:v>2.9557589626239595</c:v>
                </c:pt>
                <c:pt idx="61">
                  <c:v>3.3631859756097575</c:v>
                </c:pt>
                <c:pt idx="62">
                  <c:v>4.0513552068473517</c:v>
                </c:pt>
                <c:pt idx="63">
                  <c:v>4.8664122137404666</c:v>
                </c:pt>
                <c:pt idx="64">
                  <c:v>4.9738468854017972</c:v>
                </c:pt>
                <c:pt idx="65">
                  <c:v>5.1082415495632452</c:v>
                </c:pt>
                <c:pt idx="66">
                  <c:v>5.8745499336744249</c:v>
                </c:pt>
                <c:pt idx="67">
                  <c:v>7.4439125129071559</c:v>
                </c:pt>
                <c:pt idx="68">
                  <c:v>7.4388650364009692</c:v>
                </c:pt>
                <c:pt idx="69">
                  <c:v>8.0525041891640203</c:v>
                </c:pt>
                <c:pt idx="70">
                  <c:v>8.6443825441039941</c:v>
                </c:pt>
                <c:pt idx="71">
                  <c:v>8.8661710037174792</c:v>
                </c:pt>
                <c:pt idx="72">
                  <c:v>9.1405815891831725</c:v>
                </c:pt>
                <c:pt idx="73">
                  <c:v>9.9271822287768554</c:v>
                </c:pt>
                <c:pt idx="74">
                  <c:v>10.620601407549589</c:v>
                </c:pt>
                <c:pt idx="75">
                  <c:v>10.054595086442218</c:v>
                </c:pt>
                <c:pt idx="76">
                  <c:v>9.1955064323247022</c:v>
                </c:pt>
                <c:pt idx="77">
                  <c:v>8.6540198735320661</c:v>
                </c:pt>
                <c:pt idx="78">
                  <c:v>8.5108287095042101</c:v>
                </c:pt>
                <c:pt idx="79">
                  <c:v>6.8932378123361877</c:v>
                </c:pt>
                <c:pt idx="80">
                  <c:v>6.9672487186169709</c:v>
                </c:pt>
                <c:pt idx="81">
                  <c:v>6.1169983630567843</c:v>
                </c:pt>
                <c:pt idx="82">
                  <c:v>5.5294419280403373</c:v>
                </c:pt>
                <c:pt idx="83">
                  <c:v>5.3184224005463587</c:v>
                </c:pt>
                <c:pt idx="84">
                  <c:v>5.2524395417904213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39-450F-A9F3-910FD3697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1522704"/>
        <c:axId val="1"/>
      </c:lineChart>
      <c:dateAx>
        <c:axId val="1661522704"/>
        <c:scaling>
          <c:orientation val="minMax"/>
        </c:scaling>
        <c:delete val="0"/>
        <c:axPos val="b"/>
        <c:numFmt formatCode="[$-408]mmm\-yy;@" sourceLinked="0"/>
        <c:majorTickMark val="none"/>
        <c:minorTickMark val="none"/>
        <c:tickLblPos val="low"/>
        <c:spPr>
          <a:ln>
            <a:solidFill>
              <a:schemeClr val="bg1">
                <a:lumMod val="6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el-GR"/>
          </a:p>
        </c:txPr>
        <c:crossAx val="1"/>
        <c:crosses val="autoZero"/>
        <c:auto val="1"/>
        <c:lblOffset val="100"/>
        <c:baseTimeUnit val="months"/>
        <c:majorUnit val="3"/>
        <c:majorTimeUnit val="months"/>
      </c:dateAx>
      <c:valAx>
        <c:axId val="1"/>
        <c:scaling>
          <c:orientation val="minMax"/>
        </c:scaling>
        <c:delete val="0"/>
        <c:axPos val="l"/>
        <c:majorGridlines>
          <c:spPr>
            <a:ln>
              <a:solidFill>
                <a:schemeClr val="bg2">
                  <a:lumMod val="9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1.4167503798852071E-2"/>
              <c:y val="9.7833363734249029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l-GR"/>
          </a:p>
        </c:txPr>
        <c:crossAx val="1661522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931016416946072"/>
          <c:y val="0.26600093486837045"/>
          <c:w val="0.40450634985661615"/>
          <c:h val="7.1954130733658292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n-lt"/>
          <a:ea typeface="Open Sans"/>
          <a:cs typeface="Open Sans"/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l-GR"/>
              <a:t>ΕνΔΤΚ χωρίς ενεργειακά προϊόντα με σταθερούς φόρους</a:t>
            </a:r>
          </a:p>
        </c:rich>
      </c:tx>
      <c:layout>
        <c:manualLayout>
          <c:xMode val="edge"/>
          <c:yMode val="edge"/>
          <c:x val="0.16929074250095516"/>
          <c:y val="3.30711449981846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6630025779639468E-2"/>
          <c:y val="0.15287449984470064"/>
          <c:w val="0.85736321062528764"/>
          <c:h val="0.7125098204008550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'[Inflation indices_Eurostat_03-2023.xlsx]figure 3.17'!$CS$66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rgbClr val="9E9330"/>
            </a:solidFill>
            <a:ln w="25400">
              <a:noFill/>
            </a:ln>
          </c:spPr>
          <c:invertIfNegative val="0"/>
          <c:cat>
            <c:numRef>
              <c:f>'[Inflation indices_Eurostat_03-2023.xlsx]ct 2m'!$X$9:$AF$9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'[Inflation indices_Eurostat_03-2023.xlsx]ct 8m'!$X$96:$AF$96</c:f>
              <c:numCache>
                <c:formatCode>0.0%</c:formatCode>
                <c:ptCount val="9"/>
                <c:pt idx="0">
                  <c:v>-3.9874785719608494E-3</c:v>
                </c:pt>
                <c:pt idx="1">
                  <c:v>-1.4155473241790478E-2</c:v>
                </c:pt>
                <c:pt idx="2">
                  <c:v>-2.2012499051184066E-3</c:v>
                </c:pt>
                <c:pt idx="3">
                  <c:v>2.4596815092809291E-3</c:v>
                </c:pt>
                <c:pt idx="4">
                  <c:v>1.1939392406343785E-2</c:v>
                </c:pt>
                <c:pt idx="5">
                  <c:v>1.1048618922634867E-2</c:v>
                </c:pt>
                <c:pt idx="6">
                  <c:v>-6.6012312408831875E-3</c:v>
                </c:pt>
                <c:pt idx="7">
                  <c:v>4.8097845409940776E-2</c:v>
                </c:pt>
                <c:pt idx="8">
                  <c:v>7.8988968343351784E-2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8-4363-9157-C74689014D05}"/>
            </c:ext>
          </c:extLst>
        </c:ser>
        <c:ser>
          <c:idx val="0"/>
          <c:order val="1"/>
          <c:tx>
            <c:strRef>
              <c:f>'[Inflation indices_Eurostat_03-2023.xlsx]figure 3.17'!$CS$67</c:f>
              <c:strCache>
                <c:ptCount val="1"/>
                <c:pt idx="0">
                  <c:v>Ευρωζώνη</c:v>
                </c:pt>
              </c:strCache>
            </c:strRef>
          </c:tx>
          <c:spPr>
            <a:solidFill>
              <a:srgbClr val="CEC998"/>
            </a:solidFill>
            <a:ln w="25400">
              <a:noFill/>
            </a:ln>
          </c:spPr>
          <c:invertIfNegative val="0"/>
          <c:cat>
            <c:numRef>
              <c:f>'[Inflation indices_Eurostat_03-2023.xlsx]ct 2m'!$X$9:$AF$9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'[Inflation indices_Eurostat_03-2023.xlsx]ct 8m'!$X$88:$AF$88</c:f>
              <c:numCache>
                <c:formatCode>0.0%</c:formatCode>
                <c:ptCount val="9"/>
                <c:pt idx="0">
                  <c:v>9.3217980825175233E-3</c:v>
                </c:pt>
                <c:pt idx="1">
                  <c:v>8.1204025113095456E-3</c:v>
                </c:pt>
                <c:pt idx="2">
                  <c:v>1.1262073166184022E-2</c:v>
                </c:pt>
                <c:pt idx="3">
                  <c:v>1.1702088429437263E-2</c:v>
                </c:pt>
                <c:pt idx="4">
                  <c:v>1.0485389709008919E-2</c:v>
                </c:pt>
                <c:pt idx="5">
                  <c:v>1.4007791458253038E-2</c:v>
                </c:pt>
                <c:pt idx="6">
                  <c:v>9.9249404147843112E-3</c:v>
                </c:pt>
                <c:pt idx="7">
                  <c:v>3.8876868112514451E-2</c:v>
                </c:pt>
                <c:pt idx="8">
                  <c:v>7.5110435153253219E-2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68-4363-9157-C74689014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0440175"/>
        <c:axId val="1"/>
      </c:barChart>
      <c:catAx>
        <c:axId val="1310440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lang="en-US" sz="1100" b="0" i="0" u="none" strike="noStrike" kern="1200" baseline="0">
                <a:solidFill>
                  <a:srgbClr val="000000"/>
                </a:solidFill>
                <a:latin typeface="+mn-lt"/>
                <a:ea typeface="Open Sans"/>
                <a:cs typeface="Open Sans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310440175"/>
        <c:crosses val="autoZero"/>
        <c:crossBetween val="between"/>
        <c:majorUnit val="2.0000000000000004E-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4367855253168069"/>
          <c:y val="0.23217606459520512"/>
          <c:w val="0.6579836504811899"/>
          <c:h val="8.3626142476871251E-2"/>
        </c:manualLayout>
      </c:layout>
      <c:overlay val="0"/>
      <c:txPr>
        <a:bodyPr/>
        <a:lstStyle/>
        <a:p>
          <a:pPr>
            <a:defRPr lang="en-US" sz="1100" b="0" i="0" u="none" strike="noStrike" kern="1200" baseline="0">
              <a:solidFill>
                <a:srgbClr val="000000"/>
              </a:solidFill>
              <a:latin typeface="+mn-lt"/>
              <a:ea typeface="Open Sans"/>
              <a:cs typeface="Open San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ctr" rtl="0">
        <a:defRPr lang="en-US" sz="1080" b="1" i="0" u="none" strike="noStrike" kern="1200" baseline="0">
          <a:solidFill>
            <a:srgbClr val="9E9330"/>
          </a:solidFill>
          <a:latin typeface="Open Sans"/>
          <a:ea typeface="Open Sans"/>
          <a:cs typeface="Open Sans"/>
        </a:defRPr>
      </a:pPr>
      <a:endParaRPr lang="el-G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l-GR" sz="1400" b="1" i="0" u="none" strike="noStrike" kern="1200" spc="0" baseline="0">
                <a:solidFill>
                  <a:srgbClr val="9E9330"/>
                </a:solidFill>
                <a:latin typeface="Open Sans"/>
                <a:ea typeface="Open Sans"/>
                <a:cs typeface="Open Sans"/>
              </a:defRPr>
            </a:pPr>
            <a:r>
              <a:rPr lang="el-GR" sz="1400" b="1" kern="1200" dirty="0">
                <a:solidFill>
                  <a:srgbClr val="9E9330"/>
                </a:solidFill>
                <a:latin typeface="Open Sans"/>
                <a:ea typeface="Open Sans"/>
                <a:cs typeface="Open Sans"/>
              </a:rPr>
              <a:t>Ιανουάριος - Ιούλιος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l-GR" sz="1400" b="1" i="0" u="none" strike="noStrike" kern="1200" spc="0" baseline="0">
              <a:solidFill>
                <a:srgbClr val="9E9330"/>
              </a:solidFill>
              <a:latin typeface="Open Sans"/>
              <a:ea typeface="Open Sans"/>
              <a:cs typeface="Open San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E9330"/>
            </a:solidFill>
            <a:ln>
              <a:noFill/>
            </a:ln>
            <a:effectLst/>
          </c:spPr>
          <c:invertIfNegative val="0"/>
          <c:cat>
            <c:numRef>
              <c:f>'[Ισοζυγίο Πληρωμών_graphs.xlsx]graphs'!$B$23:$W$23</c:f>
              <c:numCache>
                <c:formatCode>General</c:formatCode>
                <c:ptCount val="2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</c:numCache>
            </c:numRef>
          </c:cat>
          <c:val>
            <c:numRef>
              <c:f>'[Ισοζυγίο Πληρωμών_graphs.xlsx]graphs'!$B$24:$W$24</c:f>
              <c:numCache>
                <c:formatCode>#,##0.0</c:formatCode>
                <c:ptCount val="22"/>
                <c:pt idx="0">
                  <c:v>-6279.4431119999999</c:v>
                </c:pt>
                <c:pt idx="1">
                  <c:v>-8409.8612399999984</c:v>
                </c:pt>
                <c:pt idx="2">
                  <c:v>-9539.8784070000002</c:v>
                </c:pt>
                <c:pt idx="3">
                  <c:v>-10125.967296829998</c:v>
                </c:pt>
                <c:pt idx="4">
                  <c:v>-15517.378825099997</c:v>
                </c:pt>
                <c:pt idx="5">
                  <c:v>-21551.381911620003</c:v>
                </c:pt>
                <c:pt idx="6">
                  <c:v>-22422.827903230005</c:v>
                </c:pt>
                <c:pt idx="7">
                  <c:v>-17127.258132299998</c:v>
                </c:pt>
                <c:pt idx="8">
                  <c:v>-14301.232647999999</c:v>
                </c:pt>
                <c:pt idx="9">
                  <c:v>-11482.097318999997</c:v>
                </c:pt>
                <c:pt idx="10">
                  <c:v>-5836.5193339999996</c:v>
                </c:pt>
                <c:pt idx="11">
                  <c:v>-2206.2079700000022</c:v>
                </c:pt>
                <c:pt idx="12">
                  <c:v>-809.36225400000149</c:v>
                </c:pt>
                <c:pt idx="13">
                  <c:v>-2512.7894370000013</c:v>
                </c:pt>
                <c:pt idx="14">
                  <c:v>-2350.8063559999991</c:v>
                </c:pt>
                <c:pt idx="15">
                  <c:v>-2621.9164889999993</c:v>
                </c:pt>
                <c:pt idx="16">
                  <c:v>-3259.650196999999</c:v>
                </c:pt>
                <c:pt idx="17">
                  <c:v>-2807.4941619999972</c:v>
                </c:pt>
                <c:pt idx="18">
                  <c:v>-7753.3664410000047</c:v>
                </c:pt>
                <c:pt idx="19">
                  <c:v>-7208.5716670000002</c:v>
                </c:pt>
                <c:pt idx="20">
                  <c:v>-10597.839509999998</c:v>
                </c:pt>
                <c:pt idx="21">
                  <c:v>-7030.4580975000008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C-4445-A830-8AAD3DB356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94099087"/>
        <c:axId val="294098671"/>
      </c:barChart>
      <c:catAx>
        <c:axId val="294099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l-GR"/>
          </a:p>
        </c:txPr>
        <c:crossAx val="294098671"/>
        <c:crosses val="autoZero"/>
        <c:auto val="1"/>
        <c:lblAlgn val="ctr"/>
        <c:lblOffset val="100"/>
        <c:noMultiLvlLbl val="0"/>
      </c:catAx>
      <c:valAx>
        <c:axId val="29409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l-GR"/>
                  <a:t>δισεκ. ευρώ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pPr>
              <a:endParaRPr lang="el-GR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l-GR"/>
          </a:p>
        </c:txPr>
        <c:crossAx val="294099087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Έσοδα Γενικής Κυβέρνησης</a:t>
            </a:r>
            <a:r>
              <a:rPr lang="en-US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 </a:t>
            </a:r>
          </a:p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(σε % του ΑΕΠ)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ΕΕ27</c:v>
          </c:tx>
          <c:spPr>
            <a:solidFill>
              <a:schemeClr val="accent3"/>
            </a:solidFill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14'!$B$67:$N$67</c:f>
              <c:numCache>
                <c:formatCode>#,##0.##########</c:formatCode>
                <c:ptCount val="13"/>
                <c:pt idx="0" formatCode="#,##0.0">
                  <c:v>44.5</c:v>
                </c:pt>
                <c:pt idx="1">
                  <c:v>45.1</c:v>
                </c:pt>
                <c:pt idx="2">
                  <c:v>46.1</c:v>
                </c:pt>
                <c:pt idx="3">
                  <c:v>46.7</c:v>
                </c:pt>
                <c:pt idx="4">
                  <c:v>46.6</c:v>
                </c:pt>
                <c:pt idx="5">
                  <c:v>46.2</c:v>
                </c:pt>
                <c:pt idx="6" formatCode="#,##0.0">
                  <c:v>46</c:v>
                </c:pt>
                <c:pt idx="7">
                  <c:v>45.9</c:v>
                </c:pt>
                <c:pt idx="8">
                  <c:v>46.2</c:v>
                </c:pt>
                <c:pt idx="9" formatCode="#,##0.0">
                  <c:v>46</c:v>
                </c:pt>
                <c:pt idx="10">
                  <c:v>46.1</c:v>
                </c:pt>
                <c:pt idx="11">
                  <c:v>46.6</c:v>
                </c:pt>
                <c:pt idx="12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D-4F11-826B-1A8987343C5A}"/>
            </c:ext>
          </c:extLst>
        </c:ser>
        <c:ser>
          <c:idx val="1"/>
          <c:order val="1"/>
          <c:tx>
            <c:v>Ελλάδα</c:v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14'!$B$68:$N$68</c:f>
              <c:numCache>
                <c:formatCode>#,##0.##########</c:formatCode>
                <c:ptCount val="13"/>
                <c:pt idx="0" formatCode="#,##0.0">
                  <c:v>41.7</c:v>
                </c:pt>
                <c:pt idx="1">
                  <c:v>44.6</c:v>
                </c:pt>
                <c:pt idx="2" formatCode="#,##0.0">
                  <c:v>48</c:v>
                </c:pt>
                <c:pt idx="3">
                  <c:v>49.8</c:v>
                </c:pt>
                <c:pt idx="4">
                  <c:v>47.4</c:v>
                </c:pt>
                <c:pt idx="5">
                  <c:v>48.6</c:v>
                </c:pt>
                <c:pt idx="6">
                  <c:v>50.5</c:v>
                </c:pt>
                <c:pt idx="7">
                  <c:v>49.5</c:v>
                </c:pt>
                <c:pt idx="8">
                  <c:v>49.8</c:v>
                </c:pt>
                <c:pt idx="9" formatCode="#,##0.0">
                  <c:v>49</c:v>
                </c:pt>
                <c:pt idx="10">
                  <c:v>50.5</c:v>
                </c:pt>
                <c:pt idx="11">
                  <c:v>50.7</c:v>
                </c:pt>
                <c:pt idx="12">
                  <c:v>50.5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D-4F11-826B-1A8987343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4278760"/>
        <c:axId val="1"/>
      </c:barChart>
      <c:catAx>
        <c:axId val="112427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124278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Δαπάνες Γενικής Κυβέρνησης</a:t>
            </a:r>
            <a:r>
              <a:rPr lang="en-US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 </a:t>
            </a:r>
          </a:p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(σε % του ΑΕΠ)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ΕΕ27</c:v>
          </c:tx>
          <c:spPr>
            <a:solidFill>
              <a:schemeClr val="accent3"/>
            </a:solidFill>
            <a:ln w="12700">
              <a:solidFill>
                <a:schemeClr val="accent3"/>
              </a:solidFill>
              <a:prstDash val="solid"/>
            </a:ln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14'!$B$34:$N$34</c:f>
              <c:numCache>
                <c:formatCode>#,##0.##########</c:formatCode>
                <c:ptCount val="13"/>
                <c:pt idx="0" formatCode="#,##0.0">
                  <c:v>50.5</c:v>
                </c:pt>
                <c:pt idx="1">
                  <c:v>49.2</c:v>
                </c:pt>
                <c:pt idx="2">
                  <c:v>49.8</c:v>
                </c:pt>
                <c:pt idx="3">
                  <c:v>49.7</c:v>
                </c:pt>
                <c:pt idx="4" formatCode="#,##0.0">
                  <c:v>49</c:v>
                </c:pt>
                <c:pt idx="5">
                  <c:v>48.1</c:v>
                </c:pt>
                <c:pt idx="6">
                  <c:v>47.4</c:v>
                </c:pt>
                <c:pt idx="7">
                  <c:v>46.7</c:v>
                </c:pt>
                <c:pt idx="8">
                  <c:v>46.5</c:v>
                </c:pt>
                <c:pt idx="9">
                  <c:v>46.6</c:v>
                </c:pt>
                <c:pt idx="10">
                  <c:v>52.8</c:v>
                </c:pt>
                <c:pt idx="11">
                  <c:v>51.3</c:v>
                </c:pt>
                <c:pt idx="12">
                  <c:v>49.6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B-42D7-821E-F22F05F4B9C3}"/>
            </c:ext>
          </c:extLst>
        </c:ser>
        <c:ser>
          <c:idx val="1"/>
          <c:order val="1"/>
          <c:tx>
            <c:v>Ελλάδα</c:v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14'!$B$35:$N$35</c:f>
              <c:numCache>
                <c:formatCode>#,##0.##########</c:formatCode>
                <c:ptCount val="13"/>
                <c:pt idx="0" formatCode="#,##0.0">
                  <c:v>53</c:v>
                </c:pt>
                <c:pt idx="1">
                  <c:v>55.1</c:v>
                </c:pt>
                <c:pt idx="2">
                  <c:v>57.2</c:v>
                </c:pt>
                <c:pt idx="3">
                  <c:v>63.2</c:v>
                </c:pt>
                <c:pt idx="4">
                  <c:v>51.2</c:v>
                </c:pt>
                <c:pt idx="5">
                  <c:v>54.5</c:v>
                </c:pt>
                <c:pt idx="6">
                  <c:v>50.3</c:v>
                </c:pt>
                <c:pt idx="7">
                  <c:v>48.7</c:v>
                </c:pt>
                <c:pt idx="8">
                  <c:v>48.9</c:v>
                </c:pt>
                <c:pt idx="9">
                  <c:v>48.1</c:v>
                </c:pt>
                <c:pt idx="10">
                  <c:v>60.2</c:v>
                </c:pt>
                <c:pt idx="11">
                  <c:v>57.7</c:v>
                </c:pt>
                <c:pt idx="12">
                  <c:v>52.9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FB-42D7-821E-F22F05F4B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4295320"/>
        <c:axId val="1"/>
      </c:barChart>
      <c:catAx>
        <c:axId val="112429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1242953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Ισοζύγιο Γενικής Κυβέρνησης</a:t>
            </a:r>
          </a:p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(σε % του ΑΕΠ)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ΕΕ27</c:v>
          </c:tx>
          <c:spPr>
            <a:solidFill>
              <a:schemeClr val="accent3"/>
            </a:solidFill>
            <a:ln w="12700">
              <a:solidFill>
                <a:schemeClr val="accent3"/>
              </a:solidFill>
              <a:prstDash val="solid"/>
            </a:ln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14'!$B$45:$N$45</c:f>
              <c:numCache>
                <c:formatCode>#,##0.0</c:formatCode>
                <c:ptCount val="13"/>
                <c:pt idx="0">
                  <c:v>-6</c:v>
                </c:pt>
                <c:pt idx="1">
                  <c:v>-4.0999999999999996</c:v>
                </c:pt>
                <c:pt idx="2">
                  <c:v>-3.7</c:v>
                </c:pt>
                <c:pt idx="3">
                  <c:v>-3</c:v>
                </c:pt>
                <c:pt idx="4">
                  <c:v>-2.4</c:v>
                </c:pt>
                <c:pt idx="5">
                  <c:v>-1.9</c:v>
                </c:pt>
                <c:pt idx="6">
                  <c:v>-1.4</c:v>
                </c:pt>
                <c:pt idx="7">
                  <c:v>-0.8</c:v>
                </c:pt>
                <c:pt idx="8">
                  <c:v>-0.4</c:v>
                </c:pt>
                <c:pt idx="9">
                  <c:v>-0.5</c:v>
                </c:pt>
                <c:pt idx="10">
                  <c:v>-6.7</c:v>
                </c:pt>
                <c:pt idx="11">
                  <c:v>-4.7</c:v>
                </c:pt>
                <c:pt idx="12" formatCode="General">
                  <c:v>-3.3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1-4FBB-8C0B-0AD076D849D7}"/>
            </c:ext>
          </c:extLst>
        </c:ser>
        <c:ser>
          <c:idx val="1"/>
          <c:order val="1"/>
          <c:tx>
            <c:v>Ελλάδα</c:v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14'!$B$46:$N$46</c:f>
              <c:numCache>
                <c:formatCode>#,##0.0</c:formatCode>
                <c:ptCount val="13"/>
                <c:pt idx="0">
                  <c:v>-11.3</c:v>
                </c:pt>
                <c:pt idx="1">
                  <c:v>-10.5</c:v>
                </c:pt>
                <c:pt idx="2">
                  <c:v>-9.1999999999999993</c:v>
                </c:pt>
                <c:pt idx="3">
                  <c:v>-13.5</c:v>
                </c:pt>
                <c:pt idx="4">
                  <c:v>-3.7</c:v>
                </c:pt>
                <c:pt idx="5">
                  <c:v>-5.9</c:v>
                </c:pt>
                <c:pt idx="6">
                  <c:v>0.2</c:v>
                </c:pt>
                <c:pt idx="7">
                  <c:v>0.8</c:v>
                </c:pt>
                <c:pt idx="8">
                  <c:v>0.9</c:v>
                </c:pt>
                <c:pt idx="9">
                  <c:v>0.9</c:v>
                </c:pt>
                <c:pt idx="10">
                  <c:v>-9.6999999999999993</c:v>
                </c:pt>
                <c:pt idx="11">
                  <c:v>-7</c:v>
                </c:pt>
                <c:pt idx="12" formatCode="General">
                  <c:v>-2.4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1-4FBB-8C0B-0AD076D849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4291000"/>
        <c:axId val="1"/>
      </c:barChart>
      <c:catAx>
        <c:axId val="1124291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 anchor="t" anchorCtr="1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124291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96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Συμμετοχή του δημόσιου τομέα (άθροισμα δαπανών και εσόδων της γενικής κυβέρνησης, σε % του ΑΕΠ)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ΕΕ27</c:v>
          </c:tx>
          <c:spPr>
            <a:ln w="25400">
              <a:solidFill>
                <a:schemeClr val="accent3"/>
              </a:solidFill>
              <a:prstDash val="solid"/>
            </a:ln>
          </c:spPr>
          <c:marker>
            <c:symbol val="none"/>
          </c:marker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14'!$B$77:$N$77</c:f>
              <c:numCache>
                <c:formatCode>#,##0.0</c:formatCode>
                <c:ptCount val="13"/>
                <c:pt idx="0">
                  <c:v>95</c:v>
                </c:pt>
                <c:pt idx="1">
                  <c:v>94.300000000000011</c:v>
                </c:pt>
                <c:pt idx="2">
                  <c:v>95.9</c:v>
                </c:pt>
                <c:pt idx="3">
                  <c:v>96.4</c:v>
                </c:pt>
                <c:pt idx="4">
                  <c:v>95.6</c:v>
                </c:pt>
                <c:pt idx="5">
                  <c:v>94.300000000000011</c:v>
                </c:pt>
                <c:pt idx="6">
                  <c:v>93.4</c:v>
                </c:pt>
                <c:pt idx="7">
                  <c:v>92.6</c:v>
                </c:pt>
                <c:pt idx="8">
                  <c:v>92.7</c:v>
                </c:pt>
                <c:pt idx="9">
                  <c:v>92.6</c:v>
                </c:pt>
                <c:pt idx="10">
                  <c:v>98.9</c:v>
                </c:pt>
                <c:pt idx="11">
                  <c:v>97.9</c:v>
                </c:pt>
                <c:pt idx="12">
                  <c:v>95.9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8A-47E4-A810-D25369D981BF}"/>
            </c:ext>
          </c:extLst>
        </c:ser>
        <c:ser>
          <c:idx val="1"/>
          <c:order val="1"/>
          <c:tx>
            <c:v>Ελλάδα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'[source file.xlsx]Slide 14'!$B$76:$N$76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'[source file.xlsx]Slide 14'!$B$78:$N$78</c:f>
              <c:numCache>
                <c:formatCode>#,##0.0</c:formatCode>
                <c:ptCount val="13"/>
                <c:pt idx="0">
                  <c:v>94.7</c:v>
                </c:pt>
                <c:pt idx="1">
                  <c:v>99.7</c:v>
                </c:pt>
                <c:pt idx="2">
                  <c:v>105.2</c:v>
                </c:pt>
                <c:pt idx="3">
                  <c:v>113</c:v>
                </c:pt>
                <c:pt idx="4">
                  <c:v>98.6</c:v>
                </c:pt>
                <c:pt idx="5">
                  <c:v>103.1</c:v>
                </c:pt>
                <c:pt idx="6">
                  <c:v>100.8</c:v>
                </c:pt>
                <c:pt idx="7">
                  <c:v>98.2</c:v>
                </c:pt>
                <c:pt idx="8">
                  <c:v>98.699999999999989</c:v>
                </c:pt>
                <c:pt idx="9">
                  <c:v>97.1</c:v>
                </c:pt>
                <c:pt idx="10">
                  <c:v>110.7</c:v>
                </c:pt>
                <c:pt idx="11">
                  <c:v>108.4</c:v>
                </c:pt>
                <c:pt idx="12">
                  <c:v>103.4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8A-47E4-A810-D25369D98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24284880"/>
        <c:axId val="1"/>
      </c:lineChart>
      <c:catAx>
        <c:axId val="112428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1242848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'[source file.xlsx]Slide 15'!$X$1</c:f>
              <c:strCache>
                <c:ptCount val="1"/>
                <c:pt idx="0">
                  <c:v>Ισοζύγιο Γεν. Κυβέρνησης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'[source file.xlsx]Slide 15'!$AD$122:$AD$124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'[source file.xlsx]Slide 15'!$AE$122:$AE$124</c:f>
              <c:numCache>
                <c:formatCode>#,##0</c:formatCode>
                <c:ptCount val="3"/>
                <c:pt idx="0">
                  <c:v>-16045</c:v>
                </c:pt>
                <c:pt idx="1">
                  <c:v>-12974</c:v>
                </c:pt>
                <c:pt idx="2">
                  <c:v>-4727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1-4CD0-8D9D-C4F49783C850}"/>
            </c:ext>
          </c:extLst>
        </c:ser>
        <c:ser>
          <c:idx val="2"/>
          <c:order val="1"/>
          <c:tx>
            <c:strRef>
              <c:f>'[source file.xlsx]Slide 15'!$Z$1</c:f>
              <c:strCache>
                <c:ptCount val="1"/>
                <c:pt idx="0">
                  <c:v>Πρωτογενές Ισοζύγιο Γεν. Κυβέρνησης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'[source file.xlsx]Slide 15'!$AD$122:$AD$124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'[source file.xlsx]Slide 15'!$AF$122:$AF$124</c:f>
              <c:numCache>
                <c:formatCode>#,##0</c:formatCode>
                <c:ptCount val="3"/>
                <c:pt idx="0">
                  <c:v>-11095</c:v>
                </c:pt>
                <c:pt idx="1">
                  <c:v>-8450</c:v>
                </c:pt>
                <c:pt idx="2" formatCode="General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91-4CD0-8D9D-C4F49783C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4419584"/>
        <c:axId val="1844439136"/>
      </c:barChart>
      <c:catAx>
        <c:axId val="1844419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844439136"/>
        <c:crosses val="autoZero"/>
        <c:auto val="1"/>
        <c:lblAlgn val="ctr"/>
        <c:lblOffset val="100"/>
        <c:noMultiLvlLbl val="0"/>
      </c:catAx>
      <c:valAx>
        <c:axId val="184443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844419584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6282833760326691E-2"/>
                <c:y val="0.1569405721172013"/>
              </c:manualLayout>
            </c:layout>
            <c:tx>
              <c:rich>
                <a:bodyPr rot="0" spcFirstLastPara="1" vertOverflow="ellipsis" wrap="square" anchor="t" anchorCtr="0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l-GR" sz="1000" b="0" i="0" baseline="0">
                      <a:solidFill>
                        <a:schemeClr val="tx1"/>
                      </a:solidFill>
                      <a:effectLst/>
                    </a:rPr>
                    <a:t>€</a:t>
                  </a:r>
                  <a:r>
                    <a:rPr lang="en-US" sz="1000" b="0" i="0" baseline="0"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lang="el-GR" sz="1000" b="0" i="0" baseline="0">
                      <a:solidFill>
                        <a:schemeClr val="tx1"/>
                      </a:solidFill>
                      <a:effectLst/>
                    </a:rPr>
                    <a:t>δισεκ</a:t>
                  </a:r>
                  <a:endParaRPr lang="el-GR" sz="1000">
                    <a:solidFill>
                      <a:schemeClr val="tx1"/>
                    </a:solidFill>
                    <a:effectLst/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t" anchorCtr="0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C316-494E-4B81-B292-FF0B7E75C13D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C0636D-709F-4617-A780-43D334A200F0}">
      <dgm:prSet custT="1"/>
      <dgm:spPr/>
      <dgm:t>
        <a:bodyPr/>
        <a:lstStyle/>
        <a:p>
          <a:pPr rtl="0"/>
          <a:r>
            <a:rPr lang="el-GR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7% ετήσια αύξηση στην αξία συναλλαγών με κάρτες πληρωμών</a:t>
          </a:r>
          <a:endParaRPr lang="en-US" sz="1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4FBEB69-3EB8-4D5B-8A1D-A3F751137534}" type="parTrans" cxnId="{A15A57B7-866A-4903-B7D7-D1CE5BF8BD6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D05BCF02-9F31-4C92-9B6C-8E7988C5AB52}" type="sibTrans" cxnId="{A15A57B7-866A-4903-B7D7-D1CE5BF8BD6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78804B6-4EFA-4F83-BBE5-328897CD0A98}">
      <dgm:prSet custT="1"/>
      <dgm:spPr/>
      <dgm:t>
        <a:bodyPr/>
        <a:lstStyle/>
        <a:p>
          <a:pPr rtl="0"/>
          <a:r>
            <a:rPr lang="el-GR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1% αύξηση στα ετήσια έσοδα από ΦΠΑ</a:t>
          </a:r>
          <a:endParaRPr lang="en-US" sz="1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DF94C-96DB-4283-A06F-4FB35AB2C527}" type="parTrans" cxnId="{8AACACDE-C69B-4EAF-8FC8-A32DB72ED39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8FBF825-7758-4134-BACC-41BCD9B17F13}" type="sibTrans" cxnId="{8AACACDE-C69B-4EAF-8FC8-A32DB72ED39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135B39E-78E9-4172-AF71-1D149C978271}" type="pres">
      <dgm:prSet presAssocID="{744BC316-494E-4B81-B292-FF0B7E75C1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0A80D03-365C-4A30-9B22-836F92D5739C}" type="pres">
      <dgm:prSet presAssocID="{978804B6-4EFA-4F83-BBE5-328897CD0A98}" presName="root1" presStyleCnt="0"/>
      <dgm:spPr/>
    </dgm:pt>
    <dgm:pt modelId="{17E1A6DB-C018-4A7C-A561-1B9F9867ABFC}" type="pres">
      <dgm:prSet presAssocID="{978804B6-4EFA-4F83-BBE5-328897CD0A98}" presName="LevelOneTextNode" presStyleLbl="node0" presStyleIdx="0" presStyleCnt="2" custLinFactX="8121" custLinFactNeighborX="100000" custLinFactNeighborY="51210">
        <dgm:presLayoutVars>
          <dgm:chPref val="3"/>
        </dgm:presLayoutVars>
      </dgm:prSet>
      <dgm:spPr/>
    </dgm:pt>
    <dgm:pt modelId="{D37066F5-B18E-4292-9F6F-55171CA74811}" type="pres">
      <dgm:prSet presAssocID="{978804B6-4EFA-4F83-BBE5-328897CD0A98}" presName="level2hierChild" presStyleCnt="0"/>
      <dgm:spPr/>
    </dgm:pt>
    <dgm:pt modelId="{FBAE71CD-751A-4904-A99A-2B26E87CEA6F}" type="pres">
      <dgm:prSet presAssocID="{44C0636D-709F-4617-A780-43D334A200F0}" presName="root1" presStyleCnt="0"/>
      <dgm:spPr/>
    </dgm:pt>
    <dgm:pt modelId="{82647593-6137-4EAA-96CC-0F3A0E9CFFF0}" type="pres">
      <dgm:prSet presAssocID="{44C0636D-709F-4617-A780-43D334A200F0}" presName="LevelOneTextNode" presStyleLbl="node0" presStyleIdx="1" presStyleCnt="2" custLinFactX="-5584" custLinFactNeighborX="-100000" custLinFactNeighborY="-62261">
        <dgm:presLayoutVars>
          <dgm:chPref val="3"/>
        </dgm:presLayoutVars>
      </dgm:prSet>
      <dgm:spPr/>
    </dgm:pt>
    <dgm:pt modelId="{2CECE913-C121-449E-AC31-67F626D2C732}" type="pres">
      <dgm:prSet presAssocID="{44C0636D-709F-4617-A780-43D334A200F0}" presName="level2hierChild" presStyleCnt="0"/>
      <dgm:spPr/>
    </dgm:pt>
  </dgm:ptLst>
  <dgm:cxnLst>
    <dgm:cxn modelId="{5143D4AB-8A30-46FD-B039-75145E9AB663}" type="presOf" srcId="{978804B6-4EFA-4F83-BBE5-328897CD0A98}" destId="{17E1A6DB-C018-4A7C-A561-1B9F9867ABFC}" srcOrd="0" destOrd="0" presId="urn:microsoft.com/office/officeart/2005/8/layout/hierarchy2"/>
    <dgm:cxn modelId="{A15A57B7-866A-4903-B7D7-D1CE5BF8BD65}" srcId="{744BC316-494E-4B81-B292-FF0B7E75C13D}" destId="{44C0636D-709F-4617-A780-43D334A200F0}" srcOrd="1" destOrd="0" parTransId="{A4FBEB69-3EB8-4D5B-8A1D-A3F751137534}" sibTransId="{D05BCF02-9F31-4C92-9B6C-8E7988C5AB52}"/>
    <dgm:cxn modelId="{8AACACDE-C69B-4EAF-8FC8-A32DB72ED398}" srcId="{744BC316-494E-4B81-B292-FF0B7E75C13D}" destId="{978804B6-4EFA-4F83-BBE5-328897CD0A98}" srcOrd="0" destOrd="0" parTransId="{CB2DF94C-96DB-4283-A06F-4FB35AB2C527}" sibTransId="{78FBF825-7758-4134-BACC-41BCD9B17F13}"/>
    <dgm:cxn modelId="{89B6D5E7-7B8D-4C5B-A098-591F967DAE9B}" type="presOf" srcId="{744BC316-494E-4B81-B292-FF0B7E75C13D}" destId="{F135B39E-78E9-4172-AF71-1D149C978271}" srcOrd="0" destOrd="0" presId="urn:microsoft.com/office/officeart/2005/8/layout/hierarchy2"/>
    <dgm:cxn modelId="{9D4810ED-E20D-415A-B870-F711A3FB4B7B}" type="presOf" srcId="{44C0636D-709F-4617-A780-43D334A200F0}" destId="{82647593-6137-4EAA-96CC-0F3A0E9CFFF0}" srcOrd="0" destOrd="0" presId="urn:microsoft.com/office/officeart/2005/8/layout/hierarchy2"/>
    <dgm:cxn modelId="{DEAE1AB2-1513-44E1-8DB0-902E84C75FE6}" type="presParOf" srcId="{F135B39E-78E9-4172-AF71-1D149C978271}" destId="{D0A80D03-365C-4A30-9B22-836F92D5739C}" srcOrd="0" destOrd="0" presId="urn:microsoft.com/office/officeart/2005/8/layout/hierarchy2"/>
    <dgm:cxn modelId="{3973697D-6C1C-4855-8211-1D7FAB0C52E9}" type="presParOf" srcId="{D0A80D03-365C-4A30-9B22-836F92D5739C}" destId="{17E1A6DB-C018-4A7C-A561-1B9F9867ABFC}" srcOrd="0" destOrd="0" presId="urn:microsoft.com/office/officeart/2005/8/layout/hierarchy2"/>
    <dgm:cxn modelId="{7317A15C-B757-46E7-87A5-7B611C0FF2A6}" type="presParOf" srcId="{D0A80D03-365C-4A30-9B22-836F92D5739C}" destId="{D37066F5-B18E-4292-9F6F-55171CA74811}" srcOrd="1" destOrd="0" presId="urn:microsoft.com/office/officeart/2005/8/layout/hierarchy2"/>
    <dgm:cxn modelId="{0509D905-FA76-49C2-8121-F8A0B7AE8DF0}" type="presParOf" srcId="{F135B39E-78E9-4172-AF71-1D149C978271}" destId="{FBAE71CD-751A-4904-A99A-2B26E87CEA6F}" srcOrd="1" destOrd="0" presId="urn:microsoft.com/office/officeart/2005/8/layout/hierarchy2"/>
    <dgm:cxn modelId="{661EEFA6-C8F4-4ED6-88DA-EE0DD8E717B7}" type="presParOf" srcId="{FBAE71CD-751A-4904-A99A-2B26E87CEA6F}" destId="{82647593-6137-4EAA-96CC-0F3A0E9CFFF0}" srcOrd="0" destOrd="0" presId="urn:microsoft.com/office/officeart/2005/8/layout/hierarchy2"/>
    <dgm:cxn modelId="{4D196E69-500F-4CBF-9450-A6DA3F8DFA0B}" type="presParOf" srcId="{FBAE71CD-751A-4904-A99A-2B26E87CEA6F}" destId="{2CECE913-C121-449E-AC31-67F626D2C7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8D66D5-CE17-45B4-A3D9-3ADAB99CF71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4D0C4F-C28C-44FD-85F3-0E2B63C4863C}">
      <dgm:prSet phldrT="[Text]" custT="1"/>
      <dgm:spPr/>
      <dgm:t>
        <a:bodyPr/>
        <a:lstStyle/>
        <a:p>
          <a:r>
            <a:rPr lang="el-G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Έσοδα από έμμεσους φόρους</a:t>
          </a:r>
          <a:endParaRPr lang="en-US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074280F-C46E-4E8C-9A76-2227EBE52FEE}" type="parTrans" cxnId="{C6DD558F-DC3B-4B4F-857C-E2F1E7F486E6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C3D972C6-7231-4E48-A65E-170B384B2A3D}" type="sibTrans" cxnId="{C6DD558F-DC3B-4B4F-857C-E2F1E7F486E6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7E45AF81-9BB4-48AD-8FB4-7EC43F91CBD4}">
      <dgm:prSet phldrT="[Text]" custT="1"/>
      <dgm:spPr/>
      <dgm:t>
        <a:bodyPr/>
        <a:lstStyle/>
        <a:p>
          <a:r>
            <a:rPr lang="el-G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Φορολογική βάση</a:t>
          </a:r>
          <a:endParaRPr lang="en-US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85EA08-4C55-4C87-A8BB-1FF77D8696D1}" type="parTrans" cxnId="{046FF936-3403-4687-BDD5-90F0B566B42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94ED43B2-2FEB-420C-98C6-DA978293387D}" type="sibTrans" cxnId="{046FF936-3403-4687-BDD5-90F0B566B42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A2077D14-7D3E-42AA-ABC1-CF588D63DACD}">
      <dgm:prSet phldrT="[Text]" custT="1"/>
      <dgm:spPr/>
      <dgm:t>
        <a:bodyPr/>
        <a:lstStyle/>
        <a:p>
          <a:r>
            <a:rPr lang="el-G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Φορολογικοί συντελεστές</a:t>
          </a:r>
          <a:endParaRPr lang="en-US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88AFE08-6EF6-4136-BF6F-9576C2ADA8CF}" type="parTrans" cxnId="{F83433AC-8E98-4834-9EBB-6AB7262C6378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F1B0931A-2DCB-4522-8B51-E51648121861}" type="sibTrans" cxnId="{F83433AC-8E98-4834-9EBB-6AB7262C6378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B75C9877-89CC-4CB2-8EC2-DD2F9275DEFA}">
      <dgm:prSet phldrT="[Text]" custT="1"/>
      <dgm:spPr/>
      <dgm:t>
        <a:bodyPr/>
        <a:lstStyle/>
        <a:p>
          <a:r>
            <a:rPr lang="el-G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Φορολογική συνείδηση</a:t>
          </a:r>
          <a:endParaRPr lang="en-US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3E3D08-49C9-45E0-AC73-3E3BE4D7992E}" type="parTrans" cxnId="{1DA3EA40-E03D-4A57-AED0-9E81E55CDDE2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58F79FB-D1FC-43D2-AFFE-54C797252716}" type="sibTrans" cxnId="{1DA3EA40-E03D-4A57-AED0-9E81E55CDDE2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487961C-9442-4963-AAFE-FC3D4F342B06}">
      <dgm:prSet phldrT="[Text]" custT="1"/>
      <dgm:spPr/>
      <dgm:t>
        <a:bodyPr/>
        <a:lstStyle/>
        <a:p>
          <a:r>
            <a:rPr lang="el-GR" sz="1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Διασπορά συντελεστών</a:t>
          </a:r>
          <a:endParaRPr lang="en-US" sz="16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4D48AD-0455-4EAD-B777-A0FBEB637FC0}" type="parTrans" cxnId="{007C3BA8-C123-4AE2-A123-C6EA3CD5359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708DCF24-FBFA-420B-AD99-BAB7FE58E3CA}" type="sibTrans" cxnId="{007C3BA8-C123-4AE2-A123-C6EA3CD53599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B492E7D5-5DD1-449D-ACE3-513E4295F3C5}" type="pres">
      <dgm:prSet presAssocID="{248D66D5-CE17-45B4-A3D9-3ADAB99CF71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0173333-5706-4701-92A2-403353AA619D}" type="pres">
      <dgm:prSet presAssocID="{374D0C4F-C28C-44FD-85F3-0E2B63C4863C}" presName="centerShape" presStyleLbl="node0" presStyleIdx="0" presStyleCnt="1" custScaleX="111914"/>
      <dgm:spPr/>
    </dgm:pt>
    <dgm:pt modelId="{EA2A29FB-44C8-4ABF-A96B-BC1D20B07171}" type="pres">
      <dgm:prSet presAssocID="{7A85EA08-4C55-4C87-A8BB-1FF77D8696D1}" presName="parTrans" presStyleLbl="bgSibTrans2D1" presStyleIdx="0" presStyleCnt="4"/>
      <dgm:spPr/>
    </dgm:pt>
    <dgm:pt modelId="{4C04CC40-9FDB-433E-8170-5927A21E9CF3}" type="pres">
      <dgm:prSet presAssocID="{7E45AF81-9BB4-48AD-8FB4-7EC43F91CBD4}" presName="node" presStyleLbl="node1" presStyleIdx="0" presStyleCnt="4">
        <dgm:presLayoutVars>
          <dgm:bulletEnabled val="1"/>
        </dgm:presLayoutVars>
      </dgm:prSet>
      <dgm:spPr/>
    </dgm:pt>
    <dgm:pt modelId="{AD8ACD63-3E38-4EA8-9580-91271D19B0AE}" type="pres">
      <dgm:prSet presAssocID="{A88AFE08-6EF6-4136-BF6F-9576C2ADA8CF}" presName="parTrans" presStyleLbl="bgSibTrans2D1" presStyleIdx="1" presStyleCnt="4"/>
      <dgm:spPr/>
    </dgm:pt>
    <dgm:pt modelId="{E29AC76B-065A-4494-8FA9-AF9BB4836571}" type="pres">
      <dgm:prSet presAssocID="{A2077D14-7D3E-42AA-ABC1-CF588D63DACD}" presName="node" presStyleLbl="node1" presStyleIdx="1" presStyleCnt="4" custRadScaleRad="99603" custRadScaleInc="-397">
        <dgm:presLayoutVars>
          <dgm:bulletEnabled val="1"/>
        </dgm:presLayoutVars>
      </dgm:prSet>
      <dgm:spPr/>
    </dgm:pt>
    <dgm:pt modelId="{8A048B84-6F85-4B40-A6B2-742852C6CEB7}" type="pres">
      <dgm:prSet presAssocID="{F04D48AD-0455-4EAD-B777-A0FBEB637FC0}" presName="parTrans" presStyleLbl="bgSibTrans2D1" presStyleIdx="2" presStyleCnt="4"/>
      <dgm:spPr/>
    </dgm:pt>
    <dgm:pt modelId="{0BF9A3DB-34D6-4557-BED0-D67A9CF90240}" type="pres">
      <dgm:prSet presAssocID="{6487961C-9442-4963-AAFE-FC3D4F342B06}" presName="node" presStyleLbl="node1" presStyleIdx="2" presStyleCnt="4" custScaleX="114787">
        <dgm:presLayoutVars>
          <dgm:bulletEnabled val="1"/>
        </dgm:presLayoutVars>
      </dgm:prSet>
      <dgm:spPr/>
    </dgm:pt>
    <dgm:pt modelId="{80DFB937-6438-4B18-98A9-7E436A0B59BE}" type="pres">
      <dgm:prSet presAssocID="{B23E3D08-49C9-45E0-AC73-3E3BE4D7992E}" presName="parTrans" presStyleLbl="bgSibTrans2D1" presStyleIdx="3" presStyleCnt="4"/>
      <dgm:spPr/>
    </dgm:pt>
    <dgm:pt modelId="{42845D45-869B-4DEE-A5D1-EE37EE329EF8}" type="pres">
      <dgm:prSet presAssocID="{B75C9877-89CC-4CB2-8EC2-DD2F9275DEFA}" presName="node" presStyleLbl="node1" presStyleIdx="3" presStyleCnt="4">
        <dgm:presLayoutVars>
          <dgm:bulletEnabled val="1"/>
        </dgm:presLayoutVars>
      </dgm:prSet>
      <dgm:spPr/>
    </dgm:pt>
  </dgm:ptLst>
  <dgm:cxnLst>
    <dgm:cxn modelId="{050C690F-97B3-4500-92DC-F3BDC52C05EC}" type="presOf" srcId="{B75C9877-89CC-4CB2-8EC2-DD2F9275DEFA}" destId="{42845D45-869B-4DEE-A5D1-EE37EE329EF8}" srcOrd="0" destOrd="0" presId="urn:microsoft.com/office/officeart/2005/8/layout/radial4"/>
    <dgm:cxn modelId="{046FF936-3403-4687-BDD5-90F0B566B427}" srcId="{374D0C4F-C28C-44FD-85F3-0E2B63C4863C}" destId="{7E45AF81-9BB4-48AD-8FB4-7EC43F91CBD4}" srcOrd="0" destOrd="0" parTransId="{7A85EA08-4C55-4C87-A8BB-1FF77D8696D1}" sibTransId="{94ED43B2-2FEB-420C-98C6-DA978293387D}"/>
    <dgm:cxn modelId="{1DA3EA40-E03D-4A57-AED0-9E81E55CDDE2}" srcId="{374D0C4F-C28C-44FD-85F3-0E2B63C4863C}" destId="{B75C9877-89CC-4CB2-8EC2-DD2F9275DEFA}" srcOrd="3" destOrd="0" parTransId="{B23E3D08-49C9-45E0-AC73-3E3BE4D7992E}" sibTransId="{658F79FB-D1FC-43D2-AFFE-54C797252716}"/>
    <dgm:cxn modelId="{714AC44D-7626-4B02-AE99-1ECB96079DA5}" type="presOf" srcId="{F04D48AD-0455-4EAD-B777-A0FBEB637FC0}" destId="{8A048B84-6F85-4B40-A6B2-742852C6CEB7}" srcOrd="0" destOrd="0" presId="urn:microsoft.com/office/officeart/2005/8/layout/radial4"/>
    <dgm:cxn modelId="{60A1204F-514E-4A21-A2F5-C06D3FF6909B}" type="presOf" srcId="{6487961C-9442-4963-AAFE-FC3D4F342B06}" destId="{0BF9A3DB-34D6-4557-BED0-D67A9CF90240}" srcOrd="0" destOrd="0" presId="urn:microsoft.com/office/officeart/2005/8/layout/radial4"/>
    <dgm:cxn modelId="{5EF46759-15E8-40AD-BE16-81835538E629}" type="presOf" srcId="{248D66D5-CE17-45B4-A3D9-3ADAB99CF710}" destId="{B492E7D5-5DD1-449D-ACE3-513E4295F3C5}" srcOrd="0" destOrd="0" presId="urn:microsoft.com/office/officeart/2005/8/layout/radial4"/>
    <dgm:cxn modelId="{60B5F883-EB00-495C-8448-A1D9EE67F9B8}" type="presOf" srcId="{7A85EA08-4C55-4C87-A8BB-1FF77D8696D1}" destId="{EA2A29FB-44C8-4ABF-A96B-BC1D20B07171}" srcOrd="0" destOrd="0" presId="urn:microsoft.com/office/officeart/2005/8/layout/radial4"/>
    <dgm:cxn modelId="{D803AD89-968A-4B1E-AB0A-5FB33DDD3E16}" type="presOf" srcId="{7E45AF81-9BB4-48AD-8FB4-7EC43F91CBD4}" destId="{4C04CC40-9FDB-433E-8170-5927A21E9CF3}" srcOrd="0" destOrd="0" presId="urn:microsoft.com/office/officeart/2005/8/layout/radial4"/>
    <dgm:cxn modelId="{C6DD558F-DC3B-4B4F-857C-E2F1E7F486E6}" srcId="{248D66D5-CE17-45B4-A3D9-3ADAB99CF710}" destId="{374D0C4F-C28C-44FD-85F3-0E2B63C4863C}" srcOrd="0" destOrd="0" parTransId="{B074280F-C46E-4E8C-9A76-2227EBE52FEE}" sibTransId="{C3D972C6-7231-4E48-A65E-170B384B2A3D}"/>
    <dgm:cxn modelId="{007C3BA8-C123-4AE2-A123-C6EA3CD53599}" srcId="{374D0C4F-C28C-44FD-85F3-0E2B63C4863C}" destId="{6487961C-9442-4963-AAFE-FC3D4F342B06}" srcOrd="2" destOrd="0" parTransId="{F04D48AD-0455-4EAD-B777-A0FBEB637FC0}" sibTransId="{708DCF24-FBFA-420B-AD99-BAB7FE58E3CA}"/>
    <dgm:cxn modelId="{F83433AC-8E98-4834-9EBB-6AB7262C6378}" srcId="{374D0C4F-C28C-44FD-85F3-0E2B63C4863C}" destId="{A2077D14-7D3E-42AA-ABC1-CF588D63DACD}" srcOrd="1" destOrd="0" parTransId="{A88AFE08-6EF6-4136-BF6F-9576C2ADA8CF}" sibTransId="{F1B0931A-2DCB-4522-8B51-E51648121861}"/>
    <dgm:cxn modelId="{EB00ACAE-DDBA-436E-80F5-AD57E2D6BC71}" type="presOf" srcId="{A88AFE08-6EF6-4136-BF6F-9576C2ADA8CF}" destId="{AD8ACD63-3E38-4EA8-9580-91271D19B0AE}" srcOrd="0" destOrd="0" presId="urn:microsoft.com/office/officeart/2005/8/layout/radial4"/>
    <dgm:cxn modelId="{EA1995B0-CA9A-4AC4-A580-CDF5E47B0163}" type="presOf" srcId="{A2077D14-7D3E-42AA-ABC1-CF588D63DACD}" destId="{E29AC76B-065A-4494-8FA9-AF9BB4836571}" srcOrd="0" destOrd="0" presId="urn:microsoft.com/office/officeart/2005/8/layout/radial4"/>
    <dgm:cxn modelId="{D6D7D4CC-84DC-4285-93AA-D1CA5C5B2B87}" type="presOf" srcId="{B23E3D08-49C9-45E0-AC73-3E3BE4D7992E}" destId="{80DFB937-6438-4B18-98A9-7E436A0B59BE}" srcOrd="0" destOrd="0" presId="urn:microsoft.com/office/officeart/2005/8/layout/radial4"/>
    <dgm:cxn modelId="{57CB9FEF-478B-4DE3-AD23-273AAE40612A}" type="presOf" srcId="{374D0C4F-C28C-44FD-85F3-0E2B63C4863C}" destId="{80173333-5706-4701-92A2-403353AA619D}" srcOrd="0" destOrd="0" presId="urn:microsoft.com/office/officeart/2005/8/layout/radial4"/>
    <dgm:cxn modelId="{A33CA881-3DB9-4DF7-BD99-91610ABB5E62}" type="presParOf" srcId="{B492E7D5-5DD1-449D-ACE3-513E4295F3C5}" destId="{80173333-5706-4701-92A2-403353AA619D}" srcOrd="0" destOrd="0" presId="urn:microsoft.com/office/officeart/2005/8/layout/radial4"/>
    <dgm:cxn modelId="{8534FD52-4D1D-4862-A84D-1C1F9A49A1D0}" type="presParOf" srcId="{B492E7D5-5DD1-449D-ACE3-513E4295F3C5}" destId="{EA2A29FB-44C8-4ABF-A96B-BC1D20B07171}" srcOrd="1" destOrd="0" presId="urn:microsoft.com/office/officeart/2005/8/layout/radial4"/>
    <dgm:cxn modelId="{189B9C73-D6FC-44F9-BA5E-116851466DB7}" type="presParOf" srcId="{B492E7D5-5DD1-449D-ACE3-513E4295F3C5}" destId="{4C04CC40-9FDB-433E-8170-5927A21E9CF3}" srcOrd="2" destOrd="0" presId="urn:microsoft.com/office/officeart/2005/8/layout/radial4"/>
    <dgm:cxn modelId="{7F4BACE2-FD1E-4B7E-8882-4E08E0453FDB}" type="presParOf" srcId="{B492E7D5-5DD1-449D-ACE3-513E4295F3C5}" destId="{AD8ACD63-3E38-4EA8-9580-91271D19B0AE}" srcOrd="3" destOrd="0" presId="urn:microsoft.com/office/officeart/2005/8/layout/radial4"/>
    <dgm:cxn modelId="{FA21642D-B64B-4961-B13D-52C7702DA2AC}" type="presParOf" srcId="{B492E7D5-5DD1-449D-ACE3-513E4295F3C5}" destId="{E29AC76B-065A-4494-8FA9-AF9BB4836571}" srcOrd="4" destOrd="0" presId="urn:microsoft.com/office/officeart/2005/8/layout/radial4"/>
    <dgm:cxn modelId="{384F5B10-50A1-421A-99D6-8ECDBFFAFDA3}" type="presParOf" srcId="{B492E7D5-5DD1-449D-ACE3-513E4295F3C5}" destId="{8A048B84-6F85-4B40-A6B2-742852C6CEB7}" srcOrd="5" destOrd="0" presId="urn:microsoft.com/office/officeart/2005/8/layout/radial4"/>
    <dgm:cxn modelId="{14F78B20-EAE1-4B40-851B-0CED8DE450C5}" type="presParOf" srcId="{B492E7D5-5DD1-449D-ACE3-513E4295F3C5}" destId="{0BF9A3DB-34D6-4557-BED0-D67A9CF90240}" srcOrd="6" destOrd="0" presId="urn:microsoft.com/office/officeart/2005/8/layout/radial4"/>
    <dgm:cxn modelId="{0770E336-BBED-4D21-9988-41DC8AAFE27C}" type="presParOf" srcId="{B492E7D5-5DD1-449D-ACE3-513E4295F3C5}" destId="{80DFB937-6438-4B18-98A9-7E436A0B59BE}" srcOrd="7" destOrd="0" presId="urn:microsoft.com/office/officeart/2005/8/layout/radial4"/>
    <dgm:cxn modelId="{F196B5C1-91CA-4296-A2DB-57FAE48ED682}" type="presParOf" srcId="{B492E7D5-5DD1-449D-ACE3-513E4295F3C5}" destId="{42845D45-869B-4DEE-A5D1-EE37EE329EF8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1A6DB-C018-4A7C-A561-1B9F9867ABFC}">
      <dsp:nvSpPr>
        <dsp:cNvPr id="0" name=""/>
        <dsp:cNvSpPr/>
      </dsp:nvSpPr>
      <dsp:spPr>
        <a:xfrm>
          <a:off x="5906042" y="585220"/>
          <a:ext cx="2282763" cy="11413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1% αύξηση στα ετήσια έσοδα από ΦΠΑ</a:t>
          </a:r>
          <a:endParaRPr lang="en-US" sz="1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939472" y="618650"/>
        <a:ext cx="2215903" cy="1074521"/>
      </dsp:txXfrm>
    </dsp:sp>
    <dsp:sp modelId="{82647593-6137-4EAA-96CC-0F3A0E9CFFF0}">
      <dsp:nvSpPr>
        <dsp:cNvPr id="0" name=""/>
        <dsp:cNvSpPr/>
      </dsp:nvSpPr>
      <dsp:spPr>
        <a:xfrm>
          <a:off x="1027663" y="602672"/>
          <a:ext cx="2282763" cy="11413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7% ετήσια αύξηση στην αξία συναλλαγών με κάρτες πληρωμών</a:t>
          </a:r>
          <a:endParaRPr lang="en-US" sz="1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61093" y="636102"/>
        <a:ext cx="2215903" cy="1074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73333-5706-4701-92A2-403353AA619D}">
      <dsp:nvSpPr>
        <dsp:cNvPr id="0" name=""/>
        <dsp:cNvSpPr/>
      </dsp:nvSpPr>
      <dsp:spPr>
        <a:xfrm>
          <a:off x="1635080" y="1758036"/>
          <a:ext cx="1416009" cy="1265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Έσοδα από έμμεσους φόρους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842450" y="1943330"/>
        <a:ext cx="1001269" cy="894677"/>
      </dsp:txXfrm>
    </dsp:sp>
    <dsp:sp modelId="{EA2A29FB-44C8-4ABF-A96B-BC1D20B07171}">
      <dsp:nvSpPr>
        <dsp:cNvPr id="0" name=""/>
        <dsp:cNvSpPr/>
      </dsp:nvSpPr>
      <dsp:spPr>
        <a:xfrm rot="11700000">
          <a:off x="584068" y="1878388"/>
          <a:ext cx="1040095" cy="3606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04CC40-9FDB-433E-8170-5927A21E9CF3}">
      <dsp:nvSpPr>
        <dsp:cNvPr id="0" name=""/>
        <dsp:cNvSpPr/>
      </dsp:nvSpPr>
      <dsp:spPr>
        <a:xfrm>
          <a:off x="787" y="1443289"/>
          <a:ext cx="1202002" cy="961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Φορολογική βάση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951" y="1471453"/>
        <a:ext cx="1145674" cy="905274"/>
      </dsp:txXfrm>
    </dsp:sp>
    <dsp:sp modelId="{AD8ACD63-3E38-4EA8-9580-91271D19B0AE}">
      <dsp:nvSpPr>
        <dsp:cNvPr id="0" name=""/>
        <dsp:cNvSpPr/>
      </dsp:nvSpPr>
      <dsp:spPr>
        <a:xfrm rot="14689281">
          <a:off x="1266685" y="1077610"/>
          <a:ext cx="1087757" cy="3606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AC76B-065A-4494-8FA9-AF9BB4836571}">
      <dsp:nvSpPr>
        <dsp:cNvPr id="0" name=""/>
        <dsp:cNvSpPr/>
      </dsp:nvSpPr>
      <dsp:spPr>
        <a:xfrm>
          <a:off x="978174" y="284907"/>
          <a:ext cx="1202002" cy="961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Φορολογικοί συντελεστές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06338" y="313071"/>
        <a:ext cx="1145674" cy="905274"/>
      </dsp:txXfrm>
    </dsp:sp>
    <dsp:sp modelId="{8A048B84-6F85-4B40-A6B2-742852C6CEB7}">
      <dsp:nvSpPr>
        <dsp:cNvPr id="0" name=""/>
        <dsp:cNvSpPr/>
      </dsp:nvSpPr>
      <dsp:spPr>
        <a:xfrm rot="17700000">
          <a:off x="2326297" y="1072603"/>
          <a:ext cx="1094673" cy="3606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9A3DB-34D6-4557-BED0-D67A9CF90240}">
      <dsp:nvSpPr>
        <dsp:cNvPr id="0" name=""/>
        <dsp:cNvSpPr/>
      </dsp:nvSpPr>
      <dsp:spPr>
        <a:xfrm>
          <a:off x="2415077" y="276047"/>
          <a:ext cx="1379742" cy="961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Διασπορά συντελεστών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43241" y="304211"/>
        <a:ext cx="1323414" cy="905274"/>
      </dsp:txXfrm>
    </dsp:sp>
    <dsp:sp modelId="{80DFB937-6438-4B18-98A9-7E436A0B59BE}">
      <dsp:nvSpPr>
        <dsp:cNvPr id="0" name=""/>
        <dsp:cNvSpPr/>
      </dsp:nvSpPr>
      <dsp:spPr>
        <a:xfrm rot="20700000">
          <a:off x="3062006" y="1878388"/>
          <a:ext cx="1040095" cy="36060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45D45-869B-4DEE-A5D1-EE37EE329EF8}">
      <dsp:nvSpPr>
        <dsp:cNvPr id="0" name=""/>
        <dsp:cNvSpPr/>
      </dsp:nvSpPr>
      <dsp:spPr>
        <a:xfrm>
          <a:off x="3483380" y="1443289"/>
          <a:ext cx="1202002" cy="961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Φορολογική συνείδηση</a:t>
          </a:r>
          <a:endParaRPr lang="en-US" sz="1600" kern="1200" dirty="0">
            <a:solidFill>
              <a:schemeClr val="bg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11544" y="1471453"/>
        <a:ext cx="1145674" cy="905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0.50437</cdr:x>
      <cdr:y>0.04706</cdr:y>
    </cdr:from>
    <cdr:to>
      <cdr:x>0.68848</cdr:x>
      <cdr:y>0.31553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66975" y="2476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4CDB8-21DA-41AF-8A4F-57ADE6BD106D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B859-C57F-4E28-8AC4-BE5E1413EA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5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AB859-C57F-4E28-8AC4-BE5E1413EA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2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243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736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AB859-C57F-4E28-8AC4-BE5E1413EA9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56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12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25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337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11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64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26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001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AB859-C57F-4E28-8AC4-BE5E1413EA9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17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2AAC-A181-4B95-B519-097893517561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065-1898-42FF-8898-2AFBB942495E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00AF-3B1B-48A5-9C91-986F67924EB9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C24-A422-429D-9906-3ACA8B1929D7}" type="datetime1">
              <a:rPr lang="el-GR" smtClean="0"/>
              <a:pPr/>
              <a:t>24/10/2023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411918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4648"/>
            <a:ext cx="10515600" cy="5534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1089"/>
            <a:ext cx="10515600" cy="43843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10340776" y="3818147"/>
            <a:ext cx="2706587" cy="487680"/>
          </a:xfrm>
        </p:spPr>
        <p:txBody>
          <a:bodyPr/>
          <a:lstStyle/>
          <a:p>
            <a:r>
              <a:rPr lang="el-GR"/>
              <a:t>Απρίλιος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9D77D42-BD5B-42BC-8B14-46D792C8AB4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9789" y="5445442"/>
            <a:ext cx="10514012" cy="737871"/>
          </a:xfrm>
          <a:gradFill>
            <a:gsLst>
              <a:gs pos="0">
                <a:srgbClr val="9BB6E6">
                  <a:lumMod val="90000"/>
                  <a:lumOff val="10000"/>
                </a:srgbClr>
              </a:gs>
              <a:gs pos="50000">
                <a:srgbClr val="8EAADC"/>
              </a:gs>
              <a:gs pos="100000">
                <a:srgbClr val="799EDC"/>
              </a:gs>
              <a:gs pos="95000">
                <a:srgbClr val="799EDC"/>
              </a:gs>
            </a:gsLst>
            <a:lin ang="5400000" scaled="1"/>
          </a:gradFill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i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057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8742-3788-4AFD-B521-3578F7D24538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2241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1CBD-AA5A-4191-8C35-E64C13BD25F7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3997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E33A-904E-41A1-B69B-031091E75726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7992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A8E8-21F7-4704-B153-C7E40694540A}" type="datetime1">
              <a:rPr lang="el-GR" smtClean="0"/>
              <a:t>24/10/2023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8488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EBD3-4795-4232-8A7E-FFD649DE96A2}" type="datetime1">
              <a:rPr lang="el-GR" smtClean="0"/>
              <a:t>24/10/2023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710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C7CA2-CF6C-4108-B19D-4EAD69358111}" type="datetime1">
              <a:rPr lang="el-GR" smtClean="0"/>
              <a:t>24/10/2023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175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BFCFB-DC4E-437C-9EDE-C14DDE095AE5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0226-587B-4F15-ABBD-E10ED7C24B01}" type="datetime1">
              <a:rPr lang="el-GR" smtClean="0"/>
              <a:t>24/10/2023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296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B02C-8355-4ED7-BFE1-1D8B250806E8}" type="datetime1">
              <a:rPr lang="el-GR" smtClean="0"/>
              <a:t>24/10/2023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740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74A6-06B0-4659-BB05-A5724EDA9FA7}" type="datetime1">
              <a:rPr lang="el-GR" smtClean="0"/>
              <a:t>24/10/2023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1659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7BD1-5107-498A-93E4-D48F1AEF42DE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8328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2942-5AB6-44DA-B0EA-A52493FFFC65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645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2143125"/>
            <a:ext cx="12206817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Εικόνα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323855"/>
            <a:ext cx="31242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6A49-075A-4691-8740-48ABB908B348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E68632-B6D3-49AE-9CC7-711923E755A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1627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3"/>
            <a:ext cx="100584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2AAC-A181-4B95-B519-097893517561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50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BFCFB-DC4E-437C-9EDE-C14DDE095AE5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8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3852863"/>
            <a:ext cx="8180916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D28C-5393-4654-A42F-A49947CA92C3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4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D1D8-342E-4163-8DC8-78BFED086549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6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6" y="5486400"/>
            <a:ext cx="10212916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6" y="3852863"/>
            <a:ext cx="8180916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D28C-5393-4654-A42F-A49947CA92C3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5D25-771E-4508-8299-CCF15685CBE7}" type="datetime1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072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04FF-9188-4A0B-BCC1-C986C21115FD}" type="datetime1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1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5F18-E552-43F2-8209-78CB9E3E5E10}" type="datetime1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19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C07-1F7F-4158-A9BB-73C5A4514BBF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48447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EE4D-4B91-4B17-ADD5-1486E6E04DEB}" type="datetime1">
              <a:rPr lang="en-US" smtClean="0"/>
              <a:t>10/24/2023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704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3065-1898-42FF-8898-2AFBB942495E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501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00AF-3B1B-48A5-9C91-986F67924EB9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85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C24-A422-429D-9906-3ACA8B1929D7}" type="datetime1">
              <a:rPr lang="el-GR" smtClean="0"/>
              <a:pPr/>
              <a:t>24/10/2023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1E1ECAE-AD09-4633-AA86-B25347162B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4" y="0"/>
            <a:ext cx="119945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39" y="1268760"/>
            <a:ext cx="1190532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8901046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92544" cy="908720"/>
          </a:xfrm>
        </p:spPr>
        <p:txBody>
          <a:bodyPr/>
          <a:lstStyle>
            <a:lvl1pPr>
              <a:defRPr sz="21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43340" y="1268760"/>
            <a:ext cx="11905323" cy="511256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41A1-637E-4B90-88BC-FA0C13814BF4}" type="datetime1">
              <a:rPr lang="en-US" sz="1200" smtClean="0">
                <a:solidFill>
                  <a:srgbClr val="DFDCB7"/>
                </a:solidFill>
              </a:rPr>
              <a:pPr>
                <a:defRPr/>
              </a:pPr>
              <a:t>10/24/2023</a:t>
            </a:fld>
            <a:endParaRPr lang="en-US" sz="1200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1200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1485563" y="6619877"/>
            <a:ext cx="711200" cy="244475"/>
          </a:xfrm>
        </p:spPr>
        <p:txBody>
          <a:bodyPr>
            <a:noAutofit/>
          </a:bodyPr>
          <a:lstStyle>
            <a:lvl1pPr>
              <a:defRPr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D659C357-038E-4919-873A-4E3D93378780}" type="slidenum">
              <a:rPr lang="en-US" altLang="en-US" smtClean="0">
                <a:solidFill>
                  <a:srgbClr val="2F2B2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82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8720"/>
          </a:xfrm>
        </p:spPr>
        <p:txBody>
          <a:bodyPr/>
          <a:lstStyle>
            <a:lvl1pPr>
              <a:defRPr b="0"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2400">
                <a:latin typeface="Calibri" pitchFamily="34" charset="0"/>
                <a:cs typeface="Arial" pitchFamily="34" charset="0"/>
              </a:defRPr>
            </a:lvl1pPr>
            <a:lvl2pPr>
              <a:defRPr sz="2000">
                <a:latin typeface="Calibri" pitchFamily="34" charset="0"/>
                <a:cs typeface="Arial" pitchFamily="34" charset="0"/>
              </a:defRPr>
            </a:lvl2pPr>
            <a:lvl3pPr>
              <a:defRPr sz="1800">
                <a:latin typeface="Calibri" pitchFamily="34" charset="0"/>
                <a:cs typeface="Arial" pitchFamily="34" charset="0"/>
              </a:defRPr>
            </a:lvl3pPr>
            <a:lvl4pPr>
              <a:defRPr sz="1600">
                <a:latin typeface="Calibri" pitchFamily="34" charset="0"/>
                <a:cs typeface="Arial" pitchFamily="34" charset="0"/>
              </a:defRPr>
            </a:lvl4pPr>
            <a:lvl5pPr>
              <a:defRPr sz="1600">
                <a:latin typeface="Calibri" pitchFamily="34" charset="0"/>
                <a:cs typeface="Arial" pitchFamily="34" charset="0"/>
              </a:defRPr>
            </a:lvl5pPr>
          </a:lstStyle>
          <a:p>
            <a:pPr lvl="0"/>
            <a:r>
              <a:rPr lang="el-GR" noProof="1"/>
              <a:t>Στυλ υποδείγματος κειμένου</a:t>
            </a:r>
          </a:p>
          <a:p>
            <a:pPr lvl="1"/>
            <a:r>
              <a:rPr lang="el-GR" noProof="1"/>
              <a:t>Δεύτερου επιπέδου</a:t>
            </a:r>
          </a:p>
          <a:p>
            <a:pPr lvl="2"/>
            <a:r>
              <a:rPr lang="el-GR" noProof="1"/>
              <a:t>Τρίτου επιπέδου</a:t>
            </a:r>
          </a:p>
          <a:p>
            <a:pPr lvl="3"/>
            <a:r>
              <a:rPr lang="el-GR" noProof="1"/>
              <a:t>Τέταρτου επιπέδου</a:t>
            </a:r>
          </a:p>
          <a:p>
            <a:pPr lvl="4"/>
            <a:r>
              <a:rPr lang="el-GR" noProof="1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DDEE-B367-4C76-BEB8-7BB23A7ACA72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740D188-841D-4BEC-8537-D0E85719F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4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D1D8-342E-4163-8DC8-78BFED086549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5D25-771E-4508-8299-CCF15685CBE7}" type="datetime1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D04FF-9188-4A0B-BCC1-C986C21115FD}" type="datetime1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5F18-E552-43F2-8209-78CB9E3E5E10}" type="datetime1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C07-1F7F-4158-A9BB-73C5A4514BBF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EE4D-4B91-4B17-ADD5-1486E6E04DEB}" type="datetime1">
              <a:rPr lang="en-US" smtClean="0"/>
              <a:t>10/24/2023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064F61E9-18C1-4B2F-BE92-2863DB5F2764}" type="datetime1">
              <a:rPr lang="en-US" smtClean="0"/>
              <a:t>10/24/2023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88" r:id="rId13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3900-9718-4D30-AF4E-C1634AF287FF}" type="datetime1">
              <a:rPr lang="el-GR" smtClean="0"/>
              <a:t>24/10/2023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8C8D5-4B12-4D7A-BF31-4E30133252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92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064F61E9-18C1-4B2F-BE92-2863DB5F2764}" type="datetime1">
              <a:rPr lang="en-US" smtClean="0"/>
              <a:t>10/24/2023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9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8" r:id="rId13"/>
    <p:sldLayoutId id="2147483762" r:id="rId14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2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 idx="4294967295"/>
          </p:nvPr>
        </p:nvSpPr>
        <p:spPr>
          <a:xfrm>
            <a:off x="983273" y="2537460"/>
            <a:ext cx="10225454" cy="2754630"/>
          </a:xfrm>
        </p:spPr>
        <p:txBody>
          <a:bodyPr>
            <a:normAutofit/>
          </a:bodyPr>
          <a:lstStyle/>
          <a:p>
            <a:r>
              <a:rPr lang="el-GR" sz="3200" dirty="0">
                <a:solidFill>
                  <a:schemeClr val="bg1"/>
                </a:solidFill>
                <a:latin typeface="+mn-lt"/>
              </a:rPr>
              <a:t>Εξελίξεις στη φορολογία - κεντρικές τάσεις </a:t>
            </a:r>
            <a:br>
              <a:rPr lang="el-GR" sz="2200" dirty="0">
                <a:latin typeface="+mn-lt"/>
              </a:rPr>
            </a:br>
            <a:br>
              <a:rPr lang="el-GR" sz="2200" dirty="0">
                <a:latin typeface="+mn-lt"/>
              </a:rPr>
            </a:br>
            <a:r>
              <a:rPr lang="el-GR" sz="2200" dirty="0">
                <a:latin typeface="+mn-lt"/>
              </a:rPr>
              <a:t>Νίκος Βέττας</a:t>
            </a:r>
            <a:br>
              <a:rPr lang="el-GR" sz="2200" dirty="0">
                <a:latin typeface="+mn-lt"/>
              </a:rPr>
            </a:br>
            <a:r>
              <a:rPr lang="el-GR" sz="2200" dirty="0">
                <a:latin typeface="+mn-lt"/>
              </a:rPr>
              <a:t>Γενικός Διευθυντής ΙΟΒΕ</a:t>
            </a:r>
            <a:br>
              <a:rPr lang="el-GR" sz="2200" dirty="0">
                <a:latin typeface="+mn-lt"/>
              </a:rPr>
            </a:br>
            <a:r>
              <a:rPr lang="el-GR" sz="2200" dirty="0">
                <a:latin typeface="+mn-lt"/>
              </a:rPr>
              <a:t>Καθηγητής Οικονομικού Πανεπιστημίου Αθηνών</a:t>
            </a:r>
            <a:endParaRPr lang="el-GR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E68632-B6D3-49AE-9CC7-711923E755AA}" type="slidenum">
              <a:rPr kumimoji="0" lang="el-GR" altLang="el-GR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altLang="el-G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3939" y="6016447"/>
            <a:ext cx="936412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prstClr val="white"/>
                </a:solidFill>
                <a:latin typeface="Calibri"/>
              </a:rPr>
              <a:t>Αθήνα, 24 Οκτωβρίου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EB854C0-A4A7-08AF-B36F-23BD31AEFE50}"/>
              </a:ext>
            </a:extLst>
          </p:cNvPr>
          <p:cNvSpPr txBox="1">
            <a:spLocks/>
          </p:cNvSpPr>
          <p:nvPr/>
        </p:nvSpPr>
        <p:spPr>
          <a:xfrm>
            <a:off x="1091793" y="5252273"/>
            <a:ext cx="10225454" cy="75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200" dirty="0">
                <a:latin typeface="+mn-lt"/>
              </a:rPr>
              <a:t>Ελληνογαλλικό Εμπορικό &amp; Βιομηχανικό Επιμελητήριο</a:t>
            </a:r>
          </a:p>
        </p:txBody>
      </p:sp>
    </p:spTree>
    <p:extLst>
      <p:ext uri="{BB962C8B-B14F-4D97-AF65-F5344CB8AC3E}">
        <p14:creationId xmlns:p14="http://schemas.microsoft.com/office/powerpoint/2010/main" val="158186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AD14DD6-9CC6-A3EC-38CC-0309FBFB62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1593267"/>
              </p:ext>
            </p:extLst>
          </p:nvPr>
        </p:nvGraphicFramePr>
        <p:xfrm>
          <a:off x="549878" y="3522074"/>
          <a:ext cx="9158555" cy="2455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id="{8E668BFE-90FA-A44F-15B8-2E9BEA3B7F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947556"/>
              </p:ext>
            </p:extLst>
          </p:nvPr>
        </p:nvGraphicFramePr>
        <p:xfrm>
          <a:off x="1554674" y="798457"/>
          <a:ext cx="4686170" cy="329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150BF171-6B11-F960-D4E6-37276CFC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E705645-F799-9EC9-CE06-1A6AFAE0F10F}"/>
              </a:ext>
            </a:extLst>
          </p:cNvPr>
          <p:cNvSpPr txBox="1">
            <a:spLocks/>
          </p:cNvSpPr>
          <p:nvPr/>
        </p:nvSpPr>
        <p:spPr>
          <a:xfrm>
            <a:off x="324290" y="0"/>
            <a:ext cx="10383039" cy="10229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>
                <a:solidFill>
                  <a:srgbClr val="675E47"/>
                </a:solidFill>
                <a:latin typeface="Calibri"/>
                <a:ea typeface="Open Sans"/>
                <a:cs typeface="Open Sans"/>
                <a:sym typeface="Open Sans"/>
              </a:rPr>
              <a:t>Η εξάπλωση των ηλεκτρονικών πληρωμών εκτιμάται ότι συμβάλει στην αύξηση των φορολογικών εσόδων μέσω μείωσης της φοροδιαφυγής </a:t>
            </a:r>
            <a:endParaRPr kumimoji="0" lang="en-US" sz="2800" b="1" i="0" u="none" strike="noStrike" kern="1200" cap="none" spc="-75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1C74DF5-CEA9-0409-156D-08D6F54A008F}"/>
              </a:ext>
            </a:extLst>
          </p:cNvPr>
          <p:cNvSpPr/>
          <p:nvPr/>
        </p:nvSpPr>
        <p:spPr>
          <a:xfrm>
            <a:off x="4393995" y="4475799"/>
            <a:ext cx="1910993" cy="3801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60E9E6-6E20-016D-69A7-76B2110D3655}"/>
              </a:ext>
            </a:extLst>
          </p:cNvPr>
          <p:cNvSpPr txBox="1"/>
          <p:nvPr/>
        </p:nvSpPr>
        <p:spPr>
          <a:xfrm>
            <a:off x="4278217" y="415328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κατά μέσο όρο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38A7410-CC5A-0A33-3E4A-80C385AC436B}"/>
              </a:ext>
            </a:extLst>
          </p:cNvPr>
          <p:cNvSpPr txBox="1">
            <a:spLocks/>
          </p:cNvSpPr>
          <p:nvPr/>
        </p:nvSpPr>
        <p:spPr>
          <a:xfrm>
            <a:off x="1057465" y="5347222"/>
            <a:ext cx="10290812" cy="858369"/>
          </a:xfrm>
          <a:prstGeom prst="rect">
            <a:avLst/>
          </a:prstGeom>
        </p:spPr>
        <p:txBody>
          <a:bodyPr>
            <a:no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1136A6DB-0648-18A3-07F6-052B3A437E53}"/>
              </a:ext>
            </a:extLst>
          </p:cNvPr>
          <p:cNvSpPr txBox="1">
            <a:spLocks/>
          </p:cNvSpPr>
          <p:nvPr/>
        </p:nvSpPr>
        <p:spPr>
          <a:xfrm>
            <a:off x="242371" y="5338500"/>
            <a:ext cx="11005851" cy="1150434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Κάθε </a:t>
            </a:r>
            <a:r>
              <a:rPr lang="en-US" sz="1800" dirty="0"/>
              <a:t>€10 </a:t>
            </a:r>
            <a:r>
              <a:rPr lang="el-GR" sz="1800" dirty="0"/>
              <a:t>νέων συναλλαγών με κάρτες συνδέεται κατά μ.ό. με</a:t>
            </a:r>
            <a:r>
              <a:rPr lang="en-US" sz="1800" dirty="0"/>
              <a:t> €0</a:t>
            </a:r>
            <a:r>
              <a:rPr lang="el-GR" sz="1800" dirty="0"/>
              <a:t>,</a:t>
            </a:r>
            <a:r>
              <a:rPr lang="en-US" sz="1800" dirty="0"/>
              <a:t>67 </a:t>
            </a:r>
            <a:r>
              <a:rPr lang="el-GR" sz="1800" dirty="0"/>
              <a:t>προηγουμένως αδήλωτων εσόδων από ΦΠΑ</a:t>
            </a:r>
            <a:r>
              <a:rPr lang="en-US" sz="1800" dirty="0"/>
              <a:t>. </a:t>
            </a:r>
            <a:endParaRPr lang="el-GR" sz="1800" dirty="0"/>
          </a:p>
          <a:p>
            <a:pPr marL="0" indent="0" algn="ctr">
              <a:buNone/>
            </a:pPr>
            <a:r>
              <a:rPr lang="el-GR" sz="1800" dirty="0"/>
              <a:t>Η συνολική επίδραση στα φορολογικά έσοδα είναι μεγαλύτερη, εάν ληφθεί υπόψη η επίδραση στον φόρο εισοδήματος λόγω της διεύρυνσης της φορολογικής βάσης.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31A5E504-11B4-A79B-AADC-7A87776AEF32}"/>
              </a:ext>
            </a:extLst>
          </p:cNvPr>
          <p:cNvSpPr txBox="1">
            <a:spLocks/>
          </p:cNvSpPr>
          <p:nvPr/>
        </p:nvSpPr>
        <p:spPr>
          <a:xfrm>
            <a:off x="1068216" y="880517"/>
            <a:ext cx="9436865" cy="34035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</p:txBody>
      </p:sp>
      <p:sp>
        <p:nvSpPr>
          <p:cNvPr id="10" name="Left Arrow 8">
            <a:extLst>
              <a:ext uri="{FF2B5EF4-FFF2-40B4-BE49-F238E27FC236}">
                <a16:creationId xmlns:a16="http://schemas.microsoft.com/office/drawing/2014/main" id="{B6614E51-3B71-6965-0B1D-FBFAA8C00130}"/>
              </a:ext>
            </a:extLst>
          </p:cNvPr>
          <p:cNvSpPr/>
          <p:nvPr/>
        </p:nvSpPr>
        <p:spPr>
          <a:xfrm>
            <a:off x="6473258" y="2088640"/>
            <a:ext cx="583641" cy="32533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l-GR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F4851C8-7117-CAF8-6CBD-E0AE01692973}"/>
              </a:ext>
            </a:extLst>
          </p:cNvPr>
          <p:cNvGrpSpPr/>
          <p:nvPr/>
        </p:nvGrpSpPr>
        <p:grpSpPr>
          <a:xfrm>
            <a:off x="7149517" y="1817531"/>
            <a:ext cx="1630836" cy="867548"/>
            <a:chOff x="4870521" y="2268097"/>
            <a:chExt cx="2100801" cy="1344528"/>
          </a:xfrm>
        </p:grpSpPr>
        <p:sp>
          <p:nvSpPr>
            <p:cNvPr id="13" name="Rounded Rectangle 6">
              <a:extLst>
                <a:ext uri="{FF2B5EF4-FFF2-40B4-BE49-F238E27FC236}">
                  <a16:creationId xmlns:a16="http://schemas.microsoft.com/office/drawing/2014/main" id="{DD5F3DEF-CE03-4CC4-6E56-C67C55FF85AE}"/>
                </a:ext>
              </a:extLst>
            </p:cNvPr>
            <p:cNvSpPr/>
            <p:nvPr/>
          </p:nvSpPr>
          <p:spPr>
            <a:xfrm>
              <a:off x="4870521" y="2268097"/>
              <a:ext cx="1680660" cy="134452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 sz="140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715769E5-9BF0-4F5E-ECC5-7A6C4A7EC48E}"/>
                </a:ext>
              </a:extLst>
            </p:cNvPr>
            <p:cNvSpPr txBox="1"/>
            <p:nvPr/>
          </p:nvSpPr>
          <p:spPr>
            <a:xfrm>
              <a:off x="4909900" y="2307477"/>
              <a:ext cx="2061422" cy="1265769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Χρήση ηλεκτρονικών πληρωμών</a:t>
              </a:r>
              <a:endParaRPr lang="en-US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9E663D0-A38E-ED1D-37CE-DA947B43D457}"/>
              </a:ext>
            </a:extLst>
          </p:cNvPr>
          <p:cNvSpPr txBox="1"/>
          <p:nvPr/>
        </p:nvSpPr>
        <p:spPr>
          <a:xfrm>
            <a:off x="8780353" y="5063878"/>
            <a:ext cx="19269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Πηγή: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Εκτιμήσεις ΙΟΒΕ, 2023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786674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8025-2059-8249-93C0-911E3CFA8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3527"/>
            <a:ext cx="10160000" cy="927438"/>
          </a:xfrm>
        </p:spPr>
        <p:txBody>
          <a:bodyPr/>
          <a:lstStyle/>
          <a:p>
            <a:pPr defTabSz="685800"/>
            <a:r>
              <a:rPr lang="el-GR" sz="3000" dirty="0"/>
              <a:t>Η Ελλάδα καταγράφει με διαφορά το υψηλότερο χρέος προς ΑΕΠ στην Ευρώπη, με πτωτική ωστόσο τάση…</a:t>
            </a:r>
            <a:endParaRPr lang="en-GR" sz="3000" b="1" spc="-75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8F040-6161-D44A-9548-F05C53EC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9CA6F5-39D5-4B48-8C54-AC7B68B46436}"/>
              </a:ext>
            </a:extLst>
          </p:cNvPr>
          <p:cNvSpPr/>
          <p:nvPr/>
        </p:nvSpPr>
        <p:spPr>
          <a:xfrm>
            <a:off x="1204720" y="5686116"/>
            <a:ext cx="1017099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1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Πηγή: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Eurostat</a:t>
            </a:r>
            <a:r>
              <a:rPr kumimoji="0" lang="el-GR" sz="1100" b="0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και ΟΔΔΗΧ</a:t>
            </a:r>
            <a:endParaRPr kumimoji="0" lang="en-GR" sz="1100" b="0" i="0" u="none" strike="noStrike" kern="1200" cap="none" spc="0" normalizeH="0" baseline="0" noProof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Πίνακας 8">
            <a:extLst>
              <a:ext uri="{FF2B5EF4-FFF2-40B4-BE49-F238E27FC236}">
                <a16:creationId xmlns:a16="http://schemas.microsoft.com/office/drawing/2014/main" id="{6FD858F2-9092-7B6C-C3F1-E39BEA624B88}"/>
              </a:ext>
            </a:extLst>
          </p:cNvPr>
          <p:cNvGraphicFramePr>
            <a:graphicFrameLocks noGrp="1"/>
          </p:cNvGraphicFramePr>
          <p:nvPr/>
        </p:nvGraphicFramePr>
        <p:xfrm>
          <a:off x="2787205" y="1333013"/>
          <a:ext cx="6089284" cy="966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698">
                  <a:extLst>
                    <a:ext uri="{9D8B030D-6E8A-4147-A177-3AD203B41FA5}">
                      <a16:colId xmlns:a16="http://schemas.microsoft.com/office/drawing/2014/main" val="877837999"/>
                    </a:ext>
                  </a:extLst>
                </a:gridCol>
                <a:gridCol w="856246">
                  <a:extLst>
                    <a:ext uri="{9D8B030D-6E8A-4147-A177-3AD203B41FA5}">
                      <a16:colId xmlns:a16="http://schemas.microsoft.com/office/drawing/2014/main" val="3861800416"/>
                    </a:ext>
                  </a:extLst>
                </a:gridCol>
                <a:gridCol w="843268">
                  <a:extLst>
                    <a:ext uri="{9D8B030D-6E8A-4147-A177-3AD203B41FA5}">
                      <a16:colId xmlns:a16="http://schemas.microsoft.com/office/drawing/2014/main" val="2838610603"/>
                    </a:ext>
                  </a:extLst>
                </a:gridCol>
                <a:gridCol w="843268">
                  <a:extLst>
                    <a:ext uri="{9D8B030D-6E8A-4147-A177-3AD203B41FA5}">
                      <a16:colId xmlns:a16="http://schemas.microsoft.com/office/drawing/2014/main" val="166023117"/>
                    </a:ext>
                  </a:extLst>
                </a:gridCol>
                <a:gridCol w="843268">
                  <a:extLst>
                    <a:ext uri="{9D8B030D-6E8A-4147-A177-3AD203B41FA5}">
                      <a16:colId xmlns:a16="http://schemas.microsoft.com/office/drawing/2014/main" val="2127859590"/>
                    </a:ext>
                  </a:extLst>
                </a:gridCol>
                <a:gridCol w="843268">
                  <a:extLst>
                    <a:ext uri="{9D8B030D-6E8A-4147-A177-3AD203B41FA5}">
                      <a16:colId xmlns:a16="http://schemas.microsoft.com/office/drawing/2014/main" val="1487722968"/>
                    </a:ext>
                  </a:extLst>
                </a:gridCol>
                <a:gridCol w="843268">
                  <a:extLst>
                    <a:ext uri="{9D8B030D-6E8A-4147-A177-3AD203B41FA5}">
                      <a16:colId xmlns:a16="http://schemas.microsoft.com/office/drawing/2014/main" val="449569033"/>
                    </a:ext>
                  </a:extLst>
                </a:gridCol>
              </a:tblGrid>
              <a:tr h="237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201</a:t>
                      </a:r>
                      <a:r>
                        <a:rPr lang="en-US" sz="1200">
                          <a:effectLst/>
                          <a:latin typeface="+mn-lt"/>
                        </a:rPr>
                        <a:t>7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201</a:t>
                      </a:r>
                      <a:r>
                        <a:rPr lang="en-US" sz="1200">
                          <a:effectLst/>
                          <a:latin typeface="+mn-lt"/>
                        </a:rPr>
                        <a:t>8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201</a:t>
                      </a:r>
                      <a:r>
                        <a:rPr lang="en-US" sz="1200">
                          <a:effectLst/>
                          <a:latin typeface="+mn-lt"/>
                        </a:rPr>
                        <a:t>9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202</a:t>
                      </a:r>
                      <a:r>
                        <a:rPr lang="en-US" sz="1200">
                          <a:effectLst/>
                          <a:latin typeface="+mn-lt"/>
                        </a:rPr>
                        <a:t>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202</a:t>
                      </a:r>
                      <a:r>
                        <a:rPr lang="en-US" sz="1200">
                          <a:effectLst/>
                          <a:latin typeface="+mn-lt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+mn-lt"/>
                        </a:rPr>
                        <a:t>20</a:t>
                      </a:r>
                      <a:r>
                        <a:rPr lang="el-GR" sz="1200">
                          <a:effectLst/>
                          <a:latin typeface="+mn-lt"/>
                        </a:rPr>
                        <a:t>2</a:t>
                      </a:r>
                      <a:r>
                        <a:rPr lang="en-US" sz="1200">
                          <a:effectLst/>
                          <a:latin typeface="+mn-lt"/>
                        </a:rPr>
                        <a:t>2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794220"/>
                  </a:ext>
                </a:extLst>
              </a:tr>
              <a:tr h="3645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Χρέος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l-GR" sz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δισ.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l-GR" sz="1200" b="1">
                          <a:solidFill>
                            <a:schemeClr val="bg1"/>
                          </a:solidFill>
                          <a:latin typeface="+mn-lt"/>
                        </a:rPr>
                        <a:t>€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317,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334,7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331,</a:t>
                      </a:r>
                      <a:r>
                        <a:rPr lang="en-US" sz="1200">
                          <a:effectLst/>
                          <a:latin typeface="+mn-lt"/>
                        </a:rPr>
                        <a:t>1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341,6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+mn-lt"/>
                        </a:rPr>
                        <a:t>353</a:t>
                      </a:r>
                      <a:r>
                        <a:rPr lang="el-GR" sz="1200">
                          <a:effectLst/>
                          <a:latin typeface="+mn-lt"/>
                        </a:rPr>
                        <a:t>,8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+mn-lt"/>
                        </a:rPr>
                        <a:t>3</a:t>
                      </a:r>
                      <a:r>
                        <a:rPr lang="el-GR" sz="1200">
                          <a:effectLst/>
                          <a:latin typeface="+mn-lt"/>
                        </a:rPr>
                        <a:t>56,6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485699"/>
                  </a:ext>
                </a:extLst>
              </a:tr>
              <a:tr h="3645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% ΑΕΠ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1</a:t>
                      </a:r>
                      <a:r>
                        <a:rPr lang="en-US" sz="1200">
                          <a:effectLst/>
                          <a:latin typeface="+mn-lt"/>
                        </a:rPr>
                        <a:t>79</a:t>
                      </a:r>
                      <a:r>
                        <a:rPr lang="el-GR" sz="1200">
                          <a:effectLst/>
                          <a:latin typeface="+mn-lt"/>
                        </a:rPr>
                        <a:t>,</a:t>
                      </a:r>
                      <a:r>
                        <a:rPr lang="en-US" sz="1200">
                          <a:effectLst/>
                          <a:latin typeface="+mn-lt"/>
                        </a:rPr>
                        <a:t>5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1</a:t>
                      </a:r>
                      <a:r>
                        <a:rPr lang="en-US" sz="1200">
                          <a:effectLst/>
                          <a:latin typeface="+mn-lt"/>
                        </a:rPr>
                        <a:t>86</a:t>
                      </a:r>
                      <a:r>
                        <a:rPr lang="el-GR" sz="1200">
                          <a:effectLst/>
                          <a:latin typeface="+mn-lt"/>
                        </a:rPr>
                        <a:t>,4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>
                          <a:effectLst/>
                          <a:latin typeface="+mn-lt"/>
                        </a:rPr>
                        <a:t>180,6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+mn-lt"/>
                        </a:rPr>
                        <a:t>20</a:t>
                      </a:r>
                      <a:r>
                        <a:rPr lang="el-GR" sz="1200">
                          <a:effectLst/>
                          <a:latin typeface="+mn-lt"/>
                        </a:rPr>
                        <a:t>7,0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  <a:latin typeface="+mn-lt"/>
                        </a:rPr>
                        <a:t>19</a:t>
                      </a:r>
                      <a:r>
                        <a:rPr lang="el-GR" sz="1200">
                          <a:effectLst/>
                          <a:latin typeface="+mn-lt"/>
                        </a:rPr>
                        <a:t>5,0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  <a:latin typeface="+mn-lt"/>
                        </a:rPr>
                        <a:t>172,6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01128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2349592-6E8D-4B5C-70A7-ACEC6044AD8A}"/>
              </a:ext>
            </a:extLst>
          </p:cNvPr>
          <p:cNvSpPr txBox="1"/>
          <p:nvPr/>
        </p:nvSpPr>
        <p:spPr>
          <a:xfrm>
            <a:off x="2979506" y="970965"/>
            <a:ext cx="5712431" cy="3646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none" strike="noStrike" cap="none" spc="0" normalizeH="0" baseline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</a:defRPr>
            </a:lvl1pPr>
          </a:lstStyle>
          <a:p>
            <a:r>
              <a:rPr lang="el-GR" dirty="0"/>
              <a:t>Εξέλιξη του χρέους της ελληνικής γενικής κυβέρνησης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FC0B048C-9BC7-003A-88C1-1D2524B7931D}"/>
              </a:ext>
            </a:extLst>
          </p:cNvPr>
          <p:cNvSpPr txBox="1">
            <a:spLocks/>
          </p:cNvSpPr>
          <p:nvPr/>
        </p:nvSpPr>
        <p:spPr>
          <a:xfrm>
            <a:off x="513088" y="6235433"/>
            <a:ext cx="10104861" cy="396240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…καθώς και </a:t>
            </a:r>
            <a:r>
              <a:rPr lang="el-GR" sz="1800">
                <a:solidFill>
                  <a:srgbClr val="2F2B20"/>
                </a:solidFill>
                <a:latin typeface="Calibri"/>
              </a:rPr>
              <a:t>ευνοϊκά </a:t>
            </a:r>
            <a:r>
              <a: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ποιοτικά χαρακτηριστικά, όπως σταθερό και χαμηλό επιτόκιο, μακρά μέση διάρκεια.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224AF1A7-8C26-49A1-A187-0A7B475DEDD3}"/>
              </a:ext>
            </a:extLst>
          </p:cNvPr>
          <p:cNvGraphicFramePr>
            <a:graphicFrameLocks/>
          </p:cNvGraphicFramePr>
          <p:nvPr/>
        </p:nvGraphicFramePr>
        <p:xfrm>
          <a:off x="2979506" y="2615583"/>
          <a:ext cx="5419059" cy="333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D13262-CE9E-C17E-E7E9-B18259FA29BB}"/>
              </a:ext>
            </a:extLst>
          </p:cNvPr>
          <p:cNvSpPr txBox="1"/>
          <p:nvPr/>
        </p:nvSpPr>
        <p:spPr>
          <a:xfrm>
            <a:off x="2024010" y="2354017"/>
            <a:ext cx="7798084" cy="33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</a:defRPr>
            </a:lvl1pPr>
          </a:lstStyle>
          <a:p>
            <a:r>
              <a:rPr lang="el-GR" sz="1600" dirty="0"/>
              <a:t>Το χρέος της γενικής κυβέρνησης, ως % του ΑΕΠ, 1ο τρίμηνο 2023</a:t>
            </a:r>
          </a:p>
        </p:txBody>
      </p:sp>
    </p:spTree>
    <p:extLst>
      <p:ext uri="{BB962C8B-B14F-4D97-AF65-F5344CB8AC3E}">
        <p14:creationId xmlns:p14="http://schemas.microsoft.com/office/powerpoint/2010/main" val="792209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7839"/>
            <a:ext cx="10160000" cy="1017433"/>
          </a:xfrm>
        </p:spPr>
        <p:txBody>
          <a:bodyPr/>
          <a:lstStyle/>
          <a:p>
            <a:r>
              <a:rPr lang="el-GR" sz="3000" dirty="0">
                <a:cs typeface="Arial"/>
              </a:rPr>
              <a:t>Το κόστος νέου δανεισμού του ιδιωτικού τομέα έχει αυξηθεί σημαντικά κατά τη διάρκεια του 2023…</a:t>
            </a:r>
            <a:endParaRPr lang="en-US" sz="300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126163"/>
            <a:ext cx="10134600" cy="3231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defTabSz="342900">
              <a:defRPr/>
            </a:pPr>
            <a:r>
              <a:rPr lang="el-GR" sz="1500" dirty="0">
                <a:latin typeface="Calibri" panose="020F0502020204030204" pitchFamily="34" charset="0"/>
                <a:cs typeface="Calibri" panose="020F0502020204030204" pitchFamily="34" charset="0"/>
              </a:rPr>
              <a:t>…ενώ για το δημόσιο τομέα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500" dirty="0">
                <a:latin typeface="Calibri" panose="020F0502020204030204" pitchFamily="34" charset="0"/>
                <a:cs typeface="Calibri" panose="020F0502020204030204" pitchFamily="34" charset="0"/>
              </a:rPr>
              <a:t>μειώνεται σταδιακά η απόκλιση (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spread</a:t>
            </a:r>
            <a:r>
              <a:rPr lang="el-GR" sz="1500" dirty="0">
                <a:latin typeface="Calibri" panose="020F0502020204030204" pitchFamily="34" charset="0"/>
                <a:cs typeface="Calibri" panose="020F0502020204030204" pitchFamily="34" charset="0"/>
              </a:rPr>
              <a:t>) με τα άλλα κράτη-μέλη της ΕΖ.</a:t>
            </a: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609600" y="5781439"/>
            <a:ext cx="6709867" cy="22499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200" b="1"/>
              <a:t>Πηγή:</a:t>
            </a:r>
            <a:r>
              <a:rPr lang="el-GR" sz="1200"/>
              <a:t> ΕΚΤ</a:t>
            </a:r>
          </a:p>
        </p:txBody>
      </p:sp>
      <p:graphicFrame>
        <p:nvGraphicFramePr>
          <p:cNvPr id="6" name="Chart Placeholder 3">
            <a:extLst>
              <a:ext uri="{FF2B5EF4-FFF2-40B4-BE49-F238E27FC236}">
                <a16:creationId xmlns:a16="http://schemas.microsoft.com/office/drawing/2014/main" id="{4B56CA73-A336-6AC5-5287-E7EDDA1571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381117"/>
              </p:ext>
            </p:extLst>
          </p:nvPr>
        </p:nvGraphicFramePr>
        <p:xfrm>
          <a:off x="5730949" y="1315003"/>
          <a:ext cx="4890977" cy="433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Placeholder 3">
            <a:extLst>
              <a:ext uri="{FF2B5EF4-FFF2-40B4-BE49-F238E27FC236}">
                <a16:creationId xmlns:a16="http://schemas.microsoft.com/office/drawing/2014/main" id="{8F476087-4612-260B-D56F-825D855A1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940885"/>
              </p:ext>
            </p:extLst>
          </p:nvPr>
        </p:nvGraphicFramePr>
        <p:xfrm>
          <a:off x="446566" y="1315002"/>
          <a:ext cx="5082363" cy="4333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5374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E962-2A91-BCD7-0B68-7B93B7EE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9456"/>
            <a:ext cx="10160000" cy="1590808"/>
          </a:xfrm>
        </p:spPr>
        <p:txBody>
          <a:bodyPr/>
          <a:lstStyle/>
          <a:p>
            <a:r>
              <a:rPr lang="el-GR" sz="3000" b="1" dirty="0">
                <a:latin typeface="+mn-lt"/>
                <a:ea typeface="Open Sans"/>
                <a:cs typeface="Open Sans"/>
                <a:sym typeface="Open Sans"/>
              </a:rPr>
              <a:t>Αξιολόγηση</a:t>
            </a:r>
            <a:endParaRPr lang="en-US" sz="3000" b="1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7B3B7D-B01D-1AD4-1958-14304B5D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Google Shape;109;p16">
            <a:extLst>
              <a:ext uri="{FF2B5EF4-FFF2-40B4-BE49-F238E27FC236}">
                <a16:creationId xmlns:a16="http://schemas.microsoft.com/office/drawing/2014/main" id="{792CE8AE-FB0F-946F-41B3-70FA3268C7AC}"/>
              </a:ext>
            </a:extLst>
          </p:cNvPr>
          <p:cNvSpPr txBox="1">
            <a:spLocks/>
          </p:cNvSpPr>
          <p:nvPr/>
        </p:nvSpPr>
        <p:spPr>
          <a:xfrm>
            <a:off x="336702" y="1847654"/>
            <a:ext cx="10790209" cy="475110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9E9330"/>
              </a:buClr>
              <a:buSzPts val="2000"/>
              <a:buFont typeface="Arial" pitchFamily="34" charset="0"/>
              <a:buNone/>
            </a:pPr>
            <a:endParaRPr lang="el-GR" sz="1600" b="1" dirty="0">
              <a:solidFill>
                <a:srgbClr val="9E9330"/>
              </a:solidFill>
              <a:ea typeface="Open Sans"/>
              <a:cs typeface="Open Sans"/>
              <a:sym typeface="Open Sans"/>
            </a:endParaRPr>
          </a:p>
          <a:p>
            <a:pPr marL="0" indent="0">
              <a:spcBef>
                <a:spcPts val="0"/>
              </a:spcBef>
              <a:buClr>
                <a:srgbClr val="9E9330"/>
              </a:buClr>
              <a:buSzPts val="2000"/>
              <a:buFont typeface="Arial" pitchFamily="34" charset="0"/>
              <a:buNone/>
            </a:pPr>
            <a:endParaRPr lang="el-GR" sz="1600" b="1" dirty="0">
              <a:solidFill>
                <a:srgbClr val="9E9330"/>
              </a:solidFill>
              <a:ea typeface="Open Sans"/>
              <a:cs typeface="Open Sans"/>
              <a:sym typeface="Open Sans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Clr>
                <a:srgbClr val="9E9330"/>
              </a:buClr>
              <a:buSzPts val="2000"/>
            </a:pPr>
            <a:r>
              <a:rPr lang="el-GR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Θετική πορεία της οικονομίας, αλλά με ισχυρές προκλήσεις.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Clr>
                <a:srgbClr val="9E9330"/>
              </a:buClr>
              <a:buSzPts val="2000"/>
            </a:pPr>
            <a:r>
              <a:rPr lang="el-GR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Επιδράσεις στα φορολογικά έσοδα από τον υψηλό πληθωρισμό.</a:t>
            </a:r>
            <a:endParaRPr lang="en-US" sz="18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Clr>
                <a:srgbClr val="9E9330"/>
              </a:buClr>
              <a:buSzPts val="2000"/>
            </a:pPr>
            <a:r>
              <a:rPr lang="el-GR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Συσχέτιση με ασφαλιστικό σύστημα.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Clr>
                <a:srgbClr val="9E9330"/>
              </a:buClr>
              <a:buSzPts val="2000"/>
            </a:pPr>
            <a:r>
              <a:rPr lang="el-GR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Αναμενόμενες τάσεις στην πλευρά των δαπανών.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Clr>
                <a:srgbClr val="9E9330"/>
              </a:buClr>
              <a:buSzPts val="2000"/>
            </a:pPr>
            <a:r>
              <a:rPr lang="el-GR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Προτεραιότητες φορολογικής πολιτικής ώστε να υποστηριχθεί ισχυρή ανάπτυξη της οικονομίας.</a:t>
            </a:r>
          </a:p>
          <a:p>
            <a:pPr marL="0" indent="0">
              <a:spcBef>
                <a:spcPts val="0"/>
              </a:spcBef>
              <a:buClr>
                <a:srgbClr val="9E9330"/>
              </a:buClr>
              <a:buSzPts val="2000"/>
              <a:buFont typeface="Arial" pitchFamily="34" charset="0"/>
              <a:buNone/>
            </a:pPr>
            <a:endParaRPr lang="el-GR" sz="1600" b="1" dirty="0">
              <a:solidFill>
                <a:srgbClr val="9E9330"/>
              </a:solidFill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2598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599E9524-B211-9D60-758C-C8DC7460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054250-5891-4ADD-00DE-C0B1F387054D}"/>
              </a:ext>
            </a:extLst>
          </p:cNvPr>
          <p:cNvSpPr/>
          <p:nvPr/>
        </p:nvSpPr>
        <p:spPr>
          <a:xfrm>
            <a:off x="825087" y="5922089"/>
            <a:ext cx="85462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b="1">
                <a:solidFill>
                  <a:srgbClr val="2F2B20"/>
                </a:solidFill>
                <a:latin typeface="Calibri"/>
              </a:rPr>
              <a:t>Πηγή</a:t>
            </a:r>
            <a:r>
              <a:rPr kumimoji="0" lang="el-GR" sz="1000" b="0" i="0" u="none" strike="noStrike" kern="1200" cap="none" spc="0" normalizeH="0" baseline="0" noProof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lang="el-GR" sz="1000">
                <a:effectLst/>
                <a:ea typeface="Calibri" panose="020F0502020204030204" pitchFamily="34" charset="0"/>
                <a:cs typeface="Open Sans Light" panose="020B0306030504020204" pitchFamily="34" charset="0"/>
              </a:rPr>
              <a:t>ΕΛΣΤΑΤ,</a:t>
            </a:r>
            <a:r>
              <a:rPr lang="en-US" sz="1000">
                <a:effectLst/>
                <a:ea typeface="Calibri" panose="020F0502020204030204" pitchFamily="34" charset="0"/>
                <a:cs typeface="Open Sans Light" panose="020B0306030504020204" pitchFamily="34" charset="0"/>
              </a:rPr>
              <a:t> Eurostat,</a:t>
            </a:r>
            <a:r>
              <a:rPr lang="el-GR" sz="1000">
                <a:effectLst/>
                <a:ea typeface="Calibri" panose="020F0502020204030204" pitchFamily="34" charset="0"/>
                <a:cs typeface="Open Sans Light" panose="020B0306030504020204" pitchFamily="34" charset="0"/>
              </a:rPr>
              <a:t> </a:t>
            </a:r>
            <a:r>
              <a:rPr lang="el-GR" sz="1000" err="1">
                <a:effectLst/>
                <a:ea typeface="Calibri" panose="020F0502020204030204" pitchFamily="34" charset="0"/>
                <a:cs typeface="Open Sans Light" panose="020B0306030504020204" pitchFamily="34" charset="0"/>
              </a:rPr>
              <a:t>ε.δ</a:t>
            </a:r>
            <a:r>
              <a:rPr lang="el-GR" sz="1000">
                <a:effectLst/>
                <a:ea typeface="Calibri" panose="020F0502020204030204" pitchFamily="34" charset="0"/>
                <a:cs typeface="Open Sans Light" panose="020B0306030504020204" pitchFamily="34" charset="0"/>
              </a:rPr>
              <a:t>, σταθερές τιμές, 2015. Επεξεργασία στοιχείων ΙΟΒΕ</a:t>
            </a:r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2F2B2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D762913-911B-C5B5-6BAD-A90270ECB519}"/>
              </a:ext>
            </a:extLst>
          </p:cNvPr>
          <p:cNvSpPr txBox="1">
            <a:spLocks/>
          </p:cNvSpPr>
          <p:nvPr/>
        </p:nvSpPr>
        <p:spPr>
          <a:xfrm>
            <a:off x="941287" y="274041"/>
            <a:ext cx="10226722" cy="1114217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000" b="1" spc="-56" dirty="0">
                <a:solidFill>
                  <a:srgbClr val="675E47"/>
                </a:solidFill>
                <a:latin typeface="Calibri"/>
              </a:rPr>
              <a:t>Το</a:t>
            </a:r>
            <a:r>
              <a:rPr kumimoji="0" lang="el-GR" sz="3000" b="1" i="0" u="none" strike="noStrike" kern="1200" cap="none" spc="-56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ΑΕΠ ανακάμπτει με ισχυρότερη δυναμική από τον μέσο όρο στην Ευρώπη</a:t>
            </a:r>
            <a:endParaRPr kumimoji="0" lang="en-GR" sz="3000" b="1" i="0" u="none" strike="noStrike" kern="1200" cap="none" spc="-56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8250698F-8B44-4F52-8B78-2FF05D9AF8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582636"/>
              </p:ext>
            </p:extLst>
          </p:nvPr>
        </p:nvGraphicFramePr>
        <p:xfrm>
          <a:off x="1282149" y="1388258"/>
          <a:ext cx="9044608" cy="4416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332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9238"/>
            <a:ext cx="10160000" cy="701254"/>
          </a:xfrm>
        </p:spPr>
        <p:txBody>
          <a:bodyPr/>
          <a:lstStyle/>
          <a:p>
            <a:r>
              <a:rPr lang="el-GR" altLang="en-US" sz="3000" dirty="0"/>
              <a:t>Ο πληθωρισμός υποχωρεί το </a:t>
            </a:r>
            <a:r>
              <a:rPr lang="el-GR" altLang="en-US" sz="3000" dirty="0" err="1"/>
              <a:t>α΄οκτάμηνο</a:t>
            </a:r>
            <a:r>
              <a:rPr lang="el-GR" altLang="en-US" sz="3000" dirty="0"/>
              <a:t> του 2023</a:t>
            </a:r>
            <a:r>
              <a:rPr lang="en-US" altLang="en-US" sz="3000" dirty="0"/>
              <a:t> </a:t>
            </a:r>
            <a:r>
              <a:rPr lang="el-GR" altLang="en-US" sz="3000" dirty="0"/>
              <a:t>στο 3,8%, από 9,9% πέρυσι</a:t>
            </a:r>
            <a:r>
              <a:rPr lang="en-US" altLang="en-US" sz="3000" dirty="0"/>
              <a:t>…</a:t>
            </a:r>
            <a:endParaRPr lang="el-GR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B62B79-432B-14DA-036F-97DF292C5791}"/>
              </a:ext>
            </a:extLst>
          </p:cNvPr>
          <p:cNvSpPr/>
          <p:nvPr/>
        </p:nvSpPr>
        <p:spPr>
          <a:xfrm>
            <a:off x="387358" y="5644611"/>
            <a:ext cx="85462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 b="1">
                <a:latin typeface="Trebuchet MS" panose="020B0603020202020204" pitchFamily="34" charset="0"/>
              </a:rPr>
              <a:t>Πηγή</a:t>
            </a:r>
            <a:r>
              <a:rPr lang="el-GR" sz="1000">
                <a:latin typeface="Trebuchet MS" panose="020B0603020202020204" pitchFamily="34" charset="0"/>
              </a:rPr>
              <a:t>: ΕΛΣΤΑΤ</a:t>
            </a:r>
            <a:r>
              <a:rPr lang="en-US" sz="1000">
                <a:latin typeface="Trebuchet MS" panose="020B0603020202020204" pitchFamily="34" charset="0"/>
              </a:rPr>
              <a:t>, Eurostat</a:t>
            </a:r>
            <a:endParaRPr lang="el-GR" sz="1000">
              <a:latin typeface="Trebuchet MS" panose="020B0603020202020204" pitchFamily="34" charset="0"/>
            </a:endParaRP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C05B6A6-1F20-7F10-36C7-0ACD94D054E9}"/>
              </a:ext>
            </a:extLst>
          </p:cNvPr>
          <p:cNvSpPr txBox="1">
            <a:spLocks/>
          </p:cNvSpPr>
          <p:nvPr/>
        </p:nvSpPr>
        <p:spPr>
          <a:xfrm>
            <a:off x="387358" y="6005698"/>
            <a:ext cx="10104861" cy="396240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el-GR" dirty="0">
                <a:solidFill>
                  <a:srgbClr val="2F2B20"/>
                </a:solidFill>
              </a:rPr>
              <a:t>…</a:t>
            </a:r>
            <a:r>
              <a:rPr lang="el-GR" altLang="en-US" sz="1800" dirty="0">
                <a:solidFill>
                  <a:srgbClr val="2F2B20"/>
                </a:solidFill>
                <a:latin typeface="Calibri"/>
              </a:rPr>
              <a:t>με εξασθένιση των τιμών στα ενεργειακά αγαθά, ενώ παραμένει η υψηλή πίεση στα τρόφιμα</a:t>
            </a:r>
            <a:r>
              <a:rPr lang="el-GR" sz="1800" dirty="0">
                <a:solidFill>
                  <a:srgbClr val="2F2B20"/>
                </a:solidFill>
                <a:latin typeface="Calibri"/>
              </a:rPr>
              <a:t>.</a:t>
            </a:r>
            <a:endParaRPr lang="en-US" sz="1800" dirty="0">
              <a:solidFill>
                <a:srgbClr val="2F2B20"/>
              </a:solidFill>
              <a:latin typeface="Calibri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148A60D-926D-3841-1959-BB2A54437D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788843"/>
              </p:ext>
            </p:extLst>
          </p:nvPr>
        </p:nvGraphicFramePr>
        <p:xfrm>
          <a:off x="270556" y="1232569"/>
          <a:ext cx="5183946" cy="4265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14CB76C-B1C7-7AC3-E78E-BF80CE0723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749561"/>
              </p:ext>
            </p:extLst>
          </p:nvPr>
        </p:nvGraphicFramePr>
        <p:xfrm>
          <a:off x="5571461" y="1232568"/>
          <a:ext cx="5050466" cy="410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3924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468" y="334648"/>
            <a:ext cx="10723332" cy="553402"/>
          </a:xfrm>
        </p:spPr>
        <p:txBody>
          <a:bodyPr/>
          <a:lstStyle/>
          <a:p>
            <a:r>
              <a:rPr lang="el-GR" sz="3000" b="1" dirty="0">
                <a:latin typeface="+mn-lt"/>
              </a:rPr>
              <a:t>Το έλλειμμα στο Ισοζύγιο Τρεχουσών Συναλλαγών (ΙΤΣ) παρουσιάζει μικρή βελτίωση στο πρώτο 7-μηνο του 2023…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8EE3D-8CD1-4C3F-BD1C-C98C9596463C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220CD569-102A-4386-A290-110A0C90C16A}"/>
              </a:ext>
            </a:extLst>
          </p:cNvPr>
          <p:cNvSpPr txBox="1">
            <a:spLocks/>
          </p:cNvSpPr>
          <p:nvPr/>
        </p:nvSpPr>
        <p:spPr>
          <a:xfrm>
            <a:off x="630468" y="5409061"/>
            <a:ext cx="4383819" cy="365125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39" rtl="0" eaLnBrk="1" fontAlgn="auto" latinLnBrk="0" hangingPunct="1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Πηγή:</a:t>
            </a:r>
            <a:r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Τράπεζα της Ελλάδος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33D2B5DA-3057-446A-AC47-B3636068D472}"/>
              </a:ext>
            </a:extLst>
          </p:cNvPr>
          <p:cNvSpPr txBox="1">
            <a:spLocks/>
          </p:cNvSpPr>
          <p:nvPr/>
        </p:nvSpPr>
        <p:spPr>
          <a:xfrm>
            <a:off x="531869" y="6045200"/>
            <a:ext cx="10402020" cy="396240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2F2B2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…κοντά στο επίπεδο των ετών 2020 και 2021, παραμένοντας ωστόσο υψηλό.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E37472-CDB0-C25F-F48B-EE8D9CD4E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12908"/>
              </p:ext>
            </p:extLst>
          </p:nvPr>
        </p:nvGraphicFramePr>
        <p:xfrm>
          <a:off x="754912" y="1339703"/>
          <a:ext cx="8899451" cy="3944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162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766" y="111019"/>
            <a:ext cx="9779000" cy="84607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l-GR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Κατά τη διάρκεια της πανδημίας, αυξήθηκε η συμμετοχή του δημοσίου τομέα στην οικονομία</a:t>
            </a:r>
            <a:endParaRPr lang="en-US" sz="28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Google Shape;184;p22"/>
          <p:cNvSpPr txBox="1"/>
          <p:nvPr/>
        </p:nvSpPr>
        <p:spPr>
          <a:xfrm>
            <a:off x="1251392" y="6445627"/>
            <a:ext cx="3708401" cy="405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>
                <a:ln>
                  <a:noFill/>
                </a:ln>
                <a:solidFill>
                  <a:srgbClr val="2F2B2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Πηγή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F2B2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kumimoji="0" lang="el-GR" sz="900" b="1" i="0" u="none" strike="noStrike" kern="1200" cap="none" spc="0" normalizeH="0" baseline="0" noProof="0">
                <a:ln>
                  <a:noFill/>
                </a:ln>
                <a:solidFill>
                  <a:srgbClr val="2F2B2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F2B2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Eurostat</a:t>
            </a:r>
          </a:p>
        </p:txBody>
      </p:sp>
      <p:sp>
        <p:nvSpPr>
          <p:cNvPr id="3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055788" y="5648960"/>
            <a:ext cx="551827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fld id="{B6F15528-21DE-4FAA-801E-634DDDAF4B2B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Θέση αριθμού διαφάνειας 1">
            <a:extLst>
              <a:ext uri="{FF2B5EF4-FFF2-40B4-BE49-F238E27FC236}">
                <a16:creationId xmlns:a16="http://schemas.microsoft.com/office/drawing/2014/main" id="{231BB7A2-69DA-D84C-3E32-6EA92894BF0A}"/>
              </a:ext>
            </a:extLst>
          </p:cNvPr>
          <p:cNvSpPr txBox="1">
            <a:spLocks/>
          </p:cNvSpPr>
          <p:nvPr/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B6F15528-21DE-4FAA-801E-634DDDAF4B2B}" type="slidenum">
              <a:rPr lang="en-US" sz="1350" smtClean="0">
                <a:solidFill>
                  <a:srgbClr val="FFFFFF"/>
                </a:solidFill>
                <a:latin typeface="Calibri"/>
              </a:rPr>
              <a:pPr algn="ctr">
                <a:defRPr/>
              </a:pPr>
              <a:t>5</a:t>
            </a:fld>
            <a:endParaRPr lang="en-US" sz="135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8" name="Chart 5">
            <a:extLst>
              <a:ext uri="{FF2B5EF4-FFF2-40B4-BE49-F238E27FC236}">
                <a16:creationId xmlns:a16="http://schemas.microsoft.com/office/drawing/2014/main" id="{5CFC7E60-F54C-4FA1-9DBC-04A68CF7C7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785803"/>
              </p:ext>
            </p:extLst>
          </p:nvPr>
        </p:nvGraphicFramePr>
        <p:xfrm>
          <a:off x="1287848" y="957091"/>
          <a:ext cx="4388783" cy="270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6">
            <a:extLst>
              <a:ext uri="{FF2B5EF4-FFF2-40B4-BE49-F238E27FC236}">
                <a16:creationId xmlns:a16="http://schemas.microsoft.com/office/drawing/2014/main" id="{D20EF0D2-1800-456C-A79D-9CE606F9A7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487769"/>
              </p:ext>
            </p:extLst>
          </p:nvPr>
        </p:nvGraphicFramePr>
        <p:xfrm>
          <a:off x="5906713" y="913745"/>
          <a:ext cx="4300774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7">
            <a:extLst>
              <a:ext uri="{FF2B5EF4-FFF2-40B4-BE49-F238E27FC236}">
                <a16:creationId xmlns:a16="http://schemas.microsoft.com/office/drawing/2014/main" id="{5DA4DB66-EB82-45D2-8212-C0D4A94354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630854"/>
              </p:ext>
            </p:extLst>
          </p:nvPr>
        </p:nvGraphicFramePr>
        <p:xfrm>
          <a:off x="1251392" y="3618845"/>
          <a:ext cx="421005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8">
            <a:extLst>
              <a:ext uri="{FF2B5EF4-FFF2-40B4-BE49-F238E27FC236}">
                <a16:creationId xmlns:a16="http://schemas.microsoft.com/office/drawing/2014/main" id="{6483AF31-203F-4330-9750-9F4B0BC13A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243006"/>
              </p:ext>
            </p:extLst>
          </p:nvPr>
        </p:nvGraphicFramePr>
        <p:xfrm>
          <a:off x="5970490" y="3609143"/>
          <a:ext cx="4173220" cy="270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8689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150BF171-6B11-F960-D4E6-37276CFC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E705645-F799-9EC9-CE06-1A6AFAE0F10F}"/>
              </a:ext>
            </a:extLst>
          </p:cNvPr>
          <p:cNvSpPr txBox="1">
            <a:spLocks/>
          </p:cNvSpPr>
          <p:nvPr/>
        </p:nvSpPr>
        <p:spPr>
          <a:xfrm>
            <a:off x="324290" y="0"/>
            <a:ext cx="10383039" cy="10229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-75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Open Sans"/>
                <a:cs typeface="Open Sans"/>
                <a:sym typeface="Open Sans"/>
              </a:rPr>
              <a:t>Δημοσιονομική επίδοση το 2022 καλύτερη από τον στόχο, πίεση για υψηλότερο πρωτογενές πλεόνασμα το 2023</a:t>
            </a:r>
            <a:r>
              <a:rPr kumimoji="0" lang="en-US" sz="2800" b="1" i="0" u="none" strike="noStrike" kern="1200" cap="none" spc="-75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Open Sans"/>
                <a:cs typeface="Open Sans"/>
                <a:sym typeface="Open Sans"/>
              </a:rPr>
              <a:t> </a:t>
            </a:r>
            <a:r>
              <a:rPr kumimoji="0" lang="el-GR" sz="2800" b="1" i="0" u="none" strike="noStrike" kern="1200" cap="none" spc="-75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Open Sans"/>
                <a:cs typeface="Open Sans"/>
                <a:sym typeface="Open Sans"/>
              </a:rPr>
              <a:t>και 2024</a:t>
            </a:r>
            <a:endParaRPr kumimoji="0" lang="en-US" sz="2800" b="1" i="0" u="none" strike="noStrike" kern="1200" cap="none" spc="-75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Google Shape;153;p20">
            <a:extLst>
              <a:ext uri="{FF2B5EF4-FFF2-40B4-BE49-F238E27FC236}">
                <a16:creationId xmlns:a16="http://schemas.microsoft.com/office/drawing/2014/main" id="{A064E3BF-B003-63A4-BA84-5044BFCC24C1}"/>
              </a:ext>
            </a:extLst>
          </p:cNvPr>
          <p:cNvSpPr txBox="1">
            <a:spLocks/>
          </p:cNvSpPr>
          <p:nvPr/>
        </p:nvSpPr>
        <p:spPr>
          <a:xfrm>
            <a:off x="3042087" y="904619"/>
            <a:ext cx="5459392" cy="31938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  <a:sym typeface="Open Sans"/>
              </a:rPr>
              <a:t>Δημοσιονομικό ισοζύγιο και χρέος (% ΑΕΠ)</a:t>
            </a:r>
          </a:p>
          <a:p>
            <a:pPr marL="0" marR="0" lvl="0" indent="0" algn="l" defTabSz="6858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>
              <a:ln>
                <a:noFill/>
              </a:ln>
              <a:solidFill>
                <a:srgbClr val="9E9330"/>
              </a:solidFill>
              <a:effectLst/>
              <a:uLnTx/>
              <a:uFillTx/>
              <a:ea typeface="Open Sans"/>
              <a:cs typeface="Open Sans"/>
              <a:sym typeface="Open Sans"/>
            </a:endParaRPr>
          </a:p>
          <a:p>
            <a:pPr marL="0" marR="0" lvl="0" indent="0" algn="l" defTabSz="685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rgbClr val="2F2B20"/>
              </a:solidFill>
              <a:effectLst/>
              <a:uLnTx/>
              <a:uFillTx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7008973-7D50-03B0-2847-6804CAF91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016815"/>
              </p:ext>
            </p:extLst>
          </p:nvPr>
        </p:nvGraphicFramePr>
        <p:xfrm>
          <a:off x="2635045" y="1327209"/>
          <a:ext cx="5794010" cy="1463040"/>
        </p:xfrm>
        <a:graphic>
          <a:graphicData uri="http://schemas.openxmlformats.org/drawingml/2006/table">
            <a:tbl>
              <a:tblPr firstRow="1" bandRow="1"/>
              <a:tblGrid>
                <a:gridCol w="1220942">
                  <a:extLst>
                    <a:ext uri="{9D8B030D-6E8A-4147-A177-3AD203B41FA5}">
                      <a16:colId xmlns:a16="http://schemas.microsoft.com/office/drawing/2014/main" val="3865752355"/>
                    </a:ext>
                  </a:extLst>
                </a:gridCol>
                <a:gridCol w="1096662">
                  <a:extLst>
                    <a:ext uri="{9D8B030D-6E8A-4147-A177-3AD203B41FA5}">
                      <a16:colId xmlns:a16="http://schemas.microsoft.com/office/drawing/2014/main" val="1254595068"/>
                    </a:ext>
                  </a:extLst>
                </a:gridCol>
                <a:gridCol w="1158802">
                  <a:extLst>
                    <a:ext uri="{9D8B030D-6E8A-4147-A177-3AD203B41FA5}">
                      <a16:colId xmlns:a16="http://schemas.microsoft.com/office/drawing/2014/main" val="3171238274"/>
                    </a:ext>
                  </a:extLst>
                </a:gridCol>
                <a:gridCol w="1158802">
                  <a:extLst>
                    <a:ext uri="{9D8B030D-6E8A-4147-A177-3AD203B41FA5}">
                      <a16:colId xmlns:a16="http://schemas.microsoft.com/office/drawing/2014/main" val="3331100377"/>
                    </a:ext>
                  </a:extLst>
                </a:gridCol>
                <a:gridCol w="1158802">
                  <a:extLst>
                    <a:ext uri="{9D8B030D-6E8A-4147-A177-3AD203B41FA5}">
                      <a16:colId xmlns:a16="http://schemas.microsoft.com/office/drawing/2014/main" val="3121882126"/>
                    </a:ext>
                  </a:extLst>
                </a:gridCol>
              </a:tblGrid>
              <a:tr h="441177">
                <a:tc>
                  <a:txBody>
                    <a:bodyPr/>
                    <a:lstStyle/>
                    <a:p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b="1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b="1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b="1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2023 </a:t>
                      </a:r>
                      <a:endParaRPr lang="en-GB" sz="1200" b="1" dirty="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l-GR" sz="1200" b="1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(στόχος)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b="1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2024 </a:t>
                      </a:r>
                      <a:endParaRPr lang="en-GB" sz="1200" b="1" dirty="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l-GR" sz="1200" b="1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(στόχος)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451097"/>
                  </a:ext>
                </a:extLst>
              </a:tr>
              <a:tr h="264706">
                <a:tc>
                  <a:txBody>
                    <a:bodyPr/>
                    <a:lstStyle/>
                    <a:p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Ισοζύγιο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7,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</a:t>
                      </a:r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2,3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-2,</a:t>
                      </a:r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 dirty="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-1,0%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09184"/>
                  </a:ext>
                </a:extLst>
              </a:tr>
              <a:tr h="326252">
                <a:tc>
                  <a:txBody>
                    <a:bodyPr/>
                    <a:lstStyle/>
                    <a:p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Πρωτογενές ισοζύγιο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</a:t>
                      </a:r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4,7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+0,1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</a:t>
                      </a:r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1,1</a:t>
                      </a:r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 dirty="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+2,1%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422963"/>
                  </a:ext>
                </a:extLst>
              </a:tr>
              <a:tr h="264706">
                <a:tc>
                  <a:txBody>
                    <a:bodyPr/>
                    <a:lstStyle/>
                    <a:p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Χρέος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19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4,</a:t>
                      </a:r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172,6</a:t>
                      </a:r>
                      <a:r>
                        <a:rPr lang="en-US" sz="120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59,3</a:t>
                      </a:r>
                      <a:r>
                        <a:rPr lang="en-US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el-GR" sz="1200" dirty="0">
                        <a:latin typeface="+mn-lt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152,2%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051498"/>
                  </a:ext>
                </a:extLst>
              </a:tr>
            </a:tbl>
          </a:graphicData>
        </a:graphic>
      </p:graphicFrame>
      <p:sp>
        <p:nvSpPr>
          <p:cNvPr id="8" name="Google Shape;185;p22">
            <a:extLst>
              <a:ext uri="{FF2B5EF4-FFF2-40B4-BE49-F238E27FC236}">
                <a16:creationId xmlns:a16="http://schemas.microsoft.com/office/drawing/2014/main" id="{4E2D83E9-4462-C15D-7122-069315329B4D}"/>
              </a:ext>
            </a:extLst>
          </p:cNvPr>
          <p:cNvSpPr txBox="1"/>
          <p:nvPr/>
        </p:nvSpPr>
        <p:spPr>
          <a:xfrm>
            <a:off x="3225808" y="2950372"/>
            <a:ext cx="4612483" cy="2148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  <a:sym typeface="Open Sans"/>
              </a:rPr>
              <a:t>Ισοζύγιο Γενικής Κυβέρνησης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171BAED7-1AA9-47B1-ABF4-D12680795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89" y="6217832"/>
            <a:ext cx="75868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b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Πηγή</a:t>
            </a:r>
            <a:r>
              <a:rPr kumimoji="0" lang="el-GR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kumimoji="0" lang="el-GR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Υπουργείο Οικονομικών, </a:t>
            </a:r>
            <a:r>
              <a:rPr lang="el-GR" altLang="en-US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Προσχέδιο Κ</a:t>
            </a:r>
            <a:r>
              <a:rPr kumimoji="0" lang="el-GR" alt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ρατικού</a:t>
            </a:r>
            <a:r>
              <a:rPr kumimoji="0" lang="el-GR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 Προϋπολογισμού 2014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l-GR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και ΟΔΔΗΧ</a:t>
            </a:r>
            <a:endParaRPr kumimoji="0" lang="el-GR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A0D4FC-00B9-4A76-AC60-2987544A3C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554095"/>
              </p:ext>
            </p:extLst>
          </p:nvPr>
        </p:nvGraphicFramePr>
        <p:xfrm>
          <a:off x="1787702" y="3286539"/>
          <a:ext cx="7253555" cy="2595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42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150BF171-6B11-F960-D4E6-37276CFC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E705645-F799-9EC9-CE06-1A6AFAE0F10F}"/>
              </a:ext>
            </a:extLst>
          </p:cNvPr>
          <p:cNvSpPr txBox="1">
            <a:spLocks/>
          </p:cNvSpPr>
          <p:nvPr/>
        </p:nvSpPr>
        <p:spPr>
          <a:xfrm>
            <a:off x="324290" y="0"/>
            <a:ext cx="10383039" cy="10229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-75" normalizeH="0" baseline="0" noProof="0" dirty="0">
                <a:ln>
                  <a:noFill/>
                </a:ln>
                <a:solidFill>
                  <a:srgbClr val="675E47"/>
                </a:solidFill>
                <a:effectLst/>
                <a:uLnTx/>
                <a:uFillTx/>
                <a:latin typeface="Calibri"/>
                <a:ea typeface="Open Sans"/>
                <a:cs typeface="Open Sans"/>
                <a:sym typeface="Open Sans"/>
              </a:rPr>
              <a:t>Εκτέλεση Προϋπολογισμού στο πρώτο 7-μηνο του 2023: </a:t>
            </a:r>
            <a:r>
              <a:rPr lang="el-GR" sz="2800" b="1" dirty="0">
                <a:solidFill>
                  <a:srgbClr val="675E47"/>
                </a:solidFill>
                <a:latin typeface="Calibri"/>
                <a:ea typeface="Open Sans"/>
                <a:cs typeface="Open Sans"/>
              </a:rPr>
              <a:t>Βελτίωση λόγω μεγαλύτερης αύξησης των εσόδων σε σχέση με τις δαπάνες</a:t>
            </a:r>
            <a:endParaRPr lang="en-US" sz="2800" b="1" dirty="0">
              <a:solidFill>
                <a:srgbClr val="675E47"/>
              </a:solidFill>
              <a:latin typeface="Calibri"/>
              <a:ea typeface="Open Sans"/>
              <a:cs typeface="Open Sans"/>
            </a:endParaRPr>
          </a:p>
        </p:txBody>
      </p:sp>
      <p:sp>
        <p:nvSpPr>
          <p:cNvPr id="4" name="Google Shape;153;p20">
            <a:extLst>
              <a:ext uri="{FF2B5EF4-FFF2-40B4-BE49-F238E27FC236}">
                <a16:creationId xmlns:a16="http://schemas.microsoft.com/office/drawing/2014/main" id="{A064E3BF-B003-63A4-BA84-5044BFCC24C1}"/>
              </a:ext>
            </a:extLst>
          </p:cNvPr>
          <p:cNvSpPr txBox="1">
            <a:spLocks/>
          </p:cNvSpPr>
          <p:nvPr/>
        </p:nvSpPr>
        <p:spPr>
          <a:xfrm>
            <a:off x="2266217" y="1222994"/>
            <a:ext cx="6654499" cy="55540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  <a:sym typeface="Open Sans"/>
              </a:rPr>
              <a:t>Εκτέλεση Κρατικού Προϋπολογισμού (σε ταμειακή βάση)</a:t>
            </a:r>
          </a:p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9E9330"/>
              </a:solidFill>
              <a:effectLst/>
              <a:uLnTx/>
              <a:uFillTx/>
              <a:ea typeface="Open Sans"/>
              <a:cs typeface="Open Sans"/>
              <a:sym typeface="Open Sans"/>
            </a:endParaRPr>
          </a:p>
          <a:p>
            <a:pPr marL="0" marR="0" lvl="0" indent="0" algn="ctr" defTabSz="685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/>
            </a:pPr>
            <a:endParaRPr kumimoji="0" lang="el-GR" sz="14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ea typeface="Open Sans"/>
              <a:cs typeface="Open Sans"/>
              <a:sym typeface="Open Sans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171BAED7-1AA9-47B1-ABF4-D12680795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90" y="6217832"/>
            <a:ext cx="231075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b="1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Πηγή</a:t>
            </a:r>
            <a:r>
              <a:rPr kumimoji="0" lang="el-GR" alt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kumimoji="0" lang="el-G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" panose="020B0606030504020204" pitchFamily="34" charset="0"/>
                <a:cs typeface="Open Sans" panose="020B0606030504020204" pitchFamily="34" charset="0"/>
              </a:rPr>
              <a:t>Υπουργείο Οικονομικών</a:t>
            </a:r>
            <a:endParaRPr kumimoji="0" lang="el-GR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41A7793-654A-C4B2-121D-72854A4A221E}"/>
              </a:ext>
            </a:extLst>
          </p:cNvPr>
          <p:cNvSpPr txBox="1">
            <a:spLocks/>
          </p:cNvSpPr>
          <p:nvPr/>
        </p:nvSpPr>
        <p:spPr>
          <a:xfrm>
            <a:off x="939525" y="1540700"/>
            <a:ext cx="8585244" cy="3349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defPPr>
              <a:defRPr lang="en-US"/>
            </a:defPPr>
            <a:lvl1pPr marR="0" lvl="0" indent="0" defTabSz="6858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9E9330"/>
              </a:buClr>
              <a:buSzPts val="2000"/>
              <a:buFont typeface="Arial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9E9330"/>
                </a:solidFill>
                <a:effectLst/>
                <a:uLnTx/>
                <a:uFillTx/>
                <a:ea typeface="Open Sans"/>
                <a:cs typeface="Open Sans"/>
              </a:defRPr>
            </a:lvl1pPr>
            <a:lvl2pPr marL="480060" indent="-171450" defTabSz="6858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/>
            </a:lvl2pPr>
            <a:lvl3pPr marL="754380" indent="-171450" defTabSz="6858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/>
            </a:lvl3pPr>
            <a:lvl4pPr marL="960120" indent="-171450" defTabSz="6858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/>
            </a:lvl4pPr>
            <a:lvl5pPr marL="1165860" indent="-171450" defTabSz="6858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baseline="0"/>
            </a:lvl5pPr>
            <a:lvl6pPr marL="1303020" indent="-137160" defTabSz="6858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baseline="0"/>
            </a:lvl6pPr>
            <a:lvl7pPr marL="1440180" indent="-137160" defTabSz="68580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/>
            </a:lvl7pPr>
            <a:lvl8pPr marL="1577340" indent="-137160" defTabSz="68580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/>
            </a:lvl8pPr>
            <a:lvl9pPr marL="1714500" indent="-137160" defTabSz="6858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/>
            </a:lvl9pPr>
          </a:lstStyle>
          <a:p>
            <a:pPr algn="ctr"/>
            <a:r>
              <a:rPr lang="el-GR" sz="1400" dirty="0"/>
              <a:t>Κατηγορίες δημοσίων εσόδων – δαπανών</a:t>
            </a:r>
            <a:endParaRPr lang="en-US" sz="1400" dirty="0"/>
          </a:p>
          <a:p>
            <a:pPr algn="ctr"/>
            <a:endParaRPr lang="el-GR" sz="14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8DCE223-F244-DE33-933D-CBB94874BD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078658"/>
              </p:ext>
            </p:extLst>
          </p:nvPr>
        </p:nvGraphicFramePr>
        <p:xfrm>
          <a:off x="605494" y="1978426"/>
          <a:ext cx="4059102" cy="40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4AACB35-EBA1-8E34-C2F2-A03AB70880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825508"/>
              </p:ext>
            </p:extLst>
          </p:nvPr>
        </p:nvGraphicFramePr>
        <p:xfrm>
          <a:off x="5326912" y="1978426"/>
          <a:ext cx="4828818" cy="3656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19776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150BF171-6B11-F960-D4E6-37276CFC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E705645-F799-9EC9-CE06-1A6AFAE0F10F}"/>
              </a:ext>
            </a:extLst>
          </p:cNvPr>
          <p:cNvSpPr txBox="1">
            <a:spLocks/>
          </p:cNvSpPr>
          <p:nvPr/>
        </p:nvSpPr>
        <p:spPr>
          <a:xfrm>
            <a:off x="324290" y="0"/>
            <a:ext cx="10383039" cy="10229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>
                <a:solidFill>
                  <a:srgbClr val="675E47"/>
                </a:solidFill>
                <a:latin typeface="Calibri"/>
                <a:ea typeface="Open Sans"/>
                <a:cs typeface="Open Sans"/>
                <a:sym typeface="Open Sans"/>
              </a:rPr>
              <a:t>Η Ελλάδα συνεχίζει να εμφανίζει το τέταρτο υψηλότερο «κενό» εσόδων ΦΠΑ στην Ευρώπη…</a:t>
            </a:r>
            <a:endParaRPr kumimoji="0" lang="en-US" sz="2800" b="1" i="0" u="none" strike="noStrike" kern="1200" cap="none" spc="-75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538A7410-CC5A-0A33-3E4A-80C385AC436B}"/>
              </a:ext>
            </a:extLst>
          </p:cNvPr>
          <p:cNvSpPr txBox="1">
            <a:spLocks/>
          </p:cNvSpPr>
          <p:nvPr/>
        </p:nvSpPr>
        <p:spPr>
          <a:xfrm>
            <a:off x="1057465" y="5347222"/>
            <a:ext cx="10290812" cy="858369"/>
          </a:xfrm>
          <a:prstGeom prst="rect">
            <a:avLst/>
          </a:prstGeom>
        </p:spPr>
        <p:txBody>
          <a:bodyPr>
            <a:no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1136A6DB-0648-18A3-07F6-052B3A437E53}"/>
              </a:ext>
            </a:extLst>
          </p:cNvPr>
          <p:cNvSpPr txBox="1">
            <a:spLocks/>
          </p:cNvSpPr>
          <p:nvPr/>
        </p:nvSpPr>
        <p:spPr>
          <a:xfrm>
            <a:off x="484742" y="5826306"/>
            <a:ext cx="10510092" cy="662627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… παρά την συστηματική βελτίωση που έχει καταγραφεί τα τελευταία χρόνια.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2B2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31A5E504-11B4-A79B-AADC-7A87776AEF32}"/>
              </a:ext>
            </a:extLst>
          </p:cNvPr>
          <p:cNvSpPr txBox="1">
            <a:spLocks/>
          </p:cNvSpPr>
          <p:nvPr/>
        </p:nvSpPr>
        <p:spPr>
          <a:xfrm>
            <a:off x="1068216" y="880517"/>
            <a:ext cx="9436865" cy="34035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57175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7145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-17145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7145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65860" indent="-171450" algn="l" defTabSz="6858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37160" algn="l" defTabSz="6858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77340" indent="-137160" algn="l" defTabSz="6858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14500" indent="-137160" algn="l" defTabSz="6858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sz="2200" b="1" dirty="0"/>
          </a:p>
        </p:txBody>
      </p:sp>
      <p:graphicFrame>
        <p:nvGraphicFramePr>
          <p:cNvPr id="15" name="Content Placeholder 13">
            <a:extLst>
              <a:ext uri="{FF2B5EF4-FFF2-40B4-BE49-F238E27FC236}">
                <a16:creationId xmlns:a16="http://schemas.microsoft.com/office/drawing/2014/main" id="{0AE10D43-42F4-D3DC-8D0A-D9F641860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880247"/>
              </p:ext>
            </p:extLst>
          </p:nvPr>
        </p:nvGraphicFramePr>
        <p:xfrm>
          <a:off x="661012" y="1031692"/>
          <a:ext cx="9705860" cy="442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F1AEB3D1-5731-C77C-B967-C19BC67BE3E0}"/>
              </a:ext>
            </a:extLst>
          </p:cNvPr>
          <p:cNvSpPr txBox="1">
            <a:spLocks/>
          </p:cNvSpPr>
          <p:nvPr/>
        </p:nvSpPr>
        <p:spPr>
          <a:xfrm>
            <a:off x="354988" y="5527656"/>
            <a:ext cx="10352341" cy="2302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l-GR" sz="1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Πηγή</a:t>
            </a:r>
            <a:r>
              <a:rPr lang="el-GR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l-GR" sz="10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000" b="0" dirty="0">
                <a:latin typeface="Calibri" panose="020F0502020204030204" pitchFamily="34" charset="0"/>
                <a:cs typeface="Arial" panose="020B0604020202020204" pitchFamily="34" charset="0"/>
              </a:rPr>
              <a:t>Ευρωπαϊκή Επιτροπή για την εκτίμηση του «κενού» ΦΠΑ</a:t>
            </a:r>
            <a:r>
              <a:rPr lang="en-US" sz="1000" b="0" dirty="0">
                <a:latin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l-GR" sz="1000" b="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Επεξεργασία στοιχείων:</a:t>
            </a:r>
            <a:r>
              <a:rPr lang="el-GR" sz="10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ΙΟΒΕ</a:t>
            </a:r>
          </a:p>
        </p:txBody>
      </p:sp>
    </p:spTree>
    <p:extLst>
      <p:ext uri="{BB962C8B-B14F-4D97-AF65-F5344CB8AC3E}">
        <p14:creationId xmlns:p14="http://schemas.microsoft.com/office/powerpoint/2010/main" val="183900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150BF171-6B11-F960-D4E6-37276CFC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4E705645-F799-9EC9-CE06-1A6AFAE0F10F}"/>
              </a:ext>
            </a:extLst>
          </p:cNvPr>
          <p:cNvSpPr txBox="1">
            <a:spLocks/>
          </p:cNvSpPr>
          <p:nvPr/>
        </p:nvSpPr>
        <p:spPr>
          <a:xfrm>
            <a:off x="324290" y="0"/>
            <a:ext cx="10383039" cy="10229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450" kern="1200" cap="none" spc="-75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>
                <a:solidFill>
                  <a:schemeClr val="tx2"/>
                </a:solidFill>
                <a:latin typeface="+mn-lt"/>
              </a:rPr>
              <a:t>Η Ελλάδα εμφανίζει με διαφορά το υψηλότερο ποσοστό </a:t>
            </a:r>
            <a:r>
              <a:rPr lang="el-GR" sz="2800" b="1" dirty="0" err="1">
                <a:solidFill>
                  <a:schemeClr val="tx2"/>
                </a:solidFill>
                <a:latin typeface="+mn-lt"/>
              </a:rPr>
              <a:t>αυτοαπασχόλησης</a:t>
            </a:r>
            <a:r>
              <a:rPr lang="el-GR" sz="2800" b="1" dirty="0">
                <a:solidFill>
                  <a:schemeClr val="tx2"/>
                </a:solidFill>
                <a:latin typeface="+mn-lt"/>
              </a:rPr>
              <a:t> στην Ευρώπη…</a:t>
            </a:r>
            <a:endParaRPr kumimoji="0" lang="en-US" sz="2800" b="1" i="0" u="none" strike="noStrike" kern="1200" cap="none" spc="-75" normalizeH="0" baseline="0" noProof="0" dirty="0">
              <a:ln>
                <a:noFill/>
              </a:ln>
              <a:solidFill>
                <a:srgbClr val="675E4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2AB72D22-82BD-B6D1-40DD-24103BBDE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604339"/>
              </p:ext>
            </p:extLst>
          </p:nvPr>
        </p:nvGraphicFramePr>
        <p:xfrm>
          <a:off x="838200" y="960675"/>
          <a:ext cx="5181600" cy="4688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FFF4077-D222-A40A-CD82-B10B0E2BF8FC}"/>
              </a:ext>
            </a:extLst>
          </p:cNvPr>
          <p:cNvSpPr txBox="1"/>
          <p:nvPr/>
        </p:nvSpPr>
        <p:spPr>
          <a:xfrm>
            <a:off x="6338473" y="5709844"/>
            <a:ext cx="5037244" cy="23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Πηγή: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9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ΑΑΔΕ</a:t>
            </a:r>
            <a:r>
              <a:rPr lang="el-GR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Επεξεργασία στοιχείων ΙΟΒΕ</a:t>
            </a:r>
            <a:endParaRPr lang="el-GR" sz="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084CC0-855B-1737-C524-6199B031EECD}"/>
              </a:ext>
            </a:extLst>
          </p:cNvPr>
          <p:cNvSpPr txBox="1"/>
          <p:nvPr/>
        </p:nvSpPr>
        <p:spPr>
          <a:xfrm>
            <a:off x="6488650" y="893031"/>
            <a:ext cx="441686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440" b="1" dirty="0">
                <a:solidFill>
                  <a:srgbClr val="2F2B20">
                    <a:lumMod val="65000"/>
                    <a:lumOff val="35000"/>
                  </a:srgbClr>
                </a:solidFill>
              </a:rPr>
              <a:t>Δηλωθέντα εισοδήματα κάτω από €10 χιλ. ανά κατηγορία φυσικών προσώπων, 2020</a:t>
            </a:r>
          </a:p>
        </p:txBody>
      </p:sp>
      <p:graphicFrame>
        <p:nvGraphicFramePr>
          <p:cNvPr id="7" name="Content Placeholder 14">
            <a:extLst>
              <a:ext uri="{FF2B5EF4-FFF2-40B4-BE49-F238E27FC236}">
                <a16:creationId xmlns:a16="http://schemas.microsoft.com/office/drawing/2014/main" id="{568F7069-32CF-7602-E092-F72322EDAE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234906"/>
              </p:ext>
            </p:extLst>
          </p:nvPr>
        </p:nvGraphicFramePr>
        <p:xfrm>
          <a:off x="6338473" y="1375912"/>
          <a:ext cx="4250588" cy="4079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26A1F9D-FA53-FC57-98C9-B82FB78F6C38}"/>
              </a:ext>
            </a:extLst>
          </p:cNvPr>
          <p:cNvSpPr txBox="1"/>
          <p:nvPr/>
        </p:nvSpPr>
        <p:spPr>
          <a:xfrm>
            <a:off x="982556" y="5702128"/>
            <a:ext cx="5037244" cy="23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Πηγή: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9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Eurostat</a:t>
            </a:r>
            <a:r>
              <a:rPr lang="el-GR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Επεξεργασία στοιχείων ΙΟΒΕ</a:t>
            </a:r>
            <a:endParaRPr lang="el-GR" sz="900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2C4F6D46-ACCD-AA28-517E-342BF428AB78}"/>
              </a:ext>
            </a:extLst>
          </p:cNvPr>
          <p:cNvSpPr txBox="1">
            <a:spLocks/>
          </p:cNvSpPr>
          <p:nvPr/>
        </p:nvSpPr>
        <p:spPr>
          <a:xfrm>
            <a:off x="187287" y="5959648"/>
            <a:ext cx="11071952" cy="804709"/>
          </a:xfrm>
          <a:prstGeom prst="rect">
            <a:avLst/>
          </a:prstGeom>
          <a:gradFill>
            <a:gsLst>
              <a:gs pos="0">
                <a:srgbClr val="D7CEC4"/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800" dirty="0"/>
              <a:t>… με περίπου 2 στους 3 αυτοαπασχολούμενους και 9 στους 10 αγρότες να δηλώνουν ετήσια εισοδήματα έως 10 χιλ., το οποίο αναδεικνύει την ανάγκη για αλλαγές στο φορολογικό πλαίσιο με κατεύθυνση τη διεύρυνση της φορολογικής βάσης</a:t>
            </a:r>
          </a:p>
        </p:txBody>
      </p:sp>
    </p:spTree>
    <p:extLst>
      <p:ext uri="{BB962C8B-B14F-4D97-AF65-F5344CB8AC3E}">
        <p14:creationId xmlns:p14="http://schemas.microsoft.com/office/powerpoint/2010/main" val="3201091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3C542EA138B459D32CFB9648F12C9" ma:contentTypeVersion="5" ma:contentTypeDescription="Create a new document." ma:contentTypeScope="" ma:versionID="20fe988ec7e5bf457457375cae9de022">
  <xsd:schema xmlns:xsd="http://www.w3.org/2001/XMLSchema" xmlns:xs="http://www.w3.org/2001/XMLSchema" xmlns:p="http://schemas.microsoft.com/office/2006/metadata/properties" xmlns:ns2="5e98da0a-5140-4a3a-893e-5cbc04aadc3f" xmlns:ns3="e9f06521-17fd-4b27-8263-fd06be877fbd" targetNamespace="http://schemas.microsoft.com/office/2006/metadata/properties" ma:root="true" ma:fieldsID="0a71ac5c7390de6baa1d7ee5907d9b79" ns2:_="" ns3:_="">
    <xsd:import namespace="5e98da0a-5140-4a3a-893e-5cbc04aadc3f"/>
    <xsd:import namespace="e9f06521-17fd-4b27-8263-fd06be877f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8da0a-5140-4a3a-893e-5cbc04aad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6521-17fd-4b27-8263-fd06be877f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2F0958-75D1-4333-B8C9-454A26ADAD53}">
  <ds:schemaRefs>
    <ds:schemaRef ds:uri="5e98da0a-5140-4a3a-893e-5cbc04aadc3f"/>
    <ds:schemaRef ds:uri="e9f06521-17fd-4b27-8263-fd06be877f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297A32-146C-47CA-B687-3738DDA840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B6FA2D-DC36-4CD3-BB87-13BB40A0A16F}">
  <ds:schemaRefs>
    <ds:schemaRef ds:uri="5e98da0a-5140-4a3a-893e-5cbc04aadc3f"/>
    <ds:schemaRef ds:uri="e9f06521-17fd-4b27-8263-fd06be877f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860</Words>
  <Application>Microsoft Office PowerPoint</Application>
  <PresentationFormat>Widescreen</PresentationFormat>
  <Paragraphs>162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Cambria</vt:lpstr>
      <vt:lpstr>Open Sans</vt:lpstr>
      <vt:lpstr>Open Sans Light</vt:lpstr>
      <vt:lpstr>Tahoma</vt:lpstr>
      <vt:lpstr>Trebuchet MS</vt:lpstr>
      <vt:lpstr>Adjacency</vt:lpstr>
      <vt:lpstr>1_Office Theme</vt:lpstr>
      <vt:lpstr>1_Adjacency</vt:lpstr>
      <vt:lpstr>Εξελίξεις στη φορολογία - κεντρικές τάσεις   Νίκος Βέττας Γενικός Διευθυντής ΙΟΒΕ Καθηγητής Οικονομικού Πανεπιστημίου Αθηνών</vt:lpstr>
      <vt:lpstr>PowerPoint Presentation</vt:lpstr>
      <vt:lpstr>Ο πληθωρισμός υποχωρεί το α΄οκτάμηνο του 2023 στο 3,8%, από 9,9% πέρυσι…</vt:lpstr>
      <vt:lpstr>Το έλλειμμα στο Ισοζύγιο Τρεχουσών Συναλλαγών (ΙΤΣ) παρουσιάζει μικρή βελτίωση στο πρώτο 7-μηνο του 2023…</vt:lpstr>
      <vt:lpstr>Κατά τη διάρκεια της πανδημίας, αυξήθηκε η συμμετοχή του δημοσίου τομέα στην οικονομία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Η Ελλάδα καταγράφει με διαφορά το υψηλότερο χρέος προς ΑΕΠ στην Ευρώπη, με πτωτική ωστόσο τάση…</vt:lpstr>
      <vt:lpstr>Το κόστος νέου δανεισμού του ιδιωτικού τομέα έχει αυξηθεί σημαντικά κατά τη διάρκεια του 2023…</vt:lpstr>
      <vt:lpstr>Αξιολόγηση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ΙΟΒΕ_ΝΒ_ΣΕΒΠΕ&amp;ΔΕ_ΓΣ2023</dc:title>
  <dc:creator>IOBE</dc:creator>
  <cp:lastModifiedBy>Vettas Nikos</cp:lastModifiedBy>
  <cp:revision>17</cp:revision>
  <cp:lastPrinted>2017-08-24T12:21:13Z</cp:lastPrinted>
  <dcterms:created xsi:type="dcterms:W3CDTF">2006-08-16T00:00:00Z</dcterms:created>
  <dcterms:modified xsi:type="dcterms:W3CDTF">2023-10-24T05:49:13Z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0x010100DD23C542EA138B459D32CFB9648F12C9</vt:lpwstr>
  </property>
</Properties>
</file>