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61" r:id="rId5"/>
    <p:sldId id="263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hemin sableux entre deux collines menant à l’océ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Héron volant bas au-dessus d’une plage avec une petite clôture au premier plan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Vue d’une plage et de la mer depuis une dune de sable avec de l’herb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-Gilles Allain</a:t>
            </a:r>
          </a:p>
        </p:txBody>
      </p:sp>
      <p:sp>
        <p:nvSpPr>
          <p:cNvPr id="112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ue d’une plage et de la mer depuis une dune de sable avec de l’herb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éron volant bas au-dessus d’une plage avec une petite clôture au premier plan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hemin sableux entre deux collines menant à l’océ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.png"/><Relationship Id="rId1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17" Type="http://schemas.openxmlformats.org/officeDocument/2006/relationships/image" Target="../media/image24.png"/><Relationship Id="rId2" Type="http://schemas.openxmlformats.org/officeDocument/2006/relationships/image" Target="../media/image12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20.png"/><Relationship Id="rId19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/>
        </p:nvSpPr>
        <p:spPr>
          <a:xfrm>
            <a:off x="-6182" y="13355377"/>
            <a:ext cx="10537572" cy="1"/>
          </a:xfrm>
          <a:prstGeom prst="line">
            <a:avLst/>
          </a:prstGeom>
          <a:ln w="50800">
            <a:solidFill>
              <a:srgbClr val="334E8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8" name="Line"/>
          <p:cNvSpPr/>
          <p:nvPr/>
        </p:nvSpPr>
        <p:spPr>
          <a:xfrm>
            <a:off x="13852610" y="13355377"/>
            <a:ext cx="10537572" cy="1"/>
          </a:xfrm>
          <a:prstGeom prst="line">
            <a:avLst/>
          </a:prstGeom>
          <a:ln w="50800">
            <a:solidFill>
              <a:srgbClr val="334E8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39" name="image-collée.pdf" descr="image-collé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698" y="-1856711"/>
            <a:ext cx="4706933" cy="3584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-collée.pdf" descr="image-collé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4697" y="9030530"/>
            <a:ext cx="3482615" cy="6173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-collée.pdf" descr="image-collé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24101" y="10300845"/>
            <a:ext cx="3482615" cy="4523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-collée.pdf" descr="image-collé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455" y="5737966"/>
            <a:ext cx="7453090" cy="224006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2 octobre 2023"/>
          <p:cNvSpPr txBox="1"/>
          <p:nvPr/>
        </p:nvSpPr>
        <p:spPr>
          <a:xfrm>
            <a:off x="10864748" y="13120427"/>
            <a:ext cx="263306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cap="all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 octobre 2023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es solutions ChooseMyCompany permettent…"/>
          <p:cNvSpPr txBox="1"/>
          <p:nvPr/>
        </p:nvSpPr>
        <p:spPr>
          <a:xfrm>
            <a:off x="2203381" y="4063999"/>
            <a:ext cx="19977239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z="45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solutions ChooseMyCompany permettent </a:t>
            </a:r>
          </a:p>
          <a:p>
            <a:pPr algn="ctr" defTabSz="457200">
              <a:spcBef>
                <a:spcPts val="0"/>
              </a:spcBef>
              <a:defRPr sz="45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d’analyser, améliorer et communiquer</a:t>
            </a:r>
          </a:p>
          <a:p>
            <a:pPr algn="ctr" defTabSz="457200">
              <a:spcBef>
                <a:spcPts val="0"/>
              </a:spcBef>
              <a:defRPr sz="45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expériences réellement vécues</a:t>
            </a:r>
          </a:p>
          <a:p>
            <a:pPr algn="ctr" defTabSz="457200">
              <a:spcBef>
                <a:spcPts val="0"/>
              </a:spcBef>
              <a:defRPr sz="45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par vos salariés, alternants &amp; stagiaires, candidats, clients et fournisseurs.</a:t>
            </a:r>
          </a:p>
          <a:p>
            <a:pPr algn="ctr" defTabSz="457200">
              <a:spcBef>
                <a:spcPts val="0"/>
              </a:spcBef>
              <a:defRPr sz="45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ctr" defTabSz="457200">
              <a:spcBef>
                <a:spcPts val="0"/>
              </a:spcBef>
              <a:defRPr sz="45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Objectif :</a:t>
            </a:r>
          </a:p>
          <a:p>
            <a:pPr algn="ctr" defTabSz="457200">
              <a:spcBef>
                <a:spcPts val="0"/>
              </a:spcBef>
              <a:defRPr sz="45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Améliorer et valoriser la relation entre une organisation</a:t>
            </a:r>
          </a:p>
          <a:p>
            <a:pPr algn="ctr" defTabSz="457200">
              <a:spcBef>
                <a:spcPts val="0"/>
              </a:spcBef>
              <a:defRPr sz="45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et ses principales parties prenantes </a:t>
            </a:r>
          </a:p>
        </p:txBody>
      </p:sp>
      <p:pic>
        <p:nvPicPr>
          <p:cNvPr id="168" name="image-collée.pdf" descr="image-collé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141" y="12335297"/>
            <a:ext cx="2854495" cy="217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-collée.pdf" descr="image-collé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7279" y="2665700"/>
            <a:ext cx="2267152" cy="4018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-collée.pdf" descr="image-collé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233" y="-1739344"/>
            <a:ext cx="3482614" cy="4523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-collée.pdf" descr="image-collé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7326" y="12492509"/>
            <a:ext cx="3075951" cy="924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hooseMyCompany est une entreprise à mission française dont la finalité est d’améliorer la relation au travail pour tous.…"/>
          <p:cNvSpPr txBox="1"/>
          <p:nvPr/>
        </p:nvSpPr>
        <p:spPr>
          <a:xfrm>
            <a:off x="5134786" y="3422649"/>
            <a:ext cx="14114428" cy="63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spcBef>
                <a:spcPts val="0"/>
              </a:spcBef>
              <a:defRPr sz="2400" b="1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ChooseMyCompany est une entreprise à mission française dont la finalité est d’améliorer la relation au travail pour tous. </a:t>
            </a:r>
          </a:p>
          <a:p>
            <a:pPr algn="just" defTabSz="457200">
              <a:spcBef>
                <a:spcPts val="0"/>
              </a:spcBef>
              <a:defRPr sz="2400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Nous sommes 75 salariés et nos équipes sont à Paris et à Barcelone.</a:t>
            </a:r>
          </a:p>
          <a:p>
            <a:pPr algn="just" defTabSz="457200">
              <a:spcBef>
                <a:spcPts val="0"/>
              </a:spcBef>
              <a:defRPr sz="2400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just" defTabSz="457200">
              <a:spcBef>
                <a:spcPts val="0"/>
              </a:spcBef>
              <a:defRPr sz="2400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Nous croyons que les expériences réellement vécues par les parties prenantes doivent trouver toute leur place dans l’évaluation de la performance extra-financière / ESG des organisations. </a:t>
            </a:r>
          </a:p>
          <a:p>
            <a:pPr algn="just" defTabSz="457200">
              <a:spcBef>
                <a:spcPts val="0"/>
              </a:spcBef>
              <a:defRPr sz="2400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/>
          </a:p>
          <a:p>
            <a:pPr algn="just" defTabSz="457200">
              <a:spcBef>
                <a:spcPts val="0"/>
              </a:spcBef>
              <a:defRPr sz="2400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De manière concrète, simple et activable, </a:t>
            </a:r>
            <a:r>
              <a:t>nous aidons toutes les organisations (entreprises, écoles, associations, administrations…) à mesurer la qualité de la relation qui les lie à leurs salariés, étudiants, candidats clients et fournisseurs. Nous les aidons à construire leurs politiques RH &amp;RSE, à progresser et à communiquer de manière cohérente et connectée à la réalité.</a:t>
            </a:r>
          </a:p>
          <a:p>
            <a:pPr algn="just" defTabSz="457200">
              <a:spcBef>
                <a:spcPts val="0"/>
              </a:spcBef>
              <a:defRPr sz="2400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just" defTabSz="457200">
              <a:spcBef>
                <a:spcPts val="0"/>
              </a:spcBef>
              <a:defRPr sz="2400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Parce que nous souhaitons pleinement incarner ce que nous prônons auprès de nos clients, ChooseMyCompany, est reconnue </a:t>
            </a:r>
            <a:r>
              <a:rPr b="1"/>
              <a:t>par ses propres labels</a:t>
            </a:r>
            <a:r>
              <a:t>, mais aussi </a:t>
            </a:r>
            <a:r>
              <a:rPr b="1"/>
              <a:t>B Corp et ISO 27001.</a:t>
            </a:r>
          </a:p>
          <a:p>
            <a:pPr algn="just" defTabSz="457200">
              <a:spcBef>
                <a:spcPts val="0"/>
              </a:spcBef>
              <a:defRPr sz="2400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1"/>
          </a:p>
          <a:p>
            <a:pPr algn="just" defTabSz="457200">
              <a:spcBef>
                <a:spcPts val="0"/>
              </a:spcBef>
              <a:defRPr sz="2400" b="1">
                <a:solidFill>
                  <a:srgbClr val="1A447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ChooseMyCompany veut contribuer à créer une société meilleure en aidant chaque organisation à impacter positivement la Société et l’Environnement.</a:t>
            </a:r>
          </a:p>
        </p:txBody>
      </p:sp>
      <p:pic>
        <p:nvPicPr>
          <p:cNvPr id="146" name="image-collée.pdf" descr="image-collé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946" y="1219844"/>
            <a:ext cx="4579401" cy="137636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Connection Line"/>
          <p:cNvSpPr/>
          <p:nvPr/>
        </p:nvSpPr>
        <p:spPr>
          <a:xfrm>
            <a:off x="3339850" y="2005604"/>
            <a:ext cx="3411513" cy="1075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82" extrusionOk="0">
                <a:moveTo>
                  <a:pt x="0" y="4678"/>
                </a:moveTo>
                <a:cubicBezTo>
                  <a:pt x="8706" y="-4418"/>
                  <a:pt x="15906" y="-250"/>
                  <a:pt x="21600" y="17182"/>
                </a:cubicBezTo>
              </a:path>
            </a:pathLst>
          </a:custGeom>
          <a:ln w="38100">
            <a:solidFill>
              <a:srgbClr val="479BDC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pic>
        <p:nvPicPr>
          <p:cNvPr id="148" name="image-collée.pdf" descr="image-collé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38344">
            <a:off x="20511551" y="5635578"/>
            <a:ext cx="2917180" cy="293446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Connection Line"/>
          <p:cNvSpPr/>
          <p:nvPr/>
        </p:nvSpPr>
        <p:spPr>
          <a:xfrm>
            <a:off x="19590841" y="3797172"/>
            <a:ext cx="2385260" cy="1769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35" extrusionOk="0">
                <a:moveTo>
                  <a:pt x="0" y="24"/>
                </a:moveTo>
                <a:cubicBezTo>
                  <a:pt x="12347" y="-465"/>
                  <a:pt x="19547" y="6572"/>
                  <a:pt x="21600" y="21135"/>
                </a:cubicBezTo>
              </a:path>
            </a:pathLst>
          </a:custGeom>
          <a:ln w="38100">
            <a:solidFill>
              <a:srgbClr val="479BDC"/>
            </a:solidFill>
            <a:miter lim="400000"/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164" name="Connection Line"/>
          <p:cNvSpPr/>
          <p:nvPr/>
        </p:nvSpPr>
        <p:spPr>
          <a:xfrm>
            <a:off x="2819321" y="8106157"/>
            <a:ext cx="2125935" cy="582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55" extrusionOk="0">
                <a:moveTo>
                  <a:pt x="0" y="0"/>
                </a:moveTo>
                <a:cubicBezTo>
                  <a:pt x="6806" y="20409"/>
                  <a:pt x="14006" y="21600"/>
                  <a:pt x="21600" y="3572"/>
                </a:cubicBezTo>
              </a:path>
            </a:pathLst>
          </a:custGeom>
          <a:ln w="38100">
            <a:solidFill>
              <a:srgbClr val="479BDC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pic>
        <p:nvPicPr>
          <p:cNvPr id="151" name="vidéo-collée.png" descr="vidéo-collé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336" y="5241897"/>
            <a:ext cx="1843974" cy="2724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-collée.pdf" descr="image-collé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42125" y="12174607"/>
            <a:ext cx="4161834" cy="3169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-collée.pdf" descr="image-collé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666349">
            <a:off x="3270760" y="-2645388"/>
            <a:ext cx="2749078" cy="4873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-collée.pdf" descr="image-collé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7017" y="-2043035"/>
            <a:ext cx="2824430" cy="3668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logo-communuate-des-entreprises-a-mission.png" descr="logo-communuate-des-entreprises-a-missio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575" y="1973424"/>
            <a:ext cx="3128089" cy="2231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HD_Certification Logo_ISO-27001_ CertiTrust.png" descr="HD_Certification Logo_ISO-27001_ CertiTrus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2791" y="10938400"/>
            <a:ext cx="1210717" cy="1706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vidéo-collée.png" descr="vidéo-collé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1226" y="10938400"/>
            <a:ext cx="3728577" cy="1670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vidéo-collée.png" descr="vidéo-collé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5948" y="10938400"/>
            <a:ext cx="2932837" cy="170637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Connection Line"/>
          <p:cNvSpPr/>
          <p:nvPr/>
        </p:nvSpPr>
        <p:spPr>
          <a:xfrm>
            <a:off x="4401179" y="8598149"/>
            <a:ext cx="2709360" cy="29778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7692" y="20495"/>
                  <a:pt x="492" y="13295"/>
                  <a:pt x="0" y="0"/>
                </a:cubicBezTo>
              </a:path>
            </a:pathLst>
          </a:custGeom>
          <a:ln w="38100">
            <a:solidFill>
              <a:srgbClr val="479BDC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  <p:pic>
        <p:nvPicPr>
          <p:cNvPr id="160" name="image-collée.pdf" descr="image-collée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51482" y="10785095"/>
            <a:ext cx="4004369" cy="316945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7M…"/>
          <p:cNvSpPr txBox="1"/>
          <p:nvPr/>
        </p:nvSpPr>
        <p:spPr>
          <a:xfrm>
            <a:off x="21945372" y="11990940"/>
            <a:ext cx="2560435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spcBef>
                <a:spcPts val="0"/>
              </a:spcBef>
              <a:defRPr sz="39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7M </a:t>
            </a:r>
          </a:p>
          <a:p>
            <a:pPr algn="ctr" defTabSz="457200">
              <a:spcBef>
                <a:spcPts val="0"/>
              </a:spcBef>
              <a:defRPr sz="31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 chiffre d’affaire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Line"/>
          <p:cNvSpPr/>
          <p:nvPr/>
        </p:nvSpPr>
        <p:spPr>
          <a:xfrm flipH="1">
            <a:off x="1996009" y="3792216"/>
            <a:ext cx="1" cy="10236479"/>
          </a:xfrm>
          <a:prstGeom prst="line">
            <a:avLst/>
          </a:prstGeom>
          <a:ln w="50800">
            <a:solidFill>
              <a:srgbClr val="334E8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" name="Line"/>
          <p:cNvSpPr/>
          <p:nvPr/>
        </p:nvSpPr>
        <p:spPr>
          <a:xfrm>
            <a:off x="3074868" y="7775512"/>
            <a:ext cx="18945151" cy="1"/>
          </a:xfrm>
          <a:prstGeom prst="line">
            <a:avLst/>
          </a:prstGeom>
          <a:ln w="25400" cap="rnd">
            <a:solidFill>
              <a:srgbClr val="2D4D92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2438338">
              <a:spcBef>
                <a:spcPts val="0"/>
              </a:spcBef>
              <a:defRPr sz="24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7" name="Group"/>
          <p:cNvSpPr txBox="1"/>
          <p:nvPr/>
        </p:nvSpPr>
        <p:spPr>
          <a:xfrm>
            <a:off x="2916742" y="4082436"/>
            <a:ext cx="5133897" cy="3104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457200">
              <a:spcBef>
                <a:spcPts val="0"/>
              </a:spcBef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Label qui vous correspond immédiatement  à l’issue de la fin de l’enquête </a:t>
            </a:r>
          </a:p>
          <a:p>
            <a:pPr defTabSz="457200">
              <a:spcBef>
                <a:spcPts val="0"/>
              </a:spcBef>
              <a:defRPr sz="14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(en moyenne 12 jours)</a:t>
            </a:r>
          </a:p>
          <a:p>
            <a:pPr marL="228600" indent="-228600" defTabSz="457200">
              <a:spcBef>
                <a:spcPts val="0"/>
              </a:spcBef>
              <a:buSzPct val="100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57200">
              <a:spcBef>
                <a:spcPts val="0"/>
              </a:spcBef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 Critères simples et transparents :</a:t>
            </a:r>
          </a:p>
          <a:p>
            <a:pPr marL="238125" indent="-238125" defTabSz="457200">
              <a:spcBef>
                <a:spcPts val="0"/>
              </a:spcBef>
              <a:buSzPct val="93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Participation, </a:t>
            </a:r>
          </a:p>
          <a:p>
            <a:pPr marL="238125" indent="-238125" defTabSz="457200">
              <a:spcBef>
                <a:spcPts val="0"/>
              </a:spcBef>
              <a:buSzPct val="93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Recommandation, </a:t>
            </a:r>
          </a:p>
          <a:p>
            <a:pPr marL="238125" indent="-238125" defTabSz="457200">
              <a:spcBef>
                <a:spcPts val="0"/>
              </a:spcBef>
              <a:buSzPct val="93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% opinions favorables, </a:t>
            </a:r>
          </a:p>
          <a:p>
            <a:pPr marL="238125" indent="-238125" defTabSz="457200">
              <a:spcBef>
                <a:spcPts val="0"/>
              </a:spcBef>
              <a:buSzPct val="93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Risques Sociaux Illégaux</a:t>
            </a:r>
          </a:p>
        </p:txBody>
      </p:sp>
      <p:sp>
        <p:nvSpPr>
          <p:cNvPr id="228" name="Pour aller plus loin …"/>
          <p:cNvSpPr txBox="1"/>
          <p:nvPr/>
        </p:nvSpPr>
        <p:spPr>
          <a:xfrm>
            <a:off x="3000859" y="8500339"/>
            <a:ext cx="533618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000" b="1">
                <a:solidFill>
                  <a:srgbClr val="479BD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Pour aller plus loin …</a:t>
            </a:r>
          </a:p>
        </p:txBody>
      </p:sp>
      <p:sp>
        <p:nvSpPr>
          <p:cNvPr id="229" name="Brillez"/>
          <p:cNvSpPr txBox="1"/>
          <p:nvPr/>
        </p:nvSpPr>
        <p:spPr>
          <a:xfrm>
            <a:off x="2921522" y="3268928"/>
            <a:ext cx="177993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4000" b="1">
                <a:solidFill>
                  <a:srgbClr val="479BD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Brillez </a:t>
            </a:r>
          </a:p>
        </p:txBody>
      </p:sp>
      <p:sp>
        <p:nvSpPr>
          <p:cNvPr id="230" name="Nos classements publiés tout au long de l’année avec 11 focus…"/>
          <p:cNvSpPr txBox="1"/>
          <p:nvPr/>
        </p:nvSpPr>
        <p:spPr>
          <a:xfrm>
            <a:off x="3089350" y="9119236"/>
            <a:ext cx="5980748" cy="402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457200">
              <a:spcBef>
                <a:spcPts val="0"/>
              </a:spcBef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Nos classements publiés tout au long de l’année avec 11 focus</a:t>
            </a:r>
          </a:p>
          <a:p>
            <a:pPr defTabSz="457200">
              <a:spcBef>
                <a:spcPts val="0"/>
              </a:spcBef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28600" indent="-228600" defTabSz="457200">
              <a:spcBef>
                <a:spcPts val="0"/>
              </a:spcBef>
              <a:buSzPct val="100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4 classements focus </a:t>
            </a:r>
            <a:r>
              <a:rPr b="1"/>
              <a:t>HappyIndex®AtWork</a:t>
            </a:r>
            <a:r>
              <a:t> :  #Women #Seniors #Tech #Parents #Equality&amp;Inclusion </a:t>
            </a:r>
            <a:r>
              <a:rPr sz="1400" i="1"/>
              <a:t>(en construction)</a:t>
            </a:r>
          </a:p>
          <a:p>
            <a:pPr marL="228600" indent="-228600" defTabSz="457200">
              <a:spcBef>
                <a:spcPts val="0"/>
              </a:spcBef>
              <a:buSzPct val="100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 classements focus </a:t>
            </a:r>
            <a:r>
              <a:rPr b="1"/>
              <a:t>HappyAtSchool®</a:t>
            </a:r>
            <a:r>
              <a:t> :  </a:t>
            </a:r>
          </a:p>
          <a:p>
            <a:pPr marL="228600" indent="-228600" defTabSz="457200">
              <a:spcBef>
                <a:spcPts val="0"/>
              </a:spcBef>
              <a:buSzPct val="100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#RSE #Women #Equality&amp;Inclusion </a:t>
            </a:r>
            <a:r>
              <a:rPr sz="1400" i="1"/>
              <a:t>(en construction)</a:t>
            </a:r>
          </a:p>
          <a:p>
            <a:pPr marL="228600" indent="-228600" defTabSz="457200">
              <a:spcBef>
                <a:spcPts val="0"/>
              </a:spcBef>
              <a:buSzPct val="100000"/>
              <a:buChar char="•"/>
              <a:defRPr sz="1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 classement focus </a:t>
            </a:r>
            <a:r>
              <a:rPr b="1"/>
              <a:t>HappyTrainees®</a:t>
            </a:r>
            <a:r>
              <a:t> :  #Alternants #Women #Equality&amp;Inclusion </a:t>
            </a:r>
            <a:r>
              <a:rPr sz="1400" i="1"/>
              <a:t>(en construction)</a:t>
            </a:r>
          </a:p>
        </p:txBody>
      </p:sp>
      <p:grpSp>
        <p:nvGrpSpPr>
          <p:cNvPr id="239" name="Group"/>
          <p:cNvGrpSpPr/>
          <p:nvPr/>
        </p:nvGrpSpPr>
        <p:grpSpPr>
          <a:xfrm>
            <a:off x="10913878" y="8617603"/>
            <a:ext cx="9405198" cy="4446315"/>
            <a:chOff x="0" y="0"/>
            <a:chExt cx="9405197" cy="4446313"/>
          </a:xfrm>
        </p:grpSpPr>
        <p:pic>
          <p:nvPicPr>
            <p:cNvPr id="231" name="image-collée.pdf" descr="image-collé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8821" y="2129277"/>
              <a:ext cx="2303437" cy="2315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image-collée.pdf" descr="image-collé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1088" y="2129438"/>
              <a:ext cx="2303116" cy="2315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3" name="image-collée.pdf" descr="image-collé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3356" y="2141285"/>
              <a:ext cx="2309316" cy="2291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image-collée.pdf" descr="image-collé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5882" y="13347"/>
              <a:ext cx="2309316" cy="2273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" name="image-collée.pdf" descr="image-collé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31088" y="0"/>
              <a:ext cx="2309317" cy="2300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image-collée.pdf" descr="image-collé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6295" y="13412"/>
              <a:ext cx="2309316" cy="22734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image-collée.pdf" descr="image-collée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2" y="13411"/>
              <a:ext cx="2309316" cy="22734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age-collée.pdf" descr="image-collée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2127807"/>
              <a:ext cx="2307878" cy="2318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Nos labels et focus"/>
          <p:cNvSpPr txBox="1"/>
          <p:nvPr/>
        </p:nvSpPr>
        <p:spPr>
          <a:xfrm>
            <a:off x="796783" y="719068"/>
            <a:ext cx="908093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4000" b="1">
                <a:solidFill>
                  <a:srgbClr val="469CD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5900" cap="all">
                <a:solidFill>
                  <a:srgbClr val="334E8D"/>
                </a:solidFill>
              </a:rPr>
              <a:t>Nos labels et focus</a:t>
            </a:r>
            <a:r>
              <a:t> </a:t>
            </a:r>
          </a:p>
        </p:txBody>
      </p:sp>
      <p:sp>
        <p:nvSpPr>
          <p:cNvPr id="241" name="100% avis certifiés et anonymes"/>
          <p:cNvSpPr txBox="1"/>
          <p:nvPr/>
        </p:nvSpPr>
        <p:spPr>
          <a:xfrm>
            <a:off x="796783" y="1668020"/>
            <a:ext cx="587208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0"/>
              </a:spcBef>
              <a:defRPr sz="2500" b="1" cap="all">
                <a:solidFill>
                  <a:srgbClr val="479BD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469CDC"/>
                </a:solidFill>
              </a:defRPr>
            </a:pPr>
            <a:r>
              <a:rPr>
                <a:solidFill>
                  <a:srgbClr val="479BDC"/>
                </a:solidFill>
              </a:rPr>
              <a:t>100% avis certifiés et anonymes</a:t>
            </a:r>
          </a:p>
        </p:txBody>
      </p:sp>
      <p:sp>
        <p:nvSpPr>
          <p:cNvPr id="242" name="Circle"/>
          <p:cNvSpPr/>
          <p:nvPr/>
        </p:nvSpPr>
        <p:spPr>
          <a:xfrm>
            <a:off x="1352973" y="3157216"/>
            <a:ext cx="1270001" cy="1270001"/>
          </a:xfrm>
          <a:prstGeom prst="ellipse">
            <a:avLst/>
          </a:prstGeom>
          <a:solidFill>
            <a:srgbClr val="479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43" name="vidéo-collée.png" descr="vidéo-collée.png"/>
          <p:cNvPicPr>
            <a:picLocks noChangeAspect="1"/>
          </p:cNvPicPr>
          <p:nvPr/>
        </p:nvPicPr>
        <p:blipFill>
          <a:blip r:embed="rId10"/>
          <a:srcRect l="15582" t="14765" r="11332" b="12027"/>
          <a:stretch>
            <a:fillRect/>
          </a:stretch>
        </p:blipFill>
        <p:spPr>
          <a:xfrm>
            <a:off x="1238460" y="3492840"/>
            <a:ext cx="1176345" cy="1090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8" h="21587" extrusionOk="0">
                <a:moveTo>
                  <a:pt x="10696" y="0"/>
                </a:moveTo>
                <a:lnTo>
                  <a:pt x="5409" y="5704"/>
                </a:lnTo>
                <a:cubicBezTo>
                  <a:pt x="2498" y="8840"/>
                  <a:pt x="86" y="11471"/>
                  <a:pt x="48" y="11549"/>
                </a:cubicBezTo>
                <a:cubicBezTo>
                  <a:pt x="11" y="11627"/>
                  <a:pt x="-9" y="11734"/>
                  <a:pt x="5" y="11793"/>
                </a:cubicBezTo>
                <a:cubicBezTo>
                  <a:pt x="19" y="11851"/>
                  <a:pt x="1784" y="13794"/>
                  <a:pt x="3932" y="16114"/>
                </a:cubicBezTo>
                <a:cubicBezTo>
                  <a:pt x="7278" y="19726"/>
                  <a:pt x="7857" y="20333"/>
                  <a:pt x="7969" y="20333"/>
                </a:cubicBezTo>
                <a:cubicBezTo>
                  <a:pt x="8068" y="20333"/>
                  <a:pt x="8177" y="20249"/>
                  <a:pt x="8427" y="19987"/>
                </a:cubicBezTo>
                <a:lnTo>
                  <a:pt x="8762" y="19649"/>
                </a:lnTo>
                <a:lnTo>
                  <a:pt x="9605" y="20560"/>
                </a:lnTo>
                <a:cubicBezTo>
                  <a:pt x="10070" y="21062"/>
                  <a:pt x="10506" y="21504"/>
                  <a:pt x="10580" y="21542"/>
                </a:cubicBezTo>
                <a:cubicBezTo>
                  <a:pt x="10677" y="21593"/>
                  <a:pt x="10750" y="21600"/>
                  <a:pt x="10834" y="21566"/>
                </a:cubicBezTo>
                <a:cubicBezTo>
                  <a:pt x="10972" y="21511"/>
                  <a:pt x="21436" y="10230"/>
                  <a:pt x="21533" y="10033"/>
                </a:cubicBezTo>
                <a:cubicBezTo>
                  <a:pt x="21591" y="9915"/>
                  <a:pt x="21563" y="9487"/>
                  <a:pt x="21279" y="6128"/>
                </a:cubicBezTo>
                <a:cubicBezTo>
                  <a:pt x="21103" y="4051"/>
                  <a:pt x="20950" y="2280"/>
                  <a:pt x="20937" y="2192"/>
                </a:cubicBezTo>
                <a:cubicBezTo>
                  <a:pt x="20923" y="2104"/>
                  <a:pt x="20879" y="2005"/>
                  <a:pt x="20835" y="1980"/>
                </a:cubicBezTo>
                <a:cubicBezTo>
                  <a:pt x="20791" y="1954"/>
                  <a:pt x="20220" y="1885"/>
                  <a:pt x="19569" y="1823"/>
                </a:cubicBezTo>
                <a:cubicBezTo>
                  <a:pt x="18919" y="1760"/>
                  <a:pt x="18361" y="1686"/>
                  <a:pt x="18326" y="1658"/>
                </a:cubicBezTo>
                <a:cubicBezTo>
                  <a:pt x="18287" y="1627"/>
                  <a:pt x="18248" y="1475"/>
                  <a:pt x="18231" y="1265"/>
                </a:cubicBezTo>
                <a:cubicBezTo>
                  <a:pt x="18195" y="806"/>
                  <a:pt x="18136" y="714"/>
                  <a:pt x="17860" y="676"/>
                </a:cubicBezTo>
                <a:cubicBezTo>
                  <a:pt x="17378" y="608"/>
                  <a:pt x="11143" y="0"/>
                  <a:pt x="10929" y="0"/>
                </a:cubicBezTo>
                <a:lnTo>
                  <a:pt x="10696" y="0"/>
                </a:lnTo>
                <a:close/>
                <a:moveTo>
                  <a:pt x="14122" y="3920"/>
                </a:moveTo>
                <a:cubicBezTo>
                  <a:pt x="14359" y="3988"/>
                  <a:pt x="14583" y="4126"/>
                  <a:pt x="14769" y="4321"/>
                </a:cubicBezTo>
                <a:cubicBezTo>
                  <a:pt x="15516" y="5103"/>
                  <a:pt x="15337" y="6371"/>
                  <a:pt x="14406" y="6874"/>
                </a:cubicBezTo>
                <a:cubicBezTo>
                  <a:pt x="14165" y="7004"/>
                  <a:pt x="14074" y="7024"/>
                  <a:pt x="13773" y="7024"/>
                </a:cubicBezTo>
                <a:cubicBezTo>
                  <a:pt x="13472" y="7024"/>
                  <a:pt x="13380" y="7004"/>
                  <a:pt x="13140" y="6874"/>
                </a:cubicBezTo>
                <a:cubicBezTo>
                  <a:pt x="12394" y="6472"/>
                  <a:pt x="12090" y="5509"/>
                  <a:pt x="12471" y="4753"/>
                </a:cubicBezTo>
                <a:cubicBezTo>
                  <a:pt x="12644" y="4410"/>
                  <a:pt x="13068" y="4034"/>
                  <a:pt x="13402" y="3928"/>
                </a:cubicBezTo>
                <a:cubicBezTo>
                  <a:pt x="13637" y="3854"/>
                  <a:pt x="13885" y="3852"/>
                  <a:pt x="14122" y="392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44" name="Circle"/>
          <p:cNvSpPr/>
          <p:nvPr/>
        </p:nvSpPr>
        <p:spPr>
          <a:xfrm>
            <a:off x="1352973" y="8275455"/>
            <a:ext cx="1270001" cy="1270001"/>
          </a:xfrm>
          <a:prstGeom prst="ellipse">
            <a:avLst/>
          </a:prstGeom>
          <a:solidFill>
            <a:srgbClr val="479BDC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45" name="vidéo-collée.png" descr="vidéo-collée.png"/>
          <p:cNvPicPr>
            <a:picLocks noChangeAspect="1"/>
          </p:cNvPicPr>
          <p:nvPr/>
        </p:nvPicPr>
        <p:blipFill>
          <a:blip r:embed="rId11"/>
          <a:srcRect l="11526" t="12029" r="12997" b="15399"/>
          <a:stretch>
            <a:fillRect/>
          </a:stretch>
        </p:blipFill>
        <p:spPr>
          <a:xfrm>
            <a:off x="1210753" y="8106224"/>
            <a:ext cx="1496167" cy="149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7" h="21181" extrusionOk="0">
                <a:moveTo>
                  <a:pt x="7753" y="16"/>
                </a:moveTo>
                <a:cubicBezTo>
                  <a:pt x="7642" y="82"/>
                  <a:pt x="7540" y="345"/>
                  <a:pt x="7466" y="824"/>
                </a:cubicBezTo>
                <a:cubicBezTo>
                  <a:pt x="6913" y="4375"/>
                  <a:pt x="4336" y="7052"/>
                  <a:pt x="1160" y="7377"/>
                </a:cubicBezTo>
                <a:cubicBezTo>
                  <a:pt x="417" y="7454"/>
                  <a:pt x="27" y="7609"/>
                  <a:pt x="1" y="7770"/>
                </a:cubicBezTo>
                <a:cubicBezTo>
                  <a:pt x="-25" y="7931"/>
                  <a:pt x="316" y="8096"/>
                  <a:pt x="1030" y="8196"/>
                </a:cubicBezTo>
                <a:cubicBezTo>
                  <a:pt x="3159" y="8495"/>
                  <a:pt x="5086" y="9693"/>
                  <a:pt x="6256" y="11448"/>
                </a:cubicBezTo>
                <a:cubicBezTo>
                  <a:pt x="6910" y="12427"/>
                  <a:pt x="7169" y="13152"/>
                  <a:pt x="7449" y="14783"/>
                </a:cubicBezTo>
                <a:cubicBezTo>
                  <a:pt x="7658" y="16002"/>
                  <a:pt x="8134" y="15807"/>
                  <a:pt x="8276" y="14441"/>
                </a:cubicBezTo>
                <a:cubicBezTo>
                  <a:pt x="8435" y="12907"/>
                  <a:pt x="9236" y="11400"/>
                  <a:pt x="10537" y="10192"/>
                </a:cubicBezTo>
                <a:cubicBezTo>
                  <a:pt x="11894" y="8932"/>
                  <a:pt x="12558" y="8596"/>
                  <a:pt x="14346" y="8269"/>
                </a:cubicBezTo>
                <a:cubicBezTo>
                  <a:pt x="15178" y="8117"/>
                  <a:pt x="15757" y="7903"/>
                  <a:pt x="15713" y="7770"/>
                </a:cubicBezTo>
                <a:cubicBezTo>
                  <a:pt x="15670" y="7643"/>
                  <a:pt x="15088" y="7472"/>
                  <a:pt x="14419" y="7389"/>
                </a:cubicBezTo>
                <a:cubicBezTo>
                  <a:pt x="11342" y="7004"/>
                  <a:pt x="8651" y="4337"/>
                  <a:pt x="8265" y="1295"/>
                </a:cubicBezTo>
                <a:cubicBezTo>
                  <a:pt x="8145" y="353"/>
                  <a:pt x="7938" y="-92"/>
                  <a:pt x="7753" y="16"/>
                </a:cubicBezTo>
                <a:close/>
                <a:moveTo>
                  <a:pt x="16089" y="11078"/>
                </a:moveTo>
                <a:cubicBezTo>
                  <a:pt x="15924" y="11043"/>
                  <a:pt x="15780" y="11251"/>
                  <a:pt x="15780" y="11734"/>
                </a:cubicBezTo>
                <a:cubicBezTo>
                  <a:pt x="15780" y="13577"/>
                  <a:pt x="13478" y="15804"/>
                  <a:pt x="11572" y="15804"/>
                </a:cubicBezTo>
                <a:cubicBezTo>
                  <a:pt x="11230" y="15804"/>
                  <a:pt x="11027" y="15927"/>
                  <a:pt x="11027" y="16129"/>
                </a:cubicBezTo>
                <a:cubicBezTo>
                  <a:pt x="11027" y="16306"/>
                  <a:pt x="11196" y="16448"/>
                  <a:pt x="11404" y="16448"/>
                </a:cubicBezTo>
                <a:cubicBezTo>
                  <a:pt x="13479" y="16455"/>
                  <a:pt x="15759" y="18611"/>
                  <a:pt x="15774" y="20580"/>
                </a:cubicBezTo>
                <a:cubicBezTo>
                  <a:pt x="15782" y="21508"/>
                  <a:pt x="16366" y="21314"/>
                  <a:pt x="16534" y="20328"/>
                </a:cubicBezTo>
                <a:cubicBezTo>
                  <a:pt x="16770" y="18939"/>
                  <a:pt x="17741" y="17659"/>
                  <a:pt x="19043" y="17015"/>
                </a:cubicBezTo>
                <a:cubicBezTo>
                  <a:pt x="19674" y="16702"/>
                  <a:pt x="20412" y="16448"/>
                  <a:pt x="20685" y="16448"/>
                </a:cubicBezTo>
                <a:cubicBezTo>
                  <a:pt x="21575" y="16448"/>
                  <a:pt x="21249" y="15870"/>
                  <a:pt x="20286" y="15742"/>
                </a:cubicBezTo>
                <a:cubicBezTo>
                  <a:pt x="18519" y="15507"/>
                  <a:pt x="16853" y="13799"/>
                  <a:pt x="16528" y="11890"/>
                </a:cubicBezTo>
                <a:cubicBezTo>
                  <a:pt x="16443" y="11390"/>
                  <a:pt x="16255" y="11112"/>
                  <a:pt x="16089" y="1107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6" name="image-collée.pdf" descr="image-collée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0025911">
            <a:off x="20704832" y="12862354"/>
            <a:ext cx="2986786" cy="2274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-collée.pdf" descr="image-collée.pdf"/>
          <p:cNvPicPr>
            <a:picLocks noChangeAspect="1"/>
          </p:cNvPicPr>
          <p:nvPr/>
        </p:nvPicPr>
        <p:blipFill>
          <a:blip r:embed="rId13"/>
          <a:srcRect b="34604"/>
          <a:stretch>
            <a:fillRect/>
          </a:stretch>
        </p:blipFill>
        <p:spPr>
          <a:xfrm rot="4164066">
            <a:off x="22418665" y="-1539799"/>
            <a:ext cx="2809965" cy="3257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-collée.pdf" descr="image-collée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3601915">
            <a:off x="-1070363" y="5370902"/>
            <a:ext cx="2289912" cy="29742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Group"/>
          <p:cNvGrpSpPr/>
          <p:nvPr/>
        </p:nvGrpSpPr>
        <p:grpSpPr>
          <a:xfrm>
            <a:off x="8726795" y="2837153"/>
            <a:ext cx="14174206" cy="4194724"/>
            <a:chOff x="0" y="0"/>
            <a:chExt cx="14174204" cy="4194723"/>
          </a:xfrm>
        </p:grpSpPr>
        <p:pic>
          <p:nvPicPr>
            <p:cNvPr id="249" name="planche FR labels 2024_HappyAtSchool.png" descr="planche FR labels 2024_HappyAtSchool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977889" y="0"/>
              <a:ext cx="2951844" cy="4194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planche FR labels 2024_HappyAtWork.png" descr="planche FR labels 2024_HappyAtWork.png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0"/>
              <a:ext cx="2951843" cy="4194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planche FR labels 2024_HappyCandidates.png" descr="planche FR labels 2024_HappyCandidates.png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33417" y="0"/>
              <a:ext cx="2951843" cy="4194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planche FR labels 2024_HappyClients.png" descr="planche FR labels 2024_HappyClients.png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222361" y="0"/>
              <a:ext cx="2951844" cy="4194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3" name="planche FR labels 2024_HappyTrainees.png" descr="planche FR labels 2024_HappyTrainees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488944" y="0"/>
              <a:ext cx="2951844" cy="4194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4" name="planche FR labels 2024_WeImpactESG.png" descr="planche FR labels 2024_WeImpactESG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44472" y="0"/>
              <a:ext cx="2951843" cy="41947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-collée.pdf" descr="image-collé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71" y="5074585"/>
            <a:ext cx="5673189" cy="5703048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Line"/>
          <p:cNvSpPr/>
          <p:nvPr/>
        </p:nvSpPr>
        <p:spPr>
          <a:xfrm flipH="1">
            <a:off x="19566435" y="2320781"/>
            <a:ext cx="1" cy="11717073"/>
          </a:xfrm>
          <a:prstGeom prst="line">
            <a:avLst/>
          </a:prstGeom>
          <a:ln w="50800">
            <a:solidFill>
              <a:srgbClr val="65942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2" name="Weimpact®"/>
          <p:cNvSpPr txBox="1"/>
          <p:nvPr/>
        </p:nvSpPr>
        <p:spPr>
          <a:xfrm>
            <a:off x="825756" y="812086"/>
            <a:ext cx="458063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6000" b="1" cap="all">
                <a:solidFill>
                  <a:srgbClr val="469CD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334E8D"/>
                </a:solidFill>
              </a:rPr>
              <a:t>Weimpact</a:t>
            </a:r>
            <a:r>
              <a:rPr baseline="31999">
                <a:solidFill>
                  <a:srgbClr val="334E8D"/>
                </a:solidFill>
              </a:rPr>
              <a:t>®</a:t>
            </a:r>
          </a:p>
        </p:txBody>
      </p:sp>
      <p:sp>
        <p:nvSpPr>
          <p:cNvPr id="293" name="Les entreprises dont les salariés apprécient le plus la réalité…"/>
          <p:cNvSpPr txBox="1"/>
          <p:nvPr/>
        </p:nvSpPr>
        <p:spPr>
          <a:xfrm>
            <a:off x="825756" y="1843588"/>
            <a:ext cx="1155710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457200">
              <a:spcBef>
                <a:spcPts val="0"/>
              </a:spcBef>
              <a:defRPr sz="2400" b="1" cap="all">
                <a:solidFill>
                  <a:srgbClr val="65942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Les entreprises dont les salariés apprécient le plus la réalité </a:t>
            </a:r>
          </a:p>
          <a:p>
            <a:pPr defTabSz="457200">
              <a:spcBef>
                <a:spcPts val="0"/>
              </a:spcBef>
              <a:defRPr sz="2400" b="1" cap="all">
                <a:solidFill>
                  <a:srgbClr val="65942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des pratiques sociales et environnementales (ESG).</a:t>
            </a:r>
          </a:p>
        </p:txBody>
      </p:sp>
      <p:sp>
        <p:nvSpPr>
          <p:cNvPr id="294" name="Reposant sur nos index d’analyse, les Programmes de Réputation (PR) ChooseMyCompany captent des avis 100% certifiés et anonymes…"/>
          <p:cNvSpPr txBox="1"/>
          <p:nvPr/>
        </p:nvSpPr>
        <p:spPr>
          <a:xfrm>
            <a:off x="6972994" y="4975502"/>
            <a:ext cx="9949519" cy="543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ts val="3000"/>
              </a:lnSpc>
              <a:spcBef>
                <a:spcPts val="0"/>
              </a:spcBef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Reposant sur nos index d’analyse, les Programmes de Réputation (PR) ChooseMyCompany captent des avis 100% certifiés et anonymes</a:t>
            </a:r>
          </a:p>
          <a:p>
            <a:pPr defTabSz="457200">
              <a:lnSpc>
                <a:spcPts val="3000"/>
              </a:lnSpc>
              <a:spcBef>
                <a:spcPts val="0"/>
              </a:spcBef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defTabSz="457200">
              <a:lnSpc>
                <a:spcPts val="3000"/>
              </a:lnSpc>
              <a:spcBef>
                <a:spcPts val="0"/>
              </a:spcBef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Elles vous permettent :</a:t>
            </a:r>
          </a:p>
          <a:p>
            <a:pPr defTabSz="457200">
              <a:lnSpc>
                <a:spcPts val="3000"/>
              </a:lnSpc>
              <a:spcBef>
                <a:spcPts val="0"/>
              </a:spcBef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28600" indent="-228600" defTabSz="457200">
              <a:lnSpc>
                <a:spcPts val="3000"/>
              </a:lnSpc>
              <a:spcBef>
                <a:spcPts val="0"/>
              </a:spcBef>
              <a:buSzPct val="100000"/>
              <a:buChar char="•"/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d’</a:t>
            </a:r>
            <a:r>
              <a:rPr b="1"/>
              <a:t>améliorer</a:t>
            </a:r>
            <a:r>
              <a:t> l’engagement de vos parties prenantes</a:t>
            </a:r>
            <a:endParaRPr i="1"/>
          </a:p>
          <a:p>
            <a:pPr defTabSz="457200">
              <a:lnSpc>
                <a:spcPts val="3000"/>
              </a:lnSpc>
              <a:spcBef>
                <a:spcPts val="0"/>
              </a:spcBef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i="1"/>
          </a:p>
          <a:p>
            <a:pPr marL="228600" indent="-228600" defTabSz="457200">
              <a:lnSpc>
                <a:spcPts val="3000"/>
              </a:lnSpc>
              <a:spcBef>
                <a:spcPts val="0"/>
              </a:spcBef>
              <a:buSzPct val="100000"/>
              <a:buChar char="•"/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 </a:t>
            </a:r>
            <a:r>
              <a:rPr b="1"/>
              <a:t>développer</a:t>
            </a:r>
            <a:r>
              <a:t> votre attractivité vis-à-vis de vos candidats et de vos prospects</a:t>
            </a:r>
          </a:p>
          <a:p>
            <a:pPr defTabSz="457200">
              <a:lnSpc>
                <a:spcPts val="3000"/>
              </a:lnSpc>
              <a:spcBef>
                <a:spcPts val="0"/>
              </a:spcBef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marL="228600" indent="-228600" defTabSz="457200">
              <a:lnSpc>
                <a:spcPts val="3000"/>
              </a:lnSpc>
              <a:spcBef>
                <a:spcPts val="0"/>
              </a:spcBef>
              <a:buSzPct val="100000"/>
              <a:buChar char="•"/>
              <a:defRPr sz="2800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de </a:t>
            </a:r>
            <a:r>
              <a:rPr b="1"/>
              <a:t>valoriser</a:t>
            </a:r>
            <a:r>
              <a:t> votre performance extra-financière ESG auprès de vos investisseurs </a:t>
            </a:r>
          </a:p>
          <a:p>
            <a:pPr algn="ctr" defTabSz="457200">
              <a:lnSpc>
                <a:spcPts val="3000"/>
              </a:lnSpc>
              <a:spcBef>
                <a:spcPts val="0"/>
              </a:spcBef>
              <a:defRPr sz="2700" b="1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  <p:sp>
        <p:nvSpPr>
          <p:cNvPr id="295" name="Circle"/>
          <p:cNvSpPr/>
          <p:nvPr/>
        </p:nvSpPr>
        <p:spPr>
          <a:xfrm>
            <a:off x="19222308" y="4637423"/>
            <a:ext cx="688254" cy="688254"/>
          </a:xfrm>
          <a:prstGeom prst="ellipse">
            <a:avLst/>
          </a:prstGeom>
          <a:solidFill>
            <a:srgbClr val="6594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6" name="Circle"/>
          <p:cNvSpPr/>
          <p:nvPr/>
        </p:nvSpPr>
        <p:spPr>
          <a:xfrm>
            <a:off x="19222308" y="5976821"/>
            <a:ext cx="688254" cy="688254"/>
          </a:xfrm>
          <a:prstGeom prst="ellipse">
            <a:avLst/>
          </a:prstGeom>
          <a:solidFill>
            <a:srgbClr val="6594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7" name="Circle"/>
          <p:cNvSpPr/>
          <p:nvPr/>
        </p:nvSpPr>
        <p:spPr>
          <a:xfrm>
            <a:off x="19222308" y="7350506"/>
            <a:ext cx="688254" cy="688254"/>
          </a:xfrm>
          <a:prstGeom prst="ellipse">
            <a:avLst/>
          </a:prstGeom>
          <a:solidFill>
            <a:srgbClr val="6594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8" name="Circle"/>
          <p:cNvSpPr/>
          <p:nvPr/>
        </p:nvSpPr>
        <p:spPr>
          <a:xfrm>
            <a:off x="19222308" y="8724191"/>
            <a:ext cx="688254" cy="688254"/>
          </a:xfrm>
          <a:prstGeom prst="ellipse">
            <a:avLst/>
          </a:prstGeom>
          <a:solidFill>
            <a:srgbClr val="65942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9" name="Quote Bubble"/>
          <p:cNvSpPr/>
          <p:nvPr/>
        </p:nvSpPr>
        <p:spPr>
          <a:xfrm>
            <a:off x="19397961" y="6184103"/>
            <a:ext cx="336805" cy="279622"/>
          </a:xfrm>
          <a:prstGeom prst="wedgeEllipseCallout">
            <a:avLst>
              <a:gd name="adj1" fmla="val -37814"/>
              <a:gd name="adj2" fmla="val 60153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00" name="Le calcul du score intègre  4 critères de performance…"/>
          <p:cNvSpPr txBox="1"/>
          <p:nvPr/>
        </p:nvSpPr>
        <p:spPr>
          <a:xfrm>
            <a:off x="19492041" y="878252"/>
            <a:ext cx="6833115" cy="1329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457200">
              <a:lnSpc>
                <a:spcPts val="5000"/>
              </a:lnSpc>
              <a:spcBef>
                <a:spcPts val="0"/>
              </a:spcBef>
              <a:defRPr sz="2400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calcul du score intègre </a:t>
            </a:r>
            <a:br/>
            <a:r>
              <a:rPr b="1"/>
              <a:t>4 critères</a:t>
            </a:r>
            <a:r>
              <a:t> de performance</a:t>
            </a:r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Exprimé par une </a:t>
            </a:r>
            <a:r>
              <a:rPr b="1"/>
              <a:t>note /100</a:t>
            </a:r>
          </a:p>
        </p:txBody>
      </p:sp>
      <p:pic>
        <p:nvPicPr>
          <p:cNvPr id="301" name="image-collée.pdf" descr="image-collé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6920" y="12756876"/>
            <a:ext cx="2196357" cy="66012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Line"/>
          <p:cNvSpPr/>
          <p:nvPr/>
        </p:nvSpPr>
        <p:spPr>
          <a:xfrm>
            <a:off x="19566435" y="-107639"/>
            <a:ext cx="1" cy="1035036"/>
          </a:xfrm>
          <a:prstGeom prst="line">
            <a:avLst/>
          </a:prstGeom>
          <a:ln w="50800">
            <a:solidFill>
              <a:srgbClr val="334E8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03" name="image-collée.pdf" descr="image-collée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25911">
            <a:off x="-1977369" y="2723236"/>
            <a:ext cx="2986786" cy="2274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ge-collée.pdf" descr="image-collée.pdf"/>
          <p:cNvPicPr>
            <a:picLocks noChangeAspect="1"/>
          </p:cNvPicPr>
          <p:nvPr/>
        </p:nvPicPr>
        <p:blipFill>
          <a:blip r:embed="rId5"/>
          <a:srcRect b="34604"/>
          <a:stretch>
            <a:fillRect/>
          </a:stretch>
        </p:blipFill>
        <p:spPr>
          <a:xfrm rot="4164066">
            <a:off x="1633565" y="11541201"/>
            <a:ext cx="2809965" cy="3257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-collée.pdf" descr="image-collé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601915">
            <a:off x="17536433" y="-1780582"/>
            <a:ext cx="2289912" cy="2974216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core de…"/>
          <p:cNvSpPr txBox="1"/>
          <p:nvPr/>
        </p:nvSpPr>
        <p:spPr>
          <a:xfrm>
            <a:off x="20161539" y="4537519"/>
            <a:ext cx="2519066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Score</a:t>
            </a:r>
            <a:r>
              <a:t> </a:t>
            </a:r>
            <a:r>
              <a:rPr b="0"/>
              <a:t>de</a:t>
            </a:r>
            <a:r>
              <a:t> </a:t>
            </a:r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gouvernance</a:t>
            </a:r>
            <a:endParaRPr b="0"/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  <p:sp>
        <p:nvSpPr>
          <p:cNvPr id="307" name="Score…"/>
          <p:cNvSpPr txBox="1"/>
          <p:nvPr/>
        </p:nvSpPr>
        <p:spPr>
          <a:xfrm>
            <a:off x="20161539" y="7261549"/>
            <a:ext cx="1282900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Score</a:t>
            </a:r>
            <a:r>
              <a:t> </a:t>
            </a:r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social</a:t>
            </a:r>
            <a:endParaRPr b="0"/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  <p:sp>
        <p:nvSpPr>
          <p:cNvPr id="308" name="Score…"/>
          <p:cNvSpPr txBox="1"/>
          <p:nvPr/>
        </p:nvSpPr>
        <p:spPr>
          <a:xfrm>
            <a:off x="20161539" y="8647197"/>
            <a:ext cx="317376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Score</a:t>
            </a:r>
            <a:r>
              <a:t> </a:t>
            </a:r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Environnemental</a:t>
            </a:r>
            <a:endParaRPr b="0"/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  <p:sp>
        <p:nvSpPr>
          <p:cNvPr id="309" name="Compass"/>
          <p:cNvSpPr/>
          <p:nvPr/>
        </p:nvSpPr>
        <p:spPr>
          <a:xfrm>
            <a:off x="19389373" y="4814228"/>
            <a:ext cx="334643" cy="334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4" y="0"/>
                  <a:pt x="0" y="4844"/>
                  <a:pt x="0" y="10800"/>
                </a:cubicBezTo>
                <a:cubicBezTo>
                  <a:pt x="0" y="16756"/>
                  <a:pt x="4844" y="21600"/>
                  <a:pt x="10800" y="21600"/>
                </a:cubicBezTo>
                <a:cubicBezTo>
                  <a:pt x="16756" y="21600"/>
                  <a:pt x="21600" y="16756"/>
                  <a:pt x="21600" y="10800"/>
                </a:cubicBezTo>
                <a:cubicBezTo>
                  <a:pt x="21600" y="4844"/>
                  <a:pt x="16756" y="0"/>
                  <a:pt x="10800" y="0"/>
                </a:cubicBezTo>
                <a:close/>
                <a:moveTo>
                  <a:pt x="10454" y="1411"/>
                </a:moveTo>
                <a:lnTo>
                  <a:pt x="11146" y="1411"/>
                </a:lnTo>
                <a:lnTo>
                  <a:pt x="11146" y="2528"/>
                </a:lnTo>
                <a:cubicBezTo>
                  <a:pt x="11146" y="2717"/>
                  <a:pt x="10994" y="2874"/>
                  <a:pt x="10800" y="2874"/>
                </a:cubicBezTo>
                <a:cubicBezTo>
                  <a:pt x="10611" y="2874"/>
                  <a:pt x="10454" y="2717"/>
                  <a:pt x="10454" y="2528"/>
                </a:cubicBezTo>
                <a:lnTo>
                  <a:pt x="10454" y="1411"/>
                </a:lnTo>
                <a:close/>
                <a:moveTo>
                  <a:pt x="15407" y="4688"/>
                </a:moveTo>
                <a:lnTo>
                  <a:pt x="12059" y="11762"/>
                </a:lnTo>
                <a:lnTo>
                  <a:pt x="6183" y="16929"/>
                </a:lnTo>
                <a:lnTo>
                  <a:pt x="9531" y="9855"/>
                </a:lnTo>
                <a:lnTo>
                  <a:pt x="15407" y="4688"/>
                </a:lnTo>
                <a:close/>
                <a:moveTo>
                  <a:pt x="10800" y="9877"/>
                </a:moveTo>
                <a:cubicBezTo>
                  <a:pt x="10292" y="9877"/>
                  <a:pt x="9877" y="10292"/>
                  <a:pt x="9877" y="10800"/>
                </a:cubicBezTo>
                <a:cubicBezTo>
                  <a:pt x="9877" y="11313"/>
                  <a:pt x="10292" y="11725"/>
                  <a:pt x="10800" y="11725"/>
                </a:cubicBezTo>
                <a:cubicBezTo>
                  <a:pt x="11308" y="11725"/>
                  <a:pt x="11723" y="11308"/>
                  <a:pt x="11723" y="10800"/>
                </a:cubicBezTo>
                <a:cubicBezTo>
                  <a:pt x="11723" y="10292"/>
                  <a:pt x="11308" y="9877"/>
                  <a:pt x="10800" y="9877"/>
                </a:cubicBezTo>
                <a:close/>
                <a:moveTo>
                  <a:pt x="19079" y="10456"/>
                </a:moveTo>
                <a:lnTo>
                  <a:pt x="20196" y="10456"/>
                </a:lnTo>
                <a:lnTo>
                  <a:pt x="20196" y="11146"/>
                </a:lnTo>
                <a:lnTo>
                  <a:pt x="19079" y="11146"/>
                </a:lnTo>
                <a:cubicBezTo>
                  <a:pt x="18890" y="11146"/>
                  <a:pt x="18733" y="10994"/>
                  <a:pt x="18733" y="10800"/>
                </a:cubicBezTo>
                <a:cubicBezTo>
                  <a:pt x="18733" y="10611"/>
                  <a:pt x="18890" y="10456"/>
                  <a:pt x="19079" y="10456"/>
                </a:cubicBezTo>
                <a:close/>
                <a:moveTo>
                  <a:pt x="1409" y="10461"/>
                </a:moveTo>
                <a:lnTo>
                  <a:pt x="2528" y="10461"/>
                </a:lnTo>
                <a:cubicBezTo>
                  <a:pt x="2717" y="10455"/>
                  <a:pt x="2872" y="10612"/>
                  <a:pt x="2872" y="10807"/>
                </a:cubicBezTo>
                <a:cubicBezTo>
                  <a:pt x="2872" y="10996"/>
                  <a:pt x="2717" y="11151"/>
                  <a:pt x="2528" y="11151"/>
                </a:cubicBezTo>
                <a:lnTo>
                  <a:pt x="1409" y="11151"/>
                </a:lnTo>
                <a:lnTo>
                  <a:pt x="1409" y="10461"/>
                </a:lnTo>
                <a:close/>
                <a:moveTo>
                  <a:pt x="10805" y="18733"/>
                </a:moveTo>
                <a:cubicBezTo>
                  <a:pt x="10994" y="18733"/>
                  <a:pt x="11151" y="18890"/>
                  <a:pt x="11151" y="19079"/>
                </a:cubicBezTo>
                <a:lnTo>
                  <a:pt x="11151" y="20196"/>
                </a:lnTo>
                <a:lnTo>
                  <a:pt x="10459" y="20196"/>
                </a:lnTo>
                <a:lnTo>
                  <a:pt x="10459" y="19079"/>
                </a:lnTo>
                <a:cubicBezTo>
                  <a:pt x="10454" y="18884"/>
                  <a:pt x="10611" y="18733"/>
                  <a:pt x="10805" y="1873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0" name="Heart"/>
          <p:cNvSpPr/>
          <p:nvPr/>
        </p:nvSpPr>
        <p:spPr>
          <a:xfrm>
            <a:off x="19403164" y="7558954"/>
            <a:ext cx="307062" cy="27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1" name="Arrow 5"/>
          <p:cNvSpPr/>
          <p:nvPr/>
        </p:nvSpPr>
        <p:spPr>
          <a:xfrm>
            <a:off x="19392051" y="8873744"/>
            <a:ext cx="354688" cy="363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13" extrusionOk="0">
                <a:moveTo>
                  <a:pt x="10529" y="0"/>
                </a:moveTo>
                <a:lnTo>
                  <a:pt x="10529" y="2252"/>
                </a:lnTo>
                <a:cubicBezTo>
                  <a:pt x="6127" y="2290"/>
                  <a:pt x="2426" y="5063"/>
                  <a:pt x="1275" y="8842"/>
                </a:cubicBezTo>
                <a:lnTo>
                  <a:pt x="4596" y="10276"/>
                </a:lnTo>
                <a:cubicBezTo>
                  <a:pt x="5122" y="7645"/>
                  <a:pt x="7572" y="5648"/>
                  <a:pt x="10529" y="5607"/>
                </a:cubicBezTo>
                <a:lnTo>
                  <a:pt x="10529" y="7662"/>
                </a:lnTo>
                <a:lnTo>
                  <a:pt x="16091" y="3831"/>
                </a:lnTo>
                <a:lnTo>
                  <a:pt x="10529" y="0"/>
                </a:lnTo>
                <a:close/>
                <a:moveTo>
                  <a:pt x="17685" y="4997"/>
                </a:moveTo>
                <a:lnTo>
                  <a:pt x="14789" y="7046"/>
                </a:lnTo>
                <a:cubicBezTo>
                  <a:pt x="16783" y="8706"/>
                  <a:pt x="17443" y="11456"/>
                  <a:pt x="16235" y="13805"/>
                </a:cubicBezTo>
                <a:lnTo>
                  <a:pt x="14269" y="12888"/>
                </a:lnTo>
                <a:lnTo>
                  <a:pt x="15451" y="19251"/>
                </a:lnTo>
                <a:lnTo>
                  <a:pt x="21600" y="16307"/>
                </a:lnTo>
                <a:lnTo>
                  <a:pt x="19446" y="15303"/>
                </a:lnTo>
                <a:cubicBezTo>
                  <a:pt x="21285" y="11775"/>
                  <a:pt x="20457" y="7668"/>
                  <a:pt x="17685" y="4997"/>
                </a:cubicBezTo>
                <a:close/>
                <a:moveTo>
                  <a:pt x="972" y="10677"/>
                </a:moveTo>
                <a:lnTo>
                  <a:pt x="0" y="17074"/>
                </a:lnTo>
                <a:lnTo>
                  <a:pt x="2120" y="16006"/>
                </a:lnTo>
                <a:cubicBezTo>
                  <a:pt x="4403" y="19887"/>
                  <a:pt x="9288" y="21600"/>
                  <a:pt x="13647" y="20265"/>
                </a:cubicBezTo>
                <a:lnTo>
                  <a:pt x="12998" y="16913"/>
                </a:lnTo>
                <a:cubicBezTo>
                  <a:pt x="10149" y="18031"/>
                  <a:pt x="6810" y="16983"/>
                  <a:pt x="5281" y="14416"/>
                </a:cubicBezTo>
                <a:lnTo>
                  <a:pt x="7215" y="13443"/>
                </a:lnTo>
                <a:lnTo>
                  <a:pt x="972" y="1067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2" name="Score…"/>
          <p:cNvSpPr txBox="1"/>
          <p:nvPr/>
        </p:nvSpPr>
        <p:spPr>
          <a:xfrm>
            <a:off x="20161539" y="5875901"/>
            <a:ext cx="188089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Score</a:t>
            </a:r>
            <a:r>
              <a:t> </a:t>
            </a:r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Qualitatif</a:t>
            </a:r>
            <a:endParaRPr b="0"/>
          </a:p>
          <a:p>
            <a:pPr defTabSz="457200">
              <a:lnSpc>
                <a:spcPts val="5000"/>
              </a:lnSpc>
              <a:spcBef>
                <a:spcPts val="0"/>
              </a:spcBef>
              <a:defRPr sz="2400" b="1" cap="all">
                <a:solidFill>
                  <a:srgbClr val="3A5917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</a:p>
        </p:txBody>
      </p:sp>
      <p:sp>
        <p:nvSpPr>
          <p:cNvPr id="313" name="Pour décrocher le Label ImpactESGIndex®, il faut réunir  2 critères simples de performance"/>
          <p:cNvSpPr txBox="1"/>
          <p:nvPr/>
        </p:nvSpPr>
        <p:spPr>
          <a:xfrm>
            <a:off x="1553986" y="10394005"/>
            <a:ext cx="403147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spcBef>
                <a:spcPts val="0"/>
              </a:spcBef>
              <a:defRPr sz="1800" i="1">
                <a:solidFill>
                  <a:srgbClr val="46B34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Pour décrocher le Label ImpactESGIndex®, il faut réunir </a:t>
            </a:r>
            <a:br/>
            <a:r>
              <a:rPr b="1"/>
              <a:t>2 critères</a:t>
            </a:r>
            <a:r>
              <a:t> simples de performance</a:t>
            </a:r>
          </a:p>
        </p:txBody>
      </p:sp>
      <p:sp>
        <p:nvSpPr>
          <p:cNvPr id="314" name="Callout"/>
          <p:cNvSpPr/>
          <p:nvPr/>
        </p:nvSpPr>
        <p:spPr>
          <a:xfrm rot="16200000">
            <a:off x="8621290" y="10356089"/>
            <a:ext cx="2060754" cy="333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786"/>
                </a:moveTo>
                <a:lnTo>
                  <a:pt x="0" y="5814"/>
                </a:lnTo>
                <a:cubicBezTo>
                  <a:pt x="0" y="2603"/>
                  <a:pt x="4835" y="0"/>
                  <a:pt x="10800" y="0"/>
                </a:cubicBezTo>
                <a:lnTo>
                  <a:pt x="10800" y="0"/>
                </a:lnTo>
                <a:cubicBezTo>
                  <a:pt x="16765" y="0"/>
                  <a:pt x="21600" y="2603"/>
                  <a:pt x="21600" y="5814"/>
                </a:cubicBezTo>
                <a:cubicBezTo>
                  <a:pt x="21600" y="5814"/>
                  <a:pt x="21600" y="5814"/>
                  <a:pt x="21600" y="5814"/>
                </a:cubicBezTo>
                <a:lnTo>
                  <a:pt x="21600" y="15786"/>
                </a:lnTo>
                <a:cubicBezTo>
                  <a:pt x="21600" y="18997"/>
                  <a:pt x="16765" y="21600"/>
                  <a:pt x="10800" y="21600"/>
                </a:cubicBezTo>
                <a:lnTo>
                  <a:pt x="10800" y="21600"/>
                </a:lnTo>
                <a:cubicBezTo>
                  <a:pt x="4835" y="21600"/>
                  <a:pt x="0" y="18997"/>
                  <a:pt x="0" y="15786"/>
                </a:cubicBezTo>
                <a:close/>
              </a:path>
            </a:pathLst>
          </a:custGeom>
          <a:solidFill>
            <a:srgbClr val="65942F">
              <a:alpha val="27428"/>
            </a:srgbClr>
          </a:solidFill>
          <a:ln w="25400">
            <a:solidFill>
              <a:srgbClr val="2D4D92">
                <a:alpha val="59430"/>
              </a:srgb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5" name="Moyenne  des 18 questions  &gt; 3,5/5"/>
          <p:cNvSpPr txBox="1"/>
          <p:nvPr/>
        </p:nvSpPr>
        <p:spPr>
          <a:xfrm>
            <a:off x="8319506" y="11305058"/>
            <a:ext cx="2664223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ts val="6300"/>
              </a:lnSpc>
              <a:spcBef>
                <a:spcPts val="0"/>
              </a:spcBef>
              <a:buClr>
                <a:srgbClr val="4FB7FF"/>
              </a:buClr>
              <a:defRPr sz="2400" cap="all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 dirty="0">
                <a:solidFill>
                  <a:srgbClr val="3A5917"/>
                </a:solidFill>
              </a:rPr>
              <a:t>Moyenne </a:t>
            </a:r>
            <a:br>
              <a:rPr sz="1600" dirty="0">
                <a:solidFill>
                  <a:srgbClr val="3A5917"/>
                </a:solidFill>
              </a:rPr>
            </a:br>
            <a:r>
              <a:rPr sz="1600" dirty="0">
                <a:solidFill>
                  <a:srgbClr val="3A5917"/>
                </a:solidFill>
              </a:rPr>
              <a:t>des 18 questions </a:t>
            </a:r>
            <a:br>
              <a:rPr sz="1600" dirty="0">
                <a:solidFill>
                  <a:srgbClr val="65942F"/>
                </a:solidFill>
              </a:rPr>
            </a:br>
            <a:r>
              <a:rPr sz="4100" b="1" dirty="0">
                <a:solidFill>
                  <a:srgbClr val="FFFFFF"/>
                </a:solidFill>
              </a:rPr>
              <a:t>&gt; 3,5/5</a:t>
            </a:r>
          </a:p>
        </p:txBody>
      </p:sp>
      <p:sp>
        <p:nvSpPr>
          <p:cNvPr id="319" name="Connection Line"/>
          <p:cNvSpPr/>
          <p:nvPr/>
        </p:nvSpPr>
        <p:spPr>
          <a:xfrm>
            <a:off x="5459696" y="11700612"/>
            <a:ext cx="1648970" cy="621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19" extrusionOk="0">
                <a:moveTo>
                  <a:pt x="21600" y="12188"/>
                </a:moveTo>
                <a:cubicBezTo>
                  <a:pt x="12366" y="21600"/>
                  <a:pt x="5166" y="17537"/>
                  <a:pt x="0" y="0"/>
                </a:cubicBezTo>
              </a:path>
            </a:pathLst>
          </a:custGeom>
          <a:ln w="25400">
            <a:solidFill>
              <a:srgbClr val="3BA73D"/>
            </a:solidFill>
            <a:miter lim="400000"/>
            <a:headEnd type="arrow"/>
          </a:ln>
        </p:spPr>
        <p:txBody>
          <a:bodyPr/>
          <a:lstStyle/>
          <a:p>
            <a:endParaRPr/>
          </a:p>
        </p:txBody>
      </p:sp>
      <p:sp>
        <p:nvSpPr>
          <p:cNvPr id="317" name="Callout"/>
          <p:cNvSpPr/>
          <p:nvPr/>
        </p:nvSpPr>
        <p:spPr>
          <a:xfrm rot="16200000">
            <a:off x="13045702" y="10223108"/>
            <a:ext cx="1794793" cy="3333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786"/>
                </a:moveTo>
                <a:lnTo>
                  <a:pt x="0" y="5814"/>
                </a:lnTo>
                <a:cubicBezTo>
                  <a:pt x="0" y="2603"/>
                  <a:pt x="4835" y="0"/>
                  <a:pt x="10800" y="0"/>
                </a:cubicBezTo>
                <a:lnTo>
                  <a:pt x="10800" y="0"/>
                </a:lnTo>
                <a:cubicBezTo>
                  <a:pt x="16765" y="0"/>
                  <a:pt x="21600" y="2603"/>
                  <a:pt x="21600" y="5814"/>
                </a:cubicBezTo>
                <a:cubicBezTo>
                  <a:pt x="21600" y="5814"/>
                  <a:pt x="21600" y="5814"/>
                  <a:pt x="21600" y="5814"/>
                </a:cubicBezTo>
                <a:lnTo>
                  <a:pt x="21600" y="15786"/>
                </a:lnTo>
                <a:cubicBezTo>
                  <a:pt x="21600" y="18997"/>
                  <a:pt x="16765" y="21600"/>
                  <a:pt x="10800" y="21600"/>
                </a:cubicBezTo>
                <a:lnTo>
                  <a:pt x="10800" y="21600"/>
                </a:lnTo>
                <a:cubicBezTo>
                  <a:pt x="4835" y="21600"/>
                  <a:pt x="0" y="18997"/>
                  <a:pt x="0" y="15786"/>
                </a:cubicBezTo>
                <a:close/>
              </a:path>
            </a:pathLst>
          </a:custGeom>
          <a:solidFill>
            <a:srgbClr val="65942F">
              <a:alpha val="27428"/>
            </a:srgbClr>
          </a:solidFill>
          <a:ln w="25400">
            <a:solidFill>
              <a:srgbClr val="2D4D92">
                <a:alpha val="59430"/>
              </a:srgb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18" name="Participation  &gt; 50%*"/>
          <p:cNvSpPr txBox="1"/>
          <p:nvPr/>
        </p:nvSpPr>
        <p:spPr>
          <a:xfrm>
            <a:off x="12684863" y="11332560"/>
            <a:ext cx="2415516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ts val="6000"/>
              </a:lnSpc>
              <a:spcBef>
                <a:spcPts val="0"/>
              </a:spcBef>
              <a:buClr>
                <a:srgbClr val="4FB7FF"/>
              </a:buClr>
              <a:defRPr sz="2400" cap="all">
                <a:solidFill>
                  <a:srgbClr val="334E8E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>
                <a:solidFill>
                  <a:srgbClr val="3A5917"/>
                </a:solidFill>
              </a:rPr>
              <a:t>Participation</a:t>
            </a:r>
            <a:r>
              <a:t> </a:t>
            </a:r>
            <a:br/>
            <a:r>
              <a:rPr sz="4100" b="1">
                <a:solidFill>
                  <a:srgbClr val="FFFFFF"/>
                </a:solidFill>
              </a:rPr>
              <a:t>&gt; 50%*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483</Words>
  <Application>Microsoft Office PowerPoint</Application>
  <PresentationFormat>Personnalisé</PresentationFormat>
  <Paragraphs>69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Helvetica</vt:lpstr>
      <vt:lpstr>Helvetica Neue</vt:lpstr>
      <vt:lpstr>Helvetica Neue Light</vt:lpstr>
      <vt:lpstr>Helvetica Neue Medium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SAPRANIDES</dc:creator>
  <cp:lastModifiedBy>Michel SAPRANIDES</cp:lastModifiedBy>
  <cp:revision>2</cp:revision>
  <dcterms:modified xsi:type="dcterms:W3CDTF">2023-11-27T10:16:48Z</dcterms:modified>
</cp:coreProperties>
</file>