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7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9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0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1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2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5.xml" ContentType="application/vnd.openxmlformats-officedocument.presentationml.notesSlide+xml"/>
  <Override PartName="/ppt/charts/chart13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4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5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6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7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8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9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20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21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22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23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4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25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6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7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8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9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theme/themeOverride4.xml" ContentType="application/vnd.openxmlformats-officedocument.themeOverride+xml"/>
  <Override PartName="/ppt/charts/chart30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theme/themeOverride5.xml" ContentType="application/vnd.openxmlformats-officedocument.themeOverride+xml"/>
  <Override PartName="/ppt/charts/chart31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theme/themeOverride6.xml" ContentType="application/vnd.openxmlformats-officedocument.themeOverride+xml"/>
  <Override PartName="/ppt/charts/chart32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theme/themeOverride7.xml" ContentType="application/vnd.openxmlformats-officedocument.themeOverride+xml"/>
  <Override PartName="/ppt/charts/chart33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theme/themeOverride8.xml" ContentType="application/vnd.openxmlformats-officedocument.themeOverride+xml"/>
  <Override PartName="/ppt/charts/chart34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theme/themeOverride9.xml" ContentType="application/vnd.openxmlformats-officedocument.themeOverride+xml"/>
  <Override PartName="/ppt/charts/chart35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theme/themeOverride10.xml" ContentType="application/vnd.openxmlformats-officedocument.themeOverride+xml"/>
  <Override PartName="/ppt/charts/chart36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theme/themeOverride11.xml" ContentType="application/vnd.openxmlformats-officedocument.themeOverride+xml"/>
  <Override PartName="/ppt/charts/chart37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theme/themeOverride12.xml" ContentType="application/vnd.openxmlformats-officedocument.themeOverride+xml"/>
  <Override PartName="/ppt/charts/chart38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theme/themeOverride13.xml" ContentType="application/vnd.openxmlformats-officedocument.themeOverride+xml"/>
  <Override PartName="/ppt/charts/chart39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theme/themeOverride14.xml" ContentType="application/vnd.openxmlformats-officedocument.themeOverride+xml"/>
  <Override PartName="/ppt/notesSlides/notesSlide9.xml" ContentType="application/vnd.openxmlformats-officedocument.presentationml.notesSlide+xml"/>
  <Override PartName="/ppt/charts/chart40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41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42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43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notesSlides/notesSlide12.xml" ContentType="application/vnd.openxmlformats-officedocument.presentationml.notesSlide+xml"/>
  <Override PartName="/ppt/charts/chart44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45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2"/>
  </p:notesMasterIdLst>
  <p:handoutMasterIdLst>
    <p:handoutMasterId r:id="rId43"/>
  </p:handoutMasterIdLst>
  <p:sldIdLst>
    <p:sldId id="637" r:id="rId2"/>
    <p:sldId id="619" r:id="rId3"/>
    <p:sldId id="621" r:id="rId4"/>
    <p:sldId id="620" r:id="rId5"/>
    <p:sldId id="618" r:id="rId6"/>
    <p:sldId id="645" r:id="rId7"/>
    <p:sldId id="639" r:id="rId8"/>
    <p:sldId id="640" r:id="rId9"/>
    <p:sldId id="641" r:id="rId10"/>
    <p:sldId id="646" r:id="rId11"/>
    <p:sldId id="638" r:id="rId12"/>
    <p:sldId id="627" r:id="rId13"/>
    <p:sldId id="628" r:id="rId14"/>
    <p:sldId id="629" r:id="rId15"/>
    <p:sldId id="630" r:id="rId16"/>
    <p:sldId id="654" r:id="rId17"/>
    <p:sldId id="647" r:id="rId18"/>
    <p:sldId id="642" r:id="rId19"/>
    <p:sldId id="643" r:id="rId20"/>
    <p:sldId id="659" r:id="rId21"/>
    <p:sldId id="633" r:id="rId22"/>
    <p:sldId id="634" r:id="rId23"/>
    <p:sldId id="635" r:id="rId24"/>
    <p:sldId id="636" r:id="rId25"/>
    <p:sldId id="653" r:id="rId26"/>
    <p:sldId id="655" r:id="rId27"/>
    <p:sldId id="656" r:id="rId28"/>
    <p:sldId id="657" r:id="rId29"/>
    <p:sldId id="658" r:id="rId30"/>
    <p:sldId id="648" r:id="rId31"/>
    <p:sldId id="622" r:id="rId32"/>
    <p:sldId id="623" r:id="rId33"/>
    <p:sldId id="644" r:id="rId34"/>
    <p:sldId id="649" r:id="rId35"/>
    <p:sldId id="624" r:id="rId36"/>
    <p:sldId id="625" r:id="rId37"/>
    <p:sldId id="626" r:id="rId38"/>
    <p:sldId id="651" r:id="rId39"/>
    <p:sldId id="650" r:id="rId40"/>
    <p:sldId id="652" r:id="rId41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66FF"/>
    <a:srgbClr val="003399"/>
    <a:srgbClr val="CC66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exchsrvr\Personal%20Folders\Gatopoulos\IOBE\pensions\data\Additional%20charts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iatis\Downloads\gr-summary-tables-countr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iatis\Downloads\gr-summary-tables-countr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iatis\Downloads\gr-summary-tables-country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iatis\Downloads\direct-table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iatis\Downloads\gr-summary-tables-country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iatis\Desktop\gr-summary-tables-country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iatis\Desktop\gr-summary-tables-country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iatis\Dropbox\&#917;&#955;&#955;&#951;&#957;&#953;&#954;&#942;%20&#904;&#957;&#969;&#963;&#951;%20&#913;&#955;&#959;&#965;&#956;&#953;&#957;&#943;&#959;&#965;\Doing%20Busines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iatis\Dropbox\&#917;&#955;&#955;&#951;&#957;&#953;&#954;&#942;%20&#904;&#957;&#969;&#963;&#951;%20&#913;&#955;&#959;&#965;&#956;&#953;&#957;&#943;&#959;&#965;\Doing%20Busines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iatis\Dropbox\&#931;&#917;&#914;%20-%20&#922;&#945;&#964;&#945;&#963;&#954;&#949;&#965;&#941;&#962;\Presentation\&#917;&#960;&#949;&#957;&#948;&#973;&#963;&#949;&#953;&#962;%20&#963;&#949;%20&#922;&#945;&#964;&#945;&#963;&#954;&#949;&#965;&#941;&#962;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exchsrvr\Personal%20Folders\Gatopoulos\IOBE\pensions\data\Additional%20charts.xlsx" TargetMode="Externa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iatis\Dropbox\&#931;&#917;&#914;%20-%20&#922;&#945;&#964;&#945;&#963;&#954;&#949;&#965;&#941;&#962;\Presentation\&#917;&#960;&#949;&#957;&#948;&#973;&#963;&#949;&#953;&#962;%20&#963;&#949;%20&#922;&#945;&#964;&#945;&#963;&#954;&#949;&#965;&#941;&#962;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915;&#921;&#937;&#929;&#915;&#927;&#931;%20&#924;&#913;&#925;&#921;&#913;&#932;&#919;&#931;\Dropbox\&#931;&#917;&#928;&#913;&#922;%202017\Data\ECB\Analysi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vlou\Dropbox\&#931;&#917;&#928;&#913;&#922;%202017\Data\property-taxes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vlou\Dropbox\&#931;&#917;&#928;&#913;&#922;%202017\Data\property-taxe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iatis\Dropbox\SEPAK%202017\Analysis\Calculation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iatis\Dropbox\SEPAK%202017\Analysis\Calculations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iatis\Dropbox\SEPAK%202017\Analysis\Calculations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iatis\Dropbox\SEPAK%202017\Analysis\Calculations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iatis\Dropbox\SEPAK%202017\Analysis\Calculations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23.xml"/><Relationship Id="rId1" Type="http://schemas.microsoft.com/office/2011/relationships/chartStyle" Target="style23.xml"/><Relationship Id="rId4" Type="http://schemas.openxmlformats.org/officeDocument/2006/relationships/oleObject" Target="file:///C:\Users\moustakas\Dropbox\1611_diaNEOsis_IncomeTaxes\Results%20Per%20Scenario%20including%20Effective%20Tax%20Rates%20v10%20w%20New%20Scenaria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iatis\Dropbox\&#931;&#917;&#914;%20-%20&#922;&#945;&#964;&#945;&#963;&#954;&#949;&#965;&#941;&#962;\Presentation\&#917;&#960;&#949;&#957;&#948;&#973;&#963;&#949;&#953;&#962;%20&#963;&#949;%20&#922;&#945;&#964;&#945;&#963;&#954;&#949;&#965;&#941;&#962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24.xml"/><Relationship Id="rId1" Type="http://schemas.microsoft.com/office/2011/relationships/chartStyle" Target="style24.xml"/><Relationship Id="rId4" Type="http://schemas.openxmlformats.org/officeDocument/2006/relationships/oleObject" Target="file:///C:\Users\moustakas\Dropbox\1611_diaNEOsis_IncomeTaxes\Results%20Per%20Scenario%20including%20Effective%20Tax%20Rates%20v10%20w%20New%20Scenaria.xlsx" TargetMode="Externa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oleObject" Target="file:///C:\Users\moustakas\Dropbox\1611_diaNEOsis_IncomeTaxes\Results%20Per%20Scenario%20including%20Effective%20Tax%20Rates%20v10%20w%20New%20Scenaria.xlsx" TargetMode="Externa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26.xml"/><Relationship Id="rId1" Type="http://schemas.microsoft.com/office/2011/relationships/chartStyle" Target="style26.xml"/><Relationship Id="rId4" Type="http://schemas.openxmlformats.org/officeDocument/2006/relationships/oleObject" Target="file:///C:\Users\moustakas\Dropbox\1611_diaNEOsis_IncomeTaxes\Results%20Per%20Scenario%20including%20Effective%20Tax%20Rates%20v10%20w%20New%20Scenaria.xlsx" TargetMode="Externa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27.xml"/><Relationship Id="rId1" Type="http://schemas.microsoft.com/office/2011/relationships/chartStyle" Target="style27.xml"/><Relationship Id="rId4" Type="http://schemas.openxmlformats.org/officeDocument/2006/relationships/oleObject" Target="file:///C:\Users\moustakas\Dropbox\1611_diaNEOsis_IncomeTaxes\Results%20Per%20Scenario%20including%20Effective%20Tax%20Rates%20v10%20w%20New%20Scenaria.xlsx" TargetMode="Externa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28.xml"/><Relationship Id="rId1" Type="http://schemas.microsoft.com/office/2011/relationships/chartStyle" Target="style28.xml"/><Relationship Id="rId4" Type="http://schemas.openxmlformats.org/officeDocument/2006/relationships/oleObject" Target="file:///C:\Users\moustakas\Dropbox\1611_diaNEOsis_IncomeTaxes\Results%20Per%20Scenario%20including%20Effective%20Tax%20Rates%20v10%20w%20New%20Scenaria.xlsx" TargetMode="Externa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29.xml"/><Relationship Id="rId1" Type="http://schemas.microsoft.com/office/2011/relationships/chartStyle" Target="style29.xml"/><Relationship Id="rId4" Type="http://schemas.openxmlformats.org/officeDocument/2006/relationships/oleObject" Target="file:///C:\Users\moustakas\Dropbox\1611_diaNEOsis_IncomeTaxes\Results%20Per%20Scenario%20including%20Effective%20Tax%20Rates%20v10%20w%20New%20Scenaria.xlsx" TargetMode="Externa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30.xml"/><Relationship Id="rId1" Type="http://schemas.microsoft.com/office/2011/relationships/chartStyle" Target="style30.xml"/><Relationship Id="rId4" Type="http://schemas.openxmlformats.org/officeDocument/2006/relationships/oleObject" Target="file:///C:\Users\moustakas\Dropbox\1611_diaNEOsis_IncomeTaxes\Results%20Per%20Scenario%20including%20Effective%20Tax%20Rates%20v10%20w%20New%20Scenaria.xlsx" TargetMode="Externa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31.xml"/><Relationship Id="rId1" Type="http://schemas.microsoft.com/office/2011/relationships/chartStyle" Target="style31.xml"/><Relationship Id="rId4" Type="http://schemas.openxmlformats.org/officeDocument/2006/relationships/oleObject" Target="file:///C:\Users\moustakas\Dropbox\1611_diaNEOsis_IncomeTaxes\Results%20Per%20Scenario%20including%20Effective%20Tax%20Rates%20v10%20w%20New%20Scenaria.xlsx" TargetMode="Externa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32.xml"/><Relationship Id="rId1" Type="http://schemas.microsoft.com/office/2011/relationships/chartStyle" Target="style32.xml"/><Relationship Id="rId4" Type="http://schemas.openxmlformats.org/officeDocument/2006/relationships/oleObject" Target="file:///C:\Users\moustakas\Dropbox\1611_diaNEOsis_IncomeTaxes\Results%20Per%20Scenario%20including%20Effective%20Tax%20Rates%20v10%20w%20New%20Scenaria.xlsx" TargetMode="Externa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33.xml"/><Relationship Id="rId1" Type="http://schemas.microsoft.com/office/2011/relationships/chartStyle" Target="style33.xml"/><Relationship Id="rId4" Type="http://schemas.openxmlformats.org/officeDocument/2006/relationships/oleObject" Target="file:///C:\Users\moustakas\Dropbox\1611_diaNEOsis_IncomeTaxes\Results%20Per%20Scenario%20including%20Effective%20Tax%20Rates%20v10%20w%20New%20Scenari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exchsrvr\Personal%20Folders\Gatopoulos\IOBE\pensions\data\pension%20stats.xls" TargetMode="Externa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gato\Documents\IOBE\pensions\data\GS_&#922;&#955;&#943;&#956;&#945;&#954;&#945;%20&#959;&#961;&#953;&#945;&#954;&#942;&#962;%20&#949;&#953;&#963;&#966;&#959;&#961;&#959;_&#949;&#960;&#953;&#946;&#940;&#961;&#965;&#957;&#963;&#951;&#962;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gato\Documents\IOBE\pensions\data\GS_Asfalistiko%20-%20IOBE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xchsrvr\Personal%20Folders\Gatopoulos\IOBE\e-payments\Data\bank%20stats%20May2018_gg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xchsrvr\Personal%20Folders\Gatopoulos\IOBE\e-payments\Data\ECB%20cross%20country%20data_Sep2018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4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xchsrvr\Personal%20Folders\Gatopoulos\IOBE\e-payments\Data\ECB%20cross%20country%20data_Sep2018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exchsrvr\Personal%20Folders\Gatopoulos\IOBE\pensions\data\Additional%20charts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vassiliadis\Documents\&#914;&#941;&#964;&#964;&#945;&#962;\&#928;&#945;&#961;&#959;&#965;&#963;&#953;&#940;&#963;&#949;&#953;&#962;\HFSF%2019.06.19\19.06.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vassiliadis\Documents\&#914;&#941;&#964;&#964;&#945;&#962;\&#928;&#945;&#961;&#959;&#965;&#963;&#953;&#940;&#963;&#949;&#953;&#962;\&#917;&#931;&#916;&#933;%202018\nama_10_a64.xls" TargetMode="External"/><Relationship Id="rId1" Type="http://schemas.openxmlformats.org/officeDocument/2006/relationships/themeOverride" Target="../theme/themeOverride2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vassiliadis\Documents\&#914;&#941;&#964;&#964;&#945;&#962;\&#928;&#945;&#961;&#959;&#965;&#963;&#953;&#940;&#963;&#949;&#953;&#962;\Delphi%20Economic%20Forum%20IV\gov_10a_exp.xls" TargetMode="External"/><Relationship Id="rId1" Type="http://schemas.openxmlformats.org/officeDocument/2006/relationships/themeOverride" Target="../theme/themeOverride3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el-GR" dirty="0" smtClean="0">
                <a:solidFill>
                  <a:schemeClr val="tx1"/>
                </a:solidFill>
              </a:rPr>
              <a:t>Επενδύσεις σε πάγιο εξοπλισμό </a:t>
            </a:r>
            <a:r>
              <a:rPr lang="en-US" baseline="0" dirty="0" smtClean="0">
                <a:solidFill>
                  <a:schemeClr val="tx1"/>
                </a:solidFill>
              </a:rPr>
              <a:t>(% </a:t>
            </a:r>
            <a:r>
              <a:rPr lang="el-GR" baseline="0" dirty="0" smtClean="0">
                <a:solidFill>
                  <a:schemeClr val="tx1"/>
                </a:solidFill>
              </a:rPr>
              <a:t>του ΑΕΠ</a:t>
            </a:r>
            <a:r>
              <a:rPr lang="en-US" baseline="0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1568687168820881"/>
          <c:y val="1.5737364890217181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6719234775596148E-2"/>
          <c:y val="0.10147228707984629"/>
          <c:w val="0.92272521589139911"/>
          <c:h val="0.77809059298480354"/>
        </c:manualLayout>
      </c:layout>
      <c:barChart>
        <c:barDir val="col"/>
        <c:grouping val="clustered"/>
        <c:varyColors val="0"/>
        <c:ser>
          <c:idx val="1"/>
          <c:order val="1"/>
          <c:tx>
            <c:v>Greece</c:v>
          </c:tx>
          <c:invertIfNegative val="0"/>
          <c:dLbls>
            <c:dLbl>
              <c:idx val="1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980-4F98-821D-F75C875B945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'Επενδύσεις &amp; ανεργία'!$B$7:$S$7</c:f>
              <c:strCache>
                <c:ptCount val="18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</c:strCache>
            </c:strRef>
          </c:cat>
          <c:val>
            <c:numRef>
              <c:f>'Επενδύσεις &amp; ανεργία'!$B$10:$S$10</c:f>
              <c:numCache>
                <c:formatCode>0.0%</c:formatCode>
                <c:ptCount val="18"/>
                <c:pt idx="0">
                  <c:v>0.247</c:v>
                </c:pt>
                <c:pt idx="1">
                  <c:v>0.23600000000000002</c:v>
                </c:pt>
                <c:pt idx="2">
                  <c:v>0.253</c:v>
                </c:pt>
                <c:pt idx="3">
                  <c:v>0.24399999999999999</c:v>
                </c:pt>
                <c:pt idx="4">
                  <c:v>0.20800000000000002</c:v>
                </c:pt>
                <c:pt idx="5">
                  <c:v>0.23699999999999999</c:v>
                </c:pt>
                <c:pt idx="6">
                  <c:v>0.26</c:v>
                </c:pt>
                <c:pt idx="7">
                  <c:v>0.23800000000000002</c:v>
                </c:pt>
                <c:pt idx="8">
                  <c:v>0.20800000000000002</c:v>
                </c:pt>
                <c:pt idx="9">
                  <c:v>0.17600000000000002</c:v>
                </c:pt>
                <c:pt idx="10">
                  <c:v>0.153</c:v>
                </c:pt>
                <c:pt idx="11">
                  <c:v>0.126</c:v>
                </c:pt>
                <c:pt idx="12">
                  <c:v>0.122</c:v>
                </c:pt>
                <c:pt idx="13">
                  <c:v>0.115</c:v>
                </c:pt>
                <c:pt idx="14">
                  <c:v>0.11599999999999999</c:v>
                </c:pt>
                <c:pt idx="15">
                  <c:v>0.121</c:v>
                </c:pt>
                <c:pt idx="16">
                  <c:v>0.129</c:v>
                </c:pt>
                <c:pt idx="17">
                  <c:v>0.111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80-4F98-821D-F75C875B94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3294464"/>
        <c:axId val="82714624"/>
      </c:barChart>
      <c:lineChart>
        <c:grouping val="standard"/>
        <c:varyColors val="0"/>
        <c:ser>
          <c:idx val="0"/>
          <c:order val="0"/>
          <c:tx>
            <c:v>Euro Area</c:v>
          </c:tx>
          <c:spPr>
            <a:ln w="22225"/>
          </c:spPr>
          <c:dLbls>
            <c:dLbl>
              <c:idx val="17"/>
              <c:layout>
                <c:manualLayout>
                  <c:x val="-1.1614551579374594E-16"/>
                  <c:y val="-2.8589267993997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980-4F98-821D-F75C875B945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'Επενδύσεις &amp; ανεργία'!$B$7:$S$7</c:f>
              <c:strCache>
                <c:ptCount val="18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</c:strCache>
            </c:strRef>
          </c:cat>
          <c:val>
            <c:numRef>
              <c:f>'Επενδύσεις &amp; ανεργία'!$B$9:$S$9</c:f>
              <c:numCache>
                <c:formatCode>0.0%</c:formatCode>
                <c:ptCount val="18"/>
                <c:pt idx="0">
                  <c:v>0.223</c:v>
                </c:pt>
                <c:pt idx="1">
                  <c:v>0.21600000000000003</c:v>
                </c:pt>
                <c:pt idx="2">
                  <c:v>0.215</c:v>
                </c:pt>
                <c:pt idx="3">
                  <c:v>0.21600000000000003</c:v>
                </c:pt>
                <c:pt idx="4">
                  <c:v>0.22</c:v>
                </c:pt>
                <c:pt idx="5">
                  <c:v>0.22699999999999998</c:v>
                </c:pt>
                <c:pt idx="6">
                  <c:v>0.23199999999999998</c:v>
                </c:pt>
                <c:pt idx="7">
                  <c:v>0.22899999999999998</c:v>
                </c:pt>
                <c:pt idx="8">
                  <c:v>0.21100000000000002</c:v>
                </c:pt>
                <c:pt idx="9">
                  <c:v>0.20699999999999999</c:v>
                </c:pt>
                <c:pt idx="10">
                  <c:v>0.20800000000000002</c:v>
                </c:pt>
                <c:pt idx="11">
                  <c:v>0.20199999999999999</c:v>
                </c:pt>
                <c:pt idx="12">
                  <c:v>0.19600000000000001</c:v>
                </c:pt>
                <c:pt idx="13">
                  <c:v>0.19600000000000001</c:v>
                </c:pt>
                <c:pt idx="14">
                  <c:v>0.2</c:v>
                </c:pt>
                <c:pt idx="15">
                  <c:v>0.20399999999999999</c:v>
                </c:pt>
                <c:pt idx="16">
                  <c:v>0.20600000000000002</c:v>
                </c:pt>
                <c:pt idx="17">
                  <c:v>0.21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980-4F98-821D-F75C875B94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94464"/>
        <c:axId val="82714624"/>
      </c:lineChart>
      <c:catAx>
        <c:axId val="8329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700000" vert="horz"/>
          <a:lstStyle/>
          <a:p>
            <a:pPr>
              <a:defRPr b="0"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en-US"/>
          </a:p>
        </c:txPr>
        <c:crossAx val="82714624"/>
        <c:crosses val="autoZero"/>
        <c:auto val="1"/>
        <c:lblAlgn val="ctr"/>
        <c:lblOffset val="100"/>
        <c:tickLblSkip val="1"/>
        <c:noMultiLvlLbl val="0"/>
      </c:catAx>
      <c:valAx>
        <c:axId val="8271462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/>
          <a:lstStyle/>
          <a:p>
            <a:pPr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en-US"/>
          </a:p>
        </c:txPr>
        <c:crossAx val="832944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8302382013569054"/>
          <c:y val="8.1741763667004766E-2"/>
          <c:w val="0.30757874457634915"/>
          <c:h val="0.16445480143146896"/>
        </c:manualLayout>
      </c:layout>
      <c:overlay val="0"/>
      <c:txPr>
        <a:bodyPr/>
        <a:lstStyle/>
        <a:p>
          <a:pPr>
            <a:defRPr b="0">
              <a:solidFill>
                <a:schemeClr val="tx1">
                  <a:lumMod val="65000"/>
                  <a:lumOff val="35000"/>
                </a:schemeClr>
              </a:solidFill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1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Φορολογικά έσοδα ως % του ΑΕΠ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'[gr-summary-tables-country.xlsx]Graphs'!$A$7</c:f>
              <c:strCache>
                <c:ptCount val="1"/>
                <c:pt idx="0">
                  <c:v>Έμμεσοι φόροι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'[gr-summary-tables-country.xlsx]Graphs'!$R$5:$AD$5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'[gr-summary-tables-country.xlsx]Graphs'!$B$7:$N$7</c:f>
              <c:numCache>
                <c:formatCode>0.0</c:formatCode>
                <c:ptCount val="13"/>
                <c:pt idx="0">
                  <c:v>11.994440939499293</c:v>
                </c:pt>
                <c:pt idx="1">
                  <c:v>12.375287797390637</c:v>
                </c:pt>
                <c:pt idx="2">
                  <c:v>12.698188956683998</c:v>
                </c:pt>
                <c:pt idx="3">
                  <c:v>12.694718468170638</c:v>
                </c:pt>
                <c:pt idx="4">
                  <c:v>11.821455605129703</c:v>
                </c:pt>
                <c:pt idx="5">
                  <c:v>12.712393056893864</c:v>
                </c:pt>
                <c:pt idx="6">
                  <c:v>13.601482691546929</c:v>
                </c:pt>
                <c:pt idx="7">
                  <c:v>13.961012301527322</c:v>
                </c:pt>
                <c:pt idx="8">
                  <c:v>14.45301883210087</c:v>
                </c:pt>
                <c:pt idx="9">
                  <c:v>15.812466940749426</c:v>
                </c:pt>
                <c:pt idx="10">
                  <c:v>16.288085642203697</c:v>
                </c:pt>
                <c:pt idx="11">
                  <c:v>17.404592609465013</c:v>
                </c:pt>
                <c:pt idx="12">
                  <c:v>17.269123548421465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C9EB-43CB-9553-B61A4A8E238D}"/>
            </c:ext>
          </c:extLst>
        </c:ser>
        <c:ser>
          <c:idx val="1"/>
          <c:order val="1"/>
          <c:tx>
            <c:strRef>
              <c:f>'[gr-summary-tables-country.xlsx]Graphs'!$A$12</c:f>
              <c:strCache>
                <c:ptCount val="1"/>
                <c:pt idx="0">
                  <c:v>Άμεσοι φόροι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Dot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'[gr-summary-tables-country.xlsx]Graphs'!$R$5:$AD$5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'[gr-summary-tables-country.xlsx]Graphs'!$B$12:$N$12</c:f>
              <c:numCache>
                <c:formatCode>0.0</c:formatCode>
                <c:ptCount val="13"/>
                <c:pt idx="0">
                  <c:v>9.1707433612239964</c:v>
                </c:pt>
                <c:pt idx="1">
                  <c:v>8.4154343858669911</c:v>
                </c:pt>
                <c:pt idx="2">
                  <c:v>8.38094223071786</c:v>
                </c:pt>
                <c:pt idx="3">
                  <c:v>8.3697535108830774</c:v>
                </c:pt>
                <c:pt idx="4">
                  <c:v>8.7633696537172323</c:v>
                </c:pt>
                <c:pt idx="5">
                  <c:v>8.3758274292863746</c:v>
                </c:pt>
                <c:pt idx="6">
                  <c:v>9.3474872348739719</c:v>
                </c:pt>
                <c:pt idx="7">
                  <c:v>10.899882272275828</c:v>
                </c:pt>
                <c:pt idx="8">
                  <c:v>10.57046524771345</c:v>
                </c:pt>
                <c:pt idx="9">
                  <c:v>9.7942140364330434</c:v>
                </c:pt>
                <c:pt idx="10">
                  <c:v>9.7377613698419943</c:v>
                </c:pt>
                <c:pt idx="11">
                  <c:v>10.349718025994983</c:v>
                </c:pt>
                <c:pt idx="12">
                  <c:v>10.139409247487482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C9EB-43CB-9553-B61A4A8E238D}"/>
            </c:ext>
          </c:extLst>
        </c:ser>
        <c:ser>
          <c:idx val="2"/>
          <c:order val="2"/>
          <c:tx>
            <c:strRef>
              <c:f>'[gr-summary-tables-country.xlsx]Graphs'!$A$16</c:f>
              <c:strCache>
                <c:ptCount val="1"/>
                <c:pt idx="0">
                  <c:v>Εισφορές κοινωνικής ασφάλισης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'[gr-summary-tables-country.xlsx]Graphs'!$R$5:$AD$5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'[gr-summary-tables-country.xlsx]Graphs'!$B$16:$N$16</c:f>
              <c:numCache>
                <c:formatCode>0.0</c:formatCode>
                <c:ptCount val="13"/>
                <c:pt idx="0">
                  <c:v>10.708569415229597</c:v>
                </c:pt>
                <c:pt idx="1">
                  <c:v>10.258806508352091</c:v>
                </c:pt>
                <c:pt idx="2">
                  <c:v>10.717910944216152</c:v>
                </c:pt>
                <c:pt idx="3">
                  <c:v>10.738442516727936</c:v>
                </c:pt>
                <c:pt idx="4">
                  <c:v>10.166957010822021</c:v>
                </c:pt>
                <c:pt idx="5">
                  <c:v>10.948921256073271</c:v>
                </c:pt>
                <c:pt idx="6">
                  <c:v>10.693193075942538</c:v>
                </c:pt>
                <c:pt idx="7">
                  <c:v>10.947475443754024</c:v>
                </c:pt>
                <c:pt idx="8">
                  <c:v>10.713279451416325</c:v>
                </c:pt>
                <c:pt idx="9">
                  <c:v>10.397046846882144</c:v>
                </c:pt>
                <c:pt idx="10">
                  <c:v>10.609934423418016</c:v>
                </c:pt>
                <c:pt idx="11">
                  <c:v>10.942959828974111</c:v>
                </c:pt>
                <c:pt idx="12">
                  <c:v>11.51163926275791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C9EB-43CB-9553-B61A4A8E23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47190031"/>
        <c:axId val="1547187951"/>
      </c:lineChart>
      <c:catAx>
        <c:axId val="15471900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7187951"/>
        <c:crosses val="autoZero"/>
        <c:auto val="1"/>
        <c:lblAlgn val="ctr"/>
        <c:lblOffset val="100"/>
        <c:noMultiLvlLbl val="0"/>
      </c:catAx>
      <c:valAx>
        <c:axId val="154718795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% ΑΕΠ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71900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Άμεσοι φόροι ως % του ΑΕΠ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'[gr-summary-tables-country.xlsx]Graphs'!$A$13</c:f>
              <c:strCache>
                <c:ptCount val="1"/>
                <c:pt idx="0">
                  <c:v>Φόροι εισοδήματος φυσικών προσώπων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dash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'[gr-summary-tables-country.xlsx]Graphs'!$B$5:$N$5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'[gr-summary-tables-country.xlsx]Graphs'!$B$13:$N$13</c:f>
              <c:numCache>
                <c:formatCode>0.0</c:formatCode>
                <c:ptCount val="13"/>
                <c:pt idx="0">
                  <c:v>4.3524894061150672</c:v>
                </c:pt>
                <c:pt idx="1">
                  <c:v>4.3366981606671393</c:v>
                </c:pt>
                <c:pt idx="2">
                  <c:v>4.5123522419514677</c:v>
                </c:pt>
                <c:pt idx="3">
                  <c:v>4.5443951495596515</c:v>
                </c:pt>
                <c:pt idx="4">
                  <c:v>4.4469385882117187</c:v>
                </c:pt>
                <c:pt idx="5">
                  <c:v>3.9587420154898836</c:v>
                </c:pt>
                <c:pt idx="6">
                  <c:v>4.7447481969908551</c:v>
                </c:pt>
                <c:pt idx="7">
                  <c:v>6.9255909529042032</c:v>
                </c:pt>
                <c:pt idx="8">
                  <c:v>5.9218075628424014</c:v>
                </c:pt>
                <c:pt idx="9">
                  <c:v>5.8648859683246899</c:v>
                </c:pt>
                <c:pt idx="10">
                  <c:v>5.6679965519264535</c:v>
                </c:pt>
                <c:pt idx="11">
                  <c:v>5.8474263674733509</c:v>
                </c:pt>
                <c:pt idx="12">
                  <c:v>6.1858553215668168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D05A-467C-B92B-83A6FAEFB4EB}"/>
            </c:ext>
          </c:extLst>
        </c:ser>
        <c:ser>
          <c:idx val="1"/>
          <c:order val="1"/>
          <c:tx>
            <c:strRef>
              <c:f>'[gr-summary-tables-country.xlsx]Graphs'!$A$14</c:f>
              <c:strCache>
                <c:ptCount val="1"/>
                <c:pt idx="0">
                  <c:v>Φόροι εισοδήματος νομικών προσώπων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'[gr-summary-tables-country.xlsx]Graphs'!$B$5:$N$5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'[gr-summary-tables-country.xlsx]Graphs'!$B$14:$N$14</c:f>
              <c:numCache>
                <c:formatCode>0.0</c:formatCode>
                <c:ptCount val="13"/>
                <c:pt idx="0">
                  <c:v>3.2558347298741284</c:v>
                </c:pt>
                <c:pt idx="1">
                  <c:v>2.5484068784953382</c:v>
                </c:pt>
                <c:pt idx="2">
                  <c:v>2.2793825039343414</c:v>
                </c:pt>
                <c:pt idx="3">
                  <c:v>2.1438866996376715</c:v>
                </c:pt>
                <c:pt idx="4">
                  <c:v>2.5095333640376838</c:v>
                </c:pt>
                <c:pt idx="5">
                  <c:v>2.5292946024313436</c:v>
                </c:pt>
                <c:pt idx="6">
                  <c:v>2.0687932940763343</c:v>
                </c:pt>
                <c:pt idx="7">
                  <c:v>1.0920279345766484</c:v>
                </c:pt>
                <c:pt idx="8">
                  <c:v>1.1463884335994217</c:v>
                </c:pt>
                <c:pt idx="9">
                  <c:v>1.874546965825481</c:v>
                </c:pt>
                <c:pt idx="10">
                  <c:v>2.1437630036150614</c:v>
                </c:pt>
                <c:pt idx="11">
                  <c:v>2.4862894283404136</c:v>
                </c:pt>
                <c:pt idx="12">
                  <c:v>1.9476455129798644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D05A-467C-B92B-83A6FAEFB4EB}"/>
            </c:ext>
          </c:extLst>
        </c:ser>
        <c:ser>
          <c:idx val="2"/>
          <c:order val="2"/>
          <c:tx>
            <c:strRef>
              <c:f>'[gr-summary-tables-country.xlsx]Graphs'!$A$15</c:f>
              <c:strCache>
                <c:ptCount val="1"/>
                <c:pt idx="0">
                  <c:v>Λοιποί άμεσοι φόροι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'[gr-summary-tables-country.xlsx]Graphs'!$B$5:$N$5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'[gr-summary-tables-country.xlsx]Graphs'!$B$15:$N$15</c:f>
              <c:numCache>
                <c:formatCode>0.0</c:formatCode>
                <c:ptCount val="13"/>
                <c:pt idx="0">
                  <c:v>1.5624192252348021</c:v>
                </c:pt>
                <c:pt idx="1">
                  <c:v>1.5303293467045131</c:v>
                </c:pt>
                <c:pt idx="2">
                  <c:v>1.5892074848320503</c:v>
                </c:pt>
                <c:pt idx="3">
                  <c:v>1.6814716616857528</c:v>
                </c:pt>
                <c:pt idx="4">
                  <c:v>1.8068977014678307</c:v>
                </c:pt>
                <c:pt idx="5">
                  <c:v>1.8877908113651465</c:v>
                </c:pt>
                <c:pt idx="6">
                  <c:v>2.5339457438067825</c:v>
                </c:pt>
                <c:pt idx="7">
                  <c:v>2.8822633847949755</c:v>
                </c:pt>
                <c:pt idx="8">
                  <c:v>3.502269251271628</c:v>
                </c:pt>
                <c:pt idx="9">
                  <c:v>2.0547811022828726</c:v>
                </c:pt>
                <c:pt idx="10">
                  <c:v>1.9260018143004789</c:v>
                </c:pt>
                <c:pt idx="11">
                  <c:v>2.0160022301812193</c:v>
                </c:pt>
                <c:pt idx="12">
                  <c:v>2.0059084129408005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D05A-467C-B92B-83A6FAEFB4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57552063"/>
        <c:axId val="1757553727"/>
      </c:lineChart>
      <c:catAx>
        <c:axId val="17575520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7553727"/>
        <c:crosses val="autoZero"/>
        <c:auto val="1"/>
        <c:lblAlgn val="ctr"/>
        <c:lblOffset val="100"/>
        <c:noMultiLvlLbl val="0"/>
      </c:catAx>
      <c:valAx>
        <c:axId val="175755372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% ΑΕΠ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75520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Κατανομή εσόδων από Άμεσους Φόρους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'[gr-summary-tables-country.xlsx]Graphs'!$Q$13</c:f>
              <c:strCache>
                <c:ptCount val="1"/>
                <c:pt idx="0">
                  <c:v>Φόροι εισοδήματος φυσικών προσώπων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'[gr-summary-tables-country.xlsx]Graphs'!$R$5:$AD$5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'[gr-summary-tables-country.xlsx]Graphs'!$R$13:$AD$13</c:f>
              <c:numCache>
                <c:formatCode>0%</c:formatCode>
                <c:ptCount val="13"/>
                <c:pt idx="0">
                  <c:v>0.47460595446584947</c:v>
                </c:pt>
                <c:pt idx="1">
                  <c:v>0.51532671539216757</c:v>
                </c:pt>
                <c:pt idx="2">
                  <c:v>0.53840631730078958</c:v>
                </c:pt>
                <c:pt idx="3">
                  <c:v>0.54295447812777708</c:v>
                </c:pt>
                <c:pt idx="4">
                  <c:v>0.50744619523443513</c:v>
                </c:pt>
                <c:pt idx="5">
                  <c:v>0.47263891823367843</c:v>
                </c:pt>
                <c:pt idx="6">
                  <c:v>0.50759611409673422</c:v>
                </c:pt>
                <c:pt idx="7">
                  <c:v>0.63538217935799612</c:v>
                </c:pt>
                <c:pt idx="8">
                  <c:v>0.56022203602848764</c:v>
                </c:pt>
                <c:pt idx="9">
                  <c:v>0.59881129271916789</c:v>
                </c:pt>
                <c:pt idx="10">
                  <c:v>0.58206361160998776</c:v>
                </c:pt>
                <c:pt idx="11">
                  <c:v>0.56498412350815719</c:v>
                </c:pt>
                <c:pt idx="12">
                  <c:v>0.61008044656049909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04-499B-9F5E-4B7E9541ACA6}"/>
            </c:ext>
          </c:extLst>
        </c:ser>
        <c:ser>
          <c:idx val="1"/>
          <c:order val="1"/>
          <c:tx>
            <c:strRef>
              <c:f>'[gr-summary-tables-country.xlsx]Graphs'!$Q$14</c:f>
              <c:strCache>
                <c:ptCount val="1"/>
                <c:pt idx="0">
                  <c:v>Φόροι εισοδήματος νομικών προσώπων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'[gr-summary-tables-country.xlsx]Graphs'!$R$5:$AD$5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'[gr-summary-tables-country.xlsx]Graphs'!$R$14:$AD$14</c:f>
              <c:numCache>
                <c:formatCode>0%</c:formatCode>
                <c:ptCount val="13"/>
                <c:pt idx="0">
                  <c:v>0.3550240805604204</c:v>
                </c:pt>
                <c:pt idx="1">
                  <c:v>0.30282535180538889</c:v>
                </c:pt>
                <c:pt idx="2">
                  <c:v>0.2719721054250846</c:v>
                </c:pt>
                <c:pt idx="3">
                  <c:v>0.25614693393897497</c:v>
                </c:pt>
                <c:pt idx="4">
                  <c:v>0.28636625672559574</c:v>
                </c:pt>
                <c:pt idx="5">
                  <c:v>0.30197549123177686</c:v>
                </c:pt>
                <c:pt idx="6">
                  <c:v>0.22132079371641172</c:v>
                </c:pt>
                <c:pt idx="7">
                  <c:v>0.10018713113574204</c:v>
                </c:pt>
                <c:pt idx="8">
                  <c:v>0.10845203183912862</c:v>
                </c:pt>
                <c:pt idx="9">
                  <c:v>0.19139330209166763</c:v>
                </c:pt>
                <c:pt idx="10">
                  <c:v>0.2201494699032501</c:v>
                </c:pt>
                <c:pt idx="11">
                  <c:v>0.24022774553815837</c:v>
                </c:pt>
                <c:pt idx="12">
                  <c:v>0.19208668527335415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04-499B-9F5E-4B7E9541ACA6}"/>
            </c:ext>
          </c:extLst>
        </c:ser>
        <c:ser>
          <c:idx val="2"/>
          <c:order val="2"/>
          <c:tx>
            <c:strRef>
              <c:f>'[gr-summary-tables-country.xlsx]Graphs'!$Q$15</c:f>
              <c:strCache>
                <c:ptCount val="1"/>
                <c:pt idx="0">
                  <c:v>Λοιποί άμεσοι φόροι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'[gr-summary-tables-country.xlsx]Graphs'!$R$5:$AD$5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'[gr-summary-tables-country.xlsx]Graphs'!$R$15:$AD$15</c:f>
              <c:numCache>
                <c:formatCode>0%</c:formatCode>
                <c:ptCount val="13"/>
                <c:pt idx="0">
                  <c:v>0.17036996497373033</c:v>
                </c:pt>
                <c:pt idx="1">
                  <c:v>0.18184793280244352</c:v>
                </c:pt>
                <c:pt idx="2">
                  <c:v>0.18962157727412574</c:v>
                </c:pt>
                <c:pt idx="3">
                  <c:v>0.20089858793324772</c:v>
                </c:pt>
                <c:pt idx="4">
                  <c:v>0.20618754803996928</c:v>
                </c:pt>
                <c:pt idx="5">
                  <c:v>0.22538559053454463</c:v>
                </c:pt>
                <c:pt idx="6">
                  <c:v>0.27108309218685406</c:v>
                </c:pt>
                <c:pt idx="7">
                  <c:v>0.26443068950626164</c:v>
                </c:pt>
                <c:pt idx="8">
                  <c:v>0.33132593213238382</c:v>
                </c:pt>
                <c:pt idx="9">
                  <c:v>0.20979540518916448</c:v>
                </c:pt>
                <c:pt idx="10">
                  <c:v>0.19778691848676205</c:v>
                </c:pt>
                <c:pt idx="11">
                  <c:v>0.19478813095368444</c:v>
                </c:pt>
                <c:pt idx="12">
                  <c:v>0.19783286816614679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04-499B-9F5E-4B7E9541AC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1651949295"/>
        <c:axId val="1651955951"/>
      </c:barChart>
      <c:catAx>
        <c:axId val="16519492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1955951"/>
        <c:crosses val="autoZero"/>
        <c:auto val="1"/>
        <c:lblAlgn val="ctr"/>
        <c:lblOffset val="100"/>
        <c:noMultiLvlLbl val="0"/>
      </c:catAx>
      <c:valAx>
        <c:axId val="1651955951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19492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Έσοδα από φόρους</a:t>
            </a:r>
            <a:r>
              <a:rPr lang="el-GR" baseline="0"/>
              <a:t> εισοδήματος φυσικών προσώπων ως % ΑΕΠ (2017)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Pt>
            <c:idx val="1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968-47F7-B461-163ECFFAE5A1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968-47F7-B461-163ECFFAE5A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'[direct-tables.xlsx]Table 15'!$S$6:$S$34</c:f>
              <c:strCache>
                <c:ptCount val="29"/>
                <c:pt idx="0">
                  <c:v>Κύπρος</c:v>
                </c:pt>
                <c:pt idx="1">
                  <c:v>Βουλγαρία</c:v>
                </c:pt>
                <c:pt idx="2">
                  <c:v>Κροατία</c:v>
                </c:pt>
                <c:pt idx="3">
                  <c:v>Σλοβακία</c:v>
                </c:pt>
                <c:pt idx="4">
                  <c:v>Ρουμανία</c:v>
                </c:pt>
                <c:pt idx="5">
                  <c:v>Λιθουανία</c:v>
                </c:pt>
                <c:pt idx="6">
                  <c:v>Τσεχία</c:v>
                </c:pt>
                <c:pt idx="7">
                  <c:v>Πολωνία</c:v>
                </c:pt>
                <c:pt idx="8">
                  <c:v>Ουγγαρία</c:v>
                </c:pt>
                <c:pt idx="9">
                  <c:v>Σλοβενία</c:v>
                </c:pt>
                <c:pt idx="10">
                  <c:v>Εσθονία</c:v>
                </c:pt>
                <c:pt idx="11">
                  <c:v>Ελλάδα</c:v>
                </c:pt>
                <c:pt idx="12">
                  <c:v>Πορτογαλία</c:v>
                </c:pt>
                <c:pt idx="13">
                  <c:v>Λετονία</c:v>
                </c:pt>
                <c:pt idx="14">
                  <c:v>Μάλτα</c:v>
                </c:pt>
                <c:pt idx="15">
                  <c:v>Ιρλανδία</c:v>
                </c:pt>
                <c:pt idx="16">
                  <c:v>Ισπανία</c:v>
                </c:pt>
                <c:pt idx="17">
                  <c:v>Ολλανδία</c:v>
                </c:pt>
                <c:pt idx="18">
                  <c:v>Γαλλία</c:v>
                </c:pt>
                <c:pt idx="19">
                  <c:v>Λουξεμβούργο</c:v>
                </c:pt>
                <c:pt idx="20">
                  <c:v>Η. Βασίλειο</c:v>
                </c:pt>
                <c:pt idx="21">
                  <c:v>Αυστρία</c:v>
                </c:pt>
                <c:pt idx="22">
                  <c:v>Γερμανία</c:v>
                </c:pt>
                <c:pt idx="23">
                  <c:v>ΕΕ28</c:v>
                </c:pt>
                <c:pt idx="24">
                  <c:v>Ιταλία</c:v>
                </c:pt>
                <c:pt idx="25">
                  <c:v>Βέλγιο</c:v>
                </c:pt>
                <c:pt idx="26">
                  <c:v>Φινλανδία</c:v>
                </c:pt>
                <c:pt idx="27">
                  <c:v>Σουηδία</c:v>
                </c:pt>
                <c:pt idx="28">
                  <c:v>Δανία</c:v>
                </c:pt>
              </c:strCache>
            </c:strRef>
          </c:cat>
          <c:val>
            <c:numRef>
              <c:f>'[direct-tables.xlsx]Table 15'!$T$6:$T$34</c:f>
              <c:numCache>
                <c:formatCode>0.0</c:formatCode>
                <c:ptCount val="29"/>
                <c:pt idx="0">
                  <c:v>3.0974559166926405</c:v>
                </c:pt>
                <c:pt idx="1">
                  <c:v>3.2832007432785555</c:v>
                </c:pt>
                <c:pt idx="2">
                  <c:v>3.2968289123179457</c:v>
                </c:pt>
                <c:pt idx="3">
                  <c:v>3.3660220457296268</c:v>
                </c:pt>
                <c:pt idx="4">
                  <c:v>3.5553614396150102</c:v>
                </c:pt>
                <c:pt idx="5">
                  <c:v>3.8517875935037962</c:v>
                </c:pt>
                <c:pt idx="6">
                  <c:v>4.0088644081593472</c:v>
                </c:pt>
                <c:pt idx="7">
                  <c:v>4.976485924733554</c:v>
                </c:pt>
                <c:pt idx="8">
                  <c:v>5.0889840653347873</c:v>
                </c:pt>
                <c:pt idx="9">
                  <c:v>5.1418963388116659</c:v>
                </c:pt>
                <c:pt idx="10">
                  <c:v>5.6929676351148215</c:v>
                </c:pt>
                <c:pt idx="11">
                  <c:v>6.1858553215668168</c:v>
                </c:pt>
                <c:pt idx="12">
                  <c:v>6.4811022873541662</c:v>
                </c:pt>
                <c:pt idx="13">
                  <c:v>6.5737928687423937</c:v>
                </c:pt>
                <c:pt idx="14">
                  <c:v>6.9022302100948218</c:v>
                </c:pt>
                <c:pt idx="15">
                  <c:v>7.3098475706886639</c:v>
                </c:pt>
                <c:pt idx="16">
                  <c:v>7.4738557804511458</c:v>
                </c:pt>
                <c:pt idx="17">
                  <c:v>8.3488456654112078</c:v>
                </c:pt>
                <c:pt idx="18">
                  <c:v>8.6803929825173842</c:v>
                </c:pt>
                <c:pt idx="19">
                  <c:v>9.1471155202407264</c:v>
                </c:pt>
                <c:pt idx="20">
                  <c:v>9.1902520115777833</c:v>
                </c:pt>
                <c:pt idx="21">
                  <c:v>9.326838230523343</c:v>
                </c:pt>
                <c:pt idx="22">
                  <c:v>9.3565208370202679</c:v>
                </c:pt>
                <c:pt idx="23">
                  <c:v>9.4017141317143444</c:v>
                </c:pt>
                <c:pt idx="24">
                  <c:v>11.775441033372184</c:v>
                </c:pt>
                <c:pt idx="25">
                  <c:v>12.102464423909792</c:v>
                </c:pt>
                <c:pt idx="26">
                  <c:v>12.632514753644294</c:v>
                </c:pt>
                <c:pt idx="27">
                  <c:v>15.77011440073969</c:v>
                </c:pt>
                <c:pt idx="28">
                  <c:v>25.414882208697907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68-47F7-B461-163ECFFAE5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459396351"/>
        <c:axId val="1459394271"/>
      </c:barChart>
      <c:catAx>
        <c:axId val="14593963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9394271"/>
        <c:crosses val="autoZero"/>
        <c:auto val="1"/>
        <c:lblAlgn val="ctr"/>
        <c:lblOffset val="100"/>
        <c:noMultiLvlLbl val="0"/>
      </c:catAx>
      <c:valAx>
        <c:axId val="145939427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% ΑΕΠ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93963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Έσοδα από φόρο εισοδήματος φυσικών προσώπων ως % του ΑΕΠ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'[gr-summary-tables-country.xlsx]Table 15'!$B$5</c:f>
              <c:strCache>
                <c:ptCount val="1"/>
                <c:pt idx="0">
                  <c:v>ΕΕ28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'[gr-summary-tables-country.xlsx]Table 15'!$C$4:$O$4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'[gr-summary-tables-country.xlsx]Table 15'!$C$5:$O$5</c:f>
              <c:numCache>
                <c:formatCode>0.0</c:formatCode>
                <c:ptCount val="13"/>
                <c:pt idx="0">
                  <c:v>8.770755568194879</c:v>
                </c:pt>
                <c:pt idx="1">
                  <c:v>8.8843754670228936</c:v>
                </c:pt>
                <c:pt idx="2">
                  <c:v>9.0474590274923923</c:v>
                </c:pt>
                <c:pt idx="3">
                  <c:v>9.1507798422436153</c:v>
                </c:pt>
                <c:pt idx="4">
                  <c:v>9.0486098713134044</c:v>
                </c:pt>
                <c:pt idx="5">
                  <c:v>8.8553297509408111</c:v>
                </c:pt>
                <c:pt idx="6">
                  <c:v>8.8998336829477473</c:v>
                </c:pt>
                <c:pt idx="7">
                  <c:v>9.1938148692094579</c:v>
                </c:pt>
                <c:pt idx="8">
                  <c:v>9.3634469376845839</c:v>
                </c:pt>
                <c:pt idx="9">
                  <c:v>9.3911973415094252</c:v>
                </c:pt>
                <c:pt idx="10">
                  <c:v>9.3659614388940309</c:v>
                </c:pt>
                <c:pt idx="11">
                  <c:v>9.3021392001873497</c:v>
                </c:pt>
                <c:pt idx="12">
                  <c:v>9.4017141317143444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5D21-44F9-97A3-F4E60F98E407}"/>
            </c:ext>
          </c:extLst>
        </c:ser>
        <c:ser>
          <c:idx val="1"/>
          <c:order val="1"/>
          <c:tx>
            <c:strRef>
              <c:f>'[gr-summary-tables-country.xlsx]Table 15'!$B$14</c:f>
              <c:strCache>
                <c:ptCount val="1"/>
                <c:pt idx="0">
                  <c:v>Ελλάδα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'[gr-summary-tables-country.xlsx]Table 15'!$C$4:$O$4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'[gr-summary-tables-country.xlsx]Table 15'!$C$14:$O$14</c:f>
              <c:numCache>
                <c:formatCode>0.0</c:formatCode>
                <c:ptCount val="13"/>
                <c:pt idx="0">
                  <c:v>4.3524894061150672</c:v>
                </c:pt>
                <c:pt idx="1">
                  <c:v>4.3366981606671393</c:v>
                </c:pt>
                <c:pt idx="2">
                  <c:v>4.5123522419514677</c:v>
                </c:pt>
                <c:pt idx="3">
                  <c:v>4.5443951495596515</c:v>
                </c:pt>
                <c:pt idx="4">
                  <c:v>4.4469385882117187</c:v>
                </c:pt>
                <c:pt idx="5">
                  <c:v>3.9587420154898836</c:v>
                </c:pt>
                <c:pt idx="6">
                  <c:v>4.7447481969908551</c:v>
                </c:pt>
                <c:pt idx="7">
                  <c:v>6.9255909529042032</c:v>
                </c:pt>
                <c:pt idx="8">
                  <c:v>5.9218075628424014</c:v>
                </c:pt>
                <c:pt idx="9">
                  <c:v>5.8648859683246899</c:v>
                </c:pt>
                <c:pt idx="10">
                  <c:v>5.6679965519264535</c:v>
                </c:pt>
                <c:pt idx="11">
                  <c:v>5.8474263674733509</c:v>
                </c:pt>
                <c:pt idx="12">
                  <c:v>6.1858553215668168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5D21-44F9-97A3-F4E60F98E4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73529279"/>
        <c:axId val="1773547583"/>
      </c:lineChart>
      <c:catAx>
        <c:axId val="1773529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3547583"/>
        <c:crosses val="autoZero"/>
        <c:auto val="1"/>
        <c:lblAlgn val="ctr"/>
        <c:lblOffset val="100"/>
        <c:noMultiLvlLbl val="0"/>
      </c:catAx>
      <c:valAx>
        <c:axId val="177354758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% ΑΕΠ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35292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Έσοδα από φόρο εισοδήματος νομικών προσώπων ως % του ΑΕΠ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'Table 15'!$B$5</c:f>
              <c:strCache>
                <c:ptCount val="1"/>
                <c:pt idx="0">
                  <c:v>ΕΕ28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'Table 15'!$C$4:$O$4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'Table 17'!$C$5:$O$5</c:f>
              <c:numCache>
                <c:formatCode>0.0</c:formatCode>
                <c:ptCount val="13"/>
                <c:pt idx="0">
                  <c:v>2.8542875862708024</c:v>
                </c:pt>
                <c:pt idx="1">
                  <c:v>3.1603489633356707</c:v>
                </c:pt>
                <c:pt idx="2">
                  <c:v>3.2477345593929874</c:v>
                </c:pt>
                <c:pt idx="3">
                  <c:v>2.8685741903372328</c:v>
                </c:pt>
                <c:pt idx="4">
                  <c:v>2.1993126350640533</c:v>
                </c:pt>
                <c:pt idx="5">
                  <c:v>2.3586761630119502</c:v>
                </c:pt>
                <c:pt idx="6">
                  <c:v>2.4432269964361777</c:v>
                </c:pt>
                <c:pt idx="7">
                  <c:v>2.4681925565641749</c:v>
                </c:pt>
                <c:pt idx="8">
                  <c:v>2.4834494194497814</c:v>
                </c:pt>
                <c:pt idx="9">
                  <c:v>2.4163371064375481</c:v>
                </c:pt>
                <c:pt idx="10">
                  <c:v>2.4611851776090146</c:v>
                </c:pt>
                <c:pt idx="11">
                  <c:v>2.6061708879218242</c:v>
                </c:pt>
                <c:pt idx="12">
                  <c:v>2.7173603935975685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0F0E-4C81-A49C-573426E09B5A}"/>
            </c:ext>
          </c:extLst>
        </c:ser>
        <c:ser>
          <c:idx val="1"/>
          <c:order val="1"/>
          <c:tx>
            <c:strRef>
              <c:f>'Table 15'!$B$14</c:f>
              <c:strCache>
                <c:ptCount val="1"/>
                <c:pt idx="0">
                  <c:v>Ελλάδα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'Table 15'!$C$4:$O$4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'Table 17'!$C$14:$O$14</c:f>
              <c:numCache>
                <c:formatCode>0.0</c:formatCode>
                <c:ptCount val="13"/>
                <c:pt idx="0">
                  <c:v>3.2558347298741284</c:v>
                </c:pt>
                <c:pt idx="1">
                  <c:v>2.5484068784953382</c:v>
                </c:pt>
                <c:pt idx="2">
                  <c:v>2.2793825039343414</c:v>
                </c:pt>
                <c:pt idx="3">
                  <c:v>2.1438866996376715</c:v>
                </c:pt>
                <c:pt idx="4">
                  <c:v>2.5095333640376838</c:v>
                </c:pt>
                <c:pt idx="5">
                  <c:v>2.5292946024313436</c:v>
                </c:pt>
                <c:pt idx="6">
                  <c:v>2.0687932940763343</c:v>
                </c:pt>
                <c:pt idx="7">
                  <c:v>1.0920279345766484</c:v>
                </c:pt>
                <c:pt idx="8">
                  <c:v>1.1463884335994217</c:v>
                </c:pt>
                <c:pt idx="9">
                  <c:v>1.874546965825481</c:v>
                </c:pt>
                <c:pt idx="10">
                  <c:v>2.1437630036150614</c:v>
                </c:pt>
                <c:pt idx="11">
                  <c:v>2.4862894283404136</c:v>
                </c:pt>
                <c:pt idx="12">
                  <c:v>1.9476455129798644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0F0E-4C81-A49C-573426E09B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73529279"/>
        <c:axId val="1773547583"/>
      </c:lineChart>
      <c:catAx>
        <c:axId val="1773529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3547583"/>
        <c:crosses val="autoZero"/>
        <c:auto val="1"/>
        <c:lblAlgn val="ctr"/>
        <c:lblOffset val="100"/>
        <c:noMultiLvlLbl val="0"/>
      </c:catAx>
      <c:valAx>
        <c:axId val="177354758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% ΑΕΠ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35292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Έσοδα από φόρους</a:t>
            </a:r>
            <a:r>
              <a:rPr lang="el-GR" baseline="0"/>
              <a:t> εισοδήματος νομικών προσώπων ως % ΑΕΠ (2017)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BF0-4BE9-987E-ACCD02AEE96E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BF0-4BE9-987E-ACCD02AEE96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'Table 17'!$T$6:$T$34</c:f>
              <c:strCache>
                <c:ptCount val="29"/>
                <c:pt idx="0">
                  <c:v>Λιθουανία</c:v>
                </c:pt>
                <c:pt idx="1">
                  <c:v>Εσθονία</c:v>
                </c:pt>
                <c:pt idx="2">
                  <c:v>Λετονία</c:v>
                </c:pt>
                <c:pt idx="3">
                  <c:v>Σλοβενία</c:v>
                </c:pt>
                <c:pt idx="4">
                  <c:v>Πολωνία</c:v>
                </c:pt>
                <c:pt idx="5">
                  <c:v>Ουγγαρία</c:v>
                </c:pt>
                <c:pt idx="6">
                  <c:v>Ελλάδα</c:v>
                </c:pt>
                <c:pt idx="7">
                  <c:v>Ρουμανία</c:v>
                </c:pt>
                <c:pt idx="8">
                  <c:v>Ιταλία</c:v>
                </c:pt>
                <c:pt idx="9">
                  <c:v>Βουλγαρία</c:v>
                </c:pt>
                <c:pt idx="10">
                  <c:v>Ισπανία</c:v>
                </c:pt>
                <c:pt idx="11">
                  <c:v>Κροατία</c:v>
                </c:pt>
                <c:pt idx="12">
                  <c:v>Αυστρία</c:v>
                </c:pt>
                <c:pt idx="13">
                  <c:v>Γερμανία</c:v>
                </c:pt>
                <c:pt idx="14">
                  <c:v>ΕΕ28</c:v>
                </c:pt>
                <c:pt idx="15">
                  <c:v>Φινλανδία</c:v>
                </c:pt>
                <c:pt idx="16">
                  <c:v>Ιρλανδία</c:v>
                </c:pt>
                <c:pt idx="17">
                  <c:v>Η. Βασίλειο</c:v>
                </c:pt>
                <c:pt idx="18">
                  <c:v>Γαλλία</c:v>
                </c:pt>
                <c:pt idx="19">
                  <c:v>Σουηδία</c:v>
                </c:pt>
                <c:pt idx="20">
                  <c:v>Δανία</c:v>
                </c:pt>
                <c:pt idx="21">
                  <c:v>Πορτογαλία</c:v>
                </c:pt>
                <c:pt idx="22">
                  <c:v>Ολλανδία</c:v>
                </c:pt>
                <c:pt idx="23">
                  <c:v>Σλοβακία</c:v>
                </c:pt>
                <c:pt idx="24">
                  <c:v>Τσεχία</c:v>
                </c:pt>
                <c:pt idx="25">
                  <c:v>Βέλγιο</c:v>
                </c:pt>
                <c:pt idx="26">
                  <c:v>Λουξεμβούργο</c:v>
                </c:pt>
                <c:pt idx="27">
                  <c:v>Κύπρος</c:v>
                </c:pt>
                <c:pt idx="28">
                  <c:v>Μάλτα</c:v>
                </c:pt>
              </c:strCache>
            </c:strRef>
          </c:cat>
          <c:val>
            <c:numRef>
              <c:f>'Table 17'!$U$6:$U$34</c:f>
              <c:numCache>
                <c:formatCode>0.0</c:formatCode>
                <c:ptCount val="29"/>
                <c:pt idx="0">
                  <c:v>1.4955867155872844</c:v>
                </c:pt>
                <c:pt idx="1">
                  <c:v>1.54816198110531</c:v>
                </c:pt>
                <c:pt idx="2">
                  <c:v>1.5810247437400817</c:v>
                </c:pt>
                <c:pt idx="3">
                  <c:v>1.7762914624985755</c:v>
                </c:pt>
                <c:pt idx="4">
                  <c:v>1.9288605573595736</c:v>
                </c:pt>
                <c:pt idx="5">
                  <c:v>1.9429215406976039</c:v>
                </c:pt>
                <c:pt idx="6">
                  <c:v>1.9476455129798644</c:v>
                </c:pt>
                <c:pt idx="7">
                  <c:v>2.0089933275311864</c:v>
                </c:pt>
                <c:pt idx="8">
                  <c:v>2.0637066079134261</c:v>
                </c:pt>
                <c:pt idx="9">
                  <c:v>2.2710643981185759</c:v>
                </c:pt>
                <c:pt idx="10">
                  <c:v>2.3235495606262093</c:v>
                </c:pt>
                <c:pt idx="11">
                  <c:v>2.3245797568866795</c:v>
                </c:pt>
                <c:pt idx="12">
                  <c:v>2.5300135820785772</c:v>
                </c:pt>
                <c:pt idx="13">
                  <c:v>2.705090103559594</c:v>
                </c:pt>
                <c:pt idx="14">
                  <c:v>2.7173603935975685</c:v>
                </c:pt>
                <c:pt idx="15">
                  <c:v>2.7371863314912686</c:v>
                </c:pt>
                <c:pt idx="16">
                  <c:v>2.8149322311610518</c:v>
                </c:pt>
                <c:pt idx="17">
                  <c:v>2.8737003113048125</c:v>
                </c:pt>
                <c:pt idx="18">
                  <c:v>2.9164312160596584</c:v>
                </c:pt>
                <c:pt idx="19">
                  <c:v>2.9234201456912334</c:v>
                </c:pt>
                <c:pt idx="20">
                  <c:v>3.0281141779881562</c:v>
                </c:pt>
                <c:pt idx="21">
                  <c:v>3.2273711741477333</c:v>
                </c:pt>
                <c:pt idx="22">
                  <c:v>3.282011483648283</c:v>
                </c:pt>
                <c:pt idx="23">
                  <c:v>3.4570051702456901</c:v>
                </c:pt>
                <c:pt idx="24">
                  <c:v>3.4817378998845774</c:v>
                </c:pt>
                <c:pt idx="25">
                  <c:v>4.1248654202384722</c:v>
                </c:pt>
                <c:pt idx="26">
                  <c:v>5.2468923713458011</c:v>
                </c:pt>
                <c:pt idx="27">
                  <c:v>5.6742408371612951</c:v>
                </c:pt>
                <c:pt idx="28">
                  <c:v>6.4746035821476946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F0-4BE9-987E-ACCD02AEE9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459396351"/>
        <c:axId val="1459394271"/>
      </c:barChart>
      <c:catAx>
        <c:axId val="14593963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9394271"/>
        <c:crosses val="autoZero"/>
        <c:auto val="1"/>
        <c:lblAlgn val="ctr"/>
        <c:lblOffset val="100"/>
        <c:noMultiLvlLbl val="0"/>
      </c:catAx>
      <c:valAx>
        <c:axId val="145939427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% ΑΕΠ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93963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Συνολικός φορολογικός συντελεστής στην Ελλάδα (% επί των κερδών)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Sheet2!$E$2:$R$2</c:f>
              <c:numCache>
                <c:formatCode>General</c:formatCode>
                <c:ptCount val="14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</c:numCache>
            </c:numRef>
          </c:cat>
          <c:val>
            <c:numRef>
              <c:f>Sheet2!$E$3:$R$3</c:f>
              <c:numCache>
                <c:formatCode>0.0</c:formatCode>
                <c:ptCount val="14"/>
                <c:pt idx="0">
                  <c:v>54</c:v>
                </c:pt>
                <c:pt idx="1">
                  <c:v>49.5</c:v>
                </c:pt>
                <c:pt idx="2">
                  <c:v>48.9</c:v>
                </c:pt>
                <c:pt idx="3">
                  <c:v>46.7</c:v>
                </c:pt>
                <c:pt idx="4">
                  <c:v>46.7</c:v>
                </c:pt>
                <c:pt idx="5">
                  <c:v>45.9</c:v>
                </c:pt>
                <c:pt idx="6">
                  <c:v>46.7</c:v>
                </c:pt>
                <c:pt idx="7">
                  <c:v>44.1</c:v>
                </c:pt>
                <c:pt idx="8">
                  <c:v>44</c:v>
                </c:pt>
                <c:pt idx="9">
                  <c:v>50.7</c:v>
                </c:pt>
                <c:pt idx="10">
                  <c:v>49.6</c:v>
                </c:pt>
                <c:pt idx="11">
                  <c:v>50.7</c:v>
                </c:pt>
                <c:pt idx="12" formatCode="General">
                  <c:v>51.7</c:v>
                </c:pt>
                <c:pt idx="13" formatCode="General">
                  <c:v>51.9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11-4A05-B4A8-67BDDB033A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42036400"/>
        <c:axId val="1948275312"/>
      </c:barChart>
      <c:catAx>
        <c:axId val="204203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8275312"/>
        <c:crosses val="autoZero"/>
        <c:auto val="1"/>
        <c:lblAlgn val="ctr"/>
        <c:lblOffset val="100"/>
        <c:noMultiLvlLbl val="0"/>
      </c:catAx>
      <c:valAx>
        <c:axId val="1948275312"/>
        <c:scaling>
          <c:orientation val="minMax"/>
          <c:min val="4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2036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dirty="0"/>
              <a:t>Συνολικός φορολογικός συντελεστής (% επί των κερδών</a:t>
            </a:r>
            <a:r>
              <a:rPr lang="el-GR" dirty="0" smtClean="0"/>
              <a:t>), 2019</a:t>
            </a:r>
            <a:endParaRPr lang="el-GR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FD1-4F65-A83A-234B3C2CF4AB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FD1-4F65-A83A-234B3C2CF4AB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'Comparative (2)'!$B$27:$B$39</c:f>
              <c:strCache>
                <c:ptCount val="13"/>
                <c:pt idx="0">
                  <c:v>Κροατία</c:v>
                </c:pt>
                <c:pt idx="1">
                  <c:v>Κύπρος</c:v>
                </c:pt>
                <c:pt idx="2">
                  <c:v>Βουλγαρία</c:v>
                </c:pt>
                <c:pt idx="3">
                  <c:v>Ηνωμένο Βασίλειο</c:v>
                </c:pt>
                <c:pt idx="4">
                  <c:v>Πορτογαλία</c:v>
                </c:pt>
                <c:pt idx="5">
                  <c:v>ΟΟΣΑ</c:v>
                </c:pt>
                <c:pt idx="6">
                  <c:v>Ρουμανία</c:v>
                </c:pt>
                <c:pt idx="7">
                  <c:v>Πολωνία</c:v>
                </c:pt>
                <c:pt idx="8">
                  <c:v>Ισπανία</c:v>
                </c:pt>
                <c:pt idx="9">
                  <c:v>Γερμανία</c:v>
                </c:pt>
                <c:pt idx="10">
                  <c:v>Σουηδία</c:v>
                </c:pt>
                <c:pt idx="11">
                  <c:v>Ελλάδα</c:v>
                </c:pt>
                <c:pt idx="12">
                  <c:v>Ιταλία</c:v>
                </c:pt>
              </c:strCache>
            </c:strRef>
          </c:cat>
          <c:val>
            <c:numRef>
              <c:f>'Comparative (2)'!$C$27:$C$39</c:f>
              <c:numCache>
                <c:formatCode>0.0</c:formatCode>
                <c:ptCount val="13"/>
                <c:pt idx="0">
                  <c:v>20.5</c:v>
                </c:pt>
                <c:pt idx="1">
                  <c:v>22.2</c:v>
                </c:pt>
                <c:pt idx="2">
                  <c:v>27.7</c:v>
                </c:pt>
                <c:pt idx="3">
                  <c:v>30</c:v>
                </c:pt>
                <c:pt idx="4">
                  <c:v>39.799999999999997</c:v>
                </c:pt>
                <c:pt idx="5" formatCode="General">
                  <c:v>39.799999999999997</c:v>
                </c:pt>
                <c:pt idx="6">
                  <c:v>40</c:v>
                </c:pt>
                <c:pt idx="7">
                  <c:v>40.700000000000003</c:v>
                </c:pt>
                <c:pt idx="8">
                  <c:v>47</c:v>
                </c:pt>
                <c:pt idx="9">
                  <c:v>49</c:v>
                </c:pt>
                <c:pt idx="10">
                  <c:v>49.1</c:v>
                </c:pt>
                <c:pt idx="11">
                  <c:v>51.9</c:v>
                </c:pt>
                <c:pt idx="12">
                  <c:v>53.1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D1-4F65-A83A-234B3C2CF4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6296208"/>
        <c:axId val="56293296"/>
      </c:barChart>
      <c:catAx>
        <c:axId val="56296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293296"/>
        <c:crosses val="autoZero"/>
        <c:auto val="1"/>
        <c:lblAlgn val="ctr"/>
        <c:lblOffset val="100"/>
        <c:noMultiLvlLbl val="0"/>
      </c:catAx>
      <c:valAx>
        <c:axId val="562932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Συνολικός φορολογικός συντελεστής (%)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296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600" dirty="0"/>
              <a:t>% ΑΕΠ</a:t>
            </a:r>
            <a:endParaRPr lang="en-US" sz="16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Current!$A$49</c:f>
              <c:strCache>
                <c:ptCount val="1"/>
                <c:pt idx="0">
                  <c:v>Κατοικίες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7"/>
              <c:layout>
                <c:manualLayout>
                  <c:x val="-1.7003142290205019E-3"/>
                  <c:y val="-2.54283318751823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5ED-41B4-91EF-DCE2E36AFC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Current!$B$48:$S$48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Current!$B$49:$S$49</c:f>
              <c:numCache>
                <c:formatCode>0.0%</c:formatCode>
                <c:ptCount val="18"/>
                <c:pt idx="0">
                  <c:v>8.9643017009847795E-2</c:v>
                </c:pt>
                <c:pt idx="1">
                  <c:v>7.9151713144687899E-2</c:v>
                </c:pt>
                <c:pt idx="2">
                  <c:v>8.0845682879320313E-2</c:v>
                </c:pt>
                <c:pt idx="3">
                  <c:v>9.0012677133313374E-2</c:v>
                </c:pt>
                <c:pt idx="4">
                  <c:v>9.9795680063267944E-2</c:v>
                </c:pt>
                <c:pt idx="5">
                  <c:v>8.7892480662991754E-2</c:v>
                </c:pt>
                <c:pt idx="6">
                  <c:v>0.10037427430992887</c:v>
                </c:pt>
                <c:pt idx="7">
                  <c:v>0.10830762725048196</c:v>
                </c:pt>
                <c:pt idx="8">
                  <c:v>8.1119746899050549E-2</c:v>
                </c:pt>
                <c:pt idx="9">
                  <c:v>6.5415001292445457E-2</c:v>
                </c:pt>
                <c:pt idx="10">
                  <c:v>4.9574528140780443E-2</c:v>
                </c:pt>
                <c:pt idx="11">
                  <c:v>4.6208524510346141E-2</c:v>
                </c:pt>
                <c:pt idx="12">
                  <c:v>3.0871755230934099E-2</c:v>
                </c:pt>
                <c:pt idx="13">
                  <c:v>2.2251338606388005E-2</c:v>
                </c:pt>
                <c:pt idx="14">
                  <c:v>1.0156921242719968E-2</c:v>
                </c:pt>
                <c:pt idx="15">
                  <c:v>7.3897767327246559E-3</c:v>
                </c:pt>
                <c:pt idx="16">
                  <c:v>6.3862735065690051E-3</c:v>
                </c:pt>
                <c:pt idx="17">
                  <c:v>5.8124178770552933E-3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05ED-41B4-91EF-DCE2E36AFC99}"/>
            </c:ext>
          </c:extLst>
        </c:ser>
        <c:ser>
          <c:idx val="1"/>
          <c:order val="1"/>
          <c:tx>
            <c:strRef>
              <c:f>Current!$A$50</c:f>
              <c:strCache>
                <c:ptCount val="1"/>
                <c:pt idx="0">
                  <c:v>ΠΔΕ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17"/>
              <c:layout>
                <c:manualLayout>
                  <c:x val="-9.098049997626317E-3"/>
                  <c:y val="-3.9317220764071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5ED-41B4-91EF-DCE2E36AFC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Current!$B$48:$S$48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Current!$B$50:$S$50</c:f>
              <c:numCache>
                <c:formatCode>0.0%</c:formatCode>
                <c:ptCount val="18"/>
                <c:pt idx="0">
                  <c:v>2.4311237608261507E-2</c:v>
                </c:pt>
                <c:pt idx="1">
                  <c:v>2.8041167138674508E-2</c:v>
                </c:pt>
                <c:pt idx="2">
                  <c:v>2.3728099019703811E-2</c:v>
                </c:pt>
                <c:pt idx="3">
                  <c:v>2.7368246943681784E-2</c:v>
                </c:pt>
                <c:pt idx="4">
                  <c:v>2.5962735277607719E-2</c:v>
                </c:pt>
                <c:pt idx="5">
                  <c:v>1.7943399987050947E-2</c:v>
                </c:pt>
                <c:pt idx="6">
                  <c:v>1.8302888484661821E-2</c:v>
                </c:pt>
                <c:pt idx="7">
                  <c:v>1.825121352253125E-2</c:v>
                </c:pt>
                <c:pt idx="8">
                  <c:v>1.7519452532621129E-2</c:v>
                </c:pt>
                <c:pt idx="9">
                  <c:v>1.6275444886083772E-2</c:v>
                </c:pt>
                <c:pt idx="10">
                  <c:v>1.7364843999550506E-2</c:v>
                </c:pt>
                <c:pt idx="11">
                  <c:v>1.402644080319221E-2</c:v>
                </c:pt>
                <c:pt idx="12">
                  <c:v>1.3497545665752635E-2</c:v>
                </c:pt>
                <c:pt idx="13">
                  <c:v>1.850064770952034E-2</c:v>
                </c:pt>
                <c:pt idx="14">
                  <c:v>1.9186893765410159E-2</c:v>
                </c:pt>
                <c:pt idx="15">
                  <c:v>1.6708532131171218E-2</c:v>
                </c:pt>
                <c:pt idx="16">
                  <c:v>2.0692536607268826E-2</c:v>
                </c:pt>
                <c:pt idx="17">
                  <c:v>1.7813973547089738E-2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05ED-41B4-91EF-DCE2E36AFC99}"/>
            </c:ext>
          </c:extLst>
        </c:ser>
        <c:ser>
          <c:idx val="2"/>
          <c:order val="2"/>
          <c:tx>
            <c:strRef>
              <c:f>Current!$A$51</c:f>
              <c:strCache>
                <c:ptCount val="1"/>
                <c:pt idx="0">
                  <c:v>Λοιπές Κατασκευές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7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5ED-41B4-91EF-DCE2E36AFC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Current!$B$48:$S$48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Current!$B$51:$S$51</c:f>
              <c:numCache>
                <c:formatCode>0.0%</c:formatCode>
                <c:ptCount val="18"/>
                <c:pt idx="0">
                  <c:v>3.4124443904719692E-2</c:v>
                </c:pt>
                <c:pt idx="1">
                  <c:v>3.8119215215928648E-2</c:v>
                </c:pt>
                <c:pt idx="2">
                  <c:v>2.8844138483110321E-2</c:v>
                </c:pt>
                <c:pt idx="3">
                  <c:v>3.0608397618118684E-2</c:v>
                </c:pt>
                <c:pt idx="4">
                  <c:v>2.702055261114478E-2</c:v>
                </c:pt>
                <c:pt idx="5">
                  <c:v>2.0720578495429937E-2</c:v>
                </c:pt>
                <c:pt idx="6">
                  <c:v>2.3404782807571415E-2</c:v>
                </c:pt>
                <c:pt idx="7">
                  <c:v>1.9947782070834478E-2</c:v>
                </c:pt>
                <c:pt idx="8">
                  <c:v>2.7909209100237031E-2</c:v>
                </c:pt>
                <c:pt idx="9">
                  <c:v>3.2111271637263183E-2</c:v>
                </c:pt>
                <c:pt idx="10">
                  <c:v>2.1782814246162262E-2</c:v>
                </c:pt>
                <c:pt idx="11">
                  <c:v>2.0334945457373344E-2</c:v>
                </c:pt>
                <c:pt idx="12">
                  <c:v>2.8220745645250959E-2</c:v>
                </c:pt>
                <c:pt idx="13">
                  <c:v>2.542080890679049E-2</c:v>
                </c:pt>
                <c:pt idx="14">
                  <c:v>1.8910236761606771E-2</c:v>
                </c:pt>
                <c:pt idx="15">
                  <c:v>1.8414203942267338E-2</c:v>
                </c:pt>
                <c:pt idx="16">
                  <c:v>2.7169101499366244E-2</c:v>
                </c:pt>
                <c:pt idx="17">
                  <c:v>2.9603703749689261E-2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5-05ED-41B4-91EF-DCE2E36AFC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26891920"/>
        <c:axId val="1440927360"/>
      </c:lineChart>
      <c:catAx>
        <c:axId val="152689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0927360"/>
        <c:crosses val="autoZero"/>
        <c:auto val="1"/>
        <c:lblAlgn val="ctr"/>
        <c:lblOffset val="100"/>
        <c:noMultiLvlLbl val="0"/>
      </c:catAx>
      <c:valAx>
        <c:axId val="1440927360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6891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el-GR" dirty="0" smtClean="0">
                <a:solidFill>
                  <a:schemeClr val="tx1"/>
                </a:solidFill>
              </a:rPr>
              <a:t>Ποσοστό Ανεργίας (% του εργατικού δυναμικού</a:t>
            </a:r>
            <a:r>
              <a:rPr lang="en-US" baseline="0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1481330163918189"/>
          <c:y val="7.38900862330742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6719234775596148E-2"/>
          <c:y val="0.10147228707984629"/>
          <c:w val="0.92272521589139911"/>
          <c:h val="0.78588766607407567"/>
        </c:manualLayout>
      </c:layout>
      <c:barChart>
        <c:barDir val="col"/>
        <c:grouping val="clustered"/>
        <c:varyColors val="0"/>
        <c:ser>
          <c:idx val="1"/>
          <c:order val="1"/>
          <c:tx>
            <c:v>Greece</c:v>
          </c:tx>
          <c:invertIfNegative val="0"/>
          <c:dLbls>
            <c:dLbl>
              <c:idx val="19"/>
              <c:layout>
                <c:manualLayout>
                  <c:x val="-1.1614551579374594E-16"/>
                  <c:y val="-7.79707308927203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CD5-44BD-B6D6-2B7043D8ACD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'Επενδύσεις &amp; ανεργία'!$B$20:$U$20</c:f>
              <c:strCach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strCache>
            </c:strRef>
          </c:cat>
          <c:val>
            <c:numRef>
              <c:f>'Επενδύσεις &amp; ανεργία'!$B$23:$U$23</c:f>
              <c:numCache>
                <c:formatCode>0.0%</c:formatCode>
                <c:ptCount val="20"/>
                <c:pt idx="0">
                  <c:v>0.12</c:v>
                </c:pt>
                <c:pt idx="1">
                  <c:v>0.11199999999999999</c:v>
                </c:pt>
                <c:pt idx="2">
                  <c:v>0.107</c:v>
                </c:pt>
                <c:pt idx="3">
                  <c:v>0.10300000000000001</c:v>
                </c:pt>
                <c:pt idx="4">
                  <c:v>9.6999999999999989E-2</c:v>
                </c:pt>
                <c:pt idx="5">
                  <c:v>0.106</c:v>
                </c:pt>
                <c:pt idx="6">
                  <c:v>0.1</c:v>
                </c:pt>
                <c:pt idx="7">
                  <c:v>0.09</c:v>
                </c:pt>
                <c:pt idx="8">
                  <c:v>8.4000000000000005E-2</c:v>
                </c:pt>
                <c:pt idx="9">
                  <c:v>7.8E-2</c:v>
                </c:pt>
                <c:pt idx="10">
                  <c:v>9.6000000000000002E-2</c:v>
                </c:pt>
                <c:pt idx="11">
                  <c:v>0.127</c:v>
                </c:pt>
                <c:pt idx="12">
                  <c:v>0.17899999999999999</c:v>
                </c:pt>
                <c:pt idx="13">
                  <c:v>0.245</c:v>
                </c:pt>
                <c:pt idx="14">
                  <c:v>0.27500000000000002</c:v>
                </c:pt>
                <c:pt idx="15">
                  <c:v>0.26500000000000001</c:v>
                </c:pt>
                <c:pt idx="16">
                  <c:v>0.249</c:v>
                </c:pt>
                <c:pt idx="17">
                  <c:v>0.23600000000000002</c:v>
                </c:pt>
                <c:pt idx="18">
                  <c:v>0.215</c:v>
                </c:pt>
                <c:pt idx="19">
                  <c:v>0.193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D5-44BD-B6D6-2B7043D8AC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3294464"/>
        <c:axId val="82714624"/>
      </c:barChart>
      <c:lineChart>
        <c:grouping val="standard"/>
        <c:varyColors val="0"/>
        <c:ser>
          <c:idx val="0"/>
          <c:order val="0"/>
          <c:tx>
            <c:v>Euro Area</c:v>
          </c:tx>
          <c:spPr>
            <a:ln w="22225"/>
          </c:spPr>
          <c:dLbls>
            <c:dLbl>
              <c:idx val="19"/>
              <c:layout>
                <c:manualLayout>
                  <c:x val="-1.1614551579374594E-16"/>
                  <c:y val="-3.3787316720178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CD5-44BD-B6D6-2B7043D8ACD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'Επενδύσεις &amp; ανεργία'!$B$20:$U$20</c:f>
              <c:strCach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strCache>
            </c:strRef>
          </c:cat>
          <c:val>
            <c:numRef>
              <c:f>'Επενδύσεις &amp; ανεργία'!$B$22:$U$22</c:f>
              <c:numCache>
                <c:formatCode>0.0%</c:formatCode>
                <c:ptCount val="20"/>
                <c:pt idx="0">
                  <c:v>9.6999999999999989E-2</c:v>
                </c:pt>
                <c:pt idx="1">
                  <c:v>8.900000000000001E-2</c:v>
                </c:pt>
                <c:pt idx="2">
                  <c:v>8.3000000000000004E-2</c:v>
                </c:pt>
                <c:pt idx="3">
                  <c:v>8.5999999999999993E-2</c:v>
                </c:pt>
                <c:pt idx="4">
                  <c:v>9.0999999999999998E-2</c:v>
                </c:pt>
                <c:pt idx="5">
                  <c:v>9.3000000000000013E-2</c:v>
                </c:pt>
                <c:pt idx="6">
                  <c:v>9.0999999999999998E-2</c:v>
                </c:pt>
                <c:pt idx="7">
                  <c:v>8.4000000000000005E-2</c:v>
                </c:pt>
                <c:pt idx="8">
                  <c:v>7.4999999999999997E-2</c:v>
                </c:pt>
                <c:pt idx="9">
                  <c:v>7.5999999999999998E-2</c:v>
                </c:pt>
                <c:pt idx="10">
                  <c:v>9.6000000000000002E-2</c:v>
                </c:pt>
                <c:pt idx="11">
                  <c:v>0.10199999999999999</c:v>
                </c:pt>
                <c:pt idx="12">
                  <c:v>0.10199999999999999</c:v>
                </c:pt>
                <c:pt idx="13">
                  <c:v>0.114</c:v>
                </c:pt>
                <c:pt idx="14">
                  <c:v>0.12</c:v>
                </c:pt>
                <c:pt idx="15">
                  <c:v>0.11599999999999999</c:v>
                </c:pt>
                <c:pt idx="16">
                  <c:v>0.109</c:v>
                </c:pt>
                <c:pt idx="17">
                  <c:v>0.1</c:v>
                </c:pt>
                <c:pt idx="18">
                  <c:v>9.0999999999999998E-2</c:v>
                </c:pt>
                <c:pt idx="19">
                  <c:v>8.199999999999999E-2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CD5-44BD-B6D6-2B7043D8AC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94464"/>
        <c:axId val="82714624"/>
      </c:lineChart>
      <c:catAx>
        <c:axId val="8329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700000" vert="horz"/>
          <a:lstStyle/>
          <a:p>
            <a:pPr>
              <a:defRPr b="0"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en-US"/>
          </a:p>
        </c:txPr>
        <c:crossAx val="82714624"/>
        <c:crosses val="autoZero"/>
        <c:auto val="1"/>
        <c:lblAlgn val="ctr"/>
        <c:lblOffset val="100"/>
        <c:tickLblSkip val="1"/>
        <c:noMultiLvlLbl val="0"/>
      </c:catAx>
      <c:valAx>
        <c:axId val="8271462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/>
          <a:lstStyle/>
          <a:p>
            <a:pPr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en-US"/>
          </a:p>
        </c:txPr>
        <c:crossAx val="832944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3002797999306689"/>
          <c:y val="7.9890425891609176E-2"/>
          <c:w val="0.30757874457634915"/>
          <c:h val="0.16445480143146896"/>
        </c:manualLayout>
      </c:layout>
      <c:overlay val="0"/>
      <c:txPr>
        <a:bodyPr/>
        <a:lstStyle/>
        <a:p>
          <a:pPr>
            <a:defRPr b="0">
              <a:solidFill>
                <a:schemeClr val="tx1">
                  <a:lumMod val="65000"/>
                  <a:lumOff val="35000"/>
                </a:schemeClr>
              </a:solidFill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1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600" dirty="0"/>
              <a:t>% </a:t>
            </a:r>
            <a:r>
              <a:rPr lang="el-GR" sz="1600" dirty="0" smtClean="0"/>
              <a:t>Συνολικών</a:t>
            </a:r>
            <a:r>
              <a:rPr lang="el-GR" sz="1600" baseline="0" dirty="0" smtClean="0"/>
              <a:t> </a:t>
            </a:r>
            <a:r>
              <a:rPr lang="el-GR" sz="1600" dirty="0" smtClean="0"/>
              <a:t>Επενδύσεων</a:t>
            </a:r>
            <a:endParaRPr lang="en-US" sz="16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Current!$A$55</c:f>
              <c:strCache>
                <c:ptCount val="1"/>
                <c:pt idx="0">
                  <c:v>Κατοικίες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7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1DE-4859-8678-5DE3D93ED7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Current!$B$48:$S$48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Current!$B$55:$S$55</c:f>
              <c:numCache>
                <c:formatCode>0.0%</c:formatCode>
                <c:ptCount val="18"/>
                <c:pt idx="0">
                  <c:v>0.36379325026255283</c:v>
                </c:pt>
                <c:pt idx="1">
                  <c:v>0.3199753505507611</c:v>
                </c:pt>
                <c:pt idx="2">
                  <c:v>0.34253048148301746</c:v>
                </c:pt>
                <c:pt idx="3">
                  <c:v>0.35543357347176613</c:v>
                </c:pt>
                <c:pt idx="4">
                  <c:v>0.40908225236472906</c:v>
                </c:pt>
                <c:pt idx="5">
                  <c:v>0.42197247717475383</c:v>
                </c:pt>
                <c:pt idx="6">
                  <c:v>0.42377292529029659</c:v>
                </c:pt>
                <c:pt idx="7">
                  <c:v>0.41637782058610695</c:v>
                </c:pt>
                <c:pt idx="8">
                  <c:v>0.34064299832196421</c:v>
                </c:pt>
                <c:pt idx="9">
                  <c:v>0.31462391848850602</c:v>
                </c:pt>
                <c:pt idx="10">
                  <c:v>0.28226610912388533</c:v>
                </c:pt>
                <c:pt idx="11">
                  <c:v>0.30267029455500366</c:v>
                </c:pt>
                <c:pt idx="12">
                  <c:v>0.24452361226180613</c:v>
                </c:pt>
                <c:pt idx="13">
                  <c:v>0.18302683161149028</c:v>
                </c:pt>
                <c:pt idx="14">
                  <c:v>8.7983165570877209E-2</c:v>
                </c:pt>
                <c:pt idx="15">
                  <c:v>6.3927809744122835E-2</c:v>
                </c:pt>
                <c:pt idx="16">
                  <c:v>5.2954276371426953E-2</c:v>
                </c:pt>
                <c:pt idx="17">
                  <c:v>4.506733209998709E-2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D1DE-4859-8678-5DE3D93ED72A}"/>
            </c:ext>
          </c:extLst>
        </c:ser>
        <c:ser>
          <c:idx val="1"/>
          <c:order val="1"/>
          <c:tx>
            <c:strRef>
              <c:f>Current!$A$56</c:f>
              <c:strCache>
                <c:ptCount val="1"/>
                <c:pt idx="0">
                  <c:v>ΠΔΕ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17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1DE-4859-8678-5DE3D93ED7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Current!$B$48:$S$48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Current!$B$56:$S$56</c:f>
              <c:numCache>
                <c:formatCode>0.0%</c:formatCode>
                <c:ptCount val="18"/>
                <c:pt idx="0">
                  <c:v>9.8660938045437185E-2</c:v>
                </c:pt>
                <c:pt idx="1">
                  <c:v>0.11335803014962322</c:v>
                </c:pt>
                <c:pt idx="2">
                  <c:v>0.10053223490026127</c:v>
                </c:pt>
                <c:pt idx="3">
                  <c:v>0.10806915337540171</c:v>
                </c:pt>
                <c:pt idx="4">
                  <c:v>0.10642639258712996</c:v>
                </c:pt>
                <c:pt idx="5">
                  <c:v>8.6146401653008076E-2</c:v>
                </c:pt>
                <c:pt idx="6">
                  <c:v>7.7273471193006524E-2</c:v>
                </c:pt>
                <c:pt idx="7">
                  <c:v>7.0164961623507716E-2</c:v>
                </c:pt>
                <c:pt idx="8">
                  <c:v>7.3568755670528868E-2</c:v>
                </c:pt>
                <c:pt idx="9">
                  <c:v>7.8279357089835563E-2</c:v>
                </c:pt>
                <c:pt idx="10">
                  <c:v>9.8871479671519977E-2</c:v>
                </c:pt>
                <c:pt idx="11">
                  <c:v>9.187454077894136E-2</c:v>
                </c:pt>
                <c:pt idx="12">
                  <c:v>0.10690900462800332</c:v>
                </c:pt>
                <c:pt idx="13">
                  <c:v>0.15217578559798567</c:v>
                </c:pt>
                <c:pt idx="14">
                  <c:v>0.16620426708170902</c:v>
                </c:pt>
                <c:pt idx="15">
                  <c:v>0.14454291405787129</c:v>
                </c:pt>
                <c:pt idx="16">
                  <c:v>0.17158023395021704</c:v>
                </c:pt>
                <c:pt idx="17">
                  <c:v>0.13812294278363377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D1DE-4859-8678-5DE3D93ED72A}"/>
            </c:ext>
          </c:extLst>
        </c:ser>
        <c:ser>
          <c:idx val="2"/>
          <c:order val="2"/>
          <c:tx>
            <c:strRef>
              <c:f>Current!$A$57</c:f>
              <c:strCache>
                <c:ptCount val="1"/>
                <c:pt idx="0">
                  <c:v>Λοιπές Κατασκευές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7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1DE-4859-8678-5DE3D93ED7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Current!$B$48:$S$48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Current!$B$57:$S$57</c:f>
              <c:numCache>
                <c:formatCode>0.0%</c:formatCode>
                <c:ptCount val="18"/>
                <c:pt idx="0">
                  <c:v>0.13848532518864642</c:v>
                </c:pt>
                <c:pt idx="1">
                  <c:v>0.15409911885470373</c:v>
                </c:pt>
                <c:pt idx="2">
                  <c:v>0.12220809189441378</c:v>
                </c:pt>
                <c:pt idx="3">
                  <c:v>0.12086355489171698</c:v>
                </c:pt>
                <c:pt idx="4">
                  <c:v>0.11076259528768224</c:v>
                </c:pt>
                <c:pt idx="5">
                  <c:v>9.9479657079380529E-2</c:v>
                </c:pt>
                <c:pt idx="6">
                  <c:v>9.881329996492412E-2</c:v>
                </c:pt>
                <c:pt idx="7">
                  <c:v>7.668724941200962E-2</c:v>
                </c:pt>
                <c:pt idx="8">
                  <c:v>0.11719805635649322</c:v>
                </c:pt>
                <c:pt idx="9">
                  <c:v>0.15444430039828375</c:v>
                </c:pt>
                <c:pt idx="10">
                  <c:v>0.12402639931482695</c:v>
                </c:pt>
                <c:pt idx="11">
                  <c:v>0.13319585501945772</c:v>
                </c:pt>
                <c:pt idx="12">
                  <c:v>0.22352595808947803</c:v>
                </c:pt>
                <c:pt idx="13">
                  <c:v>0.20909708820283299</c:v>
                </c:pt>
                <c:pt idx="14">
                  <c:v>0.16380775751052151</c:v>
                </c:pt>
                <c:pt idx="15">
                  <c:v>0.15929841574208287</c:v>
                </c:pt>
                <c:pt idx="16">
                  <c:v>0.22528319654347781</c:v>
                </c:pt>
                <c:pt idx="17">
                  <c:v>0.2295361373695306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5-D1DE-4859-8678-5DE3D93ED7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26891920"/>
        <c:axId val="1440927360"/>
      </c:lineChart>
      <c:catAx>
        <c:axId val="152689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0927360"/>
        <c:crosses val="autoZero"/>
        <c:auto val="1"/>
        <c:lblAlgn val="ctr"/>
        <c:lblOffset val="100"/>
        <c:noMultiLvlLbl val="0"/>
      </c:catAx>
      <c:valAx>
        <c:axId val="1440927360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6891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'D2'!$AC$7</c:f>
              <c:strCache>
                <c:ptCount val="1"/>
                <c:pt idx="0">
                  <c:v>Ποσοστό αξίας ακινήτων επί των συνολικών περιουσιακών στοιχείων των νοικοκυριών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Pt>
            <c:idx val="2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C34-4C9B-B17D-F43C98A6196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'D2'!$AB$8:$AB$28</c:f>
              <c:strCache>
                <c:ptCount val="21"/>
                <c:pt idx="0">
                  <c:v>DE</c:v>
                </c:pt>
                <c:pt idx="1">
                  <c:v>FR</c:v>
                </c:pt>
                <c:pt idx="2">
                  <c:v>MT</c:v>
                </c:pt>
                <c:pt idx="3">
                  <c:v>AT</c:v>
                </c:pt>
                <c:pt idx="4">
                  <c:v>BE</c:v>
                </c:pt>
                <c:pt idx="5">
                  <c:v>EE</c:v>
                </c:pt>
                <c:pt idx="6">
                  <c:v>euro
area</c:v>
                </c:pt>
                <c:pt idx="7">
                  <c:v>CY</c:v>
                </c:pt>
                <c:pt idx="8">
                  <c:v>SI</c:v>
                </c:pt>
                <c:pt idx="9">
                  <c:v>HU</c:v>
                </c:pt>
                <c:pt idx="10">
                  <c:v>NL</c:v>
                </c:pt>
                <c:pt idx="11">
                  <c:v>PT</c:v>
                </c:pt>
                <c:pt idx="12">
                  <c:v>LV</c:v>
                </c:pt>
                <c:pt idx="13">
                  <c:v>ES</c:v>
                </c:pt>
                <c:pt idx="14">
                  <c:v>FI</c:v>
                </c:pt>
                <c:pt idx="15">
                  <c:v>PL</c:v>
                </c:pt>
                <c:pt idx="16">
                  <c:v>LU</c:v>
                </c:pt>
                <c:pt idx="17">
                  <c:v>IT</c:v>
                </c:pt>
                <c:pt idx="18">
                  <c:v>IE</c:v>
                </c:pt>
                <c:pt idx="19">
                  <c:v>SK</c:v>
                </c:pt>
                <c:pt idx="20">
                  <c:v>GR</c:v>
                </c:pt>
              </c:strCache>
            </c:strRef>
          </c:cat>
          <c:val>
            <c:numRef>
              <c:f>'D2'!$AC$8:$AC$28</c:f>
              <c:numCache>
                <c:formatCode>0</c:formatCode>
                <c:ptCount val="21"/>
                <c:pt idx="0">
                  <c:v>61.692</c:v>
                </c:pt>
                <c:pt idx="1">
                  <c:v>61.717099999999988</c:v>
                </c:pt>
                <c:pt idx="2">
                  <c:v>62.581199999999995</c:v>
                </c:pt>
                <c:pt idx="3">
                  <c:v>64.5</c:v>
                </c:pt>
                <c:pt idx="4">
                  <c:v>66.192099999999996</c:v>
                </c:pt>
                <c:pt idx="5">
                  <c:v>67.439799999999991</c:v>
                </c:pt>
                <c:pt idx="6">
                  <c:v>67.814999999999998</c:v>
                </c:pt>
                <c:pt idx="7">
                  <c:v>67.835899999999995</c:v>
                </c:pt>
                <c:pt idx="8">
                  <c:v>67.974499999999992</c:v>
                </c:pt>
                <c:pt idx="9">
                  <c:v>69.555199999999999</c:v>
                </c:pt>
                <c:pt idx="10">
                  <c:v>69.617699999999985</c:v>
                </c:pt>
                <c:pt idx="11">
                  <c:v>70.047999999999988</c:v>
                </c:pt>
                <c:pt idx="12">
                  <c:v>73.428100000000015</c:v>
                </c:pt>
                <c:pt idx="13">
                  <c:v>74.036999999999992</c:v>
                </c:pt>
                <c:pt idx="14">
                  <c:v>74.284999999999997</c:v>
                </c:pt>
                <c:pt idx="15">
                  <c:v>76.701600000000013</c:v>
                </c:pt>
                <c:pt idx="16">
                  <c:v>77.500500000000002</c:v>
                </c:pt>
                <c:pt idx="17">
                  <c:v>77.613599999999991</c:v>
                </c:pt>
                <c:pt idx="18">
                  <c:v>77.962499999999991</c:v>
                </c:pt>
                <c:pt idx="19">
                  <c:v>80.408000000000001</c:v>
                </c:pt>
                <c:pt idx="20">
                  <c:v>82.098600000000005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34-4C9B-B17D-F43C98A619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71465503"/>
        <c:axId val="1271465919"/>
      </c:barChart>
      <c:catAx>
        <c:axId val="12714655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1465919"/>
        <c:crosses val="autoZero"/>
        <c:auto val="1"/>
        <c:lblAlgn val="ctr"/>
        <c:lblOffset val="100"/>
        <c:noMultiLvlLbl val="0"/>
      </c:catAx>
      <c:valAx>
        <c:axId val="1271465919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14655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 dirty="0"/>
              <a:t>Φόροι ακίνητης </a:t>
            </a:r>
            <a:r>
              <a:rPr lang="el-GR" b="1" dirty="0" smtClean="0"/>
              <a:t>περιουσίας, 2017 (% ΑΕΠ)</a:t>
            </a:r>
            <a:endParaRPr lang="el-GR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'table 73'!$T$4</c:f>
              <c:strCache>
                <c:ptCount val="1"/>
                <c:pt idx="0">
                  <c:v>Φόροι ακίνητης περιουσίας ως % του ΑΕΠ - 2016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Pt>
            <c:idx val="21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F7D-43AB-88B7-550DA6A8C1D7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F7D-43AB-88B7-550DA6A8C1D7}"/>
              </c:ext>
            </c:extLst>
          </c:dPt>
          <c:dPt>
            <c:idx val="26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F7D-43AB-88B7-550DA6A8C1D7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'table 73'!$S$5:$S$34</c:f>
              <c:strCache>
                <c:ptCount val="30"/>
                <c:pt idx="0">
                  <c:v>Εσθονία</c:v>
                </c:pt>
                <c:pt idx="1">
                  <c:v>Λιθουανία</c:v>
                </c:pt>
                <c:pt idx="2">
                  <c:v>Σλοβακία</c:v>
                </c:pt>
                <c:pt idx="3">
                  <c:v>Κροατία</c:v>
                </c:pt>
                <c:pt idx="4">
                  <c:v>Τσεχία</c:v>
                </c:pt>
                <c:pt idx="5">
                  <c:v>Σλοβενία</c:v>
                </c:pt>
                <c:pt idx="6">
                  <c:v>Αυστρία</c:v>
                </c:pt>
                <c:pt idx="7">
                  <c:v>Ρουμανία</c:v>
                </c:pt>
                <c:pt idx="8">
                  <c:v>Βουλγαρία</c:v>
                </c:pt>
                <c:pt idx="9">
                  <c:v>Ουγγαρία</c:v>
                </c:pt>
                <c:pt idx="10">
                  <c:v>Κύπρος</c:v>
                </c:pt>
                <c:pt idx="11">
                  <c:v>Ιρλανδία</c:v>
                </c:pt>
                <c:pt idx="12">
                  <c:v>Γερμανία</c:v>
                </c:pt>
                <c:pt idx="13">
                  <c:v>Λετονία</c:v>
                </c:pt>
                <c:pt idx="14">
                  <c:v>Μάλτα</c:v>
                </c:pt>
                <c:pt idx="15">
                  <c:v>Σουηδία</c:v>
                </c:pt>
                <c:pt idx="16">
                  <c:v>Φινλανδία</c:v>
                </c:pt>
                <c:pt idx="17">
                  <c:v>Ολλανδία</c:v>
                </c:pt>
                <c:pt idx="18">
                  <c:v>Πολωνία</c:v>
                </c:pt>
                <c:pt idx="19">
                  <c:v>Πορτογαλία</c:v>
                </c:pt>
                <c:pt idx="20">
                  <c:v>Λουξεμβούργο</c:v>
                </c:pt>
                <c:pt idx="21">
                  <c:v>ΕΖ19</c:v>
                </c:pt>
                <c:pt idx="22">
                  <c:v>Δανία</c:v>
                </c:pt>
                <c:pt idx="23">
                  <c:v>ΕΕ28</c:v>
                </c:pt>
                <c:pt idx="24">
                  <c:v>Ιταλία</c:v>
                </c:pt>
                <c:pt idx="25">
                  <c:v>Ισπανία</c:v>
                </c:pt>
                <c:pt idx="26">
                  <c:v>Ελλάδα</c:v>
                </c:pt>
                <c:pt idx="27">
                  <c:v>Βέλγιο</c:v>
                </c:pt>
                <c:pt idx="28">
                  <c:v>Η. Βασίλειο</c:v>
                </c:pt>
                <c:pt idx="29">
                  <c:v>Γαλλία</c:v>
                </c:pt>
              </c:strCache>
            </c:strRef>
          </c:cat>
          <c:val>
            <c:numRef>
              <c:f>'table 73'!$T$5:$T$34</c:f>
              <c:numCache>
                <c:formatCode>#.#00</c:formatCode>
                <c:ptCount val="30"/>
                <c:pt idx="0">
                  <c:v>0.33997999838849574</c:v>
                </c:pt>
                <c:pt idx="1">
                  <c:v>0.42771426465606194</c:v>
                </c:pt>
                <c:pt idx="2">
                  <c:v>0.42870468492002856</c:v>
                </c:pt>
                <c:pt idx="3">
                  <c:v>0.44541164795050886</c:v>
                </c:pt>
                <c:pt idx="4">
                  <c:v>0.58909680227629413</c:v>
                </c:pt>
                <c:pt idx="5">
                  <c:v>0.62883043371657754</c:v>
                </c:pt>
                <c:pt idx="6">
                  <c:v>0.80381064377702971</c:v>
                </c:pt>
                <c:pt idx="7">
                  <c:v>0.83627335658994617</c:v>
                </c:pt>
                <c:pt idx="8">
                  <c:v>0.86580063456017631</c:v>
                </c:pt>
                <c:pt idx="9">
                  <c:v>1.0020095709833403</c:v>
                </c:pt>
                <c:pt idx="10">
                  <c:v>1.0451096702993516</c:v>
                </c:pt>
                <c:pt idx="11">
                  <c:v>1.0973383786753208</c:v>
                </c:pt>
                <c:pt idx="12">
                  <c:v>1.1195114581511107</c:v>
                </c:pt>
                <c:pt idx="13">
                  <c:v>1.1498794465372473</c:v>
                </c:pt>
                <c:pt idx="14">
                  <c:v>1.1653283877460561</c:v>
                </c:pt>
                <c:pt idx="15">
                  <c:v>1.2230743806422921</c:v>
                </c:pt>
                <c:pt idx="16">
                  <c:v>1.4739234283329083</c:v>
                </c:pt>
                <c:pt idx="17">
                  <c:v>1.653902917706197</c:v>
                </c:pt>
                <c:pt idx="18">
                  <c:v>1.9450814614208092</c:v>
                </c:pt>
                <c:pt idx="19">
                  <c:v>1.9930391863030195</c:v>
                </c:pt>
                <c:pt idx="20">
                  <c:v>2.0882107091244566</c:v>
                </c:pt>
                <c:pt idx="21">
                  <c:v>2.4436011401328983</c:v>
                </c:pt>
                <c:pt idx="22">
                  <c:v>2.5803138653868376</c:v>
                </c:pt>
                <c:pt idx="23">
                  <c:v>2.6263082197931857</c:v>
                </c:pt>
                <c:pt idx="24">
                  <c:v>2.6827365864955834</c:v>
                </c:pt>
                <c:pt idx="25">
                  <c:v>2.7465709212693179</c:v>
                </c:pt>
                <c:pt idx="26">
                  <c:v>3.2434114258782905</c:v>
                </c:pt>
                <c:pt idx="27">
                  <c:v>3.6031101878650289</c:v>
                </c:pt>
                <c:pt idx="28">
                  <c:v>4.281369023525806</c:v>
                </c:pt>
                <c:pt idx="29">
                  <c:v>4.7041600246224853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7D-43AB-88B7-550DA6A8C1D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6"/>
        <c:axId val="1435906352"/>
        <c:axId val="1435929648"/>
      </c:barChart>
      <c:catAx>
        <c:axId val="1435906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5929648"/>
        <c:crosses val="autoZero"/>
        <c:auto val="1"/>
        <c:lblAlgn val="ctr"/>
        <c:lblOffset val="100"/>
        <c:noMultiLvlLbl val="0"/>
      </c:catAx>
      <c:valAx>
        <c:axId val="14359296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% ΑΕΠ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5906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alpha val="0"/>
      </a:schemeClr>
    </a:solidFill>
    <a:ln w="9525" cap="flat" cmpd="sng" algn="ctr">
      <a:solidFill>
        <a:schemeClr val="bg1">
          <a:lumMod val="95000"/>
        </a:schemeClr>
      </a:solidFill>
      <a:round/>
    </a:ln>
    <a:effectLst/>
  </c:spPr>
  <c:txPr>
    <a:bodyPr/>
    <a:lstStyle/>
    <a:p>
      <a:pPr>
        <a:defRPr sz="900"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 dirty="0"/>
              <a:t>Επαναλαμβανόμενοι </a:t>
            </a:r>
            <a:r>
              <a:rPr lang="el-GR" b="1" dirty="0" smtClean="0"/>
              <a:t>Φόροι, 2017 (% ΑΕΠ)</a:t>
            </a:r>
            <a:endParaRPr lang="el-GR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'table 75'!$T$4</c:f>
              <c:strCache>
                <c:ptCount val="1"/>
                <c:pt idx="0">
                  <c:v>Επαναλαμβανόμενοι Φόροι ακίνητης περιουσίας ως % του ΑΕΠ - 216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21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4F3-4CB5-B601-4964C24ED901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4F3-4CB5-B601-4964C24ED901}"/>
              </c:ext>
            </c:extLst>
          </c:dPt>
          <c:dPt>
            <c:idx val="25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4F3-4CB5-B601-4964C24ED901}"/>
              </c:ext>
            </c:extLst>
          </c:dPt>
          <c:dPt>
            <c:idx val="26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4F3-4CB5-B601-4964C24ED901}"/>
              </c:ext>
            </c:extLst>
          </c:dPt>
          <c:dPt>
            <c:idx val="27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4F3-4CB5-B601-4964C24ED901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'table 75'!$S$5:$S$34</c:f>
              <c:strCache>
                <c:ptCount val="30"/>
                <c:pt idx="0">
                  <c:v>Μάλτα</c:v>
                </c:pt>
                <c:pt idx="1">
                  <c:v>Κροατία</c:v>
                </c:pt>
                <c:pt idx="2">
                  <c:v>Λουξεμβούργο</c:v>
                </c:pt>
                <c:pt idx="3">
                  <c:v>Αυστρία</c:v>
                </c:pt>
                <c:pt idx="4">
                  <c:v>Τσεχία</c:v>
                </c:pt>
                <c:pt idx="5">
                  <c:v>Εσθονία</c:v>
                </c:pt>
                <c:pt idx="6">
                  <c:v>Βουλγαρία</c:v>
                </c:pt>
                <c:pt idx="7">
                  <c:v>Λιθουανία</c:v>
                </c:pt>
                <c:pt idx="8">
                  <c:v>Ουγγαρία</c:v>
                </c:pt>
                <c:pt idx="9">
                  <c:v>Σλοβακία</c:v>
                </c:pt>
                <c:pt idx="10">
                  <c:v>Γερμανία</c:v>
                </c:pt>
                <c:pt idx="11">
                  <c:v>Σλοβενία</c:v>
                </c:pt>
                <c:pt idx="12">
                  <c:v>Ιρλανδία</c:v>
                </c:pt>
                <c:pt idx="13">
                  <c:v>Ρουμανία</c:v>
                </c:pt>
                <c:pt idx="14">
                  <c:v>Σουηδία</c:v>
                </c:pt>
                <c:pt idx="15">
                  <c:v>Φινλανδία</c:v>
                </c:pt>
                <c:pt idx="16">
                  <c:v>Πορτογαλία</c:v>
                </c:pt>
                <c:pt idx="17">
                  <c:v>Κύπρος</c:v>
                </c:pt>
                <c:pt idx="18">
                  <c:v>Ολλανδία</c:v>
                </c:pt>
                <c:pt idx="19">
                  <c:v>Λετονία</c:v>
                </c:pt>
                <c:pt idx="20">
                  <c:v>Ισπανία</c:v>
                </c:pt>
                <c:pt idx="21">
                  <c:v>Πολωνία</c:v>
                </c:pt>
                <c:pt idx="22">
                  <c:v>Βέλγιο</c:v>
                </c:pt>
                <c:pt idx="23">
                  <c:v>ΕΖ19</c:v>
                </c:pt>
                <c:pt idx="24">
                  <c:v>Ιταλία</c:v>
                </c:pt>
                <c:pt idx="25">
                  <c:v>ΕΕ28</c:v>
                </c:pt>
                <c:pt idx="26">
                  <c:v>Δανία</c:v>
                </c:pt>
                <c:pt idx="27">
                  <c:v>Ελλάδα</c:v>
                </c:pt>
                <c:pt idx="28">
                  <c:v>Η. Βασίλειο</c:v>
                </c:pt>
                <c:pt idx="29">
                  <c:v>Γαλλία</c:v>
                </c:pt>
              </c:strCache>
            </c:strRef>
          </c:cat>
          <c:val>
            <c:numRef>
              <c:f>'table 75'!$T$5:$T$34</c:f>
              <c:numCache>
                <c:formatCode>#.#00</c:formatCode>
                <c:ptCount val="30"/>
                <c:pt idx="0">
                  <c:v>0</c:v>
                </c:pt>
                <c:pt idx="1">
                  <c:v>3.464333992773503E-2</c:v>
                </c:pt>
                <c:pt idx="2">
                  <c:v>7.0056611420097781E-2</c:v>
                </c:pt>
                <c:pt idx="3">
                  <c:v>0.19537768580477191</c:v>
                </c:pt>
                <c:pt idx="4">
                  <c:v>0.22177811262480349</c:v>
                </c:pt>
                <c:pt idx="5">
                  <c:v>0.27964338359014712</c:v>
                </c:pt>
                <c:pt idx="6">
                  <c:v>0.32496756226783541</c:v>
                </c:pt>
                <c:pt idx="7">
                  <c:v>0.32557955741524708</c:v>
                </c:pt>
                <c:pt idx="8">
                  <c:v>0.39711103288216809</c:v>
                </c:pt>
                <c:pt idx="9">
                  <c:v>0.42868127264213718</c:v>
                </c:pt>
                <c:pt idx="10">
                  <c:v>0.43428062530812167</c:v>
                </c:pt>
                <c:pt idx="11">
                  <c:v>0.51798533914261191</c:v>
                </c:pt>
                <c:pt idx="12">
                  <c:v>0.59269747024684716</c:v>
                </c:pt>
                <c:pt idx="13">
                  <c:v>0.609069126967417</c:v>
                </c:pt>
                <c:pt idx="14">
                  <c:v>0.75463103561179401</c:v>
                </c:pt>
                <c:pt idx="15">
                  <c:v>0.77452867379356727</c:v>
                </c:pt>
                <c:pt idx="16">
                  <c:v>0.7984690529999271</c:v>
                </c:pt>
                <c:pt idx="17">
                  <c:v>0.85308318388743265</c:v>
                </c:pt>
                <c:pt idx="18">
                  <c:v>0.86260266622642279</c:v>
                </c:pt>
                <c:pt idx="19">
                  <c:v>0.88207424167659565</c:v>
                </c:pt>
                <c:pt idx="20">
                  <c:v>1.2065922708717398</c:v>
                </c:pt>
                <c:pt idx="21">
                  <c:v>1.2225626811204096</c:v>
                </c:pt>
                <c:pt idx="22">
                  <c:v>1.3197307920323065</c:v>
                </c:pt>
                <c:pt idx="23">
                  <c:v>1.3587194496379034</c:v>
                </c:pt>
                <c:pt idx="24">
                  <c:v>1.4058720298231002</c:v>
                </c:pt>
                <c:pt idx="25">
                  <c:v>1.5853239581973766</c:v>
                </c:pt>
                <c:pt idx="26">
                  <c:v>2.0485421865317082</c:v>
                </c:pt>
                <c:pt idx="27">
                  <c:v>2.7612051253937304</c:v>
                </c:pt>
                <c:pt idx="28">
                  <c:v>3.0608961059538968</c:v>
                </c:pt>
                <c:pt idx="29">
                  <c:v>3.2632869672661817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4F3-4CB5-B601-4964C24ED90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6"/>
        <c:axId val="1435906352"/>
        <c:axId val="1435929648"/>
      </c:barChart>
      <c:catAx>
        <c:axId val="1435906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5929648"/>
        <c:crosses val="autoZero"/>
        <c:auto val="1"/>
        <c:lblAlgn val="ctr"/>
        <c:lblOffset val="100"/>
        <c:noMultiLvlLbl val="0"/>
      </c:catAx>
      <c:valAx>
        <c:axId val="14359296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% ΑΕΠ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5906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95000"/>
        </a:schemeClr>
      </a:solidFill>
      <a:round/>
    </a:ln>
    <a:effectLst/>
  </c:spPr>
  <c:txPr>
    <a:bodyPr/>
    <a:lstStyle/>
    <a:p>
      <a:pPr>
        <a:defRPr sz="900"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Συμπληρωματικός!$P$3</c:f>
              <c:strCache>
                <c:ptCount val="1"/>
                <c:pt idx="0">
                  <c:v>% Συνολική καθαρή απόδοση με ΕΝΦΙΑ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Συμπληρωματικός!$B$4:$B$214</c:f>
              <c:numCache>
                <c:formatCode>_(* #.##0_);_(* \(#.##0\);_(* "-"??_);_(@_)</c:formatCode>
                <c:ptCount val="2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  <c:pt idx="16">
                  <c:v>160</c:v>
                </c:pt>
                <c:pt idx="17">
                  <c:v>170</c:v>
                </c:pt>
                <c:pt idx="18">
                  <c:v>180</c:v>
                </c:pt>
                <c:pt idx="19">
                  <c:v>190</c:v>
                </c:pt>
                <c:pt idx="20">
                  <c:v>200</c:v>
                </c:pt>
                <c:pt idx="21">
                  <c:v>210</c:v>
                </c:pt>
                <c:pt idx="22">
                  <c:v>220</c:v>
                </c:pt>
                <c:pt idx="23">
                  <c:v>230</c:v>
                </c:pt>
                <c:pt idx="24">
                  <c:v>240</c:v>
                </c:pt>
                <c:pt idx="25">
                  <c:v>250</c:v>
                </c:pt>
                <c:pt idx="26">
                  <c:v>260</c:v>
                </c:pt>
                <c:pt idx="27">
                  <c:v>270</c:v>
                </c:pt>
                <c:pt idx="28">
                  <c:v>280</c:v>
                </c:pt>
                <c:pt idx="29">
                  <c:v>290</c:v>
                </c:pt>
                <c:pt idx="30">
                  <c:v>300</c:v>
                </c:pt>
                <c:pt idx="31">
                  <c:v>310</c:v>
                </c:pt>
                <c:pt idx="32">
                  <c:v>320</c:v>
                </c:pt>
                <c:pt idx="33">
                  <c:v>330</c:v>
                </c:pt>
                <c:pt idx="34">
                  <c:v>340</c:v>
                </c:pt>
                <c:pt idx="35">
                  <c:v>350</c:v>
                </c:pt>
                <c:pt idx="36">
                  <c:v>360</c:v>
                </c:pt>
                <c:pt idx="37">
                  <c:v>370</c:v>
                </c:pt>
                <c:pt idx="38">
                  <c:v>380</c:v>
                </c:pt>
                <c:pt idx="39">
                  <c:v>390</c:v>
                </c:pt>
                <c:pt idx="40">
                  <c:v>400</c:v>
                </c:pt>
                <c:pt idx="41">
                  <c:v>410</c:v>
                </c:pt>
                <c:pt idx="42">
                  <c:v>420</c:v>
                </c:pt>
                <c:pt idx="43">
                  <c:v>430</c:v>
                </c:pt>
                <c:pt idx="44">
                  <c:v>440</c:v>
                </c:pt>
                <c:pt idx="45">
                  <c:v>450</c:v>
                </c:pt>
                <c:pt idx="46">
                  <c:v>460</c:v>
                </c:pt>
                <c:pt idx="47">
                  <c:v>470</c:v>
                </c:pt>
                <c:pt idx="48">
                  <c:v>480</c:v>
                </c:pt>
                <c:pt idx="49">
                  <c:v>490</c:v>
                </c:pt>
                <c:pt idx="50">
                  <c:v>500</c:v>
                </c:pt>
                <c:pt idx="51">
                  <c:v>510</c:v>
                </c:pt>
                <c:pt idx="52">
                  <c:v>520</c:v>
                </c:pt>
                <c:pt idx="53">
                  <c:v>530</c:v>
                </c:pt>
                <c:pt idx="54">
                  <c:v>540</c:v>
                </c:pt>
                <c:pt idx="55">
                  <c:v>550</c:v>
                </c:pt>
                <c:pt idx="56">
                  <c:v>560</c:v>
                </c:pt>
                <c:pt idx="57">
                  <c:v>570</c:v>
                </c:pt>
                <c:pt idx="58">
                  <c:v>580</c:v>
                </c:pt>
                <c:pt idx="59">
                  <c:v>590</c:v>
                </c:pt>
                <c:pt idx="60">
                  <c:v>600</c:v>
                </c:pt>
                <c:pt idx="61">
                  <c:v>610</c:v>
                </c:pt>
                <c:pt idx="62">
                  <c:v>620</c:v>
                </c:pt>
                <c:pt idx="63">
                  <c:v>630</c:v>
                </c:pt>
                <c:pt idx="64">
                  <c:v>640</c:v>
                </c:pt>
                <c:pt idx="65">
                  <c:v>650</c:v>
                </c:pt>
                <c:pt idx="66">
                  <c:v>660</c:v>
                </c:pt>
                <c:pt idx="67">
                  <c:v>670</c:v>
                </c:pt>
                <c:pt idx="68">
                  <c:v>680</c:v>
                </c:pt>
                <c:pt idx="69">
                  <c:v>690</c:v>
                </c:pt>
                <c:pt idx="70">
                  <c:v>700</c:v>
                </c:pt>
                <c:pt idx="71">
                  <c:v>710</c:v>
                </c:pt>
                <c:pt idx="72">
                  <c:v>720</c:v>
                </c:pt>
                <c:pt idx="73">
                  <c:v>730</c:v>
                </c:pt>
                <c:pt idx="74">
                  <c:v>740</c:v>
                </c:pt>
                <c:pt idx="75">
                  <c:v>750</c:v>
                </c:pt>
                <c:pt idx="76">
                  <c:v>760</c:v>
                </c:pt>
                <c:pt idx="77">
                  <c:v>770</c:v>
                </c:pt>
                <c:pt idx="78">
                  <c:v>780</c:v>
                </c:pt>
                <c:pt idx="79">
                  <c:v>790</c:v>
                </c:pt>
                <c:pt idx="80">
                  <c:v>800</c:v>
                </c:pt>
                <c:pt idx="81">
                  <c:v>810</c:v>
                </c:pt>
                <c:pt idx="82">
                  <c:v>820</c:v>
                </c:pt>
                <c:pt idx="83">
                  <c:v>830</c:v>
                </c:pt>
                <c:pt idx="84">
                  <c:v>840</c:v>
                </c:pt>
                <c:pt idx="85">
                  <c:v>850</c:v>
                </c:pt>
                <c:pt idx="86">
                  <c:v>860</c:v>
                </c:pt>
                <c:pt idx="87">
                  <c:v>870</c:v>
                </c:pt>
                <c:pt idx="88">
                  <c:v>880</c:v>
                </c:pt>
                <c:pt idx="89">
                  <c:v>890</c:v>
                </c:pt>
                <c:pt idx="90">
                  <c:v>900</c:v>
                </c:pt>
                <c:pt idx="91">
                  <c:v>910</c:v>
                </c:pt>
                <c:pt idx="92">
                  <c:v>920</c:v>
                </c:pt>
                <c:pt idx="93">
                  <c:v>930</c:v>
                </c:pt>
                <c:pt idx="94">
                  <c:v>940</c:v>
                </c:pt>
                <c:pt idx="95">
                  <c:v>950</c:v>
                </c:pt>
                <c:pt idx="96">
                  <c:v>960</c:v>
                </c:pt>
                <c:pt idx="97">
                  <c:v>970</c:v>
                </c:pt>
                <c:pt idx="98">
                  <c:v>980</c:v>
                </c:pt>
                <c:pt idx="99">
                  <c:v>990</c:v>
                </c:pt>
                <c:pt idx="100">
                  <c:v>1000</c:v>
                </c:pt>
                <c:pt idx="101">
                  <c:v>1010</c:v>
                </c:pt>
                <c:pt idx="102">
                  <c:v>1020</c:v>
                </c:pt>
                <c:pt idx="103">
                  <c:v>1030</c:v>
                </c:pt>
                <c:pt idx="104">
                  <c:v>1040</c:v>
                </c:pt>
                <c:pt idx="105">
                  <c:v>1050</c:v>
                </c:pt>
                <c:pt idx="106">
                  <c:v>1060</c:v>
                </c:pt>
                <c:pt idx="107">
                  <c:v>1070</c:v>
                </c:pt>
                <c:pt idx="108">
                  <c:v>1080</c:v>
                </c:pt>
                <c:pt idx="109">
                  <c:v>1090</c:v>
                </c:pt>
                <c:pt idx="110">
                  <c:v>1100</c:v>
                </c:pt>
                <c:pt idx="111">
                  <c:v>1110</c:v>
                </c:pt>
                <c:pt idx="112">
                  <c:v>1120</c:v>
                </c:pt>
                <c:pt idx="113">
                  <c:v>1130</c:v>
                </c:pt>
                <c:pt idx="114">
                  <c:v>1140</c:v>
                </c:pt>
                <c:pt idx="115">
                  <c:v>1150</c:v>
                </c:pt>
                <c:pt idx="116">
                  <c:v>1160</c:v>
                </c:pt>
                <c:pt idx="117">
                  <c:v>1170</c:v>
                </c:pt>
                <c:pt idx="118">
                  <c:v>1180</c:v>
                </c:pt>
                <c:pt idx="119">
                  <c:v>1190</c:v>
                </c:pt>
                <c:pt idx="120">
                  <c:v>1200</c:v>
                </c:pt>
                <c:pt idx="121">
                  <c:v>1210</c:v>
                </c:pt>
                <c:pt idx="122">
                  <c:v>1220</c:v>
                </c:pt>
                <c:pt idx="123">
                  <c:v>1230</c:v>
                </c:pt>
                <c:pt idx="124">
                  <c:v>1240</c:v>
                </c:pt>
                <c:pt idx="125">
                  <c:v>1250</c:v>
                </c:pt>
                <c:pt idx="126">
                  <c:v>1260</c:v>
                </c:pt>
                <c:pt idx="127">
                  <c:v>1270</c:v>
                </c:pt>
                <c:pt idx="128">
                  <c:v>1280</c:v>
                </c:pt>
                <c:pt idx="129">
                  <c:v>1290</c:v>
                </c:pt>
                <c:pt idx="130">
                  <c:v>1300</c:v>
                </c:pt>
                <c:pt idx="131">
                  <c:v>1310</c:v>
                </c:pt>
                <c:pt idx="132">
                  <c:v>1320</c:v>
                </c:pt>
                <c:pt idx="133">
                  <c:v>1330</c:v>
                </c:pt>
                <c:pt idx="134">
                  <c:v>1340</c:v>
                </c:pt>
                <c:pt idx="135">
                  <c:v>1350</c:v>
                </c:pt>
                <c:pt idx="136">
                  <c:v>1360</c:v>
                </c:pt>
                <c:pt idx="137">
                  <c:v>1370</c:v>
                </c:pt>
                <c:pt idx="138">
                  <c:v>1380</c:v>
                </c:pt>
                <c:pt idx="139">
                  <c:v>1390</c:v>
                </c:pt>
                <c:pt idx="140">
                  <c:v>1400</c:v>
                </c:pt>
                <c:pt idx="141">
                  <c:v>1410</c:v>
                </c:pt>
                <c:pt idx="142">
                  <c:v>1420</c:v>
                </c:pt>
                <c:pt idx="143">
                  <c:v>1430</c:v>
                </c:pt>
                <c:pt idx="144">
                  <c:v>1440</c:v>
                </c:pt>
                <c:pt idx="145">
                  <c:v>1450</c:v>
                </c:pt>
                <c:pt idx="146">
                  <c:v>1460</c:v>
                </c:pt>
                <c:pt idx="147">
                  <c:v>1470</c:v>
                </c:pt>
                <c:pt idx="148">
                  <c:v>1480</c:v>
                </c:pt>
                <c:pt idx="149">
                  <c:v>1490</c:v>
                </c:pt>
                <c:pt idx="150">
                  <c:v>1500</c:v>
                </c:pt>
                <c:pt idx="151">
                  <c:v>1510</c:v>
                </c:pt>
                <c:pt idx="152">
                  <c:v>1520</c:v>
                </c:pt>
                <c:pt idx="153">
                  <c:v>1530</c:v>
                </c:pt>
                <c:pt idx="154">
                  <c:v>1540</c:v>
                </c:pt>
                <c:pt idx="155">
                  <c:v>1550</c:v>
                </c:pt>
                <c:pt idx="156">
                  <c:v>1560</c:v>
                </c:pt>
                <c:pt idx="157">
                  <c:v>1570</c:v>
                </c:pt>
                <c:pt idx="158">
                  <c:v>1580</c:v>
                </c:pt>
                <c:pt idx="159">
                  <c:v>1590</c:v>
                </c:pt>
                <c:pt idx="160">
                  <c:v>1600</c:v>
                </c:pt>
                <c:pt idx="161">
                  <c:v>1610</c:v>
                </c:pt>
                <c:pt idx="162">
                  <c:v>1620</c:v>
                </c:pt>
                <c:pt idx="163">
                  <c:v>1630</c:v>
                </c:pt>
                <c:pt idx="164">
                  <c:v>1640</c:v>
                </c:pt>
                <c:pt idx="165">
                  <c:v>1650</c:v>
                </c:pt>
                <c:pt idx="166">
                  <c:v>1660</c:v>
                </c:pt>
                <c:pt idx="167">
                  <c:v>1670</c:v>
                </c:pt>
                <c:pt idx="168">
                  <c:v>1680</c:v>
                </c:pt>
                <c:pt idx="169">
                  <c:v>1690</c:v>
                </c:pt>
                <c:pt idx="170">
                  <c:v>1700</c:v>
                </c:pt>
                <c:pt idx="171">
                  <c:v>1710</c:v>
                </c:pt>
                <c:pt idx="172">
                  <c:v>1720</c:v>
                </c:pt>
                <c:pt idx="173">
                  <c:v>1730</c:v>
                </c:pt>
                <c:pt idx="174">
                  <c:v>1740</c:v>
                </c:pt>
                <c:pt idx="175">
                  <c:v>1750</c:v>
                </c:pt>
                <c:pt idx="176">
                  <c:v>1760</c:v>
                </c:pt>
                <c:pt idx="177">
                  <c:v>1770</c:v>
                </c:pt>
                <c:pt idx="178">
                  <c:v>1780</c:v>
                </c:pt>
                <c:pt idx="179">
                  <c:v>1790</c:v>
                </c:pt>
                <c:pt idx="180">
                  <c:v>1800</c:v>
                </c:pt>
                <c:pt idx="181">
                  <c:v>1810</c:v>
                </c:pt>
                <c:pt idx="182">
                  <c:v>1820</c:v>
                </c:pt>
                <c:pt idx="183">
                  <c:v>1830</c:v>
                </c:pt>
                <c:pt idx="184">
                  <c:v>1840</c:v>
                </c:pt>
                <c:pt idx="185">
                  <c:v>1850</c:v>
                </c:pt>
                <c:pt idx="186">
                  <c:v>1860</c:v>
                </c:pt>
                <c:pt idx="187">
                  <c:v>1870</c:v>
                </c:pt>
                <c:pt idx="188">
                  <c:v>1880</c:v>
                </c:pt>
                <c:pt idx="189">
                  <c:v>1890</c:v>
                </c:pt>
                <c:pt idx="190">
                  <c:v>1900</c:v>
                </c:pt>
                <c:pt idx="191">
                  <c:v>1910</c:v>
                </c:pt>
                <c:pt idx="192">
                  <c:v>1920</c:v>
                </c:pt>
                <c:pt idx="193">
                  <c:v>1930</c:v>
                </c:pt>
                <c:pt idx="194">
                  <c:v>1940</c:v>
                </c:pt>
                <c:pt idx="195">
                  <c:v>1950</c:v>
                </c:pt>
                <c:pt idx="196">
                  <c:v>1960</c:v>
                </c:pt>
                <c:pt idx="197">
                  <c:v>1970</c:v>
                </c:pt>
                <c:pt idx="198">
                  <c:v>1980</c:v>
                </c:pt>
                <c:pt idx="199">
                  <c:v>1990</c:v>
                </c:pt>
                <c:pt idx="200">
                  <c:v>2000</c:v>
                </c:pt>
                <c:pt idx="201">
                  <c:v>2010</c:v>
                </c:pt>
                <c:pt idx="202">
                  <c:v>2020</c:v>
                </c:pt>
                <c:pt idx="203">
                  <c:v>2030</c:v>
                </c:pt>
                <c:pt idx="204">
                  <c:v>2040</c:v>
                </c:pt>
                <c:pt idx="205">
                  <c:v>2050</c:v>
                </c:pt>
                <c:pt idx="206">
                  <c:v>2060</c:v>
                </c:pt>
                <c:pt idx="207">
                  <c:v>2070</c:v>
                </c:pt>
                <c:pt idx="208">
                  <c:v>2080</c:v>
                </c:pt>
                <c:pt idx="209">
                  <c:v>2090</c:v>
                </c:pt>
                <c:pt idx="210">
                  <c:v>2100</c:v>
                </c:pt>
              </c:numCache>
            </c:numRef>
          </c:cat>
          <c:val>
            <c:numRef>
              <c:f>Συμπληρωματικός!$P$5:$P$214</c:f>
              <c:numCache>
                <c:formatCode>#,000%</c:formatCode>
                <c:ptCount val="210"/>
                <c:pt idx="0">
                  <c:v>1.5044292213368988E-2</c:v>
                </c:pt>
                <c:pt idx="1">
                  <c:v>1.5044292213368988E-2</c:v>
                </c:pt>
                <c:pt idx="2">
                  <c:v>1.5044292213368986E-2</c:v>
                </c:pt>
                <c:pt idx="3">
                  <c:v>1.5044292213368988E-2</c:v>
                </c:pt>
                <c:pt idx="4">
                  <c:v>1.5044292213368988E-2</c:v>
                </c:pt>
                <c:pt idx="5">
                  <c:v>1.5044292213368986E-2</c:v>
                </c:pt>
                <c:pt idx="6">
                  <c:v>1.5044292213368988E-2</c:v>
                </c:pt>
                <c:pt idx="7">
                  <c:v>1.5044292213368988E-2</c:v>
                </c:pt>
                <c:pt idx="8">
                  <c:v>1.5044292213368986E-2</c:v>
                </c:pt>
                <c:pt idx="9">
                  <c:v>1.5044292213368988E-2</c:v>
                </c:pt>
                <c:pt idx="10">
                  <c:v>1.5044292213368986E-2</c:v>
                </c:pt>
                <c:pt idx="11">
                  <c:v>1.5044292213368986E-2</c:v>
                </c:pt>
                <c:pt idx="12">
                  <c:v>1.5044292213368988E-2</c:v>
                </c:pt>
                <c:pt idx="13">
                  <c:v>1.5044292213368988E-2</c:v>
                </c:pt>
                <c:pt idx="14">
                  <c:v>1.5044292213368988E-2</c:v>
                </c:pt>
                <c:pt idx="15">
                  <c:v>1.5044292213368988E-2</c:v>
                </c:pt>
                <c:pt idx="16">
                  <c:v>1.5044292213368988E-2</c:v>
                </c:pt>
                <c:pt idx="17">
                  <c:v>1.5044292213368986E-2</c:v>
                </c:pt>
                <c:pt idx="18">
                  <c:v>1.5044292213368988E-2</c:v>
                </c:pt>
                <c:pt idx="19">
                  <c:v>1.5044292213368988E-2</c:v>
                </c:pt>
                <c:pt idx="20">
                  <c:v>1.4044292213368987E-2</c:v>
                </c:pt>
                <c:pt idx="21">
                  <c:v>1.4044292213368986E-2</c:v>
                </c:pt>
                <c:pt idx="22">
                  <c:v>1.4044292213368989E-2</c:v>
                </c:pt>
                <c:pt idx="23">
                  <c:v>1.4044292213368986E-2</c:v>
                </c:pt>
                <c:pt idx="24">
                  <c:v>1.4044292213368986E-2</c:v>
                </c:pt>
                <c:pt idx="25">
                  <c:v>1.3544292213368987E-2</c:v>
                </c:pt>
                <c:pt idx="26">
                  <c:v>1.3544292213368987E-2</c:v>
                </c:pt>
                <c:pt idx="27">
                  <c:v>1.3544292213368987E-2</c:v>
                </c:pt>
                <c:pt idx="28">
                  <c:v>1.3896884891175205E-2</c:v>
                </c:pt>
                <c:pt idx="29">
                  <c:v>1.3621022822209687E-2</c:v>
                </c:pt>
                <c:pt idx="30">
                  <c:v>1.1862958306080655E-2</c:v>
                </c:pt>
                <c:pt idx="31">
                  <c:v>1.1621022822209687E-2</c:v>
                </c:pt>
                <c:pt idx="32">
                  <c:v>1.1393750094936959E-2</c:v>
                </c:pt>
                <c:pt idx="33">
                  <c:v>1.1179846351621454E-2</c:v>
                </c:pt>
                <c:pt idx="34">
                  <c:v>1.0978165679352545E-2</c:v>
                </c:pt>
                <c:pt idx="35">
                  <c:v>1.0787689488876354E-2</c:v>
                </c:pt>
                <c:pt idx="36">
                  <c:v>1.0607509308696172E-2</c:v>
                </c:pt>
                <c:pt idx="37">
                  <c:v>1.0436812295893898E-2</c:v>
                </c:pt>
                <c:pt idx="38">
                  <c:v>1.0274868976055843E-2</c:v>
                </c:pt>
                <c:pt idx="39">
                  <c:v>1.0121022822209688E-2</c:v>
                </c:pt>
                <c:pt idx="40">
                  <c:v>7.9746813587950535E-3</c:v>
                </c:pt>
                <c:pt idx="41">
                  <c:v>7.8353085364953994E-3</c:v>
                </c:pt>
                <c:pt idx="42">
                  <c:v>7.7024181710468979E-3</c:v>
                </c:pt>
                <c:pt idx="43">
                  <c:v>7.5755682767551409E-3</c:v>
                </c:pt>
                <c:pt idx="44">
                  <c:v>7.4543561555430252E-3</c:v>
                </c:pt>
                <c:pt idx="45">
                  <c:v>7.3384141265575124E-3</c:v>
                </c:pt>
                <c:pt idx="46">
                  <c:v>7.2274058009330934E-3</c:v>
                </c:pt>
                <c:pt idx="47">
                  <c:v>7.1210228222096869E-3</c:v>
                </c:pt>
                <c:pt idx="48">
                  <c:v>7.0189820058831585E-3</c:v>
                </c:pt>
                <c:pt idx="49">
                  <c:v>6.9210228222096812E-3</c:v>
                </c:pt>
                <c:pt idx="50">
                  <c:v>5.8269051751508628E-3</c:v>
                </c:pt>
                <c:pt idx="51">
                  <c:v>5.7364074375943069E-3</c:v>
                </c:pt>
                <c:pt idx="52">
                  <c:v>5.6493247090021424E-3</c:v>
                </c:pt>
                <c:pt idx="53">
                  <c:v>5.5654672666541373E-3</c:v>
                </c:pt>
                <c:pt idx="54">
                  <c:v>5.4846591858460497E-3</c:v>
                </c:pt>
                <c:pt idx="55">
                  <c:v>5.4067371079239736E-3</c:v>
                </c:pt>
                <c:pt idx="56">
                  <c:v>5.3315491379991621E-3</c:v>
                </c:pt>
                <c:pt idx="57">
                  <c:v>5.2589538566924464E-3</c:v>
                </c:pt>
                <c:pt idx="58">
                  <c:v>5.1888194323791784E-3</c:v>
                </c:pt>
                <c:pt idx="59">
                  <c:v>5.1210228222096886E-3</c:v>
                </c:pt>
                <c:pt idx="60">
                  <c:v>3.0554490517178817E-3</c:v>
                </c:pt>
                <c:pt idx="61">
                  <c:v>2.9919905641451715E-3</c:v>
                </c:pt>
                <c:pt idx="62">
                  <c:v>2.9305466317334911E-3</c:v>
                </c:pt>
                <c:pt idx="63">
                  <c:v>2.8710228222096866E-3</c:v>
                </c:pt>
                <c:pt idx="64">
                  <c:v>2.8133305145173829E-3</c:v>
                </c:pt>
                <c:pt idx="65">
                  <c:v>2.7573864585733222E-3</c:v>
                </c:pt>
                <c:pt idx="66">
                  <c:v>2.7031123744484936E-3</c:v>
                </c:pt>
                <c:pt idx="67">
                  <c:v>2.6504345869155684E-3</c:v>
                </c:pt>
                <c:pt idx="68">
                  <c:v>2.5992836917749056E-3</c:v>
                </c:pt>
                <c:pt idx="69">
                  <c:v>2.5495942507811169E-3</c:v>
                </c:pt>
                <c:pt idx="70">
                  <c:v>1.501304512350532E-3</c:v>
                </c:pt>
                <c:pt idx="71">
                  <c:v>1.4543561555430233E-3</c:v>
                </c:pt>
                <c:pt idx="72">
                  <c:v>1.4086940550863992E-3</c:v>
                </c:pt>
                <c:pt idx="73">
                  <c:v>1.3642660654529307E-3</c:v>
                </c:pt>
                <c:pt idx="74">
                  <c:v>1.3210228222096873E-3</c:v>
                </c:pt>
                <c:pt idx="75">
                  <c:v>1.2789175590517954E-3</c:v>
                </c:pt>
                <c:pt idx="76">
                  <c:v>1.237905939092801E-3</c:v>
                </c:pt>
                <c:pt idx="77">
                  <c:v>1.1979458991327636E-3</c:v>
                </c:pt>
                <c:pt idx="78">
                  <c:v>1.1589975057539961E-3</c:v>
                </c:pt>
                <c:pt idx="79">
                  <c:v>1.1210228222096885E-3</c:v>
                </c:pt>
                <c:pt idx="80">
                  <c:v>8.3985785172647348E-5</c:v>
                </c:pt>
                <c:pt idx="81">
                  <c:v>4.7852090502370492E-5</c:v>
                </c:pt>
                <c:pt idx="82">
                  <c:v>1.2589087269931215E-5</c:v>
                </c:pt>
                <c:pt idx="83">
                  <c:v>-2.1834320647458327E-5</c:v>
                </c:pt>
                <c:pt idx="84">
                  <c:v>1.0056459721827227E-4</c:v>
                </c:pt>
                <c:pt idx="85">
                  <c:v>1.9853242909109725E-5</c:v>
                </c:pt>
                <c:pt idx="86">
                  <c:v>-5.9002677967663619E-5</c:v>
                </c:pt>
                <c:pt idx="87">
                  <c:v>-1.3606641882450698E-4</c:v>
                </c:pt>
                <c:pt idx="88">
                  <c:v>-2.1139839022388945E-4</c:v>
                </c:pt>
                <c:pt idx="89">
                  <c:v>-2.8505631781440902E-4</c:v>
                </c:pt>
                <c:pt idx="90">
                  <c:v>-8.5709538985347805E-4</c:v>
                </c:pt>
                <c:pt idx="91">
                  <c:v>-9.2756839510909142E-4</c:v>
                </c:pt>
                <c:pt idx="92">
                  <c:v>-9.9652585186459086E-4</c:v>
                </c:pt>
                <c:pt idx="93">
                  <c:v>-1.0640161286891159E-3</c:v>
                </c:pt>
                <c:pt idx="94">
                  <c:v>-1.1300855575804881E-3</c:v>
                </c:pt>
                <c:pt idx="95">
                  <c:v>-1.1947785400366305E-3</c:v>
                </c:pt>
                <c:pt idx="96">
                  <c:v>-1.2581376465658385E-3</c:v>
                </c:pt>
                <c:pt idx="97">
                  <c:v>-1.3202037101046581E-3</c:v>
                </c:pt>
                <c:pt idx="98">
                  <c:v>-1.3810159137740037E-3</c:v>
                </c:pt>
                <c:pt idx="99">
                  <c:v>-1.4406118733699645E-3</c:v>
                </c:pt>
                <c:pt idx="100">
                  <c:v>-1.9990277149541207E-3</c:v>
                </c:pt>
                <c:pt idx="101">
                  <c:v>-2.0562981478797655E-3</c:v>
                </c:pt>
                <c:pt idx="102">
                  <c:v>-2.112456533564136E-3</c:v>
                </c:pt>
                <c:pt idx="103">
                  <c:v>-2.1675349502930374E-3</c:v>
                </c:pt>
                <c:pt idx="104">
                  <c:v>-2.2215642543223398E-3</c:v>
                </c:pt>
                <c:pt idx="105">
                  <c:v>-2.2745741375209023E-3</c:v>
                </c:pt>
                <c:pt idx="106">
                  <c:v>-2.3265931817811752E-3</c:v>
                </c:pt>
                <c:pt idx="107">
                  <c:v>-2.3776489104069959E-3</c:v>
                </c:pt>
                <c:pt idx="108">
                  <c:v>-2.4277678366727146E-3</c:v>
                </c:pt>
                <c:pt idx="109">
                  <c:v>-2.4769755097335984E-3</c:v>
                </c:pt>
                <c:pt idx="110">
                  <c:v>-2.525296558054644E-3</c:v>
                </c:pt>
                <c:pt idx="111">
                  <c:v>-2.5727547305128169E-3</c:v>
                </c:pt>
                <c:pt idx="112">
                  <c:v>-2.6193729353168674E-3</c:v>
                </c:pt>
                <c:pt idx="113">
                  <c:v>-2.6651732768787316E-3</c:v>
                </c:pt>
                <c:pt idx="114">
                  <c:v>-2.7101770907612677E-3</c:v>
                </c:pt>
                <c:pt idx="115">
                  <c:v>-2.7544049768182394E-3</c:v>
                </c:pt>
                <c:pt idx="116">
                  <c:v>-2.7978768306349197E-3</c:v>
                </c:pt>
                <c:pt idx="117">
                  <c:v>-2.840611873369963E-3</c:v>
                </c:pt>
                <c:pt idx="118">
                  <c:v>-2.8826286800926505E-3</c:v>
                </c:pt>
                <c:pt idx="119">
                  <c:v>-2.9239452067032976E-3</c:v>
                </c:pt>
                <c:pt idx="120">
                  <c:v>-2.9645788155187175E-3</c:v>
                </c:pt>
                <c:pt idx="121">
                  <c:v>-3.0045462995994705E-3</c:v>
                </c:pt>
                <c:pt idx="122">
                  <c:v>-3.0438639058902872E-3</c:v>
                </c:pt>
                <c:pt idx="123">
                  <c:v>-3.0825473572409293E-3</c:v>
                </c:pt>
                <c:pt idx="124">
                  <c:v>-3.120611873369962E-3</c:v>
                </c:pt>
                <c:pt idx="125">
                  <c:v>-3.1580721908302765E-3</c:v>
                </c:pt>
                <c:pt idx="126">
                  <c:v>-3.1949425820313772E-3</c:v>
                </c:pt>
                <c:pt idx="127">
                  <c:v>-3.2312368733699616E-3</c:v>
                </c:pt>
                <c:pt idx="128">
                  <c:v>-3.2669684625172488E-3</c:v>
                </c:pt>
                <c:pt idx="129">
                  <c:v>-3.3021503349084207E-3</c:v>
                </c:pt>
                <c:pt idx="130">
                  <c:v>-3.3367950794768349E-3</c:v>
                </c:pt>
                <c:pt idx="131">
                  <c:v>-3.3709149036729898E-3</c:v>
                </c:pt>
                <c:pt idx="132">
                  <c:v>-3.404521647806049E-3</c:v>
                </c:pt>
                <c:pt idx="133">
                  <c:v>-3.4376267987430917E-3</c:v>
                </c:pt>
                <c:pt idx="134">
                  <c:v>-3.4702415029995957E-3</c:v>
                </c:pt>
                <c:pt idx="135">
                  <c:v>-3.5023765792523108E-3</c:v>
                </c:pt>
                <c:pt idx="136">
                  <c:v>-3.5340425303042669E-3</c:v>
                </c:pt>
                <c:pt idx="137">
                  <c:v>-3.5652495545293837E-3</c:v>
                </c:pt>
                <c:pt idx="138">
                  <c:v>-3.5960075568232004E-3</c:v>
                </c:pt>
                <c:pt idx="139">
                  <c:v>-3.6263261590842484E-3</c:v>
                </c:pt>
                <c:pt idx="140">
                  <c:v>-3.6562147102493919E-3</c:v>
                </c:pt>
                <c:pt idx="141">
                  <c:v>-3.6856822959051676E-3</c:v>
                </c:pt>
                <c:pt idx="142">
                  <c:v>-3.7147377474958353E-3</c:v>
                </c:pt>
                <c:pt idx="143">
                  <c:v>-3.7433896511477431E-3</c:v>
                </c:pt>
                <c:pt idx="144">
                  <c:v>-3.7716463561285815E-3</c:v>
                </c:pt>
                <c:pt idx="145">
                  <c:v>-3.7995159829589953E-3</c:v>
                </c:pt>
                <c:pt idx="146">
                  <c:v>-3.827006431193089E-3</c:v>
                </c:pt>
                <c:pt idx="147">
                  <c:v>-3.8541253868834766E-3</c:v>
                </c:pt>
                <c:pt idx="148">
                  <c:v>-3.8808803297457999E-3</c:v>
                </c:pt>
                <c:pt idx="149">
                  <c:v>-3.9072785400366301E-3</c:v>
                </c:pt>
                <c:pt idx="150">
                  <c:v>-3.9333271051580389E-3</c:v>
                </c:pt>
                <c:pt idx="151">
                  <c:v>-3.959032926001544E-3</c:v>
                </c:pt>
                <c:pt idx="152">
                  <c:v>-3.9844027230431685E-3</c:v>
                </c:pt>
                <c:pt idx="153">
                  <c:v>-4.009443042201126E-3</c:v>
                </c:pt>
                <c:pt idx="154">
                  <c:v>-4.0341602604667334E-3</c:v>
                </c:pt>
                <c:pt idx="155">
                  <c:v>-4.0585605913186808E-3</c:v>
                </c:pt>
                <c:pt idx="156">
                  <c:v>-4.082650089930473E-3</c:v>
                </c:pt>
                <c:pt idx="157">
                  <c:v>-4.1064346581800894E-3</c:v>
                </c:pt>
                <c:pt idx="158">
                  <c:v>-4.1299200494705895E-3</c:v>
                </c:pt>
                <c:pt idx="159">
                  <c:v>-4.1531118733699607E-3</c:v>
                </c:pt>
                <c:pt idx="160">
                  <c:v>-4.1760156000780306E-3</c:v>
                </c:pt>
                <c:pt idx="161">
                  <c:v>-4.1986365647279887E-3</c:v>
                </c:pt>
                <c:pt idx="162">
                  <c:v>-4.2209799715294677E-3</c:v>
                </c:pt>
                <c:pt idx="163">
                  <c:v>-4.2430508977602047E-3</c:v>
                </c:pt>
                <c:pt idx="164">
                  <c:v>-4.2648542976123881E-3</c:v>
                </c:pt>
                <c:pt idx="165">
                  <c:v>-4.2863950059000809E-3</c:v>
                </c:pt>
                <c:pt idx="166">
                  <c:v>-4.3076777416334311E-3</c:v>
                </c:pt>
                <c:pt idx="167">
                  <c:v>-4.3287071114651993E-3</c:v>
                </c:pt>
                <c:pt idx="168">
                  <c:v>-4.3494876130149331E-3</c:v>
                </c:pt>
                <c:pt idx="169">
                  <c:v>-4.3700236380758428E-3</c:v>
                </c:pt>
                <c:pt idx="170">
                  <c:v>-4.3903194757091459E-3</c:v>
                </c:pt>
                <c:pt idx="171">
                  <c:v>-4.4103793152304241E-3</c:v>
                </c:pt>
                <c:pt idx="172">
                  <c:v>-4.4302072490925021E-3</c:v>
                </c:pt>
                <c:pt idx="173">
                  <c:v>-4.4498072756688108E-3</c:v>
                </c:pt>
                <c:pt idx="174">
                  <c:v>-4.4691833019413901E-3</c:v>
                </c:pt>
                <c:pt idx="175">
                  <c:v>-4.4883391460972394E-3</c:v>
                </c:pt>
                <c:pt idx="176">
                  <c:v>-4.50727854003663E-3</c:v>
                </c:pt>
                <c:pt idx="177">
                  <c:v>-4.5260051317969237E-3</c:v>
                </c:pt>
                <c:pt idx="178">
                  <c:v>-4.544522487895105E-3</c:v>
                </c:pt>
                <c:pt idx="179">
                  <c:v>-4.5628340955921783E-3</c:v>
                </c:pt>
                <c:pt idx="180">
                  <c:v>-4.5809433650826695E-3</c:v>
                </c:pt>
                <c:pt idx="181">
                  <c:v>-4.5988536316117178E-3</c:v>
                </c:pt>
                <c:pt idx="182">
                  <c:v>-4.6165681575229649E-3</c:v>
                </c:pt>
                <c:pt idx="183">
                  <c:v>-4.6340901342395296E-3</c:v>
                </c:pt>
                <c:pt idx="184">
                  <c:v>-4.6514226841807699E-3</c:v>
                </c:pt>
                <c:pt idx="185">
                  <c:v>-4.6685688626172742E-3</c:v>
                </c:pt>
                <c:pt idx="186">
                  <c:v>-4.6855316594662175E-3</c:v>
                </c:pt>
                <c:pt idx="187">
                  <c:v>-4.7023140010295332E-3</c:v>
                </c:pt>
                <c:pt idx="188">
                  <c:v>-4.7189187516768379E-3</c:v>
                </c:pt>
                <c:pt idx="189">
                  <c:v>-4.7353487154752245E-3</c:v>
                </c:pt>
                <c:pt idx="190">
                  <c:v>-4.7516066377678683E-3</c:v>
                </c:pt>
                <c:pt idx="191">
                  <c:v>-4.7676952067032957E-3</c:v>
                </c:pt>
                <c:pt idx="192">
                  <c:v>-4.7836170547171132E-3</c:v>
                </c:pt>
                <c:pt idx="193">
                  <c:v>-4.7993747599679032E-3</c:v>
                </c:pt>
                <c:pt idx="194">
                  <c:v>-4.8149708477289339E-3</c:v>
                </c:pt>
                <c:pt idx="195">
                  <c:v>-4.8304077917373095E-3</c:v>
                </c:pt>
                <c:pt idx="196">
                  <c:v>-4.8456880155019373E-3</c:v>
                </c:pt>
                <c:pt idx="197">
                  <c:v>-4.8608138935719788E-3</c:v>
                </c:pt>
                <c:pt idx="198">
                  <c:v>-4.875787752766942E-3</c:v>
                </c:pt>
                <c:pt idx="199">
                  <c:v>-4.8906118733699627E-3</c:v>
                </c:pt>
                <c:pt idx="200">
                  <c:v>-5.4052884902853829E-3</c:v>
                </c:pt>
                <c:pt idx="201">
                  <c:v>-5.419819794162041E-3</c:v>
                </c:pt>
                <c:pt idx="202">
                  <c:v>-5.4342079324832607E-3</c:v>
                </c:pt>
                <c:pt idx="203">
                  <c:v>-5.4484550106248635E-3</c:v>
                </c:pt>
                <c:pt idx="204">
                  <c:v>-5.4625630928821604E-3</c:v>
                </c:pt>
                <c:pt idx="205">
                  <c:v>-5.4765342034670504E-3</c:v>
                </c:pt>
                <c:pt idx="206">
                  <c:v>-5.4903703274762454E-3</c:v>
                </c:pt>
                <c:pt idx="207">
                  <c:v>-5.5040734118314942E-3</c:v>
                </c:pt>
                <c:pt idx="208">
                  <c:v>-5.5176453661929248E-3</c:v>
                </c:pt>
                <c:pt idx="209">
                  <c:v>-5.5310880638461506E-3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6F-470E-AF7A-68FA7D6B91C6}"/>
            </c:ext>
          </c:extLst>
        </c:ser>
        <c:ser>
          <c:idx val="2"/>
          <c:order val="2"/>
          <c:tx>
            <c:strRef>
              <c:f>Συμπληρωματικός!$V$3</c:f>
              <c:strCache>
                <c:ptCount val="1"/>
                <c:pt idx="0">
                  <c:v>% Συνολική καθαρή απόδοση με κατάργηση συμπληρωματικού ΕΝΦΙΑ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Συμπληρωματικός!$B$4:$B$214</c:f>
              <c:numCache>
                <c:formatCode>_(* #.##0_);_(* \(#.##0\);_(* "-"??_);_(@_)</c:formatCode>
                <c:ptCount val="2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  <c:pt idx="16">
                  <c:v>160</c:v>
                </c:pt>
                <c:pt idx="17">
                  <c:v>170</c:v>
                </c:pt>
                <c:pt idx="18">
                  <c:v>180</c:v>
                </c:pt>
                <c:pt idx="19">
                  <c:v>190</c:v>
                </c:pt>
                <c:pt idx="20">
                  <c:v>200</c:v>
                </c:pt>
                <c:pt idx="21">
                  <c:v>210</c:v>
                </c:pt>
                <c:pt idx="22">
                  <c:v>220</c:v>
                </c:pt>
                <c:pt idx="23">
                  <c:v>230</c:v>
                </c:pt>
                <c:pt idx="24">
                  <c:v>240</c:v>
                </c:pt>
                <c:pt idx="25">
                  <c:v>250</c:v>
                </c:pt>
                <c:pt idx="26">
                  <c:v>260</c:v>
                </c:pt>
                <c:pt idx="27">
                  <c:v>270</c:v>
                </c:pt>
                <c:pt idx="28">
                  <c:v>280</c:v>
                </c:pt>
                <c:pt idx="29">
                  <c:v>290</c:v>
                </c:pt>
                <c:pt idx="30">
                  <c:v>300</c:v>
                </c:pt>
                <c:pt idx="31">
                  <c:v>310</c:v>
                </c:pt>
                <c:pt idx="32">
                  <c:v>320</c:v>
                </c:pt>
                <c:pt idx="33">
                  <c:v>330</c:v>
                </c:pt>
                <c:pt idx="34">
                  <c:v>340</c:v>
                </c:pt>
                <c:pt idx="35">
                  <c:v>350</c:v>
                </c:pt>
                <c:pt idx="36">
                  <c:v>360</c:v>
                </c:pt>
                <c:pt idx="37">
                  <c:v>370</c:v>
                </c:pt>
                <c:pt idx="38">
                  <c:v>380</c:v>
                </c:pt>
                <c:pt idx="39">
                  <c:v>390</c:v>
                </c:pt>
                <c:pt idx="40">
                  <c:v>400</c:v>
                </c:pt>
                <c:pt idx="41">
                  <c:v>410</c:v>
                </c:pt>
                <c:pt idx="42">
                  <c:v>420</c:v>
                </c:pt>
                <c:pt idx="43">
                  <c:v>430</c:v>
                </c:pt>
                <c:pt idx="44">
                  <c:v>440</c:v>
                </c:pt>
                <c:pt idx="45">
                  <c:v>450</c:v>
                </c:pt>
                <c:pt idx="46">
                  <c:v>460</c:v>
                </c:pt>
                <c:pt idx="47">
                  <c:v>470</c:v>
                </c:pt>
                <c:pt idx="48">
                  <c:v>480</c:v>
                </c:pt>
                <c:pt idx="49">
                  <c:v>490</c:v>
                </c:pt>
                <c:pt idx="50">
                  <c:v>500</c:v>
                </c:pt>
                <c:pt idx="51">
                  <c:v>510</c:v>
                </c:pt>
                <c:pt idx="52">
                  <c:v>520</c:v>
                </c:pt>
                <c:pt idx="53">
                  <c:v>530</c:v>
                </c:pt>
                <c:pt idx="54">
                  <c:v>540</c:v>
                </c:pt>
                <c:pt idx="55">
                  <c:v>550</c:v>
                </c:pt>
                <c:pt idx="56">
                  <c:v>560</c:v>
                </c:pt>
                <c:pt idx="57">
                  <c:v>570</c:v>
                </c:pt>
                <c:pt idx="58">
                  <c:v>580</c:v>
                </c:pt>
                <c:pt idx="59">
                  <c:v>590</c:v>
                </c:pt>
                <c:pt idx="60">
                  <c:v>600</c:v>
                </c:pt>
                <c:pt idx="61">
                  <c:v>610</c:v>
                </c:pt>
                <c:pt idx="62">
                  <c:v>620</c:v>
                </c:pt>
                <c:pt idx="63">
                  <c:v>630</c:v>
                </c:pt>
                <c:pt idx="64">
                  <c:v>640</c:v>
                </c:pt>
                <c:pt idx="65">
                  <c:v>650</c:v>
                </c:pt>
                <c:pt idx="66">
                  <c:v>660</c:v>
                </c:pt>
                <c:pt idx="67">
                  <c:v>670</c:v>
                </c:pt>
                <c:pt idx="68">
                  <c:v>680</c:v>
                </c:pt>
                <c:pt idx="69">
                  <c:v>690</c:v>
                </c:pt>
                <c:pt idx="70">
                  <c:v>700</c:v>
                </c:pt>
                <c:pt idx="71">
                  <c:v>710</c:v>
                </c:pt>
                <c:pt idx="72">
                  <c:v>720</c:v>
                </c:pt>
                <c:pt idx="73">
                  <c:v>730</c:v>
                </c:pt>
                <c:pt idx="74">
                  <c:v>740</c:v>
                </c:pt>
                <c:pt idx="75">
                  <c:v>750</c:v>
                </c:pt>
                <c:pt idx="76">
                  <c:v>760</c:v>
                </c:pt>
                <c:pt idx="77">
                  <c:v>770</c:v>
                </c:pt>
                <c:pt idx="78">
                  <c:v>780</c:v>
                </c:pt>
                <c:pt idx="79">
                  <c:v>790</c:v>
                </c:pt>
                <c:pt idx="80">
                  <c:v>800</c:v>
                </c:pt>
                <c:pt idx="81">
                  <c:v>810</c:v>
                </c:pt>
                <c:pt idx="82">
                  <c:v>820</c:v>
                </c:pt>
                <c:pt idx="83">
                  <c:v>830</c:v>
                </c:pt>
                <c:pt idx="84">
                  <c:v>840</c:v>
                </c:pt>
                <c:pt idx="85">
                  <c:v>850</c:v>
                </c:pt>
                <c:pt idx="86">
                  <c:v>860</c:v>
                </c:pt>
                <c:pt idx="87">
                  <c:v>870</c:v>
                </c:pt>
                <c:pt idx="88">
                  <c:v>880</c:v>
                </c:pt>
                <c:pt idx="89">
                  <c:v>890</c:v>
                </c:pt>
                <c:pt idx="90">
                  <c:v>900</c:v>
                </c:pt>
                <c:pt idx="91">
                  <c:v>910</c:v>
                </c:pt>
                <c:pt idx="92">
                  <c:v>920</c:v>
                </c:pt>
                <c:pt idx="93">
                  <c:v>930</c:v>
                </c:pt>
                <c:pt idx="94">
                  <c:v>940</c:v>
                </c:pt>
                <c:pt idx="95">
                  <c:v>950</c:v>
                </c:pt>
                <c:pt idx="96">
                  <c:v>960</c:v>
                </c:pt>
                <c:pt idx="97">
                  <c:v>970</c:v>
                </c:pt>
                <c:pt idx="98">
                  <c:v>980</c:v>
                </c:pt>
                <c:pt idx="99">
                  <c:v>990</c:v>
                </c:pt>
                <c:pt idx="100">
                  <c:v>1000</c:v>
                </c:pt>
                <c:pt idx="101">
                  <c:v>1010</c:v>
                </c:pt>
                <c:pt idx="102">
                  <c:v>1020</c:v>
                </c:pt>
                <c:pt idx="103">
                  <c:v>1030</c:v>
                </c:pt>
                <c:pt idx="104">
                  <c:v>1040</c:v>
                </c:pt>
                <c:pt idx="105">
                  <c:v>1050</c:v>
                </c:pt>
                <c:pt idx="106">
                  <c:v>1060</c:v>
                </c:pt>
                <c:pt idx="107">
                  <c:v>1070</c:v>
                </c:pt>
                <c:pt idx="108">
                  <c:v>1080</c:v>
                </c:pt>
                <c:pt idx="109">
                  <c:v>1090</c:v>
                </c:pt>
                <c:pt idx="110">
                  <c:v>1100</c:v>
                </c:pt>
                <c:pt idx="111">
                  <c:v>1110</c:v>
                </c:pt>
                <c:pt idx="112">
                  <c:v>1120</c:v>
                </c:pt>
                <c:pt idx="113">
                  <c:v>1130</c:v>
                </c:pt>
                <c:pt idx="114">
                  <c:v>1140</c:v>
                </c:pt>
                <c:pt idx="115">
                  <c:v>1150</c:v>
                </c:pt>
                <c:pt idx="116">
                  <c:v>1160</c:v>
                </c:pt>
                <c:pt idx="117">
                  <c:v>1170</c:v>
                </c:pt>
                <c:pt idx="118">
                  <c:v>1180</c:v>
                </c:pt>
                <c:pt idx="119">
                  <c:v>1190</c:v>
                </c:pt>
                <c:pt idx="120">
                  <c:v>1200</c:v>
                </c:pt>
                <c:pt idx="121">
                  <c:v>1210</c:v>
                </c:pt>
                <c:pt idx="122">
                  <c:v>1220</c:v>
                </c:pt>
                <c:pt idx="123">
                  <c:v>1230</c:v>
                </c:pt>
                <c:pt idx="124">
                  <c:v>1240</c:v>
                </c:pt>
                <c:pt idx="125">
                  <c:v>1250</c:v>
                </c:pt>
                <c:pt idx="126">
                  <c:v>1260</c:v>
                </c:pt>
                <c:pt idx="127">
                  <c:v>1270</c:v>
                </c:pt>
                <c:pt idx="128">
                  <c:v>1280</c:v>
                </c:pt>
                <c:pt idx="129">
                  <c:v>1290</c:v>
                </c:pt>
                <c:pt idx="130">
                  <c:v>1300</c:v>
                </c:pt>
                <c:pt idx="131">
                  <c:v>1310</c:v>
                </c:pt>
                <c:pt idx="132">
                  <c:v>1320</c:v>
                </c:pt>
                <c:pt idx="133">
                  <c:v>1330</c:v>
                </c:pt>
                <c:pt idx="134">
                  <c:v>1340</c:v>
                </c:pt>
                <c:pt idx="135">
                  <c:v>1350</c:v>
                </c:pt>
                <c:pt idx="136">
                  <c:v>1360</c:v>
                </c:pt>
                <c:pt idx="137">
                  <c:v>1370</c:v>
                </c:pt>
                <c:pt idx="138">
                  <c:v>1380</c:v>
                </c:pt>
                <c:pt idx="139">
                  <c:v>1390</c:v>
                </c:pt>
                <c:pt idx="140">
                  <c:v>1400</c:v>
                </c:pt>
                <c:pt idx="141">
                  <c:v>1410</c:v>
                </c:pt>
                <c:pt idx="142">
                  <c:v>1420</c:v>
                </c:pt>
                <c:pt idx="143">
                  <c:v>1430</c:v>
                </c:pt>
                <c:pt idx="144">
                  <c:v>1440</c:v>
                </c:pt>
                <c:pt idx="145">
                  <c:v>1450</c:v>
                </c:pt>
                <c:pt idx="146">
                  <c:v>1460</c:v>
                </c:pt>
                <c:pt idx="147">
                  <c:v>1470</c:v>
                </c:pt>
                <c:pt idx="148">
                  <c:v>1480</c:v>
                </c:pt>
                <c:pt idx="149">
                  <c:v>1490</c:v>
                </c:pt>
                <c:pt idx="150">
                  <c:v>1500</c:v>
                </c:pt>
                <c:pt idx="151">
                  <c:v>1510</c:v>
                </c:pt>
                <c:pt idx="152">
                  <c:v>1520</c:v>
                </c:pt>
                <c:pt idx="153">
                  <c:v>1530</c:v>
                </c:pt>
                <c:pt idx="154">
                  <c:v>1540</c:v>
                </c:pt>
                <c:pt idx="155">
                  <c:v>1550</c:v>
                </c:pt>
                <c:pt idx="156">
                  <c:v>1560</c:v>
                </c:pt>
                <c:pt idx="157">
                  <c:v>1570</c:v>
                </c:pt>
                <c:pt idx="158">
                  <c:v>1580</c:v>
                </c:pt>
                <c:pt idx="159">
                  <c:v>1590</c:v>
                </c:pt>
                <c:pt idx="160">
                  <c:v>1600</c:v>
                </c:pt>
                <c:pt idx="161">
                  <c:v>1610</c:v>
                </c:pt>
                <c:pt idx="162">
                  <c:v>1620</c:v>
                </c:pt>
                <c:pt idx="163">
                  <c:v>1630</c:v>
                </c:pt>
                <c:pt idx="164">
                  <c:v>1640</c:v>
                </c:pt>
                <c:pt idx="165">
                  <c:v>1650</c:v>
                </c:pt>
                <c:pt idx="166">
                  <c:v>1660</c:v>
                </c:pt>
                <c:pt idx="167">
                  <c:v>1670</c:v>
                </c:pt>
                <c:pt idx="168">
                  <c:v>1680</c:v>
                </c:pt>
                <c:pt idx="169">
                  <c:v>1690</c:v>
                </c:pt>
                <c:pt idx="170">
                  <c:v>1700</c:v>
                </c:pt>
                <c:pt idx="171">
                  <c:v>1710</c:v>
                </c:pt>
                <c:pt idx="172">
                  <c:v>1720</c:v>
                </c:pt>
                <c:pt idx="173">
                  <c:v>1730</c:v>
                </c:pt>
                <c:pt idx="174">
                  <c:v>1740</c:v>
                </c:pt>
                <c:pt idx="175">
                  <c:v>1750</c:v>
                </c:pt>
                <c:pt idx="176">
                  <c:v>1760</c:v>
                </c:pt>
                <c:pt idx="177">
                  <c:v>1770</c:v>
                </c:pt>
                <c:pt idx="178">
                  <c:v>1780</c:v>
                </c:pt>
                <c:pt idx="179">
                  <c:v>1790</c:v>
                </c:pt>
                <c:pt idx="180">
                  <c:v>1800</c:v>
                </c:pt>
                <c:pt idx="181">
                  <c:v>1810</c:v>
                </c:pt>
                <c:pt idx="182">
                  <c:v>1820</c:v>
                </c:pt>
                <c:pt idx="183">
                  <c:v>1830</c:v>
                </c:pt>
                <c:pt idx="184">
                  <c:v>1840</c:v>
                </c:pt>
                <c:pt idx="185">
                  <c:v>1850</c:v>
                </c:pt>
                <c:pt idx="186">
                  <c:v>1860</c:v>
                </c:pt>
                <c:pt idx="187">
                  <c:v>1870</c:v>
                </c:pt>
                <c:pt idx="188">
                  <c:v>1880</c:v>
                </c:pt>
                <c:pt idx="189">
                  <c:v>1890</c:v>
                </c:pt>
                <c:pt idx="190">
                  <c:v>1900</c:v>
                </c:pt>
                <c:pt idx="191">
                  <c:v>1910</c:v>
                </c:pt>
                <c:pt idx="192">
                  <c:v>1920</c:v>
                </c:pt>
                <c:pt idx="193">
                  <c:v>1930</c:v>
                </c:pt>
                <c:pt idx="194">
                  <c:v>1940</c:v>
                </c:pt>
                <c:pt idx="195">
                  <c:v>1950</c:v>
                </c:pt>
                <c:pt idx="196">
                  <c:v>1960</c:v>
                </c:pt>
                <c:pt idx="197">
                  <c:v>1970</c:v>
                </c:pt>
                <c:pt idx="198">
                  <c:v>1980</c:v>
                </c:pt>
                <c:pt idx="199">
                  <c:v>1990</c:v>
                </c:pt>
                <c:pt idx="200">
                  <c:v>2000</c:v>
                </c:pt>
                <c:pt idx="201">
                  <c:v>2010</c:v>
                </c:pt>
                <c:pt idx="202">
                  <c:v>2020</c:v>
                </c:pt>
                <c:pt idx="203">
                  <c:v>2030</c:v>
                </c:pt>
                <c:pt idx="204">
                  <c:v>2040</c:v>
                </c:pt>
                <c:pt idx="205">
                  <c:v>2050</c:v>
                </c:pt>
                <c:pt idx="206">
                  <c:v>2060</c:v>
                </c:pt>
                <c:pt idx="207">
                  <c:v>2070</c:v>
                </c:pt>
                <c:pt idx="208">
                  <c:v>2080</c:v>
                </c:pt>
                <c:pt idx="209">
                  <c:v>2090</c:v>
                </c:pt>
                <c:pt idx="210">
                  <c:v>2100</c:v>
                </c:pt>
              </c:numCache>
            </c:numRef>
          </c:cat>
          <c:val>
            <c:numRef>
              <c:f>Συμπληρωματικός!$V$5:$V$214</c:f>
              <c:numCache>
                <c:formatCode>#,000%</c:formatCode>
                <c:ptCount val="210"/>
                <c:pt idx="0">
                  <c:v>1.5044292213368983E-2</c:v>
                </c:pt>
                <c:pt idx="1">
                  <c:v>1.5044292213368983E-2</c:v>
                </c:pt>
                <c:pt idx="2">
                  <c:v>1.5044292213368983E-2</c:v>
                </c:pt>
                <c:pt idx="3">
                  <c:v>1.5044292213368983E-2</c:v>
                </c:pt>
                <c:pt idx="4">
                  <c:v>1.5044292213368983E-2</c:v>
                </c:pt>
                <c:pt idx="5">
                  <c:v>1.5044292213368983E-2</c:v>
                </c:pt>
                <c:pt idx="6">
                  <c:v>1.5044292213368985E-2</c:v>
                </c:pt>
                <c:pt idx="7">
                  <c:v>1.5044292213368983E-2</c:v>
                </c:pt>
                <c:pt idx="8">
                  <c:v>1.5044292213368983E-2</c:v>
                </c:pt>
                <c:pt idx="9">
                  <c:v>1.5044292213368983E-2</c:v>
                </c:pt>
                <c:pt idx="10">
                  <c:v>1.5044292213368983E-2</c:v>
                </c:pt>
                <c:pt idx="11">
                  <c:v>1.5044292213368983E-2</c:v>
                </c:pt>
                <c:pt idx="12">
                  <c:v>1.5044292213368985E-2</c:v>
                </c:pt>
                <c:pt idx="13">
                  <c:v>1.5044292213368985E-2</c:v>
                </c:pt>
                <c:pt idx="14">
                  <c:v>1.5044292213368983E-2</c:v>
                </c:pt>
                <c:pt idx="15">
                  <c:v>1.5044292213368983E-2</c:v>
                </c:pt>
                <c:pt idx="16">
                  <c:v>1.5044292213368985E-2</c:v>
                </c:pt>
                <c:pt idx="17">
                  <c:v>1.5044292213368983E-2</c:v>
                </c:pt>
                <c:pt idx="18">
                  <c:v>1.5044292213368983E-2</c:v>
                </c:pt>
                <c:pt idx="19">
                  <c:v>1.5044292213368983E-2</c:v>
                </c:pt>
                <c:pt idx="20">
                  <c:v>1.5044292213368983E-2</c:v>
                </c:pt>
                <c:pt idx="21">
                  <c:v>1.5044292213368983E-2</c:v>
                </c:pt>
                <c:pt idx="22">
                  <c:v>1.5044292213368983E-2</c:v>
                </c:pt>
                <c:pt idx="23">
                  <c:v>1.5044292213368983E-2</c:v>
                </c:pt>
                <c:pt idx="24">
                  <c:v>1.5044292213368983E-2</c:v>
                </c:pt>
                <c:pt idx="25">
                  <c:v>1.5044292213368985E-2</c:v>
                </c:pt>
                <c:pt idx="26">
                  <c:v>1.5044292213368983E-2</c:v>
                </c:pt>
                <c:pt idx="27">
                  <c:v>1.5044292213368985E-2</c:v>
                </c:pt>
                <c:pt idx="28">
                  <c:v>1.5396884891175203E-2</c:v>
                </c:pt>
                <c:pt idx="29">
                  <c:v>1.5121022822209687E-2</c:v>
                </c:pt>
                <c:pt idx="30">
                  <c:v>1.4862958306080653E-2</c:v>
                </c:pt>
                <c:pt idx="31">
                  <c:v>1.4621022822209685E-2</c:v>
                </c:pt>
                <c:pt idx="32">
                  <c:v>1.4393750094936958E-2</c:v>
                </c:pt>
                <c:pt idx="33">
                  <c:v>1.417984635162145E-2</c:v>
                </c:pt>
                <c:pt idx="34">
                  <c:v>1.3978165679352542E-2</c:v>
                </c:pt>
                <c:pt idx="35">
                  <c:v>1.3787689488876351E-2</c:v>
                </c:pt>
                <c:pt idx="36">
                  <c:v>1.360750930869617E-2</c:v>
                </c:pt>
                <c:pt idx="37">
                  <c:v>1.3436812295893896E-2</c:v>
                </c:pt>
                <c:pt idx="38">
                  <c:v>1.3274868976055839E-2</c:v>
                </c:pt>
                <c:pt idx="39">
                  <c:v>1.3121022822209684E-2</c:v>
                </c:pt>
                <c:pt idx="40">
                  <c:v>1.2974681358795049E-2</c:v>
                </c:pt>
                <c:pt idx="41">
                  <c:v>1.2835308536495397E-2</c:v>
                </c:pt>
                <c:pt idx="42">
                  <c:v>1.2702418171046894E-2</c:v>
                </c:pt>
                <c:pt idx="43">
                  <c:v>1.2575568276755138E-2</c:v>
                </c:pt>
                <c:pt idx="44">
                  <c:v>1.2454356155543019E-2</c:v>
                </c:pt>
                <c:pt idx="45">
                  <c:v>1.2338414126557508E-2</c:v>
                </c:pt>
                <c:pt idx="46">
                  <c:v>1.2227405800933089E-2</c:v>
                </c:pt>
                <c:pt idx="47">
                  <c:v>1.2121022822209683E-2</c:v>
                </c:pt>
                <c:pt idx="48">
                  <c:v>1.2018982005883154E-2</c:v>
                </c:pt>
                <c:pt idx="49">
                  <c:v>1.1921022822209682E-2</c:v>
                </c:pt>
                <c:pt idx="50">
                  <c:v>1.1826905175150861E-2</c:v>
                </c:pt>
                <c:pt idx="51">
                  <c:v>1.1736407437594302E-2</c:v>
                </c:pt>
                <c:pt idx="52">
                  <c:v>1.1649324709002137E-2</c:v>
                </c:pt>
                <c:pt idx="53">
                  <c:v>1.156546726665413E-2</c:v>
                </c:pt>
                <c:pt idx="54">
                  <c:v>1.148465918584605E-2</c:v>
                </c:pt>
                <c:pt idx="55">
                  <c:v>1.140673710792397E-2</c:v>
                </c:pt>
                <c:pt idx="56">
                  <c:v>1.1331549137999159E-2</c:v>
                </c:pt>
                <c:pt idx="57">
                  <c:v>1.1258953856692443E-2</c:v>
                </c:pt>
                <c:pt idx="58">
                  <c:v>1.1188819432379175E-2</c:v>
                </c:pt>
                <c:pt idx="59">
                  <c:v>1.1121022822209685E-2</c:v>
                </c:pt>
                <c:pt idx="60">
                  <c:v>1.1055449051717882E-2</c:v>
                </c:pt>
                <c:pt idx="61">
                  <c:v>1.099199056414517E-2</c:v>
                </c:pt>
                <c:pt idx="62">
                  <c:v>1.0930546631733493E-2</c:v>
                </c:pt>
                <c:pt idx="63">
                  <c:v>1.0871022822209683E-2</c:v>
                </c:pt>
                <c:pt idx="64">
                  <c:v>1.0813330514517378E-2</c:v>
                </c:pt>
                <c:pt idx="65">
                  <c:v>1.0757386458573321E-2</c:v>
                </c:pt>
                <c:pt idx="66">
                  <c:v>1.0703112374448492E-2</c:v>
                </c:pt>
                <c:pt idx="67">
                  <c:v>1.0650434586915567E-2</c:v>
                </c:pt>
                <c:pt idx="68">
                  <c:v>1.0599283691774902E-2</c:v>
                </c:pt>
                <c:pt idx="69">
                  <c:v>1.0549594250781114E-2</c:v>
                </c:pt>
                <c:pt idx="70">
                  <c:v>1.050130451235053E-2</c:v>
                </c:pt>
                <c:pt idx="71">
                  <c:v>1.0454356155543017E-2</c:v>
                </c:pt>
                <c:pt idx="72">
                  <c:v>1.0408694055086397E-2</c:v>
                </c:pt>
                <c:pt idx="73">
                  <c:v>1.0364266065452928E-2</c:v>
                </c:pt>
                <c:pt idx="74">
                  <c:v>1.0321022822209685E-2</c:v>
                </c:pt>
                <c:pt idx="75">
                  <c:v>1.0278917559051789E-2</c:v>
                </c:pt>
                <c:pt idx="76">
                  <c:v>1.0237905939092804E-2</c:v>
                </c:pt>
                <c:pt idx="77">
                  <c:v>1.0197945899132761E-2</c:v>
                </c:pt>
                <c:pt idx="78">
                  <c:v>1.0158997505753989E-2</c:v>
                </c:pt>
                <c:pt idx="79">
                  <c:v>1.0121022822209684E-2</c:v>
                </c:pt>
                <c:pt idx="80">
                  <c:v>1.0083985785172648E-2</c:v>
                </c:pt>
                <c:pt idx="81">
                  <c:v>1.0047852090502365E-2</c:v>
                </c:pt>
                <c:pt idx="82">
                  <c:v>1.0012589087269926E-2</c:v>
                </c:pt>
                <c:pt idx="83">
                  <c:v>9.9781656793525401E-3</c:v>
                </c:pt>
                <c:pt idx="84">
                  <c:v>1.0100564597218271E-2</c:v>
                </c:pt>
                <c:pt idx="85">
                  <c:v>1.0019853242909106E-2</c:v>
                </c:pt>
                <c:pt idx="86">
                  <c:v>9.9409973220323349E-3</c:v>
                </c:pt>
                <c:pt idx="87">
                  <c:v>9.863933581175488E-3</c:v>
                </c:pt>
                <c:pt idx="88">
                  <c:v>9.7886016097761038E-3</c:v>
                </c:pt>
                <c:pt idx="89">
                  <c:v>9.7149436821855895E-3</c:v>
                </c:pt>
                <c:pt idx="90">
                  <c:v>9.6429046101465209E-3</c:v>
                </c:pt>
                <c:pt idx="91">
                  <c:v>9.572431604890904E-3</c:v>
                </c:pt>
                <c:pt idx="92">
                  <c:v>9.5034741481354115E-3</c:v>
                </c:pt>
                <c:pt idx="93">
                  <c:v>9.4359838713108882E-3</c:v>
                </c:pt>
                <c:pt idx="94">
                  <c:v>9.369914442419509E-3</c:v>
                </c:pt>
                <c:pt idx="95">
                  <c:v>9.3052214599633667E-3</c:v>
                </c:pt>
                <c:pt idx="96">
                  <c:v>9.2418623534341587E-3</c:v>
                </c:pt>
                <c:pt idx="97">
                  <c:v>9.1797962898953426E-3</c:v>
                </c:pt>
                <c:pt idx="98">
                  <c:v>9.1189840862259952E-3</c:v>
                </c:pt>
                <c:pt idx="99">
                  <c:v>9.0593881266300327E-3</c:v>
                </c:pt>
                <c:pt idx="100">
                  <c:v>9.0009722850458752E-3</c:v>
                </c:pt>
                <c:pt idx="101">
                  <c:v>8.9437018521202321E-3</c:v>
                </c:pt>
                <c:pt idx="102">
                  <c:v>8.8875434664358616E-3</c:v>
                </c:pt>
                <c:pt idx="103">
                  <c:v>8.8324650497069602E-3</c:v>
                </c:pt>
                <c:pt idx="104">
                  <c:v>8.7784357456776544E-3</c:v>
                </c:pt>
                <c:pt idx="105">
                  <c:v>8.7254258624790935E-3</c:v>
                </c:pt>
                <c:pt idx="106">
                  <c:v>8.6734068182188189E-3</c:v>
                </c:pt>
                <c:pt idx="107">
                  <c:v>8.622351089593E-3</c:v>
                </c:pt>
                <c:pt idx="108">
                  <c:v>8.5722321633272813E-3</c:v>
                </c:pt>
                <c:pt idx="109">
                  <c:v>8.5230244902663975E-3</c:v>
                </c:pt>
                <c:pt idx="110">
                  <c:v>8.4747034419453519E-3</c:v>
                </c:pt>
                <c:pt idx="111">
                  <c:v>8.427245269487179E-3</c:v>
                </c:pt>
                <c:pt idx="112">
                  <c:v>8.3806270646831302E-3</c:v>
                </c:pt>
                <c:pt idx="113">
                  <c:v>8.3348267231212626E-3</c:v>
                </c:pt>
                <c:pt idx="114">
                  <c:v>8.28982290923873E-3</c:v>
                </c:pt>
                <c:pt idx="115">
                  <c:v>8.2455950231817617E-3</c:v>
                </c:pt>
                <c:pt idx="116">
                  <c:v>8.2021231693650779E-3</c:v>
                </c:pt>
                <c:pt idx="117">
                  <c:v>8.1593881266300329E-3</c:v>
                </c:pt>
                <c:pt idx="118">
                  <c:v>8.1173713199073454E-3</c:v>
                </c:pt>
                <c:pt idx="119">
                  <c:v>8.0760547932967035E-3</c:v>
                </c:pt>
                <c:pt idx="120">
                  <c:v>8.0354211844812767E-3</c:v>
                </c:pt>
                <c:pt idx="121">
                  <c:v>7.9954537004005254E-3</c:v>
                </c:pt>
                <c:pt idx="122">
                  <c:v>7.9561360941097104E-3</c:v>
                </c:pt>
                <c:pt idx="123">
                  <c:v>7.9174526427590666E-3</c:v>
                </c:pt>
                <c:pt idx="124">
                  <c:v>7.8793881266300356E-3</c:v>
                </c:pt>
                <c:pt idx="125">
                  <c:v>7.8419278091697176E-3</c:v>
                </c:pt>
                <c:pt idx="126">
                  <c:v>7.805057417968617E-3</c:v>
                </c:pt>
                <c:pt idx="127">
                  <c:v>7.768763126630036E-3</c:v>
                </c:pt>
                <c:pt idx="128">
                  <c:v>7.7330315374827489E-3</c:v>
                </c:pt>
                <c:pt idx="129">
                  <c:v>7.6978496650915718E-3</c:v>
                </c:pt>
                <c:pt idx="130">
                  <c:v>7.6632049205231628E-3</c:v>
                </c:pt>
                <c:pt idx="131">
                  <c:v>7.6290850963270061E-3</c:v>
                </c:pt>
                <c:pt idx="132">
                  <c:v>7.5954783521939451E-3</c:v>
                </c:pt>
                <c:pt idx="133">
                  <c:v>7.5623732012569007E-3</c:v>
                </c:pt>
                <c:pt idx="134">
                  <c:v>7.5297584970004036E-3</c:v>
                </c:pt>
                <c:pt idx="135">
                  <c:v>7.4976234207476816E-3</c:v>
                </c:pt>
                <c:pt idx="136">
                  <c:v>7.4659574696957307E-3</c:v>
                </c:pt>
                <c:pt idx="137">
                  <c:v>7.4347504454706156E-3</c:v>
                </c:pt>
                <c:pt idx="138">
                  <c:v>7.4039924431767972E-3</c:v>
                </c:pt>
                <c:pt idx="139">
                  <c:v>7.3736738409157492E-3</c:v>
                </c:pt>
                <c:pt idx="140">
                  <c:v>7.343785289750604E-3</c:v>
                </c:pt>
                <c:pt idx="141">
                  <c:v>7.3143177040948248E-3</c:v>
                </c:pt>
                <c:pt idx="142">
                  <c:v>7.2852622525041606E-3</c:v>
                </c:pt>
                <c:pt idx="143">
                  <c:v>7.2566103488522563E-3</c:v>
                </c:pt>
                <c:pt idx="144">
                  <c:v>7.2283536438714161E-3</c:v>
                </c:pt>
                <c:pt idx="145">
                  <c:v>7.2004840170409954E-3</c:v>
                </c:pt>
                <c:pt idx="146">
                  <c:v>7.1729935688069069E-3</c:v>
                </c:pt>
                <c:pt idx="147">
                  <c:v>7.1458746131165193E-3</c:v>
                </c:pt>
                <c:pt idx="148">
                  <c:v>7.119119670254196E-3</c:v>
                </c:pt>
                <c:pt idx="149">
                  <c:v>7.0927214599633692E-3</c:v>
                </c:pt>
                <c:pt idx="150">
                  <c:v>7.0666728948419587E-3</c:v>
                </c:pt>
                <c:pt idx="151">
                  <c:v>7.0409670739984536E-3</c:v>
                </c:pt>
                <c:pt idx="152">
                  <c:v>7.0155972769568309E-3</c:v>
                </c:pt>
                <c:pt idx="153">
                  <c:v>6.9905569577988665E-3</c:v>
                </c:pt>
                <c:pt idx="154">
                  <c:v>6.9658397395332642E-3</c:v>
                </c:pt>
                <c:pt idx="155">
                  <c:v>6.9414394086813186E-3</c:v>
                </c:pt>
                <c:pt idx="156">
                  <c:v>6.9173499100695247E-3</c:v>
                </c:pt>
                <c:pt idx="157">
                  <c:v>6.8935653418199083E-3</c:v>
                </c:pt>
                <c:pt idx="158">
                  <c:v>6.8700799505294063E-3</c:v>
                </c:pt>
                <c:pt idx="159">
                  <c:v>6.8468881266300352E-3</c:v>
                </c:pt>
                <c:pt idx="160">
                  <c:v>6.8239843999219601E-3</c:v>
                </c:pt>
                <c:pt idx="161">
                  <c:v>6.8013634352720089E-3</c:v>
                </c:pt>
                <c:pt idx="162">
                  <c:v>6.7790200284705265E-3</c:v>
                </c:pt>
                <c:pt idx="163">
                  <c:v>6.7569491022397895E-3</c:v>
                </c:pt>
                <c:pt idx="164">
                  <c:v>6.7351457023876113E-3</c:v>
                </c:pt>
                <c:pt idx="165">
                  <c:v>6.7136049940999133E-3</c:v>
                </c:pt>
                <c:pt idx="166">
                  <c:v>6.6923222583665631E-3</c:v>
                </c:pt>
                <c:pt idx="167">
                  <c:v>6.6712928885347966E-3</c:v>
                </c:pt>
                <c:pt idx="168">
                  <c:v>6.6505123869850646E-3</c:v>
                </c:pt>
                <c:pt idx="169">
                  <c:v>6.6299763619241531E-3</c:v>
                </c:pt>
                <c:pt idx="170">
                  <c:v>6.6096805242908535E-3</c:v>
                </c:pt>
                <c:pt idx="171">
                  <c:v>6.5896206847695718E-3</c:v>
                </c:pt>
                <c:pt idx="172">
                  <c:v>6.5697927509074903E-3</c:v>
                </c:pt>
                <c:pt idx="173">
                  <c:v>6.5501927243311851E-3</c:v>
                </c:pt>
                <c:pt idx="174">
                  <c:v>6.5308166980586058E-3</c:v>
                </c:pt>
                <c:pt idx="175">
                  <c:v>6.51166085390276E-3</c:v>
                </c:pt>
                <c:pt idx="176">
                  <c:v>6.4927214599633694E-3</c:v>
                </c:pt>
                <c:pt idx="177">
                  <c:v>6.4739948682030687E-3</c:v>
                </c:pt>
                <c:pt idx="178">
                  <c:v>6.4554775121048943E-3</c:v>
                </c:pt>
                <c:pt idx="179">
                  <c:v>6.4371659044078142E-3</c:v>
                </c:pt>
                <c:pt idx="180">
                  <c:v>6.4190566349173282E-3</c:v>
                </c:pt>
                <c:pt idx="181">
                  <c:v>6.4011463683882799E-3</c:v>
                </c:pt>
                <c:pt idx="182">
                  <c:v>6.3834318424770293E-3</c:v>
                </c:pt>
                <c:pt idx="183">
                  <c:v>6.365909865760468E-3</c:v>
                </c:pt>
                <c:pt idx="184">
                  <c:v>6.348577315819226E-3</c:v>
                </c:pt>
                <c:pt idx="185">
                  <c:v>6.3314311373827235E-3</c:v>
                </c:pt>
                <c:pt idx="186">
                  <c:v>6.3144683405337802E-3</c:v>
                </c:pt>
                <c:pt idx="187">
                  <c:v>6.2976859989704627E-3</c:v>
                </c:pt>
                <c:pt idx="188">
                  <c:v>6.2810812483231546E-3</c:v>
                </c:pt>
                <c:pt idx="189">
                  <c:v>6.2646512845247731E-3</c:v>
                </c:pt>
                <c:pt idx="190">
                  <c:v>6.2483933622321294E-3</c:v>
                </c:pt>
                <c:pt idx="191">
                  <c:v>6.2323047932966984E-3</c:v>
                </c:pt>
                <c:pt idx="192">
                  <c:v>6.2163829452828844E-3</c:v>
                </c:pt>
                <c:pt idx="193">
                  <c:v>6.2006252400320962E-3</c:v>
                </c:pt>
                <c:pt idx="194">
                  <c:v>6.185029152271062E-3</c:v>
                </c:pt>
                <c:pt idx="195">
                  <c:v>6.1695922082626881E-3</c:v>
                </c:pt>
                <c:pt idx="196">
                  <c:v>6.1543119844980551E-3</c:v>
                </c:pt>
                <c:pt idx="197">
                  <c:v>6.1391861064280153E-3</c:v>
                </c:pt>
                <c:pt idx="198">
                  <c:v>6.1242122472330504E-3</c:v>
                </c:pt>
                <c:pt idx="199">
                  <c:v>6.1093881266300349E-3</c:v>
                </c:pt>
                <c:pt idx="200">
                  <c:v>6.0947115097146135E-3</c:v>
                </c:pt>
                <c:pt idx="201">
                  <c:v>6.0801802058379553E-3</c:v>
                </c:pt>
                <c:pt idx="202">
                  <c:v>6.0657920675167357E-3</c:v>
                </c:pt>
                <c:pt idx="203">
                  <c:v>6.0515449893751329E-3</c:v>
                </c:pt>
                <c:pt idx="204">
                  <c:v>6.0374369071178394E-3</c:v>
                </c:pt>
                <c:pt idx="205">
                  <c:v>6.0234657965329477E-3</c:v>
                </c:pt>
                <c:pt idx="206">
                  <c:v>6.0096296725237544E-3</c:v>
                </c:pt>
                <c:pt idx="207">
                  <c:v>5.9959265881685004E-3</c:v>
                </c:pt>
                <c:pt idx="208">
                  <c:v>5.9823546338070681E-3</c:v>
                </c:pt>
                <c:pt idx="209">
                  <c:v>5.968911936153844E-3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6F-470E-AF7A-68FA7D6B91C6}"/>
            </c:ext>
          </c:extLst>
        </c:ser>
        <c:ser>
          <c:idx val="3"/>
          <c:order val="3"/>
          <c:tx>
            <c:strRef>
              <c:f>Συμπληρωματικός!$W$3</c:f>
              <c:strCache>
                <c:ptCount val="1"/>
                <c:pt idx="0">
                  <c:v>Μείωση μέσου συντελεστή βασικού ΕΝΦΙΑ κατά 30%</c:v>
                </c:pt>
              </c:strCache>
            </c:strRef>
          </c:tx>
          <c:spPr>
            <a:ln w="28575" cap="rnd">
              <a:solidFill>
                <a:schemeClr val="accent4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Συμπληρωματικός!$B$4:$B$214</c:f>
              <c:numCache>
                <c:formatCode>_(* #.##0_);_(* \(#.##0\);_(* "-"??_);_(@_)</c:formatCode>
                <c:ptCount val="2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  <c:pt idx="16">
                  <c:v>160</c:v>
                </c:pt>
                <c:pt idx="17">
                  <c:v>170</c:v>
                </c:pt>
                <c:pt idx="18">
                  <c:v>180</c:v>
                </c:pt>
                <c:pt idx="19">
                  <c:v>190</c:v>
                </c:pt>
                <c:pt idx="20">
                  <c:v>200</c:v>
                </c:pt>
                <c:pt idx="21">
                  <c:v>210</c:v>
                </c:pt>
                <c:pt idx="22">
                  <c:v>220</c:v>
                </c:pt>
                <c:pt idx="23">
                  <c:v>230</c:v>
                </c:pt>
                <c:pt idx="24">
                  <c:v>240</c:v>
                </c:pt>
                <c:pt idx="25">
                  <c:v>250</c:v>
                </c:pt>
                <c:pt idx="26">
                  <c:v>260</c:v>
                </c:pt>
                <c:pt idx="27">
                  <c:v>270</c:v>
                </c:pt>
                <c:pt idx="28">
                  <c:v>280</c:v>
                </c:pt>
                <c:pt idx="29">
                  <c:v>290</c:v>
                </c:pt>
                <c:pt idx="30">
                  <c:v>300</c:v>
                </c:pt>
                <c:pt idx="31">
                  <c:v>310</c:v>
                </c:pt>
                <c:pt idx="32">
                  <c:v>320</c:v>
                </c:pt>
                <c:pt idx="33">
                  <c:v>330</c:v>
                </c:pt>
                <c:pt idx="34">
                  <c:v>340</c:v>
                </c:pt>
                <c:pt idx="35">
                  <c:v>350</c:v>
                </c:pt>
                <c:pt idx="36">
                  <c:v>360</c:v>
                </c:pt>
                <c:pt idx="37">
                  <c:v>370</c:v>
                </c:pt>
                <c:pt idx="38">
                  <c:v>380</c:v>
                </c:pt>
                <c:pt idx="39">
                  <c:v>390</c:v>
                </c:pt>
                <c:pt idx="40">
                  <c:v>400</c:v>
                </c:pt>
                <c:pt idx="41">
                  <c:v>410</c:v>
                </c:pt>
                <c:pt idx="42">
                  <c:v>420</c:v>
                </c:pt>
                <c:pt idx="43">
                  <c:v>430</c:v>
                </c:pt>
                <c:pt idx="44">
                  <c:v>440</c:v>
                </c:pt>
                <c:pt idx="45">
                  <c:v>450</c:v>
                </c:pt>
                <c:pt idx="46">
                  <c:v>460</c:v>
                </c:pt>
                <c:pt idx="47">
                  <c:v>470</c:v>
                </c:pt>
                <c:pt idx="48">
                  <c:v>480</c:v>
                </c:pt>
                <c:pt idx="49">
                  <c:v>490</c:v>
                </c:pt>
                <c:pt idx="50">
                  <c:v>500</c:v>
                </c:pt>
                <c:pt idx="51">
                  <c:v>510</c:v>
                </c:pt>
                <c:pt idx="52">
                  <c:v>520</c:v>
                </c:pt>
                <c:pt idx="53">
                  <c:v>530</c:v>
                </c:pt>
                <c:pt idx="54">
                  <c:v>540</c:v>
                </c:pt>
                <c:pt idx="55">
                  <c:v>550</c:v>
                </c:pt>
                <c:pt idx="56">
                  <c:v>560</c:v>
                </c:pt>
                <c:pt idx="57">
                  <c:v>570</c:v>
                </c:pt>
                <c:pt idx="58">
                  <c:v>580</c:v>
                </c:pt>
                <c:pt idx="59">
                  <c:v>590</c:v>
                </c:pt>
                <c:pt idx="60">
                  <c:v>600</c:v>
                </c:pt>
                <c:pt idx="61">
                  <c:v>610</c:v>
                </c:pt>
                <c:pt idx="62">
                  <c:v>620</c:v>
                </c:pt>
                <c:pt idx="63">
                  <c:v>630</c:v>
                </c:pt>
                <c:pt idx="64">
                  <c:v>640</c:v>
                </c:pt>
                <c:pt idx="65">
                  <c:v>650</c:v>
                </c:pt>
                <c:pt idx="66">
                  <c:v>660</c:v>
                </c:pt>
                <c:pt idx="67">
                  <c:v>670</c:v>
                </c:pt>
                <c:pt idx="68">
                  <c:v>680</c:v>
                </c:pt>
                <c:pt idx="69">
                  <c:v>690</c:v>
                </c:pt>
                <c:pt idx="70">
                  <c:v>700</c:v>
                </c:pt>
                <c:pt idx="71">
                  <c:v>710</c:v>
                </c:pt>
                <c:pt idx="72">
                  <c:v>720</c:v>
                </c:pt>
                <c:pt idx="73">
                  <c:v>730</c:v>
                </c:pt>
                <c:pt idx="74">
                  <c:v>740</c:v>
                </c:pt>
                <c:pt idx="75">
                  <c:v>750</c:v>
                </c:pt>
                <c:pt idx="76">
                  <c:v>760</c:v>
                </c:pt>
                <c:pt idx="77">
                  <c:v>770</c:v>
                </c:pt>
                <c:pt idx="78">
                  <c:v>780</c:v>
                </c:pt>
                <c:pt idx="79">
                  <c:v>790</c:v>
                </c:pt>
                <c:pt idx="80">
                  <c:v>800</c:v>
                </c:pt>
                <c:pt idx="81">
                  <c:v>810</c:v>
                </c:pt>
                <c:pt idx="82">
                  <c:v>820</c:v>
                </c:pt>
                <c:pt idx="83">
                  <c:v>830</c:v>
                </c:pt>
                <c:pt idx="84">
                  <c:v>840</c:v>
                </c:pt>
                <c:pt idx="85">
                  <c:v>850</c:v>
                </c:pt>
                <c:pt idx="86">
                  <c:v>860</c:v>
                </c:pt>
                <c:pt idx="87">
                  <c:v>870</c:v>
                </c:pt>
                <c:pt idx="88">
                  <c:v>880</c:v>
                </c:pt>
                <c:pt idx="89">
                  <c:v>890</c:v>
                </c:pt>
                <c:pt idx="90">
                  <c:v>900</c:v>
                </c:pt>
                <c:pt idx="91">
                  <c:v>910</c:v>
                </c:pt>
                <c:pt idx="92">
                  <c:v>920</c:v>
                </c:pt>
                <c:pt idx="93">
                  <c:v>930</c:v>
                </c:pt>
                <c:pt idx="94">
                  <c:v>940</c:v>
                </c:pt>
                <c:pt idx="95">
                  <c:v>950</c:v>
                </c:pt>
                <c:pt idx="96">
                  <c:v>960</c:v>
                </c:pt>
                <c:pt idx="97">
                  <c:v>970</c:v>
                </c:pt>
                <c:pt idx="98">
                  <c:v>980</c:v>
                </c:pt>
                <c:pt idx="99">
                  <c:v>990</c:v>
                </c:pt>
                <c:pt idx="100">
                  <c:v>1000</c:v>
                </c:pt>
                <c:pt idx="101">
                  <c:v>1010</c:v>
                </c:pt>
                <c:pt idx="102">
                  <c:v>1020</c:v>
                </c:pt>
                <c:pt idx="103">
                  <c:v>1030</c:v>
                </c:pt>
                <c:pt idx="104">
                  <c:v>1040</c:v>
                </c:pt>
                <c:pt idx="105">
                  <c:v>1050</c:v>
                </c:pt>
                <c:pt idx="106">
                  <c:v>1060</c:v>
                </c:pt>
                <c:pt idx="107">
                  <c:v>1070</c:v>
                </c:pt>
                <c:pt idx="108">
                  <c:v>1080</c:v>
                </c:pt>
                <c:pt idx="109">
                  <c:v>1090</c:v>
                </c:pt>
                <c:pt idx="110">
                  <c:v>1100</c:v>
                </c:pt>
                <c:pt idx="111">
                  <c:v>1110</c:v>
                </c:pt>
                <c:pt idx="112">
                  <c:v>1120</c:v>
                </c:pt>
                <c:pt idx="113">
                  <c:v>1130</c:v>
                </c:pt>
                <c:pt idx="114">
                  <c:v>1140</c:v>
                </c:pt>
                <c:pt idx="115">
                  <c:v>1150</c:v>
                </c:pt>
                <c:pt idx="116">
                  <c:v>1160</c:v>
                </c:pt>
                <c:pt idx="117">
                  <c:v>1170</c:v>
                </c:pt>
                <c:pt idx="118">
                  <c:v>1180</c:v>
                </c:pt>
                <c:pt idx="119">
                  <c:v>1190</c:v>
                </c:pt>
                <c:pt idx="120">
                  <c:v>1200</c:v>
                </c:pt>
                <c:pt idx="121">
                  <c:v>1210</c:v>
                </c:pt>
                <c:pt idx="122">
                  <c:v>1220</c:v>
                </c:pt>
                <c:pt idx="123">
                  <c:v>1230</c:v>
                </c:pt>
                <c:pt idx="124">
                  <c:v>1240</c:v>
                </c:pt>
                <c:pt idx="125">
                  <c:v>1250</c:v>
                </c:pt>
                <c:pt idx="126">
                  <c:v>1260</c:v>
                </c:pt>
                <c:pt idx="127">
                  <c:v>1270</c:v>
                </c:pt>
                <c:pt idx="128">
                  <c:v>1280</c:v>
                </c:pt>
                <c:pt idx="129">
                  <c:v>1290</c:v>
                </c:pt>
                <c:pt idx="130">
                  <c:v>1300</c:v>
                </c:pt>
                <c:pt idx="131">
                  <c:v>1310</c:v>
                </c:pt>
                <c:pt idx="132">
                  <c:v>1320</c:v>
                </c:pt>
                <c:pt idx="133">
                  <c:v>1330</c:v>
                </c:pt>
                <c:pt idx="134">
                  <c:v>1340</c:v>
                </c:pt>
                <c:pt idx="135">
                  <c:v>1350</c:v>
                </c:pt>
                <c:pt idx="136">
                  <c:v>1360</c:v>
                </c:pt>
                <c:pt idx="137">
                  <c:v>1370</c:v>
                </c:pt>
                <c:pt idx="138">
                  <c:v>1380</c:v>
                </c:pt>
                <c:pt idx="139">
                  <c:v>1390</c:v>
                </c:pt>
                <c:pt idx="140">
                  <c:v>1400</c:v>
                </c:pt>
                <c:pt idx="141">
                  <c:v>1410</c:v>
                </c:pt>
                <c:pt idx="142">
                  <c:v>1420</c:v>
                </c:pt>
                <c:pt idx="143">
                  <c:v>1430</c:v>
                </c:pt>
                <c:pt idx="144">
                  <c:v>1440</c:v>
                </c:pt>
                <c:pt idx="145">
                  <c:v>1450</c:v>
                </c:pt>
                <c:pt idx="146">
                  <c:v>1460</c:v>
                </c:pt>
                <c:pt idx="147">
                  <c:v>1470</c:v>
                </c:pt>
                <c:pt idx="148">
                  <c:v>1480</c:v>
                </c:pt>
                <c:pt idx="149">
                  <c:v>1490</c:v>
                </c:pt>
                <c:pt idx="150">
                  <c:v>1500</c:v>
                </c:pt>
                <c:pt idx="151">
                  <c:v>1510</c:v>
                </c:pt>
                <c:pt idx="152">
                  <c:v>1520</c:v>
                </c:pt>
                <c:pt idx="153">
                  <c:v>1530</c:v>
                </c:pt>
                <c:pt idx="154">
                  <c:v>1540</c:v>
                </c:pt>
                <c:pt idx="155">
                  <c:v>1550</c:v>
                </c:pt>
                <c:pt idx="156">
                  <c:v>1560</c:v>
                </c:pt>
                <c:pt idx="157">
                  <c:v>1570</c:v>
                </c:pt>
                <c:pt idx="158">
                  <c:v>1580</c:v>
                </c:pt>
                <c:pt idx="159">
                  <c:v>1590</c:v>
                </c:pt>
                <c:pt idx="160">
                  <c:v>1600</c:v>
                </c:pt>
                <c:pt idx="161">
                  <c:v>1610</c:v>
                </c:pt>
                <c:pt idx="162">
                  <c:v>1620</c:v>
                </c:pt>
                <c:pt idx="163">
                  <c:v>1630</c:v>
                </c:pt>
                <c:pt idx="164">
                  <c:v>1640</c:v>
                </c:pt>
                <c:pt idx="165">
                  <c:v>1650</c:v>
                </c:pt>
                <c:pt idx="166">
                  <c:v>1660</c:v>
                </c:pt>
                <c:pt idx="167">
                  <c:v>1670</c:v>
                </c:pt>
                <c:pt idx="168">
                  <c:v>1680</c:v>
                </c:pt>
                <c:pt idx="169">
                  <c:v>1690</c:v>
                </c:pt>
                <c:pt idx="170">
                  <c:v>1700</c:v>
                </c:pt>
                <c:pt idx="171">
                  <c:v>1710</c:v>
                </c:pt>
                <c:pt idx="172">
                  <c:v>1720</c:v>
                </c:pt>
                <c:pt idx="173">
                  <c:v>1730</c:v>
                </c:pt>
                <c:pt idx="174">
                  <c:v>1740</c:v>
                </c:pt>
                <c:pt idx="175">
                  <c:v>1750</c:v>
                </c:pt>
                <c:pt idx="176">
                  <c:v>1760</c:v>
                </c:pt>
                <c:pt idx="177">
                  <c:v>1770</c:v>
                </c:pt>
                <c:pt idx="178">
                  <c:v>1780</c:v>
                </c:pt>
                <c:pt idx="179">
                  <c:v>1790</c:v>
                </c:pt>
                <c:pt idx="180">
                  <c:v>1800</c:v>
                </c:pt>
                <c:pt idx="181">
                  <c:v>1810</c:v>
                </c:pt>
                <c:pt idx="182">
                  <c:v>1820</c:v>
                </c:pt>
                <c:pt idx="183">
                  <c:v>1830</c:v>
                </c:pt>
                <c:pt idx="184">
                  <c:v>1840</c:v>
                </c:pt>
                <c:pt idx="185">
                  <c:v>1850</c:v>
                </c:pt>
                <c:pt idx="186">
                  <c:v>1860</c:v>
                </c:pt>
                <c:pt idx="187">
                  <c:v>1870</c:v>
                </c:pt>
                <c:pt idx="188">
                  <c:v>1880</c:v>
                </c:pt>
                <c:pt idx="189">
                  <c:v>1890</c:v>
                </c:pt>
                <c:pt idx="190">
                  <c:v>1900</c:v>
                </c:pt>
                <c:pt idx="191">
                  <c:v>1910</c:v>
                </c:pt>
                <c:pt idx="192">
                  <c:v>1920</c:v>
                </c:pt>
                <c:pt idx="193">
                  <c:v>1930</c:v>
                </c:pt>
                <c:pt idx="194">
                  <c:v>1940</c:v>
                </c:pt>
                <c:pt idx="195">
                  <c:v>1950</c:v>
                </c:pt>
                <c:pt idx="196">
                  <c:v>1960</c:v>
                </c:pt>
                <c:pt idx="197">
                  <c:v>1970</c:v>
                </c:pt>
                <c:pt idx="198">
                  <c:v>1980</c:v>
                </c:pt>
                <c:pt idx="199">
                  <c:v>1990</c:v>
                </c:pt>
                <c:pt idx="200">
                  <c:v>2000</c:v>
                </c:pt>
                <c:pt idx="201">
                  <c:v>2010</c:v>
                </c:pt>
                <c:pt idx="202">
                  <c:v>2020</c:v>
                </c:pt>
                <c:pt idx="203">
                  <c:v>2030</c:v>
                </c:pt>
                <c:pt idx="204">
                  <c:v>2040</c:v>
                </c:pt>
                <c:pt idx="205">
                  <c:v>2050</c:v>
                </c:pt>
                <c:pt idx="206">
                  <c:v>2060</c:v>
                </c:pt>
                <c:pt idx="207">
                  <c:v>2070</c:v>
                </c:pt>
                <c:pt idx="208">
                  <c:v>2080</c:v>
                </c:pt>
                <c:pt idx="209">
                  <c:v>2090</c:v>
                </c:pt>
                <c:pt idx="210">
                  <c:v>2100</c:v>
                </c:pt>
              </c:numCache>
            </c:numRef>
          </c:cat>
          <c:val>
            <c:numRef>
              <c:f>Συμπληρωματικός!$W$5:$W$214</c:f>
              <c:numCache>
                <c:formatCode>#,000%</c:formatCode>
                <c:ptCount val="210"/>
                <c:pt idx="0">
                  <c:v>1.6158268936347451E-2</c:v>
                </c:pt>
                <c:pt idx="1">
                  <c:v>1.6158268936347451E-2</c:v>
                </c:pt>
                <c:pt idx="2">
                  <c:v>1.6158268936347447E-2</c:v>
                </c:pt>
                <c:pt idx="3">
                  <c:v>1.6158268936347451E-2</c:v>
                </c:pt>
                <c:pt idx="4">
                  <c:v>1.6158268936347451E-2</c:v>
                </c:pt>
                <c:pt idx="5">
                  <c:v>1.6158268936347447E-2</c:v>
                </c:pt>
                <c:pt idx="6">
                  <c:v>1.6158268936347451E-2</c:v>
                </c:pt>
                <c:pt idx="7">
                  <c:v>1.6158268936347451E-2</c:v>
                </c:pt>
                <c:pt idx="8">
                  <c:v>1.6158268936347447E-2</c:v>
                </c:pt>
                <c:pt idx="9">
                  <c:v>1.6158268936347451E-2</c:v>
                </c:pt>
                <c:pt idx="10">
                  <c:v>1.6158268936347447E-2</c:v>
                </c:pt>
                <c:pt idx="11">
                  <c:v>1.6158268936347447E-2</c:v>
                </c:pt>
                <c:pt idx="12">
                  <c:v>1.6158268936347451E-2</c:v>
                </c:pt>
                <c:pt idx="13">
                  <c:v>1.6158268936347451E-2</c:v>
                </c:pt>
                <c:pt idx="14">
                  <c:v>1.6158268936347451E-2</c:v>
                </c:pt>
                <c:pt idx="15">
                  <c:v>1.6158268936347451E-2</c:v>
                </c:pt>
                <c:pt idx="16">
                  <c:v>1.6158268936347451E-2</c:v>
                </c:pt>
                <c:pt idx="17">
                  <c:v>1.6158268936347447E-2</c:v>
                </c:pt>
                <c:pt idx="18">
                  <c:v>1.6158268936347451E-2</c:v>
                </c:pt>
                <c:pt idx="19">
                  <c:v>1.6158268936347451E-2</c:v>
                </c:pt>
                <c:pt idx="20">
                  <c:v>1.5158268936347448E-2</c:v>
                </c:pt>
                <c:pt idx="21">
                  <c:v>1.5158268936347447E-2</c:v>
                </c:pt>
                <c:pt idx="22">
                  <c:v>1.515826893634745E-2</c:v>
                </c:pt>
                <c:pt idx="23">
                  <c:v>1.5158268936347447E-2</c:v>
                </c:pt>
                <c:pt idx="24">
                  <c:v>1.5158268936347447E-2</c:v>
                </c:pt>
                <c:pt idx="25">
                  <c:v>1.4658268936347448E-2</c:v>
                </c:pt>
                <c:pt idx="26">
                  <c:v>1.4658268936347448E-2</c:v>
                </c:pt>
                <c:pt idx="27">
                  <c:v>1.4658268936347448E-2</c:v>
                </c:pt>
                <c:pt idx="28">
                  <c:v>1.5010861614153666E-2</c:v>
                </c:pt>
                <c:pt idx="29">
                  <c:v>1.4734999545188148E-2</c:v>
                </c:pt>
                <c:pt idx="30">
                  <c:v>1.2976935029059116E-2</c:v>
                </c:pt>
                <c:pt idx="31">
                  <c:v>1.2734999545188148E-2</c:v>
                </c:pt>
                <c:pt idx="32">
                  <c:v>1.250772681791542E-2</c:v>
                </c:pt>
                <c:pt idx="33">
                  <c:v>1.2293823074599915E-2</c:v>
                </c:pt>
                <c:pt idx="34">
                  <c:v>1.2092142402331005E-2</c:v>
                </c:pt>
                <c:pt idx="35">
                  <c:v>1.1901666211854815E-2</c:v>
                </c:pt>
                <c:pt idx="36">
                  <c:v>1.1721486031674633E-2</c:v>
                </c:pt>
                <c:pt idx="37">
                  <c:v>1.1550789018872359E-2</c:v>
                </c:pt>
                <c:pt idx="38">
                  <c:v>1.1388845699034304E-2</c:v>
                </c:pt>
                <c:pt idx="39">
                  <c:v>1.1234999545188149E-2</c:v>
                </c:pt>
                <c:pt idx="40">
                  <c:v>9.0886580817735145E-3</c:v>
                </c:pt>
                <c:pt idx="41">
                  <c:v>8.9492852594738603E-3</c:v>
                </c:pt>
                <c:pt idx="42">
                  <c:v>8.8163948940253589E-3</c:v>
                </c:pt>
                <c:pt idx="43">
                  <c:v>8.6895449997336019E-3</c:v>
                </c:pt>
                <c:pt idx="44">
                  <c:v>8.5683328785214861E-3</c:v>
                </c:pt>
                <c:pt idx="45">
                  <c:v>8.4523908495359734E-3</c:v>
                </c:pt>
                <c:pt idx="46">
                  <c:v>8.3413825239115544E-3</c:v>
                </c:pt>
                <c:pt idx="47">
                  <c:v>8.2349995451881479E-3</c:v>
                </c:pt>
                <c:pt idx="48">
                  <c:v>8.1329587288616195E-3</c:v>
                </c:pt>
                <c:pt idx="49">
                  <c:v>8.0349995451881422E-3</c:v>
                </c:pt>
                <c:pt idx="50">
                  <c:v>6.9408818981293238E-3</c:v>
                </c:pt>
                <c:pt idx="51">
                  <c:v>6.8503841605727679E-3</c:v>
                </c:pt>
                <c:pt idx="52">
                  <c:v>6.7633014319806034E-3</c:v>
                </c:pt>
                <c:pt idx="53">
                  <c:v>6.6794439896325983E-3</c:v>
                </c:pt>
                <c:pt idx="54">
                  <c:v>6.5986359088245107E-3</c:v>
                </c:pt>
                <c:pt idx="55">
                  <c:v>6.5207138309024346E-3</c:v>
                </c:pt>
                <c:pt idx="56">
                  <c:v>6.4455258609776231E-3</c:v>
                </c:pt>
                <c:pt idx="57">
                  <c:v>6.3729305796709074E-3</c:v>
                </c:pt>
                <c:pt idx="58">
                  <c:v>6.3027961553576393E-3</c:v>
                </c:pt>
                <c:pt idx="59">
                  <c:v>6.2349995451881496E-3</c:v>
                </c:pt>
                <c:pt idx="60">
                  <c:v>4.1694257746963427E-3</c:v>
                </c:pt>
                <c:pt idx="61">
                  <c:v>4.1059672871236325E-3</c:v>
                </c:pt>
                <c:pt idx="62">
                  <c:v>4.044523354711952E-3</c:v>
                </c:pt>
                <c:pt idx="63">
                  <c:v>3.9849995451881476E-3</c:v>
                </c:pt>
                <c:pt idx="64">
                  <c:v>3.9273072374958438E-3</c:v>
                </c:pt>
                <c:pt idx="65">
                  <c:v>3.8713631815517837E-3</c:v>
                </c:pt>
                <c:pt idx="66">
                  <c:v>3.817089097426955E-3</c:v>
                </c:pt>
                <c:pt idx="67">
                  <c:v>3.7644113098940298E-3</c:v>
                </c:pt>
                <c:pt idx="68">
                  <c:v>3.713260414753367E-3</c:v>
                </c:pt>
                <c:pt idx="69">
                  <c:v>3.6635709737595783E-3</c:v>
                </c:pt>
                <c:pt idx="70">
                  <c:v>2.6152812353289934E-3</c:v>
                </c:pt>
                <c:pt idx="71">
                  <c:v>2.5683328785214847E-3</c:v>
                </c:pt>
                <c:pt idx="72">
                  <c:v>2.5226707780648607E-3</c:v>
                </c:pt>
                <c:pt idx="73">
                  <c:v>2.4782427884313921E-3</c:v>
                </c:pt>
                <c:pt idx="74">
                  <c:v>2.4349995451881487E-3</c:v>
                </c:pt>
                <c:pt idx="75">
                  <c:v>2.3928942820302568E-3</c:v>
                </c:pt>
                <c:pt idx="76">
                  <c:v>2.3518826620712624E-3</c:v>
                </c:pt>
                <c:pt idx="77">
                  <c:v>2.3119226221112251E-3</c:v>
                </c:pt>
                <c:pt idx="78">
                  <c:v>2.2729742287324575E-3</c:v>
                </c:pt>
                <c:pt idx="79">
                  <c:v>2.2349995451881499E-3</c:v>
                </c:pt>
                <c:pt idx="80">
                  <c:v>1.1979625081511088E-3</c:v>
                </c:pt>
                <c:pt idx="81">
                  <c:v>1.1618288134808319E-3</c:v>
                </c:pt>
                <c:pt idx="82">
                  <c:v>1.1265658102483926E-3</c:v>
                </c:pt>
                <c:pt idx="83">
                  <c:v>1.0921424023310031E-3</c:v>
                </c:pt>
                <c:pt idx="84">
                  <c:v>1.2145413201967337E-3</c:v>
                </c:pt>
                <c:pt idx="85">
                  <c:v>1.1338299658875711E-3</c:v>
                </c:pt>
                <c:pt idx="86">
                  <c:v>1.0549740450107978E-3</c:v>
                </c:pt>
                <c:pt idx="87">
                  <c:v>9.7791030415395443E-4</c:v>
                </c:pt>
                <c:pt idx="88">
                  <c:v>9.0257833275457196E-4</c:v>
                </c:pt>
                <c:pt idx="89">
                  <c:v>8.289204051640524E-4</c:v>
                </c:pt>
                <c:pt idx="90">
                  <c:v>2.5688133312498336E-4</c:v>
                </c:pt>
                <c:pt idx="91">
                  <c:v>1.8640832786936999E-4</c:v>
                </c:pt>
                <c:pt idx="92">
                  <c:v>1.1745087111387055E-4</c:v>
                </c:pt>
                <c:pt idx="93">
                  <c:v>4.9960594289345534E-5</c:v>
                </c:pt>
                <c:pt idx="94">
                  <c:v>-1.6108834602026733E-5</c:v>
                </c:pt>
                <c:pt idx="95">
                  <c:v>-8.0801817058169089E-5</c:v>
                </c:pt>
                <c:pt idx="96">
                  <c:v>-1.441609235873771E-4</c:v>
                </c:pt>
                <c:pt idx="97">
                  <c:v>-2.0622698712619665E-4</c:v>
                </c:pt>
                <c:pt idx="98">
                  <c:v>-2.6703919079554229E-4</c:v>
                </c:pt>
                <c:pt idx="99">
                  <c:v>-3.266351503915031E-4</c:v>
                </c:pt>
                <c:pt idx="100">
                  <c:v>-8.8505099197565924E-4</c:v>
                </c:pt>
                <c:pt idx="101">
                  <c:v>-9.4232142490130412E-4</c:v>
                </c:pt>
                <c:pt idx="102">
                  <c:v>-9.9847981058567457E-4</c:v>
                </c:pt>
                <c:pt idx="103">
                  <c:v>-1.053558227314576E-3</c:v>
                </c:pt>
                <c:pt idx="104">
                  <c:v>-1.1075875313438783E-3</c:v>
                </c:pt>
                <c:pt idx="105">
                  <c:v>-1.1605974145424409E-3</c:v>
                </c:pt>
                <c:pt idx="106">
                  <c:v>-1.2126164588027138E-3</c:v>
                </c:pt>
                <c:pt idx="107">
                  <c:v>-1.2636721874285345E-3</c:v>
                </c:pt>
                <c:pt idx="108">
                  <c:v>-1.3137911136942531E-3</c:v>
                </c:pt>
                <c:pt idx="109">
                  <c:v>-1.362998786755137E-3</c:v>
                </c:pt>
                <c:pt idx="110">
                  <c:v>-1.4113198350761825E-3</c:v>
                </c:pt>
                <c:pt idx="111">
                  <c:v>-1.4587780075343555E-3</c:v>
                </c:pt>
                <c:pt idx="112">
                  <c:v>-1.505396212338406E-3</c:v>
                </c:pt>
                <c:pt idx="113">
                  <c:v>-1.5511965539002702E-3</c:v>
                </c:pt>
                <c:pt idx="114">
                  <c:v>-1.5962003677828063E-3</c:v>
                </c:pt>
                <c:pt idx="115">
                  <c:v>-1.640428253839778E-3</c:v>
                </c:pt>
                <c:pt idx="116">
                  <c:v>-1.6839001076564583E-3</c:v>
                </c:pt>
                <c:pt idx="117">
                  <c:v>-1.7266351503915016E-3</c:v>
                </c:pt>
                <c:pt idx="118">
                  <c:v>-1.7686519571141891E-3</c:v>
                </c:pt>
                <c:pt idx="119">
                  <c:v>-1.8099684837248361E-3</c:v>
                </c:pt>
                <c:pt idx="120">
                  <c:v>-1.8506020925402561E-3</c:v>
                </c:pt>
                <c:pt idx="121">
                  <c:v>-1.8905695766210091E-3</c:v>
                </c:pt>
                <c:pt idx="122">
                  <c:v>-1.9298871829118258E-3</c:v>
                </c:pt>
                <c:pt idx="123">
                  <c:v>-1.9685706342624678E-3</c:v>
                </c:pt>
                <c:pt idx="124">
                  <c:v>-2.0066351503915006E-3</c:v>
                </c:pt>
                <c:pt idx="125">
                  <c:v>-2.0440954678518151E-3</c:v>
                </c:pt>
                <c:pt idx="126">
                  <c:v>-2.0809658590529158E-3</c:v>
                </c:pt>
                <c:pt idx="127">
                  <c:v>-2.1172601503915002E-3</c:v>
                </c:pt>
                <c:pt idx="128">
                  <c:v>-2.1529917395387873E-3</c:v>
                </c:pt>
                <c:pt idx="129">
                  <c:v>-2.1881736119299592E-3</c:v>
                </c:pt>
                <c:pt idx="130">
                  <c:v>-2.2228183564983735E-3</c:v>
                </c:pt>
                <c:pt idx="131">
                  <c:v>-2.2569381806945284E-3</c:v>
                </c:pt>
                <c:pt idx="132">
                  <c:v>-2.2905449248275876E-3</c:v>
                </c:pt>
                <c:pt idx="133">
                  <c:v>-2.3236500757646303E-3</c:v>
                </c:pt>
                <c:pt idx="134">
                  <c:v>-2.3562647800211343E-3</c:v>
                </c:pt>
                <c:pt idx="135">
                  <c:v>-2.3883998562738494E-3</c:v>
                </c:pt>
                <c:pt idx="136">
                  <c:v>-2.4200658073258055E-3</c:v>
                </c:pt>
                <c:pt idx="137">
                  <c:v>-2.4512728315509223E-3</c:v>
                </c:pt>
                <c:pt idx="138">
                  <c:v>-2.482030833844739E-3</c:v>
                </c:pt>
                <c:pt idx="139">
                  <c:v>-2.512349436105787E-3</c:v>
                </c:pt>
                <c:pt idx="140">
                  <c:v>-2.5422379872709305E-3</c:v>
                </c:pt>
                <c:pt idx="141">
                  <c:v>-2.5717055729267062E-3</c:v>
                </c:pt>
                <c:pt idx="142">
                  <c:v>-2.6007610245173739E-3</c:v>
                </c:pt>
                <c:pt idx="143">
                  <c:v>-2.6294129281692817E-3</c:v>
                </c:pt>
                <c:pt idx="144">
                  <c:v>-2.6576696331501201E-3</c:v>
                </c:pt>
                <c:pt idx="145">
                  <c:v>-2.6855392599805339E-3</c:v>
                </c:pt>
                <c:pt idx="146">
                  <c:v>-2.7130297082146276E-3</c:v>
                </c:pt>
                <c:pt idx="147">
                  <c:v>-2.7401486639050151E-3</c:v>
                </c:pt>
                <c:pt idx="148">
                  <c:v>-2.7669036067673384E-3</c:v>
                </c:pt>
                <c:pt idx="149">
                  <c:v>-2.7933018170581687E-3</c:v>
                </c:pt>
                <c:pt idx="150">
                  <c:v>-2.8193503821795775E-3</c:v>
                </c:pt>
                <c:pt idx="151">
                  <c:v>-2.8450562030230826E-3</c:v>
                </c:pt>
                <c:pt idx="152">
                  <c:v>-2.8704260000647071E-3</c:v>
                </c:pt>
                <c:pt idx="153">
                  <c:v>-2.8954663192226645E-3</c:v>
                </c:pt>
                <c:pt idx="154">
                  <c:v>-2.920183537488272E-3</c:v>
                </c:pt>
                <c:pt idx="155">
                  <c:v>-2.9445838683402194E-3</c:v>
                </c:pt>
                <c:pt idx="156">
                  <c:v>-2.9686733669520115E-3</c:v>
                </c:pt>
                <c:pt idx="157">
                  <c:v>-2.992457935201628E-3</c:v>
                </c:pt>
                <c:pt idx="158">
                  <c:v>-3.0159433264921281E-3</c:v>
                </c:pt>
                <c:pt idx="159">
                  <c:v>-3.0391351503914993E-3</c:v>
                </c:pt>
                <c:pt idx="160">
                  <c:v>-3.0620388770995692E-3</c:v>
                </c:pt>
                <c:pt idx="161">
                  <c:v>-3.0846598417495273E-3</c:v>
                </c:pt>
                <c:pt idx="162">
                  <c:v>-3.1070032485510063E-3</c:v>
                </c:pt>
                <c:pt idx="163">
                  <c:v>-3.1290741747817432E-3</c:v>
                </c:pt>
                <c:pt idx="164">
                  <c:v>-3.1508775746339267E-3</c:v>
                </c:pt>
                <c:pt idx="165">
                  <c:v>-3.1724182829216195E-3</c:v>
                </c:pt>
                <c:pt idx="166">
                  <c:v>-3.1937010186549697E-3</c:v>
                </c:pt>
                <c:pt idx="167">
                  <c:v>-3.2147303884867378E-3</c:v>
                </c:pt>
                <c:pt idx="168">
                  <c:v>-3.2355108900364716E-3</c:v>
                </c:pt>
                <c:pt idx="169">
                  <c:v>-3.2560469150973814E-3</c:v>
                </c:pt>
                <c:pt idx="170">
                  <c:v>-3.2763427527306844E-3</c:v>
                </c:pt>
                <c:pt idx="171">
                  <c:v>-3.2964025922519627E-3</c:v>
                </c:pt>
                <c:pt idx="172">
                  <c:v>-3.3162305261140407E-3</c:v>
                </c:pt>
                <c:pt idx="173">
                  <c:v>-3.3358305526903493E-3</c:v>
                </c:pt>
                <c:pt idx="174">
                  <c:v>-3.3552065789629287E-3</c:v>
                </c:pt>
                <c:pt idx="175">
                  <c:v>-3.374362423118778E-3</c:v>
                </c:pt>
                <c:pt idx="176">
                  <c:v>-3.3933018170581686E-3</c:v>
                </c:pt>
                <c:pt idx="177">
                  <c:v>-3.4120284088184623E-3</c:v>
                </c:pt>
                <c:pt idx="178">
                  <c:v>-3.4305457649166436E-3</c:v>
                </c:pt>
                <c:pt idx="179">
                  <c:v>-3.4488573726137168E-3</c:v>
                </c:pt>
                <c:pt idx="180">
                  <c:v>-3.4669666421042081E-3</c:v>
                </c:pt>
                <c:pt idx="181">
                  <c:v>-3.4848769086332563E-3</c:v>
                </c:pt>
                <c:pt idx="182">
                  <c:v>-3.5025914345445035E-3</c:v>
                </c:pt>
                <c:pt idx="183">
                  <c:v>-3.5201134112610682E-3</c:v>
                </c:pt>
                <c:pt idx="184">
                  <c:v>-3.5374459612023085E-3</c:v>
                </c:pt>
                <c:pt idx="185">
                  <c:v>-3.5545921396388127E-3</c:v>
                </c:pt>
                <c:pt idx="186">
                  <c:v>-3.5715549364877561E-3</c:v>
                </c:pt>
                <c:pt idx="187">
                  <c:v>-3.5883372780510718E-3</c:v>
                </c:pt>
                <c:pt idx="188">
                  <c:v>-3.6049420286983764E-3</c:v>
                </c:pt>
                <c:pt idx="189">
                  <c:v>-3.6213719924967631E-3</c:v>
                </c:pt>
                <c:pt idx="190">
                  <c:v>-3.6376299147894068E-3</c:v>
                </c:pt>
                <c:pt idx="191">
                  <c:v>-3.6537184837248343E-3</c:v>
                </c:pt>
                <c:pt idx="192">
                  <c:v>-3.6696403317386518E-3</c:v>
                </c:pt>
                <c:pt idx="193">
                  <c:v>-3.6853980369894418E-3</c:v>
                </c:pt>
                <c:pt idx="194">
                  <c:v>-3.7009941247504725E-3</c:v>
                </c:pt>
                <c:pt idx="195">
                  <c:v>-3.7164310687588481E-3</c:v>
                </c:pt>
                <c:pt idx="196">
                  <c:v>-3.7317112925234759E-3</c:v>
                </c:pt>
                <c:pt idx="197">
                  <c:v>-3.7468371705935174E-3</c:v>
                </c:pt>
                <c:pt idx="198">
                  <c:v>-3.7618110297884806E-3</c:v>
                </c:pt>
                <c:pt idx="199">
                  <c:v>-3.7766351503915013E-3</c:v>
                </c:pt>
                <c:pt idx="200">
                  <c:v>-4.2913117673069219E-3</c:v>
                </c:pt>
                <c:pt idx="201">
                  <c:v>-4.30584307118358E-3</c:v>
                </c:pt>
                <c:pt idx="202">
                  <c:v>-4.3202312095047997E-3</c:v>
                </c:pt>
                <c:pt idx="203">
                  <c:v>-4.3344782876464025E-3</c:v>
                </c:pt>
                <c:pt idx="204">
                  <c:v>-4.3485863699036995E-3</c:v>
                </c:pt>
                <c:pt idx="205">
                  <c:v>-4.3625574804885894E-3</c:v>
                </c:pt>
                <c:pt idx="206">
                  <c:v>-4.3763936044977844E-3</c:v>
                </c:pt>
                <c:pt idx="207">
                  <c:v>-4.3900966888530332E-3</c:v>
                </c:pt>
                <c:pt idx="208">
                  <c:v>-4.4036686432144638E-3</c:v>
                </c:pt>
                <c:pt idx="209">
                  <c:v>-4.4171113408676896E-3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6F-470E-AF7A-68FA7D6B91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26647007"/>
        <c:axId val="2026644511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Συμπληρωματικός!$Q$3</c15:sqref>
                        </c15:formulaRef>
                      </c:ext>
                    </c:extLst>
                    <c:strCache>
                      <c:ptCount val="1"/>
                      <c:pt idx="0">
                        <c:v>% Συνολική καθαρή απόδοση προ ΕΝΦΙΑ (με ΦΑΠ) και με κλίμακα φόρου εισοδήματος από ενοίκια 2013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prstDash val="sysDot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Συμπληρωματικός!$B$4:$B$214</c15:sqref>
                        </c15:formulaRef>
                      </c:ext>
                    </c:extLst>
                    <c:numCache>
                      <c:formatCode>_(* #.##0_);_(* \(#.##0\);_(* "-"??_);_(@_)</c:formatCode>
                      <c:ptCount val="211"/>
                      <c:pt idx="0">
                        <c:v>0</c:v>
                      </c:pt>
                      <c:pt idx="1">
                        <c:v>10</c:v>
                      </c:pt>
                      <c:pt idx="2">
                        <c:v>20</c:v>
                      </c:pt>
                      <c:pt idx="3">
                        <c:v>30</c:v>
                      </c:pt>
                      <c:pt idx="4">
                        <c:v>40</c:v>
                      </c:pt>
                      <c:pt idx="5">
                        <c:v>50</c:v>
                      </c:pt>
                      <c:pt idx="6">
                        <c:v>60</c:v>
                      </c:pt>
                      <c:pt idx="7">
                        <c:v>70</c:v>
                      </c:pt>
                      <c:pt idx="8">
                        <c:v>80</c:v>
                      </c:pt>
                      <c:pt idx="9">
                        <c:v>90</c:v>
                      </c:pt>
                      <c:pt idx="10">
                        <c:v>100</c:v>
                      </c:pt>
                      <c:pt idx="11">
                        <c:v>110</c:v>
                      </c:pt>
                      <c:pt idx="12">
                        <c:v>120</c:v>
                      </c:pt>
                      <c:pt idx="13">
                        <c:v>130</c:v>
                      </c:pt>
                      <c:pt idx="14">
                        <c:v>140</c:v>
                      </c:pt>
                      <c:pt idx="15">
                        <c:v>150</c:v>
                      </c:pt>
                      <c:pt idx="16">
                        <c:v>160</c:v>
                      </c:pt>
                      <c:pt idx="17">
                        <c:v>170</c:v>
                      </c:pt>
                      <c:pt idx="18">
                        <c:v>180</c:v>
                      </c:pt>
                      <c:pt idx="19">
                        <c:v>190</c:v>
                      </c:pt>
                      <c:pt idx="20">
                        <c:v>200</c:v>
                      </c:pt>
                      <c:pt idx="21">
                        <c:v>210</c:v>
                      </c:pt>
                      <c:pt idx="22">
                        <c:v>220</c:v>
                      </c:pt>
                      <c:pt idx="23">
                        <c:v>230</c:v>
                      </c:pt>
                      <c:pt idx="24">
                        <c:v>240</c:v>
                      </c:pt>
                      <c:pt idx="25">
                        <c:v>250</c:v>
                      </c:pt>
                      <c:pt idx="26">
                        <c:v>260</c:v>
                      </c:pt>
                      <c:pt idx="27">
                        <c:v>270</c:v>
                      </c:pt>
                      <c:pt idx="28">
                        <c:v>280</c:v>
                      </c:pt>
                      <c:pt idx="29">
                        <c:v>290</c:v>
                      </c:pt>
                      <c:pt idx="30">
                        <c:v>300</c:v>
                      </c:pt>
                      <c:pt idx="31">
                        <c:v>310</c:v>
                      </c:pt>
                      <c:pt idx="32">
                        <c:v>320</c:v>
                      </c:pt>
                      <c:pt idx="33">
                        <c:v>330</c:v>
                      </c:pt>
                      <c:pt idx="34">
                        <c:v>340</c:v>
                      </c:pt>
                      <c:pt idx="35">
                        <c:v>350</c:v>
                      </c:pt>
                      <c:pt idx="36">
                        <c:v>360</c:v>
                      </c:pt>
                      <c:pt idx="37">
                        <c:v>370</c:v>
                      </c:pt>
                      <c:pt idx="38">
                        <c:v>380</c:v>
                      </c:pt>
                      <c:pt idx="39">
                        <c:v>390</c:v>
                      </c:pt>
                      <c:pt idx="40">
                        <c:v>400</c:v>
                      </c:pt>
                      <c:pt idx="41">
                        <c:v>410</c:v>
                      </c:pt>
                      <c:pt idx="42">
                        <c:v>420</c:v>
                      </c:pt>
                      <c:pt idx="43">
                        <c:v>430</c:v>
                      </c:pt>
                      <c:pt idx="44">
                        <c:v>440</c:v>
                      </c:pt>
                      <c:pt idx="45">
                        <c:v>450</c:v>
                      </c:pt>
                      <c:pt idx="46">
                        <c:v>460</c:v>
                      </c:pt>
                      <c:pt idx="47">
                        <c:v>470</c:v>
                      </c:pt>
                      <c:pt idx="48">
                        <c:v>480</c:v>
                      </c:pt>
                      <c:pt idx="49">
                        <c:v>490</c:v>
                      </c:pt>
                      <c:pt idx="50">
                        <c:v>500</c:v>
                      </c:pt>
                      <c:pt idx="51">
                        <c:v>510</c:v>
                      </c:pt>
                      <c:pt idx="52">
                        <c:v>520</c:v>
                      </c:pt>
                      <c:pt idx="53">
                        <c:v>530</c:v>
                      </c:pt>
                      <c:pt idx="54">
                        <c:v>540</c:v>
                      </c:pt>
                      <c:pt idx="55">
                        <c:v>550</c:v>
                      </c:pt>
                      <c:pt idx="56">
                        <c:v>560</c:v>
                      </c:pt>
                      <c:pt idx="57">
                        <c:v>570</c:v>
                      </c:pt>
                      <c:pt idx="58">
                        <c:v>580</c:v>
                      </c:pt>
                      <c:pt idx="59">
                        <c:v>590</c:v>
                      </c:pt>
                      <c:pt idx="60">
                        <c:v>600</c:v>
                      </c:pt>
                      <c:pt idx="61">
                        <c:v>610</c:v>
                      </c:pt>
                      <c:pt idx="62">
                        <c:v>620</c:v>
                      </c:pt>
                      <c:pt idx="63">
                        <c:v>630</c:v>
                      </c:pt>
                      <c:pt idx="64">
                        <c:v>640</c:v>
                      </c:pt>
                      <c:pt idx="65">
                        <c:v>650</c:v>
                      </c:pt>
                      <c:pt idx="66">
                        <c:v>660</c:v>
                      </c:pt>
                      <c:pt idx="67">
                        <c:v>670</c:v>
                      </c:pt>
                      <c:pt idx="68">
                        <c:v>680</c:v>
                      </c:pt>
                      <c:pt idx="69">
                        <c:v>690</c:v>
                      </c:pt>
                      <c:pt idx="70">
                        <c:v>700</c:v>
                      </c:pt>
                      <c:pt idx="71">
                        <c:v>710</c:v>
                      </c:pt>
                      <c:pt idx="72">
                        <c:v>720</c:v>
                      </c:pt>
                      <c:pt idx="73">
                        <c:v>730</c:v>
                      </c:pt>
                      <c:pt idx="74">
                        <c:v>740</c:v>
                      </c:pt>
                      <c:pt idx="75">
                        <c:v>750</c:v>
                      </c:pt>
                      <c:pt idx="76">
                        <c:v>760</c:v>
                      </c:pt>
                      <c:pt idx="77">
                        <c:v>770</c:v>
                      </c:pt>
                      <c:pt idx="78">
                        <c:v>780</c:v>
                      </c:pt>
                      <c:pt idx="79">
                        <c:v>790</c:v>
                      </c:pt>
                      <c:pt idx="80">
                        <c:v>800</c:v>
                      </c:pt>
                      <c:pt idx="81">
                        <c:v>810</c:v>
                      </c:pt>
                      <c:pt idx="82">
                        <c:v>820</c:v>
                      </c:pt>
                      <c:pt idx="83">
                        <c:v>830</c:v>
                      </c:pt>
                      <c:pt idx="84">
                        <c:v>840</c:v>
                      </c:pt>
                      <c:pt idx="85">
                        <c:v>850</c:v>
                      </c:pt>
                      <c:pt idx="86">
                        <c:v>860</c:v>
                      </c:pt>
                      <c:pt idx="87">
                        <c:v>870</c:v>
                      </c:pt>
                      <c:pt idx="88">
                        <c:v>880</c:v>
                      </c:pt>
                      <c:pt idx="89">
                        <c:v>890</c:v>
                      </c:pt>
                      <c:pt idx="90">
                        <c:v>900</c:v>
                      </c:pt>
                      <c:pt idx="91">
                        <c:v>910</c:v>
                      </c:pt>
                      <c:pt idx="92">
                        <c:v>920</c:v>
                      </c:pt>
                      <c:pt idx="93">
                        <c:v>930</c:v>
                      </c:pt>
                      <c:pt idx="94">
                        <c:v>940</c:v>
                      </c:pt>
                      <c:pt idx="95">
                        <c:v>950</c:v>
                      </c:pt>
                      <c:pt idx="96">
                        <c:v>960</c:v>
                      </c:pt>
                      <c:pt idx="97">
                        <c:v>970</c:v>
                      </c:pt>
                      <c:pt idx="98">
                        <c:v>980</c:v>
                      </c:pt>
                      <c:pt idx="99">
                        <c:v>990</c:v>
                      </c:pt>
                      <c:pt idx="100">
                        <c:v>1000</c:v>
                      </c:pt>
                      <c:pt idx="101">
                        <c:v>1010</c:v>
                      </c:pt>
                      <c:pt idx="102">
                        <c:v>1020</c:v>
                      </c:pt>
                      <c:pt idx="103">
                        <c:v>1030</c:v>
                      </c:pt>
                      <c:pt idx="104">
                        <c:v>1040</c:v>
                      </c:pt>
                      <c:pt idx="105">
                        <c:v>1050</c:v>
                      </c:pt>
                      <c:pt idx="106">
                        <c:v>1060</c:v>
                      </c:pt>
                      <c:pt idx="107">
                        <c:v>1070</c:v>
                      </c:pt>
                      <c:pt idx="108">
                        <c:v>1080</c:v>
                      </c:pt>
                      <c:pt idx="109">
                        <c:v>1090</c:v>
                      </c:pt>
                      <c:pt idx="110">
                        <c:v>1100</c:v>
                      </c:pt>
                      <c:pt idx="111">
                        <c:v>1110</c:v>
                      </c:pt>
                      <c:pt idx="112">
                        <c:v>1120</c:v>
                      </c:pt>
                      <c:pt idx="113">
                        <c:v>1130</c:v>
                      </c:pt>
                      <c:pt idx="114">
                        <c:v>1140</c:v>
                      </c:pt>
                      <c:pt idx="115">
                        <c:v>1150</c:v>
                      </c:pt>
                      <c:pt idx="116">
                        <c:v>1160</c:v>
                      </c:pt>
                      <c:pt idx="117">
                        <c:v>1170</c:v>
                      </c:pt>
                      <c:pt idx="118">
                        <c:v>1180</c:v>
                      </c:pt>
                      <c:pt idx="119">
                        <c:v>1190</c:v>
                      </c:pt>
                      <c:pt idx="120">
                        <c:v>1200</c:v>
                      </c:pt>
                      <c:pt idx="121">
                        <c:v>1210</c:v>
                      </c:pt>
                      <c:pt idx="122">
                        <c:v>1220</c:v>
                      </c:pt>
                      <c:pt idx="123">
                        <c:v>1230</c:v>
                      </c:pt>
                      <c:pt idx="124">
                        <c:v>1240</c:v>
                      </c:pt>
                      <c:pt idx="125">
                        <c:v>1250</c:v>
                      </c:pt>
                      <c:pt idx="126">
                        <c:v>1260</c:v>
                      </c:pt>
                      <c:pt idx="127">
                        <c:v>1270</c:v>
                      </c:pt>
                      <c:pt idx="128">
                        <c:v>1280</c:v>
                      </c:pt>
                      <c:pt idx="129">
                        <c:v>1290</c:v>
                      </c:pt>
                      <c:pt idx="130">
                        <c:v>1300</c:v>
                      </c:pt>
                      <c:pt idx="131">
                        <c:v>1310</c:v>
                      </c:pt>
                      <c:pt idx="132">
                        <c:v>1320</c:v>
                      </c:pt>
                      <c:pt idx="133">
                        <c:v>1330</c:v>
                      </c:pt>
                      <c:pt idx="134">
                        <c:v>1340</c:v>
                      </c:pt>
                      <c:pt idx="135">
                        <c:v>1350</c:v>
                      </c:pt>
                      <c:pt idx="136">
                        <c:v>1360</c:v>
                      </c:pt>
                      <c:pt idx="137">
                        <c:v>1370</c:v>
                      </c:pt>
                      <c:pt idx="138">
                        <c:v>1380</c:v>
                      </c:pt>
                      <c:pt idx="139">
                        <c:v>1390</c:v>
                      </c:pt>
                      <c:pt idx="140">
                        <c:v>1400</c:v>
                      </c:pt>
                      <c:pt idx="141">
                        <c:v>1410</c:v>
                      </c:pt>
                      <c:pt idx="142">
                        <c:v>1420</c:v>
                      </c:pt>
                      <c:pt idx="143">
                        <c:v>1430</c:v>
                      </c:pt>
                      <c:pt idx="144">
                        <c:v>1440</c:v>
                      </c:pt>
                      <c:pt idx="145">
                        <c:v>1450</c:v>
                      </c:pt>
                      <c:pt idx="146">
                        <c:v>1460</c:v>
                      </c:pt>
                      <c:pt idx="147">
                        <c:v>1470</c:v>
                      </c:pt>
                      <c:pt idx="148">
                        <c:v>1480</c:v>
                      </c:pt>
                      <c:pt idx="149">
                        <c:v>1490</c:v>
                      </c:pt>
                      <c:pt idx="150">
                        <c:v>1500</c:v>
                      </c:pt>
                      <c:pt idx="151">
                        <c:v>1510</c:v>
                      </c:pt>
                      <c:pt idx="152">
                        <c:v>1520</c:v>
                      </c:pt>
                      <c:pt idx="153">
                        <c:v>1530</c:v>
                      </c:pt>
                      <c:pt idx="154">
                        <c:v>1540</c:v>
                      </c:pt>
                      <c:pt idx="155">
                        <c:v>1550</c:v>
                      </c:pt>
                      <c:pt idx="156">
                        <c:v>1560</c:v>
                      </c:pt>
                      <c:pt idx="157">
                        <c:v>1570</c:v>
                      </c:pt>
                      <c:pt idx="158">
                        <c:v>1580</c:v>
                      </c:pt>
                      <c:pt idx="159">
                        <c:v>1590</c:v>
                      </c:pt>
                      <c:pt idx="160">
                        <c:v>1600</c:v>
                      </c:pt>
                      <c:pt idx="161">
                        <c:v>1610</c:v>
                      </c:pt>
                      <c:pt idx="162">
                        <c:v>1620</c:v>
                      </c:pt>
                      <c:pt idx="163">
                        <c:v>1630</c:v>
                      </c:pt>
                      <c:pt idx="164">
                        <c:v>1640</c:v>
                      </c:pt>
                      <c:pt idx="165">
                        <c:v>1650</c:v>
                      </c:pt>
                      <c:pt idx="166">
                        <c:v>1660</c:v>
                      </c:pt>
                      <c:pt idx="167">
                        <c:v>1670</c:v>
                      </c:pt>
                      <c:pt idx="168">
                        <c:v>1680</c:v>
                      </c:pt>
                      <c:pt idx="169">
                        <c:v>1690</c:v>
                      </c:pt>
                      <c:pt idx="170">
                        <c:v>1700</c:v>
                      </c:pt>
                      <c:pt idx="171">
                        <c:v>1710</c:v>
                      </c:pt>
                      <c:pt idx="172">
                        <c:v>1720</c:v>
                      </c:pt>
                      <c:pt idx="173">
                        <c:v>1730</c:v>
                      </c:pt>
                      <c:pt idx="174">
                        <c:v>1740</c:v>
                      </c:pt>
                      <c:pt idx="175">
                        <c:v>1750</c:v>
                      </c:pt>
                      <c:pt idx="176">
                        <c:v>1760</c:v>
                      </c:pt>
                      <c:pt idx="177">
                        <c:v>1770</c:v>
                      </c:pt>
                      <c:pt idx="178">
                        <c:v>1780</c:v>
                      </c:pt>
                      <c:pt idx="179">
                        <c:v>1790</c:v>
                      </c:pt>
                      <c:pt idx="180">
                        <c:v>1800</c:v>
                      </c:pt>
                      <c:pt idx="181">
                        <c:v>1810</c:v>
                      </c:pt>
                      <c:pt idx="182">
                        <c:v>1820</c:v>
                      </c:pt>
                      <c:pt idx="183">
                        <c:v>1830</c:v>
                      </c:pt>
                      <c:pt idx="184">
                        <c:v>1840</c:v>
                      </c:pt>
                      <c:pt idx="185">
                        <c:v>1850</c:v>
                      </c:pt>
                      <c:pt idx="186">
                        <c:v>1860</c:v>
                      </c:pt>
                      <c:pt idx="187">
                        <c:v>1870</c:v>
                      </c:pt>
                      <c:pt idx="188">
                        <c:v>1880</c:v>
                      </c:pt>
                      <c:pt idx="189">
                        <c:v>1890</c:v>
                      </c:pt>
                      <c:pt idx="190">
                        <c:v>1900</c:v>
                      </c:pt>
                      <c:pt idx="191">
                        <c:v>1910</c:v>
                      </c:pt>
                      <c:pt idx="192">
                        <c:v>1920</c:v>
                      </c:pt>
                      <c:pt idx="193">
                        <c:v>1930</c:v>
                      </c:pt>
                      <c:pt idx="194">
                        <c:v>1940</c:v>
                      </c:pt>
                      <c:pt idx="195">
                        <c:v>1950</c:v>
                      </c:pt>
                      <c:pt idx="196">
                        <c:v>1960</c:v>
                      </c:pt>
                      <c:pt idx="197">
                        <c:v>1970</c:v>
                      </c:pt>
                      <c:pt idx="198">
                        <c:v>1980</c:v>
                      </c:pt>
                      <c:pt idx="199">
                        <c:v>1990</c:v>
                      </c:pt>
                      <c:pt idx="200">
                        <c:v>2000</c:v>
                      </c:pt>
                      <c:pt idx="201">
                        <c:v>2010</c:v>
                      </c:pt>
                      <c:pt idx="202">
                        <c:v>2020</c:v>
                      </c:pt>
                      <c:pt idx="203">
                        <c:v>2030</c:v>
                      </c:pt>
                      <c:pt idx="204">
                        <c:v>2040</c:v>
                      </c:pt>
                      <c:pt idx="205">
                        <c:v>2050</c:v>
                      </c:pt>
                      <c:pt idx="206">
                        <c:v>2060</c:v>
                      </c:pt>
                      <c:pt idx="207">
                        <c:v>2070</c:v>
                      </c:pt>
                      <c:pt idx="208">
                        <c:v>2080</c:v>
                      </c:pt>
                      <c:pt idx="209">
                        <c:v>2090</c:v>
                      </c:pt>
                      <c:pt idx="210">
                        <c:v>2100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Συμπληρωματικός!$Q$5:$Q$214</c15:sqref>
                        </c15:formulaRef>
                      </c:ext>
                    </c:extLst>
                    <c:numCache>
                      <c:formatCode>#,000%</c:formatCode>
                      <c:ptCount val="210"/>
                      <c:pt idx="0">
                        <c:v>2.0738365304420352E-2</c:v>
                      </c:pt>
                      <c:pt idx="1">
                        <c:v>2.0738365304420352E-2</c:v>
                      </c:pt>
                      <c:pt idx="2">
                        <c:v>2.0738365304420352E-2</c:v>
                      </c:pt>
                      <c:pt idx="3">
                        <c:v>2.0738365304420352E-2</c:v>
                      </c:pt>
                      <c:pt idx="4">
                        <c:v>2.0738365304420352E-2</c:v>
                      </c:pt>
                      <c:pt idx="5">
                        <c:v>2.0738365304420352E-2</c:v>
                      </c:pt>
                      <c:pt idx="6">
                        <c:v>2.0738365304420352E-2</c:v>
                      </c:pt>
                      <c:pt idx="7">
                        <c:v>2.0738365304420352E-2</c:v>
                      </c:pt>
                      <c:pt idx="8">
                        <c:v>2.0738365304420352E-2</c:v>
                      </c:pt>
                      <c:pt idx="9">
                        <c:v>2.0738365304420352E-2</c:v>
                      </c:pt>
                      <c:pt idx="10">
                        <c:v>2.0738365304420352E-2</c:v>
                      </c:pt>
                      <c:pt idx="11">
                        <c:v>2.0738365304420352E-2</c:v>
                      </c:pt>
                      <c:pt idx="12">
                        <c:v>2.0738365304420352E-2</c:v>
                      </c:pt>
                      <c:pt idx="13">
                        <c:v>2.0738365304420352E-2</c:v>
                      </c:pt>
                      <c:pt idx="14">
                        <c:v>2.0738365304420352E-2</c:v>
                      </c:pt>
                      <c:pt idx="15">
                        <c:v>2.0738365304420352E-2</c:v>
                      </c:pt>
                      <c:pt idx="16">
                        <c:v>2.0738365304420352E-2</c:v>
                      </c:pt>
                      <c:pt idx="17">
                        <c:v>2.0738365304420352E-2</c:v>
                      </c:pt>
                      <c:pt idx="18">
                        <c:v>2.0738365304420352E-2</c:v>
                      </c:pt>
                      <c:pt idx="19">
                        <c:v>2.0738365304420352E-2</c:v>
                      </c:pt>
                      <c:pt idx="20">
                        <c:v>2.0738365304420348E-2</c:v>
                      </c:pt>
                      <c:pt idx="21">
                        <c:v>2.0738365304420352E-2</c:v>
                      </c:pt>
                      <c:pt idx="22">
                        <c:v>2.0738365304420352E-2</c:v>
                      </c:pt>
                      <c:pt idx="23">
                        <c:v>2.0738365304420352E-2</c:v>
                      </c:pt>
                      <c:pt idx="24">
                        <c:v>2.0738365304420348E-2</c:v>
                      </c:pt>
                      <c:pt idx="25">
                        <c:v>2.0738365304420352E-2</c:v>
                      </c:pt>
                      <c:pt idx="26">
                        <c:v>2.0738365304420352E-2</c:v>
                      </c:pt>
                      <c:pt idx="27">
                        <c:v>2.0738365304420352E-2</c:v>
                      </c:pt>
                      <c:pt idx="28">
                        <c:v>2.1143846883897501E-2</c:v>
                      </c:pt>
                      <c:pt idx="29">
                        <c:v>2.0826605504587155E-2</c:v>
                      </c:pt>
                      <c:pt idx="30">
                        <c:v>2.052983131103877E-2</c:v>
                      </c:pt>
                      <c:pt idx="31">
                        <c:v>2.0251605504587156E-2</c:v>
                      </c:pt>
                      <c:pt idx="32">
                        <c:v>1.999024186822352E-2</c:v>
                      </c:pt>
                      <c:pt idx="33">
                        <c:v>1.9744252563410683E-2</c:v>
                      </c:pt>
                      <c:pt idx="34">
                        <c:v>1.9512319790301443E-2</c:v>
                      </c:pt>
                      <c:pt idx="35">
                        <c:v>1.9293272171253824E-2</c:v>
                      </c:pt>
                      <c:pt idx="36">
                        <c:v>1.9086064964046613E-2</c:v>
                      </c:pt>
                      <c:pt idx="37">
                        <c:v>1.8889763399323998E-2</c:v>
                      </c:pt>
                      <c:pt idx="38">
                        <c:v>1.8703528581510233E-2</c:v>
                      </c:pt>
                      <c:pt idx="39">
                        <c:v>1.8526605504587155E-2</c:v>
                      </c:pt>
                      <c:pt idx="40">
                        <c:v>1.8333922577757886E-2</c:v>
                      </c:pt>
                      <c:pt idx="41">
                        <c:v>1.8150415028396677E-2</c:v>
                      </c:pt>
                      <c:pt idx="42">
                        <c:v>1.797544271388948E-2</c:v>
                      </c:pt>
                      <c:pt idx="43">
                        <c:v>1.7808423686405336E-2</c:v>
                      </c:pt>
                      <c:pt idx="44">
                        <c:v>1.7648827726809382E-2</c:v>
                      </c:pt>
                      <c:pt idx="45">
                        <c:v>1.7496170721978465E-2</c:v>
                      </c:pt>
                      <c:pt idx="46">
                        <c:v>1.7350009759906304E-2</c:v>
                      </c:pt>
                      <c:pt idx="47">
                        <c:v>1.7209938837920487E-2</c:v>
                      </c:pt>
                      <c:pt idx="48">
                        <c:v>1.7075585096423897E-2</c:v>
                      </c:pt>
                      <c:pt idx="49">
                        <c:v>1.6946605504587153E-2</c:v>
                      </c:pt>
                      <c:pt idx="50">
                        <c:v>1.6783468249685192E-2</c:v>
                      </c:pt>
                      <c:pt idx="51">
                        <c:v>1.6626605504587156E-2</c:v>
                      </c:pt>
                      <c:pt idx="52">
                        <c:v>1.6475662108360743E-2</c:v>
                      </c:pt>
                      <c:pt idx="53">
                        <c:v>1.6330309208290861E-2</c:v>
                      </c:pt>
                      <c:pt idx="54">
                        <c:v>1.6190241868223518E-2</c:v>
                      </c:pt>
                      <c:pt idx="55">
                        <c:v>1.6055176933158583E-2</c:v>
                      </c:pt>
                      <c:pt idx="56">
                        <c:v>1.5924851118622241E-2</c:v>
                      </c:pt>
                      <c:pt idx="57">
                        <c:v>1.5799019297690602E-2</c:v>
                      </c:pt>
                      <c:pt idx="58">
                        <c:v>1.5677452962214275E-2</c:v>
                      </c:pt>
                      <c:pt idx="59">
                        <c:v>1.5559938837920489E-2</c:v>
                      </c:pt>
                      <c:pt idx="60">
                        <c:v>1.5397097307865844E-2</c:v>
                      </c:pt>
                      <c:pt idx="61">
                        <c:v>1.5239508730393607E-2</c:v>
                      </c:pt>
                      <c:pt idx="62">
                        <c:v>1.5086922964904608E-2</c:v>
                      </c:pt>
                      <c:pt idx="63">
                        <c:v>1.4939105504587151E-2</c:v>
                      </c:pt>
                      <c:pt idx="64">
                        <c:v>1.4795836273817923E-2</c:v>
                      </c:pt>
                      <c:pt idx="65">
                        <c:v>1.4656908534890186E-2</c:v>
                      </c:pt>
                      <c:pt idx="66">
                        <c:v>1.4522127892646857E-2</c:v>
                      </c:pt>
                      <c:pt idx="67">
                        <c:v>1.4391311386940098E-2</c:v>
                      </c:pt>
                      <c:pt idx="68">
                        <c:v>1.4264286664007449E-2</c:v>
                      </c:pt>
                      <c:pt idx="69">
                        <c:v>1.414089121887287E-2</c:v>
                      </c:pt>
                      <c:pt idx="70">
                        <c:v>1.3978718180643491E-2</c:v>
                      </c:pt>
                      <c:pt idx="71">
                        <c:v>1.3821049949031598E-2</c:v>
                      </c:pt>
                      <c:pt idx="72">
                        <c:v>1.3667701394998115E-2</c:v>
                      </c:pt>
                      <c:pt idx="73">
                        <c:v>1.3518497396479045E-2</c:v>
                      </c:pt>
                      <c:pt idx="74">
                        <c:v>1.3373272171253822E-2</c:v>
                      </c:pt>
                      <c:pt idx="75">
                        <c:v>1.3231868662481893E-2</c:v>
                      </c:pt>
                      <c:pt idx="76">
                        <c:v>1.3094137972119616E-2</c:v>
                      </c:pt>
                      <c:pt idx="77">
                        <c:v>1.2959938837920487E-2</c:v>
                      </c:pt>
                      <c:pt idx="78">
                        <c:v>1.2829137150156779E-2</c:v>
                      </c:pt>
                      <c:pt idx="79">
                        <c:v>1.2701605504587155E-2</c:v>
                      </c:pt>
                      <c:pt idx="80">
                        <c:v>1.2564877109525424E-2</c:v>
                      </c:pt>
                      <c:pt idx="81">
                        <c:v>1.2431483553367642E-2</c:v>
                      </c:pt>
                      <c:pt idx="82">
                        <c:v>1.2301304299767878E-2</c:v>
                      </c:pt>
                      <c:pt idx="83">
                        <c:v>1.2174224552206202E-2</c:v>
                      </c:pt>
                      <c:pt idx="84">
                        <c:v>1.2050134916351861E-2</c:v>
                      </c:pt>
                      <c:pt idx="85">
                        <c:v>1.1928931085982508E-2</c:v>
                      </c:pt>
                      <c:pt idx="86">
                        <c:v>1.1810513550564171E-2</c:v>
                      </c:pt>
                      <c:pt idx="87">
                        <c:v>1.1694787322768973E-2</c:v>
                      </c:pt>
                      <c:pt idx="88">
                        <c:v>1.1581661684362438E-2</c:v>
                      </c:pt>
                      <c:pt idx="89">
                        <c:v>1.14710499490316E-2</c:v>
                      </c:pt>
                      <c:pt idx="90">
                        <c:v>1.1362869240850892E-2</c:v>
                      </c:pt>
                      <c:pt idx="91">
                        <c:v>1.125704028719585E-2</c:v>
                      </c:pt>
                      <c:pt idx="92">
                        <c:v>1.115348722501726E-2</c:v>
                      </c:pt>
                      <c:pt idx="93">
                        <c:v>1.1052137419480766E-2</c:v>
                      </c:pt>
                      <c:pt idx="94">
                        <c:v>1.0952921294060843E-2</c:v>
                      </c:pt>
                      <c:pt idx="95">
                        <c:v>1.085577217125382E-2</c:v>
                      </c:pt>
                      <c:pt idx="96">
                        <c:v>1.0760626123143855E-2</c:v>
                      </c:pt>
                      <c:pt idx="97">
                        <c:v>1.066742183111777E-2</c:v>
                      </c:pt>
                      <c:pt idx="98">
                        <c:v>1.0576100454082105E-2</c:v>
                      </c:pt>
                      <c:pt idx="99">
                        <c:v>1.0486605504587153E-2</c:v>
                      </c:pt>
                      <c:pt idx="100">
                        <c:v>1.0398882732309928E-2</c:v>
                      </c:pt>
                      <c:pt idx="101">
                        <c:v>1.0312880014391075E-2</c:v>
                      </c:pt>
                      <c:pt idx="102">
                        <c:v>1.0228547252159971E-2</c:v>
                      </c:pt>
                      <c:pt idx="103">
                        <c:v>1.0145836273817925E-2</c:v>
                      </c:pt>
                      <c:pt idx="104">
                        <c:v>1.0064700742682394E-2</c:v>
                      </c:pt>
                      <c:pt idx="105">
                        <c:v>9.9850960706248902E-3</c:v>
                      </c:pt>
                      <c:pt idx="106">
                        <c:v>9.9069793363628575E-3</c:v>
                      </c:pt>
                      <c:pt idx="107">
                        <c:v>9.8303092082908591E-3</c:v>
                      </c:pt>
                      <c:pt idx="108">
                        <c:v>9.7550458715596304E-3</c:v>
                      </c:pt>
                      <c:pt idx="109">
                        <c:v>9.6811509591326096E-3</c:v>
                      </c:pt>
                      <c:pt idx="110">
                        <c:v>9.6085874865691374E-3</c:v>
                      </c:pt>
                      <c:pt idx="111">
                        <c:v>9.5373197903014413E-3</c:v>
                      </c:pt>
                      <c:pt idx="112">
                        <c:v>9.4673134691889253E-3</c:v>
                      </c:pt>
                      <c:pt idx="113">
                        <c:v>9.3985353291485586E-3</c:v>
                      </c:pt>
                      <c:pt idx="114">
                        <c:v>9.3309533306741091E-3</c:v>
                      </c:pt>
                      <c:pt idx="115">
                        <c:v>9.2645365390699105E-3</c:v>
                      </c:pt>
                      <c:pt idx="116">
                        <c:v>9.1992550772367274E-3</c:v>
                      </c:pt>
                      <c:pt idx="117">
                        <c:v>9.1350800808583411E-3</c:v>
                      </c:pt>
                      <c:pt idx="118">
                        <c:v>9.0719836558476596E-3</c:v>
                      </c:pt>
                      <c:pt idx="119">
                        <c:v>9.0099388379204816E-3</c:v>
                      </c:pt>
                      <c:pt idx="120">
                        <c:v>8.9489195541739321E-3</c:v>
                      </c:pt>
                      <c:pt idx="121">
                        <c:v>8.8889005865543692E-3</c:v>
                      </c:pt>
                      <c:pt idx="122">
                        <c:v>8.8298575371074817E-3</c:v>
                      </c:pt>
                      <c:pt idx="123">
                        <c:v>8.7717667949097321E-3</c:v>
                      </c:pt>
                      <c:pt idx="124">
                        <c:v>8.714605504587157E-3</c:v>
                      </c:pt>
                      <c:pt idx="125">
                        <c:v>8.6583515363331896E-3</c:v>
                      </c:pt>
                      <c:pt idx="126">
                        <c:v>8.6029834573430625E-3</c:v>
                      </c:pt>
                      <c:pt idx="127">
                        <c:v>8.548480504587154E-3</c:v>
                      </c:pt>
                      <c:pt idx="128">
                        <c:v>8.4948225588507217E-3</c:v>
                      </c:pt>
                      <c:pt idx="129">
                        <c:v>8.441990119971772E-3</c:v>
                      </c:pt>
                      <c:pt idx="130">
                        <c:v>8.389964283213109E-3</c:v>
                      </c:pt>
                      <c:pt idx="131">
                        <c:v>8.3387267167083674E-3</c:v>
                      </c:pt>
                      <c:pt idx="132">
                        <c:v>8.2882596399255024E-3</c:v>
                      </c:pt>
                      <c:pt idx="133">
                        <c:v>8.2385458030946185E-3</c:v>
                      </c:pt>
                      <c:pt idx="134">
                        <c:v>8.1895684675501144E-3</c:v>
                      </c:pt>
                      <c:pt idx="135">
                        <c:v>8.1413113869400981E-3</c:v>
                      </c:pt>
                      <c:pt idx="136">
                        <c:v>8.0937587892586857E-3</c:v>
                      </c:pt>
                      <c:pt idx="137">
                        <c:v>8.0468953596596199E-3</c:v>
                      </c:pt>
                      <c:pt idx="138">
                        <c:v>8.0007062240116146E-3</c:v>
                      </c:pt>
                      <c:pt idx="139">
                        <c:v>7.955176933158583E-3</c:v>
                      </c:pt>
                      <c:pt idx="140">
                        <c:v>7.9102934478495653E-3</c:v>
                      </c:pt>
                      <c:pt idx="141">
                        <c:v>7.8660421243054654E-3</c:v>
                      </c:pt>
                      <c:pt idx="142">
                        <c:v>7.8224097003913515E-3</c:v>
                      </c:pt>
                      <c:pt idx="143">
                        <c:v>7.7793832823649291E-3</c:v>
                      </c:pt>
                      <c:pt idx="144">
                        <c:v>7.7369503321733629E-3</c:v>
                      </c:pt>
                      <c:pt idx="145">
                        <c:v>7.6950986552720953E-3</c:v>
                      </c:pt>
                      <c:pt idx="146">
                        <c:v>7.6538163889408959E-3</c:v>
                      </c:pt>
                      <c:pt idx="147">
                        <c:v>7.6130919910736431E-3</c:v>
                      </c:pt>
                      <c:pt idx="148">
                        <c:v>7.5729142294193672E-3</c:v>
                      </c:pt>
                      <c:pt idx="149">
                        <c:v>7.533272171253819E-3</c:v>
                      </c:pt>
                      <c:pt idx="150">
                        <c:v>7.4941551734613266E-3</c:v>
                      </c:pt>
                      <c:pt idx="151">
                        <c:v>7.455552873008209E-3</c:v>
                      </c:pt>
                      <c:pt idx="152">
                        <c:v>7.4174551777897672E-3</c:v>
                      </c:pt>
                      <c:pt idx="153">
                        <c:v>7.3798522578339089E-3</c:v>
                      </c:pt>
                      <c:pt idx="154">
                        <c:v>7.3427345368452211E-3</c:v>
                      </c:pt>
                      <c:pt idx="155">
                        <c:v>7.3060926840743312E-3</c:v>
                      </c:pt>
                      <c:pt idx="156">
                        <c:v>7.2699176064979828E-3</c:v>
                      </c:pt>
                      <c:pt idx="157">
                        <c:v>7.2342004412960159E-3</c:v>
                      </c:pt>
                      <c:pt idx="158">
                        <c:v>7.1989325486123117E-3</c:v>
                      </c:pt>
                      <c:pt idx="159">
                        <c:v>7.1641055045871555E-3</c:v>
                      </c:pt>
                      <c:pt idx="160">
                        <c:v>7.1297110946492706E-3</c:v>
                      </c:pt>
                      <c:pt idx="161">
                        <c:v>7.095741307056291E-3</c:v>
                      </c:pt>
                      <c:pt idx="162">
                        <c:v>7.0621883266730459E-3</c:v>
                      </c:pt>
                      <c:pt idx="163">
                        <c:v>7.0290445289773991E-3</c:v>
                      </c:pt>
                      <c:pt idx="164">
                        <c:v>6.9963024742841209E-3</c:v>
                      </c:pt>
                      <c:pt idx="165">
                        <c:v>6.9639549021775164E-3</c:v>
                      </c:pt>
                      <c:pt idx="166">
                        <c:v>6.9319947261440419E-3</c:v>
                      </c:pt>
                      <c:pt idx="167">
                        <c:v>6.9004150283966783E-3</c:v>
                      </c:pt>
                      <c:pt idx="168">
                        <c:v>6.8692090548830151E-3</c:v>
                      </c:pt>
                      <c:pt idx="169">
                        <c:v>6.838370210469508E-3</c:v>
                      </c:pt>
                      <c:pt idx="170">
                        <c:v>6.807892054294753E-3</c:v>
                      </c:pt>
                      <c:pt idx="171">
                        <c:v>6.7777682952848287E-3</c:v>
                      </c:pt>
                      <c:pt idx="172">
                        <c:v>6.7479927878241492E-3</c:v>
                      </c:pt>
                      <c:pt idx="173">
                        <c:v>6.7185595275756627E-3</c:v>
                      </c:pt>
                      <c:pt idx="174">
                        <c:v>6.6894626474442971E-3</c:v>
                      </c:pt>
                      <c:pt idx="175">
                        <c:v>6.6606964136780595E-3</c:v>
                      </c:pt>
                      <c:pt idx="176">
                        <c:v>6.6322552221012776E-3</c:v>
                      </c:pt>
                      <c:pt idx="177">
                        <c:v>6.6041335944747983E-3</c:v>
                      </c:pt>
                      <c:pt idx="178">
                        <c:v>6.576326174978212E-3</c:v>
                      </c:pt>
                      <c:pt idx="179">
                        <c:v>6.5488277268093784E-3</c:v>
                      </c:pt>
                      <c:pt idx="180">
                        <c:v>6.5216331288965451E-3</c:v>
                      </c:pt>
                      <c:pt idx="181">
                        <c:v>6.4947373727190236E-3</c:v>
                      </c:pt>
                      <c:pt idx="182">
                        <c:v>6.4681355592319653E-3</c:v>
                      </c:pt>
                      <c:pt idx="183">
                        <c:v>6.4418228958915023E-3</c:v>
                      </c:pt>
                      <c:pt idx="184">
                        <c:v>6.4157946937763444E-3</c:v>
                      </c:pt>
                      <c:pt idx="185">
                        <c:v>6.3900463648022066E-3</c:v>
                      </c:pt>
                      <c:pt idx="186">
                        <c:v>6.3645734190256554E-3</c:v>
                      </c:pt>
                      <c:pt idx="187">
                        <c:v>6.3393714620339631E-3</c:v>
                      </c:pt>
                      <c:pt idx="188">
                        <c:v>6.3144361924178487E-3</c:v>
                      </c:pt>
                      <c:pt idx="189">
                        <c:v>6.2897633993239969E-3</c:v>
                      </c:pt>
                      <c:pt idx="190">
                        <c:v>6.2653489600845375E-3</c:v>
                      </c:pt>
                      <c:pt idx="191">
                        <c:v>6.2411888379204864E-3</c:v>
                      </c:pt>
                      <c:pt idx="192">
                        <c:v>6.2172790797166873E-3</c:v>
                      </c:pt>
                      <c:pt idx="193">
                        <c:v>6.1936158138655014E-3</c:v>
                      </c:pt>
                      <c:pt idx="194">
                        <c:v>6.1701952481769008E-3</c:v>
                      </c:pt>
                      <c:pt idx="195">
                        <c:v>6.1470136678524597E-3</c:v>
                      </c:pt>
                      <c:pt idx="196">
                        <c:v>6.1240674335211621E-3</c:v>
                      </c:pt>
                      <c:pt idx="197">
                        <c:v>6.1013529793346307E-3</c:v>
                      </c:pt>
                      <c:pt idx="198">
                        <c:v>6.0788668111198176E-3</c:v>
                      </c:pt>
                      <c:pt idx="199">
                        <c:v>6.0566055045871521E-3</c:v>
                      </c:pt>
                      <c:pt idx="200">
                        <c:v>6.0345657035921312E-3</c:v>
                      </c:pt>
                      <c:pt idx="201">
                        <c:v>6.0127441184485396E-3</c:v>
                      </c:pt>
                      <c:pt idx="202">
                        <c:v>5.991137524291589E-3</c:v>
                      </c:pt>
                      <c:pt idx="203">
                        <c:v>5.9697427594891158E-3</c:v>
                      </c:pt>
                      <c:pt idx="204">
                        <c:v>5.9485567240993445E-3</c:v>
                      </c:pt>
                      <c:pt idx="205">
                        <c:v>5.927576378373562E-3</c:v>
                      </c:pt>
                      <c:pt idx="206">
                        <c:v>5.9067987413021304E-3</c:v>
                      </c:pt>
                      <c:pt idx="207">
                        <c:v>5.8862208892025425E-3</c:v>
                      </c:pt>
                      <c:pt idx="208">
                        <c:v>5.8658399543479239E-3</c:v>
                      </c:pt>
                      <c:pt idx="209">
                        <c:v>5.8456531236347744E-3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6D6F-470E-AF7A-68FA7D6B91C6}"/>
                  </c:ext>
                </c:extLst>
              </c15:ser>
            </c15:filteredLineSeries>
            <c15:filteredLin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Συμπληρωματικός!$Y$3</c15:sqref>
                        </c15:formulaRef>
                      </c:ext>
                    </c:extLst>
                    <c:strCache>
                      <c:ptCount val="1"/>
                      <c:pt idx="0">
                        <c:v>% Συνολική καθαρή απόδοση (με ισοδύναμο ΦΠΑ)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prstDash val="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Συμπληρωματικός!$B$4:$B$214</c15:sqref>
                        </c15:formulaRef>
                      </c:ext>
                    </c:extLst>
                    <c:numCache>
                      <c:formatCode>_(* #.##0_);_(* \(#.##0\);_(* "-"??_);_(@_)</c:formatCode>
                      <c:ptCount val="211"/>
                      <c:pt idx="0">
                        <c:v>0</c:v>
                      </c:pt>
                      <c:pt idx="1">
                        <c:v>10</c:v>
                      </c:pt>
                      <c:pt idx="2">
                        <c:v>20</c:v>
                      </c:pt>
                      <c:pt idx="3">
                        <c:v>30</c:v>
                      </c:pt>
                      <c:pt idx="4">
                        <c:v>40</c:v>
                      </c:pt>
                      <c:pt idx="5">
                        <c:v>50</c:v>
                      </c:pt>
                      <c:pt idx="6">
                        <c:v>60</c:v>
                      </c:pt>
                      <c:pt idx="7">
                        <c:v>70</c:v>
                      </c:pt>
                      <c:pt idx="8">
                        <c:v>80</c:v>
                      </c:pt>
                      <c:pt idx="9">
                        <c:v>90</c:v>
                      </c:pt>
                      <c:pt idx="10">
                        <c:v>100</c:v>
                      </c:pt>
                      <c:pt idx="11">
                        <c:v>110</c:v>
                      </c:pt>
                      <c:pt idx="12">
                        <c:v>120</c:v>
                      </c:pt>
                      <c:pt idx="13">
                        <c:v>130</c:v>
                      </c:pt>
                      <c:pt idx="14">
                        <c:v>140</c:v>
                      </c:pt>
                      <c:pt idx="15">
                        <c:v>150</c:v>
                      </c:pt>
                      <c:pt idx="16">
                        <c:v>160</c:v>
                      </c:pt>
                      <c:pt idx="17">
                        <c:v>170</c:v>
                      </c:pt>
                      <c:pt idx="18">
                        <c:v>180</c:v>
                      </c:pt>
                      <c:pt idx="19">
                        <c:v>190</c:v>
                      </c:pt>
                      <c:pt idx="20">
                        <c:v>200</c:v>
                      </c:pt>
                      <c:pt idx="21">
                        <c:v>210</c:v>
                      </c:pt>
                      <c:pt idx="22">
                        <c:v>220</c:v>
                      </c:pt>
                      <c:pt idx="23">
                        <c:v>230</c:v>
                      </c:pt>
                      <c:pt idx="24">
                        <c:v>240</c:v>
                      </c:pt>
                      <c:pt idx="25">
                        <c:v>250</c:v>
                      </c:pt>
                      <c:pt idx="26">
                        <c:v>260</c:v>
                      </c:pt>
                      <c:pt idx="27">
                        <c:v>270</c:v>
                      </c:pt>
                      <c:pt idx="28">
                        <c:v>280</c:v>
                      </c:pt>
                      <c:pt idx="29">
                        <c:v>290</c:v>
                      </c:pt>
                      <c:pt idx="30">
                        <c:v>300</c:v>
                      </c:pt>
                      <c:pt idx="31">
                        <c:v>310</c:v>
                      </c:pt>
                      <c:pt idx="32">
                        <c:v>320</c:v>
                      </c:pt>
                      <c:pt idx="33">
                        <c:v>330</c:v>
                      </c:pt>
                      <c:pt idx="34">
                        <c:v>340</c:v>
                      </c:pt>
                      <c:pt idx="35">
                        <c:v>350</c:v>
                      </c:pt>
                      <c:pt idx="36">
                        <c:v>360</c:v>
                      </c:pt>
                      <c:pt idx="37">
                        <c:v>370</c:v>
                      </c:pt>
                      <c:pt idx="38">
                        <c:v>380</c:v>
                      </c:pt>
                      <c:pt idx="39">
                        <c:v>390</c:v>
                      </c:pt>
                      <c:pt idx="40">
                        <c:v>400</c:v>
                      </c:pt>
                      <c:pt idx="41">
                        <c:v>410</c:v>
                      </c:pt>
                      <c:pt idx="42">
                        <c:v>420</c:v>
                      </c:pt>
                      <c:pt idx="43">
                        <c:v>430</c:v>
                      </c:pt>
                      <c:pt idx="44">
                        <c:v>440</c:v>
                      </c:pt>
                      <c:pt idx="45">
                        <c:v>450</c:v>
                      </c:pt>
                      <c:pt idx="46">
                        <c:v>460</c:v>
                      </c:pt>
                      <c:pt idx="47">
                        <c:v>470</c:v>
                      </c:pt>
                      <c:pt idx="48">
                        <c:v>480</c:v>
                      </c:pt>
                      <c:pt idx="49">
                        <c:v>490</c:v>
                      </c:pt>
                      <c:pt idx="50">
                        <c:v>500</c:v>
                      </c:pt>
                      <c:pt idx="51">
                        <c:v>510</c:v>
                      </c:pt>
                      <c:pt idx="52">
                        <c:v>520</c:v>
                      </c:pt>
                      <c:pt idx="53">
                        <c:v>530</c:v>
                      </c:pt>
                      <c:pt idx="54">
                        <c:v>540</c:v>
                      </c:pt>
                      <c:pt idx="55">
                        <c:v>550</c:v>
                      </c:pt>
                      <c:pt idx="56">
                        <c:v>560</c:v>
                      </c:pt>
                      <c:pt idx="57">
                        <c:v>570</c:v>
                      </c:pt>
                      <c:pt idx="58">
                        <c:v>580</c:v>
                      </c:pt>
                      <c:pt idx="59">
                        <c:v>590</c:v>
                      </c:pt>
                      <c:pt idx="60">
                        <c:v>600</c:v>
                      </c:pt>
                      <c:pt idx="61">
                        <c:v>610</c:v>
                      </c:pt>
                      <c:pt idx="62">
                        <c:v>620</c:v>
                      </c:pt>
                      <c:pt idx="63">
                        <c:v>630</c:v>
                      </c:pt>
                      <c:pt idx="64">
                        <c:v>640</c:v>
                      </c:pt>
                      <c:pt idx="65">
                        <c:v>650</c:v>
                      </c:pt>
                      <c:pt idx="66">
                        <c:v>660</c:v>
                      </c:pt>
                      <c:pt idx="67">
                        <c:v>670</c:v>
                      </c:pt>
                      <c:pt idx="68">
                        <c:v>680</c:v>
                      </c:pt>
                      <c:pt idx="69">
                        <c:v>690</c:v>
                      </c:pt>
                      <c:pt idx="70">
                        <c:v>700</c:v>
                      </c:pt>
                      <c:pt idx="71">
                        <c:v>710</c:v>
                      </c:pt>
                      <c:pt idx="72">
                        <c:v>720</c:v>
                      </c:pt>
                      <c:pt idx="73">
                        <c:v>730</c:v>
                      </c:pt>
                      <c:pt idx="74">
                        <c:v>740</c:v>
                      </c:pt>
                      <c:pt idx="75">
                        <c:v>750</c:v>
                      </c:pt>
                      <c:pt idx="76">
                        <c:v>760</c:v>
                      </c:pt>
                      <c:pt idx="77">
                        <c:v>770</c:v>
                      </c:pt>
                      <c:pt idx="78">
                        <c:v>780</c:v>
                      </c:pt>
                      <c:pt idx="79">
                        <c:v>790</c:v>
                      </c:pt>
                      <c:pt idx="80">
                        <c:v>800</c:v>
                      </c:pt>
                      <c:pt idx="81">
                        <c:v>810</c:v>
                      </c:pt>
                      <c:pt idx="82">
                        <c:v>820</c:v>
                      </c:pt>
                      <c:pt idx="83">
                        <c:v>830</c:v>
                      </c:pt>
                      <c:pt idx="84">
                        <c:v>840</c:v>
                      </c:pt>
                      <c:pt idx="85">
                        <c:v>850</c:v>
                      </c:pt>
                      <c:pt idx="86">
                        <c:v>860</c:v>
                      </c:pt>
                      <c:pt idx="87">
                        <c:v>870</c:v>
                      </c:pt>
                      <c:pt idx="88">
                        <c:v>880</c:v>
                      </c:pt>
                      <c:pt idx="89">
                        <c:v>890</c:v>
                      </c:pt>
                      <c:pt idx="90">
                        <c:v>900</c:v>
                      </c:pt>
                      <c:pt idx="91">
                        <c:v>910</c:v>
                      </c:pt>
                      <c:pt idx="92">
                        <c:v>920</c:v>
                      </c:pt>
                      <c:pt idx="93">
                        <c:v>930</c:v>
                      </c:pt>
                      <c:pt idx="94">
                        <c:v>940</c:v>
                      </c:pt>
                      <c:pt idx="95">
                        <c:v>950</c:v>
                      </c:pt>
                      <c:pt idx="96">
                        <c:v>960</c:v>
                      </c:pt>
                      <c:pt idx="97">
                        <c:v>970</c:v>
                      </c:pt>
                      <c:pt idx="98">
                        <c:v>980</c:v>
                      </c:pt>
                      <c:pt idx="99">
                        <c:v>990</c:v>
                      </c:pt>
                      <c:pt idx="100">
                        <c:v>1000</c:v>
                      </c:pt>
                      <c:pt idx="101">
                        <c:v>1010</c:v>
                      </c:pt>
                      <c:pt idx="102">
                        <c:v>1020</c:v>
                      </c:pt>
                      <c:pt idx="103">
                        <c:v>1030</c:v>
                      </c:pt>
                      <c:pt idx="104">
                        <c:v>1040</c:v>
                      </c:pt>
                      <c:pt idx="105">
                        <c:v>1050</c:v>
                      </c:pt>
                      <c:pt idx="106">
                        <c:v>1060</c:v>
                      </c:pt>
                      <c:pt idx="107">
                        <c:v>1070</c:v>
                      </c:pt>
                      <c:pt idx="108">
                        <c:v>1080</c:v>
                      </c:pt>
                      <c:pt idx="109">
                        <c:v>1090</c:v>
                      </c:pt>
                      <c:pt idx="110">
                        <c:v>1100</c:v>
                      </c:pt>
                      <c:pt idx="111">
                        <c:v>1110</c:v>
                      </c:pt>
                      <c:pt idx="112">
                        <c:v>1120</c:v>
                      </c:pt>
                      <c:pt idx="113">
                        <c:v>1130</c:v>
                      </c:pt>
                      <c:pt idx="114">
                        <c:v>1140</c:v>
                      </c:pt>
                      <c:pt idx="115">
                        <c:v>1150</c:v>
                      </c:pt>
                      <c:pt idx="116">
                        <c:v>1160</c:v>
                      </c:pt>
                      <c:pt idx="117">
                        <c:v>1170</c:v>
                      </c:pt>
                      <c:pt idx="118">
                        <c:v>1180</c:v>
                      </c:pt>
                      <c:pt idx="119">
                        <c:v>1190</c:v>
                      </c:pt>
                      <c:pt idx="120">
                        <c:v>1200</c:v>
                      </c:pt>
                      <c:pt idx="121">
                        <c:v>1210</c:v>
                      </c:pt>
                      <c:pt idx="122">
                        <c:v>1220</c:v>
                      </c:pt>
                      <c:pt idx="123">
                        <c:v>1230</c:v>
                      </c:pt>
                      <c:pt idx="124">
                        <c:v>1240</c:v>
                      </c:pt>
                      <c:pt idx="125">
                        <c:v>1250</c:v>
                      </c:pt>
                      <c:pt idx="126">
                        <c:v>1260</c:v>
                      </c:pt>
                      <c:pt idx="127">
                        <c:v>1270</c:v>
                      </c:pt>
                      <c:pt idx="128">
                        <c:v>1280</c:v>
                      </c:pt>
                      <c:pt idx="129">
                        <c:v>1290</c:v>
                      </c:pt>
                      <c:pt idx="130">
                        <c:v>1300</c:v>
                      </c:pt>
                      <c:pt idx="131">
                        <c:v>1310</c:v>
                      </c:pt>
                      <c:pt idx="132">
                        <c:v>1320</c:v>
                      </c:pt>
                      <c:pt idx="133">
                        <c:v>1330</c:v>
                      </c:pt>
                      <c:pt idx="134">
                        <c:v>1340</c:v>
                      </c:pt>
                      <c:pt idx="135">
                        <c:v>1350</c:v>
                      </c:pt>
                      <c:pt idx="136">
                        <c:v>1360</c:v>
                      </c:pt>
                      <c:pt idx="137">
                        <c:v>1370</c:v>
                      </c:pt>
                      <c:pt idx="138">
                        <c:v>1380</c:v>
                      </c:pt>
                      <c:pt idx="139">
                        <c:v>1390</c:v>
                      </c:pt>
                      <c:pt idx="140">
                        <c:v>1400</c:v>
                      </c:pt>
                      <c:pt idx="141">
                        <c:v>1410</c:v>
                      </c:pt>
                      <c:pt idx="142">
                        <c:v>1420</c:v>
                      </c:pt>
                      <c:pt idx="143">
                        <c:v>1430</c:v>
                      </c:pt>
                      <c:pt idx="144">
                        <c:v>1440</c:v>
                      </c:pt>
                      <c:pt idx="145">
                        <c:v>1450</c:v>
                      </c:pt>
                      <c:pt idx="146">
                        <c:v>1460</c:v>
                      </c:pt>
                      <c:pt idx="147">
                        <c:v>1470</c:v>
                      </c:pt>
                      <c:pt idx="148">
                        <c:v>1480</c:v>
                      </c:pt>
                      <c:pt idx="149">
                        <c:v>1490</c:v>
                      </c:pt>
                      <c:pt idx="150">
                        <c:v>1500</c:v>
                      </c:pt>
                      <c:pt idx="151">
                        <c:v>1510</c:v>
                      </c:pt>
                      <c:pt idx="152">
                        <c:v>1520</c:v>
                      </c:pt>
                      <c:pt idx="153">
                        <c:v>1530</c:v>
                      </c:pt>
                      <c:pt idx="154">
                        <c:v>1540</c:v>
                      </c:pt>
                      <c:pt idx="155">
                        <c:v>1550</c:v>
                      </c:pt>
                      <c:pt idx="156">
                        <c:v>1560</c:v>
                      </c:pt>
                      <c:pt idx="157">
                        <c:v>1570</c:v>
                      </c:pt>
                      <c:pt idx="158">
                        <c:v>1580</c:v>
                      </c:pt>
                      <c:pt idx="159">
                        <c:v>1590</c:v>
                      </c:pt>
                      <c:pt idx="160">
                        <c:v>1600</c:v>
                      </c:pt>
                      <c:pt idx="161">
                        <c:v>1610</c:v>
                      </c:pt>
                      <c:pt idx="162">
                        <c:v>1620</c:v>
                      </c:pt>
                      <c:pt idx="163">
                        <c:v>1630</c:v>
                      </c:pt>
                      <c:pt idx="164">
                        <c:v>1640</c:v>
                      </c:pt>
                      <c:pt idx="165">
                        <c:v>1650</c:v>
                      </c:pt>
                      <c:pt idx="166">
                        <c:v>1660</c:v>
                      </c:pt>
                      <c:pt idx="167">
                        <c:v>1670</c:v>
                      </c:pt>
                      <c:pt idx="168">
                        <c:v>1680</c:v>
                      </c:pt>
                      <c:pt idx="169">
                        <c:v>1690</c:v>
                      </c:pt>
                      <c:pt idx="170">
                        <c:v>1700</c:v>
                      </c:pt>
                      <c:pt idx="171">
                        <c:v>1710</c:v>
                      </c:pt>
                      <c:pt idx="172">
                        <c:v>1720</c:v>
                      </c:pt>
                      <c:pt idx="173">
                        <c:v>1730</c:v>
                      </c:pt>
                      <c:pt idx="174">
                        <c:v>1740</c:v>
                      </c:pt>
                      <c:pt idx="175">
                        <c:v>1750</c:v>
                      </c:pt>
                      <c:pt idx="176">
                        <c:v>1760</c:v>
                      </c:pt>
                      <c:pt idx="177">
                        <c:v>1770</c:v>
                      </c:pt>
                      <c:pt idx="178">
                        <c:v>1780</c:v>
                      </c:pt>
                      <c:pt idx="179">
                        <c:v>1790</c:v>
                      </c:pt>
                      <c:pt idx="180">
                        <c:v>1800</c:v>
                      </c:pt>
                      <c:pt idx="181">
                        <c:v>1810</c:v>
                      </c:pt>
                      <c:pt idx="182">
                        <c:v>1820</c:v>
                      </c:pt>
                      <c:pt idx="183">
                        <c:v>1830</c:v>
                      </c:pt>
                      <c:pt idx="184">
                        <c:v>1840</c:v>
                      </c:pt>
                      <c:pt idx="185">
                        <c:v>1850</c:v>
                      </c:pt>
                      <c:pt idx="186">
                        <c:v>1860</c:v>
                      </c:pt>
                      <c:pt idx="187">
                        <c:v>1870</c:v>
                      </c:pt>
                      <c:pt idx="188">
                        <c:v>1880</c:v>
                      </c:pt>
                      <c:pt idx="189">
                        <c:v>1890</c:v>
                      </c:pt>
                      <c:pt idx="190">
                        <c:v>1900</c:v>
                      </c:pt>
                      <c:pt idx="191">
                        <c:v>1910</c:v>
                      </c:pt>
                      <c:pt idx="192">
                        <c:v>1920</c:v>
                      </c:pt>
                      <c:pt idx="193">
                        <c:v>1930</c:v>
                      </c:pt>
                      <c:pt idx="194">
                        <c:v>1940</c:v>
                      </c:pt>
                      <c:pt idx="195">
                        <c:v>1950</c:v>
                      </c:pt>
                      <c:pt idx="196">
                        <c:v>1960</c:v>
                      </c:pt>
                      <c:pt idx="197">
                        <c:v>1970</c:v>
                      </c:pt>
                      <c:pt idx="198">
                        <c:v>1980</c:v>
                      </c:pt>
                      <c:pt idx="199">
                        <c:v>1990</c:v>
                      </c:pt>
                      <c:pt idx="200">
                        <c:v>2000</c:v>
                      </c:pt>
                      <c:pt idx="201">
                        <c:v>2010</c:v>
                      </c:pt>
                      <c:pt idx="202">
                        <c:v>2020</c:v>
                      </c:pt>
                      <c:pt idx="203">
                        <c:v>2030</c:v>
                      </c:pt>
                      <c:pt idx="204">
                        <c:v>2040</c:v>
                      </c:pt>
                      <c:pt idx="205">
                        <c:v>2050</c:v>
                      </c:pt>
                      <c:pt idx="206">
                        <c:v>2060</c:v>
                      </c:pt>
                      <c:pt idx="207">
                        <c:v>2070</c:v>
                      </c:pt>
                      <c:pt idx="208">
                        <c:v>2080</c:v>
                      </c:pt>
                      <c:pt idx="209">
                        <c:v>2090</c:v>
                      </c:pt>
                      <c:pt idx="210">
                        <c:v>2100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Συμπληρωματικός!$Y$5:$Y$214</c15:sqref>
                        </c15:formulaRef>
                      </c:ext>
                    </c:extLst>
                    <c:numCache>
                      <c:formatCode>#,000%</c:formatCode>
                      <c:ptCount val="210"/>
                      <c:pt idx="0">
                        <c:v>1.3070685248459736E-2</c:v>
                      </c:pt>
                      <c:pt idx="1">
                        <c:v>1.3070685248459736E-2</c:v>
                      </c:pt>
                      <c:pt idx="2">
                        <c:v>1.3070685248459736E-2</c:v>
                      </c:pt>
                      <c:pt idx="3">
                        <c:v>1.3070685248459736E-2</c:v>
                      </c:pt>
                      <c:pt idx="4">
                        <c:v>1.3070685248459736E-2</c:v>
                      </c:pt>
                      <c:pt idx="5">
                        <c:v>1.3070685248459736E-2</c:v>
                      </c:pt>
                      <c:pt idx="6">
                        <c:v>1.3070685248459736E-2</c:v>
                      </c:pt>
                      <c:pt idx="7">
                        <c:v>1.3070685248459736E-2</c:v>
                      </c:pt>
                      <c:pt idx="8">
                        <c:v>1.3070685248459736E-2</c:v>
                      </c:pt>
                      <c:pt idx="9">
                        <c:v>1.3070685248459736E-2</c:v>
                      </c:pt>
                      <c:pt idx="10">
                        <c:v>1.3070685248459736E-2</c:v>
                      </c:pt>
                      <c:pt idx="11">
                        <c:v>1.3070685248459736E-2</c:v>
                      </c:pt>
                      <c:pt idx="12">
                        <c:v>1.3070685248459743E-2</c:v>
                      </c:pt>
                      <c:pt idx="13">
                        <c:v>1.3070685248459736E-2</c:v>
                      </c:pt>
                      <c:pt idx="14">
                        <c:v>1.3070685248459736E-2</c:v>
                      </c:pt>
                      <c:pt idx="15">
                        <c:v>1.3070685248459736E-2</c:v>
                      </c:pt>
                      <c:pt idx="16">
                        <c:v>1.3070685248459736E-2</c:v>
                      </c:pt>
                      <c:pt idx="17">
                        <c:v>1.3070685248459736E-2</c:v>
                      </c:pt>
                      <c:pt idx="18">
                        <c:v>1.3070685248459736E-2</c:v>
                      </c:pt>
                      <c:pt idx="19">
                        <c:v>1.3070685248459736E-2</c:v>
                      </c:pt>
                      <c:pt idx="20">
                        <c:v>1.3070685248459734E-2</c:v>
                      </c:pt>
                      <c:pt idx="21">
                        <c:v>1.3070685248459736E-2</c:v>
                      </c:pt>
                      <c:pt idx="22">
                        <c:v>1.3070685248459736E-2</c:v>
                      </c:pt>
                      <c:pt idx="23">
                        <c:v>1.3070685248459736E-2</c:v>
                      </c:pt>
                      <c:pt idx="24">
                        <c:v>1.3070685248459734E-2</c:v>
                      </c:pt>
                      <c:pt idx="25">
                        <c:v>1.3070685248459743E-2</c:v>
                      </c:pt>
                      <c:pt idx="26">
                        <c:v>1.3070685248459744E-2</c:v>
                      </c:pt>
                      <c:pt idx="27">
                        <c:v>1.3070685248459736E-2</c:v>
                      </c:pt>
                      <c:pt idx="28">
                        <c:v>1.3476166827936894E-2</c:v>
                      </c:pt>
                      <c:pt idx="29">
                        <c:v>1.3158925448626542E-2</c:v>
                      </c:pt>
                      <c:pt idx="30">
                        <c:v>1.2862151255078162E-2</c:v>
                      </c:pt>
                      <c:pt idx="31">
                        <c:v>1.2583925448626541E-2</c:v>
                      </c:pt>
                      <c:pt idx="32">
                        <c:v>1.2322561812262912E-2</c:v>
                      </c:pt>
                      <c:pt idx="33">
                        <c:v>1.2076572507450071E-2</c:v>
                      </c:pt>
                      <c:pt idx="34">
                        <c:v>1.1844639734340828E-2</c:v>
                      </c:pt>
                      <c:pt idx="35">
                        <c:v>1.1625592115293208E-2</c:v>
                      </c:pt>
                      <c:pt idx="36">
                        <c:v>1.1418384908086001E-2</c:v>
                      </c:pt>
                      <c:pt idx="37">
                        <c:v>1.1222083343363384E-2</c:v>
                      </c:pt>
                      <c:pt idx="38">
                        <c:v>1.1035848525549619E-2</c:v>
                      </c:pt>
                      <c:pt idx="39">
                        <c:v>1.0858925448626541E-2</c:v>
                      </c:pt>
                      <c:pt idx="40">
                        <c:v>1.069063276569971E-2</c:v>
                      </c:pt>
                      <c:pt idx="41">
                        <c:v>1.0530354020055113E-2</c:v>
                      </c:pt>
                      <c:pt idx="42">
                        <c:v>1.0377530099789332E-2</c:v>
                      </c:pt>
                      <c:pt idx="43">
                        <c:v>1.0231652721353814E-2</c:v>
                      </c:pt>
                      <c:pt idx="44">
                        <c:v>1.0092258781959875E-2</c:v>
                      </c:pt>
                      <c:pt idx="45">
                        <c:v>9.9589254486265408E-3</c:v>
                      </c:pt>
                      <c:pt idx="46">
                        <c:v>9.8312658741584562E-3</c:v>
                      </c:pt>
                      <c:pt idx="47">
                        <c:v>9.7089254486265406E-3</c:v>
                      </c:pt>
                      <c:pt idx="48">
                        <c:v>9.5915785098510311E-3</c:v>
                      </c:pt>
                      <c:pt idx="49">
                        <c:v>9.4789254486265396E-3</c:v>
                      </c:pt>
                      <c:pt idx="50">
                        <c:v>9.3706901545088945E-3</c:v>
                      </c:pt>
                      <c:pt idx="51">
                        <c:v>9.2666177563188561E-3</c:v>
                      </c:pt>
                      <c:pt idx="52">
                        <c:v>9.1664726184378636E-3</c:v>
                      </c:pt>
                      <c:pt idx="53">
                        <c:v>9.0700365597376591E-3</c:v>
                      </c:pt>
                      <c:pt idx="54">
                        <c:v>8.9771072668083599E-3</c:v>
                      </c:pt>
                      <c:pt idx="55">
                        <c:v>8.8874968771979704E-3</c:v>
                      </c:pt>
                      <c:pt idx="56">
                        <c:v>8.8010307117844348E-3</c:v>
                      </c:pt>
                      <c:pt idx="57">
                        <c:v>8.7175461382817208E-3</c:v>
                      </c:pt>
                      <c:pt idx="58">
                        <c:v>8.6368915503214575E-3</c:v>
                      </c:pt>
                      <c:pt idx="59">
                        <c:v>8.5589254486265424E-3</c:v>
                      </c:pt>
                      <c:pt idx="60">
                        <c:v>8.4835156125609677E-3</c:v>
                      </c:pt>
                      <c:pt idx="61">
                        <c:v>8.4105383518523549E-3</c:v>
                      </c:pt>
                      <c:pt idx="62">
                        <c:v>8.3398778295789219E-3</c:v>
                      </c:pt>
                      <c:pt idx="63">
                        <c:v>8.2714254486265393E-3</c:v>
                      </c:pt>
                      <c:pt idx="64">
                        <c:v>8.2050792947803864E-3</c:v>
                      </c:pt>
                      <c:pt idx="65">
                        <c:v>8.14074363044473E-3</c:v>
                      </c:pt>
                      <c:pt idx="66">
                        <c:v>8.0783284337011766E-3</c:v>
                      </c:pt>
                      <c:pt idx="67">
                        <c:v>8.0177489780383065E-3</c:v>
                      </c:pt>
                      <c:pt idx="68">
                        <c:v>7.9589254486265425E-3</c:v>
                      </c:pt>
                      <c:pt idx="69">
                        <c:v>7.9017825914836845E-3</c:v>
                      </c:pt>
                      <c:pt idx="70">
                        <c:v>7.8462493922885207E-3</c:v>
                      </c:pt>
                      <c:pt idx="71">
                        <c:v>7.7922587819598734E-3</c:v>
                      </c:pt>
                      <c:pt idx="72">
                        <c:v>7.739747366434761E-3</c:v>
                      </c:pt>
                      <c:pt idx="73">
                        <c:v>7.6886551783562716E-3</c:v>
                      </c:pt>
                      <c:pt idx="74">
                        <c:v>7.6389254486265486E-3</c:v>
                      </c:pt>
                      <c:pt idx="75">
                        <c:v>7.5905043959949622E-3</c:v>
                      </c:pt>
                      <c:pt idx="76">
                        <c:v>7.5433410330421266E-3</c:v>
                      </c:pt>
                      <c:pt idx="77">
                        <c:v>7.4973869870880779E-3</c:v>
                      </c:pt>
                      <c:pt idx="78">
                        <c:v>7.4525963347024902E-3</c:v>
                      </c:pt>
                      <c:pt idx="79">
                        <c:v>7.4089254486265407E-3</c:v>
                      </c:pt>
                      <c:pt idx="80">
                        <c:v>7.3663328560339483E-3</c:v>
                      </c:pt>
                      <c:pt idx="81">
                        <c:v>7.3247791071631256E-3</c:v>
                      </c:pt>
                      <c:pt idx="82">
                        <c:v>7.2842266534458178E-3</c:v>
                      </c:pt>
                      <c:pt idx="83">
                        <c:v>7.2446397343408249E-3</c:v>
                      </c:pt>
                      <c:pt idx="84">
                        <c:v>7.2059842721559526E-3</c:v>
                      </c:pt>
                      <c:pt idx="85">
                        <c:v>7.1682277742079401E-3</c:v>
                      </c:pt>
                      <c:pt idx="86">
                        <c:v>7.1313392417299924E-3</c:v>
                      </c:pt>
                      <c:pt idx="87">
                        <c:v>7.0952890849901775E-3</c:v>
                      </c:pt>
                      <c:pt idx="88">
                        <c:v>7.0600490441321585E-3</c:v>
                      </c:pt>
                      <c:pt idx="89">
                        <c:v>7.0255921152932079E-3</c:v>
                      </c:pt>
                      <c:pt idx="90">
                        <c:v>6.9918924815935753E-3</c:v>
                      </c:pt>
                      <c:pt idx="91">
                        <c:v>6.9589254486265399E-3</c:v>
                      </c:pt>
                      <c:pt idx="92">
                        <c:v>6.9266673841104128E-3</c:v>
                      </c:pt>
                      <c:pt idx="93">
                        <c:v>6.8950956613924985E-3</c:v>
                      </c:pt>
                      <c:pt idx="94">
                        <c:v>6.8641886065212813E-3</c:v>
                      </c:pt>
                      <c:pt idx="95">
                        <c:v>6.8339254486265398E-3</c:v>
                      </c:pt>
                      <c:pt idx="96">
                        <c:v>6.8042862733688082E-3</c:v>
                      </c:pt>
                      <c:pt idx="97">
                        <c:v>6.7752519792387885E-3</c:v>
                      </c:pt>
                      <c:pt idx="98">
                        <c:v>6.7468042365053296E-3</c:v>
                      </c:pt>
                      <c:pt idx="99">
                        <c:v>6.7189254486265393E-3</c:v>
                      </c:pt>
                      <c:pt idx="100">
                        <c:v>6.6915987159532741E-3</c:v>
                      </c:pt>
                      <c:pt idx="101">
                        <c:v>6.6648078015677185E-3</c:v>
                      </c:pt>
                      <c:pt idx="102">
                        <c:v>6.6385370991119772E-3</c:v>
                      </c:pt>
                      <c:pt idx="103">
                        <c:v>6.6127716024727036E-3</c:v>
                      </c:pt>
                      <c:pt idx="104">
                        <c:v>6.5874968771979705E-3</c:v>
                      </c:pt>
                      <c:pt idx="105">
                        <c:v>6.5626990335321995E-3</c:v>
                      </c:pt>
                      <c:pt idx="106">
                        <c:v>6.5383647009629974E-3</c:v>
                      </c:pt>
                      <c:pt idx="107">
                        <c:v>6.5144810041821034E-3</c:v>
                      </c:pt>
                      <c:pt idx="108">
                        <c:v>6.4910355403696596E-3</c:v>
                      </c:pt>
                      <c:pt idx="109">
                        <c:v>6.4680163577174495E-3</c:v>
                      </c:pt>
                      <c:pt idx="110">
                        <c:v>6.4454119351130285E-3</c:v>
                      </c:pt>
                      <c:pt idx="111">
                        <c:v>6.4232111629122565E-3</c:v>
                      </c:pt>
                      <c:pt idx="112">
                        <c:v>6.4014033247327354E-3</c:v>
                      </c:pt>
                      <c:pt idx="113">
                        <c:v>6.3799780802054878E-3</c:v>
                      </c:pt>
                      <c:pt idx="114">
                        <c:v>6.3589254486265488E-3</c:v>
                      </c:pt>
                      <c:pt idx="115">
                        <c:v>6.3382357934541351E-3</c:v>
                      </c:pt>
                      <c:pt idx="116">
                        <c:v>6.3178998076008994E-3</c:v>
                      </c:pt>
                      <c:pt idx="117">
                        <c:v>6.2979084994739983E-3</c:v>
                      </c:pt>
                      <c:pt idx="118">
                        <c:v>6.2782531797189785E-3</c:v>
                      </c:pt>
                      <c:pt idx="119">
                        <c:v>6.2589254486265424E-3</c:v>
                      </c:pt>
                      <c:pt idx="120">
                        <c:v>6.2399171841637322E-3</c:v>
                      </c:pt>
                      <c:pt idx="121">
                        <c:v>6.2212205305937542E-3</c:v>
                      </c:pt>
                      <c:pt idx="122">
                        <c:v>6.202827887650933E-3</c:v>
                      </c:pt>
                      <c:pt idx="123">
                        <c:v>6.1847319002394513E-3</c:v>
                      </c:pt>
                      <c:pt idx="124">
                        <c:v>6.1669254486265493E-3</c:v>
                      </c:pt>
                      <c:pt idx="125">
                        <c:v>6.1494016391027313E-3</c:v>
                      </c:pt>
                      <c:pt idx="126">
                        <c:v>6.1321537950832349E-3</c:v>
                      </c:pt>
                      <c:pt idx="127">
                        <c:v>6.1151754486265409E-3</c:v>
                      </c:pt>
                      <c:pt idx="128">
                        <c:v>6.0984603323474725E-3</c:v>
                      </c:pt>
                      <c:pt idx="129">
                        <c:v>6.0820023717034627E-3</c:v>
                      </c:pt>
                      <c:pt idx="130">
                        <c:v>6.0657956776341733E-3</c:v>
                      </c:pt>
                      <c:pt idx="131">
                        <c:v>6.0498345395356388E-3</c:v>
                      </c:pt>
                      <c:pt idx="132">
                        <c:v>6.0341134185513609E-3</c:v>
                      </c:pt>
                      <c:pt idx="133">
                        <c:v>6.018626941163863E-3</c:v>
                      </c:pt>
                      <c:pt idx="134">
                        <c:v>6.0033698930709867E-3</c:v>
                      </c:pt>
                      <c:pt idx="135">
                        <c:v>5.9883372133324227E-3</c:v>
                      </c:pt>
                      <c:pt idx="136">
                        <c:v>5.9735239887725271E-3</c:v>
                      </c:pt>
                      <c:pt idx="137">
                        <c:v>5.9589254486265425E-3</c:v>
                      </c:pt>
                      <c:pt idx="138">
                        <c:v>5.9445369594179065E-3</c:v>
                      </c:pt>
                      <c:pt idx="139">
                        <c:v>5.9303540200551126E-3</c:v>
                      </c:pt>
                      <c:pt idx="140">
                        <c:v>5.9163722571371861E-3</c:v>
                      </c:pt>
                      <c:pt idx="141">
                        <c:v>5.9025874204575342E-3</c:v>
                      </c:pt>
                      <c:pt idx="142">
                        <c:v>5.8889953786964711E-3</c:v>
                      </c:pt>
                      <c:pt idx="143">
                        <c:v>5.8755921152932079E-3</c:v>
                      </c:pt>
                      <c:pt idx="144">
                        <c:v>5.8623737244886103E-3</c:v>
                      </c:pt>
                      <c:pt idx="145">
                        <c:v>5.8493364075306517E-3</c:v>
                      </c:pt>
                      <c:pt idx="146">
                        <c:v>5.8364764690347036E-3</c:v>
                      </c:pt>
                      <c:pt idx="147">
                        <c:v>5.823790313491407E-3</c:v>
                      </c:pt>
                      <c:pt idx="148">
                        <c:v>5.8112744419151294E-3</c:v>
                      </c:pt>
                      <c:pt idx="149">
                        <c:v>5.798925448626549E-3</c:v>
                      </c:pt>
                      <c:pt idx="150">
                        <c:v>5.7867400181629714E-3</c:v>
                      </c:pt>
                      <c:pt idx="151">
                        <c:v>5.7747149223107523E-3</c:v>
                      </c:pt>
                      <c:pt idx="152">
                        <c:v>5.7628470172539897E-3</c:v>
                      </c:pt>
                      <c:pt idx="153">
                        <c:v>5.7511332408343337E-3</c:v>
                      </c:pt>
                      <c:pt idx="154">
                        <c:v>5.7395706099168647E-3</c:v>
                      </c:pt>
                      <c:pt idx="155">
                        <c:v>5.7281562178573102E-3</c:v>
                      </c:pt>
                      <c:pt idx="156">
                        <c:v>5.7168872320660317E-3</c:v>
                      </c:pt>
                      <c:pt idx="157">
                        <c:v>5.7057608916645155E-3</c:v>
                      </c:pt>
                      <c:pt idx="158">
                        <c:v>5.6947745052303208E-3</c:v>
                      </c:pt>
                      <c:pt idx="159">
                        <c:v>5.6839254486265416E-3</c:v>
                      </c:pt>
                      <c:pt idx="160">
                        <c:v>5.6732111629122558E-3</c:v>
                      </c:pt>
                      <c:pt idx="161">
                        <c:v>5.6626291523302445E-3</c:v>
                      </c:pt>
                      <c:pt idx="162">
                        <c:v>5.6521769823688738E-3</c:v>
                      </c:pt>
                      <c:pt idx="163">
                        <c:v>5.6418522778948332E-3</c:v>
                      </c:pt>
                      <c:pt idx="164">
                        <c:v>5.6316527213538126E-3</c:v>
                      </c:pt>
                      <c:pt idx="165">
                        <c:v>5.6215760510361784E-3</c:v>
                      </c:pt>
                      <c:pt idx="166">
                        <c:v>5.6116200594049856E-3</c:v>
                      </c:pt>
                      <c:pt idx="167">
                        <c:v>5.6017825914836828E-3</c:v>
                      </c:pt>
                      <c:pt idx="168">
                        <c:v>5.5920615433011061E-3</c:v>
                      </c:pt>
                      <c:pt idx="169">
                        <c:v>5.5824548603912467E-3</c:v>
                      </c:pt>
                      <c:pt idx="170">
                        <c:v>5.5729605363458376E-3</c:v>
                      </c:pt>
                      <c:pt idx="171">
                        <c:v>5.5635766114172387E-3</c:v>
                      </c:pt>
                      <c:pt idx="172">
                        <c:v>5.5543011711698936E-3</c:v>
                      </c:pt>
                      <c:pt idx="173">
                        <c:v>5.5451323451782674E-3</c:v>
                      </c:pt>
                      <c:pt idx="174">
                        <c:v>5.5360683057693975E-3</c:v>
                      </c:pt>
                      <c:pt idx="175">
                        <c:v>5.5271072668083582E-3</c:v>
                      </c:pt>
                      <c:pt idx="176">
                        <c:v>5.5182474825248556E-3</c:v>
                      </c:pt>
                      <c:pt idx="177">
                        <c:v>5.5094872463793496E-3</c:v>
                      </c:pt>
                      <c:pt idx="178">
                        <c:v>5.5008248899673217E-3</c:v>
                      </c:pt>
                      <c:pt idx="179">
                        <c:v>5.4922587819598752E-3</c:v>
                      </c:pt>
                      <c:pt idx="180">
                        <c:v>5.4837873270795773E-3</c:v>
                      </c:pt>
                      <c:pt idx="181">
                        <c:v>5.4754089651100589E-3</c:v>
                      </c:pt>
                      <c:pt idx="182">
                        <c:v>5.4671221699380181E-3</c:v>
                      </c:pt>
                      <c:pt idx="183">
                        <c:v>5.4589254486265403E-3</c:v>
                      </c:pt>
                      <c:pt idx="184">
                        <c:v>5.45081734051844E-3</c:v>
                      </c:pt>
                      <c:pt idx="185">
                        <c:v>5.4427964163684776E-3</c:v>
                      </c:pt>
                      <c:pt idx="186">
                        <c:v>5.4348612775035523E-3</c:v>
                      </c:pt>
                      <c:pt idx="187">
                        <c:v>5.4270105550095187E-3</c:v>
                      </c:pt>
                      <c:pt idx="188">
                        <c:v>5.4192429089440029E-3</c:v>
                      </c:pt>
                      <c:pt idx="189">
                        <c:v>5.4115570275739093E-3</c:v>
                      </c:pt>
                      <c:pt idx="190">
                        <c:v>5.403951626637012E-3</c:v>
                      </c:pt>
                      <c:pt idx="191">
                        <c:v>5.3964254486265403E-3</c:v>
                      </c:pt>
                      <c:pt idx="192">
                        <c:v>5.3889772620980426E-3</c:v>
                      </c:pt>
                      <c:pt idx="193">
                        <c:v>5.3816058609976736E-3</c:v>
                      </c:pt>
                      <c:pt idx="194">
                        <c:v>5.3743100640111646E-3</c:v>
                      </c:pt>
                      <c:pt idx="195">
                        <c:v>5.367088713932662E-3</c:v>
                      </c:pt>
                      <c:pt idx="196">
                        <c:v>5.3599406770529351E-3</c:v>
                      </c:pt>
                      <c:pt idx="197">
                        <c:v>5.352864842565936E-3</c:v>
                      </c:pt>
                      <c:pt idx="198">
                        <c:v>5.3458601219933746E-3</c:v>
                      </c:pt>
                      <c:pt idx="199">
                        <c:v>5.3389254486265383E-3</c:v>
                      </c:pt>
                      <c:pt idx="200">
                        <c:v>5.3320597769847509E-3</c:v>
                      </c:pt>
                      <c:pt idx="201">
                        <c:v>5.3252620822899065E-3</c:v>
                      </c:pt>
                      <c:pt idx="202">
                        <c:v>5.3185313599565971E-3</c:v>
                      </c:pt>
                      <c:pt idx="203">
                        <c:v>5.3118666250971287E-3</c:v>
                      </c:pt>
                      <c:pt idx="204">
                        <c:v>5.3052669120411729E-3</c:v>
                      </c:pt>
                      <c:pt idx="205">
                        <c:v>5.2987312738692581E-3</c:v>
                      </c:pt>
                      <c:pt idx="206">
                        <c:v>5.2922587819598747E-3</c:v>
                      </c:pt>
                      <c:pt idx="207">
                        <c:v>5.2858485255496274E-3</c:v>
                      </c:pt>
                      <c:pt idx="208">
                        <c:v>5.2794996113059659E-3</c:v>
                      </c:pt>
                      <c:pt idx="209">
                        <c:v>5.2732111629122547E-3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6D6F-470E-AF7A-68FA7D6B91C6}"/>
                  </c:ext>
                </c:extLst>
              </c15:ser>
            </c15:filteredLineSeries>
          </c:ext>
        </c:extLst>
      </c:lineChart>
      <c:catAx>
        <c:axId val="202664700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Αξία περιουσίας (σε χιλ. ευρώ)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6644511"/>
        <c:crosses val="autoZero"/>
        <c:auto val="1"/>
        <c:lblAlgn val="ctr"/>
        <c:lblOffset val="100"/>
        <c:tickLblSkip val="10"/>
        <c:noMultiLvlLbl val="0"/>
      </c:catAx>
      <c:valAx>
        <c:axId val="202664451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Καθαρή απόδοση (%)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6647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322405234954116"/>
          <c:y val="0.11310320584721183"/>
          <c:w val="0.32029387339104703"/>
          <c:h val="0.862129481153176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95000"/>
        </a:schemeClr>
      </a:solidFill>
      <a:round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Η επίδραση της κατάργησης του συμπληρωματικού ΕΝΦΙΑ στο ΑΕΠ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Analysis!$F$4</c:f>
              <c:strCache>
                <c:ptCount val="1"/>
                <c:pt idx="0">
                  <c:v>Επίδραση από αύξηση στο διαθέσιμο εισόδημα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Analysis!$G$3:$K$3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Analysis!$G$4:$K$4</c:f>
              <c:numCache>
                <c:formatCode>#.##0</c:formatCode>
                <c:ptCount val="5"/>
                <c:pt idx="0">
                  <c:v>633.32932565129033</c:v>
                </c:pt>
                <c:pt idx="1">
                  <c:v>633.32932565129033</c:v>
                </c:pt>
                <c:pt idx="2">
                  <c:v>633.32932565129033</c:v>
                </c:pt>
                <c:pt idx="3">
                  <c:v>633.32932565129033</c:v>
                </c:pt>
                <c:pt idx="4">
                  <c:v>633.32932565129033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2C-4F94-9861-E2248A5B5986}"/>
            </c:ext>
          </c:extLst>
        </c:ser>
        <c:ser>
          <c:idx val="1"/>
          <c:order val="1"/>
          <c:tx>
            <c:strRef>
              <c:f>Analysis!$F$5</c:f>
              <c:strCache>
                <c:ptCount val="1"/>
                <c:pt idx="0">
                  <c:v>Επίδραση από αύξηση πλούτου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Analysis!$G$3:$K$3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Analysis!$G$5:$K$5</c:f>
              <c:numCache>
                <c:formatCode>#.##0</c:formatCode>
                <c:ptCount val="5"/>
                <c:pt idx="0">
                  <c:v>395.83082853205627</c:v>
                </c:pt>
                <c:pt idx="1">
                  <c:v>395.83082853205627</c:v>
                </c:pt>
                <c:pt idx="2">
                  <c:v>395.83082853205627</c:v>
                </c:pt>
                <c:pt idx="3">
                  <c:v>395.83082853205627</c:v>
                </c:pt>
                <c:pt idx="4">
                  <c:v>395.83082853205627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2C-4F94-9861-E2248A5B5986}"/>
            </c:ext>
          </c:extLst>
        </c:ser>
        <c:ser>
          <c:idx val="2"/>
          <c:order val="2"/>
          <c:tx>
            <c:strRef>
              <c:f>Analysis!$F$6</c:f>
              <c:strCache>
                <c:ptCount val="1"/>
                <c:pt idx="0">
                  <c:v>Επίδραση από αύξηση επενδύσεων σε κατοικίες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Analysis!$G$3:$K$3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Analysis!$G$6:$K$6</c:f>
              <c:numCache>
                <c:formatCode>#.##0</c:formatCode>
                <c:ptCount val="5"/>
                <c:pt idx="0">
                  <c:v>109.66615768304879</c:v>
                </c:pt>
                <c:pt idx="1">
                  <c:v>109.66615768304879</c:v>
                </c:pt>
                <c:pt idx="2">
                  <c:v>109.66615768304879</c:v>
                </c:pt>
                <c:pt idx="3">
                  <c:v>109.66615768304879</c:v>
                </c:pt>
                <c:pt idx="4">
                  <c:v>109.66615768304879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2C-4F94-9861-E2248A5B5986}"/>
            </c:ext>
          </c:extLst>
        </c:ser>
        <c:ser>
          <c:idx val="3"/>
          <c:order val="3"/>
          <c:tx>
            <c:strRef>
              <c:f>Analysis!$F$27</c:f>
              <c:strCache>
                <c:ptCount val="1"/>
                <c:pt idx="0">
                  <c:v>Επίδραση από συνολικές επενδύσεις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Analysis!$G$28:$K$28</c:f>
              <c:numCache>
                <c:formatCode>0</c:formatCode>
                <c:ptCount val="5"/>
                <c:pt idx="1">
                  <c:v>171.15358088219074</c:v>
                </c:pt>
                <c:pt idx="2">
                  <c:v>214.57767036434939</c:v>
                </c:pt>
                <c:pt idx="3">
                  <c:v>236.13621021338778</c:v>
                </c:pt>
                <c:pt idx="4">
                  <c:v>250.08945820723315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2C-4F94-9861-E2248A5B5986}"/>
            </c:ext>
          </c:extLst>
        </c:ser>
        <c:ser>
          <c:idx val="4"/>
          <c:order val="4"/>
          <c:spPr>
            <a:noFill/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Analysis!$G$33:$K$33</c:f>
              <c:numCache>
                <c:formatCode>#.##0</c:formatCode>
                <c:ptCount val="5"/>
                <c:pt idx="0">
                  <c:v>1138.8263118663954</c:v>
                </c:pt>
                <c:pt idx="1">
                  <c:v>1309.9798927485861</c:v>
                </c:pt>
                <c:pt idx="2">
                  <c:v>1353.4039822307448</c:v>
                </c:pt>
                <c:pt idx="3">
                  <c:v>1374.9625220797832</c:v>
                </c:pt>
                <c:pt idx="4">
                  <c:v>1388.9157700736284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2C-4F94-9861-E2248A5B59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32635568"/>
        <c:axId val="1132635984"/>
      </c:barChart>
      <c:catAx>
        <c:axId val="1132635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2635984"/>
        <c:crosses val="autoZero"/>
        <c:auto val="1"/>
        <c:lblAlgn val="ctr"/>
        <c:lblOffset val="100"/>
        <c:noMultiLvlLbl val="0"/>
      </c:catAx>
      <c:valAx>
        <c:axId val="1132635984"/>
        <c:scaling>
          <c:orientation val="minMax"/>
          <c:max val="16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εκατ. ευρώ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2635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4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95000"/>
        </a:schemeClr>
      </a:solidFill>
      <a:round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Η επίδραση της κατάργησης του συμπληρωματικού ΕΝΦΙΑ στην απασχόληση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Analysis!$F$20</c:f>
              <c:strCache>
                <c:ptCount val="1"/>
                <c:pt idx="0">
                  <c:v>Επίδραση από αύξηση στο διαθέσιμο εισόδημα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Analysis!$G$3:$K$3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Analysis!$G$20:$K$20</c:f>
              <c:numCache>
                <c:formatCode>#.##0</c:formatCode>
                <c:ptCount val="5"/>
                <c:pt idx="0">
                  <c:v>14554.760428810816</c:v>
                </c:pt>
                <c:pt idx="1">
                  <c:v>14554.760428810816</c:v>
                </c:pt>
                <c:pt idx="2">
                  <c:v>14554.760428810816</c:v>
                </c:pt>
                <c:pt idx="3">
                  <c:v>14554.760428810816</c:v>
                </c:pt>
                <c:pt idx="4">
                  <c:v>14554.760428810816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5F-411C-8CC6-1DEB7ECC2214}"/>
            </c:ext>
          </c:extLst>
        </c:ser>
        <c:ser>
          <c:idx val="2"/>
          <c:order val="1"/>
          <c:tx>
            <c:strRef>
              <c:f>Analysis!$F$21</c:f>
              <c:strCache>
                <c:ptCount val="1"/>
                <c:pt idx="0">
                  <c:v>Επίδραση από αύξηση πλούτου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Analysis!$G$3:$K$3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Analysis!$G$21:$K$21</c:f>
              <c:numCache>
                <c:formatCode>#.##0</c:formatCode>
                <c:ptCount val="5"/>
                <c:pt idx="0">
                  <c:v>9096.7252680067595</c:v>
                </c:pt>
                <c:pt idx="1">
                  <c:v>9096.7252680067595</c:v>
                </c:pt>
                <c:pt idx="2">
                  <c:v>9096.7252680067595</c:v>
                </c:pt>
                <c:pt idx="3">
                  <c:v>9096.7252680067595</c:v>
                </c:pt>
                <c:pt idx="4">
                  <c:v>9096.7252680067595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5F-411C-8CC6-1DEB7ECC2214}"/>
            </c:ext>
          </c:extLst>
        </c:ser>
        <c:ser>
          <c:idx val="3"/>
          <c:order val="2"/>
          <c:tx>
            <c:strRef>
              <c:f>Analysis!$F$22</c:f>
              <c:strCache>
                <c:ptCount val="1"/>
                <c:pt idx="0">
                  <c:v>Επίδραση από αύξηση επενδύσεων σε κατοικίες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Analysis!$G$3:$K$3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Analysis!$G$22:$K$22</c:f>
              <c:numCache>
                <c:formatCode>#.##0</c:formatCode>
                <c:ptCount val="5"/>
                <c:pt idx="0">
                  <c:v>2859.541719567464</c:v>
                </c:pt>
                <c:pt idx="1">
                  <c:v>2859.541719567464</c:v>
                </c:pt>
                <c:pt idx="2">
                  <c:v>2859.541719567464</c:v>
                </c:pt>
                <c:pt idx="3">
                  <c:v>2859.541719567464</c:v>
                </c:pt>
                <c:pt idx="4">
                  <c:v>2859.541719567464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5F-411C-8CC6-1DEB7ECC2214}"/>
            </c:ext>
          </c:extLst>
        </c:ser>
        <c:ser>
          <c:idx val="0"/>
          <c:order val="3"/>
          <c:tx>
            <c:strRef>
              <c:f>Analysis!$F$27</c:f>
              <c:strCache>
                <c:ptCount val="1"/>
                <c:pt idx="0">
                  <c:v>Επίδραση από συνολικές επενδύσεις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Analysis!$G$30:$K$30</c:f>
              <c:numCache>
                <c:formatCode>#.##0</c:formatCode>
                <c:ptCount val="5"/>
                <c:pt idx="1">
                  <c:v>4462.824405688456</c:v>
                </c:pt>
                <c:pt idx="2">
                  <c:v>5595.1062156096305</c:v>
                </c:pt>
                <c:pt idx="3">
                  <c:v>6157.2444851882301</c:v>
                </c:pt>
                <c:pt idx="4">
                  <c:v>6521.0750014099103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95F-411C-8CC6-1DEB7ECC2214}"/>
            </c:ext>
          </c:extLst>
        </c:ser>
        <c:ser>
          <c:idx val="4"/>
          <c:order val="4"/>
          <c:spPr>
            <a:noFill/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Analysis!$G$35:$K$35</c:f>
              <c:numCache>
                <c:formatCode>#.##0</c:formatCode>
                <c:ptCount val="5"/>
                <c:pt idx="0">
                  <c:v>26511.027416385041</c:v>
                </c:pt>
                <c:pt idx="1">
                  <c:v>30973.851822073499</c:v>
                </c:pt>
                <c:pt idx="2">
                  <c:v>32106.133631994671</c:v>
                </c:pt>
                <c:pt idx="3">
                  <c:v>32668.271901573273</c:v>
                </c:pt>
                <c:pt idx="4">
                  <c:v>33032.102417794951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95F-411C-8CC6-1DEB7ECC22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14331984"/>
        <c:axId val="1114332400"/>
      </c:barChart>
      <c:catAx>
        <c:axId val="111433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4332400"/>
        <c:crosses val="autoZero"/>
        <c:auto val="1"/>
        <c:lblAlgn val="ctr"/>
        <c:lblOffset val="100"/>
        <c:noMultiLvlLbl val="0"/>
      </c:catAx>
      <c:valAx>
        <c:axId val="1114332400"/>
        <c:scaling>
          <c:orientation val="minMax"/>
          <c:max val="400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Θέσεις εργασίας πλήρους απασχόλησης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433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4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95000"/>
        </a:schemeClr>
      </a:solidFill>
      <a:round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Analysis!$C$63</c:f>
              <c:strCache>
                <c:ptCount val="1"/>
                <c:pt idx="0">
                  <c:v>e=1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Analysis!$B$64:$B$66</c:f>
              <c:strCache>
                <c:ptCount val="2"/>
                <c:pt idx="0">
                  <c:v>ΑΕΠ</c:v>
                </c:pt>
                <c:pt idx="1">
                  <c:v>Φορολογικά έσοδα</c:v>
                </c:pt>
              </c:strCache>
              <c:extLst/>
            </c:strRef>
          </c:cat>
          <c:val>
            <c:numRef>
              <c:f>Analysis!$C$64:$C$66</c:f>
              <c:numCache>
                <c:formatCode>0</c:formatCode>
                <c:ptCount val="2"/>
                <c:pt idx="0">
                  <c:v>66.205534960721778</c:v>
                </c:pt>
                <c:pt idx="1">
                  <c:v>18.095530137860489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25A8-4334-9F35-1AF00E22284A}"/>
            </c:ext>
          </c:extLst>
        </c:ser>
        <c:ser>
          <c:idx val="1"/>
          <c:order val="1"/>
          <c:tx>
            <c:strRef>
              <c:f>Analysis!$D$63</c:f>
              <c:strCache>
                <c:ptCount val="1"/>
                <c:pt idx="0">
                  <c:v>e=2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Analysis!$B$64:$B$66</c:f>
              <c:strCache>
                <c:ptCount val="2"/>
                <c:pt idx="0">
                  <c:v>ΑΕΠ</c:v>
                </c:pt>
                <c:pt idx="1">
                  <c:v>Φορολογικά έσοδα</c:v>
                </c:pt>
              </c:strCache>
              <c:extLst/>
            </c:strRef>
          </c:cat>
          <c:val>
            <c:numRef>
              <c:f>Analysis!$D$64:$D$66</c:f>
              <c:numCache>
                <c:formatCode>0</c:formatCode>
                <c:ptCount val="2"/>
                <c:pt idx="0">
                  <c:v>132.41106992144356</c:v>
                </c:pt>
                <c:pt idx="1">
                  <c:v>36.191060275720979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25A8-4334-9F35-1AF00E22284A}"/>
            </c:ext>
          </c:extLst>
        </c:ser>
        <c:ser>
          <c:idx val="2"/>
          <c:order val="2"/>
          <c:tx>
            <c:strRef>
              <c:f>Analysis!$E$63</c:f>
              <c:strCache>
                <c:ptCount val="1"/>
                <c:pt idx="0">
                  <c:v>e=3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Analysis!$B$64:$B$66</c:f>
              <c:strCache>
                <c:ptCount val="2"/>
                <c:pt idx="0">
                  <c:v>ΑΕΠ</c:v>
                </c:pt>
                <c:pt idx="1">
                  <c:v>Φορολογικά έσοδα</c:v>
                </c:pt>
              </c:strCache>
              <c:extLst/>
            </c:strRef>
          </c:cat>
          <c:val>
            <c:numRef>
              <c:f>Analysis!$E$64:$E$66</c:f>
              <c:numCache>
                <c:formatCode>0</c:formatCode>
                <c:ptCount val="2"/>
                <c:pt idx="0">
                  <c:v>198.61660488216532</c:v>
                </c:pt>
                <c:pt idx="1">
                  <c:v>54.286590413581457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25A8-4334-9F35-1AF00E22284A}"/>
            </c:ext>
          </c:extLst>
        </c:ser>
        <c:ser>
          <c:idx val="3"/>
          <c:order val="3"/>
          <c:tx>
            <c:strRef>
              <c:f>Analysis!$F$63</c:f>
              <c:strCache>
                <c:ptCount val="1"/>
                <c:pt idx="0">
                  <c:v>e=4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Analysis!$B$64:$B$66</c:f>
              <c:strCache>
                <c:ptCount val="2"/>
                <c:pt idx="0">
                  <c:v>ΑΕΠ</c:v>
                </c:pt>
                <c:pt idx="1">
                  <c:v>Φορολογικά έσοδα</c:v>
                </c:pt>
              </c:strCache>
              <c:extLst/>
            </c:strRef>
          </c:cat>
          <c:val>
            <c:numRef>
              <c:f>Analysis!$F$64:$F$66</c:f>
              <c:numCache>
                <c:formatCode>0</c:formatCode>
                <c:ptCount val="2"/>
                <c:pt idx="0">
                  <c:v>264.82213984288711</c:v>
                </c:pt>
                <c:pt idx="1">
                  <c:v>72.382120551441957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25A8-4334-9F35-1AF00E2228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3157759"/>
        <c:axId val="133161503"/>
      </c:barChart>
      <c:catAx>
        <c:axId val="1331577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161503"/>
        <c:crosses val="autoZero"/>
        <c:auto val="1"/>
        <c:lblAlgn val="ctr"/>
        <c:lblOffset val="100"/>
        <c:noMultiLvlLbl val="0"/>
      </c:catAx>
      <c:valAx>
        <c:axId val="13316150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εκατ. ευρώ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157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113532541644633"/>
          <c:y val="6.1366806136680614E-2"/>
          <c:w val="0.65953022659826321"/>
          <c:h val="0.4996608177830448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Analysis!$C$63</c:f>
              <c:strCache>
                <c:ptCount val="1"/>
                <c:pt idx="0">
                  <c:v>e=1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Analysis!$B$64:$B$66</c:f>
              <c:strCache>
                <c:ptCount val="1"/>
                <c:pt idx="0">
                  <c:v>Απασχόληση (θέσεις εργασίας)</c:v>
                </c:pt>
              </c:strCache>
              <c:extLst/>
            </c:strRef>
          </c:cat>
          <c:val>
            <c:numRef>
              <c:f>Analysis!$C$64:$C$66</c:f>
              <c:numCache>
                <c:formatCode>0</c:formatCode>
                <c:ptCount val="1"/>
                <c:pt idx="0">
                  <c:v>912.48409585536979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CCCC-45A2-90E1-DA287CB381A2}"/>
            </c:ext>
          </c:extLst>
        </c:ser>
        <c:ser>
          <c:idx val="1"/>
          <c:order val="1"/>
          <c:tx>
            <c:strRef>
              <c:f>Analysis!$D$63</c:f>
              <c:strCache>
                <c:ptCount val="1"/>
                <c:pt idx="0">
                  <c:v>e=2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Analysis!$B$64:$B$66</c:f>
              <c:strCache>
                <c:ptCount val="1"/>
                <c:pt idx="0">
                  <c:v>Απασχόληση (θέσεις εργασίας)</c:v>
                </c:pt>
              </c:strCache>
              <c:extLst/>
            </c:strRef>
          </c:cat>
          <c:val>
            <c:numRef>
              <c:f>Analysis!$D$64:$D$66</c:f>
              <c:numCache>
                <c:formatCode>0</c:formatCode>
                <c:ptCount val="1"/>
                <c:pt idx="0">
                  <c:v>1824.9681917107396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CCCC-45A2-90E1-DA287CB381A2}"/>
            </c:ext>
          </c:extLst>
        </c:ser>
        <c:ser>
          <c:idx val="2"/>
          <c:order val="2"/>
          <c:tx>
            <c:strRef>
              <c:f>Analysis!$E$63</c:f>
              <c:strCache>
                <c:ptCount val="1"/>
                <c:pt idx="0">
                  <c:v>e=3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Analysis!$B$64:$B$66</c:f>
              <c:strCache>
                <c:ptCount val="1"/>
                <c:pt idx="0">
                  <c:v>Απασχόληση (θέσεις εργασίας)</c:v>
                </c:pt>
              </c:strCache>
              <c:extLst/>
            </c:strRef>
          </c:cat>
          <c:val>
            <c:numRef>
              <c:f>Analysis!$E$64:$E$66</c:f>
              <c:numCache>
                <c:formatCode>0</c:formatCode>
                <c:ptCount val="1"/>
                <c:pt idx="0">
                  <c:v>2737.4522875661087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CCCC-45A2-90E1-DA287CB381A2}"/>
            </c:ext>
          </c:extLst>
        </c:ser>
        <c:ser>
          <c:idx val="3"/>
          <c:order val="3"/>
          <c:tx>
            <c:strRef>
              <c:f>Analysis!$F$63</c:f>
              <c:strCache>
                <c:ptCount val="1"/>
                <c:pt idx="0">
                  <c:v>e=4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Analysis!$B$64:$B$66</c:f>
              <c:strCache>
                <c:ptCount val="1"/>
                <c:pt idx="0">
                  <c:v>Απασχόληση (θέσεις εργασίας)</c:v>
                </c:pt>
              </c:strCache>
              <c:extLst/>
            </c:strRef>
          </c:cat>
          <c:val>
            <c:numRef>
              <c:f>Analysis!$F$64:$F$66</c:f>
              <c:numCache>
                <c:formatCode>0</c:formatCode>
                <c:ptCount val="1"/>
                <c:pt idx="0">
                  <c:v>3649.9363834214791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CCCC-45A2-90E1-DA287CB381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3157759"/>
        <c:axId val="133161503"/>
      </c:barChart>
      <c:catAx>
        <c:axId val="1331577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161503"/>
        <c:crosses val="autoZero"/>
        <c:auto val="1"/>
        <c:lblAlgn val="ctr"/>
        <c:lblOffset val="100"/>
        <c:noMultiLvlLbl val="0"/>
      </c:catAx>
      <c:valAx>
        <c:axId val="13316150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Θέσεις εργασίας πλήρους απασχόλησης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37625884871715193"/>
              <c:y val="0.6910253575506721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157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/>
      </a:pPr>
      <a:endParaRPr lang="en-US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PF Bague Sans Pro" panose="02000503000000020003" pitchFamily="50" charset="0"/>
                <a:ea typeface="+mn-ea"/>
                <a:cs typeface="+mn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Μισθωτοί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PF Bague Sans Pro" panose="02000503000000020003" pitchFamily="50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'Chart data'!$B$4</c:f>
              <c:strCache>
                <c:ptCount val="1"/>
                <c:pt idx="0">
                  <c:v>Μισθωτοί</c:v>
                </c:pt>
              </c:strCache>
            </c:strRef>
          </c:tx>
          <c:spPr>
            <a:solidFill>
              <a:srgbClr val="009CA7"/>
            </a:solidFill>
            <a:ln>
              <a:solidFill>
                <a:srgbClr val="009CA7"/>
              </a:solidFill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F Bague Sans Pro" panose="02000503000000020003" pitchFamily="50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data'!$C$3:$H$3</c:f>
              <c:strCache>
                <c:ptCount val="6"/>
                <c:pt idx="0">
                  <c:v>Βάσης</c:v>
                </c:pt>
                <c:pt idx="1">
                  <c:v>Α</c:v>
                </c:pt>
                <c:pt idx="2">
                  <c:v>Β</c:v>
                </c:pt>
                <c:pt idx="3">
                  <c:v>Γ</c:v>
                </c:pt>
                <c:pt idx="4">
                  <c:v>Δ</c:v>
                </c:pt>
                <c:pt idx="5">
                  <c:v>Ε</c:v>
                </c:pt>
              </c:strCache>
            </c:strRef>
          </c:cat>
          <c:val>
            <c:numRef>
              <c:f>'Chart data'!$C$4:$H$4</c:f>
              <c:numCache>
                <c:formatCode>#.000%</c:formatCode>
                <c:ptCount val="6"/>
                <c:pt idx="0">
                  <c:v>0.10253333431287188</c:v>
                </c:pt>
                <c:pt idx="1">
                  <c:v>0.10500029915570337</c:v>
                </c:pt>
                <c:pt idx="2">
                  <c:v>0.12187329156615929</c:v>
                </c:pt>
                <c:pt idx="3">
                  <c:v>0.11924619646020275</c:v>
                </c:pt>
                <c:pt idx="4">
                  <c:v>0.12060347329528408</c:v>
                </c:pt>
                <c:pt idx="5">
                  <c:v>0.12131750566625646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DD-4D42-92DE-BA4D074F15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192614720"/>
        <c:axId val="192636848"/>
      </c:barChart>
      <c:catAx>
        <c:axId val="192614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F Bague Sans Pro" panose="02000503000000020003" pitchFamily="50" charset="0"/>
                <a:ea typeface="+mn-ea"/>
                <a:cs typeface="+mn-cs"/>
              </a:defRPr>
            </a:pPr>
            <a:endParaRPr lang="en-US"/>
          </a:p>
        </c:txPr>
        <c:crossAx val="192636848"/>
        <c:crosses val="autoZero"/>
        <c:auto val="1"/>
        <c:lblAlgn val="ctr"/>
        <c:lblOffset val="100"/>
        <c:noMultiLvlLbl val="0"/>
      </c:catAx>
      <c:valAx>
        <c:axId val="192636848"/>
        <c:scaling>
          <c:orientation val="minMax"/>
          <c:max val="0.2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F Bague Sans Pro" panose="02000503000000020003" pitchFamily="50" charset="0"/>
                <a:ea typeface="+mn-ea"/>
                <a:cs typeface="+mn-cs"/>
              </a:defRPr>
            </a:pPr>
            <a:endParaRPr lang="en-US"/>
          </a:p>
        </c:txPr>
        <c:crossAx val="192614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0">
          <a:latin typeface="PF Bague Sans Pro" panose="02000503000000020003" pitchFamily="50" charset="0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dirty="0" smtClean="0"/>
              <a:t>Επενδυτική Δαπάνη</a:t>
            </a:r>
            <a:r>
              <a:rPr lang="el-GR" baseline="0" dirty="0" smtClean="0"/>
              <a:t> για Κατασκευαστικά έργα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4761780123744926E-2"/>
          <c:y val="0.1287367923980621"/>
          <c:w val="0.89366810879665659"/>
          <c:h val="0.7155441499696748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Current!$A$41</c:f>
              <c:strCache>
                <c:ptCount val="1"/>
                <c:pt idx="0">
                  <c:v>Κατοικίες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Current!$B$40:$S$40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Current!$B$41:$S$41</c:f>
              <c:numCache>
                <c:formatCode>#,##0.0</c:formatCode>
                <c:ptCount val="18"/>
                <c:pt idx="0">
                  <c:v>12.816799999999999</c:v>
                </c:pt>
                <c:pt idx="1">
                  <c:v>12.0464</c:v>
                </c:pt>
                <c:pt idx="2">
                  <c:v>13.2151</c:v>
                </c:pt>
                <c:pt idx="3">
                  <c:v>16.1037</c:v>
                </c:pt>
                <c:pt idx="4">
                  <c:v>19.332000000000001</c:v>
                </c:pt>
                <c:pt idx="5">
                  <c:v>17.511900000000001</c:v>
                </c:pt>
                <c:pt idx="6">
                  <c:v>21.867699999999999</c:v>
                </c:pt>
                <c:pt idx="7">
                  <c:v>25.202599999999997</c:v>
                </c:pt>
                <c:pt idx="8">
                  <c:v>19.630200000000002</c:v>
                </c:pt>
                <c:pt idx="9">
                  <c:v>15.5383</c:v>
                </c:pt>
                <c:pt idx="10">
                  <c:v>11.205399999999999</c:v>
                </c:pt>
                <c:pt idx="11">
                  <c:v>9.5664999999999996</c:v>
                </c:pt>
                <c:pt idx="12">
                  <c:v>5.9028</c:v>
                </c:pt>
                <c:pt idx="13">
                  <c:v>4.0198</c:v>
                </c:pt>
                <c:pt idx="14">
                  <c:v>1.8146</c:v>
                </c:pt>
                <c:pt idx="15">
                  <c:v>1.3099000000000001</c:v>
                </c:pt>
                <c:pt idx="16">
                  <c:v>1.1271</c:v>
                </c:pt>
                <c:pt idx="17">
                  <c:v>1.0475000000000001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74-40FC-8567-900D4BCE8173}"/>
            </c:ext>
          </c:extLst>
        </c:ser>
        <c:ser>
          <c:idx val="3"/>
          <c:order val="1"/>
          <c:tx>
            <c:strRef>
              <c:f>Current!$A$42</c:f>
              <c:strCache>
                <c:ptCount val="1"/>
                <c:pt idx="0">
                  <c:v>ΠΔΕ</c:v>
                </c:pt>
              </c:strCache>
            </c:strRef>
          </c:tx>
          <c:spPr>
            <a:solidFill>
              <a:schemeClr val="accent4"/>
            </a:solidFill>
            <a:ln w="2540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Current!$B$40:$S$40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Current!$B$42:$S$42</c:f>
              <c:numCache>
                <c:formatCode>_-* #,##0.0\ _€_-;\-* #,##0.0\ _€_-;_-* "-"??\ _€_-;_-@_-</c:formatCode>
                <c:ptCount val="18"/>
                <c:pt idx="0">
                  <c:v>3.4759235082787971</c:v>
                </c:pt>
                <c:pt idx="1">
                  <c:v>4.2676917832700001</c:v>
                </c:pt>
                <c:pt idx="2">
                  <c:v>3.8786140482400002</c:v>
                </c:pt>
                <c:pt idx="3">
                  <c:v>4.8963107458100001</c:v>
                </c:pt>
                <c:pt idx="4">
                  <c:v>5.0293920344900007</c:v>
                </c:pt>
                <c:pt idx="5">
                  <c:v>3.5750842832400003</c:v>
                </c:pt>
                <c:pt idx="6">
                  <c:v>3.9874965698900002</c:v>
                </c:pt>
                <c:pt idx="7">
                  <c:v>4.2469588301399996</c:v>
                </c:pt>
                <c:pt idx="8">
                  <c:v>4.2395393261500001</c:v>
                </c:pt>
                <c:pt idx="9">
                  <c:v>3.8659747806599998</c:v>
                </c:pt>
                <c:pt idx="10">
                  <c:v>3.9249999999999998</c:v>
                </c:pt>
                <c:pt idx="11">
                  <c:v>2.9038786103999996</c:v>
                </c:pt>
                <c:pt idx="12">
                  <c:v>2.5807833717199999</c:v>
                </c:pt>
                <c:pt idx="13">
                  <c:v>3.3422215615099997</c:v>
                </c:pt>
                <c:pt idx="14">
                  <c:v>3.427863286</c:v>
                </c:pt>
                <c:pt idx="15">
                  <c:v>2.9617276719199999</c:v>
                </c:pt>
                <c:pt idx="16">
                  <c:v>3.6519823314900002</c:v>
                </c:pt>
                <c:pt idx="17">
                  <c:v>3.2103915591199996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74-40FC-8567-900D4BCE8173}"/>
            </c:ext>
          </c:extLst>
        </c:ser>
        <c:ser>
          <c:idx val="2"/>
          <c:order val="2"/>
          <c:tx>
            <c:strRef>
              <c:f>Current!$A$43</c:f>
              <c:strCache>
                <c:ptCount val="1"/>
                <c:pt idx="0">
                  <c:v>Λοιπές Κατασκευές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Current!$B$40:$S$40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Current!$B$43:$S$43</c:f>
              <c:numCache>
                <c:formatCode>_-* #,##0.0\ _€_-;\-* #,##0.0\ _€_-;_-* "-"?\ _€_-;_-@_-</c:formatCode>
                <c:ptCount val="18"/>
                <c:pt idx="0">
                  <c:v>4.8789764917212022</c:v>
                </c:pt>
                <c:pt idx="1">
                  <c:v>5.8015082167300003</c:v>
                </c:pt>
                <c:pt idx="2">
                  <c:v>4.7148859517599995</c:v>
                </c:pt>
                <c:pt idx="3">
                  <c:v>5.475989254189999</c:v>
                </c:pt>
                <c:pt idx="4">
                  <c:v>5.2343079655100002</c:v>
                </c:pt>
                <c:pt idx="5">
                  <c:v>4.1284157167599993</c:v>
                </c:pt>
                <c:pt idx="6">
                  <c:v>5.0990034301100007</c:v>
                </c:pt>
                <c:pt idx="7">
                  <c:v>4.6417411698600004</c:v>
                </c:pt>
                <c:pt idx="8">
                  <c:v>6.7537606738499987</c:v>
                </c:pt>
                <c:pt idx="9">
                  <c:v>7.6275252193399998</c:v>
                </c:pt>
                <c:pt idx="10">
                  <c:v>4.9236000000000004</c:v>
                </c:pt>
                <c:pt idx="11">
                  <c:v>4.2099213895999998</c:v>
                </c:pt>
                <c:pt idx="12">
                  <c:v>5.3959166282799993</c:v>
                </c:pt>
                <c:pt idx="13">
                  <c:v>4.5923784384900008</c:v>
                </c:pt>
                <c:pt idx="14">
                  <c:v>3.3784367140000002</c:v>
                </c:pt>
                <c:pt idx="15">
                  <c:v>3.2640723280800001</c:v>
                </c:pt>
                <c:pt idx="16">
                  <c:v>4.7950176685099999</c:v>
                </c:pt>
                <c:pt idx="17">
                  <c:v>5.33510844088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74-40FC-8567-900D4BCE81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150304559"/>
        <c:axId val="1150300815"/>
      </c:barChart>
      <c:lineChart>
        <c:grouping val="standard"/>
        <c:varyColors val="0"/>
        <c:ser>
          <c:idx val="1"/>
          <c:order val="3"/>
          <c:tx>
            <c:strRef>
              <c:f>Current!$A$44</c:f>
              <c:strCache>
                <c:ptCount val="1"/>
                <c:pt idx="0">
                  <c:v>Σύνολο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Current!$B$40:$S$40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Current!$B$44:$S$44</c:f>
              <c:numCache>
                <c:formatCode>#,##0.0</c:formatCode>
                <c:ptCount val="18"/>
                <c:pt idx="0">
                  <c:v>21.171700000000001</c:v>
                </c:pt>
                <c:pt idx="1">
                  <c:v>22.115600000000001</c:v>
                </c:pt>
                <c:pt idx="2">
                  <c:v>21.808599999999998</c:v>
                </c:pt>
                <c:pt idx="3">
                  <c:v>26.475999999999999</c:v>
                </c:pt>
                <c:pt idx="4">
                  <c:v>29.595700000000001</c:v>
                </c:pt>
                <c:pt idx="5">
                  <c:v>25.215399999999999</c:v>
                </c:pt>
                <c:pt idx="6">
                  <c:v>30.9542</c:v>
                </c:pt>
                <c:pt idx="7">
                  <c:v>34.091299999999997</c:v>
                </c:pt>
                <c:pt idx="8">
                  <c:v>30.623500000000003</c:v>
                </c:pt>
                <c:pt idx="9">
                  <c:v>27.0318</c:v>
                </c:pt>
                <c:pt idx="10">
                  <c:v>20.053999999999998</c:v>
                </c:pt>
                <c:pt idx="11">
                  <c:v>16.680299999999999</c:v>
                </c:pt>
                <c:pt idx="12">
                  <c:v>13.8795</c:v>
                </c:pt>
                <c:pt idx="13">
                  <c:v>11.9544</c:v>
                </c:pt>
                <c:pt idx="14">
                  <c:v>8.6208999999999989</c:v>
                </c:pt>
                <c:pt idx="15">
                  <c:v>7.5357000000000003</c:v>
                </c:pt>
                <c:pt idx="16">
                  <c:v>9.5741000000000014</c:v>
                </c:pt>
                <c:pt idx="17">
                  <c:v>9.593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574-40FC-8567-900D4BCE81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50304559"/>
        <c:axId val="1150300815"/>
      </c:lineChart>
      <c:catAx>
        <c:axId val="1150304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0300815"/>
        <c:crosses val="autoZero"/>
        <c:auto val="1"/>
        <c:lblAlgn val="ctr"/>
        <c:lblOffset val="100"/>
        <c:noMultiLvlLbl val="0"/>
      </c:catAx>
      <c:valAx>
        <c:axId val="1150300815"/>
        <c:scaling>
          <c:orientation val="minMax"/>
        </c:scaling>
        <c:delete val="0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δισεκ. ευρώ</a:t>
                </a:r>
                <a:endParaRPr lang="en-GB"/>
              </a:p>
            </c:rich>
          </c:tx>
          <c:layout>
            <c:manualLayout>
              <c:xMode val="edge"/>
              <c:yMode val="edge"/>
              <c:x val="9.8582852095060267E-3"/>
              <c:y val="1.63694345319754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0304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PF Bague Sans Pro" panose="02000503000000020003" pitchFamily="50" charset="0"/>
                <a:ea typeface="+mn-ea"/>
                <a:cs typeface="+mn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Ελεύθεροι επαγγελματίες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PF Bague Sans Pro" panose="02000503000000020003" pitchFamily="50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'Chart data'!$B$5</c:f>
              <c:strCache>
                <c:ptCount val="1"/>
                <c:pt idx="0">
                  <c:v>Ελ. επαγγελματίες</c:v>
                </c:pt>
              </c:strCache>
            </c:strRef>
          </c:tx>
          <c:spPr>
            <a:solidFill>
              <a:srgbClr val="D57827"/>
            </a:solidFill>
            <a:ln>
              <a:solidFill>
                <a:srgbClr val="D57827"/>
              </a:solidFill>
            </a:ln>
            <a:effectLst/>
          </c:spPr>
          <c:invertIfNegative val="0"/>
          <c:dLbls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PF Bague Sans Pro" panose="02000503000000020003" pitchFamily="50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A72C-45E5-B2A9-3933D1B8A4D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F Bague Sans Pro" panose="02000503000000020003" pitchFamily="50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data'!$C$3:$H$3</c:f>
              <c:strCache>
                <c:ptCount val="6"/>
                <c:pt idx="0">
                  <c:v>Βάσης</c:v>
                </c:pt>
                <c:pt idx="1">
                  <c:v>Α</c:v>
                </c:pt>
                <c:pt idx="2">
                  <c:v>Β</c:v>
                </c:pt>
                <c:pt idx="3">
                  <c:v>Γ</c:v>
                </c:pt>
                <c:pt idx="4">
                  <c:v>Δ</c:v>
                </c:pt>
                <c:pt idx="5">
                  <c:v>Ε</c:v>
                </c:pt>
              </c:strCache>
            </c:strRef>
          </c:cat>
          <c:val>
            <c:numRef>
              <c:f>'Chart data'!$C$5:$H$5</c:f>
              <c:numCache>
                <c:formatCode>#.000%</c:formatCode>
                <c:ptCount val="6"/>
                <c:pt idx="0">
                  <c:v>0.17866830439486847</c:v>
                </c:pt>
                <c:pt idx="1">
                  <c:v>0.18936149094390767</c:v>
                </c:pt>
                <c:pt idx="2">
                  <c:v>0.17152467486533521</c:v>
                </c:pt>
                <c:pt idx="3">
                  <c:v>0.11714563059950787</c:v>
                </c:pt>
                <c:pt idx="4">
                  <c:v>0.14813417127267114</c:v>
                </c:pt>
                <c:pt idx="5">
                  <c:v>0.15032469854936756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A5-44E2-A169-65D6A981AE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192614720"/>
        <c:axId val="192636848"/>
      </c:barChart>
      <c:catAx>
        <c:axId val="192614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F Bague Sans Pro" panose="02000503000000020003" pitchFamily="50" charset="0"/>
                <a:ea typeface="+mn-ea"/>
                <a:cs typeface="+mn-cs"/>
              </a:defRPr>
            </a:pPr>
            <a:endParaRPr lang="en-US"/>
          </a:p>
        </c:txPr>
        <c:crossAx val="192636848"/>
        <c:crosses val="autoZero"/>
        <c:auto val="1"/>
        <c:lblAlgn val="ctr"/>
        <c:lblOffset val="100"/>
        <c:noMultiLvlLbl val="0"/>
      </c:catAx>
      <c:valAx>
        <c:axId val="192636848"/>
        <c:scaling>
          <c:orientation val="minMax"/>
          <c:max val="0.2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F Bague Sans Pro" panose="02000503000000020003" pitchFamily="50" charset="0"/>
                <a:ea typeface="+mn-ea"/>
                <a:cs typeface="+mn-cs"/>
              </a:defRPr>
            </a:pPr>
            <a:endParaRPr lang="en-US"/>
          </a:p>
        </c:txPr>
        <c:crossAx val="192614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0">
          <a:latin typeface="PF Bague Sans Pro" panose="02000503000000020003" pitchFamily="50" charset="0"/>
        </a:defRPr>
      </a:pPr>
      <a:endParaRPr lang="en-US"/>
    </a:p>
  </c:txPr>
  <c:externalData r:id="rId4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PF Bague Sans Pro" panose="02000503000000020003" pitchFamily="50" charset="0"/>
                <a:ea typeface="+mn-ea"/>
                <a:cs typeface="+mn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Αγρότες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PF Bague Sans Pro" panose="02000503000000020003" pitchFamily="50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'Chart data'!$B$6</c:f>
              <c:strCache>
                <c:ptCount val="1"/>
                <c:pt idx="0">
                  <c:v>Αγρότες</c:v>
                </c:pt>
              </c:strCache>
            </c:strRef>
          </c:tx>
          <c:spPr>
            <a:solidFill>
              <a:srgbClr val="CBC6C3"/>
            </a:solidFill>
            <a:ln>
              <a:solidFill>
                <a:srgbClr val="CBC6C3"/>
              </a:solidFill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F Bague Sans Pro" panose="02000503000000020003" pitchFamily="50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data'!$C$3:$H$3</c:f>
              <c:strCache>
                <c:ptCount val="6"/>
                <c:pt idx="0">
                  <c:v>Βάσης</c:v>
                </c:pt>
                <c:pt idx="1">
                  <c:v>Α</c:v>
                </c:pt>
                <c:pt idx="2">
                  <c:v>Β</c:v>
                </c:pt>
                <c:pt idx="3">
                  <c:v>Γ</c:v>
                </c:pt>
                <c:pt idx="4">
                  <c:v>Δ</c:v>
                </c:pt>
                <c:pt idx="5">
                  <c:v>Ε</c:v>
                </c:pt>
              </c:strCache>
            </c:strRef>
          </c:cat>
          <c:val>
            <c:numRef>
              <c:f>'Chart data'!$C$6:$H$6</c:f>
              <c:numCache>
                <c:formatCode>#.000%</c:formatCode>
                <c:ptCount val="6"/>
                <c:pt idx="0">
                  <c:v>4.45172428384886E-3</c:v>
                </c:pt>
                <c:pt idx="1">
                  <c:v>4.267651612957642E-3</c:v>
                </c:pt>
                <c:pt idx="2">
                  <c:v>7.0728524716634697E-3</c:v>
                </c:pt>
                <c:pt idx="3">
                  <c:v>3.051623015924609E-2</c:v>
                </c:pt>
                <c:pt idx="4">
                  <c:v>7.7575658747096824E-3</c:v>
                </c:pt>
                <c:pt idx="5">
                  <c:v>7.6790581688527294E-3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2A-4AAD-B820-8C131B376B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192614720"/>
        <c:axId val="192636848"/>
      </c:barChart>
      <c:catAx>
        <c:axId val="192614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F Bague Sans Pro" panose="02000503000000020003" pitchFamily="50" charset="0"/>
                <a:ea typeface="+mn-ea"/>
                <a:cs typeface="+mn-cs"/>
              </a:defRPr>
            </a:pPr>
            <a:endParaRPr lang="en-US"/>
          </a:p>
        </c:txPr>
        <c:crossAx val="192636848"/>
        <c:crosses val="autoZero"/>
        <c:auto val="1"/>
        <c:lblAlgn val="ctr"/>
        <c:lblOffset val="100"/>
        <c:noMultiLvlLbl val="0"/>
      </c:catAx>
      <c:valAx>
        <c:axId val="192636848"/>
        <c:scaling>
          <c:orientation val="minMax"/>
          <c:max val="0.2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F Bague Sans Pro" panose="02000503000000020003" pitchFamily="50" charset="0"/>
                <a:ea typeface="+mn-ea"/>
                <a:cs typeface="+mn-cs"/>
              </a:defRPr>
            </a:pPr>
            <a:endParaRPr lang="en-US"/>
          </a:p>
        </c:txPr>
        <c:crossAx val="192614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0">
          <a:latin typeface="PF Bague Sans Pro" panose="02000503000000020003" pitchFamily="50" charset="0"/>
        </a:defRPr>
      </a:pPr>
      <a:endParaRPr lang="en-US"/>
    </a:p>
  </c:txPr>
  <c:externalData r:id="rId4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PF Bague Sans Pro" panose="02000503000000020003" pitchFamily="50" charset="0"/>
                <a:ea typeface="+mn-ea"/>
                <a:cs typeface="+mn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 φορολογουμένων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PF Bague Sans Pro" panose="02000503000000020003" pitchFamily="50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'Chart data'!$B$7</c:f>
              <c:strCache>
                <c:ptCount val="1"/>
                <c:pt idx="0">
                  <c:v>Σύνολο φορολογουμένων</c:v>
                </c:pt>
              </c:strCache>
            </c:strRef>
          </c:tx>
          <c:spPr>
            <a:solidFill>
              <a:srgbClr val="8F1838"/>
            </a:solidFill>
            <a:ln>
              <a:solidFill>
                <a:srgbClr val="8F1838"/>
              </a:solidFill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F Bague Sans Pro" panose="02000503000000020003" pitchFamily="50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data'!$C$3:$H$3</c:f>
              <c:strCache>
                <c:ptCount val="6"/>
                <c:pt idx="0">
                  <c:v>Βάσης</c:v>
                </c:pt>
                <c:pt idx="1">
                  <c:v>Α</c:v>
                </c:pt>
                <c:pt idx="2">
                  <c:v>Β</c:v>
                </c:pt>
                <c:pt idx="3">
                  <c:v>Γ</c:v>
                </c:pt>
                <c:pt idx="4">
                  <c:v>Δ</c:v>
                </c:pt>
                <c:pt idx="5">
                  <c:v>Ε</c:v>
                </c:pt>
              </c:strCache>
            </c:strRef>
          </c:cat>
          <c:val>
            <c:numRef>
              <c:f>'Chart data'!$C$7:$H$7</c:f>
              <c:numCache>
                <c:formatCode>#.000%</c:formatCode>
                <c:ptCount val="6"/>
                <c:pt idx="0">
                  <c:v>0.11693759134424038</c:v>
                </c:pt>
                <c:pt idx="1">
                  <c:v>0.12150624371316891</c:v>
                </c:pt>
                <c:pt idx="2">
                  <c:v>0.12777828766736363</c:v>
                </c:pt>
                <c:pt idx="3">
                  <c:v>0.11257385170754217</c:v>
                </c:pt>
                <c:pt idx="4">
                  <c:v>0.12050184681460453</c:v>
                </c:pt>
                <c:pt idx="5">
                  <c:v>0.12157136849045889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84-4438-8922-2F2BCF2E41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192614720"/>
        <c:axId val="192636848"/>
      </c:barChart>
      <c:catAx>
        <c:axId val="192614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F Bague Sans Pro" panose="02000503000000020003" pitchFamily="50" charset="0"/>
                <a:ea typeface="+mn-ea"/>
                <a:cs typeface="+mn-cs"/>
              </a:defRPr>
            </a:pPr>
            <a:endParaRPr lang="en-US"/>
          </a:p>
        </c:txPr>
        <c:crossAx val="192636848"/>
        <c:crosses val="autoZero"/>
        <c:auto val="1"/>
        <c:lblAlgn val="ctr"/>
        <c:lblOffset val="100"/>
        <c:noMultiLvlLbl val="0"/>
      </c:catAx>
      <c:valAx>
        <c:axId val="192636848"/>
        <c:scaling>
          <c:orientation val="minMax"/>
          <c:max val="0.2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F Bague Sans Pro" panose="02000503000000020003" pitchFamily="50" charset="0"/>
                <a:ea typeface="+mn-ea"/>
                <a:cs typeface="+mn-cs"/>
              </a:defRPr>
            </a:pPr>
            <a:endParaRPr lang="en-US"/>
          </a:p>
        </c:txPr>
        <c:crossAx val="192614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0">
          <a:latin typeface="PF Bague Sans Pro" panose="02000503000000020003" pitchFamily="50" charset="0"/>
        </a:defRPr>
      </a:pPr>
      <a:endParaRPr lang="en-US"/>
    </a:p>
  </c:txPr>
  <c:externalData r:id="rId4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PF Bague Sans Pro" panose="02000503000000020003" pitchFamily="50" charset="0"/>
                <a:ea typeface="+mn-ea"/>
                <a:cs typeface="+mn-cs"/>
              </a:defRPr>
            </a:pPr>
            <a:r>
              <a:rPr lang="el-G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Μισθωτοί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PF Bague Sans Pro" panose="02000503000000020003" pitchFamily="50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'Chart data'!$B$11</c:f>
              <c:strCache>
                <c:ptCount val="1"/>
                <c:pt idx="0">
                  <c:v>Μισθωτοί</c:v>
                </c:pt>
              </c:strCache>
            </c:strRef>
          </c:tx>
          <c:spPr>
            <a:solidFill>
              <a:srgbClr val="009CA7"/>
            </a:solidFill>
            <a:ln>
              <a:solidFill>
                <a:srgbClr val="009CA7"/>
              </a:solidFill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F Bague Sans Pro" panose="02000503000000020003" pitchFamily="50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data'!$C$10:$H$10</c:f>
              <c:strCache>
                <c:ptCount val="6"/>
                <c:pt idx="0">
                  <c:v>Βάσης</c:v>
                </c:pt>
                <c:pt idx="1">
                  <c:v>Α</c:v>
                </c:pt>
                <c:pt idx="2">
                  <c:v>Β</c:v>
                </c:pt>
                <c:pt idx="3">
                  <c:v>Γ</c:v>
                </c:pt>
                <c:pt idx="4">
                  <c:v>Δ</c:v>
                </c:pt>
                <c:pt idx="5">
                  <c:v>Ε</c:v>
                </c:pt>
              </c:strCache>
            </c:strRef>
          </c:cat>
          <c:val>
            <c:numRef>
              <c:f>'Chart data'!$C$11:$H$11</c:f>
              <c:numCache>
                <c:formatCode>#.000%</c:formatCode>
                <c:ptCount val="6"/>
                <c:pt idx="0">
                  <c:v>0.18772476436696189</c:v>
                </c:pt>
                <c:pt idx="1">
                  <c:v>0.20441872085335952</c:v>
                </c:pt>
                <c:pt idx="2">
                  <c:v>0.186085323888877</c:v>
                </c:pt>
                <c:pt idx="3">
                  <c:v>0.11357760767566552</c:v>
                </c:pt>
                <c:pt idx="4">
                  <c:v>0.15796359908162466</c:v>
                </c:pt>
                <c:pt idx="5">
                  <c:v>0.16121655499125842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85-4401-957A-1DAC79BCE5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246678608"/>
        <c:axId val="246681360"/>
      </c:barChart>
      <c:catAx>
        <c:axId val="246678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F Bague Sans Pro" panose="02000503000000020003" pitchFamily="50" charset="0"/>
                <a:ea typeface="+mn-ea"/>
                <a:cs typeface="+mn-cs"/>
              </a:defRPr>
            </a:pPr>
            <a:endParaRPr lang="en-US"/>
          </a:p>
        </c:txPr>
        <c:crossAx val="246681360"/>
        <c:crosses val="autoZero"/>
        <c:auto val="1"/>
        <c:lblAlgn val="ctr"/>
        <c:lblOffset val="100"/>
        <c:noMultiLvlLbl val="0"/>
      </c:catAx>
      <c:valAx>
        <c:axId val="246681360"/>
        <c:scaling>
          <c:orientation val="minMax"/>
          <c:max val="0.30000000000000004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F Bague Sans Pro" panose="02000503000000020003" pitchFamily="50" charset="0"/>
                <a:ea typeface="+mn-ea"/>
                <a:cs typeface="+mn-cs"/>
              </a:defRPr>
            </a:pPr>
            <a:endParaRPr lang="en-US"/>
          </a:p>
        </c:txPr>
        <c:crossAx val="246678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0">
          <a:latin typeface="PF Bague Sans Pro" panose="02000503000000020003" pitchFamily="50" charset="0"/>
        </a:defRPr>
      </a:pPr>
      <a:endParaRPr lang="en-US"/>
    </a:p>
  </c:txPr>
  <c:externalData r:id="rId4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PF Bague Sans Pro" panose="02000503000000020003" pitchFamily="50" charset="0"/>
                <a:ea typeface="+mn-ea"/>
                <a:cs typeface="+mn-cs"/>
              </a:defRPr>
            </a:pPr>
            <a:r>
              <a:rPr lang="el-G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Αγρότες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PF Bague Sans Pro" panose="02000503000000020003" pitchFamily="50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'Chart data'!$B$13</c:f>
              <c:strCache>
                <c:ptCount val="1"/>
                <c:pt idx="0">
                  <c:v>Αγρότες</c:v>
                </c:pt>
              </c:strCache>
            </c:strRef>
          </c:tx>
          <c:spPr>
            <a:solidFill>
              <a:srgbClr val="B2AAA0"/>
            </a:solidFill>
            <a:ln>
              <a:solidFill>
                <a:srgbClr val="B2AAA0"/>
              </a:solidFill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F Bague Sans Pro" panose="02000503000000020003" pitchFamily="50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data'!$C$10:$H$10</c:f>
              <c:strCache>
                <c:ptCount val="6"/>
                <c:pt idx="0">
                  <c:v>Βάσης</c:v>
                </c:pt>
                <c:pt idx="1">
                  <c:v>Α</c:v>
                </c:pt>
                <c:pt idx="2">
                  <c:v>Β</c:v>
                </c:pt>
                <c:pt idx="3">
                  <c:v>Γ</c:v>
                </c:pt>
                <c:pt idx="4">
                  <c:v>Δ</c:v>
                </c:pt>
                <c:pt idx="5">
                  <c:v>Ε</c:v>
                </c:pt>
              </c:strCache>
            </c:strRef>
          </c:cat>
          <c:val>
            <c:numRef>
              <c:f>'Chart data'!$C$13:$H$13</c:f>
              <c:numCache>
                <c:formatCode>#.000%</c:formatCode>
                <c:ptCount val="6"/>
                <c:pt idx="0">
                  <c:v>5.4385984187785728E-3</c:v>
                </c:pt>
                <c:pt idx="1">
                  <c:v>5.1885057881121887E-3</c:v>
                </c:pt>
                <c:pt idx="2">
                  <c:v>4.6140187160156792E-3</c:v>
                </c:pt>
                <c:pt idx="3">
                  <c:v>4.1967749618797387E-2</c:v>
                </c:pt>
                <c:pt idx="4">
                  <c:v>7.1741401298648054E-3</c:v>
                </c:pt>
                <c:pt idx="5">
                  <c:v>7.0774856954274341E-3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EB-4B2C-87B2-D3148CDC8D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246678608"/>
        <c:axId val="246681360"/>
      </c:barChart>
      <c:catAx>
        <c:axId val="246678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F Bague Sans Pro" panose="02000503000000020003" pitchFamily="50" charset="0"/>
                <a:ea typeface="+mn-ea"/>
                <a:cs typeface="+mn-cs"/>
              </a:defRPr>
            </a:pPr>
            <a:endParaRPr lang="en-US"/>
          </a:p>
        </c:txPr>
        <c:crossAx val="246681360"/>
        <c:crosses val="autoZero"/>
        <c:auto val="1"/>
        <c:lblAlgn val="ctr"/>
        <c:lblOffset val="100"/>
        <c:noMultiLvlLbl val="0"/>
      </c:catAx>
      <c:valAx>
        <c:axId val="246681360"/>
        <c:scaling>
          <c:orientation val="minMax"/>
          <c:max val="0.30000000000000004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F Bague Sans Pro" panose="02000503000000020003" pitchFamily="50" charset="0"/>
                <a:ea typeface="+mn-ea"/>
                <a:cs typeface="+mn-cs"/>
              </a:defRPr>
            </a:pPr>
            <a:endParaRPr lang="en-US"/>
          </a:p>
        </c:txPr>
        <c:crossAx val="246678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0">
          <a:latin typeface="PF Bague Sans Pro" panose="02000503000000020003" pitchFamily="50" charset="0"/>
        </a:defRPr>
      </a:pPr>
      <a:endParaRPr lang="en-US"/>
    </a:p>
  </c:txPr>
  <c:externalData r:id="rId4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PF Bague Sans Pro" panose="02000503000000020003" pitchFamily="50" charset="0"/>
                <a:ea typeface="+mn-ea"/>
                <a:cs typeface="+mn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Ελεύθεροι επαγγελματίες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PF Bague Sans Pro" panose="02000503000000020003" pitchFamily="50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'Chart data'!$B$12</c:f>
              <c:strCache>
                <c:ptCount val="1"/>
                <c:pt idx="0">
                  <c:v>Ελ. επαγγελματίες</c:v>
                </c:pt>
              </c:strCache>
            </c:strRef>
          </c:tx>
          <c:spPr>
            <a:solidFill>
              <a:srgbClr val="D57827"/>
            </a:solidFill>
            <a:ln>
              <a:solidFill>
                <a:srgbClr val="D57827"/>
              </a:solidFill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F Bague Sans Pro" panose="02000503000000020003" pitchFamily="50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data'!$C$10:$H$10</c:f>
              <c:strCache>
                <c:ptCount val="6"/>
                <c:pt idx="0">
                  <c:v>Βάσης</c:v>
                </c:pt>
                <c:pt idx="1">
                  <c:v>Α</c:v>
                </c:pt>
                <c:pt idx="2">
                  <c:v>Β</c:v>
                </c:pt>
                <c:pt idx="3">
                  <c:v>Γ</c:v>
                </c:pt>
                <c:pt idx="4">
                  <c:v>Δ</c:v>
                </c:pt>
                <c:pt idx="5">
                  <c:v>Ε</c:v>
                </c:pt>
              </c:strCache>
            </c:strRef>
          </c:cat>
          <c:val>
            <c:numRef>
              <c:f>'Chart data'!$C$12:$H$12</c:f>
              <c:numCache>
                <c:formatCode>#.000%</c:formatCode>
                <c:ptCount val="6"/>
                <c:pt idx="0">
                  <c:v>0.22525636203038829</c:v>
                </c:pt>
                <c:pt idx="1">
                  <c:v>0.26376564246555062</c:v>
                </c:pt>
                <c:pt idx="2">
                  <c:v>0.17225439405393386</c:v>
                </c:pt>
                <c:pt idx="3">
                  <c:v>0.10227516581580648</c:v>
                </c:pt>
                <c:pt idx="4">
                  <c:v>0.14245417360530405</c:v>
                </c:pt>
                <c:pt idx="5">
                  <c:v>0.1486056608722936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DC-48A0-B554-1E174F65A2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246678608"/>
        <c:axId val="246681360"/>
      </c:barChart>
      <c:catAx>
        <c:axId val="246678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F Bague Sans Pro" panose="02000503000000020003" pitchFamily="50" charset="0"/>
                <a:ea typeface="+mn-ea"/>
                <a:cs typeface="+mn-cs"/>
              </a:defRPr>
            </a:pPr>
            <a:endParaRPr lang="en-US"/>
          </a:p>
        </c:txPr>
        <c:crossAx val="246681360"/>
        <c:crosses val="autoZero"/>
        <c:auto val="1"/>
        <c:lblAlgn val="ctr"/>
        <c:lblOffset val="100"/>
        <c:noMultiLvlLbl val="0"/>
      </c:catAx>
      <c:valAx>
        <c:axId val="246681360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F Bague Sans Pro" panose="02000503000000020003" pitchFamily="50" charset="0"/>
                <a:ea typeface="+mn-ea"/>
                <a:cs typeface="+mn-cs"/>
              </a:defRPr>
            </a:pPr>
            <a:endParaRPr lang="en-US"/>
          </a:p>
        </c:txPr>
        <c:crossAx val="246678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0">
          <a:latin typeface="PF Bague Sans Pro" panose="02000503000000020003" pitchFamily="50" charset="0"/>
        </a:defRPr>
      </a:pPr>
      <a:endParaRPr lang="en-US"/>
    </a:p>
  </c:txPr>
  <c:externalData r:id="rId4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PF Bague Sans Pro" panose="02000503000000020003" pitchFamily="50" charset="0"/>
                <a:ea typeface="+mn-ea"/>
                <a:cs typeface="+mn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 φορολογουμένων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PF Bague Sans Pro" panose="02000503000000020003" pitchFamily="50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'Chart data'!$B$14</c:f>
              <c:strCache>
                <c:ptCount val="1"/>
                <c:pt idx="0">
                  <c:v>Σύνολο φορολογουμένων</c:v>
                </c:pt>
              </c:strCache>
            </c:strRef>
          </c:tx>
          <c:spPr>
            <a:solidFill>
              <a:srgbClr val="8F1838"/>
            </a:solidFill>
            <a:ln>
              <a:solidFill>
                <a:srgbClr val="8F1838"/>
              </a:solidFill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F Bague Sans Pro" panose="02000503000000020003" pitchFamily="50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data'!$C$10:$H$10</c:f>
              <c:strCache>
                <c:ptCount val="6"/>
                <c:pt idx="0">
                  <c:v>Βάσης</c:v>
                </c:pt>
                <c:pt idx="1">
                  <c:v>Α</c:v>
                </c:pt>
                <c:pt idx="2">
                  <c:v>Β</c:v>
                </c:pt>
                <c:pt idx="3">
                  <c:v>Γ</c:v>
                </c:pt>
                <c:pt idx="4">
                  <c:v>Δ</c:v>
                </c:pt>
                <c:pt idx="5">
                  <c:v>Ε</c:v>
                </c:pt>
              </c:strCache>
            </c:strRef>
          </c:cat>
          <c:val>
            <c:numRef>
              <c:f>'Chart data'!$C$14:$H$14</c:f>
              <c:numCache>
                <c:formatCode>#.000%</c:formatCode>
                <c:ptCount val="6"/>
                <c:pt idx="0">
                  <c:v>0.19220503604637867</c:v>
                </c:pt>
                <c:pt idx="1">
                  <c:v>0.21505167738429001</c:v>
                </c:pt>
                <c:pt idx="2">
                  <c:v>0.17473431330117301</c:v>
                </c:pt>
                <c:pt idx="3">
                  <c:v>0.10855596759365101</c:v>
                </c:pt>
                <c:pt idx="4">
                  <c:v>0.1474896328341114</c:v>
                </c:pt>
                <c:pt idx="5">
                  <c:v>0.15151519008086439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4B-4075-AE8F-F0193614D3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246678608"/>
        <c:axId val="246681360"/>
      </c:barChart>
      <c:catAx>
        <c:axId val="246678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F Bague Sans Pro" panose="02000503000000020003" pitchFamily="50" charset="0"/>
                <a:ea typeface="+mn-ea"/>
                <a:cs typeface="+mn-cs"/>
              </a:defRPr>
            </a:pPr>
            <a:endParaRPr lang="en-US"/>
          </a:p>
        </c:txPr>
        <c:crossAx val="246681360"/>
        <c:crosses val="autoZero"/>
        <c:auto val="1"/>
        <c:lblAlgn val="ctr"/>
        <c:lblOffset val="100"/>
        <c:noMultiLvlLbl val="0"/>
      </c:catAx>
      <c:valAx>
        <c:axId val="246681360"/>
        <c:scaling>
          <c:orientation val="minMax"/>
          <c:max val="0.30000000000000004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F Bague Sans Pro" panose="02000503000000020003" pitchFamily="50" charset="0"/>
                <a:ea typeface="+mn-ea"/>
                <a:cs typeface="+mn-cs"/>
              </a:defRPr>
            </a:pPr>
            <a:endParaRPr lang="en-US"/>
          </a:p>
        </c:txPr>
        <c:crossAx val="246678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0">
          <a:latin typeface="PF Bague Sans Pro" panose="02000503000000020003" pitchFamily="50" charset="0"/>
        </a:defRPr>
      </a:pPr>
      <a:endParaRPr lang="en-US"/>
    </a:p>
  </c:txPr>
  <c:externalData r:id="rId4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PF Bague Sans Pro" panose="02000503000000020003" pitchFamily="50" charset="0"/>
              <a:ea typeface="+mn-ea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'Chart data'!$B$18</c:f>
              <c:strCache>
                <c:ptCount val="1"/>
                <c:pt idx="0">
                  <c:v>Δείκτης ανισότητας GINI</c:v>
                </c:pt>
              </c:strCache>
            </c:strRef>
          </c:tx>
          <c:spPr>
            <a:solidFill>
              <a:srgbClr val="009CA7"/>
            </a:solidFill>
            <a:ln>
              <a:solidFill>
                <a:srgbClr val="009CA7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F Bague Sans Pro" panose="02000503000000020003" pitchFamily="50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data'!$C$17:$H$17</c:f>
              <c:strCache>
                <c:ptCount val="6"/>
                <c:pt idx="0">
                  <c:v>Βάσης</c:v>
                </c:pt>
                <c:pt idx="1">
                  <c:v>Α</c:v>
                </c:pt>
                <c:pt idx="2">
                  <c:v>Β</c:v>
                </c:pt>
                <c:pt idx="3">
                  <c:v>Γ</c:v>
                </c:pt>
                <c:pt idx="4">
                  <c:v>Δ</c:v>
                </c:pt>
                <c:pt idx="5">
                  <c:v>Ε</c:v>
                </c:pt>
              </c:strCache>
            </c:strRef>
          </c:cat>
          <c:val>
            <c:numRef>
              <c:f>'Chart data'!$C$18:$H$18</c:f>
              <c:numCache>
                <c:formatCode>0.000</c:formatCode>
                <c:ptCount val="6"/>
                <c:pt idx="0">
                  <c:v>0.32619999999999999</c:v>
                </c:pt>
                <c:pt idx="1">
                  <c:v>0.32</c:v>
                </c:pt>
                <c:pt idx="2">
                  <c:v>0.3382</c:v>
                </c:pt>
                <c:pt idx="3">
                  <c:v>0.35930000000000001</c:v>
                </c:pt>
                <c:pt idx="4">
                  <c:v>0.3458</c:v>
                </c:pt>
                <c:pt idx="5">
                  <c:v>0.34470000000000001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5C-43F5-BA34-09D5A1FC4F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245522656"/>
        <c:axId val="245525408"/>
      </c:barChart>
      <c:catAx>
        <c:axId val="245522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F Bague Sans Pro" panose="02000503000000020003" pitchFamily="50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245525408"/>
        <c:crosses val="autoZero"/>
        <c:auto val="1"/>
        <c:lblAlgn val="ctr"/>
        <c:lblOffset val="100"/>
        <c:noMultiLvlLbl val="0"/>
      </c:catAx>
      <c:valAx>
        <c:axId val="245525408"/>
        <c:scaling>
          <c:orientation val="minMax"/>
        </c:scaling>
        <c:delete val="0"/>
        <c:axPos val="l"/>
        <c:numFmt formatCode="#,##0.0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F Bague Sans Pro" panose="02000503000000020003" pitchFamily="50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245522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0">
          <a:latin typeface="PF Bague Sans Pro" panose="02000503000000020003" pitchFamily="50" charset="0"/>
          <a:cs typeface="Calibri" panose="020F0502020204030204" pitchFamily="34" charset="0"/>
        </a:defRPr>
      </a:pPr>
      <a:endParaRPr lang="en-US"/>
    </a:p>
  </c:txPr>
  <c:externalData r:id="rId4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PF Bague Sans Pro" panose="02000503000000020003" pitchFamily="50" charset="0"/>
                <a:ea typeface="+mn-ea"/>
                <a:cs typeface="Calibri" panose="020F0502020204030204" pitchFamily="34" charset="0"/>
              </a:defRPr>
            </a:pPr>
            <a:r>
              <a:rPr lang="el-G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Ποσοστό φτώχειας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PF Bague Sans Pro" panose="02000503000000020003" pitchFamily="50" charset="0"/>
              <a:ea typeface="+mn-ea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226198964521476"/>
          <c:y val="0.10970697167755991"/>
          <c:w val="0.85139767229339269"/>
          <c:h val="0.816480392156862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'Chart data'!$B$19</c:f>
              <c:strCache>
                <c:ptCount val="1"/>
                <c:pt idx="0">
                  <c:v>Ποσοστό φτώχειας</c:v>
                </c:pt>
              </c:strCache>
            </c:strRef>
          </c:tx>
          <c:spPr>
            <a:solidFill>
              <a:srgbClr val="D57827"/>
            </a:solidFill>
            <a:ln>
              <a:solidFill>
                <a:srgbClr val="D57827"/>
              </a:solidFill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F Bague Sans Pro" panose="02000503000000020003" pitchFamily="50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data'!$C$17:$H$17</c:f>
              <c:strCache>
                <c:ptCount val="6"/>
                <c:pt idx="0">
                  <c:v>Βάσης</c:v>
                </c:pt>
                <c:pt idx="1">
                  <c:v>Α</c:v>
                </c:pt>
                <c:pt idx="2">
                  <c:v>Β</c:v>
                </c:pt>
                <c:pt idx="3">
                  <c:v>Γ</c:v>
                </c:pt>
                <c:pt idx="4">
                  <c:v>Δ</c:v>
                </c:pt>
                <c:pt idx="5">
                  <c:v>Ε</c:v>
                </c:pt>
              </c:strCache>
            </c:strRef>
          </c:cat>
          <c:val>
            <c:numRef>
              <c:f>'Chart data'!$C$19:$H$19</c:f>
              <c:numCache>
                <c:formatCode>#.000%</c:formatCode>
                <c:ptCount val="6"/>
                <c:pt idx="0">
                  <c:v>0.1933</c:v>
                </c:pt>
                <c:pt idx="1">
                  <c:v>0.19389999999999999</c:v>
                </c:pt>
                <c:pt idx="2">
                  <c:v>0.1946</c:v>
                </c:pt>
                <c:pt idx="3">
                  <c:v>0.19950000000000001</c:v>
                </c:pt>
                <c:pt idx="4">
                  <c:v>0.19289999999999999</c:v>
                </c:pt>
                <c:pt idx="5">
                  <c:v>0.19270000000000001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01-4D26-9169-745E20D1B6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192724416"/>
        <c:axId val="192727168"/>
      </c:barChart>
      <c:catAx>
        <c:axId val="192724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F Bague Sans Pro" panose="02000503000000020003" pitchFamily="50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92727168"/>
        <c:crosses val="autoZero"/>
        <c:auto val="1"/>
        <c:lblAlgn val="ctr"/>
        <c:lblOffset val="100"/>
        <c:noMultiLvlLbl val="0"/>
      </c:catAx>
      <c:valAx>
        <c:axId val="192727168"/>
        <c:scaling>
          <c:orientation val="minMax"/>
        </c:scaling>
        <c:delete val="0"/>
        <c:axPos val="l"/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F Bague Sans Pro" panose="02000503000000020003" pitchFamily="50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92724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0">
          <a:latin typeface="PF Bague Sans Pro" panose="02000503000000020003" pitchFamily="50" charset="0"/>
          <a:cs typeface="Calibri" panose="020F0502020204030204" pitchFamily="34" charset="0"/>
        </a:defRPr>
      </a:pPr>
      <a:endParaRPr lang="en-US"/>
    </a:p>
  </c:txPr>
  <c:externalData r:id="rId4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PF Bague Sans Pro" panose="02000503000000020003" pitchFamily="50" charset="0"/>
                <a:ea typeface="+mn-ea"/>
                <a:cs typeface="Calibri" panose="020F0502020204030204" pitchFamily="34" charset="0"/>
              </a:defRPr>
            </a:pPr>
            <a:r>
              <a:rPr lang="el-G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Όριο φτώχειας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PF Bague Sans Pro" panose="02000503000000020003" pitchFamily="50" charset="0"/>
              <a:ea typeface="+mn-ea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'Chart data'!$B$20</c:f>
              <c:strCache>
                <c:ptCount val="1"/>
                <c:pt idx="0">
                  <c:v>Όριο φτώχειας (€/μήνα)</c:v>
                </c:pt>
              </c:strCache>
            </c:strRef>
          </c:tx>
          <c:spPr>
            <a:solidFill>
              <a:srgbClr val="B2AAA0"/>
            </a:solidFill>
            <a:ln>
              <a:solidFill>
                <a:srgbClr val="B2AAA0"/>
              </a:solidFill>
            </a:ln>
            <a:effectLst/>
          </c:spPr>
          <c:invertIfNegative val="0"/>
          <c:dLbls>
            <c:numFmt formatCode="###,0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F Bague Sans Pro" panose="02000503000000020003" pitchFamily="50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data'!$C$17:$H$17</c:f>
              <c:strCache>
                <c:ptCount val="6"/>
                <c:pt idx="0">
                  <c:v>Βάσης</c:v>
                </c:pt>
                <c:pt idx="1">
                  <c:v>Α</c:v>
                </c:pt>
                <c:pt idx="2">
                  <c:v>Β</c:v>
                </c:pt>
                <c:pt idx="3">
                  <c:v>Γ</c:v>
                </c:pt>
                <c:pt idx="4">
                  <c:v>Δ</c:v>
                </c:pt>
                <c:pt idx="5">
                  <c:v>Ε</c:v>
                </c:pt>
              </c:strCache>
            </c:strRef>
          </c:cat>
          <c:val>
            <c:numRef>
              <c:f>'Chart data'!$C$20:$H$20</c:f>
              <c:numCache>
                <c:formatCode>#.000</c:formatCode>
                <c:ptCount val="6"/>
                <c:pt idx="0">
                  <c:v>396.84</c:v>
                </c:pt>
                <c:pt idx="1">
                  <c:v>400.19</c:v>
                </c:pt>
                <c:pt idx="2">
                  <c:v>389.4</c:v>
                </c:pt>
                <c:pt idx="3">
                  <c:v>376.6</c:v>
                </c:pt>
                <c:pt idx="4">
                  <c:v>382.19</c:v>
                </c:pt>
                <c:pt idx="5">
                  <c:v>382.29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82-470F-9A25-3AFC4EF936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192752944"/>
        <c:axId val="192755696"/>
      </c:barChart>
      <c:catAx>
        <c:axId val="19275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F Bague Sans Pro" panose="02000503000000020003" pitchFamily="50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92755696"/>
        <c:crosses val="autoZero"/>
        <c:auto val="1"/>
        <c:lblAlgn val="ctr"/>
        <c:lblOffset val="100"/>
        <c:noMultiLvlLbl val="0"/>
      </c:catAx>
      <c:valAx>
        <c:axId val="192755696"/>
        <c:scaling>
          <c:orientation val="minMax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PF Bague Sans Pro" panose="02000503000000020003" pitchFamily="50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/>
                  <a:t>€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PF Bague Sans Pro" panose="02000503000000020003" pitchFamily="50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F Bague Sans Pro" panose="02000503000000020003" pitchFamily="50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92752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0">
          <a:latin typeface="PF Bague Sans Pro" panose="02000503000000020003" pitchFamily="50" charset="0"/>
          <a:cs typeface="Calibri" panose="020F0502020204030204" pitchFamily="34" charset="0"/>
        </a:defRPr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l-GR" sz="1200" b="1" i="0" u="none" strike="noStrike" baseline="0" dirty="0" smtClean="0">
                <a:solidFill>
                  <a:srgbClr val="333333"/>
                </a:solidFill>
                <a:latin typeface="Calibri"/>
                <a:cs typeface="Calibri"/>
              </a:rPr>
              <a:t>Χώρες της ΕΕ</a:t>
            </a:r>
            <a:r>
              <a:rPr lang="en-US" sz="1200" b="1" i="0" u="none" strike="noStrike" baseline="0" dirty="0" smtClean="0">
                <a:solidFill>
                  <a:srgbClr val="333333"/>
                </a:solidFill>
                <a:latin typeface="Calibri"/>
                <a:cs typeface="Calibri"/>
              </a:rPr>
              <a:t>, 2017</a:t>
            </a:r>
            <a:endParaRPr lang="el-GR" sz="1200" b="0" i="0" u="none" strike="noStrike" baseline="0" dirty="0">
              <a:solidFill>
                <a:srgbClr val="333333"/>
              </a:solidFill>
              <a:latin typeface="Calibri"/>
              <a:cs typeface="Calibri"/>
            </a:endParaRPr>
          </a:p>
        </c:rich>
      </c:tx>
      <c:layout>
        <c:manualLayout>
          <c:xMode val="edge"/>
          <c:yMode val="edge"/>
          <c:x val="0.34836700836923684"/>
          <c:y val="1.8581014976592112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1364560691339543"/>
          <c:y val="4.9048344583776833E-2"/>
          <c:w val="0.74415024447355427"/>
          <c:h val="0.8958926962600788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5B9BD5"/>
            </a:solidFill>
            <a:ln w="25400">
              <a:noFill/>
            </a:ln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B50D-4775-9F9B-130967C8939C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50D-4775-9F9B-130967C8939C}"/>
              </c:ext>
            </c:extLst>
          </c:dPt>
          <c:dPt>
            <c:idx val="16"/>
            <c:invertIfNegative val="0"/>
            <c:bubble3D val="0"/>
            <c:spPr>
              <a:solidFill>
                <a:srgbClr val="70AD47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3-B50D-4775-9F9B-130967C8939C}"/>
              </c:ext>
            </c:extLst>
          </c:dPt>
          <c:dPt>
            <c:idx val="19"/>
            <c:invertIfNegative val="0"/>
            <c:bubble3D val="0"/>
            <c:spPr>
              <a:solidFill>
                <a:srgbClr val="70AD47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5-B50D-4775-9F9B-130967C8939C}"/>
              </c:ext>
            </c:extLst>
          </c:dPt>
          <c:dPt>
            <c:idx val="26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7-B50D-4775-9F9B-130967C8939C}"/>
              </c:ext>
            </c:extLst>
          </c:dPt>
          <c:dLbls>
            <c:dLbl>
              <c:idx val="16"/>
              <c:layout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50D-4775-9F9B-130967C8939C}"/>
                </c:ext>
              </c:extLst>
            </c:dLbl>
            <c:dLbl>
              <c:idx val="19"/>
              <c:layout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50D-4775-9F9B-130967C8939C}"/>
                </c:ext>
              </c:extLst>
            </c:dLbl>
            <c:dLbl>
              <c:idx val="26"/>
              <c:layout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50D-4775-9F9B-130967C8939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chart!$C$11:$C$41</c:f>
              <c:strCache>
                <c:ptCount val="31"/>
                <c:pt idx="0">
                  <c:v>Switzerland</c:v>
                </c:pt>
                <c:pt idx="1">
                  <c:v>Sweden</c:v>
                </c:pt>
                <c:pt idx="2">
                  <c:v>Netherlands</c:v>
                </c:pt>
                <c:pt idx="3">
                  <c:v>Denmark</c:v>
                </c:pt>
                <c:pt idx="4">
                  <c:v>Estonia</c:v>
                </c:pt>
                <c:pt idx="5">
                  <c:v>UK</c:v>
                </c:pt>
                <c:pt idx="6">
                  <c:v>Germany</c:v>
                </c:pt>
                <c:pt idx="7">
                  <c:v>Latvia</c:v>
                </c:pt>
                <c:pt idx="8">
                  <c:v>Finland</c:v>
                </c:pt>
                <c:pt idx="9">
                  <c:v>Austria</c:v>
                </c:pt>
                <c:pt idx="10">
                  <c:v>Lithuania</c:v>
                </c:pt>
                <c:pt idx="11">
                  <c:v>Czech Republic</c:v>
                </c:pt>
                <c:pt idx="12">
                  <c:v>Spain</c:v>
                </c:pt>
                <c:pt idx="13">
                  <c:v>Portugal</c:v>
                </c:pt>
                <c:pt idx="14">
                  <c:v>Slovenia</c:v>
                </c:pt>
                <c:pt idx="15">
                  <c:v>Cyprus</c:v>
                </c:pt>
                <c:pt idx="16">
                  <c:v>EU28 average</c:v>
                </c:pt>
                <c:pt idx="17">
                  <c:v>Ireland</c:v>
                </c:pt>
                <c:pt idx="18">
                  <c:v>Slovakia</c:v>
                </c:pt>
                <c:pt idx="19">
                  <c:v>OECD average</c:v>
                </c:pt>
                <c:pt idx="20">
                  <c:v>France</c:v>
                </c:pt>
                <c:pt idx="21">
                  <c:v>Bulgaria</c:v>
                </c:pt>
                <c:pt idx="22">
                  <c:v>Hungary</c:v>
                </c:pt>
                <c:pt idx="23">
                  <c:v>Malta</c:v>
                </c:pt>
                <c:pt idx="24">
                  <c:v>Luxembourg</c:v>
                </c:pt>
                <c:pt idx="25">
                  <c:v>Poland</c:v>
                </c:pt>
                <c:pt idx="26">
                  <c:v>Greece</c:v>
                </c:pt>
                <c:pt idx="27">
                  <c:v>Belgium</c:v>
                </c:pt>
                <c:pt idx="28">
                  <c:v>Romania</c:v>
                </c:pt>
                <c:pt idx="29">
                  <c:v>Croatia</c:v>
                </c:pt>
                <c:pt idx="30">
                  <c:v>Italy</c:v>
                </c:pt>
              </c:strCache>
            </c:strRef>
          </c:cat>
          <c:val>
            <c:numRef>
              <c:f>chart!$E$11:$E$41</c:f>
              <c:numCache>
                <c:formatCode>0%</c:formatCode>
                <c:ptCount val="31"/>
                <c:pt idx="0">
                  <c:v>0.83950501073248007</c:v>
                </c:pt>
                <c:pt idx="1">
                  <c:v>0.82483017175183604</c:v>
                </c:pt>
                <c:pt idx="2">
                  <c:v>0.79726653210920506</c:v>
                </c:pt>
                <c:pt idx="3">
                  <c:v>0.788395730726831</c:v>
                </c:pt>
                <c:pt idx="4">
                  <c:v>0.7877511506932029</c:v>
                </c:pt>
                <c:pt idx="5">
                  <c:v>0.78457896681647299</c:v>
                </c:pt>
                <c:pt idx="6">
                  <c:v>0.78244696327122398</c:v>
                </c:pt>
                <c:pt idx="7">
                  <c:v>0.76958916772900809</c:v>
                </c:pt>
                <c:pt idx="8">
                  <c:v>0.76857613001742098</c:v>
                </c:pt>
                <c:pt idx="9">
                  <c:v>0.76427740647800402</c:v>
                </c:pt>
                <c:pt idx="10">
                  <c:v>0.75949361125668002</c:v>
                </c:pt>
                <c:pt idx="11">
                  <c:v>0.75877658594280906</c:v>
                </c:pt>
                <c:pt idx="12">
                  <c:v>0.75067344818853399</c:v>
                </c:pt>
                <c:pt idx="13">
                  <c:v>0.74660619575665199</c:v>
                </c:pt>
                <c:pt idx="14">
                  <c:v>0.74214106663473201</c:v>
                </c:pt>
                <c:pt idx="15">
                  <c:v>0.73692112102141294</c:v>
                </c:pt>
                <c:pt idx="16">
                  <c:v>0.7359511312258129</c:v>
                </c:pt>
                <c:pt idx="17">
                  <c:v>0.72523758777210001</c:v>
                </c:pt>
                <c:pt idx="18">
                  <c:v>0.720952684272964</c:v>
                </c:pt>
                <c:pt idx="19">
                  <c:v>0.72059000430696196</c:v>
                </c:pt>
                <c:pt idx="20">
                  <c:v>0.718075484573375</c:v>
                </c:pt>
                <c:pt idx="21">
                  <c:v>0.71324829518545496</c:v>
                </c:pt>
                <c:pt idx="22">
                  <c:v>0.71157676177174101</c:v>
                </c:pt>
                <c:pt idx="23">
                  <c:v>0.70432397829443805</c:v>
                </c:pt>
                <c:pt idx="24">
                  <c:v>0.70152973330929203</c:v>
                </c:pt>
                <c:pt idx="25">
                  <c:v>0.69578259369497308</c:v>
                </c:pt>
                <c:pt idx="26">
                  <c:v>0.68265429950154</c:v>
                </c:pt>
                <c:pt idx="27">
                  <c:v>0.6799492999995429</c:v>
                </c:pt>
                <c:pt idx="28">
                  <c:v>0.67294187968762398</c:v>
                </c:pt>
                <c:pt idx="29">
                  <c:v>0.66436258196608611</c:v>
                </c:pt>
                <c:pt idx="30">
                  <c:v>0.65433589306216011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50D-4775-9F9B-130967C893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434519120"/>
        <c:axId val="1"/>
      </c:barChart>
      <c:catAx>
        <c:axId val="1434519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0.85000000000000009"/>
          <c:min val="0.60000000000000009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4345191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616532369251512E-2"/>
          <c:y val="3.2096555357735021E-2"/>
          <c:w val="0.91638346763074852"/>
          <c:h val="0.86326654864275432"/>
        </c:manualLayout>
      </c:layout>
      <c:lineChart>
        <c:grouping val="standard"/>
        <c:varyColors val="0"/>
        <c:ser>
          <c:idx val="1"/>
          <c:order val="0"/>
          <c:tx>
            <c:strRef>
              <c:f>'Οριακή κλίμακα'!$D$4</c:f>
              <c:strCache>
                <c:ptCount val="1"/>
                <c:pt idx="0">
                  <c:v>ΟΑΕΕ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delete val="1"/>
          </c:dLbls>
          <c:cat>
            <c:strRef>
              <c:f>'Οριακή κλίμακα'!$B$5:$B$13</c:f>
              <c:strCache>
                <c:ptCount val="9"/>
                <c:pt idx="0">
                  <c:v>0-10</c:v>
                </c:pt>
                <c:pt idx="1">
                  <c:v>10-20</c:v>
                </c:pt>
                <c:pt idx="2">
                  <c:v>20-30</c:v>
                </c:pt>
                <c:pt idx="3">
                  <c:v>30-40</c:v>
                </c:pt>
                <c:pt idx="4">
                  <c:v>40-50</c:v>
                </c:pt>
                <c:pt idx="5">
                  <c:v>50-60</c:v>
                </c:pt>
                <c:pt idx="6">
                  <c:v>60-70</c:v>
                </c:pt>
                <c:pt idx="7">
                  <c:v>100-220</c:v>
                </c:pt>
                <c:pt idx="8">
                  <c:v>&gt;220</c:v>
                </c:pt>
              </c:strCache>
            </c:strRef>
          </c:cat>
          <c:val>
            <c:numRef>
              <c:f>'Οριακή κλίμακα'!$D$5:$D$13</c:f>
              <c:numCache>
                <c:formatCode>0.0%</c:formatCode>
                <c:ptCount val="9"/>
                <c:pt idx="0">
                  <c:v>0.49521000000000004</c:v>
                </c:pt>
                <c:pt idx="1">
                  <c:v>0.43595200000000023</c:v>
                </c:pt>
                <c:pt idx="2">
                  <c:v>0.46504799999999991</c:v>
                </c:pt>
                <c:pt idx="3">
                  <c:v>0.51787000000000005</c:v>
                </c:pt>
                <c:pt idx="4">
                  <c:v>0.57985750000000014</c:v>
                </c:pt>
                <c:pt idx="5">
                  <c:v>0.62173750000000005</c:v>
                </c:pt>
                <c:pt idx="6">
                  <c:v>0.6530125</c:v>
                </c:pt>
                <c:pt idx="7">
                  <c:v>0.54</c:v>
                </c:pt>
                <c:pt idx="8">
                  <c:v>0.55000000000000004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05-4439-ACCF-FB7D00187CB1}"/>
            </c:ext>
          </c:extLst>
        </c:ser>
        <c:ser>
          <c:idx val="2"/>
          <c:order val="1"/>
          <c:tx>
            <c:strRef>
              <c:f>'Οριακή κλίμακα'!$E$4</c:f>
              <c:strCache>
                <c:ptCount val="1"/>
                <c:pt idx="0">
                  <c:v>ΕΤΑΑ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delete val="1"/>
          </c:dLbls>
          <c:cat>
            <c:strRef>
              <c:f>'Οριακή κλίμακα'!$B$5:$B$13</c:f>
              <c:strCache>
                <c:ptCount val="9"/>
                <c:pt idx="0">
                  <c:v>0-10</c:v>
                </c:pt>
                <c:pt idx="1">
                  <c:v>10-20</c:v>
                </c:pt>
                <c:pt idx="2">
                  <c:v>20-30</c:v>
                </c:pt>
                <c:pt idx="3">
                  <c:v>30-40</c:v>
                </c:pt>
                <c:pt idx="4">
                  <c:v>40-50</c:v>
                </c:pt>
                <c:pt idx="5">
                  <c:v>50-60</c:v>
                </c:pt>
                <c:pt idx="6">
                  <c:v>60-70</c:v>
                </c:pt>
                <c:pt idx="7">
                  <c:v>100-220</c:v>
                </c:pt>
                <c:pt idx="8">
                  <c:v>&gt;220</c:v>
                </c:pt>
              </c:strCache>
            </c:strRef>
          </c:cat>
          <c:val>
            <c:numRef>
              <c:f>'Οριακή κλίμακα'!$E$5:$E$13</c:f>
              <c:numCache>
                <c:formatCode>0.0%</c:formatCode>
                <c:ptCount val="9"/>
                <c:pt idx="0">
                  <c:v>0.58100999999999992</c:v>
                </c:pt>
                <c:pt idx="1">
                  <c:v>0.51691199999999982</c:v>
                </c:pt>
                <c:pt idx="2">
                  <c:v>0.52966100000000016</c:v>
                </c:pt>
                <c:pt idx="3">
                  <c:v>0.57689699999999955</c:v>
                </c:pt>
                <c:pt idx="4">
                  <c:v>0.60020750000000045</c:v>
                </c:pt>
                <c:pt idx="5">
                  <c:v>0.64941750000000031</c:v>
                </c:pt>
                <c:pt idx="6">
                  <c:v>0.68033249999999978</c:v>
                </c:pt>
                <c:pt idx="7">
                  <c:v>0.54</c:v>
                </c:pt>
                <c:pt idx="8">
                  <c:v>0.55000000000000004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D05-4439-ACCF-FB7D00187CB1}"/>
            </c:ext>
          </c:extLst>
        </c:ser>
        <c:ser>
          <c:idx val="0"/>
          <c:order val="2"/>
          <c:tx>
            <c:strRef>
              <c:f>'Οριακή κλίμακα'!$C$4</c:f>
              <c:strCache>
                <c:ptCount val="1"/>
                <c:pt idx="0">
                  <c:v>ΙΚΑ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'Οριακή κλίμακα'!$B$5:$B$13</c:f>
              <c:strCache>
                <c:ptCount val="9"/>
                <c:pt idx="0">
                  <c:v>0-10</c:v>
                </c:pt>
                <c:pt idx="1">
                  <c:v>10-20</c:v>
                </c:pt>
                <c:pt idx="2">
                  <c:v>20-30</c:v>
                </c:pt>
                <c:pt idx="3">
                  <c:v>30-40</c:v>
                </c:pt>
                <c:pt idx="4">
                  <c:v>40-50</c:v>
                </c:pt>
                <c:pt idx="5">
                  <c:v>50-60</c:v>
                </c:pt>
                <c:pt idx="6">
                  <c:v>60-70</c:v>
                </c:pt>
                <c:pt idx="7">
                  <c:v>100-220</c:v>
                </c:pt>
                <c:pt idx="8">
                  <c:v>&gt;220</c:v>
                </c:pt>
              </c:strCache>
            </c:strRef>
          </c:cat>
          <c:val>
            <c:numRef>
              <c:f>'Οριακή κλίμακα'!$C$5:$C$13</c:f>
              <c:numCache>
                <c:formatCode>0.0%</c:formatCode>
                <c:ptCount val="9"/>
                <c:pt idx="0">
                  <c:v>0.32832240524548206</c:v>
                </c:pt>
                <c:pt idx="1">
                  <c:v>0.4370143611066688</c:v>
                </c:pt>
                <c:pt idx="2">
                  <c:v>0.49249192387653895</c:v>
                </c:pt>
                <c:pt idx="3">
                  <c:v>0.56340956340956361</c:v>
                </c:pt>
                <c:pt idx="4">
                  <c:v>0.59745642091795925</c:v>
                </c:pt>
                <c:pt idx="5">
                  <c:v>0.62992483607868199</c:v>
                </c:pt>
                <c:pt idx="6">
                  <c:v>0.68766991843914949</c:v>
                </c:pt>
                <c:pt idx="7">
                  <c:v>0.54</c:v>
                </c:pt>
                <c:pt idx="8">
                  <c:v>0.55000000000000004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D05-4439-ACCF-FB7D00187CB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91440848"/>
        <c:axId val="891429968"/>
      </c:lineChart>
      <c:catAx>
        <c:axId val="8914408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000" b="1" i="0" baseline="0">
                    <a:effectLst/>
                  </a:rPr>
                  <a:t>Ετήσια μισθολογική δαπάνη (σε χιλ. €)</a:t>
                </a:r>
                <a:endParaRPr lang="el-GR" sz="1000" b="1">
                  <a:effectLst/>
                </a:endParaRPr>
              </a:p>
            </c:rich>
          </c:tx>
          <c:layout>
            <c:manualLayout>
              <c:xMode val="edge"/>
              <c:yMode val="edge"/>
              <c:x val="0.70105332938650922"/>
              <c:y val="0.8331223256943637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1429968"/>
        <c:crosses val="autoZero"/>
        <c:auto val="1"/>
        <c:lblAlgn val="ctr"/>
        <c:lblOffset val="100"/>
        <c:noMultiLvlLbl val="0"/>
      </c:catAx>
      <c:valAx>
        <c:axId val="891429968"/>
        <c:scaling>
          <c:orientation val="minMax"/>
          <c:min val="0.25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ot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891440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0171027658447165"/>
          <c:y val="0.58651359150709081"/>
          <c:w val="0.38386000388083785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chemeClr val="tx2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071C-475D-AE62-3B04E37EA61F}"/>
              </c:ext>
            </c:extLst>
          </c:dPt>
          <c:dLbls>
            <c:dLbl>
              <c:idx val="10"/>
              <c:layout>
                <c:manualLayout>
                  <c:x val="-3.2759186351706037E-3"/>
                  <c:y val="2.96515868501983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71C-475D-AE62-3B04E37EA6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'Ταβανι Εισφορών'!$E$7:$E$18</c:f>
              <c:strCache>
                <c:ptCount val="12"/>
                <c:pt idx="0">
                  <c:v>Γαλλία</c:v>
                </c:pt>
                <c:pt idx="1">
                  <c:v>Σουηδία</c:v>
                </c:pt>
                <c:pt idx="2">
                  <c:v>Βέλγιο</c:v>
                </c:pt>
                <c:pt idx="3">
                  <c:v>Αυστρία</c:v>
                </c:pt>
                <c:pt idx="4">
                  <c:v>Γερμανία</c:v>
                </c:pt>
                <c:pt idx="5">
                  <c:v>Ισπανία</c:v>
                </c:pt>
                <c:pt idx="6">
                  <c:v>Λουξεμβούργο</c:v>
                </c:pt>
                <c:pt idx="7">
                  <c:v>Σλοβενία</c:v>
                </c:pt>
                <c:pt idx="8">
                  <c:v>Πολωνία</c:v>
                </c:pt>
                <c:pt idx="9">
                  <c:v>Ιταλία</c:v>
                </c:pt>
                <c:pt idx="10">
                  <c:v>Ελλάδα</c:v>
                </c:pt>
                <c:pt idx="11">
                  <c:v>Σλοβακία</c:v>
                </c:pt>
              </c:strCache>
            </c:strRef>
          </c:cat>
          <c:val>
            <c:numRef>
              <c:f>'Ταβανι Εισφορών'!$F$7:$F$18</c:f>
              <c:numCache>
                <c:formatCode>0%</c:formatCode>
                <c:ptCount val="12"/>
                <c:pt idx="0">
                  <c:v>1.01</c:v>
                </c:pt>
                <c:pt idx="1">
                  <c:v>1.05</c:v>
                </c:pt>
                <c:pt idx="2">
                  <c:v>1.17</c:v>
                </c:pt>
                <c:pt idx="3">
                  <c:v>1.53</c:v>
                </c:pt>
                <c:pt idx="4">
                  <c:v>1.56</c:v>
                </c:pt>
                <c:pt idx="5">
                  <c:v>1.64</c:v>
                </c:pt>
                <c:pt idx="6">
                  <c:v>2.0499999999999998</c:v>
                </c:pt>
                <c:pt idx="7">
                  <c:v>2.0499999999999998</c:v>
                </c:pt>
                <c:pt idx="8">
                  <c:v>2.5</c:v>
                </c:pt>
                <c:pt idx="9">
                  <c:v>3.27</c:v>
                </c:pt>
                <c:pt idx="10">
                  <c:v>3.9</c:v>
                </c:pt>
                <c:pt idx="1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1C-475D-AE62-3B04E37EA61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097948752"/>
        <c:axId val="1097950000"/>
      </c:barChart>
      <c:catAx>
        <c:axId val="1097948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7950000"/>
        <c:crosses val="autoZero"/>
        <c:auto val="1"/>
        <c:lblAlgn val="ctr"/>
        <c:lblOffset val="100"/>
        <c:noMultiLvlLbl val="0"/>
      </c:catAx>
      <c:valAx>
        <c:axId val="1097950000"/>
        <c:scaling>
          <c:orientation val="minMax"/>
          <c:max val="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794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400" b="1"/>
              <a:t>Πληρωμές για συντάξιμες εισφορές ανά πυλώνα του συστήματος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Παροχές ανά πυλώνα του συστήματος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C7A-4A1F-A182-DAB648468DA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C7A-4A1F-A182-DAB648468DA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C7A-4A1F-A182-DAB648468DA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DC7A-4A1F-A182-DAB648468DAB}"/>
                </c:ext>
              </c:extLst>
            </c:dLbl>
            <c:dLbl>
              <c:idx val="1"/>
              <c:layout>
                <c:manualLayout>
                  <c:x val="-0.22955974842767296"/>
                  <c:y val="4.938241872503156E-2"/>
                </c:manualLayout>
              </c:layout>
              <c:tx>
                <c:rich>
                  <a:bodyPr/>
                  <a:lstStyle/>
                  <a:p>
                    <a:r>
                      <a:rPr lang="el-GR" baseline="0" dirty="0" smtClean="0"/>
                      <a:t>Επαγγελματική</a:t>
                    </a:r>
                    <a:r>
                      <a:rPr lang="el-GR" baseline="0" dirty="0"/>
                      <a:t>
</a:t>
                    </a:r>
                    <a:fld id="{A7B25FAB-6AA9-42EA-8FE0-EACE90F87C56}" type="PERCENTAGE">
                      <a:rPr lang="en-US" baseline="0"/>
                      <a:pPr/>
                      <a:t>[PERCENTAGE]</a:t>
                    </a:fld>
                    <a:endParaRPr lang="el-GR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572327044025157"/>
                      <c:h val="0.1325850432272645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C7A-4A1F-A182-DAB648468D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Δημόσια</c:v>
                </c:pt>
                <c:pt idx="1">
                  <c:v>Επαγγελιματική</c:v>
                </c:pt>
                <c:pt idx="2">
                  <c:v>Ιδιωτική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13.18</c:v>
                </c:pt>
                <c:pt idx="1">
                  <c:v>0.15</c:v>
                </c:pt>
                <c:pt idx="2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C7A-4A1F-A182-DAB648468DA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Χρήση καρτών πληρωμής στην Ελλάδα</a:t>
            </a:r>
          </a:p>
          <a:p>
            <a:pPr>
              <a:defRPr/>
            </a:pPr>
            <a:r>
              <a:rPr lang="en-US" b="1" baseline="0"/>
              <a:t>(12-</a:t>
            </a:r>
            <a:r>
              <a:rPr lang="el-GR" b="1" baseline="0"/>
              <a:t>μηνος κυλιόμενος δείκτης</a:t>
            </a:r>
            <a:r>
              <a:rPr lang="en-US" b="1" baseline="0"/>
              <a:t> 100==2014)</a:t>
            </a:r>
            <a:endParaRPr lang="en-US" b="1"/>
          </a:p>
        </c:rich>
      </c:tx>
      <c:layout>
        <c:manualLayout>
          <c:xMode val="edge"/>
          <c:yMode val="edge"/>
          <c:x val="0.29335667596566745"/>
          <c:y val="5.848320806644613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5008286541046926E-2"/>
          <c:y val="0.15577854389245352"/>
          <c:w val="0.88079522764545015"/>
          <c:h val="0.71057166875387245"/>
        </c:manualLayout>
      </c:layout>
      <c:barChart>
        <c:barDir val="col"/>
        <c:grouping val="clustered"/>
        <c:varyColors val="0"/>
        <c:ser>
          <c:idx val="3"/>
          <c:order val="3"/>
          <c:tx>
            <c:v>επιβολή capital controls</c:v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bg1">
                    <a:alpha val="9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FA7-41B1-8A00-31A4341B71E6}"/>
              </c:ext>
            </c:extLst>
          </c:dPt>
          <c:cat>
            <c:strRef>
              <c:f>allcards!$A$15:$A$50</c:f>
              <c:strCache>
                <c:ptCount val="36"/>
                <c:pt idx="0">
                  <c:v>December 2014</c:v>
                </c:pt>
                <c:pt idx="1">
                  <c:v>January 2015</c:v>
                </c:pt>
                <c:pt idx="2">
                  <c:v>February 2015</c:v>
                </c:pt>
                <c:pt idx="3">
                  <c:v>March 2015</c:v>
                </c:pt>
                <c:pt idx="4">
                  <c:v>April 2015</c:v>
                </c:pt>
                <c:pt idx="5">
                  <c:v>May 2015</c:v>
                </c:pt>
                <c:pt idx="6">
                  <c:v>June 2015</c:v>
                </c:pt>
                <c:pt idx="7">
                  <c:v>July 2015</c:v>
                </c:pt>
                <c:pt idx="8">
                  <c:v>August 2015</c:v>
                </c:pt>
                <c:pt idx="9">
                  <c:v>September 2015</c:v>
                </c:pt>
                <c:pt idx="10">
                  <c:v>October 2015</c:v>
                </c:pt>
                <c:pt idx="11">
                  <c:v>November 2015</c:v>
                </c:pt>
                <c:pt idx="12">
                  <c:v>December 2015</c:v>
                </c:pt>
                <c:pt idx="13">
                  <c:v>January 2016</c:v>
                </c:pt>
                <c:pt idx="14">
                  <c:v>February 2016</c:v>
                </c:pt>
                <c:pt idx="15">
                  <c:v>March 2016</c:v>
                </c:pt>
                <c:pt idx="16">
                  <c:v>April 2016</c:v>
                </c:pt>
                <c:pt idx="17">
                  <c:v>May 2016</c:v>
                </c:pt>
                <c:pt idx="18">
                  <c:v>June 2016</c:v>
                </c:pt>
                <c:pt idx="19">
                  <c:v>July 2016</c:v>
                </c:pt>
                <c:pt idx="20">
                  <c:v>August 2016</c:v>
                </c:pt>
                <c:pt idx="21">
                  <c:v>September 2016</c:v>
                </c:pt>
                <c:pt idx="22">
                  <c:v>October 2016</c:v>
                </c:pt>
                <c:pt idx="23">
                  <c:v>November 2016</c:v>
                </c:pt>
                <c:pt idx="24">
                  <c:v>December 2016</c:v>
                </c:pt>
                <c:pt idx="25">
                  <c:v>January 2017</c:v>
                </c:pt>
                <c:pt idx="26">
                  <c:v>February 2017</c:v>
                </c:pt>
                <c:pt idx="27">
                  <c:v>March 2017</c:v>
                </c:pt>
                <c:pt idx="28">
                  <c:v>April 2017</c:v>
                </c:pt>
                <c:pt idx="29">
                  <c:v>May 2017</c:v>
                </c:pt>
                <c:pt idx="30">
                  <c:v>June 2017</c:v>
                </c:pt>
                <c:pt idx="31">
                  <c:v>July 2017</c:v>
                </c:pt>
                <c:pt idx="32">
                  <c:v>August 2017</c:v>
                </c:pt>
                <c:pt idx="33">
                  <c:v>September 2017</c:v>
                </c:pt>
                <c:pt idx="34">
                  <c:v>October 2017</c:v>
                </c:pt>
                <c:pt idx="35">
                  <c:v>November 2017</c:v>
                </c:pt>
              </c:strCache>
            </c:strRef>
          </c:cat>
          <c:val>
            <c:numRef>
              <c:f>allcards!$U$15:$U$51</c:f>
              <c:numCache>
                <c:formatCode>General</c:formatCode>
                <c:ptCount val="37"/>
                <c:pt idx="6">
                  <c:v>450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A7-41B1-8A00-31A4341B71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8342687"/>
        <c:axId val="908350591"/>
      </c:barChart>
      <c:lineChart>
        <c:grouping val="standard"/>
        <c:varyColors val="0"/>
        <c:ser>
          <c:idx val="0"/>
          <c:order val="0"/>
          <c:tx>
            <c:v>Αριθμός συναλλαγών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6"/>
              <c:layout>
                <c:manualLayout>
                  <c:x val="-4.4250817187488849E-2"/>
                  <c:y val="-2.99701113966964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FA7-41B1-8A00-31A4341B71E6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'yoy (6)'!$DV$14:$DV$50</c:f>
              <c:numCache>
                <c:formatCode>mmm\-yy</c:formatCode>
                <c:ptCount val="37"/>
                <c:pt idx="0">
                  <c:v>41974</c:v>
                </c:pt>
                <c:pt idx="1">
                  <c:v>42005</c:v>
                </c:pt>
                <c:pt idx="2">
                  <c:v>42036</c:v>
                </c:pt>
                <c:pt idx="3">
                  <c:v>42064</c:v>
                </c:pt>
                <c:pt idx="4">
                  <c:v>42095</c:v>
                </c:pt>
                <c:pt idx="5">
                  <c:v>42125</c:v>
                </c:pt>
                <c:pt idx="6">
                  <c:v>42156</c:v>
                </c:pt>
                <c:pt idx="7">
                  <c:v>42186</c:v>
                </c:pt>
                <c:pt idx="8">
                  <c:v>42217</c:v>
                </c:pt>
                <c:pt idx="9">
                  <c:v>42248</c:v>
                </c:pt>
                <c:pt idx="10">
                  <c:v>42278</c:v>
                </c:pt>
                <c:pt idx="11">
                  <c:v>42309</c:v>
                </c:pt>
                <c:pt idx="12">
                  <c:v>42339</c:v>
                </c:pt>
                <c:pt idx="13">
                  <c:v>42370</c:v>
                </c:pt>
                <c:pt idx="14">
                  <c:v>42401</c:v>
                </c:pt>
                <c:pt idx="15">
                  <c:v>42430</c:v>
                </c:pt>
                <c:pt idx="16">
                  <c:v>42461</c:v>
                </c:pt>
                <c:pt idx="17">
                  <c:v>42491</c:v>
                </c:pt>
                <c:pt idx="18">
                  <c:v>42522</c:v>
                </c:pt>
                <c:pt idx="19">
                  <c:v>42552</c:v>
                </c:pt>
                <c:pt idx="20">
                  <c:v>42583</c:v>
                </c:pt>
                <c:pt idx="21">
                  <c:v>42614</c:v>
                </c:pt>
                <c:pt idx="22">
                  <c:v>42644</c:v>
                </c:pt>
                <c:pt idx="23">
                  <c:v>42675</c:v>
                </c:pt>
                <c:pt idx="24">
                  <c:v>42705</c:v>
                </c:pt>
                <c:pt idx="25">
                  <c:v>42736</c:v>
                </c:pt>
                <c:pt idx="26">
                  <c:v>42767</c:v>
                </c:pt>
                <c:pt idx="27">
                  <c:v>42795</c:v>
                </c:pt>
                <c:pt idx="28">
                  <c:v>42826</c:v>
                </c:pt>
                <c:pt idx="29">
                  <c:v>42856</c:v>
                </c:pt>
                <c:pt idx="30">
                  <c:v>42887</c:v>
                </c:pt>
                <c:pt idx="31">
                  <c:v>42917</c:v>
                </c:pt>
                <c:pt idx="32">
                  <c:v>42948</c:v>
                </c:pt>
                <c:pt idx="33">
                  <c:v>42979</c:v>
                </c:pt>
                <c:pt idx="34">
                  <c:v>43009</c:v>
                </c:pt>
                <c:pt idx="35">
                  <c:v>43040</c:v>
                </c:pt>
                <c:pt idx="36">
                  <c:v>43070</c:v>
                </c:pt>
              </c:numCache>
            </c:numRef>
          </c:cat>
          <c:val>
            <c:numRef>
              <c:f>allcards!$P$15:$P$51</c:f>
              <c:numCache>
                <c:formatCode>0.0</c:formatCode>
                <c:ptCount val="37"/>
                <c:pt idx="0" formatCode="General">
                  <c:v>100</c:v>
                </c:pt>
                <c:pt idx="1">
                  <c:v>101.01248602744599</c:v>
                </c:pt>
                <c:pt idx="2">
                  <c:v>102.06746037058997</c:v>
                </c:pt>
                <c:pt idx="3">
                  <c:v>103.9294590673374</c:v>
                </c:pt>
                <c:pt idx="4">
                  <c:v>105.29637892299446</c:v>
                </c:pt>
                <c:pt idx="5">
                  <c:v>106.690463552751</c:v>
                </c:pt>
                <c:pt idx="6">
                  <c:v>108.63219659349549</c:v>
                </c:pt>
                <c:pt idx="7">
                  <c:v>116.37377713077798</c:v>
                </c:pt>
                <c:pt idx="8">
                  <c:v>123.75724391755979</c:v>
                </c:pt>
                <c:pt idx="9">
                  <c:v>131.47755296395829</c:v>
                </c:pt>
                <c:pt idx="10">
                  <c:v>140.66955578139226</c:v>
                </c:pt>
                <c:pt idx="11">
                  <c:v>152.27661425091051</c:v>
                </c:pt>
                <c:pt idx="12">
                  <c:v>167.94679053511362</c:v>
                </c:pt>
                <c:pt idx="13">
                  <c:v>181.67249531966172</c:v>
                </c:pt>
                <c:pt idx="14">
                  <c:v>197.49938145463514</c:v>
                </c:pt>
                <c:pt idx="15">
                  <c:v>213.95560606604596</c:v>
                </c:pt>
                <c:pt idx="16">
                  <c:v>230.60033853327087</c:v>
                </c:pt>
                <c:pt idx="17">
                  <c:v>250.28976159589274</c:v>
                </c:pt>
                <c:pt idx="18">
                  <c:v>268.79225065628259</c:v>
                </c:pt>
                <c:pt idx="19">
                  <c:v>282.74825706655037</c:v>
                </c:pt>
                <c:pt idx="20">
                  <c:v>300.29073019863046</c:v>
                </c:pt>
                <c:pt idx="21">
                  <c:v>314.47211719515741</c:v>
                </c:pt>
                <c:pt idx="22">
                  <c:v>327.78381161755789</c:v>
                </c:pt>
                <c:pt idx="23">
                  <c:v>342.34096815150195</c:v>
                </c:pt>
                <c:pt idx="24">
                  <c:v>355.75258308791916</c:v>
                </c:pt>
                <c:pt idx="25">
                  <c:v>374.48206574794102</c:v>
                </c:pt>
                <c:pt idx="26">
                  <c:v>390.1089360668098</c:v>
                </c:pt>
                <c:pt idx="27">
                  <c:v>409.63801157397216</c:v>
                </c:pt>
                <c:pt idx="28">
                  <c:v>429.21636436993884</c:v>
                </c:pt>
                <c:pt idx="29">
                  <c:v>452.04467153529691</c:v>
                </c:pt>
                <c:pt idx="30">
                  <c:v>472.42074953549547</c:v>
                </c:pt>
                <c:pt idx="31">
                  <c:v>495.9786738989597</c:v>
                </c:pt>
                <c:pt idx="32">
                  <c:v>519.88422907826066</c:v>
                </c:pt>
                <c:pt idx="33">
                  <c:v>541.77033285447101</c:v>
                </c:pt>
                <c:pt idx="34">
                  <c:v>567.20835117935894</c:v>
                </c:pt>
                <c:pt idx="35">
                  <c:v>590.87264644315337</c:v>
                </c:pt>
                <c:pt idx="36">
                  <c:v>616.70951597006012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FA7-41B1-8A00-31A4341B71E6}"/>
            </c:ext>
          </c:extLst>
        </c:ser>
        <c:ser>
          <c:idx val="1"/>
          <c:order val="1"/>
          <c:tx>
            <c:v>Αξία συναλλαγών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36"/>
              <c:layout>
                <c:manualLayout>
                  <c:x val="-4.4083022375699457E-2"/>
                  <c:y val="-3.1188818563214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FA7-41B1-8A00-31A4341B71E6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'yoy (6)'!$DV$14:$DV$50</c:f>
              <c:numCache>
                <c:formatCode>mmm\-yy</c:formatCode>
                <c:ptCount val="37"/>
                <c:pt idx="0">
                  <c:v>41974</c:v>
                </c:pt>
                <c:pt idx="1">
                  <c:v>42005</c:v>
                </c:pt>
                <c:pt idx="2">
                  <c:v>42036</c:v>
                </c:pt>
                <c:pt idx="3">
                  <c:v>42064</c:v>
                </c:pt>
                <c:pt idx="4">
                  <c:v>42095</c:v>
                </c:pt>
                <c:pt idx="5">
                  <c:v>42125</c:v>
                </c:pt>
                <c:pt idx="6">
                  <c:v>42156</c:v>
                </c:pt>
                <c:pt idx="7">
                  <c:v>42186</c:v>
                </c:pt>
                <c:pt idx="8">
                  <c:v>42217</c:v>
                </c:pt>
                <c:pt idx="9">
                  <c:v>42248</c:v>
                </c:pt>
                <c:pt idx="10">
                  <c:v>42278</c:v>
                </c:pt>
                <c:pt idx="11">
                  <c:v>42309</c:v>
                </c:pt>
                <c:pt idx="12">
                  <c:v>42339</c:v>
                </c:pt>
                <c:pt idx="13">
                  <c:v>42370</c:v>
                </c:pt>
                <c:pt idx="14">
                  <c:v>42401</c:v>
                </c:pt>
                <c:pt idx="15">
                  <c:v>42430</c:v>
                </c:pt>
                <c:pt idx="16">
                  <c:v>42461</c:v>
                </c:pt>
                <c:pt idx="17">
                  <c:v>42491</c:v>
                </c:pt>
                <c:pt idx="18">
                  <c:v>42522</c:v>
                </c:pt>
                <c:pt idx="19">
                  <c:v>42552</c:v>
                </c:pt>
                <c:pt idx="20">
                  <c:v>42583</c:v>
                </c:pt>
                <c:pt idx="21">
                  <c:v>42614</c:v>
                </c:pt>
                <c:pt idx="22">
                  <c:v>42644</c:v>
                </c:pt>
                <c:pt idx="23">
                  <c:v>42675</c:v>
                </c:pt>
                <c:pt idx="24">
                  <c:v>42705</c:v>
                </c:pt>
                <c:pt idx="25">
                  <c:v>42736</c:v>
                </c:pt>
                <c:pt idx="26">
                  <c:v>42767</c:v>
                </c:pt>
                <c:pt idx="27">
                  <c:v>42795</c:v>
                </c:pt>
                <c:pt idx="28">
                  <c:v>42826</c:v>
                </c:pt>
                <c:pt idx="29">
                  <c:v>42856</c:v>
                </c:pt>
                <c:pt idx="30">
                  <c:v>42887</c:v>
                </c:pt>
                <c:pt idx="31">
                  <c:v>42917</c:v>
                </c:pt>
                <c:pt idx="32">
                  <c:v>42948</c:v>
                </c:pt>
                <c:pt idx="33">
                  <c:v>42979</c:v>
                </c:pt>
                <c:pt idx="34">
                  <c:v>43009</c:v>
                </c:pt>
                <c:pt idx="35">
                  <c:v>43040</c:v>
                </c:pt>
                <c:pt idx="36">
                  <c:v>43070</c:v>
                </c:pt>
              </c:numCache>
            </c:numRef>
          </c:cat>
          <c:val>
            <c:numRef>
              <c:f>allcards!$Q$15:$Q$51</c:f>
              <c:numCache>
                <c:formatCode>0.0</c:formatCode>
                <c:ptCount val="37"/>
                <c:pt idx="0" formatCode="General">
                  <c:v>100</c:v>
                </c:pt>
                <c:pt idx="1">
                  <c:v>100.35464790371464</c:v>
                </c:pt>
                <c:pt idx="2">
                  <c:v>100.86297130907889</c:v>
                </c:pt>
                <c:pt idx="3">
                  <c:v>101.97618162857624</c:v>
                </c:pt>
                <c:pt idx="4">
                  <c:v>102.63463546140456</c:v>
                </c:pt>
                <c:pt idx="5">
                  <c:v>103.17978279291486</c:v>
                </c:pt>
                <c:pt idx="6">
                  <c:v>104.16493626779204</c:v>
                </c:pt>
                <c:pt idx="7">
                  <c:v>109.43937352160221</c:v>
                </c:pt>
                <c:pt idx="8">
                  <c:v>114.8170702192693</c:v>
                </c:pt>
                <c:pt idx="9">
                  <c:v>119.95909294196927</c:v>
                </c:pt>
                <c:pt idx="10">
                  <c:v>126.44407864231134</c:v>
                </c:pt>
                <c:pt idx="11">
                  <c:v>134.87606555079839</c:v>
                </c:pt>
                <c:pt idx="12">
                  <c:v>146.62273836065299</c:v>
                </c:pt>
                <c:pt idx="13">
                  <c:v>155.77601959259889</c:v>
                </c:pt>
                <c:pt idx="14">
                  <c:v>165.92774999420581</c:v>
                </c:pt>
                <c:pt idx="15">
                  <c:v>176.01033648023432</c:v>
                </c:pt>
                <c:pt idx="16">
                  <c:v>186.68512491934092</c:v>
                </c:pt>
                <c:pt idx="17">
                  <c:v>199.32659344928953</c:v>
                </c:pt>
                <c:pt idx="18">
                  <c:v>210.73264478563664</c:v>
                </c:pt>
                <c:pt idx="19">
                  <c:v>218.60146521228609</c:v>
                </c:pt>
                <c:pt idx="20">
                  <c:v>228.47684385850044</c:v>
                </c:pt>
                <c:pt idx="21">
                  <c:v>235.97765522050094</c:v>
                </c:pt>
                <c:pt idx="22">
                  <c:v>242.35932944347894</c:v>
                </c:pt>
                <c:pt idx="23">
                  <c:v>249.68285203637603</c:v>
                </c:pt>
                <c:pt idx="24">
                  <c:v>256.21067217149294</c:v>
                </c:pt>
                <c:pt idx="25">
                  <c:v>265.97275172984274</c:v>
                </c:pt>
                <c:pt idx="26">
                  <c:v>273.00576454598388</c:v>
                </c:pt>
                <c:pt idx="27">
                  <c:v>281.76792045073796</c:v>
                </c:pt>
                <c:pt idx="28">
                  <c:v>290.30873698138691</c:v>
                </c:pt>
                <c:pt idx="29">
                  <c:v>299.93317757232103</c:v>
                </c:pt>
                <c:pt idx="30">
                  <c:v>308.46291164114609</c:v>
                </c:pt>
                <c:pt idx="31">
                  <c:v>318.88819611483279</c:v>
                </c:pt>
                <c:pt idx="32">
                  <c:v>328.7912289294523</c:v>
                </c:pt>
                <c:pt idx="33">
                  <c:v>337.68995348819163</c:v>
                </c:pt>
                <c:pt idx="34">
                  <c:v>348.53918950590105</c:v>
                </c:pt>
                <c:pt idx="35">
                  <c:v>358.69772798292524</c:v>
                </c:pt>
                <c:pt idx="36">
                  <c:v>369.47361762729514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FA7-41B1-8A00-31A4341B71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8342687"/>
        <c:axId val="908350591"/>
      </c:lineChart>
      <c:lineChart>
        <c:grouping val="standard"/>
        <c:varyColors val="0"/>
        <c:ser>
          <c:idx val="2"/>
          <c:order val="2"/>
          <c:tx>
            <c:v>μέση αξία συναλλαγών, σε € (δεξιά άξονας)</c:v>
          </c:tx>
          <c:spPr>
            <a:ln w="28575" cap="rnd">
              <a:solidFill>
                <a:schemeClr val="accent6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36"/>
              <c:layout>
                <c:manualLayout>
                  <c:x val="-3.4374620964643075E-2"/>
                  <c:y val="-2.4853521437434471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FA7-41B1-8A00-31A4341B71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allcards!$A$15:$A$50</c:f>
              <c:strCache>
                <c:ptCount val="36"/>
                <c:pt idx="0">
                  <c:v>December 2014</c:v>
                </c:pt>
                <c:pt idx="1">
                  <c:v>January 2015</c:v>
                </c:pt>
                <c:pt idx="2">
                  <c:v>February 2015</c:v>
                </c:pt>
                <c:pt idx="3">
                  <c:v>March 2015</c:v>
                </c:pt>
                <c:pt idx="4">
                  <c:v>April 2015</c:v>
                </c:pt>
                <c:pt idx="5">
                  <c:v>May 2015</c:v>
                </c:pt>
                <c:pt idx="6">
                  <c:v>June 2015</c:v>
                </c:pt>
                <c:pt idx="7">
                  <c:v>July 2015</c:v>
                </c:pt>
                <c:pt idx="8">
                  <c:v>August 2015</c:v>
                </c:pt>
                <c:pt idx="9">
                  <c:v>September 2015</c:v>
                </c:pt>
                <c:pt idx="10">
                  <c:v>October 2015</c:v>
                </c:pt>
                <c:pt idx="11">
                  <c:v>November 2015</c:v>
                </c:pt>
                <c:pt idx="12">
                  <c:v>December 2015</c:v>
                </c:pt>
                <c:pt idx="13">
                  <c:v>January 2016</c:v>
                </c:pt>
                <c:pt idx="14">
                  <c:v>February 2016</c:v>
                </c:pt>
                <c:pt idx="15">
                  <c:v>March 2016</c:v>
                </c:pt>
                <c:pt idx="16">
                  <c:v>April 2016</c:v>
                </c:pt>
                <c:pt idx="17">
                  <c:v>May 2016</c:v>
                </c:pt>
                <c:pt idx="18">
                  <c:v>June 2016</c:v>
                </c:pt>
                <c:pt idx="19">
                  <c:v>July 2016</c:v>
                </c:pt>
                <c:pt idx="20">
                  <c:v>August 2016</c:v>
                </c:pt>
                <c:pt idx="21">
                  <c:v>September 2016</c:v>
                </c:pt>
                <c:pt idx="22">
                  <c:v>October 2016</c:v>
                </c:pt>
                <c:pt idx="23">
                  <c:v>November 2016</c:v>
                </c:pt>
                <c:pt idx="24">
                  <c:v>December 2016</c:v>
                </c:pt>
                <c:pt idx="25">
                  <c:v>January 2017</c:v>
                </c:pt>
                <c:pt idx="26">
                  <c:v>February 2017</c:v>
                </c:pt>
                <c:pt idx="27">
                  <c:v>March 2017</c:v>
                </c:pt>
                <c:pt idx="28">
                  <c:v>April 2017</c:v>
                </c:pt>
                <c:pt idx="29">
                  <c:v>May 2017</c:v>
                </c:pt>
                <c:pt idx="30">
                  <c:v>June 2017</c:v>
                </c:pt>
                <c:pt idx="31">
                  <c:v>July 2017</c:v>
                </c:pt>
                <c:pt idx="32">
                  <c:v>August 2017</c:v>
                </c:pt>
                <c:pt idx="33">
                  <c:v>September 2017</c:v>
                </c:pt>
                <c:pt idx="34">
                  <c:v>October 2017</c:v>
                </c:pt>
                <c:pt idx="35">
                  <c:v>November 2017</c:v>
                </c:pt>
              </c:strCache>
            </c:strRef>
          </c:cat>
          <c:val>
            <c:numRef>
              <c:f>allcards!$E$15:$E$51</c:f>
              <c:numCache>
                <c:formatCode>0.0</c:formatCode>
                <c:ptCount val="37"/>
                <c:pt idx="0">
                  <c:v>69.120154969919241</c:v>
                </c:pt>
                <c:pt idx="1">
                  <c:v>65.751294368801567</c:v>
                </c:pt>
                <c:pt idx="2">
                  <c:v>64.545975447543981</c:v>
                </c:pt>
                <c:pt idx="3">
                  <c:v>65.257027543337557</c:v>
                </c:pt>
                <c:pt idx="4">
                  <c:v>65.227329351040453</c:v>
                </c:pt>
                <c:pt idx="5">
                  <c:v>65.376498561146462</c:v>
                </c:pt>
                <c:pt idx="6">
                  <c:v>67.43710604233209</c:v>
                </c:pt>
                <c:pt idx="7">
                  <c:v>64.229366876485088</c:v>
                </c:pt>
                <c:pt idx="8">
                  <c:v>65.139549391023621</c:v>
                </c:pt>
                <c:pt idx="9">
                  <c:v>62.332588343671532</c:v>
                </c:pt>
                <c:pt idx="10">
                  <c:v>60.922566088358366</c:v>
                </c:pt>
                <c:pt idx="11">
                  <c:v>59.557682138745946</c:v>
                </c:pt>
                <c:pt idx="12">
                  <c:v>60.087553538916808</c:v>
                </c:pt>
                <c:pt idx="13">
                  <c:v>55.028470607420608</c:v>
                </c:pt>
                <c:pt idx="14">
                  <c:v>52.462891357411202</c:v>
                </c:pt>
                <c:pt idx="15">
                  <c:v>51.798487989751109</c:v>
                </c:pt>
                <c:pt idx="16">
                  <c:v>53.12929069647501</c:v>
                </c:pt>
                <c:pt idx="17">
                  <c:v>52.568131540125556</c:v>
                </c:pt>
                <c:pt idx="18">
                  <c:v>52.741188827052895</c:v>
                </c:pt>
                <c:pt idx="19">
                  <c:v>53.678757666888941</c:v>
                </c:pt>
                <c:pt idx="20">
                  <c:v>52.123117255488111</c:v>
                </c:pt>
                <c:pt idx="21">
                  <c:v>51.267893908157198</c:v>
                </c:pt>
                <c:pt idx="22">
                  <c:v>49.656930892278588</c:v>
                </c:pt>
                <c:pt idx="23">
                  <c:v>49.662521579157136</c:v>
                </c:pt>
                <c:pt idx="24">
                  <c:v>51.599361658521261</c:v>
                </c:pt>
                <c:pt idx="25">
                  <c:v>47.13394575765566</c:v>
                </c:pt>
                <c:pt idx="26">
                  <c:v>44.565660094544107</c:v>
                </c:pt>
                <c:pt idx="27">
                  <c:v>43.42212641584937</c:v>
                </c:pt>
                <c:pt idx="28">
                  <c:v>43.844121627984549</c:v>
                </c:pt>
                <c:pt idx="29">
                  <c:v>42.866273138636913</c:v>
                </c:pt>
                <c:pt idx="30">
                  <c:v>43.4247880268952</c:v>
                </c:pt>
                <c:pt idx="31">
                  <c:v>44.318012780014435</c:v>
                </c:pt>
                <c:pt idx="32">
                  <c:v>42.794765718387616</c:v>
                </c:pt>
                <c:pt idx="33">
                  <c:v>42.192129392276861</c:v>
                </c:pt>
                <c:pt idx="34">
                  <c:v>41.170795262042432</c:v>
                </c:pt>
                <c:pt idx="35">
                  <c:v>42.027510594001072</c:v>
                </c:pt>
                <c:pt idx="36">
                  <c:v>43.093462214555984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FA7-41B1-8A00-31A4341B71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8355999"/>
        <c:axId val="908353919"/>
      </c:lineChart>
      <c:dateAx>
        <c:axId val="908342687"/>
        <c:scaling>
          <c:orientation val="minMax"/>
        </c:scaling>
        <c:delete val="0"/>
        <c:axPos val="b"/>
        <c:numFmt formatCode="[$-408]mmm\-yy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8350591"/>
        <c:crosses val="autoZero"/>
        <c:auto val="1"/>
        <c:lblOffset val="100"/>
        <c:baseTimeUnit val="months"/>
        <c:majorUnit val="2"/>
        <c:majorTimeUnit val="months"/>
      </c:dateAx>
      <c:valAx>
        <c:axId val="908350591"/>
        <c:scaling>
          <c:orientation val="minMax"/>
          <c:max val="700"/>
        </c:scaling>
        <c:delete val="0"/>
        <c:axPos val="l"/>
        <c:majorGridlines>
          <c:spPr>
            <a:ln w="9525" cap="flat" cmpd="sng" algn="ctr">
              <a:solidFill>
                <a:schemeClr val="bg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2">
                <a:lumMod val="20000"/>
                <a:lumOff val="8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8342687"/>
        <c:crosses val="autoZero"/>
        <c:crossBetween val="between"/>
      </c:valAx>
      <c:valAx>
        <c:axId val="908353919"/>
        <c:scaling>
          <c:orientation val="minMax"/>
          <c:max val="120"/>
          <c:min val="0"/>
        </c:scaling>
        <c:delete val="0"/>
        <c:axPos val="r"/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2">
                <a:lumMod val="20000"/>
                <a:lumOff val="8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8355999"/>
        <c:crosses val="max"/>
        <c:crossBetween val="between"/>
        <c:majorUnit val="20"/>
      </c:valAx>
      <c:catAx>
        <c:axId val="90835599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08353919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5.6345421354813782E-2"/>
          <c:y val="0.12127022764934113"/>
          <c:w val="0.52025109855618334"/>
          <c:h val="0.250002187226596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 dirty="0" smtClean="0"/>
              <a:t>Ετήσιος αριθμός </a:t>
            </a:r>
            <a:r>
              <a:rPr lang="el-GR" b="1" dirty="0"/>
              <a:t>συναλλαγών με κάρτα ανά κάτοικο</a:t>
            </a:r>
            <a:r>
              <a:rPr lang="en-US" b="1" dirty="0"/>
              <a:t> (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2017</a:t>
            </a:r>
            <a:r>
              <a:rPr lang="en-US" b="1" dirty="0"/>
              <a:t>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3843622211800325E-2"/>
          <c:y val="0.14940584088620343"/>
          <c:w val="0.90316787204107318"/>
          <c:h val="0.7640469845767946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85D-4A7C-9002-A4BD453535DD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85D-4A7C-9002-A4BD453535D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85D-4A7C-9002-A4BD453535DD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85D-4A7C-9002-A4BD453535DD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85D-4A7C-9002-A4BD453535DD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85D-4A7C-9002-A4BD453535DD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85D-4A7C-9002-A4BD453535DD}"/>
              </c:ext>
            </c:extLst>
          </c:dPt>
          <c:dLbls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85D-4A7C-9002-A4BD453535DD}"/>
                </c:ext>
              </c:extLst>
            </c:dLbl>
            <c:dLbl>
              <c:idx val="1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885D-4A7C-9002-A4BD453535DD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(2017)'!$A$141:$A$170</c:f>
              <c:strCache>
                <c:ptCount val="30"/>
                <c:pt idx="0">
                  <c:v>Βουλγαρία</c:v>
                </c:pt>
                <c:pt idx="1">
                  <c:v>Ρουμανία</c:v>
                </c:pt>
                <c:pt idx="2">
                  <c:v>Ιταλία</c:v>
                </c:pt>
                <c:pt idx="3">
                  <c:v>Ελλάδα</c:v>
                </c:pt>
                <c:pt idx="4">
                  <c:v>Γερμανία</c:v>
                </c:pt>
                <c:pt idx="5">
                  <c:v>Μάλτα</c:v>
                </c:pt>
                <c:pt idx="6">
                  <c:v>Κύπρος</c:v>
                </c:pt>
                <c:pt idx="7">
                  <c:v>Ουγγαρία</c:v>
                </c:pt>
                <c:pt idx="8">
                  <c:v>Κροατία</c:v>
                </c:pt>
                <c:pt idx="9">
                  <c:v>Σλοβακία</c:v>
                </c:pt>
                <c:pt idx="10">
                  <c:v>Τσεχία</c:v>
                </c:pt>
                <c:pt idx="11">
                  <c:v>Αυστρία</c:v>
                </c:pt>
                <c:pt idx="12">
                  <c:v>Ισπανία</c:v>
                </c:pt>
                <c:pt idx="13">
                  <c:v>Σλοβενία</c:v>
                </c:pt>
                <c:pt idx="14">
                  <c:v>Λιθουανία</c:v>
                </c:pt>
                <c:pt idx="15">
                  <c:v>Πολωνία</c:v>
                </c:pt>
                <c:pt idx="16">
                  <c:v>μ.ο. Ευρωζώνης</c:v>
                </c:pt>
                <c:pt idx="17">
                  <c:v>μ.ο. ΕΕ-28</c:v>
                </c:pt>
                <c:pt idx="18">
                  <c:v>Λετονία</c:v>
                </c:pt>
                <c:pt idx="19">
                  <c:v>Πορτογαλία</c:v>
                </c:pt>
                <c:pt idx="20">
                  <c:v>Βέλγιο</c:v>
                </c:pt>
                <c:pt idx="21">
                  <c:v>Γαλλία</c:v>
                </c:pt>
                <c:pt idx="22">
                  <c:v>Ιρλανδία</c:v>
                </c:pt>
                <c:pt idx="23">
                  <c:v>Εσθονία</c:v>
                </c:pt>
                <c:pt idx="24">
                  <c:v>Λουξεμβούργο</c:v>
                </c:pt>
                <c:pt idx="25">
                  <c:v>Ολλανδία</c:v>
                </c:pt>
                <c:pt idx="26">
                  <c:v>Φινλανδία</c:v>
                </c:pt>
                <c:pt idx="27">
                  <c:v>Ηνωμένο Βασίλειο</c:v>
                </c:pt>
                <c:pt idx="28">
                  <c:v>Σουηδία</c:v>
                </c:pt>
                <c:pt idx="29">
                  <c:v>Δανία</c:v>
                </c:pt>
              </c:strCache>
            </c:strRef>
          </c:cat>
          <c:val>
            <c:numRef>
              <c:f>'charts (2017)'!$C$141:$C$170</c:f>
              <c:numCache>
                <c:formatCode>0.0</c:formatCode>
                <c:ptCount val="30"/>
                <c:pt idx="0">
                  <c:v>18.260000000000002</c:v>
                </c:pt>
                <c:pt idx="1">
                  <c:v>23.463000000000001</c:v>
                </c:pt>
                <c:pt idx="2">
                  <c:v>46.183</c:v>
                </c:pt>
                <c:pt idx="3">
                  <c:v>47.106999999999999</c:v>
                </c:pt>
                <c:pt idx="4">
                  <c:v>54.37</c:v>
                </c:pt>
                <c:pt idx="5">
                  <c:v>62.993000000000002</c:v>
                </c:pt>
                <c:pt idx="6">
                  <c:v>68.328999999999994</c:v>
                </c:pt>
                <c:pt idx="7">
                  <c:v>68.489999999999995</c:v>
                </c:pt>
                <c:pt idx="8">
                  <c:v>71.944000000000003</c:v>
                </c:pt>
                <c:pt idx="9">
                  <c:v>76.135999999999996</c:v>
                </c:pt>
                <c:pt idx="10">
                  <c:v>83.956999999999994</c:v>
                </c:pt>
                <c:pt idx="11">
                  <c:v>84.826999999999998</c:v>
                </c:pt>
                <c:pt idx="12">
                  <c:v>86.759</c:v>
                </c:pt>
                <c:pt idx="13">
                  <c:v>87.25</c:v>
                </c:pt>
                <c:pt idx="14">
                  <c:v>97.33</c:v>
                </c:pt>
                <c:pt idx="15">
                  <c:v>100.605</c:v>
                </c:pt>
                <c:pt idx="16">
                  <c:v>107.422</c:v>
                </c:pt>
                <c:pt idx="17">
                  <c:v>135.012</c:v>
                </c:pt>
                <c:pt idx="18">
                  <c:v>140.29400000000001</c:v>
                </c:pt>
                <c:pt idx="19">
                  <c:v>158.68899999999999</c:v>
                </c:pt>
                <c:pt idx="20">
                  <c:v>166.012</c:v>
                </c:pt>
                <c:pt idx="21">
                  <c:v>178.88900000000001</c:v>
                </c:pt>
                <c:pt idx="22">
                  <c:v>188.899</c:v>
                </c:pt>
                <c:pt idx="23">
                  <c:v>237.53800000000001</c:v>
                </c:pt>
                <c:pt idx="24">
                  <c:v>239.726</c:v>
                </c:pt>
                <c:pt idx="25">
                  <c:v>249.892</c:v>
                </c:pt>
                <c:pt idx="26">
                  <c:v>300.03199999999998</c:v>
                </c:pt>
                <c:pt idx="27">
                  <c:v>314.87</c:v>
                </c:pt>
                <c:pt idx="28">
                  <c:v>332.75099999999998</c:v>
                </c:pt>
                <c:pt idx="29">
                  <c:v>366.13799999999998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85D-4A7C-9002-A4BD453535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45836543"/>
        <c:axId val="645839039"/>
      </c:barChart>
      <c:catAx>
        <c:axId val="6458365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5839039"/>
        <c:crosses val="autoZero"/>
        <c:auto val="1"/>
        <c:lblAlgn val="ctr"/>
        <c:lblOffset val="100"/>
        <c:tickLblSkip val="1"/>
        <c:noMultiLvlLbl val="0"/>
      </c:catAx>
      <c:valAx>
        <c:axId val="645839039"/>
        <c:scaling>
          <c:orientation val="minMax"/>
          <c:max val="330"/>
          <c:min val="0"/>
        </c:scaling>
        <c:delete val="0"/>
        <c:axPos val="b"/>
        <c:majorGridlines>
          <c:spPr>
            <a:ln w="9525" cap="flat" cmpd="sng" algn="ctr">
              <a:solidFill>
                <a:schemeClr val="bg1"/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bg2">
                <a:lumMod val="9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58365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 dirty="0"/>
              <a:t>Αξία συναλλαγών με κάρτα, ως % της ιδιωτικής κατανάλωσης </a:t>
            </a:r>
            <a:r>
              <a:rPr lang="en-US" b="1" dirty="0"/>
              <a:t>(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2017</a:t>
            </a:r>
            <a:r>
              <a:rPr lang="en-US" b="1" dirty="0"/>
              <a:t>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3843622211800325E-2"/>
          <c:y val="0.14940584088620343"/>
          <c:w val="0.90316787204107318"/>
          <c:h val="0.7929833226473521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BE9-4FB9-A677-0941B8DE19C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BE9-4FB9-A677-0941B8DE19C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BE9-4FB9-A677-0941B8DE19CD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BE9-4FB9-A677-0941B8DE19CD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BE9-4FB9-A677-0941B8DE19CD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BE9-4FB9-A677-0941B8DE19CD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BE9-4FB9-A677-0941B8DE19CD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BE9-4FB9-A677-0941B8DE19CD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5BE9-4FB9-A677-0941B8DE19CD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5BE9-4FB9-A677-0941B8DE19CD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5BE9-4FB9-A677-0941B8DE19CD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5BE9-4FB9-A677-0941B8DE19CD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5BE9-4FB9-A677-0941B8DE19CD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5BE9-4FB9-A677-0941B8DE19CD}"/>
              </c:ext>
            </c:extLst>
          </c:dPt>
          <c:dLbls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BE9-4FB9-A677-0941B8DE19CD}"/>
                </c:ext>
              </c:extLst>
            </c:dLbl>
            <c:dLbl>
              <c:idx val="1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5BE9-4FB9-A677-0941B8DE19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(2017)'!$M$141:$M$170</c:f>
              <c:strCache>
                <c:ptCount val="30"/>
                <c:pt idx="0">
                  <c:v>Ρουμανία</c:v>
                </c:pt>
                <c:pt idx="1">
                  <c:v>Γερμανία</c:v>
                </c:pt>
                <c:pt idx="2">
                  <c:v>Βουλγαρία</c:v>
                </c:pt>
                <c:pt idx="3">
                  <c:v>Ιταλία</c:v>
                </c:pt>
                <c:pt idx="4">
                  <c:v>Ελλάδα</c:v>
                </c:pt>
                <c:pt idx="5">
                  <c:v>Αυστρία</c:v>
                </c:pt>
                <c:pt idx="6">
                  <c:v>Λιθουανία</c:v>
                </c:pt>
                <c:pt idx="7">
                  <c:v>Πολωνία</c:v>
                </c:pt>
                <c:pt idx="8">
                  <c:v>Ισπανία</c:v>
                </c:pt>
                <c:pt idx="9">
                  <c:v>Τσεχία</c:v>
                </c:pt>
                <c:pt idx="10">
                  <c:v>Σλοβενία</c:v>
                </c:pt>
                <c:pt idx="11">
                  <c:v>Ουγγαρία</c:v>
                </c:pt>
                <c:pt idx="12">
                  <c:v>μ.ο. Ευρωζώνης</c:v>
                </c:pt>
                <c:pt idx="13">
                  <c:v>Σλοβακία</c:v>
                </c:pt>
                <c:pt idx="14">
                  <c:v>Κροατία</c:v>
                </c:pt>
                <c:pt idx="15">
                  <c:v>Κύπρος</c:v>
                </c:pt>
                <c:pt idx="16">
                  <c:v>Λετονία</c:v>
                </c:pt>
                <c:pt idx="17">
                  <c:v>μ.ο. ΕΕ-28</c:v>
                </c:pt>
                <c:pt idx="18">
                  <c:v>Μάλτα</c:v>
                </c:pt>
                <c:pt idx="19">
                  <c:v>Βέλγιο</c:v>
                </c:pt>
                <c:pt idx="20">
                  <c:v>Φινλανδία</c:v>
                </c:pt>
                <c:pt idx="21">
                  <c:v>Ολλανδία</c:v>
                </c:pt>
                <c:pt idx="22">
                  <c:v>Γαλλία</c:v>
                </c:pt>
                <c:pt idx="23">
                  <c:v>Εσθονία</c:v>
                </c:pt>
                <c:pt idx="24">
                  <c:v>Ιρλανδία</c:v>
                </c:pt>
                <c:pt idx="25">
                  <c:v>Σουηδία</c:v>
                </c:pt>
                <c:pt idx="26">
                  <c:v>Λουξεμβούργο</c:v>
                </c:pt>
                <c:pt idx="27">
                  <c:v>Πορτογαλία</c:v>
                </c:pt>
                <c:pt idx="28">
                  <c:v>Δανία</c:v>
                </c:pt>
                <c:pt idx="29">
                  <c:v>Ηνωμένο Βασίλειο</c:v>
                </c:pt>
              </c:strCache>
            </c:strRef>
          </c:cat>
          <c:val>
            <c:numRef>
              <c:f>'charts (2017)'!$O$141:$O$170</c:f>
              <c:numCache>
                <c:formatCode>0.0</c:formatCode>
                <c:ptCount val="30"/>
                <c:pt idx="0">
                  <c:v>11.651979946591167</c:v>
                </c:pt>
                <c:pt idx="1">
                  <c:v>16.173638146200435</c:v>
                </c:pt>
                <c:pt idx="2">
                  <c:v>16.54808590403432</c:v>
                </c:pt>
                <c:pt idx="3">
                  <c:v>17.146466667836709</c:v>
                </c:pt>
                <c:pt idx="4">
                  <c:v>17.435357752016891</c:v>
                </c:pt>
                <c:pt idx="5">
                  <c:v>20.320837579941756</c:v>
                </c:pt>
                <c:pt idx="6">
                  <c:v>20.843618005701405</c:v>
                </c:pt>
                <c:pt idx="7">
                  <c:v>22.424715469341699</c:v>
                </c:pt>
                <c:pt idx="8">
                  <c:v>24.797393477814271</c:v>
                </c:pt>
                <c:pt idx="9">
                  <c:v>25.275187086433984</c:v>
                </c:pt>
                <c:pt idx="10">
                  <c:v>25.361960961131853</c:v>
                </c:pt>
                <c:pt idx="11">
                  <c:v>26.437255369616498</c:v>
                </c:pt>
                <c:pt idx="12">
                  <c:v>27.331512442984874</c:v>
                </c:pt>
                <c:pt idx="13">
                  <c:v>28.173859175530485</c:v>
                </c:pt>
                <c:pt idx="14">
                  <c:v>29.159331553756179</c:v>
                </c:pt>
                <c:pt idx="15">
                  <c:v>29.317060602156733</c:v>
                </c:pt>
                <c:pt idx="16">
                  <c:v>30.375101046052869</c:v>
                </c:pt>
                <c:pt idx="17">
                  <c:v>35.720654498569694</c:v>
                </c:pt>
                <c:pt idx="18">
                  <c:v>38.915589216842186</c:v>
                </c:pt>
                <c:pt idx="19">
                  <c:v>39.069187681321132</c:v>
                </c:pt>
                <c:pt idx="20">
                  <c:v>39.270089413770215</c:v>
                </c:pt>
                <c:pt idx="21">
                  <c:v>41.581813861017054</c:v>
                </c:pt>
                <c:pt idx="22">
                  <c:v>41.981035823748996</c:v>
                </c:pt>
                <c:pt idx="23">
                  <c:v>49.163895789000712</c:v>
                </c:pt>
                <c:pt idx="24">
                  <c:v>49.431741988610241</c:v>
                </c:pt>
                <c:pt idx="25">
                  <c:v>51.081683846203866</c:v>
                </c:pt>
                <c:pt idx="26">
                  <c:v>57.095490636883255</c:v>
                </c:pt>
                <c:pt idx="27">
                  <c:v>62.260093048430555</c:v>
                </c:pt>
                <c:pt idx="28">
                  <c:v>65.560431558509947</c:v>
                </c:pt>
                <c:pt idx="29">
                  <c:v>69.932065064275889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5BE9-4FB9-A677-0941B8DE19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45836543"/>
        <c:axId val="645839039"/>
      </c:barChart>
      <c:catAx>
        <c:axId val="6458365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5839039"/>
        <c:crosses val="autoZero"/>
        <c:auto val="1"/>
        <c:lblAlgn val="ctr"/>
        <c:lblOffset val="100"/>
        <c:tickLblSkip val="1"/>
        <c:noMultiLvlLbl val="0"/>
      </c:catAx>
      <c:valAx>
        <c:axId val="645839039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bg1"/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bg2">
                <a:lumMod val="9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58365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l-GR" b="1" dirty="0" smtClean="0"/>
              <a:t>Ελλάδα και Ευρωζώνη</a:t>
            </a:r>
            <a:r>
              <a:rPr lang="el-GR" b="1" baseline="0" dirty="0" smtClean="0"/>
              <a:t>, 2001-2017</a:t>
            </a:r>
            <a:endParaRPr lang="en-US" b="1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5610607636309616E-2"/>
          <c:y val="8.896170450123167E-2"/>
          <c:w val="0.86979819739513697"/>
          <c:h val="0.77373343177845189"/>
        </c:manualLayout>
      </c:layout>
      <c:lineChart>
        <c:grouping val="standard"/>
        <c:varyColors val="0"/>
        <c:ser>
          <c:idx val="0"/>
          <c:order val="0"/>
          <c:tx>
            <c:strRef>
              <c:f>'Ενεργός πληθυσμός'!$A$27</c:f>
              <c:strCache>
                <c:ptCount val="1"/>
                <c:pt idx="0">
                  <c:v>Euro Area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'Ενεργός πληθυσμός'!$E$23:$U$23</c:f>
              <c:strCach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strCache>
            </c:strRef>
          </c:cat>
          <c:val>
            <c:numRef>
              <c:f>'Ενεργός πληθυσμός'!$E$24:$U$24</c:f>
              <c:numCache>
                <c:formatCode>0.0%</c:formatCode>
                <c:ptCount val="17"/>
                <c:pt idx="0">
                  <c:v>0.66679162471338438</c:v>
                </c:pt>
                <c:pt idx="1">
                  <c:v>0.67377399090935874</c:v>
                </c:pt>
                <c:pt idx="2">
                  <c:v>0.68089985016634369</c:v>
                </c:pt>
                <c:pt idx="3">
                  <c:v>0.68170076030827054</c:v>
                </c:pt>
                <c:pt idx="4">
                  <c:v>0.69034581772891002</c:v>
                </c:pt>
                <c:pt idx="5">
                  <c:v>0.69622316900112891</c:v>
                </c:pt>
                <c:pt idx="6">
                  <c:v>0.70096951088650794</c:v>
                </c:pt>
                <c:pt idx="7">
                  <c:v>0.70435529039431077</c:v>
                </c:pt>
                <c:pt idx="8">
                  <c:v>0.70447442454176401</c:v>
                </c:pt>
                <c:pt idx="9">
                  <c:v>0.70162738924381285</c:v>
                </c:pt>
                <c:pt idx="10">
                  <c:v>0.70541851869461192</c:v>
                </c:pt>
                <c:pt idx="11">
                  <c:v>0.71065371775773856</c:v>
                </c:pt>
                <c:pt idx="12">
                  <c:v>0.71268909483918219</c:v>
                </c:pt>
                <c:pt idx="13">
                  <c:v>0.71567660088511287</c:v>
                </c:pt>
                <c:pt idx="14">
                  <c:v>0.71776033543533835</c:v>
                </c:pt>
                <c:pt idx="15">
                  <c:v>0.7225054094287322</c:v>
                </c:pt>
                <c:pt idx="16">
                  <c:v>0.7252715899901736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5D10-4129-8BD8-44AB86E88FBE}"/>
            </c:ext>
          </c:extLst>
        </c:ser>
        <c:ser>
          <c:idx val="1"/>
          <c:order val="1"/>
          <c:tx>
            <c:strRef>
              <c:f>'Ενεργός πληθυσμός'!$A$28</c:f>
              <c:strCache>
                <c:ptCount val="1"/>
                <c:pt idx="0">
                  <c:v>Greece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'Ενεργός πληθυσμός'!$E$23:$U$23</c:f>
              <c:strCach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strCache>
            </c:strRef>
          </c:cat>
          <c:val>
            <c:numRef>
              <c:f>'Ενεργός πληθυσμός'!$E$25:$U$25</c:f>
              <c:numCache>
                <c:formatCode>0.0%</c:formatCode>
                <c:ptCount val="17"/>
                <c:pt idx="0">
                  <c:v>0.62944215510320556</c:v>
                </c:pt>
                <c:pt idx="1">
                  <c:v>0.6413296277083641</c:v>
                </c:pt>
                <c:pt idx="2">
                  <c:v>0.64897870790094292</c:v>
                </c:pt>
                <c:pt idx="3">
                  <c:v>0.66292523936186987</c:v>
                </c:pt>
                <c:pt idx="4">
                  <c:v>0.6638781631445565</c:v>
                </c:pt>
                <c:pt idx="5">
                  <c:v>0.66638360975013811</c:v>
                </c:pt>
                <c:pt idx="6">
                  <c:v>0.66511439328750266</c:v>
                </c:pt>
                <c:pt idx="7">
                  <c:v>0.66549119145829183</c:v>
                </c:pt>
                <c:pt idx="8">
                  <c:v>0.67040624463683129</c:v>
                </c:pt>
                <c:pt idx="9">
                  <c:v>0.66984951077386679</c:v>
                </c:pt>
                <c:pt idx="10">
                  <c:v>0.66112655071655257</c:v>
                </c:pt>
                <c:pt idx="11">
                  <c:v>0.66325405759584821</c:v>
                </c:pt>
                <c:pt idx="12">
                  <c:v>0.6662729008678121</c:v>
                </c:pt>
                <c:pt idx="13">
                  <c:v>0.6697209550101465</c:v>
                </c:pt>
                <c:pt idx="14">
                  <c:v>0.67579257646561619</c:v>
                </c:pt>
                <c:pt idx="15">
                  <c:v>0.68242139030523219</c:v>
                </c:pt>
                <c:pt idx="16">
                  <c:v>0.68184623739969763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5D10-4129-8BD8-44AB86E88F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58519616"/>
        <c:axId val="1"/>
      </c:lineChart>
      <c:catAx>
        <c:axId val="135851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vert="horz"/>
          <a:lstStyle/>
          <a:p>
            <a:pPr>
              <a:defRPr sz="11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noMultiLvlLbl val="0"/>
      </c:catAx>
      <c:valAx>
        <c:axId val="1"/>
        <c:scaling>
          <c:orientation val="minMax"/>
          <c:min val="0.6000000000000000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35851961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59633313524488685"/>
          <c:y val="0.640148259880856"/>
          <c:w val="0.33249071460407065"/>
          <c:h val="0.12083439480172507"/>
        </c:manualLayout>
      </c:layout>
      <c:overlay val="0"/>
      <c:spPr>
        <a:noFill/>
        <a:ln>
          <a:noFill/>
        </a:ln>
        <a:effectLst/>
      </c:spPr>
      <c:txPr>
        <a:bodyPr/>
        <a:lstStyle/>
        <a:p>
          <a:pPr>
            <a:defRPr sz="1100" b="1" i="0" u="none" strike="noStrike" baseline="0">
              <a:solidFill>
                <a:srgbClr val="333333"/>
              </a:solidFill>
              <a:latin typeface="+mj-lt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45384951881014"/>
          <c:y val="9.8126131180167345E-2"/>
          <c:w val="0.801980971128609"/>
          <c:h val="0.5727758076042021"/>
        </c:manualLayout>
      </c:layout>
      <c:lineChart>
        <c:grouping val="standard"/>
        <c:varyColors val="0"/>
        <c:ser>
          <c:idx val="0"/>
          <c:order val="0"/>
          <c:tx>
            <c:strRef>
              <c:f>'Δημόσια έσοδα - δαπάνες'!$A$11</c:f>
              <c:strCache>
                <c:ptCount val="1"/>
                <c:pt idx="0">
                  <c:v>Δαπάνες Γενικής Κυβέρνησης (αριστερός άξονας)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16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B49B-4B00-B7F2-AFD729F0B31D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B49B-4B00-B7F2-AFD729F0B31D}"/>
              </c:ext>
            </c:extLst>
          </c:dPt>
          <c:dPt>
            <c:idx val="18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B49B-4B00-B7F2-AFD729F0B31D}"/>
              </c:ext>
            </c:extLst>
          </c:dPt>
          <c:cat>
            <c:strRef>
              <c:f>'Δημόσια έσοδα - δαπάνες'!$C$10:$U$10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'Δημόσια έσοδα - δαπάνες'!$C$11:$U$11</c:f>
              <c:numCache>
                <c:formatCode>#,##0.0</c:formatCode>
                <c:ptCount val="19"/>
                <c:pt idx="0">
                  <c:v>46.4</c:v>
                </c:pt>
                <c:pt idx="1">
                  <c:v>46</c:v>
                </c:pt>
                <c:pt idx="2">
                  <c:v>45.8</c:v>
                </c:pt>
                <c:pt idx="3">
                  <c:v>46.6</c:v>
                </c:pt>
                <c:pt idx="4">
                  <c:v>47.6</c:v>
                </c:pt>
                <c:pt idx="5">
                  <c:v>45.6</c:v>
                </c:pt>
                <c:pt idx="6">
                  <c:v>45.1</c:v>
                </c:pt>
                <c:pt idx="7">
                  <c:v>47.1</c:v>
                </c:pt>
                <c:pt idx="8">
                  <c:v>50.8</c:v>
                </c:pt>
                <c:pt idx="9">
                  <c:v>54.1</c:v>
                </c:pt>
                <c:pt idx="10">
                  <c:v>52.5</c:v>
                </c:pt>
                <c:pt idx="11">
                  <c:v>54.1</c:v>
                </c:pt>
                <c:pt idx="12">
                  <c:v>55.7</c:v>
                </c:pt>
                <c:pt idx="13">
                  <c:v>62.3</c:v>
                </c:pt>
                <c:pt idx="14">
                  <c:v>50.2</c:v>
                </c:pt>
                <c:pt idx="15">
                  <c:v>53.5</c:v>
                </c:pt>
                <c:pt idx="16">
                  <c:v>48.9</c:v>
                </c:pt>
                <c:pt idx="17">
                  <c:v>47.3</c:v>
                </c:pt>
                <c:pt idx="18">
                  <c:v>46.7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49B-4B00-B7F2-AFD729F0B31D}"/>
            </c:ext>
          </c:extLst>
        </c:ser>
        <c:ser>
          <c:idx val="2"/>
          <c:order val="2"/>
          <c:tx>
            <c:strRef>
              <c:f>'Δημόσια έσοδα - δαπάνες'!$A$13</c:f>
              <c:strCache>
                <c:ptCount val="1"/>
                <c:pt idx="0">
                  <c:v>Έσοδα Γενικής Κυβέρνησης (αριστερός άξονας)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Pt>
            <c:idx val="16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B49B-4B00-B7F2-AFD729F0B31D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B49B-4B00-B7F2-AFD729F0B31D}"/>
              </c:ext>
            </c:extLst>
          </c:dPt>
          <c:dPt>
            <c:idx val="18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B49B-4B00-B7F2-AFD729F0B31D}"/>
              </c:ext>
            </c:extLst>
          </c:dPt>
          <c:cat>
            <c:strRef>
              <c:f>'Δημόσια έσοδα - δαπάνες'!$C$10:$U$10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'Δημόσια έσοδα - δαπάνες'!$C$13:$U$13</c:f>
              <c:numCache>
                <c:formatCode>#,##0.0</c:formatCode>
                <c:ptCount val="19"/>
                <c:pt idx="0">
                  <c:v>42.4</c:v>
                </c:pt>
                <c:pt idx="1">
                  <c:v>40.5</c:v>
                </c:pt>
                <c:pt idx="2">
                  <c:v>39.799999999999997</c:v>
                </c:pt>
                <c:pt idx="3">
                  <c:v>38.799999999999997</c:v>
                </c:pt>
                <c:pt idx="4">
                  <c:v>38.799999999999997</c:v>
                </c:pt>
                <c:pt idx="5">
                  <c:v>39.4</c:v>
                </c:pt>
                <c:pt idx="6">
                  <c:v>39.200000000000003</c:v>
                </c:pt>
                <c:pt idx="7">
                  <c:v>40.4</c:v>
                </c:pt>
                <c:pt idx="8">
                  <c:v>40.700000000000003</c:v>
                </c:pt>
                <c:pt idx="9">
                  <c:v>38.9</c:v>
                </c:pt>
                <c:pt idx="10">
                  <c:v>41.3</c:v>
                </c:pt>
                <c:pt idx="11">
                  <c:v>43.8</c:v>
                </c:pt>
                <c:pt idx="12">
                  <c:v>46.9</c:v>
                </c:pt>
                <c:pt idx="13">
                  <c:v>49.1</c:v>
                </c:pt>
                <c:pt idx="14">
                  <c:v>46.6</c:v>
                </c:pt>
                <c:pt idx="15">
                  <c:v>47.9</c:v>
                </c:pt>
                <c:pt idx="16">
                  <c:v>49.4</c:v>
                </c:pt>
                <c:pt idx="17">
                  <c:v>48.1</c:v>
                </c:pt>
                <c:pt idx="18">
                  <c:v>47.8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B49B-4B00-B7F2-AFD729F0B3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8927759"/>
        <c:axId val="1838918607"/>
      </c:lineChart>
      <c:lineChart>
        <c:grouping val="standard"/>
        <c:varyColors val="0"/>
        <c:ser>
          <c:idx val="1"/>
          <c:order val="1"/>
          <c:tx>
            <c:strRef>
              <c:f>'Δημόσια έσοδα - δαπάνες'!$A$15</c:f>
              <c:strCache>
                <c:ptCount val="1"/>
                <c:pt idx="0">
                  <c:v>Ισοζύγιο Γεν. Κυβέρνησης (δεξιός άξονας)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16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B49B-4B00-B7F2-AFD729F0B31D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B49B-4B00-B7F2-AFD729F0B31D}"/>
              </c:ext>
            </c:extLst>
          </c:dPt>
          <c:dPt>
            <c:idx val="18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B49B-4B00-B7F2-AFD729F0B31D}"/>
              </c:ext>
            </c:extLst>
          </c:dPt>
          <c:cat>
            <c:numRef>
              <c:f>[14]Data!$B$3:$M$3</c:f>
              <c:numCache>
                <c:formatCode>General</c:formatCode>
                <c:ptCount val="12"/>
              </c:numCache>
            </c:numRef>
          </c:cat>
          <c:val>
            <c:numRef>
              <c:f>'Δημόσια έσοδα - δαπάνες'!$C$14:$U$14</c:f>
              <c:numCache>
                <c:formatCode>#,##0.0</c:formatCode>
                <c:ptCount val="19"/>
                <c:pt idx="0">
                  <c:v>-4</c:v>
                </c:pt>
                <c:pt idx="1">
                  <c:v>-5.5</c:v>
                </c:pt>
                <c:pt idx="2">
                  <c:v>-6</c:v>
                </c:pt>
                <c:pt idx="3">
                  <c:v>-7.8000000000000043</c:v>
                </c:pt>
                <c:pt idx="4">
                  <c:v>-8.8000000000000043</c:v>
                </c:pt>
                <c:pt idx="5">
                  <c:v>-6.2000000000000028</c:v>
                </c:pt>
                <c:pt idx="6">
                  <c:v>-5.8999999999999986</c:v>
                </c:pt>
                <c:pt idx="7">
                  <c:v>-6.7000000000000028</c:v>
                </c:pt>
                <c:pt idx="8">
                  <c:v>-10.099999999999994</c:v>
                </c:pt>
                <c:pt idx="9">
                  <c:v>-15.200000000000003</c:v>
                </c:pt>
                <c:pt idx="10">
                  <c:v>-11.200000000000003</c:v>
                </c:pt>
                <c:pt idx="11">
                  <c:v>-10.300000000000004</c:v>
                </c:pt>
                <c:pt idx="12">
                  <c:v>-8.8000000000000043</c:v>
                </c:pt>
                <c:pt idx="13">
                  <c:v>-13.199999999999996</c:v>
                </c:pt>
                <c:pt idx="14">
                  <c:v>-3.6000000000000014</c:v>
                </c:pt>
                <c:pt idx="15">
                  <c:v>-5.6000000000000014</c:v>
                </c:pt>
                <c:pt idx="16">
                  <c:v>0.5</c:v>
                </c:pt>
                <c:pt idx="17">
                  <c:v>0.80000000000000426</c:v>
                </c:pt>
                <c:pt idx="18">
                  <c:v>1.0999999999999943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B49B-4B00-B7F2-AFD729F0B3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8913199"/>
        <c:axId val="1838931919"/>
      </c:lineChart>
      <c:catAx>
        <c:axId val="1838927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8918607"/>
        <c:crosses val="autoZero"/>
        <c:auto val="1"/>
        <c:lblAlgn val="ctr"/>
        <c:lblOffset val="100"/>
        <c:tickLblSkip val="1"/>
        <c:noMultiLvlLbl val="0"/>
      </c:catAx>
      <c:valAx>
        <c:axId val="18389186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% ΑΕΠ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2.8758169934640528E-2"/>
              <c:y val="1.693355746262054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8927759"/>
        <c:crosses val="autoZero"/>
        <c:crossBetween val="between"/>
      </c:valAx>
      <c:valAx>
        <c:axId val="1838931919"/>
        <c:scaling>
          <c:orientation val="minMax"/>
          <c:max val="5"/>
        </c:scaling>
        <c:delete val="0"/>
        <c:axPos val="r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% ΑΕΠ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8910866656373837"/>
              <c:y val="1.875431301424400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8913199"/>
        <c:crosses val="max"/>
        <c:crossBetween val="between"/>
      </c:valAx>
      <c:catAx>
        <c:axId val="183891319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38931919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971347331583536E-2"/>
          <c:y val="0.81689701001115322"/>
          <c:w val="0.82672397200349956"/>
          <c:h val="0.164584694088811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chemeClr val="tx1"/>
          </a:solidFill>
          <a:latin typeface="+mn-lt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492825896762904"/>
          <c:y val="0.125"/>
          <c:w val="0.86451618547681552"/>
          <c:h val="0.66169728783902015"/>
        </c:manualLayout>
      </c:layout>
      <c:lineChart>
        <c:grouping val="standard"/>
        <c:varyColors val="0"/>
        <c:ser>
          <c:idx val="0"/>
          <c:order val="0"/>
          <c:tx>
            <c:strRef>
              <c:f>Data!$A$30</c:f>
              <c:strCache>
                <c:ptCount val="1"/>
                <c:pt idx="0">
                  <c:v>Ευρωζώνη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Data!$B$29:$N$29</c:f>
              <c:strCach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strCache>
            </c:strRef>
          </c:cat>
          <c:val>
            <c:numRef>
              <c:f>Data!$B$30:$N$30</c:f>
              <c:numCache>
                <c:formatCode>General</c:formatCode>
                <c:ptCount val="13"/>
                <c:pt idx="0">
                  <c:v>0.18987271292332486</c:v>
                </c:pt>
                <c:pt idx="1">
                  <c:v>0.18633392655654993</c:v>
                </c:pt>
                <c:pt idx="2">
                  <c:v>0.18269274089389079</c:v>
                </c:pt>
                <c:pt idx="3">
                  <c:v>0.18485248941270463</c:v>
                </c:pt>
                <c:pt idx="4">
                  <c:v>0.19617290995734779</c:v>
                </c:pt>
                <c:pt idx="5">
                  <c:v>0.19420457255189341</c:v>
                </c:pt>
                <c:pt idx="6">
                  <c:v>0.19269896925346774</c:v>
                </c:pt>
                <c:pt idx="7">
                  <c:v>0.19393977251738384</c:v>
                </c:pt>
                <c:pt idx="8">
                  <c:v>0.19461005148666544</c:v>
                </c:pt>
                <c:pt idx="9">
                  <c:v>0.19285391673585434</c:v>
                </c:pt>
                <c:pt idx="10">
                  <c:v>0.19076399420038861</c:v>
                </c:pt>
                <c:pt idx="11">
                  <c:v>0.18967975581220606</c:v>
                </c:pt>
                <c:pt idx="12">
                  <c:v>0.18735702056491718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968-4389-B1CA-CBBD029CD201}"/>
            </c:ext>
          </c:extLst>
        </c:ser>
        <c:ser>
          <c:idx val="1"/>
          <c:order val="1"/>
          <c:tx>
            <c:strRef>
              <c:f>Data!$A$31</c:f>
              <c:strCache>
                <c:ptCount val="1"/>
                <c:pt idx="0">
                  <c:v>Ελλάδα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Data!$B$29:$N$29</c:f>
              <c:strCach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strCache>
            </c:strRef>
          </c:cat>
          <c:val>
            <c:numRef>
              <c:f>Data!$B$31:$N$31</c:f>
              <c:numCache>
                <c:formatCode>General</c:formatCode>
                <c:ptCount val="13"/>
                <c:pt idx="0">
                  <c:v>0.20635354718230559</c:v>
                </c:pt>
                <c:pt idx="1">
                  <c:v>0.20741378092253043</c:v>
                </c:pt>
                <c:pt idx="2">
                  <c:v>0.20826499595442716</c:v>
                </c:pt>
                <c:pt idx="3">
                  <c:v>0.20830931368857306</c:v>
                </c:pt>
                <c:pt idx="4">
                  <c:v>0.20905680557176173</c:v>
                </c:pt>
                <c:pt idx="5">
                  <c:v>0.21657332537916296</c:v>
                </c:pt>
                <c:pt idx="6">
                  <c:v>0.22962757056673566</c:v>
                </c:pt>
                <c:pt idx="7">
                  <c:v>0.22304937041164172</c:v>
                </c:pt>
                <c:pt idx="8">
                  <c:v>0.22145994807053507</c:v>
                </c:pt>
                <c:pt idx="9">
                  <c:v>0.22246260193660755</c:v>
                </c:pt>
                <c:pt idx="10">
                  <c:v>0.22394084935501526</c:v>
                </c:pt>
                <c:pt idx="11">
                  <c:v>0.2223829775779925</c:v>
                </c:pt>
                <c:pt idx="12">
                  <c:v>0.21686255089952469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968-4389-B1CA-CBBD029CD2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01461231"/>
        <c:axId val="1"/>
      </c:lineChart>
      <c:catAx>
        <c:axId val="1401461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noMultiLvlLbl val="0"/>
      </c:catAx>
      <c:valAx>
        <c:axId val="1"/>
        <c:scaling>
          <c:orientation val="minMax"/>
          <c:min val="0.1500000000000000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l-GR"/>
                  <a:t>% ΑΕΠ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2.2222222222222223E-2"/>
              <c:y val="2.2503645377661124E-2"/>
            </c:manualLayout>
          </c:layout>
          <c:overlay val="0"/>
          <c:spPr>
            <a:noFill/>
            <a:ln w="25400">
              <a:noFill/>
            </a:ln>
          </c:spPr>
        </c:title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401461231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latin typeface="Candara" panose="020E0502030303020204" pitchFamily="34" charset="0"/>
        </a:defRPr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0206077755905505E-2"/>
          <c:y val="8.069164265129683E-2"/>
          <c:w val="0.89114808891076114"/>
          <c:h val="0.66446254736889876"/>
        </c:manualLayout>
      </c:layout>
      <c:lineChart>
        <c:grouping val="standard"/>
        <c:varyColors val="0"/>
        <c:ser>
          <c:idx val="0"/>
          <c:order val="0"/>
          <c:tx>
            <c:strRef>
              <c:f>Data!$A$13</c:f>
              <c:strCache>
                <c:ptCount val="1"/>
                <c:pt idx="0">
                  <c:v>Υγεία (Ευρωζώνη)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Data!$B$12:$N$12</c:f>
              <c:strCach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strCache>
            </c:strRef>
          </c:cat>
          <c:val>
            <c:numRef>
              <c:f>Data!$B$13:$N$13</c:f>
              <c:numCache>
                <c:formatCode>#,##0.0</c:formatCode>
                <c:ptCount val="13"/>
                <c:pt idx="0">
                  <c:v>6.7</c:v>
                </c:pt>
                <c:pt idx="1">
                  <c:v>6.7</c:v>
                </c:pt>
                <c:pt idx="2">
                  <c:v>6.6</c:v>
                </c:pt>
                <c:pt idx="3">
                  <c:v>6.8</c:v>
                </c:pt>
                <c:pt idx="4">
                  <c:v>7.4</c:v>
                </c:pt>
                <c:pt idx="5">
                  <c:v>7.3</c:v>
                </c:pt>
                <c:pt idx="6">
                  <c:v>7.2</c:v>
                </c:pt>
                <c:pt idx="7">
                  <c:v>7.2</c:v>
                </c:pt>
                <c:pt idx="8">
                  <c:v>7.3</c:v>
                </c:pt>
                <c:pt idx="9">
                  <c:v>7.3</c:v>
                </c:pt>
                <c:pt idx="10">
                  <c:v>7.2</c:v>
                </c:pt>
                <c:pt idx="11">
                  <c:v>7.1</c:v>
                </c:pt>
                <c:pt idx="12">
                  <c:v>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72-4B34-8B71-88A713A8180A}"/>
            </c:ext>
          </c:extLst>
        </c:ser>
        <c:ser>
          <c:idx val="1"/>
          <c:order val="1"/>
          <c:tx>
            <c:strRef>
              <c:f>Data!$A$14</c:f>
              <c:strCache>
                <c:ptCount val="1"/>
                <c:pt idx="0">
                  <c:v>Υγεία (Ελλάδα)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Data!$B$12:$N$12</c:f>
              <c:strCach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strCache>
            </c:strRef>
          </c:cat>
          <c:val>
            <c:numRef>
              <c:f>Data!$B$14:$N$14</c:f>
              <c:numCache>
                <c:formatCode>#,##0.0</c:formatCode>
                <c:ptCount val="13"/>
                <c:pt idx="0">
                  <c:v>6.2</c:v>
                </c:pt>
                <c:pt idx="1">
                  <c:v>5.9</c:v>
                </c:pt>
                <c:pt idx="2">
                  <c:v>6</c:v>
                </c:pt>
                <c:pt idx="3">
                  <c:v>6.5</c:v>
                </c:pt>
                <c:pt idx="4">
                  <c:v>6.8</c:v>
                </c:pt>
                <c:pt idx="5">
                  <c:v>6.9</c:v>
                </c:pt>
                <c:pt idx="6">
                  <c:v>6.5</c:v>
                </c:pt>
                <c:pt idx="7">
                  <c:v>5.8</c:v>
                </c:pt>
                <c:pt idx="8">
                  <c:v>5.2</c:v>
                </c:pt>
                <c:pt idx="9">
                  <c:v>4.7</c:v>
                </c:pt>
                <c:pt idx="10">
                  <c:v>4.7</c:v>
                </c:pt>
                <c:pt idx="11">
                  <c:v>5</c:v>
                </c:pt>
                <c:pt idx="12">
                  <c:v>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472-4B34-8B71-88A713A8180A}"/>
            </c:ext>
          </c:extLst>
        </c:ser>
        <c:ser>
          <c:idx val="2"/>
          <c:order val="2"/>
          <c:tx>
            <c:strRef>
              <c:f>Data!$A$25</c:f>
              <c:strCache>
                <c:ptCount val="1"/>
                <c:pt idx="0">
                  <c:v>Παιδεία (Ευρωζώνη)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  <a:lumOff val="4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Data!$B$12:$N$12</c:f>
              <c:strCach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strCache>
            </c:strRef>
          </c:cat>
          <c:val>
            <c:numRef>
              <c:f>Data!$B$25:$N$25</c:f>
              <c:numCache>
                <c:formatCode>#,##0.0</c:formatCode>
                <c:ptCount val="13"/>
                <c:pt idx="0">
                  <c:v>4.7</c:v>
                </c:pt>
                <c:pt idx="1">
                  <c:v>4.5999999999999996</c:v>
                </c:pt>
                <c:pt idx="2">
                  <c:v>4.5999999999999996</c:v>
                </c:pt>
                <c:pt idx="3">
                  <c:v>4.5999999999999996</c:v>
                </c:pt>
                <c:pt idx="4">
                  <c:v>5</c:v>
                </c:pt>
                <c:pt idx="5">
                  <c:v>4.9000000000000004</c:v>
                </c:pt>
                <c:pt idx="6">
                  <c:v>4.8</c:v>
                </c:pt>
                <c:pt idx="7">
                  <c:v>4.8</c:v>
                </c:pt>
                <c:pt idx="8">
                  <c:v>4.8</c:v>
                </c:pt>
                <c:pt idx="9">
                  <c:v>4.7</c:v>
                </c:pt>
                <c:pt idx="10">
                  <c:v>4.5999999999999996</c:v>
                </c:pt>
                <c:pt idx="11">
                  <c:v>4.5999999999999996</c:v>
                </c:pt>
                <c:pt idx="12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472-4B34-8B71-88A713A8180A}"/>
            </c:ext>
          </c:extLst>
        </c:ser>
        <c:ser>
          <c:idx val="3"/>
          <c:order val="3"/>
          <c:tx>
            <c:strRef>
              <c:f>Data!$A$26</c:f>
              <c:strCache>
                <c:ptCount val="1"/>
                <c:pt idx="0">
                  <c:v>Παιδεία (Ελλάδα)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Data!$B$12:$N$12</c:f>
              <c:strCach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strCache>
            </c:strRef>
          </c:cat>
          <c:val>
            <c:numRef>
              <c:f>Data!$B$26:$N$26</c:f>
              <c:numCache>
                <c:formatCode>#,##0.0</c:formatCode>
                <c:ptCount val="13"/>
                <c:pt idx="0">
                  <c:v>4.2</c:v>
                </c:pt>
                <c:pt idx="1">
                  <c:v>3.6</c:v>
                </c:pt>
                <c:pt idx="2">
                  <c:v>3.6</c:v>
                </c:pt>
                <c:pt idx="3">
                  <c:v>3.8</c:v>
                </c:pt>
                <c:pt idx="4">
                  <c:v>4.0999999999999996</c:v>
                </c:pt>
                <c:pt idx="5">
                  <c:v>4.0999999999999996</c:v>
                </c:pt>
                <c:pt idx="6">
                  <c:v>4.4000000000000004</c:v>
                </c:pt>
                <c:pt idx="7">
                  <c:v>4.5</c:v>
                </c:pt>
                <c:pt idx="8">
                  <c:v>4.5</c:v>
                </c:pt>
                <c:pt idx="9">
                  <c:v>4.3</c:v>
                </c:pt>
                <c:pt idx="10">
                  <c:v>4.2</c:v>
                </c:pt>
                <c:pt idx="11">
                  <c:v>4</c:v>
                </c:pt>
                <c:pt idx="12">
                  <c:v>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472-4B34-8B71-88A713A8180A}"/>
            </c:ext>
          </c:extLst>
        </c:ser>
        <c:ser>
          <c:idx val="4"/>
          <c:order val="4"/>
          <c:tx>
            <c:strRef>
              <c:f>Data!$A$37</c:f>
              <c:strCache>
                <c:ptCount val="1"/>
                <c:pt idx="0">
                  <c:v>Κοινωνική Προστασία (Ευρωζώνη)</c:v>
                </c:pt>
              </c:strCache>
            </c:strRef>
          </c:tx>
          <c:spPr>
            <a:ln w="28575" cap="rnd">
              <a:solidFill>
                <a:schemeClr val="accent6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Data!$B$12:$N$12</c:f>
              <c:strCach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strCache>
            </c:strRef>
          </c:cat>
          <c:val>
            <c:numRef>
              <c:f>Data!$B$37:$N$37</c:f>
              <c:numCache>
                <c:formatCode>#,##0.0</c:formatCode>
                <c:ptCount val="13"/>
                <c:pt idx="0">
                  <c:v>18.3</c:v>
                </c:pt>
                <c:pt idx="1">
                  <c:v>18</c:v>
                </c:pt>
                <c:pt idx="2">
                  <c:v>17.7</c:v>
                </c:pt>
                <c:pt idx="3">
                  <c:v>18.100000000000001</c:v>
                </c:pt>
                <c:pt idx="4">
                  <c:v>20</c:v>
                </c:pt>
                <c:pt idx="5">
                  <c:v>19.899999999999999</c:v>
                </c:pt>
                <c:pt idx="6">
                  <c:v>19.7</c:v>
                </c:pt>
                <c:pt idx="7">
                  <c:v>20.100000000000001</c:v>
                </c:pt>
                <c:pt idx="8">
                  <c:v>20.3</c:v>
                </c:pt>
                <c:pt idx="9">
                  <c:v>20.2</c:v>
                </c:pt>
                <c:pt idx="10">
                  <c:v>20</c:v>
                </c:pt>
                <c:pt idx="11">
                  <c:v>20</c:v>
                </c:pt>
                <c:pt idx="12">
                  <c:v>19.8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472-4B34-8B71-88A713A8180A}"/>
            </c:ext>
          </c:extLst>
        </c:ser>
        <c:ser>
          <c:idx val="5"/>
          <c:order val="5"/>
          <c:tx>
            <c:strRef>
              <c:f>Data!$A$38</c:f>
              <c:strCache>
                <c:ptCount val="1"/>
                <c:pt idx="0">
                  <c:v>Κοινωνική Προστασία (Ελλάδα)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Data!$B$12:$N$12</c:f>
              <c:strCach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strCache>
            </c:strRef>
          </c:cat>
          <c:val>
            <c:numRef>
              <c:f>Data!$B$38:$N$38</c:f>
              <c:numCache>
                <c:formatCode>#,##0.0</c:formatCode>
                <c:ptCount val="13"/>
                <c:pt idx="0">
                  <c:v>14.9</c:v>
                </c:pt>
                <c:pt idx="1">
                  <c:v>15.1</c:v>
                </c:pt>
                <c:pt idx="2">
                  <c:v>15.7</c:v>
                </c:pt>
                <c:pt idx="3">
                  <c:v>17</c:v>
                </c:pt>
                <c:pt idx="4">
                  <c:v>18.600000000000001</c:v>
                </c:pt>
                <c:pt idx="5">
                  <c:v>18.8</c:v>
                </c:pt>
                <c:pt idx="6">
                  <c:v>20.2</c:v>
                </c:pt>
                <c:pt idx="7">
                  <c:v>21</c:v>
                </c:pt>
                <c:pt idx="8">
                  <c:v>19.600000000000001</c:v>
                </c:pt>
                <c:pt idx="9">
                  <c:v>20.2</c:v>
                </c:pt>
                <c:pt idx="10">
                  <c:v>20.3</c:v>
                </c:pt>
                <c:pt idx="11">
                  <c:v>20.399999999999999</c:v>
                </c:pt>
                <c:pt idx="12">
                  <c:v>19.399999999999999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472-4B34-8B71-88A713A818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5969936"/>
        <c:axId val="1"/>
      </c:lineChart>
      <c:catAx>
        <c:axId val="70596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el-GR" b="0"/>
                  <a:t>% ΑΕΠ</a:t>
                </a:r>
                <a:endParaRPr lang="en-US" b="0"/>
              </a:p>
            </c:rich>
          </c:tx>
          <c:layout>
            <c:manualLayout>
              <c:xMode val="edge"/>
              <c:yMode val="edge"/>
              <c:x val="1.5625E-2"/>
              <c:y val="1.2913083270931191E-2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0"/>
        <c:majorTickMark val="none"/>
        <c:minorTickMark val="none"/>
        <c:tickLblPos val="nextTo"/>
        <c:spPr>
          <a:ln w="6350">
            <a:noFill/>
          </a:ln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0596993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08828125"/>
          <c:y val="0.83429258662551908"/>
          <c:w val="0.83442708333333337"/>
          <c:h val="0.14265265833125329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latin typeface="Candara" panose="020E0502030303020204" pitchFamily="34" charset="0"/>
        </a:defRPr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800"/>
              <a:t>(Συνολικά έσοδα από φόρους και εισφορές κοινωνικής ασφάλισης (% ΑΕΠ)</a:t>
            </a:r>
          </a:p>
          <a:p>
            <a:pPr algn="ctr" rtl="0">
              <a:defRPr sz="1800"/>
            </a:pPr>
            <a:endParaRPr lang="en-US" sz="18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698425794725546E-2"/>
          <c:y val="0.10506527415143603"/>
          <c:w val="0.91631111031394419"/>
          <c:h val="0.69553202716501172"/>
        </c:manualLayout>
      </c:layout>
      <c:lineChart>
        <c:grouping val="standard"/>
        <c:varyColors val="0"/>
        <c:ser>
          <c:idx val="0"/>
          <c:order val="0"/>
          <c:tx>
            <c:strRef>
              <c:f>'[gov_10a_main (14).xls]Data'!$A$25</c:f>
              <c:strCache>
                <c:ptCount val="1"/>
                <c:pt idx="0">
                  <c:v>Ευρωζώνη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'[gov_10a_main (14).xls]Data'!$B$24:$R$24</c:f>
              <c:strCach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strCache>
            </c:strRef>
          </c:cat>
          <c:val>
            <c:numRef>
              <c:f>'[gov_10a_main (14).xls]Data'!$B$25:$R$25</c:f>
              <c:numCache>
                <c:formatCode>#,##0.0</c:formatCode>
                <c:ptCount val="17"/>
                <c:pt idx="0">
                  <c:v>39.5</c:v>
                </c:pt>
                <c:pt idx="1">
                  <c:v>39.300000000000004</c:v>
                </c:pt>
                <c:pt idx="2">
                  <c:v>38.9</c:v>
                </c:pt>
                <c:pt idx="3">
                  <c:v>39.1</c:v>
                </c:pt>
                <c:pt idx="4">
                  <c:v>39.799999999999997</c:v>
                </c:pt>
                <c:pt idx="5">
                  <c:v>39.900000000000006</c:v>
                </c:pt>
                <c:pt idx="6">
                  <c:v>39.6</c:v>
                </c:pt>
                <c:pt idx="7">
                  <c:v>39.300000000000004</c:v>
                </c:pt>
                <c:pt idx="8">
                  <c:v>39</c:v>
                </c:pt>
                <c:pt idx="9">
                  <c:v>39.6</c:v>
                </c:pt>
                <c:pt idx="10">
                  <c:v>40.700000000000003</c:v>
                </c:pt>
                <c:pt idx="11">
                  <c:v>41.3</c:v>
                </c:pt>
                <c:pt idx="12">
                  <c:v>41.2</c:v>
                </c:pt>
                <c:pt idx="13">
                  <c:v>40.800000000000004</c:v>
                </c:pt>
                <c:pt idx="14">
                  <c:v>40.6</c:v>
                </c:pt>
                <c:pt idx="15">
                  <c:v>40.9</c:v>
                </c:pt>
                <c:pt idx="16">
                  <c:v>41.2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DAF-4306-B428-6076557F5129}"/>
            </c:ext>
          </c:extLst>
        </c:ser>
        <c:ser>
          <c:idx val="1"/>
          <c:order val="1"/>
          <c:tx>
            <c:strRef>
              <c:f>'[gov_10a_main (14).xls]Data'!$A$46</c:f>
              <c:strCache>
                <c:ptCount val="1"/>
                <c:pt idx="0">
                  <c:v>Ελλάδα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'[gov_10a_main (14).xls]Data'!$B$24:$R$24</c:f>
              <c:strCach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strCache>
            </c:strRef>
          </c:cat>
          <c:val>
            <c:numRef>
              <c:f>'[gov_10a_main (14).xls]Data'!$B$46:$R$46</c:f>
              <c:numCache>
                <c:formatCode>#,##0.0</c:formatCode>
                <c:ptCount val="17"/>
                <c:pt idx="0">
                  <c:v>34</c:v>
                </c:pt>
                <c:pt idx="1">
                  <c:v>32.299999999999997</c:v>
                </c:pt>
                <c:pt idx="2">
                  <c:v>31.2</c:v>
                </c:pt>
                <c:pt idx="3">
                  <c:v>32.5</c:v>
                </c:pt>
                <c:pt idx="4">
                  <c:v>31.5</c:v>
                </c:pt>
                <c:pt idx="5">
                  <c:v>32.6</c:v>
                </c:pt>
                <c:pt idx="6">
                  <c:v>32.5</c:v>
                </c:pt>
                <c:pt idx="7">
                  <c:v>31.299999999999997</c:v>
                </c:pt>
                <c:pt idx="8">
                  <c:v>32.700000000000003</c:v>
                </c:pt>
                <c:pt idx="9">
                  <c:v>34.200000000000003</c:v>
                </c:pt>
                <c:pt idx="10">
                  <c:v>36.5</c:v>
                </c:pt>
                <c:pt idx="11">
                  <c:v>36.299999999999997</c:v>
                </c:pt>
                <c:pt idx="12">
                  <c:v>36.4</c:v>
                </c:pt>
                <c:pt idx="13">
                  <c:v>36.799999999999997</c:v>
                </c:pt>
                <c:pt idx="14">
                  <c:v>38.900000000000006</c:v>
                </c:pt>
                <c:pt idx="15">
                  <c:v>38.9</c:v>
                </c:pt>
                <c:pt idx="16">
                  <c:v>39.1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AF-4306-B428-6076557F51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64427312"/>
        <c:axId val="964415248"/>
      </c:lineChart>
      <c:catAx>
        <c:axId val="964427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4415248"/>
        <c:crosses val="autoZero"/>
        <c:auto val="1"/>
        <c:lblAlgn val="ctr"/>
        <c:lblOffset val="100"/>
        <c:noMultiLvlLbl val="0"/>
      </c:catAx>
      <c:valAx>
        <c:axId val="964415248"/>
        <c:scaling>
          <c:orientation val="minMax"/>
          <c:max val="45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4427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357929917074715"/>
          <c:y val="0.90824929778514529"/>
          <c:w val="0.29891581319988758"/>
          <c:h val="5.87471474681852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5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8AC147-D4D5-4313-8CBD-89B171B4D2DA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111EACD-DFC2-4885-B967-6541BC8B4125}">
      <dgm:prSet phldrT="[Text]"/>
      <dgm:spPr/>
      <dgm:t>
        <a:bodyPr/>
        <a:lstStyle/>
        <a:p>
          <a:pPr algn="ctr"/>
          <a:r>
            <a:rPr lang="el-GR" b="1" dirty="0" smtClean="0"/>
            <a:t>Σενάρια αλλαγής στη φορολογία ακινήτων</a:t>
          </a:r>
          <a:endParaRPr lang="en-US" b="1" dirty="0"/>
        </a:p>
      </dgm:t>
    </dgm:pt>
    <dgm:pt modelId="{538B09BC-CACA-47A7-BF04-6979CF7B3F3C}" type="parTrans" cxnId="{39B87E51-53BF-4F82-B31B-84AD9810C6F3}">
      <dgm:prSet/>
      <dgm:spPr/>
      <dgm:t>
        <a:bodyPr/>
        <a:lstStyle/>
        <a:p>
          <a:pPr algn="ctr"/>
          <a:endParaRPr lang="en-US"/>
        </a:p>
      </dgm:t>
    </dgm:pt>
    <dgm:pt modelId="{6DBC0B82-A32E-45F0-A7A3-C2796758E125}" type="sibTrans" cxnId="{39B87E51-53BF-4F82-B31B-84AD9810C6F3}">
      <dgm:prSet/>
      <dgm:spPr/>
      <dgm:t>
        <a:bodyPr/>
        <a:lstStyle/>
        <a:p>
          <a:pPr algn="ctr"/>
          <a:endParaRPr lang="en-US"/>
        </a:p>
      </dgm:t>
    </dgm:pt>
    <dgm:pt modelId="{7D7EB459-BED7-4FDD-B52D-77575531964F}">
      <dgm:prSet phldrT="[Text]"/>
      <dgm:spPr/>
      <dgm:t>
        <a:bodyPr/>
        <a:lstStyle/>
        <a:p>
          <a:pPr algn="ctr"/>
          <a:r>
            <a:rPr lang="el-GR" dirty="0" smtClean="0"/>
            <a:t>Α. Κατάργηση συμπληρωματικού ΕΝΦΙΑ</a:t>
          </a:r>
          <a:endParaRPr lang="en-US" dirty="0"/>
        </a:p>
      </dgm:t>
    </dgm:pt>
    <dgm:pt modelId="{A2BC4A56-3B18-4F8A-BC16-118C812B56A6}" type="parTrans" cxnId="{B2555B6F-D689-4460-80B1-03E2F39F2741}">
      <dgm:prSet/>
      <dgm:spPr/>
      <dgm:t>
        <a:bodyPr/>
        <a:lstStyle/>
        <a:p>
          <a:pPr algn="ctr"/>
          <a:endParaRPr lang="en-US"/>
        </a:p>
      </dgm:t>
    </dgm:pt>
    <dgm:pt modelId="{E3751BD7-AE27-41F3-84A4-010466EB39CA}" type="sibTrans" cxnId="{B2555B6F-D689-4460-80B1-03E2F39F2741}">
      <dgm:prSet/>
      <dgm:spPr/>
      <dgm:t>
        <a:bodyPr/>
        <a:lstStyle/>
        <a:p>
          <a:pPr algn="ctr"/>
          <a:endParaRPr lang="en-US"/>
        </a:p>
      </dgm:t>
    </dgm:pt>
    <dgm:pt modelId="{A0BBD4B1-5F8F-4C28-9873-AEFDFD4EB921}">
      <dgm:prSet phldrT="[Text]"/>
      <dgm:spPr/>
      <dgm:t>
        <a:bodyPr/>
        <a:lstStyle/>
        <a:p>
          <a:pPr algn="ctr"/>
          <a:r>
            <a:rPr lang="el-GR" dirty="0" smtClean="0"/>
            <a:t>Β. Μείωση συντελεστή ΦΠΑ νέων κατοικιών</a:t>
          </a:r>
          <a:endParaRPr lang="en-US" dirty="0"/>
        </a:p>
      </dgm:t>
    </dgm:pt>
    <dgm:pt modelId="{8EDDC203-1110-4AE3-B2D9-4053AF399F88}" type="parTrans" cxnId="{335C464A-54AC-423F-914F-2968B4455A74}">
      <dgm:prSet/>
      <dgm:spPr/>
      <dgm:t>
        <a:bodyPr/>
        <a:lstStyle/>
        <a:p>
          <a:pPr algn="ctr"/>
          <a:endParaRPr lang="en-US"/>
        </a:p>
      </dgm:t>
    </dgm:pt>
    <dgm:pt modelId="{8C6816B5-9241-407D-A1A4-2F136896356E}" type="sibTrans" cxnId="{335C464A-54AC-423F-914F-2968B4455A74}">
      <dgm:prSet/>
      <dgm:spPr/>
      <dgm:t>
        <a:bodyPr/>
        <a:lstStyle/>
        <a:p>
          <a:pPr algn="ctr"/>
          <a:endParaRPr lang="en-US"/>
        </a:p>
      </dgm:t>
    </dgm:pt>
    <dgm:pt modelId="{07840FA3-E601-452A-A6E3-A7DF76AC9ABD}">
      <dgm:prSet/>
      <dgm:spPr/>
      <dgm:t>
        <a:bodyPr/>
        <a:lstStyle/>
        <a:p>
          <a:r>
            <a:rPr lang="el-GR"/>
            <a:t>Περιορισμός στρέβλωσης που προκαλεί ο ΦΠΑ στην αγορά ακινήτων και αύξηση επενδύσεων</a:t>
          </a:r>
          <a:endParaRPr lang="en-US"/>
        </a:p>
      </dgm:t>
    </dgm:pt>
    <dgm:pt modelId="{8CA7A0D7-E39F-489F-A140-54B617F55CAD}" type="parTrans" cxnId="{8DA8DA40-0A55-4618-9A56-BFEF35BCB6DE}">
      <dgm:prSet/>
      <dgm:spPr/>
      <dgm:t>
        <a:bodyPr/>
        <a:lstStyle/>
        <a:p>
          <a:endParaRPr lang="en-US"/>
        </a:p>
      </dgm:t>
    </dgm:pt>
    <dgm:pt modelId="{3DF5E84D-35B4-4CB0-9976-BCDC69E55CB8}" type="sibTrans" cxnId="{8DA8DA40-0A55-4618-9A56-BFEF35BCB6DE}">
      <dgm:prSet/>
      <dgm:spPr/>
      <dgm:t>
        <a:bodyPr/>
        <a:lstStyle/>
        <a:p>
          <a:endParaRPr lang="en-US"/>
        </a:p>
      </dgm:t>
    </dgm:pt>
    <dgm:pt modelId="{73884F5D-4761-4E96-B226-7FB171ED4B44}">
      <dgm:prSet phldrT="[Text]"/>
      <dgm:spPr/>
      <dgm:t>
        <a:bodyPr/>
        <a:lstStyle/>
        <a:p>
          <a:pPr algn="ctr"/>
          <a:r>
            <a:rPr lang="el-GR" dirty="0"/>
            <a:t>Βελτίωση αποδόσεων, αναζωογόνηση αγοράς ακινήτων και θετικές επιπτώσεις στην οικονομία</a:t>
          </a:r>
          <a:endParaRPr lang="en-US" dirty="0"/>
        </a:p>
      </dgm:t>
    </dgm:pt>
    <dgm:pt modelId="{90DC40A5-87B8-4151-8B47-6BFA04E5289A}" type="parTrans" cxnId="{020E1EAC-D31B-4701-9C7C-3F2070E43D94}">
      <dgm:prSet/>
      <dgm:spPr/>
      <dgm:t>
        <a:bodyPr/>
        <a:lstStyle/>
        <a:p>
          <a:endParaRPr lang="en-US"/>
        </a:p>
      </dgm:t>
    </dgm:pt>
    <dgm:pt modelId="{5F518BC2-EBDC-40B3-9A4E-DD02C7F9B204}" type="sibTrans" cxnId="{020E1EAC-D31B-4701-9C7C-3F2070E43D94}">
      <dgm:prSet/>
      <dgm:spPr/>
      <dgm:t>
        <a:bodyPr/>
        <a:lstStyle/>
        <a:p>
          <a:endParaRPr lang="en-US"/>
        </a:p>
      </dgm:t>
    </dgm:pt>
    <dgm:pt modelId="{DBA6E94F-78C4-4327-A5FA-2C03AF5CA72D}" type="pres">
      <dgm:prSet presAssocID="{5A8AC147-D4D5-4313-8CBD-89B171B4D2D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8C3AD88-04D8-4D7A-8E69-DAA943CB6470}" type="pres">
      <dgm:prSet presAssocID="{7111EACD-DFC2-4885-B967-6541BC8B4125}" presName="root1" presStyleCnt="0"/>
      <dgm:spPr/>
    </dgm:pt>
    <dgm:pt modelId="{0B3C47EC-AB71-40C3-8818-ADF7F076332F}" type="pres">
      <dgm:prSet presAssocID="{7111EACD-DFC2-4885-B967-6541BC8B412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84D734-1AD8-440E-A7A2-43479F9D6350}" type="pres">
      <dgm:prSet presAssocID="{7111EACD-DFC2-4885-B967-6541BC8B4125}" presName="level2hierChild" presStyleCnt="0"/>
      <dgm:spPr/>
    </dgm:pt>
    <dgm:pt modelId="{ECB8BC38-BB9D-46A5-A94C-41DA27A5269B}" type="pres">
      <dgm:prSet presAssocID="{A2BC4A56-3B18-4F8A-BC16-118C812B56A6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31AA38F5-838D-4A81-A6F3-BD4C73D4A9FE}" type="pres">
      <dgm:prSet presAssocID="{A2BC4A56-3B18-4F8A-BC16-118C812B56A6}" presName="connTx" presStyleLbl="parChTrans1D2" presStyleIdx="0" presStyleCnt="2"/>
      <dgm:spPr/>
      <dgm:t>
        <a:bodyPr/>
        <a:lstStyle/>
        <a:p>
          <a:endParaRPr lang="en-US"/>
        </a:p>
      </dgm:t>
    </dgm:pt>
    <dgm:pt modelId="{F4BB896F-1565-460F-94DB-8E5228C6BCCA}" type="pres">
      <dgm:prSet presAssocID="{7D7EB459-BED7-4FDD-B52D-77575531964F}" presName="root2" presStyleCnt="0"/>
      <dgm:spPr/>
    </dgm:pt>
    <dgm:pt modelId="{1FA39027-5E67-474B-BC60-F8631B0F609D}" type="pres">
      <dgm:prSet presAssocID="{7D7EB459-BED7-4FDD-B52D-77575531964F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98C1AE-F986-4FD3-B191-A0816A995893}" type="pres">
      <dgm:prSet presAssocID="{7D7EB459-BED7-4FDD-B52D-77575531964F}" presName="level3hierChild" presStyleCnt="0"/>
      <dgm:spPr/>
    </dgm:pt>
    <dgm:pt modelId="{E6766E36-0F57-4161-9B22-688211EACB0D}" type="pres">
      <dgm:prSet presAssocID="{90DC40A5-87B8-4151-8B47-6BFA04E5289A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656A783B-490E-4383-9E1B-53B5CD4E9B7A}" type="pres">
      <dgm:prSet presAssocID="{90DC40A5-87B8-4151-8B47-6BFA04E5289A}" presName="connTx" presStyleLbl="parChTrans1D3" presStyleIdx="0" presStyleCnt="2"/>
      <dgm:spPr/>
      <dgm:t>
        <a:bodyPr/>
        <a:lstStyle/>
        <a:p>
          <a:endParaRPr lang="en-US"/>
        </a:p>
      </dgm:t>
    </dgm:pt>
    <dgm:pt modelId="{DBFADDF8-3D9E-4BEF-8CC8-BDBD2FBC4464}" type="pres">
      <dgm:prSet presAssocID="{73884F5D-4761-4E96-B226-7FB171ED4B44}" presName="root2" presStyleCnt="0"/>
      <dgm:spPr/>
    </dgm:pt>
    <dgm:pt modelId="{9E76723A-B06A-4C39-B1B2-1D371E332F2C}" type="pres">
      <dgm:prSet presAssocID="{73884F5D-4761-4E96-B226-7FB171ED4B44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0017B1-76B3-446F-AD02-583DE8D8C822}" type="pres">
      <dgm:prSet presAssocID="{73884F5D-4761-4E96-B226-7FB171ED4B44}" presName="level3hierChild" presStyleCnt="0"/>
      <dgm:spPr/>
    </dgm:pt>
    <dgm:pt modelId="{CBD6B732-6CFD-48B4-873D-30CEB1552BFE}" type="pres">
      <dgm:prSet presAssocID="{8EDDC203-1110-4AE3-B2D9-4053AF399F88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17F094C8-C731-4B66-BB18-F58D794DC5B1}" type="pres">
      <dgm:prSet presAssocID="{8EDDC203-1110-4AE3-B2D9-4053AF399F88}" presName="connTx" presStyleLbl="parChTrans1D2" presStyleIdx="1" presStyleCnt="2"/>
      <dgm:spPr/>
      <dgm:t>
        <a:bodyPr/>
        <a:lstStyle/>
        <a:p>
          <a:endParaRPr lang="en-US"/>
        </a:p>
      </dgm:t>
    </dgm:pt>
    <dgm:pt modelId="{047116D9-3B8C-4108-BE2E-353B22EEFF50}" type="pres">
      <dgm:prSet presAssocID="{A0BBD4B1-5F8F-4C28-9873-AEFDFD4EB921}" presName="root2" presStyleCnt="0"/>
      <dgm:spPr/>
    </dgm:pt>
    <dgm:pt modelId="{8CE2E6D9-84E9-4AA9-A3E4-29E8BFC6CCB8}" type="pres">
      <dgm:prSet presAssocID="{A0BBD4B1-5F8F-4C28-9873-AEFDFD4EB92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FBADDC-686A-4EFF-8151-53FCD1DBBF54}" type="pres">
      <dgm:prSet presAssocID="{A0BBD4B1-5F8F-4C28-9873-AEFDFD4EB921}" presName="level3hierChild" presStyleCnt="0"/>
      <dgm:spPr/>
    </dgm:pt>
    <dgm:pt modelId="{06005B30-7332-4C97-ABD9-1BF773F5FEEB}" type="pres">
      <dgm:prSet presAssocID="{8CA7A0D7-E39F-489F-A140-54B617F55CAD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45A09FF6-21C3-4086-B49E-DCFD91D2E690}" type="pres">
      <dgm:prSet presAssocID="{8CA7A0D7-E39F-489F-A140-54B617F55CAD}" presName="connTx" presStyleLbl="parChTrans1D3" presStyleIdx="1" presStyleCnt="2"/>
      <dgm:spPr/>
      <dgm:t>
        <a:bodyPr/>
        <a:lstStyle/>
        <a:p>
          <a:endParaRPr lang="en-US"/>
        </a:p>
      </dgm:t>
    </dgm:pt>
    <dgm:pt modelId="{4FF6FCEE-E2D0-44AD-BD51-2C5DD0D33FD0}" type="pres">
      <dgm:prSet presAssocID="{07840FA3-E601-452A-A6E3-A7DF76AC9ABD}" presName="root2" presStyleCnt="0"/>
      <dgm:spPr/>
    </dgm:pt>
    <dgm:pt modelId="{5B34A054-6A72-45B4-BFD2-89C4C44A31F2}" type="pres">
      <dgm:prSet presAssocID="{07840FA3-E601-452A-A6E3-A7DF76AC9ABD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B01117-173A-4F77-A030-40A38C5B4B13}" type="pres">
      <dgm:prSet presAssocID="{07840FA3-E601-452A-A6E3-A7DF76AC9ABD}" presName="level3hierChild" presStyleCnt="0"/>
      <dgm:spPr/>
    </dgm:pt>
  </dgm:ptLst>
  <dgm:cxnLst>
    <dgm:cxn modelId="{84BBD65B-7368-4E1E-B6ED-EEBF77A9C4AA}" type="presOf" srcId="{90DC40A5-87B8-4151-8B47-6BFA04E5289A}" destId="{656A783B-490E-4383-9E1B-53B5CD4E9B7A}" srcOrd="1" destOrd="0" presId="urn:microsoft.com/office/officeart/2005/8/layout/hierarchy2"/>
    <dgm:cxn modelId="{44095D5D-93FB-48AE-B2B8-5B92C200FDD6}" type="presOf" srcId="{7D7EB459-BED7-4FDD-B52D-77575531964F}" destId="{1FA39027-5E67-474B-BC60-F8631B0F609D}" srcOrd="0" destOrd="0" presId="urn:microsoft.com/office/officeart/2005/8/layout/hierarchy2"/>
    <dgm:cxn modelId="{5239E3F2-6A4B-43C0-AC7A-25C154310BB5}" type="presOf" srcId="{73884F5D-4761-4E96-B226-7FB171ED4B44}" destId="{9E76723A-B06A-4C39-B1B2-1D371E332F2C}" srcOrd="0" destOrd="0" presId="urn:microsoft.com/office/officeart/2005/8/layout/hierarchy2"/>
    <dgm:cxn modelId="{B2555B6F-D689-4460-80B1-03E2F39F2741}" srcId="{7111EACD-DFC2-4885-B967-6541BC8B4125}" destId="{7D7EB459-BED7-4FDD-B52D-77575531964F}" srcOrd="0" destOrd="0" parTransId="{A2BC4A56-3B18-4F8A-BC16-118C812B56A6}" sibTransId="{E3751BD7-AE27-41F3-84A4-010466EB39CA}"/>
    <dgm:cxn modelId="{D65CE761-BFB7-4F5E-84AF-CD61EE861576}" type="presOf" srcId="{A2BC4A56-3B18-4F8A-BC16-118C812B56A6}" destId="{31AA38F5-838D-4A81-A6F3-BD4C73D4A9FE}" srcOrd="1" destOrd="0" presId="urn:microsoft.com/office/officeart/2005/8/layout/hierarchy2"/>
    <dgm:cxn modelId="{AF9EEEB8-8AB5-4F74-9091-660C66834A73}" type="presOf" srcId="{5A8AC147-D4D5-4313-8CBD-89B171B4D2DA}" destId="{DBA6E94F-78C4-4327-A5FA-2C03AF5CA72D}" srcOrd="0" destOrd="0" presId="urn:microsoft.com/office/officeart/2005/8/layout/hierarchy2"/>
    <dgm:cxn modelId="{40527402-7237-484F-8D2E-892BB2ACE735}" type="presOf" srcId="{90DC40A5-87B8-4151-8B47-6BFA04E5289A}" destId="{E6766E36-0F57-4161-9B22-688211EACB0D}" srcOrd="0" destOrd="0" presId="urn:microsoft.com/office/officeart/2005/8/layout/hierarchy2"/>
    <dgm:cxn modelId="{08532F3A-4AEB-4442-BA58-C85ED91DE89E}" type="presOf" srcId="{8EDDC203-1110-4AE3-B2D9-4053AF399F88}" destId="{17F094C8-C731-4B66-BB18-F58D794DC5B1}" srcOrd="1" destOrd="0" presId="urn:microsoft.com/office/officeart/2005/8/layout/hierarchy2"/>
    <dgm:cxn modelId="{07A91E68-B2CA-4E38-89CE-6361550A7A87}" type="presOf" srcId="{07840FA3-E601-452A-A6E3-A7DF76AC9ABD}" destId="{5B34A054-6A72-45B4-BFD2-89C4C44A31F2}" srcOrd="0" destOrd="0" presId="urn:microsoft.com/office/officeart/2005/8/layout/hierarchy2"/>
    <dgm:cxn modelId="{77FFEACF-E77B-4592-BDD7-A7413D8EF321}" type="presOf" srcId="{A0BBD4B1-5F8F-4C28-9873-AEFDFD4EB921}" destId="{8CE2E6D9-84E9-4AA9-A3E4-29E8BFC6CCB8}" srcOrd="0" destOrd="0" presId="urn:microsoft.com/office/officeart/2005/8/layout/hierarchy2"/>
    <dgm:cxn modelId="{39B87E51-53BF-4F82-B31B-84AD9810C6F3}" srcId="{5A8AC147-D4D5-4313-8CBD-89B171B4D2DA}" destId="{7111EACD-DFC2-4885-B967-6541BC8B4125}" srcOrd="0" destOrd="0" parTransId="{538B09BC-CACA-47A7-BF04-6979CF7B3F3C}" sibTransId="{6DBC0B82-A32E-45F0-A7A3-C2796758E125}"/>
    <dgm:cxn modelId="{335C464A-54AC-423F-914F-2968B4455A74}" srcId="{7111EACD-DFC2-4885-B967-6541BC8B4125}" destId="{A0BBD4B1-5F8F-4C28-9873-AEFDFD4EB921}" srcOrd="1" destOrd="0" parTransId="{8EDDC203-1110-4AE3-B2D9-4053AF399F88}" sibTransId="{8C6816B5-9241-407D-A1A4-2F136896356E}"/>
    <dgm:cxn modelId="{020E1EAC-D31B-4701-9C7C-3F2070E43D94}" srcId="{7D7EB459-BED7-4FDD-B52D-77575531964F}" destId="{73884F5D-4761-4E96-B226-7FB171ED4B44}" srcOrd="0" destOrd="0" parTransId="{90DC40A5-87B8-4151-8B47-6BFA04E5289A}" sibTransId="{5F518BC2-EBDC-40B3-9A4E-DD02C7F9B204}"/>
    <dgm:cxn modelId="{C6ECB377-287B-46F1-BB75-6D378A7CB651}" type="presOf" srcId="{8CA7A0D7-E39F-489F-A140-54B617F55CAD}" destId="{45A09FF6-21C3-4086-B49E-DCFD91D2E690}" srcOrd="1" destOrd="0" presId="urn:microsoft.com/office/officeart/2005/8/layout/hierarchy2"/>
    <dgm:cxn modelId="{09DC3537-1673-4A7E-A989-BB0ECEB3AB96}" type="presOf" srcId="{7111EACD-DFC2-4885-B967-6541BC8B4125}" destId="{0B3C47EC-AB71-40C3-8818-ADF7F076332F}" srcOrd="0" destOrd="0" presId="urn:microsoft.com/office/officeart/2005/8/layout/hierarchy2"/>
    <dgm:cxn modelId="{7F78A34C-D6A9-4B36-9213-4572D391515E}" type="presOf" srcId="{8EDDC203-1110-4AE3-B2D9-4053AF399F88}" destId="{CBD6B732-6CFD-48B4-873D-30CEB1552BFE}" srcOrd="0" destOrd="0" presId="urn:microsoft.com/office/officeart/2005/8/layout/hierarchy2"/>
    <dgm:cxn modelId="{8DA8DA40-0A55-4618-9A56-BFEF35BCB6DE}" srcId="{A0BBD4B1-5F8F-4C28-9873-AEFDFD4EB921}" destId="{07840FA3-E601-452A-A6E3-A7DF76AC9ABD}" srcOrd="0" destOrd="0" parTransId="{8CA7A0D7-E39F-489F-A140-54B617F55CAD}" sibTransId="{3DF5E84D-35B4-4CB0-9976-BCDC69E55CB8}"/>
    <dgm:cxn modelId="{49E5A042-D204-4693-B8E9-A11A04BCD069}" type="presOf" srcId="{8CA7A0D7-E39F-489F-A140-54B617F55CAD}" destId="{06005B30-7332-4C97-ABD9-1BF773F5FEEB}" srcOrd="0" destOrd="0" presId="urn:microsoft.com/office/officeart/2005/8/layout/hierarchy2"/>
    <dgm:cxn modelId="{74F6910E-0301-4D57-9FF1-AA23D1D7CFAF}" type="presOf" srcId="{A2BC4A56-3B18-4F8A-BC16-118C812B56A6}" destId="{ECB8BC38-BB9D-46A5-A94C-41DA27A5269B}" srcOrd="0" destOrd="0" presId="urn:microsoft.com/office/officeart/2005/8/layout/hierarchy2"/>
    <dgm:cxn modelId="{C6193B12-DC4A-46FA-AF70-EEDAE58955DB}" type="presParOf" srcId="{DBA6E94F-78C4-4327-A5FA-2C03AF5CA72D}" destId="{A8C3AD88-04D8-4D7A-8E69-DAA943CB6470}" srcOrd="0" destOrd="0" presId="urn:microsoft.com/office/officeart/2005/8/layout/hierarchy2"/>
    <dgm:cxn modelId="{43F8D6AD-7F5C-4579-BECC-CB0A5D57CD40}" type="presParOf" srcId="{A8C3AD88-04D8-4D7A-8E69-DAA943CB6470}" destId="{0B3C47EC-AB71-40C3-8818-ADF7F076332F}" srcOrd="0" destOrd="0" presId="urn:microsoft.com/office/officeart/2005/8/layout/hierarchy2"/>
    <dgm:cxn modelId="{1D76181A-E214-4EF0-9268-7CA7D20C54FF}" type="presParOf" srcId="{A8C3AD88-04D8-4D7A-8E69-DAA943CB6470}" destId="{7484D734-1AD8-440E-A7A2-43479F9D6350}" srcOrd="1" destOrd="0" presId="urn:microsoft.com/office/officeart/2005/8/layout/hierarchy2"/>
    <dgm:cxn modelId="{AB8964F6-7AFB-4CBF-8F63-77F3F4659E37}" type="presParOf" srcId="{7484D734-1AD8-440E-A7A2-43479F9D6350}" destId="{ECB8BC38-BB9D-46A5-A94C-41DA27A5269B}" srcOrd="0" destOrd="0" presId="urn:microsoft.com/office/officeart/2005/8/layout/hierarchy2"/>
    <dgm:cxn modelId="{5E39959B-E05E-4AE0-8FF5-21BA49ECA192}" type="presParOf" srcId="{ECB8BC38-BB9D-46A5-A94C-41DA27A5269B}" destId="{31AA38F5-838D-4A81-A6F3-BD4C73D4A9FE}" srcOrd="0" destOrd="0" presId="urn:microsoft.com/office/officeart/2005/8/layout/hierarchy2"/>
    <dgm:cxn modelId="{AC13D3D1-97C0-4E79-8D2F-A7A80BC73AF0}" type="presParOf" srcId="{7484D734-1AD8-440E-A7A2-43479F9D6350}" destId="{F4BB896F-1565-460F-94DB-8E5228C6BCCA}" srcOrd="1" destOrd="0" presId="urn:microsoft.com/office/officeart/2005/8/layout/hierarchy2"/>
    <dgm:cxn modelId="{E11B18BF-8767-4A5F-AC53-51D8E06D2E5D}" type="presParOf" srcId="{F4BB896F-1565-460F-94DB-8E5228C6BCCA}" destId="{1FA39027-5E67-474B-BC60-F8631B0F609D}" srcOrd="0" destOrd="0" presId="urn:microsoft.com/office/officeart/2005/8/layout/hierarchy2"/>
    <dgm:cxn modelId="{93224F70-E7DB-420C-B533-5CF19685C10D}" type="presParOf" srcId="{F4BB896F-1565-460F-94DB-8E5228C6BCCA}" destId="{A498C1AE-F986-4FD3-B191-A0816A995893}" srcOrd="1" destOrd="0" presId="urn:microsoft.com/office/officeart/2005/8/layout/hierarchy2"/>
    <dgm:cxn modelId="{035AD9E4-0340-42FD-ACDB-AEB4C3B67DA0}" type="presParOf" srcId="{A498C1AE-F986-4FD3-B191-A0816A995893}" destId="{E6766E36-0F57-4161-9B22-688211EACB0D}" srcOrd="0" destOrd="0" presId="urn:microsoft.com/office/officeart/2005/8/layout/hierarchy2"/>
    <dgm:cxn modelId="{F61FD5C1-D21F-4DBE-A46E-8C44E483975A}" type="presParOf" srcId="{E6766E36-0F57-4161-9B22-688211EACB0D}" destId="{656A783B-490E-4383-9E1B-53B5CD4E9B7A}" srcOrd="0" destOrd="0" presId="urn:microsoft.com/office/officeart/2005/8/layout/hierarchy2"/>
    <dgm:cxn modelId="{4F544706-D90E-441F-8314-EC3333D807CC}" type="presParOf" srcId="{A498C1AE-F986-4FD3-B191-A0816A995893}" destId="{DBFADDF8-3D9E-4BEF-8CC8-BDBD2FBC4464}" srcOrd="1" destOrd="0" presId="urn:microsoft.com/office/officeart/2005/8/layout/hierarchy2"/>
    <dgm:cxn modelId="{9FC5D216-7BBF-4A49-9899-87EB800BCC28}" type="presParOf" srcId="{DBFADDF8-3D9E-4BEF-8CC8-BDBD2FBC4464}" destId="{9E76723A-B06A-4C39-B1B2-1D371E332F2C}" srcOrd="0" destOrd="0" presId="urn:microsoft.com/office/officeart/2005/8/layout/hierarchy2"/>
    <dgm:cxn modelId="{537FE8E2-ABDB-431E-A47F-920AB27B6F9B}" type="presParOf" srcId="{DBFADDF8-3D9E-4BEF-8CC8-BDBD2FBC4464}" destId="{070017B1-76B3-446F-AD02-583DE8D8C822}" srcOrd="1" destOrd="0" presId="urn:microsoft.com/office/officeart/2005/8/layout/hierarchy2"/>
    <dgm:cxn modelId="{2398D13D-0B3A-4067-9F7F-18165A1C0D2D}" type="presParOf" srcId="{7484D734-1AD8-440E-A7A2-43479F9D6350}" destId="{CBD6B732-6CFD-48B4-873D-30CEB1552BFE}" srcOrd="2" destOrd="0" presId="urn:microsoft.com/office/officeart/2005/8/layout/hierarchy2"/>
    <dgm:cxn modelId="{25C273E4-86F2-4FC6-BF63-FCB9B2E65FB7}" type="presParOf" srcId="{CBD6B732-6CFD-48B4-873D-30CEB1552BFE}" destId="{17F094C8-C731-4B66-BB18-F58D794DC5B1}" srcOrd="0" destOrd="0" presId="urn:microsoft.com/office/officeart/2005/8/layout/hierarchy2"/>
    <dgm:cxn modelId="{1C7532C9-81FD-4C8C-B1CE-520840DA4616}" type="presParOf" srcId="{7484D734-1AD8-440E-A7A2-43479F9D6350}" destId="{047116D9-3B8C-4108-BE2E-353B22EEFF50}" srcOrd="3" destOrd="0" presId="urn:microsoft.com/office/officeart/2005/8/layout/hierarchy2"/>
    <dgm:cxn modelId="{9B86F67B-E3EA-498A-BF01-C0E0C87137BE}" type="presParOf" srcId="{047116D9-3B8C-4108-BE2E-353B22EEFF50}" destId="{8CE2E6D9-84E9-4AA9-A3E4-29E8BFC6CCB8}" srcOrd="0" destOrd="0" presId="urn:microsoft.com/office/officeart/2005/8/layout/hierarchy2"/>
    <dgm:cxn modelId="{6EB56574-2469-4A4D-BA1F-F32305C8F54D}" type="presParOf" srcId="{047116D9-3B8C-4108-BE2E-353B22EEFF50}" destId="{79FBADDC-686A-4EFF-8151-53FCD1DBBF54}" srcOrd="1" destOrd="0" presId="urn:microsoft.com/office/officeart/2005/8/layout/hierarchy2"/>
    <dgm:cxn modelId="{F6C89B19-0295-479F-AD8D-C113AFAF056E}" type="presParOf" srcId="{79FBADDC-686A-4EFF-8151-53FCD1DBBF54}" destId="{06005B30-7332-4C97-ABD9-1BF773F5FEEB}" srcOrd="0" destOrd="0" presId="urn:microsoft.com/office/officeart/2005/8/layout/hierarchy2"/>
    <dgm:cxn modelId="{75B28596-F403-4A95-B449-6E46FED4DB80}" type="presParOf" srcId="{06005B30-7332-4C97-ABD9-1BF773F5FEEB}" destId="{45A09FF6-21C3-4086-B49E-DCFD91D2E690}" srcOrd="0" destOrd="0" presId="urn:microsoft.com/office/officeart/2005/8/layout/hierarchy2"/>
    <dgm:cxn modelId="{47852040-ACE8-419E-9881-4F6B47426576}" type="presParOf" srcId="{79FBADDC-686A-4EFF-8151-53FCD1DBBF54}" destId="{4FF6FCEE-E2D0-44AD-BD51-2C5DD0D33FD0}" srcOrd="1" destOrd="0" presId="urn:microsoft.com/office/officeart/2005/8/layout/hierarchy2"/>
    <dgm:cxn modelId="{F0B55BB1-958F-41F8-B46F-F798CE9D02F6}" type="presParOf" srcId="{4FF6FCEE-E2D0-44AD-BD51-2C5DD0D33FD0}" destId="{5B34A054-6A72-45B4-BFD2-89C4C44A31F2}" srcOrd="0" destOrd="0" presId="urn:microsoft.com/office/officeart/2005/8/layout/hierarchy2"/>
    <dgm:cxn modelId="{EEB51E29-E16C-42A0-B612-D03A628B1440}" type="presParOf" srcId="{4FF6FCEE-E2D0-44AD-BD51-2C5DD0D33FD0}" destId="{60B01117-173A-4F77-A030-40A38C5B4B1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601682-1F72-494C-A834-BF86AAE794F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D328C9-04B2-41AB-B850-272500AF7308}">
      <dgm:prSet phldrT="[Text]" custT="1"/>
      <dgm:spPr/>
      <dgm:t>
        <a:bodyPr/>
        <a:lstStyle/>
        <a:p>
          <a:r>
            <a:rPr lang="el-GR" sz="1000" b="1" dirty="0">
              <a:latin typeface="PF Bague Sans Pro" panose="02000503000000020003" pitchFamily="50" charset="0"/>
            </a:rPr>
            <a:t>Α. Πιο έντονη προοδευτικότητα</a:t>
          </a:r>
          <a:endParaRPr lang="en-US" sz="1000" b="1" dirty="0">
            <a:latin typeface="PF Bague Sans Pro" panose="02000503000000020003" pitchFamily="50" charset="0"/>
          </a:endParaRPr>
        </a:p>
      </dgm:t>
    </dgm:pt>
    <dgm:pt modelId="{2454704F-CDF9-4052-B924-C4B067C4B3CA}" type="parTrans" cxnId="{A3C8FA51-9916-4DA1-996F-26A7B4C8149D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F7546ED5-415A-4553-A2D1-690DF548A885}" type="sibTrans" cxnId="{A3C8FA51-9916-4DA1-996F-26A7B4C8149D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BBB9E256-49CC-4F3B-B344-6A3388982832}">
      <dgm:prSet phldrT="[Text]" custT="1"/>
      <dgm:spPr/>
      <dgm:t>
        <a:bodyPr/>
        <a:lstStyle/>
        <a:p>
          <a:r>
            <a:rPr lang="el-GR" sz="1000" b="1" dirty="0">
              <a:latin typeface="PF Bague Sans Pro" panose="02000503000000020003" pitchFamily="50" charset="0"/>
            </a:rPr>
            <a:t>Β. Ενιαίος φορολογικός συντελεστής (</a:t>
          </a:r>
          <a:r>
            <a:rPr lang="en-US" sz="1000" b="1" dirty="0">
              <a:latin typeface="PF Bague Sans Pro" panose="02000503000000020003" pitchFamily="50" charset="0"/>
            </a:rPr>
            <a:t>flat tax)</a:t>
          </a:r>
        </a:p>
      </dgm:t>
    </dgm:pt>
    <dgm:pt modelId="{0B0CE1C0-0912-4E59-A505-6331AF263C33}" type="parTrans" cxnId="{1CC2C591-33B5-4669-B53A-62EF190211AA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7703CF7E-783A-452E-A078-DFF9B2334222}" type="sibTrans" cxnId="{1CC2C591-33B5-4669-B53A-62EF190211AA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4CABFAC5-5218-41AE-A5F1-35EE0DEE76B6}">
      <dgm:prSet phldrT="[Text]" custT="1"/>
      <dgm:spPr/>
      <dgm:t>
        <a:bodyPr/>
        <a:lstStyle/>
        <a:p>
          <a:r>
            <a:rPr lang="el-GR" sz="1000" b="1" dirty="0">
              <a:latin typeface="PF Bague Sans Pro" panose="02000503000000020003" pitchFamily="50" charset="0"/>
            </a:rPr>
            <a:t>Γ. Ενιαίος συντελεστής με κατάργηση της έκπτωσης φόρου</a:t>
          </a:r>
          <a:endParaRPr lang="en-US" sz="1000" b="1" dirty="0">
            <a:latin typeface="PF Bague Sans Pro" panose="02000503000000020003" pitchFamily="50" charset="0"/>
          </a:endParaRPr>
        </a:p>
      </dgm:t>
    </dgm:pt>
    <dgm:pt modelId="{E7F1B048-2350-4A08-B05D-EA4588822EBA}" type="parTrans" cxnId="{662F4EDD-9535-4CDE-896E-A090D63EEAF9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44E63430-B405-4726-9B6D-8294FD6BBB58}" type="sibTrans" cxnId="{662F4EDD-9535-4CDE-896E-A090D63EEAF9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90A02A47-0318-43F7-8177-D0C2975672B4}">
      <dgm:prSet phldrT="[Text]" custT="1"/>
      <dgm:spPr/>
      <dgm:t>
        <a:bodyPr/>
        <a:lstStyle/>
        <a:p>
          <a:r>
            <a:rPr lang="el-GR" sz="1000" b="1" dirty="0">
              <a:latin typeface="PF Bague Sans Pro" panose="02000503000000020003" pitchFamily="50" charset="0"/>
            </a:rPr>
            <a:t>Ε. Δύο φορολογικά κλιμάκια</a:t>
          </a:r>
          <a:endParaRPr lang="en-US" sz="1000" b="1" dirty="0">
            <a:latin typeface="PF Bague Sans Pro" panose="02000503000000020003" pitchFamily="50" charset="0"/>
          </a:endParaRPr>
        </a:p>
      </dgm:t>
    </dgm:pt>
    <dgm:pt modelId="{FA67E54E-DA7B-48C9-BDE5-FDA69E5F9773}" type="parTrans" cxnId="{D0B7B798-6B4C-49BF-8E0B-15C04A89EC7D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C5CD3ABD-F206-4AD9-BD9C-627959A362E6}" type="sibTrans" cxnId="{D0B7B798-6B4C-49BF-8E0B-15C04A89EC7D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F86CD3B9-A875-47CB-B894-9EB794DC006B}">
      <dgm:prSet phldrT="[Text]" custT="1"/>
      <dgm:spPr/>
      <dgm:t>
        <a:bodyPr/>
        <a:lstStyle/>
        <a:p>
          <a:r>
            <a:rPr lang="el-GR" sz="1200" dirty="0">
              <a:latin typeface="PF Bague Sans Pro" panose="02000503000000020003" pitchFamily="50" charset="0"/>
            </a:rPr>
            <a:t>Επαναπροσδιορισμός των φορολογικών συντελεστών για τις ακραίες βαθμίδες της κλίμακας έτσι ώστε να επιβαρύνονται λιγότερο τα χαμηλά εισοδήματα και περισσότερο τα υψηλά</a:t>
          </a:r>
          <a:endParaRPr lang="en-US" sz="1200" dirty="0">
            <a:latin typeface="PF Bague Sans Pro" panose="02000503000000020003" pitchFamily="50" charset="0"/>
          </a:endParaRPr>
        </a:p>
      </dgm:t>
    </dgm:pt>
    <dgm:pt modelId="{2C01E0AC-AE6B-4840-AE5E-21A362C95FA0}" type="parTrans" cxnId="{A054654A-73F8-4B09-97E9-013A8A90CF43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23268A29-8B69-4011-9D53-B338E1AE4639}" type="sibTrans" cxnId="{A054654A-73F8-4B09-97E9-013A8A90CF43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680040A1-32B5-414A-BF6B-437FABDCA5DA}">
      <dgm:prSet phldrT="[Text]" custT="1"/>
      <dgm:spPr/>
      <dgm:t>
        <a:bodyPr/>
        <a:lstStyle/>
        <a:p>
          <a:r>
            <a:rPr lang="el-GR" sz="1200" dirty="0">
              <a:latin typeface="PF Bague Sans Pro" panose="02000503000000020003" pitchFamily="50" charset="0"/>
            </a:rPr>
            <a:t>Φορολόγηση όλων των εισοδημάτων φυσικών προσώπων με τον ίδιο συντελεστή</a:t>
          </a:r>
          <a:endParaRPr lang="en-US" sz="1200" dirty="0">
            <a:latin typeface="PF Bague Sans Pro" panose="02000503000000020003" pitchFamily="50" charset="0"/>
          </a:endParaRPr>
        </a:p>
      </dgm:t>
    </dgm:pt>
    <dgm:pt modelId="{5175D8D5-FB42-4649-B572-4760AA982685}" type="parTrans" cxnId="{4F5AF8BE-C62F-4E1D-8370-41B3690B4A35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F8BF6813-F47E-48CA-8E7A-2B2ACF52A171}" type="sibTrans" cxnId="{4F5AF8BE-C62F-4E1D-8370-41B3690B4A35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D8EFA1C6-430F-4E5A-B3F4-F0FB3D070C71}">
      <dgm:prSet phldrT="[Text]" custT="1"/>
      <dgm:spPr/>
      <dgm:t>
        <a:bodyPr/>
        <a:lstStyle/>
        <a:p>
          <a:r>
            <a:rPr lang="el-GR" sz="1200" dirty="0">
              <a:latin typeface="PF Bague Sans Pro" panose="02000503000000020003" pitchFamily="50" charset="0"/>
            </a:rPr>
            <a:t>Ενιαίος φορολογικός συντελεστής (όπως στο σενάριο Β): 14,3%</a:t>
          </a:r>
          <a:endParaRPr lang="en-US" sz="1200" dirty="0">
            <a:latin typeface="PF Bague Sans Pro" panose="02000503000000020003" pitchFamily="50" charset="0"/>
          </a:endParaRPr>
        </a:p>
      </dgm:t>
    </dgm:pt>
    <dgm:pt modelId="{E5EBCA7B-65EB-46EB-8E49-5586AB7AA3D0}" type="parTrans" cxnId="{B401A93E-C670-45A2-91FB-A6CA3D6A9C02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5E5B2C1E-D9D0-4BB7-8904-B297B26796A2}" type="sibTrans" cxnId="{B401A93E-C670-45A2-91FB-A6CA3D6A9C02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472255F7-5FC2-41EF-A67A-073179B4273F}">
      <dgm:prSet custT="1"/>
      <dgm:spPr/>
      <dgm:t>
        <a:bodyPr/>
        <a:lstStyle/>
        <a:p>
          <a:r>
            <a:rPr lang="el-GR" sz="1200" dirty="0">
              <a:latin typeface="PF Bague Sans Pro" panose="02000503000000020003" pitchFamily="50" charset="0"/>
            </a:rPr>
            <a:t>Κατάργηση της έκπτωσης φόρου</a:t>
          </a:r>
        </a:p>
      </dgm:t>
    </dgm:pt>
    <dgm:pt modelId="{6227B3A3-33ED-4F84-B2A8-E95A1E1285BD}" type="parTrans" cxnId="{4FF149F2-D825-4713-A7AA-485CC0D521B8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4FD68D8F-8243-475D-9CBD-41489EC68F27}" type="sibTrans" cxnId="{4FF149F2-D825-4713-A7AA-485CC0D521B8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3C948BCC-EFE5-4A35-ACCF-1DBADBC06728}">
      <dgm:prSet phldrT="[Text]" custT="1"/>
      <dgm:spPr/>
      <dgm:t>
        <a:bodyPr/>
        <a:lstStyle/>
        <a:p>
          <a:r>
            <a:rPr lang="el-GR" sz="1200" dirty="0">
              <a:latin typeface="PF Bague Sans Pro" panose="02000503000000020003" pitchFamily="50" charset="0"/>
            </a:rPr>
            <a:t>Εφαρμόζονται διαφορετικοί συντελεστές σε δύο κλιμάκια εισοδήματος</a:t>
          </a:r>
          <a:endParaRPr lang="en-US" sz="1200" dirty="0">
            <a:latin typeface="PF Bague Sans Pro" panose="02000503000000020003" pitchFamily="50" charset="0"/>
          </a:endParaRPr>
        </a:p>
      </dgm:t>
    </dgm:pt>
    <dgm:pt modelId="{79B52E98-D07D-4403-99EF-D228C56E45E5}" type="parTrans" cxnId="{F6B971F1-12CA-4C2F-9ECB-18367EA118E9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FA372785-92FD-49C2-BFFE-FF1CE59FD22E}" type="sibTrans" cxnId="{F6B971F1-12CA-4C2F-9ECB-18367EA118E9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FB5E23D9-AF6E-4B50-8459-92F5E42F0385}">
      <dgm:prSet phldrT="[Text]" custT="1"/>
      <dgm:spPr/>
      <dgm:t>
        <a:bodyPr/>
        <a:lstStyle/>
        <a:p>
          <a:r>
            <a:rPr lang="el-GR" sz="1200" dirty="0">
              <a:latin typeface="PF Bague Sans Pro" panose="02000503000000020003" pitchFamily="50" charset="0"/>
            </a:rPr>
            <a:t>Έκπτωση φόρου (για δημοσιονομική ουδετερότητα)</a:t>
          </a:r>
          <a:endParaRPr lang="en-US" sz="1200" dirty="0">
            <a:latin typeface="PF Bague Sans Pro" panose="02000503000000020003" pitchFamily="50" charset="0"/>
          </a:endParaRPr>
        </a:p>
      </dgm:t>
    </dgm:pt>
    <dgm:pt modelId="{4CB850AA-65EC-4769-9B12-A789C242BF8B}" type="parTrans" cxnId="{0C1D8263-C7E8-49FA-93C1-9B3135BD35E6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A1EF96A1-6686-41F6-AED9-6DD40FEC3292}" type="sibTrans" cxnId="{0C1D8263-C7E8-49FA-93C1-9B3135BD35E6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439BDEC1-A3D6-E846-83EF-0154D0DC5850}">
      <dgm:prSet custT="1"/>
      <dgm:spPr/>
      <dgm:t>
        <a:bodyPr/>
        <a:lstStyle/>
        <a:p>
          <a:r>
            <a:rPr lang="el-GR" sz="1000" b="1" dirty="0">
              <a:latin typeface="PF Bague Sans Pro" panose="02000503000000020003" pitchFamily="50" charset="0"/>
            </a:rPr>
            <a:t>Δ. Ενιαίος συντελεστής 20%</a:t>
          </a:r>
        </a:p>
      </dgm:t>
    </dgm:pt>
    <dgm:pt modelId="{A93B8CF9-E288-E14F-B5DB-B4F3CF1DE8A2}" type="parTrans" cxnId="{F5677193-2C8D-394B-A1BF-5BFC2356A2CD}">
      <dgm:prSet/>
      <dgm:spPr/>
      <dgm:t>
        <a:bodyPr/>
        <a:lstStyle/>
        <a:p>
          <a:endParaRPr lang="en-GB" sz="1000">
            <a:latin typeface="PF Bague Sans Pro" panose="02000503000000020003" pitchFamily="50" charset="0"/>
          </a:endParaRPr>
        </a:p>
      </dgm:t>
    </dgm:pt>
    <dgm:pt modelId="{67733FCD-AB98-5342-B51A-A9D8C51C81AD}" type="sibTrans" cxnId="{F5677193-2C8D-394B-A1BF-5BFC2356A2CD}">
      <dgm:prSet/>
      <dgm:spPr/>
      <dgm:t>
        <a:bodyPr/>
        <a:lstStyle/>
        <a:p>
          <a:endParaRPr lang="en-GB" sz="1000">
            <a:latin typeface="PF Bague Sans Pro" panose="02000503000000020003" pitchFamily="50" charset="0"/>
          </a:endParaRPr>
        </a:p>
      </dgm:t>
    </dgm:pt>
    <dgm:pt modelId="{C891A6D8-1F67-6645-A47A-EAA5CB832620}">
      <dgm:prSet custT="1"/>
      <dgm:spPr/>
      <dgm:t>
        <a:bodyPr/>
        <a:lstStyle/>
        <a:p>
          <a:r>
            <a:rPr lang="el-GR" sz="1200" dirty="0">
              <a:latin typeface="PF Bague Sans Pro" panose="02000503000000020003" pitchFamily="50" charset="0"/>
            </a:rPr>
            <a:t>Ενιαίος φορολογικός συντελεστής (όπως στο σενάριο Β): 20%</a:t>
          </a:r>
        </a:p>
      </dgm:t>
    </dgm:pt>
    <dgm:pt modelId="{80F62F61-38CE-E540-BDAC-F386D7C7CBC6}" type="parTrans" cxnId="{09F46849-2CB8-504E-A615-9F7EB77B5B8B}">
      <dgm:prSet/>
      <dgm:spPr/>
      <dgm:t>
        <a:bodyPr/>
        <a:lstStyle/>
        <a:p>
          <a:endParaRPr lang="en-GB" sz="1000">
            <a:latin typeface="PF Bague Sans Pro" panose="02000503000000020003" pitchFamily="50" charset="0"/>
          </a:endParaRPr>
        </a:p>
      </dgm:t>
    </dgm:pt>
    <dgm:pt modelId="{86478616-2780-BB41-8CDB-A3D6654BAF67}" type="sibTrans" cxnId="{09F46849-2CB8-504E-A615-9F7EB77B5B8B}">
      <dgm:prSet/>
      <dgm:spPr/>
      <dgm:t>
        <a:bodyPr/>
        <a:lstStyle/>
        <a:p>
          <a:endParaRPr lang="en-GB" sz="1000">
            <a:latin typeface="PF Bague Sans Pro" panose="02000503000000020003" pitchFamily="50" charset="0"/>
          </a:endParaRPr>
        </a:p>
      </dgm:t>
    </dgm:pt>
    <dgm:pt modelId="{11B8E8A6-4724-4A98-A394-285624766C5F}">
      <dgm:prSet phldrT="[Text]" custT="1"/>
      <dgm:spPr/>
      <dgm:t>
        <a:bodyPr/>
        <a:lstStyle/>
        <a:p>
          <a:r>
            <a:rPr lang="el-GR" sz="1000" b="1" dirty="0">
              <a:latin typeface="PF Bague Sans Pro" panose="02000503000000020003" pitchFamily="50" charset="0"/>
            </a:rPr>
            <a:t>Σενάριο βάσης</a:t>
          </a:r>
          <a:endParaRPr lang="en-US" sz="1000" b="1" dirty="0">
            <a:latin typeface="PF Bague Sans Pro" panose="02000503000000020003" pitchFamily="50" charset="0"/>
          </a:endParaRPr>
        </a:p>
      </dgm:t>
    </dgm:pt>
    <dgm:pt modelId="{14281041-7E96-4F74-BC6E-9702589E8E8E}" type="parTrans" cxnId="{9B55264E-B4F4-4BCA-BC73-AC9EB6F16931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6ADF9AD7-197C-42C1-85E6-B89FDA6E3604}" type="sibTrans" cxnId="{9B55264E-B4F4-4BCA-BC73-AC9EB6F16931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84A00FC7-0047-4108-9743-9328C2F2920C}">
      <dgm:prSet phldrT="[Text]" custT="1"/>
      <dgm:spPr/>
      <dgm:t>
        <a:bodyPr/>
        <a:lstStyle/>
        <a:p>
          <a:r>
            <a:rPr lang="el-GR" sz="1200" dirty="0">
              <a:latin typeface="PF Bague Sans Pro" panose="02000503000000020003" pitchFamily="50" charset="0"/>
            </a:rPr>
            <a:t>Φορολογικό καθεστώς που προβλέπεται να ισχύσει από 1.1.2020, λαμβάνοντας υπ' όψιν και τον Ν4472/2017</a:t>
          </a:r>
          <a:endParaRPr lang="en-US" sz="1200" dirty="0">
            <a:latin typeface="PF Bague Sans Pro" panose="02000503000000020003" pitchFamily="50" charset="0"/>
          </a:endParaRPr>
        </a:p>
      </dgm:t>
    </dgm:pt>
    <dgm:pt modelId="{0B8AB5E3-873F-415B-A5D0-FF121776DDA0}" type="parTrans" cxnId="{623C00E8-A5C8-4C5D-9C4D-9D561949A3BF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316425A3-1899-494C-86F2-0D9EDA4A6418}" type="sibTrans" cxnId="{623C00E8-A5C8-4C5D-9C4D-9D561949A3BF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730113F4-AF49-4EAC-8CAE-DC78769161F2}">
      <dgm:prSet phldrT="[Text]" custT="1"/>
      <dgm:spPr/>
      <dgm:t>
        <a:bodyPr/>
        <a:lstStyle/>
        <a:p>
          <a:r>
            <a:rPr lang="el-GR" sz="1200" dirty="0">
              <a:latin typeface="PF Bague Sans Pro" panose="02000503000000020003" pitchFamily="50" charset="0"/>
            </a:rPr>
            <a:t>Κλίμακα φορολογίας:</a:t>
          </a:r>
          <a:endParaRPr lang="en-US" sz="1200" dirty="0">
            <a:latin typeface="PF Bague Sans Pro" panose="02000503000000020003" pitchFamily="50" charset="0"/>
          </a:endParaRPr>
        </a:p>
      </dgm:t>
    </dgm:pt>
    <dgm:pt modelId="{9DEC6C87-7E16-4F38-8B8D-D85A97FB26DF}" type="parTrans" cxnId="{1D221CB3-C5EA-4704-AC4D-A8F7144996F8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62ADB92B-D4B1-4E3B-B339-D8326255382E}" type="sibTrans" cxnId="{1D221CB3-C5EA-4704-AC4D-A8F7144996F8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8FA65B80-A779-4B32-AA40-CA4730BD34B9}">
      <dgm:prSet custT="1"/>
      <dgm:spPr/>
      <dgm:t>
        <a:bodyPr/>
        <a:lstStyle/>
        <a:p>
          <a:r>
            <a:rPr lang="el-GR" sz="1200" dirty="0">
              <a:latin typeface="PF Bague Sans Pro" panose="02000503000000020003" pitchFamily="50" charset="0"/>
            </a:rPr>
            <a:t>€0-€20 χιλ. – 19%</a:t>
          </a:r>
          <a:endParaRPr lang="en-US" sz="1200" dirty="0">
            <a:latin typeface="PF Bague Sans Pro" panose="02000503000000020003" pitchFamily="50" charset="0"/>
          </a:endParaRPr>
        </a:p>
      </dgm:t>
    </dgm:pt>
    <dgm:pt modelId="{FEF44043-4BB2-4B4E-AD29-FC3965A97998}" type="parTrans" cxnId="{3435E4C8-0DF1-4C2E-990E-F578A96C8D82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5585B8BC-CF13-4713-B80B-372D4A83BD6F}" type="sibTrans" cxnId="{3435E4C8-0DF1-4C2E-990E-F578A96C8D82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4D9C9C26-3C67-42B7-8784-EDE170DB961E}">
      <dgm:prSet custT="1"/>
      <dgm:spPr/>
      <dgm:t>
        <a:bodyPr/>
        <a:lstStyle/>
        <a:p>
          <a:r>
            <a:rPr lang="el-GR" sz="1200" dirty="0">
              <a:latin typeface="PF Bague Sans Pro" panose="02000503000000020003" pitchFamily="50" charset="0"/>
            </a:rPr>
            <a:t>&gt;€40 χιλ. – 80%</a:t>
          </a:r>
          <a:endParaRPr lang="en-US" sz="1200" dirty="0">
            <a:latin typeface="PF Bague Sans Pro" panose="02000503000000020003" pitchFamily="50" charset="0"/>
          </a:endParaRPr>
        </a:p>
      </dgm:t>
    </dgm:pt>
    <dgm:pt modelId="{0693F086-F72E-45C7-8A4B-251270332B11}" type="parTrans" cxnId="{6CE21312-583E-490F-8673-64A9A8B4CA45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C1E8903F-7F57-4022-8126-2B940DF8422D}" type="sibTrans" cxnId="{6CE21312-583E-490F-8673-64A9A8B4CA45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51F03DE5-BDE4-45FA-942C-3E6E5EBCF6C6}">
      <dgm:prSet phldrT="[Text]" custT="1"/>
      <dgm:spPr/>
      <dgm:t>
        <a:bodyPr/>
        <a:lstStyle/>
        <a:p>
          <a:r>
            <a:rPr lang="el-GR" sz="1200" dirty="0">
              <a:latin typeface="PF Bague Sans Pro" panose="02000503000000020003" pitchFamily="50" charset="0"/>
            </a:rPr>
            <a:t>Εξακολουθεί να ισχύει η έκπτωση φόρου</a:t>
          </a:r>
          <a:endParaRPr lang="en-US" sz="1200" dirty="0">
            <a:latin typeface="PF Bague Sans Pro" panose="02000503000000020003" pitchFamily="50" charset="0"/>
          </a:endParaRPr>
        </a:p>
      </dgm:t>
    </dgm:pt>
    <dgm:pt modelId="{39AE9583-C15A-4FED-83B9-08326D2E6613}" type="parTrans" cxnId="{9459AB51-2DC2-4FFD-8F70-87FABDB3081C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01BE8F51-5C6C-4048-B5C8-C5D7E141F95A}" type="sibTrans" cxnId="{9459AB51-2DC2-4FFD-8F70-87FABDB3081C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6FA16F8C-F346-4AE6-8548-38C3BAE32CDD}">
      <dgm:prSet custT="1"/>
      <dgm:spPr/>
      <dgm:t>
        <a:bodyPr/>
        <a:lstStyle/>
        <a:p>
          <a:r>
            <a:rPr lang="el-GR" sz="1200" dirty="0">
              <a:latin typeface="PF Bague Sans Pro" panose="02000503000000020003" pitchFamily="50" charset="0"/>
            </a:rPr>
            <a:t>Έκπτωση φόρου στο ύψος που εξασφαλίζει την δημοσιονομική ουδετερότητα</a:t>
          </a:r>
        </a:p>
      </dgm:t>
    </dgm:pt>
    <dgm:pt modelId="{8946C825-99C2-4740-93F7-4834E464EA4D}" type="parTrans" cxnId="{3E05A3F8-E203-47C3-ABB6-5CF0E6E49F44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AC53A281-F737-43EC-8DA2-E99A2292D1EF}" type="sibTrans" cxnId="{3E05A3F8-E203-47C3-ABB6-5CF0E6E49F44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AB5DA5B8-093C-427D-B286-B6981460C0DB}">
      <dgm:prSet custT="1"/>
      <dgm:spPr/>
      <dgm:t>
        <a:bodyPr/>
        <a:lstStyle/>
        <a:p>
          <a:r>
            <a:rPr lang="el-GR" sz="1200" dirty="0">
              <a:latin typeface="PF Bague Sans Pro" panose="02000503000000020003" pitchFamily="50" charset="0"/>
            </a:rPr>
            <a:t>€680 ετησίως</a:t>
          </a:r>
        </a:p>
      </dgm:t>
    </dgm:pt>
    <dgm:pt modelId="{8551226D-9E0C-4A80-A152-FE3BF968E56D}" type="parTrans" cxnId="{DC2D3FA4-2574-4B22-8CCB-2496DBF1FE88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656DBFDF-24DA-4335-AF02-0ECE86FA2E2C}" type="sibTrans" cxnId="{DC2D3FA4-2574-4B22-8CCB-2496DBF1FE88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78B94AE6-66EA-4BAD-A714-9E1D5F41EEC0}">
      <dgm:prSet custT="1"/>
      <dgm:spPr/>
      <dgm:t>
        <a:bodyPr/>
        <a:lstStyle/>
        <a:p>
          <a:r>
            <a:rPr lang="en-GB" sz="1200" dirty="0">
              <a:latin typeface="PF Bague Sans Pro" panose="02000503000000020003" pitchFamily="50" charset="0"/>
            </a:rPr>
            <a:t>A</a:t>
          </a:r>
          <a:r>
            <a:rPr lang="el-GR" sz="1200" dirty="0">
              <a:latin typeface="PF Bague Sans Pro" panose="02000503000000020003" pitchFamily="50" charset="0"/>
            </a:rPr>
            <a:t>υξάνεται κατά €50 ετησίως για κάθε τέκνο</a:t>
          </a:r>
        </a:p>
      </dgm:t>
    </dgm:pt>
    <dgm:pt modelId="{1661CA98-6A14-47B8-993A-666DE8136EC6}" type="parTrans" cxnId="{53A9EBDF-E640-4D90-B818-405A95D376BE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71EAD4ED-A702-4247-9F41-3FEB6A6A5767}" type="sibTrans" cxnId="{53A9EBDF-E640-4D90-B818-405A95D376BE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75964552-CA11-43A6-8B64-33A185F1483E}">
      <dgm:prSet custT="1"/>
      <dgm:spPr/>
      <dgm:t>
        <a:bodyPr/>
        <a:lstStyle/>
        <a:p>
          <a:r>
            <a:rPr lang="el-GR" sz="1200" dirty="0">
              <a:latin typeface="PF Bague Sans Pro" panose="02000503000000020003" pitchFamily="50" charset="0"/>
            </a:rPr>
            <a:t>€0-€40 χιλ. – 20%</a:t>
          </a:r>
          <a:endParaRPr lang="en-US" sz="1200" dirty="0">
            <a:latin typeface="PF Bague Sans Pro" panose="02000503000000020003" pitchFamily="50" charset="0"/>
          </a:endParaRPr>
        </a:p>
      </dgm:t>
    </dgm:pt>
    <dgm:pt modelId="{18E9C3F7-671B-4787-89CF-0C1E03D0E126}" type="parTrans" cxnId="{04C88BDE-7DD6-48B5-BA13-8BBEEA1467A2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3C8DD78A-C1A6-4863-A89A-CD280F82900C}" type="sibTrans" cxnId="{04C88BDE-7DD6-48B5-BA13-8BBEEA1467A2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DE88054C-7093-4650-8BB0-B0DC64D950C0}">
      <dgm:prSet custT="1"/>
      <dgm:spPr/>
      <dgm:t>
        <a:bodyPr/>
        <a:lstStyle/>
        <a:p>
          <a:r>
            <a:rPr lang="el-GR" sz="1200" dirty="0">
              <a:latin typeface="PF Bague Sans Pro" panose="02000503000000020003" pitchFamily="50" charset="0"/>
            </a:rPr>
            <a:t>&gt;€40 χιλ. – 25%</a:t>
          </a:r>
          <a:endParaRPr lang="en-US" sz="1200" dirty="0">
            <a:latin typeface="PF Bague Sans Pro" panose="02000503000000020003" pitchFamily="50" charset="0"/>
          </a:endParaRPr>
        </a:p>
      </dgm:t>
    </dgm:pt>
    <dgm:pt modelId="{32427816-7E1B-4B60-AE13-DC321D9D7DD8}" type="parTrans" cxnId="{93C56BDD-82FE-4866-894D-B365AEF5E8B1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DA6E4D42-46D9-4ACB-9643-8069B4422D42}" type="sibTrans" cxnId="{93C56BDD-82FE-4866-894D-B365AEF5E8B1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4BCA587E-5335-4772-BCA1-FF8C6A5ABB0F}">
      <dgm:prSet custT="1"/>
      <dgm:spPr/>
      <dgm:t>
        <a:bodyPr/>
        <a:lstStyle/>
        <a:p>
          <a:r>
            <a:rPr lang="el-GR" sz="1200" dirty="0">
              <a:latin typeface="PF Bague Sans Pro" panose="02000503000000020003" pitchFamily="50" charset="0"/>
            </a:rPr>
            <a:t>€690 ετησίως</a:t>
          </a:r>
        </a:p>
      </dgm:t>
    </dgm:pt>
    <dgm:pt modelId="{EFB65EAA-894A-4A66-A049-7153F4C945AF}" type="parTrans" cxnId="{58CF477E-0B3B-48D8-99A7-EB5FB6955989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F85F0F4A-EBDB-46FA-B5F3-6FCB98A867C2}" type="sibTrans" cxnId="{58CF477E-0B3B-48D8-99A7-EB5FB6955989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F4CB5770-88DE-4736-A606-C4975C6CAB51}">
      <dgm:prSet custT="1"/>
      <dgm:spPr/>
      <dgm:t>
        <a:bodyPr/>
        <a:lstStyle/>
        <a:p>
          <a:r>
            <a:rPr lang="en-GB" sz="1200" dirty="0">
              <a:latin typeface="PF Bague Sans Pro" panose="02000503000000020003" pitchFamily="50" charset="0"/>
            </a:rPr>
            <a:t>A</a:t>
          </a:r>
          <a:r>
            <a:rPr lang="el-GR" sz="1200" dirty="0">
              <a:latin typeface="PF Bague Sans Pro" panose="02000503000000020003" pitchFamily="50" charset="0"/>
            </a:rPr>
            <a:t>υξάνεται κατά €50 ετησίως για κάθε τέκνο</a:t>
          </a:r>
        </a:p>
      </dgm:t>
    </dgm:pt>
    <dgm:pt modelId="{1FD43824-F887-4658-84C8-4264624DB7D8}" type="parTrans" cxnId="{0103CA5F-0F82-4248-A23B-68017AEC8557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36EEF5AB-7152-44E1-9394-E7C2C9300233}" type="sibTrans" cxnId="{0103CA5F-0F82-4248-A23B-68017AEC8557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31A17E15-674D-420A-B2ED-8FD2D910655B}">
      <dgm:prSet phldrT="[Text]" custT="1"/>
      <dgm:spPr/>
      <dgm:t>
        <a:bodyPr/>
        <a:lstStyle/>
        <a:p>
          <a:r>
            <a:rPr lang="en-GB" sz="1200" dirty="0">
              <a:latin typeface="PF Bague Sans Pro" panose="02000503000000020003" pitchFamily="50" charset="0"/>
            </a:rPr>
            <a:t>N</a:t>
          </a:r>
          <a:r>
            <a:rPr lang="el-GR" sz="1200" dirty="0">
              <a:latin typeface="PF Bague Sans Pro" panose="02000503000000020003" pitchFamily="50" charset="0"/>
            </a:rPr>
            <a:t>έα φορολογική κλίμακα</a:t>
          </a:r>
          <a:endParaRPr lang="en-US" sz="1200" dirty="0">
            <a:latin typeface="PF Bague Sans Pro" panose="02000503000000020003" pitchFamily="50" charset="0"/>
          </a:endParaRPr>
        </a:p>
      </dgm:t>
    </dgm:pt>
    <dgm:pt modelId="{896D499E-7942-45FD-A3E1-131A9AD8E398}" type="parTrans" cxnId="{F542983F-3A4F-4DEB-B1B8-13BCC92FE882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A8EA8990-5974-41BA-8951-728B508EB0CD}" type="sibTrans" cxnId="{F542983F-3A4F-4DEB-B1B8-13BCC92FE882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7A79465D-4C76-40C2-A3FC-0EB7A525A134}">
      <dgm:prSet phldrT="[Text]" custT="1"/>
      <dgm:spPr/>
      <dgm:t>
        <a:bodyPr/>
        <a:lstStyle/>
        <a:p>
          <a:r>
            <a:rPr lang="en-GB" sz="1200" dirty="0">
              <a:latin typeface="PF Bague Sans Pro" panose="02000503000000020003" pitchFamily="50" charset="0"/>
            </a:rPr>
            <a:t>N</a:t>
          </a:r>
          <a:r>
            <a:rPr lang="el-GR" sz="1200" dirty="0">
              <a:latin typeface="PF Bague Sans Pro" panose="02000503000000020003" pitchFamily="50" charset="0"/>
            </a:rPr>
            <a:t>έα δομή εισφοράς αλληλεγγύης</a:t>
          </a:r>
          <a:endParaRPr lang="en-US" sz="1200" dirty="0">
            <a:latin typeface="PF Bague Sans Pro" panose="02000503000000020003" pitchFamily="50" charset="0"/>
          </a:endParaRPr>
        </a:p>
      </dgm:t>
    </dgm:pt>
    <dgm:pt modelId="{46DEDE2D-7DE4-4626-AFF6-FA4C48469A55}" type="parTrans" cxnId="{38769B65-0995-46C9-876E-F1EF1576FA12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1FEF2BEC-D1E2-49DF-BBA7-448126948A81}" type="sibTrans" cxnId="{38769B65-0995-46C9-876E-F1EF1576FA12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620ACFE2-13B4-4DE6-9252-020D8A8DCF6C}">
      <dgm:prSet phldrT="[Text]" custT="1"/>
      <dgm:spPr/>
      <dgm:t>
        <a:bodyPr/>
        <a:lstStyle/>
        <a:p>
          <a:r>
            <a:rPr lang="en-GB" sz="1200" dirty="0">
              <a:latin typeface="PF Bague Sans Pro" panose="02000503000000020003" pitchFamily="50" charset="0"/>
            </a:rPr>
            <a:t>N</a:t>
          </a:r>
          <a:r>
            <a:rPr lang="el-GR" sz="1200" dirty="0">
              <a:latin typeface="PF Bague Sans Pro" panose="02000503000000020003" pitchFamily="50" charset="0"/>
            </a:rPr>
            <a:t>έα δομή έκπτωσης φόρου</a:t>
          </a:r>
          <a:endParaRPr lang="en-US" sz="1200" dirty="0">
            <a:latin typeface="PF Bague Sans Pro" panose="02000503000000020003" pitchFamily="50" charset="0"/>
          </a:endParaRPr>
        </a:p>
      </dgm:t>
    </dgm:pt>
    <dgm:pt modelId="{1937658B-A4D2-40DA-9389-A7E8CDF1886F}" type="parTrans" cxnId="{9C0AF94E-93E5-49DB-940C-20CD38D750CB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04E73EC6-02C6-441F-A82A-A340FE6557D2}" type="sibTrans" cxnId="{9C0AF94E-93E5-49DB-940C-20CD38D750CB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D96E6854-BF9A-47B9-999A-F41DD51A757A}">
      <dgm:prSet phldrT="[Text]" custT="1"/>
      <dgm:spPr/>
      <dgm:t>
        <a:bodyPr/>
        <a:lstStyle/>
        <a:p>
          <a:r>
            <a:rPr lang="el-GR" sz="1200" dirty="0">
              <a:latin typeface="PF Bague Sans Pro" panose="02000503000000020003" pitchFamily="50" charset="0"/>
            </a:rPr>
            <a:t>Ενιαίος συντελεστής: 24,3%</a:t>
          </a:r>
          <a:endParaRPr lang="en-US" sz="1200" dirty="0">
            <a:latin typeface="PF Bague Sans Pro" panose="02000503000000020003" pitchFamily="50" charset="0"/>
          </a:endParaRPr>
        </a:p>
      </dgm:t>
    </dgm:pt>
    <dgm:pt modelId="{6ADE6328-F0E9-4423-9BE7-298864CD954B}" type="parTrans" cxnId="{D15F0246-A493-42C3-B82C-EAAF6A533263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01304F48-EF8D-4BF6-95FC-2A6C8DB9084B}" type="sibTrans" cxnId="{D15F0246-A493-42C3-B82C-EAAF6A533263}">
      <dgm:prSet/>
      <dgm:spPr/>
      <dgm:t>
        <a:bodyPr/>
        <a:lstStyle/>
        <a:p>
          <a:endParaRPr lang="en-US" sz="1000">
            <a:latin typeface="PF Bague Sans Pro" panose="02000503000000020003" pitchFamily="50" charset="0"/>
          </a:endParaRPr>
        </a:p>
      </dgm:t>
    </dgm:pt>
    <dgm:pt modelId="{5BF5EF0C-1BFF-45A6-A2D1-1826B200055B}" type="pres">
      <dgm:prSet presAssocID="{49601682-1F72-494C-A834-BF86AAE794F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8537E41-21DC-4C12-B5E1-981B1901AC32}" type="pres">
      <dgm:prSet presAssocID="{11B8E8A6-4724-4A98-A394-285624766C5F}" presName="composite" presStyleCnt="0"/>
      <dgm:spPr/>
      <dgm:t>
        <a:bodyPr/>
        <a:lstStyle/>
        <a:p>
          <a:endParaRPr lang="en-US"/>
        </a:p>
      </dgm:t>
    </dgm:pt>
    <dgm:pt modelId="{DA780E73-3469-490C-A089-E215AD63AC2F}" type="pres">
      <dgm:prSet presAssocID="{11B8E8A6-4724-4A98-A394-285624766C5F}" presName="parTx" presStyleLbl="align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EF2E95-C2E6-4000-A764-6FA9F8CF3E22}" type="pres">
      <dgm:prSet presAssocID="{11B8E8A6-4724-4A98-A394-285624766C5F}" presName="desTx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20830E-E144-4DAD-BBBB-9E8958706CB7}" type="pres">
      <dgm:prSet presAssocID="{6ADF9AD7-197C-42C1-85E6-B89FDA6E3604}" presName="space" presStyleCnt="0"/>
      <dgm:spPr/>
      <dgm:t>
        <a:bodyPr/>
        <a:lstStyle/>
        <a:p>
          <a:endParaRPr lang="en-US"/>
        </a:p>
      </dgm:t>
    </dgm:pt>
    <dgm:pt modelId="{3C537373-3978-4F8F-A271-ED8A792F3CA9}" type="pres">
      <dgm:prSet presAssocID="{60D328C9-04B2-41AB-B850-272500AF7308}" presName="composite" presStyleCnt="0"/>
      <dgm:spPr/>
      <dgm:t>
        <a:bodyPr/>
        <a:lstStyle/>
        <a:p>
          <a:endParaRPr lang="en-US"/>
        </a:p>
      </dgm:t>
    </dgm:pt>
    <dgm:pt modelId="{794AEA34-EAAA-4E41-BD7C-8BD87BDCD5CF}" type="pres">
      <dgm:prSet presAssocID="{60D328C9-04B2-41AB-B850-272500AF7308}" presName="parTx" presStyleLbl="align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621EC2-1AAC-41AD-B003-956D406DA4F7}" type="pres">
      <dgm:prSet presAssocID="{60D328C9-04B2-41AB-B850-272500AF7308}" presName="desTx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82B2D7-93AB-433F-9C87-A081DA85599A}" type="pres">
      <dgm:prSet presAssocID="{F7546ED5-415A-4553-A2D1-690DF548A885}" presName="space" presStyleCnt="0"/>
      <dgm:spPr/>
      <dgm:t>
        <a:bodyPr/>
        <a:lstStyle/>
        <a:p>
          <a:endParaRPr lang="en-US"/>
        </a:p>
      </dgm:t>
    </dgm:pt>
    <dgm:pt modelId="{161C7834-6DAB-4FF0-9F9D-FE1831026E11}" type="pres">
      <dgm:prSet presAssocID="{BBB9E256-49CC-4F3B-B344-6A3388982832}" presName="composite" presStyleCnt="0"/>
      <dgm:spPr/>
      <dgm:t>
        <a:bodyPr/>
        <a:lstStyle/>
        <a:p>
          <a:endParaRPr lang="en-US"/>
        </a:p>
      </dgm:t>
    </dgm:pt>
    <dgm:pt modelId="{7D33BDDC-25A0-4EDD-BB1E-CCD806056C75}" type="pres">
      <dgm:prSet presAssocID="{BBB9E256-49CC-4F3B-B344-6A3388982832}" presName="parTx" presStyleLbl="align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7B2A3E-EA55-4E28-AAF1-B789E8DCDF18}" type="pres">
      <dgm:prSet presAssocID="{BBB9E256-49CC-4F3B-B344-6A3388982832}" presName="desTx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AAE242-27B4-4EFD-BC2E-1E70C945948D}" type="pres">
      <dgm:prSet presAssocID="{7703CF7E-783A-452E-A078-DFF9B2334222}" presName="space" presStyleCnt="0"/>
      <dgm:spPr/>
      <dgm:t>
        <a:bodyPr/>
        <a:lstStyle/>
        <a:p>
          <a:endParaRPr lang="en-US"/>
        </a:p>
      </dgm:t>
    </dgm:pt>
    <dgm:pt modelId="{55100844-1B48-48C0-916D-716DEA771DC4}" type="pres">
      <dgm:prSet presAssocID="{4CABFAC5-5218-41AE-A5F1-35EE0DEE76B6}" presName="composite" presStyleCnt="0"/>
      <dgm:spPr/>
      <dgm:t>
        <a:bodyPr/>
        <a:lstStyle/>
        <a:p>
          <a:endParaRPr lang="en-US"/>
        </a:p>
      </dgm:t>
    </dgm:pt>
    <dgm:pt modelId="{49190D15-AA75-4826-B4C9-EA62A07BB181}" type="pres">
      <dgm:prSet presAssocID="{4CABFAC5-5218-41AE-A5F1-35EE0DEE76B6}" presName="parTx" presStyleLbl="align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755F22-6F9F-4C28-B2CC-C4016F359ED7}" type="pres">
      <dgm:prSet presAssocID="{4CABFAC5-5218-41AE-A5F1-35EE0DEE76B6}" presName="desTx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D916E6-77FE-47CC-A47A-7FD60E1BA5E5}" type="pres">
      <dgm:prSet presAssocID="{44E63430-B405-4726-9B6D-8294FD6BBB58}" presName="space" presStyleCnt="0"/>
      <dgm:spPr/>
      <dgm:t>
        <a:bodyPr/>
        <a:lstStyle/>
        <a:p>
          <a:endParaRPr lang="en-US"/>
        </a:p>
      </dgm:t>
    </dgm:pt>
    <dgm:pt modelId="{8D6F89F3-590C-470C-BD56-C4D9BD3779FD}" type="pres">
      <dgm:prSet presAssocID="{439BDEC1-A3D6-E846-83EF-0154D0DC5850}" presName="composite" presStyleCnt="0"/>
      <dgm:spPr/>
      <dgm:t>
        <a:bodyPr/>
        <a:lstStyle/>
        <a:p>
          <a:endParaRPr lang="en-US"/>
        </a:p>
      </dgm:t>
    </dgm:pt>
    <dgm:pt modelId="{D16B4351-A2E4-4957-A60D-0707C3BEE1DB}" type="pres">
      <dgm:prSet presAssocID="{439BDEC1-A3D6-E846-83EF-0154D0DC5850}" presName="parTx" presStyleLbl="align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911062-72E0-4427-8C8B-AE56F3EDA1D3}" type="pres">
      <dgm:prSet presAssocID="{439BDEC1-A3D6-E846-83EF-0154D0DC5850}" presName="desTx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A1E22F-F061-414C-B8B1-492491DB0A50}" type="pres">
      <dgm:prSet presAssocID="{67733FCD-AB98-5342-B51A-A9D8C51C81AD}" presName="space" presStyleCnt="0"/>
      <dgm:spPr/>
      <dgm:t>
        <a:bodyPr/>
        <a:lstStyle/>
        <a:p>
          <a:endParaRPr lang="en-US"/>
        </a:p>
      </dgm:t>
    </dgm:pt>
    <dgm:pt modelId="{28832321-E1EB-4595-9E30-3F9BF6BCF7EE}" type="pres">
      <dgm:prSet presAssocID="{90A02A47-0318-43F7-8177-D0C2975672B4}" presName="composite" presStyleCnt="0"/>
      <dgm:spPr/>
      <dgm:t>
        <a:bodyPr/>
        <a:lstStyle/>
        <a:p>
          <a:endParaRPr lang="en-US"/>
        </a:p>
      </dgm:t>
    </dgm:pt>
    <dgm:pt modelId="{5038BF99-E771-444D-9B9F-75E8178F4F38}" type="pres">
      <dgm:prSet presAssocID="{90A02A47-0318-43F7-8177-D0C2975672B4}" presName="parTx" presStyleLbl="align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168587-611D-4A0D-B680-A14FE62AE892}" type="pres">
      <dgm:prSet presAssocID="{90A02A47-0318-43F7-8177-D0C2975672B4}" presName="desTx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103CA5F-0F82-4248-A23B-68017AEC8557}" srcId="{FB5E23D9-AF6E-4B50-8459-92F5E42F0385}" destId="{F4CB5770-88DE-4736-A606-C4975C6CAB51}" srcOrd="1" destOrd="0" parTransId="{1FD43824-F887-4658-84C8-4264624DB7D8}" sibTransId="{36EEF5AB-7152-44E1-9394-E7C2C9300233}"/>
    <dgm:cxn modelId="{FC35C2A3-DBC2-476C-9049-FA9A33FFC522}" type="presOf" srcId="{620ACFE2-13B4-4DE6-9252-020D8A8DCF6C}" destId="{EDEF2E95-C2E6-4000-A764-6FA9F8CF3E22}" srcOrd="0" destOrd="3" presId="urn:microsoft.com/office/officeart/2005/8/layout/hList1"/>
    <dgm:cxn modelId="{F542983F-3A4F-4DEB-B1B8-13BCC92FE882}" srcId="{84A00FC7-0047-4108-9743-9328C2F2920C}" destId="{31A17E15-674D-420A-B2ED-8FD2D910655B}" srcOrd="0" destOrd="0" parTransId="{896D499E-7942-45FD-A3E1-131A9AD8E398}" sibTransId="{A8EA8990-5974-41BA-8951-728B508EB0CD}"/>
    <dgm:cxn modelId="{8165E1AF-4476-4502-B655-661666A31D98}" type="presOf" srcId="{D8EFA1C6-430F-4E5A-B3F4-F0FB3D070C71}" destId="{35755F22-6F9F-4C28-B2CC-C4016F359ED7}" srcOrd="0" destOrd="0" presId="urn:microsoft.com/office/officeart/2005/8/layout/hList1"/>
    <dgm:cxn modelId="{0FC68032-CB52-4CD5-A526-33814003E3D1}" type="presOf" srcId="{AB5DA5B8-093C-427D-B286-B6981460C0DB}" destId="{EE911062-72E0-4427-8C8B-AE56F3EDA1D3}" srcOrd="0" destOrd="2" presId="urn:microsoft.com/office/officeart/2005/8/layout/hList1"/>
    <dgm:cxn modelId="{A3C8FA51-9916-4DA1-996F-26A7B4C8149D}" srcId="{49601682-1F72-494C-A834-BF86AAE794F7}" destId="{60D328C9-04B2-41AB-B850-272500AF7308}" srcOrd="1" destOrd="0" parTransId="{2454704F-CDF9-4052-B924-C4B067C4B3CA}" sibTransId="{F7546ED5-415A-4553-A2D1-690DF548A885}"/>
    <dgm:cxn modelId="{794165E3-9A77-4535-B57F-50734D973B28}" type="presOf" srcId="{439BDEC1-A3D6-E846-83EF-0154D0DC5850}" destId="{D16B4351-A2E4-4957-A60D-0707C3BEE1DB}" srcOrd="0" destOrd="0" presId="urn:microsoft.com/office/officeart/2005/8/layout/hList1"/>
    <dgm:cxn modelId="{1D221CB3-C5EA-4704-AC4D-A8F7144996F8}" srcId="{60D328C9-04B2-41AB-B850-272500AF7308}" destId="{730113F4-AF49-4EAC-8CAE-DC78769161F2}" srcOrd="1" destOrd="0" parTransId="{9DEC6C87-7E16-4F38-8B8D-D85A97FB26DF}" sibTransId="{62ADB92B-D4B1-4E3B-B339-D8326255382E}"/>
    <dgm:cxn modelId="{36F087F8-FB00-4489-8F6F-36617DAEE94E}" type="presOf" srcId="{60D328C9-04B2-41AB-B850-272500AF7308}" destId="{794AEA34-EAAA-4E41-BD7C-8BD87BDCD5CF}" srcOrd="0" destOrd="0" presId="urn:microsoft.com/office/officeart/2005/8/layout/hList1"/>
    <dgm:cxn modelId="{38769B65-0995-46C9-876E-F1EF1576FA12}" srcId="{84A00FC7-0047-4108-9743-9328C2F2920C}" destId="{7A79465D-4C76-40C2-A3FC-0EB7A525A134}" srcOrd="1" destOrd="0" parTransId="{46DEDE2D-7DE4-4626-AFF6-FA4C48469A55}" sibTransId="{1FEF2BEC-D1E2-49DF-BBA7-448126948A81}"/>
    <dgm:cxn modelId="{F7FA9544-04EF-4915-BDE1-DFF3DACC6CAD}" type="presOf" srcId="{78B94AE6-66EA-4BAD-A714-9E1D5F41EEC0}" destId="{EE911062-72E0-4427-8C8B-AE56F3EDA1D3}" srcOrd="0" destOrd="3" presId="urn:microsoft.com/office/officeart/2005/8/layout/hList1"/>
    <dgm:cxn modelId="{8789DBE7-EA63-4B3C-BA38-615D6F2A3DA6}" type="presOf" srcId="{472255F7-5FC2-41EF-A67A-073179B4273F}" destId="{35755F22-6F9F-4C28-B2CC-C4016F359ED7}" srcOrd="0" destOrd="1" presId="urn:microsoft.com/office/officeart/2005/8/layout/hList1"/>
    <dgm:cxn modelId="{3E05A3F8-E203-47C3-ABB6-5CF0E6E49F44}" srcId="{439BDEC1-A3D6-E846-83EF-0154D0DC5850}" destId="{6FA16F8C-F346-4AE6-8548-38C3BAE32CDD}" srcOrd="1" destOrd="0" parTransId="{8946C825-99C2-4740-93F7-4834E464EA4D}" sibTransId="{AC53A281-F737-43EC-8DA2-E99A2292D1EF}"/>
    <dgm:cxn modelId="{93C56BDD-82FE-4866-894D-B365AEF5E8B1}" srcId="{3C948BCC-EFE5-4A35-ACCF-1DBADBC06728}" destId="{DE88054C-7093-4650-8BB0-B0DC64D950C0}" srcOrd="1" destOrd="0" parTransId="{32427816-7E1B-4B60-AE13-DC321D9D7DD8}" sibTransId="{DA6E4D42-46D9-4ACB-9643-8069B4422D42}"/>
    <dgm:cxn modelId="{9E7C2BE5-3AEA-4E82-83B8-C5CDBC7AE706}" type="presOf" srcId="{51F03DE5-BDE4-45FA-942C-3E6E5EBCF6C6}" destId="{067B2A3E-EA55-4E28-AAF1-B789E8DCDF18}" srcOrd="0" destOrd="1" presId="urn:microsoft.com/office/officeart/2005/8/layout/hList1"/>
    <dgm:cxn modelId="{E06AF170-C942-4486-9414-EE61F2E40CE1}" type="presOf" srcId="{90A02A47-0318-43F7-8177-D0C2975672B4}" destId="{5038BF99-E771-444D-9B9F-75E8178F4F38}" srcOrd="0" destOrd="0" presId="urn:microsoft.com/office/officeart/2005/8/layout/hList1"/>
    <dgm:cxn modelId="{DDA51D5C-3E0F-4D29-97E2-DDD7EFF734A8}" type="presOf" srcId="{7A79465D-4C76-40C2-A3FC-0EB7A525A134}" destId="{EDEF2E95-C2E6-4000-A764-6FA9F8CF3E22}" srcOrd="0" destOrd="2" presId="urn:microsoft.com/office/officeart/2005/8/layout/hList1"/>
    <dgm:cxn modelId="{B5FC43E3-6427-4C04-B54B-15208D0BA7C0}" type="presOf" srcId="{BBB9E256-49CC-4F3B-B344-6A3388982832}" destId="{7D33BDDC-25A0-4EDD-BB1E-CCD806056C75}" srcOrd="0" destOrd="0" presId="urn:microsoft.com/office/officeart/2005/8/layout/hList1"/>
    <dgm:cxn modelId="{4F5AF8BE-C62F-4E1D-8370-41B3690B4A35}" srcId="{BBB9E256-49CC-4F3B-B344-6A3388982832}" destId="{680040A1-32B5-414A-BF6B-437FABDCA5DA}" srcOrd="0" destOrd="0" parTransId="{5175D8D5-FB42-4649-B572-4760AA982685}" sibTransId="{F8BF6813-F47E-48CA-8E7A-2B2ACF52A171}"/>
    <dgm:cxn modelId="{B401A93E-C670-45A2-91FB-A6CA3D6A9C02}" srcId="{4CABFAC5-5218-41AE-A5F1-35EE0DEE76B6}" destId="{D8EFA1C6-430F-4E5A-B3F4-F0FB3D070C71}" srcOrd="0" destOrd="0" parTransId="{E5EBCA7B-65EB-46EB-8E49-5586AB7AA3D0}" sibTransId="{5E5B2C1E-D9D0-4BB7-8904-B297B26796A2}"/>
    <dgm:cxn modelId="{662F4EDD-9535-4CDE-896E-A090D63EEAF9}" srcId="{49601682-1F72-494C-A834-BF86AAE794F7}" destId="{4CABFAC5-5218-41AE-A5F1-35EE0DEE76B6}" srcOrd="3" destOrd="0" parTransId="{E7F1B048-2350-4A08-B05D-EA4588822EBA}" sibTransId="{44E63430-B405-4726-9B6D-8294FD6BBB58}"/>
    <dgm:cxn modelId="{04C88BDE-7DD6-48B5-BA13-8BBEEA1467A2}" srcId="{3C948BCC-EFE5-4A35-ACCF-1DBADBC06728}" destId="{75964552-CA11-43A6-8B64-33A185F1483E}" srcOrd="0" destOrd="0" parTransId="{18E9C3F7-671B-4787-89CF-0C1E03D0E126}" sibTransId="{3C8DD78A-C1A6-4863-A89A-CD280F82900C}"/>
    <dgm:cxn modelId="{9C0AF94E-93E5-49DB-940C-20CD38D750CB}" srcId="{84A00FC7-0047-4108-9743-9328C2F2920C}" destId="{620ACFE2-13B4-4DE6-9252-020D8A8DCF6C}" srcOrd="2" destOrd="0" parTransId="{1937658B-A4D2-40DA-9389-A7E8CDF1886F}" sibTransId="{04E73EC6-02C6-441F-A82A-A340FE6557D2}"/>
    <dgm:cxn modelId="{1CC2C591-33B5-4669-B53A-62EF190211AA}" srcId="{49601682-1F72-494C-A834-BF86AAE794F7}" destId="{BBB9E256-49CC-4F3B-B344-6A3388982832}" srcOrd="2" destOrd="0" parTransId="{0B0CE1C0-0912-4E59-A505-6331AF263C33}" sibTransId="{7703CF7E-783A-452E-A078-DFF9B2334222}"/>
    <dgm:cxn modelId="{6680F43D-A07D-4A91-B729-CDDFD4D4743E}" type="presOf" srcId="{4D9C9C26-3C67-42B7-8784-EDE170DB961E}" destId="{EC621EC2-1AAC-41AD-B003-956D406DA4F7}" srcOrd="0" destOrd="3" presId="urn:microsoft.com/office/officeart/2005/8/layout/hList1"/>
    <dgm:cxn modelId="{5A4F27C0-FF8F-49C1-AF24-A8408B201AFB}" type="presOf" srcId="{49601682-1F72-494C-A834-BF86AAE794F7}" destId="{5BF5EF0C-1BFF-45A6-A2D1-1826B200055B}" srcOrd="0" destOrd="0" presId="urn:microsoft.com/office/officeart/2005/8/layout/hList1"/>
    <dgm:cxn modelId="{3435E4C8-0DF1-4C2E-990E-F578A96C8D82}" srcId="{730113F4-AF49-4EAC-8CAE-DC78769161F2}" destId="{8FA65B80-A779-4B32-AA40-CA4730BD34B9}" srcOrd="0" destOrd="0" parTransId="{FEF44043-4BB2-4B4E-AD29-FC3965A97998}" sibTransId="{5585B8BC-CF13-4713-B80B-372D4A83BD6F}"/>
    <dgm:cxn modelId="{4FF149F2-D825-4713-A7AA-485CC0D521B8}" srcId="{4CABFAC5-5218-41AE-A5F1-35EE0DEE76B6}" destId="{472255F7-5FC2-41EF-A67A-073179B4273F}" srcOrd="1" destOrd="0" parTransId="{6227B3A3-33ED-4F84-B2A8-E95A1E1285BD}" sibTransId="{4FD68D8F-8243-475D-9CBD-41489EC68F27}"/>
    <dgm:cxn modelId="{F5677193-2C8D-394B-A1BF-5BFC2356A2CD}" srcId="{49601682-1F72-494C-A834-BF86AAE794F7}" destId="{439BDEC1-A3D6-E846-83EF-0154D0DC5850}" srcOrd="4" destOrd="0" parTransId="{A93B8CF9-E288-E14F-B5DB-B4F3CF1DE8A2}" sibTransId="{67733FCD-AB98-5342-B51A-A9D8C51C81AD}"/>
    <dgm:cxn modelId="{9579CDD7-BC2E-45B6-B164-CB32DE0AF8D1}" type="presOf" srcId="{F86CD3B9-A875-47CB-B894-9EB794DC006B}" destId="{EC621EC2-1AAC-41AD-B003-956D406DA4F7}" srcOrd="0" destOrd="0" presId="urn:microsoft.com/office/officeart/2005/8/layout/hList1"/>
    <dgm:cxn modelId="{D15F0246-A493-42C3-B82C-EAAF6A533263}" srcId="{BBB9E256-49CC-4F3B-B344-6A3388982832}" destId="{D96E6854-BF9A-47B9-999A-F41DD51A757A}" srcOrd="2" destOrd="0" parTransId="{6ADE6328-F0E9-4423-9BE7-298864CD954B}" sibTransId="{01304F48-EF8D-4BF6-95FC-2A6C8DB9084B}"/>
    <dgm:cxn modelId="{80C09DD7-E67A-43B6-B9AF-B6466970CF10}" type="presOf" srcId="{FB5E23D9-AF6E-4B50-8459-92F5E42F0385}" destId="{DA168587-611D-4A0D-B680-A14FE62AE892}" srcOrd="0" destOrd="3" presId="urn:microsoft.com/office/officeart/2005/8/layout/hList1"/>
    <dgm:cxn modelId="{53A9EBDF-E640-4D90-B818-405A95D376BE}" srcId="{6FA16F8C-F346-4AE6-8548-38C3BAE32CDD}" destId="{78B94AE6-66EA-4BAD-A714-9E1D5F41EEC0}" srcOrd="1" destOrd="0" parTransId="{1661CA98-6A14-47B8-993A-666DE8136EC6}" sibTransId="{71EAD4ED-A702-4247-9F41-3FEB6A6A5767}"/>
    <dgm:cxn modelId="{DC2D3FA4-2574-4B22-8CCB-2496DBF1FE88}" srcId="{6FA16F8C-F346-4AE6-8548-38C3BAE32CDD}" destId="{AB5DA5B8-093C-427D-B286-B6981460C0DB}" srcOrd="0" destOrd="0" parTransId="{8551226D-9E0C-4A80-A152-FE3BF968E56D}" sibTransId="{656DBFDF-24DA-4335-AF02-0ECE86FA2E2C}"/>
    <dgm:cxn modelId="{23DD38C3-738F-4D29-908D-6EE4B75D8789}" type="presOf" srcId="{680040A1-32B5-414A-BF6B-437FABDCA5DA}" destId="{067B2A3E-EA55-4E28-AAF1-B789E8DCDF18}" srcOrd="0" destOrd="0" presId="urn:microsoft.com/office/officeart/2005/8/layout/hList1"/>
    <dgm:cxn modelId="{EB4CDD20-D9AF-44C8-A1A4-4E813A90DCBB}" type="presOf" srcId="{3C948BCC-EFE5-4A35-ACCF-1DBADBC06728}" destId="{DA168587-611D-4A0D-B680-A14FE62AE892}" srcOrd="0" destOrd="0" presId="urn:microsoft.com/office/officeart/2005/8/layout/hList1"/>
    <dgm:cxn modelId="{B612F920-7888-47C2-94BD-98D6B88CC454}" type="presOf" srcId="{4BCA587E-5335-4772-BCA1-FF8C6A5ABB0F}" destId="{DA168587-611D-4A0D-B680-A14FE62AE892}" srcOrd="0" destOrd="4" presId="urn:microsoft.com/office/officeart/2005/8/layout/hList1"/>
    <dgm:cxn modelId="{623C00E8-A5C8-4C5D-9C4D-9D561949A3BF}" srcId="{11B8E8A6-4724-4A98-A394-285624766C5F}" destId="{84A00FC7-0047-4108-9743-9328C2F2920C}" srcOrd="0" destOrd="0" parTransId="{0B8AB5E3-873F-415B-A5D0-FF121776DDA0}" sibTransId="{316425A3-1899-494C-86F2-0D9EDA4A6418}"/>
    <dgm:cxn modelId="{F6B971F1-12CA-4C2F-9ECB-18367EA118E9}" srcId="{90A02A47-0318-43F7-8177-D0C2975672B4}" destId="{3C948BCC-EFE5-4A35-ACCF-1DBADBC06728}" srcOrd="0" destOrd="0" parTransId="{79B52E98-D07D-4403-99EF-D228C56E45E5}" sibTransId="{FA372785-92FD-49C2-BFFE-FF1CE59FD22E}"/>
    <dgm:cxn modelId="{9B55264E-B4F4-4BCA-BC73-AC9EB6F16931}" srcId="{49601682-1F72-494C-A834-BF86AAE794F7}" destId="{11B8E8A6-4724-4A98-A394-285624766C5F}" srcOrd="0" destOrd="0" parTransId="{14281041-7E96-4F74-BC6E-9702589E8E8E}" sibTransId="{6ADF9AD7-197C-42C1-85E6-B89FDA6E3604}"/>
    <dgm:cxn modelId="{17AAAFD0-7865-419E-8373-724AF68FA846}" type="presOf" srcId="{4CABFAC5-5218-41AE-A5F1-35EE0DEE76B6}" destId="{49190D15-AA75-4826-B4C9-EA62A07BB181}" srcOrd="0" destOrd="0" presId="urn:microsoft.com/office/officeart/2005/8/layout/hList1"/>
    <dgm:cxn modelId="{D0B7B798-6B4C-49BF-8E0B-15C04A89EC7D}" srcId="{49601682-1F72-494C-A834-BF86AAE794F7}" destId="{90A02A47-0318-43F7-8177-D0C2975672B4}" srcOrd="5" destOrd="0" parTransId="{FA67E54E-DA7B-48C9-BDE5-FDA69E5F9773}" sibTransId="{C5CD3ABD-F206-4AD9-BD9C-627959A362E6}"/>
    <dgm:cxn modelId="{66EB4BE5-1183-42FC-9686-931532621A27}" type="presOf" srcId="{31A17E15-674D-420A-B2ED-8FD2D910655B}" destId="{EDEF2E95-C2E6-4000-A764-6FA9F8CF3E22}" srcOrd="0" destOrd="1" presId="urn:microsoft.com/office/officeart/2005/8/layout/hList1"/>
    <dgm:cxn modelId="{ED642A16-6015-4548-8621-B206F6E678AB}" type="presOf" srcId="{C891A6D8-1F67-6645-A47A-EAA5CB832620}" destId="{EE911062-72E0-4427-8C8B-AE56F3EDA1D3}" srcOrd="0" destOrd="0" presId="urn:microsoft.com/office/officeart/2005/8/layout/hList1"/>
    <dgm:cxn modelId="{CA7FEA77-C458-4989-B46F-71F22714834E}" type="presOf" srcId="{11B8E8A6-4724-4A98-A394-285624766C5F}" destId="{DA780E73-3469-490C-A089-E215AD63AC2F}" srcOrd="0" destOrd="0" presId="urn:microsoft.com/office/officeart/2005/8/layout/hList1"/>
    <dgm:cxn modelId="{09F46849-2CB8-504E-A615-9F7EB77B5B8B}" srcId="{439BDEC1-A3D6-E846-83EF-0154D0DC5850}" destId="{C891A6D8-1F67-6645-A47A-EAA5CB832620}" srcOrd="0" destOrd="0" parTransId="{80F62F61-38CE-E540-BDAC-F386D7C7CBC6}" sibTransId="{86478616-2780-BB41-8CDB-A3D6654BAF67}"/>
    <dgm:cxn modelId="{0E26F092-4597-4981-8B01-E127BE0AAE88}" type="presOf" srcId="{75964552-CA11-43A6-8B64-33A185F1483E}" destId="{DA168587-611D-4A0D-B680-A14FE62AE892}" srcOrd="0" destOrd="1" presId="urn:microsoft.com/office/officeart/2005/8/layout/hList1"/>
    <dgm:cxn modelId="{58CF477E-0B3B-48D8-99A7-EB5FB6955989}" srcId="{FB5E23D9-AF6E-4B50-8459-92F5E42F0385}" destId="{4BCA587E-5335-4772-BCA1-FF8C6A5ABB0F}" srcOrd="0" destOrd="0" parTransId="{EFB65EAA-894A-4A66-A049-7153F4C945AF}" sibTransId="{F85F0F4A-EBDB-46FA-B5F3-6FCB98A867C2}"/>
    <dgm:cxn modelId="{B5972537-560E-4E88-9D6B-A83CF04B3E98}" type="presOf" srcId="{84A00FC7-0047-4108-9743-9328C2F2920C}" destId="{EDEF2E95-C2E6-4000-A764-6FA9F8CF3E22}" srcOrd="0" destOrd="0" presId="urn:microsoft.com/office/officeart/2005/8/layout/hList1"/>
    <dgm:cxn modelId="{6CE21312-583E-490F-8673-64A9A8B4CA45}" srcId="{730113F4-AF49-4EAC-8CAE-DC78769161F2}" destId="{4D9C9C26-3C67-42B7-8784-EDE170DB961E}" srcOrd="1" destOrd="0" parTransId="{0693F086-F72E-45C7-8A4B-251270332B11}" sibTransId="{C1E8903F-7F57-4022-8126-2B940DF8422D}"/>
    <dgm:cxn modelId="{48B14C31-5E49-4D72-ABE3-62BCBC558668}" type="presOf" srcId="{F4CB5770-88DE-4736-A606-C4975C6CAB51}" destId="{DA168587-611D-4A0D-B680-A14FE62AE892}" srcOrd="0" destOrd="5" presId="urn:microsoft.com/office/officeart/2005/8/layout/hList1"/>
    <dgm:cxn modelId="{FBC7EB51-D0AA-4155-BB68-6FDAEB8D7334}" type="presOf" srcId="{DE88054C-7093-4650-8BB0-B0DC64D950C0}" destId="{DA168587-611D-4A0D-B680-A14FE62AE892}" srcOrd="0" destOrd="2" presId="urn:microsoft.com/office/officeart/2005/8/layout/hList1"/>
    <dgm:cxn modelId="{29360F65-5DDB-4FAB-BA15-CC872FED3B93}" type="presOf" srcId="{8FA65B80-A779-4B32-AA40-CA4730BD34B9}" destId="{EC621EC2-1AAC-41AD-B003-956D406DA4F7}" srcOrd="0" destOrd="2" presId="urn:microsoft.com/office/officeart/2005/8/layout/hList1"/>
    <dgm:cxn modelId="{A054654A-73F8-4B09-97E9-013A8A90CF43}" srcId="{60D328C9-04B2-41AB-B850-272500AF7308}" destId="{F86CD3B9-A875-47CB-B894-9EB794DC006B}" srcOrd="0" destOrd="0" parTransId="{2C01E0AC-AE6B-4840-AE5E-21A362C95FA0}" sibTransId="{23268A29-8B69-4011-9D53-B338E1AE4639}"/>
    <dgm:cxn modelId="{8F1F126D-87C3-4EFC-BC97-BE51ABE51EB5}" type="presOf" srcId="{6FA16F8C-F346-4AE6-8548-38C3BAE32CDD}" destId="{EE911062-72E0-4427-8C8B-AE56F3EDA1D3}" srcOrd="0" destOrd="1" presId="urn:microsoft.com/office/officeart/2005/8/layout/hList1"/>
    <dgm:cxn modelId="{0C1D8263-C7E8-49FA-93C1-9B3135BD35E6}" srcId="{90A02A47-0318-43F7-8177-D0C2975672B4}" destId="{FB5E23D9-AF6E-4B50-8459-92F5E42F0385}" srcOrd="1" destOrd="0" parTransId="{4CB850AA-65EC-4769-9B12-A789C242BF8B}" sibTransId="{A1EF96A1-6686-41F6-AED9-6DD40FEC3292}"/>
    <dgm:cxn modelId="{D092FB68-8985-44DE-9174-E210240780BF}" type="presOf" srcId="{730113F4-AF49-4EAC-8CAE-DC78769161F2}" destId="{EC621EC2-1AAC-41AD-B003-956D406DA4F7}" srcOrd="0" destOrd="1" presId="urn:microsoft.com/office/officeart/2005/8/layout/hList1"/>
    <dgm:cxn modelId="{9459AB51-2DC2-4FFD-8F70-87FABDB3081C}" srcId="{BBB9E256-49CC-4F3B-B344-6A3388982832}" destId="{51F03DE5-BDE4-45FA-942C-3E6E5EBCF6C6}" srcOrd="1" destOrd="0" parTransId="{39AE9583-C15A-4FED-83B9-08326D2E6613}" sibTransId="{01BE8F51-5C6C-4048-B5C8-C5D7E141F95A}"/>
    <dgm:cxn modelId="{FC60CEC6-EAF9-4D6D-9022-1A65E71FC723}" type="presOf" srcId="{D96E6854-BF9A-47B9-999A-F41DD51A757A}" destId="{067B2A3E-EA55-4E28-AAF1-B789E8DCDF18}" srcOrd="0" destOrd="2" presId="urn:microsoft.com/office/officeart/2005/8/layout/hList1"/>
    <dgm:cxn modelId="{683852C1-FB3A-4F2D-8BC9-584ED2C4FAD7}" type="presParOf" srcId="{5BF5EF0C-1BFF-45A6-A2D1-1826B200055B}" destId="{88537E41-21DC-4C12-B5E1-981B1901AC32}" srcOrd="0" destOrd="0" presId="urn:microsoft.com/office/officeart/2005/8/layout/hList1"/>
    <dgm:cxn modelId="{5FCAB90F-F313-48EA-849C-7AE330BCDE70}" type="presParOf" srcId="{88537E41-21DC-4C12-B5E1-981B1901AC32}" destId="{DA780E73-3469-490C-A089-E215AD63AC2F}" srcOrd="0" destOrd="0" presId="urn:microsoft.com/office/officeart/2005/8/layout/hList1"/>
    <dgm:cxn modelId="{B76D9576-C68B-4F71-961C-950B48ECA890}" type="presParOf" srcId="{88537E41-21DC-4C12-B5E1-981B1901AC32}" destId="{EDEF2E95-C2E6-4000-A764-6FA9F8CF3E22}" srcOrd="1" destOrd="0" presId="urn:microsoft.com/office/officeart/2005/8/layout/hList1"/>
    <dgm:cxn modelId="{57677F1A-6845-4A5C-BB8D-3705D93EDBA1}" type="presParOf" srcId="{5BF5EF0C-1BFF-45A6-A2D1-1826B200055B}" destId="{2220830E-E144-4DAD-BBBB-9E8958706CB7}" srcOrd="1" destOrd="0" presId="urn:microsoft.com/office/officeart/2005/8/layout/hList1"/>
    <dgm:cxn modelId="{3D8ADE5B-3875-4BD1-9F8E-18BE8276572E}" type="presParOf" srcId="{5BF5EF0C-1BFF-45A6-A2D1-1826B200055B}" destId="{3C537373-3978-4F8F-A271-ED8A792F3CA9}" srcOrd="2" destOrd="0" presId="urn:microsoft.com/office/officeart/2005/8/layout/hList1"/>
    <dgm:cxn modelId="{66A03069-B59E-42C9-9B92-97DC82B49388}" type="presParOf" srcId="{3C537373-3978-4F8F-A271-ED8A792F3CA9}" destId="{794AEA34-EAAA-4E41-BD7C-8BD87BDCD5CF}" srcOrd="0" destOrd="0" presId="urn:microsoft.com/office/officeart/2005/8/layout/hList1"/>
    <dgm:cxn modelId="{1E5D824B-7161-47A3-9720-4EEACAD9BC72}" type="presParOf" srcId="{3C537373-3978-4F8F-A271-ED8A792F3CA9}" destId="{EC621EC2-1AAC-41AD-B003-956D406DA4F7}" srcOrd="1" destOrd="0" presId="urn:microsoft.com/office/officeart/2005/8/layout/hList1"/>
    <dgm:cxn modelId="{0A507580-9015-4932-8190-31A6CF54F2F5}" type="presParOf" srcId="{5BF5EF0C-1BFF-45A6-A2D1-1826B200055B}" destId="{3982B2D7-93AB-433F-9C87-A081DA85599A}" srcOrd="3" destOrd="0" presId="urn:microsoft.com/office/officeart/2005/8/layout/hList1"/>
    <dgm:cxn modelId="{3AA66CD6-1B61-4C73-8E2A-89366EF538D8}" type="presParOf" srcId="{5BF5EF0C-1BFF-45A6-A2D1-1826B200055B}" destId="{161C7834-6DAB-4FF0-9F9D-FE1831026E11}" srcOrd="4" destOrd="0" presId="urn:microsoft.com/office/officeart/2005/8/layout/hList1"/>
    <dgm:cxn modelId="{E34125E3-C2F3-49F3-9B95-6D5B42FED09D}" type="presParOf" srcId="{161C7834-6DAB-4FF0-9F9D-FE1831026E11}" destId="{7D33BDDC-25A0-4EDD-BB1E-CCD806056C75}" srcOrd="0" destOrd="0" presId="urn:microsoft.com/office/officeart/2005/8/layout/hList1"/>
    <dgm:cxn modelId="{5F3AC2F8-37C6-45F5-8F7F-C0D27BE7B00D}" type="presParOf" srcId="{161C7834-6DAB-4FF0-9F9D-FE1831026E11}" destId="{067B2A3E-EA55-4E28-AAF1-B789E8DCDF18}" srcOrd="1" destOrd="0" presId="urn:microsoft.com/office/officeart/2005/8/layout/hList1"/>
    <dgm:cxn modelId="{60024156-9909-4CCA-BD3C-D93307FE14E1}" type="presParOf" srcId="{5BF5EF0C-1BFF-45A6-A2D1-1826B200055B}" destId="{B1AAE242-27B4-4EFD-BC2E-1E70C945948D}" srcOrd="5" destOrd="0" presId="urn:microsoft.com/office/officeart/2005/8/layout/hList1"/>
    <dgm:cxn modelId="{3C5EB522-411A-4D23-88AA-C129AA1A598E}" type="presParOf" srcId="{5BF5EF0C-1BFF-45A6-A2D1-1826B200055B}" destId="{55100844-1B48-48C0-916D-716DEA771DC4}" srcOrd="6" destOrd="0" presId="urn:microsoft.com/office/officeart/2005/8/layout/hList1"/>
    <dgm:cxn modelId="{A895EF03-F950-4CF0-AEEA-49AC75DE0B4C}" type="presParOf" srcId="{55100844-1B48-48C0-916D-716DEA771DC4}" destId="{49190D15-AA75-4826-B4C9-EA62A07BB181}" srcOrd="0" destOrd="0" presId="urn:microsoft.com/office/officeart/2005/8/layout/hList1"/>
    <dgm:cxn modelId="{C02DAECA-4BC0-4356-9A7B-568B08163E7A}" type="presParOf" srcId="{55100844-1B48-48C0-916D-716DEA771DC4}" destId="{35755F22-6F9F-4C28-B2CC-C4016F359ED7}" srcOrd="1" destOrd="0" presId="urn:microsoft.com/office/officeart/2005/8/layout/hList1"/>
    <dgm:cxn modelId="{4E7687C4-122F-4CB7-8DCD-BB31ABCD0654}" type="presParOf" srcId="{5BF5EF0C-1BFF-45A6-A2D1-1826B200055B}" destId="{3FD916E6-77FE-47CC-A47A-7FD60E1BA5E5}" srcOrd="7" destOrd="0" presId="urn:microsoft.com/office/officeart/2005/8/layout/hList1"/>
    <dgm:cxn modelId="{C7028C79-DBCF-484B-995A-3CD8FA2B90EE}" type="presParOf" srcId="{5BF5EF0C-1BFF-45A6-A2D1-1826B200055B}" destId="{8D6F89F3-590C-470C-BD56-C4D9BD3779FD}" srcOrd="8" destOrd="0" presId="urn:microsoft.com/office/officeart/2005/8/layout/hList1"/>
    <dgm:cxn modelId="{18D907C9-D2B2-4A80-98EB-AAB26F0B0C21}" type="presParOf" srcId="{8D6F89F3-590C-470C-BD56-C4D9BD3779FD}" destId="{D16B4351-A2E4-4957-A60D-0707C3BEE1DB}" srcOrd="0" destOrd="0" presId="urn:microsoft.com/office/officeart/2005/8/layout/hList1"/>
    <dgm:cxn modelId="{8524D251-B801-4845-9799-907567AFF867}" type="presParOf" srcId="{8D6F89F3-590C-470C-BD56-C4D9BD3779FD}" destId="{EE911062-72E0-4427-8C8B-AE56F3EDA1D3}" srcOrd="1" destOrd="0" presId="urn:microsoft.com/office/officeart/2005/8/layout/hList1"/>
    <dgm:cxn modelId="{7BE5EF55-B5DB-4D23-9F11-4044DF936B91}" type="presParOf" srcId="{5BF5EF0C-1BFF-45A6-A2D1-1826B200055B}" destId="{E4A1E22F-F061-414C-B8B1-492491DB0A50}" srcOrd="9" destOrd="0" presId="urn:microsoft.com/office/officeart/2005/8/layout/hList1"/>
    <dgm:cxn modelId="{F9E6407B-BA96-4EBA-B294-AF815F357C78}" type="presParOf" srcId="{5BF5EF0C-1BFF-45A6-A2D1-1826B200055B}" destId="{28832321-E1EB-4595-9E30-3F9BF6BCF7EE}" srcOrd="10" destOrd="0" presId="urn:microsoft.com/office/officeart/2005/8/layout/hList1"/>
    <dgm:cxn modelId="{6827306C-B019-48A0-ADDE-6F966719BE86}" type="presParOf" srcId="{28832321-E1EB-4595-9E30-3F9BF6BCF7EE}" destId="{5038BF99-E771-444D-9B9F-75E8178F4F38}" srcOrd="0" destOrd="0" presId="urn:microsoft.com/office/officeart/2005/8/layout/hList1"/>
    <dgm:cxn modelId="{5BAADF2A-E548-4ADA-9B72-DE328D039167}" type="presParOf" srcId="{28832321-E1EB-4595-9E30-3F9BF6BCF7EE}" destId="{DA168587-611D-4A0D-B680-A14FE62AE89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3C47EC-AB71-40C3-8818-ADF7F076332F}">
      <dsp:nvSpPr>
        <dsp:cNvPr id="0" name=""/>
        <dsp:cNvSpPr/>
      </dsp:nvSpPr>
      <dsp:spPr>
        <a:xfrm>
          <a:off x="1430" y="761756"/>
          <a:ext cx="2219057" cy="11095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b="1" kern="1200" dirty="0" smtClean="0"/>
            <a:t>Σενάρια αλλαγής στη φορολογία ακινήτων</a:t>
          </a:r>
          <a:endParaRPr lang="en-US" sz="1500" b="1" kern="1200" dirty="0"/>
        </a:p>
      </dsp:txBody>
      <dsp:txXfrm>
        <a:off x="33927" y="794253"/>
        <a:ext cx="2154063" cy="1044534"/>
      </dsp:txXfrm>
    </dsp:sp>
    <dsp:sp modelId="{ECB8BC38-BB9D-46A5-A94C-41DA27A5269B}">
      <dsp:nvSpPr>
        <dsp:cNvPr id="0" name=""/>
        <dsp:cNvSpPr/>
      </dsp:nvSpPr>
      <dsp:spPr>
        <a:xfrm rot="19457599">
          <a:off x="2117743" y="959606"/>
          <a:ext cx="1093111" cy="75849"/>
        </a:xfrm>
        <a:custGeom>
          <a:avLst/>
          <a:gdLst/>
          <a:ahLst/>
          <a:cxnLst/>
          <a:rect l="0" t="0" r="0" b="0"/>
          <a:pathLst>
            <a:path>
              <a:moveTo>
                <a:pt x="0" y="37924"/>
              </a:moveTo>
              <a:lnTo>
                <a:pt x="1093111" y="3792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636971" y="970203"/>
        <a:ext cx="54655" cy="54655"/>
      </dsp:txXfrm>
    </dsp:sp>
    <dsp:sp modelId="{1FA39027-5E67-474B-BC60-F8631B0F609D}">
      <dsp:nvSpPr>
        <dsp:cNvPr id="0" name=""/>
        <dsp:cNvSpPr/>
      </dsp:nvSpPr>
      <dsp:spPr>
        <a:xfrm>
          <a:off x="3108111" y="123777"/>
          <a:ext cx="2219057" cy="11095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Α. Κατάργηση συμπληρωματικού ΕΝΦΙΑ</a:t>
          </a:r>
          <a:endParaRPr lang="en-US" sz="1500" kern="1200" dirty="0"/>
        </a:p>
      </dsp:txBody>
      <dsp:txXfrm>
        <a:off x="3140608" y="156274"/>
        <a:ext cx="2154063" cy="1044534"/>
      </dsp:txXfrm>
    </dsp:sp>
    <dsp:sp modelId="{E6766E36-0F57-4161-9B22-688211EACB0D}">
      <dsp:nvSpPr>
        <dsp:cNvPr id="0" name=""/>
        <dsp:cNvSpPr/>
      </dsp:nvSpPr>
      <dsp:spPr>
        <a:xfrm>
          <a:off x="5327168" y="640617"/>
          <a:ext cx="887623" cy="75849"/>
        </a:xfrm>
        <a:custGeom>
          <a:avLst/>
          <a:gdLst/>
          <a:ahLst/>
          <a:cxnLst/>
          <a:rect l="0" t="0" r="0" b="0"/>
          <a:pathLst>
            <a:path>
              <a:moveTo>
                <a:pt x="0" y="37924"/>
              </a:moveTo>
              <a:lnTo>
                <a:pt x="887623" y="3792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748789" y="656351"/>
        <a:ext cx="44381" cy="44381"/>
      </dsp:txXfrm>
    </dsp:sp>
    <dsp:sp modelId="{9E76723A-B06A-4C39-B1B2-1D371E332F2C}">
      <dsp:nvSpPr>
        <dsp:cNvPr id="0" name=""/>
        <dsp:cNvSpPr/>
      </dsp:nvSpPr>
      <dsp:spPr>
        <a:xfrm>
          <a:off x="6214792" y="123777"/>
          <a:ext cx="2219057" cy="110952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/>
            <a:t>Βελτίωση αποδόσεων, αναζωογόνηση αγοράς ακινήτων και θετικές επιπτώσεις στην οικονομία</a:t>
          </a:r>
          <a:endParaRPr lang="en-US" sz="1500" kern="1200" dirty="0"/>
        </a:p>
      </dsp:txBody>
      <dsp:txXfrm>
        <a:off x="6247289" y="156274"/>
        <a:ext cx="2154063" cy="1044534"/>
      </dsp:txXfrm>
    </dsp:sp>
    <dsp:sp modelId="{CBD6B732-6CFD-48B4-873D-30CEB1552BFE}">
      <dsp:nvSpPr>
        <dsp:cNvPr id="0" name=""/>
        <dsp:cNvSpPr/>
      </dsp:nvSpPr>
      <dsp:spPr>
        <a:xfrm rot="2142401">
          <a:off x="2117743" y="1597585"/>
          <a:ext cx="1093111" cy="75849"/>
        </a:xfrm>
        <a:custGeom>
          <a:avLst/>
          <a:gdLst/>
          <a:ahLst/>
          <a:cxnLst/>
          <a:rect l="0" t="0" r="0" b="0"/>
          <a:pathLst>
            <a:path>
              <a:moveTo>
                <a:pt x="0" y="37924"/>
              </a:moveTo>
              <a:lnTo>
                <a:pt x="1093111" y="3792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636971" y="1608182"/>
        <a:ext cx="54655" cy="54655"/>
      </dsp:txXfrm>
    </dsp:sp>
    <dsp:sp modelId="{8CE2E6D9-84E9-4AA9-A3E4-29E8BFC6CCB8}">
      <dsp:nvSpPr>
        <dsp:cNvPr id="0" name=""/>
        <dsp:cNvSpPr/>
      </dsp:nvSpPr>
      <dsp:spPr>
        <a:xfrm>
          <a:off x="3108111" y="1399735"/>
          <a:ext cx="2219057" cy="11095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Β. Μείωση συντελεστή ΦΠΑ νέων κατοικιών</a:t>
          </a:r>
          <a:endParaRPr lang="en-US" sz="1500" kern="1200" dirty="0"/>
        </a:p>
      </dsp:txBody>
      <dsp:txXfrm>
        <a:off x="3140608" y="1432232"/>
        <a:ext cx="2154063" cy="1044534"/>
      </dsp:txXfrm>
    </dsp:sp>
    <dsp:sp modelId="{06005B30-7332-4C97-ABD9-1BF773F5FEEB}">
      <dsp:nvSpPr>
        <dsp:cNvPr id="0" name=""/>
        <dsp:cNvSpPr/>
      </dsp:nvSpPr>
      <dsp:spPr>
        <a:xfrm>
          <a:off x="5327168" y="1916575"/>
          <a:ext cx="887623" cy="75849"/>
        </a:xfrm>
        <a:custGeom>
          <a:avLst/>
          <a:gdLst/>
          <a:ahLst/>
          <a:cxnLst/>
          <a:rect l="0" t="0" r="0" b="0"/>
          <a:pathLst>
            <a:path>
              <a:moveTo>
                <a:pt x="0" y="37924"/>
              </a:moveTo>
              <a:lnTo>
                <a:pt x="887623" y="3792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748789" y="1932309"/>
        <a:ext cx="44381" cy="44381"/>
      </dsp:txXfrm>
    </dsp:sp>
    <dsp:sp modelId="{5B34A054-6A72-45B4-BFD2-89C4C44A31F2}">
      <dsp:nvSpPr>
        <dsp:cNvPr id="0" name=""/>
        <dsp:cNvSpPr/>
      </dsp:nvSpPr>
      <dsp:spPr>
        <a:xfrm>
          <a:off x="6214792" y="1399735"/>
          <a:ext cx="2219057" cy="110952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/>
            <a:t>Περιορισμός στρέβλωσης που προκαλεί ο ΦΠΑ στην αγορά ακινήτων και αύξηση επενδύσεων</a:t>
          </a:r>
          <a:endParaRPr lang="en-US" sz="1500" kern="1200"/>
        </a:p>
      </dsp:txBody>
      <dsp:txXfrm>
        <a:off x="6247289" y="1432232"/>
        <a:ext cx="2154063" cy="10445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80E73-3469-490C-A089-E215AD63AC2F}">
      <dsp:nvSpPr>
        <dsp:cNvPr id="0" name=""/>
        <dsp:cNvSpPr/>
      </dsp:nvSpPr>
      <dsp:spPr>
        <a:xfrm>
          <a:off x="13655" y="585803"/>
          <a:ext cx="1618235" cy="483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000" b="1" kern="1200" dirty="0">
              <a:latin typeface="PF Bague Sans Pro" panose="02000503000000020003" pitchFamily="50" charset="0"/>
            </a:rPr>
            <a:t>Σενάριο βάσης</a:t>
          </a:r>
          <a:endParaRPr lang="en-US" sz="1000" b="1" kern="1200" dirty="0">
            <a:latin typeface="PF Bague Sans Pro" panose="02000503000000020003" pitchFamily="50" charset="0"/>
          </a:endParaRPr>
        </a:p>
      </dsp:txBody>
      <dsp:txXfrm>
        <a:off x="13655" y="585803"/>
        <a:ext cx="1618235" cy="483925"/>
      </dsp:txXfrm>
    </dsp:sp>
    <dsp:sp modelId="{EDEF2E95-C2E6-4000-A764-6FA9F8CF3E22}">
      <dsp:nvSpPr>
        <dsp:cNvPr id="0" name=""/>
        <dsp:cNvSpPr/>
      </dsp:nvSpPr>
      <dsp:spPr>
        <a:xfrm>
          <a:off x="13655" y="1069728"/>
          <a:ext cx="1618235" cy="26900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>
              <a:latin typeface="PF Bague Sans Pro" panose="02000503000000020003" pitchFamily="50" charset="0"/>
            </a:rPr>
            <a:t>Φορολογικό καθεστώς που προβλέπεται να ισχύσει από 1.1.2020, λαμβάνοντας υπ' όψιν και τον Ν4472/2017</a:t>
          </a:r>
          <a:endParaRPr lang="en-US" sz="1200" kern="1200" dirty="0">
            <a:latin typeface="PF Bague Sans Pro" panose="02000503000000020003" pitchFamily="50" charset="0"/>
          </a:endParaRP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>
              <a:latin typeface="PF Bague Sans Pro" panose="02000503000000020003" pitchFamily="50" charset="0"/>
            </a:rPr>
            <a:t>N</a:t>
          </a:r>
          <a:r>
            <a:rPr lang="el-GR" sz="1200" kern="1200" dirty="0">
              <a:latin typeface="PF Bague Sans Pro" panose="02000503000000020003" pitchFamily="50" charset="0"/>
            </a:rPr>
            <a:t>έα φορολογική κλίμακα</a:t>
          </a:r>
          <a:endParaRPr lang="en-US" sz="1200" kern="1200" dirty="0">
            <a:latin typeface="PF Bague Sans Pro" panose="02000503000000020003" pitchFamily="50" charset="0"/>
          </a:endParaRP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>
              <a:latin typeface="PF Bague Sans Pro" panose="02000503000000020003" pitchFamily="50" charset="0"/>
            </a:rPr>
            <a:t>N</a:t>
          </a:r>
          <a:r>
            <a:rPr lang="el-GR" sz="1200" kern="1200" dirty="0">
              <a:latin typeface="PF Bague Sans Pro" panose="02000503000000020003" pitchFamily="50" charset="0"/>
            </a:rPr>
            <a:t>έα δομή εισφοράς αλληλεγγύης</a:t>
          </a:r>
          <a:endParaRPr lang="en-US" sz="1200" kern="1200" dirty="0">
            <a:latin typeface="PF Bague Sans Pro" panose="02000503000000020003" pitchFamily="50" charset="0"/>
          </a:endParaRP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>
              <a:latin typeface="PF Bague Sans Pro" panose="02000503000000020003" pitchFamily="50" charset="0"/>
            </a:rPr>
            <a:t>N</a:t>
          </a:r>
          <a:r>
            <a:rPr lang="el-GR" sz="1200" kern="1200" dirty="0">
              <a:latin typeface="PF Bague Sans Pro" panose="02000503000000020003" pitchFamily="50" charset="0"/>
            </a:rPr>
            <a:t>έα δομή έκπτωσης φόρου</a:t>
          </a:r>
          <a:endParaRPr lang="en-US" sz="1200" kern="1200" dirty="0">
            <a:latin typeface="PF Bague Sans Pro" panose="02000503000000020003" pitchFamily="50" charset="0"/>
          </a:endParaRPr>
        </a:p>
      </dsp:txBody>
      <dsp:txXfrm>
        <a:off x="13655" y="1069728"/>
        <a:ext cx="1618235" cy="2690099"/>
      </dsp:txXfrm>
    </dsp:sp>
    <dsp:sp modelId="{794AEA34-EAAA-4E41-BD7C-8BD87BDCD5CF}">
      <dsp:nvSpPr>
        <dsp:cNvPr id="0" name=""/>
        <dsp:cNvSpPr/>
      </dsp:nvSpPr>
      <dsp:spPr>
        <a:xfrm>
          <a:off x="1858443" y="585803"/>
          <a:ext cx="1618235" cy="483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000" b="1" kern="1200" dirty="0">
              <a:latin typeface="PF Bague Sans Pro" panose="02000503000000020003" pitchFamily="50" charset="0"/>
            </a:rPr>
            <a:t>Α. Πιο έντονη προοδευτικότητα</a:t>
          </a:r>
          <a:endParaRPr lang="en-US" sz="1000" b="1" kern="1200" dirty="0">
            <a:latin typeface="PF Bague Sans Pro" panose="02000503000000020003" pitchFamily="50" charset="0"/>
          </a:endParaRPr>
        </a:p>
      </dsp:txBody>
      <dsp:txXfrm>
        <a:off x="1858443" y="585803"/>
        <a:ext cx="1618235" cy="483925"/>
      </dsp:txXfrm>
    </dsp:sp>
    <dsp:sp modelId="{EC621EC2-1AAC-41AD-B003-956D406DA4F7}">
      <dsp:nvSpPr>
        <dsp:cNvPr id="0" name=""/>
        <dsp:cNvSpPr/>
      </dsp:nvSpPr>
      <dsp:spPr>
        <a:xfrm>
          <a:off x="1858443" y="1069728"/>
          <a:ext cx="1618235" cy="26900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>
              <a:latin typeface="PF Bague Sans Pro" panose="02000503000000020003" pitchFamily="50" charset="0"/>
            </a:rPr>
            <a:t>Επαναπροσδιορισμός των φορολογικών συντελεστών για τις ακραίες βαθμίδες της κλίμακας έτσι ώστε να επιβαρύνονται λιγότερο τα χαμηλά εισοδήματα και περισσότερο τα υψηλά</a:t>
          </a:r>
          <a:endParaRPr lang="en-US" sz="1200" kern="1200" dirty="0">
            <a:latin typeface="PF Bague Sans Pro" panose="02000503000000020003" pitchFamily="50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>
              <a:latin typeface="PF Bague Sans Pro" panose="02000503000000020003" pitchFamily="50" charset="0"/>
            </a:rPr>
            <a:t>Κλίμακα φορολογίας:</a:t>
          </a:r>
          <a:endParaRPr lang="en-US" sz="1200" kern="1200" dirty="0">
            <a:latin typeface="PF Bague Sans Pro" panose="02000503000000020003" pitchFamily="50" charset="0"/>
          </a:endParaRP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>
              <a:latin typeface="PF Bague Sans Pro" panose="02000503000000020003" pitchFamily="50" charset="0"/>
            </a:rPr>
            <a:t>€0-€20 χιλ. – 19%</a:t>
          </a:r>
          <a:endParaRPr lang="en-US" sz="1200" kern="1200" dirty="0">
            <a:latin typeface="PF Bague Sans Pro" panose="02000503000000020003" pitchFamily="50" charset="0"/>
          </a:endParaRP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>
              <a:latin typeface="PF Bague Sans Pro" panose="02000503000000020003" pitchFamily="50" charset="0"/>
            </a:rPr>
            <a:t>&gt;€40 χιλ. – 80%</a:t>
          </a:r>
          <a:endParaRPr lang="en-US" sz="1200" kern="1200" dirty="0">
            <a:latin typeface="PF Bague Sans Pro" panose="02000503000000020003" pitchFamily="50" charset="0"/>
          </a:endParaRPr>
        </a:p>
      </dsp:txBody>
      <dsp:txXfrm>
        <a:off x="1858443" y="1069728"/>
        <a:ext cx="1618235" cy="2690099"/>
      </dsp:txXfrm>
    </dsp:sp>
    <dsp:sp modelId="{7D33BDDC-25A0-4EDD-BB1E-CCD806056C75}">
      <dsp:nvSpPr>
        <dsp:cNvPr id="0" name=""/>
        <dsp:cNvSpPr/>
      </dsp:nvSpPr>
      <dsp:spPr>
        <a:xfrm>
          <a:off x="3703232" y="585803"/>
          <a:ext cx="1618235" cy="483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000" b="1" kern="1200" dirty="0">
              <a:latin typeface="PF Bague Sans Pro" panose="02000503000000020003" pitchFamily="50" charset="0"/>
            </a:rPr>
            <a:t>Β. Ενιαίος φορολογικός συντελεστής (</a:t>
          </a:r>
          <a:r>
            <a:rPr lang="en-US" sz="1000" b="1" kern="1200" dirty="0">
              <a:latin typeface="PF Bague Sans Pro" panose="02000503000000020003" pitchFamily="50" charset="0"/>
            </a:rPr>
            <a:t>flat tax)</a:t>
          </a:r>
        </a:p>
      </dsp:txBody>
      <dsp:txXfrm>
        <a:off x="3703232" y="585803"/>
        <a:ext cx="1618235" cy="483925"/>
      </dsp:txXfrm>
    </dsp:sp>
    <dsp:sp modelId="{067B2A3E-EA55-4E28-AAF1-B789E8DCDF18}">
      <dsp:nvSpPr>
        <dsp:cNvPr id="0" name=""/>
        <dsp:cNvSpPr/>
      </dsp:nvSpPr>
      <dsp:spPr>
        <a:xfrm>
          <a:off x="3703232" y="1069728"/>
          <a:ext cx="1618235" cy="26900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>
              <a:latin typeface="PF Bague Sans Pro" panose="02000503000000020003" pitchFamily="50" charset="0"/>
            </a:rPr>
            <a:t>Φορολόγηση όλων των εισοδημάτων φυσικών προσώπων με τον ίδιο συντελεστή</a:t>
          </a:r>
          <a:endParaRPr lang="en-US" sz="1200" kern="1200" dirty="0">
            <a:latin typeface="PF Bague Sans Pro" panose="02000503000000020003" pitchFamily="50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>
              <a:latin typeface="PF Bague Sans Pro" panose="02000503000000020003" pitchFamily="50" charset="0"/>
            </a:rPr>
            <a:t>Εξακολουθεί να ισχύει η έκπτωση φόρου</a:t>
          </a:r>
          <a:endParaRPr lang="en-US" sz="1200" kern="1200" dirty="0">
            <a:latin typeface="PF Bague Sans Pro" panose="02000503000000020003" pitchFamily="50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>
              <a:latin typeface="PF Bague Sans Pro" panose="02000503000000020003" pitchFamily="50" charset="0"/>
            </a:rPr>
            <a:t>Ενιαίος συντελεστής: 24,3%</a:t>
          </a:r>
          <a:endParaRPr lang="en-US" sz="1200" kern="1200" dirty="0">
            <a:latin typeface="PF Bague Sans Pro" panose="02000503000000020003" pitchFamily="50" charset="0"/>
          </a:endParaRPr>
        </a:p>
      </dsp:txBody>
      <dsp:txXfrm>
        <a:off x="3703232" y="1069728"/>
        <a:ext cx="1618235" cy="2690099"/>
      </dsp:txXfrm>
    </dsp:sp>
    <dsp:sp modelId="{49190D15-AA75-4826-B4C9-EA62A07BB181}">
      <dsp:nvSpPr>
        <dsp:cNvPr id="0" name=""/>
        <dsp:cNvSpPr/>
      </dsp:nvSpPr>
      <dsp:spPr>
        <a:xfrm>
          <a:off x="5548020" y="585803"/>
          <a:ext cx="1618235" cy="483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000" b="1" kern="1200" dirty="0">
              <a:latin typeface="PF Bague Sans Pro" panose="02000503000000020003" pitchFamily="50" charset="0"/>
            </a:rPr>
            <a:t>Γ. Ενιαίος συντελεστής με κατάργηση της έκπτωσης φόρου</a:t>
          </a:r>
          <a:endParaRPr lang="en-US" sz="1000" b="1" kern="1200" dirty="0">
            <a:latin typeface="PF Bague Sans Pro" panose="02000503000000020003" pitchFamily="50" charset="0"/>
          </a:endParaRPr>
        </a:p>
      </dsp:txBody>
      <dsp:txXfrm>
        <a:off x="5548020" y="585803"/>
        <a:ext cx="1618235" cy="483925"/>
      </dsp:txXfrm>
    </dsp:sp>
    <dsp:sp modelId="{35755F22-6F9F-4C28-B2CC-C4016F359ED7}">
      <dsp:nvSpPr>
        <dsp:cNvPr id="0" name=""/>
        <dsp:cNvSpPr/>
      </dsp:nvSpPr>
      <dsp:spPr>
        <a:xfrm>
          <a:off x="5548020" y="1069728"/>
          <a:ext cx="1618235" cy="26900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>
              <a:latin typeface="PF Bague Sans Pro" panose="02000503000000020003" pitchFamily="50" charset="0"/>
            </a:rPr>
            <a:t>Ενιαίος φορολογικός συντελεστής (όπως στο σενάριο Β): 14,3%</a:t>
          </a:r>
          <a:endParaRPr lang="en-US" sz="1200" kern="1200" dirty="0">
            <a:latin typeface="PF Bague Sans Pro" panose="02000503000000020003" pitchFamily="50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>
              <a:latin typeface="PF Bague Sans Pro" panose="02000503000000020003" pitchFamily="50" charset="0"/>
            </a:rPr>
            <a:t>Κατάργηση της έκπτωσης φόρου</a:t>
          </a:r>
        </a:p>
      </dsp:txBody>
      <dsp:txXfrm>
        <a:off x="5548020" y="1069728"/>
        <a:ext cx="1618235" cy="2690099"/>
      </dsp:txXfrm>
    </dsp:sp>
    <dsp:sp modelId="{D16B4351-A2E4-4957-A60D-0707C3BEE1DB}">
      <dsp:nvSpPr>
        <dsp:cNvPr id="0" name=""/>
        <dsp:cNvSpPr/>
      </dsp:nvSpPr>
      <dsp:spPr>
        <a:xfrm>
          <a:off x="7392809" y="585803"/>
          <a:ext cx="1618235" cy="483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000" b="1" kern="1200" dirty="0">
              <a:latin typeface="PF Bague Sans Pro" panose="02000503000000020003" pitchFamily="50" charset="0"/>
            </a:rPr>
            <a:t>Δ. Ενιαίος συντελεστής 20%</a:t>
          </a:r>
        </a:p>
      </dsp:txBody>
      <dsp:txXfrm>
        <a:off x="7392809" y="585803"/>
        <a:ext cx="1618235" cy="483925"/>
      </dsp:txXfrm>
    </dsp:sp>
    <dsp:sp modelId="{EE911062-72E0-4427-8C8B-AE56F3EDA1D3}">
      <dsp:nvSpPr>
        <dsp:cNvPr id="0" name=""/>
        <dsp:cNvSpPr/>
      </dsp:nvSpPr>
      <dsp:spPr>
        <a:xfrm>
          <a:off x="7392809" y="1069728"/>
          <a:ext cx="1618235" cy="26900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>
              <a:latin typeface="PF Bague Sans Pro" panose="02000503000000020003" pitchFamily="50" charset="0"/>
            </a:rPr>
            <a:t>Ενιαίος φορολογικός συντελεστής (όπως στο σενάριο Β): 20%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>
              <a:latin typeface="PF Bague Sans Pro" panose="02000503000000020003" pitchFamily="50" charset="0"/>
            </a:rPr>
            <a:t>Έκπτωση φόρου στο ύψος που εξασφαλίζει την δημοσιονομική ουδετερότητα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>
              <a:latin typeface="PF Bague Sans Pro" panose="02000503000000020003" pitchFamily="50" charset="0"/>
            </a:rPr>
            <a:t>€680 ετησίως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>
              <a:latin typeface="PF Bague Sans Pro" panose="02000503000000020003" pitchFamily="50" charset="0"/>
            </a:rPr>
            <a:t>A</a:t>
          </a:r>
          <a:r>
            <a:rPr lang="el-GR" sz="1200" kern="1200" dirty="0">
              <a:latin typeface="PF Bague Sans Pro" panose="02000503000000020003" pitchFamily="50" charset="0"/>
            </a:rPr>
            <a:t>υξάνεται κατά €50 ετησίως για κάθε τέκνο</a:t>
          </a:r>
        </a:p>
      </dsp:txBody>
      <dsp:txXfrm>
        <a:off x="7392809" y="1069728"/>
        <a:ext cx="1618235" cy="2690099"/>
      </dsp:txXfrm>
    </dsp:sp>
    <dsp:sp modelId="{5038BF99-E771-444D-9B9F-75E8178F4F38}">
      <dsp:nvSpPr>
        <dsp:cNvPr id="0" name=""/>
        <dsp:cNvSpPr/>
      </dsp:nvSpPr>
      <dsp:spPr>
        <a:xfrm>
          <a:off x="9237598" y="585803"/>
          <a:ext cx="1618235" cy="483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000" b="1" kern="1200" dirty="0">
              <a:latin typeface="PF Bague Sans Pro" panose="02000503000000020003" pitchFamily="50" charset="0"/>
            </a:rPr>
            <a:t>Ε. Δύο φορολογικά κλιμάκια</a:t>
          </a:r>
          <a:endParaRPr lang="en-US" sz="1000" b="1" kern="1200" dirty="0">
            <a:latin typeface="PF Bague Sans Pro" panose="02000503000000020003" pitchFamily="50" charset="0"/>
          </a:endParaRPr>
        </a:p>
      </dsp:txBody>
      <dsp:txXfrm>
        <a:off x="9237598" y="585803"/>
        <a:ext cx="1618235" cy="483925"/>
      </dsp:txXfrm>
    </dsp:sp>
    <dsp:sp modelId="{DA168587-611D-4A0D-B680-A14FE62AE892}">
      <dsp:nvSpPr>
        <dsp:cNvPr id="0" name=""/>
        <dsp:cNvSpPr/>
      </dsp:nvSpPr>
      <dsp:spPr>
        <a:xfrm>
          <a:off x="9237598" y="1069728"/>
          <a:ext cx="1618235" cy="26900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>
              <a:latin typeface="PF Bague Sans Pro" panose="02000503000000020003" pitchFamily="50" charset="0"/>
            </a:rPr>
            <a:t>Εφαρμόζονται διαφορετικοί συντελεστές σε δύο κλιμάκια εισοδήματος</a:t>
          </a:r>
          <a:endParaRPr lang="en-US" sz="1200" kern="1200" dirty="0">
            <a:latin typeface="PF Bague Sans Pro" panose="02000503000000020003" pitchFamily="50" charset="0"/>
          </a:endParaRP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>
              <a:latin typeface="PF Bague Sans Pro" panose="02000503000000020003" pitchFamily="50" charset="0"/>
            </a:rPr>
            <a:t>€0-€40 χιλ. – 20%</a:t>
          </a:r>
          <a:endParaRPr lang="en-US" sz="1200" kern="1200" dirty="0">
            <a:latin typeface="PF Bague Sans Pro" panose="02000503000000020003" pitchFamily="50" charset="0"/>
          </a:endParaRP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>
              <a:latin typeface="PF Bague Sans Pro" panose="02000503000000020003" pitchFamily="50" charset="0"/>
            </a:rPr>
            <a:t>&gt;€40 χιλ. – 25%</a:t>
          </a:r>
          <a:endParaRPr lang="en-US" sz="1200" kern="1200" dirty="0">
            <a:latin typeface="PF Bague Sans Pro" panose="02000503000000020003" pitchFamily="50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>
              <a:latin typeface="PF Bague Sans Pro" panose="02000503000000020003" pitchFamily="50" charset="0"/>
            </a:rPr>
            <a:t>Έκπτωση φόρου (για δημοσιονομική ουδετερότητα)</a:t>
          </a:r>
          <a:endParaRPr lang="en-US" sz="1200" kern="1200" dirty="0">
            <a:latin typeface="PF Bague Sans Pro" panose="02000503000000020003" pitchFamily="50" charset="0"/>
          </a:endParaRP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>
              <a:latin typeface="PF Bague Sans Pro" panose="02000503000000020003" pitchFamily="50" charset="0"/>
            </a:rPr>
            <a:t>€690 ετησίως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>
              <a:latin typeface="PF Bague Sans Pro" panose="02000503000000020003" pitchFamily="50" charset="0"/>
            </a:rPr>
            <a:t>A</a:t>
          </a:r>
          <a:r>
            <a:rPr lang="el-GR" sz="1200" kern="1200" dirty="0">
              <a:latin typeface="PF Bague Sans Pro" panose="02000503000000020003" pitchFamily="50" charset="0"/>
            </a:rPr>
            <a:t>υξάνεται κατά €50 ετησίως για κάθε τέκνο</a:t>
          </a:r>
        </a:p>
      </dsp:txBody>
      <dsp:txXfrm>
        <a:off x="9237598" y="1069728"/>
        <a:ext cx="1618235" cy="2690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5564B8-4206-496A-9280-43DC056589D3}" type="datetimeFigureOut">
              <a:rPr lang="en-GB" smtClean="0"/>
              <a:t>19/06/2019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1F6CD-1E57-461E-BF5E-3B075013A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1975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20043-83E5-45A4-9AC8-652140EE6F41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AB859-C57F-4E28-8AC4-BE5E1413EA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0599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F5703-51D7-4C7B-9B58-21AD5E00F25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07982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CFE7-3D9B-45C7-8013-81982ED6517A}" type="slidenum">
              <a:rPr lang="el-GR" smtClean="0"/>
              <a:pPr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59282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dirty="0"/>
              <a:t>The total number of card transactions increased </a:t>
            </a:r>
            <a:r>
              <a:rPr lang="en-US" sz="3200" dirty="0" err="1"/>
              <a:t>sixfold</a:t>
            </a:r>
            <a:r>
              <a:rPr lang="en-US" sz="3200" dirty="0"/>
              <a:t> in </a:t>
            </a:r>
            <a:r>
              <a:rPr lang="en-US" sz="3200"/>
              <a:t>3 years,</a:t>
            </a:r>
            <a:r>
              <a:rPr lang="en-US" sz="3200" baseline="0"/>
              <a:t> </a:t>
            </a:r>
            <a:r>
              <a:rPr lang="en-US" sz="3200" dirty="0"/>
              <a:t>between 2014 and 2017</a:t>
            </a:r>
          </a:p>
          <a:p>
            <a:r>
              <a:rPr lang="en-US" sz="3200" dirty="0"/>
              <a:t>The total value of card transactions more</a:t>
            </a:r>
            <a:r>
              <a:rPr lang="en-US" sz="3200" baseline="0" dirty="0"/>
              <a:t> than tripled</a:t>
            </a:r>
            <a:r>
              <a:rPr lang="en-US" sz="3200" dirty="0"/>
              <a:t> in </a:t>
            </a:r>
            <a:r>
              <a:rPr lang="en-US" sz="3200"/>
              <a:t>3 years, </a:t>
            </a:r>
            <a:r>
              <a:rPr lang="en-US" sz="3200" dirty="0"/>
              <a:t>between 2014 and 2017</a:t>
            </a:r>
          </a:p>
          <a:p>
            <a:r>
              <a:rPr lang="en-US" sz="3200" dirty="0"/>
              <a:t>As a result of the relatively faster increase in the number </a:t>
            </a:r>
            <a:r>
              <a:rPr lang="en-US" sz="3200"/>
              <a:t>of transactions, </a:t>
            </a:r>
            <a:r>
              <a:rPr lang="en-US" sz="3200" dirty="0"/>
              <a:t>the average value per transaction decreased</a:t>
            </a:r>
          </a:p>
          <a:p>
            <a:pPr lvl="1"/>
            <a:r>
              <a:rPr lang="en-US" sz="2900" dirty="0"/>
              <a:t>From </a:t>
            </a:r>
            <a:r>
              <a:rPr lang="el-GR" sz="2900" dirty="0"/>
              <a:t>€</a:t>
            </a:r>
            <a:r>
              <a:rPr lang="en-US" sz="2900" dirty="0"/>
              <a:t>69.1 in end-2014 down to €43.1 </a:t>
            </a:r>
            <a:r>
              <a:rPr lang="en-GB" sz="2900" dirty="0"/>
              <a:t>per transaction </a:t>
            </a:r>
            <a:r>
              <a:rPr lang="en-US" sz="2900" dirty="0"/>
              <a:t>in December 2017</a:t>
            </a:r>
          </a:p>
          <a:p>
            <a:pPr lvl="1"/>
            <a:r>
              <a:rPr lang="en-GB" sz="2900" dirty="0"/>
              <a:t>Expansion </a:t>
            </a:r>
            <a:r>
              <a:rPr lang="en-GB" sz="2900"/>
              <a:t>to lower-value, </a:t>
            </a:r>
            <a:r>
              <a:rPr lang="en-GB" sz="2900" dirty="0"/>
              <a:t>every-day transactions</a:t>
            </a:r>
            <a:endParaRPr lang="en-US" sz="29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CFE7-3D9B-45C7-8013-81982ED6517A}" type="slidenum">
              <a:rPr lang="el-GR" smtClean="0"/>
              <a:pPr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8989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The gap between Greece and the EU average has narrowed since 2015.</a:t>
            </a:r>
          </a:p>
          <a:p>
            <a:r>
              <a:rPr lang="en-US" sz="2400" dirty="0"/>
              <a:t>But the number of card transactions per capita in Greece remains:</a:t>
            </a:r>
          </a:p>
          <a:p>
            <a:pPr lvl="1"/>
            <a:r>
              <a:rPr lang="en-US" sz="2100" dirty="0"/>
              <a:t>the 5</a:t>
            </a:r>
            <a:r>
              <a:rPr lang="en-US" sz="2100" baseline="30000" dirty="0"/>
              <a:t>th</a:t>
            </a:r>
            <a:r>
              <a:rPr lang="en-US" sz="2100" baseline="0" dirty="0"/>
              <a:t> </a:t>
            </a:r>
            <a:r>
              <a:rPr lang="en-US" sz="2100" dirty="0"/>
              <a:t>lowest among EU member states</a:t>
            </a:r>
          </a:p>
          <a:p>
            <a:pPr lvl="1"/>
            <a:r>
              <a:rPr lang="en-US" sz="2100" dirty="0"/>
              <a:t>Below half of the EU average</a:t>
            </a:r>
          </a:p>
          <a:p>
            <a:pPr lvl="1"/>
            <a:r>
              <a:rPr lang="en-US" sz="2100" dirty="0"/>
              <a:t>1/3 below EA periphery average </a:t>
            </a:r>
            <a:r>
              <a:rPr lang="en-US" sz="2100"/>
              <a:t>(CYP, ESP, PRT</a:t>
            </a:r>
            <a:r>
              <a:rPr lang="el-GR" sz="2100"/>
              <a:t>, </a:t>
            </a:r>
            <a:r>
              <a:rPr lang="el-GR" sz="2100" dirty="0"/>
              <a:t>ΙΤΑ</a:t>
            </a:r>
            <a:r>
              <a:rPr lang="en-US" sz="2100" dirty="0"/>
              <a:t>) </a:t>
            </a:r>
          </a:p>
          <a:p>
            <a:r>
              <a:rPr lang="en-US" sz="2200" dirty="0"/>
              <a:t>The value of card transactions per capita in Greece remains:</a:t>
            </a:r>
          </a:p>
          <a:p>
            <a:pPr lvl="1"/>
            <a:r>
              <a:rPr lang="en-US" sz="2000" dirty="0"/>
              <a:t>The 8</a:t>
            </a:r>
            <a:r>
              <a:rPr lang="en-US" sz="2000" baseline="30000" dirty="0"/>
              <a:t>th</a:t>
            </a:r>
            <a:r>
              <a:rPr lang="en-US" sz="2000" dirty="0"/>
              <a:t> lowest among EU member states;</a:t>
            </a:r>
          </a:p>
          <a:p>
            <a:pPr lvl="1"/>
            <a:r>
              <a:rPr lang="en-US" sz="2000" dirty="0"/>
              <a:t>Below half of the EU average;</a:t>
            </a:r>
          </a:p>
          <a:p>
            <a:pPr lvl="1"/>
            <a:r>
              <a:rPr lang="en-US" sz="2000" dirty="0"/>
              <a:t>around half of EA periphery average </a:t>
            </a:r>
            <a:r>
              <a:rPr lang="en-US" sz="2000"/>
              <a:t>(CYP, ESP, PRT</a:t>
            </a:r>
            <a:r>
              <a:rPr lang="el-GR" sz="2000"/>
              <a:t>, </a:t>
            </a:r>
            <a:r>
              <a:rPr lang="el-GR" sz="2000" dirty="0"/>
              <a:t>ΙΤΑ</a:t>
            </a:r>
            <a:r>
              <a:rPr lang="en-US" sz="2000" dirty="0"/>
              <a:t>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CFE7-3D9B-45C7-8013-81982ED6517A}" type="slidenum">
              <a:rPr lang="el-GR" smtClean="0"/>
              <a:pPr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176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CFE7-3D9B-45C7-8013-81982ED6517A}" type="slidenum">
              <a:rPr lang="el-GR" smtClean="0"/>
              <a:pPr/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3536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CFE7-3D9B-45C7-8013-81982ED6517A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558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79425" y="1279525"/>
            <a:ext cx="6140450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4F437-3DF9-4EA9-BDC2-586F1ACF362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836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CFE7-3D9B-45C7-8013-81982ED6517A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4763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EBCFE7-3D9B-45C7-8013-81982ED6517A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3698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CFE7-3D9B-45C7-8013-81982ED6517A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3570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F5703-51D7-4C7B-9B58-21AD5E00F253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4099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CFE7-3D9B-45C7-8013-81982ED6517A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81643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BCFE7-3D9B-45C7-8013-81982ED6517A}" type="slidenum">
              <a:rPr lang="el-GR" smtClean="0"/>
              <a:pPr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88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CDD7-7A84-45BB-87CE-C83510CBFB33}" type="datetime1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9F83F-654C-4500-8CD3-1FFC63E5F9B2}" type="datetime1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4760-F628-4F36-97C4-6A94CEACF077}" type="datetime1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349" y="0"/>
            <a:ext cx="10992544" cy="836712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43339" y="1268760"/>
            <a:ext cx="11905323" cy="5112568"/>
          </a:xfrm>
        </p:spPr>
        <p:txBody>
          <a:bodyPr/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04A05-E171-4510-A683-490F410D56A0}" type="datetime1">
              <a:rPr lang="en-US" smtClean="0"/>
              <a:t>6/19/2019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11279717" y="6613526"/>
            <a:ext cx="711200" cy="24447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3A73AA3-798F-469E-99F5-2A6BD9B07F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145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0992544" cy="908720"/>
          </a:xfrm>
        </p:spPr>
        <p:txBody>
          <a:bodyPr/>
          <a:lstStyle>
            <a:lvl1pPr>
              <a:defRPr b="0">
                <a:latin typeface="Calibri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8EC84-89BB-448E-AF42-64DFF22161E6}" type="datetime1">
              <a:rPr lang="en-US" smtClean="0"/>
              <a:t>6/19/2019</a:t>
            </a:fld>
            <a:endParaRPr lang="el-GR"/>
          </a:p>
        </p:txBody>
      </p:sp>
      <p:sp>
        <p:nvSpPr>
          <p:cNvPr id="28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fld id="{B1E1ECAE-AD09-4633-AA86-B25347162B1D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2544" y="0"/>
            <a:ext cx="1199456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43339" y="1268760"/>
            <a:ext cx="11905323" cy="5112568"/>
          </a:xfrm>
        </p:spPr>
        <p:txBody>
          <a:bodyPr/>
          <a:lstStyle/>
          <a:p>
            <a:pPr lvl="0"/>
            <a:r>
              <a:rPr lang="en-US"/>
              <a:t>Click to download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Length level</a:t>
            </a:r>
          </a:p>
        </p:txBody>
      </p:sp>
    </p:spTree>
    <p:extLst>
      <p:ext uri="{BB962C8B-B14F-4D97-AF65-F5344CB8AC3E}">
        <p14:creationId xmlns:p14="http://schemas.microsoft.com/office/powerpoint/2010/main" val="3451398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Διαφάνεια τίτλου"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775520" y="2420888"/>
            <a:ext cx="8636000" cy="1828800"/>
          </a:xfrm>
          <a:ln w="25400">
            <a:solidFill>
              <a:schemeClr val="tx1"/>
            </a:solidFill>
            <a:prstDash val="sysDash"/>
          </a:ln>
        </p:spPr>
        <p:txBody>
          <a:bodyPr anchor="ctr" anchorCtr="1">
            <a:normAutofit/>
          </a:bodyPr>
          <a:lstStyle>
            <a:lvl1pPr algn="ctr">
              <a:defRPr sz="4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376587" y="6597352"/>
            <a:ext cx="815413" cy="2606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E1ECAE-AD09-4633-AA86-B25347162B1D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4" name="Picture 3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2544" y="0"/>
            <a:ext cx="1199456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773099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7219-1240-4A87-A258-3FB50119435B}" type="datetime1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0F21-FE69-4B31-852C-25C6D56C5B68}" type="datetime1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60685-9009-4E61-B8D0-BF5304F4D46E}" type="datetime1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E3C9-EBFB-48B8-8CD1-E3E039FE35EF}" type="datetime1">
              <a:rPr lang="en-US" smtClean="0"/>
              <a:t>6/19/2019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4EA19-DB73-4FCE-931C-473D24CA889C}" type="datetime1">
              <a:rPr lang="en-US" smtClean="0"/>
              <a:t>6/19/2019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22DA-3165-4EB5-A66F-6A3991E63DBE}" type="datetime1">
              <a:rPr lang="en-US" smtClean="0"/>
              <a:t>6/19/2019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6CE3-DDEF-4EDD-987D-C3E6E71AC186}" type="datetime1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AE95B-A426-4C8B-BA81-1428FB1E66DD}" type="datetime1">
              <a:rPr lang="en-US" smtClean="0"/>
              <a:t>6/19/2019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1A7DEBF-2131-4D73-8D26-B067C7856132}" type="datetime1">
              <a:rPr lang="en-US" smtClean="0"/>
              <a:t>6/19/2019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5" r:id="rId13"/>
    <p:sldLayoutId id="2147483676" r:id="rId1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2.xml"/><Relationship Id="rId4" Type="http://schemas.openxmlformats.org/officeDocument/2006/relationships/chart" Target="../charts/chart3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6.xml"/><Relationship Id="rId4" Type="http://schemas.openxmlformats.org/officeDocument/2006/relationships/chart" Target="../charts/chart3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04800"/>
            <a:ext cx="9525000" cy="1831975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dirty="0" smtClean="0">
                <a:latin typeface="+mn-lt"/>
              </a:rPr>
              <a:t>Φορολογική πολιτική και ελληνική οικονομία</a:t>
            </a:r>
            <a:r>
              <a:rPr lang="en-US" sz="4400" dirty="0" smtClean="0">
                <a:latin typeface="+mn-lt"/>
              </a:rPr>
              <a:t>: </a:t>
            </a:r>
            <a:r>
              <a:rPr lang="el-GR" sz="4400" dirty="0" smtClean="0">
                <a:latin typeface="+mn-lt"/>
              </a:rPr>
              <a:t/>
            </a:r>
            <a:br>
              <a:rPr lang="el-GR" sz="4400" dirty="0" smtClean="0">
                <a:latin typeface="+mn-lt"/>
              </a:rPr>
            </a:br>
            <a:r>
              <a:rPr lang="el-GR" sz="4400" dirty="0" smtClean="0">
                <a:latin typeface="+mn-lt"/>
              </a:rPr>
              <a:t>επιλογές</a:t>
            </a:r>
            <a:r>
              <a:rPr lang="en-US" sz="4400" dirty="0" smtClean="0">
                <a:latin typeface="+mn-lt"/>
              </a:rPr>
              <a:t>,</a:t>
            </a:r>
            <a:r>
              <a:rPr lang="el-GR" sz="4400" dirty="0" smtClean="0">
                <a:latin typeface="+mn-lt"/>
              </a:rPr>
              <a:t> εφαρμογή, συμμόρφωση</a:t>
            </a:r>
            <a:r>
              <a:rPr lang="el-GR" sz="4400" b="1" dirty="0"/>
              <a:t/>
            </a:r>
            <a:br>
              <a:rPr lang="el-GR" sz="4400" b="1" dirty="0"/>
            </a:br>
            <a:endParaRPr lang="en-GB" sz="4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362200"/>
            <a:ext cx="9677400" cy="4267200"/>
          </a:xfrm>
        </p:spPr>
        <p:txBody>
          <a:bodyPr>
            <a:normAutofit/>
          </a:bodyPr>
          <a:lstStyle/>
          <a:p>
            <a:pPr algn="ctr"/>
            <a:r>
              <a:rPr lang="el-GR" sz="1900" b="1" dirty="0"/>
              <a:t>Νίκος </a:t>
            </a:r>
            <a:r>
              <a:rPr lang="el-GR" sz="1900" b="1" dirty="0" err="1"/>
              <a:t>Βέττας</a:t>
            </a:r>
            <a:endParaRPr lang="en-US" sz="1900" b="1" dirty="0"/>
          </a:p>
          <a:p>
            <a:pPr algn="ctr"/>
            <a:r>
              <a:rPr lang="el-GR" sz="1900" b="1" dirty="0"/>
              <a:t>Γενικός Διευθυντής</a:t>
            </a:r>
            <a:r>
              <a:rPr lang="en-US" sz="1900" b="1" dirty="0"/>
              <a:t>, </a:t>
            </a:r>
          </a:p>
          <a:p>
            <a:pPr algn="ctr"/>
            <a:r>
              <a:rPr lang="el-GR" sz="1900" b="1" dirty="0"/>
              <a:t>Ίδρυμα Οικονομικών και Βιομηχανικών Ερευνών</a:t>
            </a:r>
            <a:r>
              <a:rPr lang="en-US" sz="1900" b="1" dirty="0"/>
              <a:t> (IOBE) </a:t>
            </a:r>
          </a:p>
          <a:p>
            <a:pPr algn="ctr"/>
            <a:r>
              <a:rPr lang="el-GR" sz="1900" b="1" dirty="0"/>
              <a:t>Καθηγητής Οικονομικών</a:t>
            </a:r>
            <a:r>
              <a:rPr lang="en-US" sz="1900" b="1" dirty="0"/>
              <a:t>, </a:t>
            </a:r>
          </a:p>
          <a:p>
            <a:pPr algn="ctr"/>
            <a:r>
              <a:rPr lang="el-GR" sz="1900" b="1" dirty="0"/>
              <a:t>Οικονομικό Πανεπιστήμιο Αθηνών</a:t>
            </a:r>
          </a:p>
          <a:p>
            <a:pPr algn="ctr"/>
            <a:r>
              <a:rPr lang="en-US" sz="1900" b="1" dirty="0"/>
              <a:t>vettas@iobe.gr</a:t>
            </a:r>
          </a:p>
          <a:p>
            <a:pPr algn="ctr"/>
            <a:endParaRPr lang="en-US" b="1" dirty="0" smtClean="0"/>
          </a:p>
          <a:p>
            <a:pPr algn="ctr"/>
            <a:endParaRPr lang="el-GR" b="1" dirty="0" smtClean="0"/>
          </a:p>
          <a:p>
            <a:pPr algn="ctr"/>
            <a:r>
              <a:rPr lang="el-GR" sz="1600" b="1" dirty="0" smtClean="0"/>
              <a:t>Ελληνογαλλικό Εμπορικό &amp; Βιομηχανικό Επιμελητήριο</a:t>
            </a:r>
          </a:p>
          <a:p>
            <a:pPr algn="ctr"/>
            <a:r>
              <a:rPr lang="el-GR" sz="1600" b="1" dirty="0" smtClean="0"/>
              <a:t>Φορολογική Ημερίδα</a:t>
            </a:r>
            <a:endParaRPr lang="en-US" sz="1600" b="1" dirty="0" smtClean="0"/>
          </a:p>
          <a:p>
            <a:pPr algn="ctr"/>
            <a:r>
              <a:rPr lang="el-GR" sz="1600" b="1" dirty="0"/>
              <a:t>«Προτάσεις για µ</a:t>
            </a:r>
            <a:r>
              <a:rPr lang="el-GR" sz="1600" b="1" dirty="0" err="1"/>
              <a:t>ια</a:t>
            </a:r>
            <a:r>
              <a:rPr lang="el-GR" sz="1600" b="1" dirty="0"/>
              <a:t> δίκαιη και </a:t>
            </a:r>
            <a:r>
              <a:rPr lang="el-GR" sz="1600" b="1" dirty="0" err="1"/>
              <a:t>αποτελεσµατική</a:t>
            </a:r>
            <a:r>
              <a:rPr lang="el-GR" sz="1600" b="1" dirty="0"/>
              <a:t> φορολογική πολιτική έναντι των επιχειρήσεων» </a:t>
            </a:r>
            <a:endParaRPr lang="el-GR" sz="1600" b="1" dirty="0" smtClean="0"/>
          </a:p>
          <a:p>
            <a:pPr algn="ctr"/>
            <a:r>
              <a:rPr lang="el-GR" sz="1600" b="1" dirty="0" smtClean="0"/>
              <a:t>Αθήνα, 20 Ιουνίου 2019</a:t>
            </a:r>
            <a:endParaRPr lang="en-US" sz="1600" b="1" dirty="0" smtClean="0"/>
          </a:p>
          <a:p>
            <a:pPr algn="ctr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02948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chemeClr val="bg1"/>
                </a:solidFill>
                <a:latin typeface="+mn-lt"/>
              </a:rPr>
              <a:t>Φορολογικά έσοδα</a:t>
            </a:r>
            <a:endParaRPr lang="el-GR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346107" y="5638800"/>
            <a:ext cx="769693" cy="336848"/>
          </a:xfrm>
        </p:spPr>
        <p:txBody>
          <a:bodyPr>
            <a:normAutofit/>
          </a:bodyPr>
          <a:lstStyle/>
          <a:p>
            <a:fld id="{B1E1ECAE-AD09-4633-AA86-B25347162B1D}" type="slidenum">
              <a:rPr lang="el-GR" smtClean="0">
                <a:solidFill>
                  <a:schemeClr val="tx1"/>
                </a:solidFill>
              </a:rPr>
              <a:pPr/>
              <a:t>10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35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37" y="152400"/>
            <a:ext cx="9912363" cy="914400"/>
          </a:xfrm>
        </p:spPr>
        <p:txBody>
          <a:bodyPr>
            <a:noAutofit/>
          </a:bodyPr>
          <a:lstStyle/>
          <a:p>
            <a:r>
              <a:rPr lang="el-GR" sz="2800" b="1" dirty="0" smtClean="0">
                <a:latin typeface="+mn-lt"/>
              </a:rPr>
              <a:t>Η πορεία των εσόδων (ως % του ΑΕΠ) συγκλίνει σταδιακά με την Ευρωζώνη   </a:t>
            </a:r>
            <a:endParaRPr lang="en-US" sz="2800" b="1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1E1ECAE-AD09-4633-AA86-B25347162B1D}" type="slidenum">
              <a:rPr lang="el-GR" smtClean="0"/>
              <a:pPr/>
              <a:t>11</a:t>
            </a:fld>
            <a:endParaRPr lang="el-GR" dirty="0"/>
          </a:p>
        </p:txBody>
      </p:sp>
      <p:sp>
        <p:nvSpPr>
          <p:cNvPr id="5" name="Rectangle 4"/>
          <p:cNvSpPr/>
          <p:nvPr/>
        </p:nvSpPr>
        <p:spPr>
          <a:xfrm>
            <a:off x="1219200" y="6045200"/>
            <a:ext cx="367240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00" b="1" dirty="0">
                <a:latin typeface="Calibri" panose="020F0502020204030204" pitchFamily="34" charset="0"/>
                <a:cs typeface="Calibri" panose="020F0502020204030204" pitchFamily="34" charset="0"/>
              </a:rPr>
              <a:t>Πηγή</a:t>
            </a:r>
            <a:r>
              <a:rPr lang="el-GR" sz="9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Eurostat</a:t>
            </a:r>
            <a:r>
              <a:rPr lang="el-GR" sz="900" dirty="0">
                <a:latin typeface="Calibri" panose="020F0502020204030204" pitchFamily="34" charset="0"/>
                <a:cs typeface="Calibri" panose="020F0502020204030204" pitchFamily="34" charset="0"/>
              </a:rPr>
              <a:t>. Ανάλυση ΙΟΒΕ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2049135"/>
              </p:ext>
            </p:extLst>
          </p:nvPr>
        </p:nvGraphicFramePr>
        <p:xfrm>
          <a:off x="755637" y="1028412"/>
          <a:ext cx="9097442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356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829800" cy="1143000"/>
          </a:xfrm>
        </p:spPr>
        <p:txBody>
          <a:bodyPr/>
          <a:lstStyle/>
          <a:p>
            <a:r>
              <a:rPr lang="el-GR" sz="2800" b="1" dirty="0" smtClean="0">
                <a:latin typeface="+mn-lt"/>
              </a:rPr>
              <a:t>Σημαντική αύξηση της βαρύτητας των έμμεσων </a:t>
            </a:r>
            <a:r>
              <a:rPr lang="el-GR" sz="2800" b="1" dirty="0" smtClean="0">
                <a:latin typeface="+mn-lt"/>
              </a:rPr>
              <a:t>φόρων </a:t>
            </a:r>
            <a:r>
              <a:rPr lang="el-GR" sz="2800" b="1" dirty="0" smtClean="0">
                <a:latin typeface="+mn-lt"/>
              </a:rPr>
              <a:t>μετά το 2011</a:t>
            </a:r>
            <a:endParaRPr lang="en-US" sz="28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532015" y="1354975"/>
          <a:ext cx="10288385" cy="4893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27709" y="6520190"/>
            <a:ext cx="431569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Πηγή</a:t>
            </a:r>
            <a:r>
              <a:rPr kumimoji="0" lang="el-GR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DG 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Taxation and Customs Union, </a:t>
            </a:r>
            <a:r>
              <a:rPr kumimoji="0" lang="el-GR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βασισμένη σε στοιχεία της 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Eurostat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2F2B2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5765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>
                <a:latin typeface="+mn-lt"/>
              </a:rPr>
              <a:t>Αντίρροπη πορεία των εσόδων από φορολόγηση εισοδήματος φυσικών προσώπων και επιχειρήσεων</a:t>
            </a:r>
            <a:endParaRPr lang="el-GR" sz="2800" b="1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1ECAE-AD09-4633-AA86-B25347162B1D}" type="slidenum">
              <a:rPr kumimoji="0" lang="el-GR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/>
          </p:nvPr>
        </p:nvGraphicFramePr>
        <p:xfrm>
          <a:off x="838200" y="1295400"/>
          <a:ext cx="5105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ctangle 11"/>
          <p:cNvSpPr/>
          <p:nvPr/>
        </p:nvSpPr>
        <p:spPr>
          <a:xfrm>
            <a:off x="27709" y="6520190"/>
            <a:ext cx="431569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Πηγή</a:t>
            </a:r>
            <a:r>
              <a:rPr kumimoji="0" lang="el-GR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DG 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Taxation and Customs Union, </a:t>
            </a:r>
            <a:r>
              <a:rPr kumimoji="0" lang="el-GR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βασισμένη σε στοιχεία της 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Eurostat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2F2B2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/>
          </p:nvPr>
        </p:nvGraphicFramePr>
        <p:xfrm>
          <a:off x="5943601" y="1291244"/>
          <a:ext cx="4724400" cy="5033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4348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363200" cy="1143000"/>
          </a:xfrm>
        </p:spPr>
        <p:txBody>
          <a:bodyPr>
            <a:noAutofit/>
          </a:bodyPr>
          <a:lstStyle/>
          <a:p>
            <a:r>
              <a:rPr lang="el-GR" sz="2600" b="1" dirty="0" smtClean="0">
                <a:latin typeface="+mn-lt"/>
                <a:cs typeface="Calibri" panose="020F0502020204030204" pitchFamily="34" charset="0"/>
              </a:rPr>
              <a:t>Τα έσοδα από φόρους εισοδήματος φυσικών προσώπων στην Ελλάδα (ως % του ΑΕΠ) αυξήθηκαν μετά το 2010, αλλά είναι χαμηλότερα από τον μέσο όρο της ΕΕ28</a:t>
            </a:r>
            <a:endParaRPr lang="el-GR" sz="2600" b="1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1ECAE-AD09-4633-AA86-B25347162B1D}" type="slidenum">
              <a:rPr kumimoji="0" lang="el-GR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/>
          </p:nvPr>
        </p:nvGraphicFramePr>
        <p:xfrm>
          <a:off x="6477000" y="1417638"/>
          <a:ext cx="3981450" cy="5133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/>
          </p:nvPr>
        </p:nvGraphicFramePr>
        <p:xfrm>
          <a:off x="1094924" y="1417638"/>
          <a:ext cx="5229675" cy="4754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Rectangle 10"/>
          <p:cNvSpPr/>
          <p:nvPr/>
        </p:nvSpPr>
        <p:spPr>
          <a:xfrm>
            <a:off x="27709" y="6520190"/>
            <a:ext cx="431569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Πηγή</a:t>
            </a:r>
            <a:r>
              <a:rPr kumimoji="0" lang="el-GR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DG 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Taxation and Customs Union, </a:t>
            </a:r>
            <a:r>
              <a:rPr kumimoji="0" lang="el-GR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βασισμένη σε στοιχεία της 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Eurostat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2F2B2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177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10160000" cy="1143000"/>
          </a:xfrm>
        </p:spPr>
        <p:txBody>
          <a:bodyPr>
            <a:normAutofit/>
          </a:bodyPr>
          <a:lstStyle/>
          <a:p>
            <a:r>
              <a:rPr lang="el-GR" sz="2800" b="1" dirty="0">
                <a:latin typeface="+mn-lt"/>
                <a:cs typeface="Calibri" panose="020F0502020204030204" pitchFamily="34" charset="0"/>
              </a:rPr>
              <a:t>Τα έσοδα από τον φόρο εισοδήματος νομικών προσώπων στην Ελλάδα είναι πιο κοντά στον μέσο όρο της ΕΕ28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1ECAE-AD09-4633-AA86-B25347162B1D}" type="slidenum">
              <a:rPr kumimoji="0" lang="el-GR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0" y="6564971"/>
            <a:ext cx="367240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900" b="1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Πηγή</a:t>
            </a:r>
            <a:r>
              <a:rPr kumimoji="0" lang="el-GR" sz="9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Eurostat</a:t>
            </a:r>
            <a:endParaRPr kumimoji="0" lang="el-GR" sz="900" b="0" i="0" u="none" strike="noStrike" kern="1200" cap="none" spc="0" normalizeH="0" baseline="0" noProof="0" dirty="0">
              <a:ln>
                <a:noFill/>
              </a:ln>
              <a:solidFill>
                <a:srgbClr val="2F2B2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1371600" y="1417638"/>
          <a:ext cx="4648200" cy="4627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/>
          </p:nvPr>
        </p:nvGraphicFramePr>
        <p:xfrm>
          <a:off x="6324600" y="1219200"/>
          <a:ext cx="3981450" cy="5133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667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371" y="152400"/>
            <a:ext cx="10160000" cy="914400"/>
          </a:xfrm>
        </p:spPr>
        <p:txBody>
          <a:bodyPr/>
          <a:lstStyle/>
          <a:p>
            <a:r>
              <a:rPr lang="el-GR" sz="2800" b="1" dirty="0">
                <a:latin typeface="+mn-lt"/>
              </a:rPr>
              <a:t>Η φορολογική </a:t>
            </a:r>
            <a:r>
              <a:rPr lang="el-GR" sz="2800" b="1" dirty="0" smtClean="0">
                <a:latin typeface="+mn-lt"/>
              </a:rPr>
              <a:t>επιβάρυνση</a:t>
            </a:r>
            <a:r>
              <a:rPr lang="en-US" sz="2800" b="1" dirty="0" smtClean="0">
                <a:latin typeface="+mn-lt"/>
              </a:rPr>
              <a:t> </a:t>
            </a:r>
            <a:r>
              <a:rPr lang="el-GR" sz="2800" b="1" dirty="0" smtClean="0">
                <a:latin typeface="+mn-lt"/>
              </a:rPr>
              <a:t>των επιχειρήσεων </a:t>
            </a:r>
            <a:r>
              <a:rPr lang="el-GR" sz="2800" b="1" dirty="0">
                <a:latin typeface="+mn-lt"/>
              </a:rPr>
              <a:t>(περιλαμβανομένων των ασφαλιστικών εισφορών) είναι ιδιαίτερα υψηλή στην Ελλάδα</a:t>
            </a:r>
            <a:endParaRPr lang="en-US" sz="2800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7 - TextBox"/>
          <p:cNvSpPr txBox="1"/>
          <p:nvPr/>
        </p:nvSpPr>
        <p:spPr>
          <a:xfrm>
            <a:off x="1524000" y="6567637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" b="1" dirty="0"/>
              <a:t>Πηγή</a:t>
            </a:r>
            <a:r>
              <a:rPr lang="el-GR" sz="800" dirty="0"/>
              <a:t>: </a:t>
            </a:r>
            <a:r>
              <a:rPr lang="en-US" sz="800" dirty="0"/>
              <a:t>World Bank Doing Business</a:t>
            </a:r>
            <a:r>
              <a:rPr lang="el-GR" sz="800" dirty="0"/>
              <a:t>, Ανάλυση ΙΟΒΕ</a:t>
            </a:r>
          </a:p>
        </p:txBody>
      </p:sp>
      <p:sp>
        <p:nvSpPr>
          <p:cNvPr id="7" name="Rectangle 6"/>
          <p:cNvSpPr/>
          <p:nvPr/>
        </p:nvSpPr>
        <p:spPr>
          <a:xfrm>
            <a:off x="1676582" y="5877272"/>
            <a:ext cx="8675535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schemeClr val="tx2">
                    <a:lumMod val="75000"/>
                  </a:schemeClr>
                </a:solidFill>
              </a:rPr>
              <a:t>Η φορολογική επιβάρυνση αυξήθηκε σημαντικά τα τελευταία χρόνια και πλέον βρίσκεται 12 ποσοστιαίες μονάδες (π.μ.) πάνω από τον μέσο όρο του ΟΟΣΑ και 25-30 π.μ. υψηλότερα από γειτονικές χώρες (Βουλγαρία, Κύπρος)  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1676581" y="1295399"/>
          <a:ext cx="4269790" cy="4504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/>
          </p:nvPr>
        </p:nvGraphicFramePr>
        <p:xfrm>
          <a:off x="6062750" y="1295399"/>
          <a:ext cx="4289367" cy="4504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932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chemeClr val="bg1"/>
                </a:solidFill>
                <a:latin typeface="+mn-lt"/>
              </a:rPr>
              <a:t>Ακίνητα</a:t>
            </a:r>
            <a:endParaRPr lang="el-GR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376587" y="5562600"/>
            <a:ext cx="739213" cy="457200"/>
          </a:xfrm>
        </p:spPr>
        <p:txBody>
          <a:bodyPr>
            <a:normAutofit/>
          </a:bodyPr>
          <a:lstStyle/>
          <a:p>
            <a:fld id="{B1E1ECAE-AD09-4633-AA86-B25347162B1D}" type="slidenum">
              <a:rPr lang="el-GR" smtClean="0">
                <a:solidFill>
                  <a:schemeClr val="tx1"/>
                </a:solidFill>
              </a:rPr>
              <a:pPr/>
              <a:t>17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49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D6BA5-FAC7-416F-AA14-55E025CDEDFF}" type="slidenum">
              <a:rPr lang="el-GR" smtClean="0"/>
              <a:pPr/>
              <a:t>18</a:t>
            </a:fld>
            <a:endParaRPr lang="el-GR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104982"/>
            <a:ext cx="10591800" cy="1235207"/>
          </a:xfrm>
        </p:spPr>
        <p:txBody>
          <a:bodyPr>
            <a:noAutofit/>
          </a:bodyPr>
          <a:lstStyle/>
          <a:p>
            <a:pPr>
              <a:lnSpc>
                <a:spcPts val="2600"/>
              </a:lnSpc>
            </a:pPr>
            <a:r>
              <a:rPr lang="el-GR" sz="2600" b="1" dirty="0">
                <a:latin typeface="+mn-lt"/>
              </a:rPr>
              <a:t>Οι επενδύσεις σε κατοικίες αντιστοιχούσαν το 2017 στο 0,6% του ΑΕΠ, έναντι 10,8% το 2007, ενώ οι επενδύσεις σε λοιπές κατασκευές </a:t>
            </a:r>
            <a:r>
              <a:rPr lang="el-GR" sz="2600" b="1" dirty="0" smtClean="0">
                <a:latin typeface="+mn-lt"/>
              </a:rPr>
              <a:t>(περιλαμβανομένου του ΠΔΕ) διαμορφώθηκαν σε 4,8% </a:t>
            </a:r>
            <a:r>
              <a:rPr lang="el-GR" sz="2600" b="1" dirty="0">
                <a:latin typeface="+mn-lt"/>
              </a:rPr>
              <a:t>το </a:t>
            </a:r>
            <a:r>
              <a:rPr lang="el-GR" sz="2600" b="1" dirty="0" smtClean="0">
                <a:latin typeface="+mn-lt"/>
              </a:rPr>
              <a:t>2017 </a:t>
            </a:r>
            <a:endParaRPr lang="el-GR" sz="2600" b="1" dirty="0">
              <a:latin typeface="+mn-lt"/>
            </a:endParaRPr>
          </a:p>
        </p:txBody>
      </p:sp>
      <p:sp>
        <p:nvSpPr>
          <p:cNvPr id="5" name="7 - TextBox">
            <a:extLst>
              <a:ext uri="{FF2B5EF4-FFF2-40B4-BE49-F238E27FC236}">
                <a16:creationId xmlns:a16="http://schemas.microsoft.com/office/drawing/2014/main" id="{823123FD-F4E5-4726-A823-D00B32D3DE22}"/>
              </a:ext>
            </a:extLst>
          </p:cNvPr>
          <p:cNvSpPr txBox="1"/>
          <p:nvPr/>
        </p:nvSpPr>
        <p:spPr>
          <a:xfrm>
            <a:off x="1489494" y="6597932"/>
            <a:ext cx="11501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" b="1" dirty="0"/>
              <a:t>Πηγή</a:t>
            </a:r>
            <a:r>
              <a:rPr lang="el-GR" sz="800" dirty="0"/>
              <a:t>: </a:t>
            </a:r>
            <a:r>
              <a:rPr lang="en-US" sz="800" dirty="0"/>
              <a:t>Eurostat</a:t>
            </a:r>
            <a:r>
              <a:rPr lang="el-GR" sz="800" dirty="0"/>
              <a:t>. </a:t>
            </a:r>
            <a:endParaRPr lang="en-US" sz="800" dirty="0"/>
          </a:p>
        </p:txBody>
      </p:sp>
      <p:sp>
        <p:nvSpPr>
          <p:cNvPr id="14" name="TextBox 13"/>
          <p:cNvSpPr txBox="1"/>
          <p:nvPr/>
        </p:nvSpPr>
        <p:spPr>
          <a:xfrm>
            <a:off x="1703512" y="5796554"/>
            <a:ext cx="8507288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chemeClr val="tx1"/>
                </a:solidFill>
              </a:rPr>
              <a:t>Η πτώση στις επενδύσεις σε κατοικίες περιόρισε το μερίδιό τους στις συνολικές επενδύσεις από 41,6% το 2007 σε μόλις </a:t>
            </a:r>
            <a:r>
              <a:rPr lang="el-GR" sz="1600" dirty="0" smtClean="0">
                <a:solidFill>
                  <a:schemeClr val="tx1"/>
                </a:solidFill>
              </a:rPr>
              <a:t>4,5% </a:t>
            </a:r>
            <a:r>
              <a:rPr lang="el-GR" sz="1600" dirty="0">
                <a:solidFill>
                  <a:schemeClr val="tx1"/>
                </a:solidFill>
              </a:rPr>
              <a:t>το 2017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CB2B5D0-8FB5-471B-857D-7A628B67B8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7731182"/>
              </p:ext>
            </p:extLst>
          </p:nvPr>
        </p:nvGraphicFramePr>
        <p:xfrm>
          <a:off x="1703512" y="1487783"/>
          <a:ext cx="4011488" cy="4161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A67B16CB-F9C9-4AE6-B980-616BC80254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2358408"/>
              </p:ext>
            </p:extLst>
          </p:nvPr>
        </p:nvGraphicFramePr>
        <p:xfrm>
          <a:off x="6172200" y="1487783"/>
          <a:ext cx="4114800" cy="409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6291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128921"/>
            <a:ext cx="10820400" cy="1068419"/>
          </a:xfrm>
        </p:spPr>
        <p:txBody>
          <a:bodyPr>
            <a:noAutofit/>
          </a:bodyPr>
          <a:lstStyle/>
          <a:p>
            <a:r>
              <a:rPr lang="el-GR" sz="2600" b="1" dirty="0">
                <a:latin typeface="+mn-lt"/>
              </a:rPr>
              <a:t>Η αξία των ακινήτων αποτελεί το 82% της αξίας του συνόλου των περιουσιακών στοιχείων του διάμεσου νοικοκυριού στην Ελλάδα </a:t>
            </a:r>
            <a:r>
              <a:rPr lang="en-US" sz="2600" b="1" dirty="0" smtClean="0">
                <a:latin typeface="+mn-lt"/>
              </a:rPr>
              <a:t>- </a:t>
            </a:r>
            <a:r>
              <a:rPr lang="el-GR" sz="2600" b="1" dirty="0" smtClean="0">
                <a:latin typeface="+mn-lt"/>
              </a:rPr>
              <a:t>Η </a:t>
            </a:r>
            <a:r>
              <a:rPr lang="el-GR" sz="2600" b="1" dirty="0">
                <a:latin typeface="+mn-lt"/>
              </a:rPr>
              <a:t>υψηλότερη τιμή στην Ευρωζώνη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D6BA5-FAC7-416F-AA14-55E025CDEDFF}" type="slidenum">
              <a:rPr lang="el-GR" smtClean="0"/>
              <a:pPr/>
              <a:t>19</a:t>
            </a:fld>
            <a:endParaRPr lang="el-GR"/>
          </a:p>
        </p:txBody>
      </p:sp>
      <p:sp>
        <p:nvSpPr>
          <p:cNvPr id="9" name="7 - TextBox"/>
          <p:cNvSpPr txBox="1"/>
          <p:nvPr/>
        </p:nvSpPr>
        <p:spPr>
          <a:xfrm>
            <a:off x="1603412" y="6577473"/>
            <a:ext cx="12522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" b="1" dirty="0"/>
              <a:t>Πηγή</a:t>
            </a:r>
            <a:r>
              <a:rPr lang="el-GR" sz="800" dirty="0"/>
              <a:t>: </a:t>
            </a:r>
            <a:r>
              <a:rPr lang="en-US" sz="800" dirty="0"/>
              <a:t>ECB</a:t>
            </a:r>
            <a:endParaRPr lang="el-GR" sz="800" dirty="0"/>
          </a:p>
        </p:txBody>
      </p:sp>
      <p:sp>
        <p:nvSpPr>
          <p:cNvPr id="6" name="Rectangle 5"/>
          <p:cNvSpPr/>
          <p:nvPr/>
        </p:nvSpPr>
        <p:spPr>
          <a:xfrm>
            <a:off x="1775520" y="5733256"/>
            <a:ext cx="7978080" cy="6230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>
                <a:solidFill>
                  <a:schemeClr val="tx1"/>
                </a:solidFill>
              </a:rPr>
              <a:t>Η κατανομή των περιουσιακών στοιχείων αντανακλά τη διαχρονική προτίμηση για τοποθέτηση των αποταμιεύσεων των ελληνικών νοικοκυριών σε ακίνητα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0088889"/>
              </p:ext>
            </p:extLst>
          </p:nvPr>
        </p:nvGraphicFramePr>
        <p:xfrm>
          <a:off x="1603412" y="1418462"/>
          <a:ext cx="8280920" cy="4103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8809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 bwMode="auto">
          <a:xfrm>
            <a:off x="1421833" y="200918"/>
            <a:ext cx="8646742" cy="792162"/>
          </a:xfr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3360"/>
              </a:lnSpc>
            </a:pPr>
            <a:r>
              <a:rPr lang="el-GR" altLang="el-GR" sz="2800" b="1" dirty="0">
                <a:latin typeface="+mn-lt"/>
                <a:cs typeface="Arial" charset="0"/>
              </a:rPr>
              <a:t>Εξαιρετικά χαμηλές επενδύσεις</a:t>
            </a:r>
            <a:r>
              <a:rPr lang="en-US" altLang="el-GR" sz="2800" b="1" dirty="0">
                <a:latin typeface="+mn-lt"/>
                <a:cs typeface="Arial" charset="0"/>
              </a:rPr>
              <a:t>, </a:t>
            </a:r>
            <a:r>
              <a:rPr lang="el-GR" altLang="el-GR" sz="2800" b="1" dirty="0">
                <a:latin typeface="+mn-lt"/>
                <a:cs typeface="Arial" charset="0"/>
              </a:rPr>
              <a:t>εξαιρετικά υψηλή ανεργία</a:t>
            </a:r>
            <a:r>
              <a:rPr lang="en-US" altLang="el-GR" sz="2800" b="1" dirty="0">
                <a:latin typeface="+mn-lt"/>
                <a:cs typeface="Arial" charset="0"/>
              </a:rPr>
              <a:t> </a:t>
            </a:r>
            <a:endParaRPr lang="el-GR" altLang="el-GR" sz="2800" b="1" dirty="0">
              <a:solidFill>
                <a:srgbClr val="775F55"/>
              </a:solidFill>
              <a:latin typeface="+mn-lt"/>
              <a:cs typeface="Arial" charset="0"/>
            </a:endParaRPr>
          </a:p>
        </p:txBody>
      </p:sp>
      <p:sp>
        <p:nvSpPr>
          <p:cNvPr id="31747" name="Rectangle 6"/>
          <p:cNvSpPr>
            <a:spLocks noChangeArrowheads="1"/>
          </p:cNvSpPr>
          <p:nvPr/>
        </p:nvSpPr>
        <p:spPr bwMode="auto">
          <a:xfrm>
            <a:off x="1905000" y="5585470"/>
            <a:ext cx="2057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altLang="el-GR" sz="1100" b="1" dirty="0">
                <a:latin typeface="Calibri" panose="020F0502020204030204" pitchFamily="34" charset="0"/>
                <a:cs typeface="Calibri" panose="020F0502020204030204" pitchFamily="34" charset="0"/>
              </a:rPr>
              <a:t>Πηγές</a:t>
            </a:r>
            <a:r>
              <a:rPr lang="en-US" altLang="el-GR" sz="11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l-GR" sz="1100" dirty="0">
                <a:latin typeface="Calibri" panose="020F0502020204030204" pitchFamily="34" charset="0"/>
                <a:cs typeface="Calibri" panose="020F0502020204030204" pitchFamily="34" charset="0"/>
              </a:rPr>
              <a:t>Eurostat</a:t>
            </a:r>
            <a:r>
              <a:rPr lang="el-GR" altLang="el-GR" sz="11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altLang="el-GR" sz="1100" dirty="0">
                <a:latin typeface="Calibri" panose="020F0502020204030204" pitchFamily="34" charset="0"/>
                <a:cs typeface="Calibri" panose="020F0502020204030204" pitchFamily="34" charset="0"/>
              </a:rPr>
              <a:t>ELSTAT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16458" y="6045201"/>
            <a:ext cx="8057492" cy="43088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1" algn="ctr">
              <a:lnSpc>
                <a:spcPct val="110000"/>
              </a:lnSpc>
            </a:pPr>
            <a:r>
              <a:rPr lang="el-GR" sz="2000" dirty="0"/>
              <a:t>Η ανεργία μειώθηκε, αλλά παραμένει σε πολύ υψηλά επίπεδα</a:t>
            </a:r>
            <a:endParaRPr lang="el-G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" name="Content Placeholder 9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52600" y="1092140"/>
          <a:ext cx="4038600" cy="4528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9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5943600" y="1041322"/>
          <a:ext cx="4038600" cy="4578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25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10744200" cy="792162"/>
          </a:xfrm>
        </p:spPr>
        <p:txBody>
          <a:bodyPr>
            <a:noAutofit/>
          </a:bodyPr>
          <a:lstStyle/>
          <a:p>
            <a:r>
              <a:rPr lang="el-GR" sz="2800" b="1" dirty="0">
                <a:latin typeface="+mn-lt"/>
              </a:rPr>
              <a:t>Η Ελλάδα κατατάσσεται σε υψηλές θέσεις στους φόρους ακίνητης περιουσίας στην ΕΕ, και ειδικά στους επαναλαμβανόμενους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4119674"/>
              </p:ext>
            </p:extLst>
          </p:nvPr>
        </p:nvGraphicFramePr>
        <p:xfrm>
          <a:off x="1703512" y="1268414"/>
          <a:ext cx="4320480" cy="518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D6BA5-FAC7-416F-AA14-55E025CDEDFF}" type="slidenum">
              <a:rPr lang="el-GR" smtClean="0"/>
              <a:pPr/>
              <a:t>20</a:t>
            </a:fld>
            <a:endParaRPr lang="el-GR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812529430"/>
              </p:ext>
            </p:extLst>
          </p:nvPr>
        </p:nvGraphicFramePr>
        <p:xfrm>
          <a:off x="6240016" y="1268414"/>
          <a:ext cx="3970784" cy="518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7 - TextBox">
            <a:extLst>
              <a:ext uri="{FF2B5EF4-FFF2-40B4-BE49-F238E27FC236}">
                <a16:creationId xmlns:a16="http://schemas.microsoft.com/office/drawing/2014/main" id="{627FE6B2-2DEA-456D-B0B5-EF3515D16F24}"/>
              </a:ext>
            </a:extLst>
          </p:cNvPr>
          <p:cNvSpPr txBox="1"/>
          <p:nvPr/>
        </p:nvSpPr>
        <p:spPr>
          <a:xfrm>
            <a:off x="1524000" y="6567637"/>
            <a:ext cx="16561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" b="1" dirty="0"/>
              <a:t>Πηγή</a:t>
            </a:r>
            <a:r>
              <a:rPr lang="el-GR" sz="800" dirty="0"/>
              <a:t>: Ευρωπαϊκή Επιτροπή</a:t>
            </a:r>
          </a:p>
        </p:txBody>
      </p:sp>
    </p:spTree>
    <p:extLst>
      <p:ext uri="{BB962C8B-B14F-4D97-AF65-F5344CB8AC3E}">
        <p14:creationId xmlns:p14="http://schemas.microsoft.com/office/powerpoint/2010/main" val="62110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639762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latin typeface="+mn-lt"/>
              </a:rPr>
              <a:t>Σενάρια αλλαγών στη </a:t>
            </a:r>
            <a:r>
              <a:rPr lang="el-GR" sz="2800" b="1" dirty="0">
                <a:latin typeface="+mn-lt"/>
              </a:rPr>
              <a:t>φορολόγηση της ακίνητης περιουσίας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7D6BA5-FAC7-416F-AA14-55E025CDEDFF}" type="slidenum">
              <a:rPr kumimoji="0" lang="el-GR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75520" y="5085184"/>
            <a:ext cx="8435280" cy="7358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Σε κάθε σενάριο υπολογίζουμε τις επιπτώσεις στην οικονομία (ΑΕΠ, απασχόληση και φορολογικά έσοδα)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F2B2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Diagram 7"/>
          <p:cNvGraphicFramePr/>
          <p:nvPr>
            <p:extLst/>
          </p:nvPr>
        </p:nvGraphicFramePr>
        <p:xfrm>
          <a:off x="1775520" y="1916832"/>
          <a:ext cx="8435280" cy="26330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427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9208" y="185172"/>
            <a:ext cx="9886392" cy="1143000"/>
          </a:xfrm>
        </p:spPr>
        <p:txBody>
          <a:bodyPr>
            <a:noAutofit/>
          </a:bodyPr>
          <a:lstStyle/>
          <a:p>
            <a:r>
              <a:rPr lang="el-GR" sz="2800" b="1" dirty="0">
                <a:latin typeface="+mn-lt"/>
              </a:rPr>
              <a:t>H κατάργηση του συμπληρωματικού φόρου ακινήτων θα βελτίωνε σημαντικά </a:t>
            </a:r>
            <a:r>
              <a:rPr lang="el-GR" sz="2800" b="1" dirty="0" smtClean="0">
                <a:latin typeface="+mn-lt"/>
              </a:rPr>
              <a:t>τις αποδόσεις </a:t>
            </a:r>
            <a:r>
              <a:rPr lang="el-GR" sz="2800" b="1" dirty="0">
                <a:latin typeface="+mn-lt"/>
              </a:rPr>
              <a:t>των ακινήτων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7D6BA5-FAC7-416F-AA14-55E025CDEDFF}" type="slidenum">
              <a:rPr kumimoji="0" lang="el-GR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1603412" y="6577473"/>
            <a:ext cx="12522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800" b="1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Πηγή</a:t>
            </a:r>
            <a:r>
              <a:rPr kumimoji="0" lang="el-GR" sz="8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Ανάλυση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IOBE</a:t>
            </a:r>
            <a:endParaRPr kumimoji="0" lang="el-GR" sz="800" b="0" i="0" u="none" strike="noStrike" kern="1200" cap="none" spc="0" normalizeH="0" baseline="0" noProof="0" dirty="0">
              <a:ln>
                <a:noFill/>
              </a:ln>
              <a:solidFill>
                <a:srgbClr val="2F2B2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6" name="Chart 15"/>
          <p:cNvGraphicFramePr/>
          <p:nvPr>
            <p:extLst/>
          </p:nvPr>
        </p:nvGraphicFramePr>
        <p:xfrm>
          <a:off x="1775520" y="1484785"/>
          <a:ext cx="8496944" cy="4025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Rectangle 16"/>
          <p:cNvSpPr/>
          <p:nvPr/>
        </p:nvSpPr>
        <p:spPr>
          <a:xfrm>
            <a:off x="1806352" y="5589241"/>
            <a:ext cx="8466112" cy="8224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Μεγαλύτερη ρευστότητα στην αγορά ακινήτων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Διευκόλυνση πρόσβασης των ιδιοκτητών στις αποταμιεύσεις τους (ακίνητα)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Ανοδική ώθηση στις τιμές των ακινήτων και τόνωση οικονομικής δραστηριότητας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F2B2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3649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439400" cy="1143000"/>
          </a:xfrm>
        </p:spPr>
        <p:txBody>
          <a:bodyPr>
            <a:noAutofit/>
          </a:bodyPr>
          <a:lstStyle/>
          <a:p>
            <a:r>
              <a:rPr lang="el-GR" sz="2400" b="1" dirty="0">
                <a:latin typeface="+mn-lt"/>
              </a:rPr>
              <a:t>Η κατάργηση του συμπληρωματικού ΕΝΦΙΑ αυξάνει το διαθέσιμο εισόδημα των </a:t>
            </a:r>
            <a:r>
              <a:rPr lang="el-GR" sz="2400" b="1" dirty="0" smtClean="0">
                <a:latin typeface="+mn-lt"/>
              </a:rPr>
              <a:t>νοικοκυριών, ενισχύει </a:t>
            </a:r>
            <a:r>
              <a:rPr lang="el-GR" sz="2400" b="1" dirty="0">
                <a:latin typeface="+mn-lt"/>
              </a:rPr>
              <a:t>την </a:t>
            </a:r>
            <a:r>
              <a:rPr lang="el-GR" sz="2400" b="1" dirty="0" smtClean="0">
                <a:latin typeface="+mn-lt"/>
              </a:rPr>
              <a:t>κατανάλωση, οδηγεί </a:t>
            </a:r>
            <a:r>
              <a:rPr lang="el-GR" sz="2400" b="1" dirty="0">
                <a:latin typeface="+mn-lt"/>
              </a:rPr>
              <a:t>σε αύξηση των τιμών των ακινήτων και τονώνει την προσφορά κατοικιών (επενδύσεις σε κατοικίες)</a:t>
            </a:r>
            <a:r>
              <a:rPr lang="el-GR" sz="2400" dirty="0"/>
              <a:t/>
            </a:r>
            <a:br>
              <a:rPr lang="el-GR" sz="2400" dirty="0"/>
            </a:br>
            <a:endParaRPr lang="el-GR" sz="24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7D6BA5-FAC7-416F-AA14-55E025CDEDFF}" type="slidenum">
              <a:rPr kumimoji="0" lang="el-GR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1603412" y="6577473"/>
            <a:ext cx="12522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800" b="1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Πηγή</a:t>
            </a:r>
            <a:r>
              <a:rPr kumimoji="0" lang="el-GR" sz="8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Ανάλυση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IOBE</a:t>
            </a:r>
            <a:endParaRPr kumimoji="0" lang="el-GR" sz="800" b="0" i="0" u="none" strike="noStrike" kern="1200" cap="none" spc="0" normalizeH="0" baseline="0" noProof="0" dirty="0">
              <a:ln>
                <a:noFill/>
              </a:ln>
              <a:solidFill>
                <a:srgbClr val="2F2B2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63310" y="5748765"/>
            <a:ext cx="8389074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Τα αποτελέσματα είναι θετικά για την απασχόληση, η οποία εκτιμάται ότι μπορεί να είναι υψηλότερη κατά 33.000 θέσεις εργασίας το 2022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/>
          <p:nvPr>
            <p:extLst/>
          </p:nvPr>
        </p:nvGraphicFramePr>
        <p:xfrm>
          <a:off x="1163310" y="1412777"/>
          <a:ext cx="4568788" cy="4138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/>
          <p:nvPr>
            <p:extLst/>
          </p:nvPr>
        </p:nvGraphicFramePr>
        <p:xfrm>
          <a:off x="5943600" y="1412778"/>
          <a:ext cx="4419600" cy="4138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9446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4400" y="228600"/>
            <a:ext cx="10160000" cy="792162"/>
          </a:xfrm>
        </p:spPr>
        <p:txBody>
          <a:bodyPr>
            <a:normAutofit fontScale="90000"/>
          </a:bodyPr>
          <a:lstStyle/>
          <a:p>
            <a:r>
              <a:rPr lang="el-GR" sz="2800" b="1" dirty="0">
                <a:latin typeface="+mn-lt"/>
              </a:rPr>
              <a:t>Η μείωση του ΦΠΑ σε 13% (με διατήρηση του φόρου μεταβίβασης) θα ενισχύσει τις επενδύσεις σε κατοικίες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7D6BA5-FAC7-416F-AA14-55E025CDEDFF}" type="slidenum">
              <a:rPr kumimoji="0" lang="el-GR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7 - TextBox"/>
          <p:cNvSpPr txBox="1"/>
          <p:nvPr/>
        </p:nvSpPr>
        <p:spPr>
          <a:xfrm>
            <a:off x="1603412" y="6577473"/>
            <a:ext cx="12522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800" b="1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Πηγή</a:t>
            </a:r>
            <a:r>
              <a:rPr kumimoji="0" lang="el-GR" sz="8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Ανάλυση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IOBE</a:t>
            </a:r>
            <a:endParaRPr kumimoji="0" lang="el-GR" sz="800" b="0" i="0" u="none" strike="noStrike" kern="1200" cap="none" spc="0" normalizeH="0" baseline="0" noProof="0" dirty="0">
              <a:ln>
                <a:noFill/>
              </a:ln>
              <a:solidFill>
                <a:srgbClr val="2F2B2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606081" y="1423424"/>
          <a:ext cx="5282007" cy="4597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1085">
                  <a:extLst>
                    <a:ext uri="{9D8B030D-6E8A-4147-A177-3AD203B41FA5}">
                      <a16:colId xmlns:a16="http://schemas.microsoft.com/office/drawing/2014/main" val="2159036378"/>
                    </a:ext>
                  </a:extLst>
                </a:gridCol>
                <a:gridCol w="1036369">
                  <a:extLst>
                    <a:ext uri="{9D8B030D-6E8A-4147-A177-3AD203B41FA5}">
                      <a16:colId xmlns:a16="http://schemas.microsoft.com/office/drawing/2014/main" val="797920569"/>
                    </a:ext>
                  </a:extLst>
                </a:gridCol>
                <a:gridCol w="762466">
                  <a:extLst>
                    <a:ext uri="{9D8B030D-6E8A-4147-A177-3AD203B41FA5}">
                      <a16:colId xmlns:a16="http://schemas.microsoft.com/office/drawing/2014/main" val="3977657415"/>
                    </a:ext>
                  </a:extLst>
                </a:gridCol>
                <a:gridCol w="792087">
                  <a:extLst>
                    <a:ext uri="{9D8B030D-6E8A-4147-A177-3AD203B41FA5}">
                      <a16:colId xmlns:a16="http://schemas.microsoft.com/office/drawing/2014/main" val="517634263"/>
                    </a:ext>
                  </a:extLst>
                </a:gridCol>
              </a:tblGrid>
              <a:tr h="9195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</a:rPr>
                        <a:t>Παράμετρος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Υφιστάμενη κατάσταση (ΦΠΑ 24%)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Μείωση συντελεστή ΦΠΑ σε 13%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Μεταβολή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3741493547"/>
                  </a:ext>
                </a:extLst>
              </a:tr>
              <a:tr h="2298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Συντελεστής ΦΠΑ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</a:rPr>
                        <a:t>24%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13%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-11,0%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3956691304"/>
                  </a:ext>
                </a:extLst>
              </a:tr>
              <a:tr h="2298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Υπονοούμενος ΦΠΑ (% τελικής τιμής)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</a:rPr>
                        <a:t>19,35%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11,50%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-7,9%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4243604873"/>
                  </a:ext>
                </a:extLst>
              </a:tr>
              <a:tr h="2298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Καθαρό κόστος Κατασκευής (ΚΚΚ) (χωρίς ΦΠΑ)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</a:rPr>
                        <a:t>100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100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0,0%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3978814959"/>
                  </a:ext>
                </a:extLst>
              </a:tr>
              <a:tr h="4597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Εργασία και ασφαλιστικές εισφορές (% Καθαρού Κόστους Κατασκευής)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</a:rPr>
                        <a:t>48%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</a:rPr>
                        <a:t>48%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0,0%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2855697666"/>
                  </a:ext>
                </a:extLst>
              </a:tr>
              <a:tr h="4597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Υλικά και υπηρεσίες που υπόκεινται σε ΦΠΑ (% Καθαρού Κόστους Κατασκευής)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52%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</a:rPr>
                        <a:t>52%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0,0%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4045754343"/>
                  </a:ext>
                </a:extLst>
              </a:tr>
              <a:tr h="4597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ΦΠΑ υλικών και υπηρεσιών (% Καθαρού Κόστους Κατασκευής)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12,48%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</a:rPr>
                        <a:t>12,48%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0,0%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3910609990"/>
                  </a:ext>
                </a:extLst>
              </a:tr>
              <a:tr h="2298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Τελική τιμή (2 * ΚΚΚ+ΦΠΑ)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248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</a:rPr>
                        <a:t>226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-8,9%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2499859852"/>
                  </a:ext>
                </a:extLst>
              </a:tr>
              <a:tr h="2298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ΦΠΑ υλικών και υπηρεσιών (% Τελικής τιμής)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5,03%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</a:rPr>
                        <a:t>5,52%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0,49%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2388069978"/>
                  </a:ext>
                </a:extLst>
              </a:tr>
              <a:tr h="2298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Μη συμψηφισμένος ΦΠΑ (% Τελικής τιμής)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14,3%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</a:rPr>
                        <a:t>6,0%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-8,3%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2219692482"/>
                  </a:ext>
                </a:extLst>
              </a:tr>
              <a:tr h="2298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Καθαρή τιμή κατασκευαστή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212,5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           </a:t>
                      </a:r>
                      <a:r>
                        <a:rPr lang="el-GR" sz="1000" dirty="0">
                          <a:effectLst/>
                        </a:rPr>
                        <a:t>212,5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</a:rPr>
                        <a:t>0,00%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2174720553"/>
                  </a:ext>
                </a:extLst>
              </a:tr>
              <a:tr h="2298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Επενδύσεις σε κατοικίες 2016 (εκατ. ευρώ)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1.127,1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2831196"/>
                  </a:ext>
                </a:extLst>
              </a:tr>
              <a:tr h="4597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</a:rPr>
                        <a:t>Ποσοστό κατοικιών εκτός </a:t>
                      </a:r>
                      <a:r>
                        <a:rPr lang="el-GR" sz="1000" dirty="0" smtClean="0">
                          <a:effectLst/>
                        </a:rPr>
                        <a:t>ιδιοκατοίκησης (πρώτης </a:t>
                      </a:r>
                      <a:r>
                        <a:rPr lang="el-GR" sz="1000" dirty="0">
                          <a:effectLst/>
                        </a:rPr>
                        <a:t>κατοικίας)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35%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164325691"/>
                  </a:ext>
                </a:extLst>
              </a:tr>
            </a:tbl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000-000007000000}"/>
              </a:ext>
            </a:extLst>
          </p:cNvPr>
          <p:cNvGraphicFramePr/>
          <p:nvPr>
            <p:extLst/>
          </p:nvPr>
        </p:nvGraphicFramePr>
        <p:xfrm>
          <a:off x="7000946" y="1235063"/>
          <a:ext cx="3271518" cy="3724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0000000-0008-0000-0000-000007000000}"/>
              </a:ext>
            </a:extLst>
          </p:cNvPr>
          <p:cNvGraphicFramePr/>
          <p:nvPr>
            <p:extLst/>
          </p:nvPr>
        </p:nvGraphicFramePr>
        <p:xfrm>
          <a:off x="7376564" y="4980986"/>
          <a:ext cx="2895900" cy="1596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479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chemeClr val="bg1"/>
                </a:solidFill>
                <a:latin typeface="+mn-lt"/>
              </a:rPr>
              <a:t>Φορολογία Εισοδήματος</a:t>
            </a:r>
            <a:endParaRPr lang="el-GR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346107" y="5715000"/>
            <a:ext cx="693493" cy="304800"/>
          </a:xfrm>
        </p:spPr>
        <p:txBody>
          <a:bodyPr>
            <a:normAutofit lnSpcReduction="10000"/>
          </a:bodyPr>
          <a:lstStyle/>
          <a:p>
            <a:fld id="{B1E1ECAE-AD09-4633-AA86-B25347162B1D}" type="slidenum">
              <a:rPr lang="el-GR" smtClean="0">
                <a:solidFill>
                  <a:schemeClr val="tx1"/>
                </a:solidFill>
              </a:rPr>
              <a:pPr/>
              <a:t>25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5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72B63BF2-7583-4F33-BAE6-68EB974A1A69}"/>
              </a:ext>
            </a:extLst>
          </p:cNvPr>
          <p:cNvSpPr txBox="1"/>
          <p:nvPr/>
        </p:nvSpPr>
        <p:spPr>
          <a:xfrm>
            <a:off x="179511" y="382004"/>
            <a:ext cx="9372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spc="-100" dirty="0">
                <a:solidFill>
                  <a:schemeClr val="tx2"/>
                </a:solidFill>
                <a:ea typeface="+mj-ea"/>
                <a:cs typeface="+mj-cs"/>
              </a:rPr>
              <a:t>Σενάρια αναμόρφωσης της φορολογίας φυσικών προσώπων</a:t>
            </a:r>
          </a:p>
        </p:txBody>
      </p:sp>
      <p:graphicFrame>
        <p:nvGraphicFramePr>
          <p:cNvPr id="5" name="Content Placeholder 7">
            <a:extLst>
              <a:ext uri="{FF2B5EF4-FFF2-40B4-BE49-F238E27FC236}">
                <a16:creationId xmlns:a16="http://schemas.microsoft.com/office/drawing/2014/main" id="{C6FA4F1C-970E-40DE-AEE8-1EB47703280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9511" y="1196753"/>
          <a:ext cx="10869489" cy="4345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0452E07-4ACC-49A1-8DFA-998FF7D9688D}"/>
              </a:ext>
            </a:extLst>
          </p:cNvPr>
          <p:cNvSpPr txBox="1"/>
          <p:nvPr/>
        </p:nvSpPr>
        <p:spPr>
          <a:xfrm>
            <a:off x="533400" y="5638800"/>
            <a:ext cx="9851335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dirty="0">
                <a:latin typeface="PF Bague Sans Pro" panose="02000503000000020003" pitchFamily="50" charset="0"/>
              </a:rPr>
              <a:t>Οι παράμετροι του φορολογικού συστήματος (συντελεστές, κλίμακα, έκπτωση φόρου) προσδιορίζονται έτσι ώστε να επιτυγχάνεται δημοσιονομικά ουδέτερο αποτέλεσμα (καμία αλλαγή στα καθαρά δημοσιονομικά έσοδα σε σύγκριση με το ισχύον σύστημα)</a:t>
            </a:r>
            <a:endParaRPr lang="en-US" dirty="0">
              <a:latin typeface="PF Bague Sans Pro" panose="02000503000000020003" pitchFamily="50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0" y="56388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9" name="Slide Number Placeholder 2"/>
          <p:cNvSpPr txBox="1">
            <a:spLocks/>
          </p:cNvSpPr>
          <p:nvPr/>
        </p:nvSpPr>
        <p:spPr>
          <a:xfrm>
            <a:off x="11346107" y="5715000"/>
            <a:ext cx="693493" cy="30480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>
            <a:normAutofit lnSpcReduction="10000"/>
          </a:bodyPr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26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10693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72B63BF2-7583-4F33-BAE6-68EB974A1A69}"/>
              </a:ext>
            </a:extLst>
          </p:cNvPr>
          <p:cNvSpPr txBox="1"/>
          <p:nvPr/>
        </p:nvSpPr>
        <p:spPr>
          <a:xfrm>
            <a:off x="245809" y="228600"/>
            <a:ext cx="1072699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600" b="1" spc="-100" dirty="0">
                <a:solidFill>
                  <a:schemeClr val="tx2"/>
                </a:solidFill>
                <a:ea typeface="+mj-ea"/>
                <a:cs typeface="+mj-cs"/>
              </a:rPr>
              <a:t>Στο σενάριο Γ (flat-tax χωρίς έκπτωση φόρου) </a:t>
            </a:r>
            <a:endParaRPr lang="en-US" sz="2600" b="1" spc="-100" dirty="0">
              <a:solidFill>
                <a:schemeClr val="tx2"/>
              </a:solidFill>
              <a:ea typeface="+mj-ea"/>
              <a:cs typeface="+mj-cs"/>
            </a:endParaRPr>
          </a:p>
          <a:p>
            <a:r>
              <a:rPr lang="el-GR" sz="2600" b="1" spc="-100" dirty="0">
                <a:solidFill>
                  <a:schemeClr val="tx2"/>
                </a:solidFill>
                <a:ea typeface="+mj-ea"/>
                <a:cs typeface="+mj-cs"/>
              </a:rPr>
              <a:t>παρατηρείται η μικρότερη επιβάρυνση στο σύνολο των φορολογουμένων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95AD10-C435-465A-830B-A9A5A378BD69}"/>
              </a:ext>
            </a:extLst>
          </p:cNvPr>
          <p:cNvSpPr/>
          <p:nvPr/>
        </p:nvSpPr>
        <p:spPr>
          <a:xfrm>
            <a:off x="2531808" y="1237094"/>
            <a:ext cx="71283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200" b="1" dirty="0">
                <a:latin typeface="PF Bague Sans Pro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Μέσος φορολογικός συντελεστής ανά πηγή εισοδήματος και σενάριο</a:t>
            </a:r>
            <a:endParaRPr lang="en-US" sz="1200" b="1" dirty="0">
              <a:latin typeface="PF Bague Sans Pro" panose="02000503000000020003" pitchFamily="50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60F3F1B-5AF9-4B46-BB57-68300E29E4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7296824"/>
              </p:ext>
            </p:extLst>
          </p:nvPr>
        </p:nvGraphicFramePr>
        <p:xfrm>
          <a:off x="84755" y="1614797"/>
          <a:ext cx="5706445" cy="2290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8C0599-5367-4160-BA71-D02F9B84CE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0954074"/>
              </p:ext>
            </p:extLst>
          </p:nvPr>
        </p:nvGraphicFramePr>
        <p:xfrm>
          <a:off x="6083803" y="1676399"/>
          <a:ext cx="5117597" cy="2217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6E2D92C8-FB28-4438-A83E-7D652F6D80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7948474"/>
              </p:ext>
            </p:extLst>
          </p:nvPr>
        </p:nvGraphicFramePr>
        <p:xfrm>
          <a:off x="191976" y="3967240"/>
          <a:ext cx="5599224" cy="2691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8F548E54-A607-42C6-BB35-1F4338F431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4029994"/>
              </p:ext>
            </p:extLst>
          </p:nvPr>
        </p:nvGraphicFramePr>
        <p:xfrm>
          <a:off x="6095995" y="3967240"/>
          <a:ext cx="5105405" cy="2691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9C19C7E3-A1A4-448B-B2C2-03D6DED6BBCB}"/>
              </a:ext>
            </a:extLst>
          </p:cNvPr>
          <p:cNvSpPr/>
          <p:nvPr/>
        </p:nvSpPr>
        <p:spPr>
          <a:xfrm>
            <a:off x="245808" y="6599083"/>
            <a:ext cx="4572000" cy="2380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l-GR" sz="900" b="1" dirty="0">
                <a:latin typeface="PF Bague Sans Pro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Πηγή</a:t>
            </a:r>
            <a:r>
              <a:rPr lang="el-GR" sz="900" dirty="0">
                <a:latin typeface="PF Bague Sans Pro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 Προσομοιώσεις ΙΟΒΕ με το λογισμικό </a:t>
            </a:r>
            <a:r>
              <a:rPr lang="en-US" sz="900" dirty="0" err="1">
                <a:latin typeface="PF Bague Sans Pro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EUROMOD</a:t>
            </a:r>
            <a:r>
              <a:rPr lang="el-GR" sz="900" dirty="0">
                <a:latin typeface="PF Bague Sans Pro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900" dirty="0">
                <a:latin typeface="PF Bague Sans Pro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l-GR" sz="900" dirty="0">
                <a:latin typeface="PF Bague Sans Pro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.1.14.0.</a:t>
            </a:r>
            <a:endParaRPr lang="en-US" sz="900" dirty="0">
              <a:effectLst/>
              <a:latin typeface="PF Bague Sans Pro" panose="02000503000000020003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346107" y="5715000"/>
            <a:ext cx="693493" cy="3048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27</a:t>
            </a:r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2982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72B63BF2-7583-4F33-BAE6-68EB974A1A69}"/>
              </a:ext>
            </a:extLst>
          </p:cNvPr>
          <p:cNvSpPr txBox="1"/>
          <p:nvPr/>
        </p:nvSpPr>
        <p:spPr>
          <a:xfrm>
            <a:off x="208135" y="164702"/>
            <a:ext cx="1129163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600" b="1" spc="-100" dirty="0">
                <a:solidFill>
                  <a:schemeClr val="tx2"/>
                </a:solidFill>
                <a:ea typeface="+mj-ea"/>
                <a:cs typeface="+mj-cs"/>
              </a:rPr>
              <a:t>Βελτίωση με το σενάριο Γ (flat-tax χωρίς έκπτωση φόρου) και στα κίνητρα για εργασία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F4626C-FD04-4993-8EEB-904281611C1E}"/>
              </a:ext>
            </a:extLst>
          </p:cNvPr>
          <p:cNvSpPr/>
          <p:nvPr/>
        </p:nvSpPr>
        <p:spPr>
          <a:xfrm>
            <a:off x="2531808" y="957633"/>
            <a:ext cx="71283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latin typeface="PF Bague Sans Pro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Μέσος οριακός φορολογικός συντελεστής ανά πηγή εισοδήματος και σενάριο</a:t>
            </a:r>
            <a:endParaRPr lang="en-US" sz="1400" b="1" dirty="0">
              <a:latin typeface="PF Bague Sans Pro" panose="02000503000000020003" pitchFamily="50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82DBEAD-E856-492E-BECF-74667AFF58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9702495"/>
              </p:ext>
            </p:extLst>
          </p:nvPr>
        </p:nvGraphicFramePr>
        <p:xfrm>
          <a:off x="200323" y="1305073"/>
          <a:ext cx="5667078" cy="2699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2AE4DF3-896E-45D2-889A-AA04B7BF1C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9153271"/>
              </p:ext>
            </p:extLst>
          </p:nvPr>
        </p:nvGraphicFramePr>
        <p:xfrm>
          <a:off x="200322" y="4004722"/>
          <a:ext cx="5590878" cy="2554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597DE7B7-5250-4775-A4C3-6B5102EB76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8001932"/>
              </p:ext>
            </p:extLst>
          </p:nvPr>
        </p:nvGraphicFramePr>
        <p:xfrm>
          <a:off x="6095998" y="1305073"/>
          <a:ext cx="5181602" cy="2699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D435EA46-2DE1-4406-B748-877BC591C2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9897567"/>
              </p:ext>
            </p:extLst>
          </p:nvPr>
        </p:nvGraphicFramePr>
        <p:xfrm>
          <a:off x="6095998" y="4065722"/>
          <a:ext cx="5029203" cy="2368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B48227FB-677D-449C-9686-E9EA008465E6}"/>
              </a:ext>
            </a:extLst>
          </p:cNvPr>
          <p:cNvSpPr/>
          <p:nvPr/>
        </p:nvSpPr>
        <p:spPr>
          <a:xfrm>
            <a:off x="195943" y="6599083"/>
            <a:ext cx="4572000" cy="2516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l-GR" sz="900" b="1" dirty="0">
                <a:latin typeface="PF Bague Sans Pro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Πηγή</a:t>
            </a:r>
            <a:r>
              <a:rPr lang="el-GR" sz="900" dirty="0">
                <a:latin typeface="PF Bague Sans Pro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 Προσομοιώσεις ΙΟΒΕ με το λογισμικό </a:t>
            </a:r>
            <a:r>
              <a:rPr lang="en-US" sz="900" dirty="0" err="1">
                <a:latin typeface="PF Bague Sans Pro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EUROMOD</a:t>
            </a:r>
            <a:r>
              <a:rPr lang="el-GR" sz="900" dirty="0">
                <a:latin typeface="PF Bague Sans Pro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900" dirty="0">
                <a:latin typeface="PF Bague Sans Pro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l-GR" sz="900" dirty="0">
                <a:latin typeface="PF Bague Sans Pro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.1.14.0.</a:t>
            </a:r>
            <a:endParaRPr lang="en-US" sz="900" dirty="0">
              <a:effectLst/>
              <a:latin typeface="PF Bague Sans Pro" panose="02000503000000020003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346107" y="5715000"/>
            <a:ext cx="693493" cy="3048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28</a:t>
            </a:r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2373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72B63BF2-7583-4F33-BAE6-68EB974A1A69}"/>
              </a:ext>
            </a:extLst>
          </p:cNvPr>
          <p:cNvSpPr txBox="1"/>
          <p:nvPr/>
        </p:nvSpPr>
        <p:spPr>
          <a:xfrm>
            <a:off x="245808" y="171171"/>
            <a:ext cx="1066800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600" b="1" spc="-100" dirty="0">
                <a:solidFill>
                  <a:schemeClr val="tx2"/>
                </a:solidFill>
                <a:ea typeface="+mj-ea"/>
                <a:cs typeface="+mj-cs"/>
              </a:rPr>
              <a:t>Με το σενάριο Γ παρατηρείται αύξηση της ανισότητας και του κινδύνου φτώχειας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F290C4-BE01-47A1-A8FF-8555E040E5B1}"/>
              </a:ext>
            </a:extLst>
          </p:cNvPr>
          <p:cNvSpPr/>
          <p:nvPr/>
        </p:nvSpPr>
        <p:spPr>
          <a:xfrm>
            <a:off x="2531808" y="923542"/>
            <a:ext cx="71283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200" b="1" dirty="0">
                <a:latin typeface="PF Bague Sans Pro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Μέσος οριακός φορολογικός συντελεστής ανά πηγή εισοδήματος και σενάριο</a:t>
            </a:r>
            <a:endParaRPr lang="en-US" sz="1200" b="1" dirty="0">
              <a:latin typeface="PF Bague Sans Pro" panose="02000503000000020003" pitchFamily="50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F534AE7-0CF6-4609-94F1-FBB606A16F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7015197"/>
              </p:ext>
            </p:extLst>
          </p:nvPr>
        </p:nvGraphicFramePr>
        <p:xfrm>
          <a:off x="143069" y="1329532"/>
          <a:ext cx="3362131" cy="3866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B0FEA8F-FE9F-48D2-A604-222B3399FD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9949490"/>
              </p:ext>
            </p:extLst>
          </p:nvPr>
        </p:nvGraphicFramePr>
        <p:xfrm>
          <a:off x="4173893" y="1329532"/>
          <a:ext cx="3446107" cy="3866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5100DB5-FAE0-41D6-AF24-D461BB777E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8742485"/>
              </p:ext>
            </p:extLst>
          </p:nvPr>
        </p:nvGraphicFramePr>
        <p:xfrm>
          <a:off x="8161850" y="1200541"/>
          <a:ext cx="2996683" cy="3990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D3D76D9-38DD-4291-875E-8FA1843C16A9}"/>
              </a:ext>
            </a:extLst>
          </p:cNvPr>
          <p:cNvSpPr txBox="1"/>
          <p:nvPr/>
        </p:nvSpPr>
        <p:spPr>
          <a:xfrm>
            <a:off x="461355" y="5943600"/>
            <a:ext cx="9982200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dirty="0">
                <a:latin typeface="PF Bague Sans Pro" panose="02000503000000020003" pitchFamily="50" charset="0"/>
              </a:rPr>
              <a:t>Ωστόσο, συνδυάζοντας τα μέτρα πολιτικής του σεναρίου Γ με μία αναδιάρθρωση των κοινωνικών δαπανών του Δημοσίου είναι δυνατόν να εξαλειφθούν οι αρνητικές επιδράσεις στη </a:t>
            </a:r>
            <a:r>
              <a:rPr lang="el-GR" dirty="0" smtClean="0">
                <a:latin typeface="PF Bague Sans Pro" panose="02000503000000020003" pitchFamily="50" charset="0"/>
              </a:rPr>
              <a:t>φτώχεια</a:t>
            </a:r>
            <a:endParaRPr lang="en-US" dirty="0">
              <a:latin typeface="PF Bague Sans Pro" panose="02000503000000020003" pitchFamily="50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6C5ACB-5F67-4310-8FFA-10467FF7CE7B}"/>
              </a:ext>
            </a:extLst>
          </p:cNvPr>
          <p:cNvSpPr/>
          <p:nvPr/>
        </p:nvSpPr>
        <p:spPr>
          <a:xfrm>
            <a:off x="245808" y="5324785"/>
            <a:ext cx="4572000" cy="24506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l-GR" sz="900" b="1" dirty="0">
                <a:solidFill>
                  <a:srgbClr val="009CA7"/>
                </a:solidFill>
                <a:latin typeface="PF Bague Sans Pro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Πηγή</a:t>
            </a:r>
            <a:r>
              <a:rPr lang="el-GR" sz="900" dirty="0">
                <a:solidFill>
                  <a:srgbClr val="009CA7"/>
                </a:solidFill>
                <a:latin typeface="PF Bague Sans Pro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l-GR" sz="900" dirty="0">
                <a:latin typeface="PF Bague Sans Pro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Προσομοιώσεις ΙΟΒΕ με το λογισμικό </a:t>
            </a:r>
            <a:r>
              <a:rPr lang="en-US" sz="900" dirty="0" err="1">
                <a:latin typeface="PF Bague Sans Pro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EUROMOD</a:t>
            </a:r>
            <a:r>
              <a:rPr lang="el-GR" sz="900" dirty="0">
                <a:latin typeface="PF Bague Sans Pro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900" dirty="0">
                <a:latin typeface="PF Bague Sans Pro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l-GR" sz="900" dirty="0">
                <a:latin typeface="PF Bague Sans Pro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.1.14.0.</a:t>
            </a:r>
            <a:endParaRPr lang="en-US" sz="900" dirty="0">
              <a:effectLst/>
              <a:latin typeface="PF Bague Sans Pro" panose="02000503000000020003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346107" y="5715000"/>
            <a:ext cx="693493" cy="3048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29</a:t>
            </a:r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870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D6BA5-FAC7-416F-AA14-55E025CDEDFF}" type="slidenum">
              <a:rPr lang="el-GR" smtClean="0"/>
              <a:pPr/>
              <a:t>3</a:t>
            </a:fld>
            <a:endParaRPr lang="el-GR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752600" y="104731"/>
            <a:ext cx="8077200" cy="1143000"/>
          </a:xfrm>
        </p:spPr>
        <p:txBody>
          <a:bodyPr>
            <a:noAutofit/>
          </a:bodyPr>
          <a:lstStyle/>
          <a:p>
            <a:r>
              <a:rPr lang="el-GR" sz="2400" b="1" dirty="0">
                <a:latin typeface="+mn-lt"/>
              </a:rPr>
              <a:t>Η συνολική επενδυτική δαπάνη για κατασκευαστικά έργα μειώθηκε από €</a:t>
            </a:r>
            <a:r>
              <a:rPr lang="el-GR" sz="2400" b="1" dirty="0" smtClean="0">
                <a:latin typeface="+mn-lt"/>
              </a:rPr>
              <a:t>34,1 </a:t>
            </a:r>
            <a:r>
              <a:rPr lang="el-GR" sz="2400" b="1" dirty="0">
                <a:latin typeface="+mn-lt"/>
              </a:rPr>
              <a:t>δισ. το 2007 σε €</a:t>
            </a:r>
            <a:r>
              <a:rPr lang="el-GR" sz="2400" b="1" dirty="0" smtClean="0">
                <a:latin typeface="+mn-lt"/>
              </a:rPr>
              <a:t>9,6 </a:t>
            </a:r>
            <a:r>
              <a:rPr lang="el-GR" sz="2400" b="1" dirty="0">
                <a:latin typeface="+mn-lt"/>
              </a:rPr>
              <a:t>δισ. το 2017 – βρίσκεται δηλαδή στο ¼ του επιπέδου του 2007</a:t>
            </a:r>
          </a:p>
        </p:txBody>
      </p:sp>
      <p:sp>
        <p:nvSpPr>
          <p:cNvPr id="5" name="7 - TextBox">
            <a:extLst>
              <a:ext uri="{FF2B5EF4-FFF2-40B4-BE49-F238E27FC236}">
                <a16:creationId xmlns:a16="http://schemas.microsoft.com/office/drawing/2014/main" id="{823123FD-F4E5-4726-A823-D00B32D3DE22}"/>
              </a:ext>
            </a:extLst>
          </p:cNvPr>
          <p:cNvSpPr txBox="1"/>
          <p:nvPr/>
        </p:nvSpPr>
        <p:spPr>
          <a:xfrm>
            <a:off x="1489493" y="6273226"/>
            <a:ext cx="3038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" b="1" dirty="0"/>
              <a:t>Πηγή</a:t>
            </a:r>
            <a:r>
              <a:rPr lang="el-GR" sz="800" dirty="0"/>
              <a:t>: </a:t>
            </a:r>
            <a:r>
              <a:rPr lang="en-US" sz="800" dirty="0"/>
              <a:t>Eurostat</a:t>
            </a:r>
            <a:r>
              <a:rPr lang="el-GR" sz="800" dirty="0"/>
              <a:t>, Εθνικοί Λογαριασμοί, Κρατικοί Προϋπολογισμοί και Απολογισμοί. *Τα ποσά του Προγράμματος Δημόσιων Επενδύσεων (ΠΔΕ) αφορούν μόνο την κατασκευή και τη συντήρηση έργων και όχι τη συνολική δαπάνη του ΠΔΕ.</a:t>
            </a:r>
            <a:endParaRPr lang="en-US" sz="800" dirty="0"/>
          </a:p>
        </p:txBody>
      </p:sp>
      <p:sp>
        <p:nvSpPr>
          <p:cNvPr id="14" name="TextBox 13"/>
          <p:cNvSpPr txBox="1"/>
          <p:nvPr/>
        </p:nvSpPr>
        <p:spPr>
          <a:xfrm>
            <a:off x="1600199" y="5279648"/>
            <a:ext cx="8839201" cy="8925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1300" dirty="0">
                <a:solidFill>
                  <a:schemeClr val="tx1"/>
                </a:solidFill>
              </a:rPr>
              <a:t>Οι ετήσιες επενδύσεις σε κατοικίες υποχώρησαν κατά </a:t>
            </a:r>
            <a:r>
              <a:rPr lang="el-GR" sz="1300" dirty="0" smtClean="0">
                <a:solidFill>
                  <a:schemeClr val="tx1"/>
                </a:solidFill>
              </a:rPr>
              <a:t>95% </a:t>
            </a:r>
            <a:r>
              <a:rPr lang="el-GR" sz="1300" dirty="0">
                <a:solidFill>
                  <a:schemeClr val="tx1"/>
                </a:solidFill>
              </a:rPr>
              <a:t>και διαμορφώθηκαν το 2017 σε </a:t>
            </a:r>
            <a:r>
              <a:rPr lang="el-GR" sz="1300" dirty="0" smtClean="0">
                <a:solidFill>
                  <a:schemeClr val="tx1"/>
                </a:solidFill>
              </a:rPr>
              <a:t>1,0 </a:t>
            </a:r>
            <a:r>
              <a:rPr lang="el-GR" sz="1300" dirty="0">
                <a:solidFill>
                  <a:schemeClr val="tx1"/>
                </a:solidFill>
              </a:rPr>
              <a:t>δισ., έναντι €</a:t>
            </a:r>
            <a:r>
              <a:rPr lang="el-GR" sz="1300" dirty="0" smtClean="0">
                <a:solidFill>
                  <a:schemeClr val="tx1"/>
                </a:solidFill>
              </a:rPr>
              <a:t>25,2 </a:t>
            </a:r>
            <a:r>
              <a:rPr lang="el-GR" sz="1300" dirty="0">
                <a:solidFill>
                  <a:schemeClr val="tx1"/>
                </a:solidFill>
              </a:rPr>
              <a:t>δισ. το 2007. </a:t>
            </a:r>
            <a:endParaRPr lang="en-US" sz="13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1300" dirty="0" smtClean="0">
                <a:solidFill>
                  <a:schemeClr val="tx1"/>
                </a:solidFill>
              </a:rPr>
              <a:t>Σχεδόν </a:t>
            </a:r>
            <a:r>
              <a:rPr lang="el-GR" sz="1300" dirty="0">
                <a:solidFill>
                  <a:schemeClr val="tx1"/>
                </a:solidFill>
              </a:rPr>
              <a:t>το σύνολο της πτώσης των συνολικών επενδύσεων για κατασκευαστικά έργα οφείλεται στη συρρίκνωση των επενδύσεων σε κατοικίες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93F06118-B8E8-4598-9BC9-B249A91789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3774482"/>
              </p:ext>
            </p:extLst>
          </p:nvPr>
        </p:nvGraphicFramePr>
        <p:xfrm>
          <a:off x="1295401" y="1247731"/>
          <a:ext cx="9144000" cy="3979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2810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chemeClr val="bg1"/>
                </a:solidFill>
                <a:latin typeface="+mn-lt"/>
              </a:rPr>
              <a:t>Διασύνδεση με ασφαλιστικό</a:t>
            </a:r>
            <a:endParaRPr lang="el-GR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353800" y="5638800"/>
            <a:ext cx="762000" cy="457200"/>
          </a:xfrm>
        </p:spPr>
        <p:txBody>
          <a:bodyPr>
            <a:normAutofit/>
          </a:bodyPr>
          <a:lstStyle/>
          <a:p>
            <a:fld id="{B1E1ECAE-AD09-4633-AA86-B25347162B1D}" type="slidenum">
              <a:rPr lang="el-GR" smtClean="0">
                <a:solidFill>
                  <a:schemeClr val="tx1"/>
                </a:solidFill>
              </a:rPr>
              <a:pPr/>
              <a:t>30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59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3808"/>
            <a:ext cx="10668000" cy="890459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l-GR" sz="2600" b="1" dirty="0">
                <a:latin typeface="+mn-lt"/>
              </a:rPr>
              <a:t>Η</a:t>
            </a:r>
            <a:r>
              <a:rPr lang="el-GR" sz="2600" b="1" dirty="0" smtClean="0">
                <a:latin typeface="+mn-lt"/>
              </a:rPr>
              <a:t> </a:t>
            </a:r>
            <a:r>
              <a:rPr lang="el-GR" sz="2600" b="1" dirty="0">
                <a:latin typeface="+mn-lt"/>
              </a:rPr>
              <a:t>οριακή επιβάρυνση από φόρους και εισφορές </a:t>
            </a:r>
            <a:r>
              <a:rPr lang="el-GR" sz="2600" b="1" dirty="0" smtClean="0">
                <a:latin typeface="+mn-lt"/>
              </a:rPr>
              <a:t>στα ανώτερα μεσαία εισοδήματα </a:t>
            </a:r>
            <a:r>
              <a:rPr lang="el-GR" sz="2600" b="1" dirty="0">
                <a:latin typeface="+mn-lt"/>
              </a:rPr>
              <a:t>είναι εξαιρετικά υψηλή</a:t>
            </a:r>
            <a:endParaRPr lang="en-US" sz="2600" b="1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43000" y="5334000"/>
            <a:ext cx="9003111" cy="131112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1" algn="ctr">
              <a:lnSpc>
                <a:spcPct val="110000"/>
              </a:lnSpc>
            </a:pPr>
            <a:r>
              <a:rPr lang="el-GR" b="1" dirty="0" smtClean="0"/>
              <a:t>Ιδιαίτερα υψηλό κόστος εργασίας στο εύρος €40-80 χιλ. </a:t>
            </a:r>
          </a:p>
          <a:p>
            <a:pPr marL="800100" lvl="1" indent="-342900" algn="ctr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l-GR" b="1" dirty="0" smtClean="0"/>
              <a:t>συνεισφέρει στη μετανάστευση εργαζομένων με υψηλές δεξιότητες (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l-GR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rain</a:t>
            </a:r>
            <a:r>
              <a:rPr lang="el-G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drain</a:t>
            </a:r>
            <a:r>
              <a:rPr lang="el-GR" b="1" dirty="0" smtClean="0"/>
              <a:t>)</a:t>
            </a:r>
          </a:p>
          <a:p>
            <a:pPr marL="800100" lvl="1" indent="-342900" algn="ctr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l-GR" b="1" dirty="0"/>
              <a:t>γ</a:t>
            </a:r>
            <a:r>
              <a:rPr lang="el-GR" b="1" dirty="0" smtClean="0"/>
              <a:t>ια κάθε τρία επιπλέον ευρώ που δαπανά η επιχείρηση ως επιβράβευση για τον εργαζόμενο, τα δύο ευρώ καταλήγουν σε φόρους και εισφορές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122089" y="927838"/>
            <a:ext cx="677956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32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l-GR" sz="1320" dirty="0" smtClean="0">
                <a:latin typeface="Calibri" panose="020F0502020204030204" pitchFamily="34" charset="0"/>
                <a:cs typeface="Calibri" panose="020F0502020204030204" pitchFamily="34" charset="0"/>
              </a:rPr>
              <a:t>Οριακός συντελεστής επιβάρυνσης από φόρους &amp; εισφορές, 2018</a:t>
            </a:r>
            <a:endParaRPr lang="en-US" sz="132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61E01DB-A288-45D0-A1E8-D17E1A2DD4F4}"/>
              </a:ext>
            </a:extLst>
          </p:cNvPr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256180" y="1290619"/>
          <a:ext cx="8040220" cy="4043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3409390" y="4267200"/>
            <a:ext cx="37338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altLang="el-GR" sz="1100" b="1" dirty="0">
                <a:latin typeface="Calibri" panose="020F0502020204030204" pitchFamily="34" charset="0"/>
                <a:cs typeface="Calibri" panose="020F0502020204030204" pitchFamily="34" charset="0"/>
              </a:rPr>
              <a:t>Πηγές</a:t>
            </a:r>
            <a:r>
              <a:rPr lang="en-US" altLang="el-GR" sz="11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l-GR" altLang="el-GR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ΙΚΑ, ΟΑΕΕ, ΕΤΑΑ</a:t>
            </a:r>
            <a:endParaRPr lang="en-US" altLang="el-GR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22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3808"/>
            <a:ext cx="10363199" cy="890459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l-GR" sz="2600" b="1" dirty="0">
                <a:latin typeface="+mn-lt"/>
              </a:rPr>
              <a:t>Το ανώτατο όριο ασφαλιστέων αποδοχών ως ποσοστό του μέσου εισοδήματος είναι πολύ υψηλό</a:t>
            </a:r>
            <a:endParaRPr lang="en-US" sz="2600" b="1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43000" y="5334000"/>
            <a:ext cx="9003111" cy="8833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l-GR" sz="2000" dirty="0"/>
              <a:t>Αντιστοιχεί σε 3,9 φορές το μέσο ετήσιο μισθό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l-GR" sz="2000" dirty="0"/>
              <a:t>Είναι από τα υψηλότερα όρια</a:t>
            </a:r>
            <a:r>
              <a:rPr lang="en-US" sz="2000" dirty="0"/>
              <a:t> </a:t>
            </a:r>
            <a:r>
              <a:rPr lang="el-GR" sz="2000" dirty="0"/>
              <a:t>σε ΕΕ</a:t>
            </a:r>
            <a:endParaRPr lang="el-GR" b="1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2133600" y="965391"/>
            <a:ext cx="67795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1" i="0" u="none" strike="noStrike" kern="1200" cap="none" spc="20" baseline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l-GR" sz="1200" b="1" dirty="0"/>
              <a:t>Ανώτατο όριο ασφαλιστέων αποδοχών ως % μέσου </a:t>
            </a:r>
            <a:r>
              <a:rPr lang="el-GR" sz="1200" b="1" dirty="0" smtClean="0"/>
              <a:t>εισοδήματος, 2018</a:t>
            </a:r>
            <a:endParaRPr lang="en-IE" sz="1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5B462A86-D663-434D-ADB1-2DD0C724046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03505440"/>
              </p:ext>
            </p:extLst>
          </p:nvPr>
        </p:nvGraphicFramePr>
        <p:xfrm>
          <a:off x="1295400" y="1190282"/>
          <a:ext cx="8153400" cy="3762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1143000" y="4909529"/>
            <a:ext cx="37338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altLang="el-GR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Πηγή</a:t>
            </a:r>
            <a:r>
              <a:rPr lang="en-US" altLang="el-GR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l-GR" altLang="el-GR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ΟΟΣΑ, ΙΚΑ για Ελλάδα</a:t>
            </a:r>
            <a:endParaRPr lang="en-US" altLang="el-GR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32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1"/>
          <p:cNvGraphicFramePr>
            <a:graphicFrameLocks noGrp="1"/>
          </p:cNvGraphicFramePr>
          <p:nvPr>
            <p:ph idx="1"/>
            <p:extLst/>
          </p:nvPr>
        </p:nvGraphicFramePr>
        <p:xfrm>
          <a:off x="1981199" y="1417638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6680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z="2800" b="1" dirty="0">
                <a:latin typeface="+mn-lt"/>
              </a:rPr>
              <a:t>Πολύ μικρό το μέγεθος των </a:t>
            </a:r>
            <a:r>
              <a:rPr lang="el-GR" sz="2800" b="1" dirty="0" err="1">
                <a:latin typeface="+mn-lt"/>
              </a:rPr>
              <a:t>κεφαλαιοποιητικών</a:t>
            </a:r>
            <a:r>
              <a:rPr lang="el-GR" sz="2800" b="1" dirty="0">
                <a:latin typeface="+mn-lt"/>
              </a:rPr>
              <a:t> πυλώνων</a:t>
            </a:r>
            <a:r>
              <a:rPr lang="en-US" sz="2800" b="1" dirty="0">
                <a:latin typeface="+mn-lt"/>
              </a:rPr>
              <a:t> </a:t>
            </a:r>
            <a:r>
              <a:rPr lang="el-GR" sz="2800" b="1" dirty="0">
                <a:latin typeface="+mn-lt"/>
              </a:rPr>
              <a:t>του συνταξιοδοτικού συστήματος στην Ελλάδα σήμερα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1E1ECAE-AD09-4633-AA86-B25347162B1D}" type="slidenum">
              <a:rPr lang="el-GR" smtClean="0"/>
              <a:pPr/>
              <a:t>33</a:t>
            </a:fld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05FE9B-7FA5-4963-AF3F-6452CA8C8854}"/>
              </a:ext>
            </a:extLst>
          </p:cNvPr>
          <p:cNvSpPr txBox="1"/>
          <p:nvPr/>
        </p:nvSpPr>
        <p:spPr>
          <a:xfrm>
            <a:off x="2343200" y="5708581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/>
              <a:t>Πηγή: </a:t>
            </a:r>
            <a:r>
              <a:rPr lang="el-GR" sz="1200" dirty="0"/>
              <a:t>ΤΕΑ, ΕΑΕΕ</a:t>
            </a:r>
            <a:endParaRPr lang="en-US" sz="12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D1208A-6C49-4665-828D-2D0A4E023E9A}"/>
              </a:ext>
            </a:extLst>
          </p:cNvPr>
          <p:cNvSpPr/>
          <p:nvPr/>
        </p:nvSpPr>
        <p:spPr>
          <a:xfrm>
            <a:off x="2209800" y="6134285"/>
            <a:ext cx="7467600" cy="52322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  <a:headEnd/>
            <a:tailE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>
                <a:solidFill>
                  <a:schemeClr val="tx1"/>
                </a:solidFill>
              </a:rPr>
              <a:t>Απουσιάζει ο υποχρεωτικός συμπληρωματικός </a:t>
            </a:r>
            <a:r>
              <a:rPr lang="el-GR" sz="1400" b="1" dirty="0" err="1">
                <a:solidFill>
                  <a:schemeClr val="tx1"/>
                </a:solidFill>
              </a:rPr>
              <a:t>κεφαλαιοποιητικός</a:t>
            </a:r>
            <a:r>
              <a:rPr lang="el-GR" sz="1400" b="1" dirty="0">
                <a:solidFill>
                  <a:schemeClr val="tx1"/>
                </a:solidFill>
              </a:rPr>
              <a:t> πυλώνας, ενώ παραμένει ιδιαίτερα υψηλή η έκθεση στον δημοσιονομικό και στον δημογραφικό κίνδυνο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1150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chemeClr val="bg1"/>
                </a:solidFill>
                <a:latin typeface="+mn-lt"/>
              </a:rPr>
              <a:t>Ηλεκτρονικές πληρωμές και ΦΠΑ</a:t>
            </a:r>
            <a:endParaRPr lang="el-GR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353800" y="5638800"/>
            <a:ext cx="742261" cy="457200"/>
          </a:xfrm>
        </p:spPr>
        <p:txBody>
          <a:bodyPr>
            <a:normAutofit/>
          </a:bodyPr>
          <a:lstStyle/>
          <a:p>
            <a:fld id="{B1E1ECAE-AD09-4633-AA86-B25347162B1D}" type="slidenum">
              <a:rPr lang="el-GR" smtClean="0">
                <a:solidFill>
                  <a:schemeClr val="tx1"/>
                </a:solidFill>
              </a:rPr>
              <a:pPr/>
              <a:t>34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52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715671" y="1237566"/>
            <a:ext cx="8928992" cy="511256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</a:t>
            </a:r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6525"/>
            <a:ext cx="10363200" cy="756320"/>
          </a:xfrm>
        </p:spPr>
        <p:txBody>
          <a:bodyPr>
            <a:noAutofit/>
          </a:bodyPr>
          <a:lstStyle/>
          <a:p>
            <a:r>
              <a:rPr lang="el-GR" sz="2600" b="1" dirty="0">
                <a:latin typeface="+mn-lt"/>
                <a:cs typeface="+mj-cs"/>
              </a:rPr>
              <a:t>Ο αριθμός συναλλαγών με κάρτες πληρωμής εξαπλασιάστηκε μετά την επιβολή των </a:t>
            </a:r>
            <a:r>
              <a:rPr lang="en-US" sz="2600" b="1" dirty="0">
                <a:latin typeface="+mn-lt"/>
                <a:cs typeface="+mj-cs"/>
              </a:rPr>
              <a:t>capital controls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1E1ECAE-AD09-4633-AA86-B25347162B1D}" type="slidenum">
              <a:rPr lang="el-GR" smtClean="0">
                <a:solidFill>
                  <a:schemeClr val="bg1"/>
                </a:solidFill>
              </a:rPr>
              <a:pPr/>
              <a:t>35</a:t>
            </a:fld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15671" y="5965414"/>
            <a:ext cx="8153400" cy="76944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l-GR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Ο αριθμός και η αξία συναλλαγών με κάρτα συνέχισε να αυξάνεται τα έτη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2016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, 2017 </a:t>
            </a:r>
            <a:r>
              <a:rPr lang="el-GR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και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2018, </a:t>
            </a:r>
            <a:r>
              <a:rPr lang="el-GR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αν και με μειούμενο ρυθμό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1828800" y="5164997"/>
            <a:ext cx="5181600" cy="41569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l-GR" sz="1000" dirty="0"/>
              <a:t>Σημείωση</a:t>
            </a:r>
            <a:r>
              <a:rPr lang="en-GB" sz="1000" dirty="0"/>
              <a:t>: </a:t>
            </a:r>
            <a:r>
              <a:rPr lang="el-GR" sz="1000" dirty="0"/>
              <a:t>Δεν περιλαμβάνονται οι προπληρωμένες κάρτες</a:t>
            </a:r>
            <a:endParaRPr lang="en-US" sz="1000" dirty="0"/>
          </a:p>
          <a:p>
            <a:r>
              <a:rPr lang="el-GR" sz="1000" dirty="0"/>
              <a:t>Πηγή</a:t>
            </a:r>
            <a:r>
              <a:rPr lang="en-US" sz="1000" dirty="0"/>
              <a:t>: </a:t>
            </a:r>
            <a:r>
              <a:rPr lang="el-GR" sz="1000" dirty="0"/>
              <a:t>Τράπεζες μέλη της ΕΕΤ</a:t>
            </a:r>
            <a:r>
              <a:rPr lang="en-US" sz="1000" dirty="0"/>
              <a:t>, </a:t>
            </a:r>
            <a:r>
              <a:rPr lang="el-GR" sz="1000" dirty="0"/>
              <a:t>Επεξεργασία στοιχείων</a:t>
            </a:r>
            <a:r>
              <a:rPr lang="en-US" sz="1000" dirty="0"/>
              <a:t>: </a:t>
            </a:r>
            <a:r>
              <a:rPr lang="en-US" sz="1000" dirty="0" smtClean="0"/>
              <a:t>IOBE</a:t>
            </a:r>
            <a:endParaRPr lang="en-US" sz="1000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4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304488"/>
              </p:ext>
            </p:extLst>
          </p:nvPr>
        </p:nvGraphicFramePr>
        <p:xfrm>
          <a:off x="1701933" y="908720"/>
          <a:ext cx="7848872" cy="4343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1713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10515600" cy="747600"/>
          </a:xfrm>
        </p:spPr>
        <p:txBody>
          <a:bodyPr>
            <a:noAutofit/>
          </a:bodyPr>
          <a:lstStyle/>
          <a:p>
            <a:r>
              <a:rPr lang="el-GR" sz="2800" b="1" dirty="0">
                <a:latin typeface="+mn-lt"/>
              </a:rPr>
              <a:t>Παρά την εξάπλωση, το επίπεδο χρήσης καρτών παραμένει σημαντικά χαμηλότερο από τις περισσότερες χώρες της </a:t>
            </a:r>
            <a:r>
              <a:rPr lang="el-GR" sz="2800" b="1" dirty="0" smtClean="0">
                <a:latin typeface="+mn-lt"/>
              </a:rPr>
              <a:t>ΕΕ</a:t>
            </a:r>
            <a:endParaRPr lang="en-US" sz="2800" b="1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1E1ECAE-AD09-4633-AA86-B25347162B1D}" type="slidenum">
              <a:rPr lang="el-GR" smtClean="0"/>
              <a:pPr/>
              <a:t>36</a:t>
            </a:fld>
            <a:endParaRPr lang="el-GR"/>
          </a:p>
        </p:txBody>
      </p:sp>
      <p:sp>
        <p:nvSpPr>
          <p:cNvPr id="8" name="TextBox 1"/>
          <p:cNvSpPr txBox="1"/>
          <p:nvPr/>
        </p:nvSpPr>
        <p:spPr>
          <a:xfrm>
            <a:off x="990600" y="5847080"/>
            <a:ext cx="8089870" cy="43204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l-GR" sz="1000" dirty="0"/>
              <a:t>Πηγή</a:t>
            </a:r>
            <a:r>
              <a:rPr lang="en-US" sz="1000" dirty="0"/>
              <a:t>: </a:t>
            </a:r>
            <a:r>
              <a:rPr lang="el-GR" sz="1000" dirty="0"/>
              <a:t>ΕΚΤ, Επεξεργασία στοιχείων: </a:t>
            </a:r>
            <a:r>
              <a:rPr lang="en-US" sz="1000" dirty="0"/>
              <a:t>IOBE</a:t>
            </a:r>
            <a:endParaRPr lang="el-GR" sz="1000" dirty="0"/>
          </a:p>
          <a:p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1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25337088"/>
              </p:ext>
            </p:extLst>
          </p:nvPr>
        </p:nvGraphicFramePr>
        <p:xfrm>
          <a:off x="609600" y="1143000"/>
          <a:ext cx="48768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61249791"/>
              </p:ext>
            </p:extLst>
          </p:nvPr>
        </p:nvGraphicFramePr>
        <p:xfrm>
          <a:off x="5892800" y="1143000"/>
          <a:ext cx="48768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7115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5486"/>
            <a:ext cx="10668000" cy="908720"/>
          </a:xfrm>
        </p:spPr>
        <p:txBody>
          <a:bodyPr>
            <a:noAutofit/>
          </a:bodyPr>
          <a:lstStyle/>
          <a:p>
            <a:r>
              <a:rPr lang="el-GR" sz="2800" b="1" dirty="0" smtClean="0"/>
              <a:t>Τα ετήσια έσοδα από ΦΠΑ θα ήταν υψηλότερα κατά </a:t>
            </a:r>
            <a:r>
              <a:rPr lang="en-US" sz="2800" b="1" dirty="0" smtClean="0"/>
              <a:t>2</a:t>
            </a:r>
            <a:r>
              <a:rPr lang="el-GR" sz="2800" b="1" dirty="0"/>
              <a:t>1% </a:t>
            </a:r>
            <a:r>
              <a:rPr lang="el-GR" sz="2800" b="1" dirty="0" smtClean="0"/>
              <a:t>εάν η Ελλάδα έφθανε τον μ.ό. </a:t>
            </a:r>
            <a:r>
              <a:rPr lang="el-GR" sz="2800" b="1" dirty="0"/>
              <a:t>της ΕΕ σε όρους αξίας συναλλαγών προς κατανάλωση</a:t>
            </a:r>
            <a:endParaRPr lang="en-GB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1E1ECAE-AD09-4633-AA86-B25347162B1D}" type="slidenum">
              <a:rPr lang="el-GR" smtClean="0">
                <a:solidFill>
                  <a:schemeClr val="bg1"/>
                </a:solidFill>
              </a:rPr>
              <a:pPr/>
              <a:t>37</a:t>
            </a:fld>
            <a:endParaRPr lang="el-GR" dirty="0">
              <a:solidFill>
                <a:schemeClr val="bg1"/>
              </a:solidFill>
            </a:endParaRPr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8513790"/>
              </p:ext>
            </p:extLst>
          </p:nvPr>
        </p:nvGraphicFramePr>
        <p:xfrm>
          <a:off x="1905000" y="2667000"/>
          <a:ext cx="7272808" cy="17459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8202">
                  <a:extLst>
                    <a:ext uri="{9D8B030D-6E8A-4147-A177-3AD203B41FA5}">
                      <a16:colId xmlns:a16="http://schemas.microsoft.com/office/drawing/2014/main" val="1025090231"/>
                    </a:ext>
                  </a:extLst>
                </a:gridCol>
                <a:gridCol w="1818202">
                  <a:extLst>
                    <a:ext uri="{9D8B030D-6E8A-4147-A177-3AD203B41FA5}">
                      <a16:colId xmlns:a16="http://schemas.microsoft.com/office/drawing/2014/main" val="400065713"/>
                    </a:ext>
                  </a:extLst>
                </a:gridCol>
                <a:gridCol w="1818202">
                  <a:extLst>
                    <a:ext uri="{9D8B030D-6E8A-4147-A177-3AD203B41FA5}">
                      <a16:colId xmlns:a16="http://schemas.microsoft.com/office/drawing/2014/main" val="1433979443"/>
                    </a:ext>
                  </a:extLst>
                </a:gridCol>
                <a:gridCol w="1818202">
                  <a:extLst>
                    <a:ext uri="{9D8B030D-6E8A-4147-A177-3AD203B41FA5}">
                      <a16:colId xmlns:a16="http://schemas.microsoft.com/office/drawing/2014/main" val="3215231893"/>
                    </a:ext>
                  </a:extLst>
                </a:gridCol>
              </a:tblGrid>
              <a:tr h="698187">
                <a:tc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Απόκλιση Ελλάδας από μέσο όρο (σε π.μ.)</a:t>
                      </a: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l-GR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Δυνητικά επιπλέον έσοδα ΦΠΑ (σε εκατ. ευρώ)</a:t>
                      </a:r>
                      <a:endParaRPr kumimoji="0" lang="en-GB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l-GR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Δυνητική αύξηση εσόδων ΦΠΑ σε σχέση με 2017 (σε %)</a:t>
                      </a:r>
                      <a:endParaRPr kumimoji="0" lang="en-GB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090968"/>
                  </a:ext>
                </a:extLst>
              </a:tr>
              <a:tr h="508846">
                <a:tc>
                  <a:txBody>
                    <a:bodyPr/>
                    <a:lstStyle/>
                    <a:p>
                      <a:r>
                        <a:rPr lang="el-GR" sz="14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ΕΕ28</a:t>
                      </a:r>
                      <a:endParaRPr lang="en-GB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14,9 π.μ.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3.308</a:t>
                      </a:r>
                      <a:endParaRPr lang="en-GB" sz="1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21,0%</a:t>
                      </a:r>
                      <a:endParaRPr lang="en-GB" sz="1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7484789"/>
                  </a:ext>
                </a:extLst>
              </a:tr>
              <a:tr h="505583">
                <a:tc>
                  <a:txBody>
                    <a:bodyPr/>
                    <a:lstStyle/>
                    <a:p>
                      <a:r>
                        <a:rPr lang="el-GR" sz="14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Ευρωζώνη</a:t>
                      </a:r>
                      <a:endParaRPr lang="en-GB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6,2 π.μ.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1.368</a:t>
                      </a:r>
                      <a:endParaRPr lang="en-GB" sz="1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8,7%</a:t>
                      </a:r>
                      <a:endParaRPr lang="en-GB" sz="1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72309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209800" y="1752600"/>
            <a:ext cx="65893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1" dirty="0"/>
              <a:t>Δυνητικά έσοδα ΦΠΑ βάσει διεθνούς καλής πρακτικής στο λόγο «αξία συναλλαγών προς ιδιωτική κατανάλωση»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1143000" y="5334000"/>
            <a:ext cx="9003111" cy="83099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l-GR" sz="2000" dirty="0" smtClean="0"/>
              <a:t>Εναρμονισμός με την μέση Ευρωπαϊκή πρακτική αντιστοιχεί συνεπώς </a:t>
            </a:r>
            <a:r>
              <a:rPr lang="el-GR" sz="2000" dirty="0"/>
              <a:t>σε </a:t>
            </a:r>
            <a:r>
              <a:rPr lang="el-GR" sz="2000" b="1" dirty="0" smtClean="0"/>
              <a:t>επιπλέον φορολογικά έσοδα έως και €</a:t>
            </a:r>
            <a:r>
              <a:rPr lang="en-US" sz="2000" b="1" dirty="0"/>
              <a:t>3</a:t>
            </a:r>
            <a:r>
              <a:rPr lang="el-GR" sz="2000" b="1" dirty="0"/>
              <a:t>,</a:t>
            </a:r>
            <a:r>
              <a:rPr lang="en-US" sz="2000" b="1" dirty="0"/>
              <a:t>3</a:t>
            </a:r>
            <a:r>
              <a:rPr lang="el-GR" sz="2000" b="1" dirty="0"/>
              <a:t> δισεκ</a:t>
            </a:r>
            <a:r>
              <a:rPr lang="el-GR" sz="2000" b="1" dirty="0" smtClean="0"/>
              <a:t>. κάθε χρόνο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92105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chemeClr val="bg1"/>
                </a:solidFill>
                <a:latin typeface="+mn-lt"/>
              </a:rPr>
              <a:t>Προτεραιότητες</a:t>
            </a:r>
            <a:endParaRPr lang="el-GR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373539" y="5715000"/>
            <a:ext cx="742261" cy="304800"/>
          </a:xfrm>
        </p:spPr>
        <p:txBody>
          <a:bodyPr>
            <a:normAutofit lnSpcReduction="10000"/>
          </a:bodyPr>
          <a:lstStyle/>
          <a:p>
            <a:fld id="{B1E1ECAE-AD09-4633-AA86-B25347162B1D}" type="slidenum">
              <a:rPr lang="el-GR" smtClean="0">
                <a:solidFill>
                  <a:schemeClr val="tx1"/>
                </a:solidFill>
              </a:rPr>
              <a:pPr/>
              <a:t>38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16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152400"/>
            <a:ext cx="7162800" cy="914400"/>
          </a:xfrm>
        </p:spPr>
        <p:txBody>
          <a:bodyPr/>
          <a:lstStyle/>
          <a:p>
            <a:pPr marL="411480" lvl="1" algn="l"/>
            <a:r>
              <a:rPr lang="en-GB" dirty="0" smtClean="0"/>
              <a:t/>
            </a:r>
            <a:br>
              <a:rPr lang="en-GB" dirty="0" smtClean="0"/>
            </a:br>
            <a:r>
              <a:rPr lang="el-GR" sz="2800" b="1" kern="1200" spc="-100" dirty="0">
                <a:solidFill>
                  <a:schemeClr val="tx2"/>
                </a:solidFill>
                <a:latin typeface="Calibri" pitchFamily="34" charset="0"/>
                <a:ea typeface="+mj-ea"/>
                <a:cs typeface="Arial" charset="0"/>
              </a:rPr>
              <a:t>Π</a:t>
            </a:r>
            <a:r>
              <a:rPr lang="el-GR" sz="2800" b="1" kern="1200" spc="-1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Arial" charset="0"/>
              </a:rPr>
              <a:t>ροτεραιότητες μεταρρύθμισης</a:t>
            </a:r>
            <a:endParaRPr lang="en-GB" sz="2800" b="1" kern="1200" spc="-100" dirty="0">
              <a:solidFill>
                <a:schemeClr val="tx2"/>
              </a:solidFill>
              <a:latin typeface="Calibri" pitchFamily="34" charset="0"/>
              <a:ea typeface="+mj-ea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447800"/>
            <a:ext cx="7848600" cy="5105400"/>
          </a:xfrm>
        </p:spPr>
        <p:txBody>
          <a:bodyPr>
            <a:normAutofit/>
          </a:bodyPr>
          <a:lstStyle/>
          <a:p>
            <a:pPr lvl="1"/>
            <a:r>
              <a:rPr lang="el-GR" sz="2400" dirty="0" smtClean="0"/>
              <a:t>Διασύνδεση «αφορολόγητου» με κίνητρα και ηλεκτρονικές πληρωμές για αύξηση εσόδων από ΦΠΑ και διεύρυνση φορολογικής βάσης για εισόδημα</a:t>
            </a:r>
          </a:p>
          <a:p>
            <a:pPr lvl="1"/>
            <a:endParaRPr lang="el-GR" sz="2400" dirty="0" smtClean="0"/>
          </a:p>
          <a:p>
            <a:pPr lvl="1"/>
            <a:r>
              <a:rPr lang="el-GR" sz="2400" dirty="0" smtClean="0"/>
              <a:t>Σταθερότερη και απλούστερη φορολογία εισοδήματος </a:t>
            </a:r>
            <a:r>
              <a:rPr lang="en-GB" sz="2400" dirty="0" smtClean="0"/>
              <a:t>  </a:t>
            </a:r>
            <a:endParaRPr lang="en-GB" sz="2400" dirty="0"/>
          </a:p>
          <a:p>
            <a:pPr lvl="1"/>
            <a:endParaRPr lang="el-GR" sz="2400" dirty="0" smtClean="0"/>
          </a:p>
          <a:p>
            <a:pPr lvl="1"/>
            <a:r>
              <a:rPr lang="el-GR" sz="2400" dirty="0" smtClean="0"/>
              <a:t>Διασύνδεση με νέα δομή ασφαλιστικού συστήματος </a:t>
            </a:r>
          </a:p>
          <a:p>
            <a:pPr lvl="1"/>
            <a:endParaRPr lang="el-GR" sz="2400" dirty="0" smtClean="0"/>
          </a:p>
          <a:p>
            <a:pPr lvl="1"/>
            <a:r>
              <a:rPr lang="el-GR" sz="2400" dirty="0" err="1" smtClean="0"/>
              <a:t>Εξορθολογισμός</a:t>
            </a:r>
            <a:r>
              <a:rPr lang="el-GR" sz="2400" dirty="0" smtClean="0"/>
              <a:t> φόρων ακινήτων</a:t>
            </a:r>
          </a:p>
          <a:p>
            <a:pPr marL="777240" lvl="2" indent="0"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23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6600" y="123808"/>
            <a:ext cx="9099999" cy="890459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l-GR" sz="2800" b="1" dirty="0">
                <a:latin typeface="+mn-lt"/>
              </a:rPr>
              <a:t>Η συμμετοχή στην αγορά εργασίας στην Ελλάδα είναι συστηματικά χαμηλότερη</a:t>
            </a:r>
            <a:r>
              <a:rPr lang="en-US" sz="2800" b="1" dirty="0">
                <a:latin typeface="+mn-lt"/>
              </a:rPr>
              <a:t> </a:t>
            </a:r>
            <a:r>
              <a:rPr lang="el-GR" sz="2800" b="1" dirty="0">
                <a:latin typeface="+mn-lt"/>
              </a:rPr>
              <a:t>από άλλες χώρες</a:t>
            </a:r>
            <a:endParaRPr lang="en-US" sz="2800" b="1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52600" y="5867401"/>
            <a:ext cx="8057492" cy="76944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1" algn="ctr">
              <a:lnSpc>
                <a:spcPct val="110000"/>
              </a:lnSpc>
            </a:pPr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Το ποσοστό συμμετοχής είναι ιδιαίτερα χαμηλό στις γυναίκες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(60%) </a:t>
            </a:r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αλλά και στους νέους ενήλικες έως 25 ετών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(25%)</a:t>
            </a:r>
            <a:endParaRPr lang="el-G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57240" y="1086877"/>
            <a:ext cx="615592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32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l-GR" sz="1320" dirty="0">
                <a:latin typeface="Calibri" panose="020F0502020204030204" pitchFamily="34" charset="0"/>
                <a:cs typeface="Calibri" panose="020F0502020204030204" pitchFamily="34" charset="0"/>
              </a:rPr>
              <a:t>Ποσοστό συμμετοχής στην αγορά εργασίας για πληθυσμό 15-64 ετών</a:t>
            </a:r>
            <a:endParaRPr lang="en-US" sz="132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5813154" y="1389891"/>
          <a:ext cx="4038600" cy="437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ontent Placeholder 11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96600" y="1354687"/>
          <a:ext cx="4038600" cy="4413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1905000" y="5556777"/>
            <a:ext cx="2057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altLang="el-GR" sz="1100" b="1" dirty="0">
                <a:latin typeface="Calibri" panose="020F0502020204030204" pitchFamily="34" charset="0"/>
                <a:cs typeface="Calibri" panose="020F0502020204030204" pitchFamily="34" charset="0"/>
              </a:rPr>
              <a:t>Πηγές</a:t>
            </a:r>
            <a:r>
              <a:rPr lang="en-US" altLang="el-GR" sz="11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l-GR" sz="1100" dirty="0">
                <a:latin typeface="Calibri" panose="020F0502020204030204" pitchFamily="34" charset="0"/>
                <a:cs typeface="Calibri" panose="020F0502020204030204" pitchFamily="34" charset="0"/>
              </a:rPr>
              <a:t>Eurostat</a:t>
            </a:r>
            <a:r>
              <a:rPr lang="el-GR" altLang="el-GR" sz="11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altLang="el-GR" sz="1100" dirty="0">
                <a:latin typeface="Calibri" panose="020F0502020204030204" pitchFamily="34" charset="0"/>
                <a:cs typeface="Calibri" panose="020F0502020204030204" pitchFamily="34" charset="0"/>
              </a:rPr>
              <a:t>ELSTAT</a:t>
            </a:r>
            <a:r>
              <a:rPr lang="el-GR" altLang="el-GR" sz="1100" dirty="0">
                <a:latin typeface="Calibri" panose="020F0502020204030204" pitchFamily="34" charset="0"/>
                <a:cs typeface="Calibri" panose="020F0502020204030204" pitchFamily="34" charset="0"/>
              </a:rPr>
              <a:t>, ΟΟΣΑ</a:t>
            </a:r>
            <a:r>
              <a:rPr lang="en-US" altLang="el-GR" sz="1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62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609600"/>
            <a:ext cx="7162800" cy="609600"/>
          </a:xfrm>
        </p:spPr>
        <p:txBody>
          <a:bodyPr/>
          <a:lstStyle/>
          <a:p>
            <a:pPr marL="411480" lvl="1" algn="l"/>
            <a:r>
              <a:rPr lang="en-GB" dirty="0" smtClean="0"/>
              <a:t/>
            </a:r>
            <a:br>
              <a:rPr lang="en-GB" dirty="0" smtClean="0"/>
            </a:br>
            <a:r>
              <a:rPr lang="el-GR" sz="2800" b="1" kern="1200" spc="-100" dirty="0">
                <a:solidFill>
                  <a:schemeClr val="tx2"/>
                </a:solidFill>
                <a:latin typeface="Calibri" pitchFamily="34" charset="0"/>
                <a:ea typeface="+mj-ea"/>
                <a:cs typeface="Arial" charset="0"/>
              </a:rPr>
              <a:t>Οι προοπτικές της οικονομίας</a:t>
            </a:r>
            <a:endParaRPr lang="en-GB" sz="2800" b="1" kern="1200" spc="-100" dirty="0">
              <a:solidFill>
                <a:schemeClr val="tx2"/>
              </a:solidFill>
              <a:latin typeface="Calibri" pitchFamily="34" charset="0"/>
              <a:ea typeface="+mj-ea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447800"/>
            <a:ext cx="7848600" cy="5105400"/>
          </a:xfrm>
        </p:spPr>
        <p:txBody>
          <a:bodyPr>
            <a:normAutofit/>
          </a:bodyPr>
          <a:lstStyle/>
          <a:p>
            <a:pPr lvl="1"/>
            <a:endParaRPr lang="el-GR" sz="2400" dirty="0" smtClean="0"/>
          </a:p>
          <a:p>
            <a:pPr lvl="1"/>
            <a:r>
              <a:rPr lang="el-GR" sz="2400" dirty="0" smtClean="0"/>
              <a:t>Αμοιβή εργασίας και κεφαλαίου</a:t>
            </a:r>
          </a:p>
          <a:p>
            <a:pPr lvl="1"/>
            <a:endParaRPr lang="el-GR" sz="2400" dirty="0" smtClean="0"/>
          </a:p>
          <a:p>
            <a:pPr lvl="1"/>
            <a:r>
              <a:rPr lang="el-GR" sz="2400" dirty="0" smtClean="0"/>
              <a:t>Επενδύσεις και ανταγωνισμός</a:t>
            </a:r>
          </a:p>
          <a:p>
            <a:pPr lvl="1"/>
            <a:endParaRPr lang="el-GR" sz="2400" dirty="0"/>
          </a:p>
          <a:p>
            <a:pPr lvl="1"/>
            <a:r>
              <a:rPr lang="el-GR" sz="2400" dirty="0" smtClean="0"/>
              <a:t>Ρυθμοί μεγέθυνσης </a:t>
            </a:r>
          </a:p>
          <a:p>
            <a:pPr marL="777240" lvl="2" indent="0"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1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40591"/>
            <a:ext cx="8382000" cy="1143000"/>
          </a:xfrm>
        </p:spPr>
        <p:txBody>
          <a:bodyPr/>
          <a:lstStyle/>
          <a:p>
            <a:r>
              <a:rPr lang="el-GR" sz="2800" b="1" dirty="0" smtClean="0">
                <a:latin typeface="+mn-lt"/>
              </a:rPr>
              <a:t>Ποιες οι </a:t>
            </a:r>
            <a:r>
              <a:rPr lang="el-GR" sz="2800" b="1" dirty="0">
                <a:latin typeface="+mn-lt"/>
              </a:rPr>
              <a:t>π</a:t>
            </a:r>
            <a:r>
              <a:rPr lang="el-GR" sz="2800" b="1" dirty="0" smtClean="0">
                <a:latin typeface="+mn-lt"/>
              </a:rPr>
              <a:t>ροοπτικές μετά το τέλος των προγραμμάτων;</a:t>
            </a:r>
            <a:endParaRPr lang="en-GB" sz="2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066800"/>
            <a:ext cx="8305800" cy="57912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GB" dirty="0" smtClean="0"/>
          </a:p>
          <a:p>
            <a:r>
              <a:rPr lang="el-GR" sz="2400" dirty="0"/>
              <a:t>Εξάλειψη του δημοσιονομικού ελλείμματος</a:t>
            </a:r>
          </a:p>
          <a:p>
            <a:pPr marL="777240" lvl="2" indent="0">
              <a:buNone/>
            </a:pPr>
            <a:r>
              <a:rPr lang="el-GR" sz="2400" b="1" dirty="0">
                <a:solidFill>
                  <a:srgbClr val="FF0000"/>
                </a:solidFill>
              </a:rPr>
              <a:t>Είναι ο συνδυασμός φόρων, </a:t>
            </a:r>
            <a:r>
              <a:rPr lang="el-GR" sz="2400" b="1" dirty="0" smtClean="0">
                <a:solidFill>
                  <a:srgbClr val="FF0000"/>
                </a:solidFill>
              </a:rPr>
              <a:t>δαπανών </a:t>
            </a:r>
            <a:r>
              <a:rPr lang="el-GR" sz="2400" b="1" dirty="0">
                <a:solidFill>
                  <a:srgbClr val="FF0000"/>
                </a:solidFill>
              </a:rPr>
              <a:t>και συντάξεων συνεπής με </a:t>
            </a:r>
            <a:r>
              <a:rPr lang="el-GR" sz="2400" b="1" dirty="0" smtClean="0">
                <a:solidFill>
                  <a:srgbClr val="FF0000"/>
                </a:solidFill>
              </a:rPr>
              <a:t>ισχυρή ανάπτυξη μεσοπρόθεσμα;</a:t>
            </a:r>
            <a:endParaRPr lang="el-GR" sz="2400" b="1" dirty="0">
              <a:solidFill>
                <a:srgbClr val="FF0000"/>
              </a:solidFill>
            </a:endParaRPr>
          </a:p>
          <a:p>
            <a:r>
              <a:rPr lang="el-GR" sz="2400" dirty="0"/>
              <a:t>Εξάλειψη των εμπορικών ελλειμμάτων</a:t>
            </a:r>
          </a:p>
          <a:p>
            <a:pPr marL="114300" indent="0">
              <a:buNone/>
            </a:pPr>
            <a:r>
              <a:rPr lang="el-GR" sz="2400" b="1" dirty="0">
                <a:solidFill>
                  <a:srgbClr val="FF0000"/>
                </a:solidFill>
              </a:rPr>
              <a:t>          Κυρίως μέσω της μείωσης των εισαγωγών. Βιώσιμη;</a:t>
            </a:r>
          </a:p>
          <a:p>
            <a:r>
              <a:rPr lang="el-GR" sz="2400" dirty="0"/>
              <a:t>Η ανταγωνιστικότητα έχει αποκατασταθεί</a:t>
            </a:r>
          </a:p>
          <a:p>
            <a:pPr marL="777240" lvl="2" indent="0">
              <a:buNone/>
            </a:pPr>
            <a:r>
              <a:rPr lang="el-GR" sz="2400" b="1" dirty="0">
                <a:solidFill>
                  <a:srgbClr val="FF0000"/>
                </a:solidFill>
              </a:rPr>
              <a:t>Πρωτίστως, μέσω της μείωσης του </a:t>
            </a:r>
            <a:r>
              <a:rPr lang="el-GR" sz="2400" b="1" dirty="0" err="1" smtClean="0">
                <a:solidFill>
                  <a:srgbClr val="FF0000"/>
                </a:solidFill>
              </a:rPr>
              <a:t>μοναδιαίου</a:t>
            </a:r>
            <a:r>
              <a:rPr lang="el-GR" sz="2400" b="1" dirty="0" smtClean="0">
                <a:solidFill>
                  <a:srgbClr val="FF0000"/>
                </a:solidFill>
              </a:rPr>
              <a:t> κόστους εργασίας</a:t>
            </a:r>
            <a:endParaRPr lang="el-GR" sz="2400" b="1" dirty="0">
              <a:solidFill>
                <a:srgbClr val="FF0000"/>
              </a:solidFill>
            </a:endParaRPr>
          </a:p>
          <a:p>
            <a:r>
              <a:rPr lang="el-GR" sz="2400" dirty="0"/>
              <a:t>Η Ελλάδα </a:t>
            </a:r>
            <a:r>
              <a:rPr lang="el-GR" sz="2400" dirty="0" smtClean="0"/>
              <a:t>βρίσκεται πλέον σε ανάπτυξη</a:t>
            </a:r>
            <a:endParaRPr lang="el-GR" sz="2400" dirty="0"/>
          </a:p>
          <a:p>
            <a:pPr marL="777240" lvl="2" indent="0">
              <a:buNone/>
            </a:pPr>
            <a:r>
              <a:rPr lang="el-GR" sz="2400" b="1" dirty="0" smtClean="0">
                <a:solidFill>
                  <a:srgbClr val="FF0000"/>
                </a:solidFill>
              </a:rPr>
              <a:t>Αργή και αναιμική, </a:t>
            </a:r>
            <a:r>
              <a:rPr lang="el-GR" sz="2400" b="1" dirty="0">
                <a:solidFill>
                  <a:srgbClr val="FF0000"/>
                </a:solidFill>
              </a:rPr>
              <a:t>χαμηλές επενδύσεις.</a:t>
            </a:r>
          </a:p>
          <a:p>
            <a:pPr marL="777240" lvl="2" indent="0">
              <a:buNone/>
            </a:pP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32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chemeClr val="bg1"/>
                </a:solidFill>
                <a:latin typeface="+mn-lt"/>
              </a:rPr>
              <a:t>Δημοσιονομική ισορροπία</a:t>
            </a:r>
            <a:endParaRPr lang="el-GR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353800" y="5638800"/>
            <a:ext cx="745309" cy="381000"/>
          </a:xfrm>
        </p:spPr>
        <p:txBody>
          <a:bodyPr>
            <a:normAutofit/>
          </a:bodyPr>
          <a:lstStyle/>
          <a:p>
            <a:fld id="{B1E1ECAE-AD09-4633-AA86-B25347162B1D}" type="slidenum">
              <a:rPr lang="el-GR" smtClean="0">
                <a:solidFill>
                  <a:schemeClr val="tx1"/>
                </a:solidFill>
              </a:rPr>
              <a:pPr/>
              <a:t>6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75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9983"/>
            <a:ext cx="7162800" cy="1143000"/>
          </a:xfrm>
        </p:spPr>
        <p:txBody>
          <a:bodyPr/>
          <a:lstStyle/>
          <a:p>
            <a:r>
              <a:rPr lang="el-GR" sz="2800" b="1" dirty="0" smtClean="0">
                <a:latin typeface="+mn-lt"/>
              </a:rPr>
              <a:t>Έσοδα, δαπάνες και ισοζύγιο Γενικής Κυβέρνησης</a:t>
            </a:r>
            <a:endParaRPr lang="el-GR" sz="28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186259"/>
              </p:ext>
            </p:extLst>
          </p:nvPr>
        </p:nvGraphicFramePr>
        <p:xfrm>
          <a:off x="1143000" y="1328401"/>
          <a:ext cx="8305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1828800" y="6045200"/>
            <a:ext cx="367240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00" b="1" dirty="0">
                <a:latin typeface="Calibri" panose="020F0502020204030204" pitchFamily="34" charset="0"/>
                <a:cs typeface="Calibri" panose="020F0502020204030204" pitchFamily="34" charset="0"/>
              </a:rPr>
              <a:t>Πηγή</a:t>
            </a:r>
            <a:r>
              <a:rPr lang="el-GR" sz="9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Eurostat</a:t>
            </a:r>
            <a:r>
              <a:rPr lang="el-GR" sz="900" dirty="0">
                <a:latin typeface="Calibri" panose="020F0502020204030204" pitchFamily="34" charset="0"/>
                <a:cs typeface="Calibri" panose="020F0502020204030204" pitchFamily="34" charset="0"/>
              </a:rPr>
              <a:t>. Ανάλυση ΙΟΒΕ</a:t>
            </a:r>
          </a:p>
        </p:txBody>
      </p:sp>
    </p:spTree>
    <p:extLst>
      <p:ext uri="{BB962C8B-B14F-4D97-AF65-F5344CB8AC3E}">
        <p14:creationId xmlns:p14="http://schemas.microsoft.com/office/powerpoint/2010/main" val="3910532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3190" y="228599"/>
            <a:ext cx="7890420" cy="908720"/>
          </a:xfrm>
        </p:spPr>
        <p:txBody>
          <a:bodyPr>
            <a:normAutofit/>
          </a:bodyPr>
          <a:lstStyle/>
          <a:p>
            <a:r>
              <a:rPr lang="el-GR" b="1" dirty="0" smtClean="0">
                <a:latin typeface="+mn-lt"/>
              </a:rPr>
              <a:t>Συμβολή δημόσιου τομέα στο ΑΕΠ</a:t>
            </a:r>
            <a:endParaRPr lang="el-GR" b="1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7000" y="5601419"/>
            <a:ext cx="639343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100" dirty="0">
                <a:latin typeface="Candara" pitchFamily="34" charset="0"/>
                <a:ea typeface="Times New Roman" panose="02020603050405020304" pitchFamily="18" charset="0"/>
                <a:cs typeface="Arial Narrow" panose="020B0606020202030204" pitchFamily="34" charset="0"/>
              </a:rPr>
              <a:t>*</a:t>
            </a:r>
            <a:r>
              <a:rPr lang="en-US" sz="1100" dirty="0">
                <a:latin typeface="Candara" pitchFamily="34" charset="0"/>
                <a:ea typeface="Times New Roman" panose="02020603050405020304" pitchFamily="18" charset="0"/>
                <a:cs typeface="Arial Narrow" panose="020B0606020202030204" pitchFamily="34" charset="0"/>
              </a:rPr>
              <a:t> </a:t>
            </a:r>
            <a:r>
              <a:rPr lang="el-GR" sz="1100" dirty="0">
                <a:latin typeface="Candara" pitchFamily="34" charset="0"/>
                <a:ea typeface="Times New Roman" panose="02020603050405020304" pitchFamily="18" charset="0"/>
                <a:cs typeface="Arial Narrow" panose="020B0606020202030204" pitchFamily="34" charset="0"/>
              </a:rPr>
              <a:t>Περιλαμβάνει Δημόσια διοίκηση, Άμυνα, Εκπαίδευση, Υγεία και Κοινωνική εργασία</a:t>
            </a:r>
          </a:p>
          <a:p>
            <a:r>
              <a:rPr lang="el-GR" sz="1100" dirty="0">
                <a:latin typeface="Candara" pitchFamily="34" charset="0"/>
                <a:ea typeface="Times New Roman" panose="02020603050405020304" pitchFamily="18" charset="0"/>
                <a:cs typeface="Arial Narrow" panose="020B0606020202030204" pitchFamily="34" charset="0"/>
              </a:rPr>
              <a:t>Πηγή: </a:t>
            </a:r>
            <a:r>
              <a:rPr lang="en-US" sz="1100" dirty="0">
                <a:latin typeface="Candara" pitchFamily="34" charset="0"/>
                <a:ea typeface="Times New Roman" panose="02020603050405020304" pitchFamily="18" charset="0"/>
                <a:cs typeface="Arial Narrow" panose="020B0606020202030204" pitchFamily="34" charset="0"/>
              </a:rPr>
              <a:t>National Accounts, </a:t>
            </a:r>
            <a:r>
              <a:rPr lang="el-GR" sz="1100" dirty="0" err="1">
                <a:latin typeface="Candara" pitchFamily="34" charset="0"/>
                <a:ea typeface="Times New Roman" panose="02020603050405020304" pitchFamily="18" charset="0"/>
                <a:cs typeface="Arial Narrow" panose="020B0606020202030204" pitchFamily="34" charset="0"/>
              </a:rPr>
              <a:t>Eurostat</a:t>
            </a:r>
            <a:endParaRPr lang="el-GR" sz="1100" dirty="0">
              <a:latin typeface="Candara" pitchFamily="34" charset="0"/>
              <a:ea typeface="Times New Roman" panose="02020603050405020304" pitchFamily="18" charset="0"/>
              <a:cs typeface="Arial Narrow" panose="020B060602020203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2303190" y="1319912"/>
          <a:ext cx="6858000" cy="4098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>
          <a:xfrm>
            <a:off x="11353800" y="5694624"/>
            <a:ext cx="711200" cy="244475"/>
          </a:xfrm>
        </p:spPr>
        <p:txBody>
          <a:bodyPr/>
          <a:lstStyle/>
          <a:p>
            <a:pPr>
              <a:defRPr/>
            </a:pPr>
            <a:fld id="{63A73AA3-798F-469E-99F5-2A6BD9B07FD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8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900" y="228600"/>
            <a:ext cx="7848600" cy="908720"/>
          </a:xfrm>
        </p:spPr>
        <p:txBody>
          <a:bodyPr/>
          <a:lstStyle/>
          <a:p>
            <a:r>
              <a:rPr lang="el-GR" b="1" dirty="0" smtClean="0">
                <a:latin typeface="+mn-lt"/>
              </a:rPr>
              <a:t>Κατηγορίες κρατικών δαπανών (Ελλάδα – Ευρωζώνη)</a:t>
            </a:r>
            <a:endParaRPr lang="el-GR" b="1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67904" y="6136541"/>
            <a:ext cx="831641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100" dirty="0">
                <a:latin typeface="Candara" pitchFamily="34" charset="0"/>
                <a:ea typeface="Times New Roman" panose="02020603050405020304" pitchFamily="18" charset="0"/>
                <a:cs typeface="Arial Narrow" panose="020B0606020202030204" pitchFamily="34" charset="0"/>
              </a:rPr>
              <a:t>ΠΗΓΗ: </a:t>
            </a:r>
            <a:r>
              <a:rPr lang="en-US" sz="1100" dirty="0">
                <a:latin typeface="Candara" pitchFamily="34" charset="0"/>
                <a:ea typeface="Times New Roman" panose="02020603050405020304" pitchFamily="18" charset="0"/>
                <a:cs typeface="Arial Narrow" panose="020B0606020202030204" pitchFamily="34" charset="0"/>
              </a:rPr>
              <a:t>Government statistics, COFOG, </a:t>
            </a:r>
            <a:r>
              <a:rPr lang="el-GR" sz="1100" dirty="0" err="1">
                <a:latin typeface="Candara" pitchFamily="34" charset="0"/>
                <a:ea typeface="Times New Roman" panose="02020603050405020304" pitchFamily="18" charset="0"/>
                <a:cs typeface="Arial Narrow" panose="020B0606020202030204" pitchFamily="34" charset="0"/>
              </a:rPr>
              <a:t>Eurostat</a:t>
            </a:r>
            <a:endParaRPr lang="el-GR" sz="1100" dirty="0">
              <a:latin typeface="Candara" pitchFamily="34" charset="0"/>
              <a:ea typeface="Times New Roman" panose="02020603050405020304" pitchFamily="18" charset="0"/>
              <a:cs typeface="Arial Narrow" panose="020B060602020203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2514600" y="1471511"/>
          <a:ext cx="6553200" cy="4243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>
          <a:xfrm>
            <a:off x="11353800" y="5720995"/>
            <a:ext cx="711200" cy="244475"/>
          </a:xfrm>
        </p:spPr>
        <p:txBody>
          <a:bodyPr/>
          <a:lstStyle/>
          <a:p>
            <a:pPr>
              <a:defRPr/>
            </a:pPr>
            <a:fld id="{63A73AA3-798F-469E-99F5-2A6BD9B07FD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54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F7915"/>
    </a:hlink>
    <a:folHlink>
      <a:srgbClr val="99660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6416</TotalTime>
  <Words>2377</Words>
  <Application>Microsoft Office PowerPoint</Application>
  <PresentationFormat>Widescreen</PresentationFormat>
  <Paragraphs>386</Paragraphs>
  <Slides>40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9" baseType="lpstr">
      <vt:lpstr>Arial</vt:lpstr>
      <vt:lpstr>Arial Narrow</vt:lpstr>
      <vt:lpstr>Calibri</vt:lpstr>
      <vt:lpstr>Cambria</vt:lpstr>
      <vt:lpstr>Candara</vt:lpstr>
      <vt:lpstr>PF Bague Sans Pro</vt:lpstr>
      <vt:lpstr>Times New Roman</vt:lpstr>
      <vt:lpstr>Wingdings</vt:lpstr>
      <vt:lpstr>Adjacency</vt:lpstr>
      <vt:lpstr>Φορολογική πολιτική και ελληνική οικονομία:  επιλογές, εφαρμογή, συμμόρφωση </vt:lpstr>
      <vt:lpstr>Εξαιρετικά χαμηλές επενδύσεις, εξαιρετικά υψηλή ανεργία </vt:lpstr>
      <vt:lpstr>Η συνολική επενδυτική δαπάνη για κατασκευαστικά έργα μειώθηκε από €34,1 δισ. το 2007 σε €9,6 δισ. το 2017 – βρίσκεται δηλαδή στο ¼ του επιπέδου του 2007</vt:lpstr>
      <vt:lpstr>Η συμμετοχή στην αγορά εργασίας στην Ελλάδα είναι συστηματικά χαμηλότερη από άλλες χώρες</vt:lpstr>
      <vt:lpstr>Ποιες οι προοπτικές μετά το τέλος των προγραμμάτων;</vt:lpstr>
      <vt:lpstr>Δημοσιονομική ισορροπία</vt:lpstr>
      <vt:lpstr>Έσοδα, δαπάνες και ισοζύγιο Γενικής Κυβέρνησης</vt:lpstr>
      <vt:lpstr>Συμβολή δημόσιου τομέα στο ΑΕΠ</vt:lpstr>
      <vt:lpstr>Κατηγορίες κρατικών δαπανών (Ελλάδα – Ευρωζώνη)</vt:lpstr>
      <vt:lpstr>Φορολογικά έσοδα</vt:lpstr>
      <vt:lpstr>Η πορεία των εσόδων (ως % του ΑΕΠ) συγκλίνει σταδιακά με την Ευρωζώνη   </vt:lpstr>
      <vt:lpstr>Σημαντική αύξηση της βαρύτητας των έμμεσων φόρων μετά το 2011</vt:lpstr>
      <vt:lpstr>Αντίρροπη πορεία των εσόδων από φορολόγηση εισοδήματος φυσικών προσώπων και επιχειρήσεων</vt:lpstr>
      <vt:lpstr>Τα έσοδα από φόρους εισοδήματος φυσικών προσώπων στην Ελλάδα (ως % του ΑΕΠ) αυξήθηκαν μετά το 2010, αλλά είναι χαμηλότερα από τον μέσο όρο της ΕΕ28</vt:lpstr>
      <vt:lpstr>Τα έσοδα από τον φόρο εισοδήματος νομικών προσώπων στην Ελλάδα είναι πιο κοντά στον μέσο όρο της ΕΕ28</vt:lpstr>
      <vt:lpstr>Η φορολογική επιβάρυνση των επιχειρήσεων (περιλαμβανομένων των ασφαλιστικών εισφορών) είναι ιδιαίτερα υψηλή στην Ελλάδα</vt:lpstr>
      <vt:lpstr>Ακίνητα</vt:lpstr>
      <vt:lpstr>Οι επενδύσεις σε κατοικίες αντιστοιχούσαν το 2017 στο 0,6% του ΑΕΠ, έναντι 10,8% το 2007, ενώ οι επενδύσεις σε λοιπές κατασκευές (περιλαμβανομένου του ΠΔΕ) διαμορφώθηκαν σε 4,8% το 2017 </vt:lpstr>
      <vt:lpstr>Η αξία των ακινήτων αποτελεί το 82% της αξίας του συνόλου των περιουσιακών στοιχείων του διάμεσου νοικοκυριού στην Ελλάδα - Η υψηλότερη τιμή στην Ευρωζώνη</vt:lpstr>
      <vt:lpstr>Η Ελλάδα κατατάσσεται σε υψηλές θέσεις στους φόρους ακίνητης περιουσίας στην ΕΕ, και ειδικά στους επαναλαμβανόμενους</vt:lpstr>
      <vt:lpstr>Σενάρια αλλαγών στη φορολόγηση της ακίνητης περιουσίας</vt:lpstr>
      <vt:lpstr>H κατάργηση του συμπληρωματικού φόρου ακινήτων θα βελτίωνε σημαντικά τις αποδόσεις των ακινήτων</vt:lpstr>
      <vt:lpstr>Η κατάργηση του συμπληρωματικού ΕΝΦΙΑ αυξάνει το διαθέσιμο εισόδημα των νοικοκυριών, ενισχύει την κατανάλωση, οδηγεί σε αύξηση των τιμών των ακινήτων και τονώνει την προσφορά κατοικιών (επενδύσεις σε κατοικίες) </vt:lpstr>
      <vt:lpstr>Η μείωση του ΦΠΑ σε 13% (με διατήρηση του φόρου μεταβίβασης) θα ενισχύσει τις επενδύσεις σε κατοικίες</vt:lpstr>
      <vt:lpstr>Φορολογία Εισοδήματος</vt:lpstr>
      <vt:lpstr>PowerPoint Presentation</vt:lpstr>
      <vt:lpstr>PowerPoint Presentation</vt:lpstr>
      <vt:lpstr>PowerPoint Presentation</vt:lpstr>
      <vt:lpstr>PowerPoint Presentation</vt:lpstr>
      <vt:lpstr>Διασύνδεση με ασφαλιστικό</vt:lpstr>
      <vt:lpstr>Η οριακή επιβάρυνση από φόρους και εισφορές στα ανώτερα μεσαία εισοδήματα είναι εξαιρετικά υψηλή</vt:lpstr>
      <vt:lpstr>Το ανώτατο όριο ασφαλιστέων αποδοχών ως ποσοστό του μέσου εισοδήματος είναι πολύ υψηλό</vt:lpstr>
      <vt:lpstr>Πολύ μικρό το μέγεθος των κεφαλαιοποιητικών πυλώνων του συνταξιοδοτικού συστήματος στην Ελλάδα σήμερα</vt:lpstr>
      <vt:lpstr>Ηλεκτρονικές πληρωμές και ΦΠΑ</vt:lpstr>
      <vt:lpstr>Ο αριθμός συναλλαγών με κάρτες πληρωμής εξαπλασιάστηκε μετά την επιβολή των capital controls</vt:lpstr>
      <vt:lpstr>Παρά την εξάπλωση, το επίπεδο χρήσης καρτών παραμένει σημαντικά χαμηλότερο από τις περισσότερες χώρες της ΕΕ</vt:lpstr>
      <vt:lpstr>Τα ετήσια έσοδα από ΦΠΑ θα ήταν υψηλότερα κατά 21% εάν η Ελλάδα έφθανε τον μ.ό. της ΕΕ σε όρους αξίας συναλλαγών προς κατανάλωση</vt:lpstr>
      <vt:lpstr>Προτεραιότητες</vt:lpstr>
      <vt:lpstr> Προτεραιότητες μεταρρύθμισης</vt:lpstr>
      <vt:lpstr> Οι προοπτικές της οικονομίας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Greek Crisis, Structural Reforms, and Eurozone Convergence</dc:title>
  <dc:creator>Dimitri</dc:creator>
  <cp:lastModifiedBy>Nikos Vettas</cp:lastModifiedBy>
  <cp:revision>567</cp:revision>
  <cp:lastPrinted>2017-08-24T12:21:13Z</cp:lastPrinted>
  <dcterms:created xsi:type="dcterms:W3CDTF">2006-08-16T00:00:00Z</dcterms:created>
  <dcterms:modified xsi:type="dcterms:W3CDTF">2019-06-19T09:57:33Z</dcterms:modified>
</cp:coreProperties>
</file>