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  <p:sldId id="263" r:id="rId7"/>
    <p:sldId id="265" r:id="rId8"/>
    <p:sldId id="264" r:id="rId9"/>
    <p:sldId id="267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32"/>
  </p:normalViewPr>
  <p:slideViewPr>
    <p:cSldViewPr snapToGrid="0" snapToObjects="1">
      <p:cViewPr varScale="1">
        <p:scale>
          <a:sx n="113" d="100"/>
          <a:sy n="113" d="100"/>
        </p:scale>
        <p:origin x="-6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30932-5090-4DC8-BBEB-AA642F64B251}" type="doc">
      <dgm:prSet loTypeId="urn:microsoft.com/office/officeart/2008/layout/VerticalCurvedLis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9C21894-0DFB-4684-95AD-19E54B771605}">
      <dgm:prSet phldrT="[Text]" custT="1"/>
      <dgm:spPr/>
      <dgm:t>
        <a:bodyPr/>
        <a:lstStyle/>
        <a:p>
          <a:r>
            <a:rPr lang="el-GR" sz="2800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Πραγματικός δικαιούχος εισοδήματος </a:t>
          </a:r>
        </a:p>
      </dgm:t>
    </dgm:pt>
    <dgm:pt modelId="{A8D83046-D39B-4386-8A62-C884BA054863}" type="parTrans" cxnId="{F331AF9D-EEBA-4CF8-A3F2-5D03E80B89B3}">
      <dgm:prSet/>
      <dgm:spPr/>
      <dgm:t>
        <a:bodyPr/>
        <a:lstStyle/>
        <a:p>
          <a:endParaRPr lang="el-GR" b="0" cap="none" spc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D0A66F7-6429-49D8-A672-080E8FBD45D4}" type="sibTrans" cxnId="{F331AF9D-EEBA-4CF8-A3F2-5D03E80B89B3}">
      <dgm:prSet/>
      <dgm:spPr>
        <a:solidFill>
          <a:schemeClr val="accent1"/>
        </a:solidFill>
      </dgm:spPr>
      <dgm:t>
        <a:bodyPr/>
        <a:lstStyle/>
        <a:p>
          <a:endParaRPr lang="el-GR" b="0" cap="none" spc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33DC14E-CD8F-4ED3-9BC9-39238414606B}">
      <dgm:prSet phldrT="[Text]"/>
      <dgm:spPr/>
      <dgm:t>
        <a:bodyPr/>
        <a:lstStyle/>
        <a:p>
          <a:r>
            <a:rPr lang="el-GR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Πραγματικός δικαιούχος </a:t>
          </a:r>
          <a:r>
            <a:rPr lang="el-GR" b="0" cap="none" spc="0" dirty="0" err="1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φορ</a:t>
          </a:r>
          <a:r>
            <a:rPr lang="el-GR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. απαλλαγής</a:t>
          </a:r>
          <a:endParaRPr lang="el-GR" b="0" cap="none" spc="0" dirty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C726ECF-8270-417E-827B-78730B4E54B2}" type="parTrans" cxnId="{8913CA77-B3DA-4F30-B57D-27EE3660E250}">
      <dgm:prSet/>
      <dgm:spPr/>
      <dgm:t>
        <a:bodyPr/>
        <a:lstStyle/>
        <a:p>
          <a:endParaRPr lang="el-GR" b="0" cap="none" spc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C15DB8-6C3F-4729-845E-1915F93108E9}" type="sibTrans" cxnId="{8913CA77-B3DA-4F30-B57D-27EE3660E250}">
      <dgm:prSet/>
      <dgm:spPr/>
      <dgm:t>
        <a:bodyPr/>
        <a:lstStyle/>
        <a:p>
          <a:endParaRPr lang="el-GR" b="0" cap="none" spc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71F10EB-3C42-4B0B-8E09-85C4C3D386FC}">
      <dgm:prSet phldrT="[Text]"/>
      <dgm:spPr/>
      <dgm:t>
        <a:bodyPr/>
        <a:lstStyle/>
        <a:p>
          <a:r>
            <a:rPr lang="el-GR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ΦΠ που ελέγχει την εταιρεία</a:t>
          </a:r>
        </a:p>
      </dgm:t>
    </dgm:pt>
    <dgm:pt modelId="{6CD8333F-EA2D-4BB6-A998-EA0F328CABFA}" type="parTrans" cxnId="{E4C6F7EC-23D0-4225-B334-938E37A209B0}">
      <dgm:prSet/>
      <dgm:spPr/>
      <dgm:t>
        <a:bodyPr/>
        <a:lstStyle/>
        <a:p>
          <a:endParaRPr lang="el-GR" b="0" cap="none" spc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A25B7F3-F6BD-4B0E-A9ED-71B10216DAB6}" type="sibTrans" cxnId="{E4C6F7EC-23D0-4225-B334-938E37A209B0}">
      <dgm:prSet/>
      <dgm:spPr/>
      <dgm:t>
        <a:bodyPr/>
        <a:lstStyle/>
        <a:p>
          <a:endParaRPr lang="el-GR" b="0" cap="none" spc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86BA09-A7DB-41B7-9D01-37DD3AF17892}">
      <dgm:prSet phldrT="[Text]"/>
      <dgm:spPr/>
      <dgm:t>
        <a:bodyPr/>
        <a:lstStyle/>
        <a:p>
          <a:r>
            <a:rPr lang="el-GR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Δικαιούχος</a:t>
          </a:r>
          <a:r>
            <a:rPr lang="el-GR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l-GR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λογαριασμού</a:t>
          </a:r>
        </a:p>
      </dgm:t>
    </dgm:pt>
    <dgm:pt modelId="{F822E723-A8F4-4475-B034-704F3DA69165}" type="parTrans" cxnId="{79CA8BBC-1C49-41AB-AEE4-52AF155CD9A1}">
      <dgm:prSet/>
      <dgm:spPr/>
      <dgm:t>
        <a:bodyPr/>
        <a:lstStyle/>
        <a:p>
          <a:endParaRPr lang="el-GR" b="0" cap="none" spc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306E72B-0D0F-4195-A9E3-A19C1E0AB558}" type="sibTrans" cxnId="{79CA8BBC-1C49-41AB-AEE4-52AF155CD9A1}">
      <dgm:prSet/>
      <dgm:spPr/>
      <dgm:t>
        <a:bodyPr/>
        <a:lstStyle/>
        <a:p>
          <a:endParaRPr lang="el-GR" b="0" cap="none" spc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DDB9B4B-7A23-4E8B-8BE2-26870E080DC5}">
      <dgm:prSet phldrT="[Text]"/>
      <dgm:spPr/>
      <dgm:t>
        <a:bodyPr/>
        <a:lstStyle/>
        <a:p>
          <a:r>
            <a:rPr lang="el-GR" b="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ΦΠ τελικός δικαιούχος των μετοχών</a:t>
          </a:r>
          <a:endParaRPr lang="el-GR" b="0" cap="none" spc="0" dirty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12254F9-8FE1-40FB-9718-DE633D6152F7}" type="parTrans" cxnId="{164EDAD7-AEAF-487C-A8CF-B9636DE0F5D1}">
      <dgm:prSet/>
      <dgm:spPr/>
      <dgm:t>
        <a:bodyPr/>
        <a:lstStyle/>
        <a:p>
          <a:endParaRPr lang="el-GR" b="0" cap="none" spc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E3FB900-1FBF-4222-A7B0-B864AEBED27E}" type="sibTrans" cxnId="{164EDAD7-AEAF-487C-A8CF-B9636DE0F5D1}">
      <dgm:prSet/>
      <dgm:spPr/>
      <dgm:t>
        <a:bodyPr/>
        <a:lstStyle/>
        <a:p>
          <a:endParaRPr lang="el-GR" b="0" cap="none" spc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3F51B13-E247-4A9D-9547-2DE02E560792}" type="pres">
      <dgm:prSet presAssocID="{FA930932-5090-4DC8-BBEB-AA642F64B2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l-GR"/>
        </a:p>
      </dgm:t>
    </dgm:pt>
    <dgm:pt modelId="{9D78F677-5CC4-45CF-8479-125F1F6AAFB9}" type="pres">
      <dgm:prSet presAssocID="{FA930932-5090-4DC8-BBEB-AA642F64B251}" presName="Name1" presStyleCnt="0"/>
      <dgm:spPr/>
    </dgm:pt>
    <dgm:pt modelId="{D2DF480A-E3B0-4FCE-896E-676629313A49}" type="pres">
      <dgm:prSet presAssocID="{FA930932-5090-4DC8-BBEB-AA642F64B251}" presName="cycle" presStyleCnt="0"/>
      <dgm:spPr/>
    </dgm:pt>
    <dgm:pt modelId="{41CDA740-9AAA-4447-91C3-145311AB8D5B}" type="pres">
      <dgm:prSet presAssocID="{FA930932-5090-4DC8-BBEB-AA642F64B251}" presName="srcNode" presStyleLbl="node1" presStyleIdx="0" presStyleCnt="5"/>
      <dgm:spPr/>
    </dgm:pt>
    <dgm:pt modelId="{3788D763-76C2-42DA-ABFC-E2BF882AAE26}" type="pres">
      <dgm:prSet presAssocID="{FA930932-5090-4DC8-BBEB-AA642F64B251}" presName="conn" presStyleLbl="parChTrans1D2" presStyleIdx="0" presStyleCnt="1" custLinFactNeighborX="-216"/>
      <dgm:spPr/>
      <dgm:t>
        <a:bodyPr/>
        <a:lstStyle/>
        <a:p>
          <a:endParaRPr lang="el-GR"/>
        </a:p>
      </dgm:t>
    </dgm:pt>
    <dgm:pt modelId="{863544A5-8E3C-4F47-B98C-8B66943FD77E}" type="pres">
      <dgm:prSet presAssocID="{FA930932-5090-4DC8-BBEB-AA642F64B251}" presName="extraNode" presStyleLbl="node1" presStyleIdx="0" presStyleCnt="5"/>
      <dgm:spPr/>
    </dgm:pt>
    <dgm:pt modelId="{B69B5150-9686-4DEC-9655-86A2C1385C62}" type="pres">
      <dgm:prSet presAssocID="{FA930932-5090-4DC8-BBEB-AA642F64B251}" presName="dstNode" presStyleLbl="node1" presStyleIdx="0" presStyleCnt="5"/>
      <dgm:spPr/>
    </dgm:pt>
    <dgm:pt modelId="{37B02873-B745-467D-B2C6-BED0DC5E39F9}" type="pres">
      <dgm:prSet presAssocID="{99C21894-0DFB-4684-95AD-19E54B77160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C15594-BE98-493C-BD12-DD76DEEA0596}" type="pres">
      <dgm:prSet presAssocID="{99C21894-0DFB-4684-95AD-19E54B771605}" presName="accent_1" presStyleCnt="0"/>
      <dgm:spPr/>
    </dgm:pt>
    <dgm:pt modelId="{178EADA9-DC8A-45E1-8083-6D298F0D94D7}" type="pres">
      <dgm:prSet presAssocID="{99C21894-0DFB-4684-95AD-19E54B771605}" presName="accentRepeatNode" presStyleLbl="solidFgAcc1" presStyleIdx="0" presStyleCnt="5"/>
      <dgm:spPr/>
    </dgm:pt>
    <dgm:pt modelId="{23434A81-BB0B-4FB9-820F-5A4E80174A7B}" type="pres">
      <dgm:prSet presAssocID="{E33DC14E-CD8F-4ED3-9BC9-39238414606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DE333A-6284-4AE1-974E-322A8B9FD2A4}" type="pres">
      <dgm:prSet presAssocID="{E33DC14E-CD8F-4ED3-9BC9-39238414606B}" presName="accent_2" presStyleCnt="0"/>
      <dgm:spPr/>
    </dgm:pt>
    <dgm:pt modelId="{151B1790-A560-4F88-A1C8-0C607FFDC3BE}" type="pres">
      <dgm:prSet presAssocID="{E33DC14E-CD8F-4ED3-9BC9-39238414606B}" presName="accentRepeatNode" presStyleLbl="solidFgAcc1" presStyleIdx="1" presStyleCnt="5"/>
      <dgm:spPr/>
    </dgm:pt>
    <dgm:pt modelId="{13C15CA0-5A97-422A-A761-86D4E6EDA9FB}" type="pres">
      <dgm:prSet presAssocID="{B71F10EB-3C42-4B0B-8E09-85C4C3D386F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09C111-0B96-47E7-B0D2-A70D8A960455}" type="pres">
      <dgm:prSet presAssocID="{B71F10EB-3C42-4B0B-8E09-85C4C3D386FC}" presName="accent_3" presStyleCnt="0"/>
      <dgm:spPr/>
    </dgm:pt>
    <dgm:pt modelId="{FA31D027-08DA-423C-AA20-D41791156EE0}" type="pres">
      <dgm:prSet presAssocID="{B71F10EB-3C42-4B0B-8E09-85C4C3D386FC}" presName="accentRepeatNode" presStyleLbl="solidFgAcc1" presStyleIdx="2" presStyleCnt="5"/>
      <dgm:spPr/>
    </dgm:pt>
    <dgm:pt modelId="{41B40403-8449-4BE5-9FBD-03C344A0B9E2}" type="pres">
      <dgm:prSet presAssocID="{0DDB9B4B-7A23-4E8B-8BE2-26870E080DC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52A88AD-C93F-44DF-856B-AA6BB3B236FA}" type="pres">
      <dgm:prSet presAssocID="{0DDB9B4B-7A23-4E8B-8BE2-26870E080DC5}" presName="accent_4" presStyleCnt="0"/>
      <dgm:spPr/>
    </dgm:pt>
    <dgm:pt modelId="{42B29449-EA1D-45C5-81B6-3D1E8204C268}" type="pres">
      <dgm:prSet presAssocID="{0DDB9B4B-7A23-4E8B-8BE2-26870E080DC5}" presName="accentRepeatNode" presStyleLbl="solidFgAcc1" presStyleIdx="3" presStyleCnt="5"/>
      <dgm:spPr/>
    </dgm:pt>
    <dgm:pt modelId="{298569D3-1D13-41B8-B5AC-26DB38C1DD39}" type="pres">
      <dgm:prSet presAssocID="{5286BA09-A7DB-41B7-9D01-37DD3AF1789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1535E34-34A0-4630-81C7-2CCBC6BA5869}" type="pres">
      <dgm:prSet presAssocID="{5286BA09-A7DB-41B7-9D01-37DD3AF17892}" presName="accent_5" presStyleCnt="0"/>
      <dgm:spPr/>
    </dgm:pt>
    <dgm:pt modelId="{7A48BEED-8625-4BCC-B2AC-1FF18AAC9D65}" type="pres">
      <dgm:prSet presAssocID="{5286BA09-A7DB-41B7-9D01-37DD3AF17892}" presName="accentRepeatNode" presStyleLbl="solidFgAcc1" presStyleIdx="4" presStyleCnt="5"/>
      <dgm:spPr/>
    </dgm:pt>
  </dgm:ptLst>
  <dgm:cxnLst>
    <dgm:cxn modelId="{E4C6F7EC-23D0-4225-B334-938E37A209B0}" srcId="{FA930932-5090-4DC8-BBEB-AA642F64B251}" destId="{B71F10EB-3C42-4B0B-8E09-85C4C3D386FC}" srcOrd="2" destOrd="0" parTransId="{6CD8333F-EA2D-4BB6-A998-EA0F328CABFA}" sibTransId="{3A25B7F3-F6BD-4B0E-A9ED-71B10216DAB6}"/>
    <dgm:cxn modelId="{E3DD6C03-4BAF-469E-AC97-7118B77268A5}" type="presOf" srcId="{B71F10EB-3C42-4B0B-8E09-85C4C3D386FC}" destId="{13C15CA0-5A97-422A-A761-86D4E6EDA9FB}" srcOrd="0" destOrd="0" presId="urn:microsoft.com/office/officeart/2008/layout/VerticalCurvedList"/>
    <dgm:cxn modelId="{5FF12F1C-D2FD-4924-8499-0463DC781BAB}" type="presOf" srcId="{99C21894-0DFB-4684-95AD-19E54B771605}" destId="{37B02873-B745-467D-B2C6-BED0DC5E39F9}" srcOrd="0" destOrd="0" presId="urn:microsoft.com/office/officeart/2008/layout/VerticalCurvedList"/>
    <dgm:cxn modelId="{79CA8BBC-1C49-41AB-AEE4-52AF155CD9A1}" srcId="{FA930932-5090-4DC8-BBEB-AA642F64B251}" destId="{5286BA09-A7DB-41B7-9D01-37DD3AF17892}" srcOrd="4" destOrd="0" parTransId="{F822E723-A8F4-4475-B034-704F3DA69165}" sibTransId="{8306E72B-0D0F-4195-A9E3-A19C1E0AB558}"/>
    <dgm:cxn modelId="{8913CA77-B3DA-4F30-B57D-27EE3660E250}" srcId="{FA930932-5090-4DC8-BBEB-AA642F64B251}" destId="{E33DC14E-CD8F-4ED3-9BC9-39238414606B}" srcOrd="1" destOrd="0" parTransId="{8C726ECF-8270-417E-827B-78730B4E54B2}" sibTransId="{B7C15DB8-6C3F-4729-845E-1915F93108E9}"/>
    <dgm:cxn modelId="{B3A1132E-790F-47DA-B91C-EAC480F03D69}" type="presOf" srcId="{0DDB9B4B-7A23-4E8B-8BE2-26870E080DC5}" destId="{41B40403-8449-4BE5-9FBD-03C344A0B9E2}" srcOrd="0" destOrd="0" presId="urn:microsoft.com/office/officeart/2008/layout/VerticalCurvedList"/>
    <dgm:cxn modelId="{164EDAD7-AEAF-487C-A8CF-B9636DE0F5D1}" srcId="{FA930932-5090-4DC8-BBEB-AA642F64B251}" destId="{0DDB9B4B-7A23-4E8B-8BE2-26870E080DC5}" srcOrd="3" destOrd="0" parTransId="{A12254F9-8FE1-40FB-9718-DE633D6152F7}" sibTransId="{2E3FB900-1FBF-4222-A7B0-B864AEBED27E}"/>
    <dgm:cxn modelId="{D7C01D4E-7699-46F0-898A-17E69FEE41CC}" type="presOf" srcId="{FA930932-5090-4DC8-BBEB-AA642F64B251}" destId="{D3F51B13-E247-4A9D-9547-2DE02E560792}" srcOrd="0" destOrd="0" presId="urn:microsoft.com/office/officeart/2008/layout/VerticalCurvedList"/>
    <dgm:cxn modelId="{F331AF9D-EEBA-4CF8-A3F2-5D03E80B89B3}" srcId="{FA930932-5090-4DC8-BBEB-AA642F64B251}" destId="{99C21894-0DFB-4684-95AD-19E54B771605}" srcOrd="0" destOrd="0" parTransId="{A8D83046-D39B-4386-8A62-C884BA054863}" sibTransId="{BD0A66F7-6429-49D8-A672-080E8FBD45D4}"/>
    <dgm:cxn modelId="{AED3C782-0DD3-4BA6-B75E-4F6E459D45F6}" type="presOf" srcId="{5286BA09-A7DB-41B7-9D01-37DD3AF17892}" destId="{298569D3-1D13-41B8-B5AC-26DB38C1DD39}" srcOrd="0" destOrd="0" presId="urn:microsoft.com/office/officeart/2008/layout/VerticalCurvedList"/>
    <dgm:cxn modelId="{E359FB2E-4C45-4AB1-8335-0643FE349EEF}" type="presOf" srcId="{BD0A66F7-6429-49D8-A672-080E8FBD45D4}" destId="{3788D763-76C2-42DA-ABFC-E2BF882AAE26}" srcOrd="0" destOrd="0" presId="urn:microsoft.com/office/officeart/2008/layout/VerticalCurvedList"/>
    <dgm:cxn modelId="{81D12BAB-00D5-4E56-A881-4F36E674411C}" type="presOf" srcId="{E33DC14E-CD8F-4ED3-9BC9-39238414606B}" destId="{23434A81-BB0B-4FB9-820F-5A4E80174A7B}" srcOrd="0" destOrd="0" presId="urn:microsoft.com/office/officeart/2008/layout/VerticalCurvedList"/>
    <dgm:cxn modelId="{F09C9A8A-749D-44F4-B652-4877EBACFB97}" type="presParOf" srcId="{D3F51B13-E247-4A9D-9547-2DE02E560792}" destId="{9D78F677-5CC4-45CF-8479-125F1F6AAFB9}" srcOrd="0" destOrd="0" presId="urn:microsoft.com/office/officeart/2008/layout/VerticalCurvedList"/>
    <dgm:cxn modelId="{2AD35505-E839-4731-A23F-44A456EDEA7C}" type="presParOf" srcId="{9D78F677-5CC4-45CF-8479-125F1F6AAFB9}" destId="{D2DF480A-E3B0-4FCE-896E-676629313A49}" srcOrd="0" destOrd="0" presId="urn:microsoft.com/office/officeart/2008/layout/VerticalCurvedList"/>
    <dgm:cxn modelId="{653AAD37-6C39-4518-A45A-3E16707B829D}" type="presParOf" srcId="{D2DF480A-E3B0-4FCE-896E-676629313A49}" destId="{41CDA740-9AAA-4447-91C3-145311AB8D5B}" srcOrd="0" destOrd="0" presId="urn:microsoft.com/office/officeart/2008/layout/VerticalCurvedList"/>
    <dgm:cxn modelId="{7509F9F3-01FA-493D-B84A-E2B25C0463B5}" type="presParOf" srcId="{D2DF480A-E3B0-4FCE-896E-676629313A49}" destId="{3788D763-76C2-42DA-ABFC-E2BF882AAE26}" srcOrd="1" destOrd="0" presId="urn:microsoft.com/office/officeart/2008/layout/VerticalCurvedList"/>
    <dgm:cxn modelId="{FFB10FC1-0766-44E4-9BBD-BCFBFE53E0D1}" type="presParOf" srcId="{D2DF480A-E3B0-4FCE-896E-676629313A49}" destId="{863544A5-8E3C-4F47-B98C-8B66943FD77E}" srcOrd="2" destOrd="0" presId="urn:microsoft.com/office/officeart/2008/layout/VerticalCurvedList"/>
    <dgm:cxn modelId="{FD50FF6B-FC2D-4D94-9494-610BD927E0A4}" type="presParOf" srcId="{D2DF480A-E3B0-4FCE-896E-676629313A49}" destId="{B69B5150-9686-4DEC-9655-86A2C1385C62}" srcOrd="3" destOrd="0" presId="urn:microsoft.com/office/officeart/2008/layout/VerticalCurvedList"/>
    <dgm:cxn modelId="{53B8A380-A542-4E81-937D-6505CD82D540}" type="presParOf" srcId="{9D78F677-5CC4-45CF-8479-125F1F6AAFB9}" destId="{37B02873-B745-467D-B2C6-BED0DC5E39F9}" srcOrd="1" destOrd="0" presId="urn:microsoft.com/office/officeart/2008/layout/VerticalCurvedList"/>
    <dgm:cxn modelId="{EC0D8716-D69E-4FD6-B253-3528EFE963EA}" type="presParOf" srcId="{9D78F677-5CC4-45CF-8479-125F1F6AAFB9}" destId="{49C15594-BE98-493C-BD12-DD76DEEA0596}" srcOrd="2" destOrd="0" presId="urn:microsoft.com/office/officeart/2008/layout/VerticalCurvedList"/>
    <dgm:cxn modelId="{AB68FE27-6C3B-405A-ACFB-54F06BD4030E}" type="presParOf" srcId="{49C15594-BE98-493C-BD12-DD76DEEA0596}" destId="{178EADA9-DC8A-45E1-8083-6D298F0D94D7}" srcOrd="0" destOrd="0" presId="urn:microsoft.com/office/officeart/2008/layout/VerticalCurvedList"/>
    <dgm:cxn modelId="{348E4E21-5E74-4208-91E6-6180DE766BC4}" type="presParOf" srcId="{9D78F677-5CC4-45CF-8479-125F1F6AAFB9}" destId="{23434A81-BB0B-4FB9-820F-5A4E80174A7B}" srcOrd="3" destOrd="0" presId="urn:microsoft.com/office/officeart/2008/layout/VerticalCurvedList"/>
    <dgm:cxn modelId="{8F906800-F4B4-4EA7-A2AF-F1E3955B6ED1}" type="presParOf" srcId="{9D78F677-5CC4-45CF-8479-125F1F6AAFB9}" destId="{E6DE333A-6284-4AE1-974E-322A8B9FD2A4}" srcOrd="4" destOrd="0" presId="urn:microsoft.com/office/officeart/2008/layout/VerticalCurvedList"/>
    <dgm:cxn modelId="{728069EE-D08D-4381-8AF9-EAB29C184D51}" type="presParOf" srcId="{E6DE333A-6284-4AE1-974E-322A8B9FD2A4}" destId="{151B1790-A560-4F88-A1C8-0C607FFDC3BE}" srcOrd="0" destOrd="0" presId="urn:microsoft.com/office/officeart/2008/layout/VerticalCurvedList"/>
    <dgm:cxn modelId="{8A4E2C89-18C4-4DE1-8812-98A8EF185AC0}" type="presParOf" srcId="{9D78F677-5CC4-45CF-8479-125F1F6AAFB9}" destId="{13C15CA0-5A97-422A-A761-86D4E6EDA9FB}" srcOrd="5" destOrd="0" presId="urn:microsoft.com/office/officeart/2008/layout/VerticalCurvedList"/>
    <dgm:cxn modelId="{86CC6F87-52CB-449D-BC7B-EB9ED0B16442}" type="presParOf" srcId="{9D78F677-5CC4-45CF-8479-125F1F6AAFB9}" destId="{2709C111-0B96-47E7-B0D2-A70D8A960455}" srcOrd="6" destOrd="0" presId="urn:microsoft.com/office/officeart/2008/layout/VerticalCurvedList"/>
    <dgm:cxn modelId="{558DA09C-7467-4F18-AE7B-48134A323215}" type="presParOf" srcId="{2709C111-0B96-47E7-B0D2-A70D8A960455}" destId="{FA31D027-08DA-423C-AA20-D41791156EE0}" srcOrd="0" destOrd="0" presId="urn:microsoft.com/office/officeart/2008/layout/VerticalCurvedList"/>
    <dgm:cxn modelId="{9912C6BF-1E34-4E2B-8D3D-2E6A194BDDE1}" type="presParOf" srcId="{9D78F677-5CC4-45CF-8479-125F1F6AAFB9}" destId="{41B40403-8449-4BE5-9FBD-03C344A0B9E2}" srcOrd="7" destOrd="0" presId="urn:microsoft.com/office/officeart/2008/layout/VerticalCurvedList"/>
    <dgm:cxn modelId="{B880FC91-822E-4337-827C-13B6DA214EAF}" type="presParOf" srcId="{9D78F677-5CC4-45CF-8479-125F1F6AAFB9}" destId="{B52A88AD-C93F-44DF-856B-AA6BB3B236FA}" srcOrd="8" destOrd="0" presId="urn:microsoft.com/office/officeart/2008/layout/VerticalCurvedList"/>
    <dgm:cxn modelId="{2FAA90A1-481C-4CA6-8D91-59F4DEDA33C9}" type="presParOf" srcId="{B52A88AD-C93F-44DF-856B-AA6BB3B236FA}" destId="{42B29449-EA1D-45C5-81B6-3D1E8204C268}" srcOrd="0" destOrd="0" presId="urn:microsoft.com/office/officeart/2008/layout/VerticalCurvedList"/>
    <dgm:cxn modelId="{E67B46FD-2A97-48EF-B790-3880EA59C6D5}" type="presParOf" srcId="{9D78F677-5CC4-45CF-8479-125F1F6AAFB9}" destId="{298569D3-1D13-41B8-B5AC-26DB38C1DD39}" srcOrd="9" destOrd="0" presId="urn:microsoft.com/office/officeart/2008/layout/VerticalCurvedList"/>
    <dgm:cxn modelId="{40244DB3-0915-43FB-92D4-7678293D5638}" type="presParOf" srcId="{9D78F677-5CC4-45CF-8479-125F1F6AAFB9}" destId="{E1535E34-34A0-4630-81C7-2CCBC6BA5869}" srcOrd="10" destOrd="0" presId="urn:microsoft.com/office/officeart/2008/layout/VerticalCurvedList"/>
    <dgm:cxn modelId="{D8520577-C0E9-414C-9312-197F305145D3}" type="presParOf" srcId="{E1535E34-34A0-4630-81C7-2CCBC6BA5869}" destId="{7A48BEED-8625-4BCC-B2AC-1FF18AAC9D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8D763-76C2-42DA-ABFC-E2BF882AAE2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solidFill>
          <a:schemeClr val="accent1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02873-B745-467D-B2C6-BED0DC5E39F9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0" kern="120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Πραγματικός δικαιούχος εισοδήματος </a:t>
          </a:r>
        </a:p>
      </dsp:txBody>
      <dsp:txXfrm>
        <a:off x="509717" y="338558"/>
        <a:ext cx="7541700" cy="677550"/>
      </dsp:txXfrm>
    </dsp:sp>
    <dsp:sp modelId="{178EADA9-DC8A-45E1-8083-6D298F0D94D7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34A81-BB0B-4FB9-820F-5A4E80174A7B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kern="120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Πραγματικός δικαιούχος </a:t>
          </a:r>
          <a:r>
            <a:rPr lang="el-GR" sz="2500" b="0" kern="1200" cap="none" spc="0" dirty="0" err="1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φορ</a:t>
          </a:r>
          <a:r>
            <a:rPr lang="el-GR" sz="2500" b="0" kern="120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. απαλλαγής</a:t>
          </a:r>
          <a:endParaRPr lang="el-GR" sz="2500" b="0" kern="1200" cap="none" spc="0" dirty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95230" y="1354558"/>
        <a:ext cx="7056187" cy="677550"/>
      </dsp:txXfrm>
    </dsp:sp>
    <dsp:sp modelId="{151B1790-A560-4F88-A1C8-0C607FFDC3BE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15CA0-5A97-422A-A761-86D4E6EDA9FB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kern="120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ΦΠ που ελέγχει την εταιρεία</a:t>
          </a:r>
        </a:p>
      </dsp:txBody>
      <dsp:txXfrm>
        <a:off x="1144243" y="2370558"/>
        <a:ext cx="6907174" cy="677550"/>
      </dsp:txXfrm>
    </dsp:sp>
    <dsp:sp modelId="{FA31D027-08DA-423C-AA20-D41791156EE0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40403-8449-4BE5-9FBD-03C344A0B9E2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kern="120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ΦΠ τελικός δικαιούχος των μετοχών</a:t>
          </a:r>
          <a:endParaRPr lang="el-GR" sz="2500" b="0" kern="1200" cap="none" spc="0" dirty="0">
            <a:ln w="18415" cmpd="sng">
              <a:solidFill>
                <a:srgbClr val="002060"/>
              </a:solidFill>
              <a:prstDash val="solid"/>
            </a:ln>
            <a:solidFill>
              <a:schemeClr val="tx2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995230" y="3386558"/>
        <a:ext cx="7056187" cy="677550"/>
      </dsp:txXfrm>
    </dsp:sp>
    <dsp:sp modelId="{42B29449-EA1D-45C5-81B6-3D1E8204C268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569D3-1D13-41B8-B5AC-26DB38C1DD39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500" b="0" kern="120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Δικαιούχος</a:t>
          </a:r>
          <a:r>
            <a:rPr lang="el-GR" sz="2500" b="0" kern="120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el-GR" sz="2500" b="0" kern="1200" cap="none" spc="0" dirty="0">
              <a:ln w="18415" cmpd="sng">
                <a:solidFill>
                  <a:srgbClr val="002060"/>
                </a:solidFill>
                <a:prstDash val="solid"/>
              </a:ln>
              <a:solidFill>
                <a:schemeClr val="tx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rPr>
            <a:t>λογαριασμού</a:t>
          </a:r>
        </a:p>
      </dsp:txBody>
      <dsp:txXfrm>
        <a:off x="509717" y="4402558"/>
        <a:ext cx="7541700" cy="677550"/>
      </dsp:txXfrm>
    </dsp:sp>
    <dsp:sp modelId="{7A48BEED-8625-4BCC-B2AC-1FF18AAC9D6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0C71620-39BC-7B47-95DA-71B5A883F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24D22CD3-F6A6-E149-AB8B-7C0700BB2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D3BC643-8204-BC46-831F-79D370C6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CD42A249-D6D2-0841-A1FC-E8CBFCEE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1D428491-7272-DF47-9713-3BEC1FF4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500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DB21736-E0B0-2E48-B261-3331575D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1B2B473C-D5B7-AD46-B511-194FF7FB8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82747DEE-5271-AD41-9AF1-64F40B3A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64AEC005-2E97-2E46-8B0F-87349E17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58FDF2E7-16EE-3B47-9704-BBBCC6D5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853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F4451E71-4E16-E848-B5D9-FBB77C082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F1F625E3-BB5D-7942-A6C3-85CE8BD5D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9973095C-A123-8F4E-8AAF-DF275E74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F928A82B-FE4D-E745-BB33-F0A937CF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6FEA7377-28F7-894E-8F28-AEE0E95F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965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C16EAEB-1688-C146-BF59-DF6F13D7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080D9E00-0C67-2E42-97B7-A4B530BFF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4188A8EF-79E1-2747-97F3-56786C5DF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A5B49CE-0947-7C48-8BEC-D0148A08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AE018D1B-B0D8-AA49-8340-289F5710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65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97B6D63-4687-D643-ACAE-6313C0FE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4AD5E9B9-A6CA-044B-A414-684D90510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5EE72E40-279F-8641-AB52-120DB699A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80540C2B-5BEC-5A4A-AF9E-8BE40ABA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3468AE9E-7CE9-5E40-B15A-DEF36226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47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0022CB6-F8EB-4447-B186-F26C737D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B237C6D4-FA32-ED41-AE4D-FA7DC5CCF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A791825C-3D0D-A14E-BD01-193F9276E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8B19E66C-BE27-8741-8FD0-04F509F5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5838233C-44EB-1D40-AE97-2F97F3C2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34000EEA-B483-1649-82E6-E2D5F0E6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37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00BF626-4E27-1645-A2B2-835B67611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AC8D638D-CA4A-3A46-A74A-81DE925D6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458EAF18-5D8C-DD45-9973-E7B4AFC44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6FDBEBE8-CA6A-1641-BB42-0527AEA66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F2651185-F14F-0840-AF22-D72C6ADE5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51C0DE3D-8C65-C74F-908C-FC9EB2AD4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9AC7F00B-C74C-E04C-B912-0E098C88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9BC0B572-1E43-1F41-84E7-81790FD6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235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5BCF128-C407-3B49-B45B-0413C7D2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5CBE4635-9545-5C4D-9B70-28ADE3FEC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81D8ABF8-C60D-A746-B8B8-5BA43DA5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6AB4A1DE-C6C4-B54A-B526-A41304F3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80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4B204D4E-6473-A948-A7AA-ED230DF3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9D58AD25-1AB3-BD44-97FD-AEBE27EA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A02AEE55-6579-AB43-BFFF-D29243B6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15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A596EBD-8A53-5F4E-A83E-6A16EE3F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5F3EBC6-E478-024B-A7D8-4CB434ED3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00944003-16D9-F34D-87E2-7F6BF88F1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B0376C0F-FD58-2448-9595-A4C2663C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43EF0AAC-9F6E-5D4B-AC97-68FEEC0E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EBD7B5BE-66FE-7E40-9738-3D1192A8D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3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9CDF0E7-0C0A-7F4D-AB9B-A1B720C6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B8FFCE15-B589-644F-912D-526F55C14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C6EBE371-9F55-1C47-9A40-4FFF58901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0945CE5B-CA36-7549-AC3E-CC158DF6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510EF863-2852-BC4D-B755-BA71E56F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EE4595DF-54CA-8C4F-A88A-7D1104A6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49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2A08D168-2C04-F34C-9ECD-ABB3A637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F069797D-3EE9-7546-94F9-826962446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l-GR"/>
              <a:t>Επεξεργασία στυλ υποδείγματος κειμένου
Δεύτερου επιπέδου
Τρίτου επιπέδου
Τέταρτου επιπέδου
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D1AA71CC-0014-0B43-8F36-C539F03CF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8FB2-179E-9C4B-BA22-0EADB5B953E3}" type="datetimeFigureOut">
              <a:rPr lang="el-GR" smtClean="0"/>
              <a:t>19/6/2019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9D79B205-591D-D943-80FD-58D8C57B8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535FF4B-ED08-5D4A-BEE0-7842D62E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FEAF4-FB1D-6E4E-B42B-3B9BEB7D45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06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5B91FEBA-3809-6242-91F6-1958701B8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02704"/>
            <a:ext cx="4739309" cy="9707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C47CB9B-8C21-9C4E-9E6E-3F0E7E7F65E0}"/>
              </a:ext>
            </a:extLst>
          </p:cNvPr>
          <p:cNvSpPr txBox="1"/>
          <p:nvPr/>
        </p:nvSpPr>
        <p:spPr>
          <a:xfrm>
            <a:off x="92765" y="1316773"/>
            <a:ext cx="44422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ΠΑΡΟΥΣΙΑΣΗ</a:t>
            </a:r>
          </a:p>
          <a:p>
            <a:r>
              <a:rPr lang="el-GR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ΝΟΜΙΚΟ </a:t>
            </a:r>
          </a:p>
          <a:p>
            <a:r>
              <a:rPr lang="el-GR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ΔΕΛΤΙΟ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="" xmlns:a16="http://schemas.microsoft.com/office/drawing/2014/main" id="{01EB047F-116B-E645-ACF3-9A7E7D1904F3}"/>
              </a:ext>
            </a:extLst>
          </p:cNvPr>
          <p:cNvSpPr/>
          <p:nvPr/>
        </p:nvSpPr>
        <p:spPr>
          <a:xfrm>
            <a:off x="92765" y="6321287"/>
            <a:ext cx="11979965" cy="410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l-GR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ΠΡΟΤΑΣΕΙΣ ΓΙΑ ΜΙΑ ΔΙΚΑΙΗ ΑΠΟΤΕΛΕΣΜΑΤΙΚΗ ΦΟΡΟΛΟΓΙΚΗ ΠΟΛΙΤΙΚΗ ΕΝΑΝΤΙ ΤΩΝ ΕΠΙΧΕΙΡΗΣΕΩΝ</a:t>
            </a:r>
            <a:r>
              <a:rPr lang="en-US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l-GR" sz="1200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|</a:t>
            </a:r>
            <a:r>
              <a:rPr lang="el-GR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CCI FRANCE – GRÈCE</a:t>
            </a:r>
            <a:r>
              <a:rPr lang="el-GR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l-GR" sz="1200" b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| </a:t>
            </a:r>
            <a:r>
              <a:rPr lang="en-US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20.06.2019</a:t>
            </a:r>
            <a:r>
              <a:rPr lang="el-GR" sz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="" xmlns:a16="http://schemas.microsoft.com/office/drawing/2014/main" id="{062B510A-A52F-994B-B891-AB6F016A1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6775"/>
            <a:ext cx="12192000" cy="4879445"/>
          </a:xfrm>
          <a:prstGeom prst="rect">
            <a:avLst/>
          </a:prstGeom>
        </p:spPr>
      </p:pic>
      <p:grpSp>
        <p:nvGrpSpPr>
          <p:cNvPr id="19" name="Ομάδα 18">
            <a:extLst>
              <a:ext uri="{FF2B5EF4-FFF2-40B4-BE49-F238E27FC236}">
                <a16:creationId xmlns="" xmlns:a16="http://schemas.microsoft.com/office/drawing/2014/main" id="{1D6AB783-5F88-5D41-9CCF-9871C48D5ACE}"/>
              </a:ext>
            </a:extLst>
          </p:cNvPr>
          <p:cNvGrpSpPr/>
          <p:nvPr/>
        </p:nvGrpSpPr>
        <p:grpSpPr>
          <a:xfrm>
            <a:off x="-8431" y="2048517"/>
            <a:ext cx="6398449" cy="2024044"/>
            <a:chOff x="-8431" y="1444666"/>
            <a:chExt cx="6398449" cy="2024044"/>
          </a:xfrm>
        </p:grpSpPr>
        <p:sp>
          <p:nvSpPr>
            <p:cNvPr id="14" name="Title 1">
              <a:extLst>
                <a:ext uri="{FF2B5EF4-FFF2-40B4-BE49-F238E27FC236}">
                  <a16:creationId xmlns="" xmlns:a16="http://schemas.microsoft.com/office/drawing/2014/main" id="{71557F77-9713-504B-9F93-C6D3D9CED554}"/>
                </a:ext>
              </a:extLst>
            </p:cNvPr>
            <p:cNvSpPr txBox="1">
              <a:spLocks/>
            </p:cNvSpPr>
            <p:nvPr/>
          </p:nvSpPr>
          <p:spPr>
            <a:xfrm>
              <a:off x="290259" y="2961350"/>
              <a:ext cx="5382163" cy="50736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24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  <a:ea typeface="+mn-ea"/>
                  <a:cs typeface="+mn-cs"/>
                </a:rPr>
                <a:t>Έννοια – Τι αλλάζει στη φορολογία</a:t>
              </a:r>
            </a:p>
          </p:txBody>
        </p:sp>
        <p:grpSp>
          <p:nvGrpSpPr>
            <p:cNvPr id="16" name="Ομάδα 15">
              <a:extLst>
                <a:ext uri="{FF2B5EF4-FFF2-40B4-BE49-F238E27FC236}">
                  <a16:creationId xmlns="" xmlns:a16="http://schemas.microsoft.com/office/drawing/2014/main" id="{239A2FD6-51F2-F74E-BD36-8963EFEE8DFD}"/>
                </a:ext>
              </a:extLst>
            </p:cNvPr>
            <p:cNvGrpSpPr/>
            <p:nvPr/>
          </p:nvGrpSpPr>
          <p:grpSpPr>
            <a:xfrm>
              <a:off x="294018" y="1444666"/>
              <a:ext cx="6096000" cy="1260388"/>
              <a:chOff x="190500" y="1461919"/>
              <a:chExt cx="6096000" cy="1260388"/>
            </a:xfrm>
          </p:grpSpPr>
          <p:sp>
            <p:nvSpPr>
              <p:cNvPr id="10" name="Ορθογώνιο 9">
                <a:extLst>
                  <a:ext uri="{FF2B5EF4-FFF2-40B4-BE49-F238E27FC236}">
                    <a16:creationId xmlns="" xmlns:a16="http://schemas.microsoft.com/office/drawing/2014/main" id="{3CE23F14-3616-6D4B-AB19-F0E18A21551D}"/>
                  </a:ext>
                </a:extLst>
              </p:cNvPr>
              <p:cNvSpPr/>
              <p:nvPr/>
            </p:nvSpPr>
            <p:spPr>
              <a:xfrm>
                <a:off x="190500" y="1461919"/>
                <a:ext cx="6096000" cy="7373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32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entury Gothic" panose="020B0502020202020204" pitchFamily="34" charset="0"/>
                  </a:rPr>
                  <a:t>ΠΡΑΓΜΑΤΙΚΟΣ ΔΙΚΑΙΟΥΧΟΣ</a:t>
                </a:r>
              </a:p>
            </p:txBody>
          </p:sp>
          <p:sp>
            <p:nvSpPr>
              <p:cNvPr id="15" name="Ορθογώνιο 14">
                <a:extLst>
                  <a:ext uri="{FF2B5EF4-FFF2-40B4-BE49-F238E27FC236}">
                    <a16:creationId xmlns="" xmlns:a16="http://schemas.microsoft.com/office/drawing/2014/main" id="{B0969A4B-2278-6F4C-B3C7-DA93CE092007}"/>
                  </a:ext>
                </a:extLst>
              </p:cNvPr>
              <p:cNvSpPr/>
              <p:nvPr/>
            </p:nvSpPr>
            <p:spPr>
              <a:xfrm>
                <a:off x="190500" y="2065589"/>
                <a:ext cx="4769254" cy="656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800" spc="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entury Gothic" panose="020B0502020202020204" pitchFamily="34" charset="0"/>
                  </a:rPr>
                  <a:t>(</a:t>
                </a:r>
                <a:r>
                  <a:rPr lang="en-US" sz="2800" spc="6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entury Gothic" panose="020B0502020202020204" pitchFamily="34" charset="0"/>
                  </a:rPr>
                  <a:t>beneficial owner)</a:t>
                </a:r>
                <a:endParaRPr lang="el-GR" sz="2800" spc="6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8" name="Ευθεία γραμμή σύνδεσης 17">
              <a:extLst>
                <a:ext uri="{FF2B5EF4-FFF2-40B4-BE49-F238E27FC236}">
                  <a16:creationId xmlns="" xmlns:a16="http://schemas.microsoft.com/office/drawing/2014/main" id="{936B814E-90F1-E143-98B3-851C99561C16}"/>
                </a:ext>
              </a:extLst>
            </p:cNvPr>
            <p:cNvCxnSpPr>
              <a:cxnSpLocks/>
            </p:cNvCxnSpPr>
            <p:nvPr/>
          </p:nvCxnSpPr>
          <p:spPr>
            <a:xfrm>
              <a:off x="-8431" y="2857832"/>
              <a:ext cx="5680853" cy="0"/>
            </a:xfrm>
            <a:prstGeom prst="line">
              <a:avLst/>
            </a:prstGeom>
            <a:ln w="285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1" name="Ορθογώνιο 20">
            <a:extLst>
              <a:ext uri="{FF2B5EF4-FFF2-40B4-BE49-F238E27FC236}">
                <a16:creationId xmlns="" xmlns:a16="http://schemas.microsoft.com/office/drawing/2014/main" id="{50F1BC47-FA39-C641-AFD7-797149A24670}"/>
              </a:ext>
            </a:extLst>
          </p:cNvPr>
          <p:cNvSpPr/>
          <p:nvPr/>
        </p:nvSpPr>
        <p:spPr>
          <a:xfrm>
            <a:off x="2313886" y="5267525"/>
            <a:ext cx="3018526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880"/>
              </a:lnSpc>
              <a:spcBef>
                <a:spcPts val="0"/>
              </a:spcBef>
            </a:pPr>
            <a:r>
              <a:rPr lang="el-GR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Νικολαΐα - Άννα Λεπίδα</a:t>
            </a:r>
          </a:p>
          <a:p>
            <a:pPr algn="r">
              <a:lnSpc>
                <a:spcPts val="2880"/>
              </a:lnSpc>
              <a:spcBef>
                <a:spcPts val="0"/>
              </a:spcBef>
            </a:pPr>
            <a:r>
              <a:rPr lang="el-G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Δικηγόρος</a:t>
            </a:r>
          </a:p>
        </p:txBody>
      </p:sp>
    </p:spTree>
    <p:extLst>
      <p:ext uri="{BB962C8B-B14F-4D97-AF65-F5344CB8AC3E}">
        <p14:creationId xmlns:p14="http://schemas.microsoft.com/office/powerpoint/2010/main" val="8744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="" xmlns:a16="http://schemas.microsoft.com/office/drawing/2014/main" id="{228AF3CD-23A5-AD41-8631-76376A41D687}"/>
              </a:ext>
            </a:extLst>
          </p:cNvPr>
          <p:cNvCxnSpPr>
            <a:cxnSpLocks/>
          </p:cNvCxnSpPr>
          <p:nvPr/>
        </p:nvCxnSpPr>
        <p:spPr>
          <a:xfrm>
            <a:off x="1449238" y="310551"/>
            <a:ext cx="0" cy="6418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3A958B3C-835F-284C-AA80-F146F4165860}"/>
              </a:ext>
            </a:extLst>
          </p:cNvPr>
          <p:cNvSpPr/>
          <p:nvPr/>
        </p:nvSpPr>
        <p:spPr>
          <a:xfrm>
            <a:off x="1449238" y="310551"/>
            <a:ext cx="98619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  <a:sym typeface="Calibri"/>
              </a:rPr>
              <a:t>H </a:t>
            </a:r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  <a:sym typeface="Calibri"/>
              </a:rPr>
              <a:t>ΕΝΝΟΙΑ 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TOY </a:t>
            </a:r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ΠΡΑΓΜΑΤΙΚΟΥ ΔΙΚΑΙΟΥΧΟΥ</a:t>
            </a:r>
          </a:p>
          <a:p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ΣΕ ΔΙΕΘΝΕΣ ΕΠΙΠΕΔΟ </a:t>
            </a:r>
            <a:endParaRPr lang="el-GR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4" name="Ομάδα 73">
            <a:extLst>
              <a:ext uri="{FF2B5EF4-FFF2-40B4-BE49-F238E27FC236}">
                <a16:creationId xmlns="" xmlns:a16="http://schemas.microsoft.com/office/drawing/2014/main" id="{FDEAC0B1-AF09-F64A-8A09-917D9752E2F9}"/>
              </a:ext>
            </a:extLst>
          </p:cNvPr>
          <p:cNvGrpSpPr/>
          <p:nvPr/>
        </p:nvGrpSpPr>
        <p:grpSpPr>
          <a:xfrm>
            <a:off x="5331942" y="1787424"/>
            <a:ext cx="3246407" cy="4643888"/>
            <a:chOff x="5397258" y="1411857"/>
            <a:chExt cx="3246407" cy="4643888"/>
          </a:xfrm>
        </p:grpSpPr>
        <p:cxnSp>
          <p:nvCxnSpPr>
            <p:cNvPr id="37" name="Ευθεία γραμμή σύνδεσης 36">
              <a:extLst>
                <a:ext uri="{FF2B5EF4-FFF2-40B4-BE49-F238E27FC236}">
                  <a16:creationId xmlns="" xmlns:a16="http://schemas.microsoft.com/office/drawing/2014/main" id="{D3CAACC7-CEA7-3244-8180-5FBDF5E67339}"/>
                </a:ext>
              </a:extLst>
            </p:cNvPr>
            <p:cNvCxnSpPr>
              <a:cxnSpLocks/>
            </p:cNvCxnSpPr>
            <p:nvPr/>
          </p:nvCxnSpPr>
          <p:spPr>
            <a:xfrm>
              <a:off x="5397258" y="1411857"/>
              <a:ext cx="0" cy="4643887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Ορθογώνιο 45">
              <a:extLst>
                <a:ext uri="{FF2B5EF4-FFF2-40B4-BE49-F238E27FC236}">
                  <a16:creationId xmlns="" xmlns:a16="http://schemas.microsoft.com/office/drawing/2014/main" id="{58F77A3C-F478-044D-ADD3-86C1CFBA0054}"/>
                </a:ext>
              </a:extLst>
            </p:cNvPr>
            <p:cNvSpPr/>
            <p:nvPr/>
          </p:nvSpPr>
          <p:spPr>
            <a:xfrm>
              <a:off x="5538156" y="2156605"/>
              <a:ext cx="3105509" cy="3899140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1988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Convention on Mutual Administrative Assistance in Tax matters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FATCA + IGAs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Multilateral Competent Authority Agreement on automatic exchange of financial account info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Multilateral Competent Authority Agreement on the exchange of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CbC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reports</a:t>
              </a:r>
              <a:endParaRPr lang="el-GR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Ορθογώνιο 47">
              <a:extLst>
                <a:ext uri="{FF2B5EF4-FFF2-40B4-BE49-F238E27FC236}">
                  <a16:creationId xmlns="" xmlns:a16="http://schemas.microsoft.com/office/drawing/2014/main" id="{547A7236-5818-054F-845C-915CE32C5B75}"/>
                </a:ext>
              </a:extLst>
            </p:cNvPr>
            <p:cNvSpPr/>
            <p:nvPr/>
          </p:nvSpPr>
          <p:spPr>
            <a:xfrm>
              <a:off x="5397259" y="1411857"/>
              <a:ext cx="2159482" cy="5894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ΑΝΤΑΛΛΑΓΗ ΠΛΗΡΟΦΟΡΙΩΝ</a:t>
              </a:r>
            </a:p>
          </p:txBody>
        </p:sp>
      </p:grpSp>
      <p:grpSp>
        <p:nvGrpSpPr>
          <p:cNvPr id="75" name="Ομάδα 74">
            <a:extLst>
              <a:ext uri="{FF2B5EF4-FFF2-40B4-BE49-F238E27FC236}">
                <a16:creationId xmlns="" xmlns:a16="http://schemas.microsoft.com/office/drawing/2014/main" id="{4514EE4A-7526-9244-A903-3FF6B40B5FD3}"/>
              </a:ext>
            </a:extLst>
          </p:cNvPr>
          <p:cNvGrpSpPr/>
          <p:nvPr/>
        </p:nvGrpSpPr>
        <p:grpSpPr>
          <a:xfrm>
            <a:off x="8710621" y="1787424"/>
            <a:ext cx="3237782" cy="4643887"/>
            <a:chOff x="8775937" y="1411857"/>
            <a:chExt cx="3237782" cy="4643887"/>
          </a:xfrm>
        </p:grpSpPr>
        <p:cxnSp>
          <p:nvCxnSpPr>
            <p:cNvPr id="38" name="Ευθεία γραμμή σύνδεσης 37">
              <a:extLst>
                <a:ext uri="{FF2B5EF4-FFF2-40B4-BE49-F238E27FC236}">
                  <a16:creationId xmlns="" xmlns:a16="http://schemas.microsoft.com/office/drawing/2014/main" id="{C226D4C4-848E-8043-918E-26D8575AE358}"/>
                </a:ext>
              </a:extLst>
            </p:cNvPr>
            <p:cNvCxnSpPr>
              <a:cxnSpLocks/>
            </p:cNvCxnSpPr>
            <p:nvPr/>
          </p:nvCxnSpPr>
          <p:spPr>
            <a:xfrm>
              <a:off x="8775937" y="1411857"/>
              <a:ext cx="0" cy="4643887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Ορθογώνιο 46">
              <a:extLst>
                <a:ext uri="{FF2B5EF4-FFF2-40B4-BE49-F238E27FC236}">
                  <a16:creationId xmlns="" xmlns:a16="http://schemas.microsoft.com/office/drawing/2014/main" id="{38254980-17D0-354A-97AF-A9D161455EA9}"/>
                </a:ext>
              </a:extLst>
            </p:cNvPr>
            <p:cNvSpPr/>
            <p:nvPr/>
          </p:nvSpPr>
          <p:spPr>
            <a:xfrm>
              <a:off x="8908210" y="2156605"/>
              <a:ext cx="3105509" cy="3899138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BEPS </a:t>
              </a:r>
              <a:endParaRPr lang="el-G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l-GR" sz="2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ΔΡΑΣΗ 6</a:t>
              </a:r>
            </a:p>
            <a:p>
              <a:pPr algn="ctr"/>
              <a:endPara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l-GR" dirty="0"/>
                <a:t> </a:t>
              </a:r>
            </a:p>
          </p:txBody>
        </p:sp>
        <p:sp>
          <p:nvSpPr>
            <p:cNvPr id="49" name="Ορθογώνιο 48">
              <a:extLst>
                <a:ext uri="{FF2B5EF4-FFF2-40B4-BE49-F238E27FC236}">
                  <a16:creationId xmlns="" xmlns:a16="http://schemas.microsoft.com/office/drawing/2014/main" id="{65FEF2D4-9E38-A64C-9270-46B2D28247C4}"/>
                </a:ext>
              </a:extLst>
            </p:cNvPr>
            <p:cNvSpPr/>
            <p:nvPr/>
          </p:nvSpPr>
          <p:spPr>
            <a:xfrm>
              <a:off x="8775938" y="1411857"/>
              <a:ext cx="2159482" cy="5894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ΛΟΙΠΕΣ ΔΡΑΣΕΙΣ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C69A71FE-F49C-5344-90F5-C18DBE9B07C9}"/>
                </a:ext>
              </a:extLst>
            </p:cNvPr>
            <p:cNvSpPr txBox="1"/>
            <p:nvPr/>
          </p:nvSpPr>
          <p:spPr>
            <a:xfrm>
              <a:off x="9381152" y="5282753"/>
              <a:ext cx="2004447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indent="-182563" algn="ctr">
                <a:lnSpc>
                  <a:spcPts val="1900"/>
                </a:lnSpc>
                <a:buClr>
                  <a:schemeClr val="accent1">
                    <a:lumMod val="50000"/>
                  </a:schemeClr>
                </a:buClr>
              </a:pPr>
              <a:r>
                <a:rPr lang="en-US" sz="2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M</a:t>
              </a:r>
              <a:r>
                <a:rPr lang="el-GR" sz="2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sz="2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L</a:t>
              </a:r>
              <a:r>
                <a:rPr lang="el-GR" sz="2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sz="2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I</a:t>
              </a:r>
              <a:r>
                <a:rPr lang="el-GR" sz="2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endParaRPr lang="el-GR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8" name="Γωνιώδης σύνδεση 57">
              <a:extLst>
                <a:ext uri="{FF2B5EF4-FFF2-40B4-BE49-F238E27FC236}">
                  <a16:creationId xmlns="" xmlns:a16="http://schemas.microsoft.com/office/drawing/2014/main" id="{A4BB0D9A-397B-2543-BDDA-2F3B8DA7955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904071" y="3387951"/>
              <a:ext cx="1062411" cy="1006413"/>
            </a:xfrm>
            <a:prstGeom prst="bentConnector3">
              <a:avLst>
                <a:gd name="adj1" fmla="val -47436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431D2FB0-C83B-C24B-9605-0E177634F7EB}"/>
                </a:ext>
              </a:extLst>
            </p:cNvPr>
            <p:cNvSpPr txBox="1"/>
            <p:nvPr/>
          </p:nvSpPr>
          <p:spPr>
            <a:xfrm>
              <a:off x="9559594" y="3438376"/>
              <a:ext cx="776484" cy="33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 indent="-182563" algn="ctr">
                <a:lnSpc>
                  <a:spcPts val="1900"/>
                </a:lnSpc>
                <a:buClr>
                  <a:schemeClr val="accent1">
                    <a:lumMod val="50000"/>
                  </a:schemeClr>
                </a:buClr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P</a:t>
              </a:r>
              <a:r>
                <a:rPr lang="el-G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P</a:t>
              </a:r>
              <a:r>
                <a:rPr lang="el-G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</a:t>
              </a:r>
              <a:endPara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Ορθογώνιο 70">
              <a:extLst>
                <a:ext uri="{FF2B5EF4-FFF2-40B4-BE49-F238E27FC236}">
                  <a16:creationId xmlns="" xmlns:a16="http://schemas.microsoft.com/office/drawing/2014/main" id="{1E4EB9AA-16FD-1943-AB22-6951CAD1061C}"/>
                </a:ext>
              </a:extLst>
            </p:cNvPr>
            <p:cNvSpPr/>
            <p:nvPr/>
          </p:nvSpPr>
          <p:spPr>
            <a:xfrm>
              <a:off x="10515667" y="4497515"/>
              <a:ext cx="877163" cy="3359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563" indent="-182563" algn="ctr">
                <a:lnSpc>
                  <a:spcPts val="1900"/>
                </a:lnSpc>
                <a:buClr>
                  <a:schemeClr val="accent1">
                    <a:lumMod val="50000"/>
                  </a:schemeClr>
                </a:buClr>
              </a:pP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L</a:t>
              </a:r>
              <a:r>
                <a:rPr lang="el-G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</a:t>
              </a:r>
              <a:r>
                <a:rPr lang="en-US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O</a:t>
              </a:r>
              <a:r>
                <a:rPr lang="el-G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.Β.</a:t>
              </a:r>
              <a:endParaRPr lang="el-G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72" name="Ευθεία γραμμή σύνδεσης 71">
            <a:extLst>
              <a:ext uri="{FF2B5EF4-FFF2-40B4-BE49-F238E27FC236}">
                <a16:creationId xmlns="" xmlns:a16="http://schemas.microsoft.com/office/drawing/2014/main" id="{A926A8FE-32F2-BC4D-8C8B-95B9E522BEF0}"/>
              </a:ext>
            </a:extLst>
          </p:cNvPr>
          <p:cNvCxnSpPr>
            <a:cxnSpLocks/>
          </p:cNvCxnSpPr>
          <p:nvPr/>
        </p:nvCxnSpPr>
        <p:spPr>
          <a:xfrm>
            <a:off x="304180" y="1787424"/>
            <a:ext cx="0" cy="4643887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Ορθογώνιο 72">
            <a:extLst>
              <a:ext uri="{FF2B5EF4-FFF2-40B4-BE49-F238E27FC236}">
                <a16:creationId xmlns="" xmlns:a16="http://schemas.microsoft.com/office/drawing/2014/main" id="{F4C8D2C0-B213-2E47-8C55-435A40A51BB4}"/>
              </a:ext>
            </a:extLst>
          </p:cNvPr>
          <p:cNvSpPr/>
          <p:nvPr/>
        </p:nvSpPr>
        <p:spPr>
          <a:xfrm>
            <a:off x="304181" y="1787424"/>
            <a:ext cx="2159482" cy="5894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ΟΟΣΑ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/ OECD</a:t>
            </a:r>
            <a:endParaRPr lang="el-GR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Ορθογώνιο 75">
            <a:extLst>
              <a:ext uri="{FF2B5EF4-FFF2-40B4-BE49-F238E27FC236}">
                <a16:creationId xmlns="" xmlns:a16="http://schemas.microsoft.com/office/drawing/2014/main" id="{BFE0CC7B-9916-B84E-81D0-BA62A4685559}"/>
              </a:ext>
            </a:extLst>
          </p:cNvPr>
          <p:cNvSpPr/>
          <p:nvPr/>
        </p:nvSpPr>
        <p:spPr>
          <a:xfrm>
            <a:off x="445079" y="2532172"/>
            <a:ext cx="2727382" cy="3899138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1977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Υπόδειγμα φορ. σύμβασης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1986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 Conduit Company Report</a:t>
            </a: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2003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Αναθεωρημένη Έκδοση Σχολίων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2014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Αναθεωρημένη Έκδοση Σχολίων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l-G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0" name="Επεξήγηση με γραμμή 2 89">
            <a:extLst>
              <a:ext uri="{FF2B5EF4-FFF2-40B4-BE49-F238E27FC236}">
                <a16:creationId xmlns="" xmlns:a16="http://schemas.microsoft.com/office/drawing/2014/main" id="{D1D550AD-FD2A-9B48-B872-E9F00072F64D}"/>
              </a:ext>
            </a:extLst>
          </p:cNvPr>
          <p:cNvSpPr/>
          <p:nvPr/>
        </p:nvSpPr>
        <p:spPr>
          <a:xfrm>
            <a:off x="3309913" y="2532172"/>
            <a:ext cx="1894937" cy="1992203"/>
          </a:xfrm>
          <a:prstGeom prst="borderCallout2">
            <a:avLst>
              <a:gd name="adj1" fmla="val 22992"/>
              <a:gd name="adj2" fmla="val -74"/>
              <a:gd name="adj3" fmla="val 23263"/>
              <a:gd name="adj4" fmla="val -21191"/>
              <a:gd name="adj5" fmla="val 84677"/>
              <a:gd name="adj6" fmla="val -20783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600"/>
              </a:lnSpc>
              <a:buClr>
                <a:schemeClr val="accent1">
                  <a:lumMod val="50000"/>
                </a:schemeClr>
              </a:buClr>
            </a:pPr>
            <a:r>
              <a:rPr lang="el-G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Ερμηνεία όρου Β.Ο. υπό πρίσμα και αντικείμενο Σύμβασης και πρόληψη Φοροαποφυγής, Φοροδιαφυγής</a:t>
            </a:r>
            <a:endParaRPr lang="el-GR" sz="1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600"/>
              </a:lnSpc>
              <a:buClr>
                <a:schemeClr val="accent1">
                  <a:lumMod val="50000"/>
                </a:schemeClr>
              </a:buClr>
            </a:pPr>
            <a:r>
              <a:rPr lang="el-GR" sz="11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Εταιρεία –όχημα: </a:t>
            </a:r>
            <a:r>
              <a:rPr lang="el-G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περιορισμένες εξουσίες </a:t>
            </a:r>
            <a:r>
              <a:rPr lang="el-G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el-GR" sz="11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καταπιστευτικού</a:t>
            </a:r>
            <a:r>
              <a:rPr lang="el-G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l-G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ή απλού </a:t>
            </a:r>
            <a:r>
              <a:rPr lang="el-G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διαχειριστή» </a:t>
            </a:r>
            <a:endParaRPr lang="el-GR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Επεξήγηση με γραμμή 2 90">
            <a:extLst>
              <a:ext uri="{FF2B5EF4-FFF2-40B4-BE49-F238E27FC236}">
                <a16:creationId xmlns="" xmlns:a16="http://schemas.microsoft.com/office/drawing/2014/main" id="{DEC5229F-63C3-A443-A1DE-47D276ED9F26}"/>
              </a:ext>
            </a:extLst>
          </p:cNvPr>
          <p:cNvSpPr/>
          <p:nvPr/>
        </p:nvSpPr>
        <p:spPr>
          <a:xfrm>
            <a:off x="3327683" y="4802678"/>
            <a:ext cx="1877168" cy="1628631"/>
          </a:xfrm>
          <a:prstGeom prst="borderCallout2">
            <a:avLst>
              <a:gd name="adj1" fmla="val 73812"/>
              <a:gd name="adj2" fmla="val -984"/>
              <a:gd name="adj3" fmla="val 73442"/>
              <a:gd name="adj4" fmla="val -23223"/>
              <a:gd name="adj5" fmla="val 4327"/>
              <a:gd name="adj6" fmla="val -22549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600"/>
              </a:lnSpc>
              <a:buClr>
                <a:schemeClr val="accent1">
                  <a:lumMod val="50000"/>
                </a:schemeClr>
              </a:buClr>
            </a:pPr>
            <a:r>
              <a:rPr lang="el-G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ΟΧΙ ΔΙΚΑΙΟΥΧΟΣ</a:t>
            </a:r>
          </a:p>
          <a:p>
            <a:pPr algn="ctr">
              <a:lnSpc>
                <a:spcPts val="1600"/>
              </a:lnSpc>
              <a:buClr>
                <a:schemeClr val="accent1">
                  <a:lumMod val="50000"/>
                </a:schemeClr>
              </a:buClr>
            </a:pPr>
            <a:r>
              <a:rPr lang="el-G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Συμβατική ή εκ του νόμου υποχρέωση καταβολής </a:t>
            </a:r>
            <a:r>
              <a:rPr lang="el-G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π.χ. μερισμάτων </a:t>
            </a:r>
            <a:r>
              <a:rPr lang="el-G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σε </a:t>
            </a:r>
            <a:r>
              <a:rPr lang="el-G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l-GR" sz="1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ον</a:t>
            </a:r>
            <a:r>
              <a:rPr lang="el-G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l-G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ή κατ’ ουσίαν δεν έχει δικαίωμα χρήσης και </a:t>
            </a:r>
            <a:r>
              <a:rPr lang="el-G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απόλαυσης αυτών</a:t>
            </a:r>
            <a:endParaRPr lang="el-GR" sz="12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1600"/>
              </a:lnSpc>
              <a:buClr>
                <a:schemeClr val="accent1">
                  <a:lumMod val="50000"/>
                </a:schemeClr>
              </a:buClr>
            </a:pPr>
            <a:endParaRPr lang="el-G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6" grpId="0" animBg="1"/>
      <p:bldP spid="90" grpId="0" animBg="1"/>
      <p:bldP spid="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="" xmlns:a16="http://schemas.microsoft.com/office/drawing/2014/main" id="{228AF3CD-23A5-AD41-8631-76376A41D687}"/>
              </a:ext>
            </a:extLst>
          </p:cNvPr>
          <p:cNvCxnSpPr>
            <a:cxnSpLocks/>
          </p:cNvCxnSpPr>
          <p:nvPr/>
        </p:nvCxnSpPr>
        <p:spPr>
          <a:xfrm>
            <a:off x="1449238" y="310551"/>
            <a:ext cx="0" cy="6418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3A958B3C-835F-284C-AA80-F146F4165860}"/>
              </a:ext>
            </a:extLst>
          </p:cNvPr>
          <p:cNvSpPr/>
          <p:nvPr/>
        </p:nvSpPr>
        <p:spPr>
          <a:xfrm>
            <a:off x="1449238" y="310551"/>
            <a:ext cx="98619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  <a:sym typeface="Calibri"/>
              </a:rPr>
              <a:t>H </a:t>
            </a:r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  <a:sym typeface="Calibri"/>
              </a:rPr>
              <a:t>ΕΝΝΟΙΑ 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TOY </a:t>
            </a:r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ΠΡΑΓΜΑΤΙΚΟΥ ΔΙΚΑΙΟΥΧΟΥ</a:t>
            </a:r>
          </a:p>
          <a:p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ΣΕ ΕΝΩΣΙΑΚΟ ΕΠΙΠΕΔΟ </a:t>
            </a:r>
            <a:endParaRPr lang="el-GR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AD08E9E-F254-47C3-98BD-1C4B353987F4}"/>
              </a:ext>
            </a:extLst>
          </p:cNvPr>
          <p:cNvSpPr/>
          <p:nvPr/>
        </p:nvSpPr>
        <p:spPr>
          <a:xfrm rot="3681096">
            <a:off x="1467325" y="5028461"/>
            <a:ext cx="892427" cy="250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524"/>
                </a:moveTo>
                <a:lnTo>
                  <a:pt x="892427" y="1252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233AF919-012B-4931-8020-C117D2BAD66C}"/>
              </a:ext>
            </a:extLst>
          </p:cNvPr>
          <p:cNvSpPr/>
          <p:nvPr/>
        </p:nvSpPr>
        <p:spPr>
          <a:xfrm rot="1311622">
            <a:off x="1956263" y="4386781"/>
            <a:ext cx="639117" cy="250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524"/>
                </a:moveTo>
                <a:lnTo>
                  <a:pt x="639117" y="1252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6E48A330-F062-4DB4-9A91-FF1DD4503B0F}"/>
              </a:ext>
            </a:extLst>
          </p:cNvPr>
          <p:cNvSpPr/>
          <p:nvPr/>
        </p:nvSpPr>
        <p:spPr>
          <a:xfrm rot="20288378">
            <a:off x="1956263" y="3654250"/>
            <a:ext cx="639117" cy="250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524"/>
                </a:moveTo>
                <a:lnTo>
                  <a:pt x="639117" y="1252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27B006A8-24DA-4AF5-87E1-888403D79B2E}"/>
              </a:ext>
            </a:extLst>
          </p:cNvPr>
          <p:cNvSpPr/>
          <p:nvPr/>
        </p:nvSpPr>
        <p:spPr>
          <a:xfrm rot="17918904">
            <a:off x="1467325" y="3012570"/>
            <a:ext cx="892427" cy="2504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2524"/>
                </a:moveTo>
                <a:lnTo>
                  <a:pt x="892427" y="12524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E0140DC8-4ADF-4593-B18E-2BE7F924D648}"/>
              </a:ext>
            </a:extLst>
          </p:cNvPr>
          <p:cNvSpPr/>
          <p:nvPr/>
        </p:nvSpPr>
        <p:spPr>
          <a:xfrm>
            <a:off x="482373" y="3152529"/>
            <a:ext cx="1761022" cy="1761022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3F227A0-4F63-4EA6-8D09-A9492ED31099}"/>
              </a:ext>
            </a:extLst>
          </p:cNvPr>
          <p:cNvSpPr/>
          <p:nvPr/>
        </p:nvSpPr>
        <p:spPr>
          <a:xfrm>
            <a:off x="1852450" y="1641570"/>
            <a:ext cx="1056613" cy="1056613"/>
          </a:xfrm>
          <a:custGeom>
            <a:avLst/>
            <a:gdLst>
              <a:gd name="connsiteX0" fmla="*/ 0 w 1056613"/>
              <a:gd name="connsiteY0" fmla="*/ 528307 h 1056613"/>
              <a:gd name="connsiteX1" fmla="*/ 528307 w 1056613"/>
              <a:gd name="connsiteY1" fmla="*/ 0 h 1056613"/>
              <a:gd name="connsiteX2" fmla="*/ 1056614 w 1056613"/>
              <a:gd name="connsiteY2" fmla="*/ 528307 h 1056613"/>
              <a:gd name="connsiteX3" fmla="*/ 528307 w 1056613"/>
              <a:gd name="connsiteY3" fmla="*/ 1056614 h 1056613"/>
              <a:gd name="connsiteX4" fmla="*/ 0 w 1056613"/>
              <a:gd name="connsiteY4" fmla="*/ 528307 h 105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13" h="1056613">
                <a:moveTo>
                  <a:pt x="0" y="528307"/>
                </a:moveTo>
                <a:cubicBezTo>
                  <a:pt x="0" y="236531"/>
                  <a:pt x="236531" y="0"/>
                  <a:pt x="528307" y="0"/>
                </a:cubicBezTo>
                <a:cubicBezTo>
                  <a:pt x="820083" y="0"/>
                  <a:pt x="1056614" y="236531"/>
                  <a:pt x="1056614" y="528307"/>
                </a:cubicBezTo>
                <a:cubicBezTo>
                  <a:pt x="1056614" y="820083"/>
                  <a:pt x="820083" y="1056614"/>
                  <a:pt x="528307" y="1056614"/>
                </a:cubicBezTo>
                <a:cubicBezTo>
                  <a:pt x="236531" y="1056614"/>
                  <a:pt x="0" y="820083"/>
                  <a:pt x="0" y="52830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852" tIns="185852" rIns="185852" bIns="185852" numCol="1" spcCol="1270" anchor="ctr" anchorCtr="0">
            <a:noAutofit/>
          </a:bodyPr>
          <a:lstStyle/>
          <a:p>
            <a:pPr marL="0" lvl="0" indent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49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0B3C7900-3325-4FD7-8C19-36BDDCF7FB74}"/>
              </a:ext>
            </a:extLst>
          </p:cNvPr>
          <p:cNvSpPr/>
          <p:nvPr/>
        </p:nvSpPr>
        <p:spPr>
          <a:xfrm>
            <a:off x="2534415" y="2822768"/>
            <a:ext cx="1056613" cy="1056613"/>
          </a:xfrm>
          <a:custGeom>
            <a:avLst/>
            <a:gdLst>
              <a:gd name="connsiteX0" fmla="*/ 0 w 1056613"/>
              <a:gd name="connsiteY0" fmla="*/ 528307 h 1056613"/>
              <a:gd name="connsiteX1" fmla="*/ 528307 w 1056613"/>
              <a:gd name="connsiteY1" fmla="*/ 0 h 1056613"/>
              <a:gd name="connsiteX2" fmla="*/ 1056614 w 1056613"/>
              <a:gd name="connsiteY2" fmla="*/ 528307 h 1056613"/>
              <a:gd name="connsiteX3" fmla="*/ 528307 w 1056613"/>
              <a:gd name="connsiteY3" fmla="*/ 1056614 h 1056613"/>
              <a:gd name="connsiteX4" fmla="*/ 0 w 1056613"/>
              <a:gd name="connsiteY4" fmla="*/ 528307 h 105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13" h="1056613">
                <a:moveTo>
                  <a:pt x="0" y="528307"/>
                </a:moveTo>
                <a:cubicBezTo>
                  <a:pt x="0" y="236531"/>
                  <a:pt x="236531" y="0"/>
                  <a:pt x="528307" y="0"/>
                </a:cubicBezTo>
                <a:cubicBezTo>
                  <a:pt x="820083" y="0"/>
                  <a:pt x="1056614" y="236531"/>
                  <a:pt x="1056614" y="528307"/>
                </a:cubicBezTo>
                <a:cubicBezTo>
                  <a:pt x="1056614" y="820083"/>
                  <a:pt x="820083" y="1056614"/>
                  <a:pt x="528307" y="1056614"/>
                </a:cubicBezTo>
                <a:cubicBezTo>
                  <a:pt x="236531" y="1056614"/>
                  <a:pt x="0" y="820083"/>
                  <a:pt x="0" y="52830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852" tIns="185852" rIns="185852" bIns="185852" numCol="1" spcCol="1270" anchor="ctr" anchorCtr="0">
            <a:noAutofit/>
          </a:bodyPr>
          <a:lstStyle/>
          <a:p>
            <a:pPr marL="0" lvl="0" indent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49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0F2B6EF-74B3-44B8-B75C-6DD4BB4D32FD}"/>
              </a:ext>
            </a:extLst>
          </p:cNvPr>
          <p:cNvSpPr/>
          <p:nvPr/>
        </p:nvSpPr>
        <p:spPr>
          <a:xfrm>
            <a:off x="3696689" y="2822768"/>
            <a:ext cx="1584919" cy="1056613"/>
          </a:xfrm>
          <a:custGeom>
            <a:avLst/>
            <a:gdLst>
              <a:gd name="connsiteX0" fmla="*/ 0 w 1584919"/>
              <a:gd name="connsiteY0" fmla="*/ 0 h 1056613"/>
              <a:gd name="connsiteX1" fmla="*/ 1584919 w 1584919"/>
              <a:gd name="connsiteY1" fmla="*/ 0 h 1056613"/>
              <a:gd name="connsiteX2" fmla="*/ 1584919 w 1584919"/>
              <a:gd name="connsiteY2" fmla="*/ 1056613 h 1056613"/>
              <a:gd name="connsiteX3" fmla="*/ 0 w 1584919"/>
              <a:gd name="connsiteY3" fmla="*/ 1056613 h 1056613"/>
              <a:gd name="connsiteX4" fmla="*/ 0 w 1584919"/>
              <a:gd name="connsiteY4" fmla="*/ 0 h 105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919" h="1056613">
                <a:moveTo>
                  <a:pt x="0" y="0"/>
                </a:moveTo>
                <a:lnTo>
                  <a:pt x="1584919" y="0"/>
                </a:lnTo>
                <a:lnTo>
                  <a:pt x="1584919" y="1056613"/>
                </a:lnTo>
                <a:lnTo>
                  <a:pt x="0" y="10566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285750" lvl="1" indent="-285750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l-GR" sz="65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502EF47-392A-4201-922D-EA8F6485DB82}"/>
              </a:ext>
            </a:extLst>
          </p:cNvPr>
          <p:cNvSpPr/>
          <p:nvPr/>
        </p:nvSpPr>
        <p:spPr>
          <a:xfrm>
            <a:off x="2534415" y="4186698"/>
            <a:ext cx="1056613" cy="1056613"/>
          </a:xfrm>
          <a:custGeom>
            <a:avLst/>
            <a:gdLst>
              <a:gd name="connsiteX0" fmla="*/ 0 w 1056613"/>
              <a:gd name="connsiteY0" fmla="*/ 528307 h 1056613"/>
              <a:gd name="connsiteX1" fmla="*/ 528307 w 1056613"/>
              <a:gd name="connsiteY1" fmla="*/ 0 h 1056613"/>
              <a:gd name="connsiteX2" fmla="*/ 1056614 w 1056613"/>
              <a:gd name="connsiteY2" fmla="*/ 528307 h 1056613"/>
              <a:gd name="connsiteX3" fmla="*/ 528307 w 1056613"/>
              <a:gd name="connsiteY3" fmla="*/ 1056614 h 1056613"/>
              <a:gd name="connsiteX4" fmla="*/ 0 w 1056613"/>
              <a:gd name="connsiteY4" fmla="*/ 528307 h 105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13" h="1056613">
                <a:moveTo>
                  <a:pt x="0" y="528307"/>
                </a:moveTo>
                <a:cubicBezTo>
                  <a:pt x="0" y="236531"/>
                  <a:pt x="236531" y="0"/>
                  <a:pt x="528307" y="0"/>
                </a:cubicBezTo>
                <a:cubicBezTo>
                  <a:pt x="820083" y="0"/>
                  <a:pt x="1056614" y="236531"/>
                  <a:pt x="1056614" y="528307"/>
                </a:cubicBezTo>
                <a:cubicBezTo>
                  <a:pt x="1056614" y="820083"/>
                  <a:pt x="820083" y="1056614"/>
                  <a:pt x="528307" y="1056614"/>
                </a:cubicBezTo>
                <a:cubicBezTo>
                  <a:pt x="236531" y="1056614"/>
                  <a:pt x="0" y="820083"/>
                  <a:pt x="0" y="52830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852" tIns="185852" rIns="185852" bIns="185852" numCol="1" spcCol="1270" anchor="ctr" anchorCtr="0">
            <a:noAutofit/>
          </a:bodyPr>
          <a:lstStyle/>
          <a:p>
            <a:pPr marL="0" lvl="0" indent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49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8776819B-5564-44DD-A2C5-767069CFBAA7}"/>
              </a:ext>
            </a:extLst>
          </p:cNvPr>
          <p:cNvSpPr/>
          <p:nvPr/>
        </p:nvSpPr>
        <p:spPr>
          <a:xfrm>
            <a:off x="1852450" y="5367896"/>
            <a:ext cx="1056613" cy="1056613"/>
          </a:xfrm>
          <a:custGeom>
            <a:avLst/>
            <a:gdLst>
              <a:gd name="connsiteX0" fmla="*/ 0 w 1056613"/>
              <a:gd name="connsiteY0" fmla="*/ 528307 h 1056613"/>
              <a:gd name="connsiteX1" fmla="*/ 528307 w 1056613"/>
              <a:gd name="connsiteY1" fmla="*/ 0 h 1056613"/>
              <a:gd name="connsiteX2" fmla="*/ 1056614 w 1056613"/>
              <a:gd name="connsiteY2" fmla="*/ 528307 h 1056613"/>
              <a:gd name="connsiteX3" fmla="*/ 528307 w 1056613"/>
              <a:gd name="connsiteY3" fmla="*/ 1056614 h 1056613"/>
              <a:gd name="connsiteX4" fmla="*/ 0 w 1056613"/>
              <a:gd name="connsiteY4" fmla="*/ 528307 h 105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613" h="1056613">
                <a:moveTo>
                  <a:pt x="0" y="528307"/>
                </a:moveTo>
                <a:cubicBezTo>
                  <a:pt x="0" y="236531"/>
                  <a:pt x="236531" y="0"/>
                  <a:pt x="528307" y="0"/>
                </a:cubicBezTo>
                <a:cubicBezTo>
                  <a:pt x="820083" y="0"/>
                  <a:pt x="1056614" y="236531"/>
                  <a:pt x="1056614" y="528307"/>
                </a:cubicBezTo>
                <a:cubicBezTo>
                  <a:pt x="1056614" y="820083"/>
                  <a:pt x="820083" y="1056614"/>
                  <a:pt x="528307" y="1056614"/>
                </a:cubicBezTo>
                <a:cubicBezTo>
                  <a:pt x="236531" y="1056614"/>
                  <a:pt x="0" y="820083"/>
                  <a:pt x="0" y="52830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852" tIns="185852" rIns="185852" bIns="185852" numCol="1" spcCol="1270" anchor="ctr" anchorCtr="0">
            <a:noAutofit/>
          </a:bodyPr>
          <a:lstStyle/>
          <a:p>
            <a:pPr marL="0" lvl="0" indent="0" algn="ctr" defTabSz="2178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l-GR" sz="4900" kern="1200"/>
          </a:p>
        </p:txBody>
      </p:sp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0FF07FAA-1D7A-1D4D-A0FD-8EB4F94F4BDD}"/>
              </a:ext>
            </a:extLst>
          </p:cNvPr>
          <p:cNvSpPr/>
          <p:nvPr/>
        </p:nvSpPr>
        <p:spPr>
          <a:xfrm>
            <a:off x="3118757" y="1489469"/>
            <a:ext cx="9073243" cy="101187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>
                <a:schemeClr val="accent1">
                  <a:lumMod val="50000"/>
                </a:schemeClr>
              </a:buClr>
            </a:pPr>
            <a:r>
              <a:rPr lang="el-G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Γενική αρχή δικαίου ΕΕ: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l-G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ι πολίτες δεν μπορούν να επικαλούνται δολίως ή καταχρηστικώς τους κανόνες δικαίου της ΕΕ </a:t>
            </a:r>
          </a:p>
        </p:txBody>
      </p:sp>
      <p:sp>
        <p:nvSpPr>
          <p:cNvPr id="23" name="Ορθογώνιο 22">
            <a:extLst>
              <a:ext uri="{FF2B5EF4-FFF2-40B4-BE49-F238E27FC236}">
                <a16:creationId xmlns="" xmlns:a16="http://schemas.microsoft.com/office/drawing/2014/main" id="{D81B1142-3772-0B4B-8FFE-58CDD62363C2}"/>
              </a:ext>
            </a:extLst>
          </p:cNvPr>
          <p:cNvSpPr/>
          <p:nvPr/>
        </p:nvSpPr>
        <p:spPr>
          <a:xfrm>
            <a:off x="3755571" y="2697639"/>
            <a:ext cx="8436428" cy="127746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accent1">
                  <a:lumMod val="50000"/>
                </a:schemeClr>
              </a:buClr>
            </a:pPr>
            <a:r>
              <a:rPr lang="el-G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Οδηγία ΤΟΚΩΝ / ΔΙΚΑΙΩΜΑΤΩΝ – Οδηγία 2003/49/ΕΚ</a:t>
            </a:r>
          </a:p>
          <a:p>
            <a:pPr lvl="0" algn="just">
              <a:buClr>
                <a:schemeClr val="accent1">
                  <a:lumMod val="50000"/>
                </a:schemeClr>
              </a:buClr>
            </a:pPr>
            <a:r>
              <a:rPr lang="el-GR" dirty="0">
                <a:solidFill>
                  <a:srgbClr val="002060"/>
                </a:solidFill>
                <a:latin typeface="Century Gothic" panose="020B0502020202020204" pitchFamily="34" charset="0"/>
              </a:rPr>
              <a:t>Ως Β.Ο. μόνον εφόσον δέχεται πληρωμές για ίδιον λογαριασμό και όχι με την ιδιότητα διαχειριστή ή του εξουσιοδοτημένου υπογράφοντα για λογ/</a:t>
            </a:r>
            <a:r>
              <a:rPr lang="el-GR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μο</a:t>
            </a:r>
            <a:r>
              <a:rPr lang="el-GR" dirty="0">
                <a:solidFill>
                  <a:srgbClr val="002060"/>
                </a:solidFill>
                <a:latin typeface="Century Gothic" panose="020B0502020202020204" pitchFamily="34" charset="0"/>
              </a:rPr>
              <a:t> άλλου προσώπου</a:t>
            </a:r>
          </a:p>
        </p:txBody>
      </p:sp>
      <p:sp>
        <p:nvSpPr>
          <p:cNvPr id="24" name="Ορθογώνιο 23">
            <a:extLst>
              <a:ext uri="{FF2B5EF4-FFF2-40B4-BE49-F238E27FC236}">
                <a16:creationId xmlns="" xmlns:a16="http://schemas.microsoft.com/office/drawing/2014/main" id="{E66DC1AB-7624-3143-855B-E066CFA057B2}"/>
              </a:ext>
            </a:extLst>
          </p:cNvPr>
          <p:cNvSpPr/>
          <p:nvPr/>
        </p:nvSpPr>
        <p:spPr>
          <a:xfrm>
            <a:off x="3755570" y="4171401"/>
            <a:ext cx="8436429" cy="104509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accent1">
                  <a:lumMod val="50000"/>
                </a:schemeClr>
              </a:buClr>
            </a:pPr>
            <a:r>
              <a:rPr lang="el-GR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Οδηγία ΜΗΤΡΙΚΩΝ / ΘΥΓΑΤΡΙΚΩΝ - Οδηγία 90/435/ΕΟΚ </a:t>
            </a:r>
            <a:endParaRPr lang="en-U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</a:pPr>
            <a:r>
              <a:rPr lang="el-G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Αναφορά σε αποδέκτη εισοδήματος, όχι σε 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B.O.</a:t>
            </a:r>
          </a:p>
        </p:txBody>
      </p:sp>
      <p:sp>
        <p:nvSpPr>
          <p:cNvPr id="25" name="Ορθογώνιο 24">
            <a:extLst>
              <a:ext uri="{FF2B5EF4-FFF2-40B4-BE49-F238E27FC236}">
                <a16:creationId xmlns="" xmlns:a16="http://schemas.microsoft.com/office/drawing/2014/main" id="{769797C5-7ACD-BC42-8F2F-9AD2D0307619}"/>
              </a:ext>
            </a:extLst>
          </p:cNvPr>
          <p:cNvSpPr/>
          <p:nvPr/>
        </p:nvSpPr>
        <p:spPr>
          <a:xfrm>
            <a:off x="3118757" y="5379573"/>
            <a:ext cx="9073243" cy="133737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accent1">
                  <a:lumMod val="50000"/>
                </a:schemeClr>
              </a:buClr>
            </a:pPr>
            <a:r>
              <a:rPr lang="el-GR" sz="1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ΥΠΟΧΡΕΩΤΙΚΗ ΑΥΤΟΜΑΤΗ ΑΝΤΑΛΛΑΓΗ ΠΛΗΡΟΦΟΡΙΩΝ - Οδηγία 2011/16/ΕΕ</a:t>
            </a:r>
          </a:p>
          <a:p>
            <a:pPr marL="285750" lvl="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Οδηγία 2014/107/ΕΕ – </a:t>
            </a:r>
            <a:r>
              <a:rPr lang="el-GR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Αναφορά σε Δικαιούχο λογαριασμού και σε ελέγχοντα νομική οντότητα πρόσωπα</a:t>
            </a:r>
          </a:p>
          <a:p>
            <a:pPr marL="285750" lvl="0" indent="-285750" algn="just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Οδηγία 2018/822/ΕΕ – </a:t>
            </a:r>
            <a:r>
              <a:rPr lang="el-GR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Υποχρέωση γνωστοποίησης διασυνοριακών ρυθμίσεων από ενδιάμεσο πρόσωπο. Εμπίπτει και η επιχείρηση απόκρυψης UBO</a:t>
            </a:r>
          </a:p>
        </p:txBody>
      </p:sp>
    </p:spTree>
    <p:extLst>
      <p:ext uri="{BB962C8B-B14F-4D97-AF65-F5344CB8AC3E}">
        <p14:creationId xmlns:p14="http://schemas.microsoft.com/office/powerpoint/2010/main" val="28035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Ορθογώνιο 49">
            <a:extLst>
              <a:ext uri="{FF2B5EF4-FFF2-40B4-BE49-F238E27FC236}">
                <a16:creationId xmlns="" xmlns:a16="http://schemas.microsoft.com/office/drawing/2014/main" id="{B01FD890-9374-6545-B3EB-DD2250695456}"/>
              </a:ext>
            </a:extLst>
          </p:cNvPr>
          <p:cNvSpPr/>
          <p:nvPr/>
        </p:nvSpPr>
        <p:spPr>
          <a:xfrm>
            <a:off x="2377379" y="5500403"/>
            <a:ext cx="7546036" cy="135759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2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endParaRPr lang="el-GR" sz="1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160338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l-GR" dirty="0"/>
          </a:p>
        </p:txBody>
      </p:sp>
      <p:cxnSp>
        <p:nvCxnSpPr>
          <p:cNvPr id="37" name="Ευθεία γραμμή σύνδεσης 36">
            <a:extLst>
              <a:ext uri="{FF2B5EF4-FFF2-40B4-BE49-F238E27FC236}">
                <a16:creationId xmlns="" xmlns:a16="http://schemas.microsoft.com/office/drawing/2014/main" id="{26B6AC28-F473-2E46-B771-C9FBFBE0ECB8}"/>
              </a:ext>
            </a:extLst>
          </p:cNvPr>
          <p:cNvCxnSpPr>
            <a:cxnSpLocks/>
          </p:cNvCxnSpPr>
          <p:nvPr/>
        </p:nvCxnSpPr>
        <p:spPr>
          <a:xfrm>
            <a:off x="1449238" y="310551"/>
            <a:ext cx="0" cy="6418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Ορθογώνιο 37">
            <a:extLst>
              <a:ext uri="{FF2B5EF4-FFF2-40B4-BE49-F238E27FC236}">
                <a16:creationId xmlns="" xmlns:a16="http://schemas.microsoft.com/office/drawing/2014/main" id="{3FF76941-D35F-CD40-A5DB-2197D0BE924D}"/>
              </a:ext>
            </a:extLst>
          </p:cNvPr>
          <p:cNvSpPr/>
          <p:nvPr/>
        </p:nvSpPr>
        <p:spPr>
          <a:xfrm>
            <a:off x="1563541" y="310554"/>
            <a:ext cx="104903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ΠΛΑΙΣΙΟ ΚΑΤΑΠΟΛΕΜΗΣΗΣ ΝΟΜΙΜΟΠΟΙΗΣΗΣ </a:t>
            </a:r>
          </a:p>
          <a:p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ΕΣΟΔΩΝ ΑΠΟ ΕΓΚΛΗΜΑΤΙΚΕΣ ΔΡΑΣΤΗΡΙΟΤΗΤΕΣ</a:t>
            </a:r>
            <a:endParaRPr lang="el-GR" sz="3600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3" name="Rectangle 19">
            <a:extLst>
              <a:ext uri="{FF2B5EF4-FFF2-40B4-BE49-F238E27FC236}">
                <a16:creationId xmlns="" xmlns:a16="http://schemas.microsoft.com/office/drawing/2014/main" id="{A8576100-B8FE-1149-B2B3-324EDACE3FD6}"/>
              </a:ext>
            </a:extLst>
          </p:cNvPr>
          <p:cNvSpPr/>
          <p:nvPr/>
        </p:nvSpPr>
        <p:spPr>
          <a:xfrm rot="21599113">
            <a:off x="9031649" y="1541500"/>
            <a:ext cx="3012526" cy="717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0338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160338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70" name="Ομάδα 69">
            <a:extLst>
              <a:ext uri="{FF2B5EF4-FFF2-40B4-BE49-F238E27FC236}">
                <a16:creationId xmlns="" xmlns:a16="http://schemas.microsoft.com/office/drawing/2014/main" id="{24A5AB05-ADA7-5549-AF90-E68881007435}"/>
              </a:ext>
            </a:extLst>
          </p:cNvPr>
          <p:cNvGrpSpPr/>
          <p:nvPr/>
        </p:nvGrpSpPr>
        <p:grpSpPr>
          <a:xfrm>
            <a:off x="290576" y="1694523"/>
            <a:ext cx="2820232" cy="2851171"/>
            <a:chOff x="784636" y="1891987"/>
            <a:chExt cx="2820232" cy="2851171"/>
          </a:xfrm>
        </p:grpSpPr>
        <p:sp>
          <p:nvSpPr>
            <p:cNvPr id="49" name="Ορθογώνιο 48">
              <a:extLst>
                <a:ext uri="{FF2B5EF4-FFF2-40B4-BE49-F238E27FC236}">
                  <a16:creationId xmlns="" xmlns:a16="http://schemas.microsoft.com/office/drawing/2014/main" id="{13D93276-6AC4-4D40-A351-B906103180D3}"/>
                </a:ext>
              </a:extLst>
            </p:cNvPr>
            <p:cNvSpPr/>
            <p:nvPr/>
          </p:nvSpPr>
          <p:spPr>
            <a:xfrm>
              <a:off x="784636" y="2308719"/>
              <a:ext cx="2820232" cy="2434439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l-GR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l-GR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Μητρώο πραγματικών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l-GR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δικαιούχων</a:t>
              </a:r>
            </a:p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Ορισμός 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UBO</a:t>
              </a:r>
            </a:p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Μέτρα δέουσας επίτευξης</a:t>
              </a:r>
            </a:p>
            <a:p>
              <a:pPr algn="ctr"/>
              <a:endParaRPr lang="el-GR" dirty="0"/>
            </a:p>
          </p:txBody>
        </p:sp>
        <p:grpSp>
          <p:nvGrpSpPr>
            <p:cNvPr id="44" name="Ομάδα 43">
              <a:extLst>
                <a:ext uri="{FF2B5EF4-FFF2-40B4-BE49-F238E27FC236}">
                  <a16:creationId xmlns="" xmlns:a16="http://schemas.microsoft.com/office/drawing/2014/main" id="{7B8D2B16-1D15-BA41-B486-8BA68F53D7A6}"/>
                </a:ext>
              </a:extLst>
            </p:cNvPr>
            <p:cNvGrpSpPr/>
            <p:nvPr/>
          </p:nvGrpSpPr>
          <p:grpSpPr>
            <a:xfrm>
              <a:off x="1183981" y="1891987"/>
              <a:ext cx="1970743" cy="1392856"/>
              <a:chOff x="4836945" y="1445368"/>
              <a:chExt cx="1970743" cy="1392856"/>
            </a:xfrm>
          </p:grpSpPr>
          <p:pic>
            <p:nvPicPr>
              <p:cNvPr id="2" name="Εικόνα 1">
                <a:extLst>
                  <a:ext uri="{FF2B5EF4-FFF2-40B4-BE49-F238E27FC236}">
                    <a16:creationId xmlns="" xmlns:a16="http://schemas.microsoft.com/office/drawing/2014/main" id="{8080570B-33A5-8542-8A5C-274B946D5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720521">
                <a:off x="4836945" y="1445368"/>
                <a:ext cx="1970743" cy="1392856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10FE2FC0-646C-A649-BBAB-EB8997933E71}"/>
                  </a:ext>
                </a:extLst>
              </p:cNvPr>
              <p:cNvSpPr txBox="1"/>
              <p:nvPr/>
            </p:nvSpPr>
            <p:spPr>
              <a:xfrm>
                <a:off x="5246392" y="1906089"/>
                <a:ext cx="11993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Οδηγία </a:t>
                </a:r>
              </a:p>
              <a:p>
                <a:r>
                  <a:rPr lang="el-GR" b="1" dirty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2015/849</a:t>
                </a:r>
              </a:p>
            </p:txBody>
          </p:sp>
        </p:grpSp>
      </p:grpSp>
      <p:grpSp>
        <p:nvGrpSpPr>
          <p:cNvPr id="57" name="Ομάδα 56">
            <a:extLst>
              <a:ext uri="{FF2B5EF4-FFF2-40B4-BE49-F238E27FC236}">
                <a16:creationId xmlns="" xmlns:a16="http://schemas.microsoft.com/office/drawing/2014/main" id="{2C59D920-F094-8949-8FD4-374CF9A228DF}"/>
              </a:ext>
            </a:extLst>
          </p:cNvPr>
          <p:cNvGrpSpPr/>
          <p:nvPr/>
        </p:nvGrpSpPr>
        <p:grpSpPr>
          <a:xfrm>
            <a:off x="3225110" y="1584250"/>
            <a:ext cx="2820232" cy="2961444"/>
            <a:chOff x="3719170" y="1781714"/>
            <a:chExt cx="2820232" cy="2961444"/>
          </a:xfrm>
        </p:grpSpPr>
        <p:sp>
          <p:nvSpPr>
            <p:cNvPr id="50" name="Ορθογώνιο 49">
              <a:extLst>
                <a:ext uri="{FF2B5EF4-FFF2-40B4-BE49-F238E27FC236}">
                  <a16:creationId xmlns="" xmlns:a16="http://schemas.microsoft.com/office/drawing/2014/main" id="{B01FD890-9374-6545-B3EB-DD2250695456}"/>
                </a:ext>
              </a:extLst>
            </p:cNvPr>
            <p:cNvSpPr/>
            <p:nvPr/>
          </p:nvSpPr>
          <p:spPr>
            <a:xfrm>
              <a:off x="3719170" y="2308718"/>
              <a:ext cx="2820232" cy="2434440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2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l-GR" sz="16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   </a:t>
              </a:r>
            </a:p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16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Επέκταση πρόσβασης </a:t>
              </a:r>
              <a:r>
                <a:rPr lang="el-GR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στο κεντρικό </a:t>
              </a:r>
              <a:r>
                <a:rPr lang="el-GR" sz="16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Μητρώο</a:t>
              </a:r>
              <a:endParaRPr lang="el-GR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l-GR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l-GR" dirty="0"/>
            </a:p>
          </p:txBody>
        </p:sp>
        <p:grpSp>
          <p:nvGrpSpPr>
            <p:cNvPr id="54" name="Ομάδα 53">
              <a:extLst>
                <a:ext uri="{FF2B5EF4-FFF2-40B4-BE49-F238E27FC236}">
                  <a16:creationId xmlns="" xmlns:a16="http://schemas.microsoft.com/office/drawing/2014/main" id="{4039B2E1-9339-9E4E-AB70-EF39CFEE6C39}"/>
                </a:ext>
              </a:extLst>
            </p:cNvPr>
            <p:cNvGrpSpPr/>
            <p:nvPr/>
          </p:nvGrpSpPr>
          <p:grpSpPr>
            <a:xfrm rot="1419974">
              <a:off x="4125561" y="1781714"/>
              <a:ext cx="1826710" cy="1291058"/>
              <a:chOff x="4115439" y="2007450"/>
              <a:chExt cx="1826710" cy="1291058"/>
            </a:xfrm>
          </p:grpSpPr>
          <p:pic>
            <p:nvPicPr>
              <p:cNvPr id="55" name="Εικόνα 54">
                <a:extLst>
                  <a:ext uri="{FF2B5EF4-FFF2-40B4-BE49-F238E27FC236}">
                    <a16:creationId xmlns="" xmlns:a16="http://schemas.microsoft.com/office/drawing/2014/main" id="{07A15583-965C-4D47-BD02-1F5B27139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20875654">
                <a:off x="4115439" y="2007450"/>
                <a:ext cx="1826710" cy="129105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DD7655E9-B61C-B046-BD42-F9BF55502FED}"/>
                  </a:ext>
                </a:extLst>
              </p:cNvPr>
              <p:cNvSpPr txBox="1"/>
              <p:nvPr/>
            </p:nvSpPr>
            <p:spPr>
              <a:xfrm rot="20180026">
                <a:off x="4488962" y="2381907"/>
                <a:ext cx="121937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Οδηγία </a:t>
                </a:r>
              </a:p>
              <a:p>
                <a:r>
                  <a:rPr lang="el-GR" b="1" dirty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2018/843</a:t>
                </a:r>
              </a:p>
            </p:txBody>
          </p:sp>
        </p:grpSp>
      </p:grpSp>
      <p:grpSp>
        <p:nvGrpSpPr>
          <p:cNvPr id="69" name="Ομάδα 68">
            <a:extLst>
              <a:ext uri="{FF2B5EF4-FFF2-40B4-BE49-F238E27FC236}">
                <a16:creationId xmlns="" xmlns:a16="http://schemas.microsoft.com/office/drawing/2014/main" id="{38AACBD2-8600-404A-80FA-9FCDE038AC42}"/>
              </a:ext>
            </a:extLst>
          </p:cNvPr>
          <p:cNvGrpSpPr/>
          <p:nvPr/>
        </p:nvGrpSpPr>
        <p:grpSpPr>
          <a:xfrm>
            <a:off x="6148260" y="1644372"/>
            <a:ext cx="2820232" cy="2901322"/>
            <a:chOff x="3719170" y="3730243"/>
            <a:chExt cx="2820232" cy="2901322"/>
          </a:xfrm>
        </p:grpSpPr>
        <p:sp>
          <p:nvSpPr>
            <p:cNvPr id="59" name="Ορθογώνιο 58">
              <a:extLst>
                <a:ext uri="{FF2B5EF4-FFF2-40B4-BE49-F238E27FC236}">
                  <a16:creationId xmlns="" xmlns:a16="http://schemas.microsoft.com/office/drawing/2014/main" id="{EE7F03E2-E2A6-A14E-972F-EA5A57F5EC1F}"/>
                </a:ext>
              </a:extLst>
            </p:cNvPr>
            <p:cNvSpPr/>
            <p:nvPr/>
          </p:nvSpPr>
          <p:spPr>
            <a:xfrm>
              <a:off x="3719170" y="4200884"/>
              <a:ext cx="2820232" cy="243068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Ενίσχυση ποινών</a:t>
              </a:r>
            </a:p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l-GR"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algn="ctr"/>
              <a:endParaRPr lang="el-GR" dirty="0"/>
            </a:p>
          </p:txBody>
        </p:sp>
        <p:grpSp>
          <p:nvGrpSpPr>
            <p:cNvPr id="68" name="Ομάδα 67">
              <a:extLst>
                <a:ext uri="{FF2B5EF4-FFF2-40B4-BE49-F238E27FC236}">
                  <a16:creationId xmlns="" xmlns:a16="http://schemas.microsoft.com/office/drawing/2014/main" id="{219CCA18-F061-1741-9567-1A457D85661E}"/>
                </a:ext>
              </a:extLst>
            </p:cNvPr>
            <p:cNvGrpSpPr/>
            <p:nvPr/>
          </p:nvGrpSpPr>
          <p:grpSpPr>
            <a:xfrm>
              <a:off x="4146799" y="3730243"/>
              <a:ext cx="1826710" cy="1291058"/>
              <a:chOff x="4146799" y="3828217"/>
              <a:chExt cx="1826710" cy="1291058"/>
            </a:xfrm>
          </p:grpSpPr>
          <p:pic>
            <p:nvPicPr>
              <p:cNvPr id="66" name="Εικόνα 65">
                <a:extLst>
                  <a:ext uri="{FF2B5EF4-FFF2-40B4-BE49-F238E27FC236}">
                    <a16:creationId xmlns="" xmlns:a16="http://schemas.microsoft.com/office/drawing/2014/main" id="{479DEA1B-92FF-3143-B762-D05893B84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695628">
                <a:off x="4146799" y="3828217"/>
                <a:ext cx="1826710" cy="1291058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23C61C69-CA25-7D44-8F05-F7B54364DCFF}"/>
                  </a:ext>
                </a:extLst>
              </p:cNvPr>
              <p:cNvSpPr txBox="1"/>
              <p:nvPr/>
            </p:nvSpPr>
            <p:spPr>
              <a:xfrm>
                <a:off x="4422855" y="4210567"/>
                <a:ext cx="132921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Οδηγία </a:t>
                </a:r>
              </a:p>
              <a:p>
                <a:r>
                  <a:rPr lang="el-GR" b="1" dirty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2018/1673</a:t>
                </a:r>
              </a:p>
            </p:txBody>
          </p:sp>
        </p:grpSp>
      </p:grpSp>
      <p:grpSp>
        <p:nvGrpSpPr>
          <p:cNvPr id="76" name="Ομάδα 75">
            <a:extLst>
              <a:ext uri="{FF2B5EF4-FFF2-40B4-BE49-F238E27FC236}">
                <a16:creationId xmlns="" xmlns:a16="http://schemas.microsoft.com/office/drawing/2014/main" id="{41742884-D621-964B-A97F-849964FAEC66}"/>
              </a:ext>
            </a:extLst>
          </p:cNvPr>
          <p:cNvGrpSpPr/>
          <p:nvPr/>
        </p:nvGrpSpPr>
        <p:grpSpPr>
          <a:xfrm>
            <a:off x="9098857" y="1665779"/>
            <a:ext cx="2820232" cy="2879915"/>
            <a:chOff x="784636" y="1855835"/>
            <a:chExt cx="2820232" cy="2879915"/>
          </a:xfrm>
        </p:grpSpPr>
        <p:sp>
          <p:nvSpPr>
            <p:cNvPr id="77" name="Ορθογώνιο 76">
              <a:extLst>
                <a:ext uri="{FF2B5EF4-FFF2-40B4-BE49-F238E27FC236}">
                  <a16:creationId xmlns="" xmlns:a16="http://schemas.microsoft.com/office/drawing/2014/main" id="{231AB0FC-1DBB-884C-9389-CD588B5F150D}"/>
                </a:ext>
              </a:extLst>
            </p:cNvPr>
            <p:cNvSpPr/>
            <p:nvPr/>
          </p:nvSpPr>
          <p:spPr>
            <a:xfrm>
              <a:off x="784636" y="2308719"/>
              <a:ext cx="2820232" cy="2427031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l-GR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l-GR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marL="342900" indent="-160338">
                <a:lnSpc>
                  <a:spcPts val="18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l-GR" sz="16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Αντιμετώπιση π</a:t>
              </a:r>
              <a:r>
                <a:rPr lang="el-GR" sz="16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εριορισμών πρόσβασης </a:t>
              </a:r>
              <a:r>
                <a:rPr lang="el-GR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σε πληροφορίες για Β.Ο. </a:t>
              </a:r>
              <a:r>
                <a:rPr lang="el-GR" sz="1600" dirty="0" smtClean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λόγω </a:t>
              </a:r>
              <a:r>
                <a:rPr lang="el-GR" sz="16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νομοθεσίας τρίτης χώρας</a:t>
              </a:r>
            </a:p>
            <a:p>
              <a:pPr algn="ctr"/>
              <a:endParaRPr lang="el-GR" dirty="0"/>
            </a:p>
          </p:txBody>
        </p:sp>
        <p:grpSp>
          <p:nvGrpSpPr>
            <p:cNvPr id="78" name="Ομάδα 77">
              <a:extLst>
                <a:ext uri="{FF2B5EF4-FFF2-40B4-BE49-F238E27FC236}">
                  <a16:creationId xmlns="" xmlns:a16="http://schemas.microsoft.com/office/drawing/2014/main" id="{AF7B942F-31A9-4047-BDEF-5946D499D1A5}"/>
                </a:ext>
              </a:extLst>
            </p:cNvPr>
            <p:cNvGrpSpPr/>
            <p:nvPr/>
          </p:nvGrpSpPr>
          <p:grpSpPr>
            <a:xfrm>
              <a:off x="1209407" y="1855835"/>
              <a:ext cx="1935876" cy="1368213"/>
              <a:chOff x="4862371" y="1409216"/>
              <a:chExt cx="1935876" cy="1368213"/>
            </a:xfrm>
          </p:grpSpPr>
          <p:pic>
            <p:nvPicPr>
              <p:cNvPr id="79" name="Εικόνα 78">
                <a:extLst>
                  <a:ext uri="{FF2B5EF4-FFF2-40B4-BE49-F238E27FC236}">
                    <a16:creationId xmlns="" xmlns:a16="http://schemas.microsoft.com/office/drawing/2014/main" id="{3559F6ED-4E58-DE4D-86AB-774BBF764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rot="720521">
                <a:off x="4862371" y="1409216"/>
                <a:ext cx="1935876" cy="1368213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A04F6695-7085-DC4F-900F-BF1ADBBF6930}"/>
                  </a:ext>
                </a:extLst>
              </p:cNvPr>
              <p:cNvSpPr txBox="1"/>
              <p:nvPr/>
            </p:nvSpPr>
            <p:spPr>
              <a:xfrm>
                <a:off x="5065791" y="1858791"/>
                <a:ext cx="15921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Κανονισμός </a:t>
                </a:r>
                <a:endParaRPr lang="el-GR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r>
                  <a:rPr lang="el-GR" b="1" dirty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2019/758</a:t>
                </a:r>
              </a:p>
            </p:txBody>
          </p:sp>
        </p:grpSp>
      </p:grpSp>
      <p:pic>
        <p:nvPicPr>
          <p:cNvPr id="30" name="Εικόνα 1">
            <a:extLst>
              <a:ext uri="{FF2B5EF4-FFF2-40B4-BE49-F238E27FC236}">
                <a16:creationId xmlns="" xmlns:a16="http://schemas.microsoft.com/office/drawing/2014/main" id="{8080570B-33A5-8542-8A5C-274B946D52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216915">
            <a:off x="1874957" y="4774445"/>
            <a:ext cx="2511786" cy="177524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Εικόνα 1">
            <a:extLst>
              <a:ext uri="{FF2B5EF4-FFF2-40B4-BE49-F238E27FC236}">
                <a16:creationId xmlns="" xmlns:a16="http://schemas.microsoft.com/office/drawing/2014/main" id="{8080570B-33A5-8542-8A5C-274B946D52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02821">
            <a:off x="3754654" y="4774444"/>
            <a:ext cx="2511786" cy="17752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Εικόνα 1">
            <a:extLst>
              <a:ext uri="{FF2B5EF4-FFF2-40B4-BE49-F238E27FC236}">
                <a16:creationId xmlns="" xmlns:a16="http://schemas.microsoft.com/office/drawing/2014/main" id="{8080570B-33A5-8542-8A5C-274B946D52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02821">
            <a:off x="7775663" y="4845408"/>
            <a:ext cx="2511786" cy="1775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Εικόνα 1">
            <a:extLst>
              <a:ext uri="{FF2B5EF4-FFF2-40B4-BE49-F238E27FC236}">
                <a16:creationId xmlns="" xmlns:a16="http://schemas.microsoft.com/office/drawing/2014/main" id="{8080570B-33A5-8542-8A5C-274B946D52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216915">
            <a:off x="5682681" y="4808220"/>
            <a:ext cx="2511786" cy="177524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A251F30-24BB-4E8D-86F5-627E674C4E1B}"/>
              </a:ext>
            </a:extLst>
          </p:cNvPr>
          <p:cNvSpPr/>
          <p:nvPr/>
        </p:nvSpPr>
        <p:spPr>
          <a:xfrm rot="20534069">
            <a:off x="2042805" y="5365996"/>
            <a:ext cx="2175417" cy="7340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ts val="2800"/>
              </a:lnSpc>
            </a:pPr>
            <a:r>
              <a:rPr lang="en-US" sz="2200" b="1" dirty="0">
                <a:solidFill>
                  <a:schemeClr val="bg1"/>
                </a:solidFill>
                <a:latin typeface="Century Gothic" pitchFamily="34" charset="0"/>
                <a:ea typeface="Cambria" panose="02040503050406030204" pitchFamily="18" charset="0"/>
              </a:rPr>
              <a:t>FATF</a:t>
            </a:r>
          </a:p>
          <a:p>
            <a:pPr lvl="0" algn="ctr">
              <a:lnSpc>
                <a:spcPts val="2800"/>
              </a:lnSpc>
            </a:pPr>
            <a:r>
              <a:rPr lang="el-GR" sz="2200" b="1" dirty="0">
                <a:solidFill>
                  <a:schemeClr val="bg1"/>
                </a:solidFill>
                <a:latin typeface="Century Gothic" pitchFamily="34" charset="0"/>
                <a:ea typeface="Cambria" panose="02040503050406030204" pitchFamily="18" charset="0"/>
                <a:cs typeface="Calibri" panose="020F0502020204030204" pitchFamily="34" charset="0"/>
              </a:rPr>
              <a:t>ΣΥΣΤΑΣΕΙΣ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A251F30-24BB-4E8D-86F5-627E674C4E1B}"/>
              </a:ext>
            </a:extLst>
          </p:cNvPr>
          <p:cNvSpPr/>
          <p:nvPr/>
        </p:nvSpPr>
        <p:spPr>
          <a:xfrm rot="20534069">
            <a:off x="5925976" y="5446200"/>
            <a:ext cx="2175417" cy="7340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ts val="2800"/>
              </a:lnSpc>
            </a:pPr>
            <a:r>
              <a:rPr lang="el-GR" sz="2000" b="1" dirty="0">
                <a:solidFill>
                  <a:schemeClr val="bg1"/>
                </a:solidFill>
                <a:latin typeface="Century Gothic" pitchFamily="34" charset="0"/>
                <a:ea typeface="Cambria" panose="02040503050406030204" pitchFamily="18" charset="0"/>
              </a:rPr>
              <a:t>ΣΥΜΦΩΝΙΑ</a:t>
            </a:r>
          </a:p>
          <a:p>
            <a:pPr lvl="0" algn="ctr">
              <a:lnSpc>
                <a:spcPts val="2800"/>
              </a:lnSpc>
            </a:pPr>
            <a:r>
              <a:rPr lang="el-GR" sz="2000" b="1" dirty="0">
                <a:solidFill>
                  <a:schemeClr val="bg1"/>
                </a:solidFill>
                <a:latin typeface="Century Gothic" pitchFamily="34" charset="0"/>
                <a:ea typeface="Cambria" panose="02040503050406030204" pitchFamily="18" charset="0"/>
              </a:rPr>
              <a:t>ΣΤΡΑΣΒΟΥΡΓΟΥ</a:t>
            </a:r>
            <a:endParaRPr lang="en-GB" sz="2000" b="1" dirty="0">
              <a:solidFill>
                <a:schemeClr val="bg1"/>
              </a:solidFill>
              <a:latin typeface="Century Gothic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A251F30-24BB-4E8D-86F5-627E674C4E1B}"/>
              </a:ext>
            </a:extLst>
          </p:cNvPr>
          <p:cNvSpPr/>
          <p:nvPr/>
        </p:nvSpPr>
        <p:spPr>
          <a:xfrm rot="1038904">
            <a:off x="3925493" y="5362969"/>
            <a:ext cx="2175417" cy="7340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ts val="2800"/>
              </a:lnSpc>
            </a:pPr>
            <a:r>
              <a:rPr lang="el-GR" sz="2200" b="1" dirty="0">
                <a:solidFill>
                  <a:schemeClr val="bg1"/>
                </a:solidFill>
                <a:latin typeface="Century Gothic" pitchFamily="34" charset="0"/>
                <a:ea typeface="Cambria" panose="02040503050406030204" pitchFamily="18" charset="0"/>
              </a:rPr>
              <a:t>ΣΥΜΦΩΝΙΑ ΒΙΕΝΝΗΣ</a:t>
            </a:r>
            <a:endParaRPr lang="en-GB" sz="2200" b="1" dirty="0">
              <a:solidFill>
                <a:schemeClr val="bg1"/>
              </a:solidFill>
              <a:latin typeface="Century Gothic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8A251F30-24BB-4E8D-86F5-627E674C4E1B}"/>
              </a:ext>
            </a:extLst>
          </p:cNvPr>
          <p:cNvSpPr/>
          <p:nvPr/>
        </p:nvSpPr>
        <p:spPr>
          <a:xfrm rot="1038904">
            <a:off x="8024737" y="5434475"/>
            <a:ext cx="2191349" cy="7340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ts val="2800"/>
              </a:lnSpc>
            </a:pPr>
            <a:r>
              <a:rPr lang="el-GR" b="1" dirty="0">
                <a:solidFill>
                  <a:schemeClr val="bg1"/>
                </a:solidFill>
                <a:latin typeface="Century Gothic" pitchFamily="34" charset="0"/>
                <a:ea typeface="Cambria" panose="02040503050406030204" pitchFamily="18" charset="0"/>
              </a:rPr>
              <a:t>ΔΙΕΘΝΗΣ ΣΥΜΦΩΝΙΑ Η.Ε.</a:t>
            </a:r>
            <a:endParaRPr lang="en-GB" b="1" dirty="0">
              <a:solidFill>
                <a:schemeClr val="bg1"/>
              </a:solidFill>
              <a:latin typeface="Century Gothic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2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="" xmlns:a16="http://schemas.microsoft.com/office/drawing/2014/main" id="{228AF3CD-23A5-AD41-8631-76376A41D687}"/>
              </a:ext>
            </a:extLst>
          </p:cNvPr>
          <p:cNvCxnSpPr>
            <a:cxnSpLocks/>
          </p:cNvCxnSpPr>
          <p:nvPr/>
        </p:nvCxnSpPr>
        <p:spPr>
          <a:xfrm>
            <a:off x="1449238" y="310551"/>
            <a:ext cx="0" cy="6418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3A958B3C-835F-284C-AA80-F146F4165860}"/>
              </a:ext>
            </a:extLst>
          </p:cNvPr>
          <p:cNvSpPr/>
          <p:nvPr/>
        </p:nvSpPr>
        <p:spPr>
          <a:xfrm>
            <a:off x="1449238" y="310551"/>
            <a:ext cx="99918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  <a:sym typeface="Calibri"/>
              </a:rPr>
              <a:t>H </a:t>
            </a:r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  <a:sym typeface="Calibri"/>
              </a:rPr>
              <a:t>ΕΝΝΟΙΑ 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TOY </a:t>
            </a:r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ΠΡΑΓΜΑΤΙΚΟΥ ΔΙΚΑΙΟΥΧΟΥ</a:t>
            </a:r>
          </a:p>
          <a:p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ΣΤΟ ΕΘΝΙΚΟ ΔΙΚΑΙΟ</a:t>
            </a:r>
            <a:endParaRPr lang="el-GR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AutoShape 5" descr="Business-meeting-at-desk-Medium-Business">
            <a:extLst>
              <a:ext uri="{FF2B5EF4-FFF2-40B4-BE49-F238E27FC236}">
                <a16:creationId xmlns="" xmlns:a16="http://schemas.microsoft.com/office/drawing/2014/main" id="{729A65D2-8BBB-0E49-A393-978969626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7430" y="2993929"/>
            <a:ext cx="2975918" cy="2340000"/>
          </a:xfrm>
          <a:prstGeom prst="hexagon">
            <a:avLst>
              <a:gd name="adj" fmla="val 28446"/>
              <a:gd name="vf" fmla="val 115470"/>
            </a:avLst>
          </a:prstGeom>
          <a:noFill/>
          <a:ln w="9525" cap="flat" cmpd="sng">
            <a:solidFill>
              <a:schemeClr val="accent4"/>
            </a:solidFill>
            <a:beve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anchor="ctr"/>
          <a:lstStyle/>
          <a:p>
            <a:pPr algn="ctr">
              <a:lnSpc>
                <a:spcPts val="2160"/>
              </a:lnSpc>
              <a:buClr>
                <a:schemeClr val="accent1">
                  <a:lumMod val="50000"/>
                </a:schemeClr>
              </a:buClr>
            </a:pPr>
            <a:r>
              <a:rPr lang="fr-FR" sz="20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ENNOIA BENEFICIAL OWNER</a:t>
            </a:r>
          </a:p>
        </p:txBody>
      </p:sp>
      <p:sp>
        <p:nvSpPr>
          <p:cNvPr id="13" name="AutoShape 5" descr="Business-meeting-at-desk-Medium-Business">
            <a:extLst>
              <a:ext uri="{FF2B5EF4-FFF2-40B4-BE49-F238E27FC236}">
                <a16:creationId xmlns="" xmlns:a16="http://schemas.microsoft.com/office/drawing/2014/main" id="{729A65D2-8BBB-0E49-A393-978969626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8891" y="1729333"/>
            <a:ext cx="2975918" cy="2340000"/>
          </a:xfrm>
          <a:prstGeom prst="hexagon">
            <a:avLst>
              <a:gd name="adj" fmla="val 28446"/>
              <a:gd name="vf" fmla="val 115470"/>
            </a:avLst>
          </a:prstGeom>
          <a:noFill/>
          <a:ln w="9525" cap="flat" cmpd="sng">
            <a:solidFill>
              <a:schemeClr val="accent4"/>
            </a:solidFill>
            <a:beve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anchor="ctr"/>
          <a:lstStyle/>
          <a:p>
            <a:pPr algn="ctr">
              <a:lnSpc>
                <a:spcPts val="2160"/>
              </a:lnSpc>
              <a:buClr>
                <a:schemeClr val="accent1">
                  <a:lumMod val="50000"/>
                </a:schemeClr>
              </a:buClr>
            </a:pPr>
            <a:r>
              <a:rPr lang="el-GR" sz="20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ΝΟΜΙΚΗ ΕΡΜΗΝΕΙΑ</a:t>
            </a:r>
          </a:p>
        </p:txBody>
      </p:sp>
      <p:sp>
        <p:nvSpPr>
          <p:cNvPr id="14" name="AutoShape 5" descr="Business-meeting-at-desk-Medium-Business">
            <a:extLst>
              <a:ext uri="{FF2B5EF4-FFF2-40B4-BE49-F238E27FC236}">
                <a16:creationId xmlns="" xmlns:a16="http://schemas.microsoft.com/office/drawing/2014/main" id="{729A65D2-8BBB-0E49-A393-978969626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8891" y="4249827"/>
            <a:ext cx="2975918" cy="2340000"/>
          </a:xfrm>
          <a:prstGeom prst="hexagon">
            <a:avLst>
              <a:gd name="adj" fmla="val 28446"/>
              <a:gd name="vf" fmla="val 115470"/>
            </a:avLst>
          </a:prstGeom>
          <a:noFill/>
          <a:ln w="9525" cap="flat" cmpd="sng">
            <a:solidFill>
              <a:schemeClr val="accent4"/>
            </a:solidFill>
            <a:bevel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anchor="ctr"/>
          <a:lstStyle/>
          <a:p>
            <a:pPr algn="ctr">
              <a:lnSpc>
                <a:spcPts val="2160"/>
              </a:lnSpc>
              <a:buClr>
                <a:schemeClr val="accent1">
                  <a:lumMod val="50000"/>
                </a:schemeClr>
              </a:buClr>
            </a:pPr>
            <a:r>
              <a:rPr lang="el-GR" sz="20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ΕΡΜΗΝΕΙΑ ΒΑΣΕΙ ΟΙΚΟΝΟΜΙΚΗΣ ΑΝΑΛΥΣΗΣ</a:t>
            </a:r>
          </a:p>
        </p:txBody>
      </p:sp>
      <p:sp>
        <p:nvSpPr>
          <p:cNvPr id="18" name="AutoShape 5" descr="Business-meeting-at-desk-Medium-Business">
            <a:extLst>
              <a:ext uri="{FF2B5EF4-FFF2-40B4-BE49-F238E27FC236}">
                <a16:creationId xmlns="" xmlns:a16="http://schemas.microsoft.com/office/drawing/2014/main" id="{729A65D2-8BBB-0E49-A393-978969626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5304" y="1388029"/>
            <a:ext cx="1841813" cy="1448240"/>
          </a:xfrm>
          <a:prstGeom prst="hexagon">
            <a:avLst>
              <a:gd name="adj" fmla="val 28446"/>
              <a:gd name="vf" fmla="val 115470"/>
            </a:avLst>
          </a:prstGeom>
          <a:noFill/>
          <a:ln w="9525" cap="flat" cmpd="sng">
            <a:solidFill>
              <a:schemeClr val="accent5"/>
            </a:solidFill>
            <a:beve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anchor="ctr"/>
          <a:lstStyle/>
          <a:p>
            <a:pPr algn="ctr">
              <a:lnSpc>
                <a:spcPts val="2160"/>
              </a:lnSpc>
              <a:buClr>
                <a:schemeClr val="accent1">
                  <a:lumMod val="50000"/>
                </a:schemeClr>
              </a:buClr>
            </a:pPr>
            <a:r>
              <a:rPr lang="el-GR" sz="20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Ν. 3091/02</a:t>
            </a:r>
          </a:p>
          <a:p>
            <a:pPr algn="ctr">
              <a:lnSpc>
                <a:spcPts val="2160"/>
              </a:lnSpc>
              <a:buClr>
                <a:schemeClr val="accent1">
                  <a:lumMod val="50000"/>
                </a:schemeClr>
              </a:buClr>
            </a:pPr>
            <a:r>
              <a:rPr lang="el-GR" sz="20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(Ε.Φ.Α.)</a:t>
            </a:r>
          </a:p>
        </p:txBody>
      </p:sp>
      <p:sp>
        <p:nvSpPr>
          <p:cNvPr id="21" name="AutoShape 5" descr="Business-meeting-at-desk-Medium-Business">
            <a:extLst>
              <a:ext uri="{FF2B5EF4-FFF2-40B4-BE49-F238E27FC236}">
                <a16:creationId xmlns="" xmlns:a16="http://schemas.microsoft.com/office/drawing/2014/main" id="{729A65D2-8BBB-0E49-A393-978969626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5303" y="2987141"/>
            <a:ext cx="1841813" cy="1448240"/>
          </a:xfrm>
          <a:prstGeom prst="hexagon">
            <a:avLst>
              <a:gd name="adj" fmla="val 28446"/>
              <a:gd name="vf" fmla="val 115470"/>
            </a:avLst>
          </a:prstGeom>
          <a:noFill/>
          <a:ln w="9525" cap="flat" cmpd="sng">
            <a:solidFill>
              <a:schemeClr val="accent5"/>
            </a:solidFill>
            <a:bevel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anchor="ctr"/>
          <a:lstStyle/>
          <a:p>
            <a:pPr algn="ctr">
              <a:lnSpc>
                <a:spcPts val="2160"/>
              </a:lnSpc>
              <a:buClr>
                <a:schemeClr val="accent1">
                  <a:lumMod val="50000"/>
                </a:schemeClr>
              </a:buClr>
            </a:pPr>
            <a:r>
              <a:rPr lang="el-GR" sz="2000" b="1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Ν. 4557/18</a:t>
            </a:r>
          </a:p>
        </p:txBody>
      </p:sp>
      <p:sp>
        <p:nvSpPr>
          <p:cNvPr id="23" name="AutoShape 5" descr="Business-meeting-at-desk-Medium-Business">
            <a:extLst>
              <a:ext uri="{FF2B5EF4-FFF2-40B4-BE49-F238E27FC236}">
                <a16:creationId xmlns="" xmlns:a16="http://schemas.microsoft.com/office/drawing/2014/main" id="{729A65D2-8BBB-0E49-A393-978969626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4402" y="3745990"/>
            <a:ext cx="3957144" cy="2071497"/>
          </a:xfrm>
          <a:custGeom>
            <a:avLst/>
            <a:gdLst>
              <a:gd name="connsiteX0" fmla="*/ 0 w 4736697"/>
              <a:gd name="connsiteY0" fmla="*/ 1486162 h 2972324"/>
              <a:gd name="connsiteX1" fmla="*/ 845507 w 4736697"/>
              <a:gd name="connsiteY1" fmla="*/ 1 h 2972324"/>
              <a:gd name="connsiteX2" fmla="*/ 3891190 w 4736697"/>
              <a:gd name="connsiteY2" fmla="*/ 1 h 2972324"/>
              <a:gd name="connsiteX3" fmla="*/ 4736697 w 4736697"/>
              <a:gd name="connsiteY3" fmla="*/ 1486162 h 2972324"/>
              <a:gd name="connsiteX4" fmla="*/ 3891190 w 4736697"/>
              <a:gd name="connsiteY4" fmla="*/ 2972323 h 2972324"/>
              <a:gd name="connsiteX5" fmla="*/ 845507 w 4736697"/>
              <a:gd name="connsiteY5" fmla="*/ 2972323 h 2972324"/>
              <a:gd name="connsiteX6" fmla="*/ 0 w 4736697"/>
              <a:gd name="connsiteY6" fmla="*/ 1486162 h 2972324"/>
              <a:gd name="connsiteX0" fmla="*/ 0 w 4736697"/>
              <a:gd name="connsiteY0" fmla="*/ 1486161 h 3003853"/>
              <a:gd name="connsiteX1" fmla="*/ 845507 w 4736697"/>
              <a:gd name="connsiteY1" fmla="*/ 0 h 3003853"/>
              <a:gd name="connsiteX2" fmla="*/ 3891190 w 4736697"/>
              <a:gd name="connsiteY2" fmla="*/ 0 h 3003853"/>
              <a:gd name="connsiteX3" fmla="*/ 4736697 w 4736697"/>
              <a:gd name="connsiteY3" fmla="*/ 1486161 h 3003853"/>
              <a:gd name="connsiteX4" fmla="*/ 3891190 w 4736697"/>
              <a:gd name="connsiteY4" fmla="*/ 2972322 h 3003853"/>
              <a:gd name="connsiteX5" fmla="*/ 41466 w 4736697"/>
              <a:gd name="connsiteY5" fmla="*/ 3003853 h 3003853"/>
              <a:gd name="connsiteX6" fmla="*/ 0 w 4736697"/>
              <a:gd name="connsiteY6" fmla="*/ 1486161 h 3003853"/>
              <a:gd name="connsiteX0" fmla="*/ 0 w 4736697"/>
              <a:gd name="connsiteY0" fmla="*/ 1486161 h 2988088"/>
              <a:gd name="connsiteX1" fmla="*/ 845507 w 4736697"/>
              <a:gd name="connsiteY1" fmla="*/ 0 h 2988088"/>
              <a:gd name="connsiteX2" fmla="*/ 3891190 w 4736697"/>
              <a:gd name="connsiteY2" fmla="*/ 0 h 2988088"/>
              <a:gd name="connsiteX3" fmla="*/ 4736697 w 4736697"/>
              <a:gd name="connsiteY3" fmla="*/ 1486161 h 2988088"/>
              <a:gd name="connsiteX4" fmla="*/ 3891190 w 4736697"/>
              <a:gd name="connsiteY4" fmla="*/ 2972322 h 2988088"/>
              <a:gd name="connsiteX5" fmla="*/ 41466 w 4736697"/>
              <a:gd name="connsiteY5" fmla="*/ 2988088 h 2988088"/>
              <a:gd name="connsiteX6" fmla="*/ 0 w 4736697"/>
              <a:gd name="connsiteY6" fmla="*/ 1486161 h 2988088"/>
              <a:gd name="connsiteX0" fmla="*/ 0 w 3932655"/>
              <a:gd name="connsiteY0" fmla="*/ 1486161 h 2988088"/>
              <a:gd name="connsiteX1" fmla="*/ 845507 w 3932655"/>
              <a:gd name="connsiteY1" fmla="*/ 0 h 2988088"/>
              <a:gd name="connsiteX2" fmla="*/ 3891190 w 3932655"/>
              <a:gd name="connsiteY2" fmla="*/ 0 h 2988088"/>
              <a:gd name="connsiteX3" fmla="*/ 3932655 w 3932655"/>
              <a:gd name="connsiteY3" fmla="*/ 1549223 h 2988088"/>
              <a:gd name="connsiteX4" fmla="*/ 3891190 w 3932655"/>
              <a:gd name="connsiteY4" fmla="*/ 2972322 h 2988088"/>
              <a:gd name="connsiteX5" fmla="*/ 41466 w 3932655"/>
              <a:gd name="connsiteY5" fmla="*/ 2988088 h 2988088"/>
              <a:gd name="connsiteX6" fmla="*/ 0 w 3932655"/>
              <a:gd name="connsiteY6" fmla="*/ 1486161 h 2988088"/>
              <a:gd name="connsiteX0" fmla="*/ 0 w 3901124"/>
              <a:gd name="connsiteY0" fmla="*/ 1486161 h 2988088"/>
              <a:gd name="connsiteX1" fmla="*/ 845507 w 3901124"/>
              <a:gd name="connsiteY1" fmla="*/ 0 h 2988088"/>
              <a:gd name="connsiteX2" fmla="*/ 3891190 w 3901124"/>
              <a:gd name="connsiteY2" fmla="*/ 0 h 2988088"/>
              <a:gd name="connsiteX3" fmla="*/ 3901124 w 3901124"/>
              <a:gd name="connsiteY3" fmla="*/ 1596520 h 2988088"/>
              <a:gd name="connsiteX4" fmla="*/ 3891190 w 3901124"/>
              <a:gd name="connsiteY4" fmla="*/ 2972322 h 2988088"/>
              <a:gd name="connsiteX5" fmla="*/ 41466 w 3901124"/>
              <a:gd name="connsiteY5" fmla="*/ 2988088 h 2988088"/>
              <a:gd name="connsiteX6" fmla="*/ 0 w 3901124"/>
              <a:gd name="connsiteY6" fmla="*/ 1486161 h 2988088"/>
              <a:gd name="connsiteX0" fmla="*/ 0 w 3901124"/>
              <a:gd name="connsiteY0" fmla="*/ 1486161 h 2988088"/>
              <a:gd name="connsiteX1" fmla="*/ 653124 w 3901124"/>
              <a:gd name="connsiteY1" fmla="*/ 0 h 2988088"/>
              <a:gd name="connsiteX2" fmla="*/ 3891190 w 3901124"/>
              <a:gd name="connsiteY2" fmla="*/ 0 h 2988088"/>
              <a:gd name="connsiteX3" fmla="*/ 3901124 w 3901124"/>
              <a:gd name="connsiteY3" fmla="*/ 1596520 h 2988088"/>
              <a:gd name="connsiteX4" fmla="*/ 3891190 w 3901124"/>
              <a:gd name="connsiteY4" fmla="*/ 2972322 h 2988088"/>
              <a:gd name="connsiteX5" fmla="*/ 41466 w 3901124"/>
              <a:gd name="connsiteY5" fmla="*/ 2988088 h 2988088"/>
              <a:gd name="connsiteX6" fmla="*/ 0 w 3901124"/>
              <a:gd name="connsiteY6" fmla="*/ 1486161 h 2988088"/>
              <a:gd name="connsiteX0" fmla="*/ 0 w 3901124"/>
              <a:gd name="connsiteY0" fmla="*/ 1499931 h 3001858"/>
              <a:gd name="connsiteX1" fmla="*/ 709576 w 3901124"/>
              <a:gd name="connsiteY1" fmla="*/ 0 h 3001858"/>
              <a:gd name="connsiteX2" fmla="*/ 3891190 w 3901124"/>
              <a:gd name="connsiteY2" fmla="*/ 13770 h 3001858"/>
              <a:gd name="connsiteX3" fmla="*/ 3901124 w 3901124"/>
              <a:gd name="connsiteY3" fmla="*/ 1610290 h 3001858"/>
              <a:gd name="connsiteX4" fmla="*/ 3891190 w 3901124"/>
              <a:gd name="connsiteY4" fmla="*/ 2986092 h 3001858"/>
              <a:gd name="connsiteX5" fmla="*/ 41466 w 3901124"/>
              <a:gd name="connsiteY5" fmla="*/ 3001858 h 3001858"/>
              <a:gd name="connsiteX6" fmla="*/ 0 w 3901124"/>
              <a:gd name="connsiteY6" fmla="*/ 1499931 h 3001858"/>
              <a:gd name="connsiteX0" fmla="*/ 0 w 3901124"/>
              <a:gd name="connsiteY0" fmla="*/ 1637631 h 3001858"/>
              <a:gd name="connsiteX1" fmla="*/ 709576 w 3901124"/>
              <a:gd name="connsiteY1" fmla="*/ 0 h 3001858"/>
              <a:gd name="connsiteX2" fmla="*/ 3891190 w 3901124"/>
              <a:gd name="connsiteY2" fmla="*/ 13770 h 3001858"/>
              <a:gd name="connsiteX3" fmla="*/ 3901124 w 3901124"/>
              <a:gd name="connsiteY3" fmla="*/ 1610290 h 3001858"/>
              <a:gd name="connsiteX4" fmla="*/ 3891190 w 3901124"/>
              <a:gd name="connsiteY4" fmla="*/ 2986092 h 3001858"/>
              <a:gd name="connsiteX5" fmla="*/ 41466 w 3901124"/>
              <a:gd name="connsiteY5" fmla="*/ 3001858 h 3001858"/>
              <a:gd name="connsiteX6" fmla="*/ 0 w 3901124"/>
              <a:gd name="connsiteY6" fmla="*/ 1637631 h 3001858"/>
              <a:gd name="connsiteX0" fmla="*/ 0 w 3878543"/>
              <a:gd name="connsiteY0" fmla="*/ 1568781 h 3001858"/>
              <a:gd name="connsiteX1" fmla="*/ 686995 w 3878543"/>
              <a:gd name="connsiteY1" fmla="*/ 0 h 3001858"/>
              <a:gd name="connsiteX2" fmla="*/ 3868609 w 3878543"/>
              <a:gd name="connsiteY2" fmla="*/ 13770 h 3001858"/>
              <a:gd name="connsiteX3" fmla="*/ 3878543 w 3878543"/>
              <a:gd name="connsiteY3" fmla="*/ 1610290 h 3001858"/>
              <a:gd name="connsiteX4" fmla="*/ 3868609 w 3878543"/>
              <a:gd name="connsiteY4" fmla="*/ 2986092 h 3001858"/>
              <a:gd name="connsiteX5" fmla="*/ 18885 w 3878543"/>
              <a:gd name="connsiteY5" fmla="*/ 3001858 h 3001858"/>
              <a:gd name="connsiteX6" fmla="*/ 0 w 3878543"/>
              <a:gd name="connsiteY6" fmla="*/ 1568781 h 3001858"/>
              <a:gd name="connsiteX0" fmla="*/ 0 w 3878543"/>
              <a:gd name="connsiteY0" fmla="*/ 1555011 h 2988088"/>
              <a:gd name="connsiteX1" fmla="*/ 593910 w 3878543"/>
              <a:gd name="connsiteY1" fmla="*/ 31713 h 2988088"/>
              <a:gd name="connsiteX2" fmla="*/ 3868609 w 3878543"/>
              <a:gd name="connsiteY2" fmla="*/ 0 h 2988088"/>
              <a:gd name="connsiteX3" fmla="*/ 3878543 w 3878543"/>
              <a:gd name="connsiteY3" fmla="*/ 1596520 h 2988088"/>
              <a:gd name="connsiteX4" fmla="*/ 3868609 w 3878543"/>
              <a:gd name="connsiteY4" fmla="*/ 2972322 h 2988088"/>
              <a:gd name="connsiteX5" fmla="*/ 18885 w 3878543"/>
              <a:gd name="connsiteY5" fmla="*/ 2988088 h 2988088"/>
              <a:gd name="connsiteX6" fmla="*/ 0 w 3878543"/>
              <a:gd name="connsiteY6" fmla="*/ 1555011 h 2988088"/>
              <a:gd name="connsiteX0" fmla="*/ 0 w 3894058"/>
              <a:gd name="connsiteY0" fmla="*/ 1714200 h 2988088"/>
              <a:gd name="connsiteX1" fmla="*/ 609425 w 3894058"/>
              <a:gd name="connsiteY1" fmla="*/ 31713 h 2988088"/>
              <a:gd name="connsiteX2" fmla="*/ 3884124 w 3894058"/>
              <a:gd name="connsiteY2" fmla="*/ 0 h 2988088"/>
              <a:gd name="connsiteX3" fmla="*/ 3894058 w 3894058"/>
              <a:gd name="connsiteY3" fmla="*/ 1596520 h 2988088"/>
              <a:gd name="connsiteX4" fmla="*/ 3884124 w 3894058"/>
              <a:gd name="connsiteY4" fmla="*/ 2972322 h 2988088"/>
              <a:gd name="connsiteX5" fmla="*/ 34400 w 3894058"/>
              <a:gd name="connsiteY5" fmla="*/ 2988088 h 2988088"/>
              <a:gd name="connsiteX6" fmla="*/ 0 w 3894058"/>
              <a:gd name="connsiteY6" fmla="*/ 1714200 h 298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4058" h="2988088">
                <a:moveTo>
                  <a:pt x="0" y="1714200"/>
                </a:moveTo>
                <a:lnTo>
                  <a:pt x="609425" y="31713"/>
                </a:lnTo>
                <a:lnTo>
                  <a:pt x="3884124" y="0"/>
                </a:lnTo>
                <a:cubicBezTo>
                  <a:pt x="3887435" y="532173"/>
                  <a:pt x="3890747" y="1064347"/>
                  <a:pt x="3894058" y="1596520"/>
                </a:cubicBezTo>
                <a:cubicBezTo>
                  <a:pt x="3890747" y="2055121"/>
                  <a:pt x="3887435" y="2513721"/>
                  <a:pt x="3884124" y="2972322"/>
                </a:cubicBezTo>
                <a:lnTo>
                  <a:pt x="34400" y="2988088"/>
                </a:lnTo>
                <a:lnTo>
                  <a:pt x="0" y="1714200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bevel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anchor="ctr"/>
          <a:lstStyle/>
          <a:p>
            <a:pPr marL="725488" indent="-188913">
              <a:lnSpc>
                <a:spcPts val="2160"/>
              </a:lnSpc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sz="1600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Έννοια Β.Ο.</a:t>
            </a:r>
          </a:p>
          <a:p>
            <a:pPr marL="725488" indent="-188913">
              <a:lnSpc>
                <a:spcPts val="2160"/>
              </a:lnSpc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sz="1600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Ενδείξεις άμεσου και έμμεσου ελέγχου. </a:t>
            </a:r>
          </a:p>
          <a:p>
            <a:pPr marL="725488" indent="-188913">
              <a:lnSpc>
                <a:spcPts val="2160"/>
              </a:lnSpc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sz="1600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Εξαιρέσεις. </a:t>
            </a:r>
          </a:p>
          <a:p>
            <a:pPr marL="725488" indent="-188913">
              <a:lnSpc>
                <a:spcPts val="2160"/>
              </a:lnSpc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sz="1600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Ειδική αναφορά στ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o</a:t>
            </a:r>
            <a:r>
              <a:rPr lang="el-GR" sz="1600" dirty="0" err="1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υς</a:t>
            </a:r>
            <a:r>
              <a:rPr lang="el-GR" sz="1600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Β.Ο. των </a:t>
            </a:r>
            <a:r>
              <a:rPr lang="el-GR" sz="16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καταπιστευμάτων (</a:t>
            </a:r>
            <a:r>
              <a:rPr lang="en-US" sz="16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trusts</a:t>
            </a:r>
            <a:r>
              <a:rPr lang="el-GR" sz="16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)</a:t>
            </a:r>
            <a:r>
              <a:rPr lang="en-US" sz="16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.</a:t>
            </a:r>
            <a:r>
              <a:rPr lang="el-GR" sz="1600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 </a:t>
            </a:r>
            <a:endParaRPr lang="el-GR" sz="1600" dirty="0">
              <a:solidFill>
                <a:srgbClr val="002060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24" name="AutoShape 5" descr="Business-meeting-at-desk-Medium-Business">
            <a:extLst>
              <a:ext uri="{FF2B5EF4-FFF2-40B4-BE49-F238E27FC236}">
                <a16:creationId xmlns="" xmlns:a16="http://schemas.microsoft.com/office/drawing/2014/main" id="{729A65D2-8BBB-0E49-A393-978969626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15446" y="2206745"/>
            <a:ext cx="3761868" cy="1448240"/>
          </a:xfrm>
          <a:custGeom>
            <a:avLst/>
            <a:gdLst>
              <a:gd name="connsiteX0" fmla="*/ 0 w 4156006"/>
              <a:gd name="connsiteY0" fmla="*/ 724120 h 1448240"/>
              <a:gd name="connsiteX1" fmla="*/ 411966 w 4156006"/>
              <a:gd name="connsiteY1" fmla="*/ 0 h 1448240"/>
              <a:gd name="connsiteX2" fmla="*/ 3744040 w 4156006"/>
              <a:gd name="connsiteY2" fmla="*/ 0 h 1448240"/>
              <a:gd name="connsiteX3" fmla="*/ 4156006 w 4156006"/>
              <a:gd name="connsiteY3" fmla="*/ 724120 h 1448240"/>
              <a:gd name="connsiteX4" fmla="*/ 3744040 w 4156006"/>
              <a:gd name="connsiteY4" fmla="*/ 1448240 h 1448240"/>
              <a:gd name="connsiteX5" fmla="*/ 411966 w 4156006"/>
              <a:gd name="connsiteY5" fmla="*/ 1448240 h 1448240"/>
              <a:gd name="connsiteX6" fmla="*/ 0 w 4156006"/>
              <a:gd name="connsiteY6" fmla="*/ 724120 h 1448240"/>
              <a:gd name="connsiteX0" fmla="*/ 0 w 3761868"/>
              <a:gd name="connsiteY0" fmla="*/ 724120 h 1448240"/>
              <a:gd name="connsiteX1" fmla="*/ 411966 w 3761868"/>
              <a:gd name="connsiteY1" fmla="*/ 0 h 1448240"/>
              <a:gd name="connsiteX2" fmla="*/ 3744040 w 3761868"/>
              <a:gd name="connsiteY2" fmla="*/ 0 h 1448240"/>
              <a:gd name="connsiteX3" fmla="*/ 3761868 w 3761868"/>
              <a:gd name="connsiteY3" fmla="*/ 708354 h 1448240"/>
              <a:gd name="connsiteX4" fmla="*/ 3744040 w 3761868"/>
              <a:gd name="connsiteY4" fmla="*/ 1448240 h 1448240"/>
              <a:gd name="connsiteX5" fmla="*/ 411966 w 3761868"/>
              <a:gd name="connsiteY5" fmla="*/ 1448240 h 1448240"/>
              <a:gd name="connsiteX6" fmla="*/ 0 w 3761868"/>
              <a:gd name="connsiteY6" fmla="*/ 724120 h 144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1868" h="1448240">
                <a:moveTo>
                  <a:pt x="0" y="724120"/>
                </a:moveTo>
                <a:lnTo>
                  <a:pt x="411966" y="0"/>
                </a:lnTo>
                <a:lnTo>
                  <a:pt x="3744040" y="0"/>
                </a:lnTo>
                <a:lnTo>
                  <a:pt x="3761868" y="708354"/>
                </a:lnTo>
                <a:lnTo>
                  <a:pt x="3744040" y="1448240"/>
                </a:lnTo>
                <a:lnTo>
                  <a:pt x="411966" y="1448240"/>
                </a:lnTo>
                <a:lnTo>
                  <a:pt x="0" y="724120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bevel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anchor="ctr"/>
          <a:lstStyle/>
          <a:p>
            <a:pPr marL="361950" algn="just">
              <a:lnSpc>
                <a:spcPts val="2160"/>
              </a:lnSpc>
              <a:buClr>
                <a:schemeClr val="accent1">
                  <a:lumMod val="50000"/>
                </a:schemeClr>
              </a:buClr>
            </a:pPr>
            <a:r>
              <a:rPr lang="el-GR" sz="1600" dirty="0">
                <a:solidFill>
                  <a:srgbClr val="002060"/>
                </a:solidFill>
                <a:latin typeface="Century Gothic" panose="020B0502020202020204" pitchFamily="34" charset="0"/>
                <a:cs typeface="Calibri"/>
              </a:rPr>
              <a:t>Δήλωση ΦΠ που κατέχουν τις μετοχές της Εταιρείας και των συμμετεχουσών παρένθετων οντοτήτων</a:t>
            </a:r>
          </a:p>
        </p:txBody>
      </p:sp>
    </p:spTree>
    <p:extLst>
      <p:ext uri="{BB962C8B-B14F-4D97-AF65-F5344CB8AC3E}">
        <p14:creationId xmlns:p14="http://schemas.microsoft.com/office/powerpoint/2010/main" val="260028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4" grpId="0" animBg="1"/>
      <p:bldP spid="18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="" xmlns:a16="http://schemas.microsoft.com/office/drawing/2014/main" id="{228AF3CD-23A5-AD41-8631-76376A41D687}"/>
              </a:ext>
            </a:extLst>
          </p:cNvPr>
          <p:cNvCxnSpPr>
            <a:cxnSpLocks/>
          </p:cNvCxnSpPr>
          <p:nvPr/>
        </p:nvCxnSpPr>
        <p:spPr>
          <a:xfrm>
            <a:off x="1449238" y="310551"/>
            <a:ext cx="0" cy="6418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3A958B3C-835F-284C-AA80-F146F4165860}"/>
              </a:ext>
            </a:extLst>
          </p:cNvPr>
          <p:cNvSpPr/>
          <p:nvPr/>
        </p:nvSpPr>
        <p:spPr>
          <a:xfrm>
            <a:off x="1449238" y="310551"/>
            <a:ext cx="941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ΕΝΝΟΙΕΣ</a:t>
            </a:r>
            <a:r>
              <a:rPr lang="el-GR" sz="3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TOY </a:t>
            </a:r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ΠΡΑΓΜΑΤΙΚΟΥ ΔΙΚΑΙΟΥΧΟΥ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37712704"/>
              </p:ext>
            </p:extLst>
          </p:nvPr>
        </p:nvGraphicFramePr>
        <p:xfrm>
          <a:off x="266259" y="12421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661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6805760" y="1020730"/>
            <a:ext cx="4856856" cy="55692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3" name="Rectangle 102"/>
          <p:cNvSpPr/>
          <p:nvPr/>
        </p:nvSpPr>
        <p:spPr>
          <a:xfrm>
            <a:off x="6653360" y="842055"/>
            <a:ext cx="4856856" cy="559580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1" name="Rectangle 100"/>
          <p:cNvSpPr/>
          <p:nvPr/>
        </p:nvSpPr>
        <p:spPr>
          <a:xfrm>
            <a:off x="1114097" y="1587062"/>
            <a:ext cx="4856856" cy="498743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0" name="Rectangle 99"/>
          <p:cNvSpPr/>
          <p:nvPr/>
        </p:nvSpPr>
        <p:spPr>
          <a:xfrm>
            <a:off x="961697" y="1434662"/>
            <a:ext cx="4856856" cy="498743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" name="Ευθεία γραμμή σύνδεσης 2">
            <a:extLst>
              <a:ext uri="{FF2B5EF4-FFF2-40B4-BE49-F238E27FC236}">
                <a16:creationId xmlns="" xmlns:a16="http://schemas.microsoft.com/office/drawing/2014/main" id="{228AF3CD-23A5-AD41-8631-76376A41D687}"/>
              </a:ext>
            </a:extLst>
          </p:cNvPr>
          <p:cNvCxnSpPr>
            <a:cxnSpLocks/>
          </p:cNvCxnSpPr>
          <p:nvPr/>
        </p:nvCxnSpPr>
        <p:spPr>
          <a:xfrm>
            <a:off x="1449238" y="310551"/>
            <a:ext cx="0" cy="6418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3A958B3C-835F-284C-AA80-F146F4165860}"/>
              </a:ext>
            </a:extLst>
          </p:cNvPr>
          <p:cNvSpPr/>
          <p:nvPr/>
        </p:nvSpPr>
        <p:spPr>
          <a:xfrm>
            <a:off x="1449238" y="310551"/>
            <a:ext cx="432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ΝΟΜΟΛΟΓΙΑ ΔΕΕ </a:t>
            </a:r>
            <a:endParaRPr lang="el-GR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Google Shape;159;p21">
            <a:extLst>
              <a:ext uri="{FF2B5EF4-FFF2-40B4-BE49-F238E27FC236}">
                <a16:creationId xmlns="" xmlns:a16="http://schemas.microsoft.com/office/drawing/2014/main" id="{C3B932C2-5DB1-4499-A9AB-3305BBB2B372}"/>
              </a:ext>
            </a:extLst>
          </p:cNvPr>
          <p:cNvSpPr txBox="1">
            <a:spLocks/>
          </p:cNvSpPr>
          <p:nvPr/>
        </p:nvSpPr>
        <p:spPr>
          <a:xfrm>
            <a:off x="832011" y="1220835"/>
            <a:ext cx="4654389" cy="8602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600"/>
              <a:buFont typeface="Calibri"/>
              <a:buNone/>
            </a:pPr>
            <a:r>
              <a:rPr lang="el-GR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C-</a:t>
            </a:r>
            <a:r>
              <a:rPr lang="el-GR" sz="3200" b="1" dirty="0"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116/16, </a:t>
            </a:r>
            <a:r>
              <a:rPr lang="el-GR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C-117/16</a:t>
            </a:r>
            <a:endParaRPr lang="el-GR" sz="3200" b="1" dirty="0">
              <a:solidFill>
                <a:srgbClr val="FF0000"/>
              </a:solidFill>
              <a:latin typeface="Century Gothic" panose="020B0502020202020204" pitchFamily="34" charset="0"/>
              <a:ea typeface="Calibri"/>
              <a:cs typeface="Calibri"/>
            </a:endParaRPr>
          </a:p>
        </p:txBody>
      </p:sp>
      <p:sp>
        <p:nvSpPr>
          <p:cNvPr id="6" name="Google Shape;159;p21">
            <a:extLst>
              <a:ext uri="{FF2B5EF4-FFF2-40B4-BE49-F238E27FC236}">
                <a16:creationId xmlns="" xmlns:a16="http://schemas.microsoft.com/office/drawing/2014/main" id="{C3B932C2-5DB1-4499-A9AB-3305BBB2B372}"/>
              </a:ext>
            </a:extLst>
          </p:cNvPr>
          <p:cNvSpPr txBox="1">
            <a:spLocks/>
          </p:cNvSpPr>
          <p:nvPr/>
        </p:nvSpPr>
        <p:spPr>
          <a:xfrm>
            <a:off x="6502338" y="580510"/>
            <a:ext cx="4654389" cy="8602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3600"/>
              <a:buFont typeface="Calibri"/>
              <a:buNone/>
            </a:pPr>
            <a:r>
              <a:rPr lang="el-GR" sz="2800" b="1" dirty="0">
                <a:solidFill>
                  <a:srgbClr val="FF000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C-115/16</a:t>
            </a:r>
            <a:r>
              <a:rPr lang="el-GR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C-118/16,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C-119/16, C-299/16</a:t>
            </a:r>
            <a:endParaRPr lang="el-GR" sz="2800" b="1" dirty="0">
              <a:solidFill>
                <a:srgbClr val="002060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="" xmlns:a16="http://schemas.microsoft.com/office/drawing/2014/main" id="{AD6415AA-77B7-417E-9919-597780A6C5F1}"/>
              </a:ext>
            </a:extLst>
          </p:cNvPr>
          <p:cNvSpPr/>
          <p:nvPr/>
        </p:nvSpPr>
        <p:spPr>
          <a:xfrm>
            <a:off x="2144951" y="4701093"/>
            <a:ext cx="2518117" cy="5135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 Denmark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ectangle: Rounded Corners 6">
            <a:extLst>
              <a:ext uri="{FF2B5EF4-FFF2-40B4-BE49-F238E27FC236}">
                <a16:creationId xmlns="" xmlns:a16="http://schemas.microsoft.com/office/drawing/2014/main" id="{4F465053-76CB-4BE8-B3CA-E61D20DB8B32}"/>
              </a:ext>
            </a:extLst>
          </p:cNvPr>
          <p:cNvSpPr/>
          <p:nvPr/>
        </p:nvSpPr>
        <p:spPr>
          <a:xfrm>
            <a:off x="2132124" y="5474767"/>
            <a:ext cx="2518117" cy="625548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 Netherlands BV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="" xmlns:a16="http://schemas.microsoft.com/office/drawing/2014/main" id="{AD6415AA-77B7-417E-9919-597780A6C5F1}"/>
              </a:ext>
            </a:extLst>
          </p:cNvPr>
          <p:cNvSpPr/>
          <p:nvPr/>
        </p:nvSpPr>
        <p:spPr>
          <a:xfrm>
            <a:off x="2169066" y="3895430"/>
            <a:ext cx="2518117" cy="5135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 Cyprus Ltd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="" xmlns:a16="http://schemas.microsoft.com/office/drawing/2014/main" id="{AD6415AA-77B7-417E-9919-597780A6C5F1}"/>
              </a:ext>
            </a:extLst>
          </p:cNvPr>
          <p:cNvSpPr/>
          <p:nvPr/>
        </p:nvSpPr>
        <p:spPr>
          <a:xfrm>
            <a:off x="2154694" y="3080952"/>
            <a:ext cx="2518117" cy="5135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 Global Bermuda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="" xmlns:a16="http://schemas.microsoft.com/office/drawing/2014/main" id="{AD6415AA-77B7-417E-9919-597780A6C5F1}"/>
              </a:ext>
            </a:extLst>
          </p:cNvPr>
          <p:cNvSpPr/>
          <p:nvPr/>
        </p:nvSpPr>
        <p:spPr>
          <a:xfrm>
            <a:off x="2178808" y="2253362"/>
            <a:ext cx="2518117" cy="5135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 USA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(Listed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7533882" y="1729671"/>
            <a:ext cx="3018567" cy="4384489"/>
            <a:chOff x="7297392" y="1776969"/>
            <a:chExt cx="3018567" cy="4384489"/>
          </a:xfrm>
        </p:grpSpPr>
        <p:sp>
          <p:nvSpPr>
            <p:cNvPr id="27" name="Rectangle: Rounded Corners 5">
              <a:extLst>
                <a:ext uri="{FF2B5EF4-FFF2-40B4-BE49-F238E27FC236}">
                  <a16:creationId xmlns="" xmlns:a16="http://schemas.microsoft.com/office/drawing/2014/main" id="{AD6415AA-77B7-417E-9919-597780A6C5F1}"/>
                </a:ext>
              </a:extLst>
            </p:cNvPr>
            <p:cNvSpPr/>
            <p:nvPr/>
          </p:nvSpPr>
          <p:spPr>
            <a:xfrm>
              <a:off x="7297392" y="5647896"/>
              <a:ext cx="3005867" cy="51356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T Denmark (target)</a:t>
              </a:r>
            </a:p>
          </p:txBody>
        </p:sp>
        <p:sp>
          <p:nvSpPr>
            <p:cNvPr id="28" name="Rectangle: Rounded Corners 5">
              <a:extLst>
                <a:ext uri="{FF2B5EF4-FFF2-40B4-BE49-F238E27FC236}">
                  <a16:creationId xmlns="" xmlns:a16="http://schemas.microsoft.com/office/drawing/2014/main" id="{AD6415AA-77B7-417E-9919-597780A6C5F1}"/>
                </a:ext>
              </a:extLst>
            </p:cNvPr>
            <p:cNvSpPr/>
            <p:nvPr/>
          </p:nvSpPr>
          <p:spPr>
            <a:xfrm>
              <a:off x="7297392" y="4649334"/>
              <a:ext cx="3005867" cy="51356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N Denmark I (SPV)</a:t>
              </a:r>
            </a:p>
          </p:txBody>
        </p:sp>
        <p:sp>
          <p:nvSpPr>
            <p:cNvPr id="29" name="Rectangle: Rounded Corners 5">
              <a:extLst>
                <a:ext uri="{FF2B5EF4-FFF2-40B4-BE49-F238E27FC236}">
                  <a16:creationId xmlns="" xmlns:a16="http://schemas.microsoft.com/office/drawing/2014/main" id="{AD6415AA-77B7-417E-9919-597780A6C5F1}"/>
                </a:ext>
              </a:extLst>
            </p:cNvPr>
            <p:cNvSpPr/>
            <p:nvPr/>
          </p:nvSpPr>
          <p:spPr>
            <a:xfrm>
              <a:off x="7297392" y="3673137"/>
              <a:ext cx="3005867" cy="51356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C Luxembourg (SPV)</a:t>
              </a:r>
            </a:p>
          </p:txBody>
        </p:sp>
        <p:sp>
          <p:nvSpPr>
            <p:cNvPr id="30" name="Rectangle: Rounded Corners 5">
              <a:extLst>
                <a:ext uri="{FF2B5EF4-FFF2-40B4-BE49-F238E27FC236}">
                  <a16:creationId xmlns="" xmlns:a16="http://schemas.microsoft.com/office/drawing/2014/main" id="{AD6415AA-77B7-417E-9919-597780A6C5F1}"/>
                </a:ext>
              </a:extLst>
            </p:cNvPr>
            <p:cNvSpPr/>
            <p:nvPr/>
          </p:nvSpPr>
          <p:spPr>
            <a:xfrm>
              <a:off x="7297392" y="2706570"/>
              <a:ext cx="3005867" cy="51356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A Luxembourg Holding</a:t>
              </a:r>
            </a:p>
          </p:txBody>
        </p:sp>
        <p:sp>
          <p:nvSpPr>
            <p:cNvPr id="31" name="Rectangle: Rounded Corners 5">
              <a:extLst>
                <a:ext uri="{FF2B5EF4-FFF2-40B4-BE49-F238E27FC236}">
                  <a16:creationId xmlns="" xmlns:a16="http://schemas.microsoft.com/office/drawing/2014/main" id="{AD6415AA-77B7-417E-9919-597780A6C5F1}"/>
                </a:ext>
              </a:extLst>
            </p:cNvPr>
            <p:cNvSpPr/>
            <p:nvPr/>
          </p:nvSpPr>
          <p:spPr>
            <a:xfrm>
              <a:off x="7297392" y="1776969"/>
              <a:ext cx="3005867" cy="51356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Equity Funds</a:t>
              </a:r>
            </a:p>
          </p:txBody>
        </p:sp>
        <p:cxnSp>
          <p:nvCxnSpPr>
            <p:cNvPr id="36" name="Straight Connector 35"/>
            <p:cNvCxnSpPr>
              <a:stCxn id="27" idx="0"/>
              <a:endCxn id="28" idx="2"/>
            </p:cNvCxnSpPr>
            <p:nvPr/>
          </p:nvCxnSpPr>
          <p:spPr>
            <a:xfrm flipV="1">
              <a:off x="8800326" y="5162896"/>
              <a:ext cx="0" cy="485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0"/>
              <a:endCxn id="29" idx="2"/>
            </p:cNvCxnSpPr>
            <p:nvPr/>
          </p:nvCxnSpPr>
          <p:spPr>
            <a:xfrm flipV="1">
              <a:off x="8800326" y="4186699"/>
              <a:ext cx="0" cy="46263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0"/>
              <a:endCxn id="30" idx="2"/>
            </p:cNvCxnSpPr>
            <p:nvPr/>
          </p:nvCxnSpPr>
          <p:spPr>
            <a:xfrm flipV="1">
              <a:off x="8800326" y="3220132"/>
              <a:ext cx="0" cy="453005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0" idx="0"/>
              <a:endCxn id="31" idx="2"/>
            </p:cNvCxnSpPr>
            <p:nvPr/>
          </p:nvCxnSpPr>
          <p:spPr>
            <a:xfrm flipV="1">
              <a:off x="8800326" y="2290531"/>
              <a:ext cx="0" cy="416039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>
              <a:stCxn id="31" idx="1"/>
            </p:cNvCxnSpPr>
            <p:nvPr/>
          </p:nvCxnSpPr>
          <p:spPr>
            <a:xfrm rot="10800000" flipH="1" flipV="1">
              <a:off x="7297392" y="2033750"/>
              <a:ext cx="443478" cy="685876"/>
            </a:xfrm>
            <a:prstGeom prst="bentConnector4">
              <a:avLst>
                <a:gd name="adj1" fmla="val -51547"/>
                <a:gd name="adj2" fmla="val 68719"/>
              </a:avLst>
            </a:prstGeom>
            <a:ln w="19050">
              <a:solidFill>
                <a:schemeClr val="bg2">
                  <a:lumMod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30" idx="1"/>
            </p:cNvCxnSpPr>
            <p:nvPr/>
          </p:nvCxnSpPr>
          <p:spPr>
            <a:xfrm rot="10800000" flipH="1" flipV="1">
              <a:off x="7297392" y="2963351"/>
              <a:ext cx="443478" cy="709786"/>
            </a:xfrm>
            <a:prstGeom prst="bentConnector4">
              <a:avLst>
                <a:gd name="adj1" fmla="val -51547"/>
                <a:gd name="adj2" fmla="val 68089"/>
              </a:avLst>
            </a:prstGeom>
            <a:ln w="19050">
              <a:solidFill>
                <a:schemeClr val="bg2">
                  <a:lumMod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29" idx="1"/>
            </p:cNvCxnSpPr>
            <p:nvPr/>
          </p:nvCxnSpPr>
          <p:spPr>
            <a:xfrm rot="10800000" flipH="1" flipV="1">
              <a:off x="7297392" y="3929918"/>
              <a:ext cx="443478" cy="705400"/>
            </a:xfrm>
            <a:prstGeom prst="bentConnector4">
              <a:avLst>
                <a:gd name="adj1" fmla="val -51547"/>
                <a:gd name="adj2" fmla="val 68201"/>
              </a:avLst>
            </a:prstGeom>
            <a:ln w="19050">
              <a:solidFill>
                <a:schemeClr val="bg2">
                  <a:lumMod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Elbow Connector 75"/>
            <p:cNvCxnSpPr>
              <a:stCxn id="28" idx="3"/>
              <a:endCxn id="31" idx="3"/>
            </p:cNvCxnSpPr>
            <p:nvPr/>
          </p:nvCxnSpPr>
          <p:spPr>
            <a:xfrm flipV="1">
              <a:off x="10303259" y="2033750"/>
              <a:ext cx="12700" cy="2872365"/>
            </a:xfrm>
            <a:prstGeom prst="bentConnector3">
              <a:avLst>
                <a:gd name="adj1" fmla="val 1800000"/>
              </a:avLst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lbow Connector 79"/>
            <p:cNvCxnSpPr>
              <a:stCxn id="29" idx="3"/>
              <a:endCxn id="31" idx="3"/>
            </p:cNvCxnSpPr>
            <p:nvPr/>
          </p:nvCxnSpPr>
          <p:spPr>
            <a:xfrm flipV="1">
              <a:off x="10303259" y="2033750"/>
              <a:ext cx="12700" cy="1896168"/>
            </a:xfrm>
            <a:prstGeom prst="bentConnector3">
              <a:avLst>
                <a:gd name="adj1" fmla="val 2793110"/>
              </a:avLst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lbow Connector 83"/>
            <p:cNvCxnSpPr>
              <a:stCxn id="30" idx="3"/>
              <a:endCxn id="31" idx="3"/>
            </p:cNvCxnSpPr>
            <p:nvPr/>
          </p:nvCxnSpPr>
          <p:spPr>
            <a:xfrm flipV="1">
              <a:off x="10303259" y="2033750"/>
              <a:ext cx="12700" cy="929601"/>
            </a:xfrm>
            <a:prstGeom prst="bentConnector3">
              <a:avLst>
                <a:gd name="adj1" fmla="val 3910346"/>
              </a:avLst>
            </a:prstGeom>
            <a:ln w="28575"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8" name="Elbow Connector 87"/>
          <p:cNvCxnSpPr>
            <a:stCxn id="8" idx="3"/>
          </p:cNvCxnSpPr>
          <p:nvPr/>
        </p:nvCxnSpPr>
        <p:spPr>
          <a:xfrm flipH="1" flipV="1">
            <a:off x="4240924" y="5214655"/>
            <a:ext cx="409317" cy="572886"/>
          </a:xfrm>
          <a:prstGeom prst="bentConnector4">
            <a:avLst>
              <a:gd name="adj1" fmla="val -55849"/>
              <a:gd name="adj2" fmla="val 77298"/>
            </a:avLst>
          </a:prstGeom>
          <a:ln w="1905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7" idx="3"/>
          </p:cNvCxnSpPr>
          <p:nvPr/>
        </p:nvCxnSpPr>
        <p:spPr>
          <a:xfrm flipH="1" flipV="1">
            <a:off x="4263495" y="4443591"/>
            <a:ext cx="399573" cy="514283"/>
          </a:xfrm>
          <a:prstGeom prst="bentConnector4">
            <a:avLst>
              <a:gd name="adj1" fmla="val -57211"/>
              <a:gd name="adj2" fmla="val 74965"/>
            </a:avLst>
          </a:prstGeom>
          <a:ln w="1905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9" idx="3"/>
          </p:cNvCxnSpPr>
          <p:nvPr/>
        </p:nvCxnSpPr>
        <p:spPr>
          <a:xfrm flipH="1" flipV="1">
            <a:off x="4273239" y="3594515"/>
            <a:ext cx="413944" cy="557696"/>
          </a:xfrm>
          <a:prstGeom prst="bentConnector4">
            <a:avLst>
              <a:gd name="adj1" fmla="val -47608"/>
              <a:gd name="adj2" fmla="val 73022"/>
            </a:avLst>
          </a:prstGeom>
          <a:ln w="1905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10" idx="3"/>
          </p:cNvCxnSpPr>
          <p:nvPr/>
        </p:nvCxnSpPr>
        <p:spPr>
          <a:xfrm flipH="1" flipV="1">
            <a:off x="4263495" y="2781384"/>
            <a:ext cx="409316" cy="556349"/>
          </a:xfrm>
          <a:prstGeom prst="bentConnector4">
            <a:avLst>
              <a:gd name="adj1" fmla="val -55849"/>
              <a:gd name="adj2" fmla="val 73077"/>
            </a:avLst>
          </a:prstGeom>
          <a:ln w="19050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173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0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Ευθεία γραμμή σύνδεσης 2">
            <a:extLst>
              <a:ext uri="{FF2B5EF4-FFF2-40B4-BE49-F238E27FC236}">
                <a16:creationId xmlns="" xmlns:a16="http://schemas.microsoft.com/office/drawing/2014/main" id="{228AF3CD-23A5-AD41-8631-76376A41D687}"/>
              </a:ext>
            </a:extLst>
          </p:cNvPr>
          <p:cNvCxnSpPr>
            <a:cxnSpLocks/>
          </p:cNvCxnSpPr>
          <p:nvPr/>
        </p:nvCxnSpPr>
        <p:spPr>
          <a:xfrm>
            <a:off x="1449238" y="310551"/>
            <a:ext cx="0" cy="6418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>
            <a:extLst>
              <a:ext uri="{FF2B5EF4-FFF2-40B4-BE49-F238E27FC236}">
                <a16:creationId xmlns="" xmlns:a16="http://schemas.microsoft.com/office/drawing/2014/main" id="{3A958B3C-835F-284C-AA80-F146F4165860}"/>
              </a:ext>
            </a:extLst>
          </p:cNvPr>
          <p:cNvSpPr/>
          <p:nvPr/>
        </p:nvSpPr>
        <p:spPr>
          <a:xfrm>
            <a:off x="1449238" y="310551"/>
            <a:ext cx="6319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ΝΟΜΟΛΟΓΙΑ ΔΕΕ</a:t>
            </a:r>
            <a:r>
              <a:rPr lang="en-US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 – </a:t>
            </a:r>
            <a:r>
              <a:rPr lang="el-GR" sz="3600" b="1" dirty="0">
                <a:solidFill>
                  <a:srgbClr val="002060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ΚΡΙΣΕΙΣ </a:t>
            </a:r>
            <a:endParaRPr lang="el-GR" sz="3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035973" y="4756966"/>
            <a:ext cx="7856483" cy="338554"/>
          </a:xfrm>
          <a:prstGeom prst="rect">
            <a:avLst/>
          </a:prstGeom>
          <a:solidFill>
            <a:schemeClr val="accent6">
              <a:alpha val="4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entury Gothic" pitchFamily="34" charset="0"/>
              </a:rPr>
              <a:t>ΒΑΡΟΣ ΑΠΟΔΕΙΞΗΣ </a:t>
            </a:r>
            <a:r>
              <a:rPr lang="el-GR" sz="1600" b="1" dirty="0">
                <a:latin typeface="Century Gothic" pitchFamily="34" charset="0"/>
              </a:rPr>
              <a:t>προσδιορισμού του δικαιούχου φέρει  </a:t>
            </a:r>
            <a:r>
              <a:rPr lang="en-US" sz="1600" b="1" dirty="0">
                <a:latin typeface="Century Gothic" pitchFamily="34" charset="0"/>
              </a:rPr>
              <a:t>ο φορολογούμενος </a:t>
            </a:r>
            <a:endParaRPr lang="it-IT" sz="1600" b="1" dirty="0">
              <a:latin typeface="Century Gothic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459423" y="1648888"/>
            <a:ext cx="9433034" cy="830997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Σ</a:t>
            </a:r>
            <a:r>
              <a:rPr lang="en-US" sz="1600" dirty="0">
                <a:latin typeface="Century Gothic" pitchFamily="34" charset="0"/>
              </a:rPr>
              <a:t>ε π</a:t>
            </a:r>
            <a:r>
              <a:rPr lang="en-US" sz="1600" dirty="0" err="1">
                <a:latin typeface="Century Gothic" pitchFamily="34" charset="0"/>
              </a:rPr>
              <a:t>ερί</a:t>
            </a:r>
            <a:r>
              <a:rPr lang="en-US" sz="1600" dirty="0">
                <a:latin typeface="Century Gothic" pitchFamily="34" charset="0"/>
              </a:rPr>
              <a:t>πτωση δόλιας ή καταχρηστικής πρακτικής, να μην χορηγείται απαλλαγή φόρου σε φορολογούμενο ακόμη και ελλείψει διατάξεων του εθνικού δικαίου ή διεθνών συμβάσεων που να προβλέπουν τέτοια άρνηση</a:t>
            </a:r>
            <a:r>
              <a:rPr lang="el-GR" sz="1600" dirty="0">
                <a:latin typeface="Century Gothic" pitchFamily="34" charset="0"/>
              </a:rPr>
              <a:t> </a:t>
            </a:r>
            <a:r>
              <a:rPr lang="mr-IN" sz="1600" b="1" dirty="0">
                <a:latin typeface="Century Gothic" pitchFamily="34" charset="0"/>
              </a:rPr>
              <a:t>–</a:t>
            </a:r>
            <a:r>
              <a:rPr lang="el-GR" sz="1600" b="1" dirty="0">
                <a:latin typeface="Century Gothic" pitchFamily="34" charset="0"/>
              </a:rPr>
              <a:t> ΓΕΝΙΚΗ ΑΡΧΗ ΔΙΚΑΙΟΥ ΕΕ</a:t>
            </a:r>
            <a:endParaRPr lang="en-US" sz="1600" b="1" dirty="0">
              <a:latin typeface="Century Gothic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15310" y="2717837"/>
            <a:ext cx="9396249" cy="1815882"/>
          </a:xfrm>
          <a:prstGeom prst="rect">
            <a:avLst/>
          </a:prstGeom>
          <a:solidFill>
            <a:schemeClr val="accent4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l-GR" sz="1600" b="1" dirty="0">
                <a:latin typeface="Century Gothic" pitchFamily="34" charset="0"/>
              </a:rPr>
              <a:t>Για</a:t>
            </a:r>
            <a:r>
              <a:rPr lang="en-US" sz="1600" b="1" dirty="0">
                <a:latin typeface="Century Gothic" pitchFamily="34" charset="0"/>
              </a:rPr>
              <a:t> την απόδειξη καταχρηστικής πρακτικής απαιτείται</a:t>
            </a:r>
            <a:r>
              <a:rPr lang="el-GR" sz="1600" b="1" dirty="0">
                <a:latin typeface="Century Gothic" pitchFamily="34" charset="0"/>
              </a:rPr>
              <a:t>:</a:t>
            </a:r>
            <a:r>
              <a:rPr lang="en-US" sz="1600" b="1" dirty="0">
                <a:latin typeface="Century Gothic" pitchFamily="34" charset="0"/>
              </a:rPr>
              <a:t> </a:t>
            </a:r>
            <a:endParaRPr lang="it-IT" sz="1600" b="1" dirty="0">
              <a:latin typeface="Century Gothic" pitchFamily="34" charset="0"/>
            </a:endParaRPr>
          </a:p>
          <a:p>
            <a:pPr marL="803275" indent="-441325" algn="just"/>
            <a:r>
              <a:rPr lang="en-US" sz="1600" b="1" dirty="0">
                <a:latin typeface="Century Gothic" pitchFamily="34" charset="0"/>
              </a:rPr>
              <a:t>(α) </a:t>
            </a:r>
            <a:r>
              <a:rPr lang="el-GR" sz="1600" b="1" dirty="0">
                <a:latin typeface="Century Gothic" pitchFamily="34" charset="0"/>
              </a:rPr>
              <a:t>		Σύνολο αντικειμενικών περιστάσεων.</a:t>
            </a:r>
            <a:r>
              <a:rPr lang="en-US" sz="1600" b="1" dirty="0">
                <a:latin typeface="Century Gothic" pitchFamily="34" charset="0"/>
              </a:rPr>
              <a:t> </a:t>
            </a:r>
            <a:endParaRPr lang="el-GR" sz="1600" b="1" dirty="0">
              <a:latin typeface="Century Gothic" pitchFamily="34" charset="0"/>
            </a:endParaRPr>
          </a:p>
          <a:p>
            <a:pPr marL="803275" indent="-441325" algn="just"/>
            <a:r>
              <a:rPr lang="el-GR" sz="1600" b="1" dirty="0">
                <a:latin typeface="Century Gothic" pitchFamily="34" charset="0"/>
              </a:rPr>
              <a:t>		</a:t>
            </a:r>
            <a:r>
              <a:rPr lang="el-GR" sz="1600" dirty="0">
                <a:latin typeface="Century Gothic" pitchFamily="34" charset="0"/>
              </a:rPr>
              <a:t>Τ</a:t>
            </a:r>
            <a:r>
              <a:rPr lang="en-US" sz="1600" dirty="0">
                <a:latin typeface="Century Gothic" pitchFamily="34" charset="0"/>
              </a:rPr>
              <a:t>ΥΠΙΚΗ ΤΗΡΗΣΗ π</a:t>
            </a:r>
            <a:r>
              <a:rPr lang="en-US" sz="1600" dirty="0" err="1">
                <a:latin typeface="Century Gothic" pitchFamily="34" charset="0"/>
              </a:rPr>
              <a:t>ροϋ</a:t>
            </a:r>
            <a:r>
              <a:rPr lang="en-US" sz="1600" dirty="0">
                <a:latin typeface="Century Gothic" pitchFamily="34" charset="0"/>
              </a:rPr>
              <a:t>ποθέσεων – ΜΗ επιτευχθείς με τη ρύθμιση ΣΚΟΠΟΣ</a:t>
            </a:r>
            <a:endParaRPr lang="el-GR" sz="1600" dirty="0">
              <a:latin typeface="Century Gothic" pitchFamily="34" charset="0"/>
            </a:endParaRPr>
          </a:p>
          <a:p>
            <a:pPr marL="803275" indent="-441325" algn="just"/>
            <a:endParaRPr lang="el-GR" sz="1600" dirty="0">
              <a:latin typeface="Century Gothic" pitchFamily="34" charset="0"/>
            </a:endParaRPr>
          </a:p>
          <a:p>
            <a:pPr marL="803275" indent="-441325" algn="just"/>
            <a:r>
              <a:rPr lang="en-US" sz="1600" b="1" dirty="0">
                <a:latin typeface="Century Gothic" pitchFamily="34" charset="0"/>
              </a:rPr>
              <a:t>(β) </a:t>
            </a:r>
            <a:r>
              <a:rPr lang="el-GR" sz="1600" b="1" dirty="0">
                <a:latin typeface="Century Gothic" pitchFamily="34" charset="0"/>
              </a:rPr>
              <a:t>		Ύπαρξη υποκειμενικού </a:t>
            </a:r>
            <a:r>
              <a:rPr lang="en-US" sz="1600" b="1" dirty="0">
                <a:latin typeface="Century Gothic" pitchFamily="34" charset="0"/>
              </a:rPr>
              <a:t>στοιχείου</a:t>
            </a:r>
            <a:r>
              <a:rPr lang="el-GR" sz="1600" b="1" dirty="0">
                <a:latin typeface="Century Gothic" pitchFamily="34" charset="0"/>
              </a:rPr>
              <a:t>.</a:t>
            </a:r>
          </a:p>
          <a:p>
            <a:pPr marL="803275" indent="-441325" algn="just"/>
            <a:r>
              <a:rPr lang="el-GR" sz="1600" b="1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ΒΟΥΛΗΣΗ </a:t>
            </a:r>
            <a:r>
              <a:rPr lang="en-US" sz="1600" dirty="0" err="1">
                <a:latin typeface="Century Gothic" pitchFamily="34" charset="0"/>
              </a:rPr>
              <a:t>ενδι</a:t>
            </a:r>
            <a:r>
              <a:rPr lang="en-US" sz="1600" dirty="0">
                <a:latin typeface="Century Gothic" pitchFamily="34" charset="0"/>
              </a:rPr>
              <a:t>αφερομένου να αποκομίσει ΟΦΕΛΟΣ από τη ρύθμιση της</a:t>
            </a:r>
            <a:r>
              <a:rPr lang="el-GR" sz="1600" dirty="0">
                <a:latin typeface="Century Gothic" pitchFamily="34" charset="0"/>
              </a:rPr>
              <a:t> </a:t>
            </a:r>
            <a:r>
              <a:rPr lang="en-US" sz="1600" dirty="0" err="1">
                <a:latin typeface="Century Gothic" pitchFamily="34" charset="0"/>
              </a:rPr>
              <a:t>Ένωσης</a:t>
            </a:r>
            <a:r>
              <a:rPr lang="en-US" sz="1600" dirty="0">
                <a:latin typeface="Century Gothic" pitchFamily="34" charset="0"/>
              </a:rPr>
              <a:t> </a:t>
            </a:r>
            <a:r>
              <a:rPr lang="el-GR" sz="1600" dirty="0">
                <a:latin typeface="Century Gothic" pitchFamily="34" charset="0"/>
              </a:rPr>
              <a:t>	</a:t>
            </a:r>
            <a:r>
              <a:rPr lang="en-US" sz="1600" dirty="0">
                <a:latin typeface="Century Gothic" pitchFamily="34" charset="0"/>
              </a:rPr>
              <a:t>ΔΗΜΙΟΥΡΓΩΝΤΑΣ ΤΕΧΝΗΤΑ τις προϋποθέσεις ΑΝΑΓΚΑΙΕΣ για το όφελος αυτό </a:t>
            </a:r>
            <a:endParaRPr lang="it-IT" sz="1600" dirty="0">
              <a:latin typeface="Century Gothic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15310" y="5264300"/>
            <a:ext cx="7015656" cy="584775"/>
          </a:xfrm>
          <a:prstGeom prst="rect">
            <a:avLst/>
          </a:prstGeom>
          <a:solidFill>
            <a:schemeClr val="accent5">
              <a:alpha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l-GR" sz="1600" b="1" dirty="0">
                <a:latin typeface="Century Gothic" pitchFamily="34" charset="0"/>
              </a:rPr>
              <a:t> </a:t>
            </a:r>
            <a:r>
              <a:rPr lang="en-US" sz="1600" b="1" dirty="0" err="1">
                <a:latin typeface="Century Gothic" pitchFamily="34" charset="0"/>
              </a:rPr>
              <a:t>Σε</a:t>
            </a:r>
            <a:r>
              <a:rPr lang="en-US" sz="1600" b="1" dirty="0">
                <a:latin typeface="Century Gothic" pitchFamily="34" charset="0"/>
              </a:rPr>
              <a:t> π</a:t>
            </a:r>
            <a:r>
              <a:rPr lang="en-US" sz="1600" b="1" dirty="0" err="1">
                <a:latin typeface="Century Gothic" pitchFamily="34" charset="0"/>
              </a:rPr>
              <a:t>ερί</a:t>
            </a:r>
            <a:r>
              <a:rPr lang="en-US" sz="1600" b="1" dirty="0">
                <a:latin typeface="Century Gothic" pitchFamily="34" charset="0"/>
              </a:rPr>
              <a:t>πτωση </a:t>
            </a:r>
            <a:r>
              <a:rPr lang="el-GR" sz="1600" b="1" dirty="0">
                <a:latin typeface="Century Gothic" pitchFamily="34" charset="0"/>
              </a:rPr>
              <a:t>απάτης ή κατάχρησης δεν μπορεί να προβληθεί  η εφαρμογή των ελευθεριών της ΣΛΕΕ</a:t>
            </a:r>
            <a:endParaRPr lang="it-IT" sz="16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8" grpId="0" animBg="1"/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12">
            <a:extLst>
              <a:ext uri="{FF2B5EF4-FFF2-40B4-BE49-F238E27FC236}">
                <a16:creationId xmlns="" xmlns:a16="http://schemas.microsoft.com/office/drawing/2014/main" id="{062B510A-A52F-994B-B891-AB6F016A1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775"/>
            <a:ext cx="12192000" cy="48794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287" y="359240"/>
            <a:ext cx="7489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00B0F0"/>
                </a:solidFill>
                <a:latin typeface="Century Gothic" pitchFamily="34" charset="0"/>
              </a:rPr>
              <a:t>Ευχαριστώ για την προσοχή σας</a:t>
            </a:r>
            <a:endParaRPr lang="el-GR" sz="36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8" l="9910" r="89640">
                        <a14:foregroundMark x1="48198" y1="79736" x2="48198" y2="79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6353">
            <a:off x="892946" y="2223836"/>
            <a:ext cx="3043470" cy="3112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8" l="9910" r="89640">
                        <a14:foregroundMark x1="48198" y1="79736" x2="48198" y2="79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942">
            <a:off x="3379989" y="2208945"/>
            <a:ext cx="1306871" cy="13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8" l="9910" r="89640">
                        <a14:foregroundMark x1="48198" y1="79736" x2="48198" y2="79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0619">
            <a:off x="2730922" y="3405657"/>
            <a:ext cx="1955686" cy="19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8" l="9910" r="89640">
                        <a14:foregroundMark x1="48198" y1="79736" x2="48198" y2="79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7418">
            <a:off x="512128" y="2004161"/>
            <a:ext cx="1504405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8" l="9910" r="89640">
                        <a14:foregroundMark x1="48198" y1="79736" x2="48198" y2="79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06" y="3190958"/>
            <a:ext cx="1275701" cy="130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8" l="9910" r="89640">
                        <a14:foregroundMark x1="48198" y1="79736" x2="48198" y2="79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3892">
            <a:off x="4917865" y="1850691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8" l="9910" r="89640">
                        <a14:foregroundMark x1="48198" y1="79736" x2="48198" y2="79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942">
            <a:off x="330584" y="3789318"/>
            <a:ext cx="1769149" cy="18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8" l="9910" r="89640">
                        <a14:foregroundMark x1="48198" y1="79736" x2="48198" y2="79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687">
            <a:off x="4299891" y="1915653"/>
            <a:ext cx="1223329" cy="125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78" l="9910" r="89640">
                        <a14:foregroundMark x1="48198" y1="79736" x2="48198" y2="79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044" y="4261009"/>
            <a:ext cx="1275701" cy="130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565</Words>
  <Application>Microsoft Office PowerPoint</Application>
  <PresentationFormat>Custom</PresentationFormat>
  <Paragraphs>127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Γιάννης Παπαδάκης</dc:creator>
  <cp:lastModifiedBy>Nikolaia Lepida</cp:lastModifiedBy>
  <cp:revision>48</cp:revision>
  <dcterms:created xsi:type="dcterms:W3CDTF">2019-05-03T18:47:32Z</dcterms:created>
  <dcterms:modified xsi:type="dcterms:W3CDTF">2019-06-19T17:59:48Z</dcterms:modified>
</cp:coreProperties>
</file>