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6" r:id="rId1"/>
  </p:sldMasterIdLst>
  <p:sldIdLst>
    <p:sldId id="256" r:id="rId2"/>
    <p:sldId id="257" r:id="rId3"/>
    <p:sldId id="280" r:id="rId4"/>
    <p:sldId id="259" r:id="rId5"/>
    <p:sldId id="281" r:id="rId6"/>
    <p:sldId id="282" r:id="rId7"/>
    <p:sldId id="260" r:id="rId8"/>
    <p:sldId id="283" r:id="rId9"/>
    <p:sldId id="284" r:id="rId10"/>
    <p:sldId id="285" r:id="rId11"/>
    <p:sldId id="286" r:id="rId12"/>
    <p:sldId id="287" r:id="rId13"/>
    <p:sldId id="288" r:id="rId14"/>
    <p:sldId id="289" r:id="rId15"/>
    <p:sldId id="290" r:id="rId16"/>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434" autoAdjust="0"/>
  </p:normalViewPr>
  <p:slideViewPr>
    <p:cSldViewPr snapToGrid="0">
      <p:cViewPr varScale="1">
        <p:scale>
          <a:sx n="108" d="100"/>
          <a:sy n="108" d="100"/>
        </p:scale>
        <p:origin x="71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0FC3F55-1DFF-4A19-9913-EFCF14E9AAF6}" type="datetimeFigureOut">
              <a:rPr lang="el-GR" smtClean="0"/>
              <a:t>18/6/2019</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A881B41-CA43-4A65-99B0-363F9DB262BB}" type="slidenum">
              <a:rPr lang="el-GR" smtClean="0"/>
              <a:t>‹#›</a:t>
            </a:fld>
            <a:endParaRPr lang="el-GR"/>
          </a:p>
        </p:txBody>
      </p:sp>
    </p:spTree>
    <p:extLst>
      <p:ext uri="{BB962C8B-B14F-4D97-AF65-F5344CB8AC3E}">
        <p14:creationId xmlns:p14="http://schemas.microsoft.com/office/powerpoint/2010/main" val="15022148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0FC3F55-1DFF-4A19-9913-EFCF14E9AAF6}" type="datetimeFigureOut">
              <a:rPr lang="el-GR" smtClean="0"/>
              <a:t>18/6/2019</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2A881B41-CA43-4A65-99B0-363F9DB262BB}" type="slidenum">
              <a:rPr lang="el-GR" smtClean="0"/>
              <a:t>‹#›</a:t>
            </a:fld>
            <a:endParaRPr lang="el-GR"/>
          </a:p>
        </p:txBody>
      </p:sp>
    </p:spTree>
    <p:extLst>
      <p:ext uri="{BB962C8B-B14F-4D97-AF65-F5344CB8AC3E}">
        <p14:creationId xmlns:p14="http://schemas.microsoft.com/office/powerpoint/2010/main" val="23897257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70FC3F55-1DFF-4A19-9913-EFCF14E9AAF6}" type="datetimeFigureOut">
              <a:rPr lang="el-GR" smtClean="0"/>
              <a:t>18/6/2019</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A881B41-CA43-4A65-99B0-363F9DB262BB}" type="slidenum">
              <a:rPr lang="el-GR" smtClean="0"/>
              <a:t>‹#›</a:t>
            </a:fld>
            <a:endParaRPr lang="el-GR"/>
          </a:p>
        </p:txBody>
      </p:sp>
    </p:spTree>
    <p:extLst>
      <p:ext uri="{BB962C8B-B14F-4D97-AF65-F5344CB8AC3E}">
        <p14:creationId xmlns:p14="http://schemas.microsoft.com/office/powerpoint/2010/main" val="19346576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70FC3F55-1DFF-4A19-9913-EFCF14E9AAF6}" type="datetimeFigureOut">
              <a:rPr lang="el-GR" smtClean="0"/>
              <a:t>18/6/2019</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A881B41-CA43-4A65-99B0-363F9DB262BB}" type="slidenum">
              <a:rPr lang="el-GR" smtClean="0"/>
              <a:t>‹#›</a:t>
            </a:fld>
            <a:endParaRPr lang="el-GR"/>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5348632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0FC3F55-1DFF-4A19-9913-EFCF14E9AAF6}" type="datetimeFigureOut">
              <a:rPr lang="el-GR" smtClean="0"/>
              <a:t>18/6/2019</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A881B41-CA43-4A65-99B0-363F9DB262BB}" type="slidenum">
              <a:rPr lang="el-GR" smtClean="0"/>
              <a:t>‹#›</a:t>
            </a:fld>
            <a:endParaRPr lang="el-GR"/>
          </a:p>
        </p:txBody>
      </p:sp>
    </p:spTree>
    <p:extLst>
      <p:ext uri="{BB962C8B-B14F-4D97-AF65-F5344CB8AC3E}">
        <p14:creationId xmlns:p14="http://schemas.microsoft.com/office/powerpoint/2010/main" val="25604983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70FC3F55-1DFF-4A19-9913-EFCF14E9AAF6}" type="datetimeFigureOut">
              <a:rPr lang="el-GR" smtClean="0"/>
              <a:t>18/6/2019</a:t>
            </a:fld>
            <a:endParaRPr lang="el-GR"/>
          </a:p>
        </p:txBody>
      </p:sp>
      <p:sp>
        <p:nvSpPr>
          <p:cNvPr id="4"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A881B41-CA43-4A65-99B0-363F9DB262BB}" type="slidenum">
              <a:rPr lang="el-GR" smtClean="0"/>
              <a:t>‹#›</a:t>
            </a:fld>
            <a:endParaRPr lang="el-GR"/>
          </a:p>
        </p:txBody>
      </p:sp>
    </p:spTree>
    <p:extLst>
      <p:ext uri="{BB962C8B-B14F-4D97-AF65-F5344CB8AC3E}">
        <p14:creationId xmlns:p14="http://schemas.microsoft.com/office/powerpoint/2010/main" val="9567803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70FC3F55-1DFF-4A19-9913-EFCF14E9AAF6}" type="datetimeFigureOut">
              <a:rPr lang="el-GR" smtClean="0"/>
              <a:t>18/6/2019</a:t>
            </a:fld>
            <a:endParaRPr lang="el-GR"/>
          </a:p>
        </p:txBody>
      </p:sp>
      <p:sp>
        <p:nvSpPr>
          <p:cNvPr id="4"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A881B41-CA43-4A65-99B0-363F9DB262BB}" type="slidenum">
              <a:rPr lang="el-GR" smtClean="0"/>
              <a:t>‹#›</a:t>
            </a:fld>
            <a:endParaRPr lang="el-GR"/>
          </a:p>
        </p:txBody>
      </p:sp>
    </p:spTree>
    <p:extLst>
      <p:ext uri="{BB962C8B-B14F-4D97-AF65-F5344CB8AC3E}">
        <p14:creationId xmlns:p14="http://schemas.microsoft.com/office/powerpoint/2010/main" val="29872412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0FC3F55-1DFF-4A19-9913-EFCF14E9AAF6}" type="datetimeFigureOut">
              <a:rPr lang="el-GR" smtClean="0"/>
              <a:t>18/6/2019</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A881B41-CA43-4A65-99B0-363F9DB262BB}" type="slidenum">
              <a:rPr lang="el-GR" smtClean="0"/>
              <a:t>‹#›</a:t>
            </a:fld>
            <a:endParaRPr lang="el-GR"/>
          </a:p>
        </p:txBody>
      </p:sp>
    </p:spTree>
    <p:extLst>
      <p:ext uri="{BB962C8B-B14F-4D97-AF65-F5344CB8AC3E}">
        <p14:creationId xmlns:p14="http://schemas.microsoft.com/office/powerpoint/2010/main" val="258866019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0FC3F55-1DFF-4A19-9913-EFCF14E9AAF6}" type="datetimeFigureOut">
              <a:rPr lang="el-GR" smtClean="0"/>
              <a:t>18/6/2019</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A881B41-CA43-4A65-99B0-363F9DB262BB}" type="slidenum">
              <a:rPr lang="el-GR" smtClean="0"/>
              <a:t>‹#›</a:t>
            </a:fld>
            <a:endParaRPr lang="el-GR"/>
          </a:p>
        </p:txBody>
      </p:sp>
    </p:spTree>
    <p:extLst>
      <p:ext uri="{BB962C8B-B14F-4D97-AF65-F5344CB8AC3E}">
        <p14:creationId xmlns:p14="http://schemas.microsoft.com/office/powerpoint/2010/main" val="4049412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0FC3F55-1DFF-4A19-9913-EFCF14E9AAF6}" type="datetimeFigureOut">
              <a:rPr lang="el-GR" smtClean="0"/>
              <a:t>18/6/2019</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A881B41-CA43-4A65-99B0-363F9DB262BB}" type="slidenum">
              <a:rPr lang="el-GR" smtClean="0"/>
              <a:t>‹#›</a:t>
            </a:fld>
            <a:endParaRPr lang="el-GR"/>
          </a:p>
        </p:txBody>
      </p:sp>
    </p:spTree>
    <p:extLst>
      <p:ext uri="{BB962C8B-B14F-4D97-AF65-F5344CB8AC3E}">
        <p14:creationId xmlns:p14="http://schemas.microsoft.com/office/powerpoint/2010/main" val="22420946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0FC3F55-1DFF-4A19-9913-EFCF14E9AAF6}" type="datetimeFigureOut">
              <a:rPr lang="el-GR" smtClean="0"/>
              <a:t>18/6/2019</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A881B41-CA43-4A65-99B0-363F9DB262BB}" type="slidenum">
              <a:rPr lang="el-GR" smtClean="0"/>
              <a:t>‹#›</a:t>
            </a:fld>
            <a:endParaRPr lang="el-GR"/>
          </a:p>
        </p:txBody>
      </p:sp>
    </p:spTree>
    <p:extLst>
      <p:ext uri="{BB962C8B-B14F-4D97-AF65-F5344CB8AC3E}">
        <p14:creationId xmlns:p14="http://schemas.microsoft.com/office/powerpoint/2010/main" val="3138447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0FC3F55-1DFF-4A19-9913-EFCF14E9AAF6}" type="datetimeFigureOut">
              <a:rPr lang="el-GR" smtClean="0"/>
              <a:t>18/6/2019</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2A881B41-CA43-4A65-99B0-363F9DB262BB}" type="slidenum">
              <a:rPr lang="el-GR" smtClean="0"/>
              <a:t>‹#›</a:t>
            </a:fld>
            <a:endParaRPr lang="el-GR"/>
          </a:p>
        </p:txBody>
      </p:sp>
    </p:spTree>
    <p:extLst>
      <p:ext uri="{BB962C8B-B14F-4D97-AF65-F5344CB8AC3E}">
        <p14:creationId xmlns:p14="http://schemas.microsoft.com/office/powerpoint/2010/main" val="10402077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0FC3F55-1DFF-4A19-9913-EFCF14E9AAF6}" type="datetimeFigureOut">
              <a:rPr lang="el-GR" smtClean="0"/>
              <a:t>18/6/2019</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2A881B41-CA43-4A65-99B0-363F9DB262BB}" type="slidenum">
              <a:rPr lang="el-GR" smtClean="0"/>
              <a:t>‹#›</a:t>
            </a:fld>
            <a:endParaRPr lang="el-GR"/>
          </a:p>
        </p:txBody>
      </p:sp>
    </p:spTree>
    <p:extLst>
      <p:ext uri="{BB962C8B-B14F-4D97-AF65-F5344CB8AC3E}">
        <p14:creationId xmlns:p14="http://schemas.microsoft.com/office/powerpoint/2010/main" val="42629372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70FC3F55-1DFF-4A19-9913-EFCF14E9AAF6}" type="datetimeFigureOut">
              <a:rPr lang="el-GR" smtClean="0"/>
              <a:t>18/6/2019</a:t>
            </a:fld>
            <a:endParaRPr lang="el-GR"/>
          </a:p>
        </p:txBody>
      </p:sp>
      <p:sp>
        <p:nvSpPr>
          <p:cNvPr id="5" name="Footer Placeholder 3"/>
          <p:cNvSpPr>
            <a:spLocks noGrp="1"/>
          </p:cNvSpPr>
          <p:nvPr>
            <p:ph type="ftr" sz="quarter" idx="11"/>
          </p:nvPr>
        </p:nvSpPr>
        <p:spPr/>
        <p:txBody>
          <a:bodyPr/>
          <a:lstStyle/>
          <a:p>
            <a:endParaRPr lang="el-GR"/>
          </a:p>
        </p:txBody>
      </p:sp>
      <p:sp>
        <p:nvSpPr>
          <p:cNvPr id="6" name="Slide Number Placeholder 4"/>
          <p:cNvSpPr>
            <a:spLocks noGrp="1"/>
          </p:cNvSpPr>
          <p:nvPr>
            <p:ph type="sldNum" sz="quarter" idx="12"/>
          </p:nvPr>
        </p:nvSpPr>
        <p:spPr/>
        <p:txBody>
          <a:bodyPr/>
          <a:lstStyle/>
          <a:p>
            <a:fld id="{2A881B41-CA43-4A65-99B0-363F9DB262BB}" type="slidenum">
              <a:rPr lang="el-GR" smtClean="0"/>
              <a:t>‹#›</a:t>
            </a:fld>
            <a:endParaRPr lang="el-GR"/>
          </a:p>
        </p:txBody>
      </p:sp>
    </p:spTree>
    <p:extLst>
      <p:ext uri="{BB962C8B-B14F-4D97-AF65-F5344CB8AC3E}">
        <p14:creationId xmlns:p14="http://schemas.microsoft.com/office/powerpoint/2010/main" val="13630040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70FC3F55-1DFF-4A19-9913-EFCF14E9AAF6}" type="datetimeFigureOut">
              <a:rPr lang="el-GR" smtClean="0"/>
              <a:t>18/6/2019</a:t>
            </a:fld>
            <a:endParaRPr lang="el-GR"/>
          </a:p>
        </p:txBody>
      </p:sp>
      <p:sp>
        <p:nvSpPr>
          <p:cNvPr id="5" name="Footer Placeholder 2"/>
          <p:cNvSpPr>
            <a:spLocks noGrp="1"/>
          </p:cNvSpPr>
          <p:nvPr>
            <p:ph type="ftr" sz="quarter" idx="11"/>
          </p:nvPr>
        </p:nvSpPr>
        <p:spPr/>
        <p:txBody>
          <a:bodyPr/>
          <a:lstStyle/>
          <a:p>
            <a:endParaRPr lang="el-GR"/>
          </a:p>
        </p:txBody>
      </p:sp>
      <p:sp>
        <p:nvSpPr>
          <p:cNvPr id="6" name="Slide Number Placeholder 3"/>
          <p:cNvSpPr>
            <a:spLocks noGrp="1"/>
          </p:cNvSpPr>
          <p:nvPr>
            <p:ph type="sldNum" sz="quarter" idx="12"/>
          </p:nvPr>
        </p:nvSpPr>
        <p:spPr/>
        <p:txBody>
          <a:bodyPr/>
          <a:lstStyle/>
          <a:p>
            <a:fld id="{2A881B41-CA43-4A65-99B0-363F9DB262BB}" type="slidenum">
              <a:rPr lang="el-GR" smtClean="0"/>
              <a:t>‹#›</a:t>
            </a:fld>
            <a:endParaRPr lang="el-GR"/>
          </a:p>
        </p:txBody>
      </p:sp>
    </p:spTree>
    <p:extLst>
      <p:ext uri="{BB962C8B-B14F-4D97-AF65-F5344CB8AC3E}">
        <p14:creationId xmlns:p14="http://schemas.microsoft.com/office/powerpoint/2010/main" val="7431742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70FC3F55-1DFF-4A19-9913-EFCF14E9AAF6}" type="datetimeFigureOut">
              <a:rPr lang="el-GR" smtClean="0"/>
              <a:t>18/6/2019</a:t>
            </a:fld>
            <a:endParaRPr lang="el-GR"/>
          </a:p>
        </p:txBody>
      </p:sp>
      <p:sp>
        <p:nvSpPr>
          <p:cNvPr id="5" name="Footer Placeholder 5"/>
          <p:cNvSpPr>
            <a:spLocks noGrp="1"/>
          </p:cNvSpPr>
          <p:nvPr>
            <p:ph type="ftr" sz="quarter" idx="11"/>
          </p:nvPr>
        </p:nvSpPr>
        <p:spPr/>
        <p:txBody>
          <a:bodyPr/>
          <a:lstStyle/>
          <a:p>
            <a:endParaRPr lang="el-GR"/>
          </a:p>
        </p:txBody>
      </p:sp>
      <p:sp>
        <p:nvSpPr>
          <p:cNvPr id="6" name="Slide Number Placeholder 6"/>
          <p:cNvSpPr>
            <a:spLocks noGrp="1"/>
          </p:cNvSpPr>
          <p:nvPr>
            <p:ph type="sldNum" sz="quarter" idx="12"/>
          </p:nvPr>
        </p:nvSpPr>
        <p:spPr/>
        <p:txBody>
          <a:bodyPr/>
          <a:lstStyle/>
          <a:p>
            <a:fld id="{2A881B41-CA43-4A65-99B0-363F9DB262BB}" type="slidenum">
              <a:rPr lang="el-GR" smtClean="0"/>
              <a:t>‹#›</a:t>
            </a:fld>
            <a:endParaRPr lang="el-GR"/>
          </a:p>
        </p:txBody>
      </p:sp>
    </p:spTree>
    <p:extLst>
      <p:ext uri="{BB962C8B-B14F-4D97-AF65-F5344CB8AC3E}">
        <p14:creationId xmlns:p14="http://schemas.microsoft.com/office/powerpoint/2010/main" val="13358325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0FC3F55-1DFF-4A19-9913-EFCF14E9AAF6}" type="datetimeFigureOut">
              <a:rPr lang="el-GR" smtClean="0"/>
              <a:t>18/6/2019</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2A881B41-CA43-4A65-99B0-363F9DB262BB}" type="slidenum">
              <a:rPr lang="el-GR" smtClean="0"/>
              <a:t>‹#›</a:t>
            </a:fld>
            <a:endParaRPr lang="el-GR"/>
          </a:p>
        </p:txBody>
      </p:sp>
    </p:spTree>
    <p:extLst>
      <p:ext uri="{BB962C8B-B14F-4D97-AF65-F5344CB8AC3E}">
        <p14:creationId xmlns:p14="http://schemas.microsoft.com/office/powerpoint/2010/main" val="16573948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70FC3F55-1DFF-4A19-9913-EFCF14E9AAF6}" type="datetimeFigureOut">
              <a:rPr lang="el-GR" smtClean="0"/>
              <a:t>18/6/2019</a:t>
            </a:fld>
            <a:endParaRPr lang="el-G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l-GR"/>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2A881B41-CA43-4A65-99B0-363F9DB262BB}" type="slidenum">
              <a:rPr lang="el-GR" smtClean="0"/>
              <a:t>‹#›</a:t>
            </a:fld>
            <a:endParaRPr lang="el-GR"/>
          </a:p>
        </p:txBody>
      </p:sp>
    </p:spTree>
    <p:extLst>
      <p:ext uri="{BB962C8B-B14F-4D97-AF65-F5344CB8AC3E}">
        <p14:creationId xmlns:p14="http://schemas.microsoft.com/office/powerpoint/2010/main" val="2345658002"/>
      </p:ext>
    </p:extLst>
  </p:cSld>
  <p:clrMap bg1="dk1" tx1="lt1" bg2="dk2" tx2="lt2" accent1="accent1" accent2="accent2" accent3="accent3" accent4="accent4" accent5="accent5" accent6="accent6" hlink="hlink" folHlink="folHlink"/>
  <p:sldLayoutIdLst>
    <p:sldLayoutId id="2147483847" r:id="rId1"/>
    <p:sldLayoutId id="2147483848" r:id="rId2"/>
    <p:sldLayoutId id="2147483849" r:id="rId3"/>
    <p:sldLayoutId id="2147483850" r:id="rId4"/>
    <p:sldLayoutId id="2147483851" r:id="rId5"/>
    <p:sldLayoutId id="2147483852" r:id="rId6"/>
    <p:sldLayoutId id="2147483853" r:id="rId7"/>
    <p:sldLayoutId id="2147483854" r:id="rId8"/>
    <p:sldLayoutId id="2147483855" r:id="rId9"/>
    <p:sldLayoutId id="2147483856" r:id="rId10"/>
    <p:sldLayoutId id="2147483857" r:id="rId11"/>
    <p:sldLayoutId id="2147483858" r:id="rId12"/>
    <p:sldLayoutId id="2147483859" r:id="rId13"/>
    <p:sldLayoutId id="2147483860" r:id="rId14"/>
    <p:sldLayoutId id="2147483861" r:id="rId15"/>
    <p:sldLayoutId id="2147483862" r:id="rId16"/>
    <p:sldLayoutId id="2147483863"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9589" y="1291376"/>
            <a:ext cx="10647549" cy="487496"/>
          </a:xfrm>
        </p:spPr>
        <p:txBody>
          <a:bodyPr>
            <a:noAutofit/>
          </a:bodyPr>
          <a:lstStyle/>
          <a:p>
            <a:pPr algn="ctr"/>
            <a:br>
              <a:rPr lang="en-US" sz="2200" dirty="0"/>
            </a:br>
            <a:br>
              <a:rPr lang="en-US" sz="2200" dirty="0"/>
            </a:br>
            <a:br>
              <a:rPr lang="el-GR" sz="2200" dirty="0"/>
            </a:br>
            <a:br>
              <a:rPr lang="en-US" sz="2200" dirty="0"/>
            </a:br>
            <a:r>
              <a:rPr lang="el-GR" sz="2300" b="1" dirty="0"/>
              <a:t>ΕΛΛΗΝΟΓΑΛΛΙΚΟ ΕΜΠΟΡΙΚΟ ΕΠΙΜΕΛΗΤΗΡΙΟ </a:t>
            </a:r>
            <a:br>
              <a:rPr lang="el-GR" sz="2300" b="1" dirty="0"/>
            </a:br>
            <a:r>
              <a:rPr lang="el-GR" sz="2300" b="1" dirty="0"/>
              <a:t>ΗΜΕΡΙΔΑ ΦΟΡΟΛΟΓΙΚΗΣ ΕΠΙΤΡΟΠΗΣ </a:t>
            </a:r>
            <a:br>
              <a:rPr lang="el-GR" sz="2300" b="1" dirty="0"/>
            </a:br>
            <a:endParaRPr lang="el-GR" sz="2300" dirty="0"/>
          </a:p>
        </p:txBody>
      </p:sp>
      <p:sp>
        <p:nvSpPr>
          <p:cNvPr id="3" name="Subtitle 2"/>
          <p:cNvSpPr>
            <a:spLocks noGrp="1"/>
          </p:cNvSpPr>
          <p:nvPr>
            <p:ph type="subTitle" idx="1"/>
          </p:nvPr>
        </p:nvSpPr>
        <p:spPr>
          <a:xfrm>
            <a:off x="825315" y="2521832"/>
            <a:ext cx="10362000" cy="1655762"/>
          </a:xfrm>
        </p:spPr>
        <p:txBody>
          <a:bodyPr>
            <a:noAutofit/>
          </a:bodyPr>
          <a:lstStyle/>
          <a:p>
            <a:pPr algn="ctr"/>
            <a:r>
              <a:rPr lang="el-GR" sz="1000" dirty="0"/>
              <a:t> </a:t>
            </a:r>
            <a:r>
              <a:rPr lang="el-GR" sz="3600" b="1" dirty="0"/>
              <a:t>«ΗΛΕΚΤΡΟΝΙΚΗ ΤΙΜΟΛΟΓΗΣΗ :</a:t>
            </a:r>
          </a:p>
          <a:p>
            <a:pPr algn="ctr"/>
            <a:r>
              <a:rPr lang="el-GR" sz="3600" b="1" dirty="0"/>
              <a:t>ΝΕΑ ΕΠΟΧΗ ΣΤΗ ΦΟΡΟΛΟΓΙΑ ΚΑΙ ΣΤΗ ΔΙΑΔΙΚΑΣΊΑ »</a:t>
            </a:r>
            <a:r>
              <a:rPr lang="el-GR" sz="1800" dirty="0">
                <a:solidFill>
                  <a:schemeClr val="tx1"/>
                </a:solidFill>
              </a:rPr>
              <a:t> </a:t>
            </a:r>
          </a:p>
          <a:p>
            <a:endParaRPr lang="en-US" sz="1800" dirty="0">
              <a:solidFill>
                <a:schemeClr val="tx1"/>
              </a:solidFill>
            </a:endParaRPr>
          </a:p>
          <a:p>
            <a:pPr marL="271463"/>
            <a:endParaRPr lang="el-GR" b="1" dirty="0">
              <a:solidFill>
                <a:schemeClr val="tx1"/>
              </a:solidFill>
            </a:endParaRPr>
          </a:p>
          <a:p>
            <a:pPr marL="271463"/>
            <a:endParaRPr lang="el-GR" b="1" dirty="0">
              <a:solidFill>
                <a:schemeClr val="tx1"/>
              </a:solidFill>
            </a:endParaRPr>
          </a:p>
          <a:p>
            <a:pPr marL="271463" algn="ctr"/>
            <a:r>
              <a:rPr lang="el-GR" b="1" dirty="0">
                <a:solidFill>
                  <a:schemeClr val="tx1"/>
                </a:solidFill>
              </a:rPr>
              <a:t>ΙΩΑΝΝΗς Ελ. ΚΟΪΜΤΖΟΓΛΟΥ</a:t>
            </a:r>
          </a:p>
          <a:p>
            <a:pPr marL="271463" algn="ctr"/>
            <a:r>
              <a:rPr lang="el-GR" b="1" dirty="0">
                <a:solidFill>
                  <a:schemeClr val="tx1"/>
                </a:solidFill>
              </a:rPr>
              <a:t>Δ.Ν., ΔΙΚΗΓΟΡΟΣ</a:t>
            </a:r>
            <a:endParaRPr lang="el-GR" dirty="0">
              <a:solidFill>
                <a:schemeClr val="tx1"/>
              </a:solidFill>
            </a:endParaRPr>
          </a:p>
          <a:p>
            <a:pPr marL="271463"/>
            <a:endParaRPr lang="el-GR" dirty="0"/>
          </a:p>
          <a:p>
            <a:endParaRPr lang="el-GR" sz="1800" dirty="0"/>
          </a:p>
        </p:txBody>
      </p:sp>
    </p:spTree>
    <p:extLst>
      <p:ext uri="{BB962C8B-B14F-4D97-AF65-F5344CB8AC3E}">
        <p14:creationId xmlns:p14="http://schemas.microsoft.com/office/powerpoint/2010/main" val="9947560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6095" y="606277"/>
            <a:ext cx="10963182" cy="1400530"/>
          </a:xfrm>
        </p:spPr>
        <p:txBody>
          <a:bodyPr>
            <a:normAutofit fontScale="90000"/>
          </a:bodyPr>
          <a:lstStyle/>
          <a:p>
            <a:r>
              <a:rPr lang="en-US" sz="3600" b="1" dirty="0"/>
              <a:t>4. </a:t>
            </a:r>
            <a:r>
              <a:rPr lang="el-GR" sz="3600" b="1" dirty="0"/>
              <a:t>Το νομικό πλαίσιο της ηλεκτρονικής</a:t>
            </a:r>
            <a:br>
              <a:rPr lang="el-GR" sz="3600" b="1" dirty="0"/>
            </a:br>
            <a:r>
              <a:rPr lang="el-GR" sz="3600" b="1" dirty="0"/>
              <a:t> τιμολόγησης</a:t>
            </a:r>
            <a:br>
              <a:rPr lang="el-GR" sz="3200" dirty="0"/>
            </a:br>
            <a:endParaRPr lang="el-GR" sz="3200" b="1" dirty="0"/>
          </a:p>
        </p:txBody>
      </p:sp>
      <p:sp>
        <p:nvSpPr>
          <p:cNvPr id="4" name="Content Placeholder 3"/>
          <p:cNvSpPr>
            <a:spLocks noGrp="1"/>
          </p:cNvSpPr>
          <p:nvPr>
            <p:ph idx="1"/>
          </p:nvPr>
        </p:nvSpPr>
        <p:spPr>
          <a:xfrm>
            <a:off x="546095" y="2052918"/>
            <a:ext cx="10298117" cy="4195481"/>
          </a:xfrm>
        </p:spPr>
        <p:txBody>
          <a:bodyPr>
            <a:normAutofit fontScale="77500" lnSpcReduction="20000"/>
          </a:bodyPr>
          <a:lstStyle/>
          <a:p>
            <a:pPr>
              <a:lnSpc>
                <a:spcPct val="150000"/>
              </a:lnSpc>
            </a:pPr>
            <a:r>
              <a:rPr lang="el-GR" sz="2400" dirty="0"/>
              <a:t>Η ηλεκτρονική τιμολόγηση προβλέφθηκε αρχικά με την </a:t>
            </a:r>
            <a:r>
              <a:rPr lang="el-GR" sz="2400" b="1" dirty="0"/>
              <a:t>Οδηγία   </a:t>
            </a:r>
            <a:r>
              <a:rPr lang="el-GR" sz="2400" dirty="0"/>
              <a:t> </a:t>
            </a:r>
            <a:r>
              <a:rPr lang="el-GR" sz="2400" b="1" dirty="0"/>
              <a:t>2001/115/ </a:t>
            </a:r>
            <a:r>
              <a:rPr lang="en-US" sz="2400" b="1" dirty="0"/>
              <a:t>E</a:t>
            </a:r>
            <a:r>
              <a:rPr lang="el-GR" sz="2400" b="1" dirty="0"/>
              <a:t>Ε</a:t>
            </a:r>
            <a:r>
              <a:rPr lang="el-GR" sz="2400" dirty="0"/>
              <a:t> της Ευρωπαϊκής Ένωσης η οποία τέθηκε σε ισχύ την 1/1/2004, οπότε και εκδόθηκαν οι σχετικές τεχνικές προδιαγραφές. Ακολούθησε η </a:t>
            </a:r>
            <a:r>
              <a:rPr lang="el-GR" sz="2400" b="1" dirty="0"/>
              <a:t>Οδηγία 2014/55/ΕΕ</a:t>
            </a:r>
            <a:r>
              <a:rPr lang="el-GR" sz="2400" dirty="0"/>
              <a:t> για την έκδοση ηλεκτρονικών τιμολογίων στο πλαίσιο των δημοσίων συμβάσεων. </a:t>
            </a:r>
          </a:p>
          <a:p>
            <a:pPr>
              <a:lnSpc>
                <a:spcPct val="150000"/>
              </a:lnSpc>
            </a:pPr>
            <a:r>
              <a:rPr lang="el-GR" sz="2400" dirty="0"/>
              <a:t>Στην Ελλάδα η ηλεκτρονική τιμολόγηση εμφανίστηκε με το Ν. 3193/2003 (αρ. 1, 18), νομική όμως και ουσιαστική υπόσταση έλαβε το 2014 με τα Ελληνικά Λογιστικά Πρότυπα  (Ν. 43</a:t>
            </a:r>
            <a:r>
              <a:rPr lang="en-US" sz="2400" dirty="0"/>
              <a:t>08</a:t>
            </a:r>
            <a:r>
              <a:rPr lang="el-GR" sz="2400" dirty="0"/>
              <a:t>/2014 και ΠΟΛ.1003/31-12-2014) και τέθηκε σε ισχύ από 1/1/2015. </a:t>
            </a:r>
          </a:p>
          <a:p>
            <a:pPr>
              <a:lnSpc>
                <a:spcPct val="150000"/>
              </a:lnSpc>
            </a:pPr>
            <a:r>
              <a:rPr lang="el-GR" sz="2400" dirty="0"/>
              <a:t>Η υποχρεωτική εφαρμογή της ξεκινά από το 2020. </a:t>
            </a:r>
          </a:p>
          <a:p>
            <a:pPr>
              <a:lnSpc>
                <a:spcPct val="150000"/>
              </a:lnSpc>
            </a:pPr>
            <a:endParaRPr lang="el-GR" sz="2400" dirty="0"/>
          </a:p>
          <a:p>
            <a:endParaRPr lang="el-GR" dirty="0"/>
          </a:p>
        </p:txBody>
      </p:sp>
    </p:spTree>
    <p:extLst>
      <p:ext uri="{BB962C8B-B14F-4D97-AF65-F5344CB8AC3E}">
        <p14:creationId xmlns:p14="http://schemas.microsoft.com/office/powerpoint/2010/main" val="14042888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6095" y="677696"/>
            <a:ext cx="10963182" cy="1400530"/>
          </a:xfrm>
        </p:spPr>
        <p:txBody>
          <a:bodyPr>
            <a:normAutofit/>
          </a:bodyPr>
          <a:lstStyle/>
          <a:p>
            <a:pPr lvl="0"/>
            <a:br>
              <a:rPr lang="en-US" sz="3200" b="1" dirty="0"/>
            </a:br>
            <a:endParaRPr lang="el-GR" sz="3200" b="1" dirty="0"/>
          </a:p>
        </p:txBody>
      </p:sp>
      <p:sp>
        <p:nvSpPr>
          <p:cNvPr id="3" name="Content Placeholder 2"/>
          <p:cNvSpPr>
            <a:spLocks noGrp="1"/>
          </p:cNvSpPr>
          <p:nvPr>
            <p:ph idx="1"/>
          </p:nvPr>
        </p:nvSpPr>
        <p:spPr>
          <a:xfrm>
            <a:off x="546095" y="2006807"/>
            <a:ext cx="10791731" cy="4795874"/>
          </a:xfrm>
        </p:spPr>
        <p:txBody>
          <a:bodyPr>
            <a:normAutofit fontScale="77500" lnSpcReduction="20000"/>
          </a:bodyPr>
          <a:lstStyle/>
          <a:p>
            <a:pPr>
              <a:lnSpc>
                <a:spcPct val="150000"/>
              </a:lnSpc>
            </a:pPr>
            <a:r>
              <a:rPr lang="el-GR" sz="2300" dirty="0"/>
              <a:t>Πρόσφατα δημοσιεύτηκε ο Ν. 4601/2019 με τον οποίο γίνεται η ενσωμάτωση στο εθνικό δίκαιο της Οδηγίας 2014/55/ΕΕ του Ευρωπαϊκού Κοινοβουλίου και του Συμβουλίου  της 16</a:t>
            </a:r>
            <a:r>
              <a:rPr lang="el-GR" sz="2300" baseline="30000" dirty="0"/>
              <a:t>ης</a:t>
            </a:r>
            <a:r>
              <a:rPr lang="el-GR" sz="2300" dirty="0"/>
              <a:t> Απριλίου 2014 για την έκδοση ηλεκτρονικών τιμολογίων  στο πλαίσιο των δημοσίων  συμβάσεων καθώς και δίνεται η εξουσιοδότηση στη διοίκηση να λάβει τα αναγκαία εφαρμοστικά και τεχνικά μέτρα προκειμένου οι αναθέτουσες αρχές να παραλαμβάνουν και να επεξεργάζονται ηλεκτρονικά τιμολόγια στο πλαίσιο εκτέλεσης συμβάσεων που υπάγονται στο πεδίο εφαρμογής του. </a:t>
            </a:r>
          </a:p>
          <a:p>
            <a:pPr>
              <a:lnSpc>
                <a:spcPct val="150000"/>
              </a:lnSpc>
            </a:pPr>
            <a:r>
              <a:rPr lang="el-GR" sz="2300" dirty="0"/>
              <a:t>Προκειμένου να χαρακτηριστεί ένα τιμολόγιο ως ηλεκτρονικό θα πρέπει να ισχύουν σωρευτικά τα ακόλουθα :  περιεχόμενο σύμφωνα με το άρθρο 9 Ν. 4308/2014 , έκδοση και λήψη σε ηλεκτρονική μορφή, αποδοχή από το λήπτη, να φέρει γνησιότητα προέλευσης που διασφαλίζεται με την ηλεκτρονική υπογραφή (</a:t>
            </a:r>
            <a:r>
              <a:rPr lang="el-GR" sz="2300" dirty="0" err="1"/>
              <a:t>αρ</a:t>
            </a:r>
            <a:r>
              <a:rPr lang="el-GR" sz="2300" dirty="0"/>
              <a:t>. 2 παρ. 2  </a:t>
            </a:r>
            <a:r>
              <a:rPr lang="el-GR" sz="2300" dirty="0" err="1"/>
              <a:t>Οδ</a:t>
            </a:r>
            <a:r>
              <a:rPr lang="el-GR" sz="2300" dirty="0"/>
              <a:t>. 1999/93/ΕΚ) και με ηλεκτρονική ανταλλαγή δεδομένων  (</a:t>
            </a:r>
            <a:r>
              <a:rPr lang="en-US" sz="2300" dirty="0"/>
              <a:t>EDI</a:t>
            </a:r>
            <a:r>
              <a:rPr lang="el-GR" sz="2300" dirty="0"/>
              <a:t>, </a:t>
            </a:r>
            <a:r>
              <a:rPr lang="el-GR" sz="2300" dirty="0" err="1"/>
              <a:t>αρ</a:t>
            </a:r>
            <a:r>
              <a:rPr lang="el-GR" sz="2300" dirty="0"/>
              <a:t>. 2 Σύστασης 1994/820/ΕΚ) .   </a:t>
            </a:r>
          </a:p>
        </p:txBody>
      </p:sp>
      <p:sp>
        <p:nvSpPr>
          <p:cNvPr id="4" name="Title 1"/>
          <p:cNvSpPr txBox="1">
            <a:spLocks/>
          </p:cNvSpPr>
          <p:nvPr/>
        </p:nvSpPr>
        <p:spPr>
          <a:xfrm>
            <a:off x="546095" y="606277"/>
            <a:ext cx="10963182" cy="1400530"/>
          </a:xfrm>
          <a:prstGeom prst="rect">
            <a:avLst/>
          </a:prstGeom>
        </p:spPr>
        <p:txBody>
          <a:bodyPr vert="horz" lIns="91440" tIns="45720" rIns="91440" bIns="45720" rtlCol="0" anchor="t">
            <a:normAutofit fontScale="90000" lnSpcReduction="10000"/>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3600" b="1" dirty="0"/>
              <a:t>4. </a:t>
            </a:r>
            <a:r>
              <a:rPr lang="el-GR" sz="3600" b="1" dirty="0"/>
              <a:t>Το νομικό πλαίσιο της ηλεκτρονικής</a:t>
            </a:r>
            <a:br>
              <a:rPr lang="el-GR" sz="3600" b="1" dirty="0"/>
            </a:br>
            <a:r>
              <a:rPr lang="el-GR" sz="3600" b="1" dirty="0"/>
              <a:t>τιμολόγησης</a:t>
            </a:r>
            <a:br>
              <a:rPr lang="el-GR" sz="3200" dirty="0"/>
            </a:br>
            <a:endParaRPr lang="el-GR" sz="3200" b="1" dirty="0"/>
          </a:p>
        </p:txBody>
      </p:sp>
    </p:spTree>
    <p:extLst>
      <p:ext uri="{BB962C8B-B14F-4D97-AF65-F5344CB8AC3E}">
        <p14:creationId xmlns:p14="http://schemas.microsoft.com/office/powerpoint/2010/main" val="34565912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6095" y="677696"/>
            <a:ext cx="10963182" cy="908217"/>
          </a:xfrm>
        </p:spPr>
        <p:txBody>
          <a:bodyPr>
            <a:normAutofit/>
          </a:bodyPr>
          <a:lstStyle/>
          <a:p>
            <a:pPr lvl="0"/>
            <a:r>
              <a:rPr lang="en-US" sz="3200" b="1" dirty="0"/>
              <a:t>5. </a:t>
            </a:r>
            <a:r>
              <a:rPr lang="el-GR" sz="3200" b="1" dirty="0"/>
              <a:t>Ηλεκτρονική τιμολόγηση και </a:t>
            </a:r>
            <a:r>
              <a:rPr lang="en-US" sz="3200" b="1" dirty="0"/>
              <a:t>GDPR</a:t>
            </a:r>
            <a:endParaRPr lang="el-GR" sz="3200" dirty="0"/>
          </a:p>
        </p:txBody>
      </p:sp>
      <p:sp>
        <p:nvSpPr>
          <p:cNvPr id="3" name="Content Placeholder 2"/>
          <p:cNvSpPr>
            <a:spLocks noGrp="1"/>
          </p:cNvSpPr>
          <p:nvPr>
            <p:ph idx="1"/>
          </p:nvPr>
        </p:nvSpPr>
        <p:spPr>
          <a:xfrm>
            <a:off x="665063" y="1819237"/>
            <a:ext cx="10515600" cy="4351338"/>
          </a:xfrm>
        </p:spPr>
        <p:txBody>
          <a:bodyPr>
            <a:normAutofit lnSpcReduction="10000"/>
          </a:bodyPr>
          <a:lstStyle/>
          <a:p>
            <a:r>
              <a:rPr lang="el-GR" sz="2400" dirty="0"/>
              <a:t>Τα ηλεκτρονικά τιμολόγια συνιστούν απλά προσωπικά δεδομένα και για το λόγο αυτό υπάγονται στο ρυθμιστικό πλαίσιο του Γενικού Κανονισμού Προστασίας Προσωπικών Δεδομένων (</a:t>
            </a:r>
            <a:r>
              <a:rPr lang="en-US" sz="2400" dirty="0"/>
              <a:t>GDPR</a:t>
            </a:r>
            <a:r>
              <a:rPr lang="el-GR" sz="2400" dirty="0"/>
              <a:t>). Σημαίνει αυτό ότι θα πρέπει η έκδοση, διακίνηση και αρχειοθέτηση των ηλεκτρονικών τιμολογίων να γίνεται με τρόπο που να διασφαλίζεται η ιδιωτικότητα που τα αφορά. </a:t>
            </a:r>
          </a:p>
          <a:p>
            <a:r>
              <a:rPr lang="el-GR" sz="2400" dirty="0"/>
              <a:t>Για το σκοπό αυτό θα πρέπει να τηρούνται διαδικασίες διασφάλισης που προβλέπονται από τον ΓΚΠΔ και ειδικότερα: η έκδοση και η διακίνηση των ηλεκτρονικών τιμολογίων πρέπει να γίνονται από τα αρμόδια  πρόσωπα με ασφαλείς τρόπους ηλεκτρονικής διαβίβασης, η αρχειοθέτηση των τιμολογίων πρέπει να γίνεται με τρόπο που να μην επιτρέπει την πρόσβαση σε αυτά τρίτων.</a:t>
            </a:r>
          </a:p>
        </p:txBody>
      </p:sp>
    </p:spTree>
    <p:extLst>
      <p:ext uri="{BB962C8B-B14F-4D97-AF65-F5344CB8AC3E}">
        <p14:creationId xmlns:p14="http://schemas.microsoft.com/office/powerpoint/2010/main" val="35678379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6095" y="677696"/>
            <a:ext cx="10963182" cy="1079667"/>
          </a:xfrm>
        </p:spPr>
        <p:txBody>
          <a:bodyPr>
            <a:normAutofit/>
          </a:bodyPr>
          <a:lstStyle/>
          <a:p>
            <a:pPr lvl="0"/>
            <a:r>
              <a:rPr lang="en-US" sz="3200" b="1" dirty="0"/>
              <a:t>5. </a:t>
            </a:r>
            <a:r>
              <a:rPr lang="el-GR" sz="3200" b="1" dirty="0"/>
              <a:t>Ηλεκτρονική τιμολόγηση και </a:t>
            </a:r>
            <a:r>
              <a:rPr lang="en-US" sz="3200" b="1" dirty="0"/>
              <a:t>GDPR</a:t>
            </a:r>
            <a:endParaRPr lang="el-GR" sz="3200" b="1" dirty="0"/>
          </a:p>
        </p:txBody>
      </p:sp>
      <p:sp>
        <p:nvSpPr>
          <p:cNvPr id="3" name="Content Placeholder 2"/>
          <p:cNvSpPr>
            <a:spLocks noGrp="1"/>
          </p:cNvSpPr>
          <p:nvPr>
            <p:ph idx="1"/>
          </p:nvPr>
        </p:nvSpPr>
        <p:spPr>
          <a:xfrm>
            <a:off x="550767" y="1990691"/>
            <a:ext cx="10515600" cy="4351338"/>
          </a:xfrm>
        </p:spPr>
        <p:txBody>
          <a:bodyPr>
            <a:normAutofit/>
          </a:bodyPr>
          <a:lstStyle/>
          <a:p>
            <a:pPr>
              <a:lnSpc>
                <a:spcPct val="150000"/>
              </a:lnSpc>
            </a:pPr>
            <a:r>
              <a:rPr lang="el-GR" sz="2400" dirty="0"/>
              <a:t>Επίσης η τήρηση του αρχείου που τα αφορά πρέπει να είναι προστατευμένη από την πρόσβαση τρίτων και να γίνεται για συγκεκριμένο χρόνο.   Η επιλογή των διαδικασιών διασφάλισης εναπόκειται κατ’ αρχήν στην ευθύνη των εμπλεκομένων μερών αλλά το ασφαλέστερο θα ήταν να υπάρξει σχετική πρόβλεψη στο θεσμικό πλαίσιο που θα θεσπιστεί για την ηλεκτρονική τιμολόγηση. </a:t>
            </a:r>
          </a:p>
        </p:txBody>
      </p:sp>
    </p:spTree>
    <p:extLst>
      <p:ext uri="{BB962C8B-B14F-4D97-AF65-F5344CB8AC3E}">
        <p14:creationId xmlns:p14="http://schemas.microsoft.com/office/powerpoint/2010/main" val="36485011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6095" y="677696"/>
            <a:ext cx="10963182" cy="1400530"/>
          </a:xfrm>
        </p:spPr>
        <p:txBody>
          <a:bodyPr>
            <a:normAutofit/>
          </a:bodyPr>
          <a:lstStyle/>
          <a:p>
            <a:r>
              <a:rPr lang="en-US" sz="3200" b="1" dirty="0"/>
              <a:t>6. </a:t>
            </a:r>
            <a:r>
              <a:rPr lang="el-GR" sz="3200" b="1" dirty="0"/>
              <a:t>Συμπερασματικές παρατηρήσεις </a:t>
            </a:r>
            <a:br>
              <a:rPr lang="el-GR" sz="3200" dirty="0"/>
            </a:br>
            <a:endParaRPr lang="el-GR" sz="3200" b="1" dirty="0"/>
          </a:p>
        </p:txBody>
      </p:sp>
      <p:sp>
        <p:nvSpPr>
          <p:cNvPr id="3" name="Content Placeholder 2"/>
          <p:cNvSpPr>
            <a:spLocks noGrp="1"/>
          </p:cNvSpPr>
          <p:nvPr>
            <p:ph idx="1"/>
          </p:nvPr>
        </p:nvSpPr>
        <p:spPr>
          <a:xfrm>
            <a:off x="665056" y="1790662"/>
            <a:ext cx="10515600" cy="4351338"/>
          </a:xfrm>
        </p:spPr>
        <p:txBody>
          <a:bodyPr>
            <a:normAutofit/>
          </a:bodyPr>
          <a:lstStyle/>
          <a:p>
            <a:r>
              <a:rPr lang="el-GR" sz="2400" dirty="0"/>
              <a:t>Η ηλεκτρονική τιμολόγηση είναι βέβαιο ότι θα αντικαταστήσει την παραδοσιακή ολοκληρωτικά. Όλα τα κράτη της ΕΕ υποχρεούνται, με βάση τους ενδοκοινοτικούς κανονισμούς, να επιτρέπουν την ηλεκτρονική διασυνοριακή τιμολόγηση. </a:t>
            </a:r>
          </a:p>
          <a:p>
            <a:r>
              <a:rPr lang="el-GR" sz="2400" dirty="0"/>
              <a:t>Οι Ευρωπαϊκές κυβερνήσεις ωθούν τις αγορές προς την υιοθέτηση της ηλεκτρονικής τιμολόγησης. Η Σουηδία, η Νορβηγία, η Δανία και η Ισπανία έχουν κάνει υποχρεωτική την έκδοση ηλεκτρονικών τιμολογίων για </a:t>
            </a:r>
            <a:r>
              <a:rPr lang="en-US" sz="2400" dirty="0"/>
              <a:t>B</a:t>
            </a:r>
            <a:r>
              <a:rPr lang="el-GR" sz="2400" dirty="0"/>
              <a:t>2</a:t>
            </a:r>
            <a:r>
              <a:rPr lang="en-US" sz="2400" dirty="0"/>
              <a:t>G</a:t>
            </a:r>
            <a:r>
              <a:rPr lang="el-GR" sz="2400" dirty="0"/>
              <a:t> (</a:t>
            </a:r>
            <a:r>
              <a:rPr lang="en-US" sz="2400" dirty="0"/>
              <a:t>business</a:t>
            </a:r>
            <a:r>
              <a:rPr lang="el-GR" sz="2400" dirty="0"/>
              <a:t>-</a:t>
            </a:r>
            <a:r>
              <a:rPr lang="en-US" sz="2400" dirty="0"/>
              <a:t>to</a:t>
            </a:r>
            <a:r>
              <a:rPr lang="el-GR" sz="2400" dirty="0"/>
              <a:t>-</a:t>
            </a:r>
            <a:r>
              <a:rPr lang="en-US" sz="2400" dirty="0"/>
              <a:t>government</a:t>
            </a:r>
            <a:r>
              <a:rPr lang="el-GR" sz="2400" dirty="0"/>
              <a:t>) συνεργασίες ενώ όμοια  ρύθμιση επίκειται στη Γαλλία, Γερμανία και την Ιταλία. </a:t>
            </a:r>
          </a:p>
        </p:txBody>
      </p:sp>
    </p:spTree>
    <p:extLst>
      <p:ext uri="{BB962C8B-B14F-4D97-AF65-F5344CB8AC3E}">
        <p14:creationId xmlns:p14="http://schemas.microsoft.com/office/powerpoint/2010/main" val="18108901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6095" y="677696"/>
            <a:ext cx="10963182" cy="1312995"/>
          </a:xfrm>
        </p:spPr>
        <p:txBody>
          <a:bodyPr>
            <a:normAutofit/>
          </a:bodyPr>
          <a:lstStyle/>
          <a:p>
            <a:r>
              <a:rPr lang="en-US" sz="3200" b="1" dirty="0"/>
              <a:t>6. </a:t>
            </a:r>
            <a:r>
              <a:rPr lang="el-GR" sz="3200" b="1" dirty="0"/>
              <a:t>Συμπερασματικές παρατηρήσεις </a:t>
            </a:r>
            <a:br>
              <a:rPr lang="el-GR" sz="3200" dirty="0"/>
            </a:br>
            <a:endParaRPr lang="el-GR" sz="3200" b="1" dirty="0"/>
          </a:p>
        </p:txBody>
      </p:sp>
      <p:sp>
        <p:nvSpPr>
          <p:cNvPr id="3" name="Content Placeholder 2"/>
          <p:cNvSpPr>
            <a:spLocks noGrp="1"/>
          </p:cNvSpPr>
          <p:nvPr>
            <p:ph idx="1"/>
          </p:nvPr>
        </p:nvSpPr>
        <p:spPr>
          <a:xfrm>
            <a:off x="650771" y="1790661"/>
            <a:ext cx="10515600" cy="4351338"/>
          </a:xfrm>
        </p:spPr>
        <p:txBody>
          <a:bodyPr>
            <a:normAutofit fontScale="85000" lnSpcReduction="20000"/>
          </a:bodyPr>
          <a:lstStyle/>
          <a:p>
            <a:pPr>
              <a:lnSpc>
                <a:spcPct val="150000"/>
              </a:lnSpc>
            </a:pPr>
            <a:r>
              <a:rPr lang="el-GR" sz="2400" dirty="0"/>
              <a:t>Στις αρχές του 2018, περισσότεροι από 110.000 φορείς  του δημοσίου και του ιδιωτικού δικαίου  είχαν ενταχθεί στο δίκτυο </a:t>
            </a:r>
            <a:r>
              <a:rPr lang="en-US" sz="2400" dirty="0"/>
              <a:t>PEPPOL e</a:t>
            </a:r>
            <a:r>
              <a:rPr lang="el-GR" sz="2400" dirty="0"/>
              <a:t>-</a:t>
            </a:r>
            <a:r>
              <a:rPr lang="en-US" sz="2400" dirty="0"/>
              <a:t>delivery</a:t>
            </a:r>
            <a:r>
              <a:rPr lang="el-GR" sz="2400" dirty="0"/>
              <a:t>, ένα πανευρωπαϊκό δίκτυο ανταλλαγής ηλεκτρονικών φορολογικών στοιχείων στο πλαίσιο δημόσιων διαγωνισμών.</a:t>
            </a:r>
          </a:p>
          <a:p>
            <a:pPr>
              <a:lnSpc>
                <a:spcPct val="150000"/>
              </a:lnSpc>
            </a:pPr>
            <a:r>
              <a:rPr lang="el-GR" sz="2400" dirty="0"/>
              <a:t>Η διείσδυση της ηλεκτρονικής τιμολόγησης στην ελληνική πραγματικότητα βαίνει αυξανόμενη από το 2006 και τείνει να λάβει και θεσμικό χαρακτήρα στο μέτρο που σύμφωνα με ανακοινώσεις της ΑΑΔΕ (Ανεξάρτητη Αρχή Δημοσίων Εσόδων) στόχος είναι η θέσπιση συνολικά της υποχρεωτικής τιμολόγησης από 1/1/2020. </a:t>
            </a:r>
          </a:p>
          <a:p>
            <a:pPr>
              <a:lnSpc>
                <a:spcPct val="150000"/>
              </a:lnSpc>
            </a:pPr>
            <a:r>
              <a:rPr lang="el-GR" sz="2400" dirty="0"/>
              <a:t>Πρέπει να υπάρξει φροντίδα για νομοθετική </a:t>
            </a:r>
            <a:r>
              <a:rPr lang="el-GR" sz="2400" dirty="0" err="1"/>
              <a:t>ομογενοποίηση</a:t>
            </a:r>
            <a:r>
              <a:rPr lang="el-GR" sz="2400" dirty="0"/>
              <a:t> της λειτουργίας των ηλεκτρονικών τιμολογίων (π.χ. </a:t>
            </a:r>
            <a:r>
              <a:rPr lang="el-GR" sz="2400" dirty="0" err="1"/>
              <a:t>αρ</a:t>
            </a:r>
            <a:r>
              <a:rPr lang="el-GR" sz="2400" dirty="0"/>
              <a:t>. 200   Ν.4412/2016 ) . </a:t>
            </a:r>
          </a:p>
        </p:txBody>
      </p:sp>
    </p:spTree>
    <p:extLst>
      <p:ext uri="{BB962C8B-B14F-4D97-AF65-F5344CB8AC3E}">
        <p14:creationId xmlns:p14="http://schemas.microsoft.com/office/powerpoint/2010/main" val="21993806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658148"/>
            <a:ext cx="9404723" cy="1400530"/>
          </a:xfrm>
        </p:spPr>
        <p:txBody>
          <a:bodyPr>
            <a:normAutofit fontScale="90000"/>
          </a:bodyPr>
          <a:lstStyle/>
          <a:p>
            <a:r>
              <a:rPr lang="en-US" sz="3600" b="1" dirty="0"/>
              <a:t>1. </a:t>
            </a:r>
            <a:r>
              <a:rPr lang="el-GR" sz="3600" b="1" dirty="0"/>
              <a:t>Η έννοια της ηλεκτρονικής τιμολόγησης </a:t>
            </a:r>
            <a:br>
              <a:rPr lang="el-GR" sz="2800" dirty="0"/>
            </a:br>
            <a:br>
              <a:rPr lang="el-GR" sz="2800" b="1" dirty="0"/>
            </a:br>
            <a:br>
              <a:rPr lang="el-GR" sz="2800" b="1" dirty="0"/>
            </a:br>
            <a:br>
              <a:rPr lang="el-GR" sz="3200" b="1" i="1" dirty="0"/>
            </a:br>
            <a:br>
              <a:rPr lang="el-GR" sz="3200" b="1" i="1" dirty="0"/>
            </a:br>
            <a:br>
              <a:rPr lang="en-US" sz="3200" b="1" i="1" dirty="0"/>
            </a:br>
            <a:br>
              <a:rPr lang="en-US" sz="3100" b="1" dirty="0"/>
            </a:br>
            <a:br>
              <a:rPr lang="en-US" sz="3100" b="1" dirty="0"/>
            </a:br>
            <a:br>
              <a:rPr lang="en-US" sz="3100" b="1" dirty="0"/>
            </a:br>
            <a:br>
              <a:rPr lang="el-GR" sz="3100" b="1" dirty="0"/>
            </a:br>
            <a:br>
              <a:rPr lang="el-GR" sz="3100" b="1" dirty="0"/>
            </a:br>
            <a:br>
              <a:rPr lang="el-GR" dirty="0"/>
            </a:br>
            <a:br>
              <a:rPr lang="en-US" dirty="0"/>
            </a:br>
            <a:endParaRPr lang="el-GR" dirty="0"/>
          </a:p>
        </p:txBody>
      </p:sp>
      <p:sp>
        <p:nvSpPr>
          <p:cNvPr id="3" name="Content Placeholder 2"/>
          <p:cNvSpPr>
            <a:spLocks noGrp="1"/>
          </p:cNvSpPr>
          <p:nvPr>
            <p:ph idx="1"/>
          </p:nvPr>
        </p:nvSpPr>
        <p:spPr>
          <a:xfrm>
            <a:off x="646111" y="1887522"/>
            <a:ext cx="10515600" cy="4351338"/>
          </a:xfrm>
        </p:spPr>
        <p:txBody>
          <a:bodyPr>
            <a:noAutofit/>
          </a:bodyPr>
          <a:lstStyle/>
          <a:p>
            <a:r>
              <a:rPr lang="el-GR" sz="2400" dirty="0"/>
              <a:t>Ηλεκτρονική τιμολόγηση (</a:t>
            </a:r>
            <a:r>
              <a:rPr lang="en-US" sz="2400" dirty="0"/>
              <a:t>electronic invoicing</a:t>
            </a:r>
            <a:r>
              <a:rPr lang="el-GR" sz="2400" dirty="0"/>
              <a:t>) </a:t>
            </a:r>
            <a:r>
              <a:rPr lang="el-GR" sz="2400" b="1" dirty="0"/>
              <a:t>σημαίνει </a:t>
            </a:r>
            <a:r>
              <a:rPr lang="el-GR" sz="2400" dirty="0"/>
              <a:t>την κατάργηση εκτύπωσης παραστατικών πώλησης σε χαρτί και  αποστολή αυτών με ηλεκτρονικό ταχυδρομείο στον αντισυμβαλλόμενο που είναι ο λήπτης της παροχής υπηρεσίας ή του εμπορεύματος.</a:t>
            </a:r>
            <a:endParaRPr lang="en-US" sz="2400" dirty="0"/>
          </a:p>
          <a:p>
            <a:r>
              <a:rPr lang="el-GR" sz="2400" dirty="0"/>
              <a:t>Ο  λήπτης μπορεί να είναι είτε επιχείρηση είτε ιδιώτης. Η ψηφιακή μορφή που θα έχει το ηλεκτρονικό τιμολόγιο είναι στη διακριτική ευχέρεια του εκδότη του, εκτός εάν υπάρχουν θεσμοθετημένα πρότυπα.</a:t>
            </a:r>
          </a:p>
        </p:txBody>
      </p:sp>
    </p:spTree>
    <p:extLst>
      <p:ext uri="{BB962C8B-B14F-4D97-AF65-F5344CB8AC3E}">
        <p14:creationId xmlns:p14="http://schemas.microsoft.com/office/powerpoint/2010/main" val="29589217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658148"/>
            <a:ext cx="9404723" cy="1400530"/>
          </a:xfrm>
        </p:spPr>
        <p:txBody>
          <a:bodyPr>
            <a:normAutofit fontScale="90000"/>
          </a:bodyPr>
          <a:lstStyle/>
          <a:p>
            <a:r>
              <a:rPr lang="en-US" sz="3600" b="1" dirty="0"/>
              <a:t>1. </a:t>
            </a:r>
            <a:r>
              <a:rPr lang="el-GR" sz="3600" b="1" dirty="0"/>
              <a:t>Η έννοια της ηλεκτρονικής τιμολόγησης </a:t>
            </a:r>
            <a:br>
              <a:rPr lang="el-GR" sz="2800" dirty="0"/>
            </a:br>
            <a:br>
              <a:rPr lang="el-GR" sz="2800" b="1" dirty="0"/>
            </a:br>
            <a:br>
              <a:rPr lang="el-GR" sz="2800" b="1" dirty="0"/>
            </a:br>
            <a:br>
              <a:rPr lang="el-GR" sz="3200" b="1" i="1" dirty="0"/>
            </a:br>
            <a:br>
              <a:rPr lang="el-GR" sz="3200" b="1" i="1" dirty="0"/>
            </a:br>
            <a:br>
              <a:rPr lang="en-US" sz="3200" b="1" i="1" dirty="0"/>
            </a:br>
            <a:br>
              <a:rPr lang="en-US" sz="3100" b="1" dirty="0"/>
            </a:br>
            <a:br>
              <a:rPr lang="en-US" sz="3100" b="1" dirty="0"/>
            </a:br>
            <a:br>
              <a:rPr lang="en-US" sz="3100" b="1" dirty="0"/>
            </a:br>
            <a:br>
              <a:rPr lang="el-GR" sz="3100" b="1" dirty="0"/>
            </a:br>
            <a:br>
              <a:rPr lang="el-GR" sz="3100" b="1" dirty="0"/>
            </a:br>
            <a:br>
              <a:rPr lang="el-GR" dirty="0"/>
            </a:br>
            <a:br>
              <a:rPr lang="en-US" dirty="0"/>
            </a:br>
            <a:endParaRPr lang="el-GR" dirty="0"/>
          </a:p>
        </p:txBody>
      </p:sp>
      <p:sp>
        <p:nvSpPr>
          <p:cNvPr id="3" name="Content Placeholder 2"/>
          <p:cNvSpPr>
            <a:spLocks noGrp="1"/>
          </p:cNvSpPr>
          <p:nvPr>
            <p:ph idx="1"/>
          </p:nvPr>
        </p:nvSpPr>
        <p:spPr>
          <a:xfrm>
            <a:off x="646111" y="1916098"/>
            <a:ext cx="10515600" cy="4351338"/>
          </a:xfrm>
        </p:spPr>
        <p:txBody>
          <a:bodyPr>
            <a:normAutofit fontScale="92500" lnSpcReduction="20000"/>
          </a:bodyPr>
          <a:lstStyle/>
          <a:p>
            <a:pPr>
              <a:lnSpc>
                <a:spcPct val="150000"/>
              </a:lnSpc>
            </a:pPr>
            <a:r>
              <a:rPr lang="el-GR" sz="2400" dirty="0"/>
              <a:t>Ηλεκτρονική τιμολόγηση σημαίνει κατάργηση της εκτύπωσης των παραστατικών πώλησης σε χαρτί και η ηλεκτρονική αποστολή αυτών στον αντισυμβαλλόμενο που είναι ο λήπτης της παροχής υπηρεσίας ή του εμπορεύματος. </a:t>
            </a:r>
          </a:p>
          <a:p>
            <a:pPr>
              <a:lnSpc>
                <a:spcPct val="150000"/>
              </a:lnSpc>
            </a:pPr>
            <a:r>
              <a:rPr lang="el-GR" sz="2400" dirty="0"/>
              <a:t>Το ηλεκτρονικό τιμολόγιο θεωρείται ότι εκδόθηκε τη χρονική στιγμή που ο εκδότης θα στείλει το στοιχείο, προς παραλαβή, στο λήπτη ηλεκτρονικά (αρ. 232 της 2006/ 112/ ΕΚ). </a:t>
            </a:r>
          </a:p>
          <a:p>
            <a:pPr>
              <a:lnSpc>
                <a:spcPct val="150000"/>
              </a:lnSpc>
            </a:pPr>
            <a:r>
              <a:rPr lang="el-GR" sz="2400" dirty="0"/>
              <a:t>Ηλεκτρονική τιμολόγηση</a:t>
            </a:r>
            <a:r>
              <a:rPr lang="el-GR" sz="2400" b="1" dirty="0"/>
              <a:t> δεν</a:t>
            </a:r>
            <a:r>
              <a:rPr lang="el-GR" sz="2400" dirty="0"/>
              <a:t> είναι η αποστολή ενός παραστατικού με </a:t>
            </a:r>
            <a:r>
              <a:rPr lang="en-US" sz="2400" dirty="0"/>
              <a:t>email</a:t>
            </a:r>
            <a:r>
              <a:rPr lang="el-GR" sz="2400" dirty="0"/>
              <a:t> ως </a:t>
            </a:r>
            <a:r>
              <a:rPr lang="en-US" sz="2400" dirty="0"/>
              <a:t>PDF</a:t>
            </a:r>
            <a:r>
              <a:rPr lang="el-GR" sz="2400" dirty="0"/>
              <a:t> ή μιας φωτογραφίας ενός τυπωμένου τιμολογίου.        </a:t>
            </a:r>
          </a:p>
          <a:p>
            <a:pPr>
              <a:lnSpc>
                <a:spcPct val="150000"/>
              </a:lnSpc>
            </a:pPr>
            <a:endParaRPr lang="el-GR" dirty="0"/>
          </a:p>
        </p:txBody>
      </p:sp>
    </p:spTree>
    <p:extLst>
      <p:ext uri="{BB962C8B-B14F-4D97-AF65-F5344CB8AC3E}">
        <p14:creationId xmlns:p14="http://schemas.microsoft.com/office/powerpoint/2010/main" val="40366935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0625" y="641402"/>
            <a:ext cx="9404723" cy="1400530"/>
          </a:xfrm>
        </p:spPr>
        <p:txBody>
          <a:bodyPr>
            <a:normAutofit/>
          </a:bodyPr>
          <a:lstStyle/>
          <a:p>
            <a:r>
              <a:rPr lang="en-US" sz="3200" b="1" dirty="0"/>
              <a:t>2. </a:t>
            </a:r>
            <a:r>
              <a:rPr lang="el-GR" sz="3200" b="1" dirty="0"/>
              <a:t>Σκοπός της ηλεκτρονικής τιμολόγησης </a:t>
            </a:r>
            <a:endParaRPr lang="el-GR" sz="2900" b="1" i="1" dirty="0"/>
          </a:p>
        </p:txBody>
      </p:sp>
      <p:sp>
        <p:nvSpPr>
          <p:cNvPr id="3" name="Content Placeholder 2"/>
          <p:cNvSpPr>
            <a:spLocks noGrp="1"/>
          </p:cNvSpPr>
          <p:nvPr>
            <p:ph idx="1"/>
          </p:nvPr>
        </p:nvSpPr>
        <p:spPr>
          <a:xfrm>
            <a:off x="760406" y="1738590"/>
            <a:ext cx="9955219" cy="4195481"/>
          </a:xfrm>
        </p:spPr>
        <p:txBody>
          <a:bodyPr>
            <a:normAutofit/>
          </a:bodyPr>
          <a:lstStyle/>
          <a:p>
            <a:pPr>
              <a:lnSpc>
                <a:spcPct val="150000"/>
              </a:lnSpc>
            </a:pPr>
            <a:r>
              <a:rPr lang="el-GR" sz="2400" dirty="0"/>
              <a:t>Η εφαρμογή της ηλεκτρονικής τιμολόγησης εντάσσεται στην </a:t>
            </a:r>
            <a:r>
              <a:rPr lang="el-GR" sz="2400" b="1" dirty="0"/>
              <a:t>υλοποίηση </a:t>
            </a:r>
            <a:r>
              <a:rPr lang="el-GR" sz="2400" dirty="0"/>
              <a:t>μίας από τις προτεραιότητες του ψηφιακού θεματολογίου της Εθνικής Στρατηγικής «Ευρώπη 2020», που συνίσταται στην ψηφιοποίηση της δημόσιας διοίκησης και στη μετάβαση σε μία δημόσια διοίκηση «χωρίς χαρτί».</a:t>
            </a:r>
          </a:p>
          <a:p>
            <a:endParaRPr lang="en-US" sz="2400" dirty="0"/>
          </a:p>
          <a:p>
            <a:endParaRPr lang="el-GR" sz="2400" dirty="0"/>
          </a:p>
          <a:p>
            <a:endParaRPr lang="el-GR" sz="2400" dirty="0"/>
          </a:p>
        </p:txBody>
      </p:sp>
    </p:spTree>
    <p:extLst>
      <p:ext uri="{BB962C8B-B14F-4D97-AF65-F5344CB8AC3E}">
        <p14:creationId xmlns:p14="http://schemas.microsoft.com/office/powerpoint/2010/main" val="12909086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0625" y="641402"/>
            <a:ext cx="9404723" cy="1400530"/>
          </a:xfrm>
        </p:spPr>
        <p:txBody>
          <a:bodyPr>
            <a:normAutofit/>
          </a:bodyPr>
          <a:lstStyle/>
          <a:p>
            <a:r>
              <a:rPr lang="en-US" sz="3200" b="1" dirty="0"/>
              <a:t>2. </a:t>
            </a:r>
            <a:r>
              <a:rPr lang="el-GR" sz="3200" b="1" dirty="0"/>
              <a:t>Σκοπός της ηλεκτρονικής τιμολόγησης </a:t>
            </a:r>
            <a:endParaRPr lang="el-GR" sz="2900" b="1" i="1" dirty="0"/>
          </a:p>
        </p:txBody>
      </p:sp>
      <p:sp>
        <p:nvSpPr>
          <p:cNvPr id="3" name="Content Placeholder 2"/>
          <p:cNvSpPr>
            <a:spLocks noGrp="1"/>
          </p:cNvSpPr>
          <p:nvPr>
            <p:ph idx="1"/>
          </p:nvPr>
        </p:nvSpPr>
        <p:spPr>
          <a:xfrm>
            <a:off x="703489" y="1795734"/>
            <a:ext cx="9404723" cy="4195481"/>
          </a:xfrm>
        </p:spPr>
        <p:txBody>
          <a:bodyPr>
            <a:normAutofit lnSpcReduction="10000"/>
          </a:bodyPr>
          <a:lstStyle/>
          <a:p>
            <a:pPr>
              <a:lnSpc>
                <a:spcPct val="150000"/>
              </a:lnSpc>
            </a:pPr>
            <a:r>
              <a:rPr lang="el-GR" sz="2400" dirty="0"/>
              <a:t>Επιπλέον,  η εφαρμογή της ηλεκτρονικής τιμολόγησης, στην περίπτωση που τηρηθούν τα διεθνή πρότυπα και επομένως τα ηλεκτρονικά τιμολόγια καταστούν  διαλειτουργικά στο πλαίσιο διεθνών συναλλαγών, θα ενισχύσει και θα διευκολύνει το </a:t>
            </a:r>
            <a:r>
              <a:rPr lang="el-GR" sz="2400" b="1" dirty="0"/>
              <a:t>διεθνές εμπόριο</a:t>
            </a:r>
            <a:r>
              <a:rPr lang="el-GR" sz="2400" dirty="0"/>
              <a:t> το οποίο σήμερα επιβαρύνεται, με τις αποκλίνουσες νομικές και τεχνικές απαιτήσεις, που αφορούν τιμολόγια τα οποία εκδίδονται στα πλαίσια εθνικών εννόμων τάξεων.  </a:t>
            </a:r>
          </a:p>
          <a:p>
            <a:endParaRPr lang="en-US" sz="2400" dirty="0"/>
          </a:p>
          <a:p>
            <a:endParaRPr lang="el-GR" sz="2400" dirty="0"/>
          </a:p>
          <a:p>
            <a:endParaRPr lang="el-GR" sz="2400" dirty="0"/>
          </a:p>
        </p:txBody>
      </p:sp>
    </p:spTree>
    <p:extLst>
      <p:ext uri="{BB962C8B-B14F-4D97-AF65-F5344CB8AC3E}">
        <p14:creationId xmlns:p14="http://schemas.microsoft.com/office/powerpoint/2010/main" val="39253312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0625" y="641402"/>
            <a:ext cx="9404723" cy="1400530"/>
          </a:xfrm>
        </p:spPr>
        <p:txBody>
          <a:bodyPr>
            <a:normAutofit/>
          </a:bodyPr>
          <a:lstStyle/>
          <a:p>
            <a:r>
              <a:rPr lang="en-US" sz="3200" b="1" dirty="0"/>
              <a:t>2. </a:t>
            </a:r>
            <a:r>
              <a:rPr lang="el-GR" sz="3200" b="1" dirty="0"/>
              <a:t>Σκοπός της ηλεκτρονικής τιμολόγησης </a:t>
            </a:r>
            <a:endParaRPr lang="el-GR" sz="2900" b="1" i="1" dirty="0"/>
          </a:p>
        </p:txBody>
      </p:sp>
      <p:sp>
        <p:nvSpPr>
          <p:cNvPr id="3" name="Content Placeholder 2"/>
          <p:cNvSpPr>
            <a:spLocks noGrp="1"/>
          </p:cNvSpPr>
          <p:nvPr>
            <p:ph idx="1"/>
          </p:nvPr>
        </p:nvSpPr>
        <p:spPr>
          <a:xfrm>
            <a:off x="785814" y="1810026"/>
            <a:ext cx="9264040" cy="4195481"/>
          </a:xfrm>
        </p:spPr>
        <p:txBody>
          <a:bodyPr>
            <a:normAutofit lnSpcReduction="10000"/>
          </a:bodyPr>
          <a:lstStyle/>
          <a:p>
            <a:pPr>
              <a:lnSpc>
                <a:spcPct val="150000"/>
              </a:lnSpc>
            </a:pPr>
            <a:r>
              <a:rPr lang="el-GR" sz="2400" dirty="0"/>
              <a:t>Η ηλεκτρονική τιμολόγηση αποσκοπεί στη </a:t>
            </a:r>
            <a:r>
              <a:rPr lang="el-GR" sz="2400" b="1" dirty="0"/>
              <a:t>μείωση της φοροδιαφυγής</a:t>
            </a:r>
            <a:r>
              <a:rPr lang="el-GR" sz="2400" dirty="0"/>
              <a:t> σε ένα περιβάλλον ηλεκτρονικών συναλλαγών για όλες τις οικονομικές δραστηριότητες  (από το τελωνείο έως τον τελικό καταναλωτή). Το Μεξικό, που μέσα σε επτά χρόνια ψηφιοποίησε  όλες τις οικονομικές συναλλαγές των επιχειρήσεων, κράτους και καταναλωτών, πέτυχε 34%  αύξηση εσόδων χωρίς αύξηση των φορολογικών συντελεστών</a:t>
            </a:r>
            <a:r>
              <a:rPr lang="el-GR" sz="2400" b="1" dirty="0"/>
              <a:t>. </a:t>
            </a:r>
            <a:endParaRPr lang="el-GR" sz="2400" dirty="0"/>
          </a:p>
          <a:p>
            <a:pPr>
              <a:lnSpc>
                <a:spcPct val="150000"/>
              </a:lnSpc>
            </a:pPr>
            <a:endParaRPr lang="en-US" sz="2400" dirty="0"/>
          </a:p>
          <a:p>
            <a:pPr>
              <a:lnSpc>
                <a:spcPct val="150000"/>
              </a:lnSpc>
            </a:pPr>
            <a:endParaRPr lang="el-GR" sz="2400" dirty="0"/>
          </a:p>
          <a:p>
            <a:pPr>
              <a:lnSpc>
                <a:spcPct val="150000"/>
              </a:lnSpc>
            </a:pPr>
            <a:endParaRPr lang="el-GR" sz="2400" dirty="0"/>
          </a:p>
        </p:txBody>
      </p:sp>
    </p:spTree>
    <p:extLst>
      <p:ext uri="{BB962C8B-B14F-4D97-AF65-F5344CB8AC3E}">
        <p14:creationId xmlns:p14="http://schemas.microsoft.com/office/powerpoint/2010/main" val="18587240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6095" y="677696"/>
            <a:ext cx="10963182" cy="1400530"/>
          </a:xfrm>
        </p:spPr>
        <p:txBody>
          <a:bodyPr>
            <a:normAutofit/>
          </a:bodyPr>
          <a:lstStyle/>
          <a:p>
            <a:pPr lvl="0"/>
            <a:r>
              <a:rPr lang="en-US" sz="3200" b="1" dirty="0"/>
              <a:t>3. </a:t>
            </a:r>
            <a:r>
              <a:rPr lang="el-GR" sz="3200" b="1" dirty="0"/>
              <a:t>Πλεονεκτήματα της ηλεκτρονικής τιμολόγησης </a:t>
            </a:r>
          </a:p>
        </p:txBody>
      </p:sp>
      <p:sp>
        <p:nvSpPr>
          <p:cNvPr id="3" name="Content Placeholder 2"/>
          <p:cNvSpPr>
            <a:spLocks noGrp="1"/>
          </p:cNvSpPr>
          <p:nvPr>
            <p:ph idx="1"/>
          </p:nvPr>
        </p:nvSpPr>
        <p:spPr>
          <a:xfrm>
            <a:off x="671513" y="1876389"/>
            <a:ext cx="10572750" cy="4351338"/>
          </a:xfrm>
        </p:spPr>
        <p:txBody>
          <a:bodyPr>
            <a:normAutofit/>
          </a:bodyPr>
          <a:lstStyle/>
          <a:p>
            <a:pPr>
              <a:lnSpc>
                <a:spcPct val="150000"/>
              </a:lnSpc>
            </a:pPr>
            <a:r>
              <a:rPr lang="el-GR" sz="2400" dirty="0"/>
              <a:t>Η ηλεκτρονική τιμολόγηση </a:t>
            </a:r>
            <a:r>
              <a:rPr lang="el-GR" sz="2400" b="1" dirty="0"/>
              <a:t>πλεονεκτεί</a:t>
            </a:r>
            <a:r>
              <a:rPr lang="el-GR" sz="2400" dirty="0"/>
              <a:t> έναντι της έγχαρτης διότι εγγυάται  τη γνησιότητα της προέλευσης και τη διασφάλιση των δεδομένων του ηλεκτρονικού παραστατικού, το οποίο υπογράφεται και αρχειοθετείται ηλεκτρονικά.  Προαπαιτούμενα, βέβαια, της ηλεκτρονικής τιμολόγησης, κατά τα ανωτέρω, είναι η εφαρμογή σχετικού </a:t>
            </a:r>
            <a:r>
              <a:rPr lang="en-US" sz="2400" dirty="0"/>
              <a:t>hardware </a:t>
            </a:r>
            <a:r>
              <a:rPr lang="el-GR" sz="2400" dirty="0"/>
              <a:t> και </a:t>
            </a:r>
            <a:r>
              <a:rPr lang="en-US" sz="2400" dirty="0"/>
              <a:t>software</a:t>
            </a:r>
            <a:r>
              <a:rPr lang="el-GR" sz="2400" dirty="0"/>
              <a:t>, εγκεκριμένων από τις αρμόδιες κρατικές αρχές.   </a:t>
            </a:r>
          </a:p>
          <a:p>
            <a:pPr>
              <a:lnSpc>
                <a:spcPct val="150000"/>
              </a:lnSpc>
            </a:pPr>
            <a:endParaRPr lang="el-GR" dirty="0"/>
          </a:p>
        </p:txBody>
      </p:sp>
    </p:spTree>
    <p:extLst>
      <p:ext uri="{BB962C8B-B14F-4D97-AF65-F5344CB8AC3E}">
        <p14:creationId xmlns:p14="http://schemas.microsoft.com/office/powerpoint/2010/main" val="14225085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6095" y="677696"/>
            <a:ext cx="10963182" cy="1400530"/>
          </a:xfrm>
        </p:spPr>
        <p:txBody>
          <a:bodyPr>
            <a:normAutofit/>
          </a:bodyPr>
          <a:lstStyle/>
          <a:p>
            <a:pPr lvl="0"/>
            <a:r>
              <a:rPr lang="en-US" sz="3200" b="1" dirty="0"/>
              <a:t>3. </a:t>
            </a:r>
            <a:r>
              <a:rPr lang="el-GR" sz="3200" b="1" dirty="0"/>
              <a:t>Πλεονεκτήματα της ηλεκτρονικής τιμολόγησης </a:t>
            </a:r>
          </a:p>
        </p:txBody>
      </p:sp>
      <p:sp>
        <p:nvSpPr>
          <p:cNvPr id="3" name="Content Placeholder 2"/>
          <p:cNvSpPr>
            <a:spLocks noGrp="1"/>
          </p:cNvSpPr>
          <p:nvPr>
            <p:ph idx="1"/>
          </p:nvPr>
        </p:nvSpPr>
        <p:spPr>
          <a:xfrm>
            <a:off x="650777" y="1876389"/>
            <a:ext cx="10515600" cy="4351338"/>
          </a:xfrm>
        </p:spPr>
        <p:txBody>
          <a:bodyPr>
            <a:normAutofit/>
          </a:bodyPr>
          <a:lstStyle/>
          <a:p>
            <a:pPr marL="0" indent="0">
              <a:buNone/>
            </a:pPr>
            <a:r>
              <a:rPr lang="el-GR" sz="2400" dirty="0"/>
              <a:t>Η ηλεκτρονική τιμολόγηση συμβάλλει επίσης και στα εξής : </a:t>
            </a:r>
          </a:p>
          <a:p>
            <a:pPr lvl="0"/>
            <a:r>
              <a:rPr lang="el-GR" sz="2400" dirty="0"/>
              <a:t>Εξαλείφει το κόστος εκτύπωσης και φυσικής αρχειοθέτησης των τιμολογίων (το ετήσιο κόστος από την εκτύπωση ενός παραστατικού την ημέρα  υπολογίζεται ότι ανέρχεται σε 1.488 Ε ) </a:t>
            </a:r>
          </a:p>
          <a:p>
            <a:pPr lvl="0"/>
            <a:r>
              <a:rPr lang="el-GR" sz="2400" dirty="0"/>
              <a:t>Εξαλείφει τη διαφθορά στις οικονομικές υπηρεσίες όσον αφορά τη θεώρηση βιβλίων  και  παραστατικών </a:t>
            </a:r>
          </a:p>
          <a:p>
            <a:pPr lvl="0"/>
            <a:r>
              <a:rPr lang="el-GR" sz="2400" dirty="0"/>
              <a:t>Εξοικονομεί χρόνο για τις επιχειρήσεις </a:t>
            </a:r>
          </a:p>
          <a:p>
            <a:pPr lvl="0"/>
            <a:r>
              <a:rPr lang="el-GR" sz="2400" dirty="0"/>
              <a:t>Περιορίζει το διοικητικό φόρτο για τη δημόσια διοίκηση</a:t>
            </a:r>
          </a:p>
          <a:p>
            <a:pPr>
              <a:lnSpc>
                <a:spcPct val="150000"/>
              </a:lnSpc>
            </a:pPr>
            <a:endParaRPr lang="el-GR" dirty="0"/>
          </a:p>
        </p:txBody>
      </p:sp>
    </p:spTree>
    <p:extLst>
      <p:ext uri="{BB962C8B-B14F-4D97-AF65-F5344CB8AC3E}">
        <p14:creationId xmlns:p14="http://schemas.microsoft.com/office/powerpoint/2010/main" val="7416694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6095" y="677696"/>
            <a:ext cx="10963182" cy="1400530"/>
          </a:xfrm>
        </p:spPr>
        <p:txBody>
          <a:bodyPr>
            <a:normAutofit/>
          </a:bodyPr>
          <a:lstStyle/>
          <a:p>
            <a:pPr lvl="0"/>
            <a:r>
              <a:rPr lang="en-US" sz="3200" b="1" dirty="0"/>
              <a:t>3. </a:t>
            </a:r>
            <a:r>
              <a:rPr lang="el-GR" sz="3200" b="1" dirty="0"/>
              <a:t>Πλεονεκτήματα της ηλεκτρονικής τιμολόγησης </a:t>
            </a:r>
          </a:p>
        </p:txBody>
      </p:sp>
      <p:sp>
        <p:nvSpPr>
          <p:cNvPr id="3" name="Content Placeholder 2"/>
          <p:cNvSpPr>
            <a:spLocks noGrp="1"/>
          </p:cNvSpPr>
          <p:nvPr>
            <p:ph idx="1"/>
          </p:nvPr>
        </p:nvSpPr>
        <p:spPr>
          <a:xfrm>
            <a:off x="607915" y="1876389"/>
            <a:ext cx="10515600" cy="4351338"/>
          </a:xfrm>
        </p:spPr>
        <p:txBody>
          <a:bodyPr>
            <a:normAutofit/>
          </a:bodyPr>
          <a:lstStyle/>
          <a:p>
            <a:pPr lvl="0"/>
            <a:r>
              <a:rPr lang="el-GR" sz="2400" dirty="0"/>
              <a:t>Αμεσότητα πληροφόρησης για επιχειρήσεις και αρχές </a:t>
            </a:r>
          </a:p>
          <a:p>
            <a:pPr lvl="0"/>
            <a:r>
              <a:rPr lang="el-GR" sz="2400" dirty="0"/>
              <a:t>Αποφυγή λαθών στη διαδικασία καταχώρησης (</a:t>
            </a:r>
            <a:r>
              <a:rPr lang="en-US" sz="2400" dirty="0"/>
              <a:t>data entry</a:t>
            </a:r>
            <a:r>
              <a:rPr lang="el-GR" sz="2400" dirty="0"/>
              <a:t>) παραστατικών </a:t>
            </a:r>
          </a:p>
          <a:p>
            <a:pPr lvl="0"/>
            <a:r>
              <a:rPr lang="el-GR" sz="2400" dirty="0"/>
              <a:t>Εξοικονόμηση φυσικών πόρων (μείωση κατανάλωσης χαρτιού) </a:t>
            </a:r>
          </a:p>
          <a:p>
            <a:pPr lvl="0"/>
            <a:r>
              <a:rPr lang="el-GR" sz="2400" dirty="0"/>
              <a:t>Μειώνεται η ρύπανση του περιβάλλοντος (αποφεύγεται η απόρριψη  χαρτιού και εκτυπωτικών υλικών) </a:t>
            </a:r>
          </a:p>
          <a:p>
            <a:pPr lvl="0"/>
            <a:r>
              <a:rPr lang="el-GR" sz="2400" dirty="0"/>
              <a:t>Εξοικονόμηση χώρων (δεν απαιτείται τήρηση φυσικών αρχείων)</a:t>
            </a:r>
          </a:p>
          <a:p>
            <a:pPr>
              <a:lnSpc>
                <a:spcPct val="150000"/>
              </a:lnSpc>
            </a:pPr>
            <a:endParaRPr lang="el-GR" dirty="0"/>
          </a:p>
        </p:txBody>
      </p:sp>
    </p:spTree>
    <p:extLst>
      <p:ext uri="{BB962C8B-B14F-4D97-AF65-F5344CB8AC3E}">
        <p14:creationId xmlns:p14="http://schemas.microsoft.com/office/powerpoint/2010/main" val="280761201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docProps/app.xml><?xml version="1.0" encoding="utf-8"?>
<Properties xmlns="http://schemas.openxmlformats.org/officeDocument/2006/extended-properties" xmlns:vt="http://schemas.openxmlformats.org/officeDocument/2006/docPropsVTypes">
  <Template>Ion</Template>
  <TotalTime>742</TotalTime>
  <Words>1175</Words>
  <Application>Microsoft Office PowerPoint</Application>
  <PresentationFormat>Widescreen</PresentationFormat>
  <Paragraphs>58</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Century Gothic</vt:lpstr>
      <vt:lpstr>Wingdings 3</vt:lpstr>
      <vt:lpstr>Ion</vt:lpstr>
      <vt:lpstr>    ΕΛΛΗΝΟΓΑΛΛΙΚΟ ΕΜΠΟΡΙΚΟ ΕΠΙΜΕΛΗΤΗΡΙΟ  ΗΜΕΡΙΔΑ ΦΟΡΟΛΟΓΙΚΗΣ ΕΠΙΤΡΟΠΗΣ  </vt:lpstr>
      <vt:lpstr>1. Η έννοια της ηλεκτρονικής τιμολόγησης              </vt:lpstr>
      <vt:lpstr>1. Η έννοια της ηλεκτρονικής τιμολόγησης              </vt:lpstr>
      <vt:lpstr>2. Σκοπός της ηλεκτρονικής τιμολόγησης </vt:lpstr>
      <vt:lpstr>2. Σκοπός της ηλεκτρονικής τιμολόγησης </vt:lpstr>
      <vt:lpstr>2. Σκοπός της ηλεκτρονικής τιμολόγησης </vt:lpstr>
      <vt:lpstr>3. Πλεονεκτήματα της ηλεκτρονικής τιμολόγησης </vt:lpstr>
      <vt:lpstr>3. Πλεονεκτήματα της ηλεκτρονικής τιμολόγησης </vt:lpstr>
      <vt:lpstr>3. Πλεονεκτήματα της ηλεκτρονικής τιμολόγησης </vt:lpstr>
      <vt:lpstr>4. Το νομικό πλαίσιο της ηλεκτρονικής  τιμολόγησης </vt:lpstr>
      <vt:lpstr> </vt:lpstr>
      <vt:lpstr>5. Ηλεκτρονική τιμολόγηση και GDPR</vt:lpstr>
      <vt:lpstr>5. Ηλεκτρονική τιμολόγηση και GDPR</vt:lpstr>
      <vt:lpstr>6. Συμπερασματικές παρατηρήσεις  </vt:lpstr>
      <vt:lpstr>6. Συμπερασματικές παρατηρήσεις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ΕΘΝΙΚΟ ΚΕΝΤΡΟ ΔΗΜΟΣΙΑΣ ΔΙΟΙΚΗΣΗΣ &amp; ΑΥΤΟΔΙΟΙΚΗΣΗΣ Π.ΙΝ.ΕΠ  ΘΕΣΣΑΛΟΝΙΚΗΣ</dc:title>
  <dc:creator>Αλεξάνδρα</dc:creator>
  <cp:lastModifiedBy>Despina DAVOUTI</cp:lastModifiedBy>
  <cp:revision>63</cp:revision>
  <dcterms:created xsi:type="dcterms:W3CDTF">2019-03-18T08:34:46Z</dcterms:created>
  <dcterms:modified xsi:type="dcterms:W3CDTF">2019-06-18T11:47:02Z</dcterms:modified>
</cp:coreProperties>
</file>