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5"/>
  </p:notesMasterIdLst>
  <p:handoutMasterIdLst>
    <p:handoutMasterId r:id="rId16"/>
  </p:handoutMasterIdLst>
  <p:sldIdLst>
    <p:sldId id="282" r:id="rId5"/>
    <p:sldId id="291" r:id="rId6"/>
    <p:sldId id="306" r:id="rId7"/>
    <p:sldId id="304" r:id="rId8"/>
    <p:sldId id="300" r:id="rId9"/>
    <p:sldId id="299" r:id="rId10"/>
    <p:sldId id="305" r:id="rId11"/>
    <p:sldId id="298" r:id="rId12"/>
    <p:sldId id="297" r:id="rId13"/>
    <p:sldId id="258" r:id="rId14"/>
  </p:sldIdLst>
  <p:sldSz cx="12192000" cy="6858000"/>
  <p:notesSz cx="11649075" cy="16878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297FD5"/>
    <a:srgbClr val="F0F0F0"/>
    <a:srgbClr val="3274AD"/>
    <a:srgbClr val="1E5C9B"/>
    <a:srgbClr val="566681"/>
    <a:srgbClr val="7A89A3"/>
    <a:srgbClr val="5E97C9"/>
    <a:srgbClr val="629DD1"/>
    <a:srgbClr val="7F8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9" autoAdjust="0"/>
  </p:normalViewPr>
  <p:slideViewPr>
    <p:cSldViewPr snapToGrid="0" snapToObjects="1">
      <p:cViewPr varScale="1">
        <p:scale>
          <a:sx n="79" d="100"/>
          <a:sy n="79" d="100"/>
        </p:scale>
        <p:origin x="300" y="5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" d="100"/>
          <a:sy n="24" d="100"/>
        </p:scale>
        <p:origin x="3475" y="12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047933" cy="846113"/>
          </a:xfrm>
          <a:prstGeom prst="rect">
            <a:avLst/>
          </a:prstGeom>
        </p:spPr>
        <p:txBody>
          <a:bodyPr vert="horz" lIns="68461" tIns="34231" rIns="68461" bIns="34231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598446" y="0"/>
            <a:ext cx="5047933" cy="846113"/>
          </a:xfrm>
          <a:prstGeom prst="rect">
            <a:avLst/>
          </a:prstGeom>
        </p:spPr>
        <p:txBody>
          <a:bodyPr vert="horz" lIns="68461" tIns="34231" rIns="68461" bIns="34231" rtlCol="0"/>
          <a:lstStyle>
            <a:lvl1pPr algn="r">
              <a:defRPr sz="900"/>
            </a:lvl1pPr>
          </a:lstStyle>
          <a:p>
            <a:fld id="{D9D42D35-0463-4920-BEF7-2B88080E67A2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6032187"/>
            <a:ext cx="5047933" cy="846113"/>
          </a:xfrm>
          <a:prstGeom prst="rect">
            <a:avLst/>
          </a:prstGeom>
        </p:spPr>
        <p:txBody>
          <a:bodyPr vert="horz" lIns="68461" tIns="34231" rIns="68461" bIns="34231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598446" y="16032187"/>
            <a:ext cx="5047933" cy="846113"/>
          </a:xfrm>
          <a:prstGeom prst="rect">
            <a:avLst/>
          </a:prstGeom>
        </p:spPr>
        <p:txBody>
          <a:bodyPr vert="horz" lIns="68461" tIns="34231" rIns="68461" bIns="34231" rtlCol="0" anchor="b"/>
          <a:lstStyle>
            <a:lvl1pPr algn="r">
              <a:defRPr sz="900"/>
            </a:lvl1pPr>
          </a:lstStyle>
          <a:p>
            <a:fld id="{420BD0AB-C59E-4A46-83D3-F07787446B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300038"/>
            <a:ext cx="5964237" cy="33559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BF3D-B22C-48B4-B9F8-94EAB285F262}" type="slidenum">
              <a:rPr lang="el-GR" smtClean="0"/>
              <a:t>10</a:t>
            </a:fld>
            <a:endParaRPr lang="el-GR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44DB7-4FBE-4FF7-9325-41B6F33CC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533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86575" y="13142"/>
            <a:ext cx="530542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639300" y="-25041"/>
            <a:ext cx="2530125" cy="2530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56984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cid:7ADFB8E4-5CD8-431B-A403-1AF458D2636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awoffice@dryllerakis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4.jpg"/><Relationship Id="rId4" Type="http://schemas.openxmlformats.org/officeDocument/2006/relationships/hyperlink" Target="http://www.dryllerakis.g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cid:7ADFB8E4-5CD8-431B-A403-1AF458D2636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cid:7ADFB8E4-5CD8-431B-A403-1AF458D263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cid:7ADFB8E4-5CD8-431B-A403-1AF458D263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cid:7ADFB8E4-5CD8-431B-A403-1AF458D2636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cid:7ADFB8E4-5CD8-431B-A403-1AF458D2636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cid:7ADFB8E4-5CD8-431B-A403-1AF458D26366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cid:7ADFB8E4-5CD8-431B-A403-1AF458D2636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cid:7ADFB8E4-5CD8-431B-A403-1AF458D2636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C66CB5A-9119-40A9-8992-2B628026BA4F}"/>
              </a:ext>
            </a:extLst>
          </p:cNvPr>
          <p:cNvGrpSpPr/>
          <p:nvPr/>
        </p:nvGrpSpPr>
        <p:grpSpPr>
          <a:xfrm>
            <a:off x="0" y="4058194"/>
            <a:ext cx="11693477" cy="2799807"/>
            <a:chOff x="0" y="4058194"/>
            <a:chExt cx="11693477" cy="279980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E96E34-6188-46B3-A15F-DD471D82067A}"/>
                </a:ext>
              </a:extLst>
            </p:cNvPr>
            <p:cNvGrpSpPr/>
            <p:nvPr/>
          </p:nvGrpSpPr>
          <p:grpSpPr>
            <a:xfrm>
              <a:off x="0" y="4058194"/>
              <a:ext cx="10784315" cy="2799807"/>
              <a:chOff x="0" y="4058194"/>
              <a:chExt cx="10784315" cy="279980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849FBF-AF77-445E-A28F-3144732AFABA}"/>
                  </a:ext>
                </a:extLst>
              </p:cNvPr>
              <p:cNvSpPr/>
              <p:nvPr/>
            </p:nvSpPr>
            <p:spPr>
              <a:xfrm>
                <a:off x="2542903" y="4058194"/>
                <a:ext cx="1741714" cy="1881053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C403056-9535-486F-8946-7D77A962041D}"/>
                  </a:ext>
                </a:extLst>
              </p:cNvPr>
              <p:cNvSpPr/>
              <p:nvPr/>
            </p:nvSpPr>
            <p:spPr>
              <a:xfrm>
                <a:off x="0" y="5355771"/>
                <a:ext cx="10784315" cy="1502230"/>
              </a:xfrm>
              <a:prstGeom prst="rect">
                <a:avLst/>
              </a:prstGeom>
              <a:solidFill>
                <a:srgbClr val="4A66AC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" name="Flowchart: Delay 4">
              <a:extLst>
                <a:ext uri="{FF2B5EF4-FFF2-40B4-BE49-F238E27FC236}">
                  <a16:creationId xmlns:a16="http://schemas.microsoft.com/office/drawing/2014/main" id="{B80B00BE-EF48-46FB-B4C8-F763FBF00B2F}"/>
                </a:ext>
              </a:extLst>
            </p:cNvPr>
            <p:cNvSpPr/>
            <p:nvPr/>
          </p:nvSpPr>
          <p:spPr>
            <a:xfrm>
              <a:off x="10247854" y="5355545"/>
              <a:ext cx="1445623" cy="1502455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DF1DE63-1B0A-E538-2F20-ADADEBCB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5681" y="-290392"/>
            <a:ext cx="2535122" cy="1729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64E6-78E6-C678-0D7E-C389D143FCCA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66" y="277627"/>
            <a:ext cx="2493607" cy="5932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Ορθογώνιο 13">
            <a:extLst>
              <a:ext uri="{FF2B5EF4-FFF2-40B4-BE49-F238E27FC236}">
                <a16:creationId xmlns:a16="http://schemas.microsoft.com/office/drawing/2014/main" id="{85198D0E-06DF-42D9-9F4D-44F7FD004E40}"/>
              </a:ext>
            </a:extLst>
          </p:cNvPr>
          <p:cNvSpPr/>
          <p:nvPr/>
        </p:nvSpPr>
        <p:spPr>
          <a:xfrm>
            <a:off x="5547360" y="991237"/>
            <a:ext cx="644729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endParaRPr lang="el-GR" sz="100" b="1" dirty="0">
              <a:ln w="0"/>
              <a:solidFill>
                <a:srgbClr val="4A66AC"/>
              </a:solidFill>
              <a:latin typeface="Calibri Light" panose="020F0302020204030204" pitchFamily="34" charset="0"/>
            </a:endParaRPr>
          </a:p>
          <a:p>
            <a:pPr algn="r"/>
            <a:r>
              <a:rPr lang="el-GR" sz="1100" b="1" dirty="0">
                <a:ln w="0"/>
                <a:solidFill>
                  <a:srgbClr val="4A66AC"/>
                </a:solidFill>
                <a:latin typeface="Calibri Light" panose="020F0302020204030204" pitchFamily="34" charset="0"/>
              </a:rPr>
              <a:t>Φορολογικές Μεταρρυθμίσεις – Επενδυτικά &amp;</a:t>
            </a:r>
            <a:r>
              <a:rPr lang="en-US" sz="1100" b="1" dirty="0">
                <a:ln w="0"/>
                <a:solidFill>
                  <a:srgbClr val="4A66AC"/>
                </a:solidFill>
                <a:latin typeface="Calibri Light" panose="020F0302020204030204" pitchFamily="34" charset="0"/>
              </a:rPr>
              <a:t> </a:t>
            </a:r>
            <a:r>
              <a:rPr lang="el-GR" sz="1100" b="1" dirty="0">
                <a:ln w="0"/>
                <a:solidFill>
                  <a:srgbClr val="4A66AC"/>
                </a:solidFill>
                <a:latin typeface="Calibri Light" panose="020F0302020204030204" pitchFamily="34" charset="0"/>
              </a:rPr>
              <a:t>Αναπτυξιακά Κίνητρα – Προοπτικές 2024 </a:t>
            </a:r>
            <a:endParaRPr lang="en-US" sz="1100" b="1" dirty="0">
              <a:ln w="0"/>
              <a:solidFill>
                <a:srgbClr val="4A66A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BE7834-CE4D-4C58-84D7-A112A97759B7}"/>
              </a:ext>
            </a:extLst>
          </p:cNvPr>
          <p:cNvCxnSpPr/>
          <p:nvPr/>
        </p:nvCxnSpPr>
        <p:spPr>
          <a:xfrm>
            <a:off x="9262426" y="277627"/>
            <a:ext cx="0" cy="662899"/>
          </a:xfrm>
          <a:prstGeom prst="line">
            <a:avLst/>
          </a:prstGeom>
          <a:ln w="38100">
            <a:solidFill>
              <a:srgbClr val="7F8F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14">
            <a:extLst>
              <a:ext uri="{FF2B5EF4-FFF2-40B4-BE49-F238E27FC236}">
                <a16:creationId xmlns:a16="http://schemas.microsoft.com/office/drawing/2014/main" id="{FEED2DBF-8A3A-47CE-A0EA-9E73C836D6E9}"/>
              </a:ext>
            </a:extLst>
          </p:cNvPr>
          <p:cNvSpPr/>
          <p:nvPr/>
        </p:nvSpPr>
        <p:spPr>
          <a:xfrm>
            <a:off x="2670076" y="4631238"/>
            <a:ext cx="81055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l-GR" sz="3500" b="1" dirty="0">
                <a:solidFill>
                  <a:srgbClr val="4A66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Calibri" panose="020F0502020204030204" pitchFamily="34" charset="0"/>
              </a:rPr>
              <a:t>Η υποχρέωση ανταλλαγής πληροφοριών</a:t>
            </a:r>
            <a:endParaRPr lang="el-GR" sz="2400" dirty="0">
              <a:solidFill>
                <a:srgbClr val="4A66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06589D-8BCF-4E9F-B799-6F8F1EEE6002}"/>
              </a:ext>
            </a:extLst>
          </p:cNvPr>
          <p:cNvGrpSpPr/>
          <p:nvPr/>
        </p:nvGrpSpPr>
        <p:grpSpPr>
          <a:xfrm>
            <a:off x="2678785" y="5625997"/>
            <a:ext cx="7503370" cy="802037"/>
            <a:chOff x="199468" y="5706776"/>
            <a:chExt cx="7503370" cy="802037"/>
          </a:xfrm>
        </p:grpSpPr>
        <p:sp>
          <p:nvSpPr>
            <p:cNvPr id="11" name="Ορθογώνιο 13">
              <a:extLst>
                <a:ext uri="{FF2B5EF4-FFF2-40B4-BE49-F238E27FC236}">
                  <a16:creationId xmlns:a16="http://schemas.microsoft.com/office/drawing/2014/main" id="{3DC122D8-D802-4EC2-808C-1AABFC3E7D05}"/>
                </a:ext>
              </a:extLst>
            </p:cNvPr>
            <p:cNvSpPr/>
            <p:nvPr/>
          </p:nvSpPr>
          <p:spPr>
            <a:xfrm>
              <a:off x="3771817" y="5708594"/>
              <a:ext cx="3931021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Νικολαΐα – Άννα Λεπίδα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endParaRPr lang="el-GR" sz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Partner </a:t>
              </a:r>
              <a:r>
                <a:rPr lang="en-US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rPr>
                <a:t>| </a:t>
              </a:r>
              <a:r>
                <a:rPr lang="el-G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 Light" panose="020F0302020204030204" pitchFamily="34" charset="0"/>
                </a:rPr>
                <a:t>Δρυλλεράκης &amp; Συνεργάτες Δ.Ε.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endParaRPr>
            </a:p>
          </p:txBody>
        </p:sp>
        <p:sp>
          <p:nvSpPr>
            <p:cNvPr id="16" name="Ορθογώνιο 13">
              <a:extLst>
                <a:ext uri="{FF2B5EF4-FFF2-40B4-BE49-F238E27FC236}">
                  <a16:creationId xmlns:a16="http://schemas.microsoft.com/office/drawing/2014/main" id="{3DC122D8-D802-4EC2-808C-1AABFC3E7D05}"/>
                </a:ext>
              </a:extLst>
            </p:cNvPr>
            <p:cNvSpPr/>
            <p:nvPr/>
          </p:nvSpPr>
          <p:spPr>
            <a:xfrm>
              <a:off x="199468" y="5706776"/>
              <a:ext cx="3931021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Κατερίνα Σαββαΐδου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endParaRPr lang="el-GR" sz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  <a:p>
              <a:r>
                <a:rPr lang="el-G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Αναπληρώτρια Καθηγήτρια Α.Π.Θ.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40D7B0-127F-42DE-A6B5-81BF3AA715DF}"/>
                </a:ext>
              </a:extLst>
            </p:cNvPr>
            <p:cNvCxnSpPr/>
            <p:nvPr/>
          </p:nvCxnSpPr>
          <p:spPr>
            <a:xfrm>
              <a:off x="3623626" y="5801562"/>
              <a:ext cx="0" cy="662899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A6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>
            <a:extLst>
              <a:ext uri="{FF2B5EF4-FFF2-40B4-BE49-F238E27FC236}">
                <a16:creationId xmlns:a16="http://schemas.microsoft.com/office/drawing/2014/main" id="{23709A18-48C0-44CF-B75A-8C2CBF413260}"/>
              </a:ext>
            </a:extLst>
          </p:cNvPr>
          <p:cNvSpPr/>
          <p:nvPr/>
        </p:nvSpPr>
        <p:spPr>
          <a:xfrm>
            <a:off x="78658" y="86032"/>
            <a:ext cx="8655767" cy="6685936"/>
          </a:xfrm>
          <a:custGeom>
            <a:avLst/>
            <a:gdLst>
              <a:gd name="connsiteX0" fmla="*/ 0 w 11169444"/>
              <a:gd name="connsiteY0" fmla="*/ 0 h 965120"/>
              <a:gd name="connsiteX1" fmla="*/ 11169444 w 11169444"/>
              <a:gd name="connsiteY1" fmla="*/ 0 h 965120"/>
              <a:gd name="connsiteX2" fmla="*/ 11169444 w 11169444"/>
              <a:gd name="connsiteY2" fmla="*/ 965120 h 965120"/>
              <a:gd name="connsiteX3" fmla="*/ 0 w 11169444"/>
              <a:gd name="connsiteY3" fmla="*/ 965120 h 965120"/>
              <a:gd name="connsiteX4" fmla="*/ 0 w 11169444"/>
              <a:gd name="connsiteY4" fmla="*/ 0 h 965120"/>
              <a:gd name="connsiteX0" fmla="*/ 0 w 11169444"/>
              <a:gd name="connsiteY0" fmla="*/ 0 h 965120"/>
              <a:gd name="connsiteX1" fmla="*/ 10097728 w 11169444"/>
              <a:gd name="connsiteY1" fmla="*/ 39329 h 965120"/>
              <a:gd name="connsiteX2" fmla="*/ 11169444 w 11169444"/>
              <a:gd name="connsiteY2" fmla="*/ 965120 h 965120"/>
              <a:gd name="connsiteX3" fmla="*/ 0 w 11169444"/>
              <a:gd name="connsiteY3" fmla="*/ 965120 h 965120"/>
              <a:gd name="connsiteX4" fmla="*/ 0 w 11169444"/>
              <a:gd name="connsiteY4" fmla="*/ 0 h 965120"/>
              <a:gd name="connsiteX0" fmla="*/ 0 w 11169444"/>
              <a:gd name="connsiteY0" fmla="*/ 0 h 965120"/>
              <a:gd name="connsiteX1" fmla="*/ 10225547 w 11169444"/>
              <a:gd name="connsiteY1" fmla="*/ 39329 h 965120"/>
              <a:gd name="connsiteX2" fmla="*/ 11169444 w 11169444"/>
              <a:gd name="connsiteY2" fmla="*/ 965120 h 965120"/>
              <a:gd name="connsiteX3" fmla="*/ 0 w 11169444"/>
              <a:gd name="connsiteY3" fmla="*/ 965120 h 965120"/>
              <a:gd name="connsiteX4" fmla="*/ 0 w 11169444"/>
              <a:gd name="connsiteY4" fmla="*/ 0 h 965120"/>
              <a:gd name="connsiteX0" fmla="*/ 0 w 11169444"/>
              <a:gd name="connsiteY0" fmla="*/ 0 h 965120"/>
              <a:gd name="connsiteX1" fmla="*/ 10137056 w 11169444"/>
              <a:gd name="connsiteY1" fmla="*/ 39329 h 965120"/>
              <a:gd name="connsiteX2" fmla="*/ 11169444 w 11169444"/>
              <a:gd name="connsiteY2" fmla="*/ 965120 h 965120"/>
              <a:gd name="connsiteX3" fmla="*/ 0 w 11169444"/>
              <a:gd name="connsiteY3" fmla="*/ 965120 h 965120"/>
              <a:gd name="connsiteX4" fmla="*/ 0 w 11169444"/>
              <a:gd name="connsiteY4" fmla="*/ 0 h 965120"/>
              <a:gd name="connsiteX0" fmla="*/ 0 w 11110451"/>
              <a:gd name="connsiteY0" fmla="*/ 0 h 965120"/>
              <a:gd name="connsiteX1" fmla="*/ 10137056 w 11110451"/>
              <a:gd name="connsiteY1" fmla="*/ 39329 h 965120"/>
              <a:gd name="connsiteX2" fmla="*/ 11110451 w 11110451"/>
              <a:gd name="connsiteY2" fmla="*/ 955288 h 965120"/>
              <a:gd name="connsiteX3" fmla="*/ 0 w 11110451"/>
              <a:gd name="connsiteY3" fmla="*/ 965120 h 965120"/>
              <a:gd name="connsiteX4" fmla="*/ 0 w 11110451"/>
              <a:gd name="connsiteY4" fmla="*/ 0 h 965120"/>
              <a:gd name="connsiteX0" fmla="*/ 0 w 12221494"/>
              <a:gd name="connsiteY0" fmla="*/ 0 h 965120"/>
              <a:gd name="connsiteX1" fmla="*/ 12221494 w 12221494"/>
              <a:gd name="connsiteY1" fmla="*/ 235450 h 965120"/>
              <a:gd name="connsiteX2" fmla="*/ 11110451 w 12221494"/>
              <a:gd name="connsiteY2" fmla="*/ 955288 h 965120"/>
              <a:gd name="connsiteX3" fmla="*/ 0 w 12221494"/>
              <a:gd name="connsiteY3" fmla="*/ 965120 h 965120"/>
              <a:gd name="connsiteX4" fmla="*/ 0 w 12221494"/>
              <a:gd name="connsiteY4" fmla="*/ 0 h 965120"/>
              <a:gd name="connsiteX0" fmla="*/ 0 w 12221494"/>
              <a:gd name="connsiteY0" fmla="*/ 0 h 965120"/>
              <a:gd name="connsiteX1" fmla="*/ 12221494 w 12221494"/>
              <a:gd name="connsiteY1" fmla="*/ 235450 h 965120"/>
              <a:gd name="connsiteX2" fmla="*/ 11110451 w 12221494"/>
              <a:gd name="connsiteY2" fmla="*/ 955288 h 965120"/>
              <a:gd name="connsiteX3" fmla="*/ 0 w 12221494"/>
              <a:gd name="connsiteY3" fmla="*/ 965120 h 965120"/>
              <a:gd name="connsiteX4" fmla="*/ 0 w 12221494"/>
              <a:gd name="connsiteY4" fmla="*/ 0 h 965120"/>
              <a:gd name="connsiteX0" fmla="*/ 9832 w 12221494"/>
              <a:gd name="connsiteY0" fmla="*/ 0 h 976917"/>
              <a:gd name="connsiteX1" fmla="*/ 12221494 w 12221494"/>
              <a:gd name="connsiteY1" fmla="*/ 247247 h 976917"/>
              <a:gd name="connsiteX2" fmla="*/ 11110451 w 12221494"/>
              <a:gd name="connsiteY2" fmla="*/ 967085 h 976917"/>
              <a:gd name="connsiteX3" fmla="*/ 0 w 12221494"/>
              <a:gd name="connsiteY3" fmla="*/ 976917 h 976917"/>
              <a:gd name="connsiteX4" fmla="*/ 9832 w 12221494"/>
              <a:gd name="connsiteY4" fmla="*/ 0 h 976917"/>
              <a:gd name="connsiteX0" fmla="*/ 9832 w 12221494"/>
              <a:gd name="connsiteY0" fmla="*/ 0 h 976917"/>
              <a:gd name="connsiteX1" fmla="*/ 12221494 w 12221494"/>
              <a:gd name="connsiteY1" fmla="*/ 247247 h 976917"/>
              <a:gd name="connsiteX2" fmla="*/ 11110451 w 12221494"/>
              <a:gd name="connsiteY2" fmla="*/ 975933 h 976917"/>
              <a:gd name="connsiteX3" fmla="*/ 0 w 12221494"/>
              <a:gd name="connsiteY3" fmla="*/ 976917 h 976917"/>
              <a:gd name="connsiteX4" fmla="*/ 9832 w 12221494"/>
              <a:gd name="connsiteY4" fmla="*/ 0 h 976917"/>
              <a:gd name="connsiteX0" fmla="*/ 9832 w 12324978"/>
              <a:gd name="connsiteY0" fmla="*/ 0 h 976917"/>
              <a:gd name="connsiteX1" fmla="*/ 12324978 w 12324978"/>
              <a:gd name="connsiteY1" fmla="*/ 257569 h 976917"/>
              <a:gd name="connsiteX2" fmla="*/ 11110451 w 12324978"/>
              <a:gd name="connsiteY2" fmla="*/ 975933 h 976917"/>
              <a:gd name="connsiteX3" fmla="*/ 0 w 12324978"/>
              <a:gd name="connsiteY3" fmla="*/ 976917 h 976917"/>
              <a:gd name="connsiteX4" fmla="*/ 9832 w 12324978"/>
              <a:gd name="connsiteY4" fmla="*/ 0 h 976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24978" h="976917">
                <a:moveTo>
                  <a:pt x="9832" y="0"/>
                </a:moveTo>
                <a:cubicBezTo>
                  <a:pt x="4083663" y="78483"/>
                  <a:pt x="5753754" y="61119"/>
                  <a:pt x="12324978" y="257569"/>
                </a:cubicBezTo>
                <a:lnTo>
                  <a:pt x="11110451" y="975933"/>
                </a:lnTo>
                <a:lnTo>
                  <a:pt x="0" y="976917"/>
                </a:lnTo>
                <a:cubicBezTo>
                  <a:pt x="3277" y="651278"/>
                  <a:pt x="6555" y="325639"/>
                  <a:pt x="98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0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2A90F06-95A0-5D46-89FA-BACC571B2629}"/>
              </a:ext>
            </a:extLst>
          </p:cNvPr>
          <p:cNvSpPr/>
          <p:nvPr/>
        </p:nvSpPr>
        <p:spPr>
          <a:xfrm>
            <a:off x="770023" y="2885391"/>
            <a:ext cx="7273035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l-GR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Τέλος παρουσίασης.</a:t>
            </a:r>
          </a:p>
          <a:p>
            <a:r>
              <a:rPr lang="el-GR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Σας </a:t>
            </a:r>
            <a:r>
              <a:rPr lang="el-GR" sz="48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ευχαριστ</a:t>
            </a:r>
            <a:r>
              <a:rPr lang="en-US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o</a:t>
            </a:r>
            <a:r>
              <a:rPr lang="el-GR" sz="48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ύμε</a:t>
            </a:r>
            <a:r>
              <a:rPr lang="el-GR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!</a:t>
            </a:r>
            <a:endParaRPr lang="el-GR" sz="2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34821C8D-BA7D-D64D-BF11-63C4E8875BDA}"/>
              </a:ext>
            </a:extLst>
          </p:cNvPr>
          <p:cNvSpPr/>
          <p:nvPr/>
        </p:nvSpPr>
        <p:spPr>
          <a:xfrm>
            <a:off x="9955960" y="4779243"/>
            <a:ext cx="3171792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5 Chatzigianni Mexi Street, </a:t>
            </a:r>
          </a:p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Athens, GR 115 28, Greece </a:t>
            </a:r>
          </a:p>
          <a:p>
            <a:endParaRPr lang="cs-CZ" sz="1000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r>
              <a:rPr lang="cs-CZ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(+30) 211 000 3456 </a:t>
            </a:r>
          </a:p>
          <a:p>
            <a:r>
              <a:rPr lang="cs-CZ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(+30) 210 362 8159</a:t>
            </a:r>
          </a:p>
          <a:p>
            <a:endParaRPr lang="cs-CZ" sz="1000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r>
              <a:rPr lang="is-IS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(+30) 211 000 5200 </a:t>
            </a:r>
          </a:p>
          <a:p>
            <a:endParaRPr lang="is-IS" sz="1000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lawoffice@dryllerakis.gr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r>
              <a:rPr lang="is-IS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www.dryllerakis.gr</a:t>
            </a:r>
            <a:r>
              <a:rPr lang="is-IS" sz="1000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	</a:t>
            </a: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30D2AF5-06E1-2A4A-A8EF-E8E5B6BDB275}"/>
              </a:ext>
            </a:extLst>
          </p:cNvPr>
          <p:cNvSpPr/>
          <p:nvPr/>
        </p:nvSpPr>
        <p:spPr>
          <a:xfrm>
            <a:off x="8239905" y="4790394"/>
            <a:ext cx="1508208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ADDRESS</a:t>
            </a:r>
          </a:p>
          <a:p>
            <a:pPr algn="r"/>
            <a:endParaRPr lang="cs-CZ" sz="1000" b="1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pPr algn="r"/>
            <a:endParaRPr lang="cs-CZ" sz="1000" b="1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pPr algn="r"/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TELEPHONE</a:t>
            </a:r>
          </a:p>
          <a:p>
            <a:pPr algn="r"/>
            <a:endParaRPr lang="is-IS" sz="1000" b="1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pPr algn="r"/>
            <a:endParaRPr lang="el-GR" sz="1000" b="1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pPr algn="r"/>
            <a:r>
              <a:rPr lang="is-IS" sz="1000" b="1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FAX</a:t>
            </a:r>
          </a:p>
          <a:p>
            <a:pPr algn="r"/>
            <a:endParaRPr lang="is-IS" sz="1000" b="1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pPr algn="r"/>
            <a:r>
              <a:rPr lang="is-IS" sz="1000" b="1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E-MAIL</a:t>
            </a:r>
          </a:p>
          <a:p>
            <a:pPr algn="r"/>
            <a:endParaRPr lang="is-IS" sz="1000" b="1" dirty="0">
              <a:solidFill>
                <a:schemeClr val="bg1"/>
              </a:solidFill>
              <a:latin typeface="Calibri" panose="020F0502020204030204" pitchFamily="34" charset="0"/>
              <a:ea typeface="Century Gothic" charset="-95"/>
              <a:cs typeface="Century Gothic" charset="-95"/>
            </a:endParaRPr>
          </a:p>
          <a:p>
            <a:pPr algn="r"/>
            <a:r>
              <a:rPr lang="is-IS" sz="1000" b="1" dirty="0">
                <a:solidFill>
                  <a:schemeClr val="bg1"/>
                </a:solidFill>
                <a:latin typeface="Calibri" panose="020F0502020204030204" pitchFamily="34" charset="0"/>
                <a:ea typeface="Century Gothic" charset="-95"/>
                <a:cs typeface="Century Gothic" charset="-95"/>
              </a:rPr>
              <a:t>WEB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D3EB74F0-1BD1-B141-88E4-ED1C1B3C8590}"/>
              </a:ext>
            </a:extLst>
          </p:cNvPr>
          <p:cNvCxnSpPr>
            <a:cxnSpLocks/>
          </p:cNvCxnSpPr>
          <p:nvPr/>
        </p:nvCxnSpPr>
        <p:spPr>
          <a:xfrm>
            <a:off x="9844949" y="4581946"/>
            <a:ext cx="0" cy="2140270"/>
          </a:xfrm>
          <a:prstGeom prst="line">
            <a:avLst/>
          </a:prstGeom>
          <a:ln w="38100">
            <a:solidFill>
              <a:srgbClr val="F0F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2" descr="Text&#10;&#10;Description automatically generated">
            <a:extLst>
              <a:ext uri="{FF2B5EF4-FFF2-40B4-BE49-F238E27FC236}">
                <a16:creationId xmlns:a16="http://schemas.microsoft.com/office/drawing/2014/main" id="{0F23A33C-37E9-3946-88E8-E76974A8D4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951" y="3711759"/>
            <a:ext cx="3388974" cy="1067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640BE8-A926-41D9-AA65-D4EB568C75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58" y="5405558"/>
            <a:ext cx="2535122" cy="1729268"/>
          </a:xfrm>
          <a:prstGeom prst="rect">
            <a:avLst/>
          </a:prstGeom>
        </p:spPr>
      </p:pic>
      <p:sp>
        <p:nvSpPr>
          <p:cNvPr id="13" name="Ορθογώνιο 13">
            <a:extLst>
              <a:ext uri="{FF2B5EF4-FFF2-40B4-BE49-F238E27FC236}">
                <a16:creationId xmlns:a16="http://schemas.microsoft.com/office/drawing/2014/main" id="{03ADC3C3-1C36-4612-9F26-D499090985A2}"/>
              </a:ext>
            </a:extLst>
          </p:cNvPr>
          <p:cNvSpPr/>
          <p:nvPr/>
        </p:nvSpPr>
        <p:spPr>
          <a:xfrm>
            <a:off x="2443887" y="5961937"/>
            <a:ext cx="4261713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endParaRPr lang="el-GR" sz="400" b="1" dirty="0">
              <a:ln w="0"/>
              <a:solidFill>
                <a:srgbClr val="4A66AC"/>
              </a:solidFill>
              <a:latin typeface="Calibri" panose="020F0502020204030204" pitchFamily="34" charset="0"/>
            </a:endParaRPr>
          </a:p>
          <a:p>
            <a:r>
              <a:rPr lang="el-GR" sz="1600" b="1" dirty="0">
                <a:ln w="0"/>
                <a:solidFill>
                  <a:srgbClr val="4A66AC"/>
                </a:solidFill>
                <a:latin typeface="Calibri" panose="020F0502020204030204" pitchFamily="34" charset="0"/>
              </a:rPr>
              <a:t>Φορολογικές Μεταρρυθμίσεις – Επενδυτικά &amp;</a:t>
            </a:r>
            <a:r>
              <a:rPr lang="en-US" sz="1600" b="1" dirty="0">
                <a:ln w="0"/>
                <a:solidFill>
                  <a:srgbClr val="4A66AC"/>
                </a:solidFill>
                <a:latin typeface="Calibri" panose="020F0502020204030204" pitchFamily="34" charset="0"/>
              </a:rPr>
              <a:t> </a:t>
            </a:r>
            <a:endParaRPr lang="el-GR" sz="1600" b="1" dirty="0">
              <a:ln w="0"/>
              <a:solidFill>
                <a:srgbClr val="4A66AC"/>
              </a:solidFill>
              <a:latin typeface="Calibri" panose="020F0502020204030204" pitchFamily="34" charset="0"/>
            </a:endParaRPr>
          </a:p>
          <a:p>
            <a:r>
              <a:rPr lang="el-GR" sz="1600" b="1" dirty="0">
                <a:ln w="0"/>
                <a:solidFill>
                  <a:srgbClr val="4A66AC"/>
                </a:solidFill>
                <a:latin typeface="Calibri" panose="020F0502020204030204" pitchFamily="34" charset="0"/>
              </a:rPr>
              <a:t>Αναπτυξιακά Κίνητρα – Προοπτικές 2024 </a:t>
            </a:r>
            <a:endParaRPr lang="en-US" sz="1600" b="1" dirty="0">
              <a:ln w="0"/>
              <a:solidFill>
                <a:srgbClr val="4A66AC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Connector 13">
            <a:extLst>
              <a:ext uri="{FF2B5EF4-FFF2-40B4-BE49-F238E27FC236}">
                <a16:creationId xmlns:a16="http://schemas.microsoft.com/office/drawing/2014/main" id="{B30C9FAD-D364-40A3-B71A-A7C8F3E8BC71}"/>
              </a:ext>
            </a:extLst>
          </p:cNvPr>
          <p:cNvCxnSpPr>
            <a:cxnSpLocks/>
          </p:cNvCxnSpPr>
          <p:nvPr/>
        </p:nvCxnSpPr>
        <p:spPr>
          <a:xfrm>
            <a:off x="2430461" y="5961937"/>
            <a:ext cx="0" cy="760279"/>
          </a:xfrm>
          <a:prstGeom prst="line">
            <a:avLst/>
          </a:prstGeom>
          <a:ln w="381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8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5A53-0820-E126-5F66-372B92F4695A}"/>
              </a:ext>
            </a:extLst>
          </p:cNvPr>
          <p:cNvGrpSpPr/>
          <p:nvPr/>
        </p:nvGrpSpPr>
        <p:grpSpPr>
          <a:xfrm>
            <a:off x="381059" y="290417"/>
            <a:ext cx="859288" cy="722811"/>
            <a:chOff x="8001136" y="1219199"/>
            <a:chExt cx="859288" cy="7228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81F0CE3-F974-1520-BB18-EDC496803EC3}"/>
                </a:ext>
              </a:extLst>
            </p:cNvPr>
            <p:cNvSpPr/>
            <p:nvPr/>
          </p:nvSpPr>
          <p:spPr>
            <a:xfrm>
              <a:off x="8001136" y="1219199"/>
              <a:ext cx="818606" cy="722811"/>
            </a:xfrm>
            <a:prstGeom prst="ellipse">
              <a:avLst/>
            </a:prstGeom>
            <a:ln w="19050">
              <a:solidFill>
                <a:srgbClr val="202C8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89DDBF-48A3-CB84-E806-9C91FB326F0D}"/>
                </a:ext>
              </a:extLst>
            </p:cNvPr>
            <p:cNvSpPr txBox="1"/>
            <p:nvPr/>
          </p:nvSpPr>
          <p:spPr>
            <a:xfrm>
              <a:off x="8041819" y="1391702"/>
              <a:ext cx="818605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DAC1</a:t>
              </a:r>
              <a:endParaRPr lang="el-GR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0FC3C5-3AF9-05B6-2C17-4718382CE9B9}"/>
              </a:ext>
            </a:extLst>
          </p:cNvPr>
          <p:cNvCxnSpPr>
            <a:cxnSpLocks/>
          </p:cNvCxnSpPr>
          <p:nvPr/>
        </p:nvCxnSpPr>
        <p:spPr>
          <a:xfrm>
            <a:off x="703144" y="290417"/>
            <a:ext cx="111550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73900D-CB6D-8B09-6668-BF0B95F43AD2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381059" y="651823"/>
            <a:ext cx="0" cy="6206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748BDC-D2B5-2A8E-E150-50B4D48751D9}"/>
              </a:ext>
            </a:extLst>
          </p:cNvPr>
          <p:cNvGrpSpPr/>
          <p:nvPr/>
        </p:nvGrpSpPr>
        <p:grpSpPr>
          <a:xfrm>
            <a:off x="2058952" y="651823"/>
            <a:ext cx="9799259" cy="6206177"/>
            <a:chOff x="506321" y="443782"/>
            <a:chExt cx="9799259" cy="620617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639BD1-E80F-0673-7123-33CE82399333}"/>
                </a:ext>
              </a:extLst>
            </p:cNvPr>
            <p:cNvGrpSpPr/>
            <p:nvPr/>
          </p:nvGrpSpPr>
          <p:grpSpPr>
            <a:xfrm>
              <a:off x="506321" y="457199"/>
              <a:ext cx="818606" cy="722811"/>
              <a:chOff x="8001136" y="1219199"/>
              <a:chExt cx="818606" cy="72281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039F6EA-0E65-CFF7-AE94-90F8F5504264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13A00BB-06D3-CDFB-6B7D-A9A6C8C48988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70205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DAC2</a:t>
                </a:r>
                <a:endParaRPr lang="el-GR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C229278-C3D0-F789-891C-254C55580D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6" y="443782"/>
              <a:ext cx="9477174" cy="1341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0D5B6F5-A468-7FB8-2C74-57DE1FC4BEF2}"/>
                </a:ext>
              </a:extLst>
            </p:cNvPr>
            <p:cNvCxnSpPr>
              <a:cxnSpLocks/>
              <a:stCxn id="63" idx="2"/>
            </p:cNvCxnSpPr>
            <p:nvPr/>
          </p:nvCxnSpPr>
          <p:spPr>
            <a:xfrm>
              <a:off x="506321" y="818605"/>
              <a:ext cx="40683" cy="5831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C656024-6E1D-30E8-A33D-EA20AC021AEA}"/>
              </a:ext>
            </a:extLst>
          </p:cNvPr>
          <p:cNvGrpSpPr/>
          <p:nvPr/>
        </p:nvGrpSpPr>
        <p:grpSpPr>
          <a:xfrm>
            <a:off x="5167483" y="1409522"/>
            <a:ext cx="6690728" cy="5448478"/>
            <a:chOff x="506321" y="457199"/>
            <a:chExt cx="6690728" cy="544847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C230F0-9552-32C6-A352-D52D196652FC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7426E2E-1D39-3F23-DBB3-63DCCAF4B4B0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333C168-5C5C-B4FF-E433-B8B484F08B3F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C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DAC4</a:t>
                </a:r>
                <a:endParaRPr lang="el-GR" b="1" dirty="0">
                  <a:solidFill>
                    <a:srgbClr val="CC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B9E4932-F26B-8994-7014-438C65EAE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6" y="457199"/>
              <a:ext cx="6368643" cy="41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EC5C330-945D-4B8C-16EF-51B8027368EE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506321" y="818605"/>
              <a:ext cx="0" cy="5087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5701307-08E6-1E52-E5C1-4291D0C0999B}"/>
              </a:ext>
            </a:extLst>
          </p:cNvPr>
          <p:cNvGrpSpPr/>
          <p:nvPr/>
        </p:nvGrpSpPr>
        <p:grpSpPr>
          <a:xfrm>
            <a:off x="8152377" y="2094141"/>
            <a:ext cx="3705834" cy="4763859"/>
            <a:chOff x="506321" y="457199"/>
            <a:chExt cx="3508908" cy="4763859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4D65389-FFD0-3724-FE3B-AF96542445D9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B1CEA0E-D8AA-CB02-784C-D8B1F1AB3DDB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91E5961-F539-8D13-C830-E1EBD13241C1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F6B07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DAC6</a:t>
                </a:r>
                <a:endParaRPr lang="el-GR" b="1" dirty="0">
                  <a:solidFill>
                    <a:srgbClr val="CF6B07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F1B2806-86FB-6C7E-F9C1-493FBC1357E9}"/>
                </a:ext>
              </a:extLst>
            </p:cNvPr>
            <p:cNvCxnSpPr>
              <a:cxnSpLocks/>
            </p:cNvCxnSpPr>
            <p:nvPr/>
          </p:nvCxnSpPr>
          <p:spPr>
            <a:xfrm>
              <a:off x="828406" y="458358"/>
              <a:ext cx="3186823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598F816-DBA3-4C94-93E2-A8980E1F80F8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506321" y="818605"/>
              <a:ext cx="0" cy="44024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767D8FE-412C-0C87-C1AD-4F11172CA6BD}"/>
              </a:ext>
            </a:extLst>
          </p:cNvPr>
          <p:cNvGrpSpPr/>
          <p:nvPr/>
        </p:nvGrpSpPr>
        <p:grpSpPr>
          <a:xfrm>
            <a:off x="10453836" y="2915484"/>
            <a:ext cx="1404375" cy="3330050"/>
            <a:chOff x="506321" y="457199"/>
            <a:chExt cx="1404375" cy="33300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6E08C6E-7207-1EB8-D69F-DD0955850843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FFC5EBC0-C4C6-5983-46CA-3DB611DAE881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CA42E45-AAD8-2DE6-1089-16EE6520C92F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DAC8</a:t>
                </a:r>
                <a:endParaRPr lang="el-GR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DE46F35A-D340-7979-A115-6AF81BF8B72D}"/>
                </a:ext>
              </a:extLst>
            </p:cNvPr>
            <p:cNvCxnSpPr>
              <a:cxnSpLocks/>
            </p:cNvCxnSpPr>
            <p:nvPr/>
          </p:nvCxnSpPr>
          <p:spPr>
            <a:xfrm>
              <a:off x="828406" y="457199"/>
              <a:ext cx="108229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6E44659-BC30-9651-9DA9-F21093049CB7}"/>
                </a:ext>
              </a:extLst>
            </p:cNvPr>
            <p:cNvCxnSpPr>
              <a:cxnSpLocks/>
              <a:stCxn id="84" idx="2"/>
            </p:cNvCxnSpPr>
            <p:nvPr/>
          </p:nvCxnSpPr>
          <p:spPr>
            <a:xfrm>
              <a:off x="506321" y="818605"/>
              <a:ext cx="20923" cy="29686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C0E18DF-2A5D-029E-BF93-C1C416636C14}"/>
              </a:ext>
            </a:extLst>
          </p:cNvPr>
          <p:cNvGrpSpPr/>
          <p:nvPr/>
        </p:nvGrpSpPr>
        <p:grpSpPr>
          <a:xfrm>
            <a:off x="6821239" y="1729422"/>
            <a:ext cx="5025500" cy="5128578"/>
            <a:chOff x="506321" y="457199"/>
            <a:chExt cx="5025500" cy="512857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9C8AB56-2D18-E410-B36F-F68A164F1863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D9D7410-DFDF-7F13-268F-4D3A2165C0A3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6F4DC7D-3562-C6F2-91D8-A71E3BF4C65C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DAC5</a:t>
                </a:r>
                <a:endParaRPr lang="el-GR" b="1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E2E221C-4180-0024-CAFC-0393B6C8C8CC}"/>
                </a:ext>
              </a:extLst>
            </p:cNvPr>
            <p:cNvCxnSpPr>
              <a:cxnSpLocks/>
            </p:cNvCxnSpPr>
            <p:nvPr/>
          </p:nvCxnSpPr>
          <p:spPr>
            <a:xfrm>
              <a:off x="828406" y="457200"/>
              <a:ext cx="470341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48AED80-C854-5BE4-3846-755EC53B509D}"/>
                </a:ext>
              </a:extLst>
            </p:cNvPr>
            <p:cNvCxnSpPr>
              <a:cxnSpLocks/>
              <a:stCxn id="90" idx="2"/>
            </p:cNvCxnSpPr>
            <p:nvPr/>
          </p:nvCxnSpPr>
          <p:spPr>
            <a:xfrm>
              <a:off x="506321" y="818605"/>
              <a:ext cx="0" cy="47671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5A442-8863-2438-45E0-DD6613EB7F35}"/>
              </a:ext>
            </a:extLst>
          </p:cNvPr>
          <p:cNvGrpSpPr/>
          <p:nvPr/>
        </p:nvGrpSpPr>
        <p:grpSpPr>
          <a:xfrm>
            <a:off x="3495904" y="1068133"/>
            <a:ext cx="8362307" cy="5789867"/>
            <a:chOff x="506321" y="457199"/>
            <a:chExt cx="8362307" cy="5789867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C429485-47BB-4615-4B40-42FD57AD59A8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A06807E-F06D-D2EA-7C97-3C90385B305F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5FAF0A0-35C3-2024-8603-8D996AD3C18D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1933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DAC3</a:t>
                </a:r>
                <a:endParaRPr lang="el-GR" b="1" dirty="0">
                  <a:solidFill>
                    <a:srgbClr val="91933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E304279-C6FB-AC86-2528-DE86DA746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6" y="457199"/>
              <a:ext cx="8040222" cy="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9325A7B-DD08-A3E4-E87E-54E0ADA9C8B5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>
              <a:off x="506321" y="818605"/>
              <a:ext cx="40683" cy="5428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BAA1F4F-5C90-490C-BBF8-39FAB7FFE4D0}"/>
              </a:ext>
            </a:extLst>
          </p:cNvPr>
          <p:cNvGrpSpPr/>
          <p:nvPr/>
        </p:nvGrpSpPr>
        <p:grpSpPr>
          <a:xfrm>
            <a:off x="9360664" y="2498276"/>
            <a:ext cx="2497547" cy="3747258"/>
            <a:chOff x="493830" y="457199"/>
            <a:chExt cx="2453871" cy="3747258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64509BE-D8D3-3F13-B0BF-418B0BBF9373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EBD157FD-8D63-3A09-086F-E17D8DBCC5F5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9C1AAAC-9C8D-0006-D732-B6EEA02E0512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DAC7</a:t>
                </a:r>
                <a:endParaRPr lang="el-GR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373A722-31ED-5050-3815-BC2BA17A4E66}"/>
                </a:ext>
              </a:extLst>
            </p:cNvPr>
            <p:cNvCxnSpPr>
              <a:cxnSpLocks/>
            </p:cNvCxnSpPr>
            <p:nvPr/>
          </p:nvCxnSpPr>
          <p:spPr>
            <a:xfrm>
              <a:off x="828406" y="457199"/>
              <a:ext cx="211929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4F0CCE82-9892-0B42-7FF3-C1728B5CFD27}"/>
                </a:ext>
              </a:extLst>
            </p:cNvPr>
            <p:cNvCxnSpPr>
              <a:cxnSpLocks/>
            </p:cNvCxnSpPr>
            <p:nvPr/>
          </p:nvCxnSpPr>
          <p:spPr>
            <a:xfrm>
              <a:off x="493830" y="840093"/>
              <a:ext cx="12491" cy="33643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85F746D1-EA18-2BFC-A26B-3E4E7D6B4AA0}"/>
              </a:ext>
            </a:extLst>
          </p:cNvPr>
          <p:cNvSpPr txBox="1"/>
          <p:nvPr/>
        </p:nvSpPr>
        <p:spPr>
          <a:xfrm>
            <a:off x="417859" y="1139879"/>
            <a:ext cx="1284641" cy="27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ts val="1400"/>
              </a:lnSpc>
            </a:pPr>
            <a:r>
              <a:rPr lang="el-GR" sz="11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Μη ΑΕΟΙ</a:t>
            </a:r>
          </a:p>
          <a:p>
            <a:pPr marL="87313" indent="-87313">
              <a:lnSpc>
                <a:spcPts val="1400"/>
              </a:lnSpc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EOIR</a:t>
            </a:r>
            <a:endParaRPr lang="el-GR" sz="11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SEOI</a:t>
            </a:r>
            <a:endParaRPr lang="el-GR" sz="11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SMC</a:t>
            </a:r>
          </a:p>
          <a:p>
            <a:pPr marL="87313" indent="-87313">
              <a:lnSpc>
                <a:spcPts val="1400"/>
              </a:lnSpc>
            </a:pPr>
            <a:endParaRPr lang="en-US" sz="11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AEOI</a:t>
            </a:r>
            <a:r>
              <a:rPr lang="el-GR" sz="11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(2015)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Εισόδημα από απασχόληση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Αμοιβές δ.  στελεχών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Συντάξεις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Προϊόντα ασφάλισης ζωής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Ακίνητη περιουσία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EC05C18-3320-30EF-C210-4CDB0B8769D8}"/>
              </a:ext>
            </a:extLst>
          </p:cNvPr>
          <p:cNvSpPr txBox="1"/>
          <p:nvPr/>
        </p:nvSpPr>
        <p:spPr>
          <a:xfrm>
            <a:off x="2090385" y="1556339"/>
            <a:ext cx="1351778" cy="331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AEOI </a:t>
            </a:r>
            <a:r>
              <a:rPr lang="el-GR" sz="11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σχετικά με πληροφορίες </a:t>
            </a:r>
            <a:r>
              <a:rPr lang="el-GR" sz="1100" b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χρηματο</a:t>
            </a:r>
            <a:r>
              <a:rPr lang="el-GR" sz="11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-οικονομικών λογαριασμών</a:t>
            </a:r>
            <a:endParaRPr lang="en-US" sz="1100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Τόκοι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Μερίσματα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Άλλα εισοδήματα από τους </a:t>
            </a:r>
            <a:r>
              <a:rPr lang="el-GR" sz="11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χρηματο</a:t>
            </a: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-οικονομικούς λογαριασμούς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Έσοδα από πώληση </a:t>
            </a:r>
            <a:r>
              <a:rPr lang="el-GR" sz="11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χρηματο</a:t>
            </a: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-οικονομικών περιουσιακών στοιχείων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Υπόλοιπα λογαριασμών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4EBA1631-55D5-34B7-B77B-5B5E6375B8AC}"/>
              </a:ext>
            </a:extLst>
          </p:cNvPr>
          <p:cNvSpPr txBox="1"/>
          <p:nvPr/>
        </p:nvSpPr>
        <p:spPr>
          <a:xfrm>
            <a:off x="3482277" y="1952598"/>
            <a:ext cx="1284641" cy="152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l-GR" sz="1100" b="1" dirty="0">
                <a:solidFill>
                  <a:srgbClr val="919339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Πρόσθετα στοιχεία ΑΕΟΙ:</a:t>
            </a:r>
            <a:endParaRPr lang="en-US" sz="1100" b="1" dirty="0">
              <a:solidFill>
                <a:srgbClr val="919339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919339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Εκ  των προτέρων διασυνοριακές αποφάσεις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919339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Εκ των προτέρων συμφωνίες τιμολόγησης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4ADB21C-602C-6A3E-6906-9153452F3010}"/>
              </a:ext>
            </a:extLst>
          </p:cNvPr>
          <p:cNvSpPr txBox="1"/>
          <p:nvPr/>
        </p:nvSpPr>
        <p:spPr>
          <a:xfrm>
            <a:off x="5174931" y="2204731"/>
            <a:ext cx="1481114" cy="259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l-GR" sz="1100" b="1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ΑΕΟΙ σχετικά με τις εκθέσεις ανά χώρα των ενδιαφερόμενων ΠΕ:</a:t>
            </a:r>
            <a:endParaRPr lang="en-US" sz="1100" b="1" dirty="0">
              <a:solidFill>
                <a:srgbClr val="CC00FF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Έσοδα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Κέρδη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Καταβληθέντες / οφειλόμενοι φόροι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Συσσωρευμένα κέρδη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Αριθμός εργαζομένων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Γνωστοποιήσεις περιουσιακών στοιχείων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508572C-4E18-56B6-DAFE-47E0FED489BC}"/>
              </a:ext>
            </a:extLst>
          </p:cNvPr>
          <p:cNvSpPr txBox="1"/>
          <p:nvPr/>
        </p:nvSpPr>
        <p:spPr>
          <a:xfrm>
            <a:off x="6809191" y="2528753"/>
            <a:ext cx="1300222" cy="27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l-GR" sz="11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Πρόσβαση των φορολογικών αρχών σε πληροφορίες σχετικά με τον πραγματικό δικαιούχο που συλλέγονται με βάση τους κανόνες για την καταπολέμηση της νομιμοποίησης εσόδων από παράνομες δραστηριότητες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ECDFB978-F2FB-AF4A-EC9A-2AD2FFB922DD}"/>
              </a:ext>
            </a:extLst>
          </p:cNvPr>
          <p:cNvSpPr txBox="1"/>
          <p:nvPr/>
        </p:nvSpPr>
        <p:spPr>
          <a:xfrm>
            <a:off x="8113356" y="2886942"/>
            <a:ext cx="1204344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300"/>
              </a:lnSpc>
            </a:pPr>
            <a:r>
              <a:rPr lang="el-GR" sz="1100" dirty="0">
                <a:solidFill>
                  <a:srgbClr val="CF6B07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Κανόνες υποχρεωτικής γνωστοποίησης για τους ενδιάμεσους και ΑΕΟΙ σχετικά με διασυνοριακές ρυθμίσεις φορολογικού σχεδιασμού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64425D3-6739-E58D-83BD-E8F1021790C5}"/>
              </a:ext>
            </a:extLst>
          </p:cNvPr>
          <p:cNvSpPr txBox="1"/>
          <p:nvPr/>
        </p:nvSpPr>
        <p:spPr>
          <a:xfrm>
            <a:off x="10836017" y="1840640"/>
            <a:ext cx="1090174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CF6B0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2020)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22207C1-609C-7341-C348-F4D75BA20B54}"/>
              </a:ext>
            </a:extLst>
          </p:cNvPr>
          <p:cNvSpPr txBox="1"/>
          <p:nvPr/>
        </p:nvSpPr>
        <p:spPr>
          <a:xfrm>
            <a:off x="8152377" y="4921"/>
            <a:ext cx="365682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l-GR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(Ισχύει από το 2013 για μη ΑΕΟΙ / από το 2015 ΑΕΟΙ)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5E0E35D-8768-91D9-572B-C35D3C470333}"/>
              </a:ext>
            </a:extLst>
          </p:cNvPr>
          <p:cNvSpPr txBox="1"/>
          <p:nvPr/>
        </p:nvSpPr>
        <p:spPr>
          <a:xfrm>
            <a:off x="9343934" y="3360865"/>
            <a:ext cx="108686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/>
            <a:r>
              <a:rPr lang="el-GR" sz="11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ΑΕΟΙ. Κανόνες υποχρεωτικής γνωστοποίησης από φορείς εκμετάλλευσης ψηφιακών πλατφορμών 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5E7D2E7-3F18-DB42-0732-4977FF0142A8}"/>
              </a:ext>
            </a:extLst>
          </p:cNvPr>
          <p:cNvSpPr txBox="1"/>
          <p:nvPr/>
        </p:nvSpPr>
        <p:spPr>
          <a:xfrm>
            <a:off x="10474759" y="3698681"/>
            <a:ext cx="1401929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l-GR" sz="1100" dirty="0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ΑΕΟΙ. Κανόνες υποχρεωτικής γνωστοποίησης για τους </a:t>
            </a:r>
            <a:r>
              <a:rPr lang="el-GR" sz="1100" dirty="0" err="1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παρόχους</a:t>
            </a:r>
            <a:r>
              <a:rPr lang="el-GR" sz="1100" dirty="0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υπηρεσιών </a:t>
            </a:r>
            <a:r>
              <a:rPr lang="el-GR" sz="1100" dirty="0" err="1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κρυπτοστοιχείων</a:t>
            </a:r>
            <a:r>
              <a:rPr lang="el-GR" sz="1100" dirty="0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(</a:t>
            </a:r>
            <a:r>
              <a:rPr lang="el-GR" sz="1100" dirty="0" err="1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συμπ</a:t>
            </a:r>
            <a:r>
              <a:rPr lang="el-GR" sz="1100" dirty="0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. Φορέων εκμετάλλευσης) +</a:t>
            </a:r>
          </a:p>
          <a:p>
            <a:pPr marL="1588" indent="-1588">
              <a:lnSpc>
                <a:spcPts val="1400"/>
              </a:lnSpc>
            </a:pPr>
            <a:r>
              <a:rPr lang="el-GR" sz="1100" dirty="0">
                <a:solidFill>
                  <a:srgbClr val="FF0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ΑΕΟΙ εκ των προτέρων διασυνοριακών αποφάσεων για φυσικά πρόσωπα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1AED345F-B772-9B74-8D19-2B1528301C3C}"/>
              </a:ext>
            </a:extLst>
          </p:cNvPr>
          <p:cNvSpPr txBox="1"/>
          <p:nvPr/>
        </p:nvSpPr>
        <p:spPr>
          <a:xfrm>
            <a:off x="10836017" y="1512521"/>
            <a:ext cx="1090174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2018)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145C9E7-7E2B-CF48-AAEE-C8E38A285384}"/>
              </a:ext>
            </a:extLst>
          </p:cNvPr>
          <p:cNvSpPr txBox="1"/>
          <p:nvPr/>
        </p:nvSpPr>
        <p:spPr>
          <a:xfrm>
            <a:off x="10439504" y="1171192"/>
            <a:ext cx="1486687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τα μέσα 2017)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2FD0BF7-908F-7F0E-AFC5-6E08B488032F}"/>
              </a:ext>
            </a:extLst>
          </p:cNvPr>
          <p:cNvSpPr txBox="1"/>
          <p:nvPr/>
        </p:nvSpPr>
        <p:spPr>
          <a:xfrm>
            <a:off x="10439504" y="841995"/>
            <a:ext cx="1486687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919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2017)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36BD1FA-FDA3-C381-5620-EEF1E9F24AFC}"/>
              </a:ext>
            </a:extLst>
          </p:cNvPr>
          <p:cNvSpPr txBox="1"/>
          <p:nvPr/>
        </p:nvSpPr>
        <p:spPr>
          <a:xfrm>
            <a:off x="10371524" y="394227"/>
            <a:ext cx="1486687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2016)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19A5B3-970E-A253-E711-2423730054AF}"/>
              </a:ext>
            </a:extLst>
          </p:cNvPr>
          <p:cNvSpPr txBox="1"/>
          <p:nvPr/>
        </p:nvSpPr>
        <p:spPr>
          <a:xfrm>
            <a:off x="10836017" y="2245685"/>
            <a:ext cx="1090174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7D814-EBC2-7CB4-93F4-C07A3D51061D}"/>
              </a:ext>
            </a:extLst>
          </p:cNvPr>
          <p:cNvSpPr txBox="1"/>
          <p:nvPr/>
        </p:nvSpPr>
        <p:spPr>
          <a:xfrm>
            <a:off x="10836017" y="2672123"/>
            <a:ext cx="1090174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2026)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6D66D-3DAA-54AC-1FF9-592545DC89EE}"/>
              </a:ext>
            </a:extLst>
          </p:cNvPr>
          <p:cNvSpPr txBox="1"/>
          <p:nvPr/>
        </p:nvSpPr>
        <p:spPr>
          <a:xfrm>
            <a:off x="456923" y="6539383"/>
            <a:ext cx="2429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Πηγή: 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ΕΕΣ μέχρι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</a:t>
            </a:r>
            <a:r>
              <a:rPr lang="el-G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68BFF4-8872-4E4B-86A3-F7F387913D07}"/>
              </a:ext>
            </a:extLst>
          </p:cNvPr>
          <p:cNvGrpSpPr/>
          <p:nvPr/>
        </p:nvGrpSpPr>
        <p:grpSpPr>
          <a:xfrm>
            <a:off x="8154790" y="5858146"/>
            <a:ext cx="3801980" cy="1338029"/>
            <a:chOff x="7533469" y="5864227"/>
            <a:chExt cx="3801980" cy="1338029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460904-5800-40A1-B4FF-9F38684A3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1975534-533C-490A-AA68-FD35E5D6F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F088F26-FAB4-4FCF-B891-E100E1A40979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5A53-0820-E126-5F66-372B92F4695A}"/>
              </a:ext>
            </a:extLst>
          </p:cNvPr>
          <p:cNvGrpSpPr/>
          <p:nvPr/>
        </p:nvGrpSpPr>
        <p:grpSpPr>
          <a:xfrm>
            <a:off x="381059" y="290417"/>
            <a:ext cx="859288" cy="722811"/>
            <a:chOff x="8001136" y="1219199"/>
            <a:chExt cx="859288" cy="7228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81F0CE3-F974-1520-BB18-EDC496803EC3}"/>
                </a:ext>
              </a:extLst>
            </p:cNvPr>
            <p:cNvSpPr/>
            <p:nvPr/>
          </p:nvSpPr>
          <p:spPr>
            <a:xfrm>
              <a:off x="8001136" y="1219199"/>
              <a:ext cx="818606" cy="722811"/>
            </a:xfrm>
            <a:prstGeom prst="ellipse">
              <a:avLst/>
            </a:prstGeom>
            <a:ln w="19050">
              <a:solidFill>
                <a:srgbClr val="202C8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89DDBF-48A3-CB84-E806-9C91FB326F0D}"/>
                </a:ext>
              </a:extLst>
            </p:cNvPr>
            <p:cNvSpPr txBox="1"/>
            <p:nvPr/>
          </p:nvSpPr>
          <p:spPr>
            <a:xfrm>
              <a:off x="8041819" y="1391702"/>
              <a:ext cx="818605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5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DAC1</a:t>
              </a:r>
              <a:endParaRPr lang="el-GR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D0FC3C5-3AF9-05B6-2C17-4718382CE9B9}"/>
              </a:ext>
            </a:extLst>
          </p:cNvPr>
          <p:cNvCxnSpPr>
            <a:cxnSpLocks/>
          </p:cNvCxnSpPr>
          <p:nvPr/>
        </p:nvCxnSpPr>
        <p:spPr>
          <a:xfrm>
            <a:off x="703144" y="290417"/>
            <a:ext cx="111435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173900D-CB6D-8B09-6668-BF0B95F43AD2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381059" y="651823"/>
            <a:ext cx="0" cy="62061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748BDC-D2B5-2A8E-E150-50B4D48751D9}"/>
              </a:ext>
            </a:extLst>
          </p:cNvPr>
          <p:cNvGrpSpPr/>
          <p:nvPr/>
        </p:nvGrpSpPr>
        <p:grpSpPr>
          <a:xfrm>
            <a:off x="2058952" y="665240"/>
            <a:ext cx="9760230" cy="6192760"/>
            <a:chOff x="506321" y="457199"/>
            <a:chExt cx="9760230" cy="6192760"/>
          </a:xfrm>
          <a:effectLst/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639BD1-E80F-0673-7123-33CE82399333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039F6EA-0E65-CFF7-AE94-90F8F5504264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13A00BB-06D3-CDFB-6B7D-A9A6C8C48988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DAC2</a:t>
                </a:r>
                <a:endParaRPr lang="el-GR" b="1" dirty="0">
                  <a:solidFill>
                    <a:schemeClr val="accent5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BC229278-C3D0-F789-891C-254C55580D9A}"/>
                </a:ext>
              </a:extLst>
            </p:cNvPr>
            <p:cNvCxnSpPr>
              <a:cxnSpLocks/>
            </p:cNvCxnSpPr>
            <p:nvPr/>
          </p:nvCxnSpPr>
          <p:spPr>
            <a:xfrm>
              <a:off x="828406" y="457199"/>
              <a:ext cx="943814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0D5B6F5-A468-7FB8-2C74-57DE1FC4BEF2}"/>
                </a:ext>
              </a:extLst>
            </p:cNvPr>
            <p:cNvCxnSpPr>
              <a:cxnSpLocks/>
              <a:stCxn id="63" idx="2"/>
            </p:cNvCxnSpPr>
            <p:nvPr/>
          </p:nvCxnSpPr>
          <p:spPr>
            <a:xfrm>
              <a:off x="506321" y="818605"/>
              <a:ext cx="0" cy="58313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E35A442-8863-2438-45E0-DD6613EB7F35}"/>
              </a:ext>
            </a:extLst>
          </p:cNvPr>
          <p:cNvGrpSpPr/>
          <p:nvPr/>
        </p:nvGrpSpPr>
        <p:grpSpPr>
          <a:xfrm>
            <a:off x="3495904" y="1064708"/>
            <a:ext cx="8313292" cy="5793292"/>
            <a:chOff x="506321" y="453774"/>
            <a:chExt cx="8313292" cy="5793292"/>
          </a:xfrm>
          <a:effectLst/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C429485-47BB-4615-4B40-42FD57AD59A8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9A06807E-F06D-D2EA-7C97-3C90385B305F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5FAF0A0-35C3-2024-8603-8D996AD3C18D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91933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DAC3</a:t>
                </a:r>
                <a:endParaRPr lang="el-GR" b="1" dirty="0">
                  <a:solidFill>
                    <a:srgbClr val="91933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E304279-C6FB-AC86-2528-DE86DA7468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6" y="453774"/>
              <a:ext cx="7991207" cy="342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9325A7B-DD08-A3E4-E87E-54E0ADA9C8B5}"/>
                </a:ext>
              </a:extLst>
            </p:cNvPr>
            <p:cNvCxnSpPr>
              <a:cxnSpLocks/>
              <a:stCxn id="96" idx="2"/>
            </p:cNvCxnSpPr>
            <p:nvPr/>
          </p:nvCxnSpPr>
          <p:spPr>
            <a:xfrm>
              <a:off x="506321" y="818605"/>
              <a:ext cx="40683" cy="54284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TextBox 147">
            <a:extLst>
              <a:ext uri="{FF2B5EF4-FFF2-40B4-BE49-F238E27FC236}">
                <a16:creationId xmlns:a16="http://schemas.microsoft.com/office/drawing/2014/main" id="{922207C1-609C-7341-C348-F4D75BA20B54}"/>
              </a:ext>
            </a:extLst>
          </p:cNvPr>
          <p:cNvSpPr txBox="1"/>
          <p:nvPr/>
        </p:nvSpPr>
        <p:spPr>
          <a:xfrm>
            <a:off x="7953153" y="4921"/>
            <a:ext cx="3856043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l-GR" sz="1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(Ισχύει από το 2013 για μη ΑΕΟΙ / από το 2015 ΑΕΟΙ)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145C9E7-7E2B-CF48-AAEE-C8E38A285384}"/>
              </a:ext>
            </a:extLst>
          </p:cNvPr>
          <p:cNvSpPr txBox="1"/>
          <p:nvPr/>
        </p:nvSpPr>
        <p:spPr>
          <a:xfrm>
            <a:off x="10360052" y="1171192"/>
            <a:ext cx="1486687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CC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τα μέσα 2017)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2FD0BF7-908F-7F0E-AFC5-6E08B488032F}"/>
              </a:ext>
            </a:extLst>
          </p:cNvPr>
          <p:cNvSpPr txBox="1"/>
          <p:nvPr/>
        </p:nvSpPr>
        <p:spPr>
          <a:xfrm>
            <a:off x="10330425" y="841995"/>
            <a:ext cx="1486687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rgbClr val="919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2017)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36BD1FA-FDA3-C381-5620-EEF1E9F24AFC}"/>
              </a:ext>
            </a:extLst>
          </p:cNvPr>
          <p:cNvSpPr txBox="1"/>
          <p:nvPr/>
        </p:nvSpPr>
        <p:spPr>
          <a:xfrm>
            <a:off x="10332495" y="411569"/>
            <a:ext cx="1486687" cy="2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>
              <a:lnSpc>
                <a:spcPts val="900"/>
              </a:lnSpc>
            </a:pPr>
            <a:r>
              <a:rPr lang="el-GR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(από το 2016)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C656024-6E1D-30E8-A33D-EA20AC021AEA}"/>
              </a:ext>
            </a:extLst>
          </p:cNvPr>
          <p:cNvGrpSpPr/>
          <p:nvPr/>
        </p:nvGrpSpPr>
        <p:grpSpPr>
          <a:xfrm>
            <a:off x="5167483" y="1409522"/>
            <a:ext cx="6641713" cy="5448478"/>
            <a:chOff x="506321" y="457199"/>
            <a:chExt cx="6641713" cy="5448478"/>
          </a:xfrm>
          <a:effectLst/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C230F0-9552-32C6-A352-D52D196652FC}"/>
                </a:ext>
              </a:extLst>
            </p:cNvPr>
            <p:cNvGrpSpPr/>
            <p:nvPr/>
          </p:nvGrpSpPr>
          <p:grpSpPr>
            <a:xfrm>
              <a:off x="506321" y="457199"/>
              <a:ext cx="859288" cy="722811"/>
              <a:chOff x="8001136" y="1219199"/>
              <a:chExt cx="859288" cy="72281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27426E2E-1D39-3F23-DBB3-63DCCAF4B4B0}"/>
                  </a:ext>
                </a:extLst>
              </p:cNvPr>
              <p:cNvSpPr/>
              <p:nvPr/>
            </p:nvSpPr>
            <p:spPr>
              <a:xfrm>
                <a:off x="8001136" y="1219199"/>
                <a:ext cx="818606" cy="722811"/>
              </a:xfrm>
              <a:prstGeom prst="ellipse">
                <a:avLst/>
              </a:prstGeom>
              <a:ln w="19050">
                <a:solidFill>
                  <a:srgbClr val="202C8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333C168-5C5C-B4FF-E433-B8B484F08B3F}"/>
                  </a:ext>
                </a:extLst>
              </p:cNvPr>
              <p:cNvSpPr txBox="1"/>
              <p:nvPr/>
            </p:nvSpPr>
            <p:spPr>
              <a:xfrm>
                <a:off x="8041819" y="1391702"/>
                <a:ext cx="818605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C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DAC4</a:t>
                </a:r>
                <a:endParaRPr lang="el-GR" b="1" dirty="0">
                  <a:solidFill>
                    <a:srgbClr val="CC00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B9E4932-F26B-8994-7014-438C65EAE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8406" y="461368"/>
              <a:ext cx="631962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EC5C330-945D-4B8C-16EF-51B8027368EE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>
              <a:off x="506321" y="818605"/>
              <a:ext cx="40683" cy="508707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423E0E-89C5-8F8E-29D6-BF93FE592467}"/>
              </a:ext>
            </a:extLst>
          </p:cNvPr>
          <p:cNvSpPr/>
          <p:nvPr/>
        </p:nvSpPr>
        <p:spPr>
          <a:xfrm>
            <a:off x="6798388" y="2451775"/>
            <a:ext cx="5158382" cy="3151864"/>
          </a:xfrm>
          <a:prstGeom prst="roundRect">
            <a:avLst>
              <a:gd name="adj" fmla="val 6961"/>
            </a:avLst>
          </a:prstGeom>
          <a:solidFill>
            <a:srgbClr val="629DD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3E22A04-5019-4F9C-C184-8FA279A30DFA}"/>
              </a:ext>
            </a:extLst>
          </p:cNvPr>
          <p:cNvSpPr txBox="1">
            <a:spLocks/>
          </p:cNvSpPr>
          <p:nvPr/>
        </p:nvSpPr>
        <p:spPr>
          <a:xfrm>
            <a:off x="6916322" y="2632750"/>
            <a:ext cx="5182783" cy="2857374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600"/>
              </a:lnSpc>
              <a:spcAft>
                <a:spcPts val="1200"/>
              </a:spcAft>
              <a:buNone/>
            </a:pPr>
            <a:r>
              <a:rPr lang="el-GR" sz="3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Απολογισμός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Σχέση της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DAC </a:t>
            </a:r>
            <a:r>
              <a:rPr lang="el-GR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με λοιπές Οδηγίες της ΕΕ (Φ.Π.Α.,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AML)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Σχέση της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DAC </a:t>
            </a:r>
            <a:r>
              <a:rPr lang="el-GR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με λοιπά συστήματα ανταλλαγής πληροφοριών </a:t>
            </a:r>
          </a:p>
          <a:p>
            <a:pPr marL="342900" indent="-3429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Ζητήματα ερμηνείας όρων της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DAC </a:t>
            </a:r>
            <a:r>
              <a:rPr lang="el-GR" sz="2000" dirty="0">
                <a:solidFill>
                  <a:schemeClr val="tx1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από το Δ.Ε.Ε.</a:t>
            </a:r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0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l-GR" sz="2000" dirty="0">
              <a:solidFill>
                <a:schemeClr val="tx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9A2FE-B4B2-4A3A-B38D-8BFFB13EC9F7}"/>
              </a:ext>
            </a:extLst>
          </p:cNvPr>
          <p:cNvGrpSpPr/>
          <p:nvPr/>
        </p:nvGrpSpPr>
        <p:grpSpPr>
          <a:xfrm>
            <a:off x="8154790" y="5858146"/>
            <a:ext cx="3801980" cy="1338029"/>
            <a:chOff x="7533469" y="5864227"/>
            <a:chExt cx="3801980" cy="133802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271A4FC-4177-4288-A3CC-9D57F977D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E621DD9-49F3-42F2-9030-6E95D1E6D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725529-78DB-45A5-83BB-FD40DA2A8FA9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65D8F40-4A64-40C8-82B7-376F1F7BA19B}"/>
              </a:ext>
            </a:extLst>
          </p:cNvPr>
          <p:cNvSpPr txBox="1"/>
          <p:nvPr/>
        </p:nvSpPr>
        <p:spPr>
          <a:xfrm>
            <a:off x="417859" y="1139879"/>
            <a:ext cx="1284641" cy="2777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ts val="1400"/>
              </a:lnSpc>
            </a:pPr>
            <a:r>
              <a:rPr lang="el-GR" sz="11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Μη ΑΕΟΙ</a:t>
            </a:r>
          </a:p>
          <a:p>
            <a:pPr marL="87313" indent="-87313">
              <a:lnSpc>
                <a:spcPts val="1400"/>
              </a:lnSpc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EOIR</a:t>
            </a:r>
            <a:endParaRPr lang="el-GR" sz="11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SEOI</a:t>
            </a:r>
            <a:endParaRPr lang="el-GR" sz="1100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</a:pPr>
            <a:r>
              <a:rPr lang="en-US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SMC</a:t>
            </a:r>
          </a:p>
          <a:p>
            <a:pPr marL="87313" indent="-87313">
              <a:lnSpc>
                <a:spcPts val="1400"/>
              </a:lnSpc>
            </a:pPr>
            <a:endParaRPr lang="en-US" sz="11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AEOI</a:t>
            </a:r>
            <a:r>
              <a:rPr lang="el-GR" sz="11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(2015)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Εισόδημα από απασχόληση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Αμοιβές δ.  στελεχών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Συντάξεις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Προϊόντα ασφάλισης ζωής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Ακίνητη περιουσία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2BDBC3-111E-4404-A25E-50264AED3DF4}"/>
              </a:ext>
            </a:extLst>
          </p:cNvPr>
          <p:cNvSpPr txBox="1"/>
          <p:nvPr/>
        </p:nvSpPr>
        <p:spPr>
          <a:xfrm>
            <a:off x="2090385" y="1556339"/>
            <a:ext cx="1351778" cy="331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n-US" sz="11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AEOI </a:t>
            </a:r>
            <a:r>
              <a:rPr lang="el-GR" sz="11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σχετικά με πληροφορίες </a:t>
            </a:r>
            <a:r>
              <a:rPr lang="el-GR" sz="1100" b="1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χρηματο</a:t>
            </a:r>
            <a:r>
              <a:rPr lang="el-GR" sz="1100" b="1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-οικονομικών λογαριασμών</a:t>
            </a:r>
            <a:endParaRPr lang="en-US" sz="1100" b="1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Τόκοι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Μερίσματα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Άλλα εισοδήματα από τους </a:t>
            </a:r>
            <a:r>
              <a:rPr lang="el-GR" sz="11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χρηματο</a:t>
            </a: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-οικονομικούς λογαριασμούς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Έσοδα από πώληση </a:t>
            </a:r>
            <a:r>
              <a:rPr lang="el-GR" sz="1100" dirty="0" err="1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χρηματο</a:t>
            </a: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-οικονομικών περιουσιακών στοιχείων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Υπόλοιπα λογαριασμών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06A5D1E-D18B-4151-AF8C-BE642A54CD52}"/>
              </a:ext>
            </a:extLst>
          </p:cNvPr>
          <p:cNvSpPr txBox="1"/>
          <p:nvPr/>
        </p:nvSpPr>
        <p:spPr>
          <a:xfrm>
            <a:off x="3482277" y="1952598"/>
            <a:ext cx="1284641" cy="152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l-GR" sz="1100" b="1" dirty="0">
                <a:solidFill>
                  <a:srgbClr val="919339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Πρόσθετα στοιχεία ΑΕΟΙ:</a:t>
            </a:r>
            <a:endParaRPr lang="en-US" sz="1100" b="1" dirty="0">
              <a:solidFill>
                <a:srgbClr val="919339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919339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Εκ  των προτέρων διασυνοριακές αποφάσεις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919339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Εκ των προτέρων συμφωνίες τιμολόγησης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E67BB8-2729-4B17-9DFD-ADB9DDE785E8}"/>
              </a:ext>
            </a:extLst>
          </p:cNvPr>
          <p:cNvSpPr txBox="1"/>
          <p:nvPr/>
        </p:nvSpPr>
        <p:spPr>
          <a:xfrm>
            <a:off x="5174931" y="2204731"/>
            <a:ext cx="1481114" cy="259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ts val="1400"/>
              </a:lnSpc>
            </a:pPr>
            <a:r>
              <a:rPr lang="el-GR" sz="1100" b="1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ΑΕΟΙ σχετικά με τις εκθέσεις ανά χώρα των ενδιαφερόμενων ΠΕ:</a:t>
            </a:r>
            <a:endParaRPr lang="en-US" sz="1100" b="1" dirty="0">
              <a:solidFill>
                <a:srgbClr val="CC00FF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Έσοδα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Κέρδη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Καταβληθέντες / οφειλόμενοι φόροι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Συσσωρευμένα κέρδη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Αριθμός εργαζομένων</a:t>
            </a:r>
          </a:p>
          <a:p>
            <a:pPr marL="87313" indent="-87313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l-GR" sz="1100" dirty="0">
                <a:solidFill>
                  <a:srgbClr val="CC00F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Γνωστοποιήσεις περιουσιακών στοιχείων</a:t>
            </a:r>
          </a:p>
        </p:txBody>
      </p:sp>
    </p:spTree>
    <p:extLst>
      <p:ext uri="{BB962C8B-B14F-4D97-AF65-F5344CB8AC3E}">
        <p14:creationId xmlns:p14="http://schemas.microsoft.com/office/powerpoint/2010/main" val="17222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5">
            <a:extLst>
              <a:ext uri="{FF2B5EF4-FFF2-40B4-BE49-F238E27FC236}">
                <a16:creationId xmlns:a16="http://schemas.microsoft.com/office/drawing/2014/main" id="{CD75799D-F5CB-4060-B930-5F1D9D4931E7}"/>
              </a:ext>
            </a:extLst>
          </p:cNvPr>
          <p:cNvSpPr/>
          <p:nvPr/>
        </p:nvSpPr>
        <p:spPr>
          <a:xfrm>
            <a:off x="9777307" y="2333960"/>
            <a:ext cx="1757632" cy="3751118"/>
          </a:xfrm>
          <a:prstGeom prst="roundRect">
            <a:avLst>
              <a:gd name="adj" fmla="val 0"/>
            </a:avLst>
          </a:prstGeom>
          <a:solidFill>
            <a:srgbClr val="297FD5"/>
          </a:solidFill>
          <a:ln w="666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ounded Rectangle 142">
            <a:extLst>
              <a:ext uri="{FF2B5EF4-FFF2-40B4-BE49-F238E27FC236}">
                <a16:creationId xmlns:a16="http://schemas.microsoft.com/office/drawing/2014/main" id="{8B4A493C-4B67-890F-CF67-8DAE390B4E6F}"/>
              </a:ext>
            </a:extLst>
          </p:cNvPr>
          <p:cNvSpPr/>
          <p:nvPr/>
        </p:nvSpPr>
        <p:spPr>
          <a:xfrm>
            <a:off x="6646365" y="2333960"/>
            <a:ext cx="1763220" cy="3751118"/>
          </a:xfrm>
          <a:prstGeom prst="roundRect">
            <a:avLst>
              <a:gd name="adj" fmla="val 0"/>
            </a:avLst>
          </a:prstGeom>
          <a:solidFill>
            <a:srgbClr val="3274AD"/>
          </a:solidFill>
          <a:ln w="666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105">
            <a:extLst>
              <a:ext uri="{FF2B5EF4-FFF2-40B4-BE49-F238E27FC236}">
                <a16:creationId xmlns:a16="http://schemas.microsoft.com/office/drawing/2014/main" id="{33C464E5-634C-255F-3F3A-F1270B94035D}"/>
              </a:ext>
            </a:extLst>
          </p:cNvPr>
          <p:cNvSpPr/>
          <p:nvPr/>
        </p:nvSpPr>
        <p:spPr>
          <a:xfrm>
            <a:off x="3493750" y="2333960"/>
            <a:ext cx="1763220" cy="3751118"/>
          </a:xfrm>
          <a:prstGeom prst="roundRect">
            <a:avLst>
              <a:gd name="adj" fmla="val 0"/>
            </a:avLst>
          </a:prstGeom>
          <a:solidFill>
            <a:srgbClr val="1E5C9B"/>
          </a:solidFill>
          <a:ln w="666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BE7DC03B-C89B-23D7-BE6F-57695C859B8F}"/>
              </a:ext>
            </a:extLst>
          </p:cNvPr>
          <p:cNvSpPr/>
          <p:nvPr/>
        </p:nvSpPr>
        <p:spPr>
          <a:xfrm>
            <a:off x="463761" y="2358980"/>
            <a:ext cx="1811288" cy="3726098"/>
          </a:xfrm>
          <a:prstGeom prst="roundRect">
            <a:avLst>
              <a:gd name="adj" fmla="val 0"/>
            </a:avLst>
          </a:prstGeom>
          <a:solidFill>
            <a:srgbClr val="566681"/>
          </a:solidFill>
          <a:ln w="666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E9450-FD36-B068-A2BD-20A8A8612880}"/>
              </a:ext>
            </a:extLst>
          </p:cNvPr>
          <p:cNvSpPr/>
          <p:nvPr/>
        </p:nvSpPr>
        <p:spPr>
          <a:xfrm rot="2700000">
            <a:off x="709857" y="1648839"/>
            <a:ext cx="1337848" cy="1388807"/>
          </a:xfrm>
          <a:prstGeom prst="rect">
            <a:avLst/>
          </a:prstGeom>
          <a:solidFill>
            <a:srgbClr val="7F8FA9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4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438E8A2-70DF-29DB-B071-2BC70554B36F}"/>
              </a:ext>
            </a:extLst>
          </p:cNvPr>
          <p:cNvSpPr/>
          <p:nvPr/>
        </p:nvSpPr>
        <p:spPr>
          <a:xfrm>
            <a:off x="1935241" y="1696516"/>
            <a:ext cx="2262289" cy="217244"/>
          </a:xfrm>
          <a:custGeom>
            <a:avLst/>
            <a:gdLst>
              <a:gd name="connsiteX0" fmla="*/ 0 w 1824297"/>
              <a:gd name="connsiteY0" fmla="*/ 0 h 200610"/>
              <a:gd name="connsiteX1" fmla="*/ 1824297 w 1824297"/>
              <a:gd name="connsiteY1" fmla="*/ 0 h 200610"/>
              <a:gd name="connsiteX2" fmla="*/ 1824297 w 1824297"/>
              <a:gd name="connsiteY2" fmla="*/ 200610 h 200610"/>
              <a:gd name="connsiteX3" fmla="*/ 154316 w 1824297"/>
              <a:gd name="connsiteY3" fmla="*/ 200610 h 2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297" h="200610">
                <a:moveTo>
                  <a:pt x="0" y="0"/>
                </a:moveTo>
                <a:lnTo>
                  <a:pt x="1824297" y="0"/>
                </a:lnTo>
                <a:lnTo>
                  <a:pt x="1824297" y="200610"/>
                </a:lnTo>
                <a:lnTo>
                  <a:pt x="154316" y="2006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47963-1469-0E4C-B0DC-43F763DD3E47}"/>
              </a:ext>
            </a:extLst>
          </p:cNvPr>
          <p:cNvSpPr/>
          <p:nvPr/>
        </p:nvSpPr>
        <p:spPr>
          <a:xfrm rot="2700000">
            <a:off x="3706437" y="1648838"/>
            <a:ext cx="1337848" cy="1388807"/>
          </a:xfrm>
          <a:prstGeom prst="rect">
            <a:avLst/>
          </a:prstGeom>
          <a:solidFill>
            <a:srgbClr val="629DD1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3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7F6AB3-71B0-8FD9-578F-22ACA896FE11}"/>
              </a:ext>
            </a:extLst>
          </p:cNvPr>
          <p:cNvSpPr/>
          <p:nvPr/>
        </p:nvSpPr>
        <p:spPr>
          <a:xfrm>
            <a:off x="4874827" y="1677361"/>
            <a:ext cx="2503306" cy="240964"/>
          </a:xfrm>
          <a:custGeom>
            <a:avLst/>
            <a:gdLst>
              <a:gd name="connsiteX0" fmla="*/ 0 w 1824297"/>
              <a:gd name="connsiteY0" fmla="*/ 0 h 200610"/>
              <a:gd name="connsiteX1" fmla="*/ 1824297 w 1824297"/>
              <a:gd name="connsiteY1" fmla="*/ 0 h 200610"/>
              <a:gd name="connsiteX2" fmla="*/ 1824297 w 1824297"/>
              <a:gd name="connsiteY2" fmla="*/ 200610 h 200610"/>
              <a:gd name="connsiteX3" fmla="*/ 154316 w 1824297"/>
              <a:gd name="connsiteY3" fmla="*/ 200610 h 2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297" h="200610">
                <a:moveTo>
                  <a:pt x="0" y="0"/>
                </a:moveTo>
                <a:lnTo>
                  <a:pt x="1824297" y="0"/>
                </a:lnTo>
                <a:lnTo>
                  <a:pt x="1824297" y="200610"/>
                </a:lnTo>
                <a:lnTo>
                  <a:pt x="154316" y="2006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A63365-BE9F-1931-9A37-ECC84EC29D26}"/>
              </a:ext>
            </a:extLst>
          </p:cNvPr>
          <p:cNvSpPr/>
          <p:nvPr/>
        </p:nvSpPr>
        <p:spPr>
          <a:xfrm rot="2700000">
            <a:off x="6838478" y="1689265"/>
            <a:ext cx="1400973" cy="1325683"/>
          </a:xfrm>
          <a:prstGeom prst="rect">
            <a:avLst/>
          </a:prstGeom>
          <a:solidFill>
            <a:srgbClr val="297FD5"/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2918964A-339F-D5CC-4E40-68E3EAE30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4946" y="1839517"/>
            <a:ext cx="1969936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 latinLnBrk="0">
              <a:lnSpc>
                <a:spcPts val="1900"/>
              </a:lnSpc>
            </a:pPr>
            <a:r>
              <a:rPr lang="en-US" altLang="ko-KR" sz="2000" b="1" dirty="0">
                <a:solidFill>
                  <a:prstClr val="white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C-245/19 </a:t>
            </a:r>
            <a:endParaRPr lang="el-GR" altLang="ko-KR" sz="2000" b="1" dirty="0">
              <a:solidFill>
                <a:prstClr val="white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 algn="ctr" defTabSz="457200" latinLnBrk="0">
              <a:lnSpc>
                <a:spcPts val="1900"/>
              </a:lnSpc>
            </a:pPr>
            <a:r>
              <a:rPr lang="en-US" altLang="ko-KR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Luxemburg </a:t>
            </a:r>
          </a:p>
          <a:p>
            <a:pPr lvl="0" algn="ctr" defTabSz="457200" latinLnBrk="0">
              <a:lnSpc>
                <a:spcPts val="1900"/>
              </a:lnSpc>
            </a:pPr>
            <a:r>
              <a:rPr lang="en-US" altLang="ko-KR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B &amp; others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A8159E3D-E75D-B6AE-B7A1-BD6222508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107" y="1749046"/>
            <a:ext cx="16861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 latinLnBrk="0"/>
            <a:r>
              <a:rPr lang="de-DE" altLang="ko-KR" sz="2000" b="1" dirty="0">
                <a:solidFill>
                  <a:prstClr val="white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C‑682/15 </a:t>
            </a:r>
            <a:r>
              <a:rPr lang="de-DE" altLang="ko-KR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Berlioz Investment</a:t>
            </a:r>
            <a:endParaRPr lang="ko-KR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498855B8-2D5A-3B54-CCBB-C364A770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22" y="1824445"/>
            <a:ext cx="1627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 latinLnBrk="0"/>
            <a:r>
              <a:rPr lang="de-DE" altLang="ko-KR" sz="2000" b="1" dirty="0">
                <a:solidFill>
                  <a:prstClr val="white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C-276/12</a:t>
            </a:r>
            <a:r>
              <a:rPr lang="de-DE" altLang="ko-KR" sz="2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ko-KR" sz="2000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Sabou</a:t>
            </a:r>
            <a:endParaRPr lang="ko-KR" altLang="en-US" sz="20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C48D99-443C-0B58-F992-921FD19C5313}"/>
              </a:ext>
            </a:extLst>
          </p:cNvPr>
          <p:cNvSpPr txBox="1"/>
          <p:nvPr/>
        </p:nvSpPr>
        <p:spPr>
          <a:xfrm>
            <a:off x="495693" y="3572785"/>
            <a:ext cx="1728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Το δίκαιο Ένωσης δεν απονέμει δικαίωμα ενημέρωσης για αίτηση συνδρομής ούτε το δικαίωμα να συμπράξει ή να παρίσταται στην εξέταση μαρτύρων </a:t>
            </a:r>
            <a:endParaRPr lang="en-US" altLang="ko-KR" sz="1400" dirty="0">
              <a:solidFill>
                <a:prstClr val="white"/>
              </a:solidFill>
              <a:latin typeface="Calibri Light" panose="020F03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lvl="0" algn="ctr"/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(</a:t>
            </a:r>
            <a:r>
              <a:rPr lang="el-GR" altLang="ko-KR" sz="1400" dirty="0" err="1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Oδ</a:t>
            </a:r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. 77/799)</a:t>
            </a:r>
            <a:endParaRPr lang="ko-KR" altLang="en-US" sz="1400" dirty="0">
              <a:solidFill>
                <a:prstClr val="white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0FB40D-3DCF-0390-2906-0DE64EC6503A}"/>
              </a:ext>
            </a:extLst>
          </p:cNvPr>
          <p:cNvSpPr txBox="1"/>
          <p:nvPr/>
        </p:nvSpPr>
        <p:spPr>
          <a:xfrm>
            <a:off x="3493750" y="3359790"/>
            <a:ext cx="17632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Δυνατότητα αμφισβήτησης της κύρωσης. Πρόσβαση στο αίτημα. Δικαστικός έλεγχος νομιμότητας περιορίζεται στην «πρόδηλη έλλειψη συνάφειας» (Αρ. 47 ΧΘΔΕΕ)</a:t>
            </a:r>
            <a:endParaRPr lang="ko-KR" altLang="en-US" sz="1400" dirty="0">
              <a:solidFill>
                <a:prstClr val="white"/>
              </a:solidFill>
              <a:latin typeface="Calibri Light" panose="020F03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algn="ctr"/>
            <a:r>
              <a:rPr lang="en-US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endParaRPr lang="ko-KR" altLang="en-US" sz="1400" dirty="0">
              <a:solidFill>
                <a:prstClr val="white"/>
              </a:solidFill>
              <a:latin typeface="Calibri Light" panose="020F0302020204030204" pitchFamily="34" charset="0"/>
              <a:ea typeface="FZShuTi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FBD565-56B6-8A79-9EE2-A64034512FA4}"/>
              </a:ext>
            </a:extLst>
          </p:cNvPr>
          <p:cNvSpPr txBox="1"/>
          <p:nvPr/>
        </p:nvSpPr>
        <p:spPr>
          <a:xfrm>
            <a:off x="6562466" y="3611377"/>
            <a:ext cx="1931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Δυνατότητα προσφυγής </a:t>
            </a:r>
            <a:r>
              <a:rPr lang="en-US" altLang="ko-KR" sz="1400" dirty="0" err="1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vs</a:t>
            </a:r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 απόφασης παροχής πληροφοριών. Φορολογούμενος / τρίτα μέρη. Κριτήρια «πρόδηλης έλλειψης συνάφειας». </a:t>
            </a:r>
          </a:p>
          <a:p>
            <a:pPr lvl="0" algn="ctr"/>
            <a:r>
              <a:rPr lang="el-GR" altLang="ko-KR" sz="14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(Αρ. 47 + 52 παρ. 1 ΧΘΔΕΕ)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B964D03-6537-4B1E-4AE7-FA8E71485EFC}"/>
              </a:ext>
            </a:extLst>
          </p:cNvPr>
          <p:cNvSpPr txBox="1">
            <a:spLocks/>
          </p:cNvSpPr>
          <p:nvPr/>
        </p:nvSpPr>
        <p:spPr>
          <a:xfrm>
            <a:off x="3668362" y="172616"/>
            <a:ext cx="5620412" cy="9473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ΕΡΜΗΝΕΙΑ </a:t>
            </a:r>
            <a:r>
              <a:rPr lang="en-U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 </a:t>
            </a:r>
            <a:r>
              <a:rPr lang="el-GR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Δ.Ε.Ε.</a:t>
            </a:r>
          </a:p>
          <a:p>
            <a:pPr marL="342900" indent="-342900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l-G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642BCA-B78B-4C40-B50D-F0A0DEE9C2FF}"/>
              </a:ext>
            </a:extLst>
          </p:cNvPr>
          <p:cNvGrpSpPr/>
          <p:nvPr/>
        </p:nvGrpSpPr>
        <p:grpSpPr>
          <a:xfrm>
            <a:off x="8154790" y="5858146"/>
            <a:ext cx="3801980" cy="1338029"/>
            <a:chOff x="7533469" y="5864227"/>
            <a:chExt cx="3801980" cy="133802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8B1B5F-42D7-4EA4-AC01-C43D4CD5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298F8FD-D9D0-44A4-A9C8-3D6516423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8661330-E19A-4256-82A3-02AE128881F9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: Shape 5">
            <a:extLst>
              <a:ext uri="{FF2B5EF4-FFF2-40B4-BE49-F238E27FC236}">
                <a16:creationId xmlns:a16="http://schemas.microsoft.com/office/drawing/2014/main" id="{157F6AB3-71B0-8FD9-578F-22ACA896FE11}"/>
              </a:ext>
            </a:extLst>
          </p:cNvPr>
          <p:cNvSpPr/>
          <p:nvPr/>
        </p:nvSpPr>
        <p:spPr>
          <a:xfrm>
            <a:off x="8037121" y="1641567"/>
            <a:ext cx="2503306" cy="240964"/>
          </a:xfrm>
          <a:custGeom>
            <a:avLst/>
            <a:gdLst>
              <a:gd name="connsiteX0" fmla="*/ 0 w 1824297"/>
              <a:gd name="connsiteY0" fmla="*/ 0 h 200610"/>
              <a:gd name="connsiteX1" fmla="*/ 1824297 w 1824297"/>
              <a:gd name="connsiteY1" fmla="*/ 0 h 200610"/>
              <a:gd name="connsiteX2" fmla="*/ 1824297 w 1824297"/>
              <a:gd name="connsiteY2" fmla="*/ 200610 h 200610"/>
              <a:gd name="connsiteX3" fmla="*/ 154316 w 1824297"/>
              <a:gd name="connsiteY3" fmla="*/ 200610 h 20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4297" h="200610">
                <a:moveTo>
                  <a:pt x="0" y="0"/>
                </a:moveTo>
                <a:lnTo>
                  <a:pt x="1824297" y="0"/>
                </a:lnTo>
                <a:lnTo>
                  <a:pt x="1824297" y="200610"/>
                </a:lnTo>
                <a:lnTo>
                  <a:pt x="154316" y="2006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A63365-BE9F-1931-9A37-ECC84EC29D26}"/>
              </a:ext>
            </a:extLst>
          </p:cNvPr>
          <p:cNvSpPr/>
          <p:nvPr/>
        </p:nvSpPr>
        <p:spPr>
          <a:xfrm rot="2700000">
            <a:off x="9962572" y="1685200"/>
            <a:ext cx="1400973" cy="13256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isometricLeftDown">
              <a:rot lat="600000" lon="1200000" rev="0"/>
            </a:camera>
            <a:lightRig rig="soft" dir="t"/>
          </a:scene3d>
          <a:sp3d extrusionH="1079500">
            <a:extrusionClr>
              <a:schemeClr val="accent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1A04D5D8-C75B-DFAF-3EDC-08A4FBF47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040" y="1909040"/>
            <a:ext cx="1969936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 latinLnBrk="0">
              <a:lnSpc>
                <a:spcPts val="1900"/>
              </a:lnSpc>
            </a:pPr>
            <a:r>
              <a:rPr lang="en-US" altLang="ko-KR" sz="2000" b="1" dirty="0">
                <a:solidFill>
                  <a:prstClr val="white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C-</a:t>
            </a:r>
            <a:r>
              <a:rPr lang="el-GR" altLang="ko-KR" sz="2000" b="1" dirty="0">
                <a:solidFill>
                  <a:prstClr val="white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437</a:t>
            </a:r>
            <a:r>
              <a:rPr lang="en-US" altLang="ko-KR" sz="2000" b="1" dirty="0">
                <a:solidFill>
                  <a:prstClr val="white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/19 </a:t>
            </a:r>
            <a:endParaRPr lang="el-GR" altLang="ko-KR" sz="2000" b="1" dirty="0">
              <a:solidFill>
                <a:prstClr val="white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lvl="0" algn="ctr" defTabSz="457200" latinLnBrk="0">
              <a:lnSpc>
                <a:spcPts val="1900"/>
              </a:lnSpc>
            </a:pPr>
            <a:r>
              <a:rPr lang="en-US" altLang="ko-KR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Luxemburg </a:t>
            </a:r>
          </a:p>
          <a:p>
            <a:pPr lvl="0" algn="ctr" defTabSz="457200" latinLnBrk="0">
              <a:lnSpc>
                <a:spcPts val="1900"/>
              </a:lnSpc>
            </a:pPr>
            <a:r>
              <a:rPr lang="en-US" altLang="ko-KR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L and others</a:t>
            </a:r>
            <a:endParaRPr lang="ko-KR" altLang="en-US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ko-KR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73BD43-CEA8-79FD-D383-45B4889EC21A}"/>
              </a:ext>
            </a:extLst>
          </p:cNvPr>
          <p:cNvSpPr txBox="1"/>
          <p:nvPr/>
        </p:nvSpPr>
        <p:spPr>
          <a:xfrm>
            <a:off x="9755634" y="3409918"/>
            <a:ext cx="182210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l-GR" altLang="ko-KR" sz="13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Το αίτημα μπορεί να αφορά περιορισμένη ομάδα ατόμων</a:t>
            </a:r>
            <a:r>
              <a:rPr lang="en-US" altLang="ko-KR" sz="13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 </a:t>
            </a:r>
            <a:r>
              <a:rPr lang="el-GR" altLang="ko-KR" sz="13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ή ονομαστική ταυτοποίηση; Δυνατότητα παροχής πληροφοριών μετά την απόρριψη προσφυγής </a:t>
            </a:r>
            <a:r>
              <a:rPr lang="en-US" altLang="ko-KR" sz="1300" dirty="0" err="1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vs</a:t>
            </a:r>
            <a:r>
              <a:rPr lang="el-GR" altLang="ko-KR" sz="13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 αιτήματος/διαταγής παροχής πληροφοριών; </a:t>
            </a:r>
            <a:endParaRPr lang="en-US" altLang="ko-KR" sz="1300" dirty="0">
              <a:solidFill>
                <a:prstClr val="white"/>
              </a:solidFill>
              <a:latin typeface="Calibri Light" panose="020F0302020204030204" pitchFamily="34" charset="0"/>
              <a:ea typeface="FZShuTi" pitchFamily="2" charset="-122"/>
              <a:cs typeface="Calibri" panose="020F0502020204030204" pitchFamily="34" charset="0"/>
            </a:endParaRPr>
          </a:p>
          <a:p>
            <a:pPr lvl="0" algn="ctr"/>
            <a:r>
              <a:rPr lang="el-GR" altLang="ko-KR" sz="1300" dirty="0">
                <a:solidFill>
                  <a:prstClr val="white"/>
                </a:solidFill>
                <a:latin typeface="Calibri Light" panose="020F0302020204030204" pitchFamily="34" charset="0"/>
                <a:ea typeface="FZShuTi" pitchFamily="2" charset="-122"/>
                <a:cs typeface="Calibri" panose="020F0502020204030204" pitchFamily="34" charset="0"/>
              </a:rPr>
              <a:t>(Αρ. 47 ΧΘΔΕΕ)</a:t>
            </a:r>
          </a:p>
        </p:txBody>
      </p:sp>
    </p:spTree>
    <p:extLst>
      <p:ext uri="{BB962C8B-B14F-4D97-AF65-F5344CB8AC3E}">
        <p14:creationId xmlns:p14="http://schemas.microsoft.com/office/powerpoint/2010/main" val="2410921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8" grpId="0" animBg="1"/>
      <p:bldP spid="14" grpId="0" animBg="1"/>
      <p:bldP spid="3" grpId="0" animBg="1"/>
      <p:bldP spid="4" grpId="0" animBg="1"/>
      <p:bldP spid="5" grpId="0" animBg="1"/>
      <p:bldP spid="6" grpId="0" animBg="1"/>
      <p:bldP spid="7" grpId="0" animBg="1"/>
      <p:bldP spid="11" grpId="0"/>
      <p:bldP spid="12" grpId="0"/>
      <p:bldP spid="13" grpId="0"/>
      <p:bldP spid="16" grpId="0"/>
      <p:bldP spid="20" grpId="0"/>
      <p:bldP spid="24" grpId="0"/>
      <p:bldP spid="33" grpId="0" animBg="1"/>
      <p:bldP spid="36" grpId="0" animBg="1"/>
      <p:bldP spid="9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9447" y="2383886"/>
            <a:ext cx="4069072" cy="2629312"/>
          </a:xfrm>
        </p:spPr>
        <p:txBody>
          <a:bodyPr>
            <a:normAutofit fontScale="92500"/>
          </a:bodyPr>
          <a:lstStyle/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l-GR" sz="2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Πρόσβαση των φορολογικών αρχών στους </a:t>
            </a:r>
            <a:r>
              <a:rPr lang="el-GR" sz="2000" b="1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μηχανισμούς, τις διαδικασίες, τα έγγραφα </a:t>
            </a:r>
            <a:r>
              <a:rPr lang="el-GR" sz="2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και τις πληροφορίες που συλλέγονται στο πλαίσιο της Οδηγίας 2015/849. </a:t>
            </a:r>
          </a:p>
          <a:p>
            <a:pPr algn="just">
              <a:lnSpc>
                <a:spcPts val="2200"/>
              </a:lnSpc>
              <a:spcBef>
                <a:spcPts val="0"/>
              </a:spcBef>
            </a:pPr>
            <a:endParaRPr lang="el-GR" sz="2000" dirty="0">
              <a:solidFill>
                <a:schemeClr val="bg1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200"/>
              </a:lnSpc>
              <a:spcBef>
                <a:spcPts val="0"/>
              </a:spcBef>
            </a:pPr>
            <a:r>
              <a:rPr lang="el-GR" sz="2000" i="1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(Βάσει μέτρων δέουσας επιμέλειας πελάτη, πληροφοριών σε ΚΜΠΔ, σε χρηματοπιστωτικά ιδρύματα</a:t>
            </a:r>
            <a:r>
              <a:rPr lang="el-GR" sz="2000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" name="Picture 4" descr="A cartoon satellite dish&#10;&#10;Description automatically generated">
            <a:extLst>
              <a:ext uri="{FF2B5EF4-FFF2-40B4-BE49-F238E27FC236}">
                <a16:creationId xmlns:a16="http://schemas.microsoft.com/office/drawing/2014/main" id="{E6943984-ABC1-7DC3-B1DF-0EB5E538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71633" y="1704306"/>
            <a:ext cx="2054591" cy="1921491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5D14F276-3C01-15A8-ECE9-59F41A748A22}"/>
              </a:ext>
            </a:extLst>
          </p:cNvPr>
          <p:cNvSpPr/>
          <p:nvPr/>
        </p:nvSpPr>
        <p:spPr>
          <a:xfrm rot="20241233">
            <a:off x="3824999" y="1490620"/>
            <a:ext cx="1365102" cy="1289263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41E59A4-133A-78C3-8DE4-50C0319D8C5A}"/>
              </a:ext>
            </a:extLst>
          </p:cNvPr>
          <p:cNvSpPr/>
          <p:nvPr/>
        </p:nvSpPr>
        <p:spPr>
          <a:xfrm rot="20241233">
            <a:off x="3833592" y="1711396"/>
            <a:ext cx="1080383" cy="899704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5643773-5D00-DC0D-9655-C5357CE0162A}"/>
              </a:ext>
            </a:extLst>
          </p:cNvPr>
          <p:cNvSpPr/>
          <p:nvPr/>
        </p:nvSpPr>
        <p:spPr>
          <a:xfrm rot="20241233">
            <a:off x="3809296" y="1273679"/>
            <a:ext cx="1623009" cy="1539821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D67956-4760-4DB4-BA11-08C7A31308C1}"/>
              </a:ext>
            </a:extLst>
          </p:cNvPr>
          <p:cNvGrpSpPr/>
          <p:nvPr/>
        </p:nvGrpSpPr>
        <p:grpSpPr>
          <a:xfrm>
            <a:off x="1562277" y="573531"/>
            <a:ext cx="2163781" cy="647585"/>
            <a:chOff x="1538249" y="488677"/>
            <a:chExt cx="2163781" cy="6475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1F83B6-6C1D-4FDB-23AF-895CCE9F4829}"/>
                </a:ext>
              </a:extLst>
            </p:cNvPr>
            <p:cNvSpPr txBox="1"/>
            <p:nvPr/>
          </p:nvSpPr>
          <p:spPr>
            <a:xfrm>
              <a:off x="2198845" y="665440"/>
              <a:ext cx="1503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+mj-lt"/>
                  <a:cs typeface="Aharoni" panose="02010803020104030203" pitchFamily="2" charset="-79"/>
                </a:rPr>
                <a:t>NON-</a:t>
              </a:r>
              <a:r>
                <a:rPr lang="el-GR" b="1" dirty="0">
                  <a:solidFill>
                    <a:srgbClr val="FF0000"/>
                  </a:solidFill>
                  <a:latin typeface="+mj-lt"/>
                  <a:cs typeface="Aharoni" panose="02010803020104030203" pitchFamily="2" charset="-79"/>
                </a:rPr>
                <a:t>ΑΕΟΙ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B73E49-4E01-A796-7478-040C73C47E9B}"/>
                </a:ext>
              </a:extLst>
            </p:cNvPr>
            <p:cNvGrpSpPr/>
            <p:nvPr/>
          </p:nvGrpSpPr>
          <p:grpSpPr>
            <a:xfrm rot="3509268">
              <a:off x="1576056" y="450870"/>
              <a:ext cx="647585" cy="723199"/>
              <a:chOff x="1084322" y="3752676"/>
              <a:chExt cx="2106366" cy="2122973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E5D4F721-124C-00EA-8A76-2DDB8C54D072}"/>
                  </a:ext>
                </a:extLst>
              </p:cNvPr>
              <p:cNvSpPr/>
              <p:nvPr/>
            </p:nvSpPr>
            <p:spPr>
              <a:xfrm rot="20241233">
                <a:off x="1104702" y="4051775"/>
                <a:ext cx="1771650" cy="1777525"/>
              </a:xfrm>
              <a:prstGeom prst="arc">
                <a:avLst>
                  <a:gd name="adj1" fmla="val 16200000"/>
                  <a:gd name="adj2" fmla="val 199185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D6358DB4-D1B1-B91A-2D9A-872857C2EC0C}"/>
                  </a:ext>
                </a:extLst>
              </p:cNvPr>
              <p:cNvSpPr/>
              <p:nvPr/>
            </p:nvSpPr>
            <p:spPr>
              <a:xfrm rot="20241233">
                <a:off x="1149762" y="4404191"/>
                <a:ext cx="1402138" cy="1240434"/>
              </a:xfrm>
              <a:prstGeom prst="arc">
                <a:avLst>
                  <a:gd name="adj1" fmla="val 16200000"/>
                  <a:gd name="adj2" fmla="val 199185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EC342588-B0C1-A284-5601-F250B0959D11}"/>
                  </a:ext>
                </a:extLst>
              </p:cNvPr>
              <p:cNvSpPr/>
              <p:nvPr/>
            </p:nvSpPr>
            <p:spPr>
              <a:xfrm rot="20241233">
                <a:off x="1084322" y="3752676"/>
                <a:ext cx="2106366" cy="2122973"/>
              </a:xfrm>
              <a:prstGeom prst="arc">
                <a:avLst>
                  <a:gd name="adj1" fmla="val 16200000"/>
                  <a:gd name="adj2" fmla="val 199185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C2D02E-8844-5DFB-0D37-27A323FC5082}"/>
              </a:ext>
            </a:extLst>
          </p:cNvPr>
          <p:cNvSpPr txBox="1"/>
          <p:nvPr/>
        </p:nvSpPr>
        <p:spPr>
          <a:xfrm>
            <a:off x="2604230" y="3482778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</a:t>
            </a:r>
            <a:r>
              <a:rPr lang="en-US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KM</a:t>
            </a:r>
            <a:endParaRPr lang="el-GR" b="1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05FE7-4984-5E2C-C531-CE32CE379AD1}"/>
              </a:ext>
            </a:extLst>
          </p:cNvPr>
          <p:cNvSpPr txBox="1"/>
          <p:nvPr/>
        </p:nvSpPr>
        <p:spPr>
          <a:xfrm>
            <a:off x="4967992" y="538773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άλλου </a:t>
            </a:r>
            <a:r>
              <a:rPr lang="en-US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KM</a:t>
            </a:r>
            <a:endParaRPr lang="el-GR" b="1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8" name="Picture 2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76FA711-0678-FBCD-3DF5-1CD575476F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920" y="4810502"/>
            <a:ext cx="844623" cy="844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3EE690-7C67-AE83-D9BC-4523CDED2FCE}"/>
              </a:ext>
            </a:extLst>
          </p:cNvPr>
          <p:cNvSpPr txBox="1"/>
          <p:nvPr/>
        </p:nvSpPr>
        <p:spPr>
          <a:xfrm>
            <a:off x="977549" y="4721129"/>
            <a:ext cx="44081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just">
              <a:lnSpc>
                <a:spcPts val="1800"/>
              </a:lnSpc>
            </a:pP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Πρόσβαση των φορολογικών αρχών σε πληροφορίες σχετικά με τον </a:t>
            </a:r>
            <a:r>
              <a:rPr lang="el-GR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πραγματικό δικαιούχο </a:t>
            </a: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που συλλέγονται με βάση τους</a:t>
            </a:r>
            <a:r>
              <a:rPr lang="el-GR" sz="2000" dirty="0"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κανόνες για το </a:t>
            </a:r>
            <a:r>
              <a:rPr lang="en-US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AML</a:t>
            </a: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0B3756-85CC-43CD-92B8-AE3DFF2836A4}"/>
              </a:ext>
            </a:extLst>
          </p:cNvPr>
          <p:cNvGrpSpPr/>
          <p:nvPr/>
        </p:nvGrpSpPr>
        <p:grpSpPr>
          <a:xfrm>
            <a:off x="-14900" y="5836167"/>
            <a:ext cx="3801980" cy="1338029"/>
            <a:chOff x="7533469" y="5864227"/>
            <a:chExt cx="3801980" cy="133802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C781009-EBE9-4748-9167-E06816CEF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2EC5630-03F8-4FED-8E8C-1E5A3E7F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182DF69-754E-4680-A5AE-073BEC46EDA9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96A91-A9A2-4445-883E-2BFB827F1BCC}"/>
              </a:ext>
            </a:extLst>
          </p:cNvPr>
          <p:cNvGrpSpPr/>
          <p:nvPr/>
        </p:nvGrpSpPr>
        <p:grpSpPr>
          <a:xfrm>
            <a:off x="0" y="130979"/>
            <a:ext cx="1720081" cy="1532690"/>
            <a:chOff x="0" y="130979"/>
            <a:chExt cx="1720081" cy="1532690"/>
          </a:xfrm>
        </p:grpSpPr>
        <p:sp>
          <p:nvSpPr>
            <p:cNvPr id="2" name="Flowchart: Delay 1">
              <a:extLst>
                <a:ext uri="{FF2B5EF4-FFF2-40B4-BE49-F238E27FC236}">
                  <a16:creationId xmlns:a16="http://schemas.microsoft.com/office/drawing/2014/main" id="{CCC8475B-98B1-4D21-8CF9-4DE069B22C90}"/>
                </a:ext>
              </a:extLst>
            </p:cNvPr>
            <p:cNvSpPr/>
            <p:nvPr/>
          </p:nvSpPr>
          <p:spPr>
            <a:xfrm>
              <a:off x="0" y="130979"/>
              <a:ext cx="1666875" cy="1532690"/>
            </a:xfrm>
            <a:prstGeom prst="flowChartDelay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3C2F1D-D0E4-9AFE-9460-F83C3062361B}"/>
                </a:ext>
              </a:extLst>
            </p:cNvPr>
            <p:cNvSpPr txBox="1"/>
            <p:nvPr/>
          </p:nvSpPr>
          <p:spPr>
            <a:xfrm>
              <a:off x="53206" y="404523"/>
              <a:ext cx="166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DAC </a:t>
              </a:r>
              <a:r>
                <a:rPr lang="el-GR" b="1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5</a:t>
              </a:r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Aharoni" panose="02010803020104030203" pitchFamily="2" charset="-79"/>
              </a:endParaRPr>
            </a:p>
            <a:p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Οδηγία 2016/2258/ΕΕ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8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 animBg="1"/>
      <p:bldP spid="16" grpId="0" animBg="1"/>
      <p:bldP spid="23" grpId="0"/>
      <p:bldP spid="25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4147" y="1991367"/>
            <a:ext cx="3512439" cy="2662668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endParaRPr lang="el-GR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Ζητήματα συμβατότητας με: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Άρθ. 7 ΧΘΔΕΕ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Άρθ. 49 παρ. 1 ΧΘΔΕΕ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Άρθ. 6 παρ. 3 ΣΕΕ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Άρθρο 52 παρ. 1 ΧΘΔΕΕ</a:t>
            </a:r>
          </a:p>
        </p:txBody>
      </p:sp>
      <p:pic>
        <p:nvPicPr>
          <p:cNvPr id="5" name="Picture 4" descr="A cartoon satellite dish&#10;&#10;Description automatically generated">
            <a:extLst>
              <a:ext uri="{FF2B5EF4-FFF2-40B4-BE49-F238E27FC236}">
                <a16:creationId xmlns:a16="http://schemas.microsoft.com/office/drawing/2014/main" id="{E6943984-ABC1-7DC3-B1DF-0EB5E538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71633" y="1704306"/>
            <a:ext cx="2054591" cy="1921491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5D14F276-3C01-15A8-ECE9-59F41A748A22}"/>
              </a:ext>
            </a:extLst>
          </p:cNvPr>
          <p:cNvSpPr/>
          <p:nvPr/>
        </p:nvSpPr>
        <p:spPr>
          <a:xfrm rot="20241233">
            <a:off x="3781271" y="1464753"/>
            <a:ext cx="1365102" cy="1289263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41E59A4-133A-78C3-8DE4-50C0319D8C5A}"/>
              </a:ext>
            </a:extLst>
          </p:cNvPr>
          <p:cNvSpPr/>
          <p:nvPr/>
        </p:nvSpPr>
        <p:spPr>
          <a:xfrm rot="20241233">
            <a:off x="3833592" y="1711396"/>
            <a:ext cx="1080383" cy="899704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5643773-5D00-DC0D-9655-C5357CE0162A}"/>
              </a:ext>
            </a:extLst>
          </p:cNvPr>
          <p:cNvSpPr/>
          <p:nvPr/>
        </p:nvSpPr>
        <p:spPr>
          <a:xfrm rot="20241233">
            <a:off x="3765755" y="1221456"/>
            <a:ext cx="1623009" cy="1539821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396EF4-97A4-46C5-B229-6434FA34B97E}"/>
              </a:ext>
            </a:extLst>
          </p:cNvPr>
          <p:cNvGrpSpPr/>
          <p:nvPr/>
        </p:nvGrpSpPr>
        <p:grpSpPr>
          <a:xfrm>
            <a:off x="1603821" y="573531"/>
            <a:ext cx="1796632" cy="647585"/>
            <a:chOff x="81870" y="2002756"/>
            <a:chExt cx="1796632" cy="6475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1F83B6-6C1D-4FDB-23AF-895CCE9F4829}"/>
                </a:ext>
              </a:extLst>
            </p:cNvPr>
            <p:cNvSpPr txBox="1"/>
            <p:nvPr/>
          </p:nvSpPr>
          <p:spPr>
            <a:xfrm>
              <a:off x="750224" y="2141883"/>
              <a:ext cx="1128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002060"/>
                  </a:solidFill>
                  <a:latin typeface="+mj-lt"/>
                  <a:cs typeface="Aharoni" panose="02010803020104030203" pitchFamily="2" charset="-79"/>
                </a:rPr>
                <a:t>ΑΕΟΙ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BB73E49-4E01-A796-7478-040C73C47E9B}"/>
                </a:ext>
              </a:extLst>
            </p:cNvPr>
            <p:cNvGrpSpPr/>
            <p:nvPr/>
          </p:nvGrpSpPr>
          <p:grpSpPr>
            <a:xfrm rot="3509268">
              <a:off x="119677" y="1964949"/>
              <a:ext cx="647585" cy="723199"/>
              <a:chOff x="1084322" y="3752676"/>
              <a:chExt cx="2106366" cy="2122973"/>
            </a:xfrm>
          </p:grpSpPr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E5D4F721-124C-00EA-8A76-2DDB8C54D072}"/>
                  </a:ext>
                </a:extLst>
              </p:cNvPr>
              <p:cNvSpPr/>
              <p:nvPr/>
            </p:nvSpPr>
            <p:spPr>
              <a:xfrm rot="20241233">
                <a:off x="1104702" y="4051775"/>
                <a:ext cx="1771650" cy="1777525"/>
              </a:xfrm>
              <a:prstGeom prst="arc">
                <a:avLst>
                  <a:gd name="adj1" fmla="val 16200000"/>
                  <a:gd name="adj2" fmla="val 199185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D6358DB4-D1B1-B91A-2D9A-872857C2EC0C}"/>
                  </a:ext>
                </a:extLst>
              </p:cNvPr>
              <p:cNvSpPr/>
              <p:nvPr/>
            </p:nvSpPr>
            <p:spPr>
              <a:xfrm rot="20241233">
                <a:off x="1149762" y="4404191"/>
                <a:ext cx="1402138" cy="1240434"/>
              </a:xfrm>
              <a:prstGeom prst="arc">
                <a:avLst>
                  <a:gd name="adj1" fmla="val 16200000"/>
                  <a:gd name="adj2" fmla="val 199185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Arc 21">
                <a:extLst>
                  <a:ext uri="{FF2B5EF4-FFF2-40B4-BE49-F238E27FC236}">
                    <a16:creationId xmlns:a16="http://schemas.microsoft.com/office/drawing/2014/main" id="{EC342588-B0C1-A284-5601-F250B0959D11}"/>
                  </a:ext>
                </a:extLst>
              </p:cNvPr>
              <p:cNvSpPr/>
              <p:nvPr/>
            </p:nvSpPr>
            <p:spPr>
              <a:xfrm rot="20241233">
                <a:off x="1084322" y="3752676"/>
                <a:ext cx="2106366" cy="2122973"/>
              </a:xfrm>
              <a:prstGeom prst="arc">
                <a:avLst>
                  <a:gd name="adj1" fmla="val 16200000"/>
                  <a:gd name="adj2" fmla="val 199185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C2D02E-8844-5DFB-0D37-27A323FC5082}"/>
              </a:ext>
            </a:extLst>
          </p:cNvPr>
          <p:cNvSpPr txBox="1"/>
          <p:nvPr/>
        </p:nvSpPr>
        <p:spPr>
          <a:xfrm>
            <a:off x="2604230" y="3482778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</a:t>
            </a:r>
            <a:r>
              <a:rPr lang="en-US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KM</a:t>
            </a:r>
            <a:endParaRPr lang="el-GR" b="1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05FE7-4984-5E2C-C531-CE32CE379AD1}"/>
              </a:ext>
            </a:extLst>
          </p:cNvPr>
          <p:cNvSpPr txBox="1"/>
          <p:nvPr/>
        </p:nvSpPr>
        <p:spPr>
          <a:xfrm>
            <a:off x="5022120" y="484465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άλλου </a:t>
            </a:r>
            <a:r>
              <a:rPr lang="en-US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KM</a:t>
            </a:r>
            <a:endParaRPr lang="el-GR" b="1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8" name="Picture 27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C76FA711-0678-FBCD-3DF5-1CD575476FC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353" y="5132678"/>
            <a:ext cx="844623" cy="84462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A3EE690-7C67-AE83-D9BC-4523CDED2FCE}"/>
              </a:ext>
            </a:extLst>
          </p:cNvPr>
          <p:cNvSpPr txBox="1"/>
          <p:nvPr/>
        </p:nvSpPr>
        <p:spPr>
          <a:xfrm>
            <a:off x="1064976" y="5116019"/>
            <a:ext cx="52741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just">
              <a:lnSpc>
                <a:spcPts val="1800"/>
              </a:lnSpc>
            </a:pP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Κανόνες </a:t>
            </a:r>
            <a:r>
              <a:rPr lang="el-GR" sz="2000" b="1" dirty="0">
                <a:solidFill>
                  <a:srgbClr val="4A66AC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υποχρεωτικής γνωστοποίησης</a:t>
            </a: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για τους ενδιάμεσους και </a:t>
            </a:r>
            <a:r>
              <a:rPr lang="el-GR" sz="2000" b="1" dirty="0">
                <a:solidFill>
                  <a:srgbClr val="4A66AC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ΑΕΟΙ</a:t>
            </a:r>
            <a:r>
              <a:rPr lang="el-GR" sz="20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σχετικά με διασυνοριακές ρυθμίσεις φορολογικού σχεδιασμού. Αφορά όλους τους φόρους πλην ΦΠΑ.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87661-033C-2B23-BB32-BE96DE442CF4}"/>
              </a:ext>
            </a:extLst>
          </p:cNvPr>
          <p:cNvGrpSpPr/>
          <p:nvPr/>
        </p:nvGrpSpPr>
        <p:grpSpPr>
          <a:xfrm>
            <a:off x="115607" y="3066601"/>
            <a:ext cx="2095549" cy="1476374"/>
            <a:chOff x="299180" y="351178"/>
            <a:chExt cx="1838325" cy="1476374"/>
          </a:xfrm>
          <a:solidFill>
            <a:srgbClr val="5A8038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047B96-EF50-8133-55FA-02CA8C0C5C61}"/>
                </a:ext>
              </a:extLst>
            </p:cNvPr>
            <p:cNvSpPr/>
            <p:nvPr/>
          </p:nvSpPr>
          <p:spPr>
            <a:xfrm>
              <a:off x="299180" y="351178"/>
              <a:ext cx="1838325" cy="1476374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608BC9-7E16-50FD-3442-F61E0A454028}"/>
                </a:ext>
              </a:extLst>
            </p:cNvPr>
            <p:cNvSpPr txBox="1"/>
            <p:nvPr/>
          </p:nvSpPr>
          <p:spPr>
            <a:xfrm>
              <a:off x="321485" y="656296"/>
              <a:ext cx="1791410" cy="87716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7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Υποχρεωτική γνωστοποίηση</a:t>
              </a:r>
            </a:p>
            <a:p>
              <a:pPr algn="ctr"/>
              <a:r>
                <a:rPr lang="el-GR" sz="17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από ενδιάμεσο </a:t>
              </a: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AD454-328C-EA01-1FF9-2F95EFEF78B5}"/>
              </a:ext>
            </a:extLst>
          </p:cNvPr>
          <p:cNvSpPr/>
          <p:nvPr/>
        </p:nvSpPr>
        <p:spPr>
          <a:xfrm>
            <a:off x="2179212" y="3625797"/>
            <a:ext cx="421127" cy="382926"/>
          </a:xfrm>
          <a:prstGeom prst="rightArrow">
            <a:avLst/>
          </a:prstGeom>
          <a:solidFill>
            <a:srgbClr val="5A8038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0AEF17-DC8F-E7CC-34F2-2547C0E16003}"/>
              </a:ext>
            </a:extLst>
          </p:cNvPr>
          <p:cNvSpPr/>
          <p:nvPr/>
        </p:nvSpPr>
        <p:spPr>
          <a:xfrm>
            <a:off x="8244554" y="4873706"/>
            <a:ext cx="3512439" cy="9624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39C1C5-03E3-EB0B-0B04-94D950E23E60}"/>
              </a:ext>
            </a:extLst>
          </p:cNvPr>
          <p:cNvSpPr txBox="1"/>
          <p:nvPr/>
        </p:nvSpPr>
        <p:spPr>
          <a:xfrm>
            <a:off x="8390150" y="4882060"/>
            <a:ext cx="3221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Νέοι κανόνες στην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8</a:t>
            </a:r>
            <a:r>
              <a:rPr lang="el-G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αυτούς που βάσει εθνικής νομοθεσίας δεσμεύονται από το απόρρητο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0975D6A-C08A-4C2C-9142-DCFD8949D953}"/>
              </a:ext>
            </a:extLst>
          </p:cNvPr>
          <p:cNvGrpSpPr/>
          <p:nvPr/>
        </p:nvGrpSpPr>
        <p:grpSpPr>
          <a:xfrm>
            <a:off x="-14900" y="5836167"/>
            <a:ext cx="3801980" cy="1338029"/>
            <a:chOff x="7533469" y="5864227"/>
            <a:chExt cx="3801980" cy="133802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3864405-A4BB-4515-B4FF-1653B84E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9FC4F70-137F-4596-82C9-F70FD240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AD3AC8-206D-45EC-BC05-D7421BD8CF63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023DA8-07E5-45E1-8B49-A3524AB40F23}"/>
              </a:ext>
            </a:extLst>
          </p:cNvPr>
          <p:cNvGrpSpPr/>
          <p:nvPr/>
        </p:nvGrpSpPr>
        <p:grpSpPr>
          <a:xfrm>
            <a:off x="0" y="130979"/>
            <a:ext cx="1720081" cy="1532690"/>
            <a:chOff x="0" y="130979"/>
            <a:chExt cx="1720081" cy="1532690"/>
          </a:xfrm>
        </p:grpSpPr>
        <p:sp>
          <p:nvSpPr>
            <p:cNvPr id="33" name="Flowchart: Delay 32">
              <a:extLst>
                <a:ext uri="{FF2B5EF4-FFF2-40B4-BE49-F238E27FC236}">
                  <a16:creationId xmlns:a16="http://schemas.microsoft.com/office/drawing/2014/main" id="{50B1B40D-7193-4C96-BBF6-B610CD0C84A7}"/>
                </a:ext>
              </a:extLst>
            </p:cNvPr>
            <p:cNvSpPr/>
            <p:nvPr/>
          </p:nvSpPr>
          <p:spPr>
            <a:xfrm>
              <a:off x="0" y="130979"/>
              <a:ext cx="1666875" cy="1532690"/>
            </a:xfrm>
            <a:prstGeom prst="flowChartDelay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B745B0-7965-4737-8D77-A08C317D5484}"/>
                </a:ext>
              </a:extLst>
            </p:cNvPr>
            <p:cNvSpPr txBox="1"/>
            <p:nvPr/>
          </p:nvSpPr>
          <p:spPr>
            <a:xfrm>
              <a:off x="53206" y="404523"/>
              <a:ext cx="166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DAC 6</a:t>
              </a:r>
            </a:p>
            <a:p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Οδηγία 201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8</a:t>
              </a:r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/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882</a:t>
              </a:r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/ΕΕ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5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 animBg="1"/>
      <p:bldP spid="16" grpId="0" animBg="1"/>
      <p:bldP spid="23" grpId="0"/>
      <p:bldP spid="25" grpId="0"/>
      <p:bldP spid="29" grpId="0"/>
      <p:bldP spid="8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56B1496-F79D-63A6-61DF-CCE6BADAABE4}"/>
              </a:ext>
            </a:extLst>
          </p:cNvPr>
          <p:cNvSpPr/>
          <p:nvPr/>
        </p:nvSpPr>
        <p:spPr>
          <a:xfrm>
            <a:off x="9729753" y="2702669"/>
            <a:ext cx="1004752" cy="10188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F233B8-6C17-75D3-1787-638B071E80CD}"/>
              </a:ext>
            </a:extLst>
          </p:cNvPr>
          <p:cNvSpPr/>
          <p:nvPr/>
        </p:nvSpPr>
        <p:spPr>
          <a:xfrm>
            <a:off x="5271810" y="2737660"/>
            <a:ext cx="1004752" cy="10188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AAC94E-4612-AEBD-3C44-F3CC6998B812}"/>
              </a:ext>
            </a:extLst>
          </p:cNvPr>
          <p:cNvSpPr/>
          <p:nvPr/>
        </p:nvSpPr>
        <p:spPr>
          <a:xfrm>
            <a:off x="1213129" y="2784204"/>
            <a:ext cx="979065" cy="101887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323D3-898B-3350-643A-BEC459C0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F071657-61CF-5BC5-4B70-B7E6AED33821}"/>
              </a:ext>
            </a:extLst>
          </p:cNvPr>
          <p:cNvSpPr/>
          <p:nvPr/>
        </p:nvSpPr>
        <p:spPr>
          <a:xfrm>
            <a:off x="1702662" y="1186052"/>
            <a:ext cx="45719" cy="1018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4E391B13-4F70-3CB3-C4E0-831A17CA8AAF}"/>
              </a:ext>
            </a:extLst>
          </p:cNvPr>
          <p:cNvSpPr/>
          <p:nvPr/>
        </p:nvSpPr>
        <p:spPr>
          <a:xfrm>
            <a:off x="5794352" y="1092604"/>
            <a:ext cx="45719" cy="1018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6">
            <a:extLst>
              <a:ext uri="{FF2B5EF4-FFF2-40B4-BE49-F238E27FC236}">
                <a16:creationId xmlns:a16="http://schemas.microsoft.com/office/drawing/2014/main" id="{B14FFBA0-1562-1021-4C27-0F0433B295F9}"/>
              </a:ext>
            </a:extLst>
          </p:cNvPr>
          <p:cNvSpPr/>
          <p:nvPr/>
        </p:nvSpPr>
        <p:spPr>
          <a:xfrm>
            <a:off x="10237553" y="1123885"/>
            <a:ext cx="45719" cy="1018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0">
            <a:extLst>
              <a:ext uri="{FF2B5EF4-FFF2-40B4-BE49-F238E27FC236}">
                <a16:creationId xmlns:a16="http://schemas.microsoft.com/office/drawing/2014/main" id="{E959A1A9-5054-3D4B-D7A3-B9997DE813BF}"/>
              </a:ext>
            </a:extLst>
          </p:cNvPr>
          <p:cNvGrpSpPr/>
          <p:nvPr/>
        </p:nvGrpSpPr>
        <p:grpSpPr>
          <a:xfrm>
            <a:off x="178872" y="3970932"/>
            <a:ext cx="3377453" cy="2284246"/>
            <a:chOff x="2535719" y="1585578"/>
            <a:chExt cx="1782642" cy="22842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9CAC3B-A667-4DB4-16EA-2C5772C6B784}"/>
                </a:ext>
              </a:extLst>
            </p:cNvPr>
            <p:cNvSpPr txBox="1"/>
            <p:nvPr/>
          </p:nvSpPr>
          <p:spPr>
            <a:xfrm>
              <a:off x="2535719" y="1930832"/>
              <a:ext cx="17826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5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Η υποχρέωση γνωστοποίησης που υπέχουν οι δικηγόροι ως ενδιάμεσοι αντίκειται στο δικηγορικό απόρρητο, που προστατεύεται στο άρθρο 7 ΧΘΔΕΕ. Αρχή αναλογικότητας.</a:t>
              </a:r>
            </a:p>
            <a:p>
              <a:pPr algn="ctr"/>
              <a:r>
                <a:rPr lang="el-GR" altLang="ko-KR" sz="15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Κρίση ΔΕΕ: Το άρθρο 8αβ § 5 είναι ανίσχυρο</a:t>
              </a:r>
              <a:r>
                <a:rPr lang="el-GR" altLang="ko-KR" sz="12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altLang="ko-KR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A5262E-EF33-DF82-2E59-D72A9FD23913}"/>
                </a:ext>
              </a:extLst>
            </p:cNvPr>
            <p:cNvSpPr txBox="1"/>
            <p:nvPr/>
          </p:nvSpPr>
          <p:spPr>
            <a:xfrm>
              <a:off x="2594885" y="1585578"/>
              <a:ext cx="1548359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– </a:t>
              </a:r>
              <a:r>
                <a:rPr lang="el-GR" altLang="ko-KR" sz="2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694</a:t>
              </a:r>
              <a:r>
                <a:rPr lang="en-US" altLang="ko-KR" sz="2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/20</a:t>
              </a:r>
              <a:r>
                <a:rPr lang="el-GR" altLang="ko-KR" sz="2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ko-KR" alt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0">
            <a:extLst>
              <a:ext uri="{FF2B5EF4-FFF2-40B4-BE49-F238E27FC236}">
                <a16:creationId xmlns:a16="http://schemas.microsoft.com/office/drawing/2014/main" id="{D7158CFE-E62A-8168-26D6-98EF690E8335}"/>
              </a:ext>
            </a:extLst>
          </p:cNvPr>
          <p:cNvGrpSpPr/>
          <p:nvPr/>
        </p:nvGrpSpPr>
        <p:grpSpPr>
          <a:xfrm>
            <a:off x="4423433" y="3932052"/>
            <a:ext cx="2973788" cy="1869487"/>
            <a:chOff x="2386940" y="1628108"/>
            <a:chExt cx="1954879" cy="18694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E36248-C9F6-F190-D7E5-DC891875448B}"/>
                </a:ext>
              </a:extLst>
            </p:cNvPr>
            <p:cNvSpPr txBox="1"/>
            <p:nvPr/>
          </p:nvSpPr>
          <p:spPr>
            <a:xfrm>
              <a:off x="2386940" y="2020267"/>
              <a:ext cx="195487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l-GR" altLang="ko-KR" sz="15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οδηγία είναι σύμφωνη με την αρχή της ισότητας και της απαγόρευσης των διακρίσεων; Με την αρχή της νομιμότητας στις ποινικές διαδικασίες και την αρχή της ασφάλειας δικαίου;</a:t>
              </a:r>
              <a:endParaRPr lang="en-US" altLang="ko-KR" sz="15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6105ED-1E1C-70DE-57F5-AB3FED73EF99}"/>
                </a:ext>
              </a:extLst>
            </p:cNvPr>
            <p:cNvSpPr txBox="1"/>
            <p:nvPr/>
          </p:nvSpPr>
          <p:spPr>
            <a:xfrm>
              <a:off x="2590200" y="1628108"/>
              <a:ext cx="1548359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– 623/22</a:t>
              </a:r>
              <a:endParaRPr lang="ko-KR" altLang="en-US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03">
            <a:extLst>
              <a:ext uri="{FF2B5EF4-FFF2-40B4-BE49-F238E27FC236}">
                <a16:creationId xmlns:a16="http://schemas.microsoft.com/office/drawing/2014/main" id="{2C68F3A4-AAF2-24ED-F5F7-93EEA5455678}"/>
              </a:ext>
            </a:extLst>
          </p:cNvPr>
          <p:cNvGrpSpPr/>
          <p:nvPr/>
        </p:nvGrpSpPr>
        <p:grpSpPr>
          <a:xfrm>
            <a:off x="8722581" y="3924101"/>
            <a:ext cx="2902226" cy="2114783"/>
            <a:chOff x="2257874" y="1636510"/>
            <a:chExt cx="1907836" cy="211478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F686FA-892E-5A5C-1E89-4F190A3619CF}"/>
                </a:ext>
              </a:extLst>
            </p:cNvPr>
            <p:cNvSpPr txBox="1"/>
            <p:nvPr/>
          </p:nvSpPr>
          <p:spPr>
            <a:xfrm>
              <a:off x="2257874" y="2043133"/>
              <a:ext cx="190783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altLang="ko-KR" sz="15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Έκταση υπηρεσιών που εμπίπτουν σε Δικηγορικό Απόρρητο. Παροχή υποστηρικτικού υλικού από δικηγόρους στη φορολογική αρχή; Αναλογικός ο περιορισμός του δικαιώματος; </a:t>
              </a:r>
              <a:endParaRPr lang="en-US" altLang="ko-KR" sz="15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73CD1F-B877-9BBF-AE3F-03E2CA8925CC}"/>
                </a:ext>
              </a:extLst>
            </p:cNvPr>
            <p:cNvSpPr txBox="1"/>
            <p:nvPr/>
          </p:nvSpPr>
          <p:spPr>
            <a:xfrm>
              <a:off x="2476025" y="1636510"/>
              <a:ext cx="1548359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accent3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– 432/23</a:t>
              </a:r>
              <a:endParaRPr lang="ko-KR" altLang="en-US" sz="2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자유형: 도형 395">
            <a:extLst>
              <a:ext uri="{FF2B5EF4-FFF2-40B4-BE49-F238E27FC236}">
                <a16:creationId xmlns:a16="http://schemas.microsoft.com/office/drawing/2014/main" id="{6ACC3014-26DC-EF77-43AE-86375F782845}"/>
              </a:ext>
            </a:extLst>
          </p:cNvPr>
          <p:cNvSpPr>
            <a:spLocks noChangeAspect="1"/>
          </p:cNvSpPr>
          <p:nvPr/>
        </p:nvSpPr>
        <p:spPr>
          <a:xfrm rot="10800000">
            <a:off x="1146975" y="2065770"/>
            <a:ext cx="1136830" cy="1886905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자유형: 도형 396">
            <a:extLst>
              <a:ext uri="{FF2B5EF4-FFF2-40B4-BE49-F238E27FC236}">
                <a16:creationId xmlns:a16="http://schemas.microsoft.com/office/drawing/2014/main" id="{CE67F8DE-DF1C-90E2-174F-CB5D4B328A93}"/>
              </a:ext>
            </a:extLst>
          </p:cNvPr>
          <p:cNvSpPr>
            <a:spLocks noChangeAspect="1"/>
          </p:cNvSpPr>
          <p:nvPr/>
        </p:nvSpPr>
        <p:spPr>
          <a:xfrm rot="10800000">
            <a:off x="5226090" y="1974777"/>
            <a:ext cx="1136526" cy="1886400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자유형: 도형 397">
            <a:extLst>
              <a:ext uri="{FF2B5EF4-FFF2-40B4-BE49-F238E27FC236}">
                <a16:creationId xmlns:a16="http://schemas.microsoft.com/office/drawing/2014/main" id="{D0B63EF6-CF9F-62FD-D607-9C4A2938DFCA}"/>
              </a:ext>
            </a:extLst>
          </p:cNvPr>
          <p:cNvSpPr>
            <a:spLocks noChangeAspect="1"/>
          </p:cNvSpPr>
          <p:nvPr/>
        </p:nvSpPr>
        <p:spPr>
          <a:xfrm rot="10800000">
            <a:off x="9684032" y="1976359"/>
            <a:ext cx="1136526" cy="1886400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34" name="Picture 33" descr="A gavel on a black background&#10;&#10;Description automatically generated">
            <a:extLst>
              <a:ext uri="{FF2B5EF4-FFF2-40B4-BE49-F238E27FC236}">
                <a16:creationId xmlns:a16="http://schemas.microsoft.com/office/drawing/2014/main" id="{5EF08747-97E1-293A-77EF-FD0C11EEB4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5196" y="3162160"/>
            <a:ext cx="620137" cy="346505"/>
          </a:xfrm>
          <a:prstGeom prst="rect">
            <a:avLst/>
          </a:prstGeom>
        </p:spPr>
      </p:pic>
      <p:pic>
        <p:nvPicPr>
          <p:cNvPr id="35" name="Picture 34" descr="A gavel on a black background&#10;&#10;Description automatically generated">
            <a:extLst>
              <a:ext uri="{FF2B5EF4-FFF2-40B4-BE49-F238E27FC236}">
                <a16:creationId xmlns:a16="http://schemas.microsoft.com/office/drawing/2014/main" id="{D39D41D4-CA45-5FB8-1A8E-0810C624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7425" y="3050958"/>
            <a:ext cx="620137" cy="346505"/>
          </a:xfrm>
          <a:prstGeom prst="rect">
            <a:avLst/>
          </a:prstGeom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ADC66D2B-71BB-8D46-2504-A01D3B3D76DF}"/>
              </a:ext>
            </a:extLst>
          </p:cNvPr>
          <p:cNvSpPr txBox="1">
            <a:spLocks/>
          </p:cNvSpPr>
          <p:nvPr/>
        </p:nvSpPr>
        <p:spPr>
          <a:xfrm>
            <a:off x="3666168" y="239329"/>
            <a:ext cx="4382679" cy="55811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DAC 6 </a:t>
            </a:r>
            <a:r>
              <a:rPr lang="el-GR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ΕΝΩΠΙΩΝ</a:t>
            </a:r>
            <a:r>
              <a:rPr lang="el-G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ΔΕΕ</a:t>
            </a:r>
          </a:p>
          <a:p>
            <a:pPr marL="342900" indent="-342900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endParaRPr lang="el-G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A gavel on a black background&#10;&#10;Description automatically generated">
            <a:extLst>
              <a:ext uri="{FF2B5EF4-FFF2-40B4-BE49-F238E27FC236}">
                <a16:creationId xmlns:a16="http://schemas.microsoft.com/office/drawing/2014/main" id="{7FC2E315-40A8-914F-287E-0876129140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73203" y="3038853"/>
            <a:ext cx="620137" cy="34650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5E9B24-D324-4F1B-896B-76DEAA17122F}"/>
              </a:ext>
            </a:extLst>
          </p:cNvPr>
          <p:cNvGrpSpPr/>
          <p:nvPr/>
        </p:nvGrpSpPr>
        <p:grpSpPr>
          <a:xfrm>
            <a:off x="-14900" y="5836167"/>
            <a:ext cx="3801980" cy="1338029"/>
            <a:chOff x="7533469" y="5864227"/>
            <a:chExt cx="3801980" cy="133802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1F9B638-57E1-4A54-9BD2-09BFF7171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8D5982-CDEA-44A6-8F2D-4B8E414A0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08F216-2B72-4961-B6E2-F90DE340E388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75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38" grpId="0" animBg="1"/>
      <p:bldP spid="38" grpId="1" animBg="1"/>
      <p:bldP spid="3" grpId="0" animBg="1"/>
      <p:bldP spid="4" grpId="0" animBg="1"/>
      <p:bldP spid="5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8911" y="1902945"/>
            <a:ext cx="4543183" cy="3998464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l-GR" sz="5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Επισημάνσεις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Υποχρέωση συλλογής, επαλήθευσης των πληροφοριών και υποβολής στοιχείων από τους Δηλούντες Φορείς Εκμετάλλευσης Πλατφορμών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600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Εξαιρούνται</a:t>
            </a: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πλατφόρμες με αποκλειστική δραστηριότητα τη διεκπεραίωση πληρωμών, διαφήμιση «Σχετικής Δραστηριότητας» ή την ανακατεύθυνση χρηστών σε Πλατφόρμα 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Εξαιρούμενοι Πωλητές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Μη </a:t>
            </a:r>
            <a:r>
              <a:rPr lang="el-GR" sz="360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Ενωσιακοί</a:t>
            </a: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Φορείς Εκμετάλλευσης Πλατφόρμας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Προσδιορισμός της έννοιας της «προβλέψιμης συνάφειας» κατόπιν αποφάσεων ΔΕΕ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cartoon satellite dish&#10;&#10;Description automatically generated">
            <a:extLst>
              <a:ext uri="{FF2B5EF4-FFF2-40B4-BE49-F238E27FC236}">
                <a16:creationId xmlns:a16="http://schemas.microsoft.com/office/drawing/2014/main" id="{E6943984-ABC1-7DC3-B1DF-0EB5E538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71633" y="1704306"/>
            <a:ext cx="2054591" cy="1921491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5D14F276-3C01-15A8-ECE9-59F41A748A22}"/>
              </a:ext>
            </a:extLst>
          </p:cNvPr>
          <p:cNvSpPr/>
          <p:nvPr/>
        </p:nvSpPr>
        <p:spPr>
          <a:xfrm rot="20241233">
            <a:off x="3824999" y="1490620"/>
            <a:ext cx="1365102" cy="1289263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41E59A4-133A-78C3-8DE4-50C0319D8C5A}"/>
              </a:ext>
            </a:extLst>
          </p:cNvPr>
          <p:cNvSpPr/>
          <p:nvPr/>
        </p:nvSpPr>
        <p:spPr>
          <a:xfrm rot="20241233">
            <a:off x="3833592" y="1711396"/>
            <a:ext cx="1080383" cy="899704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5643773-5D00-DC0D-9655-C5357CE0162A}"/>
              </a:ext>
            </a:extLst>
          </p:cNvPr>
          <p:cNvSpPr/>
          <p:nvPr/>
        </p:nvSpPr>
        <p:spPr>
          <a:xfrm rot="20241233">
            <a:off x="3809296" y="1273679"/>
            <a:ext cx="1623009" cy="1539821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F83B6-6C1D-4FDB-23AF-895CCE9F4829}"/>
              </a:ext>
            </a:extLst>
          </p:cNvPr>
          <p:cNvSpPr txBox="1"/>
          <p:nvPr/>
        </p:nvSpPr>
        <p:spPr>
          <a:xfrm>
            <a:off x="750224" y="2141883"/>
            <a:ext cx="112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ΑΕΟΙ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B73E49-4E01-A796-7478-040C73C47E9B}"/>
              </a:ext>
            </a:extLst>
          </p:cNvPr>
          <p:cNvGrpSpPr/>
          <p:nvPr/>
        </p:nvGrpSpPr>
        <p:grpSpPr>
          <a:xfrm rot="3509268">
            <a:off x="119677" y="1964949"/>
            <a:ext cx="647585" cy="723199"/>
            <a:chOff x="1084322" y="3752676"/>
            <a:chExt cx="2106366" cy="2122973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5D4F721-124C-00EA-8A76-2DDB8C54D072}"/>
                </a:ext>
              </a:extLst>
            </p:cNvPr>
            <p:cNvSpPr/>
            <p:nvPr/>
          </p:nvSpPr>
          <p:spPr>
            <a:xfrm rot="20241233">
              <a:off x="1104702" y="4051775"/>
              <a:ext cx="1771650" cy="1777525"/>
            </a:xfrm>
            <a:prstGeom prst="arc">
              <a:avLst>
                <a:gd name="adj1" fmla="val 16200000"/>
                <a:gd name="adj2" fmla="val 19918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D6358DB4-D1B1-B91A-2D9A-872857C2EC0C}"/>
                </a:ext>
              </a:extLst>
            </p:cNvPr>
            <p:cNvSpPr/>
            <p:nvPr/>
          </p:nvSpPr>
          <p:spPr>
            <a:xfrm rot="20241233">
              <a:off x="1149762" y="4404191"/>
              <a:ext cx="1402138" cy="1240434"/>
            </a:xfrm>
            <a:prstGeom prst="arc">
              <a:avLst>
                <a:gd name="adj1" fmla="val 16200000"/>
                <a:gd name="adj2" fmla="val 19918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C342588-B0C1-A284-5601-F250B0959D11}"/>
                </a:ext>
              </a:extLst>
            </p:cNvPr>
            <p:cNvSpPr/>
            <p:nvPr/>
          </p:nvSpPr>
          <p:spPr>
            <a:xfrm rot="20241233">
              <a:off x="1084322" y="3752676"/>
              <a:ext cx="2106366" cy="2122973"/>
            </a:xfrm>
            <a:prstGeom prst="arc">
              <a:avLst>
                <a:gd name="adj1" fmla="val 16200000"/>
                <a:gd name="adj2" fmla="val 19918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C2D02E-8844-5DFB-0D37-27A323FC5082}"/>
              </a:ext>
            </a:extLst>
          </p:cNvPr>
          <p:cNvSpPr txBox="1"/>
          <p:nvPr/>
        </p:nvSpPr>
        <p:spPr>
          <a:xfrm>
            <a:off x="2782475" y="3482778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ΚΜ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05FE7-4984-5E2C-C531-CE32CE379AD1}"/>
              </a:ext>
            </a:extLst>
          </p:cNvPr>
          <p:cNvSpPr txBox="1"/>
          <p:nvPr/>
        </p:nvSpPr>
        <p:spPr>
          <a:xfrm>
            <a:off x="5071664" y="145941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άλλου ΚΜ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EE690-7C67-AE83-D9BC-4523CDED2FCE}"/>
              </a:ext>
            </a:extLst>
          </p:cNvPr>
          <p:cNvSpPr txBox="1"/>
          <p:nvPr/>
        </p:nvSpPr>
        <p:spPr>
          <a:xfrm>
            <a:off x="977823" y="4698130"/>
            <a:ext cx="5713242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 algn="just">
              <a:lnSpc>
                <a:spcPts val="2000"/>
              </a:lnSpc>
            </a:pPr>
            <a:r>
              <a:rPr lang="el-GR" sz="1600" dirty="0">
                <a:solidFill>
                  <a:srgbClr val="008000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Κανόνες υποχρεωτικής γνωστοποίησης για τους φορείς εκμετάλλευσης ψηφιακών πλατφορμών (εντός και εκτός ΕΕ) για συγκεκριμένες δραστηριότητες [μίσθωση ακίνητης περιουσίας (κατοικίες και εμπορικά ακίνητα), προσωπικές υπηρεσίες, πώληση αγαθών, μίσθωση μέσων μεταφοράς] του «Πωλητή»</a:t>
            </a:r>
          </a:p>
        </p:txBody>
      </p:sp>
      <p:pic>
        <p:nvPicPr>
          <p:cNvPr id="2" name="Picture 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8C48FEC4-40B9-7F50-0E5A-C6E650A966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200" y="4809600"/>
            <a:ext cx="844623" cy="84462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4D87661-033C-2B23-BB32-BE96DE442CF4}"/>
              </a:ext>
            </a:extLst>
          </p:cNvPr>
          <p:cNvGrpSpPr/>
          <p:nvPr/>
        </p:nvGrpSpPr>
        <p:grpSpPr>
          <a:xfrm>
            <a:off x="149542" y="3060393"/>
            <a:ext cx="2359742" cy="1476374"/>
            <a:chOff x="299180" y="351178"/>
            <a:chExt cx="1838325" cy="1476374"/>
          </a:xfrm>
          <a:solidFill>
            <a:srgbClr val="5A8038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047B96-EF50-8133-55FA-02CA8C0C5C61}"/>
                </a:ext>
              </a:extLst>
            </p:cNvPr>
            <p:cNvSpPr/>
            <p:nvPr/>
          </p:nvSpPr>
          <p:spPr>
            <a:xfrm>
              <a:off x="299180" y="351178"/>
              <a:ext cx="1838325" cy="1476374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608BC9-7E16-50FD-3442-F61E0A454028}"/>
                </a:ext>
              </a:extLst>
            </p:cNvPr>
            <p:cNvSpPr txBox="1"/>
            <p:nvPr/>
          </p:nvSpPr>
          <p:spPr>
            <a:xfrm>
              <a:off x="322638" y="558120"/>
              <a:ext cx="1791410" cy="11387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7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Φορείς εκμετάλλευσης ψηφιακών πλατφορμών </a:t>
              </a:r>
            </a:p>
          </p:txBody>
        </p:sp>
      </p:grpSp>
      <p:sp>
        <p:nvSpPr>
          <p:cNvPr id="30" name="Arrow: Right 7">
            <a:extLst>
              <a:ext uri="{FF2B5EF4-FFF2-40B4-BE49-F238E27FC236}">
                <a16:creationId xmlns:a16="http://schemas.microsoft.com/office/drawing/2014/main" id="{0F7AD454-328C-EA01-1FF9-2F95EFEF78B5}"/>
              </a:ext>
            </a:extLst>
          </p:cNvPr>
          <p:cNvSpPr/>
          <p:nvPr/>
        </p:nvSpPr>
        <p:spPr>
          <a:xfrm>
            <a:off x="2479174" y="3669520"/>
            <a:ext cx="421127" cy="382926"/>
          </a:xfrm>
          <a:prstGeom prst="rightArrow">
            <a:avLst/>
          </a:prstGeom>
          <a:solidFill>
            <a:srgbClr val="5A8038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5B5F01-52E7-4C62-9851-D42D7A9CF5FA}"/>
              </a:ext>
            </a:extLst>
          </p:cNvPr>
          <p:cNvGrpSpPr/>
          <p:nvPr/>
        </p:nvGrpSpPr>
        <p:grpSpPr>
          <a:xfrm>
            <a:off x="-14900" y="5836167"/>
            <a:ext cx="3801980" cy="1338029"/>
            <a:chOff x="7533469" y="5864227"/>
            <a:chExt cx="3801980" cy="133802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18E7B56-8EBA-4ADC-BCB5-7722B3145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6910F4A-AD29-4185-B9F1-13353770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649B15-FF08-47A1-9965-19A2BC9ED374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47E3B5-B4C6-498C-8F09-2EF58FE8D7AB}"/>
              </a:ext>
            </a:extLst>
          </p:cNvPr>
          <p:cNvGrpSpPr/>
          <p:nvPr/>
        </p:nvGrpSpPr>
        <p:grpSpPr>
          <a:xfrm>
            <a:off x="0" y="130979"/>
            <a:ext cx="1720081" cy="1532690"/>
            <a:chOff x="0" y="130979"/>
            <a:chExt cx="1720081" cy="1532690"/>
          </a:xfrm>
        </p:grpSpPr>
        <p:sp>
          <p:nvSpPr>
            <p:cNvPr id="37" name="Flowchart: Delay 36">
              <a:extLst>
                <a:ext uri="{FF2B5EF4-FFF2-40B4-BE49-F238E27FC236}">
                  <a16:creationId xmlns:a16="http://schemas.microsoft.com/office/drawing/2014/main" id="{1FA7687B-C09E-4017-A2C1-48535632F29A}"/>
                </a:ext>
              </a:extLst>
            </p:cNvPr>
            <p:cNvSpPr/>
            <p:nvPr/>
          </p:nvSpPr>
          <p:spPr>
            <a:xfrm>
              <a:off x="0" y="130979"/>
              <a:ext cx="1666875" cy="1532690"/>
            </a:xfrm>
            <a:prstGeom prst="flowChartDelay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1F61F2-5069-4CD9-BB50-5AE11B561DB1}"/>
                </a:ext>
              </a:extLst>
            </p:cNvPr>
            <p:cNvSpPr txBox="1"/>
            <p:nvPr/>
          </p:nvSpPr>
          <p:spPr>
            <a:xfrm>
              <a:off x="53206" y="404523"/>
              <a:ext cx="166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DAC 7</a:t>
              </a:r>
            </a:p>
            <a:p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Οδηγία 20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21</a:t>
              </a:r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/</a:t>
              </a:r>
              <a:r>
                <a:rPr lang="en-US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514</a:t>
              </a:r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/ΕΕ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 animBg="1"/>
      <p:bldP spid="16" grpId="0" animBg="1"/>
      <p:bldP spid="18" grpId="0"/>
      <p:bldP spid="23" grpId="0"/>
      <p:bldP spid="25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4807" y="1905629"/>
            <a:ext cx="3512439" cy="2907259"/>
          </a:xfrm>
        </p:spPr>
        <p:txBody>
          <a:bodyPr>
            <a:normAutofit fontScale="92500"/>
          </a:bodyPr>
          <a:lstStyle/>
          <a:p>
            <a:pPr algn="ctr">
              <a:lnSpc>
                <a:spcPts val="3600"/>
              </a:lnSpc>
              <a:spcAft>
                <a:spcPts val="1200"/>
              </a:spcAft>
            </a:pPr>
            <a:r>
              <a:rPr lang="el-G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Επισημάνσεις</a:t>
            </a:r>
          </a:p>
          <a:p>
            <a:pPr marL="342900" indent="-342900">
              <a:buFontTx/>
              <a:buChar char="-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ΑΕΟΙ πρόσθετες κατηγορίες περιουσιακών στοιχείων και εισοδήματος [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crypto assets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MiCA</a:t>
            </a:r>
            <a:r>
              <a:rPr lang="el-GR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e-money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Τροποποίηση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6 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βάσει απόφασης ΔΕΕ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694/20. </a:t>
            </a:r>
          </a:p>
        </p:txBody>
      </p:sp>
      <p:pic>
        <p:nvPicPr>
          <p:cNvPr id="5" name="Picture 4" descr="A cartoon satellite dish&#10;&#10;Description automatically generated">
            <a:extLst>
              <a:ext uri="{FF2B5EF4-FFF2-40B4-BE49-F238E27FC236}">
                <a16:creationId xmlns:a16="http://schemas.microsoft.com/office/drawing/2014/main" id="{E6943984-ABC1-7DC3-B1DF-0EB5E538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71633" y="1704306"/>
            <a:ext cx="2054591" cy="1921491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5D14F276-3C01-15A8-ECE9-59F41A748A22}"/>
              </a:ext>
            </a:extLst>
          </p:cNvPr>
          <p:cNvSpPr/>
          <p:nvPr/>
        </p:nvSpPr>
        <p:spPr>
          <a:xfrm rot="20241233">
            <a:off x="3824999" y="1490620"/>
            <a:ext cx="1365102" cy="1289263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41E59A4-133A-78C3-8DE4-50C0319D8C5A}"/>
              </a:ext>
            </a:extLst>
          </p:cNvPr>
          <p:cNvSpPr/>
          <p:nvPr/>
        </p:nvSpPr>
        <p:spPr>
          <a:xfrm rot="20241233">
            <a:off x="3833592" y="1711396"/>
            <a:ext cx="1080383" cy="899704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35643773-5D00-DC0D-9655-C5357CE0162A}"/>
              </a:ext>
            </a:extLst>
          </p:cNvPr>
          <p:cNvSpPr/>
          <p:nvPr/>
        </p:nvSpPr>
        <p:spPr>
          <a:xfrm rot="20241233">
            <a:off x="3809296" y="1273679"/>
            <a:ext cx="1623009" cy="1539821"/>
          </a:xfrm>
          <a:prstGeom prst="arc">
            <a:avLst>
              <a:gd name="adj1" fmla="val 16200000"/>
              <a:gd name="adj2" fmla="val 199185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1F83B6-6C1D-4FDB-23AF-895CCE9F4829}"/>
              </a:ext>
            </a:extLst>
          </p:cNvPr>
          <p:cNvSpPr txBox="1"/>
          <p:nvPr/>
        </p:nvSpPr>
        <p:spPr>
          <a:xfrm>
            <a:off x="750224" y="2141883"/>
            <a:ext cx="1128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j-lt"/>
                <a:cs typeface="Aharoni" panose="02010803020104030203" pitchFamily="2" charset="-79"/>
              </a:rPr>
              <a:t>ΑΕΟΙ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B73E49-4E01-A796-7478-040C73C47E9B}"/>
              </a:ext>
            </a:extLst>
          </p:cNvPr>
          <p:cNvGrpSpPr/>
          <p:nvPr/>
        </p:nvGrpSpPr>
        <p:grpSpPr>
          <a:xfrm rot="3509268">
            <a:off x="119677" y="1964949"/>
            <a:ext cx="647585" cy="723199"/>
            <a:chOff x="1084322" y="3752676"/>
            <a:chExt cx="2106366" cy="2122973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E5D4F721-124C-00EA-8A76-2DDB8C54D072}"/>
                </a:ext>
              </a:extLst>
            </p:cNvPr>
            <p:cNvSpPr/>
            <p:nvPr/>
          </p:nvSpPr>
          <p:spPr>
            <a:xfrm rot="20241233">
              <a:off x="1104702" y="4051775"/>
              <a:ext cx="1771650" cy="1777525"/>
            </a:xfrm>
            <a:prstGeom prst="arc">
              <a:avLst>
                <a:gd name="adj1" fmla="val 16200000"/>
                <a:gd name="adj2" fmla="val 19918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D6358DB4-D1B1-B91A-2D9A-872857C2EC0C}"/>
                </a:ext>
              </a:extLst>
            </p:cNvPr>
            <p:cNvSpPr/>
            <p:nvPr/>
          </p:nvSpPr>
          <p:spPr>
            <a:xfrm rot="20241233">
              <a:off x="1149762" y="4404191"/>
              <a:ext cx="1402138" cy="1240434"/>
            </a:xfrm>
            <a:prstGeom prst="arc">
              <a:avLst>
                <a:gd name="adj1" fmla="val 16200000"/>
                <a:gd name="adj2" fmla="val 19918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EC342588-B0C1-A284-5601-F250B0959D11}"/>
                </a:ext>
              </a:extLst>
            </p:cNvPr>
            <p:cNvSpPr/>
            <p:nvPr/>
          </p:nvSpPr>
          <p:spPr>
            <a:xfrm rot="20241233">
              <a:off x="1084322" y="3752676"/>
              <a:ext cx="2106366" cy="2122973"/>
            </a:xfrm>
            <a:prstGeom prst="arc">
              <a:avLst>
                <a:gd name="adj1" fmla="val 16200000"/>
                <a:gd name="adj2" fmla="val 199185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9C2D02E-8844-5DFB-0D37-27A323FC5082}"/>
              </a:ext>
            </a:extLst>
          </p:cNvPr>
          <p:cNvSpPr txBox="1"/>
          <p:nvPr/>
        </p:nvSpPr>
        <p:spPr>
          <a:xfrm>
            <a:off x="2604230" y="3482778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ΚΜ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105FE7-4984-5E2C-C531-CE32CE379AD1}"/>
              </a:ext>
            </a:extLst>
          </p:cNvPr>
          <p:cNvSpPr txBox="1"/>
          <p:nvPr/>
        </p:nvSpPr>
        <p:spPr>
          <a:xfrm>
            <a:off x="5071664" y="145941"/>
            <a:ext cx="1838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+mj-lt"/>
                <a:cs typeface="Aharoni" panose="02010803020104030203" pitchFamily="2" charset="-79"/>
              </a:rPr>
              <a:t>Αρμόδια αρχή άλλου ΚΜ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3EE690-7C67-AE83-D9BC-4523CDED2FCE}"/>
              </a:ext>
            </a:extLst>
          </p:cNvPr>
          <p:cNvSpPr txBox="1"/>
          <p:nvPr/>
        </p:nvSpPr>
        <p:spPr>
          <a:xfrm>
            <a:off x="977822" y="4696668"/>
            <a:ext cx="66508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lnSpc>
                <a:spcPts val="1800"/>
              </a:lnSpc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	Κανόνες υποχρεωτικής γνωστοποίησης για τους </a:t>
            </a:r>
            <a:r>
              <a:rPr lang="el-GR" sz="1600" dirty="0" err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παρόχους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υπηρεσιών </a:t>
            </a:r>
            <a:r>
              <a:rPr lang="el-GR" sz="1600" dirty="0" err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κρυπτοστοιχείων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(Μ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iC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Α)</a:t>
            </a:r>
          </a:p>
          <a:p>
            <a:pPr marL="182563" indent="-182563">
              <a:lnSpc>
                <a:spcPts val="1800"/>
              </a:lnSpc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	Επέκταση του ΑΕΟΙ στα «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advance cross-border rulings</a:t>
            </a: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» για εύπορα φυσικά πρόσωπα.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</a:t>
            </a:r>
            <a:endParaRPr lang="el-GR" sz="1600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  <a:p>
            <a:pPr marL="182563" indent="-182563">
              <a:lnSpc>
                <a:spcPts val="1800"/>
              </a:lnSpc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   ΑΕΟΙ σχετικά με μερίσματα εκτός θεματοφυλακής και παρόμοια έσοδα</a:t>
            </a:r>
          </a:p>
          <a:p>
            <a:pPr marL="182563" indent="-182563">
              <a:lnSpc>
                <a:spcPts val="1800"/>
              </a:lnSpc>
            </a:pPr>
            <a:r>
              <a:rPr lang="el-GR" sz="1600" dirty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-	Διεύρυνση υποχρέωσης κοινοποίησης ΑΦΜ</a:t>
            </a:r>
          </a:p>
        </p:txBody>
      </p:sp>
      <p:pic>
        <p:nvPicPr>
          <p:cNvPr id="2" name="Picture 1" descr="A blue circle with a white letter in it&#10;&#10;Description automatically generated">
            <a:extLst>
              <a:ext uri="{FF2B5EF4-FFF2-40B4-BE49-F238E27FC236}">
                <a16:creationId xmlns:a16="http://schemas.microsoft.com/office/drawing/2014/main" id="{F7FE159E-1501-9A7F-14B0-40E4827BD5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200" y="4809600"/>
            <a:ext cx="844623" cy="844623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4D87661-033C-2B23-BB32-BE96DE442CF4}"/>
              </a:ext>
            </a:extLst>
          </p:cNvPr>
          <p:cNvGrpSpPr/>
          <p:nvPr/>
        </p:nvGrpSpPr>
        <p:grpSpPr>
          <a:xfrm>
            <a:off x="149542" y="3060393"/>
            <a:ext cx="2359742" cy="1476374"/>
            <a:chOff x="299180" y="351178"/>
            <a:chExt cx="1838325" cy="1476374"/>
          </a:xfrm>
          <a:solidFill>
            <a:srgbClr val="5A8038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D047B96-EF50-8133-55FA-02CA8C0C5C61}"/>
                </a:ext>
              </a:extLst>
            </p:cNvPr>
            <p:cNvSpPr/>
            <p:nvPr/>
          </p:nvSpPr>
          <p:spPr>
            <a:xfrm>
              <a:off x="299180" y="351178"/>
              <a:ext cx="1838325" cy="1476374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608BC9-7E16-50FD-3442-F61E0A454028}"/>
                </a:ext>
              </a:extLst>
            </p:cNvPr>
            <p:cNvSpPr txBox="1"/>
            <p:nvPr/>
          </p:nvSpPr>
          <p:spPr>
            <a:xfrm>
              <a:off x="327112" y="560353"/>
              <a:ext cx="1791410" cy="113877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l-GR" sz="1700" b="1" dirty="0">
                  <a:solidFill>
                    <a:schemeClr val="bg1"/>
                  </a:solidFill>
                  <a:latin typeface="+mj-lt"/>
                  <a:cs typeface="Aharoni" panose="02010803020104030203" pitchFamily="2" charset="-79"/>
                </a:rPr>
                <a:t>Πάροχοι υπηρεσιών κρυπτοστοιχείων</a:t>
              </a:r>
            </a:p>
          </p:txBody>
        </p:sp>
      </p:grpSp>
      <p:sp>
        <p:nvSpPr>
          <p:cNvPr id="30" name="Arrow: Right 7">
            <a:extLst>
              <a:ext uri="{FF2B5EF4-FFF2-40B4-BE49-F238E27FC236}">
                <a16:creationId xmlns:a16="http://schemas.microsoft.com/office/drawing/2014/main" id="{0F7AD454-328C-EA01-1FF9-2F95EFEF78B5}"/>
              </a:ext>
            </a:extLst>
          </p:cNvPr>
          <p:cNvSpPr/>
          <p:nvPr/>
        </p:nvSpPr>
        <p:spPr>
          <a:xfrm>
            <a:off x="2477694" y="3614480"/>
            <a:ext cx="421127" cy="382926"/>
          </a:xfrm>
          <a:prstGeom prst="rightArrow">
            <a:avLst/>
          </a:prstGeom>
          <a:solidFill>
            <a:srgbClr val="5A8038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8BA12E-A033-4422-AF3C-507FA79B75DF}"/>
              </a:ext>
            </a:extLst>
          </p:cNvPr>
          <p:cNvGrpSpPr/>
          <p:nvPr/>
        </p:nvGrpSpPr>
        <p:grpSpPr>
          <a:xfrm>
            <a:off x="-14900" y="5836167"/>
            <a:ext cx="3801980" cy="1338029"/>
            <a:chOff x="7533469" y="5864227"/>
            <a:chExt cx="3801980" cy="133802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A95D94-B950-4E7E-867F-DFC6B440A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33469" y="5864227"/>
              <a:ext cx="1961562" cy="133802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DD3BA5C-0C0F-4651-9D10-A117BA5DA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6575" y="6372429"/>
              <a:ext cx="1718874" cy="4089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440229-EDBE-40A2-8B44-1EA8D9621E29}"/>
                </a:ext>
              </a:extLst>
            </p:cNvPr>
            <p:cNvCxnSpPr>
              <a:cxnSpLocks/>
            </p:cNvCxnSpPr>
            <p:nvPr/>
          </p:nvCxnSpPr>
          <p:spPr>
            <a:xfrm>
              <a:off x="9480032" y="6369651"/>
              <a:ext cx="1" cy="437423"/>
            </a:xfrm>
            <a:prstGeom prst="line">
              <a:avLst/>
            </a:prstGeom>
            <a:ln w="38100">
              <a:solidFill>
                <a:srgbClr val="7F8F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6CD213-1B37-43D8-9A7F-D52E59BD07A5}"/>
              </a:ext>
            </a:extLst>
          </p:cNvPr>
          <p:cNvGrpSpPr/>
          <p:nvPr/>
        </p:nvGrpSpPr>
        <p:grpSpPr>
          <a:xfrm>
            <a:off x="0" y="130979"/>
            <a:ext cx="1720081" cy="1532690"/>
            <a:chOff x="0" y="130979"/>
            <a:chExt cx="1720081" cy="1532690"/>
          </a:xfrm>
        </p:grpSpPr>
        <p:sp>
          <p:nvSpPr>
            <p:cNvPr id="36" name="Flowchart: Delay 35">
              <a:extLst>
                <a:ext uri="{FF2B5EF4-FFF2-40B4-BE49-F238E27FC236}">
                  <a16:creationId xmlns:a16="http://schemas.microsoft.com/office/drawing/2014/main" id="{038AAC82-9097-4527-8026-45BA210A4B1F}"/>
                </a:ext>
              </a:extLst>
            </p:cNvPr>
            <p:cNvSpPr/>
            <p:nvPr/>
          </p:nvSpPr>
          <p:spPr>
            <a:xfrm>
              <a:off x="0" y="130979"/>
              <a:ext cx="1666875" cy="1532690"/>
            </a:xfrm>
            <a:prstGeom prst="flowChartDelay">
              <a:avLst/>
            </a:prstGeom>
            <a:solidFill>
              <a:srgbClr val="4A66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5F12739-E14A-445B-A785-BFBE8B68B977}"/>
                </a:ext>
              </a:extLst>
            </p:cNvPr>
            <p:cNvSpPr txBox="1"/>
            <p:nvPr/>
          </p:nvSpPr>
          <p:spPr>
            <a:xfrm>
              <a:off x="53206" y="404523"/>
              <a:ext cx="166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DAC 8</a:t>
              </a:r>
            </a:p>
            <a:p>
              <a:r>
                <a:rPr lang="el-GR" dirty="0">
                  <a:solidFill>
                    <a:schemeClr val="bg1"/>
                  </a:solidFill>
                  <a:latin typeface="Calibri" panose="020F0502020204030204" pitchFamily="34" charset="0"/>
                  <a:cs typeface="Aharoni" panose="02010803020104030203" pitchFamily="2" charset="-79"/>
                </a:rPr>
                <a:t>Οδηγία 2023/2226/ΕΕ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89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5" grpId="0" animBg="1"/>
      <p:bldP spid="16" grpId="0" animBg="1"/>
      <p:bldP spid="18" grpId="0"/>
      <p:bldP spid="23" grpId="0"/>
      <p:bldP spid="25" grpId="0"/>
      <p:bldP spid="29" grpId="0"/>
      <p:bldP spid="30" grpId="0" animBg="1"/>
    </p:bldLst>
  </p:timing>
</p:sld>
</file>

<file path=ppt/theme/theme1.xml><?xml version="1.0" encoding="utf-8"?>
<a:theme xmlns:a="http://schemas.openxmlformats.org/drawingml/2006/main" name="Cust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D542F6-3184-4387-BE39-8DA735EB5504}">
  <ds:schemaRefs>
    <ds:schemaRef ds:uri="http://schemas.microsoft.com/office/2006/metadata/properties"/>
    <ds:schemaRef ds:uri="http://purl.org/dc/terms/"/>
    <ds:schemaRef ds:uri="http://purl.org/dc/elements/1.1/"/>
    <ds:schemaRef ds:uri="71af3243-3dd4-4a8d-8c0d-dd76da1f02a5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www.w3.org/XML/1998/namespace"/>
    <ds:schemaRef ds:uri="230e9df3-be65-4c73-a93b-d1236ebd677e"/>
    <ds:schemaRef ds:uri="http://schemas.microsoft.com/office/infopath/2007/PartnerControl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F65D-59DB-459C-812A-E954DE5F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1757</TotalTime>
  <Words>1093</Words>
  <Application>Microsoft Office PowerPoint</Application>
  <PresentationFormat>Grand écran</PresentationFormat>
  <Paragraphs>203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Sabon Next LT</vt:lpstr>
      <vt:lpstr>Custom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Pari Papageorgiou</dc:creator>
  <cp:lastModifiedBy>Fanny Babali</cp:lastModifiedBy>
  <cp:revision>174</cp:revision>
  <cp:lastPrinted>2023-10-20T15:57:39Z</cp:lastPrinted>
  <dcterms:created xsi:type="dcterms:W3CDTF">2023-10-19T06:03:29Z</dcterms:created>
  <dcterms:modified xsi:type="dcterms:W3CDTF">2023-10-24T14:17:09Z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