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81" r:id="rId2"/>
    <p:sldId id="282" r:id="rId3"/>
    <p:sldId id="283" r:id="rId4"/>
    <p:sldId id="284" r:id="rId5"/>
    <p:sldId id="286" r:id="rId6"/>
    <p:sldId id="287" r:id="rId7"/>
    <p:sldId id="270" r:id="rId8"/>
    <p:sldId id="271" r:id="rId9"/>
    <p:sldId id="272" r:id="rId10"/>
    <p:sldId id="273" r:id="rId11"/>
    <p:sldId id="274" r:id="rId12"/>
    <p:sldId id="275" r:id="rId13"/>
    <p:sldId id="277" r:id="rId14"/>
    <p:sldId id="278" r:id="rId15"/>
    <p:sldId id="279" r:id="rId16"/>
    <p:sldId id="280" r:id="rId17"/>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C1ED8B7-274E-4A2E-90D5-7985668B521E}" v="1" dt="2023-10-23T09:36:42.66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5" d="100"/>
          <a:sy n="75" d="100"/>
        </p:scale>
        <p:origin x="426"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CIFG | Fanny Babali" userId="4dbd8de3-f86f-4165-9668-021dfb7850d8" providerId="ADAL" clId="{BC1ED8B7-274E-4A2E-90D5-7985668B521E}"/>
    <pc:docChg chg="modSld">
      <pc:chgData name="CCIFG | Fanny Babali" userId="4dbd8de3-f86f-4165-9668-021dfb7850d8" providerId="ADAL" clId="{BC1ED8B7-274E-4A2E-90D5-7985668B521E}" dt="2023-10-23T09:36:42.666" v="0"/>
      <pc:docMkLst>
        <pc:docMk/>
      </pc:docMkLst>
      <pc:sldChg chg="modSp">
        <pc:chgData name="CCIFG | Fanny Babali" userId="4dbd8de3-f86f-4165-9668-021dfb7850d8" providerId="ADAL" clId="{BC1ED8B7-274E-4A2E-90D5-7985668B521E}" dt="2023-10-23T09:36:42.666" v="0"/>
        <pc:sldMkLst>
          <pc:docMk/>
          <pc:sldMk cId="0" sldId="274"/>
        </pc:sldMkLst>
        <pc:spChg chg="mod">
          <ac:chgData name="CCIFG | Fanny Babali" userId="4dbd8de3-f86f-4165-9668-021dfb7850d8" providerId="ADAL" clId="{BC1ED8B7-274E-4A2E-90D5-7985668B521E}" dt="2023-10-23T09:36:42.666" v="0"/>
          <ac:spMkLst>
            <pc:docMk/>
            <pc:sldMk cId="0" sldId="274"/>
            <ac:spMk id="2" creationId="{00000000-0000-0000-0000-000000000000}"/>
          </ac:spMkLst>
        </pc:spChg>
      </pc:sldChg>
      <pc:sldChg chg="modSp">
        <pc:chgData name="CCIFG | Fanny Babali" userId="4dbd8de3-f86f-4165-9668-021dfb7850d8" providerId="ADAL" clId="{BC1ED8B7-274E-4A2E-90D5-7985668B521E}" dt="2023-10-23T09:36:42.666" v="0"/>
        <pc:sldMkLst>
          <pc:docMk/>
          <pc:sldMk cId="0" sldId="280"/>
        </pc:sldMkLst>
        <pc:spChg chg="mod">
          <ac:chgData name="CCIFG | Fanny Babali" userId="4dbd8de3-f86f-4165-9668-021dfb7850d8" providerId="ADAL" clId="{BC1ED8B7-274E-4A2E-90D5-7985668B521E}" dt="2023-10-23T09:36:42.666" v="0"/>
          <ac:spMkLst>
            <pc:docMk/>
            <pc:sldMk cId="0" sldId="280"/>
            <ac:spMk id="2"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a:t>Kλικ για επεξεργασία του τίτλου</a:t>
            </a: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p>
        </p:txBody>
      </p:sp>
      <p:sp>
        <p:nvSpPr>
          <p:cNvPr id="4" name="3 - Θέση ημερομηνίας"/>
          <p:cNvSpPr>
            <a:spLocks noGrp="1"/>
          </p:cNvSpPr>
          <p:nvPr>
            <p:ph type="dt" sz="half" idx="10"/>
          </p:nvPr>
        </p:nvSpPr>
        <p:spPr/>
        <p:txBody>
          <a:bodyPr/>
          <a:lstStyle/>
          <a:p>
            <a:fld id="{D7E09167-277B-4C98-A788-E6AB3A439193}" type="datetimeFigureOut">
              <a:rPr lang="el-GR" smtClean="0"/>
              <a:pPr/>
              <a:t>23/10/2023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B3C5681-6B97-4465-9537-FCCB129F4AB1}" type="slidenum">
              <a:rPr lang="el-GR" smtClean="0"/>
              <a:pPr/>
              <a:t>‹N°›</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κατακόρυφου κειμένου"/>
          <p:cNvSpPr>
            <a:spLocks noGrp="1"/>
          </p:cNvSpPr>
          <p:nvPr>
            <p:ph type="body" orient="vert" idx="1"/>
          </p:nvPr>
        </p:nvSpPr>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D7E09167-277B-4C98-A788-E6AB3A439193}" type="datetimeFigureOut">
              <a:rPr lang="el-GR" smtClean="0"/>
              <a:pPr/>
              <a:t>23/10/2023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B3C5681-6B97-4465-9537-FCCB129F4AB1}" type="slidenum">
              <a:rPr lang="el-GR" smtClean="0"/>
              <a:pPr/>
              <a:t>‹N°›</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a:t>Kλικ για επεξεργασία του τίτλου</a:t>
            </a: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D7E09167-277B-4C98-A788-E6AB3A439193}" type="datetimeFigureOut">
              <a:rPr lang="el-GR" smtClean="0"/>
              <a:pPr/>
              <a:t>23/10/2023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B3C5681-6B97-4465-9537-FCCB129F4AB1}" type="slidenum">
              <a:rPr lang="el-GR" smtClean="0"/>
              <a:pPr/>
              <a:t>‹N°›</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idx="1"/>
          </p:nvPr>
        </p:nvSpPr>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D7E09167-277B-4C98-A788-E6AB3A439193}" type="datetimeFigureOut">
              <a:rPr lang="el-GR" smtClean="0"/>
              <a:pPr/>
              <a:t>23/10/2023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B3C5681-6B97-4465-9537-FCCB129F4AB1}" type="slidenum">
              <a:rPr lang="el-GR" smtClean="0"/>
              <a:pPr/>
              <a:t>‹N°›</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a:t>Kλικ για επεξεργασία του τίτλου</a:t>
            </a: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D7E09167-277B-4C98-A788-E6AB3A439193}" type="datetimeFigureOut">
              <a:rPr lang="el-GR" smtClean="0"/>
              <a:pPr/>
              <a:t>23/10/2023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B3C5681-6B97-4465-9537-FCCB129F4AB1}" type="slidenum">
              <a:rPr lang="el-GR" smtClean="0"/>
              <a:pPr/>
              <a:t>‹N°›</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ημερομηνίας"/>
          <p:cNvSpPr>
            <a:spLocks noGrp="1"/>
          </p:cNvSpPr>
          <p:nvPr>
            <p:ph type="dt" sz="half" idx="10"/>
          </p:nvPr>
        </p:nvSpPr>
        <p:spPr/>
        <p:txBody>
          <a:bodyPr/>
          <a:lstStyle/>
          <a:p>
            <a:fld id="{D7E09167-277B-4C98-A788-E6AB3A439193}" type="datetimeFigureOut">
              <a:rPr lang="el-GR" smtClean="0"/>
              <a:pPr/>
              <a:t>23/10/2023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B3C5681-6B97-4465-9537-FCCB129F4AB1}" type="slidenum">
              <a:rPr lang="el-GR" smtClean="0"/>
              <a:pPr/>
              <a:t>‹N°›</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a:t>Kλικ για επεξεργασία του τίτλου</a:t>
            </a: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6 - Θέση ημερομηνίας"/>
          <p:cNvSpPr>
            <a:spLocks noGrp="1"/>
          </p:cNvSpPr>
          <p:nvPr>
            <p:ph type="dt" sz="half" idx="10"/>
          </p:nvPr>
        </p:nvSpPr>
        <p:spPr/>
        <p:txBody>
          <a:bodyPr/>
          <a:lstStyle/>
          <a:p>
            <a:fld id="{D7E09167-277B-4C98-A788-E6AB3A439193}" type="datetimeFigureOut">
              <a:rPr lang="el-GR" smtClean="0"/>
              <a:pPr/>
              <a:t>23/10/2023</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B3C5681-6B97-4465-9537-FCCB129F4AB1}" type="slidenum">
              <a:rPr lang="el-GR" smtClean="0"/>
              <a:pPr/>
              <a:t>‹N°›</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ημερομηνίας"/>
          <p:cNvSpPr>
            <a:spLocks noGrp="1"/>
          </p:cNvSpPr>
          <p:nvPr>
            <p:ph type="dt" sz="half" idx="10"/>
          </p:nvPr>
        </p:nvSpPr>
        <p:spPr/>
        <p:txBody>
          <a:bodyPr/>
          <a:lstStyle/>
          <a:p>
            <a:fld id="{D7E09167-277B-4C98-A788-E6AB3A439193}" type="datetimeFigureOut">
              <a:rPr lang="el-GR" smtClean="0"/>
              <a:pPr/>
              <a:t>23/10/2023</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B3C5681-6B97-4465-9537-FCCB129F4AB1}" type="slidenum">
              <a:rPr lang="el-GR" smtClean="0"/>
              <a:pPr/>
              <a:t>‹N°›</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D7E09167-277B-4C98-A788-E6AB3A439193}" type="datetimeFigureOut">
              <a:rPr lang="el-GR" smtClean="0"/>
              <a:pPr/>
              <a:t>23/10/2023</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B3C5681-6B97-4465-9537-FCCB129F4AB1}" type="slidenum">
              <a:rPr lang="el-GR" smtClean="0"/>
              <a:pPr/>
              <a:t>‹N°›</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a:t>Kλικ για επεξεργασία του τίτλου</a:t>
            </a: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D7E09167-277B-4C98-A788-E6AB3A439193}" type="datetimeFigureOut">
              <a:rPr lang="el-GR" smtClean="0"/>
              <a:pPr/>
              <a:t>23/10/2023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B3C5681-6B97-4465-9537-FCCB129F4AB1}" type="slidenum">
              <a:rPr lang="el-GR" smtClean="0"/>
              <a:pPr/>
              <a:t>‹N°›</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a:t>Kλικ για επεξεργασία του τίτλου</a:t>
            </a: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D7E09167-277B-4C98-A788-E6AB3A439193}" type="datetimeFigureOut">
              <a:rPr lang="el-GR" smtClean="0"/>
              <a:pPr/>
              <a:t>23/10/2023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B3C5681-6B97-4465-9537-FCCB129F4AB1}" type="slidenum">
              <a:rPr lang="el-GR" smtClean="0"/>
              <a:pPr/>
              <a:t>‹N°›</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a:t>Kλικ για επεξεργασία του τίτλου</a:t>
            </a: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E09167-277B-4C98-A788-E6AB3A439193}" type="datetimeFigureOut">
              <a:rPr lang="el-GR" smtClean="0"/>
              <a:pPr/>
              <a:t>23/10/2023</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3C5681-6B97-4465-9537-FCCB129F4AB1}" type="slidenum">
              <a:rPr lang="el-GR" smtClean="0"/>
              <a:pPr/>
              <a:t>‹N°›</a:t>
            </a:fld>
            <a:endParaRPr lang="el-GR"/>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107504" y="44624"/>
            <a:ext cx="8928992" cy="3312368"/>
          </a:xfrm>
        </p:spPr>
        <p:txBody>
          <a:bodyPr>
            <a:noAutofit/>
          </a:bodyPr>
          <a:lstStyle/>
          <a:p>
            <a:r>
              <a:rPr lang="el-GR" sz="2800" b="1" dirty="0"/>
              <a:t>ΕΛΛΗΝΟΓΑΛΛΙΚΟ ΕΜΠΟΡΙΚΟ </a:t>
            </a:r>
            <a:br>
              <a:rPr lang="en-US" sz="2800" b="1" dirty="0"/>
            </a:br>
            <a:r>
              <a:rPr lang="el-GR" sz="2800" b="1" dirty="0"/>
              <a:t>&amp; ΒΙΟΜΗΧΑΝΙΚΟ ΕΠΙΜΕΛΗΤΗΡΙΟ</a:t>
            </a:r>
            <a:br>
              <a:rPr lang="el-GR" sz="2800" dirty="0"/>
            </a:br>
            <a:r>
              <a:rPr lang="el-GR" sz="2800" b="1" dirty="0"/>
              <a:t>ΦΟΡΟΛΟΓΙΚΗ ΕΠΙΤΡΟΠΗ</a:t>
            </a:r>
            <a:br>
              <a:rPr lang="en-US" sz="2800" dirty="0"/>
            </a:br>
            <a:br>
              <a:rPr lang="el-GR" sz="2800" dirty="0"/>
            </a:br>
            <a:r>
              <a:rPr lang="el-GR" sz="2800" b="1" dirty="0"/>
              <a:t>ΦΟΡΟΛΟΓΙΚΕΣ ΜΕΤΑΡΡΥΘΜΙΣΕΙΣ </a:t>
            </a:r>
            <a:br>
              <a:rPr lang="el-GR" sz="2800" dirty="0"/>
            </a:br>
            <a:r>
              <a:rPr lang="el-GR" sz="2800" b="1" dirty="0"/>
              <a:t>ΕΠΕΝΔΥΤΙΚΑ &amp; ΑΝΑΠΤΥΞΙΑΚΑ ΚΙΝΗΤΡΑ</a:t>
            </a:r>
            <a:br>
              <a:rPr lang="el-GR" sz="2800" dirty="0"/>
            </a:br>
            <a:r>
              <a:rPr lang="el-GR" sz="2800" b="1" dirty="0"/>
              <a:t>ΠΡΟΟΠΤΙΚΕΣ 2024 </a:t>
            </a:r>
            <a:br>
              <a:rPr lang="el-GR" sz="2800" dirty="0"/>
            </a:br>
            <a:endParaRPr lang="el-GR" sz="2800" dirty="0"/>
          </a:p>
        </p:txBody>
      </p:sp>
      <p:sp>
        <p:nvSpPr>
          <p:cNvPr id="3" name="Υπότιτλος 2"/>
          <p:cNvSpPr>
            <a:spLocks noGrp="1"/>
          </p:cNvSpPr>
          <p:nvPr>
            <p:ph type="subTitle" idx="1"/>
          </p:nvPr>
        </p:nvSpPr>
        <p:spPr>
          <a:xfrm>
            <a:off x="107504" y="3140968"/>
            <a:ext cx="8856984" cy="3168352"/>
          </a:xfrm>
        </p:spPr>
        <p:txBody>
          <a:bodyPr>
            <a:normAutofit/>
          </a:bodyPr>
          <a:lstStyle/>
          <a:p>
            <a:r>
              <a:rPr lang="el-GR" sz="2800" b="1" dirty="0"/>
              <a:t>Οι δυνατότητες σύμπραξης επιχειρήσεων και ΑΕΙ σε τομείς ανάπτυξης και εμπορικής αξιοποίησης τεχνολογίας</a:t>
            </a:r>
            <a:endParaRPr lang="en-US" sz="2800" b="1" dirty="0"/>
          </a:p>
          <a:p>
            <a:endParaRPr lang="en-US" sz="2800" b="1" dirty="0"/>
          </a:p>
          <a:p>
            <a:r>
              <a:rPr lang="el-GR" sz="2800" b="1" dirty="0"/>
              <a:t> </a:t>
            </a:r>
            <a:r>
              <a:rPr lang="el-GR" sz="2000" b="1" dirty="0"/>
              <a:t>ΑΘΗΝΑ</a:t>
            </a:r>
            <a:r>
              <a:rPr lang="en-US" sz="2000" b="1" dirty="0"/>
              <a:t> 24.10.2023 </a:t>
            </a:r>
          </a:p>
          <a:p>
            <a:endParaRPr lang="en-US" sz="2000" b="1" dirty="0"/>
          </a:p>
          <a:p>
            <a:r>
              <a:rPr lang="el-GR" sz="1800" dirty="0"/>
              <a:t>Ιωάννης Ελ. </a:t>
            </a:r>
            <a:r>
              <a:rPr lang="el-GR" sz="1800" dirty="0" err="1"/>
              <a:t>Κοϊμτζόγλου</a:t>
            </a:r>
            <a:r>
              <a:rPr lang="el-GR" sz="1800" dirty="0"/>
              <a:t>, Δ.Ν., Δικηγόρος, Νομικός Σύμβουλος ΟΠΑ, ΣΕΠ ΕΑΠ- ΑΠΚΥ,</a:t>
            </a:r>
          </a:p>
          <a:p>
            <a:r>
              <a:rPr lang="en-US" sz="1800" dirty="0"/>
              <a:t>Ass</a:t>
            </a:r>
            <a:r>
              <a:rPr lang="el-GR" sz="1800" dirty="0"/>
              <a:t>. </a:t>
            </a:r>
            <a:r>
              <a:rPr lang="en-US" sz="1800" dirty="0"/>
              <a:t>Professor PHILIPS University</a:t>
            </a:r>
            <a:endParaRPr lang="el-GR" sz="1800" dirty="0"/>
          </a:p>
          <a:p>
            <a:endParaRPr lang="el-GR" sz="2000" dirty="0"/>
          </a:p>
          <a:p>
            <a:endParaRPr lang="el-GR" sz="2800" dirty="0"/>
          </a:p>
          <a:p>
            <a:endParaRPr lang="el-GR" dirty="0"/>
          </a:p>
        </p:txBody>
      </p:sp>
    </p:spTree>
    <p:extLst>
      <p:ext uri="{BB962C8B-B14F-4D97-AF65-F5344CB8AC3E}">
        <p14:creationId xmlns:p14="http://schemas.microsoft.com/office/powerpoint/2010/main" val="35510020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60648"/>
            <a:ext cx="7772400" cy="5112567"/>
          </a:xfrm>
        </p:spPr>
        <p:txBody>
          <a:bodyPr>
            <a:noAutofit/>
          </a:bodyPr>
          <a:lstStyle/>
          <a:p>
            <a:r>
              <a:rPr lang="el-GR" sz="2400" b="1" dirty="0"/>
              <a:t>Με πρωτόκολλο συνεργασίας μεταξύ του Ανώτατου Εκπαιδευτικού Ιδρύματος (Α.Ε.Ι.), της συνεργαζόμενης επιχείρησης ή βιομηχανίας και του υποψήφιου διδάκτορα, το οποίο εγκρίνεται από τη Σύγκλητο του Α.Ε.Ι., κατόπιν εισήγησης του Τμήματος, καθορίζονται οι ειδικότεροι όροι συνεργασίας για την εκπόνηση διδακτορικής διατριβής στην επιχείρηση ή τη βιομηχανία και την εξαγωγή των ερευνητικών αποτελεσμάτων, τη χρήση υποδομών του εξοπλισμού του Α.Ε.Ι., αν η έρευνα διεξάγεται εντός του Α.Ε.Ι., τις υποχρεώσεις και τα δικαιώματα κάθε συμβαλλόμενου μέρους, συμπεριλαμβανομένου του καθορισμού των δικαιωμάτων πνευματικής ιδιοκτησίας επί του έργου που διεξάγεται κατά τη διάρκεια εκπόνησης της διδακτορικής διατριβής.</a:t>
            </a:r>
            <a:endParaRPr lang="el-GR" sz="2400" dirty="0"/>
          </a:p>
        </p:txBody>
      </p:sp>
      <p:sp>
        <p:nvSpPr>
          <p:cNvPr id="3" name="2 - Υπότιτλος"/>
          <p:cNvSpPr>
            <a:spLocks noGrp="1"/>
          </p:cNvSpPr>
          <p:nvPr>
            <p:ph type="subTitle" idx="1"/>
          </p:nvPr>
        </p:nvSpPr>
        <p:spPr>
          <a:xfrm>
            <a:off x="179512" y="5753472"/>
            <a:ext cx="8784976" cy="915888"/>
          </a:xfrm>
        </p:spPr>
        <p:txBody>
          <a:bodyPr>
            <a:normAutofit/>
          </a:bodyPr>
          <a:lstStyle/>
          <a:p>
            <a:r>
              <a:rPr lang="el-GR" sz="1800" dirty="0"/>
              <a:t>Ιωάννης Ελ. </a:t>
            </a:r>
            <a:r>
              <a:rPr lang="el-GR" sz="1800" dirty="0" err="1"/>
              <a:t>Κοϊμτζόγλου</a:t>
            </a:r>
            <a:r>
              <a:rPr lang="el-GR" sz="1800" dirty="0"/>
              <a:t>, Δ.Ν., Δικηγόρος, Νομικός Σύμβουλος ΟΠΑ, ΣΕΠ ΕΑΠ- ΑΠΚΥ,</a:t>
            </a:r>
          </a:p>
          <a:p>
            <a:r>
              <a:rPr lang="en-US" sz="1800" dirty="0"/>
              <a:t>Ass</a:t>
            </a:r>
            <a:r>
              <a:rPr lang="el-GR" sz="1800" dirty="0"/>
              <a:t>. </a:t>
            </a:r>
            <a:r>
              <a:rPr lang="en-US" sz="1800" dirty="0"/>
              <a:t>Professor PHILIPS University</a:t>
            </a:r>
            <a:endParaRPr lang="el-GR" sz="1800" dirty="0"/>
          </a:p>
          <a:p>
            <a:endParaRPr lang="el-GR" sz="1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noAutofit/>
          </a:bodyPr>
          <a:lstStyle/>
          <a:p>
            <a:pPr lvl="0"/>
            <a:r>
              <a:rPr lang="el-GR" sz="2400" b="1" dirty="0"/>
              <a:t>Κατά τη διάρκεια εκπόνησης της διδακτορικής διατριβής ο υποψήφιος διδάκτορας δύναται να διεξάγει, εν </a:t>
            </a:r>
            <a:r>
              <a:rPr lang="el-GR" sz="2400" b="1" dirty="0" err="1"/>
              <a:t>όλω</a:t>
            </a:r>
            <a:r>
              <a:rPr lang="el-GR" sz="2400" b="1" dirty="0"/>
              <a:t> ή εν μέρει, την ερευνητική του δραστηριότητα σε χώρους της επιχείρησης ή βιομηχανίας, μετά από σύμφωνη γνώμη της τριμελούς συμβουλευτικής επιτροπής, υπό την προϋπόθεση ότι εξασφαλίζονται η υποστήριξη και η καθοδήγηση από τον επιβλέποντα και εφαρμόζονται οι διατάξεις του εσωτερικού κανονισμού λειτουργίας του Α.Ε.Ι. και του εσωτερικού κανονισμού του προγράμματος σπουδών. Η οικονομική διαχείριση της χρηματοδότησης πραγματοποιείται μέσω του Ειδικού Λογαριασμού Κονδυλίων Έρευνας (Ε.Λ.Κ.Ε.) του Α.Ε.Ι. </a:t>
            </a:r>
            <a:br>
              <a:rPr lang="el-GR" sz="2400" dirty="0"/>
            </a:br>
            <a:endParaRPr lang="el-GR" sz="2400" dirty="0"/>
          </a:p>
        </p:txBody>
      </p:sp>
      <p:sp>
        <p:nvSpPr>
          <p:cNvPr id="3" name="2 - Υπότιτλος"/>
          <p:cNvSpPr>
            <a:spLocks noGrp="1"/>
          </p:cNvSpPr>
          <p:nvPr>
            <p:ph type="subTitle" idx="1"/>
          </p:nvPr>
        </p:nvSpPr>
        <p:spPr>
          <a:xfrm>
            <a:off x="179512" y="5589240"/>
            <a:ext cx="8784976" cy="1104528"/>
          </a:xfrm>
        </p:spPr>
        <p:txBody>
          <a:bodyPr>
            <a:normAutofit/>
          </a:bodyPr>
          <a:lstStyle/>
          <a:p>
            <a:r>
              <a:rPr lang="el-GR" sz="1800" dirty="0"/>
              <a:t>Ιωάννης Ελ. </a:t>
            </a:r>
            <a:r>
              <a:rPr lang="el-GR" sz="1800" dirty="0" err="1"/>
              <a:t>Κοϊμτζόγλου</a:t>
            </a:r>
            <a:r>
              <a:rPr lang="el-GR" sz="1800" dirty="0"/>
              <a:t>, Δ.Ν., Δικηγόρος, Νομικός Σύμβουλος ΟΠΑ, ΣΕΠ ΕΑΠ- ΑΠΚΥ,</a:t>
            </a:r>
          </a:p>
          <a:p>
            <a:r>
              <a:rPr lang="en-US" sz="1800" dirty="0"/>
              <a:t>Ass</a:t>
            </a:r>
            <a:r>
              <a:rPr lang="el-GR" sz="1800" dirty="0"/>
              <a:t>. </a:t>
            </a:r>
            <a:r>
              <a:rPr lang="en-US" sz="1800" dirty="0"/>
              <a:t>Professor PHILIPS University</a:t>
            </a:r>
            <a:endParaRPr lang="el-GR" sz="1800" dirty="0"/>
          </a:p>
          <a:p>
            <a:endParaRPr lang="el-GR" sz="1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620688"/>
            <a:ext cx="7772400" cy="4176463"/>
          </a:xfrm>
        </p:spPr>
        <p:txBody>
          <a:bodyPr>
            <a:normAutofit/>
          </a:bodyPr>
          <a:lstStyle/>
          <a:p>
            <a:r>
              <a:rPr lang="el-GR" sz="1800" b="1" dirty="0"/>
              <a:t> </a:t>
            </a:r>
            <a:br>
              <a:rPr lang="el-GR" sz="1800" dirty="0"/>
            </a:br>
            <a:r>
              <a:rPr lang="el-GR" sz="1800" dirty="0"/>
              <a:t>- </a:t>
            </a:r>
            <a:r>
              <a:rPr lang="el-GR" sz="2400" b="1" dirty="0"/>
              <a:t>Στην </a:t>
            </a:r>
            <a:r>
              <a:rPr lang="el-GR" sz="2400" b="1" u="sng" dirty="0"/>
              <a:t>παράγραφο 2  </a:t>
            </a:r>
            <a:r>
              <a:rPr lang="el-GR" sz="2400" b="1" dirty="0"/>
              <a:t>της ως  </a:t>
            </a:r>
            <a:r>
              <a:rPr lang="el-GR" sz="2400" b="1" dirty="0" err="1"/>
              <a:t>ανω</a:t>
            </a:r>
            <a:r>
              <a:rPr lang="el-GR" sz="2400" b="1"/>
              <a:t> διάταξης </a:t>
            </a:r>
            <a:r>
              <a:rPr lang="el-GR" sz="2400" b="1" dirty="0"/>
              <a:t>προβλέπεται ότι τα κέρδη των επιχειρήσεων από την εκμετάλλευση ευρεσιτεχνίας διεθνώς αναγνωρισμένης στο όνομα της, που αναπτύχθηκε στο πλαίσιο της χρηματοδότησης ΑΕΙ της ημεδαπής για την εκπόνηση βιομηχανικής έρευνας, απαλλάσσονται από το φόρο εισοδήματος για έως τρεις (3) συνεχόμενες χρήσεις, αρχής γενομένης από τη χρήση μέσα στην οποία πραγματοποιήθηκαν για πρώτη φορά τα κέρδη αυτά, σύμφωνα με το άρθρο 71 Α του Ν. 4172/2013.</a:t>
            </a:r>
            <a:br>
              <a:rPr lang="el-GR" sz="1800" dirty="0"/>
            </a:br>
            <a:endParaRPr lang="el-GR" sz="1800" dirty="0"/>
          </a:p>
        </p:txBody>
      </p:sp>
      <p:sp>
        <p:nvSpPr>
          <p:cNvPr id="3" name="2 - Υπότιτλος"/>
          <p:cNvSpPr>
            <a:spLocks noGrp="1"/>
          </p:cNvSpPr>
          <p:nvPr>
            <p:ph type="subTitle" idx="1"/>
          </p:nvPr>
        </p:nvSpPr>
        <p:spPr>
          <a:xfrm>
            <a:off x="179512" y="5589240"/>
            <a:ext cx="8712968" cy="1104528"/>
          </a:xfrm>
        </p:spPr>
        <p:txBody>
          <a:bodyPr>
            <a:normAutofit/>
          </a:bodyPr>
          <a:lstStyle/>
          <a:p>
            <a:r>
              <a:rPr lang="el-GR" sz="1800" dirty="0"/>
              <a:t>Ιωάννης Ελ. </a:t>
            </a:r>
            <a:r>
              <a:rPr lang="el-GR" sz="1800" dirty="0" err="1"/>
              <a:t>Κοϊμτζόγλου</a:t>
            </a:r>
            <a:r>
              <a:rPr lang="el-GR" sz="1800" dirty="0"/>
              <a:t>, Δ.Ν., Δικηγόρος, Νομικός Σύμβουλος ΟΠΑ, ΣΕΠ ΕΑΠ- ΑΠΚΥ,</a:t>
            </a:r>
          </a:p>
          <a:p>
            <a:r>
              <a:rPr lang="en-US" sz="1800" dirty="0"/>
              <a:t>Ass</a:t>
            </a:r>
            <a:r>
              <a:rPr lang="el-GR" sz="1800" dirty="0"/>
              <a:t>. </a:t>
            </a:r>
            <a:r>
              <a:rPr lang="en-US" sz="1800" dirty="0"/>
              <a:t>Professor PHILIPS University</a:t>
            </a:r>
            <a:endParaRPr lang="el-GR" sz="1800" dirty="0"/>
          </a:p>
          <a:p>
            <a:endParaRPr lang="el-GR" sz="18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332657"/>
            <a:ext cx="7772400" cy="4968552"/>
          </a:xfrm>
        </p:spPr>
        <p:txBody>
          <a:bodyPr>
            <a:normAutofit/>
          </a:bodyPr>
          <a:lstStyle/>
          <a:p>
            <a:pPr lvl="0"/>
            <a:r>
              <a:rPr lang="el-GR" sz="2400" b="1" dirty="0"/>
              <a:t>- Στην </a:t>
            </a:r>
            <a:r>
              <a:rPr lang="el-GR" sz="2400" b="1" u="sng" dirty="0"/>
              <a:t>παράγραφο 3</a:t>
            </a:r>
            <a:r>
              <a:rPr lang="el-GR" sz="2400" b="1" dirty="0"/>
              <a:t> της ως άνω διάταξης ορίζεται ότι ο επιστημονικός και λοιπός εξοπλισμός, καθώς και τα επιστημονικά όργανα, που αποκτώνται από τους ΕΛΚΕ των ΑΕΙ στο πλαίσιο έργων/προγραμμάτων που διαχειρίζονται  και τις Εταιρείες Αξιοποίησης και Διαχείρισης της Περιουσίας των ΑΕΙ, που χρησιμοποιούνται από τα ΑΕΙ για τις ανάγκες εκτέλεσης επιστημονικής και τεχνολογικής έρευνας, αποσβένονται στο σύνολο τους, ανεξαρτήτως του ύψους της αξίας κτήσης τους, κατά την ημερομηνία λήξης του έργου/προγράμματος, στο πλαίσιο του οποίου έχουν αποκτηθεί. </a:t>
            </a:r>
            <a:br>
              <a:rPr lang="el-GR" sz="2400" dirty="0"/>
            </a:br>
            <a:endParaRPr lang="el-GR" sz="2400" dirty="0"/>
          </a:p>
        </p:txBody>
      </p:sp>
      <p:sp>
        <p:nvSpPr>
          <p:cNvPr id="3" name="2 - Υπότιτλος"/>
          <p:cNvSpPr>
            <a:spLocks noGrp="1"/>
          </p:cNvSpPr>
          <p:nvPr>
            <p:ph type="subTitle" idx="1"/>
          </p:nvPr>
        </p:nvSpPr>
        <p:spPr>
          <a:xfrm>
            <a:off x="179512" y="5589240"/>
            <a:ext cx="8784976" cy="1104528"/>
          </a:xfrm>
        </p:spPr>
        <p:txBody>
          <a:bodyPr>
            <a:normAutofit/>
          </a:bodyPr>
          <a:lstStyle/>
          <a:p>
            <a:r>
              <a:rPr lang="el-GR" sz="1800" dirty="0"/>
              <a:t>Ιωάννης Ελ. </a:t>
            </a:r>
            <a:r>
              <a:rPr lang="el-GR" sz="1800" dirty="0" err="1"/>
              <a:t>Κοϊμτζόγλου</a:t>
            </a:r>
            <a:r>
              <a:rPr lang="el-GR" sz="1800" dirty="0"/>
              <a:t>, Δ.Ν., Δικηγόρος, Νομικός Σύμβουλος ΟΠΑ, ΣΕΠ ΕΑΠ- ΑΠΚΥ,</a:t>
            </a:r>
          </a:p>
          <a:p>
            <a:r>
              <a:rPr lang="en-US" sz="1800" dirty="0"/>
              <a:t>Ass</a:t>
            </a:r>
            <a:r>
              <a:rPr lang="el-GR" sz="1800" dirty="0"/>
              <a:t>. </a:t>
            </a:r>
            <a:r>
              <a:rPr lang="en-US" sz="1800" dirty="0"/>
              <a:t>Professor PHILIPS University</a:t>
            </a:r>
            <a:endParaRPr lang="el-GR" sz="1800" dirty="0"/>
          </a:p>
          <a:p>
            <a:endParaRPr lang="el-GR" sz="1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836712"/>
            <a:ext cx="7772400" cy="4320479"/>
          </a:xfrm>
        </p:spPr>
        <p:txBody>
          <a:bodyPr>
            <a:noAutofit/>
          </a:bodyPr>
          <a:lstStyle/>
          <a:p>
            <a:pPr lvl="0"/>
            <a:r>
              <a:rPr lang="el-GR" sz="2400" b="1" dirty="0"/>
              <a:t>- Δικονομικά, τυχόν αμφισβήτηση για την πιστοποίηση των δαπανών  επιστημονικής και τεχνολογικής έρευνας που προβλέπεται στον ΚΦΕ ως προϋπόθεσης, προκειμένου οι επιχειρήσεις που τις διενεργούν να τις εκπέσουν προσαυξημένες από τα ακαθάριστα έσοδα τους,  προκαλούν φορολογική διαφορά ουσίας που υπάγεται στην αρμοδιότητα των τακτικών διοικητικών δικαστηρίων και όχι ακυρωτική διαφορά ενώπιον του </a:t>
            </a:r>
            <a:r>
              <a:rPr lang="el-GR" sz="2400" b="1" dirty="0" err="1"/>
              <a:t>ΣτΕ</a:t>
            </a:r>
            <a:r>
              <a:rPr lang="el-GR" sz="2400" b="1" dirty="0"/>
              <a:t> (κρίθηκε πρόσφατα με </a:t>
            </a:r>
            <a:r>
              <a:rPr lang="el-GR" sz="2400" b="1" dirty="0" err="1"/>
              <a:t>ΣτΕ</a:t>
            </a:r>
            <a:r>
              <a:rPr lang="el-GR" sz="2400" b="1" dirty="0"/>
              <a:t> 1489/2022) . </a:t>
            </a:r>
            <a:br>
              <a:rPr lang="el-GR" sz="2400" dirty="0"/>
            </a:br>
            <a:endParaRPr lang="el-GR" sz="2400" dirty="0"/>
          </a:p>
        </p:txBody>
      </p:sp>
      <p:sp>
        <p:nvSpPr>
          <p:cNvPr id="3" name="2 - Υπότιτλος"/>
          <p:cNvSpPr>
            <a:spLocks noGrp="1"/>
          </p:cNvSpPr>
          <p:nvPr>
            <p:ph type="subTitle" idx="1"/>
          </p:nvPr>
        </p:nvSpPr>
        <p:spPr>
          <a:xfrm>
            <a:off x="179512" y="5589240"/>
            <a:ext cx="8784976" cy="1104528"/>
          </a:xfrm>
        </p:spPr>
        <p:txBody>
          <a:bodyPr>
            <a:normAutofit/>
          </a:bodyPr>
          <a:lstStyle/>
          <a:p>
            <a:r>
              <a:rPr lang="el-GR" sz="1800" dirty="0"/>
              <a:t>Ιωάννης Ελ. </a:t>
            </a:r>
            <a:r>
              <a:rPr lang="el-GR" sz="1800" dirty="0" err="1"/>
              <a:t>Κοϊμτζόγλου</a:t>
            </a:r>
            <a:r>
              <a:rPr lang="el-GR" sz="1800" dirty="0"/>
              <a:t>, Δ.Ν., Δικηγόρος, Νομικός Σύμβουλος ΟΠΑ, ΣΕΠ ΕΑΠ- ΑΠΚΥ,</a:t>
            </a:r>
          </a:p>
          <a:p>
            <a:r>
              <a:rPr lang="en-US" sz="1800" dirty="0"/>
              <a:t>Ass</a:t>
            </a:r>
            <a:r>
              <a:rPr lang="el-GR" sz="1800" dirty="0"/>
              <a:t>. </a:t>
            </a:r>
            <a:r>
              <a:rPr lang="en-US" sz="1800" dirty="0"/>
              <a:t>Professor PHILIPS University</a:t>
            </a:r>
            <a:endParaRPr lang="el-GR" sz="1800" dirty="0"/>
          </a:p>
          <a:p>
            <a:endParaRPr lang="el-GR" sz="18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60648"/>
            <a:ext cx="7772400" cy="5256584"/>
          </a:xfrm>
        </p:spPr>
        <p:txBody>
          <a:bodyPr>
            <a:noAutofit/>
          </a:bodyPr>
          <a:lstStyle/>
          <a:p>
            <a:pPr lvl="0"/>
            <a:r>
              <a:rPr lang="el-GR" sz="3600" b="1" i="1" dirty="0"/>
              <a:t>∙ Άρθρο 283 : Χορήγηση υποτροφιών αριστείας, βραβείων και ανταποδοτικών υποτροφιών</a:t>
            </a:r>
            <a:br>
              <a:rPr lang="el-GR" sz="3600" b="1" i="1" dirty="0"/>
            </a:br>
            <a:r>
              <a:rPr lang="el-GR" sz="3600" b="1" i="1" dirty="0"/>
              <a:t> </a:t>
            </a:r>
            <a:br>
              <a:rPr lang="el-GR" sz="3600" b="1" i="1" dirty="0"/>
            </a:br>
            <a:r>
              <a:rPr lang="el-GR" sz="3600" b="1" i="1" dirty="0"/>
              <a:t> </a:t>
            </a:r>
            <a:br>
              <a:rPr lang="el-GR" sz="2400" dirty="0"/>
            </a:br>
            <a:r>
              <a:rPr lang="el-GR" sz="2400" b="1" dirty="0"/>
              <a:t>Στην παράγραφο 3 του υπόψη άρθρου ορίζεται ότι κάθε είδους υποτροφίες, χρηματικά βραβεία και ανταποδοτικές υποτροφίες που χορηγούνται στο πλαίσιο του Ν. 4957/2022, δεν υπόκεινται σε οποιονδήποτε φόρο, κράτηση και  ασφαλιστική εισφορά .</a:t>
            </a:r>
            <a:br>
              <a:rPr lang="el-GR" sz="2400" dirty="0"/>
            </a:br>
            <a:endParaRPr lang="el-GR" sz="2400" dirty="0"/>
          </a:p>
        </p:txBody>
      </p:sp>
      <p:sp>
        <p:nvSpPr>
          <p:cNvPr id="3" name="2 - Υπότιτλος"/>
          <p:cNvSpPr>
            <a:spLocks noGrp="1"/>
          </p:cNvSpPr>
          <p:nvPr>
            <p:ph type="subTitle" idx="1"/>
          </p:nvPr>
        </p:nvSpPr>
        <p:spPr>
          <a:xfrm>
            <a:off x="179512" y="5753472"/>
            <a:ext cx="8856984" cy="1104528"/>
          </a:xfrm>
        </p:spPr>
        <p:txBody>
          <a:bodyPr>
            <a:normAutofit/>
          </a:bodyPr>
          <a:lstStyle/>
          <a:p>
            <a:r>
              <a:rPr lang="el-GR" sz="1800" dirty="0"/>
              <a:t>Ιωάννης Ελ. </a:t>
            </a:r>
            <a:r>
              <a:rPr lang="el-GR" sz="1800" dirty="0" err="1"/>
              <a:t>Κοϊμτζόγλου</a:t>
            </a:r>
            <a:r>
              <a:rPr lang="el-GR" sz="1800" dirty="0"/>
              <a:t>, Δ.Ν., Δικηγόρος, Νομικός Σύμβουλος ΟΠΑ, ΣΕΠ ΕΑΠ- ΑΠΚΥ,</a:t>
            </a:r>
          </a:p>
          <a:p>
            <a:r>
              <a:rPr lang="en-US" sz="1800" dirty="0"/>
              <a:t>Ass</a:t>
            </a:r>
            <a:r>
              <a:rPr lang="el-GR" sz="1800" dirty="0"/>
              <a:t>. </a:t>
            </a:r>
            <a:r>
              <a:rPr lang="en-US" sz="1800" dirty="0"/>
              <a:t>Professor PHILIPS University</a:t>
            </a:r>
            <a:endParaRPr lang="el-GR" sz="1800" dirty="0"/>
          </a:p>
          <a:p>
            <a:endParaRPr lang="el-GR" sz="18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noAutofit/>
          </a:bodyPr>
          <a:lstStyle/>
          <a:p>
            <a:r>
              <a:rPr lang="el-GR" sz="4800" b="1" dirty="0"/>
              <a:t>Γ. Σχόλια </a:t>
            </a:r>
            <a:br>
              <a:rPr lang="el-GR" sz="4800" dirty="0"/>
            </a:br>
            <a:endParaRPr lang="el-GR" sz="4800" dirty="0"/>
          </a:p>
        </p:txBody>
      </p:sp>
      <p:sp>
        <p:nvSpPr>
          <p:cNvPr id="3" name="2 - Υπότιτλος"/>
          <p:cNvSpPr>
            <a:spLocks noGrp="1"/>
          </p:cNvSpPr>
          <p:nvPr>
            <p:ph type="subTitle" idx="1"/>
          </p:nvPr>
        </p:nvSpPr>
        <p:spPr>
          <a:xfrm>
            <a:off x="179512" y="5589240"/>
            <a:ext cx="8784976" cy="1104528"/>
          </a:xfrm>
        </p:spPr>
        <p:txBody>
          <a:bodyPr>
            <a:normAutofit/>
          </a:bodyPr>
          <a:lstStyle/>
          <a:p>
            <a:r>
              <a:rPr lang="el-GR" sz="1800" dirty="0"/>
              <a:t>Ιωάννης Ελ. </a:t>
            </a:r>
            <a:r>
              <a:rPr lang="el-GR" sz="1800" dirty="0" err="1"/>
              <a:t>Κοϊμτζόγλου</a:t>
            </a:r>
            <a:r>
              <a:rPr lang="el-GR" sz="1800" dirty="0"/>
              <a:t>, Δ.Ν., Δικηγόρος, Νομικός Σύμβουλος ΟΠΑ, ΣΕΠ ΕΑΠ- ΑΠΚΥ,</a:t>
            </a:r>
          </a:p>
          <a:p>
            <a:r>
              <a:rPr lang="en-US" sz="1800" dirty="0"/>
              <a:t>Ass</a:t>
            </a:r>
            <a:r>
              <a:rPr lang="el-GR" sz="1800" dirty="0"/>
              <a:t>. </a:t>
            </a:r>
            <a:r>
              <a:rPr lang="en-US" sz="1800" dirty="0"/>
              <a:t>Professor PHILIPS University</a:t>
            </a:r>
            <a:endParaRPr lang="el-GR" sz="1800" dirty="0"/>
          </a:p>
          <a:p>
            <a:endParaRPr lang="el-GR" sz="1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περιεχομένου 2"/>
          <p:cNvSpPr>
            <a:spLocks noGrp="1"/>
          </p:cNvSpPr>
          <p:nvPr>
            <p:ph type="title"/>
          </p:nvPr>
        </p:nvSpPr>
        <p:spPr>
          <a:xfrm>
            <a:off x="251520" y="404664"/>
            <a:ext cx="8640960" cy="6336704"/>
          </a:xfrm>
        </p:spPr>
        <p:txBody>
          <a:bodyPr>
            <a:normAutofit fontScale="90000"/>
          </a:bodyPr>
          <a:lstStyle/>
          <a:p>
            <a:r>
              <a:rPr lang="el-GR" sz="3200" b="1" dirty="0"/>
              <a:t>Η ΘΕΣΗ</a:t>
            </a:r>
            <a:br>
              <a:rPr lang="en-US" sz="2400" b="1" dirty="0"/>
            </a:br>
            <a:br>
              <a:rPr lang="el-GR" sz="2400" dirty="0"/>
            </a:br>
            <a:r>
              <a:rPr lang="el-GR" sz="2400" b="1" dirty="0"/>
              <a:t>Το μέλλον της χώρας και των επιχειρήσεων είναι άρρηκτα συνδεδεμένο με την παιδεία και ειδικότερα με τα Πανεπιστήμια</a:t>
            </a:r>
            <a:br>
              <a:rPr lang="en-US" sz="2400" b="1" dirty="0"/>
            </a:br>
            <a:r>
              <a:rPr lang="el-GR" sz="2400" b="1" dirty="0"/>
              <a:t> </a:t>
            </a:r>
            <a:br>
              <a:rPr lang="el-GR" sz="2400" dirty="0"/>
            </a:br>
            <a:r>
              <a:rPr lang="el-GR" sz="2400" b="1" dirty="0"/>
              <a:t>Η σχέση των επιχειρήσεων με την παιδεία είναι αμφίδρομη και αμοιβαία επωφελής:  οι επιχειρήσεις αποκτούν πρόσβαση σε τεχνολογίες αιχμής, τα Πανεπιστήμια επιτυγχάνουν συμπληρωματική χρηματοδότηση και ερευνητική ανατροφοδότηση</a:t>
            </a:r>
            <a:br>
              <a:rPr lang="en-US" sz="2400" b="1" dirty="0"/>
            </a:br>
            <a:br>
              <a:rPr lang="en-US" sz="2400" b="1" dirty="0"/>
            </a:br>
            <a:br>
              <a:rPr lang="en-US" sz="2400" b="1" dirty="0"/>
            </a:br>
            <a:br>
              <a:rPr lang="en-US" sz="2400" b="1" dirty="0"/>
            </a:br>
            <a:br>
              <a:rPr lang="en-US" sz="2400" b="1" dirty="0"/>
            </a:br>
            <a:br>
              <a:rPr lang="el-GR" sz="2400" dirty="0"/>
            </a:br>
            <a:r>
              <a:rPr lang="el-GR" sz="2000" dirty="0"/>
              <a:t>Ιωάννης Ελ. </a:t>
            </a:r>
            <a:r>
              <a:rPr lang="el-GR" sz="2000" dirty="0" err="1"/>
              <a:t>Κοϊμτζόγλου</a:t>
            </a:r>
            <a:r>
              <a:rPr lang="el-GR" sz="2000" dirty="0"/>
              <a:t>, Δ.Ν., Δικηγόρος, Νομικός Σύμβουλος ΟΠΑ, ΣΕΠ ΕΑΠ- ΑΠΚΥ,</a:t>
            </a:r>
            <a:br>
              <a:rPr lang="el-GR" sz="2000" dirty="0"/>
            </a:br>
            <a:r>
              <a:rPr lang="en-US" sz="2000" dirty="0"/>
              <a:t>Ass</a:t>
            </a:r>
            <a:r>
              <a:rPr lang="el-GR" sz="2000" dirty="0"/>
              <a:t>. </a:t>
            </a:r>
            <a:r>
              <a:rPr lang="en-US" sz="2000" dirty="0"/>
              <a:t>Professor PHILIPS University</a:t>
            </a:r>
            <a:br>
              <a:rPr lang="el-GR" sz="2000" dirty="0"/>
            </a:br>
            <a:endParaRPr lang="el-GR" sz="2000" dirty="0"/>
          </a:p>
        </p:txBody>
      </p:sp>
    </p:spTree>
    <p:extLst>
      <p:ext uri="{BB962C8B-B14F-4D97-AF65-F5344CB8AC3E}">
        <p14:creationId xmlns:p14="http://schemas.microsoft.com/office/powerpoint/2010/main" val="36876731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51520" y="116632"/>
            <a:ext cx="8712968" cy="6840760"/>
          </a:xfrm>
        </p:spPr>
        <p:txBody>
          <a:bodyPr>
            <a:normAutofit fontScale="90000"/>
          </a:bodyPr>
          <a:lstStyle/>
          <a:p>
            <a:br>
              <a:rPr lang="en-US" sz="3600" b="1" dirty="0"/>
            </a:br>
            <a:r>
              <a:rPr lang="el-GR" sz="3600" b="1" dirty="0"/>
              <a:t>Η ΔΙΑΠΙΣΤΩΣΗ</a:t>
            </a:r>
            <a:br>
              <a:rPr lang="en-US" sz="2400" b="1" dirty="0"/>
            </a:br>
            <a:br>
              <a:rPr lang="el-GR" sz="2400" dirty="0"/>
            </a:br>
            <a:r>
              <a:rPr lang="el-GR" sz="2400" b="1" dirty="0"/>
              <a:t>Η απόσταση μεταξύ της εξαιρετικής έρευνας που διεξάγεται στα Πανεπιστήμια και της εμπορικής αξιοποίησης της από τις επιχειρήσεις  παραμένει μεγάλη </a:t>
            </a:r>
            <a:br>
              <a:rPr lang="en-US" sz="2400" b="1" dirty="0"/>
            </a:br>
            <a:r>
              <a:rPr lang="el-GR" sz="2400" b="1" dirty="0"/>
              <a:t>(κατά τον ΣΕΒ η Ελλάδα βρίσκεται στην 20</a:t>
            </a:r>
            <a:r>
              <a:rPr lang="el-GR" sz="2400" b="1" baseline="30000" dirty="0"/>
              <a:t>η</a:t>
            </a:r>
            <a:r>
              <a:rPr lang="el-GR" sz="2400" b="1" dirty="0"/>
              <a:t> θέση στην ΕΕ) </a:t>
            </a:r>
            <a:br>
              <a:rPr lang="en-US" sz="2400" b="1" dirty="0"/>
            </a:br>
            <a:br>
              <a:rPr lang="en-US" sz="2400" b="1" dirty="0"/>
            </a:br>
            <a:br>
              <a:rPr lang="en-US" sz="2400" b="1" dirty="0"/>
            </a:br>
            <a:r>
              <a:rPr lang="el-GR" sz="3600" b="1" dirty="0"/>
              <a:t>ΣΤΟΧΟΣ</a:t>
            </a:r>
            <a:br>
              <a:rPr lang="en-US" sz="3600" b="1" dirty="0"/>
            </a:br>
            <a:br>
              <a:rPr lang="el-GR" sz="2400" dirty="0"/>
            </a:br>
            <a:r>
              <a:rPr lang="el-GR" sz="2400" b="1" dirty="0"/>
              <a:t>Η θεσμική πρόβλεψη δυνατοτήτων για σύμπραξη επιχειρήσεων και ΑΕΙ σε τομείς ανάπτυξης και εμπορικής αξιοποίησης τεχνολογίας και παροχή κινήτρων για την επίτευξη της</a:t>
            </a:r>
            <a:br>
              <a:rPr lang="en-US" sz="2400" b="1" dirty="0"/>
            </a:br>
            <a:br>
              <a:rPr lang="en-US" sz="2400" b="1" dirty="0"/>
            </a:br>
            <a:br>
              <a:rPr lang="en-US" sz="2400" b="1" dirty="0"/>
            </a:br>
            <a:r>
              <a:rPr lang="el-GR" sz="2400" b="1" dirty="0"/>
              <a:t> </a:t>
            </a:r>
            <a:r>
              <a:rPr lang="el-GR" sz="2000" dirty="0"/>
              <a:t>Ιωάννης Ελ. </a:t>
            </a:r>
            <a:r>
              <a:rPr lang="el-GR" sz="2000" dirty="0" err="1"/>
              <a:t>Κοϊμτζόγλου</a:t>
            </a:r>
            <a:r>
              <a:rPr lang="el-GR" sz="2000" dirty="0"/>
              <a:t>, Δ.Ν., Δικηγόρος, Νομικός Σύμβουλος ΟΠΑ, ΣΕΠ ΕΑΠ- ΑΠΚΥ,</a:t>
            </a:r>
            <a:br>
              <a:rPr lang="el-GR" sz="2000" dirty="0"/>
            </a:br>
            <a:r>
              <a:rPr lang="en-US" sz="2000" dirty="0"/>
              <a:t>Ass</a:t>
            </a:r>
            <a:r>
              <a:rPr lang="el-GR" sz="2000" dirty="0"/>
              <a:t>. </a:t>
            </a:r>
            <a:r>
              <a:rPr lang="en-US" sz="2000" dirty="0"/>
              <a:t>Professor PHILIPS University</a:t>
            </a:r>
            <a:br>
              <a:rPr lang="el-GR" sz="2000" dirty="0"/>
            </a:br>
            <a:br>
              <a:rPr lang="el-GR" sz="2000" dirty="0"/>
            </a:br>
            <a:br>
              <a:rPr lang="el-GR" sz="2400" dirty="0"/>
            </a:br>
            <a:endParaRPr lang="el-GR" sz="2400" dirty="0"/>
          </a:p>
        </p:txBody>
      </p:sp>
    </p:spTree>
    <p:extLst>
      <p:ext uri="{BB962C8B-B14F-4D97-AF65-F5344CB8AC3E}">
        <p14:creationId xmlns:p14="http://schemas.microsoft.com/office/powerpoint/2010/main" val="12966516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51520" y="116632"/>
            <a:ext cx="8435280" cy="6408712"/>
          </a:xfrm>
        </p:spPr>
        <p:txBody>
          <a:bodyPr>
            <a:normAutofit/>
          </a:bodyPr>
          <a:lstStyle/>
          <a:p>
            <a:r>
              <a:rPr lang="el-GR" sz="3200" b="1" dirty="0"/>
              <a:t>ΜΕΣΑ ΓΙΑ ΤΗΝ ΕΠΙΤΕΥΞΗ ΤΟΥ ΣΤΟΧΟΥ</a:t>
            </a:r>
            <a:br>
              <a:rPr lang="el-GR" sz="3200" dirty="0"/>
            </a:br>
            <a:r>
              <a:rPr lang="el-GR" sz="3200" b="1" dirty="0"/>
              <a:t> </a:t>
            </a:r>
            <a:br>
              <a:rPr lang="el-GR" sz="3200" dirty="0"/>
            </a:br>
            <a:r>
              <a:rPr lang="el-GR" sz="2400" b="1" dirty="0"/>
              <a:t>Άρθρο 3 Ν. 4957/22 : Τα ΑΕΙ έχουν αποστολή, μεταξύ άλλων, να διεξάγουν έρευνα και να προωθούν τη διάχυση της γνώσης προς την κοινωνία, να αξιοποιούν τα αποτελέσματα της έρευνας και να προωθούν τη συνεργασία με παραγωγικούς φορείς</a:t>
            </a:r>
            <a:br>
              <a:rPr lang="en-US" sz="2400" b="1" dirty="0"/>
            </a:br>
            <a:r>
              <a:rPr lang="el-GR" sz="2400" b="1" dirty="0"/>
              <a:t> </a:t>
            </a:r>
            <a:br>
              <a:rPr lang="el-GR" sz="2400" dirty="0"/>
            </a:br>
            <a:r>
              <a:rPr lang="el-GR" sz="2400" b="1" dirty="0"/>
              <a:t>Άρθρο 89 Ν. 4957/22 : Επαγγελματικά προγράμματα μεταπτυχιακών σπουδών = σύμβαση φορέα με ΑΕΙ με την οποία ο φορέας χρηματοδοτεί την ίδρυση και λειτουργία μεταπτυχιακού προγράμματος σπουδών το οποίο απευθύνεται σε εργαζόμενους του </a:t>
            </a:r>
            <a:br>
              <a:rPr lang="en-US" sz="2400" b="1" dirty="0"/>
            </a:br>
            <a:br>
              <a:rPr lang="en-US" sz="2400" b="1" dirty="0"/>
            </a:br>
            <a:br>
              <a:rPr lang="el-GR" sz="2400" dirty="0"/>
            </a:br>
            <a:r>
              <a:rPr lang="el-GR" sz="1800" dirty="0"/>
              <a:t>Ιωάννης Ελ. </a:t>
            </a:r>
            <a:r>
              <a:rPr lang="el-GR" sz="1800" dirty="0" err="1"/>
              <a:t>Κοϊμτζόγλου</a:t>
            </a:r>
            <a:r>
              <a:rPr lang="el-GR" sz="1800" dirty="0"/>
              <a:t>, Δ.Ν., Δικηγόρος, Νομικός Σύμβουλος ΟΠΑ, ΣΕΠ ΕΑΠ- ΑΠΚΥ,</a:t>
            </a:r>
            <a:br>
              <a:rPr lang="el-GR" sz="1800" dirty="0"/>
            </a:br>
            <a:r>
              <a:rPr lang="en-US" sz="1800" dirty="0"/>
              <a:t>Ass</a:t>
            </a:r>
            <a:r>
              <a:rPr lang="el-GR" sz="1800" dirty="0"/>
              <a:t>. </a:t>
            </a:r>
            <a:r>
              <a:rPr lang="en-US" sz="1800" dirty="0"/>
              <a:t>Professor PHILIPS University</a:t>
            </a:r>
            <a:br>
              <a:rPr lang="el-GR" sz="1800" dirty="0"/>
            </a:br>
            <a:endParaRPr lang="el-GR" sz="1800" dirty="0"/>
          </a:p>
        </p:txBody>
      </p:sp>
    </p:spTree>
    <p:extLst>
      <p:ext uri="{BB962C8B-B14F-4D97-AF65-F5344CB8AC3E}">
        <p14:creationId xmlns:p14="http://schemas.microsoft.com/office/powerpoint/2010/main" val="3815179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23528" y="274638"/>
            <a:ext cx="8568952" cy="6250706"/>
          </a:xfrm>
        </p:spPr>
        <p:txBody>
          <a:bodyPr>
            <a:normAutofit/>
          </a:bodyPr>
          <a:lstStyle/>
          <a:p>
            <a:r>
              <a:rPr lang="el-GR" sz="2400" b="1" dirty="0"/>
              <a:t>Άρθρο 211 Ν. 4957/2022 : Προβλέπεται η σύσταση Μονάδας Μεταφοράς Τεχνολογίας και Καινοτομίας με σκοπό τη διασύνδεση του ΑΕΙ με τη βιομηχανία, τη μεταφορά γνώσης και την καλλιέργεια της ιδέας της επιχειρηματικότητας εντός της ακαδημαϊκής κοινότητας . Αντικείμενο, ειδικότερα, της Μονάδας είναι, μεταξύ άλλων : προώθηση του εμπορικού ενδιαφέροντος για αξιοποίηση ερευνητικών αποτελεσμάτων, η υποστήριξη ίδρυσης και ανάπτυξης νεοφυών επιχειρήσεων, η ανάπτυξη επιχειρηματικών ιδεών και η ενίσχυση της εξωστρέφειας της έρευνας.</a:t>
            </a:r>
            <a:br>
              <a:rPr lang="en-US" sz="2400" b="1" dirty="0"/>
            </a:br>
            <a:br>
              <a:rPr lang="en-US" sz="2400" b="1" dirty="0"/>
            </a:br>
            <a:br>
              <a:rPr lang="en-US" sz="2400" b="1" dirty="0"/>
            </a:br>
            <a:br>
              <a:rPr lang="el-GR" sz="2400" dirty="0"/>
            </a:br>
            <a:r>
              <a:rPr lang="el-GR" sz="1800" dirty="0"/>
              <a:t>Ιωάννης Ελ. </a:t>
            </a:r>
            <a:r>
              <a:rPr lang="el-GR" sz="1800" dirty="0" err="1"/>
              <a:t>Κοϊμτζόγλου</a:t>
            </a:r>
            <a:r>
              <a:rPr lang="el-GR" sz="1800" dirty="0"/>
              <a:t>, Δ.Ν., Δικηγόρος, Νομικός Σύμβουλος ΟΠΑ, ΣΕΠ ΕΑΠ- ΑΠΚΥ,</a:t>
            </a:r>
            <a:br>
              <a:rPr lang="el-GR" sz="1800" dirty="0"/>
            </a:br>
            <a:r>
              <a:rPr lang="en-US" sz="1800" dirty="0"/>
              <a:t>Ass</a:t>
            </a:r>
            <a:r>
              <a:rPr lang="el-GR" sz="1800" dirty="0"/>
              <a:t>. </a:t>
            </a:r>
            <a:r>
              <a:rPr lang="en-US" sz="1800" dirty="0"/>
              <a:t>Professor PHILIPS University</a:t>
            </a:r>
            <a:br>
              <a:rPr lang="el-GR" sz="1800" dirty="0"/>
            </a:br>
            <a:endParaRPr lang="el-GR" sz="1800" dirty="0"/>
          </a:p>
        </p:txBody>
      </p:sp>
    </p:spTree>
    <p:extLst>
      <p:ext uri="{BB962C8B-B14F-4D97-AF65-F5344CB8AC3E}">
        <p14:creationId xmlns:p14="http://schemas.microsoft.com/office/powerpoint/2010/main" val="6282046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23528" y="274638"/>
            <a:ext cx="8568952" cy="6250706"/>
          </a:xfrm>
        </p:spPr>
        <p:txBody>
          <a:bodyPr>
            <a:normAutofit/>
          </a:bodyPr>
          <a:lstStyle/>
          <a:p>
            <a:r>
              <a:rPr lang="el-GR" sz="2400" b="1" dirty="0"/>
              <a:t>Άρθρο 222 Ν. 4957/2022 : Επιτροπή Μεταφοράς Τεχνολογίας, Καινοτομίας και Νεοφυούς Επιχειρηματικότητας. Αποστολή της Επιτροπής είναι η παρακολούθηση θεμάτων που σχετίζονται με τη μεταφορά τεχνολογίας και τη διασύνδεση του Πανεπιστημίου με την επιχειρηματικότητα. </a:t>
            </a:r>
            <a:br>
              <a:rPr lang="en-US" sz="2400" b="1" dirty="0"/>
            </a:br>
            <a:br>
              <a:rPr lang="en-US" sz="2400" b="1" dirty="0"/>
            </a:br>
            <a:br>
              <a:rPr lang="el-GR" sz="2400" dirty="0"/>
            </a:br>
            <a:r>
              <a:rPr lang="el-GR" sz="2400" b="1" dirty="0"/>
              <a:t> Άρθρο 256 Ν. 4957/2022 : Φορολογικά κίνητρα επιχειρήσεων για τη χρηματοδότηση έρευνας- απόσβεση εξοπλισμού</a:t>
            </a:r>
            <a:br>
              <a:rPr lang="en-US" sz="2400" b="1" dirty="0"/>
            </a:br>
            <a:br>
              <a:rPr lang="en-US" sz="2400" b="1" dirty="0"/>
            </a:br>
            <a:br>
              <a:rPr lang="en-US" sz="2400" b="1" dirty="0"/>
            </a:br>
            <a:br>
              <a:rPr lang="en-US" sz="2400" b="1" dirty="0"/>
            </a:br>
            <a:br>
              <a:rPr lang="en-US" sz="2400" b="1" dirty="0"/>
            </a:br>
            <a:r>
              <a:rPr lang="el-GR" sz="2400" dirty="0"/>
              <a:t> </a:t>
            </a:r>
            <a:r>
              <a:rPr lang="el-GR" sz="1800" dirty="0"/>
              <a:t>Ιωάννης Ελ. </a:t>
            </a:r>
            <a:r>
              <a:rPr lang="el-GR" sz="1800" dirty="0" err="1"/>
              <a:t>Κοϊμτζόγλου</a:t>
            </a:r>
            <a:r>
              <a:rPr lang="el-GR" sz="1800" dirty="0"/>
              <a:t>, Δ.Ν., Δικηγόρος, Νομικός Σύμβουλος ΟΠΑ, ΣΕΠ ΕΑΠ- ΑΠΚΥ,</a:t>
            </a:r>
            <a:br>
              <a:rPr lang="el-GR" sz="1800" dirty="0"/>
            </a:br>
            <a:r>
              <a:rPr lang="en-US" sz="1800" dirty="0"/>
              <a:t>Ass</a:t>
            </a:r>
            <a:r>
              <a:rPr lang="el-GR" sz="1800" dirty="0"/>
              <a:t>. </a:t>
            </a:r>
            <a:r>
              <a:rPr lang="en-US" sz="1800" dirty="0"/>
              <a:t>Professor PHILIPS University</a:t>
            </a:r>
            <a:br>
              <a:rPr lang="el-GR" sz="2000" dirty="0"/>
            </a:br>
            <a:br>
              <a:rPr lang="el-GR" sz="2000" dirty="0"/>
            </a:br>
            <a:endParaRPr lang="el-GR" sz="2000" dirty="0"/>
          </a:p>
        </p:txBody>
      </p:sp>
    </p:spTree>
    <p:extLst>
      <p:ext uri="{BB962C8B-B14F-4D97-AF65-F5344CB8AC3E}">
        <p14:creationId xmlns:p14="http://schemas.microsoft.com/office/powerpoint/2010/main" val="7397649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323528" y="260648"/>
            <a:ext cx="8568952" cy="5328592"/>
          </a:xfrm>
        </p:spPr>
        <p:txBody>
          <a:bodyPr>
            <a:noAutofit/>
          </a:bodyPr>
          <a:lstStyle/>
          <a:p>
            <a:pPr lvl="0"/>
            <a:r>
              <a:rPr lang="el-GR" sz="2400" b="1" dirty="0"/>
              <a:t>- Στην </a:t>
            </a:r>
            <a:r>
              <a:rPr lang="el-GR" sz="2400" b="1" u="sng" dirty="0"/>
              <a:t>παράγραφο 1</a:t>
            </a:r>
            <a:r>
              <a:rPr lang="el-GR" sz="2400" b="1" dirty="0"/>
              <a:t> ορίζεται ότι οι δαπάνες επιχειρήσεων που αφορούν στη χρηματοδότηση των Ειδικών Λογαριασμών Έρευνας (ΕΛΚΕ) των ΑΕΙ  της ημεδαπής για την εκπόνηση βιομηχανικών διδακτορικών, την ανάπτυξη ερευνητικών συμπράξεων, τη διεξαγωγή ερευνητικών έργων με σκοπό τη διεξαγωγή βιομηχανικής έρευνας και την εκπόνηση κλινικών δοκιμών, λογίζονται ως δαπάνες επιστημονικής και τεχνολογικής έρευνας, στις οποίες εφαρμόζεται το άρθρο 22 Α του Κώδικα Φορολογίας Εισοδήματος. Το άρθρο αυτό προβλέπει ότι οι δαπάνες επιστημονικής και τεχνολογικής έρευνας, στις οποίες περιλαμβάνονται και οι αποσβέσεις του εξοπλισμού και των οργάνων που χρησιμοποιούνται, εκπίπτουν από τα ακαθάριστα έσοδα των επιχειρήσεων κατά το χρόνο της πραγματοποίησης τους προσαυξημένες κατά ποσοστό 100%.</a:t>
            </a:r>
            <a:br>
              <a:rPr lang="el-GR" sz="2400" dirty="0"/>
            </a:br>
            <a:endParaRPr lang="el-GR" sz="2400" dirty="0"/>
          </a:p>
        </p:txBody>
      </p:sp>
      <p:sp>
        <p:nvSpPr>
          <p:cNvPr id="3" name="2 - Υπότιτλος"/>
          <p:cNvSpPr>
            <a:spLocks noGrp="1"/>
          </p:cNvSpPr>
          <p:nvPr>
            <p:ph type="subTitle" idx="1"/>
          </p:nvPr>
        </p:nvSpPr>
        <p:spPr>
          <a:xfrm>
            <a:off x="323528" y="5753472"/>
            <a:ext cx="8424936" cy="1104528"/>
          </a:xfrm>
        </p:spPr>
        <p:txBody>
          <a:bodyPr>
            <a:normAutofit/>
          </a:bodyPr>
          <a:lstStyle/>
          <a:p>
            <a:r>
              <a:rPr lang="el-GR" sz="1800" dirty="0"/>
              <a:t>Ιωάννης Ελ. </a:t>
            </a:r>
            <a:r>
              <a:rPr lang="el-GR" sz="1800" dirty="0" err="1"/>
              <a:t>Κοϊμτζόγλου</a:t>
            </a:r>
            <a:r>
              <a:rPr lang="el-GR" sz="1800" dirty="0"/>
              <a:t>, Δ.Ν., Δικηγόρος, Νομικός Σύμβουλος ΟΠΑ, ΣΕΠ ΕΑΠ- ΑΠΚΥ,</a:t>
            </a:r>
          </a:p>
          <a:p>
            <a:r>
              <a:rPr lang="en-US" sz="1800" dirty="0"/>
              <a:t>Ass</a:t>
            </a:r>
            <a:r>
              <a:rPr lang="el-GR" sz="1800" dirty="0"/>
              <a:t>. </a:t>
            </a:r>
            <a:r>
              <a:rPr lang="en-US" sz="1800" dirty="0"/>
              <a:t>Professor PHILIPS University</a:t>
            </a:r>
            <a:endParaRPr lang="el-GR" sz="1800" dirty="0"/>
          </a:p>
          <a:p>
            <a:endParaRPr lang="el-GR" sz="1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188640"/>
            <a:ext cx="7772400" cy="5256583"/>
          </a:xfrm>
        </p:spPr>
        <p:txBody>
          <a:bodyPr>
            <a:normAutofit/>
          </a:bodyPr>
          <a:lstStyle/>
          <a:p>
            <a:r>
              <a:rPr lang="el-GR" sz="2400" b="1" dirty="0"/>
              <a:t>Σημειώνεται στο σημείο αυτό ότι η για πρώτη φορά νομοθετική ρύθμιση των «βιομηχανικών διδακτορικών» στο άρθρο 96 του Ν. 4957/2022 αποτελεί ακόμη ένα βήμα ανοίγματος των  ΑΕΙ στην  επιχειρηματικότητα αφού με αυτά θεσπίζεται η δυνατότητα εκπόνησης διδακτορικών διατριβών σε συνεργασία με επιχειρήσεις, οι οποίες τις χρηματοδοτούν προσδοκώντας την εμπορική αξιοποίηση των ερευνητικών αποτελεσμάτων.</a:t>
            </a:r>
            <a:endParaRPr lang="el-GR" sz="2400" dirty="0"/>
          </a:p>
        </p:txBody>
      </p:sp>
      <p:sp>
        <p:nvSpPr>
          <p:cNvPr id="3" name="2 - Υπότιτλος"/>
          <p:cNvSpPr>
            <a:spLocks noGrp="1"/>
          </p:cNvSpPr>
          <p:nvPr>
            <p:ph type="subTitle" idx="1"/>
          </p:nvPr>
        </p:nvSpPr>
        <p:spPr>
          <a:xfrm>
            <a:off x="251520" y="5589240"/>
            <a:ext cx="8712968" cy="1104528"/>
          </a:xfrm>
        </p:spPr>
        <p:txBody>
          <a:bodyPr>
            <a:normAutofit/>
          </a:bodyPr>
          <a:lstStyle/>
          <a:p>
            <a:r>
              <a:rPr lang="el-GR" sz="1800" dirty="0"/>
              <a:t>Ιωάννης Ελ. </a:t>
            </a:r>
            <a:r>
              <a:rPr lang="el-GR" sz="1800" dirty="0" err="1"/>
              <a:t>Κοϊμτζόγλου</a:t>
            </a:r>
            <a:r>
              <a:rPr lang="el-GR" sz="1800" dirty="0"/>
              <a:t>, Δ.Ν., Δικηγόρος, Νομικός Σύμβουλος ΟΠΑ, ΣΕΠ ΕΑΠ- ΑΠΚΥ,</a:t>
            </a:r>
          </a:p>
          <a:p>
            <a:r>
              <a:rPr lang="en-US" sz="1800" dirty="0"/>
              <a:t>Ass</a:t>
            </a:r>
            <a:r>
              <a:rPr lang="el-GR" sz="1800" dirty="0"/>
              <a:t>. </a:t>
            </a:r>
            <a:r>
              <a:rPr lang="en-US" sz="1800" dirty="0"/>
              <a:t>Professor PHILIPS University</a:t>
            </a:r>
            <a:endParaRPr lang="el-GR" sz="1800" dirty="0"/>
          </a:p>
          <a:p>
            <a:endParaRPr lang="el-GR" sz="1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395536" y="260648"/>
            <a:ext cx="8568952" cy="5184575"/>
          </a:xfrm>
        </p:spPr>
        <p:txBody>
          <a:bodyPr>
            <a:normAutofit/>
          </a:bodyPr>
          <a:lstStyle/>
          <a:p>
            <a:r>
              <a:rPr lang="el-GR" sz="2400" b="1" dirty="0"/>
              <a:t>Προβλέπεται, ειδικότερα ότι υποψήφιοι που πληρούν τις προϋποθέσεις εγγραφής σε προγράμματα διδακτορικών σπουδών  δύνανται να υποβάλουν αίτηση για την εκπόνηση διδακτορικής διατριβής σε συνεργασία με επιχείρηση ή βιομηχανία, που εδρεύει ή παράρτημά της λειτουργεί στην ημεδαπή, η οποία αφορά στη διεξαγωγή βιομηχανικής ή εφαρμοσμένης έρευνας με σκοπό την εξαγωγή ερευνητικών αποτελεσμάτων για την παραγωγή καινοτόμων προϊόντων ή υπηρεσιών. Η συνεργαζόμενη επιχείρηση ή βιομηχανία υποδεικνύει έναν (1) εκπρόσωπό της με εμπειρία και γνώση σχετική με το αντικείμενο της διδακτορικής διατριβής, που έχει ως καθήκοντα την καθοδήγηση του υποψήφιου διδάκτορα. </a:t>
            </a:r>
            <a:endParaRPr lang="el-GR" sz="2400" dirty="0"/>
          </a:p>
        </p:txBody>
      </p:sp>
      <p:sp>
        <p:nvSpPr>
          <p:cNvPr id="3" name="2 - Υπότιτλος"/>
          <p:cNvSpPr>
            <a:spLocks noGrp="1"/>
          </p:cNvSpPr>
          <p:nvPr>
            <p:ph type="subTitle" idx="1"/>
          </p:nvPr>
        </p:nvSpPr>
        <p:spPr>
          <a:xfrm>
            <a:off x="251520" y="5589240"/>
            <a:ext cx="8640960" cy="1104528"/>
          </a:xfrm>
        </p:spPr>
        <p:txBody>
          <a:bodyPr>
            <a:normAutofit/>
          </a:bodyPr>
          <a:lstStyle/>
          <a:p>
            <a:r>
              <a:rPr lang="el-GR" sz="1800" dirty="0"/>
              <a:t>Ιωάννης Ελ. </a:t>
            </a:r>
            <a:r>
              <a:rPr lang="el-GR" sz="1800" dirty="0" err="1"/>
              <a:t>Κοϊμτζόγλου</a:t>
            </a:r>
            <a:r>
              <a:rPr lang="el-GR" sz="1800" dirty="0"/>
              <a:t>, Δ.Ν., Δικηγόρος, Νομικός Σύμβουλος ΟΠΑ, ΣΕΠ ΕΑΠ- ΑΠΚΥ,</a:t>
            </a:r>
          </a:p>
          <a:p>
            <a:r>
              <a:rPr lang="en-US" sz="1800" dirty="0"/>
              <a:t>Ass</a:t>
            </a:r>
            <a:r>
              <a:rPr lang="el-GR" sz="1800" dirty="0"/>
              <a:t>. </a:t>
            </a:r>
            <a:r>
              <a:rPr lang="en-US" sz="1800" dirty="0"/>
              <a:t>Professor PHILIPS University</a:t>
            </a:r>
            <a:endParaRPr lang="el-GR" sz="1800" dirty="0"/>
          </a:p>
          <a:p>
            <a:endParaRPr lang="el-GR" sz="1800" dirty="0"/>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137</TotalTime>
  <Words>1594</Words>
  <Application>Microsoft Office PowerPoint</Application>
  <PresentationFormat>Affichage à l'écran (4:3)</PresentationFormat>
  <Paragraphs>43</Paragraphs>
  <Slides>16</Slides>
  <Notes>0</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16</vt:i4>
      </vt:variant>
    </vt:vector>
  </HeadingPairs>
  <TitlesOfParts>
    <vt:vector size="19" baseType="lpstr">
      <vt:lpstr>Arial</vt:lpstr>
      <vt:lpstr>Calibri</vt:lpstr>
      <vt:lpstr>Θέμα του Office</vt:lpstr>
      <vt:lpstr>ΕΛΛΗΝΟΓΑΛΛΙΚΟ ΕΜΠΟΡΙΚΟ  &amp; ΒΙΟΜΗΧΑΝΙΚΟ ΕΠΙΜΕΛΗΤΗΡΙΟ ΦΟΡΟΛΟΓΙΚΗ ΕΠΙΤΡΟΠΗ  ΦΟΡΟΛΟΓΙΚΕΣ ΜΕΤΑΡΡΥΘΜΙΣΕΙΣ  ΕΠΕΝΔΥΤΙΚΑ &amp; ΑΝΑΠΤΥΞΙΑΚΑ ΚΙΝΗΤΡΑ ΠΡΟΟΠΤΙΚΕΣ 2024  </vt:lpstr>
      <vt:lpstr>Η ΘΕΣΗ  Το μέλλον της χώρας και των επιχειρήσεων είναι άρρηκτα συνδεδεμένο με την παιδεία και ειδικότερα με τα Πανεπιστήμια   Η σχέση των επιχειρήσεων με την παιδεία είναι αμφίδρομη και αμοιβαία επωφελής:  οι επιχειρήσεις αποκτούν πρόσβαση σε τεχνολογίες αιχμής, τα Πανεπιστήμια επιτυγχάνουν συμπληρωματική χρηματοδότηση και ερευνητική ανατροφοδότηση      Ιωάννης Ελ. Κοϊμτζόγλου, Δ.Ν., Δικηγόρος, Νομικός Σύμβουλος ΟΠΑ, ΣΕΠ ΕΑΠ- ΑΠΚΥ, Ass. Professor PHILIPS University </vt:lpstr>
      <vt:lpstr> Η ΔΙΑΠΙΣΤΩΣΗ  Η απόσταση μεταξύ της εξαιρετικής έρευνας που διεξάγεται στα Πανεπιστήμια και της εμπορικής αξιοποίησης της από τις επιχειρήσεις  παραμένει μεγάλη  (κατά τον ΣΕΒ η Ελλάδα βρίσκεται στην 20η θέση στην ΕΕ)    ΣΤΟΧΟΣ  Η θεσμική πρόβλεψη δυνατοτήτων για σύμπραξη επιχειρήσεων και ΑΕΙ σε τομείς ανάπτυξης και εμπορικής αξιοποίησης τεχνολογίας και παροχή κινήτρων για την επίτευξη της    Ιωάννης Ελ. Κοϊμτζόγλου, Δ.Ν., Δικηγόρος, Νομικός Σύμβουλος ΟΠΑ, ΣΕΠ ΕΑΠ- ΑΠΚΥ, Ass. Professor PHILIPS University   </vt:lpstr>
      <vt:lpstr>ΜΕΣΑ ΓΙΑ ΤΗΝ ΕΠΙΤΕΥΞΗ ΤΟΥ ΣΤΟΧΟΥ   Άρθρο 3 Ν. 4957/22 : Τα ΑΕΙ έχουν αποστολή, μεταξύ άλλων, να διεξάγουν έρευνα και να προωθούν τη διάχυση της γνώσης προς την κοινωνία, να αξιοποιούν τα αποτελέσματα της έρευνας και να προωθούν τη συνεργασία με παραγωγικούς φορείς   Άρθρο 89 Ν. 4957/22 : Επαγγελματικά προγράμματα μεταπτυχιακών σπουδών = σύμβαση φορέα με ΑΕΙ με την οποία ο φορέας χρηματοδοτεί την ίδρυση και λειτουργία μεταπτυχιακού προγράμματος σπουδών το οποίο απευθύνεται σε εργαζόμενους του    Ιωάννης Ελ. Κοϊμτζόγλου, Δ.Ν., Δικηγόρος, Νομικός Σύμβουλος ΟΠΑ, ΣΕΠ ΕΑΠ- ΑΠΚΥ, Ass. Professor PHILIPS University </vt:lpstr>
      <vt:lpstr>Άρθρο 211 Ν. 4957/2022 : Προβλέπεται η σύσταση Μονάδας Μεταφοράς Τεχνολογίας και Καινοτομίας με σκοπό τη διασύνδεση του ΑΕΙ με τη βιομηχανία, τη μεταφορά γνώσης και την καλλιέργεια της ιδέας της επιχειρηματικότητας εντός της ακαδημαϊκής κοινότητας . Αντικείμενο, ειδικότερα, της Μονάδας είναι, μεταξύ άλλων : προώθηση του εμπορικού ενδιαφέροντος για αξιοποίηση ερευνητικών αποτελεσμάτων, η υποστήριξη ίδρυσης και ανάπτυξης νεοφυών επιχειρήσεων, η ανάπτυξη επιχειρηματικών ιδεών και η ενίσχυση της εξωστρέφειας της έρευνας.    Ιωάννης Ελ. Κοϊμτζόγλου, Δ.Ν., Δικηγόρος, Νομικός Σύμβουλος ΟΠΑ, ΣΕΠ ΕΑΠ- ΑΠΚΥ, Ass. Professor PHILIPS University </vt:lpstr>
      <vt:lpstr>Άρθρο 222 Ν. 4957/2022 : Επιτροπή Μεταφοράς Τεχνολογίας, Καινοτομίας και Νεοφυούς Επιχειρηματικότητας. Αποστολή της Επιτροπής είναι η παρακολούθηση θεμάτων που σχετίζονται με τη μεταφορά τεχνολογίας και τη διασύνδεση του Πανεπιστημίου με την επιχειρηματικότητα.     Άρθρο 256 Ν. 4957/2022 : Φορολογικά κίνητρα επιχειρήσεων για τη χρηματοδότηση έρευνας- απόσβεση εξοπλισμού      Ιωάννης Ελ. Κοϊμτζόγλου, Δ.Ν., Δικηγόρος, Νομικός Σύμβουλος ΟΠΑ, ΣΕΠ ΕΑΠ- ΑΠΚΥ, Ass. Professor PHILIPS University  </vt:lpstr>
      <vt:lpstr>- Στην παράγραφο 1 ορίζεται ότι οι δαπάνες επιχειρήσεων που αφορούν στη χρηματοδότηση των Ειδικών Λογαριασμών Έρευνας (ΕΛΚΕ) των ΑΕΙ  της ημεδαπής για την εκπόνηση βιομηχανικών διδακτορικών, την ανάπτυξη ερευνητικών συμπράξεων, τη διεξαγωγή ερευνητικών έργων με σκοπό τη διεξαγωγή βιομηχανικής έρευνας και την εκπόνηση κλινικών δοκιμών, λογίζονται ως δαπάνες επιστημονικής και τεχνολογικής έρευνας, στις οποίες εφαρμόζεται το άρθρο 22 Α του Κώδικα Φορολογίας Εισοδήματος. Το άρθρο αυτό προβλέπει ότι οι δαπάνες επιστημονικής και τεχνολογικής έρευνας, στις οποίες περιλαμβάνονται και οι αποσβέσεις του εξοπλισμού και των οργάνων που χρησιμοποιούνται, εκπίπτουν από τα ακαθάριστα έσοδα των επιχειρήσεων κατά το χρόνο της πραγματοποίησης τους προσαυξημένες κατά ποσοστό 100%. </vt:lpstr>
      <vt:lpstr>Σημειώνεται στο σημείο αυτό ότι η για πρώτη φορά νομοθετική ρύθμιση των «βιομηχανικών διδακτορικών» στο άρθρο 96 του Ν. 4957/2022 αποτελεί ακόμη ένα βήμα ανοίγματος των  ΑΕΙ στην  επιχειρηματικότητα αφού με αυτά θεσπίζεται η δυνατότητα εκπόνησης διδακτορικών διατριβών σε συνεργασία με επιχειρήσεις, οι οποίες τις χρηματοδοτούν προσδοκώντας την εμπορική αξιοποίηση των ερευνητικών αποτελεσμάτων.</vt:lpstr>
      <vt:lpstr>Προβλέπεται, ειδικότερα ότι υποψήφιοι που πληρούν τις προϋποθέσεις εγγραφής σε προγράμματα διδακτορικών σπουδών  δύνανται να υποβάλουν αίτηση για την εκπόνηση διδακτορικής διατριβής σε συνεργασία με επιχείρηση ή βιομηχανία, που εδρεύει ή παράρτημά της λειτουργεί στην ημεδαπή, η οποία αφορά στη διεξαγωγή βιομηχανικής ή εφαρμοσμένης έρευνας με σκοπό την εξαγωγή ερευνητικών αποτελεσμάτων για την παραγωγή καινοτόμων προϊόντων ή υπηρεσιών. Η συνεργαζόμενη επιχείρηση ή βιομηχανία υποδεικνύει έναν (1) εκπρόσωπό της με εμπειρία και γνώση σχετική με το αντικείμενο της διδακτορικής διατριβής, που έχει ως καθήκοντα την καθοδήγηση του υποψήφιου διδάκτορα. </vt:lpstr>
      <vt:lpstr>Με πρωτόκολλο συνεργασίας μεταξύ του Ανώτατου Εκπαιδευτικού Ιδρύματος (Α.Ε.Ι.), της συνεργαζόμενης επιχείρησης ή βιομηχανίας και του υποψήφιου διδάκτορα, το οποίο εγκρίνεται από τη Σύγκλητο του Α.Ε.Ι., κατόπιν εισήγησης του Τμήματος, καθορίζονται οι ειδικότεροι όροι συνεργασίας για την εκπόνηση διδακτορικής διατριβής στην επιχείρηση ή τη βιομηχανία και την εξαγωγή των ερευνητικών αποτελεσμάτων, τη χρήση υποδομών του εξοπλισμού του Α.Ε.Ι., αν η έρευνα διεξάγεται εντός του Α.Ε.Ι., τις υποχρεώσεις και τα δικαιώματα κάθε συμβαλλόμενου μέρους, συμπεριλαμβανομένου του καθορισμού των δικαιωμάτων πνευματικής ιδιοκτησίας επί του έργου που διεξάγεται κατά τη διάρκεια εκπόνησης της διδακτορικής διατριβής.</vt:lpstr>
      <vt:lpstr>Κατά τη διάρκεια εκπόνησης της διδακτορικής διατριβής ο υποψήφιος διδάκτορας δύναται να διεξάγει, εν όλω ή εν μέρει, την ερευνητική του δραστηριότητα σε χώρους της επιχείρησης ή βιομηχανίας, μετά από σύμφωνη γνώμη της τριμελούς συμβουλευτικής επιτροπής, υπό την προϋπόθεση ότι εξασφαλίζονται η υποστήριξη και η καθοδήγηση από τον επιβλέποντα και εφαρμόζονται οι διατάξεις του εσωτερικού κανονισμού λειτουργίας του Α.Ε.Ι. και του εσωτερικού κανονισμού του προγράμματος σπουδών. Η οικονομική διαχείριση της χρηματοδότησης πραγματοποιείται μέσω του Ειδικού Λογαριασμού Κονδυλίων Έρευνας (Ε.Λ.Κ.Ε.) του Α.Ε.Ι.  </vt:lpstr>
      <vt:lpstr>  - Στην παράγραφο 2  της ως  ανω διάταξης προβλέπεται ότι τα κέρδη των επιχειρήσεων από την εκμετάλλευση ευρεσιτεχνίας διεθνώς αναγνωρισμένης στο όνομα της, που αναπτύχθηκε στο πλαίσιο της χρηματοδότησης ΑΕΙ της ημεδαπής για την εκπόνηση βιομηχανικής έρευνας, απαλλάσσονται από το φόρο εισοδήματος για έως τρεις (3) συνεχόμενες χρήσεις, αρχής γενομένης από τη χρήση μέσα στην οποία πραγματοποιήθηκαν για πρώτη φορά τα κέρδη αυτά, σύμφωνα με το άρθρο 71 Α του Ν. 4172/2013. </vt:lpstr>
      <vt:lpstr>- Στην παράγραφο 3 της ως άνω διάταξης ορίζεται ότι ο επιστημονικός και λοιπός εξοπλισμός, καθώς και τα επιστημονικά όργανα, που αποκτώνται από τους ΕΛΚΕ των ΑΕΙ στο πλαίσιο έργων/προγραμμάτων που διαχειρίζονται  και τις Εταιρείες Αξιοποίησης και Διαχείρισης της Περιουσίας των ΑΕΙ, που χρησιμοποιούνται από τα ΑΕΙ για τις ανάγκες εκτέλεσης επιστημονικής και τεχνολογικής έρευνας, αποσβένονται στο σύνολο τους, ανεξαρτήτως του ύψους της αξίας κτήσης τους, κατά την ημερομηνία λήξης του έργου/προγράμματος, στο πλαίσιο του οποίου έχουν αποκτηθεί.  </vt:lpstr>
      <vt:lpstr>- Δικονομικά, τυχόν αμφισβήτηση για την πιστοποίηση των δαπανών  επιστημονικής και τεχνολογικής έρευνας που προβλέπεται στον ΚΦΕ ως προϋπόθεσης, προκειμένου οι επιχειρήσεις που τις διενεργούν να τις εκπέσουν προσαυξημένες από τα ακαθάριστα έσοδα τους,  προκαλούν φορολογική διαφορά ουσίας που υπάγεται στην αρμοδιότητα των τακτικών διοικητικών δικαστηρίων και όχι ακυρωτική διαφορά ενώπιον του ΣτΕ (κρίθηκε πρόσφατα με ΣτΕ 1489/2022) .  </vt:lpstr>
      <vt:lpstr>∙ Άρθρο 283 : Χορήγηση υποτροφιών αριστείας, βραβείων και ανταποδοτικών υποτροφιών     Στην παράγραφο 3 του υπόψη άρθρου ορίζεται ότι κάθε είδους υποτροφίες, χρηματικά βραβεία και ανταποδοτικές υποτροφίες που χορηγούνται στο πλαίσιο του Ν. 4957/2022, δεν υπόκεινται σε οποιονδήποτε φόρο, κράτηση και  ασφαλιστική εισφορά . </vt:lpstr>
      <vt:lpstr>Γ. Σχόλια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st</dc:creator>
  <cp:lastModifiedBy>CCIFG | Fanny Babali</cp:lastModifiedBy>
  <cp:revision>15</cp:revision>
  <dcterms:created xsi:type="dcterms:W3CDTF">2022-10-02T14:03:51Z</dcterms:created>
  <dcterms:modified xsi:type="dcterms:W3CDTF">2023-10-23T09:36:51Z</dcterms:modified>
</cp:coreProperties>
</file>