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7" r:id="rId2"/>
    <p:sldId id="258" r:id="rId3"/>
    <p:sldId id="260" r:id="rId4"/>
    <p:sldId id="262" r:id="rId5"/>
    <p:sldId id="261" r:id="rId6"/>
    <p:sldId id="266" r:id="rId7"/>
    <p:sldId id="267" r:id="rId8"/>
    <p:sldId id="268" r:id="rId9"/>
    <p:sldId id="263" r:id="rId10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3159" autoAdjust="0"/>
  </p:normalViewPr>
  <p:slideViewPr>
    <p:cSldViewPr snapToGrid="0">
      <p:cViewPr varScale="1">
        <p:scale>
          <a:sx n="58" d="100"/>
          <a:sy n="58" d="100"/>
        </p:scale>
        <p:origin x="511" y="1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34E7CB-0D79-4E08-BC3D-76C3323FE9E3}" type="datetimeFigureOut">
              <a:rPr lang="en-GB" smtClean="0"/>
              <a:t>24/10/2023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C5FD58-8477-4551-A51B-C1C09C8AFB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53365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ID4096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452EC4-9C1D-4A82-AC1B-E5EEE4BA6434}" type="datetimeFigureOut">
              <a:rPr lang="LID4096" smtClean="0"/>
              <a:t>10/24/2023</a:t>
            </a:fld>
            <a:endParaRPr lang="LID4096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ID4096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ID4096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E5F7BD-63C5-4B0F-949F-9A7DA823D3F4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187888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ID4096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E5F7BD-63C5-4B0F-949F-9A7DA823D3F4}" type="slidenum">
              <a:rPr lang="LID4096" smtClean="0"/>
              <a:t>1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1407648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LID4096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E5F7BD-63C5-4B0F-949F-9A7DA823D3F4}" type="slidenum">
              <a:rPr lang="LID4096" smtClean="0"/>
              <a:t>2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8496231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ID4096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E5F7BD-63C5-4B0F-949F-9A7DA823D3F4}" type="slidenum">
              <a:rPr lang="LID4096" smtClean="0"/>
              <a:t>3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1070299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ID4096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E5F7BD-63C5-4B0F-949F-9A7DA823D3F4}" type="slidenum">
              <a:rPr lang="LID4096" smtClean="0"/>
              <a:t>4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4562441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ID4096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E5F7BD-63C5-4B0F-949F-9A7DA823D3F4}" type="slidenum">
              <a:rPr lang="LID4096" smtClean="0"/>
              <a:t>5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5181739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l-GR" sz="12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endParaRPr lang="el-GR" sz="1200" dirty="0">
              <a:effectLst/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l-GR" sz="12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E5F7BD-63C5-4B0F-949F-9A7DA823D3F4}" type="slidenum">
              <a:rPr lang="LID4096" smtClean="0"/>
              <a:t>6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8492049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el-GR" sz="12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LID4096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E5F7BD-63C5-4B0F-949F-9A7DA823D3F4}" type="slidenum">
              <a:rPr lang="LID4096" smtClean="0"/>
              <a:t>7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0757693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ID4096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E5F7BD-63C5-4B0F-949F-9A7DA823D3F4}" type="slidenum">
              <a:rPr lang="LID4096" smtClean="0"/>
              <a:t>8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19783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684360" y="4487400"/>
            <a:ext cx="8534160" cy="15066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subTitle"/>
          </p:nvPr>
        </p:nvSpPr>
        <p:spPr>
          <a:xfrm>
            <a:off x="684360" y="685800"/>
            <a:ext cx="8534160" cy="36147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0374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  <p:sldLayoutId id="2147483669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Shape 2"/>
          <p:cNvSpPr txBox="1"/>
          <p:nvPr/>
        </p:nvSpPr>
        <p:spPr>
          <a:xfrm>
            <a:off x="666776" y="3817648"/>
            <a:ext cx="8000640" cy="194688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4000" lnSpcReduction="10000"/>
          </a:bodyPr>
          <a:lstStyle/>
          <a:p>
            <a:pPr>
              <a:lnSpc>
                <a:spcPct val="100000"/>
              </a:lnSpc>
              <a:spcBef>
                <a:spcPts val="420"/>
              </a:spcBef>
              <a:spcAft>
                <a:spcPts val="601"/>
              </a:spcAft>
            </a:pPr>
            <a:r>
              <a:rPr lang="en-GB" sz="3000" b="1" strike="noStrike" spc="-1" dirty="0" err="1">
                <a:solidFill>
                  <a:schemeClr val="bg1"/>
                </a:solidFill>
                <a:latin typeface="Century Gothic"/>
              </a:rPr>
              <a:t>Αθηνά</a:t>
            </a:r>
            <a:r>
              <a:rPr lang="en-GB" sz="3000" b="1" strike="noStrike" spc="-1" dirty="0">
                <a:solidFill>
                  <a:schemeClr val="bg1"/>
                </a:solidFill>
                <a:latin typeface="Century Gothic"/>
              </a:rPr>
              <a:t> Κα</a:t>
            </a:r>
            <a:r>
              <a:rPr lang="en-GB" sz="3000" b="1" strike="noStrike" spc="-1" dirty="0" err="1">
                <a:solidFill>
                  <a:schemeClr val="bg1"/>
                </a:solidFill>
                <a:latin typeface="Century Gothic"/>
              </a:rPr>
              <a:t>λύ</a:t>
            </a:r>
            <a:r>
              <a:rPr lang="en-GB" sz="3000" b="1" strike="noStrike" spc="-1" dirty="0">
                <a:solidFill>
                  <a:schemeClr val="bg1"/>
                </a:solidFill>
                <a:latin typeface="Century Gothic"/>
              </a:rPr>
              <a:t>βα (</a:t>
            </a:r>
            <a:r>
              <a:rPr lang="en-US" sz="3000" b="1" strike="noStrike" spc="-1" dirty="0" err="1">
                <a:solidFill>
                  <a:schemeClr val="bg1"/>
                </a:solidFill>
                <a:latin typeface="Century Gothic"/>
              </a:rPr>
              <a:t>Ph.D</a:t>
            </a:r>
            <a:r>
              <a:rPr lang="en-US" sz="3000" b="1" strike="noStrike" spc="-1" dirty="0">
                <a:solidFill>
                  <a:schemeClr val="bg1"/>
                </a:solidFill>
                <a:latin typeface="Century Gothic"/>
              </a:rPr>
              <a:t>)</a:t>
            </a:r>
            <a:endParaRPr lang="en-GB" sz="3000" b="0" strike="noStrike" spc="-1" dirty="0">
              <a:solidFill>
                <a:schemeClr val="bg1"/>
              </a:solidFill>
              <a:latin typeface="Arial"/>
            </a:endParaRPr>
          </a:p>
          <a:p>
            <a:pPr>
              <a:spcBef>
                <a:spcPts val="420"/>
              </a:spcBef>
              <a:spcAft>
                <a:spcPts val="601"/>
              </a:spcAft>
            </a:pPr>
            <a:r>
              <a:rPr lang="en-GB" sz="2100" b="1" i="1" strike="noStrike" spc="-1" dirty="0">
                <a:solidFill>
                  <a:schemeClr val="bg1"/>
                </a:solidFill>
                <a:latin typeface="Century Gothic"/>
              </a:rPr>
              <a:t>Επ</a:t>
            </a:r>
            <a:r>
              <a:rPr lang="en-GB" sz="2100" b="1" i="1" strike="noStrike" spc="-1" dirty="0" err="1">
                <a:solidFill>
                  <a:schemeClr val="bg1"/>
                </a:solidFill>
                <a:latin typeface="Century Gothic"/>
              </a:rPr>
              <a:t>ικεφ</a:t>
            </a:r>
            <a:r>
              <a:rPr lang="en-GB" sz="2100" b="1" i="1" strike="noStrike" spc="-1" dirty="0">
                <a:solidFill>
                  <a:schemeClr val="bg1"/>
                </a:solidFill>
                <a:latin typeface="Century Gothic"/>
              </a:rPr>
              <a:t>αλής Ο.Μ. </a:t>
            </a:r>
            <a:r>
              <a:rPr lang="en-GB" sz="2100" b="1" i="1" strike="noStrike" spc="-1" dirty="0" err="1">
                <a:solidFill>
                  <a:schemeClr val="bg1"/>
                </a:solidFill>
                <a:latin typeface="Century Gothic"/>
              </a:rPr>
              <a:t>Οικονομικής</a:t>
            </a:r>
            <a:r>
              <a:rPr lang="en-GB" sz="2100" b="1" i="1" strike="noStrike" spc="-1" dirty="0">
                <a:solidFill>
                  <a:schemeClr val="bg1"/>
                </a:solidFill>
                <a:latin typeface="Century Gothic"/>
              </a:rPr>
              <a:t> </a:t>
            </a:r>
            <a:r>
              <a:rPr lang="en-GB" sz="2100" b="1" i="1" strike="noStrike" spc="-1" dirty="0" err="1">
                <a:solidFill>
                  <a:schemeClr val="bg1"/>
                </a:solidFill>
                <a:latin typeface="Century Gothic"/>
              </a:rPr>
              <a:t>Πολιτικής</a:t>
            </a:r>
            <a:r>
              <a:rPr lang="en-GB" sz="2100" b="1" i="1" strike="noStrike" spc="-1" dirty="0">
                <a:solidFill>
                  <a:schemeClr val="bg1"/>
                </a:solidFill>
                <a:latin typeface="Century Gothic"/>
              </a:rPr>
              <a:t> </a:t>
            </a:r>
            <a:r>
              <a:rPr lang="en-GB" sz="2100" b="1" i="1" strike="noStrike" spc="-1" dirty="0" err="1">
                <a:solidFill>
                  <a:schemeClr val="bg1"/>
                </a:solidFill>
                <a:latin typeface="Century Gothic"/>
              </a:rPr>
              <a:t>στη</a:t>
            </a:r>
            <a:r>
              <a:rPr lang="en-GB" sz="2100" b="1" i="1" strike="noStrike" spc="-1" dirty="0">
                <a:solidFill>
                  <a:schemeClr val="bg1"/>
                </a:solidFill>
                <a:latin typeface="Century Gothic"/>
              </a:rPr>
              <a:t> </a:t>
            </a:r>
            <a:r>
              <a:rPr lang="en-GB" sz="2100" b="1" i="1" strike="noStrike" spc="-1" dirty="0" err="1">
                <a:solidFill>
                  <a:schemeClr val="bg1"/>
                </a:solidFill>
                <a:latin typeface="Century Gothic"/>
              </a:rPr>
              <a:t>Μόνιμη</a:t>
            </a:r>
            <a:r>
              <a:rPr lang="en-GB" sz="2100" b="1" i="1" strike="noStrike" spc="-1" dirty="0">
                <a:solidFill>
                  <a:schemeClr val="bg1"/>
                </a:solidFill>
                <a:latin typeface="Century Gothic"/>
              </a:rPr>
              <a:t> </a:t>
            </a:r>
            <a:r>
              <a:rPr lang="en-GB" sz="2100" b="1" i="1" strike="noStrike" spc="-1" dirty="0" err="1">
                <a:solidFill>
                  <a:schemeClr val="bg1"/>
                </a:solidFill>
                <a:latin typeface="Century Gothic"/>
              </a:rPr>
              <a:t>Αντι</a:t>
            </a:r>
            <a:r>
              <a:rPr lang="en-GB" sz="2100" b="1" i="1" strike="noStrike" spc="-1" dirty="0">
                <a:solidFill>
                  <a:schemeClr val="bg1"/>
                </a:solidFill>
                <a:latin typeface="Century Gothic"/>
              </a:rPr>
              <a:t>προσωπεία της Ελλάδος στην ΕΕ </a:t>
            </a:r>
            <a:endParaRPr lang="el-GR" sz="2100" b="1" i="1" strike="noStrike" spc="-1" dirty="0">
              <a:solidFill>
                <a:schemeClr val="bg1"/>
              </a:solidFill>
              <a:latin typeface="Century Gothic"/>
            </a:endParaRPr>
          </a:p>
          <a:p>
            <a:pPr>
              <a:spcBef>
                <a:spcPts val="420"/>
              </a:spcBef>
              <a:spcAft>
                <a:spcPts val="601"/>
              </a:spcAft>
            </a:pPr>
            <a:r>
              <a:rPr lang="el-GR" sz="2100" b="1" i="1" spc="-1" dirty="0">
                <a:solidFill>
                  <a:schemeClr val="bg1"/>
                </a:solidFill>
              </a:rPr>
              <a:t>τ.</a:t>
            </a:r>
            <a:r>
              <a:rPr lang="en-GB" sz="2100" b="1" i="1" spc="-1" dirty="0">
                <a:solidFill>
                  <a:schemeClr val="bg1"/>
                </a:solidFill>
              </a:rPr>
              <a:t> </a:t>
            </a:r>
            <a:r>
              <a:rPr lang="en-GB" sz="2100" b="1" i="1" spc="-1" dirty="0" err="1">
                <a:solidFill>
                  <a:schemeClr val="bg1"/>
                </a:solidFill>
              </a:rPr>
              <a:t>Γενική</a:t>
            </a:r>
            <a:r>
              <a:rPr lang="en-GB" sz="2100" b="1" i="1" spc="-1" dirty="0">
                <a:solidFill>
                  <a:schemeClr val="bg1"/>
                </a:solidFill>
              </a:rPr>
              <a:t> </a:t>
            </a:r>
            <a:r>
              <a:rPr lang="en-GB" sz="2100" b="1" i="1" spc="-1" dirty="0" err="1">
                <a:solidFill>
                  <a:schemeClr val="bg1"/>
                </a:solidFill>
              </a:rPr>
              <a:t>Γρ</a:t>
            </a:r>
            <a:r>
              <a:rPr lang="en-GB" sz="2100" b="1" i="1" spc="-1" dirty="0">
                <a:solidFill>
                  <a:schemeClr val="bg1"/>
                </a:solidFill>
              </a:rPr>
              <a:t>αμματέας Φορολογικής Πολιτικής και Δημόσιας Περιουσίας </a:t>
            </a:r>
            <a:r>
              <a:rPr lang="el-GR" sz="2100" b="1" i="1" spc="-1" dirty="0">
                <a:solidFill>
                  <a:schemeClr val="bg1"/>
                </a:solidFill>
              </a:rPr>
              <a:t>Υπ. Οικονομικών</a:t>
            </a:r>
            <a:endParaRPr lang="en-GB" sz="2100" spc="-1" dirty="0">
              <a:solidFill>
                <a:schemeClr val="bg1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20"/>
              </a:spcBef>
              <a:spcAft>
                <a:spcPts val="601"/>
              </a:spcAft>
            </a:pPr>
            <a:endParaRPr lang="en-GB" sz="2100" b="0" strike="noStrike" spc="-1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400443" y="983473"/>
            <a:ext cx="90472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000" b="1" dirty="0">
                <a:solidFill>
                  <a:schemeClr val="bg1"/>
                </a:solidFill>
              </a:rPr>
              <a:t>Φορολογικές μεταρρυθμίσεις στην Ε.Ε</a:t>
            </a:r>
          </a:p>
        </p:txBody>
      </p:sp>
    </p:spTree>
    <p:extLst>
      <p:ext uri="{BB962C8B-B14F-4D97-AF65-F5344CB8AC3E}">
        <p14:creationId xmlns:p14="http://schemas.microsoft.com/office/powerpoint/2010/main" val="4239795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CustomShape 1"/>
          <p:cNvSpPr/>
          <p:nvPr/>
        </p:nvSpPr>
        <p:spPr>
          <a:xfrm>
            <a:off x="334080" y="184680"/>
            <a:ext cx="8915040" cy="577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GB" sz="3200" b="1" strike="noStrike" spc="-1">
                <a:solidFill>
                  <a:srgbClr val="000000"/>
                </a:solidFill>
                <a:latin typeface="Century Gothic"/>
              </a:rPr>
              <a:t>Περιορισμοί στα δημόσια οικονομικά</a:t>
            </a:r>
            <a:endParaRPr lang="en-GB" sz="3200" b="0" strike="noStrike" spc="-1">
              <a:latin typeface="Arial"/>
            </a:endParaRPr>
          </a:p>
        </p:txBody>
      </p:sp>
      <p:sp>
        <p:nvSpPr>
          <p:cNvPr id="102" name="CustomShape 2"/>
          <p:cNvSpPr/>
          <p:nvPr/>
        </p:nvSpPr>
        <p:spPr>
          <a:xfrm>
            <a:off x="360000" y="1008000"/>
            <a:ext cx="10512000" cy="699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GB" sz="2000" b="1" strike="noStrike" spc="-1">
                <a:solidFill>
                  <a:srgbClr val="000000"/>
                </a:solidFill>
                <a:latin typeface="Century Gothic"/>
              </a:rPr>
              <a:t>Η απότομη οικονομική ύφεση και η απάντηση της δημοσιονομικής πολιτικής στον Covid 19 οδήγησαν σε αυξήσεις του ελλείμματος και του χρέους :</a:t>
            </a:r>
            <a:endParaRPr lang="en-GB" sz="2000" b="0" strike="noStrike" spc="-1">
              <a:latin typeface="Arial"/>
            </a:endParaRPr>
          </a:p>
        </p:txBody>
      </p:sp>
      <p:sp>
        <p:nvSpPr>
          <p:cNvPr id="103" name="CustomShape 3"/>
          <p:cNvSpPr/>
          <p:nvPr/>
        </p:nvSpPr>
        <p:spPr>
          <a:xfrm>
            <a:off x="480000" y="1953000"/>
            <a:ext cx="5616000" cy="415353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marL="285750" indent="-28575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GB" sz="1800" b="0" strike="noStrike" spc="-1" dirty="0">
                <a:solidFill>
                  <a:srgbClr val="000000"/>
                </a:solidFill>
                <a:latin typeface="Century Gothic"/>
              </a:rPr>
              <a:t> </a:t>
            </a:r>
            <a:r>
              <a:rPr lang="en-GB" sz="2200" b="0" strike="noStrike" spc="-1" dirty="0" err="1">
                <a:solidFill>
                  <a:srgbClr val="000000"/>
                </a:solidFill>
                <a:latin typeface="Century Gothic"/>
              </a:rPr>
              <a:t>Μείωση</a:t>
            </a:r>
            <a:r>
              <a:rPr lang="en-GB" sz="2200" b="0" strike="noStrike" spc="-1" dirty="0">
                <a:solidFill>
                  <a:srgbClr val="000000"/>
                </a:solidFill>
                <a:latin typeface="Century Gothic"/>
              </a:rPr>
              <a:t> </a:t>
            </a:r>
            <a:r>
              <a:rPr lang="en-GB" sz="2200" b="0" strike="noStrike" spc="-1" dirty="0" err="1">
                <a:solidFill>
                  <a:srgbClr val="000000"/>
                </a:solidFill>
                <a:latin typeface="Century Gothic"/>
              </a:rPr>
              <a:t>φορολογικών</a:t>
            </a:r>
            <a:r>
              <a:rPr lang="en-GB" sz="2200" b="0" strike="noStrike" spc="-1" dirty="0">
                <a:solidFill>
                  <a:srgbClr val="000000"/>
                </a:solidFill>
                <a:latin typeface="Century Gothic"/>
              </a:rPr>
              <a:t> </a:t>
            </a:r>
            <a:r>
              <a:rPr lang="en-GB" sz="2200" b="0" strike="noStrike" spc="-1" dirty="0" err="1">
                <a:solidFill>
                  <a:srgbClr val="000000"/>
                </a:solidFill>
                <a:latin typeface="Century Gothic"/>
              </a:rPr>
              <a:t>εσόδων</a:t>
            </a:r>
            <a:r>
              <a:rPr lang="en-GB" sz="2200" b="0" strike="noStrike" spc="-1" dirty="0">
                <a:solidFill>
                  <a:srgbClr val="000000"/>
                </a:solidFill>
                <a:latin typeface="Century Gothic"/>
              </a:rPr>
              <a:t> </a:t>
            </a:r>
            <a:r>
              <a:rPr lang="en-GB" sz="2200" b="0" strike="noStrike" spc="-1" dirty="0" err="1">
                <a:solidFill>
                  <a:srgbClr val="000000"/>
                </a:solidFill>
                <a:latin typeface="Century Gothic"/>
              </a:rPr>
              <a:t>λόγω</a:t>
            </a:r>
            <a:r>
              <a:rPr lang="en-GB" sz="2200" b="0" strike="noStrike" spc="-1" dirty="0">
                <a:solidFill>
                  <a:srgbClr val="000000"/>
                </a:solidFill>
                <a:latin typeface="Century Gothic"/>
              </a:rPr>
              <a:t> </a:t>
            </a:r>
            <a:r>
              <a:rPr lang="el-GR" sz="2200" b="0" strike="noStrike" spc="-1" dirty="0">
                <a:solidFill>
                  <a:srgbClr val="000000"/>
                </a:solidFill>
                <a:latin typeface="Century Gothic"/>
              </a:rPr>
              <a:t>κυρίως </a:t>
            </a:r>
            <a:r>
              <a:rPr lang="en-GB" sz="2200" b="0" strike="noStrike" spc="-1" dirty="0">
                <a:solidFill>
                  <a:srgbClr val="000000"/>
                </a:solidFill>
                <a:latin typeface="Century Gothic"/>
              </a:rPr>
              <a:t>Covid 19 </a:t>
            </a:r>
            <a:r>
              <a:rPr lang="en-GB" sz="2200" b="0" strike="noStrike" spc="-1" dirty="0" err="1">
                <a:solidFill>
                  <a:srgbClr val="000000"/>
                </a:solidFill>
                <a:latin typeface="Century Gothic"/>
              </a:rPr>
              <a:t>γι</a:t>
            </a:r>
            <a:r>
              <a:rPr lang="en-GB" sz="2200" b="0" strike="noStrike" spc="-1" dirty="0">
                <a:solidFill>
                  <a:srgbClr val="000000"/>
                </a:solidFill>
                <a:latin typeface="Century Gothic"/>
              </a:rPr>
              <a:t>α τα έτη 2019 και 2020</a:t>
            </a:r>
            <a:r>
              <a:rPr lang="el-GR" sz="2200" b="0" strike="noStrike" spc="-1" dirty="0">
                <a:solidFill>
                  <a:srgbClr val="000000"/>
                </a:solidFill>
                <a:latin typeface="Century Gothic"/>
              </a:rPr>
              <a:t>, ανάκαμψη και σταθερότητα για 2021</a:t>
            </a:r>
            <a:r>
              <a:rPr lang="en-GB" sz="2200" b="0" strike="noStrike" spc="-1" dirty="0">
                <a:solidFill>
                  <a:srgbClr val="000000"/>
                </a:solidFill>
                <a:latin typeface="Century Gothic"/>
              </a:rPr>
              <a:t>,</a:t>
            </a:r>
            <a:r>
              <a:rPr lang="el-GR" sz="2200" b="0" strike="noStrike" spc="-1" dirty="0">
                <a:solidFill>
                  <a:srgbClr val="000000"/>
                </a:solidFill>
                <a:latin typeface="Century Gothic"/>
              </a:rPr>
              <a:t> </a:t>
            </a:r>
            <a:r>
              <a:rPr lang="en-GB" sz="2200" b="0" strike="noStrike" spc="-1" dirty="0">
                <a:solidFill>
                  <a:srgbClr val="000000"/>
                </a:solidFill>
                <a:latin typeface="Century Gothic"/>
              </a:rPr>
              <a:t>2022</a:t>
            </a:r>
            <a:r>
              <a:rPr lang="el-GR" sz="2200" spc="-1" dirty="0">
                <a:solidFill>
                  <a:srgbClr val="000000"/>
                </a:solidFill>
                <a:latin typeface="Century Gothic"/>
              </a:rPr>
              <a:t>, πληθωριστικές πιέσεις 2023, άνοδος επιτοκίων</a:t>
            </a:r>
            <a:endParaRPr lang="en-GB" sz="2200" b="0" strike="noStrike" spc="-1" dirty="0">
              <a:latin typeface="Arial"/>
            </a:endParaRP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GB" sz="2200" b="0" strike="noStrike" spc="-1" dirty="0" err="1">
                <a:solidFill>
                  <a:srgbClr val="000000"/>
                </a:solidFill>
                <a:latin typeface="Century Gothic"/>
              </a:rPr>
              <a:t>Αύξηση</a:t>
            </a:r>
            <a:r>
              <a:rPr lang="en-GB" sz="2200" b="0" strike="noStrike" spc="-1" dirty="0">
                <a:solidFill>
                  <a:srgbClr val="000000"/>
                </a:solidFill>
                <a:latin typeface="Century Gothic"/>
              </a:rPr>
              <a:t> </a:t>
            </a:r>
            <a:r>
              <a:rPr lang="en-GB" sz="2200" b="0" strike="noStrike" spc="-1" dirty="0" err="1">
                <a:solidFill>
                  <a:srgbClr val="000000"/>
                </a:solidFill>
                <a:latin typeface="Century Gothic"/>
              </a:rPr>
              <a:t>δημοσίου</a:t>
            </a:r>
            <a:r>
              <a:rPr lang="en-GB" sz="2200" b="0" strike="noStrike" spc="-1" dirty="0">
                <a:solidFill>
                  <a:srgbClr val="000000"/>
                </a:solidFill>
                <a:latin typeface="Century Gothic"/>
              </a:rPr>
              <a:t> </a:t>
            </a:r>
            <a:r>
              <a:rPr lang="en-GB" sz="2200" b="0" strike="noStrike" spc="-1" dirty="0" err="1">
                <a:solidFill>
                  <a:srgbClr val="000000"/>
                </a:solidFill>
                <a:latin typeface="Century Gothic"/>
              </a:rPr>
              <a:t>ελλείμ</a:t>
            </a:r>
            <a:r>
              <a:rPr lang="en-GB" sz="2200" b="0" strike="noStrike" spc="-1" dirty="0">
                <a:solidFill>
                  <a:srgbClr val="000000"/>
                </a:solidFill>
                <a:latin typeface="Century Gothic"/>
              </a:rPr>
              <a:t>ατος στο 5.3% το 2021</a:t>
            </a:r>
            <a:r>
              <a:rPr lang="el-GR" sz="2200" b="0" strike="noStrike" spc="-1" dirty="0">
                <a:solidFill>
                  <a:srgbClr val="000000"/>
                </a:solidFill>
                <a:latin typeface="Century Gothic"/>
              </a:rPr>
              <a:t> και</a:t>
            </a:r>
            <a:r>
              <a:rPr lang="en-GB" sz="2200" spc="-1" dirty="0">
                <a:solidFill>
                  <a:srgbClr val="000000"/>
                </a:solidFill>
                <a:latin typeface="Century Gothic"/>
              </a:rPr>
              <a:t> </a:t>
            </a:r>
            <a:r>
              <a:rPr lang="el-GR" sz="2200" spc="-1" dirty="0">
                <a:solidFill>
                  <a:srgbClr val="000000"/>
                </a:solidFill>
                <a:latin typeface="Century Gothic"/>
              </a:rPr>
              <a:t>μείωση στο</a:t>
            </a:r>
            <a:r>
              <a:rPr lang="el-GR" sz="2200" b="0" strike="noStrike" spc="-1" dirty="0">
                <a:solidFill>
                  <a:srgbClr val="000000"/>
                </a:solidFill>
                <a:latin typeface="Century Gothic"/>
              </a:rPr>
              <a:t> </a:t>
            </a:r>
            <a:r>
              <a:rPr lang="en-GB" sz="2200" b="0" strike="noStrike" spc="-1" dirty="0">
                <a:solidFill>
                  <a:srgbClr val="000000"/>
                </a:solidFill>
                <a:latin typeface="Century Gothic"/>
              </a:rPr>
              <a:t>3.6% </a:t>
            </a:r>
            <a:r>
              <a:rPr lang="el-GR" sz="2200" spc="-1" dirty="0">
                <a:solidFill>
                  <a:srgbClr val="000000"/>
                </a:solidFill>
                <a:latin typeface="Century Gothic"/>
              </a:rPr>
              <a:t>το </a:t>
            </a:r>
            <a:r>
              <a:rPr lang="el-GR" sz="2200" b="0" strike="noStrike" spc="-1" dirty="0">
                <a:solidFill>
                  <a:srgbClr val="000000"/>
                </a:solidFill>
                <a:latin typeface="Century Gothic"/>
              </a:rPr>
              <a:t>2022</a:t>
            </a:r>
            <a:endParaRPr lang="en-GB" sz="2200" b="0" strike="noStrike" spc="-1" dirty="0">
              <a:latin typeface="Arial"/>
            </a:endParaRP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l-GR" sz="2200" b="0" strike="noStrike" spc="-1" dirty="0">
                <a:solidFill>
                  <a:srgbClr val="000000"/>
                </a:solidFill>
                <a:latin typeface="Century Gothic"/>
              </a:rPr>
              <a:t>Δ</a:t>
            </a:r>
            <a:r>
              <a:rPr lang="en-GB" sz="2200" b="0" strike="noStrike" spc="-1" dirty="0">
                <a:solidFill>
                  <a:srgbClr val="000000"/>
                </a:solidFill>
                <a:latin typeface="Century Gothic"/>
              </a:rPr>
              <a:t>ια</a:t>
            </a:r>
            <a:r>
              <a:rPr lang="en-GB" sz="2200" b="0" strike="noStrike" spc="-1" dirty="0" err="1">
                <a:solidFill>
                  <a:srgbClr val="000000"/>
                </a:solidFill>
                <a:latin typeface="Century Gothic"/>
              </a:rPr>
              <a:t>τήρηση</a:t>
            </a:r>
            <a:r>
              <a:rPr lang="en-GB" sz="2200" b="0" strike="noStrike" spc="-1" dirty="0">
                <a:solidFill>
                  <a:srgbClr val="000000"/>
                </a:solidFill>
                <a:latin typeface="Century Gothic"/>
              </a:rPr>
              <a:t> του δείκτη του συνολικού χρέους της ΕΕ </a:t>
            </a:r>
            <a:r>
              <a:rPr lang="el-GR" sz="2200" b="0" strike="noStrike" spc="-1" dirty="0">
                <a:solidFill>
                  <a:srgbClr val="000000"/>
                </a:solidFill>
                <a:latin typeface="Century Gothic"/>
              </a:rPr>
              <a:t>το 2023</a:t>
            </a:r>
            <a:r>
              <a:rPr lang="en-GB" sz="2200" b="0" strike="noStrike" spc="-1" dirty="0">
                <a:solidFill>
                  <a:srgbClr val="000000"/>
                </a:solidFill>
                <a:latin typeface="Century Gothic"/>
              </a:rPr>
              <a:t> π</a:t>
            </a:r>
            <a:r>
              <a:rPr lang="en-GB" sz="2200" b="0" strike="noStrike" spc="-1" dirty="0" err="1">
                <a:solidFill>
                  <a:srgbClr val="000000"/>
                </a:solidFill>
                <a:latin typeface="Century Gothic"/>
              </a:rPr>
              <a:t>άνω</a:t>
            </a:r>
            <a:r>
              <a:rPr lang="en-GB" sz="2200" b="0" strike="noStrike" spc="-1" dirty="0">
                <a:solidFill>
                  <a:srgbClr val="000000"/>
                </a:solidFill>
                <a:latin typeface="Century Gothic"/>
              </a:rPr>
              <a:t> από το 100% του ΑΕΠ σε </a:t>
            </a:r>
            <a:r>
              <a:rPr lang="en-GB" sz="2200" b="0" strike="noStrike" spc="-1" dirty="0" err="1">
                <a:solidFill>
                  <a:srgbClr val="000000"/>
                </a:solidFill>
                <a:latin typeface="Century Gothic"/>
              </a:rPr>
              <a:t>ορισμέν</a:t>
            </a:r>
            <a:r>
              <a:rPr lang="en-GB" sz="2200" b="0" strike="noStrike" spc="-1" dirty="0">
                <a:solidFill>
                  <a:srgbClr val="000000"/>
                </a:solidFill>
                <a:latin typeface="Century Gothic"/>
              </a:rPr>
              <a:t>α ΚΜ</a:t>
            </a:r>
            <a:r>
              <a:rPr lang="el-GR" sz="2200" b="0" strike="noStrike" spc="-1" dirty="0">
                <a:solidFill>
                  <a:srgbClr val="000000"/>
                </a:solidFill>
                <a:latin typeface="Century Gothic"/>
              </a:rPr>
              <a:t> (Μ.Ο </a:t>
            </a:r>
            <a:r>
              <a:rPr lang="en-GB" sz="2200" b="0" strike="noStrike" spc="-1" dirty="0">
                <a:solidFill>
                  <a:srgbClr val="000000"/>
                </a:solidFill>
                <a:latin typeface="Century Gothic"/>
              </a:rPr>
              <a:t>EU 84%).</a:t>
            </a:r>
            <a:endParaRPr lang="en-GB" sz="2200" b="0" strike="noStrike" spc="-1" dirty="0">
              <a:latin typeface="Arial"/>
            </a:endParaRPr>
          </a:p>
        </p:txBody>
      </p:sp>
      <p:pic>
        <p:nvPicPr>
          <p:cNvPr id="104" name="Εικόνα 103"/>
          <p:cNvPicPr/>
          <p:nvPr/>
        </p:nvPicPr>
        <p:blipFill>
          <a:blip r:embed="rId3"/>
          <a:srcRect l="46945" t="27293" r="14665" b="26506"/>
          <a:stretch/>
        </p:blipFill>
        <p:spPr>
          <a:xfrm>
            <a:off x="6912000" y="2012760"/>
            <a:ext cx="5003280" cy="338688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03890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extShape 1"/>
          <p:cNvSpPr txBox="1"/>
          <p:nvPr/>
        </p:nvSpPr>
        <p:spPr>
          <a:xfrm>
            <a:off x="1840154" y="235800"/>
            <a:ext cx="7632000" cy="1065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pPr algn="ctr"/>
            <a:r>
              <a:rPr lang="en-GB" sz="3200" b="1" strike="noStrike" spc="-1" dirty="0" err="1">
                <a:solidFill>
                  <a:schemeClr val="bg1"/>
                </a:solidFill>
                <a:latin typeface="Century Gothic"/>
              </a:rPr>
              <a:t>Φορολογική</a:t>
            </a:r>
            <a:r>
              <a:rPr lang="en-GB" sz="3200" b="1" strike="noStrike" spc="-1" dirty="0">
                <a:solidFill>
                  <a:schemeClr val="bg1"/>
                </a:solidFill>
                <a:latin typeface="Century Gothic"/>
              </a:rPr>
              <a:t> β</a:t>
            </a:r>
            <a:r>
              <a:rPr lang="en-GB" sz="3200" b="1" strike="noStrike" spc="-1" dirty="0" err="1">
                <a:solidFill>
                  <a:schemeClr val="bg1"/>
                </a:solidFill>
                <a:latin typeface="Century Gothic"/>
              </a:rPr>
              <a:t>άση</a:t>
            </a:r>
            <a:r>
              <a:rPr lang="en-GB" sz="3200" b="1" strike="noStrike" spc="-1" dirty="0">
                <a:solidFill>
                  <a:schemeClr val="bg1"/>
                </a:solidFill>
                <a:latin typeface="Century Gothic"/>
              </a:rPr>
              <a:t> </a:t>
            </a:r>
            <a:r>
              <a:rPr lang="en-GB" sz="3200" b="1" strike="noStrike" spc="-1" dirty="0" err="1">
                <a:solidFill>
                  <a:schemeClr val="bg1"/>
                </a:solidFill>
                <a:latin typeface="Century Gothic"/>
              </a:rPr>
              <a:t>στ</a:t>
            </a:r>
            <a:r>
              <a:rPr lang="en-GB" sz="3200" b="1" strike="noStrike" spc="-1" dirty="0">
                <a:solidFill>
                  <a:schemeClr val="bg1"/>
                </a:solidFill>
                <a:latin typeface="Century Gothic"/>
              </a:rPr>
              <a:t>α 27 ΚΜ</a:t>
            </a:r>
            <a:endParaRPr lang="en-GB" sz="3200" b="1" strike="noStrike" spc="-1" dirty="0">
              <a:solidFill>
                <a:schemeClr val="bg1"/>
              </a:solidFill>
              <a:latin typeface="Century Gothic"/>
              <a:ea typeface="Microsoft YaHei"/>
            </a:endParaRPr>
          </a:p>
        </p:txBody>
      </p:sp>
      <p:pic>
        <p:nvPicPr>
          <p:cNvPr id="109" name="Εικόνα 108"/>
          <p:cNvPicPr/>
          <p:nvPr/>
        </p:nvPicPr>
        <p:blipFill>
          <a:blip r:embed="rId3"/>
          <a:srcRect l="6197" t="39622" r="27654" b="4728"/>
          <a:stretch/>
        </p:blipFill>
        <p:spPr>
          <a:xfrm>
            <a:off x="1434780" y="1186740"/>
            <a:ext cx="9423000" cy="4458960"/>
          </a:xfrm>
          <a:prstGeom prst="rect">
            <a:avLst/>
          </a:prstGeom>
          <a:ln>
            <a:noFill/>
          </a:ln>
        </p:spPr>
      </p:pic>
      <p:sp>
        <p:nvSpPr>
          <p:cNvPr id="110" name="TextShape 2"/>
          <p:cNvSpPr txBox="1"/>
          <p:nvPr/>
        </p:nvSpPr>
        <p:spPr>
          <a:xfrm>
            <a:off x="650280" y="5738525"/>
            <a:ext cx="10891440" cy="7732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pPr algn="just"/>
            <a:r>
              <a:rPr lang="en-GB" sz="2200" b="1" i="1" strike="noStrike" spc="-1" dirty="0">
                <a:solidFill>
                  <a:schemeClr val="bg1"/>
                </a:solidFill>
                <a:latin typeface="Century Gothic"/>
              </a:rPr>
              <a:t>Τα </a:t>
            </a:r>
            <a:r>
              <a:rPr lang="en-GB" sz="2200" b="1" i="1" strike="noStrike" spc="-1" dirty="0" err="1">
                <a:solidFill>
                  <a:schemeClr val="bg1"/>
                </a:solidFill>
                <a:latin typeface="Century Gothic"/>
              </a:rPr>
              <a:t>φορολογικά</a:t>
            </a:r>
            <a:r>
              <a:rPr lang="en-GB" sz="2200" b="1" i="1" strike="noStrike" spc="-1" dirty="0">
                <a:solidFill>
                  <a:schemeClr val="bg1"/>
                </a:solidFill>
                <a:latin typeface="Century Gothic"/>
              </a:rPr>
              <a:t> </a:t>
            </a:r>
            <a:r>
              <a:rPr lang="en-GB" sz="2200" b="1" i="1" strike="noStrike" spc="-1" dirty="0" err="1">
                <a:solidFill>
                  <a:schemeClr val="bg1"/>
                </a:solidFill>
                <a:latin typeface="Century Gothic"/>
              </a:rPr>
              <a:t>έσοδ</a:t>
            </a:r>
            <a:r>
              <a:rPr lang="en-GB" sz="2200" b="1" i="1" strike="noStrike" spc="-1" dirty="0">
                <a:solidFill>
                  <a:schemeClr val="bg1"/>
                </a:solidFill>
                <a:latin typeface="Century Gothic"/>
              </a:rPr>
              <a:t>α ανά φορολογική βάση </a:t>
            </a:r>
            <a:r>
              <a:rPr lang="el-GR" sz="2200" b="1" i="1" spc="-1" dirty="0">
                <a:solidFill>
                  <a:schemeClr val="bg1"/>
                </a:solidFill>
                <a:latin typeface="Century Gothic"/>
              </a:rPr>
              <a:t>συνεχίζουν να </a:t>
            </a:r>
            <a:r>
              <a:rPr lang="en-GB" sz="2200" b="1" i="1" strike="noStrike" spc="-1" dirty="0" err="1">
                <a:solidFill>
                  <a:schemeClr val="bg1"/>
                </a:solidFill>
                <a:latin typeface="Century Gothic"/>
              </a:rPr>
              <a:t>είν</a:t>
            </a:r>
            <a:r>
              <a:rPr lang="en-GB" sz="2200" b="1" i="1" strike="noStrike" spc="-1" dirty="0">
                <a:solidFill>
                  <a:schemeClr val="bg1"/>
                </a:solidFill>
                <a:latin typeface="Century Gothic"/>
              </a:rPr>
              <a:t>αι επίσης ετερογενή εντός ΕΕ, </a:t>
            </a:r>
            <a:r>
              <a:rPr lang="el-GR" sz="2200" b="1" i="1" strike="noStrike" spc="-1" dirty="0">
                <a:solidFill>
                  <a:schemeClr val="bg1"/>
                </a:solidFill>
                <a:latin typeface="Century Gothic"/>
              </a:rPr>
              <a:t>στηριζόμενα όμως </a:t>
            </a:r>
            <a:r>
              <a:rPr lang="en-GB" sz="2200" b="1" i="1" strike="noStrike" spc="-1" dirty="0" err="1">
                <a:solidFill>
                  <a:schemeClr val="bg1"/>
                </a:solidFill>
                <a:latin typeface="Century Gothic"/>
              </a:rPr>
              <a:t>κυρίως</a:t>
            </a:r>
            <a:r>
              <a:rPr lang="en-GB" sz="2200" b="1" i="1" strike="noStrike" spc="-1" dirty="0">
                <a:solidFill>
                  <a:schemeClr val="bg1"/>
                </a:solidFill>
                <a:latin typeface="Century Gothic"/>
              </a:rPr>
              <a:t> στην εργασία και την κατανάλωση</a:t>
            </a:r>
            <a:endParaRPr lang="en-GB" sz="2200" b="1" i="1" strike="noStrike" spc="-1" dirty="0">
              <a:solidFill>
                <a:schemeClr val="bg1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42717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TextShape 1"/>
          <p:cNvSpPr txBox="1"/>
          <p:nvPr/>
        </p:nvSpPr>
        <p:spPr>
          <a:xfrm>
            <a:off x="1310479" y="96496"/>
            <a:ext cx="11484295" cy="692914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r>
              <a:rPr lang="el-GR" sz="3200" b="1" strike="noStrike" spc="-1" dirty="0">
                <a:solidFill>
                  <a:schemeClr val="bg1"/>
                </a:solidFill>
                <a:latin typeface="Arial"/>
              </a:rPr>
              <a:t>Οι επιπτώσεις των </a:t>
            </a:r>
            <a:r>
              <a:rPr lang="en-US" sz="3200" b="1" strike="noStrike" spc="-1" dirty="0">
                <a:solidFill>
                  <a:schemeClr val="bg1"/>
                </a:solidFill>
                <a:latin typeface="Arial"/>
              </a:rPr>
              <a:t>“</a:t>
            </a:r>
            <a:r>
              <a:rPr lang="el-GR" sz="3200" b="1" spc="-1" dirty="0" err="1">
                <a:solidFill>
                  <a:schemeClr val="bg1"/>
                </a:solidFill>
                <a:latin typeface="Arial"/>
              </a:rPr>
              <a:t>μεγατάσεων</a:t>
            </a:r>
            <a:r>
              <a:rPr lang="en-US" sz="3200" b="1" spc="-1" dirty="0">
                <a:solidFill>
                  <a:schemeClr val="bg1"/>
                </a:solidFill>
                <a:latin typeface="Arial"/>
              </a:rPr>
              <a:t>”</a:t>
            </a:r>
            <a:r>
              <a:rPr lang="en-US" sz="3200" b="1" strike="noStrike" spc="-1" dirty="0">
                <a:solidFill>
                  <a:schemeClr val="bg1"/>
                </a:solidFill>
                <a:latin typeface="Arial"/>
              </a:rPr>
              <a:t> (megatrends)</a:t>
            </a:r>
            <a:endParaRPr lang="en-GB" sz="3200" b="1" strike="noStrike" spc="-1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12703" y="611793"/>
            <a:ext cx="11979297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sz="2400" b="1" dirty="0" err="1">
                <a:solidFill>
                  <a:schemeClr val="bg1"/>
                </a:solidFill>
              </a:rPr>
              <a:t>Μεγατάσεις</a:t>
            </a:r>
            <a:r>
              <a:rPr lang="el-GR" sz="2400" dirty="0">
                <a:solidFill>
                  <a:schemeClr val="bg1"/>
                </a:solidFill>
              </a:rPr>
              <a:t> ,όπως</a:t>
            </a:r>
          </a:p>
          <a:p>
            <a:pPr algn="just"/>
            <a:r>
              <a:rPr lang="el-GR" sz="2400" dirty="0">
                <a:solidFill>
                  <a:schemeClr val="bg1"/>
                </a:solidFill>
              </a:rPr>
              <a:t>   - αλλαγή των δημογραφικών στοιχείων (</a:t>
            </a:r>
            <a:r>
              <a:rPr lang="en-GB" sz="2400" dirty="0">
                <a:solidFill>
                  <a:schemeClr val="bg1"/>
                </a:solidFill>
              </a:rPr>
              <a:t>EU Ageing Report!)</a:t>
            </a:r>
            <a:r>
              <a:rPr lang="el-GR" sz="2400" dirty="0">
                <a:solidFill>
                  <a:schemeClr val="bg1"/>
                </a:solidFill>
              </a:rPr>
              <a:t>,</a:t>
            </a:r>
          </a:p>
          <a:p>
            <a:pPr algn="just"/>
            <a:r>
              <a:rPr lang="el-GR" sz="2400" dirty="0">
                <a:solidFill>
                  <a:schemeClr val="bg1"/>
                </a:solidFill>
              </a:rPr>
              <a:t>   - αλλαγές στην αγορά εργασίας, </a:t>
            </a:r>
          </a:p>
          <a:p>
            <a:pPr algn="just"/>
            <a:r>
              <a:rPr lang="el-GR" sz="2400" dirty="0">
                <a:solidFill>
                  <a:schemeClr val="bg1"/>
                </a:solidFill>
              </a:rPr>
              <a:t>   - τεχνολογία-ψηφιοποίηση-παγκοσμιοποίηση, </a:t>
            </a:r>
          </a:p>
          <a:p>
            <a:pPr algn="just"/>
            <a:r>
              <a:rPr lang="el-GR" sz="2400" dirty="0">
                <a:solidFill>
                  <a:schemeClr val="bg1"/>
                </a:solidFill>
              </a:rPr>
              <a:t>     φορολογικά κίνητρα</a:t>
            </a:r>
            <a:r>
              <a:rPr lang="en-GB" sz="2400" dirty="0">
                <a:solidFill>
                  <a:schemeClr val="bg1"/>
                </a:solidFill>
              </a:rPr>
              <a:t>: digital nomads/new schemes for attracting investors and tax residents</a:t>
            </a:r>
            <a:endParaRPr lang="el-GR" sz="2400" dirty="0">
              <a:solidFill>
                <a:schemeClr val="bg1"/>
              </a:solidFill>
            </a:endParaRPr>
          </a:p>
          <a:p>
            <a:pPr algn="just"/>
            <a:r>
              <a:rPr lang="el-GR" sz="2400" dirty="0">
                <a:solidFill>
                  <a:schemeClr val="bg1"/>
                </a:solidFill>
              </a:rPr>
              <a:t>   - κλιματική αλλαγή, (22 τρισ € επενδύσεις για κλιματική ουδετερότητα στην Ε.Ε το 2050)</a:t>
            </a:r>
            <a:endParaRPr lang="en-GB" sz="2400" dirty="0">
              <a:solidFill>
                <a:schemeClr val="bg1"/>
              </a:solidFill>
            </a:endParaRPr>
          </a:p>
          <a:p>
            <a:pPr algn="just"/>
            <a:r>
              <a:rPr lang="el-GR" sz="2400" dirty="0">
                <a:solidFill>
                  <a:schemeClr val="bg1"/>
                </a:solidFill>
              </a:rPr>
              <a:t>   - Διεθνείς Συμφωνίες (ΟΟΣΑ/</a:t>
            </a:r>
            <a:r>
              <a:rPr lang="en-GB" sz="2400" dirty="0">
                <a:solidFill>
                  <a:schemeClr val="bg1"/>
                </a:solidFill>
              </a:rPr>
              <a:t>G20/UN)</a:t>
            </a:r>
            <a:endParaRPr lang="el-GR" sz="2400" dirty="0">
              <a:solidFill>
                <a:schemeClr val="bg1"/>
              </a:solidFill>
            </a:endParaRPr>
          </a:p>
          <a:p>
            <a:pPr algn="just"/>
            <a:r>
              <a:rPr lang="el-GR" sz="2400" dirty="0">
                <a:solidFill>
                  <a:schemeClr val="bg1"/>
                </a:solidFill>
              </a:rPr>
              <a:t>   - Διεθνής </a:t>
            </a:r>
            <a:r>
              <a:rPr lang="en-GB" sz="2400" dirty="0">
                <a:solidFill>
                  <a:schemeClr val="bg1"/>
                </a:solidFill>
              </a:rPr>
              <a:t>/</a:t>
            </a:r>
            <a:r>
              <a:rPr lang="el-GR" sz="2400" dirty="0">
                <a:solidFill>
                  <a:schemeClr val="bg1"/>
                </a:solidFill>
              </a:rPr>
              <a:t>Φορολογικός Ανταγωνισμός </a:t>
            </a:r>
            <a:endParaRPr lang="en-GB" sz="2400" dirty="0">
              <a:solidFill>
                <a:schemeClr val="bg1"/>
              </a:solidFill>
            </a:endParaRPr>
          </a:p>
          <a:p>
            <a:pPr algn="just"/>
            <a:r>
              <a:rPr lang="en-GB" sz="2400" dirty="0">
                <a:solidFill>
                  <a:schemeClr val="bg1"/>
                </a:solidFill>
              </a:rPr>
              <a:t>   -  </a:t>
            </a:r>
            <a:r>
              <a:rPr lang="el-GR" sz="2400" dirty="0">
                <a:solidFill>
                  <a:schemeClr val="bg1"/>
                </a:solidFill>
              </a:rPr>
              <a:t>(Ι</a:t>
            </a:r>
            <a:r>
              <a:rPr lang="en-GB" sz="2400" dirty="0">
                <a:solidFill>
                  <a:schemeClr val="bg1"/>
                </a:solidFill>
              </a:rPr>
              <a:t>RA) </a:t>
            </a:r>
          </a:p>
          <a:p>
            <a:pPr algn="just"/>
            <a:r>
              <a:rPr lang="en-GB" sz="2400" dirty="0">
                <a:solidFill>
                  <a:schemeClr val="bg1"/>
                </a:solidFill>
              </a:rPr>
              <a:t>   - EU’s net zero industry ACT (42-96 </a:t>
            </a:r>
            <a:r>
              <a:rPr lang="el-GR" sz="2400" dirty="0">
                <a:solidFill>
                  <a:schemeClr val="bg1"/>
                </a:solidFill>
              </a:rPr>
              <a:t>δισ επενδύσεις)</a:t>
            </a:r>
          </a:p>
          <a:p>
            <a:pPr algn="just"/>
            <a:r>
              <a:rPr lang="el-GR" sz="2400" dirty="0">
                <a:solidFill>
                  <a:schemeClr val="bg1"/>
                </a:solidFill>
              </a:rPr>
              <a:t>Μπορούν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l-GR" sz="2400" dirty="0">
                <a:solidFill>
                  <a:schemeClr val="bg1"/>
                </a:solidFill>
              </a:rPr>
              <a:t>να επηρεάσουν τις υφιστάμενες φορολογικές βάσεις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bg1"/>
                </a:solidFill>
              </a:rPr>
              <a:t>Η μετάβαση προς το φορολογικό μείγμα του 21</a:t>
            </a:r>
            <a:r>
              <a:rPr lang="el-GR" sz="2400" baseline="30000" dirty="0">
                <a:solidFill>
                  <a:schemeClr val="bg1"/>
                </a:solidFill>
              </a:rPr>
              <a:t>ου</a:t>
            </a:r>
            <a:r>
              <a:rPr lang="el-GR" sz="2400" dirty="0">
                <a:solidFill>
                  <a:schemeClr val="bg1"/>
                </a:solidFill>
              </a:rPr>
              <a:t> αιώνα πρέπει να υποστηριχθεί από </a:t>
            </a:r>
            <a:r>
              <a:rPr lang="el-GR" sz="2400" b="1" dirty="0">
                <a:solidFill>
                  <a:schemeClr val="bg1"/>
                </a:solidFill>
              </a:rPr>
              <a:t>βιώσιμες πηγές εσόδων. Στην Ε.Ε τούτο αποτελεί προϋπόθεση και για την εφαρμογή των νέων κανόνων οικονομικής διακυβέρνησης.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l-GR" sz="2400" dirty="0">
              <a:solidFill>
                <a:schemeClr val="bg1"/>
              </a:solidFill>
            </a:endParaRPr>
          </a:p>
          <a:p>
            <a:endParaRPr lang="el-GR" sz="2400" dirty="0">
              <a:solidFill>
                <a:schemeClr val="bg1"/>
              </a:solidFill>
            </a:endParaRPr>
          </a:p>
          <a:p>
            <a:r>
              <a:rPr lang="el-GR" sz="2400" dirty="0">
                <a:solidFill>
                  <a:schemeClr val="bg1"/>
                </a:solidFill>
              </a:rPr>
              <a:t>     </a:t>
            </a:r>
          </a:p>
        </p:txBody>
      </p:sp>
    </p:spTree>
    <p:extLst>
      <p:ext uri="{BB962C8B-B14F-4D97-AF65-F5344CB8AC3E}">
        <p14:creationId xmlns:p14="http://schemas.microsoft.com/office/powerpoint/2010/main" val="22777688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TextShape 1"/>
          <p:cNvSpPr txBox="1"/>
          <p:nvPr/>
        </p:nvSpPr>
        <p:spPr>
          <a:xfrm>
            <a:off x="1309519" y="201756"/>
            <a:ext cx="9792000" cy="10904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r>
              <a:rPr lang="en-GB" sz="3200" b="1" strike="noStrike" spc="-1" dirty="0" err="1">
                <a:solidFill>
                  <a:schemeClr val="bg1"/>
                </a:solidFill>
                <a:latin typeface="Century Gothic"/>
                <a:ea typeface="Microsoft YaHei"/>
              </a:rPr>
              <a:t>Έν</a:t>
            </a:r>
            <a:r>
              <a:rPr lang="en-GB" sz="3200" b="1" strike="noStrike" spc="-1" dirty="0">
                <a:solidFill>
                  <a:schemeClr val="bg1"/>
                </a:solidFill>
                <a:latin typeface="Century Gothic"/>
                <a:ea typeface="Microsoft YaHei"/>
              </a:rPr>
              <a:t>α βιώσιμο</a:t>
            </a:r>
            <a:r>
              <a:rPr lang="el-GR" sz="3200" b="1" strike="noStrike" spc="-1" dirty="0">
                <a:solidFill>
                  <a:schemeClr val="bg1"/>
                </a:solidFill>
                <a:latin typeface="Century Gothic"/>
                <a:ea typeface="Microsoft YaHei"/>
              </a:rPr>
              <a:t> στο</a:t>
            </a:r>
            <a:r>
              <a:rPr lang="en-GB" sz="3200" b="1" strike="noStrike" spc="-1" dirty="0">
                <a:solidFill>
                  <a:schemeClr val="bg1"/>
                </a:solidFill>
                <a:latin typeface="Century Gothic"/>
                <a:ea typeface="Microsoft YaHei"/>
              </a:rPr>
              <a:t> μ</a:t>
            </a:r>
            <a:r>
              <a:rPr lang="el-GR" sz="3200" b="1" strike="noStrike" spc="-1" dirty="0">
                <a:solidFill>
                  <a:schemeClr val="bg1"/>
                </a:solidFill>
                <a:latin typeface="Century Gothic"/>
                <a:ea typeface="Microsoft YaHei"/>
              </a:rPr>
              <a:t>έ</a:t>
            </a:r>
            <a:r>
              <a:rPr lang="en-GB" sz="3200" b="1" strike="noStrike" spc="-1" dirty="0" err="1">
                <a:solidFill>
                  <a:schemeClr val="bg1"/>
                </a:solidFill>
                <a:latin typeface="Century Gothic"/>
                <a:ea typeface="Microsoft YaHei"/>
              </a:rPr>
              <a:t>λλον</a:t>
            </a:r>
            <a:r>
              <a:rPr lang="en-GB" sz="3200" b="1" strike="noStrike" spc="-1" dirty="0">
                <a:solidFill>
                  <a:schemeClr val="bg1"/>
                </a:solidFill>
                <a:latin typeface="Century Gothic"/>
                <a:ea typeface="Microsoft YaHei"/>
              </a:rPr>
              <a:t> φορολογικό μείγμα</a:t>
            </a:r>
            <a:endParaRPr lang="en-GB" sz="3200" b="0" strike="noStrike" spc="-1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90481" y="873570"/>
            <a:ext cx="10290181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400" b="1" i="1" u="sng" dirty="0">
                <a:solidFill>
                  <a:schemeClr val="bg1"/>
                </a:solidFill>
              </a:rPr>
              <a:t>Ανάγκη για στήριξη και σε διαφορετικές φορολογικές βάσεις</a:t>
            </a:r>
            <a:r>
              <a:rPr lang="el-GR" sz="2400" b="1" i="1" dirty="0">
                <a:solidFill>
                  <a:schemeClr val="bg1"/>
                </a:solidFill>
              </a:rPr>
              <a:t>:</a:t>
            </a:r>
          </a:p>
          <a:p>
            <a:pPr algn="just"/>
            <a:endParaRPr lang="el-GR" sz="2400" b="1" i="1" dirty="0">
              <a:solidFill>
                <a:schemeClr val="bg1"/>
              </a:solidFill>
            </a:endParaRPr>
          </a:p>
          <a:p>
            <a:pPr algn="just"/>
            <a:r>
              <a:rPr lang="el-GR" sz="2400" b="1" i="1" dirty="0">
                <a:solidFill>
                  <a:schemeClr val="bg1"/>
                </a:solidFill>
              </a:rPr>
              <a:t> - Διεθνείς εξελίξεις –</a:t>
            </a:r>
            <a:r>
              <a:rPr lang="en-GB" sz="2400" b="1" i="1" dirty="0">
                <a:solidFill>
                  <a:schemeClr val="bg1"/>
                </a:solidFill>
              </a:rPr>
              <a:t>key driver- </a:t>
            </a:r>
            <a:r>
              <a:rPr lang="el-GR" sz="2400" b="1" i="1" dirty="0">
                <a:solidFill>
                  <a:schemeClr val="bg1"/>
                </a:solidFill>
              </a:rPr>
              <a:t>των μεταρρυθμίσεων</a:t>
            </a:r>
            <a:r>
              <a:rPr lang="el-GR" sz="2400" dirty="0">
                <a:solidFill>
                  <a:schemeClr val="bg1"/>
                </a:solidFill>
              </a:rPr>
              <a:t> </a:t>
            </a:r>
          </a:p>
          <a:p>
            <a:pPr algn="just"/>
            <a:endParaRPr lang="el-GR" sz="2400" dirty="0">
              <a:solidFill>
                <a:schemeClr val="bg1"/>
              </a:solidFill>
            </a:endParaRPr>
          </a:p>
          <a:p>
            <a:pPr marL="285750" indent="-285750" algn="just">
              <a:buFontTx/>
              <a:buChar char="-"/>
            </a:pPr>
            <a:r>
              <a:rPr lang="el-GR" sz="2400" b="1" i="1" dirty="0">
                <a:solidFill>
                  <a:schemeClr val="bg1"/>
                </a:solidFill>
              </a:rPr>
              <a:t>Μετατόπιση της φορολογικής επιβάρυνσης απο την εργασία σε βάσεις που ενισχύουν την ανάπτυξη αλλά και τη βιωσιμότητα των εσόδων (</a:t>
            </a:r>
            <a:r>
              <a:rPr lang="en-GB" sz="2400" b="1" i="1" dirty="0">
                <a:solidFill>
                  <a:schemeClr val="bg1"/>
                </a:solidFill>
              </a:rPr>
              <a:t>revenue neutral – but measuring distributional effects!)</a:t>
            </a:r>
            <a:endParaRPr lang="el-GR" sz="2400" b="1" i="1" dirty="0">
              <a:solidFill>
                <a:schemeClr val="bg1"/>
              </a:solidFill>
            </a:endParaRPr>
          </a:p>
          <a:p>
            <a:pPr marL="285750" indent="-285750" algn="just">
              <a:buFontTx/>
              <a:buChar char="-"/>
            </a:pPr>
            <a:endParaRPr lang="el-GR" sz="2400" b="1" i="1" dirty="0">
              <a:solidFill>
                <a:schemeClr val="bg1"/>
              </a:solidFill>
            </a:endParaRPr>
          </a:p>
          <a:p>
            <a:pPr marL="285750" indent="-285750" algn="just">
              <a:buFontTx/>
              <a:buChar char="-"/>
            </a:pPr>
            <a:r>
              <a:rPr lang="el-GR" sz="2400" dirty="0">
                <a:solidFill>
                  <a:schemeClr val="bg1"/>
                </a:solidFill>
              </a:rPr>
              <a:t>Αναδιάταξη του ρόλου των </a:t>
            </a:r>
            <a:r>
              <a:rPr lang="el-GR" sz="2400" b="1" i="1" dirty="0">
                <a:solidFill>
                  <a:schemeClr val="bg1"/>
                </a:solidFill>
              </a:rPr>
              <a:t>πράσινων φόρων </a:t>
            </a:r>
            <a:r>
              <a:rPr lang="el-GR" sz="2400" dirty="0">
                <a:solidFill>
                  <a:schemeClr val="bg1"/>
                </a:solidFill>
              </a:rPr>
              <a:t>στο γενικό φορολογικό μείγμα</a:t>
            </a:r>
            <a:r>
              <a:rPr lang="en-GB" sz="2400" dirty="0">
                <a:solidFill>
                  <a:schemeClr val="bg1"/>
                </a:solidFill>
              </a:rPr>
              <a:t> –</a:t>
            </a:r>
            <a:r>
              <a:rPr lang="el-GR" sz="2400" dirty="0">
                <a:solidFill>
                  <a:schemeClr val="bg1"/>
                </a:solidFill>
              </a:rPr>
              <a:t> εφαρμογή της αρχής «ο ρυπαίνων πληρώνει»</a:t>
            </a:r>
          </a:p>
          <a:p>
            <a:pPr marL="285750" indent="-285750" algn="just">
              <a:buFontTx/>
              <a:buChar char="-"/>
            </a:pPr>
            <a:endParaRPr lang="el-GR" sz="2400" dirty="0">
              <a:solidFill>
                <a:schemeClr val="bg1"/>
              </a:solidFill>
            </a:endParaRPr>
          </a:p>
          <a:p>
            <a:pPr marL="285750" indent="-285750" algn="just">
              <a:buFontTx/>
              <a:buChar char="-"/>
            </a:pPr>
            <a:r>
              <a:rPr lang="el-GR" sz="2400" dirty="0">
                <a:solidFill>
                  <a:schemeClr val="bg1"/>
                </a:solidFill>
              </a:rPr>
              <a:t>Η </a:t>
            </a:r>
            <a:r>
              <a:rPr lang="el-GR" sz="2400" b="1" i="1" dirty="0">
                <a:solidFill>
                  <a:schemeClr val="bg1"/>
                </a:solidFill>
              </a:rPr>
              <a:t>φορολογία κεφαλαίου </a:t>
            </a:r>
            <a:r>
              <a:rPr lang="el-GR" sz="2400" dirty="0">
                <a:solidFill>
                  <a:schemeClr val="bg1"/>
                </a:solidFill>
              </a:rPr>
              <a:t>είναι μη επαρκώς αξιοποιούμενη</a:t>
            </a:r>
            <a:r>
              <a:rPr lang="en-GB" sz="2400" dirty="0">
                <a:solidFill>
                  <a:schemeClr val="bg1"/>
                </a:solidFill>
              </a:rPr>
              <a:t> </a:t>
            </a:r>
            <a:r>
              <a:rPr lang="el-GR" sz="2400" dirty="0">
                <a:solidFill>
                  <a:schemeClr val="bg1"/>
                </a:solidFill>
              </a:rPr>
              <a:t>στο διεθνές περιβάλλον</a:t>
            </a:r>
          </a:p>
          <a:p>
            <a:pPr marL="285750" indent="-285750" algn="just">
              <a:buFontTx/>
              <a:buChar char="-"/>
            </a:pPr>
            <a:r>
              <a:rPr lang="el-GR" sz="2400" dirty="0">
                <a:solidFill>
                  <a:schemeClr val="bg1"/>
                </a:solidFill>
              </a:rPr>
              <a:t>Σκόπιμη η αναθεώρηση του ρόλου των </a:t>
            </a:r>
            <a:r>
              <a:rPr lang="el-GR" sz="2400" b="1" i="1" dirty="0">
                <a:solidFill>
                  <a:schemeClr val="bg1"/>
                </a:solidFill>
              </a:rPr>
              <a:t>φόρων πλούτου </a:t>
            </a:r>
            <a:r>
              <a:rPr lang="el-GR" sz="2400" dirty="0">
                <a:solidFill>
                  <a:schemeClr val="bg1"/>
                </a:solidFill>
              </a:rPr>
              <a:t>και </a:t>
            </a:r>
            <a:r>
              <a:rPr lang="el-GR" sz="2400" b="1" i="1" dirty="0">
                <a:solidFill>
                  <a:schemeClr val="bg1"/>
                </a:solidFill>
              </a:rPr>
              <a:t>περιουσίας,</a:t>
            </a:r>
            <a:r>
              <a:rPr lang="en-GB" sz="2400" b="1" i="1" dirty="0">
                <a:solidFill>
                  <a:schemeClr val="bg1"/>
                </a:solidFill>
              </a:rPr>
              <a:t> </a:t>
            </a:r>
            <a:r>
              <a:rPr lang="el-GR" sz="2400" b="1" i="1" dirty="0">
                <a:solidFill>
                  <a:schemeClr val="bg1"/>
                </a:solidFill>
              </a:rPr>
              <a:t>λαμβάνοντας υπόψη και το εθνικό παραγωγικό μοντέλο</a:t>
            </a:r>
          </a:p>
          <a:p>
            <a:pPr marL="285750" indent="-285750">
              <a:buFontTx/>
              <a:buChar char="-"/>
            </a:pPr>
            <a:endParaRPr lang="el-GR" sz="2400" b="1" i="1" dirty="0">
              <a:solidFill>
                <a:schemeClr val="bg1"/>
              </a:solidFill>
            </a:endParaRPr>
          </a:p>
          <a:p>
            <a:pPr marL="285750" indent="-285750">
              <a:buFontTx/>
              <a:buChar char="-"/>
            </a:pPr>
            <a:endParaRPr lang="el-GR" sz="2400" dirty="0">
              <a:solidFill>
                <a:schemeClr val="bg1"/>
              </a:solidFill>
            </a:endParaRPr>
          </a:p>
          <a:p>
            <a:pPr marL="285750" indent="-285750">
              <a:buFontTx/>
              <a:buChar char="-"/>
            </a:pPr>
            <a:endParaRPr lang="el-GR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481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B89A8F4-3E76-987B-B4AF-3AA905BC11A4}"/>
              </a:ext>
            </a:extLst>
          </p:cNvPr>
          <p:cNvSpPr txBox="1"/>
          <p:nvPr/>
        </p:nvSpPr>
        <p:spPr>
          <a:xfrm>
            <a:off x="481149" y="0"/>
            <a:ext cx="110381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>
                <a:solidFill>
                  <a:schemeClr val="bg1"/>
                </a:solidFill>
              </a:rPr>
              <a:t>Φορολογικές μεταρρυθμίσεις και εξελίξεις στην Ε.Ε</a:t>
            </a:r>
            <a:r>
              <a:rPr lang="en-GB" sz="3200" b="1" dirty="0">
                <a:solidFill>
                  <a:schemeClr val="bg1"/>
                </a:solidFill>
              </a:rPr>
              <a:t> (1)</a:t>
            </a:r>
            <a:endParaRPr lang="LID4096" sz="3200" b="1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4613A55-374C-B930-7006-45221BAEA26A}"/>
              </a:ext>
            </a:extLst>
          </p:cNvPr>
          <p:cNvSpPr txBox="1"/>
          <p:nvPr/>
        </p:nvSpPr>
        <p:spPr>
          <a:xfrm>
            <a:off x="138147" y="499960"/>
            <a:ext cx="12244897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400" b="1" dirty="0">
                <a:solidFill>
                  <a:schemeClr val="bg1"/>
                </a:solidFill>
              </a:rPr>
              <a:t>Φορολογία Επιχειρήσεων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bg1"/>
                </a:solidFill>
              </a:rPr>
              <a:t>Διεθνής Φορολογική Συμφωνία ΟΟΣΑ (Πυλώνας Ι, ΙΙ</a:t>
            </a:r>
            <a:r>
              <a:rPr lang="en-GB" sz="2400" dirty="0">
                <a:solidFill>
                  <a:schemeClr val="bg1"/>
                </a:solidFill>
              </a:rPr>
              <a:t>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2400" dirty="0" err="1">
                <a:solidFill>
                  <a:schemeClr val="bg1"/>
                </a:solidFill>
              </a:rPr>
              <a:t>Unshell</a:t>
            </a:r>
            <a:r>
              <a:rPr lang="el-GR" sz="2400" dirty="0">
                <a:solidFill>
                  <a:schemeClr val="bg1"/>
                </a:solidFill>
              </a:rPr>
              <a:t> (</a:t>
            </a:r>
            <a:r>
              <a:rPr lang="en-GB" sz="2400" dirty="0">
                <a:solidFill>
                  <a:schemeClr val="bg1"/>
                </a:solidFill>
              </a:rPr>
              <a:t>SAFE Project), Withholding taxation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bg1"/>
                </a:solidFill>
              </a:rPr>
              <a:t>Πρόταση </a:t>
            </a:r>
            <a:r>
              <a:rPr lang="en-GB" sz="2400" dirty="0">
                <a:solidFill>
                  <a:schemeClr val="bg1"/>
                </a:solidFill>
              </a:rPr>
              <a:t>BEFIT</a:t>
            </a:r>
            <a:r>
              <a:rPr lang="el-GR" sz="2400" dirty="0">
                <a:solidFill>
                  <a:schemeClr val="bg1"/>
                </a:solidFill>
              </a:rPr>
              <a:t>/</a:t>
            </a:r>
            <a:r>
              <a:rPr lang="en-GB" sz="2400" dirty="0">
                <a:solidFill>
                  <a:schemeClr val="bg1"/>
                </a:solidFill>
              </a:rPr>
              <a:t>Transfer Pricing/HOT</a:t>
            </a:r>
            <a:endParaRPr lang="el-GR" sz="2400" dirty="0">
              <a:solidFill>
                <a:schemeClr val="bg1"/>
              </a:solidFill>
            </a:endParaRPr>
          </a:p>
          <a:p>
            <a:pPr algn="just"/>
            <a:r>
              <a:rPr lang="el-GR" sz="2400" b="1" dirty="0">
                <a:solidFill>
                  <a:schemeClr val="bg1"/>
                </a:solidFill>
              </a:rPr>
              <a:t>Έμμεση Φορολογία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bg1"/>
                </a:solidFill>
              </a:rPr>
              <a:t>ΦΠΑ/Ψηφιακή εποχή</a:t>
            </a:r>
            <a:r>
              <a:rPr lang="en-GB" sz="2400" dirty="0">
                <a:solidFill>
                  <a:schemeClr val="bg1"/>
                </a:solidFill>
              </a:rPr>
              <a:t>/</a:t>
            </a:r>
            <a:r>
              <a:rPr lang="en-US" sz="2400" dirty="0">
                <a:solidFill>
                  <a:schemeClr val="bg1"/>
                </a:solidFill>
              </a:rPr>
              <a:t>VIDA</a:t>
            </a:r>
            <a:endParaRPr lang="el-GR" sz="2400" dirty="0">
              <a:solidFill>
                <a:schemeClr val="bg1"/>
              </a:solidFill>
            </a:endParaRPr>
          </a:p>
          <a:p>
            <a:pPr algn="just"/>
            <a:r>
              <a:rPr lang="el-GR" sz="2400" b="1" dirty="0">
                <a:solidFill>
                  <a:schemeClr val="bg1"/>
                </a:solidFill>
              </a:rPr>
              <a:t>Κλιματική αλλαγή</a:t>
            </a:r>
            <a:endParaRPr lang="en-US" sz="2400" b="1" dirty="0">
              <a:solidFill>
                <a:schemeClr val="bg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CBAM (</a:t>
            </a:r>
            <a:r>
              <a:rPr lang="el-GR" sz="2400" dirty="0">
                <a:solidFill>
                  <a:schemeClr val="bg1"/>
                </a:solidFill>
              </a:rPr>
              <a:t>εφαρμογή απο 1/10)</a:t>
            </a:r>
            <a:r>
              <a:rPr lang="en-GB" sz="2400" dirty="0" err="1">
                <a:solidFill>
                  <a:schemeClr val="bg1"/>
                </a:solidFill>
              </a:rPr>
              <a:t>RepowerEU</a:t>
            </a:r>
            <a:r>
              <a:rPr lang="el-GR" sz="2400" dirty="0">
                <a:solidFill>
                  <a:schemeClr val="bg1"/>
                </a:solidFill>
              </a:rPr>
              <a:t> (έγκριση αναθεωρημένων σχεδίων)</a:t>
            </a:r>
            <a:r>
              <a:rPr lang="en-GB" sz="2400" dirty="0">
                <a:solidFill>
                  <a:schemeClr val="bg1"/>
                </a:solidFill>
              </a:rPr>
              <a:t>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bg1"/>
                </a:solidFill>
              </a:rPr>
              <a:t>Φορολογία Ενέργειας/ΕΦΚ</a:t>
            </a:r>
          </a:p>
          <a:p>
            <a:pPr algn="just"/>
            <a:r>
              <a:rPr lang="el-GR" sz="2400" b="1" dirty="0">
                <a:solidFill>
                  <a:schemeClr val="bg1"/>
                </a:solidFill>
              </a:rPr>
              <a:t>Γεωπολιτικές εξελίξεις/ενέργεια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bg1"/>
                </a:solidFill>
              </a:rPr>
              <a:t>Φορολογία Υπερκερδών/Μείωση κατανάλωσης </a:t>
            </a:r>
            <a:endParaRPr lang="el-GR" sz="2400" u="sng" dirty="0">
              <a:solidFill>
                <a:schemeClr val="bg1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l-GR" sz="2400" dirty="0">
                <a:solidFill>
                  <a:schemeClr val="bg1"/>
                </a:solidFill>
              </a:rPr>
              <a:t>Πλαφόν στα έσοδα εταιρειών παραγωγής ηλεκτρικής ενέργειας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l-GR" sz="2400" dirty="0">
                <a:solidFill>
                  <a:schemeClr val="bg1"/>
                </a:solidFill>
              </a:rPr>
              <a:t>Επιβολή εισφοράς αλληλεγγύης </a:t>
            </a:r>
            <a:r>
              <a:rPr lang="en-GB" sz="2400" dirty="0">
                <a:solidFill>
                  <a:schemeClr val="bg1"/>
                </a:solidFill>
              </a:rPr>
              <a:t>one off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l-GR" sz="2400" dirty="0">
                <a:solidFill>
                  <a:schemeClr val="bg1"/>
                </a:solidFill>
              </a:rPr>
              <a:t>Μέτρα στήριξης ευάλωτων νοικοκυριών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l-GR" sz="2400" dirty="0">
                <a:solidFill>
                  <a:schemeClr val="bg1"/>
                </a:solidFill>
              </a:rPr>
              <a:t>Ευελιξία στο καθεστώς κρατικών ενισχύσεων-Ε</a:t>
            </a:r>
            <a:r>
              <a:rPr lang="en-GB" sz="2400" dirty="0">
                <a:solidFill>
                  <a:schemeClr val="bg1"/>
                </a:solidFill>
              </a:rPr>
              <a:t>U’s Net zero Industry Act </a:t>
            </a:r>
            <a:endParaRPr lang="el-GR" sz="2400" dirty="0">
              <a:solidFill>
                <a:schemeClr val="bg1"/>
              </a:solidFill>
            </a:endParaRPr>
          </a:p>
          <a:p>
            <a:pPr algn="just"/>
            <a:r>
              <a:rPr lang="el-GR" sz="2400" dirty="0">
                <a:solidFill>
                  <a:schemeClr val="bg1"/>
                </a:solidFill>
              </a:rPr>
              <a:t> Σταδιακή απόσυρση μέτρων/Συμφωνία </a:t>
            </a:r>
            <a:r>
              <a:rPr lang="en-GB" sz="2400" dirty="0">
                <a:solidFill>
                  <a:schemeClr val="bg1"/>
                </a:solidFill>
              </a:rPr>
              <a:t>Eurogroup</a:t>
            </a:r>
          </a:p>
          <a:p>
            <a:pPr algn="just"/>
            <a:endParaRPr lang="en-GB" sz="2400" dirty="0">
              <a:solidFill>
                <a:schemeClr val="bg1"/>
              </a:solidFill>
            </a:endParaRPr>
          </a:p>
          <a:p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36880639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EE7024F-FC0C-258F-787F-7C34CE63FDFC}"/>
              </a:ext>
            </a:extLst>
          </p:cNvPr>
          <p:cNvSpPr txBox="1"/>
          <p:nvPr/>
        </p:nvSpPr>
        <p:spPr>
          <a:xfrm>
            <a:off x="929750" y="584775"/>
            <a:ext cx="11262250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400" b="1" dirty="0">
                <a:solidFill>
                  <a:schemeClr val="bg1"/>
                </a:solidFill>
              </a:rPr>
              <a:t>Κοινοτικός Προϋπολογισμός/Νέοι ίδιοι πόροι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</a:rPr>
              <a:t>ETS</a:t>
            </a:r>
            <a:r>
              <a:rPr lang="el-GR" sz="2400" dirty="0">
                <a:solidFill>
                  <a:schemeClr val="bg1"/>
                </a:solidFill>
              </a:rPr>
              <a:t>:</a:t>
            </a:r>
            <a:r>
              <a:rPr lang="en-GB" sz="2400" dirty="0">
                <a:solidFill>
                  <a:schemeClr val="bg1"/>
                </a:solidFill>
              </a:rPr>
              <a:t> 25% </a:t>
            </a:r>
            <a:r>
              <a:rPr lang="el-GR" sz="2400" dirty="0">
                <a:solidFill>
                  <a:schemeClr val="bg1"/>
                </a:solidFill>
              </a:rPr>
              <a:t>των εσόδων στον Κοινοτικό προϋπολογισμό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</a:rPr>
              <a:t>CBAM 75% </a:t>
            </a:r>
            <a:r>
              <a:rPr lang="el-GR" sz="2400" dirty="0">
                <a:solidFill>
                  <a:schemeClr val="bg1"/>
                </a:solidFill>
              </a:rPr>
              <a:t>των εσόδων στον Κοινοτικό Προϋπολογισμό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bg1"/>
                </a:solidFill>
              </a:rPr>
              <a:t>Πυλώνας Ι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</a:rPr>
              <a:t>BEFIT/</a:t>
            </a:r>
            <a:r>
              <a:rPr lang="el-GR" sz="2400" dirty="0">
                <a:solidFill>
                  <a:schemeClr val="bg1"/>
                </a:solidFill>
              </a:rPr>
              <a:t>Στατιστικός ίδιος πόρος με βάση τα επιχειρηματικά κέρδη</a:t>
            </a:r>
            <a:endParaRPr lang="en-GB" sz="2400" dirty="0">
              <a:solidFill>
                <a:schemeClr val="bg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bg1"/>
                </a:solidFill>
              </a:rPr>
              <a:t>Νέα βάση ιδίων πόρων απο ΦΠΑ</a:t>
            </a:r>
          </a:p>
          <a:p>
            <a:pPr algn="just"/>
            <a:r>
              <a:rPr lang="el-GR" sz="2400" b="1" dirty="0">
                <a:solidFill>
                  <a:schemeClr val="bg1"/>
                </a:solidFill>
              </a:rPr>
              <a:t>Γεωπολιτικές εξελίξεις/Διοικητική Συνεργασία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bg1"/>
                </a:solidFill>
              </a:rPr>
              <a:t>Διακοπή ανταλλαγής πληροφοριών με Ρωσία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bg1"/>
                </a:solidFill>
              </a:rPr>
              <a:t>Διμερείς Συμβάσεις/ΟΟΣΑ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bg1"/>
                </a:solidFill>
              </a:rPr>
              <a:t>Διαμόρφωση Κοινών θέσεων σε επίπεδο Ε.Ε</a:t>
            </a:r>
            <a:r>
              <a:rPr lang="en-GB" sz="2400" dirty="0">
                <a:solidFill>
                  <a:schemeClr val="bg1"/>
                </a:solidFill>
              </a:rPr>
              <a:t> –</a:t>
            </a:r>
            <a:r>
              <a:rPr lang="el-GR" sz="2400" dirty="0">
                <a:solidFill>
                  <a:schemeClr val="bg1"/>
                </a:solidFill>
              </a:rPr>
              <a:t>Κυρώσεις</a:t>
            </a:r>
            <a:endParaRPr lang="en-GB" sz="2400" dirty="0">
              <a:solidFill>
                <a:schemeClr val="bg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DAC8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l-GR" sz="2400" dirty="0">
                <a:solidFill>
                  <a:schemeClr val="bg1"/>
                </a:solidFill>
              </a:rPr>
              <a:t>Επέκταση της ανταλλαγής των πληροφοριών στις συναλλαγές με κρυπτο – περιουσιακά στοιχεία και στις φορολογικές αποφάσεις για φυσικά πρόσωπα μεγάλου πλούτου.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GB" sz="2400" dirty="0" err="1">
                <a:solidFill>
                  <a:schemeClr val="bg1"/>
                </a:solidFill>
              </a:rPr>
              <a:t>CBcR</a:t>
            </a:r>
            <a:r>
              <a:rPr lang="en-GB" sz="2400" dirty="0">
                <a:solidFill>
                  <a:schemeClr val="bg1"/>
                </a:solidFill>
              </a:rPr>
              <a:t> </a:t>
            </a:r>
            <a:r>
              <a:rPr lang="el-GR" sz="2400" dirty="0">
                <a:solidFill>
                  <a:schemeClr val="bg1"/>
                </a:solidFill>
              </a:rPr>
              <a:t>Εφαρμογή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bg1"/>
                </a:solidFill>
              </a:rPr>
              <a:t>Ταμείο Ανάκαμψης και Ανθεκτικότητας</a:t>
            </a:r>
            <a:r>
              <a:rPr lang="en-GB" sz="2400" dirty="0">
                <a:solidFill>
                  <a:schemeClr val="bg1"/>
                </a:solidFill>
              </a:rPr>
              <a:t> /</a:t>
            </a:r>
            <a:r>
              <a:rPr lang="el-GR" sz="2400">
                <a:solidFill>
                  <a:schemeClr val="bg1"/>
                </a:solidFill>
              </a:rPr>
              <a:t>Ευρωπαϊκό Εξάμηνο</a:t>
            </a:r>
            <a:endParaRPr lang="el-GR" sz="2400" dirty="0">
              <a:solidFill>
                <a:schemeClr val="bg1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l-GR" sz="2400" dirty="0">
                <a:solidFill>
                  <a:schemeClr val="bg1"/>
                </a:solidFill>
              </a:rPr>
              <a:t>Φορολογικά κίνητρα για Πράσινη και Ψηφιακή μετάβαση-Υλοποίηση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GB" sz="2400" dirty="0">
              <a:solidFill>
                <a:schemeClr val="bg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l-GR" sz="24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BBC18BB-0E07-80A8-5911-D382C4488271}"/>
              </a:ext>
            </a:extLst>
          </p:cNvPr>
          <p:cNvSpPr txBox="1"/>
          <p:nvPr/>
        </p:nvSpPr>
        <p:spPr>
          <a:xfrm>
            <a:off x="795988" y="0"/>
            <a:ext cx="108149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>
                <a:solidFill>
                  <a:schemeClr val="bg1"/>
                </a:solidFill>
              </a:rPr>
              <a:t>Φορολογικές μεταρρυθμίσεις και εξελίξεις στην Ε.Ε</a:t>
            </a:r>
            <a:r>
              <a:rPr lang="en-GB" sz="3200" b="1" dirty="0">
                <a:solidFill>
                  <a:schemeClr val="bg1"/>
                </a:solidFill>
              </a:rPr>
              <a:t> (2)</a:t>
            </a:r>
            <a:endParaRPr lang="LID4096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0053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2B6AB40-2F5E-B5D6-019F-BECD61BE1061}"/>
              </a:ext>
            </a:extLst>
          </p:cNvPr>
          <p:cNvSpPr txBox="1"/>
          <p:nvPr/>
        </p:nvSpPr>
        <p:spPr>
          <a:xfrm>
            <a:off x="4133850" y="92529"/>
            <a:ext cx="39950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>
                <a:solidFill>
                  <a:schemeClr val="bg1"/>
                </a:solidFill>
              </a:rPr>
              <a:t>Συμπεράσματα</a:t>
            </a:r>
            <a:endParaRPr lang="LID4096" sz="3200" b="1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D247309-7C35-E85F-B243-B425D339CC16}"/>
              </a:ext>
            </a:extLst>
          </p:cNvPr>
          <p:cNvSpPr txBox="1"/>
          <p:nvPr/>
        </p:nvSpPr>
        <p:spPr>
          <a:xfrm>
            <a:off x="168728" y="558892"/>
            <a:ext cx="11925300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400" b="1" dirty="0">
                <a:solidFill>
                  <a:schemeClr val="bg1"/>
                </a:solidFill>
              </a:rPr>
              <a:t>Φορολογικές μεταρρυθμίσεις οφείλουν να ενσωματώνουν και επιπτώσεις διεθνών εξελίξεων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bg1"/>
                </a:solidFill>
              </a:rPr>
              <a:t>Τιμές ενέργειας, πληθωρισμός, ρευστότητα επιχειρήσεων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bg1"/>
                </a:solidFill>
              </a:rPr>
              <a:t>Δίκαιη κατανομή βαρών, με στήριξη ευάλωτων – προοδευτικότερο σύστημα φορολογίας φυσικών προσώπων/λήψη στοχευμένων μέτρων εφόσον απαιτηθεί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bg1"/>
                </a:solidFill>
              </a:rPr>
              <a:t>Οικολογική μετάβαση</a:t>
            </a:r>
          </a:p>
          <a:p>
            <a:pPr algn="just"/>
            <a:r>
              <a:rPr lang="el-GR" sz="2400" b="1" dirty="0">
                <a:solidFill>
                  <a:schemeClr val="bg1"/>
                </a:solidFill>
              </a:rPr>
              <a:t>Το φορολογικό σύστημα πρέπει να είναι έτοιμο να αντιμετωπίσει τις συνεχείς  προκλήσεις διατηρώντας τα αναπτυξιακά χαρακτηριστικά και λαμβάνοντας υπόψη το εθνικό παραγωγικό μοντέλο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bg1"/>
                </a:solidFill>
              </a:rPr>
              <a:t>Ιδιαίτερη σημασία η ιδιοκτησία των μεταρρυθμίσεων</a:t>
            </a:r>
          </a:p>
          <a:p>
            <a:pPr marL="285750" indent="-285750">
              <a:buFontTx/>
              <a:buChar char="-"/>
            </a:pPr>
            <a:r>
              <a:rPr lang="el-GR" sz="2400" dirty="0">
                <a:solidFill>
                  <a:schemeClr val="bg1"/>
                </a:solidFill>
              </a:rPr>
              <a:t>Κατάλληλη χρονική εφαρμογή, Εθνική Ιδιοκτησία</a:t>
            </a:r>
          </a:p>
          <a:p>
            <a:pPr marL="285750" indent="-285750">
              <a:buFontTx/>
              <a:buChar char="-"/>
            </a:pPr>
            <a:r>
              <a:rPr lang="el-GR" sz="2400" dirty="0">
                <a:solidFill>
                  <a:schemeClr val="bg1"/>
                </a:solidFill>
              </a:rPr>
              <a:t>Ποσοτικοποίηση μέτρων με χρήση </a:t>
            </a:r>
            <a:r>
              <a:rPr lang="en-GB" sz="2400" dirty="0">
                <a:solidFill>
                  <a:schemeClr val="bg1"/>
                </a:solidFill>
              </a:rPr>
              <a:t>micro-simulation </a:t>
            </a:r>
            <a:r>
              <a:rPr lang="el-GR" sz="2400" dirty="0">
                <a:solidFill>
                  <a:schemeClr val="bg1"/>
                </a:solidFill>
              </a:rPr>
              <a:t>/ </a:t>
            </a:r>
            <a:r>
              <a:rPr lang="en-GB" sz="2400" dirty="0">
                <a:solidFill>
                  <a:schemeClr val="bg1"/>
                </a:solidFill>
              </a:rPr>
              <a:t>macro </a:t>
            </a:r>
            <a:r>
              <a:rPr lang="el-GR" sz="2400" dirty="0">
                <a:solidFill>
                  <a:schemeClr val="bg1"/>
                </a:solidFill>
              </a:rPr>
              <a:t>μοντέλλων για προσδιορισμό και δευτερογενών επιπτώσεων (</a:t>
            </a:r>
            <a:r>
              <a:rPr lang="en-GB" sz="2400" dirty="0">
                <a:solidFill>
                  <a:schemeClr val="bg1"/>
                </a:solidFill>
              </a:rPr>
              <a:t>distributional effects!)</a:t>
            </a:r>
            <a:r>
              <a:rPr lang="el-GR" sz="2400" dirty="0">
                <a:solidFill>
                  <a:schemeClr val="bg1"/>
                </a:solidFill>
              </a:rPr>
              <a:t> .</a:t>
            </a:r>
          </a:p>
          <a:p>
            <a:pPr algn="just"/>
            <a:r>
              <a:rPr lang="el-GR" sz="2400" b="1" dirty="0">
                <a:solidFill>
                  <a:schemeClr val="bg1"/>
                </a:solidFill>
              </a:rPr>
              <a:t>Σημασία του Εθνικού Προγράμματος ανάκαμψης και ανθεκτικότητας για την πράσινη και ψηφιακή μετάβαση (φορολογικά κίνητρα)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bg1"/>
                </a:solidFill>
              </a:rPr>
              <a:t>Νέοι κανόνες οικονομικής διακυβέρνησης- βιωσιμότητα στο σκέλος εσόδων.</a:t>
            </a:r>
          </a:p>
          <a:p>
            <a:endParaRPr lang="el-GR" sz="2400" b="1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695934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68415" y="2672861"/>
            <a:ext cx="77372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i="1" dirty="0">
                <a:solidFill>
                  <a:schemeClr val="bg1"/>
                </a:solidFill>
              </a:rPr>
              <a:t>Ευχαριστώ για την προσοχή σας!</a:t>
            </a:r>
          </a:p>
        </p:txBody>
      </p:sp>
    </p:spTree>
    <p:extLst>
      <p:ext uri="{BB962C8B-B14F-4D97-AF65-F5344CB8AC3E}">
        <p14:creationId xmlns:p14="http://schemas.microsoft.com/office/powerpoint/2010/main" val="3131491632"/>
      </p:ext>
    </p:extLst>
  </p:cSld>
  <p:clrMapOvr>
    <a:masterClrMapping/>
  </p:clrMapOvr>
</p:sld>
</file>

<file path=ppt/theme/theme1.xml><?xml version="1.0" encoding="utf-8"?>
<a:theme xmlns:a="http://schemas.openxmlformats.org/drawingml/2006/main" name="Κομμάτι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608</TotalTime>
  <Words>766</Words>
  <Application>Microsoft Office PowerPoint</Application>
  <PresentationFormat>Widescreen</PresentationFormat>
  <Paragraphs>94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Arial Narrow</vt:lpstr>
      <vt:lpstr>Calibri</vt:lpstr>
      <vt:lpstr>Century Gothic</vt:lpstr>
      <vt:lpstr>Wingdings</vt:lpstr>
      <vt:lpstr>Wingdings 3</vt:lpstr>
      <vt:lpstr>Κομμάτι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Tatiana</dc:creator>
  <cp:lastModifiedBy>Pierre Berthelot</cp:lastModifiedBy>
  <cp:revision>137</cp:revision>
  <cp:lastPrinted>2023-05-31T08:58:12Z</cp:lastPrinted>
  <dcterms:created xsi:type="dcterms:W3CDTF">2022-10-13T13:32:16Z</dcterms:created>
  <dcterms:modified xsi:type="dcterms:W3CDTF">2023-10-24T14:29:56Z</dcterms:modified>
</cp:coreProperties>
</file>