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ags/tag2.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5.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22" r:id="rId4"/>
    <p:sldMasterId id="2147483892" r:id="rId5"/>
    <p:sldMasterId id="2147483968" r:id="rId6"/>
    <p:sldMasterId id="2147484017" r:id="rId7"/>
    <p:sldMasterId id="2147484066" r:id="rId8"/>
    <p:sldMasterId id="2147484100" r:id="rId9"/>
  </p:sldMasterIdLst>
  <p:notesMasterIdLst>
    <p:notesMasterId r:id="rId27"/>
  </p:notesMasterIdLst>
  <p:handoutMasterIdLst>
    <p:handoutMasterId r:id="rId28"/>
  </p:handoutMasterIdLst>
  <p:sldIdLst>
    <p:sldId id="5779" r:id="rId10"/>
    <p:sldId id="2147469675" r:id="rId11"/>
    <p:sldId id="5881" r:id="rId12"/>
    <p:sldId id="5890" r:id="rId13"/>
    <p:sldId id="5891" r:id="rId14"/>
    <p:sldId id="5880" r:id="rId15"/>
    <p:sldId id="5887" r:id="rId16"/>
    <p:sldId id="5889" r:id="rId17"/>
    <p:sldId id="5879" r:id="rId18"/>
    <p:sldId id="5886" r:id="rId19"/>
    <p:sldId id="5888" r:id="rId20"/>
    <p:sldId id="5878" r:id="rId21"/>
    <p:sldId id="5882" r:id="rId22"/>
    <p:sldId id="5884" r:id="rId23"/>
    <p:sldId id="2147469676" r:id="rId24"/>
    <p:sldId id="5829" r:id="rId25"/>
    <p:sldId id="313" r:id="rId26"/>
  </p:sldIdLst>
  <p:sldSz cx="12198350" cy="6858000"/>
  <p:notesSz cx="6794500" cy="9906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2"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7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CAA"/>
    <a:srgbClr val="FFE600"/>
    <a:srgbClr val="2E2E38"/>
    <a:srgbClr val="9EE9E8"/>
    <a:srgbClr val="FFFFFF"/>
    <a:srgbClr val="FF0000"/>
    <a:srgbClr val="C4C4CD"/>
    <a:srgbClr val="747480"/>
    <a:srgbClr val="808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03" autoAdjust="0"/>
    <p:restoredTop sz="94731" autoAdjust="0"/>
  </p:normalViewPr>
  <p:slideViewPr>
    <p:cSldViewPr snapToGrid="0" snapToObjects="1" showGuides="1">
      <p:cViewPr varScale="1">
        <p:scale>
          <a:sx n="68" d="100"/>
          <a:sy n="68" d="100"/>
        </p:scale>
        <p:origin x="740" y="64"/>
      </p:cViewPr>
      <p:guideLst>
        <p:guide orient="horz" pos="2160"/>
        <p:guide pos="3842"/>
      </p:guideLst>
    </p:cSldViewPr>
  </p:slideViewPr>
  <p:outlineViewPr>
    <p:cViewPr>
      <p:scale>
        <a:sx n="33" d="100"/>
        <a:sy n="33" d="100"/>
      </p:scale>
      <p:origin x="0" y="-88670"/>
    </p:cViewPr>
  </p:outlineViewPr>
  <p:notesTextViewPr>
    <p:cViewPr>
      <p:scale>
        <a:sx n="50" d="100"/>
        <a:sy n="50" d="100"/>
      </p:scale>
      <p:origin x="0" y="0"/>
    </p:cViewPr>
  </p:notesTextViewPr>
  <p:sorterViewPr>
    <p:cViewPr>
      <p:scale>
        <a:sx n="130" d="100"/>
        <a:sy n="130" d="100"/>
      </p:scale>
      <p:origin x="0" y="-29194"/>
    </p:cViewPr>
  </p:sorterViewPr>
  <p:notesViewPr>
    <p:cSldViewPr snapToGrid="0" snapToObjects="1" showGuides="1">
      <p:cViewPr varScale="1">
        <p:scale>
          <a:sx n="65" d="100"/>
          <a:sy n="65" d="100"/>
        </p:scale>
        <p:origin x="2083" y="48"/>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2492" tIns="46246" rIns="92492" bIns="46246" rtlCol="0"/>
          <a:lstStyle>
            <a:lvl1pPr algn="l">
              <a:defRPr sz="1200"/>
            </a:lvl1pPr>
          </a:lstStyle>
          <a:p>
            <a:endParaRPr lang="en-GB" dirty="0">
              <a:latin typeface="EYInterstate Light" panose="02000506000000020004" pitchFamily="2" charset="0"/>
            </a:endParaRPr>
          </a:p>
        </p:txBody>
      </p:sp>
      <p:sp>
        <p:nvSpPr>
          <p:cNvPr id="3" name="Date Placeholder 2"/>
          <p:cNvSpPr>
            <a:spLocks noGrp="1"/>
          </p:cNvSpPr>
          <p:nvPr>
            <p:ph type="dt" sz="quarter" idx="1"/>
          </p:nvPr>
        </p:nvSpPr>
        <p:spPr>
          <a:xfrm>
            <a:off x="3848645" y="0"/>
            <a:ext cx="2944283" cy="495300"/>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EYInterstate Light" panose="02000506000000020004" pitchFamily="2" charset="0"/>
              </a:rPr>
              <a:pPr/>
              <a:t>23/10/2023</a:t>
            </a:fld>
            <a:endParaRPr lang="en-GB" dirty="0">
              <a:latin typeface="EYInterstate Light" panose="02000506000000020004" pitchFamily="2" charset="0"/>
            </a:endParaRPr>
          </a:p>
        </p:txBody>
      </p:sp>
      <p:sp>
        <p:nvSpPr>
          <p:cNvPr id="4" name="Footer Placeholder 3"/>
          <p:cNvSpPr>
            <a:spLocks noGrp="1"/>
          </p:cNvSpPr>
          <p:nvPr>
            <p:ph type="ftr" sz="quarter" idx="2"/>
          </p:nvPr>
        </p:nvSpPr>
        <p:spPr>
          <a:xfrm>
            <a:off x="1" y="9408981"/>
            <a:ext cx="2944283" cy="495300"/>
          </a:xfrm>
          <a:prstGeom prst="rect">
            <a:avLst/>
          </a:prstGeom>
        </p:spPr>
        <p:txBody>
          <a:bodyPr vert="horz" lIns="92492" tIns="46246" rIns="92492" bIns="46246" rtlCol="0" anchor="b"/>
          <a:lstStyle>
            <a:lvl1pPr algn="l">
              <a:defRPr sz="1200"/>
            </a:lvl1pPr>
          </a:lstStyle>
          <a:p>
            <a:endParaRPr lang="en-GB" dirty="0">
              <a:latin typeface="EYInterstate Light" panose="02000506000000020004" pitchFamily="2" charset="0"/>
            </a:endParaRPr>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EYInterstate Light" panose="02000506000000020004" pitchFamily="2" charset="0"/>
              </a:rPr>
              <a:pPr/>
              <a:t>‹#›</a:t>
            </a:fld>
            <a:endParaRPr lang="en-GB" dirty="0">
              <a:latin typeface="EYInterstate Light" panose="02000506000000020004" pitchFamily="2"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2492" tIns="46246" rIns="92492" bIns="46246" rtlCol="0"/>
          <a:lstStyle>
            <a:lvl1pPr algn="l">
              <a:defRPr sz="1200">
                <a:latin typeface="EYInterstate Light" panose="02000506000000020004" pitchFamily="2" charset="0"/>
              </a:defRPr>
            </a:lvl1pPr>
          </a:lstStyle>
          <a:p>
            <a:endParaRPr lang="en-GB" dirty="0"/>
          </a:p>
        </p:txBody>
      </p:sp>
      <p:sp>
        <p:nvSpPr>
          <p:cNvPr id="3" name="Date Placeholder 2"/>
          <p:cNvSpPr>
            <a:spLocks noGrp="1"/>
          </p:cNvSpPr>
          <p:nvPr>
            <p:ph type="dt" idx="1"/>
          </p:nvPr>
        </p:nvSpPr>
        <p:spPr>
          <a:xfrm>
            <a:off x="3848645" y="0"/>
            <a:ext cx="2944283" cy="495300"/>
          </a:xfrm>
          <a:prstGeom prst="rect">
            <a:avLst/>
          </a:prstGeom>
        </p:spPr>
        <p:txBody>
          <a:bodyPr vert="horz" lIns="92492" tIns="46246" rIns="92492" bIns="46246" rtlCol="0"/>
          <a:lstStyle>
            <a:lvl1pPr algn="r">
              <a:defRPr sz="1200">
                <a:latin typeface="EYInterstate Light" panose="02000506000000020004" pitchFamily="2" charset="0"/>
              </a:defRPr>
            </a:lvl1pPr>
          </a:lstStyle>
          <a:p>
            <a:fld id="{8045EBA9-A28D-4849-BFEA-AA04F6A21B63}" type="datetimeFigureOut">
              <a:rPr lang="en-GB" smtClean="0"/>
              <a:pPr/>
              <a:t>23/10/2023</a:t>
            </a:fld>
            <a:endParaRPr lang="en-GB" dirty="0"/>
          </a:p>
        </p:txBody>
      </p:sp>
      <p:sp>
        <p:nvSpPr>
          <p:cNvPr id="4" name="Slide Image Placeholder 3"/>
          <p:cNvSpPr>
            <a:spLocks noGrp="1" noRot="1" noChangeAspect="1"/>
          </p:cNvSpPr>
          <p:nvPr>
            <p:ph type="sldImg" idx="2"/>
          </p:nvPr>
        </p:nvSpPr>
        <p:spPr>
          <a:xfrm>
            <a:off x="93663" y="742950"/>
            <a:ext cx="6607175" cy="3714750"/>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79450" y="4705351"/>
            <a:ext cx="5435600" cy="4457700"/>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408981"/>
            <a:ext cx="2944283" cy="495300"/>
          </a:xfrm>
          <a:prstGeom prst="rect">
            <a:avLst/>
          </a:prstGeom>
        </p:spPr>
        <p:txBody>
          <a:bodyPr vert="horz" lIns="92492" tIns="46246" rIns="92492" bIns="46246" rtlCol="0" anchor="b"/>
          <a:lstStyle>
            <a:lvl1pPr algn="l">
              <a:defRPr sz="1200">
                <a:latin typeface="EYInterstate Light" panose="02000506000000020004" pitchFamily="2" charset="0"/>
              </a:defRPr>
            </a:lvl1pPr>
          </a:lstStyle>
          <a:p>
            <a:endParaRPr lang="en-GB" dirty="0"/>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2492" tIns="46246" rIns="92492" bIns="46246" rtlCol="0" anchor="b"/>
          <a:lstStyle>
            <a:lvl1pPr algn="r">
              <a:defRPr sz="1200">
                <a:latin typeface="EYInterstate Light" panose="02000506000000020004" pitchFamily="2"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EYInterstate Light" panose="02000506000000020004" pitchFamily="2" charset="0"/>
        <a:ea typeface="+mn-ea"/>
        <a:cs typeface="+mn-cs"/>
      </a:defRPr>
    </a:lvl1pPr>
    <a:lvl2pPr marL="457200" algn="l" defTabSz="914400" rtl="0" eaLnBrk="1" latinLnBrk="0" hangingPunct="1">
      <a:defRPr sz="1200" kern="1200">
        <a:solidFill>
          <a:schemeClr val="tx1"/>
        </a:solidFill>
        <a:latin typeface="EYInterstate Light" panose="02000506000000020004" pitchFamily="2" charset="0"/>
        <a:ea typeface="+mn-ea"/>
        <a:cs typeface="+mn-cs"/>
      </a:defRPr>
    </a:lvl2pPr>
    <a:lvl3pPr marL="914400" algn="l" defTabSz="914400" rtl="0" eaLnBrk="1" latinLnBrk="0" hangingPunct="1">
      <a:defRPr sz="1200" kern="1200">
        <a:solidFill>
          <a:schemeClr val="tx1"/>
        </a:solidFill>
        <a:latin typeface="EYInterstate Light" panose="02000506000000020004" pitchFamily="2" charset="0"/>
        <a:ea typeface="+mn-ea"/>
        <a:cs typeface="+mn-cs"/>
      </a:defRPr>
    </a:lvl3pPr>
    <a:lvl4pPr marL="1371600" algn="l" defTabSz="914400" rtl="0" eaLnBrk="1" latinLnBrk="0" hangingPunct="1">
      <a:defRPr sz="1200" kern="1200">
        <a:solidFill>
          <a:schemeClr val="tx1"/>
        </a:solidFill>
        <a:latin typeface="EYInterstate Light" panose="02000506000000020004" pitchFamily="2" charset="0"/>
        <a:ea typeface="+mn-ea"/>
        <a:cs typeface="+mn-cs"/>
      </a:defRPr>
    </a:lvl4pPr>
    <a:lvl5pPr marL="1828800" algn="l" defTabSz="914400" rtl="0" eaLnBrk="1" latinLnBrk="0" hangingPunct="1">
      <a:defRPr sz="1200" kern="1200">
        <a:solidFill>
          <a:schemeClr val="tx1"/>
        </a:solidFill>
        <a:latin typeface="EYInterstate Light" panose="02000506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a:t>
            </a:fld>
            <a:endParaRPr lang="en-GB" dirty="0"/>
          </a:p>
        </p:txBody>
      </p:sp>
    </p:spTree>
    <p:extLst>
      <p:ext uri="{BB962C8B-B14F-4D97-AF65-F5344CB8AC3E}">
        <p14:creationId xmlns:p14="http://schemas.microsoft.com/office/powerpoint/2010/main" val="143403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3</a:t>
            </a:fld>
            <a:endParaRPr lang="en-GB" dirty="0"/>
          </a:p>
        </p:txBody>
      </p:sp>
    </p:spTree>
    <p:extLst>
      <p:ext uri="{BB962C8B-B14F-4D97-AF65-F5344CB8AC3E}">
        <p14:creationId xmlns:p14="http://schemas.microsoft.com/office/powerpoint/2010/main" val="5992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6</a:t>
            </a:fld>
            <a:endParaRPr lang="en-GB" dirty="0"/>
          </a:p>
        </p:txBody>
      </p:sp>
    </p:spTree>
    <p:extLst>
      <p:ext uri="{BB962C8B-B14F-4D97-AF65-F5344CB8AC3E}">
        <p14:creationId xmlns:p14="http://schemas.microsoft.com/office/powerpoint/2010/main" val="3825887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9</a:t>
            </a:fld>
            <a:endParaRPr lang="en-GB" dirty="0"/>
          </a:p>
        </p:txBody>
      </p:sp>
    </p:spTree>
    <p:extLst>
      <p:ext uri="{BB962C8B-B14F-4D97-AF65-F5344CB8AC3E}">
        <p14:creationId xmlns:p14="http://schemas.microsoft.com/office/powerpoint/2010/main" val="1434561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12</a:t>
            </a:fld>
            <a:endParaRPr lang="en-GB" dirty="0"/>
          </a:p>
        </p:txBody>
      </p:sp>
    </p:spTree>
    <p:extLst>
      <p:ext uri="{BB962C8B-B14F-4D97-AF65-F5344CB8AC3E}">
        <p14:creationId xmlns:p14="http://schemas.microsoft.com/office/powerpoint/2010/main" val="121415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5.sv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1.jpeg"/><Relationship Id="rId1" Type="http://schemas.openxmlformats.org/officeDocument/2006/relationships/slideMaster" Target="../slideMasters/slideMaster5.xml"/><Relationship Id="rId5" Type="http://schemas.openxmlformats.org/officeDocument/2006/relationships/image" Target="../media/image15.emf"/><Relationship Id="rId4" Type="http://schemas.openxmlformats.org/officeDocument/2006/relationships/image" Target="../media/image14.wmf"/></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3.wmf"/><Relationship Id="rId1" Type="http://schemas.openxmlformats.org/officeDocument/2006/relationships/slideMaster" Target="../slideMasters/slideMaster5.xml"/><Relationship Id="rId4" Type="http://schemas.openxmlformats.org/officeDocument/2006/relationships/image" Target="../media/image15.emf"/></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5.svg"/></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2" name="Picture 1" descr="Person typing on a laptop">
            <a:extLst>
              <a:ext uri="{FF2B5EF4-FFF2-40B4-BE49-F238E27FC236}">
                <a16:creationId xmlns:a16="http://schemas.microsoft.com/office/drawing/2014/main" id="{303C1CC3-47CA-A976-971A-11C3974000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023" b="11925"/>
          <a:stretch/>
        </p:blipFill>
        <p:spPr>
          <a:xfrm>
            <a:off x="-39065" y="0"/>
            <a:ext cx="12238893" cy="6858000"/>
          </a:xfrm>
          <a:prstGeom prst="rect">
            <a:avLst/>
          </a:prstGeom>
        </p:spPr>
      </p:pic>
      <p:sp>
        <p:nvSpPr>
          <p:cNvPr id="3" name="Rectangle 2">
            <a:extLst>
              <a:ext uri="{FF2B5EF4-FFF2-40B4-BE49-F238E27FC236}">
                <a16:creationId xmlns:a16="http://schemas.microsoft.com/office/drawing/2014/main" id="{A189F8DA-8123-A60E-F94B-C6F67E7323A4}"/>
              </a:ext>
            </a:extLst>
          </p:cNvPr>
          <p:cNvSpPr/>
          <p:nvPr userDrawn="1"/>
        </p:nvSpPr>
        <p:spPr>
          <a:xfrm>
            <a:off x="-40543" y="-8093"/>
            <a:ext cx="12238893" cy="6858000"/>
          </a:xfrm>
          <a:prstGeom prst="rect">
            <a:avLst/>
          </a:prstGeom>
          <a:solidFill>
            <a:schemeClr val="tx1">
              <a:alpha val="16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l-GR" sz="1200" dirty="0">
              <a:solidFill>
                <a:schemeClr val="tx1"/>
              </a:solidFill>
            </a:endParaRPr>
          </a:p>
        </p:txBody>
      </p:sp>
      <p:sp>
        <p:nvSpPr>
          <p:cNvPr id="16" name="Freeform 56">
            <a:extLst>
              <a:ext uri="{FF2B5EF4-FFF2-40B4-BE49-F238E27FC236}">
                <a16:creationId xmlns:a16="http://schemas.microsoft.com/office/drawing/2014/main" id="{13A7AC18-CF42-4EC5-8D40-441EAE30A06C}"/>
              </a:ext>
            </a:extLst>
          </p:cNvPr>
          <p:cNvSpPr/>
          <p:nvPr userDrawn="1"/>
        </p:nvSpPr>
        <p:spPr>
          <a:xfrm>
            <a:off x="531466" y="3283929"/>
            <a:ext cx="4861064" cy="3104936"/>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YInterstate Light" panose="02000506000000020004" pitchFamily="2" charset="0"/>
            </a:endParaRPr>
          </a:p>
        </p:txBody>
      </p:sp>
      <p:sp>
        <p:nvSpPr>
          <p:cNvPr id="11" name="Title 1"/>
          <p:cNvSpPr>
            <a:spLocks noGrp="1"/>
          </p:cNvSpPr>
          <p:nvPr>
            <p:ph type="ctrTitle"/>
          </p:nvPr>
        </p:nvSpPr>
        <p:spPr>
          <a:xfrm>
            <a:off x="808855" y="2044763"/>
            <a:ext cx="4268044" cy="849344"/>
          </a:xfrm>
        </p:spPr>
        <p:txBody>
          <a:bodyPr/>
          <a:lstStyle>
            <a:lvl1pPr>
              <a:defRPr sz="3000"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808855" y="3145564"/>
            <a:ext cx="4268044" cy="907101"/>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551009" y="4580967"/>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fld id="{4EB2ADC0-156C-4B21-B7F6-7B3AFC3D16F8}" type="datetime3">
              <a:rPr lang="en-US" smtClean="0"/>
              <a:t>23 October 2023</a:t>
            </a:fld>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r>
              <a:rPr lang="en-US"/>
              <a:t>STOCK OPTIONS AND RSU’S - (E.2208/2020)</a:t>
            </a:r>
            <a:endParaRPr lang="en-US" dirty="0"/>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5805246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81165751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650137167"/>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3899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29209" y="19812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endParaRPr lang="en-US" dirty="0"/>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2459878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8471866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8501283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7" name="TextBox 1">
            <a:extLst>
              <a:ext uri="{FF2B5EF4-FFF2-40B4-BE49-F238E27FC236}">
                <a16:creationId xmlns:a16="http://schemas.microsoft.com/office/drawing/2014/main" id="{20CB27C1-E67A-454C-921C-F993184BA852}"/>
              </a:ext>
            </a:extLst>
          </p:cNvPr>
          <p:cNvSpPr txBox="1"/>
          <p:nvPr userDrawn="1"/>
        </p:nvSpPr>
        <p:spPr>
          <a:xfrm>
            <a:off x="474250" y="559102"/>
            <a:ext cx="3485478" cy="4161139"/>
          </a:xfrm>
          <a:prstGeom prst="rect">
            <a:avLst/>
          </a:prstGeom>
          <a:noFill/>
        </p:spPr>
        <p:txBody>
          <a:bodyPr wrap="square" lIns="0" tIns="36576"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800" b="1" kern="1200" dirty="0">
                <a:solidFill>
                  <a:schemeClr val="bg1"/>
                </a:solidFill>
                <a:effectLst/>
                <a:latin typeface="EYInterstate" panose="02000503020000020004" pitchFamily="2" charset="0"/>
                <a:ea typeface="+mn-ea"/>
                <a:cs typeface="+mn-cs"/>
              </a:rPr>
              <a:t>EY</a:t>
            </a:r>
            <a:r>
              <a:rPr lang="en-US" sz="800" b="1" kern="1200" dirty="0">
                <a:solidFill>
                  <a:schemeClr val="bg1"/>
                </a:solidFill>
                <a:effectLst/>
                <a:latin typeface="EYInterstate Light" panose="02000506000000020004" pitchFamily="2" charset="0"/>
                <a:ea typeface="+mn-ea"/>
                <a:cs typeface="+mn-cs"/>
              </a:rPr>
              <a:t> </a:t>
            </a:r>
            <a:r>
              <a:rPr lang="en-US" sz="800" b="0" kern="1200" dirty="0">
                <a:solidFill>
                  <a:schemeClr val="bg1"/>
                </a:solidFill>
                <a:effectLst/>
                <a:latin typeface="EYInterstate Light" panose="02000506000000020004" pitchFamily="2" charset="0"/>
                <a:ea typeface="+mn-ea"/>
                <a:cs typeface="+mn-cs"/>
              </a:rPr>
              <a:t>| Assurance | Tax | Strategy and Transactions | Consulting</a:t>
            </a:r>
          </a:p>
          <a:p>
            <a:pPr>
              <a:lnSpc>
                <a:spcPct val="100000"/>
              </a:lnSpc>
            </a:pPr>
            <a:endParaRPr lang="el-GR" sz="800" kern="1200" dirty="0">
              <a:solidFill>
                <a:schemeClr val="bg1"/>
              </a:solidFill>
              <a:effectLst/>
              <a:latin typeface="EYInterstate Light" panose="02000506000000020004" pitchFamily="2" charset="0"/>
              <a:ea typeface="+mn-ea"/>
              <a:cs typeface="+mn-cs"/>
            </a:endParaRPr>
          </a:p>
          <a:p>
            <a:pPr>
              <a:lnSpc>
                <a:spcPct val="100000"/>
              </a:lnSpc>
            </a:pPr>
            <a:r>
              <a:rPr lang="en-US" sz="800" b="1" kern="1200" dirty="0">
                <a:solidFill>
                  <a:schemeClr val="bg1"/>
                </a:solidFill>
                <a:effectLst/>
                <a:latin typeface="EYInterstate" panose="02000503020000020004" pitchFamily="2" charset="0"/>
                <a:ea typeface="+mn-ea"/>
                <a:cs typeface="+mn-cs"/>
              </a:rPr>
              <a:t>About EY</a:t>
            </a:r>
            <a:endParaRPr lang="el-GR" sz="800" b="1" kern="1200" dirty="0">
              <a:solidFill>
                <a:schemeClr val="bg1"/>
              </a:solidFill>
              <a:effectLst/>
              <a:latin typeface="EYInterstate" panose="02000503020000020004" pitchFamily="2" charset="0"/>
              <a:ea typeface="+mn-ea"/>
              <a:cs typeface="+mn-cs"/>
            </a:endParaRPr>
          </a:p>
          <a:p>
            <a:pPr marL="0" indent="0">
              <a:lnSpc>
                <a:spcPct val="100000"/>
              </a:lnSpc>
              <a:spcAft>
                <a:spcPts val="600"/>
              </a:spcAft>
              <a:buClr>
                <a:schemeClr val="accent2"/>
              </a:buClr>
              <a:buSzPct val="70000"/>
              <a:buFont typeface="Arial" pitchFamily="34" charset="0"/>
              <a:buNone/>
            </a:pPr>
            <a:r>
              <a:rPr lang="en-US" sz="800" dirty="0">
                <a:solidFill>
                  <a:schemeClr val="bg1"/>
                </a:solidFill>
                <a:latin typeface="EYInterstate Light" panose="02000506000000020004" pitchFamily="2" charset="0"/>
              </a:rPr>
              <a:t>EY is a global leader in assurance, tax, strategy, transaction and consulting services. 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for our clients and for our communities.</a:t>
            </a:r>
          </a:p>
          <a:p>
            <a:pPr marL="0" indent="0">
              <a:lnSpc>
                <a:spcPct val="100000"/>
              </a:lnSpc>
              <a:spcAft>
                <a:spcPts val="600"/>
              </a:spcAft>
              <a:buClr>
                <a:schemeClr val="accent2"/>
              </a:buClr>
              <a:buSzPct val="70000"/>
              <a:buFont typeface="Arial" pitchFamily="34" charset="0"/>
              <a:buNone/>
            </a:pPr>
            <a:r>
              <a:rPr lang="en-US" sz="800" kern="1200" dirty="0">
                <a:solidFill>
                  <a:schemeClr val="bg1"/>
                </a:solidFill>
                <a:effectLst/>
                <a:latin typeface="EYInterstate Light" panose="02000506000000020004" pitchFamily="2" charset="0"/>
                <a:ea typeface="+mn-ea"/>
                <a:cs typeface="+mn-cs"/>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a:t>
            </a:r>
            <a:br>
              <a:rPr lang="en-US" sz="800" kern="1200" dirty="0">
                <a:solidFill>
                  <a:schemeClr val="bg1"/>
                </a:solidFill>
                <a:effectLst/>
                <a:latin typeface="EYInterstate Light" panose="02000506000000020004" pitchFamily="2" charset="0"/>
                <a:ea typeface="+mn-ea"/>
                <a:cs typeface="+mn-cs"/>
              </a:rPr>
            </a:br>
            <a:r>
              <a:rPr lang="en-US" sz="800" kern="1200" dirty="0">
                <a:solidFill>
                  <a:schemeClr val="bg1"/>
                </a:solidFill>
                <a:effectLst/>
                <a:latin typeface="EYInterstate Light" panose="02000506000000020004" pitchFamily="2" charset="0"/>
                <a:ea typeface="+mn-ea"/>
                <a:cs typeface="+mn-cs"/>
              </a:rPr>
              <a:t>For more information about our organization, please visit ey.com.</a:t>
            </a:r>
            <a:br>
              <a:rPr lang="en-US" sz="800" kern="1200" dirty="0">
                <a:solidFill>
                  <a:schemeClr val="bg1"/>
                </a:solidFill>
                <a:effectLst/>
                <a:latin typeface="EYInterstate Light" panose="02000506000000020004" pitchFamily="2" charset="0"/>
                <a:ea typeface="+mn-ea"/>
                <a:cs typeface="+mn-cs"/>
              </a:rPr>
            </a:br>
            <a:endParaRPr lang="el-GR" sz="800" kern="1200" dirty="0">
              <a:solidFill>
                <a:schemeClr val="bg1"/>
              </a:solidFill>
              <a:effectLst/>
              <a:latin typeface="EYInterstate Light" panose="02000506000000020004" pitchFamily="2" charset="0"/>
              <a:ea typeface="+mn-ea"/>
              <a:cs typeface="+mn-cs"/>
            </a:endParaRPr>
          </a:p>
          <a:p>
            <a:r>
              <a:rPr lang="en-US" sz="800" b="1" kern="1200" dirty="0">
                <a:solidFill>
                  <a:schemeClr val="bg1"/>
                </a:solidFill>
                <a:effectLst/>
                <a:latin typeface="EYInterstate" panose="02000503020000020004" pitchFamily="2" charset="0"/>
                <a:ea typeface="+mn-ea"/>
                <a:cs typeface="+mn-cs"/>
              </a:rPr>
              <a:t>About EY's Tax Services</a:t>
            </a:r>
            <a:br>
              <a:rPr lang="en-US" sz="800" kern="1200" dirty="0">
                <a:solidFill>
                  <a:schemeClr val="bg1"/>
                </a:solidFill>
                <a:effectLst/>
                <a:latin typeface="EYInterstate Light" panose="02000506000000020004" pitchFamily="2" charset="0"/>
                <a:ea typeface="+mn-ea"/>
                <a:cs typeface="+mn-cs"/>
              </a:rPr>
            </a:br>
            <a:r>
              <a:rPr lang="en-US" sz="800" dirty="0">
                <a:solidFill>
                  <a:schemeClr val="bg1"/>
                </a:solidFill>
                <a:effectLst/>
                <a:latin typeface="EYInterstate Light" panose="02000506000000020004" pitchFamily="2" charset="0"/>
              </a:rPr>
              <a:t>Your business will only succeed if you build it on a strong foundation and grow it in a sustainable way. At EY, we believe that managing your tax obligations responsibly and proactively can make a critical difference. </a:t>
            </a:r>
            <a:endParaRPr lang="el-GR" sz="800" dirty="0">
              <a:solidFill>
                <a:schemeClr val="bg1"/>
              </a:solidFill>
              <a:effectLst/>
              <a:latin typeface="EYInterstate Light" panose="02000506000000020004" pitchFamily="2" charset="0"/>
            </a:endParaRPr>
          </a:p>
          <a:p>
            <a:endParaRPr lang="el-GR" sz="800" dirty="0">
              <a:solidFill>
                <a:schemeClr val="bg1"/>
              </a:solidFill>
              <a:effectLst/>
              <a:latin typeface="EYInterstate Light" panose="02000506000000020004" pitchFamily="2" charset="0"/>
            </a:endParaRPr>
          </a:p>
          <a:p>
            <a:r>
              <a:rPr lang="en-US" sz="800" dirty="0">
                <a:solidFill>
                  <a:schemeClr val="bg1"/>
                </a:solidFill>
                <a:effectLst/>
                <a:latin typeface="EYInterstate Light" panose="02000506000000020004" pitchFamily="2" charset="0"/>
              </a:rPr>
              <a:t>Our 50,000 talented tax professionals, in more than 150 countries, give you technical knowledge, business experience, consistency and an unwavering commitment to quality service — wherever you are and whatever tax services you need. </a:t>
            </a:r>
          </a:p>
          <a:p>
            <a:r>
              <a:rPr lang="en-US" sz="800" kern="1200" dirty="0">
                <a:solidFill>
                  <a:schemeClr val="bg1"/>
                </a:solidFill>
                <a:effectLst/>
                <a:latin typeface="EYInterstate Light" panose="02000506000000020004" pitchFamily="2" charset="0"/>
                <a:ea typeface="+mn-ea"/>
                <a:cs typeface="+mn-cs"/>
              </a:rPr>
              <a:t> </a:t>
            </a:r>
            <a:endParaRPr lang="el-GR" sz="800" kern="1200" dirty="0">
              <a:solidFill>
                <a:schemeClr val="bg1"/>
              </a:solidFill>
              <a:effectLst/>
              <a:latin typeface="EYInterstate Light" panose="02000506000000020004" pitchFamily="2" charset="0"/>
              <a:ea typeface="+mn-ea"/>
              <a:cs typeface="+mn-cs"/>
            </a:endParaRPr>
          </a:p>
          <a:p>
            <a:pPr>
              <a:lnSpc>
                <a:spcPct val="100000"/>
              </a:lnSpc>
            </a:pPr>
            <a:r>
              <a:rPr lang="en-US" sz="800" kern="1200" dirty="0">
                <a:solidFill>
                  <a:schemeClr val="bg1"/>
                </a:solidFill>
                <a:effectLst/>
                <a:latin typeface="EYInterstate Light" panose="02000506000000020004" pitchFamily="2" charset="0"/>
                <a:ea typeface="+mn-ea"/>
                <a:cs typeface="+mn-cs"/>
              </a:rPr>
              <a:t>© 2020 EY</a:t>
            </a:r>
            <a:endParaRPr lang="el-GR" sz="800" kern="1200" dirty="0">
              <a:solidFill>
                <a:schemeClr val="bg1"/>
              </a:solidFill>
              <a:effectLst/>
              <a:latin typeface="EYInterstate Light" panose="02000506000000020004" pitchFamily="2" charset="0"/>
              <a:ea typeface="+mn-ea"/>
              <a:cs typeface="+mn-cs"/>
            </a:endParaRPr>
          </a:p>
          <a:p>
            <a:pPr>
              <a:lnSpc>
                <a:spcPct val="100000"/>
              </a:lnSpc>
            </a:pPr>
            <a:r>
              <a:rPr lang="en-US" sz="800" kern="1200" dirty="0">
                <a:solidFill>
                  <a:schemeClr val="bg1"/>
                </a:solidFill>
                <a:effectLst/>
                <a:latin typeface="EYInterstate Light" panose="02000506000000020004" pitchFamily="2" charset="0"/>
                <a:ea typeface="+mn-ea"/>
                <a:cs typeface="+mn-cs"/>
              </a:rPr>
              <a:t>All Rights Reserved.</a:t>
            </a:r>
            <a:endParaRPr lang="el-GR" sz="800" kern="1200" dirty="0">
              <a:solidFill>
                <a:schemeClr val="bg1"/>
              </a:solidFill>
              <a:effectLst/>
              <a:latin typeface="EYInterstate Light" panose="02000506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800" b="0" i="0" u="none" strike="noStrike" kern="1200" baseline="0" dirty="0">
              <a:solidFill>
                <a:schemeClr val="bg1"/>
              </a:solidFill>
              <a:effectLst/>
              <a:latin typeface="EYInterstate Light" panose="02000506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bg1"/>
                </a:solidFill>
                <a:latin typeface="EYInterstate" panose="02000503020000020004" pitchFamily="2" charset="0"/>
                <a:ea typeface="+mn-ea"/>
                <a:cs typeface="+mn-cs"/>
              </a:rPr>
              <a:t>ey.com</a:t>
            </a:r>
          </a:p>
          <a:p>
            <a:pPr>
              <a:lnSpc>
                <a:spcPct val="100000"/>
              </a:lnSpc>
            </a:pPr>
            <a:endParaRPr lang="el-GR" sz="800" kern="1200" dirty="0">
              <a:solidFill>
                <a:schemeClr val="bg1"/>
              </a:solidFill>
              <a:effectLst/>
              <a:latin typeface="EYInterstate Light" panose="02000506000000020004" pitchFamily="2" charset="0"/>
              <a:ea typeface="+mn-ea"/>
              <a:cs typeface="+mn-cs"/>
            </a:endParaRPr>
          </a:p>
        </p:txBody>
      </p:sp>
      <p:pic>
        <p:nvPicPr>
          <p:cNvPr id="5" name="Picture 4">
            <a:extLst>
              <a:ext uri="{FF2B5EF4-FFF2-40B4-BE49-F238E27FC236}">
                <a16:creationId xmlns:a16="http://schemas.microsoft.com/office/drawing/2014/main" id="{C8DA6B87-9DC2-44DB-A655-1463159E9D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4250" y="6313915"/>
            <a:ext cx="2977290" cy="141850"/>
          </a:xfrm>
          <a:prstGeom prst="rect">
            <a:avLst/>
          </a:prstGeom>
        </p:spPr>
      </p:pic>
    </p:spTree>
    <p:extLst>
      <p:ext uri="{BB962C8B-B14F-4D97-AF65-F5344CB8AC3E}">
        <p14:creationId xmlns:p14="http://schemas.microsoft.com/office/powerpoint/2010/main" val="35257753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8753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YInterstate Light" panose="02000506000000020004" pitchFamily="2" charset="0"/>
            </a:endParaRPr>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25700136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dirty="0">
                <a:latin typeface="EYInterstate Light" panose="02000506000000020004" pitchFamily="2" charset="0"/>
              </a:endParaRPr>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latin typeface="EYInterstate Light" panose="02000506000000020004" pitchFamily="2" charset="0"/>
              </a:endParaRPr>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latin typeface="EYInterstate Light" panose="02000506000000020004" pitchFamily="2" charset="0"/>
              </a:endParaRPr>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latin typeface="EYInterstate Light" panose="02000506000000020004" pitchFamily="2" charset="0"/>
              </a:endParaRPr>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72397276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fld id="{BD970825-1DDE-4FFA-BA66-7766B3646F3C}" type="datetime3">
              <a:rPr lang="en-US" smtClean="0"/>
              <a:t>23 October 2023</a:t>
            </a:fld>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a:t>STOCK OPTIONS AND RSU’S - (E.2208/2020)</a:t>
            </a:r>
            <a:endParaRPr lang="en-US" dirty="0"/>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8331009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3701549180"/>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2978882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5731229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7771591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4303370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EYInterstate Light" panose="02000506000000020004" pitchFamily="2"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EYInterstate Light" panose="02000506000000020004" pitchFamily="2"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7232154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EYInterstate Light" panose="02000506000000020004" pitchFamily="2" charset="0"/>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EYInterstate Light" panose="02000506000000020004" pitchFamily="2" charset="0"/>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23637332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829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082310566"/>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802243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fld id="{E664A9C0-0C59-468F-91E6-963D80A465D2}" type="datetime3">
              <a:rPr lang="en-US" smtClean="0"/>
              <a:t>23 October 2023</a:t>
            </a:fld>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a:t>STOCK OPTIONS AND RSU’S - (E.2208/2020)</a:t>
            </a:r>
            <a:endParaRPr lang="en-US" dirty="0"/>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9658271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1566840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001711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7960116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5759078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6847419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5818414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540086080"/>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21102650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YInterstate Light" panose="02000506000000020004" pitchFamily="2" charset="0"/>
            </a:endParaRPr>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3788370133"/>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303036001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EYInterstate Light" panose="02000506000000020004" pitchFamily="2" charset="0"/>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EYInterstate Light" panose="02000506000000020004" pitchFamily="2" charset="0"/>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5212200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44" b="5020"/>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486225488"/>
      </p:ext>
    </p:extLst>
  </p:cSld>
  <p:clrMapOvr>
    <a:masterClrMapping/>
  </p:clrMapOvr>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846962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11300892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endParaRPr lang="en-US" dirty="0"/>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19861770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endParaRPr lang="en-US" dirty="0"/>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7396096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9065141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1277905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4534083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38014362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87348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EYInterstate Light" panose="02000506000000020004" pitchFamily="2"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EYInterstate Light" panose="02000506000000020004" pitchFamily="2"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32228480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EYInterstate Light" panose="02000506000000020004" pitchFamily="2" charset="0"/>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EYInterstate Light" panose="02000506000000020004" pitchFamily="2" charset="0"/>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41209813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EYInterstate Light" panose="02000506000000020004" pitchFamily="2"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EYInterstate Light" panose="02000506000000020004" pitchFamily="2"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41202012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6698012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3711892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94483541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endParaRPr lang="en-US" dirty="0"/>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0642145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7345719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6282499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131754630"/>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83052678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fld id="{32471560-902F-4A40-B8C9-CE04857984B1}" type="datetime3">
              <a:rPr lang="en-US" smtClean="0"/>
              <a:t>23 October 2023</a:t>
            </a:fld>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r>
              <a:rPr lang="en-US"/>
              <a:t>STOCK OPTIONS AND RSU’S - (E.2208/2020)</a:t>
            </a:r>
            <a:endParaRPr lang="en-US" dirty="0"/>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77500286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80595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endParaRPr lang="en-US" dirty="0"/>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57241342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15902687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8121005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7" name="TextBox 1">
            <a:extLst>
              <a:ext uri="{FF2B5EF4-FFF2-40B4-BE49-F238E27FC236}">
                <a16:creationId xmlns:a16="http://schemas.microsoft.com/office/drawing/2014/main" id="{20CB27C1-E67A-454C-921C-F993184BA852}"/>
              </a:ext>
            </a:extLst>
          </p:cNvPr>
          <p:cNvSpPr txBox="1"/>
          <p:nvPr userDrawn="1"/>
        </p:nvSpPr>
        <p:spPr>
          <a:xfrm>
            <a:off x="474250" y="559102"/>
            <a:ext cx="3485478" cy="4161139"/>
          </a:xfrm>
          <a:prstGeom prst="rect">
            <a:avLst/>
          </a:prstGeom>
          <a:noFill/>
        </p:spPr>
        <p:txBody>
          <a:bodyPr wrap="square" lIns="0" tIns="36576"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800" b="1" kern="1200" dirty="0">
                <a:solidFill>
                  <a:schemeClr val="bg1"/>
                </a:solidFill>
                <a:effectLst/>
                <a:latin typeface="EYInterstate" panose="02000503020000020004" pitchFamily="2" charset="0"/>
                <a:ea typeface="+mn-ea"/>
                <a:cs typeface="+mn-cs"/>
              </a:rPr>
              <a:t>EY</a:t>
            </a:r>
            <a:r>
              <a:rPr lang="en-US" sz="800" b="1" kern="1200" dirty="0">
                <a:solidFill>
                  <a:schemeClr val="bg1"/>
                </a:solidFill>
                <a:effectLst/>
                <a:latin typeface="EYInterstate Light" panose="02000506000000020004" pitchFamily="2" charset="0"/>
                <a:ea typeface="+mn-ea"/>
                <a:cs typeface="+mn-cs"/>
              </a:rPr>
              <a:t> </a:t>
            </a:r>
            <a:r>
              <a:rPr lang="en-US" sz="800" b="0" kern="1200" dirty="0">
                <a:solidFill>
                  <a:schemeClr val="bg1"/>
                </a:solidFill>
                <a:effectLst/>
                <a:latin typeface="EYInterstate Light" panose="02000506000000020004" pitchFamily="2" charset="0"/>
                <a:ea typeface="+mn-ea"/>
                <a:cs typeface="+mn-cs"/>
              </a:rPr>
              <a:t>| Assurance | Tax | Strategy and Transactions | Consulting</a:t>
            </a:r>
          </a:p>
          <a:p>
            <a:pPr>
              <a:lnSpc>
                <a:spcPct val="100000"/>
              </a:lnSpc>
            </a:pPr>
            <a:endParaRPr lang="el-GR" sz="800" kern="1200" dirty="0">
              <a:solidFill>
                <a:schemeClr val="bg1"/>
              </a:solidFill>
              <a:effectLst/>
              <a:latin typeface="EYInterstate Light" panose="02000506000000020004" pitchFamily="2" charset="0"/>
              <a:ea typeface="+mn-ea"/>
              <a:cs typeface="+mn-cs"/>
            </a:endParaRPr>
          </a:p>
          <a:p>
            <a:pPr>
              <a:lnSpc>
                <a:spcPct val="100000"/>
              </a:lnSpc>
            </a:pPr>
            <a:r>
              <a:rPr lang="en-US" sz="800" b="1" kern="1200" dirty="0">
                <a:solidFill>
                  <a:schemeClr val="bg1"/>
                </a:solidFill>
                <a:effectLst/>
                <a:latin typeface="EYInterstate" panose="02000503020000020004" pitchFamily="2" charset="0"/>
                <a:ea typeface="+mn-ea"/>
                <a:cs typeface="+mn-cs"/>
              </a:rPr>
              <a:t>About EY</a:t>
            </a:r>
            <a:endParaRPr lang="el-GR" sz="800" b="1" kern="1200" dirty="0">
              <a:solidFill>
                <a:schemeClr val="bg1"/>
              </a:solidFill>
              <a:effectLst/>
              <a:latin typeface="EYInterstate" panose="02000503020000020004" pitchFamily="2" charset="0"/>
              <a:ea typeface="+mn-ea"/>
              <a:cs typeface="+mn-cs"/>
            </a:endParaRPr>
          </a:p>
          <a:p>
            <a:pPr marL="0" indent="0">
              <a:lnSpc>
                <a:spcPct val="100000"/>
              </a:lnSpc>
              <a:spcAft>
                <a:spcPts val="600"/>
              </a:spcAft>
              <a:buClr>
                <a:schemeClr val="accent2"/>
              </a:buClr>
              <a:buSzPct val="70000"/>
              <a:buFont typeface="Arial" pitchFamily="34" charset="0"/>
              <a:buNone/>
            </a:pPr>
            <a:r>
              <a:rPr lang="en-US" sz="800" dirty="0">
                <a:solidFill>
                  <a:schemeClr val="bg1"/>
                </a:solidFill>
                <a:latin typeface="EYInterstate Light" panose="02000506000000020004" pitchFamily="2" charset="0"/>
              </a:rPr>
              <a:t>EY is a global leader in assurance, tax, strategy, transaction and consulting services. 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for our clients and for our communities.</a:t>
            </a:r>
          </a:p>
          <a:p>
            <a:pPr marL="0" indent="0">
              <a:lnSpc>
                <a:spcPct val="100000"/>
              </a:lnSpc>
              <a:spcAft>
                <a:spcPts val="600"/>
              </a:spcAft>
              <a:buClr>
                <a:schemeClr val="accent2"/>
              </a:buClr>
              <a:buSzPct val="70000"/>
              <a:buFont typeface="Arial" pitchFamily="34" charset="0"/>
              <a:buNone/>
            </a:pPr>
            <a:r>
              <a:rPr lang="en-US" sz="800" kern="1200" dirty="0">
                <a:solidFill>
                  <a:schemeClr val="bg1"/>
                </a:solidFill>
                <a:effectLst/>
                <a:latin typeface="EYInterstate Light" panose="02000506000000020004" pitchFamily="2" charset="0"/>
                <a:ea typeface="+mn-ea"/>
                <a:cs typeface="+mn-cs"/>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a:t>
            </a:r>
            <a:br>
              <a:rPr lang="en-US" sz="800" kern="1200" dirty="0">
                <a:solidFill>
                  <a:schemeClr val="bg1"/>
                </a:solidFill>
                <a:effectLst/>
                <a:latin typeface="EYInterstate Light" panose="02000506000000020004" pitchFamily="2" charset="0"/>
                <a:ea typeface="+mn-ea"/>
                <a:cs typeface="+mn-cs"/>
              </a:rPr>
            </a:br>
            <a:r>
              <a:rPr lang="en-US" sz="800" kern="1200" dirty="0">
                <a:solidFill>
                  <a:schemeClr val="bg1"/>
                </a:solidFill>
                <a:effectLst/>
                <a:latin typeface="EYInterstate Light" panose="02000506000000020004" pitchFamily="2" charset="0"/>
                <a:ea typeface="+mn-ea"/>
                <a:cs typeface="+mn-cs"/>
              </a:rPr>
              <a:t>For more information about our organization, please visit ey.com.</a:t>
            </a:r>
            <a:br>
              <a:rPr lang="en-US" sz="800" kern="1200" dirty="0">
                <a:solidFill>
                  <a:schemeClr val="bg1"/>
                </a:solidFill>
                <a:effectLst/>
                <a:latin typeface="EYInterstate Light" panose="02000506000000020004" pitchFamily="2" charset="0"/>
                <a:ea typeface="+mn-ea"/>
                <a:cs typeface="+mn-cs"/>
              </a:rPr>
            </a:br>
            <a:endParaRPr lang="el-GR" sz="800" kern="1200" dirty="0">
              <a:solidFill>
                <a:schemeClr val="bg1"/>
              </a:solidFill>
              <a:effectLst/>
              <a:latin typeface="EYInterstate Light" panose="02000506000000020004" pitchFamily="2" charset="0"/>
              <a:ea typeface="+mn-ea"/>
              <a:cs typeface="+mn-cs"/>
            </a:endParaRPr>
          </a:p>
          <a:p>
            <a:r>
              <a:rPr lang="en-US" sz="800" b="1" kern="1200" dirty="0">
                <a:solidFill>
                  <a:schemeClr val="bg1"/>
                </a:solidFill>
                <a:effectLst/>
                <a:latin typeface="EYInterstate" panose="02000503020000020004" pitchFamily="2" charset="0"/>
                <a:ea typeface="+mn-ea"/>
                <a:cs typeface="+mn-cs"/>
              </a:rPr>
              <a:t>About EY's Tax Services</a:t>
            </a:r>
            <a:br>
              <a:rPr lang="en-US" sz="800" kern="1200" dirty="0">
                <a:solidFill>
                  <a:schemeClr val="bg1"/>
                </a:solidFill>
                <a:effectLst/>
                <a:latin typeface="EYInterstate Light" panose="02000506000000020004" pitchFamily="2" charset="0"/>
                <a:ea typeface="+mn-ea"/>
                <a:cs typeface="+mn-cs"/>
              </a:rPr>
            </a:br>
            <a:r>
              <a:rPr lang="en-US" sz="800" dirty="0">
                <a:solidFill>
                  <a:schemeClr val="bg1"/>
                </a:solidFill>
                <a:effectLst/>
                <a:latin typeface="EYInterstate Light" panose="02000506000000020004" pitchFamily="2" charset="0"/>
              </a:rPr>
              <a:t>Your business will only succeed if you build it on a strong foundation and grow it in a sustainable way. At EY, we believe that managing your tax obligations responsibly and proactively can make a critical difference. </a:t>
            </a:r>
            <a:endParaRPr lang="el-GR" sz="800" dirty="0">
              <a:solidFill>
                <a:schemeClr val="bg1"/>
              </a:solidFill>
              <a:effectLst/>
              <a:latin typeface="EYInterstate Light" panose="02000506000000020004" pitchFamily="2" charset="0"/>
            </a:endParaRPr>
          </a:p>
          <a:p>
            <a:endParaRPr lang="el-GR" sz="800" dirty="0">
              <a:solidFill>
                <a:schemeClr val="bg1"/>
              </a:solidFill>
              <a:effectLst/>
              <a:latin typeface="EYInterstate Light" panose="02000506000000020004" pitchFamily="2" charset="0"/>
            </a:endParaRPr>
          </a:p>
          <a:p>
            <a:r>
              <a:rPr lang="en-US" sz="800" dirty="0">
                <a:solidFill>
                  <a:schemeClr val="bg1"/>
                </a:solidFill>
                <a:effectLst/>
                <a:latin typeface="EYInterstate Light" panose="02000506000000020004" pitchFamily="2" charset="0"/>
              </a:rPr>
              <a:t>Our 50,000 talented tax professionals, in more than 150 countries, give you technical knowledge, business experience, consistency and an unwavering commitment to quality service — wherever you are and whatever tax services you need. </a:t>
            </a:r>
          </a:p>
          <a:p>
            <a:r>
              <a:rPr lang="en-US" sz="800" kern="1200" dirty="0">
                <a:solidFill>
                  <a:schemeClr val="bg1"/>
                </a:solidFill>
                <a:effectLst/>
                <a:latin typeface="EYInterstate Light" panose="02000506000000020004" pitchFamily="2" charset="0"/>
                <a:ea typeface="+mn-ea"/>
                <a:cs typeface="+mn-cs"/>
              </a:rPr>
              <a:t> </a:t>
            </a:r>
            <a:endParaRPr lang="el-GR" sz="800" kern="1200" dirty="0">
              <a:solidFill>
                <a:schemeClr val="bg1"/>
              </a:solidFill>
              <a:effectLst/>
              <a:latin typeface="EYInterstate Light" panose="02000506000000020004" pitchFamily="2" charset="0"/>
              <a:ea typeface="+mn-ea"/>
              <a:cs typeface="+mn-cs"/>
            </a:endParaRPr>
          </a:p>
          <a:p>
            <a:pPr>
              <a:lnSpc>
                <a:spcPct val="100000"/>
              </a:lnSpc>
            </a:pPr>
            <a:r>
              <a:rPr lang="en-US" sz="800" kern="1200" dirty="0">
                <a:solidFill>
                  <a:schemeClr val="bg1"/>
                </a:solidFill>
                <a:effectLst/>
                <a:latin typeface="EYInterstate Light" panose="02000506000000020004" pitchFamily="2" charset="0"/>
                <a:ea typeface="+mn-ea"/>
                <a:cs typeface="+mn-cs"/>
              </a:rPr>
              <a:t>© 2020 EY</a:t>
            </a:r>
            <a:endParaRPr lang="el-GR" sz="800" kern="1200" dirty="0">
              <a:solidFill>
                <a:schemeClr val="bg1"/>
              </a:solidFill>
              <a:effectLst/>
              <a:latin typeface="EYInterstate Light" panose="02000506000000020004" pitchFamily="2" charset="0"/>
              <a:ea typeface="+mn-ea"/>
              <a:cs typeface="+mn-cs"/>
            </a:endParaRPr>
          </a:p>
          <a:p>
            <a:pPr>
              <a:lnSpc>
                <a:spcPct val="100000"/>
              </a:lnSpc>
            </a:pPr>
            <a:r>
              <a:rPr lang="en-US" sz="800" kern="1200" dirty="0">
                <a:solidFill>
                  <a:schemeClr val="bg1"/>
                </a:solidFill>
                <a:effectLst/>
                <a:latin typeface="EYInterstate Light" panose="02000506000000020004" pitchFamily="2" charset="0"/>
                <a:ea typeface="+mn-ea"/>
                <a:cs typeface="+mn-cs"/>
              </a:rPr>
              <a:t>All Rights Reserved.</a:t>
            </a:r>
            <a:endParaRPr lang="el-GR" sz="800" kern="1200" dirty="0">
              <a:solidFill>
                <a:schemeClr val="bg1"/>
              </a:solidFill>
              <a:effectLst/>
              <a:latin typeface="EYInterstate Light" panose="02000506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800" b="0" i="0" u="none" strike="noStrike" kern="1200" baseline="0" dirty="0">
              <a:solidFill>
                <a:schemeClr val="bg1"/>
              </a:solidFill>
              <a:effectLst/>
              <a:latin typeface="EYInterstate Light" panose="02000506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bg1"/>
                </a:solidFill>
                <a:latin typeface="EYInterstate" panose="02000503020000020004" pitchFamily="2" charset="0"/>
                <a:ea typeface="+mn-ea"/>
                <a:cs typeface="+mn-cs"/>
              </a:rPr>
              <a:t>ey.com</a:t>
            </a:r>
          </a:p>
          <a:p>
            <a:pPr>
              <a:lnSpc>
                <a:spcPct val="100000"/>
              </a:lnSpc>
            </a:pPr>
            <a:endParaRPr lang="el-GR" sz="800" kern="1200" dirty="0">
              <a:solidFill>
                <a:schemeClr val="bg1"/>
              </a:solidFill>
              <a:effectLst/>
              <a:latin typeface="EYInterstate Light" panose="02000506000000020004" pitchFamily="2" charset="0"/>
              <a:ea typeface="+mn-ea"/>
              <a:cs typeface="+mn-cs"/>
            </a:endParaRPr>
          </a:p>
        </p:txBody>
      </p:sp>
      <p:pic>
        <p:nvPicPr>
          <p:cNvPr id="5" name="Picture 4">
            <a:extLst>
              <a:ext uri="{FF2B5EF4-FFF2-40B4-BE49-F238E27FC236}">
                <a16:creationId xmlns:a16="http://schemas.microsoft.com/office/drawing/2014/main" id="{C8DA6B87-9DC2-44DB-A655-1463159E9D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4250" y="6313915"/>
            <a:ext cx="2977290" cy="141850"/>
          </a:xfrm>
          <a:prstGeom prst="rect">
            <a:avLst/>
          </a:prstGeom>
        </p:spPr>
      </p:pic>
    </p:spTree>
    <p:extLst>
      <p:ext uri="{BB962C8B-B14F-4D97-AF65-F5344CB8AC3E}">
        <p14:creationId xmlns:p14="http://schemas.microsoft.com/office/powerpoint/2010/main" val="10402630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20345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YInterstate Light" panose="02000506000000020004" pitchFamily="2" charset="0"/>
            </a:endParaRPr>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1622832658"/>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dirty="0">
                <a:latin typeface="EYInterstate Light" panose="02000506000000020004" pitchFamily="2" charset="0"/>
              </a:endParaRPr>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latin typeface="EYInterstate Light" panose="02000506000000020004" pitchFamily="2" charset="0"/>
              </a:endParaRPr>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latin typeface="EYInterstate Light" panose="02000506000000020004" pitchFamily="2" charset="0"/>
              </a:endParaRPr>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latin typeface="EYInterstate Light" panose="02000506000000020004" pitchFamily="2" charset="0"/>
              </a:endParaRPr>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2302317690"/>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665135930"/>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5901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fld id="{6D500BDE-A5FD-4BDC-A955-EA3CB97AA075}" type="datetime3">
              <a:rPr lang="en-US" smtClean="0"/>
              <a:t>23 October 2023</a:t>
            </a:fld>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r>
              <a:rPr lang="en-US"/>
              <a:t>STOCK OPTIONS AND RSU’S - (E.2208/2020)</a:t>
            </a:r>
            <a:endParaRPr lang="en-US" dirty="0"/>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3793892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4150992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1771734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54277448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EYInterstate Light" panose="02000506000000020004" pitchFamily="2"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EYInterstate Light" panose="02000506000000020004" pitchFamily="2"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07963710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EYInterstate Light" panose="02000506000000020004" pitchFamily="2" charset="0"/>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EYInterstate Light" panose="02000506000000020004" pitchFamily="2" charset="0"/>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150799567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54971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822694449"/>
      </p:ext>
    </p:extLst>
  </p:cSld>
  <p:clrMapOvr>
    <a:masterClrMapping/>
  </p:clrMapOvr>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01808495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19794185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793784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fld id="{C082C45A-A4EE-4DD6-A832-70C244AA8135}" type="datetime3">
              <a:rPr lang="en-US" smtClean="0"/>
              <a:t>23 October 2023</a:t>
            </a:fld>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a:t>STOCK OPTIONS AND RSU’S - (E.2208/2020)</a:t>
            </a:r>
            <a:endParaRPr lang="en-US" dirty="0"/>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39141524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40442509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20019887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88278883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35175277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912826500"/>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59043506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8EA5E8-D5CE-4885-9BCF-B4EBD80973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91" r="22409"/>
          <a:stretch/>
        </p:blipFill>
        <p:spPr>
          <a:xfrm>
            <a:off x="0" y="0"/>
            <a:ext cx="12198350" cy="6858000"/>
          </a:xfrm>
          <a:prstGeom prst="rect">
            <a:avLst/>
          </a:prstGeom>
        </p:spPr>
      </p:pic>
      <p:pic>
        <p:nvPicPr>
          <p:cNvPr id="8" name="Picture 7">
            <a:extLst>
              <a:ext uri="{FF2B5EF4-FFF2-40B4-BE49-F238E27FC236}">
                <a16:creationId xmlns:a16="http://schemas.microsoft.com/office/drawing/2014/main" id="{E945AD81-9D09-493D-94B8-1CAA625F68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5836" y="5340096"/>
            <a:ext cx="1317422" cy="1156968"/>
          </a:xfrm>
          <a:prstGeom prst="rect">
            <a:avLst/>
          </a:prstGeom>
        </p:spPr>
      </p:pic>
      <p:sp>
        <p:nvSpPr>
          <p:cNvPr id="7" name="Freeform 5">
            <a:extLst>
              <a:ext uri="{FF2B5EF4-FFF2-40B4-BE49-F238E27FC236}">
                <a16:creationId xmlns:a16="http://schemas.microsoft.com/office/drawing/2014/main" id="{B7F2A12E-7729-47A0-BC4C-937A569C1503}"/>
              </a:ext>
            </a:extLst>
          </p:cNvPr>
          <p:cNvSpPr>
            <a:spLocks noChangeAspect="1"/>
          </p:cNvSpPr>
          <p:nvPr userDrawn="1"/>
        </p:nvSpPr>
        <p:spPr bwMode="gray">
          <a:xfrm rot="10800000">
            <a:off x="627066" y="457199"/>
            <a:ext cx="6012542"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sz="1800" dirty="0">
              <a:latin typeface="EYInterstate Light" panose="02000506000000020004" pitchFamily="2" charset="0"/>
            </a:endParaRPr>
          </a:p>
        </p:txBody>
      </p:sp>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915579" y="1476597"/>
            <a:ext cx="5422755"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dirty="0"/>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915580" y="2422865"/>
            <a:ext cx="5422755"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p>
        </p:txBody>
      </p:sp>
    </p:spTree>
    <p:extLst>
      <p:ext uri="{BB962C8B-B14F-4D97-AF65-F5344CB8AC3E}">
        <p14:creationId xmlns:p14="http://schemas.microsoft.com/office/powerpoint/2010/main" val="389822447"/>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146" name="Picture 145">
            <a:extLst>
              <a:ext uri="{FF2B5EF4-FFF2-40B4-BE49-F238E27FC236}">
                <a16:creationId xmlns:a16="http://schemas.microsoft.com/office/drawing/2014/main" id="{7FDAC7B4-6A01-49C4-9730-BF8572B139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402" b="5936"/>
          <a:stretch/>
        </p:blipFill>
        <p:spPr>
          <a:xfrm>
            <a:off x="0" y="-1"/>
            <a:ext cx="12198350" cy="6858001"/>
          </a:xfrm>
          <a:prstGeom prst="rect">
            <a:avLst/>
          </a:prstGeom>
        </p:spPr>
      </p:pic>
      <p:sp>
        <p:nvSpPr>
          <p:cNvPr id="2" name="Rectangle 1">
            <a:extLst>
              <a:ext uri="{FF2B5EF4-FFF2-40B4-BE49-F238E27FC236}">
                <a16:creationId xmlns:a16="http://schemas.microsoft.com/office/drawing/2014/main" id="{E4BCCB2E-3515-42EB-B2C6-FB7D701D1793}"/>
              </a:ext>
            </a:extLst>
          </p:cNvPr>
          <p:cNvSpPr/>
          <p:nvPr userDrawn="1"/>
        </p:nvSpPr>
        <p:spPr>
          <a:xfrm>
            <a:off x="0" y="5340096"/>
            <a:ext cx="12198350" cy="1517904"/>
          </a:xfrm>
          <a:prstGeom prst="rect">
            <a:avLst/>
          </a:prstGeom>
          <a:gradFill flip="none" rotWithShape="1">
            <a:gsLst>
              <a:gs pos="0">
                <a:schemeClr val="bg2">
                  <a:alpha val="0"/>
                </a:schemeClr>
              </a:gs>
              <a:gs pos="61000">
                <a:schemeClr val="bg2">
                  <a:alpha val="34000"/>
                </a:schemeClr>
              </a:gs>
              <a:gs pos="100000">
                <a:schemeClr val="bg2"/>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latin typeface="EYInterstate Light" panose="02000506000000020004" pitchFamily="2" charset="0"/>
            </a:endParaRPr>
          </a:p>
        </p:txBody>
      </p:sp>
      <p:pic>
        <p:nvPicPr>
          <p:cNvPr id="84" name="Picture 83">
            <a:extLst>
              <a:ext uri="{FF2B5EF4-FFF2-40B4-BE49-F238E27FC236}">
                <a16:creationId xmlns:a16="http://schemas.microsoft.com/office/drawing/2014/main" id="{9C231702-C029-4BB5-90D1-8311DD931D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5836" y="5340096"/>
            <a:ext cx="1317422" cy="1156968"/>
          </a:xfrm>
          <a:prstGeom prst="rect">
            <a:avLst/>
          </a:prstGeom>
        </p:spPr>
      </p:pic>
      <p:pic>
        <p:nvPicPr>
          <p:cNvPr id="73" name="Picture 72">
            <a:extLst>
              <a:ext uri="{FF2B5EF4-FFF2-40B4-BE49-F238E27FC236}">
                <a16:creationId xmlns:a16="http://schemas.microsoft.com/office/drawing/2014/main" id="{6451607B-CAB5-4136-AB12-1BF3A1C4485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918" y="457200"/>
            <a:ext cx="6208959" cy="3930900"/>
          </a:xfrm>
          <a:prstGeom prst="rect">
            <a:avLst/>
          </a:prstGeom>
        </p:spPr>
      </p:pic>
      <p:sp>
        <p:nvSpPr>
          <p:cNvPr id="74" name="Title 1">
            <a:extLst>
              <a:ext uri="{FF2B5EF4-FFF2-40B4-BE49-F238E27FC236}">
                <a16:creationId xmlns:a16="http://schemas.microsoft.com/office/drawing/2014/main" id="{01B1427F-F1DB-442D-870C-2543A78EC303}"/>
              </a:ext>
            </a:extLst>
          </p:cNvPr>
          <p:cNvSpPr>
            <a:spLocks noGrp="1"/>
          </p:cNvSpPr>
          <p:nvPr>
            <p:ph type="ctrTitle"/>
          </p:nvPr>
        </p:nvSpPr>
        <p:spPr>
          <a:xfrm>
            <a:off x="1183240" y="1799130"/>
            <a:ext cx="4793952"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75" name="Subtitle 2">
            <a:extLst>
              <a:ext uri="{FF2B5EF4-FFF2-40B4-BE49-F238E27FC236}">
                <a16:creationId xmlns:a16="http://schemas.microsoft.com/office/drawing/2014/main" id="{97E0F9BC-39E2-4ADF-93B9-7358577711CD}"/>
              </a:ext>
            </a:extLst>
          </p:cNvPr>
          <p:cNvSpPr>
            <a:spLocks noGrp="1"/>
          </p:cNvSpPr>
          <p:nvPr>
            <p:ph type="subTitle" idx="1"/>
          </p:nvPr>
        </p:nvSpPr>
        <p:spPr>
          <a:xfrm>
            <a:off x="1183240" y="2769576"/>
            <a:ext cx="4793952" cy="645742"/>
          </a:xfrm>
          <a:prstGeom prst="rect">
            <a:avLst/>
          </a:prstGeom>
        </p:spPr>
        <p:txBody>
          <a:bodyPr/>
          <a:lstStyle>
            <a:lvl1pPr marL="0" indent="0" algn="l">
              <a:buNone/>
              <a:defRPr sz="1600">
                <a:solidFill>
                  <a:srgbClr val="FFFFFF"/>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45" name="Picture 144">
            <a:extLst>
              <a:ext uri="{FF2B5EF4-FFF2-40B4-BE49-F238E27FC236}">
                <a16:creationId xmlns:a16="http://schemas.microsoft.com/office/drawing/2014/main" id="{727C5A3D-F97A-4F85-9F88-240C243986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918" y="5914517"/>
            <a:ext cx="5042625" cy="618750"/>
          </a:xfrm>
          <a:prstGeom prst="rect">
            <a:avLst/>
          </a:prstGeom>
        </p:spPr>
      </p:pic>
    </p:spTree>
    <p:extLst>
      <p:ext uri="{BB962C8B-B14F-4D97-AF65-F5344CB8AC3E}">
        <p14:creationId xmlns:p14="http://schemas.microsoft.com/office/powerpoint/2010/main" val="3278486272"/>
      </p:ext>
    </p:extLst>
  </p:cSld>
  <p:clrMapOvr>
    <a:masterClrMapping/>
  </p:clrMapOvr>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581C513F-D0C9-46EE-93E2-83D5128319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5836" y="5340096"/>
            <a:ext cx="1317422" cy="1156968"/>
          </a:xfrm>
          <a:prstGeom prst="rect">
            <a:avLst/>
          </a:prstGeom>
        </p:spPr>
      </p:pic>
      <p:pic>
        <p:nvPicPr>
          <p:cNvPr id="74" name="Picture 73">
            <a:extLst>
              <a:ext uri="{FF2B5EF4-FFF2-40B4-BE49-F238E27FC236}">
                <a16:creationId xmlns:a16="http://schemas.microsoft.com/office/drawing/2014/main" id="{7204B28E-7010-45B1-9A81-2C543F9490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18" y="777241"/>
            <a:ext cx="9008990" cy="3400425"/>
          </a:xfrm>
          <a:prstGeom prst="rect">
            <a:avLst/>
          </a:prstGeom>
        </p:spPr>
      </p:pic>
      <p:sp>
        <p:nvSpPr>
          <p:cNvPr id="75" name="Subtitle 2">
            <a:extLst>
              <a:ext uri="{FF2B5EF4-FFF2-40B4-BE49-F238E27FC236}">
                <a16:creationId xmlns:a16="http://schemas.microsoft.com/office/drawing/2014/main" id="{24F2EA79-0822-4B81-90D8-1FA02CFB98DD}"/>
              </a:ext>
            </a:extLst>
          </p:cNvPr>
          <p:cNvSpPr>
            <a:spLocks noGrp="1"/>
          </p:cNvSpPr>
          <p:nvPr>
            <p:ph type="subTitle" idx="1"/>
          </p:nvPr>
        </p:nvSpPr>
        <p:spPr>
          <a:xfrm>
            <a:off x="1184872" y="3258529"/>
            <a:ext cx="7928703" cy="645742"/>
          </a:xfrm>
          <a:prstGeom prst="rect">
            <a:avLst/>
          </a:prstGeom>
        </p:spPr>
        <p:txBody>
          <a:bodyPr/>
          <a:lstStyle>
            <a:lvl1pPr marL="0" indent="0" algn="l">
              <a:buNone/>
              <a:defRPr sz="1600">
                <a:solidFill>
                  <a:srgbClr val="FFFFFF"/>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76" name="Title 1">
            <a:extLst>
              <a:ext uri="{FF2B5EF4-FFF2-40B4-BE49-F238E27FC236}">
                <a16:creationId xmlns:a16="http://schemas.microsoft.com/office/drawing/2014/main" id="{EC2B6F8E-BD78-40B0-B08A-973D853594C1}"/>
              </a:ext>
            </a:extLst>
          </p:cNvPr>
          <p:cNvSpPr>
            <a:spLocks noGrp="1"/>
          </p:cNvSpPr>
          <p:nvPr>
            <p:ph type="ctrTitle"/>
          </p:nvPr>
        </p:nvSpPr>
        <p:spPr>
          <a:xfrm>
            <a:off x="1184872" y="2288083"/>
            <a:ext cx="7928703"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dirty="0"/>
              <a:t>Click to edit Master title style</a:t>
            </a:r>
            <a:endParaRPr lang="en-GB" dirty="0"/>
          </a:p>
        </p:txBody>
      </p:sp>
      <p:pic>
        <p:nvPicPr>
          <p:cNvPr id="279" name="Picture 278">
            <a:extLst>
              <a:ext uri="{FF2B5EF4-FFF2-40B4-BE49-F238E27FC236}">
                <a16:creationId xmlns:a16="http://schemas.microsoft.com/office/drawing/2014/main" id="{5A33645C-A5C8-4EA5-A3D8-D74C0FE66C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918" y="5914517"/>
            <a:ext cx="5042625" cy="618750"/>
          </a:xfrm>
          <a:prstGeom prst="rect">
            <a:avLst/>
          </a:prstGeom>
        </p:spPr>
      </p:pic>
    </p:spTree>
    <p:extLst>
      <p:ext uri="{BB962C8B-B14F-4D97-AF65-F5344CB8AC3E}">
        <p14:creationId xmlns:p14="http://schemas.microsoft.com/office/powerpoint/2010/main" val="4863293"/>
      </p:ext>
    </p:extLst>
  </p:cSld>
  <p:clrMapOvr>
    <a:masterClrMapping/>
  </p:clrMapOvr>
  <p:extLst>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70E64C6A-78AE-4547-94F4-A7E658DB2EFB}"/>
              </a:ext>
            </a:extLst>
          </p:cNvPr>
          <p:cNvSpPr>
            <a:spLocks noChangeShapeType="1"/>
          </p:cNvSpPr>
          <p:nvPr userDrawn="1"/>
        </p:nvSpPr>
        <p:spPr bwMode="auto">
          <a:xfrm>
            <a:off x="609919" y="907750"/>
            <a:ext cx="1101744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ECE7A319-28F8-4E6B-8249-40111354BC6F}"/>
              </a:ext>
            </a:extLst>
          </p:cNvPr>
          <p:cNvSpPr>
            <a:spLocks noGrp="1"/>
          </p:cNvSpPr>
          <p:nvPr>
            <p:ph type="dt" sz="half" idx="10"/>
          </p:nvPr>
        </p:nvSpPr>
        <p:spPr/>
        <p:txBody>
          <a:bodyPr/>
          <a:lstStyle/>
          <a:p>
            <a:fld id="{9E1A0F0E-A7C3-4E30-912C-A3CC32479917}" type="datetime3">
              <a:rPr lang="en-US" smtClean="0"/>
              <a:t>23 October 2023</a:t>
            </a:fld>
            <a:endParaRPr lang="en-IN" dirty="0"/>
          </a:p>
        </p:txBody>
      </p:sp>
      <p:sp>
        <p:nvSpPr>
          <p:cNvPr id="5" name="Footer Placeholder 4">
            <a:extLst>
              <a:ext uri="{FF2B5EF4-FFF2-40B4-BE49-F238E27FC236}">
                <a16:creationId xmlns:a16="http://schemas.microsoft.com/office/drawing/2014/main" id="{F2B3A21D-493F-4B42-85B4-BCE5E8F9299D}"/>
              </a:ext>
            </a:extLst>
          </p:cNvPr>
          <p:cNvSpPr>
            <a:spLocks noGrp="1"/>
          </p:cNvSpPr>
          <p:nvPr>
            <p:ph type="ftr" sz="quarter" idx="11"/>
          </p:nvPr>
        </p:nvSpPr>
        <p:spPr/>
        <p:txBody>
          <a:bodyPr/>
          <a:lstStyle/>
          <a:p>
            <a:r>
              <a:rPr lang="en-IN" dirty="0"/>
              <a:t>myData_</a:t>
            </a:r>
            <a:r>
              <a:rPr lang="el-GR" dirty="0"/>
              <a:t>Σεπτέμβριος 2021</a:t>
            </a:r>
            <a:endParaRPr lang="en-IN" dirty="0"/>
          </a:p>
        </p:txBody>
      </p:sp>
      <p:sp>
        <p:nvSpPr>
          <p:cNvPr id="7" name="Slide Number Placeholder 6">
            <a:extLst>
              <a:ext uri="{FF2B5EF4-FFF2-40B4-BE49-F238E27FC236}">
                <a16:creationId xmlns:a16="http://schemas.microsoft.com/office/drawing/2014/main" id="{DC0E1552-BF13-453D-A76C-3B49D9C85708}"/>
              </a:ext>
            </a:extLst>
          </p:cNvPr>
          <p:cNvSpPr>
            <a:spLocks noGrp="1"/>
          </p:cNvSpPr>
          <p:nvPr>
            <p:ph type="sldNum" sz="quarter" idx="12"/>
          </p:nvPr>
        </p:nvSpPr>
        <p:spPr>
          <a:xfrm>
            <a:off x="609919" y="6516456"/>
            <a:ext cx="884548" cy="180000"/>
          </a:xfrm>
          <a:prstGeom prst="rect">
            <a:avLst/>
          </a:prstGeom>
        </p:spPr>
        <p:txBody>
          <a:bodyPr/>
          <a:lstStyle/>
          <a:p>
            <a:r>
              <a:rPr lang="en-GB"/>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0FC3EC46-D295-425C-8ED2-70D3C94626A0}"/>
              </a:ext>
            </a:extLst>
          </p:cNvPr>
          <p:cNvSpPr>
            <a:spLocks noGrp="1"/>
          </p:cNvSpPr>
          <p:nvPr>
            <p:ph idx="1"/>
          </p:nvPr>
        </p:nvSpPr>
        <p:spPr>
          <a:xfrm>
            <a:off x="609919" y="1137920"/>
            <a:ext cx="10978515" cy="4947920"/>
          </a:xfrm>
          <a:prstGeom prst="rect">
            <a:avLst/>
          </a:prstGeom>
        </p:spPr>
        <p:txBody>
          <a:bodyPr vert="horz" lIns="0" tIns="0" rIns="0" bIns="0" rtlCol="0" anchor="t" anchorCtr="0">
            <a:noAutofit/>
          </a:bodyPr>
          <a:lstStyle>
            <a:lvl1pPr>
              <a:defRPr sz="2000"/>
            </a:lvl1pPr>
            <a:lvl2pPr>
              <a:defRPr sz="1800"/>
            </a:lvl2pPr>
            <a:lvl3pPr>
              <a:defRPr sz="1600"/>
            </a:lvl3pPr>
            <a:lvl4pP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77907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fld id="{061447C6-A440-4799-8232-6AD32F175DFD}" type="datetime3">
              <a:rPr lang="en-US" smtClean="0"/>
              <a:t>23 October 2023</a:t>
            </a:fld>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a:t>STOCK OPTIONS AND RSU’S - (E.2208/2020)</a:t>
            </a:r>
            <a:endParaRPr lang="en-US" dirty="0"/>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619028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9" y="294200"/>
            <a:ext cx="10978515" cy="590400"/>
          </a:xfrm>
        </p:spPr>
        <p:txBody>
          <a:bodyPr/>
          <a:lstStyle>
            <a:lvl1pPr>
              <a:defRPr sz="1799">
                <a:solidFill>
                  <a:schemeClr val="bg1"/>
                </a:solidFill>
              </a:defRPr>
            </a:lvl1pPr>
          </a:lstStyle>
          <a:p>
            <a:r>
              <a:rPr lang="en-US" dirty="0"/>
              <a:t>Standard slide</a:t>
            </a:r>
            <a:endParaRPr lang="en-GB" dirty="0"/>
          </a:p>
        </p:txBody>
      </p:sp>
      <p:sp>
        <p:nvSpPr>
          <p:cNvPr id="3" name="Date Placeholder 2">
            <a:extLst>
              <a:ext uri="{FF2B5EF4-FFF2-40B4-BE49-F238E27FC236}">
                <a16:creationId xmlns:a16="http://schemas.microsoft.com/office/drawing/2014/main" id="{55AF1241-E9B6-4AFC-94DC-380325C3DEA4}"/>
              </a:ext>
            </a:extLst>
          </p:cNvPr>
          <p:cNvSpPr>
            <a:spLocks noGrp="1"/>
          </p:cNvSpPr>
          <p:nvPr>
            <p:ph type="dt" sz="half" idx="10"/>
          </p:nvPr>
        </p:nvSpPr>
        <p:spPr/>
        <p:txBody>
          <a:bodyPr/>
          <a:lstStyle/>
          <a:p>
            <a:fld id="{30F11210-F483-4481-9A63-6D9BB6128436}" type="datetime3">
              <a:rPr lang="en-US" smtClean="0"/>
              <a:t>23 October 2023</a:t>
            </a:fld>
            <a:endParaRPr lang="en-IN" dirty="0"/>
          </a:p>
        </p:txBody>
      </p:sp>
      <p:sp>
        <p:nvSpPr>
          <p:cNvPr id="4" name="Footer Placeholder 3">
            <a:extLst>
              <a:ext uri="{FF2B5EF4-FFF2-40B4-BE49-F238E27FC236}">
                <a16:creationId xmlns:a16="http://schemas.microsoft.com/office/drawing/2014/main" id="{F7181A62-2FE8-40E2-AD71-A2FCBF45A1CA}"/>
              </a:ext>
            </a:extLst>
          </p:cNvPr>
          <p:cNvSpPr>
            <a:spLocks noGrp="1"/>
          </p:cNvSpPr>
          <p:nvPr>
            <p:ph type="ftr" sz="quarter" idx="11"/>
          </p:nvPr>
        </p:nvSpPr>
        <p:spPr/>
        <p:txBody>
          <a:bodyPr/>
          <a:lstStyle/>
          <a:p>
            <a:r>
              <a:rPr lang="en-IN" dirty="0"/>
              <a:t>myData_</a:t>
            </a:r>
            <a:r>
              <a:rPr lang="el-GR" dirty="0"/>
              <a:t>Σεπτέμβριος 2021</a:t>
            </a:r>
            <a:endParaRPr lang="en-IN" dirty="0"/>
          </a:p>
        </p:txBody>
      </p:sp>
      <p:sp>
        <p:nvSpPr>
          <p:cNvPr id="5" name="Slide Number Placeholder 4">
            <a:extLst>
              <a:ext uri="{FF2B5EF4-FFF2-40B4-BE49-F238E27FC236}">
                <a16:creationId xmlns:a16="http://schemas.microsoft.com/office/drawing/2014/main" id="{4434FE67-B066-4247-BB41-6FE7CE167E55}"/>
              </a:ext>
            </a:extLst>
          </p:cNvPr>
          <p:cNvSpPr>
            <a:spLocks noGrp="1"/>
          </p:cNvSpPr>
          <p:nvPr>
            <p:ph type="sldNum" sz="quarter" idx="12"/>
          </p:nvPr>
        </p:nvSpPr>
        <p:spPr>
          <a:xfrm>
            <a:off x="609919" y="6516456"/>
            <a:ext cx="88454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83872475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r>
              <a:rPr lang="en-US"/>
              <a:t>Click icon to add picture</a:t>
            </a:r>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7" y="1137921"/>
            <a:ext cx="7299643"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9" y="2311401"/>
            <a:ext cx="3580117"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3"/>
            <a:ext cx="3580117"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10" name="Line 10">
            <a:extLst>
              <a:ext uri="{FF2B5EF4-FFF2-40B4-BE49-F238E27FC236}">
                <a16:creationId xmlns:a16="http://schemas.microsoft.com/office/drawing/2014/main" id="{229C318B-FAE0-4A50-A714-607EF622AFB9}"/>
              </a:ext>
            </a:extLst>
          </p:cNvPr>
          <p:cNvSpPr>
            <a:spLocks noChangeShapeType="1"/>
          </p:cNvSpPr>
          <p:nvPr userDrawn="1"/>
        </p:nvSpPr>
        <p:spPr bwMode="auto">
          <a:xfrm>
            <a:off x="609919" y="907750"/>
            <a:ext cx="746175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6C19BF30-77AC-4AB5-8632-BF71395C23EE}"/>
              </a:ext>
            </a:extLst>
          </p:cNvPr>
          <p:cNvSpPr>
            <a:spLocks noGrp="1"/>
          </p:cNvSpPr>
          <p:nvPr>
            <p:ph type="dt" sz="half" idx="14"/>
          </p:nvPr>
        </p:nvSpPr>
        <p:spPr/>
        <p:txBody>
          <a:bodyPr/>
          <a:lstStyle/>
          <a:p>
            <a:fld id="{0A8E6999-3331-455C-9774-8AA7250D5926}" type="datetime3">
              <a:rPr lang="en-US" smtClean="0"/>
              <a:t>23 October 2023</a:t>
            </a:fld>
            <a:endParaRPr lang="en-IN" dirty="0"/>
          </a:p>
        </p:txBody>
      </p:sp>
      <p:sp>
        <p:nvSpPr>
          <p:cNvPr id="6" name="Footer Placeholder 5">
            <a:extLst>
              <a:ext uri="{FF2B5EF4-FFF2-40B4-BE49-F238E27FC236}">
                <a16:creationId xmlns:a16="http://schemas.microsoft.com/office/drawing/2014/main" id="{CC54475C-10CE-4EB1-B9D2-1AD083DB73E8}"/>
              </a:ext>
            </a:extLst>
          </p:cNvPr>
          <p:cNvSpPr>
            <a:spLocks noGrp="1"/>
          </p:cNvSpPr>
          <p:nvPr>
            <p:ph type="ftr" sz="quarter" idx="15"/>
          </p:nvPr>
        </p:nvSpPr>
        <p:spPr/>
        <p:txBody>
          <a:bodyPr/>
          <a:lstStyle/>
          <a:p>
            <a:r>
              <a:rPr lang="en-IN" dirty="0"/>
              <a:t>myData_</a:t>
            </a:r>
            <a:r>
              <a:rPr lang="el-GR" dirty="0"/>
              <a:t>Σεπτέμβριος 2021</a:t>
            </a:r>
            <a:endParaRPr lang="en-IN" dirty="0"/>
          </a:p>
        </p:txBody>
      </p:sp>
      <p:sp>
        <p:nvSpPr>
          <p:cNvPr id="7" name="Slide Number Placeholder 6">
            <a:extLst>
              <a:ext uri="{FF2B5EF4-FFF2-40B4-BE49-F238E27FC236}">
                <a16:creationId xmlns:a16="http://schemas.microsoft.com/office/drawing/2014/main" id="{559A6C31-E14E-4A28-A9E9-2D347271C86F}"/>
              </a:ext>
            </a:extLst>
          </p:cNvPr>
          <p:cNvSpPr>
            <a:spLocks noGrp="1"/>
          </p:cNvSpPr>
          <p:nvPr>
            <p:ph type="sldNum" sz="quarter" idx="16"/>
          </p:nvPr>
        </p:nvSpPr>
        <p:spPr>
          <a:xfrm>
            <a:off x="609919" y="6516456"/>
            <a:ext cx="88454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92284969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2"/>
            <a:ext cx="2384460" cy="6857999"/>
          </a:xfrm>
        </p:spPr>
        <p:txBody>
          <a:bodyPr/>
          <a:lstStyle/>
          <a:p>
            <a:r>
              <a:rPr lang="en-US"/>
              <a:t>Click icon to add picture</a:t>
            </a:r>
            <a:endParaRPr lang="en-IN"/>
          </a:p>
        </p:txBody>
      </p:sp>
      <p:sp>
        <p:nvSpPr>
          <p:cNvPr id="2" name="Title 1"/>
          <p:cNvSpPr>
            <a:spLocks noGrp="1"/>
          </p:cNvSpPr>
          <p:nvPr>
            <p:ph type="title"/>
          </p:nvPr>
        </p:nvSpPr>
        <p:spPr>
          <a:xfrm>
            <a:off x="2695293" y="294200"/>
            <a:ext cx="8892000"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3"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p:ph idx="12" hasCustomPrompt="1"/>
          </p:nvPr>
        </p:nvSpPr>
        <p:spPr>
          <a:xfrm>
            <a:off x="8819833" y="1137923"/>
            <a:ext cx="2768600"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0" name="Content Placeholder 2">
            <a:extLst>
              <a:ext uri="{FF2B5EF4-FFF2-40B4-BE49-F238E27FC236}">
                <a16:creationId xmlns:a16="http://schemas.microsoft.com/office/drawing/2014/main" id="{0FD13F91-AFC9-4CB0-B48E-B4031BDF7D7E}"/>
              </a:ext>
            </a:extLst>
          </p:cNvPr>
          <p:cNvSpPr>
            <a:spLocks noGrp="1"/>
          </p:cNvSpPr>
          <p:nvPr>
            <p:ph idx="12" hasCustomPrompt="1"/>
          </p:nvPr>
        </p:nvSpPr>
        <p:spPr>
          <a:xfrm>
            <a:off x="8819833" y="1137923"/>
            <a:ext cx="2768600"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4" name="Date Placeholder 3">
            <a:extLst>
              <a:ext uri="{FF2B5EF4-FFF2-40B4-BE49-F238E27FC236}">
                <a16:creationId xmlns:a16="http://schemas.microsoft.com/office/drawing/2014/main" id="{A358BEC6-81BD-4A6C-A6CF-94332742F93B}"/>
              </a:ext>
            </a:extLst>
          </p:cNvPr>
          <p:cNvSpPr>
            <a:spLocks noGrp="1"/>
          </p:cNvSpPr>
          <p:nvPr>
            <p:ph type="dt" sz="half" idx="13"/>
          </p:nvPr>
        </p:nvSpPr>
        <p:spPr/>
        <p:txBody>
          <a:bodyPr/>
          <a:lstStyle/>
          <a:p>
            <a:fld id="{A87D0BA5-A6DE-4C7F-94AE-8719BBFA7BA0}" type="datetime3">
              <a:rPr lang="en-US" smtClean="0"/>
              <a:t>23 October 2023</a:t>
            </a:fld>
            <a:endParaRPr lang="en-IN" dirty="0"/>
          </a:p>
        </p:txBody>
      </p:sp>
      <p:sp>
        <p:nvSpPr>
          <p:cNvPr id="6" name="Footer Placeholder 5">
            <a:extLst>
              <a:ext uri="{FF2B5EF4-FFF2-40B4-BE49-F238E27FC236}">
                <a16:creationId xmlns:a16="http://schemas.microsoft.com/office/drawing/2014/main" id="{04661FBF-9B0D-493C-BE46-3C702E0F65AB}"/>
              </a:ext>
            </a:extLst>
          </p:cNvPr>
          <p:cNvSpPr>
            <a:spLocks noGrp="1"/>
          </p:cNvSpPr>
          <p:nvPr>
            <p:ph type="ftr" sz="quarter" idx="14"/>
          </p:nvPr>
        </p:nvSpPr>
        <p:spPr/>
        <p:txBody>
          <a:bodyPr/>
          <a:lstStyle/>
          <a:p>
            <a:r>
              <a:rPr lang="en-IN" dirty="0"/>
              <a:t>myData_</a:t>
            </a:r>
            <a:r>
              <a:rPr lang="el-GR" dirty="0"/>
              <a:t>Σεπτέμβριος 2021</a:t>
            </a:r>
            <a:endParaRPr lang="en-IN" dirty="0"/>
          </a:p>
        </p:txBody>
      </p:sp>
      <p:sp>
        <p:nvSpPr>
          <p:cNvPr id="7" name="Slide Number Placeholder 6">
            <a:extLst>
              <a:ext uri="{FF2B5EF4-FFF2-40B4-BE49-F238E27FC236}">
                <a16:creationId xmlns:a16="http://schemas.microsoft.com/office/drawing/2014/main" id="{91C1F439-4CB5-472E-B792-D16C6415352A}"/>
              </a:ext>
            </a:extLst>
          </p:cNvPr>
          <p:cNvSpPr>
            <a:spLocks noGrp="1"/>
          </p:cNvSpPr>
          <p:nvPr>
            <p:ph type="sldNum" sz="quarter" idx="15"/>
          </p:nvPr>
        </p:nvSpPr>
        <p:spPr>
          <a:xfrm>
            <a:off x="609919" y="6516456"/>
            <a:ext cx="88454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82377610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20" y="1137920"/>
            <a:ext cx="8238743" cy="4834800"/>
          </a:xfrm>
        </p:spPr>
        <p:txBody>
          <a:bodyPr/>
          <a:lstStyle>
            <a:lvl1pPr marL="0" indent="0">
              <a:spcBef>
                <a:spcPts val="0"/>
              </a:spcBef>
              <a:buNone/>
              <a:defRPr>
                <a:solidFill>
                  <a:schemeClr val="bg1"/>
                </a:solidFill>
              </a:defRPr>
            </a:lvl1pPr>
            <a:lvl2pPr marL="0" indent="0">
              <a:spcBef>
                <a:spcPts val="0"/>
              </a:spcBef>
              <a:buNone/>
              <a:defRPr sz="1349">
                <a:solidFill>
                  <a:schemeClr val="bg1"/>
                </a:solidFill>
              </a:defRPr>
            </a:lvl2pPr>
            <a:lvl3pPr marL="0" indent="0">
              <a:spcBef>
                <a:spcPts val="0"/>
              </a:spcBef>
              <a:buNone/>
              <a:defRPr sz="1199">
                <a:solidFill>
                  <a:schemeClr val="bg1"/>
                </a:solidFill>
              </a:defRPr>
            </a:lvl3pPr>
            <a:lvl4pPr marL="0" indent="0">
              <a:spcBef>
                <a:spcPts val="0"/>
              </a:spcBef>
              <a:buNone/>
              <a:defRPr sz="1049">
                <a:solidFill>
                  <a:schemeClr val="bg1"/>
                </a:solidFill>
              </a:defRPr>
            </a:lvl4pPr>
            <a:lvl5pPr marL="0" indent="0">
              <a:spcBef>
                <a:spcPts val="0"/>
              </a:spcBef>
              <a:buNone/>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Line 10">
            <a:extLst>
              <a:ext uri="{FF2B5EF4-FFF2-40B4-BE49-F238E27FC236}">
                <a16:creationId xmlns:a16="http://schemas.microsoft.com/office/drawing/2014/main" id="{EAD7805E-FA43-4FE6-B59E-9A440183B7B9}"/>
              </a:ext>
            </a:extLst>
          </p:cNvPr>
          <p:cNvSpPr>
            <a:spLocks noChangeShapeType="1"/>
          </p:cNvSpPr>
          <p:nvPr userDrawn="1"/>
        </p:nvSpPr>
        <p:spPr bwMode="auto">
          <a:xfrm>
            <a:off x="609919" y="907750"/>
            <a:ext cx="1101744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BED3198B-8C42-45EB-99DF-C3F1A2ABCB7C}"/>
              </a:ext>
            </a:extLst>
          </p:cNvPr>
          <p:cNvSpPr>
            <a:spLocks noGrp="1"/>
          </p:cNvSpPr>
          <p:nvPr>
            <p:ph type="dt" sz="half" idx="10"/>
          </p:nvPr>
        </p:nvSpPr>
        <p:spPr/>
        <p:txBody>
          <a:bodyPr/>
          <a:lstStyle/>
          <a:p>
            <a:fld id="{C7E0948A-D608-4A4A-ACF2-6F32B7242EF8}" type="datetime3">
              <a:rPr lang="en-US" smtClean="0"/>
              <a:t>23 October 2023</a:t>
            </a:fld>
            <a:endParaRPr lang="en-IN" dirty="0"/>
          </a:p>
        </p:txBody>
      </p:sp>
      <p:sp>
        <p:nvSpPr>
          <p:cNvPr id="5" name="Footer Placeholder 4">
            <a:extLst>
              <a:ext uri="{FF2B5EF4-FFF2-40B4-BE49-F238E27FC236}">
                <a16:creationId xmlns:a16="http://schemas.microsoft.com/office/drawing/2014/main" id="{655268C3-3843-40FF-9263-125A8E57D4B7}"/>
              </a:ext>
            </a:extLst>
          </p:cNvPr>
          <p:cNvSpPr>
            <a:spLocks noGrp="1"/>
          </p:cNvSpPr>
          <p:nvPr>
            <p:ph type="ftr" sz="quarter" idx="11"/>
          </p:nvPr>
        </p:nvSpPr>
        <p:spPr/>
        <p:txBody>
          <a:bodyPr/>
          <a:lstStyle/>
          <a:p>
            <a:r>
              <a:rPr lang="en-IN" dirty="0"/>
              <a:t>myData_</a:t>
            </a:r>
            <a:r>
              <a:rPr lang="el-GR" dirty="0"/>
              <a:t>Σεπτέμβριος 2021</a:t>
            </a:r>
            <a:endParaRPr lang="en-IN" dirty="0"/>
          </a:p>
        </p:txBody>
      </p:sp>
      <p:sp>
        <p:nvSpPr>
          <p:cNvPr id="7" name="Slide Number Placeholder 6">
            <a:extLst>
              <a:ext uri="{FF2B5EF4-FFF2-40B4-BE49-F238E27FC236}">
                <a16:creationId xmlns:a16="http://schemas.microsoft.com/office/drawing/2014/main" id="{E43DE6C9-5E0D-49AD-8BBE-CFF57149B3D1}"/>
              </a:ext>
            </a:extLst>
          </p:cNvPr>
          <p:cNvSpPr>
            <a:spLocks noGrp="1"/>
          </p:cNvSpPr>
          <p:nvPr>
            <p:ph type="sldNum" sz="quarter" idx="12"/>
          </p:nvPr>
        </p:nvSpPr>
        <p:spPr>
          <a:xfrm>
            <a:off x="609919" y="6516456"/>
            <a:ext cx="88454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86255726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2" y="2851522"/>
            <a:ext cx="4447799"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C2EF7B21-823B-4C1B-B44E-8C28E4ECCA2C}"/>
              </a:ext>
            </a:extLst>
          </p:cNvPr>
          <p:cNvSpPr>
            <a:spLocks noGrp="1"/>
          </p:cNvSpPr>
          <p:nvPr>
            <p:ph type="dt" sz="half" idx="11"/>
          </p:nvPr>
        </p:nvSpPr>
        <p:spPr/>
        <p:txBody>
          <a:bodyPr/>
          <a:lstStyle/>
          <a:p>
            <a:fld id="{03DAC4C8-4C48-4F47-BBAD-8AD90B08B8EA}" type="datetime3">
              <a:rPr lang="en-US" smtClean="0"/>
              <a:t>23 October 2023</a:t>
            </a:fld>
            <a:endParaRPr lang="en-IN" dirty="0"/>
          </a:p>
        </p:txBody>
      </p:sp>
      <p:sp>
        <p:nvSpPr>
          <p:cNvPr id="3" name="Footer Placeholder 2">
            <a:extLst>
              <a:ext uri="{FF2B5EF4-FFF2-40B4-BE49-F238E27FC236}">
                <a16:creationId xmlns:a16="http://schemas.microsoft.com/office/drawing/2014/main" id="{63CE9737-42F0-4F0F-A932-7FE9D402AE1F}"/>
              </a:ext>
            </a:extLst>
          </p:cNvPr>
          <p:cNvSpPr>
            <a:spLocks noGrp="1"/>
          </p:cNvSpPr>
          <p:nvPr>
            <p:ph type="ftr" sz="quarter" idx="12"/>
          </p:nvPr>
        </p:nvSpPr>
        <p:spPr/>
        <p:txBody>
          <a:bodyPr/>
          <a:lstStyle/>
          <a:p>
            <a:r>
              <a:rPr lang="en-IN" dirty="0"/>
              <a:t>myData_</a:t>
            </a:r>
            <a:r>
              <a:rPr lang="el-GR" dirty="0"/>
              <a:t>Σεπτέμβριος 2021</a:t>
            </a:r>
            <a:endParaRPr lang="en-IN" dirty="0"/>
          </a:p>
        </p:txBody>
      </p:sp>
      <p:sp>
        <p:nvSpPr>
          <p:cNvPr id="4" name="Slide Number Placeholder 3">
            <a:extLst>
              <a:ext uri="{FF2B5EF4-FFF2-40B4-BE49-F238E27FC236}">
                <a16:creationId xmlns:a16="http://schemas.microsoft.com/office/drawing/2014/main" id="{7F99A6E3-8A4A-4FC9-88A7-DFA9B43FF9FF}"/>
              </a:ext>
            </a:extLst>
          </p:cNvPr>
          <p:cNvSpPr>
            <a:spLocks noGrp="1"/>
          </p:cNvSpPr>
          <p:nvPr>
            <p:ph type="sldNum" sz="quarter" idx="13"/>
          </p:nvPr>
        </p:nvSpPr>
        <p:spPr>
          <a:xfrm>
            <a:off x="609919" y="6516456"/>
            <a:ext cx="88454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16257964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6" y="2578743"/>
            <a:ext cx="4537960"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6" y="3840384"/>
            <a:ext cx="4537960"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4D2273DE-A8FD-43F9-A3D9-68970B4AF5D1}"/>
              </a:ext>
            </a:extLst>
          </p:cNvPr>
          <p:cNvSpPr>
            <a:spLocks noGrp="1"/>
          </p:cNvSpPr>
          <p:nvPr>
            <p:ph type="dt" sz="half" idx="13"/>
          </p:nvPr>
        </p:nvSpPr>
        <p:spPr/>
        <p:txBody>
          <a:bodyPr/>
          <a:lstStyle/>
          <a:p>
            <a:fld id="{93B5A157-6A53-463E-AEB7-4B942FC238E4}" type="datetime3">
              <a:rPr lang="en-US" smtClean="0"/>
              <a:t>23 October 2023</a:t>
            </a:fld>
            <a:endParaRPr lang="en-IN" dirty="0"/>
          </a:p>
        </p:txBody>
      </p:sp>
      <p:sp>
        <p:nvSpPr>
          <p:cNvPr id="3" name="Footer Placeholder 2">
            <a:extLst>
              <a:ext uri="{FF2B5EF4-FFF2-40B4-BE49-F238E27FC236}">
                <a16:creationId xmlns:a16="http://schemas.microsoft.com/office/drawing/2014/main" id="{302AE062-2E23-4013-8660-9CF8B9A843F5}"/>
              </a:ext>
            </a:extLst>
          </p:cNvPr>
          <p:cNvSpPr>
            <a:spLocks noGrp="1"/>
          </p:cNvSpPr>
          <p:nvPr>
            <p:ph type="ftr" sz="quarter" idx="14"/>
          </p:nvPr>
        </p:nvSpPr>
        <p:spPr/>
        <p:txBody>
          <a:bodyPr/>
          <a:lstStyle/>
          <a:p>
            <a:r>
              <a:rPr lang="en-IN" dirty="0"/>
              <a:t>myData_</a:t>
            </a:r>
            <a:r>
              <a:rPr lang="el-GR" dirty="0"/>
              <a:t>Σεπτέμβριος 2021</a:t>
            </a:r>
            <a:endParaRPr lang="en-IN" dirty="0"/>
          </a:p>
        </p:txBody>
      </p:sp>
      <p:sp>
        <p:nvSpPr>
          <p:cNvPr id="4" name="Slide Number Placeholder 3">
            <a:extLst>
              <a:ext uri="{FF2B5EF4-FFF2-40B4-BE49-F238E27FC236}">
                <a16:creationId xmlns:a16="http://schemas.microsoft.com/office/drawing/2014/main" id="{105D2FDE-84B3-4A82-878F-6285E65B1635}"/>
              </a:ext>
            </a:extLst>
          </p:cNvPr>
          <p:cNvSpPr>
            <a:spLocks noGrp="1"/>
          </p:cNvSpPr>
          <p:nvPr>
            <p:ph type="sldNum" sz="quarter" idx="15"/>
          </p:nvPr>
        </p:nvSpPr>
        <p:spPr>
          <a:xfrm>
            <a:off x="609919" y="6516456"/>
            <a:ext cx="88454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80168048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8" y="1137922"/>
            <a:ext cx="4957505" cy="4267457"/>
          </a:xfrm>
        </p:spPr>
        <p:txBody>
          <a:bodyPr/>
          <a:lstStyle/>
          <a:p>
            <a:r>
              <a:rPr lang="en-US"/>
              <a:t>Click icon to add table</a:t>
            </a:r>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393000" y="3813288"/>
            <a:ext cx="3089275"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393000" y="4055931"/>
            <a:ext cx="3089275"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6" y="3578084"/>
            <a:ext cx="1037340" cy="778959"/>
          </a:xfrm>
          <a:prstGeom prst="ellipse">
            <a:avLst/>
          </a:prstGeom>
        </p:spPr>
        <p:txBody>
          <a:bodyPr anchor="ctr"/>
          <a:lstStyle>
            <a:lvl1pPr marL="0" indent="0" algn="ctr">
              <a:buNone/>
              <a:defRPr sz="675">
                <a:solidFill>
                  <a:schemeClr val="bg1"/>
                </a:solidFill>
              </a:defRPr>
            </a:lvl1pPr>
          </a:lstStyle>
          <a:p>
            <a:r>
              <a:rPr lang="en-US"/>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9" y="1137922"/>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9" y="1635009"/>
            <a:ext cx="5465425"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16" name="Line 10">
            <a:extLst>
              <a:ext uri="{FF2B5EF4-FFF2-40B4-BE49-F238E27FC236}">
                <a16:creationId xmlns:a16="http://schemas.microsoft.com/office/drawing/2014/main" id="{C37BF1DE-E4E1-40C4-B510-30A0AC8ABDB8}"/>
              </a:ext>
            </a:extLst>
          </p:cNvPr>
          <p:cNvSpPr>
            <a:spLocks noChangeShapeType="1"/>
          </p:cNvSpPr>
          <p:nvPr userDrawn="1"/>
        </p:nvSpPr>
        <p:spPr bwMode="auto">
          <a:xfrm>
            <a:off x="609919" y="907750"/>
            <a:ext cx="1101744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EYInterstate Light" panose="02000506000000020004" pitchFamily="2" charset="0"/>
            </a:endParaRPr>
          </a:p>
        </p:txBody>
      </p:sp>
      <p:sp>
        <p:nvSpPr>
          <p:cNvPr id="3" name="Date Placeholder 2">
            <a:extLst>
              <a:ext uri="{FF2B5EF4-FFF2-40B4-BE49-F238E27FC236}">
                <a16:creationId xmlns:a16="http://schemas.microsoft.com/office/drawing/2014/main" id="{5F1D44C6-2A68-4AD7-9CC8-54BCF1002719}"/>
              </a:ext>
            </a:extLst>
          </p:cNvPr>
          <p:cNvSpPr>
            <a:spLocks noGrp="1"/>
          </p:cNvSpPr>
          <p:nvPr>
            <p:ph type="dt" sz="half" idx="19"/>
          </p:nvPr>
        </p:nvSpPr>
        <p:spPr/>
        <p:txBody>
          <a:bodyPr/>
          <a:lstStyle/>
          <a:p>
            <a:fld id="{C269DB7F-E1FE-4E6D-9E0C-0DF2491802ED}" type="datetime3">
              <a:rPr lang="en-US" smtClean="0"/>
              <a:t>23 October 2023</a:t>
            </a:fld>
            <a:endParaRPr lang="en-IN" dirty="0"/>
          </a:p>
        </p:txBody>
      </p:sp>
      <p:sp>
        <p:nvSpPr>
          <p:cNvPr id="4" name="Footer Placeholder 3">
            <a:extLst>
              <a:ext uri="{FF2B5EF4-FFF2-40B4-BE49-F238E27FC236}">
                <a16:creationId xmlns:a16="http://schemas.microsoft.com/office/drawing/2014/main" id="{E62191FF-C540-403B-944B-8EC413F39BAA}"/>
              </a:ext>
            </a:extLst>
          </p:cNvPr>
          <p:cNvSpPr>
            <a:spLocks noGrp="1"/>
          </p:cNvSpPr>
          <p:nvPr>
            <p:ph type="ftr" sz="quarter" idx="20"/>
          </p:nvPr>
        </p:nvSpPr>
        <p:spPr/>
        <p:txBody>
          <a:bodyPr/>
          <a:lstStyle/>
          <a:p>
            <a:r>
              <a:rPr lang="en-IN" dirty="0"/>
              <a:t>myData_</a:t>
            </a:r>
            <a:r>
              <a:rPr lang="el-GR" dirty="0"/>
              <a:t>Σεπτέμβριος 2021</a:t>
            </a:r>
            <a:endParaRPr lang="en-IN" dirty="0"/>
          </a:p>
        </p:txBody>
      </p:sp>
      <p:sp>
        <p:nvSpPr>
          <p:cNvPr id="6" name="Slide Number Placeholder 5">
            <a:extLst>
              <a:ext uri="{FF2B5EF4-FFF2-40B4-BE49-F238E27FC236}">
                <a16:creationId xmlns:a16="http://schemas.microsoft.com/office/drawing/2014/main" id="{FC910440-F38E-4BBB-A6D3-3297528ECACE}"/>
              </a:ext>
            </a:extLst>
          </p:cNvPr>
          <p:cNvSpPr>
            <a:spLocks noGrp="1"/>
          </p:cNvSpPr>
          <p:nvPr>
            <p:ph type="sldNum" sz="quarter" idx="21"/>
          </p:nvPr>
        </p:nvSpPr>
        <p:spPr>
          <a:xfrm>
            <a:off x="609919" y="6516456"/>
            <a:ext cx="88454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98287861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1705" y="6327648"/>
            <a:ext cx="536952" cy="411480"/>
          </a:xfrm>
          <a:prstGeom prst="rect">
            <a:avLst/>
          </a:prstGeom>
        </p:spPr>
      </p:pic>
      <p:sp>
        <p:nvSpPr>
          <p:cNvPr id="2" name="Date Placeholder 1">
            <a:extLst>
              <a:ext uri="{FF2B5EF4-FFF2-40B4-BE49-F238E27FC236}">
                <a16:creationId xmlns:a16="http://schemas.microsoft.com/office/drawing/2014/main" id="{B8A3025C-3438-4F2B-8F2C-C1B75E95834B}"/>
              </a:ext>
            </a:extLst>
          </p:cNvPr>
          <p:cNvSpPr>
            <a:spLocks noGrp="1"/>
          </p:cNvSpPr>
          <p:nvPr>
            <p:ph type="dt" sz="half" idx="10"/>
          </p:nvPr>
        </p:nvSpPr>
        <p:spPr/>
        <p:txBody>
          <a:bodyPr/>
          <a:lstStyle/>
          <a:p>
            <a:fld id="{B7CC4520-DD0C-4137-8EF7-9197EE068B21}" type="datetime3">
              <a:rPr lang="en-US" smtClean="0"/>
              <a:t>23 October 2023</a:t>
            </a:fld>
            <a:endParaRPr lang="en-IN" dirty="0"/>
          </a:p>
        </p:txBody>
      </p:sp>
      <p:sp>
        <p:nvSpPr>
          <p:cNvPr id="3" name="Footer Placeholder 2">
            <a:extLst>
              <a:ext uri="{FF2B5EF4-FFF2-40B4-BE49-F238E27FC236}">
                <a16:creationId xmlns:a16="http://schemas.microsoft.com/office/drawing/2014/main" id="{464889EE-A272-4972-94F8-C2BB4522732C}"/>
              </a:ext>
            </a:extLst>
          </p:cNvPr>
          <p:cNvSpPr>
            <a:spLocks noGrp="1"/>
          </p:cNvSpPr>
          <p:nvPr>
            <p:ph type="ftr" sz="quarter" idx="11"/>
          </p:nvPr>
        </p:nvSpPr>
        <p:spPr/>
        <p:txBody>
          <a:bodyPr/>
          <a:lstStyle/>
          <a:p>
            <a:r>
              <a:rPr lang="en-IN" dirty="0"/>
              <a:t>myData_</a:t>
            </a:r>
            <a:r>
              <a:rPr lang="el-GR" dirty="0"/>
              <a:t>Σεπτέμβριος 2021</a:t>
            </a:r>
            <a:endParaRPr lang="en-IN" dirty="0"/>
          </a:p>
        </p:txBody>
      </p:sp>
      <p:sp>
        <p:nvSpPr>
          <p:cNvPr id="5" name="Slide Number Placeholder 4">
            <a:extLst>
              <a:ext uri="{FF2B5EF4-FFF2-40B4-BE49-F238E27FC236}">
                <a16:creationId xmlns:a16="http://schemas.microsoft.com/office/drawing/2014/main" id="{F997A7D4-D39D-42B7-9480-78FE2F6F90D3}"/>
              </a:ext>
            </a:extLst>
          </p:cNvPr>
          <p:cNvSpPr>
            <a:spLocks noGrp="1"/>
          </p:cNvSpPr>
          <p:nvPr>
            <p:ph type="sldNum" sz="quarter" idx="12"/>
          </p:nvPr>
        </p:nvSpPr>
        <p:spPr>
          <a:xfrm>
            <a:off x="609919" y="6516456"/>
            <a:ext cx="88454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78376723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2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1705" y="6327648"/>
            <a:ext cx="536952" cy="411480"/>
          </a:xfrm>
          <a:prstGeom prst="rect">
            <a:avLst/>
          </a:prstGeom>
        </p:spPr>
      </p:pic>
      <p:sp>
        <p:nvSpPr>
          <p:cNvPr id="3" name="Text Placeholder 6">
            <a:extLst>
              <a:ext uri="{FF2B5EF4-FFF2-40B4-BE49-F238E27FC236}">
                <a16:creationId xmlns:a16="http://schemas.microsoft.com/office/drawing/2014/main" id="{BD7B1EAA-D62E-426F-9D29-F674CEB29C31}"/>
              </a:ext>
            </a:extLst>
          </p:cNvPr>
          <p:cNvSpPr>
            <a:spLocks noGrp="1"/>
          </p:cNvSpPr>
          <p:nvPr>
            <p:ph type="body" sz="quarter" idx="10"/>
          </p:nvPr>
        </p:nvSpPr>
        <p:spPr>
          <a:xfrm>
            <a:off x="2569338" y="2060235"/>
            <a:ext cx="7059675"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C43D8C34-69FC-4DEE-BC95-D2F629475EBD}"/>
              </a:ext>
            </a:extLst>
          </p:cNvPr>
          <p:cNvSpPr>
            <a:spLocks noGrp="1"/>
          </p:cNvSpPr>
          <p:nvPr>
            <p:ph type="body" sz="quarter" idx="11" hasCustomPrompt="1"/>
          </p:nvPr>
        </p:nvSpPr>
        <p:spPr>
          <a:xfrm>
            <a:off x="2569338" y="5516838"/>
            <a:ext cx="7059675" cy="316838"/>
          </a:xfrm>
        </p:spPr>
        <p:txBody>
          <a:bodyPr lIns="0" tIns="0" rIns="0" bIns="0">
            <a:noAutofit/>
          </a:bodyPr>
          <a:lstStyle>
            <a:lvl1pPr marL="0" indent="0" algn="ctr">
              <a:buNone/>
              <a:defRPr lang="en-US" sz="1600" dirty="0" smtClean="0">
                <a:solidFill>
                  <a:srgbClr val="FFE600"/>
                </a:solidFill>
                <a:latin typeface="EYInterstate Light" panose="02000506000000020004" pitchFamily="2" charset="0"/>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78FCBB-C01D-4FF8-828E-0E27552CA9CC}"/>
              </a:ext>
            </a:extLst>
          </p:cNvPr>
          <p:cNvSpPr>
            <a:spLocks noGrp="1"/>
          </p:cNvSpPr>
          <p:nvPr>
            <p:ph type="body" sz="quarter" idx="12" hasCustomPrompt="1"/>
          </p:nvPr>
        </p:nvSpPr>
        <p:spPr>
          <a:xfrm>
            <a:off x="2569338" y="5828877"/>
            <a:ext cx="7059675" cy="316838"/>
          </a:xfrm>
        </p:spPr>
        <p:txBody>
          <a:bodyPr vert="horz" lIns="0" tIns="0" rIns="0" bIns="0" rtlCol="0" anchor="t" anchorCtr="0">
            <a:noAutofit/>
          </a:bodyPr>
          <a:lstStyle>
            <a:lvl1pPr marL="0" indent="0" algn="ctr">
              <a:buNone/>
              <a:defRPr lang="en-US" sz="1600" dirty="0" smtClean="0">
                <a:latin typeface="EYInterstate Light" panose="02000506000000020004" pitchFamily="2" charset="0"/>
              </a:defRPr>
            </a:lvl1pPr>
          </a:lstStyle>
          <a:p>
            <a:pPr marL="356616" lvl="0" indent="-356616" algn="ctr">
              <a:spcBef>
                <a:spcPts val="0"/>
              </a:spcBef>
              <a:spcAft>
                <a:spcPts val="600"/>
              </a:spcAft>
            </a:pPr>
            <a:r>
              <a:rPr lang="en-US" dirty="0"/>
              <a:t>Job Title</a:t>
            </a:r>
          </a:p>
        </p:txBody>
      </p:sp>
      <p:sp>
        <p:nvSpPr>
          <p:cNvPr id="7" name="Text Placeholder 11">
            <a:extLst>
              <a:ext uri="{FF2B5EF4-FFF2-40B4-BE49-F238E27FC236}">
                <a16:creationId xmlns:a16="http://schemas.microsoft.com/office/drawing/2014/main" id="{0AD41D48-C813-4F78-A2C8-0758D2B7DC18}"/>
              </a:ext>
            </a:extLst>
          </p:cNvPr>
          <p:cNvSpPr txBox="1">
            <a:spLocks/>
          </p:cNvSpPr>
          <p:nvPr userDrawn="1"/>
        </p:nvSpPr>
        <p:spPr>
          <a:xfrm>
            <a:off x="4539438" y="979788"/>
            <a:ext cx="3119475"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9649840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1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1705" y="6327648"/>
            <a:ext cx="536952" cy="411480"/>
          </a:xfrm>
          <a:prstGeom prst="rect">
            <a:avLst/>
          </a:prstGeom>
        </p:spPr>
      </p:pic>
      <p:sp>
        <p:nvSpPr>
          <p:cNvPr id="7" name="Text Placeholder 11">
            <a:extLst>
              <a:ext uri="{FF2B5EF4-FFF2-40B4-BE49-F238E27FC236}">
                <a16:creationId xmlns:a16="http://schemas.microsoft.com/office/drawing/2014/main" id="{8FBE9395-9BF1-4306-9F29-1F8E92C9F8DB}"/>
              </a:ext>
            </a:extLst>
          </p:cNvPr>
          <p:cNvSpPr txBox="1">
            <a:spLocks/>
          </p:cNvSpPr>
          <p:nvPr userDrawn="1"/>
        </p:nvSpPr>
        <p:spPr>
          <a:xfrm>
            <a:off x="501262" y="1488927"/>
            <a:ext cx="3119475"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8" name="Text Placeholder 6">
            <a:extLst>
              <a:ext uri="{FF2B5EF4-FFF2-40B4-BE49-F238E27FC236}">
                <a16:creationId xmlns:a16="http://schemas.microsoft.com/office/drawing/2014/main" id="{87DD12F9-AC78-4784-A2C0-5FB6EC5AA315}"/>
              </a:ext>
            </a:extLst>
          </p:cNvPr>
          <p:cNvSpPr>
            <a:spLocks noGrp="1"/>
          </p:cNvSpPr>
          <p:nvPr>
            <p:ph type="body" sz="quarter" idx="10"/>
          </p:nvPr>
        </p:nvSpPr>
        <p:spPr>
          <a:xfrm>
            <a:off x="549286" y="2526765"/>
            <a:ext cx="7059675"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9" name="Text Placeholder 6">
            <a:extLst>
              <a:ext uri="{FF2B5EF4-FFF2-40B4-BE49-F238E27FC236}">
                <a16:creationId xmlns:a16="http://schemas.microsoft.com/office/drawing/2014/main" id="{3BB2527F-4DCE-4CB5-A96D-2E432FD5A07B}"/>
              </a:ext>
            </a:extLst>
          </p:cNvPr>
          <p:cNvSpPr>
            <a:spLocks noGrp="1"/>
          </p:cNvSpPr>
          <p:nvPr>
            <p:ph type="body" sz="quarter" idx="11" hasCustomPrompt="1"/>
          </p:nvPr>
        </p:nvSpPr>
        <p:spPr>
          <a:xfrm>
            <a:off x="549286" y="4632765"/>
            <a:ext cx="7059675"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EYInterstate Light" panose="02000506000000020004" pitchFamily="2"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10" name="Text Placeholder 6">
            <a:extLst>
              <a:ext uri="{FF2B5EF4-FFF2-40B4-BE49-F238E27FC236}">
                <a16:creationId xmlns:a16="http://schemas.microsoft.com/office/drawing/2014/main" id="{47DFFB3C-E689-440E-8EDB-465853B34606}"/>
              </a:ext>
            </a:extLst>
          </p:cNvPr>
          <p:cNvSpPr>
            <a:spLocks noGrp="1"/>
          </p:cNvSpPr>
          <p:nvPr>
            <p:ph type="body" sz="quarter" idx="12" hasCustomPrompt="1"/>
          </p:nvPr>
        </p:nvSpPr>
        <p:spPr>
          <a:xfrm>
            <a:off x="549286" y="4971442"/>
            <a:ext cx="7059675"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EYInterstate Light" panose="02000506000000020004" pitchFamily="2"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613292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fld id="{B3920563-ED7C-4A47-A6C7-B319DE8516D2}" type="datetime3">
              <a:rPr lang="en-US" smtClean="0"/>
              <a:t>23 October 2023</a:t>
            </a:fld>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a:t>STOCK OPTIONS AND RSU’S - (E.2208/2020)</a:t>
            </a:r>
            <a:endParaRPr lang="en-US" dirty="0"/>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79434810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20" y="1137920"/>
            <a:ext cx="8238743"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1">
            <a:extLst>
              <a:ext uri="{FF2B5EF4-FFF2-40B4-BE49-F238E27FC236}">
                <a16:creationId xmlns:a16="http://schemas.microsoft.com/office/drawing/2014/main" id="{95EDADD0-A4AE-43D1-A8CA-F0D422EBF998}"/>
              </a:ext>
            </a:extLst>
          </p:cNvPr>
          <p:cNvSpPr>
            <a:spLocks noChangeShapeType="1"/>
          </p:cNvSpPr>
          <p:nvPr userDrawn="1"/>
        </p:nvSpPr>
        <p:spPr bwMode="auto">
          <a:xfrm>
            <a:off x="609918" y="6242400"/>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EYInterstate Light" panose="02000506000000020004" pitchFamily="2" charset="0"/>
            </a:endParaRPr>
          </a:p>
        </p:txBody>
      </p:sp>
      <p:sp>
        <p:nvSpPr>
          <p:cNvPr id="7" name="Line 10">
            <a:extLst>
              <a:ext uri="{FF2B5EF4-FFF2-40B4-BE49-F238E27FC236}">
                <a16:creationId xmlns:a16="http://schemas.microsoft.com/office/drawing/2014/main" id="{0DC4E272-5E22-4B3C-94CE-7BFF319FA14A}"/>
              </a:ext>
            </a:extLst>
          </p:cNvPr>
          <p:cNvSpPr>
            <a:spLocks noChangeShapeType="1"/>
          </p:cNvSpPr>
          <p:nvPr userDrawn="1"/>
        </p:nvSpPr>
        <p:spPr bwMode="auto">
          <a:xfrm>
            <a:off x="609919" y="907750"/>
            <a:ext cx="1101744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EYInterstate Light" panose="02000506000000020004" pitchFamily="2" charset="0"/>
            </a:endParaRPr>
          </a:p>
        </p:txBody>
      </p:sp>
      <p:sp>
        <p:nvSpPr>
          <p:cNvPr id="9" name="Date Placeholder 8">
            <a:extLst>
              <a:ext uri="{FF2B5EF4-FFF2-40B4-BE49-F238E27FC236}">
                <a16:creationId xmlns:a16="http://schemas.microsoft.com/office/drawing/2014/main" id="{B26A883D-CB1B-44DF-B864-E08C3B09A708}"/>
              </a:ext>
            </a:extLst>
          </p:cNvPr>
          <p:cNvSpPr>
            <a:spLocks noGrp="1"/>
          </p:cNvSpPr>
          <p:nvPr>
            <p:ph type="dt" sz="half" idx="10"/>
          </p:nvPr>
        </p:nvSpPr>
        <p:spPr/>
        <p:txBody>
          <a:bodyPr/>
          <a:lstStyle/>
          <a:p>
            <a:fld id="{F535D3B4-3CB6-4FCE-8003-2E680D3594B4}" type="datetime3">
              <a:rPr lang="en-US" smtClean="0"/>
              <a:t>23 October 2023</a:t>
            </a:fld>
            <a:endParaRPr lang="en-IN" dirty="0"/>
          </a:p>
        </p:txBody>
      </p:sp>
      <p:sp>
        <p:nvSpPr>
          <p:cNvPr id="10" name="Footer Placeholder 9">
            <a:extLst>
              <a:ext uri="{FF2B5EF4-FFF2-40B4-BE49-F238E27FC236}">
                <a16:creationId xmlns:a16="http://schemas.microsoft.com/office/drawing/2014/main" id="{2D518928-6D8C-4DEF-879C-4C4BB7FFA2F3}"/>
              </a:ext>
            </a:extLst>
          </p:cNvPr>
          <p:cNvSpPr>
            <a:spLocks noGrp="1"/>
          </p:cNvSpPr>
          <p:nvPr>
            <p:ph type="ftr" sz="quarter" idx="11"/>
          </p:nvPr>
        </p:nvSpPr>
        <p:spPr/>
        <p:txBody>
          <a:bodyPr/>
          <a:lstStyle/>
          <a:p>
            <a:r>
              <a:rPr lang="en-IN" dirty="0"/>
              <a:t>myData_</a:t>
            </a:r>
            <a:r>
              <a:rPr lang="el-GR" dirty="0"/>
              <a:t>Σεπτέμβριος 2021</a:t>
            </a:r>
            <a:endParaRPr lang="en-IN" dirty="0"/>
          </a:p>
        </p:txBody>
      </p:sp>
      <p:sp>
        <p:nvSpPr>
          <p:cNvPr id="11" name="Slide Number Placeholder 10">
            <a:extLst>
              <a:ext uri="{FF2B5EF4-FFF2-40B4-BE49-F238E27FC236}">
                <a16:creationId xmlns:a16="http://schemas.microsoft.com/office/drawing/2014/main" id="{6D804FC6-AE5A-4130-8CE6-82D0878A8361}"/>
              </a:ext>
            </a:extLst>
          </p:cNvPr>
          <p:cNvSpPr>
            <a:spLocks noGrp="1"/>
          </p:cNvSpPr>
          <p:nvPr>
            <p:ph type="sldNum" sz="quarter" idx="12"/>
          </p:nvPr>
        </p:nvSpPr>
        <p:spPr>
          <a:xfrm>
            <a:off x="609919" y="6516456"/>
            <a:ext cx="88454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24204971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7" name="Line 11">
            <a:extLst>
              <a:ext uri="{FF2B5EF4-FFF2-40B4-BE49-F238E27FC236}">
                <a16:creationId xmlns:a16="http://schemas.microsoft.com/office/drawing/2014/main" id="{7E606BA7-787F-40CD-BB00-3AEC32420A7E}"/>
              </a:ext>
            </a:extLst>
          </p:cNvPr>
          <p:cNvSpPr>
            <a:spLocks noChangeShapeType="1"/>
          </p:cNvSpPr>
          <p:nvPr userDrawn="1"/>
        </p:nvSpPr>
        <p:spPr bwMode="auto">
          <a:xfrm>
            <a:off x="609918" y="6242400"/>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EYInterstate Light" panose="02000506000000020004" pitchFamily="2" charset="0"/>
            </a:endParaRPr>
          </a:p>
        </p:txBody>
      </p:sp>
      <p:sp>
        <p:nvSpPr>
          <p:cNvPr id="6" name="Line 10">
            <a:extLst>
              <a:ext uri="{FF2B5EF4-FFF2-40B4-BE49-F238E27FC236}">
                <a16:creationId xmlns:a16="http://schemas.microsoft.com/office/drawing/2014/main" id="{8E9B660A-29E5-49A2-9D87-2D7C78CC1148}"/>
              </a:ext>
            </a:extLst>
          </p:cNvPr>
          <p:cNvSpPr>
            <a:spLocks noChangeShapeType="1"/>
          </p:cNvSpPr>
          <p:nvPr userDrawn="1"/>
        </p:nvSpPr>
        <p:spPr bwMode="auto">
          <a:xfrm>
            <a:off x="609919" y="907750"/>
            <a:ext cx="1101744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EYInterstate Light" panose="02000506000000020004" pitchFamily="2" charset="0"/>
            </a:endParaRPr>
          </a:p>
        </p:txBody>
      </p:sp>
      <p:sp>
        <p:nvSpPr>
          <p:cNvPr id="8" name="Date Placeholder 7">
            <a:extLst>
              <a:ext uri="{FF2B5EF4-FFF2-40B4-BE49-F238E27FC236}">
                <a16:creationId xmlns:a16="http://schemas.microsoft.com/office/drawing/2014/main" id="{A7E05A20-B63F-4056-AEB2-E204776449C9}"/>
              </a:ext>
            </a:extLst>
          </p:cNvPr>
          <p:cNvSpPr>
            <a:spLocks noGrp="1"/>
          </p:cNvSpPr>
          <p:nvPr>
            <p:ph type="dt" sz="half" idx="10"/>
          </p:nvPr>
        </p:nvSpPr>
        <p:spPr/>
        <p:txBody>
          <a:bodyPr/>
          <a:lstStyle/>
          <a:p>
            <a:fld id="{5718A284-9E55-48EF-81CA-58CB7C87011B}" type="datetime3">
              <a:rPr lang="en-US" smtClean="0"/>
              <a:t>23 October 2023</a:t>
            </a:fld>
            <a:endParaRPr lang="en-IN" dirty="0"/>
          </a:p>
        </p:txBody>
      </p:sp>
      <p:sp>
        <p:nvSpPr>
          <p:cNvPr id="9" name="Footer Placeholder 8">
            <a:extLst>
              <a:ext uri="{FF2B5EF4-FFF2-40B4-BE49-F238E27FC236}">
                <a16:creationId xmlns:a16="http://schemas.microsoft.com/office/drawing/2014/main" id="{9649782F-FB67-472E-B457-A8D4FC322866}"/>
              </a:ext>
            </a:extLst>
          </p:cNvPr>
          <p:cNvSpPr>
            <a:spLocks noGrp="1"/>
          </p:cNvSpPr>
          <p:nvPr>
            <p:ph type="ftr" sz="quarter" idx="11"/>
          </p:nvPr>
        </p:nvSpPr>
        <p:spPr/>
        <p:txBody>
          <a:bodyPr/>
          <a:lstStyle/>
          <a:p>
            <a:r>
              <a:rPr lang="en-IN" dirty="0"/>
              <a:t>myData_</a:t>
            </a:r>
            <a:r>
              <a:rPr lang="el-GR" dirty="0"/>
              <a:t>Σεπτέμβριος 2021</a:t>
            </a:r>
            <a:endParaRPr lang="en-IN" dirty="0"/>
          </a:p>
        </p:txBody>
      </p:sp>
      <p:sp>
        <p:nvSpPr>
          <p:cNvPr id="10" name="Slide Number Placeholder 9">
            <a:extLst>
              <a:ext uri="{FF2B5EF4-FFF2-40B4-BE49-F238E27FC236}">
                <a16:creationId xmlns:a16="http://schemas.microsoft.com/office/drawing/2014/main" id="{A84EC9CE-483F-4F19-937D-371A9A12791F}"/>
              </a:ext>
            </a:extLst>
          </p:cNvPr>
          <p:cNvSpPr>
            <a:spLocks noGrp="1"/>
          </p:cNvSpPr>
          <p:nvPr>
            <p:ph type="sldNum" sz="quarter" idx="12"/>
          </p:nvPr>
        </p:nvSpPr>
        <p:spPr>
          <a:xfrm>
            <a:off x="609919" y="6516456"/>
            <a:ext cx="88454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4982158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88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9"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9" y="1137919"/>
            <a:ext cx="5387605" cy="4834800"/>
          </a:xfrm>
        </p:spPr>
        <p:txBody>
          <a:bodyPr/>
          <a:lstStyle>
            <a:lvl1pPr>
              <a:defRPr sz="2000">
                <a:solidFill>
                  <a:schemeClr val="bg1"/>
                </a:solidFill>
              </a:defRPr>
            </a:lvl1pPr>
            <a:lvl2pPr>
              <a:defRPr sz="1800">
                <a:solidFill>
                  <a:schemeClr val="bg1"/>
                </a:solidFill>
              </a:defRPr>
            </a:lvl2pPr>
            <a:lvl3pPr>
              <a:defRPr sz="1400">
                <a:solidFill>
                  <a:schemeClr val="bg1"/>
                </a:solidFill>
              </a:defRPr>
            </a:lvl3pPr>
            <a:lvl4pPr>
              <a:defRPr sz="16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a:extLst>
              <a:ext uri="{FF2B5EF4-FFF2-40B4-BE49-F238E27FC236}">
                <a16:creationId xmlns:a16="http://schemas.microsoft.com/office/drawing/2014/main" id="{0C976817-4856-4880-A98A-B5A5C7C55425}"/>
              </a:ext>
            </a:extLst>
          </p:cNvPr>
          <p:cNvSpPr>
            <a:spLocks noChangeShapeType="1"/>
          </p:cNvSpPr>
          <p:nvPr userDrawn="1"/>
        </p:nvSpPr>
        <p:spPr bwMode="auto">
          <a:xfrm>
            <a:off x="609919" y="907750"/>
            <a:ext cx="1101744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EYInterstate Light" panose="02000506000000020004" pitchFamily="2" charset="0"/>
            </a:endParaRPr>
          </a:p>
        </p:txBody>
      </p:sp>
      <p:sp>
        <p:nvSpPr>
          <p:cNvPr id="5" name="Date Placeholder 4">
            <a:extLst>
              <a:ext uri="{FF2B5EF4-FFF2-40B4-BE49-F238E27FC236}">
                <a16:creationId xmlns:a16="http://schemas.microsoft.com/office/drawing/2014/main" id="{60AD8D47-C5CC-46B5-80A6-DC3E17F40E3D}"/>
              </a:ext>
            </a:extLst>
          </p:cNvPr>
          <p:cNvSpPr>
            <a:spLocks noGrp="1"/>
          </p:cNvSpPr>
          <p:nvPr>
            <p:ph type="dt" sz="half" idx="10"/>
          </p:nvPr>
        </p:nvSpPr>
        <p:spPr/>
        <p:txBody>
          <a:bodyPr/>
          <a:lstStyle/>
          <a:p>
            <a:fld id="{046F613A-7B1C-42E9-A838-28FEDF254091}" type="datetime3">
              <a:rPr lang="en-US" smtClean="0"/>
              <a:t>23 October 2023</a:t>
            </a:fld>
            <a:endParaRPr lang="en-IN" dirty="0"/>
          </a:p>
        </p:txBody>
      </p:sp>
      <p:sp>
        <p:nvSpPr>
          <p:cNvPr id="6" name="Footer Placeholder 5">
            <a:extLst>
              <a:ext uri="{FF2B5EF4-FFF2-40B4-BE49-F238E27FC236}">
                <a16:creationId xmlns:a16="http://schemas.microsoft.com/office/drawing/2014/main" id="{24B2D722-DDE7-4179-BC15-25906CAE0302}"/>
              </a:ext>
            </a:extLst>
          </p:cNvPr>
          <p:cNvSpPr>
            <a:spLocks noGrp="1"/>
          </p:cNvSpPr>
          <p:nvPr>
            <p:ph type="ftr" sz="quarter" idx="11"/>
          </p:nvPr>
        </p:nvSpPr>
        <p:spPr/>
        <p:txBody>
          <a:bodyPr/>
          <a:lstStyle/>
          <a:p>
            <a:r>
              <a:rPr lang="en-IN" dirty="0"/>
              <a:t>myData_</a:t>
            </a:r>
            <a:r>
              <a:rPr lang="el-GR" dirty="0"/>
              <a:t>Σεπτέμβριος 2021</a:t>
            </a:r>
            <a:endParaRPr lang="en-IN" dirty="0"/>
          </a:p>
        </p:txBody>
      </p:sp>
      <p:sp>
        <p:nvSpPr>
          <p:cNvPr id="8" name="Slide Number Placeholder 7">
            <a:extLst>
              <a:ext uri="{FF2B5EF4-FFF2-40B4-BE49-F238E27FC236}">
                <a16:creationId xmlns:a16="http://schemas.microsoft.com/office/drawing/2014/main" id="{54756507-1FEF-43F0-A228-A0F4A38D3C99}"/>
              </a:ext>
            </a:extLst>
          </p:cNvPr>
          <p:cNvSpPr>
            <a:spLocks noGrp="1"/>
          </p:cNvSpPr>
          <p:nvPr>
            <p:ph type="sldNum" sz="quarter" idx="12"/>
          </p:nvPr>
        </p:nvSpPr>
        <p:spPr>
          <a:xfrm>
            <a:off x="609919" y="6516456"/>
            <a:ext cx="88454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89445735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2"/>
            <a:ext cx="5393208"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2"/>
            <a:ext cx="5393208"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919" y="1137920"/>
            <a:ext cx="5393208" cy="640800"/>
          </a:xfrm>
        </p:spPr>
        <p:txBody>
          <a:bodyPr anchor="t" anchorCtr="0"/>
          <a:lstStyle>
            <a:lvl1pPr>
              <a:buNone/>
              <a:defRPr b="1">
                <a:solidFill>
                  <a:schemeClr val="bg1"/>
                </a:solidFill>
              </a:defRPr>
            </a:lvl1pPr>
          </a:lstStyle>
          <a:p>
            <a:pPr lvl="0"/>
            <a:r>
              <a:rPr lang="en-US" dirty="0"/>
              <a:t>Edit Master text styles</a:t>
            </a:r>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r>
              <a:rPr lang="en-US"/>
              <a:t>Edit Master text styles</a:t>
            </a:r>
          </a:p>
        </p:txBody>
      </p:sp>
      <p:sp>
        <p:nvSpPr>
          <p:cNvPr id="2" name="Title 1"/>
          <p:cNvSpPr>
            <a:spLocks noGrp="1"/>
          </p:cNvSpPr>
          <p:nvPr>
            <p:ph type="title"/>
          </p:nvPr>
        </p:nvSpPr>
        <p:spPr>
          <a:xfrm>
            <a:off x="609919" y="294200"/>
            <a:ext cx="10978515" cy="590880"/>
          </a:xfrm>
        </p:spPr>
        <p:txBody>
          <a:bodyPr/>
          <a:lstStyle>
            <a:lvl1pPr>
              <a:defRPr sz="2400">
                <a:solidFill>
                  <a:schemeClr val="bg1"/>
                </a:solidFill>
              </a:defRPr>
            </a:lvl1pPr>
          </a:lstStyle>
          <a:p>
            <a:r>
              <a:rPr lang="en-US" dirty="0"/>
              <a:t>Click to edit Master title style</a:t>
            </a:r>
          </a:p>
        </p:txBody>
      </p:sp>
      <p:sp>
        <p:nvSpPr>
          <p:cNvPr id="9" name="Line 10">
            <a:extLst>
              <a:ext uri="{FF2B5EF4-FFF2-40B4-BE49-F238E27FC236}">
                <a16:creationId xmlns:a16="http://schemas.microsoft.com/office/drawing/2014/main" id="{04B06CAE-5FB1-4603-B59C-091CBDD47D42}"/>
              </a:ext>
            </a:extLst>
          </p:cNvPr>
          <p:cNvSpPr>
            <a:spLocks noChangeShapeType="1"/>
          </p:cNvSpPr>
          <p:nvPr userDrawn="1"/>
        </p:nvSpPr>
        <p:spPr bwMode="auto">
          <a:xfrm>
            <a:off x="609919" y="907750"/>
            <a:ext cx="1101744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EYInterstate Light" panose="02000506000000020004" pitchFamily="2" charset="0"/>
            </a:endParaRPr>
          </a:p>
        </p:txBody>
      </p:sp>
      <p:sp>
        <p:nvSpPr>
          <p:cNvPr id="5" name="Date Placeholder 4">
            <a:extLst>
              <a:ext uri="{FF2B5EF4-FFF2-40B4-BE49-F238E27FC236}">
                <a16:creationId xmlns:a16="http://schemas.microsoft.com/office/drawing/2014/main" id="{09CF6F0C-8419-4816-9E6B-8941D50C588C}"/>
              </a:ext>
            </a:extLst>
          </p:cNvPr>
          <p:cNvSpPr>
            <a:spLocks noGrp="1"/>
          </p:cNvSpPr>
          <p:nvPr>
            <p:ph type="dt" sz="half" idx="14"/>
          </p:nvPr>
        </p:nvSpPr>
        <p:spPr/>
        <p:txBody>
          <a:bodyPr/>
          <a:lstStyle/>
          <a:p>
            <a:fld id="{CB92C3B2-CD95-44B5-B77B-893AF1CF37EB}" type="datetime3">
              <a:rPr lang="en-US" smtClean="0"/>
              <a:t>23 October 2023</a:t>
            </a:fld>
            <a:endParaRPr lang="en-IN" dirty="0"/>
          </a:p>
        </p:txBody>
      </p:sp>
      <p:sp>
        <p:nvSpPr>
          <p:cNvPr id="6" name="Footer Placeholder 5">
            <a:extLst>
              <a:ext uri="{FF2B5EF4-FFF2-40B4-BE49-F238E27FC236}">
                <a16:creationId xmlns:a16="http://schemas.microsoft.com/office/drawing/2014/main" id="{2637EFC1-5CA0-4BFB-8363-27F8F3D2336E}"/>
              </a:ext>
            </a:extLst>
          </p:cNvPr>
          <p:cNvSpPr>
            <a:spLocks noGrp="1"/>
          </p:cNvSpPr>
          <p:nvPr>
            <p:ph type="ftr" sz="quarter" idx="15"/>
          </p:nvPr>
        </p:nvSpPr>
        <p:spPr/>
        <p:txBody>
          <a:bodyPr/>
          <a:lstStyle/>
          <a:p>
            <a:r>
              <a:rPr lang="en-IN" dirty="0"/>
              <a:t>myData_</a:t>
            </a:r>
            <a:r>
              <a:rPr lang="el-GR" dirty="0"/>
              <a:t>Σεπτέμβριος 2021</a:t>
            </a:r>
            <a:endParaRPr lang="en-IN" dirty="0"/>
          </a:p>
        </p:txBody>
      </p:sp>
      <p:sp>
        <p:nvSpPr>
          <p:cNvPr id="7" name="Slide Number Placeholder 6">
            <a:extLst>
              <a:ext uri="{FF2B5EF4-FFF2-40B4-BE49-F238E27FC236}">
                <a16:creationId xmlns:a16="http://schemas.microsoft.com/office/drawing/2014/main" id="{33B86835-09D6-4615-BB7C-7F8253C03FF4}"/>
              </a:ext>
            </a:extLst>
          </p:cNvPr>
          <p:cNvSpPr>
            <a:spLocks noGrp="1"/>
          </p:cNvSpPr>
          <p:nvPr>
            <p:ph type="sldNum" sz="quarter" idx="16"/>
          </p:nvPr>
        </p:nvSpPr>
        <p:spPr>
          <a:xfrm>
            <a:off x="609919" y="6516456"/>
            <a:ext cx="88454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94711797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7E8263-DCF1-4C67-90D8-C34A99A7A0B6}"/>
              </a:ext>
            </a:extLst>
          </p:cNvPr>
          <p:cNvSpPr>
            <a:spLocks noGrp="1"/>
          </p:cNvSpPr>
          <p:nvPr>
            <p:ph type="dt" sz="half" idx="10"/>
          </p:nvPr>
        </p:nvSpPr>
        <p:spPr/>
        <p:txBody>
          <a:bodyPr/>
          <a:lstStyle/>
          <a:p>
            <a:fld id="{CDAA1B5E-CFE3-405A-8951-5E4BD3C6DADE}" type="datetime3">
              <a:rPr lang="en-US" smtClean="0"/>
              <a:t>23 October 2023</a:t>
            </a:fld>
            <a:endParaRPr lang="en-IN" dirty="0"/>
          </a:p>
        </p:txBody>
      </p:sp>
      <p:sp>
        <p:nvSpPr>
          <p:cNvPr id="3" name="Footer Placeholder 2">
            <a:extLst>
              <a:ext uri="{FF2B5EF4-FFF2-40B4-BE49-F238E27FC236}">
                <a16:creationId xmlns:a16="http://schemas.microsoft.com/office/drawing/2014/main" id="{CEE39A50-9EF9-4531-9496-997ED3A26DD2}"/>
              </a:ext>
            </a:extLst>
          </p:cNvPr>
          <p:cNvSpPr>
            <a:spLocks noGrp="1"/>
          </p:cNvSpPr>
          <p:nvPr>
            <p:ph type="ftr" sz="quarter" idx="11"/>
          </p:nvPr>
        </p:nvSpPr>
        <p:spPr/>
        <p:txBody>
          <a:bodyPr/>
          <a:lstStyle/>
          <a:p>
            <a:r>
              <a:rPr lang="en-IN" dirty="0"/>
              <a:t>myData_</a:t>
            </a:r>
            <a:r>
              <a:rPr lang="el-GR" dirty="0"/>
              <a:t>Σεπτέμβριος 2021</a:t>
            </a:r>
            <a:endParaRPr lang="en-IN" dirty="0"/>
          </a:p>
        </p:txBody>
      </p:sp>
      <p:sp>
        <p:nvSpPr>
          <p:cNvPr id="4" name="Slide Number Placeholder 3">
            <a:extLst>
              <a:ext uri="{FF2B5EF4-FFF2-40B4-BE49-F238E27FC236}">
                <a16:creationId xmlns:a16="http://schemas.microsoft.com/office/drawing/2014/main" id="{B6CA5048-1D32-4032-B513-417B769802F2}"/>
              </a:ext>
            </a:extLst>
          </p:cNvPr>
          <p:cNvSpPr>
            <a:spLocks noGrp="1"/>
          </p:cNvSpPr>
          <p:nvPr>
            <p:ph type="sldNum" sz="quarter" idx="12"/>
          </p:nvPr>
        </p:nvSpPr>
        <p:spPr>
          <a:xfrm>
            <a:off x="609919" y="6516456"/>
            <a:ext cx="88454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7028608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CA287C-1B1C-48E4-A41F-63B310387C51}"/>
              </a:ext>
            </a:extLst>
          </p:cNvPr>
          <p:cNvSpPr>
            <a:spLocks noGrp="1"/>
          </p:cNvSpPr>
          <p:nvPr>
            <p:ph type="dt" sz="half" idx="10"/>
          </p:nvPr>
        </p:nvSpPr>
        <p:spPr/>
        <p:txBody>
          <a:bodyPr/>
          <a:lstStyle/>
          <a:p>
            <a:fld id="{F2996D95-F8BE-4C52-83AE-C82288644176}" type="datetime3">
              <a:rPr lang="en-US" smtClean="0"/>
              <a:t>23 October 2023</a:t>
            </a:fld>
            <a:endParaRPr lang="en-IN" dirty="0"/>
          </a:p>
        </p:txBody>
      </p:sp>
      <p:sp>
        <p:nvSpPr>
          <p:cNvPr id="3" name="Footer Placeholder 2">
            <a:extLst>
              <a:ext uri="{FF2B5EF4-FFF2-40B4-BE49-F238E27FC236}">
                <a16:creationId xmlns:a16="http://schemas.microsoft.com/office/drawing/2014/main" id="{DFA876A3-22CA-4258-8697-755EB013E67A}"/>
              </a:ext>
            </a:extLst>
          </p:cNvPr>
          <p:cNvSpPr>
            <a:spLocks noGrp="1"/>
          </p:cNvSpPr>
          <p:nvPr>
            <p:ph type="ftr" sz="quarter" idx="11"/>
          </p:nvPr>
        </p:nvSpPr>
        <p:spPr/>
        <p:txBody>
          <a:bodyPr/>
          <a:lstStyle/>
          <a:p>
            <a:r>
              <a:rPr lang="en-IN" dirty="0"/>
              <a:t>myData_</a:t>
            </a:r>
            <a:r>
              <a:rPr lang="el-GR" dirty="0"/>
              <a:t>Σεπτέμβριος 2021</a:t>
            </a:r>
            <a:endParaRPr lang="en-IN" dirty="0"/>
          </a:p>
        </p:txBody>
      </p:sp>
      <p:sp>
        <p:nvSpPr>
          <p:cNvPr id="4" name="Slide Number Placeholder 3">
            <a:extLst>
              <a:ext uri="{FF2B5EF4-FFF2-40B4-BE49-F238E27FC236}">
                <a16:creationId xmlns:a16="http://schemas.microsoft.com/office/drawing/2014/main" id="{100498EB-F4E6-41EC-B31B-6FE074BF6C97}"/>
              </a:ext>
            </a:extLst>
          </p:cNvPr>
          <p:cNvSpPr>
            <a:spLocks noGrp="1"/>
          </p:cNvSpPr>
          <p:nvPr>
            <p:ph type="sldNum" sz="quarter" idx="12"/>
          </p:nvPr>
        </p:nvSpPr>
        <p:spPr>
          <a:xfrm>
            <a:off x="609919" y="6516456"/>
            <a:ext cx="88454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27535416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794857-4245-4B70-83AF-69EE8341292D}"/>
              </a:ext>
            </a:extLst>
          </p:cNvPr>
          <p:cNvSpPr>
            <a:spLocks noGrp="1"/>
          </p:cNvSpPr>
          <p:nvPr>
            <p:ph type="dt" sz="half" idx="10"/>
          </p:nvPr>
        </p:nvSpPr>
        <p:spPr/>
        <p:txBody>
          <a:bodyPr/>
          <a:lstStyle/>
          <a:p>
            <a:fld id="{222D43E5-04AE-46BA-81A1-0C516FB1114B}" type="datetime3">
              <a:rPr lang="en-US" smtClean="0"/>
              <a:t>23 October 2023</a:t>
            </a:fld>
            <a:endParaRPr lang="en-IN" dirty="0"/>
          </a:p>
        </p:txBody>
      </p:sp>
      <p:sp>
        <p:nvSpPr>
          <p:cNvPr id="3" name="Footer Placeholder 2">
            <a:extLst>
              <a:ext uri="{FF2B5EF4-FFF2-40B4-BE49-F238E27FC236}">
                <a16:creationId xmlns:a16="http://schemas.microsoft.com/office/drawing/2014/main" id="{5716D39F-AAFD-4EAB-BBF7-D94D820E8FB1}"/>
              </a:ext>
            </a:extLst>
          </p:cNvPr>
          <p:cNvSpPr>
            <a:spLocks noGrp="1"/>
          </p:cNvSpPr>
          <p:nvPr>
            <p:ph type="ftr" sz="quarter" idx="11"/>
          </p:nvPr>
        </p:nvSpPr>
        <p:spPr/>
        <p:txBody>
          <a:bodyPr/>
          <a:lstStyle/>
          <a:p>
            <a:r>
              <a:rPr lang="en-IN" dirty="0"/>
              <a:t>myData_</a:t>
            </a:r>
            <a:r>
              <a:rPr lang="el-GR" dirty="0"/>
              <a:t>Σεπτέμβριος 2021</a:t>
            </a:r>
            <a:endParaRPr lang="en-IN" dirty="0"/>
          </a:p>
        </p:txBody>
      </p:sp>
      <p:sp>
        <p:nvSpPr>
          <p:cNvPr id="4" name="Slide Number Placeholder 3">
            <a:extLst>
              <a:ext uri="{FF2B5EF4-FFF2-40B4-BE49-F238E27FC236}">
                <a16:creationId xmlns:a16="http://schemas.microsoft.com/office/drawing/2014/main" id="{81C8219F-D640-4BE4-BEBF-30B96F2AF625}"/>
              </a:ext>
            </a:extLst>
          </p:cNvPr>
          <p:cNvSpPr>
            <a:spLocks noGrp="1"/>
          </p:cNvSpPr>
          <p:nvPr>
            <p:ph type="sldNum" sz="quarter" idx="12"/>
          </p:nvPr>
        </p:nvSpPr>
        <p:spPr>
          <a:xfrm>
            <a:off x="609919" y="6516456"/>
            <a:ext cx="88454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373942280"/>
      </p:ext>
    </p:extLst>
  </p:cSld>
  <p:clrMapOvr>
    <a:masterClrMapping/>
  </p:clrMapOvr>
  <p:extLst>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A18EF-1F4C-4097-BF3F-A4B7A6050234}"/>
              </a:ext>
            </a:extLst>
          </p:cNvPr>
          <p:cNvSpPr>
            <a:spLocks noGrp="1"/>
          </p:cNvSpPr>
          <p:nvPr>
            <p:ph type="dt" sz="half" idx="10"/>
          </p:nvPr>
        </p:nvSpPr>
        <p:spPr/>
        <p:txBody>
          <a:bodyPr/>
          <a:lstStyle/>
          <a:p>
            <a:fld id="{B5F537C9-29F0-4B04-94B8-AFA845CEDEF1}" type="datetime3">
              <a:rPr lang="en-US" smtClean="0"/>
              <a:t>23 October 2023</a:t>
            </a:fld>
            <a:endParaRPr lang="en-IN" dirty="0"/>
          </a:p>
        </p:txBody>
      </p:sp>
      <p:sp>
        <p:nvSpPr>
          <p:cNvPr id="3" name="Footer Placeholder 2">
            <a:extLst>
              <a:ext uri="{FF2B5EF4-FFF2-40B4-BE49-F238E27FC236}">
                <a16:creationId xmlns:a16="http://schemas.microsoft.com/office/drawing/2014/main" id="{A0196BC2-80B0-49AE-A845-81937D49D103}"/>
              </a:ext>
            </a:extLst>
          </p:cNvPr>
          <p:cNvSpPr>
            <a:spLocks noGrp="1"/>
          </p:cNvSpPr>
          <p:nvPr>
            <p:ph type="ftr" sz="quarter" idx="11"/>
          </p:nvPr>
        </p:nvSpPr>
        <p:spPr/>
        <p:txBody>
          <a:bodyPr/>
          <a:lstStyle/>
          <a:p>
            <a:r>
              <a:rPr lang="en-IN" dirty="0"/>
              <a:t>myData_</a:t>
            </a:r>
            <a:r>
              <a:rPr lang="el-GR" dirty="0"/>
              <a:t>Σεπτέμβριος 2021</a:t>
            </a:r>
            <a:endParaRPr lang="en-IN" dirty="0"/>
          </a:p>
        </p:txBody>
      </p:sp>
      <p:sp>
        <p:nvSpPr>
          <p:cNvPr id="4" name="Slide Number Placeholder 3">
            <a:extLst>
              <a:ext uri="{FF2B5EF4-FFF2-40B4-BE49-F238E27FC236}">
                <a16:creationId xmlns:a16="http://schemas.microsoft.com/office/drawing/2014/main" id="{BE03F6FC-E1D1-4971-AA75-4FA11D67A7A9}"/>
              </a:ext>
            </a:extLst>
          </p:cNvPr>
          <p:cNvSpPr>
            <a:spLocks noGrp="1"/>
          </p:cNvSpPr>
          <p:nvPr>
            <p:ph type="sldNum" sz="quarter" idx="12"/>
          </p:nvPr>
        </p:nvSpPr>
        <p:spPr>
          <a:xfrm>
            <a:off x="609919" y="6516456"/>
            <a:ext cx="88454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938188841"/>
      </p:ext>
    </p:extLst>
  </p:cSld>
  <p:clrMapOvr>
    <a:masterClrMapping/>
  </p:clrMapOvr>
  <p:extLst>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7516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BECDA38-9A54-405F-83FD-C2C8A8B87B30}"/>
              </a:ext>
            </a:extLst>
          </p:cNvPr>
          <p:cNvSpPr>
            <a:spLocks noGrp="1"/>
          </p:cNvSpPr>
          <p:nvPr>
            <p:ph type="dt" sz="half" idx="11"/>
          </p:nvPr>
        </p:nvSpPr>
        <p:spPr/>
        <p:txBody>
          <a:bodyPr/>
          <a:lstStyle/>
          <a:p>
            <a:fld id="{D680A9CF-1176-4F90-9FE8-B1B327055F3D}" type="datetime3">
              <a:rPr lang="en-US" smtClean="0"/>
              <a:t>23 October 2023</a:t>
            </a:fld>
            <a:endParaRPr lang="en-IN" dirty="0"/>
          </a:p>
        </p:txBody>
      </p:sp>
      <p:sp>
        <p:nvSpPr>
          <p:cNvPr id="4" name="Footer Placeholder 3">
            <a:extLst>
              <a:ext uri="{FF2B5EF4-FFF2-40B4-BE49-F238E27FC236}">
                <a16:creationId xmlns:a16="http://schemas.microsoft.com/office/drawing/2014/main" id="{7A94A337-C481-46B0-A487-BEEC61FC34F2}"/>
              </a:ext>
            </a:extLst>
          </p:cNvPr>
          <p:cNvSpPr>
            <a:spLocks noGrp="1"/>
          </p:cNvSpPr>
          <p:nvPr>
            <p:ph type="ftr" sz="quarter" idx="12"/>
          </p:nvPr>
        </p:nvSpPr>
        <p:spPr/>
        <p:txBody>
          <a:bodyPr/>
          <a:lstStyle/>
          <a:p>
            <a:r>
              <a:rPr lang="en-IN" dirty="0"/>
              <a:t>myData_</a:t>
            </a:r>
            <a:r>
              <a:rPr lang="el-GR" dirty="0"/>
              <a:t>Σεπτέμβριος 2021</a:t>
            </a:r>
            <a:endParaRPr lang="en-IN" dirty="0"/>
          </a:p>
        </p:txBody>
      </p:sp>
      <p:sp>
        <p:nvSpPr>
          <p:cNvPr id="5" name="Slide Number Placeholder 4">
            <a:extLst>
              <a:ext uri="{FF2B5EF4-FFF2-40B4-BE49-F238E27FC236}">
                <a16:creationId xmlns:a16="http://schemas.microsoft.com/office/drawing/2014/main" id="{CD6212A2-9F1E-4808-9F79-71FEE70E5DB3}"/>
              </a:ext>
            </a:extLst>
          </p:cNvPr>
          <p:cNvSpPr>
            <a:spLocks noGrp="1"/>
          </p:cNvSpPr>
          <p:nvPr>
            <p:ph type="sldNum" sz="quarter" idx="13"/>
          </p:nvPr>
        </p:nvSpPr>
        <p:spPr>
          <a:xfrm>
            <a:off x="609919" y="6516456"/>
            <a:ext cx="88454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70628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fld id="{DE518182-6B3E-492B-BC7E-A465A90E5159}" type="datetime3">
              <a:rPr lang="en-US" smtClean="0"/>
              <a:t>23 October 2023</a:t>
            </a:fld>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r>
              <a:rPr lang="en-US"/>
              <a:t>STOCK OPTIONS AND RSU’S - (E.2208/2020)</a:t>
            </a:r>
            <a:endParaRPr lang="en-US" dirty="0"/>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89486742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266A06-263B-4A4A-913D-FDC2AFF122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1219835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66086317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1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B113FC-110C-4156-AE54-B6BF409697B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1219835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91169913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ABFE52-8B9C-459B-B350-E3ADCFE74B2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12198350" cy="6858000"/>
          </a:xfrm>
          <a:prstGeom prst="rect">
            <a:avLst/>
          </a:prstGeom>
        </p:spPr>
      </p:pic>
      <p:sp>
        <p:nvSpPr>
          <p:cNvPr id="5" name="TextBox 1">
            <a:extLst>
              <a:ext uri="{FF2B5EF4-FFF2-40B4-BE49-F238E27FC236}">
                <a16:creationId xmlns:a16="http://schemas.microsoft.com/office/drawing/2014/main" id="{56D78864-4C51-4902-8B29-0DB997EC49DE}"/>
              </a:ext>
            </a:extLst>
          </p:cNvPr>
          <p:cNvSpPr txBox="1"/>
          <p:nvPr userDrawn="1"/>
        </p:nvSpPr>
        <p:spPr>
          <a:xfrm>
            <a:off x="632663" y="481465"/>
            <a:ext cx="4649724" cy="3822585"/>
          </a:xfrm>
          <a:prstGeom prst="rect">
            <a:avLst/>
          </a:prstGeom>
          <a:noFill/>
        </p:spPr>
        <p:txBody>
          <a:bodyPr wrap="square" lIns="0" tIns="36576"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800" b="1" kern="1200" dirty="0">
                <a:solidFill>
                  <a:schemeClr val="bg1"/>
                </a:solidFill>
                <a:effectLst/>
                <a:latin typeface="EYInterstate" panose="02000503020000020004" pitchFamily="2" charset="0"/>
                <a:ea typeface="+mn-ea"/>
                <a:cs typeface="+mn-cs"/>
              </a:rPr>
              <a:t>EY</a:t>
            </a:r>
            <a:r>
              <a:rPr lang="en-US" sz="800" b="1" kern="1200" dirty="0">
                <a:solidFill>
                  <a:schemeClr val="bg1"/>
                </a:solidFill>
                <a:effectLst/>
                <a:latin typeface="EYInterstate Light" panose="02000506000000020004" pitchFamily="2" charset="0"/>
                <a:ea typeface="+mn-ea"/>
                <a:cs typeface="+mn-cs"/>
              </a:rPr>
              <a:t> </a:t>
            </a:r>
            <a:r>
              <a:rPr lang="en-US" sz="800" b="0" kern="1200" dirty="0">
                <a:solidFill>
                  <a:schemeClr val="bg1"/>
                </a:solidFill>
                <a:effectLst/>
                <a:latin typeface="EYInterstate Light" panose="02000506000000020004" pitchFamily="2" charset="0"/>
                <a:ea typeface="+mn-ea"/>
                <a:cs typeface="+mn-cs"/>
              </a:rPr>
              <a:t>| Assurance | Tax | Strategy and Transactions | Consulting</a:t>
            </a:r>
          </a:p>
          <a:p>
            <a:pPr>
              <a:lnSpc>
                <a:spcPct val="100000"/>
              </a:lnSpc>
            </a:pPr>
            <a:endParaRPr lang="el-GR" sz="800" b="1" kern="1200" dirty="0">
              <a:solidFill>
                <a:schemeClr val="bg1"/>
              </a:solidFill>
              <a:effectLst/>
              <a:latin typeface="EYInterstate" panose="02000503020000020004" pitchFamily="2" charset="0"/>
              <a:ea typeface="+mn-ea"/>
              <a:cs typeface="+mn-cs"/>
            </a:endParaRPr>
          </a:p>
          <a:p>
            <a:pPr>
              <a:lnSpc>
                <a:spcPct val="100000"/>
              </a:lnSpc>
            </a:pPr>
            <a:r>
              <a:rPr lang="en-US" sz="800" b="1" kern="1200" dirty="0">
                <a:solidFill>
                  <a:schemeClr val="bg1"/>
                </a:solidFill>
                <a:effectLst/>
                <a:latin typeface="EYInterstate" panose="02000503020000020004" pitchFamily="2" charset="0"/>
                <a:ea typeface="+mn-ea"/>
                <a:cs typeface="+mn-cs"/>
              </a:rPr>
              <a:t>About EY</a:t>
            </a:r>
            <a:endParaRPr lang="el-GR" sz="800" b="1" kern="1200" dirty="0">
              <a:solidFill>
                <a:schemeClr val="bg1"/>
              </a:solidFill>
              <a:effectLst/>
              <a:latin typeface="EYInterstate" panose="02000503020000020004" pitchFamily="2" charset="0"/>
              <a:ea typeface="+mn-ea"/>
              <a:cs typeface="+mn-cs"/>
            </a:endParaRPr>
          </a:p>
          <a:p>
            <a:pPr marL="0" indent="0">
              <a:lnSpc>
                <a:spcPct val="100000"/>
              </a:lnSpc>
              <a:spcAft>
                <a:spcPts val="600"/>
              </a:spcAft>
              <a:buClr>
                <a:schemeClr val="accent2"/>
              </a:buClr>
              <a:buSzPct val="70000"/>
              <a:buFont typeface="Arial" pitchFamily="34" charset="0"/>
              <a:buNone/>
            </a:pPr>
            <a:r>
              <a:rPr lang="en-US" sz="800" dirty="0">
                <a:solidFill>
                  <a:schemeClr val="bg1"/>
                </a:solidFill>
                <a:latin typeface="EYInterstate Light" panose="02000506000000020004" pitchFamily="2" charset="0"/>
              </a:rPr>
              <a:t>EY is a global leader in assurance, tax, strategy, transaction and consulting services. 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for our clients and for our communities.</a:t>
            </a:r>
          </a:p>
          <a:p>
            <a:pPr marL="0" indent="0">
              <a:lnSpc>
                <a:spcPct val="100000"/>
              </a:lnSpc>
              <a:spcAft>
                <a:spcPts val="600"/>
              </a:spcAft>
              <a:buClr>
                <a:schemeClr val="accent2"/>
              </a:buClr>
              <a:buSzPct val="70000"/>
              <a:buFont typeface="Arial" pitchFamily="34" charset="0"/>
              <a:buNone/>
            </a:pPr>
            <a:r>
              <a:rPr lang="en-US" sz="800" kern="1200" dirty="0">
                <a:solidFill>
                  <a:schemeClr val="bg1"/>
                </a:solidFill>
                <a:effectLst/>
                <a:latin typeface="EYInterstate Light" panose="02000506000000020004" pitchFamily="2" charset="0"/>
                <a:ea typeface="+mn-ea"/>
                <a:cs typeface="+mn-cs"/>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a:t>
            </a:r>
            <a:br>
              <a:rPr lang="en-US" sz="800" kern="1200" dirty="0">
                <a:solidFill>
                  <a:schemeClr val="bg1"/>
                </a:solidFill>
                <a:effectLst/>
                <a:latin typeface="EYInterstate Light" panose="02000506000000020004" pitchFamily="2" charset="0"/>
                <a:ea typeface="+mn-ea"/>
                <a:cs typeface="+mn-cs"/>
              </a:rPr>
            </a:br>
            <a:r>
              <a:rPr lang="en-US" sz="800" kern="1200" dirty="0">
                <a:solidFill>
                  <a:schemeClr val="bg1"/>
                </a:solidFill>
                <a:effectLst/>
                <a:latin typeface="EYInterstate Light" panose="02000506000000020004" pitchFamily="2" charset="0"/>
                <a:ea typeface="+mn-ea"/>
                <a:cs typeface="+mn-cs"/>
              </a:rPr>
              <a:t>For more information about our organization, please visit ey.com.</a:t>
            </a:r>
            <a:br>
              <a:rPr lang="en-US" sz="800" kern="1200" dirty="0">
                <a:solidFill>
                  <a:schemeClr val="bg1"/>
                </a:solidFill>
                <a:effectLst/>
                <a:latin typeface="EYInterstate Light" panose="02000506000000020004" pitchFamily="2" charset="0"/>
                <a:ea typeface="+mn-ea"/>
                <a:cs typeface="+mn-cs"/>
              </a:rPr>
            </a:br>
            <a:endParaRPr lang="el-GR" sz="800" kern="1200" dirty="0">
              <a:solidFill>
                <a:schemeClr val="bg1"/>
              </a:solidFill>
              <a:effectLst/>
              <a:latin typeface="EYInterstate Light" panose="02000506000000020004" pitchFamily="2" charset="0"/>
              <a:ea typeface="+mn-ea"/>
              <a:cs typeface="+mn-cs"/>
            </a:endParaRPr>
          </a:p>
          <a:p>
            <a:r>
              <a:rPr lang="en-US" sz="800" b="1" kern="1200" dirty="0">
                <a:solidFill>
                  <a:schemeClr val="bg1"/>
                </a:solidFill>
                <a:effectLst/>
                <a:latin typeface="EYInterstate" panose="02000503020000020004" pitchFamily="2" charset="0"/>
                <a:ea typeface="+mn-ea"/>
                <a:cs typeface="+mn-cs"/>
              </a:rPr>
              <a:t>About EY's Tax Services</a:t>
            </a:r>
            <a:br>
              <a:rPr lang="en-US" sz="800" kern="1200" dirty="0">
                <a:solidFill>
                  <a:schemeClr val="bg1"/>
                </a:solidFill>
                <a:effectLst/>
                <a:latin typeface="EYInterstate Light" panose="02000506000000020004" pitchFamily="2" charset="0"/>
                <a:ea typeface="+mn-ea"/>
                <a:cs typeface="+mn-cs"/>
              </a:rPr>
            </a:br>
            <a:r>
              <a:rPr lang="en-US" sz="800" dirty="0">
                <a:solidFill>
                  <a:schemeClr val="bg1"/>
                </a:solidFill>
                <a:effectLst/>
                <a:latin typeface="EYInterstate Light" panose="02000506000000020004" pitchFamily="2" charset="0"/>
              </a:rPr>
              <a:t>Your business will only succeed if you build it on a strong foundation and grow it in a sustainable way. At EY, we believe that managing your tax obligations responsibly and proactively can make a critical difference. </a:t>
            </a:r>
            <a:endParaRPr lang="el-GR" sz="800" dirty="0">
              <a:solidFill>
                <a:schemeClr val="bg1"/>
              </a:solidFill>
              <a:effectLst/>
              <a:latin typeface="EYInterstate Light" panose="02000506000000020004" pitchFamily="2" charset="0"/>
            </a:endParaRPr>
          </a:p>
          <a:p>
            <a:endParaRPr lang="el-GR" sz="800" dirty="0">
              <a:solidFill>
                <a:schemeClr val="bg1"/>
              </a:solidFill>
              <a:effectLst/>
              <a:latin typeface="EYInterstate Light" panose="02000506000000020004" pitchFamily="2" charset="0"/>
            </a:endParaRPr>
          </a:p>
          <a:p>
            <a:r>
              <a:rPr lang="en-US" sz="800" dirty="0">
                <a:solidFill>
                  <a:schemeClr val="bg1"/>
                </a:solidFill>
                <a:effectLst/>
                <a:latin typeface="EYInterstate Light" panose="02000506000000020004" pitchFamily="2" charset="0"/>
              </a:rPr>
              <a:t>Our 50,000 talented tax professionals, in more than 150 countries, give you technical knowledge, business experience, consistency and an unwavering commitment to quality service — wherever you are and whatever tax services you need. </a:t>
            </a:r>
          </a:p>
          <a:p>
            <a:r>
              <a:rPr lang="en-US" sz="800" kern="1200" dirty="0">
                <a:solidFill>
                  <a:schemeClr val="bg1"/>
                </a:solidFill>
                <a:effectLst/>
                <a:latin typeface="EYInterstate Light" panose="02000506000000020004" pitchFamily="2" charset="0"/>
                <a:ea typeface="+mn-ea"/>
                <a:cs typeface="+mn-cs"/>
              </a:rPr>
              <a:t> </a:t>
            </a:r>
            <a:endParaRPr lang="el-GR" sz="800" kern="1200" dirty="0">
              <a:solidFill>
                <a:schemeClr val="bg1"/>
              </a:solidFill>
              <a:effectLst/>
              <a:latin typeface="EYInterstate Light" panose="02000506000000020004" pitchFamily="2" charset="0"/>
              <a:ea typeface="+mn-ea"/>
              <a:cs typeface="+mn-cs"/>
            </a:endParaRPr>
          </a:p>
          <a:p>
            <a:pPr>
              <a:lnSpc>
                <a:spcPct val="100000"/>
              </a:lnSpc>
            </a:pPr>
            <a:r>
              <a:rPr lang="en-US" sz="800" kern="1200" dirty="0">
                <a:solidFill>
                  <a:schemeClr val="bg1"/>
                </a:solidFill>
                <a:effectLst/>
                <a:latin typeface="EYInterstate Light" panose="02000506000000020004" pitchFamily="2" charset="0"/>
                <a:ea typeface="+mn-ea"/>
                <a:cs typeface="+mn-cs"/>
              </a:rPr>
              <a:t>© 2020 EY</a:t>
            </a:r>
            <a:endParaRPr lang="el-GR" sz="800" kern="1200" dirty="0">
              <a:solidFill>
                <a:schemeClr val="bg1"/>
              </a:solidFill>
              <a:effectLst/>
              <a:latin typeface="EYInterstate Light" panose="02000506000000020004" pitchFamily="2" charset="0"/>
              <a:ea typeface="+mn-ea"/>
              <a:cs typeface="+mn-cs"/>
            </a:endParaRPr>
          </a:p>
          <a:p>
            <a:pPr>
              <a:lnSpc>
                <a:spcPct val="100000"/>
              </a:lnSpc>
            </a:pPr>
            <a:r>
              <a:rPr lang="en-US" sz="800" kern="1200" dirty="0">
                <a:solidFill>
                  <a:schemeClr val="bg1"/>
                </a:solidFill>
                <a:effectLst/>
                <a:latin typeface="EYInterstate Light" panose="02000506000000020004" pitchFamily="2" charset="0"/>
                <a:ea typeface="+mn-ea"/>
                <a:cs typeface="+mn-cs"/>
              </a:rPr>
              <a:t>All Rights Reserved.</a:t>
            </a:r>
            <a:endParaRPr lang="el-GR" sz="800" kern="1200" dirty="0">
              <a:solidFill>
                <a:schemeClr val="bg1"/>
              </a:solidFill>
              <a:effectLst/>
              <a:latin typeface="EYInterstate Light" panose="02000506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000" b="0" i="0" u="none" strike="noStrike" kern="1200" baseline="0" dirty="0">
              <a:solidFill>
                <a:schemeClr val="bg1"/>
              </a:solidFill>
              <a:effectLst/>
              <a:latin typeface="EYInterstate Light" panose="02000506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bg1"/>
                </a:solidFill>
                <a:latin typeface="EYInterstate" panose="02000503020000020004" pitchFamily="2" charset="0"/>
                <a:ea typeface="+mn-ea"/>
                <a:cs typeface="+mn-cs"/>
              </a:rPr>
              <a:t>ey.com</a:t>
            </a:r>
          </a:p>
          <a:p>
            <a:pPr>
              <a:lnSpc>
                <a:spcPct val="100000"/>
              </a:lnSpc>
            </a:pPr>
            <a:endParaRPr lang="el-GR" sz="800" kern="1200" dirty="0">
              <a:solidFill>
                <a:schemeClr val="bg1"/>
              </a:solidFill>
              <a:effectLst/>
              <a:latin typeface="EYInterstate Light" panose="02000506000000020004" pitchFamily="2" charset="0"/>
              <a:ea typeface="+mn-ea"/>
              <a:cs typeface="+mn-cs"/>
            </a:endParaRPr>
          </a:p>
        </p:txBody>
      </p:sp>
      <p:pic>
        <p:nvPicPr>
          <p:cNvPr id="6" name="Picture 5">
            <a:extLst>
              <a:ext uri="{FF2B5EF4-FFF2-40B4-BE49-F238E27FC236}">
                <a16:creationId xmlns:a16="http://schemas.microsoft.com/office/drawing/2014/main" id="{C9EC76CE-2D47-4540-BEDE-D42C642EC6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662" y="6313915"/>
            <a:ext cx="3971788" cy="141850"/>
          </a:xfrm>
          <a:prstGeom prst="rect">
            <a:avLst/>
          </a:prstGeom>
        </p:spPr>
      </p:pic>
    </p:spTree>
    <p:extLst>
      <p:ext uri="{BB962C8B-B14F-4D97-AF65-F5344CB8AC3E}">
        <p14:creationId xmlns:p14="http://schemas.microsoft.com/office/powerpoint/2010/main" val="115841113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5836" y="5340096"/>
            <a:ext cx="1317422" cy="1156968"/>
          </a:xfrm>
          <a:prstGeom prst="rect">
            <a:avLst/>
          </a:prstGeom>
        </p:spPr>
      </p:pic>
      <p:sp>
        <p:nvSpPr>
          <p:cNvPr id="7" name="Freeform 5"/>
          <p:cNvSpPr>
            <a:spLocks noChangeAspect="1"/>
          </p:cNvSpPr>
          <p:nvPr userDrawn="1"/>
        </p:nvSpPr>
        <p:spPr bwMode="gray">
          <a:xfrm rot="10800000">
            <a:off x="627066" y="457199"/>
            <a:ext cx="6012542"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sz="1800" dirty="0">
              <a:latin typeface="EYInterstate Light" panose="02000506000000020004" pitchFamily="2" charset="0"/>
            </a:endParaRPr>
          </a:p>
        </p:txBody>
      </p:sp>
      <p:sp>
        <p:nvSpPr>
          <p:cNvPr id="11" name="Title 1"/>
          <p:cNvSpPr>
            <a:spLocks noGrp="1"/>
          </p:cNvSpPr>
          <p:nvPr>
            <p:ph type="ctrTitle" hasCustomPrompt="1"/>
          </p:nvPr>
        </p:nvSpPr>
        <p:spPr>
          <a:xfrm>
            <a:off x="1000680" y="1677507"/>
            <a:ext cx="5422755"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2" name="Subtitle 2"/>
          <p:cNvSpPr>
            <a:spLocks noGrp="1"/>
          </p:cNvSpPr>
          <p:nvPr>
            <p:ph type="subTitle" idx="1" hasCustomPrompt="1"/>
          </p:nvPr>
        </p:nvSpPr>
        <p:spPr>
          <a:xfrm>
            <a:off x="1000680" y="2685128"/>
            <a:ext cx="5422755"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GB" dirty="0">
                <a:latin typeface="EYInterstate" panose="02000503020000020004" pitchFamily="2" charset="0"/>
              </a:rPr>
              <a:t>XX Month 200X (EY Interstate bold 16 point)</a:t>
            </a:r>
          </a:p>
        </p:txBody>
      </p:sp>
    </p:spTree>
    <p:extLst>
      <p:ext uri="{BB962C8B-B14F-4D97-AF65-F5344CB8AC3E}">
        <p14:creationId xmlns:p14="http://schemas.microsoft.com/office/powerpoint/2010/main" val="209148870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770C05D4-D8C4-4691-89DC-120E06C0A0E8}"/>
              </a:ext>
            </a:extLst>
          </p:cNvPr>
          <p:cNvSpPr>
            <a:spLocks noChangeAspect="1"/>
          </p:cNvSpPr>
          <p:nvPr userDrawn="1"/>
        </p:nvSpPr>
        <p:spPr bwMode="gray">
          <a:xfrm rot="10800000">
            <a:off x="627066" y="457199"/>
            <a:ext cx="6012542"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sz="1800" dirty="0">
              <a:latin typeface="EYInterstate Light" panose="02000506000000020004" pitchFamily="2" charset="0"/>
            </a:endParaRPr>
          </a:p>
        </p:txBody>
      </p:sp>
      <p:sp>
        <p:nvSpPr>
          <p:cNvPr id="11" name="Title 1"/>
          <p:cNvSpPr>
            <a:spLocks noGrp="1"/>
          </p:cNvSpPr>
          <p:nvPr>
            <p:ph type="ctrTitle" hasCustomPrompt="1"/>
          </p:nvPr>
        </p:nvSpPr>
        <p:spPr>
          <a:xfrm>
            <a:off x="1000680" y="1677507"/>
            <a:ext cx="6587109"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2" name="Subtitle 2"/>
          <p:cNvSpPr>
            <a:spLocks noGrp="1"/>
          </p:cNvSpPr>
          <p:nvPr>
            <p:ph type="subTitle" idx="1" hasCustomPrompt="1"/>
          </p:nvPr>
        </p:nvSpPr>
        <p:spPr>
          <a:xfrm>
            <a:off x="1000680" y="2685128"/>
            <a:ext cx="6587109"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GB" dirty="0">
                <a:latin typeface="EYInterstate" panose="02000503020000020004" pitchFamily="2" charset="0"/>
              </a:rPr>
              <a:t>XX Month 200X (EY Interstate bold 16 point)</a:t>
            </a:r>
          </a:p>
        </p:txBody>
      </p:sp>
      <p:cxnSp>
        <p:nvCxnSpPr>
          <p:cNvPr id="15" name="Straight Connector 14">
            <a:extLst>
              <a:ext uri="{FF2B5EF4-FFF2-40B4-BE49-F238E27FC236}">
                <a16:creationId xmlns:a16="http://schemas.microsoft.com/office/drawing/2014/main" id="{D77AB755-0634-43A3-B427-C896D8448ABA}"/>
              </a:ext>
            </a:extLst>
          </p:cNvPr>
          <p:cNvCxnSpPr>
            <a:cxnSpLocks/>
          </p:cNvCxnSpPr>
          <p:nvPr userDrawn="1"/>
        </p:nvCxnSpPr>
        <p:spPr>
          <a:xfrm>
            <a:off x="1778504" y="5691442"/>
            <a:ext cx="7562977"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246095A-D7CE-45C6-8BF9-B5543F78C034}"/>
              </a:ext>
            </a:extLst>
          </p:cNvPr>
          <p:cNvSpPr txBox="1"/>
          <p:nvPr userDrawn="1"/>
        </p:nvSpPr>
        <p:spPr>
          <a:xfrm>
            <a:off x="616300" y="5587583"/>
            <a:ext cx="1394156"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7" name="Text Placeholder 16">
            <a:extLst>
              <a:ext uri="{FF2B5EF4-FFF2-40B4-BE49-F238E27FC236}">
                <a16:creationId xmlns:a16="http://schemas.microsoft.com/office/drawing/2014/main" id="{9D785C9C-C30C-4D97-AE69-8F7DD8E35F2D}"/>
              </a:ext>
            </a:extLst>
          </p:cNvPr>
          <p:cNvSpPr>
            <a:spLocks noGrp="1"/>
          </p:cNvSpPr>
          <p:nvPr>
            <p:ph type="body" sz="quarter" idx="14" hasCustomPrompt="1"/>
          </p:nvPr>
        </p:nvSpPr>
        <p:spPr>
          <a:xfrm>
            <a:off x="1778505" y="6001571"/>
            <a:ext cx="4121179" cy="180000"/>
          </a:xfrm>
        </p:spPr>
        <p:txBody>
          <a:bodyPr/>
          <a:lstStyle>
            <a:lvl1pPr marL="0" indent="0">
              <a:buNone/>
              <a:defRPr sz="1200">
                <a:solidFill>
                  <a:schemeClr val="bg1"/>
                </a:solidFill>
                <a:latin typeface="EYInterstate Light" panose="02000506000000020004" pitchFamily="2" charset="0"/>
              </a:defRPr>
            </a:lvl1pPr>
          </a:lstStyle>
          <a:p>
            <a:pPr lvl="0"/>
            <a:r>
              <a:rPr lang="en-US" dirty="0"/>
              <a:t>Name Surname</a:t>
            </a:r>
            <a:endParaRPr lang="en-GB" dirty="0"/>
          </a:p>
        </p:txBody>
      </p:sp>
      <p:sp>
        <p:nvSpPr>
          <p:cNvPr id="18" name="Text Placeholder 16">
            <a:extLst>
              <a:ext uri="{FF2B5EF4-FFF2-40B4-BE49-F238E27FC236}">
                <a16:creationId xmlns:a16="http://schemas.microsoft.com/office/drawing/2014/main" id="{FE9ED2CF-644F-4B9E-820F-6BF4B84D6844}"/>
              </a:ext>
            </a:extLst>
          </p:cNvPr>
          <p:cNvSpPr>
            <a:spLocks noGrp="1"/>
          </p:cNvSpPr>
          <p:nvPr>
            <p:ph type="body" sz="quarter" idx="15" hasCustomPrompt="1"/>
          </p:nvPr>
        </p:nvSpPr>
        <p:spPr>
          <a:xfrm>
            <a:off x="1778505" y="6199189"/>
            <a:ext cx="4121179" cy="180000"/>
          </a:xfrm>
        </p:spPr>
        <p:txBody>
          <a:bodyPr/>
          <a:lstStyle>
            <a:lvl1pPr marL="0" indent="0">
              <a:buNone/>
              <a:defRPr sz="1200">
                <a:solidFill>
                  <a:srgbClr val="FFD200"/>
                </a:solidFill>
                <a:latin typeface="EYInterstate Light" panose="02000506000000020004" pitchFamily="2" charset="0"/>
              </a:defRPr>
            </a:lvl1pPr>
          </a:lstStyle>
          <a:p>
            <a:pPr lvl="0"/>
            <a:r>
              <a:rPr lang="en-US" dirty="0"/>
              <a:t>Job Title</a:t>
            </a:r>
            <a:endParaRPr lang="en-GB" dirty="0"/>
          </a:p>
        </p:txBody>
      </p:sp>
      <p:sp>
        <p:nvSpPr>
          <p:cNvPr id="19" name="Picture Placeholder 19">
            <a:extLst>
              <a:ext uri="{FF2B5EF4-FFF2-40B4-BE49-F238E27FC236}">
                <a16:creationId xmlns:a16="http://schemas.microsoft.com/office/drawing/2014/main" id="{220D652C-43A8-4888-A086-F26EAFCF8D7B}"/>
              </a:ext>
            </a:extLst>
          </p:cNvPr>
          <p:cNvSpPr>
            <a:spLocks noGrp="1"/>
          </p:cNvSpPr>
          <p:nvPr>
            <p:ph type="pic" sz="quarter" idx="16"/>
          </p:nvPr>
        </p:nvSpPr>
        <p:spPr>
          <a:xfrm>
            <a:off x="616298" y="5897024"/>
            <a:ext cx="768400" cy="576000"/>
          </a:xfrm>
          <a:prstGeom prst="ellipse">
            <a:avLst/>
          </a:prstGeom>
        </p:spPr>
        <p:txBody>
          <a:bodyPr anchor="ctr"/>
          <a:lstStyle>
            <a:lvl1pPr marL="0" indent="0" algn="ctr">
              <a:buNone/>
              <a:defRPr sz="900">
                <a:solidFill>
                  <a:schemeClr val="bg1"/>
                </a:solidFill>
                <a:latin typeface="EYInterstate Light" panose="02000506000000020004" pitchFamily="2" charset="0"/>
              </a:defRPr>
            </a:lvl1pPr>
          </a:lstStyle>
          <a:p>
            <a:endParaRPr lang="en-GB" dirty="0"/>
          </a:p>
        </p:txBody>
      </p:sp>
      <p:pic>
        <p:nvPicPr>
          <p:cNvPr id="13" name="Picture 12">
            <a:extLst>
              <a:ext uri="{FF2B5EF4-FFF2-40B4-BE49-F238E27FC236}">
                <a16:creationId xmlns:a16="http://schemas.microsoft.com/office/drawing/2014/main" id="{89396E1D-5C76-4ADE-9002-02AC4DD83A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5836" y="5340096"/>
            <a:ext cx="1317422" cy="1156968"/>
          </a:xfrm>
          <a:prstGeom prst="rect">
            <a:avLst/>
          </a:prstGeom>
        </p:spPr>
      </p:pic>
    </p:spTree>
    <p:extLst>
      <p:ext uri="{BB962C8B-B14F-4D97-AF65-F5344CB8AC3E}">
        <p14:creationId xmlns:p14="http://schemas.microsoft.com/office/powerpoint/2010/main" val="370490351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01600"/>
            <a:ext cx="10978515" cy="59436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8" y="1442718"/>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990497"/>
            <a:ext cx="3089275"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233140"/>
            <a:ext cx="3089275"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8" y="3882880"/>
            <a:ext cx="778959" cy="585216"/>
          </a:xfrm>
          <a:prstGeom prst="ellipse">
            <a:avLst/>
          </a:prstGeom>
        </p:spPr>
        <p:txBody>
          <a:bodyPr anchor="ctr"/>
          <a:lstStyle>
            <a:lvl1pPr marL="0" indent="0" algn="ctr">
              <a:buNone/>
              <a:defRPr sz="675">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9" y="1442719"/>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9" y="1939806"/>
            <a:ext cx="5465425"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3" name="Date Placeholder 2">
            <a:extLst>
              <a:ext uri="{FF2B5EF4-FFF2-40B4-BE49-F238E27FC236}">
                <a16:creationId xmlns:a16="http://schemas.microsoft.com/office/drawing/2014/main" id="{0A0865A7-88A1-4179-82B7-13BDA35F141B}"/>
              </a:ext>
            </a:extLst>
          </p:cNvPr>
          <p:cNvSpPr>
            <a:spLocks noGrp="1"/>
          </p:cNvSpPr>
          <p:nvPr>
            <p:ph type="dt" sz="half" idx="19"/>
          </p:nvPr>
        </p:nvSpPr>
        <p:spPr/>
        <p:txBody>
          <a:bodyPr/>
          <a:lstStyle/>
          <a:p>
            <a:fld id="{8C197A26-A640-4905-8935-FF19BEA61209}" type="datetime3">
              <a:rPr lang="en-US" smtClean="0"/>
              <a:t>23 October 2023</a:t>
            </a:fld>
            <a:endParaRPr lang="en-IN" dirty="0"/>
          </a:p>
        </p:txBody>
      </p:sp>
      <p:sp>
        <p:nvSpPr>
          <p:cNvPr id="4" name="Footer Placeholder 3">
            <a:extLst>
              <a:ext uri="{FF2B5EF4-FFF2-40B4-BE49-F238E27FC236}">
                <a16:creationId xmlns:a16="http://schemas.microsoft.com/office/drawing/2014/main" id="{D17C51E9-620F-4C67-9485-FC4B1DECDB10}"/>
              </a:ext>
            </a:extLst>
          </p:cNvPr>
          <p:cNvSpPr>
            <a:spLocks noGrp="1"/>
          </p:cNvSpPr>
          <p:nvPr>
            <p:ph type="ftr" sz="quarter" idx="20"/>
          </p:nvPr>
        </p:nvSpPr>
        <p:spPr/>
        <p:txBody>
          <a:bodyPr/>
          <a:lstStyle/>
          <a:p>
            <a:r>
              <a:rPr lang="en-IN" dirty="0"/>
              <a:t>myData_</a:t>
            </a:r>
            <a:r>
              <a:rPr lang="el-GR" dirty="0"/>
              <a:t>Σεπτέμβριος 2021</a:t>
            </a:r>
            <a:endParaRPr lang="en-IN" dirty="0"/>
          </a:p>
        </p:txBody>
      </p:sp>
      <p:sp>
        <p:nvSpPr>
          <p:cNvPr id="6" name="Slide Number Placeholder 5">
            <a:extLst>
              <a:ext uri="{FF2B5EF4-FFF2-40B4-BE49-F238E27FC236}">
                <a16:creationId xmlns:a16="http://schemas.microsoft.com/office/drawing/2014/main" id="{AEE53B3B-B504-465C-9948-C1D8C2E69995}"/>
              </a:ext>
            </a:extLst>
          </p:cNvPr>
          <p:cNvSpPr>
            <a:spLocks noGrp="1"/>
          </p:cNvSpPr>
          <p:nvPr>
            <p:ph type="sldNum" sz="quarter" idx="21"/>
          </p:nvPr>
        </p:nvSpPr>
        <p:spPr>
          <a:xfrm>
            <a:off x="609919" y="6516456"/>
            <a:ext cx="88454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52518359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0DE8-8F4D-4084-8CB3-259B7386B07A}"/>
              </a:ext>
            </a:extLst>
          </p:cNvPr>
          <p:cNvSpPr>
            <a:spLocks noGrp="1"/>
          </p:cNvSpPr>
          <p:nvPr>
            <p:ph type="title"/>
          </p:nvPr>
        </p:nvSpPr>
        <p:spPr/>
        <p:txBody>
          <a:bodyPr/>
          <a:lstStyle>
            <a:lvl1pPr>
              <a:defRPr/>
            </a:lvl1pPr>
          </a:lstStyle>
          <a:p>
            <a:r>
              <a:rPr lang="en-US" dirty="0"/>
              <a:t>Click to edit Master title style</a:t>
            </a:r>
            <a:endParaRPr lang="en-IN" dirty="0"/>
          </a:p>
        </p:txBody>
      </p:sp>
      <p:sp>
        <p:nvSpPr>
          <p:cNvPr id="3" name="Date Placeholder 2">
            <a:extLst>
              <a:ext uri="{FF2B5EF4-FFF2-40B4-BE49-F238E27FC236}">
                <a16:creationId xmlns:a16="http://schemas.microsoft.com/office/drawing/2014/main" id="{57F21B66-EF35-42E2-98F6-2B445D25885A}"/>
              </a:ext>
            </a:extLst>
          </p:cNvPr>
          <p:cNvSpPr>
            <a:spLocks noGrp="1"/>
          </p:cNvSpPr>
          <p:nvPr>
            <p:ph type="dt" sz="half" idx="10"/>
          </p:nvPr>
        </p:nvSpPr>
        <p:spPr/>
        <p:txBody>
          <a:bodyPr/>
          <a:lstStyle/>
          <a:p>
            <a:fld id="{09D9D712-FB23-42FD-BD7C-7A434C82EEC1}" type="datetime3">
              <a:rPr lang="en-US" smtClean="0"/>
              <a:t>23 October 2023</a:t>
            </a:fld>
            <a:endParaRPr lang="en-IN" dirty="0"/>
          </a:p>
        </p:txBody>
      </p:sp>
      <p:sp>
        <p:nvSpPr>
          <p:cNvPr id="4" name="Footer Placeholder 3">
            <a:extLst>
              <a:ext uri="{FF2B5EF4-FFF2-40B4-BE49-F238E27FC236}">
                <a16:creationId xmlns:a16="http://schemas.microsoft.com/office/drawing/2014/main" id="{C766EEFB-0946-4328-B1EF-7567E57C0686}"/>
              </a:ext>
            </a:extLst>
          </p:cNvPr>
          <p:cNvSpPr>
            <a:spLocks noGrp="1"/>
          </p:cNvSpPr>
          <p:nvPr>
            <p:ph type="ftr" sz="quarter" idx="11"/>
          </p:nvPr>
        </p:nvSpPr>
        <p:spPr/>
        <p:txBody>
          <a:bodyPr/>
          <a:lstStyle/>
          <a:p>
            <a:r>
              <a:rPr lang="en-IN" dirty="0"/>
              <a:t>myData_</a:t>
            </a:r>
            <a:r>
              <a:rPr lang="el-GR" dirty="0"/>
              <a:t>Σεπτέμβριος 2021</a:t>
            </a:r>
            <a:endParaRPr lang="en-IN" dirty="0"/>
          </a:p>
        </p:txBody>
      </p:sp>
      <p:sp>
        <p:nvSpPr>
          <p:cNvPr id="5" name="Slide Number Placeholder 4">
            <a:extLst>
              <a:ext uri="{FF2B5EF4-FFF2-40B4-BE49-F238E27FC236}">
                <a16:creationId xmlns:a16="http://schemas.microsoft.com/office/drawing/2014/main" id="{AE9BE56A-99A8-45B4-A8F6-67B842B2AC29}"/>
              </a:ext>
            </a:extLst>
          </p:cNvPr>
          <p:cNvSpPr>
            <a:spLocks noGrp="1"/>
          </p:cNvSpPr>
          <p:nvPr>
            <p:ph type="sldNum" sz="quarter" idx="12"/>
          </p:nvPr>
        </p:nvSpPr>
        <p:spPr>
          <a:xfrm>
            <a:off x="609919" y="6516456"/>
            <a:ext cx="88454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9752171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10_Standard slide">
    <p:spTree>
      <p:nvGrpSpPr>
        <p:cNvPr id="1" name=""/>
        <p:cNvGrpSpPr/>
        <p:nvPr/>
      </p:nvGrpSpPr>
      <p:grpSpPr>
        <a:xfrm>
          <a:off x="0" y="0"/>
          <a:ext cx="0" cy="0"/>
          <a:chOff x="0" y="0"/>
          <a:chExt cx="0" cy="0"/>
        </a:xfrm>
      </p:grpSpPr>
      <p:pic>
        <p:nvPicPr>
          <p:cNvPr id="7" name="Picture 6" descr="Stack of open books">
            <a:extLst>
              <a:ext uri="{FF2B5EF4-FFF2-40B4-BE49-F238E27FC236}">
                <a16:creationId xmlns:a16="http://schemas.microsoft.com/office/drawing/2014/main" id="{1D3E0F49-7D1F-4DE1-B59D-3F856F2309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4837" y="0"/>
            <a:ext cx="5483514" cy="6858000"/>
          </a:xfrm>
          <a:prstGeom prst="rect">
            <a:avLst/>
          </a:prstGeom>
        </p:spPr>
      </p:pic>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6031027"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0" name="Group 4">
            <a:extLst>
              <a:ext uri="{FF2B5EF4-FFF2-40B4-BE49-F238E27FC236}">
                <a16:creationId xmlns:a16="http://schemas.microsoft.com/office/drawing/2014/main" id="{BDA82546-A054-401E-9267-12B8A60F7CDC}"/>
              </a:ext>
            </a:extLst>
          </p:cNvPr>
          <p:cNvGrpSpPr>
            <a:grpSpLocks noChangeAspect="1"/>
          </p:cNvGrpSpPr>
          <p:nvPr userDrawn="1"/>
        </p:nvGrpSpPr>
        <p:grpSpPr bwMode="auto">
          <a:xfrm>
            <a:off x="11608231" y="6200775"/>
            <a:ext cx="303213" cy="311150"/>
            <a:chOff x="7110" y="4004"/>
            <a:chExt cx="191" cy="196"/>
          </a:xfrm>
        </p:grpSpPr>
        <p:sp>
          <p:nvSpPr>
            <p:cNvPr id="11" name="Freeform 5">
              <a:extLst>
                <a:ext uri="{FF2B5EF4-FFF2-40B4-BE49-F238E27FC236}">
                  <a16:creationId xmlns:a16="http://schemas.microsoft.com/office/drawing/2014/main" id="{5D0680E5-5DD1-4C4B-AE95-FC5737C33B4B}"/>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3" name="Freeform 6">
              <a:extLst>
                <a:ext uri="{FF2B5EF4-FFF2-40B4-BE49-F238E27FC236}">
                  <a16:creationId xmlns:a16="http://schemas.microsoft.com/office/drawing/2014/main" id="{EBE33DA5-910B-4626-A3EF-09203A35DA92}"/>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4" name="Freeform 7">
              <a:extLst>
                <a:ext uri="{FF2B5EF4-FFF2-40B4-BE49-F238E27FC236}">
                  <a16:creationId xmlns:a16="http://schemas.microsoft.com/office/drawing/2014/main" id="{BA460711-0664-407E-A986-1AEBBC736916}"/>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177542453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YInterstate Light" panose="02000506000000020004" pitchFamily="2" charset="0"/>
            </a:endParaRPr>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2192733622"/>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70176995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fld id="{77891A2A-1EE4-41A1-BF14-FFA5AEA1A320}" type="datetime3">
              <a:rPr lang="en-US" smtClean="0"/>
              <a:t>23 October 2023</a:t>
            </a:fld>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a:t>STOCK OPTIONS AND RSU’S - (E.2208/2020)</a:t>
            </a:r>
            <a:endParaRPr lang="en-US" dirty="0"/>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44" b="5020"/>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831891787"/>
      </p:ext>
    </p:extLst>
  </p:cSld>
  <p:clrMapOvr>
    <a:masterClrMapping/>
  </p:clrMapOvr>
  <p:extLst>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fld id="{97B14021-CB4E-4A4F-8709-D33FAB29C8FB}" type="datetime3">
              <a:rPr lang="en-US" smtClean="0"/>
              <a:t>23 October 2023</a:t>
            </a:fld>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377856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fld id="{EE19B0F1-44AD-42A5-9A37-2FB41F1EC903}" type="datetime3">
              <a:rPr lang="en-US" smtClean="0"/>
              <a:t>23 October 2023</a:t>
            </a:fld>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29275103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fld id="{FAA65521-E907-4B6A-8E88-DD4BEE4ED137}" type="datetime3">
              <a:rPr lang="en-US" smtClean="0"/>
              <a:t>23 October 2023</a:t>
            </a:fld>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12239093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fld id="{B2FB67F6-71E2-4CE9-9767-63F7E639F73F}" type="datetime3">
              <a:rPr lang="en-US" smtClean="0"/>
              <a:t>23 October 2023</a:t>
            </a:fld>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39339058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1E6D7102-DD97-4F84-8724-387B81A0E6ED}" type="datetime3">
              <a:rPr lang="en-US" smtClean="0"/>
              <a:t>23 October 2023</a:t>
            </a:fld>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32059085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fld id="{C1498488-8765-4B8D-9D72-8E71718AE3EF}" type="datetime3">
              <a:rPr lang="en-US" smtClean="0"/>
              <a:t>23 October 2023</a:t>
            </a:fld>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93650702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fld id="{70698E0F-C516-4EA3-9B7A-A60925844285}" type="datetime3">
              <a:rPr lang="en-US" smtClean="0"/>
              <a:t>23 October 2023</a:t>
            </a:fld>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9941120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fld id="{A30B5B11-3029-4BDF-9283-90F5215BC815}" type="datetime3">
              <a:rPr lang="en-US" smtClean="0"/>
              <a:t>23 October 2023</a:t>
            </a:fld>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7364019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fld id="{BF2C04E3-9852-4EE1-995A-A982B306E72F}" type="datetime3">
              <a:rPr lang="en-US" smtClean="0"/>
              <a:t>23 October 2023</a:t>
            </a:fld>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682270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FB30D97D-394B-435A-96D5-C1B9D33E1628}" type="datetime3">
              <a:rPr lang="en-US" smtClean="0"/>
              <a:t>23 October 2023</a:t>
            </a:fld>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a:t>STOCK OPTIONS AND RSU’S - (E.2208/2020)</a:t>
            </a:r>
            <a:endParaRPr lang="en-US" dirty="0"/>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EYInterstate Light" panose="02000506000000020004" pitchFamily="2" charset="0"/>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EYInterstate Light" panose="02000506000000020004" pitchFamily="2" charset="0"/>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32776975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EYInterstate Light" panose="02000506000000020004" pitchFamily="2"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EYInterstate Light" panose="02000506000000020004" pitchFamily="2"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308502068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fld id="{F4FB490B-7BF8-4509-9F0D-5A2D3FE1A9A1}" type="datetime3">
              <a:rPr lang="en-US" smtClean="0"/>
              <a:t>23 October 2023</a:t>
            </a:fld>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08372920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fld id="{7EDC6652-D330-42A9-B2DB-FD7DBFE6E7CE}" type="datetime3">
              <a:rPr lang="en-US" smtClean="0"/>
              <a:t>23 October 2023</a:t>
            </a:fld>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50521703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fld id="{7848B339-892E-45B1-8EC6-9663C993893D}" type="datetime3">
              <a:rPr lang="en-US" smtClean="0"/>
              <a:t>23 October 2023</a:t>
            </a:fld>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92566609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fld id="{53C96D42-85A7-4FB8-81C2-A76989CD2C0B}" type="datetime3">
              <a:rPr lang="en-US" smtClean="0"/>
              <a:t>23 October 2023</a:t>
            </a:fld>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10636705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fld id="{BE72F864-C261-4ACC-899D-1F7B54215EB6}" type="datetime3">
              <a:rPr lang="en-US" smtClean="0"/>
              <a:t>23 October 2023</a:t>
            </a:fld>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44702353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fld id="{DE39BF9A-0D1B-456C-90FD-7DD4E43985FE}" type="datetime3">
              <a:rPr lang="en-US" smtClean="0"/>
              <a:t>23 October 2023</a:t>
            </a:fld>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26273869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fld id="{678A09A2-12AE-4A08-9E31-994E3910808B}" type="datetime3">
              <a:rPr lang="en-US" smtClean="0"/>
              <a:t>23 October 2023</a:t>
            </a:fld>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867520761"/>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0BD55BA1-5616-41A0-A230-900CC53918C9}" type="datetime3">
              <a:rPr lang="en-US" smtClean="0"/>
              <a:t>23 October 2023</a:t>
            </a:fld>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87938834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9496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fld id="{ECB31890-3905-4699-8A54-4A643E2FBD12}" type="datetime3">
              <a:rPr lang="en-US" smtClean="0"/>
              <a:t>23 October 2023</a:t>
            </a:fld>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60319891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4310909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99008063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9" name="TextBox 8">
            <a:extLst>
              <a:ext uri="{FF2B5EF4-FFF2-40B4-BE49-F238E27FC236}">
                <a16:creationId xmlns:a16="http://schemas.microsoft.com/office/drawing/2014/main" id="{0414AAD8-A2C5-49FF-8469-FA458265FB72}"/>
              </a:ext>
            </a:extLst>
          </p:cNvPr>
          <p:cNvSpPr txBox="1">
            <a:spLocks/>
          </p:cNvSpPr>
          <p:nvPr userDrawn="1"/>
        </p:nvSpPr>
        <p:spPr>
          <a:xfrm>
            <a:off x="8406581" y="563952"/>
            <a:ext cx="3309810" cy="3037755"/>
          </a:xfrm>
          <a:prstGeom prst="rect">
            <a:avLst/>
          </a:prstGeom>
          <a:noFill/>
        </p:spPr>
        <p:txBody>
          <a:bodyPr wrap="square" lIns="0" tIns="36576" rIns="0" bIns="0" rtlCol="0" anchor="t">
            <a:spAutoFit/>
          </a:bodyPr>
          <a:lstStyle/>
          <a:p>
            <a:pPr lvl="0">
              <a:buClr>
                <a:srgbClr val="FFD200"/>
              </a:buClr>
              <a:buSzPct val="70000"/>
              <a:defRPr/>
            </a:pPr>
            <a:r>
              <a:rPr lang="en-IN" sz="800" kern="0" dirty="0">
                <a:solidFill>
                  <a:srgbClr val="FFFFFF"/>
                </a:solidFill>
                <a:latin typeface="EYInterstate Light" panose="02000506000000020004" pitchFamily="2" charset="0"/>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lvl="0">
              <a:buClr>
                <a:srgbClr val="FFD200"/>
              </a:buClr>
              <a:buSzPct val="70000"/>
              <a:defRPr/>
            </a:pPr>
            <a:endParaRPr lang="en-IN" sz="800" kern="0" dirty="0">
              <a:solidFill>
                <a:srgbClr val="FFFFFF"/>
              </a:solidFill>
              <a:latin typeface="EYInterstate Light" panose="02000506000000020004" pitchFamily="2" charset="0"/>
            </a:endParaRPr>
          </a:p>
          <a:p>
            <a:r>
              <a:rPr lang="en-US" sz="800" b="1" dirty="0">
                <a:solidFill>
                  <a:schemeClr val="bg1"/>
                </a:solidFill>
                <a:latin typeface="EYInterstate" panose="02000503020000020004" pitchFamily="2" charset="0"/>
              </a:rPr>
              <a:t>About EY's Tax Services </a:t>
            </a:r>
          </a:p>
          <a:p>
            <a:r>
              <a:rPr lang="en-US" sz="800" b="1" dirty="0">
                <a:solidFill>
                  <a:schemeClr val="bg1"/>
                </a:solidFill>
                <a:latin typeface="EYInterstate Light" panose="02000506000000020004" pitchFamily="2" charset="0"/>
              </a:rPr>
              <a:t>Your business will only succeed if you build it on a strong foundation and grow it in a sustainable way. At EY, we believe that managing your tax obligations responsibly and proactively can make a critical difference. Our 50,000 talented tax professionals, in more than 150 countries, give you technical knowledge, business experience, consistency and an unwavering commitment to quality service — wherever you are and whatever tax services you need.</a:t>
            </a:r>
            <a:endParaRPr lang="en-US" sz="800" dirty="0">
              <a:solidFill>
                <a:schemeClr val="bg1"/>
              </a:solidFill>
              <a:latin typeface="EYInterstate Light" panose="02000506000000020004" pitchFamily="2" charset="0"/>
            </a:endParaRPr>
          </a:p>
          <a:p>
            <a:endParaRPr lang="en-US" sz="800" dirty="0">
              <a:solidFill>
                <a:schemeClr val="bg1"/>
              </a:solidFill>
              <a:latin typeface="EYInterstate Light" panose="02000506000000020004" pitchFamily="2" charset="0"/>
            </a:endParaRPr>
          </a:p>
          <a:p>
            <a:endParaRPr lang="en-US" sz="800" dirty="0">
              <a:solidFill>
                <a:schemeClr val="bg1"/>
              </a:solidFill>
              <a:latin typeface="EYInterstate Light" panose="02000506000000020004" pitchFamily="2" charset="0"/>
            </a:endParaRPr>
          </a:p>
          <a:p>
            <a:pPr>
              <a:buClr>
                <a:srgbClr val="FFD200"/>
              </a:buClr>
              <a:buSzPct val="70000"/>
              <a:defRPr/>
            </a:pPr>
            <a:r>
              <a:rPr lang="en-IN" sz="800" kern="0" dirty="0">
                <a:solidFill>
                  <a:srgbClr val="FFFFFF"/>
                </a:solidFill>
                <a:latin typeface="EYInterstate Light" panose="02000506000000020004" pitchFamily="2" charset="0"/>
              </a:rPr>
              <a:t>© 2023 EY</a:t>
            </a:r>
          </a:p>
          <a:p>
            <a:pPr>
              <a:buClr>
                <a:srgbClr val="FFD200"/>
              </a:buClr>
              <a:buSzPct val="70000"/>
              <a:defRPr/>
            </a:pPr>
            <a:r>
              <a:rPr lang="en-IN" sz="800" kern="0" dirty="0">
                <a:solidFill>
                  <a:srgbClr val="FFFFFF"/>
                </a:solidFill>
                <a:latin typeface="EYInterstate Light" panose="02000506000000020004" pitchFamily="2" charset="0"/>
              </a:rPr>
              <a:t>All Rights Reserved.</a:t>
            </a:r>
          </a:p>
          <a:p>
            <a:pPr>
              <a:buClr>
                <a:srgbClr val="FFD200"/>
              </a:buClr>
              <a:buSzPct val="70000"/>
              <a:defRPr/>
            </a:pPr>
            <a:endParaRPr lang="en-IN" sz="800" kern="0" dirty="0">
              <a:solidFill>
                <a:srgbClr val="FFFFFF"/>
              </a:solidFill>
              <a:latin typeface="EYInterstate Light" panose="02000506000000020004" pitchFamily="2" charset="0"/>
            </a:endParaRP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r>
              <a:rPr lang="en-IN" sz="1100" kern="0" dirty="0">
                <a:solidFill>
                  <a:srgbClr val="FFFFFF"/>
                </a:solidFill>
                <a:latin typeface="EYInterstate" panose="02000503020000020004" pitchFamily="2" charset="0"/>
              </a:rPr>
              <a:t>ey.com</a:t>
            </a:r>
          </a:p>
        </p:txBody>
      </p:sp>
      <p:sp>
        <p:nvSpPr>
          <p:cNvPr id="10" name="TextBox 9">
            <a:extLst>
              <a:ext uri="{FF2B5EF4-FFF2-40B4-BE49-F238E27FC236}">
                <a16:creationId xmlns:a16="http://schemas.microsoft.com/office/drawing/2014/main" id="{52D1448B-5456-4EBC-98E3-9A59AE447BDD}"/>
              </a:ext>
            </a:extLst>
          </p:cNvPr>
          <p:cNvSpPr txBox="1">
            <a:spLocks/>
          </p:cNvSpPr>
          <p:nvPr userDrawn="1"/>
        </p:nvSpPr>
        <p:spPr>
          <a:xfrm>
            <a:off x="481959" y="563952"/>
            <a:ext cx="3205138" cy="2660728"/>
          </a:xfrm>
          <a:prstGeom prst="rect">
            <a:avLst/>
          </a:prstGeom>
          <a:noFill/>
        </p:spPr>
        <p:txBody>
          <a:bodyPr wrap="square" lIns="0" tIns="36576" rIns="0" bIns="0" rtlCol="0" anchor="t">
            <a:spAutoFit/>
          </a:bodyPr>
          <a:lstStyle/>
          <a:p>
            <a:pPr lvl="0">
              <a:spcAft>
                <a:spcPts val="6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EYInterstate" panose="02000503020000020004" pitchFamily="2" charset="0"/>
              </a:rPr>
              <a:t>EY  </a:t>
            </a:r>
            <a:r>
              <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rPr>
              <a:t>|  </a:t>
            </a:r>
            <a:r>
              <a:rPr lang="en-IN" sz="1200" kern="0" dirty="0">
                <a:solidFill>
                  <a:srgbClr val="FFE600"/>
                </a:solidFill>
                <a:latin typeface="EYInterstate" panose="02000503020000020004" pitchFamily="2" charset="0"/>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US" sz="1100" b="0" i="0" u="none" strike="noStrike" kern="0" cap="none" spc="0" normalizeH="0" baseline="0" noProof="0" dirty="0">
              <a:ln>
                <a:noFill/>
              </a:ln>
              <a:solidFill>
                <a:srgbClr val="FFFFFF"/>
              </a:solidFill>
              <a:effectLst/>
              <a:uLnTx/>
              <a:uFillTx/>
              <a:latin typeface="EYInterstate" panose="02000503020000020004" pitchFamily="2" charset="0"/>
              <a:cs typeface="Arial"/>
            </a:endParaRPr>
          </a:p>
          <a:p>
            <a:pPr lvl="0">
              <a:buClr>
                <a:srgbClr val="FFD200"/>
              </a:buClr>
              <a:buSzPct val="70000"/>
              <a:defRPr/>
            </a:pPr>
            <a:r>
              <a:rPr lang="en-US" sz="1100" kern="0" dirty="0">
                <a:solidFill>
                  <a:srgbClr val="FFFFFF"/>
                </a:solidFill>
                <a:latin typeface="EYInterstate" panose="02000503020000020004" pitchFamily="2" charset="0"/>
              </a:rPr>
              <a:t>EY exists to build a better working world, helping create long-term value for clients, people and society and build trust in the capital markets.</a:t>
            </a:r>
          </a:p>
          <a:p>
            <a:pPr lvl="0">
              <a:buClr>
                <a:srgbClr val="FFD200"/>
              </a:buClr>
              <a:buSzPct val="70000"/>
              <a:defRPr/>
            </a:pPr>
            <a:endParaRPr lang="en-US" sz="1100" kern="0" dirty="0">
              <a:solidFill>
                <a:srgbClr val="FFFFFF"/>
              </a:solidFill>
              <a:latin typeface="EYInterstate" panose="02000503020000020004" pitchFamily="2" charset="0"/>
            </a:endParaRPr>
          </a:p>
          <a:p>
            <a:pPr lvl="0">
              <a:buClr>
                <a:srgbClr val="FFD200"/>
              </a:buClr>
              <a:buSzPct val="70000"/>
              <a:defRPr/>
            </a:pPr>
            <a:r>
              <a:rPr lang="en-US" sz="1100" kern="0" dirty="0">
                <a:solidFill>
                  <a:srgbClr val="FFFFFF"/>
                </a:solidFill>
                <a:latin typeface="EYInterstate" panose="02000503020000020004" pitchFamily="2" charset="0"/>
              </a:rPr>
              <a:t>Enabled by data and technology, diverse EY teams in over 150 countries provide trust through assurance and help clients grow, transform and operate.</a:t>
            </a:r>
          </a:p>
          <a:p>
            <a:pPr lvl="0">
              <a:buClr>
                <a:srgbClr val="FFD200"/>
              </a:buClr>
              <a:buSzPct val="70000"/>
              <a:defRPr/>
            </a:pPr>
            <a:endParaRPr lang="en-US" sz="1100" kern="0" dirty="0">
              <a:solidFill>
                <a:srgbClr val="FFFFFF"/>
              </a:solidFill>
              <a:latin typeface="EYInterstate" panose="02000503020000020004" pitchFamily="2" charset="0"/>
            </a:endParaRPr>
          </a:p>
          <a:p>
            <a:pPr lvl="0">
              <a:buClr>
                <a:srgbClr val="FFD200"/>
              </a:buClr>
              <a:buSzPct val="70000"/>
              <a:defRPr/>
            </a:pPr>
            <a:r>
              <a:rPr lang="en-US" sz="1100" kern="0" dirty="0">
                <a:solidFill>
                  <a:srgbClr val="FFFFFF"/>
                </a:solidFill>
                <a:latin typeface="EYInterstate" panose="02000503020000020004" pitchFamily="2" charset="0"/>
              </a:rPr>
              <a:t>Working across assurance, consulting, law, strategy, tax and transactions, EY teams ask better questions to find new answers for the complex issues facing our world today.</a:t>
            </a:r>
            <a:endParaRPr lang="en-IN" sz="1100" kern="0" dirty="0">
              <a:solidFill>
                <a:srgbClr val="FFFFFF"/>
              </a:solidFill>
              <a:latin typeface="EYInterstate" panose="02000503020000020004" pitchFamily="2" charset="0"/>
            </a:endParaRPr>
          </a:p>
        </p:txBody>
      </p:sp>
      <p:pic>
        <p:nvPicPr>
          <p:cNvPr id="6" name="Picture 5">
            <a:extLst>
              <a:ext uri="{FF2B5EF4-FFF2-40B4-BE49-F238E27FC236}">
                <a16:creationId xmlns:a16="http://schemas.microsoft.com/office/drawing/2014/main" id="{999C9503-4585-47F7-83C2-245F64A02D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6581" y="6321003"/>
            <a:ext cx="2977290" cy="141850"/>
          </a:xfrm>
          <a:prstGeom prst="rect">
            <a:avLst/>
          </a:prstGeom>
        </p:spPr>
      </p:pic>
      <p:sp>
        <p:nvSpPr>
          <p:cNvPr id="8" name="TextBox 7">
            <a:extLst>
              <a:ext uri="{FF2B5EF4-FFF2-40B4-BE49-F238E27FC236}">
                <a16:creationId xmlns:a16="http://schemas.microsoft.com/office/drawing/2014/main" id="{0FD96DFA-75F2-40D1-9A05-99E56BF44CC3}"/>
              </a:ext>
            </a:extLst>
          </p:cNvPr>
          <p:cNvSpPr txBox="1"/>
          <p:nvPr userDrawn="1"/>
        </p:nvSpPr>
        <p:spPr>
          <a:xfrm>
            <a:off x="481959" y="5816522"/>
            <a:ext cx="2964834" cy="646331"/>
          </a:xfrm>
          <a:prstGeom prst="rect">
            <a:avLst/>
          </a:prstGeom>
          <a:noFill/>
        </p:spPr>
        <p:txBody>
          <a:bodyPr wrap="square" lIns="0" tIns="0" rIns="0" bIns="0">
            <a:spAutoFit/>
          </a:bodyPr>
          <a:lstStyle/>
          <a:p>
            <a:r>
              <a:rPr lang="en-US" sz="700" dirty="0">
                <a:solidFill>
                  <a:schemeClr val="bg1"/>
                </a:solidFill>
                <a:effectLst/>
                <a:latin typeface="EYInterstate Light" panose="02000506000000020004" pitchFamily="2" charset="0"/>
                <a:ea typeface="Calibri" panose="020F0502020204030204" pitchFamily="34" charset="0"/>
              </a:rPr>
              <a:t>Legal Name: ERNST AND YOUNG Single Member </a:t>
            </a:r>
            <a:r>
              <a:rPr lang="en-US" sz="700" dirty="0" err="1">
                <a:solidFill>
                  <a:schemeClr val="bg1"/>
                </a:solidFill>
                <a:effectLst/>
                <a:latin typeface="EYInterstate Light" panose="02000506000000020004" pitchFamily="2" charset="0"/>
                <a:ea typeface="Calibri" panose="020F0502020204030204" pitchFamily="34" charset="0"/>
              </a:rPr>
              <a:t>Societe</a:t>
            </a:r>
            <a:r>
              <a:rPr lang="en-US" sz="700" dirty="0">
                <a:solidFill>
                  <a:schemeClr val="bg1"/>
                </a:solidFill>
                <a:effectLst/>
                <a:latin typeface="EYInterstate Light" panose="02000506000000020004" pitchFamily="2" charset="0"/>
                <a:ea typeface="Calibri" panose="020F0502020204030204" pitchFamily="34" charset="0"/>
              </a:rPr>
              <a:t> Anonyme </a:t>
            </a:r>
            <a:br>
              <a:rPr lang="en-US" sz="700" dirty="0">
                <a:solidFill>
                  <a:schemeClr val="bg1"/>
                </a:solidFill>
                <a:effectLst/>
                <a:latin typeface="EYInterstate Light" panose="02000506000000020004" pitchFamily="2" charset="0"/>
                <a:ea typeface="Calibri" panose="020F0502020204030204" pitchFamily="34" charset="0"/>
              </a:rPr>
            </a:br>
            <a:r>
              <a:rPr lang="en-US" sz="700" dirty="0">
                <a:solidFill>
                  <a:schemeClr val="bg1"/>
                </a:solidFill>
                <a:effectLst/>
                <a:latin typeface="EYInterstate Light" panose="02000506000000020004" pitchFamily="2" charset="0"/>
                <a:ea typeface="Calibri" panose="020F0502020204030204" pitchFamily="34" charset="0"/>
              </a:rPr>
              <a:t>for the Provision of Advisory Services</a:t>
            </a:r>
            <a:endParaRPr lang="el-GR" sz="700" dirty="0">
              <a:solidFill>
                <a:schemeClr val="bg1"/>
              </a:solidFill>
              <a:effectLst/>
              <a:latin typeface="EYInterstate Light" panose="02000506000000020004" pitchFamily="2" charset="0"/>
              <a:ea typeface="Calibri" panose="020F0502020204030204" pitchFamily="34" charset="0"/>
            </a:endParaRPr>
          </a:p>
          <a:p>
            <a:r>
              <a:rPr lang="en-US" sz="700" dirty="0">
                <a:solidFill>
                  <a:schemeClr val="bg1"/>
                </a:solidFill>
                <a:effectLst/>
                <a:latin typeface="EYInterstate Light" panose="02000506000000020004" pitchFamily="2" charset="0"/>
                <a:ea typeface="Calibri" panose="020F0502020204030204" pitchFamily="34" charset="0"/>
              </a:rPr>
              <a:t>Distinctive title: ERNST &amp; YOUNG BUSINESS ADVISORY SOLUTIONS</a:t>
            </a:r>
            <a:endParaRPr lang="el-GR" sz="700" dirty="0">
              <a:solidFill>
                <a:schemeClr val="bg1"/>
              </a:solidFill>
              <a:effectLst/>
              <a:latin typeface="EYInterstate Light" panose="02000506000000020004" pitchFamily="2" charset="0"/>
              <a:ea typeface="Calibri" panose="020F0502020204030204" pitchFamily="34" charset="0"/>
            </a:endParaRPr>
          </a:p>
          <a:p>
            <a:r>
              <a:rPr lang="en-US" sz="700" dirty="0">
                <a:solidFill>
                  <a:schemeClr val="bg1"/>
                </a:solidFill>
                <a:effectLst/>
                <a:latin typeface="EYInterstate Light" panose="02000506000000020004" pitchFamily="2" charset="0"/>
                <a:ea typeface="Calibri" panose="020F0502020204030204" pitchFamily="34" charset="0"/>
              </a:rPr>
              <a:t>Legal form: </a:t>
            </a:r>
            <a:r>
              <a:rPr lang="en-US" sz="700" dirty="0" err="1">
                <a:solidFill>
                  <a:schemeClr val="bg1"/>
                </a:solidFill>
                <a:effectLst/>
                <a:latin typeface="EYInterstate Light" panose="02000506000000020004" pitchFamily="2" charset="0"/>
                <a:ea typeface="Calibri" panose="020F0502020204030204" pitchFamily="34" charset="0"/>
              </a:rPr>
              <a:t>Societe</a:t>
            </a:r>
            <a:r>
              <a:rPr lang="en-US" sz="700" dirty="0">
                <a:solidFill>
                  <a:schemeClr val="bg1"/>
                </a:solidFill>
                <a:effectLst/>
                <a:latin typeface="EYInterstate Light" panose="02000506000000020004" pitchFamily="2" charset="0"/>
                <a:ea typeface="Calibri" panose="020F0502020204030204" pitchFamily="34" charset="0"/>
              </a:rPr>
              <a:t> Anonyme</a:t>
            </a:r>
            <a:endParaRPr lang="el-GR" sz="700" dirty="0">
              <a:solidFill>
                <a:schemeClr val="bg1"/>
              </a:solidFill>
              <a:effectLst/>
              <a:latin typeface="EYInterstate Light" panose="02000506000000020004" pitchFamily="2" charset="0"/>
              <a:ea typeface="Calibri" panose="020F0502020204030204" pitchFamily="34" charset="0"/>
            </a:endParaRPr>
          </a:p>
          <a:p>
            <a:r>
              <a:rPr lang="en-US" sz="700" dirty="0">
                <a:solidFill>
                  <a:schemeClr val="bg1"/>
                </a:solidFill>
                <a:effectLst/>
                <a:latin typeface="EYInterstate Light" panose="02000506000000020004" pitchFamily="2" charset="0"/>
                <a:ea typeface="Calibri" panose="020F0502020204030204" pitchFamily="34" charset="0"/>
              </a:rPr>
              <a:t>Registered seat: </a:t>
            </a:r>
            <a:r>
              <a:rPr lang="en-US" sz="700" dirty="0" err="1">
                <a:solidFill>
                  <a:schemeClr val="bg1"/>
                </a:solidFill>
                <a:effectLst/>
                <a:latin typeface="EYInterstate Light" panose="02000506000000020004" pitchFamily="2" charset="0"/>
                <a:ea typeface="Calibri" panose="020F0502020204030204" pitchFamily="34" charset="0"/>
              </a:rPr>
              <a:t>Chimarras</a:t>
            </a:r>
            <a:r>
              <a:rPr lang="en-US" sz="700" dirty="0">
                <a:solidFill>
                  <a:schemeClr val="bg1"/>
                </a:solidFill>
                <a:effectLst/>
                <a:latin typeface="EYInterstate Light" panose="02000506000000020004" pitchFamily="2" charset="0"/>
                <a:ea typeface="Calibri" panose="020F0502020204030204" pitchFamily="34" charset="0"/>
              </a:rPr>
              <a:t> 8</a:t>
            </a:r>
            <a:r>
              <a:rPr lang="el-GR" sz="700" dirty="0">
                <a:solidFill>
                  <a:schemeClr val="bg1"/>
                </a:solidFill>
                <a:effectLst/>
                <a:latin typeface="EYInterstate Light" panose="02000506000000020004" pitchFamily="2" charset="0"/>
                <a:ea typeface="Calibri" panose="020F0502020204030204" pitchFamily="34" charset="0"/>
              </a:rPr>
              <a:t>Β</a:t>
            </a:r>
            <a:r>
              <a:rPr lang="en-US" sz="700" dirty="0">
                <a:solidFill>
                  <a:schemeClr val="bg1"/>
                </a:solidFill>
                <a:effectLst/>
                <a:latin typeface="EYInterstate Light" panose="02000506000000020004" pitchFamily="2" charset="0"/>
                <a:ea typeface="Calibri" panose="020F0502020204030204" pitchFamily="34" charset="0"/>
              </a:rPr>
              <a:t>, </a:t>
            </a:r>
            <a:r>
              <a:rPr lang="en-US" sz="700" dirty="0" err="1">
                <a:solidFill>
                  <a:schemeClr val="bg1"/>
                </a:solidFill>
                <a:effectLst/>
                <a:latin typeface="EYInterstate Light" panose="02000506000000020004" pitchFamily="2" charset="0"/>
                <a:ea typeface="Calibri" panose="020F0502020204030204" pitchFamily="34" charset="0"/>
              </a:rPr>
              <a:t>Maroussi</a:t>
            </a:r>
            <a:r>
              <a:rPr lang="en-US" sz="700" dirty="0">
                <a:solidFill>
                  <a:schemeClr val="bg1"/>
                </a:solidFill>
                <a:effectLst/>
                <a:latin typeface="EYInterstate Light" panose="02000506000000020004" pitchFamily="2" charset="0"/>
                <a:ea typeface="Calibri" panose="020F0502020204030204" pitchFamily="34" charset="0"/>
              </a:rPr>
              <a:t>, 15125</a:t>
            </a:r>
            <a:endParaRPr lang="el-GR" sz="700" dirty="0">
              <a:solidFill>
                <a:schemeClr val="bg1"/>
              </a:solidFill>
              <a:effectLst/>
              <a:latin typeface="EYInterstate Light" panose="02000506000000020004" pitchFamily="2" charset="0"/>
              <a:ea typeface="Calibri" panose="020F0502020204030204" pitchFamily="34" charset="0"/>
            </a:endParaRPr>
          </a:p>
          <a:p>
            <a:r>
              <a:rPr lang="en-US" sz="700" dirty="0">
                <a:solidFill>
                  <a:schemeClr val="bg1"/>
                </a:solidFill>
                <a:effectLst/>
                <a:latin typeface="EYInterstate Light" panose="02000506000000020004" pitchFamily="2" charset="0"/>
                <a:ea typeface="Calibri" panose="020F0502020204030204" pitchFamily="34" charset="0"/>
              </a:rPr>
              <a:t>General Commercial Registry No</a:t>
            </a:r>
            <a:r>
              <a:rPr lang="el-GR" sz="700" dirty="0">
                <a:solidFill>
                  <a:schemeClr val="bg1"/>
                </a:solidFill>
                <a:effectLst/>
                <a:latin typeface="EYInterstate Light" panose="02000506000000020004" pitchFamily="2" charset="0"/>
                <a:ea typeface="Calibri" panose="020F0502020204030204" pitchFamily="34" charset="0"/>
              </a:rPr>
              <a:t>: 001576101000</a:t>
            </a:r>
          </a:p>
        </p:txBody>
      </p:sp>
    </p:spTree>
    <p:extLst>
      <p:ext uri="{BB962C8B-B14F-4D97-AF65-F5344CB8AC3E}">
        <p14:creationId xmlns:p14="http://schemas.microsoft.com/office/powerpoint/2010/main" val="404193488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49310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A3A77C-9879-484D-8257-3275C14D128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91" t="25039" r="22409"/>
          <a:stretch/>
        </p:blipFill>
        <p:spPr>
          <a:xfrm>
            <a:off x="0" y="0"/>
            <a:ext cx="1219835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YInterstate Light" panose="02000506000000020004" pitchFamily="2" charset="0"/>
            </a:endParaRPr>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1776134022"/>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YInterstate Light" panose="02000506000000020004" pitchFamily="2" charset="0"/>
            </a:endParaRPr>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2837095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dirty="0">
                <a:latin typeface="EYInterstate Light" panose="02000506000000020004" pitchFamily="2" charset="0"/>
              </a:endParaRPr>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latin typeface="EYInterstate Light" panose="02000506000000020004" pitchFamily="2" charset="0"/>
              </a:endParaRPr>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latin typeface="EYInterstate Light" panose="02000506000000020004" pitchFamily="2" charset="0"/>
              </a:endParaRPr>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latin typeface="EYInterstate Light" panose="02000506000000020004" pitchFamily="2" charset="0"/>
              </a:endParaRPr>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3418338012"/>
      </p:ext>
    </p:extLst>
  </p:cSld>
  <p:clrMapOvr>
    <a:masterClrMapping/>
  </p:clrMapOvr>
  <p:extLst>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78503237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fld id="{84C8FFC7-1727-41EE-9A6A-9A53FBAAD07D}" type="datetime3">
              <a:rPr lang="en-US" smtClean="0"/>
              <a:t>23 October 2023</a:t>
            </a:fld>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a:t>STOCK OPTIONS AND RSU’S - (E.2208/2020)</a:t>
            </a:r>
            <a:endParaRPr lang="en-US" dirty="0"/>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57304049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86AD1DFC-053D-4B86-B715-9C611EC38679}" type="datetime3">
              <a:rPr lang="en-US" smtClean="0"/>
              <a:t>23 October 2023</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73661326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fld id="{16D63E5D-D4D4-47A0-B3D2-9C348E301267}" type="datetime3">
              <a:rPr lang="en-US" smtClean="0"/>
              <a:t>23 October 2023</a:t>
            </a:fld>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19423112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0E49E8CE-5235-4494-B0FD-9ECC8206E96E}" type="datetime3">
              <a:rPr lang="en-US" smtClean="0"/>
              <a:t>23 October 2023</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71101003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CFB1ADCF-7548-48F2-B4E3-18B2C0EE8460}" type="datetime3">
              <a:rPr lang="en-US" smtClean="0"/>
              <a:t>23 October 2023</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7592684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EYInterstate Light" panose="02000506000000020004" pitchFamily="2"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EYInterstate Light" panose="02000506000000020004" pitchFamily="2"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84016399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EYInterstate Light" panose="02000506000000020004" pitchFamily="2" charset="0"/>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EYInterstate Light" panose="02000506000000020004" pitchFamily="2" charset="0"/>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409131952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35658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fld id="{8F6D9080-1DFC-4303-893C-6B8A3FEC05E8}" type="datetime3">
              <a:rPr lang="en-US" smtClean="0"/>
              <a:t>23 October 2023</a:t>
            </a:fld>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416838000"/>
      </p:ext>
    </p:extLst>
  </p:cSld>
  <p:clrMapOvr>
    <a:masterClrMapping/>
  </p:clrMapOvr>
  <p:extLst>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A8381BA6-C3FD-495B-9B56-A30783EC7416}" type="datetime3">
              <a:rPr lang="en-US" smtClean="0"/>
              <a:t>23 October 2023</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9327845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2A7C88E1-FE33-48AD-9218-9258D62CDCC4}" type="datetime3">
              <a:rPr lang="en-US" smtClean="0"/>
              <a:t>23 October 2023</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625754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09923674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fld id="{22FE8F4A-3FA1-4A64-AE77-2254BB85F3D2}" type="datetime3">
              <a:rPr lang="en-US" smtClean="0"/>
              <a:t>23 October 2023</a:t>
            </a:fld>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33652608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C3A9E02A-78D6-48B7-A389-464ED573BA5D}" type="datetime3">
              <a:rPr lang="en-US" smtClean="0"/>
              <a:t>23 October 2023</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91599626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029E1942-EB53-47E3-BCA7-F99D05C795EC}" type="datetime3">
              <a:rPr lang="en-US" smtClean="0"/>
              <a:t>23 October 2023</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9242732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1057AB47-DE48-402E-B5B7-CB9A0D0B7D44}" type="datetime3">
              <a:rPr lang="en-US" smtClean="0"/>
              <a:t>23 October 2023</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43007405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6A95EDC0-9791-477B-BA1D-1692FE9BFBAA}" type="datetime3">
              <a:rPr lang="en-US" smtClean="0"/>
              <a:t>23 October 2023</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04719634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51FBADE3-2F67-4EB8-B1F9-B00F8B809757}" type="datetime3">
              <a:rPr lang="en-US" smtClean="0"/>
              <a:t>23 October 2023</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005923417"/>
      </p:ext>
    </p:extLst>
  </p:cSld>
  <p:clrMapOvr>
    <a:masterClrMapping/>
  </p:clrMapOvr>
  <p:extLst>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388508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91958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7" name="TextBox 1">
            <a:extLst>
              <a:ext uri="{FF2B5EF4-FFF2-40B4-BE49-F238E27FC236}">
                <a16:creationId xmlns:a16="http://schemas.microsoft.com/office/drawing/2014/main" id="{20CB27C1-E67A-454C-921C-F993184BA852}"/>
              </a:ext>
            </a:extLst>
          </p:cNvPr>
          <p:cNvSpPr txBox="1"/>
          <p:nvPr userDrawn="1"/>
        </p:nvSpPr>
        <p:spPr>
          <a:xfrm>
            <a:off x="474250" y="559102"/>
            <a:ext cx="3485478" cy="4161139"/>
          </a:xfrm>
          <a:prstGeom prst="rect">
            <a:avLst/>
          </a:prstGeom>
          <a:noFill/>
        </p:spPr>
        <p:txBody>
          <a:bodyPr wrap="square" lIns="0" tIns="36576"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800" b="1" kern="1200" dirty="0">
                <a:solidFill>
                  <a:schemeClr val="bg1"/>
                </a:solidFill>
                <a:effectLst/>
                <a:latin typeface="EYInterstate" panose="02000503020000020004" pitchFamily="2" charset="0"/>
                <a:ea typeface="+mn-ea"/>
                <a:cs typeface="+mn-cs"/>
              </a:rPr>
              <a:t>EY</a:t>
            </a:r>
            <a:r>
              <a:rPr lang="en-US" sz="800" b="1" kern="1200" dirty="0">
                <a:solidFill>
                  <a:schemeClr val="bg1"/>
                </a:solidFill>
                <a:effectLst/>
                <a:latin typeface="EYInterstate Light" panose="02000506000000020004" pitchFamily="2" charset="0"/>
                <a:ea typeface="+mn-ea"/>
                <a:cs typeface="+mn-cs"/>
              </a:rPr>
              <a:t> </a:t>
            </a:r>
            <a:r>
              <a:rPr lang="en-US" sz="800" b="0" kern="1200" dirty="0">
                <a:solidFill>
                  <a:schemeClr val="bg1"/>
                </a:solidFill>
                <a:effectLst/>
                <a:latin typeface="EYInterstate Light" panose="02000506000000020004" pitchFamily="2" charset="0"/>
                <a:ea typeface="+mn-ea"/>
                <a:cs typeface="+mn-cs"/>
              </a:rPr>
              <a:t>| Assurance | Tax | Strategy and Transactions | Consulting</a:t>
            </a:r>
          </a:p>
          <a:p>
            <a:pPr>
              <a:lnSpc>
                <a:spcPct val="100000"/>
              </a:lnSpc>
            </a:pPr>
            <a:endParaRPr lang="el-GR" sz="800" kern="1200" dirty="0">
              <a:solidFill>
                <a:schemeClr val="bg1"/>
              </a:solidFill>
              <a:effectLst/>
              <a:latin typeface="EYInterstate Light" panose="02000506000000020004" pitchFamily="2" charset="0"/>
              <a:ea typeface="+mn-ea"/>
              <a:cs typeface="+mn-cs"/>
            </a:endParaRPr>
          </a:p>
          <a:p>
            <a:pPr>
              <a:lnSpc>
                <a:spcPct val="100000"/>
              </a:lnSpc>
            </a:pPr>
            <a:r>
              <a:rPr lang="en-US" sz="800" b="1" kern="1200" dirty="0">
                <a:solidFill>
                  <a:schemeClr val="bg1"/>
                </a:solidFill>
                <a:effectLst/>
                <a:latin typeface="EYInterstate" panose="02000503020000020004" pitchFamily="2" charset="0"/>
                <a:ea typeface="+mn-ea"/>
                <a:cs typeface="+mn-cs"/>
              </a:rPr>
              <a:t>About EY</a:t>
            </a:r>
            <a:endParaRPr lang="el-GR" sz="800" b="1" kern="1200" dirty="0">
              <a:solidFill>
                <a:schemeClr val="bg1"/>
              </a:solidFill>
              <a:effectLst/>
              <a:latin typeface="EYInterstate" panose="02000503020000020004" pitchFamily="2" charset="0"/>
              <a:ea typeface="+mn-ea"/>
              <a:cs typeface="+mn-cs"/>
            </a:endParaRPr>
          </a:p>
          <a:p>
            <a:pPr marL="0" indent="0">
              <a:lnSpc>
                <a:spcPct val="100000"/>
              </a:lnSpc>
              <a:spcAft>
                <a:spcPts val="600"/>
              </a:spcAft>
              <a:buClr>
                <a:schemeClr val="accent2"/>
              </a:buClr>
              <a:buSzPct val="70000"/>
              <a:buFont typeface="Arial" pitchFamily="34" charset="0"/>
              <a:buNone/>
            </a:pPr>
            <a:r>
              <a:rPr lang="en-US" sz="800" dirty="0">
                <a:solidFill>
                  <a:schemeClr val="bg1"/>
                </a:solidFill>
                <a:latin typeface="EYInterstate Light" panose="02000506000000020004" pitchFamily="2" charset="0"/>
              </a:rPr>
              <a:t>EY is a global leader in assurance, tax, strategy, transaction and consulting services. 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for our clients and for our communities.</a:t>
            </a:r>
          </a:p>
          <a:p>
            <a:pPr marL="0" indent="0">
              <a:lnSpc>
                <a:spcPct val="100000"/>
              </a:lnSpc>
              <a:spcAft>
                <a:spcPts val="600"/>
              </a:spcAft>
              <a:buClr>
                <a:schemeClr val="accent2"/>
              </a:buClr>
              <a:buSzPct val="70000"/>
              <a:buFont typeface="Arial" pitchFamily="34" charset="0"/>
              <a:buNone/>
            </a:pPr>
            <a:r>
              <a:rPr lang="en-US" sz="800" kern="1200" dirty="0">
                <a:solidFill>
                  <a:schemeClr val="bg1"/>
                </a:solidFill>
                <a:effectLst/>
                <a:latin typeface="EYInterstate Light" panose="02000506000000020004" pitchFamily="2" charset="0"/>
                <a:ea typeface="+mn-ea"/>
                <a:cs typeface="+mn-cs"/>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a:t>
            </a:r>
            <a:br>
              <a:rPr lang="en-US" sz="800" kern="1200" dirty="0">
                <a:solidFill>
                  <a:schemeClr val="bg1"/>
                </a:solidFill>
                <a:effectLst/>
                <a:latin typeface="EYInterstate Light" panose="02000506000000020004" pitchFamily="2" charset="0"/>
                <a:ea typeface="+mn-ea"/>
                <a:cs typeface="+mn-cs"/>
              </a:rPr>
            </a:br>
            <a:r>
              <a:rPr lang="en-US" sz="800" kern="1200" dirty="0">
                <a:solidFill>
                  <a:schemeClr val="bg1"/>
                </a:solidFill>
                <a:effectLst/>
                <a:latin typeface="EYInterstate Light" panose="02000506000000020004" pitchFamily="2" charset="0"/>
                <a:ea typeface="+mn-ea"/>
                <a:cs typeface="+mn-cs"/>
              </a:rPr>
              <a:t>For more information about our organization, please visit ey.com.</a:t>
            </a:r>
            <a:br>
              <a:rPr lang="en-US" sz="800" kern="1200" dirty="0">
                <a:solidFill>
                  <a:schemeClr val="bg1"/>
                </a:solidFill>
                <a:effectLst/>
                <a:latin typeface="EYInterstate Light" panose="02000506000000020004" pitchFamily="2" charset="0"/>
                <a:ea typeface="+mn-ea"/>
                <a:cs typeface="+mn-cs"/>
              </a:rPr>
            </a:br>
            <a:endParaRPr lang="el-GR" sz="800" kern="1200" dirty="0">
              <a:solidFill>
                <a:schemeClr val="bg1"/>
              </a:solidFill>
              <a:effectLst/>
              <a:latin typeface="EYInterstate Light" panose="02000506000000020004" pitchFamily="2" charset="0"/>
              <a:ea typeface="+mn-ea"/>
              <a:cs typeface="+mn-cs"/>
            </a:endParaRPr>
          </a:p>
          <a:p>
            <a:r>
              <a:rPr lang="en-US" sz="800" b="1" kern="1200" dirty="0">
                <a:solidFill>
                  <a:schemeClr val="bg1"/>
                </a:solidFill>
                <a:effectLst/>
                <a:latin typeface="EYInterstate" panose="02000503020000020004" pitchFamily="2" charset="0"/>
                <a:ea typeface="+mn-ea"/>
                <a:cs typeface="+mn-cs"/>
              </a:rPr>
              <a:t>About EY's Tax Services</a:t>
            </a:r>
            <a:br>
              <a:rPr lang="en-US" sz="800" kern="1200" dirty="0">
                <a:solidFill>
                  <a:schemeClr val="bg1"/>
                </a:solidFill>
                <a:effectLst/>
                <a:latin typeface="EYInterstate Light" panose="02000506000000020004" pitchFamily="2" charset="0"/>
                <a:ea typeface="+mn-ea"/>
                <a:cs typeface="+mn-cs"/>
              </a:rPr>
            </a:br>
            <a:r>
              <a:rPr lang="en-US" sz="800" dirty="0">
                <a:solidFill>
                  <a:schemeClr val="bg1"/>
                </a:solidFill>
                <a:effectLst/>
                <a:latin typeface="EYInterstate Light" panose="02000506000000020004" pitchFamily="2" charset="0"/>
              </a:rPr>
              <a:t>Your business will only succeed if you build it on a strong foundation and grow it in a sustainable way. At EY, we believe that managing your tax obligations responsibly and proactively can make a critical difference. </a:t>
            </a:r>
            <a:endParaRPr lang="el-GR" sz="800" dirty="0">
              <a:solidFill>
                <a:schemeClr val="bg1"/>
              </a:solidFill>
              <a:effectLst/>
              <a:latin typeface="EYInterstate Light" panose="02000506000000020004" pitchFamily="2" charset="0"/>
            </a:endParaRPr>
          </a:p>
          <a:p>
            <a:endParaRPr lang="el-GR" sz="800" dirty="0">
              <a:solidFill>
                <a:schemeClr val="bg1"/>
              </a:solidFill>
              <a:effectLst/>
              <a:latin typeface="EYInterstate Light" panose="02000506000000020004" pitchFamily="2" charset="0"/>
            </a:endParaRPr>
          </a:p>
          <a:p>
            <a:r>
              <a:rPr lang="en-US" sz="800" dirty="0">
                <a:solidFill>
                  <a:schemeClr val="bg1"/>
                </a:solidFill>
                <a:effectLst/>
                <a:latin typeface="EYInterstate Light" panose="02000506000000020004" pitchFamily="2" charset="0"/>
              </a:rPr>
              <a:t>Our 50,000 talented tax professionals, in more than 150 countries, give you technical knowledge, business experience, consistency and an unwavering commitment to quality service — wherever you are and whatever tax services you need. </a:t>
            </a:r>
          </a:p>
          <a:p>
            <a:r>
              <a:rPr lang="en-US" sz="800" kern="1200" dirty="0">
                <a:solidFill>
                  <a:schemeClr val="bg1"/>
                </a:solidFill>
                <a:effectLst/>
                <a:latin typeface="EYInterstate Light" panose="02000506000000020004" pitchFamily="2" charset="0"/>
                <a:ea typeface="+mn-ea"/>
                <a:cs typeface="+mn-cs"/>
              </a:rPr>
              <a:t> </a:t>
            </a:r>
            <a:endParaRPr lang="el-GR" sz="800" kern="1200" dirty="0">
              <a:solidFill>
                <a:schemeClr val="bg1"/>
              </a:solidFill>
              <a:effectLst/>
              <a:latin typeface="EYInterstate Light" panose="02000506000000020004" pitchFamily="2" charset="0"/>
              <a:ea typeface="+mn-ea"/>
              <a:cs typeface="+mn-cs"/>
            </a:endParaRPr>
          </a:p>
          <a:p>
            <a:pPr>
              <a:lnSpc>
                <a:spcPct val="100000"/>
              </a:lnSpc>
            </a:pPr>
            <a:r>
              <a:rPr lang="en-US" sz="800" kern="1200" dirty="0">
                <a:solidFill>
                  <a:schemeClr val="bg1"/>
                </a:solidFill>
                <a:effectLst/>
                <a:latin typeface="EYInterstate Light" panose="02000506000000020004" pitchFamily="2" charset="0"/>
                <a:ea typeface="+mn-ea"/>
                <a:cs typeface="+mn-cs"/>
              </a:rPr>
              <a:t>© 202</a:t>
            </a:r>
            <a:r>
              <a:rPr lang="el-GR" sz="800" kern="1200" dirty="0">
                <a:solidFill>
                  <a:schemeClr val="bg1"/>
                </a:solidFill>
                <a:effectLst/>
                <a:latin typeface="EYInterstate Light" panose="02000506000000020004" pitchFamily="2" charset="0"/>
                <a:ea typeface="+mn-ea"/>
                <a:cs typeface="+mn-cs"/>
              </a:rPr>
              <a:t>1</a:t>
            </a:r>
            <a:r>
              <a:rPr lang="en-US" sz="800" kern="1200" dirty="0">
                <a:solidFill>
                  <a:schemeClr val="bg1"/>
                </a:solidFill>
                <a:effectLst/>
                <a:latin typeface="EYInterstate Light" panose="02000506000000020004" pitchFamily="2" charset="0"/>
                <a:ea typeface="+mn-ea"/>
                <a:cs typeface="+mn-cs"/>
              </a:rPr>
              <a:t> EY</a:t>
            </a:r>
            <a:endParaRPr lang="el-GR" sz="800" kern="1200" dirty="0">
              <a:solidFill>
                <a:schemeClr val="bg1"/>
              </a:solidFill>
              <a:effectLst/>
              <a:latin typeface="EYInterstate Light" panose="02000506000000020004" pitchFamily="2" charset="0"/>
              <a:ea typeface="+mn-ea"/>
              <a:cs typeface="+mn-cs"/>
            </a:endParaRPr>
          </a:p>
          <a:p>
            <a:pPr>
              <a:lnSpc>
                <a:spcPct val="100000"/>
              </a:lnSpc>
            </a:pPr>
            <a:r>
              <a:rPr lang="en-US" sz="800" kern="1200" dirty="0">
                <a:solidFill>
                  <a:schemeClr val="bg1"/>
                </a:solidFill>
                <a:effectLst/>
                <a:latin typeface="EYInterstate Light" panose="02000506000000020004" pitchFamily="2" charset="0"/>
                <a:ea typeface="+mn-ea"/>
                <a:cs typeface="+mn-cs"/>
              </a:rPr>
              <a:t>All Rights Reserved.</a:t>
            </a:r>
            <a:endParaRPr lang="el-GR" sz="800" kern="1200" dirty="0">
              <a:solidFill>
                <a:schemeClr val="bg1"/>
              </a:solidFill>
              <a:effectLst/>
              <a:latin typeface="EYInterstate Light" panose="02000506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800" b="0" i="0" u="none" strike="noStrike" kern="1200" baseline="0" dirty="0">
              <a:solidFill>
                <a:schemeClr val="bg1"/>
              </a:solidFill>
              <a:effectLst/>
              <a:latin typeface="EYInterstate Light" panose="02000506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bg1"/>
                </a:solidFill>
                <a:latin typeface="EYInterstate" panose="02000503020000020004" pitchFamily="2" charset="0"/>
                <a:ea typeface="+mn-ea"/>
                <a:cs typeface="+mn-cs"/>
              </a:rPr>
              <a:t>ey.com</a:t>
            </a:r>
          </a:p>
          <a:p>
            <a:pPr>
              <a:lnSpc>
                <a:spcPct val="100000"/>
              </a:lnSpc>
            </a:pPr>
            <a:endParaRPr lang="el-GR" sz="800" kern="1200" dirty="0">
              <a:solidFill>
                <a:schemeClr val="bg1"/>
              </a:solidFill>
              <a:effectLst/>
              <a:latin typeface="EYInterstate Light" panose="02000506000000020004" pitchFamily="2" charset="0"/>
              <a:ea typeface="+mn-ea"/>
              <a:cs typeface="+mn-cs"/>
            </a:endParaRPr>
          </a:p>
        </p:txBody>
      </p:sp>
      <p:pic>
        <p:nvPicPr>
          <p:cNvPr id="5" name="Picture 4">
            <a:extLst>
              <a:ext uri="{FF2B5EF4-FFF2-40B4-BE49-F238E27FC236}">
                <a16:creationId xmlns:a16="http://schemas.microsoft.com/office/drawing/2014/main" id="{C8DA6B87-9DC2-44DB-A655-1463159E9D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4250" y="6313915"/>
            <a:ext cx="2977290" cy="141850"/>
          </a:xfrm>
          <a:prstGeom prst="rect">
            <a:avLst/>
          </a:prstGeom>
        </p:spPr>
      </p:pic>
    </p:spTree>
    <p:extLst>
      <p:ext uri="{BB962C8B-B14F-4D97-AF65-F5344CB8AC3E}">
        <p14:creationId xmlns:p14="http://schemas.microsoft.com/office/powerpoint/2010/main" val="1282227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YInterstate Light" panose="02000506000000020004" pitchFamily="2" charset="0"/>
            </a:endParaRPr>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57251300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descr="Athlete running">
            <a:extLst>
              <a:ext uri="{FF2B5EF4-FFF2-40B4-BE49-F238E27FC236}">
                <a16:creationId xmlns:a16="http://schemas.microsoft.com/office/drawing/2014/main" id="{32889845-07EE-48FB-A972-F8ECF1EF87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8351"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9705" y="1134430"/>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705618" y="2211801"/>
            <a:ext cx="4239698" cy="806927"/>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dirty="0">
                <a:latin typeface="EYInterstate Light" panose="02000506000000020004" pitchFamily="2" charset="0"/>
              </a:endParaRPr>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latin typeface="EYInterstate Light" panose="02000506000000020004" pitchFamily="2" charset="0"/>
              </a:endParaRPr>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latin typeface="EYInterstate Light" panose="02000506000000020004" pitchFamily="2" charset="0"/>
              </a:endParaRPr>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latin typeface="EYInterstate Light" panose="02000506000000020004" pitchFamily="2" charset="0"/>
              </a:endParaRPr>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121727085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7429458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91E2F986-5248-44FB-BDFE-99E6D0A3F709}" type="datetime3">
              <a:rPr lang="en-US" smtClean="0"/>
              <a:t>23 October 2023</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US"/>
              <a:t>STOCK OPTIONS AND RSU’S - (E.2208/2020)</a:t>
            </a:r>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906280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D368CD5B-539A-46B6-9858-6DDDEE89E2EC}" type="datetime3">
              <a:rPr lang="en-US" smtClean="0"/>
              <a:t>23 October 2023</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US"/>
              <a:t>STOCK OPTIONS AND RSU’S - (E.2208/2020)</a:t>
            </a:r>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668287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0AD827A6-D04E-4997-B4D8-86795B91EC0F}" type="datetime3">
              <a:rPr lang="en-US" smtClean="0"/>
              <a:t>23 October 2023</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US"/>
              <a:t>STOCK OPTIONS AND RSU’S - (E.2208/2020)</a:t>
            </a:r>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1020724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EYInterstate Light" panose="02000506000000020004" pitchFamily="2"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EYInterstate Light" panose="02000506000000020004" pitchFamily="2"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022323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EYInterstate Light" panose="02000506000000020004" pitchFamily="2" charset="0"/>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EYInterstate Light" panose="02000506000000020004" pitchFamily="2" charset="0"/>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240567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8175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fld id="{53E5DE10-EAFF-4ADB-BE08-C7D6B4FD96A3}" type="datetime3">
              <a:rPr lang="en-US" smtClean="0"/>
              <a:t>23 October 2023</a:t>
            </a:fld>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US"/>
              <a:t>STOCK OPTIONS AND RSU’S - (E.2208/2020)</a:t>
            </a:r>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12752640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2648FDCD-D403-4953-A518-6B0963CEA9FA}" type="datetime3">
              <a:rPr lang="en-US" smtClean="0"/>
              <a:t>23 October 2023</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US"/>
              <a:t>STOCK OPTIONS AND RSU’S - (E.2208/2020)</a:t>
            </a:r>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46034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fld id="{3E5F2BC6-AFC5-473E-B662-BFB44223525B}" type="datetime3">
              <a:rPr lang="en-US" smtClean="0"/>
              <a:t>23 October 2023</a:t>
            </a:fld>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r>
              <a:rPr lang="en-US"/>
              <a:t>STOCK OPTIONS AND RSU’S - (E.2208/2020)</a:t>
            </a:r>
            <a:endParaRPr lang="en-US" dirty="0"/>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993965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B48DC3E6-90ED-4704-919B-20CE3EB927C8}" type="datetime3">
              <a:rPr lang="en-US" smtClean="0"/>
              <a:t>23 October 2023</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US"/>
              <a:t>STOCK OPTIONS AND RSU’S - (E.2208/2020)</a:t>
            </a:r>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8897971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fld id="{5FE5FDDF-2445-4F55-8C4F-920DD75A5D05}" type="datetime3">
              <a:rPr lang="en-US" smtClean="0"/>
              <a:t>23 October 2023</a:t>
            </a:fld>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US"/>
              <a:t>STOCK OPTIONS AND RSU’S - (E.2208/2020)</a:t>
            </a:r>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085083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F880EF2A-5BB9-49FD-B6D0-E458F6E33EE1}" type="datetime3">
              <a:rPr lang="en-US" smtClean="0"/>
              <a:t>23 October 2023</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US"/>
              <a:t>STOCK OPTIONS AND RSU’S - (E.2208/2020)</a:t>
            </a:r>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70327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9208A545-55BC-4631-8D58-5907F125C49D}" type="datetime3">
              <a:rPr lang="en-US" smtClean="0"/>
              <a:t>23 October 2023</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US"/>
              <a:t>STOCK OPTIONS AND RSU’S - (E.2208/2020)</a:t>
            </a:r>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1027327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48AC81B8-22FC-4CB5-94B7-506E7FED3B69}" type="datetime3">
              <a:rPr lang="en-US" smtClean="0"/>
              <a:t>23 October 2023</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US"/>
              <a:t>STOCK OPTIONS AND RSU’S - (E.2208/2020)</a:t>
            </a:r>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3824980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C216B4A9-95BE-413B-A423-F68EADB157EF}" type="datetime3">
              <a:rPr lang="en-US" smtClean="0"/>
              <a:t>23 October 2023</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US"/>
              <a:t>STOCK OPTIONS AND RSU’S - (E.2208/2020)</a:t>
            </a:r>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5288088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E8E8B890-8F40-449D-B303-CE32B6D3149B}" type="datetime3">
              <a:rPr lang="en-US" smtClean="0"/>
              <a:t>23 October 2023</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US"/>
              <a:t>STOCK OPTIONS AND RSU’S - (E.2208/2020)</a:t>
            </a:r>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284886263"/>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6131181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800">
                <a:solidFill>
                  <a:schemeClr val="bg1"/>
                </a:solidFill>
              </a:defRPr>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1E6D7102-DD97-4F84-8724-387B81A0E6ED}" type="datetime3">
              <a:rPr lang="en-US" smtClean="0"/>
              <a:t>23 October 2023</a:t>
            </a:fld>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8568516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YInterstate Light" panose="02000506000000020004" pitchFamily="2" charset="0"/>
            </a:endParaRPr>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fld id="{6CFBEA20-BDE1-4CE7-B643-B59B9F878CED}" type="datetime3">
              <a:rPr lang="en-US" smtClean="0"/>
              <a:t>23 October 2023</a:t>
            </a:fld>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a:t>STOCK OPTIONS AND RSU’S - (E.2208/2020)</a:t>
            </a:r>
            <a:endParaRPr lang="en-US" dirty="0"/>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365547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YInterstate Light" panose="02000506000000020004" pitchFamily="2" charset="0"/>
            </a:endParaRPr>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dirty="0">
                <a:latin typeface="EYInterstate Light" panose="02000506000000020004" pitchFamily="2" charset="0"/>
              </a:endParaRPr>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latin typeface="EYInterstate Light" panose="02000506000000020004" pitchFamily="2" charset="0"/>
              </a:endParaRPr>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latin typeface="EYInterstate Light" panose="02000506000000020004" pitchFamily="2" charset="0"/>
              </a:endParaRPr>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latin typeface="EYInterstate Light" panose="02000506000000020004" pitchFamily="2" charset="0"/>
              </a:endParaRPr>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fld id="{919F4905-7FBE-486E-A68B-259EEE045784}" type="datetime3">
              <a:rPr lang="en-US" smtClean="0"/>
              <a:t>23 October 2023</a:t>
            </a:fld>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US"/>
              <a:t>STOCK OPTIONS AND RSU’S - (E.2208/2020)</a:t>
            </a:r>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78323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92C0D6A8-D83F-44AB-9389-0CDEB659714B}" type="datetime3">
              <a:rPr lang="en-US" smtClean="0"/>
              <a:t>23 October 2023</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US"/>
              <a:t>STOCK OPTIONS AND RSU’S - (E.2208/2020)</a:t>
            </a:r>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5457041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B3689FFA-F6C8-4869-A29D-E2A427BFE967}" type="datetime3">
              <a:rPr lang="en-US" smtClean="0"/>
              <a:t>23 October 2023</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US"/>
              <a:t>STOCK OPTIONS AND RSU’S - (E.2208/2020)</a:t>
            </a:r>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4500132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89CD1907-AB30-41C5-805D-78B7190C9AA5}" type="datetime3">
              <a:rPr lang="en-US" smtClean="0"/>
              <a:t>23 October 2023</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US"/>
              <a:t>STOCK OPTIONS AND RSU’S - (E.2208/2020)</a:t>
            </a:r>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710894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fld id="{1C13E460-833C-4171-BC37-AC438C930AD6}" type="datetime3">
              <a:rPr lang="en-US" smtClean="0"/>
              <a:t>23 October 2023</a:t>
            </a:fld>
            <a:endParaRPr lang="en-IN" dirty="0"/>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p:txBody>
          <a:bodyPr/>
          <a:lstStyle/>
          <a:p>
            <a:r>
              <a:rPr lang="en-US"/>
              <a:t>STOCK OPTIONS AND RSU’S - (E.2208/2020)</a:t>
            </a:r>
            <a:endParaRPr lang="en-IN" dirty="0"/>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6460789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76B740F0-7719-4FC5-A1F7-2D553D747D27}" type="datetime3">
              <a:rPr lang="en-US" smtClean="0"/>
              <a:t>23 October 2023</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US"/>
              <a:t>STOCK OPTIONS AND RSU’S - (E.2208/2020)</a:t>
            </a:r>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6294362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88C87A56-4269-4E89-A9DC-9C8F44424A97}"/>
              </a:ext>
            </a:extLst>
          </p:cNvPr>
          <p:cNvSpPr>
            <a:spLocks noGrp="1"/>
          </p:cNvSpPr>
          <p:nvPr>
            <p:ph type="dt" sz="half" idx="11"/>
          </p:nvPr>
        </p:nvSpPr>
        <p:spPr/>
        <p:txBody>
          <a:bodyPr/>
          <a:lstStyle/>
          <a:p>
            <a:fld id="{43F9C583-4B9F-4FFC-8E30-E01E090EDD09}" type="datetime3">
              <a:rPr lang="en-US" smtClean="0"/>
              <a:t>23 October 2023</a:t>
            </a:fld>
            <a:endParaRPr lang="en-IN" dirty="0"/>
          </a:p>
        </p:txBody>
      </p:sp>
      <p:sp>
        <p:nvSpPr>
          <p:cNvPr id="3" name="Footer Placeholder 2">
            <a:extLst>
              <a:ext uri="{FF2B5EF4-FFF2-40B4-BE49-F238E27FC236}">
                <a16:creationId xmlns:a16="http://schemas.microsoft.com/office/drawing/2014/main" id="{E0FA45C8-6E1A-407F-B671-050EFF08143B}"/>
              </a:ext>
            </a:extLst>
          </p:cNvPr>
          <p:cNvSpPr>
            <a:spLocks noGrp="1"/>
          </p:cNvSpPr>
          <p:nvPr>
            <p:ph type="ftr" sz="quarter" idx="12"/>
          </p:nvPr>
        </p:nvSpPr>
        <p:spPr/>
        <p:txBody>
          <a:bodyPr/>
          <a:lstStyle/>
          <a:p>
            <a:r>
              <a:rPr lang="en-US"/>
              <a:t>STOCK OPTIONS AND RSU’S - (E.2208/2020)</a:t>
            </a:r>
            <a:endParaRPr lang="en-IN" dirty="0"/>
          </a:p>
        </p:txBody>
      </p:sp>
      <p:sp>
        <p:nvSpPr>
          <p:cNvPr id="4" name="Slide Number Placeholder 3">
            <a:extLst>
              <a:ext uri="{FF2B5EF4-FFF2-40B4-BE49-F238E27FC236}">
                <a16:creationId xmlns:a16="http://schemas.microsoft.com/office/drawing/2014/main" id="{91A593FC-3F10-4238-9F6D-C447302109D8}"/>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49311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fld id="{5527FBF5-160E-4F3C-817B-8E83880D3D71}" type="datetime3">
              <a:rPr lang="en-US" smtClean="0"/>
              <a:t>23 October 2023</a:t>
            </a:fld>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a:t>STOCK OPTIONS AND RSU’S - (E.2208/2020)</a:t>
            </a:r>
            <a:endParaRPr lang="en-US" dirty="0"/>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406391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EYInterstate Light" panose="02000506000000020004" pitchFamily="2"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EYInterstate Light" panose="02000506000000020004" pitchFamily="2"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EYInterstate Light" panose="02000506000000020004" pitchFamily="2" charset="0"/>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EYInterstate Light" panose="02000506000000020004" pitchFamily="2" charset="0"/>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D53A8E6F-57FA-46C9-8E76-392E417A4F83}" type="datetime3">
              <a:rPr lang="en-US" smtClean="0"/>
              <a:t>23 October 2023</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US"/>
              <a:t>STOCK OPTIONS AND RSU’S - (E.2208/2020)</a:t>
            </a:r>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6786273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466AB235-8F5A-4F28-BE62-4793486B0B53}" type="datetime3">
              <a:rPr lang="en-US" smtClean="0"/>
              <a:t>23 October 2023</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US"/>
              <a:t>STOCK OPTIONS AND RSU’S - (E.2208/2020)</a:t>
            </a:r>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5254414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4C1DA39D-5D13-4872-BC0A-CB8AB5BA72E1}"/>
              </a:ext>
            </a:extLst>
          </p:cNvPr>
          <p:cNvSpPr>
            <a:spLocks noGrp="1"/>
          </p:cNvSpPr>
          <p:nvPr>
            <p:ph type="dt" sz="half" idx="19"/>
          </p:nvPr>
        </p:nvSpPr>
        <p:spPr>
          <a:xfrm>
            <a:off x="1428928" y="6471244"/>
            <a:ext cx="1191258" cy="180000"/>
          </a:xfrm>
        </p:spPr>
        <p:txBody>
          <a:bodyPr/>
          <a:lstStyle>
            <a:lvl1pPr>
              <a:defRPr>
                <a:solidFill>
                  <a:schemeClr val="tx1"/>
                </a:solidFill>
              </a:defRPr>
            </a:lvl1pPr>
          </a:lstStyle>
          <a:p>
            <a:fld id="{C3521D19-F291-4C9F-836A-EAA735EE9B9A}" type="datetime3">
              <a:rPr lang="en-US" smtClean="0"/>
              <a:t>23 October 2023</a:t>
            </a:fld>
            <a:endParaRPr lang="en-US" dirty="0"/>
          </a:p>
        </p:txBody>
      </p:sp>
      <p:sp>
        <p:nvSpPr>
          <p:cNvPr id="3" name="Footer Placeholder 3">
            <a:extLst>
              <a:ext uri="{FF2B5EF4-FFF2-40B4-BE49-F238E27FC236}">
                <a16:creationId xmlns:a16="http://schemas.microsoft.com/office/drawing/2014/main" id="{C6805F9C-AE33-484C-B4D0-CAEB9CD9CE08}"/>
              </a:ext>
            </a:extLst>
          </p:cNvPr>
          <p:cNvSpPr>
            <a:spLocks noGrp="1"/>
          </p:cNvSpPr>
          <p:nvPr>
            <p:ph type="ftr" sz="quarter" idx="20"/>
          </p:nvPr>
        </p:nvSpPr>
        <p:spPr>
          <a:xfrm>
            <a:off x="3239188" y="6471244"/>
            <a:ext cx="3086100" cy="180000"/>
          </a:xfrm>
        </p:spPr>
        <p:txBody>
          <a:bodyPr/>
          <a:lstStyle>
            <a:lvl1pPr>
              <a:defRPr>
                <a:solidFill>
                  <a:schemeClr val="tx1"/>
                </a:solidFill>
              </a:defRPr>
            </a:lvl1pPr>
          </a:lstStyle>
          <a:p>
            <a:r>
              <a:rPr lang="en-US"/>
              <a:t>STOCK OPTIONS AND RSU’S - (E.2208/2020)</a:t>
            </a:r>
            <a:endParaRPr lang="en-IN" dirty="0"/>
          </a:p>
        </p:txBody>
      </p:sp>
      <p:sp>
        <p:nvSpPr>
          <p:cNvPr id="4" name="Slide Number Placeholder 5">
            <a:extLst>
              <a:ext uri="{FF2B5EF4-FFF2-40B4-BE49-F238E27FC236}">
                <a16:creationId xmlns:a16="http://schemas.microsoft.com/office/drawing/2014/main" id="{12804EB2-F7DB-4D56-A6D4-7706480DB272}"/>
              </a:ext>
            </a:extLst>
          </p:cNvPr>
          <p:cNvSpPr>
            <a:spLocks noGrp="1"/>
          </p:cNvSpPr>
          <p:nvPr>
            <p:ph type="sldNum" sz="quarter" idx="21"/>
          </p:nvPr>
        </p:nvSpPr>
        <p:spPr>
          <a:xfrm>
            <a:off x="617221" y="6471244"/>
            <a:ext cx="663066" cy="180000"/>
          </a:xfrm>
        </p:spPr>
        <p:txBody>
          <a:bodyPr/>
          <a:lstStyle>
            <a:lvl1pPr>
              <a:defRPr>
                <a:solidFill>
                  <a:schemeClr val="tx1"/>
                </a:solidFill>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95650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fld id="{A132DED8-1A50-42DD-8E4C-9C3F84EF4ADC}" type="datetime3">
              <a:rPr lang="en-US" smtClean="0"/>
              <a:t>23 October 2023</a:t>
            </a:fld>
            <a:endParaRPr lang="en-IN" dirty="0"/>
          </a:p>
        </p:txBody>
      </p:sp>
      <p:sp>
        <p:nvSpPr>
          <p:cNvPr id="5" name="Footer Placeholder 4">
            <a:extLst>
              <a:ext uri="{FF2B5EF4-FFF2-40B4-BE49-F238E27FC236}">
                <a16:creationId xmlns:a16="http://schemas.microsoft.com/office/drawing/2014/main" id="{DAD0F565-A080-4523-A04C-6DEE2789C33A}"/>
              </a:ext>
            </a:extLst>
          </p:cNvPr>
          <p:cNvSpPr>
            <a:spLocks noGrp="1"/>
          </p:cNvSpPr>
          <p:nvPr>
            <p:ph type="ftr" sz="quarter" idx="11"/>
          </p:nvPr>
        </p:nvSpPr>
        <p:spPr/>
        <p:txBody>
          <a:bodyPr/>
          <a:lstStyle/>
          <a:p>
            <a:r>
              <a:rPr lang="en-US"/>
              <a:t>STOCK OPTIONS AND RSU’S - (E.2208/2020)</a:t>
            </a:r>
            <a:endParaRPr lang="en-IN" dirty="0"/>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6075811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3" name="Date Placeholder 2">
            <a:extLst>
              <a:ext uri="{FF2B5EF4-FFF2-40B4-BE49-F238E27FC236}">
                <a16:creationId xmlns:a16="http://schemas.microsoft.com/office/drawing/2014/main" id="{8C197511-0A94-4CF5-9020-59041E7FD02E}"/>
              </a:ext>
            </a:extLst>
          </p:cNvPr>
          <p:cNvSpPr>
            <a:spLocks noGrp="1"/>
          </p:cNvSpPr>
          <p:nvPr>
            <p:ph type="dt" sz="half" idx="10"/>
          </p:nvPr>
        </p:nvSpPr>
        <p:spPr/>
        <p:txBody>
          <a:bodyPr/>
          <a:lstStyle/>
          <a:p>
            <a:fld id="{A041D48F-F060-4F48-AA32-5F3378BB2167}" type="datetime3">
              <a:rPr lang="en-US" smtClean="0"/>
              <a:t>23 October 2023</a:t>
            </a:fld>
            <a:endParaRPr lang="en-IN" dirty="0"/>
          </a:p>
        </p:txBody>
      </p:sp>
      <p:sp>
        <p:nvSpPr>
          <p:cNvPr id="4" name="Footer Placeholder 3">
            <a:extLst>
              <a:ext uri="{FF2B5EF4-FFF2-40B4-BE49-F238E27FC236}">
                <a16:creationId xmlns:a16="http://schemas.microsoft.com/office/drawing/2014/main" id="{C2EEF30F-48C0-4828-BF78-0AF655745C19}"/>
              </a:ext>
            </a:extLst>
          </p:cNvPr>
          <p:cNvSpPr>
            <a:spLocks noGrp="1"/>
          </p:cNvSpPr>
          <p:nvPr>
            <p:ph type="ftr" sz="quarter" idx="11"/>
          </p:nvPr>
        </p:nvSpPr>
        <p:spPr/>
        <p:txBody>
          <a:bodyPr/>
          <a:lstStyle/>
          <a:p>
            <a:r>
              <a:rPr lang="en-US"/>
              <a:t>STOCK OPTIONS AND RSU’S - (E.2208/2020)</a:t>
            </a:r>
            <a:endParaRPr lang="en-IN" dirty="0"/>
          </a:p>
        </p:txBody>
      </p:sp>
      <p:sp>
        <p:nvSpPr>
          <p:cNvPr id="5" name="Slide Number Placeholder 4">
            <a:extLst>
              <a:ext uri="{FF2B5EF4-FFF2-40B4-BE49-F238E27FC236}">
                <a16:creationId xmlns:a16="http://schemas.microsoft.com/office/drawing/2014/main" id="{9284586F-9A9C-4BEB-AF2F-2F8B1B885C37}"/>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5761593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fld id="{FE28F65B-6AD7-4A3E-B100-9F41B40192C0}" type="datetime3">
              <a:rPr lang="en-US" smtClean="0"/>
              <a:t>23 October 2023</a:t>
            </a:fld>
            <a:endParaRPr lang="en-IN" dirty="0"/>
          </a:p>
        </p:txBody>
      </p:sp>
      <p:sp>
        <p:nvSpPr>
          <p:cNvPr id="6" name="Footer Placeholder 5">
            <a:extLst>
              <a:ext uri="{FF2B5EF4-FFF2-40B4-BE49-F238E27FC236}">
                <a16:creationId xmlns:a16="http://schemas.microsoft.com/office/drawing/2014/main" id="{D8601461-720E-4840-BF9B-D9C7BF8C9E4E}"/>
              </a:ext>
            </a:extLst>
          </p:cNvPr>
          <p:cNvSpPr>
            <a:spLocks noGrp="1"/>
          </p:cNvSpPr>
          <p:nvPr>
            <p:ph type="ftr" sz="quarter" idx="11"/>
          </p:nvPr>
        </p:nvSpPr>
        <p:spPr/>
        <p:txBody>
          <a:bodyPr/>
          <a:lstStyle/>
          <a:p>
            <a:r>
              <a:rPr lang="en-US"/>
              <a:t>STOCK OPTIONS AND RSU’S - (E.2208/2020)</a:t>
            </a:r>
            <a:endParaRPr lang="en-IN" dirty="0"/>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9546440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D4279B40-6C5B-45AA-8EA8-063249B6BD8B}" type="datetime3">
              <a:rPr lang="en-US" smtClean="0"/>
              <a:t>23 October 2023</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US"/>
              <a:t>STOCK OPTIONS AND RSU’S - (E.2208/2020)</a:t>
            </a:r>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5966410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9BFB153F-1516-4578-B57C-2EAB4D904688}" type="datetime3">
              <a:rPr lang="en-US" smtClean="0"/>
              <a:t>23 October 2023</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US"/>
              <a:t>STOCK OPTIONS AND RSU’S - (E.2208/2020)</a:t>
            </a:r>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021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fld id="{BBE83925-9CCC-4E75-B91F-62C33E1A52AE}" type="datetime3">
              <a:rPr lang="en-US" smtClean="0"/>
              <a:t>23 October 2023</a:t>
            </a:fld>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a:t>STOCK OPTIONS AND RSU’S - (E.2208/2020)</a:t>
            </a:r>
            <a:endParaRPr lang="en-US" dirty="0"/>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531381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fld id="{0D3C128A-D548-402D-B65E-8F8AE46F2751}" type="datetime3">
              <a:rPr lang="en-US" smtClean="0"/>
              <a:t>23 October 2023</a:t>
            </a:fld>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US"/>
              <a:t>STOCK OPTIONS AND RSU’S - (E.2208/2020)</a:t>
            </a:r>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4040792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AE6B014B-B57E-4042-9B2E-B270CB8C0433}" type="datetime3">
              <a:rPr lang="en-US" smtClean="0"/>
              <a:t>23 October 2023</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US"/>
              <a:t>STOCK OPTIONS AND RSU’S - (E.2208/2020)</a:t>
            </a:r>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139393885"/>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fld id="{FE20CADF-8A13-4252-A842-C8DBBDB77983}" type="datetime3">
              <a:rPr lang="en-US" smtClean="0"/>
              <a:t>23 October 2023</a:t>
            </a:fld>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US"/>
              <a:t>STOCK OPTIONS AND RSU’S - (E.2208/2020)</a:t>
            </a:r>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895198702"/>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005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3021CB41-B3C6-412D-8275-8536D343E474}" type="datetime3">
              <a:rPr lang="en-US" smtClean="0"/>
              <a:t>23 October 2023</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US"/>
              <a:t>STOCK OPTIONS AND RSU’S - (E.2208/2020)</a:t>
            </a:r>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1921570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5310548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C94B4409-2B48-4C2E-B122-78CAC0F6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5755939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371450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5443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YInterstate Light" panose="02000506000000020004" pitchFamily="2" charset="0"/>
            </a:endParaRPr>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50050732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44D95BC8-39AF-4D0D-A062-FE3FD9EBEA4F}" type="datetime3">
              <a:rPr lang="en-US" smtClean="0"/>
              <a:t>23 October 2023</a:t>
            </a:fld>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a:t>STOCK OPTIONS AND RSU’S - (E.2208/2020)</a:t>
            </a:r>
            <a:endParaRPr lang="en-US" dirty="0"/>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34576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YInterstate Light" panose="02000506000000020004" pitchFamily="2" charset="0"/>
            </a:endParaRPr>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1963915186"/>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latin typeface="EYInterstate Light" panose="02000506000000020004" pitchFamily="2" charset="0"/>
            </a:endParaRPr>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1692324638"/>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44" b="5020"/>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latin typeface="EYInterstate Light" panose="02000506000000020004" pitchFamily="2" charset="0"/>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447084088"/>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7894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9692284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endParaRPr lang="en-US" dirty="0"/>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6058311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endParaRPr lang="en-US" dirty="0"/>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5387442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0670859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5488912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480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fld id="{7C7C61FE-7914-475A-AD1E-E4AB90EB9B0C}" type="datetime3">
              <a:rPr lang="en-US" smtClean="0"/>
              <a:t>23 October 2023</a:t>
            </a:fld>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r>
              <a:rPr lang="en-US"/>
              <a:t>STOCK OPTIONS AND RSU’S - (E.2208/2020)</a:t>
            </a:r>
            <a:endParaRPr lang="en-US" dirty="0"/>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8937044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6692982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4582437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EYInterstate Light" panose="02000506000000020004" pitchFamily="2" charset="0"/>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EYInterstate Light" panose="02000506000000020004" pitchFamily="2" charset="0"/>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17818407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EYInterstate Light" panose="02000506000000020004" pitchFamily="2"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EYInterstate Light" panose="02000506000000020004" pitchFamily="2"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4126177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1379528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8709865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2043827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endParaRPr lang="en-US" dirty="0"/>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5197349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5115803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1057971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oleObject" Target="../embeddings/oleObject2.bin"/><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tags" Target="../tags/tag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theme" Target="../theme/theme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9" Type="http://schemas.openxmlformats.org/officeDocument/2006/relationships/slideLayout" Target="../slideLayouts/slideLayout118.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34" Type="http://schemas.openxmlformats.org/officeDocument/2006/relationships/slideLayout" Target="../slideLayouts/slideLayout113.xml"/><Relationship Id="rId42" Type="http://schemas.openxmlformats.org/officeDocument/2006/relationships/slideLayout" Target="../slideLayouts/slideLayout121.xml"/><Relationship Id="rId47" Type="http://schemas.openxmlformats.org/officeDocument/2006/relationships/slideLayout" Target="../slideLayouts/slideLayout126.xml"/><Relationship Id="rId50" Type="http://schemas.openxmlformats.org/officeDocument/2006/relationships/tags" Target="../tags/tag4.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slideLayout" Target="../slideLayouts/slideLayout112.xml"/><Relationship Id="rId38" Type="http://schemas.openxmlformats.org/officeDocument/2006/relationships/slideLayout" Target="../slideLayouts/slideLayout117.xml"/><Relationship Id="rId46" Type="http://schemas.openxmlformats.org/officeDocument/2006/relationships/slideLayout" Target="../slideLayouts/slideLayout125.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29" Type="http://schemas.openxmlformats.org/officeDocument/2006/relationships/slideLayout" Target="../slideLayouts/slideLayout108.xml"/><Relationship Id="rId41" Type="http://schemas.openxmlformats.org/officeDocument/2006/relationships/slideLayout" Target="../slideLayouts/slideLayout120.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slideLayout" Target="../slideLayouts/slideLayout111.xml"/><Relationship Id="rId37" Type="http://schemas.openxmlformats.org/officeDocument/2006/relationships/slideLayout" Target="../slideLayouts/slideLayout116.xml"/><Relationship Id="rId40" Type="http://schemas.openxmlformats.org/officeDocument/2006/relationships/slideLayout" Target="../slideLayouts/slideLayout119.xml"/><Relationship Id="rId45" Type="http://schemas.openxmlformats.org/officeDocument/2006/relationships/slideLayout" Target="../slideLayouts/slideLayout124.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36" Type="http://schemas.openxmlformats.org/officeDocument/2006/relationships/slideLayout" Target="../slideLayouts/slideLayout115.xml"/><Relationship Id="rId49" Type="http://schemas.openxmlformats.org/officeDocument/2006/relationships/theme" Target="../theme/theme3.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slideLayout" Target="../slideLayouts/slideLayout110.xml"/><Relationship Id="rId44" Type="http://schemas.openxmlformats.org/officeDocument/2006/relationships/slideLayout" Target="../slideLayouts/slideLayout123.xml"/><Relationship Id="rId52" Type="http://schemas.openxmlformats.org/officeDocument/2006/relationships/image" Target="../media/image1.emf"/><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 Id="rId35" Type="http://schemas.openxmlformats.org/officeDocument/2006/relationships/slideLayout" Target="../slideLayouts/slideLayout114.xml"/><Relationship Id="rId43" Type="http://schemas.openxmlformats.org/officeDocument/2006/relationships/slideLayout" Target="../slideLayouts/slideLayout122.xml"/><Relationship Id="rId48" Type="http://schemas.openxmlformats.org/officeDocument/2006/relationships/slideLayout" Target="../slideLayouts/slideLayout127.xml"/><Relationship Id="rId8" Type="http://schemas.openxmlformats.org/officeDocument/2006/relationships/slideLayout" Target="../slideLayouts/slideLayout87.xml"/><Relationship Id="rId51"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26" Type="http://schemas.openxmlformats.org/officeDocument/2006/relationships/slideLayout" Target="../slideLayouts/slideLayout153.xml"/><Relationship Id="rId39" Type="http://schemas.openxmlformats.org/officeDocument/2006/relationships/slideLayout" Target="../slideLayouts/slideLayout166.xml"/><Relationship Id="rId3" Type="http://schemas.openxmlformats.org/officeDocument/2006/relationships/slideLayout" Target="../slideLayouts/slideLayout130.xml"/><Relationship Id="rId21" Type="http://schemas.openxmlformats.org/officeDocument/2006/relationships/slideLayout" Target="../slideLayouts/slideLayout148.xml"/><Relationship Id="rId34" Type="http://schemas.openxmlformats.org/officeDocument/2006/relationships/slideLayout" Target="../slideLayouts/slideLayout161.xml"/><Relationship Id="rId42" Type="http://schemas.openxmlformats.org/officeDocument/2006/relationships/slideLayout" Target="../slideLayouts/slideLayout169.xml"/><Relationship Id="rId47" Type="http://schemas.openxmlformats.org/officeDocument/2006/relationships/slideLayout" Target="../slideLayouts/slideLayout174.xml"/><Relationship Id="rId50" Type="http://schemas.openxmlformats.org/officeDocument/2006/relationships/tags" Target="../tags/tag5.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5" Type="http://schemas.openxmlformats.org/officeDocument/2006/relationships/slideLayout" Target="../slideLayouts/slideLayout152.xml"/><Relationship Id="rId33" Type="http://schemas.openxmlformats.org/officeDocument/2006/relationships/slideLayout" Target="../slideLayouts/slideLayout160.xml"/><Relationship Id="rId38" Type="http://schemas.openxmlformats.org/officeDocument/2006/relationships/slideLayout" Target="../slideLayouts/slideLayout165.xml"/><Relationship Id="rId46" Type="http://schemas.openxmlformats.org/officeDocument/2006/relationships/slideLayout" Target="../slideLayouts/slideLayout173.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slideLayout" Target="../slideLayouts/slideLayout147.xml"/><Relationship Id="rId29" Type="http://schemas.openxmlformats.org/officeDocument/2006/relationships/slideLayout" Target="../slideLayouts/slideLayout156.xml"/><Relationship Id="rId41" Type="http://schemas.openxmlformats.org/officeDocument/2006/relationships/slideLayout" Target="../slideLayouts/slideLayout168.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24" Type="http://schemas.openxmlformats.org/officeDocument/2006/relationships/slideLayout" Target="../slideLayouts/slideLayout151.xml"/><Relationship Id="rId32" Type="http://schemas.openxmlformats.org/officeDocument/2006/relationships/slideLayout" Target="../slideLayouts/slideLayout159.xml"/><Relationship Id="rId37" Type="http://schemas.openxmlformats.org/officeDocument/2006/relationships/slideLayout" Target="../slideLayouts/slideLayout164.xml"/><Relationship Id="rId40" Type="http://schemas.openxmlformats.org/officeDocument/2006/relationships/slideLayout" Target="../slideLayouts/slideLayout167.xml"/><Relationship Id="rId45" Type="http://schemas.openxmlformats.org/officeDocument/2006/relationships/slideLayout" Target="../slideLayouts/slideLayout172.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23" Type="http://schemas.openxmlformats.org/officeDocument/2006/relationships/slideLayout" Target="../slideLayouts/slideLayout150.xml"/><Relationship Id="rId28" Type="http://schemas.openxmlformats.org/officeDocument/2006/relationships/slideLayout" Target="../slideLayouts/slideLayout155.xml"/><Relationship Id="rId36" Type="http://schemas.openxmlformats.org/officeDocument/2006/relationships/slideLayout" Target="../slideLayouts/slideLayout163.xml"/><Relationship Id="rId49" Type="http://schemas.openxmlformats.org/officeDocument/2006/relationships/theme" Target="../theme/theme4.xml"/><Relationship Id="rId10" Type="http://schemas.openxmlformats.org/officeDocument/2006/relationships/slideLayout" Target="../slideLayouts/slideLayout137.xml"/><Relationship Id="rId19" Type="http://schemas.openxmlformats.org/officeDocument/2006/relationships/slideLayout" Target="../slideLayouts/slideLayout146.xml"/><Relationship Id="rId31" Type="http://schemas.openxmlformats.org/officeDocument/2006/relationships/slideLayout" Target="../slideLayouts/slideLayout158.xml"/><Relationship Id="rId44" Type="http://schemas.openxmlformats.org/officeDocument/2006/relationships/slideLayout" Target="../slideLayouts/slideLayout171.xml"/><Relationship Id="rId52" Type="http://schemas.openxmlformats.org/officeDocument/2006/relationships/image" Target="../media/image1.emf"/><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 Id="rId22" Type="http://schemas.openxmlformats.org/officeDocument/2006/relationships/slideLayout" Target="../slideLayouts/slideLayout149.xml"/><Relationship Id="rId27" Type="http://schemas.openxmlformats.org/officeDocument/2006/relationships/slideLayout" Target="../slideLayouts/slideLayout154.xml"/><Relationship Id="rId30" Type="http://schemas.openxmlformats.org/officeDocument/2006/relationships/slideLayout" Target="../slideLayouts/slideLayout157.xml"/><Relationship Id="rId35" Type="http://schemas.openxmlformats.org/officeDocument/2006/relationships/slideLayout" Target="../slideLayouts/slideLayout162.xml"/><Relationship Id="rId43" Type="http://schemas.openxmlformats.org/officeDocument/2006/relationships/slideLayout" Target="../slideLayouts/slideLayout170.xml"/><Relationship Id="rId48" Type="http://schemas.openxmlformats.org/officeDocument/2006/relationships/slideLayout" Target="../slideLayouts/slideLayout175.xml"/><Relationship Id="rId8" Type="http://schemas.openxmlformats.org/officeDocument/2006/relationships/slideLayout" Target="../slideLayouts/slideLayout135.xml"/><Relationship Id="rId51" Type="http://schemas.openxmlformats.org/officeDocument/2006/relationships/oleObject" Target="../embeddings/oleObject4.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slideLayout" Target="../slideLayouts/slideLayout188.xml"/><Relationship Id="rId18" Type="http://schemas.openxmlformats.org/officeDocument/2006/relationships/slideLayout" Target="../slideLayouts/slideLayout193.xml"/><Relationship Id="rId26" Type="http://schemas.openxmlformats.org/officeDocument/2006/relationships/slideLayout" Target="../slideLayouts/slideLayout201.xml"/><Relationship Id="rId3" Type="http://schemas.openxmlformats.org/officeDocument/2006/relationships/slideLayout" Target="../slideLayouts/slideLayout178.xml"/><Relationship Id="rId21" Type="http://schemas.openxmlformats.org/officeDocument/2006/relationships/slideLayout" Target="../slideLayouts/slideLayout196.xml"/><Relationship Id="rId34" Type="http://schemas.openxmlformats.org/officeDocument/2006/relationships/image" Target="../media/image12.wmf"/><Relationship Id="rId7" Type="http://schemas.openxmlformats.org/officeDocument/2006/relationships/slideLayout" Target="../slideLayouts/slideLayout182.xml"/><Relationship Id="rId12" Type="http://schemas.openxmlformats.org/officeDocument/2006/relationships/slideLayout" Target="../slideLayouts/slideLayout187.xml"/><Relationship Id="rId17" Type="http://schemas.openxmlformats.org/officeDocument/2006/relationships/slideLayout" Target="../slideLayouts/slideLayout192.xml"/><Relationship Id="rId25" Type="http://schemas.openxmlformats.org/officeDocument/2006/relationships/slideLayout" Target="../slideLayouts/slideLayout200.xml"/><Relationship Id="rId33" Type="http://schemas.openxmlformats.org/officeDocument/2006/relationships/theme" Target="../theme/theme5.xml"/><Relationship Id="rId2" Type="http://schemas.openxmlformats.org/officeDocument/2006/relationships/slideLayout" Target="../slideLayouts/slideLayout177.xml"/><Relationship Id="rId16" Type="http://schemas.openxmlformats.org/officeDocument/2006/relationships/slideLayout" Target="../slideLayouts/slideLayout191.xml"/><Relationship Id="rId20" Type="http://schemas.openxmlformats.org/officeDocument/2006/relationships/slideLayout" Target="../slideLayouts/slideLayout195.xml"/><Relationship Id="rId29" Type="http://schemas.openxmlformats.org/officeDocument/2006/relationships/slideLayout" Target="../slideLayouts/slideLayout204.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24" Type="http://schemas.openxmlformats.org/officeDocument/2006/relationships/slideLayout" Target="../slideLayouts/slideLayout199.xml"/><Relationship Id="rId32" Type="http://schemas.openxmlformats.org/officeDocument/2006/relationships/slideLayout" Target="../slideLayouts/slideLayout207.xml"/><Relationship Id="rId5" Type="http://schemas.openxmlformats.org/officeDocument/2006/relationships/slideLayout" Target="../slideLayouts/slideLayout180.xml"/><Relationship Id="rId15" Type="http://schemas.openxmlformats.org/officeDocument/2006/relationships/slideLayout" Target="../slideLayouts/slideLayout190.xml"/><Relationship Id="rId23" Type="http://schemas.openxmlformats.org/officeDocument/2006/relationships/slideLayout" Target="../slideLayouts/slideLayout198.xml"/><Relationship Id="rId28" Type="http://schemas.openxmlformats.org/officeDocument/2006/relationships/slideLayout" Target="../slideLayouts/slideLayout203.xml"/><Relationship Id="rId10" Type="http://schemas.openxmlformats.org/officeDocument/2006/relationships/slideLayout" Target="../slideLayouts/slideLayout185.xml"/><Relationship Id="rId19" Type="http://schemas.openxmlformats.org/officeDocument/2006/relationships/slideLayout" Target="../slideLayouts/slideLayout194.xml"/><Relationship Id="rId31" Type="http://schemas.openxmlformats.org/officeDocument/2006/relationships/slideLayout" Target="../slideLayouts/slideLayout206.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slideLayout" Target="../slideLayouts/slideLayout189.xml"/><Relationship Id="rId22" Type="http://schemas.openxmlformats.org/officeDocument/2006/relationships/slideLayout" Target="../slideLayouts/slideLayout197.xml"/><Relationship Id="rId27" Type="http://schemas.openxmlformats.org/officeDocument/2006/relationships/slideLayout" Target="../slideLayouts/slideLayout202.xml"/><Relationship Id="rId30" Type="http://schemas.openxmlformats.org/officeDocument/2006/relationships/slideLayout" Target="../slideLayouts/slideLayout20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20.xml"/><Relationship Id="rId18" Type="http://schemas.openxmlformats.org/officeDocument/2006/relationships/slideLayout" Target="../slideLayouts/slideLayout225.xml"/><Relationship Id="rId26" Type="http://schemas.openxmlformats.org/officeDocument/2006/relationships/slideLayout" Target="../slideLayouts/slideLayout233.xml"/><Relationship Id="rId39" Type="http://schemas.openxmlformats.org/officeDocument/2006/relationships/slideLayout" Target="../slideLayouts/slideLayout246.xml"/><Relationship Id="rId3" Type="http://schemas.openxmlformats.org/officeDocument/2006/relationships/slideLayout" Target="../slideLayouts/slideLayout210.xml"/><Relationship Id="rId21" Type="http://schemas.openxmlformats.org/officeDocument/2006/relationships/slideLayout" Target="../slideLayouts/slideLayout228.xml"/><Relationship Id="rId34" Type="http://schemas.openxmlformats.org/officeDocument/2006/relationships/slideLayout" Target="../slideLayouts/slideLayout241.xml"/><Relationship Id="rId42" Type="http://schemas.openxmlformats.org/officeDocument/2006/relationships/slideLayout" Target="../slideLayouts/slideLayout249.xml"/><Relationship Id="rId47" Type="http://schemas.openxmlformats.org/officeDocument/2006/relationships/slideLayout" Target="../slideLayouts/slideLayout254.xml"/><Relationship Id="rId50" Type="http://schemas.openxmlformats.org/officeDocument/2006/relationships/theme" Target="../theme/theme6.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17" Type="http://schemas.openxmlformats.org/officeDocument/2006/relationships/slideLayout" Target="../slideLayouts/slideLayout224.xml"/><Relationship Id="rId25" Type="http://schemas.openxmlformats.org/officeDocument/2006/relationships/slideLayout" Target="../slideLayouts/slideLayout232.xml"/><Relationship Id="rId33" Type="http://schemas.openxmlformats.org/officeDocument/2006/relationships/slideLayout" Target="../slideLayouts/slideLayout240.xml"/><Relationship Id="rId38" Type="http://schemas.openxmlformats.org/officeDocument/2006/relationships/slideLayout" Target="../slideLayouts/slideLayout245.xml"/><Relationship Id="rId46" Type="http://schemas.openxmlformats.org/officeDocument/2006/relationships/slideLayout" Target="../slideLayouts/slideLayout253.xml"/><Relationship Id="rId2" Type="http://schemas.openxmlformats.org/officeDocument/2006/relationships/slideLayout" Target="../slideLayouts/slideLayout209.xml"/><Relationship Id="rId16" Type="http://schemas.openxmlformats.org/officeDocument/2006/relationships/slideLayout" Target="../slideLayouts/slideLayout223.xml"/><Relationship Id="rId20" Type="http://schemas.openxmlformats.org/officeDocument/2006/relationships/slideLayout" Target="../slideLayouts/slideLayout227.xml"/><Relationship Id="rId29" Type="http://schemas.openxmlformats.org/officeDocument/2006/relationships/slideLayout" Target="../slideLayouts/slideLayout236.xml"/><Relationship Id="rId41" Type="http://schemas.openxmlformats.org/officeDocument/2006/relationships/slideLayout" Target="../slideLayouts/slideLayout248.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24" Type="http://schemas.openxmlformats.org/officeDocument/2006/relationships/slideLayout" Target="../slideLayouts/slideLayout231.xml"/><Relationship Id="rId32" Type="http://schemas.openxmlformats.org/officeDocument/2006/relationships/slideLayout" Target="../slideLayouts/slideLayout239.xml"/><Relationship Id="rId37" Type="http://schemas.openxmlformats.org/officeDocument/2006/relationships/slideLayout" Target="../slideLayouts/slideLayout244.xml"/><Relationship Id="rId40" Type="http://schemas.openxmlformats.org/officeDocument/2006/relationships/slideLayout" Target="../slideLayouts/slideLayout247.xml"/><Relationship Id="rId45" Type="http://schemas.openxmlformats.org/officeDocument/2006/relationships/slideLayout" Target="../slideLayouts/slideLayout252.xml"/><Relationship Id="rId5" Type="http://schemas.openxmlformats.org/officeDocument/2006/relationships/slideLayout" Target="../slideLayouts/slideLayout212.xml"/><Relationship Id="rId15" Type="http://schemas.openxmlformats.org/officeDocument/2006/relationships/slideLayout" Target="../slideLayouts/slideLayout222.xml"/><Relationship Id="rId23" Type="http://schemas.openxmlformats.org/officeDocument/2006/relationships/slideLayout" Target="../slideLayouts/slideLayout230.xml"/><Relationship Id="rId28" Type="http://schemas.openxmlformats.org/officeDocument/2006/relationships/slideLayout" Target="../slideLayouts/slideLayout235.xml"/><Relationship Id="rId36" Type="http://schemas.openxmlformats.org/officeDocument/2006/relationships/slideLayout" Target="../slideLayouts/slideLayout243.xml"/><Relationship Id="rId49" Type="http://schemas.openxmlformats.org/officeDocument/2006/relationships/slideLayout" Target="../slideLayouts/slideLayout256.xml"/><Relationship Id="rId10" Type="http://schemas.openxmlformats.org/officeDocument/2006/relationships/slideLayout" Target="../slideLayouts/slideLayout217.xml"/><Relationship Id="rId19" Type="http://schemas.openxmlformats.org/officeDocument/2006/relationships/slideLayout" Target="../slideLayouts/slideLayout226.xml"/><Relationship Id="rId31" Type="http://schemas.openxmlformats.org/officeDocument/2006/relationships/slideLayout" Target="../slideLayouts/slideLayout238.xml"/><Relationship Id="rId44" Type="http://schemas.openxmlformats.org/officeDocument/2006/relationships/slideLayout" Target="../slideLayouts/slideLayout251.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slideLayout" Target="../slideLayouts/slideLayout221.xml"/><Relationship Id="rId22" Type="http://schemas.openxmlformats.org/officeDocument/2006/relationships/slideLayout" Target="../slideLayouts/slideLayout229.xml"/><Relationship Id="rId27" Type="http://schemas.openxmlformats.org/officeDocument/2006/relationships/slideLayout" Target="../slideLayouts/slideLayout234.xml"/><Relationship Id="rId30" Type="http://schemas.openxmlformats.org/officeDocument/2006/relationships/slideLayout" Target="../slideLayouts/slideLayout237.xml"/><Relationship Id="rId35" Type="http://schemas.openxmlformats.org/officeDocument/2006/relationships/slideLayout" Target="../slideLayouts/slideLayout242.xml"/><Relationship Id="rId43" Type="http://schemas.openxmlformats.org/officeDocument/2006/relationships/slideLayout" Target="../slideLayouts/slideLayout250.xml"/><Relationship Id="rId48" Type="http://schemas.openxmlformats.org/officeDocument/2006/relationships/slideLayout" Target="../slideLayouts/slideLayout255.xml"/><Relationship Id="rId8" Type="http://schemas.openxmlformats.org/officeDocument/2006/relationships/slideLayout" Target="../slideLayouts/slideLayout2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2D0BC0-1C3E-4E1E-8716-F09431BBC0A1}"/>
              </a:ext>
            </a:extLst>
          </p:cNvPr>
          <p:cNvGraphicFramePr>
            <a:graphicFrameLocks noChangeAspect="1"/>
          </p:cNvGraphicFramePr>
          <p:nvPr userDrawn="1">
            <p:custDataLst>
              <p:tags r:id="rId50"/>
            </p:custDataLst>
            <p:extLst>
              <p:ext uri="{D42A27DB-BD31-4B8C-83A1-F6EECF244321}">
                <p14:modId xmlns:p14="http://schemas.microsoft.com/office/powerpoint/2010/main" val="4176632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1" imgW="347" imgH="348" progId="TCLayout.ActiveDocument.1">
                  <p:embed/>
                </p:oleObj>
              </mc:Choice>
              <mc:Fallback>
                <p:oleObj name="think-cell Slide" r:id="rId51" imgW="347" imgH="348" progId="TCLayout.ActiveDocument.1">
                  <p:embed/>
                  <p:pic>
                    <p:nvPicPr>
                      <p:cNvPr id="5" name="Object 4" hidden="1">
                        <a:extLst>
                          <a:ext uri="{FF2B5EF4-FFF2-40B4-BE49-F238E27FC236}">
                            <a16:creationId xmlns:a16="http://schemas.microsoft.com/office/drawing/2014/main" id="{2C2D0BC0-1C3E-4E1E-8716-F09431BBC0A1}"/>
                          </a:ext>
                        </a:extLst>
                      </p:cNvPr>
                      <p:cNvPicPr/>
                      <p:nvPr/>
                    </p:nvPicPr>
                    <p:blipFill>
                      <a:blip r:embed="rId52"/>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DB2C4398-0FB7-45CF-BE93-A212DF786C07}" type="datetime3">
              <a:rPr lang="en-US" smtClean="0"/>
              <a:t>23 October 2023</a:t>
            </a:fld>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9188" y="6471244"/>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en-US"/>
              <a:t>STOCK OPTIONS AND RSU’S - (E.2208/2020)</a:t>
            </a:r>
            <a:endParaRPr lang="en-US" dirty="0"/>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90" r:id="rId1"/>
    <p:sldLayoutId id="2147483825" r:id="rId2"/>
    <p:sldLayoutId id="2147483826" r:id="rId3"/>
    <p:sldLayoutId id="2147483827" r:id="rId4"/>
    <p:sldLayoutId id="2147483875" r:id="rId5"/>
    <p:sldLayoutId id="2147483873" r:id="rId6"/>
    <p:sldLayoutId id="2147483872" r:id="rId7"/>
    <p:sldLayoutId id="2147483828" r:id="rId8"/>
    <p:sldLayoutId id="2147483877" r:id="rId9"/>
    <p:sldLayoutId id="2147483876" r:id="rId10"/>
    <p:sldLayoutId id="2147483871" r:id="rId11"/>
    <p:sldLayoutId id="2147483829" r:id="rId12"/>
    <p:sldLayoutId id="2147483923" r:id="rId13"/>
    <p:sldLayoutId id="2147483921"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74" r:id="rId24"/>
    <p:sldLayoutId id="2147483839" r:id="rId25"/>
    <p:sldLayoutId id="2147483925" r:id="rId26"/>
    <p:sldLayoutId id="2147483926" r:id="rId27"/>
    <p:sldLayoutId id="2147483840" r:id="rId28"/>
    <p:sldLayoutId id="2147483947" r:id="rId29"/>
    <p:sldLayoutId id="2147483948" r:id="rId30"/>
    <p:sldLayoutId id="2147483949" r:id="rId31"/>
    <p:sldLayoutId id="2147483950" r:id="rId32"/>
    <p:sldLayoutId id="2147483952" r:id="rId33"/>
    <p:sldLayoutId id="2147483953" r:id="rId34"/>
    <p:sldLayoutId id="2147483954" r:id="rId35"/>
    <p:sldLayoutId id="2147483955" r:id="rId36"/>
    <p:sldLayoutId id="2147483956" r:id="rId37"/>
    <p:sldLayoutId id="2147483957" r:id="rId38"/>
    <p:sldLayoutId id="2147483958" r:id="rId39"/>
    <p:sldLayoutId id="2147483959" r:id="rId40"/>
    <p:sldLayoutId id="2147483960" r:id="rId41"/>
    <p:sldLayoutId id="2147483961" r:id="rId42"/>
    <p:sldLayoutId id="2147483962" r:id="rId43"/>
    <p:sldLayoutId id="2147483963" r:id="rId44"/>
    <p:sldLayoutId id="2147483964" r:id="rId45"/>
    <p:sldLayoutId id="2147483965" r:id="rId46"/>
    <p:sldLayoutId id="2147483966" r:id="rId47"/>
    <p:sldLayoutId id="2147484098" r:id="rId48"/>
  </p:sldLayoutIdLst>
  <p:hf hdr="0"/>
  <p:txStyles>
    <p:titleStyle>
      <a:lvl1pPr algn="l" defTabSz="914400" rtl="0" eaLnBrk="1" latinLnBrk="0" hangingPunct="1">
        <a:lnSpc>
          <a:spcPct val="85000"/>
        </a:lnSpc>
        <a:spcBef>
          <a:spcPct val="0"/>
        </a:spcBef>
        <a:buNone/>
        <a:defRPr sz="28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5418D7B-651B-42C5-80F5-F45FF2020D70}"/>
              </a:ext>
            </a:extLst>
          </p:cNvPr>
          <p:cNvGraphicFramePr>
            <a:graphicFrameLocks noChangeAspect="1"/>
          </p:cNvGraphicFramePr>
          <p:nvPr userDrawn="1">
            <p:custDataLst>
              <p:tags r:id="rId33"/>
            </p:custDataLst>
            <p:extLst>
              <p:ext uri="{D42A27DB-BD31-4B8C-83A1-F6EECF244321}">
                <p14:modId xmlns:p14="http://schemas.microsoft.com/office/powerpoint/2010/main" val="1126636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347" imgH="348" progId="TCLayout.ActiveDocument.1">
                  <p:embed/>
                </p:oleObj>
              </mc:Choice>
              <mc:Fallback>
                <p:oleObj name="think-cell Slide" r:id="rId34" imgW="347" imgH="348" progId="TCLayout.ActiveDocument.1">
                  <p:embed/>
                  <p:pic>
                    <p:nvPicPr>
                      <p:cNvPr id="5" name="Object 4" hidden="1">
                        <a:extLst>
                          <a:ext uri="{FF2B5EF4-FFF2-40B4-BE49-F238E27FC236}">
                            <a16:creationId xmlns:a16="http://schemas.microsoft.com/office/drawing/2014/main" id="{F5418D7B-651B-42C5-80F5-F45FF2020D70}"/>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5"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1428928" y="6471244"/>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7F9C03E4-67C1-4EE7-87EC-293C0E218A77}" type="datetime3">
              <a:rPr lang="en-US" smtClean="0"/>
              <a:t>23 October 2023</a:t>
            </a:fld>
            <a:endParaRPr lang="en-IN" dirty="0"/>
          </a:p>
        </p:txBody>
      </p:sp>
      <p:sp>
        <p:nvSpPr>
          <p:cNvPr id="21" name="Footer Placeholder 4">
            <a:extLst>
              <a:ext uri="{FF2B5EF4-FFF2-40B4-BE49-F238E27FC236}">
                <a16:creationId xmlns:a16="http://schemas.microsoft.com/office/drawing/2014/main" id="{26944631-E8AF-4601-B721-3347E3AFB2F4}"/>
              </a:ext>
            </a:extLst>
          </p:cNvPr>
          <p:cNvSpPr>
            <a:spLocks noGrp="1"/>
          </p:cNvSpPr>
          <p:nvPr>
            <p:ph type="ftr" sz="quarter" idx="3"/>
          </p:nvPr>
        </p:nvSpPr>
        <p:spPr>
          <a:xfrm>
            <a:off x="3239188" y="6471244"/>
            <a:ext cx="3086100"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STOCK OPTIONS AND RSU’S - (E.2208/2020)</a:t>
            </a:r>
            <a:endParaRPr lang="en-IN" dirty="0"/>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617221" y="6471244"/>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3" r:id="rId10"/>
    <p:sldLayoutId id="2147483919" r:id="rId11"/>
    <p:sldLayoutId id="2147483922" r:id="rId12"/>
    <p:sldLayoutId id="2147483924" r:id="rId13"/>
    <p:sldLayoutId id="2147483904" r:id="rId14"/>
    <p:sldLayoutId id="2147483905" r:id="rId15"/>
    <p:sldLayoutId id="2147483906" r:id="rId16"/>
    <p:sldLayoutId id="2147483907" r:id="rId17"/>
    <p:sldLayoutId id="2147483908" r:id="rId18"/>
    <p:sldLayoutId id="2147483909" r:id="rId19"/>
    <p:sldLayoutId id="2147483910" r:id="rId20"/>
    <p:sldLayoutId id="2147483911" r:id="rId21"/>
    <p:sldLayoutId id="2147483912" r:id="rId22"/>
    <p:sldLayoutId id="2147483913" r:id="rId23"/>
    <p:sldLayoutId id="2147483914" r:id="rId24"/>
    <p:sldLayoutId id="2147483915" r:id="rId25"/>
    <p:sldLayoutId id="2147483916" r:id="rId26"/>
    <p:sldLayoutId id="2147483917" r:id="rId27"/>
    <p:sldLayoutId id="2147483927" r:id="rId28"/>
    <p:sldLayoutId id="2147483928" r:id="rId29"/>
    <p:sldLayoutId id="2147483918" r:id="rId30"/>
    <p:sldLayoutId id="2147483920" r:id="rId31"/>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2D0BC0-1C3E-4E1E-8716-F09431BBC0A1}"/>
              </a:ext>
            </a:extLst>
          </p:cNvPr>
          <p:cNvGraphicFramePr>
            <a:graphicFrameLocks noChangeAspect="1"/>
          </p:cNvGraphicFramePr>
          <p:nvPr userDrawn="1">
            <p:custDataLst>
              <p:tags r:id="rId50"/>
            </p:custDataLst>
            <p:extLst>
              <p:ext uri="{D42A27DB-BD31-4B8C-83A1-F6EECF244321}">
                <p14:modId xmlns:p14="http://schemas.microsoft.com/office/powerpoint/2010/main" val="1284625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1" imgW="347" imgH="348" progId="TCLayout.ActiveDocument.1">
                  <p:embed/>
                </p:oleObj>
              </mc:Choice>
              <mc:Fallback>
                <p:oleObj name="think-cell Slide" r:id="rId51" imgW="347" imgH="348" progId="TCLayout.ActiveDocument.1">
                  <p:embed/>
                  <p:pic>
                    <p:nvPicPr>
                      <p:cNvPr id="5" name="Object 4" hidden="1">
                        <a:extLst>
                          <a:ext uri="{FF2B5EF4-FFF2-40B4-BE49-F238E27FC236}">
                            <a16:creationId xmlns:a16="http://schemas.microsoft.com/office/drawing/2014/main" id="{2C2D0BC0-1C3E-4E1E-8716-F09431BBC0A1}"/>
                          </a:ext>
                        </a:extLst>
                      </p:cNvPr>
                      <p:cNvPicPr/>
                      <p:nvPr/>
                    </p:nvPicPr>
                    <p:blipFill>
                      <a:blip r:embed="rId52"/>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9188" y="6471244"/>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endParaRPr lang="en-US" dirty="0"/>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1174526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 id="2147483986" r:id="rId18"/>
    <p:sldLayoutId id="2147483987" r:id="rId19"/>
    <p:sldLayoutId id="2147483988" r:id="rId20"/>
    <p:sldLayoutId id="2147483989" r:id="rId21"/>
    <p:sldLayoutId id="2147483990" r:id="rId22"/>
    <p:sldLayoutId id="2147483991" r:id="rId23"/>
    <p:sldLayoutId id="2147483992" r:id="rId24"/>
    <p:sldLayoutId id="2147483993" r:id="rId25"/>
    <p:sldLayoutId id="2147483994" r:id="rId26"/>
    <p:sldLayoutId id="2147483995" r:id="rId27"/>
    <p:sldLayoutId id="2147483996" r:id="rId28"/>
    <p:sldLayoutId id="2147483997" r:id="rId29"/>
    <p:sldLayoutId id="2147483998" r:id="rId30"/>
    <p:sldLayoutId id="2147483999" r:id="rId31"/>
    <p:sldLayoutId id="2147484000" r:id="rId32"/>
    <p:sldLayoutId id="2147484001" r:id="rId33"/>
    <p:sldLayoutId id="2147484002" r:id="rId34"/>
    <p:sldLayoutId id="2147484003" r:id="rId35"/>
    <p:sldLayoutId id="2147484004" r:id="rId36"/>
    <p:sldLayoutId id="2147484005" r:id="rId37"/>
    <p:sldLayoutId id="2147484006" r:id="rId38"/>
    <p:sldLayoutId id="2147484007" r:id="rId39"/>
    <p:sldLayoutId id="2147484008" r:id="rId40"/>
    <p:sldLayoutId id="2147484009" r:id="rId41"/>
    <p:sldLayoutId id="2147484010" r:id="rId42"/>
    <p:sldLayoutId id="2147484011" r:id="rId43"/>
    <p:sldLayoutId id="2147484012" r:id="rId44"/>
    <p:sldLayoutId id="2147484013" r:id="rId45"/>
    <p:sldLayoutId id="2147484014" r:id="rId46"/>
    <p:sldLayoutId id="2147484015" r:id="rId47"/>
    <p:sldLayoutId id="2147484016" r:id="rId48"/>
  </p:sldLayoutIdLst>
  <p:hf sldNum="0" hdr="0" ftr="0" dt="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2D0BC0-1C3E-4E1E-8716-F09431BBC0A1}"/>
              </a:ext>
            </a:extLst>
          </p:cNvPr>
          <p:cNvGraphicFramePr>
            <a:graphicFrameLocks noChangeAspect="1"/>
          </p:cNvGraphicFramePr>
          <p:nvPr userDrawn="1">
            <p:custDataLst>
              <p:tags r:id="rId50"/>
            </p:custDataLst>
            <p:extLst>
              <p:ext uri="{D42A27DB-BD31-4B8C-83A1-F6EECF244321}">
                <p14:modId xmlns:p14="http://schemas.microsoft.com/office/powerpoint/2010/main" val="934542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1" imgW="347" imgH="348" progId="TCLayout.ActiveDocument.1">
                  <p:embed/>
                </p:oleObj>
              </mc:Choice>
              <mc:Fallback>
                <p:oleObj name="think-cell Slide" r:id="rId51" imgW="347" imgH="348" progId="TCLayout.ActiveDocument.1">
                  <p:embed/>
                  <p:pic>
                    <p:nvPicPr>
                      <p:cNvPr id="5" name="Object 4" hidden="1">
                        <a:extLst>
                          <a:ext uri="{FF2B5EF4-FFF2-40B4-BE49-F238E27FC236}">
                            <a16:creationId xmlns:a16="http://schemas.microsoft.com/office/drawing/2014/main" id="{2C2D0BC0-1C3E-4E1E-8716-F09431BBC0A1}"/>
                          </a:ext>
                        </a:extLst>
                      </p:cNvPr>
                      <p:cNvPicPr/>
                      <p:nvPr/>
                    </p:nvPicPr>
                    <p:blipFill>
                      <a:blip r:embed="rId52"/>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9188" y="6471244"/>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endParaRPr lang="en-US" dirty="0"/>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145276383"/>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 id="2147484034" r:id="rId17"/>
    <p:sldLayoutId id="2147484035" r:id="rId18"/>
    <p:sldLayoutId id="2147484036" r:id="rId19"/>
    <p:sldLayoutId id="2147484037" r:id="rId20"/>
    <p:sldLayoutId id="2147484038" r:id="rId21"/>
    <p:sldLayoutId id="2147484039" r:id="rId22"/>
    <p:sldLayoutId id="2147484040" r:id="rId23"/>
    <p:sldLayoutId id="2147484041" r:id="rId24"/>
    <p:sldLayoutId id="2147484042" r:id="rId25"/>
    <p:sldLayoutId id="2147484043" r:id="rId26"/>
    <p:sldLayoutId id="2147484044" r:id="rId27"/>
    <p:sldLayoutId id="2147484045" r:id="rId28"/>
    <p:sldLayoutId id="2147484046" r:id="rId29"/>
    <p:sldLayoutId id="2147484047" r:id="rId30"/>
    <p:sldLayoutId id="2147484048" r:id="rId31"/>
    <p:sldLayoutId id="2147484049" r:id="rId32"/>
    <p:sldLayoutId id="2147484050" r:id="rId33"/>
    <p:sldLayoutId id="2147484051" r:id="rId34"/>
    <p:sldLayoutId id="2147484052" r:id="rId35"/>
    <p:sldLayoutId id="2147484053" r:id="rId36"/>
    <p:sldLayoutId id="2147484054" r:id="rId37"/>
    <p:sldLayoutId id="2147484055" r:id="rId38"/>
    <p:sldLayoutId id="2147484056" r:id="rId39"/>
    <p:sldLayoutId id="2147484057" r:id="rId40"/>
    <p:sldLayoutId id="2147484058" r:id="rId41"/>
    <p:sldLayoutId id="2147484059" r:id="rId42"/>
    <p:sldLayoutId id="2147484060" r:id="rId43"/>
    <p:sldLayoutId id="2147484061" r:id="rId44"/>
    <p:sldLayoutId id="2147484062" r:id="rId45"/>
    <p:sldLayoutId id="2147484063" r:id="rId46"/>
    <p:sldLayoutId id="2147484064" r:id="rId47"/>
    <p:sldLayoutId id="2147484065" r:id="rId48"/>
  </p:sldLayoutIdLst>
  <p:hf sldNum="0" hdr="0" ftr="0" dt="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9"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9" y="1137920"/>
            <a:ext cx="10978515" cy="494792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7" name="Picture 16">
            <a:extLst>
              <a:ext uri="{FF2B5EF4-FFF2-40B4-BE49-F238E27FC236}">
                <a16:creationId xmlns:a16="http://schemas.microsoft.com/office/drawing/2014/main" id="{63A56E9B-FDEB-4900-88BD-F0B34334DB41}"/>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051705" y="6327648"/>
            <a:ext cx="536952" cy="411480"/>
          </a:xfrm>
          <a:prstGeom prst="rect">
            <a:avLst/>
          </a:prstGeom>
        </p:spPr>
      </p:pic>
      <p:sp>
        <p:nvSpPr>
          <p:cNvPr id="4" name="Date Placeholder 3">
            <a:extLst>
              <a:ext uri="{FF2B5EF4-FFF2-40B4-BE49-F238E27FC236}">
                <a16:creationId xmlns:a16="http://schemas.microsoft.com/office/drawing/2014/main" id="{DE69E1F1-58AD-46F1-B809-9D59D36060CB}"/>
              </a:ext>
            </a:extLst>
          </p:cNvPr>
          <p:cNvSpPr>
            <a:spLocks noGrp="1"/>
          </p:cNvSpPr>
          <p:nvPr>
            <p:ph type="dt" sz="half" idx="2"/>
          </p:nvPr>
        </p:nvSpPr>
        <p:spPr>
          <a:xfrm>
            <a:off x="2678792" y="6516456"/>
            <a:ext cx="1589171"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133B53C9-86B3-410D-B753-02185D1723B5}" type="datetime3">
              <a:rPr lang="en-US" smtClean="0"/>
              <a:t>23 October 2023</a:t>
            </a:fld>
            <a:endParaRPr lang="en-IN" dirty="0"/>
          </a:p>
        </p:txBody>
      </p:sp>
      <p:sp>
        <p:nvSpPr>
          <p:cNvPr id="5" name="Footer Placeholder 4">
            <a:extLst>
              <a:ext uri="{FF2B5EF4-FFF2-40B4-BE49-F238E27FC236}">
                <a16:creationId xmlns:a16="http://schemas.microsoft.com/office/drawing/2014/main" id="{D6E0BE3A-850C-4403-A5AC-24F2FB2AC93A}"/>
              </a:ext>
            </a:extLst>
          </p:cNvPr>
          <p:cNvSpPr>
            <a:spLocks noGrp="1"/>
          </p:cNvSpPr>
          <p:nvPr>
            <p:ph type="ftr" sz="quarter" idx="3"/>
          </p:nvPr>
        </p:nvSpPr>
        <p:spPr>
          <a:xfrm>
            <a:off x="4585464" y="6516456"/>
            <a:ext cx="4116943"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en-US" dirty="0" err="1"/>
              <a:t>myData</a:t>
            </a:r>
            <a:r>
              <a:rPr lang="en-US" dirty="0"/>
              <a:t>_</a:t>
            </a:r>
            <a:r>
              <a:rPr lang="el-GR" dirty="0"/>
              <a:t>Σεπτέμβριος 2021</a:t>
            </a:r>
            <a:endParaRPr lang="en-US" dirty="0"/>
          </a:p>
        </p:txBody>
      </p:sp>
      <p:sp>
        <p:nvSpPr>
          <p:cNvPr id="6" name="Slide Number Placeholder 5">
            <a:extLst>
              <a:ext uri="{FF2B5EF4-FFF2-40B4-BE49-F238E27FC236}">
                <a16:creationId xmlns:a16="http://schemas.microsoft.com/office/drawing/2014/main" id="{8B1FFE43-22D2-44DE-9910-040934A9AD6B}"/>
              </a:ext>
            </a:extLst>
          </p:cNvPr>
          <p:cNvSpPr>
            <a:spLocks noGrp="1"/>
          </p:cNvSpPr>
          <p:nvPr>
            <p:ph type="sldNum" sz="quarter" idx="4"/>
          </p:nvPr>
        </p:nvSpPr>
        <p:spPr>
          <a:xfrm>
            <a:off x="609919" y="6516456"/>
            <a:ext cx="88454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852599955"/>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 id="2147484081" r:id="rId15"/>
    <p:sldLayoutId id="2147484082" r:id="rId16"/>
    <p:sldLayoutId id="2147484083" r:id="rId17"/>
    <p:sldLayoutId id="2147484084" r:id="rId18"/>
    <p:sldLayoutId id="2147484085" r:id="rId19"/>
    <p:sldLayoutId id="2147484086" r:id="rId20"/>
    <p:sldLayoutId id="2147484087" r:id="rId21"/>
    <p:sldLayoutId id="2147484088" r:id="rId22"/>
    <p:sldLayoutId id="2147484089" r:id="rId23"/>
    <p:sldLayoutId id="2147484090" r:id="rId24"/>
    <p:sldLayoutId id="2147484091" r:id="rId25"/>
    <p:sldLayoutId id="2147484092" r:id="rId26"/>
    <p:sldLayoutId id="2147484093" r:id="rId27"/>
    <p:sldLayoutId id="2147484094" r:id="rId28"/>
    <p:sldLayoutId id="2147484095" r:id="rId29"/>
    <p:sldLayoutId id="2147484096" r:id="rId30"/>
    <p:sldLayoutId id="2147484097" r:id="rId31"/>
    <p:sldLayoutId id="2147484099" r:id="rId32"/>
  </p:sldLayoutIdLst>
  <p:hf sldNum="0" hdr="0" dt="0"/>
  <p:txStyles>
    <p:title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CD05BAC6-7084-4B5E-A926-4CA635F89C64}" type="datetime3">
              <a:rPr lang="en-US" smtClean="0"/>
              <a:t>23 October 2023</a:t>
            </a:fld>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9188" y="6471244"/>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en-US"/>
              <a:t>Presentation title</a:t>
            </a:r>
            <a:endParaRPr lang="en-US" dirty="0"/>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095761793"/>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 id="2147484117" r:id="rId17"/>
    <p:sldLayoutId id="2147484118" r:id="rId18"/>
    <p:sldLayoutId id="2147484119" r:id="rId19"/>
    <p:sldLayoutId id="2147484120" r:id="rId20"/>
    <p:sldLayoutId id="2147484121" r:id="rId21"/>
    <p:sldLayoutId id="2147484122" r:id="rId22"/>
    <p:sldLayoutId id="2147484123" r:id="rId23"/>
    <p:sldLayoutId id="2147484124" r:id="rId24"/>
    <p:sldLayoutId id="2147484125" r:id="rId25"/>
    <p:sldLayoutId id="2147484126" r:id="rId26"/>
    <p:sldLayoutId id="2147484127" r:id="rId27"/>
    <p:sldLayoutId id="2147484128" r:id="rId28"/>
    <p:sldLayoutId id="2147484129" r:id="rId29"/>
    <p:sldLayoutId id="2147484130" r:id="rId30"/>
    <p:sldLayoutId id="2147484131" r:id="rId31"/>
    <p:sldLayoutId id="2147484132" r:id="rId32"/>
    <p:sldLayoutId id="2147484133" r:id="rId33"/>
    <p:sldLayoutId id="2147484134" r:id="rId34"/>
    <p:sldLayoutId id="2147484135" r:id="rId35"/>
    <p:sldLayoutId id="2147484136" r:id="rId36"/>
    <p:sldLayoutId id="2147484137" r:id="rId37"/>
    <p:sldLayoutId id="2147484138" r:id="rId38"/>
    <p:sldLayoutId id="2147484139" r:id="rId39"/>
    <p:sldLayoutId id="2147484140" r:id="rId40"/>
    <p:sldLayoutId id="2147484141" r:id="rId41"/>
    <p:sldLayoutId id="2147484142" r:id="rId42"/>
    <p:sldLayoutId id="2147484143" r:id="rId43"/>
    <p:sldLayoutId id="2147484144" r:id="rId44"/>
    <p:sldLayoutId id="2147484145" r:id="rId45"/>
    <p:sldLayoutId id="2147484146" r:id="rId46"/>
    <p:sldLayoutId id="2147484147" r:id="rId47"/>
    <p:sldLayoutId id="2147484148" r:id="rId48"/>
    <p:sldLayoutId id="2147484149" r:id="rId49"/>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s://www.capterra.com/p/154907/Square-PO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ok.org.br/noticia/okbr-busca-estagiario-para-levantamento-do-indice-de-dados-abertos-open-data-index-no-brasi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onary.com/content/business/digital-invoices-einvoices-and-ebilling-understanding-the-differences/" TargetMode="External"/><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www.marketing-management.io/blog/digitalisation-reunion-articl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s://proconnect.co.in/service/transport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1">
            <a:extLst>
              <a:ext uri="{FF2B5EF4-FFF2-40B4-BE49-F238E27FC236}">
                <a16:creationId xmlns:a16="http://schemas.microsoft.com/office/drawing/2014/main" id="{64788787-A96F-6FCA-717F-2783CC6AD0A2}"/>
              </a:ext>
            </a:extLst>
          </p:cNvPr>
          <p:cNvSpPr txBox="1">
            <a:spLocks/>
          </p:cNvSpPr>
          <p:nvPr/>
        </p:nvSpPr>
        <p:spPr>
          <a:xfrm>
            <a:off x="784295" y="4255478"/>
            <a:ext cx="4420751" cy="1811955"/>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0" kern="1200">
                <a:solidFill>
                  <a:schemeClr val="tx1"/>
                </a:solidFill>
                <a:latin typeface="EYInterstate Light" panose="02000506000000020004" pitchFamily="2" charset="0"/>
                <a:ea typeface="+mj-ea"/>
                <a:cs typeface="Arial" pitchFamily="34" charset="0"/>
              </a:defRPr>
            </a:lvl1pPr>
          </a:lstStyle>
          <a:p>
            <a:pPr>
              <a:lnSpc>
                <a:spcPct val="100000"/>
              </a:lnSpc>
            </a:pPr>
            <a:r>
              <a:rPr lang="el-GR" sz="2800" b="1" dirty="0">
                <a:solidFill>
                  <a:srgbClr val="2E2E38"/>
                </a:solidFill>
              </a:rPr>
              <a:t>Εξελίξεις στο ψηφιακό φορολογικό περιβάλλον</a:t>
            </a:r>
            <a:endParaRPr lang="en-US" sz="2800" b="1" dirty="0">
              <a:solidFill>
                <a:srgbClr val="2E2E38"/>
              </a:solidFill>
            </a:endParaRPr>
          </a:p>
          <a:p>
            <a:pPr>
              <a:lnSpc>
                <a:spcPct val="100000"/>
              </a:lnSpc>
            </a:pPr>
            <a:r>
              <a:rPr lang="el-GR" sz="1050" dirty="0">
                <a:solidFill>
                  <a:srgbClr val="2E2E38"/>
                </a:solidFill>
              </a:rPr>
              <a:t>Φορολογικές Μεταρρυθμίσεις – Επενδυτικά &amp; Αναπτυξιακά Κίνητρα</a:t>
            </a:r>
          </a:p>
          <a:p>
            <a:pPr>
              <a:lnSpc>
                <a:spcPct val="100000"/>
              </a:lnSpc>
            </a:pPr>
            <a:r>
              <a:rPr lang="el-GR" sz="1050" dirty="0">
                <a:solidFill>
                  <a:srgbClr val="2E2E38"/>
                </a:solidFill>
              </a:rPr>
              <a:t>Προοπτικές 2024</a:t>
            </a:r>
            <a:br>
              <a:rPr lang="en-US" sz="1050" dirty="0">
                <a:solidFill>
                  <a:srgbClr val="2E2E38"/>
                </a:solidFill>
              </a:rPr>
            </a:br>
            <a:r>
              <a:rPr lang="en-US" sz="1600" dirty="0">
                <a:solidFill>
                  <a:srgbClr val="2E2E38"/>
                </a:solidFill>
              </a:rPr>
              <a:t> </a:t>
            </a:r>
          </a:p>
        </p:txBody>
      </p:sp>
      <p:sp>
        <p:nvSpPr>
          <p:cNvPr id="10" name="Subtitle 12">
            <a:extLst>
              <a:ext uri="{FF2B5EF4-FFF2-40B4-BE49-F238E27FC236}">
                <a16:creationId xmlns:a16="http://schemas.microsoft.com/office/drawing/2014/main" id="{A2660E8A-1692-3EE2-6380-10FE8E25BC54}"/>
              </a:ext>
            </a:extLst>
          </p:cNvPr>
          <p:cNvSpPr>
            <a:spLocks noGrp="1"/>
          </p:cNvSpPr>
          <p:nvPr>
            <p:ph type="subTitle" idx="1"/>
          </p:nvPr>
        </p:nvSpPr>
        <p:spPr>
          <a:xfrm>
            <a:off x="784295" y="5861540"/>
            <a:ext cx="4328932" cy="391221"/>
          </a:xfrm>
        </p:spPr>
        <p:txBody>
          <a:bodyPr>
            <a:normAutofit/>
          </a:bodyPr>
          <a:lstStyle/>
          <a:p>
            <a:pPr lvl="1"/>
            <a:r>
              <a:rPr lang="el-GR" sz="1400" dirty="0">
                <a:solidFill>
                  <a:srgbClr val="2E2E38"/>
                </a:solidFill>
                <a:latin typeface="EYInterstate" panose="02000503020000020004" pitchFamily="2" charset="0"/>
              </a:rPr>
              <a:t>24 Οκτωβρίου </a:t>
            </a:r>
            <a:r>
              <a:rPr lang="en-GB" sz="1400" dirty="0">
                <a:solidFill>
                  <a:srgbClr val="2E2E38"/>
                </a:solidFill>
                <a:latin typeface="EYInterstate" panose="02000503020000020004" pitchFamily="2" charset="0"/>
              </a:rPr>
              <a:t>2023</a:t>
            </a:r>
          </a:p>
        </p:txBody>
      </p:sp>
    </p:spTree>
    <p:extLst>
      <p:ext uri="{BB962C8B-B14F-4D97-AF65-F5344CB8AC3E}">
        <p14:creationId xmlns:p14="http://schemas.microsoft.com/office/powerpoint/2010/main" val="1217088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EF809-5D36-421F-97F3-469979B5D898}"/>
              </a:ext>
            </a:extLst>
          </p:cNvPr>
          <p:cNvSpPr>
            <a:spLocks noGrp="1"/>
          </p:cNvSpPr>
          <p:nvPr>
            <p:ph type="title"/>
          </p:nvPr>
        </p:nvSpPr>
        <p:spPr>
          <a:xfrm>
            <a:off x="609918" y="294200"/>
            <a:ext cx="10978515" cy="590400"/>
          </a:xfrm>
        </p:spPr>
        <p:txBody>
          <a:bodyPr vert="horz" lIns="0" tIns="0" rIns="0" bIns="0" rtlCol="0" anchor="t" anchorCtr="0">
            <a:noAutofit/>
          </a:bodyPr>
          <a:lstStyle/>
          <a:p>
            <a:pPr>
              <a:lnSpc>
                <a:spcPct val="100000"/>
              </a:lnSpc>
            </a:pPr>
            <a:r>
              <a:rPr lang="el-GR" dirty="0"/>
              <a:t>Ηλεκτρονικά στοιχεία διακίνησης </a:t>
            </a:r>
            <a:br>
              <a:rPr lang="el-GR" dirty="0"/>
            </a:br>
            <a:r>
              <a:rPr lang="el-GR" dirty="0"/>
              <a:t>(</a:t>
            </a:r>
            <a:r>
              <a:rPr lang="en-US" dirty="0"/>
              <a:t>e-delivery notes</a:t>
            </a:r>
            <a:r>
              <a:rPr lang="el-GR" dirty="0"/>
              <a:t>)</a:t>
            </a:r>
          </a:p>
        </p:txBody>
      </p:sp>
      <p:sp>
        <p:nvSpPr>
          <p:cNvPr id="12" name="Freeform 3">
            <a:extLst>
              <a:ext uri="{FF2B5EF4-FFF2-40B4-BE49-F238E27FC236}">
                <a16:creationId xmlns:a16="http://schemas.microsoft.com/office/drawing/2014/main" id="{7C1EC5C6-E701-18D8-D895-ECDB0AE2C274}"/>
              </a:ext>
            </a:extLst>
          </p:cNvPr>
          <p:cNvSpPr/>
          <p:nvPr/>
        </p:nvSpPr>
        <p:spPr>
          <a:xfrm rot="16200000">
            <a:off x="915918" y="881430"/>
            <a:ext cx="72000" cy="684000"/>
          </a:xfrm>
          <a:custGeom>
            <a:avLst/>
            <a:gdLst/>
            <a:ahLst/>
            <a:cxnLst/>
            <a:rect l="l" t="t" r="r" b="b"/>
            <a:pathLst>
              <a:path w="55859" h="1354667">
                <a:moveTo>
                  <a:pt x="0" y="0"/>
                </a:moveTo>
                <a:lnTo>
                  <a:pt x="55859" y="0"/>
                </a:lnTo>
                <a:lnTo>
                  <a:pt x="55859" y="1354667"/>
                </a:lnTo>
                <a:lnTo>
                  <a:pt x="0" y="1354667"/>
                </a:lnTo>
                <a:close/>
              </a:path>
            </a:pathLst>
          </a:custGeom>
          <a:solidFill>
            <a:schemeClr val="tx2"/>
          </a:solidFill>
          <a:ln>
            <a:noFill/>
          </a:ln>
        </p:spPr>
        <p:txBody>
          <a:bodyPr/>
          <a:lstStyle/>
          <a:p>
            <a:endParaRPr lang="el-GR" dirty="0">
              <a:latin typeface="EYInterstate Light" panose="02000506000000020004" pitchFamily="2" charset="0"/>
            </a:endParaRPr>
          </a:p>
        </p:txBody>
      </p:sp>
      <p:sp>
        <p:nvSpPr>
          <p:cNvPr id="17" name="TextBox 16">
            <a:extLst>
              <a:ext uri="{FF2B5EF4-FFF2-40B4-BE49-F238E27FC236}">
                <a16:creationId xmlns:a16="http://schemas.microsoft.com/office/drawing/2014/main" id="{108FEA3F-ADE2-0138-7FA0-4414D722B8E7}"/>
              </a:ext>
            </a:extLst>
          </p:cNvPr>
          <p:cNvSpPr txBox="1"/>
          <p:nvPr/>
        </p:nvSpPr>
        <p:spPr>
          <a:xfrm>
            <a:off x="6184413" y="1089329"/>
            <a:ext cx="5558166" cy="4860279"/>
          </a:xfrm>
          <a:prstGeom prst="roundRect">
            <a:avLst>
              <a:gd name="adj" fmla="val 5865"/>
            </a:avLst>
          </a:prstGeom>
          <a:noFill/>
          <a:ln>
            <a:solidFill>
              <a:schemeClr val="tx1">
                <a:lumMod val="60000"/>
                <a:lumOff val="40000"/>
              </a:schemeClr>
            </a:solidFill>
          </a:ln>
        </p:spPr>
        <p:txBody>
          <a:bodyPr wrap="square" lIns="108000" tIns="108000" rIns="108000" bIns="108000" anchor="ctr">
            <a:noAutofit/>
          </a:bodyPr>
          <a:lstStyle/>
          <a:p>
            <a:pPr algn="ctr">
              <a:spcAft>
                <a:spcPts val="600"/>
              </a:spcAft>
              <a:buClr>
                <a:schemeClr val="bg1">
                  <a:lumMod val="50000"/>
                </a:schemeClr>
              </a:buClr>
              <a:buSzPct val="90000"/>
              <a:defRPr/>
            </a:pPr>
            <a:endParaRPr lang="en-US" b="1" dirty="0">
              <a:solidFill>
                <a:schemeClr val="bg1"/>
              </a:solidFill>
              <a:latin typeface="open sans" panose="020B0606030504020204" pitchFamily="34" charset="0"/>
            </a:endParaRPr>
          </a:p>
          <a:p>
            <a:pPr algn="ctr">
              <a:spcAft>
                <a:spcPts val="600"/>
              </a:spcAft>
              <a:buClr>
                <a:schemeClr val="bg1">
                  <a:lumMod val="50000"/>
                </a:schemeClr>
              </a:buClr>
              <a:buSzPct val="90000"/>
              <a:defRPr/>
            </a:pPr>
            <a:r>
              <a:rPr lang="el-GR" sz="2000" b="1" dirty="0">
                <a:solidFill>
                  <a:schemeClr val="tx2"/>
                </a:solidFill>
                <a:latin typeface="+mj-lt"/>
              </a:rPr>
              <a:t>Εξαγγελίες ΔΕΘ</a:t>
            </a:r>
            <a:br>
              <a:rPr lang="en-US" b="1" dirty="0">
                <a:solidFill>
                  <a:schemeClr val="tx2"/>
                </a:solidFill>
                <a:latin typeface="+mj-lt"/>
              </a:rPr>
            </a:br>
            <a:endParaRPr lang="en-US" b="1" dirty="0">
              <a:solidFill>
                <a:schemeClr val="tx2"/>
              </a:solidFill>
              <a:latin typeface="+mj-lt"/>
            </a:endParaRPr>
          </a:p>
          <a:p>
            <a:pPr marL="285750" indent="-285750">
              <a:spcBef>
                <a:spcPts val="600"/>
              </a:spcBef>
              <a:spcAft>
                <a:spcPts val="600"/>
              </a:spcAft>
              <a:buClr>
                <a:schemeClr val="tx2"/>
              </a:buClr>
              <a:buSzPct val="80000"/>
              <a:buFont typeface="Arial" panose="020B0604020202020204" pitchFamily="34" charset="0"/>
              <a:buChar char="►"/>
              <a:defRPr/>
            </a:pPr>
            <a:r>
              <a:rPr lang="el-GR" dirty="0">
                <a:solidFill>
                  <a:schemeClr val="bg1"/>
                </a:solidFill>
                <a:latin typeface="EYInterstate Light" panose="02000506000000020004" pitchFamily="2" charset="0"/>
                <a:cs typeface="Arial" pitchFamily="34" charset="0"/>
              </a:rPr>
              <a:t>Ενεργοποίηση του e-στοιχείου διακίνησης πιλοτικά από τις </a:t>
            </a:r>
            <a:r>
              <a:rPr lang="el-GR" dirty="0">
                <a:solidFill>
                  <a:schemeClr val="tx2"/>
                </a:solidFill>
                <a:latin typeface="EYInterstate Light" panose="02000506000000020004" pitchFamily="2" charset="0"/>
                <a:cs typeface="Arial" pitchFamily="34" charset="0"/>
              </a:rPr>
              <a:t>αρχές του 2024 </a:t>
            </a:r>
            <a:r>
              <a:rPr lang="el-GR" dirty="0">
                <a:solidFill>
                  <a:schemeClr val="bg1"/>
                </a:solidFill>
                <a:latin typeface="EYInterstate Light" panose="02000506000000020004" pitchFamily="2" charset="0"/>
                <a:cs typeface="Arial" pitchFamily="34" charset="0"/>
              </a:rPr>
              <a:t>και πλήρως πριν από το τέλος του ίδιου έτους.</a:t>
            </a:r>
          </a:p>
          <a:p>
            <a:pPr marL="285750" indent="-285750">
              <a:spcBef>
                <a:spcPts val="600"/>
              </a:spcBef>
              <a:spcAft>
                <a:spcPts val="600"/>
              </a:spcAft>
              <a:buClr>
                <a:schemeClr val="tx2"/>
              </a:buClr>
              <a:buSzPct val="80000"/>
              <a:buFont typeface="Arial" panose="020B0604020202020204" pitchFamily="34" charset="0"/>
              <a:buChar char="►"/>
              <a:defRPr/>
            </a:pPr>
            <a:r>
              <a:rPr lang="el-GR" dirty="0">
                <a:solidFill>
                  <a:schemeClr val="tx2"/>
                </a:solidFill>
                <a:latin typeface="EYInterstate Light" panose="02000506000000020004" pitchFamily="2" charset="0"/>
                <a:cs typeface="Arial" pitchFamily="34" charset="0"/>
              </a:rPr>
              <a:t>Real </a:t>
            </a:r>
            <a:r>
              <a:rPr lang="el-GR" dirty="0" err="1">
                <a:solidFill>
                  <a:schemeClr val="tx2"/>
                </a:solidFill>
                <a:latin typeface="EYInterstate Light" panose="02000506000000020004" pitchFamily="2" charset="0"/>
                <a:cs typeface="Arial" pitchFamily="34" charset="0"/>
              </a:rPr>
              <a:t>time</a:t>
            </a:r>
            <a:r>
              <a:rPr lang="el-GR" dirty="0">
                <a:solidFill>
                  <a:schemeClr val="tx2"/>
                </a:solidFill>
                <a:latin typeface="EYInterstate Light" panose="02000506000000020004" pitchFamily="2" charset="0"/>
                <a:cs typeface="Arial" pitchFamily="34" charset="0"/>
              </a:rPr>
              <a:t> </a:t>
            </a:r>
            <a:r>
              <a:rPr lang="el-GR" dirty="0">
                <a:solidFill>
                  <a:schemeClr val="bg1"/>
                </a:solidFill>
                <a:latin typeface="EYInterstate Light" panose="02000506000000020004" pitchFamily="2" charset="0"/>
                <a:cs typeface="Arial" pitchFamily="34" charset="0"/>
              </a:rPr>
              <a:t>παρακολούθηση των διακινούμενων αγαθών στην Ελλάδα.</a:t>
            </a:r>
          </a:p>
          <a:p>
            <a:pPr marL="285750" indent="-285750">
              <a:spcBef>
                <a:spcPts val="600"/>
              </a:spcBef>
              <a:spcAft>
                <a:spcPts val="600"/>
              </a:spcAft>
              <a:buClr>
                <a:schemeClr val="tx2"/>
              </a:buClr>
              <a:buSzPct val="80000"/>
              <a:buFont typeface="Arial" panose="020B0604020202020204" pitchFamily="34" charset="0"/>
              <a:buChar char="►"/>
              <a:defRPr/>
            </a:pPr>
            <a:r>
              <a:rPr lang="el-GR" dirty="0">
                <a:solidFill>
                  <a:schemeClr val="bg1"/>
                </a:solidFill>
                <a:latin typeface="EYInterstate Light" panose="02000506000000020004" pitchFamily="2" charset="0"/>
                <a:cs typeface="Arial" pitchFamily="34" charset="0"/>
              </a:rPr>
              <a:t>Δημιουργία ψηφιοποιημένης διαδικασίας διαχείρισης των διακινήσεων, με αξιοποίηση του </a:t>
            </a:r>
            <a:r>
              <a:rPr lang="el-GR" dirty="0" err="1">
                <a:solidFill>
                  <a:schemeClr val="tx2"/>
                </a:solidFill>
                <a:latin typeface="EYInterstate Light" panose="02000506000000020004" pitchFamily="2" charset="0"/>
                <a:cs typeface="Arial" pitchFamily="34" charset="0"/>
              </a:rPr>
              <a:t>myDATA</a:t>
            </a:r>
            <a:r>
              <a:rPr lang="el-GR" dirty="0">
                <a:solidFill>
                  <a:schemeClr val="tx2"/>
                </a:solidFill>
                <a:latin typeface="EYInterstate Light" panose="02000506000000020004" pitchFamily="2" charset="0"/>
                <a:cs typeface="Arial" pitchFamily="34" charset="0"/>
              </a:rPr>
              <a:t>.</a:t>
            </a:r>
          </a:p>
          <a:p>
            <a:pPr marL="285750" indent="-285750">
              <a:spcBef>
                <a:spcPts val="600"/>
              </a:spcBef>
              <a:spcAft>
                <a:spcPts val="600"/>
              </a:spcAft>
              <a:buClr>
                <a:schemeClr val="tx2"/>
              </a:buClr>
              <a:buSzPct val="80000"/>
              <a:buFont typeface="Arial" panose="020B0604020202020204" pitchFamily="34" charset="0"/>
              <a:buChar char="►"/>
              <a:defRPr/>
            </a:pPr>
            <a:r>
              <a:rPr lang="el-GR" dirty="0">
                <a:solidFill>
                  <a:schemeClr val="bg1"/>
                </a:solidFill>
                <a:latin typeface="EYInterstate Light" panose="02000506000000020004" pitchFamily="2" charset="0"/>
                <a:cs typeface="Arial" pitchFamily="34" charset="0"/>
              </a:rPr>
              <a:t>Το </a:t>
            </a:r>
            <a:r>
              <a:rPr lang="el-GR" dirty="0">
                <a:solidFill>
                  <a:schemeClr val="tx2"/>
                </a:solidFill>
                <a:latin typeface="EYInterstate Light" panose="02000506000000020004" pitchFamily="2" charset="0"/>
                <a:cs typeface="Arial" pitchFamily="34" charset="0"/>
              </a:rPr>
              <a:t>e-στοιχείο διακίνησης </a:t>
            </a:r>
            <a:r>
              <a:rPr lang="el-GR" dirty="0">
                <a:solidFill>
                  <a:schemeClr val="bg1"/>
                </a:solidFill>
                <a:latin typeface="EYInterstate Light" panose="02000506000000020004" pitchFamily="2" charset="0"/>
                <a:cs typeface="Arial" pitchFamily="34" charset="0"/>
              </a:rPr>
              <a:t>θα περιλαμβάνει τα στοιχεία που απαιτούνται για την διευκόλυνση των ελέγχων της ΑΑΔΕ </a:t>
            </a:r>
          </a:p>
          <a:p>
            <a:pPr>
              <a:spcAft>
                <a:spcPts val="600"/>
              </a:spcAft>
              <a:buSzPct val="90000"/>
              <a:defRPr/>
            </a:pPr>
            <a:endParaRPr lang="en-US" sz="1600" dirty="0">
              <a:solidFill>
                <a:schemeClr val="bg1"/>
              </a:solidFill>
              <a:latin typeface="EYInterstate Light" panose="02000506000000020004" pitchFamily="2" charset="0"/>
              <a:cs typeface="Arial" pitchFamily="34" charset="0"/>
            </a:endParaRPr>
          </a:p>
        </p:txBody>
      </p:sp>
      <p:sp>
        <p:nvSpPr>
          <p:cNvPr id="4" name="TextBox 3">
            <a:extLst>
              <a:ext uri="{FF2B5EF4-FFF2-40B4-BE49-F238E27FC236}">
                <a16:creationId xmlns:a16="http://schemas.microsoft.com/office/drawing/2014/main" id="{109DA126-7691-7BBD-76A3-3534B0985E59}"/>
              </a:ext>
            </a:extLst>
          </p:cNvPr>
          <p:cNvSpPr txBox="1"/>
          <p:nvPr/>
        </p:nvSpPr>
        <p:spPr>
          <a:xfrm>
            <a:off x="609919" y="5020842"/>
            <a:ext cx="5404020" cy="936000"/>
          </a:xfrm>
          <a:prstGeom prst="rect">
            <a:avLst/>
          </a:prstGeom>
          <a:solidFill>
            <a:schemeClr val="tx2"/>
          </a:solidFill>
        </p:spPr>
        <p:txBody>
          <a:bodyPr wrap="square" lIns="108000" tIns="108000" rIns="72000" bIns="108000" anchor="ctr">
            <a:noAutofit/>
          </a:bodyPr>
          <a:lstStyle/>
          <a:p>
            <a:pPr defTabSz="685434">
              <a:spcBef>
                <a:spcPct val="20000"/>
              </a:spcBef>
              <a:buClr>
                <a:srgbClr val="FFE600"/>
              </a:buClr>
              <a:buSzPct val="70000"/>
              <a:defRPr/>
            </a:pPr>
            <a:endParaRPr lang="en-US" dirty="0">
              <a:latin typeface="EYInterstate Light" panose="02000506000000020004" pitchFamily="2" charset="0"/>
              <a:cs typeface="Arial" panose="020B0604020202020204" pitchFamily="34" charset="0"/>
            </a:endParaRPr>
          </a:p>
          <a:p>
            <a:pPr defTabSz="685434">
              <a:spcBef>
                <a:spcPct val="20000"/>
              </a:spcBef>
              <a:buClr>
                <a:srgbClr val="FFE600"/>
              </a:buClr>
              <a:buSzPct val="70000"/>
              <a:defRPr/>
            </a:pPr>
            <a:r>
              <a:rPr lang="el-GR" dirty="0">
                <a:latin typeface="EYInterstate Light" panose="02000506000000020004" pitchFamily="2" charset="0"/>
                <a:cs typeface="Arial" panose="020B0604020202020204" pitchFamily="34" charset="0"/>
              </a:rPr>
              <a:t>Φαίνεται ότι η διαδικασία της ψηφιακής </a:t>
            </a:r>
            <a:br>
              <a:rPr lang="el-GR" dirty="0">
                <a:latin typeface="EYInterstate Light" panose="02000506000000020004" pitchFamily="2" charset="0"/>
                <a:cs typeface="Arial" panose="020B0604020202020204" pitchFamily="34" charset="0"/>
              </a:rPr>
            </a:br>
            <a:r>
              <a:rPr lang="el-GR" dirty="0">
                <a:latin typeface="EYInterstate Light" panose="02000506000000020004" pitchFamily="2" charset="0"/>
                <a:cs typeface="Arial" panose="020B0604020202020204" pitchFamily="34" charset="0"/>
              </a:rPr>
              <a:t>διακίνησης αγαθών θα υλοποιηθεί </a:t>
            </a:r>
            <a:r>
              <a:rPr lang="el-GR" b="1" dirty="0">
                <a:latin typeface="EYInterstate" panose="02000503020000020004" pitchFamily="2" charset="0"/>
                <a:cs typeface="Arial" panose="020B0604020202020204" pitchFamily="34" charset="0"/>
              </a:rPr>
              <a:t>σε δύο φάσεις</a:t>
            </a:r>
          </a:p>
          <a:p>
            <a:pPr marR="0" lvl="0" defTabSz="685434" rtl="0" eaLnBrk="1" fontAlgn="auto" latinLnBrk="0" hangingPunct="1">
              <a:lnSpc>
                <a:spcPct val="100000"/>
              </a:lnSpc>
              <a:spcBef>
                <a:spcPct val="20000"/>
              </a:spcBef>
              <a:spcAft>
                <a:spcPts val="0"/>
              </a:spcAft>
              <a:buClr>
                <a:srgbClr val="FFE600"/>
              </a:buClr>
              <a:buSzPct val="70000"/>
              <a:tabLst/>
              <a:defRPr/>
            </a:pPr>
            <a:endParaRPr lang="el-GR" sz="1400" dirty="0">
              <a:latin typeface="EYInterstate Light" panose="02000506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F49B8B61-0FA6-04DE-8D29-56A01240D79C}"/>
              </a:ext>
            </a:extLst>
          </p:cNvPr>
          <p:cNvSpPr/>
          <p:nvPr/>
        </p:nvSpPr>
        <p:spPr>
          <a:xfrm>
            <a:off x="4830968" y="4492076"/>
            <a:ext cx="936000" cy="936000"/>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l-GR" sz="1200" dirty="0">
              <a:solidFill>
                <a:schemeClr val="tx1"/>
              </a:solidFill>
            </a:endParaRPr>
          </a:p>
        </p:txBody>
      </p:sp>
      <p:pic>
        <p:nvPicPr>
          <p:cNvPr id="6" name="Graphic 5" descr="Lights On with solid fill">
            <a:extLst>
              <a:ext uri="{FF2B5EF4-FFF2-40B4-BE49-F238E27FC236}">
                <a16:creationId xmlns:a16="http://schemas.microsoft.com/office/drawing/2014/main" id="{47D1D279-9DBF-510D-80C5-3DB6D610CB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37219" y="4585197"/>
            <a:ext cx="723499" cy="723499"/>
          </a:xfrm>
          <a:prstGeom prst="rect">
            <a:avLst/>
          </a:prstGeom>
        </p:spPr>
      </p:pic>
      <p:pic>
        <p:nvPicPr>
          <p:cNvPr id="8" name="Graphic 7" descr="Barcode outline">
            <a:extLst>
              <a:ext uri="{FF2B5EF4-FFF2-40B4-BE49-F238E27FC236}">
                <a16:creationId xmlns:a16="http://schemas.microsoft.com/office/drawing/2014/main" id="{120534FA-582A-CA02-4A4D-6544222888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1321" y="3577676"/>
            <a:ext cx="914400" cy="914400"/>
          </a:xfrm>
          <a:prstGeom prst="rect">
            <a:avLst/>
          </a:prstGeom>
        </p:spPr>
      </p:pic>
      <p:pic>
        <p:nvPicPr>
          <p:cNvPr id="10" name="Graphic 9" descr="Clipboard outline">
            <a:extLst>
              <a:ext uri="{FF2B5EF4-FFF2-40B4-BE49-F238E27FC236}">
                <a16:creationId xmlns:a16="http://schemas.microsoft.com/office/drawing/2014/main" id="{DB12D91E-9264-D21E-7B36-22612FDE09D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078" y="1642168"/>
            <a:ext cx="3160851" cy="3160851"/>
          </a:xfrm>
          <a:prstGeom prst="rect">
            <a:avLst/>
          </a:prstGeom>
        </p:spPr>
      </p:pic>
      <p:pic>
        <p:nvPicPr>
          <p:cNvPr id="13" name="Graphic 12" descr="Box outline">
            <a:extLst>
              <a:ext uri="{FF2B5EF4-FFF2-40B4-BE49-F238E27FC236}">
                <a16:creationId xmlns:a16="http://schemas.microsoft.com/office/drawing/2014/main" id="{5E6E260F-7E3F-298C-6C66-52E30E5C9D3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25902" y="1187429"/>
            <a:ext cx="3836621" cy="3836621"/>
          </a:xfrm>
          <a:prstGeom prst="rect">
            <a:avLst/>
          </a:prstGeom>
        </p:spPr>
      </p:pic>
    </p:spTree>
    <p:extLst>
      <p:ext uri="{BB962C8B-B14F-4D97-AF65-F5344CB8AC3E}">
        <p14:creationId xmlns:p14="http://schemas.microsoft.com/office/powerpoint/2010/main" val="3406123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EF809-5D36-421F-97F3-469979B5D898}"/>
              </a:ext>
            </a:extLst>
          </p:cNvPr>
          <p:cNvSpPr>
            <a:spLocks noGrp="1"/>
          </p:cNvSpPr>
          <p:nvPr>
            <p:ph type="title"/>
          </p:nvPr>
        </p:nvSpPr>
        <p:spPr>
          <a:xfrm>
            <a:off x="609918" y="294200"/>
            <a:ext cx="10978515" cy="590400"/>
          </a:xfrm>
        </p:spPr>
        <p:txBody>
          <a:bodyPr vert="horz" lIns="0" tIns="0" rIns="0" bIns="0" rtlCol="0" anchor="t" anchorCtr="0">
            <a:noAutofit/>
          </a:bodyPr>
          <a:lstStyle/>
          <a:p>
            <a:pPr>
              <a:lnSpc>
                <a:spcPct val="100000"/>
              </a:lnSpc>
            </a:pPr>
            <a:r>
              <a:rPr lang="el-GR" dirty="0"/>
              <a:t>Ηλεκτρονικά στοιχεία διακίνησης </a:t>
            </a:r>
            <a:br>
              <a:rPr lang="el-GR" dirty="0"/>
            </a:br>
            <a:r>
              <a:rPr lang="el-GR" dirty="0"/>
              <a:t>(</a:t>
            </a:r>
            <a:r>
              <a:rPr lang="en-US" dirty="0"/>
              <a:t>e-delivery notes</a:t>
            </a:r>
            <a:r>
              <a:rPr lang="el-GR" dirty="0"/>
              <a:t>)</a:t>
            </a:r>
          </a:p>
        </p:txBody>
      </p:sp>
      <p:sp>
        <p:nvSpPr>
          <p:cNvPr id="12" name="Freeform 3">
            <a:extLst>
              <a:ext uri="{FF2B5EF4-FFF2-40B4-BE49-F238E27FC236}">
                <a16:creationId xmlns:a16="http://schemas.microsoft.com/office/drawing/2014/main" id="{7C1EC5C6-E701-18D8-D895-ECDB0AE2C274}"/>
              </a:ext>
            </a:extLst>
          </p:cNvPr>
          <p:cNvSpPr/>
          <p:nvPr/>
        </p:nvSpPr>
        <p:spPr>
          <a:xfrm rot="16200000">
            <a:off x="915918" y="881430"/>
            <a:ext cx="72000" cy="684000"/>
          </a:xfrm>
          <a:custGeom>
            <a:avLst/>
            <a:gdLst/>
            <a:ahLst/>
            <a:cxnLst/>
            <a:rect l="l" t="t" r="r" b="b"/>
            <a:pathLst>
              <a:path w="55859" h="1354667">
                <a:moveTo>
                  <a:pt x="0" y="0"/>
                </a:moveTo>
                <a:lnTo>
                  <a:pt x="55859" y="0"/>
                </a:lnTo>
                <a:lnTo>
                  <a:pt x="55859" y="1354667"/>
                </a:lnTo>
                <a:lnTo>
                  <a:pt x="0" y="1354667"/>
                </a:lnTo>
                <a:close/>
              </a:path>
            </a:pathLst>
          </a:custGeom>
          <a:solidFill>
            <a:schemeClr val="tx2"/>
          </a:solidFill>
          <a:ln>
            <a:noFill/>
          </a:ln>
        </p:spPr>
        <p:txBody>
          <a:bodyPr/>
          <a:lstStyle/>
          <a:p>
            <a:endParaRPr lang="el-GR" dirty="0">
              <a:latin typeface="EYInterstate Light" panose="02000506000000020004" pitchFamily="2" charset="0"/>
            </a:endParaRPr>
          </a:p>
        </p:txBody>
      </p:sp>
      <p:sp>
        <p:nvSpPr>
          <p:cNvPr id="7" name="Rectangle 6">
            <a:extLst>
              <a:ext uri="{FF2B5EF4-FFF2-40B4-BE49-F238E27FC236}">
                <a16:creationId xmlns:a16="http://schemas.microsoft.com/office/drawing/2014/main" id="{CB664061-CA70-DCFA-F667-555A5925BC68}"/>
              </a:ext>
            </a:extLst>
          </p:cNvPr>
          <p:cNvSpPr/>
          <p:nvPr/>
        </p:nvSpPr>
        <p:spPr>
          <a:xfrm>
            <a:off x="609917" y="4067476"/>
            <a:ext cx="7448013" cy="2194343"/>
          </a:xfrm>
          <a:prstGeom prst="rect">
            <a:avLst/>
          </a:prstGeom>
          <a:noFill/>
          <a:ln w="31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marL="0" marR="0" lvl="0" indent="0" algn="l" defTabSz="914400" rtl="0" eaLnBrk="1" fontAlgn="auto" latinLnBrk="0" hangingPunct="1">
              <a:lnSpc>
                <a:spcPct val="100000"/>
              </a:lnSpc>
              <a:spcBef>
                <a:spcPct val="20000"/>
              </a:spcBef>
              <a:spcAft>
                <a:spcPts val="600"/>
              </a:spcAft>
              <a:buClr>
                <a:srgbClr val="FFE600">
                  <a:lumMod val="60000"/>
                  <a:lumOff val="40000"/>
                </a:srgbClr>
              </a:buClr>
              <a:buSzPct val="90000"/>
              <a:buFontTx/>
              <a:buNone/>
              <a:tabLst/>
              <a:defRPr/>
            </a:pPr>
            <a:r>
              <a:rPr kumimoji="0" lang="el-GR" i="0" u="none" strike="noStrike" kern="1200" cap="none" spc="0" normalizeH="0" baseline="0" noProof="0" dirty="0">
                <a:ln>
                  <a:noFill/>
                </a:ln>
                <a:solidFill>
                  <a:srgbClr val="FFE600"/>
                </a:solidFill>
                <a:effectLst/>
                <a:uLnTx/>
                <a:uFillTx/>
                <a:latin typeface="EYInterstate Light" panose="02000506000000020004" pitchFamily="2" charset="0"/>
                <a:ea typeface="+mn-ea"/>
                <a:cs typeface="+mn-cs"/>
              </a:rPr>
              <a:t>Επερχόμενες εξελίξεις</a:t>
            </a:r>
          </a:p>
          <a:p>
            <a:pPr marL="342900" marR="0" lvl="0" indent="-342900" algn="l" defTabSz="914400" rtl="0" eaLnBrk="1" fontAlgn="auto" latinLnBrk="0" hangingPunct="1">
              <a:lnSpc>
                <a:spcPct val="100000"/>
              </a:lnSpc>
              <a:spcBef>
                <a:spcPct val="20000"/>
              </a:spcBef>
              <a:spcAft>
                <a:spcPts val="600"/>
              </a:spcAft>
              <a:buClr>
                <a:srgbClr val="FFE600">
                  <a:lumMod val="60000"/>
                  <a:lumOff val="40000"/>
                </a:srgbClr>
              </a:buClr>
              <a:buSzPct val="80000"/>
              <a:buFont typeface="Arial" panose="020B0604020202020204" pitchFamily="34" charset="0"/>
              <a:buChar char="►"/>
              <a:tabLst/>
              <a:defRPr/>
            </a:pP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Ποιοι επηρεάζονται: Αποστολέας, Λήπτης, Μεταφορέας αγαθών</a:t>
            </a:r>
          </a:p>
          <a:p>
            <a:pPr marL="342900" marR="0" lvl="0" indent="-342900" algn="l" defTabSz="914400" rtl="0" eaLnBrk="1" fontAlgn="auto" latinLnBrk="0" hangingPunct="1">
              <a:lnSpc>
                <a:spcPct val="100000"/>
              </a:lnSpc>
              <a:spcBef>
                <a:spcPct val="20000"/>
              </a:spcBef>
              <a:spcAft>
                <a:spcPts val="600"/>
              </a:spcAft>
              <a:buClr>
                <a:srgbClr val="FFE600">
                  <a:lumMod val="60000"/>
                  <a:lumOff val="40000"/>
                </a:srgbClr>
              </a:buClr>
              <a:buSzPct val="80000"/>
              <a:buFont typeface="Arial" panose="020B0604020202020204" pitchFamily="34" charset="0"/>
              <a:buChar char="►"/>
              <a:tabLst/>
              <a:defRPr/>
            </a:pP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Σύνδεση στοιχείων διακίνησης με στοιχεία αξίας</a:t>
            </a:r>
          </a:p>
          <a:p>
            <a:pPr marL="342900" indent="-342900">
              <a:spcBef>
                <a:spcPct val="20000"/>
              </a:spcBef>
              <a:spcAft>
                <a:spcPts val="600"/>
              </a:spcAft>
              <a:buClr>
                <a:srgbClr val="FFE600">
                  <a:lumMod val="60000"/>
                  <a:lumOff val="40000"/>
                </a:srgbClr>
              </a:buClr>
              <a:buSzPct val="80000"/>
              <a:buFont typeface="Arial" panose="020B0604020202020204" pitchFamily="34" charset="0"/>
              <a:buChar char="►"/>
              <a:defRPr/>
            </a:pP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Σε δεύτερο χρόνο, χρήση </a:t>
            </a:r>
            <a:r>
              <a:rPr kumimoji="0" lang="el-GR" i="0" u="none" strike="noStrike" kern="1200" cap="none" spc="0" normalizeH="0" baseline="0" noProof="0" dirty="0" err="1">
                <a:ln>
                  <a:noFill/>
                </a:ln>
                <a:solidFill>
                  <a:prstClr val="white"/>
                </a:solidFill>
                <a:effectLst/>
                <a:uLnTx/>
                <a:uFillTx/>
                <a:latin typeface="EYInterstate Light" panose="02000506000000020004" pitchFamily="2" charset="0"/>
                <a:ea typeface="+mn-ea"/>
                <a:cs typeface="Arial" pitchFamily="34" charset="0"/>
              </a:rPr>
              <a:t>κωδικολογίου</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 </a:t>
            </a:r>
            <a:r>
              <a:rPr kumimoji="0" lang="el-GR" i="0" u="none" strike="noStrike" kern="1200" cap="none" spc="0" normalizeH="0" baseline="0" dirty="0" err="1">
                <a:ln>
                  <a:noFill/>
                </a:ln>
                <a:solidFill>
                  <a:prstClr val="white"/>
                </a:solidFill>
                <a:effectLst/>
                <a:uLnTx/>
                <a:uFillTx/>
                <a:latin typeface="EYInterstate Light" panose="02000506000000020004" pitchFamily="2" charset="0"/>
                <a:ea typeface="+mn-ea"/>
                <a:cs typeface="Arial" pitchFamily="34" charset="0"/>
              </a:rPr>
              <a:t>taric</a:t>
            </a:r>
            <a:r>
              <a:rPr kumimoji="0" lang="el-GR" i="0" u="none" strike="noStrike" kern="1200" cap="none" spc="0" normalizeH="0" baseline="0" dirty="0">
                <a:ln>
                  <a:noFill/>
                </a:ln>
                <a:solidFill>
                  <a:prstClr val="white"/>
                </a:solidFill>
                <a:effectLst/>
                <a:uLnTx/>
                <a:uFillTx/>
                <a:latin typeface="EYInterstate Light" panose="02000506000000020004" pitchFamily="2" charset="0"/>
                <a:ea typeface="+mn-ea"/>
                <a:cs typeface="Arial" pitchFamily="34" charset="0"/>
              </a:rPr>
              <a:t>, παρακολούθηση εμπορευμάτων μέσω</a:t>
            </a:r>
            <a:r>
              <a:rPr kumimoji="0" lang="en-US" i="0" u="none" strike="noStrike" kern="1200" cap="none" spc="0" normalizeH="0" baseline="0" dirty="0">
                <a:ln>
                  <a:noFill/>
                </a:ln>
                <a:solidFill>
                  <a:prstClr val="white"/>
                </a:solidFill>
                <a:effectLst/>
                <a:uLnTx/>
                <a:uFillTx/>
                <a:latin typeface="EYInterstate Light" panose="02000506000000020004" pitchFamily="2" charset="0"/>
                <a:ea typeface="+mn-ea"/>
                <a:cs typeface="Arial" pitchFamily="34" charset="0"/>
              </a:rPr>
              <a:t> scanning</a:t>
            </a:r>
            <a:r>
              <a:rPr kumimoji="0" lang="el-GR" i="0" u="none" strike="noStrike" kern="1200" cap="none" spc="0" normalizeH="0" baseline="0" dirty="0">
                <a:ln>
                  <a:noFill/>
                </a:ln>
                <a:solidFill>
                  <a:prstClr val="white"/>
                </a:solidFill>
                <a:effectLst/>
                <a:uLnTx/>
                <a:uFillTx/>
                <a:latin typeface="EYInterstate Light" panose="02000506000000020004" pitchFamily="2" charset="0"/>
                <a:ea typeface="+mn-ea"/>
                <a:cs typeface="Arial" pitchFamily="34" charset="0"/>
              </a:rPr>
              <a:t> </a:t>
            </a:r>
            <a:r>
              <a:rPr kumimoji="0" lang="en-US" i="0" u="none" strike="noStrike" kern="1200" cap="none" spc="0" normalizeH="0" baseline="0" dirty="0">
                <a:ln>
                  <a:noFill/>
                </a:ln>
                <a:solidFill>
                  <a:prstClr val="white"/>
                </a:solidFill>
                <a:effectLst/>
                <a:uLnTx/>
                <a:uFillTx/>
                <a:latin typeface="EYInterstate Light" panose="02000506000000020004" pitchFamily="2" charset="0"/>
                <a:ea typeface="+mn-ea"/>
                <a:cs typeface="Arial" pitchFamily="34" charset="0"/>
              </a:rPr>
              <a:t>QR code,</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 συμφωνία κόστους </a:t>
            </a:r>
            <a:r>
              <a:rPr kumimoji="0" lang="el-GR" i="0" u="none" strike="noStrike" kern="1200" cap="none" spc="0" normalizeH="0" baseline="0" noProof="0" dirty="0" err="1">
                <a:ln>
                  <a:noFill/>
                </a:ln>
                <a:solidFill>
                  <a:prstClr val="white"/>
                </a:solidFill>
                <a:effectLst/>
                <a:uLnTx/>
                <a:uFillTx/>
                <a:latin typeface="EYInterstate Light" panose="02000506000000020004" pitchFamily="2" charset="0"/>
                <a:ea typeface="+mn-ea"/>
                <a:cs typeface="Arial" pitchFamily="34" charset="0"/>
              </a:rPr>
              <a:t>πωληθέντων</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 ανά κωδικό προϊόντος</a:t>
            </a:r>
          </a:p>
        </p:txBody>
      </p:sp>
      <p:sp>
        <p:nvSpPr>
          <p:cNvPr id="8" name="TextBox 7">
            <a:extLst>
              <a:ext uri="{FF2B5EF4-FFF2-40B4-BE49-F238E27FC236}">
                <a16:creationId xmlns:a16="http://schemas.microsoft.com/office/drawing/2014/main" id="{15DE6AF7-15A7-D8BB-D7EC-465DEA327836}"/>
              </a:ext>
            </a:extLst>
          </p:cNvPr>
          <p:cNvSpPr txBox="1"/>
          <p:nvPr/>
        </p:nvSpPr>
        <p:spPr>
          <a:xfrm>
            <a:off x="8132659" y="1515097"/>
            <a:ext cx="1245461" cy="2441592"/>
          </a:xfrm>
          <a:prstGeom prst="rect">
            <a:avLst/>
          </a:prstGeom>
          <a:solidFill>
            <a:schemeClr val="tx2"/>
          </a:solidFill>
        </p:spPr>
        <p:txBody>
          <a:bodyPr wrap="square" lIns="108000" tIns="108000" rIns="72000" bIns="108000" anchor="t">
            <a:noAutofit/>
          </a:bodyPr>
          <a:lstStyle/>
          <a:p>
            <a:pPr marL="0" marR="0" lvl="0" indent="0" algn="ctr" defTabSz="685434" rtl="0" eaLnBrk="1" fontAlgn="auto" latinLnBrk="0" hangingPunct="1">
              <a:lnSpc>
                <a:spcPct val="100000"/>
              </a:lnSpc>
              <a:spcBef>
                <a:spcPct val="20000"/>
              </a:spcBef>
              <a:spcAft>
                <a:spcPts val="0"/>
              </a:spcAft>
              <a:buClr>
                <a:srgbClr val="FFE600"/>
              </a:buClr>
              <a:buSzPct val="70000"/>
              <a:buFontTx/>
              <a:buNone/>
              <a:tabLst/>
              <a:defRPr/>
            </a:pPr>
            <a:r>
              <a:rPr kumimoji="0" lang="el-GR" sz="1600" b="1" i="1" u="none" strike="noStrike" kern="1200" cap="none" spc="0" normalizeH="0" baseline="0" noProof="0" dirty="0">
                <a:ln>
                  <a:noFill/>
                </a:ln>
                <a:solidFill>
                  <a:srgbClr val="2E2E38"/>
                </a:solidFill>
                <a:effectLst/>
                <a:uLnTx/>
                <a:uFillTx/>
                <a:latin typeface="EYInterstate Light" panose="02000506000000020004" pitchFamily="2" charset="0"/>
                <a:ea typeface="+mn-ea"/>
                <a:cs typeface="Arial" panose="020B0604020202020204" pitchFamily="34" charset="0"/>
              </a:rPr>
              <a:t>Επίκειται έκδοση απόφασης</a:t>
            </a:r>
            <a:endParaRPr kumimoji="0" lang="el-GR" sz="16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Arial" panose="020B0604020202020204" pitchFamily="34" charset="0"/>
            </a:endParaRPr>
          </a:p>
        </p:txBody>
      </p:sp>
      <p:sp>
        <p:nvSpPr>
          <p:cNvPr id="9" name="TextBox 8">
            <a:extLst>
              <a:ext uri="{FF2B5EF4-FFF2-40B4-BE49-F238E27FC236}">
                <a16:creationId xmlns:a16="http://schemas.microsoft.com/office/drawing/2014/main" id="{7530620C-9F3A-6B73-0F1D-F79DB936CD0C}"/>
              </a:ext>
            </a:extLst>
          </p:cNvPr>
          <p:cNvSpPr txBox="1"/>
          <p:nvPr/>
        </p:nvSpPr>
        <p:spPr>
          <a:xfrm>
            <a:off x="9437442" y="1515097"/>
            <a:ext cx="2550159" cy="4746722"/>
          </a:xfrm>
          <a:prstGeom prst="rect">
            <a:avLst/>
          </a:prstGeom>
          <a:solidFill>
            <a:schemeClr val="tx1">
              <a:lumMod val="50000"/>
            </a:schemeClr>
          </a:solidFill>
        </p:spPr>
        <p:txBody>
          <a:bodyPr wrap="square" lIns="108000" tIns="108000" rIns="108000" bIns="108000" anchor="ctr">
            <a:noAutofit/>
          </a:bodyPr>
          <a:lstStyle/>
          <a:p>
            <a:pPr marL="0" marR="0" lvl="0" indent="0" defTabSz="685434" rtl="0" eaLnBrk="1" fontAlgn="auto" latinLnBrk="0" hangingPunct="1">
              <a:lnSpc>
                <a:spcPct val="100000"/>
              </a:lnSpc>
              <a:spcBef>
                <a:spcPct val="20000"/>
              </a:spcBef>
              <a:spcAft>
                <a:spcPts val="0"/>
              </a:spcAft>
              <a:buClr>
                <a:srgbClr val="FFE600"/>
              </a:buClr>
              <a:buSzPct val="70000"/>
              <a:buFontTx/>
              <a:buNone/>
              <a:tabLst/>
              <a:defRPr/>
            </a:pPr>
            <a:r>
              <a:rPr kumimoji="0" lang="el-GR" b="1" i="1" strike="noStrike" kern="1200" cap="none" spc="0" normalizeH="0" baseline="0" noProof="0" dirty="0">
                <a:ln>
                  <a:noFill/>
                </a:ln>
                <a:solidFill>
                  <a:schemeClr val="tx2"/>
                </a:solidFill>
                <a:effectLst/>
                <a:uLnTx/>
                <a:uFillTx/>
                <a:latin typeface="EYInterstate Light" panose="02000506000000020004" pitchFamily="2" charset="0"/>
                <a:ea typeface="+mn-ea"/>
                <a:cs typeface="Arial" panose="020B0604020202020204" pitchFamily="34" charset="0"/>
              </a:rPr>
              <a:t>Ηλεκτρονική έκδοση και διαβίβαση στοιχείων διακίνησης</a:t>
            </a:r>
          </a:p>
          <a:p>
            <a:pPr marL="0" marR="0" lvl="0" indent="0" defTabSz="685434" rtl="0" eaLnBrk="1" fontAlgn="auto" latinLnBrk="0" hangingPunct="1">
              <a:lnSpc>
                <a:spcPct val="100000"/>
              </a:lnSpc>
              <a:spcBef>
                <a:spcPct val="20000"/>
              </a:spcBef>
              <a:spcAft>
                <a:spcPts val="0"/>
              </a:spcAft>
              <a:buClr>
                <a:srgbClr val="FFE600"/>
              </a:buClr>
              <a:buSzPct val="70000"/>
              <a:buFontTx/>
              <a:buNone/>
              <a:tabLst/>
              <a:defRPr/>
            </a:pPr>
            <a:r>
              <a:rPr kumimoji="0" lang="el-GR" b="0" i="1" u="none" strike="noStrike" kern="1200" cap="none" spc="0" normalizeH="0" baseline="0" noProof="0" dirty="0">
                <a:ln>
                  <a:noFill/>
                </a:ln>
                <a:solidFill>
                  <a:schemeClr val="bg1"/>
                </a:solidFill>
                <a:effectLst/>
                <a:uLnTx/>
                <a:uFillTx/>
                <a:latin typeface="EYInterstate Light" panose="02000506000000020004" pitchFamily="2" charset="0"/>
                <a:ea typeface="+mn-ea"/>
                <a:cs typeface="Arial" panose="020B0604020202020204" pitchFamily="34" charset="0"/>
              </a:rPr>
              <a:t>παράγραφοι 9Α, 9Β και 9Γ του άρθρου 5 Ν.4308/2014 όπως τροποποιήθηκε από </a:t>
            </a:r>
            <a:br>
              <a:rPr kumimoji="0" lang="el-GR" b="0" i="1" u="none" strike="noStrike" kern="1200" cap="none" spc="0" normalizeH="0" baseline="0" noProof="0" dirty="0">
                <a:ln>
                  <a:noFill/>
                </a:ln>
                <a:solidFill>
                  <a:schemeClr val="bg1"/>
                </a:solidFill>
                <a:effectLst/>
                <a:uLnTx/>
                <a:uFillTx/>
                <a:latin typeface="EYInterstate Light" panose="02000506000000020004" pitchFamily="2" charset="0"/>
                <a:ea typeface="+mn-ea"/>
                <a:cs typeface="Arial" panose="020B0604020202020204" pitchFamily="34" charset="0"/>
              </a:rPr>
            </a:br>
            <a:r>
              <a:rPr kumimoji="0" lang="el-GR" b="0" i="1" u="none" strike="noStrike" kern="1200" cap="none" spc="0" normalizeH="0" baseline="0" noProof="0" dirty="0">
                <a:ln>
                  <a:noFill/>
                </a:ln>
                <a:solidFill>
                  <a:schemeClr val="bg1"/>
                </a:solidFill>
                <a:effectLst/>
                <a:uLnTx/>
                <a:uFillTx/>
                <a:latin typeface="EYInterstate Light" panose="02000506000000020004" pitchFamily="2" charset="0"/>
                <a:ea typeface="+mn-ea"/>
                <a:cs typeface="Arial" panose="020B0604020202020204" pitchFamily="34" charset="0"/>
              </a:rPr>
              <a:t>το Ν.5036/2023 και </a:t>
            </a:r>
            <a:r>
              <a:rPr kumimoji="0" lang="el-GR" sz="2400" b="1" i="1" u="none" strike="noStrike" kern="1200" cap="none" spc="0" normalizeH="0" baseline="0" noProof="0" dirty="0">
                <a:ln>
                  <a:noFill/>
                </a:ln>
                <a:solidFill>
                  <a:schemeClr val="tx2"/>
                </a:solidFill>
                <a:effectLst/>
                <a:uLnTx/>
                <a:uFillTx/>
                <a:latin typeface="EYInterstate Light" panose="02000506000000020004" pitchFamily="2" charset="0"/>
                <a:ea typeface="+mn-ea"/>
                <a:cs typeface="Arial" panose="020B0604020202020204" pitchFamily="34" charset="0"/>
              </a:rPr>
              <a:t>ισχύει από 28/03/2023.</a:t>
            </a:r>
            <a:endParaRPr kumimoji="0" lang="el-GR" b="1" i="0" u="none" strike="noStrike" kern="1200" cap="none" spc="0" normalizeH="0" baseline="0" noProof="0" dirty="0">
              <a:ln>
                <a:noFill/>
              </a:ln>
              <a:solidFill>
                <a:schemeClr val="tx2"/>
              </a:solidFill>
              <a:effectLst/>
              <a:uLnTx/>
              <a:uFillTx/>
              <a:latin typeface="EYInterstate Light" panose="02000506000000020004" pitchFamily="2"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9920265E-CD8B-BD10-21BD-8364353265D8}"/>
              </a:ext>
            </a:extLst>
          </p:cNvPr>
          <p:cNvSpPr/>
          <p:nvPr/>
        </p:nvSpPr>
        <p:spPr>
          <a:xfrm>
            <a:off x="3616944" y="1390281"/>
            <a:ext cx="7448013" cy="462796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36000" bIns="72000" rtlCol="0" anchor="t" anchorCtr="0"/>
          <a:lstStyle/>
          <a:p>
            <a:pPr marL="268288" marR="0" lvl="0" indent="-268288" algn="l" defTabSz="914400" rtl="0" eaLnBrk="1" fontAlgn="auto" latinLnBrk="0" hangingPunct="1">
              <a:lnSpc>
                <a:spcPct val="100000"/>
              </a:lnSpc>
              <a:spcBef>
                <a:spcPts val="0"/>
              </a:spcBef>
              <a:spcAft>
                <a:spcPts val="600"/>
              </a:spcAft>
              <a:buClr>
                <a:srgbClr val="FFE600"/>
              </a:buClr>
              <a:buSzPct val="70000"/>
              <a:buFont typeface="Wingdings" panose="05000000000000000000" pitchFamily="2" charset="2"/>
              <a:buChar char="ü"/>
              <a:tabLst/>
              <a:defRPr/>
            </a:pPr>
            <a:endParaRPr kumimoji="0" lang="el-GR" sz="16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endParaRPr>
          </a:p>
        </p:txBody>
      </p:sp>
      <p:grpSp>
        <p:nvGrpSpPr>
          <p:cNvPr id="11" name="Group 4">
            <a:extLst>
              <a:ext uri="{FF2B5EF4-FFF2-40B4-BE49-F238E27FC236}">
                <a16:creationId xmlns:a16="http://schemas.microsoft.com/office/drawing/2014/main" id="{19398A5A-0721-588F-6F76-C7CAAADF4F9E}"/>
              </a:ext>
            </a:extLst>
          </p:cNvPr>
          <p:cNvGrpSpPr>
            <a:grpSpLocks noChangeAspect="1"/>
          </p:cNvGrpSpPr>
          <p:nvPr/>
        </p:nvGrpSpPr>
        <p:grpSpPr bwMode="auto">
          <a:xfrm>
            <a:off x="11287125" y="6356350"/>
            <a:ext cx="303213" cy="311150"/>
            <a:chOff x="7110" y="4004"/>
            <a:chExt cx="191" cy="196"/>
          </a:xfrm>
        </p:grpSpPr>
        <p:sp>
          <p:nvSpPr>
            <p:cNvPr id="13" name="Freeform 5">
              <a:extLst>
                <a:ext uri="{FF2B5EF4-FFF2-40B4-BE49-F238E27FC236}">
                  <a16:creationId xmlns:a16="http://schemas.microsoft.com/office/drawing/2014/main" id="{354C4B82-0954-3953-5704-C3F2613F2CAD}"/>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sp>
          <p:nvSpPr>
            <p:cNvPr id="14" name="Freeform 6">
              <a:extLst>
                <a:ext uri="{FF2B5EF4-FFF2-40B4-BE49-F238E27FC236}">
                  <a16:creationId xmlns:a16="http://schemas.microsoft.com/office/drawing/2014/main" id="{CF9CE771-B3E1-9D7C-D6C5-1F18FD534EA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sp>
          <p:nvSpPr>
            <p:cNvPr id="15" name="Freeform 7">
              <a:extLst>
                <a:ext uri="{FF2B5EF4-FFF2-40B4-BE49-F238E27FC236}">
                  <a16:creationId xmlns:a16="http://schemas.microsoft.com/office/drawing/2014/main" id="{552ECC68-CE6C-65CE-0D57-D5521BFB0F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grpSp>
      <p:sp>
        <p:nvSpPr>
          <p:cNvPr id="18" name="Rectangle 17">
            <a:extLst>
              <a:ext uri="{FF2B5EF4-FFF2-40B4-BE49-F238E27FC236}">
                <a16:creationId xmlns:a16="http://schemas.microsoft.com/office/drawing/2014/main" id="{80758629-C60E-79BD-2443-B6826D349BA5}"/>
              </a:ext>
            </a:extLst>
          </p:cNvPr>
          <p:cNvSpPr/>
          <p:nvPr/>
        </p:nvSpPr>
        <p:spPr>
          <a:xfrm>
            <a:off x="609917" y="1515097"/>
            <a:ext cx="7448013" cy="2441592"/>
          </a:xfrm>
          <a:prstGeom prst="rect">
            <a:avLst/>
          </a:prstGeom>
          <a:noFill/>
          <a:ln w="31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marL="342900" indent="-342900">
              <a:spcBef>
                <a:spcPct val="20000"/>
              </a:spcBef>
              <a:spcAft>
                <a:spcPts val="600"/>
              </a:spcAft>
              <a:buClr>
                <a:srgbClr val="FFE600">
                  <a:lumMod val="60000"/>
                  <a:lumOff val="40000"/>
                </a:srgbClr>
              </a:buClr>
              <a:buSzPct val="80000"/>
              <a:buFont typeface="Arial" panose="020B0604020202020204" pitchFamily="34" charset="0"/>
              <a:buChar char="►"/>
              <a:defRPr/>
            </a:pPr>
            <a:r>
              <a:rPr lang="el-GR" dirty="0">
                <a:solidFill>
                  <a:prstClr val="white"/>
                </a:solidFill>
                <a:latin typeface="EYInterstate Light" panose="02000506000000020004" pitchFamily="2" charset="0"/>
                <a:cs typeface="Arial" pitchFamily="34" charset="0"/>
              </a:rPr>
              <a:t>Με την εισαγωγή των νεών διατάξεων προβλέπεται η ψηφιακή έκδοση των στοιχείων διακίνησης αγαθών, καθώς και η διαβίβασή τους στην Α.Α.Δ.Ε. με στόχο τη διευκόλυνση:</a:t>
            </a:r>
          </a:p>
          <a:p>
            <a:pPr marL="342900" indent="-342900">
              <a:spcBef>
                <a:spcPct val="20000"/>
              </a:spcBef>
              <a:spcAft>
                <a:spcPts val="600"/>
              </a:spcAft>
              <a:buClr>
                <a:srgbClr val="FFE600">
                  <a:lumMod val="60000"/>
                  <a:lumOff val="40000"/>
                </a:srgbClr>
              </a:buClr>
              <a:buSzPct val="80000"/>
              <a:buFont typeface="Arial" panose="020B0604020202020204" pitchFamily="34" charset="0"/>
              <a:buChar char="►"/>
              <a:defRPr/>
            </a:pPr>
            <a:r>
              <a:rPr lang="el-GR" dirty="0">
                <a:solidFill>
                  <a:prstClr val="white"/>
                </a:solidFill>
                <a:latin typeface="EYInterstate Light" panose="02000506000000020004" pitchFamily="2" charset="0"/>
                <a:cs typeface="Arial" pitchFamily="34" charset="0"/>
              </a:rPr>
              <a:t>των </a:t>
            </a:r>
            <a:r>
              <a:rPr lang="el-GR" dirty="0">
                <a:solidFill>
                  <a:schemeClr val="tx2"/>
                </a:solidFill>
                <a:latin typeface="EYInterstate Light" panose="02000506000000020004" pitchFamily="2" charset="0"/>
                <a:cs typeface="Arial" pitchFamily="34" charset="0"/>
              </a:rPr>
              <a:t>επιχειρήσεων</a:t>
            </a:r>
            <a:r>
              <a:rPr lang="el-GR" dirty="0">
                <a:solidFill>
                  <a:prstClr val="white"/>
                </a:solidFill>
                <a:latin typeface="EYInterstate Light" panose="02000506000000020004" pitchFamily="2" charset="0"/>
                <a:cs typeface="Arial" pitchFamily="34" charset="0"/>
              </a:rPr>
              <a:t> για την τεκμηρίωση της διακίνησης των αγαθών τους και των </a:t>
            </a:r>
            <a:r>
              <a:rPr lang="el-GR" dirty="0">
                <a:solidFill>
                  <a:schemeClr val="tx2"/>
                </a:solidFill>
                <a:latin typeface="EYInterstate Light" panose="02000506000000020004" pitchFamily="2" charset="0"/>
                <a:cs typeface="Arial" pitchFamily="34" charset="0"/>
              </a:rPr>
              <a:t>ελεγκτικών υπηρεσιών της Α.Α.Δ.Ε, </a:t>
            </a:r>
            <a:r>
              <a:rPr lang="el-GR" dirty="0">
                <a:solidFill>
                  <a:prstClr val="white"/>
                </a:solidFill>
                <a:latin typeface="EYInterstate Light" panose="02000506000000020004" pitchFamily="2" charset="0"/>
                <a:cs typeface="Arial" pitchFamily="34" charset="0"/>
              </a:rPr>
              <a:t>στο πλαίσιο των διενεργούμενων επαληθεύσεων και διασταυρώσεων των διακινούμενων αγαθών των επιχειρήσεων.</a:t>
            </a:r>
          </a:p>
        </p:txBody>
      </p:sp>
      <p:sp>
        <p:nvSpPr>
          <p:cNvPr id="19" name="TextBox 18">
            <a:extLst>
              <a:ext uri="{FF2B5EF4-FFF2-40B4-BE49-F238E27FC236}">
                <a16:creationId xmlns:a16="http://schemas.microsoft.com/office/drawing/2014/main" id="{2C556DCF-72E7-BCBF-8C70-98D100FB7BE4}"/>
              </a:ext>
            </a:extLst>
          </p:cNvPr>
          <p:cNvSpPr txBox="1"/>
          <p:nvPr/>
        </p:nvSpPr>
        <p:spPr>
          <a:xfrm>
            <a:off x="8132659" y="4067476"/>
            <a:ext cx="1245461" cy="2194343"/>
          </a:xfrm>
          <a:prstGeom prst="rect">
            <a:avLst/>
          </a:prstGeom>
          <a:solidFill>
            <a:schemeClr val="bg1"/>
          </a:solidFill>
        </p:spPr>
        <p:txBody>
          <a:bodyPr wrap="square" lIns="108000" tIns="108000" rIns="72000" bIns="108000" anchor="ctr">
            <a:noAutofit/>
          </a:bodyPr>
          <a:lstStyle/>
          <a:p>
            <a:pPr marL="0" marR="0" lvl="0" indent="0" algn="ctr" defTabSz="685434" rtl="0" eaLnBrk="1" fontAlgn="auto" latinLnBrk="0" hangingPunct="1">
              <a:lnSpc>
                <a:spcPct val="100000"/>
              </a:lnSpc>
              <a:spcBef>
                <a:spcPct val="20000"/>
              </a:spcBef>
              <a:spcAft>
                <a:spcPts val="0"/>
              </a:spcAft>
              <a:buClr>
                <a:srgbClr val="FFE600"/>
              </a:buClr>
              <a:buSzPct val="70000"/>
              <a:buFontTx/>
              <a:buNone/>
              <a:tabLst/>
              <a:defRPr/>
            </a:pPr>
            <a:endParaRPr kumimoji="0" lang="el-GR" sz="16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Arial" panose="020B0604020202020204" pitchFamily="34" charset="0"/>
            </a:endParaRPr>
          </a:p>
        </p:txBody>
      </p:sp>
      <p:pic>
        <p:nvPicPr>
          <p:cNvPr id="20" name="Picture 2" descr="Pending Decision Icon - Free PNG &amp; SVG 1485904 - Noun Project">
            <a:extLst>
              <a:ext uri="{FF2B5EF4-FFF2-40B4-BE49-F238E27FC236}">
                <a16:creationId xmlns:a16="http://schemas.microsoft.com/office/drawing/2014/main" id="{804AB7B3-41D6-A844-CD66-537C42AF55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1351" y="2750689"/>
            <a:ext cx="775823" cy="7758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Upcoming Icons - Free SVG &amp; PNG Upcoming Images - Noun Project">
            <a:extLst>
              <a:ext uri="{FF2B5EF4-FFF2-40B4-BE49-F238E27FC236}">
                <a16:creationId xmlns:a16="http://schemas.microsoft.com/office/drawing/2014/main" id="{0F2531F3-3DCD-D0BB-A328-0E8361BEAF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1351" y="4778312"/>
            <a:ext cx="772670" cy="77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133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9120AE-262C-475D-D99B-5B46C1440AD3}"/>
              </a:ext>
            </a:extLst>
          </p:cNvPr>
          <p:cNvSpPr>
            <a:spLocks noGrp="1"/>
          </p:cNvSpPr>
          <p:nvPr>
            <p:ph type="body" sz="quarter" idx="10"/>
          </p:nvPr>
        </p:nvSpPr>
        <p:spPr>
          <a:xfrm>
            <a:off x="551009" y="4580967"/>
            <a:ext cx="5587271" cy="1055708"/>
          </a:xfrm>
        </p:spPr>
        <p:txBody>
          <a:bodyPr/>
          <a:lstStyle/>
          <a:p>
            <a:r>
              <a:rPr lang="el-GR" dirty="0"/>
              <a:t>Υποχρεωτική διασύνδεση POS με τη Φορολογική Διοίκηση</a:t>
            </a:r>
          </a:p>
        </p:txBody>
      </p:sp>
      <p:sp>
        <p:nvSpPr>
          <p:cNvPr id="5" name="Picture Placeholder 4">
            <a:extLst>
              <a:ext uri="{FF2B5EF4-FFF2-40B4-BE49-F238E27FC236}">
                <a16:creationId xmlns:a16="http://schemas.microsoft.com/office/drawing/2014/main" id="{F38FDEF5-9702-B5B3-DB7A-4B4582360209}"/>
              </a:ext>
            </a:extLst>
          </p:cNvPr>
          <p:cNvSpPr>
            <a:spLocks noGrp="1"/>
          </p:cNvSpPr>
          <p:nvPr>
            <p:ph type="pic" sz="quarter" idx="12"/>
          </p:nvPr>
        </p:nvSpPr>
        <p:spPr/>
      </p:sp>
      <p:pic>
        <p:nvPicPr>
          <p:cNvPr id="6" name="Picture Placeholder 9" descr="A hand holding a credit card&#10;&#10;Description automatically generated">
            <a:extLst>
              <a:ext uri="{FF2B5EF4-FFF2-40B4-BE49-F238E27FC236}">
                <a16:creationId xmlns:a16="http://schemas.microsoft.com/office/drawing/2014/main" id="{17DF0875-6B4E-70D6-46CC-5C485B92783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352" r="17352"/>
          <a:stretch>
            <a:fillRect/>
          </a:stretch>
        </p:blipFill>
        <p:spPr>
          <a:xfrm>
            <a:off x="6227763" y="0"/>
            <a:ext cx="5970587" cy="6858000"/>
          </a:xfrm>
          <a:prstGeom prst="rect">
            <a:avLst/>
          </a:prstGeom>
        </p:spPr>
      </p:pic>
      <p:sp>
        <p:nvSpPr>
          <p:cNvPr id="7" name="Rectangle 6">
            <a:extLst>
              <a:ext uri="{FF2B5EF4-FFF2-40B4-BE49-F238E27FC236}">
                <a16:creationId xmlns:a16="http://schemas.microsoft.com/office/drawing/2014/main" id="{6B85DEB6-C9FC-135D-32C9-68D6E6A76478}"/>
              </a:ext>
            </a:extLst>
          </p:cNvPr>
          <p:cNvSpPr/>
          <p:nvPr/>
        </p:nvSpPr>
        <p:spPr>
          <a:xfrm>
            <a:off x="6099175" y="0"/>
            <a:ext cx="6188075" cy="6858000"/>
          </a:xfrm>
          <a:prstGeom prst="rect">
            <a:avLst/>
          </a:prstGeom>
          <a:gradFill flip="none" rotWithShape="1">
            <a:gsLst>
              <a:gs pos="0">
                <a:schemeClr val="tx1">
                  <a:alpha val="0"/>
                </a:schemeClr>
              </a:gs>
              <a:gs pos="100000">
                <a:schemeClr val="tx1"/>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l-GR" sz="1200" dirty="0">
              <a:solidFill>
                <a:schemeClr val="tx1"/>
              </a:solidFill>
            </a:endParaRPr>
          </a:p>
        </p:txBody>
      </p:sp>
      <p:sp>
        <p:nvSpPr>
          <p:cNvPr id="9" name="Title 3">
            <a:extLst>
              <a:ext uri="{FF2B5EF4-FFF2-40B4-BE49-F238E27FC236}">
                <a16:creationId xmlns:a16="http://schemas.microsoft.com/office/drawing/2014/main" id="{3DFDAB88-A265-0C04-E9BA-142763452033}"/>
              </a:ext>
            </a:extLst>
          </p:cNvPr>
          <p:cNvSpPr txBox="1">
            <a:spLocks/>
          </p:cNvSpPr>
          <p:nvPr/>
        </p:nvSpPr>
        <p:spPr>
          <a:xfrm>
            <a:off x="551009" y="3160530"/>
            <a:ext cx="1394711" cy="917575"/>
          </a:xfrm>
          <a:prstGeom prst="rect">
            <a:avLst/>
          </a:prstGeom>
        </p:spPr>
        <p:txBody>
          <a:bodyPr vert="horz" lIns="0" tIns="0" rIns="0" bIns="0" rtlCol="0" anchor="t" anchorCtr="0">
            <a:noAutofit/>
          </a:bodyPr>
          <a:lst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a:lstStyle>
          <a:p>
            <a:pPr marL="0" marR="0" lvl="0" indent="0" algn="l" defTabSz="913943" rtl="0" eaLnBrk="1" fontAlgn="auto" latinLnBrk="0" hangingPunct="1">
              <a:lnSpc>
                <a:spcPct val="85000"/>
              </a:lnSpc>
              <a:spcBef>
                <a:spcPct val="0"/>
              </a:spcBef>
              <a:spcAft>
                <a:spcPts val="0"/>
              </a:spcAft>
              <a:buClrTx/>
              <a:buSzTx/>
              <a:buFontTx/>
              <a:buNone/>
              <a:tabLst/>
              <a:defRPr/>
            </a:pPr>
            <a:r>
              <a:rPr kumimoji="0" lang="en-US" sz="8000" b="1" i="0" u="none" strike="noStrike" kern="1200" cap="none" spc="0" normalizeH="0" baseline="0" noProof="0" dirty="0">
                <a:ln>
                  <a:noFill/>
                </a:ln>
                <a:effectLst/>
                <a:uLnTx/>
                <a:uFillTx/>
                <a:latin typeface="EYInterstate Light" panose="02000506000000020004" pitchFamily="2" charset="0"/>
                <a:ea typeface="+mj-ea"/>
                <a:cs typeface="Arial" pitchFamily="34" charset="0"/>
              </a:rPr>
              <a:t>4.</a:t>
            </a:r>
            <a:endParaRPr kumimoji="0" lang="el-GR" sz="8000" b="1" i="0" u="none" strike="noStrike" kern="1200" cap="none" spc="0" normalizeH="0" baseline="0" noProof="0" dirty="0">
              <a:ln>
                <a:noFill/>
              </a:ln>
              <a:effectLst/>
              <a:uLnTx/>
              <a:uFillTx/>
              <a:latin typeface="EYInterstate Light" panose="02000506000000020004" pitchFamily="2" charset="0"/>
              <a:ea typeface="+mj-ea"/>
              <a:cs typeface="Arial" pitchFamily="34" charset="0"/>
            </a:endParaRPr>
          </a:p>
        </p:txBody>
      </p:sp>
      <p:sp>
        <p:nvSpPr>
          <p:cNvPr id="10" name="Rectangle 9">
            <a:extLst>
              <a:ext uri="{FF2B5EF4-FFF2-40B4-BE49-F238E27FC236}">
                <a16:creationId xmlns:a16="http://schemas.microsoft.com/office/drawing/2014/main" id="{F7D762E9-B1F3-82F5-C559-09855A40F9FA}"/>
              </a:ext>
            </a:extLst>
          </p:cNvPr>
          <p:cNvSpPr/>
          <p:nvPr/>
        </p:nvSpPr>
        <p:spPr>
          <a:xfrm rot="5400000">
            <a:off x="1095377" y="3646981"/>
            <a:ext cx="197524" cy="120151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l-GR" sz="1200" dirty="0">
              <a:solidFill>
                <a:schemeClr val="tx1"/>
              </a:solidFill>
            </a:endParaRPr>
          </a:p>
        </p:txBody>
      </p:sp>
      <p:grpSp>
        <p:nvGrpSpPr>
          <p:cNvPr id="11" name="Group 4">
            <a:extLst>
              <a:ext uri="{FF2B5EF4-FFF2-40B4-BE49-F238E27FC236}">
                <a16:creationId xmlns:a16="http://schemas.microsoft.com/office/drawing/2014/main" id="{D8E7A7D6-A3BB-ECC9-7781-11DD66A8AD6C}"/>
              </a:ext>
            </a:extLst>
          </p:cNvPr>
          <p:cNvGrpSpPr>
            <a:grpSpLocks noChangeAspect="1"/>
          </p:cNvGrpSpPr>
          <p:nvPr/>
        </p:nvGrpSpPr>
        <p:grpSpPr bwMode="auto">
          <a:xfrm>
            <a:off x="11287125" y="6356350"/>
            <a:ext cx="303213" cy="311150"/>
            <a:chOff x="7110" y="4004"/>
            <a:chExt cx="191" cy="196"/>
          </a:xfrm>
        </p:grpSpPr>
        <p:sp>
          <p:nvSpPr>
            <p:cNvPr id="12" name="Freeform 5">
              <a:extLst>
                <a:ext uri="{FF2B5EF4-FFF2-40B4-BE49-F238E27FC236}">
                  <a16:creationId xmlns:a16="http://schemas.microsoft.com/office/drawing/2014/main" id="{16352498-B858-D50E-AC2A-7AA520FBAD00}"/>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3" name="Freeform 6">
              <a:extLst>
                <a:ext uri="{FF2B5EF4-FFF2-40B4-BE49-F238E27FC236}">
                  <a16:creationId xmlns:a16="http://schemas.microsoft.com/office/drawing/2014/main" id="{E6524C4A-6DFF-0310-F7AE-F4D07817D13A}"/>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5" name="Freeform 7">
              <a:extLst>
                <a:ext uri="{FF2B5EF4-FFF2-40B4-BE49-F238E27FC236}">
                  <a16:creationId xmlns:a16="http://schemas.microsoft.com/office/drawing/2014/main" id="{A3FF51AB-A4AA-F36D-2A48-29D2FBAFE143}"/>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999347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D970107-DE7E-28F3-7892-E385D230240A}"/>
              </a:ext>
            </a:extLst>
          </p:cNvPr>
          <p:cNvSpPr txBox="1"/>
          <p:nvPr/>
        </p:nvSpPr>
        <p:spPr>
          <a:xfrm>
            <a:off x="609918" y="1433937"/>
            <a:ext cx="5738078" cy="5112169"/>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600"/>
              </a:spcAft>
              <a:buClr>
                <a:srgbClr val="FFE600">
                  <a:lumMod val="60000"/>
                  <a:lumOff val="40000"/>
                </a:srgbClr>
              </a:buClr>
              <a:buSzPct val="80000"/>
              <a:buFont typeface="Arial" panose="020B0604020202020204" pitchFamily="34" charset="0"/>
              <a:buChar char="►"/>
              <a:tabLst/>
              <a:defRPr/>
            </a:pP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Επιχειρήσεις που </a:t>
            </a:r>
            <a:r>
              <a:rPr lang="el-GR" dirty="0">
                <a:solidFill>
                  <a:srgbClr val="FFE600"/>
                </a:solidFill>
                <a:latin typeface="EYInterstate Light" panose="02000506000000020004" pitchFamily="2" charset="0"/>
                <a:cs typeface="Arial" pitchFamily="34" charset="0"/>
              </a:rPr>
              <a:t>χρησιμοποιούν </a:t>
            </a:r>
            <a:r>
              <a:rPr kumimoji="0" lang="el-GR" i="0" u="none" strike="noStrike" kern="1200" cap="none" spc="0" normalizeH="0" baseline="0" noProof="0" dirty="0">
                <a:ln>
                  <a:noFill/>
                </a:ln>
                <a:solidFill>
                  <a:srgbClr val="FFE600"/>
                </a:solidFill>
                <a:effectLst/>
                <a:uLnTx/>
                <a:uFillTx/>
                <a:latin typeface="EYInterstate Light" panose="02000506000000020004" pitchFamily="2" charset="0"/>
                <a:ea typeface="+mn-ea"/>
                <a:cs typeface="Arial" pitchFamily="34" charset="0"/>
              </a:rPr>
              <a:t>EFT/POS, ημεδαπών ή αλλοδαπών </a:t>
            </a:r>
            <a:r>
              <a:rPr kumimoji="0" lang="el-GR" i="0" u="none" strike="noStrike" kern="1200" cap="none" spc="0" normalizeH="0" baseline="0" noProof="0" dirty="0" err="1">
                <a:ln>
                  <a:noFill/>
                </a:ln>
                <a:solidFill>
                  <a:srgbClr val="FFE600"/>
                </a:solidFill>
                <a:effectLst/>
                <a:uLnTx/>
                <a:uFillTx/>
                <a:latin typeface="EYInterstate Light" panose="02000506000000020004" pitchFamily="2" charset="0"/>
                <a:ea typeface="+mn-ea"/>
                <a:cs typeface="Arial" pitchFamily="34" charset="0"/>
              </a:rPr>
              <a:t>παρόχων</a:t>
            </a:r>
            <a:r>
              <a:rPr kumimoji="0" lang="el-GR" i="0" u="none" strike="noStrike" kern="1200" cap="none" spc="0" normalizeH="0" baseline="0" noProof="0" dirty="0">
                <a:ln>
                  <a:noFill/>
                </a:ln>
                <a:solidFill>
                  <a:srgbClr val="FFE600"/>
                </a:solidFill>
                <a:effectLst/>
                <a:uLnTx/>
                <a:uFillTx/>
                <a:latin typeface="EYInterstate Light" panose="02000506000000020004" pitchFamily="2" charset="0"/>
                <a:ea typeface="+mn-ea"/>
                <a:cs typeface="Arial" pitchFamily="34" charset="0"/>
              </a:rPr>
              <a:t>, υποχρεούνται </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να διασυνδέονται και να παρέχουν στη Φορολογική Διοίκηση πληροφορίες για τις συναλλαγές που εκτελούνται μέσω αυτών</a:t>
            </a:r>
            <a:r>
              <a:rPr kumimoji="0" lang="en-US"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 </a:t>
            </a:r>
          </a:p>
          <a:p>
            <a:pPr marL="612000" marR="0" lvl="0" indent="-342900" algn="l" defTabSz="914400" rtl="0" eaLnBrk="1" fontAlgn="auto" latinLnBrk="0" hangingPunct="1">
              <a:lnSpc>
                <a:spcPct val="100000"/>
              </a:lnSpc>
              <a:spcBef>
                <a:spcPct val="20000"/>
              </a:spcBef>
              <a:spcAft>
                <a:spcPts val="600"/>
              </a:spcAft>
              <a:buClr>
                <a:srgbClr val="FFE600">
                  <a:lumMod val="60000"/>
                  <a:lumOff val="40000"/>
                </a:srgbClr>
              </a:buClr>
              <a:buSzPct val="80000"/>
              <a:buFont typeface="Arial" panose="020B0604020202020204" pitchFamily="34" charset="0"/>
              <a:buChar char="►"/>
              <a:tabLst/>
              <a:defRPr/>
            </a:pP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είτε μέσω διασύνδεσης των τερματικών με </a:t>
            </a:r>
            <a:r>
              <a:rPr kumimoji="0" lang="el-GR" i="0" u="none" strike="noStrike" kern="1200" cap="none" spc="0" normalizeH="0" baseline="0" noProof="0" dirty="0">
                <a:ln>
                  <a:noFill/>
                </a:ln>
                <a:solidFill>
                  <a:srgbClr val="FFE600"/>
                </a:solidFill>
                <a:effectLst/>
                <a:uLnTx/>
                <a:uFillTx/>
                <a:latin typeface="EYInterstate Light" panose="02000506000000020004" pitchFamily="2" charset="0"/>
                <a:ea typeface="+mn-ea"/>
                <a:cs typeface="Arial" pitchFamily="34" charset="0"/>
              </a:rPr>
              <a:t>Φ.Η.Μ. </a:t>
            </a:r>
          </a:p>
          <a:p>
            <a:pPr marL="612000" marR="0" lvl="0" indent="-342900" algn="l" defTabSz="914400" rtl="0" eaLnBrk="1" fontAlgn="auto" latinLnBrk="0" hangingPunct="1">
              <a:lnSpc>
                <a:spcPct val="100000"/>
              </a:lnSpc>
              <a:spcBef>
                <a:spcPct val="20000"/>
              </a:spcBef>
              <a:spcAft>
                <a:spcPts val="600"/>
              </a:spcAft>
              <a:buClr>
                <a:srgbClr val="FFE600">
                  <a:lumMod val="60000"/>
                  <a:lumOff val="40000"/>
                </a:srgbClr>
              </a:buClr>
              <a:buSzPct val="80000"/>
              <a:buFont typeface="Arial" panose="020B0604020202020204" pitchFamily="34" charset="0"/>
              <a:buChar char="►"/>
              <a:tabLst/>
              <a:defRPr/>
            </a:pP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είτε </a:t>
            </a:r>
            <a:r>
              <a:rPr kumimoji="0" lang="el-GR" i="0" u="none" strike="noStrike" kern="1200" cap="none" spc="0" normalizeH="0" baseline="0" noProof="0" dirty="0">
                <a:ln>
                  <a:noFill/>
                </a:ln>
                <a:solidFill>
                  <a:srgbClr val="FFE600"/>
                </a:solidFill>
                <a:effectLst/>
                <a:uLnTx/>
                <a:uFillTx/>
                <a:latin typeface="EYInterstate Light" panose="02000506000000020004" pitchFamily="2" charset="0"/>
                <a:ea typeface="+mn-ea"/>
                <a:cs typeface="Arial" pitchFamily="34" charset="0"/>
              </a:rPr>
              <a:t>απευθείας με τα πληροφοριακά συστήματα Φορολογικής Διοίκησης. </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(άρθρο 15Β </a:t>
            </a:r>
            <a:r>
              <a:rPr lang="el-GR" dirty="0">
                <a:solidFill>
                  <a:prstClr val="white"/>
                </a:solidFill>
                <a:latin typeface="EYInterstate Light" panose="02000506000000020004" pitchFamily="2" charset="0"/>
                <a:cs typeface="Arial" pitchFamily="34" charset="0"/>
              </a:rPr>
              <a:t>ΚΦΔ</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a:t>
            </a:r>
          </a:p>
          <a:p>
            <a:pPr marL="342900" marR="0" lvl="0" indent="-342900" algn="l" defTabSz="914400" rtl="0" eaLnBrk="1" fontAlgn="auto" latinLnBrk="0" hangingPunct="1">
              <a:lnSpc>
                <a:spcPct val="100000"/>
              </a:lnSpc>
              <a:spcBef>
                <a:spcPct val="20000"/>
              </a:spcBef>
              <a:spcAft>
                <a:spcPts val="600"/>
              </a:spcAft>
              <a:buClr>
                <a:srgbClr val="FFE600">
                  <a:lumMod val="60000"/>
                  <a:lumOff val="40000"/>
                </a:srgbClr>
              </a:buClr>
              <a:buSzPct val="80000"/>
              <a:buFont typeface="Arial" panose="020B0604020202020204" pitchFamily="34" charset="0"/>
              <a:buChar char="►"/>
              <a:tabLst/>
              <a:defRPr/>
            </a:pPr>
            <a:r>
              <a:rPr kumimoji="0" lang="el-GR" i="0" u="none" strike="noStrike" kern="1200" cap="none" spc="0" normalizeH="0" baseline="0" noProof="0" dirty="0">
                <a:ln>
                  <a:noFill/>
                </a:ln>
                <a:solidFill>
                  <a:srgbClr val="FFE600"/>
                </a:solidFill>
                <a:effectLst/>
                <a:uLnTx/>
                <a:uFillTx/>
                <a:latin typeface="EYInterstate Light" panose="02000506000000020004" pitchFamily="2" charset="0"/>
                <a:ea typeface="+mn-ea"/>
                <a:cs typeface="Arial" pitchFamily="34" charset="0"/>
              </a:rPr>
              <a:t>Καθορισμός Τεχνικών Προδιαγραφών </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για τη διασύνδεση ΦΗΜ με </a:t>
            </a:r>
            <a:r>
              <a:rPr kumimoji="0" lang="en-US"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POS (</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Απόφαση 1098/2022</a:t>
            </a:r>
            <a:r>
              <a:rPr kumimoji="0" lang="en-US"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 </a:t>
            </a:r>
          </a:p>
          <a:p>
            <a:pPr marL="342900" marR="0" lvl="0" indent="-342900" algn="l" defTabSz="914400" rtl="0" eaLnBrk="1" fontAlgn="auto" latinLnBrk="0" hangingPunct="1">
              <a:lnSpc>
                <a:spcPct val="100000"/>
              </a:lnSpc>
              <a:spcBef>
                <a:spcPct val="20000"/>
              </a:spcBef>
              <a:spcAft>
                <a:spcPts val="600"/>
              </a:spcAft>
              <a:buClr>
                <a:srgbClr val="FFE600">
                  <a:lumMod val="60000"/>
                  <a:lumOff val="40000"/>
                </a:srgbClr>
              </a:buClr>
              <a:buSzPct val="80000"/>
              <a:buFont typeface="Arial" panose="020B0604020202020204" pitchFamily="34" charset="0"/>
              <a:buChar char="►"/>
              <a:tabLst/>
              <a:defRPr/>
            </a:pPr>
            <a:r>
              <a:rPr kumimoji="0" lang="el-GR" i="0" u="none" strike="noStrike" kern="1200" cap="none" spc="0" normalizeH="0" baseline="0" noProof="0" dirty="0">
                <a:ln>
                  <a:noFill/>
                </a:ln>
                <a:solidFill>
                  <a:schemeClr val="tx2"/>
                </a:solidFill>
                <a:effectLst/>
                <a:uLnTx/>
                <a:uFillTx/>
                <a:latin typeface="EYInterstate Light" panose="02000506000000020004" pitchFamily="2" charset="0"/>
                <a:ea typeface="+mn-ea"/>
                <a:cs typeface="Arial" pitchFamily="34" charset="0"/>
              </a:rPr>
              <a:t>Καθορισμός Έκτασης Εφαρμογής</a:t>
            </a:r>
            <a:r>
              <a:rPr lang="el-GR" dirty="0">
                <a:solidFill>
                  <a:prstClr val="white"/>
                </a:solidFill>
                <a:latin typeface="EYInterstate Light" panose="02000506000000020004" pitchFamily="2" charset="0"/>
                <a:cs typeface="Arial" pitchFamily="34" charset="0"/>
              </a:rPr>
              <a:t> </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και Διαδικασίας διασύνδεσης </a:t>
            </a:r>
            <a:r>
              <a:rPr kumimoji="0" lang="en-US"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POS </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με Ταμειακά Συστήματα επιχειρήσεων, </a:t>
            </a:r>
            <a:r>
              <a:rPr kumimoji="0" lang="el-GR" i="0" u="none" strike="noStrike" kern="1200" cap="none" spc="0" normalizeH="0" baseline="0" noProof="0" dirty="0" err="1">
                <a:ln>
                  <a:noFill/>
                </a:ln>
                <a:solidFill>
                  <a:prstClr val="white"/>
                </a:solidFill>
                <a:effectLst/>
                <a:uLnTx/>
                <a:uFillTx/>
                <a:latin typeface="EYInterstate Light" panose="02000506000000020004" pitchFamily="2" charset="0"/>
                <a:ea typeface="+mn-ea"/>
                <a:cs typeface="Arial" pitchFamily="34" charset="0"/>
              </a:rPr>
              <a:t>Παρόχους</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 Υπηρεσιών Πληρωμών και ΑΑΔΕ (Απόφαση 1155/2023)</a:t>
            </a:r>
            <a:endParaRPr kumimoji="0" lang="en-US"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endParaRPr>
          </a:p>
          <a:p>
            <a:pPr marL="285750" marR="0" lvl="0" indent="-285750" algn="l" defTabSz="914400" rtl="0" eaLnBrk="1" fontAlgn="auto" latinLnBrk="0" hangingPunct="1">
              <a:lnSpc>
                <a:spcPct val="100000"/>
              </a:lnSpc>
              <a:spcBef>
                <a:spcPct val="20000"/>
              </a:spcBef>
              <a:spcAft>
                <a:spcPts val="600"/>
              </a:spcAft>
              <a:buClr>
                <a:srgbClr val="FFE600">
                  <a:lumMod val="60000"/>
                  <a:lumOff val="40000"/>
                </a:srgbClr>
              </a:buClr>
              <a:buSzPct val="90000"/>
              <a:buFont typeface="Wingdings" panose="05000000000000000000" pitchFamily="2" charset="2"/>
              <a:buChar char="ü"/>
              <a:tabLst/>
              <a:defRPr/>
            </a:pPr>
            <a:endParaRPr kumimoji="0" lang="el-GR"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endParaRPr>
          </a:p>
        </p:txBody>
      </p:sp>
      <p:sp>
        <p:nvSpPr>
          <p:cNvPr id="2" name="Title 1">
            <a:extLst>
              <a:ext uri="{FF2B5EF4-FFF2-40B4-BE49-F238E27FC236}">
                <a16:creationId xmlns:a16="http://schemas.microsoft.com/office/drawing/2014/main" id="{9ADEF809-5D36-421F-97F3-469979B5D898}"/>
              </a:ext>
            </a:extLst>
          </p:cNvPr>
          <p:cNvSpPr>
            <a:spLocks noGrp="1"/>
          </p:cNvSpPr>
          <p:nvPr>
            <p:ph type="title"/>
          </p:nvPr>
        </p:nvSpPr>
        <p:spPr>
          <a:xfrm>
            <a:off x="609918" y="294200"/>
            <a:ext cx="10978515" cy="590400"/>
          </a:xfrm>
        </p:spPr>
        <p:txBody>
          <a:bodyPr vert="horz" lIns="0" tIns="0" rIns="0" bIns="0" rtlCol="0" anchor="t" anchorCtr="0">
            <a:noAutofit/>
          </a:bodyPr>
          <a:lstStyle/>
          <a:p>
            <a:pPr>
              <a:lnSpc>
                <a:spcPct val="100000"/>
              </a:lnSpc>
            </a:pPr>
            <a:r>
              <a:rPr lang="el-GR" dirty="0"/>
              <a:t>Υποχρεωτική διασύνδεση POS </a:t>
            </a:r>
            <a:br>
              <a:rPr lang="en-US" dirty="0"/>
            </a:br>
            <a:r>
              <a:rPr lang="el-GR" dirty="0"/>
              <a:t>με τη Φορολογική Διοίκηση</a:t>
            </a:r>
          </a:p>
        </p:txBody>
      </p:sp>
      <p:sp>
        <p:nvSpPr>
          <p:cNvPr id="12" name="Freeform 3">
            <a:extLst>
              <a:ext uri="{FF2B5EF4-FFF2-40B4-BE49-F238E27FC236}">
                <a16:creationId xmlns:a16="http://schemas.microsoft.com/office/drawing/2014/main" id="{7C1EC5C6-E701-18D8-D895-ECDB0AE2C274}"/>
              </a:ext>
            </a:extLst>
          </p:cNvPr>
          <p:cNvSpPr/>
          <p:nvPr/>
        </p:nvSpPr>
        <p:spPr>
          <a:xfrm rot="16200000">
            <a:off x="915918" y="881430"/>
            <a:ext cx="72000" cy="684000"/>
          </a:xfrm>
          <a:custGeom>
            <a:avLst/>
            <a:gdLst/>
            <a:ahLst/>
            <a:cxnLst/>
            <a:rect l="l" t="t" r="r" b="b"/>
            <a:pathLst>
              <a:path w="55859" h="1354667">
                <a:moveTo>
                  <a:pt x="0" y="0"/>
                </a:moveTo>
                <a:lnTo>
                  <a:pt x="55859" y="0"/>
                </a:lnTo>
                <a:lnTo>
                  <a:pt x="55859" y="1354667"/>
                </a:lnTo>
                <a:lnTo>
                  <a:pt x="0" y="1354667"/>
                </a:lnTo>
                <a:close/>
              </a:path>
            </a:pathLst>
          </a:custGeom>
          <a:solidFill>
            <a:schemeClr val="tx2"/>
          </a:solidFill>
          <a:ln>
            <a:noFill/>
          </a:ln>
        </p:spPr>
        <p:txBody>
          <a:bodyPr/>
          <a:lstStyle/>
          <a:p>
            <a:endParaRPr lang="el-GR" dirty="0">
              <a:latin typeface="EYInterstate Light" panose="02000506000000020004" pitchFamily="2" charset="0"/>
            </a:endParaRPr>
          </a:p>
        </p:txBody>
      </p:sp>
      <p:sp>
        <p:nvSpPr>
          <p:cNvPr id="17" name="TextBox 16">
            <a:extLst>
              <a:ext uri="{FF2B5EF4-FFF2-40B4-BE49-F238E27FC236}">
                <a16:creationId xmlns:a16="http://schemas.microsoft.com/office/drawing/2014/main" id="{108FEA3F-ADE2-0138-7FA0-4414D722B8E7}"/>
              </a:ext>
            </a:extLst>
          </p:cNvPr>
          <p:cNvSpPr txBox="1"/>
          <p:nvPr/>
        </p:nvSpPr>
        <p:spPr>
          <a:xfrm>
            <a:off x="6711885" y="959989"/>
            <a:ext cx="5030694" cy="5112169"/>
          </a:xfrm>
          <a:prstGeom prst="roundRect">
            <a:avLst>
              <a:gd name="adj" fmla="val 5865"/>
            </a:avLst>
          </a:prstGeom>
          <a:noFill/>
          <a:ln>
            <a:solidFill>
              <a:schemeClr val="tx1">
                <a:lumMod val="60000"/>
                <a:lumOff val="40000"/>
              </a:schemeClr>
            </a:solidFill>
          </a:ln>
        </p:spPr>
        <p:txBody>
          <a:bodyPr wrap="square" lIns="108000" tIns="108000" rIns="108000" bIns="108000" anchor="ctr">
            <a:noAutofit/>
          </a:bodyPr>
          <a:lstStyle/>
          <a:p>
            <a:pPr algn="ctr">
              <a:spcAft>
                <a:spcPts val="600"/>
              </a:spcAft>
              <a:buClr>
                <a:schemeClr val="bg1">
                  <a:lumMod val="50000"/>
                </a:schemeClr>
              </a:buClr>
              <a:buSzPct val="90000"/>
              <a:defRPr/>
            </a:pPr>
            <a:endParaRPr lang="en-US" b="1" dirty="0">
              <a:solidFill>
                <a:schemeClr val="bg1"/>
              </a:solidFill>
              <a:latin typeface="open sans" panose="020B0606030504020204" pitchFamily="34" charset="0"/>
            </a:endParaRPr>
          </a:p>
          <a:p>
            <a:pPr algn="ctr">
              <a:spcAft>
                <a:spcPts val="600"/>
              </a:spcAft>
              <a:buClr>
                <a:schemeClr val="bg1">
                  <a:lumMod val="50000"/>
                </a:schemeClr>
              </a:buClr>
              <a:buSzPct val="90000"/>
              <a:defRPr/>
            </a:pPr>
            <a:r>
              <a:rPr lang="el-GR" b="1" dirty="0">
                <a:solidFill>
                  <a:schemeClr val="tx2"/>
                </a:solidFill>
                <a:latin typeface="+mj-lt"/>
              </a:rPr>
              <a:t>Εξαγγελίες ΔΕΘ</a:t>
            </a:r>
            <a:br>
              <a:rPr lang="en-US" b="1" dirty="0">
                <a:solidFill>
                  <a:schemeClr val="bg1"/>
                </a:solidFill>
                <a:latin typeface="+mj-lt"/>
              </a:rPr>
            </a:br>
            <a:endParaRPr lang="en-US" b="1" dirty="0">
              <a:solidFill>
                <a:schemeClr val="bg1"/>
              </a:solidFill>
              <a:latin typeface="+mj-lt"/>
            </a:endParaRPr>
          </a:p>
          <a:p>
            <a:pPr marL="285750" indent="-285750">
              <a:spcAft>
                <a:spcPts val="600"/>
              </a:spcAft>
              <a:buClr>
                <a:schemeClr val="tx2"/>
              </a:buClr>
              <a:buSzPct val="80000"/>
              <a:buFont typeface="Arial" panose="020B0604020202020204" pitchFamily="34" charset="0"/>
              <a:buChar char="►"/>
              <a:defRPr/>
            </a:pPr>
            <a:r>
              <a:rPr lang="el-GR" dirty="0">
                <a:solidFill>
                  <a:schemeClr val="bg1"/>
                </a:solidFill>
                <a:latin typeface="EYInterstate Light" panose="02000506000000020004" pitchFamily="2" charset="0"/>
                <a:cs typeface="Arial" pitchFamily="34" charset="0"/>
              </a:rPr>
              <a:t>Ολοκλήρωση διασύνδεσης </a:t>
            </a:r>
            <a:r>
              <a:rPr lang="en-US" dirty="0">
                <a:solidFill>
                  <a:schemeClr val="bg1"/>
                </a:solidFill>
                <a:latin typeface="EYInterstate Light" panose="02000506000000020004" pitchFamily="2" charset="0"/>
                <a:cs typeface="Arial" pitchFamily="34" charset="0"/>
              </a:rPr>
              <a:t>POS </a:t>
            </a:r>
            <a:r>
              <a:rPr lang="el-GR" dirty="0">
                <a:solidFill>
                  <a:schemeClr val="bg1"/>
                </a:solidFill>
                <a:latin typeface="EYInterstate Light" panose="02000506000000020004" pitchFamily="2" charset="0"/>
                <a:cs typeface="Arial" pitchFamily="34" charset="0"/>
              </a:rPr>
              <a:t>τους</a:t>
            </a:r>
            <a:r>
              <a:rPr lang="el-GR" b="1" dirty="0">
                <a:solidFill>
                  <a:schemeClr val="bg1"/>
                </a:solidFill>
                <a:latin typeface="EYInterstate Light" panose="02000506000000020004" pitchFamily="2" charset="0"/>
                <a:cs typeface="Arial" pitchFamily="34" charset="0"/>
              </a:rPr>
              <a:t> </a:t>
            </a:r>
            <a:r>
              <a:rPr lang="el-GR" b="1" dirty="0">
                <a:solidFill>
                  <a:schemeClr val="tx2"/>
                </a:solidFill>
                <a:latin typeface="EYInterstate Light" panose="02000506000000020004" pitchFamily="2" charset="0"/>
                <a:cs typeface="Arial" pitchFamily="34" charset="0"/>
              </a:rPr>
              <a:t>πρώτους μήνες του 2024</a:t>
            </a:r>
          </a:p>
          <a:p>
            <a:pPr marL="285750" indent="-285750">
              <a:spcAft>
                <a:spcPts val="600"/>
              </a:spcAft>
              <a:buClr>
                <a:schemeClr val="tx2"/>
              </a:buClr>
              <a:buSzPct val="80000"/>
              <a:buFont typeface="Arial" panose="020B0604020202020204" pitchFamily="34" charset="0"/>
              <a:buChar char="►"/>
              <a:defRPr/>
            </a:pPr>
            <a:r>
              <a:rPr lang="el-GR" b="1" dirty="0">
                <a:solidFill>
                  <a:schemeClr val="tx2"/>
                </a:solidFill>
                <a:latin typeface="EYInterstate Light" panose="02000506000000020004" pitchFamily="2" charset="0"/>
                <a:cs typeface="Arial" pitchFamily="34" charset="0"/>
              </a:rPr>
              <a:t>Καταγραφή</a:t>
            </a:r>
            <a:r>
              <a:rPr lang="el-GR" dirty="0">
                <a:solidFill>
                  <a:schemeClr val="bg1"/>
                </a:solidFill>
                <a:latin typeface="EYInterstate Light" panose="02000506000000020004" pitchFamily="2" charset="0"/>
                <a:cs typeface="Arial" pitchFamily="34" charset="0"/>
              </a:rPr>
              <a:t> κάθε συναλλαγής </a:t>
            </a:r>
            <a:r>
              <a:rPr lang="en-US" dirty="0">
                <a:solidFill>
                  <a:schemeClr val="bg1"/>
                </a:solidFill>
                <a:latin typeface="EYInterstate Light" panose="02000506000000020004" pitchFamily="2" charset="0"/>
                <a:cs typeface="Arial" pitchFamily="34" charset="0"/>
              </a:rPr>
              <a:t>POS </a:t>
            </a:r>
            <a:r>
              <a:rPr lang="el-GR" dirty="0">
                <a:solidFill>
                  <a:schemeClr val="bg1"/>
                </a:solidFill>
                <a:latin typeface="EYInterstate Light" panose="02000506000000020004" pitchFamily="2" charset="0"/>
                <a:cs typeface="Arial" pitchFamily="34" charset="0"/>
              </a:rPr>
              <a:t>στην ταμειακή μηχανή </a:t>
            </a:r>
            <a:r>
              <a:rPr lang="el-GR" b="1" dirty="0">
                <a:solidFill>
                  <a:schemeClr val="tx2"/>
                </a:solidFill>
                <a:latin typeface="EYInterstate Light" panose="02000506000000020004" pitchFamily="2" charset="0"/>
                <a:cs typeface="Arial" pitchFamily="34" charset="0"/>
              </a:rPr>
              <a:t>και διαβίβαση </a:t>
            </a:r>
            <a:r>
              <a:rPr lang="el-GR" dirty="0">
                <a:solidFill>
                  <a:schemeClr val="bg1"/>
                </a:solidFill>
                <a:latin typeface="EYInterstate Light" panose="02000506000000020004" pitchFamily="2" charset="0"/>
                <a:cs typeface="Arial" pitchFamily="34" charset="0"/>
              </a:rPr>
              <a:t>δεδομένων στην ΑΑΔΕ </a:t>
            </a:r>
            <a:r>
              <a:rPr lang="el-GR" b="1" dirty="0">
                <a:solidFill>
                  <a:schemeClr val="tx2"/>
                </a:solidFill>
                <a:latin typeface="EYInterstate Light" panose="02000506000000020004" pitchFamily="2" charset="0"/>
                <a:cs typeface="Arial" pitchFamily="34" charset="0"/>
              </a:rPr>
              <a:t>σε σχεδόν πραγματικό χρόνο</a:t>
            </a:r>
          </a:p>
          <a:p>
            <a:pPr marL="285750" indent="-285750">
              <a:spcAft>
                <a:spcPts val="600"/>
              </a:spcAft>
              <a:buClr>
                <a:schemeClr val="tx2"/>
              </a:buClr>
              <a:buSzPct val="80000"/>
              <a:buFont typeface="Arial" panose="020B0604020202020204" pitchFamily="34" charset="0"/>
              <a:buChar char="►"/>
              <a:defRPr/>
            </a:pPr>
            <a:r>
              <a:rPr lang="el-GR" b="1" dirty="0">
                <a:solidFill>
                  <a:schemeClr val="tx2"/>
                </a:solidFill>
                <a:latin typeface="EYInterstate Light" panose="02000506000000020004" pitchFamily="2" charset="0"/>
                <a:cs typeface="Arial" pitchFamily="34" charset="0"/>
              </a:rPr>
              <a:t>Εργαλείο</a:t>
            </a:r>
            <a:r>
              <a:rPr lang="el-GR" b="1" dirty="0">
                <a:solidFill>
                  <a:schemeClr val="bg1"/>
                </a:solidFill>
                <a:latin typeface="EYInterstate Light" panose="02000506000000020004" pitchFamily="2" charset="0"/>
                <a:cs typeface="Arial" pitchFamily="34" charset="0"/>
              </a:rPr>
              <a:t> </a:t>
            </a:r>
            <a:r>
              <a:rPr lang="el-GR" dirty="0">
                <a:solidFill>
                  <a:schemeClr val="bg1"/>
                </a:solidFill>
                <a:latin typeface="EYInterstate Light" panose="02000506000000020004" pitchFamily="2" charset="0"/>
                <a:cs typeface="Arial" pitchFamily="34" charset="0"/>
              </a:rPr>
              <a:t>για την περεταίρω </a:t>
            </a:r>
            <a:r>
              <a:rPr lang="el-GR" b="1" dirty="0">
                <a:solidFill>
                  <a:schemeClr val="tx2"/>
                </a:solidFill>
                <a:latin typeface="EYInterstate Light" panose="02000506000000020004" pitchFamily="2" charset="0"/>
                <a:cs typeface="Arial" pitchFamily="34" charset="0"/>
              </a:rPr>
              <a:t>αυτοματοποιημένη συμπλήρωση/ υποβολή</a:t>
            </a:r>
            <a:r>
              <a:rPr lang="el-GR" dirty="0">
                <a:solidFill>
                  <a:schemeClr val="tx2"/>
                </a:solidFill>
                <a:latin typeface="EYInterstate Light" panose="02000506000000020004" pitchFamily="2" charset="0"/>
                <a:cs typeface="Arial" pitchFamily="34" charset="0"/>
              </a:rPr>
              <a:t> </a:t>
            </a:r>
            <a:r>
              <a:rPr lang="el-GR" dirty="0">
                <a:solidFill>
                  <a:schemeClr val="bg1"/>
                </a:solidFill>
                <a:latin typeface="EYInterstate Light" panose="02000506000000020004" pitchFamily="2" charset="0"/>
                <a:cs typeface="Arial" pitchFamily="34" charset="0"/>
              </a:rPr>
              <a:t>φορολογικών δηλώσεων</a:t>
            </a:r>
          </a:p>
          <a:p>
            <a:pPr marL="285750" indent="-285750">
              <a:spcAft>
                <a:spcPts val="600"/>
              </a:spcAft>
              <a:buClr>
                <a:schemeClr val="tx2"/>
              </a:buClr>
              <a:buSzPct val="80000"/>
              <a:buFont typeface="Arial" panose="020B0604020202020204" pitchFamily="34" charset="0"/>
              <a:buChar char="►"/>
              <a:defRPr/>
            </a:pPr>
            <a:r>
              <a:rPr lang="el-GR" dirty="0">
                <a:solidFill>
                  <a:schemeClr val="bg1"/>
                </a:solidFill>
                <a:latin typeface="EYInterstate Light" panose="02000506000000020004" pitchFamily="2" charset="0"/>
                <a:cs typeface="Arial" pitchFamily="34" charset="0"/>
              </a:rPr>
              <a:t>Πρόβλεψη για </a:t>
            </a:r>
            <a:r>
              <a:rPr lang="el-GR" b="1" dirty="0">
                <a:solidFill>
                  <a:schemeClr val="tx2"/>
                </a:solidFill>
                <a:latin typeface="EYInterstate Light" panose="02000506000000020004" pitchFamily="2" charset="0"/>
                <a:cs typeface="Arial" pitchFamily="34" charset="0"/>
              </a:rPr>
              <a:t>ανάπτυξη εφαρμογών </a:t>
            </a:r>
            <a:r>
              <a:rPr lang="el-GR" dirty="0">
                <a:solidFill>
                  <a:schemeClr val="bg1"/>
                </a:solidFill>
                <a:latin typeface="EYInterstate Light" panose="02000506000000020004" pitchFamily="2" charset="0"/>
                <a:cs typeface="Arial" pitchFamily="34" charset="0"/>
              </a:rPr>
              <a:t>για</a:t>
            </a:r>
            <a:r>
              <a:rPr lang="el-GR" b="1" dirty="0">
                <a:solidFill>
                  <a:schemeClr val="bg1"/>
                </a:solidFill>
                <a:latin typeface="EYInterstate Light" panose="02000506000000020004" pitchFamily="2" charset="0"/>
                <a:cs typeface="Arial" pitchFamily="34" charset="0"/>
              </a:rPr>
              <a:t> </a:t>
            </a:r>
            <a:br>
              <a:rPr lang="en-US" b="1" dirty="0">
                <a:solidFill>
                  <a:schemeClr val="bg1"/>
                </a:solidFill>
                <a:latin typeface="EYInterstate Light" panose="02000506000000020004" pitchFamily="2" charset="0"/>
                <a:cs typeface="Arial" pitchFamily="34" charset="0"/>
              </a:rPr>
            </a:br>
            <a:r>
              <a:rPr lang="el-GR" dirty="0">
                <a:solidFill>
                  <a:schemeClr val="bg1"/>
                </a:solidFill>
                <a:latin typeface="EYInterstate Light" panose="02000506000000020004" pitchFamily="2" charset="0"/>
                <a:cs typeface="Arial" pitchFamily="34" charset="0"/>
              </a:rPr>
              <a:t>την</a:t>
            </a:r>
            <a:r>
              <a:rPr lang="el-GR" b="1" dirty="0">
                <a:solidFill>
                  <a:schemeClr val="bg1"/>
                </a:solidFill>
                <a:latin typeface="EYInterstate Light" panose="02000506000000020004" pitchFamily="2" charset="0"/>
                <a:cs typeface="Arial" pitchFamily="34" charset="0"/>
              </a:rPr>
              <a:t> </a:t>
            </a:r>
            <a:r>
              <a:rPr lang="el-GR" b="1" dirty="0">
                <a:solidFill>
                  <a:schemeClr val="tx2"/>
                </a:solidFill>
                <a:latin typeface="EYInterstate Light" panose="02000506000000020004" pitchFamily="2" charset="0"/>
                <a:cs typeface="Arial" pitchFamily="34" charset="0"/>
              </a:rPr>
              <a:t>παρακολούθηση των συναλλαγών </a:t>
            </a:r>
            <a:r>
              <a:rPr lang="el-GR" dirty="0">
                <a:solidFill>
                  <a:schemeClr val="bg1"/>
                </a:solidFill>
                <a:latin typeface="EYInterstate Light" panose="02000506000000020004" pitchFamily="2" charset="0"/>
                <a:cs typeface="Arial" pitchFamily="34" charset="0"/>
              </a:rPr>
              <a:t>των ταμειακών μηχανών</a:t>
            </a:r>
          </a:p>
          <a:p>
            <a:pPr marL="285750" indent="-285750">
              <a:spcAft>
                <a:spcPts val="600"/>
              </a:spcAft>
              <a:buClr>
                <a:schemeClr val="tx2"/>
              </a:buClr>
              <a:buSzPct val="80000"/>
              <a:buFont typeface="Arial" panose="020B0604020202020204" pitchFamily="34" charset="0"/>
              <a:buChar char="►"/>
              <a:defRPr/>
            </a:pPr>
            <a:r>
              <a:rPr lang="el-GR" dirty="0">
                <a:solidFill>
                  <a:schemeClr val="bg1"/>
                </a:solidFill>
                <a:latin typeface="EYInterstate Light" panose="02000506000000020004" pitchFamily="2" charset="0"/>
                <a:cs typeface="Arial" pitchFamily="34" charset="0"/>
              </a:rPr>
              <a:t>Επέκταση της υποχρέωσης </a:t>
            </a:r>
            <a:r>
              <a:rPr lang="el-GR" b="1" dirty="0">
                <a:solidFill>
                  <a:schemeClr val="tx2"/>
                </a:solidFill>
                <a:latin typeface="EYInterstate" panose="02000503020000020004" pitchFamily="2" charset="0"/>
                <a:cs typeface="Arial" pitchFamily="34" charset="0"/>
              </a:rPr>
              <a:t>κατοχής </a:t>
            </a:r>
            <a:r>
              <a:rPr lang="en-US" b="1" dirty="0">
                <a:solidFill>
                  <a:schemeClr val="tx2"/>
                </a:solidFill>
                <a:latin typeface="EYInterstate" panose="02000503020000020004" pitchFamily="2" charset="0"/>
                <a:cs typeface="Arial" pitchFamily="34" charset="0"/>
              </a:rPr>
              <a:t>POS </a:t>
            </a:r>
            <a:br>
              <a:rPr lang="en-US" dirty="0">
                <a:solidFill>
                  <a:schemeClr val="bg1"/>
                </a:solidFill>
                <a:latin typeface="EYInterstate Light" panose="02000506000000020004" pitchFamily="2" charset="0"/>
                <a:cs typeface="Arial" pitchFamily="34" charset="0"/>
              </a:rPr>
            </a:br>
            <a:r>
              <a:rPr lang="el-GR" dirty="0">
                <a:solidFill>
                  <a:schemeClr val="bg1"/>
                </a:solidFill>
                <a:latin typeface="EYInterstate Light" panose="02000506000000020004" pitchFamily="2" charset="0"/>
                <a:cs typeface="Arial" pitchFamily="34" charset="0"/>
              </a:rPr>
              <a:t>σε επιπλέον κλάδους της λιανικής</a:t>
            </a:r>
          </a:p>
          <a:p>
            <a:pPr>
              <a:spcAft>
                <a:spcPts val="600"/>
              </a:spcAft>
              <a:buSzPct val="90000"/>
              <a:defRPr/>
            </a:pPr>
            <a:endParaRPr lang="en-US" sz="1600" dirty="0">
              <a:solidFill>
                <a:schemeClr val="bg1"/>
              </a:solidFill>
              <a:latin typeface="EYInterstate Light" panose="02000506000000020004" pitchFamily="2" charset="0"/>
              <a:cs typeface="Arial" pitchFamily="34" charset="0"/>
            </a:endParaRPr>
          </a:p>
        </p:txBody>
      </p:sp>
    </p:spTree>
    <p:extLst>
      <p:ext uri="{BB962C8B-B14F-4D97-AF65-F5344CB8AC3E}">
        <p14:creationId xmlns:p14="http://schemas.microsoft.com/office/powerpoint/2010/main" val="3716478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EF809-5D36-421F-97F3-469979B5D898}"/>
              </a:ext>
            </a:extLst>
          </p:cNvPr>
          <p:cNvSpPr>
            <a:spLocks noGrp="1"/>
          </p:cNvSpPr>
          <p:nvPr>
            <p:ph type="title"/>
          </p:nvPr>
        </p:nvSpPr>
        <p:spPr>
          <a:xfrm>
            <a:off x="609918" y="294200"/>
            <a:ext cx="10978515" cy="590400"/>
          </a:xfrm>
        </p:spPr>
        <p:txBody>
          <a:bodyPr vert="horz" lIns="0" tIns="0" rIns="0" bIns="0" rtlCol="0" anchor="t" anchorCtr="0">
            <a:noAutofit/>
          </a:bodyPr>
          <a:lstStyle/>
          <a:p>
            <a:pPr>
              <a:lnSpc>
                <a:spcPct val="100000"/>
              </a:lnSpc>
            </a:pPr>
            <a:r>
              <a:rPr lang="el-GR" dirty="0"/>
              <a:t>Υποβολή Δήλωσης Συμμόρφωσης </a:t>
            </a:r>
          </a:p>
        </p:txBody>
      </p:sp>
      <p:sp>
        <p:nvSpPr>
          <p:cNvPr id="10" name="TextBox 9">
            <a:extLst>
              <a:ext uri="{FF2B5EF4-FFF2-40B4-BE49-F238E27FC236}">
                <a16:creationId xmlns:a16="http://schemas.microsoft.com/office/drawing/2014/main" id="{F1E0AB93-F46F-16C7-6EA8-A716C8168E0E}"/>
              </a:ext>
            </a:extLst>
          </p:cNvPr>
          <p:cNvSpPr txBox="1"/>
          <p:nvPr/>
        </p:nvSpPr>
        <p:spPr>
          <a:xfrm>
            <a:off x="609918" y="1398572"/>
            <a:ext cx="7233396" cy="5743111"/>
          </a:xfrm>
          <a:prstGeom prst="rect">
            <a:avLst/>
          </a:prstGeom>
          <a:noFill/>
        </p:spPr>
        <p:txBody>
          <a:bodyPr wrap="square">
            <a:spAutoFit/>
          </a:bodyPr>
          <a:lstStyle/>
          <a:p>
            <a:pPr marR="0" lvl="0" defTabSz="914400" rtl="0" eaLnBrk="1" fontAlgn="auto" latinLnBrk="0" hangingPunct="1">
              <a:lnSpc>
                <a:spcPct val="100000"/>
              </a:lnSpc>
              <a:spcBef>
                <a:spcPct val="20000"/>
              </a:spcBef>
              <a:spcAft>
                <a:spcPts val="600"/>
              </a:spcAft>
              <a:buClr>
                <a:srgbClr val="FFE600">
                  <a:lumMod val="60000"/>
                  <a:lumOff val="40000"/>
                </a:srgbClr>
              </a:buClr>
              <a:buSzPct val="90000"/>
              <a:tabLst/>
              <a:defRPr/>
            </a:pP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Οι </a:t>
            </a:r>
            <a:r>
              <a:rPr lang="el-GR" dirty="0">
                <a:solidFill>
                  <a:prstClr val="white"/>
                </a:solidFill>
                <a:latin typeface="EYInterstate Light" panose="02000506000000020004" pitchFamily="2" charset="0"/>
                <a:cs typeface="Arial" pitchFamily="34" charset="0"/>
              </a:rPr>
              <a:t>επιχειρήσεις</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 που δραστηριοποιούνται στον </a:t>
            </a:r>
            <a:r>
              <a:rPr kumimoji="0" lang="el-GR" i="0" u="none" strike="noStrike" kern="1200" cap="none" spc="0" normalizeH="0" baseline="0" noProof="0" dirty="0">
                <a:ln>
                  <a:noFill/>
                </a:ln>
                <a:solidFill>
                  <a:srgbClr val="FFE600"/>
                </a:solidFill>
                <a:effectLst/>
                <a:uLnTx/>
                <a:uFillTx/>
                <a:latin typeface="EYInterstate Light" panose="02000506000000020004" pitchFamily="2" charset="0"/>
                <a:ea typeface="+mn-ea"/>
                <a:cs typeface="Arial" pitchFamily="34" charset="0"/>
              </a:rPr>
              <a:t>τομέα των υπηρεσιών πληρωμών μέσω κάρτας </a:t>
            </a:r>
            <a:r>
              <a:rPr lang="el-GR" dirty="0">
                <a:solidFill>
                  <a:prstClr val="white"/>
                </a:solidFill>
                <a:latin typeface="EYInterstate Light" panose="02000506000000020004" pitchFamily="2" charset="0"/>
                <a:cs typeface="Arial" pitchFamily="34" charset="0"/>
              </a:rPr>
              <a:t>υποχρεούνται να </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συμμορφώνονται προς τις απαιτήσεις λειτουργίας και διασύνδεσης με την Α.Α.Δ.Ε (</a:t>
            </a:r>
            <a:r>
              <a:rPr kumimoji="0" lang="en-US"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Acquirers </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και </a:t>
            </a:r>
            <a:r>
              <a:rPr kumimoji="0" lang="en-US"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NSPs)</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a:t>
            </a:r>
          </a:p>
          <a:p>
            <a:pPr marR="0" lvl="0" defTabSz="914400" rtl="0" eaLnBrk="1" fontAlgn="auto" latinLnBrk="0" hangingPunct="1">
              <a:lnSpc>
                <a:spcPct val="100000"/>
              </a:lnSpc>
              <a:spcBef>
                <a:spcPct val="20000"/>
              </a:spcBef>
              <a:spcAft>
                <a:spcPts val="600"/>
              </a:spcAft>
              <a:buClr>
                <a:srgbClr val="FFE600">
                  <a:lumMod val="60000"/>
                  <a:lumOff val="40000"/>
                </a:srgbClr>
              </a:buClr>
              <a:buSzPct val="90000"/>
              <a:tabLst/>
              <a:defRPr/>
            </a:pP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Οι </a:t>
            </a:r>
            <a:r>
              <a:rPr kumimoji="0" lang="en-US"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Acquirers </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και</a:t>
            </a:r>
            <a:r>
              <a:rPr kumimoji="0" lang="en-US"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 NSPs </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οφείλουν </a:t>
            </a:r>
            <a:r>
              <a:rPr kumimoji="0" lang="el-GR" i="0" u="none" strike="noStrike" kern="1200" cap="none" spc="0" normalizeH="0" baseline="0" noProof="0" dirty="0">
                <a:ln>
                  <a:noFill/>
                </a:ln>
                <a:solidFill>
                  <a:srgbClr val="FFE600"/>
                </a:solidFill>
                <a:effectLst/>
                <a:uLnTx/>
                <a:uFillTx/>
                <a:latin typeface="EYInterstate Light" panose="02000506000000020004" pitchFamily="2" charset="0"/>
                <a:ea typeface="+mn-ea"/>
                <a:cs typeface="Arial" pitchFamily="34" charset="0"/>
              </a:rPr>
              <a:t>να υποβάλλουν στην Α.Α.Δ.Ε. δήλωση συμμόρφωσης </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a:t>
            </a:r>
            <a:r>
              <a:rPr kumimoji="0" lang="el-GR" i="0" u="none" strike="noStrike" kern="1200" cap="none" spc="0" normalizeH="0" baseline="0" noProof="0" dirty="0" err="1">
                <a:ln>
                  <a:noFill/>
                </a:ln>
                <a:solidFill>
                  <a:prstClr val="white"/>
                </a:solidFill>
                <a:effectLst/>
                <a:uLnTx/>
                <a:uFillTx/>
                <a:latin typeface="EYInterstate Light" panose="02000506000000020004" pitchFamily="2" charset="0"/>
                <a:ea typeface="+mn-ea"/>
                <a:cs typeface="Arial" pitchFamily="34" charset="0"/>
              </a:rPr>
              <a:t>αρθ</a:t>
            </a:r>
            <a:r>
              <a:rPr lang="el-GR" dirty="0">
                <a:solidFill>
                  <a:prstClr val="white"/>
                </a:solidFill>
                <a:latin typeface="EYInterstate Light" panose="02000506000000020004" pitchFamily="2" charset="0"/>
                <a:cs typeface="Arial" pitchFamily="34" charset="0"/>
              </a:rPr>
              <a:t>. 15Γ ΚΦΔ)</a:t>
            </a:r>
          </a:p>
          <a:p>
            <a:pPr>
              <a:spcBef>
                <a:spcPct val="20000"/>
              </a:spcBef>
              <a:spcAft>
                <a:spcPts val="600"/>
              </a:spcAft>
              <a:buClr>
                <a:srgbClr val="FFE600">
                  <a:lumMod val="60000"/>
                  <a:lumOff val="40000"/>
                </a:srgbClr>
              </a:buClr>
              <a:buSzPct val="90000"/>
              <a:defRPr/>
            </a:pPr>
            <a:r>
              <a:rPr kumimoji="0" lang="el-GR" i="0" u="none" strike="noStrike" kern="1200" cap="none" spc="0" normalizeH="0" baseline="0" noProof="0" dirty="0">
                <a:ln>
                  <a:noFill/>
                </a:ln>
                <a:solidFill>
                  <a:schemeClr val="tx2"/>
                </a:solidFill>
                <a:effectLst/>
                <a:uLnTx/>
                <a:uFillTx/>
                <a:latin typeface="EYInterstate Light" panose="02000506000000020004" pitchFamily="2" charset="0"/>
                <a:ea typeface="+mn-ea"/>
                <a:cs typeface="Arial" pitchFamily="34" charset="0"/>
              </a:rPr>
              <a:t>Καθορισμός Τύπου</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 </a:t>
            </a:r>
            <a:r>
              <a:rPr lang="el-GR" dirty="0">
                <a:solidFill>
                  <a:prstClr val="white"/>
                </a:solidFill>
                <a:latin typeface="EYInterstate Light" panose="02000506000000020004" pitchFamily="2" charset="0"/>
                <a:cs typeface="Arial" pitchFamily="34" charset="0"/>
              </a:rPr>
              <a:t>Περιεχομένου, Διαδικασίας και </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Χρόνου Υποβολής, της </a:t>
            </a:r>
            <a:r>
              <a:rPr kumimoji="0" lang="el-GR" i="0" u="none" strike="noStrike" kern="1200" cap="none" spc="0" normalizeH="0" baseline="0" noProof="0" dirty="0">
                <a:ln>
                  <a:noFill/>
                </a:ln>
                <a:solidFill>
                  <a:schemeClr val="tx2"/>
                </a:solidFill>
                <a:effectLst/>
                <a:uLnTx/>
                <a:uFillTx/>
                <a:latin typeface="EYInterstate Light" panose="02000506000000020004" pitchFamily="2" charset="0"/>
                <a:ea typeface="+mn-ea"/>
                <a:cs typeface="Arial" pitchFamily="34" charset="0"/>
              </a:rPr>
              <a:t>Δήλωσης </a:t>
            </a:r>
            <a:r>
              <a:rPr kumimoji="0" lang="el-GR" i="0" u="none" strike="noStrike" kern="1200" cap="none" spc="0" normalizeH="0" baseline="0" noProof="0" dirty="0" err="1">
                <a:ln>
                  <a:noFill/>
                </a:ln>
                <a:solidFill>
                  <a:schemeClr val="tx2"/>
                </a:solidFill>
                <a:effectLst/>
                <a:uLnTx/>
                <a:uFillTx/>
                <a:latin typeface="EYInterstate Light" panose="02000506000000020004" pitchFamily="2" charset="0"/>
                <a:ea typeface="+mn-ea"/>
                <a:cs typeface="Arial" pitchFamily="34" charset="0"/>
              </a:rPr>
              <a:t>Συμμ</a:t>
            </a:r>
            <a:r>
              <a:rPr lang="el-GR" dirty="0" err="1">
                <a:solidFill>
                  <a:schemeClr val="tx2"/>
                </a:solidFill>
                <a:latin typeface="EYInterstate Light" panose="02000506000000020004" pitchFamily="2" charset="0"/>
                <a:cs typeface="Arial" pitchFamily="34" charset="0"/>
              </a:rPr>
              <a:t>όρφωσης</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 (Απόφαση 1156/2023)</a:t>
            </a:r>
            <a:endParaRPr kumimoji="0" lang="en-US"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endParaRPr>
          </a:p>
          <a:p>
            <a:pPr>
              <a:spcAft>
                <a:spcPts val="600"/>
              </a:spcAft>
              <a:buClr>
                <a:srgbClr val="FFE600">
                  <a:lumMod val="60000"/>
                  <a:lumOff val="40000"/>
                </a:srgbClr>
              </a:buClr>
              <a:buSzPct val="90000"/>
              <a:defRPr/>
            </a:pPr>
            <a:endParaRPr lang="el-GR" dirty="0">
              <a:solidFill>
                <a:schemeClr val="tx2"/>
              </a:solidFill>
              <a:latin typeface="EYInterstate" panose="02000503020000020004" pitchFamily="2" charset="0"/>
              <a:cs typeface="Arial" pitchFamily="34" charset="0"/>
            </a:endParaRPr>
          </a:p>
          <a:p>
            <a:pPr>
              <a:spcAft>
                <a:spcPts val="600"/>
              </a:spcAft>
              <a:buClr>
                <a:srgbClr val="FFE600">
                  <a:lumMod val="60000"/>
                  <a:lumOff val="40000"/>
                </a:srgbClr>
              </a:buClr>
              <a:buSzPct val="90000"/>
              <a:defRPr/>
            </a:pPr>
            <a:r>
              <a:rPr lang="el-GR" dirty="0">
                <a:solidFill>
                  <a:schemeClr val="tx2"/>
                </a:solidFill>
                <a:latin typeface="EYInterstate" panose="02000503020000020004" pitchFamily="2" charset="0"/>
                <a:cs typeface="Arial" pitchFamily="34" charset="0"/>
              </a:rPr>
              <a:t>Κυρώσεις για </a:t>
            </a:r>
            <a:r>
              <a:rPr lang="en-US" dirty="0">
                <a:solidFill>
                  <a:schemeClr val="tx2"/>
                </a:solidFill>
                <a:latin typeface="EYInterstate" panose="02000503020000020004" pitchFamily="2" charset="0"/>
                <a:cs typeface="Arial" pitchFamily="34" charset="0"/>
              </a:rPr>
              <a:t>Acquirers </a:t>
            </a:r>
            <a:r>
              <a:rPr lang="el-GR" dirty="0">
                <a:solidFill>
                  <a:schemeClr val="tx2"/>
                </a:solidFill>
                <a:latin typeface="EYInterstate" panose="02000503020000020004" pitchFamily="2" charset="0"/>
                <a:cs typeface="Arial" pitchFamily="34" charset="0"/>
              </a:rPr>
              <a:t>&amp; </a:t>
            </a:r>
            <a:r>
              <a:rPr lang="en-US" dirty="0">
                <a:solidFill>
                  <a:schemeClr val="tx2"/>
                </a:solidFill>
                <a:latin typeface="EYInterstate" panose="02000503020000020004" pitchFamily="2" charset="0"/>
                <a:cs typeface="Arial" pitchFamily="34" charset="0"/>
              </a:rPr>
              <a:t>NSPs:</a:t>
            </a:r>
            <a:r>
              <a:rPr lang="el-GR" b="1" dirty="0">
                <a:solidFill>
                  <a:prstClr val="white"/>
                </a:solidFill>
                <a:latin typeface="EYInterstate" panose="02000503020000020004" pitchFamily="2" charset="0"/>
                <a:cs typeface="Arial" pitchFamily="34" charset="0"/>
              </a:rPr>
              <a:t> </a:t>
            </a:r>
            <a:r>
              <a:rPr lang="el-GR" dirty="0">
                <a:solidFill>
                  <a:prstClr val="white"/>
                </a:solidFill>
                <a:latin typeface="EYInterstate Light" panose="02000506000000020004" pitchFamily="2" charset="0"/>
                <a:cs typeface="Arial" pitchFamily="34" charset="0"/>
              </a:rPr>
              <a:t>Πρόστιμο από </a:t>
            </a:r>
            <a:r>
              <a:rPr lang="el-GR" dirty="0">
                <a:solidFill>
                  <a:srgbClr val="FFE600"/>
                </a:solidFill>
                <a:latin typeface="EYInterstate Light" panose="02000506000000020004" pitchFamily="2" charset="0"/>
                <a:cs typeface="Arial" pitchFamily="34" charset="0"/>
              </a:rPr>
              <a:t>€1.000 </a:t>
            </a:r>
            <a:r>
              <a:rPr lang="el-GR" dirty="0">
                <a:solidFill>
                  <a:schemeClr val="bg1"/>
                </a:solidFill>
                <a:latin typeface="EYInterstate Light" panose="02000506000000020004" pitchFamily="2" charset="0"/>
                <a:cs typeface="Arial" pitchFamily="34" charset="0"/>
              </a:rPr>
              <a:t>έως</a:t>
            </a:r>
            <a:r>
              <a:rPr lang="el-GR" dirty="0">
                <a:solidFill>
                  <a:srgbClr val="FFE600"/>
                </a:solidFill>
                <a:latin typeface="EYInterstate Light" panose="02000506000000020004" pitchFamily="2" charset="0"/>
                <a:cs typeface="Arial" pitchFamily="34" charset="0"/>
              </a:rPr>
              <a:t> €200.000 </a:t>
            </a:r>
            <a:r>
              <a:rPr lang="el-GR" dirty="0">
                <a:solidFill>
                  <a:schemeClr val="bg1"/>
                </a:solidFill>
                <a:latin typeface="EYInterstate Light" panose="02000506000000020004" pitchFamily="2" charset="0"/>
                <a:cs typeface="Arial" pitchFamily="34" charset="0"/>
              </a:rPr>
              <a:t>και </a:t>
            </a:r>
            <a:r>
              <a:rPr lang="el-GR" dirty="0">
                <a:solidFill>
                  <a:schemeClr val="tx2"/>
                </a:solidFill>
                <a:latin typeface="EYInterstate Light" panose="02000506000000020004" pitchFamily="2" charset="0"/>
                <a:cs typeface="Arial" pitchFamily="34" charset="0"/>
              </a:rPr>
              <a:t>παύση της νόμιμης λειτουργίας των Μέσων Πληρωμών (</a:t>
            </a:r>
            <a:r>
              <a:rPr lang="en-US" dirty="0">
                <a:solidFill>
                  <a:schemeClr val="tx2"/>
                </a:solidFill>
                <a:latin typeface="EYInterstate Light" panose="02000506000000020004" pitchFamily="2" charset="0"/>
                <a:cs typeface="Arial" pitchFamily="34" charset="0"/>
              </a:rPr>
              <a:t>POS)</a:t>
            </a:r>
            <a:r>
              <a:rPr lang="el-GR" dirty="0">
                <a:solidFill>
                  <a:schemeClr val="bg1"/>
                </a:solidFill>
                <a:latin typeface="EYInterstate Light" panose="02000506000000020004" pitchFamily="2" charset="0"/>
                <a:cs typeface="Arial" pitchFamily="34" charset="0"/>
              </a:rPr>
              <a:t> σε περίπτωση μη υποβολής εντός 45 ημερών</a:t>
            </a:r>
          </a:p>
          <a:p>
            <a:pPr>
              <a:spcAft>
                <a:spcPts val="600"/>
              </a:spcAft>
              <a:buClr>
                <a:srgbClr val="FFE600">
                  <a:lumMod val="60000"/>
                  <a:lumOff val="40000"/>
                </a:srgbClr>
              </a:buClr>
              <a:buSzPct val="90000"/>
              <a:defRPr/>
            </a:pPr>
            <a:endParaRPr lang="el-GR" dirty="0">
              <a:solidFill>
                <a:schemeClr val="bg1"/>
              </a:solidFill>
              <a:latin typeface="EYInterstate Light" panose="02000506000000020004" pitchFamily="2" charset="0"/>
              <a:cs typeface="Arial" pitchFamily="34" charset="0"/>
            </a:endParaRPr>
          </a:p>
          <a:p>
            <a:pPr>
              <a:spcAft>
                <a:spcPts val="600"/>
              </a:spcAft>
              <a:buClr>
                <a:srgbClr val="FFE600">
                  <a:lumMod val="60000"/>
                  <a:lumOff val="40000"/>
                </a:srgbClr>
              </a:buClr>
              <a:buSzPct val="90000"/>
              <a:defRPr/>
            </a:pPr>
            <a:r>
              <a:rPr lang="el-GR" dirty="0">
                <a:solidFill>
                  <a:schemeClr val="tx2"/>
                </a:solidFill>
                <a:latin typeface="EYInterstate" panose="02000503020000020004" pitchFamily="2" charset="0"/>
                <a:cs typeface="Arial" pitchFamily="34" charset="0"/>
              </a:rPr>
              <a:t>Κυρώσεις για Χρήστες </a:t>
            </a:r>
            <a:r>
              <a:rPr lang="en-US" dirty="0">
                <a:solidFill>
                  <a:schemeClr val="tx2"/>
                </a:solidFill>
                <a:latin typeface="EYInterstate" panose="02000503020000020004" pitchFamily="2" charset="0"/>
                <a:cs typeface="Arial" pitchFamily="34" charset="0"/>
              </a:rPr>
              <a:t>POS:</a:t>
            </a:r>
            <a:r>
              <a:rPr lang="el-GR" b="1" dirty="0">
                <a:solidFill>
                  <a:prstClr val="white"/>
                </a:solidFill>
                <a:latin typeface="EYInterstate" panose="02000503020000020004" pitchFamily="2" charset="0"/>
                <a:cs typeface="Arial" pitchFamily="34" charset="0"/>
              </a:rPr>
              <a:t> </a:t>
            </a:r>
            <a:r>
              <a:rPr lang="el-GR" dirty="0">
                <a:solidFill>
                  <a:schemeClr val="bg1"/>
                </a:solidFill>
                <a:latin typeface="EYInterstate Light" panose="02000506000000020004" pitchFamily="2" charset="0"/>
                <a:cs typeface="Arial" pitchFamily="34" charset="0"/>
              </a:rPr>
              <a:t>Υποχρέωση αντικατάστασης των </a:t>
            </a:r>
            <a:r>
              <a:rPr lang="en-US" dirty="0">
                <a:solidFill>
                  <a:schemeClr val="bg1"/>
                </a:solidFill>
                <a:latin typeface="EYInterstate Light" panose="02000506000000020004" pitchFamily="2" charset="0"/>
                <a:cs typeface="Arial" pitchFamily="34" charset="0"/>
              </a:rPr>
              <a:t>POS </a:t>
            </a:r>
            <a:r>
              <a:rPr lang="el-GR" dirty="0">
                <a:solidFill>
                  <a:schemeClr val="bg1"/>
                </a:solidFill>
                <a:latin typeface="EYInterstate Light" panose="02000506000000020004" pitchFamily="2" charset="0"/>
                <a:cs typeface="Arial" pitchFamily="34" charset="0"/>
              </a:rPr>
              <a:t>με νομίμως </a:t>
            </a:r>
            <a:r>
              <a:rPr lang="el-GR" dirty="0" err="1">
                <a:solidFill>
                  <a:schemeClr val="bg1"/>
                </a:solidFill>
                <a:latin typeface="EYInterstate Light" panose="02000506000000020004" pitchFamily="2" charset="0"/>
                <a:cs typeface="Arial" pitchFamily="34" charset="0"/>
              </a:rPr>
              <a:t>λειτουργούντα</a:t>
            </a:r>
            <a:r>
              <a:rPr lang="el-GR" dirty="0">
                <a:solidFill>
                  <a:schemeClr val="bg1"/>
                </a:solidFill>
                <a:latin typeface="EYInterstate Light" panose="02000506000000020004" pitchFamily="2" charset="0"/>
                <a:cs typeface="Arial" pitchFamily="34" charset="0"/>
              </a:rPr>
              <a:t> και επιβολή προστίμου </a:t>
            </a:r>
            <a:r>
              <a:rPr lang="el-GR" b="1" dirty="0">
                <a:solidFill>
                  <a:schemeClr val="tx2"/>
                </a:solidFill>
                <a:latin typeface="EYInterstate Light" panose="02000506000000020004" pitchFamily="2" charset="0"/>
                <a:cs typeface="Arial" pitchFamily="34" charset="0"/>
              </a:rPr>
              <a:t>€1.000</a:t>
            </a:r>
            <a:r>
              <a:rPr lang="el-GR" dirty="0">
                <a:solidFill>
                  <a:schemeClr val="bg1"/>
                </a:solidFill>
                <a:latin typeface="EYInterstate Light" panose="02000506000000020004" pitchFamily="2" charset="0"/>
                <a:cs typeface="Arial" pitchFamily="34" charset="0"/>
              </a:rPr>
              <a:t> έως </a:t>
            </a:r>
            <a:r>
              <a:rPr lang="el-GR" b="1" dirty="0">
                <a:solidFill>
                  <a:schemeClr val="tx2"/>
                </a:solidFill>
                <a:latin typeface="EYInterstate Light" panose="02000506000000020004" pitchFamily="2" charset="0"/>
                <a:cs typeface="Arial" pitchFamily="34" charset="0"/>
              </a:rPr>
              <a:t>€50.000 </a:t>
            </a:r>
            <a:r>
              <a:rPr lang="el-GR" dirty="0">
                <a:solidFill>
                  <a:schemeClr val="bg1"/>
                </a:solidFill>
                <a:latin typeface="EYInterstate Light" panose="02000506000000020004" pitchFamily="2" charset="0"/>
                <a:cs typeface="Arial" pitchFamily="34" charset="0"/>
              </a:rPr>
              <a:t>σε περίπτωση μη συμμόρφωσης (Απόφαση 1156/2023)</a:t>
            </a:r>
            <a:endParaRPr lang="en-US" dirty="0">
              <a:solidFill>
                <a:schemeClr val="tx2"/>
              </a:solidFill>
              <a:latin typeface="EYInterstate Light" panose="02000506000000020004" pitchFamily="2" charset="0"/>
              <a:cs typeface="Arial" pitchFamily="34" charset="0"/>
            </a:endParaRPr>
          </a:p>
          <a:p>
            <a:pPr marL="285750" indent="-285750">
              <a:spcAft>
                <a:spcPts val="600"/>
              </a:spcAft>
              <a:buClr>
                <a:srgbClr val="FFE600">
                  <a:lumMod val="60000"/>
                  <a:lumOff val="40000"/>
                </a:srgbClr>
              </a:buClr>
              <a:buSzPct val="90000"/>
              <a:buFontTx/>
              <a:buChar char="-"/>
              <a:defRPr/>
            </a:pPr>
            <a:endParaRPr lang="en-US" sz="1600" i="1" dirty="0">
              <a:solidFill>
                <a:schemeClr val="bg1"/>
              </a:solidFill>
              <a:latin typeface="EYInterstate Light" panose="02000506000000020004" pitchFamily="2" charset="0"/>
              <a:cs typeface="Arial" pitchFamily="34" charset="0"/>
            </a:endParaRPr>
          </a:p>
          <a:p>
            <a:pPr marL="285750" indent="-285750">
              <a:spcAft>
                <a:spcPts val="600"/>
              </a:spcAft>
              <a:buClr>
                <a:srgbClr val="FFE600">
                  <a:lumMod val="60000"/>
                  <a:lumOff val="40000"/>
                </a:srgbClr>
              </a:buClr>
              <a:buSzPct val="90000"/>
              <a:buFontTx/>
              <a:buChar char="-"/>
              <a:defRPr/>
            </a:pPr>
            <a:endParaRPr lang="el-GR" sz="1600" i="1" dirty="0"/>
          </a:p>
        </p:txBody>
      </p:sp>
      <p:sp>
        <p:nvSpPr>
          <p:cNvPr id="12" name="Freeform 3">
            <a:extLst>
              <a:ext uri="{FF2B5EF4-FFF2-40B4-BE49-F238E27FC236}">
                <a16:creationId xmlns:a16="http://schemas.microsoft.com/office/drawing/2014/main" id="{7C1EC5C6-E701-18D8-D895-ECDB0AE2C274}"/>
              </a:ext>
            </a:extLst>
          </p:cNvPr>
          <p:cNvSpPr/>
          <p:nvPr/>
        </p:nvSpPr>
        <p:spPr>
          <a:xfrm rot="16200000">
            <a:off x="915918" y="881430"/>
            <a:ext cx="72000" cy="684000"/>
          </a:xfrm>
          <a:custGeom>
            <a:avLst/>
            <a:gdLst/>
            <a:ahLst/>
            <a:cxnLst/>
            <a:rect l="l" t="t" r="r" b="b"/>
            <a:pathLst>
              <a:path w="55859" h="1354667">
                <a:moveTo>
                  <a:pt x="0" y="0"/>
                </a:moveTo>
                <a:lnTo>
                  <a:pt x="55859" y="0"/>
                </a:lnTo>
                <a:lnTo>
                  <a:pt x="55859" y="1354667"/>
                </a:lnTo>
                <a:lnTo>
                  <a:pt x="0" y="1354667"/>
                </a:lnTo>
                <a:close/>
              </a:path>
            </a:pathLst>
          </a:custGeom>
          <a:solidFill>
            <a:schemeClr val="tx2"/>
          </a:solidFill>
          <a:ln>
            <a:noFill/>
          </a:ln>
        </p:spPr>
        <p:txBody>
          <a:bodyPr/>
          <a:lstStyle/>
          <a:p>
            <a:endParaRPr lang="el-GR" dirty="0">
              <a:latin typeface="EYInterstate Light" panose="02000506000000020004" pitchFamily="2" charset="0"/>
            </a:endParaRPr>
          </a:p>
        </p:txBody>
      </p:sp>
      <p:pic>
        <p:nvPicPr>
          <p:cNvPr id="13" name="Picture Placeholder 3" descr="Hands of person using credit card reader">
            <a:extLst>
              <a:ext uri="{FF2B5EF4-FFF2-40B4-BE49-F238E27FC236}">
                <a16:creationId xmlns:a16="http://schemas.microsoft.com/office/drawing/2014/main" id="{EE214A1F-533C-5C08-4EF9-8B87895BED6B}"/>
              </a:ext>
            </a:extLst>
          </p:cNvPr>
          <p:cNvPicPr>
            <a:picLocks noChangeAspect="1"/>
          </p:cNvPicPr>
          <p:nvPr/>
        </p:nvPicPr>
        <p:blipFill>
          <a:blip r:embed="rId2" cstate="print">
            <a:extLst>
              <a:ext uri="{28A0092B-C50C-407E-A947-70E740481C1C}">
                <a14:useLocalDpi xmlns:a14="http://schemas.microsoft.com/office/drawing/2010/main" val="0"/>
              </a:ext>
            </a:extLst>
          </a:blip>
          <a:srcRect l="5857" r="5857"/>
          <a:stretch>
            <a:fillRect/>
          </a:stretch>
        </p:blipFill>
        <p:spPr>
          <a:xfrm>
            <a:off x="7814820" y="0"/>
            <a:ext cx="4383529" cy="6858000"/>
          </a:xfrm>
          <a:prstGeom prst="rect">
            <a:avLst/>
          </a:prstGeom>
        </p:spPr>
      </p:pic>
      <p:grpSp>
        <p:nvGrpSpPr>
          <p:cNvPr id="3" name="Group 4">
            <a:extLst>
              <a:ext uri="{FF2B5EF4-FFF2-40B4-BE49-F238E27FC236}">
                <a16:creationId xmlns:a16="http://schemas.microsoft.com/office/drawing/2014/main" id="{DE142A21-7BA0-CC8C-3592-DA21BD7D8813}"/>
              </a:ext>
            </a:extLst>
          </p:cNvPr>
          <p:cNvGrpSpPr>
            <a:grpSpLocks noChangeAspect="1"/>
          </p:cNvGrpSpPr>
          <p:nvPr/>
        </p:nvGrpSpPr>
        <p:grpSpPr bwMode="auto">
          <a:xfrm>
            <a:off x="11287125" y="6356350"/>
            <a:ext cx="303213" cy="311150"/>
            <a:chOff x="7110" y="4004"/>
            <a:chExt cx="191" cy="196"/>
          </a:xfrm>
        </p:grpSpPr>
        <p:sp>
          <p:nvSpPr>
            <p:cNvPr id="4" name="Freeform 5">
              <a:extLst>
                <a:ext uri="{FF2B5EF4-FFF2-40B4-BE49-F238E27FC236}">
                  <a16:creationId xmlns:a16="http://schemas.microsoft.com/office/drawing/2014/main" id="{DA7E5747-3784-0723-CEF1-0EA47B5D1CFE}"/>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5" name="Freeform 6">
              <a:extLst>
                <a:ext uri="{FF2B5EF4-FFF2-40B4-BE49-F238E27FC236}">
                  <a16:creationId xmlns:a16="http://schemas.microsoft.com/office/drawing/2014/main" id="{0927B0DD-249B-AB6B-85A1-A72A31AEAFDD}"/>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6" name="Freeform 7">
              <a:extLst>
                <a:ext uri="{FF2B5EF4-FFF2-40B4-BE49-F238E27FC236}">
                  <a16:creationId xmlns:a16="http://schemas.microsoft.com/office/drawing/2014/main" id="{0ED77B74-1CE2-2EEF-898B-6A03A870AD5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308743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EF809-5D36-421F-97F3-469979B5D898}"/>
              </a:ext>
            </a:extLst>
          </p:cNvPr>
          <p:cNvSpPr>
            <a:spLocks noGrp="1"/>
          </p:cNvSpPr>
          <p:nvPr>
            <p:ph type="title"/>
          </p:nvPr>
        </p:nvSpPr>
        <p:spPr>
          <a:xfrm>
            <a:off x="609918" y="294200"/>
            <a:ext cx="10978515" cy="590400"/>
          </a:xfrm>
        </p:spPr>
        <p:txBody>
          <a:bodyPr vert="horz" lIns="0" tIns="0" rIns="0" bIns="0" rtlCol="0" anchor="t" anchorCtr="0">
            <a:noAutofit/>
          </a:bodyPr>
          <a:lstStyle/>
          <a:p>
            <a:pPr>
              <a:lnSpc>
                <a:spcPct val="100000"/>
              </a:lnSpc>
            </a:pPr>
            <a:r>
              <a:rPr lang="el-GR" dirty="0"/>
              <a:t>Αναβάθμιση των Μέσων Πληρωμών (POS)</a:t>
            </a:r>
          </a:p>
        </p:txBody>
      </p:sp>
      <p:sp>
        <p:nvSpPr>
          <p:cNvPr id="10" name="TextBox 9">
            <a:extLst>
              <a:ext uri="{FF2B5EF4-FFF2-40B4-BE49-F238E27FC236}">
                <a16:creationId xmlns:a16="http://schemas.microsoft.com/office/drawing/2014/main" id="{F1E0AB93-F46F-16C7-6EA8-A716C8168E0E}"/>
              </a:ext>
            </a:extLst>
          </p:cNvPr>
          <p:cNvSpPr txBox="1"/>
          <p:nvPr/>
        </p:nvSpPr>
        <p:spPr>
          <a:xfrm>
            <a:off x="609918" y="1398572"/>
            <a:ext cx="7233396" cy="5016758"/>
          </a:xfrm>
          <a:prstGeom prst="rect">
            <a:avLst/>
          </a:prstGeom>
          <a:noFill/>
        </p:spPr>
        <p:txBody>
          <a:bodyPr wrap="square">
            <a:spAutoFit/>
          </a:bodyPr>
          <a:lstStyle/>
          <a:p>
            <a:pPr>
              <a:spcBef>
                <a:spcPct val="20000"/>
              </a:spcBef>
              <a:spcAft>
                <a:spcPts val="600"/>
              </a:spcAft>
              <a:buClr>
                <a:srgbClr val="FFE600">
                  <a:lumMod val="60000"/>
                  <a:lumOff val="40000"/>
                </a:srgbClr>
              </a:buClr>
              <a:buSzPct val="90000"/>
              <a:defRPr/>
            </a:pPr>
            <a:r>
              <a:rPr lang="el-GR" dirty="0">
                <a:solidFill>
                  <a:prstClr val="white"/>
                </a:solidFill>
                <a:latin typeface="EYInterstate Light" panose="02000506000000020004" pitchFamily="2" charset="0"/>
                <a:cs typeface="Arial" pitchFamily="34" charset="0"/>
              </a:rPr>
              <a:t>Καθορισμός του </a:t>
            </a:r>
            <a:r>
              <a:rPr lang="el-GR" dirty="0">
                <a:solidFill>
                  <a:schemeClr val="tx2"/>
                </a:solidFill>
                <a:latin typeface="EYInterstate Light" panose="02000506000000020004" pitchFamily="2" charset="0"/>
                <a:cs typeface="Arial" pitchFamily="34" charset="0"/>
              </a:rPr>
              <a:t>χρόνου και της διαδικασίας αναβάθμισης των </a:t>
            </a:r>
            <a:r>
              <a:rPr lang="en-US" dirty="0">
                <a:solidFill>
                  <a:schemeClr val="tx2"/>
                </a:solidFill>
                <a:latin typeface="EYInterstate Light" panose="02000506000000020004" pitchFamily="2" charset="0"/>
                <a:cs typeface="Arial" pitchFamily="34" charset="0"/>
              </a:rPr>
              <a:t>POS</a:t>
            </a:r>
            <a:r>
              <a:rPr lang="en-US" dirty="0">
                <a:solidFill>
                  <a:prstClr val="white"/>
                </a:solidFill>
                <a:latin typeface="EYInterstate Light" panose="02000506000000020004" pitchFamily="2" charset="0"/>
                <a:cs typeface="Arial" pitchFamily="34" charset="0"/>
              </a:rPr>
              <a:t> </a:t>
            </a:r>
            <a:r>
              <a:rPr lang="el-GR" dirty="0">
                <a:solidFill>
                  <a:prstClr val="white"/>
                </a:solidFill>
                <a:latin typeface="EYInterstate Light" panose="02000506000000020004" pitchFamily="2" charset="0"/>
                <a:cs typeface="Arial" pitchFamily="34" charset="0"/>
              </a:rPr>
              <a:t>από τους </a:t>
            </a:r>
            <a:r>
              <a:rPr lang="en-US" dirty="0">
                <a:solidFill>
                  <a:prstClr val="white"/>
                </a:solidFill>
                <a:latin typeface="EYInterstate Light" panose="02000506000000020004" pitchFamily="2" charset="0"/>
                <a:cs typeface="Arial" pitchFamily="34" charset="0"/>
              </a:rPr>
              <a:t>NSPs (</a:t>
            </a:r>
            <a:r>
              <a:rPr lang="el-GR" dirty="0">
                <a:solidFill>
                  <a:prstClr val="white"/>
                </a:solidFill>
                <a:latin typeface="EYInterstate Light" panose="02000506000000020004" pitchFamily="2" charset="0"/>
                <a:cs typeface="Arial" pitchFamily="34" charset="0"/>
              </a:rPr>
              <a:t>Απόφαση 1157/2023)</a:t>
            </a:r>
            <a:endParaRPr lang="en-US" dirty="0">
              <a:solidFill>
                <a:prstClr val="white"/>
              </a:solidFill>
              <a:latin typeface="EYInterstate Light" panose="02000506000000020004" pitchFamily="2" charset="0"/>
              <a:cs typeface="Arial" pitchFamily="34" charset="0"/>
            </a:endParaRPr>
          </a:p>
          <a:p>
            <a:pPr marL="342900" indent="-342900">
              <a:spcBef>
                <a:spcPct val="20000"/>
              </a:spcBef>
              <a:spcAft>
                <a:spcPts val="600"/>
              </a:spcAft>
              <a:buClr>
                <a:srgbClr val="FFE600">
                  <a:lumMod val="60000"/>
                  <a:lumOff val="40000"/>
                </a:srgbClr>
              </a:buClr>
              <a:buSzPct val="90000"/>
              <a:buFont typeface="+mj-lt"/>
              <a:buAutoNum type="arabicPeriod"/>
              <a:defRPr/>
            </a:pPr>
            <a:r>
              <a:rPr lang="el-GR" dirty="0">
                <a:solidFill>
                  <a:prstClr val="white"/>
                </a:solidFill>
                <a:latin typeface="EYInterstate Light" panose="02000506000000020004" pitchFamily="2" charset="0"/>
                <a:cs typeface="Arial" pitchFamily="34" charset="0"/>
              </a:rPr>
              <a:t>Οι </a:t>
            </a:r>
            <a:r>
              <a:rPr lang="el-GR" dirty="0">
                <a:solidFill>
                  <a:schemeClr val="tx2"/>
                </a:solidFill>
                <a:latin typeface="EYInterstate Light" panose="02000506000000020004" pitchFamily="2" charset="0"/>
                <a:cs typeface="Arial" pitchFamily="34" charset="0"/>
              </a:rPr>
              <a:t>χρήστες των </a:t>
            </a:r>
            <a:r>
              <a:rPr lang="en-US" dirty="0">
                <a:solidFill>
                  <a:schemeClr val="tx2"/>
                </a:solidFill>
                <a:latin typeface="EYInterstate Light" panose="02000506000000020004" pitchFamily="2" charset="0"/>
                <a:cs typeface="Arial" pitchFamily="34" charset="0"/>
              </a:rPr>
              <a:t>POS </a:t>
            </a:r>
            <a:r>
              <a:rPr lang="el-GR" dirty="0">
                <a:solidFill>
                  <a:schemeClr val="tx2"/>
                </a:solidFill>
                <a:latin typeface="EYInterstate Light" panose="02000506000000020004" pitchFamily="2" charset="0"/>
                <a:cs typeface="Arial" pitchFamily="34" charset="0"/>
              </a:rPr>
              <a:t>(επιχειρήσεις) υποχρεούνται εντός 30 ημερών από την παραλαβή μηνύματος από την ΑΑΔΕ και σε κάθε περίπτωση έως 29/02/2024</a:t>
            </a:r>
            <a:r>
              <a:rPr lang="el-GR" dirty="0">
                <a:solidFill>
                  <a:prstClr val="white"/>
                </a:solidFill>
                <a:latin typeface="EYInterstate Light" panose="02000506000000020004" pitchFamily="2" charset="0"/>
                <a:cs typeface="Arial" pitchFamily="34" charset="0"/>
              </a:rPr>
              <a:t> (εφόσον υπολείπονται λιγότερες των 30 ημερών από την αποστολή του μηνύματος), να προβούν σε όλες τις απαραίτητες ενέργειες για την αναβάθμιση των Ταμειακών Συστημάτων τους και τη διασύνδεση με </a:t>
            </a:r>
            <a:r>
              <a:rPr lang="en-US" dirty="0">
                <a:solidFill>
                  <a:prstClr val="white"/>
                </a:solidFill>
                <a:latin typeface="EYInterstate Light" panose="02000506000000020004" pitchFamily="2" charset="0"/>
                <a:cs typeface="Arial" pitchFamily="34" charset="0"/>
              </a:rPr>
              <a:t>POS</a:t>
            </a:r>
            <a:r>
              <a:rPr lang="el-GR" dirty="0">
                <a:solidFill>
                  <a:prstClr val="white"/>
                </a:solidFill>
                <a:latin typeface="EYInterstate Light" panose="02000506000000020004" pitchFamily="2" charset="0"/>
                <a:cs typeface="Arial" pitchFamily="34" charset="0"/>
              </a:rPr>
              <a:t>.</a:t>
            </a:r>
            <a:endParaRPr lang="en-US" dirty="0">
              <a:solidFill>
                <a:prstClr val="white"/>
              </a:solidFill>
              <a:latin typeface="EYInterstate Light" panose="02000506000000020004" pitchFamily="2" charset="0"/>
              <a:cs typeface="Arial" pitchFamily="34" charset="0"/>
            </a:endParaRPr>
          </a:p>
          <a:p>
            <a:pPr marL="342900" indent="-342900">
              <a:spcBef>
                <a:spcPct val="20000"/>
              </a:spcBef>
              <a:spcAft>
                <a:spcPts val="600"/>
              </a:spcAft>
              <a:buClr>
                <a:srgbClr val="FFE600">
                  <a:lumMod val="60000"/>
                  <a:lumOff val="40000"/>
                </a:srgbClr>
              </a:buClr>
              <a:buSzPct val="90000"/>
              <a:buFont typeface="+mj-lt"/>
              <a:buAutoNum type="arabicPeriod"/>
              <a:defRPr/>
            </a:pPr>
            <a:r>
              <a:rPr lang="el-GR" dirty="0">
                <a:solidFill>
                  <a:prstClr val="white"/>
                </a:solidFill>
                <a:latin typeface="EYInterstate Light" panose="02000506000000020004" pitchFamily="2" charset="0"/>
                <a:cs typeface="Arial" pitchFamily="34" charset="0"/>
              </a:rPr>
              <a:t>Εντός της ανωτέρω προθεσμίας και το αργότερο έως 15/01/2024, οι χρήστες των </a:t>
            </a:r>
            <a:r>
              <a:rPr lang="en-US" dirty="0">
                <a:solidFill>
                  <a:prstClr val="white"/>
                </a:solidFill>
                <a:latin typeface="EYInterstate Light" panose="02000506000000020004" pitchFamily="2" charset="0"/>
                <a:cs typeface="Arial" pitchFamily="34" charset="0"/>
              </a:rPr>
              <a:t>POS </a:t>
            </a:r>
            <a:r>
              <a:rPr lang="el-GR" dirty="0">
                <a:solidFill>
                  <a:prstClr val="white"/>
                </a:solidFill>
                <a:latin typeface="EYInterstate Light" panose="02000506000000020004" pitchFamily="2" charset="0"/>
                <a:cs typeface="Arial" pitchFamily="34" charset="0"/>
              </a:rPr>
              <a:t>(επιχειρήσεις) που προτίθενται να αντικαταστήσουν τα Ταμειακά Συστήματά τους ή τα </a:t>
            </a:r>
            <a:r>
              <a:rPr lang="en-US" dirty="0">
                <a:solidFill>
                  <a:prstClr val="white"/>
                </a:solidFill>
                <a:latin typeface="EYInterstate Light" panose="02000506000000020004" pitchFamily="2" charset="0"/>
                <a:cs typeface="Arial" pitchFamily="34" charset="0"/>
              </a:rPr>
              <a:t>POS </a:t>
            </a:r>
            <a:r>
              <a:rPr lang="el-GR" dirty="0">
                <a:solidFill>
                  <a:prstClr val="white"/>
                </a:solidFill>
                <a:latin typeface="EYInterstate Light" panose="02000506000000020004" pitchFamily="2" charset="0"/>
                <a:cs typeface="Arial" pitchFamily="34" charset="0"/>
              </a:rPr>
              <a:t>με νέα θα πρέπει να δηλώσουν την πρόθεση τους στην ψηφιακή πύλη </a:t>
            </a:r>
            <a:r>
              <a:rPr lang="en-US" dirty="0" err="1">
                <a:solidFill>
                  <a:prstClr val="white"/>
                </a:solidFill>
                <a:latin typeface="EYInterstate Light" panose="02000506000000020004" pitchFamily="2" charset="0"/>
                <a:cs typeface="Arial" pitchFamily="34" charset="0"/>
              </a:rPr>
              <a:t>myAADE</a:t>
            </a:r>
            <a:endParaRPr lang="en-US" dirty="0">
              <a:solidFill>
                <a:prstClr val="white"/>
              </a:solidFill>
              <a:latin typeface="EYInterstate Light" panose="02000506000000020004" pitchFamily="2" charset="0"/>
              <a:cs typeface="Arial" pitchFamily="34" charset="0"/>
            </a:endParaRPr>
          </a:p>
          <a:p>
            <a:pPr>
              <a:spcBef>
                <a:spcPct val="20000"/>
              </a:spcBef>
              <a:spcAft>
                <a:spcPts val="600"/>
              </a:spcAft>
              <a:buClr>
                <a:srgbClr val="FFE600">
                  <a:lumMod val="60000"/>
                  <a:lumOff val="40000"/>
                </a:srgbClr>
              </a:buClr>
              <a:buSzPct val="90000"/>
              <a:defRPr/>
            </a:pPr>
            <a:r>
              <a:rPr lang="el-GR" dirty="0">
                <a:solidFill>
                  <a:prstClr val="white"/>
                </a:solidFill>
                <a:latin typeface="EYInterstate Light" panose="02000506000000020004" pitchFamily="2" charset="0"/>
                <a:cs typeface="Arial" pitchFamily="34" charset="0"/>
              </a:rPr>
              <a:t>Σε περίπτωση μη συμμόρφωσης, </a:t>
            </a:r>
            <a:r>
              <a:rPr lang="el-GR" dirty="0">
                <a:solidFill>
                  <a:schemeClr val="bg1"/>
                </a:solidFill>
                <a:latin typeface="EYInterstate Light" panose="02000506000000020004" pitchFamily="2" charset="0"/>
                <a:cs typeface="Arial" pitchFamily="34" charset="0"/>
              </a:rPr>
              <a:t>επιβάλλεται πρόστιμο </a:t>
            </a:r>
            <a:r>
              <a:rPr lang="el-GR" b="1" dirty="0">
                <a:solidFill>
                  <a:schemeClr val="tx2"/>
                </a:solidFill>
                <a:latin typeface="EYInterstate Light" panose="02000506000000020004" pitchFamily="2" charset="0"/>
                <a:cs typeface="Arial" pitchFamily="34" charset="0"/>
              </a:rPr>
              <a:t>€1.000</a:t>
            </a:r>
            <a:r>
              <a:rPr lang="el-GR" dirty="0">
                <a:solidFill>
                  <a:schemeClr val="bg1"/>
                </a:solidFill>
                <a:latin typeface="EYInterstate Light" panose="02000506000000020004" pitchFamily="2" charset="0"/>
                <a:cs typeface="Arial" pitchFamily="34" charset="0"/>
              </a:rPr>
              <a:t> έως </a:t>
            </a:r>
            <a:r>
              <a:rPr lang="el-GR" b="1" dirty="0">
                <a:solidFill>
                  <a:schemeClr val="tx2"/>
                </a:solidFill>
                <a:latin typeface="EYInterstate Light" panose="02000506000000020004" pitchFamily="2" charset="0"/>
                <a:cs typeface="Arial" pitchFamily="34" charset="0"/>
              </a:rPr>
              <a:t>€50.000 </a:t>
            </a:r>
            <a:endParaRPr lang="el-GR" b="1" dirty="0">
              <a:solidFill>
                <a:schemeClr val="bg1"/>
              </a:solidFill>
              <a:latin typeface="EYInterstate Light" panose="02000506000000020004" pitchFamily="2" charset="0"/>
              <a:cs typeface="Arial" pitchFamily="34" charset="0"/>
            </a:endParaRPr>
          </a:p>
          <a:p>
            <a:pPr marR="0" lvl="0" defTabSz="914400" rtl="0" eaLnBrk="1" fontAlgn="auto" latinLnBrk="0" hangingPunct="1">
              <a:lnSpc>
                <a:spcPct val="100000"/>
              </a:lnSpc>
              <a:spcBef>
                <a:spcPct val="20000"/>
              </a:spcBef>
              <a:spcAft>
                <a:spcPts val="600"/>
              </a:spcAft>
              <a:buClr>
                <a:srgbClr val="FFE600">
                  <a:lumMod val="60000"/>
                  <a:lumOff val="40000"/>
                </a:srgbClr>
              </a:buClr>
              <a:buSzPct val="90000"/>
              <a:tabLst/>
              <a:defRPr/>
            </a:pPr>
            <a:endParaRPr lang="el-GR" sz="1600" i="1" dirty="0"/>
          </a:p>
        </p:txBody>
      </p:sp>
      <p:sp>
        <p:nvSpPr>
          <p:cNvPr id="12" name="Freeform 3">
            <a:extLst>
              <a:ext uri="{FF2B5EF4-FFF2-40B4-BE49-F238E27FC236}">
                <a16:creationId xmlns:a16="http://schemas.microsoft.com/office/drawing/2014/main" id="{7C1EC5C6-E701-18D8-D895-ECDB0AE2C274}"/>
              </a:ext>
            </a:extLst>
          </p:cNvPr>
          <p:cNvSpPr/>
          <p:nvPr/>
        </p:nvSpPr>
        <p:spPr>
          <a:xfrm rot="16200000">
            <a:off x="915918" y="881430"/>
            <a:ext cx="72000" cy="684000"/>
          </a:xfrm>
          <a:custGeom>
            <a:avLst/>
            <a:gdLst/>
            <a:ahLst/>
            <a:cxnLst/>
            <a:rect l="l" t="t" r="r" b="b"/>
            <a:pathLst>
              <a:path w="55859" h="1354667">
                <a:moveTo>
                  <a:pt x="0" y="0"/>
                </a:moveTo>
                <a:lnTo>
                  <a:pt x="55859" y="0"/>
                </a:lnTo>
                <a:lnTo>
                  <a:pt x="55859" y="1354667"/>
                </a:lnTo>
                <a:lnTo>
                  <a:pt x="0" y="1354667"/>
                </a:lnTo>
                <a:close/>
              </a:path>
            </a:pathLst>
          </a:custGeom>
          <a:solidFill>
            <a:schemeClr val="tx2"/>
          </a:solidFill>
          <a:ln>
            <a:noFill/>
          </a:ln>
        </p:spPr>
        <p:txBody>
          <a:bodyPr/>
          <a:lstStyle/>
          <a:p>
            <a:endParaRPr lang="el-GR" dirty="0">
              <a:latin typeface="EYInterstate Light" panose="02000506000000020004" pitchFamily="2" charset="0"/>
            </a:endParaRPr>
          </a:p>
        </p:txBody>
      </p:sp>
      <p:pic>
        <p:nvPicPr>
          <p:cNvPr id="13" name="Picture Placeholder 3" descr="Hands of person using credit card reader">
            <a:extLst>
              <a:ext uri="{FF2B5EF4-FFF2-40B4-BE49-F238E27FC236}">
                <a16:creationId xmlns:a16="http://schemas.microsoft.com/office/drawing/2014/main" id="{EE214A1F-533C-5C08-4EF9-8B87895BED6B}"/>
              </a:ext>
            </a:extLst>
          </p:cNvPr>
          <p:cNvPicPr>
            <a:picLocks noChangeAspect="1"/>
          </p:cNvPicPr>
          <p:nvPr/>
        </p:nvPicPr>
        <p:blipFill>
          <a:blip r:embed="rId2" cstate="print">
            <a:extLst>
              <a:ext uri="{28A0092B-C50C-407E-A947-70E740481C1C}">
                <a14:useLocalDpi xmlns:a14="http://schemas.microsoft.com/office/drawing/2010/main" val="0"/>
              </a:ext>
            </a:extLst>
          </a:blip>
          <a:srcRect l="5857" r="5857"/>
          <a:stretch>
            <a:fillRect/>
          </a:stretch>
        </p:blipFill>
        <p:spPr>
          <a:xfrm>
            <a:off x="7975076" y="0"/>
            <a:ext cx="4223273" cy="6858000"/>
          </a:xfrm>
          <a:prstGeom prst="rect">
            <a:avLst/>
          </a:prstGeom>
        </p:spPr>
      </p:pic>
      <p:grpSp>
        <p:nvGrpSpPr>
          <p:cNvPr id="3" name="Group 4">
            <a:extLst>
              <a:ext uri="{FF2B5EF4-FFF2-40B4-BE49-F238E27FC236}">
                <a16:creationId xmlns:a16="http://schemas.microsoft.com/office/drawing/2014/main" id="{DE142A21-7BA0-CC8C-3592-DA21BD7D8813}"/>
              </a:ext>
            </a:extLst>
          </p:cNvPr>
          <p:cNvGrpSpPr>
            <a:grpSpLocks noChangeAspect="1"/>
          </p:cNvGrpSpPr>
          <p:nvPr/>
        </p:nvGrpSpPr>
        <p:grpSpPr bwMode="auto">
          <a:xfrm>
            <a:off x="11287125" y="6356350"/>
            <a:ext cx="303213" cy="311150"/>
            <a:chOff x="7110" y="4004"/>
            <a:chExt cx="191" cy="196"/>
          </a:xfrm>
        </p:grpSpPr>
        <p:sp>
          <p:nvSpPr>
            <p:cNvPr id="4" name="Freeform 5">
              <a:extLst>
                <a:ext uri="{FF2B5EF4-FFF2-40B4-BE49-F238E27FC236}">
                  <a16:creationId xmlns:a16="http://schemas.microsoft.com/office/drawing/2014/main" id="{DA7E5747-3784-0723-CEF1-0EA47B5D1CFE}"/>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5" name="Freeform 6">
              <a:extLst>
                <a:ext uri="{FF2B5EF4-FFF2-40B4-BE49-F238E27FC236}">
                  <a16:creationId xmlns:a16="http://schemas.microsoft.com/office/drawing/2014/main" id="{0927B0DD-249B-AB6B-85A1-A72A31AEAFDD}"/>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6" name="Freeform 7">
              <a:extLst>
                <a:ext uri="{FF2B5EF4-FFF2-40B4-BE49-F238E27FC236}">
                  <a16:creationId xmlns:a16="http://schemas.microsoft.com/office/drawing/2014/main" id="{0ED77B74-1CE2-2EEF-898B-6A03A870AD5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1892382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267903-0A75-45D4-A7F0-93D77C877C40}"/>
              </a:ext>
            </a:extLst>
          </p:cNvPr>
          <p:cNvSpPr txBox="1"/>
          <p:nvPr/>
        </p:nvSpPr>
        <p:spPr>
          <a:xfrm>
            <a:off x="339664" y="597282"/>
            <a:ext cx="2584631" cy="37910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28700" b="1" dirty="0">
                <a:ln>
                  <a:solidFill>
                    <a:schemeClr val="bg1"/>
                  </a:solidFill>
                </a:ln>
                <a:solidFill>
                  <a:schemeClr val="bg1"/>
                </a:solidFill>
                <a:latin typeface="EYInterstate" panose="02000503020000020004" pitchFamily="2" charset="0"/>
              </a:rPr>
              <a:t>Q</a:t>
            </a:r>
            <a:endParaRPr lang="el-GR" sz="28700" b="1" dirty="0" err="1">
              <a:ln>
                <a:solidFill>
                  <a:schemeClr val="bg1"/>
                </a:solidFill>
              </a:ln>
              <a:solidFill>
                <a:schemeClr val="bg1"/>
              </a:solidFill>
              <a:latin typeface="EYInterstate" panose="02000503020000020004" pitchFamily="2" charset="0"/>
            </a:endParaRPr>
          </a:p>
        </p:txBody>
      </p:sp>
      <p:sp>
        <p:nvSpPr>
          <p:cNvPr id="7" name="TextBox 6">
            <a:extLst>
              <a:ext uri="{FF2B5EF4-FFF2-40B4-BE49-F238E27FC236}">
                <a16:creationId xmlns:a16="http://schemas.microsoft.com/office/drawing/2014/main" id="{18E93FB8-327F-4671-970A-C1A0E5B6CA78}"/>
              </a:ext>
            </a:extLst>
          </p:cNvPr>
          <p:cNvSpPr txBox="1"/>
          <p:nvPr/>
        </p:nvSpPr>
        <p:spPr>
          <a:xfrm>
            <a:off x="3771739" y="2148579"/>
            <a:ext cx="2713524" cy="37910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28700" b="1" dirty="0">
                <a:ln>
                  <a:solidFill>
                    <a:schemeClr val="bg1"/>
                  </a:solidFill>
                </a:ln>
                <a:solidFill>
                  <a:schemeClr val="bg1"/>
                </a:solidFill>
                <a:latin typeface="EYInterstate" panose="02000503020000020004" pitchFamily="2" charset="0"/>
              </a:rPr>
              <a:t>A</a:t>
            </a:r>
            <a:endParaRPr lang="el-GR" sz="28700" b="1" dirty="0" err="1">
              <a:ln>
                <a:solidFill>
                  <a:schemeClr val="bg1"/>
                </a:solidFill>
              </a:ln>
              <a:solidFill>
                <a:schemeClr val="bg1"/>
              </a:solidFill>
              <a:latin typeface="EYInterstate" panose="02000503020000020004" pitchFamily="2" charset="0"/>
            </a:endParaRPr>
          </a:p>
        </p:txBody>
      </p:sp>
      <p:sp>
        <p:nvSpPr>
          <p:cNvPr id="8" name="TextBox 7">
            <a:extLst>
              <a:ext uri="{FF2B5EF4-FFF2-40B4-BE49-F238E27FC236}">
                <a16:creationId xmlns:a16="http://schemas.microsoft.com/office/drawing/2014/main" id="{8CEDCB53-13CE-48A5-BEE5-46837162ECC1}"/>
              </a:ext>
            </a:extLst>
          </p:cNvPr>
          <p:cNvSpPr txBox="1"/>
          <p:nvPr/>
        </p:nvSpPr>
        <p:spPr>
          <a:xfrm rot="21049221">
            <a:off x="2104695" y="1579834"/>
            <a:ext cx="2176195" cy="37910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28700" b="1" dirty="0">
                <a:ln w="9525">
                  <a:solidFill>
                    <a:schemeClr val="tx2"/>
                  </a:solidFill>
                </a:ln>
                <a:solidFill>
                  <a:schemeClr val="tx2"/>
                </a:solidFill>
                <a:latin typeface="EYInterstate" panose="02000503020000020004" pitchFamily="2" charset="0"/>
              </a:rPr>
              <a:t>&amp;</a:t>
            </a:r>
            <a:endParaRPr lang="el-GR" sz="28700" b="1" dirty="0" err="1">
              <a:ln w="9525">
                <a:solidFill>
                  <a:schemeClr val="tx2"/>
                </a:solidFill>
              </a:ln>
              <a:solidFill>
                <a:schemeClr val="tx2"/>
              </a:solidFill>
              <a:latin typeface="EYInterstate" panose="02000503020000020004" pitchFamily="2" charset="0"/>
            </a:endParaRPr>
          </a:p>
        </p:txBody>
      </p:sp>
      <p:sp>
        <p:nvSpPr>
          <p:cNvPr id="9" name="TextBox 8">
            <a:extLst>
              <a:ext uri="{FF2B5EF4-FFF2-40B4-BE49-F238E27FC236}">
                <a16:creationId xmlns:a16="http://schemas.microsoft.com/office/drawing/2014/main" id="{4B162DB7-2939-4D88-896D-60C482C79B9A}"/>
              </a:ext>
            </a:extLst>
          </p:cNvPr>
          <p:cNvSpPr txBox="1"/>
          <p:nvPr/>
        </p:nvSpPr>
        <p:spPr>
          <a:xfrm>
            <a:off x="5957287" y="5039371"/>
            <a:ext cx="5556008" cy="900246"/>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l-GR" sz="6600" dirty="0">
                <a:ln>
                  <a:solidFill>
                    <a:schemeClr val="tx2"/>
                  </a:solidFill>
                </a:ln>
                <a:solidFill>
                  <a:schemeClr val="tx2"/>
                </a:solidFill>
              </a:rPr>
              <a:t>Ευχαριστούμε</a:t>
            </a:r>
            <a:r>
              <a:rPr lang="en-US" sz="6600" dirty="0">
                <a:ln>
                  <a:solidFill>
                    <a:schemeClr val="tx2"/>
                  </a:solidFill>
                </a:ln>
                <a:solidFill>
                  <a:schemeClr val="tx2"/>
                </a:solidFill>
              </a:rPr>
              <a:t>!</a:t>
            </a:r>
            <a:endParaRPr lang="el-GR" sz="6600" dirty="0" err="1">
              <a:ln>
                <a:solidFill>
                  <a:schemeClr val="tx2"/>
                </a:solidFill>
              </a:ln>
              <a:solidFill>
                <a:schemeClr val="tx2"/>
              </a:solidFill>
            </a:endParaRPr>
          </a:p>
        </p:txBody>
      </p:sp>
    </p:spTree>
    <p:extLst>
      <p:ext uri="{BB962C8B-B14F-4D97-AF65-F5344CB8AC3E}">
        <p14:creationId xmlns:p14="http://schemas.microsoft.com/office/powerpoint/2010/main" val="3377755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79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27824-9BA1-4F29-AFEE-83D68ECFA638}"/>
              </a:ext>
            </a:extLst>
          </p:cNvPr>
          <p:cNvSpPr txBox="1"/>
          <p:nvPr/>
        </p:nvSpPr>
        <p:spPr>
          <a:xfrm>
            <a:off x="578062" y="785944"/>
            <a:ext cx="9423693" cy="738664"/>
          </a:xfrm>
          <a:prstGeom prst="rect">
            <a:avLst/>
          </a:prstGeom>
          <a:noFill/>
        </p:spPr>
        <p:txBody>
          <a:bodyPr wrap="square" lIns="0" tIns="0" rIns="0" bIns="0" rtlCol="0">
            <a:spAutoFit/>
          </a:bodyPr>
          <a:lstStyle/>
          <a:p>
            <a:pPr defTabSz="1019175">
              <a:spcAft>
                <a:spcPts val="600"/>
              </a:spcAft>
              <a:buClr>
                <a:prstClr val="white"/>
              </a:buClr>
              <a:buSzPct val="70000"/>
              <a:defRPr/>
            </a:pPr>
            <a:r>
              <a:rPr lang="el-GR" sz="4800" dirty="0">
                <a:solidFill>
                  <a:srgbClr val="FFE600"/>
                </a:solidFill>
                <a:latin typeface="EYInterstate Light"/>
              </a:rPr>
              <a:t>Σήμερα θα συζητήσουμε</a:t>
            </a:r>
            <a:r>
              <a:rPr lang="en-US" sz="4800" dirty="0">
                <a:solidFill>
                  <a:srgbClr val="FFE600"/>
                </a:solidFill>
                <a:latin typeface="EYInterstate Light"/>
              </a:rPr>
              <a:t>…</a:t>
            </a:r>
          </a:p>
        </p:txBody>
      </p:sp>
      <p:sp>
        <p:nvSpPr>
          <p:cNvPr id="3" name="TextBox 2">
            <a:extLst>
              <a:ext uri="{FF2B5EF4-FFF2-40B4-BE49-F238E27FC236}">
                <a16:creationId xmlns:a16="http://schemas.microsoft.com/office/drawing/2014/main" id="{671790DD-8761-4236-845C-B997C26A2E8F}"/>
              </a:ext>
            </a:extLst>
          </p:cNvPr>
          <p:cNvSpPr txBox="1"/>
          <p:nvPr/>
        </p:nvSpPr>
        <p:spPr>
          <a:xfrm>
            <a:off x="578062" y="2140807"/>
            <a:ext cx="2539141" cy="1692771"/>
          </a:xfrm>
          <a:prstGeom prst="rect">
            <a:avLst/>
          </a:prstGeom>
          <a:noFill/>
        </p:spPr>
        <p:txBody>
          <a:bodyPr wrap="square" lIns="0" tIns="0" rIns="0" bIns="0" rtlCol="0">
            <a:spAutoFit/>
          </a:bodyPr>
          <a:lstStyle/>
          <a:p>
            <a:pPr defTabSz="1019175">
              <a:spcAft>
                <a:spcPts val="2400"/>
              </a:spcAft>
              <a:buClr>
                <a:prstClr val="white"/>
              </a:buClr>
              <a:buSzPct val="70000"/>
              <a:defRPr/>
            </a:pPr>
            <a:r>
              <a:rPr lang="en-US" sz="3600" dirty="0">
                <a:solidFill>
                  <a:prstClr val="white"/>
                </a:solidFill>
                <a:latin typeface="EYInterstate Light"/>
              </a:rPr>
              <a:t>1</a:t>
            </a:r>
          </a:p>
          <a:p>
            <a:pPr defTabSz="1019175">
              <a:spcAft>
                <a:spcPts val="600"/>
              </a:spcAft>
              <a:buClr>
                <a:prstClr val="white"/>
              </a:buClr>
              <a:buSzPct val="70000"/>
              <a:defRPr/>
            </a:pPr>
            <a:r>
              <a:rPr lang="el-GR" dirty="0">
                <a:solidFill>
                  <a:schemeClr val="bg1"/>
                </a:solidFill>
                <a:latin typeface="EYInterstate Light"/>
              </a:rPr>
              <a:t>Ηλεκτρονικά τιμολόγια </a:t>
            </a:r>
            <a:br>
              <a:rPr lang="en-US" dirty="0">
                <a:solidFill>
                  <a:schemeClr val="bg1"/>
                </a:solidFill>
                <a:latin typeface="EYInterstate Light"/>
              </a:rPr>
            </a:br>
            <a:r>
              <a:rPr lang="el-GR" dirty="0">
                <a:solidFill>
                  <a:schemeClr val="bg1"/>
                </a:solidFill>
                <a:latin typeface="EYInterstate Light"/>
              </a:rPr>
              <a:t>(e-</a:t>
            </a:r>
            <a:r>
              <a:rPr lang="el-GR" dirty="0" err="1">
                <a:solidFill>
                  <a:schemeClr val="bg1"/>
                </a:solidFill>
                <a:latin typeface="EYInterstate Light"/>
              </a:rPr>
              <a:t>invoices</a:t>
            </a:r>
            <a:r>
              <a:rPr lang="el-GR" dirty="0">
                <a:solidFill>
                  <a:schemeClr val="bg1"/>
                </a:solidFill>
                <a:latin typeface="EYInterstate Light"/>
              </a:rPr>
              <a:t>): B2B και B2G συναλλαγές</a:t>
            </a:r>
          </a:p>
        </p:txBody>
      </p:sp>
      <p:cxnSp>
        <p:nvCxnSpPr>
          <p:cNvPr id="12" name="Straight Connector 11">
            <a:extLst>
              <a:ext uri="{FF2B5EF4-FFF2-40B4-BE49-F238E27FC236}">
                <a16:creationId xmlns:a16="http://schemas.microsoft.com/office/drawing/2014/main" id="{828E3770-7696-6B8F-19D9-99269B2E285A}"/>
              </a:ext>
            </a:extLst>
          </p:cNvPr>
          <p:cNvCxnSpPr>
            <a:cxnSpLocks/>
          </p:cNvCxnSpPr>
          <p:nvPr/>
        </p:nvCxnSpPr>
        <p:spPr>
          <a:xfrm>
            <a:off x="578062" y="2790842"/>
            <a:ext cx="2539141" cy="6245"/>
          </a:xfrm>
          <a:prstGeom prst="line">
            <a:avLst/>
          </a:prstGeom>
          <a:ln w="76200">
            <a:solidFill>
              <a:schemeClr val="tx2"/>
            </a:solidFill>
            <a:tailEnd type="non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CCC6943F-4907-8ECE-515A-6684007AB4B0}"/>
              </a:ext>
            </a:extLst>
          </p:cNvPr>
          <p:cNvGrpSpPr/>
          <p:nvPr/>
        </p:nvGrpSpPr>
        <p:grpSpPr>
          <a:xfrm>
            <a:off x="578062" y="4153695"/>
            <a:ext cx="3099618" cy="1415772"/>
            <a:chOff x="578062" y="4121037"/>
            <a:chExt cx="3099618" cy="1415772"/>
          </a:xfrm>
        </p:grpSpPr>
        <p:sp>
          <p:nvSpPr>
            <p:cNvPr id="18" name="TextBox 17">
              <a:extLst>
                <a:ext uri="{FF2B5EF4-FFF2-40B4-BE49-F238E27FC236}">
                  <a16:creationId xmlns:a16="http://schemas.microsoft.com/office/drawing/2014/main" id="{C730F498-56E3-388B-6280-075BE9E82128}"/>
                </a:ext>
              </a:extLst>
            </p:cNvPr>
            <p:cNvSpPr txBox="1"/>
            <p:nvPr/>
          </p:nvSpPr>
          <p:spPr>
            <a:xfrm>
              <a:off x="578062" y="4121037"/>
              <a:ext cx="3099618" cy="1415772"/>
            </a:xfrm>
            <a:prstGeom prst="rect">
              <a:avLst/>
            </a:prstGeom>
            <a:noFill/>
          </p:spPr>
          <p:txBody>
            <a:bodyPr wrap="square" lIns="0" tIns="0" rIns="0" bIns="0" rtlCol="0">
              <a:spAutoFit/>
            </a:bodyPr>
            <a:lstStyle/>
            <a:p>
              <a:pPr defTabSz="1019175">
                <a:spcAft>
                  <a:spcPts val="2400"/>
                </a:spcAft>
                <a:buClr>
                  <a:prstClr val="white"/>
                </a:buClr>
                <a:buSzPct val="70000"/>
                <a:defRPr/>
              </a:pPr>
              <a:r>
                <a:rPr lang="el-GR" sz="3600" dirty="0">
                  <a:solidFill>
                    <a:prstClr val="white"/>
                  </a:solidFill>
                  <a:latin typeface="EYInterstate Light"/>
                </a:rPr>
                <a:t>3</a:t>
              </a:r>
              <a:endParaRPr lang="en-US" sz="3600" dirty="0">
                <a:solidFill>
                  <a:prstClr val="white"/>
                </a:solidFill>
                <a:latin typeface="EYInterstate Light"/>
              </a:endParaRPr>
            </a:p>
            <a:p>
              <a:pPr defTabSz="1019175">
                <a:spcAft>
                  <a:spcPts val="600"/>
                </a:spcAft>
                <a:buClr>
                  <a:prstClr val="white"/>
                </a:buClr>
                <a:buSzPct val="70000"/>
                <a:defRPr/>
              </a:pPr>
              <a:r>
                <a:rPr lang="el-GR" dirty="0">
                  <a:solidFill>
                    <a:schemeClr val="bg1"/>
                  </a:solidFill>
                  <a:latin typeface="EYInterstate Light"/>
                </a:rPr>
                <a:t>Ηλεκτρονικά στοιχεία </a:t>
              </a:r>
              <a:br>
                <a:rPr lang="en-US" dirty="0">
                  <a:solidFill>
                    <a:schemeClr val="bg1"/>
                  </a:solidFill>
                  <a:latin typeface="EYInterstate Light"/>
                </a:rPr>
              </a:br>
              <a:r>
                <a:rPr lang="el-GR" dirty="0">
                  <a:solidFill>
                    <a:schemeClr val="bg1"/>
                  </a:solidFill>
                  <a:latin typeface="EYInterstate Light"/>
                </a:rPr>
                <a:t>διακίνησης (e-</a:t>
              </a:r>
              <a:r>
                <a:rPr lang="el-GR" dirty="0" err="1">
                  <a:solidFill>
                    <a:schemeClr val="bg1"/>
                  </a:solidFill>
                  <a:latin typeface="EYInterstate Light"/>
                </a:rPr>
                <a:t>delivery</a:t>
              </a:r>
              <a:r>
                <a:rPr lang="el-GR" dirty="0">
                  <a:solidFill>
                    <a:schemeClr val="bg1"/>
                  </a:solidFill>
                  <a:latin typeface="EYInterstate Light"/>
                </a:rPr>
                <a:t> </a:t>
              </a:r>
              <a:r>
                <a:rPr lang="el-GR" dirty="0" err="1">
                  <a:solidFill>
                    <a:schemeClr val="bg1"/>
                  </a:solidFill>
                  <a:latin typeface="EYInterstate Light"/>
                </a:rPr>
                <a:t>notes</a:t>
              </a:r>
              <a:r>
                <a:rPr lang="el-GR" dirty="0">
                  <a:solidFill>
                    <a:schemeClr val="bg1"/>
                  </a:solidFill>
                  <a:latin typeface="EYInterstate Light"/>
                </a:rPr>
                <a:t>)</a:t>
              </a:r>
            </a:p>
          </p:txBody>
        </p:sp>
        <p:cxnSp>
          <p:nvCxnSpPr>
            <p:cNvPr id="19" name="Straight Connector 18">
              <a:extLst>
                <a:ext uri="{FF2B5EF4-FFF2-40B4-BE49-F238E27FC236}">
                  <a16:creationId xmlns:a16="http://schemas.microsoft.com/office/drawing/2014/main" id="{49A3EAF5-0B10-6C80-045D-D03F00807B2D}"/>
                </a:ext>
              </a:extLst>
            </p:cNvPr>
            <p:cNvCxnSpPr>
              <a:cxnSpLocks/>
            </p:cNvCxnSpPr>
            <p:nvPr/>
          </p:nvCxnSpPr>
          <p:spPr>
            <a:xfrm>
              <a:off x="578062" y="4771072"/>
              <a:ext cx="2539141" cy="6245"/>
            </a:xfrm>
            <a:prstGeom prst="line">
              <a:avLst/>
            </a:prstGeom>
            <a:ln w="76200">
              <a:solidFill>
                <a:schemeClr val="tx2"/>
              </a:solidFill>
              <a:tailEnd type="non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5AC06E66-24E3-C780-CBA5-EAD17A7E0769}"/>
              </a:ext>
            </a:extLst>
          </p:cNvPr>
          <p:cNvSpPr txBox="1"/>
          <p:nvPr/>
        </p:nvSpPr>
        <p:spPr>
          <a:xfrm>
            <a:off x="4027577" y="2140807"/>
            <a:ext cx="2539141" cy="1692771"/>
          </a:xfrm>
          <a:prstGeom prst="rect">
            <a:avLst/>
          </a:prstGeom>
          <a:noFill/>
        </p:spPr>
        <p:txBody>
          <a:bodyPr wrap="square" lIns="0" tIns="0" rIns="0" bIns="0" rtlCol="0">
            <a:spAutoFit/>
          </a:bodyPr>
          <a:lstStyle/>
          <a:p>
            <a:pPr defTabSz="1019175">
              <a:spcAft>
                <a:spcPts val="2400"/>
              </a:spcAft>
              <a:buClr>
                <a:prstClr val="white"/>
              </a:buClr>
              <a:buSzPct val="70000"/>
              <a:defRPr/>
            </a:pPr>
            <a:r>
              <a:rPr lang="el-GR" sz="3600" dirty="0">
                <a:solidFill>
                  <a:prstClr val="white"/>
                </a:solidFill>
                <a:latin typeface="EYInterstate Light"/>
              </a:rPr>
              <a:t>2</a:t>
            </a:r>
          </a:p>
          <a:p>
            <a:pPr defTabSz="1019175">
              <a:spcAft>
                <a:spcPts val="600"/>
              </a:spcAft>
              <a:buClr>
                <a:prstClr val="white"/>
              </a:buClr>
              <a:buSzPct val="70000"/>
              <a:defRPr/>
            </a:pPr>
            <a:r>
              <a:rPr lang="el-GR" dirty="0">
                <a:solidFill>
                  <a:schemeClr val="bg1"/>
                </a:solidFill>
                <a:latin typeface="EYInterstate Light"/>
              </a:rPr>
              <a:t>Διαβίβαση δεδομένων </a:t>
            </a:r>
            <a:br>
              <a:rPr lang="en-US" dirty="0">
                <a:solidFill>
                  <a:schemeClr val="bg1"/>
                </a:solidFill>
                <a:latin typeface="EYInterstate Light"/>
              </a:rPr>
            </a:br>
            <a:r>
              <a:rPr lang="el-GR" dirty="0">
                <a:solidFill>
                  <a:schemeClr val="bg1"/>
                </a:solidFill>
                <a:latin typeface="EYInterstate Light"/>
              </a:rPr>
              <a:t>στην πλατφόρμα </a:t>
            </a:r>
            <a:r>
              <a:rPr lang="el-GR" dirty="0" err="1">
                <a:solidFill>
                  <a:schemeClr val="bg1"/>
                </a:solidFill>
                <a:latin typeface="EYInterstate Light"/>
              </a:rPr>
              <a:t>myDATA</a:t>
            </a:r>
            <a:r>
              <a:rPr lang="el-GR" dirty="0">
                <a:solidFill>
                  <a:schemeClr val="bg1"/>
                </a:solidFill>
                <a:latin typeface="EYInterstate Light"/>
              </a:rPr>
              <a:t> </a:t>
            </a:r>
          </a:p>
        </p:txBody>
      </p:sp>
      <p:cxnSp>
        <p:nvCxnSpPr>
          <p:cNvPr id="21" name="Straight Connector 20">
            <a:extLst>
              <a:ext uri="{FF2B5EF4-FFF2-40B4-BE49-F238E27FC236}">
                <a16:creationId xmlns:a16="http://schemas.microsoft.com/office/drawing/2014/main" id="{7CA868B9-9D65-E556-714D-A9871878083D}"/>
              </a:ext>
            </a:extLst>
          </p:cNvPr>
          <p:cNvCxnSpPr>
            <a:cxnSpLocks/>
          </p:cNvCxnSpPr>
          <p:nvPr/>
        </p:nvCxnSpPr>
        <p:spPr>
          <a:xfrm>
            <a:off x="4027577" y="2790842"/>
            <a:ext cx="2539141" cy="6245"/>
          </a:xfrm>
          <a:prstGeom prst="line">
            <a:avLst/>
          </a:prstGeom>
          <a:ln w="76200">
            <a:solidFill>
              <a:schemeClr val="tx2"/>
            </a:solidFill>
            <a:tailEnd type="non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AA4C2F4-E82C-5F5D-EA41-5A91FC2A421F}"/>
              </a:ext>
            </a:extLst>
          </p:cNvPr>
          <p:cNvGrpSpPr/>
          <p:nvPr/>
        </p:nvGrpSpPr>
        <p:grpSpPr>
          <a:xfrm>
            <a:off x="4027577" y="4121037"/>
            <a:ext cx="2889038" cy="1692771"/>
            <a:chOff x="4027577" y="4121037"/>
            <a:chExt cx="2889038" cy="1692771"/>
          </a:xfrm>
        </p:grpSpPr>
        <p:sp>
          <p:nvSpPr>
            <p:cNvPr id="22" name="TextBox 21">
              <a:extLst>
                <a:ext uri="{FF2B5EF4-FFF2-40B4-BE49-F238E27FC236}">
                  <a16:creationId xmlns:a16="http://schemas.microsoft.com/office/drawing/2014/main" id="{C9BC2124-4134-ECD6-6F90-1B740481AEC3}"/>
                </a:ext>
              </a:extLst>
            </p:cNvPr>
            <p:cNvSpPr txBox="1"/>
            <p:nvPr/>
          </p:nvSpPr>
          <p:spPr>
            <a:xfrm>
              <a:off x="4027577" y="4121037"/>
              <a:ext cx="2889038" cy="1692771"/>
            </a:xfrm>
            <a:prstGeom prst="rect">
              <a:avLst/>
            </a:prstGeom>
            <a:noFill/>
          </p:spPr>
          <p:txBody>
            <a:bodyPr wrap="square" lIns="0" tIns="0" rIns="0" bIns="0" rtlCol="0">
              <a:spAutoFit/>
            </a:bodyPr>
            <a:lstStyle/>
            <a:p>
              <a:pPr defTabSz="1019175">
                <a:spcAft>
                  <a:spcPts val="2400"/>
                </a:spcAft>
                <a:buClr>
                  <a:prstClr val="white"/>
                </a:buClr>
                <a:buSzPct val="70000"/>
                <a:defRPr/>
              </a:pPr>
              <a:r>
                <a:rPr lang="en-US" sz="3600" dirty="0">
                  <a:solidFill>
                    <a:prstClr val="white"/>
                  </a:solidFill>
                  <a:latin typeface="EYInterstate Light"/>
                </a:rPr>
                <a:t>4</a:t>
              </a:r>
            </a:p>
            <a:p>
              <a:pPr defTabSz="1019175">
                <a:spcAft>
                  <a:spcPts val="600"/>
                </a:spcAft>
                <a:buClr>
                  <a:prstClr val="white"/>
                </a:buClr>
                <a:buSzPct val="70000"/>
                <a:defRPr/>
              </a:pPr>
              <a:r>
                <a:rPr lang="el-GR" dirty="0">
                  <a:solidFill>
                    <a:schemeClr val="bg1"/>
                  </a:solidFill>
                  <a:latin typeface="EYInterstate Light"/>
                </a:rPr>
                <a:t>Υποχρεωτική διασύνδεση POS με τη Φορολογική Διοίκηση</a:t>
              </a:r>
            </a:p>
          </p:txBody>
        </p:sp>
        <p:cxnSp>
          <p:nvCxnSpPr>
            <p:cNvPr id="23" name="Straight Connector 22">
              <a:extLst>
                <a:ext uri="{FF2B5EF4-FFF2-40B4-BE49-F238E27FC236}">
                  <a16:creationId xmlns:a16="http://schemas.microsoft.com/office/drawing/2014/main" id="{A50A45C3-5F75-0A7F-872A-5A1F1166325D}"/>
                </a:ext>
              </a:extLst>
            </p:cNvPr>
            <p:cNvCxnSpPr>
              <a:cxnSpLocks/>
            </p:cNvCxnSpPr>
            <p:nvPr/>
          </p:nvCxnSpPr>
          <p:spPr>
            <a:xfrm>
              <a:off x="4027577" y="4771072"/>
              <a:ext cx="2539141" cy="6245"/>
            </a:xfrm>
            <a:prstGeom prst="line">
              <a:avLst/>
            </a:prstGeom>
            <a:ln w="76200">
              <a:solidFill>
                <a:schemeClr val="tx2"/>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2939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9120AE-262C-475D-D99B-5B46C1440AD3}"/>
              </a:ext>
            </a:extLst>
          </p:cNvPr>
          <p:cNvSpPr>
            <a:spLocks noGrp="1"/>
          </p:cNvSpPr>
          <p:nvPr>
            <p:ph type="body" sz="quarter" idx="10"/>
          </p:nvPr>
        </p:nvSpPr>
        <p:spPr/>
        <p:txBody>
          <a:bodyPr/>
          <a:lstStyle/>
          <a:p>
            <a:r>
              <a:rPr lang="el-GR" dirty="0"/>
              <a:t>Ηλεκτρονικά τιμολόγια -</a:t>
            </a:r>
          </a:p>
          <a:p>
            <a:r>
              <a:rPr lang="el-GR" dirty="0"/>
              <a:t>B2B και B2G συναλλαγές</a:t>
            </a:r>
          </a:p>
        </p:txBody>
      </p:sp>
      <p:sp>
        <p:nvSpPr>
          <p:cNvPr id="5" name="Picture Placeholder 4">
            <a:extLst>
              <a:ext uri="{FF2B5EF4-FFF2-40B4-BE49-F238E27FC236}">
                <a16:creationId xmlns:a16="http://schemas.microsoft.com/office/drawing/2014/main" id="{F38FDEF5-9702-B5B3-DB7A-4B4582360209}"/>
              </a:ext>
            </a:extLst>
          </p:cNvPr>
          <p:cNvSpPr>
            <a:spLocks noGrp="1"/>
          </p:cNvSpPr>
          <p:nvPr>
            <p:ph type="pic" sz="quarter" idx="12"/>
          </p:nvPr>
        </p:nvSpPr>
        <p:spPr/>
      </p:sp>
      <p:pic>
        <p:nvPicPr>
          <p:cNvPr id="3" name="Picture Placeholder 8" descr="A person using a computer&#10;&#10;Description automatically generated">
            <a:extLst>
              <a:ext uri="{FF2B5EF4-FFF2-40B4-BE49-F238E27FC236}">
                <a16:creationId xmlns:a16="http://schemas.microsoft.com/office/drawing/2014/main" id="{A62892CC-A6B1-DF5E-7C6E-0AA02E5D59D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029" r="25851" b="-1"/>
          <a:stretch/>
        </p:blipFill>
        <p:spPr>
          <a:xfrm>
            <a:off x="6227180" y="10"/>
            <a:ext cx="5971170" cy="6857990"/>
          </a:xfrm>
          <a:prstGeom prst="rect">
            <a:avLst/>
          </a:prstGeom>
          <a:noFill/>
        </p:spPr>
      </p:pic>
      <p:sp>
        <p:nvSpPr>
          <p:cNvPr id="6" name="Rectangle 5">
            <a:extLst>
              <a:ext uri="{FF2B5EF4-FFF2-40B4-BE49-F238E27FC236}">
                <a16:creationId xmlns:a16="http://schemas.microsoft.com/office/drawing/2014/main" id="{F0798A5E-1516-25DC-EC56-8E95036E9A2B}"/>
              </a:ext>
            </a:extLst>
          </p:cNvPr>
          <p:cNvSpPr/>
          <p:nvPr/>
        </p:nvSpPr>
        <p:spPr>
          <a:xfrm>
            <a:off x="6099175" y="0"/>
            <a:ext cx="6188075" cy="6858000"/>
          </a:xfrm>
          <a:prstGeom prst="rect">
            <a:avLst/>
          </a:prstGeom>
          <a:gradFill flip="none" rotWithShape="1">
            <a:gsLst>
              <a:gs pos="0">
                <a:schemeClr val="tx1">
                  <a:alpha val="0"/>
                </a:schemeClr>
              </a:gs>
              <a:gs pos="100000">
                <a:schemeClr val="tx1"/>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l-GR" sz="1200" dirty="0">
              <a:solidFill>
                <a:schemeClr val="tx1"/>
              </a:solidFill>
            </a:endParaRPr>
          </a:p>
        </p:txBody>
      </p:sp>
      <p:sp>
        <p:nvSpPr>
          <p:cNvPr id="7" name="Title 3">
            <a:extLst>
              <a:ext uri="{FF2B5EF4-FFF2-40B4-BE49-F238E27FC236}">
                <a16:creationId xmlns:a16="http://schemas.microsoft.com/office/drawing/2014/main" id="{4C7AC04A-E2FF-94B7-920B-A91753641556}"/>
              </a:ext>
            </a:extLst>
          </p:cNvPr>
          <p:cNvSpPr txBox="1">
            <a:spLocks/>
          </p:cNvSpPr>
          <p:nvPr/>
        </p:nvSpPr>
        <p:spPr>
          <a:xfrm>
            <a:off x="551009" y="3160530"/>
            <a:ext cx="1394711" cy="917575"/>
          </a:xfrm>
          <a:prstGeom prst="rect">
            <a:avLst/>
          </a:prstGeom>
        </p:spPr>
        <p:txBody>
          <a:bodyPr vert="horz" lIns="0" tIns="0" rIns="0" bIns="0" rtlCol="0" anchor="t" anchorCtr="0">
            <a:noAutofit/>
          </a:bodyPr>
          <a:lst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a:lstStyle>
          <a:p>
            <a:pPr marL="0" marR="0" lvl="0" indent="0" algn="l" defTabSz="913943" rtl="0" eaLnBrk="1" fontAlgn="auto" latinLnBrk="0" hangingPunct="1">
              <a:lnSpc>
                <a:spcPct val="85000"/>
              </a:lnSpc>
              <a:spcBef>
                <a:spcPct val="0"/>
              </a:spcBef>
              <a:spcAft>
                <a:spcPts val="0"/>
              </a:spcAft>
              <a:buClrTx/>
              <a:buSzTx/>
              <a:buFontTx/>
              <a:buNone/>
              <a:tabLst/>
              <a:defRPr/>
            </a:pPr>
            <a:r>
              <a:rPr kumimoji="0" lang="en-US" sz="8000" b="1" i="0" u="none" strike="noStrike" kern="1200" cap="none" spc="0" normalizeH="0" baseline="0" noProof="0" dirty="0">
                <a:ln>
                  <a:noFill/>
                </a:ln>
                <a:effectLst/>
                <a:uLnTx/>
                <a:uFillTx/>
                <a:latin typeface="EYInterstate Light" panose="02000506000000020004" pitchFamily="2" charset="0"/>
                <a:ea typeface="+mj-ea"/>
                <a:cs typeface="Arial" pitchFamily="34" charset="0"/>
              </a:rPr>
              <a:t>1.</a:t>
            </a:r>
            <a:endParaRPr kumimoji="0" lang="el-GR" sz="8000" b="1" i="0" u="none" strike="noStrike" kern="1200" cap="none" spc="0" normalizeH="0" baseline="0" noProof="0" dirty="0">
              <a:ln>
                <a:noFill/>
              </a:ln>
              <a:effectLst/>
              <a:uLnTx/>
              <a:uFillTx/>
              <a:latin typeface="EYInterstate Light" panose="02000506000000020004" pitchFamily="2" charset="0"/>
              <a:ea typeface="+mj-ea"/>
              <a:cs typeface="Arial" pitchFamily="34" charset="0"/>
            </a:endParaRPr>
          </a:p>
        </p:txBody>
      </p:sp>
      <p:sp>
        <p:nvSpPr>
          <p:cNvPr id="8" name="Rectangle 7">
            <a:extLst>
              <a:ext uri="{FF2B5EF4-FFF2-40B4-BE49-F238E27FC236}">
                <a16:creationId xmlns:a16="http://schemas.microsoft.com/office/drawing/2014/main" id="{8A4C686C-34B8-9913-2738-D1129EAE6AF8}"/>
              </a:ext>
            </a:extLst>
          </p:cNvPr>
          <p:cNvSpPr/>
          <p:nvPr/>
        </p:nvSpPr>
        <p:spPr>
          <a:xfrm rot="5400000">
            <a:off x="1095377" y="3646981"/>
            <a:ext cx="197524" cy="120151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l-GR" sz="1200" dirty="0">
              <a:solidFill>
                <a:schemeClr val="tx1"/>
              </a:solidFill>
            </a:endParaRPr>
          </a:p>
        </p:txBody>
      </p:sp>
      <p:grpSp>
        <p:nvGrpSpPr>
          <p:cNvPr id="9" name="Group 4">
            <a:extLst>
              <a:ext uri="{FF2B5EF4-FFF2-40B4-BE49-F238E27FC236}">
                <a16:creationId xmlns:a16="http://schemas.microsoft.com/office/drawing/2014/main" id="{CF61FA05-E238-4091-D914-0C6110981E45}"/>
              </a:ext>
            </a:extLst>
          </p:cNvPr>
          <p:cNvGrpSpPr>
            <a:grpSpLocks noChangeAspect="1"/>
          </p:cNvGrpSpPr>
          <p:nvPr/>
        </p:nvGrpSpPr>
        <p:grpSpPr bwMode="auto">
          <a:xfrm>
            <a:off x="11287125" y="6356350"/>
            <a:ext cx="303213" cy="311150"/>
            <a:chOff x="7110" y="4004"/>
            <a:chExt cx="191" cy="196"/>
          </a:xfrm>
        </p:grpSpPr>
        <p:sp>
          <p:nvSpPr>
            <p:cNvPr id="10" name="Freeform 5">
              <a:extLst>
                <a:ext uri="{FF2B5EF4-FFF2-40B4-BE49-F238E27FC236}">
                  <a16:creationId xmlns:a16="http://schemas.microsoft.com/office/drawing/2014/main" id="{2670C0B1-5182-A17D-F529-648E38672C3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1" name="Freeform 6">
              <a:extLst>
                <a:ext uri="{FF2B5EF4-FFF2-40B4-BE49-F238E27FC236}">
                  <a16:creationId xmlns:a16="http://schemas.microsoft.com/office/drawing/2014/main" id="{0E710904-23BF-20AF-099A-5CEA26BBC6C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2" name="Freeform 7">
              <a:extLst>
                <a:ext uri="{FF2B5EF4-FFF2-40B4-BE49-F238E27FC236}">
                  <a16:creationId xmlns:a16="http://schemas.microsoft.com/office/drawing/2014/main" id="{4512B643-47B4-1778-CB73-5712B41BB87A}"/>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301462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5195C0-B07B-0144-26EA-97B9DC5AFD79}"/>
              </a:ext>
            </a:extLst>
          </p:cNvPr>
          <p:cNvSpPr txBox="1"/>
          <p:nvPr/>
        </p:nvSpPr>
        <p:spPr>
          <a:xfrm>
            <a:off x="243311" y="1260707"/>
            <a:ext cx="5171528" cy="4976181"/>
          </a:xfrm>
          <a:prstGeom prst="roundRect">
            <a:avLst>
              <a:gd name="adj" fmla="val 5865"/>
            </a:avLst>
          </a:prstGeom>
          <a:noFill/>
          <a:ln>
            <a:solidFill>
              <a:schemeClr val="tx1">
                <a:lumMod val="60000"/>
                <a:lumOff val="40000"/>
              </a:schemeClr>
            </a:solidFill>
          </a:ln>
        </p:spPr>
        <p:txBody>
          <a:bodyPr wrap="square" lIns="108000" tIns="108000" rIns="108000" bIns="108000" anchor="t">
            <a:noAutofit/>
          </a:bodyPr>
          <a:lstStyle/>
          <a:p>
            <a:pPr algn="ctr">
              <a:spcAft>
                <a:spcPts val="600"/>
              </a:spcAft>
              <a:buClr>
                <a:schemeClr val="bg1">
                  <a:lumMod val="50000"/>
                </a:schemeClr>
              </a:buClr>
              <a:buSzPct val="90000"/>
              <a:defRPr/>
            </a:pPr>
            <a:r>
              <a:rPr lang="el-GR" b="1" dirty="0">
                <a:solidFill>
                  <a:schemeClr val="tx2"/>
                </a:solidFill>
                <a:latin typeface="+mj-lt"/>
              </a:rPr>
              <a:t>Εξαγγελίες ΔΕΘ</a:t>
            </a:r>
            <a:br>
              <a:rPr lang="en-US" b="1" dirty="0">
                <a:solidFill>
                  <a:schemeClr val="tx2"/>
                </a:solidFill>
                <a:latin typeface="+mj-lt"/>
              </a:rPr>
            </a:br>
            <a:endParaRPr lang="en-US" b="1" dirty="0">
              <a:solidFill>
                <a:schemeClr val="tx2"/>
              </a:solidFill>
              <a:latin typeface="+mj-lt"/>
            </a:endParaRPr>
          </a:p>
          <a:p>
            <a:pPr>
              <a:spcAft>
                <a:spcPts val="600"/>
              </a:spcAft>
              <a:buSzPct val="90000"/>
              <a:defRPr/>
            </a:pPr>
            <a:endParaRPr lang="en-US" sz="1600" dirty="0">
              <a:solidFill>
                <a:schemeClr val="tx2"/>
              </a:solidFill>
              <a:latin typeface="EYInterstate Light" panose="02000506000000020004" pitchFamily="2" charset="0"/>
              <a:cs typeface="Arial" pitchFamily="34" charset="0"/>
            </a:endParaRPr>
          </a:p>
        </p:txBody>
      </p:sp>
      <p:pic>
        <p:nvPicPr>
          <p:cNvPr id="8" name="Picture Placeholder 8">
            <a:extLst>
              <a:ext uri="{FF2B5EF4-FFF2-40B4-BE49-F238E27FC236}">
                <a16:creationId xmlns:a16="http://schemas.microsoft.com/office/drawing/2014/main" id="{D551BF69-B989-A51C-20FD-D35DCCB49AE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963" r="13841"/>
          <a:stretch/>
        </p:blipFill>
        <p:spPr>
          <a:xfrm>
            <a:off x="5581817" y="0"/>
            <a:ext cx="6616534" cy="6857999"/>
          </a:xfrm>
          <a:prstGeom prst="rect">
            <a:avLst/>
          </a:prstGeom>
          <a:noFill/>
        </p:spPr>
      </p:pic>
      <p:sp>
        <p:nvSpPr>
          <p:cNvPr id="2" name="Title 1">
            <a:extLst>
              <a:ext uri="{FF2B5EF4-FFF2-40B4-BE49-F238E27FC236}">
                <a16:creationId xmlns:a16="http://schemas.microsoft.com/office/drawing/2014/main" id="{9ADEF809-5D36-421F-97F3-469979B5D898}"/>
              </a:ext>
            </a:extLst>
          </p:cNvPr>
          <p:cNvSpPr>
            <a:spLocks noGrp="1"/>
          </p:cNvSpPr>
          <p:nvPr>
            <p:ph type="title"/>
          </p:nvPr>
        </p:nvSpPr>
        <p:spPr>
          <a:xfrm>
            <a:off x="609918" y="294200"/>
            <a:ext cx="10978515" cy="590400"/>
          </a:xfrm>
        </p:spPr>
        <p:txBody>
          <a:bodyPr vert="horz" lIns="0" tIns="0" rIns="0" bIns="0" rtlCol="0" anchor="t" anchorCtr="0">
            <a:noAutofit/>
          </a:bodyPr>
          <a:lstStyle/>
          <a:p>
            <a:pPr>
              <a:lnSpc>
                <a:spcPct val="100000"/>
              </a:lnSpc>
            </a:pPr>
            <a:r>
              <a:rPr lang="el-GR" dirty="0"/>
              <a:t>Ηλεκτρονικά τιμολόγια (</a:t>
            </a:r>
            <a:r>
              <a:rPr lang="en-US" dirty="0"/>
              <a:t>e–invoices)</a:t>
            </a:r>
            <a:endParaRPr lang="el-GR" dirty="0"/>
          </a:p>
        </p:txBody>
      </p:sp>
      <p:sp>
        <p:nvSpPr>
          <p:cNvPr id="3" name="Freeform 3">
            <a:extLst>
              <a:ext uri="{FF2B5EF4-FFF2-40B4-BE49-F238E27FC236}">
                <a16:creationId xmlns:a16="http://schemas.microsoft.com/office/drawing/2014/main" id="{B259589E-A572-65B1-AD26-05992E2C32AE}"/>
              </a:ext>
            </a:extLst>
          </p:cNvPr>
          <p:cNvSpPr/>
          <p:nvPr/>
        </p:nvSpPr>
        <p:spPr>
          <a:xfrm rot="16200000">
            <a:off x="915918" y="507718"/>
            <a:ext cx="72000" cy="684000"/>
          </a:xfrm>
          <a:custGeom>
            <a:avLst/>
            <a:gdLst/>
            <a:ahLst/>
            <a:cxnLst/>
            <a:rect l="l" t="t" r="r" b="b"/>
            <a:pathLst>
              <a:path w="55859" h="1354667">
                <a:moveTo>
                  <a:pt x="0" y="0"/>
                </a:moveTo>
                <a:lnTo>
                  <a:pt x="55859" y="0"/>
                </a:lnTo>
                <a:lnTo>
                  <a:pt x="55859" y="1354667"/>
                </a:lnTo>
                <a:lnTo>
                  <a:pt x="0" y="1354667"/>
                </a:lnTo>
                <a:close/>
              </a:path>
            </a:pathLst>
          </a:custGeom>
          <a:solidFill>
            <a:schemeClr val="tx2"/>
          </a:solidFill>
          <a:ln>
            <a:noFill/>
          </a:ln>
        </p:spPr>
        <p:txBody>
          <a:bodyPr/>
          <a:lstStyle/>
          <a:p>
            <a:endParaRPr lang="el-GR" dirty="0">
              <a:latin typeface="EYInterstate Light" panose="02000506000000020004" pitchFamily="2" charset="0"/>
            </a:endParaRPr>
          </a:p>
        </p:txBody>
      </p:sp>
      <p:sp>
        <p:nvSpPr>
          <p:cNvPr id="4" name="TextBox 3">
            <a:extLst>
              <a:ext uri="{FF2B5EF4-FFF2-40B4-BE49-F238E27FC236}">
                <a16:creationId xmlns:a16="http://schemas.microsoft.com/office/drawing/2014/main" id="{218E3FE2-FFA7-7C62-D5E7-DAFA2A5A0BBA}"/>
              </a:ext>
            </a:extLst>
          </p:cNvPr>
          <p:cNvSpPr txBox="1"/>
          <p:nvPr/>
        </p:nvSpPr>
        <p:spPr>
          <a:xfrm>
            <a:off x="446493" y="1979661"/>
            <a:ext cx="4765164" cy="344709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
                <a:srgbClr val="FFE600"/>
              </a:buClr>
              <a:buSzPct val="110000"/>
              <a:tabLst/>
              <a:defRPr/>
            </a:pPr>
            <a:r>
              <a:rPr kumimoji="0" lang="el-GR" i="0" u="none" strike="noStrike" kern="1200" cap="none" spc="0" normalizeH="0" baseline="0" noProof="0" dirty="0">
                <a:ln>
                  <a:noFill/>
                </a:ln>
                <a:solidFill>
                  <a:srgbClr val="FFE600"/>
                </a:solidFill>
                <a:effectLst/>
                <a:uLnTx/>
                <a:uFillTx/>
                <a:latin typeface="EYInterstate Light" panose="02000506000000020004" pitchFamily="2" charset="0"/>
                <a:ea typeface="+mn-ea"/>
                <a:cs typeface="Arial" pitchFamily="34" charset="0"/>
              </a:rPr>
              <a:t>Υποχρεωτικά </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τα </a:t>
            </a:r>
            <a:r>
              <a:rPr kumimoji="0" lang="en-US" i="0" u="none" strike="noStrike" kern="1200" cap="none" spc="0" normalizeH="0" baseline="0" noProof="0" dirty="0">
                <a:ln>
                  <a:noFill/>
                </a:ln>
                <a:solidFill>
                  <a:srgbClr val="FFE600"/>
                </a:solidFill>
                <a:effectLst/>
                <a:uLnTx/>
                <a:uFillTx/>
                <a:latin typeface="EYInterstate Light" panose="02000506000000020004" pitchFamily="2" charset="0"/>
                <a:ea typeface="+mn-ea"/>
                <a:cs typeface="Arial" pitchFamily="34" charset="0"/>
              </a:rPr>
              <a:t>e-</a:t>
            </a:r>
            <a:r>
              <a:rPr kumimoji="0" lang="el-GR" i="0" u="none" strike="noStrike" kern="1200" cap="none" spc="0" normalizeH="0" baseline="0" noProof="0" dirty="0">
                <a:ln>
                  <a:noFill/>
                </a:ln>
                <a:solidFill>
                  <a:srgbClr val="FFE600"/>
                </a:solidFill>
                <a:effectLst/>
                <a:uLnTx/>
                <a:uFillTx/>
                <a:latin typeface="EYInterstate Light" panose="02000506000000020004" pitchFamily="2" charset="0"/>
                <a:ea typeface="+mn-ea"/>
                <a:cs typeface="Arial" pitchFamily="34" charset="0"/>
              </a:rPr>
              <a:t>τιμολόγια μέσα στο 2024 </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ώστε οι συναλλαγές να διασταυρώνονται και να επαληθεύονται σε πραγματικό χρόνο. </a:t>
            </a:r>
          </a:p>
          <a:p>
            <a:pPr marL="0" marR="0" lvl="0" indent="0" algn="l" defTabSz="914400" rtl="0" eaLnBrk="1" fontAlgn="auto" latinLnBrk="0" hangingPunct="1">
              <a:lnSpc>
                <a:spcPct val="100000"/>
              </a:lnSpc>
              <a:spcBef>
                <a:spcPts val="0"/>
              </a:spcBef>
              <a:spcAft>
                <a:spcPts val="600"/>
              </a:spcAft>
              <a:buClr>
                <a:srgbClr val="FFE600"/>
              </a:buClr>
              <a:buSzPct val="110000"/>
              <a:buFontTx/>
              <a:buNone/>
              <a:tabLst/>
              <a:defRPr/>
            </a:pPr>
            <a:endPar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endParaRPr>
          </a:p>
          <a:p>
            <a:pPr marR="0" lvl="0" algn="l" defTabSz="914400" rtl="0" eaLnBrk="1" fontAlgn="auto" latinLnBrk="0" hangingPunct="1">
              <a:lnSpc>
                <a:spcPct val="100000"/>
              </a:lnSpc>
              <a:spcBef>
                <a:spcPts val="0"/>
              </a:spcBef>
              <a:spcAft>
                <a:spcPts val="600"/>
              </a:spcAft>
              <a:buClr>
                <a:srgbClr val="FFE600"/>
              </a:buClr>
              <a:buSzPct val="110000"/>
              <a:tabLst/>
              <a:defRPr/>
            </a:pPr>
            <a:r>
              <a:rPr kumimoji="0" lang="el-GR" i="0" u="none" strike="noStrike" kern="1200" cap="none" spc="0" normalizeH="0" baseline="0" noProof="0" dirty="0">
                <a:ln>
                  <a:noFill/>
                </a:ln>
                <a:solidFill>
                  <a:srgbClr val="FFE600"/>
                </a:solidFill>
                <a:effectLst/>
                <a:uLnTx/>
                <a:uFillTx/>
                <a:latin typeface="EYInterstate Light" panose="02000506000000020004" pitchFamily="2" charset="0"/>
                <a:ea typeface="+mn-ea"/>
                <a:cs typeface="Arial" pitchFamily="34" charset="0"/>
              </a:rPr>
              <a:t>Εφαρμογή </a:t>
            </a:r>
            <a:r>
              <a:rPr kumimoji="0" lang="en-US" i="0" u="none" strike="noStrike" kern="1200" cap="none" spc="0" normalizeH="0" baseline="0" noProof="0" dirty="0" err="1">
                <a:ln>
                  <a:noFill/>
                </a:ln>
                <a:solidFill>
                  <a:srgbClr val="FFE600"/>
                </a:solidFill>
                <a:effectLst/>
                <a:uLnTx/>
                <a:uFillTx/>
                <a:latin typeface="EYInterstate Light" panose="02000506000000020004" pitchFamily="2" charset="0"/>
                <a:ea typeface="+mn-ea"/>
                <a:cs typeface="Arial" pitchFamily="34" charset="0"/>
              </a:rPr>
              <a:t>timologio</a:t>
            </a:r>
            <a:r>
              <a:rPr kumimoji="0" lang="en-US"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 επέκταση ώστε </a:t>
            </a:r>
            <a:b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b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να μπορεί να χρησιμοποιείται από τις επιχειρήσεις αντί </a:t>
            </a:r>
            <a:r>
              <a:rPr kumimoji="0" lang="el-GR" i="0" u="none" strike="noStrike" kern="1200" cap="none" spc="0" normalizeH="0" baseline="0" noProof="0" dirty="0" err="1">
                <a:ln>
                  <a:noFill/>
                </a:ln>
                <a:solidFill>
                  <a:prstClr val="white"/>
                </a:solidFill>
                <a:effectLst/>
                <a:uLnTx/>
                <a:uFillTx/>
                <a:latin typeface="EYInterstate Light" panose="02000506000000020004" pitchFamily="2" charset="0"/>
                <a:ea typeface="+mn-ea"/>
                <a:cs typeface="Arial" pitchFamily="34" charset="0"/>
              </a:rPr>
              <a:t>παρόχου</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 για την έκδοση </a:t>
            </a:r>
            <a:b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br>
            <a:r>
              <a:rPr kumimoji="0" lang="en-US"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e–</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τιμολογίων</a:t>
            </a:r>
            <a:r>
              <a:rPr kumimoji="0" lang="en-US"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a:t>
            </a:r>
            <a:endPar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endParaRPr>
          </a:p>
          <a:p>
            <a:pPr marL="285750" marR="0" lvl="0" indent="-285750" algn="l" defTabSz="914400" rtl="0" eaLnBrk="1" fontAlgn="auto" latinLnBrk="0" hangingPunct="1">
              <a:lnSpc>
                <a:spcPct val="100000"/>
              </a:lnSpc>
              <a:spcBef>
                <a:spcPts val="0"/>
              </a:spcBef>
              <a:spcAft>
                <a:spcPts val="600"/>
              </a:spcAft>
              <a:buClr>
                <a:srgbClr val="FFE600"/>
              </a:buClr>
              <a:buSzPct val="110000"/>
              <a:buFont typeface="Wingdings" panose="05000000000000000000" pitchFamily="2" charset="2"/>
              <a:buChar char="ü"/>
              <a:tabLst/>
              <a:defRPr/>
            </a:pPr>
            <a:endPar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endParaRPr>
          </a:p>
          <a:p>
            <a:pPr marR="0" lvl="0" algn="l" defTabSz="914400" rtl="0" eaLnBrk="1" fontAlgn="auto" latinLnBrk="0" hangingPunct="1">
              <a:lnSpc>
                <a:spcPct val="100000"/>
              </a:lnSpc>
              <a:spcBef>
                <a:spcPts val="0"/>
              </a:spcBef>
              <a:spcAft>
                <a:spcPts val="600"/>
              </a:spcAft>
              <a:buClr>
                <a:srgbClr val="FFE600"/>
              </a:buClr>
              <a:buSzPct val="110000"/>
              <a:tabLst/>
              <a:defRPr/>
            </a:pP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Αύξηση, </a:t>
            </a:r>
            <a:r>
              <a:rPr kumimoji="0" lang="el-GR" i="0" u="none" strike="noStrike" kern="1200" cap="none" spc="0" normalizeH="0" baseline="0" noProof="0" dirty="0">
                <a:ln>
                  <a:noFill/>
                </a:ln>
                <a:solidFill>
                  <a:srgbClr val="FFE600"/>
                </a:solidFill>
                <a:effectLst/>
                <a:uLnTx/>
                <a:uFillTx/>
                <a:latin typeface="EYInterstate Light" panose="02000506000000020004" pitchFamily="2" charset="0"/>
                <a:ea typeface="+mn-ea"/>
                <a:cs typeface="Arial" pitchFamily="34" charset="0"/>
              </a:rPr>
              <a:t>αυτοματοποίηση </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και</a:t>
            </a:r>
            <a:r>
              <a:rPr kumimoji="0" lang="el-GR" i="0" u="none" strike="noStrike" kern="1200" cap="none" spc="0" normalizeH="0" baseline="0" noProof="0" dirty="0">
                <a:ln>
                  <a:noFill/>
                </a:ln>
                <a:solidFill>
                  <a:srgbClr val="FFE600"/>
                </a:solidFill>
                <a:effectLst/>
                <a:uLnTx/>
                <a:uFillTx/>
                <a:latin typeface="EYInterstate Light" panose="02000506000000020004" pitchFamily="2" charset="0"/>
                <a:ea typeface="+mn-ea"/>
                <a:cs typeface="Arial" pitchFamily="34" charset="0"/>
              </a:rPr>
              <a:t> </a:t>
            </a:r>
            <a:r>
              <a:rPr kumimoji="0" lang="el-GR" i="0" u="none" strike="noStrike" kern="1200" cap="none" spc="0" normalizeH="0" baseline="0" noProof="0" dirty="0" err="1">
                <a:ln>
                  <a:noFill/>
                </a:ln>
                <a:solidFill>
                  <a:srgbClr val="FFE600"/>
                </a:solidFill>
                <a:effectLst/>
                <a:uLnTx/>
                <a:uFillTx/>
                <a:latin typeface="EYInterstate Light" panose="02000506000000020004" pitchFamily="2" charset="0"/>
                <a:ea typeface="+mn-ea"/>
                <a:cs typeface="Arial" pitchFamily="34" charset="0"/>
              </a:rPr>
              <a:t>ψηφιοποίηση</a:t>
            </a:r>
            <a:r>
              <a:rPr kumimoji="0" lang="el-GR" i="0" u="none" strike="noStrike" kern="1200" cap="none" spc="0" normalizeH="0" baseline="0" noProof="0" dirty="0">
                <a:ln>
                  <a:noFill/>
                </a:ln>
                <a:solidFill>
                  <a:srgbClr val="FFE600"/>
                </a:solidFill>
                <a:effectLst/>
                <a:uLnTx/>
                <a:uFillTx/>
                <a:latin typeface="EYInterstate Light" panose="02000506000000020004" pitchFamily="2" charset="0"/>
                <a:ea typeface="+mn-ea"/>
                <a:cs typeface="Arial" pitchFamily="34" charset="0"/>
              </a:rPr>
              <a:t> </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των </a:t>
            </a:r>
            <a:r>
              <a:rPr kumimoji="0" lang="el-GR" i="0" u="none" strike="noStrike" kern="1200" cap="none" spc="0" normalizeH="0" baseline="0" noProof="0" dirty="0">
                <a:ln>
                  <a:noFill/>
                </a:ln>
                <a:solidFill>
                  <a:srgbClr val="FFE600"/>
                </a:solidFill>
                <a:effectLst/>
                <a:uLnTx/>
                <a:uFillTx/>
                <a:latin typeface="EYInterstate Light" panose="02000506000000020004" pitchFamily="2" charset="0"/>
                <a:ea typeface="+mn-ea"/>
                <a:cs typeface="Arial" pitchFamily="34" charset="0"/>
              </a:rPr>
              <a:t>ελέγχων </a:t>
            </a:r>
            <a:r>
              <a:rPr kumimoji="0" lang="el-GR"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Arial" pitchFamily="34" charset="0"/>
              </a:rPr>
              <a:t>των φορολογικών αρχών. </a:t>
            </a:r>
          </a:p>
        </p:txBody>
      </p:sp>
      <p:sp>
        <p:nvSpPr>
          <p:cNvPr id="9" name="Double Bracket 8">
            <a:extLst>
              <a:ext uri="{FF2B5EF4-FFF2-40B4-BE49-F238E27FC236}">
                <a16:creationId xmlns:a16="http://schemas.microsoft.com/office/drawing/2014/main" id="{A5CE882B-B441-3FE3-E99E-A868580D2FFE}"/>
              </a:ext>
            </a:extLst>
          </p:cNvPr>
          <p:cNvSpPr/>
          <p:nvPr/>
        </p:nvSpPr>
        <p:spPr>
          <a:xfrm rot="5400000">
            <a:off x="2040519" y="1445340"/>
            <a:ext cx="1538033" cy="4765166"/>
          </a:xfrm>
          <a:prstGeom prst="bracketPair">
            <a:avLst>
              <a:gd name="adj" fmla="val 0"/>
            </a:avLst>
          </a:prstGeom>
          <a:ln w="9525">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 name="Rectangle 9">
            <a:extLst>
              <a:ext uri="{FF2B5EF4-FFF2-40B4-BE49-F238E27FC236}">
                <a16:creationId xmlns:a16="http://schemas.microsoft.com/office/drawing/2014/main" id="{E4BE7D46-0C13-2EC4-1240-198F7CC31F38}"/>
              </a:ext>
            </a:extLst>
          </p:cNvPr>
          <p:cNvSpPr/>
          <p:nvPr/>
        </p:nvSpPr>
        <p:spPr>
          <a:xfrm>
            <a:off x="5581817" y="0"/>
            <a:ext cx="6705433" cy="6858000"/>
          </a:xfrm>
          <a:prstGeom prst="rect">
            <a:avLst/>
          </a:prstGeom>
          <a:gradFill flip="none" rotWithShape="1">
            <a:gsLst>
              <a:gs pos="0">
                <a:schemeClr val="tx1">
                  <a:alpha val="0"/>
                </a:schemeClr>
              </a:gs>
              <a:gs pos="100000">
                <a:schemeClr val="tx1"/>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l-GR" sz="1200" dirty="0">
              <a:solidFill>
                <a:schemeClr val="tx1"/>
              </a:solidFill>
            </a:endParaRPr>
          </a:p>
        </p:txBody>
      </p:sp>
      <p:grpSp>
        <p:nvGrpSpPr>
          <p:cNvPr id="12" name="Group 4">
            <a:extLst>
              <a:ext uri="{FF2B5EF4-FFF2-40B4-BE49-F238E27FC236}">
                <a16:creationId xmlns:a16="http://schemas.microsoft.com/office/drawing/2014/main" id="{1CC2FD57-C281-0658-93DC-B5818A6CBB51}"/>
              </a:ext>
            </a:extLst>
          </p:cNvPr>
          <p:cNvGrpSpPr>
            <a:grpSpLocks noChangeAspect="1"/>
          </p:cNvGrpSpPr>
          <p:nvPr/>
        </p:nvGrpSpPr>
        <p:grpSpPr bwMode="auto">
          <a:xfrm>
            <a:off x="11287125" y="6356350"/>
            <a:ext cx="303213" cy="311150"/>
            <a:chOff x="7110" y="4004"/>
            <a:chExt cx="191" cy="196"/>
          </a:xfrm>
        </p:grpSpPr>
        <p:sp>
          <p:nvSpPr>
            <p:cNvPr id="18" name="Freeform 5">
              <a:extLst>
                <a:ext uri="{FF2B5EF4-FFF2-40B4-BE49-F238E27FC236}">
                  <a16:creationId xmlns:a16="http://schemas.microsoft.com/office/drawing/2014/main" id="{EADBBF58-6252-3B2F-E02D-486CE061AD51}"/>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9" name="Freeform 6">
              <a:extLst>
                <a:ext uri="{FF2B5EF4-FFF2-40B4-BE49-F238E27FC236}">
                  <a16:creationId xmlns:a16="http://schemas.microsoft.com/office/drawing/2014/main" id="{09C46EDC-571D-288B-B9AF-B0AA6D76CD15}"/>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20" name="Freeform 7">
              <a:extLst>
                <a:ext uri="{FF2B5EF4-FFF2-40B4-BE49-F238E27FC236}">
                  <a16:creationId xmlns:a16="http://schemas.microsoft.com/office/drawing/2014/main" id="{89F9B903-55F2-379F-0EA5-1392CF2BC37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242845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EF809-5D36-421F-97F3-469979B5D898}"/>
              </a:ext>
            </a:extLst>
          </p:cNvPr>
          <p:cNvSpPr>
            <a:spLocks noGrp="1"/>
          </p:cNvSpPr>
          <p:nvPr>
            <p:ph type="title"/>
          </p:nvPr>
        </p:nvSpPr>
        <p:spPr>
          <a:xfrm>
            <a:off x="609918" y="294200"/>
            <a:ext cx="10978515" cy="590400"/>
          </a:xfrm>
        </p:spPr>
        <p:txBody>
          <a:bodyPr vert="horz" lIns="0" tIns="0" rIns="0" bIns="0" rtlCol="0" anchor="t" anchorCtr="0">
            <a:noAutofit/>
          </a:bodyPr>
          <a:lstStyle/>
          <a:p>
            <a:pPr>
              <a:lnSpc>
                <a:spcPct val="100000"/>
              </a:lnSpc>
            </a:pPr>
            <a:r>
              <a:rPr lang="el-GR" dirty="0"/>
              <a:t>Υποχρεωτική e-τιμολόγηση στις B2G συναλλαγές</a:t>
            </a:r>
          </a:p>
        </p:txBody>
      </p:sp>
      <p:grpSp>
        <p:nvGrpSpPr>
          <p:cNvPr id="11" name="Group 4">
            <a:extLst>
              <a:ext uri="{FF2B5EF4-FFF2-40B4-BE49-F238E27FC236}">
                <a16:creationId xmlns:a16="http://schemas.microsoft.com/office/drawing/2014/main" id="{19398A5A-0721-588F-6F76-C7CAAADF4F9E}"/>
              </a:ext>
            </a:extLst>
          </p:cNvPr>
          <p:cNvGrpSpPr>
            <a:grpSpLocks noChangeAspect="1"/>
          </p:cNvGrpSpPr>
          <p:nvPr/>
        </p:nvGrpSpPr>
        <p:grpSpPr bwMode="auto">
          <a:xfrm>
            <a:off x="11287125" y="6356350"/>
            <a:ext cx="303213" cy="311150"/>
            <a:chOff x="7110" y="4004"/>
            <a:chExt cx="191" cy="196"/>
          </a:xfrm>
        </p:grpSpPr>
        <p:sp>
          <p:nvSpPr>
            <p:cNvPr id="13" name="Freeform 5">
              <a:extLst>
                <a:ext uri="{FF2B5EF4-FFF2-40B4-BE49-F238E27FC236}">
                  <a16:creationId xmlns:a16="http://schemas.microsoft.com/office/drawing/2014/main" id="{354C4B82-0954-3953-5704-C3F2613F2CAD}"/>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sp>
          <p:nvSpPr>
            <p:cNvPr id="14" name="Freeform 6">
              <a:extLst>
                <a:ext uri="{FF2B5EF4-FFF2-40B4-BE49-F238E27FC236}">
                  <a16:creationId xmlns:a16="http://schemas.microsoft.com/office/drawing/2014/main" id="{CF9CE771-B3E1-9D7C-D6C5-1F18FD534EA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sp>
          <p:nvSpPr>
            <p:cNvPr id="15" name="Freeform 7">
              <a:extLst>
                <a:ext uri="{FF2B5EF4-FFF2-40B4-BE49-F238E27FC236}">
                  <a16:creationId xmlns:a16="http://schemas.microsoft.com/office/drawing/2014/main" id="{552ECC68-CE6C-65CE-0D57-D5521BFB0F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grpSp>
      <p:sp>
        <p:nvSpPr>
          <p:cNvPr id="3" name="Freeform 3">
            <a:extLst>
              <a:ext uri="{FF2B5EF4-FFF2-40B4-BE49-F238E27FC236}">
                <a16:creationId xmlns:a16="http://schemas.microsoft.com/office/drawing/2014/main" id="{B259589E-A572-65B1-AD26-05992E2C32AE}"/>
              </a:ext>
            </a:extLst>
          </p:cNvPr>
          <p:cNvSpPr/>
          <p:nvPr/>
        </p:nvSpPr>
        <p:spPr>
          <a:xfrm rot="16200000">
            <a:off x="915918" y="507718"/>
            <a:ext cx="72000" cy="684000"/>
          </a:xfrm>
          <a:custGeom>
            <a:avLst/>
            <a:gdLst/>
            <a:ahLst/>
            <a:cxnLst/>
            <a:rect l="l" t="t" r="r" b="b"/>
            <a:pathLst>
              <a:path w="55859" h="1354667">
                <a:moveTo>
                  <a:pt x="0" y="0"/>
                </a:moveTo>
                <a:lnTo>
                  <a:pt x="55859" y="0"/>
                </a:lnTo>
                <a:lnTo>
                  <a:pt x="55859" y="1354667"/>
                </a:lnTo>
                <a:lnTo>
                  <a:pt x="0" y="1354667"/>
                </a:lnTo>
                <a:close/>
              </a:path>
            </a:pathLst>
          </a:custGeom>
          <a:solidFill>
            <a:schemeClr val="tx2"/>
          </a:solidFill>
          <a:ln>
            <a:noFill/>
          </a:ln>
        </p:spPr>
        <p:txBody>
          <a:bodyPr/>
          <a:lstStyle/>
          <a:p>
            <a:endParaRPr lang="el-GR" dirty="0">
              <a:latin typeface="EYInterstate Light" panose="02000506000000020004" pitchFamily="2" charset="0"/>
            </a:endParaRPr>
          </a:p>
        </p:txBody>
      </p:sp>
      <p:sp>
        <p:nvSpPr>
          <p:cNvPr id="4" name="TextBox 3">
            <a:extLst>
              <a:ext uri="{FF2B5EF4-FFF2-40B4-BE49-F238E27FC236}">
                <a16:creationId xmlns:a16="http://schemas.microsoft.com/office/drawing/2014/main" id="{218E3FE2-FFA7-7C62-D5E7-DAFA2A5A0BBA}"/>
              </a:ext>
            </a:extLst>
          </p:cNvPr>
          <p:cNvSpPr txBox="1"/>
          <p:nvPr/>
        </p:nvSpPr>
        <p:spPr>
          <a:xfrm>
            <a:off x="530403" y="1590035"/>
            <a:ext cx="7373194" cy="3985706"/>
          </a:xfrm>
          <a:prstGeom prst="rect">
            <a:avLst/>
          </a:prstGeom>
          <a:noFill/>
        </p:spPr>
        <p:txBody>
          <a:bodyPr wrap="square">
            <a:spAutoFit/>
          </a:bodyPr>
          <a:lstStyle/>
          <a:p>
            <a:pPr>
              <a:spcAft>
                <a:spcPts val="600"/>
              </a:spcAft>
              <a:buClr>
                <a:srgbClr val="FFE600">
                  <a:lumMod val="60000"/>
                  <a:lumOff val="40000"/>
                </a:srgbClr>
              </a:buClr>
              <a:buSzPct val="90000"/>
              <a:defRPr/>
            </a:pPr>
            <a:r>
              <a:rPr lang="el-GR" sz="2800" dirty="0">
                <a:solidFill>
                  <a:schemeClr val="tx2"/>
                </a:solidFill>
                <a:latin typeface="EYInterstate Light" panose="02000506000000020004" pitchFamily="2" charset="0"/>
                <a:cs typeface="Arial" pitchFamily="34" charset="0"/>
              </a:rPr>
              <a:t>Σταδιακή ένταξη </a:t>
            </a:r>
            <a:br>
              <a:rPr lang="en-US" sz="2800" dirty="0">
                <a:solidFill>
                  <a:schemeClr val="tx2"/>
                </a:solidFill>
                <a:latin typeface="EYInterstate Light" panose="02000506000000020004" pitchFamily="2" charset="0"/>
                <a:cs typeface="Arial" pitchFamily="34" charset="0"/>
              </a:rPr>
            </a:br>
            <a:r>
              <a:rPr lang="el-GR" dirty="0">
                <a:solidFill>
                  <a:schemeClr val="bg1"/>
                </a:solidFill>
                <a:latin typeface="EYInterstate Light" panose="02000506000000020004" pitchFamily="2" charset="0"/>
                <a:cs typeface="Arial" pitchFamily="34" charset="0"/>
              </a:rPr>
              <a:t>στην υποχρεωτική </a:t>
            </a:r>
            <a:r>
              <a:rPr lang="en-US" dirty="0">
                <a:solidFill>
                  <a:schemeClr val="bg1"/>
                </a:solidFill>
                <a:latin typeface="EYInterstate Light" panose="02000506000000020004" pitchFamily="2" charset="0"/>
                <a:cs typeface="Arial" pitchFamily="34" charset="0"/>
              </a:rPr>
              <a:t>e–</a:t>
            </a:r>
            <a:r>
              <a:rPr lang="el-GR" dirty="0">
                <a:solidFill>
                  <a:schemeClr val="bg1"/>
                </a:solidFill>
                <a:latin typeface="EYInterstate Light" panose="02000506000000020004" pitchFamily="2" charset="0"/>
                <a:cs typeface="Arial" pitchFamily="34" charset="0"/>
              </a:rPr>
              <a:t>τιμολόγηση</a:t>
            </a:r>
            <a:r>
              <a:rPr lang="en-US" dirty="0">
                <a:solidFill>
                  <a:schemeClr val="bg1"/>
                </a:solidFill>
                <a:latin typeface="EYInterstate Light" panose="02000506000000020004" pitchFamily="2" charset="0"/>
                <a:cs typeface="Arial" pitchFamily="34" charset="0"/>
              </a:rPr>
              <a:t> </a:t>
            </a:r>
            <a:r>
              <a:rPr lang="el-GR" dirty="0">
                <a:solidFill>
                  <a:schemeClr val="bg1"/>
                </a:solidFill>
                <a:latin typeface="EYInterstate Light" panose="02000506000000020004" pitchFamily="2" charset="0"/>
                <a:cs typeface="Arial" pitchFamily="34" charset="0"/>
              </a:rPr>
              <a:t>ανάλογα με:</a:t>
            </a:r>
          </a:p>
          <a:p>
            <a:pPr marL="552450" indent="-285750">
              <a:spcAft>
                <a:spcPts val="600"/>
              </a:spcAft>
              <a:buClr>
                <a:srgbClr val="FFE600">
                  <a:lumMod val="60000"/>
                  <a:lumOff val="40000"/>
                </a:srgbClr>
              </a:buClr>
              <a:buSzPct val="80000"/>
              <a:buFont typeface="Arial" panose="020B0604020202020204" pitchFamily="34" charset="0"/>
              <a:buChar char="►"/>
              <a:defRPr/>
            </a:pPr>
            <a:r>
              <a:rPr lang="el-GR" dirty="0">
                <a:solidFill>
                  <a:schemeClr val="bg1"/>
                </a:solidFill>
                <a:latin typeface="EYInterstate Light" panose="02000506000000020004" pitchFamily="2" charset="0"/>
                <a:cs typeface="Arial" pitchFamily="34" charset="0"/>
              </a:rPr>
              <a:t>το</a:t>
            </a:r>
            <a:r>
              <a:rPr lang="el-GR" dirty="0">
                <a:solidFill>
                  <a:schemeClr val="tx2"/>
                </a:solidFill>
                <a:latin typeface="EYInterstate Light" panose="02000506000000020004" pitchFamily="2" charset="0"/>
                <a:cs typeface="Arial" pitchFamily="34" charset="0"/>
              </a:rPr>
              <a:t> φορέα </a:t>
            </a:r>
            <a:r>
              <a:rPr lang="el-GR" dirty="0">
                <a:solidFill>
                  <a:schemeClr val="bg1"/>
                </a:solidFill>
                <a:latin typeface="EYInterstate Light" panose="02000506000000020004" pitchFamily="2" charset="0"/>
                <a:cs typeface="Arial" pitchFamily="34" charset="0"/>
              </a:rPr>
              <a:t>στον οποίο ανήκουν οι αναθέτουσες αρχές, αλλά και </a:t>
            </a:r>
          </a:p>
          <a:p>
            <a:pPr marL="552450" indent="-285750">
              <a:spcAft>
                <a:spcPts val="1200"/>
              </a:spcAft>
              <a:buClr>
                <a:srgbClr val="FFE600">
                  <a:lumMod val="60000"/>
                  <a:lumOff val="40000"/>
                </a:srgbClr>
              </a:buClr>
              <a:buSzPct val="80000"/>
              <a:buFont typeface="Arial" panose="020B0604020202020204" pitchFamily="34" charset="0"/>
              <a:buChar char="►"/>
              <a:defRPr/>
            </a:pPr>
            <a:r>
              <a:rPr lang="el-GR" dirty="0">
                <a:solidFill>
                  <a:schemeClr val="bg1"/>
                </a:solidFill>
                <a:latin typeface="EYInterstate Light" panose="02000506000000020004" pitchFamily="2" charset="0"/>
                <a:cs typeface="Arial" pitchFamily="34" charset="0"/>
              </a:rPr>
              <a:t>το</a:t>
            </a:r>
            <a:r>
              <a:rPr lang="el-GR" dirty="0">
                <a:solidFill>
                  <a:schemeClr val="tx2"/>
                </a:solidFill>
                <a:latin typeface="EYInterstate Light" panose="02000506000000020004" pitchFamily="2" charset="0"/>
                <a:cs typeface="Arial" pitchFamily="34" charset="0"/>
              </a:rPr>
              <a:t> νομοθετικό πλαίσιο</a:t>
            </a:r>
            <a:r>
              <a:rPr lang="el-GR" dirty="0">
                <a:solidFill>
                  <a:schemeClr val="bg1"/>
                </a:solidFill>
                <a:latin typeface="EYInterstate Light" panose="02000506000000020004" pitchFamily="2" charset="0"/>
                <a:cs typeface="Arial" pitchFamily="34" charset="0"/>
              </a:rPr>
              <a:t> που διέπει τις εκάστοτε συμβάσεις, </a:t>
            </a:r>
            <a:br>
              <a:rPr lang="en-US" dirty="0">
                <a:solidFill>
                  <a:schemeClr val="bg1"/>
                </a:solidFill>
                <a:latin typeface="EYInterstate Light" panose="02000506000000020004" pitchFamily="2" charset="0"/>
                <a:cs typeface="Arial" pitchFamily="34" charset="0"/>
              </a:rPr>
            </a:br>
            <a:r>
              <a:rPr lang="el-GR" dirty="0">
                <a:solidFill>
                  <a:schemeClr val="bg1"/>
                </a:solidFill>
                <a:latin typeface="EYInterstate Light" panose="02000506000000020004" pitchFamily="2" charset="0"/>
                <a:cs typeface="Arial" pitchFamily="34" charset="0"/>
              </a:rPr>
              <a:t>με αφετηρία εκκίνησης την </a:t>
            </a:r>
            <a:r>
              <a:rPr lang="el-GR" b="1" dirty="0">
                <a:solidFill>
                  <a:schemeClr val="tx2"/>
                </a:solidFill>
                <a:latin typeface="EYInterstate Light" panose="02000506000000020004" pitchFamily="2" charset="0"/>
                <a:cs typeface="Arial" pitchFamily="34" charset="0"/>
              </a:rPr>
              <a:t>12η Σεπτεμβρίου 2023.</a:t>
            </a:r>
          </a:p>
          <a:p>
            <a:pPr marL="266700">
              <a:spcAft>
                <a:spcPts val="1200"/>
              </a:spcAft>
              <a:buClr>
                <a:srgbClr val="FFE600">
                  <a:lumMod val="60000"/>
                  <a:lumOff val="40000"/>
                </a:srgbClr>
              </a:buClr>
              <a:buSzPct val="90000"/>
              <a:defRPr/>
            </a:pPr>
            <a:endParaRPr lang="el-GR" dirty="0">
              <a:solidFill>
                <a:schemeClr val="bg1"/>
              </a:solidFill>
              <a:latin typeface="EYInterstate Light" panose="02000506000000020004" pitchFamily="2" charset="0"/>
              <a:cs typeface="Arial" pitchFamily="34" charset="0"/>
            </a:endParaRPr>
          </a:p>
          <a:p>
            <a:pPr>
              <a:spcAft>
                <a:spcPts val="600"/>
              </a:spcAft>
              <a:buClr>
                <a:srgbClr val="FFE600">
                  <a:lumMod val="60000"/>
                  <a:lumOff val="40000"/>
                </a:srgbClr>
              </a:buClr>
              <a:buSzPct val="90000"/>
              <a:defRPr/>
            </a:pPr>
            <a:r>
              <a:rPr lang="el-GR" sz="2800" dirty="0">
                <a:solidFill>
                  <a:schemeClr val="tx2"/>
                </a:solidFill>
                <a:latin typeface="EYInterstate Light" panose="02000506000000020004" pitchFamily="2" charset="0"/>
                <a:cs typeface="Arial" pitchFamily="34" charset="0"/>
              </a:rPr>
              <a:t>Γενικός κανόνας </a:t>
            </a:r>
            <a:br>
              <a:rPr lang="en-US" sz="2800" dirty="0">
                <a:solidFill>
                  <a:schemeClr val="tx2"/>
                </a:solidFill>
                <a:latin typeface="EYInterstate Light" panose="02000506000000020004" pitchFamily="2" charset="0"/>
                <a:cs typeface="Arial" pitchFamily="34" charset="0"/>
              </a:rPr>
            </a:br>
            <a:r>
              <a:rPr lang="el-GR" dirty="0">
                <a:solidFill>
                  <a:schemeClr val="bg1"/>
                </a:solidFill>
                <a:latin typeface="EYInterstate Light" panose="02000506000000020004" pitchFamily="2" charset="0"/>
                <a:cs typeface="Arial" pitchFamily="34" charset="0"/>
              </a:rPr>
              <a:t>για την έναρξη της υποχρεωτικής </a:t>
            </a:r>
            <a:r>
              <a:rPr lang="en-US" dirty="0">
                <a:solidFill>
                  <a:schemeClr val="bg1"/>
                </a:solidFill>
                <a:latin typeface="EYInterstate Light" panose="02000506000000020004" pitchFamily="2" charset="0"/>
                <a:cs typeface="Arial" pitchFamily="34" charset="0"/>
              </a:rPr>
              <a:t>e-</a:t>
            </a:r>
            <a:r>
              <a:rPr lang="el-GR" dirty="0">
                <a:solidFill>
                  <a:schemeClr val="bg1"/>
                </a:solidFill>
                <a:latin typeface="EYInterstate Light" panose="02000506000000020004" pitchFamily="2" charset="0"/>
                <a:cs typeface="Arial" pitchFamily="34" charset="0"/>
              </a:rPr>
              <a:t>τιμολόγησης: </a:t>
            </a:r>
          </a:p>
          <a:p>
            <a:pPr marL="552450" indent="-285750">
              <a:spcAft>
                <a:spcPts val="1200"/>
              </a:spcAft>
              <a:buClr>
                <a:srgbClr val="FFE600">
                  <a:lumMod val="60000"/>
                  <a:lumOff val="40000"/>
                </a:srgbClr>
              </a:buClr>
              <a:buSzPct val="80000"/>
              <a:buFont typeface="Arial" panose="020B0604020202020204" pitchFamily="34" charset="0"/>
              <a:buChar char="►"/>
              <a:tabLst>
                <a:tab pos="447675" algn="l"/>
              </a:tabLst>
              <a:defRPr/>
            </a:pPr>
            <a:r>
              <a:rPr lang="el-GR" dirty="0">
                <a:solidFill>
                  <a:schemeClr val="bg1"/>
                </a:solidFill>
                <a:latin typeface="EYInterstate Light" panose="02000506000000020004" pitchFamily="2" charset="0"/>
                <a:cs typeface="Arial" pitchFamily="34" charset="0"/>
              </a:rPr>
              <a:t>φαίνεται να είναι το </a:t>
            </a:r>
            <a:r>
              <a:rPr lang="el-GR" dirty="0">
                <a:solidFill>
                  <a:schemeClr val="tx2"/>
                </a:solidFill>
                <a:latin typeface="EYInterstate Light" panose="02000506000000020004" pitchFamily="2" charset="0"/>
                <a:cs typeface="Arial" pitchFamily="34" charset="0"/>
              </a:rPr>
              <a:t>χρονικό σημείο εκκίνησης </a:t>
            </a:r>
            <a:br>
              <a:rPr lang="en-US" dirty="0">
                <a:solidFill>
                  <a:schemeClr val="tx2"/>
                </a:solidFill>
                <a:latin typeface="EYInterstate Light" panose="02000506000000020004" pitchFamily="2" charset="0"/>
                <a:cs typeface="Arial" pitchFamily="34" charset="0"/>
              </a:rPr>
            </a:br>
            <a:r>
              <a:rPr lang="el-GR" dirty="0">
                <a:solidFill>
                  <a:schemeClr val="tx2"/>
                </a:solidFill>
                <a:latin typeface="EYInterstate Light" panose="02000506000000020004" pitchFamily="2" charset="0"/>
                <a:cs typeface="Arial" pitchFamily="34" charset="0"/>
              </a:rPr>
              <a:t>των διαδικασιών σύναψης της εκάστοτε σύμβασης </a:t>
            </a:r>
            <a:br>
              <a:rPr lang="en-US" dirty="0">
                <a:solidFill>
                  <a:schemeClr val="tx2"/>
                </a:solidFill>
                <a:latin typeface="EYInterstate Light" panose="02000506000000020004" pitchFamily="2" charset="0"/>
                <a:cs typeface="Arial" pitchFamily="34" charset="0"/>
              </a:rPr>
            </a:br>
            <a:r>
              <a:rPr lang="el-GR" dirty="0">
                <a:solidFill>
                  <a:schemeClr val="bg1"/>
                </a:solidFill>
                <a:latin typeface="EYInterstate Light" panose="02000506000000020004" pitchFamily="2" charset="0"/>
                <a:cs typeface="Arial" pitchFamily="34" charset="0"/>
              </a:rPr>
              <a:t>και όχι η ημερομηνία έκδοσης του τιμολογίου. </a:t>
            </a:r>
          </a:p>
        </p:txBody>
      </p:sp>
      <p:sp>
        <p:nvSpPr>
          <p:cNvPr id="7" name="Freeform 2">
            <a:extLst>
              <a:ext uri="{FF2B5EF4-FFF2-40B4-BE49-F238E27FC236}">
                <a16:creationId xmlns:a16="http://schemas.microsoft.com/office/drawing/2014/main" id="{E4D28D19-3A06-E47A-54B1-81C2F169325A}"/>
              </a:ext>
            </a:extLst>
          </p:cNvPr>
          <p:cNvSpPr>
            <a:spLocks noChangeAspect="1"/>
          </p:cNvSpPr>
          <p:nvPr/>
        </p:nvSpPr>
        <p:spPr>
          <a:xfrm>
            <a:off x="7644909" y="1455091"/>
            <a:ext cx="4123604" cy="4626764"/>
          </a:xfrm>
          <a:custGeom>
            <a:avLst/>
            <a:gdLst/>
            <a:ahLst/>
            <a:cxnLst/>
            <a:rect l="l" t="t" r="r" b="b"/>
            <a:pathLst>
              <a:path w="3667316" h="4114800">
                <a:moveTo>
                  <a:pt x="0" y="0"/>
                </a:moveTo>
                <a:lnTo>
                  <a:pt x="3667315" y="0"/>
                </a:lnTo>
                <a:lnTo>
                  <a:pt x="366731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Tree>
    <p:extLst>
      <p:ext uri="{BB962C8B-B14F-4D97-AF65-F5344CB8AC3E}">
        <p14:creationId xmlns:p14="http://schemas.microsoft.com/office/powerpoint/2010/main" val="2825844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9120AE-262C-475D-D99B-5B46C1440AD3}"/>
              </a:ext>
            </a:extLst>
          </p:cNvPr>
          <p:cNvSpPr>
            <a:spLocks noGrp="1"/>
          </p:cNvSpPr>
          <p:nvPr>
            <p:ph type="body" sz="quarter" idx="10"/>
          </p:nvPr>
        </p:nvSpPr>
        <p:spPr/>
        <p:txBody>
          <a:bodyPr/>
          <a:lstStyle/>
          <a:p>
            <a:r>
              <a:rPr lang="el-GR" dirty="0"/>
              <a:t>Διαβίβαση δεδομένων στην πλατφόρμα </a:t>
            </a:r>
            <a:r>
              <a:rPr lang="el-GR" dirty="0" err="1"/>
              <a:t>myDATA</a:t>
            </a:r>
            <a:endParaRPr lang="el-GR" dirty="0"/>
          </a:p>
        </p:txBody>
      </p:sp>
      <p:sp>
        <p:nvSpPr>
          <p:cNvPr id="5" name="Picture Placeholder 4">
            <a:extLst>
              <a:ext uri="{FF2B5EF4-FFF2-40B4-BE49-F238E27FC236}">
                <a16:creationId xmlns:a16="http://schemas.microsoft.com/office/drawing/2014/main" id="{F38FDEF5-9702-B5B3-DB7A-4B4582360209}"/>
              </a:ext>
            </a:extLst>
          </p:cNvPr>
          <p:cNvSpPr>
            <a:spLocks noGrp="1"/>
          </p:cNvSpPr>
          <p:nvPr>
            <p:ph type="pic" sz="quarter" idx="12"/>
          </p:nvPr>
        </p:nvSpPr>
        <p:spPr/>
      </p:sp>
      <p:pic>
        <p:nvPicPr>
          <p:cNvPr id="4" name="Picture Placeholder 3">
            <a:extLst>
              <a:ext uri="{FF2B5EF4-FFF2-40B4-BE49-F238E27FC236}">
                <a16:creationId xmlns:a16="http://schemas.microsoft.com/office/drawing/2014/main" id="{40A1DF02-4920-F7FC-A4FF-2C74A13C12F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798" r="26798"/>
          <a:stretch/>
        </p:blipFill>
        <p:spPr>
          <a:xfrm>
            <a:off x="6227763" y="0"/>
            <a:ext cx="5970587" cy="6858000"/>
          </a:xfrm>
          <a:prstGeom prst="rect">
            <a:avLst/>
          </a:prstGeom>
        </p:spPr>
      </p:pic>
      <p:sp>
        <p:nvSpPr>
          <p:cNvPr id="6" name="Rectangle 5">
            <a:extLst>
              <a:ext uri="{FF2B5EF4-FFF2-40B4-BE49-F238E27FC236}">
                <a16:creationId xmlns:a16="http://schemas.microsoft.com/office/drawing/2014/main" id="{35855F31-48FF-1C3D-36CA-82C7CED572F0}"/>
              </a:ext>
            </a:extLst>
          </p:cNvPr>
          <p:cNvSpPr/>
          <p:nvPr/>
        </p:nvSpPr>
        <p:spPr>
          <a:xfrm>
            <a:off x="6099175" y="0"/>
            <a:ext cx="6188075" cy="6858000"/>
          </a:xfrm>
          <a:prstGeom prst="rect">
            <a:avLst/>
          </a:prstGeom>
          <a:gradFill flip="none" rotWithShape="1">
            <a:gsLst>
              <a:gs pos="0">
                <a:schemeClr val="tx1">
                  <a:alpha val="0"/>
                </a:schemeClr>
              </a:gs>
              <a:gs pos="100000">
                <a:schemeClr val="tx1"/>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l-GR" sz="1200" dirty="0">
              <a:solidFill>
                <a:schemeClr val="tx1"/>
              </a:solidFill>
            </a:endParaRPr>
          </a:p>
        </p:txBody>
      </p:sp>
      <p:sp>
        <p:nvSpPr>
          <p:cNvPr id="8" name="Title 3">
            <a:extLst>
              <a:ext uri="{FF2B5EF4-FFF2-40B4-BE49-F238E27FC236}">
                <a16:creationId xmlns:a16="http://schemas.microsoft.com/office/drawing/2014/main" id="{C78683AF-CC88-1976-AF7D-38084FD42166}"/>
              </a:ext>
            </a:extLst>
          </p:cNvPr>
          <p:cNvSpPr txBox="1">
            <a:spLocks/>
          </p:cNvSpPr>
          <p:nvPr/>
        </p:nvSpPr>
        <p:spPr>
          <a:xfrm>
            <a:off x="551009" y="3160530"/>
            <a:ext cx="1394711" cy="917575"/>
          </a:xfrm>
          <a:prstGeom prst="rect">
            <a:avLst/>
          </a:prstGeom>
        </p:spPr>
        <p:txBody>
          <a:bodyPr vert="horz" lIns="0" tIns="0" rIns="0" bIns="0" rtlCol="0" anchor="t" anchorCtr="0">
            <a:noAutofit/>
          </a:bodyPr>
          <a:lst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a:lstStyle>
          <a:p>
            <a:pPr marL="0" marR="0" lvl="0" indent="0" algn="l" defTabSz="913943" rtl="0" eaLnBrk="1" fontAlgn="auto" latinLnBrk="0" hangingPunct="1">
              <a:lnSpc>
                <a:spcPct val="85000"/>
              </a:lnSpc>
              <a:spcBef>
                <a:spcPct val="0"/>
              </a:spcBef>
              <a:spcAft>
                <a:spcPts val="0"/>
              </a:spcAft>
              <a:buClrTx/>
              <a:buSzTx/>
              <a:buFontTx/>
              <a:buNone/>
              <a:tabLst/>
              <a:defRPr/>
            </a:pPr>
            <a:r>
              <a:rPr kumimoji="0" lang="en-US" sz="8000" b="1" i="0" u="none" strike="noStrike" kern="1200" cap="none" spc="0" normalizeH="0" baseline="0" noProof="0" dirty="0">
                <a:ln>
                  <a:noFill/>
                </a:ln>
                <a:effectLst/>
                <a:uLnTx/>
                <a:uFillTx/>
                <a:latin typeface="EYInterstate Light" panose="02000506000000020004" pitchFamily="2" charset="0"/>
                <a:ea typeface="+mj-ea"/>
                <a:cs typeface="Arial" pitchFamily="34" charset="0"/>
              </a:rPr>
              <a:t>2.</a:t>
            </a:r>
            <a:endParaRPr kumimoji="0" lang="el-GR" sz="8000" b="1" i="0" u="none" strike="noStrike" kern="1200" cap="none" spc="0" normalizeH="0" baseline="0" noProof="0" dirty="0">
              <a:ln>
                <a:noFill/>
              </a:ln>
              <a:effectLst/>
              <a:uLnTx/>
              <a:uFillTx/>
              <a:latin typeface="EYInterstate Light" panose="02000506000000020004" pitchFamily="2" charset="0"/>
              <a:ea typeface="+mj-ea"/>
              <a:cs typeface="Arial" pitchFamily="34" charset="0"/>
            </a:endParaRPr>
          </a:p>
        </p:txBody>
      </p:sp>
      <p:sp>
        <p:nvSpPr>
          <p:cNvPr id="9" name="Rectangle 8">
            <a:extLst>
              <a:ext uri="{FF2B5EF4-FFF2-40B4-BE49-F238E27FC236}">
                <a16:creationId xmlns:a16="http://schemas.microsoft.com/office/drawing/2014/main" id="{1A4B7C64-9473-7088-A0E5-5251F3C71B6D}"/>
              </a:ext>
            </a:extLst>
          </p:cNvPr>
          <p:cNvSpPr/>
          <p:nvPr/>
        </p:nvSpPr>
        <p:spPr>
          <a:xfrm rot="5400000">
            <a:off x="1095377" y="3646981"/>
            <a:ext cx="197524" cy="120151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l-GR" sz="1200" dirty="0">
              <a:solidFill>
                <a:schemeClr val="tx1"/>
              </a:solidFill>
            </a:endParaRPr>
          </a:p>
        </p:txBody>
      </p:sp>
      <p:grpSp>
        <p:nvGrpSpPr>
          <p:cNvPr id="10" name="Group 4">
            <a:extLst>
              <a:ext uri="{FF2B5EF4-FFF2-40B4-BE49-F238E27FC236}">
                <a16:creationId xmlns:a16="http://schemas.microsoft.com/office/drawing/2014/main" id="{DE47C8BD-964F-1335-7162-6A1FEC5C56F2}"/>
              </a:ext>
            </a:extLst>
          </p:cNvPr>
          <p:cNvGrpSpPr>
            <a:grpSpLocks noChangeAspect="1"/>
          </p:cNvGrpSpPr>
          <p:nvPr/>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8FE967D1-50A7-39C1-DCA9-B5A4D33A2644}"/>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2" name="Freeform 6">
              <a:extLst>
                <a:ext uri="{FF2B5EF4-FFF2-40B4-BE49-F238E27FC236}">
                  <a16:creationId xmlns:a16="http://schemas.microsoft.com/office/drawing/2014/main" id="{2270C3E1-2038-9329-3154-035264A61ECD}"/>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3" name="Freeform 7">
              <a:extLst>
                <a:ext uri="{FF2B5EF4-FFF2-40B4-BE49-F238E27FC236}">
                  <a16:creationId xmlns:a16="http://schemas.microsoft.com/office/drawing/2014/main" id="{165AD1D0-E04A-02E9-0999-90344F076026}"/>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52591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EF809-5D36-421F-97F3-469979B5D898}"/>
              </a:ext>
            </a:extLst>
          </p:cNvPr>
          <p:cNvSpPr>
            <a:spLocks noGrp="1"/>
          </p:cNvSpPr>
          <p:nvPr>
            <p:ph type="title"/>
          </p:nvPr>
        </p:nvSpPr>
        <p:spPr>
          <a:xfrm>
            <a:off x="609918" y="294200"/>
            <a:ext cx="10978515" cy="590400"/>
          </a:xfrm>
        </p:spPr>
        <p:txBody>
          <a:bodyPr vert="horz" lIns="0" tIns="0" rIns="0" bIns="0" rtlCol="0" anchor="t" anchorCtr="0">
            <a:noAutofit/>
          </a:bodyPr>
          <a:lstStyle/>
          <a:p>
            <a:pPr>
              <a:lnSpc>
                <a:spcPct val="100000"/>
              </a:lnSpc>
            </a:pPr>
            <a:r>
              <a:rPr lang="el-GR" dirty="0"/>
              <a:t>Διαβίβαση δεδομένων στην πλατφόρμα </a:t>
            </a:r>
            <a:r>
              <a:rPr lang="el-GR" dirty="0" err="1"/>
              <a:t>myDATA</a:t>
            </a:r>
            <a:r>
              <a:rPr lang="el-GR" dirty="0"/>
              <a:t> </a:t>
            </a:r>
            <a:br>
              <a:rPr lang="el-GR" dirty="0"/>
            </a:br>
            <a:r>
              <a:rPr lang="el-GR" i="1" dirty="0">
                <a:solidFill>
                  <a:schemeClr val="tx2"/>
                </a:solidFill>
              </a:rPr>
              <a:t>Προθεσμίες</a:t>
            </a:r>
          </a:p>
        </p:txBody>
      </p:sp>
      <p:sp>
        <p:nvSpPr>
          <p:cNvPr id="12" name="Freeform 3">
            <a:extLst>
              <a:ext uri="{FF2B5EF4-FFF2-40B4-BE49-F238E27FC236}">
                <a16:creationId xmlns:a16="http://schemas.microsoft.com/office/drawing/2014/main" id="{7C1EC5C6-E701-18D8-D895-ECDB0AE2C274}"/>
              </a:ext>
            </a:extLst>
          </p:cNvPr>
          <p:cNvSpPr/>
          <p:nvPr/>
        </p:nvSpPr>
        <p:spPr>
          <a:xfrm rot="16200000">
            <a:off x="915918" y="881430"/>
            <a:ext cx="72000" cy="684000"/>
          </a:xfrm>
          <a:custGeom>
            <a:avLst/>
            <a:gdLst/>
            <a:ahLst/>
            <a:cxnLst/>
            <a:rect l="l" t="t" r="r" b="b"/>
            <a:pathLst>
              <a:path w="55859" h="1354667">
                <a:moveTo>
                  <a:pt x="0" y="0"/>
                </a:moveTo>
                <a:lnTo>
                  <a:pt x="55859" y="0"/>
                </a:lnTo>
                <a:lnTo>
                  <a:pt x="55859" y="1354667"/>
                </a:lnTo>
                <a:lnTo>
                  <a:pt x="0" y="1354667"/>
                </a:lnTo>
                <a:close/>
              </a:path>
            </a:pathLst>
          </a:custGeom>
          <a:solidFill>
            <a:schemeClr val="tx2"/>
          </a:solidFill>
          <a:ln>
            <a:noFill/>
          </a:ln>
        </p:spPr>
        <p:txBody>
          <a:bodyPr/>
          <a:lstStyle/>
          <a:p>
            <a:endParaRPr lang="el-GR" dirty="0">
              <a:latin typeface="EYInterstate Light" panose="02000506000000020004" pitchFamily="2" charset="0"/>
            </a:endParaRPr>
          </a:p>
        </p:txBody>
      </p:sp>
      <p:grpSp>
        <p:nvGrpSpPr>
          <p:cNvPr id="11" name="Group 4">
            <a:extLst>
              <a:ext uri="{FF2B5EF4-FFF2-40B4-BE49-F238E27FC236}">
                <a16:creationId xmlns:a16="http://schemas.microsoft.com/office/drawing/2014/main" id="{19398A5A-0721-588F-6F76-C7CAAADF4F9E}"/>
              </a:ext>
            </a:extLst>
          </p:cNvPr>
          <p:cNvGrpSpPr>
            <a:grpSpLocks noChangeAspect="1"/>
          </p:cNvGrpSpPr>
          <p:nvPr/>
        </p:nvGrpSpPr>
        <p:grpSpPr bwMode="auto">
          <a:xfrm>
            <a:off x="11287125" y="6356350"/>
            <a:ext cx="303213" cy="311150"/>
            <a:chOff x="7110" y="4004"/>
            <a:chExt cx="191" cy="196"/>
          </a:xfrm>
        </p:grpSpPr>
        <p:sp>
          <p:nvSpPr>
            <p:cNvPr id="13" name="Freeform 5">
              <a:extLst>
                <a:ext uri="{FF2B5EF4-FFF2-40B4-BE49-F238E27FC236}">
                  <a16:creationId xmlns:a16="http://schemas.microsoft.com/office/drawing/2014/main" id="{354C4B82-0954-3953-5704-C3F2613F2CAD}"/>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sp>
          <p:nvSpPr>
            <p:cNvPr id="14" name="Freeform 6">
              <a:extLst>
                <a:ext uri="{FF2B5EF4-FFF2-40B4-BE49-F238E27FC236}">
                  <a16:creationId xmlns:a16="http://schemas.microsoft.com/office/drawing/2014/main" id="{CF9CE771-B3E1-9D7C-D6C5-1F18FD534EA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sp>
          <p:nvSpPr>
            <p:cNvPr id="15" name="Freeform 7">
              <a:extLst>
                <a:ext uri="{FF2B5EF4-FFF2-40B4-BE49-F238E27FC236}">
                  <a16:creationId xmlns:a16="http://schemas.microsoft.com/office/drawing/2014/main" id="{552ECC68-CE6C-65CE-0D57-D5521BFB0F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grpSp>
      <p:graphicFrame>
        <p:nvGraphicFramePr>
          <p:cNvPr id="32" name="Table 31">
            <a:extLst>
              <a:ext uri="{FF2B5EF4-FFF2-40B4-BE49-F238E27FC236}">
                <a16:creationId xmlns:a16="http://schemas.microsoft.com/office/drawing/2014/main" id="{7CA9B15C-CC21-1369-434B-24F616A6FF64}"/>
              </a:ext>
            </a:extLst>
          </p:cNvPr>
          <p:cNvGraphicFramePr>
            <a:graphicFrameLocks noGrp="1"/>
          </p:cNvGraphicFramePr>
          <p:nvPr>
            <p:extLst>
              <p:ext uri="{D42A27DB-BD31-4B8C-83A1-F6EECF244321}">
                <p14:modId xmlns:p14="http://schemas.microsoft.com/office/powerpoint/2010/main" val="3077830832"/>
              </p:ext>
            </p:extLst>
          </p:nvPr>
        </p:nvGraphicFramePr>
        <p:xfrm>
          <a:off x="609918" y="1562259"/>
          <a:ext cx="10943794" cy="4491156"/>
        </p:xfrm>
        <a:graphic>
          <a:graphicData uri="http://schemas.openxmlformats.org/drawingml/2006/table">
            <a:tbl>
              <a:tblPr firstRow="1" firstCol="1" bandRow="1"/>
              <a:tblGrid>
                <a:gridCol w="3831709">
                  <a:extLst>
                    <a:ext uri="{9D8B030D-6E8A-4147-A177-3AD203B41FA5}">
                      <a16:colId xmlns:a16="http://schemas.microsoft.com/office/drawing/2014/main" val="3184645156"/>
                    </a:ext>
                  </a:extLst>
                </a:gridCol>
                <a:gridCol w="1938867">
                  <a:extLst>
                    <a:ext uri="{9D8B030D-6E8A-4147-A177-3AD203B41FA5}">
                      <a16:colId xmlns:a16="http://schemas.microsoft.com/office/drawing/2014/main" val="97745305"/>
                    </a:ext>
                  </a:extLst>
                </a:gridCol>
                <a:gridCol w="1938867">
                  <a:extLst>
                    <a:ext uri="{9D8B030D-6E8A-4147-A177-3AD203B41FA5}">
                      <a16:colId xmlns:a16="http://schemas.microsoft.com/office/drawing/2014/main" val="4262660128"/>
                    </a:ext>
                  </a:extLst>
                </a:gridCol>
                <a:gridCol w="3234351">
                  <a:extLst>
                    <a:ext uri="{9D8B030D-6E8A-4147-A177-3AD203B41FA5}">
                      <a16:colId xmlns:a16="http://schemas.microsoft.com/office/drawing/2014/main" val="1560077827"/>
                    </a:ext>
                  </a:extLst>
                </a:gridCol>
              </a:tblGrid>
              <a:tr h="477431">
                <a:tc>
                  <a:txBody>
                    <a:bodyPr/>
                    <a:lstStyle/>
                    <a:p>
                      <a:pPr algn="l">
                        <a:lnSpc>
                          <a:spcPct val="105000"/>
                        </a:lnSpc>
                      </a:pPr>
                      <a:r>
                        <a:rPr lang="el-GR" sz="1400" b="1" kern="1200" dirty="0">
                          <a:solidFill>
                            <a:srgbClr val="2E2E38"/>
                          </a:solidFill>
                          <a:effectLst/>
                          <a:latin typeface="EYInterstate" panose="02000503020000020004" pitchFamily="2" charset="0"/>
                          <a:ea typeface="+mn-ea"/>
                          <a:cs typeface="Arial" panose="020B0604020202020204" pitchFamily="34" charset="0"/>
                        </a:rPr>
                        <a:t>Είδος συναλλαγής</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l-GR" sz="1400" b="1" kern="1200" dirty="0">
                          <a:solidFill>
                            <a:srgbClr val="2E2E38"/>
                          </a:solidFill>
                          <a:effectLst/>
                          <a:latin typeface="EYInterstate" panose="02000503020000020004" pitchFamily="2" charset="0"/>
                          <a:cs typeface="Arial" panose="020B0604020202020204" pitchFamily="34" charset="0"/>
                        </a:rPr>
                        <a:t>Έτος 2022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l-GR" sz="1400" b="1" kern="1200" dirty="0">
                          <a:solidFill>
                            <a:srgbClr val="2E2E38"/>
                          </a:solidFill>
                          <a:effectLst/>
                          <a:latin typeface="EYInterstate" panose="02000503020000020004" pitchFamily="2" charset="0"/>
                          <a:cs typeface="Arial" panose="020B0604020202020204" pitchFamily="34" charset="0"/>
                        </a:rPr>
                        <a:t>Έτος 2023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l-GR" sz="1400" b="1" kern="1200" dirty="0">
                          <a:solidFill>
                            <a:srgbClr val="2E2E38"/>
                          </a:solidFill>
                          <a:effectLst/>
                          <a:latin typeface="EYInterstate" panose="02000503020000020004" pitchFamily="2" charset="0"/>
                          <a:cs typeface="Arial" panose="020B0604020202020204" pitchFamily="34" charset="0"/>
                        </a:rPr>
                        <a:t>Έτος 2024 και εφεξής</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9298261"/>
                  </a:ext>
                </a:extLst>
              </a:tr>
              <a:tr h="802745">
                <a:tc>
                  <a:txBody>
                    <a:bodyPr/>
                    <a:lstStyle/>
                    <a:p>
                      <a:pPr algn="l" fontAlgn="ctr"/>
                      <a:r>
                        <a:rPr lang="el-GR" sz="1400" b="0" kern="1200" dirty="0">
                          <a:solidFill>
                            <a:schemeClr val="bg1"/>
                          </a:solidFill>
                          <a:effectLst/>
                          <a:latin typeface="EYInterstate Light" panose="02000506000000020004" pitchFamily="2" charset="0"/>
                          <a:ea typeface="+mn-ea"/>
                          <a:cs typeface="Arial" panose="020B0604020202020204" pitchFamily="34" charset="0"/>
                        </a:rPr>
                        <a:t>Έσοδα τιμολόγησης, έξοδα </a:t>
                      </a:r>
                      <a:r>
                        <a:rPr lang="el-GR" sz="1400" b="0" kern="1200" dirty="0" err="1">
                          <a:solidFill>
                            <a:schemeClr val="bg1"/>
                          </a:solidFill>
                          <a:effectLst/>
                          <a:latin typeface="EYInterstate Light" panose="02000506000000020004" pitchFamily="2" charset="0"/>
                          <a:ea typeface="+mn-ea"/>
                          <a:cs typeface="Arial" panose="020B0604020202020204" pitchFamily="34" charset="0"/>
                        </a:rPr>
                        <a:t>αυτοτιμολόγησης</a:t>
                      </a:r>
                      <a:r>
                        <a:rPr lang="el-GR" sz="1400" b="0" kern="1200" dirty="0">
                          <a:solidFill>
                            <a:schemeClr val="bg1"/>
                          </a:solidFill>
                          <a:effectLst/>
                          <a:latin typeface="EYInterstate Light" panose="02000506000000020004" pitchFamily="2" charset="0"/>
                          <a:ea typeface="+mn-ea"/>
                          <a:cs typeface="Arial" panose="020B0604020202020204" pitchFamily="34" charset="0"/>
                        </a:rPr>
                        <a:t> και τίτλοι κτήσης</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lnSpc>
                          <a:spcPct val="100000"/>
                        </a:lnSpc>
                      </a:pPr>
                      <a:r>
                        <a:rPr lang="el-GR" sz="1400" b="0" kern="1200" dirty="0">
                          <a:solidFill>
                            <a:schemeClr val="bg1"/>
                          </a:solidFill>
                          <a:effectLst/>
                          <a:latin typeface="EYInterstate Light" panose="02000506000000020004" pitchFamily="2" charset="0"/>
                          <a:ea typeface="+mn-ea"/>
                          <a:cs typeface="Arial" panose="020B0604020202020204" pitchFamily="34" charset="0"/>
                        </a:rPr>
                        <a:t>έως την 31.03.2023 </a:t>
                      </a:r>
                      <a:r>
                        <a:rPr lang="el-GR" sz="1400" b="0" i="1" kern="1200" dirty="0">
                          <a:solidFill>
                            <a:schemeClr val="bg1"/>
                          </a:solidFill>
                          <a:effectLst/>
                          <a:latin typeface="EYInterstate Light" panose="02000506000000020004" pitchFamily="2" charset="0"/>
                          <a:ea typeface="+mn-ea"/>
                          <a:cs typeface="Arial" panose="020B0604020202020204" pitchFamily="34" charset="0"/>
                        </a:rPr>
                        <a:t>(παρήλθε)</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lnSpc>
                          <a:spcPct val="100000"/>
                        </a:lnSpc>
                      </a:pPr>
                      <a:r>
                        <a:rPr lang="el-GR" sz="1400" b="0" kern="1200" dirty="0">
                          <a:solidFill>
                            <a:schemeClr val="bg1"/>
                          </a:solidFill>
                          <a:effectLst/>
                          <a:latin typeface="EYInterstate Light" panose="02000506000000020004" pitchFamily="2" charset="0"/>
                          <a:ea typeface="+mn-ea"/>
                          <a:cs typeface="Arial" panose="020B0604020202020204" pitchFamily="34" charset="0"/>
                        </a:rPr>
                        <a:t>Έως 28.2.2024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lnSpc>
                          <a:spcPct val="100000"/>
                        </a:lnSpc>
                      </a:pPr>
                      <a:r>
                        <a:rPr lang="el-GR" sz="1400" b="0" kern="1200" dirty="0">
                          <a:solidFill>
                            <a:schemeClr val="bg1"/>
                          </a:solidFill>
                          <a:effectLst/>
                          <a:latin typeface="EYInterstate Light" panose="02000506000000020004" pitchFamily="2" charset="0"/>
                          <a:ea typeface="+mn-ea"/>
                          <a:cs typeface="Arial" panose="020B0604020202020204" pitchFamily="34" charset="0"/>
                        </a:rPr>
                        <a:t>Σε πραγματικό χρόνο</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0735134"/>
                  </a:ext>
                </a:extLst>
              </a:tr>
              <a:tr h="802745">
                <a:tc>
                  <a:txBody>
                    <a:bodyPr/>
                    <a:lstStyle/>
                    <a:p>
                      <a:pPr algn="l" fontAlgn="ctr"/>
                      <a:r>
                        <a:rPr lang="el-GR" sz="1400" b="0" kern="1200" dirty="0">
                          <a:solidFill>
                            <a:schemeClr val="bg1"/>
                          </a:solidFill>
                          <a:effectLst/>
                          <a:latin typeface="EYInterstate Light" panose="02000506000000020004" pitchFamily="2" charset="0"/>
                          <a:ea typeface="+mn-ea"/>
                          <a:cs typeface="Arial" panose="020B0604020202020204" pitchFamily="34" charset="0"/>
                        </a:rPr>
                        <a:t>Δεδομένα της σύνοψης και των χαρακτηρισμών εξόδων τιμολόγησης και εσόδων </a:t>
                      </a:r>
                      <a:r>
                        <a:rPr lang="el-GR" sz="1400" b="0" kern="1200" dirty="0" err="1">
                          <a:solidFill>
                            <a:schemeClr val="bg1"/>
                          </a:solidFill>
                          <a:effectLst/>
                          <a:latin typeface="EYInterstate Light" panose="02000506000000020004" pitchFamily="2" charset="0"/>
                          <a:ea typeface="+mn-ea"/>
                          <a:cs typeface="Arial" panose="020B0604020202020204" pitchFamily="34" charset="0"/>
                        </a:rPr>
                        <a:t>αυτοτιμολόγησης</a:t>
                      </a:r>
                      <a:endParaRPr lang="el-GR" sz="1400" b="0" kern="1200" dirty="0">
                        <a:solidFill>
                          <a:schemeClr val="bg1"/>
                        </a:solidFill>
                        <a:effectLst/>
                        <a:latin typeface="EYInterstate Light" panose="02000506000000020004" pitchFamily="2"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lnSpc>
                          <a:spcPct val="100000"/>
                        </a:lnSpc>
                      </a:pPr>
                      <a:r>
                        <a:rPr lang="el-GR" sz="1400" b="0" kern="1200" dirty="0">
                          <a:solidFill>
                            <a:schemeClr val="bg1"/>
                          </a:solidFill>
                          <a:effectLst/>
                          <a:latin typeface="EYInterstate Light" panose="02000506000000020004" pitchFamily="2" charset="0"/>
                          <a:ea typeface="+mn-ea"/>
                          <a:cs typeface="Arial" panose="020B0604020202020204" pitchFamily="34" charset="0"/>
                        </a:rPr>
                        <a:t>έως την 31.10.2023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lnSpc>
                          <a:spcPct val="100000"/>
                        </a:lnSpc>
                      </a:pPr>
                      <a:r>
                        <a:rPr lang="el-GR" sz="1400" b="0" kern="1200" dirty="0">
                          <a:solidFill>
                            <a:schemeClr val="bg1"/>
                          </a:solidFill>
                          <a:effectLst/>
                          <a:latin typeface="EYInterstate Light" panose="02000506000000020004" pitchFamily="2" charset="0"/>
                          <a:ea typeface="+mn-ea"/>
                          <a:cs typeface="Arial" panose="020B0604020202020204" pitchFamily="34" charset="0"/>
                        </a:rPr>
                        <a:t>Έως 31.3.2024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lnSpc>
                          <a:spcPct val="100000"/>
                        </a:lnSpc>
                      </a:pPr>
                      <a:r>
                        <a:rPr lang="el-GR" sz="1400" b="0" kern="1200" dirty="0">
                          <a:solidFill>
                            <a:schemeClr val="bg1"/>
                          </a:solidFill>
                          <a:effectLst/>
                          <a:latin typeface="EYInterstate Light" panose="02000506000000020004" pitchFamily="2" charset="0"/>
                          <a:ea typeface="+mn-ea"/>
                          <a:cs typeface="Arial" panose="020B0604020202020204" pitchFamily="34" charset="0"/>
                        </a:rPr>
                        <a:t>Έως την ημερομηνία εμπρόθεσμης υποβολής της οικείας δήλωσης ΦΠΑ</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6927170"/>
                  </a:ext>
                </a:extLst>
              </a:tr>
              <a:tr h="802745">
                <a:tc>
                  <a:txBody>
                    <a:bodyPr/>
                    <a:lstStyle/>
                    <a:p>
                      <a:pPr algn="l" fontAlgn="ctr"/>
                      <a:r>
                        <a:rPr lang="el-GR" sz="1400" b="0" kern="1200" dirty="0">
                          <a:solidFill>
                            <a:schemeClr val="bg1"/>
                          </a:solidFill>
                          <a:effectLst/>
                          <a:latin typeface="EYInterstate Light" panose="02000506000000020004" pitchFamily="2" charset="0"/>
                          <a:ea typeface="+mn-ea"/>
                          <a:cs typeface="Arial" panose="020B0604020202020204" pitchFamily="34" charset="0"/>
                        </a:rPr>
                        <a:t>Παραλείψεις και αποκλίσεις διαβίβασης στοιχείων</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lnSpc>
                          <a:spcPct val="100000"/>
                        </a:lnSpc>
                      </a:pPr>
                      <a:r>
                        <a:rPr lang="el-GR" sz="1400" b="0" kern="1200" dirty="0">
                          <a:solidFill>
                            <a:schemeClr val="bg1"/>
                          </a:solidFill>
                          <a:effectLst/>
                          <a:latin typeface="EYInterstate Light" panose="02000506000000020004" pitchFamily="2" charset="0"/>
                          <a:ea typeface="+mn-ea"/>
                          <a:cs typeface="Arial" panose="020B0604020202020204" pitchFamily="34" charset="0"/>
                        </a:rPr>
                        <a:t>έως την 30.11.2023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lnSpc>
                          <a:spcPct val="100000"/>
                        </a:lnSpc>
                      </a:pPr>
                      <a:r>
                        <a:rPr lang="el-GR" sz="1400" b="0" kern="1200" dirty="0">
                          <a:solidFill>
                            <a:schemeClr val="bg1"/>
                          </a:solidFill>
                          <a:effectLst/>
                          <a:latin typeface="EYInterstate Light" panose="02000506000000020004" pitchFamily="2" charset="0"/>
                          <a:ea typeface="+mn-ea"/>
                          <a:cs typeface="Arial" panose="020B0604020202020204" pitchFamily="34" charset="0"/>
                        </a:rPr>
                        <a:t>Έως 30.4.2024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lnSpc>
                          <a:spcPct val="100000"/>
                        </a:lnSpc>
                      </a:pPr>
                      <a:r>
                        <a:rPr lang="el-GR" sz="1400" b="0" kern="1200" dirty="0">
                          <a:solidFill>
                            <a:schemeClr val="bg1"/>
                          </a:solidFill>
                          <a:effectLst/>
                          <a:latin typeface="EYInterstate Light" panose="02000506000000020004" pitchFamily="2" charset="0"/>
                          <a:ea typeface="+mn-ea"/>
                          <a:cs typeface="Arial" panose="020B0604020202020204" pitchFamily="34" charset="0"/>
                        </a:rPr>
                        <a:t>Εντός δύο μηνών από τη λήξη της προθεσμίας υποβολής της δήλωσης ΦΠΑ απλογραφικών βιβλίων</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9254103"/>
                  </a:ext>
                </a:extLst>
              </a:tr>
              <a:tr h="802745">
                <a:tc>
                  <a:txBody>
                    <a:bodyPr/>
                    <a:lstStyle/>
                    <a:p>
                      <a:pPr algn="l" fontAlgn="ctr"/>
                      <a:r>
                        <a:rPr lang="el-GR" sz="1400" b="0" kern="1200" dirty="0">
                          <a:solidFill>
                            <a:schemeClr val="bg1"/>
                          </a:solidFill>
                          <a:effectLst/>
                          <a:latin typeface="EYInterstate Light" panose="02000506000000020004" pitchFamily="2" charset="0"/>
                          <a:ea typeface="+mn-ea"/>
                          <a:cs typeface="Arial" panose="020B0604020202020204" pitchFamily="34" charset="0"/>
                        </a:rPr>
                        <a:t>Εγγραφές μισθοδοσίας</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lnSpc>
                          <a:spcPct val="100000"/>
                        </a:lnSpc>
                      </a:pPr>
                      <a:r>
                        <a:rPr lang="el-GR" sz="1400" b="0" kern="1200" dirty="0">
                          <a:solidFill>
                            <a:schemeClr val="bg1"/>
                          </a:solidFill>
                          <a:effectLst/>
                          <a:latin typeface="EYInterstate Light" panose="02000506000000020004" pitchFamily="2" charset="0"/>
                          <a:ea typeface="+mn-ea"/>
                          <a:cs typeface="Arial" panose="020B0604020202020204" pitchFamily="34" charset="0"/>
                        </a:rPr>
                        <a:t>έως την 31.10.2023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lnSpc>
                          <a:spcPct val="100000"/>
                        </a:lnSpc>
                      </a:pPr>
                      <a:r>
                        <a:rPr lang="el-GR" sz="1400" b="0" kern="1200" dirty="0">
                          <a:solidFill>
                            <a:schemeClr val="bg1"/>
                          </a:solidFill>
                          <a:effectLst/>
                          <a:latin typeface="EYInterstate Light" panose="02000506000000020004" pitchFamily="2" charset="0"/>
                          <a:ea typeface="+mn-ea"/>
                          <a:cs typeface="Arial" panose="020B0604020202020204" pitchFamily="34" charset="0"/>
                        </a:rPr>
                        <a:t>Έως 31.3.2024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lnSpc>
                          <a:spcPct val="100000"/>
                        </a:lnSpc>
                      </a:pPr>
                      <a:r>
                        <a:rPr lang="el-GR" sz="1400" b="0" kern="1200" dirty="0">
                          <a:solidFill>
                            <a:schemeClr val="bg1"/>
                          </a:solidFill>
                          <a:effectLst/>
                          <a:latin typeface="EYInterstate Light" panose="02000506000000020004" pitchFamily="2" charset="0"/>
                          <a:ea typeface="+mn-ea"/>
                          <a:cs typeface="Arial" panose="020B0604020202020204" pitchFamily="34" charset="0"/>
                        </a:rPr>
                        <a:t>Έως την καταληκτική ημερομηνία εμπρόθεσμης υποβολής της δήλωσης ΦΜΕ</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8225010"/>
                  </a:ext>
                </a:extLst>
              </a:tr>
              <a:tr h="802745">
                <a:tc>
                  <a:txBody>
                    <a:bodyPr/>
                    <a:lstStyle/>
                    <a:p>
                      <a:pPr algn="l" fontAlgn="ctr"/>
                      <a:r>
                        <a:rPr lang="el-GR" sz="1400" b="0" kern="1200" dirty="0">
                          <a:solidFill>
                            <a:schemeClr val="bg1"/>
                          </a:solidFill>
                          <a:effectLst/>
                          <a:latin typeface="EYInterstate Light" panose="02000506000000020004" pitchFamily="2" charset="0"/>
                          <a:ea typeface="+mn-ea"/>
                          <a:cs typeface="Arial" panose="020B0604020202020204" pitchFamily="34" charset="0"/>
                        </a:rPr>
                        <a:t>Εγγραφές τακτοποίησης εσόδων και εξόδων</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lnSpc>
                          <a:spcPct val="100000"/>
                        </a:lnSpc>
                      </a:pPr>
                      <a:r>
                        <a:rPr lang="el-GR" sz="1400" b="0" kern="1200" dirty="0">
                          <a:solidFill>
                            <a:schemeClr val="bg1"/>
                          </a:solidFill>
                          <a:effectLst/>
                          <a:latin typeface="EYInterstate Light" panose="02000506000000020004" pitchFamily="2" charset="0"/>
                          <a:ea typeface="+mn-ea"/>
                          <a:cs typeface="Arial" panose="020B0604020202020204" pitchFamily="34" charset="0"/>
                        </a:rPr>
                        <a:t>έως την 31.12.2023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lnSpc>
                          <a:spcPct val="100000"/>
                        </a:lnSpc>
                      </a:pPr>
                      <a:r>
                        <a:rPr lang="el-GR" sz="1400" b="0" kern="1200" dirty="0">
                          <a:solidFill>
                            <a:schemeClr val="bg1"/>
                          </a:solidFill>
                          <a:effectLst/>
                          <a:latin typeface="EYInterstate Light" panose="02000506000000020004" pitchFamily="2" charset="0"/>
                          <a:ea typeface="+mn-ea"/>
                          <a:cs typeface="Arial" panose="020B0604020202020204" pitchFamily="34" charset="0"/>
                        </a:rPr>
                        <a:t>Έως 30.6.2024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lnSpc>
                          <a:spcPct val="100000"/>
                        </a:lnSpc>
                      </a:pPr>
                      <a:r>
                        <a:rPr lang="el-GR" sz="1400" b="0" kern="1200" dirty="0">
                          <a:solidFill>
                            <a:schemeClr val="bg1"/>
                          </a:solidFill>
                          <a:effectLst/>
                          <a:latin typeface="EYInterstate Light" panose="02000506000000020004" pitchFamily="2" charset="0"/>
                          <a:ea typeface="+mn-ea"/>
                          <a:cs typeface="Arial" panose="020B0604020202020204" pitchFamily="34" charset="0"/>
                        </a:rPr>
                        <a:t>Έως την ημερομηνία εμπρόθεσμης υποβολής της ΔΦΕ</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7805775"/>
                  </a:ext>
                </a:extLst>
              </a:tr>
            </a:tbl>
          </a:graphicData>
        </a:graphic>
      </p:graphicFrame>
    </p:spTree>
    <p:extLst>
      <p:ext uri="{BB962C8B-B14F-4D97-AF65-F5344CB8AC3E}">
        <p14:creationId xmlns:p14="http://schemas.microsoft.com/office/powerpoint/2010/main" val="4180794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129FAEB1-CD10-9BDF-B3D6-62182D5B6E5D}"/>
              </a:ext>
            </a:extLst>
          </p:cNvPr>
          <p:cNvSpPr txBox="1"/>
          <p:nvPr/>
        </p:nvSpPr>
        <p:spPr>
          <a:xfrm>
            <a:off x="577446" y="1260707"/>
            <a:ext cx="6327445" cy="4976181"/>
          </a:xfrm>
          <a:prstGeom prst="roundRect">
            <a:avLst>
              <a:gd name="adj" fmla="val 5865"/>
            </a:avLst>
          </a:prstGeom>
          <a:noFill/>
          <a:ln>
            <a:solidFill>
              <a:schemeClr val="tx1">
                <a:lumMod val="60000"/>
                <a:lumOff val="40000"/>
              </a:schemeClr>
            </a:solidFill>
          </a:ln>
        </p:spPr>
        <p:txBody>
          <a:bodyPr wrap="square" lIns="108000" tIns="108000" rIns="108000" bIns="108000" anchor="t">
            <a:noAutofit/>
          </a:bodyPr>
          <a:lstStyle/>
          <a:p>
            <a:pPr algn="ctr">
              <a:spcAft>
                <a:spcPts val="600"/>
              </a:spcAft>
              <a:buClr>
                <a:schemeClr val="bg1">
                  <a:lumMod val="50000"/>
                </a:schemeClr>
              </a:buClr>
              <a:buSzPct val="90000"/>
              <a:defRPr/>
            </a:pPr>
            <a:r>
              <a:rPr lang="el-GR" b="1" dirty="0">
                <a:solidFill>
                  <a:schemeClr val="tx2"/>
                </a:solidFill>
                <a:latin typeface="+mj-lt"/>
              </a:rPr>
              <a:t>Εξαγγελίες ΔΕΘ</a:t>
            </a:r>
            <a:br>
              <a:rPr lang="en-US" b="1" dirty="0">
                <a:solidFill>
                  <a:schemeClr val="tx2"/>
                </a:solidFill>
                <a:latin typeface="+mj-lt"/>
              </a:rPr>
            </a:br>
            <a:endParaRPr lang="en-US" b="1" dirty="0">
              <a:solidFill>
                <a:schemeClr val="tx2"/>
              </a:solidFill>
              <a:latin typeface="+mj-lt"/>
            </a:endParaRPr>
          </a:p>
          <a:p>
            <a:pPr>
              <a:spcAft>
                <a:spcPts val="600"/>
              </a:spcAft>
              <a:buSzPct val="90000"/>
              <a:defRPr/>
            </a:pPr>
            <a:endParaRPr lang="en-US" sz="1600" dirty="0">
              <a:solidFill>
                <a:schemeClr val="tx2"/>
              </a:solidFill>
              <a:latin typeface="EYInterstate Light" panose="02000506000000020004" pitchFamily="2" charset="0"/>
              <a:cs typeface="Arial" pitchFamily="34" charset="0"/>
            </a:endParaRPr>
          </a:p>
        </p:txBody>
      </p:sp>
      <p:sp>
        <p:nvSpPr>
          <p:cNvPr id="2" name="Title 1">
            <a:extLst>
              <a:ext uri="{FF2B5EF4-FFF2-40B4-BE49-F238E27FC236}">
                <a16:creationId xmlns:a16="http://schemas.microsoft.com/office/drawing/2014/main" id="{9ADEF809-5D36-421F-97F3-469979B5D898}"/>
              </a:ext>
            </a:extLst>
          </p:cNvPr>
          <p:cNvSpPr>
            <a:spLocks noGrp="1"/>
          </p:cNvSpPr>
          <p:nvPr>
            <p:ph type="title"/>
          </p:nvPr>
        </p:nvSpPr>
        <p:spPr>
          <a:xfrm>
            <a:off x="609918" y="294200"/>
            <a:ext cx="10978515" cy="590400"/>
          </a:xfrm>
        </p:spPr>
        <p:txBody>
          <a:bodyPr vert="horz" lIns="0" tIns="0" rIns="0" bIns="0" rtlCol="0" anchor="t" anchorCtr="0">
            <a:noAutofit/>
          </a:bodyPr>
          <a:lstStyle/>
          <a:p>
            <a:pPr>
              <a:lnSpc>
                <a:spcPct val="100000"/>
              </a:lnSpc>
            </a:pPr>
            <a:r>
              <a:rPr lang="el-GR" dirty="0"/>
              <a:t>Διαβίβαση δεδομένων στην πλατφόρμα </a:t>
            </a:r>
            <a:r>
              <a:rPr lang="el-GR" dirty="0" err="1"/>
              <a:t>myDATA</a:t>
            </a:r>
            <a:endParaRPr lang="el-GR" dirty="0"/>
          </a:p>
        </p:txBody>
      </p:sp>
      <p:sp>
        <p:nvSpPr>
          <p:cNvPr id="5" name="Rectangle: Rounded Corners 4">
            <a:extLst>
              <a:ext uri="{FF2B5EF4-FFF2-40B4-BE49-F238E27FC236}">
                <a16:creationId xmlns:a16="http://schemas.microsoft.com/office/drawing/2014/main" id="{BE2111AA-F90F-F884-4CF7-70514B5C3FC1}"/>
              </a:ext>
            </a:extLst>
          </p:cNvPr>
          <p:cNvSpPr/>
          <p:nvPr/>
        </p:nvSpPr>
        <p:spPr>
          <a:xfrm>
            <a:off x="935255" y="1825987"/>
            <a:ext cx="5559329" cy="1188000"/>
          </a:xfrm>
          <a:prstGeom prst="roundRect">
            <a:avLst/>
          </a:prstGeom>
          <a:solidFill>
            <a:schemeClr val="tx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nchorCtr="0"/>
          <a:lstStyle/>
          <a:p>
            <a:pPr>
              <a:spcAft>
                <a:spcPts val="600"/>
              </a:spcAft>
              <a:buSzPct val="90000"/>
              <a:defRPr/>
            </a:pPr>
            <a:r>
              <a:rPr lang="el-GR" dirty="0">
                <a:solidFill>
                  <a:schemeClr val="bg1"/>
                </a:solidFill>
                <a:latin typeface="EYInterstate Light" panose="02000506000000020004" pitchFamily="2" charset="0"/>
                <a:cs typeface="Arial" pitchFamily="34" charset="0"/>
              </a:rPr>
              <a:t>Καθολική εφαρμογή των ηλεκτρονικών βιβλίων </a:t>
            </a:r>
            <a:br>
              <a:rPr lang="en-US" dirty="0">
                <a:solidFill>
                  <a:schemeClr val="bg1"/>
                </a:solidFill>
                <a:latin typeface="EYInterstate Light" panose="02000506000000020004" pitchFamily="2" charset="0"/>
                <a:cs typeface="Arial" pitchFamily="34" charset="0"/>
              </a:rPr>
            </a:br>
            <a:r>
              <a:rPr lang="el-GR" dirty="0">
                <a:solidFill>
                  <a:schemeClr val="bg1"/>
                </a:solidFill>
                <a:latin typeface="EYInterstate Light" panose="02000506000000020004" pitchFamily="2" charset="0"/>
                <a:cs typeface="Arial" pitchFamily="34" charset="0"/>
              </a:rPr>
              <a:t>εντός του 2024</a:t>
            </a:r>
          </a:p>
        </p:txBody>
      </p:sp>
      <p:sp>
        <p:nvSpPr>
          <p:cNvPr id="6" name="Rectangle: Rounded Corners 5">
            <a:extLst>
              <a:ext uri="{FF2B5EF4-FFF2-40B4-BE49-F238E27FC236}">
                <a16:creationId xmlns:a16="http://schemas.microsoft.com/office/drawing/2014/main" id="{4A0F9B12-D50E-52BC-38D5-931A800E8FE3}"/>
              </a:ext>
            </a:extLst>
          </p:cNvPr>
          <p:cNvSpPr/>
          <p:nvPr/>
        </p:nvSpPr>
        <p:spPr>
          <a:xfrm>
            <a:off x="935255" y="3307656"/>
            <a:ext cx="5559329" cy="1188000"/>
          </a:xfrm>
          <a:prstGeom prst="roundRect">
            <a:avLst/>
          </a:prstGeom>
          <a:solidFill>
            <a:schemeClr val="tx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nchorCtr="0"/>
          <a:lstStyle/>
          <a:p>
            <a:pPr>
              <a:spcAft>
                <a:spcPts val="600"/>
              </a:spcAft>
              <a:buSzPct val="90000"/>
              <a:defRPr/>
            </a:pPr>
            <a:r>
              <a:rPr lang="el-GR" dirty="0">
                <a:solidFill>
                  <a:schemeClr val="bg1"/>
                </a:solidFill>
                <a:latin typeface="EYInterstate Light" panose="02000506000000020004" pitchFamily="2" charset="0"/>
                <a:cs typeface="Arial" pitchFamily="34" charset="0"/>
              </a:rPr>
              <a:t>Τα έσοδα που δηλώνονται δεν μπορεί να υπολείπονται από αυτά που προκύπτουν από την ηλεκτρονική πληροφόρηση (</a:t>
            </a:r>
            <a:r>
              <a:rPr lang="en-US" dirty="0" err="1">
                <a:solidFill>
                  <a:schemeClr val="bg1"/>
                </a:solidFill>
                <a:latin typeface="EYInterstate Light" panose="02000506000000020004" pitchFamily="2" charset="0"/>
                <a:cs typeface="Arial" pitchFamily="34" charset="0"/>
              </a:rPr>
              <a:t>myDATA</a:t>
            </a:r>
            <a:r>
              <a:rPr lang="en-US" dirty="0">
                <a:solidFill>
                  <a:schemeClr val="bg1"/>
                </a:solidFill>
                <a:latin typeface="EYInterstate Light" panose="02000506000000020004" pitchFamily="2" charset="0"/>
                <a:cs typeface="Arial" pitchFamily="34" charset="0"/>
              </a:rPr>
              <a:t>,</a:t>
            </a:r>
            <a:r>
              <a:rPr lang="el-GR" dirty="0">
                <a:solidFill>
                  <a:schemeClr val="bg1"/>
                </a:solidFill>
                <a:latin typeface="EYInterstate Light" panose="02000506000000020004" pitchFamily="2" charset="0"/>
                <a:cs typeface="Arial" pitchFamily="34" charset="0"/>
              </a:rPr>
              <a:t> </a:t>
            </a:r>
          </a:p>
          <a:p>
            <a:pPr>
              <a:spcAft>
                <a:spcPts val="600"/>
              </a:spcAft>
              <a:buSzPct val="90000"/>
              <a:defRPr/>
            </a:pPr>
            <a:r>
              <a:rPr lang="el-GR" dirty="0">
                <a:solidFill>
                  <a:schemeClr val="bg1"/>
                </a:solidFill>
                <a:latin typeface="EYInterstate Light" panose="02000506000000020004" pitchFamily="2" charset="0"/>
                <a:cs typeface="Arial" pitchFamily="34" charset="0"/>
              </a:rPr>
              <a:t>ΦΗΜ-</a:t>
            </a:r>
            <a:r>
              <a:rPr lang="en-US" dirty="0">
                <a:solidFill>
                  <a:schemeClr val="bg1"/>
                </a:solidFill>
                <a:latin typeface="EYInterstate Light" panose="02000506000000020004" pitchFamily="2" charset="0"/>
                <a:cs typeface="Arial" pitchFamily="34" charset="0"/>
              </a:rPr>
              <a:t>POS)</a:t>
            </a:r>
            <a:endParaRPr lang="el-GR" dirty="0">
              <a:solidFill>
                <a:schemeClr val="bg1"/>
              </a:solidFill>
              <a:latin typeface="EYInterstate Light" panose="02000506000000020004" pitchFamily="2" charset="0"/>
              <a:cs typeface="Arial" pitchFamily="34" charset="0"/>
            </a:endParaRPr>
          </a:p>
        </p:txBody>
      </p:sp>
      <p:sp>
        <p:nvSpPr>
          <p:cNvPr id="16" name="Rectangle: Rounded Corners 15">
            <a:extLst>
              <a:ext uri="{FF2B5EF4-FFF2-40B4-BE49-F238E27FC236}">
                <a16:creationId xmlns:a16="http://schemas.microsoft.com/office/drawing/2014/main" id="{99FBF850-D203-0DBD-B59D-5A82E69EBB97}"/>
              </a:ext>
            </a:extLst>
          </p:cNvPr>
          <p:cNvSpPr/>
          <p:nvPr/>
        </p:nvSpPr>
        <p:spPr>
          <a:xfrm>
            <a:off x="935255" y="4789325"/>
            <a:ext cx="5559329" cy="1188000"/>
          </a:xfrm>
          <a:prstGeom prst="roundRect">
            <a:avLst/>
          </a:prstGeom>
          <a:solidFill>
            <a:schemeClr val="tx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nchorCtr="0"/>
          <a:lstStyle/>
          <a:p>
            <a:pPr>
              <a:spcAft>
                <a:spcPts val="600"/>
              </a:spcAft>
              <a:buSzPct val="90000"/>
              <a:defRPr/>
            </a:pPr>
            <a:r>
              <a:rPr lang="el-GR" dirty="0">
                <a:solidFill>
                  <a:schemeClr val="bg1"/>
                </a:solidFill>
                <a:latin typeface="EYInterstate Light" panose="02000506000000020004" pitchFamily="2" charset="0"/>
                <a:cs typeface="Arial" pitchFamily="34" charset="0"/>
              </a:rPr>
              <a:t>Ως τιμολόγια εξόδων θα </a:t>
            </a:r>
            <a:r>
              <a:rPr lang="el-GR" dirty="0" err="1">
                <a:solidFill>
                  <a:schemeClr val="bg1"/>
                </a:solidFill>
                <a:latin typeface="EYInterstate Light" panose="02000506000000020004" pitchFamily="2" charset="0"/>
                <a:cs typeface="Arial" pitchFamily="34" charset="0"/>
              </a:rPr>
              <a:t>προσμετρώνται</a:t>
            </a:r>
            <a:r>
              <a:rPr lang="el-GR" dirty="0">
                <a:solidFill>
                  <a:schemeClr val="bg1"/>
                </a:solidFill>
                <a:latin typeface="EYInterstate Light" panose="02000506000000020004" pitchFamily="2" charset="0"/>
                <a:cs typeface="Arial" pitchFamily="34" charset="0"/>
              </a:rPr>
              <a:t> για </a:t>
            </a:r>
            <a:br>
              <a:rPr lang="en-US" dirty="0">
                <a:solidFill>
                  <a:schemeClr val="bg1"/>
                </a:solidFill>
                <a:latin typeface="EYInterstate Light" panose="02000506000000020004" pitchFamily="2" charset="0"/>
                <a:cs typeface="Arial" pitchFamily="34" charset="0"/>
              </a:rPr>
            </a:br>
            <a:r>
              <a:rPr lang="el-GR" dirty="0">
                <a:solidFill>
                  <a:schemeClr val="bg1"/>
                </a:solidFill>
                <a:latin typeface="EYInterstate Light" panose="02000506000000020004" pitchFamily="2" charset="0"/>
                <a:cs typeface="Arial" pitchFamily="34" charset="0"/>
              </a:rPr>
              <a:t>φορολογικούς σκοπούς μόνο όσα έχουν </a:t>
            </a:r>
            <a:br>
              <a:rPr lang="en-US" dirty="0">
                <a:solidFill>
                  <a:schemeClr val="bg1"/>
                </a:solidFill>
                <a:latin typeface="EYInterstate Light" panose="02000506000000020004" pitchFamily="2" charset="0"/>
                <a:cs typeface="Arial" pitchFamily="34" charset="0"/>
              </a:rPr>
            </a:br>
            <a:r>
              <a:rPr lang="el-GR" dirty="0">
                <a:solidFill>
                  <a:schemeClr val="bg1"/>
                </a:solidFill>
                <a:latin typeface="EYInterstate Light" panose="02000506000000020004" pitchFamily="2" charset="0"/>
                <a:cs typeface="Arial" pitchFamily="34" charset="0"/>
              </a:rPr>
              <a:t>διαβιβαστεί ηλεκτρονικά στο </a:t>
            </a:r>
            <a:r>
              <a:rPr lang="en-US" dirty="0" err="1">
                <a:solidFill>
                  <a:schemeClr val="bg1"/>
                </a:solidFill>
                <a:latin typeface="EYInterstate Light" panose="02000506000000020004" pitchFamily="2" charset="0"/>
                <a:cs typeface="Arial" pitchFamily="34" charset="0"/>
              </a:rPr>
              <a:t>myDATA</a:t>
            </a:r>
            <a:r>
              <a:rPr lang="el-GR" dirty="0">
                <a:solidFill>
                  <a:schemeClr val="bg1"/>
                </a:solidFill>
                <a:latin typeface="EYInterstate Light" panose="02000506000000020004" pitchFamily="2" charset="0"/>
                <a:cs typeface="Arial" pitchFamily="34" charset="0"/>
              </a:rPr>
              <a:t>.</a:t>
            </a:r>
          </a:p>
        </p:txBody>
      </p:sp>
      <p:grpSp>
        <p:nvGrpSpPr>
          <p:cNvPr id="17" name="Group 16">
            <a:extLst>
              <a:ext uri="{FF2B5EF4-FFF2-40B4-BE49-F238E27FC236}">
                <a16:creationId xmlns:a16="http://schemas.microsoft.com/office/drawing/2014/main" id="{452D8FC2-5536-95CE-0C59-3D59437835DB}"/>
              </a:ext>
            </a:extLst>
          </p:cNvPr>
          <p:cNvGrpSpPr/>
          <p:nvPr/>
        </p:nvGrpSpPr>
        <p:grpSpPr>
          <a:xfrm>
            <a:off x="5877613" y="2550773"/>
            <a:ext cx="648000" cy="648000"/>
            <a:chOff x="1150421" y="1078684"/>
            <a:chExt cx="648000" cy="648000"/>
          </a:xfrm>
        </p:grpSpPr>
        <p:sp>
          <p:nvSpPr>
            <p:cNvPr id="22" name="Oval 21">
              <a:extLst>
                <a:ext uri="{FF2B5EF4-FFF2-40B4-BE49-F238E27FC236}">
                  <a16:creationId xmlns:a16="http://schemas.microsoft.com/office/drawing/2014/main" id="{9082A943-15D1-81C9-BDB1-B10E1164DCD2}"/>
                </a:ext>
              </a:extLst>
            </p:cNvPr>
            <p:cNvSpPr>
              <a:spLocks noChangeAspect="1"/>
            </p:cNvSpPr>
            <p:nvPr/>
          </p:nvSpPr>
          <p:spPr>
            <a:xfrm>
              <a:off x="1150421" y="1078684"/>
              <a:ext cx="648000" cy="648000"/>
            </a:xfrm>
            <a:prstGeom prst="ellipse">
              <a:avLst/>
            </a:prstGeom>
            <a:solidFill>
              <a:schemeClr val="tx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l-GR" sz="1200" dirty="0">
                <a:solidFill>
                  <a:schemeClr val="tx1"/>
                </a:solidFill>
                <a:latin typeface="EYInterstate Light" panose="02000506000000020004" pitchFamily="2" charset="0"/>
              </a:endParaRPr>
            </a:p>
          </p:txBody>
        </p:sp>
        <p:sp>
          <p:nvSpPr>
            <p:cNvPr id="23" name="Freeform 3">
              <a:extLst>
                <a:ext uri="{FF2B5EF4-FFF2-40B4-BE49-F238E27FC236}">
                  <a16:creationId xmlns:a16="http://schemas.microsoft.com/office/drawing/2014/main" id="{4DF91BD9-8F29-A104-A0CF-8DA983D5F37C}"/>
                </a:ext>
              </a:extLst>
            </p:cNvPr>
            <p:cNvSpPr>
              <a:spLocks noChangeAspect="1"/>
            </p:cNvSpPr>
            <p:nvPr/>
          </p:nvSpPr>
          <p:spPr>
            <a:xfrm>
              <a:off x="1244202" y="1078684"/>
              <a:ext cx="504984" cy="545191"/>
            </a:xfrm>
            <a:custGeom>
              <a:avLst/>
              <a:gdLst/>
              <a:ahLst/>
              <a:cxnLst/>
              <a:rect l="l" t="t" r="r" b="b"/>
              <a:pathLst>
                <a:path w="749928" h="809638">
                  <a:moveTo>
                    <a:pt x="0" y="0"/>
                  </a:moveTo>
                  <a:lnTo>
                    <a:pt x="749928" y="0"/>
                  </a:lnTo>
                  <a:lnTo>
                    <a:pt x="749928" y="809639"/>
                  </a:lnTo>
                  <a:lnTo>
                    <a:pt x="0" y="8096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dirty="0">
                <a:latin typeface="EYInterstate Light" panose="02000506000000020004" pitchFamily="2" charset="0"/>
              </a:endParaRPr>
            </a:p>
          </p:txBody>
        </p:sp>
      </p:grpSp>
      <p:grpSp>
        <p:nvGrpSpPr>
          <p:cNvPr id="24" name="Group 23">
            <a:extLst>
              <a:ext uri="{FF2B5EF4-FFF2-40B4-BE49-F238E27FC236}">
                <a16:creationId xmlns:a16="http://schemas.microsoft.com/office/drawing/2014/main" id="{8C972699-7444-75B0-3D68-AD03F20664CA}"/>
              </a:ext>
            </a:extLst>
          </p:cNvPr>
          <p:cNvGrpSpPr/>
          <p:nvPr/>
        </p:nvGrpSpPr>
        <p:grpSpPr>
          <a:xfrm>
            <a:off x="5877613" y="5452900"/>
            <a:ext cx="648000" cy="648000"/>
            <a:chOff x="1150421" y="1078684"/>
            <a:chExt cx="648000" cy="648000"/>
          </a:xfrm>
        </p:grpSpPr>
        <p:sp>
          <p:nvSpPr>
            <p:cNvPr id="25" name="Oval 24">
              <a:extLst>
                <a:ext uri="{FF2B5EF4-FFF2-40B4-BE49-F238E27FC236}">
                  <a16:creationId xmlns:a16="http://schemas.microsoft.com/office/drawing/2014/main" id="{8142E404-7725-6085-6D97-D6CEA25D2BA8}"/>
                </a:ext>
              </a:extLst>
            </p:cNvPr>
            <p:cNvSpPr>
              <a:spLocks noChangeAspect="1"/>
            </p:cNvSpPr>
            <p:nvPr/>
          </p:nvSpPr>
          <p:spPr>
            <a:xfrm>
              <a:off x="1150421" y="1078684"/>
              <a:ext cx="648000" cy="648000"/>
            </a:xfrm>
            <a:prstGeom prst="ellipse">
              <a:avLst/>
            </a:prstGeom>
            <a:solidFill>
              <a:schemeClr val="tx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l-GR" sz="1200" dirty="0">
                <a:solidFill>
                  <a:schemeClr val="tx1"/>
                </a:solidFill>
                <a:latin typeface="EYInterstate Light" panose="02000506000000020004" pitchFamily="2" charset="0"/>
              </a:endParaRPr>
            </a:p>
          </p:txBody>
        </p:sp>
        <p:sp>
          <p:nvSpPr>
            <p:cNvPr id="26" name="Freeform 3">
              <a:extLst>
                <a:ext uri="{FF2B5EF4-FFF2-40B4-BE49-F238E27FC236}">
                  <a16:creationId xmlns:a16="http://schemas.microsoft.com/office/drawing/2014/main" id="{1BBBCC94-1BF0-6518-01F3-34E33E24D94B}"/>
                </a:ext>
              </a:extLst>
            </p:cNvPr>
            <p:cNvSpPr>
              <a:spLocks noChangeAspect="1"/>
            </p:cNvSpPr>
            <p:nvPr/>
          </p:nvSpPr>
          <p:spPr>
            <a:xfrm>
              <a:off x="1244202" y="1078684"/>
              <a:ext cx="504984" cy="545191"/>
            </a:xfrm>
            <a:custGeom>
              <a:avLst/>
              <a:gdLst/>
              <a:ahLst/>
              <a:cxnLst/>
              <a:rect l="l" t="t" r="r" b="b"/>
              <a:pathLst>
                <a:path w="749928" h="809638">
                  <a:moveTo>
                    <a:pt x="0" y="0"/>
                  </a:moveTo>
                  <a:lnTo>
                    <a:pt x="749928" y="0"/>
                  </a:lnTo>
                  <a:lnTo>
                    <a:pt x="749928" y="809639"/>
                  </a:lnTo>
                  <a:lnTo>
                    <a:pt x="0" y="8096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dirty="0">
                <a:latin typeface="EYInterstate Light" panose="02000506000000020004" pitchFamily="2" charset="0"/>
              </a:endParaRPr>
            </a:p>
          </p:txBody>
        </p:sp>
      </p:grpSp>
      <p:grpSp>
        <p:nvGrpSpPr>
          <p:cNvPr id="27" name="Group 26">
            <a:extLst>
              <a:ext uri="{FF2B5EF4-FFF2-40B4-BE49-F238E27FC236}">
                <a16:creationId xmlns:a16="http://schemas.microsoft.com/office/drawing/2014/main" id="{2F12FF4B-CDAA-D0AE-C35B-F222AA5DDDD6}"/>
              </a:ext>
            </a:extLst>
          </p:cNvPr>
          <p:cNvGrpSpPr/>
          <p:nvPr/>
        </p:nvGrpSpPr>
        <p:grpSpPr>
          <a:xfrm>
            <a:off x="5877613" y="4001837"/>
            <a:ext cx="648000" cy="648000"/>
            <a:chOff x="1150421" y="1078684"/>
            <a:chExt cx="648000" cy="648000"/>
          </a:xfrm>
        </p:grpSpPr>
        <p:sp>
          <p:nvSpPr>
            <p:cNvPr id="28" name="Oval 27">
              <a:extLst>
                <a:ext uri="{FF2B5EF4-FFF2-40B4-BE49-F238E27FC236}">
                  <a16:creationId xmlns:a16="http://schemas.microsoft.com/office/drawing/2014/main" id="{A2B62AAC-946B-0165-A44F-43B4FB7C8B11}"/>
                </a:ext>
              </a:extLst>
            </p:cNvPr>
            <p:cNvSpPr>
              <a:spLocks noChangeAspect="1"/>
            </p:cNvSpPr>
            <p:nvPr/>
          </p:nvSpPr>
          <p:spPr>
            <a:xfrm>
              <a:off x="1150421" y="1078684"/>
              <a:ext cx="648000" cy="648000"/>
            </a:xfrm>
            <a:prstGeom prst="ellipse">
              <a:avLst/>
            </a:prstGeom>
            <a:solidFill>
              <a:schemeClr val="tx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l-GR" sz="1200" dirty="0">
                <a:solidFill>
                  <a:schemeClr val="tx1"/>
                </a:solidFill>
                <a:latin typeface="EYInterstate Light" panose="02000506000000020004" pitchFamily="2" charset="0"/>
              </a:endParaRPr>
            </a:p>
          </p:txBody>
        </p:sp>
        <p:sp>
          <p:nvSpPr>
            <p:cNvPr id="29" name="Freeform 3">
              <a:extLst>
                <a:ext uri="{FF2B5EF4-FFF2-40B4-BE49-F238E27FC236}">
                  <a16:creationId xmlns:a16="http://schemas.microsoft.com/office/drawing/2014/main" id="{3E4FED00-F243-FAD0-1E4B-5D21ACC59252}"/>
                </a:ext>
              </a:extLst>
            </p:cNvPr>
            <p:cNvSpPr>
              <a:spLocks noChangeAspect="1"/>
            </p:cNvSpPr>
            <p:nvPr/>
          </p:nvSpPr>
          <p:spPr>
            <a:xfrm>
              <a:off x="1244202" y="1078684"/>
              <a:ext cx="504984" cy="545191"/>
            </a:xfrm>
            <a:custGeom>
              <a:avLst/>
              <a:gdLst/>
              <a:ahLst/>
              <a:cxnLst/>
              <a:rect l="l" t="t" r="r" b="b"/>
              <a:pathLst>
                <a:path w="749928" h="809638">
                  <a:moveTo>
                    <a:pt x="0" y="0"/>
                  </a:moveTo>
                  <a:lnTo>
                    <a:pt x="749928" y="0"/>
                  </a:lnTo>
                  <a:lnTo>
                    <a:pt x="749928" y="809639"/>
                  </a:lnTo>
                  <a:lnTo>
                    <a:pt x="0" y="8096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dirty="0">
                <a:latin typeface="EYInterstate Light" panose="02000506000000020004" pitchFamily="2" charset="0"/>
              </a:endParaRPr>
            </a:p>
          </p:txBody>
        </p:sp>
      </p:grpSp>
      <p:sp>
        <p:nvSpPr>
          <p:cNvPr id="3" name="Freeform 3">
            <a:extLst>
              <a:ext uri="{FF2B5EF4-FFF2-40B4-BE49-F238E27FC236}">
                <a16:creationId xmlns:a16="http://schemas.microsoft.com/office/drawing/2014/main" id="{B259589E-A572-65B1-AD26-05992E2C32AE}"/>
              </a:ext>
            </a:extLst>
          </p:cNvPr>
          <p:cNvSpPr/>
          <p:nvPr/>
        </p:nvSpPr>
        <p:spPr>
          <a:xfrm rot="16200000">
            <a:off x="915918" y="507718"/>
            <a:ext cx="72000" cy="684000"/>
          </a:xfrm>
          <a:custGeom>
            <a:avLst/>
            <a:gdLst/>
            <a:ahLst/>
            <a:cxnLst/>
            <a:rect l="l" t="t" r="r" b="b"/>
            <a:pathLst>
              <a:path w="55859" h="1354667">
                <a:moveTo>
                  <a:pt x="0" y="0"/>
                </a:moveTo>
                <a:lnTo>
                  <a:pt x="55859" y="0"/>
                </a:lnTo>
                <a:lnTo>
                  <a:pt x="55859" y="1354667"/>
                </a:lnTo>
                <a:lnTo>
                  <a:pt x="0" y="1354667"/>
                </a:lnTo>
                <a:close/>
              </a:path>
            </a:pathLst>
          </a:custGeom>
          <a:solidFill>
            <a:schemeClr val="tx2"/>
          </a:solidFill>
          <a:ln>
            <a:noFill/>
          </a:ln>
        </p:spPr>
        <p:txBody>
          <a:bodyPr/>
          <a:lstStyle/>
          <a:p>
            <a:endParaRPr lang="el-GR" dirty="0">
              <a:latin typeface="EYInterstate Light" panose="02000506000000020004" pitchFamily="2" charset="0"/>
            </a:endParaRPr>
          </a:p>
        </p:txBody>
      </p:sp>
      <p:pic>
        <p:nvPicPr>
          <p:cNvPr id="7" name="Picture 6" descr="Hands of person wearing gray sweater typing on laptop with a tablet, digital pen, and cup of coffee">
            <a:extLst>
              <a:ext uri="{FF2B5EF4-FFF2-40B4-BE49-F238E27FC236}">
                <a16:creationId xmlns:a16="http://schemas.microsoft.com/office/drawing/2014/main" id="{C14083D8-AEFE-0DC1-55A4-DA336006F3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45" t="1534" r="55758" b="6510"/>
          <a:stretch/>
        </p:blipFill>
        <p:spPr>
          <a:xfrm>
            <a:off x="7362092" y="-2813"/>
            <a:ext cx="4836258" cy="6858000"/>
          </a:xfrm>
          <a:prstGeom prst="rect">
            <a:avLst/>
          </a:prstGeom>
        </p:spPr>
      </p:pic>
      <p:sp>
        <p:nvSpPr>
          <p:cNvPr id="10" name="Rectangle 9">
            <a:extLst>
              <a:ext uri="{FF2B5EF4-FFF2-40B4-BE49-F238E27FC236}">
                <a16:creationId xmlns:a16="http://schemas.microsoft.com/office/drawing/2014/main" id="{C2EC9DB9-1420-556C-EF26-120C9122C2C7}"/>
              </a:ext>
            </a:extLst>
          </p:cNvPr>
          <p:cNvSpPr/>
          <p:nvPr/>
        </p:nvSpPr>
        <p:spPr>
          <a:xfrm>
            <a:off x="7268744" y="0"/>
            <a:ext cx="5018506" cy="6858000"/>
          </a:xfrm>
          <a:prstGeom prst="rect">
            <a:avLst/>
          </a:prstGeom>
          <a:gradFill flip="none" rotWithShape="1">
            <a:gsLst>
              <a:gs pos="0">
                <a:schemeClr val="tx1">
                  <a:alpha val="0"/>
                </a:schemeClr>
              </a:gs>
              <a:gs pos="100000">
                <a:schemeClr val="tx1"/>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l-GR" sz="1200" dirty="0">
              <a:solidFill>
                <a:schemeClr val="tx1"/>
              </a:solidFill>
            </a:endParaRPr>
          </a:p>
        </p:txBody>
      </p:sp>
      <p:grpSp>
        <p:nvGrpSpPr>
          <p:cNvPr id="30" name="Group 4">
            <a:extLst>
              <a:ext uri="{FF2B5EF4-FFF2-40B4-BE49-F238E27FC236}">
                <a16:creationId xmlns:a16="http://schemas.microsoft.com/office/drawing/2014/main" id="{F1792D39-8A56-DB2D-4C88-5BC14115994E}"/>
              </a:ext>
            </a:extLst>
          </p:cNvPr>
          <p:cNvGrpSpPr>
            <a:grpSpLocks noChangeAspect="1"/>
          </p:cNvGrpSpPr>
          <p:nvPr/>
        </p:nvGrpSpPr>
        <p:grpSpPr bwMode="auto">
          <a:xfrm>
            <a:off x="11287125" y="6356350"/>
            <a:ext cx="303213" cy="311150"/>
            <a:chOff x="7110" y="4004"/>
            <a:chExt cx="191" cy="196"/>
          </a:xfrm>
        </p:grpSpPr>
        <p:sp>
          <p:nvSpPr>
            <p:cNvPr id="32" name="Freeform 5">
              <a:extLst>
                <a:ext uri="{FF2B5EF4-FFF2-40B4-BE49-F238E27FC236}">
                  <a16:creationId xmlns:a16="http://schemas.microsoft.com/office/drawing/2014/main" id="{02EEFEFB-DAD0-573A-7780-70DF8BC93CC6}"/>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33" name="Freeform 6">
              <a:extLst>
                <a:ext uri="{FF2B5EF4-FFF2-40B4-BE49-F238E27FC236}">
                  <a16:creationId xmlns:a16="http://schemas.microsoft.com/office/drawing/2014/main" id="{D8572895-4B4A-CF78-3794-1AE3E526AC6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34" name="Freeform 7">
              <a:extLst>
                <a:ext uri="{FF2B5EF4-FFF2-40B4-BE49-F238E27FC236}">
                  <a16:creationId xmlns:a16="http://schemas.microsoft.com/office/drawing/2014/main" id="{26137C91-0BF5-0CEE-8F4C-858A1ABBFD6C}"/>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1833931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8">
            <a:extLst>
              <a:ext uri="{FF2B5EF4-FFF2-40B4-BE49-F238E27FC236}">
                <a16:creationId xmlns:a16="http://schemas.microsoft.com/office/drawing/2014/main" id="{8155EAAB-8307-AF0E-B160-8666D293EAFE}"/>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588" r="15526"/>
          <a:stretch/>
        </p:blipFill>
        <p:spPr>
          <a:xfrm>
            <a:off x="6099175" y="0"/>
            <a:ext cx="6099175" cy="6880570"/>
          </a:xfrm>
          <a:prstGeom prst="rect">
            <a:avLst/>
          </a:prstGeom>
          <a:noFill/>
        </p:spPr>
      </p:pic>
      <p:sp>
        <p:nvSpPr>
          <p:cNvPr id="4" name="Rectangle 3">
            <a:extLst>
              <a:ext uri="{FF2B5EF4-FFF2-40B4-BE49-F238E27FC236}">
                <a16:creationId xmlns:a16="http://schemas.microsoft.com/office/drawing/2014/main" id="{2F80570A-A522-BE10-5E0B-304150F3AF7B}"/>
              </a:ext>
            </a:extLst>
          </p:cNvPr>
          <p:cNvSpPr/>
          <p:nvPr/>
        </p:nvSpPr>
        <p:spPr>
          <a:xfrm>
            <a:off x="6099175" y="0"/>
            <a:ext cx="6188075" cy="6858000"/>
          </a:xfrm>
          <a:prstGeom prst="rect">
            <a:avLst/>
          </a:prstGeom>
          <a:gradFill flip="none" rotWithShape="1">
            <a:gsLst>
              <a:gs pos="0">
                <a:schemeClr val="tx1">
                  <a:alpha val="0"/>
                </a:schemeClr>
              </a:gs>
              <a:gs pos="100000">
                <a:schemeClr val="tx1"/>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l-GR" sz="1200" dirty="0">
              <a:solidFill>
                <a:schemeClr val="tx1"/>
              </a:solidFill>
            </a:endParaRPr>
          </a:p>
        </p:txBody>
      </p:sp>
      <p:sp>
        <p:nvSpPr>
          <p:cNvPr id="2" name="Text Placeholder 1">
            <a:extLst>
              <a:ext uri="{FF2B5EF4-FFF2-40B4-BE49-F238E27FC236}">
                <a16:creationId xmlns:a16="http://schemas.microsoft.com/office/drawing/2014/main" id="{079120AE-262C-475D-D99B-5B46C1440AD3}"/>
              </a:ext>
            </a:extLst>
          </p:cNvPr>
          <p:cNvSpPr>
            <a:spLocks noGrp="1"/>
          </p:cNvSpPr>
          <p:nvPr>
            <p:ph type="body" sz="quarter" idx="10"/>
          </p:nvPr>
        </p:nvSpPr>
        <p:spPr>
          <a:xfrm>
            <a:off x="551009" y="4580967"/>
            <a:ext cx="5971170" cy="1055708"/>
          </a:xfrm>
        </p:spPr>
        <p:txBody>
          <a:bodyPr/>
          <a:lstStyle/>
          <a:p>
            <a:r>
              <a:rPr lang="el-GR" dirty="0"/>
              <a:t>Ηλεκτρονικά στοιχεία </a:t>
            </a:r>
            <a:br>
              <a:rPr lang="en-US" dirty="0"/>
            </a:br>
            <a:r>
              <a:rPr lang="el-GR" dirty="0"/>
              <a:t>διακίνησης (e-</a:t>
            </a:r>
            <a:r>
              <a:rPr lang="en-US" dirty="0"/>
              <a:t>delivery notes</a:t>
            </a:r>
            <a:r>
              <a:rPr lang="el-GR" dirty="0"/>
              <a:t>)</a:t>
            </a:r>
          </a:p>
        </p:txBody>
      </p:sp>
      <p:sp>
        <p:nvSpPr>
          <p:cNvPr id="8" name="Title 3">
            <a:extLst>
              <a:ext uri="{FF2B5EF4-FFF2-40B4-BE49-F238E27FC236}">
                <a16:creationId xmlns:a16="http://schemas.microsoft.com/office/drawing/2014/main" id="{53222185-330A-8CF2-7823-95913B1BE927}"/>
              </a:ext>
            </a:extLst>
          </p:cNvPr>
          <p:cNvSpPr txBox="1">
            <a:spLocks/>
          </p:cNvSpPr>
          <p:nvPr/>
        </p:nvSpPr>
        <p:spPr>
          <a:xfrm>
            <a:off x="551009" y="3160530"/>
            <a:ext cx="1394711" cy="917575"/>
          </a:xfrm>
          <a:prstGeom prst="rect">
            <a:avLst/>
          </a:prstGeom>
        </p:spPr>
        <p:txBody>
          <a:bodyPr vert="horz" lIns="0" tIns="0" rIns="0" bIns="0" rtlCol="0" anchor="t" anchorCtr="0">
            <a:noAutofit/>
          </a:bodyPr>
          <a:lst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a:lstStyle>
          <a:p>
            <a:pPr marL="0" marR="0" lvl="0" indent="0" algn="l" defTabSz="913943" rtl="0" eaLnBrk="1" fontAlgn="auto" latinLnBrk="0" hangingPunct="1">
              <a:lnSpc>
                <a:spcPct val="85000"/>
              </a:lnSpc>
              <a:spcBef>
                <a:spcPct val="0"/>
              </a:spcBef>
              <a:spcAft>
                <a:spcPts val="0"/>
              </a:spcAft>
              <a:buClrTx/>
              <a:buSzTx/>
              <a:buFontTx/>
              <a:buNone/>
              <a:tabLst/>
              <a:defRPr/>
            </a:pPr>
            <a:r>
              <a:rPr kumimoji="0" lang="en-US" sz="8000" b="1" i="0" u="none" strike="noStrike" kern="1200" cap="none" spc="0" normalizeH="0" baseline="0" noProof="0" dirty="0">
                <a:ln>
                  <a:noFill/>
                </a:ln>
                <a:effectLst/>
                <a:uLnTx/>
                <a:uFillTx/>
                <a:latin typeface="EYInterstate Light" panose="02000506000000020004" pitchFamily="2" charset="0"/>
                <a:ea typeface="+mj-ea"/>
                <a:cs typeface="Arial" pitchFamily="34" charset="0"/>
              </a:rPr>
              <a:t>3.</a:t>
            </a:r>
            <a:endParaRPr kumimoji="0" lang="el-GR" sz="8000" b="1" i="0" u="none" strike="noStrike" kern="1200" cap="none" spc="0" normalizeH="0" baseline="0" noProof="0" dirty="0">
              <a:ln>
                <a:noFill/>
              </a:ln>
              <a:effectLst/>
              <a:uLnTx/>
              <a:uFillTx/>
              <a:latin typeface="EYInterstate Light" panose="02000506000000020004" pitchFamily="2" charset="0"/>
              <a:ea typeface="+mj-ea"/>
              <a:cs typeface="Arial" pitchFamily="34" charset="0"/>
            </a:endParaRPr>
          </a:p>
        </p:txBody>
      </p:sp>
      <p:sp>
        <p:nvSpPr>
          <p:cNvPr id="9" name="Rectangle 8">
            <a:extLst>
              <a:ext uri="{FF2B5EF4-FFF2-40B4-BE49-F238E27FC236}">
                <a16:creationId xmlns:a16="http://schemas.microsoft.com/office/drawing/2014/main" id="{D919C8FE-02C6-D2A9-B0B9-00D931D3CE9F}"/>
              </a:ext>
            </a:extLst>
          </p:cNvPr>
          <p:cNvSpPr/>
          <p:nvPr/>
        </p:nvSpPr>
        <p:spPr>
          <a:xfrm rot="5400000">
            <a:off x="1095377" y="3646981"/>
            <a:ext cx="197524" cy="120151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l-GR" sz="1200" dirty="0">
              <a:solidFill>
                <a:schemeClr val="tx1"/>
              </a:solidFill>
            </a:endParaRPr>
          </a:p>
        </p:txBody>
      </p:sp>
      <p:grpSp>
        <p:nvGrpSpPr>
          <p:cNvPr id="10" name="Group 4">
            <a:extLst>
              <a:ext uri="{FF2B5EF4-FFF2-40B4-BE49-F238E27FC236}">
                <a16:creationId xmlns:a16="http://schemas.microsoft.com/office/drawing/2014/main" id="{88632314-0B55-496A-A310-7B74C167A186}"/>
              </a:ext>
            </a:extLst>
          </p:cNvPr>
          <p:cNvGrpSpPr>
            <a:grpSpLocks noChangeAspect="1"/>
          </p:cNvGrpSpPr>
          <p:nvPr/>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6B4D5A8A-7070-B638-6A9F-2E86222A0900}"/>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2" name="Freeform 6">
              <a:extLst>
                <a:ext uri="{FF2B5EF4-FFF2-40B4-BE49-F238E27FC236}">
                  <a16:creationId xmlns:a16="http://schemas.microsoft.com/office/drawing/2014/main" id="{CF037506-72AE-BC11-E38B-0C98E049DCCC}"/>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3" name="Freeform 7">
              <a:extLst>
                <a:ext uri="{FF2B5EF4-FFF2-40B4-BE49-F238E27FC236}">
                  <a16:creationId xmlns:a16="http://schemas.microsoft.com/office/drawing/2014/main" id="{44B120ED-102A-176B-E378-173425A55161}"/>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Tree>
    <p:extLst>
      <p:ext uri="{BB962C8B-B14F-4D97-AF65-F5344CB8AC3E}">
        <p14:creationId xmlns:p14="http://schemas.microsoft.com/office/powerpoint/2010/main" val="38175515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1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4.xml><?xml version="1.0" encoding="utf-8"?>
<a:theme xmlns:a="http://schemas.openxmlformats.org/drawingml/2006/main" name="2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5.xml><?xml version="1.0" encoding="utf-8"?>
<a:theme xmlns:a="http://schemas.openxmlformats.org/drawingml/2006/main" name="3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Theme1" id="{70D5E770-E04A-461B-8456-F6738B8BE2E4}" vid="{F52AAF16-9B59-4DE1-94DD-2FF8D6A8C858}"/>
    </a:ext>
  </a:extLst>
</a:theme>
</file>

<file path=ppt/theme/theme6.xml><?xml version="1.0" encoding="utf-8"?>
<a:theme xmlns:a="http://schemas.openxmlformats.org/drawingml/2006/main" name="4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840088B0585F4DA0A9B970C114DF75" ma:contentTypeVersion="12" ma:contentTypeDescription="Create a new document." ma:contentTypeScope="" ma:versionID="9b84cc34c45244155a598013826203c8">
  <xsd:schema xmlns:xsd="http://www.w3.org/2001/XMLSchema" xmlns:xs="http://www.w3.org/2001/XMLSchema" xmlns:p="http://schemas.microsoft.com/office/2006/metadata/properties" xmlns:ns3="f82406de-8a78-4a27-9d93-6108a2dc19ec" xmlns:ns4="05e02617-e026-4e2d-b972-77c2f315eab6" targetNamespace="http://schemas.microsoft.com/office/2006/metadata/properties" ma:root="true" ma:fieldsID="b3493a31472293b1f2e381c139f85892" ns3:_="" ns4:_="">
    <xsd:import namespace="f82406de-8a78-4a27-9d93-6108a2dc19ec"/>
    <xsd:import namespace="05e02617-e026-4e2d-b972-77c2f315eab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2406de-8a78-4a27-9d93-6108a2dc19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e02617-e026-4e2d-b972-77c2f315eab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00946D-314D-4B6F-9CEE-7FEECC03F82D}">
  <ds:schemaRefs>
    <ds:schemaRef ds:uri="http://schemas.microsoft.com/sharepoint/v3/contenttype/forms"/>
  </ds:schemaRefs>
</ds:datastoreItem>
</file>

<file path=customXml/itemProps2.xml><?xml version="1.0" encoding="utf-8"?>
<ds:datastoreItem xmlns:ds="http://schemas.openxmlformats.org/officeDocument/2006/customXml" ds:itemID="{C90F16BE-41DD-41AA-B638-8F0FCB2D20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2406de-8a78-4a27-9d93-6108a2dc19ec"/>
    <ds:schemaRef ds:uri="05e02617-e026-4e2d-b972-77c2f315ea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80AE67-07C1-4E2E-829D-06AD46AF79AE}">
  <ds:schemaRefs>
    <ds:schemaRef ds:uri="http://schemas.microsoft.com/office/2006/documentManagement/types"/>
    <ds:schemaRef ds:uri="05e02617-e026-4e2d-b972-77c2f315eab6"/>
    <ds:schemaRef ds:uri="http://schemas.microsoft.com/office/2006/metadata/properties"/>
    <ds:schemaRef ds:uri="http://purl.org/dc/elements/1.1/"/>
    <ds:schemaRef ds:uri="f82406de-8a78-4a27-9d93-6108a2dc19ec"/>
    <ds:schemaRef ds:uri="http://schemas.openxmlformats.org/package/2006/metadata/core-properties"/>
    <ds:schemaRef ds:uri="http://purl.org/dc/term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1083</Words>
  <Application>Microsoft Office PowerPoint</Application>
  <PresentationFormat>Custom</PresentationFormat>
  <Paragraphs>121</Paragraphs>
  <Slides>17</Slides>
  <Notes>5</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17</vt:i4>
      </vt:variant>
    </vt:vector>
  </HeadingPairs>
  <TitlesOfParts>
    <vt:vector size="30" baseType="lpstr">
      <vt:lpstr>Arial</vt:lpstr>
      <vt:lpstr>EYInterstate</vt:lpstr>
      <vt:lpstr>EYInterstate Light</vt:lpstr>
      <vt:lpstr>Georgia</vt:lpstr>
      <vt:lpstr>open sans</vt:lpstr>
      <vt:lpstr>Wingdings</vt:lpstr>
      <vt:lpstr>EY dark background</vt:lpstr>
      <vt:lpstr>EY light background</vt:lpstr>
      <vt:lpstr>1_EY dark background</vt:lpstr>
      <vt:lpstr>2_EY dark background</vt:lpstr>
      <vt:lpstr>3_EY dark background</vt:lpstr>
      <vt:lpstr>4_EY dark background</vt:lpstr>
      <vt:lpstr>think-cell Slide</vt:lpstr>
      <vt:lpstr>PowerPoint Presentation</vt:lpstr>
      <vt:lpstr>PowerPoint Presentation</vt:lpstr>
      <vt:lpstr>PowerPoint Presentation</vt:lpstr>
      <vt:lpstr>Ηλεκτρονικά τιμολόγια (e–invoices)</vt:lpstr>
      <vt:lpstr>Υποχρεωτική e-τιμολόγηση στις B2G συναλλαγές</vt:lpstr>
      <vt:lpstr>PowerPoint Presentation</vt:lpstr>
      <vt:lpstr>Διαβίβαση δεδομένων στην πλατφόρμα myDATA  Προθεσμίες</vt:lpstr>
      <vt:lpstr>Διαβίβαση δεδομένων στην πλατφόρμα myDATA</vt:lpstr>
      <vt:lpstr>PowerPoint Presentation</vt:lpstr>
      <vt:lpstr>Ηλεκτρονικά στοιχεία διακίνησης  (e-delivery notes)</vt:lpstr>
      <vt:lpstr>Ηλεκτρονικά στοιχεία διακίνησης  (e-delivery notes)</vt:lpstr>
      <vt:lpstr>PowerPoint Presentation</vt:lpstr>
      <vt:lpstr>Υποχρεωτική διασύνδεση POS  με τη Φορολογική Διοίκηση</vt:lpstr>
      <vt:lpstr>Υποβολή Δήλωσης Συμμόρφωσης </vt:lpstr>
      <vt:lpstr>Αναβάθμιση των Μέσων Πληρωμών (POS)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Φορολογία Εισοδήματος</dc:title>
  <dc:creator/>
  <cp:keywords/>
  <cp:lastModifiedBy/>
  <cp:revision>2</cp:revision>
  <dcterms:created xsi:type="dcterms:W3CDTF">2016-03-16T05:57:48Z</dcterms:created>
  <dcterms:modified xsi:type="dcterms:W3CDTF">2023-10-23T12:11:24Z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ppReportDate">
    <vt:lpwstr/>
  </property>
  <property fmtid="{D5CDD505-2E9C-101B-9397-08002B2CF9AE}" pid="3" name="WppReportVersion">
    <vt:lpwstr>Version 1.0</vt:lpwstr>
  </property>
  <property fmtid="{D5CDD505-2E9C-101B-9397-08002B2CF9AE}" pid="4" name="WppReportDraft">
    <vt:lpwstr>(Draft)</vt:lpwstr>
  </property>
  <property fmtid="{D5CDD505-2E9C-101B-9397-08002B2CF9AE}" pid="5" name="WppReportCurrencySymbol">
    <vt:lpwstr>$</vt:lpwstr>
  </property>
  <property fmtid="{D5CDD505-2E9C-101B-9397-08002B2CF9AE}" pid="6" name="WppReportDashboardTitleText">
    <vt:lpwstr>Dashboard</vt:lpwstr>
  </property>
  <property fmtid="{D5CDD505-2E9C-101B-9397-08002B2CF9AE}" pid="7" name="WppReportShortPageNumberFormat">
    <vt:lpwstr>Page &lt;#&gt;</vt:lpwstr>
  </property>
  <property fmtid="{D5CDD505-2E9C-101B-9397-08002B2CF9AE}" pid="8" name="WppReportLongPageNumberFormat">
    <vt:lpwstr>Page &lt;#&gt; of &lt;PageCount&gt;</vt:lpwstr>
  </property>
  <property fmtid="{D5CDD505-2E9C-101B-9397-08002B2CF9AE}" pid="9" name="WppReportTocTitleText">
    <vt:lpwstr>Table of contents</vt:lpwstr>
  </property>
  <property fmtid="{D5CDD505-2E9C-101B-9397-08002B2CF9AE}" pid="10" name="WppReportIsTocUpdateRecommended">
    <vt:bool>true</vt:bool>
  </property>
  <property fmtid="{D5CDD505-2E9C-101B-9397-08002B2CF9AE}" pid="11" name="WppReportPropertiesLastWrittenToDocument">
    <vt:filetime>2023-09-22T05:21:43Z</vt:filetime>
  </property>
  <property fmtid="{D5CDD505-2E9C-101B-9397-08002B2CF9AE}" pid="12" name="ContentTypeId">
    <vt:lpwstr>0x010100B7840088B0585F4DA0A9B970C114DF75</vt:lpwstr>
  </property>
</Properties>
</file>