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304" r:id="rId3"/>
    <p:sldId id="308" r:id="rId4"/>
    <p:sldId id="289" r:id="rId5"/>
    <p:sldId id="288" r:id="rId6"/>
    <p:sldId id="269" r:id="rId7"/>
    <p:sldId id="272" r:id="rId8"/>
    <p:sldId id="292" r:id="rId9"/>
    <p:sldId id="297" r:id="rId10"/>
    <p:sldId id="298" r:id="rId11"/>
    <p:sldId id="299" r:id="rId12"/>
    <p:sldId id="294" r:id="rId13"/>
    <p:sldId id="309" r:id="rId14"/>
    <p:sldId id="306" r:id="rId15"/>
    <p:sldId id="302" r:id="rId16"/>
    <p:sldId id="307" r:id="rId17"/>
    <p:sldId id="301" r:id="rId18"/>
    <p:sldId id="303" r:id="rId19"/>
    <p:sldId id="310" r:id="rId20"/>
    <p:sldId id="263" r:id="rId21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0100B44-5369-1947-822B-13C7F33A6B58}">
          <p14:sldIdLst>
            <p14:sldId id="256"/>
            <p14:sldId id="304"/>
            <p14:sldId id="308"/>
            <p14:sldId id="289"/>
            <p14:sldId id="288"/>
            <p14:sldId id="269"/>
            <p14:sldId id="272"/>
            <p14:sldId id="292"/>
            <p14:sldId id="297"/>
            <p14:sldId id="298"/>
            <p14:sldId id="299"/>
            <p14:sldId id="294"/>
            <p14:sldId id="309"/>
            <p14:sldId id="306"/>
            <p14:sldId id="302"/>
            <p14:sldId id="307"/>
            <p14:sldId id="301"/>
            <p14:sldId id="303"/>
            <p14:sldId id="310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rina Perrou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D63"/>
    <a:srgbClr val="0C49BA"/>
    <a:srgbClr val="009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6327"/>
  </p:normalViewPr>
  <p:slideViewPr>
    <p:cSldViewPr snapToGrid="0">
      <p:cViewPr varScale="1">
        <p:scale>
          <a:sx n="68" d="100"/>
          <a:sy n="68" d="100"/>
        </p:scale>
        <p:origin x="6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FEB90-2E40-3C48-8F25-345F36741ED0}" type="datetimeFigureOut">
              <a:rPr lang="en-GR" smtClean="0"/>
              <a:t>04/01/2025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04E87-0864-9644-8013-E92670771B33}" type="slidenum">
              <a:rPr lang="en-GR" smtClean="0"/>
              <a:t>‹N°›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71318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68F64-561C-2425-BD8D-2E6D2CA13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4923295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GB"/>
              <a:t>Click to edit Master title style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29EAC-AEA0-56BC-4837-5FB921060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92329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20556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44F23-1432-096A-5986-F0AA4BDC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57307-AFBD-C79E-0CBA-FB7A49026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8561C-4B24-B03F-0B8B-C4A70995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04/01/2025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9C77A-FE1B-DB6A-D48F-F4F2D28C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8A936-58D7-8C21-C778-AB910D97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‹N°›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2624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6A2A97-1FFB-BE7B-5821-F719E7EEB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3DCA7-552A-00C9-33A1-32BD1402F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AEBAE-F81D-197F-5269-03840AFF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04/01/2025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0CBB2-52AC-5FC2-EEA7-760103295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0C2AC-6E0E-89A8-31D3-AF71F0CA8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‹N°›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712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EB84E-A6D3-E1BF-2DFA-D72E0D7C2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738FE-9399-F591-49A9-BF417F63C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55C60-E20F-01CE-9AE4-EC78439A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04/01/2025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CB70D-CE61-394B-6A85-22103256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D65BD-F406-8A2E-8363-324037A2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‹N°›</a:t>
            </a:fld>
            <a:endParaRPr lang="en-G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2A4D0A5-3EA2-3A12-8CC3-645E28C8B8F5}"/>
              </a:ext>
            </a:extLst>
          </p:cNvPr>
          <p:cNvGrpSpPr/>
          <p:nvPr userDrawn="1"/>
        </p:nvGrpSpPr>
        <p:grpSpPr>
          <a:xfrm>
            <a:off x="2858051" y="5734374"/>
            <a:ext cx="9333949" cy="650932"/>
            <a:chOff x="2858051" y="5734374"/>
            <a:chExt cx="9333949" cy="65093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14AE6BC-9A2F-7F6E-F9BA-538FBF47D89B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73C921D-8546-FBEC-0EB9-DFD940F16D8B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790F84A5-1034-B091-D58E-535DAF34FD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0476"/>
          <a:stretch/>
        </p:blipFill>
        <p:spPr>
          <a:xfrm>
            <a:off x="391420" y="5398206"/>
            <a:ext cx="2554846" cy="91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13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905DBB-049A-2172-64E1-3262204B8B11}"/>
              </a:ext>
            </a:extLst>
          </p:cNvPr>
          <p:cNvSpPr/>
          <p:nvPr userDrawn="1"/>
        </p:nvSpPr>
        <p:spPr>
          <a:xfrm>
            <a:off x="5238428" y="1"/>
            <a:ext cx="6953572" cy="638530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E644ED-0995-3126-EAF9-B4F656442443}"/>
              </a:ext>
            </a:extLst>
          </p:cNvPr>
          <p:cNvSpPr/>
          <p:nvPr userDrawn="1"/>
        </p:nvSpPr>
        <p:spPr>
          <a:xfrm rot="5400000">
            <a:off x="6062719" y="3795398"/>
            <a:ext cx="3974123" cy="2151086"/>
          </a:xfrm>
          <a:prstGeom prst="rect">
            <a:avLst/>
          </a:prstGeom>
          <a:gradFill>
            <a:gsLst>
              <a:gs pos="71010">
                <a:srgbClr val="0C49BA"/>
              </a:gs>
              <a:gs pos="0">
                <a:schemeClr val="accent2">
                  <a:alpha val="0"/>
                </a:schemeClr>
              </a:gs>
              <a:gs pos="9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DBBC46-FE2F-BA8D-0AF5-4B7A6F55A0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4237" y="4706913"/>
            <a:ext cx="2151087" cy="215108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F9A9BE3F-8ADA-7D34-2125-470B621C62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3954" y="1828649"/>
            <a:ext cx="2228578" cy="2387600"/>
          </a:xfrm>
        </p:spPr>
        <p:txBody>
          <a:bodyPr anchor="b">
            <a:noAutofit/>
          </a:bodyPr>
          <a:lstStyle>
            <a:lvl1pPr algn="l">
              <a:defRPr sz="13800" b="1"/>
            </a:lvl1pPr>
          </a:lstStyle>
          <a:p>
            <a:r>
              <a:rPr lang="en-GB" dirty="0"/>
              <a:t>0</a:t>
            </a:r>
            <a:endParaRPr lang="en-GR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F4F0B8B-1AB3-1A87-B9F4-41A5DF52C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3954" y="4419315"/>
            <a:ext cx="4923295" cy="1363141"/>
          </a:xfrm>
        </p:spPr>
        <p:txBody>
          <a:bodyPr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FFAD1F-1DBD-8417-A6A2-0F772E4A5242}"/>
              </a:ext>
            </a:extLst>
          </p:cNvPr>
          <p:cNvSpPr/>
          <p:nvPr userDrawn="1"/>
        </p:nvSpPr>
        <p:spPr>
          <a:xfrm>
            <a:off x="9573777" y="6176963"/>
            <a:ext cx="2618223" cy="2083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6527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451A157-EEAF-1DAB-3088-9A60BB3ADC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0476"/>
          <a:stretch/>
        </p:blipFill>
        <p:spPr>
          <a:xfrm>
            <a:off x="391420" y="5398206"/>
            <a:ext cx="2554846" cy="91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7B3DFA5-230F-9D37-5DF3-D84978BF4A77}"/>
              </a:ext>
            </a:extLst>
          </p:cNvPr>
          <p:cNvSpPr/>
          <p:nvPr userDrawn="1"/>
        </p:nvSpPr>
        <p:spPr>
          <a:xfrm rot="5400000">
            <a:off x="9101051" y="3767056"/>
            <a:ext cx="5212079" cy="969818"/>
          </a:xfrm>
          <a:prstGeom prst="rect">
            <a:avLst/>
          </a:prstGeom>
          <a:gradFill>
            <a:gsLst>
              <a:gs pos="33000">
                <a:schemeClr val="accent2">
                  <a:alpha val="0"/>
                </a:schemeClr>
              </a:gs>
              <a:gs pos="99000">
                <a:schemeClr val="accent2">
                  <a:alpha val="97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AD5B1-612A-9179-8EB0-A76593E7B0C3}"/>
              </a:ext>
            </a:extLst>
          </p:cNvPr>
          <p:cNvSpPr/>
          <p:nvPr userDrawn="1"/>
        </p:nvSpPr>
        <p:spPr>
          <a:xfrm rot="5400000">
            <a:off x="9060872" y="3253052"/>
            <a:ext cx="4738251" cy="1523998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100000">
                <a:schemeClr val="accent2">
                  <a:alpha val="56294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1FAC64-F963-43F7-EC91-EC3A58419E90}"/>
              </a:ext>
            </a:extLst>
          </p:cNvPr>
          <p:cNvSpPr/>
          <p:nvPr userDrawn="1"/>
        </p:nvSpPr>
        <p:spPr>
          <a:xfrm>
            <a:off x="11222180" y="5212075"/>
            <a:ext cx="969819" cy="972632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100000">
                <a:schemeClr val="accent2">
                  <a:alpha val="56294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CBC651-C404-B720-38B8-7B7C971CB533}"/>
              </a:ext>
            </a:extLst>
          </p:cNvPr>
          <p:cNvSpPr/>
          <p:nvPr userDrawn="1"/>
        </p:nvSpPr>
        <p:spPr>
          <a:xfrm>
            <a:off x="9573777" y="6176963"/>
            <a:ext cx="2618223" cy="2083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C10179-C19D-EAD6-85D9-69CE999F14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58982" y="5207616"/>
            <a:ext cx="933018" cy="9419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042C45E-FDFD-1333-57D0-922201CB87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50476"/>
          <a:stretch/>
        </p:blipFill>
        <p:spPr>
          <a:xfrm>
            <a:off x="391420" y="5398206"/>
            <a:ext cx="2554846" cy="91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6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35171-C467-EA6E-6272-466C00F58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F787E-7505-E2FA-296C-59EB1827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04/01/2025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6BC59B-84AC-9F2B-06A6-185B391E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D4B206-D1CC-9BBB-019C-834256B0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‹N°›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8473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1201A-B47D-3285-0478-7E9BD28E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04/01/2025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B7E397-6133-9EEC-0AF9-4487A0CDF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FD2BE-94F1-E449-6C41-F142415C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‹N°›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934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301B-222C-FA56-B002-FD20BCAE5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9902E-657E-B399-6767-EB0BD0FA0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D4297-1FB6-86E3-D512-6A627F144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753EB-679A-B13C-6E57-131B6B424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04/01/2025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30B92-AED0-007D-E494-7E79E1121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2B40D-1631-AF8C-81ED-A9D9025B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‹N°›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915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66BB-3EC2-D0B2-A68A-3EBE7799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25F486-379F-F3B9-DEB3-1EDFD6C3B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DD915-6B4C-7AFE-122B-99607D9A1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6322F-E89D-E431-0AD4-4B6048BA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04/01/2025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A6C14-56CE-AC9A-27B8-F0AC89F15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9AF03-05D8-8E86-D753-6B811ED9A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‹N°›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7747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930C0E-A150-FC43-E64B-4A3B54453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EDCC0-12BE-F9B9-2CCA-DB0BD2192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A4D36-576D-60EB-A4F1-A9CECDE9A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9D607-FCA0-A44A-9EFD-D91532FF0F11}" type="datetimeFigureOut">
              <a:rPr lang="en-GR" smtClean="0"/>
              <a:t>04/01/2025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F8F5D-4110-EAE2-E923-FB66CFB23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CB04E-97F9-F100-96A8-1C8BC5F79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D7FB2-DDF5-AC41-9959-1FAC8EF3CFAA}" type="slidenum">
              <a:rPr lang="en-GR" smtClean="0"/>
              <a:t>‹N°›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638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A978FF7-0393-3011-9447-2A59FEFDD616}"/>
              </a:ext>
            </a:extLst>
          </p:cNvPr>
          <p:cNvSpPr txBox="1"/>
          <p:nvPr/>
        </p:nvSpPr>
        <p:spPr>
          <a:xfrm>
            <a:off x="5049078" y="1729061"/>
            <a:ext cx="69480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n-GB" b="1" dirty="0" smtClean="0">
              <a:solidFill>
                <a:schemeClr val="accent1">
                  <a:lumMod val="75000"/>
                </a:schemeClr>
              </a:solidFill>
              <a:latin typeface="Noto Sans" panose="020B0502040504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Athènes</a:t>
            </a:r>
            <a:r>
              <a:rPr lang="en-GB" b="1" i="0" u="none" strike="noStrike" dirty="0" smtClean="0">
                <a:solidFill>
                  <a:schemeClr val="accent1">
                    <a:lumMod val="75000"/>
                  </a:schemeClr>
                </a:solidFill>
                <a:effectLst/>
                <a:latin typeface="Noto Sans" panose="020B0502040504020204" pitchFamily="34" charset="0"/>
              </a:rPr>
              <a:t>, le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3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avril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2025</a:t>
            </a:r>
            <a:endParaRPr lang="el-GR" b="1" i="0" u="none" strike="noStrike" dirty="0">
              <a:solidFill>
                <a:schemeClr val="accent1">
                  <a:lumMod val="75000"/>
                </a:schemeClr>
              </a:solidFill>
              <a:effectLst/>
              <a:latin typeface="Noto Sans" panose="020B0502040504020204" pitchFamily="34" charset="0"/>
            </a:endParaRPr>
          </a:p>
          <a:p>
            <a:pPr algn="ctr">
              <a:lnSpc>
                <a:spcPct val="150000"/>
              </a:lnSpc>
            </a:pPr>
            <a:endParaRPr lang="fr-FR" b="1" dirty="0" smtClean="0">
              <a:solidFill>
                <a:schemeClr val="accent1">
                  <a:lumMod val="75000"/>
                </a:schemeClr>
              </a:solidFill>
              <a:latin typeface="Noto Sans" panose="020B0502040504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Questions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pratiques relatives à l'application de la nouvelle convention fiscale pour éviter la double imposition entre la Grèce et la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France</a:t>
            </a:r>
          </a:p>
          <a:p>
            <a:pPr algn="ctr">
              <a:lnSpc>
                <a:spcPct val="150000"/>
              </a:lnSpc>
            </a:pPr>
            <a:endParaRPr lang="en-US" b="1" dirty="0">
              <a:solidFill>
                <a:schemeClr val="accent1">
                  <a:lumMod val="75000"/>
                </a:schemeClr>
              </a:solidFill>
              <a:latin typeface="Noto Sans" panose="020B0502040504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Catherine Perrou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– Quentin Feuga</a:t>
            </a:r>
            <a:endParaRPr lang="el-GR" b="1" dirty="0">
              <a:solidFill>
                <a:schemeClr val="accent1">
                  <a:lumMod val="75000"/>
                </a:schemeClr>
              </a:solidFill>
              <a:latin typeface="Noto Sans" panose="020B0502040504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B9BE13-F741-87CF-B8CE-E2BCCDBCE8D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891617" y="0"/>
            <a:ext cx="3105524" cy="2252599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89FF9F0E-18C3-CC46-0ECF-E993C8EF650B}"/>
              </a:ext>
            </a:extLst>
          </p:cNvPr>
          <p:cNvGrpSpPr/>
          <p:nvPr/>
        </p:nvGrpSpPr>
        <p:grpSpPr>
          <a:xfrm>
            <a:off x="0" y="0"/>
            <a:ext cx="5895217" cy="6858003"/>
            <a:chOff x="-2" y="-2"/>
            <a:chExt cx="5895217" cy="685800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6125D00-2738-7A73-FF95-A7D0C8F87BA3}"/>
                </a:ext>
              </a:extLst>
            </p:cNvPr>
            <p:cNvSpPr/>
            <p:nvPr/>
          </p:nvSpPr>
          <p:spPr>
            <a:xfrm>
              <a:off x="1270055" y="-2"/>
              <a:ext cx="3706574" cy="6023707"/>
            </a:xfrm>
            <a:prstGeom prst="rect">
              <a:avLst/>
            </a:prstGeom>
            <a:gradFill>
              <a:gsLst>
                <a:gs pos="0">
                  <a:schemeClr val="accent2">
                    <a:alpha val="0"/>
                  </a:schemeClr>
                </a:gs>
                <a:gs pos="8900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40FB139-728C-16A2-AF44-871FB3700809}"/>
                </a:ext>
              </a:extLst>
            </p:cNvPr>
            <p:cNvSpPr/>
            <p:nvPr/>
          </p:nvSpPr>
          <p:spPr>
            <a:xfrm rot="5400000">
              <a:off x="-641155" y="3525031"/>
              <a:ext cx="3974123" cy="2691818"/>
            </a:xfrm>
            <a:prstGeom prst="rect">
              <a:avLst/>
            </a:prstGeom>
            <a:gradFill>
              <a:gsLst>
                <a:gs pos="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1593F6F-9A45-C9EC-DE73-ADE96CCB02B1}"/>
                </a:ext>
              </a:extLst>
            </p:cNvPr>
            <p:cNvSpPr/>
            <p:nvPr/>
          </p:nvSpPr>
          <p:spPr>
            <a:xfrm>
              <a:off x="2691816" y="6023705"/>
              <a:ext cx="3203399" cy="36341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363EBE31-DA69-4BA9-38B2-1E6408C56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818" y="3738894"/>
            <a:ext cx="2284813" cy="2284813"/>
          </a:xfrm>
          <a:prstGeom prst="rect">
            <a:avLst/>
          </a:prstGeom>
        </p:spPr>
      </p:pic>
      <p:pic>
        <p:nvPicPr>
          <p:cNvPr id="10" name="Image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959" y="501660"/>
            <a:ext cx="1962150" cy="9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68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500" b="1" dirty="0"/>
              <a:t>Dividends and interest – limiting taxation at source</a:t>
            </a:r>
            <a:endParaRPr lang="el-GR" sz="3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 fontScale="850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 </a:t>
            </a:r>
            <a:r>
              <a:rPr lang="en-US" sz="2300" dirty="0">
                <a:solidFill>
                  <a:srgbClr val="FF0000"/>
                </a:solidFill>
                <a:sym typeface="Wingdings" pitchFamily="2" charset="2"/>
              </a:rPr>
              <a:t>Withholding tax at source </a:t>
            </a:r>
            <a:r>
              <a:rPr lang="en-US" sz="2300" dirty="0" smtClean="0">
                <a:solidFill>
                  <a:srgbClr val="FF0000"/>
                </a:solidFill>
                <a:sym typeface="Wingdings" pitchFamily="2" charset="2"/>
              </a:rPr>
              <a:t>cannot exceed 5 % </a:t>
            </a:r>
            <a:r>
              <a:rPr lang="en-US" sz="2300" dirty="0" smtClean="0">
                <a:solidFill>
                  <a:srgbClr val="112D63"/>
                </a:solidFill>
                <a:sym typeface="Wingdings" pitchFamily="2" charset="2"/>
              </a:rPr>
              <a:t>of the gross amount of interest</a:t>
            </a:r>
            <a:endParaRPr lang="el-GR" sz="2300" dirty="0">
              <a:solidFill>
                <a:srgbClr val="112D63"/>
              </a:solidFill>
              <a:sym typeface="Wingdings" pitchFamily="2" charset="2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300" b="1" dirty="0">
                <a:sym typeface="Wingdings" pitchFamily="2" charset="2"/>
              </a:rPr>
              <a:t> No withholding tax </a:t>
            </a:r>
            <a:r>
              <a:rPr lang="en-US" sz="2300" dirty="0">
                <a:sym typeface="Wingdings" pitchFamily="2" charset="2"/>
              </a:rPr>
              <a:t>at source </a:t>
            </a:r>
            <a:r>
              <a:rPr lang="en-US" sz="2300" b="1" dirty="0">
                <a:sym typeface="Wingdings" pitchFamily="2" charset="2"/>
              </a:rPr>
              <a:t>on </a:t>
            </a:r>
            <a:r>
              <a:rPr lang="en-US" sz="2300" b="1" dirty="0" smtClean="0">
                <a:sym typeface="Wingdings" pitchFamily="2" charset="2"/>
              </a:rPr>
              <a:t>interest </a:t>
            </a:r>
            <a:r>
              <a:rPr lang="en-US" sz="2300" dirty="0" smtClean="0">
                <a:sym typeface="Wingdings" pitchFamily="2" charset="2"/>
              </a:rPr>
              <a:t>in the case of 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300" dirty="0">
                <a:sym typeface="Wingdings" pitchFamily="2" charset="2"/>
              </a:rPr>
              <a:t> </a:t>
            </a:r>
            <a:r>
              <a:rPr lang="en-US" sz="2300" dirty="0" smtClean="0">
                <a:sym typeface="Wingdings" pitchFamily="2" charset="2"/>
              </a:rPr>
              <a:t>    - interest paid or received by a Contracting State, its political </a:t>
            </a:r>
            <a:r>
              <a:rPr lang="en-US" sz="2300" dirty="0">
                <a:sym typeface="Wingdings" pitchFamily="2" charset="2"/>
              </a:rPr>
              <a:t>subdivisions or </a:t>
            </a:r>
            <a:r>
              <a:rPr lang="en-US" sz="2300" dirty="0" smtClean="0">
                <a:sym typeface="Wingdings" pitchFamily="2" charset="2"/>
              </a:rPr>
              <a:t>Central </a:t>
            </a:r>
            <a:r>
              <a:rPr lang="en-US" sz="2300" dirty="0">
                <a:sym typeface="Wingdings" pitchFamily="2" charset="2"/>
              </a:rPr>
              <a:t>bank </a:t>
            </a:r>
            <a:r>
              <a:rPr lang="en-US" sz="2300" dirty="0" smtClean="0">
                <a:sym typeface="Wingdings" pitchFamily="2" charset="2"/>
              </a:rPr>
              <a:t>or Public entity ; or </a:t>
            </a:r>
            <a:r>
              <a:rPr lang="en-US" sz="2300" b="1" dirty="0" smtClean="0">
                <a:sym typeface="Wingdings" pitchFamily="2" charset="2"/>
              </a:rPr>
              <a:t>guaranteed </a:t>
            </a:r>
            <a:r>
              <a:rPr lang="en-US" sz="2300" dirty="0" smtClean="0">
                <a:sym typeface="Wingdings" pitchFamily="2" charset="2"/>
              </a:rPr>
              <a:t>by a Contracting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300" dirty="0">
                <a:sym typeface="Wingdings" pitchFamily="2" charset="2"/>
              </a:rPr>
              <a:t> </a:t>
            </a:r>
            <a:r>
              <a:rPr lang="en-US" sz="2300" dirty="0" smtClean="0">
                <a:sym typeface="Wingdings" pitchFamily="2" charset="2"/>
              </a:rPr>
              <a:t>     -</a:t>
            </a:r>
            <a:r>
              <a:rPr lang="en-US" sz="2300" b="1" dirty="0" smtClean="0">
                <a:sym typeface="Wingdings" pitchFamily="2" charset="2"/>
              </a:rPr>
              <a:t> Bank </a:t>
            </a:r>
            <a:r>
              <a:rPr lang="en-US" sz="2300" b="1" dirty="0">
                <a:sym typeface="Wingdings" pitchFamily="2" charset="2"/>
              </a:rPr>
              <a:t>loans</a:t>
            </a:r>
            <a:endParaRPr lang="el-GR" sz="2300" dirty="0">
              <a:sym typeface="Wingdings" pitchFamily="2" charset="2"/>
            </a:endParaRPr>
          </a:p>
          <a:p>
            <a:pPr lvl="1" algn="just">
              <a:lnSpc>
                <a:spcPct val="150000"/>
              </a:lnSpc>
              <a:buFontTx/>
              <a:buChar char="-"/>
            </a:pPr>
            <a:r>
              <a:rPr lang="en-US" sz="2300" dirty="0" smtClean="0">
                <a:sym typeface="Wingdings" pitchFamily="2" charset="2"/>
              </a:rPr>
              <a:t>Interest </a:t>
            </a:r>
            <a:r>
              <a:rPr lang="en-US" sz="2300" dirty="0">
                <a:sym typeface="Wingdings" pitchFamily="2" charset="2"/>
              </a:rPr>
              <a:t>on sales of equipment or goods or services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300" b="1" dirty="0" smtClean="0">
                <a:solidFill>
                  <a:srgbClr val="112D63"/>
                </a:solidFill>
                <a:sym typeface="Wingdings" pitchFamily="2" charset="2"/>
              </a:rPr>
              <a:t> Collective investments vehicles </a:t>
            </a:r>
            <a:r>
              <a:rPr lang="fr-FR" sz="2300" dirty="0" smtClean="0">
                <a:solidFill>
                  <a:srgbClr val="112D63"/>
                </a:solidFill>
                <a:sym typeface="Wingdings" pitchFamily="2" charset="2"/>
              </a:rPr>
              <a:t>can be granted reduced rates on </a:t>
            </a:r>
            <a:r>
              <a:rPr lang="fr-FR" sz="2300" b="1" dirty="0" smtClean="0">
                <a:solidFill>
                  <a:srgbClr val="112D63"/>
                </a:solidFill>
                <a:sym typeface="Wingdings" pitchFamily="2" charset="2"/>
              </a:rPr>
              <a:t>dividends and interest</a:t>
            </a:r>
            <a:r>
              <a:rPr lang="fr-FR" sz="2300" dirty="0" smtClean="0">
                <a:solidFill>
                  <a:srgbClr val="112D63"/>
                </a:solidFill>
                <a:sym typeface="Wingdings" pitchFamily="2" charset="2"/>
              </a:rPr>
              <a:t> if investors are residents of France, Greece or a third State providing administrative cooperation with the State where the income derives.</a:t>
            </a:r>
            <a:endParaRPr lang="el-GR" sz="2300" dirty="0" smtClean="0">
              <a:solidFill>
                <a:srgbClr val="112D63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64885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 smtClean="0"/>
              <a:t>Royalties</a:t>
            </a:r>
            <a:endParaRPr lang="el-GR" sz="3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dirty="0" smtClean="0">
                <a:solidFill>
                  <a:srgbClr val="112D63"/>
                </a:solidFill>
                <a:sym typeface="Wingdings" pitchFamily="2" charset="2"/>
              </a:rPr>
              <a:t> Same withholding tax rate at source as in the previous Convention (</a:t>
            </a:r>
            <a:r>
              <a:rPr lang="en-US" sz="2500" dirty="0" smtClean="0">
                <a:solidFill>
                  <a:srgbClr val="FF0000"/>
                </a:solidFill>
                <a:sym typeface="Wingdings" pitchFamily="2" charset="2"/>
              </a:rPr>
              <a:t>5%</a:t>
            </a:r>
            <a:r>
              <a:rPr lang="en-US" sz="2500" dirty="0" smtClean="0">
                <a:solidFill>
                  <a:srgbClr val="112D63"/>
                </a:solidFill>
                <a:sym typeface="Wingdings" pitchFamily="2" charset="2"/>
              </a:rPr>
              <a:t>)</a:t>
            </a:r>
            <a:endParaRPr lang="el-GR" sz="2500" dirty="0">
              <a:solidFill>
                <a:srgbClr val="112D63"/>
              </a:solidFill>
              <a:sym typeface="Wingdings" pitchFamily="2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500" dirty="0">
                <a:solidFill>
                  <a:srgbClr val="112D63"/>
                </a:solidFill>
                <a:sym typeface="Wingdings" pitchFamily="2" charset="2"/>
              </a:rPr>
              <a:t> </a:t>
            </a:r>
            <a:r>
              <a:rPr lang="en-US" sz="2500" dirty="0" smtClean="0">
                <a:solidFill>
                  <a:srgbClr val="112D63"/>
                </a:solidFill>
                <a:sym typeface="Wingdings" pitchFamily="2" charset="2"/>
              </a:rPr>
              <a:t>Similar scope as well but</a:t>
            </a:r>
            <a:r>
              <a:rPr lang="en-US" sz="25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500" dirty="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sz="2500" dirty="0" smtClean="0">
                <a:solidFill>
                  <a:srgbClr val="FF0000"/>
                </a:solidFill>
                <a:sym typeface="Wingdings" pitchFamily="2" charset="2"/>
              </a:rPr>
              <a:t>ayments </a:t>
            </a:r>
            <a:r>
              <a:rPr lang="en-US" sz="2500" dirty="0">
                <a:solidFill>
                  <a:srgbClr val="FF0000"/>
                </a:solidFill>
                <a:sym typeface="Wingdings" pitchFamily="2" charset="2"/>
              </a:rPr>
              <a:t>for the use or right to use of industrial, commercial or scientific equipment is no longer included in the definition of royalties, </a:t>
            </a:r>
            <a:r>
              <a:rPr lang="en-US" sz="2500" dirty="0" smtClean="0">
                <a:solidFill>
                  <a:srgbClr val="FF0000"/>
                </a:solidFill>
                <a:sym typeface="Wingdings" pitchFamily="2" charset="2"/>
              </a:rPr>
              <a:t>and are therefore taxable only at residence (art 7)</a:t>
            </a:r>
          </a:p>
        </p:txBody>
      </p:sp>
    </p:spTree>
    <p:extLst>
      <p:ext uri="{BB962C8B-B14F-4D97-AF65-F5344CB8AC3E}">
        <p14:creationId xmlns:p14="http://schemas.microsoft.com/office/powerpoint/2010/main" val="4137374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/>
              <a:t>Capital </a:t>
            </a:r>
            <a:r>
              <a:rPr lang="en-US" sz="3500" b="1" dirty="0" smtClean="0"/>
              <a:t>gains </a:t>
            </a:r>
            <a:endParaRPr lang="el-GR" sz="3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306"/>
            <a:ext cx="10515600" cy="3553428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150" dirty="0" smtClean="0">
                <a:sym typeface="Wingdings" pitchFamily="2" charset="2"/>
              </a:rPr>
              <a:t> Following article 13, exclusive taxation at residence remains the main rule (e.g.. shares of a company)... but substantial exceptions with </a:t>
            </a:r>
            <a:r>
              <a:rPr lang="en-US" sz="2150" dirty="0" smtClean="0">
                <a:solidFill>
                  <a:srgbClr val="FF0000"/>
                </a:solidFill>
                <a:sym typeface="Wingdings" pitchFamily="2" charset="2"/>
              </a:rPr>
              <a:t>taxation</a:t>
            </a:r>
            <a:r>
              <a:rPr lang="fr-FR" sz="215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150" dirty="0" smtClean="0">
                <a:solidFill>
                  <a:srgbClr val="FF0000"/>
                </a:solidFill>
                <a:sym typeface="Wingdings" pitchFamily="2" charset="2"/>
              </a:rPr>
              <a:t>in both states </a:t>
            </a:r>
            <a:r>
              <a:rPr lang="en-US" sz="2150" dirty="0" smtClean="0">
                <a:solidFill>
                  <a:srgbClr val="112D63"/>
                </a:solidFill>
                <a:sym typeface="Wingdings" pitchFamily="2" charset="2"/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15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150" dirty="0" smtClean="0">
                <a:solidFill>
                  <a:srgbClr val="FF0000"/>
                </a:solidFill>
                <a:sym typeface="Wingdings" pitchFamily="2" charset="2"/>
              </a:rPr>
              <a:t>    </a:t>
            </a:r>
            <a:r>
              <a:rPr lang="en-US" sz="2150" dirty="0" smtClean="0">
                <a:solidFill>
                  <a:srgbClr val="112D63"/>
                </a:solidFill>
                <a:sym typeface="Wingdings" pitchFamily="2" charset="2"/>
              </a:rPr>
              <a:t> - </a:t>
            </a:r>
            <a:r>
              <a:rPr lang="en-US" sz="2150" dirty="0" smtClean="0">
                <a:sym typeface="Wingdings" pitchFamily="2" charset="2"/>
              </a:rPr>
              <a:t>Alienation of </a:t>
            </a:r>
            <a:r>
              <a:rPr lang="en-US" sz="2150" dirty="0" smtClean="0">
                <a:solidFill>
                  <a:srgbClr val="FF0000"/>
                </a:solidFill>
                <a:sym typeface="Wingdings" pitchFamily="2" charset="2"/>
              </a:rPr>
              <a:t>immovable</a:t>
            </a:r>
            <a:r>
              <a:rPr lang="en-US" sz="2150" dirty="0" smtClean="0">
                <a:sym typeface="Wingdings" pitchFamily="2" charset="2"/>
              </a:rPr>
              <a:t> property</a:t>
            </a:r>
            <a:endParaRPr lang="el-GR" sz="2150" dirty="0" smtClean="0">
              <a:sym typeface="Wingdings" pitchFamily="2" charset="2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en-US" sz="2150" dirty="0" smtClean="0">
                <a:sym typeface="Wingdings" pitchFamily="2" charset="2"/>
              </a:rPr>
              <a:t>- Alienation </a:t>
            </a:r>
            <a:r>
              <a:rPr lang="en-US" sz="2150" dirty="0">
                <a:sym typeface="Wingdings" pitchFamily="2" charset="2"/>
              </a:rPr>
              <a:t>of shares, participation rights in companies and trusts </a:t>
            </a:r>
            <a:r>
              <a:rPr lang="en-US" sz="2150" dirty="0"/>
              <a:t>if their value is derived by</a:t>
            </a:r>
            <a:r>
              <a:rPr lang="el-GR" sz="2150" dirty="0"/>
              <a:t> </a:t>
            </a:r>
            <a:r>
              <a:rPr lang="en-US" sz="2150" dirty="0">
                <a:solidFill>
                  <a:srgbClr val="FF0000"/>
                </a:solidFill>
              </a:rPr>
              <a:t>more than </a:t>
            </a:r>
            <a:r>
              <a:rPr lang="el-GR" sz="2150" dirty="0">
                <a:solidFill>
                  <a:srgbClr val="FF0000"/>
                </a:solidFill>
              </a:rPr>
              <a:t>50% </a:t>
            </a:r>
            <a:r>
              <a:rPr lang="en-US" sz="2150" dirty="0">
                <a:solidFill>
                  <a:srgbClr val="FF0000"/>
                </a:solidFill>
              </a:rPr>
              <a:t>from immovable </a:t>
            </a:r>
            <a:r>
              <a:rPr lang="en-US" sz="2150" dirty="0"/>
              <a:t>property in the other </a:t>
            </a:r>
            <a:r>
              <a:rPr lang="en-US" sz="2150" dirty="0" smtClean="0"/>
              <a:t>state (</a:t>
            </a:r>
            <a:r>
              <a:rPr lang="en-US" sz="2150" b="1" dirty="0" smtClean="0"/>
              <a:t>new</a:t>
            </a:r>
            <a:r>
              <a:rPr lang="en-US" sz="2150" dirty="0" smtClean="0"/>
              <a:t>)</a:t>
            </a:r>
            <a:endParaRPr lang="el-GR" sz="2150" dirty="0">
              <a:solidFill>
                <a:srgbClr val="FF0000"/>
              </a:solidFill>
              <a:sym typeface="Wingdings" pitchFamily="2" charset="2"/>
            </a:endParaRPr>
          </a:p>
          <a:p>
            <a:pPr lvl="1" algn="just">
              <a:lnSpc>
                <a:spcPct val="150000"/>
              </a:lnSpc>
              <a:buFontTx/>
              <a:buChar char="-"/>
            </a:pPr>
            <a:r>
              <a:rPr lang="en-US" sz="2150" dirty="0" smtClean="0">
                <a:sym typeface="Wingdings" pitchFamily="2" charset="2"/>
              </a:rPr>
              <a:t>Alienation </a:t>
            </a:r>
            <a:r>
              <a:rPr lang="en-US" sz="2150" dirty="0">
                <a:sym typeface="Wingdings" pitchFamily="2" charset="2"/>
              </a:rPr>
              <a:t>of </a:t>
            </a:r>
            <a:r>
              <a:rPr lang="en-US" sz="2150" dirty="0" smtClean="0">
                <a:solidFill>
                  <a:srgbClr val="FF0000"/>
                </a:solidFill>
                <a:sym typeface="Wingdings" pitchFamily="2" charset="2"/>
              </a:rPr>
              <a:t>movable </a:t>
            </a:r>
            <a:r>
              <a:rPr lang="en-US" sz="2150" dirty="0">
                <a:solidFill>
                  <a:srgbClr val="FF0000"/>
                </a:solidFill>
                <a:sym typeface="Wingdings" pitchFamily="2" charset="2"/>
              </a:rPr>
              <a:t>property </a:t>
            </a:r>
            <a:r>
              <a:rPr lang="en-US" sz="2150" dirty="0">
                <a:sym typeface="Wingdings" pitchFamily="2" charset="2"/>
              </a:rPr>
              <a:t>of a </a:t>
            </a:r>
            <a:r>
              <a:rPr lang="en-US" sz="2150" dirty="0">
                <a:solidFill>
                  <a:srgbClr val="FF0000"/>
                </a:solidFill>
                <a:sym typeface="Wingdings" pitchFamily="2" charset="2"/>
              </a:rPr>
              <a:t>PE</a:t>
            </a:r>
            <a:r>
              <a:rPr lang="en-US" sz="2150" dirty="0">
                <a:sym typeface="Wingdings" pitchFamily="2" charset="2"/>
              </a:rPr>
              <a:t> and </a:t>
            </a:r>
            <a:r>
              <a:rPr lang="en-US" sz="2150" dirty="0" smtClean="0">
                <a:sym typeface="Wingdings" pitchFamily="2" charset="2"/>
              </a:rPr>
              <a:t>of the </a:t>
            </a:r>
            <a:r>
              <a:rPr lang="en-US" sz="2150" dirty="0">
                <a:sym typeface="Wingdings" pitchFamily="2" charset="2"/>
              </a:rPr>
              <a:t>PE </a:t>
            </a:r>
            <a:r>
              <a:rPr lang="en-US" sz="2150" dirty="0" smtClean="0">
                <a:sym typeface="Wingdings" pitchFamily="2" charset="2"/>
              </a:rPr>
              <a:t>itself (</a:t>
            </a:r>
            <a:r>
              <a:rPr lang="en-US" sz="2150" b="1" dirty="0" smtClean="0">
                <a:sym typeface="Wingdings" pitchFamily="2" charset="2"/>
              </a:rPr>
              <a:t>new</a:t>
            </a:r>
            <a:r>
              <a:rPr lang="en-US" sz="2150" dirty="0" smtClean="0">
                <a:sym typeface="Wingdings" pitchFamily="2" charset="2"/>
              </a:rPr>
              <a:t>)</a:t>
            </a:r>
            <a:endParaRPr lang="fr-FR" sz="2150" dirty="0">
              <a:solidFill>
                <a:srgbClr val="FF0000"/>
              </a:solidFill>
              <a:sym typeface="Wingdings" pitchFamily="2" charset="2"/>
            </a:endParaRPr>
          </a:p>
          <a:p>
            <a:pPr marL="228600" lvl="1">
              <a:lnSpc>
                <a:spcPct val="150000"/>
              </a:lnSpc>
              <a:spcBef>
                <a:spcPts val="1000"/>
              </a:spcBef>
              <a:buFont typeface="Wingdings" pitchFamily="2" charset="2"/>
              <a:buChar char="Ø"/>
            </a:pPr>
            <a:r>
              <a:rPr lang="en-US" sz="2150" dirty="0" smtClean="0">
                <a:sym typeface="Wingdings" pitchFamily="2" charset="2"/>
              </a:rPr>
              <a:t> Alienation </a:t>
            </a:r>
            <a:r>
              <a:rPr lang="en-US" sz="2150" dirty="0">
                <a:sym typeface="Wingdings" pitchFamily="2" charset="2"/>
              </a:rPr>
              <a:t>of </a:t>
            </a:r>
            <a:r>
              <a:rPr lang="en-US" sz="2150" dirty="0" smtClean="0">
                <a:sym typeface="Wingdings" pitchFamily="2" charset="2"/>
              </a:rPr>
              <a:t>ships and aircrafts part of a business taxable respectively in the State of registration or place of effective management</a:t>
            </a:r>
          </a:p>
        </p:txBody>
      </p:sp>
    </p:spTree>
    <p:extLst>
      <p:ext uri="{BB962C8B-B14F-4D97-AF65-F5344CB8AC3E}">
        <p14:creationId xmlns:p14="http://schemas.microsoft.com/office/powerpoint/2010/main" val="330714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 smtClean="0"/>
              <a:t>Few changes on other income</a:t>
            </a:r>
            <a:endParaRPr lang="el-GR" sz="3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305"/>
            <a:ext cx="10515600" cy="3831221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150" dirty="0" smtClean="0">
                <a:sym typeface="Wingdings" pitchFamily="2" charset="2"/>
              </a:rPr>
              <a:t> Article 15 : </a:t>
            </a:r>
            <a:r>
              <a:rPr lang="en-US" sz="2150" b="1" dirty="0" smtClean="0">
                <a:sym typeface="Wingdings" pitchFamily="2" charset="2"/>
              </a:rPr>
              <a:t>the computation of the 183 days period for taxation at source on salaries </a:t>
            </a:r>
            <a:r>
              <a:rPr lang="en-US" sz="2150" dirty="0" smtClean="0">
                <a:sym typeface="Wingdings" pitchFamily="2" charset="2"/>
              </a:rPr>
              <a:t>is now computed possibly over two fiscal years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150" dirty="0" smtClean="0">
                <a:sym typeface="Wingdings" pitchFamily="2" charset="2"/>
              </a:rPr>
              <a:t>Article 16 : extension of the taxation at source to </a:t>
            </a:r>
            <a:r>
              <a:rPr lang="en-US" sz="2150" b="1" dirty="0" smtClean="0">
                <a:sym typeface="Wingdings" pitchFamily="2" charset="2"/>
              </a:rPr>
              <a:t>models </a:t>
            </a:r>
            <a:r>
              <a:rPr lang="en-US" sz="2150" dirty="0" smtClean="0">
                <a:sym typeface="Wingdings" pitchFamily="2" charset="2"/>
              </a:rPr>
              <a:t>and to income associated to the reputation of the artist, model of sportsperson ; exemption at source if the activity is publicly-funded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150" dirty="0">
                <a:sym typeface="Wingdings" pitchFamily="2" charset="2"/>
              </a:rPr>
              <a:t> </a:t>
            </a:r>
            <a:r>
              <a:rPr lang="en-US" sz="2150" dirty="0" smtClean="0">
                <a:sym typeface="Wingdings" pitchFamily="2" charset="2"/>
              </a:rPr>
              <a:t>Article 19 : extension of the 24-months exemption at source to </a:t>
            </a:r>
            <a:r>
              <a:rPr lang="en-US" sz="2150" b="1" dirty="0" smtClean="0">
                <a:sym typeface="Wingdings" pitchFamily="2" charset="2"/>
              </a:rPr>
              <a:t>researchers</a:t>
            </a:r>
            <a:r>
              <a:rPr lang="en-US" sz="2150" dirty="0" smtClean="0">
                <a:sym typeface="Wingdings" pitchFamily="2" charset="2"/>
              </a:rPr>
              <a:t> and  full exemption to </a:t>
            </a:r>
            <a:r>
              <a:rPr lang="en-US" sz="2150" b="1" dirty="0" smtClean="0">
                <a:sym typeface="Wingdings" pitchFamily="2" charset="2"/>
              </a:rPr>
              <a:t>apprentices</a:t>
            </a:r>
            <a:r>
              <a:rPr lang="en-US" sz="2150" dirty="0" smtClean="0">
                <a:sym typeface="Wingdings" pitchFamily="2" charset="2"/>
              </a:rPr>
              <a:t>, including French “VIE” (business volunteers)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15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64543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228578" cy="2387600"/>
          </a:xfrm>
        </p:spPr>
        <p:txBody>
          <a:bodyPr/>
          <a:lstStyle/>
          <a:p>
            <a:r>
              <a:rPr lang="en-US" dirty="0"/>
              <a:t>5</a:t>
            </a:r>
            <a:endParaRPr lang="en-GR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4923295" cy="1363141"/>
          </a:xfrm>
        </p:spPr>
        <p:txBody>
          <a:bodyPr>
            <a:normAutofit/>
          </a:bodyPr>
          <a:lstStyle/>
          <a:p>
            <a:r>
              <a:rPr lang="en-US" sz="3500" dirty="0" smtClean="0"/>
              <a:t>Administrative issues</a:t>
            </a:r>
            <a:endParaRPr lang="en-GR" sz="3500" dirty="0"/>
          </a:p>
        </p:txBody>
      </p:sp>
    </p:spTree>
    <p:extLst>
      <p:ext uri="{BB962C8B-B14F-4D97-AF65-F5344CB8AC3E}">
        <p14:creationId xmlns:p14="http://schemas.microsoft.com/office/powerpoint/2010/main" val="2782590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/>
              <a:t>Elimination of double taxation</a:t>
            </a:r>
            <a:endParaRPr lang="el-GR" sz="3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ym typeface="Wingdings" pitchFamily="2" charset="2"/>
              </a:rPr>
              <a:t>In Greece </a:t>
            </a:r>
            <a:endParaRPr lang="en-US" sz="2400" b="1" dirty="0" smtClean="0">
              <a:sym typeface="Wingdings" pitchFamily="2" charset="2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ym typeface="Wingdings" pitchFamily="2" charset="2"/>
              </a:rPr>
              <a:t> Ordinary credit but also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Exemption </a:t>
            </a:r>
            <a:r>
              <a:rPr lang="en-US" dirty="0">
                <a:sym typeface="Wingdings" pitchFamily="2" charset="2"/>
              </a:rPr>
              <a:t>with progression for exempt </a:t>
            </a:r>
            <a:r>
              <a:rPr lang="en-US" dirty="0" smtClean="0">
                <a:sym typeface="Wingdings" pitchFamily="2" charset="2"/>
              </a:rPr>
              <a:t>income</a:t>
            </a:r>
            <a:endParaRPr lang="en-US" sz="2400" b="1" dirty="0"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endParaRPr lang="el-GR" sz="2400" b="1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24755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/>
              <a:t>Elimination of double taxation</a:t>
            </a:r>
            <a:endParaRPr lang="el-GR" sz="3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9287"/>
            <a:ext cx="10515600" cy="563687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ym typeface="Wingdings" pitchFamily="2" charset="2"/>
              </a:rPr>
              <a:t> In France</a:t>
            </a:r>
            <a:r>
              <a:rPr lang="fr-FR" dirty="0" smtClean="0">
                <a:sym typeface="Wingdings" pitchFamily="2" charset="2"/>
              </a:rPr>
              <a:t>, </a:t>
            </a:r>
            <a:r>
              <a:rPr lang="fr-FR" sz="2400" b="1" dirty="0">
                <a:sym typeface="Wingdings" pitchFamily="2" charset="2"/>
              </a:rPr>
              <a:t>n</a:t>
            </a:r>
            <a:r>
              <a:rPr lang="fr-FR" sz="2400" b="1" dirty="0" smtClean="0">
                <a:sym typeface="Wingdings" pitchFamily="2" charset="2"/>
              </a:rPr>
              <a:t>o more exemptions or« matching credits », only the credit method applies </a:t>
            </a:r>
            <a:r>
              <a:rPr lang="fr-FR" sz="2400" dirty="0" smtClean="0">
                <a:sym typeface="Wingdings" pitchFamily="2" charset="2"/>
              </a:rPr>
              <a:t>where a proof of payment is needed </a:t>
            </a:r>
            <a:r>
              <a:rPr lang="fr-FR" sz="2400" b="1" dirty="0" smtClean="0">
                <a:sym typeface="Wingdings" pitchFamily="2" charset="2"/>
              </a:rPr>
              <a:t>: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fr-FR" dirty="0" smtClean="0">
                <a:sym typeface="Wingdings" pitchFamily="2" charset="2"/>
              </a:rPr>
              <a:t>credit equal to the </a:t>
            </a:r>
            <a:r>
              <a:rPr lang="fr-FR" b="1" dirty="0" smtClean="0">
                <a:sym typeface="Wingdings" pitchFamily="2" charset="2"/>
              </a:rPr>
              <a:t>tax due in Greece </a:t>
            </a:r>
            <a:r>
              <a:rPr lang="en-US" dirty="0" smtClean="0">
                <a:sym typeface="Wingdings" pitchFamily="2" charset="2"/>
              </a:rPr>
              <a:t>in the case of shared taxation (new for dividends, interest, capital gains..). </a:t>
            </a:r>
            <a:r>
              <a:rPr lang="en-US" u="sng" dirty="0" smtClean="0">
                <a:sym typeface="Wingdings" pitchFamily="2" charset="2"/>
              </a:rPr>
              <a:t>Possible financial impact</a:t>
            </a:r>
            <a:endParaRPr lang="en-US" u="sng" dirty="0">
              <a:sym typeface="Wingdings" pitchFamily="2" charset="2"/>
            </a:endParaRPr>
          </a:p>
          <a:p>
            <a:pPr marL="457200" lvl="1" indent="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dirty="0" smtClean="0">
                <a:sym typeface="Wingdings" pitchFamily="2" charset="2"/>
              </a:rPr>
              <a:t>- credit equal to </a:t>
            </a:r>
            <a:r>
              <a:rPr lang="en-US" b="1" dirty="0" smtClean="0">
                <a:sym typeface="Wingdings" pitchFamily="2" charset="2"/>
              </a:rPr>
              <a:t>tax due in France </a:t>
            </a:r>
            <a:r>
              <a:rPr lang="en-US" dirty="0" smtClean="0">
                <a:sym typeface="Wingdings" pitchFamily="2" charset="2"/>
              </a:rPr>
              <a:t>for income exclusively taxable at source in Greece (and also </a:t>
            </a:r>
            <a:r>
              <a:rPr lang="en-US" dirty="0" smtClean="0">
                <a:sym typeface="Wingdings" pitchFamily="2" charset="2"/>
              </a:rPr>
              <a:t>salaries</a:t>
            </a:r>
            <a:r>
              <a:rPr lang="en-US" dirty="0" smtClean="0">
                <a:sym typeface="Wingdings" pitchFamily="2" charset="2"/>
              </a:rPr>
              <a:t>, real </a:t>
            </a:r>
            <a:r>
              <a:rPr lang="en-US" smtClean="0">
                <a:sym typeface="Wingdings" pitchFamily="2" charset="2"/>
              </a:rPr>
              <a:t>estate </a:t>
            </a:r>
            <a:r>
              <a:rPr lang="en-US" smtClean="0">
                <a:sym typeface="Wingdings" pitchFamily="2" charset="2"/>
              </a:rPr>
              <a:t>income..)</a:t>
            </a:r>
            <a:endParaRPr lang="el-GR" sz="2400" b="1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45727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/>
              <a:t>Tax residence certificate </a:t>
            </a:r>
            <a:endParaRPr lang="el-GR" sz="3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F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ollowing 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Article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28 </a:t>
            </a:r>
            <a:endParaRPr lang="el-GR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In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order to get the 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benefits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 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articles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10, 11 and 12 on dividends, interest and royalties 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(lower or no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withholding tax 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at source)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tax 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residenc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e 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certificate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 </a:t>
            </a:r>
            <a:r>
              <a:rPr lang="en-US" sz="24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mandatorily required (in France form 5000 and appendices)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Arial" panose="020B0604020202020204" pitchFamily="34" charset="0"/>
                <a:sym typeface="Wingdings" pitchFamily="2" charset="2"/>
              </a:rPr>
              <a:t> The </a:t>
            </a:r>
            <a:r>
              <a:rPr lang="en-US" sz="2400" b="1" dirty="0">
                <a:latin typeface="Arial" panose="020B0604020202020204" pitchFamily="34" charset="0"/>
                <a:sym typeface="Wingdings" pitchFamily="2" charset="2"/>
              </a:rPr>
              <a:t>tax authorities may agree otherwise</a:t>
            </a:r>
            <a:endParaRPr lang="el-GR" sz="2400" b="1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15731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/>
              <a:t>Dispute </a:t>
            </a:r>
            <a:r>
              <a:rPr lang="en-US" sz="3000" b="1" dirty="0" smtClean="0"/>
              <a:t>resolution – article 23 at OECD standards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833377"/>
            <a:ext cx="11131826" cy="4444681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5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Mutual </a:t>
            </a:r>
            <a:r>
              <a:rPr lang="en-US" sz="205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agreement procedure </a:t>
            </a:r>
            <a:r>
              <a:rPr lang="fr-FR" sz="2050" dirty="0" smtClean="0"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: </a:t>
            </a:r>
            <a:r>
              <a:rPr lang="el-GR" sz="205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 </a:t>
            </a:r>
            <a:endParaRPr lang="fr-FR" sz="2050" dirty="0" smtClean="0">
              <a:effectLst/>
              <a:latin typeface="Arial" panose="020B0604020202020204" pitchFamily="34" charset="0"/>
              <a:ea typeface="Calibri" panose="020F0502020204030204" pitchFamily="34" charset="0"/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fr-FR" sz="2050" dirty="0"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 </a:t>
            </a:r>
            <a:r>
              <a:rPr lang="fr-FR" sz="2050" dirty="0" smtClean="0"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   - </a:t>
            </a:r>
            <a:r>
              <a:rPr lang="en-US" sz="205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3 </a:t>
            </a:r>
            <a:r>
              <a:rPr lang="en-US" sz="2050" dirty="0">
                <a:effectLst/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years </a:t>
            </a:r>
            <a:r>
              <a:rPr lang="en-US" sz="2050" dirty="0"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t</a:t>
            </a:r>
            <a:r>
              <a:rPr lang="en-US" sz="205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o </a:t>
            </a:r>
            <a:r>
              <a:rPr lang="en-US" sz="2050" dirty="0">
                <a:effectLst/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submit a </a:t>
            </a:r>
            <a:r>
              <a:rPr lang="en-US" sz="205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request</a:t>
            </a:r>
            <a:endParaRPr lang="el-GR" sz="2050" dirty="0" smtClean="0">
              <a:solidFill>
                <a:srgbClr val="112D63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50" dirty="0" smtClean="0">
                <a:solidFill>
                  <a:srgbClr val="112D63"/>
                </a:solidFill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    - 3 years for the competent authorities to reach a mutual agreement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50" b="1" dirty="0" smtClean="0">
                <a:latin typeface="Arial" panose="020B0604020202020204" pitchFamily="34" charset="0"/>
                <a:sym typeface="Wingdings" pitchFamily="2" charset="2"/>
              </a:rPr>
              <a:t> Arbitration </a:t>
            </a:r>
            <a:r>
              <a:rPr lang="en-US" sz="2050" dirty="0" smtClean="0">
                <a:latin typeface="Arial" panose="020B0604020202020204" pitchFamily="34" charset="0"/>
                <a:sym typeface="Wingdings" pitchFamily="2" charset="2"/>
              </a:rPr>
              <a:t>if no agreement is reached within 3 years but 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50" b="1" dirty="0" smtClean="0">
                <a:latin typeface="Arial" panose="020B0604020202020204" pitchFamily="34" charset="0"/>
                <a:sym typeface="Wingdings" pitchFamily="2" charset="2"/>
              </a:rPr>
              <a:t>    </a:t>
            </a:r>
            <a:r>
              <a:rPr lang="en-US" sz="2050" dirty="0" smtClean="0">
                <a:latin typeface="Arial" panose="020B0604020202020204" pitchFamily="34" charset="0"/>
                <a:sym typeface="Wingdings" pitchFamily="2" charset="2"/>
              </a:rPr>
              <a:t>- no more MLI reservations of both countries  ;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50" dirty="0"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n-US" sz="2050" dirty="0" smtClean="0">
                <a:latin typeface="Arial" panose="020B0604020202020204" pitchFamily="34" charset="0"/>
                <a:sym typeface="Wingdings" pitchFamily="2" charset="2"/>
              </a:rPr>
              <a:t>   - 60 days for the taxpayer to refuse the decision before it’s binding.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050" b="1" dirty="0" smtClean="0">
                <a:latin typeface="Arial" panose="020B0604020202020204" pitchFamily="34" charset="0"/>
                <a:sym typeface="Wingdings" pitchFamily="2" charset="2"/>
              </a:rPr>
              <a:t>!! No competent authority agreement for arbitration / European instruments can also be activated by taxpayers </a:t>
            </a:r>
            <a:endParaRPr lang="el-GR" sz="205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30396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 smtClean="0"/>
              <a:t>Summary of practical implications of the new Convention</a:t>
            </a:r>
            <a:endParaRPr lang="el-GR" sz="30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904974"/>
            <a:ext cx="11131826" cy="4364610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2050" dirty="0">
              <a:solidFill>
                <a:srgbClr val="112D63"/>
              </a:solidFill>
              <a:latin typeface="Arial" panose="020B0604020202020204" pitchFamily="34" charset="0"/>
              <a:ea typeface="Calibri" panose="020F0502020204030204" pitchFamily="34" charset="0"/>
              <a:sym typeface="Wingdings" pitchFamily="2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050" b="1" dirty="0" smtClean="0">
              <a:latin typeface="Arial" panose="020B0604020202020204" pitchFamily="34" charset="0"/>
              <a:sym typeface="Wingdings" pitchFamily="2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50" b="1" dirty="0" smtClean="0"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n-US" sz="2100" b="1" dirty="0" smtClean="0">
                <a:latin typeface="Arial (Corps)"/>
                <a:sym typeface="Wingdings" pitchFamily="2" charset="2"/>
              </a:rPr>
              <a:t>Filing requirements :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100" dirty="0" smtClean="0">
                <a:latin typeface="Arial (Corps)"/>
                <a:sym typeface="Wingdings" pitchFamily="2" charset="2"/>
              </a:rPr>
              <a:t>systematic residence certificate to grant certain treaty benefits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100" dirty="0">
                <a:latin typeface="Arial (Corps)"/>
                <a:sym typeface="Wingdings" pitchFamily="2" charset="2"/>
              </a:rPr>
              <a:t>s</a:t>
            </a:r>
            <a:r>
              <a:rPr lang="en-US" sz="2100" dirty="0" smtClean="0">
                <a:latin typeface="Arial (Corps)"/>
                <a:sym typeface="Wingdings" pitchFamily="2" charset="2"/>
              </a:rPr>
              <a:t>ystematic credit method to eliminate double taxation in France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2100" dirty="0" smtClean="0">
                <a:latin typeface="Arial (Corps)"/>
                <a:sym typeface="Wingdings" pitchFamily="2" charset="2"/>
              </a:rPr>
              <a:t>Change of taxing rights : need to carefully review and adapt accounting/financial documentation (e.g. passive income, possible newly taxable presence in the other State)</a:t>
            </a:r>
            <a:endParaRPr lang="en-US" sz="2100" b="1" dirty="0">
              <a:latin typeface="Arial (Corps)"/>
              <a:sym typeface="Wingdings" pitchFamily="2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100" b="1" dirty="0">
                <a:latin typeface="Arial (Corps)"/>
                <a:sym typeface="Wingdings" pitchFamily="2" charset="2"/>
              </a:rPr>
              <a:t> </a:t>
            </a:r>
            <a:r>
              <a:rPr lang="en-US" sz="2100" b="1" dirty="0" smtClean="0">
                <a:latin typeface="Arial (Corps)"/>
                <a:sym typeface="Wingdings" pitchFamily="2" charset="2"/>
              </a:rPr>
              <a:t>Up to date documentation available </a:t>
            </a:r>
            <a:r>
              <a:rPr lang="en-US" sz="2100" dirty="0" smtClean="0">
                <a:latin typeface="Arial (Corps)"/>
                <a:sym typeface="Wingdings" pitchFamily="2" charset="2"/>
              </a:rPr>
              <a:t>(OCDE commentaries, French guidance on the Convention (n°</a:t>
            </a:r>
            <a:r>
              <a:rPr lang="fr-FR" sz="2100" dirty="0" smtClean="0">
                <a:latin typeface="Arial (Corps)"/>
              </a:rPr>
              <a:t>BOI-INT-CVB-GRC, 09/2024)</a:t>
            </a:r>
            <a:endParaRPr lang="en-US" sz="2050" dirty="0" smtClean="0">
              <a:latin typeface="Arial" panose="020B0604020202020204" pitchFamily="34" charset="0"/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50" dirty="0">
              <a:solidFill>
                <a:srgbClr val="112D63"/>
              </a:solidFill>
              <a:latin typeface="Arial" panose="020B0604020202020204" pitchFamily="34" charset="0"/>
              <a:ea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835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228578" cy="2387600"/>
          </a:xfrm>
        </p:spPr>
        <p:txBody>
          <a:bodyPr/>
          <a:lstStyle/>
          <a:p>
            <a:r>
              <a:rPr lang="en-GR" dirty="0"/>
              <a:t>1</a:t>
            </a:r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4923295" cy="1363141"/>
          </a:xfrm>
        </p:spPr>
        <p:txBody>
          <a:bodyPr>
            <a:normAutofit/>
          </a:bodyPr>
          <a:lstStyle/>
          <a:p>
            <a:r>
              <a:rPr lang="en-US" sz="3500" dirty="0"/>
              <a:t>Scope of Application</a:t>
            </a:r>
            <a:endParaRPr lang="en-GR" sz="3500" dirty="0"/>
          </a:p>
        </p:txBody>
      </p:sp>
    </p:spTree>
    <p:extLst>
      <p:ext uri="{BB962C8B-B14F-4D97-AF65-F5344CB8AC3E}">
        <p14:creationId xmlns:p14="http://schemas.microsoft.com/office/powerpoint/2010/main" val="3635028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btitle 12">
            <a:extLst>
              <a:ext uri="{FF2B5EF4-FFF2-40B4-BE49-F238E27FC236}">
                <a16:creationId xmlns:a16="http://schemas.microsoft.com/office/drawing/2014/main" id="{0CADA15D-1811-FB9B-D4CC-D05CEF141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6491" y="2303790"/>
            <a:ext cx="6400800" cy="1363141"/>
          </a:xfrm>
        </p:spPr>
        <p:txBody>
          <a:bodyPr anchor="ctr">
            <a:normAutofit/>
          </a:bodyPr>
          <a:lstStyle/>
          <a:p>
            <a:r>
              <a:rPr lang="en-US" sz="4000" b="1" dirty="0"/>
              <a:t>Merci de </a:t>
            </a:r>
            <a:r>
              <a:rPr lang="en-US" sz="4000" b="1" dirty="0" smtClean="0"/>
              <a:t>votre </a:t>
            </a:r>
            <a:r>
              <a:rPr lang="en-US" sz="4000" b="1" dirty="0"/>
              <a:t>attention</a:t>
            </a:r>
            <a:r>
              <a:rPr lang="el-GR" sz="4000" b="1" dirty="0"/>
              <a:t>!</a:t>
            </a:r>
            <a:endParaRPr lang="en-GB" sz="4000" b="1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3D83D515-BF29-DD72-2CA3-74486E3BD5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678910" y="3666931"/>
            <a:ext cx="2834175" cy="2055775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9DFA4ABD-5068-050E-08E0-1A7587B0F9E5}"/>
              </a:ext>
            </a:extLst>
          </p:cNvPr>
          <p:cNvSpPr/>
          <p:nvPr/>
        </p:nvSpPr>
        <p:spPr>
          <a:xfrm rot="5400000">
            <a:off x="9670730" y="754348"/>
            <a:ext cx="650932" cy="4391608"/>
          </a:xfrm>
          <a:prstGeom prst="rect">
            <a:avLst/>
          </a:prstGeom>
          <a:gradFill>
            <a:gsLst>
              <a:gs pos="5000">
                <a:schemeClr val="accent2">
                  <a:alpha val="0"/>
                </a:schemeClr>
              </a:gs>
              <a:gs pos="72000">
                <a:srgbClr val="3265C5">
                  <a:alpha val="91494"/>
                </a:srgbClr>
              </a:gs>
              <a:gs pos="9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0FDF182-1D90-F161-D4F5-644E1765A83E}"/>
              </a:ext>
            </a:extLst>
          </p:cNvPr>
          <p:cNvSpPr/>
          <p:nvPr/>
        </p:nvSpPr>
        <p:spPr>
          <a:xfrm rot="16200000">
            <a:off x="1734106" y="890580"/>
            <a:ext cx="650932" cy="4119146"/>
          </a:xfrm>
          <a:prstGeom prst="rect">
            <a:avLst/>
          </a:prstGeom>
          <a:gradFill>
            <a:gsLst>
              <a:gs pos="5000">
                <a:schemeClr val="accent2">
                  <a:alpha val="0"/>
                </a:schemeClr>
              </a:gs>
              <a:gs pos="72000">
                <a:srgbClr val="3265C5">
                  <a:alpha val="91494"/>
                </a:srgbClr>
              </a:gs>
              <a:gs pos="9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180" y="5469586"/>
            <a:ext cx="1962150" cy="9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86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D1C465-49DE-4551-A90D-DD33C0154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418"/>
            <a:ext cx="10515600" cy="101379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900" b="1" dirty="0" smtClean="0"/>
              <a:t>Scope </a:t>
            </a:r>
            <a:r>
              <a:rPr lang="en-US" sz="3900" b="1" dirty="0"/>
              <a:t>of a</a:t>
            </a:r>
            <a:r>
              <a:rPr lang="en-US" sz="3900" b="1" dirty="0" smtClean="0"/>
              <a:t>pplication</a:t>
            </a:r>
            <a:br>
              <a:rPr lang="en-US" sz="3900" b="1" dirty="0" smtClean="0"/>
            </a:b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0F8145-9851-43C1-8559-668B83E7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5327"/>
            <a:ext cx="10515600" cy="2178903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sz="2200" dirty="0" smtClean="0">
                <a:latin typeface="Arial (Corps)"/>
              </a:rPr>
              <a:t>Following the entry into force of the new Convention the 30th of December 2023, t</a:t>
            </a:r>
            <a:r>
              <a:rPr lang="en-US" sz="2200" dirty="0" smtClean="0">
                <a:latin typeface="Arial (Corps)"/>
              </a:rPr>
              <a:t>he former Convention </a:t>
            </a:r>
            <a:r>
              <a:rPr lang="en-US" sz="2200" dirty="0">
                <a:latin typeface="Arial (Corps)"/>
              </a:rPr>
              <a:t>of </a:t>
            </a:r>
            <a:r>
              <a:rPr lang="el-GR" sz="2200" dirty="0" smtClean="0">
                <a:latin typeface="Arial (Corps)"/>
              </a:rPr>
              <a:t>1963</a:t>
            </a:r>
            <a:r>
              <a:rPr lang="fr-FR" sz="2200" dirty="0" smtClean="0">
                <a:latin typeface="Arial (Corps)"/>
              </a:rPr>
              <a:t>, as modified by the BEPS MLI, is terminated.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b="1" u="sng" dirty="0" smtClean="0">
                <a:latin typeface="Arial (Corps)"/>
                <a:ea typeface="Calibri" panose="020F0502020204030204" pitchFamily="34" charset="0"/>
                <a:cs typeface="Times New Roman" panose="02020603050405020304" pitchFamily="18" charset="0"/>
              </a:rPr>
              <a:t>Entry </a:t>
            </a:r>
            <a:r>
              <a:rPr lang="en-US" sz="2200" b="1" u="sng" dirty="0">
                <a:latin typeface="Arial (Corps)"/>
                <a:ea typeface="Calibri" panose="020F0502020204030204" pitchFamily="34" charset="0"/>
                <a:cs typeface="Times New Roman" panose="02020603050405020304" pitchFamily="18" charset="0"/>
              </a:rPr>
              <a:t>into effect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200" dirty="0">
                <a:latin typeface="Arial (Corps)"/>
                <a:ea typeface="Calibri" panose="020F0502020204030204" pitchFamily="34" charset="0"/>
                <a:cs typeface="Times New Roman" panose="02020603050405020304" pitchFamily="18" charset="0"/>
              </a:rPr>
              <a:t> Main rule : applies to any taxable event starting 1</a:t>
            </a:r>
            <a:r>
              <a:rPr lang="en-US" sz="2200" baseline="30000" dirty="0">
                <a:latin typeface="Arial (Corps)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2200" dirty="0">
                <a:latin typeface="Arial (Corps)"/>
                <a:ea typeface="Calibri" panose="020F0502020204030204" pitchFamily="34" charset="0"/>
                <a:cs typeface="Times New Roman" panose="02020603050405020304" pitchFamily="18" charset="0"/>
              </a:rPr>
              <a:t> of January </a:t>
            </a:r>
            <a:r>
              <a:rPr lang="en-US" sz="2200" dirty="0" smtClean="0">
                <a:latin typeface="Arial (Corps)"/>
                <a:ea typeface="Calibri" panose="020F0502020204030204" pitchFamily="34" charset="0"/>
                <a:cs typeface="Times New Roman" panose="02020603050405020304" pitchFamily="18" charset="0"/>
              </a:rPr>
              <a:t>2024 or fiscal period beginning </a:t>
            </a:r>
            <a:r>
              <a:rPr lang="en-US" sz="2200" dirty="0">
                <a:latin typeface="Arial (Corps)"/>
                <a:ea typeface="Calibri" panose="020F0502020204030204" pitchFamily="34" charset="0"/>
                <a:cs typeface="Times New Roman" panose="02020603050405020304" pitchFamily="18" charset="0"/>
              </a:rPr>
              <a:t>on or after 1 January 2024.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200" dirty="0">
                <a:latin typeface="Arial (Corps)"/>
                <a:ea typeface="Calibri" panose="020F0502020204030204" pitchFamily="34" charset="0"/>
                <a:cs typeface="Times New Roman" panose="02020603050405020304" pitchFamily="18" charset="0"/>
              </a:rPr>
              <a:t> Exception </a:t>
            </a:r>
            <a:r>
              <a:rPr lang="en-US" sz="2200" dirty="0" smtClean="0">
                <a:latin typeface="Arial (Corps)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200" dirty="0">
                <a:solidFill>
                  <a:srgbClr val="FF0000"/>
                </a:solidFill>
                <a:latin typeface="Arial (Corps)"/>
                <a:cs typeface="Times New Roman" panose="02020603050405020304" pitchFamily="18" charset="0"/>
              </a:rPr>
              <a:t>a special roll-back provision in par. 6 of the Protocol </a:t>
            </a:r>
            <a:r>
              <a:rPr lang="en-US" sz="2200" dirty="0">
                <a:latin typeface="Arial (Corps)"/>
                <a:cs typeface="Times New Roman" panose="02020603050405020304" pitchFamily="18" charset="0"/>
              </a:rPr>
              <a:t>conferring an exclusive right to tax those income to the State paying them shall apply to </a:t>
            </a:r>
            <a:r>
              <a:rPr lang="en-US" sz="2200" dirty="0">
                <a:latin typeface="Arial (Corps)"/>
                <a:ea typeface="Calibri" panose="020F0502020204030204" pitchFamily="34" charset="0"/>
                <a:cs typeface="Times New Roman" panose="02020603050405020304" pitchFamily="18" charset="0"/>
              </a:rPr>
              <a:t>tax years since 1st of January 2015. </a:t>
            </a:r>
            <a:endParaRPr lang="en-GR" sz="2200" b="1" dirty="0">
              <a:latin typeface="Arial (Corps)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fr-FR" sz="2300" dirty="0" smtClean="0"/>
          </a:p>
        </p:txBody>
      </p:sp>
    </p:spTree>
    <p:extLst>
      <p:ext uri="{BB962C8B-B14F-4D97-AF65-F5344CB8AC3E}">
        <p14:creationId xmlns:p14="http://schemas.microsoft.com/office/powerpoint/2010/main" val="148464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D1C465-49DE-4551-A90D-DD33C0154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418"/>
            <a:ext cx="10515600" cy="909981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/>
              <a:t>Scope – </a:t>
            </a:r>
            <a:r>
              <a:rPr lang="en-US" sz="3500" b="1" dirty="0" smtClean="0"/>
              <a:t>anti-abuse provisions</a:t>
            </a:r>
            <a:endParaRPr lang="el-GR" sz="3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0F8145-9851-43C1-8559-668B83E7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3305"/>
            <a:ext cx="10515600" cy="3271306"/>
          </a:xfrm>
        </p:spPr>
        <p:txBody>
          <a:bodyPr anchor="ctr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endParaRPr lang="en-US" sz="23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3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Preamble </a:t>
            </a:r>
            <a:r>
              <a:rPr lang="en-US" sz="2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3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stating that the no tax evasion / no treaty shopping is allowed</a:t>
            </a:r>
            <a:endParaRPr lang="en-US" sz="23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3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Article 27 – general anti-abuse provision with a broad scope.</a:t>
            </a:r>
            <a:endParaRPr lang="el-GR" sz="23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l-GR" sz="2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France has reserved its right to continue to apply certain domestic anti-abuse </a:t>
            </a:r>
            <a:r>
              <a:rPr lang="en-US" sz="23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provisions. These </a:t>
            </a:r>
            <a:r>
              <a:rPr lang="en-US" sz="2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listed in the protocol</a:t>
            </a:r>
            <a:r>
              <a:rPr lang="el-GR" sz="2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n-US" sz="23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Art. </a:t>
            </a:r>
            <a:r>
              <a:rPr lang="el-GR" sz="23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123 </a:t>
            </a:r>
            <a:r>
              <a:rPr lang="en-US" sz="2300" dirty="0">
                <a:latin typeface="Arial" panose="020B0604020202020204" pitchFamily="34" charset="0"/>
                <a:cs typeface="Times New Roman" panose="02020603050405020304" pitchFamily="18" charset="0"/>
              </a:rPr>
              <a:t>bis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, 155 </a:t>
            </a:r>
            <a:r>
              <a:rPr lang="en-US" sz="2300" dirty="0"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, 115 </a:t>
            </a:r>
            <a:r>
              <a:rPr lang="en-US" sz="2300" i="1" dirty="0">
                <a:latin typeface="Arial" panose="020B0604020202020204" pitchFamily="34" charset="0"/>
                <a:cs typeface="Times New Roman" panose="02020603050405020304" pitchFamily="18" charset="0"/>
              </a:rPr>
              <a:t>quinquies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, 209 </a:t>
            </a:r>
            <a:r>
              <a:rPr lang="en-US" sz="2300" dirty="0">
                <a:latin typeface="Arial" panose="020B0604020202020204" pitchFamily="34" charset="0"/>
                <a:cs typeface="Times New Roman" panose="02020603050405020304" pitchFamily="18" charset="0"/>
              </a:rPr>
              <a:t>B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, 212, 238 </a:t>
            </a:r>
            <a:r>
              <a:rPr lang="en-US" sz="2300" dirty="0"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latin typeface="Arial" panose="020B0604020202020204" pitchFamily="34" charset="0"/>
                <a:cs typeface="Times New Roman" panose="02020603050405020304" pitchFamily="18" charset="0"/>
              </a:rPr>
              <a:t>and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 238-0 Α </a:t>
            </a:r>
            <a:r>
              <a:rPr lang="en-US" sz="2300" dirty="0">
                <a:latin typeface="Arial" panose="020B0604020202020204" pitchFamily="34" charset="0"/>
                <a:cs typeface="Times New Roman" panose="02020603050405020304" pitchFamily="18" charset="0"/>
              </a:rPr>
              <a:t>of the </a:t>
            </a:r>
            <a:r>
              <a:rPr lang="en-US" sz="2300" i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Code Général </a:t>
            </a:r>
            <a:r>
              <a:rPr lang="en-US" sz="2300" i="1" dirty="0">
                <a:latin typeface="Arial" panose="020B0604020202020204" pitchFamily="34" charset="0"/>
                <a:cs typeface="Times New Roman" panose="02020603050405020304" pitchFamily="18" charset="0"/>
              </a:rPr>
              <a:t>des imp</a:t>
            </a:r>
            <a:r>
              <a:rPr lang="el-GR" sz="2300" i="1" dirty="0">
                <a:latin typeface="Arial" panose="020B0604020202020204" pitchFamily="34" charset="0"/>
                <a:cs typeface="Times New Roman" panose="02020603050405020304" pitchFamily="18" charset="0"/>
              </a:rPr>
              <a:t>ȏ</a:t>
            </a:r>
            <a:r>
              <a:rPr lang="en-US" sz="2300" i="1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ts</a:t>
            </a:r>
            <a:r>
              <a:rPr lang="en-US" sz="23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988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0F8145-9851-43C1-8559-668B83E7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3030"/>
            <a:ext cx="10515600" cy="4067189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50000"/>
              </a:lnSpc>
              <a:spcAft>
                <a:spcPts val="1000"/>
              </a:spcAft>
              <a:buNone/>
            </a:pPr>
            <a:endParaRPr lang="en-US" sz="23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3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Article </a:t>
            </a:r>
            <a:r>
              <a:rPr lang="en-US" sz="2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 </a:t>
            </a:r>
            <a:r>
              <a:rPr lang="en-US" sz="23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general anti-abuse provision</a:t>
            </a:r>
            <a:endParaRPr lang="en-US" sz="23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100" dirty="0">
                <a:latin typeface="Arial" panose="020B0604020202020204" pitchFamily="34" charset="0"/>
                <a:cs typeface="Times New Roman" panose="02020603050405020304" pitchFamily="18" charset="0"/>
              </a:rPr>
              <a:t>Notwithstanding the other provisions of this Convention, </a:t>
            </a:r>
            <a:r>
              <a:rPr lang="en-GB" sz="21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benefit </a:t>
            </a:r>
            <a:r>
              <a:rPr lang="en-GB" sz="2100" dirty="0">
                <a:latin typeface="Arial" panose="020B0604020202020204" pitchFamily="34" charset="0"/>
                <a:cs typeface="Times New Roman" panose="02020603050405020304" pitchFamily="18" charset="0"/>
              </a:rPr>
              <a:t>under this Convention </a:t>
            </a:r>
            <a:r>
              <a:rPr lang="en-GB" sz="21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shall not be granted </a:t>
            </a:r>
            <a:r>
              <a:rPr lang="en-GB" sz="2100" dirty="0">
                <a:latin typeface="Arial" panose="020B0604020202020204" pitchFamily="34" charset="0"/>
                <a:cs typeface="Times New Roman" panose="02020603050405020304" pitchFamily="18" charset="0"/>
              </a:rPr>
              <a:t>in respect of an item of income or capital if it is </a:t>
            </a:r>
            <a:r>
              <a:rPr lang="en-GB" sz="21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reasonable to conclude</a:t>
            </a:r>
            <a:r>
              <a:rPr lang="en-GB" sz="2100" dirty="0">
                <a:latin typeface="Arial" panose="020B0604020202020204" pitchFamily="34" charset="0"/>
                <a:cs typeface="Times New Roman" panose="02020603050405020304" pitchFamily="18" charset="0"/>
              </a:rPr>
              <a:t>, having regard to all relevant facts and circumstances, that obtaining that benefit was one of the </a:t>
            </a:r>
            <a:r>
              <a:rPr lang="en-GB" sz="21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principal purposes of any arrangement </a:t>
            </a:r>
            <a:r>
              <a:rPr lang="en-GB" sz="2100" dirty="0">
                <a:latin typeface="Arial" panose="020B0604020202020204" pitchFamily="34" charset="0"/>
                <a:cs typeface="Times New Roman" panose="02020603050405020304" pitchFamily="18" charset="0"/>
              </a:rPr>
              <a:t>or transaction that resulted directly or indirectly in that benefit, </a:t>
            </a:r>
            <a:r>
              <a:rPr lang="en-GB" sz="21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unless</a:t>
            </a:r>
            <a:r>
              <a:rPr lang="en-GB" sz="2100" dirty="0">
                <a:latin typeface="Arial" panose="020B0604020202020204" pitchFamily="34" charset="0"/>
                <a:cs typeface="Times New Roman" panose="02020603050405020304" pitchFamily="18" charset="0"/>
              </a:rPr>
              <a:t> it is established that granting that benefit in these circumstances would be in </a:t>
            </a:r>
            <a:r>
              <a:rPr lang="en-GB" sz="21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accordance with the object and purpose</a:t>
            </a:r>
            <a:r>
              <a:rPr lang="en-GB" sz="21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100" dirty="0">
                <a:latin typeface="Arial" panose="020B0604020202020204" pitchFamily="34" charset="0"/>
                <a:cs typeface="Times New Roman" panose="02020603050405020304" pitchFamily="18" charset="0"/>
              </a:rPr>
              <a:t>of the relevant provisions of this </a:t>
            </a:r>
            <a:r>
              <a:rPr lang="en-GB" sz="21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Convention.</a:t>
            </a:r>
            <a:endParaRPr lang="en-GB" sz="21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D0D1C465-49DE-4551-A90D-DD33C0154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483"/>
            <a:ext cx="10515600" cy="90963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3900" b="1" dirty="0" smtClean="0"/>
              <a:t>Scope – anti-abuse provisions</a:t>
            </a:r>
            <a:r>
              <a:rPr lang="en-US" sz="3900" dirty="0" smtClean="0"/>
              <a:t/>
            </a:r>
            <a:br>
              <a:rPr lang="en-US" sz="3900" dirty="0" smtClean="0"/>
            </a:br>
            <a:r>
              <a:rPr lang="en-US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1696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228578" cy="2387600"/>
          </a:xfrm>
        </p:spPr>
        <p:txBody>
          <a:bodyPr/>
          <a:lstStyle/>
          <a:p>
            <a:r>
              <a:rPr lang="en-US" dirty="0"/>
              <a:t>2</a:t>
            </a:r>
            <a:endParaRPr lang="en-GR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4923295" cy="136314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500" dirty="0"/>
              <a:t>Business </a:t>
            </a:r>
            <a:r>
              <a:rPr lang="en-US" sz="3500" dirty="0" smtClean="0"/>
              <a:t>income</a:t>
            </a:r>
            <a:endParaRPr lang="en-GR" sz="3500" dirty="0"/>
          </a:p>
        </p:txBody>
      </p:sp>
    </p:spTree>
    <p:extLst>
      <p:ext uri="{BB962C8B-B14F-4D97-AF65-F5344CB8AC3E}">
        <p14:creationId xmlns:p14="http://schemas.microsoft.com/office/powerpoint/2010/main" val="2651298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807692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 smtClean="0"/>
              <a:t>Permanent establishment – definition broadened</a:t>
            </a:r>
            <a:endParaRPr lang="el-GR" sz="3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3458"/>
            <a:ext cx="10515600" cy="5070905"/>
          </a:xfrm>
        </p:spPr>
        <p:txBody>
          <a:bodyPr anchor="ctr"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endParaRPr lang="el-GR" sz="2300" dirty="0">
              <a:sym typeface="Wingdings" pitchFamily="2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300" dirty="0">
                <a:solidFill>
                  <a:srgbClr val="FF0000"/>
                </a:solidFill>
                <a:sym typeface="Wingdings" pitchFamily="2" charset="2"/>
              </a:rPr>
              <a:t>Art.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5§4</a:t>
            </a:r>
            <a:r>
              <a:rPr lang="el-GR" sz="2300" dirty="0" smtClean="0">
                <a:solidFill>
                  <a:srgbClr val="FF0000"/>
                </a:solidFill>
                <a:sym typeface="Wingdings" pitchFamily="2" charset="2"/>
              </a:rPr>
              <a:t>.</a:t>
            </a:r>
            <a:r>
              <a:rPr lang="fr-FR" sz="2300" dirty="0" smtClean="0">
                <a:solidFill>
                  <a:srgbClr val="FF0000"/>
                </a:solidFill>
                <a:sym typeface="Wingdings" pitchFamily="2" charset="2"/>
              </a:rPr>
              <a:t>(ff)</a:t>
            </a:r>
            <a:r>
              <a:rPr lang="el-GR" sz="23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l-GR" sz="2300" dirty="0" smtClean="0">
                <a:sym typeface="Wingdings" pitchFamily="2" charset="2"/>
              </a:rPr>
              <a:t></a:t>
            </a:r>
            <a:r>
              <a:rPr lang="fr-FR" sz="2300" dirty="0" smtClean="0">
                <a:sym typeface="Wingdings" pitchFamily="2" charset="2"/>
              </a:rPr>
              <a:t> </a:t>
            </a:r>
            <a:r>
              <a:rPr lang="en-US" sz="2300" dirty="0" smtClean="0">
                <a:sym typeface="Wingdings" pitchFamily="2" charset="2"/>
              </a:rPr>
              <a:t>an </a:t>
            </a:r>
            <a:r>
              <a:rPr lang="en-US" sz="2300" dirty="0">
                <a:sym typeface="Wingdings" pitchFamily="2" charset="2"/>
              </a:rPr>
              <a:t>oil or gas </a:t>
            </a:r>
            <a:r>
              <a:rPr lang="en-US" sz="2300" dirty="0" smtClean="0">
                <a:sym typeface="Wingdings" pitchFamily="2" charset="2"/>
              </a:rPr>
              <a:t>well ; any </a:t>
            </a:r>
            <a:r>
              <a:rPr lang="en-US" sz="2300" dirty="0">
                <a:sym typeface="Wingdings" pitchFamily="2" charset="2"/>
              </a:rPr>
              <a:t>other </a:t>
            </a:r>
            <a:r>
              <a:rPr lang="en-US" sz="2300" b="1" dirty="0">
                <a:sym typeface="Wingdings" pitchFamily="2" charset="2"/>
              </a:rPr>
              <a:t>place </a:t>
            </a:r>
            <a:r>
              <a:rPr lang="en-US" sz="2300" b="1" dirty="0" smtClean="0">
                <a:sym typeface="Wingdings" pitchFamily="2" charset="2"/>
              </a:rPr>
              <a:t>of exploration </a:t>
            </a:r>
            <a:r>
              <a:rPr lang="en-US" sz="2300" b="1" dirty="0">
                <a:sym typeface="Wingdings" pitchFamily="2" charset="2"/>
              </a:rPr>
              <a:t>or exploitation of natural </a:t>
            </a:r>
            <a:r>
              <a:rPr lang="en-US" sz="2300" b="1" dirty="0" smtClean="0">
                <a:sym typeface="Wingdings" pitchFamily="2" charset="2"/>
              </a:rPr>
              <a:t>resources </a:t>
            </a:r>
            <a:r>
              <a:rPr lang="en-US" sz="2300" dirty="0" smtClean="0">
                <a:sym typeface="Wingdings" pitchFamily="2" charset="2"/>
              </a:rPr>
              <a:t>are added to the list of PE’s.</a:t>
            </a:r>
            <a:endParaRPr lang="el-GR" sz="2300" dirty="0">
              <a:sym typeface="Wingdings" pitchFamily="2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300" dirty="0">
                <a:solidFill>
                  <a:srgbClr val="FF0000"/>
                </a:solidFill>
                <a:sym typeface="Wingdings" pitchFamily="2" charset="2"/>
              </a:rPr>
              <a:t>Art.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5§4.1 </a:t>
            </a:r>
            <a:r>
              <a:rPr lang="el-GR" sz="2300" dirty="0">
                <a:sym typeface="Wingdings" pitchFamily="2" charset="2"/>
              </a:rPr>
              <a:t> </a:t>
            </a:r>
            <a:r>
              <a:rPr lang="fr-FR" sz="2300" dirty="0" smtClean="0">
                <a:sym typeface="Wingdings" pitchFamily="2" charset="2"/>
              </a:rPr>
              <a:t>targets </a:t>
            </a:r>
            <a:r>
              <a:rPr lang="en-US" sz="2300" b="1" dirty="0" smtClean="0">
                <a:sym typeface="Wingdings" pitchFamily="2" charset="2"/>
              </a:rPr>
              <a:t>complementary </a:t>
            </a:r>
            <a:r>
              <a:rPr lang="en-US" sz="2300" b="1" dirty="0">
                <a:sym typeface="Wingdings" pitchFamily="2" charset="2"/>
              </a:rPr>
              <a:t>activities </a:t>
            </a:r>
            <a:r>
              <a:rPr lang="en-US" sz="2300" dirty="0">
                <a:sym typeface="Wingdings" pitchFamily="2" charset="2"/>
              </a:rPr>
              <a:t>forming part of a cohesive </a:t>
            </a:r>
            <a:r>
              <a:rPr lang="en-US" sz="2300" dirty="0" smtClean="0">
                <a:sym typeface="Wingdings" pitchFamily="2" charset="2"/>
              </a:rPr>
              <a:t>business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Art. </a:t>
            </a:r>
            <a:r>
              <a:rPr lang="el-GR" sz="2400" dirty="0">
                <a:solidFill>
                  <a:srgbClr val="FF0000"/>
                </a:solidFill>
                <a:sym typeface="Wingdings" pitchFamily="2" charset="2"/>
              </a:rPr>
              <a:t>5§6 </a:t>
            </a:r>
            <a:r>
              <a:rPr lang="el-GR" sz="2400" dirty="0">
                <a:sym typeface="Wingdings" pitchFamily="2" charset="2"/>
              </a:rPr>
              <a:t> </a:t>
            </a:r>
            <a:r>
              <a:rPr lang="fr-FR" sz="2400" dirty="0" smtClean="0">
                <a:sym typeface="Wingdings" pitchFamily="2" charset="2"/>
              </a:rPr>
              <a:t>limitation of the exclusion of a </a:t>
            </a:r>
            <a:r>
              <a:rPr lang="en-US" sz="2400" dirty="0" smtClean="0">
                <a:sym typeface="Wingdings" pitchFamily="2" charset="2"/>
              </a:rPr>
              <a:t>independent agent : persons </a:t>
            </a:r>
            <a:r>
              <a:rPr lang="en-US" sz="2400" dirty="0">
                <a:sym typeface="Wingdings" pitchFamily="2" charset="2"/>
              </a:rPr>
              <a:t>acting for other closely linked persons are not “independent</a:t>
            </a:r>
            <a:r>
              <a:rPr lang="en-US" sz="2400" dirty="0" smtClean="0">
                <a:sym typeface="Wingdings" pitchFamily="2" charset="2"/>
              </a:rPr>
              <a:t>”.</a:t>
            </a:r>
            <a:endParaRPr lang="el-GR" sz="2300" dirty="0">
              <a:sym typeface="Wingdings" pitchFamily="2" charset="2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300" dirty="0">
                <a:solidFill>
                  <a:srgbClr val="FF0000"/>
                </a:solidFill>
                <a:sym typeface="Wingdings" pitchFamily="2" charset="2"/>
              </a:rPr>
              <a:t>Art.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5§5 </a:t>
            </a:r>
            <a:r>
              <a:rPr lang="el-GR" sz="2300" dirty="0">
                <a:sym typeface="Wingdings" pitchFamily="2" charset="2"/>
              </a:rPr>
              <a:t> </a:t>
            </a:r>
            <a:r>
              <a:rPr lang="en-US" sz="2300" b="1" dirty="0" smtClean="0">
                <a:sym typeface="Wingdings" pitchFamily="2" charset="2"/>
              </a:rPr>
              <a:t>dependent </a:t>
            </a:r>
            <a:r>
              <a:rPr lang="en-US" sz="2300" b="1" dirty="0">
                <a:sym typeface="Wingdings" pitchFamily="2" charset="2"/>
              </a:rPr>
              <a:t>agent </a:t>
            </a:r>
            <a:r>
              <a:rPr lang="en-US" sz="2300" dirty="0">
                <a:sym typeface="Wingdings" pitchFamily="2" charset="2"/>
              </a:rPr>
              <a:t>: </a:t>
            </a:r>
            <a:r>
              <a:rPr lang="en-US" sz="2300" dirty="0" smtClean="0">
                <a:sym typeface="Wingdings" pitchFamily="2" charset="2"/>
              </a:rPr>
              <a:t>may constitute a PE if he “habitually </a:t>
            </a:r>
            <a:r>
              <a:rPr lang="en-US" sz="2300" dirty="0">
                <a:sym typeface="Wingdings" pitchFamily="2" charset="2"/>
              </a:rPr>
              <a:t>concludes contracts, </a:t>
            </a:r>
            <a:r>
              <a:rPr lang="en-US" sz="2300" dirty="0" smtClean="0">
                <a:sym typeface="Wingdings" pitchFamily="2" charset="2"/>
              </a:rPr>
              <a:t>or </a:t>
            </a:r>
            <a:r>
              <a:rPr lang="en-US" sz="2300" u="sng" dirty="0" smtClean="0">
                <a:sym typeface="Wingdings" pitchFamily="2" charset="2"/>
              </a:rPr>
              <a:t>habitually </a:t>
            </a:r>
            <a:r>
              <a:rPr lang="en-US" sz="2300" u="sng" dirty="0">
                <a:sym typeface="Wingdings" pitchFamily="2" charset="2"/>
              </a:rPr>
              <a:t>plays the principal role leading to the conclusion of contracts </a:t>
            </a:r>
            <a:r>
              <a:rPr lang="en-US" sz="2300" dirty="0" smtClean="0">
                <a:sym typeface="Wingdings" pitchFamily="2" charset="2"/>
              </a:rPr>
              <a:t>that are </a:t>
            </a:r>
            <a:r>
              <a:rPr lang="en-US" sz="2300" dirty="0">
                <a:sym typeface="Wingdings" pitchFamily="2" charset="2"/>
              </a:rPr>
              <a:t>routinely concluded without material modification by the </a:t>
            </a:r>
            <a:r>
              <a:rPr lang="en-US" sz="2300" dirty="0" smtClean="0">
                <a:sym typeface="Wingdings" pitchFamily="2" charset="2"/>
              </a:rPr>
              <a:t>enterprise”.</a:t>
            </a:r>
            <a:endParaRPr lang="el-GR" sz="2300" dirty="0"/>
          </a:p>
        </p:txBody>
      </p:sp>
    </p:spTree>
    <p:extLst>
      <p:ext uri="{BB962C8B-B14F-4D97-AF65-F5344CB8AC3E}">
        <p14:creationId xmlns:p14="http://schemas.microsoft.com/office/powerpoint/2010/main" val="1948057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/>
          </a:bodyPr>
          <a:lstStyle/>
          <a:p>
            <a:pPr algn="ctr"/>
            <a:r>
              <a:rPr lang="en-US" sz="3500" b="1" dirty="0" smtClean="0"/>
              <a:t>Business profits – other features remain similar</a:t>
            </a:r>
            <a:endParaRPr lang="el-GR" sz="3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3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300" dirty="0" smtClean="0">
                <a:solidFill>
                  <a:srgbClr val="FF0000"/>
                </a:solidFill>
                <a:sym typeface="Wingdings" pitchFamily="2" charset="2"/>
              </a:rPr>
              <a:t>Art. 6 International Traffic </a:t>
            </a:r>
            <a:r>
              <a:rPr lang="el-GR" sz="2300" dirty="0">
                <a:sym typeface="Wingdings" pitchFamily="2" charset="2"/>
              </a:rPr>
              <a:t></a:t>
            </a:r>
            <a:r>
              <a:rPr lang="fr-FR" sz="2300" dirty="0">
                <a:sym typeface="Wingdings" pitchFamily="2" charset="2"/>
              </a:rPr>
              <a:t> </a:t>
            </a:r>
            <a:r>
              <a:rPr lang="fr-FR" sz="2300" dirty="0" smtClean="0">
                <a:sym typeface="Wingdings" pitchFamily="2" charset="2"/>
              </a:rPr>
              <a:t>a definition is provided in article 3</a:t>
            </a:r>
            <a:endParaRPr lang="en-US" sz="2300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300" dirty="0" smtClean="0">
                <a:solidFill>
                  <a:srgbClr val="FF0000"/>
                </a:solidFill>
                <a:sym typeface="Wingdings" pitchFamily="2" charset="2"/>
              </a:rPr>
              <a:t> Art. 7 Business profits </a:t>
            </a:r>
            <a:r>
              <a:rPr lang="el-GR" sz="2300" dirty="0" smtClean="0">
                <a:sym typeface="Wingdings" pitchFamily="2" charset="2"/>
              </a:rPr>
              <a:t></a:t>
            </a:r>
            <a:r>
              <a:rPr lang="fr-FR" sz="2300" dirty="0" smtClean="0">
                <a:sym typeface="Wingdings" pitchFamily="2" charset="2"/>
              </a:rPr>
              <a:t> the provisions are consistent with the pre-2010 OECD Model and close to the former Convention</a:t>
            </a:r>
            <a:endParaRPr lang="en-US" sz="2300" dirty="0" smtClean="0">
              <a:solidFill>
                <a:srgbClr val="FF0000"/>
              </a:solidFill>
              <a:sym typeface="Wingdings" pitchFamily="2" charset="2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300" dirty="0" smtClean="0">
                <a:solidFill>
                  <a:srgbClr val="FF0000"/>
                </a:solidFill>
                <a:sym typeface="Wingdings" pitchFamily="2" charset="2"/>
              </a:rPr>
              <a:t> Art</a:t>
            </a:r>
            <a:r>
              <a:rPr lang="en-US" sz="2300" dirty="0">
                <a:solidFill>
                  <a:srgbClr val="FF0000"/>
                </a:solidFill>
                <a:sym typeface="Wingdings" pitchFamily="2" charset="2"/>
              </a:rPr>
              <a:t>. </a:t>
            </a:r>
            <a:r>
              <a:rPr lang="el-GR" sz="2300" dirty="0" smtClean="0">
                <a:solidFill>
                  <a:srgbClr val="FF0000"/>
                </a:solidFill>
                <a:sym typeface="Wingdings" pitchFamily="2" charset="2"/>
              </a:rPr>
              <a:t>9 </a:t>
            </a:r>
            <a:r>
              <a:rPr lang="fr-FR" sz="2300" dirty="0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fr-FR" sz="2300" dirty="0" smtClean="0">
                <a:solidFill>
                  <a:srgbClr val="FF0000"/>
                </a:solidFill>
                <a:sym typeface="Wingdings" pitchFamily="2" charset="2"/>
              </a:rPr>
              <a:t>ssociated entreprises </a:t>
            </a:r>
            <a:r>
              <a:rPr lang="el-GR" sz="2300" dirty="0" smtClean="0">
                <a:sym typeface="Wingdings" pitchFamily="2" charset="2"/>
              </a:rPr>
              <a:t> </a:t>
            </a:r>
            <a:r>
              <a:rPr lang="en-US" sz="2300" dirty="0">
                <a:sym typeface="Wingdings" pitchFamily="2" charset="2"/>
              </a:rPr>
              <a:t>legal basis for the elimination of double taxation in cases of TP </a:t>
            </a:r>
            <a:r>
              <a:rPr lang="en-US" sz="2300" dirty="0" smtClean="0">
                <a:sym typeface="Wingdings" pitchFamily="2" charset="2"/>
              </a:rPr>
              <a:t>adjustments (previously in force through the MLI)</a:t>
            </a:r>
          </a:p>
        </p:txBody>
      </p:sp>
    </p:spTree>
    <p:extLst>
      <p:ext uri="{BB962C8B-B14F-4D97-AF65-F5344CB8AC3E}">
        <p14:creationId xmlns:p14="http://schemas.microsoft.com/office/powerpoint/2010/main" val="3138055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500" b="1" dirty="0" smtClean="0"/>
              <a:t>Dividends and interest – limiting taxation at source</a:t>
            </a:r>
            <a:endParaRPr lang="el-GR" sz="35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300" b="1" dirty="0" smtClean="0">
                <a:sym typeface="Wingdings" pitchFamily="2" charset="2"/>
              </a:rPr>
              <a:t> No </a:t>
            </a:r>
            <a:r>
              <a:rPr lang="en-US" sz="2300" b="1" dirty="0">
                <a:sym typeface="Wingdings" pitchFamily="2" charset="2"/>
              </a:rPr>
              <a:t>w</a:t>
            </a:r>
            <a:r>
              <a:rPr lang="en-US" sz="2300" b="1" dirty="0" smtClean="0">
                <a:sym typeface="Wingdings" pitchFamily="2" charset="2"/>
              </a:rPr>
              <a:t>ithholding </a:t>
            </a:r>
            <a:r>
              <a:rPr lang="en-US" sz="2300" b="1" dirty="0">
                <a:sym typeface="Wingdings" pitchFamily="2" charset="2"/>
              </a:rPr>
              <a:t>tax </a:t>
            </a:r>
            <a:r>
              <a:rPr lang="en-US" sz="2300" dirty="0" smtClean="0">
                <a:sym typeface="Wingdings" pitchFamily="2" charset="2"/>
              </a:rPr>
              <a:t>at source on </a:t>
            </a:r>
            <a:r>
              <a:rPr lang="en-US" sz="2300" b="1" dirty="0">
                <a:sym typeface="Wingdings" pitchFamily="2" charset="2"/>
              </a:rPr>
              <a:t>dividends </a:t>
            </a:r>
            <a:r>
              <a:rPr lang="en-US" sz="2300" dirty="0">
                <a:sym typeface="Wingdings" pitchFamily="2" charset="2"/>
              </a:rPr>
              <a:t>if the beneficial owner is a company resident in the other contracting </a:t>
            </a:r>
            <a:r>
              <a:rPr lang="en-US" sz="2300" dirty="0" smtClean="0">
                <a:sym typeface="Wingdings" pitchFamily="2" charset="2"/>
              </a:rPr>
              <a:t>State </a:t>
            </a:r>
            <a:r>
              <a:rPr lang="en-US" sz="2300" dirty="0">
                <a:sym typeface="Wingdings" pitchFamily="2" charset="2"/>
              </a:rPr>
              <a:t>holding </a:t>
            </a:r>
            <a:r>
              <a:rPr lang="en-US" sz="2300" dirty="0">
                <a:solidFill>
                  <a:srgbClr val="FF0000"/>
                </a:solidFill>
                <a:sym typeface="Wingdings" pitchFamily="2" charset="2"/>
              </a:rPr>
              <a:t>directly</a:t>
            </a:r>
            <a:r>
              <a:rPr lang="en-US" sz="2300" dirty="0">
                <a:sym typeface="Wingdings" pitchFamily="2" charset="2"/>
              </a:rPr>
              <a:t> more than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5% </a:t>
            </a:r>
            <a:r>
              <a:rPr lang="en-US" sz="2300" dirty="0" smtClean="0">
                <a:solidFill>
                  <a:srgbClr val="FF0000"/>
                </a:solidFill>
                <a:sym typeface="Wingdings" pitchFamily="2" charset="2"/>
              </a:rPr>
              <a:t>during all the</a:t>
            </a:r>
            <a:r>
              <a:rPr lang="el-GR" sz="23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24 </a:t>
            </a:r>
            <a:r>
              <a:rPr lang="en-US" sz="2300" dirty="0">
                <a:solidFill>
                  <a:srgbClr val="FF0000"/>
                </a:solidFill>
                <a:sym typeface="Wingdings" pitchFamily="2" charset="2"/>
              </a:rPr>
              <a:t>months prior to the </a:t>
            </a:r>
            <a:r>
              <a:rPr lang="en-US" sz="2300" dirty="0" smtClean="0">
                <a:solidFill>
                  <a:srgbClr val="FF0000"/>
                </a:solidFill>
                <a:sym typeface="Wingdings" pitchFamily="2" charset="2"/>
              </a:rPr>
              <a:t>distribution</a:t>
            </a:r>
            <a:r>
              <a:rPr lang="fr-FR" sz="2300" dirty="0" smtClean="0">
                <a:solidFill>
                  <a:srgbClr val="FF0000"/>
                </a:solidFill>
                <a:sym typeface="Wingdings" pitchFamily="2" charset="2"/>
              </a:rPr>
              <a:t>. </a:t>
            </a:r>
            <a:r>
              <a:rPr lang="en-US" sz="2300" dirty="0" smtClean="0">
                <a:solidFill>
                  <a:srgbClr val="FF0000"/>
                </a:solidFill>
                <a:sym typeface="Wingdings" pitchFamily="2" charset="2"/>
              </a:rPr>
              <a:t>Broader </a:t>
            </a:r>
            <a:r>
              <a:rPr lang="en-US" sz="2300" dirty="0">
                <a:solidFill>
                  <a:srgbClr val="FF0000"/>
                </a:solidFill>
                <a:sym typeface="Wingdings" pitchFamily="2" charset="2"/>
              </a:rPr>
              <a:t>exemption as compared to the EU </a:t>
            </a:r>
            <a:r>
              <a:rPr lang="en-US" sz="2300" dirty="0" smtClean="0">
                <a:solidFill>
                  <a:srgbClr val="FF0000"/>
                </a:solidFill>
                <a:sym typeface="Wingdings" pitchFamily="2" charset="2"/>
              </a:rPr>
              <a:t>Parent-Subsidiary directive (participation </a:t>
            </a:r>
            <a:r>
              <a:rPr lang="en-US" sz="2300" dirty="0">
                <a:solidFill>
                  <a:srgbClr val="FF0000"/>
                </a:solidFill>
                <a:sym typeface="Wingdings" pitchFamily="2" charset="2"/>
              </a:rPr>
              <a:t>of at least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10% </a:t>
            </a:r>
            <a:r>
              <a:rPr lang="en-US" sz="2300" dirty="0">
                <a:solidFill>
                  <a:srgbClr val="FF0000"/>
                </a:solidFill>
                <a:sym typeface="Wingdings" pitchFamily="2" charset="2"/>
              </a:rPr>
              <a:t>and covering only certain types of entities)</a:t>
            </a:r>
            <a:endParaRPr lang="el-GR" sz="2300" dirty="0">
              <a:sym typeface="Wingdings" pitchFamily="2" charset="2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300" dirty="0" smtClean="0">
                <a:sym typeface="Wingdings" pitchFamily="2" charset="2"/>
              </a:rPr>
              <a:t> For </a:t>
            </a:r>
            <a:r>
              <a:rPr lang="en-US" sz="2300" dirty="0">
                <a:sym typeface="Wingdings" pitchFamily="2" charset="2"/>
              </a:rPr>
              <a:t>all other cases (legal entities and individuals) the withholding tax cannot exceed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15</a:t>
            </a:r>
            <a:r>
              <a:rPr lang="el-GR" sz="2300" dirty="0" smtClean="0">
                <a:solidFill>
                  <a:srgbClr val="FF0000"/>
                </a:solidFill>
                <a:sym typeface="Wingdings" pitchFamily="2" charset="2"/>
              </a:rPr>
              <a:t>%</a:t>
            </a:r>
            <a:r>
              <a:rPr lang="fr-FR" sz="23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fr-FR" sz="2300" dirty="0" smtClean="0">
                <a:solidFill>
                  <a:srgbClr val="112D63"/>
                </a:solidFill>
                <a:sym typeface="Wingdings" pitchFamily="2" charset="2"/>
              </a:rPr>
              <a:t>of the gross amount of dividends</a:t>
            </a:r>
            <a:endParaRPr lang="el-GR" sz="2300" dirty="0">
              <a:solidFill>
                <a:srgbClr val="112D63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9510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ΑΑΔΕ colors">
      <a:dk1>
        <a:srgbClr val="112C63"/>
      </a:dk1>
      <a:lt1>
        <a:srgbClr val="FEFFFF"/>
      </a:lt1>
      <a:dk2>
        <a:srgbClr val="009FDF"/>
      </a:dk2>
      <a:lt2>
        <a:srgbClr val="E7E6E6"/>
      </a:lt2>
      <a:accent1>
        <a:srgbClr val="0C49BA"/>
      </a:accent1>
      <a:accent2>
        <a:srgbClr val="0C49BA"/>
      </a:accent2>
      <a:accent3>
        <a:srgbClr val="112C63"/>
      </a:accent3>
      <a:accent4>
        <a:srgbClr val="0B499F"/>
      </a:accent4>
      <a:accent5>
        <a:srgbClr val="009FDF"/>
      </a:accent5>
      <a:accent6>
        <a:srgbClr val="0C49BA"/>
      </a:accent6>
      <a:hlink>
        <a:srgbClr val="009FDF"/>
      </a:hlink>
      <a:folHlink>
        <a:srgbClr val="009FD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DE_Branding_pptx_template1" id="{122AE4DF-B901-BB4F-A3E1-D424BD4A44FD}" vid="{586DC34A-5417-914C-B8AB-6E0C8C24F9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3214</TotalTime>
  <Words>1229</Words>
  <Application>Microsoft Office PowerPoint</Application>
  <PresentationFormat>Grand écran</PresentationFormat>
  <Paragraphs>89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7" baseType="lpstr">
      <vt:lpstr>Arial</vt:lpstr>
      <vt:lpstr>Arial (Corps)</vt:lpstr>
      <vt:lpstr>Calibri</vt:lpstr>
      <vt:lpstr>Noto Sans</vt:lpstr>
      <vt:lpstr>Times New Roman</vt:lpstr>
      <vt:lpstr>Wingdings</vt:lpstr>
      <vt:lpstr>Office Theme</vt:lpstr>
      <vt:lpstr>Présentation PowerPoint</vt:lpstr>
      <vt:lpstr>1</vt:lpstr>
      <vt:lpstr> Scope of application  </vt:lpstr>
      <vt:lpstr>Scope – anti-abuse provisions</vt:lpstr>
      <vt:lpstr> Scope – anti-abuse provisions  </vt:lpstr>
      <vt:lpstr>2</vt:lpstr>
      <vt:lpstr>Permanent establishment – definition broadened</vt:lpstr>
      <vt:lpstr>Business profits – other features remain similar</vt:lpstr>
      <vt:lpstr>Dividends and interest – limiting taxation at source</vt:lpstr>
      <vt:lpstr>Dividends and interest – limiting taxation at source</vt:lpstr>
      <vt:lpstr>Royalties</vt:lpstr>
      <vt:lpstr>Capital gains </vt:lpstr>
      <vt:lpstr>Few changes on other income</vt:lpstr>
      <vt:lpstr>5</vt:lpstr>
      <vt:lpstr>Elimination of double taxation</vt:lpstr>
      <vt:lpstr>Elimination of double taxation</vt:lpstr>
      <vt:lpstr>Tax residence certificate </vt:lpstr>
      <vt:lpstr>Dispute resolution – article 23 at OECD standards</vt:lpstr>
      <vt:lpstr>Summary of practical implications of the new Convention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Myrto Zografaki</dc:creator>
  <cp:lastModifiedBy>Quentin FEUGA</cp:lastModifiedBy>
  <cp:revision>100</cp:revision>
  <dcterms:created xsi:type="dcterms:W3CDTF">2023-02-16T11:30:03Z</dcterms:created>
  <dcterms:modified xsi:type="dcterms:W3CDTF">2025-04-01T10:59:58Z</dcterms:modified>
</cp:coreProperties>
</file>