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5FFEFDAD-8C53-49D6-800A-1E0A17E0FBD4}"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322196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5FFEFDAD-8C53-49D6-800A-1E0A17E0FBD4}"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3070967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5FFEFDAD-8C53-49D6-800A-1E0A17E0FBD4}"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2040515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5FFEFDAD-8C53-49D6-800A-1E0A17E0FBD4}"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205794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5FFEFDAD-8C53-49D6-800A-1E0A17E0FBD4}"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3489598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5FFEFDAD-8C53-49D6-800A-1E0A17E0FBD4}"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4146028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5FFEFDAD-8C53-49D6-800A-1E0A17E0FBD4}" type="datetimeFigureOut">
              <a:rPr lang="el-GR" smtClean="0"/>
              <a:t>28/3/2025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280881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5FFEFDAD-8C53-49D6-800A-1E0A17E0FBD4}" type="datetimeFigureOut">
              <a:rPr lang="el-GR" smtClean="0"/>
              <a:t>28/3/2025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1722280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FFEFDAD-8C53-49D6-800A-1E0A17E0FBD4}" type="datetimeFigureOut">
              <a:rPr lang="el-GR" smtClean="0"/>
              <a:t>28/3/2025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273447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5FFEFDAD-8C53-49D6-800A-1E0A17E0FBD4}"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1760237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5FFEFDAD-8C53-49D6-800A-1E0A17E0FBD4}"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407190B-2451-4743-B4D6-539C569847D5}" type="slidenum">
              <a:rPr lang="el-GR" smtClean="0"/>
              <a:t>‹#›</a:t>
            </a:fld>
            <a:endParaRPr lang="el-GR"/>
          </a:p>
        </p:txBody>
      </p:sp>
    </p:spTree>
    <p:extLst>
      <p:ext uri="{BB962C8B-B14F-4D97-AF65-F5344CB8AC3E}">
        <p14:creationId xmlns:p14="http://schemas.microsoft.com/office/powerpoint/2010/main" val="3001550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40000"/>
                <a:satMod val="350000"/>
              </a:schemeClr>
            </a:gs>
            <a:gs pos="61000">
              <a:schemeClr val="bg2">
                <a:tint val="45000"/>
                <a:shade val="99000"/>
                <a:satMod val="350000"/>
              </a:schemeClr>
            </a:gs>
            <a:gs pos="100000">
              <a:schemeClr val="bg2">
                <a:shade val="20000"/>
                <a:satMod val="255000"/>
              </a:schemeClr>
            </a:gs>
          </a:gsLst>
          <a:lin ang="3600000" scaled="0"/>
          <a:tileRect/>
        </a:gra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FEFDAD-8C53-49D6-800A-1E0A17E0FBD4}" type="datetimeFigureOut">
              <a:rPr lang="el-GR" smtClean="0"/>
              <a:t>28/3/2025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7190B-2451-4743-B4D6-539C569847D5}" type="slidenum">
              <a:rPr lang="el-GR" smtClean="0"/>
              <a:t>‹#›</a:t>
            </a:fld>
            <a:endParaRPr lang="el-GR"/>
          </a:p>
        </p:txBody>
      </p:sp>
    </p:spTree>
    <p:extLst>
      <p:ext uri="{BB962C8B-B14F-4D97-AF65-F5344CB8AC3E}">
        <p14:creationId xmlns:p14="http://schemas.microsoft.com/office/powerpoint/2010/main" val="428375952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476672"/>
            <a:ext cx="7772400" cy="5904655"/>
          </a:xfrm>
        </p:spPr>
        <p:txBody>
          <a:bodyPr>
            <a:noAutofit/>
          </a:bodyPr>
          <a:lstStyle/>
          <a:p>
            <a:r>
              <a:rPr lang="en-US" sz="3600" b="1" dirty="0">
                <a:solidFill>
                  <a:schemeClr val="bg1"/>
                </a:solidFill>
              </a:rPr>
              <a:t>CCI FRANCE GRECE</a:t>
            </a:r>
            <a:br>
              <a:rPr lang="el-GR" sz="3600" dirty="0">
                <a:solidFill>
                  <a:schemeClr val="bg1"/>
                </a:solidFill>
              </a:rPr>
            </a:br>
            <a:r>
              <a:rPr lang="el-GR" sz="3600" b="1" dirty="0">
                <a:solidFill>
                  <a:schemeClr val="bg1"/>
                </a:solidFill>
              </a:rPr>
              <a:t>ΕΛΛΗΝΟΓΑΛΛΙΚΟ ΕΜΠΟΡΙΚΟ</a:t>
            </a:r>
            <a:br>
              <a:rPr lang="el-GR" sz="3600" dirty="0">
                <a:solidFill>
                  <a:schemeClr val="bg1"/>
                </a:solidFill>
              </a:rPr>
            </a:br>
            <a:r>
              <a:rPr lang="el-GR" sz="3600" b="1" dirty="0">
                <a:solidFill>
                  <a:schemeClr val="bg1"/>
                </a:solidFill>
              </a:rPr>
              <a:t>&amp; ΒΙΟΜΗΧΑΝΙΚΟ ΕΠΙΜΕΛΗΤΗΡΙΟ</a:t>
            </a:r>
            <a:br>
              <a:rPr lang="el-GR" sz="3600" dirty="0">
                <a:solidFill>
                  <a:schemeClr val="bg1"/>
                </a:solidFill>
              </a:rPr>
            </a:br>
            <a:r>
              <a:rPr lang="en-US" sz="3600" b="1" dirty="0">
                <a:solidFill>
                  <a:schemeClr val="bg1"/>
                </a:solidFill>
              </a:rPr>
              <a:t>11</a:t>
            </a:r>
            <a:r>
              <a:rPr lang="en-US" sz="3600" b="1" baseline="30000" dirty="0">
                <a:solidFill>
                  <a:schemeClr val="bg1"/>
                </a:solidFill>
              </a:rPr>
              <a:t>TH</a:t>
            </a:r>
            <a:r>
              <a:rPr lang="en-US" sz="3600" b="1" dirty="0">
                <a:solidFill>
                  <a:schemeClr val="bg1"/>
                </a:solidFill>
              </a:rPr>
              <a:t> TAX FORUM</a:t>
            </a:r>
            <a:br>
              <a:rPr lang="el-GR" sz="3600" dirty="0">
                <a:solidFill>
                  <a:schemeClr val="bg1"/>
                </a:solidFill>
              </a:rPr>
            </a:br>
            <a:r>
              <a:rPr lang="el-GR" sz="3600" b="1" dirty="0">
                <a:solidFill>
                  <a:schemeClr val="bg1"/>
                </a:solidFill>
              </a:rPr>
              <a:t>3 Απριλίου 2025</a:t>
            </a:r>
            <a:br>
              <a:rPr lang="el-GR" sz="3600" dirty="0">
                <a:solidFill>
                  <a:schemeClr val="bg1"/>
                </a:solidFill>
              </a:rPr>
            </a:br>
            <a:r>
              <a:rPr lang="el-GR" sz="3600" b="1" dirty="0">
                <a:solidFill>
                  <a:schemeClr val="bg1"/>
                </a:solidFill>
              </a:rPr>
              <a:t>  </a:t>
            </a:r>
            <a:br>
              <a:rPr lang="el-GR" sz="3600" dirty="0">
                <a:solidFill>
                  <a:schemeClr val="bg1"/>
                </a:solidFill>
              </a:rPr>
            </a:br>
            <a:r>
              <a:rPr lang="el-GR" sz="3600" b="1" dirty="0">
                <a:solidFill>
                  <a:schemeClr val="bg1"/>
                </a:solidFill>
              </a:rPr>
              <a:t> </a:t>
            </a:r>
            <a:br>
              <a:rPr lang="el-GR" sz="3600" dirty="0">
                <a:solidFill>
                  <a:schemeClr val="bg1"/>
                </a:solidFill>
              </a:rPr>
            </a:br>
            <a:r>
              <a:rPr lang="el-GR" sz="3600" b="1" dirty="0">
                <a:solidFill>
                  <a:schemeClr val="bg1"/>
                </a:solidFill>
              </a:rPr>
              <a:t>Ιωάννης </a:t>
            </a:r>
            <a:r>
              <a:rPr lang="el-GR" sz="3600" b="1" dirty="0" err="1">
                <a:solidFill>
                  <a:schemeClr val="bg1"/>
                </a:solidFill>
              </a:rPr>
              <a:t>Κοϊμτζόγλου</a:t>
            </a:r>
            <a:r>
              <a:rPr lang="el-GR" sz="3600" b="1" dirty="0">
                <a:solidFill>
                  <a:schemeClr val="bg1"/>
                </a:solidFill>
              </a:rPr>
              <a:t> </a:t>
            </a:r>
            <a:br>
              <a:rPr lang="el-GR" sz="3600" dirty="0">
                <a:solidFill>
                  <a:schemeClr val="bg1"/>
                </a:solidFill>
              </a:rPr>
            </a:br>
            <a:r>
              <a:rPr lang="el-GR" sz="3600" b="1" dirty="0">
                <a:solidFill>
                  <a:schemeClr val="bg1"/>
                </a:solidFill>
              </a:rPr>
              <a:t>Δ.Ν., Δικηγόρος </a:t>
            </a:r>
            <a:br>
              <a:rPr lang="el-GR" sz="3600" dirty="0">
                <a:solidFill>
                  <a:schemeClr val="bg1"/>
                </a:solidFill>
              </a:rPr>
            </a:br>
            <a:r>
              <a:rPr lang="el-GR" sz="3600" b="1" dirty="0">
                <a:solidFill>
                  <a:schemeClr val="bg1"/>
                </a:solidFill>
              </a:rPr>
              <a:t>Νομικός Σύμβουλος ΟΠΑ </a:t>
            </a:r>
            <a:br>
              <a:rPr lang="el-GR" sz="3600" dirty="0">
                <a:solidFill>
                  <a:schemeClr val="bg1"/>
                </a:solidFill>
              </a:rPr>
            </a:br>
            <a:endParaRPr lang="el-GR" sz="3600" dirty="0">
              <a:solidFill>
                <a:schemeClr val="bg1"/>
              </a:solidFill>
            </a:endParaRPr>
          </a:p>
        </p:txBody>
      </p:sp>
    </p:spTree>
    <p:extLst>
      <p:ext uri="{BB962C8B-B14F-4D97-AF65-F5344CB8AC3E}">
        <p14:creationId xmlns:p14="http://schemas.microsoft.com/office/powerpoint/2010/main" val="2362686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196752"/>
            <a:ext cx="8229600" cy="5793507"/>
          </a:xfrm>
        </p:spPr>
        <p:txBody>
          <a:bodyPr>
            <a:noAutofit/>
          </a:bodyPr>
          <a:lstStyle/>
          <a:p>
            <a:pPr lvl="0"/>
            <a:r>
              <a:rPr lang="el-GR" sz="2300" dirty="0">
                <a:solidFill>
                  <a:schemeClr val="bg1"/>
                </a:solidFill>
              </a:rPr>
              <a:t>Οδηγία 2016/680 .</a:t>
            </a:r>
            <a:endParaRPr lang="en-US" sz="2300" dirty="0">
              <a:solidFill>
                <a:schemeClr val="bg1"/>
              </a:solidFill>
            </a:endParaRPr>
          </a:p>
          <a:p>
            <a:pPr lvl="0"/>
            <a:endParaRPr lang="el-GR" sz="2300" dirty="0">
              <a:solidFill>
                <a:schemeClr val="bg1"/>
              </a:solidFill>
            </a:endParaRPr>
          </a:p>
          <a:p>
            <a:pPr lvl="0"/>
            <a:r>
              <a:rPr lang="el-GR" sz="2300" dirty="0">
                <a:solidFill>
                  <a:schemeClr val="bg1"/>
                </a:solidFill>
              </a:rPr>
              <a:t>Άρθρο 8 της Ευρωπαϊκής Σύμβασης Δικαιωμάτων του Ανθρώπου (ΕΣΔΑ) .</a:t>
            </a:r>
            <a:endParaRPr lang="en-US" sz="2300" dirty="0">
              <a:solidFill>
                <a:schemeClr val="bg1"/>
              </a:solidFill>
            </a:endParaRPr>
          </a:p>
          <a:p>
            <a:pPr lvl="0"/>
            <a:endParaRPr lang="el-GR" sz="2300" dirty="0">
              <a:solidFill>
                <a:schemeClr val="bg1"/>
              </a:solidFill>
            </a:endParaRPr>
          </a:p>
          <a:p>
            <a:pPr lvl="0"/>
            <a:r>
              <a:rPr lang="el-GR" sz="2300" dirty="0">
                <a:solidFill>
                  <a:schemeClr val="bg1"/>
                </a:solidFill>
              </a:rPr>
              <a:t>Ν. 2472/1997 περί προστασίας του ατόμου από την επεξεργασία δεδομένων προσωπικού χαρακτήρα .</a:t>
            </a:r>
          </a:p>
        </p:txBody>
      </p:sp>
    </p:spTree>
    <p:extLst>
      <p:ext uri="{BB962C8B-B14F-4D97-AF65-F5344CB8AC3E}">
        <p14:creationId xmlns:p14="http://schemas.microsoft.com/office/powerpoint/2010/main" val="1386547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idx="1"/>
          </p:nvPr>
        </p:nvSpPr>
        <p:spPr>
          <a:xfrm>
            <a:off x="467544" y="908720"/>
            <a:ext cx="8229600" cy="4525963"/>
          </a:xfrm>
        </p:spPr>
        <p:txBody>
          <a:bodyPr>
            <a:normAutofit/>
          </a:bodyPr>
          <a:lstStyle/>
          <a:p>
            <a:pPr lvl="0"/>
            <a:r>
              <a:rPr lang="el-GR" sz="2400" dirty="0">
                <a:solidFill>
                  <a:schemeClr val="bg1"/>
                </a:solidFill>
              </a:rPr>
              <a:t>Ν. 4624/2019 περί προστασίας του ατόμου από την επεξεργασία δεδομένων προσωπικού χαρακτήρα . </a:t>
            </a:r>
            <a:r>
              <a:rPr lang="el-GR" sz="2400" b="1" u="sng" dirty="0">
                <a:solidFill>
                  <a:schemeClr val="bg1"/>
                </a:solidFill>
              </a:rPr>
              <a:t>Κρίσιμο </a:t>
            </a:r>
            <a:r>
              <a:rPr lang="el-GR" sz="2400" dirty="0">
                <a:solidFill>
                  <a:schemeClr val="bg1"/>
                </a:solidFill>
              </a:rPr>
              <a:t>το άρθρο 5 </a:t>
            </a:r>
            <a:r>
              <a:rPr lang="el-GR" sz="2400" i="1" dirty="0">
                <a:solidFill>
                  <a:schemeClr val="bg1"/>
                </a:solidFill>
              </a:rPr>
              <a:t>:«Οι δημόσιοι φορείς επιτρέπεται να επεξεργάζονται δεδομένα προσωπικού χαρακτήρα, όταν η επεξεργασία είναι απαραίτητη για την εκπλήρωση καθήκοντος που εκτελείται προς το δημόσιο συμφέρον ή κατά την άσκηση δημόσιας εξουσίας που έχει ανατεθεί στον υπεύθυνο επεξεργασίας» </a:t>
            </a:r>
            <a:r>
              <a:rPr lang="el-GR" sz="2400" dirty="0">
                <a:solidFill>
                  <a:schemeClr val="bg1"/>
                </a:solidFill>
              </a:rPr>
              <a:t>. </a:t>
            </a:r>
            <a:r>
              <a:rPr lang="el-GR" sz="2400" b="1" u="sng" dirty="0">
                <a:solidFill>
                  <a:schemeClr val="bg1"/>
                </a:solidFill>
              </a:rPr>
              <a:t>Κρίσιμο</a:t>
            </a:r>
            <a:r>
              <a:rPr lang="el-GR" sz="2400" u="sng" dirty="0">
                <a:solidFill>
                  <a:schemeClr val="bg1"/>
                </a:solidFill>
              </a:rPr>
              <a:t>,</a:t>
            </a:r>
            <a:r>
              <a:rPr lang="el-GR" sz="2400" dirty="0">
                <a:solidFill>
                  <a:schemeClr val="bg1"/>
                </a:solidFill>
              </a:rPr>
              <a:t> επίσης,  το άρθρο 22 με το οποίο καταργήθηκε η υποχρέωση  (άρθρο 7 παρ. 2 Ν.2472/1997) λήψης άδειας της αρχής για επεξεργασία δεδομένων προσωπικού χαρακτήρα όταν αυτή επιτρέπεται . </a:t>
            </a:r>
          </a:p>
          <a:p>
            <a:endParaRPr lang="el-GR" sz="2400" dirty="0">
              <a:solidFill>
                <a:schemeClr val="bg1"/>
              </a:solidFill>
            </a:endParaRPr>
          </a:p>
        </p:txBody>
      </p:sp>
    </p:spTree>
    <p:extLst>
      <p:ext uri="{BB962C8B-B14F-4D97-AF65-F5344CB8AC3E}">
        <p14:creationId xmlns:p14="http://schemas.microsoft.com/office/powerpoint/2010/main" val="3519504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692696"/>
            <a:ext cx="8229600" cy="5112568"/>
          </a:xfrm>
        </p:spPr>
        <p:txBody>
          <a:bodyPr/>
          <a:lstStyle/>
          <a:p>
            <a:pPr marL="0" indent="0" algn="ctr">
              <a:buNone/>
            </a:pPr>
            <a:r>
              <a:rPr lang="el-GR" b="1" dirty="0">
                <a:solidFill>
                  <a:schemeClr val="bg1"/>
                </a:solidFill>
                <a:effectLst>
                  <a:outerShdw blurRad="38100" dist="19050" dir="2700000" algn="tl">
                    <a:schemeClr val="dk1">
                      <a:alpha val="40000"/>
                    </a:schemeClr>
                  </a:outerShdw>
                </a:effectLst>
              </a:rPr>
              <a:t>Βασικές Αρχές του GDPR και  Φορολογικός Έλεγχος</a:t>
            </a:r>
            <a:endParaRPr lang="en-US" b="1" dirty="0">
              <a:solidFill>
                <a:schemeClr val="bg1"/>
              </a:solidFill>
              <a:effectLst>
                <a:outerShdw blurRad="38100" dist="19050" dir="2700000" algn="tl">
                  <a:schemeClr val="dk1">
                    <a:alpha val="40000"/>
                  </a:schemeClr>
                </a:outerShdw>
              </a:effectLst>
            </a:endParaRPr>
          </a:p>
          <a:p>
            <a:pPr marL="0" indent="0" algn="ctr">
              <a:buNone/>
            </a:pPr>
            <a:endParaRPr lang="en-US" b="1" dirty="0">
              <a:solidFill>
                <a:schemeClr val="bg1"/>
              </a:solidFill>
              <a:effectLst>
                <a:outerShdw blurRad="38100" dist="19050" dir="2700000" algn="tl">
                  <a:schemeClr val="dk1">
                    <a:alpha val="40000"/>
                  </a:schemeClr>
                </a:outerShdw>
              </a:effectLst>
            </a:endParaRPr>
          </a:p>
          <a:p>
            <a:pPr marL="0" indent="0" algn="ctr">
              <a:buNone/>
            </a:pPr>
            <a:r>
              <a:rPr lang="el-GR" dirty="0">
                <a:solidFill>
                  <a:schemeClr val="bg1"/>
                </a:solidFill>
              </a:rPr>
              <a:t>Οι αρχές του GDPR που αφορούν στον φορολογικό έλεγχο καταγράφονται ως εξής : </a:t>
            </a:r>
          </a:p>
          <a:p>
            <a:pPr marL="0" indent="0" algn="ctr">
              <a:buNone/>
            </a:pPr>
            <a:endParaRPr lang="el-GR" b="1" dirty="0">
              <a:solidFill>
                <a:schemeClr val="bg1"/>
              </a:solidFill>
            </a:endParaRPr>
          </a:p>
          <a:p>
            <a:pPr algn="ctr"/>
            <a:endParaRPr lang="el-GR" dirty="0">
              <a:solidFill>
                <a:schemeClr val="bg1"/>
              </a:solidFill>
            </a:endParaRPr>
          </a:p>
        </p:txBody>
      </p:sp>
    </p:spTree>
    <p:extLst>
      <p:ext uri="{BB962C8B-B14F-4D97-AF65-F5344CB8AC3E}">
        <p14:creationId xmlns:p14="http://schemas.microsoft.com/office/powerpoint/2010/main" val="3185515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476672"/>
            <a:ext cx="8229600" cy="5616624"/>
          </a:xfrm>
        </p:spPr>
        <p:txBody>
          <a:bodyPr>
            <a:normAutofit lnSpcReduction="10000"/>
          </a:bodyPr>
          <a:lstStyle/>
          <a:p>
            <a:r>
              <a:rPr lang="el-GR" sz="2400" b="1" dirty="0">
                <a:solidFill>
                  <a:schemeClr val="bg1"/>
                </a:solidFill>
              </a:rPr>
              <a:t>Νομιμότητα, Διαφάνεια και Δικαιοσύνη (</a:t>
            </a:r>
            <a:r>
              <a:rPr lang="el-GR" sz="2400" b="1" dirty="0" err="1">
                <a:solidFill>
                  <a:schemeClr val="bg1"/>
                </a:solidFill>
              </a:rPr>
              <a:t>Lawfulness</a:t>
            </a:r>
            <a:r>
              <a:rPr lang="el-GR" sz="2400" b="1" dirty="0">
                <a:solidFill>
                  <a:schemeClr val="bg1"/>
                </a:solidFill>
              </a:rPr>
              <a:t>, </a:t>
            </a:r>
            <a:r>
              <a:rPr lang="el-GR" sz="2400" b="1" dirty="0" err="1">
                <a:solidFill>
                  <a:schemeClr val="bg1"/>
                </a:solidFill>
              </a:rPr>
              <a:t>Fairness</a:t>
            </a:r>
            <a:r>
              <a:rPr lang="el-GR" sz="2400" b="1" dirty="0">
                <a:solidFill>
                  <a:schemeClr val="bg1"/>
                </a:solidFill>
              </a:rPr>
              <a:t>, </a:t>
            </a:r>
            <a:r>
              <a:rPr lang="el-GR" sz="2400" b="1" dirty="0" err="1">
                <a:solidFill>
                  <a:schemeClr val="bg1"/>
                </a:solidFill>
              </a:rPr>
              <a:t>and</a:t>
            </a:r>
            <a:r>
              <a:rPr lang="el-GR" sz="2400" b="1" dirty="0">
                <a:solidFill>
                  <a:schemeClr val="bg1"/>
                </a:solidFill>
              </a:rPr>
              <a:t> </a:t>
            </a:r>
            <a:r>
              <a:rPr lang="el-GR" sz="2400" b="1" dirty="0" err="1">
                <a:solidFill>
                  <a:schemeClr val="bg1"/>
                </a:solidFill>
              </a:rPr>
              <a:t>Transparency</a:t>
            </a:r>
            <a:r>
              <a:rPr lang="el-GR" sz="2400" b="1" dirty="0">
                <a:solidFill>
                  <a:schemeClr val="bg1"/>
                </a:solidFill>
              </a:rPr>
              <a:t>)</a:t>
            </a:r>
            <a:r>
              <a:rPr lang="el-GR" sz="2400" dirty="0">
                <a:solidFill>
                  <a:schemeClr val="bg1"/>
                </a:solidFill>
              </a:rPr>
              <a:t>:</a:t>
            </a:r>
            <a:br>
              <a:rPr lang="el-GR" sz="2400" dirty="0">
                <a:solidFill>
                  <a:schemeClr val="bg1"/>
                </a:solidFill>
              </a:rPr>
            </a:br>
            <a:r>
              <a:rPr lang="el-GR" sz="2400" dirty="0">
                <a:solidFill>
                  <a:schemeClr val="bg1"/>
                </a:solidFill>
              </a:rPr>
              <a:t>Η επεξεργασία προσωπικών δεδομένων κατά τη διάρκεια ενός φορολογικού ελέγχου πρέπει να είναι νόμιμη και διαφανής. Οι φορολογούμενοι πρέπει να ενημερώνονται για το πώς και γιατί επεξεργάζονται τα δεδομένα τους.</a:t>
            </a:r>
            <a:endParaRPr lang="en-US" sz="2400" dirty="0">
              <a:solidFill>
                <a:schemeClr val="bg1"/>
              </a:solidFill>
            </a:endParaRPr>
          </a:p>
          <a:p>
            <a:endParaRPr lang="en-US" sz="2400" dirty="0">
              <a:solidFill>
                <a:schemeClr val="bg1"/>
              </a:solidFill>
            </a:endParaRPr>
          </a:p>
          <a:p>
            <a:pPr lvl="0"/>
            <a:r>
              <a:rPr lang="el-GR" sz="2400" b="1" dirty="0">
                <a:solidFill>
                  <a:schemeClr val="bg1"/>
                </a:solidFill>
              </a:rPr>
              <a:t>Περιορισμός Σκοπού (</a:t>
            </a:r>
            <a:r>
              <a:rPr lang="el-GR" sz="2400" b="1" dirty="0" err="1">
                <a:solidFill>
                  <a:schemeClr val="bg1"/>
                </a:solidFill>
              </a:rPr>
              <a:t>Purpose</a:t>
            </a:r>
            <a:r>
              <a:rPr lang="el-GR" sz="2400" b="1" dirty="0">
                <a:solidFill>
                  <a:schemeClr val="bg1"/>
                </a:solidFill>
              </a:rPr>
              <a:t> </a:t>
            </a:r>
            <a:r>
              <a:rPr lang="el-GR" sz="2400" b="1" dirty="0" err="1">
                <a:solidFill>
                  <a:schemeClr val="bg1"/>
                </a:solidFill>
              </a:rPr>
              <a:t>Limitation</a:t>
            </a:r>
            <a:r>
              <a:rPr lang="el-GR" sz="2400" b="1" dirty="0">
                <a:solidFill>
                  <a:schemeClr val="bg1"/>
                </a:solidFill>
              </a:rPr>
              <a:t>)</a:t>
            </a:r>
            <a:r>
              <a:rPr lang="el-GR" sz="2400" dirty="0">
                <a:solidFill>
                  <a:schemeClr val="bg1"/>
                </a:solidFill>
              </a:rPr>
              <a:t>:</a:t>
            </a:r>
            <a:br>
              <a:rPr lang="el-GR" sz="2400" dirty="0">
                <a:solidFill>
                  <a:schemeClr val="bg1"/>
                </a:solidFill>
              </a:rPr>
            </a:br>
            <a:r>
              <a:rPr lang="el-GR" sz="2400" dirty="0">
                <a:solidFill>
                  <a:schemeClr val="bg1"/>
                </a:solidFill>
              </a:rPr>
              <a:t>Τα προσωπικά δεδομένα πρέπει να συλλέγονται για σαφείς και νόμιμους σκοπούς και να μην επεξεργάζονται για σκοπούς που δεν συνάδουν με αυτούς τους αρχικούς σκοπούς. Στο πλαίσιο του φορολογικού ελέγχου, αυτό σημαίνει ότι τα δεδομένα πρέπει να χρησιμοποιούνται μόνο για τον σκοπό της αξιολόγησης της φορολογικής συμμόρφωσης.</a:t>
            </a:r>
          </a:p>
          <a:p>
            <a:endParaRPr lang="el-GR" sz="2400" dirty="0">
              <a:solidFill>
                <a:schemeClr val="bg1"/>
              </a:solidFill>
            </a:endParaRPr>
          </a:p>
        </p:txBody>
      </p:sp>
    </p:spTree>
    <p:extLst>
      <p:ext uri="{BB962C8B-B14F-4D97-AF65-F5344CB8AC3E}">
        <p14:creationId xmlns:p14="http://schemas.microsoft.com/office/powerpoint/2010/main" val="1206731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76672"/>
            <a:ext cx="8229600" cy="5760640"/>
          </a:xfrm>
        </p:spPr>
        <p:txBody>
          <a:bodyPr>
            <a:noAutofit/>
          </a:bodyPr>
          <a:lstStyle/>
          <a:p>
            <a:pPr lvl="0"/>
            <a:r>
              <a:rPr lang="el-GR" sz="2400" b="1" dirty="0">
                <a:solidFill>
                  <a:schemeClr val="bg1"/>
                </a:solidFill>
              </a:rPr>
              <a:t>Ακρίβεια (</a:t>
            </a:r>
            <a:r>
              <a:rPr lang="el-GR" sz="2400" b="1" dirty="0" err="1">
                <a:solidFill>
                  <a:schemeClr val="bg1"/>
                </a:solidFill>
              </a:rPr>
              <a:t>Accuracy</a:t>
            </a:r>
            <a:r>
              <a:rPr lang="el-GR" sz="2400" b="1" dirty="0">
                <a:solidFill>
                  <a:schemeClr val="bg1"/>
                </a:solidFill>
              </a:rPr>
              <a:t>)</a:t>
            </a:r>
            <a:r>
              <a:rPr lang="el-GR" sz="2400" dirty="0">
                <a:solidFill>
                  <a:schemeClr val="bg1"/>
                </a:solidFill>
              </a:rPr>
              <a:t>:</a:t>
            </a:r>
            <a:br>
              <a:rPr lang="el-GR" sz="2400" dirty="0">
                <a:solidFill>
                  <a:schemeClr val="bg1"/>
                </a:solidFill>
              </a:rPr>
            </a:br>
            <a:r>
              <a:rPr lang="el-GR" sz="2400" dirty="0">
                <a:solidFill>
                  <a:schemeClr val="bg1"/>
                </a:solidFill>
              </a:rPr>
              <a:t>Τα προσωπικά δεδομένα που συλλέγονται και επεξεργάζονται κατά τη διάρκεια του φορολογικού ελέγχου πρέπει να είναι ακριβή και ενημερωμένα. Εάν τα δεδομένα είναι ανακριβή, πρέπει να διορθώνονται άμεσα.</a:t>
            </a:r>
            <a:endParaRPr lang="en-US" sz="2400" dirty="0">
              <a:solidFill>
                <a:schemeClr val="bg1"/>
              </a:solidFill>
            </a:endParaRPr>
          </a:p>
          <a:p>
            <a:pPr marL="0" lvl="0" indent="0">
              <a:buNone/>
            </a:pPr>
            <a:endParaRPr lang="en-US" sz="2400" dirty="0">
              <a:solidFill>
                <a:schemeClr val="bg1"/>
              </a:solidFill>
            </a:endParaRPr>
          </a:p>
          <a:p>
            <a:r>
              <a:rPr lang="el-GR" sz="2400" b="1" dirty="0">
                <a:solidFill>
                  <a:schemeClr val="bg1"/>
                </a:solidFill>
              </a:rPr>
              <a:t>Περιορισμός της Αποθήκευσης (</a:t>
            </a:r>
            <a:r>
              <a:rPr lang="el-GR" sz="2400" b="1" dirty="0" err="1">
                <a:solidFill>
                  <a:schemeClr val="bg1"/>
                </a:solidFill>
              </a:rPr>
              <a:t>Storage</a:t>
            </a:r>
            <a:r>
              <a:rPr lang="el-GR" sz="2400" b="1" dirty="0">
                <a:solidFill>
                  <a:schemeClr val="bg1"/>
                </a:solidFill>
              </a:rPr>
              <a:t> </a:t>
            </a:r>
            <a:r>
              <a:rPr lang="el-GR" sz="2400" b="1" dirty="0" err="1">
                <a:solidFill>
                  <a:schemeClr val="bg1"/>
                </a:solidFill>
              </a:rPr>
              <a:t>Limitation</a:t>
            </a:r>
            <a:r>
              <a:rPr lang="el-GR" sz="2400" b="1" dirty="0">
                <a:solidFill>
                  <a:schemeClr val="bg1"/>
                </a:solidFill>
              </a:rPr>
              <a:t>)</a:t>
            </a:r>
            <a:r>
              <a:rPr lang="el-GR" sz="2400" dirty="0">
                <a:solidFill>
                  <a:schemeClr val="bg1"/>
                </a:solidFill>
              </a:rPr>
              <a:t>:</a:t>
            </a:r>
            <a:br>
              <a:rPr lang="el-GR" sz="2400" dirty="0">
                <a:solidFill>
                  <a:schemeClr val="bg1"/>
                </a:solidFill>
              </a:rPr>
            </a:br>
            <a:r>
              <a:rPr lang="el-GR" sz="2400" dirty="0">
                <a:solidFill>
                  <a:schemeClr val="bg1"/>
                </a:solidFill>
              </a:rPr>
              <a:t>Τα προσωπικά δεδομένα πρέπει να αποθηκεύονται μόνο για το διάστημα που είναι απαραίτητο για την επίτευξη των σκοπών της επεξεργασίας τους. Στην περίπτωση του φορολογικού ελέγχου, τα δεδομένα πρέπει να διατηρούνται μόνο για όσο διάστημα απαιτείται για την ολοκλήρωση του ελέγχου ή την αντιμετώπιση οποιωνδήποτε φορολογικών διαφορών.</a:t>
            </a:r>
          </a:p>
          <a:p>
            <a:pPr lvl="0"/>
            <a:endParaRPr lang="el-GR" sz="2400" dirty="0">
              <a:solidFill>
                <a:schemeClr val="bg1"/>
              </a:solidFill>
            </a:endParaRPr>
          </a:p>
          <a:p>
            <a:endParaRPr lang="el-GR" sz="2400" dirty="0">
              <a:solidFill>
                <a:schemeClr val="bg1"/>
              </a:solidFill>
            </a:endParaRPr>
          </a:p>
        </p:txBody>
      </p:sp>
    </p:spTree>
    <p:extLst>
      <p:ext uri="{BB962C8B-B14F-4D97-AF65-F5344CB8AC3E}">
        <p14:creationId xmlns:p14="http://schemas.microsoft.com/office/powerpoint/2010/main" val="596367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04664"/>
            <a:ext cx="8229600" cy="5721499"/>
          </a:xfrm>
        </p:spPr>
        <p:txBody>
          <a:bodyPr>
            <a:noAutofit/>
          </a:bodyPr>
          <a:lstStyle/>
          <a:p>
            <a:pPr lvl="0"/>
            <a:r>
              <a:rPr lang="el-GR" sz="2400" b="1" dirty="0">
                <a:solidFill>
                  <a:schemeClr val="bg1"/>
                </a:solidFill>
              </a:rPr>
              <a:t>Ασφάλεια των Δεδομένων (</a:t>
            </a:r>
            <a:r>
              <a:rPr lang="el-GR" sz="2400" b="1" dirty="0" err="1">
                <a:solidFill>
                  <a:schemeClr val="bg1"/>
                </a:solidFill>
              </a:rPr>
              <a:t>Data</a:t>
            </a:r>
            <a:r>
              <a:rPr lang="el-GR" sz="2400" b="1" dirty="0">
                <a:solidFill>
                  <a:schemeClr val="bg1"/>
                </a:solidFill>
              </a:rPr>
              <a:t> </a:t>
            </a:r>
            <a:r>
              <a:rPr lang="el-GR" sz="2400" b="1" dirty="0" err="1">
                <a:solidFill>
                  <a:schemeClr val="bg1"/>
                </a:solidFill>
              </a:rPr>
              <a:t>Security</a:t>
            </a:r>
            <a:r>
              <a:rPr lang="el-GR" sz="2400" b="1" dirty="0">
                <a:solidFill>
                  <a:schemeClr val="bg1"/>
                </a:solidFill>
              </a:rPr>
              <a:t>)</a:t>
            </a:r>
            <a:r>
              <a:rPr lang="el-GR" sz="2400" dirty="0">
                <a:solidFill>
                  <a:schemeClr val="bg1"/>
                </a:solidFill>
              </a:rPr>
              <a:t>:</a:t>
            </a:r>
            <a:br>
              <a:rPr lang="el-GR" sz="2400" dirty="0">
                <a:solidFill>
                  <a:schemeClr val="bg1"/>
                </a:solidFill>
              </a:rPr>
            </a:br>
            <a:r>
              <a:rPr lang="el-GR" sz="2400" dirty="0">
                <a:solidFill>
                  <a:schemeClr val="bg1"/>
                </a:solidFill>
              </a:rPr>
              <a:t>Ο φορολογικός έλεγχος απαιτεί την εφαρμογή κατάλληλων μέτρων ασφαλείας για την προστασία των προσωπικών δεδομένων. Αυτό περιλαμβάνει την προστασία των δεδομένων από τυχαία ή αθέλητη καταστροφή, απώλεια ή μη εξουσιοδοτημένη πρόσβαση.</a:t>
            </a:r>
            <a:endParaRPr lang="en-US" sz="2400" dirty="0">
              <a:solidFill>
                <a:schemeClr val="bg1"/>
              </a:solidFill>
            </a:endParaRPr>
          </a:p>
          <a:p>
            <a:pPr marL="0" lvl="0" indent="0">
              <a:buNone/>
            </a:pPr>
            <a:endParaRPr lang="el-GR" sz="2400" dirty="0">
              <a:solidFill>
                <a:schemeClr val="bg1"/>
              </a:solidFill>
            </a:endParaRPr>
          </a:p>
          <a:p>
            <a:pPr lvl="0"/>
            <a:r>
              <a:rPr lang="el-GR" sz="2400" b="1" dirty="0">
                <a:solidFill>
                  <a:schemeClr val="bg1"/>
                </a:solidFill>
              </a:rPr>
              <a:t>Δικαιώματα του Υποκειμένου των Δεδομένων (</a:t>
            </a:r>
            <a:r>
              <a:rPr lang="el-GR" sz="2400" b="1" dirty="0" err="1">
                <a:solidFill>
                  <a:schemeClr val="bg1"/>
                </a:solidFill>
              </a:rPr>
              <a:t>Data</a:t>
            </a:r>
            <a:r>
              <a:rPr lang="el-GR" sz="2400" b="1" dirty="0">
                <a:solidFill>
                  <a:schemeClr val="bg1"/>
                </a:solidFill>
              </a:rPr>
              <a:t> </a:t>
            </a:r>
            <a:r>
              <a:rPr lang="el-GR" sz="2400" b="1" dirty="0" err="1">
                <a:solidFill>
                  <a:schemeClr val="bg1"/>
                </a:solidFill>
              </a:rPr>
              <a:t>Subject</a:t>
            </a:r>
            <a:r>
              <a:rPr lang="el-GR" sz="2400" b="1" dirty="0">
                <a:solidFill>
                  <a:schemeClr val="bg1"/>
                </a:solidFill>
              </a:rPr>
              <a:t> </a:t>
            </a:r>
            <a:r>
              <a:rPr lang="el-GR" sz="2400" b="1" dirty="0" err="1">
                <a:solidFill>
                  <a:schemeClr val="bg1"/>
                </a:solidFill>
              </a:rPr>
              <a:t>Rights</a:t>
            </a:r>
            <a:r>
              <a:rPr lang="el-GR" sz="2400" b="1" dirty="0">
                <a:solidFill>
                  <a:schemeClr val="bg1"/>
                </a:solidFill>
              </a:rPr>
              <a:t>)</a:t>
            </a:r>
            <a:r>
              <a:rPr lang="el-GR" sz="2400" dirty="0">
                <a:solidFill>
                  <a:schemeClr val="bg1"/>
                </a:solidFill>
              </a:rPr>
              <a:t>:</a:t>
            </a:r>
            <a:br>
              <a:rPr lang="el-GR" sz="2400" dirty="0">
                <a:solidFill>
                  <a:schemeClr val="bg1"/>
                </a:solidFill>
              </a:rPr>
            </a:br>
            <a:r>
              <a:rPr lang="el-GR" sz="2400" dirty="0">
                <a:solidFill>
                  <a:schemeClr val="bg1"/>
                </a:solidFill>
              </a:rPr>
              <a:t>Ο φορολογούμενος διατηρεί τα δικαιώματα του, όπως το δικαίωμα πρόσβασης, διόρθωσης, διαγραφής και περιορισμού της επεξεργασίας των προσωπικών του δεδομένων. Ειδικά στην περίπτωση φορολογικού ελέγχου, ο φορολογούμενος μπορεί να ζητήσει να μάθει πώς χρησιμοποιούνται τα δεδομένα του και σε ποιες περιπτώσεις τα δεδομένα του είναι διαθέσιμα σε τρίτους.</a:t>
            </a:r>
          </a:p>
          <a:p>
            <a:endParaRPr lang="el-GR" sz="2400" dirty="0">
              <a:solidFill>
                <a:schemeClr val="bg1"/>
              </a:solidFill>
            </a:endParaRPr>
          </a:p>
        </p:txBody>
      </p:sp>
    </p:spTree>
    <p:extLst>
      <p:ext uri="{BB962C8B-B14F-4D97-AF65-F5344CB8AC3E}">
        <p14:creationId xmlns:p14="http://schemas.microsoft.com/office/powerpoint/2010/main" val="1429169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404664"/>
            <a:ext cx="8229600" cy="5688632"/>
          </a:xfrm>
        </p:spPr>
        <p:txBody>
          <a:bodyPr/>
          <a:lstStyle/>
          <a:p>
            <a:pPr marL="0" indent="0" algn="ctr">
              <a:buNone/>
            </a:pPr>
            <a:r>
              <a:rPr lang="el-GR" b="1" dirty="0">
                <a:solidFill>
                  <a:schemeClr val="bg1"/>
                </a:solidFill>
                <a:effectLst>
                  <a:outerShdw blurRad="38100" dist="19050" dir="2700000" algn="tl">
                    <a:schemeClr val="dk1">
                      <a:alpha val="40000"/>
                    </a:schemeClr>
                  </a:outerShdw>
                </a:effectLst>
              </a:rPr>
              <a:t>Συνεπώς οι Αρχές για να συμμορφώνονται με το GDPR, στο πλαίσιο του φορολογικού ελέγχου, πρέπει να ακολουθούν τις εξής διαδικασίες:</a:t>
            </a:r>
            <a:endParaRPr lang="en-US" b="1" dirty="0">
              <a:solidFill>
                <a:schemeClr val="bg1"/>
              </a:solidFill>
              <a:effectLst>
                <a:outerShdw blurRad="38100" dist="19050" dir="2700000" algn="tl">
                  <a:schemeClr val="dk1">
                    <a:alpha val="40000"/>
                  </a:schemeClr>
                </a:outerShdw>
              </a:effectLst>
            </a:endParaRPr>
          </a:p>
          <a:p>
            <a:pPr marL="0" indent="0" algn="ctr">
              <a:buNone/>
            </a:pPr>
            <a:endParaRPr lang="en-US" b="1" dirty="0">
              <a:solidFill>
                <a:schemeClr val="bg1"/>
              </a:solidFill>
              <a:effectLst>
                <a:outerShdw blurRad="38100" dist="19050" dir="2700000" algn="tl">
                  <a:schemeClr val="dk1">
                    <a:alpha val="40000"/>
                  </a:schemeClr>
                </a:outerShdw>
              </a:effectLst>
            </a:endParaRPr>
          </a:p>
          <a:p>
            <a:pPr marL="0" lvl="0" indent="0">
              <a:buNone/>
            </a:pPr>
            <a:r>
              <a:rPr lang="el-GR" sz="2400" b="1" dirty="0">
                <a:solidFill>
                  <a:schemeClr val="bg1"/>
                </a:solidFill>
              </a:rPr>
              <a:t>Ενημέρωση και Συγκατάθεση</a:t>
            </a:r>
            <a:r>
              <a:rPr lang="el-GR" sz="2400" dirty="0">
                <a:solidFill>
                  <a:schemeClr val="bg1"/>
                </a:solidFill>
              </a:rPr>
              <a:t>:</a:t>
            </a:r>
            <a:br>
              <a:rPr lang="el-GR" sz="2400" dirty="0">
                <a:solidFill>
                  <a:schemeClr val="bg1"/>
                </a:solidFill>
              </a:rPr>
            </a:br>
            <a:r>
              <a:rPr lang="el-GR" sz="2400" dirty="0">
                <a:solidFill>
                  <a:schemeClr val="bg1"/>
                </a:solidFill>
              </a:rPr>
              <a:t>Οι φορολογικές αρχές πρέπει να ενημερώνουν τους φορολογούμενους για τον σκοπό της επεξεργασίας των προσωπικών τους δεδομένων, και, όταν αυτό απαιτείται, να ζητούν τη συγκατάθεση του φορολογούμενου.</a:t>
            </a:r>
          </a:p>
          <a:p>
            <a:pPr marL="0" indent="0">
              <a:buNone/>
            </a:pPr>
            <a:endParaRPr lang="el-GR" b="1" dirty="0">
              <a:solidFill>
                <a:schemeClr val="bg1"/>
              </a:solidFill>
            </a:endParaRPr>
          </a:p>
          <a:p>
            <a:pPr algn="ctr"/>
            <a:endParaRPr lang="el-GR" dirty="0">
              <a:solidFill>
                <a:schemeClr val="bg1"/>
              </a:solidFill>
            </a:endParaRPr>
          </a:p>
        </p:txBody>
      </p:sp>
    </p:spTree>
    <p:extLst>
      <p:ext uri="{BB962C8B-B14F-4D97-AF65-F5344CB8AC3E}">
        <p14:creationId xmlns:p14="http://schemas.microsoft.com/office/powerpoint/2010/main" val="3680435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548680"/>
            <a:ext cx="8229600" cy="5577483"/>
          </a:xfrm>
        </p:spPr>
        <p:txBody>
          <a:bodyPr>
            <a:normAutofit/>
          </a:bodyPr>
          <a:lstStyle/>
          <a:p>
            <a:pPr lvl="0"/>
            <a:r>
              <a:rPr lang="el-GR" sz="2400" b="1" dirty="0">
                <a:solidFill>
                  <a:schemeClr val="bg1"/>
                </a:solidFill>
              </a:rPr>
              <a:t>Ειδικές Εξαιρέσεις από τη Συγκατάθεση</a:t>
            </a:r>
            <a:r>
              <a:rPr lang="el-GR" sz="2400" dirty="0">
                <a:solidFill>
                  <a:schemeClr val="bg1"/>
                </a:solidFill>
              </a:rPr>
              <a:t>:</a:t>
            </a:r>
            <a:br>
              <a:rPr lang="el-GR" sz="2400" dirty="0">
                <a:solidFill>
                  <a:schemeClr val="bg1"/>
                </a:solidFill>
              </a:rPr>
            </a:br>
            <a:r>
              <a:rPr lang="el-GR" sz="2400" dirty="0">
                <a:solidFill>
                  <a:schemeClr val="bg1"/>
                </a:solidFill>
              </a:rPr>
              <a:t>Ο φορολογικός έλεγχος συνήθως εκτελείται βάσει νομικής υποχρέωσης (άρθρο 6(1)(c) του GDPR). Αυτό σημαίνει ότι, σε πολλές περιπτώσεις, η συγκατάθεση του φορολογούμενου δεν απαιτείται εφόσον ο έλεγχος εκτελείται για λόγους συμμόρφωσης με τη φορολογική νομοθεσία.</a:t>
            </a:r>
            <a:endParaRPr lang="en-US" sz="2400" dirty="0">
              <a:solidFill>
                <a:schemeClr val="bg1"/>
              </a:solidFill>
            </a:endParaRPr>
          </a:p>
          <a:p>
            <a:pPr marL="0" lvl="0" indent="0">
              <a:buNone/>
            </a:pPr>
            <a:endParaRPr lang="el-GR" sz="2400" dirty="0">
              <a:solidFill>
                <a:schemeClr val="bg1"/>
              </a:solidFill>
            </a:endParaRPr>
          </a:p>
          <a:p>
            <a:pPr lvl="0"/>
            <a:r>
              <a:rPr lang="el-GR" sz="2400" b="1" dirty="0">
                <a:solidFill>
                  <a:schemeClr val="bg1"/>
                </a:solidFill>
              </a:rPr>
              <a:t>Συλλογή και Επεξεργασία Αναγκαίων Δεδομένων</a:t>
            </a:r>
            <a:r>
              <a:rPr lang="el-GR" sz="2400" dirty="0">
                <a:solidFill>
                  <a:schemeClr val="bg1"/>
                </a:solidFill>
              </a:rPr>
              <a:t>:</a:t>
            </a:r>
            <a:br>
              <a:rPr lang="el-GR" sz="2400" dirty="0">
                <a:solidFill>
                  <a:schemeClr val="bg1"/>
                </a:solidFill>
              </a:rPr>
            </a:br>
            <a:r>
              <a:rPr lang="el-GR" sz="2400" dirty="0">
                <a:solidFill>
                  <a:schemeClr val="bg1"/>
                </a:solidFill>
              </a:rPr>
              <a:t>Οι φορολογικές αρχές πρέπει να συλλέγουν μόνο τα δεδομένα που είναι απολύτως απαραίτητα για τον έλεγχο. Αυτό σημαίνει ότι δεν επιτρέπεται η υπερβολική ή αχρείαστη επεξεργασία προσωπικών δεδομένων που δεν συνδέονται άμεσα με τον φορολογικό έλεγχο.</a:t>
            </a:r>
          </a:p>
          <a:p>
            <a:endParaRPr lang="el-GR" dirty="0">
              <a:solidFill>
                <a:schemeClr val="bg1"/>
              </a:solidFill>
            </a:endParaRPr>
          </a:p>
        </p:txBody>
      </p:sp>
    </p:spTree>
    <p:extLst>
      <p:ext uri="{BB962C8B-B14F-4D97-AF65-F5344CB8AC3E}">
        <p14:creationId xmlns:p14="http://schemas.microsoft.com/office/powerpoint/2010/main" val="1190567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76672"/>
            <a:ext cx="8229600" cy="5649491"/>
          </a:xfrm>
        </p:spPr>
        <p:txBody>
          <a:bodyPr>
            <a:normAutofit/>
          </a:bodyPr>
          <a:lstStyle/>
          <a:p>
            <a:pPr lvl="0"/>
            <a:r>
              <a:rPr lang="el-GR" sz="2400" b="1" dirty="0">
                <a:solidFill>
                  <a:schemeClr val="bg1"/>
                </a:solidFill>
              </a:rPr>
              <a:t>Ασφαλής Αποθήκευση και Πρόσβαση</a:t>
            </a:r>
            <a:r>
              <a:rPr lang="el-GR" sz="2400" dirty="0">
                <a:solidFill>
                  <a:schemeClr val="bg1"/>
                </a:solidFill>
              </a:rPr>
              <a:t>:</a:t>
            </a:r>
            <a:br>
              <a:rPr lang="el-GR" sz="2400" dirty="0">
                <a:solidFill>
                  <a:schemeClr val="bg1"/>
                </a:solidFill>
              </a:rPr>
            </a:br>
            <a:r>
              <a:rPr lang="el-GR" sz="2400" dirty="0">
                <a:solidFill>
                  <a:schemeClr val="bg1"/>
                </a:solidFill>
              </a:rPr>
              <a:t>Τα δεδομένα πρέπει να αποθηκεύονται σε ασφαλείς βάσεις δεδομένων και να προστατεύονται από κακόβουλες επιθέσεις ή μη εξουσιοδοτημένη πρόσβαση. Οι φορολογικές αρχές πρέπει να εφαρμόζουν τεχνικά και οργανωτικά μέτρα ασφαλείας για την προστασία των προσωπικών δεδομένων.</a:t>
            </a:r>
            <a:endParaRPr lang="en-US" sz="2400" dirty="0">
              <a:solidFill>
                <a:schemeClr val="bg1"/>
              </a:solidFill>
            </a:endParaRPr>
          </a:p>
          <a:p>
            <a:pPr marL="0" lvl="0" indent="0">
              <a:buNone/>
            </a:pPr>
            <a:endParaRPr lang="el-GR" sz="2400" dirty="0">
              <a:solidFill>
                <a:schemeClr val="bg1"/>
              </a:solidFill>
            </a:endParaRPr>
          </a:p>
          <a:p>
            <a:pPr lvl="0"/>
            <a:r>
              <a:rPr lang="el-GR" sz="2400" b="1" dirty="0">
                <a:solidFill>
                  <a:schemeClr val="bg1"/>
                </a:solidFill>
              </a:rPr>
              <a:t>Εξωτερική Μεταφορά Δεδομένων</a:t>
            </a:r>
            <a:r>
              <a:rPr lang="el-GR" sz="2400" dirty="0">
                <a:solidFill>
                  <a:schemeClr val="bg1"/>
                </a:solidFill>
              </a:rPr>
              <a:t>:</a:t>
            </a:r>
            <a:br>
              <a:rPr lang="el-GR" sz="2400" dirty="0">
                <a:solidFill>
                  <a:schemeClr val="bg1"/>
                </a:solidFill>
              </a:rPr>
            </a:br>
            <a:r>
              <a:rPr lang="el-GR" sz="2400" dirty="0">
                <a:solidFill>
                  <a:schemeClr val="bg1"/>
                </a:solidFill>
              </a:rPr>
              <a:t>Εάν προσωπικά δεδομένα κοινοποιούνται σε τρίτους ή μεταφέρονται εκτός της ΕΕ, η φορολογική αρχή πρέπει να διασφαλίσει ότι η μεταφορά αυτή πληροί τις απαιτήσεις του GDPR, όπως η ύπαρξη συμβάσεων που να διασφαλίζουν την προστασία των δεδομένων. </a:t>
            </a:r>
          </a:p>
          <a:p>
            <a:endParaRPr lang="el-GR" sz="2400" dirty="0">
              <a:solidFill>
                <a:schemeClr val="bg1"/>
              </a:solidFill>
            </a:endParaRPr>
          </a:p>
        </p:txBody>
      </p:sp>
    </p:spTree>
    <p:extLst>
      <p:ext uri="{BB962C8B-B14F-4D97-AF65-F5344CB8AC3E}">
        <p14:creationId xmlns:p14="http://schemas.microsoft.com/office/powerpoint/2010/main" val="3472796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76672"/>
            <a:ext cx="8229600" cy="5649491"/>
          </a:xfrm>
        </p:spPr>
        <p:txBody>
          <a:bodyPr>
            <a:normAutofit/>
          </a:bodyPr>
          <a:lstStyle/>
          <a:p>
            <a:pPr lvl="0"/>
            <a:r>
              <a:rPr lang="el-GR" sz="2400" b="1" dirty="0">
                <a:solidFill>
                  <a:schemeClr val="bg1"/>
                </a:solidFill>
              </a:rPr>
              <a:t>Αξιολόγηση Επιπτώσεων για την Προστασία Δεδομένων (</a:t>
            </a:r>
            <a:r>
              <a:rPr lang="el-GR" sz="2400" b="1" dirty="0" err="1">
                <a:solidFill>
                  <a:schemeClr val="bg1"/>
                </a:solidFill>
              </a:rPr>
              <a:t>Data</a:t>
            </a:r>
            <a:r>
              <a:rPr lang="el-GR" sz="2400" b="1" dirty="0">
                <a:solidFill>
                  <a:schemeClr val="bg1"/>
                </a:solidFill>
              </a:rPr>
              <a:t> </a:t>
            </a:r>
            <a:r>
              <a:rPr lang="el-GR" sz="2400" b="1" dirty="0" err="1">
                <a:solidFill>
                  <a:schemeClr val="bg1"/>
                </a:solidFill>
              </a:rPr>
              <a:t>Protection</a:t>
            </a:r>
            <a:r>
              <a:rPr lang="el-GR" sz="2400" b="1" dirty="0">
                <a:solidFill>
                  <a:schemeClr val="bg1"/>
                </a:solidFill>
              </a:rPr>
              <a:t> </a:t>
            </a:r>
            <a:r>
              <a:rPr lang="el-GR" sz="2400" b="1" dirty="0" err="1">
                <a:solidFill>
                  <a:schemeClr val="bg1"/>
                </a:solidFill>
              </a:rPr>
              <a:t>Impact</a:t>
            </a:r>
            <a:r>
              <a:rPr lang="el-GR" sz="2400" b="1" dirty="0">
                <a:solidFill>
                  <a:schemeClr val="bg1"/>
                </a:solidFill>
              </a:rPr>
              <a:t> </a:t>
            </a:r>
            <a:r>
              <a:rPr lang="el-GR" sz="2400" b="1" dirty="0" err="1">
                <a:solidFill>
                  <a:schemeClr val="bg1"/>
                </a:solidFill>
              </a:rPr>
              <a:t>Assessment</a:t>
            </a:r>
            <a:r>
              <a:rPr lang="el-GR" sz="2400" b="1" dirty="0">
                <a:solidFill>
                  <a:schemeClr val="bg1"/>
                </a:solidFill>
              </a:rPr>
              <a:t> - DPIA)</a:t>
            </a:r>
            <a:r>
              <a:rPr lang="el-GR" sz="2400" dirty="0">
                <a:solidFill>
                  <a:schemeClr val="bg1"/>
                </a:solidFill>
              </a:rPr>
              <a:t>:</a:t>
            </a:r>
            <a:br>
              <a:rPr lang="el-GR" sz="2400" dirty="0">
                <a:solidFill>
                  <a:schemeClr val="bg1"/>
                </a:solidFill>
              </a:rPr>
            </a:br>
            <a:r>
              <a:rPr lang="el-GR" sz="2400" dirty="0">
                <a:solidFill>
                  <a:schemeClr val="bg1"/>
                </a:solidFill>
              </a:rPr>
              <a:t>Στην περίπτωση που ένας φορολογικός έλεγχος ενδέχεται να περιλαμβάνει υψηλό κίνδυνο για τα προσωπικά δεδομένα (π.χ., επεξεργασία ευαίσθητων δεδομένων), η φορολογική αρχή πρέπει να διενεργήσει μια εκτίμηση των επιπτώσεων για την προστασία των δεδομένων πριν ξεκινήσει ο έλεγχος.</a:t>
            </a:r>
            <a:endParaRPr lang="en-US" sz="2400" dirty="0">
              <a:solidFill>
                <a:schemeClr val="bg1"/>
              </a:solidFill>
            </a:endParaRPr>
          </a:p>
          <a:p>
            <a:pPr lvl="0"/>
            <a:endParaRPr lang="el-GR" sz="2400" dirty="0">
              <a:solidFill>
                <a:schemeClr val="bg1"/>
              </a:solidFill>
            </a:endParaRPr>
          </a:p>
          <a:p>
            <a:pPr lvl="0"/>
            <a:r>
              <a:rPr lang="el-GR" sz="2400" b="1" dirty="0">
                <a:solidFill>
                  <a:schemeClr val="bg1"/>
                </a:solidFill>
              </a:rPr>
              <a:t>Επιθεωρήσεις και Κοινή Χρήση Δεδομένων με Άλλες Αρχές</a:t>
            </a:r>
            <a:r>
              <a:rPr lang="el-GR" sz="2400" dirty="0">
                <a:solidFill>
                  <a:schemeClr val="bg1"/>
                </a:solidFill>
              </a:rPr>
              <a:t>:</a:t>
            </a:r>
            <a:br>
              <a:rPr lang="el-GR" sz="2400" dirty="0">
                <a:solidFill>
                  <a:schemeClr val="bg1"/>
                </a:solidFill>
              </a:rPr>
            </a:br>
            <a:r>
              <a:rPr lang="el-GR" sz="2400" dirty="0">
                <a:solidFill>
                  <a:schemeClr val="bg1"/>
                </a:solidFill>
              </a:rPr>
              <a:t>Όταν υπάρχει ανάγκη για ανταλλαγή πληροφοριών με άλλες δημόσιες ή ιδιωτικές αρχές (π.χ., ασφαλιστικά ταμεία, τράπεζες), η μεταφορά προσωπικών δεδομένων πρέπει να γίνεται μόνο όταν υπάρχει νομική βάση για αυτήν την πράξη και με την απαραίτητη προστασία των δεδομένων.</a:t>
            </a:r>
          </a:p>
          <a:p>
            <a:endParaRPr lang="el-GR" sz="2400" dirty="0">
              <a:solidFill>
                <a:schemeClr val="bg1"/>
              </a:solidFill>
            </a:endParaRPr>
          </a:p>
        </p:txBody>
      </p:sp>
    </p:spTree>
    <p:extLst>
      <p:ext uri="{BB962C8B-B14F-4D97-AF65-F5344CB8AC3E}">
        <p14:creationId xmlns:p14="http://schemas.microsoft.com/office/powerpoint/2010/main" val="1163021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lgn="ctr">
              <a:buNone/>
            </a:pPr>
            <a:r>
              <a:rPr lang="el-GR" sz="4800" b="1" dirty="0">
                <a:solidFill>
                  <a:schemeClr val="bg1"/>
                </a:solidFill>
              </a:rPr>
              <a:t>Νομικές παρατηρήσεις σχετικά με τη χρήση Τεχνητής Νοημοσύνης στη διαδικασία φορολογικού ελέγχου </a:t>
            </a:r>
            <a:endParaRPr lang="el-GR" sz="4800" dirty="0">
              <a:solidFill>
                <a:schemeClr val="bg1"/>
              </a:solidFill>
            </a:endParaRPr>
          </a:p>
          <a:p>
            <a:endParaRPr lang="el-GR" dirty="0"/>
          </a:p>
        </p:txBody>
      </p:sp>
    </p:spTree>
    <p:extLst>
      <p:ext uri="{BB962C8B-B14F-4D97-AF65-F5344CB8AC3E}">
        <p14:creationId xmlns:p14="http://schemas.microsoft.com/office/powerpoint/2010/main" val="3756841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836712"/>
            <a:ext cx="8229600" cy="5112568"/>
          </a:xfrm>
        </p:spPr>
        <p:txBody>
          <a:bodyPr>
            <a:normAutofit fontScale="85000" lnSpcReduction="10000"/>
          </a:bodyPr>
          <a:lstStyle/>
          <a:p>
            <a:pPr marL="0" indent="0" algn="ctr">
              <a:buNone/>
            </a:pPr>
            <a:r>
              <a:rPr lang="el-GR" sz="3800" b="1" dirty="0">
                <a:solidFill>
                  <a:schemeClr val="bg1"/>
                </a:solidFill>
              </a:rPr>
              <a:t>Η ΑΙ </a:t>
            </a:r>
            <a:r>
              <a:rPr lang="en-US" sz="3800" b="1" dirty="0">
                <a:solidFill>
                  <a:schemeClr val="bg1"/>
                </a:solidFill>
              </a:rPr>
              <a:t>Act </a:t>
            </a:r>
            <a:r>
              <a:rPr lang="el-GR" sz="3800" b="1" dirty="0">
                <a:solidFill>
                  <a:schemeClr val="bg1"/>
                </a:solidFill>
              </a:rPr>
              <a:t>και οι επιπτώσεις της στους φορολογικούς ελέγχους </a:t>
            </a:r>
            <a:endParaRPr lang="en-US" sz="3800" b="1" dirty="0">
              <a:solidFill>
                <a:schemeClr val="bg1"/>
              </a:solidFill>
            </a:endParaRPr>
          </a:p>
          <a:p>
            <a:pPr marL="0" indent="0">
              <a:buNone/>
            </a:pPr>
            <a:endParaRPr lang="en-US" dirty="0">
              <a:solidFill>
                <a:schemeClr val="bg1"/>
              </a:solidFill>
            </a:endParaRPr>
          </a:p>
          <a:p>
            <a:pPr marL="0" indent="0">
              <a:buNone/>
            </a:pPr>
            <a:endParaRPr lang="el-GR" dirty="0">
              <a:solidFill>
                <a:schemeClr val="bg1"/>
              </a:solidFill>
            </a:endParaRPr>
          </a:p>
          <a:p>
            <a:r>
              <a:rPr lang="el-GR" dirty="0">
                <a:solidFill>
                  <a:schemeClr val="bg1"/>
                </a:solidFill>
              </a:rPr>
              <a:t>Η </a:t>
            </a:r>
            <a:r>
              <a:rPr lang="el-GR" b="1" dirty="0">
                <a:solidFill>
                  <a:schemeClr val="bg1"/>
                </a:solidFill>
              </a:rPr>
              <a:t>εφαρμογή της AI </a:t>
            </a:r>
            <a:r>
              <a:rPr lang="el-GR" b="1" dirty="0" err="1">
                <a:solidFill>
                  <a:schemeClr val="bg1"/>
                </a:solidFill>
              </a:rPr>
              <a:t>Act</a:t>
            </a:r>
            <a:r>
              <a:rPr lang="el-GR" b="1" dirty="0">
                <a:solidFill>
                  <a:schemeClr val="bg1"/>
                </a:solidFill>
              </a:rPr>
              <a:t> στους φορολογικούς ελέγχους</a:t>
            </a:r>
            <a:r>
              <a:rPr lang="el-GR" dirty="0">
                <a:solidFill>
                  <a:schemeClr val="bg1"/>
                </a:solidFill>
              </a:rPr>
              <a:t> θα έχει σημαντικές επιπτώσεις στη χρήση της τεχνητής νοημοσύνης από τις φορολογικές αρχές. Η </a:t>
            </a:r>
            <a:r>
              <a:rPr lang="el-GR" b="1" dirty="0">
                <a:solidFill>
                  <a:schemeClr val="bg1"/>
                </a:solidFill>
              </a:rPr>
              <a:t>Πράξη για την Τεχνητή Νοημοσύνη (AI </a:t>
            </a:r>
            <a:r>
              <a:rPr lang="el-GR" b="1" dirty="0" err="1">
                <a:solidFill>
                  <a:schemeClr val="bg1"/>
                </a:solidFill>
              </a:rPr>
              <a:t>Act</a:t>
            </a:r>
            <a:r>
              <a:rPr lang="el-GR" b="1" dirty="0">
                <a:solidFill>
                  <a:schemeClr val="bg1"/>
                </a:solidFill>
              </a:rPr>
              <a:t>)</a:t>
            </a:r>
            <a:r>
              <a:rPr lang="el-GR" dirty="0">
                <a:solidFill>
                  <a:schemeClr val="bg1"/>
                </a:solidFill>
              </a:rPr>
              <a:t> της Ευρωπαϊκής Ένωσης εισάγει κανόνες που επηρεάζουν τη χρήση αλγορίθμων και αυτόματων συστημάτων για την ανίχνευση φορολογικών παραβάσεων και την επιβολή φόρων.</a:t>
            </a:r>
          </a:p>
          <a:p>
            <a:endParaRPr lang="el-GR" dirty="0">
              <a:solidFill>
                <a:schemeClr val="bg1"/>
              </a:solidFill>
            </a:endParaRPr>
          </a:p>
        </p:txBody>
      </p:sp>
    </p:spTree>
    <p:extLst>
      <p:ext uri="{BB962C8B-B14F-4D97-AF65-F5344CB8AC3E}">
        <p14:creationId xmlns:p14="http://schemas.microsoft.com/office/powerpoint/2010/main" val="793713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692696"/>
            <a:ext cx="8229600" cy="5400600"/>
          </a:xfrm>
        </p:spPr>
        <p:txBody>
          <a:bodyPr>
            <a:normAutofit fontScale="85000" lnSpcReduction="20000"/>
          </a:bodyPr>
          <a:lstStyle/>
          <a:p>
            <a:pPr marL="0" indent="0" algn="ctr">
              <a:buNone/>
            </a:pPr>
            <a:r>
              <a:rPr lang="el-GR" b="1" dirty="0">
                <a:solidFill>
                  <a:schemeClr val="bg1"/>
                </a:solidFill>
                <a:effectLst>
                  <a:outerShdw blurRad="38100" dist="19050" dir="2700000" algn="tl">
                    <a:schemeClr val="dk1">
                      <a:alpha val="40000"/>
                    </a:schemeClr>
                  </a:outerShdw>
                </a:effectLst>
              </a:rPr>
              <a:t>Πώς η AI </a:t>
            </a:r>
            <a:r>
              <a:rPr lang="el-GR" b="1" dirty="0" err="1">
                <a:solidFill>
                  <a:schemeClr val="bg1"/>
                </a:solidFill>
                <a:effectLst>
                  <a:outerShdw blurRad="38100" dist="19050" dir="2700000" algn="tl">
                    <a:schemeClr val="dk1">
                      <a:alpha val="40000"/>
                    </a:schemeClr>
                  </a:outerShdw>
                </a:effectLst>
              </a:rPr>
              <a:t>Act</a:t>
            </a:r>
            <a:r>
              <a:rPr lang="el-GR" b="1" dirty="0">
                <a:solidFill>
                  <a:schemeClr val="bg1"/>
                </a:solidFill>
                <a:effectLst>
                  <a:outerShdw blurRad="38100" dist="19050" dir="2700000" algn="tl">
                    <a:schemeClr val="dk1">
                      <a:alpha val="40000"/>
                    </a:schemeClr>
                  </a:outerShdw>
                </a:effectLst>
              </a:rPr>
              <a:t> επηρεάζει τους φορολογικούς ελέγχους</a:t>
            </a:r>
            <a:endParaRPr lang="en-US" b="1" dirty="0">
              <a:solidFill>
                <a:schemeClr val="bg1"/>
              </a:solidFill>
              <a:effectLst>
                <a:outerShdw blurRad="38100" dist="19050" dir="2700000" algn="tl">
                  <a:schemeClr val="dk1">
                    <a:alpha val="40000"/>
                  </a:schemeClr>
                </a:outerShdw>
              </a:effectLst>
            </a:endParaRPr>
          </a:p>
          <a:p>
            <a:pPr marL="0" indent="0" algn="ctr">
              <a:buNone/>
            </a:pPr>
            <a:endParaRPr lang="el-GR" b="1" dirty="0">
              <a:solidFill>
                <a:schemeClr val="bg1"/>
              </a:solidFill>
            </a:endParaRPr>
          </a:p>
          <a:p>
            <a:pPr marL="0" indent="0" algn="ctr">
              <a:buNone/>
            </a:pPr>
            <a:r>
              <a:rPr lang="en-US" b="1" dirty="0">
                <a:solidFill>
                  <a:schemeClr val="bg1"/>
                </a:solidFill>
                <a:effectLst>
                  <a:outerShdw blurRad="38100" dist="19050" dir="2700000" algn="tl">
                    <a:schemeClr val="dk1">
                      <a:alpha val="40000"/>
                    </a:schemeClr>
                  </a:outerShdw>
                </a:effectLst>
              </a:rPr>
              <a:t>	</a:t>
            </a:r>
            <a:r>
              <a:rPr lang="el-GR" b="1" dirty="0">
                <a:solidFill>
                  <a:schemeClr val="bg1"/>
                </a:solidFill>
                <a:effectLst>
                  <a:outerShdw blurRad="38100" dist="19050" dir="2700000" algn="tl">
                    <a:schemeClr val="dk1">
                      <a:alpha val="40000"/>
                    </a:schemeClr>
                  </a:outerShdw>
                </a:effectLst>
              </a:rPr>
              <a:t>1</a:t>
            </a:r>
            <a:r>
              <a:rPr lang="en-US" b="1" dirty="0">
                <a:solidFill>
                  <a:schemeClr val="bg1"/>
                </a:solidFill>
                <a:effectLst>
                  <a:outerShdw blurRad="38100" dist="19050" dir="2700000" algn="tl">
                    <a:schemeClr val="dk1">
                      <a:alpha val="40000"/>
                    </a:schemeClr>
                  </a:outerShdw>
                </a:effectLst>
              </a:rPr>
              <a:t>  </a:t>
            </a:r>
            <a:r>
              <a:rPr lang="el-GR" b="1" dirty="0">
                <a:solidFill>
                  <a:schemeClr val="bg1"/>
                </a:solidFill>
                <a:effectLst>
                  <a:outerShdw blurRad="38100" dist="19050" dir="2700000" algn="tl">
                    <a:schemeClr val="dk1">
                      <a:alpha val="40000"/>
                    </a:schemeClr>
                  </a:outerShdw>
                </a:effectLst>
              </a:rPr>
              <a:t>Ταξινόμηση της AI ως "Υψηλού Κινδύνου“</a:t>
            </a:r>
            <a:endParaRPr lang="en-US" b="1" dirty="0">
              <a:solidFill>
                <a:schemeClr val="bg1"/>
              </a:solidFill>
              <a:effectLst>
                <a:outerShdw blurRad="38100" dist="19050" dir="2700000" algn="tl">
                  <a:schemeClr val="dk1">
                    <a:alpha val="40000"/>
                  </a:schemeClr>
                </a:outerShdw>
              </a:effectLst>
            </a:endParaRPr>
          </a:p>
          <a:p>
            <a:pPr marL="0" indent="0">
              <a:buNone/>
            </a:pPr>
            <a:endParaRPr lang="el-GR" b="1" dirty="0">
              <a:solidFill>
                <a:schemeClr val="bg1"/>
              </a:solidFill>
            </a:endParaRPr>
          </a:p>
          <a:p>
            <a:r>
              <a:rPr lang="el-GR" dirty="0">
                <a:solidFill>
                  <a:schemeClr val="bg1"/>
                </a:solidFill>
              </a:rPr>
              <a:t>Η AI </a:t>
            </a:r>
            <a:r>
              <a:rPr lang="el-GR" dirty="0" err="1">
                <a:solidFill>
                  <a:schemeClr val="bg1"/>
                </a:solidFill>
              </a:rPr>
              <a:t>Act</a:t>
            </a:r>
            <a:r>
              <a:rPr lang="el-GR" dirty="0">
                <a:solidFill>
                  <a:schemeClr val="bg1"/>
                </a:solidFill>
              </a:rPr>
              <a:t> κατηγοριοποιεί τα συστήματα AI βάσει του κινδύνου που ενέχουν. Τα συστήματα που χρησιμοποιούνται σε </a:t>
            </a:r>
            <a:r>
              <a:rPr lang="el-GR" b="1" dirty="0">
                <a:solidFill>
                  <a:schemeClr val="bg1"/>
                </a:solidFill>
              </a:rPr>
              <a:t>φορολογικούς ελέγχους</a:t>
            </a:r>
            <a:r>
              <a:rPr lang="el-GR" dirty="0">
                <a:solidFill>
                  <a:schemeClr val="bg1"/>
                </a:solidFill>
              </a:rPr>
              <a:t> ενδέχεται να καταταχθούν ως </a:t>
            </a:r>
            <a:r>
              <a:rPr lang="el-GR" b="1" dirty="0">
                <a:solidFill>
                  <a:schemeClr val="bg1"/>
                </a:solidFill>
              </a:rPr>
              <a:t>"υψηλού κινδύνου"</a:t>
            </a:r>
            <a:r>
              <a:rPr lang="el-GR" dirty="0">
                <a:solidFill>
                  <a:schemeClr val="bg1"/>
                </a:solidFill>
              </a:rPr>
              <a:t> διότι:</a:t>
            </a:r>
          </a:p>
          <a:p>
            <a:pPr lvl="0"/>
            <a:r>
              <a:rPr lang="el-GR" dirty="0">
                <a:solidFill>
                  <a:schemeClr val="bg1"/>
                </a:solidFill>
              </a:rPr>
              <a:t>Επηρεάζουν οικονομικές υποχρεώσεις των πολιτών.</a:t>
            </a:r>
          </a:p>
          <a:p>
            <a:pPr lvl="0"/>
            <a:r>
              <a:rPr lang="el-GR" dirty="0">
                <a:solidFill>
                  <a:schemeClr val="bg1"/>
                </a:solidFill>
              </a:rPr>
              <a:t>Μπορούν να οδηγήσουν σε </a:t>
            </a:r>
            <a:r>
              <a:rPr lang="el-GR" b="1" dirty="0">
                <a:solidFill>
                  <a:schemeClr val="bg1"/>
                </a:solidFill>
              </a:rPr>
              <a:t>λανθασμένες αποφάσεις</a:t>
            </a:r>
            <a:r>
              <a:rPr lang="el-GR" dirty="0">
                <a:solidFill>
                  <a:schemeClr val="bg1"/>
                </a:solidFill>
              </a:rPr>
              <a:t> ή </a:t>
            </a:r>
            <a:r>
              <a:rPr lang="el-GR" b="1" dirty="0">
                <a:solidFill>
                  <a:schemeClr val="bg1"/>
                </a:solidFill>
              </a:rPr>
              <a:t>μεροληπτικές αξιολογήσεις</a:t>
            </a:r>
            <a:r>
              <a:rPr lang="el-GR" dirty="0">
                <a:solidFill>
                  <a:schemeClr val="bg1"/>
                </a:solidFill>
              </a:rPr>
              <a:t>.</a:t>
            </a:r>
          </a:p>
          <a:p>
            <a:pPr lvl="0"/>
            <a:r>
              <a:rPr lang="el-GR" dirty="0">
                <a:solidFill>
                  <a:schemeClr val="bg1"/>
                </a:solidFill>
              </a:rPr>
              <a:t>Αγγίζουν θέματα </a:t>
            </a:r>
            <a:r>
              <a:rPr lang="el-GR" b="1" dirty="0" err="1">
                <a:solidFill>
                  <a:schemeClr val="bg1"/>
                </a:solidFill>
              </a:rPr>
              <a:t>ιδιωτικότητας</a:t>
            </a:r>
            <a:r>
              <a:rPr lang="el-GR" b="1" dirty="0">
                <a:solidFill>
                  <a:schemeClr val="bg1"/>
                </a:solidFill>
              </a:rPr>
              <a:t> και προσωπικών δεδομένων</a:t>
            </a:r>
            <a:r>
              <a:rPr lang="el-GR" dirty="0">
                <a:solidFill>
                  <a:schemeClr val="bg1"/>
                </a:solidFill>
              </a:rPr>
              <a:t>.</a:t>
            </a:r>
          </a:p>
          <a:p>
            <a:endParaRPr lang="el-GR" dirty="0"/>
          </a:p>
        </p:txBody>
      </p:sp>
    </p:spTree>
    <p:extLst>
      <p:ext uri="{BB962C8B-B14F-4D97-AF65-F5344CB8AC3E}">
        <p14:creationId xmlns:p14="http://schemas.microsoft.com/office/powerpoint/2010/main" val="155664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052737"/>
            <a:ext cx="8229600" cy="4824536"/>
          </a:xfrm>
        </p:spPr>
        <p:txBody>
          <a:bodyPr>
            <a:normAutofit/>
          </a:bodyPr>
          <a:lstStyle/>
          <a:p>
            <a:r>
              <a:rPr lang="el-GR" sz="2700" b="1" dirty="0">
                <a:solidFill>
                  <a:schemeClr val="bg1"/>
                </a:solidFill>
              </a:rPr>
              <a:t>➡ Τι σημαίνει αυτό;</a:t>
            </a:r>
            <a:br>
              <a:rPr lang="el-GR" sz="2700" dirty="0">
                <a:solidFill>
                  <a:schemeClr val="bg1"/>
                </a:solidFill>
              </a:rPr>
            </a:br>
            <a:r>
              <a:rPr lang="el-GR" sz="2700" dirty="0">
                <a:solidFill>
                  <a:schemeClr val="bg1"/>
                </a:solidFill>
              </a:rPr>
              <a:t>Οι φορολογικές αρχές θα πρέπει να ακολουθούν αυστηρότερους κανόνες διαφάνειας, τεκμηρίωσης και ανθρώπινης παρέμβασης πριν από τη λήψη αποφάσεων.</a:t>
            </a:r>
          </a:p>
          <a:p>
            <a:endParaRPr lang="el-GR" sz="2700" dirty="0">
              <a:solidFill>
                <a:schemeClr val="bg1"/>
              </a:solidFill>
            </a:endParaRPr>
          </a:p>
        </p:txBody>
      </p:sp>
    </p:spTree>
    <p:extLst>
      <p:ext uri="{BB962C8B-B14F-4D97-AF65-F5344CB8AC3E}">
        <p14:creationId xmlns:p14="http://schemas.microsoft.com/office/powerpoint/2010/main" val="2728695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980728"/>
            <a:ext cx="8229600" cy="4752528"/>
          </a:xfrm>
        </p:spPr>
        <p:txBody>
          <a:bodyPr>
            <a:normAutofit/>
          </a:bodyPr>
          <a:lstStyle/>
          <a:p>
            <a:pPr marL="0" indent="0" algn="ctr">
              <a:buNone/>
            </a:pPr>
            <a:r>
              <a:rPr lang="el-GR" b="1" dirty="0">
                <a:solidFill>
                  <a:schemeClr val="bg1"/>
                </a:solidFill>
                <a:effectLst>
                  <a:outerShdw blurRad="38100" dist="19050" dir="2700000" algn="tl">
                    <a:schemeClr val="dk1">
                      <a:alpha val="40000"/>
                    </a:schemeClr>
                  </a:outerShdw>
                </a:effectLst>
              </a:rPr>
              <a:t>2</a:t>
            </a:r>
            <a:r>
              <a:rPr lang="en-US" b="1" dirty="0">
                <a:solidFill>
                  <a:schemeClr val="bg1"/>
                </a:solidFill>
                <a:effectLst>
                  <a:outerShdw blurRad="38100" dist="19050" dir="2700000" algn="tl">
                    <a:schemeClr val="dk1">
                      <a:alpha val="40000"/>
                    </a:schemeClr>
                  </a:outerShdw>
                </a:effectLst>
              </a:rPr>
              <a:t>  </a:t>
            </a:r>
            <a:r>
              <a:rPr lang="el-GR" b="1" dirty="0">
                <a:solidFill>
                  <a:schemeClr val="bg1"/>
                </a:solidFill>
                <a:effectLst>
                  <a:outerShdw blurRad="38100" dist="19050" dir="2700000" algn="tl">
                    <a:schemeClr val="dk1">
                      <a:alpha val="40000"/>
                    </a:schemeClr>
                  </a:outerShdw>
                </a:effectLst>
              </a:rPr>
              <a:t> Διαφάνεια &amp; Επεξήγηση Αποφάσεων</a:t>
            </a:r>
            <a:endParaRPr lang="en-US" b="1" dirty="0">
              <a:solidFill>
                <a:schemeClr val="bg1"/>
              </a:solidFill>
              <a:effectLst>
                <a:outerShdw blurRad="38100" dist="19050" dir="2700000" algn="tl">
                  <a:schemeClr val="dk1">
                    <a:alpha val="40000"/>
                  </a:schemeClr>
                </a:outerShdw>
              </a:effectLst>
            </a:endParaRPr>
          </a:p>
          <a:p>
            <a:pPr marL="0" indent="0" algn="ctr">
              <a:buNone/>
            </a:pPr>
            <a:endParaRPr lang="el-GR" b="1" dirty="0">
              <a:solidFill>
                <a:schemeClr val="bg1"/>
              </a:solidFill>
            </a:endParaRPr>
          </a:p>
          <a:p>
            <a:pPr lvl="0"/>
            <a:r>
              <a:rPr lang="el-GR" sz="2700" dirty="0">
                <a:solidFill>
                  <a:schemeClr val="bg1"/>
                </a:solidFill>
              </a:rPr>
              <a:t>Τα φορολογικά AI συστήματα δεν μπορούν να λειτουργούν ως "μαύρα κουτιά".</a:t>
            </a:r>
          </a:p>
          <a:p>
            <a:pPr lvl="0"/>
            <a:r>
              <a:rPr lang="el-GR" sz="2700" dirty="0">
                <a:solidFill>
                  <a:schemeClr val="bg1"/>
                </a:solidFill>
              </a:rPr>
              <a:t>Οι φορολογούμενοι θα έχουν </a:t>
            </a:r>
            <a:r>
              <a:rPr lang="el-GR" sz="2700" b="1" dirty="0">
                <a:solidFill>
                  <a:schemeClr val="bg1"/>
                </a:solidFill>
              </a:rPr>
              <a:t>δικαίωμα να γνωρίζουν</a:t>
            </a:r>
            <a:r>
              <a:rPr lang="el-GR" sz="2700" dirty="0">
                <a:solidFill>
                  <a:schemeClr val="bg1"/>
                </a:solidFill>
              </a:rPr>
              <a:t> πώς προέκυψε ένας φορολογικός έλεγχος μέσω AI.</a:t>
            </a:r>
          </a:p>
          <a:p>
            <a:pPr lvl="0"/>
            <a:r>
              <a:rPr lang="el-GR" sz="2700" dirty="0">
                <a:solidFill>
                  <a:schemeClr val="bg1"/>
                </a:solidFill>
              </a:rPr>
              <a:t>Θα απαιτείται </a:t>
            </a:r>
            <a:r>
              <a:rPr lang="el-GR" sz="2700" b="1" dirty="0">
                <a:solidFill>
                  <a:schemeClr val="bg1"/>
                </a:solidFill>
              </a:rPr>
              <a:t>τεκμηρίωση</a:t>
            </a:r>
            <a:r>
              <a:rPr lang="el-GR" sz="2700" dirty="0">
                <a:solidFill>
                  <a:schemeClr val="bg1"/>
                </a:solidFill>
              </a:rPr>
              <a:t> της λογικής πίσω από τις αποφάσεις της AI.</a:t>
            </a:r>
          </a:p>
          <a:p>
            <a:endParaRPr lang="el-GR" dirty="0">
              <a:solidFill>
                <a:schemeClr val="bg1"/>
              </a:solidFill>
            </a:endParaRPr>
          </a:p>
        </p:txBody>
      </p:sp>
    </p:spTree>
    <p:extLst>
      <p:ext uri="{BB962C8B-B14F-4D97-AF65-F5344CB8AC3E}">
        <p14:creationId xmlns:p14="http://schemas.microsoft.com/office/powerpoint/2010/main" val="2733883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548680"/>
            <a:ext cx="8229600" cy="5577483"/>
          </a:xfrm>
        </p:spPr>
        <p:txBody>
          <a:bodyPr>
            <a:normAutofit/>
          </a:bodyPr>
          <a:lstStyle/>
          <a:p>
            <a:pPr marL="0" indent="0" algn="ctr">
              <a:buNone/>
            </a:pPr>
            <a:r>
              <a:rPr lang="el-GR" b="1" dirty="0">
                <a:solidFill>
                  <a:schemeClr val="bg1"/>
                </a:solidFill>
                <a:effectLst>
                  <a:outerShdw blurRad="38100" dist="19050" dir="2700000" algn="tl">
                    <a:schemeClr val="dk1">
                      <a:alpha val="40000"/>
                    </a:schemeClr>
                  </a:outerShdw>
                </a:effectLst>
              </a:rPr>
              <a:t>3</a:t>
            </a:r>
            <a:r>
              <a:rPr lang="en-US" b="1" dirty="0">
                <a:solidFill>
                  <a:schemeClr val="bg1"/>
                </a:solidFill>
                <a:effectLst>
                  <a:outerShdw blurRad="38100" dist="19050" dir="2700000" algn="tl">
                    <a:schemeClr val="dk1">
                      <a:alpha val="40000"/>
                    </a:schemeClr>
                  </a:outerShdw>
                </a:effectLst>
              </a:rPr>
              <a:t>   </a:t>
            </a:r>
            <a:r>
              <a:rPr lang="el-GR" b="1" dirty="0">
                <a:solidFill>
                  <a:schemeClr val="bg1"/>
                </a:solidFill>
                <a:effectLst>
                  <a:outerShdw blurRad="38100" dist="19050" dir="2700000" algn="tl">
                    <a:schemeClr val="dk1">
                      <a:alpha val="40000"/>
                    </a:schemeClr>
                  </a:outerShdw>
                </a:effectLst>
              </a:rPr>
              <a:t>Ανθρώπινη Εποπτεία &amp; Παρέμβαση</a:t>
            </a:r>
            <a:r>
              <a:rPr lang="en-US" b="1" dirty="0">
                <a:solidFill>
                  <a:schemeClr val="bg1"/>
                </a:solidFill>
                <a:effectLst>
                  <a:outerShdw blurRad="38100" dist="19050" dir="2700000" algn="tl">
                    <a:schemeClr val="dk1">
                      <a:alpha val="40000"/>
                    </a:schemeClr>
                  </a:outerShdw>
                </a:effectLst>
              </a:rPr>
              <a:t> </a:t>
            </a:r>
          </a:p>
          <a:p>
            <a:pPr marL="0" indent="0" algn="ctr">
              <a:buNone/>
            </a:pPr>
            <a:endParaRPr lang="el-GR" b="1" dirty="0">
              <a:solidFill>
                <a:schemeClr val="bg1"/>
              </a:solidFill>
            </a:endParaRPr>
          </a:p>
          <a:p>
            <a:r>
              <a:rPr lang="el-GR" sz="2700" dirty="0">
                <a:solidFill>
                  <a:schemeClr val="bg1"/>
                </a:solidFill>
              </a:rPr>
              <a:t>Η AI </a:t>
            </a:r>
            <a:r>
              <a:rPr lang="el-GR" sz="2700" dirty="0" err="1">
                <a:solidFill>
                  <a:schemeClr val="bg1"/>
                </a:solidFill>
              </a:rPr>
              <a:t>Act</a:t>
            </a:r>
            <a:r>
              <a:rPr lang="el-GR" sz="2700" dirty="0">
                <a:solidFill>
                  <a:schemeClr val="bg1"/>
                </a:solidFill>
              </a:rPr>
              <a:t> </a:t>
            </a:r>
            <a:r>
              <a:rPr lang="el-GR" sz="2700" b="1" dirty="0">
                <a:solidFill>
                  <a:schemeClr val="bg1"/>
                </a:solidFill>
              </a:rPr>
              <a:t>απαγορεύει</a:t>
            </a:r>
            <a:r>
              <a:rPr lang="el-GR" sz="2700" dirty="0">
                <a:solidFill>
                  <a:schemeClr val="bg1"/>
                </a:solidFill>
              </a:rPr>
              <a:t> τη λήψη αυτοματοποιημένων αποφάσεων χωρίς ανθρώπινη παρέμβαση όταν αυτές έχουν σημαντικές νομικές ή οικονομικές συνέπειες.</a:t>
            </a:r>
          </a:p>
          <a:p>
            <a:pPr lvl="0"/>
            <a:r>
              <a:rPr lang="el-GR" sz="2700" dirty="0">
                <a:solidFill>
                  <a:schemeClr val="bg1"/>
                </a:solidFill>
              </a:rPr>
              <a:t>Οι </a:t>
            </a:r>
            <a:r>
              <a:rPr lang="el-GR" sz="2700" b="1" dirty="0">
                <a:solidFill>
                  <a:schemeClr val="bg1"/>
                </a:solidFill>
              </a:rPr>
              <a:t>φορολογικοί έλεγχοι μέσω AI</a:t>
            </a:r>
            <a:r>
              <a:rPr lang="el-GR" sz="2700" dirty="0">
                <a:solidFill>
                  <a:schemeClr val="bg1"/>
                </a:solidFill>
              </a:rPr>
              <a:t> θα πρέπει να επιβλέπονται από </a:t>
            </a:r>
            <a:r>
              <a:rPr lang="el-GR" sz="2700" b="1" dirty="0">
                <a:solidFill>
                  <a:schemeClr val="bg1"/>
                </a:solidFill>
              </a:rPr>
              <a:t>φορολογικούς υπαλλήλους</a:t>
            </a:r>
            <a:r>
              <a:rPr lang="el-GR" sz="2700" dirty="0">
                <a:solidFill>
                  <a:schemeClr val="bg1"/>
                </a:solidFill>
              </a:rPr>
              <a:t>.</a:t>
            </a:r>
          </a:p>
          <a:p>
            <a:pPr lvl="0"/>
            <a:r>
              <a:rPr lang="el-GR" sz="2700" dirty="0">
                <a:solidFill>
                  <a:schemeClr val="bg1"/>
                </a:solidFill>
              </a:rPr>
              <a:t>Οι πολίτες θα έχουν </a:t>
            </a:r>
            <a:r>
              <a:rPr lang="el-GR" sz="2700" b="1" dirty="0">
                <a:solidFill>
                  <a:schemeClr val="bg1"/>
                </a:solidFill>
              </a:rPr>
              <a:t>δικαίωμα ένστασης</a:t>
            </a:r>
            <a:r>
              <a:rPr lang="el-GR" sz="2700" dirty="0">
                <a:solidFill>
                  <a:schemeClr val="bg1"/>
                </a:solidFill>
              </a:rPr>
              <a:t> εάν πιστεύουν ότι μια απόφαση βασίστηκε αποκλειστικά σε AI.</a:t>
            </a:r>
          </a:p>
          <a:p>
            <a:endParaRPr lang="el-GR" dirty="0">
              <a:solidFill>
                <a:schemeClr val="bg1"/>
              </a:solidFill>
            </a:endParaRPr>
          </a:p>
        </p:txBody>
      </p:sp>
    </p:spTree>
    <p:extLst>
      <p:ext uri="{BB962C8B-B14F-4D97-AF65-F5344CB8AC3E}">
        <p14:creationId xmlns:p14="http://schemas.microsoft.com/office/powerpoint/2010/main" val="2734603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332656"/>
            <a:ext cx="8229600" cy="6048672"/>
          </a:xfrm>
        </p:spPr>
        <p:txBody>
          <a:bodyPr>
            <a:normAutofit fontScale="85000" lnSpcReduction="10000"/>
          </a:bodyPr>
          <a:lstStyle/>
          <a:p>
            <a:pPr marL="0" indent="0" algn="ctr">
              <a:buNone/>
            </a:pPr>
            <a:r>
              <a:rPr lang="el-GR" sz="3800" b="1" dirty="0">
                <a:solidFill>
                  <a:schemeClr val="bg1"/>
                </a:solidFill>
                <a:effectLst>
                  <a:outerShdw blurRad="38100" dist="19050" dir="2700000" algn="tl">
                    <a:schemeClr val="dk1">
                      <a:alpha val="40000"/>
                    </a:schemeClr>
                  </a:outerShdw>
                </a:effectLst>
              </a:rPr>
              <a:t>4</a:t>
            </a:r>
            <a:r>
              <a:rPr lang="en-US" sz="3800" b="1" dirty="0">
                <a:solidFill>
                  <a:schemeClr val="bg1"/>
                </a:solidFill>
                <a:effectLst>
                  <a:outerShdw blurRad="38100" dist="19050" dir="2700000" algn="tl">
                    <a:schemeClr val="dk1">
                      <a:alpha val="40000"/>
                    </a:schemeClr>
                  </a:outerShdw>
                </a:effectLst>
              </a:rPr>
              <a:t>  </a:t>
            </a:r>
            <a:r>
              <a:rPr lang="el-GR" sz="3800" b="1" dirty="0">
                <a:solidFill>
                  <a:schemeClr val="bg1"/>
                </a:solidFill>
                <a:effectLst>
                  <a:outerShdw blurRad="38100" dist="19050" dir="2700000" algn="tl">
                    <a:schemeClr val="dk1">
                      <a:alpha val="40000"/>
                    </a:schemeClr>
                  </a:outerShdw>
                </a:effectLst>
              </a:rPr>
              <a:t>Προστασία Προσωπικών Δεδομένων</a:t>
            </a:r>
            <a:endParaRPr lang="el-GR" sz="3800" b="1" dirty="0">
              <a:solidFill>
                <a:schemeClr val="bg1"/>
              </a:solidFill>
            </a:endParaRPr>
          </a:p>
          <a:p>
            <a:r>
              <a:rPr lang="el-GR" dirty="0">
                <a:solidFill>
                  <a:schemeClr val="bg1"/>
                </a:solidFill>
              </a:rPr>
              <a:t>Τα AI συστήματα φορολογικού ελέγχου χρησιμοποιούν μεγάλα σύνολα δεδομένων, όπως:</a:t>
            </a:r>
            <a:br>
              <a:rPr lang="el-GR" dirty="0">
                <a:solidFill>
                  <a:schemeClr val="bg1"/>
                </a:solidFill>
              </a:rPr>
            </a:br>
            <a:r>
              <a:rPr lang="en-US" dirty="0">
                <a:solidFill>
                  <a:schemeClr val="bg1"/>
                </a:solidFill>
              </a:rPr>
              <a:t>- </a:t>
            </a:r>
            <a:r>
              <a:rPr lang="el-GR" dirty="0">
                <a:solidFill>
                  <a:schemeClr val="bg1"/>
                </a:solidFill>
              </a:rPr>
              <a:t>Φορολογικές δηλώσεις</a:t>
            </a:r>
            <a:br>
              <a:rPr lang="el-GR" dirty="0">
                <a:solidFill>
                  <a:schemeClr val="bg1"/>
                </a:solidFill>
              </a:rPr>
            </a:br>
            <a:r>
              <a:rPr lang="en-US" dirty="0">
                <a:solidFill>
                  <a:schemeClr val="bg1"/>
                </a:solidFill>
              </a:rPr>
              <a:t>- </a:t>
            </a:r>
            <a:r>
              <a:rPr lang="el-GR" dirty="0">
                <a:solidFill>
                  <a:schemeClr val="bg1"/>
                </a:solidFill>
              </a:rPr>
              <a:t>Τραπεζικές συναλλαγές</a:t>
            </a:r>
            <a:br>
              <a:rPr lang="el-GR" dirty="0">
                <a:solidFill>
                  <a:schemeClr val="bg1"/>
                </a:solidFill>
              </a:rPr>
            </a:br>
            <a:r>
              <a:rPr lang="en-US" dirty="0">
                <a:solidFill>
                  <a:schemeClr val="bg1"/>
                </a:solidFill>
              </a:rPr>
              <a:t>- </a:t>
            </a:r>
            <a:r>
              <a:rPr lang="el-GR" dirty="0">
                <a:solidFill>
                  <a:schemeClr val="bg1"/>
                </a:solidFill>
              </a:rPr>
              <a:t>Εμπορικές δραστηριότητες</a:t>
            </a:r>
            <a:endParaRPr lang="en-US" dirty="0">
              <a:solidFill>
                <a:schemeClr val="bg1"/>
              </a:solidFill>
            </a:endParaRPr>
          </a:p>
          <a:p>
            <a:pPr marL="0" indent="0">
              <a:buNone/>
            </a:pPr>
            <a:endParaRPr lang="el-GR" dirty="0">
              <a:solidFill>
                <a:schemeClr val="bg1"/>
              </a:solidFill>
            </a:endParaRPr>
          </a:p>
          <a:p>
            <a:r>
              <a:rPr lang="el-GR" dirty="0">
                <a:solidFill>
                  <a:schemeClr val="bg1"/>
                </a:solidFill>
              </a:rPr>
              <a:t>Η </a:t>
            </a:r>
            <a:r>
              <a:rPr lang="el-GR" b="1" dirty="0">
                <a:solidFill>
                  <a:schemeClr val="bg1"/>
                </a:solidFill>
              </a:rPr>
              <a:t>AI </a:t>
            </a:r>
            <a:r>
              <a:rPr lang="el-GR" b="1" dirty="0" err="1">
                <a:solidFill>
                  <a:schemeClr val="bg1"/>
                </a:solidFill>
              </a:rPr>
              <a:t>Act</a:t>
            </a:r>
            <a:r>
              <a:rPr lang="el-GR" dirty="0">
                <a:solidFill>
                  <a:schemeClr val="bg1"/>
                </a:solidFill>
              </a:rPr>
              <a:t> διασφαλίζει ότι:</a:t>
            </a:r>
          </a:p>
          <a:p>
            <a:pPr lvl="0"/>
            <a:r>
              <a:rPr lang="el-GR" dirty="0">
                <a:solidFill>
                  <a:schemeClr val="bg1"/>
                </a:solidFill>
              </a:rPr>
              <a:t>Τα δεδομένα πρέπει να είναι </a:t>
            </a:r>
            <a:r>
              <a:rPr lang="el-GR" b="1" dirty="0">
                <a:solidFill>
                  <a:schemeClr val="bg1"/>
                </a:solidFill>
              </a:rPr>
              <a:t>νόμιμα συλλεγμένα</a:t>
            </a:r>
            <a:r>
              <a:rPr lang="el-GR" dirty="0">
                <a:solidFill>
                  <a:schemeClr val="bg1"/>
                </a:solidFill>
              </a:rPr>
              <a:t> και να σέβονται τον </a:t>
            </a:r>
            <a:r>
              <a:rPr lang="el-GR" b="1" dirty="0">
                <a:solidFill>
                  <a:schemeClr val="bg1"/>
                </a:solidFill>
              </a:rPr>
              <a:t>GDPR</a:t>
            </a:r>
            <a:r>
              <a:rPr lang="el-GR" dirty="0">
                <a:solidFill>
                  <a:schemeClr val="bg1"/>
                </a:solidFill>
              </a:rPr>
              <a:t>.</a:t>
            </a:r>
          </a:p>
          <a:p>
            <a:pPr lvl="0"/>
            <a:r>
              <a:rPr lang="el-GR" dirty="0">
                <a:solidFill>
                  <a:schemeClr val="bg1"/>
                </a:solidFill>
              </a:rPr>
              <a:t>Η </a:t>
            </a:r>
            <a:r>
              <a:rPr lang="el-GR" b="1" dirty="0" err="1">
                <a:solidFill>
                  <a:schemeClr val="bg1"/>
                </a:solidFill>
              </a:rPr>
              <a:t>ανωνυμοποίηση</a:t>
            </a:r>
            <a:r>
              <a:rPr lang="el-GR" dirty="0">
                <a:solidFill>
                  <a:schemeClr val="bg1"/>
                </a:solidFill>
              </a:rPr>
              <a:t> και η </a:t>
            </a:r>
            <a:r>
              <a:rPr lang="el-GR" b="1" dirty="0">
                <a:solidFill>
                  <a:schemeClr val="bg1"/>
                </a:solidFill>
              </a:rPr>
              <a:t>ελαχιστοποίηση δεδομένων</a:t>
            </a:r>
            <a:r>
              <a:rPr lang="el-GR" dirty="0">
                <a:solidFill>
                  <a:schemeClr val="bg1"/>
                </a:solidFill>
              </a:rPr>
              <a:t> είναι απαραίτητες.</a:t>
            </a:r>
          </a:p>
          <a:p>
            <a:pPr lvl="0"/>
            <a:r>
              <a:rPr lang="el-GR" dirty="0">
                <a:solidFill>
                  <a:schemeClr val="bg1"/>
                </a:solidFill>
              </a:rPr>
              <a:t>Οι πολίτες πρέπει να ενημερώνονται για το </a:t>
            </a:r>
            <a:r>
              <a:rPr lang="el-GR" b="1" dirty="0">
                <a:solidFill>
                  <a:schemeClr val="bg1"/>
                </a:solidFill>
              </a:rPr>
              <a:t>ποια δεδομένα χρησιμοποιούνται</a:t>
            </a:r>
            <a:r>
              <a:rPr lang="el-GR" dirty="0">
                <a:solidFill>
                  <a:schemeClr val="bg1"/>
                </a:solidFill>
              </a:rPr>
              <a:t>.</a:t>
            </a:r>
          </a:p>
          <a:p>
            <a:endParaRPr lang="el-GR" dirty="0"/>
          </a:p>
        </p:txBody>
      </p:sp>
    </p:spTree>
    <p:extLst>
      <p:ext uri="{BB962C8B-B14F-4D97-AF65-F5344CB8AC3E}">
        <p14:creationId xmlns:p14="http://schemas.microsoft.com/office/powerpoint/2010/main" val="3273556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76672"/>
            <a:ext cx="8229600" cy="5832648"/>
          </a:xfrm>
        </p:spPr>
        <p:txBody>
          <a:bodyPr>
            <a:normAutofit fontScale="92500" lnSpcReduction="10000"/>
          </a:bodyPr>
          <a:lstStyle/>
          <a:p>
            <a:pPr marL="0" indent="0">
              <a:buNone/>
            </a:pPr>
            <a:r>
              <a:rPr lang="el-GR" sz="3500" b="1" dirty="0">
                <a:solidFill>
                  <a:schemeClr val="bg1"/>
                </a:solidFill>
                <a:effectLst>
                  <a:outerShdw blurRad="38100" dist="19050" dir="2700000" algn="tl">
                    <a:schemeClr val="dk1">
                      <a:alpha val="40000"/>
                    </a:schemeClr>
                  </a:outerShdw>
                </a:effectLst>
              </a:rPr>
              <a:t>5</a:t>
            </a:r>
            <a:r>
              <a:rPr lang="en-US" sz="3500" b="1" dirty="0">
                <a:solidFill>
                  <a:schemeClr val="bg1"/>
                </a:solidFill>
                <a:effectLst>
                  <a:outerShdw blurRad="38100" dist="19050" dir="2700000" algn="tl">
                    <a:schemeClr val="dk1">
                      <a:alpha val="40000"/>
                    </a:schemeClr>
                  </a:outerShdw>
                </a:effectLst>
              </a:rPr>
              <a:t>   </a:t>
            </a:r>
            <a:r>
              <a:rPr lang="el-GR" sz="3500" b="1" dirty="0">
                <a:solidFill>
                  <a:schemeClr val="bg1"/>
                </a:solidFill>
                <a:effectLst>
                  <a:outerShdw blurRad="38100" dist="19050" dir="2700000" algn="tl">
                    <a:schemeClr val="dk1">
                      <a:alpha val="40000"/>
                    </a:schemeClr>
                  </a:outerShdw>
                </a:effectLst>
              </a:rPr>
              <a:t>Αξιολόγηση &amp; Πιστοποίηση AI Συστημάτων</a:t>
            </a:r>
            <a:endParaRPr lang="en-US" sz="3500" b="1" dirty="0">
              <a:solidFill>
                <a:schemeClr val="bg1"/>
              </a:solidFill>
              <a:effectLst>
                <a:outerShdw blurRad="38100" dist="19050" dir="2700000" algn="tl">
                  <a:schemeClr val="dk1">
                    <a:alpha val="40000"/>
                  </a:schemeClr>
                </a:outerShdw>
              </a:effectLst>
            </a:endParaRPr>
          </a:p>
          <a:p>
            <a:endParaRPr lang="el-GR" sz="2700" b="1" dirty="0">
              <a:solidFill>
                <a:schemeClr val="bg1"/>
              </a:solidFill>
            </a:endParaRPr>
          </a:p>
          <a:p>
            <a:r>
              <a:rPr lang="el-GR" sz="2900" dirty="0">
                <a:solidFill>
                  <a:schemeClr val="bg1"/>
                </a:solidFill>
              </a:rPr>
              <a:t>Κάθε σύστημα AI που χρησιμοποιείται για </a:t>
            </a:r>
            <a:r>
              <a:rPr lang="el-GR" sz="2900" b="1" dirty="0">
                <a:solidFill>
                  <a:schemeClr val="bg1"/>
                </a:solidFill>
              </a:rPr>
              <a:t>φορολογικούς ελέγχους</a:t>
            </a:r>
            <a:r>
              <a:rPr lang="el-GR" sz="2900" dirty="0">
                <a:solidFill>
                  <a:schemeClr val="bg1"/>
                </a:solidFill>
              </a:rPr>
              <a:t> θα πρέπει να περάσει από:</a:t>
            </a:r>
            <a:endParaRPr lang="en-US" sz="2900" dirty="0">
              <a:solidFill>
                <a:schemeClr val="bg1"/>
              </a:solidFill>
            </a:endParaRPr>
          </a:p>
          <a:p>
            <a:pPr marL="0" indent="0">
              <a:buNone/>
            </a:pPr>
            <a:r>
              <a:rPr lang="en-US" sz="2900" dirty="0">
                <a:solidFill>
                  <a:schemeClr val="bg1"/>
                </a:solidFill>
              </a:rPr>
              <a:t> </a:t>
            </a:r>
            <a:br>
              <a:rPr lang="el-GR" sz="2900" dirty="0">
                <a:solidFill>
                  <a:schemeClr val="bg1"/>
                </a:solidFill>
              </a:rPr>
            </a:br>
            <a:r>
              <a:rPr lang="en-US" sz="2900" dirty="0">
                <a:solidFill>
                  <a:schemeClr val="bg1"/>
                </a:solidFill>
              </a:rPr>
              <a:t>-  </a:t>
            </a:r>
            <a:r>
              <a:rPr lang="el-GR" sz="2900" b="1" dirty="0">
                <a:solidFill>
                  <a:schemeClr val="bg1"/>
                </a:solidFill>
              </a:rPr>
              <a:t>Αξιολόγηση κινδύνου</a:t>
            </a:r>
            <a:r>
              <a:rPr lang="el-GR" sz="2900" dirty="0">
                <a:solidFill>
                  <a:schemeClr val="bg1"/>
                </a:solidFill>
              </a:rPr>
              <a:t> πριν από την εφαρμογή του.</a:t>
            </a:r>
            <a:br>
              <a:rPr lang="el-GR" sz="2900" dirty="0">
                <a:solidFill>
                  <a:schemeClr val="bg1"/>
                </a:solidFill>
              </a:rPr>
            </a:br>
            <a:r>
              <a:rPr lang="en-US" sz="2900" dirty="0">
                <a:solidFill>
                  <a:schemeClr val="bg1"/>
                </a:solidFill>
              </a:rPr>
              <a:t>- </a:t>
            </a:r>
            <a:r>
              <a:rPr lang="el-GR" sz="2900" dirty="0">
                <a:solidFill>
                  <a:schemeClr val="bg1"/>
                </a:solidFill>
              </a:rPr>
              <a:t> </a:t>
            </a:r>
            <a:r>
              <a:rPr lang="el-GR" sz="2900" b="1" dirty="0">
                <a:solidFill>
                  <a:schemeClr val="bg1"/>
                </a:solidFill>
              </a:rPr>
              <a:t>Τακτικές ελέγχους</a:t>
            </a:r>
            <a:r>
              <a:rPr lang="el-GR" sz="2900" dirty="0">
                <a:solidFill>
                  <a:schemeClr val="bg1"/>
                </a:solidFill>
              </a:rPr>
              <a:t> για να διαπιστωθεί αν λειτουργεί σωστά και δίκαια.</a:t>
            </a:r>
            <a:br>
              <a:rPr lang="el-GR" sz="2900" dirty="0">
                <a:solidFill>
                  <a:schemeClr val="bg1"/>
                </a:solidFill>
              </a:rPr>
            </a:br>
            <a:r>
              <a:rPr lang="en-US" sz="2900" dirty="0">
                <a:solidFill>
                  <a:schemeClr val="bg1"/>
                </a:solidFill>
              </a:rPr>
              <a:t>-  </a:t>
            </a:r>
            <a:r>
              <a:rPr lang="el-GR" sz="2900" b="1" dirty="0">
                <a:solidFill>
                  <a:schemeClr val="bg1"/>
                </a:solidFill>
              </a:rPr>
              <a:t>Πιστοποίηση</a:t>
            </a:r>
            <a:r>
              <a:rPr lang="el-GR" sz="2900" dirty="0">
                <a:solidFill>
                  <a:schemeClr val="bg1"/>
                </a:solidFill>
              </a:rPr>
              <a:t> ότι συμμορφώνεται με τους κανονισμούς της AI </a:t>
            </a:r>
            <a:r>
              <a:rPr lang="el-GR" sz="2900" dirty="0" err="1">
                <a:solidFill>
                  <a:schemeClr val="bg1"/>
                </a:solidFill>
              </a:rPr>
              <a:t>Act</a:t>
            </a:r>
            <a:r>
              <a:rPr lang="el-GR" sz="2900" dirty="0">
                <a:solidFill>
                  <a:schemeClr val="bg1"/>
                </a:solidFill>
              </a:rPr>
              <a:t>.</a:t>
            </a:r>
          </a:p>
          <a:p>
            <a:pPr marL="0" indent="0">
              <a:buNone/>
            </a:pPr>
            <a:endParaRPr lang="en-US" sz="2700" dirty="0">
              <a:solidFill>
                <a:schemeClr val="bg1"/>
              </a:solidFill>
            </a:endParaRPr>
          </a:p>
          <a:p>
            <a:pPr marL="0" indent="0">
              <a:buNone/>
            </a:pPr>
            <a:endParaRPr lang="el-GR" sz="2700" dirty="0">
              <a:solidFill>
                <a:schemeClr val="bg1"/>
              </a:solidFill>
            </a:endParaRPr>
          </a:p>
          <a:p>
            <a:pPr marL="0" indent="0" algn="ctr">
              <a:buNone/>
            </a:pPr>
            <a:r>
              <a:rPr lang="el-GR" sz="2700" b="1" dirty="0">
                <a:solidFill>
                  <a:schemeClr val="bg1"/>
                </a:solidFill>
              </a:rPr>
              <a:t>Νομολογία</a:t>
            </a:r>
            <a:endParaRPr lang="el-GR" sz="2700" dirty="0">
              <a:solidFill>
                <a:schemeClr val="bg1"/>
              </a:solidFill>
            </a:endParaRPr>
          </a:p>
          <a:p>
            <a:pPr marL="0" indent="0" algn="ctr">
              <a:buNone/>
            </a:pPr>
            <a:r>
              <a:rPr lang="el-GR" sz="2700" b="1" dirty="0">
                <a:solidFill>
                  <a:schemeClr val="bg1"/>
                </a:solidFill>
              </a:rPr>
              <a:t>Σχόλια</a:t>
            </a:r>
            <a:endParaRPr lang="el-GR" sz="2700" dirty="0">
              <a:solidFill>
                <a:schemeClr val="bg1"/>
              </a:solidFill>
            </a:endParaRPr>
          </a:p>
          <a:p>
            <a:endParaRPr lang="el-GR" sz="2700" dirty="0">
              <a:solidFill>
                <a:schemeClr val="bg1"/>
              </a:solidFill>
            </a:endParaRPr>
          </a:p>
        </p:txBody>
      </p:sp>
    </p:spTree>
    <p:extLst>
      <p:ext uri="{BB962C8B-B14F-4D97-AF65-F5344CB8AC3E}">
        <p14:creationId xmlns:p14="http://schemas.microsoft.com/office/powerpoint/2010/main" val="3630182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620688"/>
            <a:ext cx="8229600" cy="5112568"/>
          </a:xfrm>
        </p:spPr>
        <p:txBody>
          <a:bodyPr>
            <a:normAutofit fontScale="85000" lnSpcReduction="20000"/>
          </a:bodyPr>
          <a:lstStyle/>
          <a:p>
            <a:pPr marL="0" indent="0" algn="ctr">
              <a:buNone/>
            </a:pPr>
            <a:r>
              <a:rPr lang="el-GR" sz="3800" b="1" dirty="0">
                <a:solidFill>
                  <a:schemeClr val="bg1"/>
                </a:solidFill>
              </a:rPr>
              <a:t>Εφαρμογές ΤΝ από τη φορολογική διοίκηση γενικότερα</a:t>
            </a:r>
            <a:endParaRPr lang="en-US" sz="3800" b="1" dirty="0">
              <a:solidFill>
                <a:schemeClr val="bg1"/>
              </a:solidFill>
            </a:endParaRPr>
          </a:p>
          <a:p>
            <a:pPr marL="0" indent="0" algn="ctr">
              <a:buNone/>
            </a:pPr>
            <a:r>
              <a:rPr lang="el-GR" sz="3800" b="1" dirty="0">
                <a:solidFill>
                  <a:schemeClr val="bg1"/>
                </a:solidFill>
              </a:rPr>
              <a:t> </a:t>
            </a:r>
            <a:endParaRPr lang="el-GR" sz="3800" dirty="0">
              <a:solidFill>
                <a:schemeClr val="bg1"/>
              </a:solidFill>
            </a:endParaRPr>
          </a:p>
          <a:p>
            <a:pPr lvl="0"/>
            <a:r>
              <a:rPr lang="el-GR" b="1" dirty="0">
                <a:solidFill>
                  <a:schemeClr val="bg1"/>
                </a:solidFill>
              </a:rPr>
              <a:t>Επεξεργασία πληροφοριών, ανάλυση και διασταύρωση δεδομένων (</a:t>
            </a:r>
            <a:r>
              <a:rPr lang="en-US" b="1" dirty="0">
                <a:solidFill>
                  <a:schemeClr val="bg1"/>
                </a:solidFill>
              </a:rPr>
              <a:t>data analysis</a:t>
            </a:r>
            <a:r>
              <a:rPr lang="el-GR" b="1" dirty="0">
                <a:solidFill>
                  <a:schemeClr val="bg1"/>
                </a:solidFill>
              </a:rPr>
              <a:t> &amp; </a:t>
            </a:r>
            <a:r>
              <a:rPr lang="en-US" b="1" dirty="0">
                <a:solidFill>
                  <a:schemeClr val="bg1"/>
                </a:solidFill>
              </a:rPr>
              <a:t>cross checking</a:t>
            </a:r>
            <a:r>
              <a:rPr lang="el-GR" b="1" dirty="0">
                <a:solidFill>
                  <a:schemeClr val="bg1"/>
                </a:solidFill>
              </a:rPr>
              <a:t>) </a:t>
            </a:r>
            <a:endParaRPr lang="el-GR" dirty="0">
              <a:solidFill>
                <a:schemeClr val="bg1"/>
              </a:solidFill>
            </a:endParaRPr>
          </a:p>
          <a:p>
            <a:pPr lvl="0"/>
            <a:r>
              <a:rPr lang="el-GR" b="1" dirty="0">
                <a:solidFill>
                  <a:schemeClr val="bg1"/>
                </a:solidFill>
              </a:rPr>
              <a:t>Ανάλυση κινδύνου και εντοπισμός ύποπτων περιστατικών (</a:t>
            </a:r>
            <a:r>
              <a:rPr lang="en-US" b="1" dirty="0">
                <a:solidFill>
                  <a:schemeClr val="bg1"/>
                </a:solidFill>
              </a:rPr>
              <a:t>risk analysis and detection of suspicious cases</a:t>
            </a:r>
            <a:r>
              <a:rPr lang="el-GR" b="1" dirty="0">
                <a:solidFill>
                  <a:schemeClr val="bg1"/>
                </a:solidFill>
              </a:rPr>
              <a:t>) </a:t>
            </a:r>
            <a:endParaRPr lang="el-GR" dirty="0">
              <a:solidFill>
                <a:schemeClr val="bg1"/>
              </a:solidFill>
            </a:endParaRPr>
          </a:p>
          <a:p>
            <a:pPr lvl="0"/>
            <a:r>
              <a:rPr lang="el-GR" b="1" dirty="0">
                <a:solidFill>
                  <a:schemeClr val="bg1"/>
                </a:solidFill>
              </a:rPr>
              <a:t>Αναγνώριση προτύπων και ανωμαλιών που, ενδεχομένως, υποκρύπτουν φορολογικές παραβάσεις (</a:t>
            </a:r>
            <a:r>
              <a:rPr lang="en-US" b="1" dirty="0">
                <a:solidFill>
                  <a:schemeClr val="bg1"/>
                </a:solidFill>
              </a:rPr>
              <a:t>pattern recognition</a:t>
            </a:r>
            <a:r>
              <a:rPr lang="el-GR" b="1" dirty="0">
                <a:solidFill>
                  <a:schemeClr val="bg1"/>
                </a:solidFill>
              </a:rPr>
              <a:t> &amp; </a:t>
            </a:r>
            <a:r>
              <a:rPr lang="en-US" b="1" dirty="0">
                <a:solidFill>
                  <a:schemeClr val="bg1"/>
                </a:solidFill>
              </a:rPr>
              <a:t>anomaly detection</a:t>
            </a:r>
            <a:r>
              <a:rPr lang="el-GR" b="1" dirty="0">
                <a:solidFill>
                  <a:schemeClr val="bg1"/>
                </a:solidFill>
              </a:rPr>
              <a:t>) </a:t>
            </a:r>
            <a:endParaRPr lang="el-GR" dirty="0">
              <a:solidFill>
                <a:schemeClr val="bg1"/>
              </a:solidFill>
            </a:endParaRPr>
          </a:p>
          <a:p>
            <a:endParaRPr lang="el-GR" dirty="0">
              <a:solidFill>
                <a:schemeClr val="bg1"/>
              </a:solidFill>
            </a:endParaRPr>
          </a:p>
        </p:txBody>
      </p:sp>
    </p:spTree>
    <p:extLst>
      <p:ext uri="{BB962C8B-B14F-4D97-AF65-F5344CB8AC3E}">
        <p14:creationId xmlns:p14="http://schemas.microsoft.com/office/powerpoint/2010/main" val="1480439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idx="1"/>
          </p:nvPr>
        </p:nvSpPr>
        <p:spPr>
          <a:xfrm>
            <a:off x="457200" y="333375"/>
            <a:ext cx="8229600" cy="5792788"/>
          </a:xfrm>
        </p:spPr>
        <p:txBody>
          <a:bodyPr>
            <a:normAutofit/>
          </a:bodyPr>
          <a:lstStyle/>
          <a:p>
            <a:pPr lvl="0"/>
            <a:r>
              <a:rPr lang="el-GR" sz="2800" b="1" dirty="0">
                <a:solidFill>
                  <a:schemeClr val="bg1"/>
                </a:solidFill>
              </a:rPr>
              <a:t>Εξατομικευμένα ειδοποιητικά συστήματα (</a:t>
            </a:r>
            <a:r>
              <a:rPr lang="en-US" sz="2800" b="1" dirty="0">
                <a:solidFill>
                  <a:schemeClr val="bg1"/>
                </a:solidFill>
              </a:rPr>
              <a:t>personalized alerts</a:t>
            </a:r>
            <a:r>
              <a:rPr lang="el-GR" sz="2800" b="1" dirty="0">
                <a:solidFill>
                  <a:schemeClr val="bg1"/>
                </a:solidFill>
              </a:rPr>
              <a:t> &amp; </a:t>
            </a:r>
            <a:r>
              <a:rPr lang="en-US" sz="2800" b="1" dirty="0">
                <a:solidFill>
                  <a:schemeClr val="bg1"/>
                </a:solidFill>
              </a:rPr>
              <a:t>notifications</a:t>
            </a:r>
            <a:r>
              <a:rPr lang="el-GR" sz="2800" b="1" dirty="0">
                <a:solidFill>
                  <a:schemeClr val="bg1"/>
                </a:solidFill>
              </a:rPr>
              <a:t>) </a:t>
            </a:r>
            <a:endParaRPr lang="el-GR" sz="2800" dirty="0">
              <a:solidFill>
                <a:schemeClr val="bg1"/>
              </a:solidFill>
            </a:endParaRPr>
          </a:p>
          <a:p>
            <a:pPr lvl="0"/>
            <a:r>
              <a:rPr lang="el-GR" sz="2800" b="1" dirty="0">
                <a:solidFill>
                  <a:schemeClr val="bg1"/>
                </a:solidFill>
              </a:rPr>
              <a:t>Αυτοματοποίηση καταγραφής και ανάλυσης στοιχείων και εξοικονόμηση χρόνου με αξιοποίηση μεγάλων δεδομένων (</a:t>
            </a:r>
            <a:r>
              <a:rPr lang="en-US" sz="2800" b="1" dirty="0">
                <a:solidFill>
                  <a:schemeClr val="bg1"/>
                </a:solidFill>
              </a:rPr>
              <a:t>big data</a:t>
            </a:r>
            <a:r>
              <a:rPr lang="el-GR" sz="2800" b="1" dirty="0">
                <a:solidFill>
                  <a:schemeClr val="bg1"/>
                </a:solidFill>
              </a:rPr>
              <a:t>) </a:t>
            </a:r>
            <a:endParaRPr lang="el-GR" sz="2800" dirty="0">
              <a:solidFill>
                <a:schemeClr val="bg1"/>
              </a:solidFill>
            </a:endParaRPr>
          </a:p>
          <a:p>
            <a:pPr lvl="0"/>
            <a:r>
              <a:rPr lang="el-GR" sz="2800" b="1" dirty="0">
                <a:solidFill>
                  <a:schemeClr val="bg1"/>
                </a:solidFill>
              </a:rPr>
              <a:t>Διερεύνηση φορολογικής απάτης</a:t>
            </a:r>
            <a:endParaRPr lang="el-GR" sz="2800" dirty="0">
              <a:solidFill>
                <a:schemeClr val="bg1"/>
              </a:solidFill>
            </a:endParaRPr>
          </a:p>
          <a:p>
            <a:pPr lvl="0"/>
            <a:r>
              <a:rPr lang="el-GR" sz="2800" b="1" dirty="0">
                <a:solidFill>
                  <a:schemeClr val="bg1"/>
                </a:solidFill>
              </a:rPr>
              <a:t>Υποστήριξη φορολογούμενων (με </a:t>
            </a:r>
            <a:r>
              <a:rPr lang="en-US" sz="2800" b="1" dirty="0" err="1">
                <a:solidFill>
                  <a:schemeClr val="bg1"/>
                </a:solidFill>
              </a:rPr>
              <a:t>chatbots</a:t>
            </a:r>
            <a:r>
              <a:rPr lang="el-GR" sz="2800" b="1" dirty="0">
                <a:solidFill>
                  <a:schemeClr val="bg1"/>
                </a:solidFill>
              </a:rPr>
              <a:t> και </a:t>
            </a:r>
            <a:r>
              <a:rPr lang="en-US" sz="2800" b="1" dirty="0">
                <a:solidFill>
                  <a:schemeClr val="bg1"/>
                </a:solidFill>
              </a:rPr>
              <a:t>virtual assistants</a:t>
            </a:r>
            <a:r>
              <a:rPr lang="el-GR" sz="2800" b="1" dirty="0">
                <a:solidFill>
                  <a:schemeClr val="bg1"/>
                </a:solidFill>
              </a:rPr>
              <a:t>) </a:t>
            </a:r>
            <a:endParaRPr lang="el-GR" sz="2800" dirty="0">
              <a:solidFill>
                <a:schemeClr val="bg1"/>
              </a:solidFill>
            </a:endParaRPr>
          </a:p>
          <a:p>
            <a:pPr lvl="0"/>
            <a:r>
              <a:rPr lang="el-GR" sz="2800" b="1" dirty="0">
                <a:solidFill>
                  <a:schemeClr val="bg1"/>
                </a:solidFill>
              </a:rPr>
              <a:t>Έλεγχος επιστροφής φόρων </a:t>
            </a:r>
            <a:endParaRPr lang="el-GR" sz="2800" dirty="0">
              <a:solidFill>
                <a:schemeClr val="bg1"/>
              </a:solidFill>
            </a:endParaRPr>
          </a:p>
          <a:p>
            <a:pPr lvl="0"/>
            <a:r>
              <a:rPr lang="el-GR" sz="2800" b="1" dirty="0">
                <a:solidFill>
                  <a:schemeClr val="bg1"/>
                </a:solidFill>
              </a:rPr>
              <a:t>Στρατηγική προβλέψεων και εκτιμήσεων για φορολογικές παρατυπίες </a:t>
            </a:r>
            <a:endParaRPr lang="el-GR" sz="2800" dirty="0">
              <a:solidFill>
                <a:schemeClr val="bg1"/>
              </a:solidFill>
            </a:endParaRPr>
          </a:p>
          <a:p>
            <a:endParaRPr lang="el-GR" sz="2800" dirty="0">
              <a:solidFill>
                <a:schemeClr val="bg1"/>
              </a:solidFill>
            </a:endParaRPr>
          </a:p>
        </p:txBody>
      </p:sp>
    </p:spTree>
    <p:extLst>
      <p:ext uri="{BB962C8B-B14F-4D97-AF65-F5344CB8AC3E}">
        <p14:creationId xmlns:p14="http://schemas.microsoft.com/office/powerpoint/2010/main" val="534168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548680"/>
            <a:ext cx="8229600" cy="5577483"/>
          </a:xfrm>
        </p:spPr>
        <p:txBody>
          <a:bodyPr>
            <a:normAutofit lnSpcReduction="10000"/>
          </a:bodyPr>
          <a:lstStyle/>
          <a:p>
            <a:pPr marL="0" indent="0" algn="ctr">
              <a:buNone/>
            </a:pPr>
            <a:r>
              <a:rPr lang="el-GR" sz="3500" b="1" dirty="0">
                <a:solidFill>
                  <a:schemeClr val="bg1"/>
                </a:solidFill>
              </a:rPr>
              <a:t>Εφαρμογές ΤΝ από τις Ευρωπαϊκές φορολογικές διοικήσεις </a:t>
            </a:r>
            <a:endParaRPr lang="en-US" sz="3500" b="1" dirty="0">
              <a:solidFill>
                <a:schemeClr val="bg1"/>
              </a:solidFill>
            </a:endParaRPr>
          </a:p>
          <a:p>
            <a:pPr marL="0" indent="0" algn="ctr">
              <a:buNone/>
            </a:pPr>
            <a:endParaRPr lang="en-US" b="1" dirty="0">
              <a:solidFill>
                <a:schemeClr val="bg1"/>
              </a:solidFill>
            </a:endParaRPr>
          </a:p>
          <a:p>
            <a:r>
              <a:rPr lang="el-GR" sz="2900" b="1" dirty="0">
                <a:solidFill>
                  <a:schemeClr val="bg1"/>
                </a:solidFill>
              </a:rPr>
              <a:t>ΕΛΛΑΔΑ: </a:t>
            </a:r>
            <a:r>
              <a:rPr lang="en-US" sz="2900" b="1" dirty="0" err="1">
                <a:solidFill>
                  <a:schemeClr val="bg1"/>
                </a:solidFill>
              </a:rPr>
              <a:t>Eispraxis</a:t>
            </a:r>
            <a:r>
              <a:rPr lang="el-GR" sz="2900" b="1" dirty="0">
                <a:solidFill>
                  <a:schemeClr val="bg1"/>
                </a:solidFill>
              </a:rPr>
              <a:t>, Έλεγχοι και διασταυρώσεις «νέας  γενιάς», πρόβλεψη φορολογικών παραβάσεων. </a:t>
            </a:r>
            <a:endParaRPr lang="el-GR" sz="2900" dirty="0">
              <a:solidFill>
                <a:schemeClr val="bg1"/>
              </a:solidFill>
            </a:endParaRPr>
          </a:p>
          <a:p>
            <a:pPr marL="0" indent="0">
              <a:buNone/>
            </a:pPr>
            <a:r>
              <a:rPr lang="el-GR" sz="2900" b="1" dirty="0">
                <a:solidFill>
                  <a:schemeClr val="bg1"/>
                </a:solidFill>
              </a:rPr>
              <a:t> </a:t>
            </a:r>
            <a:endParaRPr lang="el-GR" sz="2900" dirty="0">
              <a:solidFill>
                <a:schemeClr val="bg1"/>
              </a:solidFill>
            </a:endParaRPr>
          </a:p>
          <a:p>
            <a:r>
              <a:rPr lang="el-GR" sz="2900" b="1" dirty="0">
                <a:solidFill>
                  <a:schemeClr val="bg1"/>
                </a:solidFill>
              </a:rPr>
              <a:t>ΙΣΠΑΝΙΑ : χρήση ΤΝ για υποστήριξη φορολογούμενων κατά την εκπλήρωση των φορολογικών υποχρεώσεων και προληπτικός έλεγχος για αποτροπή φορολογικών παραβάσεων.</a:t>
            </a:r>
            <a:endParaRPr lang="el-GR" sz="2900" dirty="0">
              <a:solidFill>
                <a:schemeClr val="bg1"/>
              </a:solidFill>
            </a:endParaRPr>
          </a:p>
          <a:p>
            <a:pPr marL="0" indent="0" algn="ctr">
              <a:buNone/>
            </a:pPr>
            <a:endParaRPr lang="el-GR" dirty="0">
              <a:solidFill>
                <a:schemeClr val="bg1"/>
              </a:solidFill>
            </a:endParaRPr>
          </a:p>
          <a:p>
            <a:pPr algn="ctr"/>
            <a:endParaRPr lang="el-GR" dirty="0">
              <a:solidFill>
                <a:schemeClr val="bg1"/>
              </a:solidFill>
            </a:endParaRPr>
          </a:p>
        </p:txBody>
      </p:sp>
    </p:spTree>
    <p:extLst>
      <p:ext uri="{BB962C8B-B14F-4D97-AF65-F5344CB8AC3E}">
        <p14:creationId xmlns:p14="http://schemas.microsoft.com/office/powerpoint/2010/main" val="230794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260648"/>
            <a:ext cx="8229600" cy="6264696"/>
          </a:xfrm>
        </p:spPr>
        <p:txBody>
          <a:bodyPr>
            <a:noAutofit/>
          </a:bodyPr>
          <a:lstStyle/>
          <a:p>
            <a:r>
              <a:rPr lang="el-GR" sz="2700" b="1" dirty="0">
                <a:solidFill>
                  <a:schemeClr val="bg1"/>
                </a:solidFill>
              </a:rPr>
              <a:t>ΟΛΛΑΝΔΙΑ: χρήση ΤΝ για σάρωση πληροφοριών φορολογικού ενδιαφέροντος , αποκάλυψη </a:t>
            </a:r>
            <a:r>
              <a:rPr lang="el-GR" sz="2700" b="1" dirty="0" err="1">
                <a:solidFill>
                  <a:schemeClr val="bg1"/>
                </a:solidFill>
              </a:rPr>
              <a:t>συγκεκαλυμένων</a:t>
            </a:r>
            <a:r>
              <a:rPr lang="el-GR" sz="2700" b="1" dirty="0">
                <a:solidFill>
                  <a:schemeClr val="bg1"/>
                </a:solidFill>
              </a:rPr>
              <a:t> φορολογικών παραβατών, κατηγοριοποίηση φορολογούμενων με κριτήριο τη πιθανότητα τέλεσης φορολογικών παραβάσεων και στόχευση αυξημένων ελέγχων στις επιρρεπείς για παράβαση ομάδες. </a:t>
            </a:r>
            <a:endParaRPr lang="el-GR" sz="2700" dirty="0">
              <a:solidFill>
                <a:schemeClr val="bg1"/>
              </a:solidFill>
            </a:endParaRPr>
          </a:p>
          <a:p>
            <a:r>
              <a:rPr lang="el-GR" sz="2700" b="1" dirty="0">
                <a:solidFill>
                  <a:schemeClr val="bg1"/>
                </a:solidFill>
              </a:rPr>
              <a:t>ΒΕΛΓΙΟ : πέραν των εφαρμογών που χρησιμοποιούνται από την Ολλανδική φορολογική διοίκηση η Βελγική χρησιμοποιεί την ΤΝ εντατικά για τον έλεγχο των φορολογικών επιστροφών. </a:t>
            </a:r>
            <a:endParaRPr lang="el-GR" sz="2700" dirty="0">
              <a:solidFill>
                <a:schemeClr val="bg1"/>
              </a:solidFill>
            </a:endParaRPr>
          </a:p>
          <a:p>
            <a:r>
              <a:rPr lang="el-GR" sz="2700" b="1" dirty="0">
                <a:solidFill>
                  <a:schemeClr val="bg1"/>
                </a:solidFill>
              </a:rPr>
              <a:t>ΓΑΛΛΙΑ : επιπρόσθετη χρήση για καταγραφή αδήλωτων ακινήτων, </a:t>
            </a:r>
            <a:r>
              <a:rPr lang="el-GR" sz="2700" b="1" dirty="0" err="1">
                <a:solidFill>
                  <a:schemeClr val="bg1"/>
                </a:solidFill>
              </a:rPr>
              <a:t>πισίνων</a:t>
            </a:r>
            <a:r>
              <a:rPr lang="el-GR" sz="2700" b="1" dirty="0">
                <a:solidFill>
                  <a:schemeClr val="bg1"/>
                </a:solidFill>
              </a:rPr>
              <a:t>, φορολογητέων περιουσιακών στοιχείων. </a:t>
            </a:r>
            <a:endParaRPr lang="el-GR" sz="2700" dirty="0">
              <a:solidFill>
                <a:schemeClr val="bg1"/>
              </a:solidFill>
            </a:endParaRPr>
          </a:p>
          <a:p>
            <a:endParaRPr lang="el-GR" sz="2700" dirty="0">
              <a:solidFill>
                <a:schemeClr val="bg1"/>
              </a:solidFill>
            </a:endParaRPr>
          </a:p>
        </p:txBody>
      </p:sp>
    </p:spTree>
    <p:extLst>
      <p:ext uri="{BB962C8B-B14F-4D97-AF65-F5344CB8AC3E}">
        <p14:creationId xmlns:p14="http://schemas.microsoft.com/office/powerpoint/2010/main" val="3200594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04664"/>
            <a:ext cx="8229600" cy="5721499"/>
          </a:xfrm>
        </p:spPr>
        <p:txBody>
          <a:bodyPr/>
          <a:lstStyle/>
          <a:p>
            <a:pPr marL="0" indent="0" algn="ctr">
              <a:buNone/>
            </a:pPr>
            <a:endParaRPr lang="en-US" b="1" dirty="0">
              <a:solidFill>
                <a:schemeClr val="bg1"/>
              </a:solidFill>
            </a:endParaRPr>
          </a:p>
          <a:p>
            <a:pPr marL="0" indent="0" algn="ctr">
              <a:buNone/>
            </a:pPr>
            <a:r>
              <a:rPr lang="el-GR" b="1" dirty="0">
                <a:solidFill>
                  <a:schemeClr val="bg1"/>
                </a:solidFill>
              </a:rPr>
              <a:t>Φορολογικός έλεγχος με χρήση ΤΝ και προστασία των προσωπικών δεδομένων</a:t>
            </a:r>
            <a:endParaRPr lang="en-US" b="1" dirty="0">
              <a:solidFill>
                <a:schemeClr val="bg1"/>
              </a:solidFill>
            </a:endParaRPr>
          </a:p>
          <a:p>
            <a:pPr marL="0" indent="0" algn="ctr">
              <a:buNone/>
            </a:pPr>
            <a:endParaRPr lang="en-US" b="1" dirty="0">
              <a:solidFill>
                <a:schemeClr val="bg1"/>
              </a:solidFill>
            </a:endParaRPr>
          </a:p>
          <a:p>
            <a:pPr marL="0" indent="0" algn="ctr">
              <a:buNone/>
            </a:pPr>
            <a:r>
              <a:rPr lang="el-GR" sz="2800" b="1" dirty="0">
                <a:solidFill>
                  <a:schemeClr val="bg1"/>
                </a:solidFill>
                <a:effectLst>
                  <a:outerShdw blurRad="38100" dist="19050" dir="2700000" algn="tl">
                    <a:schemeClr val="dk1">
                      <a:alpha val="40000"/>
                    </a:schemeClr>
                  </a:outerShdw>
                </a:effectLst>
              </a:rPr>
              <a:t>Νομικό πλαίσιο για την Προστασία των </a:t>
            </a:r>
            <a:endParaRPr lang="en-US" sz="2800" b="1" dirty="0">
              <a:solidFill>
                <a:schemeClr val="bg1"/>
              </a:solidFill>
              <a:effectLst>
                <a:outerShdw blurRad="38100" dist="19050" dir="2700000" algn="tl">
                  <a:schemeClr val="dk1">
                    <a:alpha val="40000"/>
                  </a:schemeClr>
                </a:outerShdw>
              </a:effectLst>
            </a:endParaRPr>
          </a:p>
          <a:p>
            <a:pPr marL="0" indent="0" algn="ctr">
              <a:buNone/>
            </a:pPr>
            <a:r>
              <a:rPr lang="el-GR" sz="2800" b="1" dirty="0">
                <a:solidFill>
                  <a:schemeClr val="bg1"/>
                </a:solidFill>
                <a:effectLst>
                  <a:outerShdw blurRad="38100" dist="19050" dir="2700000" algn="tl">
                    <a:schemeClr val="dk1">
                      <a:alpha val="40000"/>
                    </a:schemeClr>
                  </a:outerShdw>
                </a:effectLst>
              </a:rPr>
              <a:t>Προσωπικών Δεδομένων</a:t>
            </a:r>
            <a:endParaRPr lang="el-GR" sz="2800" b="1" dirty="0">
              <a:solidFill>
                <a:schemeClr val="bg1"/>
              </a:solidFill>
            </a:endParaRPr>
          </a:p>
          <a:p>
            <a:pPr marL="0" indent="0" algn="ctr">
              <a:buNone/>
            </a:pPr>
            <a:endParaRPr lang="el-GR" dirty="0">
              <a:solidFill>
                <a:schemeClr val="bg1"/>
              </a:solidFill>
            </a:endParaRPr>
          </a:p>
          <a:p>
            <a:pPr algn="ctr"/>
            <a:endParaRPr lang="el-GR" dirty="0">
              <a:solidFill>
                <a:schemeClr val="bg1"/>
              </a:solidFill>
            </a:endParaRPr>
          </a:p>
        </p:txBody>
      </p:sp>
    </p:spTree>
    <p:extLst>
      <p:ext uri="{BB962C8B-B14F-4D97-AF65-F5344CB8AC3E}">
        <p14:creationId xmlns:p14="http://schemas.microsoft.com/office/powerpoint/2010/main" val="3056797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idx="1"/>
          </p:nvPr>
        </p:nvSpPr>
        <p:spPr>
          <a:xfrm>
            <a:off x="457200" y="260648"/>
            <a:ext cx="8229600" cy="6192688"/>
          </a:xfrm>
        </p:spPr>
        <p:txBody>
          <a:bodyPr>
            <a:normAutofit fontScale="92500" lnSpcReduction="10000"/>
          </a:bodyPr>
          <a:lstStyle/>
          <a:p>
            <a:pPr lvl="0"/>
            <a:r>
              <a:rPr lang="el-GR" sz="2600" dirty="0">
                <a:solidFill>
                  <a:schemeClr val="bg1"/>
                </a:solidFill>
              </a:rPr>
              <a:t>9</a:t>
            </a:r>
            <a:r>
              <a:rPr lang="el-GR" sz="2600" baseline="30000" dirty="0">
                <a:solidFill>
                  <a:schemeClr val="bg1"/>
                </a:solidFill>
              </a:rPr>
              <a:t>Α</a:t>
            </a:r>
            <a:r>
              <a:rPr lang="el-GR" sz="2600" dirty="0">
                <a:solidFill>
                  <a:schemeClr val="bg1"/>
                </a:solidFill>
              </a:rPr>
              <a:t> Σ : Καθένας έχει δικαίωμα προστασίας από τη συλλογή, επεξεργασία και χρήση, ιδίως με ηλεκτρονικά μέσα, των προσωπικών δεδομένων, όπως νόμος ορίζει. Η προστασία των προσωπικών δεδομένων διασφαλίζεται από ανεξάρτητη αρχή που συγκροτείται και λειτουργεί όπως νόμος ορίζει . </a:t>
            </a:r>
            <a:endParaRPr lang="en-US" sz="2600" dirty="0">
              <a:solidFill>
                <a:schemeClr val="bg1"/>
              </a:solidFill>
            </a:endParaRPr>
          </a:p>
          <a:p>
            <a:pPr marL="0" lvl="0" indent="0">
              <a:buNone/>
            </a:pPr>
            <a:endParaRPr lang="el-GR" sz="2600" dirty="0">
              <a:solidFill>
                <a:schemeClr val="bg1"/>
              </a:solidFill>
            </a:endParaRPr>
          </a:p>
          <a:p>
            <a:pPr lvl="0"/>
            <a:r>
              <a:rPr lang="el-GR" sz="2600" dirty="0">
                <a:solidFill>
                  <a:schemeClr val="bg1"/>
                </a:solidFill>
              </a:rPr>
              <a:t>Σύμβαση 108/1981 Συμβουλίου της Ευρώπης </a:t>
            </a:r>
            <a:endParaRPr lang="en-US" sz="2600" dirty="0">
              <a:solidFill>
                <a:schemeClr val="bg1"/>
              </a:solidFill>
            </a:endParaRPr>
          </a:p>
          <a:p>
            <a:pPr lvl="0"/>
            <a:endParaRPr lang="en-US" sz="2500" dirty="0">
              <a:solidFill>
                <a:schemeClr val="bg1"/>
              </a:solidFill>
            </a:endParaRPr>
          </a:p>
          <a:p>
            <a:r>
              <a:rPr lang="el-GR" sz="2600" dirty="0">
                <a:solidFill>
                  <a:schemeClr val="bg1"/>
                </a:solidFill>
              </a:rPr>
              <a:t>Άρθρο 16 ΣΛΕΕ: το Ευρωπαϊκό Κοινοβούλιο και το Συμβούλιο θεσπίζουν κανόνες σχετικά με την προστασία των φυσικών προσώπων έναντι της επεξεργασίας δεδομένων  προσωπικού χαρακτήρα από τα θεσμικά όργανα  και τους οργανισμούς της Ένωσης  καθώς και από τα κράτη μέλη κατά την άσκηση δραστηριοτήτων που εμπίπτουν στο πεδίο εφαρμογής του δικαίου της Ένωσης σχετικά με την ελεύθερη κυκλοφορία των δεδομένων αυτών. </a:t>
            </a:r>
          </a:p>
          <a:p>
            <a:pPr lvl="0"/>
            <a:endParaRPr lang="el-GR" sz="2500" dirty="0">
              <a:solidFill>
                <a:schemeClr val="bg1"/>
              </a:solidFill>
            </a:endParaRPr>
          </a:p>
          <a:p>
            <a:endParaRPr lang="el-GR" sz="2500" dirty="0">
              <a:solidFill>
                <a:schemeClr val="bg1"/>
              </a:solidFill>
            </a:endParaRPr>
          </a:p>
        </p:txBody>
      </p:sp>
    </p:spTree>
    <p:extLst>
      <p:ext uri="{BB962C8B-B14F-4D97-AF65-F5344CB8AC3E}">
        <p14:creationId xmlns:p14="http://schemas.microsoft.com/office/powerpoint/2010/main" val="310999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476672"/>
            <a:ext cx="8229600" cy="5904656"/>
          </a:xfrm>
        </p:spPr>
        <p:txBody>
          <a:bodyPr>
            <a:noAutofit/>
          </a:bodyPr>
          <a:lstStyle/>
          <a:p>
            <a:pPr lvl="0"/>
            <a:r>
              <a:rPr lang="el-GR" sz="2300" dirty="0">
                <a:solidFill>
                  <a:schemeClr val="bg1"/>
                </a:solidFill>
              </a:rPr>
              <a:t>Άρθρο 8 του Χάρτη Θεμελιωδών Δικαιωμάτων της ΕΕ (ΧΘΔΕΕ) .</a:t>
            </a:r>
            <a:endParaRPr lang="en-US" sz="2300" dirty="0">
              <a:solidFill>
                <a:schemeClr val="bg1"/>
              </a:solidFill>
            </a:endParaRPr>
          </a:p>
          <a:p>
            <a:pPr marL="0" lvl="0" indent="0">
              <a:buNone/>
            </a:pPr>
            <a:endParaRPr lang="el-GR" sz="2300" dirty="0">
              <a:solidFill>
                <a:schemeClr val="bg1"/>
              </a:solidFill>
            </a:endParaRPr>
          </a:p>
          <a:p>
            <a:pPr lvl="0"/>
            <a:r>
              <a:rPr lang="el-GR" sz="2300" dirty="0">
                <a:solidFill>
                  <a:schemeClr val="bg1"/>
                </a:solidFill>
              </a:rPr>
              <a:t>Κανονισμός 2016/679 (Γενικός Κανονισμός για την προστασία Δεδομένων ή </a:t>
            </a:r>
            <a:r>
              <a:rPr lang="en-US" sz="2300" dirty="0">
                <a:solidFill>
                  <a:schemeClr val="bg1"/>
                </a:solidFill>
              </a:rPr>
              <a:t>GDPR</a:t>
            </a:r>
            <a:r>
              <a:rPr lang="el-GR" sz="2300" dirty="0">
                <a:solidFill>
                  <a:schemeClr val="bg1"/>
                </a:solidFill>
              </a:rPr>
              <a:t>). </a:t>
            </a:r>
            <a:r>
              <a:rPr lang="el-GR" sz="2300" b="1" u="sng" dirty="0">
                <a:solidFill>
                  <a:schemeClr val="bg1"/>
                </a:solidFill>
              </a:rPr>
              <a:t>Κρίσιμο </a:t>
            </a:r>
            <a:r>
              <a:rPr lang="el-GR" sz="2300" dirty="0">
                <a:solidFill>
                  <a:schemeClr val="bg1"/>
                </a:solidFill>
              </a:rPr>
              <a:t>το άρθρο 5 παρ. 1 </a:t>
            </a:r>
            <a:r>
              <a:rPr lang="el-GR" sz="2300" dirty="0" err="1">
                <a:solidFill>
                  <a:schemeClr val="bg1"/>
                </a:solidFill>
              </a:rPr>
              <a:t>περ</a:t>
            </a:r>
            <a:r>
              <a:rPr lang="el-GR" sz="2300" dirty="0">
                <a:solidFill>
                  <a:schemeClr val="bg1"/>
                </a:solidFill>
              </a:rPr>
              <a:t>. β σύμφωνα με το οποίο τα δεδομένα προσωπικού χαρακτήρα συλλέγονται για καθορισμένους, ρητούς και νόμιμους σκοπούς και δεν υποβάλλονται σε περαιτέρω επεξεργασία κατά τρόπο ασύμβατο προς τους σκοπούς αυτούς. Προβλέφθηκε, όμως, στο επίσης </a:t>
            </a:r>
            <a:r>
              <a:rPr lang="el-GR" sz="2300" b="1" u="sng" dirty="0">
                <a:solidFill>
                  <a:schemeClr val="bg1"/>
                </a:solidFill>
              </a:rPr>
              <a:t>κρίσιμο </a:t>
            </a:r>
            <a:r>
              <a:rPr lang="el-GR" sz="2300" dirty="0">
                <a:solidFill>
                  <a:schemeClr val="bg1"/>
                </a:solidFill>
              </a:rPr>
              <a:t>άρθρο 6 παρ. 4 ότι είναι δυνατή η επεξεργασία των προσωπικών δεδομένων για σκοπό άλλο από αυτόν για τον οποίο έχουν </a:t>
            </a:r>
            <a:r>
              <a:rPr lang="el-GR" sz="2300" dirty="0" err="1">
                <a:solidFill>
                  <a:schemeClr val="bg1"/>
                </a:solidFill>
              </a:rPr>
              <a:t>συλλεγεί</a:t>
            </a:r>
            <a:r>
              <a:rPr lang="el-GR" sz="2300" dirty="0">
                <a:solidFill>
                  <a:schemeClr val="bg1"/>
                </a:solidFill>
              </a:rPr>
              <a:t>, όταν αυτή βασίζεται σε διάταξη του εθνικού δικαίου που θεωρείται δίκαιη και αναλογική σε μία δημοκρατική κοινωνία  και έχει τεθεί για τη διασφάλιση των σκοπών δημοσίου συμφέροντος που προβλέπονται στο άρθρο 23 του ιδίου Κανονισμού, όπως, μεταξύ άλλων για τη διασφάλιση φορολογικών και τελωνειακών εσόδων. </a:t>
            </a:r>
          </a:p>
          <a:p>
            <a:endParaRPr lang="el-GR" sz="2300" dirty="0">
              <a:solidFill>
                <a:schemeClr val="bg1"/>
              </a:solidFill>
            </a:endParaRPr>
          </a:p>
        </p:txBody>
      </p:sp>
    </p:spTree>
    <p:extLst>
      <p:ext uri="{BB962C8B-B14F-4D97-AF65-F5344CB8AC3E}">
        <p14:creationId xmlns:p14="http://schemas.microsoft.com/office/powerpoint/2010/main" val="131821617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1733</Words>
  <Application>Microsoft Office PowerPoint</Application>
  <PresentationFormat>Προβολή στην οθόνη (4:3)</PresentationFormat>
  <Paragraphs>102</Paragraphs>
  <Slides>26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26</vt:i4>
      </vt:variant>
    </vt:vector>
  </HeadingPairs>
  <TitlesOfParts>
    <vt:vector size="29" baseType="lpstr">
      <vt:lpstr>Arial</vt:lpstr>
      <vt:lpstr>Calibri</vt:lpstr>
      <vt:lpstr>Θέμα του Office</vt:lpstr>
      <vt:lpstr>CCI FRANCE GRECE ΕΛΛΗΝΟΓΑΛΛΙΚΟ ΕΜΠΟΡΙΚΟ &amp; ΒΙΟΜΗΧΑΝΙΚΟ ΕΠΙΜΕΛΗΤΗΡΙΟ 11TH TAX FORUM 3 Απριλίου 2025      Ιωάννης Κοϊμτζόγλου  Δ.Ν., Δικηγόρος  Νομικός Σύμβουλος ΟΠΑ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CCI FRANCE GRECE ΕΛΛΗΝΟΓΑΛΛΙΚΟ ΕΜΠΟΡΙΚΟ &amp; ΒΙΟΜΗΧΑΝΙΚΟ ΕΠΙΜΕΛΗΤΗΡΙΟ 11TH TAX FORUM 3 Απριλίου 2025      Ιωάννης Κοϊμτζόγλου  Δ.Ν., Δικηγόρος  Νομικός Σύμβουλος ΟΠΑ</dc:title>
  <dc:creator>user</dc:creator>
  <cp:lastModifiedBy>ΚΟΪΜΤΖΟΓΛΟΥ ΙΩΑΝΝΗΣ;KOIMTZOGLOY IOANNIS</cp:lastModifiedBy>
  <cp:revision>9</cp:revision>
  <dcterms:created xsi:type="dcterms:W3CDTF">2025-03-28T10:28:06Z</dcterms:created>
  <dcterms:modified xsi:type="dcterms:W3CDTF">2025-03-28T11:43:09Z</dcterms:modified>
</cp:coreProperties>
</file>