
<file path=[Content_Types].xml><?xml version="1.0" encoding="utf-8"?>
<Types xmlns="http://schemas.openxmlformats.org/package/2006/content-types">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139" r:id="rId2"/>
    <p:sldId id="2229" r:id="rId3"/>
    <p:sldId id="2162" r:id="rId4"/>
    <p:sldId id="2271" r:id="rId5"/>
    <p:sldId id="2270" r:id="rId6"/>
    <p:sldId id="2267" r:id="rId7"/>
    <p:sldId id="2165" r:id="rId8"/>
    <p:sldId id="2232" r:id="rId9"/>
    <p:sldId id="2233" r:id="rId10"/>
    <p:sldId id="2237" r:id="rId11"/>
    <p:sldId id="2221" r:id="rId12"/>
    <p:sldId id="2193" r:id="rId13"/>
    <p:sldId id="2222" r:id="rId14"/>
    <p:sldId id="2252" r:id="rId15"/>
    <p:sldId id="2240" r:id="rId16"/>
    <p:sldId id="2213"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0D2CC41-4DE9-0168-2349-1C50A4970086}" name="Dimitris Garantziotis" initials="DG" userId="S::dimitris.garantziotis@potamitisvekris.com::51df85d0-530e-4130-8500-9adb503a1de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667" autoAdjust="0"/>
  </p:normalViewPr>
  <p:slideViewPr>
    <p:cSldViewPr snapToGrid="0">
      <p:cViewPr varScale="1">
        <p:scale>
          <a:sx n="77" d="100"/>
          <a:sy n="77" d="100"/>
        </p:scale>
        <p:origin x="185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B2AECD-F003-4685-A530-B2106E292190}" type="datetimeFigureOut">
              <a:rPr lang="el-GR" smtClean="0"/>
              <a:t>1/4/2025</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C25B1B-8CA9-4E89-B206-BF1157EDDE89}" type="slidenum">
              <a:rPr lang="el-GR" smtClean="0"/>
              <a:t>‹#›</a:t>
            </a:fld>
            <a:endParaRPr lang="el-GR"/>
          </a:p>
        </p:txBody>
      </p:sp>
    </p:spTree>
    <p:extLst>
      <p:ext uri="{BB962C8B-B14F-4D97-AF65-F5344CB8AC3E}">
        <p14:creationId xmlns:p14="http://schemas.microsoft.com/office/powerpoint/2010/main" val="607780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502A053-9E28-4D4C-B446-3C2814735BD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670435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F0C25B1B-8CA9-4E89-B206-BF1157EDDE89}" type="slidenum">
              <a:rPr lang="el-GR" smtClean="0"/>
              <a:t>11</a:t>
            </a:fld>
            <a:endParaRPr lang="el-GR"/>
          </a:p>
        </p:txBody>
      </p:sp>
    </p:spTree>
    <p:extLst>
      <p:ext uri="{BB962C8B-B14F-4D97-AF65-F5344CB8AC3E}">
        <p14:creationId xmlns:p14="http://schemas.microsoft.com/office/powerpoint/2010/main" val="1283357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502A053-9E28-4D4C-B446-3C2814735BD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177180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24B17B-048D-C0CF-AE6E-A571AA83F68A}"/>
            </a:ext>
          </a:extLst>
        </p:cNvPr>
        <p:cNvGrpSpPr/>
        <p:nvPr/>
      </p:nvGrpSpPr>
      <p:grpSpPr>
        <a:xfrm>
          <a:off x="0" y="0"/>
          <a:ext cx="0" cy="0"/>
          <a:chOff x="0" y="0"/>
          <a:chExt cx="0" cy="0"/>
        </a:xfrm>
      </p:grpSpPr>
      <p:sp>
        <p:nvSpPr>
          <p:cNvPr id="2" name="Θέση εικόνας διαφάνειας 1">
            <a:extLst>
              <a:ext uri="{FF2B5EF4-FFF2-40B4-BE49-F238E27FC236}">
                <a16:creationId xmlns:a16="http://schemas.microsoft.com/office/drawing/2014/main" id="{9EB94A8A-25AE-8AC5-A03A-960B1CCD5066}"/>
              </a:ext>
            </a:extLst>
          </p:cNvPr>
          <p:cNvSpPr>
            <a:spLocks noGrp="1" noRot="1" noChangeAspect="1"/>
          </p:cNvSpPr>
          <p:nvPr>
            <p:ph type="sldImg"/>
          </p:nvPr>
        </p:nvSpPr>
        <p:spPr/>
      </p:sp>
      <p:sp>
        <p:nvSpPr>
          <p:cNvPr id="3" name="Θέση σημειώσεων 2">
            <a:extLst>
              <a:ext uri="{FF2B5EF4-FFF2-40B4-BE49-F238E27FC236}">
                <a16:creationId xmlns:a16="http://schemas.microsoft.com/office/drawing/2014/main" id="{CC618731-6200-1588-138B-04B80CD195C6}"/>
              </a:ext>
            </a:extLst>
          </p:cNvPr>
          <p:cNvSpPr>
            <a:spLocks noGrp="1"/>
          </p:cNvSpPr>
          <p:nvPr>
            <p:ph type="body" idx="1"/>
          </p:nvPr>
        </p:nvSpPr>
        <p:spPr/>
        <p:txBody>
          <a:bodyPr/>
          <a:lstStyle/>
          <a:p>
            <a:endParaRPr lang="el-GR" dirty="0"/>
          </a:p>
        </p:txBody>
      </p:sp>
      <p:sp>
        <p:nvSpPr>
          <p:cNvPr id="4" name="Θέση αριθμού διαφάνειας 3">
            <a:extLst>
              <a:ext uri="{FF2B5EF4-FFF2-40B4-BE49-F238E27FC236}">
                <a16:creationId xmlns:a16="http://schemas.microsoft.com/office/drawing/2014/main" id="{347EF4BB-4F1F-E8D6-E862-D0F0009EB0DF}"/>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502A053-9E28-4D4C-B446-3C2814735BD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759909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639B7E-421A-BDDE-0446-ABE593304AA3}"/>
            </a:ext>
          </a:extLst>
        </p:cNvPr>
        <p:cNvGrpSpPr/>
        <p:nvPr/>
      </p:nvGrpSpPr>
      <p:grpSpPr>
        <a:xfrm>
          <a:off x="0" y="0"/>
          <a:ext cx="0" cy="0"/>
          <a:chOff x="0" y="0"/>
          <a:chExt cx="0" cy="0"/>
        </a:xfrm>
      </p:grpSpPr>
      <p:sp>
        <p:nvSpPr>
          <p:cNvPr id="2" name="Θέση εικόνας διαφάνειας 1">
            <a:extLst>
              <a:ext uri="{FF2B5EF4-FFF2-40B4-BE49-F238E27FC236}">
                <a16:creationId xmlns:a16="http://schemas.microsoft.com/office/drawing/2014/main" id="{B38BD60E-E1A0-9BEA-C18F-A4395CD12408}"/>
              </a:ext>
            </a:extLst>
          </p:cNvPr>
          <p:cNvSpPr>
            <a:spLocks noGrp="1" noRot="1" noChangeAspect="1"/>
          </p:cNvSpPr>
          <p:nvPr>
            <p:ph type="sldImg"/>
          </p:nvPr>
        </p:nvSpPr>
        <p:spPr/>
      </p:sp>
      <p:sp>
        <p:nvSpPr>
          <p:cNvPr id="3" name="Θέση σημειώσεων 2">
            <a:extLst>
              <a:ext uri="{FF2B5EF4-FFF2-40B4-BE49-F238E27FC236}">
                <a16:creationId xmlns:a16="http://schemas.microsoft.com/office/drawing/2014/main" id="{5604C60C-9AA3-BA28-CBA8-39E7B011FF0E}"/>
              </a:ext>
            </a:extLst>
          </p:cNvPr>
          <p:cNvSpPr>
            <a:spLocks noGrp="1"/>
          </p:cNvSpPr>
          <p:nvPr>
            <p:ph type="body" idx="1"/>
          </p:nvPr>
        </p:nvSpPr>
        <p:spPr/>
        <p:txBody>
          <a:bodyPr/>
          <a:lstStyle/>
          <a:p>
            <a:endParaRPr lang="el-GR" dirty="0"/>
          </a:p>
        </p:txBody>
      </p:sp>
      <p:sp>
        <p:nvSpPr>
          <p:cNvPr id="4" name="Θέση αριθμού διαφάνειας 3">
            <a:extLst>
              <a:ext uri="{FF2B5EF4-FFF2-40B4-BE49-F238E27FC236}">
                <a16:creationId xmlns:a16="http://schemas.microsoft.com/office/drawing/2014/main" id="{1A566CA0-CE7A-8F95-CB3E-5C9E8D8938A4}"/>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502A053-9E28-4D4C-B446-3C2814735BD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204998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92D426-E548-1F13-F3CF-B99F3C5BFCBC}"/>
            </a:ext>
          </a:extLst>
        </p:cNvPr>
        <p:cNvGrpSpPr/>
        <p:nvPr/>
      </p:nvGrpSpPr>
      <p:grpSpPr>
        <a:xfrm>
          <a:off x="0" y="0"/>
          <a:ext cx="0" cy="0"/>
          <a:chOff x="0" y="0"/>
          <a:chExt cx="0" cy="0"/>
        </a:xfrm>
      </p:grpSpPr>
      <p:sp>
        <p:nvSpPr>
          <p:cNvPr id="2" name="Θέση εικόνας διαφάνειας 1">
            <a:extLst>
              <a:ext uri="{FF2B5EF4-FFF2-40B4-BE49-F238E27FC236}">
                <a16:creationId xmlns:a16="http://schemas.microsoft.com/office/drawing/2014/main" id="{954AF1F9-438D-452C-AC47-B3B8EE154A47}"/>
              </a:ext>
            </a:extLst>
          </p:cNvPr>
          <p:cNvSpPr>
            <a:spLocks noGrp="1" noRot="1" noChangeAspect="1"/>
          </p:cNvSpPr>
          <p:nvPr>
            <p:ph type="sldImg"/>
          </p:nvPr>
        </p:nvSpPr>
        <p:spPr/>
      </p:sp>
      <p:sp>
        <p:nvSpPr>
          <p:cNvPr id="3" name="Θέση σημειώσεων 2">
            <a:extLst>
              <a:ext uri="{FF2B5EF4-FFF2-40B4-BE49-F238E27FC236}">
                <a16:creationId xmlns:a16="http://schemas.microsoft.com/office/drawing/2014/main" id="{12F7E074-7CDE-4B64-A443-56C169C38DEB}"/>
              </a:ext>
            </a:extLst>
          </p:cNvPr>
          <p:cNvSpPr>
            <a:spLocks noGrp="1"/>
          </p:cNvSpPr>
          <p:nvPr>
            <p:ph type="body" idx="1"/>
          </p:nvPr>
        </p:nvSpPr>
        <p:spPr/>
        <p:txBody>
          <a:bodyPr/>
          <a:lstStyle/>
          <a:p>
            <a:endParaRPr lang="el-GR" dirty="0"/>
          </a:p>
        </p:txBody>
      </p:sp>
      <p:sp>
        <p:nvSpPr>
          <p:cNvPr id="4" name="Θέση αριθμού διαφάνειας 3">
            <a:extLst>
              <a:ext uri="{FF2B5EF4-FFF2-40B4-BE49-F238E27FC236}">
                <a16:creationId xmlns:a16="http://schemas.microsoft.com/office/drawing/2014/main" id="{1C994CD5-72E1-0A05-DCB6-522697865D96}"/>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502A053-9E28-4D4C-B446-3C2814735BD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51969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502A053-9E28-4D4C-B446-3C2814735BD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73160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692C9E-15D4-A08B-D0E4-2330DBD89C85}"/>
            </a:ext>
          </a:extLst>
        </p:cNvPr>
        <p:cNvGrpSpPr/>
        <p:nvPr/>
      </p:nvGrpSpPr>
      <p:grpSpPr>
        <a:xfrm>
          <a:off x="0" y="0"/>
          <a:ext cx="0" cy="0"/>
          <a:chOff x="0" y="0"/>
          <a:chExt cx="0" cy="0"/>
        </a:xfrm>
      </p:grpSpPr>
      <p:sp>
        <p:nvSpPr>
          <p:cNvPr id="2" name="Θέση εικόνας διαφάνειας 1">
            <a:extLst>
              <a:ext uri="{FF2B5EF4-FFF2-40B4-BE49-F238E27FC236}">
                <a16:creationId xmlns:a16="http://schemas.microsoft.com/office/drawing/2014/main" id="{62AEC18F-6D67-F52E-459F-42D4676F4A39}"/>
              </a:ext>
            </a:extLst>
          </p:cNvPr>
          <p:cNvSpPr>
            <a:spLocks noGrp="1" noRot="1" noChangeAspect="1"/>
          </p:cNvSpPr>
          <p:nvPr>
            <p:ph type="sldImg"/>
          </p:nvPr>
        </p:nvSpPr>
        <p:spPr/>
      </p:sp>
      <p:sp>
        <p:nvSpPr>
          <p:cNvPr id="3" name="Θέση σημειώσεων 2">
            <a:extLst>
              <a:ext uri="{FF2B5EF4-FFF2-40B4-BE49-F238E27FC236}">
                <a16:creationId xmlns:a16="http://schemas.microsoft.com/office/drawing/2014/main" id="{B483C902-63EA-1B7A-A766-A0412EC7E7A9}"/>
              </a:ext>
            </a:extLst>
          </p:cNvPr>
          <p:cNvSpPr>
            <a:spLocks noGrp="1"/>
          </p:cNvSpPr>
          <p:nvPr>
            <p:ph type="body" idx="1"/>
          </p:nvPr>
        </p:nvSpPr>
        <p:spPr/>
        <p:txBody>
          <a:bodyPr/>
          <a:lstStyle/>
          <a:p>
            <a:endParaRPr lang="el-GR" dirty="0"/>
          </a:p>
        </p:txBody>
      </p:sp>
      <p:sp>
        <p:nvSpPr>
          <p:cNvPr id="4" name="Θέση αριθμού διαφάνειας 3">
            <a:extLst>
              <a:ext uri="{FF2B5EF4-FFF2-40B4-BE49-F238E27FC236}">
                <a16:creationId xmlns:a16="http://schemas.microsoft.com/office/drawing/2014/main" id="{A86FD0AB-4142-D221-7A85-DB0E99741388}"/>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502A053-9E28-4D4C-B446-3C2814735BD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07918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C2A106-1772-D9C0-2252-3AC999BD9066}"/>
            </a:ext>
          </a:extLst>
        </p:cNvPr>
        <p:cNvGrpSpPr/>
        <p:nvPr/>
      </p:nvGrpSpPr>
      <p:grpSpPr>
        <a:xfrm>
          <a:off x="0" y="0"/>
          <a:ext cx="0" cy="0"/>
          <a:chOff x="0" y="0"/>
          <a:chExt cx="0" cy="0"/>
        </a:xfrm>
      </p:grpSpPr>
      <p:sp>
        <p:nvSpPr>
          <p:cNvPr id="2" name="Θέση εικόνας διαφάνειας 1">
            <a:extLst>
              <a:ext uri="{FF2B5EF4-FFF2-40B4-BE49-F238E27FC236}">
                <a16:creationId xmlns:a16="http://schemas.microsoft.com/office/drawing/2014/main" id="{DB631BA6-B113-FE17-6406-3E533E634DCC}"/>
              </a:ext>
            </a:extLst>
          </p:cNvPr>
          <p:cNvSpPr>
            <a:spLocks noGrp="1" noRot="1" noChangeAspect="1"/>
          </p:cNvSpPr>
          <p:nvPr>
            <p:ph type="sldImg"/>
          </p:nvPr>
        </p:nvSpPr>
        <p:spPr/>
      </p:sp>
      <p:sp>
        <p:nvSpPr>
          <p:cNvPr id="3" name="Θέση σημειώσεων 2">
            <a:extLst>
              <a:ext uri="{FF2B5EF4-FFF2-40B4-BE49-F238E27FC236}">
                <a16:creationId xmlns:a16="http://schemas.microsoft.com/office/drawing/2014/main" id="{D46949EE-5A22-63FD-A116-9297BFCA5F2B}"/>
              </a:ext>
            </a:extLst>
          </p:cNvPr>
          <p:cNvSpPr>
            <a:spLocks noGrp="1"/>
          </p:cNvSpPr>
          <p:nvPr>
            <p:ph type="body" idx="1"/>
          </p:nvPr>
        </p:nvSpPr>
        <p:spPr/>
        <p:txBody>
          <a:bodyPr/>
          <a:lstStyle/>
          <a:p>
            <a:endParaRPr lang="el-GR" dirty="0"/>
          </a:p>
        </p:txBody>
      </p:sp>
      <p:sp>
        <p:nvSpPr>
          <p:cNvPr id="4" name="Θέση αριθμού διαφάνειας 3">
            <a:extLst>
              <a:ext uri="{FF2B5EF4-FFF2-40B4-BE49-F238E27FC236}">
                <a16:creationId xmlns:a16="http://schemas.microsoft.com/office/drawing/2014/main" id="{FF7092C3-1A33-17A9-198E-317BEEFFBF85}"/>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502A053-9E28-4D4C-B446-3C2814735BD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66465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64E008-0281-0F2D-654E-C6336A4F932D}"/>
            </a:ext>
          </a:extLst>
        </p:cNvPr>
        <p:cNvGrpSpPr/>
        <p:nvPr/>
      </p:nvGrpSpPr>
      <p:grpSpPr>
        <a:xfrm>
          <a:off x="0" y="0"/>
          <a:ext cx="0" cy="0"/>
          <a:chOff x="0" y="0"/>
          <a:chExt cx="0" cy="0"/>
        </a:xfrm>
      </p:grpSpPr>
      <p:sp>
        <p:nvSpPr>
          <p:cNvPr id="2" name="Θέση εικόνας διαφάνειας 1">
            <a:extLst>
              <a:ext uri="{FF2B5EF4-FFF2-40B4-BE49-F238E27FC236}">
                <a16:creationId xmlns:a16="http://schemas.microsoft.com/office/drawing/2014/main" id="{8ECDE140-3A56-5833-47FE-BF081F1A2617}"/>
              </a:ext>
            </a:extLst>
          </p:cNvPr>
          <p:cNvSpPr>
            <a:spLocks noGrp="1" noRot="1" noChangeAspect="1"/>
          </p:cNvSpPr>
          <p:nvPr>
            <p:ph type="sldImg"/>
          </p:nvPr>
        </p:nvSpPr>
        <p:spPr/>
      </p:sp>
      <p:sp>
        <p:nvSpPr>
          <p:cNvPr id="3" name="Θέση σημειώσεων 2">
            <a:extLst>
              <a:ext uri="{FF2B5EF4-FFF2-40B4-BE49-F238E27FC236}">
                <a16:creationId xmlns:a16="http://schemas.microsoft.com/office/drawing/2014/main" id="{B8912707-CCE7-F19A-EEE4-2C77A15F3A50}"/>
              </a:ext>
            </a:extLst>
          </p:cNvPr>
          <p:cNvSpPr>
            <a:spLocks noGrp="1"/>
          </p:cNvSpPr>
          <p:nvPr>
            <p:ph type="body" idx="1"/>
          </p:nvPr>
        </p:nvSpPr>
        <p:spPr/>
        <p:txBody>
          <a:bodyPr/>
          <a:lstStyle/>
          <a:p>
            <a:endParaRPr lang="el-GR" dirty="0"/>
          </a:p>
        </p:txBody>
      </p:sp>
      <p:sp>
        <p:nvSpPr>
          <p:cNvPr id="4" name="Θέση αριθμού διαφάνειας 3">
            <a:extLst>
              <a:ext uri="{FF2B5EF4-FFF2-40B4-BE49-F238E27FC236}">
                <a16:creationId xmlns:a16="http://schemas.microsoft.com/office/drawing/2014/main" id="{DAE09EE0-2FCA-7E9F-9F79-2EBD05F3543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502A053-9E28-4D4C-B446-3C2814735BD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33852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502A053-9E28-4D4C-B446-3C2814735BD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4686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B89C7D-B42E-0BD2-1CD7-9C14D3268A92}"/>
            </a:ext>
          </a:extLst>
        </p:cNvPr>
        <p:cNvGrpSpPr/>
        <p:nvPr/>
      </p:nvGrpSpPr>
      <p:grpSpPr>
        <a:xfrm>
          <a:off x="0" y="0"/>
          <a:ext cx="0" cy="0"/>
          <a:chOff x="0" y="0"/>
          <a:chExt cx="0" cy="0"/>
        </a:xfrm>
      </p:grpSpPr>
      <p:sp>
        <p:nvSpPr>
          <p:cNvPr id="2" name="Θέση εικόνας διαφάνειας 1">
            <a:extLst>
              <a:ext uri="{FF2B5EF4-FFF2-40B4-BE49-F238E27FC236}">
                <a16:creationId xmlns:a16="http://schemas.microsoft.com/office/drawing/2014/main" id="{E0CE106D-D9A3-6D4B-CA92-1016CA7C0639}"/>
              </a:ext>
            </a:extLst>
          </p:cNvPr>
          <p:cNvSpPr>
            <a:spLocks noGrp="1" noRot="1" noChangeAspect="1"/>
          </p:cNvSpPr>
          <p:nvPr>
            <p:ph type="sldImg"/>
          </p:nvPr>
        </p:nvSpPr>
        <p:spPr/>
      </p:sp>
      <p:sp>
        <p:nvSpPr>
          <p:cNvPr id="3" name="Θέση σημειώσεων 2">
            <a:extLst>
              <a:ext uri="{FF2B5EF4-FFF2-40B4-BE49-F238E27FC236}">
                <a16:creationId xmlns:a16="http://schemas.microsoft.com/office/drawing/2014/main" id="{50B65679-F158-959E-37AA-FEBB8EB07A0B}"/>
              </a:ext>
            </a:extLst>
          </p:cNvPr>
          <p:cNvSpPr>
            <a:spLocks noGrp="1"/>
          </p:cNvSpPr>
          <p:nvPr>
            <p:ph type="body" idx="1"/>
          </p:nvPr>
        </p:nvSpPr>
        <p:spPr/>
        <p:txBody>
          <a:bodyPr/>
          <a:lstStyle/>
          <a:p>
            <a:endParaRPr lang="el-GR" dirty="0"/>
          </a:p>
        </p:txBody>
      </p:sp>
      <p:sp>
        <p:nvSpPr>
          <p:cNvPr id="4" name="Θέση αριθμού διαφάνειας 3">
            <a:extLst>
              <a:ext uri="{FF2B5EF4-FFF2-40B4-BE49-F238E27FC236}">
                <a16:creationId xmlns:a16="http://schemas.microsoft.com/office/drawing/2014/main" id="{7DE26273-03E2-80D8-EC94-58E77BE16F26}"/>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502A053-9E28-4D4C-B446-3C2814735BD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35828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50335E-3F69-4F2E-2A95-2A99EFD19D97}"/>
            </a:ext>
          </a:extLst>
        </p:cNvPr>
        <p:cNvGrpSpPr/>
        <p:nvPr/>
      </p:nvGrpSpPr>
      <p:grpSpPr>
        <a:xfrm>
          <a:off x="0" y="0"/>
          <a:ext cx="0" cy="0"/>
          <a:chOff x="0" y="0"/>
          <a:chExt cx="0" cy="0"/>
        </a:xfrm>
      </p:grpSpPr>
      <p:sp>
        <p:nvSpPr>
          <p:cNvPr id="2" name="Θέση εικόνας διαφάνειας 1">
            <a:extLst>
              <a:ext uri="{FF2B5EF4-FFF2-40B4-BE49-F238E27FC236}">
                <a16:creationId xmlns:a16="http://schemas.microsoft.com/office/drawing/2014/main" id="{BF13BD4E-D17B-2E88-16F3-5BFA971A7166}"/>
              </a:ext>
            </a:extLst>
          </p:cNvPr>
          <p:cNvSpPr>
            <a:spLocks noGrp="1" noRot="1" noChangeAspect="1"/>
          </p:cNvSpPr>
          <p:nvPr>
            <p:ph type="sldImg"/>
          </p:nvPr>
        </p:nvSpPr>
        <p:spPr/>
      </p:sp>
      <p:sp>
        <p:nvSpPr>
          <p:cNvPr id="3" name="Θέση σημειώσεων 2">
            <a:extLst>
              <a:ext uri="{FF2B5EF4-FFF2-40B4-BE49-F238E27FC236}">
                <a16:creationId xmlns:a16="http://schemas.microsoft.com/office/drawing/2014/main" id="{C6C9E32B-E352-85BF-3C3E-A37E9B71AE48}"/>
              </a:ext>
            </a:extLst>
          </p:cNvPr>
          <p:cNvSpPr>
            <a:spLocks noGrp="1"/>
          </p:cNvSpPr>
          <p:nvPr>
            <p:ph type="body" idx="1"/>
          </p:nvPr>
        </p:nvSpPr>
        <p:spPr/>
        <p:txBody>
          <a:bodyPr/>
          <a:lstStyle/>
          <a:p>
            <a:endParaRPr lang="el-GR" dirty="0"/>
          </a:p>
        </p:txBody>
      </p:sp>
      <p:sp>
        <p:nvSpPr>
          <p:cNvPr id="4" name="Θέση αριθμού διαφάνειας 3">
            <a:extLst>
              <a:ext uri="{FF2B5EF4-FFF2-40B4-BE49-F238E27FC236}">
                <a16:creationId xmlns:a16="http://schemas.microsoft.com/office/drawing/2014/main" id="{3DD251D9-1AAB-966C-69D2-E1305669B3C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502A053-9E28-4D4C-B446-3C2814735BD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0948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1C58DD-55BD-3FAA-7A31-1921F283EEBB}"/>
            </a:ext>
          </a:extLst>
        </p:cNvPr>
        <p:cNvGrpSpPr/>
        <p:nvPr/>
      </p:nvGrpSpPr>
      <p:grpSpPr>
        <a:xfrm>
          <a:off x="0" y="0"/>
          <a:ext cx="0" cy="0"/>
          <a:chOff x="0" y="0"/>
          <a:chExt cx="0" cy="0"/>
        </a:xfrm>
      </p:grpSpPr>
      <p:sp>
        <p:nvSpPr>
          <p:cNvPr id="2" name="Θέση εικόνας διαφάνειας 1">
            <a:extLst>
              <a:ext uri="{FF2B5EF4-FFF2-40B4-BE49-F238E27FC236}">
                <a16:creationId xmlns:a16="http://schemas.microsoft.com/office/drawing/2014/main" id="{B7B6D04F-827F-4CAD-5B3A-3949DE339917}"/>
              </a:ext>
            </a:extLst>
          </p:cNvPr>
          <p:cNvSpPr>
            <a:spLocks noGrp="1" noRot="1" noChangeAspect="1"/>
          </p:cNvSpPr>
          <p:nvPr>
            <p:ph type="sldImg"/>
          </p:nvPr>
        </p:nvSpPr>
        <p:spPr/>
      </p:sp>
      <p:sp>
        <p:nvSpPr>
          <p:cNvPr id="3" name="Θέση σημειώσεων 2">
            <a:extLst>
              <a:ext uri="{FF2B5EF4-FFF2-40B4-BE49-F238E27FC236}">
                <a16:creationId xmlns:a16="http://schemas.microsoft.com/office/drawing/2014/main" id="{302BE35B-95EA-EC65-E167-169EB4377325}"/>
              </a:ext>
            </a:extLst>
          </p:cNvPr>
          <p:cNvSpPr>
            <a:spLocks noGrp="1"/>
          </p:cNvSpPr>
          <p:nvPr>
            <p:ph type="body" idx="1"/>
          </p:nvPr>
        </p:nvSpPr>
        <p:spPr/>
        <p:txBody>
          <a:bodyPr/>
          <a:lstStyle/>
          <a:p>
            <a:endParaRPr lang="el-GR" dirty="0"/>
          </a:p>
        </p:txBody>
      </p:sp>
      <p:sp>
        <p:nvSpPr>
          <p:cNvPr id="4" name="Θέση αριθμού διαφάνειας 3">
            <a:extLst>
              <a:ext uri="{FF2B5EF4-FFF2-40B4-BE49-F238E27FC236}">
                <a16:creationId xmlns:a16="http://schemas.microsoft.com/office/drawing/2014/main" id="{F9AA5565-DB4A-AD31-D460-8FC803DA6ED8}"/>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502A053-9E28-4D4C-B446-3C2814735BD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79439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399">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4"/>
            <a:ext cx="7766936" cy="1096899"/>
          </a:xfrm>
        </p:spPr>
        <p:txBody>
          <a:bodyPr anchor="t"/>
          <a:lstStyle>
            <a:lvl1pPr marL="0" indent="0" algn="r">
              <a:buNone/>
              <a:defRPr>
                <a:solidFill>
                  <a:schemeClr val="tx1">
                    <a:lumMod val="50000"/>
                    <a:lumOff val="50000"/>
                  </a:schemeClr>
                </a:solidFill>
              </a:defRPr>
            </a:lvl1pPr>
            <a:lvl2pPr marL="457109" indent="0" algn="ctr">
              <a:buNone/>
              <a:defRPr>
                <a:solidFill>
                  <a:schemeClr val="tx1">
                    <a:tint val="75000"/>
                  </a:schemeClr>
                </a:solidFill>
              </a:defRPr>
            </a:lvl2pPr>
            <a:lvl3pPr marL="914217" indent="0" algn="ctr">
              <a:buNone/>
              <a:defRPr>
                <a:solidFill>
                  <a:schemeClr val="tx1">
                    <a:tint val="75000"/>
                  </a:schemeClr>
                </a:solidFill>
              </a:defRPr>
            </a:lvl3pPr>
            <a:lvl4pPr marL="1371326" indent="0" algn="ctr">
              <a:buNone/>
              <a:defRPr>
                <a:solidFill>
                  <a:schemeClr val="tx1">
                    <a:tint val="75000"/>
                  </a:schemeClr>
                </a:solidFill>
              </a:defRPr>
            </a:lvl4pPr>
            <a:lvl5pPr marL="1828434" indent="0" algn="ctr">
              <a:buNone/>
              <a:defRPr>
                <a:solidFill>
                  <a:schemeClr val="tx1">
                    <a:tint val="75000"/>
                  </a:schemeClr>
                </a:solidFill>
              </a:defRPr>
            </a:lvl5pPr>
            <a:lvl6pPr marL="2285543" indent="0" algn="ctr">
              <a:buNone/>
              <a:defRPr>
                <a:solidFill>
                  <a:schemeClr val="tx1">
                    <a:tint val="75000"/>
                  </a:schemeClr>
                </a:solidFill>
              </a:defRPr>
            </a:lvl6pPr>
            <a:lvl7pPr marL="2742651" indent="0" algn="ctr">
              <a:buNone/>
              <a:defRPr>
                <a:solidFill>
                  <a:schemeClr val="tx1">
                    <a:tint val="75000"/>
                  </a:schemeClr>
                </a:solidFill>
              </a:defRPr>
            </a:lvl7pPr>
            <a:lvl8pPr marL="3199760" indent="0" algn="ctr">
              <a:buNone/>
              <a:defRPr>
                <a:solidFill>
                  <a:schemeClr val="tx1">
                    <a:tint val="75000"/>
                  </a:schemeClr>
                </a:solidFill>
              </a:defRPr>
            </a:lvl8pPr>
            <a:lvl9pPr marL="365686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49033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399"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109" indent="0">
              <a:buNone/>
              <a:defRPr sz="1800">
                <a:solidFill>
                  <a:schemeClr val="tx1">
                    <a:tint val="75000"/>
                  </a:schemeClr>
                </a:solidFill>
              </a:defRPr>
            </a:lvl2pPr>
            <a:lvl3pPr marL="914217" indent="0">
              <a:buNone/>
              <a:defRPr sz="1600">
                <a:solidFill>
                  <a:schemeClr val="tx1">
                    <a:tint val="75000"/>
                  </a:schemeClr>
                </a:solidFill>
              </a:defRPr>
            </a:lvl3pPr>
            <a:lvl4pPr marL="1371326" indent="0">
              <a:buNone/>
              <a:defRPr sz="1400">
                <a:solidFill>
                  <a:schemeClr val="tx1">
                    <a:tint val="75000"/>
                  </a:schemeClr>
                </a:solidFill>
              </a:defRPr>
            </a:lvl4pPr>
            <a:lvl5pPr marL="1828434" indent="0">
              <a:buNone/>
              <a:defRPr sz="1400">
                <a:solidFill>
                  <a:schemeClr val="tx1">
                    <a:tint val="75000"/>
                  </a:schemeClr>
                </a:solidFill>
              </a:defRPr>
            </a:lvl5pPr>
            <a:lvl6pPr marL="2285543" indent="0">
              <a:buNone/>
              <a:defRPr sz="1400">
                <a:solidFill>
                  <a:schemeClr val="tx1">
                    <a:tint val="75000"/>
                  </a:schemeClr>
                </a:solidFill>
              </a:defRPr>
            </a:lvl6pPr>
            <a:lvl7pPr marL="2742651" indent="0">
              <a:buNone/>
              <a:defRPr sz="1400">
                <a:solidFill>
                  <a:schemeClr val="tx1">
                    <a:tint val="75000"/>
                  </a:schemeClr>
                </a:solidFill>
              </a:defRPr>
            </a:lvl7pPr>
            <a:lvl8pPr marL="3199760" indent="0">
              <a:buNone/>
              <a:defRPr sz="1400">
                <a:solidFill>
                  <a:schemeClr val="tx1">
                    <a:tint val="75000"/>
                  </a:schemeClr>
                </a:solidFill>
              </a:defRPr>
            </a:lvl8pPr>
            <a:lvl9pPr marL="365686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88AB1B-2DD0-402B-84CC-8D465D065918}" type="datetimeFigureOut">
              <a:rPr lang="el-GR" smtClean="0"/>
              <a:t>1/4/2025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BB3C151-AA25-418D-9F43-3C73D951C83D}" type="slidenum">
              <a:rPr lang="el-GR" smtClean="0"/>
              <a:t>‹#›</a:t>
            </a:fld>
            <a:endParaRPr lang="el-GR"/>
          </a:p>
        </p:txBody>
      </p:sp>
    </p:spTree>
    <p:extLst>
      <p:ext uri="{BB962C8B-B14F-4D97-AF65-F5344CB8AC3E}">
        <p14:creationId xmlns:p14="http://schemas.microsoft.com/office/powerpoint/2010/main" val="3501297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399"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109" indent="0">
              <a:buFontTx/>
              <a:buNone/>
              <a:defRPr/>
            </a:lvl2pPr>
            <a:lvl3pPr marL="914217" indent="0">
              <a:buFontTx/>
              <a:buNone/>
              <a:defRPr/>
            </a:lvl3pPr>
            <a:lvl4pPr marL="1371326" indent="0">
              <a:buFontTx/>
              <a:buNone/>
              <a:defRPr/>
            </a:lvl4pPr>
            <a:lvl5pPr marL="182843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109" indent="0">
              <a:buNone/>
              <a:defRPr sz="1800">
                <a:solidFill>
                  <a:schemeClr val="tx1">
                    <a:tint val="75000"/>
                  </a:schemeClr>
                </a:solidFill>
              </a:defRPr>
            </a:lvl2pPr>
            <a:lvl3pPr marL="914217" indent="0">
              <a:buNone/>
              <a:defRPr sz="1600">
                <a:solidFill>
                  <a:schemeClr val="tx1">
                    <a:tint val="75000"/>
                  </a:schemeClr>
                </a:solidFill>
              </a:defRPr>
            </a:lvl3pPr>
            <a:lvl4pPr marL="1371326" indent="0">
              <a:buNone/>
              <a:defRPr sz="1400">
                <a:solidFill>
                  <a:schemeClr val="tx1">
                    <a:tint val="75000"/>
                  </a:schemeClr>
                </a:solidFill>
              </a:defRPr>
            </a:lvl4pPr>
            <a:lvl5pPr marL="1828434" indent="0">
              <a:buNone/>
              <a:defRPr sz="1400">
                <a:solidFill>
                  <a:schemeClr val="tx1">
                    <a:tint val="75000"/>
                  </a:schemeClr>
                </a:solidFill>
              </a:defRPr>
            </a:lvl5pPr>
            <a:lvl6pPr marL="2285543" indent="0">
              <a:buNone/>
              <a:defRPr sz="1400">
                <a:solidFill>
                  <a:schemeClr val="tx1">
                    <a:tint val="75000"/>
                  </a:schemeClr>
                </a:solidFill>
              </a:defRPr>
            </a:lvl6pPr>
            <a:lvl7pPr marL="2742651" indent="0">
              <a:buNone/>
              <a:defRPr sz="1400">
                <a:solidFill>
                  <a:schemeClr val="tx1">
                    <a:tint val="75000"/>
                  </a:schemeClr>
                </a:solidFill>
              </a:defRPr>
            </a:lvl7pPr>
            <a:lvl8pPr marL="3199760" indent="0">
              <a:buNone/>
              <a:defRPr sz="1400">
                <a:solidFill>
                  <a:schemeClr val="tx1">
                    <a:tint val="75000"/>
                  </a:schemeClr>
                </a:solidFill>
              </a:defRPr>
            </a:lvl8pPr>
            <a:lvl9pPr marL="365686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88AB1B-2DD0-402B-84CC-8D465D065918}" type="datetimeFigureOut">
              <a:rPr lang="el-GR" smtClean="0"/>
              <a:t>1/4/2025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BB3C151-AA25-418D-9F43-3C73D951C83D}"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28" tIns="45714" rIns="91428" bIns="45714" rtlCol="0" anchor="ctr">
            <a:noAutofit/>
          </a:bodyPr>
          <a:lstStyle/>
          <a:p>
            <a:pPr lvl="0"/>
            <a:r>
              <a:rPr lang="en-US" sz="7998"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28" tIns="45714" rIns="91428" bIns="45714" rtlCol="0" anchor="ctr">
            <a:noAutofit/>
          </a:bodyPr>
          <a:lstStyle/>
          <a:p>
            <a:pPr lvl="0"/>
            <a:r>
              <a:rPr lang="en-US" sz="7998"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14772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399"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109" indent="0">
              <a:buNone/>
              <a:defRPr sz="1800">
                <a:solidFill>
                  <a:schemeClr val="tx1">
                    <a:tint val="75000"/>
                  </a:schemeClr>
                </a:solidFill>
              </a:defRPr>
            </a:lvl2pPr>
            <a:lvl3pPr marL="914217" indent="0">
              <a:buNone/>
              <a:defRPr sz="1600">
                <a:solidFill>
                  <a:schemeClr val="tx1">
                    <a:tint val="75000"/>
                  </a:schemeClr>
                </a:solidFill>
              </a:defRPr>
            </a:lvl3pPr>
            <a:lvl4pPr marL="1371326" indent="0">
              <a:buNone/>
              <a:defRPr sz="1400">
                <a:solidFill>
                  <a:schemeClr val="tx1">
                    <a:tint val="75000"/>
                  </a:schemeClr>
                </a:solidFill>
              </a:defRPr>
            </a:lvl4pPr>
            <a:lvl5pPr marL="1828434" indent="0">
              <a:buNone/>
              <a:defRPr sz="1400">
                <a:solidFill>
                  <a:schemeClr val="tx1">
                    <a:tint val="75000"/>
                  </a:schemeClr>
                </a:solidFill>
              </a:defRPr>
            </a:lvl5pPr>
            <a:lvl6pPr marL="2285543" indent="0">
              <a:buNone/>
              <a:defRPr sz="1400">
                <a:solidFill>
                  <a:schemeClr val="tx1">
                    <a:tint val="75000"/>
                  </a:schemeClr>
                </a:solidFill>
              </a:defRPr>
            </a:lvl6pPr>
            <a:lvl7pPr marL="2742651" indent="0">
              <a:buNone/>
              <a:defRPr sz="1400">
                <a:solidFill>
                  <a:schemeClr val="tx1">
                    <a:tint val="75000"/>
                  </a:schemeClr>
                </a:solidFill>
              </a:defRPr>
            </a:lvl7pPr>
            <a:lvl8pPr marL="3199760" indent="0">
              <a:buNone/>
              <a:defRPr sz="1400">
                <a:solidFill>
                  <a:schemeClr val="tx1">
                    <a:tint val="75000"/>
                  </a:schemeClr>
                </a:solidFill>
              </a:defRPr>
            </a:lvl8pPr>
            <a:lvl9pPr marL="365686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88AB1B-2DD0-402B-84CC-8D465D065918}" type="datetimeFigureOut">
              <a:rPr lang="el-GR" smtClean="0"/>
              <a:t>1/4/2025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BB3C151-AA25-418D-9F43-3C73D951C83D}" type="slidenum">
              <a:rPr lang="el-GR" smtClean="0"/>
              <a:t>‹#›</a:t>
            </a:fld>
            <a:endParaRPr lang="el-GR"/>
          </a:p>
        </p:txBody>
      </p:sp>
    </p:spTree>
    <p:extLst>
      <p:ext uri="{BB962C8B-B14F-4D97-AF65-F5344CB8AC3E}">
        <p14:creationId xmlns:p14="http://schemas.microsoft.com/office/powerpoint/2010/main" val="3309445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399" b="0" cap="none"/>
            </a:lvl1pPr>
          </a:lstStyle>
          <a:p>
            <a:r>
              <a:rPr lang="en-US"/>
              <a:t>Click to edit Master title style</a:t>
            </a:r>
          </a:p>
        </p:txBody>
      </p:sp>
      <p:sp>
        <p:nvSpPr>
          <p:cNvPr id="23" name="Text Placeholder 9"/>
          <p:cNvSpPr>
            <a:spLocks noGrp="1"/>
          </p:cNvSpPr>
          <p:nvPr>
            <p:ph type="body" sz="quarter" idx="13"/>
          </p:nvPr>
        </p:nvSpPr>
        <p:spPr>
          <a:xfrm>
            <a:off x="677333" y="4013200"/>
            <a:ext cx="8596669" cy="514248"/>
          </a:xfrm>
        </p:spPr>
        <p:txBody>
          <a:bodyPr anchor="b">
            <a:noAutofit/>
          </a:bodyPr>
          <a:lstStyle>
            <a:lvl1pPr marL="0" indent="0">
              <a:buFontTx/>
              <a:buNone/>
              <a:defRPr sz="2400">
                <a:solidFill>
                  <a:schemeClr val="tx1">
                    <a:lumMod val="75000"/>
                    <a:lumOff val="25000"/>
                  </a:schemeClr>
                </a:solidFill>
              </a:defRPr>
            </a:lvl1pPr>
            <a:lvl2pPr marL="457109" indent="0">
              <a:buFontTx/>
              <a:buNone/>
              <a:defRPr/>
            </a:lvl2pPr>
            <a:lvl3pPr marL="914217" indent="0">
              <a:buFontTx/>
              <a:buNone/>
              <a:defRPr/>
            </a:lvl3pPr>
            <a:lvl4pPr marL="1371326" indent="0">
              <a:buFontTx/>
              <a:buNone/>
              <a:defRPr/>
            </a:lvl4pPr>
            <a:lvl5pPr marL="182843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109" indent="0">
              <a:buNone/>
              <a:defRPr sz="1800">
                <a:solidFill>
                  <a:schemeClr val="tx1">
                    <a:tint val="75000"/>
                  </a:schemeClr>
                </a:solidFill>
              </a:defRPr>
            </a:lvl2pPr>
            <a:lvl3pPr marL="914217" indent="0">
              <a:buNone/>
              <a:defRPr sz="1600">
                <a:solidFill>
                  <a:schemeClr val="tx1">
                    <a:tint val="75000"/>
                  </a:schemeClr>
                </a:solidFill>
              </a:defRPr>
            </a:lvl3pPr>
            <a:lvl4pPr marL="1371326" indent="0">
              <a:buNone/>
              <a:defRPr sz="1400">
                <a:solidFill>
                  <a:schemeClr val="tx1">
                    <a:tint val="75000"/>
                  </a:schemeClr>
                </a:solidFill>
              </a:defRPr>
            </a:lvl4pPr>
            <a:lvl5pPr marL="1828434" indent="0">
              <a:buNone/>
              <a:defRPr sz="1400">
                <a:solidFill>
                  <a:schemeClr val="tx1">
                    <a:tint val="75000"/>
                  </a:schemeClr>
                </a:solidFill>
              </a:defRPr>
            </a:lvl5pPr>
            <a:lvl6pPr marL="2285543" indent="0">
              <a:buNone/>
              <a:defRPr sz="1400">
                <a:solidFill>
                  <a:schemeClr val="tx1">
                    <a:tint val="75000"/>
                  </a:schemeClr>
                </a:solidFill>
              </a:defRPr>
            </a:lvl6pPr>
            <a:lvl7pPr marL="2742651" indent="0">
              <a:buNone/>
              <a:defRPr sz="1400">
                <a:solidFill>
                  <a:schemeClr val="tx1">
                    <a:tint val="75000"/>
                  </a:schemeClr>
                </a:solidFill>
              </a:defRPr>
            </a:lvl7pPr>
            <a:lvl8pPr marL="3199760" indent="0">
              <a:buNone/>
              <a:defRPr sz="1400">
                <a:solidFill>
                  <a:schemeClr val="tx1">
                    <a:tint val="75000"/>
                  </a:schemeClr>
                </a:solidFill>
              </a:defRPr>
            </a:lvl8pPr>
            <a:lvl9pPr marL="365686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88AB1B-2DD0-402B-84CC-8D465D065918}" type="datetimeFigureOut">
              <a:rPr lang="el-GR" smtClean="0"/>
              <a:t>1/4/2025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BB3C151-AA25-418D-9F43-3C73D951C83D}"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28" tIns="45714" rIns="91428" bIns="45714" rtlCol="0" anchor="ctr">
            <a:noAutofit/>
          </a:bodyPr>
          <a:lstStyle/>
          <a:p>
            <a:pPr lvl="0"/>
            <a:r>
              <a:rPr lang="en-US" sz="7998"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28" tIns="45714" rIns="91428" bIns="45714" rtlCol="0" anchor="ctr">
            <a:noAutofit/>
          </a:bodyPr>
          <a:lstStyle/>
          <a:p>
            <a:pPr lvl="0"/>
            <a:r>
              <a:rPr lang="en-US" sz="7998"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297383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588203" cy="3022600"/>
          </a:xfrm>
        </p:spPr>
        <p:txBody>
          <a:bodyPr anchor="ctr">
            <a:normAutofit/>
          </a:bodyPr>
          <a:lstStyle>
            <a:lvl1pPr algn="l">
              <a:defRPr sz="4399" b="0" cap="none"/>
            </a:lvl1pPr>
          </a:lstStyle>
          <a:p>
            <a:r>
              <a:rPr lang="en-US"/>
              <a:t>Click to edit Master title style</a:t>
            </a:r>
          </a:p>
        </p:txBody>
      </p:sp>
      <p:sp>
        <p:nvSpPr>
          <p:cNvPr id="23" name="Text Placeholder 9"/>
          <p:cNvSpPr>
            <a:spLocks noGrp="1"/>
          </p:cNvSpPr>
          <p:nvPr>
            <p:ph type="body" sz="quarter" idx="13"/>
          </p:nvPr>
        </p:nvSpPr>
        <p:spPr>
          <a:xfrm>
            <a:off x="677333" y="4013200"/>
            <a:ext cx="8596669" cy="514248"/>
          </a:xfrm>
        </p:spPr>
        <p:txBody>
          <a:bodyPr anchor="b">
            <a:noAutofit/>
          </a:bodyPr>
          <a:lstStyle>
            <a:lvl1pPr marL="0" indent="0">
              <a:buFontTx/>
              <a:buNone/>
              <a:defRPr sz="2400">
                <a:solidFill>
                  <a:schemeClr val="accent1"/>
                </a:solidFill>
              </a:defRPr>
            </a:lvl1pPr>
            <a:lvl2pPr marL="457109" indent="0">
              <a:buFontTx/>
              <a:buNone/>
              <a:defRPr/>
            </a:lvl2pPr>
            <a:lvl3pPr marL="914217" indent="0">
              <a:buFontTx/>
              <a:buNone/>
              <a:defRPr/>
            </a:lvl3pPr>
            <a:lvl4pPr marL="1371326" indent="0">
              <a:buFontTx/>
              <a:buNone/>
              <a:defRPr/>
            </a:lvl4pPr>
            <a:lvl5pPr marL="182843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109" indent="0">
              <a:buNone/>
              <a:defRPr sz="1800">
                <a:solidFill>
                  <a:schemeClr val="tx1">
                    <a:tint val="75000"/>
                  </a:schemeClr>
                </a:solidFill>
              </a:defRPr>
            </a:lvl2pPr>
            <a:lvl3pPr marL="914217" indent="0">
              <a:buNone/>
              <a:defRPr sz="1600">
                <a:solidFill>
                  <a:schemeClr val="tx1">
                    <a:tint val="75000"/>
                  </a:schemeClr>
                </a:solidFill>
              </a:defRPr>
            </a:lvl3pPr>
            <a:lvl4pPr marL="1371326" indent="0">
              <a:buNone/>
              <a:defRPr sz="1400">
                <a:solidFill>
                  <a:schemeClr val="tx1">
                    <a:tint val="75000"/>
                  </a:schemeClr>
                </a:solidFill>
              </a:defRPr>
            </a:lvl4pPr>
            <a:lvl5pPr marL="1828434" indent="0">
              <a:buNone/>
              <a:defRPr sz="1400">
                <a:solidFill>
                  <a:schemeClr val="tx1">
                    <a:tint val="75000"/>
                  </a:schemeClr>
                </a:solidFill>
              </a:defRPr>
            </a:lvl5pPr>
            <a:lvl6pPr marL="2285543" indent="0">
              <a:buNone/>
              <a:defRPr sz="1400">
                <a:solidFill>
                  <a:schemeClr val="tx1">
                    <a:tint val="75000"/>
                  </a:schemeClr>
                </a:solidFill>
              </a:defRPr>
            </a:lvl6pPr>
            <a:lvl7pPr marL="2742651" indent="0">
              <a:buNone/>
              <a:defRPr sz="1400">
                <a:solidFill>
                  <a:schemeClr val="tx1">
                    <a:tint val="75000"/>
                  </a:schemeClr>
                </a:solidFill>
              </a:defRPr>
            </a:lvl7pPr>
            <a:lvl8pPr marL="3199760" indent="0">
              <a:buNone/>
              <a:defRPr sz="1400">
                <a:solidFill>
                  <a:schemeClr val="tx1">
                    <a:tint val="75000"/>
                  </a:schemeClr>
                </a:solidFill>
              </a:defRPr>
            </a:lvl8pPr>
            <a:lvl9pPr marL="365686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88AB1B-2DD0-402B-84CC-8D465D065918}" type="datetimeFigureOut">
              <a:rPr lang="el-GR" smtClean="0"/>
              <a:t>1/4/2025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BB3C151-AA25-418D-9F43-3C73D951C83D}" type="slidenum">
              <a:rPr lang="el-GR" smtClean="0"/>
              <a:t>‹#›</a:t>
            </a:fld>
            <a:endParaRPr lang="el-GR"/>
          </a:p>
        </p:txBody>
      </p:sp>
    </p:spTree>
    <p:extLst>
      <p:ext uri="{BB962C8B-B14F-4D97-AF65-F5344CB8AC3E}">
        <p14:creationId xmlns:p14="http://schemas.microsoft.com/office/powerpoint/2010/main" val="1378646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8094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4" y="609600"/>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026504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COVER">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5684111"/>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083430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8"/>
            <a:ext cx="8596668" cy="1826581"/>
          </a:xfrm>
        </p:spPr>
        <p:txBody>
          <a:bodyPr anchor="b"/>
          <a:lstStyle>
            <a:lvl1pPr algn="l">
              <a:defRPr sz="3999"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109" indent="0">
              <a:buNone/>
              <a:defRPr sz="1800">
                <a:solidFill>
                  <a:schemeClr val="tx1">
                    <a:tint val="75000"/>
                  </a:schemeClr>
                </a:solidFill>
              </a:defRPr>
            </a:lvl2pPr>
            <a:lvl3pPr marL="914217" indent="0">
              <a:buNone/>
              <a:defRPr sz="1600">
                <a:solidFill>
                  <a:schemeClr val="tx1">
                    <a:tint val="75000"/>
                  </a:schemeClr>
                </a:solidFill>
              </a:defRPr>
            </a:lvl3pPr>
            <a:lvl4pPr marL="1371326" indent="0">
              <a:buNone/>
              <a:defRPr sz="1400">
                <a:solidFill>
                  <a:schemeClr val="tx1">
                    <a:tint val="75000"/>
                  </a:schemeClr>
                </a:solidFill>
              </a:defRPr>
            </a:lvl4pPr>
            <a:lvl5pPr marL="1828434" indent="0">
              <a:buNone/>
              <a:defRPr sz="1400">
                <a:solidFill>
                  <a:schemeClr val="tx1">
                    <a:tint val="75000"/>
                  </a:schemeClr>
                </a:solidFill>
              </a:defRPr>
            </a:lvl5pPr>
            <a:lvl6pPr marL="2285543" indent="0">
              <a:buNone/>
              <a:defRPr sz="1400">
                <a:solidFill>
                  <a:schemeClr val="tx1">
                    <a:tint val="75000"/>
                  </a:schemeClr>
                </a:solidFill>
              </a:defRPr>
            </a:lvl6pPr>
            <a:lvl7pPr marL="2742651" indent="0">
              <a:buNone/>
              <a:defRPr sz="1400">
                <a:solidFill>
                  <a:schemeClr val="tx1">
                    <a:tint val="75000"/>
                  </a:schemeClr>
                </a:solidFill>
              </a:defRPr>
            </a:lvl7pPr>
            <a:lvl8pPr marL="3199760" indent="0">
              <a:buNone/>
              <a:defRPr sz="1400">
                <a:solidFill>
                  <a:schemeClr val="tx1">
                    <a:tint val="75000"/>
                  </a:schemeClr>
                </a:solidFill>
              </a:defRPr>
            </a:lvl8pPr>
            <a:lvl9pPr marL="365686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34903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90"/>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96225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6" y="2160983"/>
            <a:ext cx="4185623" cy="576262"/>
          </a:xfrm>
        </p:spPr>
        <p:txBody>
          <a:bodyPr anchor="b">
            <a:noAutofit/>
          </a:bodyPr>
          <a:lstStyle>
            <a:lvl1pPr marL="0" indent="0">
              <a:buNone/>
              <a:defRPr sz="2400" b="0"/>
            </a:lvl1pPr>
            <a:lvl2pPr marL="457109" indent="0">
              <a:buNone/>
              <a:defRPr sz="2000" b="1"/>
            </a:lvl2pPr>
            <a:lvl3pPr marL="914217" indent="0">
              <a:buNone/>
              <a:defRPr sz="1800" b="1"/>
            </a:lvl3pPr>
            <a:lvl4pPr marL="1371326" indent="0">
              <a:buNone/>
              <a:defRPr sz="1600" b="1"/>
            </a:lvl4pPr>
            <a:lvl5pPr marL="1828434" indent="0">
              <a:buNone/>
              <a:defRPr sz="1600" b="1"/>
            </a:lvl5pPr>
            <a:lvl6pPr marL="2285543" indent="0">
              <a:buNone/>
              <a:defRPr sz="1600" b="1"/>
            </a:lvl6pPr>
            <a:lvl7pPr marL="2742651" indent="0">
              <a:buNone/>
              <a:defRPr sz="1600" b="1"/>
            </a:lvl7pPr>
            <a:lvl8pPr marL="3199760" indent="0">
              <a:buNone/>
              <a:defRPr sz="1600" b="1"/>
            </a:lvl8pPr>
            <a:lvl9pPr marL="3656868"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6" y="2737246"/>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109" indent="0">
              <a:buNone/>
              <a:defRPr sz="2000" b="1"/>
            </a:lvl2pPr>
            <a:lvl3pPr marL="914217" indent="0">
              <a:buNone/>
              <a:defRPr sz="1800" b="1"/>
            </a:lvl3pPr>
            <a:lvl4pPr marL="1371326" indent="0">
              <a:buNone/>
              <a:defRPr sz="1600" b="1"/>
            </a:lvl4pPr>
            <a:lvl5pPr marL="1828434" indent="0">
              <a:buNone/>
              <a:defRPr sz="1600" b="1"/>
            </a:lvl5pPr>
            <a:lvl6pPr marL="2285543" indent="0">
              <a:buNone/>
              <a:defRPr sz="1600" b="1"/>
            </a:lvl6pPr>
            <a:lvl7pPr marL="2742651" indent="0">
              <a:buNone/>
              <a:defRPr sz="1600" b="1"/>
            </a:lvl7pPr>
            <a:lvl8pPr marL="3199760" indent="0">
              <a:buNone/>
              <a:defRPr sz="1600" b="1"/>
            </a:lvl8pPr>
            <a:lvl9pPr marL="365686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6"/>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4/1/2025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741564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4/1/2025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3095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26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2" y="514925"/>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6972" indent="0">
              <a:buNone/>
              <a:defRPr sz="1400"/>
            </a:lvl2pPr>
            <a:lvl3pPr marL="913943" indent="0">
              <a:buNone/>
              <a:defRPr sz="1200"/>
            </a:lvl3pPr>
            <a:lvl4pPr marL="1370915" indent="0">
              <a:buNone/>
              <a:defRPr sz="1000"/>
            </a:lvl4pPr>
            <a:lvl5pPr marL="1827885" indent="0">
              <a:buNone/>
              <a:defRPr sz="1000"/>
            </a:lvl5pPr>
            <a:lvl6pPr marL="2284857" indent="0">
              <a:buNone/>
              <a:defRPr sz="1000"/>
            </a:lvl6pPr>
            <a:lvl7pPr marL="2741829" indent="0">
              <a:buNone/>
              <a:defRPr sz="1000"/>
            </a:lvl7pPr>
            <a:lvl8pPr marL="3198800" indent="0">
              <a:buNone/>
              <a:defRPr sz="1000"/>
            </a:lvl8pPr>
            <a:lvl9pPr marL="365577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89849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109" indent="0">
              <a:buNone/>
              <a:defRPr sz="1600"/>
            </a:lvl2pPr>
            <a:lvl3pPr marL="914217" indent="0">
              <a:buNone/>
              <a:defRPr sz="1600"/>
            </a:lvl3pPr>
            <a:lvl4pPr marL="1371326" indent="0">
              <a:buNone/>
              <a:defRPr sz="1600"/>
            </a:lvl4pPr>
            <a:lvl5pPr marL="1828434" indent="0">
              <a:buNone/>
              <a:defRPr sz="1600"/>
            </a:lvl5pPr>
            <a:lvl6pPr marL="2285543" indent="0">
              <a:buNone/>
              <a:defRPr sz="1600"/>
            </a:lvl6pPr>
            <a:lvl7pPr marL="2742651" indent="0">
              <a:buNone/>
              <a:defRPr sz="1600"/>
            </a:lvl7pPr>
            <a:lvl8pPr marL="3199760" indent="0">
              <a:buNone/>
              <a:defRPr sz="1600"/>
            </a:lvl8pPr>
            <a:lvl9pPr marL="3656868" indent="0">
              <a:buNone/>
              <a:defRPr sz="1600"/>
            </a:lvl9pPr>
          </a:lstStyle>
          <a:p>
            <a:r>
              <a:rPr lang="en-US"/>
              <a:t>Click icon to add picture</a:t>
            </a:r>
          </a:p>
        </p:txBody>
      </p:sp>
      <p:sp>
        <p:nvSpPr>
          <p:cNvPr id="4" name="Text Placeholder 3"/>
          <p:cNvSpPr>
            <a:spLocks noGrp="1"/>
          </p:cNvSpPr>
          <p:nvPr>
            <p:ph type="body" sz="half" idx="2"/>
          </p:nvPr>
        </p:nvSpPr>
        <p:spPr>
          <a:xfrm>
            <a:off x="677335" y="5367338"/>
            <a:ext cx="8596667" cy="674024"/>
          </a:xfrm>
        </p:spPr>
        <p:txBody>
          <a:bodyPr>
            <a:normAutofit/>
          </a:bodyPr>
          <a:lstStyle>
            <a:lvl1pPr marL="0" indent="0">
              <a:buNone/>
              <a:defRPr sz="1200"/>
            </a:lvl1pPr>
            <a:lvl2pPr marL="457109" indent="0">
              <a:buNone/>
              <a:defRPr sz="1200"/>
            </a:lvl2pPr>
            <a:lvl3pPr marL="914217" indent="0">
              <a:buNone/>
              <a:defRPr sz="1000"/>
            </a:lvl3pPr>
            <a:lvl4pPr marL="1371326" indent="0">
              <a:buNone/>
              <a:defRPr sz="900"/>
            </a:lvl4pPr>
            <a:lvl5pPr marL="1828434" indent="0">
              <a:buNone/>
              <a:defRPr sz="900"/>
            </a:lvl5pPr>
            <a:lvl6pPr marL="2285543" indent="0">
              <a:buNone/>
              <a:defRPr sz="900"/>
            </a:lvl6pPr>
            <a:lvl7pPr marL="2742651" indent="0">
              <a:buNone/>
              <a:defRPr sz="900"/>
            </a:lvl7pPr>
            <a:lvl8pPr marL="3199760" indent="0">
              <a:buNone/>
              <a:defRPr sz="900"/>
            </a:lvl8pPr>
            <a:lvl9pPr marL="3656868"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5" name="Date Placeholder 4"/>
          <p:cNvSpPr>
            <a:spLocks noGrp="1"/>
          </p:cNvSpPr>
          <p:nvPr>
            <p:ph type="dt" sz="half" idx="10"/>
          </p:nvPr>
        </p:nvSpPr>
        <p:spPr/>
        <p:txBody>
          <a:bodyPr/>
          <a:lstStyle/>
          <a:p>
            <a:fld id="{B61BEF0D-F0BB-DE4B-95CE-6DB70DBA9567}" type="datetimeFigureOut">
              <a:rPr lang="en-US" smtClean="0"/>
              <a:pPr/>
              <a:t>4/1/2025</a:t>
            </a:fld>
            <a:endParaRPr lang="en-US"/>
          </a:p>
        </p:txBody>
      </p:sp>
    </p:spTree>
    <p:extLst>
      <p:ext uri="{BB962C8B-B14F-4D97-AF65-F5344CB8AC3E}">
        <p14:creationId xmlns:p14="http://schemas.microsoft.com/office/powerpoint/2010/main" val="227394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90"/>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4" y="6041363"/>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4/1/2025</a:t>
            </a:fld>
            <a:endParaRPr lang="en-US"/>
          </a:p>
        </p:txBody>
      </p:sp>
      <p:sp>
        <p:nvSpPr>
          <p:cNvPr id="5" name="Footer Placeholder 4"/>
          <p:cNvSpPr>
            <a:spLocks noGrp="1"/>
          </p:cNvSpPr>
          <p:nvPr>
            <p:ph type="ftr" sz="quarter" idx="3"/>
          </p:nvPr>
        </p:nvSpPr>
        <p:spPr>
          <a:xfrm>
            <a:off x="677334" y="6041363"/>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3"/>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2731038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109" rtl="0" eaLnBrk="1" latinLnBrk="0" hangingPunct="1">
        <a:spcBef>
          <a:spcPct val="0"/>
        </a:spcBef>
        <a:buNone/>
        <a:defRPr sz="3599"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31" indent="-342831" algn="l" defTabSz="457109"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801" indent="-285693" algn="l" defTabSz="457109"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771" indent="-228554" algn="l" defTabSz="457109"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599880" indent="-228554" algn="l" defTabSz="45710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6989" indent="-228554" algn="l" defTabSz="45710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097" indent="-228554" algn="l" defTabSz="45710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206" indent="-228554" algn="l" defTabSz="45710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8314" indent="-228554" algn="l" defTabSz="45710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423" indent="-228554" algn="l" defTabSz="45710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109" rtl="0" eaLnBrk="1" latinLnBrk="0" hangingPunct="1">
        <a:defRPr sz="1800" kern="1200">
          <a:solidFill>
            <a:schemeClr val="tx1"/>
          </a:solidFill>
          <a:latin typeface="+mn-lt"/>
          <a:ea typeface="+mn-ea"/>
          <a:cs typeface="+mn-cs"/>
        </a:defRPr>
      </a:lvl1pPr>
      <a:lvl2pPr marL="457109" algn="l" defTabSz="457109" rtl="0" eaLnBrk="1" latinLnBrk="0" hangingPunct="1">
        <a:defRPr sz="1800" kern="1200">
          <a:solidFill>
            <a:schemeClr val="tx1"/>
          </a:solidFill>
          <a:latin typeface="+mn-lt"/>
          <a:ea typeface="+mn-ea"/>
          <a:cs typeface="+mn-cs"/>
        </a:defRPr>
      </a:lvl2pPr>
      <a:lvl3pPr marL="914217" algn="l" defTabSz="457109" rtl="0" eaLnBrk="1" latinLnBrk="0" hangingPunct="1">
        <a:defRPr sz="1800" kern="1200">
          <a:solidFill>
            <a:schemeClr val="tx1"/>
          </a:solidFill>
          <a:latin typeface="+mn-lt"/>
          <a:ea typeface="+mn-ea"/>
          <a:cs typeface="+mn-cs"/>
        </a:defRPr>
      </a:lvl3pPr>
      <a:lvl4pPr marL="1371326" algn="l" defTabSz="457109" rtl="0" eaLnBrk="1" latinLnBrk="0" hangingPunct="1">
        <a:defRPr sz="1800" kern="1200">
          <a:solidFill>
            <a:schemeClr val="tx1"/>
          </a:solidFill>
          <a:latin typeface="+mn-lt"/>
          <a:ea typeface="+mn-ea"/>
          <a:cs typeface="+mn-cs"/>
        </a:defRPr>
      </a:lvl4pPr>
      <a:lvl5pPr marL="1828434" algn="l" defTabSz="457109" rtl="0" eaLnBrk="1" latinLnBrk="0" hangingPunct="1">
        <a:defRPr sz="1800" kern="1200">
          <a:solidFill>
            <a:schemeClr val="tx1"/>
          </a:solidFill>
          <a:latin typeface="+mn-lt"/>
          <a:ea typeface="+mn-ea"/>
          <a:cs typeface="+mn-cs"/>
        </a:defRPr>
      </a:lvl5pPr>
      <a:lvl6pPr marL="2285543" algn="l" defTabSz="457109" rtl="0" eaLnBrk="1" latinLnBrk="0" hangingPunct="1">
        <a:defRPr sz="1800" kern="1200">
          <a:solidFill>
            <a:schemeClr val="tx1"/>
          </a:solidFill>
          <a:latin typeface="+mn-lt"/>
          <a:ea typeface="+mn-ea"/>
          <a:cs typeface="+mn-cs"/>
        </a:defRPr>
      </a:lvl6pPr>
      <a:lvl7pPr marL="2742651" algn="l" defTabSz="457109" rtl="0" eaLnBrk="1" latinLnBrk="0" hangingPunct="1">
        <a:defRPr sz="1800" kern="1200">
          <a:solidFill>
            <a:schemeClr val="tx1"/>
          </a:solidFill>
          <a:latin typeface="+mn-lt"/>
          <a:ea typeface="+mn-ea"/>
          <a:cs typeface="+mn-cs"/>
        </a:defRPr>
      </a:lvl7pPr>
      <a:lvl8pPr marL="3199760" algn="l" defTabSz="457109" rtl="0" eaLnBrk="1" latinLnBrk="0" hangingPunct="1">
        <a:defRPr sz="1800" kern="1200">
          <a:solidFill>
            <a:schemeClr val="tx1"/>
          </a:solidFill>
          <a:latin typeface="+mn-lt"/>
          <a:ea typeface="+mn-ea"/>
          <a:cs typeface="+mn-cs"/>
        </a:defRPr>
      </a:lvl8pPr>
      <a:lvl9pPr marL="3656868" algn="l" defTabSz="45710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emf"/><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4DBB975-154A-8966-421A-CB3F2D75B03D}"/>
              </a:ext>
            </a:extLst>
          </p:cNvPr>
          <p:cNvSpPr/>
          <p:nvPr/>
        </p:nvSpPr>
        <p:spPr bwMode="auto">
          <a:xfrm>
            <a:off x="0" y="4174338"/>
            <a:ext cx="12192000" cy="2683216"/>
          </a:xfrm>
          <a:prstGeom prst="rect">
            <a:avLst/>
          </a:prstGeom>
          <a:solidFill>
            <a:srgbClr val="216B97"/>
          </a:solidFill>
          <a:ln>
            <a:noFill/>
          </a:ln>
          <a:effectLst/>
        </p:spPr>
        <p:txBody>
          <a:bodyPr vert="horz" wrap="square" lIns="45714" tIns="22857" rIns="45714" bIns="22857" numCol="1" rtlCol="0" anchor="t" anchorCtr="0" compatLnSpc="1">
            <a:prstTxWarp prst="textNoShape">
              <a:avLst/>
            </a:prstTxWarp>
            <a:noAutofit/>
          </a:bodyPr>
          <a:lstStyle/>
          <a:p>
            <a:pPr algn="ctr" defTabSz="228554"/>
            <a:endParaRPr lang="en-US" sz="900" dirty="0">
              <a:solidFill>
                <a:prstClr val="black"/>
              </a:solidFill>
              <a:latin typeface="Trebuchet MS" panose="020B0603020202020204"/>
            </a:endParaRPr>
          </a:p>
        </p:txBody>
      </p:sp>
      <p:sp>
        <p:nvSpPr>
          <p:cNvPr id="2" name="object 2">
            <a:extLst>
              <a:ext uri="{FF2B5EF4-FFF2-40B4-BE49-F238E27FC236}">
                <a16:creationId xmlns:a16="http://schemas.microsoft.com/office/drawing/2014/main" id="{F6A7ED41-A26A-5400-87CB-35FE4795FD88}"/>
              </a:ext>
            </a:extLst>
          </p:cNvPr>
          <p:cNvSpPr/>
          <p:nvPr/>
        </p:nvSpPr>
        <p:spPr>
          <a:xfrm>
            <a:off x="440559" y="462844"/>
            <a:ext cx="2143278" cy="210925"/>
          </a:xfrm>
          <a:prstGeom prst="rect">
            <a:avLst/>
          </a:prstGeom>
          <a:blipFill>
            <a:blip r:embed="rId3" cstate="print"/>
            <a:stretch>
              <a:fillRect/>
            </a:stretch>
          </a:blipFill>
        </p:spPr>
        <p:txBody>
          <a:bodyPr wrap="square" lIns="0" tIns="0" rIns="0" bIns="0" rtlCol="0"/>
          <a:lstStyle/>
          <a:p>
            <a:pPr defTabSz="228554"/>
            <a:endParaRPr sz="900">
              <a:solidFill>
                <a:prstClr val="black"/>
              </a:solidFill>
              <a:latin typeface="Trebuchet MS" panose="020B0603020202020204"/>
            </a:endParaRPr>
          </a:p>
        </p:txBody>
      </p:sp>
      <p:sp>
        <p:nvSpPr>
          <p:cNvPr id="3" name="object 5">
            <a:extLst>
              <a:ext uri="{FF2B5EF4-FFF2-40B4-BE49-F238E27FC236}">
                <a16:creationId xmlns:a16="http://schemas.microsoft.com/office/drawing/2014/main" id="{795F77DC-5D5C-89FF-3C7F-600A47BB68DC}"/>
              </a:ext>
            </a:extLst>
          </p:cNvPr>
          <p:cNvSpPr/>
          <p:nvPr/>
        </p:nvSpPr>
        <p:spPr>
          <a:xfrm>
            <a:off x="5962702" y="446"/>
            <a:ext cx="6229298" cy="4173892"/>
          </a:xfrm>
          <a:prstGeom prst="rect">
            <a:avLst/>
          </a:prstGeom>
          <a:blipFill>
            <a:blip r:embed="rId4" cstate="print"/>
            <a:stretch>
              <a:fillRect/>
            </a:stretch>
          </a:blipFill>
        </p:spPr>
        <p:txBody>
          <a:bodyPr wrap="square" lIns="0" tIns="0" rIns="0" bIns="0" rtlCol="0"/>
          <a:lstStyle/>
          <a:p>
            <a:pPr defTabSz="228554"/>
            <a:endParaRPr sz="900">
              <a:solidFill>
                <a:prstClr val="black"/>
              </a:solidFill>
              <a:latin typeface="Trebuchet MS" panose="020B0603020202020204"/>
            </a:endParaRPr>
          </a:p>
        </p:txBody>
      </p:sp>
      <p:sp>
        <p:nvSpPr>
          <p:cNvPr id="7" name="TextBox 6">
            <a:extLst>
              <a:ext uri="{FF2B5EF4-FFF2-40B4-BE49-F238E27FC236}">
                <a16:creationId xmlns:a16="http://schemas.microsoft.com/office/drawing/2014/main" id="{6ABC02DD-85C0-9ABE-BCD6-FD98C012B8AE}"/>
              </a:ext>
            </a:extLst>
          </p:cNvPr>
          <p:cNvSpPr txBox="1"/>
          <p:nvPr/>
        </p:nvSpPr>
        <p:spPr>
          <a:xfrm>
            <a:off x="341959" y="1086916"/>
            <a:ext cx="5620743" cy="3185359"/>
          </a:xfrm>
          <a:prstGeom prst="rect">
            <a:avLst/>
          </a:prstGeom>
          <a:noFill/>
        </p:spPr>
        <p:txBody>
          <a:bodyPr wrap="square" rtlCol="0">
            <a:spAutoFit/>
          </a:bodyPr>
          <a:lstStyle/>
          <a:p>
            <a:pPr defTabSz="228554"/>
            <a:endParaRPr lang="el-GR" sz="2400" b="1" dirty="0">
              <a:solidFill>
                <a:srgbClr val="216B97"/>
              </a:solidFill>
              <a:latin typeface="Trebuchet MS" panose="020B0603020202020204"/>
            </a:endParaRPr>
          </a:p>
          <a:p>
            <a:pPr defTabSz="228554"/>
            <a:r>
              <a:rPr lang="el-GR" sz="2400" b="1" dirty="0">
                <a:solidFill>
                  <a:srgbClr val="216B97"/>
                </a:solidFill>
                <a:latin typeface="Trebuchet MS" panose="020B0603020202020204"/>
              </a:rPr>
              <a:t>Ψηφιακό Τέλος Συναλλαγής</a:t>
            </a:r>
          </a:p>
          <a:p>
            <a:pPr defTabSz="228554"/>
            <a:r>
              <a:rPr lang="el-GR" b="1" dirty="0">
                <a:solidFill>
                  <a:schemeClr val="accent2">
                    <a:lumMod val="60000"/>
                    <a:lumOff val="40000"/>
                  </a:schemeClr>
                </a:solidFill>
                <a:latin typeface="Trebuchet MS" panose="020B0603020202020204"/>
              </a:rPr>
              <a:t>Ο Εκσυγχρονισμός του Τέλους Χαρτοσήμου</a:t>
            </a:r>
          </a:p>
          <a:p>
            <a:pPr defTabSz="228554"/>
            <a:endParaRPr lang="el-GR" sz="2899" dirty="0">
              <a:solidFill>
                <a:srgbClr val="216B97"/>
              </a:solidFill>
              <a:latin typeface="Trebuchet MS" panose="020B0603020202020204"/>
            </a:endParaRPr>
          </a:p>
          <a:p>
            <a:pPr algn="r" defTabSz="228554"/>
            <a:endParaRPr lang="el-GR" sz="1600" b="1" dirty="0">
              <a:solidFill>
                <a:prstClr val="black"/>
              </a:solidFill>
              <a:latin typeface="Trebuchet MS" panose="020B0603020202020204"/>
            </a:endParaRPr>
          </a:p>
          <a:p>
            <a:pPr algn="r" defTabSz="228554"/>
            <a:endParaRPr lang="el-GR" sz="1600" b="1" dirty="0">
              <a:solidFill>
                <a:prstClr val="black"/>
              </a:solidFill>
              <a:latin typeface="Trebuchet MS" panose="020B0603020202020204"/>
            </a:endParaRPr>
          </a:p>
          <a:p>
            <a:pPr algn="r" defTabSz="228554"/>
            <a:endParaRPr lang="el-GR" sz="1400" b="1" i="1" dirty="0">
              <a:solidFill>
                <a:schemeClr val="accent2">
                  <a:lumMod val="50000"/>
                </a:schemeClr>
              </a:solidFill>
              <a:latin typeface="Trebuchet MS" panose="020B0603020202020204"/>
            </a:endParaRPr>
          </a:p>
          <a:p>
            <a:pPr algn="r" defTabSz="228554"/>
            <a:endParaRPr lang="el-GR" sz="1400" b="1" i="1" dirty="0">
              <a:solidFill>
                <a:schemeClr val="accent2">
                  <a:lumMod val="50000"/>
                </a:schemeClr>
              </a:solidFill>
              <a:latin typeface="Trebuchet MS" panose="020B0603020202020204"/>
            </a:endParaRPr>
          </a:p>
          <a:p>
            <a:pPr algn="r" defTabSz="228554"/>
            <a:r>
              <a:rPr lang="el-GR" sz="1400" b="1" i="1" dirty="0">
                <a:solidFill>
                  <a:schemeClr val="accent2">
                    <a:lumMod val="50000"/>
                  </a:schemeClr>
                </a:solidFill>
                <a:latin typeface="Trebuchet MS" panose="020B0603020202020204"/>
              </a:rPr>
              <a:t>Χάρης </a:t>
            </a:r>
            <a:r>
              <a:rPr lang="el-GR" sz="1400" b="1" i="1" dirty="0" err="1">
                <a:solidFill>
                  <a:schemeClr val="accent2">
                    <a:lumMod val="50000"/>
                  </a:schemeClr>
                </a:solidFill>
                <a:latin typeface="Trebuchet MS" panose="020B0603020202020204"/>
              </a:rPr>
              <a:t>Σταμπουλής</a:t>
            </a:r>
            <a:endParaRPr lang="el-GR" sz="1400" b="1" i="1" dirty="0">
              <a:solidFill>
                <a:schemeClr val="accent2">
                  <a:lumMod val="50000"/>
                </a:schemeClr>
              </a:solidFill>
              <a:latin typeface="Trebuchet MS" panose="020B0603020202020204"/>
            </a:endParaRPr>
          </a:p>
          <a:p>
            <a:pPr algn="r" defTabSz="228554"/>
            <a:endParaRPr lang="el-GR" sz="1600" b="1" dirty="0">
              <a:solidFill>
                <a:prstClr val="black"/>
              </a:solidFill>
              <a:latin typeface="Trebuchet MS" panose="020B0603020202020204"/>
            </a:endParaRPr>
          </a:p>
          <a:p>
            <a:pPr algn="r" defTabSz="228554"/>
            <a:endParaRPr lang="en-US" sz="1600" dirty="0">
              <a:solidFill>
                <a:srgbClr val="42B051">
                  <a:lumMod val="50000"/>
                </a:srgbClr>
              </a:solidFill>
              <a:latin typeface="Trebuchet MS" panose="020B0603020202020204"/>
            </a:endParaRPr>
          </a:p>
        </p:txBody>
      </p:sp>
      <p:sp>
        <p:nvSpPr>
          <p:cNvPr id="9" name="TextBox 8">
            <a:extLst>
              <a:ext uri="{FF2B5EF4-FFF2-40B4-BE49-F238E27FC236}">
                <a16:creationId xmlns:a16="http://schemas.microsoft.com/office/drawing/2014/main" id="{5EEEA3E4-26CB-8770-4065-919D1F777AB1}"/>
              </a:ext>
            </a:extLst>
          </p:cNvPr>
          <p:cNvSpPr txBox="1"/>
          <p:nvPr/>
        </p:nvSpPr>
        <p:spPr>
          <a:xfrm>
            <a:off x="9258200" y="6333642"/>
            <a:ext cx="4168241" cy="307777"/>
          </a:xfrm>
          <a:prstGeom prst="rect">
            <a:avLst/>
          </a:prstGeom>
          <a:noFill/>
        </p:spPr>
        <p:txBody>
          <a:bodyPr wrap="square" rtlCol="0">
            <a:spAutoFit/>
          </a:bodyPr>
          <a:lstStyle/>
          <a:p>
            <a:pPr defTabSz="228554"/>
            <a:r>
              <a:rPr lang="en-US" sz="1400" b="1" dirty="0">
                <a:solidFill>
                  <a:prstClr val="white"/>
                </a:solidFill>
                <a:latin typeface="Trebuchet MS" panose="020B0603020202020204"/>
              </a:rPr>
              <a:t>3</a:t>
            </a:r>
            <a:r>
              <a:rPr lang="el-GR" sz="1400" b="1" dirty="0">
                <a:solidFill>
                  <a:prstClr val="white"/>
                </a:solidFill>
                <a:latin typeface="Trebuchet MS" panose="020B0603020202020204"/>
              </a:rPr>
              <a:t> Απριλίου 2025</a:t>
            </a:r>
            <a:endParaRPr lang="en-US" sz="1400" b="1" dirty="0">
              <a:solidFill>
                <a:prstClr val="white"/>
              </a:solidFill>
              <a:latin typeface="Trebuchet MS" panose="020B0603020202020204"/>
            </a:endParaRPr>
          </a:p>
        </p:txBody>
      </p:sp>
    </p:spTree>
    <p:extLst>
      <p:ext uri="{BB962C8B-B14F-4D97-AF65-F5344CB8AC3E}">
        <p14:creationId xmlns:p14="http://schemas.microsoft.com/office/powerpoint/2010/main" val="8401574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242B4-B3BF-36EF-631D-98BB9722B2D6}"/>
            </a:ext>
          </a:extLst>
        </p:cNvPr>
        <p:cNvGrpSpPr/>
        <p:nvPr/>
      </p:nvGrpSpPr>
      <p:grpSpPr>
        <a:xfrm>
          <a:off x="0" y="0"/>
          <a:ext cx="0" cy="0"/>
          <a:chOff x="0" y="0"/>
          <a:chExt cx="0" cy="0"/>
        </a:xfrm>
      </p:grpSpPr>
      <p:pic>
        <p:nvPicPr>
          <p:cNvPr id="8" name="Εικόνα 7">
            <a:extLst>
              <a:ext uri="{FF2B5EF4-FFF2-40B4-BE49-F238E27FC236}">
                <a16:creationId xmlns:a16="http://schemas.microsoft.com/office/drawing/2014/main" id="{09368CB8-9733-A1EE-6089-06BF0F93B4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642005" y="2996338"/>
            <a:ext cx="2064958" cy="159741"/>
          </a:xfrm>
          <a:prstGeom prst="rect">
            <a:avLst/>
          </a:prstGeom>
        </p:spPr>
      </p:pic>
      <p:cxnSp>
        <p:nvCxnSpPr>
          <p:cNvPr id="222" name="Straight Connector 221">
            <a:extLst>
              <a:ext uri="{FF2B5EF4-FFF2-40B4-BE49-F238E27FC236}">
                <a16:creationId xmlns:a16="http://schemas.microsoft.com/office/drawing/2014/main" id="{826FD2C4-0521-7CF4-CC42-8E98CAD31AB3}"/>
              </a:ext>
            </a:extLst>
          </p:cNvPr>
          <p:cNvCxnSpPr>
            <a:cxnSpLocks/>
          </p:cNvCxnSpPr>
          <p:nvPr/>
        </p:nvCxnSpPr>
        <p:spPr>
          <a:xfrm>
            <a:off x="844923" y="1198863"/>
            <a:ext cx="10762677" cy="0"/>
          </a:xfrm>
          <a:prstGeom prst="line">
            <a:avLst/>
          </a:prstGeom>
          <a:ln w="44450">
            <a:solidFill>
              <a:srgbClr val="DD2A1B"/>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3ED94D52-238F-A69E-4505-A6DFEC30CB4F}"/>
              </a:ext>
            </a:extLst>
          </p:cNvPr>
          <p:cNvSpPr/>
          <p:nvPr/>
        </p:nvSpPr>
        <p:spPr bwMode="auto">
          <a:xfrm>
            <a:off x="827526" y="1200985"/>
            <a:ext cx="10762677" cy="467997"/>
          </a:xfrm>
          <a:prstGeom prst="rect">
            <a:avLst/>
          </a:prstGeom>
          <a:solidFill>
            <a:srgbClr val="DD2A1B"/>
          </a:solidFill>
          <a:ln>
            <a:noFill/>
          </a:ln>
          <a:effectLst/>
        </p:spPr>
        <p:txBody>
          <a:bodyPr vert="horz" wrap="square" lIns="45714" tIns="22857" rIns="45714" bIns="22857" numCol="1" rtlCol="0" anchor="t" anchorCtr="0" compatLnSpc="1">
            <a:prstTxWarp prst="textNoShape">
              <a:avLst/>
            </a:prstTxWarp>
            <a:noAutofit/>
          </a:bodyPr>
          <a:lstStyle/>
          <a:p>
            <a:pPr algn="ctr" defTabSz="228554"/>
            <a:r>
              <a:rPr lang="el-GR" sz="2200" b="1">
                <a:solidFill>
                  <a:prstClr val="white"/>
                </a:solidFill>
                <a:latin typeface="Trebuchet MS" panose="020B0603020202020204"/>
              </a:rPr>
              <a:t> Καταργήσεις</a:t>
            </a:r>
            <a:endParaRPr lang="en-US" sz="2200" b="1">
              <a:solidFill>
                <a:prstClr val="white"/>
              </a:solidFill>
              <a:latin typeface="Trebuchet MS" panose="020B0603020202020204"/>
            </a:endParaRPr>
          </a:p>
        </p:txBody>
      </p:sp>
      <p:sp>
        <p:nvSpPr>
          <p:cNvPr id="16" name="TextBox 15">
            <a:extLst>
              <a:ext uri="{FF2B5EF4-FFF2-40B4-BE49-F238E27FC236}">
                <a16:creationId xmlns:a16="http://schemas.microsoft.com/office/drawing/2014/main" id="{518C3C60-73C5-CBEB-0F5C-8E9B9E1FE6E3}"/>
              </a:ext>
            </a:extLst>
          </p:cNvPr>
          <p:cNvSpPr txBox="1"/>
          <p:nvPr/>
        </p:nvSpPr>
        <p:spPr>
          <a:xfrm>
            <a:off x="844922" y="1668982"/>
            <a:ext cx="8766217" cy="4645502"/>
          </a:xfrm>
          <a:prstGeom prst="rect">
            <a:avLst/>
          </a:prstGeom>
          <a:noFill/>
        </p:spPr>
        <p:txBody>
          <a:bodyPr wrap="square" lIns="91440" tIns="45720" rIns="91440" bIns="45720" anchor="t">
            <a:spAutoFit/>
          </a:bodyPr>
          <a:lstStyle/>
          <a:p>
            <a:pPr marL="227965" lvl="1" defTabSz="228554">
              <a:lnSpc>
                <a:spcPct val="114000"/>
              </a:lnSpc>
            </a:pPr>
            <a:endParaRPr lang="en-US" sz="1200" dirty="0">
              <a:solidFill>
                <a:schemeClr val="accent2">
                  <a:lumMod val="49000"/>
                </a:schemeClr>
              </a:solidFill>
              <a:latin typeface="Trebuchet MS" panose="020B0603020202020204"/>
            </a:endParaRPr>
          </a:p>
          <a:p>
            <a:pPr marL="227965"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Παράλληλά, καταργήθηκε το Τέλος Χαρτοσήμου σε αρκετές συναλλαγές.</a:t>
            </a:r>
          </a:p>
          <a:p>
            <a:pPr marL="227965"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Ενδεικτικά, περιλαμβάνονται:</a:t>
            </a:r>
          </a:p>
          <a:p>
            <a:pPr marL="685165" lvl="1"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Ασφαλιστικές Συναλλαγές, Σύσταση και αύξηση κεφαλαίου μη κερδοσκοπικών νομικών προσώπων, Ενέγγυες πιστώσεις τραπεζών υπέρ εισαγωγέων.</a:t>
            </a:r>
          </a:p>
          <a:p>
            <a:pPr marL="685165" lvl="1"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Επιπρόσθετα, καταργήθηκε σε περισσότερες από 100 συναλλαγές που αφορούν σε χαρτόσημα επί </a:t>
            </a:r>
            <a:r>
              <a:rPr lang="el-GR" sz="1400" b="1" dirty="0" err="1">
                <a:solidFill>
                  <a:schemeClr val="accent2">
                    <a:lumMod val="49000"/>
                  </a:schemeClr>
                </a:solidFill>
                <a:latin typeface="Trebuchet MS" panose="020B0603020202020204"/>
              </a:rPr>
              <a:t>παραβόλων</a:t>
            </a:r>
            <a:r>
              <a:rPr lang="el-GR" sz="1400" b="1" dirty="0">
                <a:solidFill>
                  <a:schemeClr val="accent2">
                    <a:lumMod val="49000"/>
                  </a:schemeClr>
                </a:solidFill>
                <a:latin typeface="Trebuchet MS" panose="020B0603020202020204"/>
              </a:rPr>
              <a:t> (π.χ. άδεια γάμου, επαγγελματικές άδειες κλπ.). Σημειώνεται ότι η κατάργηση του Τέλους Χαρτοσήμου δεν συμπαρασύρει και την κατάργηση του </a:t>
            </a:r>
            <a:r>
              <a:rPr lang="el-GR" sz="1400" b="1" dirty="0" err="1">
                <a:solidFill>
                  <a:schemeClr val="accent2">
                    <a:lumMod val="49000"/>
                  </a:schemeClr>
                </a:solidFill>
                <a:latin typeface="Trebuchet MS" panose="020B0603020202020204"/>
              </a:rPr>
              <a:t>παραβόλου</a:t>
            </a:r>
            <a:r>
              <a:rPr lang="el-GR" sz="1400" b="1" dirty="0">
                <a:solidFill>
                  <a:schemeClr val="accent2">
                    <a:lumMod val="49000"/>
                  </a:schemeClr>
                </a:solidFill>
                <a:latin typeface="Trebuchet MS" panose="020B0603020202020204"/>
              </a:rPr>
              <a:t> για τις εν λόγω συναλλαγές.</a:t>
            </a:r>
          </a:p>
          <a:p>
            <a:pPr marL="685165" lvl="1"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Επιπλέον, καταργήθηκε σε συναλλαγές που επιβαλλόταν το Τέλος Χαρτοσήμου 2,40% ή 3.60% επί των κρατήσεων που αφορούν ΝΠΔΔ η το Δημόσιο, όπως κρατήσεις υπέρ ΕΟΦ, υπέρ του Ταμείου Χρηματοδότησης Δικαστικών Κτηρίων, υπέρ της Ανεξάρτητης Αρχής Δημοσίων Συβάσεων κλπ.</a:t>
            </a:r>
          </a:p>
          <a:p>
            <a:pPr marL="227965" lvl="1" defTabSz="228554">
              <a:lnSpc>
                <a:spcPct val="114000"/>
              </a:lnSpc>
            </a:pPr>
            <a:endParaRPr lang="en-US" sz="1500" dirty="0">
              <a:solidFill>
                <a:srgbClr val="000000"/>
              </a:solidFill>
              <a:latin typeface="Trebuchet MS" panose="020B0603020202020204"/>
            </a:endParaRPr>
          </a:p>
        </p:txBody>
      </p:sp>
      <p:sp>
        <p:nvSpPr>
          <p:cNvPr id="53" name="TextBox 52">
            <a:extLst>
              <a:ext uri="{FF2B5EF4-FFF2-40B4-BE49-F238E27FC236}">
                <a16:creationId xmlns:a16="http://schemas.microsoft.com/office/drawing/2014/main" id="{03B126E5-2C58-A5D3-5FDE-D16C13F8A42A}"/>
              </a:ext>
            </a:extLst>
          </p:cNvPr>
          <p:cNvSpPr txBox="1"/>
          <p:nvPr/>
        </p:nvSpPr>
        <p:spPr>
          <a:xfrm>
            <a:off x="2215845" y="470905"/>
            <a:ext cx="7780185" cy="461665"/>
          </a:xfrm>
          <a:prstGeom prst="rect">
            <a:avLst/>
          </a:prstGeom>
          <a:noFill/>
        </p:spPr>
        <p:txBody>
          <a:bodyPr wrap="square" rtlCol="0" anchor="ctr">
            <a:spAutoFit/>
          </a:bodyPr>
          <a:lstStyle/>
          <a:p>
            <a:pPr algn="ctr" defTabSz="228554"/>
            <a:r>
              <a:rPr lang="el-GR" sz="2400" b="1">
                <a:solidFill>
                  <a:srgbClr val="216B97"/>
                </a:solidFill>
                <a:latin typeface="Trebuchet MS" panose="020B0603020202020204"/>
              </a:rPr>
              <a:t>Ψηφιακό Τέλος Συναλλαγής (Ν. 5135/2024)</a:t>
            </a:r>
          </a:p>
        </p:txBody>
      </p:sp>
    </p:spTree>
    <p:extLst>
      <p:ext uri="{BB962C8B-B14F-4D97-AF65-F5344CB8AC3E}">
        <p14:creationId xmlns:p14="http://schemas.microsoft.com/office/powerpoint/2010/main" val="8746224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D5C664-909B-29F7-C92F-D761043961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D69608-0D7C-9FD8-3B32-9D6A220044A5}"/>
              </a:ext>
            </a:extLst>
          </p:cNvPr>
          <p:cNvSpPr>
            <a:spLocks noGrp="1"/>
          </p:cNvSpPr>
          <p:nvPr>
            <p:ph type="ctrTitle"/>
          </p:nvPr>
        </p:nvSpPr>
        <p:spPr>
          <a:xfrm>
            <a:off x="1050618" y="1782912"/>
            <a:ext cx="8667625" cy="1646088"/>
          </a:xfrm>
        </p:spPr>
        <p:txBody>
          <a:bodyPr/>
          <a:lstStyle/>
          <a:p>
            <a:pPr algn="just"/>
            <a:r>
              <a:rPr lang="en-US" sz="2400"/>
              <a:t>2</a:t>
            </a:r>
            <a:r>
              <a:rPr lang="el-GR" sz="2400"/>
              <a:t>. Υποκείμενες Συναλλαγές μεταξύ ιδιωτών (άρθρα 7-21)</a:t>
            </a:r>
          </a:p>
        </p:txBody>
      </p:sp>
    </p:spTree>
    <p:extLst>
      <p:ext uri="{BB962C8B-B14F-4D97-AF65-F5344CB8AC3E}">
        <p14:creationId xmlns:p14="http://schemas.microsoft.com/office/powerpoint/2010/main" val="2725926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Εικόνα 7">
            <a:extLst>
              <a:ext uri="{FF2B5EF4-FFF2-40B4-BE49-F238E27FC236}">
                <a16:creationId xmlns:a16="http://schemas.microsoft.com/office/drawing/2014/main" id="{9D395DF0-1686-4662-A9D7-B8ACBADD2D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642005" y="2996338"/>
            <a:ext cx="2064958" cy="159741"/>
          </a:xfrm>
          <a:prstGeom prst="rect">
            <a:avLst/>
          </a:prstGeom>
        </p:spPr>
      </p:pic>
      <p:cxnSp>
        <p:nvCxnSpPr>
          <p:cNvPr id="222" name="Straight Connector 221">
            <a:extLst>
              <a:ext uri="{FF2B5EF4-FFF2-40B4-BE49-F238E27FC236}">
                <a16:creationId xmlns:a16="http://schemas.microsoft.com/office/drawing/2014/main" id="{14558881-4DDC-EDEE-75C9-072B96B446F0}"/>
              </a:ext>
            </a:extLst>
          </p:cNvPr>
          <p:cNvCxnSpPr>
            <a:cxnSpLocks/>
          </p:cNvCxnSpPr>
          <p:nvPr/>
        </p:nvCxnSpPr>
        <p:spPr>
          <a:xfrm>
            <a:off x="844923" y="1198863"/>
            <a:ext cx="10762677" cy="0"/>
          </a:xfrm>
          <a:prstGeom prst="line">
            <a:avLst/>
          </a:prstGeom>
          <a:ln w="44450">
            <a:solidFill>
              <a:srgbClr val="DD2A1B"/>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2C8A0D7B-7796-6B94-5C02-9B15DF70C2B5}"/>
              </a:ext>
            </a:extLst>
          </p:cNvPr>
          <p:cNvSpPr/>
          <p:nvPr/>
        </p:nvSpPr>
        <p:spPr bwMode="auto">
          <a:xfrm>
            <a:off x="827526" y="1191415"/>
            <a:ext cx="10762677" cy="467997"/>
          </a:xfrm>
          <a:prstGeom prst="rect">
            <a:avLst/>
          </a:prstGeom>
          <a:solidFill>
            <a:srgbClr val="DD2A1B"/>
          </a:solidFill>
          <a:ln>
            <a:noFill/>
          </a:ln>
          <a:effectLst/>
        </p:spPr>
        <p:txBody>
          <a:bodyPr vert="horz" wrap="square" lIns="45714" tIns="22857" rIns="45714" bIns="22857" numCol="1" rtlCol="0" anchor="t" anchorCtr="0" compatLnSpc="1">
            <a:prstTxWarp prst="textNoShape">
              <a:avLst/>
            </a:prstTxWarp>
            <a:noAutofit/>
          </a:bodyPr>
          <a:lstStyle/>
          <a:p>
            <a:pPr algn="ctr" defTabSz="228554"/>
            <a:r>
              <a:rPr lang="el-GR" sz="2400" b="1">
                <a:solidFill>
                  <a:prstClr val="white"/>
                </a:solidFill>
                <a:latin typeface="Trebuchet MS" panose="020B0603020202020204"/>
              </a:rPr>
              <a:t>Υποκείμενες Συναλλαγές μεταξύ Ιδιωτών</a:t>
            </a:r>
            <a:r>
              <a:rPr lang="el-GR" sz="2400">
                <a:solidFill>
                  <a:prstClr val="white"/>
                </a:solidFill>
                <a:latin typeface="Trebuchet MS" panose="020B0603020202020204"/>
              </a:rPr>
              <a:t> </a:t>
            </a:r>
            <a:endParaRPr lang="en-US" sz="2400">
              <a:solidFill>
                <a:prstClr val="white"/>
              </a:solidFill>
              <a:latin typeface="Trebuchet MS" panose="020B0603020202020204"/>
            </a:endParaRPr>
          </a:p>
        </p:txBody>
      </p:sp>
      <p:sp>
        <p:nvSpPr>
          <p:cNvPr id="4" name="TextBox 3">
            <a:extLst>
              <a:ext uri="{FF2B5EF4-FFF2-40B4-BE49-F238E27FC236}">
                <a16:creationId xmlns:a16="http://schemas.microsoft.com/office/drawing/2014/main" id="{861C4D27-BB75-072F-3774-284F36404FB3}"/>
              </a:ext>
            </a:extLst>
          </p:cNvPr>
          <p:cNvSpPr txBox="1"/>
          <p:nvPr/>
        </p:nvSpPr>
        <p:spPr>
          <a:xfrm>
            <a:off x="540947" y="1815228"/>
            <a:ext cx="9686208" cy="5263942"/>
          </a:xfrm>
          <a:prstGeom prst="rect">
            <a:avLst/>
          </a:prstGeom>
          <a:noFill/>
        </p:spPr>
        <p:txBody>
          <a:bodyPr wrap="square" lIns="91440" tIns="45720" rIns="91440" bIns="45720" anchor="t">
            <a:spAutoFit/>
          </a:bodyPr>
          <a:lstStyle/>
          <a:p>
            <a:pPr marL="456565" lvl="1" indent="-227965" defTabSz="228554">
              <a:lnSpc>
                <a:spcPct val="150000"/>
              </a:lnSpc>
              <a:buFont typeface="Courier New" panose="02070309020205020404" pitchFamily="49" charset="0"/>
              <a:buChar char="o"/>
            </a:pPr>
            <a:r>
              <a:rPr lang="el-GR" sz="1400" b="1" dirty="0">
                <a:solidFill>
                  <a:schemeClr val="accent2">
                    <a:lumMod val="75000"/>
                  </a:schemeClr>
                </a:solidFill>
                <a:latin typeface="Trebuchet MS" panose="020B0603020202020204"/>
              </a:rPr>
              <a:t>Άρθρο 7 – Μίσθωση Ακινήτων</a:t>
            </a:r>
          </a:p>
          <a:p>
            <a:pPr marL="456565" lvl="1" indent="-227965" defTabSz="228554">
              <a:lnSpc>
                <a:spcPct val="150000"/>
              </a:lnSpc>
              <a:buFont typeface="Courier New" panose="02070309020205020404" pitchFamily="49" charset="0"/>
              <a:buChar char="o"/>
            </a:pPr>
            <a:r>
              <a:rPr lang="el-GR" sz="1400" b="1" dirty="0">
                <a:solidFill>
                  <a:schemeClr val="accent2">
                    <a:lumMod val="75000"/>
                  </a:schemeClr>
                </a:solidFill>
                <a:latin typeface="Trebuchet MS" panose="020B0603020202020204"/>
              </a:rPr>
              <a:t>Άρθρο 8 – Δάνεια</a:t>
            </a:r>
          </a:p>
          <a:p>
            <a:pPr marL="456565" lvl="1" indent="-227965" defTabSz="228554">
              <a:lnSpc>
                <a:spcPct val="150000"/>
              </a:lnSpc>
              <a:buFont typeface="Courier New" panose="02070309020205020404" pitchFamily="49" charset="0"/>
              <a:buChar char="o"/>
            </a:pPr>
            <a:r>
              <a:rPr lang="el-GR" sz="1400" b="1" dirty="0">
                <a:solidFill>
                  <a:schemeClr val="accent2">
                    <a:lumMod val="75000"/>
                  </a:schemeClr>
                </a:solidFill>
                <a:latin typeface="Trebuchet MS" panose="020B0603020202020204"/>
              </a:rPr>
              <a:t>Άρθρο 9 – Τρεχούμενος </a:t>
            </a:r>
            <a:r>
              <a:rPr lang="el-GR" sz="1400" b="1" dirty="0" err="1">
                <a:solidFill>
                  <a:schemeClr val="accent2">
                    <a:lumMod val="75000"/>
                  </a:schemeClr>
                </a:solidFill>
                <a:latin typeface="Trebuchet MS" panose="020B0603020202020204"/>
              </a:rPr>
              <a:t>Δοσοληπτικός</a:t>
            </a:r>
            <a:r>
              <a:rPr lang="el-GR" sz="1400" b="1" dirty="0">
                <a:solidFill>
                  <a:schemeClr val="accent2">
                    <a:lumMod val="75000"/>
                  </a:schemeClr>
                </a:solidFill>
                <a:latin typeface="Trebuchet MS" panose="020B0603020202020204"/>
              </a:rPr>
              <a:t> Λογαριασμός</a:t>
            </a:r>
          </a:p>
          <a:p>
            <a:pPr marL="456565" lvl="1" indent="-227965" defTabSz="228554">
              <a:lnSpc>
                <a:spcPct val="150000"/>
              </a:lnSpc>
              <a:buFont typeface="Courier New" panose="02070309020205020404" pitchFamily="49" charset="0"/>
              <a:buChar char="o"/>
            </a:pPr>
            <a:r>
              <a:rPr lang="el-GR" sz="1400" b="1" dirty="0">
                <a:solidFill>
                  <a:schemeClr val="accent2">
                    <a:lumMod val="75000"/>
                  </a:schemeClr>
                </a:solidFill>
                <a:latin typeface="Trebuchet MS" panose="020B0603020202020204"/>
              </a:rPr>
              <a:t>Άρθρο 10 – Καταθέσεις/Αναλήψεις</a:t>
            </a:r>
          </a:p>
          <a:p>
            <a:pPr marL="456565" lvl="1" indent="-227965" defTabSz="228554">
              <a:lnSpc>
                <a:spcPct val="150000"/>
              </a:lnSpc>
              <a:buFont typeface="Courier New" panose="02070309020205020404" pitchFamily="49" charset="0"/>
              <a:buChar char="o"/>
            </a:pPr>
            <a:r>
              <a:rPr lang="el-GR" sz="1400" b="1" dirty="0">
                <a:solidFill>
                  <a:schemeClr val="accent2">
                    <a:lumMod val="75000"/>
                  </a:schemeClr>
                </a:solidFill>
                <a:latin typeface="Trebuchet MS" panose="020B0603020202020204"/>
              </a:rPr>
              <a:t>Άρθρο 11 – Πώληση Κινητού Πράγματος ή Άυλου Αγαθού</a:t>
            </a:r>
          </a:p>
          <a:p>
            <a:pPr marL="456565" lvl="1" indent="-227965" defTabSz="228554">
              <a:lnSpc>
                <a:spcPct val="150000"/>
              </a:lnSpc>
              <a:buFont typeface="Courier New" panose="02070309020205020404" pitchFamily="49" charset="0"/>
              <a:buChar char="o"/>
            </a:pPr>
            <a:r>
              <a:rPr lang="el-GR" sz="1400" b="1" dirty="0">
                <a:solidFill>
                  <a:schemeClr val="accent2">
                    <a:lumMod val="75000"/>
                  </a:schemeClr>
                </a:solidFill>
                <a:latin typeface="Trebuchet MS" panose="020B0603020202020204"/>
              </a:rPr>
              <a:t>Άρθρο 12 – Μεταβίβαση Επιχείρησης</a:t>
            </a:r>
          </a:p>
          <a:p>
            <a:pPr marL="456565" lvl="1" indent="-227965" defTabSz="228554">
              <a:lnSpc>
                <a:spcPct val="150000"/>
              </a:lnSpc>
              <a:buFont typeface="Courier New" panose="02070309020205020404" pitchFamily="49" charset="0"/>
              <a:buChar char="o"/>
            </a:pPr>
            <a:r>
              <a:rPr lang="el-GR" sz="1400" b="1" dirty="0">
                <a:solidFill>
                  <a:schemeClr val="accent2">
                    <a:lumMod val="75000"/>
                  </a:schemeClr>
                </a:solidFill>
                <a:latin typeface="Trebuchet MS" panose="020B0603020202020204"/>
              </a:rPr>
              <a:t>Άρθρο 13 – Διανομή Κληρονομιάς</a:t>
            </a:r>
          </a:p>
          <a:p>
            <a:pPr marL="456565" lvl="1" indent="-227965" defTabSz="228554">
              <a:lnSpc>
                <a:spcPct val="150000"/>
              </a:lnSpc>
              <a:buFont typeface="Courier New" panose="02070309020205020404" pitchFamily="49" charset="0"/>
              <a:buChar char="o"/>
            </a:pPr>
            <a:r>
              <a:rPr lang="el-GR" sz="1400" b="1" dirty="0">
                <a:solidFill>
                  <a:schemeClr val="accent2">
                    <a:lumMod val="75000"/>
                  </a:schemeClr>
                </a:solidFill>
                <a:latin typeface="Trebuchet MS" panose="020B0603020202020204"/>
              </a:rPr>
              <a:t>Άρθρο 14 – Λοιπές Συμβάσεις</a:t>
            </a:r>
          </a:p>
          <a:p>
            <a:pPr marL="456565" lvl="1" indent="-227965" defTabSz="228554">
              <a:lnSpc>
                <a:spcPct val="150000"/>
              </a:lnSpc>
              <a:buFont typeface="Courier New" panose="02070309020205020404" pitchFamily="49" charset="0"/>
              <a:buChar char="o"/>
            </a:pPr>
            <a:r>
              <a:rPr lang="el-GR" sz="1400" b="1" dirty="0">
                <a:solidFill>
                  <a:schemeClr val="accent2">
                    <a:lumMod val="75000"/>
                  </a:schemeClr>
                </a:solidFill>
                <a:latin typeface="Trebuchet MS" panose="020B0603020202020204"/>
              </a:rPr>
              <a:t>Άρθρο 15 – Συμβιβασμός</a:t>
            </a:r>
          </a:p>
          <a:p>
            <a:pPr marL="456565" lvl="1" indent="-227965" defTabSz="228554">
              <a:lnSpc>
                <a:spcPct val="150000"/>
              </a:lnSpc>
              <a:buFont typeface="Courier New" panose="02070309020205020404" pitchFamily="49" charset="0"/>
              <a:buChar char="o"/>
            </a:pPr>
            <a:r>
              <a:rPr lang="el-GR" sz="1400" b="1" dirty="0">
                <a:solidFill>
                  <a:schemeClr val="accent2">
                    <a:lumMod val="75000"/>
                  </a:schemeClr>
                </a:solidFill>
                <a:latin typeface="Trebuchet MS" panose="020B0603020202020204"/>
              </a:rPr>
              <a:t>Άρθρο 16 – Αποζημιώσεις</a:t>
            </a:r>
          </a:p>
          <a:p>
            <a:pPr marL="456565" lvl="1" indent="-227965" defTabSz="228554">
              <a:lnSpc>
                <a:spcPct val="150000"/>
              </a:lnSpc>
              <a:buFont typeface="Courier New" panose="02070309020205020404" pitchFamily="49" charset="0"/>
              <a:buChar char="o"/>
            </a:pPr>
            <a:r>
              <a:rPr lang="el-GR" sz="1400" b="1" dirty="0">
                <a:solidFill>
                  <a:schemeClr val="accent2">
                    <a:lumMod val="75000"/>
                  </a:schemeClr>
                </a:solidFill>
                <a:latin typeface="Trebuchet MS" panose="020B0603020202020204"/>
              </a:rPr>
              <a:t>Άρθρο 17 – Αμοιβές</a:t>
            </a:r>
          </a:p>
          <a:p>
            <a:pPr marL="456565" lvl="1" indent="-227965" defTabSz="228554">
              <a:lnSpc>
                <a:spcPct val="150000"/>
              </a:lnSpc>
              <a:buFont typeface="Courier New" panose="02070309020205020404" pitchFamily="49" charset="0"/>
              <a:buChar char="o"/>
            </a:pPr>
            <a:r>
              <a:rPr lang="el-GR" sz="1400" b="1" dirty="0">
                <a:solidFill>
                  <a:schemeClr val="accent2">
                    <a:lumMod val="75000"/>
                  </a:schemeClr>
                </a:solidFill>
                <a:latin typeface="Trebuchet MS" panose="020B0603020202020204"/>
              </a:rPr>
              <a:t>Άρθρο 18 – Τόκοι Υπερημερίας και Νόμιμοι Τόκοι</a:t>
            </a:r>
          </a:p>
          <a:p>
            <a:pPr marL="456565" lvl="1" indent="-227965" defTabSz="228554">
              <a:lnSpc>
                <a:spcPct val="150000"/>
              </a:lnSpc>
              <a:buFont typeface="Courier New" panose="02070309020205020404" pitchFamily="49" charset="0"/>
              <a:buChar char="o"/>
            </a:pPr>
            <a:r>
              <a:rPr lang="el-GR" sz="1400" b="1" dirty="0">
                <a:solidFill>
                  <a:schemeClr val="accent2">
                    <a:lumMod val="75000"/>
                  </a:schemeClr>
                </a:solidFill>
                <a:latin typeface="Trebuchet MS" panose="020B0603020202020204"/>
              </a:rPr>
              <a:t>Άρθρο 19 – Τραπεζικές Επιταγές</a:t>
            </a:r>
          </a:p>
          <a:p>
            <a:pPr marL="456565" lvl="1" indent="-227965" defTabSz="228554">
              <a:lnSpc>
                <a:spcPct val="150000"/>
              </a:lnSpc>
              <a:buFont typeface="Courier New" panose="02070309020205020404" pitchFamily="49" charset="0"/>
              <a:buChar char="o"/>
            </a:pPr>
            <a:r>
              <a:rPr lang="el-GR" sz="1400" b="1" dirty="0">
                <a:solidFill>
                  <a:schemeClr val="accent2">
                    <a:lumMod val="75000"/>
                  </a:schemeClr>
                </a:solidFill>
                <a:latin typeface="Trebuchet MS" panose="020B0603020202020204"/>
              </a:rPr>
              <a:t>Άρθρο 20 – Συνδρομές</a:t>
            </a:r>
          </a:p>
          <a:p>
            <a:pPr marL="456565" lvl="1" indent="-227965" defTabSz="228554">
              <a:lnSpc>
                <a:spcPct val="150000"/>
              </a:lnSpc>
              <a:buFont typeface="Courier New" panose="02070309020205020404" pitchFamily="49" charset="0"/>
              <a:buChar char="o"/>
            </a:pPr>
            <a:r>
              <a:rPr lang="el-GR" sz="1400" b="1" dirty="0">
                <a:solidFill>
                  <a:schemeClr val="accent2">
                    <a:lumMod val="75000"/>
                  </a:schemeClr>
                </a:solidFill>
                <a:latin typeface="Trebuchet MS" panose="020B0603020202020204"/>
              </a:rPr>
              <a:t>Άρθρο 21 – Έπαθλα/Βραβεία</a:t>
            </a:r>
          </a:p>
          <a:p>
            <a:pPr marL="227965" indent="-227965" algn="just" defTabSz="228554">
              <a:lnSpc>
                <a:spcPct val="150000"/>
              </a:lnSpc>
              <a:spcAft>
                <a:spcPts val="600"/>
              </a:spcAft>
              <a:buFont typeface="Arial" panose="020B0604020202020204" pitchFamily="34" charset="0"/>
              <a:buChar char="•"/>
            </a:pPr>
            <a:endParaRPr lang="en-US" sz="1600" b="1" dirty="0">
              <a:solidFill>
                <a:prstClr val="black"/>
              </a:solidFill>
              <a:latin typeface="Trebuchet MS" panose="020B0603020202020204"/>
            </a:endParaRPr>
          </a:p>
        </p:txBody>
      </p:sp>
      <p:sp>
        <p:nvSpPr>
          <p:cNvPr id="39" name="TextBox 38">
            <a:extLst>
              <a:ext uri="{FF2B5EF4-FFF2-40B4-BE49-F238E27FC236}">
                <a16:creationId xmlns:a16="http://schemas.microsoft.com/office/drawing/2014/main" id="{61B46F91-E2E7-DF00-0BDB-B470CE73AFD5}"/>
              </a:ext>
            </a:extLst>
          </p:cNvPr>
          <p:cNvSpPr txBox="1"/>
          <p:nvPr/>
        </p:nvSpPr>
        <p:spPr>
          <a:xfrm>
            <a:off x="2215845" y="470905"/>
            <a:ext cx="7780185" cy="461665"/>
          </a:xfrm>
          <a:prstGeom prst="rect">
            <a:avLst/>
          </a:prstGeom>
          <a:noFill/>
        </p:spPr>
        <p:txBody>
          <a:bodyPr wrap="square" rtlCol="0" anchor="ctr">
            <a:spAutoFit/>
          </a:bodyPr>
          <a:lstStyle/>
          <a:p>
            <a:pPr algn="ctr" defTabSz="228554"/>
            <a:r>
              <a:rPr lang="el-GR" sz="2400" b="1">
                <a:solidFill>
                  <a:srgbClr val="216B97"/>
                </a:solidFill>
                <a:latin typeface="Trebuchet MS" panose="020B0603020202020204"/>
              </a:rPr>
              <a:t>Ψηφιακό Τέλος Συναλλαγής (Ν. 5135/2024)</a:t>
            </a:r>
          </a:p>
        </p:txBody>
      </p:sp>
    </p:spTree>
    <p:extLst>
      <p:ext uri="{BB962C8B-B14F-4D97-AF65-F5344CB8AC3E}">
        <p14:creationId xmlns:p14="http://schemas.microsoft.com/office/powerpoint/2010/main" val="31147610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4251E-6E8B-0558-1564-C412D30E1E28}"/>
            </a:ext>
          </a:extLst>
        </p:cNvPr>
        <p:cNvGrpSpPr/>
        <p:nvPr/>
      </p:nvGrpSpPr>
      <p:grpSpPr>
        <a:xfrm>
          <a:off x="0" y="0"/>
          <a:ext cx="0" cy="0"/>
          <a:chOff x="0" y="0"/>
          <a:chExt cx="0" cy="0"/>
        </a:xfrm>
      </p:grpSpPr>
      <p:pic>
        <p:nvPicPr>
          <p:cNvPr id="8" name="Εικόνα 7">
            <a:extLst>
              <a:ext uri="{FF2B5EF4-FFF2-40B4-BE49-F238E27FC236}">
                <a16:creationId xmlns:a16="http://schemas.microsoft.com/office/drawing/2014/main" id="{43676E22-86A8-518D-7A0C-D36F4F76F5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642005" y="2996338"/>
            <a:ext cx="2064958" cy="159741"/>
          </a:xfrm>
          <a:prstGeom prst="rect">
            <a:avLst/>
          </a:prstGeom>
        </p:spPr>
      </p:pic>
      <p:cxnSp>
        <p:nvCxnSpPr>
          <p:cNvPr id="222" name="Straight Connector 221">
            <a:extLst>
              <a:ext uri="{FF2B5EF4-FFF2-40B4-BE49-F238E27FC236}">
                <a16:creationId xmlns:a16="http://schemas.microsoft.com/office/drawing/2014/main" id="{84C5E25B-461B-5E0E-1684-1AAB676F8CB2}"/>
              </a:ext>
            </a:extLst>
          </p:cNvPr>
          <p:cNvCxnSpPr>
            <a:cxnSpLocks/>
          </p:cNvCxnSpPr>
          <p:nvPr/>
        </p:nvCxnSpPr>
        <p:spPr>
          <a:xfrm>
            <a:off x="844923" y="1198863"/>
            <a:ext cx="10762677" cy="0"/>
          </a:xfrm>
          <a:prstGeom prst="line">
            <a:avLst/>
          </a:prstGeom>
          <a:ln w="44450">
            <a:solidFill>
              <a:srgbClr val="DD2A1B"/>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4508B3BA-D51B-C4D7-5F23-6DE475BAE0EB}"/>
              </a:ext>
            </a:extLst>
          </p:cNvPr>
          <p:cNvSpPr/>
          <p:nvPr/>
        </p:nvSpPr>
        <p:spPr bwMode="auto">
          <a:xfrm>
            <a:off x="827526" y="1191415"/>
            <a:ext cx="10762677" cy="467997"/>
          </a:xfrm>
          <a:prstGeom prst="rect">
            <a:avLst/>
          </a:prstGeom>
          <a:solidFill>
            <a:srgbClr val="DD2A1B"/>
          </a:solidFill>
          <a:ln>
            <a:noFill/>
          </a:ln>
          <a:effectLst/>
        </p:spPr>
        <p:txBody>
          <a:bodyPr vert="horz" wrap="square" lIns="45714" tIns="22857" rIns="45714" bIns="22857" numCol="1" rtlCol="0" anchor="t" anchorCtr="0" compatLnSpc="1">
            <a:prstTxWarp prst="textNoShape">
              <a:avLst/>
            </a:prstTxWarp>
            <a:noAutofit/>
          </a:bodyPr>
          <a:lstStyle/>
          <a:p>
            <a:pPr algn="ctr" defTabSz="228554"/>
            <a:r>
              <a:rPr lang="el-GR" sz="2400" b="1">
                <a:solidFill>
                  <a:prstClr val="white"/>
                </a:solidFill>
                <a:latin typeface="Trebuchet MS" panose="020B0603020202020204"/>
              </a:rPr>
              <a:t>Βασικά Σημεία ανά Συναλλαγή</a:t>
            </a:r>
            <a:r>
              <a:rPr lang="el-GR" sz="2400">
                <a:solidFill>
                  <a:prstClr val="white"/>
                </a:solidFill>
                <a:latin typeface="Trebuchet MS" panose="020B0603020202020204"/>
              </a:rPr>
              <a:t> </a:t>
            </a:r>
            <a:endParaRPr lang="en-US" sz="2400">
              <a:solidFill>
                <a:prstClr val="white"/>
              </a:solidFill>
              <a:latin typeface="Trebuchet MS" panose="020B0603020202020204"/>
            </a:endParaRPr>
          </a:p>
        </p:txBody>
      </p:sp>
      <p:sp>
        <p:nvSpPr>
          <p:cNvPr id="4" name="TextBox 3">
            <a:extLst>
              <a:ext uri="{FF2B5EF4-FFF2-40B4-BE49-F238E27FC236}">
                <a16:creationId xmlns:a16="http://schemas.microsoft.com/office/drawing/2014/main" id="{4AC94168-3091-4BBA-3DB7-19ABA20ABEE5}"/>
              </a:ext>
            </a:extLst>
          </p:cNvPr>
          <p:cNvSpPr txBox="1"/>
          <p:nvPr/>
        </p:nvSpPr>
        <p:spPr>
          <a:xfrm>
            <a:off x="523354" y="1692547"/>
            <a:ext cx="8849246" cy="3076420"/>
          </a:xfrm>
          <a:prstGeom prst="rect">
            <a:avLst/>
          </a:prstGeom>
          <a:noFill/>
        </p:spPr>
        <p:txBody>
          <a:bodyPr wrap="square" lIns="91440" tIns="45720" rIns="91440" bIns="45720" anchor="t">
            <a:spAutoFit/>
          </a:bodyPr>
          <a:lstStyle/>
          <a:p>
            <a:pPr marL="456565" lvl="1" indent="-227965" defTabSz="228554">
              <a:lnSpc>
                <a:spcPct val="150000"/>
              </a:lnSpc>
              <a:buFont typeface="Courier New" panose="02070309020205020404" pitchFamily="49" charset="0"/>
              <a:buChar char="o"/>
            </a:pPr>
            <a:r>
              <a:rPr lang="el-GR" sz="1050" b="1" dirty="0">
                <a:solidFill>
                  <a:srgbClr val="5FCBEF"/>
                </a:solidFill>
                <a:latin typeface="Trebuchet MS" panose="020B0603020202020204"/>
              </a:rPr>
              <a:t>Άρθρο 8 – Δάνεια</a:t>
            </a:r>
          </a:p>
          <a:p>
            <a:pPr marL="685165" lvl="2" indent="-227965" algn="just" defTabSz="228554">
              <a:lnSpc>
                <a:spcPct val="150000"/>
              </a:lnSpc>
              <a:buFont typeface="Wingdings" panose="05000000000000000000" pitchFamily="2" charset="2"/>
              <a:buChar char="v"/>
            </a:pPr>
            <a:r>
              <a:rPr lang="el-GR" sz="1000" b="1" dirty="0">
                <a:solidFill>
                  <a:schemeClr val="accent2">
                    <a:lumMod val="49000"/>
                  </a:schemeClr>
                </a:solidFill>
                <a:latin typeface="Trebuchet MS" panose="020B0603020202020204"/>
              </a:rPr>
              <a:t>Γενικά, εξακολουθεί να επιβάλλεται Τέλος, με </a:t>
            </a:r>
            <a:r>
              <a:rPr lang="el-GR" sz="1000" b="1" u="sng" dirty="0">
                <a:solidFill>
                  <a:schemeClr val="accent2">
                    <a:lumMod val="49000"/>
                  </a:schemeClr>
                </a:solidFill>
                <a:latin typeface="Trebuchet MS" panose="020B0603020202020204"/>
              </a:rPr>
              <a:t>ανώτατο όριο €150.000 ανά δάνειο</a:t>
            </a:r>
            <a:r>
              <a:rPr lang="el-GR" sz="1000" b="1" dirty="0">
                <a:solidFill>
                  <a:schemeClr val="accent2">
                    <a:lumMod val="49000"/>
                  </a:schemeClr>
                </a:solidFill>
                <a:latin typeface="Trebuchet MS" panose="020B0603020202020204"/>
              </a:rPr>
              <a:t>.</a:t>
            </a:r>
          </a:p>
          <a:p>
            <a:pPr marL="685165" lvl="2" indent="-227965" algn="just" defTabSz="228554">
              <a:lnSpc>
                <a:spcPct val="150000"/>
              </a:lnSpc>
              <a:buFont typeface="Wingdings" panose="05000000000000000000" pitchFamily="2" charset="2"/>
              <a:buChar char="v"/>
            </a:pPr>
            <a:r>
              <a:rPr lang="el-GR" sz="1000" b="1" dirty="0">
                <a:solidFill>
                  <a:schemeClr val="accent2">
                    <a:lumMod val="49000"/>
                  </a:schemeClr>
                </a:solidFill>
                <a:latin typeface="Trebuchet MS" panose="020B0603020202020204"/>
              </a:rPr>
              <a:t>Απαλλαγή τόκων εξόφλησης (συμβατικών) και </a:t>
            </a:r>
            <a:r>
              <a:rPr lang="el-GR" sz="1000" b="1" u="sng" dirty="0">
                <a:solidFill>
                  <a:schemeClr val="accent2">
                    <a:lumMod val="49000"/>
                  </a:schemeClr>
                </a:solidFill>
                <a:latin typeface="Trebuchet MS" panose="020B0603020202020204"/>
              </a:rPr>
              <a:t>απαλλαγή των ομολογιακών δανείων.  </a:t>
            </a:r>
          </a:p>
          <a:p>
            <a:pPr marL="685165" lvl="2" indent="-227965" algn="just" defTabSz="228554">
              <a:lnSpc>
                <a:spcPct val="150000"/>
              </a:lnSpc>
              <a:buFont typeface="Wingdings" panose="05000000000000000000" pitchFamily="2" charset="2"/>
              <a:buChar char="v"/>
            </a:pPr>
            <a:r>
              <a:rPr lang="el-GR" sz="1000" b="1" dirty="0">
                <a:solidFill>
                  <a:schemeClr val="accent2">
                    <a:lumMod val="49000"/>
                  </a:schemeClr>
                </a:solidFill>
                <a:latin typeface="Trebuchet MS" panose="020B0603020202020204"/>
              </a:rPr>
              <a:t>Το τέλος υπολογίζεται επί του ποσού που αναλαμβάνεται, ακόμα και αν αυτό υπερβαίνει το συμβατικό ποσό.  </a:t>
            </a:r>
          </a:p>
          <a:p>
            <a:pPr marL="685165" lvl="2" indent="-227965" algn="just" defTabSz="228554">
              <a:lnSpc>
                <a:spcPct val="150000"/>
              </a:lnSpc>
              <a:buFont typeface="Wingdings" panose="05000000000000000000" pitchFamily="2" charset="2"/>
              <a:buChar char="v"/>
            </a:pPr>
            <a:r>
              <a:rPr lang="el-GR" sz="1000" b="1" dirty="0">
                <a:solidFill>
                  <a:schemeClr val="accent2">
                    <a:lumMod val="49000"/>
                  </a:schemeClr>
                </a:solidFill>
                <a:latin typeface="Trebuchet MS" panose="020B0603020202020204"/>
              </a:rPr>
              <a:t>Υποκείμενος και υπόχρεος για την καταβολή του Τέλους </a:t>
            </a:r>
            <a:r>
              <a:rPr lang="el-GR" sz="1000" b="1" u="sng" dirty="0">
                <a:solidFill>
                  <a:schemeClr val="accent2">
                    <a:lumMod val="49000"/>
                  </a:schemeClr>
                </a:solidFill>
                <a:latin typeface="Trebuchet MS" panose="020B0603020202020204"/>
              </a:rPr>
              <a:t>είναι ο οφειλέτης του δανείου.  </a:t>
            </a:r>
          </a:p>
          <a:p>
            <a:pPr marL="685165" lvl="2" indent="-227965" algn="just" defTabSz="228554">
              <a:lnSpc>
                <a:spcPct val="150000"/>
              </a:lnSpc>
              <a:buFont typeface="Wingdings" panose="05000000000000000000" pitchFamily="2" charset="2"/>
              <a:buChar char="v"/>
            </a:pPr>
            <a:r>
              <a:rPr lang="el-GR" sz="1000" b="1" dirty="0">
                <a:solidFill>
                  <a:schemeClr val="accent2">
                    <a:lumMod val="49000"/>
                  </a:schemeClr>
                </a:solidFill>
                <a:latin typeface="Trebuchet MS" panose="020B0603020202020204"/>
              </a:rPr>
              <a:t>Οι συναλλαγές απαιτούν τουλάχιστον ένα μέρος με φορολογική κατοικία ή μόνιμη εγκατάσταση στην Ελλάδα, συνδεόμενες με τη δραστηριότητά της.</a:t>
            </a:r>
          </a:p>
          <a:p>
            <a:pPr marL="685165" lvl="2" indent="-227965" algn="just" defTabSz="228554">
              <a:lnSpc>
                <a:spcPct val="150000"/>
              </a:lnSpc>
              <a:buFont typeface="Wingdings" panose="05000000000000000000" pitchFamily="2" charset="2"/>
              <a:buChar char="v"/>
            </a:pPr>
            <a:r>
              <a:rPr lang="el-GR" sz="1000" b="1" dirty="0">
                <a:solidFill>
                  <a:schemeClr val="accent2">
                    <a:lumMod val="49000"/>
                  </a:schemeClr>
                </a:solidFill>
                <a:latin typeface="Trebuchet MS" panose="020B0603020202020204"/>
              </a:rPr>
              <a:t>Δεν επιβάλλεται Ψηφιακό Τέλος Συναλλαγής όταν ο λήπτης του δανείου είναι νομικό πρόσωπο και το δάνειο καταβάλλεται σε μόνιμη εγκατάστασή του στο εξωτερικό, συνδεόμενο με τη δραστηριότητα αυτής της εγκατάστασης. Αν όλοι οι συναλλασσόμενοι είναι φορολογικοί κάτοικοι αλλοδαπής και συναλλάσσονται στην Ελλάδα όχι μέσω μόνιμης εγκατάστασης, δεν οφείλεται το νέο Τέλος Συναλλαγής.</a:t>
            </a:r>
          </a:p>
          <a:p>
            <a:pPr marL="1142365" lvl="3" indent="-227965" algn="just" defTabSz="228554">
              <a:lnSpc>
                <a:spcPct val="150000"/>
              </a:lnSpc>
              <a:buFont typeface="Wingdings" panose="05000000000000000000" pitchFamily="2" charset="2"/>
              <a:buChar char="Ø"/>
            </a:pPr>
            <a:r>
              <a:rPr lang="el-GR" sz="1000" b="1" dirty="0">
                <a:solidFill>
                  <a:schemeClr val="accent2">
                    <a:lumMod val="49000"/>
                  </a:schemeClr>
                </a:solidFill>
                <a:latin typeface="Trebuchet MS" panose="020B0603020202020204"/>
              </a:rPr>
              <a:t>Φορολογικός κάτοικος Ελλάδας που κάνει συναλλαγή στο εξωτερικό, θα φορολογηθεί στην Ελλάδα και πιθανώς και στη χώρα της συναλλαγής, χωρίς πρόβλεψη για απαλλαγή για τη διπλή φορολόγηση (αναμένονται διευκρινίσεις από Εγκύκλιο).</a:t>
            </a:r>
            <a:endParaRPr lang="en-US" sz="1000" b="1" dirty="0">
              <a:solidFill>
                <a:schemeClr val="accent2">
                  <a:lumMod val="49000"/>
                </a:schemeClr>
              </a:solidFill>
              <a:latin typeface="Trebuchet MS" panose="020B0603020202020204"/>
            </a:endParaRPr>
          </a:p>
        </p:txBody>
      </p:sp>
      <p:sp>
        <p:nvSpPr>
          <p:cNvPr id="39" name="TextBox 38">
            <a:extLst>
              <a:ext uri="{FF2B5EF4-FFF2-40B4-BE49-F238E27FC236}">
                <a16:creationId xmlns:a16="http://schemas.microsoft.com/office/drawing/2014/main" id="{5F62812B-0D45-0C17-3F75-FA0116E673CB}"/>
              </a:ext>
            </a:extLst>
          </p:cNvPr>
          <p:cNvSpPr txBox="1"/>
          <p:nvPr/>
        </p:nvSpPr>
        <p:spPr>
          <a:xfrm>
            <a:off x="2215845" y="470905"/>
            <a:ext cx="7780185" cy="461665"/>
          </a:xfrm>
          <a:prstGeom prst="rect">
            <a:avLst/>
          </a:prstGeom>
          <a:noFill/>
        </p:spPr>
        <p:txBody>
          <a:bodyPr wrap="square" rtlCol="0" anchor="ctr">
            <a:spAutoFit/>
          </a:bodyPr>
          <a:lstStyle/>
          <a:p>
            <a:pPr algn="ctr" defTabSz="228554"/>
            <a:r>
              <a:rPr lang="el-GR" sz="2400" b="1">
                <a:solidFill>
                  <a:srgbClr val="216B97"/>
                </a:solidFill>
                <a:latin typeface="Trebuchet MS" panose="020B0603020202020204"/>
              </a:rPr>
              <a:t>Ψηφιακό Τέλος Συναλλαγής (Ν. 5135/2024)</a:t>
            </a:r>
          </a:p>
        </p:txBody>
      </p:sp>
    </p:spTree>
    <p:extLst>
      <p:ext uri="{BB962C8B-B14F-4D97-AF65-F5344CB8AC3E}">
        <p14:creationId xmlns:p14="http://schemas.microsoft.com/office/powerpoint/2010/main" val="24243752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356EA1-CB15-0AAA-C4C5-311D318F94E6}"/>
            </a:ext>
          </a:extLst>
        </p:cNvPr>
        <p:cNvGrpSpPr/>
        <p:nvPr/>
      </p:nvGrpSpPr>
      <p:grpSpPr>
        <a:xfrm>
          <a:off x="0" y="0"/>
          <a:ext cx="0" cy="0"/>
          <a:chOff x="0" y="0"/>
          <a:chExt cx="0" cy="0"/>
        </a:xfrm>
      </p:grpSpPr>
      <p:pic>
        <p:nvPicPr>
          <p:cNvPr id="8" name="Εικόνα 7">
            <a:extLst>
              <a:ext uri="{FF2B5EF4-FFF2-40B4-BE49-F238E27FC236}">
                <a16:creationId xmlns:a16="http://schemas.microsoft.com/office/drawing/2014/main" id="{2FCF9146-24A6-D2B0-F2B4-ACD4736490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642005" y="2996338"/>
            <a:ext cx="2064958" cy="159741"/>
          </a:xfrm>
          <a:prstGeom prst="rect">
            <a:avLst/>
          </a:prstGeom>
        </p:spPr>
      </p:pic>
      <p:cxnSp>
        <p:nvCxnSpPr>
          <p:cNvPr id="222" name="Straight Connector 221">
            <a:extLst>
              <a:ext uri="{FF2B5EF4-FFF2-40B4-BE49-F238E27FC236}">
                <a16:creationId xmlns:a16="http://schemas.microsoft.com/office/drawing/2014/main" id="{9B515315-643B-10AF-1798-B68A570C8BE7}"/>
              </a:ext>
            </a:extLst>
          </p:cNvPr>
          <p:cNvCxnSpPr>
            <a:cxnSpLocks/>
          </p:cNvCxnSpPr>
          <p:nvPr/>
        </p:nvCxnSpPr>
        <p:spPr>
          <a:xfrm>
            <a:off x="844923" y="1198863"/>
            <a:ext cx="10762677" cy="0"/>
          </a:xfrm>
          <a:prstGeom prst="line">
            <a:avLst/>
          </a:prstGeom>
          <a:ln w="44450">
            <a:solidFill>
              <a:srgbClr val="DD2A1B"/>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72F01BB5-8AC2-8FFE-7092-00AA94646E31}"/>
              </a:ext>
            </a:extLst>
          </p:cNvPr>
          <p:cNvSpPr/>
          <p:nvPr/>
        </p:nvSpPr>
        <p:spPr bwMode="auto">
          <a:xfrm>
            <a:off x="827526" y="1191415"/>
            <a:ext cx="10762677" cy="467997"/>
          </a:xfrm>
          <a:prstGeom prst="rect">
            <a:avLst/>
          </a:prstGeom>
          <a:solidFill>
            <a:srgbClr val="DD2A1B"/>
          </a:solidFill>
          <a:ln>
            <a:noFill/>
          </a:ln>
          <a:effectLst/>
        </p:spPr>
        <p:txBody>
          <a:bodyPr vert="horz" wrap="square" lIns="45714" tIns="22857" rIns="45714" bIns="22857" numCol="1" rtlCol="0" anchor="t" anchorCtr="0" compatLnSpc="1">
            <a:prstTxWarp prst="textNoShape">
              <a:avLst/>
            </a:prstTxWarp>
            <a:noAutofit/>
          </a:bodyPr>
          <a:lstStyle/>
          <a:p>
            <a:pPr algn="ctr" defTabSz="228554"/>
            <a:r>
              <a:rPr lang="el-GR" sz="2400" b="1">
                <a:solidFill>
                  <a:prstClr val="white"/>
                </a:solidFill>
                <a:latin typeface="Trebuchet MS" panose="020B0603020202020204"/>
              </a:rPr>
              <a:t>Βασικά Σημεία ανά Συναλλαγή</a:t>
            </a:r>
            <a:r>
              <a:rPr lang="el-GR" sz="2400">
                <a:solidFill>
                  <a:prstClr val="white"/>
                </a:solidFill>
                <a:latin typeface="Trebuchet MS" panose="020B0603020202020204"/>
              </a:rPr>
              <a:t> </a:t>
            </a:r>
            <a:endParaRPr lang="en-US" sz="2400">
              <a:solidFill>
                <a:prstClr val="white"/>
              </a:solidFill>
              <a:latin typeface="Trebuchet MS" panose="020B0603020202020204"/>
            </a:endParaRPr>
          </a:p>
        </p:txBody>
      </p:sp>
      <p:sp>
        <p:nvSpPr>
          <p:cNvPr id="4" name="TextBox 3">
            <a:extLst>
              <a:ext uri="{FF2B5EF4-FFF2-40B4-BE49-F238E27FC236}">
                <a16:creationId xmlns:a16="http://schemas.microsoft.com/office/drawing/2014/main" id="{82E1288A-9BE5-CD07-2966-702E95B06138}"/>
              </a:ext>
            </a:extLst>
          </p:cNvPr>
          <p:cNvSpPr txBox="1"/>
          <p:nvPr/>
        </p:nvSpPr>
        <p:spPr>
          <a:xfrm>
            <a:off x="540947" y="1666860"/>
            <a:ext cx="8980740" cy="2274662"/>
          </a:xfrm>
          <a:prstGeom prst="rect">
            <a:avLst/>
          </a:prstGeom>
          <a:noFill/>
        </p:spPr>
        <p:txBody>
          <a:bodyPr wrap="square" lIns="91440" tIns="45720" rIns="91440" bIns="45720" anchor="t">
            <a:spAutoFit/>
          </a:bodyPr>
          <a:lstStyle/>
          <a:p>
            <a:pPr marL="456565" lvl="1" indent="-227965" algn="just" defTabSz="228554">
              <a:lnSpc>
                <a:spcPct val="150000"/>
              </a:lnSpc>
              <a:buFont typeface="Courier New" panose="02070309020205020404" pitchFamily="49" charset="0"/>
              <a:buChar char="o"/>
            </a:pPr>
            <a:r>
              <a:rPr lang="el-GR" sz="1050" b="1" dirty="0">
                <a:solidFill>
                  <a:srgbClr val="5FCBEF"/>
                </a:solidFill>
                <a:latin typeface="Trebuchet MS" panose="020B0603020202020204"/>
              </a:rPr>
              <a:t>Άρθρο 15 – Συμβιβασμός (871 ΑΚ)</a:t>
            </a:r>
          </a:p>
          <a:p>
            <a:pPr marL="685165" lvl="2" indent="-227965" algn="just" defTabSz="228554">
              <a:lnSpc>
                <a:spcPct val="150000"/>
              </a:lnSpc>
              <a:buFont typeface="Wingdings" panose="05000000000000000000" pitchFamily="2" charset="2"/>
              <a:buChar char="v"/>
            </a:pPr>
            <a:r>
              <a:rPr lang="el-GR" sz="1000" b="1" dirty="0">
                <a:solidFill>
                  <a:schemeClr val="accent2">
                    <a:lumMod val="49000"/>
                  </a:schemeClr>
                </a:solidFill>
                <a:latin typeface="Trebuchet MS" panose="020B0603020202020204"/>
              </a:rPr>
              <a:t>Το Τέλος συναλλαγής υπολογίζεται στο συμφωνημένο ποσό, όχι στο αρχικώς διεκδικούμενο (</a:t>
            </a:r>
            <a:r>
              <a:rPr lang="en-US" sz="1000" b="1" dirty="0">
                <a:solidFill>
                  <a:schemeClr val="accent2">
                    <a:lumMod val="49000"/>
                  </a:schemeClr>
                </a:solidFill>
                <a:latin typeface="Trebuchet MS" panose="020B0603020202020204"/>
              </a:rPr>
              <a:t>vs </a:t>
            </a:r>
            <a:r>
              <a:rPr lang="el-GR" sz="1000" b="1" dirty="0">
                <a:solidFill>
                  <a:schemeClr val="accent2">
                    <a:lumMod val="49000"/>
                  </a:schemeClr>
                </a:solidFill>
                <a:latin typeface="Trebuchet MS" panose="020B0603020202020204"/>
              </a:rPr>
              <a:t>Χαρτόσημο). </a:t>
            </a:r>
          </a:p>
          <a:p>
            <a:pPr marL="685165" lvl="2" indent="-227965" algn="just" defTabSz="228554">
              <a:lnSpc>
                <a:spcPct val="150000"/>
              </a:lnSpc>
              <a:buFont typeface="Wingdings" panose="05000000000000000000" pitchFamily="2" charset="2"/>
              <a:buChar char="v"/>
            </a:pPr>
            <a:r>
              <a:rPr lang="el-GR" sz="1000" b="1" dirty="0">
                <a:solidFill>
                  <a:schemeClr val="accent2">
                    <a:lumMod val="49000"/>
                  </a:schemeClr>
                </a:solidFill>
                <a:latin typeface="Trebuchet MS" panose="020B0603020202020204"/>
              </a:rPr>
              <a:t>Σε συμβιβασμό αντίθετων απαιτήσεων, το τέλος δεν υπολογίζεται στην αξία της μεγαλύτερης απαίτησης, αλλά στο συμφωνημένο ποσό για καθεμία από τις απαιτήσεις και κάθε οφειλέτης επιβαρύνεται για τη δική του συμφωνημένη απαίτηση.</a:t>
            </a:r>
          </a:p>
          <a:p>
            <a:pPr marL="685165" lvl="2" indent="-227965" algn="just" defTabSz="228554">
              <a:lnSpc>
                <a:spcPct val="150000"/>
              </a:lnSpc>
              <a:buFont typeface="Wingdings" panose="05000000000000000000" pitchFamily="2" charset="2"/>
              <a:buChar char="v"/>
            </a:pPr>
            <a:r>
              <a:rPr lang="el-GR" sz="1000" b="1" dirty="0">
                <a:solidFill>
                  <a:schemeClr val="accent2">
                    <a:lumMod val="49000"/>
                  </a:schemeClr>
                </a:solidFill>
                <a:latin typeface="Trebuchet MS" panose="020B0603020202020204"/>
              </a:rPr>
              <a:t>Συντελεστές:</a:t>
            </a:r>
          </a:p>
          <a:p>
            <a:pPr marL="1142365" lvl="3" indent="-227965" algn="just" defTabSz="228554">
              <a:lnSpc>
                <a:spcPct val="150000"/>
              </a:lnSpc>
              <a:buFont typeface="Wingdings" panose="05000000000000000000" pitchFamily="2" charset="2"/>
              <a:buChar char="ü"/>
            </a:pPr>
            <a:r>
              <a:rPr lang="el-GR" sz="1000" b="1" dirty="0">
                <a:solidFill>
                  <a:schemeClr val="accent2">
                    <a:lumMod val="49000"/>
                  </a:schemeClr>
                </a:solidFill>
                <a:latin typeface="Trebuchet MS" panose="020B0603020202020204"/>
              </a:rPr>
              <a:t>2,4% για ποσά που σχετίζονται με επιχειρηματική δραστηριότητα ή αν συμμετέχουν κεφαλαιουχικές/προσωπικές εταιρείες.</a:t>
            </a:r>
          </a:p>
          <a:p>
            <a:pPr marL="1142365" lvl="3" indent="-227965" algn="just" defTabSz="228554">
              <a:lnSpc>
                <a:spcPct val="150000"/>
              </a:lnSpc>
              <a:buFont typeface="Wingdings" panose="05000000000000000000" pitchFamily="2" charset="2"/>
              <a:buChar char="ü"/>
            </a:pPr>
            <a:r>
              <a:rPr lang="el-GR" sz="1000" b="1" dirty="0">
                <a:solidFill>
                  <a:schemeClr val="accent2">
                    <a:lumMod val="49000"/>
                  </a:schemeClr>
                </a:solidFill>
                <a:latin typeface="Trebuchet MS" panose="020B0603020202020204"/>
              </a:rPr>
              <a:t>3,6% σε άλλες περιπτώσεις.</a:t>
            </a:r>
          </a:p>
          <a:p>
            <a:pPr marL="685165" lvl="2" indent="-227965" algn="just" defTabSz="228554">
              <a:lnSpc>
                <a:spcPct val="150000"/>
              </a:lnSpc>
              <a:buFont typeface="Wingdings" panose="05000000000000000000" pitchFamily="2" charset="2"/>
              <a:buChar char="v"/>
            </a:pPr>
            <a:r>
              <a:rPr lang="el-GR" sz="1000" b="1" dirty="0">
                <a:solidFill>
                  <a:schemeClr val="accent2">
                    <a:lumMod val="49000"/>
                  </a:schemeClr>
                </a:solidFill>
                <a:latin typeface="Trebuchet MS" panose="020B0603020202020204"/>
              </a:rPr>
              <a:t>Υποκείμενος και υπόχρεος είναι ο οφειλέτης της συμβιβαζόμενης απαίτησης.</a:t>
            </a:r>
            <a:endParaRPr lang="el-GR" sz="1600" b="1" dirty="0">
              <a:solidFill>
                <a:schemeClr val="accent2">
                  <a:lumMod val="49000"/>
                </a:schemeClr>
              </a:solidFill>
              <a:latin typeface="Trebuchet MS" panose="020B0603020202020204"/>
            </a:endParaRPr>
          </a:p>
          <a:p>
            <a:pPr algn="just" defTabSz="228554">
              <a:lnSpc>
                <a:spcPct val="150000"/>
              </a:lnSpc>
              <a:spcAft>
                <a:spcPts val="600"/>
              </a:spcAft>
            </a:pPr>
            <a:endParaRPr lang="en-US" sz="1600" b="1" dirty="0">
              <a:solidFill>
                <a:prstClr val="black"/>
              </a:solidFill>
              <a:latin typeface="Trebuchet MS" panose="020B0603020202020204"/>
            </a:endParaRPr>
          </a:p>
        </p:txBody>
      </p:sp>
      <p:sp>
        <p:nvSpPr>
          <p:cNvPr id="39" name="TextBox 38">
            <a:extLst>
              <a:ext uri="{FF2B5EF4-FFF2-40B4-BE49-F238E27FC236}">
                <a16:creationId xmlns:a16="http://schemas.microsoft.com/office/drawing/2014/main" id="{981B3718-E602-233C-4C52-C9C5F3D5BB44}"/>
              </a:ext>
            </a:extLst>
          </p:cNvPr>
          <p:cNvSpPr txBox="1"/>
          <p:nvPr/>
        </p:nvSpPr>
        <p:spPr>
          <a:xfrm>
            <a:off x="2215845" y="470905"/>
            <a:ext cx="7780185" cy="461665"/>
          </a:xfrm>
          <a:prstGeom prst="rect">
            <a:avLst/>
          </a:prstGeom>
          <a:noFill/>
        </p:spPr>
        <p:txBody>
          <a:bodyPr wrap="square" rtlCol="0" anchor="ctr">
            <a:spAutoFit/>
          </a:bodyPr>
          <a:lstStyle/>
          <a:p>
            <a:pPr algn="ctr" defTabSz="228554"/>
            <a:r>
              <a:rPr lang="el-GR" sz="2400" b="1">
                <a:solidFill>
                  <a:srgbClr val="216B97"/>
                </a:solidFill>
                <a:latin typeface="Trebuchet MS" panose="020B0603020202020204"/>
              </a:rPr>
              <a:t>Ψηφιακό Τέλος Συναλλαγής (Ν. 5135/2024)</a:t>
            </a:r>
          </a:p>
        </p:txBody>
      </p:sp>
    </p:spTree>
    <p:extLst>
      <p:ext uri="{BB962C8B-B14F-4D97-AF65-F5344CB8AC3E}">
        <p14:creationId xmlns:p14="http://schemas.microsoft.com/office/powerpoint/2010/main" val="14661173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1722A-9C4A-3800-2BC9-1DE0EF088430}"/>
            </a:ext>
          </a:extLst>
        </p:cNvPr>
        <p:cNvGrpSpPr/>
        <p:nvPr/>
      </p:nvGrpSpPr>
      <p:grpSpPr>
        <a:xfrm>
          <a:off x="0" y="0"/>
          <a:ext cx="0" cy="0"/>
          <a:chOff x="0" y="0"/>
          <a:chExt cx="0" cy="0"/>
        </a:xfrm>
      </p:grpSpPr>
      <p:pic>
        <p:nvPicPr>
          <p:cNvPr id="8" name="Εικόνα 7">
            <a:extLst>
              <a:ext uri="{FF2B5EF4-FFF2-40B4-BE49-F238E27FC236}">
                <a16:creationId xmlns:a16="http://schemas.microsoft.com/office/drawing/2014/main" id="{BE1CC8E9-3DE6-6BB0-2504-FAC909558B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642005" y="2996338"/>
            <a:ext cx="2064958" cy="159741"/>
          </a:xfrm>
          <a:prstGeom prst="rect">
            <a:avLst/>
          </a:prstGeom>
        </p:spPr>
      </p:pic>
      <p:cxnSp>
        <p:nvCxnSpPr>
          <p:cNvPr id="222" name="Straight Connector 221">
            <a:extLst>
              <a:ext uri="{FF2B5EF4-FFF2-40B4-BE49-F238E27FC236}">
                <a16:creationId xmlns:a16="http://schemas.microsoft.com/office/drawing/2014/main" id="{6BE78D1B-BE63-36CE-1BF9-98E1ABFBAB24}"/>
              </a:ext>
            </a:extLst>
          </p:cNvPr>
          <p:cNvCxnSpPr>
            <a:cxnSpLocks/>
          </p:cNvCxnSpPr>
          <p:nvPr/>
        </p:nvCxnSpPr>
        <p:spPr>
          <a:xfrm>
            <a:off x="844923" y="1198863"/>
            <a:ext cx="10762677" cy="0"/>
          </a:xfrm>
          <a:prstGeom prst="line">
            <a:avLst/>
          </a:prstGeom>
          <a:ln w="44450">
            <a:solidFill>
              <a:srgbClr val="DD2A1B"/>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C9F7815A-8E4A-22BE-6846-D9BB151586DF}"/>
              </a:ext>
            </a:extLst>
          </p:cNvPr>
          <p:cNvSpPr/>
          <p:nvPr/>
        </p:nvSpPr>
        <p:spPr bwMode="auto">
          <a:xfrm>
            <a:off x="827526" y="1191415"/>
            <a:ext cx="10762677" cy="467997"/>
          </a:xfrm>
          <a:prstGeom prst="rect">
            <a:avLst/>
          </a:prstGeom>
          <a:solidFill>
            <a:srgbClr val="DD2A1B"/>
          </a:solidFill>
          <a:ln>
            <a:noFill/>
          </a:ln>
          <a:effectLst/>
        </p:spPr>
        <p:txBody>
          <a:bodyPr vert="horz" wrap="square" lIns="45714" tIns="22857" rIns="45714" bIns="22857" numCol="1" rtlCol="0" anchor="t" anchorCtr="0" compatLnSpc="1">
            <a:prstTxWarp prst="textNoShape">
              <a:avLst/>
            </a:prstTxWarp>
            <a:noAutofit/>
          </a:bodyPr>
          <a:lstStyle/>
          <a:p>
            <a:pPr algn="ctr" defTabSz="228554"/>
            <a:r>
              <a:rPr lang="el-GR" sz="2400" b="1">
                <a:solidFill>
                  <a:prstClr val="white"/>
                </a:solidFill>
                <a:latin typeface="Trebuchet MS" panose="020B0603020202020204"/>
              </a:rPr>
              <a:t>Ομοιότητες με Τέλος Χαρτοσήμου</a:t>
            </a:r>
            <a:r>
              <a:rPr lang="el-GR" sz="2400">
                <a:solidFill>
                  <a:prstClr val="white"/>
                </a:solidFill>
                <a:latin typeface="Trebuchet MS" panose="020B0603020202020204"/>
              </a:rPr>
              <a:t> </a:t>
            </a:r>
            <a:endParaRPr lang="en-US" sz="2400">
              <a:solidFill>
                <a:prstClr val="white"/>
              </a:solidFill>
              <a:latin typeface="Trebuchet MS" panose="020B0603020202020204"/>
            </a:endParaRPr>
          </a:p>
        </p:txBody>
      </p:sp>
      <p:sp>
        <p:nvSpPr>
          <p:cNvPr id="4" name="TextBox 3">
            <a:extLst>
              <a:ext uri="{FF2B5EF4-FFF2-40B4-BE49-F238E27FC236}">
                <a16:creationId xmlns:a16="http://schemas.microsoft.com/office/drawing/2014/main" id="{A9022D4A-09DA-89BD-F769-50C5D455BF59}"/>
              </a:ext>
            </a:extLst>
          </p:cNvPr>
          <p:cNvSpPr txBox="1"/>
          <p:nvPr/>
        </p:nvSpPr>
        <p:spPr>
          <a:xfrm>
            <a:off x="550886" y="1806007"/>
            <a:ext cx="9686208" cy="4571444"/>
          </a:xfrm>
          <a:prstGeom prst="rect">
            <a:avLst/>
          </a:prstGeom>
          <a:noFill/>
        </p:spPr>
        <p:txBody>
          <a:bodyPr wrap="square" lIns="91440" tIns="45720" rIns="91440" bIns="45720" anchor="t">
            <a:spAutoFit/>
          </a:bodyPr>
          <a:lstStyle/>
          <a:p>
            <a:pPr marL="513715" lvl="1" indent="-285750" defTabSz="228554">
              <a:lnSpc>
                <a:spcPct val="150000"/>
              </a:lnSpc>
              <a:buFont typeface="Wingdings" panose="05000000000000000000" pitchFamily="2" charset="2"/>
              <a:buChar char="v"/>
            </a:pPr>
            <a:r>
              <a:rPr lang="el-GR" sz="1400" b="1" dirty="0">
                <a:solidFill>
                  <a:schemeClr val="accent2">
                    <a:lumMod val="50000"/>
                  </a:schemeClr>
                </a:solidFill>
                <a:latin typeface="Trebuchet MS" panose="020B0603020202020204"/>
              </a:rPr>
              <a:t>Πρακτικά ίδιοι συντελεστές με ενσωμάτωση του παλαιότερου τέλους υπέρ ΟΓΑ.</a:t>
            </a:r>
            <a:endParaRPr lang="en-US" sz="1400" dirty="0">
              <a:solidFill>
                <a:schemeClr val="accent2">
                  <a:lumMod val="50000"/>
                </a:schemeClr>
              </a:solidFill>
            </a:endParaRPr>
          </a:p>
          <a:p>
            <a:pPr marL="513715" lvl="1" indent="-285750" defTabSz="228554">
              <a:lnSpc>
                <a:spcPct val="150000"/>
              </a:lnSpc>
              <a:buFont typeface="Wingdings" panose="05000000000000000000" pitchFamily="2" charset="2"/>
              <a:buChar char="v"/>
            </a:pPr>
            <a:r>
              <a:rPr lang="el-GR" sz="1400" b="1" dirty="0">
                <a:solidFill>
                  <a:schemeClr val="accent2">
                    <a:lumMod val="50000"/>
                  </a:schemeClr>
                </a:solidFill>
                <a:latin typeface="Trebuchet MS" panose="020B0603020202020204"/>
              </a:rPr>
              <a:t>Όλες οι κρίσιμες συναλλαγές εξακολουθούν να καταλαμβάνονται:</a:t>
            </a:r>
          </a:p>
          <a:p>
            <a:pPr marL="913765" lvl="2" indent="-227965" defTabSz="228554">
              <a:lnSpc>
                <a:spcPct val="150000"/>
              </a:lnSpc>
              <a:buFont typeface="Courier New" panose="02070309020205020404" pitchFamily="49" charset="0"/>
              <a:buChar char="o"/>
            </a:pPr>
            <a:r>
              <a:rPr lang="el-GR" sz="1400" b="1" dirty="0">
                <a:solidFill>
                  <a:schemeClr val="accent2">
                    <a:lumMod val="50000"/>
                  </a:schemeClr>
                </a:solidFill>
                <a:latin typeface="Trebuchet MS" panose="020B0603020202020204"/>
              </a:rPr>
              <a:t>Επαγγελματικές Μισθώσεις ακινήτων (όχι υπαγόμενες σε ΦΠΑ)</a:t>
            </a:r>
            <a:endParaRPr lang="en-US" sz="1400" b="1" dirty="0">
              <a:solidFill>
                <a:schemeClr val="accent2">
                  <a:lumMod val="50000"/>
                </a:schemeClr>
              </a:solidFill>
              <a:latin typeface="Trebuchet MS" panose="020B0603020202020204"/>
            </a:endParaRPr>
          </a:p>
          <a:p>
            <a:pPr marL="913765" lvl="2" indent="-227965" defTabSz="228554">
              <a:lnSpc>
                <a:spcPct val="150000"/>
              </a:lnSpc>
              <a:buFont typeface="Courier New" panose="02070309020205020404" pitchFamily="49" charset="0"/>
              <a:buChar char="o"/>
            </a:pPr>
            <a:r>
              <a:rPr lang="el-GR" sz="1400" b="1" dirty="0">
                <a:solidFill>
                  <a:schemeClr val="accent2">
                    <a:lumMod val="50000"/>
                  </a:schemeClr>
                </a:solidFill>
                <a:latin typeface="Trebuchet MS" panose="020B0603020202020204"/>
              </a:rPr>
              <a:t>Δάνεια και Τρεχούμενοι </a:t>
            </a:r>
            <a:r>
              <a:rPr lang="el-GR" sz="1400" b="1" dirty="0" err="1">
                <a:solidFill>
                  <a:schemeClr val="accent2">
                    <a:lumMod val="50000"/>
                  </a:schemeClr>
                </a:solidFill>
                <a:latin typeface="Trebuchet MS" panose="020B0603020202020204"/>
              </a:rPr>
              <a:t>Δοσοληπτικοί</a:t>
            </a:r>
            <a:r>
              <a:rPr lang="el-GR" sz="1400" b="1" dirty="0">
                <a:solidFill>
                  <a:schemeClr val="accent2">
                    <a:lumMod val="50000"/>
                  </a:schemeClr>
                </a:solidFill>
                <a:latin typeface="Trebuchet MS" panose="020B0603020202020204"/>
              </a:rPr>
              <a:t> Λογαριασμοί</a:t>
            </a:r>
            <a:endParaRPr lang="en-US" sz="1400" b="1" dirty="0">
              <a:solidFill>
                <a:schemeClr val="accent2">
                  <a:lumMod val="50000"/>
                </a:schemeClr>
              </a:solidFill>
              <a:latin typeface="Trebuchet MS" panose="020B0603020202020204"/>
            </a:endParaRPr>
          </a:p>
          <a:p>
            <a:pPr marL="913765" lvl="2" indent="-227965" defTabSz="228554">
              <a:lnSpc>
                <a:spcPct val="150000"/>
              </a:lnSpc>
              <a:buFont typeface="Courier New" panose="02070309020205020404" pitchFamily="49" charset="0"/>
              <a:buChar char="o"/>
            </a:pPr>
            <a:r>
              <a:rPr lang="el-GR" sz="1400" b="1" dirty="0">
                <a:solidFill>
                  <a:schemeClr val="accent2">
                    <a:lumMod val="50000"/>
                  </a:schemeClr>
                </a:solidFill>
                <a:latin typeface="Trebuchet MS" panose="020B0603020202020204"/>
              </a:rPr>
              <a:t>Καταθέσεις και Αναλήψεις</a:t>
            </a:r>
            <a:endParaRPr lang="en-US" sz="1400" b="1" dirty="0">
              <a:solidFill>
                <a:schemeClr val="accent2">
                  <a:lumMod val="50000"/>
                </a:schemeClr>
              </a:solidFill>
              <a:latin typeface="Trebuchet MS" panose="020B0603020202020204"/>
            </a:endParaRPr>
          </a:p>
          <a:p>
            <a:pPr marL="913765" lvl="2" indent="-227965" defTabSz="228554">
              <a:lnSpc>
                <a:spcPct val="150000"/>
              </a:lnSpc>
              <a:buFont typeface="Courier New" panose="02070309020205020404" pitchFamily="49" charset="0"/>
              <a:buChar char="o"/>
            </a:pPr>
            <a:r>
              <a:rPr lang="el-GR" sz="1400" b="1" dirty="0">
                <a:solidFill>
                  <a:schemeClr val="accent2">
                    <a:lumMod val="50000"/>
                  </a:schemeClr>
                </a:solidFill>
                <a:latin typeface="Trebuchet MS" panose="020B0603020202020204"/>
              </a:rPr>
              <a:t>Πωλήσεις κινητών και Άυλων Αγαθών</a:t>
            </a:r>
            <a:endParaRPr lang="en-US" sz="1400" b="1" dirty="0">
              <a:solidFill>
                <a:schemeClr val="accent2">
                  <a:lumMod val="50000"/>
                </a:schemeClr>
              </a:solidFill>
              <a:latin typeface="Trebuchet MS" panose="020B0603020202020204"/>
            </a:endParaRPr>
          </a:p>
          <a:p>
            <a:pPr marL="913765" lvl="2" indent="-227965" defTabSz="228554">
              <a:lnSpc>
                <a:spcPct val="150000"/>
              </a:lnSpc>
              <a:buFont typeface="Courier New" panose="02070309020205020404" pitchFamily="49" charset="0"/>
              <a:buChar char="o"/>
            </a:pPr>
            <a:r>
              <a:rPr lang="el-GR" sz="1400" b="1" dirty="0">
                <a:solidFill>
                  <a:schemeClr val="accent2">
                    <a:lumMod val="50000"/>
                  </a:schemeClr>
                </a:solidFill>
                <a:latin typeface="Trebuchet MS" panose="020B0603020202020204"/>
              </a:rPr>
              <a:t>Αποζημιώσεις και Αμοιβές Μελών Διοίκησης</a:t>
            </a:r>
            <a:endParaRPr lang="en-US" sz="1400" b="1" dirty="0">
              <a:solidFill>
                <a:schemeClr val="accent2">
                  <a:lumMod val="50000"/>
                </a:schemeClr>
              </a:solidFill>
              <a:latin typeface="Trebuchet MS" panose="020B0603020202020204"/>
            </a:endParaRPr>
          </a:p>
          <a:p>
            <a:pPr marL="456565" lvl="1" indent="-227965" defTabSz="228554">
              <a:lnSpc>
                <a:spcPct val="150000"/>
              </a:lnSpc>
              <a:buFont typeface="Wingdings" panose="05000000000000000000" pitchFamily="2" charset="2"/>
              <a:buChar char="v"/>
            </a:pPr>
            <a:r>
              <a:rPr lang="el-GR" sz="1400" b="1" dirty="0">
                <a:solidFill>
                  <a:schemeClr val="accent2">
                    <a:lumMod val="50000"/>
                  </a:schemeClr>
                </a:solidFill>
                <a:latin typeface="Trebuchet MS" panose="020B0603020202020204"/>
              </a:rPr>
              <a:t>Μικρής σημασίας οι πραγματικές καταργήσεις – στόχος η είσπραξη ίδιων φορολογικών εσόδων.</a:t>
            </a:r>
          </a:p>
          <a:p>
            <a:pPr marL="456565" lvl="1" indent="-227965" defTabSz="228554">
              <a:lnSpc>
                <a:spcPct val="150000"/>
              </a:lnSpc>
              <a:buFont typeface="Wingdings" panose="05000000000000000000" pitchFamily="2" charset="2"/>
              <a:buChar char="v"/>
            </a:pPr>
            <a:r>
              <a:rPr lang="el-GR" sz="1400" b="1" dirty="0">
                <a:solidFill>
                  <a:schemeClr val="accent2">
                    <a:lumMod val="50000"/>
                  </a:schemeClr>
                </a:solidFill>
                <a:latin typeface="Trebuchet MS" panose="020B0603020202020204"/>
              </a:rPr>
              <a:t>Ίδιος τρόπος δήλωσης και καταβολής του Τέλους.</a:t>
            </a:r>
          </a:p>
          <a:p>
            <a:pPr marL="456565" lvl="1" indent="-227965" defTabSz="228554">
              <a:lnSpc>
                <a:spcPct val="150000"/>
              </a:lnSpc>
              <a:buFont typeface="Wingdings" panose="05000000000000000000" pitchFamily="2" charset="2"/>
              <a:buChar char="v"/>
            </a:pPr>
            <a:endParaRPr lang="el-GR" sz="1200" b="1" dirty="0">
              <a:solidFill>
                <a:schemeClr val="accent2">
                  <a:lumMod val="75000"/>
                </a:schemeClr>
              </a:solidFill>
              <a:latin typeface="Trebuchet MS" panose="020B0603020202020204"/>
            </a:endParaRPr>
          </a:p>
          <a:p>
            <a:pPr marL="513715" lvl="1" indent="-285750" defTabSz="228554">
              <a:lnSpc>
                <a:spcPct val="150000"/>
              </a:lnSpc>
              <a:buFont typeface="Wingdings" panose="05000000000000000000" pitchFamily="2" charset="2"/>
              <a:buChar char="v"/>
            </a:pPr>
            <a:endParaRPr lang="el-GR" sz="1400" b="1" dirty="0">
              <a:solidFill>
                <a:srgbClr val="5FCBEF"/>
              </a:solidFill>
              <a:latin typeface="Trebuchet MS" panose="020B0603020202020204"/>
            </a:endParaRPr>
          </a:p>
          <a:p>
            <a:pPr marL="456565" lvl="1" indent="-227965" defTabSz="228554">
              <a:lnSpc>
                <a:spcPct val="150000"/>
              </a:lnSpc>
              <a:buFont typeface="Courier New" panose="02070309020205020404" pitchFamily="49" charset="0"/>
              <a:buChar char="o"/>
            </a:pPr>
            <a:endParaRPr lang="el-GR" sz="1400" b="1" dirty="0">
              <a:solidFill>
                <a:srgbClr val="5FCBEF"/>
              </a:solidFill>
              <a:latin typeface="Trebuchet MS" panose="020B0603020202020204"/>
            </a:endParaRPr>
          </a:p>
          <a:p>
            <a:pPr marL="456565" lvl="1" indent="-227965" defTabSz="228554">
              <a:lnSpc>
                <a:spcPct val="150000"/>
              </a:lnSpc>
              <a:buFont typeface="Courier New" panose="02070309020205020404" pitchFamily="49" charset="0"/>
              <a:buChar char="o"/>
            </a:pPr>
            <a:endParaRPr lang="el-GR" sz="1400" b="1" dirty="0">
              <a:solidFill>
                <a:srgbClr val="5FCBEF"/>
              </a:solidFill>
              <a:latin typeface="Trebuchet MS" panose="020B0603020202020204"/>
            </a:endParaRPr>
          </a:p>
          <a:p>
            <a:pPr marL="227965" indent="-227965" algn="just" defTabSz="228554">
              <a:lnSpc>
                <a:spcPct val="150000"/>
              </a:lnSpc>
              <a:spcAft>
                <a:spcPts val="600"/>
              </a:spcAft>
              <a:buFont typeface="Arial" panose="020B0604020202020204" pitchFamily="34" charset="0"/>
              <a:buChar char="•"/>
            </a:pPr>
            <a:endParaRPr lang="en-US" sz="1600" b="1" dirty="0">
              <a:solidFill>
                <a:srgbClr val="000000"/>
              </a:solidFill>
              <a:latin typeface="Trebuchet MS" panose="020B0603020202020204"/>
            </a:endParaRPr>
          </a:p>
        </p:txBody>
      </p:sp>
      <p:sp>
        <p:nvSpPr>
          <p:cNvPr id="39" name="TextBox 38">
            <a:extLst>
              <a:ext uri="{FF2B5EF4-FFF2-40B4-BE49-F238E27FC236}">
                <a16:creationId xmlns:a16="http://schemas.microsoft.com/office/drawing/2014/main" id="{35AD52F5-E35F-3CA0-BF35-B41DAA5DB461}"/>
              </a:ext>
            </a:extLst>
          </p:cNvPr>
          <p:cNvSpPr txBox="1"/>
          <p:nvPr/>
        </p:nvSpPr>
        <p:spPr>
          <a:xfrm>
            <a:off x="2215845" y="470905"/>
            <a:ext cx="7780185" cy="461665"/>
          </a:xfrm>
          <a:prstGeom prst="rect">
            <a:avLst/>
          </a:prstGeom>
          <a:noFill/>
        </p:spPr>
        <p:txBody>
          <a:bodyPr wrap="square" rtlCol="0" anchor="ctr">
            <a:spAutoFit/>
          </a:bodyPr>
          <a:lstStyle/>
          <a:p>
            <a:pPr algn="ctr" defTabSz="228554"/>
            <a:r>
              <a:rPr lang="el-GR" sz="2400" b="1">
                <a:solidFill>
                  <a:srgbClr val="216B97"/>
                </a:solidFill>
                <a:latin typeface="Trebuchet MS" panose="020B0603020202020204"/>
              </a:rPr>
              <a:t>Ψηφιακό Τέλος Συναλλαγής (Ν. 5135/2024)</a:t>
            </a:r>
          </a:p>
        </p:txBody>
      </p:sp>
    </p:spTree>
    <p:extLst>
      <p:ext uri="{BB962C8B-B14F-4D97-AF65-F5344CB8AC3E}">
        <p14:creationId xmlns:p14="http://schemas.microsoft.com/office/powerpoint/2010/main" val="16201646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CD1728-F102-6890-AB94-353479324C74}"/>
            </a:ext>
          </a:extLst>
        </p:cNvPr>
        <p:cNvGrpSpPr/>
        <p:nvPr/>
      </p:nvGrpSpPr>
      <p:grpSpPr>
        <a:xfrm>
          <a:off x="0" y="0"/>
          <a:ext cx="0" cy="0"/>
          <a:chOff x="0" y="0"/>
          <a:chExt cx="0" cy="0"/>
        </a:xfrm>
      </p:grpSpPr>
      <p:sp>
        <p:nvSpPr>
          <p:cNvPr id="4" name="Οβάλ 3">
            <a:extLst>
              <a:ext uri="{FF2B5EF4-FFF2-40B4-BE49-F238E27FC236}">
                <a16:creationId xmlns:a16="http://schemas.microsoft.com/office/drawing/2014/main" id="{49EC5E58-E110-9AAB-2919-83DE1A2B6497}"/>
              </a:ext>
            </a:extLst>
          </p:cNvPr>
          <p:cNvSpPr/>
          <p:nvPr/>
        </p:nvSpPr>
        <p:spPr bwMode="auto">
          <a:xfrm>
            <a:off x="3856012" y="661549"/>
            <a:ext cx="4479977" cy="4732492"/>
          </a:xfrm>
          <a:prstGeom prst="ellipse">
            <a:avLst/>
          </a:prstGeom>
          <a:solidFill>
            <a:schemeClr val="bg1"/>
          </a:solidFill>
          <a:ln>
            <a:noFill/>
          </a:ln>
          <a:effectLst/>
        </p:spPr>
        <p:txBody>
          <a:bodyPr vert="horz" wrap="square" lIns="45714" tIns="22857" rIns="45714" bIns="22857" numCol="1" rtlCol="0" anchor="t" anchorCtr="0" compatLnSpc="1">
            <a:prstTxWarp prst="textNoShape">
              <a:avLst/>
            </a:prstTxWarp>
            <a:noAutofit/>
          </a:bodyPr>
          <a:lstStyle/>
          <a:p>
            <a:pPr algn="ctr" defTabSz="228554"/>
            <a:endParaRPr lang="el-GR" sz="900">
              <a:solidFill>
                <a:prstClr val="black"/>
              </a:solidFill>
              <a:latin typeface="Trebuchet MS" panose="020B0603020202020204"/>
            </a:endParaRPr>
          </a:p>
        </p:txBody>
      </p:sp>
      <p:cxnSp>
        <p:nvCxnSpPr>
          <p:cNvPr id="6" name="Straight Connector 47">
            <a:extLst>
              <a:ext uri="{FF2B5EF4-FFF2-40B4-BE49-F238E27FC236}">
                <a16:creationId xmlns:a16="http://schemas.microsoft.com/office/drawing/2014/main" id="{E84F2FD8-E260-CB13-90F3-98D99B1347AE}"/>
              </a:ext>
            </a:extLst>
          </p:cNvPr>
          <p:cNvCxnSpPr/>
          <p:nvPr/>
        </p:nvCxnSpPr>
        <p:spPr>
          <a:xfrm>
            <a:off x="5641271" y="2075961"/>
            <a:ext cx="909458" cy="0"/>
          </a:xfrm>
          <a:prstGeom prst="line">
            <a:avLst/>
          </a:prstGeom>
          <a:ln w="57150">
            <a:solidFill>
              <a:srgbClr val="ED1C24"/>
            </a:solidFill>
          </a:ln>
        </p:spPr>
        <p:style>
          <a:lnRef idx="1">
            <a:schemeClr val="accent1"/>
          </a:lnRef>
          <a:fillRef idx="0">
            <a:schemeClr val="accent1"/>
          </a:fillRef>
          <a:effectRef idx="0">
            <a:schemeClr val="accent1"/>
          </a:effectRef>
          <a:fontRef idx="minor">
            <a:schemeClr val="tx1"/>
          </a:fontRef>
        </p:style>
      </p:cxnSp>
      <p:sp>
        <p:nvSpPr>
          <p:cNvPr id="8" name="Θέση κειμένου 14">
            <a:extLst>
              <a:ext uri="{FF2B5EF4-FFF2-40B4-BE49-F238E27FC236}">
                <a16:creationId xmlns:a16="http://schemas.microsoft.com/office/drawing/2014/main" id="{C2A9E347-CB6B-01E8-06BE-7F1E652EA009}"/>
              </a:ext>
            </a:extLst>
          </p:cNvPr>
          <p:cNvSpPr txBox="1">
            <a:spLocks/>
          </p:cNvSpPr>
          <p:nvPr/>
        </p:nvSpPr>
        <p:spPr>
          <a:xfrm>
            <a:off x="2270623" y="2297371"/>
            <a:ext cx="7650754" cy="806345"/>
          </a:xfrm>
          <a:prstGeom prst="rect">
            <a:avLst/>
          </a:prstGeom>
        </p:spPr>
        <p:txBody>
          <a:bodyPr/>
          <a:lstStyle>
            <a:lvl1pPr marL="0" indent="0" algn="ctr" defTabSz="1828800" rtl="0" eaLnBrk="1" latinLnBrk="0" hangingPunct="1">
              <a:lnSpc>
                <a:spcPct val="90000"/>
              </a:lnSpc>
              <a:spcBef>
                <a:spcPts val="2000"/>
              </a:spcBef>
              <a:buFont typeface="Arial" panose="020B0604020202020204" pitchFamily="34" charset="0"/>
              <a:buNone/>
              <a:defRPr sz="9600" kern="1200">
                <a:solidFill>
                  <a:srgbClr val="216B97"/>
                </a:solidFill>
                <a:latin typeface="+mj-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j-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j-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defTabSz="914217">
              <a:spcBef>
                <a:spcPts val="1000"/>
              </a:spcBef>
            </a:pPr>
            <a:r>
              <a:rPr lang="en-US" sz="4999" dirty="0">
                <a:latin typeface="Trebuchet MS" panose="020B0603020202020204"/>
              </a:rPr>
              <a:t>E</a:t>
            </a:r>
            <a:r>
              <a:rPr lang="el-GR" sz="4999" dirty="0" err="1">
                <a:latin typeface="Trebuchet MS" panose="020B0603020202020204"/>
              </a:rPr>
              <a:t>υχαριστούμε</a:t>
            </a:r>
            <a:r>
              <a:rPr lang="el-GR" sz="4999" dirty="0">
                <a:latin typeface="Trebuchet MS" panose="020B0603020202020204"/>
              </a:rPr>
              <a:t>!</a:t>
            </a:r>
          </a:p>
          <a:p>
            <a:pPr defTabSz="914217">
              <a:spcBef>
                <a:spcPts val="1000"/>
              </a:spcBef>
            </a:pPr>
            <a:endParaRPr lang="en-US" sz="4999" dirty="0">
              <a:latin typeface="Trebuchet MS" panose="020B0603020202020204"/>
            </a:endParaRPr>
          </a:p>
        </p:txBody>
      </p:sp>
      <p:pic>
        <p:nvPicPr>
          <p:cNvPr id="11" name="Εικόνα 10">
            <a:extLst>
              <a:ext uri="{FF2B5EF4-FFF2-40B4-BE49-F238E27FC236}">
                <a16:creationId xmlns:a16="http://schemas.microsoft.com/office/drawing/2014/main" id="{390EFBE5-93C1-6500-F6BB-960A872087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497735" y="3140608"/>
            <a:ext cx="1776419" cy="159741"/>
          </a:xfrm>
          <a:prstGeom prst="rect">
            <a:avLst/>
          </a:prstGeom>
        </p:spPr>
      </p:pic>
      <p:sp>
        <p:nvSpPr>
          <p:cNvPr id="2" name="TextBox 1">
            <a:extLst>
              <a:ext uri="{FF2B5EF4-FFF2-40B4-BE49-F238E27FC236}">
                <a16:creationId xmlns:a16="http://schemas.microsoft.com/office/drawing/2014/main" id="{31A55A4D-EADD-5755-88EC-239B8E897FA9}"/>
              </a:ext>
            </a:extLst>
          </p:cNvPr>
          <p:cNvSpPr txBox="1"/>
          <p:nvPr/>
        </p:nvSpPr>
        <p:spPr>
          <a:xfrm>
            <a:off x="4564903" y="4350152"/>
            <a:ext cx="3511073" cy="630942"/>
          </a:xfrm>
          <a:prstGeom prst="rect">
            <a:avLst/>
          </a:prstGeom>
          <a:noFill/>
        </p:spPr>
        <p:txBody>
          <a:bodyPr wrap="square" rtlCol="0">
            <a:spAutoFit/>
          </a:bodyPr>
          <a:lstStyle/>
          <a:p>
            <a:pPr defTabSz="228554">
              <a:spcAft>
                <a:spcPts val="600"/>
              </a:spcAft>
            </a:pPr>
            <a:endParaRPr lang="el-GR" sz="1600" b="1">
              <a:solidFill>
                <a:srgbClr val="216B97"/>
              </a:solidFill>
              <a:highlight>
                <a:srgbClr val="FFFFFF"/>
              </a:highlight>
              <a:latin typeface="Trebuchet MS" panose="020B0603020202020204"/>
            </a:endParaRPr>
          </a:p>
          <a:p>
            <a:pPr defTabSz="228554">
              <a:spcAft>
                <a:spcPts val="600"/>
              </a:spcAft>
            </a:pPr>
            <a:endParaRPr lang="en-US" sz="1400">
              <a:solidFill>
                <a:prstClr val="black"/>
              </a:solidFill>
              <a:highlight>
                <a:srgbClr val="FFFFFF"/>
              </a:highlight>
              <a:latin typeface="Trebuchet MS" panose="020B0603020202020204"/>
            </a:endParaRPr>
          </a:p>
        </p:txBody>
      </p:sp>
      <p:sp>
        <p:nvSpPr>
          <p:cNvPr id="5" name="TextBox 4">
            <a:extLst>
              <a:ext uri="{FF2B5EF4-FFF2-40B4-BE49-F238E27FC236}">
                <a16:creationId xmlns:a16="http://schemas.microsoft.com/office/drawing/2014/main" id="{BF24A5BE-B319-7F41-A9CC-04D32B476ED9}"/>
              </a:ext>
            </a:extLst>
          </p:cNvPr>
          <p:cNvSpPr txBox="1"/>
          <p:nvPr/>
        </p:nvSpPr>
        <p:spPr>
          <a:xfrm>
            <a:off x="4277596" y="3380713"/>
            <a:ext cx="4085685" cy="276999"/>
          </a:xfrm>
          <a:prstGeom prst="rect">
            <a:avLst/>
          </a:prstGeom>
          <a:noFill/>
        </p:spPr>
        <p:txBody>
          <a:bodyPr wrap="square" rtlCol="0">
            <a:spAutoFit/>
          </a:bodyPr>
          <a:lstStyle/>
          <a:p>
            <a:pPr algn="ctr" defTabSz="228554"/>
            <a:r>
              <a:rPr lang="en-US" sz="1200" b="1" dirty="0">
                <a:solidFill>
                  <a:srgbClr val="002060"/>
                </a:solidFill>
                <a:latin typeface="Trebuchet MS" panose="020B0603020202020204"/>
              </a:rPr>
              <a:t>3</a:t>
            </a:r>
            <a:r>
              <a:rPr lang="el-GR" sz="1200" b="1" dirty="0">
                <a:solidFill>
                  <a:srgbClr val="002060"/>
                </a:solidFill>
                <a:latin typeface="Trebuchet MS" panose="020B0603020202020204"/>
              </a:rPr>
              <a:t> Απριλίου 2025</a:t>
            </a:r>
          </a:p>
        </p:txBody>
      </p:sp>
    </p:spTree>
    <p:extLst>
      <p:ext uri="{BB962C8B-B14F-4D97-AF65-F5344CB8AC3E}">
        <p14:creationId xmlns:p14="http://schemas.microsoft.com/office/powerpoint/2010/main" val="29721340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1DDB7B-26A1-C58E-9FE2-EEF6931C19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A887AB-0008-F9D8-23EC-8BFD279FF725}"/>
              </a:ext>
            </a:extLst>
          </p:cNvPr>
          <p:cNvSpPr>
            <a:spLocks noGrp="1"/>
          </p:cNvSpPr>
          <p:nvPr>
            <p:ph type="ctrTitle"/>
          </p:nvPr>
        </p:nvSpPr>
        <p:spPr>
          <a:xfrm>
            <a:off x="1142610" y="1782912"/>
            <a:ext cx="7766936" cy="1646088"/>
          </a:xfrm>
        </p:spPr>
        <p:txBody>
          <a:bodyPr/>
          <a:lstStyle/>
          <a:p>
            <a:pPr algn="just"/>
            <a:r>
              <a:rPr lang="el-GR" sz="2400"/>
              <a:t>1. Εισαγωγικά Σχόλια</a:t>
            </a:r>
          </a:p>
        </p:txBody>
      </p:sp>
    </p:spTree>
    <p:extLst>
      <p:ext uri="{BB962C8B-B14F-4D97-AF65-F5344CB8AC3E}">
        <p14:creationId xmlns:p14="http://schemas.microsoft.com/office/powerpoint/2010/main" val="1555331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Εικόνα 7">
            <a:extLst>
              <a:ext uri="{FF2B5EF4-FFF2-40B4-BE49-F238E27FC236}">
                <a16:creationId xmlns:a16="http://schemas.microsoft.com/office/drawing/2014/main" id="{9D395DF0-1686-4662-A9D7-B8ACBADD2D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642005" y="2996338"/>
            <a:ext cx="2064958" cy="159741"/>
          </a:xfrm>
          <a:prstGeom prst="rect">
            <a:avLst/>
          </a:prstGeom>
        </p:spPr>
      </p:pic>
      <p:cxnSp>
        <p:nvCxnSpPr>
          <p:cNvPr id="222" name="Straight Connector 221">
            <a:extLst>
              <a:ext uri="{FF2B5EF4-FFF2-40B4-BE49-F238E27FC236}">
                <a16:creationId xmlns:a16="http://schemas.microsoft.com/office/drawing/2014/main" id="{14558881-4DDC-EDEE-75C9-072B96B446F0}"/>
              </a:ext>
            </a:extLst>
          </p:cNvPr>
          <p:cNvCxnSpPr>
            <a:cxnSpLocks/>
          </p:cNvCxnSpPr>
          <p:nvPr/>
        </p:nvCxnSpPr>
        <p:spPr>
          <a:xfrm>
            <a:off x="844923" y="1198863"/>
            <a:ext cx="10762677" cy="0"/>
          </a:xfrm>
          <a:prstGeom prst="line">
            <a:avLst/>
          </a:prstGeom>
          <a:ln w="44450">
            <a:solidFill>
              <a:srgbClr val="DD2A1B"/>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2C8A0D7B-7796-6B94-5C02-9B15DF70C2B5}"/>
              </a:ext>
            </a:extLst>
          </p:cNvPr>
          <p:cNvSpPr/>
          <p:nvPr/>
        </p:nvSpPr>
        <p:spPr bwMode="auto">
          <a:xfrm>
            <a:off x="827526" y="1200985"/>
            <a:ext cx="10762677" cy="467997"/>
          </a:xfrm>
          <a:prstGeom prst="rect">
            <a:avLst/>
          </a:prstGeom>
          <a:solidFill>
            <a:srgbClr val="DD2A1B"/>
          </a:solidFill>
          <a:ln>
            <a:noFill/>
          </a:ln>
          <a:effectLst/>
        </p:spPr>
        <p:txBody>
          <a:bodyPr vert="horz" wrap="square" lIns="45714" tIns="22857" rIns="45714" bIns="22857" numCol="1" rtlCol="0" anchor="t" anchorCtr="0" compatLnSpc="1">
            <a:prstTxWarp prst="textNoShape">
              <a:avLst/>
            </a:prstTxWarp>
            <a:noAutofit/>
          </a:bodyPr>
          <a:lstStyle/>
          <a:p>
            <a:pPr algn="ctr" defTabSz="228554"/>
            <a:r>
              <a:rPr lang="el-GR" sz="2200" b="1" dirty="0">
                <a:solidFill>
                  <a:prstClr val="white"/>
                </a:solidFill>
                <a:latin typeface="Trebuchet MS" panose="020B0603020202020204"/>
              </a:rPr>
              <a:t>Ορισμός</a:t>
            </a:r>
            <a:endParaRPr lang="en-US" sz="2200" b="1" dirty="0">
              <a:solidFill>
                <a:prstClr val="white"/>
              </a:solidFill>
              <a:latin typeface="Trebuchet MS" panose="020B0603020202020204"/>
            </a:endParaRPr>
          </a:p>
        </p:txBody>
      </p:sp>
      <p:sp>
        <p:nvSpPr>
          <p:cNvPr id="16" name="TextBox 15">
            <a:extLst>
              <a:ext uri="{FF2B5EF4-FFF2-40B4-BE49-F238E27FC236}">
                <a16:creationId xmlns:a16="http://schemas.microsoft.com/office/drawing/2014/main" id="{37440168-56B8-45E7-1165-230177B30C58}"/>
              </a:ext>
            </a:extLst>
          </p:cNvPr>
          <p:cNvSpPr txBox="1"/>
          <p:nvPr/>
        </p:nvSpPr>
        <p:spPr>
          <a:xfrm>
            <a:off x="778622" y="1668982"/>
            <a:ext cx="8882213" cy="3717300"/>
          </a:xfrm>
          <a:prstGeom prst="rect">
            <a:avLst/>
          </a:prstGeom>
          <a:noFill/>
        </p:spPr>
        <p:txBody>
          <a:bodyPr wrap="square" lIns="91440" tIns="45720" rIns="91440" bIns="45720" anchor="t">
            <a:spAutoFit/>
          </a:bodyPr>
          <a:lstStyle/>
          <a:p>
            <a:pPr marL="227965" lvl="1" defTabSz="228554">
              <a:lnSpc>
                <a:spcPct val="114000"/>
              </a:lnSpc>
            </a:pPr>
            <a:endParaRPr lang="en-US" sz="1600" dirty="0">
              <a:solidFill>
                <a:srgbClr val="2E83C3">
                  <a:lumMod val="50000"/>
                </a:srgbClr>
              </a:solidFill>
              <a:latin typeface="Trebuchet MS" panose="020B0603020202020204"/>
            </a:endParaRPr>
          </a:p>
          <a:p>
            <a:pPr marL="227965"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Χαρτόσημο &lt; </a:t>
            </a:r>
            <a:r>
              <a:rPr lang="el-GR" sz="1400" b="1" dirty="0" err="1">
                <a:solidFill>
                  <a:schemeClr val="accent2">
                    <a:lumMod val="49000"/>
                  </a:schemeClr>
                </a:solidFill>
                <a:latin typeface="Trebuchet MS" panose="020B0603020202020204"/>
              </a:rPr>
              <a:t>χαρτόσημον</a:t>
            </a:r>
            <a:r>
              <a:rPr lang="el-GR" sz="1400" b="1" dirty="0">
                <a:solidFill>
                  <a:schemeClr val="accent2">
                    <a:lumMod val="49000"/>
                  </a:schemeClr>
                </a:solidFill>
                <a:latin typeface="Trebuchet MS" panose="020B0603020202020204"/>
              </a:rPr>
              <a:t> &lt; </a:t>
            </a:r>
            <a:r>
              <a:rPr lang="el-GR" sz="1400" b="1" dirty="0" err="1">
                <a:solidFill>
                  <a:schemeClr val="accent2">
                    <a:lumMod val="49000"/>
                  </a:schemeClr>
                </a:solidFill>
                <a:latin typeface="Trebuchet MS" panose="020B0603020202020204"/>
              </a:rPr>
              <a:t>χαρτό</a:t>
            </a:r>
            <a:r>
              <a:rPr lang="el-GR" sz="1400" b="1" dirty="0">
                <a:solidFill>
                  <a:schemeClr val="accent2">
                    <a:lumMod val="49000"/>
                  </a:schemeClr>
                </a:solidFill>
                <a:latin typeface="Trebuchet MS" panose="020B0603020202020204"/>
              </a:rPr>
              <a:t>- + -</a:t>
            </a:r>
            <a:r>
              <a:rPr lang="el-GR" sz="1400" b="1" dirty="0" err="1">
                <a:solidFill>
                  <a:schemeClr val="accent2">
                    <a:lumMod val="49000"/>
                  </a:schemeClr>
                </a:solidFill>
                <a:latin typeface="Trebuchet MS" panose="020B0603020202020204"/>
              </a:rPr>
              <a:t>σημον</a:t>
            </a:r>
            <a:r>
              <a:rPr lang="el-GR" sz="1400" b="1" dirty="0">
                <a:solidFill>
                  <a:schemeClr val="accent2">
                    <a:lumMod val="49000"/>
                  </a:schemeClr>
                </a:solidFill>
                <a:latin typeface="Trebuchet MS" panose="020B0603020202020204"/>
              </a:rPr>
              <a:t>, μεταφραστικό δάνειο από τη γαλλική </a:t>
            </a:r>
            <a:r>
              <a:rPr lang="el-GR" sz="1400" b="1" dirty="0" err="1">
                <a:solidFill>
                  <a:schemeClr val="accent2">
                    <a:lumMod val="49000"/>
                  </a:schemeClr>
                </a:solidFill>
                <a:latin typeface="Trebuchet MS" panose="020B0603020202020204"/>
              </a:rPr>
              <a:t>papier</a:t>
            </a:r>
            <a:r>
              <a:rPr lang="el-GR" sz="1400" b="1" dirty="0">
                <a:solidFill>
                  <a:schemeClr val="accent2">
                    <a:lumMod val="49000"/>
                  </a:schemeClr>
                </a:solidFill>
                <a:latin typeface="Trebuchet MS" panose="020B0603020202020204"/>
              </a:rPr>
              <a:t> </a:t>
            </a:r>
            <a:r>
              <a:rPr lang="el-GR" sz="1400" b="1" dirty="0" err="1">
                <a:solidFill>
                  <a:schemeClr val="accent2">
                    <a:lumMod val="49000"/>
                  </a:schemeClr>
                </a:solidFill>
                <a:latin typeface="Trebuchet MS" panose="020B0603020202020204"/>
              </a:rPr>
              <a:t>timbré</a:t>
            </a:r>
            <a:r>
              <a:rPr lang="el-GR" sz="1400" b="1" dirty="0">
                <a:solidFill>
                  <a:schemeClr val="accent2">
                    <a:lumMod val="49000"/>
                  </a:schemeClr>
                </a:solidFill>
                <a:latin typeface="Trebuchet MS" panose="020B0603020202020204"/>
              </a:rPr>
              <a:t>.</a:t>
            </a:r>
          </a:p>
          <a:p>
            <a:pPr marL="227965"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Λέξη που </a:t>
            </a:r>
            <a:r>
              <a:rPr lang="el-GR" sz="1400" b="1" dirty="0" err="1">
                <a:solidFill>
                  <a:schemeClr val="accent2">
                    <a:lumMod val="49000"/>
                  </a:schemeClr>
                </a:solidFill>
                <a:latin typeface="Trebuchet MS" panose="020B0603020202020204"/>
              </a:rPr>
              <a:t>πρωτοχρησιμοποιήθηκε</a:t>
            </a:r>
            <a:r>
              <a:rPr lang="el-GR" sz="1400" b="1" dirty="0">
                <a:solidFill>
                  <a:schemeClr val="accent2">
                    <a:lumMod val="49000"/>
                  </a:schemeClr>
                </a:solidFill>
                <a:latin typeface="Trebuchet MS" panose="020B0603020202020204"/>
              </a:rPr>
              <a:t> το 1836.</a:t>
            </a:r>
          </a:p>
          <a:p>
            <a:pPr marL="227965"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Χαρτόσημο = ένσημο που επικολλάμε σε έγγραφα επίσημα, προκειμένου αυτά να θεωρηθούν έγκυρα και επικυρωμένα με σκοπό την είσπραξη από δημόσιο οργανισμό του κράτους τον αναλογούντα φόρο ή τέλος. </a:t>
            </a:r>
          </a:p>
          <a:p>
            <a:pPr marL="227965"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Το τέλος χαρτοσήμου είναι (έμμεσος) φόρος που επιβάλλεται σε αγορές, συμφωνητικά και επίσημα έγγραφα, που, για να τεθούν σε ισχύ, πρέπει να έχει καταβληθεί. </a:t>
            </a:r>
          </a:p>
          <a:p>
            <a:pPr marL="227965"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Ιστορικά, η πληρωμή του αποδεικνυόταν με φυσικό ένσημο που επισυναπτόταν στο έγγραφο. </a:t>
            </a:r>
          </a:p>
          <a:p>
            <a:pPr algn="just" defTabSz="228554">
              <a:lnSpc>
                <a:spcPct val="114000"/>
              </a:lnSpc>
              <a:spcAft>
                <a:spcPts val="1800"/>
              </a:spcAft>
            </a:pPr>
            <a:r>
              <a:rPr lang="el-GR" sz="1400" b="1" dirty="0">
                <a:solidFill>
                  <a:schemeClr val="accent2">
                    <a:lumMod val="49000"/>
                  </a:schemeClr>
                </a:solidFill>
                <a:latin typeface="Trebuchet MS" panose="020B0603020202020204"/>
              </a:rPr>
              <a:t>Οι σύγχρονες εκδοχές του φόρου δεν απαιτούν τη χρήση φυσικού ενσήμου (στην Ελλάδα από το 2000).</a:t>
            </a:r>
            <a:endParaRPr lang="en-US" sz="1400" dirty="0">
              <a:solidFill>
                <a:srgbClr val="000000"/>
              </a:solidFill>
              <a:latin typeface="Trebuchet MS" panose="020B0603020202020204"/>
            </a:endParaRPr>
          </a:p>
        </p:txBody>
      </p:sp>
      <p:sp>
        <p:nvSpPr>
          <p:cNvPr id="7" name="TextBox 6">
            <a:extLst>
              <a:ext uri="{FF2B5EF4-FFF2-40B4-BE49-F238E27FC236}">
                <a16:creationId xmlns:a16="http://schemas.microsoft.com/office/drawing/2014/main" id="{E2E3FE4F-4F73-0E5E-3F58-97BBB1E707AF}"/>
              </a:ext>
            </a:extLst>
          </p:cNvPr>
          <p:cNvSpPr txBox="1"/>
          <p:nvPr/>
        </p:nvSpPr>
        <p:spPr>
          <a:xfrm>
            <a:off x="778622" y="4108688"/>
            <a:ext cx="2815093" cy="738664"/>
          </a:xfrm>
          <a:prstGeom prst="rect">
            <a:avLst/>
          </a:prstGeom>
          <a:noFill/>
        </p:spPr>
        <p:txBody>
          <a:bodyPr wrap="square" rtlCol="0">
            <a:spAutoFit/>
          </a:bodyPr>
          <a:lstStyle/>
          <a:p>
            <a:pPr defTabSz="228554"/>
            <a:endParaRPr lang="en-US" sz="1500">
              <a:solidFill>
                <a:prstClr val="black"/>
              </a:solidFill>
              <a:latin typeface="Trebuchet MS" panose="020B0603020202020204"/>
            </a:endParaRPr>
          </a:p>
          <a:p>
            <a:pPr defTabSz="228554"/>
            <a:endParaRPr lang="en-US" sz="900">
              <a:solidFill>
                <a:srgbClr val="000000"/>
              </a:solidFill>
              <a:latin typeface="Trebuchet MS" panose="020B0603020202020204"/>
            </a:endParaRPr>
          </a:p>
          <a:p>
            <a:pPr defTabSz="228554"/>
            <a:endParaRPr lang="en-US" sz="900">
              <a:solidFill>
                <a:srgbClr val="000000"/>
              </a:solidFill>
              <a:latin typeface="Trebuchet MS" panose="020B0603020202020204"/>
            </a:endParaRPr>
          </a:p>
          <a:p>
            <a:pPr defTabSz="228554"/>
            <a:endParaRPr lang="en-US" sz="900">
              <a:solidFill>
                <a:prstClr val="black"/>
              </a:solidFill>
              <a:latin typeface="Trebuchet MS" panose="020B0603020202020204"/>
            </a:endParaRPr>
          </a:p>
        </p:txBody>
      </p:sp>
      <p:sp>
        <p:nvSpPr>
          <p:cNvPr id="53" name="TextBox 52">
            <a:extLst>
              <a:ext uri="{FF2B5EF4-FFF2-40B4-BE49-F238E27FC236}">
                <a16:creationId xmlns:a16="http://schemas.microsoft.com/office/drawing/2014/main" id="{2920B23A-AF84-47F5-D50F-C11945489A6B}"/>
              </a:ext>
            </a:extLst>
          </p:cNvPr>
          <p:cNvSpPr txBox="1"/>
          <p:nvPr/>
        </p:nvSpPr>
        <p:spPr>
          <a:xfrm>
            <a:off x="2215845" y="470905"/>
            <a:ext cx="7780185" cy="461665"/>
          </a:xfrm>
          <a:prstGeom prst="rect">
            <a:avLst/>
          </a:prstGeom>
          <a:noFill/>
        </p:spPr>
        <p:txBody>
          <a:bodyPr wrap="square" rtlCol="0" anchor="ctr">
            <a:spAutoFit/>
          </a:bodyPr>
          <a:lstStyle/>
          <a:p>
            <a:pPr algn="ctr" defTabSz="228554"/>
            <a:r>
              <a:rPr lang="el-GR" sz="2400" b="1" dirty="0">
                <a:solidFill>
                  <a:srgbClr val="216B97"/>
                </a:solidFill>
                <a:latin typeface="Trebuchet MS" panose="020B0603020202020204"/>
              </a:rPr>
              <a:t>Ψηφιακό Τέλος Συναλλαγής (Ν. 5135/2024)</a:t>
            </a:r>
          </a:p>
        </p:txBody>
      </p:sp>
    </p:spTree>
    <p:extLst>
      <p:ext uri="{BB962C8B-B14F-4D97-AF65-F5344CB8AC3E}">
        <p14:creationId xmlns:p14="http://schemas.microsoft.com/office/powerpoint/2010/main" val="37979867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A6693E-ABA6-246B-DC1C-326830137415}"/>
            </a:ext>
          </a:extLst>
        </p:cNvPr>
        <p:cNvGrpSpPr/>
        <p:nvPr/>
      </p:nvGrpSpPr>
      <p:grpSpPr>
        <a:xfrm>
          <a:off x="0" y="0"/>
          <a:ext cx="0" cy="0"/>
          <a:chOff x="0" y="0"/>
          <a:chExt cx="0" cy="0"/>
        </a:xfrm>
      </p:grpSpPr>
      <p:pic>
        <p:nvPicPr>
          <p:cNvPr id="8" name="Εικόνα 7">
            <a:extLst>
              <a:ext uri="{FF2B5EF4-FFF2-40B4-BE49-F238E27FC236}">
                <a16:creationId xmlns:a16="http://schemas.microsoft.com/office/drawing/2014/main" id="{E48CFF57-A3FC-65ED-8676-1F453A72DB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642005" y="2996338"/>
            <a:ext cx="2064958" cy="159741"/>
          </a:xfrm>
          <a:prstGeom prst="rect">
            <a:avLst/>
          </a:prstGeom>
        </p:spPr>
      </p:pic>
      <p:cxnSp>
        <p:nvCxnSpPr>
          <p:cNvPr id="222" name="Straight Connector 221">
            <a:extLst>
              <a:ext uri="{FF2B5EF4-FFF2-40B4-BE49-F238E27FC236}">
                <a16:creationId xmlns:a16="http://schemas.microsoft.com/office/drawing/2014/main" id="{66CDD04C-07A2-BC58-3BC6-6AE1F6C2B858}"/>
              </a:ext>
            </a:extLst>
          </p:cNvPr>
          <p:cNvCxnSpPr>
            <a:cxnSpLocks/>
          </p:cNvCxnSpPr>
          <p:nvPr/>
        </p:nvCxnSpPr>
        <p:spPr>
          <a:xfrm>
            <a:off x="844923" y="1198863"/>
            <a:ext cx="10762677" cy="0"/>
          </a:xfrm>
          <a:prstGeom prst="line">
            <a:avLst/>
          </a:prstGeom>
          <a:ln w="44450">
            <a:solidFill>
              <a:srgbClr val="DD2A1B"/>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C3E02051-93CC-F0EB-EEE6-C652335ECFE9}"/>
              </a:ext>
            </a:extLst>
          </p:cNvPr>
          <p:cNvSpPr/>
          <p:nvPr/>
        </p:nvSpPr>
        <p:spPr bwMode="auto">
          <a:xfrm>
            <a:off x="827526" y="1200985"/>
            <a:ext cx="10762677" cy="467997"/>
          </a:xfrm>
          <a:prstGeom prst="rect">
            <a:avLst/>
          </a:prstGeom>
          <a:solidFill>
            <a:srgbClr val="DD2A1B"/>
          </a:solidFill>
          <a:ln>
            <a:noFill/>
          </a:ln>
          <a:effectLst/>
        </p:spPr>
        <p:txBody>
          <a:bodyPr vert="horz" wrap="square" lIns="45714" tIns="22857" rIns="45714" bIns="22857" numCol="1" rtlCol="0" anchor="t" anchorCtr="0" compatLnSpc="1">
            <a:prstTxWarp prst="textNoShape">
              <a:avLst/>
            </a:prstTxWarp>
            <a:noAutofit/>
          </a:bodyPr>
          <a:lstStyle/>
          <a:p>
            <a:pPr algn="ctr" defTabSz="228554"/>
            <a:r>
              <a:rPr lang="el-GR" sz="2200" b="1" dirty="0">
                <a:solidFill>
                  <a:prstClr val="white"/>
                </a:solidFill>
                <a:latin typeface="Trebuchet MS" panose="020B0603020202020204"/>
              </a:rPr>
              <a:t>Χαρτόσημο</a:t>
            </a:r>
            <a:endParaRPr lang="en-US" sz="2200" b="1" dirty="0">
              <a:solidFill>
                <a:prstClr val="white"/>
              </a:solidFill>
              <a:latin typeface="Trebuchet MS" panose="020B0603020202020204"/>
            </a:endParaRPr>
          </a:p>
        </p:txBody>
      </p:sp>
      <p:sp>
        <p:nvSpPr>
          <p:cNvPr id="7" name="TextBox 6">
            <a:extLst>
              <a:ext uri="{FF2B5EF4-FFF2-40B4-BE49-F238E27FC236}">
                <a16:creationId xmlns:a16="http://schemas.microsoft.com/office/drawing/2014/main" id="{8C33BBDD-59C2-FDA8-0607-382E87935C4A}"/>
              </a:ext>
            </a:extLst>
          </p:cNvPr>
          <p:cNvSpPr txBox="1"/>
          <p:nvPr/>
        </p:nvSpPr>
        <p:spPr>
          <a:xfrm>
            <a:off x="778622" y="4108688"/>
            <a:ext cx="2815093" cy="738664"/>
          </a:xfrm>
          <a:prstGeom prst="rect">
            <a:avLst/>
          </a:prstGeom>
          <a:noFill/>
        </p:spPr>
        <p:txBody>
          <a:bodyPr wrap="square" rtlCol="0">
            <a:spAutoFit/>
          </a:bodyPr>
          <a:lstStyle/>
          <a:p>
            <a:pPr defTabSz="228554"/>
            <a:endParaRPr lang="en-US" sz="1500">
              <a:solidFill>
                <a:prstClr val="black"/>
              </a:solidFill>
              <a:latin typeface="Trebuchet MS" panose="020B0603020202020204"/>
            </a:endParaRPr>
          </a:p>
          <a:p>
            <a:pPr defTabSz="228554"/>
            <a:endParaRPr lang="en-US" sz="900">
              <a:solidFill>
                <a:srgbClr val="000000"/>
              </a:solidFill>
              <a:latin typeface="Trebuchet MS" panose="020B0603020202020204"/>
            </a:endParaRPr>
          </a:p>
          <a:p>
            <a:pPr defTabSz="228554"/>
            <a:endParaRPr lang="en-US" sz="900">
              <a:solidFill>
                <a:srgbClr val="000000"/>
              </a:solidFill>
              <a:latin typeface="Trebuchet MS" panose="020B0603020202020204"/>
            </a:endParaRPr>
          </a:p>
          <a:p>
            <a:pPr defTabSz="228554"/>
            <a:endParaRPr lang="en-US" sz="900">
              <a:solidFill>
                <a:prstClr val="black"/>
              </a:solidFill>
              <a:latin typeface="Trebuchet MS" panose="020B0603020202020204"/>
            </a:endParaRPr>
          </a:p>
        </p:txBody>
      </p:sp>
      <p:sp>
        <p:nvSpPr>
          <p:cNvPr id="53" name="TextBox 52">
            <a:extLst>
              <a:ext uri="{FF2B5EF4-FFF2-40B4-BE49-F238E27FC236}">
                <a16:creationId xmlns:a16="http://schemas.microsoft.com/office/drawing/2014/main" id="{E0CA75DB-5694-6AE5-0DCD-4D191D0379EF}"/>
              </a:ext>
            </a:extLst>
          </p:cNvPr>
          <p:cNvSpPr txBox="1"/>
          <p:nvPr/>
        </p:nvSpPr>
        <p:spPr>
          <a:xfrm>
            <a:off x="2215845" y="470905"/>
            <a:ext cx="7780185" cy="461665"/>
          </a:xfrm>
          <a:prstGeom prst="rect">
            <a:avLst/>
          </a:prstGeom>
          <a:noFill/>
        </p:spPr>
        <p:txBody>
          <a:bodyPr wrap="square" rtlCol="0" anchor="ctr">
            <a:spAutoFit/>
          </a:bodyPr>
          <a:lstStyle/>
          <a:p>
            <a:pPr algn="ctr" defTabSz="228554"/>
            <a:r>
              <a:rPr lang="el-GR" sz="2400" b="1" dirty="0">
                <a:solidFill>
                  <a:srgbClr val="216B97"/>
                </a:solidFill>
                <a:latin typeface="Trebuchet MS" panose="020B0603020202020204"/>
              </a:rPr>
              <a:t>Ψηφιακό Τέλος Συναλλαγής (Ν. 5135/2024)</a:t>
            </a:r>
          </a:p>
        </p:txBody>
      </p:sp>
      <p:pic>
        <p:nvPicPr>
          <p:cNvPr id="3" name="Picture 2">
            <a:extLst>
              <a:ext uri="{FF2B5EF4-FFF2-40B4-BE49-F238E27FC236}">
                <a16:creationId xmlns:a16="http://schemas.microsoft.com/office/drawing/2014/main" id="{796094AD-CCC0-BFD8-D14B-EFBADB05AA52}"/>
              </a:ext>
            </a:extLst>
          </p:cNvPr>
          <p:cNvPicPr>
            <a:picLocks noChangeAspect="1"/>
          </p:cNvPicPr>
          <p:nvPr/>
        </p:nvPicPr>
        <p:blipFill>
          <a:blip r:embed="rId4"/>
          <a:stretch>
            <a:fillRect/>
          </a:stretch>
        </p:blipFill>
        <p:spPr>
          <a:xfrm>
            <a:off x="844923" y="2040866"/>
            <a:ext cx="3279816" cy="2574169"/>
          </a:xfrm>
          <a:prstGeom prst="rect">
            <a:avLst/>
          </a:prstGeom>
        </p:spPr>
      </p:pic>
      <p:pic>
        <p:nvPicPr>
          <p:cNvPr id="4" name="Picture 3">
            <a:extLst>
              <a:ext uri="{FF2B5EF4-FFF2-40B4-BE49-F238E27FC236}">
                <a16:creationId xmlns:a16="http://schemas.microsoft.com/office/drawing/2014/main" id="{7D11D042-29AE-E726-4A27-8E34B6D49396}"/>
              </a:ext>
            </a:extLst>
          </p:cNvPr>
          <p:cNvPicPr>
            <a:picLocks noChangeAspect="1"/>
          </p:cNvPicPr>
          <p:nvPr/>
        </p:nvPicPr>
        <p:blipFill>
          <a:blip r:embed="rId5"/>
          <a:stretch>
            <a:fillRect/>
          </a:stretch>
        </p:blipFill>
        <p:spPr>
          <a:xfrm>
            <a:off x="6048418" y="2043729"/>
            <a:ext cx="2981325" cy="1162812"/>
          </a:xfrm>
          <a:prstGeom prst="rect">
            <a:avLst/>
          </a:prstGeom>
        </p:spPr>
      </p:pic>
      <p:pic>
        <p:nvPicPr>
          <p:cNvPr id="5" name="Picture 4">
            <a:extLst>
              <a:ext uri="{FF2B5EF4-FFF2-40B4-BE49-F238E27FC236}">
                <a16:creationId xmlns:a16="http://schemas.microsoft.com/office/drawing/2014/main" id="{13CAD96F-9A5B-BFF6-999E-A152C098B224}"/>
              </a:ext>
            </a:extLst>
          </p:cNvPr>
          <p:cNvPicPr>
            <a:picLocks noChangeAspect="1"/>
          </p:cNvPicPr>
          <p:nvPr/>
        </p:nvPicPr>
        <p:blipFill>
          <a:blip r:embed="rId6"/>
          <a:stretch>
            <a:fillRect/>
          </a:stretch>
        </p:blipFill>
        <p:spPr>
          <a:xfrm>
            <a:off x="6048419" y="3453395"/>
            <a:ext cx="2981325" cy="1533525"/>
          </a:xfrm>
          <a:prstGeom prst="rect">
            <a:avLst/>
          </a:prstGeom>
        </p:spPr>
      </p:pic>
      <p:pic>
        <p:nvPicPr>
          <p:cNvPr id="6" name="Picture 5">
            <a:extLst>
              <a:ext uri="{FF2B5EF4-FFF2-40B4-BE49-F238E27FC236}">
                <a16:creationId xmlns:a16="http://schemas.microsoft.com/office/drawing/2014/main" id="{A1EAB099-85FD-2426-0CE5-ABC64DB3348C}"/>
              </a:ext>
            </a:extLst>
          </p:cNvPr>
          <p:cNvPicPr>
            <a:picLocks noChangeAspect="1"/>
          </p:cNvPicPr>
          <p:nvPr/>
        </p:nvPicPr>
        <p:blipFill>
          <a:blip r:embed="rId7"/>
          <a:stretch>
            <a:fillRect/>
          </a:stretch>
        </p:blipFill>
        <p:spPr>
          <a:xfrm>
            <a:off x="862689" y="4986920"/>
            <a:ext cx="3267075" cy="1400175"/>
          </a:xfrm>
          <a:prstGeom prst="rect">
            <a:avLst/>
          </a:prstGeom>
        </p:spPr>
      </p:pic>
      <p:pic>
        <p:nvPicPr>
          <p:cNvPr id="9" name="Picture 8">
            <a:extLst>
              <a:ext uri="{FF2B5EF4-FFF2-40B4-BE49-F238E27FC236}">
                <a16:creationId xmlns:a16="http://schemas.microsoft.com/office/drawing/2014/main" id="{07421747-C5F8-7C43-ABC4-0F280FCBCF15}"/>
              </a:ext>
            </a:extLst>
          </p:cNvPr>
          <p:cNvPicPr>
            <a:picLocks noChangeAspect="1"/>
          </p:cNvPicPr>
          <p:nvPr/>
        </p:nvPicPr>
        <p:blipFill>
          <a:blip r:embed="rId8"/>
          <a:stretch>
            <a:fillRect/>
          </a:stretch>
        </p:blipFill>
        <p:spPr>
          <a:xfrm>
            <a:off x="5965740" y="4986920"/>
            <a:ext cx="3086100" cy="1724025"/>
          </a:xfrm>
          <a:prstGeom prst="rect">
            <a:avLst/>
          </a:prstGeom>
        </p:spPr>
      </p:pic>
    </p:spTree>
    <p:extLst>
      <p:ext uri="{BB962C8B-B14F-4D97-AF65-F5344CB8AC3E}">
        <p14:creationId xmlns:p14="http://schemas.microsoft.com/office/powerpoint/2010/main" val="42858518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1F3AA4-BD4E-99ED-AF8C-E762993BF1D0}"/>
            </a:ext>
          </a:extLst>
        </p:cNvPr>
        <p:cNvGrpSpPr/>
        <p:nvPr/>
      </p:nvGrpSpPr>
      <p:grpSpPr>
        <a:xfrm>
          <a:off x="0" y="0"/>
          <a:ext cx="0" cy="0"/>
          <a:chOff x="0" y="0"/>
          <a:chExt cx="0" cy="0"/>
        </a:xfrm>
      </p:grpSpPr>
      <p:pic>
        <p:nvPicPr>
          <p:cNvPr id="8" name="Εικόνα 7">
            <a:extLst>
              <a:ext uri="{FF2B5EF4-FFF2-40B4-BE49-F238E27FC236}">
                <a16:creationId xmlns:a16="http://schemas.microsoft.com/office/drawing/2014/main" id="{97AE5197-0E26-5C03-2508-8BB3265FA8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642005" y="2996338"/>
            <a:ext cx="2064958" cy="159741"/>
          </a:xfrm>
          <a:prstGeom prst="rect">
            <a:avLst/>
          </a:prstGeom>
        </p:spPr>
      </p:pic>
      <p:cxnSp>
        <p:nvCxnSpPr>
          <p:cNvPr id="222" name="Straight Connector 221">
            <a:extLst>
              <a:ext uri="{FF2B5EF4-FFF2-40B4-BE49-F238E27FC236}">
                <a16:creationId xmlns:a16="http://schemas.microsoft.com/office/drawing/2014/main" id="{C8E77EFE-921C-5DEE-0FC5-0A0CD07BF6E8}"/>
              </a:ext>
            </a:extLst>
          </p:cNvPr>
          <p:cNvCxnSpPr>
            <a:cxnSpLocks/>
          </p:cNvCxnSpPr>
          <p:nvPr/>
        </p:nvCxnSpPr>
        <p:spPr>
          <a:xfrm>
            <a:off x="844923" y="1198863"/>
            <a:ext cx="10762677" cy="0"/>
          </a:xfrm>
          <a:prstGeom prst="line">
            <a:avLst/>
          </a:prstGeom>
          <a:ln w="44450">
            <a:solidFill>
              <a:srgbClr val="DD2A1B"/>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0F2AF7DF-E437-F232-0D37-EC646F5E9C6A}"/>
              </a:ext>
            </a:extLst>
          </p:cNvPr>
          <p:cNvSpPr/>
          <p:nvPr/>
        </p:nvSpPr>
        <p:spPr bwMode="auto">
          <a:xfrm>
            <a:off x="827526" y="1200985"/>
            <a:ext cx="10762677" cy="467997"/>
          </a:xfrm>
          <a:prstGeom prst="rect">
            <a:avLst/>
          </a:prstGeom>
          <a:solidFill>
            <a:srgbClr val="DD2A1B"/>
          </a:solidFill>
          <a:ln>
            <a:noFill/>
          </a:ln>
          <a:effectLst/>
        </p:spPr>
        <p:txBody>
          <a:bodyPr vert="horz" wrap="square" lIns="45714" tIns="22857" rIns="45714" bIns="22857" numCol="1" rtlCol="0" anchor="t" anchorCtr="0" compatLnSpc="1">
            <a:prstTxWarp prst="textNoShape">
              <a:avLst/>
            </a:prstTxWarp>
            <a:noAutofit/>
          </a:bodyPr>
          <a:lstStyle/>
          <a:p>
            <a:pPr algn="ctr" defTabSz="228554"/>
            <a:r>
              <a:rPr lang="el-GR" sz="2200" b="1">
                <a:solidFill>
                  <a:prstClr val="white"/>
                </a:solidFill>
                <a:latin typeface="Trebuchet MS" panose="020B0603020202020204"/>
              </a:rPr>
              <a:t>Ιστορικά Σημεία</a:t>
            </a:r>
            <a:endParaRPr lang="en-US" sz="2200" b="1">
              <a:solidFill>
                <a:prstClr val="white"/>
              </a:solidFill>
              <a:latin typeface="Trebuchet MS" panose="020B0603020202020204"/>
            </a:endParaRPr>
          </a:p>
        </p:txBody>
      </p:sp>
      <p:sp>
        <p:nvSpPr>
          <p:cNvPr id="16" name="TextBox 15">
            <a:extLst>
              <a:ext uri="{FF2B5EF4-FFF2-40B4-BE49-F238E27FC236}">
                <a16:creationId xmlns:a16="http://schemas.microsoft.com/office/drawing/2014/main" id="{25A3EF2D-4834-256C-5653-844D64D77BD2}"/>
              </a:ext>
            </a:extLst>
          </p:cNvPr>
          <p:cNvSpPr txBox="1"/>
          <p:nvPr/>
        </p:nvSpPr>
        <p:spPr>
          <a:xfrm>
            <a:off x="778622" y="1668982"/>
            <a:ext cx="8733126" cy="3696909"/>
          </a:xfrm>
          <a:prstGeom prst="rect">
            <a:avLst/>
          </a:prstGeom>
          <a:noFill/>
        </p:spPr>
        <p:txBody>
          <a:bodyPr wrap="square" lIns="91440" tIns="45720" rIns="91440" bIns="45720" anchor="t">
            <a:spAutoFit/>
          </a:bodyPr>
          <a:lstStyle/>
          <a:p>
            <a:pPr marL="227965" lvl="1" defTabSz="228554">
              <a:lnSpc>
                <a:spcPct val="114000"/>
              </a:lnSpc>
            </a:pPr>
            <a:endParaRPr lang="en-US" sz="1400" dirty="0">
              <a:solidFill>
                <a:srgbClr val="2E83C3">
                  <a:lumMod val="50000"/>
                </a:srgbClr>
              </a:solidFill>
              <a:latin typeface="Trebuchet MS" panose="020B0603020202020204"/>
            </a:endParaRPr>
          </a:p>
          <a:p>
            <a:pPr marL="227965"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Η Ελληνική ιστορία του Τέλους Χαρτοσήμου ξεκινά το 1836, στην εποχή του </a:t>
            </a:r>
            <a:r>
              <a:rPr lang="el-GR" sz="1400" b="1" dirty="0" err="1">
                <a:solidFill>
                  <a:schemeClr val="accent2">
                    <a:lumMod val="49000"/>
                  </a:schemeClr>
                </a:solidFill>
                <a:latin typeface="Trebuchet MS" panose="020B0603020202020204"/>
              </a:rPr>
              <a:t>Όθωνα</a:t>
            </a:r>
            <a:r>
              <a:rPr lang="el-GR" sz="1400" b="1" dirty="0">
                <a:solidFill>
                  <a:schemeClr val="accent2">
                    <a:lumMod val="49000"/>
                  </a:schemeClr>
                </a:solidFill>
                <a:latin typeface="Trebuchet MS" panose="020B0603020202020204"/>
              </a:rPr>
              <a:t>.</a:t>
            </a:r>
          </a:p>
          <a:p>
            <a:pPr marL="227965"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Ο νόμος του </a:t>
            </a:r>
            <a:r>
              <a:rPr lang="el-GR" sz="1400" b="1" dirty="0" err="1">
                <a:solidFill>
                  <a:schemeClr val="accent2">
                    <a:lumMod val="49000"/>
                  </a:schemeClr>
                </a:solidFill>
                <a:latin typeface="Trebuchet MS" panose="020B0603020202020204"/>
              </a:rPr>
              <a:t>Όθωνα</a:t>
            </a:r>
            <a:r>
              <a:rPr lang="el-GR" sz="1400" b="1" dirty="0">
                <a:solidFill>
                  <a:schemeClr val="accent2">
                    <a:lumMod val="49000"/>
                  </a:schemeClr>
                </a:solidFill>
                <a:latin typeface="Trebuchet MS" panose="020B0603020202020204"/>
              </a:rPr>
              <a:t> έζησε, θεωρούμενος επιτυχής, μέχρι το 1887, ως γενικός φόρος επί δικαστικών, συμβολαιογραφικών, διοικητικών υποθέσεων και υποθέσεων υποθηκοφυλακείου, με καθαρά εισπρακτικό χαρακτήρα.</a:t>
            </a:r>
          </a:p>
          <a:p>
            <a:pPr marL="227965"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Επί Ελευθερίου Βενιζέλου ψηφίστηκε ο μέχρι πρότινος ισχύων Κώδικας Τελών Χαρτοσήμου (Π.Δ. 28.7.1931) και παρέμεινε μέχρι και την κατάργησή του (Δεκέμβριος 2024) ο παλαιότερος φορολογικός νόμος του Ελληνικού Κράτους.</a:t>
            </a:r>
          </a:p>
          <a:p>
            <a:pPr marL="227965"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Ένας νόμος με διάσπαρτες διατάξεις, περίπλοκος, που δεν συμβαδίζει με τις ανάγκες της κοινωνίας και της οικονομικής πραγματικότητας και συχνά ασαφής για τους φορολογούμενους.</a:t>
            </a:r>
          </a:p>
          <a:p>
            <a:pPr marL="227965" indent="-227965" algn="just" defTabSz="228554">
              <a:lnSpc>
                <a:spcPct val="114000"/>
              </a:lnSpc>
              <a:spcAft>
                <a:spcPts val="1800"/>
              </a:spcAft>
              <a:buFont typeface="Arial" panose="020B0604020202020204" pitchFamily="34" charset="0"/>
              <a:buChar char="•"/>
            </a:pPr>
            <a:endParaRPr lang="en-US" sz="1400" dirty="0">
              <a:solidFill>
                <a:srgbClr val="000000"/>
              </a:solidFill>
              <a:latin typeface="Trebuchet MS" panose="020B0603020202020204"/>
            </a:endParaRPr>
          </a:p>
        </p:txBody>
      </p:sp>
      <p:sp>
        <p:nvSpPr>
          <p:cNvPr id="7" name="TextBox 6">
            <a:extLst>
              <a:ext uri="{FF2B5EF4-FFF2-40B4-BE49-F238E27FC236}">
                <a16:creationId xmlns:a16="http://schemas.microsoft.com/office/drawing/2014/main" id="{49BAE3D8-9690-B720-9C35-F58B291C7F8A}"/>
              </a:ext>
            </a:extLst>
          </p:cNvPr>
          <p:cNvSpPr txBox="1"/>
          <p:nvPr/>
        </p:nvSpPr>
        <p:spPr>
          <a:xfrm>
            <a:off x="778622" y="4108688"/>
            <a:ext cx="2815093" cy="738664"/>
          </a:xfrm>
          <a:prstGeom prst="rect">
            <a:avLst/>
          </a:prstGeom>
          <a:noFill/>
        </p:spPr>
        <p:txBody>
          <a:bodyPr wrap="square" rtlCol="0">
            <a:spAutoFit/>
          </a:bodyPr>
          <a:lstStyle/>
          <a:p>
            <a:pPr defTabSz="228554"/>
            <a:endParaRPr lang="en-US" sz="1500">
              <a:solidFill>
                <a:prstClr val="black"/>
              </a:solidFill>
              <a:latin typeface="Trebuchet MS" panose="020B0603020202020204"/>
            </a:endParaRPr>
          </a:p>
          <a:p>
            <a:pPr defTabSz="228554"/>
            <a:endParaRPr lang="en-US" sz="900">
              <a:solidFill>
                <a:srgbClr val="000000"/>
              </a:solidFill>
              <a:latin typeface="Trebuchet MS" panose="020B0603020202020204"/>
            </a:endParaRPr>
          </a:p>
          <a:p>
            <a:pPr defTabSz="228554"/>
            <a:endParaRPr lang="en-US" sz="900">
              <a:solidFill>
                <a:srgbClr val="000000"/>
              </a:solidFill>
              <a:latin typeface="Trebuchet MS" panose="020B0603020202020204"/>
            </a:endParaRPr>
          </a:p>
          <a:p>
            <a:pPr defTabSz="228554"/>
            <a:endParaRPr lang="en-US" sz="900">
              <a:solidFill>
                <a:prstClr val="black"/>
              </a:solidFill>
              <a:latin typeface="Trebuchet MS" panose="020B0603020202020204"/>
            </a:endParaRPr>
          </a:p>
        </p:txBody>
      </p:sp>
      <p:sp>
        <p:nvSpPr>
          <p:cNvPr id="53" name="TextBox 52">
            <a:extLst>
              <a:ext uri="{FF2B5EF4-FFF2-40B4-BE49-F238E27FC236}">
                <a16:creationId xmlns:a16="http://schemas.microsoft.com/office/drawing/2014/main" id="{8BEEF606-B824-CBCE-DB85-9FE551FC8B0C}"/>
              </a:ext>
            </a:extLst>
          </p:cNvPr>
          <p:cNvSpPr txBox="1"/>
          <p:nvPr/>
        </p:nvSpPr>
        <p:spPr>
          <a:xfrm>
            <a:off x="2215845" y="470905"/>
            <a:ext cx="7780185" cy="461665"/>
          </a:xfrm>
          <a:prstGeom prst="rect">
            <a:avLst/>
          </a:prstGeom>
          <a:noFill/>
        </p:spPr>
        <p:txBody>
          <a:bodyPr wrap="square" rtlCol="0" anchor="ctr">
            <a:spAutoFit/>
          </a:bodyPr>
          <a:lstStyle/>
          <a:p>
            <a:pPr algn="ctr" defTabSz="228554"/>
            <a:r>
              <a:rPr lang="el-GR" sz="2400" b="1">
                <a:solidFill>
                  <a:srgbClr val="216B97"/>
                </a:solidFill>
                <a:latin typeface="Trebuchet MS" panose="020B0603020202020204"/>
              </a:rPr>
              <a:t>Ψηφιακό Τέλος Συναλλαγής (Ν. 5135/2024)</a:t>
            </a:r>
          </a:p>
        </p:txBody>
      </p:sp>
    </p:spTree>
    <p:extLst>
      <p:ext uri="{BB962C8B-B14F-4D97-AF65-F5344CB8AC3E}">
        <p14:creationId xmlns:p14="http://schemas.microsoft.com/office/powerpoint/2010/main" val="28380210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05F3C7-3861-BF3E-139B-D52DC416EBD1}"/>
            </a:ext>
          </a:extLst>
        </p:cNvPr>
        <p:cNvGrpSpPr/>
        <p:nvPr/>
      </p:nvGrpSpPr>
      <p:grpSpPr>
        <a:xfrm>
          <a:off x="0" y="0"/>
          <a:ext cx="0" cy="0"/>
          <a:chOff x="0" y="0"/>
          <a:chExt cx="0" cy="0"/>
        </a:xfrm>
      </p:grpSpPr>
      <p:pic>
        <p:nvPicPr>
          <p:cNvPr id="8" name="Εικόνα 7">
            <a:extLst>
              <a:ext uri="{FF2B5EF4-FFF2-40B4-BE49-F238E27FC236}">
                <a16:creationId xmlns:a16="http://schemas.microsoft.com/office/drawing/2014/main" id="{12F2A1F5-11EC-557F-8BFD-D179F4F30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642005" y="2996338"/>
            <a:ext cx="2064958" cy="159741"/>
          </a:xfrm>
          <a:prstGeom prst="rect">
            <a:avLst/>
          </a:prstGeom>
        </p:spPr>
      </p:pic>
      <p:cxnSp>
        <p:nvCxnSpPr>
          <p:cNvPr id="222" name="Straight Connector 221">
            <a:extLst>
              <a:ext uri="{FF2B5EF4-FFF2-40B4-BE49-F238E27FC236}">
                <a16:creationId xmlns:a16="http://schemas.microsoft.com/office/drawing/2014/main" id="{44B23CFD-B79D-377F-68D7-3737D21F6D0F}"/>
              </a:ext>
            </a:extLst>
          </p:cNvPr>
          <p:cNvCxnSpPr>
            <a:cxnSpLocks/>
          </p:cNvCxnSpPr>
          <p:nvPr/>
        </p:nvCxnSpPr>
        <p:spPr>
          <a:xfrm>
            <a:off x="844923" y="1198863"/>
            <a:ext cx="10762677" cy="0"/>
          </a:xfrm>
          <a:prstGeom prst="line">
            <a:avLst/>
          </a:prstGeom>
          <a:ln w="44450">
            <a:solidFill>
              <a:srgbClr val="DD2A1B"/>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C5A74B2C-8DD7-F01D-D257-DD3593870C0E}"/>
              </a:ext>
            </a:extLst>
          </p:cNvPr>
          <p:cNvSpPr/>
          <p:nvPr/>
        </p:nvSpPr>
        <p:spPr bwMode="auto">
          <a:xfrm>
            <a:off x="827526" y="1200985"/>
            <a:ext cx="10762677" cy="467997"/>
          </a:xfrm>
          <a:prstGeom prst="rect">
            <a:avLst/>
          </a:prstGeom>
          <a:solidFill>
            <a:srgbClr val="DD2A1B"/>
          </a:solidFill>
          <a:ln>
            <a:noFill/>
          </a:ln>
          <a:effectLst/>
        </p:spPr>
        <p:txBody>
          <a:bodyPr vert="horz" wrap="square" lIns="45714" tIns="22857" rIns="45714" bIns="22857" numCol="1" rtlCol="0" anchor="t" anchorCtr="0" compatLnSpc="1">
            <a:prstTxWarp prst="textNoShape">
              <a:avLst/>
            </a:prstTxWarp>
            <a:noAutofit/>
          </a:bodyPr>
          <a:lstStyle/>
          <a:p>
            <a:pPr algn="ctr" defTabSz="228554"/>
            <a:r>
              <a:rPr lang="el-GR" sz="2200" b="1">
                <a:solidFill>
                  <a:prstClr val="white"/>
                </a:solidFill>
                <a:latin typeface="Trebuchet MS" panose="020B0603020202020204"/>
              </a:rPr>
              <a:t>Εισαγωγικά Σχόλια</a:t>
            </a:r>
            <a:endParaRPr lang="en-US" sz="2200" b="1">
              <a:solidFill>
                <a:prstClr val="white"/>
              </a:solidFill>
              <a:latin typeface="Trebuchet MS" panose="020B0603020202020204"/>
            </a:endParaRPr>
          </a:p>
        </p:txBody>
      </p:sp>
      <p:sp>
        <p:nvSpPr>
          <p:cNvPr id="16" name="TextBox 15">
            <a:extLst>
              <a:ext uri="{FF2B5EF4-FFF2-40B4-BE49-F238E27FC236}">
                <a16:creationId xmlns:a16="http://schemas.microsoft.com/office/drawing/2014/main" id="{5D88A3DE-3FA3-B798-7194-B7944819D61C}"/>
              </a:ext>
            </a:extLst>
          </p:cNvPr>
          <p:cNvSpPr txBox="1"/>
          <p:nvPr/>
        </p:nvSpPr>
        <p:spPr>
          <a:xfrm>
            <a:off x="778622" y="1688068"/>
            <a:ext cx="8872274" cy="4946547"/>
          </a:xfrm>
          <a:prstGeom prst="rect">
            <a:avLst/>
          </a:prstGeom>
          <a:noFill/>
        </p:spPr>
        <p:txBody>
          <a:bodyPr wrap="square" lIns="91440" tIns="45720" rIns="91440" bIns="45720" anchor="t">
            <a:spAutoFit/>
          </a:bodyPr>
          <a:lstStyle/>
          <a:p>
            <a:pPr marL="227965" lvl="1" defTabSz="228554">
              <a:lnSpc>
                <a:spcPct val="114000"/>
              </a:lnSpc>
            </a:pPr>
            <a:endParaRPr lang="en-US" sz="1600" dirty="0">
              <a:solidFill>
                <a:srgbClr val="2E83C3">
                  <a:lumMod val="50000"/>
                </a:srgbClr>
              </a:solidFill>
              <a:latin typeface="Trebuchet MS" panose="020B0603020202020204"/>
            </a:endParaRPr>
          </a:p>
          <a:p>
            <a:pPr marL="285750" indent="-285750"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Κατάργηση του Τέλους Χαρτοσήμου και εισαγωγή του Ψηφιακού Τέλους Συναλλαγής από 1.12.2024 </a:t>
            </a:r>
            <a:r>
              <a:rPr lang="el-GR" sz="1400" b="1" dirty="0">
                <a:solidFill>
                  <a:schemeClr val="accent2">
                    <a:lumMod val="49000"/>
                  </a:schemeClr>
                </a:solidFill>
                <a:latin typeface="Trebuchet MS" panose="020B0603020202020204"/>
                <a:sym typeface="Wingdings"/>
              </a:rPr>
              <a:t>(Συμβάσεις</a:t>
            </a:r>
            <a:r>
              <a:rPr lang="el-GR" sz="1400" b="1" dirty="0">
                <a:solidFill>
                  <a:schemeClr val="accent2">
                    <a:lumMod val="49000"/>
                  </a:schemeClr>
                </a:solidFill>
                <a:latin typeface="Trebuchet MS" panose="020B0603020202020204"/>
              </a:rPr>
              <a:t> αλλοδαπής, με ημερομηνία σύναψης μετά την 16.9.2024 και υλικής εκτέλεσης μετά την 1.12.2024).</a:t>
            </a:r>
          </a:p>
          <a:p>
            <a:pPr marL="227965"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Ν.5135/2024 → Σκοπός η αντικατάσταση του Τέλους Χαρτοσήμου με προβλέψιμο και διαφανή φόρο επί των συναλλαγών → αρχές νομιμότητας και βεβαιότητας του φόρου, ασφάλειας δικαίου, σαφήνειας, </a:t>
            </a:r>
            <a:r>
              <a:rPr lang="el-GR" sz="1400" b="1" dirty="0" err="1">
                <a:solidFill>
                  <a:schemeClr val="accent2">
                    <a:lumMod val="49000"/>
                  </a:schemeClr>
                </a:solidFill>
                <a:latin typeface="Trebuchet MS" panose="020B0603020202020204"/>
              </a:rPr>
              <a:t>προβλεψιμότητας</a:t>
            </a:r>
            <a:r>
              <a:rPr lang="el-GR" sz="1400" b="1" dirty="0">
                <a:solidFill>
                  <a:schemeClr val="accent2">
                    <a:lumMod val="49000"/>
                  </a:schemeClr>
                </a:solidFill>
                <a:latin typeface="Trebuchet MS" panose="020B0603020202020204"/>
              </a:rPr>
              <a:t>.</a:t>
            </a:r>
          </a:p>
          <a:p>
            <a:pPr marL="742950" lvl="1" indent="-285750" algn="just" defTabSz="228554">
              <a:lnSpc>
                <a:spcPct val="114000"/>
              </a:lnSpc>
              <a:spcAft>
                <a:spcPts val="1800"/>
              </a:spcAft>
              <a:buFont typeface="Wingdings" panose="05000000000000000000" pitchFamily="2" charset="2"/>
              <a:buChar char="ü"/>
            </a:pPr>
            <a:r>
              <a:rPr lang="el-GR" sz="1400" b="1" dirty="0">
                <a:solidFill>
                  <a:schemeClr val="accent2">
                    <a:lumMod val="49000"/>
                  </a:schemeClr>
                </a:solidFill>
                <a:latin typeface="Trebuchet MS" panose="020B0603020202020204"/>
              </a:rPr>
              <a:t>Προβλέψιμος</a:t>
            </a:r>
            <a:r>
              <a:rPr lang="en-US" sz="1400" b="1" dirty="0">
                <a:solidFill>
                  <a:schemeClr val="accent2">
                    <a:lumMod val="49000"/>
                  </a:schemeClr>
                </a:solidFill>
                <a:latin typeface="Trebuchet MS" panose="020B0603020202020204"/>
              </a:rPr>
              <a:t> </a:t>
            </a:r>
            <a:r>
              <a:rPr lang="el-GR" sz="1400" b="1" dirty="0">
                <a:solidFill>
                  <a:schemeClr val="accent2">
                    <a:lumMod val="49000"/>
                  </a:schemeClr>
                </a:solidFill>
                <a:latin typeface="Trebuchet MS" panose="020B0603020202020204"/>
              </a:rPr>
              <a:t>→ αντικείμενο και υποκείμενο του φόρου, φορολογικός συντελεστής, απαλλαγές/εξαιρέσεις.</a:t>
            </a:r>
          </a:p>
          <a:p>
            <a:pPr marL="742950" lvl="1" indent="-285750" algn="just" defTabSz="228554">
              <a:lnSpc>
                <a:spcPct val="114000"/>
              </a:lnSpc>
              <a:spcAft>
                <a:spcPts val="1800"/>
              </a:spcAft>
              <a:buFont typeface="Wingdings" panose="05000000000000000000" pitchFamily="2" charset="2"/>
              <a:buChar char="ü"/>
            </a:pPr>
            <a:r>
              <a:rPr lang="el-GR" sz="1400" b="1" dirty="0">
                <a:solidFill>
                  <a:schemeClr val="accent2">
                    <a:lumMod val="49000"/>
                  </a:schemeClr>
                </a:solidFill>
                <a:latin typeface="Trebuchet MS" panose="020B0603020202020204"/>
              </a:rPr>
              <a:t>Διαφανής</a:t>
            </a:r>
            <a:r>
              <a:rPr lang="en-US" sz="1400" b="1" dirty="0">
                <a:solidFill>
                  <a:schemeClr val="accent2">
                    <a:lumMod val="49000"/>
                  </a:schemeClr>
                </a:solidFill>
                <a:latin typeface="Trebuchet MS" panose="020B0603020202020204"/>
              </a:rPr>
              <a:t> </a:t>
            </a:r>
            <a:r>
              <a:rPr lang="el-GR" sz="1400" b="1" dirty="0">
                <a:solidFill>
                  <a:schemeClr val="accent2">
                    <a:lumMod val="49000"/>
                  </a:schemeClr>
                </a:solidFill>
                <a:latin typeface="Trebuchet MS" panose="020B0603020202020204"/>
              </a:rPr>
              <a:t>→ ψηφιακή διαδικασία δήλωσης, βεβαίωσης και είσπραξης του φόρου.</a:t>
            </a:r>
          </a:p>
          <a:p>
            <a:pPr marL="285750" indent="-285750" algn="just" defTabSz="228554">
              <a:lnSpc>
                <a:spcPct val="114000"/>
              </a:lnSpc>
              <a:spcAft>
                <a:spcPts val="1800"/>
              </a:spcAft>
              <a:buFont typeface="Arial" panose="020B0604020202020204" pitchFamily="34" charset="0"/>
              <a:buChar char="•"/>
            </a:pPr>
            <a:r>
              <a:rPr lang="el-GR" sz="1400" b="1" spc="-5" dirty="0">
                <a:solidFill>
                  <a:schemeClr val="accent2">
                    <a:lumMod val="49000"/>
                  </a:schemeClr>
                </a:solidFill>
                <a:latin typeface="Trebuchet MS"/>
                <a:cs typeface="Arial"/>
              </a:rPr>
              <a:t>Διατήρηση σημαντικών δημοσίων εσόδων: διατηρούνται τα σημαντικά φορολογικά έσοδα από το Τέλος Χαρτοσήμου (περίπου 300 εκατ. Ευρώ/έτος).</a:t>
            </a:r>
            <a:endParaRPr lang="el-GR" sz="1400" b="1" spc="-5" dirty="0">
              <a:solidFill>
                <a:schemeClr val="accent2">
                  <a:lumMod val="49000"/>
                </a:schemeClr>
              </a:solidFill>
              <a:latin typeface="Arial"/>
              <a:cs typeface="Arial"/>
            </a:endParaRPr>
          </a:p>
          <a:p>
            <a:pPr marL="227965" indent="-227965" algn="just" defTabSz="228554">
              <a:lnSpc>
                <a:spcPct val="113999"/>
              </a:lnSpc>
              <a:spcAft>
                <a:spcPts val="1800"/>
              </a:spcAft>
              <a:buFont typeface="Arial" panose="020B0604020202020204" pitchFamily="34" charset="0"/>
              <a:buChar char="•"/>
            </a:pPr>
            <a:r>
              <a:rPr lang="el-GR" sz="1400" b="1" spc="-5" dirty="0">
                <a:solidFill>
                  <a:schemeClr val="accent2">
                    <a:lumMod val="49000"/>
                  </a:schemeClr>
                </a:solidFill>
                <a:latin typeface="Arial"/>
                <a:cs typeface="Arial"/>
              </a:rPr>
              <a:t>Ουσιώδης</a:t>
            </a:r>
            <a:r>
              <a:rPr lang="el-GR" sz="1400" b="1" spc="30" dirty="0">
                <a:solidFill>
                  <a:schemeClr val="accent2">
                    <a:lumMod val="49000"/>
                  </a:schemeClr>
                </a:solidFill>
                <a:latin typeface="Arial"/>
                <a:cs typeface="Arial"/>
              </a:rPr>
              <a:t> </a:t>
            </a:r>
            <a:r>
              <a:rPr lang="el-GR" sz="1400" b="1" spc="-5" dirty="0">
                <a:solidFill>
                  <a:schemeClr val="accent2">
                    <a:lumMod val="49000"/>
                  </a:schemeClr>
                </a:solidFill>
                <a:latin typeface="Arial"/>
                <a:cs typeface="Arial"/>
              </a:rPr>
              <a:t>μεταρρύθμιση</a:t>
            </a:r>
            <a:r>
              <a:rPr lang="el-GR" sz="1400" b="1" spc="25" dirty="0">
                <a:solidFill>
                  <a:schemeClr val="accent2">
                    <a:lumMod val="49000"/>
                  </a:schemeClr>
                </a:solidFill>
                <a:latin typeface="Arial"/>
                <a:cs typeface="Arial"/>
              </a:rPr>
              <a:t> </a:t>
            </a:r>
            <a:r>
              <a:rPr lang="el-GR" sz="1400" b="1" spc="-2" dirty="0">
                <a:solidFill>
                  <a:schemeClr val="accent2">
                    <a:lumMod val="49000"/>
                  </a:schemeClr>
                </a:solidFill>
                <a:latin typeface="Arial"/>
                <a:cs typeface="Arial"/>
              </a:rPr>
              <a:t>ή</a:t>
            </a:r>
            <a:r>
              <a:rPr lang="el-GR" sz="1400" b="1" spc="2" dirty="0">
                <a:solidFill>
                  <a:schemeClr val="accent2">
                    <a:lumMod val="49000"/>
                  </a:schemeClr>
                </a:solidFill>
                <a:latin typeface="Arial"/>
                <a:cs typeface="Arial"/>
              </a:rPr>
              <a:t> </a:t>
            </a:r>
            <a:r>
              <a:rPr lang="el-GR" sz="1400" b="1" spc="-12" dirty="0">
                <a:solidFill>
                  <a:schemeClr val="accent2">
                    <a:lumMod val="49000"/>
                  </a:schemeClr>
                </a:solidFill>
                <a:latin typeface="Arial"/>
                <a:cs typeface="Arial"/>
              </a:rPr>
              <a:t>απλά</a:t>
            </a:r>
            <a:r>
              <a:rPr lang="el-GR" sz="1400" b="1" spc="12" dirty="0">
                <a:solidFill>
                  <a:schemeClr val="accent2">
                    <a:lumMod val="49000"/>
                  </a:schemeClr>
                </a:solidFill>
                <a:latin typeface="Arial"/>
                <a:cs typeface="Arial"/>
              </a:rPr>
              <a:t> </a:t>
            </a:r>
            <a:r>
              <a:rPr lang="el-GR" sz="1400" b="1" spc="-5" dirty="0">
                <a:solidFill>
                  <a:schemeClr val="accent2">
                    <a:lumMod val="49000"/>
                  </a:schemeClr>
                </a:solidFill>
                <a:latin typeface="Arial"/>
                <a:cs typeface="Arial"/>
              </a:rPr>
              <a:t>νέα</a:t>
            </a:r>
            <a:r>
              <a:rPr lang="el-GR" sz="1400" b="1" spc="5" dirty="0">
                <a:solidFill>
                  <a:schemeClr val="accent2">
                    <a:lumMod val="49000"/>
                  </a:schemeClr>
                </a:solidFill>
                <a:latin typeface="Arial"/>
                <a:cs typeface="Arial"/>
              </a:rPr>
              <a:t> </a:t>
            </a:r>
            <a:r>
              <a:rPr lang="el-GR" sz="1400" b="1" spc="-5" dirty="0">
                <a:solidFill>
                  <a:schemeClr val="accent2">
                    <a:lumMod val="49000"/>
                  </a:schemeClr>
                </a:solidFill>
                <a:latin typeface="Arial"/>
                <a:cs typeface="Arial"/>
              </a:rPr>
              <a:t>ονομασία</a:t>
            </a:r>
            <a:r>
              <a:rPr lang="el-GR" sz="1400" b="1" spc="-10" dirty="0">
                <a:solidFill>
                  <a:schemeClr val="accent2">
                    <a:lumMod val="49000"/>
                  </a:schemeClr>
                </a:solidFill>
                <a:latin typeface="Arial"/>
                <a:cs typeface="Arial"/>
              </a:rPr>
              <a:t>;</a:t>
            </a:r>
            <a:endParaRPr lang="el-GR" sz="1400" dirty="0">
              <a:solidFill>
                <a:schemeClr val="accent2">
                  <a:lumMod val="49000"/>
                </a:schemeClr>
              </a:solidFill>
              <a:latin typeface="Arial"/>
              <a:cs typeface="Arial"/>
            </a:endParaRPr>
          </a:p>
          <a:p>
            <a:pPr marL="227965" lvl="1" defTabSz="228554">
              <a:lnSpc>
                <a:spcPct val="114000"/>
              </a:lnSpc>
            </a:pPr>
            <a:endParaRPr lang="en-US" sz="1500" dirty="0">
              <a:solidFill>
                <a:srgbClr val="000000"/>
              </a:solidFill>
              <a:latin typeface="Trebuchet MS" panose="020B0603020202020204"/>
            </a:endParaRPr>
          </a:p>
        </p:txBody>
      </p:sp>
      <p:sp>
        <p:nvSpPr>
          <p:cNvPr id="7" name="TextBox 6">
            <a:extLst>
              <a:ext uri="{FF2B5EF4-FFF2-40B4-BE49-F238E27FC236}">
                <a16:creationId xmlns:a16="http://schemas.microsoft.com/office/drawing/2014/main" id="{D2FE3745-8641-1206-E4C7-19BCE0940386}"/>
              </a:ext>
            </a:extLst>
          </p:cNvPr>
          <p:cNvSpPr txBox="1"/>
          <p:nvPr/>
        </p:nvSpPr>
        <p:spPr>
          <a:xfrm>
            <a:off x="778622" y="4108688"/>
            <a:ext cx="2815093" cy="738664"/>
          </a:xfrm>
          <a:prstGeom prst="rect">
            <a:avLst/>
          </a:prstGeom>
          <a:noFill/>
        </p:spPr>
        <p:txBody>
          <a:bodyPr wrap="square" rtlCol="0">
            <a:spAutoFit/>
          </a:bodyPr>
          <a:lstStyle/>
          <a:p>
            <a:pPr defTabSz="228554"/>
            <a:endParaRPr lang="en-US" sz="1500">
              <a:solidFill>
                <a:prstClr val="black"/>
              </a:solidFill>
              <a:latin typeface="Trebuchet MS" panose="020B0603020202020204"/>
            </a:endParaRPr>
          </a:p>
          <a:p>
            <a:pPr defTabSz="228554"/>
            <a:endParaRPr lang="en-US" sz="900">
              <a:solidFill>
                <a:srgbClr val="000000"/>
              </a:solidFill>
              <a:latin typeface="Trebuchet MS" panose="020B0603020202020204"/>
            </a:endParaRPr>
          </a:p>
          <a:p>
            <a:pPr defTabSz="228554"/>
            <a:endParaRPr lang="en-US" sz="900">
              <a:solidFill>
                <a:srgbClr val="000000"/>
              </a:solidFill>
              <a:latin typeface="Trebuchet MS" panose="020B0603020202020204"/>
            </a:endParaRPr>
          </a:p>
          <a:p>
            <a:pPr defTabSz="228554"/>
            <a:endParaRPr lang="en-US" sz="900">
              <a:solidFill>
                <a:prstClr val="black"/>
              </a:solidFill>
              <a:latin typeface="Trebuchet MS" panose="020B0603020202020204"/>
            </a:endParaRPr>
          </a:p>
        </p:txBody>
      </p:sp>
      <p:sp>
        <p:nvSpPr>
          <p:cNvPr id="53" name="TextBox 52">
            <a:extLst>
              <a:ext uri="{FF2B5EF4-FFF2-40B4-BE49-F238E27FC236}">
                <a16:creationId xmlns:a16="http://schemas.microsoft.com/office/drawing/2014/main" id="{D89C8115-3919-FBAE-DD0F-2624EA9893EF}"/>
              </a:ext>
            </a:extLst>
          </p:cNvPr>
          <p:cNvSpPr txBox="1"/>
          <p:nvPr/>
        </p:nvSpPr>
        <p:spPr>
          <a:xfrm>
            <a:off x="2215845" y="470905"/>
            <a:ext cx="7780185" cy="461665"/>
          </a:xfrm>
          <a:prstGeom prst="rect">
            <a:avLst/>
          </a:prstGeom>
          <a:noFill/>
        </p:spPr>
        <p:txBody>
          <a:bodyPr wrap="square" rtlCol="0" anchor="ctr">
            <a:spAutoFit/>
          </a:bodyPr>
          <a:lstStyle/>
          <a:p>
            <a:pPr algn="ctr" defTabSz="228554"/>
            <a:r>
              <a:rPr lang="el-GR" sz="2400" b="1">
                <a:solidFill>
                  <a:srgbClr val="216B97"/>
                </a:solidFill>
                <a:latin typeface="Trebuchet MS" panose="020B0603020202020204"/>
              </a:rPr>
              <a:t>Ψηφιακό Τέλος Συναλλαγής (Ν. 5135/2024)</a:t>
            </a:r>
          </a:p>
        </p:txBody>
      </p:sp>
    </p:spTree>
    <p:extLst>
      <p:ext uri="{BB962C8B-B14F-4D97-AF65-F5344CB8AC3E}">
        <p14:creationId xmlns:p14="http://schemas.microsoft.com/office/powerpoint/2010/main" val="16152315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Εικόνα 7">
            <a:extLst>
              <a:ext uri="{FF2B5EF4-FFF2-40B4-BE49-F238E27FC236}">
                <a16:creationId xmlns:a16="http://schemas.microsoft.com/office/drawing/2014/main" id="{9D395DF0-1686-4662-A9D7-B8ACBADD2D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642005" y="2996338"/>
            <a:ext cx="2064958" cy="159741"/>
          </a:xfrm>
          <a:prstGeom prst="rect">
            <a:avLst/>
          </a:prstGeom>
        </p:spPr>
      </p:pic>
      <p:cxnSp>
        <p:nvCxnSpPr>
          <p:cNvPr id="222" name="Straight Connector 221">
            <a:extLst>
              <a:ext uri="{FF2B5EF4-FFF2-40B4-BE49-F238E27FC236}">
                <a16:creationId xmlns:a16="http://schemas.microsoft.com/office/drawing/2014/main" id="{14558881-4DDC-EDEE-75C9-072B96B446F0}"/>
              </a:ext>
            </a:extLst>
          </p:cNvPr>
          <p:cNvCxnSpPr>
            <a:cxnSpLocks/>
          </p:cNvCxnSpPr>
          <p:nvPr/>
        </p:nvCxnSpPr>
        <p:spPr>
          <a:xfrm>
            <a:off x="844923" y="1198863"/>
            <a:ext cx="10762677" cy="0"/>
          </a:xfrm>
          <a:prstGeom prst="line">
            <a:avLst/>
          </a:prstGeom>
          <a:ln w="44450">
            <a:solidFill>
              <a:srgbClr val="DD2A1B"/>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2C8A0D7B-7796-6B94-5C02-9B15DF70C2B5}"/>
              </a:ext>
            </a:extLst>
          </p:cNvPr>
          <p:cNvSpPr/>
          <p:nvPr/>
        </p:nvSpPr>
        <p:spPr bwMode="auto">
          <a:xfrm>
            <a:off x="844923" y="1183027"/>
            <a:ext cx="10762677" cy="467997"/>
          </a:xfrm>
          <a:prstGeom prst="rect">
            <a:avLst/>
          </a:prstGeom>
          <a:solidFill>
            <a:srgbClr val="DD2A1B"/>
          </a:solidFill>
          <a:ln>
            <a:noFill/>
          </a:ln>
          <a:effectLst/>
        </p:spPr>
        <p:txBody>
          <a:bodyPr vert="horz" wrap="square" lIns="45714" tIns="22857" rIns="45714" bIns="22857" numCol="1" rtlCol="0" anchor="t" anchorCtr="0" compatLnSpc="1">
            <a:prstTxWarp prst="textNoShape">
              <a:avLst/>
            </a:prstTxWarp>
            <a:noAutofit/>
          </a:bodyPr>
          <a:lstStyle/>
          <a:p>
            <a:pPr algn="ctr" defTabSz="228554"/>
            <a:r>
              <a:rPr lang="el-GR" sz="2200" b="1" dirty="0">
                <a:solidFill>
                  <a:prstClr val="white"/>
                </a:solidFill>
                <a:latin typeface="Trebuchet MS" panose="020B0603020202020204"/>
              </a:rPr>
              <a:t>Βασικά Σημεία/Διαφορές του Νέου Πλαισίου</a:t>
            </a:r>
            <a:endParaRPr lang="en-US" sz="2200" b="1" dirty="0">
              <a:solidFill>
                <a:prstClr val="white"/>
              </a:solidFill>
              <a:latin typeface="Trebuchet MS" panose="020B0603020202020204"/>
            </a:endParaRPr>
          </a:p>
        </p:txBody>
      </p:sp>
      <p:sp>
        <p:nvSpPr>
          <p:cNvPr id="7" name="TextBox 6">
            <a:extLst>
              <a:ext uri="{FF2B5EF4-FFF2-40B4-BE49-F238E27FC236}">
                <a16:creationId xmlns:a16="http://schemas.microsoft.com/office/drawing/2014/main" id="{E4368ABD-E67F-E09B-0B49-916EA5FAEF0F}"/>
              </a:ext>
            </a:extLst>
          </p:cNvPr>
          <p:cNvSpPr txBox="1"/>
          <p:nvPr/>
        </p:nvSpPr>
        <p:spPr>
          <a:xfrm>
            <a:off x="543940" y="1901481"/>
            <a:ext cx="8937989" cy="4201150"/>
          </a:xfrm>
          <a:prstGeom prst="rect">
            <a:avLst/>
          </a:prstGeom>
          <a:noFill/>
        </p:spPr>
        <p:txBody>
          <a:bodyPr wrap="square" lIns="91440" tIns="45720" rIns="91440" bIns="45720" anchor="t">
            <a:spAutoFit/>
          </a:bodyPr>
          <a:lstStyle/>
          <a:p>
            <a:pPr marL="456565" lvl="1" indent="-227965" algn="just" defTabSz="228554">
              <a:lnSpc>
                <a:spcPct val="150000"/>
              </a:lnSpc>
              <a:buFont typeface="Wingdings" panose="05000000000000000000" pitchFamily="2" charset="2"/>
              <a:buChar char="ü"/>
            </a:pPr>
            <a:r>
              <a:rPr lang="el-GR" sz="1400" b="1" u="sng" dirty="0">
                <a:solidFill>
                  <a:schemeClr val="accent2">
                    <a:lumMod val="49000"/>
                  </a:schemeClr>
                </a:solidFill>
                <a:latin typeface="Trebuchet MS" panose="020B0603020202020204"/>
              </a:rPr>
              <a:t>Κατάργηση της αρχής της </a:t>
            </a:r>
            <a:r>
              <a:rPr lang="el-GR" sz="1400" b="1" u="sng" dirty="0" err="1">
                <a:solidFill>
                  <a:schemeClr val="accent2">
                    <a:lumMod val="49000"/>
                  </a:schemeClr>
                </a:solidFill>
                <a:latin typeface="Trebuchet MS" panose="020B0603020202020204"/>
              </a:rPr>
              <a:t>εδαφικότητας</a:t>
            </a:r>
            <a:r>
              <a:rPr lang="el-GR" sz="1400" b="1" u="sng" dirty="0">
                <a:solidFill>
                  <a:schemeClr val="accent2">
                    <a:lumMod val="49000"/>
                  </a:schemeClr>
                </a:solidFill>
                <a:latin typeface="Trebuchet MS" panose="020B0603020202020204"/>
              </a:rPr>
              <a:t>:</a:t>
            </a:r>
            <a:r>
              <a:rPr lang="en-US" sz="1400" b="1" dirty="0">
                <a:solidFill>
                  <a:schemeClr val="accent2">
                    <a:lumMod val="49000"/>
                  </a:schemeClr>
                </a:solidFill>
                <a:latin typeface="Trebuchet MS" panose="020B0603020202020204"/>
              </a:rPr>
              <a:t> </a:t>
            </a:r>
            <a:r>
              <a:rPr lang="el-GR" sz="1400" b="1" dirty="0">
                <a:solidFill>
                  <a:schemeClr val="accent2">
                    <a:lumMod val="49000"/>
                  </a:schemeClr>
                </a:solidFill>
                <a:latin typeface="Trebuchet MS" panose="020B0603020202020204"/>
              </a:rPr>
              <a:t>Φορολογική κατοικία στην Ελλάδα - κρίσιμο συνδετικό στοιχείο για την επιβολή του φόρου.</a:t>
            </a:r>
            <a:endParaRPr lang="en-US" sz="1400" dirty="0">
              <a:solidFill>
                <a:schemeClr val="accent2">
                  <a:lumMod val="49000"/>
                </a:schemeClr>
              </a:solidFill>
            </a:endParaRPr>
          </a:p>
          <a:p>
            <a:pPr marL="456565" lvl="1" indent="-227965" algn="just" defTabSz="228554">
              <a:lnSpc>
                <a:spcPct val="150000"/>
              </a:lnSpc>
              <a:buFont typeface="Wingdings" panose="05000000000000000000" pitchFamily="2" charset="2"/>
              <a:buChar char="ü"/>
            </a:pPr>
            <a:r>
              <a:rPr lang="el-GR" sz="1400" b="1" u="sng" dirty="0">
                <a:solidFill>
                  <a:schemeClr val="accent2">
                    <a:lumMod val="49000"/>
                  </a:schemeClr>
                </a:solidFill>
                <a:latin typeface="Trebuchet MS" panose="020B0603020202020204"/>
              </a:rPr>
              <a:t>Κάμψη της αρχής της τυπικότητας:</a:t>
            </a:r>
            <a:r>
              <a:rPr lang="el-GR" sz="1400" b="1" dirty="0">
                <a:solidFill>
                  <a:schemeClr val="accent2">
                    <a:lumMod val="49000"/>
                  </a:schemeClr>
                </a:solidFill>
                <a:latin typeface="Trebuchet MS" panose="020B0603020202020204"/>
              </a:rPr>
              <a:t> Αδιάφορος ο νομικός τύπος ή ο τρόπος κατάρτισης  της σύμβασης – αδιάφορος ο έγγραφος τύπος, ενδιαφέρει η συναλλαγή/πράξη.</a:t>
            </a:r>
          </a:p>
          <a:p>
            <a:pPr marL="456565" lvl="1" indent="-227965" algn="just" defTabSz="228554">
              <a:lnSpc>
                <a:spcPct val="150000"/>
              </a:lnSpc>
              <a:buFont typeface="Wingdings" panose="05000000000000000000" pitchFamily="2" charset="2"/>
              <a:buChar char="ü"/>
            </a:pPr>
            <a:r>
              <a:rPr lang="el-GR" sz="1400" b="1" u="sng" dirty="0">
                <a:solidFill>
                  <a:schemeClr val="accent2">
                    <a:lumMod val="49000"/>
                  </a:schemeClr>
                </a:solidFill>
                <a:latin typeface="Trebuchet MS" panose="020B0603020202020204"/>
              </a:rPr>
              <a:t>Αντικείμενο φόρου:</a:t>
            </a:r>
            <a:r>
              <a:rPr lang="el-GR" sz="1400" b="1" dirty="0">
                <a:solidFill>
                  <a:schemeClr val="accent2">
                    <a:lumMod val="49000"/>
                  </a:schemeClr>
                </a:solidFill>
                <a:latin typeface="Trebuchet MS" panose="020B0603020202020204"/>
              </a:rPr>
              <a:t> Περιοριστική απαρίθμηση των υπαγόμενων πράξεων και συναλλαγών. Ενόψει και της αρχής της ελευθερίας των συμβάσεων, θα υπάρξει μεγάλος αριθμός συναλλαγών και πράξεων οι οποίες δεν θα αποτελούν αντικείμενο του νέου Τέλους;</a:t>
            </a:r>
            <a:endParaRPr lang="el-GR" sz="1400" dirty="0">
              <a:solidFill>
                <a:schemeClr val="accent2">
                  <a:lumMod val="49000"/>
                </a:schemeClr>
              </a:solidFill>
            </a:endParaRPr>
          </a:p>
          <a:p>
            <a:pPr marL="456565" lvl="1" indent="-227965" algn="just" defTabSz="228554">
              <a:lnSpc>
                <a:spcPct val="150000"/>
              </a:lnSpc>
              <a:buFont typeface="Wingdings" panose="05000000000000000000" pitchFamily="2" charset="2"/>
              <a:buChar char="ü"/>
            </a:pPr>
            <a:r>
              <a:rPr lang="el-GR" sz="1400" b="1" u="sng" dirty="0">
                <a:solidFill>
                  <a:schemeClr val="accent2">
                    <a:lumMod val="49000"/>
                  </a:schemeClr>
                </a:solidFill>
                <a:latin typeface="Trebuchet MS" panose="020B0603020202020204"/>
              </a:rPr>
              <a:t>Υποκείμενο φόρου:</a:t>
            </a:r>
            <a:r>
              <a:rPr lang="el-GR" sz="1400" b="1" dirty="0">
                <a:solidFill>
                  <a:schemeClr val="accent2">
                    <a:lumMod val="49000"/>
                  </a:schemeClr>
                </a:solidFill>
                <a:latin typeface="Trebuchet MS" panose="020B0603020202020204"/>
              </a:rPr>
              <a:t> Ορισμός υποκειμένου της φορολογικής υποχρέωσης και του </a:t>
            </a:r>
            <a:r>
              <a:rPr lang="el-GR" sz="1400" b="1" dirty="0" err="1">
                <a:solidFill>
                  <a:schemeClr val="accent2">
                    <a:lumMod val="49000"/>
                  </a:schemeClr>
                </a:solidFill>
                <a:latin typeface="Trebuchet MS" panose="020B0603020202020204"/>
              </a:rPr>
              <a:t>υποχρέου</a:t>
            </a:r>
            <a:r>
              <a:rPr lang="el-GR" sz="1400" b="1" dirty="0">
                <a:solidFill>
                  <a:schemeClr val="accent2">
                    <a:lumMod val="49000"/>
                  </a:schemeClr>
                </a:solidFill>
                <a:latin typeface="Trebuchet MS" panose="020B0603020202020204"/>
              </a:rPr>
              <a:t> δήλωσης και απόδοσης του τέλους.</a:t>
            </a:r>
          </a:p>
          <a:p>
            <a:pPr marL="456565" lvl="1" indent="-227965" algn="just" defTabSz="228554">
              <a:lnSpc>
                <a:spcPct val="150000"/>
              </a:lnSpc>
              <a:buFont typeface="Wingdings" panose="05000000000000000000" pitchFamily="2" charset="2"/>
              <a:buChar char="ü"/>
            </a:pPr>
            <a:r>
              <a:rPr lang="el-GR" sz="1400" b="1" u="sng" dirty="0">
                <a:solidFill>
                  <a:schemeClr val="accent2">
                    <a:lumMod val="49000"/>
                  </a:schemeClr>
                </a:solidFill>
                <a:latin typeface="Trebuchet MS" panose="020B0603020202020204"/>
              </a:rPr>
              <a:t>Διαδικασία/Βεβαίωση φόρου:</a:t>
            </a:r>
            <a:r>
              <a:rPr lang="el-GR" sz="1400" b="1" dirty="0">
                <a:solidFill>
                  <a:schemeClr val="accent2">
                    <a:lumMod val="49000"/>
                  </a:schemeClr>
                </a:solidFill>
                <a:latin typeface="Trebuchet MS" panose="020B0603020202020204"/>
              </a:rPr>
              <a:t> Η δήλωση υποβάλλεται μέσω της πλατφόρμας «</a:t>
            </a:r>
            <a:r>
              <a:rPr lang="el-GR" sz="1400" b="1" dirty="0" err="1">
                <a:solidFill>
                  <a:schemeClr val="accent2">
                    <a:lumMod val="49000"/>
                  </a:schemeClr>
                </a:solidFill>
                <a:latin typeface="Trebuchet MS" panose="020B0603020202020204"/>
              </a:rPr>
              <a:t>myAADE</a:t>
            </a:r>
            <a:r>
              <a:rPr lang="el-GR" sz="1400" b="1" dirty="0">
                <a:solidFill>
                  <a:schemeClr val="accent2">
                    <a:lumMod val="49000"/>
                  </a:schemeClr>
                </a:solidFill>
                <a:latin typeface="Trebuchet MS" panose="020B0603020202020204"/>
              </a:rPr>
              <a:t>» και αφορά συναλλαγές του μήνα. Υποβάλλεται μέχρι την τελευταία ημέρα του επόμενου μήνα και το Τέλος αποδίδεται εντός της ίδιας προθεσμίας.</a:t>
            </a:r>
            <a:endParaRPr lang="el-GR" sz="1400" b="1" dirty="0">
              <a:solidFill>
                <a:schemeClr val="accent2">
                  <a:lumMod val="49000"/>
                </a:schemeClr>
              </a:solidFill>
              <a:highlight>
                <a:srgbClr val="FFFF00"/>
              </a:highlight>
              <a:latin typeface="Trebuchet MS" panose="020B0603020202020204"/>
            </a:endParaRPr>
          </a:p>
          <a:p>
            <a:pPr algn="just" defTabSz="228554"/>
            <a:endParaRPr lang="en-US" sz="1500" dirty="0">
              <a:solidFill>
                <a:prstClr val="black"/>
              </a:solidFill>
              <a:latin typeface="Trebuchet MS" panose="020B0603020202020204"/>
            </a:endParaRPr>
          </a:p>
        </p:txBody>
      </p:sp>
      <p:sp>
        <p:nvSpPr>
          <p:cNvPr id="40" name="TextBox 39">
            <a:extLst>
              <a:ext uri="{FF2B5EF4-FFF2-40B4-BE49-F238E27FC236}">
                <a16:creationId xmlns:a16="http://schemas.microsoft.com/office/drawing/2014/main" id="{93F9B5B2-1744-37EB-BDD8-C2F29038D8A9}"/>
              </a:ext>
            </a:extLst>
          </p:cNvPr>
          <p:cNvSpPr txBox="1"/>
          <p:nvPr/>
        </p:nvSpPr>
        <p:spPr>
          <a:xfrm>
            <a:off x="2215845" y="470905"/>
            <a:ext cx="7780185" cy="461665"/>
          </a:xfrm>
          <a:prstGeom prst="rect">
            <a:avLst/>
          </a:prstGeom>
          <a:noFill/>
        </p:spPr>
        <p:txBody>
          <a:bodyPr wrap="square" rtlCol="0" anchor="ctr">
            <a:spAutoFit/>
          </a:bodyPr>
          <a:lstStyle/>
          <a:p>
            <a:pPr algn="ctr" defTabSz="228554"/>
            <a:r>
              <a:rPr lang="el-GR" sz="2400" b="1">
                <a:solidFill>
                  <a:srgbClr val="216B97"/>
                </a:solidFill>
                <a:latin typeface="Trebuchet MS" panose="020B0603020202020204"/>
              </a:rPr>
              <a:t>Ψηφιακό Τέλος Συναλλαγής (Ν. 5135/2024)</a:t>
            </a:r>
          </a:p>
        </p:txBody>
      </p:sp>
    </p:spTree>
    <p:extLst>
      <p:ext uri="{BB962C8B-B14F-4D97-AF65-F5344CB8AC3E}">
        <p14:creationId xmlns:p14="http://schemas.microsoft.com/office/powerpoint/2010/main" val="29795835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CDB510-E731-CD1D-544F-85E709A06ED9}"/>
            </a:ext>
          </a:extLst>
        </p:cNvPr>
        <p:cNvGrpSpPr/>
        <p:nvPr/>
      </p:nvGrpSpPr>
      <p:grpSpPr>
        <a:xfrm>
          <a:off x="0" y="0"/>
          <a:ext cx="0" cy="0"/>
          <a:chOff x="0" y="0"/>
          <a:chExt cx="0" cy="0"/>
        </a:xfrm>
      </p:grpSpPr>
      <p:pic>
        <p:nvPicPr>
          <p:cNvPr id="8" name="Εικόνα 7">
            <a:extLst>
              <a:ext uri="{FF2B5EF4-FFF2-40B4-BE49-F238E27FC236}">
                <a16:creationId xmlns:a16="http://schemas.microsoft.com/office/drawing/2014/main" id="{29EBC4AC-B17E-71D1-EE64-238562C381B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642005" y="2996338"/>
            <a:ext cx="2064958" cy="159741"/>
          </a:xfrm>
          <a:prstGeom prst="rect">
            <a:avLst/>
          </a:prstGeom>
        </p:spPr>
      </p:pic>
      <p:cxnSp>
        <p:nvCxnSpPr>
          <p:cNvPr id="222" name="Straight Connector 221">
            <a:extLst>
              <a:ext uri="{FF2B5EF4-FFF2-40B4-BE49-F238E27FC236}">
                <a16:creationId xmlns:a16="http://schemas.microsoft.com/office/drawing/2014/main" id="{312E1DDC-0EA2-A94C-8102-3D7857BD1E76}"/>
              </a:ext>
            </a:extLst>
          </p:cNvPr>
          <p:cNvCxnSpPr>
            <a:cxnSpLocks/>
          </p:cNvCxnSpPr>
          <p:nvPr/>
        </p:nvCxnSpPr>
        <p:spPr>
          <a:xfrm>
            <a:off x="844923" y="1198863"/>
            <a:ext cx="10762677" cy="0"/>
          </a:xfrm>
          <a:prstGeom prst="line">
            <a:avLst/>
          </a:prstGeom>
          <a:ln w="44450">
            <a:solidFill>
              <a:srgbClr val="DD2A1B"/>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2EA3C76B-CF7D-4446-F2A1-9B222D9E3450}"/>
              </a:ext>
            </a:extLst>
          </p:cNvPr>
          <p:cNvSpPr/>
          <p:nvPr/>
        </p:nvSpPr>
        <p:spPr bwMode="auto">
          <a:xfrm>
            <a:off x="827526" y="1200985"/>
            <a:ext cx="10762677" cy="467997"/>
          </a:xfrm>
          <a:prstGeom prst="rect">
            <a:avLst/>
          </a:prstGeom>
          <a:solidFill>
            <a:srgbClr val="DD2A1B"/>
          </a:solidFill>
          <a:ln>
            <a:noFill/>
          </a:ln>
          <a:effectLst/>
        </p:spPr>
        <p:txBody>
          <a:bodyPr vert="horz" wrap="square" lIns="45714" tIns="22857" rIns="45714" bIns="22857" numCol="1" rtlCol="0" anchor="t" anchorCtr="0" compatLnSpc="1">
            <a:prstTxWarp prst="textNoShape">
              <a:avLst/>
            </a:prstTxWarp>
            <a:noAutofit/>
          </a:bodyPr>
          <a:lstStyle/>
          <a:p>
            <a:pPr algn="ctr" defTabSz="228554"/>
            <a:r>
              <a:rPr lang="el-GR" sz="2200" b="1">
                <a:solidFill>
                  <a:prstClr val="white"/>
                </a:solidFill>
                <a:latin typeface="Trebuchet MS" panose="020B0603020202020204"/>
              </a:rPr>
              <a:t>Συντελεστές και Φορολόγηση ανά Κατηγορία Συναλλαγών</a:t>
            </a:r>
          </a:p>
          <a:p>
            <a:pPr algn="ctr" defTabSz="228554"/>
            <a:r>
              <a:rPr lang="el-GR" sz="2200" b="1">
                <a:solidFill>
                  <a:prstClr val="white"/>
                </a:solidFill>
                <a:latin typeface="Trebuchet MS" panose="020B0603020202020204"/>
              </a:rPr>
              <a:t>υ</a:t>
            </a:r>
            <a:endParaRPr lang="en-US" sz="2200" b="1">
              <a:solidFill>
                <a:prstClr val="white"/>
              </a:solidFill>
              <a:latin typeface="Trebuchet MS" panose="020B0603020202020204"/>
            </a:endParaRPr>
          </a:p>
        </p:txBody>
      </p:sp>
      <p:sp>
        <p:nvSpPr>
          <p:cNvPr id="16" name="TextBox 15">
            <a:extLst>
              <a:ext uri="{FF2B5EF4-FFF2-40B4-BE49-F238E27FC236}">
                <a16:creationId xmlns:a16="http://schemas.microsoft.com/office/drawing/2014/main" id="{8A621FB2-5497-4D41-954D-B7E06DEA9476}"/>
              </a:ext>
            </a:extLst>
          </p:cNvPr>
          <p:cNvSpPr txBox="1"/>
          <p:nvPr/>
        </p:nvSpPr>
        <p:spPr>
          <a:xfrm>
            <a:off x="810129" y="1668982"/>
            <a:ext cx="8810949" cy="4961295"/>
          </a:xfrm>
          <a:prstGeom prst="rect">
            <a:avLst/>
          </a:prstGeom>
          <a:noFill/>
        </p:spPr>
        <p:txBody>
          <a:bodyPr wrap="square" lIns="91440" tIns="45720" rIns="91440" bIns="45720" anchor="t">
            <a:spAutoFit/>
          </a:bodyPr>
          <a:lstStyle/>
          <a:p>
            <a:pPr marL="227965" lvl="1" defTabSz="228554">
              <a:lnSpc>
                <a:spcPct val="114000"/>
              </a:lnSpc>
            </a:pPr>
            <a:endParaRPr lang="en-US" sz="1600" dirty="0">
              <a:solidFill>
                <a:srgbClr val="2E83C3">
                  <a:lumMod val="50000"/>
                </a:srgbClr>
              </a:solidFill>
              <a:latin typeface="Trebuchet MS" panose="020B0603020202020204"/>
            </a:endParaRPr>
          </a:p>
          <a:p>
            <a:pPr marL="227965"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Το νέο τέλος εφαρμόζεται με περιορισμένο αριθμό συντελεστών αναλογικής χρέωσης. Οι συντελεστές είναι 3,60%, 2,40%, 1,20% και 0,30%. Αυτοί οι συντελεστές δεν επιβαρύνονται με επιπλέον εισφορά υπέρ ΟΓΑ 20%. Στην ουσία, η παλαιά επιβάρυνση έχει ήδη ενσωματωθεί, και ολόκληρο το ποσοστό εισπράττεται ως ενιαίο Ψηφιακό Τέλος Συναλλαγής.</a:t>
            </a:r>
            <a:r>
              <a:rPr lang="el-GR" sz="1400" b="1" dirty="0">
                <a:solidFill>
                  <a:srgbClr val="2E83C3"/>
                </a:solidFill>
                <a:latin typeface="Trebuchet MS" panose="020B0603020202020204"/>
              </a:rPr>
              <a:t> </a:t>
            </a:r>
          </a:p>
          <a:p>
            <a:pPr marL="685165" lvl="1" indent="-227965" algn="just" defTabSz="228554">
              <a:lnSpc>
                <a:spcPct val="114000"/>
              </a:lnSpc>
              <a:spcAft>
                <a:spcPts val="1800"/>
              </a:spcAft>
              <a:buFont typeface="Wingdings" panose="05000000000000000000" pitchFamily="2" charset="2"/>
              <a:buChar char="ü"/>
            </a:pPr>
            <a:r>
              <a:rPr lang="el-GR" sz="1400" b="1" dirty="0">
                <a:solidFill>
                  <a:schemeClr val="accent2">
                    <a:lumMod val="49000"/>
                  </a:schemeClr>
                </a:solidFill>
                <a:latin typeface="Trebuchet MS" panose="020B0603020202020204"/>
              </a:rPr>
              <a:t>3,60%: Για επαγγελματικά μισθώματα ακινήτων, για τιμολόγια είσπραξης αποζημιώσεων νόμιμων τόκων και τόκων υπερημερίας και για συναλλαγές ή συμβάσεις μεταξύ φυσικών προσώπων που ενεργούν ως ιδιώτες και, στις περιπτώσεις όπου ο ένας συμβαλλόμενος είναι το Δημόσιο, Δήμος, ΝΠΔΔ (υπερισχύει το Δημόσιο -&gt;3,60%) </a:t>
            </a:r>
          </a:p>
          <a:p>
            <a:pPr marL="685165" lvl="1" indent="-227965" algn="just" defTabSz="228554">
              <a:lnSpc>
                <a:spcPct val="114000"/>
              </a:lnSpc>
              <a:spcAft>
                <a:spcPts val="1800"/>
              </a:spcAft>
              <a:buFont typeface="Wingdings" panose="05000000000000000000" pitchFamily="2" charset="2"/>
              <a:buChar char="ü"/>
            </a:pPr>
            <a:r>
              <a:rPr lang="el-GR" sz="1400" b="1" dirty="0">
                <a:solidFill>
                  <a:schemeClr val="accent2">
                    <a:lumMod val="49000"/>
                  </a:schemeClr>
                </a:solidFill>
                <a:latin typeface="Trebuchet MS" panose="020B0603020202020204"/>
              </a:rPr>
              <a:t>2,40%: Για συναλλαγές όπου όλα τα μέρη ασκούν επιχειρηματική δραστηριότητα ή τουλάχιστον ένας συναλλασσόμενος είναι προσωπική ή κεφαλαιουχική εταιρεία. </a:t>
            </a:r>
          </a:p>
          <a:p>
            <a:pPr marL="685165" lvl="1" indent="-227965" algn="just" defTabSz="228554">
              <a:lnSpc>
                <a:spcPct val="114000"/>
              </a:lnSpc>
              <a:spcAft>
                <a:spcPts val="1800"/>
              </a:spcAft>
              <a:buFont typeface="Wingdings" panose="05000000000000000000" pitchFamily="2" charset="2"/>
              <a:buChar char="ü"/>
            </a:pPr>
            <a:r>
              <a:rPr lang="el-GR" sz="1400" b="1" dirty="0">
                <a:solidFill>
                  <a:schemeClr val="accent2">
                    <a:lumMod val="49000"/>
                  </a:schemeClr>
                </a:solidFill>
                <a:latin typeface="Trebuchet MS" panose="020B0603020202020204"/>
              </a:rPr>
              <a:t>1,20%: Για αμοιβές φυσικών προσώπων και μελών διοίκησης, για κατάθεση ή ανάληψη από τα χρηματικά διαθέσιμα νομικών προσώπων. </a:t>
            </a:r>
          </a:p>
          <a:p>
            <a:pPr marL="685165" lvl="1" indent="-227965" algn="just" defTabSz="228554">
              <a:lnSpc>
                <a:spcPct val="114000"/>
              </a:lnSpc>
              <a:spcAft>
                <a:spcPts val="1800"/>
              </a:spcAft>
              <a:buFont typeface="Wingdings" panose="05000000000000000000" pitchFamily="2" charset="2"/>
              <a:buChar char="ü"/>
            </a:pPr>
            <a:r>
              <a:rPr lang="el-GR" sz="1400" b="1" dirty="0">
                <a:solidFill>
                  <a:schemeClr val="accent2">
                    <a:lumMod val="49000"/>
                  </a:schemeClr>
                </a:solidFill>
                <a:latin typeface="Trebuchet MS" panose="020B0603020202020204"/>
              </a:rPr>
              <a:t>0,30%: Για τραπεζικές επιταγές.</a:t>
            </a:r>
          </a:p>
          <a:p>
            <a:pPr marL="227965" lvl="1" defTabSz="228554">
              <a:lnSpc>
                <a:spcPct val="114000"/>
              </a:lnSpc>
            </a:pPr>
            <a:endParaRPr lang="en-US" sz="1500" dirty="0">
              <a:solidFill>
                <a:srgbClr val="000000"/>
              </a:solidFill>
              <a:latin typeface="Trebuchet MS" panose="020B0603020202020204"/>
            </a:endParaRPr>
          </a:p>
        </p:txBody>
      </p:sp>
      <p:sp>
        <p:nvSpPr>
          <p:cNvPr id="53" name="TextBox 52">
            <a:extLst>
              <a:ext uri="{FF2B5EF4-FFF2-40B4-BE49-F238E27FC236}">
                <a16:creationId xmlns:a16="http://schemas.microsoft.com/office/drawing/2014/main" id="{70C8E294-26C7-D101-17A9-A51F1885A938}"/>
              </a:ext>
            </a:extLst>
          </p:cNvPr>
          <p:cNvSpPr txBox="1"/>
          <p:nvPr/>
        </p:nvSpPr>
        <p:spPr>
          <a:xfrm>
            <a:off x="2215845" y="470905"/>
            <a:ext cx="7780185" cy="461665"/>
          </a:xfrm>
          <a:prstGeom prst="rect">
            <a:avLst/>
          </a:prstGeom>
          <a:noFill/>
        </p:spPr>
        <p:txBody>
          <a:bodyPr wrap="square" rtlCol="0" anchor="ctr">
            <a:spAutoFit/>
          </a:bodyPr>
          <a:lstStyle/>
          <a:p>
            <a:pPr algn="ctr" defTabSz="228554"/>
            <a:r>
              <a:rPr lang="el-GR" sz="2400" b="1">
                <a:solidFill>
                  <a:srgbClr val="216B97"/>
                </a:solidFill>
                <a:latin typeface="Trebuchet MS" panose="020B0603020202020204"/>
              </a:rPr>
              <a:t>Ψηφιακό Τέλος Συναλλαγής (Ν. 5135/2024)</a:t>
            </a:r>
          </a:p>
        </p:txBody>
      </p:sp>
    </p:spTree>
    <p:extLst>
      <p:ext uri="{BB962C8B-B14F-4D97-AF65-F5344CB8AC3E}">
        <p14:creationId xmlns:p14="http://schemas.microsoft.com/office/powerpoint/2010/main" val="35998028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2AA411-28B0-0E64-546A-5541BD3DE0A8}"/>
            </a:ext>
          </a:extLst>
        </p:cNvPr>
        <p:cNvGrpSpPr/>
        <p:nvPr/>
      </p:nvGrpSpPr>
      <p:grpSpPr>
        <a:xfrm>
          <a:off x="0" y="0"/>
          <a:ext cx="0" cy="0"/>
          <a:chOff x="0" y="0"/>
          <a:chExt cx="0" cy="0"/>
        </a:xfrm>
      </p:grpSpPr>
      <p:pic>
        <p:nvPicPr>
          <p:cNvPr id="8" name="Εικόνα 7">
            <a:extLst>
              <a:ext uri="{FF2B5EF4-FFF2-40B4-BE49-F238E27FC236}">
                <a16:creationId xmlns:a16="http://schemas.microsoft.com/office/drawing/2014/main" id="{32975170-5E3B-21B8-1B85-049D27E7D5B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642005" y="2996338"/>
            <a:ext cx="2064958" cy="159741"/>
          </a:xfrm>
          <a:prstGeom prst="rect">
            <a:avLst/>
          </a:prstGeom>
        </p:spPr>
      </p:pic>
      <p:cxnSp>
        <p:nvCxnSpPr>
          <p:cNvPr id="222" name="Straight Connector 221">
            <a:extLst>
              <a:ext uri="{FF2B5EF4-FFF2-40B4-BE49-F238E27FC236}">
                <a16:creationId xmlns:a16="http://schemas.microsoft.com/office/drawing/2014/main" id="{1F333DC8-0A87-8C07-DD9C-505F588A333E}"/>
              </a:ext>
            </a:extLst>
          </p:cNvPr>
          <p:cNvCxnSpPr>
            <a:cxnSpLocks/>
          </p:cNvCxnSpPr>
          <p:nvPr/>
        </p:nvCxnSpPr>
        <p:spPr>
          <a:xfrm>
            <a:off x="844923" y="1198863"/>
            <a:ext cx="10762677" cy="0"/>
          </a:xfrm>
          <a:prstGeom prst="line">
            <a:avLst/>
          </a:prstGeom>
          <a:ln w="44450">
            <a:solidFill>
              <a:srgbClr val="DD2A1B"/>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014D962A-CF69-1CED-6FA1-6CD714E66CA1}"/>
              </a:ext>
            </a:extLst>
          </p:cNvPr>
          <p:cNvSpPr/>
          <p:nvPr/>
        </p:nvSpPr>
        <p:spPr bwMode="auto">
          <a:xfrm>
            <a:off x="827526" y="1200985"/>
            <a:ext cx="10762677" cy="467997"/>
          </a:xfrm>
          <a:prstGeom prst="rect">
            <a:avLst/>
          </a:prstGeom>
          <a:solidFill>
            <a:srgbClr val="DD2A1B"/>
          </a:solidFill>
          <a:ln>
            <a:noFill/>
          </a:ln>
          <a:effectLst/>
        </p:spPr>
        <p:txBody>
          <a:bodyPr vert="horz" wrap="square" lIns="45714" tIns="22857" rIns="45714" bIns="22857" numCol="1" rtlCol="0" anchor="t" anchorCtr="0" compatLnSpc="1">
            <a:prstTxWarp prst="textNoShape">
              <a:avLst/>
            </a:prstTxWarp>
            <a:noAutofit/>
          </a:bodyPr>
          <a:lstStyle/>
          <a:p>
            <a:pPr algn="ctr" defTabSz="228554"/>
            <a:r>
              <a:rPr lang="el-GR" sz="2200" b="1" dirty="0">
                <a:solidFill>
                  <a:prstClr val="white"/>
                </a:solidFill>
                <a:latin typeface="Trebuchet MS" panose="020B0603020202020204"/>
              </a:rPr>
              <a:t>Εξαιρέσεις από το Ψηφιακό Τέλος Συναλλαγής</a:t>
            </a:r>
            <a:endParaRPr lang="en-US" sz="2200" b="1" dirty="0">
              <a:solidFill>
                <a:prstClr val="white"/>
              </a:solidFill>
              <a:latin typeface="Trebuchet MS" panose="020B0603020202020204"/>
            </a:endParaRPr>
          </a:p>
        </p:txBody>
      </p:sp>
      <p:sp>
        <p:nvSpPr>
          <p:cNvPr id="16" name="TextBox 15">
            <a:extLst>
              <a:ext uri="{FF2B5EF4-FFF2-40B4-BE49-F238E27FC236}">
                <a16:creationId xmlns:a16="http://schemas.microsoft.com/office/drawing/2014/main" id="{5EB2D1AB-CA04-3F38-9E23-826A2C6D1A5A}"/>
              </a:ext>
            </a:extLst>
          </p:cNvPr>
          <p:cNvSpPr txBox="1"/>
          <p:nvPr/>
        </p:nvSpPr>
        <p:spPr>
          <a:xfrm>
            <a:off x="827526" y="1816269"/>
            <a:ext cx="8515257" cy="5015476"/>
          </a:xfrm>
          <a:prstGeom prst="rect">
            <a:avLst/>
          </a:prstGeom>
          <a:noFill/>
        </p:spPr>
        <p:txBody>
          <a:bodyPr wrap="square" lIns="91440" tIns="45720" rIns="91440" bIns="45720" anchor="t">
            <a:spAutoFit/>
          </a:bodyPr>
          <a:lstStyle/>
          <a:p>
            <a:pPr marL="227965" indent="-227965" algn="just" defTabSz="228554">
              <a:lnSpc>
                <a:spcPct val="114000"/>
              </a:lnSpc>
              <a:spcAft>
                <a:spcPts val="1800"/>
              </a:spcAft>
              <a:buFont typeface="Arial" panose="020B0604020202020204" pitchFamily="34" charset="0"/>
              <a:buChar char="•"/>
            </a:pPr>
            <a:r>
              <a:rPr lang="el-GR" sz="1400" b="1" dirty="0">
                <a:solidFill>
                  <a:schemeClr val="accent2">
                    <a:lumMod val="49000"/>
                  </a:schemeClr>
                </a:solidFill>
                <a:latin typeface="Trebuchet MS" panose="020B0603020202020204"/>
              </a:rPr>
              <a:t>Ειδικότερα πράξεις που υπάγονταν σε Τέλος Χαρτοσήμου αλλά δεν υπάγονται στο Ψηφιακό Τέλος Συναλλαγής:</a:t>
            </a:r>
            <a:endParaRPr lang="en-US" sz="1400" dirty="0">
              <a:solidFill>
                <a:schemeClr val="accent2">
                  <a:lumMod val="49000"/>
                </a:schemeClr>
              </a:solidFill>
            </a:endParaRPr>
          </a:p>
          <a:p>
            <a:pPr marL="685800" lvl="1" indent="-228600" algn="just" defTabSz="228554">
              <a:spcAft>
                <a:spcPts val="1800"/>
              </a:spcAft>
              <a:buFont typeface="+mj-lt"/>
              <a:buAutoNum type="arabicPeriod"/>
            </a:pPr>
            <a:r>
              <a:rPr lang="el-GR" sz="1400" b="1" dirty="0">
                <a:solidFill>
                  <a:schemeClr val="accent2">
                    <a:lumMod val="49000"/>
                  </a:schemeClr>
                </a:solidFill>
                <a:latin typeface="Trebuchet MS" panose="020B0603020202020204"/>
              </a:rPr>
              <a:t>Το χρησιδάνειο, τόσο των κινητών, όσο και των ακινήτων.</a:t>
            </a:r>
          </a:p>
          <a:p>
            <a:pPr marL="685800" lvl="1" indent="-228600" algn="just" defTabSz="228554">
              <a:spcAft>
                <a:spcPts val="1800"/>
              </a:spcAft>
              <a:buFont typeface="+mj-lt"/>
              <a:buAutoNum type="arabicPeriod"/>
            </a:pPr>
            <a:r>
              <a:rPr lang="el-GR" sz="1400" b="1" dirty="0">
                <a:solidFill>
                  <a:schemeClr val="accent2">
                    <a:lumMod val="49000"/>
                  </a:schemeClr>
                </a:solidFill>
                <a:latin typeface="Trebuchet MS" panose="020B0603020202020204"/>
              </a:rPr>
              <a:t>Οι συμβατικοί τόκοι. </a:t>
            </a:r>
          </a:p>
          <a:p>
            <a:pPr marL="685800" lvl="1" indent="-228600" algn="just" defTabSz="228554">
              <a:spcAft>
                <a:spcPts val="1800"/>
              </a:spcAft>
              <a:buFont typeface="+mj-lt"/>
              <a:buAutoNum type="arabicPeriod"/>
            </a:pPr>
            <a:r>
              <a:rPr lang="el-GR" sz="1400" b="1" dirty="0">
                <a:solidFill>
                  <a:schemeClr val="accent2">
                    <a:lumMod val="49000"/>
                  </a:schemeClr>
                </a:solidFill>
                <a:latin typeface="Trebuchet MS" panose="020B0603020202020204"/>
              </a:rPr>
              <a:t>Τα ποσά που καταβάλλονται από Α.Ε. σε μέλη Δ.Σ. και σε υπαλλήλους εξ ελευθεριότητας.</a:t>
            </a:r>
          </a:p>
          <a:p>
            <a:pPr marL="685800" lvl="1" indent="-228600" algn="just" defTabSz="228554">
              <a:spcAft>
                <a:spcPts val="1800"/>
              </a:spcAft>
              <a:buFont typeface="+mj-lt"/>
              <a:buAutoNum type="arabicPeriod"/>
            </a:pPr>
            <a:r>
              <a:rPr lang="el-GR" sz="1400" b="1" dirty="0">
                <a:solidFill>
                  <a:schemeClr val="accent2">
                    <a:lumMod val="49000"/>
                  </a:schemeClr>
                </a:solidFill>
                <a:latin typeface="Trebuchet MS" panose="020B0603020202020204"/>
              </a:rPr>
              <a:t>Η μίσθωση κινητών πραγμάτων, από πρόσωπα που δεν είναι υποκείμενα στον ΦΠΑ.</a:t>
            </a:r>
          </a:p>
          <a:p>
            <a:pPr marL="685800" lvl="1" indent="-228600" algn="just" defTabSz="228554">
              <a:spcAft>
                <a:spcPts val="1800"/>
              </a:spcAft>
              <a:buFont typeface="+mj-lt"/>
              <a:buAutoNum type="arabicPeriod"/>
            </a:pPr>
            <a:r>
              <a:rPr lang="el-GR" sz="1400" b="1" dirty="0">
                <a:solidFill>
                  <a:schemeClr val="accent2">
                    <a:lumMod val="49000"/>
                  </a:schemeClr>
                </a:solidFill>
                <a:latin typeface="Trebuchet MS" panose="020B0603020202020204"/>
              </a:rPr>
              <a:t>Η μεταβίβαση έννομης σχέσης έναντι ανταλλάγματος, από πρόσωπα που δεν είναι υποκείμενα στον ΦΠΑ.</a:t>
            </a:r>
          </a:p>
          <a:p>
            <a:pPr marL="685800" lvl="1" indent="-228600" algn="just" defTabSz="228554">
              <a:spcAft>
                <a:spcPts val="1800"/>
              </a:spcAft>
              <a:buFont typeface="+mj-lt"/>
              <a:buAutoNum type="arabicPeriod"/>
            </a:pPr>
            <a:r>
              <a:rPr lang="el-GR" sz="1400" b="1" dirty="0">
                <a:solidFill>
                  <a:schemeClr val="accent2">
                    <a:lumMod val="49000"/>
                  </a:schemeClr>
                </a:solidFill>
                <a:latin typeface="Trebuchet MS" panose="020B0603020202020204"/>
              </a:rPr>
              <a:t>Τα προσύμφωνα για κατάρτιση μελλοντικής σύμβασης, υποκείμενης σε τέλος, έστω και αν καταβάλλεται κάποιο ποσό κατά την κατάρτισή τους.</a:t>
            </a:r>
          </a:p>
          <a:p>
            <a:pPr marL="685800" lvl="1" indent="-228600" algn="just" defTabSz="228554">
              <a:spcAft>
                <a:spcPts val="1800"/>
              </a:spcAft>
              <a:buFont typeface="+mj-lt"/>
              <a:buAutoNum type="arabicPeriod"/>
            </a:pPr>
            <a:r>
              <a:rPr lang="el-GR" sz="1400" b="1" dirty="0">
                <a:solidFill>
                  <a:schemeClr val="accent2">
                    <a:lumMod val="49000"/>
                  </a:schemeClr>
                </a:solidFill>
                <a:latin typeface="Trebuchet MS" panose="020B0603020202020204"/>
              </a:rPr>
              <a:t>Τα εργολαβικά προσύμφωνα για ανέγερση πολυκατοικίας με το σύστημα της αντιπαροχής για όσο διάστημα ισχύει η αναστολή του ΦΠΑ.</a:t>
            </a:r>
          </a:p>
          <a:p>
            <a:pPr marL="685800" lvl="1" indent="-228600" algn="just" defTabSz="228554">
              <a:spcAft>
                <a:spcPts val="1800"/>
              </a:spcAft>
              <a:buFont typeface="+mj-lt"/>
              <a:buAutoNum type="arabicPeriod"/>
            </a:pPr>
            <a:r>
              <a:rPr lang="el-GR" sz="1400" b="1" dirty="0">
                <a:solidFill>
                  <a:schemeClr val="accent2">
                    <a:lumMod val="49000"/>
                  </a:schemeClr>
                </a:solidFill>
                <a:latin typeface="Trebuchet MS" panose="020B0603020202020204"/>
              </a:rPr>
              <a:t>Οι καταβαλλόμενες διατροφές και η απόδοση αποκτημάτων σε περίπτωση διαζυγίου ή λύσης συμφώνου συμβίωσης.</a:t>
            </a:r>
          </a:p>
        </p:txBody>
      </p:sp>
      <p:sp>
        <p:nvSpPr>
          <p:cNvPr id="7" name="TextBox 6">
            <a:extLst>
              <a:ext uri="{FF2B5EF4-FFF2-40B4-BE49-F238E27FC236}">
                <a16:creationId xmlns:a16="http://schemas.microsoft.com/office/drawing/2014/main" id="{CAE74461-EA99-622A-D015-F1606CB3DBD7}"/>
              </a:ext>
            </a:extLst>
          </p:cNvPr>
          <p:cNvSpPr txBox="1"/>
          <p:nvPr/>
        </p:nvSpPr>
        <p:spPr>
          <a:xfrm>
            <a:off x="778622" y="4108688"/>
            <a:ext cx="2815093" cy="738664"/>
          </a:xfrm>
          <a:prstGeom prst="rect">
            <a:avLst/>
          </a:prstGeom>
          <a:noFill/>
        </p:spPr>
        <p:txBody>
          <a:bodyPr wrap="square" rtlCol="0">
            <a:spAutoFit/>
          </a:bodyPr>
          <a:lstStyle/>
          <a:p>
            <a:pPr defTabSz="228554"/>
            <a:endParaRPr lang="en-US" sz="1500">
              <a:solidFill>
                <a:prstClr val="black"/>
              </a:solidFill>
              <a:latin typeface="Trebuchet MS" panose="020B0603020202020204"/>
            </a:endParaRPr>
          </a:p>
          <a:p>
            <a:pPr defTabSz="228554"/>
            <a:endParaRPr lang="en-US" sz="900">
              <a:solidFill>
                <a:srgbClr val="000000"/>
              </a:solidFill>
              <a:latin typeface="Trebuchet MS" panose="020B0603020202020204"/>
            </a:endParaRPr>
          </a:p>
          <a:p>
            <a:pPr defTabSz="228554"/>
            <a:endParaRPr lang="en-US" sz="900">
              <a:solidFill>
                <a:srgbClr val="000000"/>
              </a:solidFill>
              <a:latin typeface="Trebuchet MS" panose="020B0603020202020204"/>
            </a:endParaRPr>
          </a:p>
          <a:p>
            <a:pPr defTabSz="228554"/>
            <a:endParaRPr lang="en-US" sz="900">
              <a:solidFill>
                <a:prstClr val="black"/>
              </a:solidFill>
              <a:latin typeface="Trebuchet MS" panose="020B0603020202020204"/>
            </a:endParaRPr>
          </a:p>
        </p:txBody>
      </p:sp>
      <p:sp>
        <p:nvSpPr>
          <p:cNvPr id="53" name="TextBox 52">
            <a:extLst>
              <a:ext uri="{FF2B5EF4-FFF2-40B4-BE49-F238E27FC236}">
                <a16:creationId xmlns:a16="http://schemas.microsoft.com/office/drawing/2014/main" id="{E096B799-F5AA-CF44-3CFA-D55CF6ABFED2}"/>
              </a:ext>
            </a:extLst>
          </p:cNvPr>
          <p:cNvSpPr txBox="1"/>
          <p:nvPr/>
        </p:nvSpPr>
        <p:spPr>
          <a:xfrm>
            <a:off x="2215845" y="470905"/>
            <a:ext cx="7780185" cy="461665"/>
          </a:xfrm>
          <a:prstGeom prst="rect">
            <a:avLst/>
          </a:prstGeom>
          <a:noFill/>
        </p:spPr>
        <p:txBody>
          <a:bodyPr wrap="square" rtlCol="0" anchor="ctr">
            <a:spAutoFit/>
          </a:bodyPr>
          <a:lstStyle/>
          <a:p>
            <a:pPr algn="ctr" defTabSz="228554"/>
            <a:r>
              <a:rPr lang="el-GR" sz="2400" b="1">
                <a:solidFill>
                  <a:srgbClr val="216B97"/>
                </a:solidFill>
                <a:latin typeface="Trebuchet MS" panose="020B0603020202020204"/>
              </a:rPr>
              <a:t>Ψηφιακό Τέλος Συναλλαγής (Ν. 5135/2024)</a:t>
            </a:r>
          </a:p>
        </p:txBody>
      </p:sp>
    </p:spTree>
    <p:extLst>
      <p:ext uri="{BB962C8B-B14F-4D97-AF65-F5344CB8AC3E}">
        <p14:creationId xmlns:p14="http://schemas.microsoft.com/office/powerpoint/2010/main" val="36359286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484</TotalTime>
  <Words>1505</Words>
  <Application>Microsoft Office PowerPoint</Application>
  <PresentationFormat>Widescreen</PresentationFormat>
  <Paragraphs>150</Paragraphs>
  <Slides>16</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Aptos</vt:lpstr>
      <vt:lpstr>Arial</vt:lpstr>
      <vt:lpstr>Calibri</vt:lpstr>
      <vt:lpstr>Courier New</vt:lpstr>
      <vt:lpstr>Trebuchet MS</vt:lpstr>
      <vt:lpstr>Wingdings</vt:lpstr>
      <vt:lpstr>Wingdings 3</vt:lpstr>
      <vt:lpstr>Facet</vt:lpstr>
      <vt:lpstr>PowerPoint Presentation</vt:lpstr>
      <vt:lpstr>1. Εισαγωγικά Σχόλια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Υποκείμενες Συναλλαγές μεταξύ ιδιωτών (άρθρα 7-21)</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Dimitris Garantziotis</dc:creator>
  <cp:lastModifiedBy>Charis Stampoulis</cp:lastModifiedBy>
  <cp:revision>713</cp:revision>
  <dcterms:created xsi:type="dcterms:W3CDTF">2024-11-18T09:41:40Z</dcterms:created>
  <dcterms:modified xsi:type="dcterms:W3CDTF">2025-04-01T07:20:52Z</dcterms:modified>
</cp:coreProperties>
</file>