
<file path=[Content_Types].xml><?xml version="1.0" encoding="utf-8"?>
<Types xmlns="http://schemas.openxmlformats.org/package/2006/content-types">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139" r:id="rId2"/>
    <p:sldId id="2272" r:id="rId3"/>
    <p:sldId id="2338" r:id="rId4"/>
    <p:sldId id="2322" r:id="rId5"/>
    <p:sldId id="2339" r:id="rId6"/>
    <p:sldId id="2340" r:id="rId7"/>
    <p:sldId id="2321" r:id="rId8"/>
    <p:sldId id="2337" r:id="rId9"/>
    <p:sldId id="2328" r:id="rId10"/>
    <p:sldId id="2329" r:id="rId11"/>
    <p:sldId id="2333" r:id="rId12"/>
    <p:sldId id="2334" r:id="rId13"/>
    <p:sldId id="2335" r:id="rId14"/>
    <p:sldId id="2336" r:id="rId15"/>
    <p:sldId id="2332" r:id="rId16"/>
    <p:sldId id="2213" r:id="rId17"/>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D2CC41-4DE9-0168-2349-1C50A4970086}" name="Dimitris Garantziotis" initials="DG" userId="S::dimitris.garantziotis@potamitisvekris.com::51df85d0-530e-4130-8500-9adb503a1d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6077" autoAdjust="0"/>
  </p:normalViewPr>
  <p:slideViewPr>
    <p:cSldViewPr snapToGrid="0">
      <p:cViewPr varScale="1">
        <p:scale>
          <a:sx n="95" d="100"/>
          <a:sy n="95" d="100"/>
        </p:scale>
        <p:origin x="119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89B2AECD-F003-4685-A530-B2106E292190}" type="datetimeFigureOut">
              <a:rPr lang="el-GR" smtClean="0"/>
              <a:t>2/4/2025</a:t>
            </a:fld>
            <a:endParaRPr lang="el-GR"/>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F0C25B1B-8CA9-4E89-B206-BF1157EDDE89}" type="slidenum">
              <a:rPr lang="el-GR" smtClean="0"/>
              <a:t>‹#›</a:t>
            </a:fld>
            <a:endParaRPr lang="el-GR"/>
          </a:p>
        </p:txBody>
      </p:sp>
    </p:spTree>
    <p:extLst>
      <p:ext uri="{BB962C8B-B14F-4D97-AF65-F5344CB8AC3E}">
        <p14:creationId xmlns:p14="http://schemas.microsoft.com/office/powerpoint/2010/main" val="607780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502A053-9E28-4D4C-B446-3C2814735B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670435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3CD880-9D78-007B-DF25-5D0F5F574F4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A4D244-800A-DC0F-FB84-D71B8F6761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391348-B88A-9E27-86AF-D87375101574}"/>
              </a:ext>
            </a:extLst>
          </p:cNvPr>
          <p:cNvSpPr>
            <a:spLocks noGrp="1"/>
          </p:cNvSpPr>
          <p:nvPr>
            <p:ph type="body" idx="1"/>
          </p:nvPr>
        </p:nvSpPr>
        <p:spPr/>
        <p:txBody>
          <a:bodyPr/>
          <a:lstStyle/>
          <a:p>
            <a:endParaRPr lang="el-GR" dirty="0"/>
          </a:p>
        </p:txBody>
      </p:sp>
      <p:sp>
        <p:nvSpPr>
          <p:cNvPr id="4" name="Slide Number Placeholder 3">
            <a:extLst>
              <a:ext uri="{FF2B5EF4-FFF2-40B4-BE49-F238E27FC236}">
                <a16:creationId xmlns:a16="http://schemas.microsoft.com/office/drawing/2014/main" id="{95584A06-95CB-7EF0-7F44-7ECF53FD61C6}"/>
              </a:ext>
            </a:extLst>
          </p:cNvPr>
          <p:cNvSpPr>
            <a:spLocks noGrp="1"/>
          </p:cNvSpPr>
          <p:nvPr>
            <p:ph type="sldNum" sz="quarter" idx="5"/>
          </p:nvPr>
        </p:nvSpPr>
        <p:spPr/>
        <p:txBody>
          <a:bodyPr/>
          <a:lstStyle/>
          <a:p>
            <a:fld id="{F0C25B1B-8CA9-4E89-B206-BF1157EDDE89}" type="slidenum">
              <a:rPr lang="el-GR" smtClean="0"/>
              <a:t>14</a:t>
            </a:fld>
            <a:endParaRPr lang="el-GR"/>
          </a:p>
        </p:txBody>
      </p:sp>
    </p:spTree>
    <p:extLst>
      <p:ext uri="{BB962C8B-B14F-4D97-AF65-F5344CB8AC3E}">
        <p14:creationId xmlns:p14="http://schemas.microsoft.com/office/powerpoint/2010/main" val="3507180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F0C25B1B-8CA9-4E89-B206-BF1157EDDE89}" type="slidenum">
              <a:rPr lang="el-GR" smtClean="0"/>
              <a:t>4</a:t>
            </a:fld>
            <a:endParaRPr lang="el-GR"/>
          </a:p>
        </p:txBody>
      </p:sp>
    </p:spTree>
    <p:extLst>
      <p:ext uri="{BB962C8B-B14F-4D97-AF65-F5344CB8AC3E}">
        <p14:creationId xmlns:p14="http://schemas.microsoft.com/office/powerpoint/2010/main" val="4132745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433E6D-377A-1DC3-EF0D-7A72D961A83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AE239D-47FF-0FF2-82AA-334CE0BA1D9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A54576-5666-B0F1-126E-9DBF3B547DF0}"/>
              </a:ext>
            </a:extLst>
          </p:cNvPr>
          <p:cNvSpPr>
            <a:spLocks noGrp="1"/>
          </p:cNvSpPr>
          <p:nvPr>
            <p:ph type="body" idx="1"/>
          </p:nvPr>
        </p:nvSpPr>
        <p:spPr/>
        <p:txBody>
          <a:bodyPr/>
          <a:lstStyle/>
          <a:p>
            <a:endParaRPr lang="el-GR" dirty="0"/>
          </a:p>
        </p:txBody>
      </p:sp>
      <p:sp>
        <p:nvSpPr>
          <p:cNvPr id="4" name="Slide Number Placeholder 3">
            <a:extLst>
              <a:ext uri="{FF2B5EF4-FFF2-40B4-BE49-F238E27FC236}">
                <a16:creationId xmlns:a16="http://schemas.microsoft.com/office/drawing/2014/main" id="{5554920A-855A-9FFA-964B-76A07A19F3A8}"/>
              </a:ext>
            </a:extLst>
          </p:cNvPr>
          <p:cNvSpPr>
            <a:spLocks noGrp="1"/>
          </p:cNvSpPr>
          <p:nvPr>
            <p:ph type="sldNum" sz="quarter" idx="5"/>
          </p:nvPr>
        </p:nvSpPr>
        <p:spPr/>
        <p:txBody>
          <a:bodyPr/>
          <a:lstStyle/>
          <a:p>
            <a:fld id="{F0C25B1B-8CA9-4E89-B206-BF1157EDDE89}" type="slidenum">
              <a:rPr lang="el-GR" smtClean="0"/>
              <a:t>5</a:t>
            </a:fld>
            <a:endParaRPr lang="el-GR"/>
          </a:p>
        </p:txBody>
      </p:sp>
    </p:spTree>
    <p:extLst>
      <p:ext uri="{BB962C8B-B14F-4D97-AF65-F5344CB8AC3E}">
        <p14:creationId xmlns:p14="http://schemas.microsoft.com/office/powerpoint/2010/main" val="3159299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CBFE0-50B9-B4BD-3A34-B79B6D1BFA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693DD9-DB76-2543-0ED7-1E8023F30D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F2546F-E7F4-FE5A-8ED9-3500787941B8}"/>
              </a:ext>
            </a:extLst>
          </p:cNvPr>
          <p:cNvSpPr>
            <a:spLocks noGrp="1"/>
          </p:cNvSpPr>
          <p:nvPr>
            <p:ph type="body" idx="1"/>
          </p:nvPr>
        </p:nvSpPr>
        <p:spPr/>
        <p:txBody>
          <a:bodyPr/>
          <a:lstStyle/>
          <a:p>
            <a:endParaRPr lang="el-GR" dirty="0"/>
          </a:p>
        </p:txBody>
      </p:sp>
      <p:sp>
        <p:nvSpPr>
          <p:cNvPr id="4" name="Slide Number Placeholder 3">
            <a:extLst>
              <a:ext uri="{FF2B5EF4-FFF2-40B4-BE49-F238E27FC236}">
                <a16:creationId xmlns:a16="http://schemas.microsoft.com/office/drawing/2014/main" id="{80FD0212-FD7B-548C-C548-33E95C14ABA0}"/>
              </a:ext>
            </a:extLst>
          </p:cNvPr>
          <p:cNvSpPr>
            <a:spLocks noGrp="1"/>
          </p:cNvSpPr>
          <p:nvPr>
            <p:ph type="sldNum" sz="quarter" idx="5"/>
          </p:nvPr>
        </p:nvSpPr>
        <p:spPr/>
        <p:txBody>
          <a:bodyPr/>
          <a:lstStyle/>
          <a:p>
            <a:fld id="{F0C25B1B-8CA9-4E89-B206-BF1157EDDE89}" type="slidenum">
              <a:rPr lang="el-GR" smtClean="0"/>
              <a:t>6</a:t>
            </a:fld>
            <a:endParaRPr lang="el-GR"/>
          </a:p>
        </p:txBody>
      </p:sp>
    </p:spTree>
    <p:extLst>
      <p:ext uri="{BB962C8B-B14F-4D97-AF65-F5344CB8AC3E}">
        <p14:creationId xmlns:p14="http://schemas.microsoft.com/office/powerpoint/2010/main" val="3785957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8461E6-49BB-E6E6-49CC-12E805E595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E214FD-37C3-7AD5-9240-CF651330CB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7FE9E9-CFD6-9F75-3D40-3673C84E06D4}"/>
              </a:ext>
            </a:extLst>
          </p:cNvPr>
          <p:cNvSpPr>
            <a:spLocks noGrp="1"/>
          </p:cNvSpPr>
          <p:nvPr>
            <p:ph type="body" idx="1"/>
          </p:nvPr>
        </p:nvSpPr>
        <p:spPr/>
        <p:txBody>
          <a:bodyPr/>
          <a:lstStyle/>
          <a:p>
            <a:endParaRPr lang="el-GR" dirty="0"/>
          </a:p>
        </p:txBody>
      </p:sp>
      <p:sp>
        <p:nvSpPr>
          <p:cNvPr id="4" name="Slide Number Placeholder 3">
            <a:extLst>
              <a:ext uri="{FF2B5EF4-FFF2-40B4-BE49-F238E27FC236}">
                <a16:creationId xmlns:a16="http://schemas.microsoft.com/office/drawing/2014/main" id="{FE12ED49-402F-A4DE-1B55-4871F21BF130}"/>
              </a:ext>
            </a:extLst>
          </p:cNvPr>
          <p:cNvSpPr>
            <a:spLocks noGrp="1"/>
          </p:cNvSpPr>
          <p:nvPr>
            <p:ph type="sldNum" sz="quarter" idx="5"/>
          </p:nvPr>
        </p:nvSpPr>
        <p:spPr/>
        <p:txBody>
          <a:bodyPr/>
          <a:lstStyle/>
          <a:p>
            <a:fld id="{F0C25B1B-8CA9-4E89-B206-BF1157EDDE89}" type="slidenum">
              <a:rPr lang="el-GR" smtClean="0"/>
              <a:t>8</a:t>
            </a:fld>
            <a:endParaRPr lang="el-GR"/>
          </a:p>
        </p:txBody>
      </p:sp>
    </p:spTree>
    <p:extLst>
      <p:ext uri="{BB962C8B-B14F-4D97-AF65-F5344CB8AC3E}">
        <p14:creationId xmlns:p14="http://schemas.microsoft.com/office/powerpoint/2010/main" val="1439078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F0C25B1B-8CA9-4E89-B206-BF1157EDDE89}" type="slidenum">
              <a:rPr lang="el-GR" smtClean="0"/>
              <a:t>9</a:t>
            </a:fld>
            <a:endParaRPr lang="el-GR"/>
          </a:p>
        </p:txBody>
      </p:sp>
    </p:spTree>
    <p:extLst>
      <p:ext uri="{BB962C8B-B14F-4D97-AF65-F5344CB8AC3E}">
        <p14:creationId xmlns:p14="http://schemas.microsoft.com/office/powerpoint/2010/main" val="2406034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EC6212-5875-0223-2D4E-E0A3D0D65E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D0E825-1E61-2EE4-0A1B-3C3628EFA5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4315411-614F-E3DC-EF2A-5618FDEE03BC}"/>
              </a:ext>
            </a:extLst>
          </p:cNvPr>
          <p:cNvSpPr>
            <a:spLocks noGrp="1"/>
          </p:cNvSpPr>
          <p:nvPr>
            <p:ph type="body" idx="1"/>
          </p:nvPr>
        </p:nvSpPr>
        <p:spPr/>
        <p:txBody>
          <a:bodyPr/>
          <a:lstStyle/>
          <a:p>
            <a:endParaRPr lang="el-GR" dirty="0"/>
          </a:p>
        </p:txBody>
      </p:sp>
      <p:sp>
        <p:nvSpPr>
          <p:cNvPr id="4" name="Slide Number Placeholder 3">
            <a:extLst>
              <a:ext uri="{FF2B5EF4-FFF2-40B4-BE49-F238E27FC236}">
                <a16:creationId xmlns:a16="http://schemas.microsoft.com/office/drawing/2014/main" id="{6E59947A-D22E-0B02-A5F5-D8C5519655C4}"/>
              </a:ext>
            </a:extLst>
          </p:cNvPr>
          <p:cNvSpPr>
            <a:spLocks noGrp="1"/>
          </p:cNvSpPr>
          <p:nvPr>
            <p:ph type="sldNum" sz="quarter" idx="5"/>
          </p:nvPr>
        </p:nvSpPr>
        <p:spPr/>
        <p:txBody>
          <a:bodyPr/>
          <a:lstStyle/>
          <a:p>
            <a:fld id="{F0C25B1B-8CA9-4E89-B206-BF1157EDDE89}" type="slidenum">
              <a:rPr lang="el-GR" smtClean="0"/>
              <a:t>11</a:t>
            </a:fld>
            <a:endParaRPr lang="el-GR"/>
          </a:p>
        </p:txBody>
      </p:sp>
    </p:spTree>
    <p:extLst>
      <p:ext uri="{BB962C8B-B14F-4D97-AF65-F5344CB8AC3E}">
        <p14:creationId xmlns:p14="http://schemas.microsoft.com/office/powerpoint/2010/main" val="409262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F4A51D-F520-2A2D-A0C1-C0281BEF50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6F4F99-E6B1-13B3-1DB2-17ACDDA96A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B47966-B5C8-2E1D-EF08-795F6141146C}"/>
              </a:ext>
            </a:extLst>
          </p:cNvPr>
          <p:cNvSpPr>
            <a:spLocks noGrp="1"/>
          </p:cNvSpPr>
          <p:nvPr>
            <p:ph type="body" idx="1"/>
          </p:nvPr>
        </p:nvSpPr>
        <p:spPr/>
        <p:txBody>
          <a:bodyPr/>
          <a:lstStyle/>
          <a:p>
            <a:endParaRPr lang="el-GR" dirty="0"/>
          </a:p>
        </p:txBody>
      </p:sp>
      <p:sp>
        <p:nvSpPr>
          <p:cNvPr id="4" name="Slide Number Placeholder 3">
            <a:extLst>
              <a:ext uri="{FF2B5EF4-FFF2-40B4-BE49-F238E27FC236}">
                <a16:creationId xmlns:a16="http://schemas.microsoft.com/office/drawing/2014/main" id="{EC8F7256-C0B1-8222-4AC0-64E619626AA3}"/>
              </a:ext>
            </a:extLst>
          </p:cNvPr>
          <p:cNvSpPr>
            <a:spLocks noGrp="1"/>
          </p:cNvSpPr>
          <p:nvPr>
            <p:ph type="sldNum" sz="quarter" idx="5"/>
          </p:nvPr>
        </p:nvSpPr>
        <p:spPr/>
        <p:txBody>
          <a:bodyPr/>
          <a:lstStyle/>
          <a:p>
            <a:fld id="{F0C25B1B-8CA9-4E89-B206-BF1157EDDE89}" type="slidenum">
              <a:rPr lang="el-GR" smtClean="0"/>
              <a:t>12</a:t>
            </a:fld>
            <a:endParaRPr lang="el-GR"/>
          </a:p>
        </p:txBody>
      </p:sp>
    </p:spTree>
    <p:extLst>
      <p:ext uri="{BB962C8B-B14F-4D97-AF65-F5344CB8AC3E}">
        <p14:creationId xmlns:p14="http://schemas.microsoft.com/office/powerpoint/2010/main" val="37888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95B4F-53F5-07C7-C216-0A980D4961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1BA52C-0CFE-5A45-5AD6-3FB54DCD86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C668C62-838D-2897-4E3D-3C26F481C867}"/>
              </a:ext>
            </a:extLst>
          </p:cNvPr>
          <p:cNvSpPr>
            <a:spLocks noGrp="1"/>
          </p:cNvSpPr>
          <p:nvPr>
            <p:ph type="body" idx="1"/>
          </p:nvPr>
        </p:nvSpPr>
        <p:spPr/>
        <p:txBody>
          <a:bodyPr/>
          <a:lstStyle/>
          <a:p>
            <a:endParaRPr lang="el-GR" dirty="0"/>
          </a:p>
        </p:txBody>
      </p:sp>
      <p:sp>
        <p:nvSpPr>
          <p:cNvPr id="4" name="Slide Number Placeholder 3">
            <a:extLst>
              <a:ext uri="{FF2B5EF4-FFF2-40B4-BE49-F238E27FC236}">
                <a16:creationId xmlns:a16="http://schemas.microsoft.com/office/drawing/2014/main" id="{980BBE73-C2C0-5A65-077E-C1DA5FB1FDF3}"/>
              </a:ext>
            </a:extLst>
          </p:cNvPr>
          <p:cNvSpPr>
            <a:spLocks noGrp="1"/>
          </p:cNvSpPr>
          <p:nvPr>
            <p:ph type="sldNum" sz="quarter" idx="5"/>
          </p:nvPr>
        </p:nvSpPr>
        <p:spPr/>
        <p:txBody>
          <a:bodyPr/>
          <a:lstStyle/>
          <a:p>
            <a:fld id="{F0C25B1B-8CA9-4E89-B206-BF1157EDDE89}" type="slidenum">
              <a:rPr lang="el-GR" smtClean="0"/>
              <a:t>13</a:t>
            </a:fld>
            <a:endParaRPr lang="el-GR"/>
          </a:p>
        </p:txBody>
      </p:sp>
    </p:spTree>
    <p:extLst>
      <p:ext uri="{BB962C8B-B14F-4D97-AF65-F5344CB8AC3E}">
        <p14:creationId xmlns:p14="http://schemas.microsoft.com/office/powerpoint/2010/main" val="74624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399">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4"/>
            <a:ext cx="7766936" cy="1096899"/>
          </a:xfrm>
        </p:spPr>
        <p:txBody>
          <a:bodyPr anchor="t"/>
          <a:lstStyle>
            <a:lvl1pPr marL="0" indent="0" algn="r">
              <a:buNone/>
              <a:defRPr>
                <a:solidFill>
                  <a:schemeClr val="tx1">
                    <a:lumMod val="50000"/>
                    <a:lumOff val="50000"/>
                  </a:schemeClr>
                </a:solidFill>
              </a:defRPr>
            </a:lvl1pPr>
            <a:lvl2pPr marL="457109" indent="0" algn="ctr">
              <a:buNone/>
              <a:defRPr>
                <a:solidFill>
                  <a:schemeClr val="tx1">
                    <a:tint val="75000"/>
                  </a:schemeClr>
                </a:solidFill>
              </a:defRPr>
            </a:lvl2pPr>
            <a:lvl3pPr marL="914217" indent="0" algn="ctr">
              <a:buNone/>
              <a:defRPr>
                <a:solidFill>
                  <a:schemeClr val="tx1">
                    <a:tint val="75000"/>
                  </a:schemeClr>
                </a:solidFill>
              </a:defRPr>
            </a:lvl3pPr>
            <a:lvl4pPr marL="1371326" indent="0" algn="ctr">
              <a:buNone/>
              <a:defRPr>
                <a:solidFill>
                  <a:schemeClr val="tx1">
                    <a:tint val="75000"/>
                  </a:schemeClr>
                </a:solidFill>
              </a:defRPr>
            </a:lvl4pPr>
            <a:lvl5pPr marL="1828434" indent="0" algn="ctr">
              <a:buNone/>
              <a:defRPr>
                <a:solidFill>
                  <a:schemeClr val="tx1">
                    <a:tint val="75000"/>
                  </a:schemeClr>
                </a:solidFill>
              </a:defRPr>
            </a:lvl5pPr>
            <a:lvl6pPr marL="2285543" indent="0" algn="ctr">
              <a:buNone/>
              <a:defRPr>
                <a:solidFill>
                  <a:schemeClr val="tx1">
                    <a:tint val="75000"/>
                  </a:schemeClr>
                </a:solidFill>
              </a:defRPr>
            </a:lvl6pPr>
            <a:lvl7pPr marL="2742651" indent="0" algn="ctr">
              <a:buNone/>
              <a:defRPr>
                <a:solidFill>
                  <a:schemeClr val="tx1">
                    <a:tint val="75000"/>
                  </a:schemeClr>
                </a:solidFill>
              </a:defRPr>
            </a:lvl7pPr>
            <a:lvl8pPr marL="3199760" indent="0" algn="ctr">
              <a:buNone/>
              <a:defRPr>
                <a:solidFill>
                  <a:schemeClr val="tx1">
                    <a:tint val="75000"/>
                  </a:schemeClr>
                </a:solidFill>
              </a:defRPr>
            </a:lvl8pPr>
            <a:lvl9pPr marL="365686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49033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399"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8AB1B-2DD0-402B-84CC-8D465D065918}" type="datetimeFigureOut">
              <a:rPr lang="el-GR" smtClean="0"/>
              <a:t>2/4/2025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B3C151-AA25-418D-9F43-3C73D951C83D}" type="slidenum">
              <a:rPr lang="el-GR" smtClean="0"/>
              <a:t>‹#›</a:t>
            </a:fld>
            <a:endParaRPr lang="el-GR"/>
          </a:p>
        </p:txBody>
      </p:sp>
    </p:spTree>
    <p:extLst>
      <p:ext uri="{BB962C8B-B14F-4D97-AF65-F5344CB8AC3E}">
        <p14:creationId xmlns:p14="http://schemas.microsoft.com/office/powerpoint/2010/main" val="3501297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399"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109" indent="0">
              <a:buFontTx/>
              <a:buNone/>
              <a:defRPr/>
            </a:lvl2pPr>
            <a:lvl3pPr marL="914217" indent="0">
              <a:buFontTx/>
              <a:buNone/>
              <a:defRPr/>
            </a:lvl3pPr>
            <a:lvl4pPr marL="1371326" indent="0">
              <a:buFontTx/>
              <a:buNone/>
              <a:defRPr/>
            </a:lvl4pPr>
            <a:lvl5pPr marL="182843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8AB1B-2DD0-402B-84CC-8D465D065918}" type="datetimeFigureOut">
              <a:rPr lang="el-GR" smtClean="0"/>
              <a:t>2/4/2025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B3C151-AA25-418D-9F43-3C73D951C83D}"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28" tIns="45714" rIns="91428" bIns="45714" rtlCol="0" anchor="ctr">
            <a:noAutofit/>
          </a:bodyPr>
          <a:lstStyle/>
          <a:p>
            <a:pPr lvl="0"/>
            <a:r>
              <a:rPr lang="en-US" sz="7998"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28" tIns="45714" rIns="91428" bIns="45714" rtlCol="0" anchor="ctr">
            <a:noAutofit/>
          </a:bodyPr>
          <a:lstStyle/>
          <a:p>
            <a:pPr lvl="0"/>
            <a:r>
              <a:rPr lang="en-US" sz="7998"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14772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399"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8AB1B-2DD0-402B-84CC-8D465D065918}" type="datetimeFigureOut">
              <a:rPr lang="el-GR" smtClean="0"/>
              <a:t>2/4/2025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B3C151-AA25-418D-9F43-3C73D951C83D}" type="slidenum">
              <a:rPr lang="el-GR" smtClean="0"/>
              <a:t>‹#›</a:t>
            </a:fld>
            <a:endParaRPr lang="el-GR"/>
          </a:p>
        </p:txBody>
      </p:sp>
    </p:spTree>
    <p:extLst>
      <p:ext uri="{BB962C8B-B14F-4D97-AF65-F5344CB8AC3E}">
        <p14:creationId xmlns:p14="http://schemas.microsoft.com/office/powerpoint/2010/main" val="3309445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399" b="0" cap="none"/>
            </a:lvl1pPr>
          </a:lstStyle>
          <a:p>
            <a:r>
              <a:rPr lang="en-US"/>
              <a:t>Click to edit Master title style</a:t>
            </a:r>
          </a:p>
        </p:txBody>
      </p:sp>
      <p:sp>
        <p:nvSpPr>
          <p:cNvPr id="23" name="Text Placeholder 9"/>
          <p:cNvSpPr>
            <a:spLocks noGrp="1"/>
          </p:cNvSpPr>
          <p:nvPr>
            <p:ph type="body" sz="quarter" idx="13"/>
          </p:nvPr>
        </p:nvSpPr>
        <p:spPr>
          <a:xfrm>
            <a:off x="677333" y="4013200"/>
            <a:ext cx="8596669" cy="514248"/>
          </a:xfrm>
        </p:spPr>
        <p:txBody>
          <a:bodyPr anchor="b">
            <a:noAutofit/>
          </a:bodyPr>
          <a:lstStyle>
            <a:lvl1pPr marL="0" indent="0">
              <a:buFontTx/>
              <a:buNone/>
              <a:defRPr sz="2400">
                <a:solidFill>
                  <a:schemeClr val="tx1">
                    <a:lumMod val="75000"/>
                    <a:lumOff val="25000"/>
                  </a:schemeClr>
                </a:solidFill>
              </a:defRPr>
            </a:lvl1pPr>
            <a:lvl2pPr marL="457109" indent="0">
              <a:buFontTx/>
              <a:buNone/>
              <a:defRPr/>
            </a:lvl2pPr>
            <a:lvl3pPr marL="914217" indent="0">
              <a:buFontTx/>
              <a:buNone/>
              <a:defRPr/>
            </a:lvl3pPr>
            <a:lvl4pPr marL="1371326" indent="0">
              <a:buFontTx/>
              <a:buNone/>
              <a:defRPr/>
            </a:lvl4pPr>
            <a:lvl5pPr marL="182843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8AB1B-2DD0-402B-84CC-8D465D065918}" type="datetimeFigureOut">
              <a:rPr lang="el-GR" smtClean="0"/>
              <a:t>2/4/2025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B3C151-AA25-418D-9F43-3C73D951C83D}"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28" tIns="45714" rIns="91428" bIns="45714" rtlCol="0" anchor="ctr">
            <a:noAutofit/>
          </a:bodyPr>
          <a:lstStyle/>
          <a:p>
            <a:pPr lvl="0"/>
            <a:r>
              <a:rPr lang="en-US" sz="7998"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28" tIns="45714" rIns="91428" bIns="45714" rtlCol="0" anchor="ctr">
            <a:noAutofit/>
          </a:bodyPr>
          <a:lstStyle/>
          <a:p>
            <a:pPr lvl="0"/>
            <a:r>
              <a:rPr lang="en-US" sz="7998"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29738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588203" cy="3022600"/>
          </a:xfrm>
        </p:spPr>
        <p:txBody>
          <a:bodyPr anchor="ctr">
            <a:normAutofit/>
          </a:bodyPr>
          <a:lstStyle>
            <a:lvl1pPr algn="l">
              <a:defRPr sz="4399" b="0" cap="none"/>
            </a:lvl1pPr>
          </a:lstStyle>
          <a:p>
            <a:r>
              <a:rPr lang="en-US"/>
              <a:t>Click to edit Master title style</a:t>
            </a:r>
          </a:p>
        </p:txBody>
      </p:sp>
      <p:sp>
        <p:nvSpPr>
          <p:cNvPr id="23" name="Text Placeholder 9"/>
          <p:cNvSpPr>
            <a:spLocks noGrp="1"/>
          </p:cNvSpPr>
          <p:nvPr>
            <p:ph type="body" sz="quarter" idx="13"/>
          </p:nvPr>
        </p:nvSpPr>
        <p:spPr>
          <a:xfrm>
            <a:off x="677333" y="4013200"/>
            <a:ext cx="8596669" cy="514248"/>
          </a:xfrm>
        </p:spPr>
        <p:txBody>
          <a:bodyPr anchor="b">
            <a:noAutofit/>
          </a:bodyPr>
          <a:lstStyle>
            <a:lvl1pPr marL="0" indent="0">
              <a:buFontTx/>
              <a:buNone/>
              <a:defRPr sz="2400">
                <a:solidFill>
                  <a:schemeClr val="accent1"/>
                </a:solidFill>
              </a:defRPr>
            </a:lvl1pPr>
            <a:lvl2pPr marL="457109" indent="0">
              <a:buFontTx/>
              <a:buNone/>
              <a:defRPr/>
            </a:lvl2pPr>
            <a:lvl3pPr marL="914217" indent="0">
              <a:buFontTx/>
              <a:buNone/>
              <a:defRPr/>
            </a:lvl3pPr>
            <a:lvl4pPr marL="1371326" indent="0">
              <a:buFontTx/>
              <a:buNone/>
              <a:defRPr/>
            </a:lvl4pPr>
            <a:lvl5pPr marL="1828434"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88AB1B-2DD0-402B-84CC-8D465D065918}" type="datetimeFigureOut">
              <a:rPr lang="el-GR" smtClean="0"/>
              <a:t>2/4/2025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BBB3C151-AA25-418D-9F43-3C73D951C83D}" type="slidenum">
              <a:rPr lang="el-GR" smtClean="0"/>
              <a:t>‹#›</a:t>
            </a:fld>
            <a:endParaRPr lang="el-GR"/>
          </a:p>
        </p:txBody>
      </p:sp>
    </p:spTree>
    <p:extLst>
      <p:ext uri="{BB962C8B-B14F-4D97-AF65-F5344CB8AC3E}">
        <p14:creationId xmlns:p14="http://schemas.microsoft.com/office/powerpoint/2010/main" val="137864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8094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4" y="609600"/>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26504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OVER">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5684111"/>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83430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8"/>
            <a:ext cx="8596668" cy="1826581"/>
          </a:xfrm>
        </p:spPr>
        <p:txBody>
          <a:bodyPr anchor="b"/>
          <a:lstStyle>
            <a:lvl1pPr algn="l">
              <a:defRPr sz="3999"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109" indent="0">
              <a:buNone/>
              <a:defRPr sz="1800">
                <a:solidFill>
                  <a:schemeClr val="tx1">
                    <a:tint val="75000"/>
                  </a:schemeClr>
                </a:solidFill>
              </a:defRPr>
            </a:lvl2pPr>
            <a:lvl3pPr marL="914217" indent="0">
              <a:buNone/>
              <a:defRPr sz="1600">
                <a:solidFill>
                  <a:schemeClr val="tx1">
                    <a:tint val="75000"/>
                  </a:schemeClr>
                </a:solidFill>
              </a:defRPr>
            </a:lvl3pPr>
            <a:lvl4pPr marL="1371326" indent="0">
              <a:buNone/>
              <a:defRPr sz="1400">
                <a:solidFill>
                  <a:schemeClr val="tx1">
                    <a:tint val="75000"/>
                  </a:schemeClr>
                </a:solidFill>
              </a:defRPr>
            </a:lvl4pPr>
            <a:lvl5pPr marL="1828434" indent="0">
              <a:buNone/>
              <a:defRPr sz="1400">
                <a:solidFill>
                  <a:schemeClr val="tx1">
                    <a:tint val="75000"/>
                  </a:schemeClr>
                </a:solidFill>
              </a:defRPr>
            </a:lvl5pPr>
            <a:lvl6pPr marL="2285543" indent="0">
              <a:buNone/>
              <a:defRPr sz="1400">
                <a:solidFill>
                  <a:schemeClr val="tx1">
                    <a:tint val="75000"/>
                  </a:schemeClr>
                </a:solidFill>
              </a:defRPr>
            </a:lvl6pPr>
            <a:lvl7pPr marL="2742651" indent="0">
              <a:buNone/>
              <a:defRPr sz="1400">
                <a:solidFill>
                  <a:schemeClr val="tx1">
                    <a:tint val="75000"/>
                  </a:schemeClr>
                </a:solidFill>
              </a:defRPr>
            </a:lvl7pPr>
            <a:lvl8pPr marL="3199760" indent="0">
              <a:buNone/>
              <a:defRPr sz="1400">
                <a:solidFill>
                  <a:schemeClr val="tx1">
                    <a:tint val="75000"/>
                  </a:schemeClr>
                </a:solidFill>
              </a:defRPr>
            </a:lvl8pPr>
            <a:lvl9pPr marL="365686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34903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90"/>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96225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6" y="2160983"/>
            <a:ext cx="4185623" cy="576262"/>
          </a:xfrm>
        </p:spPr>
        <p:txBody>
          <a:bodyPr anchor="b">
            <a:noAutofit/>
          </a:bodyPr>
          <a:lstStyle>
            <a:lvl1pPr marL="0" indent="0">
              <a:buNone/>
              <a:defRPr sz="2400" b="0"/>
            </a:lvl1pPr>
            <a:lvl2pPr marL="457109" indent="0">
              <a:buNone/>
              <a:defRPr sz="2000" b="1"/>
            </a:lvl2pPr>
            <a:lvl3pPr marL="914217" indent="0">
              <a:buNone/>
              <a:defRPr sz="1800" b="1"/>
            </a:lvl3pPr>
            <a:lvl4pPr marL="1371326" indent="0">
              <a:buNone/>
              <a:defRPr sz="1600" b="1"/>
            </a:lvl4pPr>
            <a:lvl5pPr marL="1828434" indent="0">
              <a:buNone/>
              <a:defRPr sz="1600" b="1"/>
            </a:lvl5pPr>
            <a:lvl6pPr marL="2285543" indent="0">
              <a:buNone/>
              <a:defRPr sz="1600" b="1"/>
            </a:lvl6pPr>
            <a:lvl7pPr marL="2742651" indent="0">
              <a:buNone/>
              <a:defRPr sz="1600" b="1"/>
            </a:lvl7pPr>
            <a:lvl8pPr marL="3199760" indent="0">
              <a:buNone/>
              <a:defRPr sz="1600" b="1"/>
            </a:lvl8pPr>
            <a:lvl9pPr marL="3656868"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6" y="2737246"/>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109" indent="0">
              <a:buNone/>
              <a:defRPr sz="2000" b="1"/>
            </a:lvl2pPr>
            <a:lvl3pPr marL="914217" indent="0">
              <a:buNone/>
              <a:defRPr sz="1800" b="1"/>
            </a:lvl3pPr>
            <a:lvl4pPr marL="1371326" indent="0">
              <a:buNone/>
              <a:defRPr sz="1600" b="1"/>
            </a:lvl4pPr>
            <a:lvl5pPr marL="1828434" indent="0">
              <a:buNone/>
              <a:defRPr sz="1600" b="1"/>
            </a:lvl5pPr>
            <a:lvl6pPr marL="2285543" indent="0">
              <a:buNone/>
              <a:defRPr sz="1600" b="1"/>
            </a:lvl6pPr>
            <a:lvl7pPr marL="2742651" indent="0">
              <a:buNone/>
              <a:defRPr sz="1600" b="1"/>
            </a:lvl7pPr>
            <a:lvl8pPr marL="3199760" indent="0">
              <a:buNone/>
              <a:defRPr sz="1600" b="1"/>
            </a:lvl8pPr>
            <a:lvl9pPr marL="365686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6"/>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4/2/2025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741564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4/2/2025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3095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26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2" y="514925"/>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6972" indent="0">
              <a:buNone/>
              <a:defRPr sz="1400"/>
            </a:lvl2pPr>
            <a:lvl3pPr marL="913943" indent="0">
              <a:buNone/>
              <a:defRPr sz="1200"/>
            </a:lvl3pPr>
            <a:lvl4pPr marL="1370915" indent="0">
              <a:buNone/>
              <a:defRPr sz="1000"/>
            </a:lvl4pPr>
            <a:lvl5pPr marL="1827885" indent="0">
              <a:buNone/>
              <a:defRPr sz="1000"/>
            </a:lvl5pPr>
            <a:lvl6pPr marL="2284857" indent="0">
              <a:buNone/>
              <a:defRPr sz="1000"/>
            </a:lvl6pPr>
            <a:lvl7pPr marL="2741829" indent="0">
              <a:buNone/>
              <a:defRPr sz="1000"/>
            </a:lvl7pPr>
            <a:lvl8pPr marL="3198800" indent="0">
              <a:buNone/>
              <a:defRPr sz="1000"/>
            </a:lvl8pPr>
            <a:lvl9pPr marL="365577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89849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109" indent="0">
              <a:buNone/>
              <a:defRPr sz="1600"/>
            </a:lvl2pPr>
            <a:lvl3pPr marL="914217" indent="0">
              <a:buNone/>
              <a:defRPr sz="1600"/>
            </a:lvl3pPr>
            <a:lvl4pPr marL="1371326" indent="0">
              <a:buNone/>
              <a:defRPr sz="1600"/>
            </a:lvl4pPr>
            <a:lvl5pPr marL="1828434" indent="0">
              <a:buNone/>
              <a:defRPr sz="1600"/>
            </a:lvl5pPr>
            <a:lvl6pPr marL="2285543" indent="0">
              <a:buNone/>
              <a:defRPr sz="1600"/>
            </a:lvl6pPr>
            <a:lvl7pPr marL="2742651" indent="0">
              <a:buNone/>
              <a:defRPr sz="1600"/>
            </a:lvl7pPr>
            <a:lvl8pPr marL="3199760" indent="0">
              <a:buNone/>
              <a:defRPr sz="1600"/>
            </a:lvl8pPr>
            <a:lvl9pPr marL="3656868" indent="0">
              <a:buNone/>
              <a:defRPr sz="1600"/>
            </a:lvl9pPr>
          </a:lstStyle>
          <a:p>
            <a:r>
              <a:rPr lang="en-US"/>
              <a:t>Click icon to add picture</a:t>
            </a:r>
          </a:p>
        </p:txBody>
      </p:sp>
      <p:sp>
        <p:nvSpPr>
          <p:cNvPr id="4" name="Text Placeholder 3"/>
          <p:cNvSpPr>
            <a:spLocks noGrp="1"/>
          </p:cNvSpPr>
          <p:nvPr>
            <p:ph type="body" sz="half" idx="2"/>
          </p:nvPr>
        </p:nvSpPr>
        <p:spPr>
          <a:xfrm>
            <a:off x="677335" y="5367338"/>
            <a:ext cx="8596667" cy="674024"/>
          </a:xfrm>
        </p:spPr>
        <p:txBody>
          <a:bodyPr>
            <a:normAutofit/>
          </a:bodyPr>
          <a:lstStyle>
            <a:lvl1pPr marL="0" indent="0">
              <a:buNone/>
              <a:defRPr sz="1200"/>
            </a:lvl1pPr>
            <a:lvl2pPr marL="457109" indent="0">
              <a:buNone/>
              <a:defRPr sz="1200"/>
            </a:lvl2pPr>
            <a:lvl3pPr marL="914217" indent="0">
              <a:buNone/>
              <a:defRPr sz="1000"/>
            </a:lvl3pPr>
            <a:lvl4pPr marL="1371326" indent="0">
              <a:buNone/>
              <a:defRPr sz="900"/>
            </a:lvl4pPr>
            <a:lvl5pPr marL="1828434" indent="0">
              <a:buNone/>
              <a:defRPr sz="900"/>
            </a:lvl5pPr>
            <a:lvl6pPr marL="2285543" indent="0">
              <a:buNone/>
              <a:defRPr sz="900"/>
            </a:lvl6pPr>
            <a:lvl7pPr marL="2742651" indent="0">
              <a:buNone/>
              <a:defRPr sz="900"/>
            </a:lvl7pPr>
            <a:lvl8pPr marL="3199760" indent="0">
              <a:buNone/>
              <a:defRPr sz="900"/>
            </a:lvl8pPr>
            <a:lvl9pPr marL="3656868"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5" name="Date Placeholder 4"/>
          <p:cNvSpPr>
            <a:spLocks noGrp="1"/>
          </p:cNvSpPr>
          <p:nvPr>
            <p:ph type="dt" sz="half" idx="10"/>
          </p:nvPr>
        </p:nvSpPr>
        <p:spPr/>
        <p:txBody>
          <a:bodyPr/>
          <a:lstStyle/>
          <a:p>
            <a:fld id="{B61BEF0D-F0BB-DE4B-95CE-6DB70DBA9567}" type="datetimeFigureOut">
              <a:rPr lang="en-US" smtClean="0"/>
              <a:pPr/>
              <a:t>4/2/2025</a:t>
            </a:fld>
            <a:endParaRPr lang="en-US"/>
          </a:p>
        </p:txBody>
      </p:sp>
    </p:spTree>
    <p:extLst>
      <p:ext uri="{BB962C8B-B14F-4D97-AF65-F5344CB8AC3E}">
        <p14:creationId xmlns:p14="http://schemas.microsoft.com/office/powerpoint/2010/main" val="2273941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90"/>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4" y="6041363"/>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4/2/2025</a:t>
            </a:fld>
            <a:endParaRPr lang="en-US"/>
          </a:p>
        </p:txBody>
      </p:sp>
      <p:sp>
        <p:nvSpPr>
          <p:cNvPr id="5" name="Footer Placeholder 4"/>
          <p:cNvSpPr>
            <a:spLocks noGrp="1"/>
          </p:cNvSpPr>
          <p:nvPr>
            <p:ph type="ftr" sz="quarter" idx="3"/>
          </p:nvPr>
        </p:nvSpPr>
        <p:spPr>
          <a:xfrm>
            <a:off x="677334" y="6041363"/>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3"/>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2731038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109"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831" indent="-342831" algn="l" defTabSz="457109"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801" indent="-285693" algn="l" defTabSz="457109"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771" indent="-228554" algn="l" defTabSz="457109"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880"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989"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097"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206"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8314"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423" indent="-228554" algn="l" defTabSz="457109"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109" rtl="0" eaLnBrk="1" latinLnBrk="0" hangingPunct="1">
        <a:defRPr sz="1800" kern="1200">
          <a:solidFill>
            <a:schemeClr val="tx1"/>
          </a:solidFill>
          <a:latin typeface="+mn-lt"/>
          <a:ea typeface="+mn-ea"/>
          <a:cs typeface="+mn-cs"/>
        </a:defRPr>
      </a:lvl1pPr>
      <a:lvl2pPr marL="457109" algn="l" defTabSz="457109" rtl="0" eaLnBrk="1" latinLnBrk="0" hangingPunct="1">
        <a:defRPr sz="1800" kern="1200">
          <a:solidFill>
            <a:schemeClr val="tx1"/>
          </a:solidFill>
          <a:latin typeface="+mn-lt"/>
          <a:ea typeface="+mn-ea"/>
          <a:cs typeface="+mn-cs"/>
        </a:defRPr>
      </a:lvl2pPr>
      <a:lvl3pPr marL="914217" algn="l" defTabSz="457109" rtl="0" eaLnBrk="1" latinLnBrk="0" hangingPunct="1">
        <a:defRPr sz="1800" kern="1200">
          <a:solidFill>
            <a:schemeClr val="tx1"/>
          </a:solidFill>
          <a:latin typeface="+mn-lt"/>
          <a:ea typeface="+mn-ea"/>
          <a:cs typeface="+mn-cs"/>
        </a:defRPr>
      </a:lvl3pPr>
      <a:lvl4pPr marL="1371326" algn="l" defTabSz="457109" rtl="0" eaLnBrk="1" latinLnBrk="0" hangingPunct="1">
        <a:defRPr sz="1800" kern="1200">
          <a:solidFill>
            <a:schemeClr val="tx1"/>
          </a:solidFill>
          <a:latin typeface="+mn-lt"/>
          <a:ea typeface="+mn-ea"/>
          <a:cs typeface="+mn-cs"/>
        </a:defRPr>
      </a:lvl4pPr>
      <a:lvl5pPr marL="1828434" algn="l" defTabSz="457109" rtl="0" eaLnBrk="1" latinLnBrk="0" hangingPunct="1">
        <a:defRPr sz="1800" kern="1200">
          <a:solidFill>
            <a:schemeClr val="tx1"/>
          </a:solidFill>
          <a:latin typeface="+mn-lt"/>
          <a:ea typeface="+mn-ea"/>
          <a:cs typeface="+mn-cs"/>
        </a:defRPr>
      </a:lvl5pPr>
      <a:lvl6pPr marL="2285543" algn="l" defTabSz="457109" rtl="0" eaLnBrk="1" latinLnBrk="0" hangingPunct="1">
        <a:defRPr sz="1800" kern="1200">
          <a:solidFill>
            <a:schemeClr val="tx1"/>
          </a:solidFill>
          <a:latin typeface="+mn-lt"/>
          <a:ea typeface="+mn-ea"/>
          <a:cs typeface="+mn-cs"/>
        </a:defRPr>
      </a:lvl6pPr>
      <a:lvl7pPr marL="2742651" algn="l" defTabSz="457109" rtl="0" eaLnBrk="1" latinLnBrk="0" hangingPunct="1">
        <a:defRPr sz="1800" kern="1200">
          <a:solidFill>
            <a:schemeClr val="tx1"/>
          </a:solidFill>
          <a:latin typeface="+mn-lt"/>
          <a:ea typeface="+mn-ea"/>
          <a:cs typeface="+mn-cs"/>
        </a:defRPr>
      </a:lvl7pPr>
      <a:lvl8pPr marL="3199760" algn="l" defTabSz="457109" rtl="0" eaLnBrk="1" latinLnBrk="0" hangingPunct="1">
        <a:defRPr sz="1800" kern="1200">
          <a:solidFill>
            <a:schemeClr val="tx1"/>
          </a:solidFill>
          <a:latin typeface="+mn-lt"/>
          <a:ea typeface="+mn-ea"/>
          <a:cs typeface="+mn-cs"/>
        </a:defRPr>
      </a:lvl8pPr>
      <a:lvl9pPr marL="3656868" algn="l" defTabSz="45710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4DBB975-154A-8966-421A-CB3F2D75B03D}"/>
              </a:ext>
            </a:extLst>
          </p:cNvPr>
          <p:cNvSpPr/>
          <p:nvPr/>
        </p:nvSpPr>
        <p:spPr bwMode="auto">
          <a:xfrm>
            <a:off x="0" y="4174338"/>
            <a:ext cx="12192000" cy="2683216"/>
          </a:xfrm>
          <a:prstGeom prst="rect">
            <a:avLst/>
          </a:prstGeom>
          <a:solidFill>
            <a:srgbClr val="216B97"/>
          </a:solidFill>
          <a:ln>
            <a:noFill/>
          </a:ln>
          <a:effectLst/>
        </p:spPr>
        <p:txBody>
          <a:bodyPr vert="horz" wrap="square" lIns="45714" tIns="22857" rIns="45714" bIns="22857" numCol="1" rtlCol="0" anchor="t" anchorCtr="0" compatLnSpc="1">
            <a:prstTxWarp prst="textNoShape">
              <a:avLst/>
            </a:prstTxWarp>
            <a:noAutofit/>
          </a:bodyPr>
          <a:lstStyle/>
          <a:p>
            <a:pPr algn="ctr" defTabSz="228554"/>
            <a:r>
              <a:rPr lang="el-GR" sz="900" dirty="0">
                <a:solidFill>
                  <a:prstClr val="black"/>
                </a:solidFill>
                <a:latin typeface="Trebuchet MS" panose="020B0603020202020204"/>
              </a:rPr>
              <a:t>ν</a:t>
            </a:r>
            <a:endParaRPr lang="en-US" sz="900" dirty="0">
              <a:solidFill>
                <a:prstClr val="black"/>
              </a:solidFill>
              <a:latin typeface="Trebuchet MS" panose="020B0603020202020204"/>
            </a:endParaRPr>
          </a:p>
        </p:txBody>
      </p:sp>
      <p:sp>
        <p:nvSpPr>
          <p:cNvPr id="2" name="object 2">
            <a:extLst>
              <a:ext uri="{FF2B5EF4-FFF2-40B4-BE49-F238E27FC236}">
                <a16:creationId xmlns:a16="http://schemas.microsoft.com/office/drawing/2014/main" id="{F6A7ED41-A26A-5400-87CB-35FE4795FD88}"/>
              </a:ext>
            </a:extLst>
          </p:cNvPr>
          <p:cNvSpPr/>
          <p:nvPr/>
        </p:nvSpPr>
        <p:spPr>
          <a:xfrm>
            <a:off x="440559" y="462844"/>
            <a:ext cx="2143278" cy="210925"/>
          </a:xfrm>
          <a:prstGeom prst="rect">
            <a:avLst/>
          </a:prstGeom>
          <a:blipFill>
            <a:blip r:embed="rId3" cstate="print"/>
            <a:stretch>
              <a:fillRect/>
            </a:stretch>
          </a:blipFill>
        </p:spPr>
        <p:txBody>
          <a:bodyPr wrap="square" lIns="0" tIns="0" rIns="0" bIns="0" rtlCol="0"/>
          <a:lstStyle/>
          <a:p>
            <a:pPr defTabSz="228554"/>
            <a:endParaRPr sz="900">
              <a:solidFill>
                <a:prstClr val="black"/>
              </a:solidFill>
              <a:latin typeface="Trebuchet MS" panose="020B0603020202020204"/>
            </a:endParaRPr>
          </a:p>
        </p:txBody>
      </p:sp>
      <p:sp>
        <p:nvSpPr>
          <p:cNvPr id="3" name="object 5">
            <a:extLst>
              <a:ext uri="{FF2B5EF4-FFF2-40B4-BE49-F238E27FC236}">
                <a16:creationId xmlns:a16="http://schemas.microsoft.com/office/drawing/2014/main" id="{795F77DC-5D5C-89FF-3C7F-600A47BB68DC}"/>
              </a:ext>
            </a:extLst>
          </p:cNvPr>
          <p:cNvSpPr/>
          <p:nvPr/>
        </p:nvSpPr>
        <p:spPr>
          <a:xfrm>
            <a:off x="5962702" y="446"/>
            <a:ext cx="6229298" cy="4173892"/>
          </a:xfrm>
          <a:prstGeom prst="rect">
            <a:avLst/>
          </a:prstGeom>
          <a:blipFill>
            <a:blip r:embed="rId4" cstate="print"/>
            <a:stretch>
              <a:fillRect/>
            </a:stretch>
          </a:blipFill>
        </p:spPr>
        <p:txBody>
          <a:bodyPr wrap="square" lIns="0" tIns="0" rIns="0" bIns="0" rtlCol="0"/>
          <a:lstStyle/>
          <a:p>
            <a:pPr defTabSz="228554"/>
            <a:endParaRPr sz="900">
              <a:solidFill>
                <a:prstClr val="black"/>
              </a:solidFill>
              <a:latin typeface="Trebuchet MS" panose="020B0603020202020204"/>
            </a:endParaRPr>
          </a:p>
        </p:txBody>
      </p:sp>
      <p:sp>
        <p:nvSpPr>
          <p:cNvPr id="7" name="TextBox 6">
            <a:extLst>
              <a:ext uri="{FF2B5EF4-FFF2-40B4-BE49-F238E27FC236}">
                <a16:creationId xmlns:a16="http://schemas.microsoft.com/office/drawing/2014/main" id="{6ABC02DD-85C0-9ABE-BCD6-FD98C012B8AE}"/>
              </a:ext>
            </a:extLst>
          </p:cNvPr>
          <p:cNvSpPr txBox="1"/>
          <p:nvPr/>
        </p:nvSpPr>
        <p:spPr>
          <a:xfrm>
            <a:off x="341959" y="1086916"/>
            <a:ext cx="5620743" cy="3323987"/>
          </a:xfrm>
          <a:prstGeom prst="rect">
            <a:avLst/>
          </a:prstGeom>
          <a:noFill/>
        </p:spPr>
        <p:txBody>
          <a:bodyPr wrap="square" rtlCol="0">
            <a:spAutoFit/>
          </a:bodyPr>
          <a:lstStyle/>
          <a:p>
            <a:pPr defTabSz="228554"/>
            <a:endParaRPr lang="el-GR" sz="2400" b="1" dirty="0">
              <a:solidFill>
                <a:srgbClr val="216B97"/>
              </a:solidFill>
              <a:latin typeface="Trebuchet MS" panose="020B0603020202020204"/>
            </a:endParaRPr>
          </a:p>
          <a:p>
            <a:pPr algn="ctr" defTabSz="228554">
              <a:lnSpc>
                <a:spcPct val="200000"/>
              </a:lnSpc>
            </a:pPr>
            <a:r>
              <a:rPr lang="el-GR" sz="1600" b="1" dirty="0">
                <a:solidFill>
                  <a:srgbClr val="216B97"/>
                </a:solidFill>
                <a:latin typeface="Trebuchet MS" panose="020B0603020202020204"/>
              </a:rPr>
              <a:t>Α.Κ.Ε.Σ. – Ε.Κ.Ε.Σ. –</a:t>
            </a:r>
            <a:r>
              <a:rPr lang="en-US" sz="1600" b="1" dirty="0">
                <a:solidFill>
                  <a:srgbClr val="216B97"/>
                </a:solidFill>
                <a:latin typeface="Trebuchet MS" panose="020B0603020202020204"/>
              </a:rPr>
              <a:t> </a:t>
            </a:r>
            <a:r>
              <a:rPr lang="el-GR" sz="1600" b="1" dirty="0">
                <a:solidFill>
                  <a:srgbClr val="216B97"/>
                </a:solidFill>
                <a:latin typeface="Trebuchet MS" panose="020B0603020202020204"/>
              </a:rPr>
              <a:t>Α.Ε.Ε.Χ.: Νέο Φάσμα Εναλλακτικών Επενδυτικών Οχημάτων</a:t>
            </a:r>
            <a:r>
              <a:rPr lang="en-US" sz="1600" b="1" dirty="0">
                <a:solidFill>
                  <a:srgbClr val="216B97"/>
                </a:solidFill>
                <a:latin typeface="Trebuchet MS" panose="020B0603020202020204"/>
              </a:rPr>
              <a:t>;</a:t>
            </a:r>
            <a:r>
              <a:rPr lang="el-GR" sz="1600" b="1" dirty="0">
                <a:solidFill>
                  <a:srgbClr val="216B97"/>
                </a:solidFill>
                <a:latin typeface="Trebuchet MS" panose="020B0603020202020204"/>
              </a:rPr>
              <a:t> </a:t>
            </a:r>
            <a:endParaRPr lang="en-US" sz="1600" b="1" dirty="0">
              <a:solidFill>
                <a:srgbClr val="216B97"/>
              </a:solidFill>
              <a:latin typeface="Trebuchet MS" panose="020B0603020202020204"/>
            </a:endParaRPr>
          </a:p>
          <a:p>
            <a:pPr defTabSz="228554">
              <a:lnSpc>
                <a:spcPct val="200000"/>
              </a:lnSpc>
            </a:pPr>
            <a:endParaRPr lang="en-US" sz="1400" b="1" dirty="0">
              <a:solidFill>
                <a:srgbClr val="216B97"/>
              </a:solidFill>
              <a:latin typeface="Trebuchet MS" panose="020B0603020202020204"/>
            </a:endParaRPr>
          </a:p>
          <a:p>
            <a:pPr algn="r" defTabSz="228554"/>
            <a:endParaRPr lang="el-GR" sz="1400" b="1" i="1" dirty="0">
              <a:solidFill>
                <a:schemeClr val="accent2">
                  <a:lumMod val="50000"/>
                </a:schemeClr>
              </a:solidFill>
              <a:latin typeface="Trebuchet MS" panose="020B0603020202020204"/>
            </a:endParaRPr>
          </a:p>
          <a:p>
            <a:pPr algn="r" defTabSz="228554"/>
            <a:endParaRPr lang="el-GR" sz="1400" b="1" i="1" dirty="0">
              <a:solidFill>
                <a:schemeClr val="accent2">
                  <a:lumMod val="50000"/>
                </a:schemeClr>
              </a:solidFill>
              <a:latin typeface="Trebuchet MS" panose="020B0603020202020204"/>
            </a:endParaRPr>
          </a:p>
          <a:p>
            <a:pPr marL="0" marR="0" lvl="0" indent="0" algn="ctr" defTabSz="457200" rtl="0" eaLnBrk="1" fontAlgn="auto" latinLnBrk="0" hangingPunct="1">
              <a:lnSpc>
                <a:spcPct val="100000"/>
              </a:lnSpc>
              <a:spcBef>
                <a:spcPts val="0"/>
              </a:spcBef>
              <a:spcAft>
                <a:spcPts val="0"/>
              </a:spcAft>
              <a:buClrTx/>
              <a:buSzTx/>
              <a:buFontTx/>
              <a:buNone/>
              <a:tabLst/>
              <a:defRPr/>
            </a:pPr>
            <a:r>
              <a:rPr lang="el-GR" sz="1200" b="1" i="1" dirty="0">
                <a:solidFill>
                  <a:srgbClr val="172144"/>
                </a:solidFill>
              </a:rPr>
              <a:t>Δημήτρης </a:t>
            </a:r>
            <a:r>
              <a:rPr lang="el-GR" sz="1200" b="1" i="1" dirty="0" err="1">
                <a:solidFill>
                  <a:srgbClr val="172144"/>
                </a:solidFill>
              </a:rPr>
              <a:t>Γαραντζιώτης</a:t>
            </a:r>
            <a:r>
              <a:rPr kumimoji="0" lang="el-GR" sz="1200" b="1" i="1" u="none" strike="noStrike" kern="1200" cap="none" spc="0" normalizeH="0" baseline="0" noProof="0" dirty="0">
                <a:ln>
                  <a:noFill/>
                </a:ln>
                <a:solidFill>
                  <a:srgbClr val="172144"/>
                </a:solidFill>
                <a:effectLst/>
                <a:uLnTx/>
                <a:uFillTx/>
                <a:ea typeface="+mn-ea"/>
                <a:cs typeface="+mn-cs"/>
              </a:rPr>
              <a:t>:</a:t>
            </a:r>
            <a:r>
              <a:rPr kumimoji="0" lang="el-GR" sz="1200" b="0" i="1" u="none" strike="noStrike" kern="1200" cap="none" spc="0" normalizeH="0" baseline="0" noProof="0" dirty="0">
                <a:ln>
                  <a:noFill/>
                </a:ln>
                <a:solidFill>
                  <a:srgbClr val="172144"/>
                </a:solidFill>
                <a:effectLst/>
                <a:uLnTx/>
                <a:uFillTx/>
                <a:ea typeface="+mn-ea"/>
                <a:cs typeface="+mn-cs"/>
              </a:rPr>
              <a:t> Δικηγόρος, </a:t>
            </a:r>
            <a:r>
              <a:rPr kumimoji="0" lang="en-US" sz="1200" b="0" i="1" u="none" strike="noStrike" kern="1200" cap="none" spc="0" normalizeH="0" baseline="0" noProof="0" dirty="0">
                <a:ln>
                  <a:noFill/>
                </a:ln>
                <a:solidFill>
                  <a:srgbClr val="172144"/>
                </a:solidFill>
                <a:effectLst/>
                <a:uLnTx/>
                <a:uFillTx/>
                <a:ea typeface="+mn-ea"/>
                <a:cs typeface="+mn-cs"/>
              </a:rPr>
              <a:t>APCTP-</a:t>
            </a:r>
            <a:r>
              <a:rPr kumimoji="0" lang="el-GR" sz="1200" b="0" i="1" u="none" strike="noStrike" kern="1200" cap="none" spc="0" normalizeH="0" baseline="0" noProof="0" dirty="0">
                <a:ln>
                  <a:noFill/>
                </a:ln>
                <a:solidFill>
                  <a:srgbClr val="172144"/>
                </a:solidFill>
                <a:effectLst/>
                <a:uLnTx/>
                <a:uFillTx/>
                <a:ea typeface="+mn-ea"/>
                <a:cs typeface="+mn-cs"/>
              </a:rPr>
              <a:t>Ι, </a:t>
            </a:r>
            <a:r>
              <a:rPr kumimoji="0" lang="en-US" sz="1200" b="0" i="1" u="none" strike="noStrike" kern="1200" cap="none" spc="0" normalizeH="0" baseline="0" noProof="0" dirty="0">
                <a:ln>
                  <a:noFill/>
                </a:ln>
                <a:solidFill>
                  <a:srgbClr val="172144"/>
                </a:solidFill>
                <a:effectLst/>
                <a:uLnTx/>
                <a:uFillTx/>
                <a:ea typeface="+mn-ea"/>
                <a:cs typeface="+mn-cs"/>
              </a:rPr>
              <a:t>LLM, </a:t>
            </a:r>
            <a:r>
              <a:rPr kumimoji="0" lang="el-GR" sz="1200" b="0" i="1" u="none" strike="noStrike" kern="1200" cap="none" spc="0" normalizeH="0" baseline="0" noProof="0" dirty="0">
                <a:ln>
                  <a:noFill/>
                </a:ln>
                <a:solidFill>
                  <a:srgbClr val="172144"/>
                </a:solidFill>
                <a:effectLst/>
                <a:uLnTx/>
                <a:uFillTx/>
                <a:ea typeface="+mn-ea"/>
                <a:cs typeface="+mn-cs"/>
              </a:rPr>
              <a:t>Συνεργάτης </a:t>
            </a:r>
            <a:r>
              <a:rPr kumimoji="0" lang="en-US" sz="1200" b="0" i="1" u="none" strike="noStrike" kern="1200" cap="none" spc="0" normalizeH="0" baseline="0" noProof="0" dirty="0" err="1">
                <a:ln>
                  <a:noFill/>
                </a:ln>
                <a:solidFill>
                  <a:srgbClr val="172144"/>
                </a:solidFill>
                <a:effectLst/>
                <a:uLnTx/>
                <a:uFillTx/>
                <a:ea typeface="+mn-ea"/>
                <a:cs typeface="+mn-cs"/>
              </a:rPr>
              <a:t>PotamitisVekris</a:t>
            </a:r>
            <a:endParaRPr kumimoji="0" lang="en-US" sz="1200" b="0" i="1" u="none" strike="noStrike" kern="1200" cap="none" spc="0" normalizeH="0" baseline="0" noProof="0" dirty="0">
              <a:ln>
                <a:noFill/>
              </a:ln>
              <a:solidFill>
                <a:srgbClr val="172144"/>
              </a:solidFill>
              <a:effectLst/>
              <a:uLnTx/>
              <a:uFillTx/>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l-GR" sz="1000" b="0" i="0" u="none" strike="noStrike" kern="1200" cap="none" spc="0" normalizeH="0" baseline="0" noProof="0" dirty="0">
              <a:ln>
                <a:noFill/>
              </a:ln>
              <a:solidFill>
                <a:srgbClr val="172144"/>
              </a:solidFill>
              <a:effectLst/>
              <a:uLnTx/>
              <a:uFillTx/>
              <a:ea typeface="+mn-ea"/>
              <a:cs typeface="+mn-cs"/>
            </a:endParaRPr>
          </a:p>
          <a:p>
            <a:pPr algn="r" defTabSz="228554"/>
            <a:endParaRPr lang="el-GR" sz="1600" b="1" dirty="0">
              <a:solidFill>
                <a:prstClr val="black"/>
              </a:solidFill>
              <a:latin typeface="Trebuchet MS" panose="020B0603020202020204"/>
            </a:endParaRPr>
          </a:p>
          <a:p>
            <a:pPr algn="r" defTabSz="228554"/>
            <a:endParaRPr lang="en-US" sz="1600" dirty="0">
              <a:solidFill>
                <a:srgbClr val="42B051">
                  <a:lumMod val="50000"/>
                </a:srgbClr>
              </a:solidFill>
              <a:latin typeface="Trebuchet MS" panose="020B0603020202020204"/>
            </a:endParaRPr>
          </a:p>
        </p:txBody>
      </p:sp>
      <p:sp>
        <p:nvSpPr>
          <p:cNvPr id="9" name="TextBox 8">
            <a:extLst>
              <a:ext uri="{FF2B5EF4-FFF2-40B4-BE49-F238E27FC236}">
                <a16:creationId xmlns:a16="http://schemas.microsoft.com/office/drawing/2014/main" id="{5EEEA3E4-26CB-8770-4065-919D1F777AB1}"/>
              </a:ext>
            </a:extLst>
          </p:cNvPr>
          <p:cNvSpPr txBox="1"/>
          <p:nvPr/>
        </p:nvSpPr>
        <p:spPr>
          <a:xfrm>
            <a:off x="6096000" y="5843937"/>
            <a:ext cx="6229298" cy="738664"/>
          </a:xfrm>
          <a:prstGeom prst="rect">
            <a:avLst/>
          </a:prstGeom>
          <a:noFill/>
        </p:spPr>
        <p:txBody>
          <a:bodyPr wrap="square" rtlCol="0">
            <a:spAutoFit/>
          </a:bodyPr>
          <a:lstStyle/>
          <a:p>
            <a:pPr defTabSz="228554"/>
            <a:r>
              <a:rPr lang="el-GR" sz="1050" b="1" dirty="0">
                <a:solidFill>
                  <a:prstClr val="white"/>
                </a:solidFill>
                <a:latin typeface="Trebuchet MS" panose="020B0603020202020204"/>
              </a:rPr>
              <a:t>11o TAX FORUM: «ΠΡΟΣ ΕΝΑ ΣΥΓΧΡΟΝΟ ΦΟΡΟΛΟΓΙΚΟ ΠΕΡΙΒΑΛΛΟΝ ΤΩΝ ΕΠΙΧΕΙΡΗΣΕΩΝ – ΠΡΟΟΠΤΙΚΕΣ 2025-2027»</a:t>
            </a:r>
          </a:p>
          <a:p>
            <a:pPr defTabSz="228554"/>
            <a:endParaRPr lang="el-GR" sz="1050" b="1" dirty="0">
              <a:solidFill>
                <a:prstClr val="white"/>
              </a:solidFill>
              <a:latin typeface="Trebuchet MS" panose="020B0603020202020204"/>
            </a:endParaRPr>
          </a:p>
          <a:p>
            <a:pPr algn="ctr" defTabSz="228554"/>
            <a:r>
              <a:rPr lang="en-US" sz="1050" b="1" dirty="0">
                <a:solidFill>
                  <a:prstClr val="white"/>
                </a:solidFill>
                <a:latin typeface="Trebuchet MS" panose="020B0603020202020204"/>
              </a:rPr>
              <a:t>3 </a:t>
            </a:r>
            <a:r>
              <a:rPr lang="el-GR" sz="1050" b="1" dirty="0">
                <a:solidFill>
                  <a:prstClr val="white"/>
                </a:solidFill>
                <a:latin typeface="Trebuchet MS" panose="020B0603020202020204"/>
              </a:rPr>
              <a:t>Απριλίου 202</a:t>
            </a:r>
            <a:r>
              <a:rPr lang="en-US" sz="1050" b="1" dirty="0">
                <a:solidFill>
                  <a:prstClr val="white"/>
                </a:solidFill>
                <a:latin typeface="Trebuchet MS" panose="020B0603020202020204"/>
              </a:rPr>
              <a:t>5</a:t>
            </a:r>
          </a:p>
        </p:txBody>
      </p:sp>
    </p:spTree>
    <p:extLst>
      <p:ext uri="{BB962C8B-B14F-4D97-AF65-F5344CB8AC3E}">
        <p14:creationId xmlns:p14="http://schemas.microsoft.com/office/powerpoint/2010/main" val="840157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643E-4C33-B557-03EB-48334853A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A00863-C06A-3630-9650-3BBA22C3FAFA}"/>
              </a:ext>
            </a:extLst>
          </p:cNvPr>
          <p:cNvSpPr>
            <a:spLocks noGrp="1"/>
          </p:cNvSpPr>
          <p:nvPr>
            <p:ph type="title"/>
          </p:nvPr>
        </p:nvSpPr>
        <p:spPr>
          <a:xfrm>
            <a:off x="677333" y="609600"/>
            <a:ext cx="9092831" cy="1320800"/>
          </a:xfrm>
        </p:spPr>
        <p:txBody>
          <a:bodyPr>
            <a:normAutofit/>
          </a:bodyPr>
          <a:lstStyle/>
          <a:p>
            <a:r>
              <a:rPr lang="el-GR" sz="2800" dirty="0"/>
              <a:t>Κίνητρο σε επίπεδο Α.Κ.Ε.Σ.</a:t>
            </a:r>
            <a:endParaRPr sz="2800" dirty="0"/>
          </a:p>
        </p:txBody>
      </p:sp>
      <p:sp>
        <p:nvSpPr>
          <p:cNvPr id="3" name="Content Placeholder 2">
            <a:extLst>
              <a:ext uri="{FF2B5EF4-FFF2-40B4-BE49-F238E27FC236}">
                <a16:creationId xmlns:a16="http://schemas.microsoft.com/office/drawing/2014/main" id="{8626A5B3-4702-035F-4F2E-EC834821BCDF}"/>
              </a:ext>
            </a:extLst>
          </p:cNvPr>
          <p:cNvSpPr>
            <a:spLocks noGrp="1"/>
          </p:cNvSpPr>
          <p:nvPr>
            <p:ph idx="1"/>
          </p:nvPr>
        </p:nvSpPr>
        <p:spPr>
          <a:xfrm>
            <a:off x="677334" y="1584120"/>
            <a:ext cx="8563486" cy="4757045"/>
          </a:xfrm>
        </p:spPr>
        <p:txBody>
          <a:bodyPr>
            <a:noAutofit/>
          </a:bodyPr>
          <a:lstStyle/>
          <a:p>
            <a:pPr marL="342831" marR="0" lvl="0" indent="-342831" algn="l" defTabSz="457109" rtl="0" eaLnBrk="1" fontAlgn="auto" latinLnBrk="0" hangingPunct="1">
              <a:lnSpc>
                <a:spcPct val="150000"/>
              </a:lnSpc>
              <a:spcBef>
                <a:spcPts val="1000"/>
              </a:spcBef>
              <a:spcAft>
                <a:spcPts val="0"/>
              </a:spcAft>
              <a:buClr>
                <a:srgbClr val="5FCBEF"/>
              </a:buClr>
              <a:buSzPct val="80000"/>
              <a:buFont typeface="Arial" panose="020B0604020202020204" pitchFamily="34" charset="0"/>
              <a:buChar char="•"/>
              <a:tabLst/>
              <a:defRPr/>
            </a:pPr>
            <a:r>
              <a:rPr kumimoji="0" lang="el-GR" sz="1300" b="0" i="0" u="none" strike="noStrike" kern="1200" cap="none" spc="0" normalizeH="0" baseline="0" noProof="0" dirty="0">
                <a:ln>
                  <a:noFill/>
                </a:ln>
                <a:solidFill>
                  <a:prstClr val="black"/>
                </a:solidFill>
                <a:effectLst/>
                <a:uLnTx/>
                <a:uFillTx/>
                <a:latin typeface="Trebuchet MS" panose="020B0603020202020204"/>
                <a:ea typeface="+mn-ea"/>
                <a:cs typeface="+mn-cs"/>
              </a:rPr>
              <a:t>Η δυνατότητα επιλογής του τρόπου φορολόγησης εφαρμόζεται για Α.Κ.Ε.Σ. τα οποία συστήνονται από 1/1/2025 και εφεξής, ενώ για τα υφιστάμενα Α.Κ.Ε.Σ. εφαρμόζεται αποκλειστικά το υφιστάμενο φορολογικό πλαίσιο με τη φορολόγηση σε επίπεδο μεριδιούχων μόνο (Ν. 5162/2024).</a:t>
            </a:r>
          </a:p>
          <a:p>
            <a:pPr marL="342831" marR="0" lvl="0" indent="-342831" algn="l" defTabSz="457109" rtl="0" eaLnBrk="1" fontAlgn="auto" latinLnBrk="0" hangingPunct="1">
              <a:lnSpc>
                <a:spcPct val="150000"/>
              </a:lnSpc>
              <a:spcBef>
                <a:spcPts val="1000"/>
              </a:spcBef>
              <a:spcAft>
                <a:spcPts val="0"/>
              </a:spcAft>
              <a:buClr>
                <a:srgbClr val="5FCBEF"/>
              </a:buClr>
              <a:buSzPct val="80000"/>
              <a:buFont typeface="Arial" panose="020B0604020202020204" pitchFamily="34" charset="0"/>
              <a:buChar char="•"/>
              <a:tabLst/>
              <a:defRPr/>
            </a:pPr>
            <a:r>
              <a:rPr kumimoji="0" lang="el-GR" sz="1300" b="0" i="0" u="none" strike="noStrike" kern="1200" cap="none" spc="0" normalizeH="0" baseline="0" noProof="0" dirty="0">
                <a:ln>
                  <a:noFill/>
                </a:ln>
                <a:solidFill>
                  <a:prstClr val="black"/>
                </a:solidFill>
                <a:effectLst/>
                <a:uLnTx/>
                <a:uFillTx/>
                <a:latin typeface="Trebuchet MS" panose="020B0603020202020204"/>
                <a:ea typeface="+mn-ea"/>
                <a:cs typeface="+mn-cs"/>
              </a:rPr>
              <a:t>Η απόκτηση μεριδίων συμμετοχής σε Α.Κ.Ε.Σ. δεν συνεπάγεται αφ' </a:t>
            </a:r>
            <a:r>
              <a:rPr kumimoji="0" lang="el-GR" sz="1300" b="0" i="0" u="none" strike="noStrike" kern="1200" cap="none" spc="0" normalizeH="0" baseline="0" noProof="0" dirty="0" err="1">
                <a:ln>
                  <a:noFill/>
                </a:ln>
                <a:solidFill>
                  <a:prstClr val="black"/>
                </a:solidFill>
                <a:effectLst/>
                <a:uLnTx/>
                <a:uFillTx/>
                <a:latin typeface="Trebuchet MS" panose="020B0603020202020204"/>
                <a:ea typeface="+mn-ea"/>
                <a:cs typeface="+mn-cs"/>
              </a:rPr>
              <a:t>εαυτής</a:t>
            </a:r>
            <a:r>
              <a:rPr kumimoji="0" lang="el-GR" sz="1300" b="0" i="0" u="none" strike="noStrike" kern="1200" cap="none" spc="0" normalizeH="0" baseline="0" noProof="0" dirty="0">
                <a:ln>
                  <a:noFill/>
                </a:ln>
                <a:solidFill>
                  <a:prstClr val="black"/>
                </a:solidFill>
                <a:effectLst/>
                <a:uLnTx/>
                <a:uFillTx/>
                <a:latin typeface="Trebuchet MS" panose="020B0603020202020204"/>
                <a:ea typeface="+mn-ea"/>
                <a:cs typeface="+mn-cs"/>
              </a:rPr>
              <a:t> την απόκτηση από τον μεριδιούχο της ιδιότητας κατοίκου Ελλάδας ή μονίμως εγκατεστημένης στην Ελλάδα αλλοδαπής επιχείρησης ή οργανισμού για την εφαρμογή φορολογικών διατάξεων.</a:t>
            </a:r>
            <a:endParaRPr kumimoji="0" lang="en-US" sz="13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algn="just">
              <a:lnSpc>
                <a:spcPct val="150000"/>
              </a:lnSpc>
              <a:buFont typeface="Arial" panose="020B0604020202020204" pitchFamily="34" charset="0"/>
              <a:buChar char="•"/>
            </a:pPr>
            <a:r>
              <a:rPr lang="el-GR" sz="1300" dirty="0">
                <a:solidFill>
                  <a:schemeClr val="tx1"/>
                </a:solidFill>
              </a:rPr>
              <a:t>Ο συντελεστής του φόρου ορίζεται σε πέντε τοις εκατό (5%) επί του εκάστοτε ισχύοντος επιτοκίου πράξεων κύριας </a:t>
            </a:r>
            <a:r>
              <a:rPr lang="el-GR" sz="1300" dirty="0" err="1">
                <a:solidFill>
                  <a:schemeClr val="tx1"/>
                </a:solidFill>
              </a:rPr>
              <a:t>αναχρηματοδότησης</a:t>
            </a:r>
            <a:r>
              <a:rPr lang="el-GR" sz="1300" dirty="0">
                <a:solidFill>
                  <a:schemeClr val="tx1"/>
                </a:solidFill>
              </a:rPr>
              <a:t> του </a:t>
            </a:r>
            <a:r>
              <a:rPr lang="el-GR" sz="1300" dirty="0" err="1">
                <a:solidFill>
                  <a:schemeClr val="tx1"/>
                </a:solidFill>
              </a:rPr>
              <a:t>Ευρωσυστήματος</a:t>
            </a:r>
            <a:r>
              <a:rPr lang="el-GR" sz="1300" dirty="0">
                <a:solidFill>
                  <a:schemeClr val="tx1"/>
                </a:solidFill>
              </a:rPr>
              <a:t> της Ευρωπαϊκής Κεντρικής Τράπεζας, χωρίς προσαύξηση. </a:t>
            </a:r>
          </a:p>
          <a:p>
            <a:pPr algn="just">
              <a:lnSpc>
                <a:spcPct val="150000"/>
              </a:lnSpc>
              <a:buFont typeface="Arial" panose="020B0604020202020204" pitchFamily="34" charset="0"/>
              <a:buChar char="•"/>
            </a:pPr>
            <a:r>
              <a:rPr lang="el-GR" sz="1300" dirty="0">
                <a:solidFill>
                  <a:schemeClr val="tx1"/>
                </a:solidFill>
              </a:rPr>
              <a:t>Ο φόρος αποδίδεται στην αρμόδια υπηρεσία της Φορολογικής Διοίκησης μετά από δήλωση που υποβάλλεται μέσα στο πρώτο δεκαπενθήμερο του μηνός Σεπτεμβρίου που έπεται της διαχειριστικής χρήσης στην οποία αφορά. </a:t>
            </a:r>
          </a:p>
          <a:p>
            <a:pPr algn="just">
              <a:lnSpc>
                <a:spcPct val="150000"/>
              </a:lnSpc>
              <a:buFont typeface="Arial" panose="020B0604020202020204" pitchFamily="34" charset="0"/>
              <a:buChar char="•"/>
            </a:pPr>
            <a:r>
              <a:rPr lang="el-GR" sz="1300" dirty="0">
                <a:solidFill>
                  <a:schemeClr val="tx1"/>
                </a:solidFill>
              </a:rPr>
              <a:t>Σε περίπτωση μεταβολής του Επιτοκίου Αναφοράς εντός του ίδιου φορολογικού έτους, η </a:t>
            </a:r>
            <a:r>
              <a:rPr lang="el-GR" sz="1300" dirty="0" err="1">
                <a:solidFill>
                  <a:schemeClr val="tx1"/>
                </a:solidFill>
              </a:rPr>
              <a:t>προκύπτουσα</a:t>
            </a:r>
            <a:r>
              <a:rPr lang="el-GR" sz="1300" dirty="0">
                <a:solidFill>
                  <a:schemeClr val="tx1"/>
                </a:solidFill>
              </a:rPr>
              <a:t> νέα βάση υπολογισμού του φόρου ισχύει από την πρώτη ημέρα του επόμενου της μεταβολής μήνα.</a:t>
            </a:r>
            <a:endParaRPr lang="en-US" sz="1300" dirty="0">
              <a:solidFill>
                <a:schemeClr val="tx1"/>
              </a:solidFill>
            </a:endParaRPr>
          </a:p>
        </p:txBody>
      </p:sp>
    </p:spTree>
    <p:extLst>
      <p:ext uri="{BB962C8B-B14F-4D97-AF65-F5344CB8AC3E}">
        <p14:creationId xmlns:p14="http://schemas.microsoft.com/office/powerpoint/2010/main" val="1341111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35B3F-7172-C934-1332-DCC165123F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323A49-A4EE-6556-3D6A-9F7CA6EDB4ED}"/>
              </a:ext>
            </a:extLst>
          </p:cNvPr>
          <p:cNvSpPr>
            <a:spLocks noGrp="1"/>
          </p:cNvSpPr>
          <p:nvPr>
            <p:ph type="title"/>
          </p:nvPr>
        </p:nvSpPr>
        <p:spPr>
          <a:xfrm>
            <a:off x="677333" y="609600"/>
            <a:ext cx="9092831" cy="1320800"/>
          </a:xfrm>
        </p:spPr>
        <p:txBody>
          <a:bodyPr>
            <a:normAutofit/>
          </a:bodyPr>
          <a:lstStyle/>
          <a:p>
            <a:r>
              <a:rPr lang="el-GR" sz="2800" dirty="0"/>
              <a:t>Κίνητρο σε επίπεδο επενδυτών</a:t>
            </a:r>
            <a:endParaRPr sz="2800" dirty="0"/>
          </a:p>
        </p:txBody>
      </p:sp>
      <p:sp>
        <p:nvSpPr>
          <p:cNvPr id="3" name="Content Placeholder 2">
            <a:extLst>
              <a:ext uri="{FF2B5EF4-FFF2-40B4-BE49-F238E27FC236}">
                <a16:creationId xmlns:a16="http://schemas.microsoft.com/office/drawing/2014/main" id="{3FAD9F1C-E14A-E9D4-534D-8B66AA7CDA13}"/>
              </a:ext>
            </a:extLst>
          </p:cNvPr>
          <p:cNvSpPr>
            <a:spLocks noGrp="1"/>
          </p:cNvSpPr>
          <p:nvPr>
            <p:ph idx="1"/>
          </p:nvPr>
        </p:nvSpPr>
        <p:spPr>
          <a:xfrm>
            <a:off x="483695" y="1491355"/>
            <a:ext cx="8596668" cy="4611271"/>
          </a:xfrm>
        </p:spPr>
        <p:txBody>
          <a:bodyPr>
            <a:normAutofit fontScale="77500" lnSpcReduction="20000"/>
          </a:bodyPr>
          <a:lstStyle/>
          <a:p>
            <a:pPr algn="just">
              <a:lnSpc>
                <a:spcPct val="150000"/>
              </a:lnSpc>
              <a:buFont typeface="Arial" panose="020B0604020202020204" pitchFamily="34" charset="0"/>
              <a:buChar char="•"/>
            </a:pPr>
            <a:r>
              <a:rPr lang="el-GR" dirty="0">
                <a:solidFill>
                  <a:schemeClr val="tx1"/>
                </a:solidFill>
              </a:rPr>
              <a:t>Άρθρο 70 Α του Κώδικα Φορολογίας Εισοδήματος (Ν. 4172/2013) όπως τροποποιήθηκε από το άρθρο 36 του Ν. 5162/2024</a:t>
            </a:r>
          </a:p>
          <a:p>
            <a:pPr algn="just">
              <a:lnSpc>
                <a:spcPct val="150000"/>
              </a:lnSpc>
              <a:buFont typeface="Arial" panose="020B0604020202020204" pitchFamily="34" charset="0"/>
              <a:buChar char="•"/>
            </a:pPr>
            <a:r>
              <a:rPr lang="el-GR" dirty="0">
                <a:solidFill>
                  <a:schemeClr val="tx1"/>
                </a:solidFill>
              </a:rPr>
              <a:t>Αν ο φορολογούμενος φυσικό πρόσωπο εισφέρει κεφάλαιο (</a:t>
            </a:r>
            <a:r>
              <a:rPr lang="el-GR" dirty="0" err="1">
                <a:solidFill>
                  <a:schemeClr val="tx1"/>
                </a:solidFill>
              </a:rPr>
              <a:t>angel</a:t>
            </a:r>
            <a:r>
              <a:rPr lang="el-GR" dirty="0">
                <a:solidFill>
                  <a:schemeClr val="tx1"/>
                </a:solidFill>
              </a:rPr>
              <a:t> </a:t>
            </a:r>
            <a:r>
              <a:rPr lang="el-GR" dirty="0" err="1">
                <a:solidFill>
                  <a:schemeClr val="tx1"/>
                </a:solidFill>
              </a:rPr>
              <a:t>investor</a:t>
            </a:r>
            <a:r>
              <a:rPr lang="el-GR" dirty="0">
                <a:solidFill>
                  <a:schemeClr val="tx1"/>
                </a:solidFill>
              </a:rPr>
              <a:t>) σε Α.Κ.Ε.Σ. του άρθρου 7 του ν. 2992/2002 (Α' 54), το οποίο συστήνεται στην ημεδαπή και η διαχείρισή του ασκείται από ημεδαπή εταιρεία για την πραγματοποίηση επενδύσεων χρηματοδότησης επιχειρηματικού κινδύνου, σύμφωνα με την παρ. 3 του άρθρου 21α του Κανονισμού (ΕΚ) 651/2014 της Επιτροπής, της 17ης Ιουνίου 2014 για την κήρυξη ορισμένων κατηγοριών ενισχύσεων ως συμβατών με την εσωτερική αγορά κατ’ εφαρμογή των άρθρων 107 και 108 της Συνθήκης για τη Λειτουργία της Ευρωπαϊκής Ένωσης (L 187) </a:t>
            </a:r>
            <a:r>
              <a:rPr lang="el-GR" u="sng" dirty="0">
                <a:solidFill>
                  <a:schemeClr val="tx1"/>
                </a:solidFill>
              </a:rPr>
              <a:t>εκπίπτει από το φορολογητέο εισόδημά του ποσό έως πενήντα τοις εκατό (50%) του ποσού της εισφοράς του, αναλογικά ανά κατηγορία δηλωθέντος εισοδήματος, του φορολογικού έτους εντός του οποίου πραγματοποιήθηκε η εισφορά</a:t>
            </a:r>
            <a:r>
              <a:rPr lang="el-GR" dirty="0">
                <a:solidFill>
                  <a:schemeClr val="tx1"/>
                </a:solidFill>
              </a:rPr>
              <a:t>.</a:t>
            </a:r>
          </a:p>
          <a:p>
            <a:pPr algn="just">
              <a:lnSpc>
                <a:spcPct val="150000"/>
              </a:lnSpc>
              <a:buFont typeface="Arial" panose="020B0604020202020204" pitchFamily="34" charset="0"/>
              <a:buChar char="•"/>
            </a:pPr>
            <a:r>
              <a:rPr lang="el-GR" dirty="0">
                <a:solidFill>
                  <a:schemeClr val="tx1"/>
                </a:solidFill>
              </a:rPr>
              <a:t>Εφαρμόζεται για εισφορές κεφαλαίων φυσικού προσώπου επενδυτή, μέχρι του συνολικού ποσού των εννιακοσίων χιλιάδων (900.000) ευρώ ανά φορολογικό έτος, που εισφέρονται σε έως τρεις (3) διαφορετικά Α.Κ.Ε.Σ. και μέχρι του ποσού των τριακοσίων χιλιάδων (300.000) ευρώ εισφερόμενου κεφαλαίου ανά επιχείρηση.</a:t>
            </a:r>
            <a:endParaRPr lang="en-US" dirty="0">
              <a:solidFill>
                <a:schemeClr val="tx1"/>
              </a:solidFill>
            </a:endParaRPr>
          </a:p>
        </p:txBody>
      </p:sp>
    </p:spTree>
    <p:extLst>
      <p:ext uri="{BB962C8B-B14F-4D97-AF65-F5344CB8AC3E}">
        <p14:creationId xmlns:p14="http://schemas.microsoft.com/office/powerpoint/2010/main" val="3608470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86FB32-BF74-613E-57E7-3EC0CE372E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B515FC-C21E-4FF3-A245-5300A52A7759}"/>
              </a:ext>
            </a:extLst>
          </p:cNvPr>
          <p:cNvSpPr>
            <a:spLocks noGrp="1"/>
          </p:cNvSpPr>
          <p:nvPr>
            <p:ph type="title"/>
          </p:nvPr>
        </p:nvSpPr>
        <p:spPr>
          <a:xfrm>
            <a:off x="677333" y="609600"/>
            <a:ext cx="9092831" cy="1320800"/>
          </a:xfrm>
        </p:spPr>
        <p:txBody>
          <a:bodyPr>
            <a:normAutofit/>
          </a:bodyPr>
          <a:lstStyle/>
          <a:p>
            <a:r>
              <a:rPr lang="el-GR" sz="2800" dirty="0"/>
              <a:t>Κίνητρο σε επίπεδο επενδυτών</a:t>
            </a:r>
            <a:endParaRPr sz="2800" dirty="0"/>
          </a:p>
        </p:txBody>
      </p:sp>
      <p:sp>
        <p:nvSpPr>
          <p:cNvPr id="3" name="Content Placeholder 2">
            <a:extLst>
              <a:ext uri="{FF2B5EF4-FFF2-40B4-BE49-F238E27FC236}">
                <a16:creationId xmlns:a16="http://schemas.microsoft.com/office/drawing/2014/main" id="{085ABE9A-01C6-7C87-60E3-1E28BD9E7CAA}"/>
              </a:ext>
            </a:extLst>
          </p:cNvPr>
          <p:cNvSpPr>
            <a:spLocks noGrp="1"/>
          </p:cNvSpPr>
          <p:nvPr>
            <p:ph idx="1"/>
          </p:nvPr>
        </p:nvSpPr>
        <p:spPr>
          <a:xfrm>
            <a:off x="419149" y="1416052"/>
            <a:ext cx="8596668" cy="4611271"/>
          </a:xfrm>
        </p:spPr>
        <p:txBody>
          <a:bodyPr>
            <a:normAutofit fontScale="77500" lnSpcReduction="20000"/>
          </a:bodyPr>
          <a:lstStyle/>
          <a:p>
            <a:pPr algn="just">
              <a:lnSpc>
                <a:spcPct val="150000"/>
              </a:lnSpc>
              <a:buFont typeface="Arial" panose="020B0604020202020204" pitchFamily="34" charset="0"/>
              <a:buChar char="•"/>
            </a:pPr>
            <a:r>
              <a:rPr lang="el-GR" dirty="0">
                <a:solidFill>
                  <a:schemeClr val="tx1"/>
                </a:solidFill>
              </a:rPr>
              <a:t>Άρθρο 70 Α του Κώδικα Φορολογίας Εισοδήματος (Ν. 4172/2013) όπως τροποποιήθηκε από το άρθρο 36 του Ν. 5162/2024</a:t>
            </a:r>
          </a:p>
          <a:p>
            <a:pPr lvl="1" algn="just">
              <a:lnSpc>
                <a:spcPct val="150000"/>
              </a:lnSpc>
              <a:buFont typeface="Wingdings" panose="05000000000000000000" pitchFamily="2" charset="2"/>
              <a:buChar char="ü"/>
            </a:pPr>
            <a:r>
              <a:rPr lang="el-GR" sz="1800" dirty="0">
                <a:solidFill>
                  <a:schemeClr val="tx1"/>
                </a:solidFill>
              </a:rPr>
              <a:t>Οι επενδύσεις αυτές παρέχουν έκπτωση από το φορολογητέο εισόδημα του επενδυτή μέχρι το 50% του ποσού της επένδυσης. </a:t>
            </a:r>
          </a:p>
          <a:p>
            <a:pPr lvl="1" algn="just">
              <a:lnSpc>
                <a:spcPct val="150000"/>
              </a:lnSpc>
              <a:buFont typeface="Wingdings" panose="05000000000000000000" pitchFamily="2" charset="2"/>
              <a:buChar char="ü"/>
            </a:pPr>
            <a:r>
              <a:rPr lang="el-GR" sz="1800" dirty="0">
                <a:solidFill>
                  <a:schemeClr val="tx1"/>
                </a:solidFill>
              </a:rPr>
              <a:t>Το ανώτατο ποσό επένδυσης που δικαιούται φορολογική έκπτωση είναι 900.000 ευρώ ανά έτος, το οποίο μπορεί να μοιραστεί σε έως τρεις διαφορετικές επενδύσεις. </a:t>
            </a:r>
          </a:p>
          <a:p>
            <a:pPr lvl="1" algn="just">
              <a:lnSpc>
                <a:spcPct val="150000"/>
              </a:lnSpc>
              <a:buFont typeface="Wingdings" panose="05000000000000000000" pitchFamily="2" charset="2"/>
              <a:buChar char="ü"/>
            </a:pPr>
            <a:r>
              <a:rPr lang="el-GR" sz="1800" dirty="0">
                <a:solidFill>
                  <a:schemeClr val="tx1"/>
                </a:solidFill>
              </a:rPr>
              <a:t>Αντίστοιχα, η μέγιστη επένδυση ανά επιχείρηση ή κεφάλαιο που μπορεί να τύχει έκπτωσης είναι 300.000 ευρώ.</a:t>
            </a:r>
          </a:p>
          <a:p>
            <a:pPr lvl="1" algn="just">
              <a:lnSpc>
                <a:spcPct val="150000"/>
              </a:lnSpc>
              <a:buFont typeface="Wingdings" panose="05000000000000000000" pitchFamily="2" charset="2"/>
              <a:buChar char="ü"/>
            </a:pPr>
            <a:r>
              <a:rPr lang="el-GR" sz="1800" dirty="0">
                <a:solidFill>
                  <a:schemeClr val="tx1"/>
                </a:solidFill>
              </a:rPr>
              <a:t>Για να αναγνωριστεί η έκπτωση, οι επενδύσεις πρέπει να πραγματοποιούνται μέσω τραπεζικής κατάθεσης. </a:t>
            </a:r>
          </a:p>
          <a:p>
            <a:pPr lvl="1" algn="just">
              <a:lnSpc>
                <a:spcPct val="150000"/>
              </a:lnSpc>
              <a:buFont typeface="Wingdings" panose="05000000000000000000" pitchFamily="2" charset="2"/>
              <a:buChar char="ü"/>
            </a:pPr>
            <a:r>
              <a:rPr lang="el-GR" sz="1800" dirty="0">
                <a:solidFill>
                  <a:schemeClr val="tx1"/>
                </a:solidFill>
              </a:rPr>
              <a:t>Η φορολογική αρχή θα ελέγχει αν οι επενδύσεις έγιναν με γνήσιο σκοπό τη στήριξη επιχειρηματικών προσπαθειών. Εάν διαπιστωθεί ότι η επένδυση είχε στόχο μόνο την απόκτηση φορολογικού οφέλους, ο επενδυτής κινδυνεύει με πρόστιμο ίσο με το φορολογικό όφελος που επιδίωξε.</a:t>
            </a:r>
            <a:endParaRPr lang="en-US" sz="1800" dirty="0">
              <a:solidFill>
                <a:schemeClr val="tx1"/>
              </a:solidFill>
            </a:endParaRPr>
          </a:p>
        </p:txBody>
      </p:sp>
    </p:spTree>
    <p:extLst>
      <p:ext uri="{BB962C8B-B14F-4D97-AF65-F5344CB8AC3E}">
        <p14:creationId xmlns:p14="http://schemas.microsoft.com/office/powerpoint/2010/main" val="1007378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0CA641-BE33-86F7-F816-2B65E9E52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710301-6E2C-61F3-4CC8-00C2A96DA052}"/>
              </a:ext>
            </a:extLst>
          </p:cNvPr>
          <p:cNvSpPr>
            <a:spLocks noGrp="1"/>
          </p:cNvSpPr>
          <p:nvPr>
            <p:ph type="title"/>
          </p:nvPr>
        </p:nvSpPr>
        <p:spPr>
          <a:xfrm>
            <a:off x="677333" y="609600"/>
            <a:ext cx="9092831" cy="1320800"/>
          </a:xfrm>
        </p:spPr>
        <p:txBody>
          <a:bodyPr>
            <a:normAutofit/>
          </a:bodyPr>
          <a:lstStyle/>
          <a:p>
            <a:r>
              <a:rPr lang="el-GR" sz="2800" dirty="0"/>
              <a:t>Παράδειγμα 1</a:t>
            </a:r>
            <a:endParaRPr sz="2800" dirty="0"/>
          </a:p>
        </p:txBody>
      </p:sp>
      <p:sp>
        <p:nvSpPr>
          <p:cNvPr id="3" name="Content Placeholder 2">
            <a:extLst>
              <a:ext uri="{FF2B5EF4-FFF2-40B4-BE49-F238E27FC236}">
                <a16:creationId xmlns:a16="http://schemas.microsoft.com/office/drawing/2014/main" id="{E2CD4B64-9FCE-6D77-2954-B2494DADDEF5}"/>
              </a:ext>
            </a:extLst>
          </p:cNvPr>
          <p:cNvSpPr>
            <a:spLocks noGrp="1"/>
          </p:cNvSpPr>
          <p:nvPr>
            <p:ph idx="1"/>
          </p:nvPr>
        </p:nvSpPr>
        <p:spPr>
          <a:xfrm>
            <a:off x="677333" y="1491355"/>
            <a:ext cx="8596668" cy="4611271"/>
          </a:xfrm>
        </p:spPr>
        <p:txBody>
          <a:bodyPr>
            <a:normAutofit fontScale="85000" lnSpcReduction="10000"/>
          </a:bodyPr>
          <a:lstStyle/>
          <a:p>
            <a:pPr algn="just">
              <a:lnSpc>
                <a:spcPct val="150000"/>
              </a:lnSpc>
              <a:buFont typeface="Arial" panose="020B0604020202020204" pitchFamily="34" charset="0"/>
              <a:buChar char="•"/>
            </a:pPr>
            <a:r>
              <a:rPr lang="el-GR" dirty="0">
                <a:solidFill>
                  <a:schemeClr val="tx1"/>
                </a:solidFill>
              </a:rPr>
              <a:t>Ένας επενδυτής, φυσικό πρόσωπο, με φορολογητέο εισόδημα 1.000.000 ευρώ, επιθυμεί να μειώσει τη φορολογική του επιβάρυνση μέσω επενδύσεων. Συμμετέχει σε 3 Αμοιβαία Κεφάλαια Επιχειρηματικών Συμμετοχών (Α.Κ.Ε.Σ.) εισφέροντας το συνολικό ποσό των 900.000 ευρώ, τα οποία πληρούν όλες τις προϋποθέσεις του νόμου. </a:t>
            </a:r>
          </a:p>
          <a:p>
            <a:pPr lvl="1" algn="just">
              <a:lnSpc>
                <a:spcPct val="150000"/>
              </a:lnSpc>
              <a:buFont typeface="Wingdings" panose="05000000000000000000" pitchFamily="2" charset="2"/>
              <a:buChar char="ü"/>
            </a:pPr>
            <a:r>
              <a:rPr lang="el-GR" dirty="0">
                <a:solidFill>
                  <a:schemeClr val="tx1"/>
                </a:solidFill>
              </a:rPr>
              <a:t>Σύμφωνα με τη νομοθεσία, το 50% του ποσού της επένδυσης εκπίπτει από το φορολογητέο εισόδημα, δηλαδή 450.000 ευρώ. Το αρχικό φορολογητέο εισόδημα του επενδυτή ήταν 1.000.000 ευρώ. Μετά την έκπτωση των 450.000 ευρώ, το νέο φορολογητέο εισόδημα διαμορφώνεται στις 550.000 ευρώ. Ο φόρος εισοδήματος υπολογίζεται με βάση τη φορολογική κλίμακα. Για εισόδημα 550.000 ευρώ, ο συνολικός φόρος ανέρχεται στα 233.900 ευρώ, ενώ για το αρχικό εισόδημα του 1.000.000 ευρώ ο φόρος ήταν 431.900 ευρώ. Η διαφορά προκύπτει από τη φορολόγηση του ποσού των 450.000 ευρώ που εκπίπτει από το εισόδημα. Σύμφωνα με τον συντελεστή 44%, ο φόρος για το ποσό αυτό ήταν 198.000 ευρώ. </a:t>
            </a:r>
          </a:p>
          <a:p>
            <a:pPr lvl="1" algn="just">
              <a:lnSpc>
                <a:spcPct val="150000"/>
              </a:lnSpc>
              <a:buFont typeface="Wingdings" panose="05000000000000000000" pitchFamily="2" charset="2"/>
              <a:buChar char="ü"/>
            </a:pPr>
            <a:r>
              <a:rPr lang="el-GR" u="sng" dirty="0">
                <a:solidFill>
                  <a:schemeClr val="tx1"/>
                </a:solidFill>
              </a:rPr>
              <a:t>Μετά την επένδυση, το ποσό αυτό εξαιρείται από τη φορολόγηση, προσφέροντας στον επενδυτή φορολογική εξοικονόμηση ύψους 198.000 ευρώ.</a:t>
            </a:r>
            <a:endParaRPr lang="en-US" u="sng" dirty="0">
              <a:solidFill>
                <a:schemeClr val="tx1"/>
              </a:solidFill>
            </a:endParaRPr>
          </a:p>
        </p:txBody>
      </p:sp>
    </p:spTree>
    <p:extLst>
      <p:ext uri="{BB962C8B-B14F-4D97-AF65-F5344CB8AC3E}">
        <p14:creationId xmlns:p14="http://schemas.microsoft.com/office/powerpoint/2010/main" val="2315215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3F0ED2-327A-E91B-74F8-5A9CAA092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2630C9-C0B4-E0DC-2F42-E27DDC5972C4}"/>
              </a:ext>
            </a:extLst>
          </p:cNvPr>
          <p:cNvSpPr>
            <a:spLocks noGrp="1"/>
          </p:cNvSpPr>
          <p:nvPr>
            <p:ph type="title"/>
          </p:nvPr>
        </p:nvSpPr>
        <p:spPr>
          <a:xfrm>
            <a:off x="677333" y="609600"/>
            <a:ext cx="9092831" cy="1320800"/>
          </a:xfrm>
        </p:spPr>
        <p:txBody>
          <a:bodyPr>
            <a:normAutofit/>
          </a:bodyPr>
          <a:lstStyle/>
          <a:p>
            <a:r>
              <a:rPr lang="el-GR" sz="2800" dirty="0"/>
              <a:t>Παράδειγμα 2</a:t>
            </a:r>
            <a:endParaRPr sz="2800" dirty="0"/>
          </a:p>
        </p:txBody>
      </p:sp>
      <p:sp>
        <p:nvSpPr>
          <p:cNvPr id="3" name="Content Placeholder 2">
            <a:extLst>
              <a:ext uri="{FF2B5EF4-FFF2-40B4-BE49-F238E27FC236}">
                <a16:creationId xmlns:a16="http://schemas.microsoft.com/office/drawing/2014/main" id="{FA7CC85C-DEB8-23FE-31DF-C67FB909FC43}"/>
              </a:ext>
            </a:extLst>
          </p:cNvPr>
          <p:cNvSpPr>
            <a:spLocks noGrp="1"/>
          </p:cNvSpPr>
          <p:nvPr>
            <p:ph idx="1"/>
          </p:nvPr>
        </p:nvSpPr>
        <p:spPr>
          <a:xfrm>
            <a:off x="677333" y="1491355"/>
            <a:ext cx="8596668" cy="4611271"/>
          </a:xfrm>
        </p:spPr>
        <p:txBody>
          <a:bodyPr>
            <a:normAutofit fontScale="85000" lnSpcReduction="20000"/>
          </a:bodyPr>
          <a:lstStyle/>
          <a:p>
            <a:pPr algn="just">
              <a:lnSpc>
                <a:spcPct val="150000"/>
              </a:lnSpc>
              <a:buFont typeface="Arial" panose="020B0604020202020204" pitchFamily="34" charset="0"/>
              <a:buChar char="•"/>
            </a:pPr>
            <a:r>
              <a:rPr lang="el-GR" dirty="0">
                <a:solidFill>
                  <a:schemeClr val="tx1"/>
                </a:solidFill>
              </a:rPr>
              <a:t>Ένας επενδυτής με φορολογητέο εισόδημα 200.000 ευρώ αποφασίζει να μειώσει τη φορολογική του επιβάρυνση μέσω συμμετοχής σε ένα Αμοιβαίο Κεφάλαιο Επιχειρηματικών Συμμετοχών (Α.Κ.Ε.Σ.), το οποίο είναι εγγεγραμμένο στην Ελλάδα και πληροί όλες τις απαραίτητες προϋποθέσεις του νόμου. Ο επενδυτής εισφέρει 300.000 ευρώ στο Α.Κ.Ε.Σ., και σύμφωνα με τη σχετική ρύθμιση, το 50% του ποσού της επένδυσης, δηλαδή 150.000 ευρώ, εκπίπτει από το φορολογητέο εισόδημά του. </a:t>
            </a:r>
          </a:p>
          <a:p>
            <a:pPr lvl="1" algn="just">
              <a:lnSpc>
                <a:spcPct val="150000"/>
              </a:lnSpc>
              <a:buFont typeface="Wingdings" panose="05000000000000000000" pitchFamily="2" charset="2"/>
              <a:buChar char="ü"/>
            </a:pPr>
            <a:r>
              <a:rPr lang="el-GR" dirty="0">
                <a:solidFill>
                  <a:schemeClr val="tx1"/>
                </a:solidFill>
              </a:rPr>
              <a:t>Αρχικά, το φορολογητέο εισόδημα του επενδυτή ήταν 200.000 ευρώ. Με την έκπτωση των 150.000 ευρώ λόγω της επένδυσης, το εισόδημά του μειώνεται σε 50.000 ευρώ. Η φορολογική επιβάρυνση υπολογίζεται με συντελεστή 44% επί του εισοδήματος. Χωρίς την επένδυση, ο φόρος για το αρχικό εισόδημα των 200.000 ευρώ θα ανερχόταν σε 79.900 ευρώ. Μετά την επένδυση, ο φόρος που αντιστοιχεί στο νέο φορολογητέο εισόδημα των 50.000 ευρώ είναι μόλις 13.900 ευρώ. </a:t>
            </a:r>
          </a:p>
          <a:p>
            <a:pPr lvl="1" algn="just">
              <a:lnSpc>
                <a:spcPct val="150000"/>
              </a:lnSpc>
              <a:buFont typeface="Wingdings" panose="05000000000000000000" pitchFamily="2" charset="2"/>
              <a:buChar char="ü"/>
            </a:pPr>
            <a:r>
              <a:rPr lang="el-GR" u="sng" dirty="0">
                <a:solidFill>
                  <a:schemeClr val="tx1"/>
                </a:solidFill>
              </a:rPr>
              <a:t>Συνολικά, η επένδυση προσφέρει στον επενδυτή φορολογική εξοικονόμηση ύψους 66.000 ευρώ, ενώ ταυτόχρονα του δίνει τη δυνατότητα να τοποθετήσει τα κεφάλαιά του σε ένα Α.Κ.Ε.Σ. με προοπτικές απόδοσης της επένδυσης.</a:t>
            </a:r>
            <a:endParaRPr lang="en-US" u="sng" dirty="0">
              <a:solidFill>
                <a:schemeClr val="tx1"/>
              </a:solidFill>
            </a:endParaRPr>
          </a:p>
        </p:txBody>
      </p:sp>
    </p:spTree>
    <p:extLst>
      <p:ext uri="{BB962C8B-B14F-4D97-AF65-F5344CB8AC3E}">
        <p14:creationId xmlns:p14="http://schemas.microsoft.com/office/powerpoint/2010/main" val="3314656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9C076-FF28-1880-4216-4CC17EC33B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6D14C7-992E-7113-AD08-53D930706368}"/>
              </a:ext>
            </a:extLst>
          </p:cNvPr>
          <p:cNvSpPr>
            <a:spLocks noGrp="1"/>
          </p:cNvSpPr>
          <p:nvPr>
            <p:ph type="title"/>
          </p:nvPr>
        </p:nvSpPr>
        <p:spPr>
          <a:xfrm>
            <a:off x="677333" y="540026"/>
            <a:ext cx="9092831" cy="831574"/>
          </a:xfrm>
        </p:spPr>
        <p:txBody>
          <a:bodyPr>
            <a:normAutofit/>
          </a:bodyPr>
          <a:lstStyle/>
          <a:p>
            <a:r>
              <a:rPr lang="el-GR" sz="2800" dirty="0"/>
              <a:t>Στόχοι  </a:t>
            </a:r>
            <a:endParaRPr sz="2800" dirty="0"/>
          </a:p>
        </p:txBody>
      </p:sp>
      <p:sp>
        <p:nvSpPr>
          <p:cNvPr id="3" name="Content Placeholder 2">
            <a:extLst>
              <a:ext uri="{FF2B5EF4-FFF2-40B4-BE49-F238E27FC236}">
                <a16:creationId xmlns:a16="http://schemas.microsoft.com/office/drawing/2014/main" id="{B0E5B9EE-9865-2270-E866-5FFD3B45BD8E}"/>
              </a:ext>
            </a:extLst>
          </p:cNvPr>
          <p:cNvSpPr>
            <a:spLocks noGrp="1"/>
          </p:cNvSpPr>
          <p:nvPr>
            <p:ph idx="1"/>
          </p:nvPr>
        </p:nvSpPr>
        <p:spPr>
          <a:xfrm>
            <a:off x="677333" y="1103244"/>
            <a:ext cx="11189988" cy="6122504"/>
          </a:xfrm>
        </p:spPr>
        <p:txBody>
          <a:bodyPr>
            <a:noAutofit/>
          </a:bodyPr>
          <a:lstStyle/>
          <a:p>
            <a:pPr algn="just">
              <a:lnSpc>
                <a:spcPct val="150000"/>
              </a:lnSpc>
              <a:buFont typeface="Arial" panose="020B0604020202020204" pitchFamily="34" charset="0"/>
              <a:buChar char="•"/>
            </a:pPr>
            <a:r>
              <a:rPr lang="el-GR" sz="1400" dirty="0">
                <a:solidFill>
                  <a:schemeClr val="tx1"/>
                </a:solidFill>
              </a:rPr>
              <a:t>Ενίσχυση Ανταγωνιστικότητας</a:t>
            </a:r>
          </a:p>
          <a:p>
            <a:pPr lvl="1" algn="just">
              <a:lnSpc>
                <a:spcPct val="150000"/>
              </a:lnSpc>
              <a:buFont typeface="Wingdings" panose="05000000000000000000" pitchFamily="2" charset="2"/>
              <a:buChar char="ü"/>
            </a:pPr>
            <a:r>
              <a:rPr lang="el-GR" sz="1200" dirty="0">
                <a:solidFill>
                  <a:schemeClr val="tx1"/>
                </a:solidFill>
              </a:rPr>
              <a:t>Στόχος η προσέλκυση επενδυτικών κεφαλαίων και η διατήρησή τους στην Ελλάδα</a:t>
            </a:r>
            <a:r>
              <a:rPr lang="en-US" sz="1200" dirty="0">
                <a:solidFill>
                  <a:schemeClr val="tx1"/>
                </a:solidFill>
              </a:rPr>
              <a:t>, </a:t>
            </a:r>
            <a:endParaRPr lang="el-GR" sz="1200" dirty="0">
              <a:solidFill>
                <a:schemeClr val="tx1"/>
              </a:solidFill>
            </a:endParaRPr>
          </a:p>
          <a:p>
            <a:pPr lvl="1" algn="just">
              <a:lnSpc>
                <a:spcPct val="150000"/>
              </a:lnSpc>
              <a:buFont typeface="Wingdings" panose="05000000000000000000" pitchFamily="2" charset="2"/>
              <a:buChar char="ü"/>
            </a:pPr>
            <a:r>
              <a:rPr lang="el-GR" sz="1200" dirty="0">
                <a:solidFill>
                  <a:schemeClr val="tx1"/>
                </a:solidFill>
              </a:rPr>
              <a:t>Δημιουργία ευνοϊκού φορολογικού περιβάλλοντος για εγχώρια επενδυτικά σχήματα</a:t>
            </a:r>
            <a:r>
              <a:rPr lang="el-GR" sz="1100" dirty="0">
                <a:solidFill>
                  <a:schemeClr val="tx1"/>
                </a:solidFill>
              </a:rPr>
              <a:t>.</a:t>
            </a:r>
          </a:p>
          <a:p>
            <a:pPr algn="just">
              <a:lnSpc>
                <a:spcPct val="150000"/>
              </a:lnSpc>
              <a:buFont typeface="Arial" panose="020B0604020202020204" pitchFamily="34" charset="0"/>
              <a:buChar char="•"/>
            </a:pPr>
            <a:r>
              <a:rPr lang="el-GR" sz="1400" dirty="0">
                <a:solidFill>
                  <a:schemeClr val="tx1"/>
                </a:solidFill>
              </a:rPr>
              <a:t>Εναρμόνιση με την Ε.Ε.</a:t>
            </a:r>
          </a:p>
          <a:p>
            <a:pPr lvl="1" algn="just">
              <a:lnSpc>
                <a:spcPct val="150000"/>
              </a:lnSpc>
              <a:buFont typeface="Wingdings" panose="05000000000000000000" pitchFamily="2" charset="2"/>
              <a:buChar char="ü"/>
            </a:pPr>
            <a:r>
              <a:rPr lang="el-GR" sz="1200" dirty="0">
                <a:solidFill>
                  <a:schemeClr val="tx1"/>
                </a:solidFill>
              </a:rPr>
              <a:t>Σε πολλές χώρες της Ε.Ε., τα κέρδη των Α.Κ.Ε.Σ. δεν φορολογούνται στους μεριδιούχους, αλλά στο ίδιο το σχήμα.</a:t>
            </a:r>
          </a:p>
          <a:p>
            <a:pPr marL="742801" marR="0" lvl="1" indent="-285693" algn="just" defTabSz="457109" rtl="0" eaLnBrk="1" fontAlgn="auto" latinLnBrk="0" hangingPunct="1">
              <a:lnSpc>
                <a:spcPct val="150000"/>
              </a:lnSpc>
              <a:spcBef>
                <a:spcPts val="1000"/>
              </a:spcBef>
              <a:spcAft>
                <a:spcPts val="0"/>
              </a:spcAft>
              <a:buClr>
                <a:srgbClr val="5FCBEF"/>
              </a:buClr>
              <a:buSzPct val="80000"/>
              <a:buFont typeface="Wingdings" panose="05000000000000000000" pitchFamily="2" charset="2"/>
              <a:buChar char="ü"/>
              <a:tabLst/>
              <a:defRPr/>
            </a:pPr>
            <a:r>
              <a:rPr kumimoji="0" lang="el-GR" sz="1200" b="0" i="0" u="none" strike="noStrike" kern="1200" cap="none" spc="0" normalizeH="0" baseline="0" noProof="0" dirty="0">
                <a:ln>
                  <a:noFill/>
                </a:ln>
                <a:solidFill>
                  <a:prstClr val="black"/>
                </a:solidFill>
                <a:effectLst/>
                <a:uLnTx/>
                <a:uFillTx/>
                <a:latin typeface="Trebuchet MS" panose="020B0603020202020204"/>
                <a:ea typeface="+mn-ea"/>
                <a:cs typeface="+mn-cs"/>
              </a:rPr>
              <a:t>Έτσι, ο φορολογικός συντελεστής ορίζεται στο 5% του Επιτοκίου της Ε.Κ.Τ., χωρίς προσαύξηση.</a:t>
            </a:r>
          </a:p>
          <a:p>
            <a:pPr marL="742801" marR="0" lvl="1" indent="-285693" algn="just" defTabSz="457109" rtl="0" eaLnBrk="1" fontAlgn="auto" latinLnBrk="0" hangingPunct="1">
              <a:lnSpc>
                <a:spcPct val="150000"/>
              </a:lnSpc>
              <a:spcBef>
                <a:spcPts val="1000"/>
              </a:spcBef>
              <a:spcAft>
                <a:spcPts val="0"/>
              </a:spcAft>
              <a:buClr>
                <a:srgbClr val="5FCBEF"/>
              </a:buClr>
              <a:buSzPct val="80000"/>
              <a:buFont typeface="Wingdings" panose="05000000000000000000" pitchFamily="2" charset="2"/>
              <a:buChar char="ü"/>
              <a:tabLst/>
              <a:defRPr/>
            </a:pPr>
            <a:r>
              <a:rPr kumimoji="0" lang="el-GR" sz="1200" b="0" i="0" u="none" strike="noStrike" kern="1200" cap="none" spc="0" normalizeH="0" baseline="0" noProof="0" dirty="0">
                <a:ln>
                  <a:noFill/>
                </a:ln>
                <a:solidFill>
                  <a:prstClr val="black"/>
                </a:solidFill>
                <a:effectLst/>
                <a:uLnTx/>
                <a:uFillTx/>
                <a:latin typeface="Trebuchet MS" panose="020B0603020202020204"/>
                <a:ea typeface="+mn-ea"/>
                <a:cs typeface="+mn-cs"/>
              </a:rPr>
              <a:t>Η φορολογική επιβάρυνση στην Ελλάδα είναι υψηλότερη από χώρες όπως το Λουξεμβούργο.</a:t>
            </a:r>
          </a:p>
          <a:p>
            <a:pPr algn="just">
              <a:lnSpc>
                <a:spcPct val="150000"/>
              </a:lnSpc>
              <a:buFont typeface="Arial" panose="020B0604020202020204" pitchFamily="34" charset="0"/>
              <a:buChar char="•"/>
            </a:pPr>
            <a:r>
              <a:rPr lang="el-GR" sz="1400" dirty="0">
                <a:solidFill>
                  <a:schemeClr val="tx1"/>
                </a:solidFill>
              </a:rPr>
              <a:t>Φορολογική </a:t>
            </a:r>
            <a:r>
              <a:rPr lang="el-GR" sz="1400" dirty="0" err="1">
                <a:solidFill>
                  <a:schemeClr val="tx1"/>
                </a:solidFill>
              </a:rPr>
              <a:t>Ομογενοποίηση</a:t>
            </a:r>
            <a:endParaRPr lang="el-GR" sz="1400" dirty="0">
              <a:solidFill>
                <a:schemeClr val="tx1"/>
              </a:solidFill>
            </a:endParaRPr>
          </a:p>
          <a:p>
            <a:pPr lvl="1" algn="just">
              <a:lnSpc>
                <a:spcPct val="150000"/>
              </a:lnSpc>
              <a:buFont typeface="Wingdings" panose="05000000000000000000" pitchFamily="2" charset="2"/>
              <a:buChar char="ü"/>
            </a:pPr>
            <a:r>
              <a:rPr lang="el-GR" sz="1200" dirty="0">
                <a:solidFill>
                  <a:schemeClr val="tx1"/>
                </a:solidFill>
              </a:rPr>
              <a:t>Ευθυγράμμιση του τρόπου φορολόγησης των Α.Κ.Ε.Σ. με τα υπόλοιπα επενδυτικά κεφάλαια.</a:t>
            </a:r>
          </a:p>
          <a:p>
            <a:pPr lvl="1" algn="just">
              <a:lnSpc>
                <a:spcPct val="150000"/>
              </a:lnSpc>
              <a:buFont typeface="Wingdings" panose="05000000000000000000" pitchFamily="2" charset="2"/>
              <a:buChar char="ü"/>
            </a:pPr>
            <a:r>
              <a:rPr lang="el-GR" sz="1200" dirty="0">
                <a:solidFill>
                  <a:schemeClr val="tx1"/>
                </a:solidFill>
              </a:rPr>
              <a:t>Πρόταση για εναλλακτική φορολόγηση:</a:t>
            </a:r>
          </a:p>
          <a:p>
            <a:pPr lvl="2" algn="just">
              <a:lnSpc>
                <a:spcPct val="150000"/>
              </a:lnSpc>
              <a:buFont typeface="Courier New" panose="02070309020205020404" pitchFamily="49" charset="0"/>
              <a:buChar char="o"/>
            </a:pPr>
            <a:r>
              <a:rPr lang="el-GR" sz="1200" dirty="0">
                <a:solidFill>
                  <a:schemeClr val="tx1"/>
                </a:solidFill>
              </a:rPr>
              <a:t>Κατ’ αποκοπή χαμηλό ετήσιο φόρο, που θα καλύπτει όλες τις φορολογικές υποχρεώσεις.</a:t>
            </a:r>
          </a:p>
          <a:p>
            <a:pPr lvl="2" algn="just">
              <a:lnSpc>
                <a:spcPct val="150000"/>
              </a:lnSpc>
              <a:buFont typeface="Courier New" panose="02070309020205020404" pitchFamily="49" charset="0"/>
              <a:buChar char="o"/>
            </a:pPr>
            <a:r>
              <a:rPr lang="el-GR" sz="1200" dirty="0">
                <a:solidFill>
                  <a:schemeClr val="tx1"/>
                </a:solidFill>
              </a:rPr>
              <a:t>Μείωση του συντελεστή, π.χ. 1% αντί για 5% του επιτοκίου της ΕΚΤ.</a:t>
            </a:r>
          </a:p>
          <a:p>
            <a:pPr lvl="1" algn="just">
              <a:lnSpc>
                <a:spcPct val="150000"/>
              </a:lnSpc>
              <a:buFont typeface="Wingdings" panose="05000000000000000000" pitchFamily="2" charset="2"/>
              <a:buChar char="ü"/>
            </a:pPr>
            <a:endParaRPr lang="el-GR" sz="1050" dirty="0">
              <a:solidFill>
                <a:schemeClr val="tx1"/>
              </a:solidFill>
            </a:endParaRPr>
          </a:p>
          <a:p>
            <a:pPr algn="just">
              <a:lnSpc>
                <a:spcPct val="150000"/>
              </a:lnSpc>
              <a:buFont typeface="Arial" panose="020B0604020202020204" pitchFamily="34" charset="0"/>
              <a:buChar char="•"/>
            </a:pPr>
            <a:endParaRPr lang="en-US" sz="1050" dirty="0">
              <a:solidFill>
                <a:schemeClr val="tx1"/>
              </a:solidFill>
            </a:endParaRPr>
          </a:p>
        </p:txBody>
      </p:sp>
    </p:spTree>
    <p:extLst>
      <p:ext uri="{BB962C8B-B14F-4D97-AF65-F5344CB8AC3E}">
        <p14:creationId xmlns:p14="http://schemas.microsoft.com/office/powerpoint/2010/main" val="198636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D1728-F102-6890-AB94-353479324C74}"/>
            </a:ext>
          </a:extLst>
        </p:cNvPr>
        <p:cNvGrpSpPr/>
        <p:nvPr/>
      </p:nvGrpSpPr>
      <p:grpSpPr>
        <a:xfrm>
          <a:off x="0" y="0"/>
          <a:ext cx="0" cy="0"/>
          <a:chOff x="0" y="0"/>
          <a:chExt cx="0" cy="0"/>
        </a:xfrm>
      </p:grpSpPr>
      <p:sp>
        <p:nvSpPr>
          <p:cNvPr id="4" name="Οβάλ 3">
            <a:extLst>
              <a:ext uri="{FF2B5EF4-FFF2-40B4-BE49-F238E27FC236}">
                <a16:creationId xmlns:a16="http://schemas.microsoft.com/office/drawing/2014/main" id="{49EC5E58-E110-9AAB-2919-83DE1A2B6497}"/>
              </a:ext>
            </a:extLst>
          </p:cNvPr>
          <p:cNvSpPr/>
          <p:nvPr/>
        </p:nvSpPr>
        <p:spPr bwMode="auto">
          <a:xfrm>
            <a:off x="3856012" y="661549"/>
            <a:ext cx="4479977" cy="4732492"/>
          </a:xfrm>
          <a:prstGeom prst="ellipse">
            <a:avLst/>
          </a:prstGeom>
          <a:solidFill>
            <a:schemeClr val="bg1"/>
          </a:solidFill>
          <a:ln>
            <a:noFill/>
          </a:ln>
          <a:effectLst/>
        </p:spPr>
        <p:txBody>
          <a:bodyPr vert="horz" wrap="square" lIns="45714" tIns="22857" rIns="45714" bIns="22857" numCol="1" rtlCol="0" anchor="t" anchorCtr="0" compatLnSpc="1">
            <a:prstTxWarp prst="textNoShape">
              <a:avLst/>
            </a:prstTxWarp>
            <a:noAutofit/>
          </a:bodyPr>
          <a:lstStyle/>
          <a:p>
            <a:pPr algn="ctr" defTabSz="228554"/>
            <a:endParaRPr lang="el-GR" sz="900">
              <a:solidFill>
                <a:prstClr val="black"/>
              </a:solidFill>
              <a:latin typeface="Trebuchet MS" panose="020B0603020202020204"/>
            </a:endParaRPr>
          </a:p>
        </p:txBody>
      </p:sp>
      <p:cxnSp>
        <p:nvCxnSpPr>
          <p:cNvPr id="6" name="Straight Connector 47">
            <a:extLst>
              <a:ext uri="{FF2B5EF4-FFF2-40B4-BE49-F238E27FC236}">
                <a16:creationId xmlns:a16="http://schemas.microsoft.com/office/drawing/2014/main" id="{E84F2FD8-E260-CB13-90F3-98D99B1347AE}"/>
              </a:ext>
            </a:extLst>
          </p:cNvPr>
          <p:cNvCxnSpPr/>
          <p:nvPr/>
        </p:nvCxnSpPr>
        <p:spPr>
          <a:xfrm>
            <a:off x="5186541" y="2125657"/>
            <a:ext cx="909458" cy="0"/>
          </a:xfrm>
          <a:prstGeom prst="line">
            <a:avLst/>
          </a:prstGeom>
          <a:ln w="57150">
            <a:solidFill>
              <a:srgbClr val="ED1C24"/>
            </a:solidFill>
          </a:ln>
        </p:spPr>
        <p:style>
          <a:lnRef idx="1">
            <a:schemeClr val="accent1"/>
          </a:lnRef>
          <a:fillRef idx="0">
            <a:schemeClr val="accent1"/>
          </a:fillRef>
          <a:effectRef idx="0">
            <a:schemeClr val="accent1"/>
          </a:effectRef>
          <a:fontRef idx="minor">
            <a:schemeClr val="tx1"/>
          </a:fontRef>
        </p:style>
      </p:cxnSp>
      <p:sp>
        <p:nvSpPr>
          <p:cNvPr id="8" name="Θέση κειμένου 14">
            <a:extLst>
              <a:ext uri="{FF2B5EF4-FFF2-40B4-BE49-F238E27FC236}">
                <a16:creationId xmlns:a16="http://schemas.microsoft.com/office/drawing/2014/main" id="{C2A9E347-CB6B-01E8-06BE-7F1E652EA009}"/>
              </a:ext>
            </a:extLst>
          </p:cNvPr>
          <p:cNvSpPr txBox="1">
            <a:spLocks/>
          </p:cNvSpPr>
          <p:nvPr/>
        </p:nvSpPr>
        <p:spPr>
          <a:xfrm>
            <a:off x="1815893" y="2524300"/>
            <a:ext cx="7650754" cy="806345"/>
          </a:xfrm>
          <a:prstGeom prst="rect">
            <a:avLst/>
          </a:prstGeom>
        </p:spPr>
        <p:txBody>
          <a:bodyPr/>
          <a:lstStyle>
            <a:lvl1pPr marL="0" indent="0" algn="ctr" defTabSz="1828800" rtl="0" eaLnBrk="1" latinLnBrk="0" hangingPunct="1">
              <a:lnSpc>
                <a:spcPct val="90000"/>
              </a:lnSpc>
              <a:spcBef>
                <a:spcPts val="2000"/>
              </a:spcBef>
              <a:buFont typeface="Arial" panose="020B0604020202020204" pitchFamily="34" charset="0"/>
              <a:buNone/>
              <a:defRPr sz="9600" kern="1200">
                <a:solidFill>
                  <a:srgbClr val="216B97"/>
                </a:solidFill>
                <a:latin typeface="+mj-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j-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j-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j-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a:lstStyle>
          <a:p>
            <a:pPr defTabSz="914217">
              <a:spcBef>
                <a:spcPts val="1000"/>
              </a:spcBef>
            </a:pPr>
            <a:r>
              <a:rPr lang="el-GR" sz="4999" dirty="0">
                <a:latin typeface="Trebuchet MS" panose="020B0603020202020204"/>
              </a:rPr>
              <a:t>Ευχαριστούμε!</a:t>
            </a:r>
          </a:p>
          <a:p>
            <a:pPr defTabSz="914217">
              <a:spcBef>
                <a:spcPts val="1000"/>
              </a:spcBef>
            </a:pPr>
            <a:endParaRPr lang="en-US" sz="4999" dirty="0">
              <a:latin typeface="Trebuchet MS" panose="020B0603020202020204"/>
            </a:endParaRPr>
          </a:p>
        </p:txBody>
      </p:sp>
      <p:pic>
        <p:nvPicPr>
          <p:cNvPr id="11" name="Εικόνα 10">
            <a:extLst>
              <a:ext uri="{FF2B5EF4-FFF2-40B4-BE49-F238E27FC236}">
                <a16:creationId xmlns:a16="http://schemas.microsoft.com/office/drawing/2014/main" id="{390EFBE5-93C1-6500-F6BB-960A872087E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200000">
            <a:off x="-497735" y="3140608"/>
            <a:ext cx="1776419" cy="159741"/>
          </a:xfrm>
          <a:prstGeom prst="rect">
            <a:avLst/>
          </a:prstGeom>
        </p:spPr>
      </p:pic>
      <p:sp>
        <p:nvSpPr>
          <p:cNvPr id="2" name="TextBox 1">
            <a:extLst>
              <a:ext uri="{FF2B5EF4-FFF2-40B4-BE49-F238E27FC236}">
                <a16:creationId xmlns:a16="http://schemas.microsoft.com/office/drawing/2014/main" id="{31A55A4D-EADD-5755-88EC-239B8E897FA9}"/>
              </a:ext>
            </a:extLst>
          </p:cNvPr>
          <p:cNvSpPr txBox="1"/>
          <p:nvPr/>
        </p:nvSpPr>
        <p:spPr>
          <a:xfrm>
            <a:off x="4564903" y="4350152"/>
            <a:ext cx="3511073" cy="630942"/>
          </a:xfrm>
          <a:prstGeom prst="rect">
            <a:avLst/>
          </a:prstGeom>
          <a:noFill/>
        </p:spPr>
        <p:txBody>
          <a:bodyPr wrap="square" rtlCol="0">
            <a:spAutoFit/>
          </a:bodyPr>
          <a:lstStyle/>
          <a:p>
            <a:pPr defTabSz="228554">
              <a:spcAft>
                <a:spcPts val="600"/>
              </a:spcAft>
            </a:pPr>
            <a:endParaRPr lang="el-GR" sz="1600" b="1">
              <a:solidFill>
                <a:srgbClr val="216B97"/>
              </a:solidFill>
              <a:highlight>
                <a:srgbClr val="FFFFFF"/>
              </a:highlight>
              <a:latin typeface="Trebuchet MS" panose="020B0603020202020204"/>
            </a:endParaRPr>
          </a:p>
          <a:p>
            <a:pPr defTabSz="228554">
              <a:spcAft>
                <a:spcPts val="600"/>
              </a:spcAft>
            </a:pPr>
            <a:endParaRPr lang="en-US" sz="1400">
              <a:solidFill>
                <a:prstClr val="black"/>
              </a:solidFill>
              <a:highlight>
                <a:srgbClr val="FFFFFF"/>
              </a:highlight>
              <a:latin typeface="Trebuchet MS" panose="020B0603020202020204"/>
            </a:endParaRPr>
          </a:p>
        </p:txBody>
      </p:sp>
      <p:sp>
        <p:nvSpPr>
          <p:cNvPr id="5" name="TextBox 4">
            <a:extLst>
              <a:ext uri="{FF2B5EF4-FFF2-40B4-BE49-F238E27FC236}">
                <a16:creationId xmlns:a16="http://schemas.microsoft.com/office/drawing/2014/main" id="{BF24A5BE-B319-7F41-A9CC-04D32B476ED9}"/>
              </a:ext>
            </a:extLst>
          </p:cNvPr>
          <p:cNvSpPr txBox="1"/>
          <p:nvPr/>
        </p:nvSpPr>
        <p:spPr>
          <a:xfrm>
            <a:off x="3598428" y="3490374"/>
            <a:ext cx="4085685" cy="276999"/>
          </a:xfrm>
          <a:prstGeom prst="rect">
            <a:avLst/>
          </a:prstGeom>
          <a:noFill/>
        </p:spPr>
        <p:txBody>
          <a:bodyPr wrap="square" rtlCol="0">
            <a:spAutoFit/>
          </a:bodyPr>
          <a:lstStyle/>
          <a:p>
            <a:pPr algn="ctr" defTabSz="228554"/>
            <a:r>
              <a:rPr lang="el-GR" sz="1200" b="1" dirty="0">
                <a:solidFill>
                  <a:srgbClr val="002060"/>
                </a:solidFill>
                <a:latin typeface="Trebuchet MS" panose="020B0603020202020204"/>
              </a:rPr>
              <a:t>3 Απριλίου 202</a:t>
            </a:r>
            <a:r>
              <a:rPr lang="en-US" sz="1200" b="1" dirty="0">
                <a:solidFill>
                  <a:srgbClr val="002060"/>
                </a:solidFill>
                <a:latin typeface="Trebuchet MS" panose="020B0603020202020204"/>
              </a:rPr>
              <a:t>5</a:t>
            </a:r>
            <a:endParaRPr lang="el-GR" sz="1200" b="1" dirty="0">
              <a:solidFill>
                <a:srgbClr val="002060"/>
              </a:solidFill>
              <a:latin typeface="Trebuchet MS" panose="020B0603020202020204"/>
            </a:endParaRPr>
          </a:p>
        </p:txBody>
      </p:sp>
    </p:spTree>
    <p:extLst>
      <p:ext uri="{BB962C8B-B14F-4D97-AF65-F5344CB8AC3E}">
        <p14:creationId xmlns:p14="http://schemas.microsoft.com/office/powerpoint/2010/main" val="29721340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Εισαγωγή στις Επενδυτικές Δομές</a:t>
            </a:r>
            <a:endParaRPr sz="3200" dirty="0"/>
          </a:p>
        </p:txBody>
      </p:sp>
      <p:sp>
        <p:nvSpPr>
          <p:cNvPr id="3" name="Content Placeholder 2"/>
          <p:cNvSpPr>
            <a:spLocks noGrp="1"/>
          </p:cNvSpPr>
          <p:nvPr>
            <p:ph idx="1"/>
          </p:nvPr>
        </p:nvSpPr>
        <p:spPr>
          <a:xfrm>
            <a:off x="677334" y="1584120"/>
            <a:ext cx="8596668" cy="4757045"/>
          </a:xfrm>
        </p:spPr>
        <p:txBody>
          <a:bodyPr>
            <a:normAutofit/>
          </a:bodyPr>
          <a:lstStyle/>
          <a:p>
            <a:pPr>
              <a:lnSpc>
                <a:spcPct val="150000"/>
              </a:lnSpc>
              <a:buFont typeface="Arial" panose="020B0604020202020204" pitchFamily="34" charset="0"/>
              <a:buChar char="•"/>
            </a:pPr>
            <a:r>
              <a:rPr lang="el-GR" dirty="0">
                <a:solidFill>
                  <a:schemeClr val="tx1"/>
                </a:solidFill>
              </a:rPr>
              <a:t>Τα τελευταία χρόνια, η πολιτική και νομοθετική κατεύθυνση της χώρας επικεντρώνεται στην προσέλκυση επενδυτών ανεξαρτήτως προέλευσης.</a:t>
            </a:r>
            <a:endParaRPr lang="en-US" dirty="0">
              <a:solidFill>
                <a:schemeClr val="tx1"/>
              </a:solidFill>
            </a:endParaRPr>
          </a:p>
          <a:p>
            <a:pPr>
              <a:lnSpc>
                <a:spcPct val="150000"/>
              </a:lnSpc>
              <a:buFont typeface="Arial" panose="020B0604020202020204" pitchFamily="34" charset="0"/>
              <a:buChar char="•"/>
            </a:pPr>
            <a:r>
              <a:rPr lang="el-GR" dirty="0">
                <a:solidFill>
                  <a:schemeClr val="tx1"/>
                </a:solidFill>
              </a:rPr>
              <a:t>Ο στόχος είναι η εισροή κεφαλαίων και η ανάπτυξη τόσο νέων όσο και παλαιών έργων</a:t>
            </a:r>
            <a:r>
              <a:rPr lang="en-US" dirty="0">
                <a:solidFill>
                  <a:schemeClr val="tx1"/>
                </a:solidFill>
              </a:rPr>
              <a:t>, </a:t>
            </a:r>
            <a:r>
              <a:rPr lang="el-GR" dirty="0">
                <a:solidFill>
                  <a:schemeClr val="tx1"/>
                </a:solidFill>
              </a:rPr>
              <a:t>μέσω χρηματοδοτικών μορφών μακριά από τις τράπεζες.</a:t>
            </a:r>
            <a:endParaRPr lang="en-US" dirty="0">
              <a:solidFill>
                <a:schemeClr val="tx1"/>
              </a:solidFill>
            </a:endParaRPr>
          </a:p>
          <a:p>
            <a:pPr>
              <a:lnSpc>
                <a:spcPct val="150000"/>
              </a:lnSpc>
              <a:buFont typeface="Arial" panose="020B0604020202020204" pitchFamily="34" charset="0"/>
              <a:buChar char="•"/>
            </a:pPr>
            <a:r>
              <a:rPr lang="el-GR" dirty="0">
                <a:solidFill>
                  <a:schemeClr val="tx1"/>
                </a:solidFill>
              </a:rPr>
              <a:t>Το ερώτημα παραμένει αν το ελληνικό σύστημα ήταν έτοιμο να υποστηρίξει εναλλακτικές επενδύσεις.</a:t>
            </a:r>
            <a:endParaRPr lang="en-US" dirty="0">
              <a:solidFill>
                <a:schemeClr val="tx1"/>
              </a:solidFill>
            </a:endParaRPr>
          </a:p>
          <a:p>
            <a:pPr>
              <a:lnSpc>
                <a:spcPct val="150000"/>
              </a:lnSpc>
              <a:buFont typeface="Arial" panose="020B0604020202020204" pitchFamily="34" charset="0"/>
              <a:buChar char="•"/>
            </a:pPr>
            <a:r>
              <a:rPr lang="el-GR" dirty="0">
                <a:solidFill>
                  <a:schemeClr val="tx1"/>
                </a:solidFill>
              </a:rPr>
              <a:t>Η πολιτεία και οι φορείς έχουν ενισχύσει την προσπάθεια αυτή πολιτικά και νομοθετικά.</a:t>
            </a:r>
            <a:endParaRPr lang="en-US" dirty="0">
              <a:solidFill>
                <a:schemeClr val="tx1"/>
              </a:solidFill>
            </a:endParaRPr>
          </a:p>
          <a:p>
            <a:pPr>
              <a:lnSpc>
                <a:spcPct val="150000"/>
              </a:lnSpc>
              <a:buFont typeface="Arial" panose="020B0604020202020204" pitchFamily="34" charset="0"/>
              <a:buChar char="•"/>
            </a:pPr>
            <a:r>
              <a:rPr lang="el-GR" dirty="0">
                <a:solidFill>
                  <a:schemeClr val="tx1"/>
                </a:solidFill>
              </a:rPr>
              <a:t>Η γραφειοκρατία και η ελλιπής νομοθετική παρέμβαση αποτελούσαν μέχρι πρόσφατα αποθαρρυντικούς παράγοντες για επενδυτές.</a:t>
            </a:r>
          </a:p>
          <a:p>
            <a:pPr>
              <a:lnSpc>
                <a:spcPct val="150000"/>
              </a:lnSpc>
              <a:buFont typeface="Arial" panose="020B0604020202020204" pitchFamily="34" charset="0"/>
              <a:buChar char="•"/>
            </a:pPr>
            <a:endParaRPr lang="el-GR" dirty="0">
              <a:solidFill>
                <a:schemeClr val="tx1"/>
              </a:solidFill>
            </a:endParaRPr>
          </a:p>
          <a:p>
            <a:pPr>
              <a:lnSpc>
                <a:spcPct val="150000"/>
              </a:lnSpc>
              <a:buFont typeface="Arial" panose="020B0604020202020204" pitchFamily="34" charset="0"/>
              <a:buChar char="•"/>
            </a:pPr>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99DAF-A257-4F82-6AD2-BA5A48397A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F3AB94-9787-B0A1-0CCE-B72BB76145A5}"/>
              </a:ext>
            </a:extLst>
          </p:cNvPr>
          <p:cNvSpPr>
            <a:spLocks noGrp="1"/>
          </p:cNvSpPr>
          <p:nvPr>
            <p:ph type="title"/>
          </p:nvPr>
        </p:nvSpPr>
        <p:spPr/>
        <p:txBody>
          <a:bodyPr>
            <a:normAutofit/>
          </a:bodyPr>
          <a:lstStyle/>
          <a:p>
            <a:r>
              <a:rPr lang="el-GR" sz="3200" dirty="0"/>
              <a:t>Εισαγωγή στις Επενδυτικές Δομές</a:t>
            </a:r>
            <a:endParaRPr sz="3200" dirty="0"/>
          </a:p>
        </p:txBody>
      </p:sp>
      <p:sp>
        <p:nvSpPr>
          <p:cNvPr id="3" name="Content Placeholder 2">
            <a:extLst>
              <a:ext uri="{FF2B5EF4-FFF2-40B4-BE49-F238E27FC236}">
                <a16:creationId xmlns:a16="http://schemas.microsoft.com/office/drawing/2014/main" id="{322BB0A3-1EAE-D1F3-BE8F-B5E628174995}"/>
              </a:ext>
            </a:extLst>
          </p:cNvPr>
          <p:cNvSpPr>
            <a:spLocks noGrp="1"/>
          </p:cNvSpPr>
          <p:nvPr>
            <p:ph idx="1"/>
          </p:nvPr>
        </p:nvSpPr>
        <p:spPr>
          <a:xfrm>
            <a:off x="677334" y="1584120"/>
            <a:ext cx="8114974" cy="4757045"/>
          </a:xfrm>
        </p:spPr>
        <p:txBody>
          <a:bodyPr>
            <a:normAutofit fontScale="70000" lnSpcReduction="20000"/>
          </a:bodyPr>
          <a:lstStyle/>
          <a:p>
            <a:pPr>
              <a:lnSpc>
                <a:spcPct val="150000"/>
              </a:lnSpc>
              <a:buFont typeface="Arial" panose="020B0604020202020204" pitchFamily="34" charset="0"/>
              <a:buChar char="•"/>
            </a:pPr>
            <a:r>
              <a:rPr lang="el-GR" dirty="0">
                <a:solidFill>
                  <a:schemeClr val="tx1"/>
                </a:solidFill>
              </a:rPr>
              <a:t>Τι είναι τα Α.Κ.Ε.Σ., Ε.Κ.Ε.Σ. και Α.Ε.Ε.Χ.;</a:t>
            </a:r>
          </a:p>
          <a:p>
            <a:pPr lvl="1">
              <a:lnSpc>
                <a:spcPct val="150000"/>
              </a:lnSpc>
              <a:buFont typeface="Wingdings" panose="05000000000000000000" pitchFamily="2" charset="2"/>
              <a:buChar char="ü"/>
            </a:pPr>
            <a:r>
              <a:rPr lang="el-GR" dirty="0">
                <a:solidFill>
                  <a:schemeClr val="tx1"/>
                </a:solidFill>
              </a:rPr>
              <a:t>Τα Α.Κ.Ε.Σ. (Αμοιβαία Κεφάλαια Επιχειρηματικών Συμμετοχών), οι Ε.Κ.Ε.Σ. (Εταιρείες Κεφαλαίων Επιχειρηματικών Συμμετοχών) και οι Α.Ε.Ε.Χ. (Ανώνυμες Εταιρείες Επενδύσεων Χαρτοφυλακίου) είναι θεσμοθετημένα επενδυτικά σχήματα που επιτρέπουν τη συγκέντρωση κεφαλαίων για επενδύσεις.</a:t>
            </a:r>
          </a:p>
          <a:p>
            <a:pPr>
              <a:lnSpc>
                <a:spcPct val="150000"/>
              </a:lnSpc>
              <a:buFont typeface="Arial" panose="020B0604020202020204" pitchFamily="34" charset="0"/>
              <a:buChar char="•"/>
            </a:pPr>
            <a:r>
              <a:rPr lang="el-GR" dirty="0">
                <a:solidFill>
                  <a:schemeClr val="tx1"/>
                </a:solidFill>
              </a:rPr>
              <a:t>Ποιος ο ρόλος τους στη χρηματοδότηση επιχειρήσεων;</a:t>
            </a:r>
          </a:p>
          <a:p>
            <a:pPr lvl="1">
              <a:lnSpc>
                <a:spcPct val="150000"/>
              </a:lnSpc>
              <a:buFont typeface="Wingdings" panose="05000000000000000000" pitchFamily="2" charset="2"/>
              <a:buChar char="ü"/>
            </a:pPr>
            <a:r>
              <a:rPr lang="el-GR" dirty="0">
                <a:solidFill>
                  <a:schemeClr val="tx1"/>
                </a:solidFill>
              </a:rPr>
              <a:t>Τα Α.Κ.Ε.Σ. και οι Ε.Κ.Ε.Σ. επενδύουν κυρίως σε νεοφυείς επιχειρήσεις και εταιρείες με αναπτυξιακές προοπτικές, ενώ οι Α.Ε.Ε.Χ. επενδύουν κυρίως σε εισηγμένες μετοχές και άλλα χρηματοοικονομικά μέσα.</a:t>
            </a:r>
          </a:p>
          <a:p>
            <a:pPr>
              <a:lnSpc>
                <a:spcPct val="150000"/>
              </a:lnSpc>
              <a:buFont typeface="Arial" panose="020B0604020202020204" pitchFamily="34" charset="0"/>
              <a:buChar char="•"/>
            </a:pPr>
            <a:r>
              <a:rPr lang="el-GR" dirty="0">
                <a:solidFill>
                  <a:schemeClr val="tx1"/>
                </a:solidFill>
              </a:rPr>
              <a:t>Σε ποιους απευθύνονται ως επενδυτικά εργαλεία;</a:t>
            </a:r>
          </a:p>
          <a:p>
            <a:pPr lvl="1">
              <a:lnSpc>
                <a:spcPct val="150000"/>
              </a:lnSpc>
              <a:buFont typeface="Wingdings" panose="05000000000000000000" pitchFamily="2" charset="2"/>
              <a:buChar char="ü"/>
            </a:pPr>
            <a:r>
              <a:rPr lang="el-GR" dirty="0">
                <a:solidFill>
                  <a:schemeClr val="tx1"/>
                </a:solidFill>
              </a:rPr>
              <a:t>Σε θεσμικούς και ιδιώτες επενδυτές που αναζητούν διαφοροποιημένες τοποθετήσεις κεφαλαίων με σκοπό την ανάπτυξη και την αποκόμιση κερδών.</a:t>
            </a:r>
          </a:p>
          <a:p>
            <a:pPr marL="342831" marR="0" lvl="0" indent="-342831" algn="l" defTabSz="457109" rtl="0" eaLnBrk="1" fontAlgn="auto" latinLnBrk="0" hangingPunct="1">
              <a:lnSpc>
                <a:spcPct val="150000"/>
              </a:lnSpc>
              <a:spcBef>
                <a:spcPts val="1000"/>
              </a:spcBef>
              <a:spcAft>
                <a:spcPts val="0"/>
              </a:spcAft>
              <a:buClr>
                <a:srgbClr val="5FCBEF"/>
              </a:buClr>
              <a:buSzPct val="80000"/>
              <a:buFont typeface="Arial" panose="020B0604020202020204" pitchFamily="34" charset="0"/>
              <a:buChar char="•"/>
              <a:tabLst/>
              <a:defRPr/>
            </a:pPr>
            <a:r>
              <a:rPr kumimoji="0" lang="el-GR" sz="1900" i="0" u="none" strike="noStrike" kern="1200" cap="none" spc="0" normalizeH="0" baseline="0" noProof="0" dirty="0">
                <a:ln>
                  <a:noFill/>
                </a:ln>
                <a:solidFill>
                  <a:prstClr val="black"/>
                </a:solidFill>
                <a:effectLst/>
                <a:uLnTx/>
                <a:uFillTx/>
                <a:latin typeface="Trebuchet MS" panose="020B0603020202020204"/>
                <a:ea typeface="+mn-ea"/>
                <a:cs typeface="+mn-cs"/>
              </a:rPr>
              <a:t>Ποια η βασική διαφορά μεταξύ ανοικτού και κλειστού τύπου επενδυτικών σχημάτων;</a:t>
            </a:r>
          </a:p>
          <a:p>
            <a:pPr marL="742801" marR="0" lvl="1" indent="-285693" algn="l" defTabSz="457109" rtl="0" eaLnBrk="1" fontAlgn="auto" latinLnBrk="0" hangingPunct="1">
              <a:lnSpc>
                <a:spcPct val="150000"/>
              </a:lnSpc>
              <a:spcBef>
                <a:spcPts val="1000"/>
              </a:spcBef>
              <a:spcAft>
                <a:spcPts val="0"/>
              </a:spcAft>
              <a:buClr>
                <a:srgbClr val="5FCBEF"/>
              </a:buClr>
              <a:buSzPct val="80000"/>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Trebuchet MS" panose="020B0603020202020204"/>
                <a:ea typeface="+mn-ea"/>
                <a:cs typeface="+mn-cs"/>
              </a:rPr>
              <a:t>Οι ανοικτού τύπου επενδύσεις παρέχουν μεγαλύτερη ρευστότητα, ενώ οι κλειστού τύπου απαιτούν μεγαλύτερο επενδυτικό ορίζοντα.</a:t>
            </a:r>
          </a:p>
          <a:p>
            <a:pPr marL="742801" marR="0" lvl="1" indent="-285693" algn="l" defTabSz="457109" rtl="0" eaLnBrk="1" fontAlgn="auto" latinLnBrk="0" hangingPunct="1">
              <a:lnSpc>
                <a:spcPct val="150000"/>
              </a:lnSpc>
              <a:spcBef>
                <a:spcPts val="1000"/>
              </a:spcBef>
              <a:spcAft>
                <a:spcPts val="0"/>
              </a:spcAft>
              <a:buClr>
                <a:srgbClr val="5FCBEF"/>
              </a:buClr>
              <a:buSzPct val="80000"/>
              <a:buFont typeface="Wingdings" panose="05000000000000000000" pitchFamily="2" charset="2"/>
              <a:buChar char="ü"/>
              <a:tabLst/>
              <a:defRPr/>
            </a:pPr>
            <a:r>
              <a:rPr kumimoji="0" lang="el-GR" sz="1400" b="0" i="0" u="none" strike="noStrike" kern="1200" cap="none" spc="0" normalizeH="0" baseline="0" noProof="0" dirty="0">
                <a:ln>
                  <a:noFill/>
                </a:ln>
                <a:solidFill>
                  <a:prstClr val="black"/>
                </a:solidFill>
                <a:effectLst/>
                <a:uLnTx/>
                <a:uFillTx/>
                <a:latin typeface="Trebuchet MS" panose="020B0603020202020204"/>
                <a:ea typeface="+mn-ea"/>
                <a:cs typeface="+mn-cs"/>
              </a:rPr>
              <a:t>Α.Κ.Ε.Σ., Α.Ε.Ε.Χ. </a:t>
            </a:r>
            <a:r>
              <a:rPr lang="el-GR" sz="1400" dirty="0">
                <a:solidFill>
                  <a:prstClr val="black"/>
                </a:solidFill>
                <a:latin typeface="Trebuchet MS" panose="020B0603020202020204"/>
              </a:rPr>
              <a:t>και </a:t>
            </a:r>
            <a:r>
              <a:rPr kumimoji="0" lang="el-GR" sz="1400" b="0" i="0" u="none" strike="noStrike" kern="1200" cap="none" spc="0" normalizeH="0" baseline="0" noProof="0" dirty="0">
                <a:ln>
                  <a:noFill/>
                </a:ln>
                <a:solidFill>
                  <a:prstClr val="black"/>
                </a:solidFill>
                <a:effectLst/>
                <a:uLnTx/>
                <a:uFillTx/>
                <a:latin typeface="Trebuchet MS" panose="020B0603020202020204"/>
                <a:ea typeface="+mn-ea"/>
                <a:cs typeface="+mn-cs"/>
              </a:rPr>
              <a:t>Ε.Κ.Ε.Σ. χαρακτηρίζονται ως κλειστού τύπου υπό την έννοια ότι </a:t>
            </a:r>
            <a:r>
              <a:rPr lang="el-GR" sz="1400" dirty="0">
                <a:solidFill>
                  <a:prstClr val="black"/>
                </a:solidFill>
                <a:latin typeface="Trebuchet MS" panose="020B0603020202020204"/>
              </a:rPr>
              <a:t>έχουν μ</a:t>
            </a:r>
            <a:r>
              <a:rPr kumimoji="0" lang="el-GR" sz="1400" b="0" i="0" u="none" strike="noStrike" kern="1200" cap="none" spc="0" normalizeH="0" baseline="0" noProof="0" dirty="0" err="1">
                <a:ln>
                  <a:noFill/>
                </a:ln>
                <a:solidFill>
                  <a:prstClr val="black"/>
                </a:solidFill>
                <a:effectLst/>
                <a:uLnTx/>
                <a:uFillTx/>
                <a:latin typeface="Trebuchet MS" panose="020B0603020202020204"/>
                <a:ea typeface="+mn-ea"/>
                <a:cs typeface="+mn-cs"/>
              </a:rPr>
              <a:t>ετοχικό</a:t>
            </a:r>
            <a:r>
              <a:rPr kumimoji="0" lang="el-GR" sz="1400" b="0" i="0" u="none" strike="noStrike" kern="1200" cap="none" spc="0" normalizeH="0" baseline="0" noProof="0" dirty="0">
                <a:ln>
                  <a:noFill/>
                </a:ln>
                <a:solidFill>
                  <a:prstClr val="black"/>
                </a:solidFill>
                <a:effectLst/>
                <a:uLnTx/>
                <a:uFillTx/>
                <a:latin typeface="Trebuchet MS" panose="020B0603020202020204"/>
                <a:ea typeface="+mn-ea"/>
                <a:cs typeface="+mn-cs"/>
              </a:rPr>
              <a:t> κεφάλαιο «σταθερό» το οποίο δεν αυξάνεται ή δεν μειώνεται (δεν μεταβάλλεται) σύμφωνα με τις «συμμετοχές» ή «</a:t>
            </a:r>
            <a:r>
              <a:rPr kumimoji="0" lang="el-GR" sz="1400" b="0" i="0" u="none" strike="noStrike" kern="1200" cap="none" spc="0" normalizeH="0" baseline="0" noProof="0" dirty="0" err="1">
                <a:ln>
                  <a:noFill/>
                </a:ln>
                <a:solidFill>
                  <a:prstClr val="black"/>
                </a:solidFill>
                <a:effectLst/>
                <a:uLnTx/>
                <a:uFillTx/>
                <a:latin typeface="Trebuchet MS" panose="020B0603020202020204"/>
                <a:ea typeface="+mn-ea"/>
                <a:cs typeface="+mn-cs"/>
              </a:rPr>
              <a:t>εξαγορέ</a:t>
            </a:r>
            <a:r>
              <a:rPr lang="el-GR" sz="1400" dirty="0">
                <a:solidFill>
                  <a:prstClr val="black"/>
                </a:solidFill>
                <a:latin typeface="Trebuchet MS" panose="020B0603020202020204"/>
              </a:rPr>
              <a:t>ς».</a:t>
            </a:r>
            <a:endParaRPr kumimoji="0" lang="el-GR" sz="1400" b="0" i="0" u="none" strike="noStrike" kern="1200" cap="none" spc="0" normalizeH="0" baseline="0" noProof="0" dirty="0">
              <a:ln>
                <a:noFill/>
              </a:ln>
              <a:solidFill>
                <a:prstClr val="black"/>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35087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44B533-3976-D499-6F88-8611515601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C5C98B-E2A5-F836-D8FA-0D10CAA62BAA}"/>
              </a:ext>
            </a:extLst>
          </p:cNvPr>
          <p:cNvSpPr>
            <a:spLocks noGrp="1"/>
          </p:cNvSpPr>
          <p:nvPr>
            <p:ph type="title"/>
          </p:nvPr>
        </p:nvSpPr>
        <p:spPr>
          <a:xfrm>
            <a:off x="677333" y="609600"/>
            <a:ext cx="9092831" cy="1320800"/>
          </a:xfrm>
        </p:spPr>
        <p:txBody>
          <a:bodyPr>
            <a:normAutofit/>
          </a:bodyPr>
          <a:lstStyle/>
          <a:p>
            <a:r>
              <a:rPr lang="el-GR" sz="2800" dirty="0"/>
              <a:t>Α.Κ.Ε.Σ. </a:t>
            </a:r>
            <a:endParaRPr sz="2800" dirty="0"/>
          </a:p>
        </p:txBody>
      </p:sp>
      <p:sp>
        <p:nvSpPr>
          <p:cNvPr id="3" name="Content Placeholder 2">
            <a:extLst>
              <a:ext uri="{FF2B5EF4-FFF2-40B4-BE49-F238E27FC236}">
                <a16:creationId xmlns:a16="http://schemas.microsoft.com/office/drawing/2014/main" id="{C91D38B9-30EB-4BFE-3B23-4224869C873F}"/>
              </a:ext>
            </a:extLst>
          </p:cNvPr>
          <p:cNvSpPr>
            <a:spLocks noGrp="1"/>
          </p:cNvSpPr>
          <p:nvPr>
            <p:ph idx="1"/>
          </p:nvPr>
        </p:nvSpPr>
        <p:spPr>
          <a:xfrm>
            <a:off x="526727" y="1584121"/>
            <a:ext cx="8165452" cy="5386834"/>
          </a:xfrm>
        </p:spPr>
        <p:txBody>
          <a:bodyPr>
            <a:normAutofit fontScale="55000" lnSpcReduction="20000"/>
          </a:bodyPr>
          <a:lstStyle/>
          <a:p>
            <a:pPr>
              <a:lnSpc>
                <a:spcPct val="150000"/>
              </a:lnSpc>
              <a:buFont typeface="Arial" panose="020B0604020202020204" pitchFamily="34" charset="0"/>
              <a:buChar char="•"/>
            </a:pPr>
            <a:r>
              <a:rPr lang="el-GR" sz="2200" dirty="0">
                <a:solidFill>
                  <a:schemeClr val="tx1"/>
                </a:solidFill>
              </a:rPr>
              <a:t>Τι είναι τα Α.Κ.Ε.Σ. και ποιο είναι το νομικό τους καθεστώς στην Ελλάδα;</a:t>
            </a:r>
          </a:p>
          <a:p>
            <a:pPr lvl="1" algn="just">
              <a:lnSpc>
                <a:spcPct val="150000"/>
              </a:lnSpc>
              <a:buFont typeface="Wingdings" panose="05000000000000000000" pitchFamily="2" charset="2"/>
              <a:buChar char="ü"/>
            </a:pPr>
            <a:r>
              <a:rPr lang="el-GR" sz="1900" dirty="0">
                <a:solidFill>
                  <a:schemeClr val="tx1"/>
                </a:solidFill>
              </a:rPr>
              <a:t>Το Α.Κ.Ε.Σ. είναι ομάδα περιουσίας που αποτελείται από κινητές αξίες, εταιρικά μερίδια και μετρητά, με αποκλειστικό σκοπό τη συμμετοχή στο κεφάλαιο άλλων επιχειρήσεων μέσω επενδύσεων σε μετοχές και ομολογίες. </a:t>
            </a:r>
          </a:p>
          <a:p>
            <a:pPr lvl="1" algn="just">
              <a:lnSpc>
                <a:spcPct val="150000"/>
              </a:lnSpc>
              <a:buFont typeface="Wingdings" panose="05000000000000000000" pitchFamily="2" charset="2"/>
              <a:buChar char="ü"/>
            </a:pPr>
            <a:r>
              <a:rPr lang="el-GR" sz="1900" dirty="0">
                <a:solidFill>
                  <a:schemeClr val="tx1"/>
                </a:solidFill>
              </a:rPr>
              <a:t>Θεσπίστηκαν με τον Ν. 2992/2002 για την ενίσχυση των επενδύσεων επιχειρηματικού κεφαλαίου. </a:t>
            </a:r>
          </a:p>
          <a:p>
            <a:pPr lvl="1" algn="just">
              <a:lnSpc>
                <a:spcPct val="150000"/>
              </a:lnSpc>
              <a:buFont typeface="Wingdings" panose="05000000000000000000" pitchFamily="2" charset="2"/>
              <a:buChar char="ü"/>
            </a:pPr>
            <a:r>
              <a:rPr lang="el-GR" sz="1900" dirty="0">
                <a:solidFill>
                  <a:schemeClr val="tx1"/>
                </a:solidFill>
              </a:rPr>
              <a:t>Το Α.Κ.Ε.Σ. λειτουργεί με διαχειριστή - Ανώνυμη Εταιρείες Διαχείρισης Αμοιβαίων Κεφαλαίων Επιχειρηματικών Συμμετοχών (Α.Ε.Δ.Α.Κ.Ε.Σ.) - που εκπροσωπεί τους μεριδιούχους και εξασφαλίζει τη συμμόρφωση με τη σύμβαση διαχείρισης και την προστασία των συμφερόντων τους. </a:t>
            </a:r>
          </a:p>
          <a:p>
            <a:pPr lvl="1" algn="just">
              <a:lnSpc>
                <a:spcPct val="150000"/>
              </a:lnSpc>
              <a:buFont typeface="Wingdings" panose="05000000000000000000" pitchFamily="2" charset="2"/>
              <a:buChar char="ü"/>
            </a:pPr>
            <a:r>
              <a:rPr lang="el-GR" sz="1900" dirty="0">
                <a:solidFill>
                  <a:schemeClr val="tx1"/>
                </a:solidFill>
              </a:rPr>
              <a:t>Το ελάχιστο ενεργητικό για τη σύστασή του είναι 3.000.000 ευρώ, με ελάχιστη συμμετοχή 150.000 ευρώ ανά μεριδιούχο (μόνο για μη εισηγμένο Α.Κ.Ε.Σ), και πρώτη καταβολή 50.000 ευρώ τουλάχιστον. Επιτρέπεται να εισαχθεί στο Χ.Α.Α.</a:t>
            </a:r>
          </a:p>
          <a:p>
            <a:pPr lvl="1" algn="just">
              <a:lnSpc>
                <a:spcPct val="150000"/>
              </a:lnSpc>
              <a:buFont typeface="Wingdings" panose="05000000000000000000" pitchFamily="2" charset="2"/>
              <a:buChar char="ü"/>
            </a:pPr>
            <a:r>
              <a:rPr lang="el-GR" sz="1900" dirty="0">
                <a:solidFill>
                  <a:schemeClr val="tx1"/>
                </a:solidFill>
              </a:rPr>
              <a:t>Το Α.Κ.Ε.Σ. θεωρείται νομικά διαφανής οντότητα χωρίς νομική προσωπικότητα, με τους μεριδιούχους να ευθύνονται μόνο μέχρι την αξία της συμμετοχής τους. Ωστόσο, ο πρόσφατος νόμος 5162/2024 δίνει τη δυνατότητα σε </a:t>
            </a:r>
            <a:r>
              <a:rPr lang="el-GR" sz="1900" dirty="0" err="1">
                <a:solidFill>
                  <a:schemeClr val="tx1"/>
                </a:solidFill>
              </a:rPr>
              <a:t>νεοσυσταθέν</a:t>
            </a:r>
            <a:r>
              <a:rPr lang="el-GR" sz="1900" dirty="0">
                <a:solidFill>
                  <a:schemeClr val="tx1"/>
                </a:solidFill>
              </a:rPr>
              <a:t> Α.Κ.Ε.Σ (μετά την 1/1/2025) να αντιμετωπίζεται φορολογικά ως αυτοτελής οντότητα που φορολογείται στο όνομά του διαφοροποιώντας το από τη μέχρι τώρα νομική διαφάνειά του</a:t>
            </a:r>
            <a:r>
              <a:rPr lang="el-GR" sz="2100" dirty="0">
                <a:solidFill>
                  <a:schemeClr val="tx1"/>
                </a:solidFill>
              </a:rPr>
              <a:t>.</a:t>
            </a:r>
          </a:p>
          <a:p>
            <a:pPr lvl="1" algn="just">
              <a:lnSpc>
                <a:spcPct val="150000"/>
              </a:lnSpc>
              <a:buFont typeface="Wingdings" panose="05000000000000000000" pitchFamily="2" charset="2"/>
              <a:buChar char="ü"/>
            </a:pPr>
            <a:r>
              <a:rPr lang="el-GR" sz="1900" dirty="0">
                <a:solidFill>
                  <a:schemeClr val="tx1"/>
                </a:solidFill>
              </a:rPr>
              <a:t>Μέγιστη διάρκεια τα 20 έτη.</a:t>
            </a:r>
          </a:p>
          <a:p>
            <a:pPr lvl="1" algn="just">
              <a:lnSpc>
                <a:spcPct val="150000"/>
              </a:lnSpc>
              <a:buFont typeface="Wingdings" panose="05000000000000000000" pitchFamily="2" charset="2"/>
              <a:buChar char="ü"/>
            </a:pPr>
            <a:r>
              <a:rPr lang="el-GR" sz="1900" dirty="0">
                <a:solidFill>
                  <a:schemeClr val="tx1"/>
                </a:solidFill>
              </a:rPr>
              <a:t>Ποιος επενδύει</a:t>
            </a:r>
            <a:r>
              <a:rPr lang="en-US" sz="1900" dirty="0">
                <a:solidFill>
                  <a:schemeClr val="tx1"/>
                </a:solidFill>
              </a:rPr>
              <a:t>;</a:t>
            </a:r>
            <a:endParaRPr lang="el-GR" sz="1900" dirty="0">
              <a:solidFill>
                <a:schemeClr val="tx1"/>
              </a:solidFill>
            </a:endParaRPr>
          </a:p>
          <a:p>
            <a:pPr lvl="2" algn="just">
              <a:lnSpc>
                <a:spcPct val="150000"/>
              </a:lnSpc>
              <a:buFont typeface="Wingdings" panose="05000000000000000000" pitchFamily="2" charset="2"/>
              <a:buChar char="ü"/>
            </a:pPr>
            <a:r>
              <a:rPr lang="el-GR" sz="1700" dirty="0">
                <a:solidFill>
                  <a:schemeClr val="tx1"/>
                </a:solidFill>
              </a:rPr>
              <a:t>Αν ΜΗ εισηγμένη: </a:t>
            </a:r>
            <a:r>
              <a:rPr lang="el-GR" sz="1500" dirty="0">
                <a:solidFill>
                  <a:schemeClr val="tx1"/>
                </a:solidFill>
              </a:rPr>
              <a:t>ΜΟΝΟ Έμπειροι επενδυτές - με </a:t>
            </a:r>
            <a:r>
              <a:rPr lang="el-GR" sz="1500" dirty="0" err="1">
                <a:solidFill>
                  <a:schemeClr val="tx1"/>
                </a:solidFill>
              </a:rPr>
              <a:t>min</a:t>
            </a:r>
            <a:r>
              <a:rPr lang="el-GR" sz="1500" dirty="0">
                <a:solidFill>
                  <a:schemeClr val="tx1"/>
                </a:solidFill>
              </a:rPr>
              <a:t> 150.000 €</a:t>
            </a:r>
          </a:p>
          <a:p>
            <a:pPr lvl="2" algn="just">
              <a:lnSpc>
                <a:spcPct val="150000"/>
              </a:lnSpc>
              <a:buFont typeface="Wingdings" panose="05000000000000000000" pitchFamily="2" charset="2"/>
              <a:buChar char="ü"/>
            </a:pPr>
            <a:r>
              <a:rPr lang="el-GR" sz="1700" dirty="0">
                <a:solidFill>
                  <a:schemeClr val="tx1"/>
                </a:solidFill>
              </a:rPr>
              <a:t>ΑΝ ΕΙΣΑΧΘΕΙ: Ευρύ κοινό ΚΑΙ Έμπειροι Επενδυτές - αίρεται το όριο των 150.000 €</a:t>
            </a:r>
          </a:p>
          <a:p>
            <a:pPr lvl="1">
              <a:lnSpc>
                <a:spcPct val="150000"/>
              </a:lnSpc>
              <a:buFont typeface="Wingdings" panose="05000000000000000000" pitchFamily="2" charset="2"/>
              <a:buChar char="ü"/>
            </a:pPr>
            <a:endParaRPr lang="el-GR" dirty="0">
              <a:solidFill>
                <a:schemeClr val="tx1"/>
              </a:solidFill>
            </a:endParaRPr>
          </a:p>
        </p:txBody>
      </p:sp>
    </p:spTree>
    <p:extLst>
      <p:ext uri="{BB962C8B-B14F-4D97-AF65-F5344CB8AC3E}">
        <p14:creationId xmlns:p14="http://schemas.microsoft.com/office/powerpoint/2010/main" val="689211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EB630D-FAC7-9494-BE66-8E91C1B287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57FFC7-48D0-12FA-3FFE-24FBE1FAC076}"/>
              </a:ext>
            </a:extLst>
          </p:cNvPr>
          <p:cNvSpPr>
            <a:spLocks noGrp="1"/>
          </p:cNvSpPr>
          <p:nvPr>
            <p:ph type="title"/>
          </p:nvPr>
        </p:nvSpPr>
        <p:spPr>
          <a:xfrm>
            <a:off x="677333" y="609600"/>
            <a:ext cx="9092831" cy="1320800"/>
          </a:xfrm>
        </p:spPr>
        <p:txBody>
          <a:bodyPr>
            <a:normAutofit/>
          </a:bodyPr>
          <a:lstStyle/>
          <a:p>
            <a:r>
              <a:rPr lang="el-GR" sz="2800" dirty="0"/>
              <a:t>Ε.Κ.Ε.Σ. </a:t>
            </a:r>
            <a:endParaRPr sz="2800" dirty="0"/>
          </a:p>
        </p:txBody>
      </p:sp>
      <p:sp>
        <p:nvSpPr>
          <p:cNvPr id="3" name="Content Placeholder 2">
            <a:extLst>
              <a:ext uri="{FF2B5EF4-FFF2-40B4-BE49-F238E27FC236}">
                <a16:creationId xmlns:a16="http://schemas.microsoft.com/office/drawing/2014/main" id="{6A5672D8-FEAB-358F-FBD4-80F67F0A2C09}"/>
              </a:ext>
            </a:extLst>
          </p:cNvPr>
          <p:cNvSpPr>
            <a:spLocks noGrp="1"/>
          </p:cNvSpPr>
          <p:nvPr>
            <p:ph idx="1"/>
          </p:nvPr>
        </p:nvSpPr>
        <p:spPr>
          <a:xfrm>
            <a:off x="526727" y="1584121"/>
            <a:ext cx="8165452" cy="5386834"/>
          </a:xfrm>
        </p:spPr>
        <p:txBody>
          <a:bodyPr>
            <a:normAutofit fontScale="70000" lnSpcReduction="20000"/>
          </a:bodyPr>
          <a:lstStyle/>
          <a:p>
            <a:pPr>
              <a:lnSpc>
                <a:spcPct val="150000"/>
              </a:lnSpc>
              <a:buFont typeface="Arial" panose="020B0604020202020204" pitchFamily="34" charset="0"/>
              <a:buChar char="•"/>
            </a:pPr>
            <a:r>
              <a:rPr lang="el-GR" sz="2200" dirty="0">
                <a:solidFill>
                  <a:schemeClr val="tx1"/>
                </a:solidFill>
              </a:rPr>
              <a:t>Τι είναι οι Ε.Κ.Ε.Σ. και ποιο είναι το νομικό τους καθεστώς στην Ελλάδα;</a:t>
            </a:r>
          </a:p>
          <a:p>
            <a:pPr lvl="1" algn="just">
              <a:lnSpc>
                <a:spcPct val="150000"/>
              </a:lnSpc>
              <a:buFont typeface="Wingdings" panose="05000000000000000000" pitchFamily="2" charset="2"/>
              <a:buChar char="ü"/>
            </a:pPr>
            <a:r>
              <a:rPr lang="el-GR" sz="1900" dirty="0">
                <a:solidFill>
                  <a:schemeClr val="tx1"/>
                </a:solidFill>
              </a:rPr>
              <a:t>Κατηγορία: Εντάσσονται στα επενδυτικά κεφάλαια κλειστού τύπου.</a:t>
            </a:r>
          </a:p>
          <a:p>
            <a:pPr lvl="1" algn="just">
              <a:lnSpc>
                <a:spcPct val="150000"/>
              </a:lnSpc>
              <a:buFont typeface="Wingdings" panose="05000000000000000000" pitchFamily="2" charset="2"/>
              <a:buChar char="ü"/>
            </a:pPr>
            <a:r>
              <a:rPr lang="el-GR" sz="1900" dirty="0">
                <a:solidFill>
                  <a:schemeClr val="tx1"/>
                </a:solidFill>
              </a:rPr>
              <a:t>Νομικό πλαίσιο: Ρυθμίζονται από τον ν. 2367/1995, όπως τροποποιήθηκε με τον ν. 4141/2013. Λειτουργούν ως ανώνυμες εταιρείες (Α.Ε.) ειδικού σκοπού, σύμφωνα με τον ν. 4548/2018.</a:t>
            </a:r>
          </a:p>
          <a:p>
            <a:pPr lvl="1" algn="just">
              <a:lnSpc>
                <a:spcPct val="150000"/>
              </a:lnSpc>
              <a:buFont typeface="Wingdings" panose="05000000000000000000" pitchFamily="2" charset="2"/>
              <a:buChar char="ü"/>
            </a:pPr>
            <a:r>
              <a:rPr lang="el-GR" sz="1900" dirty="0">
                <a:solidFill>
                  <a:schemeClr val="tx1"/>
                </a:solidFill>
              </a:rPr>
              <a:t>Σκοπός: Συμμετοχή στο κεφάλαιο άλλων επιχειρήσεων μέσω επενδύσεων σε:</a:t>
            </a:r>
          </a:p>
          <a:p>
            <a:pPr lvl="2" algn="just">
              <a:lnSpc>
                <a:spcPct val="150000"/>
              </a:lnSpc>
              <a:buFont typeface="Courier New" panose="02070309020205020404" pitchFamily="49" charset="0"/>
              <a:buChar char="o"/>
            </a:pPr>
            <a:r>
              <a:rPr lang="el-GR" sz="1700" dirty="0">
                <a:solidFill>
                  <a:schemeClr val="tx1"/>
                </a:solidFill>
              </a:rPr>
              <a:t>Μετοχές και ομόλογα μη εισηγμένων εταιρειών, Κινητές αξίες (μετοχές, ομόλογα, κ.α.), Μερίδια Ο.Σ.Ε.Κ.Α. (Οργανισμοί Συλλογικών Επενδύσεων σε Κινητές Αξίες).</a:t>
            </a:r>
          </a:p>
          <a:p>
            <a:pPr lvl="1" algn="just">
              <a:lnSpc>
                <a:spcPct val="150000"/>
              </a:lnSpc>
              <a:buFont typeface="Wingdings" panose="05000000000000000000" pitchFamily="2" charset="2"/>
              <a:buChar char="ü"/>
            </a:pPr>
            <a:r>
              <a:rPr lang="el-GR" sz="1900" dirty="0">
                <a:solidFill>
                  <a:schemeClr val="tx1"/>
                </a:solidFill>
              </a:rPr>
              <a:t>Ελάχιστο μετοχικό κεφάλαιο: €300.000.</a:t>
            </a:r>
          </a:p>
          <a:p>
            <a:pPr lvl="1" algn="just">
              <a:lnSpc>
                <a:spcPct val="150000"/>
              </a:lnSpc>
              <a:buFont typeface="Wingdings" panose="05000000000000000000" pitchFamily="2" charset="2"/>
              <a:buChar char="ü"/>
            </a:pPr>
            <a:r>
              <a:rPr lang="el-GR" sz="1900" dirty="0">
                <a:solidFill>
                  <a:schemeClr val="tx1"/>
                </a:solidFill>
              </a:rPr>
              <a:t>Διαχείριση χαρτοφυλακίου: Τα στοιχεία της εταιρείας φυλάσσονται από Θεματοφύλακα.</a:t>
            </a:r>
          </a:p>
          <a:p>
            <a:pPr lvl="1" algn="just">
              <a:lnSpc>
                <a:spcPct val="150000"/>
              </a:lnSpc>
              <a:buFont typeface="Wingdings" panose="05000000000000000000" pitchFamily="2" charset="2"/>
              <a:buChar char="ü"/>
            </a:pPr>
            <a:r>
              <a:rPr lang="el-GR" sz="1900" dirty="0">
                <a:solidFill>
                  <a:schemeClr val="tx1"/>
                </a:solidFill>
              </a:rPr>
              <a:t>Υποχρεωτική εισαγωγή στο Χ.Α.Α.</a:t>
            </a:r>
          </a:p>
          <a:p>
            <a:pPr lvl="1" algn="just">
              <a:lnSpc>
                <a:spcPct val="150000"/>
              </a:lnSpc>
              <a:buFont typeface="Wingdings" panose="05000000000000000000" pitchFamily="2" charset="2"/>
              <a:buChar char="ü"/>
            </a:pPr>
            <a:r>
              <a:rPr lang="el-GR" sz="1900" dirty="0">
                <a:solidFill>
                  <a:schemeClr val="tx1"/>
                </a:solidFill>
              </a:rPr>
              <a:t>Υποχρεούται να εισαγάγει τις μετοχές της σε Οργανωμένη Αγορά ή Πολυμερή Μηχανισμό Διαπραγμάτευσης (ΠΜΔ) εντός 24 μηνών από τη σύστασή της (δυνατότητα παράτασης +24 μήνες). Αν δεν εισαχθούν οι μετοχές προς διαπραγμάτευση, η εταιρεία </a:t>
            </a:r>
            <a:r>
              <a:rPr lang="el-GR" sz="1900" dirty="0" err="1">
                <a:solidFill>
                  <a:schemeClr val="tx1"/>
                </a:solidFill>
              </a:rPr>
              <a:t>λύεται</a:t>
            </a:r>
            <a:r>
              <a:rPr lang="el-GR" sz="1900" dirty="0">
                <a:solidFill>
                  <a:schemeClr val="tx1"/>
                </a:solidFill>
              </a:rPr>
              <a:t> αυτοδίκαια.</a:t>
            </a:r>
          </a:p>
          <a:p>
            <a:pPr lvl="1" algn="just">
              <a:lnSpc>
                <a:spcPct val="150000"/>
              </a:lnSpc>
              <a:buFont typeface="Wingdings" panose="05000000000000000000" pitchFamily="2" charset="2"/>
              <a:buChar char="ü"/>
            </a:pPr>
            <a:r>
              <a:rPr lang="el-GR" sz="1900" dirty="0">
                <a:solidFill>
                  <a:schemeClr val="tx1"/>
                </a:solidFill>
              </a:rPr>
              <a:t>Ποιος επενδύει</a:t>
            </a:r>
            <a:r>
              <a:rPr lang="en-US" sz="1900" dirty="0">
                <a:solidFill>
                  <a:schemeClr val="tx1"/>
                </a:solidFill>
              </a:rPr>
              <a:t>; </a:t>
            </a:r>
            <a:r>
              <a:rPr lang="el-GR" sz="1900" dirty="0">
                <a:solidFill>
                  <a:schemeClr val="tx1"/>
                </a:solidFill>
              </a:rPr>
              <a:t>Ευρύ Κοινό ΚΑΙ Έμπειροι επενδυτές</a:t>
            </a:r>
          </a:p>
          <a:p>
            <a:pPr lvl="1">
              <a:lnSpc>
                <a:spcPct val="150000"/>
              </a:lnSpc>
              <a:buFont typeface="Wingdings" panose="05000000000000000000" pitchFamily="2" charset="2"/>
              <a:buChar char="ü"/>
            </a:pPr>
            <a:endParaRPr lang="el-GR" dirty="0">
              <a:solidFill>
                <a:schemeClr val="tx1"/>
              </a:solidFill>
            </a:endParaRPr>
          </a:p>
        </p:txBody>
      </p:sp>
    </p:spTree>
    <p:extLst>
      <p:ext uri="{BB962C8B-B14F-4D97-AF65-F5344CB8AC3E}">
        <p14:creationId xmlns:p14="http://schemas.microsoft.com/office/powerpoint/2010/main" val="887193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22F99F-EDD4-63FD-56B5-F0C369F578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B84DE8-A1A6-05B0-1344-980B7C803F61}"/>
              </a:ext>
            </a:extLst>
          </p:cNvPr>
          <p:cNvSpPr>
            <a:spLocks noGrp="1"/>
          </p:cNvSpPr>
          <p:nvPr>
            <p:ph type="title"/>
          </p:nvPr>
        </p:nvSpPr>
        <p:spPr>
          <a:xfrm>
            <a:off x="677333" y="609600"/>
            <a:ext cx="9092831" cy="1320800"/>
          </a:xfrm>
        </p:spPr>
        <p:txBody>
          <a:bodyPr>
            <a:normAutofit/>
          </a:bodyPr>
          <a:lstStyle/>
          <a:p>
            <a:r>
              <a:rPr lang="el-GR" sz="2800" dirty="0"/>
              <a:t>Α.Ε.Ε.Χ. </a:t>
            </a:r>
            <a:endParaRPr sz="2800" dirty="0"/>
          </a:p>
        </p:txBody>
      </p:sp>
      <p:sp>
        <p:nvSpPr>
          <p:cNvPr id="3" name="Content Placeholder 2">
            <a:extLst>
              <a:ext uri="{FF2B5EF4-FFF2-40B4-BE49-F238E27FC236}">
                <a16:creationId xmlns:a16="http://schemas.microsoft.com/office/drawing/2014/main" id="{3FE44915-7D6A-78F3-4064-FB5E8B69FE12}"/>
              </a:ext>
            </a:extLst>
          </p:cNvPr>
          <p:cNvSpPr>
            <a:spLocks noGrp="1"/>
          </p:cNvSpPr>
          <p:nvPr>
            <p:ph idx="1"/>
          </p:nvPr>
        </p:nvSpPr>
        <p:spPr>
          <a:xfrm>
            <a:off x="526727" y="1584121"/>
            <a:ext cx="8165452" cy="5386834"/>
          </a:xfrm>
        </p:spPr>
        <p:txBody>
          <a:bodyPr>
            <a:normAutofit fontScale="70000" lnSpcReduction="20000"/>
          </a:bodyPr>
          <a:lstStyle/>
          <a:p>
            <a:pPr>
              <a:lnSpc>
                <a:spcPct val="150000"/>
              </a:lnSpc>
              <a:buFont typeface="Arial" panose="020B0604020202020204" pitchFamily="34" charset="0"/>
              <a:buChar char="•"/>
            </a:pPr>
            <a:r>
              <a:rPr lang="el-GR" sz="2200" dirty="0">
                <a:solidFill>
                  <a:schemeClr val="tx1"/>
                </a:solidFill>
              </a:rPr>
              <a:t>Τι είναι οι Α.Ε.Ε.Χ. και ποιο είναι το νομικό τους καθεστώς στην Ελλάδα;</a:t>
            </a:r>
          </a:p>
          <a:p>
            <a:pPr lvl="1" algn="just">
              <a:lnSpc>
                <a:spcPct val="150000"/>
              </a:lnSpc>
              <a:buFont typeface="Wingdings" panose="05000000000000000000" pitchFamily="2" charset="2"/>
              <a:buChar char="ü"/>
            </a:pPr>
            <a:r>
              <a:rPr lang="el-GR" sz="1900" dirty="0">
                <a:solidFill>
                  <a:schemeClr val="tx1"/>
                </a:solidFill>
              </a:rPr>
              <a:t>Το νομικό πλαίσιο που διέπει τη σύσταση και λειτουργία ΑΕΕΧ προσδιορίζεται συνδυαστικά από τους ν. 4209/2013 και 3371/2005, όπως ισχύουν.</a:t>
            </a:r>
          </a:p>
          <a:p>
            <a:pPr lvl="1" algn="just">
              <a:lnSpc>
                <a:spcPct val="150000"/>
              </a:lnSpc>
              <a:buFont typeface="Wingdings" panose="05000000000000000000" pitchFamily="2" charset="2"/>
              <a:buChar char="ü"/>
            </a:pPr>
            <a:r>
              <a:rPr lang="el-GR" sz="1900" dirty="0">
                <a:solidFill>
                  <a:schemeClr val="tx1"/>
                </a:solidFill>
              </a:rPr>
              <a:t>Σκοπός: Αντλούν κεφάλαια μέσω του Χρηματιστηρίου.</a:t>
            </a:r>
          </a:p>
          <a:p>
            <a:pPr lvl="1" algn="just">
              <a:lnSpc>
                <a:spcPct val="150000"/>
              </a:lnSpc>
              <a:buFont typeface="Wingdings" panose="05000000000000000000" pitchFamily="2" charset="2"/>
              <a:buChar char="ü"/>
            </a:pPr>
            <a:r>
              <a:rPr lang="el-GR" sz="1900" dirty="0">
                <a:solidFill>
                  <a:schemeClr val="tx1"/>
                </a:solidFill>
              </a:rPr>
              <a:t>Επενδύουν σε: Κινητές αξίες διαπραγματεύσιμες στην ελληνική και διεθνή αγορά, Μερίδια ΟΣΕΚΑ, Παράγωγα χρηματοοικονομικά προϊόντα.</a:t>
            </a:r>
          </a:p>
          <a:p>
            <a:pPr lvl="1" algn="just">
              <a:lnSpc>
                <a:spcPct val="150000"/>
              </a:lnSpc>
              <a:buFont typeface="Wingdings" panose="05000000000000000000" pitchFamily="2" charset="2"/>
              <a:buChar char="ü"/>
            </a:pPr>
            <a:r>
              <a:rPr lang="el-GR" sz="1900" dirty="0">
                <a:solidFill>
                  <a:schemeClr val="tx1"/>
                </a:solidFill>
              </a:rPr>
              <a:t>Χαρακτηριστικά: Είναι εταιρίες επενδύσεων ανοιχτού τύπου.</a:t>
            </a:r>
          </a:p>
          <a:p>
            <a:pPr lvl="1" algn="just">
              <a:lnSpc>
                <a:spcPct val="150000"/>
              </a:lnSpc>
              <a:buFont typeface="Wingdings" panose="05000000000000000000" pitchFamily="2" charset="2"/>
              <a:buChar char="ü"/>
            </a:pPr>
            <a:r>
              <a:rPr lang="el-GR" sz="1900" dirty="0">
                <a:solidFill>
                  <a:schemeClr val="tx1"/>
                </a:solidFill>
              </a:rPr>
              <a:t>Διαθέτουν σταθερό μετοχικό κεφάλαιο, το οποίο δεν αυξομειώνεται σύμφωνα με εισόδους ή εξόδους επενδυτών, όπως συμβαίνει στα αμοιβαία κεφάλαια.</a:t>
            </a:r>
          </a:p>
          <a:p>
            <a:pPr lvl="1" algn="just">
              <a:lnSpc>
                <a:spcPct val="150000"/>
              </a:lnSpc>
              <a:buFont typeface="Wingdings" panose="05000000000000000000" pitchFamily="2" charset="2"/>
              <a:buChar char="ü"/>
            </a:pPr>
            <a:r>
              <a:rPr lang="el-GR" sz="1900" dirty="0">
                <a:solidFill>
                  <a:schemeClr val="tx1"/>
                </a:solidFill>
              </a:rPr>
              <a:t>Η αύξηση του μετοχικού κεφαλαίου μπορεί να γίνει μόνο μέσω έκδοσης νέων μετοχών στο Χ.Α.Α.</a:t>
            </a:r>
          </a:p>
          <a:p>
            <a:pPr lvl="1" algn="just">
              <a:lnSpc>
                <a:spcPct val="150000"/>
              </a:lnSpc>
              <a:buFont typeface="Wingdings" panose="05000000000000000000" pitchFamily="2" charset="2"/>
              <a:buChar char="ü"/>
            </a:pPr>
            <a:r>
              <a:rPr lang="el-GR" sz="1900" dirty="0">
                <a:solidFill>
                  <a:schemeClr val="tx1"/>
                </a:solidFill>
              </a:rPr>
              <a:t>Κεφαλαιακές απαιτήσεις: Ελάχιστο μετοχικό κεφάλαιο 500.000 ευρώ.</a:t>
            </a:r>
          </a:p>
          <a:p>
            <a:pPr lvl="1" algn="just">
              <a:lnSpc>
                <a:spcPct val="150000"/>
              </a:lnSpc>
              <a:buFont typeface="Wingdings" panose="05000000000000000000" pitchFamily="2" charset="2"/>
              <a:buChar char="ü"/>
            </a:pPr>
            <a:r>
              <a:rPr lang="el-GR" sz="1900" dirty="0">
                <a:solidFill>
                  <a:schemeClr val="tx1"/>
                </a:solidFill>
              </a:rPr>
              <a:t>Υποχρεωτική εισαγωγή στο Χ.Α.Α. με δημόσια προσφορά τουλάχιστον 10 εκατ. Ευρώ.</a:t>
            </a:r>
          </a:p>
          <a:p>
            <a:pPr lvl="1" algn="just">
              <a:lnSpc>
                <a:spcPct val="150000"/>
              </a:lnSpc>
              <a:buFont typeface="Wingdings" panose="05000000000000000000" pitchFamily="2" charset="2"/>
              <a:buChar char="ü"/>
            </a:pPr>
            <a:r>
              <a:rPr lang="el-GR" sz="1900" dirty="0">
                <a:solidFill>
                  <a:schemeClr val="tx1"/>
                </a:solidFill>
              </a:rPr>
              <a:t>Απόκτηση μετοχών: Ο επενδυτής μπορεί να αποκτήσει μετοχές κατά τη Δημόσια Εγγραφή και εισαγωγή τους στο Χ.Α.Α. ή τη καθημερινή διαπραγμάτευσή τους.</a:t>
            </a:r>
          </a:p>
          <a:p>
            <a:pPr lvl="1" algn="just">
              <a:lnSpc>
                <a:spcPct val="150000"/>
              </a:lnSpc>
              <a:buFont typeface="Wingdings" panose="05000000000000000000" pitchFamily="2" charset="2"/>
              <a:buChar char="ü"/>
            </a:pPr>
            <a:r>
              <a:rPr lang="el-GR" sz="1900" dirty="0">
                <a:solidFill>
                  <a:schemeClr val="tx1"/>
                </a:solidFill>
              </a:rPr>
              <a:t>Ποιος επενδύει; Ευρύ Κοινό ΚΑΙ Έμπειροι επενδυτές</a:t>
            </a:r>
          </a:p>
          <a:p>
            <a:pPr lvl="1" algn="just">
              <a:lnSpc>
                <a:spcPct val="150000"/>
              </a:lnSpc>
              <a:buFont typeface="Wingdings" panose="05000000000000000000" pitchFamily="2" charset="2"/>
              <a:buChar char="ü"/>
            </a:pPr>
            <a:endParaRPr lang="el-GR" sz="1900" dirty="0">
              <a:solidFill>
                <a:schemeClr val="tx1"/>
              </a:solidFill>
            </a:endParaRPr>
          </a:p>
          <a:p>
            <a:pPr lvl="1" algn="just">
              <a:lnSpc>
                <a:spcPct val="150000"/>
              </a:lnSpc>
              <a:buFont typeface="Wingdings" panose="05000000000000000000" pitchFamily="2" charset="2"/>
              <a:buChar char="ü"/>
            </a:pPr>
            <a:endParaRPr lang="el-GR" sz="1900" dirty="0">
              <a:solidFill>
                <a:schemeClr val="tx1"/>
              </a:solidFill>
            </a:endParaRPr>
          </a:p>
          <a:p>
            <a:pPr lvl="1" algn="just">
              <a:lnSpc>
                <a:spcPct val="150000"/>
              </a:lnSpc>
              <a:buFont typeface="Wingdings" panose="05000000000000000000" pitchFamily="2" charset="2"/>
              <a:buChar char="ü"/>
            </a:pPr>
            <a:endParaRPr lang="el-GR" dirty="0">
              <a:solidFill>
                <a:schemeClr val="tx1"/>
              </a:solidFill>
            </a:endParaRPr>
          </a:p>
        </p:txBody>
      </p:sp>
    </p:spTree>
    <p:extLst>
      <p:ext uri="{BB962C8B-B14F-4D97-AF65-F5344CB8AC3E}">
        <p14:creationId xmlns:p14="http://schemas.microsoft.com/office/powerpoint/2010/main" val="353179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A672BF-A229-B18B-DECD-8A7CDFD022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975562-C420-E7C3-B461-25994468BBFC}"/>
              </a:ext>
            </a:extLst>
          </p:cNvPr>
          <p:cNvSpPr>
            <a:spLocks noGrp="1"/>
          </p:cNvSpPr>
          <p:nvPr>
            <p:ph type="title"/>
          </p:nvPr>
        </p:nvSpPr>
        <p:spPr/>
        <p:txBody>
          <a:bodyPr>
            <a:normAutofit/>
          </a:bodyPr>
          <a:lstStyle/>
          <a:p>
            <a:r>
              <a:rPr lang="el-GR" sz="3200" dirty="0"/>
              <a:t>Φορολόγηση</a:t>
            </a:r>
            <a:endParaRPr sz="3200" dirty="0"/>
          </a:p>
        </p:txBody>
      </p:sp>
      <p:sp>
        <p:nvSpPr>
          <p:cNvPr id="3" name="Content Placeholder 2">
            <a:extLst>
              <a:ext uri="{FF2B5EF4-FFF2-40B4-BE49-F238E27FC236}">
                <a16:creationId xmlns:a16="http://schemas.microsoft.com/office/drawing/2014/main" id="{6481D605-1DB7-E9D3-AEFE-92EB7883AF9E}"/>
              </a:ext>
            </a:extLst>
          </p:cNvPr>
          <p:cNvSpPr>
            <a:spLocks noGrp="1"/>
          </p:cNvSpPr>
          <p:nvPr>
            <p:ph idx="1"/>
          </p:nvPr>
        </p:nvSpPr>
        <p:spPr>
          <a:xfrm>
            <a:off x="220134" y="1491355"/>
            <a:ext cx="8596668" cy="4757045"/>
          </a:xfrm>
        </p:spPr>
        <p:txBody>
          <a:bodyPr>
            <a:normAutofit fontScale="92500" lnSpcReduction="20000"/>
          </a:bodyPr>
          <a:lstStyle/>
          <a:p>
            <a:pPr marL="0" indent="0">
              <a:lnSpc>
                <a:spcPct val="150000"/>
              </a:lnSpc>
              <a:buNone/>
            </a:pPr>
            <a:endParaRPr lang="el-GR" dirty="0">
              <a:solidFill>
                <a:schemeClr val="tx1"/>
              </a:solidFill>
            </a:endParaRPr>
          </a:p>
          <a:p>
            <a:pPr lvl="1" algn="just">
              <a:lnSpc>
                <a:spcPct val="150000"/>
              </a:lnSpc>
              <a:buFont typeface="Wingdings" panose="05000000000000000000" pitchFamily="2" charset="2"/>
              <a:buChar char="ü"/>
            </a:pPr>
            <a:r>
              <a:rPr lang="el-GR" dirty="0">
                <a:solidFill>
                  <a:schemeClr val="tx1"/>
                </a:solidFill>
              </a:rPr>
              <a:t>Μερίσματα που αποκτούν φυσικά πρόσωπα από τη συμμετοχή τους σε A</a:t>
            </a:r>
            <a:r>
              <a:rPr lang="en-US" dirty="0">
                <a:solidFill>
                  <a:schemeClr val="tx1"/>
                </a:solidFill>
              </a:rPr>
              <a:t>.</a:t>
            </a:r>
            <a:r>
              <a:rPr lang="el-GR" dirty="0">
                <a:solidFill>
                  <a:schemeClr val="tx1"/>
                </a:solidFill>
              </a:rPr>
              <a:t>E</a:t>
            </a:r>
            <a:r>
              <a:rPr lang="en-US" dirty="0">
                <a:solidFill>
                  <a:schemeClr val="tx1"/>
                </a:solidFill>
              </a:rPr>
              <a:t>.</a:t>
            </a:r>
            <a:r>
              <a:rPr lang="el-GR" dirty="0">
                <a:solidFill>
                  <a:schemeClr val="tx1"/>
                </a:solidFill>
              </a:rPr>
              <a:t>E</a:t>
            </a:r>
            <a:r>
              <a:rPr lang="en-US" dirty="0">
                <a:solidFill>
                  <a:schemeClr val="tx1"/>
                </a:solidFill>
              </a:rPr>
              <a:t>.</a:t>
            </a:r>
            <a:r>
              <a:rPr lang="el-GR" dirty="0">
                <a:solidFill>
                  <a:schemeClr val="tx1"/>
                </a:solidFill>
              </a:rPr>
              <a:t>Χ</a:t>
            </a:r>
            <a:r>
              <a:rPr lang="en-US" dirty="0">
                <a:solidFill>
                  <a:schemeClr val="tx1"/>
                </a:solidFill>
              </a:rPr>
              <a:t>.</a:t>
            </a:r>
            <a:r>
              <a:rPr lang="el-GR" dirty="0">
                <a:solidFill>
                  <a:schemeClr val="tx1"/>
                </a:solidFill>
              </a:rPr>
              <a:t> – Ε.Κ.Ε.Σ. απαλλάσσονται του φόρου.</a:t>
            </a:r>
            <a:endParaRPr lang="en-US" dirty="0">
              <a:solidFill>
                <a:schemeClr val="tx1"/>
              </a:solidFill>
            </a:endParaRPr>
          </a:p>
          <a:p>
            <a:pPr lvl="2" algn="just">
              <a:lnSpc>
                <a:spcPct val="150000"/>
              </a:lnSpc>
              <a:buFont typeface="Wingdings" panose="05000000000000000000" pitchFamily="2" charset="2"/>
              <a:buChar char="ü"/>
            </a:pPr>
            <a:r>
              <a:rPr lang="el-GR" dirty="0">
                <a:solidFill>
                  <a:schemeClr val="tx1"/>
                </a:solidFill>
              </a:rPr>
              <a:t>Οι Α.Ε.Ε.Χ. φορολογούνται σύμφωνα με τις διατάξεις του ν. 3371/2005 και της παραγράφου 4 του άρθρου 15 του ν. 3522/2006 και υποχρεούνται σε καταβολή φόρου, ο συντελεστής του οποίου ορίζεται σε δέκα τοις εκατό (10%) επί του εκάστοτε ισχύοντος επιτοκίου παρέμβασης της Ευρωπαϊκής Κεντρικής Τράπεζας (επιτοκίου αναφοράς) προσαυξανόμενου κατά μία (1) ποσοστιαία μονάδα. Ο φόρος υπολογίζεται επί του εξαμηνιαίου μέσου όρου των επενδύσεών τους, πλέον των διαθεσίμων σε τρέχουσες τιμές.</a:t>
            </a:r>
            <a:endParaRPr lang="en-US" dirty="0">
              <a:solidFill>
                <a:schemeClr val="tx1"/>
              </a:solidFill>
            </a:endParaRPr>
          </a:p>
          <a:p>
            <a:pPr lvl="2" algn="just">
              <a:lnSpc>
                <a:spcPct val="150000"/>
              </a:lnSpc>
              <a:buFont typeface="Wingdings" panose="05000000000000000000" pitchFamily="2" charset="2"/>
              <a:buChar char="ü"/>
            </a:pPr>
            <a:r>
              <a:rPr lang="el-GR" dirty="0">
                <a:solidFill>
                  <a:schemeClr val="tx1"/>
                </a:solidFill>
              </a:rPr>
              <a:t>Ο φόρος εισοδήματος στις</a:t>
            </a:r>
            <a:r>
              <a:rPr lang="en-US" dirty="0">
                <a:solidFill>
                  <a:schemeClr val="tx1"/>
                </a:solidFill>
              </a:rPr>
              <a:t> </a:t>
            </a:r>
            <a:r>
              <a:rPr lang="el-GR" dirty="0">
                <a:solidFill>
                  <a:schemeClr val="tx1"/>
                </a:solidFill>
              </a:rPr>
              <a:t>Ε.Κ.Ε.Σ. επιβάλλεται στα διανεμόμενα μερίσματα,</a:t>
            </a:r>
            <a:r>
              <a:rPr lang="en-US" dirty="0">
                <a:solidFill>
                  <a:schemeClr val="tx1"/>
                </a:solidFill>
              </a:rPr>
              <a:t> </a:t>
            </a:r>
            <a:r>
              <a:rPr lang="el-GR" dirty="0">
                <a:solidFill>
                  <a:schemeClr val="tx1"/>
                </a:solidFill>
              </a:rPr>
              <a:t>εξαιρουμένων των μερισμάτων που προέρχονται από ημεδαπές ανώνυμες εταιρείες ή εταιρείες περιορισμένης ευθύνης,</a:t>
            </a:r>
            <a:r>
              <a:rPr lang="en-US" dirty="0">
                <a:solidFill>
                  <a:schemeClr val="tx1"/>
                </a:solidFill>
              </a:rPr>
              <a:t> </a:t>
            </a:r>
            <a:r>
              <a:rPr lang="el-GR" dirty="0">
                <a:solidFill>
                  <a:schemeClr val="tx1"/>
                </a:solidFill>
              </a:rPr>
              <a:t>μετά την αναγωγή τους σε μικτό ποσό με την προσθήκη του φόρου που αναλογεί επί τούτων, ενώ ο φορολογικός συντελεστής για τις Ε.Κ.Ε.Σ. ανέρχεται στο 20% σε κάθε περίπτωση</a:t>
            </a:r>
            <a:r>
              <a:rPr lang="en-US" dirty="0">
                <a:solidFill>
                  <a:schemeClr val="tx1"/>
                </a:solidFill>
              </a:rPr>
              <a:t> (</a:t>
            </a:r>
            <a:r>
              <a:rPr lang="el-GR" dirty="0" err="1">
                <a:solidFill>
                  <a:schemeClr val="tx1"/>
                </a:solidFill>
              </a:rPr>
              <a:t>Αρ</a:t>
            </a:r>
            <a:r>
              <a:rPr lang="el-GR" dirty="0">
                <a:solidFill>
                  <a:schemeClr val="tx1"/>
                </a:solidFill>
              </a:rPr>
              <a:t>. 8 του Ν. 2367/1995) και εξαντλεί την φορολογική υποχρέωση.</a:t>
            </a:r>
            <a:endParaRPr lang="en-US" dirty="0">
              <a:solidFill>
                <a:schemeClr val="tx1"/>
              </a:solidFill>
            </a:endParaRPr>
          </a:p>
          <a:p>
            <a:pPr lvl="1" algn="just">
              <a:lnSpc>
                <a:spcPct val="150000"/>
              </a:lnSpc>
              <a:buFont typeface="Wingdings" panose="05000000000000000000" pitchFamily="2" charset="2"/>
              <a:buChar char="ü"/>
            </a:pPr>
            <a:r>
              <a:rPr lang="el-GR" dirty="0">
                <a:solidFill>
                  <a:schemeClr val="tx1"/>
                </a:solidFill>
              </a:rPr>
              <a:t>Δεν απαλλάσσονται, αντίθετα, τα μερίσματα λόγω συμμετοχής σε Α</a:t>
            </a:r>
            <a:r>
              <a:rPr lang="en-US" dirty="0">
                <a:solidFill>
                  <a:schemeClr val="tx1"/>
                </a:solidFill>
              </a:rPr>
              <a:t>.</a:t>
            </a:r>
            <a:r>
              <a:rPr lang="el-GR" dirty="0">
                <a:solidFill>
                  <a:schemeClr val="tx1"/>
                </a:solidFill>
              </a:rPr>
              <a:t>Κ</a:t>
            </a:r>
            <a:r>
              <a:rPr lang="en-US" dirty="0">
                <a:solidFill>
                  <a:schemeClr val="tx1"/>
                </a:solidFill>
              </a:rPr>
              <a:t>.</a:t>
            </a:r>
            <a:r>
              <a:rPr lang="el-GR" dirty="0">
                <a:solidFill>
                  <a:schemeClr val="tx1"/>
                </a:solidFill>
              </a:rPr>
              <a:t>Ε</a:t>
            </a:r>
            <a:r>
              <a:rPr lang="en-US" dirty="0">
                <a:solidFill>
                  <a:schemeClr val="tx1"/>
                </a:solidFill>
              </a:rPr>
              <a:t>.</a:t>
            </a:r>
            <a:r>
              <a:rPr lang="el-GR" dirty="0">
                <a:solidFill>
                  <a:schemeClr val="tx1"/>
                </a:solidFill>
              </a:rPr>
              <a:t>Σ</a:t>
            </a:r>
            <a:r>
              <a:rPr lang="en-US" dirty="0">
                <a:solidFill>
                  <a:schemeClr val="tx1"/>
                </a:solidFill>
              </a:rPr>
              <a:t>.</a:t>
            </a:r>
          </a:p>
        </p:txBody>
      </p:sp>
    </p:spTree>
    <p:extLst>
      <p:ext uri="{BB962C8B-B14F-4D97-AF65-F5344CB8AC3E}">
        <p14:creationId xmlns:p14="http://schemas.microsoft.com/office/powerpoint/2010/main" val="3104463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7EF095-BA6B-ED6E-AFB4-0126BB7289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A88E25-5D29-2904-3232-7C44AF7F277C}"/>
              </a:ext>
            </a:extLst>
          </p:cNvPr>
          <p:cNvSpPr>
            <a:spLocks noGrp="1"/>
          </p:cNvSpPr>
          <p:nvPr>
            <p:ph type="title"/>
          </p:nvPr>
        </p:nvSpPr>
        <p:spPr>
          <a:xfrm>
            <a:off x="677333" y="609600"/>
            <a:ext cx="9092831" cy="1320800"/>
          </a:xfrm>
        </p:spPr>
        <p:txBody>
          <a:bodyPr>
            <a:normAutofit/>
          </a:bodyPr>
          <a:lstStyle/>
          <a:p>
            <a:r>
              <a:rPr lang="el-GR" sz="2800" dirty="0"/>
              <a:t>Α.Κ.Ε.Σ. </a:t>
            </a:r>
            <a:endParaRPr sz="2800" dirty="0"/>
          </a:p>
        </p:txBody>
      </p:sp>
      <p:sp>
        <p:nvSpPr>
          <p:cNvPr id="3" name="Content Placeholder 2">
            <a:extLst>
              <a:ext uri="{FF2B5EF4-FFF2-40B4-BE49-F238E27FC236}">
                <a16:creationId xmlns:a16="http://schemas.microsoft.com/office/drawing/2014/main" id="{01D0DDF0-E404-151D-5FF4-97BE411398B1}"/>
              </a:ext>
            </a:extLst>
          </p:cNvPr>
          <p:cNvSpPr>
            <a:spLocks noGrp="1"/>
          </p:cNvSpPr>
          <p:nvPr>
            <p:ph idx="1"/>
          </p:nvPr>
        </p:nvSpPr>
        <p:spPr>
          <a:xfrm>
            <a:off x="526727" y="1584120"/>
            <a:ext cx="8596668" cy="5042591"/>
          </a:xfrm>
        </p:spPr>
        <p:txBody>
          <a:bodyPr>
            <a:normAutofit/>
          </a:bodyPr>
          <a:lstStyle/>
          <a:p>
            <a:pPr>
              <a:lnSpc>
                <a:spcPct val="150000"/>
              </a:lnSpc>
              <a:buFont typeface="Arial" panose="020B0604020202020204" pitchFamily="34" charset="0"/>
              <a:buChar char="•"/>
            </a:pPr>
            <a:r>
              <a:rPr lang="el-GR" dirty="0">
                <a:solidFill>
                  <a:schemeClr val="tx1"/>
                </a:solidFill>
              </a:rPr>
              <a:t>Διπλό Φορολογικό Κίνητρο με το Ν. 5162/2024</a:t>
            </a:r>
          </a:p>
          <a:p>
            <a:pPr lvl="1">
              <a:lnSpc>
                <a:spcPct val="150000"/>
              </a:lnSpc>
              <a:buFont typeface="Wingdings" panose="05000000000000000000" pitchFamily="2" charset="2"/>
              <a:buChar char="ü"/>
            </a:pPr>
            <a:r>
              <a:rPr lang="el-GR" sz="1500" dirty="0">
                <a:solidFill>
                  <a:schemeClr val="tx1"/>
                </a:solidFill>
              </a:rPr>
              <a:t>Σε επίπεδο Α.Κ.Ε.Σ.</a:t>
            </a:r>
          </a:p>
          <a:p>
            <a:pPr lvl="1">
              <a:lnSpc>
                <a:spcPct val="150000"/>
              </a:lnSpc>
              <a:buFont typeface="Wingdings" panose="05000000000000000000" pitchFamily="2" charset="2"/>
              <a:buChar char="ü"/>
            </a:pPr>
            <a:r>
              <a:rPr lang="el-GR" sz="1500" dirty="0">
                <a:solidFill>
                  <a:schemeClr val="tx1"/>
                </a:solidFill>
              </a:rPr>
              <a:t>Σε επίπεδο επενδυτών</a:t>
            </a:r>
          </a:p>
          <a:p>
            <a:pPr lvl="1">
              <a:lnSpc>
                <a:spcPct val="150000"/>
              </a:lnSpc>
              <a:buFont typeface="Wingdings" panose="05000000000000000000" pitchFamily="2" charset="2"/>
              <a:buChar char="ü"/>
            </a:pPr>
            <a:endParaRPr lang="el-GR" dirty="0">
              <a:solidFill>
                <a:schemeClr val="tx1"/>
              </a:solidFill>
            </a:endParaRPr>
          </a:p>
        </p:txBody>
      </p:sp>
    </p:spTree>
    <p:extLst>
      <p:ext uri="{BB962C8B-B14F-4D97-AF65-F5344CB8AC3E}">
        <p14:creationId xmlns:p14="http://schemas.microsoft.com/office/powerpoint/2010/main" val="4077682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41524F-1380-F8CE-1097-4DCE8AE42F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77ED81-102F-E462-15DB-458D59128448}"/>
              </a:ext>
            </a:extLst>
          </p:cNvPr>
          <p:cNvSpPr>
            <a:spLocks noGrp="1"/>
          </p:cNvSpPr>
          <p:nvPr>
            <p:ph type="title"/>
          </p:nvPr>
        </p:nvSpPr>
        <p:spPr>
          <a:xfrm>
            <a:off x="677333" y="609600"/>
            <a:ext cx="9092831" cy="1320800"/>
          </a:xfrm>
        </p:spPr>
        <p:txBody>
          <a:bodyPr>
            <a:normAutofit/>
          </a:bodyPr>
          <a:lstStyle/>
          <a:p>
            <a:r>
              <a:rPr lang="el-GR" sz="2800" dirty="0"/>
              <a:t>Κίνητρο σε επίπεδο Α.Κ.Ε.Σ</a:t>
            </a:r>
            <a:endParaRPr sz="2800" dirty="0"/>
          </a:p>
        </p:txBody>
      </p:sp>
      <p:sp>
        <p:nvSpPr>
          <p:cNvPr id="3" name="Content Placeholder 2">
            <a:extLst>
              <a:ext uri="{FF2B5EF4-FFF2-40B4-BE49-F238E27FC236}">
                <a16:creationId xmlns:a16="http://schemas.microsoft.com/office/drawing/2014/main" id="{D41ADF9D-65C7-A11F-CF67-4F8379540622}"/>
              </a:ext>
            </a:extLst>
          </p:cNvPr>
          <p:cNvSpPr>
            <a:spLocks noGrp="1"/>
          </p:cNvSpPr>
          <p:nvPr>
            <p:ph idx="1"/>
          </p:nvPr>
        </p:nvSpPr>
        <p:spPr>
          <a:xfrm>
            <a:off x="677333" y="1270000"/>
            <a:ext cx="8262271" cy="6105490"/>
          </a:xfrm>
        </p:spPr>
        <p:txBody>
          <a:bodyPr>
            <a:normAutofit/>
          </a:bodyPr>
          <a:lstStyle/>
          <a:p>
            <a:pPr>
              <a:lnSpc>
                <a:spcPct val="150000"/>
              </a:lnSpc>
              <a:buFont typeface="Arial" panose="020B0604020202020204" pitchFamily="34" charset="0"/>
              <a:buChar char="•"/>
            </a:pPr>
            <a:r>
              <a:rPr lang="el-GR" sz="1400" dirty="0">
                <a:solidFill>
                  <a:schemeClr val="tx1"/>
                </a:solidFill>
              </a:rPr>
              <a:t>Με το άρθρο 38 του Ν</a:t>
            </a:r>
            <a:r>
              <a:rPr lang="en-US" sz="1400" dirty="0">
                <a:solidFill>
                  <a:schemeClr val="tx1"/>
                </a:solidFill>
              </a:rPr>
              <a:t>. </a:t>
            </a:r>
            <a:r>
              <a:rPr lang="el-GR" sz="1400" dirty="0">
                <a:solidFill>
                  <a:schemeClr val="tx1"/>
                </a:solidFill>
              </a:rPr>
              <a:t>5162/2024, εισήχθη ένα διαζευκτικό σύστημα φορολόγησης επί των Α.Κ.Ε.Σ., επιτρέποντας την επιλογή μεταξύ δύο διαφορετικών μεθόδων. </a:t>
            </a:r>
          </a:p>
          <a:p>
            <a:pPr marL="742870" lvl="1" indent="-342900">
              <a:lnSpc>
                <a:spcPct val="150000"/>
              </a:lnSpc>
              <a:buFont typeface="+mj-lt"/>
              <a:buAutoNum type="arabicPeriod"/>
            </a:pPr>
            <a:r>
              <a:rPr lang="el-GR" sz="1400" dirty="0">
                <a:solidFill>
                  <a:schemeClr val="tx1"/>
                </a:solidFill>
              </a:rPr>
              <a:t>Με την πρώτη μέθοδο διατηρείται η απαλλαγή του φόρου σε επίπεδο Α.Κ.Ε.Σ. και επιβάλλεται φορολόγηση στους μεριδιούχους για το κάθε μορφής εισόδημα που αποκτούν υπό την ιδιότητά τους αυτή, όπως μερίσματα ή υπεραξία από τους τίτλους που αποκτά το Α.Κ.Ε.Σ.</a:t>
            </a:r>
          </a:p>
          <a:p>
            <a:pPr marL="742870" lvl="1" indent="-342900">
              <a:lnSpc>
                <a:spcPct val="150000"/>
              </a:lnSpc>
              <a:buFont typeface="+mj-lt"/>
              <a:buAutoNum type="arabicPeriod"/>
            </a:pPr>
            <a:r>
              <a:rPr lang="el-GR" sz="1400" dirty="0">
                <a:solidFill>
                  <a:schemeClr val="tx1"/>
                </a:solidFill>
              </a:rPr>
              <a:t>Αντιθέτως, η </a:t>
            </a:r>
            <a:r>
              <a:rPr lang="el-GR" sz="1400" dirty="0" err="1">
                <a:solidFill>
                  <a:schemeClr val="tx1"/>
                </a:solidFill>
              </a:rPr>
              <a:t>νεοεισαχθείσα</a:t>
            </a:r>
            <a:r>
              <a:rPr lang="el-GR" sz="1400" dirty="0">
                <a:solidFill>
                  <a:schemeClr val="tx1"/>
                </a:solidFill>
              </a:rPr>
              <a:t> εναλλακτική μέθοδος προβλέπει την καταβολή φόρου σε επίπεδο Α.Κ.Ε.Σ., με εξάντληση της φορολογικής υποχρέωσης για τους μεριδιούχους. </a:t>
            </a:r>
          </a:p>
          <a:p>
            <a:pPr lvl="2">
              <a:lnSpc>
                <a:spcPct val="150000"/>
              </a:lnSpc>
              <a:buFont typeface="Wingdings" panose="05000000000000000000" pitchFamily="2" charset="2"/>
              <a:buChar char="ü"/>
            </a:pPr>
            <a:r>
              <a:rPr lang="el-GR" sz="1200" dirty="0">
                <a:solidFill>
                  <a:schemeClr val="tx1"/>
                </a:solidFill>
              </a:rPr>
              <a:t>Ο φόρος των Α.Κ.Ε.Σ. θα υπολογίζεται ετησίως επί τη βάση της διαφοράς μεταξύ της αξίας των εταιρικών συμμετοχών και του κόστους απόκτησής των εν λόγω συμμετοχών, προσαυξημένου κατά τις σωρευτικές δαπάνες λειτουργίας με πολύ ευνοϊκό φορολογικό συντελεστή. </a:t>
            </a:r>
          </a:p>
          <a:p>
            <a:pPr lvl="2">
              <a:lnSpc>
                <a:spcPct val="150000"/>
              </a:lnSpc>
              <a:buFont typeface="Wingdings" panose="05000000000000000000" pitchFamily="2" charset="2"/>
              <a:buChar char="ü"/>
            </a:pPr>
            <a:r>
              <a:rPr lang="el-GR" sz="1200" dirty="0">
                <a:solidFill>
                  <a:schemeClr val="tx1"/>
                </a:solidFill>
              </a:rPr>
              <a:t>Κατόπιν τούτου εξαντλείται η φορολογική υποχρέωση τόσο σε επίπεδο Α.Κ.Ε.Σ. όσο και σε επίπεδο μεριδιούχων του. Τα κέρδη με τη μορφή μερισμάτων ή άλλων ωφελημάτων εκ των μεριδίων δεν υπόκεινται σε παρακράτηση φόρου και προκειμένου περί Α.Κ.Ε.Σ. δεν εφαρμόζονται τα άρθρα 62 και 64 του Κώδικα Φορολογίας Εισοδήματος</a:t>
            </a:r>
            <a:r>
              <a:rPr lang="en-US" sz="1200" dirty="0">
                <a:solidFill>
                  <a:schemeClr val="tx1"/>
                </a:solidFill>
              </a:rPr>
              <a:t> (N. 4172/2013)</a:t>
            </a:r>
            <a:r>
              <a:rPr lang="el-GR" sz="1200" dirty="0">
                <a:solidFill>
                  <a:schemeClr val="tx1"/>
                </a:solidFill>
              </a:rPr>
              <a:t>.</a:t>
            </a:r>
          </a:p>
        </p:txBody>
      </p:sp>
    </p:spTree>
    <p:extLst>
      <p:ext uri="{BB962C8B-B14F-4D97-AF65-F5344CB8AC3E}">
        <p14:creationId xmlns:p14="http://schemas.microsoft.com/office/powerpoint/2010/main" val="31305524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1609</TotalTime>
  <Words>2743</Words>
  <Application>Microsoft Office PowerPoint</Application>
  <PresentationFormat>Widescreen</PresentationFormat>
  <Paragraphs>128</Paragraphs>
  <Slides>16</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Aptos</vt:lpstr>
      <vt:lpstr>Arial</vt:lpstr>
      <vt:lpstr>Calibri</vt:lpstr>
      <vt:lpstr>Courier New</vt:lpstr>
      <vt:lpstr>Trebuchet MS</vt:lpstr>
      <vt:lpstr>Wingdings</vt:lpstr>
      <vt:lpstr>Wingdings 3</vt:lpstr>
      <vt:lpstr>Facet</vt:lpstr>
      <vt:lpstr>PowerPoint Presentation</vt:lpstr>
      <vt:lpstr>Εισαγωγή στις Επενδυτικές Δομές</vt:lpstr>
      <vt:lpstr>Εισαγωγή στις Επενδυτικές Δομές</vt:lpstr>
      <vt:lpstr>Α.Κ.Ε.Σ. </vt:lpstr>
      <vt:lpstr>Ε.Κ.Ε.Σ. </vt:lpstr>
      <vt:lpstr>Α.Ε.Ε.Χ. </vt:lpstr>
      <vt:lpstr>Φορολόγηση</vt:lpstr>
      <vt:lpstr>Α.Κ.Ε.Σ. </vt:lpstr>
      <vt:lpstr>Κίνητρο σε επίπεδο Α.Κ.Ε.Σ</vt:lpstr>
      <vt:lpstr>Κίνητρο σε επίπεδο Α.Κ.Ε.Σ.</vt:lpstr>
      <vt:lpstr>Κίνητρο σε επίπεδο επενδυτών</vt:lpstr>
      <vt:lpstr>Κίνητρο σε επίπεδο επενδυτών</vt:lpstr>
      <vt:lpstr>Παράδειγμα 1</vt:lpstr>
      <vt:lpstr>Παράδειγμα 2</vt:lpstr>
      <vt:lpstr>Στόχοι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Dimitris Garantziotis</dc:creator>
  <cp:lastModifiedBy>Dimitris Garantziotis</cp:lastModifiedBy>
  <cp:revision>749</cp:revision>
  <cp:lastPrinted>2025-04-01T15:07:54Z</cp:lastPrinted>
  <dcterms:created xsi:type="dcterms:W3CDTF">2024-11-18T09:41:40Z</dcterms:created>
  <dcterms:modified xsi:type="dcterms:W3CDTF">2025-04-02T08:19:11Z</dcterms:modified>
</cp:coreProperties>
</file>