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72" r:id="rId3"/>
    <p:sldId id="273" r:id="rId4"/>
    <p:sldId id="285"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84" r:id="rId19"/>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31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25"/>
    <p:restoredTop sz="94694"/>
  </p:normalViewPr>
  <p:slideViewPr>
    <p:cSldViewPr>
      <p:cViewPr varScale="1">
        <p:scale>
          <a:sx n="96" d="100"/>
          <a:sy n="96" d="100"/>
        </p:scale>
        <p:origin x="1800" y="78"/>
      </p:cViewPr>
      <p:guideLst>
        <p:guide orient="horz" pos="2880"/>
        <p:guide pos="317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633913" cy="3794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057900" y="0"/>
            <a:ext cx="4632325" cy="379413"/>
          </a:xfrm>
          <a:prstGeom prst="rect">
            <a:avLst/>
          </a:prstGeom>
        </p:spPr>
        <p:txBody>
          <a:bodyPr vert="horz" lIns="91440" tIns="45720" rIns="91440" bIns="45720" rtlCol="0"/>
          <a:lstStyle>
            <a:lvl1pPr algn="r">
              <a:defRPr sz="1200"/>
            </a:lvl1pPr>
          </a:lstStyle>
          <a:p>
            <a:fld id="{0AC4ADA1-FF40-4D5C-911F-63626A1F6569}" type="datetimeFigureOut">
              <a:rPr lang="en-US" smtClean="0"/>
              <a:t>3/31/2025</a:t>
            </a:fld>
            <a:endParaRPr lang="en-US"/>
          </a:p>
        </p:txBody>
      </p:sp>
      <p:sp>
        <p:nvSpPr>
          <p:cNvPr id="4" name="Slide Image Placeholder 3"/>
          <p:cNvSpPr>
            <a:spLocks noGrp="1" noRot="1" noChangeAspect="1"/>
          </p:cNvSpPr>
          <p:nvPr>
            <p:ph type="sldImg" idx="2"/>
          </p:nvPr>
        </p:nvSpPr>
        <p:spPr>
          <a:xfrm>
            <a:off x="3543300" y="946150"/>
            <a:ext cx="3606800" cy="25511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69975" y="3640138"/>
            <a:ext cx="8553450" cy="29781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7183438"/>
            <a:ext cx="4633913" cy="3794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057900" y="7183438"/>
            <a:ext cx="4632325" cy="379412"/>
          </a:xfrm>
          <a:prstGeom prst="rect">
            <a:avLst/>
          </a:prstGeom>
        </p:spPr>
        <p:txBody>
          <a:bodyPr vert="horz" lIns="91440" tIns="45720" rIns="91440" bIns="45720" rtlCol="0" anchor="b"/>
          <a:lstStyle>
            <a:lvl1pPr algn="r">
              <a:defRPr sz="1200"/>
            </a:lvl1pPr>
          </a:lstStyle>
          <a:p>
            <a:fld id="{AE0FA531-CBE2-4743-8643-3064E3AAC3D0}" type="slidenum">
              <a:rPr lang="en-US" smtClean="0"/>
              <a:t>‹#›</a:t>
            </a:fld>
            <a:endParaRPr lang="en-US"/>
          </a:p>
        </p:txBody>
      </p:sp>
    </p:spTree>
    <p:extLst>
      <p:ext uri="{BB962C8B-B14F-4D97-AF65-F5344CB8AC3E}">
        <p14:creationId xmlns:p14="http://schemas.microsoft.com/office/powerpoint/2010/main" val="1850263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E0FA531-CBE2-4743-8643-3064E3AAC3D0}" type="slidenum">
              <a:rPr lang="en-US" smtClean="0"/>
              <a:t>4</a:t>
            </a:fld>
            <a:endParaRPr lang="en-US"/>
          </a:p>
        </p:txBody>
      </p:sp>
    </p:spTree>
    <p:extLst>
      <p:ext uri="{BB962C8B-B14F-4D97-AF65-F5344CB8AC3E}">
        <p14:creationId xmlns:p14="http://schemas.microsoft.com/office/powerpoint/2010/main" val="6682859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E0FA531-CBE2-4743-8643-3064E3AAC3D0}" type="slidenum">
              <a:rPr lang="en-US" smtClean="0"/>
              <a:t>13</a:t>
            </a:fld>
            <a:endParaRPr lang="en-US"/>
          </a:p>
        </p:txBody>
      </p:sp>
    </p:spTree>
    <p:extLst>
      <p:ext uri="{BB962C8B-B14F-4D97-AF65-F5344CB8AC3E}">
        <p14:creationId xmlns:p14="http://schemas.microsoft.com/office/powerpoint/2010/main" val="3721642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E0FA531-CBE2-4743-8643-3064E3AAC3D0}" type="slidenum">
              <a:rPr lang="en-US" smtClean="0"/>
              <a:t>14</a:t>
            </a:fld>
            <a:endParaRPr lang="en-US"/>
          </a:p>
        </p:txBody>
      </p:sp>
    </p:spTree>
    <p:extLst>
      <p:ext uri="{BB962C8B-B14F-4D97-AF65-F5344CB8AC3E}">
        <p14:creationId xmlns:p14="http://schemas.microsoft.com/office/powerpoint/2010/main" val="5753062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E0FA531-CBE2-4743-8643-3064E3AAC3D0}" type="slidenum">
              <a:rPr lang="en-US" smtClean="0"/>
              <a:t>15</a:t>
            </a:fld>
            <a:endParaRPr lang="en-US"/>
          </a:p>
        </p:txBody>
      </p:sp>
    </p:spTree>
    <p:extLst>
      <p:ext uri="{BB962C8B-B14F-4D97-AF65-F5344CB8AC3E}">
        <p14:creationId xmlns:p14="http://schemas.microsoft.com/office/powerpoint/2010/main" val="26843395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E0FA531-CBE2-4743-8643-3064E3AAC3D0}" type="slidenum">
              <a:rPr lang="en-US" smtClean="0"/>
              <a:t>16</a:t>
            </a:fld>
            <a:endParaRPr lang="en-US"/>
          </a:p>
        </p:txBody>
      </p:sp>
    </p:spTree>
    <p:extLst>
      <p:ext uri="{BB962C8B-B14F-4D97-AF65-F5344CB8AC3E}">
        <p14:creationId xmlns:p14="http://schemas.microsoft.com/office/powerpoint/2010/main" val="8242850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E0FA531-CBE2-4743-8643-3064E3AAC3D0}" type="slidenum">
              <a:rPr lang="en-US" smtClean="0"/>
              <a:t>17</a:t>
            </a:fld>
            <a:endParaRPr lang="en-US"/>
          </a:p>
        </p:txBody>
      </p:sp>
    </p:spTree>
    <p:extLst>
      <p:ext uri="{BB962C8B-B14F-4D97-AF65-F5344CB8AC3E}">
        <p14:creationId xmlns:p14="http://schemas.microsoft.com/office/powerpoint/2010/main" val="2178042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E0FA531-CBE2-4743-8643-3064E3AAC3D0}" type="slidenum">
              <a:rPr lang="en-US" smtClean="0"/>
              <a:t>5</a:t>
            </a:fld>
            <a:endParaRPr lang="en-US"/>
          </a:p>
        </p:txBody>
      </p:sp>
    </p:spTree>
    <p:extLst>
      <p:ext uri="{BB962C8B-B14F-4D97-AF65-F5344CB8AC3E}">
        <p14:creationId xmlns:p14="http://schemas.microsoft.com/office/powerpoint/2010/main" val="3084567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E0FA531-CBE2-4743-8643-3064E3AAC3D0}" type="slidenum">
              <a:rPr lang="en-US" smtClean="0"/>
              <a:t>6</a:t>
            </a:fld>
            <a:endParaRPr lang="en-US"/>
          </a:p>
        </p:txBody>
      </p:sp>
    </p:spTree>
    <p:extLst>
      <p:ext uri="{BB962C8B-B14F-4D97-AF65-F5344CB8AC3E}">
        <p14:creationId xmlns:p14="http://schemas.microsoft.com/office/powerpoint/2010/main" val="2282522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E0FA531-CBE2-4743-8643-3064E3AAC3D0}" type="slidenum">
              <a:rPr lang="en-US" smtClean="0"/>
              <a:t>7</a:t>
            </a:fld>
            <a:endParaRPr lang="en-US"/>
          </a:p>
        </p:txBody>
      </p:sp>
    </p:spTree>
    <p:extLst>
      <p:ext uri="{BB962C8B-B14F-4D97-AF65-F5344CB8AC3E}">
        <p14:creationId xmlns:p14="http://schemas.microsoft.com/office/powerpoint/2010/main" val="676688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E0FA531-CBE2-4743-8643-3064E3AAC3D0}" type="slidenum">
              <a:rPr lang="en-US" smtClean="0"/>
              <a:t>8</a:t>
            </a:fld>
            <a:endParaRPr lang="en-US"/>
          </a:p>
        </p:txBody>
      </p:sp>
    </p:spTree>
    <p:extLst>
      <p:ext uri="{BB962C8B-B14F-4D97-AF65-F5344CB8AC3E}">
        <p14:creationId xmlns:p14="http://schemas.microsoft.com/office/powerpoint/2010/main" val="4261902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E0FA531-CBE2-4743-8643-3064E3AAC3D0}" type="slidenum">
              <a:rPr lang="en-US" smtClean="0"/>
              <a:t>9</a:t>
            </a:fld>
            <a:endParaRPr lang="en-US"/>
          </a:p>
        </p:txBody>
      </p:sp>
    </p:spTree>
    <p:extLst>
      <p:ext uri="{BB962C8B-B14F-4D97-AF65-F5344CB8AC3E}">
        <p14:creationId xmlns:p14="http://schemas.microsoft.com/office/powerpoint/2010/main" val="2178426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E0FA531-CBE2-4743-8643-3064E3AAC3D0}" type="slidenum">
              <a:rPr lang="en-US" smtClean="0"/>
              <a:t>10</a:t>
            </a:fld>
            <a:endParaRPr lang="en-US"/>
          </a:p>
        </p:txBody>
      </p:sp>
    </p:spTree>
    <p:extLst>
      <p:ext uri="{BB962C8B-B14F-4D97-AF65-F5344CB8AC3E}">
        <p14:creationId xmlns:p14="http://schemas.microsoft.com/office/powerpoint/2010/main" val="4256303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E0FA531-CBE2-4743-8643-3064E3AAC3D0}" type="slidenum">
              <a:rPr lang="en-US" smtClean="0"/>
              <a:t>11</a:t>
            </a:fld>
            <a:endParaRPr lang="en-US"/>
          </a:p>
        </p:txBody>
      </p:sp>
    </p:spTree>
    <p:extLst>
      <p:ext uri="{BB962C8B-B14F-4D97-AF65-F5344CB8AC3E}">
        <p14:creationId xmlns:p14="http://schemas.microsoft.com/office/powerpoint/2010/main" val="15480893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AE0FA531-CBE2-4743-8643-3064E3AAC3D0}" type="slidenum">
              <a:rPr lang="en-US" smtClean="0"/>
              <a:t>12</a:t>
            </a:fld>
            <a:endParaRPr lang="en-US"/>
          </a:p>
        </p:txBody>
      </p:sp>
    </p:spTree>
    <p:extLst>
      <p:ext uri="{BB962C8B-B14F-4D97-AF65-F5344CB8AC3E}">
        <p14:creationId xmlns:p14="http://schemas.microsoft.com/office/powerpoint/2010/main" val="4147683911"/>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lte and Footer">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AA9BF03-93AA-8F73-8608-621DCFEDFC13}"/>
              </a:ext>
            </a:extLst>
          </p:cNvPr>
          <p:cNvGrpSpPr/>
          <p:nvPr userDrawn="1"/>
        </p:nvGrpSpPr>
        <p:grpSpPr>
          <a:xfrm>
            <a:off x="1215166" y="424195"/>
            <a:ext cx="1487170" cy="290948"/>
            <a:chOff x="1215166" y="424195"/>
            <a:chExt cx="1487170" cy="290948"/>
          </a:xfrm>
        </p:grpSpPr>
        <p:grpSp>
          <p:nvGrpSpPr>
            <p:cNvPr id="10" name="object 2">
              <a:extLst>
                <a:ext uri="{FF2B5EF4-FFF2-40B4-BE49-F238E27FC236}">
                  <a16:creationId xmlns:a16="http://schemas.microsoft.com/office/drawing/2014/main" id="{C20C0565-4CDF-83DF-E96E-41650A5524C1}"/>
                </a:ext>
              </a:extLst>
            </p:cNvPr>
            <p:cNvGrpSpPr/>
            <p:nvPr userDrawn="1"/>
          </p:nvGrpSpPr>
          <p:grpSpPr>
            <a:xfrm>
              <a:off x="1215166" y="424195"/>
              <a:ext cx="1487170" cy="154305"/>
              <a:chOff x="1215166" y="424195"/>
              <a:chExt cx="1487170" cy="154305"/>
            </a:xfrm>
          </p:grpSpPr>
          <p:pic>
            <p:nvPicPr>
              <p:cNvPr id="12" name="object 3">
                <a:extLst>
                  <a:ext uri="{FF2B5EF4-FFF2-40B4-BE49-F238E27FC236}">
                    <a16:creationId xmlns:a16="http://schemas.microsoft.com/office/drawing/2014/main" id="{730EECE2-BA2B-69FE-753E-0C17D6629F8E}"/>
                  </a:ext>
                </a:extLst>
              </p:cNvPr>
              <p:cNvPicPr/>
              <p:nvPr/>
            </p:nvPicPr>
            <p:blipFill>
              <a:blip r:embed="rId2" cstate="print"/>
              <a:stretch>
                <a:fillRect/>
              </a:stretch>
            </p:blipFill>
            <p:spPr>
              <a:xfrm>
                <a:off x="1215166" y="426651"/>
                <a:ext cx="241335" cy="148907"/>
              </a:xfrm>
              <a:prstGeom prst="rect">
                <a:avLst/>
              </a:prstGeom>
            </p:spPr>
          </p:pic>
          <p:pic>
            <p:nvPicPr>
              <p:cNvPr id="13" name="object 4">
                <a:extLst>
                  <a:ext uri="{FF2B5EF4-FFF2-40B4-BE49-F238E27FC236}">
                    <a16:creationId xmlns:a16="http://schemas.microsoft.com/office/drawing/2014/main" id="{EA572BC7-B056-8B4E-3807-51CD0C03665D}"/>
                  </a:ext>
                </a:extLst>
              </p:cNvPr>
              <p:cNvPicPr/>
              <p:nvPr/>
            </p:nvPicPr>
            <p:blipFill>
              <a:blip r:embed="rId3" cstate="print"/>
              <a:stretch>
                <a:fillRect/>
              </a:stretch>
            </p:blipFill>
            <p:spPr>
              <a:xfrm>
                <a:off x="1475931" y="426657"/>
                <a:ext cx="145783" cy="148907"/>
              </a:xfrm>
              <a:prstGeom prst="rect">
                <a:avLst/>
              </a:prstGeom>
            </p:spPr>
          </p:pic>
          <p:pic>
            <p:nvPicPr>
              <p:cNvPr id="14" name="object 5">
                <a:extLst>
                  <a:ext uri="{FF2B5EF4-FFF2-40B4-BE49-F238E27FC236}">
                    <a16:creationId xmlns:a16="http://schemas.microsoft.com/office/drawing/2014/main" id="{ACF1106C-1F79-F07E-4F6B-934E7A9C6A4C}"/>
                  </a:ext>
                </a:extLst>
              </p:cNvPr>
              <p:cNvPicPr/>
              <p:nvPr/>
            </p:nvPicPr>
            <p:blipFill>
              <a:blip r:embed="rId4" cstate="print"/>
              <a:stretch>
                <a:fillRect/>
              </a:stretch>
            </p:blipFill>
            <p:spPr>
              <a:xfrm>
                <a:off x="1656546" y="426651"/>
                <a:ext cx="267903" cy="148916"/>
              </a:xfrm>
              <a:prstGeom prst="rect">
                <a:avLst/>
              </a:prstGeom>
            </p:spPr>
          </p:pic>
          <p:pic>
            <p:nvPicPr>
              <p:cNvPr id="15" name="object 6">
                <a:extLst>
                  <a:ext uri="{FF2B5EF4-FFF2-40B4-BE49-F238E27FC236}">
                    <a16:creationId xmlns:a16="http://schemas.microsoft.com/office/drawing/2014/main" id="{CA4DB54D-ABEB-BEB6-C13C-1617CB35FAE1}"/>
                  </a:ext>
                </a:extLst>
              </p:cNvPr>
              <p:cNvPicPr/>
              <p:nvPr/>
            </p:nvPicPr>
            <p:blipFill>
              <a:blip r:embed="rId5" cstate="print"/>
              <a:stretch>
                <a:fillRect/>
              </a:stretch>
            </p:blipFill>
            <p:spPr>
              <a:xfrm>
                <a:off x="1943878" y="426651"/>
                <a:ext cx="275497" cy="148916"/>
              </a:xfrm>
              <a:prstGeom prst="rect">
                <a:avLst/>
              </a:prstGeom>
            </p:spPr>
          </p:pic>
          <p:pic>
            <p:nvPicPr>
              <p:cNvPr id="16" name="object 7">
                <a:extLst>
                  <a:ext uri="{FF2B5EF4-FFF2-40B4-BE49-F238E27FC236}">
                    <a16:creationId xmlns:a16="http://schemas.microsoft.com/office/drawing/2014/main" id="{82BBFA34-7D4B-ECD0-DBE5-6E9007A1AD47}"/>
                  </a:ext>
                </a:extLst>
              </p:cNvPr>
              <p:cNvPicPr/>
              <p:nvPr/>
            </p:nvPicPr>
            <p:blipFill>
              <a:blip r:embed="rId6" cstate="print"/>
              <a:stretch>
                <a:fillRect/>
              </a:stretch>
            </p:blipFill>
            <p:spPr>
              <a:xfrm>
                <a:off x="2238810" y="426651"/>
                <a:ext cx="108051" cy="148907"/>
              </a:xfrm>
              <a:prstGeom prst="rect">
                <a:avLst/>
              </a:prstGeom>
            </p:spPr>
          </p:pic>
          <p:sp>
            <p:nvSpPr>
              <p:cNvPr id="17" name="object 8">
                <a:extLst>
                  <a:ext uri="{FF2B5EF4-FFF2-40B4-BE49-F238E27FC236}">
                    <a16:creationId xmlns:a16="http://schemas.microsoft.com/office/drawing/2014/main" id="{392A1328-5F19-3AC2-9607-3586DB1D8D65}"/>
                  </a:ext>
                </a:extLst>
              </p:cNvPr>
              <p:cNvSpPr/>
              <p:nvPr/>
            </p:nvSpPr>
            <p:spPr>
              <a:xfrm>
                <a:off x="2374544" y="426656"/>
                <a:ext cx="19050" cy="149225"/>
              </a:xfrm>
              <a:custGeom>
                <a:avLst/>
                <a:gdLst/>
                <a:ahLst/>
                <a:cxnLst/>
                <a:rect l="l" t="t" r="r" b="b"/>
                <a:pathLst>
                  <a:path w="19050" h="149225">
                    <a:moveTo>
                      <a:pt x="18529" y="0"/>
                    </a:moveTo>
                    <a:lnTo>
                      <a:pt x="0" y="0"/>
                    </a:lnTo>
                    <a:lnTo>
                      <a:pt x="0" y="148907"/>
                    </a:lnTo>
                    <a:lnTo>
                      <a:pt x="18529" y="148907"/>
                    </a:lnTo>
                    <a:lnTo>
                      <a:pt x="18529" y="0"/>
                    </a:lnTo>
                    <a:close/>
                  </a:path>
                </a:pathLst>
              </a:custGeom>
              <a:solidFill>
                <a:srgbClr val="120E15"/>
              </a:solidFill>
            </p:spPr>
            <p:txBody>
              <a:bodyPr wrap="square" lIns="0" tIns="0" rIns="0" bIns="0" rtlCol="0"/>
              <a:lstStyle/>
              <a:p>
                <a:endParaRPr/>
              </a:p>
            </p:txBody>
          </p:sp>
          <p:pic>
            <p:nvPicPr>
              <p:cNvPr id="18" name="object 9">
                <a:extLst>
                  <a:ext uri="{FF2B5EF4-FFF2-40B4-BE49-F238E27FC236}">
                    <a16:creationId xmlns:a16="http://schemas.microsoft.com/office/drawing/2014/main" id="{3E89EB3C-590B-6806-9B35-9CC349FFC3B6}"/>
                  </a:ext>
                </a:extLst>
              </p:cNvPr>
              <p:cNvPicPr/>
              <p:nvPr/>
            </p:nvPicPr>
            <p:blipFill>
              <a:blip r:embed="rId7" cstate="print"/>
              <a:stretch>
                <a:fillRect/>
              </a:stretch>
            </p:blipFill>
            <p:spPr>
              <a:xfrm>
                <a:off x="2421868" y="424195"/>
                <a:ext cx="147802" cy="154050"/>
              </a:xfrm>
              <a:prstGeom prst="rect">
                <a:avLst/>
              </a:prstGeom>
            </p:spPr>
          </p:pic>
          <p:pic>
            <p:nvPicPr>
              <p:cNvPr id="19" name="object 10">
                <a:extLst>
                  <a:ext uri="{FF2B5EF4-FFF2-40B4-BE49-F238E27FC236}">
                    <a16:creationId xmlns:a16="http://schemas.microsoft.com/office/drawing/2014/main" id="{E06AD898-A63A-6827-9848-2F0750308F8A}"/>
                  </a:ext>
                </a:extLst>
              </p:cNvPr>
              <p:cNvPicPr/>
              <p:nvPr/>
            </p:nvPicPr>
            <p:blipFill>
              <a:blip r:embed="rId8" cstate="print"/>
              <a:stretch>
                <a:fillRect/>
              </a:stretch>
            </p:blipFill>
            <p:spPr>
              <a:xfrm>
                <a:off x="2589770" y="424423"/>
                <a:ext cx="112064" cy="153822"/>
              </a:xfrm>
              <a:prstGeom prst="rect">
                <a:avLst/>
              </a:prstGeom>
            </p:spPr>
          </p:pic>
        </p:grpSp>
        <p:pic>
          <p:nvPicPr>
            <p:cNvPr id="11" name="object 11">
              <a:extLst>
                <a:ext uri="{FF2B5EF4-FFF2-40B4-BE49-F238E27FC236}">
                  <a16:creationId xmlns:a16="http://schemas.microsoft.com/office/drawing/2014/main" id="{435246D8-2A75-2353-2521-A4087A9D7E03}"/>
                </a:ext>
              </a:extLst>
            </p:cNvPr>
            <p:cNvPicPr/>
            <p:nvPr userDrawn="1"/>
          </p:nvPicPr>
          <p:blipFill>
            <a:blip r:embed="rId9" cstate="print"/>
            <a:stretch>
              <a:fillRect/>
            </a:stretch>
          </p:blipFill>
          <p:spPr>
            <a:xfrm>
              <a:off x="1215166" y="661057"/>
              <a:ext cx="566404" cy="54086"/>
            </a:xfrm>
            <a:prstGeom prst="rect">
              <a:avLst/>
            </a:prstGeom>
          </p:spPr>
        </p:pic>
      </p:grpSp>
      <p:sp>
        <p:nvSpPr>
          <p:cNvPr id="23" name="Slide Number Placeholder 4">
            <a:extLst>
              <a:ext uri="{FF2B5EF4-FFF2-40B4-BE49-F238E27FC236}">
                <a16:creationId xmlns:a16="http://schemas.microsoft.com/office/drawing/2014/main" id="{026F9A88-DFBC-2F2E-201D-4FB03DB0825E}"/>
              </a:ext>
            </a:extLst>
          </p:cNvPr>
          <p:cNvSpPr>
            <a:spLocks noGrp="1"/>
          </p:cNvSpPr>
          <p:nvPr>
            <p:ph type="sldNum" sz="quarter" idx="4"/>
          </p:nvPr>
        </p:nvSpPr>
        <p:spPr>
          <a:xfrm>
            <a:off x="7551738" y="7010400"/>
            <a:ext cx="2406650" cy="401638"/>
          </a:xfrm>
          <a:prstGeom prst="rect">
            <a:avLst/>
          </a:prstGeom>
        </p:spPr>
        <p:txBody>
          <a:bodyPr vert="horz" lIns="91440" tIns="45720" rIns="91440" bIns="45720" rtlCol="0" anchor="ctr"/>
          <a:lstStyle>
            <a:lvl1pPr algn="r">
              <a:defRPr sz="1000" baseline="0">
                <a:solidFill>
                  <a:schemeClr val="tx1"/>
                </a:solidFill>
                <a:latin typeface="Calibri" panose="020F0502020204030204" pitchFamily="34" charset="0"/>
              </a:defRPr>
            </a:lvl1pPr>
          </a:lstStyle>
          <a:p>
            <a:fld id="{8ED6DCA1-3031-4E20-AFD8-FC3C9DA97D3F}" type="slidenum">
              <a:rPr lang="en-US" smtClean="0"/>
              <a:pPr/>
              <a:t>‹#›</a:t>
            </a:fld>
            <a:endParaRPr lang="en-US"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140649" y="1607140"/>
            <a:ext cx="2268220" cy="513080"/>
          </a:xfrm>
          <a:prstGeom prst="rect">
            <a:avLst/>
          </a:prstGeom>
        </p:spPr>
        <p:txBody>
          <a:bodyPr lIns="0" tIns="0" rIns="0" bIns="0"/>
          <a:lstStyle>
            <a:lvl1pPr>
              <a:defRPr sz="3200" b="1" i="0">
                <a:solidFill>
                  <a:srgbClr val="231F20"/>
                </a:solidFill>
                <a:latin typeface="Calibri"/>
                <a:cs typeface="Calibri"/>
              </a:defRPr>
            </a:lvl1pPr>
          </a:lstStyle>
          <a:p>
            <a:endParaRPr/>
          </a:p>
        </p:txBody>
      </p:sp>
      <p:sp>
        <p:nvSpPr>
          <p:cNvPr id="3" name="Holder 3"/>
          <p:cNvSpPr>
            <a:spLocks noGrp="1"/>
          </p:cNvSpPr>
          <p:nvPr>
            <p:ph type="body" idx="1"/>
          </p:nvPr>
        </p:nvSpPr>
        <p:spPr>
          <a:xfrm>
            <a:off x="1140655" y="3021342"/>
            <a:ext cx="7887334" cy="2566035"/>
          </a:xfrm>
          <a:prstGeom prst="rect">
            <a:avLst/>
          </a:prstGeom>
        </p:spPr>
        <p:txBody>
          <a:bodyPr lIns="0" tIns="0" rIns="0" bIns="0"/>
          <a:lstStyle>
            <a:lvl1pPr>
              <a:defRPr sz="2300" b="0" i="0">
                <a:solidFill>
                  <a:srgbClr val="120E15"/>
                </a:solidFill>
                <a:latin typeface="Calibri"/>
                <a:cs typeface="Calibri"/>
              </a:defRPr>
            </a:lvl1pPr>
          </a:lstStyle>
          <a:p>
            <a:endParaRPr dirty="0"/>
          </a:p>
        </p:txBody>
      </p:sp>
      <p:sp>
        <p:nvSpPr>
          <p:cNvPr id="4" name="Holder 4"/>
          <p:cNvSpPr>
            <a:spLocks noGrp="1"/>
          </p:cNvSpPr>
          <p:nvPr>
            <p:ph type="ftr" sz="quarter" idx="5"/>
          </p:nvPr>
        </p:nvSpPr>
        <p:spPr>
          <a:xfrm>
            <a:off x="3635756" y="7033450"/>
            <a:ext cx="3421888" cy="378142"/>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276999"/>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3/31/2025</a:t>
            </a:fld>
            <a:endParaRPr lang="en-US"/>
          </a:p>
        </p:txBody>
      </p:sp>
      <p:sp>
        <p:nvSpPr>
          <p:cNvPr id="6" name="Holder 6"/>
          <p:cNvSpPr>
            <a:spLocks noGrp="1"/>
          </p:cNvSpPr>
          <p:nvPr>
            <p:ph type="sldNum" sz="quarter" idx="7"/>
          </p:nvPr>
        </p:nvSpPr>
        <p:spPr>
          <a:xfrm>
            <a:off x="7699248" y="7033450"/>
            <a:ext cx="2459482" cy="138499"/>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F2A003-BFC3-B678-9DF3-CF270062E531}"/>
              </a:ext>
            </a:extLst>
          </p:cNvPr>
          <p:cNvSpPr>
            <a:spLocks noGrp="1"/>
          </p:cNvSpPr>
          <p:nvPr>
            <p:ph type="title"/>
          </p:nvPr>
        </p:nvSpPr>
        <p:spPr>
          <a:xfrm>
            <a:off x="735013" y="403225"/>
            <a:ext cx="9223375" cy="14605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634D3CA-0C60-C4F8-008E-9F75238F62F5}"/>
              </a:ext>
            </a:extLst>
          </p:cNvPr>
          <p:cNvSpPr>
            <a:spLocks noGrp="1"/>
          </p:cNvSpPr>
          <p:nvPr>
            <p:ph type="body" idx="1"/>
          </p:nvPr>
        </p:nvSpPr>
        <p:spPr>
          <a:xfrm>
            <a:off x="735013" y="2012950"/>
            <a:ext cx="9223375" cy="47990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id="{2419FF44-A17F-2E39-C5A1-1D6A4BD164B5}"/>
              </a:ext>
            </a:extLst>
          </p:cNvPr>
          <p:cNvSpPr>
            <a:spLocks noGrp="1"/>
          </p:cNvSpPr>
          <p:nvPr>
            <p:ph type="ftr" sz="quarter" idx="3"/>
          </p:nvPr>
        </p:nvSpPr>
        <p:spPr>
          <a:xfrm>
            <a:off x="3541713" y="7010400"/>
            <a:ext cx="3609975" cy="4016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5" name="Slide Number Placeholder 4">
            <a:extLst>
              <a:ext uri="{FF2B5EF4-FFF2-40B4-BE49-F238E27FC236}">
                <a16:creationId xmlns:a16="http://schemas.microsoft.com/office/drawing/2014/main" id="{299B53E1-BF5C-D6D8-EEF4-6283021BF0AA}"/>
              </a:ext>
            </a:extLst>
          </p:cNvPr>
          <p:cNvSpPr>
            <a:spLocks noGrp="1"/>
          </p:cNvSpPr>
          <p:nvPr>
            <p:ph type="sldNum" sz="quarter" idx="4"/>
          </p:nvPr>
        </p:nvSpPr>
        <p:spPr>
          <a:xfrm>
            <a:off x="7551738" y="7010400"/>
            <a:ext cx="2406650" cy="401638"/>
          </a:xfrm>
          <a:prstGeom prst="rect">
            <a:avLst/>
          </a:prstGeom>
        </p:spPr>
        <p:txBody>
          <a:bodyPr vert="horz" lIns="91440" tIns="45720" rIns="91440" bIns="45720" rtlCol="0" anchor="ctr"/>
          <a:lstStyle>
            <a:lvl1pPr algn="r">
              <a:defRPr sz="1200">
                <a:solidFill>
                  <a:schemeClr val="tx1">
                    <a:tint val="75000"/>
                  </a:schemeClr>
                </a:solidFill>
              </a:defRPr>
            </a:lvl1pPr>
          </a:lstStyle>
          <a:p>
            <a:fld id="{8ED6DCA1-3031-4E20-AFD8-FC3C9DA97D3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7657" y="0"/>
            <a:ext cx="10692130" cy="6317615"/>
          </a:xfrm>
          <a:custGeom>
            <a:avLst/>
            <a:gdLst/>
            <a:ahLst/>
            <a:cxnLst/>
            <a:rect l="l" t="t" r="r" b="b"/>
            <a:pathLst>
              <a:path w="10692130" h="6317615">
                <a:moveTo>
                  <a:pt x="10692003" y="0"/>
                </a:moveTo>
                <a:lnTo>
                  <a:pt x="0" y="0"/>
                </a:lnTo>
                <a:lnTo>
                  <a:pt x="0" y="6317068"/>
                </a:lnTo>
                <a:lnTo>
                  <a:pt x="10692003" y="6317068"/>
                </a:lnTo>
                <a:lnTo>
                  <a:pt x="10692003" y="0"/>
                </a:lnTo>
                <a:close/>
              </a:path>
            </a:pathLst>
          </a:custGeom>
          <a:solidFill>
            <a:srgbClr val="231F20"/>
          </a:solidFill>
        </p:spPr>
        <p:txBody>
          <a:bodyPr wrap="square" lIns="0" tIns="0" rIns="0" bIns="0" rtlCol="0"/>
          <a:lstStyle/>
          <a:p>
            <a:endParaRPr/>
          </a:p>
        </p:txBody>
      </p:sp>
      <p:sp>
        <p:nvSpPr>
          <p:cNvPr id="3" name="object 3"/>
          <p:cNvSpPr txBox="1"/>
          <p:nvPr/>
        </p:nvSpPr>
        <p:spPr>
          <a:xfrm>
            <a:off x="1140654" y="4166061"/>
            <a:ext cx="8169386" cy="769441"/>
          </a:xfrm>
          <a:prstGeom prst="rect">
            <a:avLst/>
          </a:prstGeom>
        </p:spPr>
        <p:txBody>
          <a:bodyPr vert="horz" wrap="square" lIns="0" tIns="12700" rIns="0" bIns="0" rtlCol="0">
            <a:spAutoFit/>
          </a:bodyPr>
          <a:lstStyle/>
          <a:p>
            <a:pPr marL="12700">
              <a:lnSpc>
                <a:spcPts val="1420"/>
              </a:lnSpc>
              <a:spcBef>
                <a:spcPts val="100"/>
              </a:spcBef>
            </a:pPr>
            <a:r>
              <a:rPr lang="el-GR" sz="1100" b="1" dirty="0" smtClean="0">
                <a:solidFill>
                  <a:srgbClr val="FFFFFF"/>
                </a:solidFill>
                <a:latin typeface="Helvetica" pitchFamily="2" charset="0"/>
                <a:cs typeface="Calibri"/>
              </a:rPr>
              <a:t>Εμμανουήλ Π. </a:t>
            </a:r>
            <a:r>
              <a:rPr lang="el-GR" sz="1100" b="1" dirty="0" err="1" smtClean="0">
                <a:solidFill>
                  <a:srgbClr val="FFFFFF"/>
                </a:solidFill>
                <a:latin typeface="Helvetica" pitchFamily="2" charset="0"/>
                <a:cs typeface="Calibri"/>
              </a:rPr>
              <a:t>Μαστρομανώλης</a:t>
            </a:r>
            <a:endParaRPr lang="el-GR" sz="1100" b="1" dirty="0" smtClean="0">
              <a:solidFill>
                <a:srgbClr val="FFFFFF"/>
              </a:solidFill>
              <a:latin typeface="Helvetica" pitchFamily="2" charset="0"/>
              <a:cs typeface="Calibri"/>
            </a:endParaRPr>
          </a:p>
          <a:p>
            <a:pPr marL="12700">
              <a:lnSpc>
                <a:spcPts val="1420"/>
              </a:lnSpc>
              <a:spcBef>
                <a:spcPts val="100"/>
              </a:spcBef>
            </a:pPr>
            <a:r>
              <a:rPr lang="el-GR" sz="1100" b="1" dirty="0" smtClean="0">
                <a:solidFill>
                  <a:srgbClr val="FFFFFF"/>
                </a:solidFill>
                <a:latin typeface="Helvetica" pitchFamily="2" charset="0"/>
                <a:cs typeface="Calibri"/>
              </a:rPr>
              <a:t>Αναπληρωτής Καθηγητής Νομικής Σχολής Αθηνών</a:t>
            </a:r>
          </a:p>
          <a:p>
            <a:pPr marL="12700">
              <a:lnSpc>
                <a:spcPts val="1420"/>
              </a:lnSpc>
              <a:spcBef>
                <a:spcPts val="100"/>
              </a:spcBef>
            </a:pPr>
            <a:r>
              <a:rPr lang="el-GR" sz="1100" b="1" dirty="0" err="1" smtClean="0">
                <a:solidFill>
                  <a:srgbClr val="FFFFFF"/>
                </a:solidFill>
                <a:latin typeface="Helvetica" pitchFamily="2" charset="0"/>
                <a:cs typeface="Calibri"/>
              </a:rPr>
              <a:t>Partner</a:t>
            </a:r>
            <a:r>
              <a:rPr lang="el-GR" sz="1100" b="1" dirty="0" smtClean="0">
                <a:solidFill>
                  <a:srgbClr val="FFFFFF"/>
                </a:solidFill>
                <a:latin typeface="Helvetica" pitchFamily="2" charset="0"/>
                <a:cs typeface="Calibri"/>
              </a:rPr>
              <a:t>, Lambadarios Law Firm </a:t>
            </a:r>
          </a:p>
          <a:p>
            <a:pPr marL="12700">
              <a:lnSpc>
                <a:spcPts val="1420"/>
              </a:lnSpc>
              <a:spcBef>
                <a:spcPts val="100"/>
              </a:spcBef>
            </a:pPr>
            <a:r>
              <a:rPr lang="el-GR" sz="1100" b="1" dirty="0" smtClean="0">
                <a:solidFill>
                  <a:srgbClr val="FFFFFF"/>
                </a:solidFill>
                <a:latin typeface="Helvetica" pitchFamily="2" charset="0"/>
                <a:cs typeface="Calibri"/>
              </a:rPr>
              <a:t>Μέλος Νομοπαρασκευαστικής Επιτροπής για τους Εταιρικούς Μετασχηματισμούς &amp; την Εταιρική Διακυβέρνηση</a:t>
            </a:r>
          </a:p>
        </p:txBody>
      </p:sp>
      <p:grpSp>
        <p:nvGrpSpPr>
          <p:cNvPr id="11" name="Group 10">
            <a:extLst>
              <a:ext uri="{FF2B5EF4-FFF2-40B4-BE49-F238E27FC236}">
                <a16:creationId xmlns:a16="http://schemas.microsoft.com/office/drawing/2014/main" id="{802B105D-8B66-FDC9-C3F1-4D37929FCEC8}"/>
              </a:ext>
            </a:extLst>
          </p:cNvPr>
          <p:cNvGrpSpPr/>
          <p:nvPr/>
        </p:nvGrpSpPr>
        <p:grpSpPr>
          <a:xfrm>
            <a:off x="6990601" y="6748284"/>
            <a:ext cx="2857919" cy="559220"/>
            <a:chOff x="6990601" y="6748284"/>
            <a:chExt cx="2857919" cy="559220"/>
          </a:xfrm>
        </p:grpSpPr>
        <p:sp>
          <p:nvSpPr>
            <p:cNvPr id="4" name="object 4"/>
            <p:cNvSpPr/>
            <p:nvPr/>
          </p:nvSpPr>
          <p:spPr>
            <a:xfrm>
              <a:off x="6990601" y="6752996"/>
              <a:ext cx="781685" cy="286385"/>
            </a:xfrm>
            <a:custGeom>
              <a:avLst/>
              <a:gdLst/>
              <a:ahLst/>
              <a:cxnLst/>
              <a:rect l="l" t="t" r="r" b="b"/>
              <a:pathLst>
                <a:path w="781684" h="286384">
                  <a:moveTo>
                    <a:pt x="168643" y="254000"/>
                  </a:moveTo>
                  <a:lnTo>
                    <a:pt x="35623" y="254000"/>
                  </a:lnTo>
                  <a:lnTo>
                    <a:pt x="35623" y="0"/>
                  </a:lnTo>
                  <a:lnTo>
                    <a:pt x="0" y="0"/>
                  </a:lnTo>
                  <a:lnTo>
                    <a:pt x="0" y="254000"/>
                  </a:lnTo>
                  <a:lnTo>
                    <a:pt x="0" y="285750"/>
                  </a:lnTo>
                  <a:lnTo>
                    <a:pt x="168643" y="285750"/>
                  </a:lnTo>
                  <a:lnTo>
                    <a:pt x="168643" y="254000"/>
                  </a:lnTo>
                  <a:close/>
                </a:path>
                <a:path w="781684" h="286384">
                  <a:moveTo>
                    <a:pt x="463892" y="286232"/>
                  </a:moveTo>
                  <a:lnTo>
                    <a:pt x="438277" y="222719"/>
                  </a:lnTo>
                  <a:lnTo>
                    <a:pt x="425462" y="190969"/>
                  </a:lnTo>
                  <a:lnTo>
                    <a:pt x="388366" y="98996"/>
                  </a:lnTo>
                  <a:lnTo>
                    <a:pt x="388366" y="190969"/>
                  </a:lnTo>
                  <a:lnTo>
                    <a:pt x="264350" y="190969"/>
                  </a:lnTo>
                  <a:lnTo>
                    <a:pt x="326567" y="31762"/>
                  </a:lnTo>
                  <a:lnTo>
                    <a:pt x="388366" y="190969"/>
                  </a:lnTo>
                  <a:lnTo>
                    <a:pt x="388366" y="98996"/>
                  </a:lnTo>
                  <a:lnTo>
                    <a:pt x="361251" y="31762"/>
                  </a:lnTo>
                  <a:lnTo>
                    <a:pt x="348449" y="12"/>
                  </a:lnTo>
                  <a:lnTo>
                    <a:pt x="304253" y="12"/>
                  </a:lnTo>
                  <a:lnTo>
                    <a:pt x="189242" y="286232"/>
                  </a:lnTo>
                  <a:lnTo>
                    <a:pt x="228727" y="286232"/>
                  </a:lnTo>
                  <a:lnTo>
                    <a:pt x="254050" y="222719"/>
                  </a:lnTo>
                  <a:lnTo>
                    <a:pt x="399084" y="222719"/>
                  </a:lnTo>
                  <a:lnTo>
                    <a:pt x="424408" y="286232"/>
                  </a:lnTo>
                  <a:lnTo>
                    <a:pt x="463892" y="286232"/>
                  </a:lnTo>
                  <a:close/>
                </a:path>
                <a:path w="781684" h="286384">
                  <a:moveTo>
                    <a:pt x="781431" y="12"/>
                  </a:moveTo>
                  <a:lnTo>
                    <a:pt x="730377" y="12"/>
                  </a:lnTo>
                  <a:lnTo>
                    <a:pt x="641108" y="148450"/>
                  </a:lnTo>
                  <a:lnTo>
                    <a:pt x="552284" y="12"/>
                  </a:lnTo>
                  <a:lnTo>
                    <a:pt x="501218" y="12"/>
                  </a:lnTo>
                  <a:lnTo>
                    <a:pt x="501218" y="286232"/>
                  </a:lnTo>
                  <a:lnTo>
                    <a:pt x="536841" y="286232"/>
                  </a:lnTo>
                  <a:lnTo>
                    <a:pt x="536841" y="48069"/>
                  </a:lnTo>
                  <a:lnTo>
                    <a:pt x="633818" y="202768"/>
                  </a:lnTo>
                  <a:lnTo>
                    <a:pt x="648411" y="202768"/>
                  </a:lnTo>
                  <a:lnTo>
                    <a:pt x="745820" y="48069"/>
                  </a:lnTo>
                  <a:lnTo>
                    <a:pt x="745820" y="286232"/>
                  </a:lnTo>
                  <a:lnTo>
                    <a:pt x="781431" y="286232"/>
                  </a:lnTo>
                  <a:lnTo>
                    <a:pt x="781431" y="12"/>
                  </a:lnTo>
                  <a:close/>
                </a:path>
              </a:pathLst>
            </a:custGeom>
            <a:solidFill>
              <a:srgbClr val="120E15"/>
            </a:solidFill>
          </p:spPr>
          <p:txBody>
            <a:bodyPr wrap="square" lIns="0" tIns="0" rIns="0" bIns="0" rtlCol="0"/>
            <a:lstStyle/>
            <a:p>
              <a:endParaRPr/>
            </a:p>
          </p:txBody>
        </p:sp>
        <p:sp>
          <p:nvSpPr>
            <p:cNvPr id="5" name="object 5"/>
            <p:cNvSpPr/>
            <p:nvPr/>
          </p:nvSpPr>
          <p:spPr>
            <a:xfrm>
              <a:off x="7838999" y="6752996"/>
              <a:ext cx="1327150" cy="286385"/>
            </a:xfrm>
            <a:custGeom>
              <a:avLst/>
              <a:gdLst/>
              <a:ahLst/>
              <a:cxnLst/>
              <a:rect l="l" t="t" r="r" b="b"/>
              <a:pathLst>
                <a:path w="1327150" h="286384">
                  <a:moveTo>
                    <a:pt x="213271" y="208978"/>
                  </a:moveTo>
                  <a:lnTo>
                    <a:pt x="208826" y="184162"/>
                  </a:lnTo>
                  <a:lnTo>
                    <a:pt x="196799" y="162687"/>
                  </a:lnTo>
                  <a:lnTo>
                    <a:pt x="189077" y="155765"/>
                  </a:lnTo>
                  <a:lnTo>
                    <a:pt x="179044" y="146761"/>
                  </a:lnTo>
                  <a:lnTo>
                    <a:pt x="176364" y="145757"/>
                  </a:lnTo>
                  <a:lnTo>
                    <a:pt x="176364" y="205117"/>
                  </a:lnTo>
                  <a:lnTo>
                    <a:pt x="172758" y="225691"/>
                  </a:lnTo>
                  <a:lnTo>
                    <a:pt x="162306" y="241223"/>
                  </a:lnTo>
                  <a:lnTo>
                    <a:pt x="145580" y="251040"/>
                  </a:lnTo>
                  <a:lnTo>
                    <a:pt x="123151" y="254469"/>
                  </a:lnTo>
                  <a:lnTo>
                    <a:pt x="35610" y="254469"/>
                  </a:lnTo>
                  <a:lnTo>
                    <a:pt x="35610" y="155765"/>
                  </a:lnTo>
                  <a:lnTo>
                    <a:pt x="123151" y="155765"/>
                  </a:lnTo>
                  <a:lnTo>
                    <a:pt x="146304" y="159804"/>
                  </a:lnTo>
                  <a:lnTo>
                    <a:pt x="162953" y="170624"/>
                  </a:lnTo>
                  <a:lnTo>
                    <a:pt x="172986" y="186372"/>
                  </a:lnTo>
                  <a:lnTo>
                    <a:pt x="176364" y="205117"/>
                  </a:lnTo>
                  <a:lnTo>
                    <a:pt x="176364" y="145757"/>
                  </a:lnTo>
                  <a:lnTo>
                    <a:pt x="157480" y="138607"/>
                  </a:lnTo>
                  <a:lnTo>
                    <a:pt x="176364" y="131064"/>
                  </a:lnTo>
                  <a:lnTo>
                    <a:pt x="184518" y="124015"/>
                  </a:lnTo>
                  <a:lnTo>
                    <a:pt x="192392" y="117208"/>
                  </a:lnTo>
                  <a:lnTo>
                    <a:pt x="203517" y="97637"/>
                  </a:lnTo>
                  <a:lnTo>
                    <a:pt x="207683" y="72948"/>
                  </a:lnTo>
                  <a:lnTo>
                    <a:pt x="202133" y="43446"/>
                  </a:lnTo>
                  <a:lnTo>
                    <a:pt x="194068" y="31750"/>
                  </a:lnTo>
                  <a:lnTo>
                    <a:pt x="186220" y="20383"/>
                  </a:lnTo>
                  <a:lnTo>
                    <a:pt x="170776" y="11214"/>
                  </a:lnTo>
                  <a:lnTo>
                    <a:pt x="170776" y="78092"/>
                  </a:lnTo>
                  <a:lnTo>
                    <a:pt x="167589" y="96316"/>
                  </a:lnTo>
                  <a:lnTo>
                    <a:pt x="158165" y="110883"/>
                  </a:lnTo>
                  <a:lnTo>
                    <a:pt x="142722" y="120523"/>
                  </a:lnTo>
                  <a:lnTo>
                    <a:pt x="121437" y="124015"/>
                  </a:lnTo>
                  <a:lnTo>
                    <a:pt x="35610" y="124015"/>
                  </a:lnTo>
                  <a:lnTo>
                    <a:pt x="35610" y="31750"/>
                  </a:lnTo>
                  <a:lnTo>
                    <a:pt x="121437" y="31750"/>
                  </a:lnTo>
                  <a:lnTo>
                    <a:pt x="142722" y="35369"/>
                  </a:lnTo>
                  <a:lnTo>
                    <a:pt x="158165" y="45275"/>
                  </a:lnTo>
                  <a:lnTo>
                    <a:pt x="167589" y="59994"/>
                  </a:lnTo>
                  <a:lnTo>
                    <a:pt x="170776" y="78092"/>
                  </a:lnTo>
                  <a:lnTo>
                    <a:pt x="170776" y="11214"/>
                  </a:lnTo>
                  <a:lnTo>
                    <a:pt x="160972" y="5372"/>
                  </a:lnTo>
                  <a:lnTo>
                    <a:pt x="127444" y="0"/>
                  </a:lnTo>
                  <a:lnTo>
                    <a:pt x="0" y="0"/>
                  </a:lnTo>
                  <a:lnTo>
                    <a:pt x="0" y="286219"/>
                  </a:lnTo>
                  <a:lnTo>
                    <a:pt x="130454" y="286219"/>
                  </a:lnTo>
                  <a:lnTo>
                    <a:pt x="165468" y="280606"/>
                  </a:lnTo>
                  <a:lnTo>
                    <a:pt x="191490" y="264820"/>
                  </a:lnTo>
                  <a:lnTo>
                    <a:pt x="198361" y="254469"/>
                  </a:lnTo>
                  <a:lnTo>
                    <a:pt x="207683" y="240423"/>
                  </a:lnTo>
                  <a:lnTo>
                    <a:pt x="213271" y="208978"/>
                  </a:lnTo>
                  <a:close/>
                </a:path>
                <a:path w="1327150" h="286384">
                  <a:moveTo>
                    <a:pt x="514934" y="286232"/>
                  </a:moveTo>
                  <a:lnTo>
                    <a:pt x="489318" y="222719"/>
                  </a:lnTo>
                  <a:lnTo>
                    <a:pt x="476516" y="190969"/>
                  </a:lnTo>
                  <a:lnTo>
                    <a:pt x="439420" y="98996"/>
                  </a:lnTo>
                  <a:lnTo>
                    <a:pt x="439420" y="190969"/>
                  </a:lnTo>
                  <a:lnTo>
                    <a:pt x="315391" y="190969"/>
                  </a:lnTo>
                  <a:lnTo>
                    <a:pt x="377621" y="31762"/>
                  </a:lnTo>
                  <a:lnTo>
                    <a:pt x="439420" y="190969"/>
                  </a:lnTo>
                  <a:lnTo>
                    <a:pt x="439420" y="98996"/>
                  </a:lnTo>
                  <a:lnTo>
                    <a:pt x="412305" y="31762"/>
                  </a:lnTo>
                  <a:lnTo>
                    <a:pt x="399503" y="12"/>
                  </a:lnTo>
                  <a:lnTo>
                    <a:pt x="355307" y="12"/>
                  </a:lnTo>
                  <a:lnTo>
                    <a:pt x="240296" y="286232"/>
                  </a:lnTo>
                  <a:lnTo>
                    <a:pt x="279781" y="286232"/>
                  </a:lnTo>
                  <a:lnTo>
                    <a:pt x="305104" y="222719"/>
                  </a:lnTo>
                  <a:lnTo>
                    <a:pt x="450138" y="222719"/>
                  </a:lnTo>
                  <a:lnTo>
                    <a:pt x="475462" y="286232"/>
                  </a:lnTo>
                  <a:lnTo>
                    <a:pt x="514934" y="286232"/>
                  </a:lnTo>
                  <a:close/>
                </a:path>
                <a:path w="1327150" h="286384">
                  <a:moveTo>
                    <a:pt x="796874" y="143319"/>
                  </a:moveTo>
                  <a:lnTo>
                    <a:pt x="790130" y="97269"/>
                  </a:lnTo>
                  <a:lnTo>
                    <a:pt x="770801" y="57835"/>
                  </a:lnTo>
                  <a:lnTo>
                    <a:pt x="759980" y="46990"/>
                  </a:lnTo>
                  <a:lnTo>
                    <a:pt x="759980" y="143319"/>
                  </a:lnTo>
                  <a:lnTo>
                    <a:pt x="752589" y="186575"/>
                  </a:lnTo>
                  <a:lnTo>
                    <a:pt x="731113" y="221907"/>
                  </a:lnTo>
                  <a:lnTo>
                    <a:pt x="696607" y="245732"/>
                  </a:lnTo>
                  <a:lnTo>
                    <a:pt x="650113" y="254469"/>
                  </a:lnTo>
                  <a:lnTo>
                    <a:pt x="587895" y="254469"/>
                  </a:lnTo>
                  <a:lnTo>
                    <a:pt x="587895" y="31750"/>
                  </a:lnTo>
                  <a:lnTo>
                    <a:pt x="650113" y="31750"/>
                  </a:lnTo>
                  <a:lnTo>
                    <a:pt x="697153" y="40500"/>
                  </a:lnTo>
                  <a:lnTo>
                    <a:pt x="731596" y="64363"/>
                  </a:lnTo>
                  <a:lnTo>
                    <a:pt x="752767" y="99822"/>
                  </a:lnTo>
                  <a:lnTo>
                    <a:pt x="759980" y="143319"/>
                  </a:lnTo>
                  <a:lnTo>
                    <a:pt x="759980" y="46990"/>
                  </a:lnTo>
                  <a:lnTo>
                    <a:pt x="744791" y="31750"/>
                  </a:lnTo>
                  <a:lnTo>
                    <a:pt x="740143" y="27089"/>
                  </a:lnTo>
                  <a:lnTo>
                    <a:pt x="699490" y="7124"/>
                  </a:lnTo>
                  <a:lnTo>
                    <a:pt x="650113" y="0"/>
                  </a:lnTo>
                  <a:lnTo>
                    <a:pt x="552272" y="0"/>
                  </a:lnTo>
                  <a:lnTo>
                    <a:pt x="552272" y="286219"/>
                  </a:lnTo>
                  <a:lnTo>
                    <a:pt x="650113" y="286219"/>
                  </a:lnTo>
                  <a:lnTo>
                    <a:pt x="699490" y="279184"/>
                  </a:lnTo>
                  <a:lnTo>
                    <a:pt x="740143" y="259410"/>
                  </a:lnTo>
                  <a:lnTo>
                    <a:pt x="745096" y="254469"/>
                  </a:lnTo>
                  <a:lnTo>
                    <a:pt x="770801" y="228841"/>
                  </a:lnTo>
                  <a:lnTo>
                    <a:pt x="790130" y="189496"/>
                  </a:lnTo>
                  <a:lnTo>
                    <a:pt x="796874" y="143319"/>
                  </a:lnTo>
                  <a:close/>
                </a:path>
                <a:path w="1327150" h="286384">
                  <a:moveTo>
                    <a:pt x="1081836" y="286232"/>
                  </a:moveTo>
                  <a:lnTo>
                    <a:pt x="1056208" y="222719"/>
                  </a:lnTo>
                  <a:lnTo>
                    <a:pt x="1043406" y="190969"/>
                  </a:lnTo>
                  <a:lnTo>
                    <a:pt x="1006309" y="98996"/>
                  </a:lnTo>
                  <a:lnTo>
                    <a:pt x="1006309" y="190969"/>
                  </a:lnTo>
                  <a:lnTo>
                    <a:pt x="882281" y="190969"/>
                  </a:lnTo>
                  <a:lnTo>
                    <a:pt x="944511" y="31762"/>
                  </a:lnTo>
                  <a:lnTo>
                    <a:pt x="1006309" y="190969"/>
                  </a:lnTo>
                  <a:lnTo>
                    <a:pt x="1006309" y="98996"/>
                  </a:lnTo>
                  <a:lnTo>
                    <a:pt x="979195" y="31762"/>
                  </a:lnTo>
                  <a:lnTo>
                    <a:pt x="966393" y="12"/>
                  </a:lnTo>
                  <a:lnTo>
                    <a:pt x="922197" y="12"/>
                  </a:lnTo>
                  <a:lnTo>
                    <a:pt x="807186" y="286232"/>
                  </a:lnTo>
                  <a:lnTo>
                    <a:pt x="846670" y="286232"/>
                  </a:lnTo>
                  <a:lnTo>
                    <a:pt x="871982" y="222719"/>
                  </a:lnTo>
                  <a:lnTo>
                    <a:pt x="1017041" y="222719"/>
                  </a:lnTo>
                  <a:lnTo>
                    <a:pt x="1042352" y="286232"/>
                  </a:lnTo>
                  <a:lnTo>
                    <a:pt x="1081836" y="286232"/>
                  </a:lnTo>
                  <a:close/>
                </a:path>
                <a:path w="1327150" h="286384">
                  <a:moveTo>
                    <a:pt x="1326857" y="286232"/>
                  </a:moveTo>
                  <a:lnTo>
                    <a:pt x="1251597" y="172516"/>
                  </a:lnTo>
                  <a:lnTo>
                    <a:pt x="1249616" y="169506"/>
                  </a:lnTo>
                  <a:lnTo>
                    <a:pt x="1277683" y="162293"/>
                  </a:lnTo>
                  <a:lnTo>
                    <a:pt x="1301381" y="145897"/>
                  </a:lnTo>
                  <a:lnTo>
                    <a:pt x="1304417" y="141185"/>
                  </a:lnTo>
                  <a:lnTo>
                    <a:pt x="1317752" y="120510"/>
                  </a:lnTo>
                  <a:lnTo>
                    <a:pt x="1323860" y="86258"/>
                  </a:lnTo>
                  <a:lnTo>
                    <a:pt x="1317205" y="50507"/>
                  </a:lnTo>
                  <a:lnTo>
                    <a:pt x="1304391" y="31762"/>
                  </a:lnTo>
                  <a:lnTo>
                    <a:pt x="1298638" y="23342"/>
                  </a:lnTo>
                  <a:lnTo>
                    <a:pt x="1286954" y="16230"/>
                  </a:lnTo>
                  <a:lnTo>
                    <a:pt x="1286954" y="86258"/>
                  </a:lnTo>
                  <a:lnTo>
                    <a:pt x="1282801" y="108407"/>
                  </a:lnTo>
                  <a:lnTo>
                    <a:pt x="1271117" y="125780"/>
                  </a:lnTo>
                  <a:lnTo>
                    <a:pt x="1253096" y="137121"/>
                  </a:lnTo>
                  <a:lnTo>
                    <a:pt x="1229880" y="141185"/>
                  </a:lnTo>
                  <a:lnTo>
                    <a:pt x="1154785" y="141185"/>
                  </a:lnTo>
                  <a:lnTo>
                    <a:pt x="1154785" y="31762"/>
                  </a:lnTo>
                  <a:lnTo>
                    <a:pt x="1229880" y="31762"/>
                  </a:lnTo>
                  <a:lnTo>
                    <a:pt x="1253096" y="35750"/>
                  </a:lnTo>
                  <a:lnTo>
                    <a:pt x="1271117" y="46939"/>
                  </a:lnTo>
                  <a:lnTo>
                    <a:pt x="1282801" y="64160"/>
                  </a:lnTo>
                  <a:lnTo>
                    <a:pt x="1286954" y="86258"/>
                  </a:lnTo>
                  <a:lnTo>
                    <a:pt x="1286954" y="16230"/>
                  </a:lnTo>
                  <a:lnTo>
                    <a:pt x="1270266" y="6057"/>
                  </a:lnTo>
                  <a:lnTo>
                    <a:pt x="1234173" y="12"/>
                  </a:lnTo>
                  <a:lnTo>
                    <a:pt x="1119174" y="12"/>
                  </a:lnTo>
                  <a:lnTo>
                    <a:pt x="1119174" y="286232"/>
                  </a:lnTo>
                  <a:lnTo>
                    <a:pt x="1154785" y="286232"/>
                  </a:lnTo>
                  <a:lnTo>
                    <a:pt x="1154785" y="172516"/>
                  </a:lnTo>
                  <a:lnTo>
                    <a:pt x="1211859" y="172516"/>
                  </a:lnTo>
                  <a:lnTo>
                    <a:pt x="1284808" y="286232"/>
                  </a:lnTo>
                  <a:lnTo>
                    <a:pt x="1326857" y="286232"/>
                  </a:lnTo>
                  <a:close/>
                </a:path>
              </a:pathLst>
            </a:custGeom>
            <a:solidFill>
              <a:srgbClr val="120E15"/>
            </a:solidFill>
          </p:spPr>
          <p:txBody>
            <a:bodyPr wrap="square" lIns="0" tIns="0" rIns="0" bIns="0" rtlCol="0"/>
            <a:lstStyle/>
            <a:p>
              <a:endParaRPr/>
            </a:p>
          </p:txBody>
        </p:sp>
        <p:sp>
          <p:nvSpPr>
            <p:cNvPr id="6" name="object 6"/>
            <p:cNvSpPr/>
            <p:nvPr/>
          </p:nvSpPr>
          <p:spPr>
            <a:xfrm>
              <a:off x="9219069" y="6752996"/>
              <a:ext cx="36195" cy="286385"/>
            </a:xfrm>
            <a:custGeom>
              <a:avLst/>
              <a:gdLst/>
              <a:ahLst/>
              <a:cxnLst/>
              <a:rect l="l" t="t" r="r" b="b"/>
              <a:pathLst>
                <a:path w="36195" h="286384">
                  <a:moveTo>
                    <a:pt x="35610" y="0"/>
                  </a:moveTo>
                  <a:lnTo>
                    <a:pt x="0" y="0"/>
                  </a:lnTo>
                  <a:lnTo>
                    <a:pt x="0" y="286219"/>
                  </a:lnTo>
                  <a:lnTo>
                    <a:pt x="35610" y="286219"/>
                  </a:lnTo>
                  <a:lnTo>
                    <a:pt x="35610" y="0"/>
                  </a:lnTo>
                  <a:close/>
                </a:path>
              </a:pathLst>
            </a:custGeom>
            <a:solidFill>
              <a:srgbClr val="120E15"/>
            </a:solidFill>
          </p:spPr>
          <p:txBody>
            <a:bodyPr wrap="square" lIns="0" tIns="0" rIns="0" bIns="0" rtlCol="0"/>
            <a:lstStyle/>
            <a:p>
              <a:endParaRPr/>
            </a:p>
          </p:txBody>
        </p:sp>
        <p:sp>
          <p:nvSpPr>
            <p:cNvPr id="7" name="object 7"/>
            <p:cNvSpPr/>
            <p:nvPr/>
          </p:nvSpPr>
          <p:spPr>
            <a:xfrm>
              <a:off x="9310040" y="6748284"/>
              <a:ext cx="538480" cy="296545"/>
            </a:xfrm>
            <a:custGeom>
              <a:avLst/>
              <a:gdLst/>
              <a:ahLst/>
              <a:cxnLst/>
              <a:rect l="l" t="t" r="r" b="b"/>
              <a:pathLst>
                <a:path w="538479" h="296545">
                  <a:moveTo>
                    <a:pt x="284073" y="148043"/>
                  </a:moveTo>
                  <a:lnTo>
                    <a:pt x="277418" y="100190"/>
                  </a:lnTo>
                  <a:lnTo>
                    <a:pt x="258432" y="59410"/>
                  </a:lnTo>
                  <a:lnTo>
                    <a:pt x="247180" y="47498"/>
                  </a:lnTo>
                  <a:lnTo>
                    <a:pt x="247180" y="148043"/>
                  </a:lnTo>
                  <a:lnTo>
                    <a:pt x="239750" y="194271"/>
                  </a:lnTo>
                  <a:lnTo>
                    <a:pt x="218592" y="231127"/>
                  </a:lnTo>
                  <a:lnTo>
                    <a:pt x="185445" y="255511"/>
                  </a:lnTo>
                  <a:lnTo>
                    <a:pt x="142036" y="264337"/>
                  </a:lnTo>
                  <a:lnTo>
                    <a:pt x="98463" y="255511"/>
                  </a:lnTo>
                  <a:lnTo>
                    <a:pt x="65341" y="231127"/>
                  </a:lnTo>
                  <a:lnTo>
                    <a:pt x="44284" y="194271"/>
                  </a:lnTo>
                  <a:lnTo>
                    <a:pt x="36906" y="148043"/>
                  </a:lnTo>
                  <a:lnTo>
                    <a:pt x="44284" y="101625"/>
                  </a:lnTo>
                  <a:lnTo>
                    <a:pt x="65341" y="64795"/>
                  </a:lnTo>
                  <a:lnTo>
                    <a:pt x="98463" y="40500"/>
                  </a:lnTo>
                  <a:lnTo>
                    <a:pt x="142036" y="31750"/>
                  </a:lnTo>
                  <a:lnTo>
                    <a:pt x="185445" y="40500"/>
                  </a:lnTo>
                  <a:lnTo>
                    <a:pt x="218592" y="64795"/>
                  </a:lnTo>
                  <a:lnTo>
                    <a:pt x="239750" y="101625"/>
                  </a:lnTo>
                  <a:lnTo>
                    <a:pt x="247180" y="148043"/>
                  </a:lnTo>
                  <a:lnTo>
                    <a:pt x="247180" y="47498"/>
                  </a:lnTo>
                  <a:lnTo>
                    <a:pt x="232321" y="31750"/>
                  </a:lnTo>
                  <a:lnTo>
                    <a:pt x="228561" y="27762"/>
                  </a:lnTo>
                  <a:lnTo>
                    <a:pt x="189280" y="7277"/>
                  </a:lnTo>
                  <a:lnTo>
                    <a:pt x="142036" y="0"/>
                  </a:lnTo>
                  <a:lnTo>
                    <a:pt x="94640" y="7277"/>
                  </a:lnTo>
                  <a:lnTo>
                    <a:pt x="55333" y="27762"/>
                  </a:lnTo>
                  <a:lnTo>
                    <a:pt x="25527" y="59410"/>
                  </a:lnTo>
                  <a:lnTo>
                    <a:pt x="6616" y="100190"/>
                  </a:lnTo>
                  <a:lnTo>
                    <a:pt x="0" y="148043"/>
                  </a:lnTo>
                  <a:lnTo>
                    <a:pt x="6616" y="195897"/>
                  </a:lnTo>
                  <a:lnTo>
                    <a:pt x="25527" y="236677"/>
                  </a:lnTo>
                  <a:lnTo>
                    <a:pt x="55333" y="268325"/>
                  </a:lnTo>
                  <a:lnTo>
                    <a:pt x="94640" y="288810"/>
                  </a:lnTo>
                  <a:lnTo>
                    <a:pt x="142036" y="296087"/>
                  </a:lnTo>
                  <a:lnTo>
                    <a:pt x="189280" y="288810"/>
                  </a:lnTo>
                  <a:lnTo>
                    <a:pt x="228561" y="268325"/>
                  </a:lnTo>
                  <a:lnTo>
                    <a:pt x="232321" y="264337"/>
                  </a:lnTo>
                  <a:lnTo>
                    <a:pt x="258432" y="236677"/>
                  </a:lnTo>
                  <a:lnTo>
                    <a:pt x="277418" y="195897"/>
                  </a:lnTo>
                  <a:lnTo>
                    <a:pt x="284073" y="148043"/>
                  </a:lnTo>
                  <a:close/>
                </a:path>
                <a:path w="538479" h="296545">
                  <a:moveTo>
                    <a:pt x="538124" y="211975"/>
                  </a:moveTo>
                  <a:lnTo>
                    <a:pt x="529082" y="174764"/>
                  </a:lnTo>
                  <a:lnTo>
                    <a:pt x="473494" y="135280"/>
                  </a:lnTo>
                  <a:lnTo>
                    <a:pt x="411886" y="117373"/>
                  </a:lnTo>
                  <a:lnTo>
                    <a:pt x="389699" y="108343"/>
                  </a:lnTo>
                  <a:lnTo>
                    <a:pt x="374357" y="95783"/>
                  </a:lnTo>
                  <a:lnTo>
                    <a:pt x="368630" y="77673"/>
                  </a:lnTo>
                  <a:lnTo>
                    <a:pt x="372986" y="59156"/>
                  </a:lnTo>
                  <a:lnTo>
                    <a:pt x="385152" y="44780"/>
                  </a:lnTo>
                  <a:lnTo>
                    <a:pt x="403745" y="35483"/>
                  </a:lnTo>
                  <a:lnTo>
                    <a:pt x="427418" y="32181"/>
                  </a:lnTo>
                  <a:lnTo>
                    <a:pt x="450557" y="34226"/>
                  </a:lnTo>
                  <a:lnTo>
                    <a:pt x="472528" y="40487"/>
                  </a:lnTo>
                  <a:lnTo>
                    <a:pt x="492645" y="51181"/>
                  </a:lnTo>
                  <a:lnTo>
                    <a:pt x="510235" y="66509"/>
                  </a:lnTo>
                  <a:lnTo>
                    <a:pt x="531698" y="40335"/>
                  </a:lnTo>
                  <a:lnTo>
                    <a:pt x="511822" y="23406"/>
                  </a:lnTo>
                  <a:lnTo>
                    <a:pt x="488251" y="10883"/>
                  </a:lnTo>
                  <a:lnTo>
                    <a:pt x="460959" y="3086"/>
                  </a:lnTo>
                  <a:lnTo>
                    <a:pt x="429983" y="419"/>
                  </a:lnTo>
                  <a:lnTo>
                    <a:pt x="390918" y="6184"/>
                  </a:lnTo>
                  <a:lnTo>
                    <a:pt x="359778" y="22402"/>
                  </a:lnTo>
                  <a:lnTo>
                    <a:pt x="339166" y="47485"/>
                  </a:lnTo>
                  <a:lnTo>
                    <a:pt x="331724" y="79806"/>
                  </a:lnTo>
                  <a:lnTo>
                    <a:pt x="340423" y="114503"/>
                  </a:lnTo>
                  <a:lnTo>
                    <a:pt x="362991" y="136944"/>
                  </a:lnTo>
                  <a:lnTo>
                    <a:pt x="394182" y="151079"/>
                  </a:lnTo>
                  <a:lnTo>
                    <a:pt x="455968" y="168871"/>
                  </a:lnTo>
                  <a:lnTo>
                    <a:pt x="479132" y="178930"/>
                  </a:lnTo>
                  <a:lnTo>
                    <a:pt x="495211" y="193497"/>
                  </a:lnTo>
                  <a:lnTo>
                    <a:pt x="501230" y="214985"/>
                  </a:lnTo>
                  <a:lnTo>
                    <a:pt x="497878" y="231927"/>
                  </a:lnTo>
                  <a:lnTo>
                    <a:pt x="486689" y="247865"/>
                  </a:lnTo>
                  <a:lnTo>
                    <a:pt x="465924" y="259702"/>
                  </a:lnTo>
                  <a:lnTo>
                    <a:pt x="433857" y="264337"/>
                  </a:lnTo>
                  <a:lnTo>
                    <a:pt x="405409" y="260921"/>
                  </a:lnTo>
                  <a:lnTo>
                    <a:pt x="380746" y="251841"/>
                  </a:lnTo>
                  <a:lnTo>
                    <a:pt x="360108" y="238810"/>
                  </a:lnTo>
                  <a:lnTo>
                    <a:pt x="343738" y="223570"/>
                  </a:lnTo>
                  <a:lnTo>
                    <a:pt x="322707" y="250596"/>
                  </a:lnTo>
                  <a:lnTo>
                    <a:pt x="342836" y="268935"/>
                  </a:lnTo>
                  <a:lnTo>
                    <a:pt x="367817" y="283324"/>
                  </a:lnTo>
                  <a:lnTo>
                    <a:pt x="397713" y="292722"/>
                  </a:lnTo>
                  <a:lnTo>
                    <a:pt x="432562" y="296087"/>
                  </a:lnTo>
                  <a:lnTo>
                    <a:pt x="481634" y="288798"/>
                  </a:lnTo>
                  <a:lnTo>
                    <a:pt x="514311" y="269646"/>
                  </a:lnTo>
                  <a:lnTo>
                    <a:pt x="532485" y="242684"/>
                  </a:lnTo>
                  <a:lnTo>
                    <a:pt x="538124" y="211975"/>
                  </a:lnTo>
                  <a:close/>
                </a:path>
              </a:pathLst>
            </a:custGeom>
            <a:solidFill>
              <a:srgbClr val="120E15"/>
            </a:solidFill>
          </p:spPr>
          <p:txBody>
            <a:bodyPr wrap="square" lIns="0" tIns="0" rIns="0" bIns="0" rtlCol="0"/>
            <a:lstStyle/>
            <a:p>
              <a:endParaRPr/>
            </a:p>
          </p:txBody>
        </p:sp>
        <p:pic>
          <p:nvPicPr>
            <p:cNvPr id="8" name="object 8"/>
            <p:cNvPicPr/>
            <p:nvPr/>
          </p:nvPicPr>
          <p:blipFill>
            <a:blip r:embed="rId2" cstate="print"/>
            <a:stretch>
              <a:fillRect/>
            </a:stretch>
          </p:blipFill>
          <p:spPr>
            <a:xfrm>
              <a:off x="6990609" y="7203546"/>
              <a:ext cx="1088696" cy="103958"/>
            </a:xfrm>
            <a:prstGeom prst="rect">
              <a:avLst/>
            </a:prstGeom>
          </p:spPr>
        </p:pic>
      </p:grpSp>
      <p:sp>
        <p:nvSpPr>
          <p:cNvPr id="9" name="object 9"/>
          <p:cNvSpPr txBox="1"/>
          <p:nvPr/>
        </p:nvSpPr>
        <p:spPr>
          <a:xfrm>
            <a:off x="1140649" y="1872538"/>
            <a:ext cx="684530" cy="182101"/>
          </a:xfrm>
          <a:prstGeom prst="rect">
            <a:avLst/>
          </a:prstGeom>
        </p:spPr>
        <p:txBody>
          <a:bodyPr vert="horz" wrap="square" lIns="0" tIns="12700" rIns="0" bIns="0" rtlCol="0">
            <a:spAutoFit/>
          </a:bodyPr>
          <a:lstStyle/>
          <a:p>
            <a:pPr marL="12700">
              <a:lnSpc>
                <a:spcPct val="100000"/>
              </a:lnSpc>
              <a:spcBef>
                <a:spcPts val="100"/>
              </a:spcBef>
            </a:pPr>
            <a:r>
              <a:rPr lang="en-US" sz="1100" spc="-30" dirty="0" smtClean="0">
                <a:solidFill>
                  <a:srgbClr val="FFFFFF"/>
                </a:solidFill>
                <a:latin typeface="Helvetica" pitchFamily="2" charset="0"/>
                <a:cs typeface="Calibri"/>
              </a:rPr>
              <a:t>03.04.2025</a:t>
            </a:r>
            <a:endParaRPr sz="1100" dirty="0">
              <a:latin typeface="Helvetica" pitchFamily="2" charset="0"/>
              <a:cs typeface="Calibri"/>
            </a:endParaRPr>
          </a:p>
        </p:txBody>
      </p:sp>
      <p:sp>
        <p:nvSpPr>
          <p:cNvPr id="10" name="object 10"/>
          <p:cNvSpPr txBox="1">
            <a:spLocks noGrp="1"/>
          </p:cNvSpPr>
          <p:nvPr>
            <p:ph type="title"/>
          </p:nvPr>
        </p:nvSpPr>
        <p:spPr>
          <a:xfrm>
            <a:off x="1140649" y="2412186"/>
            <a:ext cx="8114615" cy="1465016"/>
          </a:xfrm>
          <a:prstGeom prst="rect">
            <a:avLst/>
          </a:prstGeom>
        </p:spPr>
        <p:txBody>
          <a:bodyPr vert="horz" wrap="square" lIns="0" tIns="119380" rIns="0" bIns="0" rtlCol="0">
            <a:spAutoFit/>
          </a:bodyPr>
          <a:lstStyle/>
          <a:p>
            <a:pPr marL="12700" marR="5080">
              <a:lnSpc>
                <a:spcPct val="78100"/>
              </a:lnSpc>
              <a:spcBef>
                <a:spcPts val="940"/>
              </a:spcBef>
            </a:pPr>
            <a:r>
              <a:rPr lang="el-GR" sz="2800" spc="-50" dirty="0">
                <a:solidFill>
                  <a:srgbClr val="FFFFFF"/>
                </a:solidFill>
                <a:latin typeface="Helvetica" pitchFamily="2" charset="0"/>
              </a:rPr>
              <a:t>11</a:t>
            </a:r>
            <a:r>
              <a:rPr lang="el-GR" sz="2800" spc="-50" baseline="30000" dirty="0">
                <a:solidFill>
                  <a:srgbClr val="FFFFFF"/>
                </a:solidFill>
                <a:latin typeface="Helvetica" pitchFamily="2" charset="0"/>
              </a:rPr>
              <a:t>ο</a:t>
            </a:r>
            <a:r>
              <a:rPr lang="el-GR" sz="2800" spc="-50" dirty="0">
                <a:solidFill>
                  <a:srgbClr val="FFFFFF"/>
                </a:solidFill>
                <a:latin typeface="Helvetica" pitchFamily="2" charset="0"/>
              </a:rPr>
              <a:t> TAX </a:t>
            </a:r>
            <a:r>
              <a:rPr lang="el-GR" sz="2800" spc="-50" dirty="0" smtClean="0">
                <a:solidFill>
                  <a:srgbClr val="FFFFFF"/>
                </a:solidFill>
                <a:latin typeface="Helvetica" pitchFamily="2" charset="0"/>
              </a:rPr>
              <a:t>FORUM</a:t>
            </a:r>
            <a:r>
              <a:rPr lang="en-US" sz="2800" spc="-50" dirty="0">
                <a:solidFill>
                  <a:srgbClr val="FFFFFF"/>
                </a:solidFill>
                <a:latin typeface="Helvetica" pitchFamily="2" charset="0"/>
              </a:rPr>
              <a:t/>
            </a:r>
            <a:br>
              <a:rPr lang="en-US" sz="2800" spc="-50" dirty="0">
                <a:solidFill>
                  <a:srgbClr val="FFFFFF"/>
                </a:solidFill>
                <a:latin typeface="Helvetica" pitchFamily="2" charset="0"/>
              </a:rPr>
            </a:br>
            <a:r>
              <a:rPr lang="en-US" sz="2800" spc="-50" dirty="0" smtClean="0">
                <a:solidFill>
                  <a:srgbClr val="FFFFFF"/>
                </a:solidFill>
                <a:latin typeface="Helvetica" pitchFamily="2" charset="0"/>
              </a:rPr>
              <a:t/>
            </a:r>
            <a:br>
              <a:rPr lang="en-US" sz="2800" spc="-50" dirty="0" smtClean="0">
                <a:solidFill>
                  <a:srgbClr val="FFFFFF"/>
                </a:solidFill>
                <a:latin typeface="Helvetica" pitchFamily="2" charset="0"/>
              </a:rPr>
            </a:br>
            <a:r>
              <a:rPr lang="el-GR" sz="2800" spc="-50" dirty="0" smtClean="0">
                <a:solidFill>
                  <a:srgbClr val="FFFFFF"/>
                </a:solidFill>
                <a:latin typeface="Helvetica" pitchFamily="2" charset="0"/>
              </a:rPr>
              <a:t>«</a:t>
            </a:r>
            <a:r>
              <a:rPr lang="el-GR" sz="2800" i="1" spc="-50" dirty="0" smtClean="0">
                <a:solidFill>
                  <a:srgbClr val="FFFFFF"/>
                </a:solidFill>
                <a:latin typeface="Helvetica" pitchFamily="2" charset="0"/>
              </a:rPr>
              <a:t>Προς </a:t>
            </a:r>
            <a:r>
              <a:rPr lang="el-GR" sz="2800" i="1" spc="-50" dirty="0">
                <a:solidFill>
                  <a:srgbClr val="FFFFFF"/>
                </a:solidFill>
                <a:latin typeface="Helvetica" pitchFamily="2" charset="0"/>
              </a:rPr>
              <a:t>ένα Σύγχρονο Φορολογικό Περιβάλλον των Επιχειρήσεων – </a:t>
            </a:r>
            <a:r>
              <a:rPr lang="el-GR" sz="2800" i="1" spc="-50" dirty="0" smtClean="0">
                <a:solidFill>
                  <a:srgbClr val="FFFFFF"/>
                </a:solidFill>
                <a:latin typeface="Helvetica" pitchFamily="2" charset="0"/>
              </a:rPr>
              <a:t>Προοπτικές</a:t>
            </a:r>
            <a:r>
              <a:rPr lang="en-US" sz="2800" i="1" spc="-50" dirty="0">
                <a:solidFill>
                  <a:srgbClr val="FFFFFF"/>
                </a:solidFill>
                <a:latin typeface="Helvetica" pitchFamily="2" charset="0"/>
              </a:rPr>
              <a:t> </a:t>
            </a:r>
            <a:r>
              <a:rPr lang="en-US" sz="2800" i="1" spc="-50" dirty="0" smtClean="0">
                <a:solidFill>
                  <a:srgbClr val="FFFFFF"/>
                </a:solidFill>
                <a:latin typeface="Helvetica" pitchFamily="2" charset="0"/>
              </a:rPr>
              <a:t>2025-2027</a:t>
            </a:r>
            <a:r>
              <a:rPr lang="en-US" sz="2800" spc="-50" dirty="0" smtClean="0">
                <a:solidFill>
                  <a:srgbClr val="FFFFFF"/>
                </a:solidFill>
                <a:latin typeface="Helvetica" pitchFamily="2" charset="0"/>
              </a:rPr>
              <a:t>»</a:t>
            </a:r>
            <a:endParaRPr sz="2800" spc="-10" dirty="0">
              <a:solidFill>
                <a:srgbClr val="FFFFFF"/>
              </a:solidFill>
              <a:latin typeface="Helvetica" pitchFamily="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15">
            <a:extLst>
              <a:ext uri="{FF2B5EF4-FFF2-40B4-BE49-F238E27FC236}">
                <a16:creationId xmlns:a16="http://schemas.microsoft.com/office/drawing/2014/main" id="{C140854B-1685-2E91-E0C2-C38FE6C57E5B}"/>
              </a:ext>
            </a:extLst>
          </p:cNvPr>
          <p:cNvSpPr txBox="1">
            <a:spLocks/>
          </p:cNvSpPr>
          <p:nvPr/>
        </p:nvSpPr>
        <p:spPr>
          <a:xfrm>
            <a:off x="1119346" y="1558468"/>
            <a:ext cx="8723154" cy="443711"/>
          </a:xfrm>
          <a:prstGeom prst="rect">
            <a:avLst/>
          </a:prstGeom>
        </p:spPr>
        <p:txBody>
          <a:bodyPr vert="horz" wrap="square" lIns="0" tIns="12700" rIns="0" bIns="0" rtlCol="0" anchor="ctr">
            <a:spAutoFit/>
          </a:bodyPr>
          <a:lstStyle>
            <a:lvl1pPr>
              <a:defRPr>
                <a:latin typeface="+mj-lt"/>
                <a:ea typeface="+mj-ea"/>
                <a:cs typeface="+mj-cs"/>
              </a:defRPr>
            </a:lvl1pPr>
          </a:lstStyle>
          <a:p>
            <a:pPr marL="12700">
              <a:spcBef>
                <a:spcPts val="100"/>
              </a:spcBef>
            </a:pPr>
            <a:r>
              <a:rPr lang="el-GR" sz="2800" b="1" dirty="0">
                <a:latin typeface="Helvetica" pitchFamily="2" charset="0"/>
              </a:rPr>
              <a:t>ΙΙ. Αποτίμηση </a:t>
            </a:r>
            <a:r>
              <a:rPr lang="el-GR" sz="2800" b="1" dirty="0" err="1">
                <a:latin typeface="Helvetica" pitchFamily="2" charset="0"/>
              </a:rPr>
              <a:t>vs</a:t>
            </a:r>
            <a:r>
              <a:rPr lang="el-GR" sz="2800" b="1" dirty="0">
                <a:latin typeface="Helvetica" pitchFamily="2" charset="0"/>
              </a:rPr>
              <a:t> Λογιστική Ενοποίηση </a:t>
            </a:r>
            <a:endParaRPr lang="en-US" sz="2800" b="1" spc="-25" dirty="0">
              <a:latin typeface="Helvetica" pitchFamily="2" charset="0"/>
            </a:endParaRPr>
          </a:p>
        </p:txBody>
      </p:sp>
      <p:sp>
        <p:nvSpPr>
          <p:cNvPr id="5" name="Slide Number Placeholder 4">
            <a:extLst>
              <a:ext uri="{FF2B5EF4-FFF2-40B4-BE49-F238E27FC236}">
                <a16:creationId xmlns:a16="http://schemas.microsoft.com/office/drawing/2014/main" id="{F6A9A480-24DF-7EE3-3B91-02E027DD9474}"/>
              </a:ext>
            </a:extLst>
          </p:cNvPr>
          <p:cNvSpPr>
            <a:spLocks noGrp="1"/>
          </p:cNvSpPr>
          <p:nvPr>
            <p:ph type="sldNum" sz="quarter" idx="4"/>
          </p:nvPr>
        </p:nvSpPr>
        <p:spPr/>
        <p:txBody>
          <a:bodyPr/>
          <a:lstStyle/>
          <a:p>
            <a:fld id="{8ED6DCA1-3031-4E20-AFD8-FC3C9DA97D3F}" type="slidenum">
              <a:rPr lang="en-US" smtClean="0"/>
              <a:t>10</a:t>
            </a:fld>
            <a:endParaRPr lang="en-US" dirty="0"/>
          </a:p>
        </p:txBody>
      </p:sp>
      <p:sp>
        <p:nvSpPr>
          <p:cNvPr id="6" name="object 13">
            <a:extLst>
              <a:ext uri="{FF2B5EF4-FFF2-40B4-BE49-F238E27FC236}">
                <a16:creationId xmlns:a16="http://schemas.microsoft.com/office/drawing/2014/main" id="{D3799240-2E2F-40B5-55B3-8163EF56236C}"/>
              </a:ext>
            </a:extLst>
          </p:cNvPr>
          <p:cNvSpPr txBox="1"/>
          <p:nvPr/>
        </p:nvSpPr>
        <p:spPr>
          <a:xfrm>
            <a:off x="1140649" y="7160159"/>
            <a:ext cx="58286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120E15"/>
                </a:solidFill>
                <a:latin typeface="Calibri"/>
                <a:cs typeface="Calibri"/>
              </a:rPr>
              <a:t>3,</a:t>
            </a:r>
            <a:r>
              <a:rPr sz="900" spc="-35" dirty="0">
                <a:solidFill>
                  <a:srgbClr val="120E15"/>
                </a:solidFill>
                <a:latin typeface="Calibri"/>
                <a:cs typeface="Calibri"/>
              </a:rPr>
              <a:t> </a:t>
            </a:r>
            <a:r>
              <a:rPr sz="900" spc="-10" dirty="0">
                <a:solidFill>
                  <a:srgbClr val="120E15"/>
                </a:solidFill>
                <a:latin typeface="Calibri"/>
                <a:cs typeface="Calibri"/>
              </a:rPr>
              <a:t>Stadiou</a:t>
            </a:r>
            <a:r>
              <a:rPr sz="900" spc="-25" dirty="0">
                <a:solidFill>
                  <a:srgbClr val="120E15"/>
                </a:solidFill>
                <a:latin typeface="Calibri"/>
                <a:cs typeface="Calibri"/>
              </a:rPr>
              <a:t> </a:t>
            </a:r>
            <a:r>
              <a:rPr sz="900" spc="-20" dirty="0">
                <a:solidFill>
                  <a:srgbClr val="120E15"/>
                </a:solidFill>
                <a:latin typeface="Calibri"/>
                <a:cs typeface="Calibri"/>
              </a:rPr>
              <a:t>str.,</a:t>
            </a:r>
            <a:r>
              <a:rPr sz="900" spc="-25" dirty="0">
                <a:solidFill>
                  <a:srgbClr val="120E15"/>
                </a:solidFill>
                <a:latin typeface="Calibri"/>
                <a:cs typeface="Calibri"/>
              </a:rPr>
              <a:t> </a:t>
            </a:r>
            <a:r>
              <a:rPr sz="900" spc="-10" dirty="0">
                <a:solidFill>
                  <a:srgbClr val="120E15"/>
                </a:solidFill>
                <a:latin typeface="Calibri"/>
                <a:cs typeface="Calibri"/>
              </a:rPr>
              <a:t>Athens</a:t>
            </a:r>
            <a:r>
              <a:rPr sz="900" spc="-25" dirty="0">
                <a:solidFill>
                  <a:srgbClr val="120E15"/>
                </a:solidFill>
                <a:latin typeface="Calibri"/>
                <a:cs typeface="Calibri"/>
              </a:rPr>
              <a:t> </a:t>
            </a:r>
            <a:r>
              <a:rPr sz="900" dirty="0">
                <a:solidFill>
                  <a:srgbClr val="120E15"/>
                </a:solidFill>
                <a:latin typeface="Calibri"/>
                <a:cs typeface="Calibri"/>
              </a:rPr>
              <a:t>105</a:t>
            </a:r>
            <a:r>
              <a:rPr sz="900" spc="-25" dirty="0">
                <a:solidFill>
                  <a:srgbClr val="120E15"/>
                </a:solidFill>
                <a:latin typeface="Calibri"/>
                <a:cs typeface="Calibri"/>
              </a:rPr>
              <a:t> </a:t>
            </a:r>
            <a:r>
              <a:rPr sz="900" spc="-10" dirty="0">
                <a:solidFill>
                  <a:srgbClr val="120E15"/>
                </a:solidFill>
                <a:latin typeface="Calibri"/>
                <a:cs typeface="Calibri"/>
              </a:rPr>
              <a:t>62,</a:t>
            </a:r>
            <a:r>
              <a:rPr sz="900" spc="-25" dirty="0">
                <a:solidFill>
                  <a:srgbClr val="120E15"/>
                </a:solidFill>
                <a:latin typeface="Calibri"/>
                <a:cs typeface="Calibri"/>
              </a:rPr>
              <a:t> </a:t>
            </a:r>
            <a:r>
              <a:rPr sz="900" dirty="0">
                <a:solidFill>
                  <a:srgbClr val="120E15"/>
                </a:solidFill>
                <a:latin typeface="Calibri"/>
                <a:cs typeface="Calibri"/>
              </a:rPr>
              <a:t>Greece</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dirty="0">
                <a:solidFill>
                  <a:srgbClr val="120E15"/>
                </a:solidFill>
                <a:latin typeface="Calibri"/>
                <a:cs typeface="Calibri"/>
              </a:rPr>
              <a:t>+30</a:t>
            </a:r>
            <a:r>
              <a:rPr sz="900" spc="-20"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dirty="0">
                <a:solidFill>
                  <a:srgbClr val="120E15"/>
                </a:solidFill>
                <a:latin typeface="Calibri"/>
                <a:cs typeface="Calibri"/>
              </a:rPr>
              <a:t>3224419,</a:t>
            </a:r>
            <a:r>
              <a:rPr sz="900" spc="160" dirty="0">
                <a:solidFill>
                  <a:srgbClr val="120E15"/>
                </a:solidFill>
                <a:latin typeface="Calibri"/>
                <a:cs typeface="Calibri"/>
              </a:rPr>
              <a:t> </a:t>
            </a:r>
            <a:r>
              <a:rPr sz="900" dirty="0">
                <a:solidFill>
                  <a:srgbClr val="120E15"/>
                </a:solidFill>
                <a:latin typeface="Calibri"/>
                <a:cs typeface="Calibri"/>
              </a:rPr>
              <a:t>+30</a:t>
            </a:r>
            <a:r>
              <a:rPr sz="900" spc="-25"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spc="-20" dirty="0">
                <a:solidFill>
                  <a:srgbClr val="120E15"/>
                </a:solidFill>
                <a:latin typeface="Calibri"/>
                <a:cs typeface="Calibri"/>
              </a:rPr>
              <a:t>3231135</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u="sng" spc="-10" dirty="0">
                <a:solidFill>
                  <a:srgbClr val="120E15"/>
                </a:solidFill>
                <a:latin typeface="Calibri"/>
                <a:cs typeface="Calibri"/>
              </a:rPr>
              <a:t>llf@lambadarioslaw.gr</a:t>
            </a:r>
            <a:r>
              <a:rPr sz="900" spc="-25" dirty="0">
                <a:solidFill>
                  <a:srgbClr val="120E15"/>
                </a:solidFill>
                <a:latin typeface="Calibri"/>
                <a:cs typeface="Calibri"/>
              </a:rPr>
              <a:t> </a:t>
            </a:r>
            <a:r>
              <a:rPr sz="900" dirty="0">
                <a:solidFill>
                  <a:srgbClr val="120E15"/>
                </a:solidFill>
                <a:latin typeface="Calibri"/>
                <a:cs typeface="Calibri"/>
              </a:rPr>
              <a:t>|</a:t>
            </a:r>
            <a:r>
              <a:rPr sz="900" spc="-20" dirty="0">
                <a:solidFill>
                  <a:srgbClr val="120E15"/>
                </a:solidFill>
                <a:latin typeface="Calibri"/>
                <a:cs typeface="Calibri"/>
              </a:rPr>
              <a:t> </a:t>
            </a:r>
            <a:r>
              <a:rPr sz="900" u="sng" spc="-10" dirty="0">
                <a:solidFill>
                  <a:srgbClr val="120E15"/>
                </a:solidFill>
                <a:latin typeface="Calibri"/>
                <a:cs typeface="Calibri"/>
              </a:rPr>
              <a:t>www.lambadarioslaw.gr</a:t>
            </a:r>
            <a:endParaRPr sz="900" u="sng" dirty="0">
              <a:latin typeface="Calibri"/>
              <a:cs typeface="Calibri"/>
            </a:endParaRPr>
          </a:p>
        </p:txBody>
      </p:sp>
      <p:sp>
        <p:nvSpPr>
          <p:cNvPr id="7" name="object 12">
            <a:extLst>
              <a:ext uri="{FF2B5EF4-FFF2-40B4-BE49-F238E27FC236}">
                <a16:creationId xmlns:a16="http://schemas.microsoft.com/office/drawing/2014/main" id="{3FF6C935-734F-6546-3B6A-450CF1D51C4F}"/>
              </a:ext>
            </a:extLst>
          </p:cNvPr>
          <p:cNvSpPr txBox="1"/>
          <p:nvPr/>
        </p:nvSpPr>
        <p:spPr>
          <a:xfrm>
            <a:off x="1129995" y="2486025"/>
            <a:ext cx="8701856" cy="2725105"/>
          </a:xfrm>
          <a:prstGeom prst="rect">
            <a:avLst/>
          </a:prstGeom>
        </p:spPr>
        <p:txBody>
          <a:bodyPr vert="horz" wrap="square" lIns="0" tIns="12700" rIns="0" bIns="0" numCol="1" spcCol="468000" rtlCol="0">
            <a:spAutoFit/>
          </a:bodyPr>
          <a:lstStyle/>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Συνέπειες πλημμελειών στον διορισμό των εμπειρογνωμόνων ή στην κατάρτιση της έκθεσης αυτών:</a:t>
            </a:r>
          </a:p>
          <a:p>
            <a:pPr marL="623888" indent="-355600" algn="just">
              <a:lnSpc>
                <a:spcPct val="114000"/>
              </a:lnSpc>
              <a:spcAft>
                <a:spcPts val="1000"/>
              </a:spcAft>
              <a:buFont typeface="Wingdings" panose="05000000000000000000" pitchFamily="2" charset="2"/>
              <a:buChar char="Ø"/>
            </a:pPr>
            <a:r>
              <a:rPr lang="el-GR" sz="1400" dirty="0" smtClean="0">
                <a:solidFill>
                  <a:schemeClr val="tx1"/>
                </a:solidFill>
                <a:effectLst/>
                <a:latin typeface="Helvetica" pitchFamily="2" charset="0"/>
                <a:cs typeface="Calibri" panose="020F0502020204030204" pitchFamily="34" charset="0"/>
              </a:rPr>
              <a:t>Ακυρώσιμη συγχώνευση / διάσπαση (</a:t>
            </a:r>
            <a:r>
              <a:rPr lang="el-GR" sz="1400" dirty="0" err="1" smtClean="0">
                <a:solidFill>
                  <a:schemeClr val="tx1"/>
                </a:solidFill>
                <a:effectLst/>
                <a:latin typeface="Helvetica" pitchFamily="2" charset="0"/>
                <a:cs typeface="Calibri" panose="020F0502020204030204" pitchFamily="34" charset="0"/>
              </a:rPr>
              <a:t>αρ</a:t>
            </a:r>
            <a:r>
              <a:rPr lang="el-GR" sz="1400" dirty="0" smtClean="0">
                <a:solidFill>
                  <a:schemeClr val="tx1"/>
                </a:solidFill>
                <a:effectLst/>
                <a:latin typeface="Helvetica" pitchFamily="2" charset="0"/>
                <a:cs typeface="Calibri" panose="020F0502020204030204" pitchFamily="34" charset="0"/>
              </a:rPr>
              <a:t>. 20, 72 ν. 4601/2019) λόγω ελαττωματικότητας της απόφασης των εταίρων/μετόχων σε περίπτωση ουσιωδών παραβάσεων στην διαδικασία μετασχηματισμού  (</a:t>
            </a:r>
            <a:r>
              <a:rPr lang="el-GR" sz="1400" dirty="0" smtClean="0">
                <a:solidFill>
                  <a:schemeClr val="tx1"/>
                </a:solidFill>
                <a:effectLst/>
                <a:latin typeface="Helvetica" pitchFamily="2" charset="0"/>
                <a:cs typeface="Calibri" panose="020F0502020204030204" pitchFamily="34" charset="0"/>
              </a:rPr>
              <a:t>πχ </a:t>
            </a:r>
            <a:r>
              <a:rPr lang="el-GR" sz="1400" dirty="0" smtClean="0">
                <a:solidFill>
                  <a:schemeClr val="tx1"/>
                </a:solidFill>
                <a:effectLst/>
                <a:latin typeface="Helvetica" pitchFamily="2" charset="0"/>
                <a:cs typeface="Calibri" panose="020F0502020204030204" pitchFamily="34" charset="0"/>
              </a:rPr>
              <a:t>σε περίπτωση παράλειψης  διορισμού ή κατάρτισης έκθεσης </a:t>
            </a:r>
            <a:r>
              <a:rPr lang="el-GR" sz="1400" dirty="0" smtClean="0">
                <a:solidFill>
                  <a:schemeClr val="tx1"/>
                </a:solidFill>
                <a:effectLst/>
                <a:latin typeface="Helvetica" pitchFamily="2" charset="0"/>
                <a:cs typeface="Calibri" panose="020F0502020204030204" pitchFamily="34" charset="0"/>
              </a:rPr>
              <a:t>εμπειρογνωμόνων). </a:t>
            </a:r>
            <a:r>
              <a:rPr lang="el-GR" sz="1400" dirty="0" smtClean="0">
                <a:solidFill>
                  <a:schemeClr val="tx1"/>
                </a:solidFill>
                <a:effectLst/>
                <a:latin typeface="Helvetica" pitchFamily="2" charset="0"/>
                <a:cs typeface="Calibri" panose="020F0502020204030204" pitchFamily="34" charset="0"/>
              </a:rPr>
              <a:t>Σημειώνεται ότι με βάση τα </a:t>
            </a:r>
            <a:r>
              <a:rPr lang="el-GR" sz="1400" dirty="0" err="1" smtClean="0">
                <a:solidFill>
                  <a:schemeClr val="tx1"/>
                </a:solidFill>
                <a:effectLst/>
                <a:latin typeface="Helvetica" pitchFamily="2" charset="0"/>
                <a:cs typeface="Calibri" panose="020F0502020204030204" pitchFamily="34" charset="0"/>
              </a:rPr>
              <a:t>άρ</a:t>
            </a:r>
            <a:r>
              <a:rPr lang="el-GR" sz="1400" dirty="0" smtClean="0">
                <a:solidFill>
                  <a:schemeClr val="tx1"/>
                </a:solidFill>
                <a:effectLst/>
                <a:latin typeface="Helvetica" pitchFamily="2" charset="0"/>
                <a:cs typeface="Calibri" panose="020F0502020204030204" pitchFamily="34" charset="0"/>
              </a:rPr>
              <a:t>. 21</a:t>
            </a:r>
            <a:r>
              <a:rPr lang="el-GR" sz="1400" dirty="0" smtClean="0">
                <a:solidFill>
                  <a:schemeClr val="tx1"/>
                </a:solidFill>
                <a:effectLst/>
                <a:latin typeface="Helvetica" pitchFamily="2" charset="0"/>
                <a:cs typeface="Calibri" panose="020F0502020204030204" pitchFamily="34" charset="0"/>
              </a:rPr>
              <a:t>, 73 </a:t>
            </a:r>
            <a:r>
              <a:rPr lang="el-GR" sz="1400" dirty="0" smtClean="0">
                <a:solidFill>
                  <a:schemeClr val="tx1"/>
                </a:solidFill>
                <a:effectLst/>
                <a:latin typeface="Helvetica" pitchFamily="2" charset="0"/>
                <a:cs typeface="Calibri" panose="020F0502020204030204" pitchFamily="34" charset="0"/>
              </a:rPr>
              <a:t>του ν. 4601/2019, η συγχώνευση/διάσπαση δεν μπορεί να κηρυχθεί άκυρη για το λόγο ότι η σχέση ανταλλαγής των εταιρικών συμμετοχών δεν είναι δίκαιη και λογική.  </a:t>
            </a:r>
          </a:p>
          <a:p>
            <a:pPr marL="623888" indent="-355600" algn="just">
              <a:lnSpc>
                <a:spcPct val="114000"/>
              </a:lnSpc>
              <a:spcAft>
                <a:spcPts val="1000"/>
              </a:spcAft>
              <a:buFont typeface="Wingdings" panose="05000000000000000000" pitchFamily="2" charset="2"/>
              <a:buChar char="Ø"/>
            </a:pPr>
            <a:r>
              <a:rPr lang="el-GR" sz="1400" dirty="0" smtClean="0">
                <a:solidFill>
                  <a:schemeClr val="tx1"/>
                </a:solidFill>
                <a:effectLst/>
                <a:latin typeface="Helvetica" pitchFamily="2" charset="0"/>
                <a:cs typeface="Calibri" panose="020F0502020204030204" pitchFamily="34" charset="0"/>
              </a:rPr>
              <a:t>Μη δημοσιότητα του μετασχηματισμού ή μη έγκρισή του από το ΓΕΜΗ στο πλαίσιο του προληπτικού ελέγχου νομιμότητας (</a:t>
            </a:r>
            <a:r>
              <a:rPr lang="el-GR" sz="1400" dirty="0" err="1" smtClean="0">
                <a:solidFill>
                  <a:schemeClr val="tx1"/>
                </a:solidFill>
                <a:effectLst/>
                <a:latin typeface="Helvetica" pitchFamily="2" charset="0"/>
                <a:cs typeface="Calibri" panose="020F0502020204030204" pitchFamily="34" charset="0"/>
              </a:rPr>
              <a:t>αρ</a:t>
            </a:r>
            <a:r>
              <a:rPr lang="el-GR" sz="1400" dirty="0" smtClean="0">
                <a:solidFill>
                  <a:schemeClr val="tx1"/>
                </a:solidFill>
                <a:effectLst/>
                <a:latin typeface="Helvetica" pitchFamily="2" charset="0"/>
                <a:cs typeface="Calibri" panose="020F0502020204030204" pitchFamily="34" charset="0"/>
              </a:rPr>
              <a:t>. 17 ν. 460/2019), εάν διαπιστωθεί ελαττωματικός διορισμός των εμπειρογνωμόνων. </a:t>
            </a:r>
          </a:p>
        </p:txBody>
      </p:sp>
    </p:spTree>
    <p:extLst>
      <p:ext uri="{BB962C8B-B14F-4D97-AF65-F5344CB8AC3E}">
        <p14:creationId xmlns:p14="http://schemas.microsoft.com/office/powerpoint/2010/main" val="20201591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15">
            <a:extLst>
              <a:ext uri="{FF2B5EF4-FFF2-40B4-BE49-F238E27FC236}">
                <a16:creationId xmlns:a16="http://schemas.microsoft.com/office/drawing/2014/main" id="{C140854B-1685-2E91-E0C2-C38FE6C57E5B}"/>
              </a:ext>
            </a:extLst>
          </p:cNvPr>
          <p:cNvSpPr txBox="1">
            <a:spLocks/>
          </p:cNvSpPr>
          <p:nvPr/>
        </p:nvSpPr>
        <p:spPr>
          <a:xfrm>
            <a:off x="1119346" y="1558468"/>
            <a:ext cx="8723154" cy="443711"/>
          </a:xfrm>
          <a:prstGeom prst="rect">
            <a:avLst/>
          </a:prstGeom>
        </p:spPr>
        <p:txBody>
          <a:bodyPr vert="horz" wrap="square" lIns="0" tIns="12700" rIns="0" bIns="0" rtlCol="0" anchor="ctr">
            <a:spAutoFit/>
          </a:bodyPr>
          <a:lstStyle>
            <a:lvl1pPr>
              <a:defRPr>
                <a:latin typeface="+mj-lt"/>
                <a:ea typeface="+mj-ea"/>
                <a:cs typeface="+mj-cs"/>
              </a:defRPr>
            </a:lvl1pPr>
          </a:lstStyle>
          <a:p>
            <a:pPr marL="12700">
              <a:spcBef>
                <a:spcPts val="100"/>
              </a:spcBef>
            </a:pPr>
            <a:r>
              <a:rPr lang="el-GR" sz="2800" b="1" dirty="0">
                <a:latin typeface="Helvetica" pitchFamily="2" charset="0"/>
              </a:rPr>
              <a:t>ΙΙ. Αποτίμηση </a:t>
            </a:r>
            <a:r>
              <a:rPr lang="el-GR" sz="2800" b="1" dirty="0" err="1">
                <a:latin typeface="Helvetica" pitchFamily="2" charset="0"/>
              </a:rPr>
              <a:t>vs</a:t>
            </a:r>
            <a:r>
              <a:rPr lang="el-GR" sz="2800" b="1" dirty="0">
                <a:latin typeface="Helvetica" pitchFamily="2" charset="0"/>
              </a:rPr>
              <a:t> Λογιστική Ενοποίηση </a:t>
            </a:r>
            <a:endParaRPr lang="en-US" sz="2800" b="1" spc="-25" dirty="0">
              <a:latin typeface="Helvetica" pitchFamily="2" charset="0"/>
            </a:endParaRPr>
          </a:p>
        </p:txBody>
      </p:sp>
      <p:sp>
        <p:nvSpPr>
          <p:cNvPr id="5" name="Slide Number Placeholder 4">
            <a:extLst>
              <a:ext uri="{FF2B5EF4-FFF2-40B4-BE49-F238E27FC236}">
                <a16:creationId xmlns:a16="http://schemas.microsoft.com/office/drawing/2014/main" id="{F6A9A480-24DF-7EE3-3B91-02E027DD9474}"/>
              </a:ext>
            </a:extLst>
          </p:cNvPr>
          <p:cNvSpPr>
            <a:spLocks noGrp="1"/>
          </p:cNvSpPr>
          <p:nvPr>
            <p:ph type="sldNum" sz="quarter" idx="4"/>
          </p:nvPr>
        </p:nvSpPr>
        <p:spPr/>
        <p:txBody>
          <a:bodyPr/>
          <a:lstStyle/>
          <a:p>
            <a:fld id="{8ED6DCA1-3031-4E20-AFD8-FC3C9DA97D3F}" type="slidenum">
              <a:rPr lang="en-US" smtClean="0"/>
              <a:t>11</a:t>
            </a:fld>
            <a:endParaRPr lang="en-US" dirty="0"/>
          </a:p>
        </p:txBody>
      </p:sp>
      <p:sp>
        <p:nvSpPr>
          <p:cNvPr id="6" name="object 13">
            <a:extLst>
              <a:ext uri="{FF2B5EF4-FFF2-40B4-BE49-F238E27FC236}">
                <a16:creationId xmlns:a16="http://schemas.microsoft.com/office/drawing/2014/main" id="{D3799240-2E2F-40B5-55B3-8163EF56236C}"/>
              </a:ext>
            </a:extLst>
          </p:cNvPr>
          <p:cNvSpPr txBox="1"/>
          <p:nvPr/>
        </p:nvSpPr>
        <p:spPr>
          <a:xfrm>
            <a:off x="1140649" y="7160159"/>
            <a:ext cx="58286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120E15"/>
                </a:solidFill>
                <a:latin typeface="Calibri"/>
                <a:cs typeface="Calibri"/>
              </a:rPr>
              <a:t>3,</a:t>
            </a:r>
            <a:r>
              <a:rPr sz="900" spc="-35" dirty="0">
                <a:solidFill>
                  <a:srgbClr val="120E15"/>
                </a:solidFill>
                <a:latin typeface="Calibri"/>
                <a:cs typeface="Calibri"/>
              </a:rPr>
              <a:t> </a:t>
            </a:r>
            <a:r>
              <a:rPr sz="900" spc="-10" dirty="0">
                <a:solidFill>
                  <a:srgbClr val="120E15"/>
                </a:solidFill>
                <a:latin typeface="Calibri"/>
                <a:cs typeface="Calibri"/>
              </a:rPr>
              <a:t>Stadiou</a:t>
            </a:r>
            <a:r>
              <a:rPr sz="900" spc="-25" dirty="0">
                <a:solidFill>
                  <a:srgbClr val="120E15"/>
                </a:solidFill>
                <a:latin typeface="Calibri"/>
                <a:cs typeface="Calibri"/>
              </a:rPr>
              <a:t> </a:t>
            </a:r>
            <a:r>
              <a:rPr sz="900" spc="-20" dirty="0">
                <a:solidFill>
                  <a:srgbClr val="120E15"/>
                </a:solidFill>
                <a:latin typeface="Calibri"/>
                <a:cs typeface="Calibri"/>
              </a:rPr>
              <a:t>str.,</a:t>
            </a:r>
            <a:r>
              <a:rPr sz="900" spc="-25" dirty="0">
                <a:solidFill>
                  <a:srgbClr val="120E15"/>
                </a:solidFill>
                <a:latin typeface="Calibri"/>
                <a:cs typeface="Calibri"/>
              </a:rPr>
              <a:t> </a:t>
            </a:r>
            <a:r>
              <a:rPr sz="900" spc="-10" dirty="0">
                <a:solidFill>
                  <a:srgbClr val="120E15"/>
                </a:solidFill>
                <a:latin typeface="Calibri"/>
                <a:cs typeface="Calibri"/>
              </a:rPr>
              <a:t>Athens</a:t>
            </a:r>
            <a:r>
              <a:rPr sz="900" spc="-25" dirty="0">
                <a:solidFill>
                  <a:srgbClr val="120E15"/>
                </a:solidFill>
                <a:latin typeface="Calibri"/>
                <a:cs typeface="Calibri"/>
              </a:rPr>
              <a:t> </a:t>
            </a:r>
            <a:r>
              <a:rPr sz="900" dirty="0">
                <a:solidFill>
                  <a:srgbClr val="120E15"/>
                </a:solidFill>
                <a:latin typeface="Calibri"/>
                <a:cs typeface="Calibri"/>
              </a:rPr>
              <a:t>105</a:t>
            </a:r>
            <a:r>
              <a:rPr sz="900" spc="-25" dirty="0">
                <a:solidFill>
                  <a:srgbClr val="120E15"/>
                </a:solidFill>
                <a:latin typeface="Calibri"/>
                <a:cs typeface="Calibri"/>
              </a:rPr>
              <a:t> </a:t>
            </a:r>
            <a:r>
              <a:rPr sz="900" spc="-10" dirty="0">
                <a:solidFill>
                  <a:srgbClr val="120E15"/>
                </a:solidFill>
                <a:latin typeface="Calibri"/>
                <a:cs typeface="Calibri"/>
              </a:rPr>
              <a:t>62,</a:t>
            </a:r>
            <a:r>
              <a:rPr sz="900" spc="-25" dirty="0">
                <a:solidFill>
                  <a:srgbClr val="120E15"/>
                </a:solidFill>
                <a:latin typeface="Calibri"/>
                <a:cs typeface="Calibri"/>
              </a:rPr>
              <a:t> </a:t>
            </a:r>
            <a:r>
              <a:rPr sz="900" dirty="0">
                <a:solidFill>
                  <a:srgbClr val="120E15"/>
                </a:solidFill>
                <a:latin typeface="Calibri"/>
                <a:cs typeface="Calibri"/>
              </a:rPr>
              <a:t>Greece</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dirty="0">
                <a:solidFill>
                  <a:srgbClr val="120E15"/>
                </a:solidFill>
                <a:latin typeface="Calibri"/>
                <a:cs typeface="Calibri"/>
              </a:rPr>
              <a:t>+30</a:t>
            </a:r>
            <a:r>
              <a:rPr sz="900" spc="-20"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dirty="0">
                <a:solidFill>
                  <a:srgbClr val="120E15"/>
                </a:solidFill>
                <a:latin typeface="Calibri"/>
                <a:cs typeface="Calibri"/>
              </a:rPr>
              <a:t>3224419,</a:t>
            </a:r>
            <a:r>
              <a:rPr sz="900" spc="160" dirty="0">
                <a:solidFill>
                  <a:srgbClr val="120E15"/>
                </a:solidFill>
                <a:latin typeface="Calibri"/>
                <a:cs typeface="Calibri"/>
              </a:rPr>
              <a:t> </a:t>
            </a:r>
            <a:r>
              <a:rPr sz="900" dirty="0">
                <a:solidFill>
                  <a:srgbClr val="120E15"/>
                </a:solidFill>
                <a:latin typeface="Calibri"/>
                <a:cs typeface="Calibri"/>
              </a:rPr>
              <a:t>+30</a:t>
            </a:r>
            <a:r>
              <a:rPr sz="900" spc="-25"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spc="-20" dirty="0">
                <a:solidFill>
                  <a:srgbClr val="120E15"/>
                </a:solidFill>
                <a:latin typeface="Calibri"/>
                <a:cs typeface="Calibri"/>
              </a:rPr>
              <a:t>3231135</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u="sng" spc="-10" dirty="0">
                <a:solidFill>
                  <a:srgbClr val="120E15"/>
                </a:solidFill>
                <a:latin typeface="Calibri"/>
                <a:cs typeface="Calibri"/>
              </a:rPr>
              <a:t>llf@lambadarioslaw.gr</a:t>
            </a:r>
            <a:r>
              <a:rPr sz="900" spc="-25" dirty="0">
                <a:solidFill>
                  <a:srgbClr val="120E15"/>
                </a:solidFill>
                <a:latin typeface="Calibri"/>
                <a:cs typeface="Calibri"/>
              </a:rPr>
              <a:t> </a:t>
            </a:r>
            <a:r>
              <a:rPr sz="900" dirty="0">
                <a:solidFill>
                  <a:srgbClr val="120E15"/>
                </a:solidFill>
                <a:latin typeface="Calibri"/>
                <a:cs typeface="Calibri"/>
              </a:rPr>
              <a:t>|</a:t>
            </a:r>
            <a:r>
              <a:rPr sz="900" spc="-20" dirty="0">
                <a:solidFill>
                  <a:srgbClr val="120E15"/>
                </a:solidFill>
                <a:latin typeface="Calibri"/>
                <a:cs typeface="Calibri"/>
              </a:rPr>
              <a:t> </a:t>
            </a:r>
            <a:r>
              <a:rPr sz="900" u="sng" spc="-10" dirty="0">
                <a:solidFill>
                  <a:srgbClr val="120E15"/>
                </a:solidFill>
                <a:latin typeface="Calibri"/>
                <a:cs typeface="Calibri"/>
              </a:rPr>
              <a:t>www.lambadarioslaw.gr</a:t>
            </a:r>
            <a:endParaRPr sz="900" u="sng" dirty="0">
              <a:latin typeface="Calibri"/>
              <a:cs typeface="Calibri"/>
            </a:endParaRPr>
          </a:p>
        </p:txBody>
      </p:sp>
      <p:sp>
        <p:nvSpPr>
          <p:cNvPr id="7" name="object 12">
            <a:extLst>
              <a:ext uri="{FF2B5EF4-FFF2-40B4-BE49-F238E27FC236}">
                <a16:creationId xmlns:a16="http://schemas.microsoft.com/office/drawing/2014/main" id="{3FF6C935-734F-6546-3B6A-450CF1D51C4F}"/>
              </a:ext>
            </a:extLst>
          </p:cNvPr>
          <p:cNvSpPr txBox="1"/>
          <p:nvPr/>
        </p:nvSpPr>
        <p:spPr>
          <a:xfrm>
            <a:off x="1129995" y="2486025"/>
            <a:ext cx="8701856" cy="3835665"/>
          </a:xfrm>
          <a:prstGeom prst="rect">
            <a:avLst/>
          </a:prstGeom>
        </p:spPr>
        <p:txBody>
          <a:bodyPr vert="horz" wrap="square" lIns="0" tIns="12700" rIns="0" bIns="0" numCol="1" spcCol="468000" rtlCol="0">
            <a:spAutoFit/>
          </a:bodyPr>
          <a:lstStyle/>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Ζητήματα ευθύνης: </a:t>
            </a:r>
          </a:p>
          <a:p>
            <a:pPr marL="622300" indent="-365125" algn="just">
              <a:lnSpc>
                <a:spcPct val="114000"/>
              </a:lnSpc>
              <a:spcAft>
                <a:spcPts val="1000"/>
              </a:spcAft>
              <a:buFont typeface="Wingdings" panose="05000000000000000000" pitchFamily="2" charset="2"/>
              <a:buChar char="Ø"/>
            </a:pPr>
            <a:r>
              <a:rPr lang="el-GR" sz="1400" dirty="0" smtClean="0">
                <a:solidFill>
                  <a:schemeClr val="tx1"/>
                </a:solidFill>
                <a:effectLst/>
                <a:latin typeface="Helvetica" pitchFamily="2" charset="0"/>
                <a:cs typeface="Calibri" panose="020F0502020204030204" pitchFamily="34" charset="0"/>
              </a:rPr>
              <a:t>Ευθύνη μελών ΔΣ/διαχειριστών:</a:t>
            </a:r>
          </a:p>
          <a:p>
            <a:pPr marL="622300" indent="-169863"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Έναντι εταίρων/μετόχων για κάθε ζημία που οι τελευταίοι υπέστησαν λόγω υπαίτιας πράξης ή παράλειψης των μελών ΔΣ/διαχειριστών, η οποία συνιστά παράβαση των καθηκόντων τους κατά την προετοιμασία και την πραγματοποίηση της συγχώνευσης (άρθρο 19 παρ. 1). Αποκατάσταση ζημίας που υπέστη μέτοχος/εταίρος λόγω κακού υπολογισμού της σχέσης ανταλλαγής, όταν ο κακός υπολογισμός οφείλεται σε κακή αποτίμηση της αξίας της εταιρικής περιουσίας, συμπεριλαμβανομένης της περίπτωσης μη αποτίμησης ή εσφαλμένης αποτίμησης της αξίας της εταιρικής περιουσίας.  Απαιτείται να συντρέχουν οι προϋποθέσεις του ΑΚ 914. Δεν επηρεάζεται η ευθύνη των μελών ΔΣ/διαχειριστών έναντι των εταιρειών με βάση το εταιρικό δίκαιο (πχ άρθρο 102 ν. 4548/2018 για ΑΕ, άρθρο 252 ν. 4072/2012 για ΟΕ και ΕΕ). </a:t>
            </a:r>
          </a:p>
          <a:p>
            <a:pPr marL="622300" indent="-169863"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Παράλληλα, ευθύνη με βάση το άρθρο 21. Αποκατάσταση ζημίας που υπέστη μέτοχος/εταίρος λόγω κακού υπολογισμού της σχέσης ανταλλαγής, όταν ο κακός υπολογισμός δεν οφείλεται σε κακή αποτίμηση της αξίας της εταιρικής περιουσίας. </a:t>
            </a:r>
          </a:p>
        </p:txBody>
      </p:sp>
    </p:spTree>
    <p:extLst>
      <p:ext uri="{BB962C8B-B14F-4D97-AF65-F5344CB8AC3E}">
        <p14:creationId xmlns:p14="http://schemas.microsoft.com/office/powerpoint/2010/main" val="48002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15">
            <a:extLst>
              <a:ext uri="{FF2B5EF4-FFF2-40B4-BE49-F238E27FC236}">
                <a16:creationId xmlns:a16="http://schemas.microsoft.com/office/drawing/2014/main" id="{C140854B-1685-2E91-E0C2-C38FE6C57E5B}"/>
              </a:ext>
            </a:extLst>
          </p:cNvPr>
          <p:cNvSpPr txBox="1">
            <a:spLocks/>
          </p:cNvSpPr>
          <p:nvPr/>
        </p:nvSpPr>
        <p:spPr>
          <a:xfrm>
            <a:off x="1119346" y="1558468"/>
            <a:ext cx="8723154" cy="443711"/>
          </a:xfrm>
          <a:prstGeom prst="rect">
            <a:avLst/>
          </a:prstGeom>
        </p:spPr>
        <p:txBody>
          <a:bodyPr vert="horz" wrap="square" lIns="0" tIns="12700" rIns="0" bIns="0" rtlCol="0" anchor="ctr">
            <a:spAutoFit/>
          </a:bodyPr>
          <a:lstStyle>
            <a:lvl1pPr>
              <a:defRPr>
                <a:latin typeface="+mj-lt"/>
                <a:ea typeface="+mj-ea"/>
                <a:cs typeface="+mj-cs"/>
              </a:defRPr>
            </a:lvl1pPr>
          </a:lstStyle>
          <a:p>
            <a:pPr marL="12700">
              <a:spcBef>
                <a:spcPts val="100"/>
              </a:spcBef>
            </a:pPr>
            <a:r>
              <a:rPr lang="el-GR" sz="2800" b="1" dirty="0">
                <a:latin typeface="Helvetica" pitchFamily="2" charset="0"/>
              </a:rPr>
              <a:t>ΙΙ. Αποτίμηση </a:t>
            </a:r>
            <a:r>
              <a:rPr lang="el-GR" sz="2800" b="1" dirty="0" err="1">
                <a:latin typeface="Helvetica" pitchFamily="2" charset="0"/>
              </a:rPr>
              <a:t>vs</a:t>
            </a:r>
            <a:r>
              <a:rPr lang="el-GR" sz="2800" b="1" dirty="0">
                <a:latin typeface="Helvetica" pitchFamily="2" charset="0"/>
              </a:rPr>
              <a:t> Λογιστική Ενοποίηση </a:t>
            </a:r>
            <a:endParaRPr lang="en-US" sz="2800" b="1" spc="-25" dirty="0">
              <a:latin typeface="Helvetica" pitchFamily="2" charset="0"/>
            </a:endParaRPr>
          </a:p>
        </p:txBody>
      </p:sp>
      <p:sp>
        <p:nvSpPr>
          <p:cNvPr id="5" name="Slide Number Placeholder 4">
            <a:extLst>
              <a:ext uri="{FF2B5EF4-FFF2-40B4-BE49-F238E27FC236}">
                <a16:creationId xmlns:a16="http://schemas.microsoft.com/office/drawing/2014/main" id="{F6A9A480-24DF-7EE3-3B91-02E027DD9474}"/>
              </a:ext>
            </a:extLst>
          </p:cNvPr>
          <p:cNvSpPr>
            <a:spLocks noGrp="1"/>
          </p:cNvSpPr>
          <p:nvPr>
            <p:ph type="sldNum" sz="quarter" idx="4"/>
          </p:nvPr>
        </p:nvSpPr>
        <p:spPr/>
        <p:txBody>
          <a:bodyPr/>
          <a:lstStyle/>
          <a:p>
            <a:fld id="{8ED6DCA1-3031-4E20-AFD8-FC3C9DA97D3F}" type="slidenum">
              <a:rPr lang="en-US" smtClean="0"/>
              <a:t>12</a:t>
            </a:fld>
            <a:endParaRPr lang="en-US" dirty="0"/>
          </a:p>
        </p:txBody>
      </p:sp>
      <p:sp>
        <p:nvSpPr>
          <p:cNvPr id="6" name="object 13">
            <a:extLst>
              <a:ext uri="{FF2B5EF4-FFF2-40B4-BE49-F238E27FC236}">
                <a16:creationId xmlns:a16="http://schemas.microsoft.com/office/drawing/2014/main" id="{D3799240-2E2F-40B5-55B3-8163EF56236C}"/>
              </a:ext>
            </a:extLst>
          </p:cNvPr>
          <p:cNvSpPr txBox="1"/>
          <p:nvPr/>
        </p:nvSpPr>
        <p:spPr>
          <a:xfrm>
            <a:off x="1140649" y="7160159"/>
            <a:ext cx="58286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120E15"/>
                </a:solidFill>
                <a:latin typeface="Calibri"/>
                <a:cs typeface="Calibri"/>
              </a:rPr>
              <a:t>3,</a:t>
            </a:r>
            <a:r>
              <a:rPr sz="900" spc="-35" dirty="0">
                <a:solidFill>
                  <a:srgbClr val="120E15"/>
                </a:solidFill>
                <a:latin typeface="Calibri"/>
                <a:cs typeface="Calibri"/>
              </a:rPr>
              <a:t> </a:t>
            </a:r>
            <a:r>
              <a:rPr sz="900" spc="-10" dirty="0">
                <a:solidFill>
                  <a:srgbClr val="120E15"/>
                </a:solidFill>
                <a:latin typeface="Calibri"/>
                <a:cs typeface="Calibri"/>
              </a:rPr>
              <a:t>Stadiou</a:t>
            </a:r>
            <a:r>
              <a:rPr sz="900" spc="-25" dirty="0">
                <a:solidFill>
                  <a:srgbClr val="120E15"/>
                </a:solidFill>
                <a:latin typeface="Calibri"/>
                <a:cs typeface="Calibri"/>
              </a:rPr>
              <a:t> </a:t>
            </a:r>
            <a:r>
              <a:rPr sz="900" spc="-20" dirty="0">
                <a:solidFill>
                  <a:srgbClr val="120E15"/>
                </a:solidFill>
                <a:latin typeface="Calibri"/>
                <a:cs typeface="Calibri"/>
              </a:rPr>
              <a:t>str.,</a:t>
            </a:r>
            <a:r>
              <a:rPr sz="900" spc="-25" dirty="0">
                <a:solidFill>
                  <a:srgbClr val="120E15"/>
                </a:solidFill>
                <a:latin typeface="Calibri"/>
                <a:cs typeface="Calibri"/>
              </a:rPr>
              <a:t> </a:t>
            </a:r>
            <a:r>
              <a:rPr sz="900" spc="-10" dirty="0">
                <a:solidFill>
                  <a:srgbClr val="120E15"/>
                </a:solidFill>
                <a:latin typeface="Calibri"/>
                <a:cs typeface="Calibri"/>
              </a:rPr>
              <a:t>Athens</a:t>
            </a:r>
            <a:r>
              <a:rPr sz="900" spc="-25" dirty="0">
                <a:solidFill>
                  <a:srgbClr val="120E15"/>
                </a:solidFill>
                <a:latin typeface="Calibri"/>
                <a:cs typeface="Calibri"/>
              </a:rPr>
              <a:t> </a:t>
            </a:r>
            <a:r>
              <a:rPr sz="900" dirty="0">
                <a:solidFill>
                  <a:srgbClr val="120E15"/>
                </a:solidFill>
                <a:latin typeface="Calibri"/>
                <a:cs typeface="Calibri"/>
              </a:rPr>
              <a:t>105</a:t>
            </a:r>
            <a:r>
              <a:rPr sz="900" spc="-25" dirty="0">
                <a:solidFill>
                  <a:srgbClr val="120E15"/>
                </a:solidFill>
                <a:latin typeface="Calibri"/>
                <a:cs typeface="Calibri"/>
              </a:rPr>
              <a:t> </a:t>
            </a:r>
            <a:r>
              <a:rPr sz="900" spc="-10" dirty="0">
                <a:solidFill>
                  <a:srgbClr val="120E15"/>
                </a:solidFill>
                <a:latin typeface="Calibri"/>
                <a:cs typeface="Calibri"/>
              </a:rPr>
              <a:t>62,</a:t>
            </a:r>
            <a:r>
              <a:rPr sz="900" spc="-25" dirty="0">
                <a:solidFill>
                  <a:srgbClr val="120E15"/>
                </a:solidFill>
                <a:latin typeface="Calibri"/>
                <a:cs typeface="Calibri"/>
              </a:rPr>
              <a:t> </a:t>
            </a:r>
            <a:r>
              <a:rPr sz="900" dirty="0">
                <a:solidFill>
                  <a:srgbClr val="120E15"/>
                </a:solidFill>
                <a:latin typeface="Calibri"/>
                <a:cs typeface="Calibri"/>
              </a:rPr>
              <a:t>Greece</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dirty="0">
                <a:solidFill>
                  <a:srgbClr val="120E15"/>
                </a:solidFill>
                <a:latin typeface="Calibri"/>
                <a:cs typeface="Calibri"/>
              </a:rPr>
              <a:t>+30</a:t>
            </a:r>
            <a:r>
              <a:rPr sz="900" spc="-20"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dirty="0">
                <a:solidFill>
                  <a:srgbClr val="120E15"/>
                </a:solidFill>
                <a:latin typeface="Calibri"/>
                <a:cs typeface="Calibri"/>
              </a:rPr>
              <a:t>3224419,</a:t>
            </a:r>
            <a:r>
              <a:rPr sz="900" spc="160" dirty="0">
                <a:solidFill>
                  <a:srgbClr val="120E15"/>
                </a:solidFill>
                <a:latin typeface="Calibri"/>
                <a:cs typeface="Calibri"/>
              </a:rPr>
              <a:t> </a:t>
            </a:r>
            <a:r>
              <a:rPr sz="900" dirty="0">
                <a:solidFill>
                  <a:srgbClr val="120E15"/>
                </a:solidFill>
                <a:latin typeface="Calibri"/>
                <a:cs typeface="Calibri"/>
              </a:rPr>
              <a:t>+30</a:t>
            </a:r>
            <a:r>
              <a:rPr sz="900" spc="-25"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spc="-20" dirty="0">
                <a:solidFill>
                  <a:srgbClr val="120E15"/>
                </a:solidFill>
                <a:latin typeface="Calibri"/>
                <a:cs typeface="Calibri"/>
              </a:rPr>
              <a:t>3231135</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u="sng" spc="-10" dirty="0">
                <a:solidFill>
                  <a:srgbClr val="120E15"/>
                </a:solidFill>
                <a:latin typeface="Calibri"/>
                <a:cs typeface="Calibri"/>
              </a:rPr>
              <a:t>llf@lambadarioslaw.gr</a:t>
            </a:r>
            <a:r>
              <a:rPr sz="900" spc="-25" dirty="0">
                <a:solidFill>
                  <a:srgbClr val="120E15"/>
                </a:solidFill>
                <a:latin typeface="Calibri"/>
                <a:cs typeface="Calibri"/>
              </a:rPr>
              <a:t> </a:t>
            </a:r>
            <a:r>
              <a:rPr sz="900" dirty="0">
                <a:solidFill>
                  <a:srgbClr val="120E15"/>
                </a:solidFill>
                <a:latin typeface="Calibri"/>
                <a:cs typeface="Calibri"/>
              </a:rPr>
              <a:t>|</a:t>
            </a:r>
            <a:r>
              <a:rPr sz="900" spc="-20" dirty="0">
                <a:solidFill>
                  <a:srgbClr val="120E15"/>
                </a:solidFill>
                <a:latin typeface="Calibri"/>
                <a:cs typeface="Calibri"/>
              </a:rPr>
              <a:t> </a:t>
            </a:r>
            <a:r>
              <a:rPr sz="900" u="sng" spc="-10" dirty="0">
                <a:solidFill>
                  <a:srgbClr val="120E15"/>
                </a:solidFill>
                <a:latin typeface="Calibri"/>
                <a:cs typeface="Calibri"/>
              </a:rPr>
              <a:t>www.lambadarioslaw.gr</a:t>
            </a:r>
            <a:endParaRPr sz="900" u="sng" dirty="0">
              <a:latin typeface="Calibri"/>
              <a:cs typeface="Calibri"/>
            </a:endParaRPr>
          </a:p>
        </p:txBody>
      </p:sp>
      <p:sp>
        <p:nvSpPr>
          <p:cNvPr id="7" name="object 12">
            <a:extLst>
              <a:ext uri="{FF2B5EF4-FFF2-40B4-BE49-F238E27FC236}">
                <a16:creationId xmlns:a16="http://schemas.microsoft.com/office/drawing/2014/main" id="{3FF6C935-734F-6546-3B6A-450CF1D51C4F}"/>
              </a:ext>
            </a:extLst>
          </p:cNvPr>
          <p:cNvSpPr txBox="1"/>
          <p:nvPr/>
        </p:nvSpPr>
        <p:spPr>
          <a:xfrm>
            <a:off x="1129995" y="2486025"/>
            <a:ext cx="8701856" cy="1614545"/>
          </a:xfrm>
          <a:prstGeom prst="rect">
            <a:avLst/>
          </a:prstGeom>
        </p:spPr>
        <p:txBody>
          <a:bodyPr vert="horz" wrap="square" lIns="0" tIns="12700" rIns="0" bIns="0" numCol="1" spcCol="468000" rtlCol="0">
            <a:spAutoFit/>
          </a:bodyPr>
          <a:lstStyle/>
          <a:p>
            <a:pPr marL="622300" indent="-350838" algn="just">
              <a:lnSpc>
                <a:spcPct val="114000"/>
              </a:lnSpc>
              <a:spcAft>
                <a:spcPts val="1000"/>
              </a:spcAft>
              <a:buFont typeface="Wingdings" panose="05000000000000000000" pitchFamily="2" charset="2"/>
              <a:buChar char="Ø"/>
            </a:pPr>
            <a:r>
              <a:rPr lang="el-GR" sz="1400" dirty="0" smtClean="0">
                <a:solidFill>
                  <a:schemeClr val="tx1"/>
                </a:solidFill>
                <a:effectLst/>
                <a:latin typeface="Helvetica" pitchFamily="2" charset="0"/>
                <a:cs typeface="Calibri" panose="020F0502020204030204" pitchFamily="34" charset="0"/>
              </a:rPr>
              <a:t>Ευθύνη εμπειρογνωμόνων: </a:t>
            </a:r>
          </a:p>
          <a:p>
            <a:pPr marL="622300" indent="-169863"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Έναντι εταίρων/μετόχων για κάθε ζημία που οι τελευταίοι υπέστησαν λόγω υπαίτιας πράξης ή παράλειψης των εμπειρογνωμόνων, η οποία συνιστά παράβαση των καθηκόντων τους (άρθρο 19 παρ. 2). Απαιτείται να συντρέχουν οι προϋποθέσεις του ΑΚ 914. Ιδίως, ευθύνη για ελαττωματικότητα της έκθεσης των εμπειρογνωμόνων (άρθρο 10 παρ. 5 ν. 4601/2019) λόγω μη αποτίμησης ή εσφαλμένης αποτίμησης της αξίας της εταιρικής περιουσίας. </a:t>
            </a:r>
          </a:p>
        </p:txBody>
      </p:sp>
    </p:spTree>
    <p:extLst>
      <p:ext uri="{BB962C8B-B14F-4D97-AF65-F5344CB8AC3E}">
        <p14:creationId xmlns:p14="http://schemas.microsoft.com/office/powerpoint/2010/main" val="3282606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15">
            <a:extLst>
              <a:ext uri="{FF2B5EF4-FFF2-40B4-BE49-F238E27FC236}">
                <a16:creationId xmlns:a16="http://schemas.microsoft.com/office/drawing/2014/main" id="{C140854B-1685-2E91-E0C2-C38FE6C57E5B}"/>
              </a:ext>
            </a:extLst>
          </p:cNvPr>
          <p:cNvSpPr txBox="1">
            <a:spLocks/>
          </p:cNvSpPr>
          <p:nvPr/>
        </p:nvSpPr>
        <p:spPr>
          <a:xfrm>
            <a:off x="1119346" y="1343025"/>
            <a:ext cx="8723154" cy="874598"/>
          </a:xfrm>
          <a:prstGeom prst="rect">
            <a:avLst/>
          </a:prstGeom>
        </p:spPr>
        <p:txBody>
          <a:bodyPr vert="horz" wrap="square" lIns="0" tIns="12700" rIns="0" bIns="0" rtlCol="0" anchor="ctr">
            <a:spAutoFit/>
          </a:bodyPr>
          <a:lstStyle>
            <a:lvl1pPr>
              <a:defRPr>
                <a:latin typeface="+mj-lt"/>
                <a:ea typeface="+mj-ea"/>
                <a:cs typeface="+mj-cs"/>
              </a:defRPr>
            </a:lvl1pPr>
          </a:lstStyle>
          <a:p>
            <a:pPr marL="12700">
              <a:spcBef>
                <a:spcPts val="100"/>
              </a:spcBef>
            </a:pPr>
            <a:r>
              <a:rPr lang="el-GR" sz="2800" b="1" dirty="0">
                <a:latin typeface="Helvetica" pitchFamily="2" charset="0"/>
              </a:rPr>
              <a:t>ΙΙΙ. Εισφορά ατομικής επιχείρησης ή κοινοπραξίας της παρ. 2 του </a:t>
            </a:r>
            <a:r>
              <a:rPr lang="el-GR" sz="2800" b="1" dirty="0" err="1">
                <a:latin typeface="Helvetica" pitchFamily="2" charset="0"/>
              </a:rPr>
              <a:t>άρ</a:t>
            </a:r>
            <a:r>
              <a:rPr lang="el-GR" sz="2800" b="1" dirty="0">
                <a:latin typeface="Helvetica" pitchFamily="2" charset="0"/>
              </a:rPr>
              <a:t>. 293 ν. 4072/2012</a:t>
            </a:r>
            <a:endParaRPr lang="en-US" sz="2800" b="1" spc="-25" dirty="0">
              <a:latin typeface="Helvetica" pitchFamily="2" charset="0"/>
            </a:endParaRPr>
          </a:p>
        </p:txBody>
      </p:sp>
      <p:sp>
        <p:nvSpPr>
          <p:cNvPr id="5" name="Slide Number Placeholder 4">
            <a:extLst>
              <a:ext uri="{FF2B5EF4-FFF2-40B4-BE49-F238E27FC236}">
                <a16:creationId xmlns:a16="http://schemas.microsoft.com/office/drawing/2014/main" id="{F6A9A480-24DF-7EE3-3B91-02E027DD9474}"/>
              </a:ext>
            </a:extLst>
          </p:cNvPr>
          <p:cNvSpPr>
            <a:spLocks noGrp="1"/>
          </p:cNvSpPr>
          <p:nvPr>
            <p:ph type="sldNum" sz="quarter" idx="4"/>
          </p:nvPr>
        </p:nvSpPr>
        <p:spPr/>
        <p:txBody>
          <a:bodyPr/>
          <a:lstStyle/>
          <a:p>
            <a:fld id="{8ED6DCA1-3031-4E20-AFD8-FC3C9DA97D3F}" type="slidenum">
              <a:rPr lang="en-US" smtClean="0"/>
              <a:t>13</a:t>
            </a:fld>
            <a:endParaRPr lang="en-US" dirty="0"/>
          </a:p>
        </p:txBody>
      </p:sp>
      <p:sp>
        <p:nvSpPr>
          <p:cNvPr id="6" name="object 13">
            <a:extLst>
              <a:ext uri="{FF2B5EF4-FFF2-40B4-BE49-F238E27FC236}">
                <a16:creationId xmlns:a16="http://schemas.microsoft.com/office/drawing/2014/main" id="{D3799240-2E2F-40B5-55B3-8163EF56236C}"/>
              </a:ext>
            </a:extLst>
          </p:cNvPr>
          <p:cNvSpPr txBox="1"/>
          <p:nvPr/>
        </p:nvSpPr>
        <p:spPr>
          <a:xfrm>
            <a:off x="1140649" y="7160159"/>
            <a:ext cx="58286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120E15"/>
                </a:solidFill>
                <a:latin typeface="Calibri"/>
                <a:cs typeface="Calibri"/>
              </a:rPr>
              <a:t>3,</a:t>
            </a:r>
            <a:r>
              <a:rPr sz="900" spc="-35" dirty="0">
                <a:solidFill>
                  <a:srgbClr val="120E15"/>
                </a:solidFill>
                <a:latin typeface="Calibri"/>
                <a:cs typeface="Calibri"/>
              </a:rPr>
              <a:t> </a:t>
            </a:r>
            <a:r>
              <a:rPr sz="900" spc="-10" dirty="0">
                <a:solidFill>
                  <a:srgbClr val="120E15"/>
                </a:solidFill>
                <a:latin typeface="Calibri"/>
                <a:cs typeface="Calibri"/>
              </a:rPr>
              <a:t>Stadiou</a:t>
            </a:r>
            <a:r>
              <a:rPr sz="900" spc="-25" dirty="0">
                <a:solidFill>
                  <a:srgbClr val="120E15"/>
                </a:solidFill>
                <a:latin typeface="Calibri"/>
                <a:cs typeface="Calibri"/>
              </a:rPr>
              <a:t> </a:t>
            </a:r>
            <a:r>
              <a:rPr sz="900" spc="-20" dirty="0">
                <a:solidFill>
                  <a:srgbClr val="120E15"/>
                </a:solidFill>
                <a:latin typeface="Calibri"/>
                <a:cs typeface="Calibri"/>
              </a:rPr>
              <a:t>str.,</a:t>
            </a:r>
            <a:r>
              <a:rPr sz="900" spc="-25" dirty="0">
                <a:solidFill>
                  <a:srgbClr val="120E15"/>
                </a:solidFill>
                <a:latin typeface="Calibri"/>
                <a:cs typeface="Calibri"/>
              </a:rPr>
              <a:t> </a:t>
            </a:r>
            <a:r>
              <a:rPr sz="900" spc="-10" dirty="0">
                <a:solidFill>
                  <a:srgbClr val="120E15"/>
                </a:solidFill>
                <a:latin typeface="Calibri"/>
                <a:cs typeface="Calibri"/>
              </a:rPr>
              <a:t>Athens</a:t>
            </a:r>
            <a:r>
              <a:rPr sz="900" spc="-25" dirty="0">
                <a:solidFill>
                  <a:srgbClr val="120E15"/>
                </a:solidFill>
                <a:latin typeface="Calibri"/>
                <a:cs typeface="Calibri"/>
              </a:rPr>
              <a:t> </a:t>
            </a:r>
            <a:r>
              <a:rPr sz="900" dirty="0">
                <a:solidFill>
                  <a:srgbClr val="120E15"/>
                </a:solidFill>
                <a:latin typeface="Calibri"/>
                <a:cs typeface="Calibri"/>
              </a:rPr>
              <a:t>105</a:t>
            </a:r>
            <a:r>
              <a:rPr sz="900" spc="-25" dirty="0">
                <a:solidFill>
                  <a:srgbClr val="120E15"/>
                </a:solidFill>
                <a:latin typeface="Calibri"/>
                <a:cs typeface="Calibri"/>
              </a:rPr>
              <a:t> </a:t>
            </a:r>
            <a:r>
              <a:rPr sz="900" spc="-10" dirty="0">
                <a:solidFill>
                  <a:srgbClr val="120E15"/>
                </a:solidFill>
                <a:latin typeface="Calibri"/>
                <a:cs typeface="Calibri"/>
              </a:rPr>
              <a:t>62,</a:t>
            </a:r>
            <a:r>
              <a:rPr sz="900" spc="-25" dirty="0">
                <a:solidFill>
                  <a:srgbClr val="120E15"/>
                </a:solidFill>
                <a:latin typeface="Calibri"/>
                <a:cs typeface="Calibri"/>
              </a:rPr>
              <a:t> </a:t>
            </a:r>
            <a:r>
              <a:rPr sz="900" dirty="0">
                <a:solidFill>
                  <a:srgbClr val="120E15"/>
                </a:solidFill>
                <a:latin typeface="Calibri"/>
                <a:cs typeface="Calibri"/>
              </a:rPr>
              <a:t>Greece</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dirty="0">
                <a:solidFill>
                  <a:srgbClr val="120E15"/>
                </a:solidFill>
                <a:latin typeface="Calibri"/>
                <a:cs typeface="Calibri"/>
              </a:rPr>
              <a:t>+30</a:t>
            </a:r>
            <a:r>
              <a:rPr sz="900" spc="-20"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dirty="0">
                <a:solidFill>
                  <a:srgbClr val="120E15"/>
                </a:solidFill>
                <a:latin typeface="Calibri"/>
                <a:cs typeface="Calibri"/>
              </a:rPr>
              <a:t>3224419,</a:t>
            </a:r>
            <a:r>
              <a:rPr sz="900" spc="160" dirty="0">
                <a:solidFill>
                  <a:srgbClr val="120E15"/>
                </a:solidFill>
                <a:latin typeface="Calibri"/>
                <a:cs typeface="Calibri"/>
              </a:rPr>
              <a:t> </a:t>
            </a:r>
            <a:r>
              <a:rPr sz="900" dirty="0">
                <a:solidFill>
                  <a:srgbClr val="120E15"/>
                </a:solidFill>
                <a:latin typeface="Calibri"/>
                <a:cs typeface="Calibri"/>
              </a:rPr>
              <a:t>+30</a:t>
            </a:r>
            <a:r>
              <a:rPr sz="900" spc="-25"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spc="-20" dirty="0">
                <a:solidFill>
                  <a:srgbClr val="120E15"/>
                </a:solidFill>
                <a:latin typeface="Calibri"/>
                <a:cs typeface="Calibri"/>
              </a:rPr>
              <a:t>3231135</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u="sng" spc="-10" dirty="0">
                <a:solidFill>
                  <a:srgbClr val="120E15"/>
                </a:solidFill>
                <a:latin typeface="Calibri"/>
                <a:cs typeface="Calibri"/>
              </a:rPr>
              <a:t>llf@lambadarioslaw.gr</a:t>
            </a:r>
            <a:r>
              <a:rPr sz="900" spc="-25" dirty="0">
                <a:solidFill>
                  <a:srgbClr val="120E15"/>
                </a:solidFill>
                <a:latin typeface="Calibri"/>
                <a:cs typeface="Calibri"/>
              </a:rPr>
              <a:t> </a:t>
            </a:r>
            <a:r>
              <a:rPr sz="900" dirty="0">
                <a:solidFill>
                  <a:srgbClr val="120E15"/>
                </a:solidFill>
                <a:latin typeface="Calibri"/>
                <a:cs typeface="Calibri"/>
              </a:rPr>
              <a:t>|</a:t>
            </a:r>
            <a:r>
              <a:rPr sz="900" spc="-20" dirty="0">
                <a:solidFill>
                  <a:srgbClr val="120E15"/>
                </a:solidFill>
                <a:latin typeface="Calibri"/>
                <a:cs typeface="Calibri"/>
              </a:rPr>
              <a:t> </a:t>
            </a:r>
            <a:r>
              <a:rPr sz="900" u="sng" spc="-10" dirty="0">
                <a:solidFill>
                  <a:srgbClr val="120E15"/>
                </a:solidFill>
                <a:latin typeface="Calibri"/>
                <a:cs typeface="Calibri"/>
              </a:rPr>
              <a:t>www.lambadarioslaw.gr</a:t>
            </a:r>
            <a:endParaRPr sz="900" u="sng" dirty="0">
              <a:latin typeface="Calibri"/>
              <a:cs typeface="Calibri"/>
            </a:endParaRPr>
          </a:p>
        </p:txBody>
      </p:sp>
      <p:sp>
        <p:nvSpPr>
          <p:cNvPr id="7" name="object 12">
            <a:extLst>
              <a:ext uri="{FF2B5EF4-FFF2-40B4-BE49-F238E27FC236}">
                <a16:creationId xmlns:a16="http://schemas.microsoft.com/office/drawing/2014/main" id="{3FF6C935-734F-6546-3B6A-450CF1D51C4F}"/>
              </a:ext>
            </a:extLst>
          </p:cNvPr>
          <p:cNvSpPr txBox="1"/>
          <p:nvPr/>
        </p:nvSpPr>
        <p:spPr>
          <a:xfrm>
            <a:off x="1129995" y="2486025"/>
            <a:ext cx="8701856" cy="4536000"/>
          </a:xfrm>
          <a:prstGeom prst="rect">
            <a:avLst/>
          </a:prstGeom>
        </p:spPr>
        <p:txBody>
          <a:bodyPr vert="horz" wrap="square" lIns="0" tIns="12700" rIns="0" bIns="0" numCol="2" spcCol="468000" rtlCol="0">
            <a:spAutoFit/>
          </a:bodyPr>
          <a:lstStyle/>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Καινοτομία ρύθμισης, δεδομένου ότι η ατομική επιχείρηση δεν καλύπτεται από το υποκειμενικό πεδίο εφαρμογής του ν. 4601/2019.</a:t>
            </a:r>
          </a:p>
          <a:p>
            <a:pPr marL="625475" indent="-350838" algn="just">
              <a:lnSpc>
                <a:spcPct val="114000"/>
              </a:lnSpc>
              <a:spcAft>
                <a:spcPts val="600"/>
              </a:spcAft>
              <a:buFont typeface="Wingdings" panose="05000000000000000000" pitchFamily="2" charset="2"/>
              <a:buChar char="Ø"/>
            </a:pPr>
            <a:r>
              <a:rPr lang="el-GR" sz="1400" dirty="0" smtClean="0">
                <a:solidFill>
                  <a:schemeClr val="tx1"/>
                </a:solidFill>
                <a:effectLst/>
                <a:latin typeface="Helvetica" pitchFamily="2" charset="0"/>
                <a:cs typeface="Calibri" panose="020F0502020204030204" pitchFamily="34" charset="0"/>
              </a:rPr>
              <a:t>Η εισφερόμενη ατομική επιχείρηση ή κοινοπραξία της παρ. 2 του </a:t>
            </a:r>
            <a:r>
              <a:rPr lang="el-GR" sz="1400" dirty="0" err="1" smtClean="0">
                <a:solidFill>
                  <a:schemeClr val="tx1"/>
                </a:solidFill>
                <a:effectLst/>
                <a:latin typeface="Helvetica" pitchFamily="2" charset="0"/>
                <a:cs typeface="Calibri" panose="020F0502020204030204" pitchFamily="34" charset="0"/>
              </a:rPr>
              <a:t>άρ</a:t>
            </a:r>
            <a:r>
              <a:rPr lang="el-GR" sz="1400" dirty="0" smtClean="0">
                <a:solidFill>
                  <a:schemeClr val="tx1"/>
                </a:solidFill>
                <a:effectLst/>
                <a:latin typeface="Helvetica" pitchFamily="2" charset="0"/>
                <a:cs typeface="Calibri" panose="020F0502020204030204" pitchFamily="34" charset="0"/>
              </a:rPr>
              <a:t>. 293 ν. 4072/2012 πρέπει να είναι φορολογικός κάτοικος Ελλάδας.</a:t>
            </a:r>
          </a:p>
          <a:p>
            <a:pPr marL="625475" indent="-350838" algn="just">
              <a:lnSpc>
                <a:spcPct val="114000"/>
              </a:lnSpc>
              <a:spcAft>
                <a:spcPts val="600"/>
              </a:spcAft>
              <a:buFont typeface="Wingdings" panose="05000000000000000000" pitchFamily="2" charset="2"/>
              <a:buChar char="Ø"/>
            </a:pPr>
            <a:r>
              <a:rPr lang="el-GR" sz="1400" dirty="0" smtClean="0">
                <a:solidFill>
                  <a:schemeClr val="tx1"/>
                </a:solidFill>
                <a:effectLst/>
                <a:latin typeface="Helvetica" pitchFamily="2" charset="0"/>
                <a:cs typeface="Calibri" panose="020F0502020204030204" pitchFamily="34" charset="0"/>
              </a:rPr>
              <a:t>Η λήπτρια εταιρεία πρέπει να είναι α) υφιστάμενη ή νέα εταιρεία που εμπίπτει στο υποκειμενικό πεδίο εφαρμογής του ν. 4601/2019 (άρθρο 2 παρ. 1) και β) φορολογικός κάτοικος Ελλάδας.</a:t>
            </a:r>
          </a:p>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Καλύπτει την εισφορά περιουσιακών στοιχείων που ανήκουν α) στο φυσικό πρόσωπο-φορέα της ατομικής επιχείρησης και β) στα μέλη της κοινοπραξίας της παρ. 2 του </a:t>
            </a:r>
            <a:r>
              <a:rPr lang="el-GR" sz="1400" dirty="0" err="1" smtClean="0">
                <a:solidFill>
                  <a:schemeClr val="tx1"/>
                </a:solidFill>
                <a:effectLst/>
                <a:latin typeface="Helvetica" pitchFamily="2" charset="0"/>
                <a:cs typeface="Calibri" panose="020F0502020204030204" pitchFamily="34" charset="0"/>
              </a:rPr>
              <a:t>άρ</a:t>
            </a:r>
            <a:r>
              <a:rPr lang="el-GR" sz="1400" dirty="0" smtClean="0">
                <a:solidFill>
                  <a:schemeClr val="tx1"/>
                </a:solidFill>
                <a:effectLst/>
                <a:latin typeface="Helvetica" pitchFamily="2" charset="0"/>
                <a:cs typeface="Calibri" panose="020F0502020204030204" pitchFamily="34" charset="0"/>
              </a:rPr>
              <a:t>. 293 του ν. 4072/2012.</a:t>
            </a:r>
          </a:p>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Προβλέπεται αναλογική εφαρμογή των διατάξεων – κινήτρων που παρέχονται με τον ν.5162/2024 και τίθενται ειδικές προϋποθέσεις όσον αφορά στα εισφερόμενα περιουσιακά στοιχεία  και ιδίως τα εισφερόμενα ακίνητα. Τα εισφερόμενα περιουσιακά στοιχεία θα πρέπει να εξυπηρετούσαν τους σκοπούς της ατομικής επιχείρησης, και τα εισφερόμενα ακίνητα θα πρέπει για μια διετία πριν και μετά την εισφορά τους να χρησιμοποιούνται για τις ανάγκες της </a:t>
            </a:r>
            <a:r>
              <a:rPr lang="el-GR" sz="1400" dirty="0" err="1" smtClean="0">
                <a:solidFill>
                  <a:schemeClr val="tx1"/>
                </a:solidFill>
                <a:effectLst/>
                <a:latin typeface="Helvetica" pitchFamily="2" charset="0"/>
                <a:cs typeface="Calibri" panose="020F0502020204030204" pitchFamily="34" charset="0"/>
              </a:rPr>
              <a:t>εισφέρουσας</a:t>
            </a:r>
            <a:r>
              <a:rPr lang="el-GR" sz="1400" dirty="0" smtClean="0">
                <a:solidFill>
                  <a:schemeClr val="tx1"/>
                </a:solidFill>
                <a:effectLst/>
                <a:latin typeface="Helvetica" pitchFamily="2" charset="0"/>
                <a:cs typeface="Calibri" panose="020F0502020204030204" pitchFamily="34" charset="0"/>
              </a:rPr>
              <a:t> και λήπτριας αντίστοιχα.</a:t>
            </a:r>
          </a:p>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Αντιμετώπιση εισφοράς ατομικής επιχείρησης υπό το </a:t>
            </a:r>
            <a:r>
              <a:rPr lang="el-GR" sz="1400" dirty="0" err="1" smtClean="0">
                <a:solidFill>
                  <a:schemeClr val="tx1"/>
                </a:solidFill>
                <a:effectLst/>
                <a:latin typeface="Helvetica" pitchFamily="2" charset="0"/>
                <a:cs typeface="Calibri" panose="020F0502020204030204" pitchFamily="34" charset="0"/>
              </a:rPr>
              <a:t>προϊσχύον</a:t>
            </a:r>
            <a:r>
              <a:rPr lang="el-GR" sz="1400" dirty="0" smtClean="0">
                <a:solidFill>
                  <a:schemeClr val="tx1"/>
                </a:solidFill>
                <a:effectLst/>
                <a:latin typeface="Helvetica" pitchFamily="2" charset="0"/>
                <a:cs typeface="Calibri" panose="020F0502020204030204" pitchFamily="34" charset="0"/>
              </a:rPr>
              <a:t> καθεστώς: Οι διατάξεις των 1297/1972 και 2166/1993 επέτρεπαν τη συγχώνευση και μετατροπή ατομικών επιχειρήσεων εφόσον πληρούνταν οι προϋποθέσεις του κάθε φορά εφαρμοζόμενου νόμου (ΔΕΑΦ Β 1066057 ΕΞ 2017/-3.05.2017). </a:t>
            </a:r>
          </a:p>
        </p:txBody>
      </p:sp>
    </p:spTree>
    <p:extLst>
      <p:ext uri="{BB962C8B-B14F-4D97-AF65-F5344CB8AC3E}">
        <p14:creationId xmlns:p14="http://schemas.microsoft.com/office/powerpoint/2010/main" val="26999516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15">
            <a:extLst>
              <a:ext uri="{FF2B5EF4-FFF2-40B4-BE49-F238E27FC236}">
                <a16:creationId xmlns:a16="http://schemas.microsoft.com/office/drawing/2014/main" id="{C140854B-1685-2E91-E0C2-C38FE6C57E5B}"/>
              </a:ext>
            </a:extLst>
          </p:cNvPr>
          <p:cNvSpPr txBox="1">
            <a:spLocks/>
          </p:cNvSpPr>
          <p:nvPr/>
        </p:nvSpPr>
        <p:spPr>
          <a:xfrm>
            <a:off x="1119346" y="1558468"/>
            <a:ext cx="8723154" cy="443711"/>
          </a:xfrm>
          <a:prstGeom prst="rect">
            <a:avLst/>
          </a:prstGeom>
        </p:spPr>
        <p:txBody>
          <a:bodyPr vert="horz" wrap="square" lIns="0" tIns="12700" rIns="0" bIns="0" rtlCol="0" anchor="ctr">
            <a:spAutoFit/>
          </a:bodyPr>
          <a:lstStyle>
            <a:lvl1pPr>
              <a:defRPr>
                <a:latin typeface="+mj-lt"/>
                <a:ea typeface="+mj-ea"/>
                <a:cs typeface="+mj-cs"/>
              </a:defRPr>
            </a:lvl1pPr>
          </a:lstStyle>
          <a:p>
            <a:pPr marL="12700">
              <a:spcBef>
                <a:spcPts val="100"/>
              </a:spcBef>
            </a:pPr>
            <a:r>
              <a:rPr lang="el-GR" sz="2800" b="1" dirty="0">
                <a:latin typeface="Helvetica" pitchFamily="2" charset="0"/>
              </a:rPr>
              <a:t>IV. Το ζήτημα του κλάδου δραστηριότητας </a:t>
            </a:r>
            <a:endParaRPr lang="en-US" sz="2800" b="1" spc="-25" dirty="0">
              <a:latin typeface="Helvetica" pitchFamily="2" charset="0"/>
            </a:endParaRPr>
          </a:p>
        </p:txBody>
      </p:sp>
      <p:sp>
        <p:nvSpPr>
          <p:cNvPr id="5" name="Slide Number Placeholder 4">
            <a:extLst>
              <a:ext uri="{FF2B5EF4-FFF2-40B4-BE49-F238E27FC236}">
                <a16:creationId xmlns:a16="http://schemas.microsoft.com/office/drawing/2014/main" id="{F6A9A480-24DF-7EE3-3B91-02E027DD9474}"/>
              </a:ext>
            </a:extLst>
          </p:cNvPr>
          <p:cNvSpPr>
            <a:spLocks noGrp="1"/>
          </p:cNvSpPr>
          <p:nvPr>
            <p:ph type="sldNum" sz="quarter" idx="4"/>
          </p:nvPr>
        </p:nvSpPr>
        <p:spPr/>
        <p:txBody>
          <a:bodyPr/>
          <a:lstStyle/>
          <a:p>
            <a:fld id="{8ED6DCA1-3031-4E20-AFD8-FC3C9DA97D3F}" type="slidenum">
              <a:rPr lang="en-US" smtClean="0"/>
              <a:t>14</a:t>
            </a:fld>
            <a:endParaRPr lang="en-US" dirty="0"/>
          </a:p>
        </p:txBody>
      </p:sp>
      <p:sp>
        <p:nvSpPr>
          <p:cNvPr id="6" name="object 13">
            <a:extLst>
              <a:ext uri="{FF2B5EF4-FFF2-40B4-BE49-F238E27FC236}">
                <a16:creationId xmlns:a16="http://schemas.microsoft.com/office/drawing/2014/main" id="{D3799240-2E2F-40B5-55B3-8163EF56236C}"/>
              </a:ext>
            </a:extLst>
          </p:cNvPr>
          <p:cNvSpPr txBox="1"/>
          <p:nvPr/>
        </p:nvSpPr>
        <p:spPr>
          <a:xfrm>
            <a:off x="1140649" y="7160159"/>
            <a:ext cx="58286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120E15"/>
                </a:solidFill>
                <a:latin typeface="Calibri"/>
                <a:cs typeface="Calibri"/>
              </a:rPr>
              <a:t>3,</a:t>
            </a:r>
            <a:r>
              <a:rPr sz="900" spc="-35" dirty="0">
                <a:solidFill>
                  <a:srgbClr val="120E15"/>
                </a:solidFill>
                <a:latin typeface="Calibri"/>
                <a:cs typeface="Calibri"/>
              </a:rPr>
              <a:t> </a:t>
            </a:r>
            <a:r>
              <a:rPr sz="900" spc="-10" dirty="0">
                <a:solidFill>
                  <a:srgbClr val="120E15"/>
                </a:solidFill>
                <a:latin typeface="Calibri"/>
                <a:cs typeface="Calibri"/>
              </a:rPr>
              <a:t>Stadiou</a:t>
            </a:r>
            <a:r>
              <a:rPr sz="900" spc="-25" dirty="0">
                <a:solidFill>
                  <a:srgbClr val="120E15"/>
                </a:solidFill>
                <a:latin typeface="Calibri"/>
                <a:cs typeface="Calibri"/>
              </a:rPr>
              <a:t> </a:t>
            </a:r>
            <a:r>
              <a:rPr sz="900" spc="-20" dirty="0">
                <a:solidFill>
                  <a:srgbClr val="120E15"/>
                </a:solidFill>
                <a:latin typeface="Calibri"/>
                <a:cs typeface="Calibri"/>
              </a:rPr>
              <a:t>str.,</a:t>
            </a:r>
            <a:r>
              <a:rPr sz="900" spc="-25" dirty="0">
                <a:solidFill>
                  <a:srgbClr val="120E15"/>
                </a:solidFill>
                <a:latin typeface="Calibri"/>
                <a:cs typeface="Calibri"/>
              </a:rPr>
              <a:t> </a:t>
            </a:r>
            <a:r>
              <a:rPr sz="900" spc="-10" dirty="0">
                <a:solidFill>
                  <a:srgbClr val="120E15"/>
                </a:solidFill>
                <a:latin typeface="Calibri"/>
                <a:cs typeface="Calibri"/>
              </a:rPr>
              <a:t>Athens</a:t>
            </a:r>
            <a:r>
              <a:rPr sz="900" spc="-25" dirty="0">
                <a:solidFill>
                  <a:srgbClr val="120E15"/>
                </a:solidFill>
                <a:latin typeface="Calibri"/>
                <a:cs typeface="Calibri"/>
              </a:rPr>
              <a:t> </a:t>
            </a:r>
            <a:r>
              <a:rPr sz="900" dirty="0">
                <a:solidFill>
                  <a:srgbClr val="120E15"/>
                </a:solidFill>
                <a:latin typeface="Calibri"/>
                <a:cs typeface="Calibri"/>
              </a:rPr>
              <a:t>105</a:t>
            </a:r>
            <a:r>
              <a:rPr sz="900" spc="-25" dirty="0">
                <a:solidFill>
                  <a:srgbClr val="120E15"/>
                </a:solidFill>
                <a:latin typeface="Calibri"/>
                <a:cs typeface="Calibri"/>
              </a:rPr>
              <a:t> </a:t>
            </a:r>
            <a:r>
              <a:rPr sz="900" spc="-10" dirty="0">
                <a:solidFill>
                  <a:srgbClr val="120E15"/>
                </a:solidFill>
                <a:latin typeface="Calibri"/>
                <a:cs typeface="Calibri"/>
              </a:rPr>
              <a:t>62,</a:t>
            </a:r>
            <a:r>
              <a:rPr sz="900" spc="-25" dirty="0">
                <a:solidFill>
                  <a:srgbClr val="120E15"/>
                </a:solidFill>
                <a:latin typeface="Calibri"/>
                <a:cs typeface="Calibri"/>
              </a:rPr>
              <a:t> </a:t>
            </a:r>
            <a:r>
              <a:rPr sz="900" dirty="0">
                <a:solidFill>
                  <a:srgbClr val="120E15"/>
                </a:solidFill>
                <a:latin typeface="Calibri"/>
                <a:cs typeface="Calibri"/>
              </a:rPr>
              <a:t>Greece</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dirty="0">
                <a:solidFill>
                  <a:srgbClr val="120E15"/>
                </a:solidFill>
                <a:latin typeface="Calibri"/>
                <a:cs typeface="Calibri"/>
              </a:rPr>
              <a:t>+30</a:t>
            </a:r>
            <a:r>
              <a:rPr sz="900" spc="-20"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dirty="0">
                <a:solidFill>
                  <a:srgbClr val="120E15"/>
                </a:solidFill>
                <a:latin typeface="Calibri"/>
                <a:cs typeface="Calibri"/>
              </a:rPr>
              <a:t>3224419,</a:t>
            </a:r>
            <a:r>
              <a:rPr sz="900" spc="160" dirty="0">
                <a:solidFill>
                  <a:srgbClr val="120E15"/>
                </a:solidFill>
                <a:latin typeface="Calibri"/>
                <a:cs typeface="Calibri"/>
              </a:rPr>
              <a:t> </a:t>
            </a:r>
            <a:r>
              <a:rPr sz="900" dirty="0">
                <a:solidFill>
                  <a:srgbClr val="120E15"/>
                </a:solidFill>
                <a:latin typeface="Calibri"/>
                <a:cs typeface="Calibri"/>
              </a:rPr>
              <a:t>+30</a:t>
            </a:r>
            <a:r>
              <a:rPr sz="900" spc="-25"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spc="-20" dirty="0">
                <a:solidFill>
                  <a:srgbClr val="120E15"/>
                </a:solidFill>
                <a:latin typeface="Calibri"/>
                <a:cs typeface="Calibri"/>
              </a:rPr>
              <a:t>3231135</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u="sng" spc="-10" dirty="0">
                <a:solidFill>
                  <a:srgbClr val="120E15"/>
                </a:solidFill>
                <a:latin typeface="Calibri"/>
                <a:cs typeface="Calibri"/>
              </a:rPr>
              <a:t>llf@lambadarioslaw.gr</a:t>
            </a:r>
            <a:r>
              <a:rPr sz="900" spc="-25" dirty="0">
                <a:solidFill>
                  <a:srgbClr val="120E15"/>
                </a:solidFill>
                <a:latin typeface="Calibri"/>
                <a:cs typeface="Calibri"/>
              </a:rPr>
              <a:t> </a:t>
            </a:r>
            <a:r>
              <a:rPr sz="900" dirty="0">
                <a:solidFill>
                  <a:srgbClr val="120E15"/>
                </a:solidFill>
                <a:latin typeface="Calibri"/>
                <a:cs typeface="Calibri"/>
              </a:rPr>
              <a:t>|</a:t>
            </a:r>
            <a:r>
              <a:rPr sz="900" spc="-20" dirty="0">
                <a:solidFill>
                  <a:srgbClr val="120E15"/>
                </a:solidFill>
                <a:latin typeface="Calibri"/>
                <a:cs typeface="Calibri"/>
              </a:rPr>
              <a:t> </a:t>
            </a:r>
            <a:r>
              <a:rPr sz="900" u="sng" spc="-10" dirty="0">
                <a:solidFill>
                  <a:srgbClr val="120E15"/>
                </a:solidFill>
                <a:latin typeface="Calibri"/>
                <a:cs typeface="Calibri"/>
              </a:rPr>
              <a:t>www.lambadarioslaw.gr</a:t>
            </a:r>
            <a:endParaRPr sz="900" u="sng" dirty="0">
              <a:latin typeface="Calibri"/>
              <a:cs typeface="Calibri"/>
            </a:endParaRPr>
          </a:p>
        </p:txBody>
      </p:sp>
      <p:sp>
        <p:nvSpPr>
          <p:cNvPr id="7" name="object 12">
            <a:extLst>
              <a:ext uri="{FF2B5EF4-FFF2-40B4-BE49-F238E27FC236}">
                <a16:creationId xmlns:a16="http://schemas.microsoft.com/office/drawing/2014/main" id="{3FF6C935-734F-6546-3B6A-450CF1D51C4F}"/>
              </a:ext>
            </a:extLst>
          </p:cNvPr>
          <p:cNvSpPr txBox="1"/>
          <p:nvPr/>
        </p:nvSpPr>
        <p:spPr>
          <a:xfrm>
            <a:off x="1129995" y="2486025"/>
            <a:ext cx="8701856" cy="4536000"/>
          </a:xfrm>
          <a:prstGeom prst="rect">
            <a:avLst/>
          </a:prstGeom>
        </p:spPr>
        <p:txBody>
          <a:bodyPr vert="horz" wrap="square" lIns="0" tIns="12700" rIns="0" bIns="0" numCol="2" spcCol="468000" rtlCol="0">
            <a:spAutoFit/>
          </a:bodyPr>
          <a:lstStyle/>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Αναντιστοιχία ορισμού του «κλάδου δραστηριότητας» στον ν. 5162/2024 </a:t>
            </a:r>
            <a:r>
              <a:rPr lang="el-GR" sz="1400" dirty="0" err="1" smtClean="0">
                <a:solidFill>
                  <a:schemeClr val="tx1"/>
                </a:solidFill>
                <a:effectLst/>
                <a:latin typeface="Helvetica" pitchFamily="2" charset="0"/>
                <a:cs typeface="Calibri" panose="020F0502020204030204" pitchFamily="34" charset="0"/>
              </a:rPr>
              <a:t>vs</a:t>
            </a:r>
            <a:r>
              <a:rPr lang="el-GR" sz="1400" dirty="0" smtClean="0">
                <a:solidFill>
                  <a:schemeClr val="tx1"/>
                </a:solidFill>
                <a:effectLst/>
                <a:latin typeface="Helvetica" pitchFamily="2" charset="0"/>
                <a:cs typeface="Calibri" panose="020F0502020204030204" pitchFamily="34" charset="0"/>
              </a:rPr>
              <a:t> ν. 4601/2019: </a:t>
            </a:r>
          </a:p>
          <a:p>
            <a:pPr marL="625475" indent="-350838" algn="just">
              <a:lnSpc>
                <a:spcPct val="114000"/>
              </a:lnSpc>
              <a:spcAft>
                <a:spcPts val="1000"/>
              </a:spcAft>
              <a:buFont typeface="Wingdings" panose="05000000000000000000" pitchFamily="2" charset="2"/>
              <a:buChar char="Ø"/>
            </a:pPr>
            <a:r>
              <a:rPr lang="el-GR" sz="1400" dirty="0" smtClean="0">
                <a:solidFill>
                  <a:schemeClr val="tx1"/>
                </a:solidFill>
                <a:effectLst/>
                <a:latin typeface="Helvetica" pitchFamily="2" charset="0"/>
                <a:cs typeface="Calibri" panose="020F0502020204030204" pitchFamily="34" charset="0"/>
              </a:rPr>
              <a:t>Άρθρο 54 παρ. 3 ν. 4601/2019</a:t>
            </a:r>
          </a:p>
          <a:p>
            <a:pPr marL="271463"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a:t>
            </a:r>
            <a:r>
              <a:rPr lang="el-GR" sz="1400" i="1" dirty="0" smtClean="0">
                <a:solidFill>
                  <a:schemeClr val="tx1"/>
                </a:solidFill>
                <a:effectLst/>
                <a:latin typeface="Helvetica" pitchFamily="2" charset="0"/>
                <a:cs typeface="Calibri" panose="020F0502020204030204" pitchFamily="34" charset="0"/>
              </a:rPr>
              <a:t>Κλάδος δραστηριότητας είναι το σύνολο των στοιχείων τόσο του ενεργητικού όσο και του παθητικού, τα οποία συνιστούν, από οργανωτική άποψη, αυτόνομη εκμετάλλευση, δηλαδή, σύνολο ικανό να λειτουργήσει αυτοδύναμα</a:t>
            </a:r>
            <a:r>
              <a:rPr lang="el-GR" sz="1400" dirty="0" smtClean="0">
                <a:solidFill>
                  <a:schemeClr val="tx1"/>
                </a:solidFill>
                <a:effectLst/>
                <a:latin typeface="Helvetica" pitchFamily="2" charset="0"/>
                <a:cs typeface="Calibri" panose="020F0502020204030204" pitchFamily="34" charset="0"/>
              </a:rPr>
              <a:t>.»</a:t>
            </a:r>
          </a:p>
          <a:p>
            <a:pPr marL="274638" indent="6350"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Η διαμόρφωση του ανωτέρω ορισμού βασίστηκε στο άρθρο 54 παρ. 3 περ. β του ν. 4172/2013 (ΚΦΕ) και στο άρθρο 2 περ. ι της Οδηγίας 2009/133/ΕΚ</a:t>
            </a:r>
          </a:p>
          <a:p>
            <a:pPr marL="625475" indent="-350838" algn="just">
              <a:lnSpc>
                <a:spcPct val="114000"/>
              </a:lnSpc>
              <a:spcAft>
                <a:spcPts val="1000"/>
              </a:spcAft>
              <a:buFont typeface="Wingdings" panose="05000000000000000000" pitchFamily="2" charset="2"/>
              <a:buChar char="Ø"/>
            </a:pPr>
            <a:r>
              <a:rPr lang="el-GR" sz="1400" dirty="0" smtClean="0">
                <a:solidFill>
                  <a:schemeClr val="tx1"/>
                </a:solidFill>
                <a:effectLst/>
                <a:latin typeface="Helvetica" pitchFamily="2" charset="0"/>
                <a:cs typeface="Calibri" panose="020F0502020204030204" pitchFamily="34" charset="0"/>
              </a:rPr>
              <a:t>Άρθρο 48 περ. (</a:t>
            </a:r>
            <a:r>
              <a:rPr lang="el-GR" sz="1400" dirty="0" err="1" smtClean="0">
                <a:solidFill>
                  <a:schemeClr val="tx1"/>
                </a:solidFill>
                <a:effectLst/>
                <a:latin typeface="Helvetica" pitchFamily="2" charset="0"/>
                <a:cs typeface="Calibri" panose="020F0502020204030204" pitchFamily="34" charset="0"/>
              </a:rPr>
              <a:t>ιβ</a:t>
            </a:r>
            <a:r>
              <a:rPr lang="el-GR" sz="1400" dirty="0" smtClean="0">
                <a:solidFill>
                  <a:schemeClr val="tx1"/>
                </a:solidFill>
                <a:effectLst/>
                <a:latin typeface="Helvetica" pitchFamily="2" charset="0"/>
                <a:cs typeface="Calibri" panose="020F0502020204030204" pitchFamily="34" charset="0"/>
              </a:rPr>
              <a:t>) ν. 5162/2024: </a:t>
            </a:r>
          </a:p>
          <a:p>
            <a:pPr marL="271463" indent="-3175"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a:t>
            </a:r>
            <a:r>
              <a:rPr lang="el-GR" sz="1400" i="1" dirty="0" smtClean="0">
                <a:solidFill>
                  <a:schemeClr val="tx1"/>
                </a:solidFill>
                <a:effectLst/>
                <a:latin typeface="Helvetica" pitchFamily="2" charset="0"/>
                <a:cs typeface="Calibri" panose="020F0502020204030204" pitchFamily="34" charset="0"/>
              </a:rPr>
              <a:t>Κλάδος δραστηριότητας: το σύνολο των στοιχείων τόσο του ενεργητικού όσο και του παθητικού ενός τμήματος μιας εταιρείας ή τα εξατομικευμένα περιουσιακά στοιχεία με τις συναφείς προς αυτά υποχρεώσεις, τα οποία συνιστούν, από οργανωτική άποψη, αυτόνομη εκμετάλλευση, δηλαδή, σύνολο ικανό να λειτουργήσει αυτοδύναμα, ανεξαρτήτως εάν από την εκμετάλλευση των στοιχείων αυτού προκύπτουν έσοδα πριν από τον μετασχηματισμό</a:t>
            </a:r>
            <a:r>
              <a:rPr lang="el-GR" sz="1400" dirty="0" smtClean="0">
                <a:solidFill>
                  <a:schemeClr val="tx1"/>
                </a:solidFill>
                <a:effectLst/>
                <a:latin typeface="Helvetica" pitchFamily="2" charset="0"/>
                <a:cs typeface="Calibri" panose="020F0502020204030204" pitchFamily="34" charset="0"/>
              </a:rPr>
              <a:t>» </a:t>
            </a:r>
          </a:p>
          <a:p>
            <a:pPr marL="274638" indent="6350"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Πρακτική διάσταση: Διάσπαση ενότητας </a:t>
            </a:r>
            <a:r>
              <a:rPr lang="el-GR" sz="1400" dirty="0" err="1" smtClean="0">
                <a:solidFill>
                  <a:schemeClr val="tx1"/>
                </a:solidFill>
                <a:effectLst/>
                <a:latin typeface="Helvetica" pitchFamily="2" charset="0"/>
                <a:cs typeface="Calibri" panose="020F0502020204030204" pitchFamily="34" charset="0"/>
              </a:rPr>
              <a:t>δικαιικών</a:t>
            </a:r>
            <a:r>
              <a:rPr lang="el-GR" sz="1400" dirty="0" smtClean="0">
                <a:solidFill>
                  <a:schemeClr val="tx1"/>
                </a:solidFill>
                <a:effectLst/>
                <a:latin typeface="Helvetica" pitchFamily="2" charset="0"/>
                <a:cs typeface="Calibri" panose="020F0502020204030204" pitchFamily="34" charset="0"/>
              </a:rPr>
              <a:t> ρυθμίσεων. Ο ορισμός για τον κλάδο δραστηριότητας που δίδεται στον ν. 5162/2024 είναι ευρύτερος σε σχέση με τον αντίστοιχο ορισμό του ν. 4601/2019. Σε κάθε περίπτωση, η απόσχιση κλάδου με τον ν. 4601/2019 θα πρέπει να στηρίζεται στον ορισμό που κλάδου δραστηριότητας που δίδεται στο ν. 4601/2019. </a:t>
            </a:r>
          </a:p>
        </p:txBody>
      </p:sp>
    </p:spTree>
    <p:extLst>
      <p:ext uri="{BB962C8B-B14F-4D97-AF65-F5344CB8AC3E}">
        <p14:creationId xmlns:p14="http://schemas.microsoft.com/office/powerpoint/2010/main" val="2317434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15">
            <a:extLst>
              <a:ext uri="{FF2B5EF4-FFF2-40B4-BE49-F238E27FC236}">
                <a16:creationId xmlns:a16="http://schemas.microsoft.com/office/drawing/2014/main" id="{C140854B-1685-2E91-E0C2-C38FE6C57E5B}"/>
              </a:ext>
            </a:extLst>
          </p:cNvPr>
          <p:cNvSpPr txBox="1">
            <a:spLocks/>
          </p:cNvSpPr>
          <p:nvPr/>
        </p:nvSpPr>
        <p:spPr>
          <a:xfrm>
            <a:off x="1119346" y="1343025"/>
            <a:ext cx="8723154" cy="874598"/>
          </a:xfrm>
          <a:prstGeom prst="rect">
            <a:avLst/>
          </a:prstGeom>
        </p:spPr>
        <p:txBody>
          <a:bodyPr vert="horz" wrap="square" lIns="0" tIns="12700" rIns="0" bIns="0" rtlCol="0" anchor="ctr">
            <a:spAutoFit/>
          </a:bodyPr>
          <a:lstStyle>
            <a:lvl1pPr>
              <a:defRPr>
                <a:latin typeface="+mj-lt"/>
                <a:ea typeface="+mj-ea"/>
                <a:cs typeface="+mj-cs"/>
              </a:defRPr>
            </a:lvl1pPr>
          </a:lstStyle>
          <a:p>
            <a:pPr marL="12700">
              <a:spcBef>
                <a:spcPts val="100"/>
              </a:spcBef>
            </a:pPr>
            <a:r>
              <a:rPr lang="el-GR" sz="2800" b="1" dirty="0">
                <a:latin typeface="Helvetica" pitchFamily="2" charset="0"/>
              </a:rPr>
              <a:t>V. Φορολογικά κίνητρα στους διασυνοριακούς μετασχηματισμούς </a:t>
            </a:r>
            <a:endParaRPr lang="en-US" sz="2800" b="1" spc="-25" dirty="0">
              <a:latin typeface="Helvetica" pitchFamily="2" charset="0"/>
            </a:endParaRPr>
          </a:p>
        </p:txBody>
      </p:sp>
      <p:sp>
        <p:nvSpPr>
          <p:cNvPr id="5" name="Slide Number Placeholder 4">
            <a:extLst>
              <a:ext uri="{FF2B5EF4-FFF2-40B4-BE49-F238E27FC236}">
                <a16:creationId xmlns:a16="http://schemas.microsoft.com/office/drawing/2014/main" id="{F6A9A480-24DF-7EE3-3B91-02E027DD9474}"/>
              </a:ext>
            </a:extLst>
          </p:cNvPr>
          <p:cNvSpPr>
            <a:spLocks noGrp="1"/>
          </p:cNvSpPr>
          <p:nvPr>
            <p:ph type="sldNum" sz="quarter" idx="4"/>
          </p:nvPr>
        </p:nvSpPr>
        <p:spPr/>
        <p:txBody>
          <a:bodyPr/>
          <a:lstStyle/>
          <a:p>
            <a:fld id="{8ED6DCA1-3031-4E20-AFD8-FC3C9DA97D3F}" type="slidenum">
              <a:rPr lang="en-US" smtClean="0"/>
              <a:t>15</a:t>
            </a:fld>
            <a:endParaRPr lang="en-US" dirty="0"/>
          </a:p>
        </p:txBody>
      </p:sp>
      <p:sp>
        <p:nvSpPr>
          <p:cNvPr id="6" name="object 13">
            <a:extLst>
              <a:ext uri="{FF2B5EF4-FFF2-40B4-BE49-F238E27FC236}">
                <a16:creationId xmlns:a16="http://schemas.microsoft.com/office/drawing/2014/main" id="{D3799240-2E2F-40B5-55B3-8163EF56236C}"/>
              </a:ext>
            </a:extLst>
          </p:cNvPr>
          <p:cNvSpPr txBox="1"/>
          <p:nvPr/>
        </p:nvSpPr>
        <p:spPr>
          <a:xfrm>
            <a:off x="1140649" y="7160159"/>
            <a:ext cx="58286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120E15"/>
                </a:solidFill>
                <a:latin typeface="Calibri"/>
                <a:cs typeface="Calibri"/>
              </a:rPr>
              <a:t>3,</a:t>
            </a:r>
            <a:r>
              <a:rPr sz="900" spc="-35" dirty="0">
                <a:solidFill>
                  <a:srgbClr val="120E15"/>
                </a:solidFill>
                <a:latin typeface="Calibri"/>
                <a:cs typeface="Calibri"/>
              </a:rPr>
              <a:t> </a:t>
            </a:r>
            <a:r>
              <a:rPr sz="900" spc="-10" dirty="0">
                <a:solidFill>
                  <a:srgbClr val="120E15"/>
                </a:solidFill>
                <a:latin typeface="Calibri"/>
                <a:cs typeface="Calibri"/>
              </a:rPr>
              <a:t>Stadiou</a:t>
            </a:r>
            <a:r>
              <a:rPr sz="900" spc="-25" dirty="0">
                <a:solidFill>
                  <a:srgbClr val="120E15"/>
                </a:solidFill>
                <a:latin typeface="Calibri"/>
                <a:cs typeface="Calibri"/>
              </a:rPr>
              <a:t> </a:t>
            </a:r>
            <a:r>
              <a:rPr sz="900" spc="-20" dirty="0">
                <a:solidFill>
                  <a:srgbClr val="120E15"/>
                </a:solidFill>
                <a:latin typeface="Calibri"/>
                <a:cs typeface="Calibri"/>
              </a:rPr>
              <a:t>str.,</a:t>
            </a:r>
            <a:r>
              <a:rPr sz="900" spc="-25" dirty="0">
                <a:solidFill>
                  <a:srgbClr val="120E15"/>
                </a:solidFill>
                <a:latin typeface="Calibri"/>
                <a:cs typeface="Calibri"/>
              </a:rPr>
              <a:t> </a:t>
            </a:r>
            <a:r>
              <a:rPr sz="900" spc="-10" dirty="0">
                <a:solidFill>
                  <a:srgbClr val="120E15"/>
                </a:solidFill>
                <a:latin typeface="Calibri"/>
                <a:cs typeface="Calibri"/>
              </a:rPr>
              <a:t>Athens</a:t>
            </a:r>
            <a:r>
              <a:rPr sz="900" spc="-25" dirty="0">
                <a:solidFill>
                  <a:srgbClr val="120E15"/>
                </a:solidFill>
                <a:latin typeface="Calibri"/>
                <a:cs typeface="Calibri"/>
              </a:rPr>
              <a:t> </a:t>
            </a:r>
            <a:r>
              <a:rPr sz="900" dirty="0">
                <a:solidFill>
                  <a:srgbClr val="120E15"/>
                </a:solidFill>
                <a:latin typeface="Calibri"/>
                <a:cs typeface="Calibri"/>
              </a:rPr>
              <a:t>105</a:t>
            </a:r>
            <a:r>
              <a:rPr sz="900" spc="-25" dirty="0">
                <a:solidFill>
                  <a:srgbClr val="120E15"/>
                </a:solidFill>
                <a:latin typeface="Calibri"/>
                <a:cs typeface="Calibri"/>
              </a:rPr>
              <a:t> </a:t>
            </a:r>
            <a:r>
              <a:rPr sz="900" spc="-10" dirty="0">
                <a:solidFill>
                  <a:srgbClr val="120E15"/>
                </a:solidFill>
                <a:latin typeface="Calibri"/>
                <a:cs typeface="Calibri"/>
              </a:rPr>
              <a:t>62,</a:t>
            </a:r>
            <a:r>
              <a:rPr sz="900" spc="-25" dirty="0">
                <a:solidFill>
                  <a:srgbClr val="120E15"/>
                </a:solidFill>
                <a:latin typeface="Calibri"/>
                <a:cs typeface="Calibri"/>
              </a:rPr>
              <a:t> </a:t>
            </a:r>
            <a:r>
              <a:rPr sz="900" dirty="0">
                <a:solidFill>
                  <a:srgbClr val="120E15"/>
                </a:solidFill>
                <a:latin typeface="Calibri"/>
                <a:cs typeface="Calibri"/>
              </a:rPr>
              <a:t>Greece</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dirty="0">
                <a:solidFill>
                  <a:srgbClr val="120E15"/>
                </a:solidFill>
                <a:latin typeface="Calibri"/>
                <a:cs typeface="Calibri"/>
              </a:rPr>
              <a:t>+30</a:t>
            </a:r>
            <a:r>
              <a:rPr sz="900" spc="-20"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dirty="0">
                <a:solidFill>
                  <a:srgbClr val="120E15"/>
                </a:solidFill>
                <a:latin typeface="Calibri"/>
                <a:cs typeface="Calibri"/>
              </a:rPr>
              <a:t>3224419,</a:t>
            </a:r>
            <a:r>
              <a:rPr sz="900" spc="160" dirty="0">
                <a:solidFill>
                  <a:srgbClr val="120E15"/>
                </a:solidFill>
                <a:latin typeface="Calibri"/>
                <a:cs typeface="Calibri"/>
              </a:rPr>
              <a:t> </a:t>
            </a:r>
            <a:r>
              <a:rPr sz="900" dirty="0">
                <a:solidFill>
                  <a:srgbClr val="120E15"/>
                </a:solidFill>
                <a:latin typeface="Calibri"/>
                <a:cs typeface="Calibri"/>
              </a:rPr>
              <a:t>+30</a:t>
            </a:r>
            <a:r>
              <a:rPr sz="900" spc="-25"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spc="-20" dirty="0">
                <a:solidFill>
                  <a:srgbClr val="120E15"/>
                </a:solidFill>
                <a:latin typeface="Calibri"/>
                <a:cs typeface="Calibri"/>
              </a:rPr>
              <a:t>3231135</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u="sng" spc="-10" dirty="0">
                <a:solidFill>
                  <a:srgbClr val="120E15"/>
                </a:solidFill>
                <a:latin typeface="Calibri"/>
                <a:cs typeface="Calibri"/>
              </a:rPr>
              <a:t>llf@lambadarioslaw.gr</a:t>
            </a:r>
            <a:r>
              <a:rPr sz="900" spc="-25" dirty="0">
                <a:solidFill>
                  <a:srgbClr val="120E15"/>
                </a:solidFill>
                <a:latin typeface="Calibri"/>
                <a:cs typeface="Calibri"/>
              </a:rPr>
              <a:t> </a:t>
            </a:r>
            <a:r>
              <a:rPr sz="900" dirty="0">
                <a:solidFill>
                  <a:srgbClr val="120E15"/>
                </a:solidFill>
                <a:latin typeface="Calibri"/>
                <a:cs typeface="Calibri"/>
              </a:rPr>
              <a:t>|</a:t>
            </a:r>
            <a:r>
              <a:rPr sz="900" spc="-20" dirty="0">
                <a:solidFill>
                  <a:srgbClr val="120E15"/>
                </a:solidFill>
                <a:latin typeface="Calibri"/>
                <a:cs typeface="Calibri"/>
              </a:rPr>
              <a:t> </a:t>
            </a:r>
            <a:r>
              <a:rPr sz="900" u="sng" spc="-10" dirty="0">
                <a:solidFill>
                  <a:srgbClr val="120E15"/>
                </a:solidFill>
                <a:latin typeface="Calibri"/>
                <a:cs typeface="Calibri"/>
              </a:rPr>
              <a:t>www.lambadarioslaw.gr</a:t>
            </a:r>
            <a:endParaRPr sz="900" u="sng" dirty="0">
              <a:latin typeface="Calibri"/>
              <a:cs typeface="Calibri"/>
            </a:endParaRPr>
          </a:p>
        </p:txBody>
      </p:sp>
      <p:sp>
        <p:nvSpPr>
          <p:cNvPr id="7" name="object 12">
            <a:extLst>
              <a:ext uri="{FF2B5EF4-FFF2-40B4-BE49-F238E27FC236}">
                <a16:creationId xmlns:a16="http://schemas.microsoft.com/office/drawing/2014/main" id="{3FF6C935-734F-6546-3B6A-450CF1D51C4F}"/>
              </a:ext>
            </a:extLst>
          </p:cNvPr>
          <p:cNvSpPr txBox="1"/>
          <p:nvPr/>
        </p:nvSpPr>
        <p:spPr>
          <a:xfrm>
            <a:off x="1129995" y="2486025"/>
            <a:ext cx="8701856" cy="4169090"/>
          </a:xfrm>
          <a:prstGeom prst="rect">
            <a:avLst/>
          </a:prstGeom>
        </p:spPr>
        <p:txBody>
          <a:bodyPr vert="horz" wrap="square" lIns="0" tIns="12700" rIns="0" bIns="0" numCol="1" spcCol="468000" rtlCol="0">
            <a:spAutoFit/>
          </a:bodyPr>
          <a:lstStyle/>
          <a:p>
            <a:pPr marL="268288" indent="-268288" algn="just">
              <a:lnSpc>
                <a:spcPct val="114000"/>
              </a:lnSpc>
              <a:spcAft>
                <a:spcPts val="1000"/>
              </a:spcAft>
            </a:pPr>
            <a:r>
              <a:rPr lang="el-GR" sz="1400" b="1" dirty="0" smtClean="0">
                <a:solidFill>
                  <a:schemeClr val="tx1"/>
                </a:solidFill>
                <a:effectLst/>
                <a:latin typeface="Helvetica" pitchFamily="2" charset="0"/>
                <a:cs typeface="Calibri" panose="020F0502020204030204" pitchFamily="34" charset="0"/>
              </a:rPr>
              <a:t>1. Ειδικά θέματα διασυνοριακών συγχωνεύσεων και διασυνοριακών διασπάσεων </a:t>
            </a:r>
          </a:p>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Ρυθμίσεις εταιρικού δικαίου: </a:t>
            </a:r>
          </a:p>
          <a:p>
            <a:pPr marL="625475" indent="-350838" algn="just">
              <a:lnSpc>
                <a:spcPct val="114000"/>
              </a:lnSpc>
              <a:spcAft>
                <a:spcPts val="1000"/>
              </a:spcAft>
              <a:buFont typeface="Wingdings" panose="05000000000000000000" pitchFamily="2" charset="2"/>
              <a:buChar char="Ø"/>
            </a:pPr>
            <a:r>
              <a:rPr lang="el-GR" sz="1400" dirty="0" smtClean="0">
                <a:solidFill>
                  <a:schemeClr val="tx1"/>
                </a:solidFill>
                <a:effectLst/>
                <a:latin typeface="Helvetica" pitchFamily="2" charset="0"/>
                <a:cs typeface="Calibri" panose="020F0502020204030204" pitchFamily="34" charset="0"/>
              </a:rPr>
              <a:t>Πρόβλεψη των διασυνοριακών μετασχηματισμών στον ν. 5055/2023 (ΦΕΚ Α` 161/29.09.2023) ο οποίος τροποποίησε τον ν. 4601/2019. </a:t>
            </a:r>
          </a:p>
          <a:p>
            <a:pPr marL="625475" indent="-350838" algn="just">
              <a:lnSpc>
                <a:spcPct val="114000"/>
              </a:lnSpc>
              <a:spcAft>
                <a:spcPts val="1000"/>
              </a:spcAft>
              <a:buFont typeface="Wingdings" panose="05000000000000000000" pitchFamily="2" charset="2"/>
              <a:buChar char="Ø"/>
            </a:pPr>
            <a:r>
              <a:rPr lang="el-GR" sz="1400" dirty="0" smtClean="0">
                <a:solidFill>
                  <a:schemeClr val="tx1"/>
                </a:solidFill>
                <a:effectLst/>
                <a:latin typeface="Helvetica" pitchFamily="2" charset="0"/>
                <a:cs typeface="Calibri" panose="020F0502020204030204" pitchFamily="34" charset="0"/>
              </a:rPr>
              <a:t>Διασυνοριακή συγχώνευση-διάσπαση κεφαλαιουχικών εταιρειών. </a:t>
            </a:r>
          </a:p>
          <a:p>
            <a:pPr marL="898525" indent="-365125" algn="just">
              <a:lnSpc>
                <a:spcPct val="114000"/>
              </a:lnSpc>
              <a:spcAft>
                <a:spcPts val="1000"/>
              </a:spcAft>
              <a:buFont typeface="Courier New" panose="02070309020205020404" pitchFamily="49" charset="0"/>
              <a:buChar char="o"/>
            </a:pPr>
            <a:r>
              <a:rPr lang="el-GR" sz="1400" dirty="0" smtClean="0">
                <a:solidFill>
                  <a:schemeClr val="tx1"/>
                </a:solidFill>
                <a:effectLst/>
                <a:latin typeface="Helvetica" pitchFamily="2" charset="0"/>
                <a:cs typeface="Calibri" panose="020F0502020204030204" pitchFamily="34" charset="0"/>
              </a:rPr>
              <a:t>Διασυνοριακή διάσπαση (</a:t>
            </a:r>
            <a:r>
              <a:rPr lang="el-GR" sz="1400" dirty="0" err="1" smtClean="0">
                <a:solidFill>
                  <a:schemeClr val="tx1"/>
                </a:solidFill>
                <a:effectLst/>
                <a:latin typeface="Helvetica" pitchFamily="2" charset="0"/>
                <a:cs typeface="Calibri" panose="020F0502020204030204" pitchFamily="34" charset="0"/>
              </a:rPr>
              <a:t>άρ</a:t>
            </a:r>
            <a:r>
              <a:rPr lang="el-GR" sz="1400" dirty="0" smtClean="0">
                <a:solidFill>
                  <a:schemeClr val="tx1"/>
                </a:solidFill>
                <a:effectLst/>
                <a:latin typeface="Helvetica" pitchFamily="2" charset="0"/>
                <a:cs typeface="Calibri" panose="020F0502020204030204" pitchFamily="34" charset="0"/>
              </a:rPr>
              <a:t>. 103γ ν. 4601/2019 που ενσωματώνει το άρθρο 160γ της Οδηγίας </a:t>
            </a:r>
            <a:r>
              <a:rPr lang="el-GR" sz="1400" dirty="0" smtClean="0">
                <a:solidFill>
                  <a:schemeClr val="tx1"/>
                </a:solidFill>
                <a:effectLst/>
                <a:latin typeface="Helvetica" pitchFamily="2" charset="0"/>
                <a:cs typeface="Calibri" panose="020F0502020204030204" pitchFamily="34" charset="0"/>
              </a:rPr>
              <a:t>ΕΕ 2017/1132</a:t>
            </a:r>
            <a:r>
              <a:rPr lang="el-GR" sz="1400" dirty="0" smtClean="0">
                <a:solidFill>
                  <a:schemeClr val="tx1"/>
                </a:solidFill>
                <a:effectLst/>
                <a:latin typeface="Helvetica" pitchFamily="2" charset="0"/>
                <a:cs typeface="Calibri" panose="020F0502020204030204" pitchFamily="34" charset="0"/>
              </a:rPr>
              <a:t>): </a:t>
            </a:r>
          </a:p>
          <a:p>
            <a:pPr marL="898525" algn="just" defTabSz="582613">
              <a:lnSpc>
                <a:spcPct val="114000"/>
              </a:lnSpc>
              <a:spcAft>
                <a:spcPts val="600"/>
              </a:spcAft>
            </a:pPr>
            <a:r>
              <a:rPr lang="el-GR" sz="1400" dirty="0" smtClean="0">
                <a:solidFill>
                  <a:schemeClr val="tx1"/>
                </a:solidFill>
                <a:effectLst/>
                <a:latin typeface="Helvetica" pitchFamily="2" charset="0"/>
                <a:cs typeface="Calibri" panose="020F0502020204030204" pitchFamily="34" charset="0"/>
              </a:rPr>
              <a:t>-	Εφόσον ημεδαπή εταιρεία μετέχει στη διάσπαση ως διασπώμενη, το εθνικό δίκαιο διέπει τα τμήματα των διαδικασιών και διατυπώσεων που τηρούνται σε σχέση με τη διασυνοριακή διάσπαση για την απόκτηση του «προ της διασπάσεως πιστοποιητικού» του άρθρου 103ιβ, σε σχέση με την εταιρεία αυτή.</a:t>
            </a:r>
          </a:p>
          <a:p>
            <a:pPr marL="898525" algn="just" defTabSz="582613">
              <a:lnSpc>
                <a:spcPct val="114000"/>
              </a:lnSpc>
              <a:spcAft>
                <a:spcPts val="600"/>
              </a:spcAft>
            </a:pPr>
            <a:r>
              <a:rPr lang="el-GR" sz="1400" dirty="0" smtClean="0">
                <a:solidFill>
                  <a:schemeClr val="tx1"/>
                </a:solidFill>
                <a:effectLst/>
                <a:latin typeface="Helvetica" pitchFamily="2" charset="0"/>
                <a:cs typeface="Calibri" panose="020F0502020204030204" pitchFamily="34" charset="0"/>
              </a:rPr>
              <a:t>-	 Εφόσον ημεδαπή εταιρεία μετέχει στη διάσπαση ως επωφελούμενη, το εθνικό δίκαιο διέπει τα τμήματα των διαδικασιών και των διατυπώσεων που τηρούνται μετά τη λήψη του «προ της διασπάσεως πιστοποιητικού» του άρθρου 103ιβ, σε σχέση με την εταιρεία αυτή.</a:t>
            </a:r>
          </a:p>
        </p:txBody>
      </p:sp>
    </p:spTree>
    <p:extLst>
      <p:ext uri="{BB962C8B-B14F-4D97-AF65-F5344CB8AC3E}">
        <p14:creationId xmlns:p14="http://schemas.microsoft.com/office/powerpoint/2010/main" val="39656932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15">
            <a:extLst>
              <a:ext uri="{FF2B5EF4-FFF2-40B4-BE49-F238E27FC236}">
                <a16:creationId xmlns:a16="http://schemas.microsoft.com/office/drawing/2014/main" id="{C140854B-1685-2E91-E0C2-C38FE6C57E5B}"/>
              </a:ext>
            </a:extLst>
          </p:cNvPr>
          <p:cNvSpPr txBox="1">
            <a:spLocks/>
          </p:cNvSpPr>
          <p:nvPr/>
        </p:nvSpPr>
        <p:spPr>
          <a:xfrm>
            <a:off x="1119346" y="1343025"/>
            <a:ext cx="8723154" cy="874598"/>
          </a:xfrm>
          <a:prstGeom prst="rect">
            <a:avLst/>
          </a:prstGeom>
        </p:spPr>
        <p:txBody>
          <a:bodyPr vert="horz" wrap="square" lIns="0" tIns="12700" rIns="0" bIns="0" rtlCol="0" anchor="ctr">
            <a:spAutoFit/>
          </a:bodyPr>
          <a:lstStyle>
            <a:lvl1pPr>
              <a:defRPr>
                <a:latin typeface="+mj-lt"/>
                <a:ea typeface="+mj-ea"/>
                <a:cs typeface="+mj-cs"/>
              </a:defRPr>
            </a:lvl1pPr>
          </a:lstStyle>
          <a:p>
            <a:pPr marL="12700">
              <a:spcBef>
                <a:spcPts val="100"/>
              </a:spcBef>
            </a:pPr>
            <a:r>
              <a:rPr lang="el-GR" sz="2800" b="1" dirty="0">
                <a:latin typeface="Helvetica" pitchFamily="2" charset="0"/>
              </a:rPr>
              <a:t>V. Φορολογικά κίνητρα στους διασυνοριακούς μετασχηματισμούς </a:t>
            </a:r>
            <a:endParaRPr lang="en-US" sz="2800" b="1" spc="-25" dirty="0">
              <a:latin typeface="Helvetica" pitchFamily="2" charset="0"/>
            </a:endParaRPr>
          </a:p>
        </p:txBody>
      </p:sp>
      <p:sp>
        <p:nvSpPr>
          <p:cNvPr id="5" name="Slide Number Placeholder 4">
            <a:extLst>
              <a:ext uri="{FF2B5EF4-FFF2-40B4-BE49-F238E27FC236}">
                <a16:creationId xmlns:a16="http://schemas.microsoft.com/office/drawing/2014/main" id="{F6A9A480-24DF-7EE3-3B91-02E027DD9474}"/>
              </a:ext>
            </a:extLst>
          </p:cNvPr>
          <p:cNvSpPr>
            <a:spLocks noGrp="1"/>
          </p:cNvSpPr>
          <p:nvPr>
            <p:ph type="sldNum" sz="quarter" idx="4"/>
          </p:nvPr>
        </p:nvSpPr>
        <p:spPr/>
        <p:txBody>
          <a:bodyPr/>
          <a:lstStyle/>
          <a:p>
            <a:fld id="{8ED6DCA1-3031-4E20-AFD8-FC3C9DA97D3F}" type="slidenum">
              <a:rPr lang="en-US" smtClean="0"/>
              <a:t>16</a:t>
            </a:fld>
            <a:endParaRPr lang="en-US" dirty="0"/>
          </a:p>
        </p:txBody>
      </p:sp>
      <p:sp>
        <p:nvSpPr>
          <p:cNvPr id="6" name="object 13">
            <a:extLst>
              <a:ext uri="{FF2B5EF4-FFF2-40B4-BE49-F238E27FC236}">
                <a16:creationId xmlns:a16="http://schemas.microsoft.com/office/drawing/2014/main" id="{D3799240-2E2F-40B5-55B3-8163EF56236C}"/>
              </a:ext>
            </a:extLst>
          </p:cNvPr>
          <p:cNvSpPr txBox="1"/>
          <p:nvPr/>
        </p:nvSpPr>
        <p:spPr>
          <a:xfrm>
            <a:off x="1140649" y="7160159"/>
            <a:ext cx="58286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120E15"/>
                </a:solidFill>
                <a:latin typeface="Calibri"/>
                <a:cs typeface="Calibri"/>
              </a:rPr>
              <a:t>3,</a:t>
            </a:r>
            <a:r>
              <a:rPr sz="900" spc="-35" dirty="0">
                <a:solidFill>
                  <a:srgbClr val="120E15"/>
                </a:solidFill>
                <a:latin typeface="Calibri"/>
                <a:cs typeface="Calibri"/>
              </a:rPr>
              <a:t> </a:t>
            </a:r>
            <a:r>
              <a:rPr sz="900" spc="-10" dirty="0">
                <a:solidFill>
                  <a:srgbClr val="120E15"/>
                </a:solidFill>
                <a:latin typeface="Calibri"/>
                <a:cs typeface="Calibri"/>
              </a:rPr>
              <a:t>Stadiou</a:t>
            </a:r>
            <a:r>
              <a:rPr sz="900" spc="-25" dirty="0">
                <a:solidFill>
                  <a:srgbClr val="120E15"/>
                </a:solidFill>
                <a:latin typeface="Calibri"/>
                <a:cs typeface="Calibri"/>
              </a:rPr>
              <a:t> </a:t>
            </a:r>
            <a:r>
              <a:rPr sz="900" spc="-20" dirty="0">
                <a:solidFill>
                  <a:srgbClr val="120E15"/>
                </a:solidFill>
                <a:latin typeface="Calibri"/>
                <a:cs typeface="Calibri"/>
              </a:rPr>
              <a:t>str.,</a:t>
            </a:r>
            <a:r>
              <a:rPr sz="900" spc="-25" dirty="0">
                <a:solidFill>
                  <a:srgbClr val="120E15"/>
                </a:solidFill>
                <a:latin typeface="Calibri"/>
                <a:cs typeface="Calibri"/>
              </a:rPr>
              <a:t> </a:t>
            </a:r>
            <a:r>
              <a:rPr sz="900" spc="-10" dirty="0">
                <a:solidFill>
                  <a:srgbClr val="120E15"/>
                </a:solidFill>
                <a:latin typeface="Calibri"/>
                <a:cs typeface="Calibri"/>
              </a:rPr>
              <a:t>Athens</a:t>
            </a:r>
            <a:r>
              <a:rPr sz="900" spc="-25" dirty="0">
                <a:solidFill>
                  <a:srgbClr val="120E15"/>
                </a:solidFill>
                <a:latin typeface="Calibri"/>
                <a:cs typeface="Calibri"/>
              </a:rPr>
              <a:t> </a:t>
            </a:r>
            <a:r>
              <a:rPr sz="900" dirty="0">
                <a:solidFill>
                  <a:srgbClr val="120E15"/>
                </a:solidFill>
                <a:latin typeface="Calibri"/>
                <a:cs typeface="Calibri"/>
              </a:rPr>
              <a:t>105</a:t>
            </a:r>
            <a:r>
              <a:rPr sz="900" spc="-25" dirty="0">
                <a:solidFill>
                  <a:srgbClr val="120E15"/>
                </a:solidFill>
                <a:latin typeface="Calibri"/>
                <a:cs typeface="Calibri"/>
              </a:rPr>
              <a:t> </a:t>
            </a:r>
            <a:r>
              <a:rPr sz="900" spc="-10" dirty="0">
                <a:solidFill>
                  <a:srgbClr val="120E15"/>
                </a:solidFill>
                <a:latin typeface="Calibri"/>
                <a:cs typeface="Calibri"/>
              </a:rPr>
              <a:t>62,</a:t>
            </a:r>
            <a:r>
              <a:rPr sz="900" spc="-25" dirty="0">
                <a:solidFill>
                  <a:srgbClr val="120E15"/>
                </a:solidFill>
                <a:latin typeface="Calibri"/>
                <a:cs typeface="Calibri"/>
              </a:rPr>
              <a:t> </a:t>
            </a:r>
            <a:r>
              <a:rPr sz="900" dirty="0">
                <a:solidFill>
                  <a:srgbClr val="120E15"/>
                </a:solidFill>
                <a:latin typeface="Calibri"/>
                <a:cs typeface="Calibri"/>
              </a:rPr>
              <a:t>Greece</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dirty="0">
                <a:solidFill>
                  <a:srgbClr val="120E15"/>
                </a:solidFill>
                <a:latin typeface="Calibri"/>
                <a:cs typeface="Calibri"/>
              </a:rPr>
              <a:t>+30</a:t>
            </a:r>
            <a:r>
              <a:rPr sz="900" spc="-20"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dirty="0">
                <a:solidFill>
                  <a:srgbClr val="120E15"/>
                </a:solidFill>
                <a:latin typeface="Calibri"/>
                <a:cs typeface="Calibri"/>
              </a:rPr>
              <a:t>3224419,</a:t>
            </a:r>
            <a:r>
              <a:rPr sz="900" spc="160" dirty="0">
                <a:solidFill>
                  <a:srgbClr val="120E15"/>
                </a:solidFill>
                <a:latin typeface="Calibri"/>
                <a:cs typeface="Calibri"/>
              </a:rPr>
              <a:t> </a:t>
            </a:r>
            <a:r>
              <a:rPr sz="900" dirty="0">
                <a:solidFill>
                  <a:srgbClr val="120E15"/>
                </a:solidFill>
                <a:latin typeface="Calibri"/>
                <a:cs typeface="Calibri"/>
              </a:rPr>
              <a:t>+30</a:t>
            </a:r>
            <a:r>
              <a:rPr sz="900" spc="-25"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spc="-20" dirty="0">
                <a:solidFill>
                  <a:srgbClr val="120E15"/>
                </a:solidFill>
                <a:latin typeface="Calibri"/>
                <a:cs typeface="Calibri"/>
              </a:rPr>
              <a:t>3231135</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u="sng" spc="-10" dirty="0">
                <a:solidFill>
                  <a:srgbClr val="120E15"/>
                </a:solidFill>
                <a:latin typeface="Calibri"/>
                <a:cs typeface="Calibri"/>
              </a:rPr>
              <a:t>llf@lambadarioslaw.gr</a:t>
            </a:r>
            <a:r>
              <a:rPr sz="900" spc="-25" dirty="0">
                <a:solidFill>
                  <a:srgbClr val="120E15"/>
                </a:solidFill>
                <a:latin typeface="Calibri"/>
                <a:cs typeface="Calibri"/>
              </a:rPr>
              <a:t> </a:t>
            </a:r>
            <a:r>
              <a:rPr sz="900" dirty="0">
                <a:solidFill>
                  <a:srgbClr val="120E15"/>
                </a:solidFill>
                <a:latin typeface="Calibri"/>
                <a:cs typeface="Calibri"/>
              </a:rPr>
              <a:t>|</a:t>
            </a:r>
            <a:r>
              <a:rPr sz="900" spc="-20" dirty="0">
                <a:solidFill>
                  <a:srgbClr val="120E15"/>
                </a:solidFill>
                <a:latin typeface="Calibri"/>
                <a:cs typeface="Calibri"/>
              </a:rPr>
              <a:t> </a:t>
            </a:r>
            <a:r>
              <a:rPr sz="900" u="sng" spc="-10" dirty="0">
                <a:solidFill>
                  <a:srgbClr val="120E15"/>
                </a:solidFill>
                <a:latin typeface="Calibri"/>
                <a:cs typeface="Calibri"/>
              </a:rPr>
              <a:t>www.lambadarioslaw.gr</a:t>
            </a:r>
            <a:endParaRPr sz="900" u="sng" dirty="0">
              <a:latin typeface="Calibri"/>
              <a:cs typeface="Calibri"/>
            </a:endParaRPr>
          </a:p>
        </p:txBody>
      </p:sp>
      <p:sp>
        <p:nvSpPr>
          <p:cNvPr id="7" name="object 12">
            <a:extLst>
              <a:ext uri="{FF2B5EF4-FFF2-40B4-BE49-F238E27FC236}">
                <a16:creationId xmlns:a16="http://schemas.microsoft.com/office/drawing/2014/main" id="{3FF6C935-734F-6546-3B6A-450CF1D51C4F}"/>
              </a:ext>
            </a:extLst>
          </p:cNvPr>
          <p:cNvSpPr txBox="1"/>
          <p:nvPr/>
        </p:nvSpPr>
        <p:spPr>
          <a:xfrm>
            <a:off x="1129995" y="2486025"/>
            <a:ext cx="8701856" cy="4092146"/>
          </a:xfrm>
          <a:prstGeom prst="rect">
            <a:avLst/>
          </a:prstGeom>
        </p:spPr>
        <p:txBody>
          <a:bodyPr vert="horz" wrap="square" lIns="0" tIns="12700" rIns="0" bIns="0" numCol="1" spcCol="468000" rtlCol="0">
            <a:spAutoFit/>
          </a:bodyPr>
          <a:lstStyle/>
          <a:p>
            <a:pPr marL="268288" indent="-268288" algn="just">
              <a:lnSpc>
                <a:spcPct val="114000"/>
              </a:lnSpc>
              <a:spcAft>
                <a:spcPts val="1000"/>
              </a:spcAft>
            </a:pPr>
            <a:r>
              <a:rPr lang="el-GR" sz="1400" b="1" dirty="0" smtClean="0">
                <a:solidFill>
                  <a:schemeClr val="tx1"/>
                </a:solidFill>
                <a:effectLst/>
                <a:latin typeface="Helvetica" pitchFamily="2" charset="0"/>
                <a:cs typeface="Calibri" panose="020F0502020204030204" pitchFamily="34" charset="0"/>
              </a:rPr>
              <a:t>1. Ειδικά θέματα διασυνοριακών συγχωνεύσεων και διασυνοριακών διασπάσεων </a:t>
            </a:r>
          </a:p>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Ρυθμίσεις φορολογικού δικαίου: </a:t>
            </a:r>
          </a:p>
          <a:p>
            <a:pPr marL="27463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Με τις ρυθμίσεις του άρθρο 53 ν. 5162/2024 καλύπτονται πλέον οι:</a:t>
            </a:r>
          </a:p>
          <a:p>
            <a:pPr marL="625475" indent="-350838" algn="just">
              <a:lnSpc>
                <a:spcPct val="114000"/>
              </a:lnSpc>
              <a:spcAft>
                <a:spcPts val="1000"/>
              </a:spcAft>
              <a:buFont typeface="Wingdings" panose="05000000000000000000" pitchFamily="2" charset="2"/>
              <a:buChar char="ü"/>
            </a:pPr>
            <a:r>
              <a:rPr lang="el-GR" sz="1400" dirty="0" smtClean="0">
                <a:solidFill>
                  <a:schemeClr val="tx1"/>
                </a:solidFill>
                <a:effectLst/>
                <a:latin typeface="Helvetica" pitchFamily="2" charset="0"/>
                <a:cs typeface="Calibri" panose="020F0502020204030204" pitchFamily="34" charset="0"/>
              </a:rPr>
              <a:t>Πράξεις μετασχηματισμού ανάμεσα σε ημεδαπές εταιρείες και εταιρείες που εδρεύουν σε κράτη μέλη της ΕΕ- ή και πράξεις στις οποίες συμμετέχουν μόνο αλλοδαπές εταιρείες που εδρεύουν σε άλλα κράτη μέλη της ΕΕ όταν ο μετασχηματισμός αφορά τελικά σε περιουσιακά στοιχεία μόνιμης εγκατάστασης της λήπτριας εταιρείας στην Ελλάδα, αλλά και στις</a:t>
            </a:r>
          </a:p>
          <a:p>
            <a:pPr marL="625475" indent="-350838" algn="just">
              <a:lnSpc>
                <a:spcPct val="114000"/>
              </a:lnSpc>
              <a:spcAft>
                <a:spcPts val="1000"/>
              </a:spcAft>
              <a:buFont typeface="Wingdings" panose="05000000000000000000" pitchFamily="2" charset="2"/>
              <a:buChar char="ü"/>
            </a:pPr>
            <a:r>
              <a:rPr lang="el-GR" sz="1400" dirty="0" smtClean="0">
                <a:solidFill>
                  <a:schemeClr val="tx1"/>
                </a:solidFill>
                <a:effectLst/>
                <a:latin typeface="Helvetica" pitchFamily="2" charset="0"/>
                <a:cs typeface="Calibri" panose="020F0502020204030204" pitchFamily="34" charset="0"/>
              </a:rPr>
              <a:t>Εισφορές κλάδου ή ανταλλαγής συμμετοχών μεταξύ ημεδαπών και αλλοδαπών εταιρειών κράτους εκτός της ΕE, με την προϋπόθεση αυτές να εδρεύουν και έχουν τη φορολογική κατοικία τους σε κράτος εκτός της ΕΕ που έχει συνάψει με την Ελλάδα Σύμβαση Αποφυγής Διπλής Φορολογίας ή Σύμβαση Διοικητικής Συνδρομής. Διασφάλιση ύπαρξης συνεργασίας του κράτους εκτός ΕΕ με την Ελλάδα σε επίπεδο ανταλλαγής πληροφοριών φορολογικού περιεχομένου.</a:t>
            </a:r>
          </a:p>
          <a:p>
            <a:pPr marL="625475" indent="-350838" algn="just">
              <a:lnSpc>
                <a:spcPct val="114000"/>
              </a:lnSpc>
              <a:spcAft>
                <a:spcPts val="1000"/>
              </a:spcAft>
              <a:buFont typeface="Wingdings" panose="05000000000000000000" pitchFamily="2" charset="2"/>
              <a:buChar char="ü"/>
            </a:pPr>
            <a:r>
              <a:rPr lang="el-GR" sz="1400" dirty="0" smtClean="0">
                <a:solidFill>
                  <a:schemeClr val="tx1"/>
                </a:solidFill>
                <a:effectLst/>
                <a:latin typeface="Helvetica" pitchFamily="2" charset="0"/>
                <a:cs typeface="Calibri" panose="020F0502020204030204" pitchFamily="34" charset="0"/>
              </a:rPr>
              <a:t>Ειδικές ρυθμίσεις για τις περιπτώσεις μετασχηματισμών όπου εισφέρεται ή αποσχίζεται κλάδος ημεδαπής εταιρείας στην αλλοδαπή. </a:t>
            </a:r>
          </a:p>
        </p:txBody>
      </p:sp>
    </p:spTree>
    <p:extLst>
      <p:ext uri="{BB962C8B-B14F-4D97-AF65-F5344CB8AC3E}">
        <p14:creationId xmlns:p14="http://schemas.microsoft.com/office/powerpoint/2010/main" val="29639781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15">
            <a:extLst>
              <a:ext uri="{FF2B5EF4-FFF2-40B4-BE49-F238E27FC236}">
                <a16:creationId xmlns:a16="http://schemas.microsoft.com/office/drawing/2014/main" id="{C140854B-1685-2E91-E0C2-C38FE6C57E5B}"/>
              </a:ext>
            </a:extLst>
          </p:cNvPr>
          <p:cNvSpPr txBox="1">
            <a:spLocks/>
          </p:cNvSpPr>
          <p:nvPr/>
        </p:nvSpPr>
        <p:spPr>
          <a:xfrm>
            <a:off x="1119346" y="1343025"/>
            <a:ext cx="8723154" cy="874598"/>
          </a:xfrm>
          <a:prstGeom prst="rect">
            <a:avLst/>
          </a:prstGeom>
        </p:spPr>
        <p:txBody>
          <a:bodyPr vert="horz" wrap="square" lIns="0" tIns="12700" rIns="0" bIns="0" rtlCol="0" anchor="ctr">
            <a:spAutoFit/>
          </a:bodyPr>
          <a:lstStyle>
            <a:lvl1pPr>
              <a:defRPr>
                <a:latin typeface="+mj-lt"/>
                <a:ea typeface="+mj-ea"/>
                <a:cs typeface="+mj-cs"/>
              </a:defRPr>
            </a:lvl1pPr>
          </a:lstStyle>
          <a:p>
            <a:pPr marL="12700">
              <a:spcBef>
                <a:spcPts val="100"/>
              </a:spcBef>
            </a:pPr>
            <a:r>
              <a:rPr lang="el-GR" sz="2800" b="1" dirty="0">
                <a:latin typeface="Helvetica" pitchFamily="2" charset="0"/>
              </a:rPr>
              <a:t>V. Φορολογικά κίνητρα στους διασυνοριακούς μετασχηματισμούς </a:t>
            </a:r>
            <a:endParaRPr lang="en-US" sz="2800" b="1" spc="-25" dirty="0">
              <a:latin typeface="Helvetica" pitchFamily="2" charset="0"/>
            </a:endParaRPr>
          </a:p>
        </p:txBody>
      </p:sp>
      <p:sp>
        <p:nvSpPr>
          <p:cNvPr id="5" name="Slide Number Placeholder 4">
            <a:extLst>
              <a:ext uri="{FF2B5EF4-FFF2-40B4-BE49-F238E27FC236}">
                <a16:creationId xmlns:a16="http://schemas.microsoft.com/office/drawing/2014/main" id="{F6A9A480-24DF-7EE3-3B91-02E027DD9474}"/>
              </a:ext>
            </a:extLst>
          </p:cNvPr>
          <p:cNvSpPr>
            <a:spLocks noGrp="1"/>
          </p:cNvSpPr>
          <p:nvPr>
            <p:ph type="sldNum" sz="quarter" idx="4"/>
          </p:nvPr>
        </p:nvSpPr>
        <p:spPr/>
        <p:txBody>
          <a:bodyPr/>
          <a:lstStyle/>
          <a:p>
            <a:fld id="{8ED6DCA1-3031-4E20-AFD8-FC3C9DA97D3F}" type="slidenum">
              <a:rPr lang="en-US" smtClean="0"/>
              <a:t>17</a:t>
            </a:fld>
            <a:endParaRPr lang="en-US" dirty="0"/>
          </a:p>
        </p:txBody>
      </p:sp>
      <p:sp>
        <p:nvSpPr>
          <p:cNvPr id="6" name="object 13">
            <a:extLst>
              <a:ext uri="{FF2B5EF4-FFF2-40B4-BE49-F238E27FC236}">
                <a16:creationId xmlns:a16="http://schemas.microsoft.com/office/drawing/2014/main" id="{D3799240-2E2F-40B5-55B3-8163EF56236C}"/>
              </a:ext>
            </a:extLst>
          </p:cNvPr>
          <p:cNvSpPr txBox="1"/>
          <p:nvPr/>
        </p:nvSpPr>
        <p:spPr>
          <a:xfrm>
            <a:off x="1140649" y="7160159"/>
            <a:ext cx="58286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120E15"/>
                </a:solidFill>
                <a:latin typeface="Calibri"/>
                <a:cs typeface="Calibri"/>
              </a:rPr>
              <a:t>3,</a:t>
            </a:r>
            <a:r>
              <a:rPr sz="900" spc="-35" dirty="0">
                <a:solidFill>
                  <a:srgbClr val="120E15"/>
                </a:solidFill>
                <a:latin typeface="Calibri"/>
                <a:cs typeface="Calibri"/>
              </a:rPr>
              <a:t> </a:t>
            </a:r>
            <a:r>
              <a:rPr sz="900" spc="-10" dirty="0">
                <a:solidFill>
                  <a:srgbClr val="120E15"/>
                </a:solidFill>
                <a:latin typeface="Calibri"/>
                <a:cs typeface="Calibri"/>
              </a:rPr>
              <a:t>Stadiou</a:t>
            </a:r>
            <a:r>
              <a:rPr sz="900" spc="-25" dirty="0">
                <a:solidFill>
                  <a:srgbClr val="120E15"/>
                </a:solidFill>
                <a:latin typeface="Calibri"/>
                <a:cs typeface="Calibri"/>
              </a:rPr>
              <a:t> </a:t>
            </a:r>
            <a:r>
              <a:rPr sz="900" spc="-20" dirty="0">
                <a:solidFill>
                  <a:srgbClr val="120E15"/>
                </a:solidFill>
                <a:latin typeface="Calibri"/>
                <a:cs typeface="Calibri"/>
              </a:rPr>
              <a:t>str.,</a:t>
            </a:r>
            <a:r>
              <a:rPr sz="900" spc="-25" dirty="0">
                <a:solidFill>
                  <a:srgbClr val="120E15"/>
                </a:solidFill>
                <a:latin typeface="Calibri"/>
                <a:cs typeface="Calibri"/>
              </a:rPr>
              <a:t> </a:t>
            </a:r>
            <a:r>
              <a:rPr sz="900" spc="-10" dirty="0">
                <a:solidFill>
                  <a:srgbClr val="120E15"/>
                </a:solidFill>
                <a:latin typeface="Calibri"/>
                <a:cs typeface="Calibri"/>
              </a:rPr>
              <a:t>Athens</a:t>
            </a:r>
            <a:r>
              <a:rPr sz="900" spc="-25" dirty="0">
                <a:solidFill>
                  <a:srgbClr val="120E15"/>
                </a:solidFill>
                <a:latin typeface="Calibri"/>
                <a:cs typeface="Calibri"/>
              </a:rPr>
              <a:t> </a:t>
            </a:r>
            <a:r>
              <a:rPr sz="900" dirty="0">
                <a:solidFill>
                  <a:srgbClr val="120E15"/>
                </a:solidFill>
                <a:latin typeface="Calibri"/>
                <a:cs typeface="Calibri"/>
              </a:rPr>
              <a:t>105</a:t>
            </a:r>
            <a:r>
              <a:rPr sz="900" spc="-25" dirty="0">
                <a:solidFill>
                  <a:srgbClr val="120E15"/>
                </a:solidFill>
                <a:latin typeface="Calibri"/>
                <a:cs typeface="Calibri"/>
              </a:rPr>
              <a:t> </a:t>
            </a:r>
            <a:r>
              <a:rPr sz="900" spc="-10" dirty="0">
                <a:solidFill>
                  <a:srgbClr val="120E15"/>
                </a:solidFill>
                <a:latin typeface="Calibri"/>
                <a:cs typeface="Calibri"/>
              </a:rPr>
              <a:t>62,</a:t>
            </a:r>
            <a:r>
              <a:rPr sz="900" spc="-25" dirty="0">
                <a:solidFill>
                  <a:srgbClr val="120E15"/>
                </a:solidFill>
                <a:latin typeface="Calibri"/>
                <a:cs typeface="Calibri"/>
              </a:rPr>
              <a:t> </a:t>
            </a:r>
            <a:r>
              <a:rPr sz="900" dirty="0">
                <a:solidFill>
                  <a:srgbClr val="120E15"/>
                </a:solidFill>
                <a:latin typeface="Calibri"/>
                <a:cs typeface="Calibri"/>
              </a:rPr>
              <a:t>Greece</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dirty="0">
                <a:solidFill>
                  <a:srgbClr val="120E15"/>
                </a:solidFill>
                <a:latin typeface="Calibri"/>
                <a:cs typeface="Calibri"/>
              </a:rPr>
              <a:t>+30</a:t>
            </a:r>
            <a:r>
              <a:rPr sz="900" spc="-20"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dirty="0">
                <a:solidFill>
                  <a:srgbClr val="120E15"/>
                </a:solidFill>
                <a:latin typeface="Calibri"/>
                <a:cs typeface="Calibri"/>
              </a:rPr>
              <a:t>3224419,</a:t>
            </a:r>
            <a:r>
              <a:rPr sz="900" spc="160" dirty="0">
                <a:solidFill>
                  <a:srgbClr val="120E15"/>
                </a:solidFill>
                <a:latin typeface="Calibri"/>
                <a:cs typeface="Calibri"/>
              </a:rPr>
              <a:t> </a:t>
            </a:r>
            <a:r>
              <a:rPr sz="900" dirty="0">
                <a:solidFill>
                  <a:srgbClr val="120E15"/>
                </a:solidFill>
                <a:latin typeface="Calibri"/>
                <a:cs typeface="Calibri"/>
              </a:rPr>
              <a:t>+30</a:t>
            </a:r>
            <a:r>
              <a:rPr sz="900" spc="-25"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spc="-20" dirty="0">
                <a:solidFill>
                  <a:srgbClr val="120E15"/>
                </a:solidFill>
                <a:latin typeface="Calibri"/>
                <a:cs typeface="Calibri"/>
              </a:rPr>
              <a:t>3231135</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u="sng" spc="-10" dirty="0">
                <a:solidFill>
                  <a:srgbClr val="120E15"/>
                </a:solidFill>
                <a:latin typeface="Calibri"/>
                <a:cs typeface="Calibri"/>
              </a:rPr>
              <a:t>llf@lambadarioslaw.gr</a:t>
            </a:r>
            <a:r>
              <a:rPr sz="900" spc="-25" dirty="0">
                <a:solidFill>
                  <a:srgbClr val="120E15"/>
                </a:solidFill>
                <a:latin typeface="Calibri"/>
                <a:cs typeface="Calibri"/>
              </a:rPr>
              <a:t> </a:t>
            </a:r>
            <a:r>
              <a:rPr sz="900" dirty="0">
                <a:solidFill>
                  <a:srgbClr val="120E15"/>
                </a:solidFill>
                <a:latin typeface="Calibri"/>
                <a:cs typeface="Calibri"/>
              </a:rPr>
              <a:t>|</a:t>
            </a:r>
            <a:r>
              <a:rPr sz="900" spc="-20" dirty="0">
                <a:solidFill>
                  <a:srgbClr val="120E15"/>
                </a:solidFill>
                <a:latin typeface="Calibri"/>
                <a:cs typeface="Calibri"/>
              </a:rPr>
              <a:t> </a:t>
            </a:r>
            <a:r>
              <a:rPr sz="900" u="sng" spc="-10" dirty="0">
                <a:solidFill>
                  <a:srgbClr val="120E15"/>
                </a:solidFill>
                <a:latin typeface="Calibri"/>
                <a:cs typeface="Calibri"/>
              </a:rPr>
              <a:t>www.lambadarioslaw.gr</a:t>
            </a:r>
            <a:endParaRPr sz="900" u="sng" dirty="0">
              <a:latin typeface="Calibri"/>
              <a:cs typeface="Calibri"/>
            </a:endParaRPr>
          </a:p>
        </p:txBody>
      </p:sp>
      <p:sp>
        <p:nvSpPr>
          <p:cNvPr id="7" name="object 12">
            <a:extLst>
              <a:ext uri="{FF2B5EF4-FFF2-40B4-BE49-F238E27FC236}">
                <a16:creationId xmlns:a16="http://schemas.microsoft.com/office/drawing/2014/main" id="{3FF6C935-734F-6546-3B6A-450CF1D51C4F}"/>
              </a:ext>
            </a:extLst>
          </p:cNvPr>
          <p:cNvSpPr txBox="1"/>
          <p:nvPr/>
        </p:nvSpPr>
        <p:spPr>
          <a:xfrm>
            <a:off x="1129995" y="2486025"/>
            <a:ext cx="8701856" cy="2362185"/>
          </a:xfrm>
          <a:prstGeom prst="rect">
            <a:avLst/>
          </a:prstGeom>
        </p:spPr>
        <p:txBody>
          <a:bodyPr vert="horz" wrap="square" lIns="0" tIns="12700" rIns="0" bIns="0" numCol="1" spcCol="468000" rtlCol="0">
            <a:spAutoFit/>
          </a:bodyPr>
          <a:lstStyle/>
          <a:p>
            <a:pPr marL="268288" indent="-268288" algn="just">
              <a:lnSpc>
                <a:spcPct val="114000"/>
              </a:lnSpc>
              <a:spcAft>
                <a:spcPts val="1000"/>
              </a:spcAft>
            </a:pPr>
            <a:r>
              <a:rPr lang="el-GR" sz="1400" b="1" dirty="0" smtClean="0">
                <a:solidFill>
                  <a:schemeClr val="tx1"/>
                </a:solidFill>
                <a:effectLst/>
                <a:latin typeface="Helvetica" pitchFamily="2" charset="0"/>
                <a:cs typeface="Calibri" panose="020F0502020204030204" pitchFamily="34" charset="0"/>
              </a:rPr>
              <a:t>2. Μεταφορά  καταστατικής έδρας Ευρωπαϊκής Εταιρείας (SE) ή Ευρωπαϊκής Συνεταιριστικής Εταιρείας (SCE)–Διασυνοριακή μετατροπή </a:t>
            </a:r>
            <a:endParaRPr lang="en-US" sz="1400" b="1" dirty="0" smtClean="0">
              <a:solidFill>
                <a:schemeClr val="tx1"/>
              </a:solidFill>
              <a:effectLst/>
              <a:latin typeface="Helvetica" pitchFamily="2" charset="0"/>
              <a:cs typeface="Calibri" panose="020F0502020204030204" pitchFamily="34" charset="0"/>
            </a:endParaRPr>
          </a:p>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Ρυθμίσεις φορολογικού δικαίου: </a:t>
            </a:r>
          </a:p>
          <a:p>
            <a:pPr marL="625475" indent="-350838" algn="just">
              <a:lnSpc>
                <a:spcPct val="114000"/>
              </a:lnSpc>
              <a:spcAft>
                <a:spcPts val="1000"/>
              </a:spcAft>
              <a:buFont typeface="Wingdings" panose="05000000000000000000" pitchFamily="2" charset="2"/>
              <a:buChar char="ü"/>
            </a:pPr>
            <a:r>
              <a:rPr lang="el-GR" sz="1400" dirty="0" smtClean="0">
                <a:solidFill>
                  <a:schemeClr val="tx1"/>
                </a:solidFill>
                <a:effectLst/>
                <a:latin typeface="Helvetica" pitchFamily="2" charset="0"/>
                <a:cs typeface="Calibri" panose="020F0502020204030204" pitchFamily="34" charset="0"/>
              </a:rPr>
              <a:t>Η εφαρμογή των φορολογικών διατάξεων του ν 5162/2024 στηρίζεται στη δημιουργία ή ύπαρξη μόνιμης εγκατάστασης στην Ελλάδα της  μεταφέρουσας από την Ελλάδα, ή μεταφέρουσας στην Ελλάδα αντίστοιχα, SE ή SCE και στη σύνδεσή τους με αυτή.</a:t>
            </a:r>
          </a:p>
          <a:p>
            <a:pPr marL="625475" indent="-350838" algn="just">
              <a:lnSpc>
                <a:spcPct val="114000"/>
              </a:lnSpc>
              <a:spcAft>
                <a:spcPts val="1000"/>
              </a:spcAft>
              <a:buFont typeface="Wingdings" panose="05000000000000000000" pitchFamily="2" charset="2"/>
              <a:buChar char="ü"/>
            </a:pPr>
            <a:r>
              <a:rPr lang="el-GR" sz="1400" dirty="0" smtClean="0">
                <a:solidFill>
                  <a:schemeClr val="tx1"/>
                </a:solidFill>
                <a:effectLst/>
                <a:latin typeface="Helvetica" pitchFamily="2" charset="0"/>
                <a:cs typeface="Calibri" panose="020F0502020204030204" pitchFamily="34" charset="0"/>
              </a:rPr>
              <a:t>Η διασυνοριακή μετατροπή γίνεται κύρια αντιληπτή ως μετατροπή ελληνικής εταιρείας σε αλλοδαπή εταιρεία εντός ΕΕ. </a:t>
            </a:r>
          </a:p>
        </p:txBody>
      </p:sp>
    </p:spTree>
    <p:extLst>
      <p:ext uri="{BB962C8B-B14F-4D97-AF65-F5344CB8AC3E}">
        <p14:creationId xmlns:p14="http://schemas.microsoft.com/office/powerpoint/2010/main" val="31649468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a:extLst>
              <a:ext uri="{FF2B5EF4-FFF2-40B4-BE49-F238E27FC236}">
                <a16:creationId xmlns:a16="http://schemas.microsoft.com/office/drawing/2014/main" id="{3743402F-E1B1-7135-B459-BA7FE1603B8E}"/>
              </a:ext>
            </a:extLst>
          </p:cNvPr>
          <p:cNvSpPr/>
          <p:nvPr/>
        </p:nvSpPr>
        <p:spPr>
          <a:xfrm>
            <a:off x="0" y="1"/>
            <a:ext cx="10692130" cy="7562849"/>
          </a:xfrm>
          <a:custGeom>
            <a:avLst/>
            <a:gdLst/>
            <a:ahLst/>
            <a:cxnLst/>
            <a:rect l="l" t="t" r="r" b="b"/>
            <a:pathLst>
              <a:path w="10692130" h="6317615">
                <a:moveTo>
                  <a:pt x="10692003" y="0"/>
                </a:moveTo>
                <a:lnTo>
                  <a:pt x="0" y="0"/>
                </a:lnTo>
                <a:lnTo>
                  <a:pt x="0" y="6317068"/>
                </a:lnTo>
                <a:lnTo>
                  <a:pt x="10692003" y="6317068"/>
                </a:lnTo>
                <a:lnTo>
                  <a:pt x="10692003" y="0"/>
                </a:lnTo>
                <a:close/>
              </a:path>
            </a:pathLst>
          </a:custGeom>
          <a:solidFill>
            <a:srgbClr val="231F20"/>
          </a:solidFill>
        </p:spPr>
        <p:txBody>
          <a:bodyPr wrap="square" lIns="0" tIns="0" rIns="0" bIns="0" rtlCol="0"/>
          <a:lstStyle/>
          <a:p>
            <a:endParaRPr/>
          </a:p>
        </p:txBody>
      </p:sp>
      <p:sp>
        <p:nvSpPr>
          <p:cNvPr id="2" name="object 2">
            <a:extLst>
              <a:ext uri="{FF2B5EF4-FFF2-40B4-BE49-F238E27FC236}">
                <a16:creationId xmlns:a16="http://schemas.microsoft.com/office/drawing/2014/main" id="{6F39C308-5B46-E9CE-7C47-EB0533557933}"/>
              </a:ext>
            </a:extLst>
          </p:cNvPr>
          <p:cNvSpPr txBox="1"/>
          <p:nvPr/>
        </p:nvSpPr>
        <p:spPr>
          <a:xfrm>
            <a:off x="1168589" y="6143625"/>
            <a:ext cx="8397056" cy="346249"/>
          </a:xfrm>
          <a:prstGeom prst="rect">
            <a:avLst/>
          </a:prstGeom>
        </p:spPr>
        <p:txBody>
          <a:bodyPr vert="horz" wrap="square" lIns="0" tIns="12700" rIns="0" bIns="0" rtlCol="0">
            <a:spAutoFit/>
          </a:bodyPr>
          <a:lstStyle/>
          <a:p>
            <a:pPr marL="12700">
              <a:lnSpc>
                <a:spcPts val="1420"/>
              </a:lnSpc>
              <a:spcBef>
                <a:spcPts val="100"/>
              </a:spcBef>
            </a:pPr>
            <a:r>
              <a:rPr lang="el-GR" sz="1000" b="1" dirty="0" smtClean="0">
                <a:solidFill>
                  <a:srgbClr val="FFFFFF"/>
                </a:solidFill>
                <a:latin typeface="Helvetica" pitchFamily="2" charset="0"/>
                <a:cs typeface="Calibri"/>
              </a:rPr>
              <a:t>Εμμανουήλ Π. </a:t>
            </a:r>
            <a:r>
              <a:rPr lang="el-GR" sz="1000" b="1" dirty="0" err="1" smtClean="0">
                <a:solidFill>
                  <a:srgbClr val="FFFFFF"/>
                </a:solidFill>
                <a:latin typeface="Helvetica" pitchFamily="2" charset="0"/>
                <a:cs typeface="Calibri"/>
              </a:rPr>
              <a:t>Μαστρομανώλης</a:t>
            </a:r>
            <a:endParaRPr lang="el-GR" sz="1000" b="1" dirty="0" smtClean="0">
              <a:solidFill>
                <a:srgbClr val="FFFFFF"/>
              </a:solidFill>
              <a:latin typeface="Helvetica" pitchFamily="2" charset="0"/>
              <a:cs typeface="Calibri"/>
            </a:endParaRPr>
          </a:p>
          <a:p>
            <a:pPr algn="l"/>
            <a:r>
              <a:rPr lang="en-US" sz="1000" dirty="0" smtClean="0">
                <a:solidFill>
                  <a:schemeClr val="bg1"/>
                </a:solidFill>
                <a:latin typeface="Helvetica" pitchFamily="2" charset="0"/>
              </a:rPr>
              <a:t>e.mastromanolis</a:t>
            </a:r>
            <a:r>
              <a:rPr lang="en-US" sz="1000" i="0" u="none" strike="noStrike" baseline="0" dirty="0" smtClean="0">
                <a:solidFill>
                  <a:schemeClr val="bg1"/>
                </a:solidFill>
                <a:latin typeface="Helvetica" pitchFamily="2" charset="0"/>
              </a:rPr>
              <a:t>@lambaladarioslaw.gr</a:t>
            </a:r>
            <a:endParaRPr lang="en-US" sz="1000" i="0" u="none" strike="noStrike" baseline="0" dirty="0">
              <a:solidFill>
                <a:schemeClr val="bg1"/>
              </a:solidFill>
              <a:latin typeface="Helvetica" pitchFamily="2" charset="0"/>
            </a:endParaRPr>
          </a:p>
        </p:txBody>
      </p:sp>
      <p:sp>
        <p:nvSpPr>
          <p:cNvPr id="3" name="object 5">
            <a:extLst>
              <a:ext uri="{FF2B5EF4-FFF2-40B4-BE49-F238E27FC236}">
                <a16:creationId xmlns:a16="http://schemas.microsoft.com/office/drawing/2014/main" id="{9251D540-D353-C21E-9F30-E2EE77496206}"/>
              </a:ext>
            </a:extLst>
          </p:cNvPr>
          <p:cNvSpPr txBox="1">
            <a:spLocks/>
          </p:cNvSpPr>
          <p:nvPr/>
        </p:nvSpPr>
        <p:spPr>
          <a:xfrm>
            <a:off x="1168589" y="5837479"/>
            <a:ext cx="4587056" cy="243656"/>
          </a:xfrm>
          <a:prstGeom prst="rect">
            <a:avLst/>
          </a:prstGeom>
        </p:spPr>
        <p:txBody>
          <a:bodyPr vert="horz" wrap="square" lIns="0" tIns="12700" rIns="0" bIns="0" rtlCol="0" anchor="ctr">
            <a:spAutoFit/>
          </a:bodyPr>
          <a:lstStyle>
            <a:lvl1pPr>
              <a:defRPr>
                <a:latin typeface="+mj-lt"/>
                <a:ea typeface="+mj-ea"/>
                <a:cs typeface="+mj-cs"/>
              </a:defRPr>
            </a:lvl1pPr>
          </a:lstStyle>
          <a:p>
            <a:pPr marL="12700" algn="l">
              <a:spcBef>
                <a:spcPts val="100"/>
              </a:spcBef>
            </a:pPr>
            <a:r>
              <a:rPr lang="el-GR" sz="1500" dirty="0" smtClean="0">
                <a:solidFill>
                  <a:schemeClr val="bg1"/>
                </a:solidFill>
                <a:latin typeface="Helvetica" pitchFamily="2" charset="0"/>
              </a:rPr>
              <a:t>Σας ε</a:t>
            </a:r>
            <a:r>
              <a:rPr lang="el-GR" sz="1500" i="0" u="none" strike="noStrike" baseline="0" dirty="0" smtClean="0">
                <a:solidFill>
                  <a:schemeClr val="bg1"/>
                </a:solidFill>
                <a:latin typeface="Helvetica" pitchFamily="2" charset="0"/>
              </a:rPr>
              <a:t>υχαριστώ</a:t>
            </a:r>
            <a:r>
              <a:rPr lang="en-US" sz="1500" i="0" u="none" strike="noStrike" baseline="0" dirty="0" smtClean="0">
                <a:solidFill>
                  <a:schemeClr val="bg1"/>
                </a:solidFill>
                <a:latin typeface="Helvetica" pitchFamily="2" charset="0"/>
              </a:rPr>
              <a:t>!</a:t>
            </a:r>
            <a:endParaRPr lang="en-US" sz="1500" spc="-100" dirty="0">
              <a:solidFill>
                <a:schemeClr val="bg1"/>
              </a:solidFill>
              <a:latin typeface="Helvetica" pitchFamily="2" charset="0"/>
            </a:endParaRPr>
          </a:p>
        </p:txBody>
      </p:sp>
      <p:pic>
        <p:nvPicPr>
          <p:cNvPr id="15" name="Picture 14">
            <a:extLst>
              <a:ext uri="{FF2B5EF4-FFF2-40B4-BE49-F238E27FC236}">
                <a16:creationId xmlns:a16="http://schemas.microsoft.com/office/drawing/2014/main" id="{B95D234E-0762-100A-40DF-D8389D74D292}"/>
              </a:ext>
            </a:extLst>
          </p:cNvPr>
          <p:cNvPicPr>
            <a:picLocks noChangeAspect="1"/>
          </p:cNvPicPr>
          <p:nvPr/>
        </p:nvPicPr>
        <p:blipFill>
          <a:blip r:embed="rId2"/>
          <a:stretch>
            <a:fillRect/>
          </a:stretch>
        </p:blipFill>
        <p:spPr>
          <a:xfrm>
            <a:off x="1168589" y="3277942"/>
            <a:ext cx="2577911" cy="502784"/>
          </a:xfrm>
          <a:prstGeom prst="rect">
            <a:avLst/>
          </a:prstGeom>
        </p:spPr>
      </p:pic>
    </p:spTree>
    <p:extLst>
      <p:ext uri="{BB962C8B-B14F-4D97-AF65-F5344CB8AC3E}">
        <p14:creationId xmlns:p14="http://schemas.microsoft.com/office/powerpoint/2010/main" val="7260669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a:extLst>
              <a:ext uri="{FF2B5EF4-FFF2-40B4-BE49-F238E27FC236}">
                <a16:creationId xmlns:a16="http://schemas.microsoft.com/office/drawing/2014/main" id="{209DF5F9-4654-5220-9482-496F63FF0BC0}"/>
              </a:ext>
            </a:extLst>
          </p:cNvPr>
          <p:cNvSpPr/>
          <p:nvPr/>
        </p:nvSpPr>
        <p:spPr>
          <a:xfrm>
            <a:off x="0" y="1905"/>
            <a:ext cx="10692130" cy="7560945"/>
          </a:xfrm>
          <a:custGeom>
            <a:avLst/>
            <a:gdLst/>
            <a:ahLst/>
            <a:cxnLst/>
            <a:rect l="l" t="t" r="r" b="b"/>
            <a:pathLst>
              <a:path w="10692130" h="6317615">
                <a:moveTo>
                  <a:pt x="10692003" y="0"/>
                </a:moveTo>
                <a:lnTo>
                  <a:pt x="0" y="0"/>
                </a:lnTo>
                <a:lnTo>
                  <a:pt x="0" y="6317068"/>
                </a:lnTo>
                <a:lnTo>
                  <a:pt x="10692003" y="6317068"/>
                </a:lnTo>
                <a:lnTo>
                  <a:pt x="10692003" y="0"/>
                </a:lnTo>
                <a:close/>
              </a:path>
            </a:pathLst>
          </a:custGeom>
          <a:solidFill>
            <a:srgbClr val="231F20">
              <a:alpha val="10000"/>
            </a:srgbClr>
          </a:solidFill>
        </p:spPr>
        <p:txBody>
          <a:bodyPr wrap="square" lIns="0" tIns="0" rIns="0" bIns="0" rtlCol="0"/>
          <a:lstStyle/>
          <a:p>
            <a:endParaRPr/>
          </a:p>
        </p:txBody>
      </p:sp>
      <p:sp>
        <p:nvSpPr>
          <p:cNvPr id="3" name="object 15">
            <a:extLst>
              <a:ext uri="{FF2B5EF4-FFF2-40B4-BE49-F238E27FC236}">
                <a16:creationId xmlns:a16="http://schemas.microsoft.com/office/drawing/2014/main" id="{E9925D48-7A8E-4293-B31E-71F2CCF26FAA}"/>
              </a:ext>
            </a:extLst>
          </p:cNvPr>
          <p:cNvSpPr txBox="1">
            <a:spLocks/>
          </p:cNvSpPr>
          <p:nvPr/>
        </p:nvSpPr>
        <p:spPr>
          <a:xfrm>
            <a:off x="1140649" y="3560521"/>
            <a:ext cx="9006185" cy="443711"/>
          </a:xfrm>
          <a:prstGeom prst="rect">
            <a:avLst/>
          </a:prstGeom>
        </p:spPr>
        <p:txBody>
          <a:bodyPr vert="horz" wrap="square" lIns="0" tIns="12700" rIns="0" bIns="0" rtlCol="0">
            <a:spAutoFit/>
          </a:bodyPr>
          <a:lstStyle>
            <a:lvl1pPr>
              <a:defRPr>
                <a:latin typeface="+mj-lt"/>
                <a:ea typeface="+mj-ea"/>
                <a:cs typeface="+mj-cs"/>
              </a:defRPr>
            </a:lvl1pPr>
          </a:lstStyle>
          <a:p>
            <a:pPr marL="12700">
              <a:spcBef>
                <a:spcPts val="100"/>
              </a:spcBef>
            </a:pPr>
            <a:r>
              <a:rPr lang="el-GR" sz="2800" b="1" u="sng" dirty="0">
                <a:solidFill>
                  <a:schemeClr val="tx1"/>
                </a:solidFill>
                <a:latin typeface="Helvetica" pitchFamily="2" charset="0"/>
              </a:rPr>
              <a:t>O </a:t>
            </a:r>
            <a:r>
              <a:rPr lang="el-GR" sz="2800" b="1" u="sng" dirty="0" smtClean="0">
                <a:solidFill>
                  <a:schemeClr val="tx1"/>
                </a:solidFill>
                <a:latin typeface="Helvetica" pitchFamily="2" charset="0"/>
              </a:rPr>
              <a:t>ν.5162/2024 </a:t>
            </a:r>
            <a:r>
              <a:rPr lang="el-GR" sz="2800" b="1" u="sng" dirty="0">
                <a:solidFill>
                  <a:schemeClr val="tx1"/>
                </a:solidFill>
                <a:latin typeface="Helvetica" pitchFamily="2" charset="0"/>
              </a:rPr>
              <a:t>υπό το πρίσμα του εταιρικού δικαίου </a:t>
            </a:r>
            <a:endParaRPr lang="en-US" sz="2800" b="1" u="sng" spc="-55" dirty="0">
              <a:solidFill>
                <a:schemeClr val="tx1"/>
              </a:solidFill>
              <a:latin typeface="Helvetica" pitchFamily="2" charset="0"/>
            </a:endParaRPr>
          </a:p>
        </p:txBody>
      </p:sp>
      <p:sp>
        <p:nvSpPr>
          <p:cNvPr id="4" name="Slide Number Placeholder 3">
            <a:extLst>
              <a:ext uri="{FF2B5EF4-FFF2-40B4-BE49-F238E27FC236}">
                <a16:creationId xmlns:a16="http://schemas.microsoft.com/office/drawing/2014/main" id="{603350C7-0120-B831-7970-017B98F0C4C6}"/>
              </a:ext>
            </a:extLst>
          </p:cNvPr>
          <p:cNvSpPr>
            <a:spLocks noGrp="1"/>
          </p:cNvSpPr>
          <p:nvPr>
            <p:ph type="sldNum" sz="quarter" idx="4"/>
          </p:nvPr>
        </p:nvSpPr>
        <p:spPr/>
        <p:txBody>
          <a:bodyPr/>
          <a:lstStyle/>
          <a:p>
            <a:fld id="{8ED6DCA1-3031-4E20-AFD8-FC3C9DA97D3F}" type="slidenum">
              <a:rPr lang="en-US" sz="1000" smtClean="0">
                <a:solidFill>
                  <a:schemeClr val="tx1"/>
                </a:solidFill>
                <a:latin typeface="Calibri" panose="020F0502020204030204" pitchFamily="34" charset="0"/>
                <a:cs typeface="Calibri" panose="020F0502020204030204" pitchFamily="34" charset="0"/>
              </a:rPr>
              <a:t>2</a:t>
            </a:fld>
            <a:endParaRPr lang="en-US" sz="1000" dirty="0">
              <a:solidFill>
                <a:schemeClr val="tx1"/>
              </a:solidFill>
              <a:latin typeface="Calibri" panose="020F0502020204030204" pitchFamily="34" charset="0"/>
              <a:cs typeface="Calibri" panose="020F0502020204030204" pitchFamily="34" charset="0"/>
            </a:endParaRPr>
          </a:p>
        </p:txBody>
      </p:sp>
      <p:sp>
        <p:nvSpPr>
          <p:cNvPr id="6" name="object 13">
            <a:extLst>
              <a:ext uri="{FF2B5EF4-FFF2-40B4-BE49-F238E27FC236}">
                <a16:creationId xmlns:a16="http://schemas.microsoft.com/office/drawing/2014/main" id="{D3799240-2E2F-40B5-55B3-8163EF56236C}"/>
              </a:ext>
            </a:extLst>
          </p:cNvPr>
          <p:cNvSpPr txBox="1"/>
          <p:nvPr/>
        </p:nvSpPr>
        <p:spPr>
          <a:xfrm>
            <a:off x="1140649" y="7160159"/>
            <a:ext cx="58286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120E15"/>
                </a:solidFill>
                <a:latin typeface="Calibri"/>
                <a:cs typeface="Calibri"/>
              </a:rPr>
              <a:t>3,</a:t>
            </a:r>
            <a:r>
              <a:rPr sz="900" spc="-35" dirty="0">
                <a:solidFill>
                  <a:srgbClr val="120E15"/>
                </a:solidFill>
                <a:latin typeface="Calibri"/>
                <a:cs typeface="Calibri"/>
              </a:rPr>
              <a:t> </a:t>
            </a:r>
            <a:r>
              <a:rPr sz="900" spc="-10" dirty="0">
                <a:solidFill>
                  <a:srgbClr val="120E15"/>
                </a:solidFill>
                <a:latin typeface="Calibri"/>
                <a:cs typeface="Calibri"/>
              </a:rPr>
              <a:t>Stadiou</a:t>
            </a:r>
            <a:r>
              <a:rPr sz="900" spc="-25" dirty="0">
                <a:solidFill>
                  <a:srgbClr val="120E15"/>
                </a:solidFill>
                <a:latin typeface="Calibri"/>
                <a:cs typeface="Calibri"/>
              </a:rPr>
              <a:t> </a:t>
            </a:r>
            <a:r>
              <a:rPr sz="900" spc="-20" dirty="0">
                <a:solidFill>
                  <a:srgbClr val="120E15"/>
                </a:solidFill>
                <a:latin typeface="Calibri"/>
                <a:cs typeface="Calibri"/>
              </a:rPr>
              <a:t>str.,</a:t>
            </a:r>
            <a:r>
              <a:rPr sz="900" spc="-25" dirty="0">
                <a:solidFill>
                  <a:srgbClr val="120E15"/>
                </a:solidFill>
                <a:latin typeface="Calibri"/>
                <a:cs typeface="Calibri"/>
              </a:rPr>
              <a:t> </a:t>
            </a:r>
            <a:r>
              <a:rPr sz="900" spc="-10" dirty="0">
                <a:solidFill>
                  <a:srgbClr val="120E15"/>
                </a:solidFill>
                <a:latin typeface="Calibri"/>
                <a:cs typeface="Calibri"/>
              </a:rPr>
              <a:t>Athens</a:t>
            </a:r>
            <a:r>
              <a:rPr sz="900" spc="-25" dirty="0">
                <a:solidFill>
                  <a:srgbClr val="120E15"/>
                </a:solidFill>
                <a:latin typeface="Calibri"/>
                <a:cs typeface="Calibri"/>
              </a:rPr>
              <a:t> </a:t>
            </a:r>
            <a:r>
              <a:rPr sz="900" dirty="0">
                <a:solidFill>
                  <a:srgbClr val="120E15"/>
                </a:solidFill>
                <a:latin typeface="Calibri"/>
                <a:cs typeface="Calibri"/>
              </a:rPr>
              <a:t>105</a:t>
            </a:r>
            <a:r>
              <a:rPr sz="900" spc="-25" dirty="0">
                <a:solidFill>
                  <a:srgbClr val="120E15"/>
                </a:solidFill>
                <a:latin typeface="Calibri"/>
                <a:cs typeface="Calibri"/>
              </a:rPr>
              <a:t> </a:t>
            </a:r>
            <a:r>
              <a:rPr sz="900" spc="-10" dirty="0">
                <a:solidFill>
                  <a:srgbClr val="120E15"/>
                </a:solidFill>
                <a:latin typeface="Calibri"/>
                <a:cs typeface="Calibri"/>
              </a:rPr>
              <a:t>62,</a:t>
            </a:r>
            <a:r>
              <a:rPr sz="900" spc="-25" dirty="0">
                <a:solidFill>
                  <a:srgbClr val="120E15"/>
                </a:solidFill>
                <a:latin typeface="Calibri"/>
                <a:cs typeface="Calibri"/>
              </a:rPr>
              <a:t> </a:t>
            </a:r>
            <a:r>
              <a:rPr sz="900" dirty="0">
                <a:solidFill>
                  <a:srgbClr val="120E15"/>
                </a:solidFill>
                <a:latin typeface="Calibri"/>
                <a:cs typeface="Calibri"/>
              </a:rPr>
              <a:t>Greece</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dirty="0">
                <a:solidFill>
                  <a:srgbClr val="120E15"/>
                </a:solidFill>
                <a:latin typeface="Calibri"/>
                <a:cs typeface="Calibri"/>
              </a:rPr>
              <a:t>+30</a:t>
            </a:r>
            <a:r>
              <a:rPr sz="900" spc="-20"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dirty="0">
                <a:solidFill>
                  <a:srgbClr val="120E15"/>
                </a:solidFill>
                <a:latin typeface="Calibri"/>
                <a:cs typeface="Calibri"/>
              </a:rPr>
              <a:t>3224419,</a:t>
            </a:r>
            <a:r>
              <a:rPr sz="900" spc="160" dirty="0">
                <a:solidFill>
                  <a:srgbClr val="120E15"/>
                </a:solidFill>
                <a:latin typeface="Calibri"/>
                <a:cs typeface="Calibri"/>
              </a:rPr>
              <a:t> </a:t>
            </a:r>
            <a:r>
              <a:rPr sz="900" dirty="0">
                <a:solidFill>
                  <a:srgbClr val="120E15"/>
                </a:solidFill>
                <a:latin typeface="Calibri"/>
                <a:cs typeface="Calibri"/>
              </a:rPr>
              <a:t>+30</a:t>
            </a:r>
            <a:r>
              <a:rPr sz="900" spc="-25"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spc="-20" dirty="0">
                <a:solidFill>
                  <a:srgbClr val="120E15"/>
                </a:solidFill>
                <a:latin typeface="Calibri"/>
                <a:cs typeface="Calibri"/>
              </a:rPr>
              <a:t>3231135</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u="sng" spc="-10" dirty="0">
                <a:solidFill>
                  <a:srgbClr val="120E15"/>
                </a:solidFill>
                <a:latin typeface="Calibri"/>
                <a:cs typeface="Calibri"/>
              </a:rPr>
              <a:t>llf@lambadarioslaw.gr</a:t>
            </a:r>
            <a:r>
              <a:rPr sz="900" spc="-25" dirty="0">
                <a:solidFill>
                  <a:srgbClr val="120E15"/>
                </a:solidFill>
                <a:latin typeface="Calibri"/>
                <a:cs typeface="Calibri"/>
              </a:rPr>
              <a:t> </a:t>
            </a:r>
            <a:r>
              <a:rPr sz="900" dirty="0">
                <a:solidFill>
                  <a:srgbClr val="120E15"/>
                </a:solidFill>
                <a:latin typeface="Calibri"/>
                <a:cs typeface="Calibri"/>
              </a:rPr>
              <a:t>|</a:t>
            </a:r>
            <a:r>
              <a:rPr sz="900" spc="-20" dirty="0">
                <a:solidFill>
                  <a:srgbClr val="120E15"/>
                </a:solidFill>
                <a:latin typeface="Calibri"/>
                <a:cs typeface="Calibri"/>
              </a:rPr>
              <a:t> </a:t>
            </a:r>
            <a:r>
              <a:rPr sz="900" u="sng" spc="-10" dirty="0">
                <a:solidFill>
                  <a:srgbClr val="120E15"/>
                </a:solidFill>
                <a:latin typeface="Calibri"/>
                <a:cs typeface="Calibri"/>
              </a:rPr>
              <a:t>www.lambadarioslaw.gr</a:t>
            </a:r>
            <a:endParaRPr sz="900" u="sng" dirty="0">
              <a:latin typeface="Calibri"/>
              <a:cs typeface="Calibri"/>
            </a:endParaRPr>
          </a:p>
        </p:txBody>
      </p:sp>
    </p:spTree>
    <p:extLst>
      <p:ext uri="{BB962C8B-B14F-4D97-AF65-F5344CB8AC3E}">
        <p14:creationId xmlns:p14="http://schemas.microsoft.com/office/powerpoint/2010/main" val="2100781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2">
            <a:extLst>
              <a:ext uri="{FF2B5EF4-FFF2-40B4-BE49-F238E27FC236}">
                <a16:creationId xmlns:a16="http://schemas.microsoft.com/office/drawing/2014/main" id="{3FF6C935-734F-6546-3B6A-450CF1D51C4F}"/>
              </a:ext>
            </a:extLst>
          </p:cNvPr>
          <p:cNvSpPr txBox="1"/>
          <p:nvPr/>
        </p:nvSpPr>
        <p:spPr>
          <a:xfrm>
            <a:off x="1129995" y="2486025"/>
            <a:ext cx="8701856" cy="3810338"/>
          </a:xfrm>
          <a:prstGeom prst="rect">
            <a:avLst/>
          </a:prstGeom>
        </p:spPr>
        <p:txBody>
          <a:bodyPr vert="horz" wrap="square" lIns="0" tIns="12700" rIns="0" bIns="0" numCol="2" spcCol="468000" rtlCol="0">
            <a:spAutoFit/>
          </a:bodyPr>
          <a:lstStyle/>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Εκκρεμότητα ρύθμισης των φορολογικών προβλέψεων για τους μετασχηματισμούς ήδη από τη θέση σε ισχύ του ν. 4601/2019 για τους εταιρικούς μετασχηματισμούς με ρητή επιφύλαξη στην αιτιολογική έκθεση του τελευταίου (επί του άρθρου 4: «</a:t>
            </a:r>
            <a:r>
              <a:rPr lang="el-GR" sz="1400" i="1" dirty="0" smtClean="0">
                <a:solidFill>
                  <a:schemeClr val="tx1"/>
                </a:solidFill>
                <a:effectLst/>
                <a:latin typeface="Helvetica" pitchFamily="2" charset="0"/>
                <a:cs typeface="Calibri" panose="020F0502020204030204" pitchFamily="34" charset="0"/>
              </a:rPr>
              <a:t>Θα ήταν ευκταίο, συνεπώς, στο πλαίσιο µ</a:t>
            </a:r>
            <a:r>
              <a:rPr lang="el-GR" sz="1400" i="1" dirty="0" err="1" smtClean="0">
                <a:solidFill>
                  <a:schemeClr val="tx1"/>
                </a:solidFill>
                <a:effectLst/>
                <a:latin typeface="Helvetica" pitchFamily="2" charset="0"/>
                <a:cs typeface="Calibri" panose="020F0502020204030204" pitchFamily="34" charset="0"/>
              </a:rPr>
              <a:t>ιας</a:t>
            </a:r>
            <a:r>
              <a:rPr lang="el-GR" sz="1400" i="1" dirty="0" smtClean="0">
                <a:solidFill>
                  <a:schemeClr val="tx1"/>
                </a:solidFill>
                <a:effectLst/>
                <a:latin typeface="Helvetica" pitchFamily="2" charset="0"/>
                <a:cs typeface="Calibri" panose="020F0502020204030204" pitchFamily="34" charset="0"/>
              </a:rPr>
              <a:t> µ</a:t>
            </a:r>
            <a:r>
              <a:rPr lang="el-GR" sz="1400" i="1" dirty="0" err="1" smtClean="0">
                <a:solidFill>
                  <a:schemeClr val="tx1"/>
                </a:solidFill>
                <a:effectLst/>
                <a:latin typeface="Helvetica" pitchFamily="2" charset="0"/>
                <a:cs typeface="Calibri" panose="020F0502020204030204" pitchFamily="34" charset="0"/>
              </a:rPr>
              <a:t>ελλοντικής</a:t>
            </a:r>
            <a:r>
              <a:rPr lang="el-GR" sz="1400" i="1" dirty="0" smtClean="0">
                <a:solidFill>
                  <a:schemeClr val="tx1"/>
                </a:solidFill>
                <a:effectLst/>
                <a:latin typeface="Helvetica" pitchFamily="2" charset="0"/>
                <a:cs typeface="Calibri" panose="020F0502020204030204" pitchFamily="34" charset="0"/>
              </a:rPr>
              <a:t> </a:t>
            </a:r>
            <a:r>
              <a:rPr lang="el-GR" sz="1400" i="1" dirty="0" err="1" smtClean="0">
                <a:solidFill>
                  <a:schemeClr val="tx1"/>
                </a:solidFill>
                <a:effectLst/>
                <a:latin typeface="Helvetica" pitchFamily="2" charset="0"/>
                <a:cs typeface="Calibri" panose="020F0502020204030204" pitchFamily="34" charset="0"/>
              </a:rPr>
              <a:t>νοµοθετικής</a:t>
            </a:r>
            <a:r>
              <a:rPr lang="el-GR" sz="1400" i="1" dirty="0" smtClean="0">
                <a:solidFill>
                  <a:schemeClr val="tx1"/>
                </a:solidFill>
                <a:effectLst/>
                <a:latin typeface="Helvetica" pitchFamily="2" charset="0"/>
                <a:cs typeface="Calibri" panose="020F0502020204030204" pitchFamily="34" charset="0"/>
              </a:rPr>
              <a:t> πρωτοβουλίας, να </a:t>
            </a:r>
            <a:r>
              <a:rPr lang="el-GR" sz="1400" i="1" dirty="0" err="1" smtClean="0">
                <a:solidFill>
                  <a:schemeClr val="tx1"/>
                </a:solidFill>
                <a:effectLst/>
                <a:latin typeface="Helvetica" pitchFamily="2" charset="0"/>
                <a:cs typeface="Calibri" panose="020F0502020204030204" pitchFamily="34" charset="0"/>
              </a:rPr>
              <a:t>επανεκτιµηθεί</a:t>
            </a:r>
            <a:r>
              <a:rPr lang="el-GR" sz="1400" i="1" dirty="0" smtClean="0">
                <a:solidFill>
                  <a:schemeClr val="tx1"/>
                </a:solidFill>
                <a:effectLst/>
                <a:latin typeface="Helvetica" pitchFamily="2" charset="0"/>
                <a:cs typeface="Calibri" panose="020F0502020204030204" pitchFamily="34" charset="0"/>
              </a:rPr>
              <a:t> από τον φορολογικό </a:t>
            </a:r>
            <a:r>
              <a:rPr lang="el-GR" sz="1400" i="1" dirty="0" err="1" smtClean="0">
                <a:solidFill>
                  <a:schemeClr val="tx1"/>
                </a:solidFill>
                <a:effectLst/>
                <a:latin typeface="Helvetica" pitchFamily="2" charset="0"/>
                <a:cs typeface="Calibri" panose="020F0502020204030204" pitchFamily="34" charset="0"/>
              </a:rPr>
              <a:t>νοµοθέτη</a:t>
            </a:r>
            <a:r>
              <a:rPr lang="el-GR" sz="1400" i="1" dirty="0" smtClean="0">
                <a:solidFill>
                  <a:schemeClr val="tx1"/>
                </a:solidFill>
                <a:effectLst/>
                <a:latin typeface="Helvetica" pitchFamily="2" charset="0"/>
                <a:cs typeface="Calibri" panose="020F0502020204030204" pitchFamily="34" charset="0"/>
              </a:rPr>
              <a:t> το </a:t>
            </a:r>
            <a:r>
              <a:rPr lang="el-GR" sz="1400" i="1" dirty="0" err="1" smtClean="0">
                <a:solidFill>
                  <a:schemeClr val="tx1"/>
                </a:solidFill>
                <a:effectLst/>
                <a:latin typeface="Helvetica" pitchFamily="2" charset="0"/>
                <a:cs typeface="Calibri" panose="020F0502020204030204" pitchFamily="34" charset="0"/>
              </a:rPr>
              <a:t>σηµερινό</a:t>
            </a:r>
            <a:r>
              <a:rPr lang="el-GR" sz="1400" i="1" dirty="0" smtClean="0">
                <a:solidFill>
                  <a:schemeClr val="tx1"/>
                </a:solidFill>
                <a:effectLst/>
                <a:latin typeface="Helvetica" pitchFamily="2" charset="0"/>
                <a:cs typeface="Calibri" panose="020F0502020204030204" pitchFamily="34" charset="0"/>
              </a:rPr>
              <a:t> καθεστώς παροχής φορολογικών κινήτρων σε εταιρικούς µ</a:t>
            </a:r>
            <a:r>
              <a:rPr lang="el-GR" sz="1400" i="1" dirty="0" err="1" smtClean="0">
                <a:solidFill>
                  <a:schemeClr val="tx1"/>
                </a:solidFill>
                <a:effectLst/>
                <a:latin typeface="Helvetica" pitchFamily="2" charset="0"/>
                <a:cs typeface="Calibri" panose="020F0502020204030204" pitchFamily="34" charset="0"/>
              </a:rPr>
              <a:t>ετασχηµατισµούς</a:t>
            </a:r>
            <a:r>
              <a:rPr lang="el-GR" sz="1400" i="1" dirty="0" smtClean="0">
                <a:solidFill>
                  <a:schemeClr val="tx1"/>
                </a:solidFill>
                <a:effectLst/>
                <a:latin typeface="Helvetica" pitchFamily="2" charset="0"/>
                <a:cs typeface="Calibri" panose="020F0502020204030204" pitchFamily="34" charset="0"/>
              </a:rPr>
              <a:t>, µέσω αφενός του </a:t>
            </a:r>
            <a:r>
              <a:rPr lang="el-GR" sz="1400" i="1" dirty="0" err="1" smtClean="0">
                <a:solidFill>
                  <a:schemeClr val="tx1"/>
                </a:solidFill>
                <a:effectLst/>
                <a:latin typeface="Helvetica" pitchFamily="2" charset="0"/>
                <a:cs typeface="Calibri" panose="020F0502020204030204" pitchFamily="34" charset="0"/>
              </a:rPr>
              <a:t>εξορθολογισµού</a:t>
            </a:r>
            <a:r>
              <a:rPr lang="el-GR" sz="1400" i="1" dirty="0" smtClean="0">
                <a:solidFill>
                  <a:schemeClr val="tx1"/>
                </a:solidFill>
                <a:effectLst/>
                <a:latin typeface="Helvetica" pitchFamily="2" charset="0"/>
                <a:cs typeface="Calibri" panose="020F0502020204030204" pitchFamily="34" charset="0"/>
              </a:rPr>
              <a:t> τους και αφετέρου της πλήρους </a:t>
            </a:r>
            <a:r>
              <a:rPr lang="el-GR" sz="1400" i="1" dirty="0" err="1" smtClean="0">
                <a:solidFill>
                  <a:schemeClr val="tx1"/>
                </a:solidFill>
                <a:effectLst/>
                <a:latin typeface="Helvetica" pitchFamily="2" charset="0"/>
                <a:cs typeface="Calibri" panose="020F0502020204030204" pitchFamily="34" charset="0"/>
              </a:rPr>
              <a:t>ευθυγρά</a:t>
            </a:r>
            <a:r>
              <a:rPr lang="el-GR" sz="1400" i="1" dirty="0" smtClean="0">
                <a:solidFill>
                  <a:schemeClr val="tx1"/>
                </a:solidFill>
                <a:effectLst/>
                <a:latin typeface="Helvetica" pitchFamily="2" charset="0"/>
                <a:cs typeface="Calibri" panose="020F0502020204030204" pitchFamily="34" charset="0"/>
              </a:rPr>
              <a:t>µµ</a:t>
            </a:r>
            <a:r>
              <a:rPr lang="el-GR" sz="1400" i="1" dirty="0" err="1" smtClean="0">
                <a:solidFill>
                  <a:schemeClr val="tx1"/>
                </a:solidFill>
                <a:effectLst/>
                <a:latin typeface="Helvetica" pitchFamily="2" charset="0"/>
                <a:cs typeface="Calibri" panose="020F0502020204030204" pitchFamily="34" charset="0"/>
              </a:rPr>
              <a:t>ισής</a:t>
            </a:r>
            <a:r>
              <a:rPr lang="el-GR" sz="1400" i="1" dirty="0" smtClean="0">
                <a:solidFill>
                  <a:schemeClr val="tx1"/>
                </a:solidFill>
                <a:effectLst/>
                <a:latin typeface="Helvetica" pitchFamily="2" charset="0"/>
                <a:cs typeface="Calibri" panose="020F0502020204030204" pitchFamily="34" charset="0"/>
              </a:rPr>
              <a:t> τους µε το </a:t>
            </a:r>
            <a:r>
              <a:rPr lang="el-GR" sz="1400" i="1" dirty="0" err="1" smtClean="0">
                <a:solidFill>
                  <a:schemeClr val="tx1"/>
                </a:solidFill>
                <a:effectLst/>
                <a:latin typeface="Helvetica" pitchFamily="2" charset="0"/>
                <a:cs typeface="Calibri" panose="020F0502020204030204" pitchFamily="34" charset="0"/>
              </a:rPr>
              <a:t>σύστηµα</a:t>
            </a:r>
            <a:r>
              <a:rPr lang="el-GR" sz="1400" i="1" dirty="0" smtClean="0">
                <a:solidFill>
                  <a:schemeClr val="tx1"/>
                </a:solidFill>
                <a:effectLst/>
                <a:latin typeface="Helvetica" pitchFamily="2" charset="0"/>
                <a:cs typeface="Calibri" panose="020F0502020204030204" pitchFamily="34" charset="0"/>
              </a:rPr>
              <a:t> του </a:t>
            </a:r>
            <a:r>
              <a:rPr lang="el-GR" sz="1400" i="1" dirty="0" err="1" smtClean="0">
                <a:solidFill>
                  <a:schemeClr val="tx1"/>
                </a:solidFill>
                <a:effectLst/>
                <a:latin typeface="Helvetica" pitchFamily="2" charset="0"/>
                <a:cs typeface="Calibri" panose="020F0502020204030204" pitchFamily="34" charset="0"/>
              </a:rPr>
              <a:t>προτεινόµενου</a:t>
            </a:r>
            <a:r>
              <a:rPr lang="el-GR" sz="1400" i="1" dirty="0" smtClean="0">
                <a:solidFill>
                  <a:schemeClr val="tx1"/>
                </a:solidFill>
                <a:effectLst/>
                <a:latin typeface="Helvetica" pitchFamily="2" charset="0"/>
                <a:cs typeface="Calibri" panose="020F0502020204030204" pitchFamily="34" charset="0"/>
              </a:rPr>
              <a:t> </a:t>
            </a:r>
            <a:r>
              <a:rPr lang="el-GR" sz="1400" i="1" dirty="0" err="1" smtClean="0">
                <a:solidFill>
                  <a:schemeClr val="tx1"/>
                </a:solidFill>
                <a:effectLst/>
                <a:latin typeface="Helvetica" pitchFamily="2" charset="0"/>
                <a:cs typeface="Calibri" panose="020F0502020204030204" pitchFamily="34" charset="0"/>
              </a:rPr>
              <a:t>νοµοσχεδίου</a:t>
            </a:r>
            <a:r>
              <a:rPr lang="el-GR" sz="1400" dirty="0" smtClean="0">
                <a:solidFill>
                  <a:schemeClr val="tx1"/>
                </a:solidFill>
                <a:effectLst/>
                <a:latin typeface="Helvetica" pitchFamily="2" charset="0"/>
                <a:cs typeface="Calibri" panose="020F0502020204030204" pitchFamily="34" charset="0"/>
              </a:rPr>
              <a:t>»)</a:t>
            </a:r>
            <a:r>
              <a:rPr lang="en-US" sz="1400" dirty="0" smtClean="0">
                <a:solidFill>
                  <a:schemeClr val="tx1"/>
                </a:solidFill>
                <a:effectLst/>
                <a:latin typeface="Helvetica" pitchFamily="2" charset="0"/>
                <a:cs typeface="Calibri" panose="020F0502020204030204" pitchFamily="34" charset="0"/>
              </a:rPr>
              <a:t>.</a:t>
            </a:r>
          </a:p>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a:t>
            </a:r>
          </a:p>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Σύσταση νομοπαρασκευαστικής επιτροπής και επεξεργασία σχεδίου νόμου από τη Γενική Γραμματεία Φορολογικής Πολιτικής και Δημόσιας Περιουσίας του Υπουργείου Οικονομικών με τη συμμετοχή εξειδικευμένων νομικών, φοροτεχνικών, στελεχών του Υπουργείου Οικονομικών, της ΑΑΔΕ και Γενικής Γραμματείας Νομικών και Κοινοβουλευτικών Θεμάτων (Σεπτέμβριος 2022-Μάρτιος 2023).</a:t>
            </a:r>
          </a:p>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Ψήφιση ν. 5162/2024 (ΦΕΚ A' 198/05.12.2024) «Μέτρα για την ενίσχυση του εισοδήματος, φορολογικά κίνητρα για την καινοτομία και τους μετασχηματισμούς επιχειρήσεων και άλλες διατάξεις» (Δεκέμβριος 2024).</a:t>
            </a:r>
            <a:endParaRPr lang="el-GR" sz="1400" dirty="0">
              <a:solidFill>
                <a:schemeClr val="tx1"/>
              </a:solidFill>
              <a:effectLst/>
              <a:latin typeface="Helvetica" pitchFamily="2" charset="0"/>
              <a:cs typeface="Calibri" panose="020F0502020204030204" pitchFamily="34" charset="0"/>
            </a:endParaRPr>
          </a:p>
        </p:txBody>
      </p:sp>
      <p:sp>
        <p:nvSpPr>
          <p:cNvPr id="3" name="object 15">
            <a:extLst>
              <a:ext uri="{FF2B5EF4-FFF2-40B4-BE49-F238E27FC236}">
                <a16:creationId xmlns:a16="http://schemas.microsoft.com/office/drawing/2014/main" id="{C140854B-1685-2E91-E0C2-C38FE6C57E5B}"/>
              </a:ext>
            </a:extLst>
          </p:cNvPr>
          <p:cNvSpPr txBox="1">
            <a:spLocks/>
          </p:cNvSpPr>
          <p:nvPr/>
        </p:nvSpPr>
        <p:spPr>
          <a:xfrm>
            <a:off x="1129995" y="1337330"/>
            <a:ext cx="8723154" cy="874598"/>
          </a:xfrm>
          <a:prstGeom prst="rect">
            <a:avLst/>
          </a:prstGeom>
        </p:spPr>
        <p:txBody>
          <a:bodyPr vert="horz" wrap="square" lIns="0" tIns="12700" rIns="0" bIns="0" rtlCol="0" anchor="ctr">
            <a:spAutoFit/>
          </a:bodyPr>
          <a:lstStyle>
            <a:lvl1pPr>
              <a:defRPr>
                <a:latin typeface="+mj-lt"/>
                <a:ea typeface="+mj-ea"/>
                <a:cs typeface="+mj-cs"/>
              </a:defRPr>
            </a:lvl1pPr>
          </a:lstStyle>
          <a:p>
            <a:pPr marL="12700">
              <a:spcBef>
                <a:spcPts val="100"/>
              </a:spcBef>
            </a:pPr>
            <a:r>
              <a:rPr lang="el-GR" sz="2800" b="1" dirty="0">
                <a:latin typeface="Helvetica" pitchFamily="2" charset="0"/>
              </a:rPr>
              <a:t>Ι. Η αρχική νομοθετική πρωτοβουλία για τον </a:t>
            </a:r>
            <a:r>
              <a:rPr lang="el-GR" sz="2800" b="1" dirty="0" smtClean="0">
                <a:latin typeface="Helvetica" pitchFamily="2" charset="0"/>
              </a:rPr>
              <a:t>ν.5162/2024 </a:t>
            </a:r>
            <a:r>
              <a:rPr lang="el-GR" sz="2800" b="1" dirty="0">
                <a:latin typeface="Helvetica" pitchFamily="2" charset="0"/>
              </a:rPr>
              <a:t>και τα ζητήματα εταιρικού δικαίου</a:t>
            </a:r>
            <a:endParaRPr lang="en-US" sz="2800" b="1" spc="-25" dirty="0">
              <a:latin typeface="Helvetica" pitchFamily="2" charset="0"/>
            </a:endParaRPr>
          </a:p>
        </p:txBody>
      </p:sp>
      <p:sp>
        <p:nvSpPr>
          <p:cNvPr id="5" name="Slide Number Placeholder 4">
            <a:extLst>
              <a:ext uri="{FF2B5EF4-FFF2-40B4-BE49-F238E27FC236}">
                <a16:creationId xmlns:a16="http://schemas.microsoft.com/office/drawing/2014/main" id="{F6A9A480-24DF-7EE3-3B91-02E027DD9474}"/>
              </a:ext>
            </a:extLst>
          </p:cNvPr>
          <p:cNvSpPr>
            <a:spLocks noGrp="1"/>
          </p:cNvSpPr>
          <p:nvPr>
            <p:ph type="sldNum" sz="quarter" idx="4"/>
          </p:nvPr>
        </p:nvSpPr>
        <p:spPr/>
        <p:txBody>
          <a:bodyPr/>
          <a:lstStyle/>
          <a:p>
            <a:fld id="{8ED6DCA1-3031-4E20-AFD8-FC3C9DA97D3F}" type="slidenum">
              <a:rPr lang="en-US" smtClean="0"/>
              <a:t>3</a:t>
            </a:fld>
            <a:endParaRPr lang="en-US" dirty="0"/>
          </a:p>
        </p:txBody>
      </p:sp>
      <p:sp>
        <p:nvSpPr>
          <p:cNvPr id="6" name="object 13">
            <a:extLst>
              <a:ext uri="{FF2B5EF4-FFF2-40B4-BE49-F238E27FC236}">
                <a16:creationId xmlns:a16="http://schemas.microsoft.com/office/drawing/2014/main" id="{D3799240-2E2F-40B5-55B3-8163EF56236C}"/>
              </a:ext>
            </a:extLst>
          </p:cNvPr>
          <p:cNvSpPr txBox="1"/>
          <p:nvPr/>
        </p:nvSpPr>
        <p:spPr>
          <a:xfrm>
            <a:off x="1140649" y="7160159"/>
            <a:ext cx="58286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120E15"/>
                </a:solidFill>
                <a:latin typeface="Calibri"/>
                <a:cs typeface="Calibri"/>
              </a:rPr>
              <a:t>3,</a:t>
            </a:r>
            <a:r>
              <a:rPr sz="900" spc="-35" dirty="0">
                <a:solidFill>
                  <a:srgbClr val="120E15"/>
                </a:solidFill>
                <a:latin typeface="Calibri"/>
                <a:cs typeface="Calibri"/>
              </a:rPr>
              <a:t> </a:t>
            </a:r>
            <a:r>
              <a:rPr sz="900" spc="-10" dirty="0">
                <a:solidFill>
                  <a:srgbClr val="120E15"/>
                </a:solidFill>
                <a:latin typeface="Calibri"/>
                <a:cs typeface="Calibri"/>
              </a:rPr>
              <a:t>Stadiou</a:t>
            </a:r>
            <a:r>
              <a:rPr sz="900" spc="-25" dirty="0">
                <a:solidFill>
                  <a:srgbClr val="120E15"/>
                </a:solidFill>
                <a:latin typeface="Calibri"/>
                <a:cs typeface="Calibri"/>
              </a:rPr>
              <a:t> </a:t>
            </a:r>
            <a:r>
              <a:rPr sz="900" spc="-20" dirty="0">
                <a:solidFill>
                  <a:srgbClr val="120E15"/>
                </a:solidFill>
                <a:latin typeface="Calibri"/>
                <a:cs typeface="Calibri"/>
              </a:rPr>
              <a:t>str.,</a:t>
            </a:r>
            <a:r>
              <a:rPr sz="900" spc="-25" dirty="0">
                <a:solidFill>
                  <a:srgbClr val="120E15"/>
                </a:solidFill>
                <a:latin typeface="Calibri"/>
                <a:cs typeface="Calibri"/>
              </a:rPr>
              <a:t> </a:t>
            </a:r>
            <a:r>
              <a:rPr sz="900" spc="-10" dirty="0">
                <a:solidFill>
                  <a:srgbClr val="120E15"/>
                </a:solidFill>
                <a:latin typeface="Calibri"/>
                <a:cs typeface="Calibri"/>
              </a:rPr>
              <a:t>Athens</a:t>
            </a:r>
            <a:r>
              <a:rPr sz="900" spc="-25" dirty="0">
                <a:solidFill>
                  <a:srgbClr val="120E15"/>
                </a:solidFill>
                <a:latin typeface="Calibri"/>
                <a:cs typeface="Calibri"/>
              </a:rPr>
              <a:t> </a:t>
            </a:r>
            <a:r>
              <a:rPr sz="900" dirty="0">
                <a:solidFill>
                  <a:srgbClr val="120E15"/>
                </a:solidFill>
                <a:latin typeface="Calibri"/>
                <a:cs typeface="Calibri"/>
              </a:rPr>
              <a:t>105</a:t>
            </a:r>
            <a:r>
              <a:rPr sz="900" spc="-25" dirty="0">
                <a:solidFill>
                  <a:srgbClr val="120E15"/>
                </a:solidFill>
                <a:latin typeface="Calibri"/>
                <a:cs typeface="Calibri"/>
              </a:rPr>
              <a:t> </a:t>
            </a:r>
            <a:r>
              <a:rPr sz="900" spc="-10" dirty="0">
                <a:solidFill>
                  <a:srgbClr val="120E15"/>
                </a:solidFill>
                <a:latin typeface="Calibri"/>
                <a:cs typeface="Calibri"/>
              </a:rPr>
              <a:t>62,</a:t>
            </a:r>
            <a:r>
              <a:rPr sz="900" spc="-25" dirty="0">
                <a:solidFill>
                  <a:srgbClr val="120E15"/>
                </a:solidFill>
                <a:latin typeface="Calibri"/>
                <a:cs typeface="Calibri"/>
              </a:rPr>
              <a:t> </a:t>
            </a:r>
            <a:r>
              <a:rPr sz="900" dirty="0">
                <a:solidFill>
                  <a:srgbClr val="120E15"/>
                </a:solidFill>
                <a:latin typeface="Calibri"/>
                <a:cs typeface="Calibri"/>
              </a:rPr>
              <a:t>Greece</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dirty="0">
                <a:solidFill>
                  <a:srgbClr val="120E15"/>
                </a:solidFill>
                <a:latin typeface="Calibri"/>
                <a:cs typeface="Calibri"/>
              </a:rPr>
              <a:t>+30</a:t>
            </a:r>
            <a:r>
              <a:rPr sz="900" spc="-20"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dirty="0">
                <a:solidFill>
                  <a:srgbClr val="120E15"/>
                </a:solidFill>
                <a:latin typeface="Calibri"/>
                <a:cs typeface="Calibri"/>
              </a:rPr>
              <a:t>3224419,</a:t>
            </a:r>
            <a:r>
              <a:rPr sz="900" spc="160" dirty="0">
                <a:solidFill>
                  <a:srgbClr val="120E15"/>
                </a:solidFill>
                <a:latin typeface="Calibri"/>
                <a:cs typeface="Calibri"/>
              </a:rPr>
              <a:t> </a:t>
            </a:r>
            <a:r>
              <a:rPr sz="900" dirty="0">
                <a:solidFill>
                  <a:srgbClr val="120E15"/>
                </a:solidFill>
                <a:latin typeface="Calibri"/>
                <a:cs typeface="Calibri"/>
              </a:rPr>
              <a:t>+30</a:t>
            </a:r>
            <a:r>
              <a:rPr sz="900" spc="-25"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spc="-20" dirty="0">
                <a:solidFill>
                  <a:srgbClr val="120E15"/>
                </a:solidFill>
                <a:latin typeface="Calibri"/>
                <a:cs typeface="Calibri"/>
              </a:rPr>
              <a:t>3231135</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u="sng" spc="-10" dirty="0">
                <a:solidFill>
                  <a:srgbClr val="120E15"/>
                </a:solidFill>
                <a:latin typeface="Calibri"/>
                <a:cs typeface="Calibri"/>
              </a:rPr>
              <a:t>llf@lambadarioslaw.gr</a:t>
            </a:r>
            <a:r>
              <a:rPr sz="900" spc="-25" dirty="0">
                <a:solidFill>
                  <a:srgbClr val="120E15"/>
                </a:solidFill>
                <a:latin typeface="Calibri"/>
                <a:cs typeface="Calibri"/>
              </a:rPr>
              <a:t> </a:t>
            </a:r>
            <a:r>
              <a:rPr sz="900" dirty="0">
                <a:solidFill>
                  <a:srgbClr val="120E15"/>
                </a:solidFill>
                <a:latin typeface="Calibri"/>
                <a:cs typeface="Calibri"/>
              </a:rPr>
              <a:t>|</a:t>
            </a:r>
            <a:r>
              <a:rPr sz="900" spc="-20" dirty="0">
                <a:solidFill>
                  <a:srgbClr val="120E15"/>
                </a:solidFill>
                <a:latin typeface="Calibri"/>
                <a:cs typeface="Calibri"/>
              </a:rPr>
              <a:t> </a:t>
            </a:r>
            <a:r>
              <a:rPr sz="900" u="sng" spc="-10" dirty="0">
                <a:solidFill>
                  <a:srgbClr val="120E15"/>
                </a:solidFill>
                <a:latin typeface="Calibri"/>
                <a:cs typeface="Calibri"/>
              </a:rPr>
              <a:t>www.lambadarioslaw.gr</a:t>
            </a:r>
            <a:endParaRPr sz="900" u="sng" dirty="0">
              <a:latin typeface="Calibri"/>
              <a:cs typeface="Calibri"/>
            </a:endParaRPr>
          </a:p>
        </p:txBody>
      </p:sp>
    </p:spTree>
    <p:extLst>
      <p:ext uri="{BB962C8B-B14F-4D97-AF65-F5344CB8AC3E}">
        <p14:creationId xmlns:p14="http://schemas.microsoft.com/office/powerpoint/2010/main" val="823609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2">
            <a:extLst>
              <a:ext uri="{FF2B5EF4-FFF2-40B4-BE49-F238E27FC236}">
                <a16:creationId xmlns:a16="http://schemas.microsoft.com/office/drawing/2014/main" id="{3FF6C935-734F-6546-3B6A-450CF1D51C4F}"/>
              </a:ext>
            </a:extLst>
          </p:cNvPr>
          <p:cNvSpPr txBox="1"/>
          <p:nvPr/>
        </p:nvSpPr>
        <p:spPr>
          <a:xfrm>
            <a:off x="1129995" y="2409825"/>
            <a:ext cx="8701856" cy="3835665"/>
          </a:xfrm>
          <a:prstGeom prst="rect">
            <a:avLst/>
          </a:prstGeom>
        </p:spPr>
        <p:txBody>
          <a:bodyPr vert="horz" wrap="square" lIns="0" tIns="12700" rIns="0" bIns="0" numCol="1" spcCol="468000" rtlCol="0">
            <a:spAutoFit/>
          </a:bodyPr>
          <a:lstStyle/>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Στόχος: Εκσυγχρονισμός και ενοποίηση των φορολογικών διατάξεων για τους εθνικούς και διασυνοριακούς μετασχηματισμούς εταιρειών και τους μετασχηματισμούς λοιπών επιχειρήσεων: </a:t>
            </a:r>
          </a:p>
          <a:p>
            <a:pPr marL="622300" indent="-350838" algn="just">
              <a:lnSpc>
                <a:spcPct val="114000"/>
              </a:lnSpc>
              <a:spcAft>
                <a:spcPts val="1000"/>
              </a:spcAft>
              <a:buFont typeface="Wingdings" panose="05000000000000000000" pitchFamily="2" charset="2"/>
              <a:buChar char="Ø"/>
            </a:pPr>
            <a:r>
              <a:rPr lang="el-GR" sz="1400" dirty="0" smtClean="0">
                <a:solidFill>
                  <a:schemeClr val="tx1"/>
                </a:solidFill>
                <a:effectLst/>
                <a:latin typeface="Helvetica" pitchFamily="2" charset="0"/>
                <a:cs typeface="Calibri" panose="020F0502020204030204" pitchFamily="34" charset="0"/>
              </a:rPr>
              <a:t>Συγκέντρωση σε ένα ενιαίο νομοθέτημα των διεσπαρμένων φορολογικών ρυθμίσεων - ενδεικτικά </a:t>
            </a:r>
            <a:r>
              <a:rPr lang="el-GR" sz="1400" dirty="0" err="1" smtClean="0">
                <a:solidFill>
                  <a:schemeClr val="tx1"/>
                </a:solidFill>
                <a:effectLst/>
                <a:latin typeface="Helvetica" pitchFamily="2" charset="0"/>
                <a:cs typeface="Calibri" panose="020F0502020204030204" pitchFamily="34" charset="0"/>
              </a:rPr>
              <a:t>ν.δ.</a:t>
            </a:r>
            <a:r>
              <a:rPr lang="el-GR" sz="1400" dirty="0" smtClean="0">
                <a:solidFill>
                  <a:schemeClr val="tx1"/>
                </a:solidFill>
                <a:effectLst/>
                <a:latin typeface="Helvetica" pitchFamily="2" charset="0"/>
                <a:cs typeface="Calibri" panose="020F0502020204030204" pitchFamily="34" charset="0"/>
              </a:rPr>
              <a:t> 1297/1972, </a:t>
            </a:r>
            <a:r>
              <a:rPr lang="el-GR" sz="1400" dirty="0" err="1" smtClean="0">
                <a:solidFill>
                  <a:schemeClr val="tx1"/>
                </a:solidFill>
                <a:effectLst/>
                <a:latin typeface="Helvetica" pitchFamily="2" charset="0"/>
                <a:cs typeface="Calibri" panose="020F0502020204030204" pitchFamily="34" charset="0"/>
              </a:rPr>
              <a:t>άρ</a:t>
            </a:r>
            <a:r>
              <a:rPr lang="el-GR" sz="1400" dirty="0" smtClean="0">
                <a:solidFill>
                  <a:schemeClr val="tx1"/>
                </a:solidFill>
                <a:effectLst/>
                <a:latin typeface="Helvetica" pitchFamily="2" charset="0"/>
                <a:cs typeface="Calibri" panose="020F0502020204030204" pitchFamily="34" charset="0"/>
              </a:rPr>
              <a:t>. 1-4 του ν. 2166/1993, </a:t>
            </a:r>
            <a:r>
              <a:rPr lang="el-GR" sz="1400" dirty="0" err="1" smtClean="0">
                <a:solidFill>
                  <a:schemeClr val="tx1"/>
                </a:solidFill>
                <a:effectLst/>
                <a:latin typeface="Helvetica" pitchFamily="2" charset="0"/>
                <a:cs typeface="Calibri" panose="020F0502020204030204" pitchFamily="34" charset="0"/>
              </a:rPr>
              <a:t>άρ</a:t>
            </a:r>
            <a:r>
              <a:rPr lang="el-GR" sz="1400" dirty="0" smtClean="0">
                <a:solidFill>
                  <a:schemeClr val="tx1"/>
                </a:solidFill>
                <a:effectLst/>
                <a:latin typeface="Helvetica" pitchFamily="2" charset="0"/>
                <a:cs typeface="Calibri" panose="020F0502020204030204" pitchFamily="34" charset="0"/>
              </a:rPr>
              <a:t>. 52-56 του ν. 4172/2013 (ΚΦΕ). </a:t>
            </a:r>
          </a:p>
          <a:p>
            <a:pPr marL="622300" indent="-350838" algn="just">
              <a:lnSpc>
                <a:spcPct val="114000"/>
              </a:lnSpc>
              <a:spcAft>
                <a:spcPts val="1000"/>
              </a:spcAft>
              <a:buFont typeface="Wingdings" panose="05000000000000000000" pitchFamily="2" charset="2"/>
              <a:buChar char="Ø"/>
            </a:pPr>
            <a:r>
              <a:rPr lang="el-GR" sz="1400" dirty="0" err="1" smtClean="0">
                <a:solidFill>
                  <a:schemeClr val="tx1"/>
                </a:solidFill>
                <a:effectLst/>
                <a:latin typeface="Helvetica" pitchFamily="2" charset="0"/>
                <a:cs typeface="Calibri" panose="020F0502020204030204" pitchFamily="34" charset="0"/>
              </a:rPr>
              <a:t>Εξορθολογισμός</a:t>
            </a:r>
            <a:r>
              <a:rPr lang="el-GR" sz="1400" dirty="0" smtClean="0">
                <a:solidFill>
                  <a:schemeClr val="tx1"/>
                </a:solidFill>
                <a:effectLst/>
                <a:latin typeface="Helvetica" pitchFamily="2" charset="0"/>
                <a:cs typeface="Calibri" panose="020F0502020204030204" pitchFamily="34" charset="0"/>
              </a:rPr>
              <a:t> της φορολογικής αντιμετώπισης των μετασχηματισμών εταιρειών στο πλαίσιο ευθυγράμμισης με τον ν. 4601/2019 και ενσωμάτωση των διατάξεων της Οδηγίας 2009/133/ΕΚ - Επέκταση του αντικειμενικού πεδίου εφαρμογής των φορολογικών ρυθμίσεων σε μετασχηματισμούς εταιρειών ανεξαρτήτως της νομικής μορφής τους και άρση των περιορισμών του προγενέστερου καθεστώτος (πχ. κίνητρα από εταιρείες «μικρότερου τύπου» σε «μεγαλύτερο», ήτοι σε ΑΕ ή ΕΠΕ).</a:t>
            </a:r>
          </a:p>
          <a:p>
            <a:pPr marL="622300" indent="-350838" algn="just">
              <a:lnSpc>
                <a:spcPct val="114000"/>
              </a:lnSpc>
              <a:spcAft>
                <a:spcPts val="1000"/>
              </a:spcAft>
              <a:buFont typeface="Wingdings" panose="05000000000000000000" pitchFamily="2" charset="2"/>
              <a:buChar char="Ø"/>
            </a:pPr>
            <a:r>
              <a:rPr lang="el-GR" sz="1400" dirty="0" smtClean="0">
                <a:solidFill>
                  <a:schemeClr val="tx1"/>
                </a:solidFill>
                <a:effectLst/>
                <a:latin typeface="Helvetica" pitchFamily="2" charset="0"/>
                <a:cs typeface="Calibri" panose="020F0502020204030204" pitchFamily="34" charset="0"/>
              </a:rPr>
              <a:t>Ειδική πρόβλεψη για τη φορολογική αντιμετώπιση της εισφοράς ατομικής επιχείρησης ή κοινοπραξίας της παρ. 2 του </a:t>
            </a:r>
            <a:r>
              <a:rPr lang="el-GR" sz="1400" dirty="0" err="1" smtClean="0">
                <a:solidFill>
                  <a:schemeClr val="tx1"/>
                </a:solidFill>
                <a:effectLst/>
                <a:latin typeface="Helvetica" pitchFamily="2" charset="0"/>
                <a:cs typeface="Calibri" panose="020F0502020204030204" pitchFamily="34" charset="0"/>
              </a:rPr>
              <a:t>άρ</a:t>
            </a:r>
            <a:r>
              <a:rPr lang="el-GR" sz="1400" dirty="0" smtClean="0">
                <a:solidFill>
                  <a:schemeClr val="tx1"/>
                </a:solidFill>
                <a:effectLst/>
                <a:latin typeface="Helvetica" pitchFamily="2" charset="0"/>
                <a:cs typeface="Calibri" panose="020F0502020204030204" pitchFamily="34" charset="0"/>
              </a:rPr>
              <a:t>. 293 του ν. 4072/2012 (δηλ.  της κοινοπραξίας που συστάθηκε με σκοπό το συντονισμό της δραστηριότητας των μελών της, στην οποία εφαρμόζονται αναλογικά οι διατάξεις για την αστική εταιρεία. Η κοινοπραξία με εμπορικές δραστηριότητες αντιμετωπίζεται ως ομόρρυθμη εταιρεία και εμπίπτει).</a:t>
            </a:r>
          </a:p>
        </p:txBody>
      </p:sp>
      <p:sp>
        <p:nvSpPr>
          <p:cNvPr id="3" name="object 15">
            <a:extLst>
              <a:ext uri="{FF2B5EF4-FFF2-40B4-BE49-F238E27FC236}">
                <a16:creationId xmlns:a16="http://schemas.microsoft.com/office/drawing/2014/main" id="{C140854B-1685-2E91-E0C2-C38FE6C57E5B}"/>
              </a:ext>
            </a:extLst>
          </p:cNvPr>
          <p:cNvSpPr txBox="1">
            <a:spLocks/>
          </p:cNvSpPr>
          <p:nvPr/>
        </p:nvSpPr>
        <p:spPr>
          <a:xfrm>
            <a:off x="1119346" y="1343025"/>
            <a:ext cx="8723154" cy="874598"/>
          </a:xfrm>
          <a:prstGeom prst="rect">
            <a:avLst/>
          </a:prstGeom>
        </p:spPr>
        <p:txBody>
          <a:bodyPr vert="horz" wrap="square" lIns="0" tIns="12700" rIns="0" bIns="0" rtlCol="0" anchor="ctr">
            <a:spAutoFit/>
          </a:bodyPr>
          <a:lstStyle>
            <a:lvl1pPr>
              <a:defRPr>
                <a:latin typeface="+mj-lt"/>
                <a:ea typeface="+mj-ea"/>
                <a:cs typeface="+mj-cs"/>
              </a:defRPr>
            </a:lvl1pPr>
          </a:lstStyle>
          <a:p>
            <a:pPr marL="12700">
              <a:spcBef>
                <a:spcPts val="100"/>
              </a:spcBef>
            </a:pPr>
            <a:r>
              <a:rPr lang="el-GR" sz="2800" b="1" dirty="0">
                <a:latin typeface="Helvetica" pitchFamily="2" charset="0"/>
              </a:rPr>
              <a:t>Ι. Η αρχική νομοθετική πρωτοβουλία για τον </a:t>
            </a:r>
            <a:r>
              <a:rPr lang="el-GR" sz="2800" b="1" dirty="0" smtClean="0">
                <a:latin typeface="Helvetica" pitchFamily="2" charset="0"/>
              </a:rPr>
              <a:t>ν.5162/2024 </a:t>
            </a:r>
            <a:r>
              <a:rPr lang="el-GR" sz="2800" b="1" dirty="0">
                <a:latin typeface="Helvetica" pitchFamily="2" charset="0"/>
              </a:rPr>
              <a:t>και τα ζητήματα εταιρικού δικαίου</a:t>
            </a:r>
            <a:endParaRPr lang="en-US" sz="2800" b="1" spc="-25" dirty="0">
              <a:latin typeface="Helvetica" pitchFamily="2" charset="0"/>
            </a:endParaRPr>
          </a:p>
        </p:txBody>
      </p:sp>
      <p:sp>
        <p:nvSpPr>
          <p:cNvPr id="5" name="Slide Number Placeholder 4">
            <a:extLst>
              <a:ext uri="{FF2B5EF4-FFF2-40B4-BE49-F238E27FC236}">
                <a16:creationId xmlns:a16="http://schemas.microsoft.com/office/drawing/2014/main" id="{F6A9A480-24DF-7EE3-3B91-02E027DD9474}"/>
              </a:ext>
            </a:extLst>
          </p:cNvPr>
          <p:cNvSpPr>
            <a:spLocks noGrp="1"/>
          </p:cNvSpPr>
          <p:nvPr>
            <p:ph type="sldNum" sz="quarter" idx="4"/>
          </p:nvPr>
        </p:nvSpPr>
        <p:spPr/>
        <p:txBody>
          <a:bodyPr/>
          <a:lstStyle/>
          <a:p>
            <a:fld id="{8ED6DCA1-3031-4E20-AFD8-FC3C9DA97D3F}" type="slidenum">
              <a:rPr lang="en-US" smtClean="0"/>
              <a:t>4</a:t>
            </a:fld>
            <a:endParaRPr lang="en-US" dirty="0"/>
          </a:p>
        </p:txBody>
      </p:sp>
      <p:sp>
        <p:nvSpPr>
          <p:cNvPr id="6" name="object 13">
            <a:extLst>
              <a:ext uri="{FF2B5EF4-FFF2-40B4-BE49-F238E27FC236}">
                <a16:creationId xmlns:a16="http://schemas.microsoft.com/office/drawing/2014/main" id="{D3799240-2E2F-40B5-55B3-8163EF56236C}"/>
              </a:ext>
            </a:extLst>
          </p:cNvPr>
          <p:cNvSpPr txBox="1"/>
          <p:nvPr/>
        </p:nvSpPr>
        <p:spPr>
          <a:xfrm>
            <a:off x="1140649" y="7160159"/>
            <a:ext cx="58286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120E15"/>
                </a:solidFill>
                <a:latin typeface="Calibri"/>
                <a:cs typeface="Calibri"/>
              </a:rPr>
              <a:t>3,</a:t>
            </a:r>
            <a:r>
              <a:rPr sz="900" spc="-35" dirty="0">
                <a:solidFill>
                  <a:srgbClr val="120E15"/>
                </a:solidFill>
                <a:latin typeface="Calibri"/>
                <a:cs typeface="Calibri"/>
              </a:rPr>
              <a:t> </a:t>
            </a:r>
            <a:r>
              <a:rPr sz="900" spc="-10" dirty="0">
                <a:solidFill>
                  <a:srgbClr val="120E15"/>
                </a:solidFill>
                <a:latin typeface="Calibri"/>
                <a:cs typeface="Calibri"/>
              </a:rPr>
              <a:t>Stadiou</a:t>
            </a:r>
            <a:r>
              <a:rPr sz="900" spc="-25" dirty="0">
                <a:solidFill>
                  <a:srgbClr val="120E15"/>
                </a:solidFill>
                <a:latin typeface="Calibri"/>
                <a:cs typeface="Calibri"/>
              </a:rPr>
              <a:t> </a:t>
            </a:r>
            <a:r>
              <a:rPr sz="900" spc="-20" dirty="0">
                <a:solidFill>
                  <a:srgbClr val="120E15"/>
                </a:solidFill>
                <a:latin typeface="Calibri"/>
                <a:cs typeface="Calibri"/>
              </a:rPr>
              <a:t>str.,</a:t>
            </a:r>
            <a:r>
              <a:rPr sz="900" spc="-25" dirty="0">
                <a:solidFill>
                  <a:srgbClr val="120E15"/>
                </a:solidFill>
                <a:latin typeface="Calibri"/>
                <a:cs typeface="Calibri"/>
              </a:rPr>
              <a:t> </a:t>
            </a:r>
            <a:r>
              <a:rPr sz="900" spc="-10" dirty="0">
                <a:solidFill>
                  <a:srgbClr val="120E15"/>
                </a:solidFill>
                <a:latin typeface="Calibri"/>
                <a:cs typeface="Calibri"/>
              </a:rPr>
              <a:t>Athens</a:t>
            </a:r>
            <a:r>
              <a:rPr sz="900" spc="-25" dirty="0">
                <a:solidFill>
                  <a:srgbClr val="120E15"/>
                </a:solidFill>
                <a:latin typeface="Calibri"/>
                <a:cs typeface="Calibri"/>
              </a:rPr>
              <a:t> </a:t>
            </a:r>
            <a:r>
              <a:rPr sz="900" dirty="0">
                <a:solidFill>
                  <a:srgbClr val="120E15"/>
                </a:solidFill>
                <a:latin typeface="Calibri"/>
                <a:cs typeface="Calibri"/>
              </a:rPr>
              <a:t>105</a:t>
            </a:r>
            <a:r>
              <a:rPr sz="900" spc="-25" dirty="0">
                <a:solidFill>
                  <a:srgbClr val="120E15"/>
                </a:solidFill>
                <a:latin typeface="Calibri"/>
                <a:cs typeface="Calibri"/>
              </a:rPr>
              <a:t> </a:t>
            </a:r>
            <a:r>
              <a:rPr sz="900" spc="-10" dirty="0">
                <a:solidFill>
                  <a:srgbClr val="120E15"/>
                </a:solidFill>
                <a:latin typeface="Calibri"/>
                <a:cs typeface="Calibri"/>
              </a:rPr>
              <a:t>62,</a:t>
            </a:r>
            <a:r>
              <a:rPr sz="900" spc="-25" dirty="0">
                <a:solidFill>
                  <a:srgbClr val="120E15"/>
                </a:solidFill>
                <a:latin typeface="Calibri"/>
                <a:cs typeface="Calibri"/>
              </a:rPr>
              <a:t> </a:t>
            </a:r>
            <a:r>
              <a:rPr sz="900" dirty="0">
                <a:solidFill>
                  <a:srgbClr val="120E15"/>
                </a:solidFill>
                <a:latin typeface="Calibri"/>
                <a:cs typeface="Calibri"/>
              </a:rPr>
              <a:t>Greece</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dirty="0">
                <a:solidFill>
                  <a:srgbClr val="120E15"/>
                </a:solidFill>
                <a:latin typeface="Calibri"/>
                <a:cs typeface="Calibri"/>
              </a:rPr>
              <a:t>+30</a:t>
            </a:r>
            <a:r>
              <a:rPr sz="900" spc="-20"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dirty="0">
                <a:solidFill>
                  <a:srgbClr val="120E15"/>
                </a:solidFill>
                <a:latin typeface="Calibri"/>
                <a:cs typeface="Calibri"/>
              </a:rPr>
              <a:t>3224419,</a:t>
            </a:r>
            <a:r>
              <a:rPr sz="900" spc="160" dirty="0">
                <a:solidFill>
                  <a:srgbClr val="120E15"/>
                </a:solidFill>
                <a:latin typeface="Calibri"/>
                <a:cs typeface="Calibri"/>
              </a:rPr>
              <a:t> </a:t>
            </a:r>
            <a:r>
              <a:rPr sz="900" dirty="0">
                <a:solidFill>
                  <a:srgbClr val="120E15"/>
                </a:solidFill>
                <a:latin typeface="Calibri"/>
                <a:cs typeface="Calibri"/>
              </a:rPr>
              <a:t>+30</a:t>
            </a:r>
            <a:r>
              <a:rPr sz="900" spc="-25"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spc="-20" dirty="0">
                <a:solidFill>
                  <a:srgbClr val="120E15"/>
                </a:solidFill>
                <a:latin typeface="Calibri"/>
                <a:cs typeface="Calibri"/>
              </a:rPr>
              <a:t>3231135</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u="sng" spc="-10" dirty="0">
                <a:solidFill>
                  <a:srgbClr val="120E15"/>
                </a:solidFill>
                <a:latin typeface="Calibri"/>
                <a:cs typeface="Calibri"/>
              </a:rPr>
              <a:t>llf@lambadarioslaw.gr</a:t>
            </a:r>
            <a:r>
              <a:rPr sz="900" spc="-25" dirty="0">
                <a:solidFill>
                  <a:srgbClr val="120E15"/>
                </a:solidFill>
                <a:latin typeface="Calibri"/>
                <a:cs typeface="Calibri"/>
              </a:rPr>
              <a:t> </a:t>
            </a:r>
            <a:r>
              <a:rPr sz="900" dirty="0">
                <a:solidFill>
                  <a:srgbClr val="120E15"/>
                </a:solidFill>
                <a:latin typeface="Calibri"/>
                <a:cs typeface="Calibri"/>
              </a:rPr>
              <a:t>|</a:t>
            </a:r>
            <a:r>
              <a:rPr sz="900" spc="-20" dirty="0">
                <a:solidFill>
                  <a:srgbClr val="120E15"/>
                </a:solidFill>
                <a:latin typeface="Calibri"/>
                <a:cs typeface="Calibri"/>
              </a:rPr>
              <a:t> </a:t>
            </a:r>
            <a:r>
              <a:rPr sz="900" u="sng" spc="-10" dirty="0">
                <a:solidFill>
                  <a:srgbClr val="120E15"/>
                </a:solidFill>
                <a:latin typeface="Calibri"/>
                <a:cs typeface="Calibri"/>
              </a:rPr>
              <a:t>www.lambadarioslaw.gr</a:t>
            </a:r>
            <a:endParaRPr sz="900" u="sng" dirty="0">
              <a:latin typeface="Calibri"/>
              <a:cs typeface="Calibri"/>
            </a:endParaRPr>
          </a:p>
        </p:txBody>
      </p:sp>
    </p:spTree>
    <p:extLst>
      <p:ext uri="{BB962C8B-B14F-4D97-AF65-F5344CB8AC3E}">
        <p14:creationId xmlns:p14="http://schemas.microsoft.com/office/powerpoint/2010/main" val="3343220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2">
            <a:extLst>
              <a:ext uri="{FF2B5EF4-FFF2-40B4-BE49-F238E27FC236}">
                <a16:creationId xmlns:a16="http://schemas.microsoft.com/office/drawing/2014/main" id="{3FF6C935-734F-6546-3B6A-450CF1D51C4F}"/>
              </a:ext>
            </a:extLst>
          </p:cNvPr>
          <p:cNvSpPr txBox="1"/>
          <p:nvPr/>
        </p:nvSpPr>
        <p:spPr>
          <a:xfrm>
            <a:off x="1129995" y="2409825"/>
            <a:ext cx="8701856" cy="1860125"/>
          </a:xfrm>
          <a:prstGeom prst="rect">
            <a:avLst/>
          </a:prstGeom>
        </p:spPr>
        <p:txBody>
          <a:bodyPr vert="horz" wrap="square" lIns="0" tIns="12700" rIns="0" bIns="0" numCol="1" spcCol="468000" rtlCol="0">
            <a:spAutoFit/>
          </a:bodyPr>
          <a:lstStyle/>
          <a:p>
            <a:pPr marL="357188" indent="-268288" algn="just">
              <a:lnSpc>
                <a:spcPct val="114000"/>
              </a:lnSpc>
              <a:spcAft>
                <a:spcPts val="1000"/>
              </a:spcAft>
              <a:buFont typeface="Wingdings" panose="05000000000000000000" pitchFamily="2" charset="2"/>
              <a:buChar char="Ø"/>
            </a:pPr>
            <a:r>
              <a:rPr lang="el-GR" sz="1400" dirty="0" smtClean="0">
                <a:solidFill>
                  <a:schemeClr val="tx1"/>
                </a:solidFill>
                <a:effectLst/>
                <a:latin typeface="Helvetica" pitchFamily="2" charset="0"/>
                <a:cs typeface="Calibri" panose="020F0502020204030204" pitchFamily="34" charset="0"/>
              </a:rPr>
              <a:t>Συμμόρφωση με το </a:t>
            </a:r>
            <a:r>
              <a:rPr lang="el-GR" sz="1400" dirty="0" err="1" smtClean="0">
                <a:solidFill>
                  <a:schemeClr val="tx1"/>
                </a:solidFill>
                <a:effectLst/>
                <a:latin typeface="Helvetica" pitchFamily="2" charset="0"/>
                <a:cs typeface="Calibri" panose="020F0502020204030204" pitchFamily="34" charset="0"/>
              </a:rPr>
              <a:t>ενωσιακό</a:t>
            </a:r>
            <a:r>
              <a:rPr lang="el-GR" sz="1400" dirty="0" smtClean="0">
                <a:solidFill>
                  <a:schemeClr val="tx1"/>
                </a:solidFill>
                <a:effectLst/>
                <a:latin typeface="Helvetica" pitchFamily="2" charset="0"/>
                <a:cs typeface="Calibri" panose="020F0502020204030204" pitchFamily="34" charset="0"/>
              </a:rPr>
              <a:t> δίκαιο για τους διασυνοριακούς μετασχηματισμούς εταιρειών και για τη διαδικασία αποτίμησης των εισφερόμενων περιουσιακών στοιχείων (Οδηγία ΕΕ 2017/1132, Οδηγία ΕΕ 2019/2121). </a:t>
            </a:r>
          </a:p>
          <a:p>
            <a:pPr marL="357188" indent="-268288" algn="just">
              <a:lnSpc>
                <a:spcPct val="114000"/>
              </a:lnSpc>
              <a:spcAft>
                <a:spcPts val="1000"/>
              </a:spcAft>
              <a:buFont typeface="Wingdings" panose="05000000000000000000" pitchFamily="2" charset="2"/>
              <a:buChar char="Ø"/>
            </a:pPr>
            <a:r>
              <a:rPr lang="el-GR" sz="1400" dirty="0" smtClean="0">
                <a:solidFill>
                  <a:schemeClr val="tx1"/>
                </a:solidFill>
                <a:effectLst/>
                <a:latin typeface="Helvetica" pitchFamily="2" charset="0"/>
                <a:cs typeface="Calibri" panose="020F0502020204030204" pitchFamily="34" charset="0"/>
              </a:rPr>
              <a:t>Ασφάλεια δικαίου: Συγκέντρωση των φορολογικών ρυθμίσεων των εταιρικών μετασχηματισμών στον ν. 5162/2024 - Δεν υπάρχει δυνατότητα επιλογής μεταξύ διαφορετικών νομοθετημάτων, όπως υπήρχε στο </a:t>
            </a:r>
            <a:r>
              <a:rPr lang="el-GR" sz="1400" dirty="0" err="1" smtClean="0">
                <a:solidFill>
                  <a:schemeClr val="tx1"/>
                </a:solidFill>
                <a:effectLst/>
                <a:latin typeface="Helvetica" pitchFamily="2" charset="0"/>
                <a:cs typeface="Calibri" panose="020F0502020204030204" pitchFamily="34" charset="0"/>
              </a:rPr>
              <a:t>προϊσχύον</a:t>
            </a:r>
            <a:r>
              <a:rPr lang="el-GR" sz="1400" dirty="0" smtClean="0">
                <a:solidFill>
                  <a:schemeClr val="tx1"/>
                </a:solidFill>
                <a:effectLst/>
                <a:latin typeface="Helvetica" pitchFamily="2" charset="0"/>
                <a:cs typeface="Calibri" panose="020F0502020204030204" pitchFamily="34" charset="0"/>
              </a:rPr>
              <a:t> καθεστώς. Παραμένει η δυνατότητα υπαγωγής στον ν. 4935/2022 οι διατάξεις του οποίου ρητά, τροποποιημένες, διατηρούνται σε ισχύ με το </a:t>
            </a:r>
            <a:r>
              <a:rPr lang="el-GR" sz="1400" dirty="0" err="1" smtClean="0">
                <a:solidFill>
                  <a:schemeClr val="tx1"/>
                </a:solidFill>
                <a:effectLst/>
                <a:latin typeface="Helvetica" pitchFamily="2" charset="0"/>
                <a:cs typeface="Calibri" panose="020F0502020204030204" pitchFamily="34" charset="0"/>
              </a:rPr>
              <a:t>άρ</a:t>
            </a:r>
            <a:r>
              <a:rPr lang="el-GR" sz="1400" dirty="0" smtClean="0">
                <a:solidFill>
                  <a:schemeClr val="tx1"/>
                </a:solidFill>
                <a:effectLst/>
                <a:latin typeface="Helvetica" pitchFamily="2" charset="0"/>
                <a:cs typeface="Calibri" panose="020F0502020204030204" pitchFamily="34" charset="0"/>
              </a:rPr>
              <a:t>. 59 του ν. 5162/2024.</a:t>
            </a:r>
          </a:p>
        </p:txBody>
      </p:sp>
      <p:sp>
        <p:nvSpPr>
          <p:cNvPr id="3" name="object 15">
            <a:extLst>
              <a:ext uri="{FF2B5EF4-FFF2-40B4-BE49-F238E27FC236}">
                <a16:creationId xmlns:a16="http://schemas.microsoft.com/office/drawing/2014/main" id="{C140854B-1685-2E91-E0C2-C38FE6C57E5B}"/>
              </a:ext>
            </a:extLst>
          </p:cNvPr>
          <p:cNvSpPr txBox="1">
            <a:spLocks/>
          </p:cNvSpPr>
          <p:nvPr/>
        </p:nvSpPr>
        <p:spPr>
          <a:xfrm>
            <a:off x="1119346" y="1343025"/>
            <a:ext cx="8723154" cy="874598"/>
          </a:xfrm>
          <a:prstGeom prst="rect">
            <a:avLst/>
          </a:prstGeom>
        </p:spPr>
        <p:txBody>
          <a:bodyPr vert="horz" wrap="square" lIns="0" tIns="12700" rIns="0" bIns="0" rtlCol="0" anchor="ctr">
            <a:spAutoFit/>
          </a:bodyPr>
          <a:lstStyle>
            <a:lvl1pPr>
              <a:defRPr>
                <a:latin typeface="+mj-lt"/>
                <a:ea typeface="+mj-ea"/>
                <a:cs typeface="+mj-cs"/>
              </a:defRPr>
            </a:lvl1pPr>
          </a:lstStyle>
          <a:p>
            <a:pPr marL="12700">
              <a:spcBef>
                <a:spcPts val="100"/>
              </a:spcBef>
            </a:pPr>
            <a:r>
              <a:rPr lang="el-GR" sz="2800" b="1" dirty="0">
                <a:latin typeface="Helvetica" pitchFamily="2" charset="0"/>
              </a:rPr>
              <a:t>Ι. Η αρχική νομοθετική πρωτοβουλία για τον </a:t>
            </a:r>
            <a:r>
              <a:rPr lang="el-GR" sz="2800" b="1" dirty="0" smtClean="0">
                <a:latin typeface="Helvetica" pitchFamily="2" charset="0"/>
              </a:rPr>
              <a:t>ν.5162/2024 </a:t>
            </a:r>
            <a:r>
              <a:rPr lang="el-GR" sz="2800" b="1" dirty="0">
                <a:latin typeface="Helvetica" pitchFamily="2" charset="0"/>
              </a:rPr>
              <a:t>και τα ζητήματα εταιρικού δικαίου</a:t>
            </a:r>
            <a:endParaRPr lang="en-US" sz="2800" b="1" spc="-25" dirty="0">
              <a:latin typeface="Helvetica" pitchFamily="2" charset="0"/>
            </a:endParaRPr>
          </a:p>
        </p:txBody>
      </p:sp>
      <p:sp>
        <p:nvSpPr>
          <p:cNvPr id="5" name="Slide Number Placeholder 4">
            <a:extLst>
              <a:ext uri="{FF2B5EF4-FFF2-40B4-BE49-F238E27FC236}">
                <a16:creationId xmlns:a16="http://schemas.microsoft.com/office/drawing/2014/main" id="{F6A9A480-24DF-7EE3-3B91-02E027DD9474}"/>
              </a:ext>
            </a:extLst>
          </p:cNvPr>
          <p:cNvSpPr>
            <a:spLocks noGrp="1"/>
          </p:cNvSpPr>
          <p:nvPr>
            <p:ph type="sldNum" sz="quarter" idx="4"/>
          </p:nvPr>
        </p:nvSpPr>
        <p:spPr/>
        <p:txBody>
          <a:bodyPr/>
          <a:lstStyle/>
          <a:p>
            <a:fld id="{8ED6DCA1-3031-4E20-AFD8-FC3C9DA97D3F}" type="slidenum">
              <a:rPr lang="en-US" smtClean="0"/>
              <a:t>5</a:t>
            </a:fld>
            <a:endParaRPr lang="en-US" dirty="0"/>
          </a:p>
        </p:txBody>
      </p:sp>
      <p:sp>
        <p:nvSpPr>
          <p:cNvPr id="6" name="object 13">
            <a:extLst>
              <a:ext uri="{FF2B5EF4-FFF2-40B4-BE49-F238E27FC236}">
                <a16:creationId xmlns:a16="http://schemas.microsoft.com/office/drawing/2014/main" id="{D3799240-2E2F-40B5-55B3-8163EF56236C}"/>
              </a:ext>
            </a:extLst>
          </p:cNvPr>
          <p:cNvSpPr txBox="1"/>
          <p:nvPr/>
        </p:nvSpPr>
        <p:spPr>
          <a:xfrm>
            <a:off x="1140649" y="7160159"/>
            <a:ext cx="58286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120E15"/>
                </a:solidFill>
                <a:latin typeface="Calibri"/>
                <a:cs typeface="Calibri"/>
              </a:rPr>
              <a:t>3,</a:t>
            </a:r>
            <a:r>
              <a:rPr sz="900" spc="-35" dirty="0">
                <a:solidFill>
                  <a:srgbClr val="120E15"/>
                </a:solidFill>
                <a:latin typeface="Calibri"/>
                <a:cs typeface="Calibri"/>
              </a:rPr>
              <a:t> </a:t>
            </a:r>
            <a:r>
              <a:rPr sz="900" spc="-10" dirty="0">
                <a:solidFill>
                  <a:srgbClr val="120E15"/>
                </a:solidFill>
                <a:latin typeface="Calibri"/>
                <a:cs typeface="Calibri"/>
              </a:rPr>
              <a:t>Stadiou</a:t>
            </a:r>
            <a:r>
              <a:rPr sz="900" spc="-25" dirty="0">
                <a:solidFill>
                  <a:srgbClr val="120E15"/>
                </a:solidFill>
                <a:latin typeface="Calibri"/>
                <a:cs typeface="Calibri"/>
              </a:rPr>
              <a:t> </a:t>
            </a:r>
            <a:r>
              <a:rPr sz="900" spc="-20" dirty="0">
                <a:solidFill>
                  <a:srgbClr val="120E15"/>
                </a:solidFill>
                <a:latin typeface="Calibri"/>
                <a:cs typeface="Calibri"/>
              </a:rPr>
              <a:t>str.,</a:t>
            </a:r>
            <a:r>
              <a:rPr sz="900" spc="-25" dirty="0">
                <a:solidFill>
                  <a:srgbClr val="120E15"/>
                </a:solidFill>
                <a:latin typeface="Calibri"/>
                <a:cs typeface="Calibri"/>
              </a:rPr>
              <a:t> </a:t>
            </a:r>
            <a:r>
              <a:rPr sz="900" spc="-10" dirty="0">
                <a:solidFill>
                  <a:srgbClr val="120E15"/>
                </a:solidFill>
                <a:latin typeface="Calibri"/>
                <a:cs typeface="Calibri"/>
              </a:rPr>
              <a:t>Athens</a:t>
            </a:r>
            <a:r>
              <a:rPr sz="900" spc="-25" dirty="0">
                <a:solidFill>
                  <a:srgbClr val="120E15"/>
                </a:solidFill>
                <a:latin typeface="Calibri"/>
                <a:cs typeface="Calibri"/>
              </a:rPr>
              <a:t> </a:t>
            </a:r>
            <a:r>
              <a:rPr sz="900" dirty="0">
                <a:solidFill>
                  <a:srgbClr val="120E15"/>
                </a:solidFill>
                <a:latin typeface="Calibri"/>
                <a:cs typeface="Calibri"/>
              </a:rPr>
              <a:t>105</a:t>
            </a:r>
            <a:r>
              <a:rPr sz="900" spc="-25" dirty="0">
                <a:solidFill>
                  <a:srgbClr val="120E15"/>
                </a:solidFill>
                <a:latin typeface="Calibri"/>
                <a:cs typeface="Calibri"/>
              </a:rPr>
              <a:t> </a:t>
            </a:r>
            <a:r>
              <a:rPr sz="900" spc="-10" dirty="0">
                <a:solidFill>
                  <a:srgbClr val="120E15"/>
                </a:solidFill>
                <a:latin typeface="Calibri"/>
                <a:cs typeface="Calibri"/>
              </a:rPr>
              <a:t>62,</a:t>
            </a:r>
            <a:r>
              <a:rPr sz="900" spc="-25" dirty="0">
                <a:solidFill>
                  <a:srgbClr val="120E15"/>
                </a:solidFill>
                <a:latin typeface="Calibri"/>
                <a:cs typeface="Calibri"/>
              </a:rPr>
              <a:t> </a:t>
            </a:r>
            <a:r>
              <a:rPr sz="900" dirty="0">
                <a:solidFill>
                  <a:srgbClr val="120E15"/>
                </a:solidFill>
                <a:latin typeface="Calibri"/>
                <a:cs typeface="Calibri"/>
              </a:rPr>
              <a:t>Greece</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dirty="0">
                <a:solidFill>
                  <a:srgbClr val="120E15"/>
                </a:solidFill>
                <a:latin typeface="Calibri"/>
                <a:cs typeface="Calibri"/>
              </a:rPr>
              <a:t>+30</a:t>
            </a:r>
            <a:r>
              <a:rPr sz="900" spc="-20"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dirty="0">
                <a:solidFill>
                  <a:srgbClr val="120E15"/>
                </a:solidFill>
                <a:latin typeface="Calibri"/>
                <a:cs typeface="Calibri"/>
              </a:rPr>
              <a:t>3224419,</a:t>
            </a:r>
            <a:r>
              <a:rPr sz="900" spc="160" dirty="0">
                <a:solidFill>
                  <a:srgbClr val="120E15"/>
                </a:solidFill>
                <a:latin typeface="Calibri"/>
                <a:cs typeface="Calibri"/>
              </a:rPr>
              <a:t> </a:t>
            </a:r>
            <a:r>
              <a:rPr sz="900" dirty="0">
                <a:solidFill>
                  <a:srgbClr val="120E15"/>
                </a:solidFill>
                <a:latin typeface="Calibri"/>
                <a:cs typeface="Calibri"/>
              </a:rPr>
              <a:t>+30</a:t>
            </a:r>
            <a:r>
              <a:rPr sz="900" spc="-25"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spc="-20" dirty="0">
                <a:solidFill>
                  <a:srgbClr val="120E15"/>
                </a:solidFill>
                <a:latin typeface="Calibri"/>
                <a:cs typeface="Calibri"/>
              </a:rPr>
              <a:t>3231135</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u="sng" spc="-10" dirty="0">
                <a:solidFill>
                  <a:srgbClr val="120E15"/>
                </a:solidFill>
                <a:latin typeface="Calibri"/>
                <a:cs typeface="Calibri"/>
              </a:rPr>
              <a:t>llf@lambadarioslaw.gr</a:t>
            </a:r>
            <a:r>
              <a:rPr sz="900" spc="-25" dirty="0">
                <a:solidFill>
                  <a:srgbClr val="120E15"/>
                </a:solidFill>
                <a:latin typeface="Calibri"/>
                <a:cs typeface="Calibri"/>
              </a:rPr>
              <a:t> </a:t>
            </a:r>
            <a:r>
              <a:rPr sz="900" dirty="0">
                <a:solidFill>
                  <a:srgbClr val="120E15"/>
                </a:solidFill>
                <a:latin typeface="Calibri"/>
                <a:cs typeface="Calibri"/>
              </a:rPr>
              <a:t>|</a:t>
            </a:r>
            <a:r>
              <a:rPr sz="900" spc="-20" dirty="0">
                <a:solidFill>
                  <a:srgbClr val="120E15"/>
                </a:solidFill>
                <a:latin typeface="Calibri"/>
                <a:cs typeface="Calibri"/>
              </a:rPr>
              <a:t> </a:t>
            </a:r>
            <a:r>
              <a:rPr sz="900" u="sng" spc="-10" dirty="0">
                <a:solidFill>
                  <a:srgbClr val="120E15"/>
                </a:solidFill>
                <a:latin typeface="Calibri"/>
                <a:cs typeface="Calibri"/>
              </a:rPr>
              <a:t>www.lambadarioslaw.gr</a:t>
            </a:r>
            <a:endParaRPr sz="900" u="sng" dirty="0">
              <a:latin typeface="Calibri"/>
              <a:cs typeface="Calibri"/>
            </a:endParaRPr>
          </a:p>
        </p:txBody>
      </p:sp>
    </p:spTree>
    <p:extLst>
      <p:ext uri="{BB962C8B-B14F-4D97-AF65-F5344CB8AC3E}">
        <p14:creationId xmlns:p14="http://schemas.microsoft.com/office/powerpoint/2010/main" val="3301272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2">
            <a:extLst>
              <a:ext uri="{FF2B5EF4-FFF2-40B4-BE49-F238E27FC236}">
                <a16:creationId xmlns:a16="http://schemas.microsoft.com/office/drawing/2014/main" id="{3FF6C935-734F-6546-3B6A-450CF1D51C4F}"/>
              </a:ext>
            </a:extLst>
          </p:cNvPr>
          <p:cNvSpPr txBox="1"/>
          <p:nvPr/>
        </p:nvSpPr>
        <p:spPr>
          <a:xfrm>
            <a:off x="1129995" y="2409825"/>
            <a:ext cx="8701856" cy="3216265"/>
          </a:xfrm>
          <a:prstGeom prst="rect">
            <a:avLst/>
          </a:prstGeom>
        </p:spPr>
        <p:txBody>
          <a:bodyPr vert="horz" wrap="square" lIns="0" tIns="12700" rIns="0" bIns="0" numCol="1" spcCol="468000" rtlCol="0">
            <a:spAutoFit/>
          </a:bodyPr>
          <a:lstStyle/>
          <a:p>
            <a:pPr marL="357188" indent="-268288" algn="just">
              <a:lnSpc>
                <a:spcPct val="114000"/>
              </a:lnSpc>
              <a:spcAft>
                <a:spcPts val="1000"/>
              </a:spcAft>
              <a:buFont typeface="Wingdings" panose="05000000000000000000" pitchFamily="2" charset="2"/>
              <a:buChar char="Ø"/>
            </a:pPr>
            <a:r>
              <a:rPr lang="el-GR" sz="1400" dirty="0" smtClean="0">
                <a:solidFill>
                  <a:schemeClr val="tx1"/>
                </a:solidFill>
                <a:effectLst/>
                <a:latin typeface="Helvetica" pitchFamily="2" charset="0"/>
                <a:cs typeface="Calibri" panose="020F0502020204030204" pitchFamily="34" charset="0"/>
              </a:rPr>
              <a:t>Διασφάλιση της φορολογικής ουδετερότητας των εταιρειών που συμμετέχουν στον μετασχηματισμό. Για την εφαρμογή του ν. 5162/2024, οι εταιρείες πρέπει να ανήκουν στο ίδιο φορολογικό καθεστώς - Υπαγωγή μετασχηματισμών ανωνύμων εταιρειών </a:t>
            </a:r>
            <a:r>
              <a:rPr lang="el-GR" sz="1400" dirty="0">
                <a:solidFill>
                  <a:schemeClr val="tx1"/>
                </a:solidFill>
                <a:latin typeface="Helvetica" pitchFamily="2" charset="0"/>
                <a:cs typeface="Calibri" panose="020F0502020204030204" pitchFamily="34" charset="0"/>
              </a:rPr>
              <a:t>ε</a:t>
            </a:r>
            <a:r>
              <a:rPr lang="el-GR" sz="1400" dirty="0" smtClean="0">
                <a:solidFill>
                  <a:schemeClr val="tx1"/>
                </a:solidFill>
                <a:effectLst/>
                <a:latin typeface="Helvetica" pitchFamily="2" charset="0"/>
                <a:cs typeface="Calibri" panose="020F0502020204030204" pitchFamily="34" charset="0"/>
              </a:rPr>
              <a:t>πενδύσεων σε ακίνητη περιουσία (ΑΕΕΑΠ) και πιστωτικών ιδρυμάτων στον ν. 5162/2024: </a:t>
            </a:r>
          </a:p>
          <a:p>
            <a:pPr marL="534988" indent="-177800"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Ο ν. 2778/1999 προβλέπει εφαρμογή των διατάξεων του ν. 2166/1993 σε ΑΕΕΑΠ που προκύπτει από εταιρικό μετασχηματισμό (αρ.31 παρ. 4 ν. 2778/1999) → Σύμφωνα με τον ν. 5162/2024 η αναφορά της παρ. 4 του άρθρου 31 του ν. 2778/1999 στις διατάξεις του ν. 2166/1993 νοείται ως αναφορά στα άρθρα 47 έως 57 του ν. 5162/224 (</a:t>
            </a:r>
            <a:r>
              <a:rPr lang="el-GR" sz="1400" dirty="0" err="1" smtClean="0">
                <a:solidFill>
                  <a:schemeClr val="tx1"/>
                </a:solidFill>
                <a:effectLst/>
                <a:latin typeface="Helvetica" pitchFamily="2" charset="0"/>
                <a:cs typeface="Calibri" panose="020F0502020204030204" pitchFamily="34" charset="0"/>
              </a:rPr>
              <a:t>άρ</a:t>
            </a:r>
            <a:r>
              <a:rPr lang="el-GR" sz="1400" dirty="0" smtClean="0">
                <a:solidFill>
                  <a:schemeClr val="tx1"/>
                </a:solidFill>
                <a:effectLst/>
                <a:latin typeface="Helvetica" pitchFamily="2" charset="0"/>
                <a:cs typeface="Calibri" panose="020F0502020204030204" pitchFamily="34" charset="0"/>
              </a:rPr>
              <a:t>. 58 παρ. 5 περ. β’ ν. 5162/2024). </a:t>
            </a:r>
          </a:p>
          <a:p>
            <a:pPr marL="534988" indent="-177800" algn="just">
              <a:lnSpc>
                <a:spcPct val="114000"/>
              </a:lnSpc>
              <a:spcAft>
                <a:spcPts val="1000"/>
              </a:spcAft>
              <a:buFontTx/>
              <a:buChar char="-"/>
            </a:pPr>
            <a:r>
              <a:rPr lang="el-GR" sz="1400" dirty="0" smtClean="0">
                <a:solidFill>
                  <a:schemeClr val="tx1"/>
                </a:solidFill>
                <a:effectLst/>
                <a:latin typeface="Helvetica" pitchFamily="2" charset="0"/>
                <a:cs typeface="Calibri" panose="020F0502020204030204" pitchFamily="34" charset="0"/>
              </a:rPr>
              <a:t>Ο ν. 2515/1997 παραπέμπει στο άρθρο 3 του ν. 2166/1993 (άρθρο 16 παρ. 21 ν. 2515/1999) </a:t>
            </a:r>
            <a:r>
              <a:rPr kumimoji="0" lang="el-GR" sz="1400" b="0" i="0" u="none" strike="noStrike" kern="0" cap="none" spc="0" normalizeH="0" baseline="0" noProof="0" dirty="0" smtClean="0">
                <a:ln>
                  <a:noFill/>
                </a:ln>
                <a:solidFill>
                  <a:prstClr val="black"/>
                </a:solidFill>
                <a:effectLst/>
                <a:uLnTx/>
                <a:uFillTx/>
                <a:latin typeface="Helvetica" pitchFamily="2" charset="0"/>
                <a:cs typeface="Calibri" panose="020F0502020204030204" pitchFamily="34" charset="0"/>
              </a:rPr>
              <a:t>→</a:t>
            </a:r>
            <a:r>
              <a:rPr lang="el-GR" sz="1400" dirty="0" smtClean="0">
                <a:solidFill>
                  <a:schemeClr val="tx1"/>
                </a:solidFill>
                <a:effectLst/>
                <a:latin typeface="Helvetica" pitchFamily="2" charset="0"/>
                <a:cs typeface="Calibri" panose="020F0502020204030204" pitchFamily="34" charset="0"/>
              </a:rPr>
              <a:t> Σύμφωνα με τον ν. 5162/2024 η αναφορά της παρ. 21 του άρθρου 16 του ν. 2515/1997 στο άρθρο 3 του ν. 2166/1993 νοείται ως αναφορά στις παρ. 1 και 2 του άρθρου 56 του ν. 5162/2024 (</a:t>
            </a:r>
            <a:r>
              <a:rPr lang="el-GR" sz="1400" dirty="0" err="1" smtClean="0">
                <a:solidFill>
                  <a:schemeClr val="tx1"/>
                </a:solidFill>
                <a:effectLst/>
                <a:latin typeface="Helvetica" pitchFamily="2" charset="0"/>
                <a:cs typeface="Calibri" panose="020F0502020204030204" pitchFamily="34" charset="0"/>
              </a:rPr>
              <a:t>άρ</a:t>
            </a:r>
            <a:r>
              <a:rPr lang="el-GR" sz="1400" dirty="0" smtClean="0">
                <a:solidFill>
                  <a:schemeClr val="tx1"/>
                </a:solidFill>
                <a:effectLst/>
                <a:latin typeface="Helvetica" pitchFamily="2" charset="0"/>
                <a:cs typeface="Calibri" panose="020F0502020204030204" pitchFamily="34" charset="0"/>
              </a:rPr>
              <a:t>. 58 παρ. 5 περ. α’ ν. 5162/2024)</a:t>
            </a:r>
            <a:r>
              <a:rPr lang="en-US" sz="1400" dirty="0" smtClean="0">
                <a:solidFill>
                  <a:schemeClr val="tx1"/>
                </a:solidFill>
                <a:effectLst/>
                <a:latin typeface="Helvetica" pitchFamily="2" charset="0"/>
                <a:cs typeface="Calibri" panose="020F0502020204030204" pitchFamily="34" charset="0"/>
              </a:rPr>
              <a:t>.</a:t>
            </a:r>
          </a:p>
        </p:txBody>
      </p:sp>
      <p:sp>
        <p:nvSpPr>
          <p:cNvPr id="3" name="object 15">
            <a:extLst>
              <a:ext uri="{FF2B5EF4-FFF2-40B4-BE49-F238E27FC236}">
                <a16:creationId xmlns:a16="http://schemas.microsoft.com/office/drawing/2014/main" id="{C140854B-1685-2E91-E0C2-C38FE6C57E5B}"/>
              </a:ext>
            </a:extLst>
          </p:cNvPr>
          <p:cNvSpPr txBox="1">
            <a:spLocks/>
          </p:cNvSpPr>
          <p:nvPr/>
        </p:nvSpPr>
        <p:spPr>
          <a:xfrm>
            <a:off x="1119346" y="1343025"/>
            <a:ext cx="8723154" cy="874598"/>
          </a:xfrm>
          <a:prstGeom prst="rect">
            <a:avLst/>
          </a:prstGeom>
        </p:spPr>
        <p:txBody>
          <a:bodyPr vert="horz" wrap="square" lIns="0" tIns="12700" rIns="0" bIns="0" rtlCol="0" anchor="ctr">
            <a:spAutoFit/>
          </a:bodyPr>
          <a:lstStyle>
            <a:lvl1pPr>
              <a:defRPr>
                <a:latin typeface="+mj-lt"/>
                <a:ea typeface="+mj-ea"/>
                <a:cs typeface="+mj-cs"/>
              </a:defRPr>
            </a:lvl1pPr>
          </a:lstStyle>
          <a:p>
            <a:pPr marL="12700">
              <a:spcBef>
                <a:spcPts val="100"/>
              </a:spcBef>
            </a:pPr>
            <a:r>
              <a:rPr lang="el-GR" sz="2800" b="1" dirty="0">
                <a:latin typeface="Helvetica" pitchFamily="2" charset="0"/>
              </a:rPr>
              <a:t>Ι. Η αρχική νομοθετική πρωτοβουλία για τον </a:t>
            </a:r>
            <a:r>
              <a:rPr lang="el-GR" sz="2800" b="1" dirty="0" smtClean="0">
                <a:latin typeface="Helvetica" pitchFamily="2" charset="0"/>
              </a:rPr>
              <a:t>ν.5162/2024 </a:t>
            </a:r>
            <a:r>
              <a:rPr lang="el-GR" sz="2800" b="1" dirty="0">
                <a:latin typeface="Helvetica" pitchFamily="2" charset="0"/>
              </a:rPr>
              <a:t>και τα ζητήματα εταιρικού δικαίου</a:t>
            </a:r>
            <a:endParaRPr lang="en-US" sz="2800" b="1" spc="-25" dirty="0">
              <a:latin typeface="Helvetica" pitchFamily="2" charset="0"/>
            </a:endParaRPr>
          </a:p>
        </p:txBody>
      </p:sp>
      <p:sp>
        <p:nvSpPr>
          <p:cNvPr id="5" name="Slide Number Placeholder 4">
            <a:extLst>
              <a:ext uri="{FF2B5EF4-FFF2-40B4-BE49-F238E27FC236}">
                <a16:creationId xmlns:a16="http://schemas.microsoft.com/office/drawing/2014/main" id="{F6A9A480-24DF-7EE3-3B91-02E027DD9474}"/>
              </a:ext>
            </a:extLst>
          </p:cNvPr>
          <p:cNvSpPr>
            <a:spLocks noGrp="1"/>
          </p:cNvSpPr>
          <p:nvPr>
            <p:ph type="sldNum" sz="quarter" idx="4"/>
          </p:nvPr>
        </p:nvSpPr>
        <p:spPr/>
        <p:txBody>
          <a:bodyPr/>
          <a:lstStyle/>
          <a:p>
            <a:fld id="{8ED6DCA1-3031-4E20-AFD8-FC3C9DA97D3F}" type="slidenum">
              <a:rPr lang="en-US" smtClean="0"/>
              <a:t>6</a:t>
            </a:fld>
            <a:endParaRPr lang="en-US" dirty="0"/>
          </a:p>
        </p:txBody>
      </p:sp>
      <p:sp>
        <p:nvSpPr>
          <p:cNvPr id="6" name="object 13">
            <a:extLst>
              <a:ext uri="{FF2B5EF4-FFF2-40B4-BE49-F238E27FC236}">
                <a16:creationId xmlns:a16="http://schemas.microsoft.com/office/drawing/2014/main" id="{D3799240-2E2F-40B5-55B3-8163EF56236C}"/>
              </a:ext>
            </a:extLst>
          </p:cNvPr>
          <p:cNvSpPr txBox="1"/>
          <p:nvPr/>
        </p:nvSpPr>
        <p:spPr>
          <a:xfrm>
            <a:off x="1140649" y="7160159"/>
            <a:ext cx="58286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120E15"/>
                </a:solidFill>
                <a:latin typeface="Calibri"/>
                <a:cs typeface="Calibri"/>
              </a:rPr>
              <a:t>3,</a:t>
            </a:r>
            <a:r>
              <a:rPr sz="900" spc="-35" dirty="0">
                <a:solidFill>
                  <a:srgbClr val="120E15"/>
                </a:solidFill>
                <a:latin typeface="Calibri"/>
                <a:cs typeface="Calibri"/>
              </a:rPr>
              <a:t> </a:t>
            </a:r>
            <a:r>
              <a:rPr sz="900" spc="-10" dirty="0">
                <a:solidFill>
                  <a:srgbClr val="120E15"/>
                </a:solidFill>
                <a:latin typeface="Calibri"/>
                <a:cs typeface="Calibri"/>
              </a:rPr>
              <a:t>Stadiou</a:t>
            </a:r>
            <a:r>
              <a:rPr sz="900" spc="-25" dirty="0">
                <a:solidFill>
                  <a:srgbClr val="120E15"/>
                </a:solidFill>
                <a:latin typeface="Calibri"/>
                <a:cs typeface="Calibri"/>
              </a:rPr>
              <a:t> </a:t>
            </a:r>
            <a:r>
              <a:rPr sz="900" spc="-20" dirty="0">
                <a:solidFill>
                  <a:srgbClr val="120E15"/>
                </a:solidFill>
                <a:latin typeface="Calibri"/>
                <a:cs typeface="Calibri"/>
              </a:rPr>
              <a:t>str.,</a:t>
            </a:r>
            <a:r>
              <a:rPr sz="900" spc="-25" dirty="0">
                <a:solidFill>
                  <a:srgbClr val="120E15"/>
                </a:solidFill>
                <a:latin typeface="Calibri"/>
                <a:cs typeface="Calibri"/>
              </a:rPr>
              <a:t> </a:t>
            </a:r>
            <a:r>
              <a:rPr sz="900" spc="-10" dirty="0">
                <a:solidFill>
                  <a:srgbClr val="120E15"/>
                </a:solidFill>
                <a:latin typeface="Calibri"/>
                <a:cs typeface="Calibri"/>
              </a:rPr>
              <a:t>Athens</a:t>
            </a:r>
            <a:r>
              <a:rPr sz="900" spc="-25" dirty="0">
                <a:solidFill>
                  <a:srgbClr val="120E15"/>
                </a:solidFill>
                <a:latin typeface="Calibri"/>
                <a:cs typeface="Calibri"/>
              </a:rPr>
              <a:t> </a:t>
            </a:r>
            <a:r>
              <a:rPr sz="900" dirty="0">
                <a:solidFill>
                  <a:srgbClr val="120E15"/>
                </a:solidFill>
                <a:latin typeface="Calibri"/>
                <a:cs typeface="Calibri"/>
              </a:rPr>
              <a:t>105</a:t>
            </a:r>
            <a:r>
              <a:rPr sz="900" spc="-25" dirty="0">
                <a:solidFill>
                  <a:srgbClr val="120E15"/>
                </a:solidFill>
                <a:latin typeface="Calibri"/>
                <a:cs typeface="Calibri"/>
              </a:rPr>
              <a:t> </a:t>
            </a:r>
            <a:r>
              <a:rPr sz="900" spc="-10" dirty="0">
                <a:solidFill>
                  <a:srgbClr val="120E15"/>
                </a:solidFill>
                <a:latin typeface="Calibri"/>
                <a:cs typeface="Calibri"/>
              </a:rPr>
              <a:t>62,</a:t>
            </a:r>
            <a:r>
              <a:rPr sz="900" spc="-25" dirty="0">
                <a:solidFill>
                  <a:srgbClr val="120E15"/>
                </a:solidFill>
                <a:latin typeface="Calibri"/>
                <a:cs typeface="Calibri"/>
              </a:rPr>
              <a:t> </a:t>
            </a:r>
            <a:r>
              <a:rPr sz="900" dirty="0">
                <a:solidFill>
                  <a:srgbClr val="120E15"/>
                </a:solidFill>
                <a:latin typeface="Calibri"/>
                <a:cs typeface="Calibri"/>
              </a:rPr>
              <a:t>Greece</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dirty="0">
                <a:solidFill>
                  <a:srgbClr val="120E15"/>
                </a:solidFill>
                <a:latin typeface="Calibri"/>
                <a:cs typeface="Calibri"/>
              </a:rPr>
              <a:t>+30</a:t>
            </a:r>
            <a:r>
              <a:rPr sz="900" spc="-20"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dirty="0">
                <a:solidFill>
                  <a:srgbClr val="120E15"/>
                </a:solidFill>
                <a:latin typeface="Calibri"/>
                <a:cs typeface="Calibri"/>
              </a:rPr>
              <a:t>3224419,</a:t>
            </a:r>
            <a:r>
              <a:rPr sz="900" spc="160" dirty="0">
                <a:solidFill>
                  <a:srgbClr val="120E15"/>
                </a:solidFill>
                <a:latin typeface="Calibri"/>
                <a:cs typeface="Calibri"/>
              </a:rPr>
              <a:t> </a:t>
            </a:r>
            <a:r>
              <a:rPr sz="900" dirty="0">
                <a:solidFill>
                  <a:srgbClr val="120E15"/>
                </a:solidFill>
                <a:latin typeface="Calibri"/>
                <a:cs typeface="Calibri"/>
              </a:rPr>
              <a:t>+30</a:t>
            </a:r>
            <a:r>
              <a:rPr sz="900" spc="-25"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spc="-20" dirty="0">
                <a:solidFill>
                  <a:srgbClr val="120E15"/>
                </a:solidFill>
                <a:latin typeface="Calibri"/>
                <a:cs typeface="Calibri"/>
              </a:rPr>
              <a:t>3231135</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u="sng" spc="-10" dirty="0">
                <a:solidFill>
                  <a:srgbClr val="120E15"/>
                </a:solidFill>
                <a:latin typeface="Calibri"/>
                <a:cs typeface="Calibri"/>
              </a:rPr>
              <a:t>llf@lambadarioslaw.gr</a:t>
            </a:r>
            <a:r>
              <a:rPr sz="900" spc="-25" dirty="0">
                <a:solidFill>
                  <a:srgbClr val="120E15"/>
                </a:solidFill>
                <a:latin typeface="Calibri"/>
                <a:cs typeface="Calibri"/>
              </a:rPr>
              <a:t> </a:t>
            </a:r>
            <a:r>
              <a:rPr sz="900" dirty="0">
                <a:solidFill>
                  <a:srgbClr val="120E15"/>
                </a:solidFill>
                <a:latin typeface="Calibri"/>
                <a:cs typeface="Calibri"/>
              </a:rPr>
              <a:t>|</a:t>
            </a:r>
            <a:r>
              <a:rPr sz="900" spc="-20" dirty="0">
                <a:solidFill>
                  <a:srgbClr val="120E15"/>
                </a:solidFill>
                <a:latin typeface="Calibri"/>
                <a:cs typeface="Calibri"/>
              </a:rPr>
              <a:t> </a:t>
            </a:r>
            <a:r>
              <a:rPr sz="900" u="sng" spc="-10" dirty="0">
                <a:solidFill>
                  <a:srgbClr val="120E15"/>
                </a:solidFill>
                <a:latin typeface="Calibri"/>
                <a:cs typeface="Calibri"/>
              </a:rPr>
              <a:t>www.lambadarioslaw.gr</a:t>
            </a:r>
            <a:endParaRPr sz="900" u="sng" dirty="0">
              <a:latin typeface="Calibri"/>
              <a:cs typeface="Calibri"/>
            </a:endParaRPr>
          </a:p>
        </p:txBody>
      </p:sp>
    </p:spTree>
    <p:extLst>
      <p:ext uri="{BB962C8B-B14F-4D97-AF65-F5344CB8AC3E}">
        <p14:creationId xmlns:p14="http://schemas.microsoft.com/office/powerpoint/2010/main" val="521185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2">
            <a:extLst>
              <a:ext uri="{FF2B5EF4-FFF2-40B4-BE49-F238E27FC236}">
                <a16:creationId xmlns:a16="http://schemas.microsoft.com/office/drawing/2014/main" id="{3FF6C935-734F-6546-3B6A-450CF1D51C4F}"/>
              </a:ext>
            </a:extLst>
          </p:cNvPr>
          <p:cNvSpPr txBox="1"/>
          <p:nvPr/>
        </p:nvSpPr>
        <p:spPr>
          <a:xfrm>
            <a:off x="1129995" y="2409825"/>
            <a:ext cx="8701856" cy="1497205"/>
          </a:xfrm>
          <a:prstGeom prst="rect">
            <a:avLst/>
          </a:prstGeom>
        </p:spPr>
        <p:txBody>
          <a:bodyPr vert="horz" wrap="square" lIns="0" tIns="12700" rIns="0" bIns="0" numCol="1" spcCol="468000" rtlCol="0">
            <a:spAutoFit/>
          </a:bodyPr>
          <a:lstStyle/>
          <a:p>
            <a:pPr marL="271463" indent="-271463" algn="just">
              <a:lnSpc>
                <a:spcPct val="114000"/>
              </a:lnSpc>
              <a:spcAft>
                <a:spcPts val="1000"/>
              </a:spcAft>
              <a:buFont typeface="Arial" panose="020B0604020202020204" pitchFamily="34" charset="0"/>
              <a:buChar char="•"/>
            </a:pPr>
            <a:r>
              <a:rPr lang="el-GR" sz="1400" dirty="0">
                <a:solidFill>
                  <a:schemeClr val="tx1"/>
                </a:solidFill>
                <a:latin typeface="Helvetica" pitchFamily="2" charset="0"/>
                <a:cs typeface="Calibri" panose="020F0502020204030204" pitchFamily="34" charset="0"/>
              </a:rPr>
              <a:t>Ευκρινής οριοθέτηση εταιρικού – φορολογικού δικαίου για τους μετασχηματισμούς σύμφωνα με το </a:t>
            </a:r>
            <a:r>
              <a:rPr lang="el-GR" sz="1400" dirty="0" err="1">
                <a:solidFill>
                  <a:schemeClr val="tx1"/>
                </a:solidFill>
                <a:latin typeface="Helvetica" pitchFamily="2" charset="0"/>
                <a:cs typeface="Calibri" panose="020F0502020204030204" pitchFamily="34" charset="0"/>
              </a:rPr>
              <a:t>άρ</a:t>
            </a:r>
            <a:r>
              <a:rPr lang="el-GR" sz="1400" dirty="0">
                <a:solidFill>
                  <a:schemeClr val="tx1"/>
                </a:solidFill>
                <a:latin typeface="Helvetica" pitchFamily="2" charset="0"/>
                <a:cs typeface="Calibri" panose="020F0502020204030204" pitchFamily="34" charset="0"/>
              </a:rPr>
              <a:t>. 4 του ν. 4601/2019</a:t>
            </a:r>
            <a:r>
              <a:rPr lang="el-GR" sz="1400" dirty="0" smtClean="0">
                <a:solidFill>
                  <a:schemeClr val="tx1"/>
                </a:solidFill>
                <a:effectLst/>
                <a:latin typeface="Helvetica" pitchFamily="2" charset="0"/>
                <a:cs typeface="Calibri" panose="020F0502020204030204" pitchFamily="34" charset="0"/>
              </a:rPr>
              <a:t>: </a:t>
            </a:r>
          </a:p>
          <a:p>
            <a:pPr marL="623888" indent="-355600" algn="just">
              <a:lnSpc>
                <a:spcPct val="114000"/>
              </a:lnSpc>
              <a:spcAft>
                <a:spcPts val="1000"/>
              </a:spcAft>
              <a:buFont typeface="Wingdings" panose="05000000000000000000" pitchFamily="2" charset="2"/>
              <a:buChar char="Ø"/>
            </a:pPr>
            <a:r>
              <a:rPr lang="el-GR" sz="1400" dirty="0" smtClean="0">
                <a:solidFill>
                  <a:schemeClr val="tx1"/>
                </a:solidFill>
                <a:effectLst/>
                <a:latin typeface="Helvetica" pitchFamily="2" charset="0"/>
                <a:cs typeface="Calibri" panose="020F0502020204030204" pitchFamily="34" charset="0"/>
              </a:rPr>
              <a:t>Εταιρικά ζητήματα των μετασχηματισμών των εταιρειών ρυθμίζονται από τον ν. 4601/2019 </a:t>
            </a:r>
          </a:p>
          <a:p>
            <a:pPr marL="623888" indent="-355600" algn="just">
              <a:lnSpc>
                <a:spcPct val="114000"/>
              </a:lnSpc>
              <a:spcAft>
                <a:spcPts val="1000"/>
              </a:spcAft>
              <a:buFont typeface="Wingdings" panose="05000000000000000000" pitchFamily="2" charset="2"/>
              <a:buChar char="Ø"/>
            </a:pPr>
            <a:r>
              <a:rPr lang="el-GR" sz="1400" dirty="0" smtClean="0">
                <a:solidFill>
                  <a:schemeClr val="tx1"/>
                </a:solidFill>
                <a:effectLst/>
                <a:latin typeface="Helvetica" pitchFamily="2" charset="0"/>
                <a:cs typeface="Calibri" panose="020F0502020204030204" pitchFamily="34" charset="0"/>
              </a:rPr>
              <a:t>Φορολογικά ζητήματα των μετασχηματισμών των εταιρειών ρυθμίζονται από τα </a:t>
            </a:r>
            <a:r>
              <a:rPr lang="el-GR" sz="1400" dirty="0" err="1" smtClean="0">
                <a:solidFill>
                  <a:schemeClr val="tx1"/>
                </a:solidFill>
                <a:effectLst/>
                <a:latin typeface="Helvetica" pitchFamily="2" charset="0"/>
                <a:cs typeface="Calibri" panose="020F0502020204030204" pitchFamily="34" charset="0"/>
              </a:rPr>
              <a:t>άρ</a:t>
            </a:r>
            <a:r>
              <a:rPr lang="el-GR" sz="1400" dirty="0" smtClean="0">
                <a:solidFill>
                  <a:schemeClr val="tx1"/>
                </a:solidFill>
                <a:effectLst/>
                <a:latin typeface="Helvetica" pitchFamily="2" charset="0"/>
                <a:cs typeface="Calibri" panose="020F0502020204030204" pitchFamily="34" charset="0"/>
              </a:rPr>
              <a:t>. 47-59 του ν. 5162/2024, με την εξαίρεση των διατάξεων του ν. 4935/2022 που παραμένουν σε ισχύ. </a:t>
            </a:r>
          </a:p>
        </p:txBody>
      </p:sp>
      <p:sp>
        <p:nvSpPr>
          <p:cNvPr id="3" name="object 15">
            <a:extLst>
              <a:ext uri="{FF2B5EF4-FFF2-40B4-BE49-F238E27FC236}">
                <a16:creationId xmlns:a16="http://schemas.microsoft.com/office/drawing/2014/main" id="{C140854B-1685-2E91-E0C2-C38FE6C57E5B}"/>
              </a:ext>
            </a:extLst>
          </p:cNvPr>
          <p:cNvSpPr txBox="1">
            <a:spLocks/>
          </p:cNvSpPr>
          <p:nvPr/>
        </p:nvSpPr>
        <p:spPr>
          <a:xfrm>
            <a:off x="1119346" y="1343025"/>
            <a:ext cx="8723154" cy="874598"/>
          </a:xfrm>
          <a:prstGeom prst="rect">
            <a:avLst/>
          </a:prstGeom>
        </p:spPr>
        <p:txBody>
          <a:bodyPr vert="horz" wrap="square" lIns="0" tIns="12700" rIns="0" bIns="0" rtlCol="0" anchor="ctr">
            <a:spAutoFit/>
          </a:bodyPr>
          <a:lstStyle>
            <a:lvl1pPr>
              <a:defRPr>
                <a:latin typeface="+mj-lt"/>
                <a:ea typeface="+mj-ea"/>
                <a:cs typeface="+mj-cs"/>
              </a:defRPr>
            </a:lvl1pPr>
          </a:lstStyle>
          <a:p>
            <a:pPr marL="12700">
              <a:spcBef>
                <a:spcPts val="100"/>
              </a:spcBef>
            </a:pPr>
            <a:r>
              <a:rPr lang="el-GR" sz="2800" b="1" dirty="0">
                <a:latin typeface="Helvetica" pitchFamily="2" charset="0"/>
              </a:rPr>
              <a:t>Ι. Η αρχική νομοθετική πρωτοβουλία για τον </a:t>
            </a:r>
            <a:r>
              <a:rPr lang="el-GR" sz="2800" b="1" dirty="0" smtClean="0">
                <a:latin typeface="Helvetica" pitchFamily="2" charset="0"/>
              </a:rPr>
              <a:t>ν.5162/2024 </a:t>
            </a:r>
            <a:r>
              <a:rPr lang="el-GR" sz="2800" b="1" dirty="0">
                <a:latin typeface="Helvetica" pitchFamily="2" charset="0"/>
              </a:rPr>
              <a:t>και τα ζητήματα εταιρικού δικαίου</a:t>
            </a:r>
            <a:endParaRPr lang="en-US" sz="2800" b="1" spc="-25" dirty="0">
              <a:latin typeface="Helvetica" pitchFamily="2" charset="0"/>
            </a:endParaRPr>
          </a:p>
        </p:txBody>
      </p:sp>
      <p:sp>
        <p:nvSpPr>
          <p:cNvPr id="5" name="Slide Number Placeholder 4">
            <a:extLst>
              <a:ext uri="{FF2B5EF4-FFF2-40B4-BE49-F238E27FC236}">
                <a16:creationId xmlns:a16="http://schemas.microsoft.com/office/drawing/2014/main" id="{F6A9A480-24DF-7EE3-3B91-02E027DD9474}"/>
              </a:ext>
            </a:extLst>
          </p:cNvPr>
          <p:cNvSpPr>
            <a:spLocks noGrp="1"/>
          </p:cNvSpPr>
          <p:nvPr>
            <p:ph type="sldNum" sz="quarter" idx="4"/>
          </p:nvPr>
        </p:nvSpPr>
        <p:spPr/>
        <p:txBody>
          <a:bodyPr/>
          <a:lstStyle/>
          <a:p>
            <a:fld id="{8ED6DCA1-3031-4E20-AFD8-FC3C9DA97D3F}" type="slidenum">
              <a:rPr lang="en-US" smtClean="0"/>
              <a:t>7</a:t>
            </a:fld>
            <a:endParaRPr lang="en-US" dirty="0"/>
          </a:p>
        </p:txBody>
      </p:sp>
      <p:sp>
        <p:nvSpPr>
          <p:cNvPr id="6" name="object 13">
            <a:extLst>
              <a:ext uri="{FF2B5EF4-FFF2-40B4-BE49-F238E27FC236}">
                <a16:creationId xmlns:a16="http://schemas.microsoft.com/office/drawing/2014/main" id="{D3799240-2E2F-40B5-55B3-8163EF56236C}"/>
              </a:ext>
            </a:extLst>
          </p:cNvPr>
          <p:cNvSpPr txBox="1"/>
          <p:nvPr/>
        </p:nvSpPr>
        <p:spPr>
          <a:xfrm>
            <a:off x="1140649" y="7160159"/>
            <a:ext cx="58286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120E15"/>
                </a:solidFill>
                <a:latin typeface="Calibri"/>
                <a:cs typeface="Calibri"/>
              </a:rPr>
              <a:t>3,</a:t>
            </a:r>
            <a:r>
              <a:rPr sz="900" spc="-35" dirty="0">
                <a:solidFill>
                  <a:srgbClr val="120E15"/>
                </a:solidFill>
                <a:latin typeface="Calibri"/>
                <a:cs typeface="Calibri"/>
              </a:rPr>
              <a:t> </a:t>
            </a:r>
            <a:r>
              <a:rPr sz="900" spc="-10" dirty="0">
                <a:solidFill>
                  <a:srgbClr val="120E15"/>
                </a:solidFill>
                <a:latin typeface="Calibri"/>
                <a:cs typeface="Calibri"/>
              </a:rPr>
              <a:t>Stadiou</a:t>
            </a:r>
            <a:r>
              <a:rPr sz="900" spc="-25" dirty="0">
                <a:solidFill>
                  <a:srgbClr val="120E15"/>
                </a:solidFill>
                <a:latin typeface="Calibri"/>
                <a:cs typeface="Calibri"/>
              </a:rPr>
              <a:t> </a:t>
            </a:r>
            <a:r>
              <a:rPr sz="900" spc="-20" dirty="0">
                <a:solidFill>
                  <a:srgbClr val="120E15"/>
                </a:solidFill>
                <a:latin typeface="Calibri"/>
                <a:cs typeface="Calibri"/>
              </a:rPr>
              <a:t>str.,</a:t>
            </a:r>
            <a:r>
              <a:rPr sz="900" spc="-25" dirty="0">
                <a:solidFill>
                  <a:srgbClr val="120E15"/>
                </a:solidFill>
                <a:latin typeface="Calibri"/>
                <a:cs typeface="Calibri"/>
              </a:rPr>
              <a:t> </a:t>
            </a:r>
            <a:r>
              <a:rPr sz="900" spc="-10" dirty="0">
                <a:solidFill>
                  <a:srgbClr val="120E15"/>
                </a:solidFill>
                <a:latin typeface="Calibri"/>
                <a:cs typeface="Calibri"/>
              </a:rPr>
              <a:t>Athens</a:t>
            </a:r>
            <a:r>
              <a:rPr sz="900" spc="-25" dirty="0">
                <a:solidFill>
                  <a:srgbClr val="120E15"/>
                </a:solidFill>
                <a:latin typeface="Calibri"/>
                <a:cs typeface="Calibri"/>
              </a:rPr>
              <a:t> </a:t>
            </a:r>
            <a:r>
              <a:rPr sz="900" dirty="0">
                <a:solidFill>
                  <a:srgbClr val="120E15"/>
                </a:solidFill>
                <a:latin typeface="Calibri"/>
                <a:cs typeface="Calibri"/>
              </a:rPr>
              <a:t>105</a:t>
            </a:r>
            <a:r>
              <a:rPr sz="900" spc="-25" dirty="0">
                <a:solidFill>
                  <a:srgbClr val="120E15"/>
                </a:solidFill>
                <a:latin typeface="Calibri"/>
                <a:cs typeface="Calibri"/>
              </a:rPr>
              <a:t> </a:t>
            </a:r>
            <a:r>
              <a:rPr sz="900" spc="-10" dirty="0">
                <a:solidFill>
                  <a:srgbClr val="120E15"/>
                </a:solidFill>
                <a:latin typeface="Calibri"/>
                <a:cs typeface="Calibri"/>
              </a:rPr>
              <a:t>62,</a:t>
            </a:r>
            <a:r>
              <a:rPr sz="900" spc="-25" dirty="0">
                <a:solidFill>
                  <a:srgbClr val="120E15"/>
                </a:solidFill>
                <a:latin typeface="Calibri"/>
                <a:cs typeface="Calibri"/>
              </a:rPr>
              <a:t> </a:t>
            </a:r>
            <a:r>
              <a:rPr sz="900" dirty="0">
                <a:solidFill>
                  <a:srgbClr val="120E15"/>
                </a:solidFill>
                <a:latin typeface="Calibri"/>
                <a:cs typeface="Calibri"/>
              </a:rPr>
              <a:t>Greece</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dirty="0">
                <a:solidFill>
                  <a:srgbClr val="120E15"/>
                </a:solidFill>
                <a:latin typeface="Calibri"/>
                <a:cs typeface="Calibri"/>
              </a:rPr>
              <a:t>+30</a:t>
            </a:r>
            <a:r>
              <a:rPr sz="900" spc="-20"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dirty="0">
                <a:solidFill>
                  <a:srgbClr val="120E15"/>
                </a:solidFill>
                <a:latin typeface="Calibri"/>
                <a:cs typeface="Calibri"/>
              </a:rPr>
              <a:t>3224419,</a:t>
            </a:r>
            <a:r>
              <a:rPr sz="900" spc="160" dirty="0">
                <a:solidFill>
                  <a:srgbClr val="120E15"/>
                </a:solidFill>
                <a:latin typeface="Calibri"/>
                <a:cs typeface="Calibri"/>
              </a:rPr>
              <a:t> </a:t>
            </a:r>
            <a:r>
              <a:rPr sz="900" dirty="0">
                <a:solidFill>
                  <a:srgbClr val="120E15"/>
                </a:solidFill>
                <a:latin typeface="Calibri"/>
                <a:cs typeface="Calibri"/>
              </a:rPr>
              <a:t>+30</a:t>
            </a:r>
            <a:r>
              <a:rPr sz="900" spc="-25"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spc="-20" dirty="0">
                <a:solidFill>
                  <a:srgbClr val="120E15"/>
                </a:solidFill>
                <a:latin typeface="Calibri"/>
                <a:cs typeface="Calibri"/>
              </a:rPr>
              <a:t>3231135</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u="sng" spc="-10" dirty="0">
                <a:solidFill>
                  <a:srgbClr val="120E15"/>
                </a:solidFill>
                <a:latin typeface="Calibri"/>
                <a:cs typeface="Calibri"/>
              </a:rPr>
              <a:t>llf@lambadarioslaw.gr</a:t>
            </a:r>
            <a:r>
              <a:rPr sz="900" spc="-25" dirty="0">
                <a:solidFill>
                  <a:srgbClr val="120E15"/>
                </a:solidFill>
                <a:latin typeface="Calibri"/>
                <a:cs typeface="Calibri"/>
              </a:rPr>
              <a:t> </a:t>
            </a:r>
            <a:r>
              <a:rPr sz="900" dirty="0">
                <a:solidFill>
                  <a:srgbClr val="120E15"/>
                </a:solidFill>
                <a:latin typeface="Calibri"/>
                <a:cs typeface="Calibri"/>
              </a:rPr>
              <a:t>|</a:t>
            </a:r>
            <a:r>
              <a:rPr sz="900" spc="-20" dirty="0">
                <a:solidFill>
                  <a:srgbClr val="120E15"/>
                </a:solidFill>
                <a:latin typeface="Calibri"/>
                <a:cs typeface="Calibri"/>
              </a:rPr>
              <a:t> </a:t>
            </a:r>
            <a:r>
              <a:rPr sz="900" u="sng" spc="-10" dirty="0">
                <a:solidFill>
                  <a:srgbClr val="120E15"/>
                </a:solidFill>
                <a:latin typeface="Calibri"/>
                <a:cs typeface="Calibri"/>
              </a:rPr>
              <a:t>www.lambadarioslaw.gr</a:t>
            </a:r>
            <a:endParaRPr sz="900" u="sng" dirty="0">
              <a:latin typeface="Calibri"/>
              <a:cs typeface="Calibri"/>
            </a:endParaRPr>
          </a:p>
        </p:txBody>
      </p:sp>
    </p:spTree>
    <p:extLst>
      <p:ext uri="{BB962C8B-B14F-4D97-AF65-F5344CB8AC3E}">
        <p14:creationId xmlns:p14="http://schemas.microsoft.com/office/powerpoint/2010/main" val="464532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15">
            <a:extLst>
              <a:ext uri="{FF2B5EF4-FFF2-40B4-BE49-F238E27FC236}">
                <a16:creationId xmlns:a16="http://schemas.microsoft.com/office/drawing/2014/main" id="{C140854B-1685-2E91-E0C2-C38FE6C57E5B}"/>
              </a:ext>
            </a:extLst>
          </p:cNvPr>
          <p:cNvSpPr txBox="1">
            <a:spLocks/>
          </p:cNvSpPr>
          <p:nvPr/>
        </p:nvSpPr>
        <p:spPr>
          <a:xfrm>
            <a:off x="1119346" y="1558468"/>
            <a:ext cx="8723154" cy="443711"/>
          </a:xfrm>
          <a:prstGeom prst="rect">
            <a:avLst/>
          </a:prstGeom>
        </p:spPr>
        <p:txBody>
          <a:bodyPr vert="horz" wrap="square" lIns="0" tIns="12700" rIns="0" bIns="0" rtlCol="0" anchor="ctr">
            <a:spAutoFit/>
          </a:bodyPr>
          <a:lstStyle>
            <a:lvl1pPr>
              <a:defRPr>
                <a:latin typeface="+mj-lt"/>
                <a:ea typeface="+mj-ea"/>
                <a:cs typeface="+mj-cs"/>
              </a:defRPr>
            </a:lvl1pPr>
          </a:lstStyle>
          <a:p>
            <a:pPr marL="12700">
              <a:spcBef>
                <a:spcPts val="100"/>
              </a:spcBef>
            </a:pPr>
            <a:r>
              <a:rPr lang="el-GR" sz="2800" b="1" dirty="0">
                <a:latin typeface="Helvetica" pitchFamily="2" charset="0"/>
              </a:rPr>
              <a:t>ΙΙ. Αποτίμηση </a:t>
            </a:r>
            <a:r>
              <a:rPr lang="el-GR" sz="2800" b="1" dirty="0" err="1">
                <a:latin typeface="Helvetica" pitchFamily="2" charset="0"/>
              </a:rPr>
              <a:t>vs</a:t>
            </a:r>
            <a:r>
              <a:rPr lang="el-GR" sz="2800" b="1" dirty="0">
                <a:latin typeface="Helvetica" pitchFamily="2" charset="0"/>
              </a:rPr>
              <a:t> Λογιστική Ενοποίηση </a:t>
            </a:r>
            <a:endParaRPr lang="en-US" sz="2800" b="1" spc="-25" dirty="0">
              <a:latin typeface="Helvetica" pitchFamily="2" charset="0"/>
            </a:endParaRPr>
          </a:p>
        </p:txBody>
      </p:sp>
      <p:sp>
        <p:nvSpPr>
          <p:cNvPr id="5" name="Slide Number Placeholder 4">
            <a:extLst>
              <a:ext uri="{FF2B5EF4-FFF2-40B4-BE49-F238E27FC236}">
                <a16:creationId xmlns:a16="http://schemas.microsoft.com/office/drawing/2014/main" id="{F6A9A480-24DF-7EE3-3B91-02E027DD9474}"/>
              </a:ext>
            </a:extLst>
          </p:cNvPr>
          <p:cNvSpPr>
            <a:spLocks noGrp="1"/>
          </p:cNvSpPr>
          <p:nvPr>
            <p:ph type="sldNum" sz="quarter" idx="4"/>
          </p:nvPr>
        </p:nvSpPr>
        <p:spPr/>
        <p:txBody>
          <a:bodyPr/>
          <a:lstStyle/>
          <a:p>
            <a:fld id="{8ED6DCA1-3031-4E20-AFD8-FC3C9DA97D3F}" type="slidenum">
              <a:rPr lang="en-US" smtClean="0"/>
              <a:t>8</a:t>
            </a:fld>
            <a:endParaRPr lang="en-US" dirty="0"/>
          </a:p>
        </p:txBody>
      </p:sp>
      <p:sp>
        <p:nvSpPr>
          <p:cNvPr id="6" name="object 13">
            <a:extLst>
              <a:ext uri="{FF2B5EF4-FFF2-40B4-BE49-F238E27FC236}">
                <a16:creationId xmlns:a16="http://schemas.microsoft.com/office/drawing/2014/main" id="{D3799240-2E2F-40B5-55B3-8163EF56236C}"/>
              </a:ext>
            </a:extLst>
          </p:cNvPr>
          <p:cNvSpPr txBox="1"/>
          <p:nvPr/>
        </p:nvSpPr>
        <p:spPr>
          <a:xfrm>
            <a:off x="1140649" y="7160159"/>
            <a:ext cx="58286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120E15"/>
                </a:solidFill>
                <a:latin typeface="Calibri"/>
                <a:cs typeface="Calibri"/>
              </a:rPr>
              <a:t>3,</a:t>
            </a:r>
            <a:r>
              <a:rPr sz="900" spc="-35" dirty="0">
                <a:solidFill>
                  <a:srgbClr val="120E15"/>
                </a:solidFill>
                <a:latin typeface="Calibri"/>
                <a:cs typeface="Calibri"/>
              </a:rPr>
              <a:t> </a:t>
            </a:r>
            <a:r>
              <a:rPr sz="900" spc="-10" dirty="0">
                <a:solidFill>
                  <a:srgbClr val="120E15"/>
                </a:solidFill>
                <a:latin typeface="Calibri"/>
                <a:cs typeface="Calibri"/>
              </a:rPr>
              <a:t>Stadiou</a:t>
            </a:r>
            <a:r>
              <a:rPr sz="900" spc="-25" dirty="0">
                <a:solidFill>
                  <a:srgbClr val="120E15"/>
                </a:solidFill>
                <a:latin typeface="Calibri"/>
                <a:cs typeface="Calibri"/>
              </a:rPr>
              <a:t> </a:t>
            </a:r>
            <a:r>
              <a:rPr sz="900" spc="-20" dirty="0">
                <a:solidFill>
                  <a:srgbClr val="120E15"/>
                </a:solidFill>
                <a:latin typeface="Calibri"/>
                <a:cs typeface="Calibri"/>
              </a:rPr>
              <a:t>str.,</a:t>
            </a:r>
            <a:r>
              <a:rPr sz="900" spc="-25" dirty="0">
                <a:solidFill>
                  <a:srgbClr val="120E15"/>
                </a:solidFill>
                <a:latin typeface="Calibri"/>
                <a:cs typeface="Calibri"/>
              </a:rPr>
              <a:t> </a:t>
            </a:r>
            <a:r>
              <a:rPr sz="900" spc="-10" dirty="0">
                <a:solidFill>
                  <a:srgbClr val="120E15"/>
                </a:solidFill>
                <a:latin typeface="Calibri"/>
                <a:cs typeface="Calibri"/>
              </a:rPr>
              <a:t>Athens</a:t>
            </a:r>
            <a:r>
              <a:rPr sz="900" spc="-25" dirty="0">
                <a:solidFill>
                  <a:srgbClr val="120E15"/>
                </a:solidFill>
                <a:latin typeface="Calibri"/>
                <a:cs typeface="Calibri"/>
              </a:rPr>
              <a:t> </a:t>
            </a:r>
            <a:r>
              <a:rPr sz="900" dirty="0">
                <a:solidFill>
                  <a:srgbClr val="120E15"/>
                </a:solidFill>
                <a:latin typeface="Calibri"/>
                <a:cs typeface="Calibri"/>
              </a:rPr>
              <a:t>105</a:t>
            </a:r>
            <a:r>
              <a:rPr sz="900" spc="-25" dirty="0">
                <a:solidFill>
                  <a:srgbClr val="120E15"/>
                </a:solidFill>
                <a:latin typeface="Calibri"/>
                <a:cs typeface="Calibri"/>
              </a:rPr>
              <a:t> </a:t>
            </a:r>
            <a:r>
              <a:rPr sz="900" spc="-10" dirty="0">
                <a:solidFill>
                  <a:srgbClr val="120E15"/>
                </a:solidFill>
                <a:latin typeface="Calibri"/>
                <a:cs typeface="Calibri"/>
              </a:rPr>
              <a:t>62,</a:t>
            </a:r>
            <a:r>
              <a:rPr sz="900" spc="-25" dirty="0">
                <a:solidFill>
                  <a:srgbClr val="120E15"/>
                </a:solidFill>
                <a:latin typeface="Calibri"/>
                <a:cs typeface="Calibri"/>
              </a:rPr>
              <a:t> </a:t>
            </a:r>
            <a:r>
              <a:rPr sz="900" dirty="0">
                <a:solidFill>
                  <a:srgbClr val="120E15"/>
                </a:solidFill>
                <a:latin typeface="Calibri"/>
                <a:cs typeface="Calibri"/>
              </a:rPr>
              <a:t>Greece</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dirty="0">
                <a:solidFill>
                  <a:srgbClr val="120E15"/>
                </a:solidFill>
                <a:latin typeface="Calibri"/>
                <a:cs typeface="Calibri"/>
              </a:rPr>
              <a:t>+30</a:t>
            </a:r>
            <a:r>
              <a:rPr sz="900" spc="-20"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dirty="0">
                <a:solidFill>
                  <a:srgbClr val="120E15"/>
                </a:solidFill>
                <a:latin typeface="Calibri"/>
                <a:cs typeface="Calibri"/>
              </a:rPr>
              <a:t>3224419,</a:t>
            </a:r>
            <a:r>
              <a:rPr sz="900" spc="160" dirty="0">
                <a:solidFill>
                  <a:srgbClr val="120E15"/>
                </a:solidFill>
                <a:latin typeface="Calibri"/>
                <a:cs typeface="Calibri"/>
              </a:rPr>
              <a:t> </a:t>
            </a:r>
            <a:r>
              <a:rPr sz="900" dirty="0">
                <a:solidFill>
                  <a:srgbClr val="120E15"/>
                </a:solidFill>
                <a:latin typeface="Calibri"/>
                <a:cs typeface="Calibri"/>
              </a:rPr>
              <a:t>+30</a:t>
            </a:r>
            <a:r>
              <a:rPr sz="900" spc="-25"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spc="-20" dirty="0">
                <a:solidFill>
                  <a:srgbClr val="120E15"/>
                </a:solidFill>
                <a:latin typeface="Calibri"/>
                <a:cs typeface="Calibri"/>
              </a:rPr>
              <a:t>3231135</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u="sng" spc="-10" dirty="0">
                <a:solidFill>
                  <a:srgbClr val="120E15"/>
                </a:solidFill>
                <a:latin typeface="Calibri"/>
                <a:cs typeface="Calibri"/>
              </a:rPr>
              <a:t>llf@lambadarioslaw.gr</a:t>
            </a:r>
            <a:r>
              <a:rPr sz="900" spc="-25" dirty="0">
                <a:solidFill>
                  <a:srgbClr val="120E15"/>
                </a:solidFill>
                <a:latin typeface="Calibri"/>
                <a:cs typeface="Calibri"/>
              </a:rPr>
              <a:t> </a:t>
            </a:r>
            <a:r>
              <a:rPr sz="900" dirty="0">
                <a:solidFill>
                  <a:srgbClr val="120E15"/>
                </a:solidFill>
                <a:latin typeface="Calibri"/>
                <a:cs typeface="Calibri"/>
              </a:rPr>
              <a:t>|</a:t>
            </a:r>
            <a:r>
              <a:rPr sz="900" spc="-20" dirty="0">
                <a:solidFill>
                  <a:srgbClr val="120E15"/>
                </a:solidFill>
                <a:latin typeface="Calibri"/>
                <a:cs typeface="Calibri"/>
              </a:rPr>
              <a:t> </a:t>
            </a:r>
            <a:r>
              <a:rPr sz="900" u="sng" spc="-10" dirty="0">
                <a:solidFill>
                  <a:srgbClr val="120E15"/>
                </a:solidFill>
                <a:latin typeface="Calibri"/>
                <a:cs typeface="Calibri"/>
              </a:rPr>
              <a:t>www.lambadarioslaw.gr</a:t>
            </a:r>
            <a:endParaRPr sz="900" u="sng" dirty="0">
              <a:latin typeface="Calibri"/>
              <a:cs typeface="Calibri"/>
            </a:endParaRPr>
          </a:p>
        </p:txBody>
      </p:sp>
      <p:sp>
        <p:nvSpPr>
          <p:cNvPr id="7" name="object 12">
            <a:extLst>
              <a:ext uri="{FF2B5EF4-FFF2-40B4-BE49-F238E27FC236}">
                <a16:creationId xmlns:a16="http://schemas.microsoft.com/office/drawing/2014/main" id="{3FF6C935-734F-6546-3B6A-450CF1D51C4F}"/>
              </a:ext>
            </a:extLst>
          </p:cNvPr>
          <p:cNvSpPr txBox="1"/>
          <p:nvPr/>
        </p:nvSpPr>
        <p:spPr>
          <a:xfrm>
            <a:off x="1129995" y="2486025"/>
            <a:ext cx="8701856" cy="4356000"/>
          </a:xfrm>
          <a:prstGeom prst="rect">
            <a:avLst/>
          </a:prstGeom>
        </p:spPr>
        <p:txBody>
          <a:bodyPr vert="horz" wrap="square" lIns="0" tIns="12700" rIns="0" bIns="0" numCol="2" spcCol="468000" rtlCol="0">
            <a:spAutoFit/>
          </a:bodyPr>
          <a:lstStyle/>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Κατάργηση των διατάξεων των άρθρων 1-4 του ν. 2166/1993, και κατά συνέπεια κατάργηση της πρόβλεψης του ν. 2166/1993 (</a:t>
            </a:r>
            <a:r>
              <a:rPr lang="el-GR" sz="1400" dirty="0" err="1" smtClean="0">
                <a:solidFill>
                  <a:schemeClr val="tx1"/>
                </a:solidFill>
                <a:effectLst/>
                <a:latin typeface="Helvetica" pitchFamily="2" charset="0"/>
                <a:cs typeface="Calibri" panose="020F0502020204030204" pitchFamily="34" charset="0"/>
              </a:rPr>
              <a:t>άρ</a:t>
            </a:r>
            <a:r>
              <a:rPr lang="el-GR" sz="1400" dirty="0" smtClean="0">
                <a:solidFill>
                  <a:schemeClr val="tx1"/>
                </a:solidFill>
                <a:effectLst/>
                <a:latin typeface="Helvetica" pitchFamily="2" charset="0"/>
                <a:cs typeface="Calibri" panose="020F0502020204030204" pitchFamily="34" charset="0"/>
              </a:rPr>
              <a:t>. 2 παρ. 1) για τη διαδικασία της λογιστικής ενοποίησης (</a:t>
            </a:r>
            <a:r>
              <a:rPr lang="el-GR" sz="1400" dirty="0" err="1" smtClean="0">
                <a:solidFill>
                  <a:schemeClr val="tx1"/>
                </a:solidFill>
                <a:effectLst/>
                <a:latin typeface="Helvetica" pitchFamily="2" charset="0"/>
                <a:cs typeface="Calibri" panose="020F0502020204030204" pitchFamily="34" charset="0"/>
              </a:rPr>
              <a:t>άρ</a:t>
            </a:r>
            <a:r>
              <a:rPr lang="el-GR" sz="1400" dirty="0" smtClean="0">
                <a:solidFill>
                  <a:schemeClr val="tx1"/>
                </a:solidFill>
                <a:effectLst/>
                <a:latin typeface="Helvetica" pitchFamily="2" charset="0"/>
                <a:cs typeface="Calibri" panose="020F0502020204030204" pitchFamily="34" charset="0"/>
              </a:rPr>
              <a:t>. 59 περ. β’ του ν. 5162/2024), ήτοι της ενοποίησης των στοιχείων ενεργητικού και παθητικού των </a:t>
            </a:r>
            <a:r>
              <a:rPr lang="el-GR" sz="1400" dirty="0" err="1" smtClean="0">
                <a:solidFill>
                  <a:schemeClr val="tx1"/>
                </a:solidFill>
                <a:effectLst/>
                <a:latin typeface="Helvetica" pitchFamily="2" charset="0"/>
                <a:cs typeface="Calibri" panose="020F0502020204030204" pitchFamily="34" charset="0"/>
              </a:rPr>
              <a:t>μετασχηματιζομένων</a:t>
            </a:r>
            <a:r>
              <a:rPr lang="el-GR" sz="1400" dirty="0" smtClean="0">
                <a:solidFill>
                  <a:schemeClr val="tx1"/>
                </a:solidFill>
                <a:effectLst/>
                <a:latin typeface="Helvetica" pitchFamily="2" charset="0"/>
                <a:cs typeface="Calibri" panose="020F0502020204030204" pitchFamily="34" charset="0"/>
              </a:rPr>
              <a:t> επιχειρήσεων όπως αυτά εμφανίζονται σε ισολογισμούς αυτών συντασσόμενους για το σκοπό του μετασχηματισμού και μεταφοράς τους ως στοιχεία ισολογισμού της νέας εταιρείας. </a:t>
            </a:r>
          </a:p>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Η μέθοδος της λογιστικής ενοποίησης συνιστούσε μη επιτρεπτή απόκλιση από την εταιρική νομοθεσία των μετασχηματισμών σε εθνικό και </a:t>
            </a:r>
            <a:r>
              <a:rPr lang="el-GR" sz="1400" dirty="0" err="1" smtClean="0">
                <a:solidFill>
                  <a:schemeClr val="tx1"/>
                </a:solidFill>
                <a:effectLst/>
                <a:latin typeface="Helvetica" pitchFamily="2" charset="0"/>
                <a:cs typeface="Calibri" panose="020F0502020204030204" pitchFamily="34" charset="0"/>
              </a:rPr>
              <a:t>ενωσιακό</a:t>
            </a:r>
            <a:r>
              <a:rPr lang="el-GR" sz="1400" dirty="0" smtClean="0">
                <a:solidFill>
                  <a:schemeClr val="tx1"/>
                </a:solidFill>
                <a:effectLst/>
                <a:latin typeface="Helvetica" pitchFamily="2" charset="0"/>
                <a:cs typeface="Calibri" panose="020F0502020204030204" pitchFamily="34" charset="0"/>
              </a:rPr>
              <a:t> επίπεδο, καθώς δεν πληρούσε τα εχέγγυα για την προστασία των συμφερόντων των εταίρων των μετασχηματιζόμενων εταιρειών (ενδεικτικά έλλειψη αποδεκτής μεθόδου προσδιορισμού της προτεινόμενης σχέσης ανταλλαγής εταιρικών συμμετοχών). </a:t>
            </a:r>
          </a:p>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Ο ν. 5162/2024 δεν επιτάσσει και δεν επιβάλλει τη διενέργεια αποτίμησης προκειμένου για την εφαρμογή του. Σε κάθε περίπτωση οι διατάξεις του εταιρικού δικαίου, των </a:t>
            </a:r>
            <a:r>
              <a:rPr lang="el-GR" sz="1400" dirty="0" smtClean="0">
                <a:solidFill>
                  <a:schemeClr val="tx1"/>
                </a:solidFill>
                <a:effectLst/>
                <a:latin typeface="Helvetica" pitchFamily="2" charset="0"/>
                <a:cs typeface="Calibri" panose="020F0502020204030204" pitchFamily="34" charset="0"/>
              </a:rPr>
              <a:t>ν.4548/2018 </a:t>
            </a:r>
            <a:r>
              <a:rPr lang="el-GR" sz="1400" dirty="0" smtClean="0">
                <a:solidFill>
                  <a:schemeClr val="tx1"/>
                </a:solidFill>
                <a:effectLst/>
                <a:latin typeface="Helvetica" pitchFamily="2" charset="0"/>
                <a:cs typeface="Calibri" panose="020F0502020204030204" pitchFamily="34" charset="0"/>
              </a:rPr>
              <a:t>και ν. 4601/2019, καθιστούν ασφαλή και συνεπή την εφαρμογή του. Ο ν. 4601/2019 υιοθετεί τη διαδικασία της αποτίμησης (δηλαδή τον </a:t>
            </a:r>
            <a:r>
              <a:rPr lang="el-GR" sz="1400" dirty="0" err="1" smtClean="0">
                <a:solidFill>
                  <a:schemeClr val="tx1"/>
                </a:solidFill>
                <a:effectLst/>
                <a:latin typeface="Helvetica" pitchFamily="2" charset="0"/>
                <a:cs typeface="Calibri" panose="020F0502020204030204" pitchFamily="34" charset="0"/>
              </a:rPr>
              <a:t>καθορισµό</a:t>
            </a:r>
            <a:r>
              <a:rPr lang="el-GR" sz="1400" dirty="0" smtClean="0">
                <a:solidFill>
                  <a:schemeClr val="tx1"/>
                </a:solidFill>
                <a:effectLst/>
                <a:latin typeface="Helvetica" pitchFamily="2" charset="0"/>
                <a:cs typeface="Calibri" panose="020F0502020204030204" pitchFamily="34" charset="0"/>
              </a:rPr>
              <a:t> των αξιών που </a:t>
            </a:r>
            <a:r>
              <a:rPr lang="el-GR" sz="1400" dirty="0" err="1" smtClean="0">
                <a:solidFill>
                  <a:schemeClr val="tx1"/>
                </a:solidFill>
                <a:effectLst/>
                <a:latin typeface="Helvetica" pitchFamily="2" charset="0"/>
                <a:cs typeface="Calibri" panose="020F0502020204030204" pitchFamily="34" charset="0"/>
              </a:rPr>
              <a:t>χρησιµοποιήθηκαν</a:t>
            </a:r>
            <a:r>
              <a:rPr lang="el-GR" sz="1400" dirty="0" smtClean="0">
                <a:solidFill>
                  <a:schemeClr val="tx1"/>
                </a:solidFill>
                <a:effectLst/>
                <a:latin typeface="Helvetica" pitchFamily="2" charset="0"/>
                <a:cs typeface="Calibri" panose="020F0502020204030204" pitchFamily="34" charset="0"/>
              </a:rPr>
              <a:t> ως βάση για την </a:t>
            </a:r>
            <a:r>
              <a:rPr lang="el-GR" sz="1400" dirty="0" err="1" smtClean="0">
                <a:solidFill>
                  <a:schemeClr val="tx1"/>
                </a:solidFill>
                <a:effectLst/>
                <a:latin typeface="Helvetica" pitchFamily="2" charset="0"/>
                <a:cs typeface="Calibri" panose="020F0502020204030204" pitchFamily="34" charset="0"/>
              </a:rPr>
              <a:t>προτεινόµενη</a:t>
            </a:r>
            <a:r>
              <a:rPr lang="el-GR" sz="1400" dirty="0" smtClean="0">
                <a:solidFill>
                  <a:schemeClr val="tx1"/>
                </a:solidFill>
                <a:effectLst/>
                <a:latin typeface="Helvetica" pitchFamily="2" charset="0"/>
                <a:cs typeface="Calibri" panose="020F0502020204030204" pitchFamily="34" charset="0"/>
              </a:rPr>
              <a:t> σχέση ανταλλαγής) στο πλαίσιο εξέτασης του σχεδίου σύμβασης συγχώνευσης/διάσπασης και της κατάρτισης σχετικής έκθεσης από εμπειρογνώμονες (</a:t>
            </a:r>
            <a:r>
              <a:rPr lang="el-GR" sz="1400" dirty="0" err="1" smtClean="0">
                <a:solidFill>
                  <a:schemeClr val="tx1"/>
                </a:solidFill>
                <a:effectLst/>
                <a:latin typeface="Helvetica" pitchFamily="2" charset="0"/>
                <a:cs typeface="Calibri" panose="020F0502020204030204" pitchFamily="34" charset="0"/>
              </a:rPr>
              <a:t>άρ</a:t>
            </a:r>
            <a:r>
              <a:rPr lang="el-GR" sz="1400" dirty="0" smtClean="0">
                <a:solidFill>
                  <a:schemeClr val="tx1"/>
                </a:solidFill>
                <a:effectLst/>
                <a:latin typeface="Helvetica" pitchFamily="2" charset="0"/>
                <a:cs typeface="Calibri" panose="020F0502020204030204" pitchFamily="34" charset="0"/>
              </a:rPr>
              <a:t>. 10, 62 ν. 4601/2019). </a:t>
            </a:r>
          </a:p>
        </p:txBody>
      </p:sp>
    </p:spTree>
    <p:extLst>
      <p:ext uri="{BB962C8B-B14F-4D97-AF65-F5344CB8AC3E}">
        <p14:creationId xmlns:p14="http://schemas.microsoft.com/office/powerpoint/2010/main" val="1010453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15">
            <a:extLst>
              <a:ext uri="{FF2B5EF4-FFF2-40B4-BE49-F238E27FC236}">
                <a16:creationId xmlns:a16="http://schemas.microsoft.com/office/drawing/2014/main" id="{C140854B-1685-2E91-E0C2-C38FE6C57E5B}"/>
              </a:ext>
            </a:extLst>
          </p:cNvPr>
          <p:cNvSpPr txBox="1">
            <a:spLocks/>
          </p:cNvSpPr>
          <p:nvPr/>
        </p:nvSpPr>
        <p:spPr>
          <a:xfrm>
            <a:off x="1119346" y="1558468"/>
            <a:ext cx="8723154" cy="443711"/>
          </a:xfrm>
          <a:prstGeom prst="rect">
            <a:avLst/>
          </a:prstGeom>
        </p:spPr>
        <p:txBody>
          <a:bodyPr vert="horz" wrap="square" lIns="0" tIns="12700" rIns="0" bIns="0" rtlCol="0" anchor="ctr">
            <a:spAutoFit/>
          </a:bodyPr>
          <a:lstStyle>
            <a:lvl1pPr>
              <a:defRPr>
                <a:latin typeface="+mj-lt"/>
                <a:ea typeface="+mj-ea"/>
                <a:cs typeface="+mj-cs"/>
              </a:defRPr>
            </a:lvl1pPr>
          </a:lstStyle>
          <a:p>
            <a:pPr marL="12700">
              <a:spcBef>
                <a:spcPts val="100"/>
              </a:spcBef>
            </a:pPr>
            <a:r>
              <a:rPr lang="el-GR" sz="2800" b="1" dirty="0">
                <a:latin typeface="Helvetica" pitchFamily="2" charset="0"/>
              </a:rPr>
              <a:t>ΙΙ. Αποτίμηση </a:t>
            </a:r>
            <a:r>
              <a:rPr lang="el-GR" sz="2800" b="1" dirty="0" err="1">
                <a:latin typeface="Helvetica" pitchFamily="2" charset="0"/>
              </a:rPr>
              <a:t>vs</a:t>
            </a:r>
            <a:r>
              <a:rPr lang="el-GR" sz="2800" b="1" dirty="0">
                <a:latin typeface="Helvetica" pitchFamily="2" charset="0"/>
              </a:rPr>
              <a:t> Λογιστική Ενοποίηση </a:t>
            </a:r>
            <a:endParaRPr lang="en-US" sz="2800" b="1" spc="-25" dirty="0">
              <a:latin typeface="Helvetica" pitchFamily="2" charset="0"/>
            </a:endParaRPr>
          </a:p>
        </p:txBody>
      </p:sp>
      <p:sp>
        <p:nvSpPr>
          <p:cNvPr id="5" name="Slide Number Placeholder 4">
            <a:extLst>
              <a:ext uri="{FF2B5EF4-FFF2-40B4-BE49-F238E27FC236}">
                <a16:creationId xmlns:a16="http://schemas.microsoft.com/office/drawing/2014/main" id="{F6A9A480-24DF-7EE3-3B91-02E027DD9474}"/>
              </a:ext>
            </a:extLst>
          </p:cNvPr>
          <p:cNvSpPr>
            <a:spLocks noGrp="1"/>
          </p:cNvSpPr>
          <p:nvPr>
            <p:ph type="sldNum" sz="quarter" idx="4"/>
          </p:nvPr>
        </p:nvSpPr>
        <p:spPr/>
        <p:txBody>
          <a:bodyPr/>
          <a:lstStyle/>
          <a:p>
            <a:fld id="{8ED6DCA1-3031-4E20-AFD8-FC3C9DA97D3F}" type="slidenum">
              <a:rPr lang="en-US" smtClean="0"/>
              <a:t>9</a:t>
            </a:fld>
            <a:endParaRPr lang="en-US" dirty="0"/>
          </a:p>
        </p:txBody>
      </p:sp>
      <p:sp>
        <p:nvSpPr>
          <p:cNvPr id="6" name="object 13">
            <a:extLst>
              <a:ext uri="{FF2B5EF4-FFF2-40B4-BE49-F238E27FC236}">
                <a16:creationId xmlns:a16="http://schemas.microsoft.com/office/drawing/2014/main" id="{D3799240-2E2F-40B5-55B3-8163EF56236C}"/>
              </a:ext>
            </a:extLst>
          </p:cNvPr>
          <p:cNvSpPr txBox="1"/>
          <p:nvPr/>
        </p:nvSpPr>
        <p:spPr>
          <a:xfrm>
            <a:off x="1140649" y="7160159"/>
            <a:ext cx="5828665"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120E15"/>
                </a:solidFill>
                <a:latin typeface="Calibri"/>
                <a:cs typeface="Calibri"/>
              </a:rPr>
              <a:t>3,</a:t>
            </a:r>
            <a:r>
              <a:rPr sz="900" spc="-35" dirty="0">
                <a:solidFill>
                  <a:srgbClr val="120E15"/>
                </a:solidFill>
                <a:latin typeface="Calibri"/>
                <a:cs typeface="Calibri"/>
              </a:rPr>
              <a:t> </a:t>
            </a:r>
            <a:r>
              <a:rPr sz="900" spc="-10" dirty="0">
                <a:solidFill>
                  <a:srgbClr val="120E15"/>
                </a:solidFill>
                <a:latin typeface="Calibri"/>
                <a:cs typeface="Calibri"/>
              </a:rPr>
              <a:t>Stadiou</a:t>
            </a:r>
            <a:r>
              <a:rPr sz="900" spc="-25" dirty="0">
                <a:solidFill>
                  <a:srgbClr val="120E15"/>
                </a:solidFill>
                <a:latin typeface="Calibri"/>
                <a:cs typeface="Calibri"/>
              </a:rPr>
              <a:t> </a:t>
            </a:r>
            <a:r>
              <a:rPr sz="900" spc="-20" dirty="0">
                <a:solidFill>
                  <a:srgbClr val="120E15"/>
                </a:solidFill>
                <a:latin typeface="Calibri"/>
                <a:cs typeface="Calibri"/>
              </a:rPr>
              <a:t>str.,</a:t>
            </a:r>
            <a:r>
              <a:rPr sz="900" spc="-25" dirty="0">
                <a:solidFill>
                  <a:srgbClr val="120E15"/>
                </a:solidFill>
                <a:latin typeface="Calibri"/>
                <a:cs typeface="Calibri"/>
              </a:rPr>
              <a:t> </a:t>
            </a:r>
            <a:r>
              <a:rPr sz="900" spc="-10" dirty="0">
                <a:solidFill>
                  <a:srgbClr val="120E15"/>
                </a:solidFill>
                <a:latin typeface="Calibri"/>
                <a:cs typeface="Calibri"/>
              </a:rPr>
              <a:t>Athens</a:t>
            </a:r>
            <a:r>
              <a:rPr sz="900" spc="-25" dirty="0">
                <a:solidFill>
                  <a:srgbClr val="120E15"/>
                </a:solidFill>
                <a:latin typeface="Calibri"/>
                <a:cs typeface="Calibri"/>
              </a:rPr>
              <a:t> </a:t>
            </a:r>
            <a:r>
              <a:rPr sz="900" dirty="0">
                <a:solidFill>
                  <a:srgbClr val="120E15"/>
                </a:solidFill>
                <a:latin typeface="Calibri"/>
                <a:cs typeface="Calibri"/>
              </a:rPr>
              <a:t>105</a:t>
            </a:r>
            <a:r>
              <a:rPr sz="900" spc="-25" dirty="0">
                <a:solidFill>
                  <a:srgbClr val="120E15"/>
                </a:solidFill>
                <a:latin typeface="Calibri"/>
                <a:cs typeface="Calibri"/>
              </a:rPr>
              <a:t> </a:t>
            </a:r>
            <a:r>
              <a:rPr sz="900" spc="-10" dirty="0">
                <a:solidFill>
                  <a:srgbClr val="120E15"/>
                </a:solidFill>
                <a:latin typeface="Calibri"/>
                <a:cs typeface="Calibri"/>
              </a:rPr>
              <a:t>62,</a:t>
            </a:r>
            <a:r>
              <a:rPr sz="900" spc="-25" dirty="0">
                <a:solidFill>
                  <a:srgbClr val="120E15"/>
                </a:solidFill>
                <a:latin typeface="Calibri"/>
                <a:cs typeface="Calibri"/>
              </a:rPr>
              <a:t> </a:t>
            </a:r>
            <a:r>
              <a:rPr sz="900" dirty="0">
                <a:solidFill>
                  <a:srgbClr val="120E15"/>
                </a:solidFill>
                <a:latin typeface="Calibri"/>
                <a:cs typeface="Calibri"/>
              </a:rPr>
              <a:t>Greece</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dirty="0">
                <a:solidFill>
                  <a:srgbClr val="120E15"/>
                </a:solidFill>
                <a:latin typeface="Calibri"/>
                <a:cs typeface="Calibri"/>
              </a:rPr>
              <a:t>+30</a:t>
            </a:r>
            <a:r>
              <a:rPr sz="900" spc="-20"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dirty="0">
                <a:solidFill>
                  <a:srgbClr val="120E15"/>
                </a:solidFill>
                <a:latin typeface="Calibri"/>
                <a:cs typeface="Calibri"/>
              </a:rPr>
              <a:t>3224419,</a:t>
            </a:r>
            <a:r>
              <a:rPr sz="900" spc="160" dirty="0">
                <a:solidFill>
                  <a:srgbClr val="120E15"/>
                </a:solidFill>
                <a:latin typeface="Calibri"/>
                <a:cs typeface="Calibri"/>
              </a:rPr>
              <a:t> </a:t>
            </a:r>
            <a:r>
              <a:rPr sz="900" dirty="0">
                <a:solidFill>
                  <a:srgbClr val="120E15"/>
                </a:solidFill>
                <a:latin typeface="Calibri"/>
                <a:cs typeface="Calibri"/>
              </a:rPr>
              <a:t>+30</a:t>
            </a:r>
            <a:r>
              <a:rPr sz="900" spc="-25" dirty="0">
                <a:solidFill>
                  <a:srgbClr val="120E15"/>
                </a:solidFill>
                <a:latin typeface="Calibri"/>
                <a:cs typeface="Calibri"/>
              </a:rPr>
              <a:t> </a:t>
            </a:r>
            <a:r>
              <a:rPr sz="900" spc="-10" dirty="0">
                <a:solidFill>
                  <a:srgbClr val="120E15"/>
                </a:solidFill>
                <a:latin typeface="Calibri"/>
                <a:cs typeface="Calibri"/>
              </a:rPr>
              <a:t>210</a:t>
            </a:r>
            <a:r>
              <a:rPr sz="900" spc="-25" dirty="0">
                <a:solidFill>
                  <a:srgbClr val="120E15"/>
                </a:solidFill>
                <a:latin typeface="Calibri"/>
                <a:cs typeface="Calibri"/>
              </a:rPr>
              <a:t> </a:t>
            </a:r>
            <a:r>
              <a:rPr sz="900" spc="-20" dirty="0">
                <a:solidFill>
                  <a:srgbClr val="120E15"/>
                </a:solidFill>
                <a:latin typeface="Calibri"/>
                <a:cs typeface="Calibri"/>
              </a:rPr>
              <a:t>3231135</a:t>
            </a:r>
            <a:r>
              <a:rPr sz="900" spc="-25" dirty="0">
                <a:solidFill>
                  <a:srgbClr val="120E15"/>
                </a:solidFill>
                <a:latin typeface="Calibri"/>
                <a:cs typeface="Calibri"/>
              </a:rPr>
              <a:t> </a:t>
            </a:r>
            <a:r>
              <a:rPr sz="900" dirty="0">
                <a:solidFill>
                  <a:srgbClr val="120E15"/>
                </a:solidFill>
                <a:latin typeface="Calibri"/>
                <a:cs typeface="Calibri"/>
              </a:rPr>
              <a:t>|</a:t>
            </a:r>
            <a:r>
              <a:rPr sz="900" spc="-25" dirty="0">
                <a:solidFill>
                  <a:srgbClr val="120E15"/>
                </a:solidFill>
                <a:latin typeface="Calibri"/>
                <a:cs typeface="Calibri"/>
              </a:rPr>
              <a:t> </a:t>
            </a:r>
            <a:r>
              <a:rPr sz="900" u="sng" spc="-10" dirty="0">
                <a:solidFill>
                  <a:srgbClr val="120E15"/>
                </a:solidFill>
                <a:latin typeface="Calibri"/>
                <a:cs typeface="Calibri"/>
              </a:rPr>
              <a:t>llf@lambadarioslaw.gr</a:t>
            </a:r>
            <a:r>
              <a:rPr sz="900" spc="-25" dirty="0">
                <a:solidFill>
                  <a:srgbClr val="120E15"/>
                </a:solidFill>
                <a:latin typeface="Calibri"/>
                <a:cs typeface="Calibri"/>
              </a:rPr>
              <a:t> </a:t>
            </a:r>
            <a:r>
              <a:rPr sz="900" dirty="0">
                <a:solidFill>
                  <a:srgbClr val="120E15"/>
                </a:solidFill>
                <a:latin typeface="Calibri"/>
                <a:cs typeface="Calibri"/>
              </a:rPr>
              <a:t>|</a:t>
            </a:r>
            <a:r>
              <a:rPr sz="900" spc="-20" dirty="0">
                <a:solidFill>
                  <a:srgbClr val="120E15"/>
                </a:solidFill>
                <a:latin typeface="Calibri"/>
                <a:cs typeface="Calibri"/>
              </a:rPr>
              <a:t> </a:t>
            </a:r>
            <a:r>
              <a:rPr sz="900" u="sng" spc="-10" dirty="0">
                <a:solidFill>
                  <a:srgbClr val="120E15"/>
                </a:solidFill>
                <a:latin typeface="Calibri"/>
                <a:cs typeface="Calibri"/>
              </a:rPr>
              <a:t>www.lambadarioslaw.gr</a:t>
            </a:r>
            <a:endParaRPr sz="900" u="sng" dirty="0">
              <a:latin typeface="Calibri"/>
              <a:cs typeface="Calibri"/>
            </a:endParaRPr>
          </a:p>
        </p:txBody>
      </p:sp>
      <p:sp>
        <p:nvSpPr>
          <p:cNvPr id="7" name="object 12">
            <a:extLst>
              <a:ext uri="{FF2B5EF4-FFF2-40B4-BE49-F238E27FC236}">
                <a16:creationId xmlns:a16="http://schemas.microsoft.com/office/drawing/2014/main" id="{3FF6C935-734F-6546-3B6A-450CF1D51C4F}"/>
              </a:ext>
            </a:extLst>
          </p:cNvPr>
          <p:cNvSpPr txBox="1"/>
          <p:nvPr/>
        </p:nvSpPr>
        <p:spPr>
          <a:xfrm>
            <a:off x="1129995" y="2486025"/>
            <a:ext cx="8701856" cy="4356000"/>
          </a:xfrm>
          <a:prstGeom prst="rect">
            <a:avLst/>
          </a:prstGeom>
        </p:spPr>
        <p:txBody>
          <a:bodyPr vert="horz" wrap="square" lIns="0" tIns="12700" rIns="0" bIns="0" numCol="2" spcCol="468000" rtlCol="0">
            <a:spAutoFit/>
          </a:bodyPr>
          <a:lstStyle/>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Δικλείδα ασφαλείας για την προστασία των συμφερόντων των εταίρων των μετασχηματιζόμενων εταιρειών (πληροφοριακή συμμετρία εταίρων, δυνατότητα ελέγχου σχέσης ανταλλαγής εταιρικών συμμετοχών με βάση την αποτίμηση περιουσιακών στοιχείων –υποχρεώσεων των μετασχηματιζόμενων εταιρειών, ελεγμένη από ειδικούς και ανεξάρτητους επαγγελματίες). </a:t>
            </a:r>
          </a:p>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Δυνατότητα μη εξέτασης του σχεδίου σύμβασης συγχώνευσης ή μη σύνταξης έκθεσης εμπειρογνώμονα, εφόσον όλοι οι μέτοχοι και οι κάτοχοι άλλων τίτλων που παρέχουν δικαίωμα ψήφου σε καθεμία από τις εταιρείες που μετέχουν στη συγχώνευση ή οι εταίροι αυτών, συμφωνούν εγγράφως επ’ αυτού (</a:t>
            </a:r>
            <a:r>
              <a:rPr lang="el-GR" sz="1400" dirty="0" err="1" smtClean="0">
                <a:solidFill>
                  <a:schemeClr val="tx1"/>
                </a:solidFill>
                <a:effectLst/>
                <a:latin typeface="Helvetica" pitchFamily="2" charset="0"/>
                <a:cs typeface="Calibri" panose="020F0502020204030204" pitchFamily="34" charset="0"/>
              </a:rPr>
              <a:t>άρ</a:t>
            </a:r>
            <a:r>
              <a:rPr lang="el-GR" sz="1400" dirty="0" smtClean="0">
                <a:solidFill>
                  <a:schemeClr val="tx1"/>
                </a:solidFill>
                <a:effectLst/>
                <a:latin typeface="Helvetica" pitchFamily="2" charset="0"/>
                <a:cs typeface="Calibri" panose="020F0502020204030204" pitchFamily="34" charset="0"/>
              </a:rPr>
              <a:t>. 10 παρ. 5 ν. 4601/2019).</a:t>
            </a:r>
          </a:p>
          <a:p>
            <a:pPr marL="268288" indent="-268288" algn="just">
              <a:lnSpc>
                <a:spcPct val="114000"/>
              </a:lnSpc>
              <a:spcAft>
                <a:spcPts val="1000"/>
              </a:spcAft>
            </a:pPr>
            <a:r>
              <a:rPr lang="el-GR" sz="1400" dirty="0" smtClean="0">
                <a:solidFill>
                  <a:schemeClr val="tx1"/>
                </a:solidFill>
                <a:effectLst/>
                <a:latin typeface="Helvetica" pitchFamily="2" charset="0"/>
                <a:cs typeface="Calibri" panose="020F0502020204030204" pitchFamily="34" charset="0"/>
              </a:rPr>
              <a:t>•	Προσωπικές εταιρείες: Η εξέταση του σχεδίου σύμβασης συγχώνευσης από εμπειρογνώμονες είναι υποχρεωτική μόνον ύστερα από αίτημα ενός (1) τουλάχιστον από τους εταίρους της (</a:t>
            </a:r>
            <a:r>
              <a:rPr lang="el-GR" sz="1400" dirty="0" err="1" smtClean="0">
                <a:solidFill>
                  <a:schemeClr val="tx1"/>
                </a:solidFill>
                <a:effectLst/>
                <a:latin typeface="Helvetica" pitchFamily="2" charset="0"/>
                <a:cs typeface="Calibri" panose="020F0502020204030204" pitchFamily="34" charset="0"/>
              </a:rPr>
              <a:t>άρ</a:t>
            </a:r>
            <a:r>
              <a:rPr lang="el-GR" sz="1400" dirty="0" smtClean="0">
                <a:solidFill>
                  <a:schemeClr val="tx1"/>
                </a:solidFill>
                <a:effectLst/>
                <a:latin typeface="Helvetica" pitchFamily="2" charset="0"/>
                <a:cs typeface="Calibri" panose="020F0502020204030204" pitchFamily="34" charset="0"/>
              </a:rPr>
              <a:t>. 28 ν. 4601/2019).  Πάντως για τους σκοπούς εφαρμογής του ν. 5162/2024 είναι δόκιμο, αλλά και ουσιαστικά σκόπιμο, να γίνεται  αποτίμηση και στους μετασχηματισμούς προσωπικών εταιρειών.</a:t>
            </a:r>
          </a:p>
        </p:txBody>
      </p:sp>
    </p:spTree>
    <p:extLst>
      <p:ext uri="{BB962C8B-B14F-4D97-AF65-F5344CB8AC3E}">
        <p14:creationId xmlns:p14="http://schemas.microsoft.com/office/powerpoint/2010/main" val="25110942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20E1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315</TotalTime>
  <Words>2960</Words>
  <Application>Microsoft Office PowerPoint</Application>
  <PresentationFormat>Custom</PresentationFormat>
  <Paragraphs>132</Paragraphs>
  <Slides>18</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Courier New</vt:lpstr>
      <vt:lpstr>Helvetica</vt:lpstr>
      <vt:lpstr>Wingdings</vt:lpstr>
      <vt:lpstr>Office Theme</vt:lpstr>
      <vt:lpstr>11ο TAX FORUM  «Προς ένα Σύγχρονο Φορολογικό Περιβάλλον των Επιχειρήσεων – Προοπτικές 2025-2027»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POWERPOINT</dc:title>
  <dc:creator>Cally Lampaditi</dc:creator>
  <cp:lastModifiedBy>Athina Dioleti</cp:lastModifiedBy>
  <cp:revision>46</cp:revision>
  <dcterms:created xsi:type="dcterms:W3CDTF">2023-07-24T08:30:31Z</dcterms:created>
  <dcterms:modified xsi:type="dcterms:W3CDTF">2025-03-31T12:29:27Z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2023-07-24T00:00:00Z</vt:filetime>
  </property>
  <property fmtid="{D5CDD505-2E9C-101B-9397-08002B2CF9AE}" pid="3" name="Creator">
    <vt:lpwstr>Adobe Illustrator 26.3 (Macintosh)</vt:lpwstr>
  </property>
  <property fmtid="{D5CDD505-2E9C-101B-9397-08002B2CF9AE}" pid="4" name="LastSaved">
    <vt:filetime>2023-07-24T00:00:00Z</vt:filetime>
  </property>
  <property fmtid="{D5CDD505-2E9C-101B-9397-08002B2CF9AE}" pid="5" name="Producer">
    <vt:lpwstr>Adobe PDF library 16.07</vt:lpwstr>
  </property>
</Properties>
</file>