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9"/>
  </p:notesMasterIdLst>
  <p:handoutMasterIdLst>
    <p:handoutMasterId r:id="rId10"/>
  </p:handoutMasterIdLst>
  <p:sldIdLst>
    <p:sldId id="263" r:id="rId2"/>
    <p:sldId id="265" r:id="rId3"/>
    <p:sldId id="268" r:id="rId4"/>
    <p:sldId id="267" r:id="rId5"/>
    <p:sldId id="269" r:id="rId6"/>
    <p:sldId id="270" r:id="rId7"/>
    <p:sldId id="266" r:id="rId8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328"/>
    <a:srgbClr val="00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CC9BB-58CD-432C-96A5-FC6C5B039B28}" v="156" dt="2024-11-28T16:03:27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2657" autoAdjust="0"/>
  </p:normalViewPr>
  <p:slideViewPr>
    <p:cSldViewPr snapToGrid="0">
      <p:cViewPr varScale="1">
        <p:scale>
          <a:sx n="62" d="100"/>
          <a:sy n="62" d="100"/>
        </p:scale>
        <p:origin x="203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2148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733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8E4E573-8D30-4465-9D61-B5F6EF472A08}" type="datetimeFigureOut">
              <a:rPr lang="id-ID" smtClean="0"/>
              <a:t>01/12/2024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1558FA8-D41C-4857-96FC-7B4A4D7760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195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8FA8-D41C-4857-96FC-7B4A4D7760CE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776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8FA8-D41C-4857-96FC-7B4A4D7760CE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508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92C4-AFCA-D466-F16E-BA3A566A9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9760BD-5B0E-44C0-A573-EFAA239FA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711072-2890-2935-F732-47268D66C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D332F1-86BA-53DC-D3B9-EADCA6C03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8FA8-D41C-4857-96FC-7B4A4D7760CE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003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8FA8-D41C-4857-96FC-7B4A4D7760CE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054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08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47063" y="0"/>
            <a:ext cx="4496937" cy="685800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614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027715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2354096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88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36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73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93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989943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4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57425" y="0"/>
            <a:ext cx="2314575" cy="685800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257425" cy="685800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2314575" cy="685800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6575" y="0"/>
            <a:ext cx="2257425" cy="685800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7469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23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56111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169721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</p:spPr>
        <p:txBody>
          <a:bodyPr lIns="68580" tIns="34290" rIns="68580" bIns="34290"/>
          <a:lstStyle>
            <a:lvl1pPr>
              <a:defRPr sz="10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1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800" r:id="rId2"/>
    <p:sldLayoutId id="2147483649" r:id="rId3"/>
    <p:sldLayoutId id="2147483710" r:id="rId4"/>
    <p:sldLayoutId id="2147483725" r:id="rId5"/>
    <p:sldLayoutId id="2147483669" r:id="rId6"/>
    <p:sldLayoutId id="2147483670" r:id="rId7"/>
    <p:sldLayoutId id="2147483690" r:id="rId8"/>
    <p:sldLayoutId id="2147483692" r:id="rId9"/>
    <p:sldLayoutId id="2147483699" r:id="rId10"/>
    <p:sldLayoutId id="2147483713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4D7000D-6C9B-400F-8317-1D80FBAF15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-11723" y="0"/>
            <a:ext cx="9144000" cy="685800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564D36-F168-4E6A-B869-1DA6630FC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15" y="2121627"/>
            <a:ext cx="3923809" cy="186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1C90B8-30C9-433F-6B1E-529F0739D376}"/>
              </a:ext>
            </a:extLst>
          </p:cNvPr>
          <p:cNvSpPr txBox="1"/>
          <p:nvPr/>
        </p:nvSpPr>
        <p:spPr>
          <a:xfrm>
            <a:off x="4101414" y="4359577"/>
            <a:ext cx="4842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400" spc="225" dirty="0" err="1">
                <a:solidFill>
                  <a:schemeClr val="bg1"/>
                </a:solidFill>
                <a:latin typeface="Myriad Pro" panose="020B0503030403020204" pitchFamily="34" charset="0"/>
              </a:rPr>
              <a:t>Closing</a:t>
            </a:r>
            <a:r>
              <a:rPr lang="fr-FR" altLang="fr-FR" sz="2400" spc="225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fr-FR" altLang="fr-FR" sz="2400" spc="225" dirty="0" err="1">
                <a:solidFill>
                  <a:schemeClr val="bg1"/>
                </a:solidFill>
                <a:latin typeface="Myriad Pro" panose="020B0503030403020204" pitchFamily="34" charset="0"/>
              </a:rPr>
              <a:t>speaking</a:t>
            </a:r>
            <a:endParaRPr lang="fr-FR" altLang="fr-FR" sz="2400" spc="225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fr-FR" altLang="fr-FR" sz="2400" spc="225" dirty="0">
                <a:solidFill>
                  <a:schemeClr val="bg1"/>
                </a:solidFill>
                <a:latin typeface="Myriad Pro" panose="020B0503030403020204" pitchFamily="34" charset="0"/>
              </a:rPr>
              <a:t>CCIFG MARITIME FORUM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1A411C-5372-7073-18AF-D1548F6F1534}"/>
              </a:ext>
            </a:extLst>
          </p:cNvPr>
          <p:cNvSpPr txBox="1"/>
          <p:nvPr/>
        </p:nvSpPr>
        <p:spPr>
          <a:xfrm>
            <a:off x="6189785" y="5709811"/>
            <a:ext cx="311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000" i="1" spc="225" dirty="0" err="1">
                <a:solidFill>
                  <a:schemeClr val="bg1"/>
                </a:solidFill>
                <a:latin typeface="Myriad Pro" panose="020B0503030403020204" pitchFamily="34" charset="0"/>
              </a:rPr>
              <a:t>December</a:t>
            </a:r>
            <a:r>
              <a:rPr lang="fr-FR" altLang="fr-FR" sz="2000" i="1" spc="225" dirty="0">
                <a:solidFill>
                  <a:schemeClr val="bg1"/>
                </a:solidFill>
                <a:latin typeface="Myriad Pro" panose="020B0503030403020204" pitchFamily="34" charset="0"/>
              </a:rPr>
              <a:t> 4</a:t>
            </a:r>
            <a:r>
              <a:rPr lang="fr-FR" altLang="fr-FR" sz="2000" i="1" spc="225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th </a:t>
            </a:r>
            <a:r>
              <a:rPr lang="fr-FR" altLang="fr-FR" sz="2000" i="1" spc="225" dirty="0">
                <a:solidFill>
                  <a:schemeClr val="bg1"/>
                </a:solidFill>
                <a:latin typeface="Myriad Pro" panose="020B0503030403020204" pitchFamily="34" charset="0"/>
              </a:rPr>
              <a:t>2024</a:t>
            </a:r>
            <a:endParaRPr lang="fr-FR" sz="2000" i="1" dirty="0">
              <a:solidFill>
                <a:schemeClr val="bg1"/>
              </a:solidFill>
              <a:latin typeface="Myriad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37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646" y="260119"/>
            <a:ext cx="6546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u="none" dirty="0"/>
              <a:t>Recent measures provide a clear framework and objectives</a:t>
            </a:r>
            <a:endParaRPr sz="1800" u="none" spc="-5" dirty="0">
              <a:solidFill>
                <a:srgbClr val="11466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"/>
            <a:ext cx="1004569" cy="7590971"/>
            <a:chOff x="0" y="0"/>
            <a:chExt cx="1004569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4315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3" y="6444994"/>
              <a:ext cx="665988" cy="31699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0609" y="158519"/>
            <a:ext cx="600975" cy="398145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759AF587-B8EE-CC7E-CFE1-83A6E4A3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180" y="684194"/>
            <a:ext cx="725102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Background to the decarbonization of maritime transport:</a:t>
            </a:r>
            <a:endParaRPr kumimoji="0" lang="en-US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maritime sector accounts for around </a:t>
            </a: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2-3%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global CO</a:t>
            </a:r>
            <a:r>
              <a:rPr kumimoji="0" lang="en-US" altLang="fr-FR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emissions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Strategic importance of the sector for the global economy 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90% of international trade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Commitment by international organizations and governments to ambitious emission reduction trajectories in the maritime sector:</a:t>
            </a:r>
          </a:p>
          <a:p>
            <a:pPr marL="800100" lvl="1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Revised IMO strategy 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adopted in 2023 with strengthened targets for decarbonization of shipping:</a:t>
            </a:r>
          </a:p>
          <a:p>
            <a:pPr marL="1257300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Objective: zero net GHG emissions in international shipping by 2050</a:t>
            </a:r>
          </a:p>
          <a:p>
            <a:pPr marL="1257300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ambitious measures proposed: fuel standards and emissions pricing mechanism</a:t>
            </a:r>
          </a:p>
          <a:p>
            <a:pPr marL="1257300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fr-FR" sz="1600" dirty="0">
              <a:latin typeface="Arial" panose="020B0604020202020204" pitchFamily="34" charset="0"/>
            </a:endParaRPr>
          </a:p>
        </p:txBody>
      </p:sp>
      <p:pic>
        <p:nvPicPr>
          <p:cNvPr id="7" name="Picture 4" descr="The IMO charts a course to net-zero - Ammonia Energy Association">
            <a:extLst>
              <a:ext uri="{FF2B5EF4-FFF2-40B4-BE49-F238E27FC236}">
                <a16:creationId xmlns:a16="http://schemas.microsoft.com/office/drawing/2014/main" id="{F4E5FF68-A8F3-8DA2-6051-E8A088775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3" b="12029"/>
          <a:stretch/>
        </p:blipFill>
        <p:spPr bwMode="auto">
          <a:xfrm>
            <a:off x="1376467" y="3857451"/>
            <a:ext cx="6780445" cy="27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D971F-33DA-D9A2-1BE7-636A9D6F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74278D0-0BEB-158D-2BDA-D3D2C920C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3646" y="260119"/>
            <a:ext cx="6546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u="none" dirty="0"/>
              <a:t>Recent measures provide a clear framework and objectives</a:t>
            </a:r>
            <a:endParaRPr sz="1800" u="none" spc="-5" dirty="0">
              <a:solidFill>
                <a:srgbClr val="114660"/>
              </a:solidFill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2DF12A5-3C0E-AA67-00FA-D21A16019121}"/>
              </a:ext>
            </a:extLst>
          </p:cNvPr>
          <p:cNvGrpSpPr/>
          <p:nvPr/>
        </p:nvGrpSpPr>
        <p:grpSpPr>
          <a:xfrm>
            <a:off x="0" y="-1"/>
            <a:ext cx="1004569" cy="7590971"/>
            <a:chOff x="0" y="0"/>
            <a:chExt cx="1004569" cy="685800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8D81AEED-F639-6301-DA36-33DCB91B335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4315" cy="6857996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CB9276D6-3132-C1D5-597A-18A040B653B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3" y="6444994"/>
              <a:ext cx="665988" cy="316992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A6390A3B-552B-26E0-844C-A66A118E9E2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0609" y="158519"/>
            <a:ext cx="600975" cy="398145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10D4E01E-6605-7EBD-4D74-449F1303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61" y="738195"/>
            <a:ext cx="757307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fr-FR" sz="1600" b="1" dirty="0">
                <a:latin typeface="Arial" panose="020B0604020202020204" pitchFamily="34" charset="0"/>
              </a:rPr>
              <a:t>M</a:t>
            </a: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aritime </a:t>
            </a:r>
            <a:r>
              <a:rPr kumimoji="0" lang="en-US" altLang="fr-F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FuelEU</a:t>
            </a: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Regulation 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 July 2023, stemming from the Fit for 55 package of the European Green Deal: </a:t>
            </a:r>
          </a:p>
          <a:p>
            <a:pPr marL="1257300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Aims as a priority to decarbonize the maritime sector by reducing the intensity of GHG emissions from ships;</a:t>
            </a:r>
          </a:p>
          <a:p>
            <a:pPr marL="1257300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Seeks to promote the development and use of alternative fuels, such as e-fuels (synthetic fuels), biofuels and hydrogen;</a:t>
            </a:r>
          </a:p>
          <a:p>
            <a:pPr marL="1257300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Promotes the maritime sector's energy transition, while maintaining the competitiveness of European shipowners, by providing incentives and supporting innovation.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marL="1257300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fr-FR" sz="16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Getting ready for FuelEU Maritime - Insights | Gard">
            <a:extLst>
              <a:ext uri="{FF2B5EF4-FFF2-40B4-BE49-F238E27FC236}">
                <a16:creationId xmlns:a16="http://schemas.microsoft.com/office/drawing/2014/main" id="{F33E3EC5-C901-F097-65D4-6F15F0A2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37" y="3292740"/>
            <a:ext cx="5416105" cy="33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5EF06-C458-DEDF-6603-258B98D67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FB6D781-81C1-1EF3-ED19-E1516C96B3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3646" y="336319"/>
            <a:ext cx="6546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u="none" dirty="0"/>
              <a:t>The major challenges of decarbonizing maritime transport </a:t>
            </a:r>
            <a:endParaRPr sz="1800" u="none" spc="-5" dirty="0">
              <a:solidFill>
                <a:srgbClr val="114660"/>
              </a:solidFill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2E75840-F4B5-C475-2F05-FAC90439D10A}"/>
              </a:ext>
            </a:extLst>
          </p:cNvPr>
          <p:cNvGrpSpPr/>
          <p:nvPr/>
        </p:nvGrpSpPr>
        <p:grpSpPr>
          <a:xfrm>
            <a:off x="0" y="-1"/>
            <a:ext cx="1004569" cy="7590971"/>
            <a:chOff x="0" y="0"/>
            <a:chExt cx="1004569" cy="685800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ACC39625-6561-882D-7CB1-27DDE8F06A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4315" cy="6857996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5D11501D-0971-D016-D8A8-0C4A57D480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3" y="6444994"/>
              <a:ext cx="665988" cy="316992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FE55720A-283E-9A8B-7739-E5DE995F52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0609" y="158519"/>
            <a:ext cx="600975" cy="398145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F969D259-3D83-4F00-FDDF-DBB628C6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15" y="874455"/>
            <a:ext cx="782435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Decarbonization poses many challenges today:</a:t>
            </a:r>
            <a:endParaRPr lang="en-US" altLang="fr-FR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cost of alternative fuels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e-fuels, hydrogen and other low-carbon fuels are still much more expensive than traditional fossil fuels, posing a challenge to their widespread adoption;</a:t>
            </a:r>
            <a:endParaRPr lang="en-US" altLang="fr-FR" sz="16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Incomplete technological maturity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production of these fuels is still limited on an industrial scale, and much investment and innovation will be needed to achieve large-scale production;</a:t>
            </a:r>
            <a:endParaRPr lang="en-US" altLang="fr-FR" sz="16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Supply of low-carbon fuels still too limited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the availability and supply of alternative fuels at competitive prices represent a logistical and economic challenge, not least because of competition between the various energy sectors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A09FA5-8FB9-9107-B5B8-26F108342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021" y="3532986"/>
            <a:ext cx="5315957" cy="298869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D04FC93-D2CF-57A2-7854-B52E893759D5}"/>
              </a:ext>
            </a:extLst>
          </p:cNvPr>
          <p:cNvSpPr txBox="1"/>
          <p:nvPr/>
        </p:nvSpPr>
        <p:spPr>
          <a:xfrm>
            <a:off x="2285999" y="649486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Source: Exactitude Consultancy, 2023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02597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6133D-BF68-3324-BD2E-4D570F64D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C2D8C7-4D6B-9B03-7623-F1BFF11864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3646" y="336319"/>
            <a:ext cx="6546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u="none" dirty="0"/>
              <a:t>The major challenges of decarbonizing maritime transport </a:t>
            </a:r>
            <a:endParaRPr sz="1800" u="none" spc="-5" dirty="0">
              <a:solidFill>
                <a:srgbClr val="114660"/>
              </a:solidFill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840156-3DE0-ADE1-C679-0E99628588E3}"/>
              </a:ext>
            </a:extLst>
          </p:cNvPr>
          <p:cNvGrpSpPr/>
          <p:nvPr/>
        </p:nvGrpSpPr>
        <p:grpSpPr>
          <a:xfrm>
            <a:off x="0" y="-1"/>
            <a:ext cx="1004569" cy="7590971"/>
            <a:chOff x="0" y="0"/>
            <a:chExt cx="1004569" cy="685800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9257863A-2A36-F289-578E-EEAFA85C913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4315" cy="6857996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FA728B5D-7C00-5E4B-E894-520FCBF308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3" y="6444994"/>
              <a:ext cx="665988" cy="316992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B4536B73-B599-4D0A-CCD7-2565071445B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0609" y="158519"/>
            <a:ext cx="600975" cy="398145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5D8022E0-BAD3-7F68-AC5E-87878F277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227" y="940745"/>
            <a:ext cx="7824357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fr-F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Nevertheless, real and credible prospects in the medium/long term: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>
                <a:latin typeface="Arial" panose="020B0604020202020204" pitchFamily="34" charset="0"/>
              </a:rPr>
              <a:t>Necessary </a:t>
            </a:r>
            <a:r>
              <a:rPr lang="en-US" altLang="fr-FR" sz="1600" b="1" dirty="0">
                <a:latin typeface="Arial" panose="020B0604020202020204" pitchFamily="34" charset="0"/>
              </a:rPr>
              <a:t>partnerships and collaborations between states</a:t>
            </a:r>
            <a:r>
              <a:rPr lang="en-US" altLang="fr-FR" sz="1600" dirty="0">
                <a:latin typeface="Arial" panose="020B0604020202020204" pitchFamily="34" charset="0"/>
              </a:rPr>
              <a:t>, as illustrated by the </a:t>
            </a:r>
            <a:r>
              <a:rPr lang="en-US" altLang="fr-FR" sz="1600" b="1" dirty="0">
                <a:latin typeface="Arial" panose="020B0604020202020204" pitchFamily="34" charset="0"/>
              </a:rPr>
              <a:t>Franco-Hellenic Maritime Committee since 2022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b="1" dirty="0">
                <a:latin typeface="Arial" panose="020B0604020202020204" pitchFamily="34" charset="0"/>
              </a:rPr>
              <a:t>Development of a public-private collaboration</a:t>
            </a:r>
            <a:r>
              <a:rPr lang="en-US" altLang="fr-FR" sz="1600" dirty="0">
                <a:latin typeface="Arial" panose="020B0604020202020204" pitchFamily="34" charset="0"/>
              </a:rPr>
              <a:t> that is as essential as it is conducive to generating tomorrow's innovations.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>
                <a:latin typeface="Arial" panose="020B0604020202020204" pitchFamily="34" charset="0"/>
              </a:rPr>
              <a:t>Growth of the </a:t>
            </a:r>
            <a:r>
              <a:rPr lang="en-US" altLang="fr-FR" sz="1600" b="1" dirty="0">
                <a:latin typeface="Arial" panose="020B0604020202020204" pitchFamily="34" charset="0"/>
              </a:rPr>
              <a:t>sailing shipping</a:t>
            </a:r>
            <a:r>
              <a:rPr lang="en-US" altLang="fr-FR" sz="1600" dirty="0">
                <a:latin typeface="Arial" panose="020B0604020202020204" pitchFamily="34" charset="0"/>
              </a:rPr>
              <a:t>: 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fr-FR" sz="1400" dirty="0">
                <a:latin typeface="Arial" panose="020B0604020202020204" pitchFamily="34" charset="0"/>
              </a:rPr>
              <a:t>Pilot projects in Europe, and particularly in France, with companies and startups developing innovative vessels;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fr-FR" sz="1400" dirty="0">
                <a:latin typeface="Arial" panose="020B0604020202020204" pitchFamily="34" charset="0"/>
              </a:rPr>
              <a:t>An innovative solution that is growing rapidly, but still requires investment in research, development and infrastructure to become a viable large-scale solution for decarbonizing the maritime sector.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TOWT - Accueil">
            <a:extLst>
              <a:ext uri="{FF2B5EF4-FFF2-40B4-BE49-F238E27FC236}">
                <a16:creationId xmlns:a16="http://schemas.microsoft.com/office/drawing/2014/main" id="{95409CD0-58F8-B00C-BBC0-56D88AFE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18" y="3902226"/>
            <a:ext cx="7058344" cy="26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14C7D-8041-B30E-8307-7C9E83B2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63A9D4-B1A5-E7C0-A99F-95EF05DF9C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3646" y="336319"/>
            <a:ext cx="6546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u="none" dirty="0"/>
              <a:t>The major challenges of decarbonizing maritime transport </a:t>
            </a:r>
            <a:endParaRPr sz="1800" u="none" spc="-5" dirty="0">
              <a:solidFill>
                <a:srgbClr val="114660"/>
              </a:solidFill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5E5623C-8EA3-015A-E144-24CF21AE4666}"/>
              </a:ext>
            </a:extLst>
          </p:cNvPr>
          <p:cNvGrpSpPr/>
          <p:nvPr/>
        </p:nvGrpSpPr>
        <p:grpSpPr>
          <a:xfrm>
            <a:off x="0" y="-1"/>
            <a:ext cx="1004569" cy="7590971"/>
            <a:chOff x="0" y="0"/>
            <a:chExt cx="1004569" cy="685800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71F7D106-9572-6FAE-0906-8F1A8BEE497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4315" cy="6857996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8D160640-F4C5-4F31-931A-4A514371DA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3" y="6444994"/>
              <a:ext cx="665988" cy="316992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CA7AD9E0-B17B-12E3-7D71-036DCDDEEF6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0609" y="158519"/>
            <a:ext cx="600975" cy="398145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C953FA30-3FE4-1BC5-5746-19D3F122D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298" y="766260"/>
            <a:ext cx="450979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fr-F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Update on the French decarbonization roadmap: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>
                <a:latin typeface="Arial" panose="020B0604020202020204" pitchFamily="34" charset="0"/>
              </a:rPr>
              <a:t>Between private and public players, co-piloted by the French Directorate-General for Maritime Affairs, Fisheries and Aquaculture and the French Maritime Cluster, supported by the expertise of the MEET2050 Institute.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1600" dirty="0"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>
                <a:latin typeface="Arial" panose="020B0604020202020204" pitchFamily="34" charset="0"/>
              </a:rPr>
              <a:t>It responds to a legislative requirement for sectors with high greenhouse gas emissions: to identify the path to follow to achieve their eco-energy transition.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1600" dirty="0"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>
                <a:latin typeface="Arial" panose="020B0604020202020204" pitchFamily="34" charset="0"/>
              </a:rPr>
              <a:t>In its initial version of April 2023, the roadmap set out essential findings for the French fleet, identifying the brakes and levers for decarbonization, as well as an initial action plan.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1600" dirty="0"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>
                <a:latin typeface="Arial" panose="020B0604020202020204" pitchFamily="34" charset="0"/>
              </a:rPr>
              <a:t>The updated version presented at the Assises de </a:t>
            </a:r>
            <a:r>
              <a:rPr lang="en-US" altLang="fr-FR" sz="1600" dirty="0" err="1">
                <a:latin typeface="Arial" panose="020B0604020202020204" pitchFamily="34" charset="0"/>
              </a:rPr>
              <a:t>l'économie</a:t>
            </a:r>
            <a:r>
              <a:rPr lang="en-US" altLang="fr-FR" sz="1600" dirty="0">
                <a:latin typeface="Arial" panose="020B0604020202020204" pitchFamily="34" charset="0"/>
              </a:rPr>
              <a:t> de la </a:t>
            </a:r>
            <a:r>
              <a:rPr lang="en-US" altLang="fr-FR" sz="1600" dirty="0" err="1">
                <a:latin typeface="Arial" panose="020B0604020202020204" pitchFamily="34" charset="0"/>
              </a:rPr>
              <a:t>mer</a:t>
            </a:r>
            <a:r>
              <a:rPr lang="en-US" altLang="fr-FR" sz="1600" dirty="0">
                <a:latin typeface="Arial" panose="020B0604020202020204" pitchFamily="34" charset="0"/>
              </a:rPr>
              <a:t> 2024 takes the analysis a step further, exploring the specific needs of certain fleet segments on the basis of more precise and robust data. </a:t>
            </a:r>
          </a:p>
        </p:txBody>
      </p:sp>
      <p:pic>
        <p:nvPicPr>
          <p:cNvPr id="1026" name="Picture 2" descr="Aucune description alternative pour cette image">
            <a:extLst>
              <a:ext uri="{FF2B5EF4-FFF2-40B4-BE49-F238E27FC236}">
                <a16:creationId xmlns:a16="http://schemas.microsoft.com/office/drawing/2014/main" id="{3FD44FC6-D69C-7081-66C0-B91038415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08" y="1030778"/>
            <a:ext cx="2655529" cy="37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B1C3B37E-098E-4DD2-BA04-3F39F06E4E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D22CC1C-3F6E-A4F6-E847-49EDCF8D8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 descr="Une image contenant habits, homme, personne, costume&#10;&#10;Description générée automatiquement">
            <a:extLst>
              <a:ext uri="{FF2B5EF4-FFF2-40B4-BE49-F238E27FC236}">
                <a16:creationId xmlns:a16="http://schemas.microsoft.com/office/drawing/2014/main" id="{E4259561-9B82-1E4B-B93E-31C0B1145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6" y="5047841"/>
            <a:ext cx="3330458" cy="169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8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27ED8-1ACA-0EBA-92EA-3C1395BDA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488B432-5940-7CF3-1103-240660B65B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3646" y="222019"/>
            <a:ext cx="6546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u="none" dirty="0"/>
              <a:t>Conclusion</a:t>
            </a:r>
            <a:endParaRPr sz="1800" u="none" spc="-5" dirty="0">
              <a:solidFill>
                <a:srgbClr val="114660"/>
              </a:solidFill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41170BE-0CDB-5076-3737-7F70B4F3112C}"/>
              </a:ext>
            </a:extLst>
          </p:cNvPr>
          <p:cNvGrpSpPr/>
          <p:nvPr/>
        </p:nvGrpSpPr>
        <p:grpSpPr>
          <a:xfrm>
            <a:off x="0" y="-1"/>
            <a:ext cx="1004569" cy="7590971"/>
            <a:chOff x="0" y="0"/>
            <a:chExt cx="1004569" cy="685800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5755AC87-BBFC-EB3F-FE83-37403A40F2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4315" cy="6857996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345DD4F-8B4B-89E3-47D5-C5280DB655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3" y="6444994"/>
              <a:ext cx="665988" cy="316992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A4B09897-A26C-4197-C4F1-951EC6FCF96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0609" y="158519"/>
            <a:ext cx="600975" cy="39814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F6523AD-B19B-AFB4-8C7A-2A3FC8D96898}"/>
              </a:ext>
            </a:extLst>
          </p:cNvPr>
          <p:cNvSpPr txBox="1"/>
          <p:nvPr/>
        </p:nvSpPr>
        <p:spPr>
          <a:xfrm>
            <a:off x="1161820" y="689447"/>
            <a:ext cx="766468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decarbonization of the maritime sector represents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tremendous challenge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will considerably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transform maritime transport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it has developed since the 1970s.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nevertheless represents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unique opportunity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through which the combination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innovations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investments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can (and must) lead the maritime sector to become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player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fight against climate change, while opening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economic opportunities for the industry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means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strengthening cooperation between public and private players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who must explore all the solutions that already exist, while supporting the innovations of tomorrow, which together will enable us to achieve this major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eco-energy transition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L'Europe doit devenir le leader du transport maritime décarboné – Euractiv  FR">
            <a:extLst>
              <a:ext uri="{FF2B5EF4-FFF2-40B4-BE49-F238E27FC236}">
                <a16:creationId xmlns:a16="http://schemas.microsoft.com/office/drawing/2014/main" id="{52262DA5-FFF5-42B3-C5E5-8C07D8EE2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06" y="4381500"/>
            <a:ext cx="3782188" cy="21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333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Tosca">
      <a:dk1>
        <a:sysClr val="windowText" lastClr="000000"/>
      </a:dk1>
      <a:lt1>
        <a:sysClr val="window" lastClr="FFFFFF"/>
      </a:lt1>
      <a:dk2>
        <a:srgbClr val="222328"/>
      </a:dk2>
      <a:lt2>
        <a:srgbClr val="D1EAF7"/>
      </a:lt2>
      <a:accent1>
        <a:srgbClr val="07C9C4"/>
      </a:accent1>
      <a:accent2>
        <a:srgbClr val="00C077"/>
      </a:accent2>
      <a:accent3>
        <a:srgbClr val="08DA76"/>
      </a:accent3>
      <a:accent4>
        <a:srgbClr val="11B797"/>
      </a:accent4>
      <a:accent5>
        <a:srgbClr val="1A7C77"/>
      </a:accent5>
      <a:accent6>
        <a:srgbClr val="09996C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CMF PowerPoint-Presentation CMF - les formations et métiers d'avenir dans le maritime- 2023</Template>
  <TotalTime>5</TotalTime>
  <Words>675</Words>
  <Application>Microsoft Office PowerPoint</Application>
  <PresentationFormat>On-screen Show (4:3)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Myriad Pro</vt:lpstr>
      <vt:lpstr>Segoe UI</vt:lpstr>
      <vt:lpstr>Wingdings</vt:lpstr>
      <vt:lpstr>Thème Office</vt:lpstr>
      <vt:lpstr>PowerPoint Presentation</vt:lpstr>
      <vt:lpstr>Recent measures provide a clear framework and objectives</vt:lpstr>
      <vt:lpstr>Recent measures provide a clear framework and objectives</vt:lpstr>
      <vt:lpstr>The major challenges of decarbonizing maritime transport </vt:lpstr>
      <vt:lpstr>The major challenges of decarbonizing maritime transport </vt:lpstr>
      <vt:lpstr>The major challenges of decarbonizing maritime transport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Leonidas</dc:creator>
  <cp:lastModifiedBy>Antoinette Pirillou</cp:lastModifiedBy>
  <cp:revision>69</cp:revision>
  <cp:lastPrinted>2024-01-11T17:10:49Z</cp:lastPrinted>
  <dcterms:created xsi:type="dcterms:W3CDTF">2023-10-16T12:28:35Z</dcterms:created>
  <dcterms:modified xsi:type="dcterms:W3CDTF">2024-12-01T21:58:33Z</dcterms:modified>
</cp:coreProperties>
</file>