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spc="0" dirty="0"/>
              <a:t>Why invest in </a:t>
            </a:r>
            <a:r>
              <a:rPr lang="en-US" sz="5400" spc="0" dirty="0" smtClean="0"/>
              <a:t>Greek tourism?</a:t>
            </a:r>
            <a:r>
              <a:rPr lang="en-US" sz="5400" spc="0" dirty="0"/>
              <a:t/>
            </a:r>
            <a:br>
              <a:rPr lang="en-US" sz="5400" spc="0" dirty="0"/>
            </a:br>
            <a:r>
              <a:rPr lang="en-US" sz="2400" spc="0" dirty="0"/>
              <a:t>Atelier </a:t>
            </a:r>
            <a:r>
              <a:rPr lang="en-US" sz="2400" spc="0" dirty="0" err="1" smtClean="0"/>
              <a:t>immobilier</a:t>
            </a:r>
            <a:r>
              <a:rPr lang="en-US" sz="2400" spc="0" dirty="0" smtClean="0"/>
              <a:t> - CCI France </a:t>
            </a:r>
            <a:r>
              <a:rPr lang="en-US" sz="2400" spc="0" dirty="0" err="1" smtClean="0"/>
              <a:t>Grèce</a:t>
            </a:r>
            <a:r>
              <a:rPr lang="en-US" sz="2800" spc="0" dirty="0" smtClean="0"/>
              <a:t/>
            </a:r>
            <a:br>
              <a:rPr lang="en-US" sz="2800" spc="0" dirty="0" smtClean="0"/>
            </a:br>
            <a:r>
              <a:rPr lang="en-US" sz="2000" spc="0" dirty="0" smtClean="0"/>
              <a:t>Paris</a:t>
            </a:r>
            <a:r>
              <a:rPr lang="en-US" sz="2000" spc="0" dirty="0"/>
              <a:t>, 14/5/2019</a:t>
            </a:r>
            <a:endParaRPr lang="el-GR" sz="2000" spc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George </a:t>
            </a:r>
            <a:r>
              <a:rPr lang="en-US" sz="2400" dirty="0" err="1"/>
              <a:t>Tziallas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Secretary-General for </a:t>
            </a:r>
            <a:br>
              <a:rPr lang="en-US" sz="1600" dirty="0"/>
            </a:br>
            <a:r>
              <a:rPr lang="en-US" sz="1600" dirty="0"/>
              <a:t>Tourism Policy and Development</a:t>
            </a:r>
            <a:endParaRPr lang="el-GR" sz="1600" dirty="0"/>
          </a:p>
        </p:txBody>
      </p:sp>
      <p:pic>
        <p:nvPicPr>
          <p:cNvPr id="4" name="Image 4">
            <a:extLst>
              <a:ext uri="{FF2B5EF4-FFF2-40B4-BE49-F238E27FC236}">
                <a16:creationId xmlns="" xmlns:a16="http://schemas.microsoft.com/office/drawing/2014/main" id="{9904B4EC-55B0-4FE0-91B6-5DA87DCCF6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722" y="2171992"/>
            <a:ext cx="556407" cy="560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6448" y="1006812"/>
            <a:ext cx="898681" cy="868284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6022" y="2732849"/>
            <a:ext cx="1671112" cy="359883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76022" y="5022022"/>
            <a:ext cx="1600506" cy="4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17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TRACK LAW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Fast track licensing process</a:t>
            </a:r>
          </a:p>
          <a:p>
            <a:r>
              <a:rPr lang="en-US" sz="2400" dirty="0"/>
              <a:t>Predefined holistic spatial tool, secured by a Presidential Decree</a:t>
            </a:r>
          </a:p>
          <a:p>
            <a:r>
              <a:rPr lang="en-US" sz="2400" dirty="0"/>
              <a:t>Stable tax system for 12 years</a:t>
            </a:r>
          </a:p>
          <a:p>
            <a:r>
              <a:rPr lang="en-US" sz="2400" dirty="0"/>
              <a:t>Possibility for tax breaks and special tax regime</a:t>
            </a:r>
          </a:p>
          <a:p>
            <a:r>
              <a:rPr lang="en-US" sz="2400" dirty="0"/>
              <a:t>Granting of residence permits for executives of strategic investments and their </a:t>
            </a:r>
            <a:r>
              <a:rPr lang="en-US" sz="2400" dirty="0" smtClean="0"/>
              <a:t>families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89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spc="0" dirty="0"/>
              <a:t>Why invest in </a:t>
            </a:r>
            <a:r>
              <a:rPr lang="en-US" sz="5400" spc="0" dirty="0" smtClean="0"/>
              <a:t>Greek tourism?</a:t>
            </a:r>
            <a:r>
              <a:rPr lang="en-US" sz="5400" spc="0" dirty="0"/>
              <a:t/>
            </a:r>
            <a:br>
              <a:rPr lang="en-US" sz="5400" spc="0" dirty="0"/>
            </a:br>
            <a:r>
              <a:rPr lang="en-US" sz="2400" spc="0" dirty="0"/>
              <a:t>Atelier </a:t>
            </a:r>
            <a:r>
              <a:rPr lang="en-US" sz="2400" spc="0" dirty="0" err="1" smtClean="0"/>
              <a:t>immobilier</a:t>
            </a:r>
            <a:r>
              <a:rPr lang="en-US" sz="2400" spc="0" dirty="0" smtClean="0"/>
              <a:t> - CCI France </a:t>
            </a:r>
            <a:r>
              <a:rPr lang="en-US" sz="2400" spc="0" dirty="0" err="1" smtClean="0"/>
              <a:t>Grèce</a:t>
            </a:r>
            <a:r>
              <a:rPr lang="en-US" sz="2800" spc="0" dirty="0" smtClean="0"/>
              <a:t/>
            </a:r>
            <a:br>
              <a:rPr lang="en-US" sz="2800" spc="0" dirty="0" smtClean="0"/>
            </a:br>
            <a:r>
              <a:rPr lang="en-US" sz="2000" spc="0" dirty="0" smtClean="0"/>
              <a:t>Paris</a:t>
            </a:r>
            <a:r>
              <a:rPr lang="en-US" sz="2000" spc="0" dirty="0"/>
              <a:t>, 14/5/2019</a:t>
            </a:r>
            <a:endParaRPr lang="el-GR" sz="2000" spc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George </a:t>
            </a:r>
            <a:r>
              <a:rPr lang="en-US" sz="2400" dirty="0" err="1"/>
              <a:t>Tziallas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Secretary-General for </a:t>
            </a:r>
            <a:br>
              <a:rPr lang="en-US" sz="1600" dirty="0"/>
            </a:br>
            <a:r>
              <a:rPr lang="en-US" sz="1600" dirty="0"/>
              <a:t>Tourism Policy and Development</a:t>
            </a:r>
            <a:endParaRPr lang="el-GR" sz="1600" dirty="0"/>
          </a:p>
        </p:txBody>
      </p:sp>
      <p:pic>
        <p:nvPicPr>
          <p:cNvPr id="4" name="Image 4">
            <a:extLst>
              <a:ext uri="{FF2B5EF4-FFF2-40B4-BE49-F238E27FC236}">
                <a16:creationId xmlns="" xmlns:a16="http://schemas.microsoft.com/office/drawing/2014/main" id="{9904B4EC-55B0-4FE0-91B6-5DA87DCCF6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722" y="2171992"/>
            <a:ext cx="556407" cy="560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6448" y="1006812"/>
            <a:ext cx="898681" cy="868284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6022" y="2732849"/>
            <a:ext cx="1671112" cy="359883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76022" y="5022022"/>
            <a:ext cx="1600506" cy="4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7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&amp; FIGURES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2015 - 2018: </a:t>
            </a:r>
            <a:r>
              <a:rPr lang="en-US" sz="2400" dirty="0"/>
              <a:t>consecutive years of tourism growth</a:t>
            </a:r>
          </a:p>
          <a:p>
            <a:r>
              <a:rPr lang="en-US" sz="2400" dirty="0"/>
              <a:t>2018: </a:t>
            </a:r>
            <a:r>
              <a:rPr lang="en-US" sz="2400" dirty="0" smtClean="0"/>
              <a:t>33M arrivals</a:t>
            </a:r>
            <a:r>
              <a:rPr lang="en-US" sz="2400" dirty="0"/>
              <a:t>, </a:t>
            </a:r>
            <a:r>
              <a:rPr lang="en-US" sz="2400" dirty="0" smtClean="0"/>
              <a:t>€ 18.5bn int’l visitor spend</a:t>
            </a:r>
            <a:endParaRPr lang="en-US" sz="2400" dirty="0"/>
          </a:p>
          <a:p>
            <a:r>
              <a:rPr lang="en-US" sz="2400" dirty="0"/>
              <a:t>Extension of the “official” tourist season (March-November)</a:t>
            </a:r>
          </a:p>
          <a:p>
            <a:r>
              <a:rPr lang="en-US" sz="2400" dirty="0"/>
              <a:t>GDP contribution: more than 20% </a:t>
            </a:r>
          </a:p>
          <a:p>
            <a:r>
              <a:rPr lang="en-US" sz="2400" dirty="0"/>
              <a:t>Employment: </a:t>
            </a:r>
            <a:r>
              <a:rPr lang="en-US" sz="2400" dirty="0" smtClean="0"/>
              <a:t>25</a:t>
            </a:r>
            <a:r>
              <a:rPr lang="en-US" sz="2400" dirty="0"/>
              <a:t>% of the country’s total</a:t>
            </a:r>
          </a:p>
          <a:p>
            <a:r>
              <a:rPr lang="en-US" sz="2400" dirty="0"/>
              <a:t>Travel &amp; tourism investment: </a:t>
            </a:r>
            <a:r>
              <a:rPr lang="en-US" sz="2400" dirty="0" smtClean="0"/>
              <a:t>20% </a:t>
            </a:r>
            <a:r>
              <a:rPr lang="en-US" sz="2400" dirty="0"/>
              <a:t>of total </a:t>
            </a:r>
            <a:r>
              <a:rPr lang="en-US" sz="2400" dirty="0" smtClean="0"/>
              <a:t>investment</a:t>
            </a:r>
          </a:p>
          <a:p>
            <a:r>
              <a:rPr lang="en-US" sz="2400" dirty="0" smtClean="0"/>
              <a:t>55 thousand new hotel beds in the last three years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58078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5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Greece:</a:t>
            </a:r>
            <a:br>
              <a:rPr lang="en-US" sz="2400" dirty="0" smtClean="0"/>
            </a:br>
            <a:r>
              <a:rPr lang="en-US" sz="2400" dirty="0" smtClean="0"/>
              <a:t>a </a:t>
            </a:r>
            <a:r>
              <a:rPr lang="en-US" sz="2400" dirty="0"/>
              <a:t>365-day global </a:t>
            </a:r>
            <a:r>
              <a:rPr lang="en-US" sz="2400" dirty="0" smtClean="0"/>
              <a:t>destination</a:t>
            </a:r>
            <a:br>
              <a:rPr lang="en-US" sz="2400" dirty="0" smtClean="0"/>
            </a:br>
            <a:r>
              <a:rPr lang="en-US" sz="2400" dirty="0" smtClean="0"/>
              <a:t>offering </a:t>
            </a:r>
            <a:r>
              <a:rPr lang="en-US" sz="2400" dirty="0"/>
              <a:t>memorable </a:t>
            </a:r>
            <a:r>
              <a:rPr lang="en-US" sz="2400" dirty="0" smtClean="0"/>
              <a:t>authentic experiences to visitors</a:t>
            </a:r>
            <a:endParaRPr lang="el-GR" sz="2400" dirty="0"/>
          </a:p>
        </p:txBody>
      </p:sp>
      <p:pic>
        <p:nvPicPr>
          <p:cNvPr id="5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2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Extend the tourist season through thematic tourism</a:t>
            </a:r>
          </a:p>
          <a:p>
            <a:r>
              <a:rPr lang="en-US" sz="2400" dirty="0"/>
              <a:t>Promote new thematic tourism products </a:t>
            </a:r>
          </a:p>
          <a:p>
            <a:r>
              <a:rPr lang="en-US" sz="2400" dirty="0"/>
              <a:t>Open new dynamic source-markets</a:t>
            </a:r>
          </a:p>
          <a:p>
            <a:r>
              <a:rPr lang="en-US" sz="2400" dirty="0"/>
              <a:t>Introduce new destinations in Greece</a:t>
            </a:r>
          </a:p>
          <a:p>
            <a:r>
              <a:rPr lang="en-US" sz="2400" dirty="0"/>
              <a:t>Upgrade quality and attract investments</a:t>
            </a:r>
          </a:p>
          <a:p>
            <a:r>
              <a:rPr lang="en-US" sz="2400" dirty="0"/>
              <a:t>Create synergies with other </a:t>
            </a:r>
            <a:r>
              <a:rPr lang="en-US" sz="2400" dirty="0" smtClean="0"/>
              <a:t>sectors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+ 1 REASONS TO INVEST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Established tourism destination</a:t>
            </a:r>
          </a:p>
          <a:p>
            <a:r>
              <a:rPr lang="en-US" sz="2400" dirty="0"/>
              <a:t>Unique competitive advantages</a:t>
            </a:r>
          </a:p>
          <a:p>
            <a:r>
              <a:rPr lang="en-US" sz="2400" dirty="0"/>
              <a:t>Extended tourist season</a:t>
            </a:r>
          </a:p>
          <a:p>
            <a:r>
              <a:rPr lang="en-US" sz="2400" dirty="0"/>
              <a:t>Need for quality upgrade in accommodation</a:t>
            </a:r>
          </a:p>
          <a:p>
            <a:r>
              <a:rPr lang="en-US" sz="2400" dirty="0"/>
              <a:t>Need for 5* &amp; 4* hotels</a:t>
            </a:r>
          </a:p>
          <a:p>
            <a:r>
              <a:rPr lang="en-US" sz="2400" dirty="0"/>
              <a:t>Penetration of international hotel chains</a:t>
            </a:r>
          </a:p>
          <a:p>
            <a:r>
              <a:rPr lang="en-US" sz="2400" dirty="0"/>
              <a:t>Legislation for tourism resorts</a:t>
            </a:r>
          </a:p>
          <a:p>
            <a:r>
              <a:rPr lang="en-US" sz="2400" dirty="0"/>
              <a:t>International public tenders in progress</a:t>
            </a:r>
          </a:p>
          <a:p>
            <a:r>
              <a:rPr lang="en-US" sz="2400" dirty="0"/>
              <a:t>Combined business opportunities</a:t>
            </a:r>
          </a:p>
          <a:p>
            <a:r>
              <a:rPr lang="en-US" sz="2400" dirty="0"/>
              <a:t>Investment Law, Fast-track Law</a:t>
            </a:r>
          </a:p>
          <a:p>
            <a:pPr marL="0" indent="0">
              <a:buNone/>
            </a:pPr>
            <a:r>
              <a:rPr lang="en-US" sz="3200" dirty="0"/>
              <a:t>+</a:t>
            </a:r>
            <a:r>
              <a:rPr lang="en-US" sz="3200" dirty="0" smtClean="0"/>
              <a:t>1</a:t>
            </a:r>
            <a:r>
              <a:rPr lang="en-US" sz="2400" dirty="0" smtClean="0"/>
              <a:t>  TOURISM</a:t>
            </a:r>
            <a:r>
              <a:rPr lang="en-US" sz="2400" dirty="0"/>
              <a:t>: GOVERNMENT PRIORITY </a:t>
            </a:r>
            <a:endParaRPr lang="el-GR" sz="2400" dirty="0"/>
          </a:p>
        </p:txBody>
      </p:sp>
      <p:pic>
        <p:nvPicPr>
          <p:cNvPr id="5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1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“WHY TO INVEST”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Prices far below their equilibrium </a:t>
            </a:r>
          </a:p>
          <a:p>
            <a:r>
              <a:rPr lang="en-US" sz="2400" dirty="0"/>
              <a:t>Structural reforms, red tape reduction</a:t>
            </a:r>
          </a:p>
          <a:p>
            <a:r>
              <a:rPr lang="en-US" sz="2400" dirty="0"/>
              <a:t>Business friendly incentives legislation</a:t>
            </a:r>
          </a:p>
          <a:p>
            <a:r>
              <a:rPr lang="en-US" sz="2400" dirty="0"/>
              <a:t>Stable environment in economic &amp; geopolitical terms</a:t>
            </a:r>
          </a:p>
          <a:p>
            <a:r>
              <a:rPr lang="en-US" sz="2400" dirty="0"/>
              <a:t>Creative employees, think “out of the box”</a:t>
            </a:r>
          </a:p>
          <a:p>
            <a:r>
              <a:rPr lang="en-US" sz="2400" dirty="0"/>
              <a:t>High quality,  highly educated,  middle cost human </a:t>
            </a:r>
            <a:r>
              <a:rPr lang="en-US" sz="2400" dirty="0" smtClean="0"/>
              <a:t>capital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5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  <a:br>
              <a:rPr lang="en-US" dirty="0"/>
            </a:br>
            <a:r>
              <a:rPr lang="en-US" dirty="0"/>
              <a:t>TO LOOK FOR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Develop new or upgrade existing infrastructure</a:t>
            </a:r>
          </a:p>
          <a:p>
            <a:r>
              <a:rPr lang="en-US" sz="2400" dirty="0"/>
              <a:t>Large Integrated resorts - Vacation homes</a:t>
            </a:r>
          </a:p>
          <a:p>
            <a:r>
              <a:rPr lang="en-US" sz="2400" dirty="0"/>
              <a:t>Yachting - Marinas</a:t>
            </a:r>
          </a:p>
          <a:p>
            <a:r>
              <a:rPr lang="en-US" sz="2400" dirty="0"/>
              <a:t>Thematic parks - Sports tourism</a:t>
            </a:r>
          </a:p>
          <a:p>
            <a:r>
              <a:rPr lang="en-US" sz="2400" dirty="0"/>
              <a:t>Thermal springs &amp; spa - wellness &amp; thalassotherapy</a:t>
            </a:r>
          </a:p>
          <a:p>
            <a:r>
              <a:rPr lang="en-US" sz="2400" dirty="0"/>
              <a:t>Privatizations of public assets</a:t>
            </a:r>
          </a:p>
          <a:p>
            <a:r>
              <a:rPr lang="en-US" sz="2400" dirty="0"/>
              <a:t>Enhance city break experience - new </a:t>
            </a:r>
            <a:r>
              <a:rPr lang="en-US" sz="2400" dirty="0" smtClean="0"/>
              <a:t>hotels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2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  <a:br>
              <a:rPr lang="en-US" dirty="0"/>
            </a:br>
            <a:r>
              <a:rPr lang="en-US" dirty="0"/>
              <a:t>TO INVEST IN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Privatization of several key tourist state assets (marinas, tourist properties, etc.)</a:t>
            </a:r>
          </a:p>
          <a:p>
            <a:r>
              <a:rPr lang="en-US" sz="2400" dirty="0"/>
              <a:t>Development of premium tourist resorts and properties</a:t>
            </a:r>
          </a:p>
          <a:p>
            <a:r>
              <a:rPr lang="en-US" sz="2400" dirty="0"/>
              <a:t>Development of specialized tourism products &amp; facilities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/>
              <a:t>specific themes (gastronomy, culture, wellness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categories (medical tourism, MICE, sports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segments (</a:t>
            </a:r>
            <a:r>
              <a:rPr lang="en-US" sz="2000" dirty="0" err="1"/>
              <a:t>millenials</a:t>
            </a:r>
            <a:r>
              <a:rPr lang="en-US" sz="2000" dirty="0"/>
              <a:t>, elderly, etc</a:t>
            </a:r>
            <a:r>
              <a:rPr lang="en-US" sz="2000" dirty="0" smtClean="0"/>
              <a:t>.)</a:t>
            </a:r>
            <a:endParaRPr lang="en-US" sz="2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0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LAW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Tax exemptions</a:t>
            </a:r>
          </a:p>
          <a:p>
            <a:r>
              <a:rPr lang="en-US" sz="2400" dirty="0"/>
              <a:t> Grants </a:t>
            </a:r>
          </a:p>
          <a:p>
            <a:r>
              <a:rPr lang="en-US" sz="2400" dirty="0"/>
              <a:t> Leasing subsidy </a:t>
            </a:r>
          </a:p>
          <a:p>
            <a:r>
              <a:rPr lang="en-US" sz="2400" dirty="0"/>
              <a:t> Wage cost subsidy</a:t>
            </a:r>
          </a:p>
          <a:p>
            <a:r>
              <a:rPr lang="en-US" sz="2400" dirty="0"/>
              <a:t> Funds (loans, private equity)</a:t>
            </a:r>
          </a:p>
          <a:p>
            <a:r>
              <a:rPr lang="en-US" sz="2400" dirty="0"/>
              <a:t> Stable tax rate  for 12 years </a:t>
            </a:r>
          </a:p>
          <a:p>
            <a:r>
              <a:rPr lang="en-US" sz="2400" dirty="0"/>
              <a:t> Fast track </a:t>
            </a:r>
            <a:r>
              <a:rPr lang="en-US" sz="2400" dirty="0" smtClean="0"/>
              <a:t>licensing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095" y="349840"/>
            <a:ext cx="796471" cy="7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32232"/>
      </p:ext>
    </p:extLst>
  </p:cSld>
  <p:clrMapOvr>
    <a:masterClrMapping/>
  </p:clrMapOvr>
</p:sld>
</file>

<file path=ppt/theme/theme1.xml><?xml version="1.0" encoding="utf-8"?>
<a:theme xmlns:a="http://schemas.openxmlformats.org/drawingml/2006/main" name="Πλαίσιο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TM03457475[[fn=Πλαίσιο]]</Template>
  <TotalTime>158</TotalTime>
  <Words>396</Words>
  <Application>Microsoft Office PowerPoint</Application>
  <PresentationFormat>Ευρεία οθόνη</PresentationFormat>
  <Paragraphs>69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Πλαίσιο</vt:lpstr>
      <vt:lpstr>Why invest in Greek tourism? Atelier immobilier - CCI France Grèce Paris, 14/5/2019</vt:lpstr>
      <vt:lpstr>FACTS &amp; FIGURES</vt:lpstr>
      <vt:lpstr>VISION</vt:lpstr>
      <vt:lpstr>STRATEGY</vt:lpstr>
      <vt:lpstr>10 + 1 REASONS TO INVEST</vt:lpstr>
      <vt:lpstr>MORE “WHY TO INVEST”</vt:lpstr>
      <vt:lpstr>WHAT TO LOOK FOR</vt:lpstr>
      <vt:lpstr>WHAT TO INVEST IN</vt:lpstr>
      <vt:lpstr>INVESTMENT LAW</vt:lpstr>
      <vt:lpstr>FAST TRACK LAW</vt:lpstr>
      <vt:lpstr>Why invest in Greek tourism? Atelier immobilier - CCI France Grèce Paris, 14/5/2019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invest in Greece? CCI France Grece Paris, 14/5/2019</dc:title>
  <dc:creator>user</dc:creator>
  <cp:lastModifiedBy>user</cp:lastModifiedBy>
  <cp:revision>23</cp:revision>
  <dcterms:created xsi:type="dcterms:W3CDTF">2019-05-09T15:27:05Z</dcterms:created>
  <dcterms:modified xsi:type="dcterms:W3CDTF">2019-05-10T12:03:53Z</dcterms:modified>
</cp:coreProperties>
</file>