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74" r:id="rId2"/>
    <p:sldId id="285" r:id="rId3"/>
    <p:sldId id="286" r:id="rId4"/>
    <p:sldId id="269" r:id="rId5"/>
    <p:sldId id="287" r:id="rId6"/>
    <p:sldId id="288" r:id="rId7"/>
    <p:sldId id="283" r:id="rId8"/>
    <p:sldId id="289" r:id="rId9"/>
    <p:sldId id="271" r:id="rId10"/>
    <p:sldId id="282" r:id="rId11"/>
    <p:sldId id="284" r:id="rId12"/>
    <p:sldId id="272" r:id="rId13"/>
    <p:sldId id="273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FD8"/>
    <a:srgbClr val="2C2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145BB-5C03-4122-BF07-CF4FE32B354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F8F1B-2DBE-48DF-B66D-A42AEE9C1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736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8F1B-2DBE-48DF-B66D-A42AEE9C160D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BBA4-123A-4755-AA2E-E6CEC0D48022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6F3A5-A0EB-4155-9AAD-5FC61A9AB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chemeClr val="accent1">
                <a:lumMod val="20000"/>
                <a:lumOff val="80000"/>
              </a:schemeClr>
            </a:gs>
            <a:gs pos="0">
              <a:schemeClr val="accent1">
                <a:lumMod val="45000"/>
                <a:lumOff val="55000"/>
              </a:schemeClr>
            </a:gs>
            <a:gs pos="9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88032"/>
            <a:ext cx="7920880" cy="1628800"/>
          </a:xfrm>
        </p:spPr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schemeClr val="accent4"/>
                </a:solidFill>
                <a:latin typeface="Calibri" pitchFamily="34" charset="0"/>
              </a:rPr>
              <a:t> </a:t>
            </a:r>
            <a:br>
              <a:rPr lang="fr-FR" sz="2000" dirty="0">
                <a:solidFill>
                  <a:schemeClr val="accent4"/>
                </a:solidFill>
                <a:latin typeface="Calibri" pitchFamily="34" charset="0"/>
              </a:rPr>
            </a:br>
            <a:r>
              <a:rPr lang="fr-FR" sz="2000" dirty="0">
                <a:solidFill>
                  <a:schemeClr val="accent4"/>
                </a:solidFill>
                <a:latin typeface="Calibri" pitchFamily="34" charset="0"/>
              </a:rPr>
              <a:t/>
            </a:r>
            <a:br>
              <a:rPr lang="fr-FR" sz="2000" dirty="0">
                <a:solidFill>
                  <a:schemeClr val="accent4"/>
                </a:solidFill>
                <a:latin typeface="Calibri" pitchFamily="34" charset="0"/>
              </a:rPr>
            </a:br>
            <a:r>
              <a:rPr lang="fr-FR" sz="2000" dirty="0">
                <a:solidFill>
                  <a:schemeClr val="accent4"/>
                </a:solidFill>
                <a:latin typeface="Calibri" pitchFamily="34" charset="0"/>
              </a:rPr>
              <a:t/>
            </a:r>
            <a:br>
              <a:rPr lang="fr-FR" sz="2000" dirty="0">
                <a:solidFill>
                  <a:schemeClr val="accent4"/>
                </a:solidFill>
                <a:latin typeface="Calibri" pitchFamily="34" charset="0"/>
              </a:rPr>
            </a:br>
            <a:r>
              <a:rPr lang="fr-FR" sz="2000" dirty="0">
                <a:solidFill>
                  <a:schemeClr val="accent4"/>
                </a:solidFill>
                <a:latin typeface="Calibri" pitchFamily="34" charset="0"/>
              </a:rPr>
              <a:t>          </a:t>
            </a:r>
            <a:endParaRPr lang="el-GR" sz="2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77613"/>
            <a:ext cx="8352928" cy="4854227"/>
          </a:xfrm>
        </p:spPr>
        <p:txBody>
          <a:bodyPr>
            <a:normAutofit fontScale="47500" lnSpcReduction="20000"/>
          </a:bodyPr>
          <a:lstStyle/>
          <a:p>
            <a:pPr algn="ctr"/>
            <a:endParaRPr lang="el-GR" sz="51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67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Les opportunités de l’ immobilier en Grèce </a:t>
            </a:r>
          </a:p>
          <a:p>
            <a:pPr algn="ctr"/>
            <a:r>
              <a:rPr lang="en-US" sz="67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Le bon moment pour investir </a:t>
            </a:r>
          </a:p>
          <a:p>
            <a:pPr algn="ctr"/>
            <a:endParaRPr lang="el-GR" sz="5100" b="1" u="sng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5900" b="1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ASPECTS FISCAUX</a:t>
            </a:r>
            <a:endParaRPr lang="el-GR" sz="59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4400" b="1" u="sng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fr-FR" sz="4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Paris, 14 mai 2019</a:t>
            </a:r>
            <a:endParaRPr lang="en-US" sz="4000" b="1" u="sng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US" sz="2900" b="1" u="sng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4400" b="1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Constantin KARAGOUNIS</a:t>
            </a:r>
          </a:p>
          <a:p>
            <a:endParaRPr lang="en-US" sz="2900" b="1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3800" b="1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Avocat  aux Barreaux d’ Athènes &amp; de Paris</a:t>
            </a:r>
          </a:p>
          <a:p>
            <a:r>
              <a:rPr lang="en-US" sz="3800" b="1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Conseil auprès de l’Ambassade de France</a:t>
            </a:r>
          </a:p>
          <a:p>
            <a:r>
              <a:rPr lang="en-US" sz="3800" b="1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Secr</a:t>
            </a:r>
            <a:r>
              <a:rPr lang="fr-FR" sz="3800" b="1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é</a:t>
            </a:r>
            <a:r>
              <a:rPr lang="en-US" sz="3800" b="1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taire Général CCIFG-Président du Comité fiscalité</a:t>
            </a:r>
            <a:endParaRPr lang="el-GR" sz="3800" b="1" i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6" name="Picture 5" descr="inde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10636"/>
            <a:ext cx="3096344" cy="866977"/>
          </a:xfrm>
          <a:prstGeom prst="rect">
            <a:avLst/>
          </a:prstGeom>
        </p:spPr>
      </p:pic>
      <p:pic>
        <p:nvPicPr>
          <p:cNvPr id="1027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2368" y="5373217"/>
            <a:ext cx="1311748" cy="964956"/>
          </a:xfrm>
          <a:prstGeom prst="rect">
            <a:avLst/>
          </a:prstGeom>
          <a:noFill/>
        </p:spPr>
      </p:pic>
      <p:pic>
        <p:nvPicPr>
          <p:cNvPr id="1029" name="Picture 5" descr="image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2368" y="6375630"/>
            <a:ext cx="1309788" cy="29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Régime fiscal des sociétés commerciales</a:t>
            </a:r>
            <a:endParaRPr lang="el-GR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28102"/>
              </p:ext>
            </p:extLst>
          </p:nvPr>
        </p:nvGraphicFramePr>
        <p:xfrm>
          <a:off x="467544" y="1844824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alibri" pitchFamily="34" charset="0"/>
                        </a:rPr>
                        <a:t>Revenu imposable </a:t>
                      </a:r>
                      <a:endParaRPr lang="el-GR" sz="2400" dirty="0"/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alibri" pitchFamily="34" charset="0"/>
                        </a:rPr>
                        <a:t>Taux d’ imposition</a:t>
                      </a:r>
                      <a:endParaRPr lang="el-GR" sz="2400" dirty="0"/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Impôt sur les</a:t>
                      </a:r>
                      <a:r>
                        <a:rPr lang="en-US" sz="2400" baseline="0" dirty="0"/>
                        <a:t> bénéfices </a:t>
                      </a:r>
                      <a:r>
                        <a:rPr lang="en-US" sz="2400" dirty="0"/>
                        <a:t>(IS)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28%</a:t>
                      </a:r>
                      <a:endParaRPr lang="el-GR" sz="2400" dirty="0"/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Impôt sur les divindendes</a:t>
                      </a:r>
                      <a:endParaRPr lang="el-GR" sz="2400" dirty="0"/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10%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01208"/>
            <a:ext cx="1358669" cy="936104"/>
          </a:xfrm>
          <a:prstGeom prst="rect">
            <a:avLst/>
          </a:prstGeom>
          <a:noFill/>
        </p:spPr>
      </p:pic>
      <p:pic>
        <p:nvPicPr>
          <p:cNvPr id="6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1800" y="6309184"/>
            <a:ext cx="1381860" cy="27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Régime fiscal des sociétés commerciales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44FD8"/>
                </a:solidFill>
              </a:rPr>
              <a:t>    </a:t>
            </a:r>
            <a:r>
              <a:rPr lang="en-US" b="1" dirty="0">
                <a:solidFill>
                  <a:srgbClr val="344FD8"/>
                </a:solidFill>
              </a:rPr>
              <a:t>Imp</a:t>
            </a:r>
            <a:r>
              <a:rPr lang="fr-FR" b="1" dirty="0">
                <a:solidFill>
                  <a:srgbClr val="344FD8"/>
                </a:solidFill>
              </a:rPr>
              <a:t>ôt sur le patrimoine immobilier (ENFIA)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Partie principale calculée au m2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Complément calculé sur la valeur </a:t>
            </a:r>
          </a:p>
          <a:p>
            <a:pPr marL="0" indent="0">
              <a:buNone/>
            </a:pPr>
            <a:r>
              <a:rPr lang="fr-F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Taux fixe de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0,55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%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                                                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                                                                 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4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1012" y="5301208"/>
            <a:ext cx="1374514" cy="979165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1352" y="6308725"/>
            <a:ext cx="1384174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1956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562670"/>
            <a:ext cx="8565216" cy="1066130"/>
          </a:xfrm>
        </p:spPr>
        <p:txBody>
          <a:bodyPr>
            <a:normAutofit fontScale="90000"/>
          </a:bodyPr>
          <a:lstStyle/>
          <a:p>
            <a:pPr lvl="0" algn="l"/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2060"/>
                </a:solidFill>
              </a:rPr>
              <a:t/>
            </a:r>
            <a:br>
              <a:rPr lang="fr-FR" sz="3200" b="1" dirty="0">
                <a:solidFill>
                  <a:srgbClr val="002060"/>
                </a:solidFill>
              </a:rPr>
            </a:br>
            <a:r>
              <a:rPr lang="fr-FR" sz="3600" b="1" dirty="0">
                <a:solidFill>
                  <a:srgbClr val="002060"/>
                </a:solidFill>
              </a:rPr>
              <a:t/>
            </a:r>
            <a:br>
              <a:rPr lang="fr-FR" sz="3600" b="1" dirty="0">
                <a:solidFill>
                  <a:srgbClr val="002060"/>
                </a:solidFill>
              </a:rPr>
            </a:br>
            <a:r>
              <a:rPr lang="fr-FR" sz="3200" b="1" dirty="0">
                <a:solidFill>
                  <a:srgbClr val="002060"/>
                </a:solidFill>
              </a:rPr>
              <a:t/>
            </a:r>
            <a:br>
              <a:rPr lang="fr-FR" sz="3200" b="1" dirty="0">
                <a:solidFill>
                  <a:srgbClr val="002060"/>
                </a:solidFill>
              </a:rPr>
            </a:br>
            <a:r>
              <a:rPr lang="fr-FR" sz="3600" b="1" dirty="0">
                <a:solidFill>
                  <a:srgbClr val="002060"/>
                </a:solidFill>
              </a:rPr>
              <a:t>Régime spécial de locations à courte durée</a:t>
            </a:r>
            <a:r>
              <a:rPr lang="fr-FR" sz="3600" b="1" dirty="0">
                <a:solidFill>
                  <a:srgbClr val="0070C0"/>
                </a:solidFill>
              </a:rPr>
              <a:t> 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2060"/>
                </a:solidFill>
              </a:rPr>
              <a:t/>
            </a:r>
            <a:br>
              <a:rPr lang="fr-FR" sz="3600" b="1" dirty="0">
                <a:solidFill>
                  <a:srgbClr val="002060"/>
                </a:solidFill>
              </a:rPr>
            </a:br>
            <a:r>
              <a:rPr lang="fr-FR" sz="3300" b="1" dirty="0" smtClean="0">
                <a:solidFill>
                  <a:srgbClr val="0070C0"/>
                </a:solidFill>
              </a:rPr>
              <a:t>Plateformes</a:t>
            </a:r>
            <a:r>
              <a:rPr lang="fr-FR" sz="3300" b="1" dirty="0">
                <a:solidFill>
                  <a:srgbClr val="0070C0"/>
                </a:solidFill>
              </a:rPr>
              <a:t>: Airbnb - </a:t>
            </a:r>
            <a:r>
              <a:rPr lang="fr-FR" sz="3300" b="1" dirty="0" err="1">
                <a:solidFill>
                  <a:srgbClr val="0070C0"/>
                </a:solidFill>
              </a:rPr>
              <a:t>Booking</a:t>
            </a:r>
            <a:r>
              <a:rPr lang="fr-FR" sz="3300" b="1" dirty="0">
                <a:solidFill>
                  <a:srgbClr val="0070C0"/>
                </a:solidFill>
              </a:rPr>
              <a:t> - </a:t>
            </a:r>
            <a:r>
              <a:rPr lang="fr-FR" sz="3300" b="1" dirty="0" err="1">
                <a:solidFill>
                  <a:srgbClr val="0070C0"/>
                </a:solidFill>
              </a:rPr>
              <a:t>Homeaway</a:t>
            </a:r>
            <a:r>
              <a:rPr lang="fr-FR" sz="3300" b="1" dirty="0">
                <a:solidFill>
                  <a:srgbClr val="0070C0"/>
                </a:solidFill>
              </a:rPr>
              <a:t>…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100" b="1" dirty="0">
                <a:solidFill>
                  <a:schemeClr val="accent2">
                    <a:lumMod val="75000"/>
                  </a:schemeClr>
                </a:solidFill>
              </a:rPr>
              <a:t>Revenus immobiliers </a:t>
            </a:r>
            <a:r>
              <a:rPr lang="en-US" sz="3100" dirty="0">
                <a:solidFill>
                  <a:srgbClr val="0070C0"/>
                </a:solidFill>
              </a:rPr>
              <a:t/>
            </a:r>
            <a:br>
              <a:rPr lang="en-US" sz="3100" dirty="0">
                <a:solidFill>
                  <a:srgbClr val="0070C0"/>
                </a:solidFill>
              </a:rPr>
            </a:br>
            <a:r>
              <a:rPr lang="en-US" sz="3100" dirty="0">
                <a:solidFill>
                  <a:srgbClr val="0070C0"/>
                </a:solidFill>
              </a:rPr>
              <a:t>      Location de</a:t>
            </a:r>
            <a:r>
              <a:rPr lang="fr-FR" sz="3100" dirty="0">
                <a:solidFill>
                  <a:srgbClr val="0070C0"/>
                </a:solidFill>
              </a:rPr>
              <a:t> 2 immeubles et 90 jours par an</a:t>
            </a:r>
            <a:r>
              <a:rPr lang="en-US" sz="3100" dirty="0">
                <a:solidFill>
                  <a:srgbClr val="0070C0"/>
                </a:solidFill>
              </a:rPr>
              <a:t> </a:t>
            </a:r>
            <a:r>
              <a:rPr lang="fr-FR" sz="3100" dirty="0">
                <a:solidFill>
                  <a:srgbClr val="0070C0"/>
                </a:solidFill>
              </a:rPr>
              <a:t/>
            </a:r>
            <a:br>
              <a:rPr lang="fr-FR" sz="3100" dirty="0">
                <a:solidFill>
                  <a:srgbClr val="0070C0"/>
                </a:solidFill>
              </a:rPr>
            </a:br>
            <a:r>
              <a:rPr lang="fr-FR" sz="3100" dirty="0">
                <a:solidFill>
                  <a:srgbClr val="0070C0"/>
                </a:solidFill>
              </a:rPr>
              <a:t>       </a:t>
            </a:r>
            <a:br>
              <a:rPr lang="fr-FR" sz="3100" dirty="0">
                <a:solidFill>
                  <a:srgbClr val="0070C0"/>
                </a:solidFill>
              </a:rPr>
            </a:br>
            <a:r>
              <a:rPr lang="fr-FR" sz="3100" dirty="0">
                <a:solidFill>
                  <a:srgbClr val="0070C0"/>
                </a:solidFill>
              </a:rPr>
              <a:t> </a:t>
            </a:r>
            <a:r>
              <a:rPr lang="fr-FR" sz="3100" b="1" dirty="0">
                <a:solidFill>
                  <a:schemeClr val="accent2">
                    <a:lumMod val="75000"/>
                  </a:schemeClr>
                </a:solidFill>
              </a:rPr>
              <a:t>Revenus d’exploitation commerciale</a:t>
            </a:r>
            <a:r>
              <a:rPr lang="fr-FR" sz="3100" dirty="0">
                <a:solidFill>
                  <a:srgbClr val="0070C0"/>
                </a:solidFill>
              </a:rPr>
              <a:t/>
            </a:r>
            <a:br>
              <a:rPr lang="fr-FR" sz="3100" dirty="0">
                <a:solidFill>
                  <a:srgbClr val="0070C0"/>
                </a:solidFill>
              </a:rPr>
            </a:br>
            <a:r>
              <a:rPr lang="fr-FR" sz="3100" dirty="0">
                <a:solidFill>
                  <a:srgbClr val="0070C0"/>
                </a:solidFill>
              </a:rPr>
              <a:t>      </a:t>
            </a:r>
            <a:r>
              <a:rPr lang="en-US" sz="3100" dirty="0">
                <a:solidFill>
                  <a:srgbClr val="0070C0"/>
                </a:solidFill>
              </a:rPr>
              <a:t>&gt; de 2 </a:t>
            </a:r>
            <a:r>
              <a:rPr lang="fr-FR" sz="3100" dirty="0">
                <a:solidFill>
                  <a:srgbClr val="0070C0"/>
                </a:solidFill>
              </a:rPr>
              <a:t>immeubles et 90 jours services hôteliers     </a:t>
            </a:r>
            <a:endParaRPr lang="el-GR" sz="3100" dirty="0">
              <a:solidFill>
                <a:srgbClr val="0070C0"/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2600" y="5229200"/>
            <a:ext cx="1296145" cy="936104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2600" y="6237312"/>
            <a:ext cx="1296145" cy="25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09488" cy="1496166"/>
          </a:xfrm>
        </p:spPr>
        <p:txBody>
          <a:bodyPr>
            <a:normAutofit fontScale="90000"/>
          </a:bodyPr>
          <a:lstStyle/>
          <a:p>
            <a:pPr lvl="0"/>
            <a:r>
              <a:rPr lang="fr-FR" sz="4000" b="1" dirty="0">
                <a:solidFill>
                  <a:srgbClr val="002060"/>
                </a:solidFill>
              </a:rPr>
              <a:t/>
            </a:r>
            <a:br>
              <a:rPr lang="fr-FR" sz="4000" b="1" dirty="0">
                <a:solidFill>
                  <a:srgbClr val="002060"/>
                </a:solidFill>
              </a:rPr>
            </a:br>
            <a:r>
              <a:rPr lang="fr-FR" sz="4000" b="1" dirty="0">
                <a:solidFill>
                  <a:srgbClr val="002060"/>
                </a:solidFill>
              </a:rPr>
              <a:t>Sociétés d’investissement immobilier</a:t>
            </a:r>
            <a:br>
              <a:rPr lang="fr-FR" sz="4000" b="1" dirty="0">
                <a:solidFill>
                  <a:srgbClr val="002060"/>
                </a:solidFill>
              </a:rPr>
            </a:br>
            <a:r>
              <a:rPr lang="fr-FR" sz="4000" b="1" dirty="0">
                <a:solidFill>
                  <a:srgbClr val="002060"/>
                </a:solidFill>
              </a:rPr>
              <a:t> AEEAP/REIC</a:t>
            </a:r>
            <a:r>
              <a:rPr lang="el-GR" sz="3600" dirty="0">
                <a:solidFill>
                  <a:schemeClr val="tx2"/>
                </a:solidFill>
              </a:rPr>
              <a:t/>
            </a:r>
            <a:br>
              <a:rPr lang="el-GR" sz="3600" dirty="0">
                <a:solidFill>
                  <a:schemeClr val="tx2"/>
                </a:solidFill>
              </a:rPr>
            </a:br>
            <a:r>
              <a:rPr lang="fr-FR" sz="3600" b="1" i="1" dirty="0">
                <a:solidFill>
                  <a:srgbClr val="002060"/>
                </a:solidFill>
              </a:rPr>
              <a:t>Caractéristiques principales</a:t>
            </a:r>
            <a:r>
              <a:rPr lang="el-GR" dirty="0">
                <a:solidFill>
                  <a:srgbClr val="002060"/>
                </a:solidFill>
              </a:rPr>
              <a:t/>
            </a:r>
            <a:br>
              <a:rPr lang="el-GR" dirty="0">
                <a:solidFill>
                  <a:srgbClr val="002060"/>
                </a:solidFill>
              </a:rPr>
            </a:b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88843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fr-FR" sz="2800" b="1" dirty="0">
                <a:solidFill>
                  <a:srgbClr val="344FD8"/>
                </a:solidFill>
              </a:rPr>
              <a:t>Capital social :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25.000.000  Euros – 80% doit être investi en patrimoine immobilier </a:t>
            </a:r>
          </a:p>
          <a:p>
            <a:pPr lvl="0">
              <a:spcBef>
                <a:spcPts val="0"/>
              </a:spcBef>
            </a:pPr>
            <a:endParaRPr lang="fr-FR" sz="2800" b="1" i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</a:pPr>
            <a:r>
              <a:rPr lang="fr-FR" sz="2800" b="1" dirty="0">
                <a:solidFill>
                  <a:srgbClr val="344FD8"/>
                </a:solidFill>
              </a:rPr>
              <a:t>Cotation en bourse :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Obligatoire - délai de 2 ans </a:t>
            </a:r>
          </a:p>
          <a:p>
            <a:pPr marL="0" lvl="0" indent="0">
              <a:spcBef>
                <a:spcPts val="0"/>
              </a:spcBef>
              <a:buNone/>
            </a:pPr>
            <a:endParaRPr lang="fr-FR" sz="2800" i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</a:pPr>
            <a:r>
              <a:rPr lang="fr-FR" sz="2800" b="1" dirty="0">
                <a:solidFill>
                  <a:srgbClr val="344FD8"/>
                </a:solidFill>
              </a:rPr>
              <a:t>Avantages fiscaux :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Exonération </a:t>
            </a:r>
            <a: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  <a:t>des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droits de mutation, </a:t>
            </a:r>
            <a: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  <a:t>des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dividendes, du droit de timbre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/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5471" y="5301208"/>
            <a:ext cx="1337353" cy="936104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5471" y="6325321"/>
            <a:ext cx="1337353" cy="26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00200"/>
          </a:xfrm>
        </p:spPr>
        <p:txBody>
          <a:bodyPr>
            <a:normAutofit fontScale="90000"/>
          </a:bodyPr>
          <a:lstStyle/>
          <a:p>
            <a:pPr lvl="0"/>
            <a:r>
              <a:rPr lang="fr-FR" sz="3600" b="1" dirty="0">
                <a:solidFill>
                  <a:srgbClr val="002060"/>
                </a:solidFill>
              </a:rPr>
              <a:t/>
            </a:r>
            <a:br>
              <a:rPr lang="fr-FR" sz="3600" b="1" dirty="0">
                <a:solidFill>
                  <a:srgbClr val="002060"/>
                </a:solidFill>
              </a:rPr>
            </a:br>
            <a:r>
              <a:rPr lang="fr-FR" sz="3600" b="1" dirty="0">
                <a:solidFill>
                  <a:srgbClr val="002060"/>
                </a:solidFill>
              </a:rPr>
              <a:t>Sociétés étrangères propriétaires d’immeubles ou d’actions dans des sociétés grecques propriétaires d’immeubles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fr-FR" sz="2800" b="1" dirty="0">
                <a:solidFill>
                  <a:srgbClr val="344FD8"/>
                </a:solidFill>
              </a:rPr>
              <a:t>Impôt sur le revenu </a:t>
            </a:r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: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Impôt sur les Sociétés   </a:t>
            </a:r>
          </a:p>
          <a:p>
            <a:pPr lvl="0">
              <a:buNone/>
            </a:pPr>
            <a:endParaRPr lang="el-GR" sz="2800" i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Exonération des dividendes :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Directive 2011/96UE </a:t>
            </a:r>
          </a:p>
          <a:p>
            <a:pPr lvl="0">
              <a:buNone/>
            </a:pP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Impôt sur le patrimoine immobilier :</a:t>
            </a:r>
            <a:r>
              <a:rPr lang="fr-FR" sz="2800" b="1" dirty="0">
                <a:solidFill>
                  <a:srgbClr val="0070C0"/>
                </a:solidFill>
              </a:rPr>
              <a:t>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ENFIA</a:t>
            </a:r>
            <a:endParaRPr lang="el-GR" sz="2800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9704" y="5341644"/>
            <a:ext cx="1368152" cy="912101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339595"/>
            <a:ext cx="1363528" cy="27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3206"/>
          </a:xfrm>
        </p:spPr>
        <p:txBody>
          <a:bodyPr>
            <a:noAutofit/>
          </a:bodyPr>
          <a:lstStyle/>
          <a:p>
            <a:pPr lvl="0"/>
            <a:r>
              <a:rPr lang="fr-FR" sz="3600" b="1" dirty="0">
                <a:solidFill>
                  <a:srgbClr val="002060"/>
                </a:solidFill>
              </a:rPr>
              <a:t>Acquisition d’un immeuble en Grèce 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lvl="0"/>
            <a:endParaRPr lang="fr-FR" b="1" dirty="0">
              <a:solidFill>
                <a:srgbClr val="344FD8"/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Droits de mutation  3</a:t>
            </a:r>
            <a:r>
              <a:rPr lang="en-US" sz="2800" b="1" dirty="0">
                <a:solidFill>
                  <a:srgbClr val="344FD8"/>
                </a:solidFill>
              </a:rPr>
              <a:t>%  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Taux général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endParaRPr lang="fr-FR" sz="2800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TVA 24%     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Immeubles neufs uniquement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)                              </a:t>
            </a:r>
          </a:p>
          <a:p>
            <a:pPr lvl="0">
              <a:buNone/>
            </a:pP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Impôt sur la plus-value</a:t>
            </a:r>
            <a:r>
              <a:rPr lang="fr-FR" sz="2800" dirty="0">
                <a:solidFill>
                  <a:srgbClr val="344FD8"/>
                </a:solidFill>
              </a:rPr>
              <a:t>  </a:t>
            </a:r>
            <a:r>
              <a:rPr lang="fr-FR" sz="2800" b="1" dirty="0">
                <a:solidFill>
                  <a:srgbClr val="344FD8"/>
                </a:solidFill>
              </a:rPr>
              <a:t>15</a:t>
            </a:r>
            <a:r>
              <a:rPr lang="en-US" sz="2800" b="1" dirty="0">
                <a:solidFill>
                  <a:srgbClr val="344FD8"/>
                </a:solidFill>
              </a:rPr>
              <a:t>%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(Application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1/1/2020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373216"/>
            <a:ext cx="1448748" cy="965832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9385" y="6379370"/>
            <a:ext cx="145168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3600" b="1" dirty="0">
                <a:solidFill>
                  <a:srgbClr val="002060"/>
                </a:solidFill>
              </a:rPr>
              <a:t/>
            </a:r>
            <a:br>
              <a:rPr lang="fr-FR" sz="3600" b="1" dirty="0">
                <a:solidFill>
                  <a:srgbClr val="002060"/>
                </a:solidFill>
              </a:rPr>
            </a:br>
            <a:r>
              <a:rPr lang="fr-FR" sz="3600" b="1" dirty="0">
                <a:solidFill>
                  <a:srgbClr val="002060"/>
                </a:solidFill>
              </a:rPr>
              <a:t>Convention entre la France et la Grèce pour éviter la double imposition</a:t>
            </a:r>
            <a:r>
              <a:rPr lang="el-GR" sz="3600" dirty="0">
                <a:solidFill>
                  <a:srgbClr val="002060"/>
                </a:solidFill>
              </a:rPr>
              <a:t/>
            </a:r>
            <a:br>
              <a:rPr lang="el-GR" sz="3600" dirty="0">
                <a:solidFill>
                  <a:srgbClr val="002060"/>
                </a:solidFill>
              </a:rPr>
            </a:br>
            <a:endParaRPr lang="el-GR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04457"/>
          </a:xfrm>
        </p:spPr>
        <p:txBody>
          <a:bodyPr/>
          <a:lstStyle/>
          <a:p>
            <a:pPr lvl="0"/>
            <a:r>
              <a:rPr lang="fr-FR" sz="2800" b="1" dirty="0">
                <a:solidFill>
                  <a:srgbClr val="344FD8"/>
                </a:solidFill>
              </a:rPr>
              <a:t>Revenus immobiliers :</a:t>
            </a:r>
            <a:r>
              <a:rPr lang="fr-FR" sz="2800" dirty="0">
                <a:solidFill>
                  <a:srgbClr val="344FD8"/>
                </a:solidFill>
              </a:rPr>
              <a:t>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Imposition en Grèce   </a:t>
            </a:r>
          </a:p>
          <a:p>
            <a:pPr lvl="0">
              <a:buNone/>
            </a:pP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Dividendes</a:t>
            </a:r>
            <a:r>
              <a:rPr lang="fr-FR" sz="2800" dirty="0">
                <a:solidFill>
                  <a:srgbClr val="344FD8"/>
                </a:solidFill>
              </a:rPr>
              <a:t> </a:t>
            </a:r>
            <a:r>
              <a:rPr lang="fr-FR" sz="2800" b="1" dirty="0">
                <a:solidFill>
                  <a:srgbClr val="344FD8"/>
                </a:solidFill>
              </a:rPr>
              <a:t>:</a:t>
            </a:r>
            <a:r>
              <a:rPr lang="fr-FR" sz="2800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Régime d’exonération – Directive UE    </a:t>
            </a:r>
          </a:p>
          <a:p>
            <a:pPr lvl="0">
              <a:buNone/>
            </a:pP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2800" b="1" dirty="0">
                <a:solidFill>
                  <a:srgbClr val="344FD8"/>
                </a:solidFill>
              </a:rPr>
              <a:t>Intérêts  :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Imposition 10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% + Directive 2003/49 UE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sz="2800" b="1" dirty="0">
                <a:solidFill>
                  <a:srgbClr val="344FD8"/>
                </a:solidFill>
              </a:rPr>
              <a:t>Redevances :</a:t>
            </a:r>
            <a:r>
              <a:rPr lang="fr-FR" sz="2800" b="1" dirty="0">
                <a:solidFill>
                  <a:srgbClr val="0070C0"/>
                </a:solidFill>
              </a:rPr>
              <a:t>  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Imposition en Grèce – 5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%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373215"/>
            <a:ext cx="1403264" cy="935510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6340941"/>
            <a:ext cx="1403264" cy="2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Investissement </a:t>
            </a:r>
            <a:r>
              <a:rPr lang="fr-FR" sz="3600" b="1" dirty="0" smtClean="0">
                <a:solidFill>
                  <a:srgbClr val="002060"/>
                </a:solidFill>
              </a:rPr>
              <a:t/>
            </a:r>
            <a:br>
              <a:rPr lang="fr-FR" sz="3600" b="1" dirty="0" smtClean="0">
                <a:solidFill>
                  <a:srgbClr val="002060"/>
                </a:solidFill>
              </a:rPr>
            </a:br>
            <a:r>
              <a:rPr lang="fr-FR" sz="3600" b="1" dirty="0" smtClean="0">
                <a:solidFill>
                  <a:srgbClr val="002060"/>
                </a:solidFill>
              </a:rPr>
              <a:t>Personnel </a:t>
            </a:r>
            <a:r>
              <a:rPr lang="fr-FR" sz="3600" b="1" dirty="0">
                <a:solidFill>
                  <a:srgbClr val="002060"/>
                </a:solidFill>
              </a:rPr>
              <a:t>Vs C</a:t>
            </a:r>
            <a:r>
              <a:rPr lang="fr-FR" sz="3600" b="1" dirty="0" smtClean="0">
                <a:solidFill>
                  <a:srgbClr val="002060"/>
                </a:solidFill>
              </a:rPr>
              <a:t>ommercial</a:t>
            </a:r>
            <a:endParaRPr lang="el-GR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75240" cy="381642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r-FR" b="1" dirty="0">
                <a:solidFill>
                  <a:srgbClr val="344FD8"/>
                </a:solidFill>
              </a:rPr>
              <a:t>     Avantages/Inconvénients</a:t>
            </a:r>
          </a:p>
          <a:p>
            <a:pPr marL="0" lvl="0" indent="0">
              <a:buNone/>
            </a:pPr>
            <a:endParaRPr lang="fr-FR" b="1" dirty="0">
              <a:solidFill>
                <a:srgbClr val="344FD8"/>
              </a:solidFill>
            </a:endParaRPr>
          </a:p>
          <a:p>
            <a:pPr marL="0" lvl="0" indent="0">
              <a:buNone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Taux d’imposition</a:t>
            </a:r>
          </a:p>
          <a:p>
            <a:pPr marL="0" lvl="0" indent="0">
              <a:buNone/>
            </a:pPr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     Assiette de l’impôt</a:t>
            </a:r>
          </a:p>
          <a:p>
            <a:pPr marL="0" lvl="0" indent="0">
              <a:buNone/>
            </a:pPr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     Frais déductibles</a:t>
            </a:r>
          </a:p>
          <a:p>
            <a:pPr marL="0" lvl="0" indent="0">
              <a:buNone/>
            </a:pPr>
            <a:r>
              <a:rPr lang="fr-FR" i="1" dirty="0">
                <a:solidFill>
                  <a:schemeClr val="accent2">
                    <a:lumMod val="75000"/>
                  </a:schemeClr>
                </a:solidFill>
              </a:rPr>
              <a:t>     Plus values</a:t>
            </a:r>
          </a:p>
          <a:p>
            <a:pPr marL="0" lvl="0" indent="0">
              <a:buNone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    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2232" y="5409464"/>
            <a:ext cx="1234480" cy="899261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2232" y="6338740"/>
            <a:ext cx="1234480" cy="24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02433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344FD8"/>
                </a:solidFill>
              </a:rPr>
              <a:t/>
            </a:r>
            <a:br>
              <a:rPr lang="fr-FR" sz="3600" b="1" dirty="0">
                <a:solidFill>
                  <a:srgbClr val="344FD8"/>
                </a:solidFill>
              </a:rPr>
            </a:br>
            <a:r>
              <a:rPr lang="fr-FR" sz="3600" b="1" dirty="0">
                <a:solidFill>
                  <a:srgbClr val="344FD8"/>
                </a:solidFill>
              </a:rPr>
              <a:t>Merci beaucoup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chemeClr val="tx2"/>
                </a:solidFill>
              </a:rPr>
              <a:t/>
            </a:r>
            <a:br>
              <a:rPr lang="fr-FR" sz="3200" b="1" dirty="0">
                <a:solidFill>
                  <a:schemeClr val="tx2"/>
                </a:solidFill>
              </a:rPr>
            </a:br>
            <a:r>
              <a:rPr lang="fr-FR" sz="2800" b="1" dirty="0">
                <a:solidFill>
                  <a:srgbClr val="002060"/>
                </a:solidFill>
              </a:rPr>
              <a:t>constantin.karagounis@karagounislawfirm.com</a:t>
            </a:r>
            <a:endParaRPr lang="el-GR" sz="28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3447" y="5157192"/>
            <a:ext cx="1286892" cy="929936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448" y="6165304"/>
            <a:ext cx="1286892" cy="25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775C62B-1F81-4E1F-9E78-35ADC86F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Introduction - </a:t>
            </a:r>
            <a:r>
              <a:rPr lang="fr-FR" sz="3600" b="1" dirty="0">
                <a:solidFill>
                  <a:srgbClr val="002060"/>
                </a:solidFill>
              </a:rPr>
              <a:t>Considérations générales</a:t>
            </a:r>
            <a:endParaRPr lang="el-GR" sz="3600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63617CF-34FE-45C3-83CE-E18465E4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344FD8"/>
                </a:solidFill>
              </a:rPr>
              <a:t>Y a-t-il des opportunités?</a:t>
            </a:r>
          </a:p>
          <a:p>
            <a:endParaRPr lang="fr-FR" b="1" dirty="0">
              <a:solidFill>
                <a:srgbClr val="344FD8"/>
              </a:solidFill>
            </a:endParaRPr>
          </a:p>
          <a:p>
            <a:r>
              <a:rPr lang="fr-FR" b="1" dirty="0">
                <a:solidFill>
                  <a:srgbClr val="344FD8"/>
                </a:solidFill>
              </a:rPr>
              <a:t>Quid de la fiscalité?</a:t>
            </a:r>
          </a:p>
          <a:p>
            <a:endParaRPr lang="fr-FR" b="1" dirty="0">
              <a:solidFill>
                <a:srgbClr val="344FD8"/>
              </a:solidFill>
            </a:endParaRPr>
          </a:p>
          <a:p>
            <a:r>
              <a:rPr lang="fr-FR" b="1" dirty="0">
                <a:solidFill>
                  <a:srgbClr val="344FD8"/>
                </a:solidFill>
              </a:rPr>
              <a:t>Est-elle favorable, neutre, défavorable?</a:t>
            </a:r>
            <a:endParaRPr lang="el-GR" b="1" dirty="0">
              <a:solidFill>
                <a:srgbClr val="344FD8"/>
              </a:solidFill>
            </a:endParaRPr>
          </a:p>
          <a:p>
            <a:pPr>
              <a:buFontTx/>
              <a:buChar char="-"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b="1" i="1" dirty="0">
                <a:solidFill>
                  <a:schemeClr val="accent2">
                    <a:lumMod val="75000"/>
                  </a:schemeClr>
                </a:solidFill>
              </a:rPr>
              <a:t>Les réponses suivent…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b="1" dirty="0">
                <a:solidFill>
                  <a:schemeClr val="accent2">
                    <a:lumMod val="75000"/>
                  </a:schemeClr>
                </a:solidFill>
              </a:rPr>
            </a:b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C:\Users\ntzortzis\AppData\Local\Microsoft\Windows\Temporary Internet Files\Content.Outlook\6ERPAAJU\Constantin Karagounis_LOGO_email.jpg">
            <a:extLst>
              <a:ext uri="{FF2B5EF4-FFF2-40B4-BE49-F238E27FC236}">
                <a16:creationId xmlns="" xmlns:a16="http://schemas.microsoft.com/office/drawing/2014/main" id="{7A8703BB-158D-468E-B3F3-2A12DEBCA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50340"/>
            <a:ext cx="1352322" cy="986972"/>
          </a:xfrm>
          <a:prstGeom prst="rect">
            <a:avLst/>
          </a:prstGeom>
          <a:noFill/>
        </p:spPr>
      </p:pic>
      <p:pic>
        <p:nvPicPr>
          <p:cNvPr id="5" name="Picture 5" descr="image001">
            <a:extLst>
              <a:ext uri="{FF2B5EF4-FFF2-40B4-BE49-F238E27FC236}">
                <a16:creationId xmlns="" xmlns:a16="http://schemas.microsoft.com/office/drawing/2014/main" id="{46BFF7D2-EAEA-4243-979C-656DA362E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6281936"/>
            <a:ext cx="1352322" cy="30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612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1ECE332-68A9-4155-9753-89195CAC6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Investisseurs potentiels</a:t>
            </a:r>
            <a:endParaRPr lang="el-GR" sz="3600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FF9C045-90D7-4286-B1E5-A233FB0ED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rgbClr val="344FD8"/>
                </a:solidFill>
              </a:rPr>
              <a:t>P</a:t>
            </a:r>
            <a:r>
              <a:rPr lang="fr-FR" b="1" dirty="0">
                <a:solidFill>
                  <a:srgbClr val="344FD8"/>
                </a:solidFill>
              </a:rPr>
              <a:t>ersonnes physiques </a:t>
            </a:r>
            <a:br>
              <a:rPr lang="fr-FR" b="1" dirty="0">
                <a:solidFill>
                  <a:srgbClr val="344FD8"/>
                </a:solidFill>
              </a:rPr>
            </a:br>
            <a:r>
              <a:rPr lang="fr-FR" b="1" dirty="0">
                <a:solidFill>
                  <a:srgbClr val="344FD8"/>
                </a:solidFill>
              </a:rPr>
              <a:t>  </a:t>
            </a:r>
            <a:endParaRPr lang="el-GR" b="1" dirty="0">
              <a:solidFill>
                <a:srgbClr val="344FD8"/>
              </a:solidFill>
            </a:endParaRPr>
          </a:p>
          <a:p>
            <a:r>
              <a:rPr lang="fr-FR" b="1" dirty="0">
                <a:solidFill>
                  <a:srgbClr val="344FD8"/>
                </a:solidFill>
              </a:rPr>
              <a:t>Personnes morales</a:t>
            </a:r>
            <a:endParaRPr lang="el-GR" b="1" dirty="0">
              <a:solidFill>
                <a:srgbClr val="344FD8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rgbClr val="344FD8"/>
              </a:solidFill>
            </a:endParaRPr>
          </a:p>
          <a:p>
            <a:pPr marL="0" indent="0">
              <a:buNone/>
            </a:pP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fr-FR" b="1" i="1" dirty="0">
                <a:solidFill>
                  <a:schemeClr val="accent2">
                    <a:lumMod val="75000"/>
                  </a:schemeClr>
                </a:solidFill>
              </a:rPr>
              <a:t>Il y a des différences…</a:t>
            </a:r>
            <a:r>
              <a:rPr lang="el-GR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l-GR" i="1" dirty="0">
                <a:solidFill>
                  <a:schemeClr val="accent2">
                    <a:lumMod val="75000"/>
                  </a:schemeClr>
                </a:solidFill>
              </a:rPr>
            </a:b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5" descr="image001">
            <a:extLst>
              <a:ext uri="{FF2B5EF4-FFF2-40B4-BE49-F238E27FC236}">
                <a16:creationId xmlns="" xmlns:a16="http://schemas.microsoft.com/office/drawing/2014/main" id="{F6B78E6D-BF56-44ED-A6BA-5AEA4D800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1599" y="6234075"/>
            <a:ext cx="1314969" cy="3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ntzortzis\AppData\Local\Microsoft\Windows\Temporary Internet Files\Content.Outlook\6ERPAAJU\Constantin Karagounis_LOGO_email.jpg">
            <a:extLst>
              <a:ext uri="{FF2B5EF4-FFF2-40B4-BE49-F238E27FC236}">
                <a16:creationId xmlns="" xmlns:a16="http://schemas.microsoft.com/office/drawing/2014/main" id="{C2E86C6A-EAC5-47D0-BB7A-D6268F356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169480"/>
            <a:ext cx="1334248" cy="968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374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Régime fiscal des personnes physiques </a:t>
            </a:r>
            <a:br>
              <a:rPr lang="fr-FR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</a:br>
            <a:r>
              <a:rPr lang="fr-FR" sz="3600" b="1" i="1" dirty="0">
                <a:solidFill>
                  <a:srgbClr val="002060"/>
                </a:solidFill>
                <a:latin typeface="+mn-lt"/>
                <a:cs typeface="Arial" pitchFamily="34" charset="0"/>
              </a:rPr>
              <a:t>Investissement personnel</a:t>
            </a:r>
            <a:r>
              <a:rPr lang="fr-FR" sz="40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fr-FR" sz="40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l-GR" sz="4000" b="1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200" y="2052413"/>
            <a:ext cx="8229600" cy="3464819"/>
          </a:xfrm>
        </p:spPr>
        <p:txBody>
          <a:bodyPr>
            <a:normAutofit fontScale="92500"/>
          </a:bodyPr>
          <a:lstStyle/>
          <a:p>
            <a:pPr lvl="0"/>
            <a:r>
              <a:rPr lang="fr-FR" sz="3400" b="1" dirty="0">
                <a:solidFill>
                  <a:srgbClr val="344FD8"/>
                </a:solidFill>
              </a:rPr>
              <a:t>Impôt sur le revenu </a:t>
            </a:r>
            <a:r>
              <a:rPr lang="fr-FR" sz="3400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fr-FR" sz="3400" i="1" dirty="0">
                <a:solidFill>
                  <a:schemeClr val="accent2">
                    <a:lumMod val="75000"/>
                  </a:schemeClr>
                </a:solidFill>
              </a:rPr>
              <a:t>Taxe Spéciale de Solidarité</a:t>
            </a:r>
          </a:p>
          <a:p>
            <a:pPr lvl="0">
              <a:buNone/>
            </a:pPr>
            <a:endParaRPr lang="el-GR" sz="34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3400" b="1" dirty="0">
                <a:solidFill>
                  <a:srgbClr val="344FD8"/>
                </a:solidFill>
              </a:rPr>
              <a:t>Impôt sur le patrimoine immobilier </a:t>
            </a:r>
            <a:r>
              <a:rPr lang="fr-FR" sz="3400" i="1" dirty="0">
                <a:solidFill>
                  <a:schemeClr val="accent2">
                    <a:lumMod val="75000"/>
                  </a:schemeClr>
                </a:solidFill>
              </a:rPr>
              <a:t>(ENFIA)</a:t>
            </a:r>
          </a:p>
          <a:p>
            <a:pPr lvl="0">
              <a:buNone/>
            </a:pPr>
            <a:endParaRPr lang="el-GR" sz="34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fr-FR" sz="3400" b="1" dirty="0">
                <a:solidFill>
                  <a:srgbClr val="344FD8"/>
                </a:solidFill>
              </a:rPr>
              <a:t>Pas de déductibilité des dépenses</a:t>
            </a:r>
            <a:endParaRPr lang="el-GR" sz="3400" b="1" dirty="0">
              <a:solidFill>
                <a:srgbClr val="344FD8"/>
              </a:solidFill>
            </a:endParaRPr>
          </a:p>
          <a:p>
            <a:endParaRPr lang="el-GR" dirty="0"/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5016" y="5301208"/>
            <a:ext cx="1248040" cy="872531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8920" y="6237312"/>
            <a:ext cx="1224136" cy="3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8685440-3EC3-4C1C-B4A0-21BD3104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Régime fiscal des personnes physiques</a:t>
            </a:r>
            <a:r>
              <a:rPr lang="fr-FR" sz="4000" b="1" i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br>
              <a:rPr lang="fr-FR" sz="4000" b="1" i="1" dirty="0">
                <a:solidFill>
                  <a:srgbClr val="002060"/>
                </a:solidFill>
                <a:latin typeface="+mn-lt"/>
                <a:cs typeface="Arial" pitchFamily="34" charset="0"/>
              </a:rPr>
            </a:br>
            <a:r>
              <a:rPr lang="fr-FR" sz="3600" b="1" i="1" dirty="0">
                <a:solidFill>
                  <a:srgbClr val="002060"/>
                </a:solidFill>
                <a:latin typeface="+mn-lt"/>
                <a:cs typeface="Arial" pitchFamily="34" charset="0"/>
              </a:rPr>
              <a:t>Investissement personnel</a:t>
            </a:r>
            <a:r>
              <a:rPr lang="fr-FR" sz="36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/>
            </a:r>
            <a:br>
              <a:rPr lang="fr-FR" sz="3600" b="1" dirty="0">
                <a:solidFill>
                  <a:srgbClr val="002060"/>
                </a:solidFill>
                <a:latin typeface="+mn-lt"/>
                <a:cs typeface="Arial" pitchFamily="34" charset="0"/>
              </a:rPr>
            </a:br>
            <a:endParaRPr lang="el-GR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87DA086-0D2C-4B1D-ACA0-703B23424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1600201"/>
            <a:ext cx="8111244" cy="39890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6" name="Πίνακας 5">
            <a:extLst>
              <a:ext uri="{FF2B5EF4-FFF2-40B4-BE49-F238E27FC236}">
                <a16:creationId xmlns="" xmlns:a16="http://schemas.microsoft.com/office/drawing/2014/main" id="{DB6B0C0A-5294-4056-BFC7-792F1923E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20096"/>
              </p:ext>
            </p:extLst>
          </p:nvPr>
        </p:nvGraphicFramePr>
        <p:xfrm>
          <a:off x="539552" y="2017779"/>
          <a:ext cx="802889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692">
                  <a:extLst>
                    <a:ext uri="{9D8B030D-6E8A-4147-A177-3AD203B41FA5}">
                      <a16:colId xmlns="" xmlns:a16="http://schemas.microsoft.com/office/drawing/2014/main" val="876188631"/>
                    </a:ext>
                  </a:extLst>
                </a:gridCol>
                <a:gridCol w="3713200">
                  <a:extLst>
                    <a:ext uri="{9D8B030D-6E8A-4147-A177-3AD203B41FA5}">
                      <a16:colId xmlns="" xmlns:a16="http://schemas.microsoft.com/office/drawing/2014/main" val="88783076"/>
                    </a:ext>
                  </a:extLst>
                </a:gridCol>
              </a:tblGrid>
              <a:tr h="766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</a:rPr>
                        <a:t>Revenu imposable 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</a:rPr>
                        <a:t>Taux d’ imposition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4229981"/>
                  </a:ext>
                </a:extLst>
              </a:tr>
              <a:tr h="766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&lt;12.000 €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15%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6519503"/>
                  </a:ext>
                </a:extLst>
              </a:tr>
              <a:tr h="766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&gt;12.000€-35.000 €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35% 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7717802"/>
                  </a:ext>
                </a:extLst>
              </a:tr>
              <a:tr h="766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&gt;35.000€ 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45% </a:t>
                      </a:r>
                      <a:endParaRPr lang="el-GR" sz="2400" dirty="0">
                        <a:latin typeface="Arial" panose="020B0604020202020204" pitchFamily="34" charset="0"/>
                      </a:endParaRPr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6128021"/>
                  </a:ext>
                </a:extLst>
              </a:tr>
            </a:tbl>
          </a:graphicData>
        </a:graphic>
      </p:graphicFrame>
      <p:pic>
        <p:nvPicPr>
          <p:cNvPr id="7" name="Picture 3" descr="C:\Users\ntzortzis\AppData\Local\Microsoft\Windows\Temporary Internet Files\Content.Outlook\6ERPAAJU\Constantin Karagounis_LOGO_email.jpg">
            <a:extLst>
              <a:ext uri="{FF2B5EF4-FFF2-40B4-BE49-F238E27FC236}">
                <a16:creationId xmlns="" xmlns:a16="http://schemas.microsoft.com/office/drawing/2014/main" id="{493287A9-1146-4465-B814-14E2BA434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6077" y="5362207"/>
            <a:ext cx="1248040" cy="872531"/>
          </a:xfrm>
          <a:prstGeom prst="rect">
            <a:avLst/>
          </a:prstGeom>
          <a:noFill/>
        </p:spPr>
      </p:pic>
      <p:pic>
        <p:nvPicPr>
          <p:cNvPr id="8" name="Picture 5" descr="image001">
            <a:extLst>
              <a:ext uri="{FF2B5EF4-FFF2-40B4-BE49-F238E27FC236}">
                <a16:creationId xmlns="" xmlns:a16="http://schemas.microsoft.com/office/drawing/2014/main" id="{349F872A-4592-4C16-94C0-44D56F19E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6077" y="6339914"/>
            <a:ext cx="1226979" cy="243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096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6390D84-373C-4C4B-881D-9ACAFB49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fr-FR" sz="4000" b="1" dirty="0">
                <a:solidFill>
                  <a:srgbClr val="002060"/>
                </a:solidFill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cs typeface="Arial" pitchFamily="34" charset="0"/>
              </a:rPr>
              <a:t>Régime fiscal des personnes physiques</a:t>
            </a:r>
            <a:r>
              <a:rPr lang="fr-FR" sz="4000" b="1" i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i="1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fr-FR" b="1" i="1" dirty="0">
                <a:solidFill>
                  <a:srgbClr val="002060"/>
                </a:solidFill>
                <a:cs typeface="Arial" pitchFamily="34" charset="0"/>
              </a:rPr>
            </a:br>
            <a:r>
              <a:rPr lang="fr-FR" sz="3600" b="1" i="1" dirty="0">
                <a:solidFill>
                  <a:srgbClr val="002060"/>
                </a:solidFill>
                <a:cs typeface="Arial" pitchFamily="34" charset="0"/>
              </a:rPr>
              <a:t>Investissement personnel</a:t>
            </a:r>
            <a:r>
              <a:rPr lang="fr-FR" sz="4000" b="1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fr-FR" sz="4000" b="1" dirty="0">
                <a:solidFill>
                  <a:srgbClr val="002060"/>
                </a:solidFill>
                <a:cs typeface="Arial" pitchFamily="34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101BA89-A2F7-4363-8FDF-6E56D652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b="1" dirty="0">
                <a:solidFill>
                  <a:srgbClr val="344FD8"/>
                </a:solidFill>
              </a:rPr>
              <a:t>Taxe sp</a:t>
            </a:r>
            <a:r>
              <a:rPr lang="fr-FR" sz="2900" b="1" dirty="0">
                <a:solidFill>
                  <a:srgbClr val="344FD8"/>
                </a:solidFill>
              </a:rPr>
              <a:t>éciale de solidarité (TSS)</a:t>
            </a:r>
          </a:p>
          <a:p>
            <a:pPr marL="0" indent="0">
              <a:buNone/>
            </a:pPr>
            <a:r>
              <a:rPr lang="fr-FR" sz="2900" dirty="0">
                <a:solidFill>
                  <a:srgbClr val="344FD8"/>
                </a:solidFill>
              </a:rPr>
              <a:t>       Revenus </a:t>
            </a:r>
            <a:r>
              <a:rPr lang="en-US" sz="2900" dirty="0">
                <a:solidFill>
                  <a:srgbClr val="344FD8"/>
                </a:solidFill>
              </a:rPr>
              <a:t>&gt; 12.000 Euros</a:t>
            </a:r>
            <a:endParaRPr lang="el-GR" sz="2900" dirty="0">
              <a:solidFill>
                <a:srgbClr val="344FD8"/>
              </a:solidFill>
            </a:endParaRPr>
          </a:p>
          <a:p>
            <a:pPr marL="0" indent="0">
              <a:buNone/>
            </a:pPr>
            <a:r>
              <a:rPr lang="el-GR" sz="2900" dirty="0">
                <a:solidFill>
                  <a:srgbClr val="344FD8"/>
                </a:solidFill>
              </a:rPr>
              <a:t>       </a:t>
            </a:r>
            <a:r>
              <a:rPr lang="fr-FR" sz="2900" dirty="0">
                <a:solidFill>
                  <a:srgbClr val="344FD8"/>
                </a:solidFill>
              </a:rPr>
              <a:t>Taux de 2,2 </a:t>
            </a:r>
            <a:r>
              <a:rPr lang="en-US" sz="2900" dirty="0">
                <a:solidFill>
                  <a:srgbClr val="344FD8"/>
                </a:solidFill>
              </a:rPr>
              <a:t>% - 10% revenus &gt; 220.000</a:t>
            </a:r>
            <a:r>
              <a:rPr lang="en-US" sz="2900" dirty="0">
                <a:solidFill>
                  <a:srgbClr val="344FD8"/>
                </a:solidFill>
                <a:latin typeface="Calibri" pitchFamily="34" charset="0"/>
              </a:rPr>
              <a:t>€</a:t>
            </a:r>
          </a:p>
          <a:p>
            <a:pPr marL="0" indent="0">
              <a:buNone/>
            </a:pPr>
            <a:endParaRPr lang="en-US" sz="2900" dirty="0">
              <a:solidFill>
                <a:srgbClr val="344FD8"/>
              </a:solidFill>
              <a:latin typeface="Calibri" pitchFamily="34" charset="0"/>
            </a:endParaRPr>
          </a:p>
          <a:p>
            <a:r>
              <a:rPr lang="en-US" sz="2900" dirty="0">
                <a:solidFill>
                  <a:srgbClr val="344FD8"/>
                </a:solidFill>
              </a:rPr>
              <a:t>  </a:t>
            </a:r>
            <a:r>
              <a:rPr lang="en-US" sz="2900" b="1" dirty="0">
                <a:solidFill>
                  <a:srgbClr val="344FD8"/>
                </a:solidFill>
              </a:rPr>
              <a:t>Imp</a:t>
            </a:r>
            <a:r>
              <a:rPr lang="fr-FR" sz="2900" b="1" dirty="0">
                <a:solidFill>
                  <a:srgbClr val="344FD8"/>
                </a:solidFill>
              </a:rPr>
              <a:t>ôt sur le patrimoine immobilier (ENFIA)  </a:t>
            </a:r>
          </a:p>
          <a:p>
            <a:pPr marL="0" indent="0">
              <a:buNone/>
            </a:pPr>
            <a:r>
              <a:rPr lang="fr-FR" sz="2900" dirty="0">
                <a:solidFill>
                  <a:srgbClr val="344FD8"/>
                </a:solidFill>
              </a:rPr>
              <a:t>       &lt; 200.000</a:t>
            </a:r>
            <a:r>
              <a:rPr lang="en-US" sz="2900" dirty="0">
                <a:solidFill>
                  <a:srgbClr val="344FD8"/>
                </a:solidFill>
                <a:latin typeface="Calibri" pitchFamily="34" charset="0"/>
              </a:rPr>
              <a:t>€  </a:t>
            </a:r>
            <a:r>
              <a:rPr lang="en-US" sz="2900" dirty="0" err="1">
                <a:solidFill>
                  <a:srgbClr val="344FD8"/>
                </a:solidFill>
                <a:latin typeface="Calibri" pitchFamily="34" charset="0"/>
              </a:rPr>
              <a:t>Calcul</a:t>
            </a:r>
            <a:r>
              <a:rPr lang="en-US" sz="2900" dirty="0">
                <a:solidFill>
                  <a:srgbClr val="344FD8"/>
                </a:solidFill>
                <a:latin typeface="Calibri" pitchFamily="34" charset="0"/>
              </a:rPr>
              <a:t> au m2 de 2€ à 13€</a:t>
            </a:r>
          </a:p>
          <a:p>
            <a:pPr marL="0" indent="0">
              <a:buNone/>
            </a:pPr>
            <a:r>
              <a:rPr lang="fr-FR" sz="2900" dirty="0">
                <a:solidFill>
                  <a:srgbClr val="344FD8"/>
                </a:solidFill>
                <a:latin typeface="Calibri" pitchFamily="34" charset="0"/>
              </a:rPr>
              <a:t>       </a:t>
            </a:r>
            <a:r>
              <a:rPr lang="en-US" sz="2900" dirty="0">
                <a:solidFill>
                  <a:srgbClr val="344FD8"/>
                </a:solidFill>
                <a:latin typeface="Calibri" pitchFamily="34" charset="0"/>
              </a:rPr>
              <a:t>&gt; 200.000€   0,1</a:t>
            </a:r>
            <a:r>
              <a:rPr lang="en-US" sz="2900" dirty="0">
                <a:solidFill>
                  <a:srgbClr val="344FD8"/>
                </a:solidFill>
              </a:rPr>
              <a:t> % - 1,15 %  valeur &gt; 2.000.000 </a:t>
            </a:r>
            <a:r>
              <a:rPr lang="en-US" sz="2900" dirty="0">
                <a:solidFill>
                  <a:srgbClr val="344FD8"/>
                </a:solidFill>
                <a:latin typeface="Calibri" pitchFamily="34" charset="0"/>
              </a:rPr>
              <a:t>€</a:t>
            </a:r>
          </a:p>
          <a:p>
            <a:endParaRPr lang="el-GR" dirty="0"/>
          </a:p>
        </p:txBody>
      </p:sp>
      <p:pic>
        <p:nvPicPr>
          <p:cNvPr id="4" name="Picture 3" descr="C:\Users\ntzortzis\AppData\Local\Microsoft\Windows\Temporary Internet Files\Content.Outlook\6ERPAAJU\Constantin Karagounis_LOGO_email.jpg">
            <a:extLst>
              <a:ext uri="{FF2B5EF4-FFF2-40B4-BE49-F238E27FC236}">
                <a16:creationId xmlns="" xmlns:a16="http://schemas.microsoft.com/office/drawing/2014/main" id="{B59D7DAB-33AD-42CA-8F99-CA4D8E07F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1773" y="5442492"/>
            <a:ext cx="1384171" cy="967703"/>
          </a:xfrm>
          <a:prstGeom prst="rect">
            <a:avLst/>
          </a:prstGeom>
          <a:noFill/>
        </p:spPr>
      </p:pic>
      <p:pic>
        <p:nvPicPr>
          <p:cNvPr id="5" name="Picture 5" descr="image001">
            <a:extLst>
              <a:ext uri="{FF2B5EF4-FFF2-40B4-BE49-F238E27FC236}">
                <a16:creationId xmlns="" xmlns:a16="http://schemas.microsoft.com/office/drawing/2014/main" id="{6733F844-3516-4E4C-9FE8-A34B30DE7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1772" y="6446043"/>
            <a:ext cx="138417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8567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91792" y="1417638"/>
            <a:ext cx="8229600" cy="4963690"/>
          </a:xfrm>
        </p:spPr>
        <p:txBody>
          <a:bodyPr>
            <a:normAutofit fontScale="40000" lnSpcReduction="20000"/>
          </a:bodyPr>
          <a:lstStyle/>
          <a:p>
            <a:pPr lvl="0"/>
            <a:endParaRPr lang="fr-FR" sz="6700" b="1" dirty="0">
              <a:solidFill>
                <a:srgbClr val="344FD8"/>
              </a:solidFill>
            </a:endParaRPr>
          </a:p>
          <a:p>
            <a:pPr lvl="0"/>
            <a:r>
              <a:rPr lang="fr-FR" sz="8000" b="1" dirty="0">
                <a:solidFill>
                  <a:srgbClr val="344FD8"/>
                </a:solidFill>
              </a:rPr>
              <a:t>Impôt sur le revenu - </a:t>
            </a:r>
            <a:r>
              <a:rPr lang="fr-FR" sz="8000" b="1" i="1" dirty="0">
                <a:solidFill>
                  <a:srgbClr val="344FD8"/>
                </a:solidFill>
              </a:rPr>
              <a:t>TSS</a:t>
            </a:r>
          </a:p>
          <a:p>
            <a:pPr lvl="0">
              <a:buNone/>
            </a:pPr>
            <a:endParaRPr lang="el-GR" sz="6700" dirty="0">
              <a:solidFill>
                <a:srgbClr val="344FD8"/>
              </a:solidFill>
            </a:endParaRPr>
          </a:p>
          <a:p>
            <a:pPr lvl="0"/>
            <a:r>
              <a:rPr lang="fr-FR" sz="8000" b="1" dirty="0">
                <a:solidFill>
                  <a:srgbClr val="344FD8"/>
                </a:solidFill>
              </a:rPr>
              <a:t>Impôt sur le patrimoine immobilier </a:t>
            </a:r>
            <a:r>
              <a:rPr lang="fr-FR" sz="8000" b="1" i="1" dirty="0">
                <a:solidFill>
                  <a:srgbClr val="344FD8"/>
                </a:solidFill>
              </a:rPr>
              <a:t>(ENFIA)</a:t>
            </a:r>
          </a:p>
          <a:p>
            <a:pPr lvl="0">
              <a:buNone/>
            </a:pPr>
            <a:endParaRPr lang="el-GR" sz="8000" b="1" dirty="0">
              <a:solidFill>
                <a:srgbClr val="344FD8"/>
              </a:solidFill>
            </a:endParaRPr>
          </a:p>
          <a:p>
            <a:pPr lvl="0"/>
            <a:r>
              <a:rPr lang="fr-FR" sz="8000" b="1" dirty="0">
                <a:solidFill>
                  <a:srgbClr val="344FD8"/>
                </a:solidFill>
              </a:rPr>
              <a:t>Déductibilité des dépenses </a:t>
            </a:r>
            <a:r>
              <a:rPr lang="fr-FR" sz="8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fr-FR" sz="8000" i="1" dirty="0">
                <a:solidFill>
                  <a:schemeClr val="accent2">
                    <a:lumMod val="75000"/>
                  </a:schemeClr>
                </a:solidFill>
              </a:rPr>
              <a:t>frais généraux, intérêts, amortissements, ENFIA</a:t>
            </a:r>
            <a:r>
              <a:rPr lang="fr-FR" sz="8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l-GR" sz="8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6700" dirty="0">
              <a:solidFill>
                <a:srgbClr val="344FD8"/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4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3800" dirty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endParaRPr lang="en-US" sz="38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l-GR" dirty="0"/>
              <a:t>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Régime fiscal des personnes physiques 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/>
            </a:r>
            <a:br>
              <a:rPr lang="fr-FR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</a:br>
            <a:r>
              <a:rPr lang="fr-FR" sz="3600" b="1" i="1" dirty="0">
                <a:solidFill>
                  <a:srgbClr val="002060"/>
                </a:solidFill>
              </a:rPr>
              <a:t>Exploitation Commerciale</a:t>
            </a:r>
            <a:r>
              <a:rPr lang="fr-FR" sz="3600" i="1" dirty="0">
                <a:solidFill>
                  <a:srgbClr val="0070C0"/>
                </a:solidFill>
              </a:rPr>
              <a:t/>
            </a:r>
            <a:br>
              <a:rPr lang="fr-FR" sz="3600" i="1" dirty="0">
                <a:solidFill>
                  <a:srgbClr val="0070C0"/>
                </a:solidFill>
              </a:rPr>
            </a:br>
            <a:endParaRPr lang="el-GR" sz="36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6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0833" y="5301208"/>
            <a:ext cx="1330559" cy="926102"/>
          </a:xfrm>
          <a:prstGeom prst="rect">
            <a:avLst/>
          </a:prstGeom>
          <a:noFill/>
        </p:spPr>
      </p:pic>
      <p:pic>
        <p:nvPicPr>
          <p:cNvPr id="7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0833" y="6319362"/>
            <a:ext cx="1330559" cy="2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142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C07B044-4228-4333-BFC8-5FD7D176C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fr-FR" b="1" dirty="0">
                <a:solidFill>
                  <a:srgbClr val="002060"/>
                </a:solidFill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cs typeface="Arial" pitchFamily="34" charset="0"/>
              </a:rPr>
              <a:t>Régime fiscal des personnes physiques 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/>
            </a:r>
            <a:br>
              <a:rPr lang="fr-FR" sz="40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</a:br>
            <a:r>
              <a:rPr lang="fr-FR" sz="3600" b="1" i="1" dirty="0">
                <a:solidFill>
                  <a:srgbClr val="002060"/>
                </a:solidFill>
              </a:rPr>
              <a:t>Exploitation Commerciale</a:t>
            </a:r>
            <a:r>
              <a:rPr lang="fr-FR" sz="3600" i="1" dirty="0">
                <a:solidFill>
                  <a:srgbClr val="0070C0"/>
                </a:solidFill>
              </a:rPr>
              <a:t/>
            </a:r>
            <a:br>
              <a:rPr lang="fr-FR" sz="3600" i="1" dirty="0">
                <a:solidFill>
                  <a:srgbClr val="0070C0"/>
                </a:solidFill>
              </a:rPr>
            </a:br>
            <a:endParaRPr lang="el-GR" sz="3600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="" xmlns:a16="http://schemas.microsoft.com/office/drawing/2014/main" id="{0361E426-8D20-4610-A9A1-9098F4C3E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9141"/>
              </p:ext>
            </p:extLst>
          </p:nvPr>
        </p:nvGraphicFramePr>
        <p:xfrm>
          <a:off x="457200" y="2132856"/>
          <a:ext cx="82296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1655176592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18315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Revenu imposable</a:t>
                      </a:r>
                      <a:endParaRPr lang="el-G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Taux d’ imposition</a:t>
                      </a:r>
                    </a:p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185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&lt;20.000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22%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1045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&gt;20.000 – 30.000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29%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9100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&gt;30.000 – 40.000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37%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767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&gt;40.000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45%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2863098"/>
                  </a:ext>
                </a:extLst>
              </a:tr>
            </a:tbl>
          </a:graphicData>
        </a:graphic>
      </p:graphicFrame>
      <p:pic>
        <p:nvPicPr>
          <p:cNvPr id="5" name="Picture 3" descr="C:\Users\ntzortzis\AppData\Local\Microsoft\Windows\Temporary Internet Files\Content.Outlook\6ERPAAJU\Constantin Karagounis_LOGO_email.jpg">
            <a:extLst>
              <a:ext uri="{FF2B5EF4-FFF2-40B4-BE49-F238E27FC236}">
                <a16:creationId xmlns="" xmlns:a16="http://schemas.microsoft.com/office/drawing/2014/main" id="{3C0C5CE9-FF0F-48B9-840B-84EC6B17D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1234" y="5229200"/>
            <a:ext cx="1440160" cy="1002387"/>
          </a:xfrm>
          <a:prstGeom prst="rect">
            <a:avLst/>
          </a:prstGeom>
          <a:noFill/>
        </p:spPr>
      </p:pic>
      <p:pic>
        <p:nvPicPr>
          <p:cNvPr id="6" name="Picture 5" descr="image001">
            <a:extLst>
              <a:ext uri="{FF2B5EF4-FFF2-40B4-BE49-F238E27FC236}">
                <a16:creationId xmlns="" xmlns:a16="http://schemas.microsoft.com/office/drawing/2014/main" id="{BDCB6A10-0719-48FE-9F90-C70BFD544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1234" y="6317708"/>
            <a:ext cx="1440159" cy="28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8126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r>
              <a:rPr lang="fr-FR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fr-FR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</a:br>
            <a:r>
              <a:rPr lang="fr-FR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fr-FR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</a:br>
            <a:r>
              <a:rPr lang="fr-FR" sz="4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Régime fiscal des sociétés commerciales</a:t>
            </a:r>
            <a:r>
              <a:rPr lang="el-GR" sz="4000" dirty="0">
                <a:solidFill>
                  <a:srgbClr val="002060"/>
                </a:solidFill>
              </a:rPr>
              <a:t/>
            </a:r>
            <a:br>
              <a:rPr lang="el-GR" sz="4000" dirty="0">
                <a:solidFill>
                  <a:srgbClr val="002060"/>
                </a:solidFill>
              </a:rPr>
            </a:br>
            <a:r>
              <a:rPr lang="fr-FR" sz="3600" b="1" i="1" dirty="0">
                <a:solidFill>
                  <a:srgbClr val="002060"/>
                </a:solidFill>
              </a:rPr>
              <a:t>Exploitation Commerciale</a:t>
            </a:r>
            <a:r>
              <a:rPr lang="fr-FR" sz="3200" b="1" dirty="0">
                <a:solidFill>
                  <a:srgbClr val="002060"/>
                </a:solidFill>
              </a:rPr>
              <a:t> 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chemeClr val="tx2"/>
                </a:solidFill>
              </a:rPr>
              <a:t/>
            </a:r>
            <a:br>
              <a:rPr lang="fr-FR" sz="3200" b="1" dirty="0">
                <a:solidFill>
                  <a:schemeClr val="tx2"/>
                </a:solidFill>
              </a:rPr>
            </a:br>
            <a:endParaRPr lang="el-GR" sz="3200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672409"/>
          </a:xfrm>
        </p:spPr>
        <p:txBody>
          <a:bodyPr/>
          <a:lstStyle/>
          <a:p>
            <a:pPr lvl="0"/>
            <a:r>
              <a:rPr lang="fr-FR" sz="3000" b="1" dirty="0">
                <a:solidFill>
                  <a:srgbClr val="344FD8"/>
                </a:solidFill>
              </a:rPr>
              <a:t>Impôt sur le revenu</a:t>
            </a:r>
          </a:p>
          <a:p>
            <a:pPr lvl="0"/>
            <a:endParaRPr lang="el-GR" sz="3000" b="1" dirty="0">
              <a:solidFill>
                <a:srgbClr val="344FD8"/>
              </a:solidFill>
            </a:endParaRPr>
          </a:p>
          <a:p>
            <a:pPr lvl="0"/>
            <a:r>
              <a:rPr lang="fr-FR" sz="3000" b="1" dirty="0">
                <a:solidFill>
                  <a:srgbClr val="344FD8"/>
                </a:solidFill>
              </a:rPr>
              <a:t>Impôt sur le patrimoine immobilier </a:t>
            </a:r>
            <a:r>
              <a:rPr lang="fr-FR" sz="3000" b="1" i="1" dirty="0">
                <a:solidFill>
                  <a:srgbClr val="344FD8"/>
                </a:solidFill>
              </a:rPr>
              <a:t>(ENFIA)</a:t>
            </a:r>
          </a:p>
          <a:p>
            <a:pPr lvl="0"/>
            <a:endParaRPr lang="el-GR" sz="3000" dirty="0">
              <a:solidFill>
                <a:srgbClr val="344FD8"/>
              </a:solidFill>
            </a:endParaRPr>
          </a:p>
          <a:p>
            <a:pPr lvl="0"/>
            <a:r>
              <a:rPr lang="fr-FR" sz="3000" b="1" dirty="0">
                <a:solidFill>
                  <a:srgbClr val="344FD8"/>
                </a:solidFill>
              </a:rPr>
              <a:t>Déductibilité des dépenses</a:t>
            </a:r>
            <a:r>
              <a:rPr lang="fr-FR" sz="3000" dirty="0">
                <a:solidFill>
                  <a:srgbClr val="344FD8"/>
                </a:solidFill>
              </a:rPr>
              <a:t> </a:t>
            </a:r>
            <a:r>
              <a:rPr lang="fr-FR" sz="3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fr-FR" sz="3000" i="1" dirty="0">
                <a:solidFill>
                  <a:schemeClr val="accent2">
                    <a:lumMod val="75000"/>
                  </a:schemeClr>
                </a:solidFill>
              </a:rPr>
              <a:t>frais généraux, intérêts, amortissements, ENFIA</a:t>
            </a:r>
            <a:r>
              <a:rPr lang="fr-FR" sz="2800" i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4" name="Picture 3" descr="C:\Users\ntzortzis\AppData\Local\Microsoft\Windows\Temporary Internet Files\Content.Outlook\6ERPAAJU\Constantin Karagounis_LOGO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3246" y="5408247"/>
            <a:ext cx="1371033" cy="914022"/>
          </a:xfrm>
          <a:prstGeom prst="rect">
            <a:avLst/>
          </a:prstGeom>
          <a:noFill/>
        </p:spPr>
      </p:pic>
      <p:pic>
        <p:nvPicPr>
          <p:cNvPr id="5" name="Picture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3246" y="6360178"/>
            <a:ext cx="1371033" cy="27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3839</TotalTime>
  <Words>471</Words>
  <Application>Microsoft Office PowerPoint</Application>
  <PresentationFormat>Προβολή στην οθόνη (4:3)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Office Theme</vt:lpstr>
      <vt:lpstr>              </vt:lpstr>
      <vt:lpstr>Introduction - Considérations générales</vt:lpstr>
      <vt:lpstr>Investisseurs potentiels</vt:lpstr>
      <vt:lpstr> Régime fiscal des personnes physiques  Investissement personnel </vt:lpstr>
      <vt:lpstr> Régime fiscal des personnes physiques  Investissement personnel </vt:lpstr>
      <vt:lpstr> Régime fiscal des personnes physiques  Investissement personnel </vt:lpstr>
      <vt:lpstr> Régime fiscal des personnes physiques  Exploitation Commerciale </vt:lpstr>
      <vt:lpstr> Régime fiscal des personnes physiques  Exploitation Commerciale </vt:lpstr>
      <vt:lpstr>  Régime fiscal des sociétés commerciales Exploitation Commerciale   </vt:lpstr>
      <vt:lpstr>Régime fiscal des sociétés commerciales</vt:lpstr>
      <vt:lpstr>Régime fiscal des sociétés commerciales</vt:lpstr>
      <vt:lpstr>      Régime spécial de locations à courte durée   Plateformes: Airbnb - Booking - Homeaway…  Revenus immobiliers        Location de 2 immeubles et 90 jours par an           Revenus d’exploitation commerciale       &gt; de 2 immeubles et 90 jours services hôteliers     </vt:lpstr>
      <vt:lpstr> Sociétés d’investissement immobilier  AEEAP/REIC Caractéristiques principales </vt:lpstr>
      <vt:lpstr> Sociétés étrangères propriétaires d’immeubles ou d’actions dans des sociétés grecques propriétaires d’immeubles </vt:lpstr>
      <vt:lpstr>Acquisition d’un immeuble en Grèce  </vt:lpstr>
      <vt:lpstr> Convention entre la France et la Grèce pour éviter la double imposition </vt:lpstr>
      <vt:lpstr>Investissement  Personnel Vs Commercial</vt:lpstr>
      <vt:lpstr> Merci beaucoup   constantin.karagounis@karagounislawfirm.com</vt:lpstr>
    </vt:vector>
  </TitlesOfParts>
  <Company>KARAGOUNIS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opportunités de l’immobilier en Grece  Le bon moment pour investir</dc:title>
  <dc:creator>ntzortzis</dc:creator>
  <cp:lastModifiedBy>constantinos</cp:lastModifiedBy>
  <cp:revision>155</cp:revision>
  <dcterms:created xsi:type="dcterms:W3CDTF">2019-05-09T07:54:07Z</dcterms:created>
  <dcterms:modified xsi:type="dcterms:W3CDTF">2019-05-12T18:18:03Z</dcterms:modified>
</cp:coreProperties>
</file>