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tags/tag69.xml" ContentType="application/vnd.openxmlformats-officedocument.presentationml.tags+xml"/>
  <Override PartName="/ppt/tags/tag70.xml" ContentType="application/vnd.openxmlformats-officedocument.presentationml.tags+xml"/>
  <Override PartName="/ppt/theme/theme6.xml" ContentType="application/vnd.openxmlformats-officedocument.theme+xml"/>
  <Override PartName="/ppt/theme/theme7.xml" ContentType="application/vnd.openxmlformats-officedocument.them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5.xml" ContentType="application/vnd.openxmlformats-officedocument.presentationml.tags+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76.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77.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78.xml" ContentType="application/vnd.openxmlformats-officedocument.presentationml.tags+xml"/>
  <Override PartName="/ppt/notesSlides/notesSlide3.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4.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5.xml" ContentType="application/vnd.openxmlformats-officedocument.presentationml.notesSlide+xml"/>
  <Override PartName="/ppt/tags/tag97.xml" ContentType="application/vnd.openxmlformats-officedocument.presentationml.tags+xml"/>
  <Override PartName="/ppt/notesSlides/notesSlide6.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7" r:id="rId4"/>
    <p:sldMasterId id="2147484534" r:id="rId5"/>
    <p:sldMasterId id="2147484556" r:id="rId6"/>
    <p:sldMasterId id="2147484571" r:id="rId7"/>
    <p:sldMasterId id="2147484593" r:id="rId8"/>
  </p:sldMasterIdLst>
  <p:notesMasterIdLst>
    <p:notesMasterId r:id="rId32"/>
  </p:notesMasterIdLst>
  <p:handoutMasterIdLst>
    <p:handoutMasterId r:id="rId33"/>
  </p:handoutMasterIdLst>
  <p:sldIdLst>
    <p:sldId id="2147469006" r:id="rId9"/>
    <p:sldId id="2147469085" r:id="rId10"/>
    <p:sldId id="2147469089" r:id="rId11"/>
    <p:sldId id="2147469086" r:id="rId12"/>
    <p:sldId id="2147469010" r:id="rId13"/>
    <p:sldId id="2145706233" r:id="rId14"/>
    <p:sldId id="2145706185" r:id="rId15"/>
    <p:sldId id="2145706186" r:id="rId16"/>
    <p:sldId id="2147469018" r:id="rId17"/>
    <p:sldId id="2147469012" r:id="rId18"/>
    <p:sldId id="2147469070" r:id="rId19"/>
    <p:sldId id="2145706234" r:id="rId20"/>
    <p:sldId id="2145706235" r:id="rId21"/>
    <p:sldId id="2147469013" r:id="rId22"/>
    <p:sldId id="2145706260" r:id="rId23"/>
    <p:sldId id="2147469127" r:id="rId24"/>
    <p:sldId id="2147469159" r:id="rId25"/>
    <p:sldId id="2147469160" r:id="rId26"/>
    <p:sldId id="2147469015" r:id="rId27"/>
    <p:sldId id="2145706268" r:id="rId28"/>
    <p:sldId id="2145706289" r:id="rId29"/>
    <p:sldId id="2147469156" r:id="rId30"/>
    <p:sldId id="2147469186" r:id="rId31"/>
  </p:sldIdLst>
  <p:sldSz cx="13493750" cy="7589838"/>
  <p:notesSz cx="7102475" cy="10234613"/>
  <p:custDataLst>
    <p:tags r:id="rId34"/>
  </p:custDataLst>
  <p:defaultTextStyle>
    <a:defPPr>
      <a:defRPr lang="en-GB"/>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Cover &amp; Index" id="{A41D1A09-BECC-4673-9FD7-F600F0AA97B3}">
          <p14:sldIdLst>
            <p14:sldId id="2147469006"/>
            <p14:sldId id="2147469085"/>
            <p14:sldId id="2147469089"/>
            <p14:sldId id="2147469086"/>
          </p14:sldIdLst>
        </p14:section>
        <p14:section name="Εισαγωγή - Executive Summary" id="{F43FEC95-DE49-5641-B136-233FE11D2D08}">
          <p14:sldIdLst>
            <p14:sldId id="2147469010"/>
            <p14:sldId id="2145706233"/>
            <p14:sldId id="2145706185"/>
            <p14:sldId id="2145706186"/>
            <p14:sldId id="2147469018"/>
          </p14:sldIdLst>
        </p14:section>
        <p14:section name="Design Solution" id="{D8087C7A-4B11-8846-A916-061CFA4A1D16}">
          <p14:sldIdLst>
            <p14:sldId id="2147469012"/>
            <p14:sldId id="2147469070"/>
            <p14:sldId id="2145706234"/>
            <p14:sldId id="2145706235"/>
          </p14:sldIdLst>
        </p14:section>
        <p14:section name="3. Προτάσεις Υλοποίησης" id="{C71490C7-FB26-704A-9D8F-317BE07BEEA7}">
          <p14:sldIdLst>
            <p14:sldId id="2147469013"/>
            <p14:sldId id="2145706260"/>
          </p14:sldIdLst>
        </p14:section>
        <p14:section name="3.1 Προτάσεις: Διακυβέρνηση &amp; Οργανωτική Δομή" id="{A8CAD252-C47F-4A4F-9C8C-E45C976B7FCF}">
          <p14:sldIdLst/>
        </p14:section>
        <p14:section name="3.2 Προτάσεις: Ρόλοι &amp; Πλάνο Εκπαίδευσης" id="{85FC8C03-2961-7A4B-9475-2FF3179AB1FA}">
          <p14:sldIdLst/>
        </p14:section>
        <p14:section name="3.3 Προτάσεις: Δείκτες Αποδοτκότητας" id="{3BD6F21A-5A75-E845-8371-985936079A03}">
          <p14:sldIdLst/>
        </p14:section>
        <p14:section name="3.4 Προτάσεις: Εξοπλισμός" id="{2B2B237D-CF61-204D-BC98-8D5E726E4DAF}">
          <p14:sldIdLst>
            <p14:sldId id="2147469127"/>
            <p14:sldId id="2147469159"/>
            <p14:sldId id="2147469160"/>
          </p14:sldIdLst>
        </p14:section>
        <p14:section name="3.5 Προτάσεις: Τεχνολογία" id="{1D0850BF-0DCD-0346-8E5F-D25860D872EC}">
          <p14:sldIdLst/>
        </p14:section>
        <p14:section name="3.6 Ανάλυση Κινδύνων και Δράσεων Μετριασμού τους" id="{8B10089A-5ABE-F94F-8802-A380622F9B09}">
          <p14:sldIdLst/>
        </p14:section>
        <p14:section name="3.7 Προτάσεις: Νομοθετικές Παρεμβάσεις" id="{16A0E5BD-FBD9-4B51-B17E-47BF37DD6098}">
          <p14:sldIdLst/>
        </p14:section>
        <p14:section name="4. Εκτίμηση Κεφαλαιουχικών Δαπανών και Λειτουργικών Εξόδων &#10;" id="{C66458EC-CAAB-F049-9BA2-A5FA54672521}">
          <p14:sldIdLst>
            <p14:sldId id="2147469015"/>
            <p14:sldId id="2145706268"/>
          </p14:sldIdLst>
        </p14:section>
        <p14:section name="Appendix" id="{49DDBA45-0C4E-4B6D-90D1-4D6D273DC2F0}">
          <p14:sldIdLst>
            <p14:sldId id="2145706289"/>
            <p14:sldId id="2147469156"/>
            <p14:sldId id="2147469186"/>
          </p14:sldIdLst>
        </p14:section>
      </p14:sectionLst>
    </p:ext>
    <p:ext uri="{EFAFB233-063F-42B5-8137-9DF3F51BA10A}">
      <p15:sldGuideLst xmlns:p15="http://schemas.microsoft.com/office/powerpoint/2012/main">
        <p15:guide id="4" orient="horz" pos="281" userDrawn="1">
          <p15:clr>
            <a:srgbClr val="A4A3A4"/>
          </p15:clr>
        </p15:guide>
        <p15:guide id="5" orient="horz" pos="1234" userDrawn="1">
          <p15:clr>
            <a:srgbClr val="A4A3A4"/>
          </p15:clr>
        </p15:guide>
        <p15:guide id="6" orient="horz" pos="4658" userDrawn="1">
          <p15:clr>
            <a:srgbClr val="A4A3A4"/>
          </p15:clr>
        </p15:guide>
        <p15:guide id="7" pos="689" userDrawn="1">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Evita Tachataki" initials="ET" lastIdx="7" clrIdx="6">
    <p:extLst>
      <p:ext uri="{19B8F6BF-5375-455C-9EA6-DF929625EA0E}">
        <p15:presenceInfo xmlns:p15="http://schemas.microsoft.com/office/powerpoint/2012/main" userId="S::Evita.Tachataki@gr.ey.com::853e8793-8e72-4bcd-87d3-00d41bc83000" providerId="AD"/>
      </p:ext>
    </p:extLst>
  </p:cmAuthor>
  <p:cmAuthor id="8" name="Catherine Merkouri" initials="CM" lastIdx="1" clrIdx="7">
    <p:extLst>
      <p:ext uri="{19B8F6BF-5375-455C-9EA6-DF929625EA0E}">
        <p15:presenceInfo xmlns:p15="http://schemas.microsoft.com/office/powerpoint/2012/main" userId="S::Catherine.Merkouri@gr.ey.com::f0173b92-20a3-4c53-8aef-c3bc2c61ed8e" providerId="AD"/>
      </p:ext>
    </p:extLst>
  </p:cmAuthor>
  <p:cmAuthor id="2" name="Author" initials="A" lastIdx="28" clrIdx="1"/>
  <p:cmAuthor id="9" name="Alexia Robertson" initials="AR" lastIdx="36" clrIdx="8">
    <p:extLst>
      <p:ext uri="{19B8F6BF-5375-455C-9EA6-DF929625EA0E}">
        <p15:presenceInfo xmlns:p15="http://schemas.microsoft.com/office/powerpoint/2012/main" userId="S::Alexia.Robertson@gr.ey.com::d993f442-32d7-487b-a613-6753f9eba52e" providerId="AD"/>
      </p:ext>
    </p:extLst>
  </p:cmAuthor>
  <p:cmAuthor id="3" name="Ioanna Ntouni" initials="IN" lastIdx="33" clrIdx="2">
    <p:extLst>
      <p:ext uri="{19B8F6BF-5375-455C-9EA6-DF929625EA0E}">
        <p15:presenceInfo xmlns:p15="http://schemas.microsoft.com/office/powerpoint/2012/main" userId="S::Ioanna.Ntouni@gr.ey.com::6a427bd1-cac1-40bd-8fac-2c895a1db18e" providerId="AD"/>
      </p:ext>
    </p:extLst>
  </p:cmAuthor>
  <p:cmAuthor id="10" name="Katia Neofytou" initials="KN" lastIdx="4" clrIdx="9">
    <p:extLst>
      <p:ext uri="{19B8F6BF-5375-455C-9EA6-DF929625EA0E}">
        <p15:presenceInfo xmlns:p15="http://schemas.microsoft.com/office/powerpoint/2012/main" userId="S::katia.neofytou@gr.ey.com::889e6d2d-9ab2-4a96-970a-3b5064151dc5" providerId="AD"/>
      </p:ext>
    </p:extLst>
  </p:cmAuthor>
  <p:cmAuthor id="4" name="Jason Anagnostopoulos" initials="JA" lastIdx="56" clrIdx="3">
    <p:extLst>
      <p:ext uri="{19B8F6BF-5375-455C-9EA6-DF929625EA0E}">
        <p15:presenceInfo xmlns:p15="http://schemas.microsoft.com/office/powerpoint/2012/main" userId="S::Jason.Anagnostopoulos@parthenon.ey.com::9887fe84-3015-495a-8d14-2362fb368eb4" providerId="AD"/>
      </p:ext>
    </p:extLst>
  </p:cmAuthor>
  <p:cmAuthor id="11" name="Sofia Ntoulou" initials="SN" lastIdx="1" clrIdx="10">
    <p:extLst>
      <p:ext uri="{19B8F6BF-5375-455C-9EA6-DF929625EA0E}">
        <p15:presenceInfo xmlns:p15="http://schemas.microsoft.com/office/powerpoint/2012/main" userId="S::sofia.ntoulou@gr.ey.com::4e7db01f-5e9d-480e-9129-0d9a732a1b5c" providerId="AD"/>
      </p:ext>
    </p:extLst>
  </p:cmAuthor>
  <p:cmAuthor id="5" name="Andreas Drainakis" initials="AD" lastIdx="3" clrIdx="4">
    <p:extLst>
      <p:ext uri="{19B8F6BF-5375-455C-9EA6-DF929625EA0E}">
        <p15:presenceInfo xmlns:p15="http://schemas.microsoft.com/office/powerpoint/2012/main" userId="S::Andreas.Drainakis@parthenon.ey.com::475e10df-7583-4cb1-bdab-71bfa9a34029" providerId="AD"/>
      </p:ext>
    </p:extLst>
  </p:cmAuthor>
  <p:cmAuthor id="6" name="Elena Michalou" initials="EM" lastIdx="2" clrIdx="5">
    <p:extLst>
      <p:ext uri="{19B8F6BF-5375-455C-9EA6-DF929625EA0E}">
        <p15:presenceInfo xmlns:p15="http://schemas.microsoft.com/office/powerpoint/2012/main" userId="S::Elena.Michalou@gr.ey.com::6307d745-3268-4e09-a9c3-9ede38f360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DED"/>
    <a:srgbClr val="808080"/>
    <a:srgbClr val="77DE96"/>
    <a:srgbClr val="27ACAA"/>
    <a:srgbClr val="D2F4DC"/>
    <a:srgbClr val="E8F1F1"/>
    <a:srgbClr val="F2E7FF"/>
    <a:srgbClr val="F2F2F2"/>
    <a:srgbClr val="208C89"/>
    <a:srgbClr val="80C9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0941A6-05C4-4595-B88B-B62BBC661A0E}" v="11141" dt="2021-11-29T13:59:34.766"/>
    <p1510:client id="{4329843C-562F-42AB-AE86-B0E334F78666}" v="1698" dt="2021-11-29T15:50:29.672"/>
    <p1510:client id="{609F4E57-EDE0-4D5E-9EB5-0A0CABFB3C49}" v="311" dt="2021-12-02T10:10:44.8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636" y="84"/>
      </p:cViewPr>
      <p:guideLst>
        <p:guide orient="horz" pos="281"/>
        <p:guide orient="horz" pos="1234"/>
        <p:guide orient="horz" pos="4658"/>
        <p:guide pos="689"/>
      </p:guideLst>
    </p:cSldViewPr>
  </p:slideViewPr>
  <p:notesTextViewPr>
    <p:cViewPr>
      <p:scale>
        <a:sx n="1" d="1"/>
        <a:sy n="1" d="1"/>
      </p:scale>
      <p:origin x="0" y="0"/>
    </p:cViewPr>
  </p:notesTextViewPr>
  <p:notesViewPr>
    <p:cSldViewPr snapToGrid="0">
      <p:cViewPr>
        <p:scale>
          <a:sx n="1" d="2"/>
          <a:sy n="1" d="2"/>
        </p:scale>
        <p:origin x="0" y="0"/>
      </p:cViewPr>
      <p:guideLst>
        <p:guide orient="horz" pos="3224"/>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ableStyles" Target="tableStyles.xml"/><Relationship Id="rId21" Type="http://schemas.openxmlformats.org/officeDocument/2006/relationships/slide" Target="slides/slide13.xml"/><Relationship Id="rId34" Type="http://schemas.openxmlformats.org/officeDocument/2006/relationships/tags" Target="tags/tag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commentAuthors" Target="commentAuthors.xml"/><Relationship Id="rId8" Type="http://schemas.openxmlformats.org/officeDocument/2006/relationships/slideMaster" Target="slideMasters/slideMaster5.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3F30CD-2B47-44AA-918D-B2DF5078FC89}" type="doc">
      <dgm:prSet loTypeId="urn:microsoft.com/office/officeart/2005/8/layout/hChevron3" loCatId="process" qsTypeId="urn:microsoft.com/office/officeart/2005/8/quickstyle/simple1" qsCatId="simple" csTypeId="urn:microsoft.com/office/officeart/2005/8/colors/accent2_2" csCatId="accent2" phldr="1"/>
      <dgm:spPr/>
    </dgm:pt>
    <dgm:pt modelId="{E9D310DF-7559-4FDB-B741-D0E2EEBA3AD0}">
      <dgm:prSet phldrT="[Text]"/>
      <dgm:spPr/>
      <dgm:t>
        <a:bodyPr/>
        <a:lstStyle/>
        <a:p>
          <a:pPr algn="l"/>
          <a:r>
            <a:rPr lang="el-GR" b="0">
              <a:latin typeface="+mj-lt"/>
            </a:rPr>
            <a:t>1.Εισαγωγή</a:t>
          </a:r>
        </a:p>
      </dgm:t>
    </dgm:pt>
    <dgm:pt modelId="{6647A848-C474-4AC6-A478-5CF414A68634}" type="parTrans" cxnId="{DAD0FAD9-9E7D-48A9-B8CE-C5CEEB802366}">
      <dgm:prSet/>
      <dgm:spPr/>
      <dgm:t>
        <a:bodyPr/>
        <a:lstStyle/>
        <a:p>
          <a:endParaRPr lang="el-GR"/>
        </a:p>
      </dgm:t>
    </dgm:pt>
    <dgm:pt modelId="{E16A1F1A-34C6-458C-ABE7-C440DC4DB9D4}" type="sibTrans" cxnId="{DAD0FAD9-9E7D-48A9-B8CE-C5CEEB802366}">
      <dgm:prSet/>
      <dgm:spPr/>
      <dgm:t>
        <a:bodyPr/>
        <a:lstStyle/>
        <a:p>
          <a:endParaRPr lang="el-GR"/>
        </a:p>
      </dgm:t>
    </dgm:pt>
    <dgm:pt modelId="{FDB18EB0-3A70-40FF-BA0F-7E532F43E581}" type="pres">
      <dgm:prSet presAssocID="{3E3F30CD-2B47-44AA-918D-B2DF5078FC89}" presName="Name0" presStyleCnt="0">
        <dgm:presLayoutVars>
          <dgm:dir/>
          <dgm:resizeHandles val="exact"/>
        </dgm:presLayoutVars>
      </dgm:prSet>
      <dgm:spPr/>
    </dgm:pt>
    <dgm:pt modelId="{95DA1E1F-BA73-43C3-A750-0AD392B39542}" type="pres">
      <dgm:prSet presAssocID="{E9D310DF-7559-4FDB-B741-D0E2EEBA3AD0}" presName="parTxOnly" presStyleLbl="node1" presStyleIdx="0" presStyleCnt="1" custLinFactNeighborX="-49">
        <dgm:presLayoutVars>
          <dgm:bulletEnabled val="1"/>
        </dgm:presLayoutVars>
      </dgm:prSet>
      <dgm:spPr/>
      <dgm:t>
        <a:bodyPr/>
        <a:lstStyle/>
        <a:p>
          <a:endParaRPr lang="el-GR"/>
        </a:p>
      </dgm:t>
    </dgm:pt>
  </dgm:ptLst>
  <dgm:cxnLst>
    <dgm:cxn modelId="{88A92B3F-53D6-42C8-810F-9697540A6FB8}" type="presOf" srcId="{E9D310DF-7559-4FDB-B741-D0E2EEBA3AD0}" destId="{95DA1E1F-BA73-43C3-A750-0AD392B39542}" srcOrd="0" destOrd="0" presId="urn:microsoft.com/office/officeart/2005/8/layout/hChevron3"/>
    <dgm:cxn modelId="{BDF958D9-8620-40C3-8B2C-E1AC02FD4254}" type="presOf" srcId="{3E3F30CD-2B47-44AA-918D-B2DF5078FC89}" destId="{FDB18EB0-3A70-40FF-BA0F-7E532F43E581}" srcOrd="0" destOrd="0" presId="urn:microsoft.com/office/officeart/2005/8/layout/hChevron3"/>
    <dgm:cxn modelId="{DAD0FAD9-9E7D-48A9-B8CE-C5CEEB802366}" srcId="{3E3F30CD-2B47-44AA-918D-B2DF5078FC89}" destId="{E9D310DF-7559-4FDB-B741-D0E2EEBA3AD0}" srcOrd="0" destOrd="0" parTransId="{6647A848-C474-4AC6-A478-5CF414A68634}" sibTransId="{E16A1F1A-34C6-458C-ABE7-C440DC4DB9D4}"/>
    <dgm:cxn modelId="{F9100DE6-75A1-446A-A38E-CCBCBC461060}" type="presParOf" srcId="{FDB18EB0-3A70-40FF-BA0F-7E532F43E581}" destId="{95DA1E1F-BA73-43C3-A750-0AD392B39542}" srcOrd="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3F30CD-2B47-44AA-918D-B2DF5078FC89}" type="doc">
      <dgm:prSet loTypeId="urn:microsoft.com/office/officeart/2005/8/layout/hChevron3" loCatId="process" qsTypeId="urn:microsoft.com/office/officeart/2005/8/quickstyle/simple1" qsCatId="simple" csTypeId="urn:microsoft.com/office/officeart/2005/8/colors/accent2_2" csCatId="accent2" phldr="1"/>
      <dgm:spPr/>
    </dgm:pt>
    <dgm:pt modelId="{E9D310DF-7559-4FDB-B741-D0E2EEBA3AD0}">
      <dgm:prSet phldrT="[Text]"/>
      <dgm:spPr/>
      <dgm:t>
        <a:bodyPr/>
        <a:lstStyle/>
        <a:p>
          <a:pPr algn="l"/>
          <a:r>
            <a:rPr lang="el-GR" b="0">
              <a:latin typeface="+mj-lt"/>
            </a:rPr>
            <a:t>1.Εισαγωγή</a:t>
          </a:r>
        </a:p>
      </dgm:t>
    </dgm:pt>
    <dgm:pt modelId="{6647A848-C474-4AC6-A478-5CF414A68634}" type="parTrans" cxnId="{DAD0FAD9-9E7D-48A9-B8CE-C5CEEB802366}">
      <dgm:prSet/>
      <dgm:spPr/>
      <dgm:t>
        <a:bodyPr/>
        <a:lstStyle/>
        <a:p>
          <a:endParaRPr lang="el-GR"/>
        </a:p>
      </dgm:t>
    </dgm:pt>
    <dgm:pt modelId="{E16A1F1A-34C6-458C-ABE7-C440DC4DB9D4}" type="sibTrans" cxnId="{DAD0FAD9-9E7D-48A9-B8CE-C5CEEB802366}">
      <dgm:prSet/>
      <dgm:spPr/>
      <dgm:t>
        <a:bodyPr/>
        <a:lstStyle/>
        <a:p>
          <a:endParaRPr lang="el-GR"/>
        </a:p>
      </dgm:t>
    </dgm:pt>
    <dgm:pt modelId="{FDB18EB0-3A70-40FF-BA0F-7E532F43E581}" type="pres">
      <dgm:prSet presAssocID="{3E3F30CD-2B47-44AA-918D-B2DF5078FC89}" presName="Name0" presStyleCnt="0">
        <dgm:presLayoutVars>
          <dgm:dir/>
          <dgm:resizeHandles val="exact"/>
        </dgm:presLayoutVars>
      </dgm:prSet>
      <dgm:spPr/>
    </dgm:pt>
    <dgm:pt modelId="{95DA1E1F-BA73-43C3-A750-0AD392B39542}" type="pres">
      <dgm:prSet presAssocID="{E9D310DF-7559-4FDB-B741-D0E2EEBA3AD0}" presName="parTxOnly" presStyleLbl="node1" presStyleIdx="0" presStyleCnt="1" custLinFactNeighborX="-49">
        <dgm:presLayoutVars>
          <dgm:bulletEnabled val="1"/>
        </dgm:presLayoutVars>
      </dgm:prSet>
      <dgm:spPr/>
      <dgm:t>
        <a:bodyPr/>
        <a:lstStyle/>
        <a:p>
          <a:endParaRPr lang="el-GR"/>
        </a:p>
      </dgm:t>
    </dgm:pt>
  </dgm:ptLst>
  <dgm:cxnLst>
    <dgm:cxn modelId="{88A92B3F-53D6-42C8-810F-9697540A6FB8}" type="presOf" srcId="{E9D310DF-7559-4FDB-B741-D0E2EEBA3AD0}" destId="{95DA1E1F-BA73-43C3-A750-0AD392B39542}" srcOrd="0" destOrd="0" presId="urn:microsoft.com/office/officeart/2005/8/layout/hChevron3"/>
    <dgm:cxn modelId="{BDF958D9-8620-40C3-8B2C-E1AC02FD4254}" type="presOf" srcId="{3E3F30CD-2B47-44AA-918D-B2DF5078FC89}" destId="{FDB18EB0-3A70-40FF-BA0F-7E532F43E581}" srcOrd="0" destOrd="0" presId="urn:microsoft.com/office/officeart/2005/8/layout/hChevron3"/>
    <dgm:cxn modelId="{DAD0FAD9-9E7D-48A9-B8CE-C5CEEB802366}" srcId="{3E3F30CD-2B47-44AA-918D-B2DF5078FC89}" destId="{E9D310DF-7559-4FDB-B741-D0E2EEBA3AD0}" srcOrd="0" destOrd="0" parTransId="{6647A848-C474-4AC6-A478-5CF414A68634}" sibTransId="{E16A1F1A-34C6-458C-ABE7-C440DC4DB9D4}"/>
    <dgm:cxn modelId="{F9100DE6-75A1-446A-A38E-CCBCBC461060}" type="presParOf" srcId="{FDB18EB0-3A70-40FF-BA0F-7E532F43E581}" destId="{95DA1E1F-BA73-43C3-A750-0AD392B39542}" srcOrd="0"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3F30CD-2B47-44AA-918D-B2DF5078FC89}" type="doc">
      <dgm:prSet loTypeId="urn:microsoft.com/office/officeart/2005/8/layout/hChevron3" loCatId="process" qsTypeId="urn:microsoft.com/office/officeart/2005/8/quickstyle/simple1" qsCatId="simple" csTypeId="urn:microsoft.com/office/officeart/2005/8/colors/accent2_2" csCatId="accent2" phldr="1"/>
      <dgm:spPr/>
    </dgm:pt>
    <dgm:pt modelId="{E9D310DF-7559-4FDB-B741-D0E2EEBA3AD0}">
      <dgm:prSet phldrT="[Text]"/>
      <dgm:spPr/>
      <dgm:t>
        <a:bodyPr/>
        <a:lstStyle/>
        <a:p>
          <a:pPr algn="l"/>
          <a:r>
            <a:rPr lang="el-GR" b="0">
              <a:latin typeface="+mj-lt"/>
            </a:rPr>
            <a:t>1.Εισαγωγή</a:t>
          </a:r>
        </a:p>
      </dgm:t>
    </dgm:pt>
    <dgm:pt modelId="{6647A848-C474-4AC6-A478-5CF414A68634}" type="parTrans" cxnId="{DAD0FAD9-9E7D-48A9-B8CE-C5CEEB802366}">
      <dgm:prSet/>
      <dgm:spPr/>
      <dgm:t>
        <a:bodyPr/>
        <a:lstStyle/>
        <a:p>
          <a:endParaRPr lang="el-GR"/>
        </a:p>
      </dgm:t>
    </dgm:pt>
    <dgm:pt modelId="{E16A1F1A-34C6-458C-ABE7-C440DC4DB9D4}" type="sibTrans" cxnId="{DAD0FAD9-9E7D-48A9-B8CE-C5CEEB802366}">
      <dgm:prSet/>
      <dgm:spPr/>
      <dgm:t>
        <a:bodyPr/>
        <a:lstStyle/>
        <a:p>
          <a:endParaRPr lang="el-GR"/>
        </a:p>
      </dgm:t>
    </dgm:pt>
    <dgm:pt modelId="{FDB18EB0-3A70-40FF-BA0F-7E532F43E581}" type="pres">
      <dgm:prSet presAssocID="{3E3F30CD-2B47-44AA-918D-B2DF5078FC89}" presName="Name0" presStyleCnt="0">
        <dgm:presLayoutVars>
          <dgm:dir/>
          <dgm:resizeHandles val="exact"/>
        </dgm:presLayoutVars>
      </dgm:prSet>
      <dgm:spPr/>
    </dgm:pt>
    <dgm:pt modelId="{95DA1E1F-BA73-43C3-A750-0AD392B39542}" type="pres">
      <dgm:prSet presAssocID="{E9D310DF-7559-4FDB-B741-D0E2EEBA3AD0}" presName="parTxOnly" presStyleLbl="node1" presStyleIdx="0" presStyleCnt="1" custLinFactNeighborX="-49">
        <dgm:presLayoutVars>
          <dgm:bulletEnabled val="1"/>
        </dgm:presLayoutVars>
      </dgm:prSet>
      <dgm:spPr/>
      <dgm:t>
        <a:bodyPr/>
        <a:lstStyle/>
        <a:p>
          <a:endParaRPr lang="el-GR"/>
        </a:p>
      </dgm:t>
    </dgm:pt>
  </dgm:ptLst>
  <dgm:cxnLst>
    <dgm:cxn modelId="{88A92B3F-53D6-42C8-810F-9697540A6FB8}" type="presOf" srcId="{E9D310DF-7559-4FDB-B741-D0E2EEBA3AD0}" destId="{95DA1E1F-BA73-43C3-A750-0AD392B39542}" srcOrd="0" destOrd="0" presId="urn:microsoft.com/office/officeart/2005/8/layout/hChevron3"/>
    <dgm:cxn modelId="{BDF958D9-8620-40C3-8B2C-E1AC02FD4254}" type="presOf" srcId="{3E3F30CD-2B47-44AA-918D-B2DF5078FC89}" destId="{FDB18EB0-3A70-40FF-BA0F-7E532F43E581}" srcOrd="0" destOrd="0" presId="urn:microsoft.com/office/officeart/2005/8/layout/hChevron3"/>
    <dgm:cxn modelId="{DAD0FAD9-9E7D-48A9-B8CE-C5CEEB802366}" srcId="{3E3F30CD-2B47-44AA-918D-B2DF5078FC89}" destId="{E9D310DF-7559-4FDB-B741-D0E2EEBA3AD0}" srcOrd="0" destOrd="0" parTransId="{6647A848-C474-4AC6-A478-5CF414A68634}" sibTransId="{E16A1F1A-34C6-458C-ABE7-C440DC4DB9D4}"/>
    <dgm:cxn modelId="{F9100DE6-75A1-446A-A38E-CCBCBC461060}" type="presParOf" srcId="{FDB18EB0-3A70-40FF-BA0F-7E532F43E581}" destId="{95DA1E1F-BA73-43C3-A750-0AD392B39542}" srcOrd="0"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3F30CD-2B47-44AA-918D-B2DF5078FC89}" type="doc">
      <dgm:prSet loTypeId="urn:microsoft.com/office/officeart/2005/8/layout/hChevron3" loCatId="process" qsTypeId="urn:microsoft.com/office/officeart/2005/8/quickstyle/simple1" qsCatId="simple" csTypeId="urn:microsoft.com/office/officeart/2005/8/colors/accent2_2" csCatId="accent2" phldr="1"/>
      <dgm:spPr/>
    </dgm:pt>
    <dgm:pt modelId="{E9D310DF-7559-4FDB-B741-D0E2EEBA3AD0}">
      <dgm:prSet phldrT="[Text]"/>
      <dgm:spPr/>
      <dgm:t>
        <a:bodyPr/>
        <a:lstStyle/>
        <a:p>
          <a:pPr algn="l"/>
          <a:r>
            <a:rPr lang="el-GR" b="0">
              <a:latin typeface="+mj-lt"/>
            </a:rPr>
            <a:t>1.Εισαγωγή</a:t>
          </a:r>
        </a:p>
      </dgm:t>
    </dgm:pt>
    <dgm:pt modelId="{6647A848-C474-4AC6-A478-5CF414A68634}" type="parTrans" cxnId="{DAD0FAD9-9E7D-48A9-B8CE-C5CEEB802366}">
      <dgm:prSet/>
      <dgm:spPr/>
      <dgm:t>
        <a:bodyPr/>
        <a:lstStyle/>
        <a:p>
          <a:endParaRPr lang="el-GR"/>
        </a:p>
      </dgm:t>
    </dgm:pt>
    <dgm:pt modelId="{E16A1F1A-34C6-458C-ABE7-C440DC4DB9D4}" type="sibTrans" cxnId="{DAD0FAD9-9E7D-48A9-B8CE-C5CEEB802366}">
      <dgm:prSet/>
      <dgm:spPr/>
      <dgm:t>
        <a:bodyPr/>
        <a:lstStyle/>
        <a:p>
          <a:endParaRPr lang="el-GR"/>
        </a:p>
      </dgm:t>
    </dgm:pt>
    <dgm:pt modelId="{FDB18EB0-3A70-40FF-BA0F-7E532F43E581}" type="pres">
      <dgm:prSet presAssocID="{3E3F30CD-2B47-44AA-918D-B2DF5078FC89}" presName="Name0" presStyleCnt="0">
        <dgm:presLayoutVars>
          <dgm:dir/>
          <dgm:resizeHandles val="exact"/>
        </dgm:presLayoutVars>
      </dgm:prSet>
      <dgm:spPr/>
    </dgm:pt>
    <dgm:pt modelId="{95DA1E1F-BA73-43C3-A750-0AD392B39542}" type="pres">
      <dgm:prSet presAssocID="{E9D310DF-7559-4FDB-B741-D0E2EEBA3AD0}" presName="parTxOnly" presStyleLbl="node1" presStyleIdx="0" presStyleCnt="1" custLinFactNeighborX="-49">
        <dgm:presLayoutVars>
          <dgm:bulletEnabled val="1"/>
        </dgm:presLayoutVars>
      </dgm:prSet>
      <dgm:spPr/>
      <dgm:t>
        <a:bodyPr/>
        <a:lstStyle/>
        <a:p>
          <a:endParaRPr lang="el-GR"/>
        </a:p>
      </dgm:t>
    </dgm:pt>
  </dgm:ptLst>
  <dgm:cxnLst>
    <dgm:cxn modelId="{88A92B3F-53D6-42C8-810F-9697540A6FB8}" type="presOf" srcId="{E9D310DF-7559-4FDB-B741-D0E2EEBA3AD0}" destId="{95DA1E1F-BA73-43C3-A750-0AD392B39542}" srcOrd="0" destOrd="0" presId="urn:microsoft.com/office/officeart/2005/8/layout/hChevron3"/>
    <dgm:cxn modelId="{BDF958D9-8620-40C3-8B2C-E1AC02FD4254}" type="presOf" srcId="{3E3F30CD-2B47-44AA-918D-B2DF5078FC89}" destId="{FDB18EB0-3A70-40FF-BA0F-7E532F43E581}" srcOrd="0" destOrd="0" presId="urn:microsoft.com/office/officeart/2005/8/layout/hChevron3"/>
    <dgm:cxn modelId="{DAD0FAD9-9E7D-48A9-B8CE-C5CEEB802366}" srcId="{3E3F30CD-2B47-44AA-918D-B2DF5078FC89}" destId="{E9D310DF-7559-4FDB-B741-D0E2EEBA3AD0}" srcOrd="0" destOrd="0" parTransId="{6647A848-C474-4AC6-A478-5CF414A68634}" sibTransId="{E16A1F1A-34C6-458C-ABE7-C440DC4DB9D4}"/>
    <dgm:cxn modelId="{F9100DE6-75A1-446A-A38E-CCBCBC461060}" type="presParOf" srcId="{FDB18EB0-3A70-40FF-BA0F-7E532F43E581}" destId="{95DA1E1F-BA73-43C3-A750-0AD392B39542}" srcOrd="0"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A1E1F-BA73-43C3-A750-0AD392B39542}">
      <dsp:nvSpPr>
        <dsp:cNvPr id="0" name=""/>
        <dsp:cNvSpPr/>
      </dsp:nvSpPr>
      <dsp:spPr>
        <a:xfrm>
          <a:off x="0" y="0"/>
          <a:ext cx="2283767" cy="300356"/>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20003" bIns="40005" numCol="1" spcCol="1270" anchor="ctr" anchorCtr="0">
          <a:noAutofit/>
        </a:bodyPr>
        <a:lstStyle/>
        <a:p>
          <a:pPr lvl="0" algn="l" defTabSz="666750">
            <a:lnSpc>
              <a:spcPct val="90000"/>
            </a:lnSpc>
            <a:spcBef>
              <a:spcPct val="0"/>
            </a:spcBef>
            <a:spcAft>
              <a:spcPct val="35000"/>
            </a:spcAft>
          </a:pPr>
          <a:r>
            <a:rPr lang="el-GR" sz="1500" b="0" kern="1200">
              <a:latin typeface="+mj-lt"/>
            </a:rPr>
            <a:t>1.Εισαγωγή</a:t>
          </a:r>
        </a:p>
      </dsp:txBody>
      <dsp:txXfrm>
        <a:off x="0" y="0"/>
        <a:ext cx="2208678" cy="3003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A1E1F-BA73-43C3-A750-0AD392B39542}">
      <dsp:nvSpPr>
        <dsp:cNvPr id="0" name=""/>
        <dsp:cNvSpPr/>
      </dsp:nvSpPr>
      <dsp:spPr>
        <a:xfrm>
          <a:off x="0" y="0"/>
          <a:ext cx="2283767" cy="300356"/>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lvl="0" algn="l" defTabSz="711200">
            <a:lnSpc>
              <a:spcPct val="90000"/>
            </a:lnSpc>
            <a:spcBef>
              <a:spcPct val="0"/>
            </a:spcBef>
            <a:spcAft>
              <a:spcPct val="35000"/>
            </a:spcAft>
          </a:pPr>
          <a:r>
            <a:rPr lang="el-GR" sz="1600" b="0" kern="1200">
              <a:latin typeface="+mj-lt"/>
            </a:rPr>
            <a:t>1.Εισαγωγή</a:t>
          </a:r>
        </a:p>
      </dsp:txBody>
      <dsp:txXfrm>
        <a:off x="0" y="0"/>
        <a:ext cx="2208678" cy="3003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A1E1F-BA73-43C3-A750-0AD392B39542}">
      <dsp:nvSpPr>
        <dsp:cNvPr id="0" name=""/>
        <dsp:cNvSpPr/>
      </dsp:nvSpPr>
      <dsp:spPr>
        <a:xfrm>
          <a:off x="0" y="0"/>
          <a:ext cx="2283767" cy="300356"/>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20003" bIns="40005" numCol="1" spcCol="1270" anchor="ctr" anchorCtr="0">
          <a:noAutofit/>
        </a:bodyPr>
        <a:lstStyle/>
        <a:p>
          <a:pPr lvl="0" algn="l" defTabSz="666750">
            <a:lnSpc>
              <a:spcPct val="90000"/>
            </a:lnSpc>
            <a:spcBef>
              <a:spcPct val="0"/>
            </a:spcBef>
            <a:spcAft>
              <a:spcPct val="35000"/>
            </a:spcAft>
          </a:pPr>
          <a:r>
            <a:rPr lang="el-GR" sz="1500" b="0" kern="1200">
              <a:latin typeface="+mj-lt"/>
            </a:rPr>
            <a:t>1.Εισαγωγή</a:t>
          </a:r>
        </a:p>
      </dsp:txBody>
      <dsp:txXfrm>
        <a:off x="0" y="0"/>
        <a:ext cx="2208678" cy="3003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A1E1F-BA73-43C3-A750-0AD392B39542}">
      <dsp:nvSpPr>
        <dsp:cNvPr id="0" name=""/>
        <dsp:cNvSpPr/>
      </dsp:nvSpPr>
      <dsp:spPr>
        <a:xfrm>
          <a:off x="0" y="0"/>
          <a:ext cx="2283767" cy="300356"/>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lvl="0" algn="l" defTabSz="711200">
            <a:lnSpc>
              <a:spcPct val="90000"/>
            </a:lnSpc>
            <a:spcBef>
              <a:spcPct val="0"/>
            </a:spcBef>
            <a:spcAft>
              <a:spcPct val="35000"/>
            </a:spcAft>
          </a:pPr>
          <a:r>
            <a:rPr lang="el-GR" sz="1600" b="0" kern="1200">
              <a:latin typeface="+mj-lt"/>
            </a:rPr>
            <a:t>1.Εισαγωγή</a:t>
          </a:r>
        </a:p>
      </dsp:txBody>
      <dsp:txXfrm>
        <a:off x="0" y="0"/>
        <a:ext cx="2208678" cy="30035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511731"/>
          </a:xfrm>
          <a:prstGeom prst="rect">
            <a:avLst/>
          </a:prstGeom>
        </p:spPr>
        <p:txBody>
          <a:bodyPr vert="horz" lIns="99066" tIns="49533" rIns="99066" bIns="49533" rtlCol="0"/>
          <a:lstStyle>
            <a:lvl1pPr algn="l">
              <a:defRPr sz="1300"/>
            </a:lvl1pPr>
          </a:lstStyle>
          <a:p>
            <a:endParaRPr lang="en-US"/>
          </a:p>
        </p:txBody>
      </p:sp>
      <p:sp>
        <p:nvSpPr>
          <p:cNvPr id="3" name="Date Placeholder 2"/>
          <p:cNvSpPr>
            <a:spLocks noGrp="1"/>
          </p:cNvSpPr>
          <p:nvPr>
            <p:ph type="dt" sz="quarter" idx="1"/>
          </p:nvPr>
        </p:nvSpPr>
        <p:spPr>
          <a:xfrm>
            <a:off x="4023092" y="0"/>
            <a:ext cx="3077739" cy="511731"/>
          </a:xfrm>
          <a:prstGeom prst="rect">
            <a:avLst/>
          </a:prstGeom>
        </p:spPr>
        <p:txBody>
          <a:bodyPr vert="horz" lIns="99066" tIns="49533" rIns="99066" bIns="49533" rtlCol="0"/>
          <a:lstStyle>
            <a:lvl1pPr algn="r">
              <a:defRPr sz="1300"/>
            </a:lvl1pPr>
          </a:lstStyle>
          <a:p>
            <a:fld id="{264FD87B-9828-443E-AF5F-E169552D9922}" type="datetimeFigureOut">
              <a:rPr lang="en-US" smtClean="0"/>
              <a:t>4/13/2022</a:t>
            </a:fld>
            <a:endParaRPr lang="en-US"/>
          </a:p>
        </p:txBody>
      </p:sp>
      <p:sp>
        <p:nvSpPr>
          <p:cNvPr id="4" name="Footer Placeholder 3"/>
          <p:cNvSpPr>
            <a:spLocks noGrp="1"/>
          </p:cNvSpPr>
          <p:nvPr>
            <p:ph type="ftr" sz="quarter" idx="2"/>
          </p:nvPr>
        </p:nvSpPr>
        <p:spPr>
          <a:xfrm>
            <a:off x="0" y="9721106"/>
            <a:ext cx="3077739" cy="511731"/>
          </a:xfrm>
          <a:prstGeom prst="rect">
            <a:avLst/>
          </a:prstGeom>
        </p:spPr>
        <p:txBody>
          <a:bodyPr vert="horz" lIns="99066" tIns="49533" rIns="99066" bIns="49533" rtlCol="0" anchor="b"/>
          <a:lstStyle>
            <a:lvl1pPr algn="l">
              <a:defRPr sz="1300"/>
            </a:lvl1pPr>
          </a:lstStyle>
          <a:p>
            <a:endParaRPr lang="en-US"/>
          </a:p>
        </p:txBody>
      </p:sp>
      <p:sp>
        <p:nvSpPr>
          <p:cNvPr id="5" name="Slide Number Placeholder 4"/>
          <p:cNvSpPr>
            <a:spLocks noGrp="1"/>
          </p:cNvSpPr>
          <p:nvPr>
            <p:ph type="sldNum" sz="quarter" idx="3"/>
          </p:nvPr>
        </p:nvSpPr>
        <p:spPr>
          <a:xfrm>
            <a:off x="4023092" y="9721106"/>
            <a:ext cx="3077739" cy="511731"/>
          </a:xfrm>
          <a:prstGeom prst="rect">
            <a:avLst/>
          </a:prstGeom>
        </p:spPr>
        <p:txBody>
          <a:bodyPr vert="horz" lIns="99066" tIns="49533" rIns="99066" bIns="49533" rtlCol="0" anchor="b"/>
          <a:lstStyle>
            <a:lvl1pPr algn="r">
              <a:defRPr sz="1300"/>
            </a:lvl1pPr>
          </a:lstStyle>
          <a:p>
            <a:fld id="{9C704EC4-B608-4D8E-A7F2-026D157BEA4A}" type="slidenum">
              <a:rPr lang="en-US" smtClean="0"/>
              <a:t>‹#›</a:t>
            </a:fld>
            <a:endParaRPr lang="en-US"/>
          </a:p>
        </p:txBody>
      </p:sp>
    </p:spTree>
    <p:extLst>
      <p:ext uri="{BB962C8B-B14F-4D97-AF65-F5344CB8AC3E}">
        <p14:creationId xmlns:p14="http://schemas.microsoft.com/office/powerpoint/2010/main" val="36780383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513508"/>
          </a:xfrm>
          <a:prstGeom prst="rect">
            <a:avLst/>
          </a:prstGeom>
        </p:spPr>
        <p:txBody>
          <a:bodyPr vert="horz" lIns="99066" tIns="49533" rIns="99066" bIns="49533" rtlCol="0"/>
          <a:lstStyle>
            <a:lvl1pPr algn="l">
              <a:defRPr sz="1300"/>
            </a:lvl1pPr>
          </a:lstStyle>
          <a:p>
            <a:endParaRPr lang="en-US"/>
          </a:p>
        </p:txBody>
      </p:sp>
      <p:sp>
        <p:nvSpPr>
          <p:cNvPr id="3" name="Date Placeholder 2"/>
          <p:cNvSpPr>
            <a:spLocks noGrp="1"/>
          </p:cNvSpPr>
          <p:nvPr>
            <p:ph type="dt" idx="1"/>
          </p:nvPr>
        </p:nvSpPr>
        <p:spPr>
          <a:xfrm>
            <a:off x="4023092" y="0"/>
            <a:ext cx="3077739" cy="513508"/>
          </a:xfrm>
          <a:prstGeom prst="rect">
            <a:avLst/>
          </a:prstGeom>
        </p:spPr>
        <p:txBody>
          <a:bodyPr vert="horz" lIns="99066" tIns="49533" rIns="99066" bIns="49533" rtlCol="0"/>
          <a:lstStyle>
            <a:lvl1pPr algn="r">
              <a:defRPr sz="1300"/>
            </a:lvl1pPr>
          </a:lstStyle>
          <a:p>
            <a:fld id="{FD18CC45-1F7F-4F42-BB8B-008FE0F043B0}" type="datetimeFigureOut">
              <a:rPr lang="en-US" smtClean="0"/>
              <a:t>4/13/2022</a:t>
            </a:fld>
            <a:endParaRPr lang="en-US"/>
          </a:p>
        </p:txBody>
      </p:sp>
      <p:sp>
        <p:nvSpPr>
          <p:cNvPr id="4" name="Slide Image Placeholder 3"/>
          <p:cNvSpPr>
            <a:spLocks noGrp="1" noRot="1" noChangeAspect="1"/>
          </p:cNvSpPr>
          <p:nvPr>
            <p:ph type="sldImg" idx="2"/>
          </p:nvPr>
        </p:nvSpPr>
        <p:spPr>
          <a:xfrm>
            <a:off x="481013" y="1279525"/>
            <a:ext cx="6140450" cy="3454400"/>
          </a:xfrm>
          <a:prstGeom prst="rect">
            <a:avLst/>
          </a:prstGeom>
          <a:noFill/>
          <a:ln w="12700">
            <a:solidFill>
              <a:prstClr val="black"/>
            </a:solidFill>
          </a:ln>
        </p:spPr>
        <p:txBody>
          <a:bodyPr vert="horz" lIns="99066" tIns="49533" rIns="99066" bIns="49533" rtlCol="0" anchor="ctr"/>
          <a:lstStyle/>
          <a:p>
            <a:endParaRPr lang="en-US"/>
          </a:p>
        </p:txBody>
      </p:sp>
      <p:sp>
        <p:nvSpPr>
          <p:cNvPr id="5" name="Notes Placeholder 4"/>
          <p:cNvSpPr>
            <a:spLocks noGrp="1"/>
          </p:cNvSpPr>
          <p:nvPr>
            <p:ph type="body" sz="quarter" idx="3"/>
          </p:nvPr>
        </p:nvSpPr>
        <p:spPr>
          <a:xfrm>
            <a:off x="710248" y="4925407"/>
            <a:ext cx="5681980" cy="4029879"/>
          </a:xfrm>
          <a:prstGeom prst="rect">
            <a:avLst/>
          </a:prstGeom>
        </p:spPr>
        <p:txBody>
          <a:bodyPr vert="horz" lIns="99066" tIns="49533" rIns="99066" bIns="4953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7"/>
            <a:ext cx="3077739" cy="513507"/>
          </a:xfrm>
          <a:prstGeom prst="rect">
            <a:avLst/>
          </a:prstGeom>
        </p:spPr>
        <p:txBody>
          <a:bodyPr vert="horz" lIns="99066" tIns="49533" rIns="99066" bIns="49533" rtlCol="0" anchor="b"/>
          <a:lstStyle>
            <a:lvl1pPr algn="l">
              <a:defRPr sz="1300"/>
            </a:lvl1pPr>
          </a:lstStyle>
          <a:p>
            <a:endParaRPr lang="en-US"/>
          </a:p>
        </p:txBody>
      </p:sp>
      <p:sp>
        <p:nvSpPr>
          <p:cNvPr id="7" name="Slide Number Placeholder 6"/>
          <p:cNvSpPr>
            <a:spLocks noGrp="1"/>
          </p:cNvSpPr>
          <p:nvPr>
            <p:ph type="sldNum" sz="quarter" idx="5"/>
          </p:nvPr>
        </p:nvSpPr>
        <p:spPr>
          <a:xfrm>
            <a:off x="4023092" y="9721107"/>
            <a:ext cx="3077739" cy="513507"/>
          </a:xfrm>
          <a:prstGeom prst="rect">
            <a:avLst/>
          </a:prstGeom>
        </p:spPr>
        <p:txBody>
          <a:bodyPr vert="horz" lIns="99066" tIns="49533" rIns="99066" bIns="49533" rtlCol="0" anchor="b"/>
          <a:lstStyle>
            <a:lvl1pPr algn="r">
              <a:defRPr sz="1300"/>
            </a:lvl1pPr>
          </a:lstStyle>
          <a:p>
            <a:fld id="{02F65670-E73D-3D44-B1B9-376D0D807B38}" type="slidenum">
              <a:rPr lang="en-US" smtClean="0"/>
              <a:t>‹#›</a:t>
            </a:fld>
            <a:endParaRPr lang="en-US"/>
          </a:p>
        </p:txBody>
      </p:sp>
    </p:spTree>
    <p:extLst>
      <p:ext uri="{BB962C8B-B14F-4D97-AF65-F5344CB8AC3E}">
        <p14:creationId xmlns:p14="http://schemas.microsoft.com/office/powerpoint/2010/main" val="3389070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661">
              <a:defRPr/>
            </a:pPr>
            <a:r>
              <a:rPr lang="en-US">
                <a:effectLst/>
              </a:rPr>
              <a:t>3 Doctor Roles</a:t>
            </a:r>
            <a:br>
              <a:rPr lang="en-US">
                <a:effectLst/>
              </a:rPr>
            </a:br>
            <a:r>
              <a:rPr lang="en-US">
                <a:effectLst/>
              </a:rPr>
              <a:t/>
            </a:r>
            <a:br>
              <a:rPr lang="en-US">
                <a:effectLst/>
              </a:rPr>
            </a:br>
            <a:r>
              <a:rPr lang="el-GR">
                <a:effectLst/>
              </a:rPr>
              <a:t>Επιστημονικά </a:t>
            </a:r>
            <a:br>
              <a:rPr lang="el-GR">
                <a:effectLst/>
              </a:rPr>
            </a:br>
            <a:r>
              <a:rPr lang="el-GR">
                <a:effectLst/>
              </a:rPr>
              <a:t>Υπεύθυνος Ιατρός</a:t>
            </a:r>
            <a:br>
              <a:rPr lang="el-GR">
                <a:effectLst/>
              </a:rPr>
            </a:br>
            <a:r>
              <a:rPr lang="en-US">
                <a:effectLst/>
              </a:rPr>
              <a:t>Responsible </a:t>
            </a:r>
            <a:r>
              <a:rPr lang="en-US" err="1">
                <a:effectLst/>
              </a:rPr>
              <a:t>HomeCare</a:t>
            </a:r>
            <a:r>
              <a:rPr lang="en-US">
                <a:effectLst/>
              </a:rPr>
              <a:t> Oncologist</a:t>
            </a:r>
            <a:br>
              <a:rPr lang="en-US">
                <a:effectLst/>
              </a:rPr>
            </a:br>
            <a:r>
              <a:rPr lang="en-US">
                <a:effectLst/>
              </a:rPr>
              <a:t/>
            </a:r>
            <a:br>
              <a:rPr lang="en-US">
                <a:effectLst/>
              </a:rPr>
            </a:br>
            <a:r>
              <a:rPr lang="el-GR">
                <a:effectLst/>
              </a:rPr>
              <a:t>Θεράπων Ιατρός </a:t>
            </a:r>
            <a:br>
              <a:rPr lang="el-GR">
                <a:effectLst/>
              </a:rPr>
            </a:br>
            <a:r>
              <a:rPr lang="en-US">
                <a:effectLst/>
              </a:rPr>
              <a:t>Head/Lead Oncologist </a:t>
            </a:r>
            <a:br>
              <a:rPr lang="en-US">
                <a:effectLst/>
              </a:rPr>
            </a:br>
            <a:r>
              <a:rPr lang="en-US">
                <a:effectLst/>
              </a:rPr>
              <a:t/>
            </a:r>
            <a:br>
              <a:rPr lang="en-US">
                <a:effectLst/>
              </a:rPr>
            </a:br>
            <a:r>
              <a:rPr lang="el-GR" err="1">
                <a:effectLst/>
              </a:rPr>
              <a:t>Αναπληρωτικός</a:t>
            </a:r>
            <a:r>
              <a:rPr lang="el-GR">
                <a:effectLst/>
              </a:rPr>
              <a:t> Ιατρός</a:t>
            </a:r>
            <a:br>
              <a:rPr lang="el-GR">
                <a:effectLst/>
              </a:rPr>
            </a:br>
            <a:r>
              <a:rPr lang="en-US">
                <a:effectLst/>
              </a:rPr>
              <a:t>Visiting Doctor</a:t>
            </a:r>
            <a:endParaRPr lang="el-GR"/>
          </a:p>
          <a:p>
            <a:endParaRPr lang="el-GR"/>
          </a:p>
        </p:txBody>
      </p:sp>
      <p:sp>
        <p:nvSpPr>
          <p:cNvPr id="4" name="Slide Number Placeholder 3"/>
          <p:cNvSpPr>
            <a:spLocks noGrp="1"/>
          </p:cNvSpPr>
          <p:nvPr>
            <p:ph type="sldNum" sz="quarter" idx="5"/>
          </p:nvPr>
        </p:nvSpPr>
        <p:spPr/>
        <p:txBody>
          <a:bodyPr/>
          <a:lstStyle/>
          <a:p>
            <a:fld id="{02F65670-E73D-3D44-B1B9-376D0D807B38}" type="slidenum">
              <a:rPr lang="en-US" smtClean="0"/>
              <a:t>4</a:t>
            </a:fld>
            <a:endParaRPr lang="en-US"/>
          </a:p>
        </p:txBody>
      </p:sp>
    </p:spTree>
    <p:extLst>
      <p:ext uri="{BB962C8B-B14F-4D97-AF65-F5344CB8AC3E}">
        <p14:creationId xmlns:p14="http://schemas.microsoft.com/office/powerpoint/2010/main" val="2358723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R"/>
          </a:p>
        </p:txBody>
      </p:sp>
      <p:sp>
        <p:nvSpPr>
          <p:cNvPr id="4" name="Slide Number Placeholder 3"/>
          <p:cNvSpPr>
            <a:spLocks noGrp="1"/>
          </p:cNvSpPr>
          <p:nvPr>
            <p:ph type="sldNum" sz="quarter" idx="5"/>
          </p:nvPr>
        </p:nvSpPr>
        <p:spPr/>
        <p:txBody>
          <a:bodyPr/>
          <a:lstStyle/>
          <a:p>
            <a:fld id="{02F65670-E73D-3D44-B1B9-376D0D807B38}" type="slidenum">
              <a:rPr lang="en-US" smtClean="0"/>
              <a:t>7</a:t>
            </a:fld>
            <a:endParaRPr lang="en-US"/>
          </a:p>
        </p:txBody>
      </p:sp>
    </p:spTree>
    <p:extLst>
      <p:ext uri="{BB962C8B-B14F-4D97-AF65-F5344CB8AC3E}">
        <p14:creationId xmlns:p14="http://schemas.microsoft.com/office/powerpoint/2010/main" val="646506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R"/>
          </a:p>
        </p:txBody>
      </p:sp>
      <p:sp>
        <p:nvSpPr>
          <p:cNvPr id="4" name="Slide Number Placeholder 3"/>
          <p:cNvSpPr>
            <a:spLocks noGrp="1"/>
          </p:cNvSpPr>
          <p:nvPr>
            <p:ph type="sldNum" sz="quarter" idx="5"/>
          </p:nvPr>
        </p:nvSpPr>
        <p:spPr/>
        <p:txBody>
          <a:bodyPr/>
          <a:lstStyle/>
          <a:p>
            <a:fld id="{02F65670-E73D-3D44-B1B9-376D0D807B38}" type="slidenum">
              <a:rPr lang="en-US" smtClean="0"/>
              <a:t>11</a:t>
            </a:fld>
            <a:endParaRPr lang="en-US"/>
          </a:p>
        </p:txBody>
      </p:sp>
    </p:spTree>
    <p:extLst>
      <p:ext uri="{BB962C8B-B14F-4D97-AF65-F5344CB8AC3E}">
        <p14:creationId xmlns:p14="http://schemas.microsoft.com/office/powerpoint/2010/main" val="152729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sz="900"/>
          </a:p>
        </p:txBody>
      </p:sp>
      <p:sp>
        <p:nvSpPr>
          <p:cNvPr id="4" name="Slide Number Placeholder 3"/>
          <p:cNvSpPr>
            <a:spLocks noGrp="1"/>
          </p:cNvSpPr>
          <p:nvPr>
            <p:ph type="sldNum" sz="quarter" idx="5"/>
          </p:nvPr>
        </p:nvSpPr>
        <p:spPr/>
        <p:txBody>
          <a:bodyPr/>
          <a:lstStyle/>
          <a:p>
            <a:fld id="{02F65670-E73D-3D44-B1B9-376D0D807B38}" type="slidenum">
              <a:rPr lang="en-US" smtClean="0"/>
              <a:t>16</a:t>
            </a:fld>
            <a:endParaRPr lang="en-US"/>
          </a:p>
        </p:txBody>
      </p:sp>
    </p:spTree>
    <p:extLst>
      <p:ext uri="{BB962C8B-B14F-4D97-AF65-F5344CB8AC3E}">
        <p14:creationId xmlns:p14="http://schemas.microsoft.com/office/powerpoint/2010/main" val="3628001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sz="90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2F65670-E73D-3D44-B1B9-376D0D807B38}" type="slidenum">
              <a:rPr kumimoji="0" lang="en-US" sz="13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3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777535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sz="90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2F65670-E73D-3D44-B1B9-376D0D807B38}" type="slidenum">
              <a:rPr kumimoji="0" lang="en-US" sz="13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3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4948291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vmlDrawing" Target="../drawings/vmlDrawing6.vml"/><Relationship Id="rId6" Type="http://schemas.openxmlformats.org/officeDocument/2006/relationships/image" Target="../media/image5.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17.xml"/><Relationship Id="rId13" Type="http://schemas.openxmlformats.org/officeDocument/2006/relationships/tags" Target="../tags/tag22.xml"/><Relationship Id="rId18" Type="http://schemas.openxmlformats.org/officeDocument/2006/relationships/tags" Target="../tags/tag27.xml"/><Relationship Id="rId26" Type="http://schemas.openxmlformats.org/officeDocument/2006/relationships/oleObject" Target="../embeddings/oleObject7.bin"/><Relationship Id="rId3" Type="http://schemas.openxmlformats.org/officeDocument/2006/relationships/tags" Target="../tags/tag12.xml"/><Relationship Id="rId21" Type="http://schemas.openxmlformats.org/officeDocument/2006/relationships/tags" Target="../tags/tag30.xml"/><Relationship Id="rId7" Type="http://schemas.openxmlformats.org/officeDocument/2006/relationships/tags" Target="../tags/tag16.xml"/><Relationship Id="rId12" Type="http://schemas.openxmlformats.org/officeDocument/2006/relationships/tags" Target="../tags/tag21.xml"/><Relationship Id="rId17" Type="http://schemas.openxmlformats.org/officeDocument/2006/relationships/tags" Target="../tags/tag26.xml"/><Relationship Id="rId25" Type="http://schemas.openxmlformats.org/officeDocument/2006/relationships/slideMaster" Target="../slideMasters/slideMaster1.xml"/><Relationship Id="rId2" Type="http://schemas.openxmlformats.org/officeDocument/2006/relationships/tags" Target="../tags/tag11.xml"/><Relationship Id="rId16" Type="http://schemas.openxmlformats.org/officeDocument/2006/relationships/tags" Target="../tags/tag25.xml"/><Relationship Id="rId20" Type="http://schemas.openxmlformats.org/officeDocument/2006/relationships/tags" Target="../tags/tag29.xml"/><Relationship Id="rId29" Type="http://schemas.openxmlformats.org/officeDocument/2006/relationships/image" Target="../media/image8.emf"/><Relationship Id="rId1" Type="http://schemas.openxmlformats.org/officeDocument/2006/relationships/vmlDrawing" Target="../drawings/vmlDrawing7.vml"/><Relationship Id="rId6" Type="http://schemas.openxmlformats.org/officeDocument/2006/relationships/tags" Target="../tags/tag15.xml"/><Relationship Id="rId11" Type="http://schemas.openxmlformats.org/officeDocument/2006/relationships/tags" Target="../tags/tag20.xml"/><Relationship Id="rId24" Type="http://schemas.openxmlformats.org/officeDocument/2006/relationships/tags" Target="../tags/tag33.xml"/><Relationship Id="rId5" Type="http://schemas.openxmlformats.org/officeDocument/2006/relationships/tags" Target="../tags/tag14.xml"/><Relationship Id="rId15" Type="http://schemas.openxmlformats.org/officeDocument/2006/relationships/tags" Target="../tags/tag24.xml"/><Relationship Id="rId23" Type="http://schemas.openxmlformats.org/officeDocument/2006/relationships/tags" Target="../tags/tag32.xml"/><Relationship Id="rId28" Type="http://schemas.openxmlformats.org/officeDocument/2006/relationships/image" Target="../media/image7.png"/><Relationship Id="rId10" Type="http://schemas.openxmlformats.org/officeDocument/2006/relationships/tags" Target="../tags/tag19.xml"/><Relationship Id="rId19" Type="http://schemas.openxmlformats.org/officeDocument/2006/relationships/tags" Target="../tags/tag28.xml"/><Relationship Id="rId4" Type="http://schemas.openxmlformats.org/officeDocument/2006/relationships/tags" Target="../tags/tag13.xml"/><Relationship Id="rId9" Type="http://schemas.openxmlformats.org/officeDocument/2006/relationships/tags" Target="../tags/tag18.xml"/><Relationship Id="rId14" Type="http://schemas.openxmlformats.org/officeDocument/2006/relationships/tags" Target="../tags/tag23.xml"/><Relationship Id="rId22" Type="http://schemas.openxmlformats.org/officeDocument/2006/relationships/tags" Target="../tags/tag31.xml"/><Relationship Id="rId27"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3.emf"/><Relationship Id="rId2" Type="http://schemas.openxmlformats.org/officeDocument/2006/relationships/tags" Target="../tags/tag35.xml"/><Relationship Id="rId1" Type="http://schemas.openxmlformats.org/officeDocument/2006/relationships/vmlDrawing" Target="../drawings/vmlDrawing9.vml"/><Relationship Id="rId6" Type="http://schemas.openxmlformats.org/officeDocument/2006/relationships/oleObject" Target="../embeddings/oleObject9.bin"/><Relationship Id="rId5" Type="http://schemas.openxmlformats.org/officeDocument/2006/relationships/image" Target="../media/image9.jpeg"/><Relationship Id="rId4"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vmlDrawing" Target="../drawings/vmlDrawing10.vml"/><Relationship Id="rId6" Type="http://schemas.openxmlformats.org/officeDocument/2006/relationships/image" Target="../media/image3.emf"/><Relationship Id="rId5" Type="http://schemas.openxmlformats.org/officeDocument/2006/relationships/oleObject" Target="../embeddings/oleObject10.bin"/><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9.xml"/><Relationship Id="rId1" Type="http://schemas.openxmlformats.org/officeDocument/2006/relationships/vmlDrawing" Target="../drawings/vmlDrawing11.vml"/><Relationship Id="rId5" Type="http://schemas.openxmlformats.org/officeDocument/2006/relationships/image" Target="../media/image2.emf"/><Relationship Id="rId4" Type="http://schemas.openxmlformats.org/officeDocument/2006/relationships/oleObject" Target="../embeddings/oleObject11.bin"/></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vmlDrawing" Target="../drawings/vmlDrawing12.vml"/><Relationship Id="rId6" Type="http://schemas.openxmlformats.org/officeDocument/2006/relationships/image" Target="../media/image5.emf"/><Relationship Id="rId5" Type="http://schemas.openxmlformats.org/officeDocument/2006/relationships/oleObject" Target="../embeddings/oleObject12.bin"/><Relationship Id="rId4"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vmlDrawing" Target="../drawings/vmlDrawing13.vml"/><Relationship Id="rId6" Type="http://schemas.openxmlformats.org/officeDocument/2006/relationships/image" Target="../media/image3.emf"/><Relationship Id="rId5" Type="http://schemas.openxmlformats.org/officeDocument/2006/relationships/oleObject" Target="../embeddings/oleObject13.bin"/><Relationship Id="rId4"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4.xml"/><Relationship Id="rId1" Type="http://schemas.openxmlformats.org/officeDocument/2006/relationships/vmlDrawing" Target="../drawings/vmlDrawing14.vml"/><Relationship Id="rId5" Type="http://schemas.openxmlformats.org/officeDocument/2006/relationships/image" Target="../media/image6.emf"/><Relationship Id="rId4" Type="http://schemas.openxmlformats.org/officeDocument/2006/relationships/oleObject" Target="../embeddings/oleObject14.bin"/></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6.xml"/><Relationship Id="rId1" Type="http://schemas.openxmlformats.org/officeDocument/2006/relationships/vmlDrawing" Target="../drawings/vmlDrawing16.vml"/><Relationship Id="rId5" Type="http://schemas.openxmlformats.org/officeDocument/2006/relationships/image" Target="../media/image2.emf"/><Relationship Id="rId4" Type="http://schemas.openxmlformats.org/officeDocument/2006/relationships/oleObject" Target="../embeddings/oleObject16.bin"/></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7.xml"/><Relationship Id="rId1" Type="http://schemas.openxmlformats.org/officeDocument/2006/relationships/vmlDrawing" Target="../drawings/vmlDrawing17.vml"/><Relationship Id="rId5" Type="http://schemas.openxmlformats.org/officeDocument/2006/relationships/image" Target="../media/image2.emf"/><Relationship Id="rId4" Type="http://schemas.openxmlformats.org/officeDocument/2006/relationships/oleObject" Target="../embeddings/oleObject17.bin"/></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vmlDrawing" Target="../drawings/vmlDrawing18.vml"/><Relationship Id="rId6" Type="http://schemas.openxmlformats.org/officeDocument/2006/relationships/image" Target="../media/image3.emf"/><Relationship Id="rId5" Type="http://schemas.openxmlformats.org/officeDocument/2006/relationships/oleObject" Target="../embeddings/oleObject18.bin"/><Relationship Id="rId4"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vmlDrawing" Target="../drawings/vmlDrawing19.vml"/><Relationship Id="rId6" Type="http://schemas.openxmlformats.org/officeDocument/2006/relationships/image" Target="../media/image3.emf"/><Relationship Id="rId5" Type="http://schemas.openxmlformats.org/officeDocument/2006/relationships/oleObject" Target="../embeddings/oleObject19.bin"/><Relationship Id="rId4"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3.vml"/><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vmlDrawing" Target="../drawings/vmlDrawing20.vml"/><Relationship Id="rId6" Type="http://schemas.openxmlformats.org/officeDocument/2006/relationships/image" Target="../media/image5.emf"/><Relationship Id="rId5" Type="http://schemas.openxmlformats.org/officeDocument/2006/relationships/oleObject" Target="../embeddings/oleObject20.bin"/><Relationship Id="rId4"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54.xml"/><Relationship Id="rId1" Type="http://schemas.openxmlformats.org/officeDocument/2006/relationships/vmlDrawing" Target="../drawings/vmlDrawing21.vml"/><Relationship Id="rId5" Type="http://schemas.openxmlformats.org/officeDocument/2006/relationships/image" Target="../media/image2.emf"/><Relationship Id="rId4" Type="http://schemas.openxmlformats.org/officeDocument/2006/relationships/oleObject" Target="../embeddings/oleObject21.bin"/></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vmlDrawing" Target="../drawings/vmlDrawing22.vml"/><Relationship Id="rId6" Type="http://schemas.openxmlformats.org/officeDocument/2006/relationships/image" Target="../media/image5.emf"/><Relationship Id="rId5" Type="http://schemas.openxmlformats.org/officeDocument/2006/relationships/oleObject" Target="../embeddings/oleObject22.bin"/><Relationship Id="rId4"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image" Target="../media/image3.emf"/><Relationship Id="rId2" Type="http://schemas.openxmlformats.org/officeDocument/2006/relationships/tags" Target="../tags/tag58.xml"/><Relationship Id="rId1" Type="http://schemas.openxmlformats.org/officeDocument/2006/relationships/vmlDrawing" Target="../drawings/vmlDrawing24.vml"/><Relationship Id="rId6" Type="http://schemas.openxmlformats.org/officeDocument/2006/relationships/oleObject" Target="../embeddings/oleObject24.bin"/><Relationship Id="rId5" Type="http://schemas.openxmlformats.org/officeDocument/2006/relationships/image" Target="../media/image9.jpeg"/><Relationship Id="rId4"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vmlDrawing" Target="../drawings/vmlDrawing25.vml"/><Relationship Id="rId6" Type="http://schemas.openxmlformats.org/officeDocument/2006/relationships/image" Target="../media/image3.emf"/><Relationship Id="rId5" Type="http://schemas.openxmlformats.org/officeDocument/2006/relationships/oleObject" Target="../embeddings/oleObject25.bin"/><Relationship Id="rId4"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62.xml"/><Relationship Id="rId1" Type="http://schemas.openxmlformats.org/officeDocument/2006/relationships/vmlDrawing" Target="../drawings/vmlDrawing26.vml"/><Relationship Id="rId5" Type="http://schemas.openxmlformats.org/officeDocument/2006/relationships/image" Target="../media/image2.emf"/><Relationship Id="rId4" Type="http://schemas.openxmlformats.org/officeDocument/2006/relationships/oleObject" Target="../embeddings/oleObject26.bin"/></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vmlDrawing" Target="../drawings/vmlDrawing27.vml"/><Relationship Id="rId6" Type="http://schemas.openxmlformats.org/officeDocument/2006/relationships/image" Target="../media/image5.emf"/><Relationship Id="rId5" Type="http://schemas.openxmlformats.org/officeDocument/2006/relationships/oleObject" Target="../embeddings/oleObject27.bin"/><Relationship Id="rId4"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vmlDrawing" Target="../drawings/vmlDrawing28.vml"/><Relationship Id="rId6" Type="http://schemas.openxmlformats.org/officeDocument/2006/relationships/image" Target="../media/image3.emf"/><Relationship Id="rId5" Type="http://schemas.openxmlformats.org/officeDocument/2006/relationships/oleObject" Target="../embeddings/oleObject28.bin"/><Relationship Id="rId4"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67.xml"/><Relationship Id="rId1" Type="http://schemas.openxmlformats.org/officeDocument/2006/relationships/vmlDrawing" Target="../drawings/vmlDrawing29.vml"/><Relationship Id="rId5" Type="http://schemas.openxmlformats.org/officeDocument/2006/relationships/image" Target="../media/image6.emf"/><Relationship Id="rId4" Type="http://schemas.openxmlformats.org/officeDocument/2006/relationships/oleObject" Target="../embeddings/oleObject29.bin"/></Relationships>
</file>

<file path=ppt/slideLayouts/_rels/slideLayout6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68.xml"/><Relationship Id="rId1" Type="http://schemas.openxmlformats.org/officeDocument/2006/relationships/vmlDrawing" Target="../drawings/vmlDrawing30.vml"/><Relationship Id="rId5" Type="http://schemas.openxmlformats.org/officeDocument/2006/relationships/image" Target="../media/image2.emf"/><Relationship Id="rId4" Type="http://schemas.openxmlformats.org/officeDocument/2006/relationships/oleObject" Target="../embeddings/oleObject30.bin"/></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vmlDrawing" Target="../drawings/vmlDrawing5.vml"/><Relationship Id="rId6" Type="http://schemas.openxmlformats.org/officeDocument/2006/relationships/image" Target="../media/image3.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F149C8E-8BA0-4CD9-9079-CDE1FD721B1B}"/>
              </a:ext>
            </a:extLst>
          </p:cNvPr>
          <p:cNvGraphicFramePr>
            <a:graphicFrameLocks noChangeAspect="1"/>
          </p:cNvGraphicFramePr>
          <p:nvPr userDrawn="1">
            <p:custDataLst>
              <p:tags r:id="rId2"/>
            </p:custDataLst>
            <p:extLst>
              <p:ext uri="{D42A27DB-BD31-4B8C-83A1-F6EECF244321}">
                <p14:modId xmlns:p14="http://schemas.microsoft.com/office/powerpoint/2010/main" val="4954699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30"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EF149C8E-8BA0-4CD9-9079-CDE1FD721B1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4799FDC-A454-2F4B-AB6E-ABE75575D57A}"/>
              </a:ext>
            </a:extLst>
          </p:cNvPr>
          <p:cNvSpPr>
            <a:spLocks noGrp="1"/>
          </p:cNvSpPr>
          <p:nvPr>
            <p:ph type="title"/>
          </p:nvPr>
        </p:nvSpPr>
        <p:spPr/>
        <p:txBody>
          <a:bodyPr vert="horz" anchor="b"/>
          <a:lstStyle>
            <a:lvl1pPr>
              <a:defRPr>
                <a:solidFill>
                  <a:schemeClr val="tx1"/>
                </a:solidFill>
              </a:defRPr>
            </a:lvl1pPr>
          </a:lstStyle>
          <a:p>
            <a:r>
              <a:rPr lang="en-GB"/>
              <a:t>Click to edit Master title style</a:t>
            </a:r>
          </a:p>
        </p:txBody>
      </p:sp>
      <p:cxnSp>
        <p:nvCxnSpPr>
          <p:cNvPr id="6" name="Straight Connector 5">
            <a:extLst>
              <a:ext uri="{FF2B5EF4-FFF2-40B4-BE49-F238E27FC236}">
                <a16:creationId xmlns:a16="http://schemas.microsoft.com/office/drawing/2014/main" id="{730575DA-AE5A-574B-A842-82704741ECDD}"/>
              </a:ext>
            </a:extLst>
          </p:cNvPr>
          <p:cNvCxnSpPr>
            <a:cxnSpLocks/>
          </p:cNvCxnSpPr>
          <p:nvPr userDrawn="1"/>
        </p:nvCxnSpPr>
        <p:spPr bwMode="auto">
          <a:xfrm>
            <a:off x="578165" y="923803"/>
            <a:ext cx="11586126" cy="0"/>
          </a:xfrm>
          <a:prstGeom prst="line">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7" name="Slide Number Placeholder 6">
            <a:extLst>
              <a:ext uri="{FF2B5EF4-FFF2-40B4-BE49-F238E27FC236}">
                <a16:creationId xmlns:a16="http://schemas.microsoft.com/office/drawing/2014/main" id="{5127AA86-B085-D145-BD23-23AB18D25AB9}"/>
              </a:ext>
            </a:extLst>
          </p:cNvPr>
          <p:cNvSpPr>
            <a:spLocks noGrp="1"/>
          </p:cNvSpPr>
          <p:nvPr>
            <p:ph type="sldNum" sz="quarter" idx="10"/>
          </p:nvPr>
        </p:nvSpPr>
        <p:spPr/>
        <p:txBody>
          <a:bodyPr/>
          <a:lstStyle/>
          <a:p>
            <a:pPr algn="ctr"/>
            <a:fld id="{8B680765-40E2-AC40-8F5D-C6BB6AC8B5D5}" type="slidenum">
              <a:rPr lang="en-GB" smtClean="0"/>
              <a:pPr algn="ctr"/>
              <a:t>‹#›</a:t>
            </a:fld>
            <a:endParaRPr lang="en-GB"/>
          </a:p>
        </p:txBody>
      </p:sp>
    </p:spTree>
    <p:extLst>
      <p:ext uri="{BB962C8B-B14F-4D97-AF65-F5344CB8AC3E}">
        <p14:creationId xmlns:p14="http://schemas.microsoft.com/office/powerpoint/2010/main" val="4102659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p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F8039CA-82E8-354F-865B-608A48E4FE33}"/>
              </a:ext>
            </a:extLst>
          </p:cNvPr>
          <p:cNvSpPr>
            <a:spLocks noGrp="1"/>
          </p:cNvSpPr>
          <p:nvPr>
            <p:ph type="pic" sz="quarter" idx="12"/>
          </p:nvPr>
        </p:nvSpPr>
        <p:spPr>
          <a:xfrm>
            <a:off x="1" y="0"/>
            <a:ext cx="12810952" cy="7589838"/>
          </a:xfrm>
        </p:spPr>
        <p:txBody>
          <a:bodyPr/>
          <a:lstStyle/>
          <a:p>
            <a:r>
              <a:rPr lang="en-GB"/>
              <a:t>Click icon to add picture</a:t>
            </a:r>
            <a:endParaRPr lang="en-US"/>
          </a:p>
        </p:txBody>
      </p:sp>
      <p:sp>
        <p:nvSpPr>
          <p:cNvPr id="31" name="Text Placeholder 30">
            <a:extLst>
              <a:ext uri="{FF2B5EF4-FFF2-40B4-BE49-F238E27FC236}">
                <a16:creationId xmlns:a16="http://schemas.microsoft.com/office/drawing/2014/main" id="{045F597A-084D-4599-BCA2-08C81F449ADF}"/>
              </a:ext>
            </a:extLst>
          </p:cNvPr>
          <p:cNvSpPr>
            <a:spLocks noGrp="1"/>
          </p:cNvSpPr>
          <p:nvPr>
            <p:ph type="body" sz="quarter" idx="11" hasCustomPrompt="1"/>
          </p:nvPr>
        </p:nvSpPr>
        <p:spPr>
          <a:xfrm>
            <a:off x="6717838" y="4016547"/>
            <a:ext cx="5174250" cy="184666"/>
          </a:xfrm>
          <a:prstGeom prst="rect">
            <a:avLst/>
          </a:prstGeom>
        </p:spPr>
        <p:txBody>
          <a:bodyPr>
            <a:spAutoFit/>
          </a:bodyPr>
          <a:lstStyle>
            <a:lvl1pPr algn="r">
              <a:lnSpc>
                <a:spcPct val="100000"/>
              </a:lnSpc>
              <a:spcAft>
                <a:spcPts val="757"/>
              </a:spcAft>
              <a:defRPr sz="6054" b="0" i="0">
                <a:solidFill>
                  <a:srgbClr val="2E2E38"/>
                </a:solidFill>
                <a:latin typeface="EYInterstate Light" panose="02000506000000020004" pitchFamily="2" charset="0"/>
              </a:defRPr>
            </a:lvl1pPr>
            <a:lvl2pPr algn="r">
              <a:lnSpc>
                <a:spcPct val="100000"/>
              </a:lnSpc>
              <a:spcAft>
                <a:spcPts val="757"/>
              </a:spcAft>
              <a:defRPr sz="1200" b="0" i="0">
                <a:solidFill>
                  <a:srgbClr val="2E2E38"/>
                </a:solidFill>
                <a:latin typeface="EYInterstate Light" panose="02000506000000020004" pitchFamily="2" charset="0"/>
              </a:defRPr>
            </a:lvl2pPr>
          </a:lstStyle>
          <a:p>
            <a:pPr lvl="1"/>
            <a:r>
              <a:rPr lang="en-US"/>
              <a:t>Second level</a:t>
            </a:r>
          </a:p>
        </p:txBody>
      </p:sp>
      <p:sp>
        <p:nvSpPr>
          <p:cNvPr id="3" name="Title 2">
            <a:extLst>
              <a:ext uri="{FF2B5EF4-FFF2-40B4-BE49-F238E27FC236}">
                <a16:creationId xmlns:a16="http://schemas.microsoft.com/office/drawing/2014/main" id="{68ABF292-B039-FA40-9999-5F34F32539AC}"/>
              </a:ext>
            </a:extLst>
          </p:cNvPr>
          <p:cNvSpPr>
            <a:spLocks noGrp="1"/>
          </p:cNvSpPr>
          <p:nvPr>
            <p:ph type="title"/>
          </p:nvPr>
        </p:nvSpPr>
        <p:spPr>
          <a:xfrm>
            <a:off x="6717837" y="2506283"/>
            <a:ext cx="5174250" cy="1292662"/>
          </a:xfrm>
        </p:spPr>
        <p:txBody>
          <a:bodyPr anchor="b">
            <a:spAutoFit/>
          </a:bodyPr>
          <a:lstStyle>
            <a:lvl1pPr algn="r">
              <a:defRPr lang="en-US" sz="4200" b="0" i="0" baseline="0" dirty="0" smtClean="0">
                <a:solidFill>
                  <a:srgbClr val="2E2E38"/>
                </a:solidFill>
                <a:latin typeface="EYInterstate Light" panose="02000506000000020004" pitchFamily="2" charset="0"/>
                <a:ea typeface="+mn-ea"/>
                <a:cs typeface="+mn-cs"/>
              </a:defRPr>
            </a:lvl1pPr>
          </a:lstStyle>
          <a:p>
            <a:pPr marL="0" marR="0" lvl="0" indent="0" algn="r" defTabSz="1350717" rtl="0" eaLnBrk="1" fontAlgn="base" latinLnBrk="0" hangingPunct="1">
              <a:lnSpc>
                <a:spcPct val="100000"/>
              </a:lnSpc>
              <a:spcBef>
                <a:spcPts val="0"/>
              </a:spcBef>
              <a:spcAft>
                <a:spcPts val="757"/>
              </a:spcAft>
              <a:buClrTx/>
              <a:buSzTx/>
              <a:buFontTx/>
              <a:buNone/>
              <a:tabLst/>
            </a:pPr>
            <a:r>
              <a:rPr lang="en-GB"/>
              <a:t>Click to edit Master title style</a:t>
            </a:r>
          </a:p>
        </p:txBody>
      </p:sp>
      <p:sp>
        <p:nvSpPr>
          <p:cNvPr id="6" name="Slide Number Placeholder 5">
            <a:extLst>
              <a:ext uri="{FF2B5EF4-FFF2-40B4-BE49-F238E27FC236}">
                <a16:creationId xmlns:a16="http://schemas.microsoft.com/office/drawing/2014/main" id="{0808C7F7-233B-FC4E-9616-56801E62F6E5}"/>
              </a:ext>
            </a:extLst>
          </p:cNvPr>
          <p:cNvSpPr>
            <a:spLocks noGrp="1"/>
          </p:cNvSpPr>
          <p:nvPr>
            <p:ph type="sldNum" sz="quarter" idx="15"/>
          </p:nvPr>
        </p:nvSpPr>
        <p:spPr/>
        <p:txBody>
          <a:bodyPr/>
          <a:lstStyle/>
          <a:p>
            <a:pPr algn="ctr"/>
            <a:fld id="{8B680765-40E2-AC40-8F5D-C6BB6AC8B5D5}" type="slidenum">
              <a:rPr lang="en-GB" smtClean="0"/>
              <a:pPr algn="ctr"/>
              <a:t>‹#›</a:t>
            </a:fld>
            <a:endParaRPr lang="en-GB"/>
          </a:p>
        </p:txBody>
      </p:sp>
      <p:sp>
        <p:nvSpPr>
          <p:cNvPr id="8" name="Rectangle 7">
            <a:extLst>
              <a:ext uri="{FF2B5EF4-FFF2-40B4-BE49-F238E27FC236}">
                <a16:creationId xmlns:a16="http://schemas.microsoft.com/office/drawing/2014/main" id="{F9BBF69B-9F3A-C64F-A8BA-FBCE4B509D1D}"/>
              </a:ext>
            </a:extLst>
          </p:cNvPr>
          <p:cNvSpPr/>
          <p:nvPr userDrawn="1"/>
        </p:nvSpPr>
        <p:spPr bwMode="auto">
          <a:xfrm>
            <a:off x="3581400" y="3003176"/>
            <a:ext cx="3913094"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Tree>
    <p:extLst>
      <p:ext uri="{BB962C8B-B14F-4D97-AF65-F5344CB8AC3E}">
        <p14:creationId xmlns:p14="http://schemas.microsoft.com/office/powerpoint/2010/main" val="2033854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mpty p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49692B-CE2C-384E-ADD2-C4B7D3654241}"/>
              </a:ext>
            </a:extLst>
          </p:cNvPr>
          <p:cNvSpPr/>
          <p:nvPr userDrawn="1"/>
        </p:nvSpPr>
        <p:spPr bwMode="auto">
          <a:xfrm>
            <a:off x="3581400" y="3003176"/>
            <a:ext cx="3913094"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Tree>
    <p:extLst>
      <p:ext uri="{BB962C8B-B14F-4D97-AF65-F5344CB8AC3E}">
        <p14:creationId xmlns:p14="http://schemas.microsoft.com/office/powerpoint/2010/main" val="7679522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5F5ACFB-9985-4F83-B210-062E308F4E29}"/>
              </a:ext>
            </a:extLst>
          </p:cNvPr>
          <p:cNvGraphicFramePr>
            <a:graphicFrameLocks noChangeAspect="1"/>
          </p:cNvGraphicFramePr>
          <p:nvPr userDrawn="1">
            <p:custDataLst>
              <p:tags r:id="rId2"/>
            </p:custDataLst>
            <p:extLst>
              <p:ext uri="{D42A27DB-BD31-4B8C-83A1-F6EECF244321}">
                <p14:modId xmlns:p14="http://schemas.microsoft.com/office/powerpoint/2010/main" val="3554871679"/>
              </p:ext>
            </p:extLst>
          </p:nvPr>
        </p:nvGraphicFramePr>
        <p:xfrm>
          <a:off x="1757" y="1758"/>
          <a:ext cx="1758" cy="1757"/>
        </p:xfrm>
        <a:graphic>
          <a:graphicData uri="http://schemas.openxmlformats.org/presentationml/2006/ole">
            <mc:AlternateContent xmlns:mc="http://schemas.openxmlformats.org/markup-compatibility/2006">
              <mc:Choice xmlns:v="urn:schemas-microsoft-com:vml" Requires="v">
                <p:oleObj spid="_x0000_s43070" name="think-cell Slide" r:id="rId5" imgW="383" imgH="384" progId="TCLayout.ActiveDocument.1">
                  <p:embed/>
                </p:oleObj>
              </mc:Choice>
              <mc:Fallback>
                <p:oleObj name="think-cell Slide" r:id="rId5" imgW="383" imgH="384" progId="TCLayout.ActiveDocument.1">
                  <p:embed/>
                  <p:pic>
                    <p:nvPicPr>
                      <p:cNvPr id="6" name="Object 5" hidden="1">
                        <a:extLst>
                          <a:ext uri="{FF2B5EF4-FFF2-40B4-BE49-F238E27FC236}">
                            <a16:creationId xmlns:a16="http://schemas.microsoft.com/office/drawing/2014/main" id="{E5F5ACFB-9985-4F83-B210-062E308F4E29}"/>
                          </a:ext>
                        </a:extLst>
                      </p:cNvPr>
                      <p:cNvPicPr/>
                      <p:nvPr/>
                    </p:nvPicPr>
                    <p:blipFill>
                      <a:blip r:embed="rId6"/>
                      <a:stretch>
                        <a:fillRect/>
                      </a:stretch>
                    </p:blipFill>
                    <p:spPr>
                      <a:xfrm>
                        <a:off x="1757" y="1758"/>
                        <a:ext cx="1758" cy="175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F944F516-AA1A-42A3-9D38-FED1442EDDB8}"/>
              </a:ext>
            </a:extLst>
          </p:cNvPr>
          <p:cNvSpPr/>
          <p:nvPr userDrawn="1">
            <p:custDataLst>
              <p:tags r:id="rId3"/>
            </p:custDataLst>
          </p:nvPr>
        </p:nvSpPr>
        <p:spPr>
          <a:xfrm>
            <a:off x="0" y="0"/>
            <a:ext cx="175700" cy="175691"/>
          </a:xfrm>
          <a:prstGeom prst="rect">
            <a:avLst/>
          </a:prstGeom>
          <a:ln>
            <a:solidFill>
              <a:schemeClr val="tx1"/>
            </a:solidFill>
          </a:ln>
        </p:spPr>
        <p:txBody>
          <a:bodyPr vert="horz" wrap="none" lIns="0" tIns="0" rIns="0" bIns="0" numCol="1" spcCol="0" rtlCol="0" anchor="t" anchorCtr="0" compatLnSpc="1">
            <a:prstTxWarp prst="textNoShape">
              <a:avLst/>
            </a:prstTxWarp>
            <a:noAutofit/>
          </a:bodyPr>
          <a:lstStyle/>
          <a:p>
            <a:pPr marL="0" marR="0" lvl="0" indent="0" algn="l" defTabSz="1011966" rtl="0" eaLnBrk="0" fontAlgn="base" latinLnBrk="0" hangingPunct="0">
              <a:lnSpc>
                <a:spcPct val="100000"/>
              </a:lnSpc>
              <a:spcBef>
                <a:spcPct val="50000"/>
              </a:spcBef>
              <a:spcAft>
                <a:spcPct val="0"/>
              </a:spcAft>
              <a:buClrTx/>
              <a:buSzTx/>
              <a:buFontTx/>
              <a:buNone/>
              <a:tabLst/>
            </a:pPr>
            <a:endParaRPr kumimoji="0" lang="en-US" sz="2877" b="1" i="0" u="none" strike="noStrike" cap="none" normalizeH="0" baseline="0">
              <a:ln>
                <a:noFill/>
              </a:ln>
              <a:solidFill>
                <a:schemeClr val="tx1"/>
              </a:solidFill>
              <a:effectLst/>
              <a:latin typeface="Imago" panose="020B0604020202020204" charset="0"/>
              <a:ea typeface="+mj-ea"/>
              <a:cs typeface="+mj-cs"/>
              <a:sym typeface="Imago" panose="020B0604020202020204" charset="0"/>
            </a:endParaRPr>
          </a:p>
        </p:txBody>
      </p:sp>
      <p:sp>
        <p:nvSpPr>
          <p:cNvPr id="2" name="Title 1"/>
          <p:cNvSpPr>
            <a:spLocks noGrp="1"/>
          </p:cNvSpPr>
          <p:nvPr>
            <p:ph type="title"/>
          </p:nvPr>
        </p:nvSpPr>
        <p:spPr/>
        <p:txBody>
          <a:bodyPr vert="horz"/>
          <a:lstStyle>
            <a:lvl1pPr>
              <a:defRPr/>
            </a:lvl1pPr>
          </a:lstStyle>
          <a:p>
            <a:r>
              <a:rPr lang="en-GB"/>
              <a:t>Click to edit Master title style</a:t>
            </a:r>
            <a:endParaRPr lang="pl-PL"/>
          </a:p>
        </p:txBody>
      </p:sp>
      <p:sp>
        <p:nvSpPr>
          <p:cNvPr id="4" name="shpPlaceholderNumber"/>
          <p:cNvSpPr>
            <a:spLocks noGrp="1" noChangeArrowheads="1"/>
          </p:cNvSpPr>
          <p:nvPr>
            <p:ph type="sldNum" sz="quarter" idx="11"/>
          </p:nvPr>
        </p:nvSpPr>
        <p:spPr>
          <a:ln/>
        </p:spPr>
        <p:txBody>
          <a:bodyPr/>
          <a:lstStyle>
            <a:lvl1pPr>
              <a:defRPr/>
            </a:lvl1pPr>
          </a:lstStyle>
          <a:p>
            <a:pPr>
              <a:defRPr/>
            </a:pPr>
            <a:fld id="{7F7165CB-D5E5-4F49-B52C-2E6BB58C0F51}" type="slidenum">
              <a:rPr lang="en-US"/>
              <a:pPr>
                <a:defRPr/>
              </a:pPr>
              <a:t>‹#›</a:t>
            </a:fld>
            <a:endParaRPr lang="en-US"/>
          </a:p>
        </p:txBody>
      </p:sp>
      <p:sp>
        <p:nvSpPr>
          <p:cNvPr id="7" name="Rectangle 6">
            <a:extLst>
              <a:ext uri="{FF2B5EF4-FFF2-40B4-BE49-F238E27FC236}">
                <a16:creationId xmlns:a16="http://schemas.microsoft.com/office/drawing/2014/main" id="{38892FF9-A7F7-6242-B1E9-318B72CCF0C9}"/>
              </a:ext>
            </a:extLst>
          </p:cNvPr>
          <p:cNvSpPr/>
          <p:nvPr userDrawn="1"/>
        </p:nvSpPr>
        <p:spPr bwMode="auto">
          <a:xfrm>
            <a:off x="3581400" y="3003176"/>
            <a:ext cx="3913094"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Tree>
    <p:extLst>
      <p:ext uri="{BB962C8B-B14F-4D97-AF65-F5344CB8AC3E}">
        <p14:creationId xmlns:p14="http://schemas.microsoft.com/office/powerpoint/2010/main" val="95742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YP_ShapeSpecifications">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E8A2F35C-CCC5-4796-8DA9-F5D8192CB2D6}"/>
              </a:ext>
            </a:extLst>
          </p:cNvPr>
          <p:cNvGraphicFramePr>
            <a:graphicFrameLocks noChangeAspect="1"/>
          </p:cNvGraphicFramePr>
          <p:nvPr userDrawn="1">
            <p:custDataLst>
              <p:tags r:id="rId2"/>
            </p:custDataLst>
            <p:extLst>
              <p:ext uri="{D42A27DB-BD31-4B8C-83A1-F6EECF244321}">
                <p14:modId xmlns:p14="http://schemas.microsoft.com/office/powerpoint/2010/main" val="2997956613"/>
              </p:ext>
            </p:extLst>
          </p:nvPr>
        </p:nvGraphicFramePr>
        <p:xfrm>
          <a:off x="1756" y="1758"/>
          <a:ext cx="1757" cy="1757"/>
        </p:xfrm>
        <a:graphic>
          <a:graphicData uri="http://schemas.openxmlformats.org/presentationml/2006/ole">
            <mc:AlternateContent xmlns:mc="http://schemas.openxmlformats.org/markup-compatibility/2006">
              <mc:Choice xmlns:v="urn:schemas-microsoft-com:vml" Requires="v">
                <p:oleObj spid="_x0000_s44094" name="think-cell Slide" r:id="rId26" imgW="306" imgH="306" progId="TCLayout.ActiveDocument.1">
                  <p:embed/>
                </p:oleObj>
              </mc:Choice>
              <mc:Fallback>
                <p:oleObj name="think-cell Slide" r:id="rId26" imgW="306" imgH="306" progId="TCLayout.ActiveDocument.1">
                  <p:embed/>
                  <p:pic>
                    <p:nvPicPr>
                      <p:cNvPr id="8" name="Object 7" hidden="1">
                        <a:extLst>
                          <a:ext uri="{FF2B5EF4-FFF2-40B4-BE49-F238E27FC236}">
                            <a16:creationId xmlns:a16="http://schemas.microsoft.com/office/drawing/2014/main" id="{E8A2F35C-CCC5-4796-8DA9-F5D8192CB2D6}"/>
                          </a:ext>
                        </a:extLst>
                      </p:cNvPr>
                      <p:cNvPicPr/>
                      <p:nvPr/>
                    </p:nvPicPr>
                    <p:blipFill>
                      <a:blip r:embed="rId27"/>
                      <a:stretch>
                        <a:fillRect/>
                      </a:stretch>
                    </p:blipFill>
                    <p:spPr>
                      <a:xfrm>
                        <a:off x="1756" y="1758"/>
                        <a:ext cx="1757" cy="175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64FB760-C3F0-4C80-87F0-278137ABAE45}"/>
              </a:ext>
            </a:extLst>
          </p:cNvPr>
          <p:cNvSpPr/>
          <p:nvPr userDrawn="1">
            <p:custDataLst>
              <p:tags r:id="rId3"/>
            </p:custDataLst>
          </p:nvPr>
        </p:nvSpPr>
        <p:spPr>
          <a:xfrm>
            <a:off x="0" y="0"/>
            <a:ext cx="175608" cy="175691"/>
          </a:xfrm>
          <a:prstGeom prst="rect">
            <a:avLst/>
          </a:prstGeom>
          <a:solidFill>
            <a:srgbClr val="C4C4CD"/>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l" rtl="0"/>
            <a:endParaRPr kumimoji="0" lang="en-US" sz="2400" b="0" i="0" u="none" cap="none" baseline="0" dirty="0">
              <a:solidFill>
                <a:schemeClr val="bg1"/>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3" name="Grid">
            <a:extLst>
              <a:ext uri="{FF2B5EF4-FFF2-40B4-BE49-F238E27FC236}">
                <a16:creationId xmlns:a16="http://schemas.microsoft.com/office/drawing/2014/main" id="{B446B261-5697-4B3A-865E-C6F538C8BB84}"/>
              </a:ext>
            </a:extLst>
          </p:cNvPr>
          <p:cNvSpPr/>
          <p:nvPr userDrawn="1"/>
        </p:nvSpPr>
        <p:spPr>
          <a:xfrm>
            <a:off x="667459" y="1468772"/>
            <a:ext cx="12146018" cy="5309373"/>
          </a:xfrm>
          <a:prstGeom prst="rect">
            <a:avLst/>
          </a:prstGeom>
          <a:noFill/>
          <a:ln w="9525" cap="flat" cmpd="sng" algn="ctr">
            <a:solidFill>
              <a:srgbClr val="FF0000"/>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9646" tIns="79646" rIns="79646" bIns="79646" rtlCol="0" anchor="ctr" anchorCtr="0"/>
          <a:lstStyle/>
          <a:p>
            <a:pPr algn="l"/>
            <a:endParaRPr lang="en-US" sz="1200" dirty="0" err="1">
              <a:solidFill>
                <a:schemeClr val="bg1"/>
              </a:solidFill>
            </a:endParaRPr>
          </a:p>
        </p:txBody>
      </p:sp>
      <p:sp>
        <p:nvSpPr>
          <p:cNvPr id="9" name="SectionHeader" descr="Super Headline">
            <a:extLst>
              <a:ext uri="{FF2B5EF4-FFF2-40B4-BE49-F238E27FC236}">
                <a16:creationId xmlns:a16="http://schemas.microsoft.com/office/drawing/2014/main" id="{7F6122C7-2E42-4480-BF4F-8D630CA808BF}"/>
              </a:ext>
            </a:extLst>
          </p:cNvPr>
          <p:cNvSpPr txBox="1"/>
          <p:nvPr userDrawn="1"/>
        </p:nvSpPr>
        <p:spPr>
          <a:xfrm>
            <a:off x="667459" y="86102"/>
            <a:ext cx="1142942" cy="173574"/>
          </a:xfrm>
          <a:prstGeom prst="rect">
            <a:avLst/>
          </a:prstGeom>
          <a:noFill/>
        </p:spPr>
        <p:txBody>
          <a:bodyPr vert="horz" wrap="none" lIns="0" tIns="0" rIns="0" bIns="0" rtlCol="0">
            <a:spAutoFit/>
          </a:bodyPr>
          <a:lstStyle/>
          <a:p>
            <a:pPr>
              <a:lnSpc>
                <a:spcPct val="85000"/>
              </a:lnSpc>
              <a:spcAft>
                <a:spcPts val="664"/>
              </a:spcAft>
              <a:buSzPct val="75000"/>
            </a:pPr>
            <a:r>
              <a:rPr lang="en-US" sz="1300" dirty="0">
                <a:solidFill>
                  <a:srgbClr val="1A9AFA"/>
                </a:solidFill>
                <a:cs typeface="Arial" panose="020B0604020202020204" pitchFamily="34" charset="0"/>
              </a:rPr>
              <a:t>Section header</a:t>
            </a:r>
          </a:p>
        </p:txBody>
      </p:sp>
      <p:sp>
        <p:nvSpPr>
          <p:cNvPr id="11" name="Subtitle">
            <a:extLst>
              <a:ext uri="{FF2B5EF4-FFF2-40B4-BE49-F238E27FC236}">
                <a16:creationId xmlns:a16="http://schemas.microsoft.com/office/drawing/2014/main" id="{DEFA5F07-5E00-4E2B-85F7-2AD1F183B795}"/>
              </a:ext>
            </a:extLst>
          </p:cNvPr>
          <p:cNvSpPr/>
          <p:nvPr userDrawn="1"/>
        </p:nvSpPr>
        <p:spPr>
          <a:xfrm>
            <a:off x="667460" y="1067502"/>
            <a:ext cx="1217641" cy="238399"/>
          </a:xfrm>
          <a:prstGeom prst="rect">
            <a:avLst/>
          </a:prstGeom>
          <a:noFill/>
          <a:ln w="9525">
            <a:noFill/>
          </a:ln>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pPr>
              <a:defRPr/>
            </a:pPr>
            <a:r>
              <a:rPr lang="en-US" sz="1500" dirty="0">
                <a:solidFill>
                  <a:srgbClr val="2E2E38"/>
                </a:solidFill>
                <a:cs typeface="Arial" panose="020B0604020202020204" pitchFamily="34" charset="0"/>
              </a:rPr>
              <a:t>Subtitle (unit)</a:t>
            </a:r>
          </a:p>
        </p:txBody>
      </p:sp>
      <p:sp>
        <p:nvSpPr>
          <p:cNvPr id="12" name="Source" descr="Source">
            <a:extLst>
              <a:ext uri="{FF2B5EF4-FFF2-40B4-BE49-F238E27FC236}">
                <a16:creationId xmlns:a16="http://schemas.microsoft.com/office/drawing/2014/main" id="{2EB7D800-CD76-4D06-A8D8-ED05B9F784B1}"/>
              </a:ext>
            </a:extLst>
          </p:cNvPr>
          <p:cNvSpPr txBox="1"/>
          <p:nvPr userDrawn="1"/>
        </p:nvSpPr>
        <p:spPr>
          <a:xfrm>
            <a:off x="674688" y="7286245"/>
            <a:ext cx="1077218" cy="117725"/>
          </a:xfrm>
          <a:prstGeom prst="rect">
            <a:avLst/>
          </a:prstGeom>
          <a:noFill/>
        </p:spPr>
        <p:txBody>
          <a:bodyPr vert="horz" wrap="none" lIns="0" tIns="0" rIns="0" bIns="0" rtlCol="0">
            <a:spAutoFit/>
          </a:bodyPr>
          <a:lstStyle/>
          <a:p>
            <a:pPr>
              <a:lnSpc>
                <a:spcPct val="85000"/>
              </a:lnSpc>
              <a:spcAft>
                <a:spcPts val="664"/>
              </a:spcAft>
              <a:buSzPct val="75000"/>
            </a:pPr>
            <a:r>
              <a:rPr lang="en-US" sz="900" dirty="0">
                <a:solidFill>
                  <a:srgbClr val="2E2E38"/>
                </a:solidFill>
                <a:cs typeface="Arial" panose="020B0604020202020204" pitchFamily="34" charset="0"/>
              </a:rPr>
              <a:t>Source: xxx; </a:t>
            </a:r>
            <a:r>
              <a:rPr lang="en-US" sz="900" dirty="0" err="1">
                <a:solidFill>
                  <a:srgbClr val="2E2E38"/>
                </a:solidFill>
                <a:cs typeface="Arial" panose="020B0604020202020204" pitchFamily="34" charset="0"/>
              </a:rPr>
              <a:t>yyy</a:t>
            </a:r>
            <a:r>
              <a:rPr lang="en-US" sz="900" dirty="0">
                <a:solidFill>
                  <a:srgbClr val="2E2E38"/>
                </a:solidFill>
                <a:cs typeface="Arial" panose="020B0604020202020204" pitchFamily="34" charset="0"/>
              </a:rPr>
              <a:t>; </a:t>
            </a:r>
            <a:r>
              <a:rPr lang="en-US" sz="900">
                <a:solidFill>
                  <a:srgbClr val="2E2E38"/>
                </a:solidFill>
                <a:cs typeface="Arial" panose="020B0604020202020204" pitchFamily="34" charset="0"/>
              </a:rPr>
              <a:t>zzz</a:t>
            </a:r>
            <a:endParaRPr lang="en-US" sz="900" dirty="0">
              <a:solidFill>
                <a:srgbClr val="2E2E38"/>
              </a:solidFill>
              <a:cs typeface="Arial" panose="020B0604020202020204" pitchFamily="34" charset="0"/>
            </a:endParaRPr>
          </a:p>
        </p:txBody>
      </p:sp>
      <p:sp>
        <p:nvSpPr>
          <p:cNvPr id="13" name="SlideInfo">
            <a:extLst>
              <a:ext uri="{FF2B5EF4-FFF2-40B4-BE49-F238E27FC236}">
                <a16:creationId xmlns:a16="http://schemas.microsoft.com/office/drawing/2014/main" id="{E31C99E6-AEF7-44B4-A771-8B3283C9815A}"/>
              </a:ext>
            </a:extLst>
          </p:cNvPr>
          <p:cNvSpPr/>
          <p:nvPr userDrawn="1"/>
        </p:nvSpPr>
        <p:spPr>
          <a:xfrm>
            <a:off x="10541236" y="1067502"/>
            <a:ext cx="2279470" cy="238399"/>
          </a:xfrm>
          <a:prstGeom prst="rect">
            <a:avLst/>
          </a:prstGeom>
          <a:noFill/>
          <a:ln w="12700" cap="sq" cmpd="sng" algn="ctr">
            <a:noFill/>
            <a:prstDash val="solid"/>
            <a:miter lim="800000"/>
            <a:tailEnd type="none"/>
          </a:ln>
          <a:effectLst/>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marL="0" marR="0" lvl="0" indent="0" algn="r" defTabSz="1011509" rtl="0" eaLnBrk="1" fontAlgn="auto" latinLnBrk="0" hangingPunct="1">
              <a:lnSpc>
                <a:spcPct val="100000"/>
              </a:lnSpc>
              <a:spcBef>
                <a:spcPts val="0"/>
              </a:spcBef>
              <a:spcAft>
                <a:spcPts val="0"/>
              </a:spcAft>
              <a:buClrTx/>
              <a:buSzTx/>
              <a:buFontTx/>
              <a:buNone/>
              <a:tabLst/>
              <a:defRPr/>
            </a:pPr>
            <a:r>
              <a:rPr kumimoji="0" lang="en-US" sz="1500" b="0" i="0" u="none" strike="noStrike" kern="0" cap="all" spc="0" normalizeH="0" noProof="0" dirty="0">
                <a:ln>
                  <a:noFill/>
                </a:ln>
                <a:solidFill>
                  <a:srgbClr val="747480"/>
                </a:solidFill>
                <a:effectLst/>
                <a:uLnTx/>
                <a:uFillTx/>
                <a:latin typeface="+mn-lt"/>
                <a:ea typeface="+mn-ea"/>
                <a:cs typeface="+mn-cs"/>
              </a:rPr>
              <a:t>back-up | preliminary</a:t>
            </a:r>
          </a:p>
        </p:txBody>
      </p:sp>
      <p:sp>
        <p:nvSpPr>
          <p:cNvPr id="15" name="TrackerBounds">
            <a:extLst>
              <a:ext uri="{FF2B5EF4-FFF2-40B4-BE49-F238E27FC236}">
                <a16:creationId xmlns:a16="http://schemas.microsoft.com/office/drawing/2014/main" id="{12184C22-680D-4AF2-BB1B-FD2737ECE8A9}"/>
              </a:ext>
            </a:extLst>
          </p:cNvPr>
          <p:cNvSpPr/>
          <p:nvPr userDrawn="1"/>
        </p:nvSpPr>
        <p:spPr>
          <a:xfrm>
            <a:off x="10607244" y="143063"/>
            <a:ext cx="2211819" cy="786428"/>
          </a:xfrm>
          <a:prstGeom prst="rect">
            <a:avLst/>
          </a:prstGeom>
          <a:noFill/>
          <a:ln w="9525" cap="flat" cmpd="sng" algn="ctr">
            <a:solidFill>
              <a:srgbClr val="1A9AFA"/>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9646" tIns="79646" rIns="79646" bIns="79646" rtlCol="0" anchor="ctr" anchorCtr="0"/>
          <a:lstStyle/>
          <a:p>
            <a:pPr algn="ctr"/>
            <a:endParaRPr lang="en-US" sz="1200" dirty="0">
              <a:solidFill>
                <a:schemeClr val="accent2"/>
              </a:solidFill>
            </a:endParaRPr>
          </a:p>
        </p:txBody>
      </p:sp>
      <p:sp>
        <p:nvSpPr>
          <p:cNvPr id="16" name="ChevronBounds">
            <a:extLst>
              <a:ext uri="{FF2B5EF4-FFF2-40B4-BE49-F238E27FC236}">
                <a16:creationId xmlns:a16="http://schemas.microsoft.com/office/drawing/2014/main" id="{1511A0AA-77B5-40AC-9C13-50BA9E5E7D00}"/>
              </a:ext>
            </a:extLst>
          </p:cNvPr>
          <p:cNvSpPr/>
          <p:nvPr userDrawn="1"/>
        </p:nvSpPr>
        <p:spPr>
          <a:xfrm>
            <a:off x="10607244" y="297227"/>
            <a:ext cx="2211819" cy="478100"/>
          </a:xfrm>
          <a:prstGeom prst="rect">
            <a:avLst/>
          </a:prstGeom>
          <a:noFill/>
          <a:ln w="9525" cap="flat" cmpd="sng" algn="ctr">
            <a:solidFill>
              <a:srgbClr val="FF810A"/>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9646" tIns="79646" rIns="79646" bIns="79646" rtlCol="0" anchor="ctr" anchorCtr="0"/>
          <a:lstStyle/>
          <a:p>
            <a:pPr algn="ctr"/>
            <a:r>
              <a:rPr lang="en-US" sz="1200" dirty="0">
                <a:solidFill>
                  <a:srgbClr val="1A9AFA"/>
                </a:solidFill>
              </a:rPr>
              <a:t>Space for chevrons</a:t>
            </a:r>
          </a:p>
        </p:txBody>
      </p:sp>
      <p:sp>
        <p:nvSpPr>
          <p:cNvPr id="17" name="Footnote" descr="Footnote">
            <a:extLst>
              <a:ext uri="{FF2B5EF4-FFF2-40B4-BE49-F238E27FC236}">
                <a16:creationId xmlns:a16="http://schemas.microsoft.com/office/drawing/2014/main" id="{D1074E5C-601C-464E-8694-C182917CC12A}"/>
              </a:ext>
            </a:extLst>
          </p:cNvPr>
          <p:cNvSpPr txBox="1"/>
          <p:nvPr userDrawn="1"/>
        </p:nvSpPr>
        <p:spPr>
          <a:xfrm>
            <a:off x="674686" y="6800495"/>
            <a:ext cx="11046251" cy="447362"/>
          </a:xfrm>
          <a:prstGeom prst="rect">
            <a:avLst/>
          </a:prstGeom>
          <a:noFill/>
        </p:spPr>
        <p:txBody>
          <a:bodyPr vert="horz" wrap="square" lIns="0" tIns="0" rIns="0" bIns="0" rtlCol="0" anchor="b" anchorCtr="0">
            <a:noAutofit/>
          </a:bodyPr>
          <a:lstStyle/>
          <a:p>
            <a:pPr marL="105366" indent="-105366">
              <a:spcBef>
                <a:spcPct val="0"/>
              </a:spcBef>
              <a:spcAft>
                <a:spcPct val="0"/>
              </a:spcAft>
              <a:buSzPct val="100000"/>
              <a:buFont typeface="Arial" pitchFamily="34" charset="0"/>
              <a:buAutoNum type="arabicPeriod"/>
            </a:pPr>
            <a:r>
              <a:rPr lang="en-US" sz="900" dirty="0">
                <a:solidFill>
                  <a:srgbClr val="2E2E38"/>
                </a:solidFill>
                <a:cs typeface="Arial" panose="020B0604020202020204" pitchFamily="34" charset="0"/>
              </a:rPr>
              <a:t>Footnote</a:t>
            </a:r>
          </a:p>
        </p:txBody>
      </p:sp>
      <p:graphicFrame>
        <p:nvGraphicFramePr>
          <p:cNvPr id="18" name="Table">
            <a:extLst>
              <a:ext uri="{FF2B5EF4-FFF2-40B4-BE49-F238E27FC236}">
                <a16:creationId xmlns:a16="http://schemas.microsoft.com/office/drawing/2014/main" id="{E1176629-106D-474A-BCB6-97B9068D484C}"/>
              </a:ext>
            </a:extLst>
          </p:cNvPr>
          <p:cNvGraphicFramePr>
            <a:graphicFrameLocks noGrp="1"/>
          </p:cNvGraphicFramePr>
          <p:nvPr userDrawn="1">
            <p:extLst>
              <p:ext uri="{D42A27DB-BD31-4B8C-83A1-F6EECF244321}">
                <p14:modId xmlns:p14="http://schemas.microsoft.com/office/powerpoint/2010/main" val="4249024550"/>
              </p:ext>
            </p:extLst>
          </p:nvPr>
        </p:nvGraphicFramePr>
        <p:xfrm>
          <a:off x="1281349" y="3413555"/>
          <a:ext cx="5296461" cy="2600222"/>
        </p:xfrm>
        <a:graphic>
          <a:graphicData uri="http://schemas.openxmlformats.org/drawingml/2006/table">
            <a:tbl>
              <a:tblPr firstRow="1" bandRow="1">
                <a:tableStyleId>{5C22544A-7EE6-4342-B048-85BDC9FD1C3A}</a:tableStyleId>
              </a:tblPr>
              <a:tblGrid>
                <a:gridCol w="1765487">
                  <a:extLst>
                    <a:ext uri="{9D8B030D-6E8A-4147-A177-3AD203B41FA5}">
                      <a16:colId xmlns:a16="http://schemas.microsoft.com/office/drawing/2014/main" val="1000314679"/>
                    </a:ext>
                  </a:extLst>
                </a:gridCol>
                <a:gridCol w="1765487">
                  <a:extLst>
                    <a:ext uri="{9D8B030D-6E8A-4147-A177-3AD203B41FA5}">
                      <a16:colId xmlns:a16="http://schemas.microsoft.com/office/drawing/2014/main" val="587981265"/>
                    </a:ext>
                  </a:extLst>
                </a:gridCol>
                <a:gridCol w="1765487">
                  <a:extLst>
                    <a:ext uri="{9D8B030D-6E8A-4147-A177-3AD203B41FA5}">
                      <a16:colId xmlns:a16="http://schemas.microsoft.com/office/drawing/2014/main" val="4248580404"/>
                    </a:ext>
                  </a:extLst>
                </a:gridCol>
              </a:tblGrid>
              <a:tr h="263114">
                <a:tc>
                  <a:txBody>
                    <a:bodyPr/>
                    <a:lstStyle/>
                    <a:p>
                      <a:pPr marL="108000" indent="-108000" algn="ctr">
                        <a:buClr>
                          <a:srgbClr val="1A9AFA"/>
                        </a:buClr>
                        <a:buSzPct val="75000"/>
                        <a:buFontTx/>
                        <a:buNone/>
                      </a:pPr>
                      <a:endParaRPr lang="en-US" sz="1300" b="0" dirty="0">
                        <a:solidFill>
                          <a:srgbClr val="2E2E38"/>
                        </a:solidFill>
                        <a:latin typeface="Arial" panose="020B0604020202020204" pitchFamily="34" charset="0"/>
                      </a:endParaRPr>
                    </a:p>
                  </a:txBody>
                  <a:tcPr marL="79656" marR="79656"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marL="108000" indent="-108000" algn="ctr">
                        <a:buClr>
                          <a:srgbClr val="1A9AFA"/>
                        </a:buClr>
                        <a:buSzPct val="75000"/>
                        <a:buFontTx/>
                        <a:buNone/>
                      </a:pPr>
                      <a:endParaRPr lang="en-US" sz="1300" b="0" dirty="0">
                        <a:solidFill>
                          <a:srgbClr val="2E2E38"/>
                        </a:solidFill>
                        <a:latin typeface="Arial" panose="020B0604020202020204" pitchFamily="34" charset="0"/>
                      </a:endParaRPr>
                    </a:p>
                  </a:txBody>
                  <a:tcPr marL="79656" marR="79656"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marL="108000" indent="-108000" algn="ctr">
                        <a:buClr>
                          <a:srgbClr val="1A9AFA"/>
                        </a:buClr>
                        <a:buSzPct val="75000"/>
                        <a:buFontTx/>
                        <a:buNone/>
                      </a:pPr>
                      <a:endParaRPr lang="en-US" sz="1300" b="0" dirty="0">
                        <a:solidFill>
                          <a:srgbClr val="2E2E38"/>
                        </a:solidFill>
                        <a:latin typeface="Arial" panose="020B0604020202020204" pitchFamily="34" charset="0"/>
                      </a:endParaRPr>
                    </a:p>
                  </a:txBody>
                  <a:tcPr marL="79656" marR="79656"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3414655119"/>
                  </a:ext>
                </a:extLst>
              </a:tr>
              <a:tr h="1168554">
                <a:tc>
                  <a:txBody>
                    <a:bodyPr/>
                    <a:lstStyle/>
                    <a:p>
                      <a:pPr marL="90000" indent="-90000" algn="l">
                        <a:buClr>
                          <a:srgbClr val="1A9AFA"/>
                        </a:buClr>
                        <a:buSzPct val="75000"/>
                        <a:buFontTx/>
                        <a:buNone/>
                      </a:pPr>
                      <a:endParaRPr lang="en-US" sz="1300" b="0" dirty="0">
                        <a:solidFill>
                          <a:srgbClr val="1A9AFA"/>
                        </a:solidFill>
                        <a:latin typeface="Arial" panose="020B0604020202020204" pitchFamily="34" charset="0"/>
                      </a:endParaRPr>
                    </a:p>
                  </a:txBody>
                  <a:tcPr marL="79656" marR="79656"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indent="-90000" algn="l">
                        <a:buClr>
                          <a:srgbClr val="1A9AFA"/>
                        </a:buClr>
                        <a:buSzPct val="75000"/>
                        <a:buFont typeface="Wingdings 3" panose="05040102010807070707" pitchFamily="18" charset="2"/>
                        <a:buChar char=""/>
                      </a:pPr>
                      <a:endParaRPr lang="en-US" sz="1300" b="0" dirty="0">
                        <a:solidFill>
                          <a:srgbClr val="2E2E38"/>
                        </a:solidFill>
                        <a:latin typeface="Arial" panose="020B0604020202020204" pitchFamily="34" charset="0"/>
                      </a:endParaRPr>
                    </a:p>
                  </a:txBody>
                  <a:tcPr marL="79656" marR="79656"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indent="-90000" algn="l">
                        <a:buClr>
                          <a:srgbClr val="1A9AFA"/>
                        </a:buClr>
                        <a:buSzPct val="75000"/>
                        <a:buFont typeface="Wingdings 3" panose="05040102010807070707" pitchFamily="18" charset="2"/>
                        <a:buChar char=""/>
                      </a:pPr>
                      <a:endParaRPr lang="en-US" sz="1300" b="0" dirty="0">
                        <a:solidFill>
                          <a:srgbClr val="2E2E38"/>
                        </a:solidFill>
                        <a:latin typeface="Arial" panose="020B0604020202020204" pitchFamily="34" charset="0"/>
                      </a:endParaRPr>
                    </a:p>
                  </a:txBody>
                  <a:tcPr marL="79656" marR="79656"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275429890"/>
                  </a:ext>
                </a:extLst>
              </a:tr>
              <a:tr h="1168554">
                <a:tc>
                  <a:txBody>
                    <a:bodyPr/>
                    <a:lstStyle/>
                    <a:p>
                      <a:pPr marL="90000" indent="-90000" algn="l">
                        <a:buClr>
                          <a:srgbClr val="1A9AFA"/>
                        </a:buClr>
                        <a:buSzPct val="75000"/>
                        <a:buFontTx/>
                        <a:buNone/>
                      </a:pPr>
                      <a:endParaRPr lang="en-US" sz="1300" b="0" dirty="0">
                        <a:solidFill>
                          <a:srgbClr val="1A9AFA"/>
                        </a:solidFill>
                        <a:latin typeface="Arial" panose="020B0604020202020204" pitchFamily="34" charset="0"/>
                      </a:endParaRPr>
                    </a:p>
                  </a:txBody>
                  <a:tcPr marL="79656" marR="79656"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indent="-90000" algn="l">
                        <a:buClr>
                          <a:srgbClr val="1A9AFA"/>
                        </a:buClr>
                        <a:buSzPct val="75000"/>
                        <a:buFont typeface="Wingdings 3" panose="05040102010807070707" pitchFamily="18" charset="2"/>
                        <a:buChar char=""/>
                      </a:pPr>
                      <a:endParaRPr lang="en-US" sz="1300" b="0" dirty="0">
                        <a:solidFill>
                          <a:srgbClr val="2E2E38"/>
                        </a:solidFill>
                        <a:latin typeface="Arial" panose="020B0604020202020204" pitchFamily="34" charset="0"/>
                      </a:endParaRPr>
                    </a:p>
                  </a:txBody>
                  <a:tcPr marL="79656" marR="79656"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indent="-90000" algn="l">
                        <a:buClr>
                          <a:srgbClr val="1A9AFA"/>
                        </a:buClr>
                        <a:buSzPct val="75000"/>
                        <a:buFont typeface="Wingdings 3" panose="05040102010807070707" pitchFamily="18" charset="2"/>
                        <a:buChar char=""/>
                      </a:pPr>
                      <a:endParaRPr lang="en-US" sz="1300" b="0" dirty="0">
                        <a:solidFill>
                          <a:srgbClr val="2E2E38"/>
                        </a:solidFill>
                        <a:latin typeface="Arial" panose="020B0604020202020204" pitchFamily="34" charset="0"/>
                      </a:endParaRPr>
                    </a:p>
                  </a:txBody>
                  <a:tcPr marL="79656" marR="79656"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751924294"/>
                  </a:ext>
                </a:extLst>
              </a:tr>
            </a:tbl>
          </a:graphicData>
        </a:graphic>
      </p:graphicFrame>
      <p:grpSp>
        <p:nvGrpSpPr>
          <p:cNvPr id="19" name="NumberedTracker_Blue">
            <a:extLst>
              <a:ext uri="{FF2B5EF4-FFF2-40B4-BE49-F238E27FC236}">
                <a16:creationId xmlns:a16="http://schemas.microsoft.com/office/drawing/2014/main" id="{99781829-5581-4677-B5EC-F7C47520E773}"/>
              </a:ext>
            </a:extLst>
          </p:cNvPr>
          <p:cNvGrpSpPr/>
          <p:nvPr userDrawn="1"/>
        </p:nvGrpSpPr>
        <p:grpSpPr>
          <a:xfrm>
            <a:off x="7268235" y="3472138"/>
            <a:ext cx="2219690" cy="318052"/>
            <a:chOff x="7013159" y="2413792"/>
            <a:chExt cx="2006600" cy="287384"/>
          </a:xfrm>
        </p:grpSpPr>
        <p:sp>
          <p:nvSpPr>
            <p:cNvPr id="20" name="SelectedNumber">
              <a:extLst>
                <a:ext uri="{FF2B5EF4-FFF2-40B4-BE49-F238E27FC236}">
                  <a16:creationId xmlns:a16="http://schemas.microsoft.com/office/drawing/2014/main" id="{916BADF3-685D-4FA6-AFE0-CF21231E1D2F}"/>
                </a:ext>
              </a:extLst>
            </p:cNvPr>
            <p:cNvSpPr/>
            <p:nvPr>
              <p:custDataLst>
                <p:tags r:id="rId21"/>
              </p:custDataLst>
            </p:nvPr>
          </p:nvSpPr>
          <p:spPr>
            <a:xfrm>
              <a:off x="7013159" y="2413792"/>
              <a:ext cx="261620" cy="136800"/>
            </a:xfrm>
            <a:prstGeom prst="rect">
              <a:avLst/>
            </a:prstGeom>
            <a:solidFill>
              <a:srgbClr val="1A9AFA"/>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1000" b="1">
                  <a:solidFill>
                    <a:srgbClr val="FFFFFF"/>
                  </a:solidFill>
                  <a:latin typeface="Arial" panose="020B0604020202020204" pitchFamily="34" charset="0"/>
                </a:rPr>
                <a:t>1</a:t>
              </a:r>
              <a:endParaRPr lang="en-US" sz="1000" b="1" dirty="0" err="1">
                <a:solidFill>
                  <a:srgbClr val="FFFFFF"/>
                </a:solidFill>
                <a:latin typeface="Arial" panose="020B0604020202020204" pitchFamily="34" charset="0"/>
              </a:endParaRPr>
            </a:p>
          </p:txBody>
        </p:sp>
        <p:sp>
          <p:nvSpPr>
            <p:cNvPr id="21" name="Selected">
              <a:extLst>
                <a:ext uri="{FF2B5EF4-FFF2-40B4-BE49-F238E27FC236}">
                  <a16:creationId xmlns:a16="http://schemas.microsoft.com/office/drawing/2014/main" id="{1F6C7114-EF90-4545-BD13-8737C8905BE3}"/>
                </a:ext>
              </a:extLst>
            </p:cNvPr>
            <p:cNvSpPr/>
            <p:nvPr>
              <p:custDataLst>
                <p:tags r:id="rId22"/>
              </p:custDataLst>
            </p:nvPr>
          </p:nvSpPr>
          <p:spPr>
            <a:xfrm>
              <a:off x="7287479" y="2413792"/>
              <a:ext cx="1732280" cy="136800"/>
            </a:xfrm>
            <a:prstGeom prst="rect">
              <a:avLst/>
            </a:prstGeom>
            <a:solidFill>
              <a:srgbClr val="1A9AFA"/>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1000" b="1" dirty="0">
                  <a:solidFill>
                    <a:srgbClr val="FFFFFF"/>
                  </a:solidFill>
                  <a:latin typeface="Arial" panose="020B0604020202020204" pitchFamily="34" charset="0"/>
                </a:rPr>
                <a:t>Selected</a:t>
              </a:r>
            </a:p>
          </p:txBody>
        </p:sp>
        <p:sp>
          <p:nvSpPr>
            <p:cNvPr id="22" name="UnselectedNumber">
              <a:extLst>
                <a:ext uri="{FF2B5EF4-FFF2-40B4-BE49-F238E27FC236}">
                  <a16:creationId xmlns:a16="http://schemas.microsoft.com/office/drawing/2014/main" id="{E13BDA0B-2F16-4F2F-BD43-72C31A83C958}"/>
                </a:ext>
              </a:extLst>
            </p:cNvPr>
            <p:cNvSpPr/>
            <p:nvPr>
              <p:custDataLst>
                <p:tags r:id="rId23"/>
              </p:custDataLst>
            </p:nvPr>
          </p:nvSpPr>
          <p:spPr>
            <a:xfrm>
              <a:off x="7013159" y="2564376"/>
              <a:ext cx="261620" cy="136800"/>
            </a:xfrm>
            <a:prstGeom prst="rect">
              <a:avLst/>
            </a:prstGeom>
            <a:solidFill>
              <a:srgbClr val="E1E1E6"/>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1000" dirty="0">
                  <a:solidFill>
                    <a:srgbClr val="747480"/>
                  </a:solidFill>
                  <a:latin typeface="Arial" panose="020B0604020202020204" pitchFamily="34" charset="0"/>
                </a:rPr>
                <a:t>2</a:t>
              </a:r>
            </a:p>
          </p:txBody>
        </p:sp>
        <p:sp>
          <p:nvSpPr>
            <p:cNvPr id="23" name="Unselected">
              <a:extLst>
                <a:ext uri="{FF2B5EF4-FFF2-40B4-BE49-F238E27FC236}">
                  <a16:creationId xmlns:a16="http://schemas.microsoft.com/office/drawing/2014/main" id="{7115B848-59BC-456D-9830-D60A2CFBAA8F}"/>
                </a:ext>
              </a:extLst>
            </p:cNvPr>
            <p:cNvSpPr/>
            <p:nvPr>
              <p:custDataLst>
                <p:tags r:id="rId24"/>
              </p:custDataLst>
            </p:nvPr>
          </p:nvSpPr>
          <p:spPr>
            <a:xfrm>
              <a:off x="7287479" y="2564376"/>
              <a:ext cx="1732280" cy="136800"/>
            </a:xfrm>
            <a:prstGeom prst="rect">
              <a:avLst/>
            </a:prstGeom>
            <a:solidFill>
              <a:srgbClr val="E1E1E6"/>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1000" dirty="0">
                  <a:solidFill>
                    <a:srgbClr val="747480"/>
                  </a:solidFill>
                  <a:latin typeface="Arial" panose="020B0604020202020204" pitchFamily="34" charset="0"/>
                </a:rPr>
                <a:t>Unselected</a:t>
              </a:r>
            </a:p>
          </p:txBody>
        </p:sp>
      </p:grpSp>
      <p:grpSp>
        <p:nvGrpSpPr>
          <p:cNvPr id="24" name="NumberedTracker_Gray">
            <a:extLst>
              <a:ext uri="{FF2B5EF4-FFF2-40B4-BE49-F238E27FC236}">
                <a16:creationId xmlns:a16="http://schemas.microsoft.com/office/drawing/2014/main" id="{5F45E0CD-546C-4D0A-AAFE-34CFD62A8950}"/>
              </a:ext>
            </a:extLst>
          </p:cNvPr>
          <p:cNvGrpSpPr/>
          <p:nvPr userDrawn="1"/>
        </p:nvGrpSpPr>
        <p:grpSpPr>
          <a:xfrm>
            <a:off x="7268235" y="4024328"/>
            <a:ext cx="2219690" cy="316047"/>
            <a:chOff x="3812540" y="2712440"/>
            <a:chExt cx="2006600" cy="285573"/>
          </a:xfrm>
        </p:grpSpPr>
        <p:sp>
          <p:nvSpPr>
            <p:cNvPr id="25" name="SelectedNumber">
              <a:extLst>
                <a:ext uri="{FF2B5EF4-FFF2-40B4-BE49-F238E27FC236}">
                  <a16:creationId xmlns:a16="http://schemas.microsoft.com/office/drawing/2014/main" id="{00C31DA8-9593-4D39-B5D7-7DFDA80C1E03}"/>
                </a:ext>
              </a:extLst>
            </p:cNvPr>
            <p:cNvSpPr/>
            <p:nvPr>
              <p:custDataLst>
                <p:tags r:id="rId17"/>
              </p:custDataLst>
            </p:nvPr>
          </p:nvSpPr>
          <p:spPr>
            <a:xfrm>
              <a:off x="3812540" y="2712440"/>
              <a:ext cx="261620" cy="136800"/>
            </a:xfrm>
            <a:prstGeom prst="rect">
              <a:avLst/>
            </a:prstGeom>
            <a:solidFill>
              <a:srgbClr val="808080"/>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1000" b="1" dirty="0">
                  <a:solidFill>
                    <a:srgbClr val="FFFFFF"/>
                  </a:solidFill>
                  <a:latin typeface="Arial" panose="020B0604020202020204" pitchFamily="34" charset="0"/>
                </a:rPr>
                <a:t>1</a:t>
              </a:r>
            </a:p>
          </p:txBody>
        </p:sp>
        <p:sp>
          <p:nvSpPr>
            <p:cNvPr id="26" name="Selected">
              <a:extLst>
                <a:ext uri="{FF2B5EF4-FFF2-40B4-BE49-F238E27FC236}">
                  <a16:creationId xmlns:a16="http://schemas.microsoft.com/office/drawing/2014/main" id="{04FAC387-8731-481F-8C59-791390012D90}"/>
                </a:ext>
              </a:extLst>
            </p:cNvPr>
            <p:cNvSpPr/>
            <p:nvPr>
              <p:custDataLst>
                <p:tags r:id="rId18"/>
              </p:custDataLst>
            </p:nvPr>
          </p:nvSpPr>
          <p:spPr>
            <a:xfrm>
              <a:off x="4086860" y="2712440"/>
              <a:ext cx="1732280" cy="136800"/>
            </a:xfrm>
            <a:prstGeom prst="rect">
              <a:avLst/>
            </a:prstGeom>
            <a:solidFill>
              <a:srgbClr val="808080"/>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1000" b="1" dirty="0">
                  <a:solidFill>
                    <a:srgbClr val="FFFFFF"/>
                  </a:solidFill>
                  <a:latin typeface="Arial" panose="020B0604020202020204" pitchFamily="34" charset="0"/>
                </a:rPr>
                <a:t>Selected</a:t>
              </a:r>
            </a:p>
          </p:txBody>
        </p:sp>
        <p:sp>
          <p:nvSpPr>
            <p:cNvPr id="27" name="UnselectedNumber">
              <a:extLst>
                <a:ext uri="{FF2B5EF4-FFF2-40B4-BE49-F238E27FC236}">
                  <a16:creationId xmlns:a16="http://schemas.microsoft.com/office/drawing/2014/main" id="{27CCCAA5-11FF-46BA-88B4-815973A6D722}"/>
                </a:ext>
              </a:extLst>
            </p:cNvPr>
            <p:cNvSpPr/>
            <p:nvPr>
              <p:custDataLst>
                <p:tags r:id="rId19"/>
              </p:custDataLst>
            </p:nvPr>
          </p:nvSpPr>
          <p:spPr>
            <a:xfrm>
              <a:off x="3812540" y="2861213"/>
              <a:ext cx="261620" cy="136800"/>
            </a:xfrm>
            <a:prstGeom prst="rect">
              <a:avLst/>
            </a:prstGeom>
            <a:solidFill>
              <a:srgbClr val="D9D9D9"/>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1000" dirty="0">
                  <a:solidFill>
                    <a:srgbClr val="747480"/>
                  </a:solidFill>
                  <a:latin typeface="Arial" panose="020B0604020202020204" pitchFamily="34" charset="0"/>
                </a:rPr>
                <a:t>2</a:t>
              </a:r>
            </a:p>
          </p:txBody>
        </p:sp>
        <p:sp>
          <p:nvSpPr>
            <p:cNvPr id="28" name="Unselected">
              <a:extLst>
                <a:ext uri="{FF2B5EF4-FFF2-40B4-BE49-F238E27FC236}">
                  <a16:creationId xmlns:a16="http://schemas.microsoft.com/office/drawing/2014/main" id="{9F1702D7-A913-4A7B-9C44-37DE5ED5B52A}"/>
                </a:ext>
              </a:extLst>
            </p:cNvPr>
            <p:cNvSpPr/>
            <p:nvPr>
              <p:custDataLst>
                <p:tags r:id="rId20"/>
              </p:custDataLst>
            </p:nvPr>
          </p:nvSpPr>
          <p:spPr>
            <a:xfrm>
              <a:off x="4086860" y="2861213"/>
              <a:ext cx="1732280" cy="136800"/>
            </a:xfrm>
            <a:prstGeom prst="rect">
              <a:avLst/>
            </a:prstGeom>
            <a:solidFill>
              <a:srgbClr val="D9D9D9"/>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1000">
                  <a:solidFill>
                    <a:srgbClr val="747480"/>
                  </a:solidFill>
                  <a:latin typeface="Arial" panose="020B0604020202020204" pitchFamily="34" charset="0"/>
                </a:rPr>
                <a:t>Unselected</a:t>
              </a:r>
              <a:endParaRPr lang="en-US" sz="1000" dirty="0" err="1">
                <a:solidFill>
                  <a:srgbClr val="747480"/>
                </a:solidFill>
                <a:latin typeface="Arial" panose="020B0604020202020204" pitchFamily="34" charset="0"/>
              </a:endParaRPr>
            </a:p>
          </p:txBody>
        </p:sp>
      </p:grpSp>
      <p:grpSp>
        <p:nvGrpSpPr>
          <p:cNvPr id="29" name="TitleTracker_Blue">
            <a:extLst>
              <a:ext uri="{FF2B5EF4-FFF2-40B4-BE49-F238E27FC236}">
                <a16:creationId xmlns:a16="http://schemas.microsoft.com/office/drawing/2014/main" id="{682F2A3C-2576-46DE-9F71-5B6C076C8306}"/>
              </a:ext>
            </a:extLst>
          </p:cNvPr>
          <p:cNvGrpSpPr/>
          <p:nvPr userDrawn="1"/>
        </p:nvGrpSpPr>
        <p:grpSpPr>
          <a:xfrm>
            <a:off x="7268235" y="4531510"/>
            <a:ext cx="2219690" cy="318056"/>
            <a:chOff x="4850118" y="2906786"/>
            <a:chExt cx="2006600" cy="287388"/>
          </a:xfrm>
        </p:grpSpPr>
        <p:sp>
          <p:nvSpPr>
            <p:cNvPr id="30" name="Selected">
              <a:extLst>
                <a:ext uri="{FF2B5EF4-FFF2-40B4-BE49-F238E27FC236}">
                  <a16:creationId xmlns:a16="http://schemas.microsoft.com/office/drawing/2014/main" id="{0DC9DE7F-6D69-4097-BD2B-D58EB6C29A4F}"/>
                </a:ext>
              </a:extLst>
            </p:cNvPr>
            <p:cNvSpPr/>
            <p:nvPr>
              <p:custDataLst>
                <p:tags r:id="rId15"/>
              </p:custDataLst>
            </p:nvPr>
          </p:nvSpPr>
          <p:spPr>
            <a:xfrm>
              <a:off x="4850118" y="2906786"/>
              <a:ext cx="2006600" cy="136800"/>
            </a:xfrm>
            <a:prstGeom prst="rect">
              <a:avLst/>
            </a:prstGeom>
            <a:solidFill>
              <a:srgbClr val="1A9AFA"/>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1000" b="1">
                  <a:solidFill>
                    <a:srgbClr val="FFFFFF"/>
                  </a:solidFill>
                  <a:latin typeface="Arial" panose="020B0604020202020204" pitchFamily="34" charset="0"/>
                </a:rPr>
                <a:t>Selected</a:t>
              </a:r>
              <a:endParaRPr lang="en-US" sz="1000" b="1" dirty="0" err="1">
                <a:solidFill>
                  <a:srgbClr val="FFFFFF"/>
                </a:solidFill>
                <a:latin typeface="Arial" panose="020B0604020202020204" pitchFamily="34" charset="0"/>
              </a:endParaRPr>
            </a:p>
          </p:txBody>
        </p:sp>
        <p:sp>
          <p:nvSpPr>
            <p:cNvPr id="31" name="Unselected">
              <a:extLst>
                <a:ext uri="{FF2B5EF4-FFF2-40B4-BE49-F238E27FC236}">
                  <a16:creationId xmlns:a16="http://schemas.microsoft.com/office/drawing/2014/main" id="{22F64030-4FAF-460A-9492-5619BB2B7D23}"/>
                </a:ext>
              </a:extLst>
            </p:cNvPr>
            <p:cNvSpPr/>
            <p:nvPr>
              <p:custDataLst>
                <p:tags r:id="rId16"/>
              </p:custDataLst>
            </p:nvPr>
          </p:nvSpPr>
          <p:spPr>
            <a:xfrm>
              <a:off x="4850118" y="3057374"/>
              <a:ext cx="2006600" cy="136800"/>
            </a:xfrm>
            <a:prstGeom prst="rect">
              <a:avLst/>
            </a:prstGeom>
            <a:solidFill>
              <a:srgbClr val="E1E1E6"/>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1000" dirty="0">
                  <a:solidFill>
                    <a:srgbClr val="747480"/>
                  </a:solidFill>
                  <a:latin typeface="Arial" panose="020B0604020202020204" pitchFamily="34" charset="0"/>
                </a:rPr>
                <a:t>Unselected</a:t>
              </a:r>
            </a:p>
          </p:txBody>
        </p:sp>
      </p:grpSp>
      <p:grpSp>
        <p:nvGrpSpPr>
          <p:cNvPr id="32" name="TitleTracker_Gray">
            <a:extLst>
              <a:ext uri="{FF2B5EF4-FFF2-40B4-BE49-F238E27FC236}">
                <a16:creationId xmlns:a16="http://schemas.microsoft.com/office/drawing/2014/main" id="{47C66DF2-FEAB-4410-A0BF-4D5B20F977ED}"/>
              </a:ext>
            </a:extLst>
          </p:cNvPr>
          <p:cNvGrpSpPr/>
          <p:nvPr userDrawn="1"/>
        </p:nvGrpSpPr>
        <p:grpSpPr>
          <a:xfrm>
            <a:off x="7268235" y="5109451"/>
            <a:ext cx="2219690" cy="318055"/>
            <a:chOff x="4850118" y="3429000"/>
            <a:chExt cx="2006600" cy="287387"/>
          </a:xfrm>
        </p:grpSpPr>
        <p:sp>
          <p:nvSpPr>
            <p:cNvPr id="33" name="Selected">
              <a:extLst>
                <a:ext uri="{FF2B5EF4-FFF2-40B4-BE49-F238E27FC236}">
                  <a16:creationId xmlns:a16="http://schemas.microsoft.com/office/drawing/2014/main" id="{7B68979D-6940-47FD-8C8C-D066AA041DB6}"/>
                </a:ext>
              </a:extLst>
            </p:cNvPr>
            <p:cNvSpPr/>
            <p:nvPr>
              <p:custDataLst>
                <p:tags r:id="rId13"/>
              </p:custDataLst>
            </p:nvPr>
          </p:nvSpPr>
          <p:spPr>
            <a:xfrm>
              <a:off x="4850118" y="3429000"/>
              <a:ext cx="2006600" cy="136800"/>
            </a:xfrm>
            <a:prstGeom prst="rect">
              <a:avLst/>
            </a:prstGeom>
            <a:solidFill>
              <a:srgbClr val="808080"/>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1000" b="1">
                  <a:solidFill>
                    <a:srgbClr val="FFFFFF"/>
                  </a:solidFill>
                  <a:latin typeface="Arial" panose="020B0604020202020204" pitchFamily="34" charset="0"/>
                </a:rPr>
                <a:t>Selected</a:t>
              </a:r>
              <a:endParaRPr lang="en-US" sz="1000" b="1" dirty="0" err="1">
                <a:solidFill>
                  <a:srgbClr val="FFFFFF"/>
                </a:solidFill>
                <a:latin typeface="Arial" panose="020B0604020202020204" pitchFamily="34" charset="0"/>
              </a:endParaRPr>
            </a:p>
          </p:txBody>
        </p:sp>
        <p:sp>
          <p:nvSpPr>
            <p:cNvPr id="34" name="Unselected">
              <a:extLst>
                <a:ext uri="{FF2B5EF4-FFF2-40B4-BE49-F238E27FC236}">
                  <a16:creationId xmlns:a16="http://schemas.microsoft.com/office/drawing/2014/main" id="{0C5A4080-6082-467E-9CBC-B0F8BBB7348A}"/>
                </a:ext>
              </a:extLst>
            </p:cNvPr>
            <p:cNvSpPr/>
            <p:nvPr>
              <p:custDataLst>
                <p:tags r:id="rId14"/>
              </p:custDataLst>
            </p:nvPr>
          </p:nvSpPr>
          <p:spPr>
            <a:xfrm>
              <a:off x="4850118" y="3579587"/>
              <a:ext cx="2006600" cy="136800"/>
            </a:xfrm>
            <a:prstGeom prst="rect">
              <a:avLst/>
            </a:prstGeom>
            <a:solidFill>
              <a:srgbClr val="D9D9D9"/>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1000">
                  <a:solidFill>
                    <a:srgbClr val="747480"/>
                  </a:solidFill>
                  <a:latin typeface="Arial" panose="020B0604020202020204" pitchFamily="34" charset="0"/>
                </a:rPr>
                <a:t>Unselected</a:t>
              </a:r>
              <a:endParaRPr lang="en-US" sz="1000" dirty="0" err="1">
                <a:solidFill>
                  <a:srgbClr val="747480"/>
                </a:solidFill>
                <a:latin typeface="Arial" panose="020B0604020202020204" pitchFamily="34" charset="0"/>
              </a:endParaRPr>
            </a:p>
          </p:txBody>
        </p:sp>
      </p:grpSp>
      <p:grpSp>
        <p:nvGrpSpPr>
          <p:cNvPr id="35" name="ChevronTracker_Gray">
            <a:extLst>
              <a:ext uri="{FF2B5EF4-FFF2-40B4-BE49-F238E27FC236}">
                <a16:creationId xmlns:a16="http://schemas.microsoft.com/office/drawing/2014/main" id="{4BF3D363-3367-4601-AA4B-19C009108674}"/>
              </a:ext>
            </a:extLst>
          </p:cNvPr>
          <p:cNvGrpSpPr/>
          <p:nvPr userDrawn="1"/>
        </p:nvGrpSpPr>
        <p:grpSpPr>
          <a:xfrm>
            <a:off x="9094562" y="5728656"/>
            <a:ext cx="1512683" cy="505989"/>
            <a:chOff x="4850118" y="4055611"/>
            <a:chExt cx="1367465" cy="457200"/>
          </a:xfrm>
        </p:grpSpPr>
        <p:sp>
          <p:nvSpPr>
            <p:cNvPr id="36" name="Selected">
              <a:extLst>
                <a:ext uri="{FF2B5EF4-FFF2-40B4-BE49-F238E27FC236}">
                  <a16:creationId xmlns:a16="http://schemas.microsoft.com/office/drawing/2014/main" id="{94F722C3-DE19-4208-BD66-291D9CBC026B}"/>
                </a:ext>
              </a:extLst>
            </p:cNvPr>
            <p:cNvSpPr/>
            <p:nvPr>
              <p:custDataLst>
                <p:tags r:id="rId11"/>
              </p:custDataLst>
            </p:nvPr>
          </p:nvSpPr>
          <p:spPr>
            <a:xfrm>
              <a:off x="4850118" y="4055611"/>
              <a:ext cx="711200" cy="457200"/>
            </a:xfrm>
            <a:prstGeom prst="homePlate">
              <a:avLst>
                <a:gd name="adj" fmla="val 14821"/>
              </a:avLst>
            </a:prstGeom>
            <a:solidFill>
              <a:srgbClr val="808080"/>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eaLnBrk="0"/>
              <a:r>
                <a:rPr lang="en-US" sz="1000" b="1" dirty="0">
                  <a:solidFill>
                    <a:srgbClr val="FFFFFF"/>
                  </a:solidFill>
                  <a:latin typeface="Arial" panose="020B0604020202020204" pitchFamily="34" charset="0"/>
                </a:rPr>
                <a:t>Selected</a:t>
              </a:r>
            </a:p>
          </p:txBody>
        </p:sp>
        <p:sp>
          <p:nvSpPr>
            <p:cNvPr id="37" name="Unselected">
              <a:extLst>
                <a:ext uri="{FF2B5EF4-FFF2-40B4-BE49-F238E27FC236}">
                  <a16:creationId xmlns:a16="http://schemas.microsoft.com/office/drawing/2014/main" id="{2FF187ED-0297-4D59-BE42-ADD836FA9CCA}"/>
                </a:ext>
              </a:extLst>
            </p:cNvPr>
            <p:cNvSpPr/>
            <p:nvPr>
              <p:custDataLst>
                <p:tags r:id="rId12"/>
              </p:custDataLst>
            </p:nvPr>
          </p:nvSpPr>
          <p:spPr>
            <a:xfrm>
              <a:off x="5517465" y="4055611"/>
              <a:ext cx="700118" cy="457200"/>
            </a:xfrm>
            <a:prstGeom prst="chevron">
              <a:avLst>
                <a:gd name="adj" fmla="val 14881"/>
              </a:avLst>
            </a:prstGeom>
            <a:solidFill>
              <a:srgbClr val="D9D9D9"/>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eaLnBrk="0"/>
              <a:r>
                <a:rPr lang="en-US" sz="1000" dirty="0">
                  <a:solidFill>
                    <a:srgbClr val="747480"/>
                  </a:solidFill>
                  <a:latin typeface="Arial" panose="020B0604020202020204" pitchFamily="34" charset="0"/>
                </a:rPr>
                <a:t>Unselected</a:t>
              </a:r>
            </a:p>
          </p:txBody>
        </p:sp>
      </p:grpSp>
      <p:grpSp>
        <p:nvGrpSpPr>
          <p:cNvPr id="38" name="ChevronTracker_Blue">
            <a:extLst>
              <a:ext uri="{FF2B5EF4-FFF2-40B4-BE49-F238E27FC236}">
                <a16:creationId xmlns:a16="http://schemas.microsoft.com/office/drawing/2014/main" id="{AA2082D3-6CAB-44C2-8A5A-E96A69D49A30}"/>
              </a:ext>
            </a:extLst>
          </p:cNvPr>
          <p:cNvGrpSpPr/>
          <p:nvPr userDrawn="1"/>
        </p:nvGrpSpPr>
        <p:grpSpPr>
          <a:xfrm>
            <a:off x="7268236" y="5728656"/>
            <a:ext cx="1493732" cy="505989"/>
            <a:chOff x="4850119" y="3988499"/>
            <a:chExt cx="1350334" cy="457200"/>
          </a:xfrm>
        </p:grpSpPr>
        <p:sp>
          <p:nvSpPr>
            <p:cNvPr id="39" name="Selected">
              <a:extLst>
                <a:ext uri="{FF2B5EF4-FFF2-40B4-BE49-F238E27FC236}">
                  <a16:creationId xmlns:a16="http://schemas.microsoft.com/office/drawing/2014/main" id="{4FE9BE2F-D6E2-4CE5-A6C8-BDDA4D4F0B6E}"/>
                </a:ext>
              </a:extLst>
            </p:cNvPr>
            <p:cNvSpPr/>
            <p:nvPr>
              <p:custDataLst>
                <p:tags r:id="rId9"/>
              </p:custDataLst>
            </p:nvPr>
          </p:nvSpPr>
          <p:spPr>
            <a:xfrm>
              <a:off x="4850119" y="3988499"/>
              <a:ext cx="670522" cy="457200"/>
            </a:xfrm>
            <a:prstGeom prst="homePlate">
              <a:avLst>
                <a:gd name="adj" fmla="val 14107"/>
              </a:avLst>
            </a:prstGeom>
            <a:solidFill>
              <a:srgbClr val="1A9AFA"/>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eaLnBrk="0"/>
              <a:r>
                <a:rPr lang="en-US" sz="1000" b="1" dirty="0">
                  <a:solidFill>
                    <a:srgbClr val="FFFFFF"/>
                  </a:solidFill>
                  <a:latin typeface="Arial" panose="020B0604020202020204" pitchFamily="34" charset="0"/>
                </a:rPr>
                <a:t>Selected</a:t>
              </a:r>
            </a:p>
          </p:txBody>
        </p:sp>
        <p:sp>
          <p:nvSpPr>
            <p:cNvPr id="40" name="Unselected">
              <a:extLst>
                <a:ext uri="{FF2B5EF4-FFF2-40B4-BE49-F238E27FC236}">
                  <a16:creationId xmlns:a16="http://schemas.microsoft.com/office/drawing/2014/main" id="{6FF67708-B5EC-4325-BB88-D8C6A9B3F593}"/>
                </a:ext>
              </a:extLst>
            </p:cNvPr>
            <p:cNvSpPr/>
            <p:nvPr>
              <p:custDataLst>
                <p:tags r:id="rId10"/>
              </p:custDataLst>
            </p:nvPr>
          </p:nvSpPr>
          <p:spPr>
            <a:xfrm>
              <a:off x="5489253" y="3988499"/>
              <a:ext cx="711200" cy="457200"/>
            </a:xfrm>
            <a:prstGeom prst="chevron">
              <a:avLst>
                <a:gd name="adj" fmla="val 14464"/>
              </a:avLst>
            </a:prstGeom>
            <a:solidFill>
              <a:srgbClr val="E1E1E6"/>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eaLnBrk="0"/>
              <a:r>
                <a:rPr lang="en-US" sz="1000" dirty="0">
                  <a:solidFill>
                    <a:srgbClr val="747480"/>
                  </a:solidFill>
                  <a:latin typeface="Arial" panose="020B0604020202020204" pitchFamily="34" charset="0"/>
                </a:rPr>
                <a:t>Unselected</a:t>
              </a:r>
            </a:p>
          </p:txBody>
        </p:sp>
      </p:grpSp>
      <p:grpSp>
        <p:nvGrpSpPr>
          <p:cNvPr id="41" name="Title">
            <a:extLst>
              <a:ext uri="{FF2B5EF4-FFF2-40B4-BE49-F238E27FC236}">
                <a16:creationId xmlns:a16="http://schemas.microsoft.com/office/drawing/2014/main" id="{E74ADF67-AB8B-46D9-AB72-0B208878F6F9}"/>
              </a:ext>
            </a:extLst>
          </p:cNvPr>
          <p:cNvGrpSpPr/>
          <p:nvPr userDrawn="1"/>
        </p:nvGrpSpPr>
        <p:grpSpPr>
          <a:xfrm>
            <a:off x="674688" y="1476686"/>
            <a:ext cx="3910048" cy="276927"/>
            <a:chOff x="2832361" y="2095086"/>
            <a:chExt cx="3534683" cy="250224"/>
          </a:xfrm>
        </p:grpSpPr>
        <p:sp>
          <p:nvSpPr>
            <p:cNvPr id="42" name="Arrow: Left-Right 41">
              <a:extLst>
                <a:ext uri="{FF2B5EF4-FFF2-40B4-BE49-F238E27FC236}">
                  <a16:creationId xmlns:a16="http://schemas.microsoft.com/office/drawing/2014/main" id="{D5A3948A-34D3-4F7C-8BC0-42C233207A78}"/>
                </a:ext>
              </a:extLst>
            </p:cNvPr>
            <p:cNvSpPr/>
            <p:nvPr/>
          </p:nvSpPr>
          <p:spPr>
            <a:xfrm>
              <a:off x="2832361" y="2095086"/>
              <a:ext cx="3534683" cy="250224"/>
            </a:xfrm>
            <a:prstGeom prst="leftRightArrow">
              <a:avLst>
                <a:gd name="adj1" fmla="val 100000"/>
                <a:gd name="adj2"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72000" rtlCol="0" anchor="b" anchorCtr="0">
              <a:spAutoFit/>
            </a:bodyPr>
            <a:lstStyle/>
            <a:p>
              <a:pPr algn="ctr"/>
              <a:r>
                <a:rPr lang="en-US" sz="1300" b="1" dirty="0">
                  <a:solidFill>
                    <a:srgbClr val="1A9AFA"/>
                  </a:solidFill>
                </a:rPr>
                <a:t>Title </a:t>
              </a:r>
              <a:r>
                <a:rPr lang="en-US" sz="1300" dirty="0">
                  <a:solidFill>
                    <a:srgbClr val="1A9AFA"/>
                  </a:solidFill>
                </a:rPr>
                <a:t>(units)</a:t>
              </a:r>
            </a:p>
          </p:txBody>
        </p:sp>
        <p:cxnSp>
          <p:nvCxnSpPr>
            <p:cNvPr id="43" name="Straight Connector 42">
              <a:extLst>
                <a:ext uri="{FF2B5EF4-FFF2-40B4-BE49-F238E27FC236}">
                  <a16:creationId xmlns:a16="http://schemas.microsoft.com/office/drawing/2014/main" id="{E690A46E-6013-4F5E-AB02-FBAAD73C6645}"/>
                </a:ext>
              </a:extLst>
            </p:cNvPr>
            <p:cNvCxnSpPr>
              <a:stCxn id="42" idx="4"/>
              <a:endCxn id="42" idx="6"/>
            </p:cNvCxnSpPr>
            <p:nvPr/>
          </p:nvCxnSpPr>
          <p:spPr>
            <a:xfrm>
              <a:off x="2832361" y="2345310"/>
              <a:ext cx="3534683" cy="0"/>
            </a:xfrm>
            <a:prstGeom prst="line">
              <a:avLst/>
            </a:prstGeom>
            <a:ln w="9525" cap="flat" cmpd="sng" algn="ctr">
              <a:solidFill>
                <a:srgbClr val="74748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4" name="Flag">
            <a:extLst>
              <a:ext uri="{FF2B5EF4-FFF2-40B4-BE49-F238E27FC236}">
                <a16:creationId xmlns:a16="http://schemas.microsoft.com/office/drawing/2014/main" id="{893A5313-43EA-4118-8CFD-1A5820BD9870}"/>
              </a:ext>
            </a:extLst>
          </p:cNvPr>
          <p:cNvGrpSpPr/>
          <p:nvPr userDrawn="1">
            <p:custDataLst>
              <p:tags r:id="rId4"/>
            </p:custDataLst>
          </p:nvPr>
        </p:nvGrpSpPr>
        <p:grpSpPr>
          <a:xfrm>
            <a:off x="12462077" y="50599"/>
            <a:ext cx="364142" cy="241770"/>
            <a:chOff x="1" y="749"/>
            <a:chExt cx="458953" cy="327687"/>
          </a:xfrm>
        </p:grpSpPr>
        <p:sp>
          <p:nvSpPr>
            <p:cNvPr id="45" name="imageBackground_637277204436084394">
              <a:extLst>
                <a:ext uri="{FF2B5EF4-FFF2-40B4-BE49-F238E27FC236}">
                  <a16:creationId xmlns:a16="http://schemas.microsoft.com/office/drawing/2014/main" id="{FDDAEF19-AA89-4320-9C58-A5702DA78E2A}"/>
                </a:ext>
              </a:extLst>
            </p:cNvPr>
            <p:cNvSpPr/>
            <p:nvPr/>
          </p:nvSpPr>
          <p:spPr>
            <a:xfrm>
              <a:off x="2" y="749"/>
              <a:ext cx="458952" cy="327687"/>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p>
          </p:txBody>
        </p:sp>
        <p:pic>
          <p:nvPicPr>
            <p:cNvPr id="46" name="image_637277204436084394">
              <a:extLst>
                <a:ext uri="{FF2B5EF4-FFF2-40B4-BE49-F238E27FC236}">
                  <a16:creationId xmlns:a16="http://schemas.microsoft.com/office/drawing/2014/main" id="{232F366D-A54C-460C-9F48-D6AA39CADBB9}"/>
                </a:ext>
              </a:extLst>
            </p:cNvPr>
            <p:cNvPicPr>
              <a:picLocks/>
            </p:cNvPicPr>
            <p:nvPr/>
          </p:nvPicPr>
          <p:blipFill>
            <a:blip r:embed="rId28" cstate="print">
              <a:extLst>
                <a:ext uri="{28A0092B-C50C-407E-A947-70E740481C1C}">
                  <a14:useLocalDpi xmlns:a14="http://schemas.microsoft.com/office/drawing/2010/main" val="0"/>
                </a:ext>
              </a:extLst>
            </a:blip>
            <a:stretch>
              <a:fillRect/>
            </a:stretch>
          </p:blipFill>
          <p:spPr>
            <a:xfrm>
              <a:off x="1" y="749"/>
              <a:ext cx="458952" cy="327687"/>
            </a:xfrm>
            <a:prstGeom prst="rect">
              <a:avLst/>
            </a:prstGeom>
          </p:spPr>
        </p:pic>
      </p:grpSp>
      <p:sp>
        <p:nvSpPr>
          <p:cNvPr id="47" name="ST_Bubble">
            <a:extLst>
              <a:ext uri="{FF2B5EF4-FFF2-40B4-BE49-F238E27FC236}">
                <a16:creationId xmlns:a16="http://schemas.microsoft.com/office/drawing/2014/main" id="{44C6E1A7-0002-4D03-A0A7-771B3A536E20}"/>
              </a:ext>
            </a:extLst>
          </p:cNvPr>
          <p:cNvSpPr/>
          <p:nvPr userDrawn="1"/>
        </p:nvSpPr>
        <p:spPr>
          <a:xfrm>
            <a:off x="674337" y="1051365"/>
            <a:ext cx="275673" cy="275802"/>
          </a:xfrm>
          <a:prstGeom prst="ellipse">
            <a:avLst/>
          </a:prstGeom>
          <a:solidFill>
            <a:srgbClr val="1A9AFA"/>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defTabSz="1011004"/>
            <a:endParaRPr lang="en-US" sz="1500" dirty="0">
              <a:solidFill>
                <a:srgbClr val="FFFFFF"/>
              </a:solidFill>
              <a:latin typeface="Arial" panose="020B0604020202020204" pitchFamily="34" charset="0"/>
            </a:endParaRPr>
          </a:p>
        </p:txBody>
      </p:sp>
      <p:sp>
        <p:nvSpPr>
          <p:cNvPr id="49" name="TitleTextBox">
            <a:extLst>
              <a:ext uri="{FF2B5EF4-FFF2-40B4-BE49-F238E27FC236}">
                <a16:creationId xmlns:a16="http://schemas.microsoft.com/office/drawing/2014/main" id="{ABDB8C77-301D-437E-BF36-B5B329B22D48}"/>
              </a:ext>
            </a:extLst>
          </p:cNvPr>
          <p:cNvSpPr>
            <a:spLocks noChangeArrowheads="1"/>
          </p:cNvSpPr>
          <p:nvPr userDrawn="1"/>
        </p:nvSpPr>
        <p:spPr bwMode="auto">
          <a:xfrm>
            <a:off x="677708" y="1770963"/>
            <a:ext cx="3914522" cy="4947163"/>
          </a:xfrm>
          <a:prstGeom prst="rect">
            <a:avLst/>
          </a:prstGeom>
          <a:noFill/>
          <a:ln w="9525">
            <a:noFill/>
            <a:miter lim="800000"/>
            <a:headEnd/>
            <a:tailEnd/>
          </a:ln>
          <a:effectLst/>
        </p:spPr>
        <p:txBody>
          <a:bodyPr lIns="0" tIns="0" rIns="0" bIns="0"/>
          <a:lstStyle/>
          <a:p>
            <a:pPr marL="139381" indent="-139381">
              <a:spcBef>
                <a:spcPct val="20000"/>
              </a:spcBef>
              <a:buClr>
                <a:srgbClr val="1A9AFA"/>
              </a:buClr>
              <a:buSzPct val="75000"/>
              <a:buFont typeface="Wingdings 3" panose="05040102010807070707" pitchFamily="18" charset="2"/>
              <a:buChar char=""/>
            </a:pPr>
            <a:r>
              <a:rPr lang="en-US" altLang="de-DE" sz="1300" dirty="0">
                <a:solidFill>
                  <a:srgbClr val="2E2E38"/>
                </a:solidFill>
                <a:latin typeface="Arial" panose="020B0604020202020204" pitchFamily="34" charset="0"/>
                <a:cs typeface="Arial" panose="020B0604020202020204" pitchFamily="34" charset="0"/>
              </a:rPr>
              <a:t>…</a:t>
            </a:r>
          </a:p>
        </p:txBody>
      </p:sp>
      <p:sp>
        <p:nvSpPr>
          <p:cNvPr id="48" name="PhoneMeQuote">
            <a:extLst>
              <a:ext uri="{FF2B5EF4-FFF2-40B4-BE49-F238E27FC236}">
                <a16:creationId xmlns:a16="http://schemas.microsoft.com/office/drawing/2014/main" id="{8C074EB3-5EDC-457C-9B5B-108C01B4AF97}"/>
              </a:ext>
            </a:extLst>
          </p:cNvPr>
          <p:cNvSpPr>
            <a:spLocks noChangeArrowheads="1"/>
          </p:cNvSpPr>
          <p:nvPr userDrawn="1">
            <p:custDataLst>
              <p:tags r:id="rId5"/>
            </p:custDataLst>
          </p:nvPr>
        </p:nvSpPr>
        <p:spPr bwMode="auto">
          <a:xfrm>
            <a:off x="1307430" y="6234645"/>
            <a:ext cx="5270378" cy="420115"/>
          </a:xfrm>
          <a:prstGeom prst="rect">
            <a:avLst/>
          </a:prstGeom>
          <a:noFill/>
          <a:ln w="12700">
            <a:noFill/>
            <a:miter lim="800000"/>
            <a:headEnd/>
            <a:tailEnd/>
          </a:ln>
          <a:effectLst/>
        </p:spPr>
        <p:txBody>
          <a:bodyPr wrap="square" lIns="0" tIns="0" rIns="0" bIns="0">
            <a:spAutoFit/>
          </a:bodyPr>
          <a:lstStyle/>
          <a:p>
            <a:pPr marL="295024" marR="0" lvl="0" indent="-295024" algn="l" defTabSz="1011509" rtl="0" eaLnBrk="1" fontAlgn="auto" latinLnBrk="0" hangingPunct="1">
              <a:lnSpc>
                <a:spcPct val="95000"/>
              </a:lnSpc>
              <a:spcBef>
                <a:spcPct val="50000"/>
              </a:spcBef>
              <a:buClr>
                <a:srgbClr val="1A9AFA"/>
              </a:buClr>
              <a:buSzPct val="160000"/>
              <a:buFontTx/>
              <a:buBlip>
                <a:blip r:embed="rId29"/>
              </a:buBlip>
              <a:tabLst/>
              <a:defRPr/>
            </a:pPr>
            <a:r>
              <a:rPr kumimoji="0" lang="en-US" altLang="de-DE" sz="1300" strike="noStrike" kern="1200" cap="none" spc="0" normalizeH="0" noProof="0" dirty="0">
                <a:ln>
                  <a:noFill/>
                </a:ln>
                <a:solidFill>
                  <a:srgbClr val="2E2E38"/>
                </a:solidFill>
                <a:effectLst/>
                <a:uLnTx/>
                <a:uFillTx/>
                <a:latin typeface="Arial" panose="020B0604020202020204" pitchFamily="34" charset="0"/>
                <a:ea typeface="+mn-ea"/>
                <a:cs typeface="+mn-cs"/>
              </a:rPr>
              <a:t>quote text quote text quote text quote text quote text quote text.”</a:t>
            </a:r>
          </a:p>
          <a:p>
            <a:pPr marL="295024" marR="0" lvl="0" algn="l" defTabSz="1011509" rtl="0" eaLnBrk="1" fontAlgn="auto" latinLnBrk="0" hangingPunct="1">
              <a:lnSpc>
                <a:spcPct val="95000"/>
              </a:lnSpc>
              <a:spcBef>
                <a:spcPct val="20000"/>
              </a:spcBef>
              <a:buClr>
                <a:srgbClr val="1A9AFA"/>
              </a:buClr>
              <a:buSzPct val="160000"/>
              <a:tabLst/>
              <a:defRPr/>
            </a:pPr>
            <a:r>
              <a:rPr lang="en-US" altLang="de-DE" sz="1300" dirty="0">
                <a:solidFill>
                  <a:srgbClr val="2E2E38"/>
                </a:solidFill>
                <a:latin typeface="Arial" panose="020B0604020202020204" pitchFamily="34" charset="0"/>
              </a:rPr>
              <a:t>Attribute / name + company (2pt less than quote itself)</a:t>
            </a:r>
          </a:p>
        </p:txBody>
      </p:sp>
      <p:grpSp>
        <p:nvGrpSpPr>
          <p:cNvPr id="50" name="SurveyTitle">
            <a:extLst>
              <a:ext uri="{FF2B5EF4-FFF2-40B4-BE49-F238E27FC236}">
                <a16:creationId xmlns:a16="http://schemas.microsoft.com/office/drawing/2014/main" id="{D00EBAE4-5371-4FE7-A90B-F806C43CB8C1}"/>
              </a:ext>
            </a:extLst>
          </p:cNvPr>
          <p:cNvGrpSpPr/>
          <p:nvPr userDrawn="1">
            <p:custDataLst>
              <p:tags r:id="rId6"/>
            </p:custDataLst>
          </p:nvPr>
        </p:nvGrpSpPr>
        <p:grpSpPr>
          <a:xfrm>
            <a:off x="6841908" y="2298589"/>
            <a:ext cx="5802240" cy="771278"/>
            <a:chOff x="609600" y="1340286"/>
            <a:chExt cx="5245225" cy="696909"/>
          </a:xfrm>
        </p:grpSpPr>
        <p:sp>
          <p:nvSpPr>
            <p:cNvPr id="51" name="Arrow: Left-Right 50">
              <a:extLst>
                <a:ext uri="{FF2B5EF4-FFF2-40B4-BE49-F238E27FC236}">
                  <a16:creationId xmlns:a16="http://schemas.microsoft.com/office/drawing/2014/main" id="{AA10B88E-171E-4904-B553-7D8716AE6CF1}"/>
                </a:ext>
              </a:extLst>
            </p:cNvPr>
            <p:cNvSpPr/>
            <p:nvPr/>
          </p:nvSpPr>
          <p:spPr>
            <a:xfrm>
              <a:off x="613566" y="1340286"/>
              <a:ext cx="5237292" cy="250191"/>
            </a:xfrm>
            <a:prstGeom prst="leftRightArrow">
              <a:avLst>
                <a:gd name="adj1" fmla="val 100000"/>
                <a:gd name="adj2"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468000" tIns="0" rIns="0" bIns="71963" rtlCol="0" anchor="t" anchorCtr="0">
              <a:spAutoFit/>
            </a:bodyPr>
            <a:lstStyle/>
            <a:p>
              <a:pPr algn="ctr"/>
              <a:r>
                <a:rPr lang="en-US" sz="1300" b="1" dirty="0">
                  <a:solidFill>
                    <a:srgbClr val="1A9AFA"/>
                  </a:solidFill>
                </a:rPr>
                <a:t>Survey title</a:t>
              </a:r>
            </a:p>
          </p:txBody>
        </p:sp>
        <p:sp>
          <p:nvSpPr>
            <p:cNvPr id="52" name="Rectangle: Rounded Corners 51">
              <a:extLst>
                <a:ext uri="{FF2B5EF4-FFF2-40B4-BE49-F238E27FC236}">
                  <a16:creationId xmlns:a16="http://schemas.microsoft.com/office/drawing/2014/main" id="{B6076E1E-B3E9-4DF6-B787-AFEC19A3AC1F}"/>
                </a:ext>
              </a:extLst>
            </p:cNvPr>
            <p:cNvSpPr/>
            <p:nvPr/>
          </p:nvSpPr>
          <p:spPr>
            <a:xfrm>
              <a:off x="609600" y="1596738"/>
              <a:ext cx="5245225" cy="440457"/>
            </a:xfrm>
            <a:prstGeom prst="roundRect">
              <a:avLst/>
            </a:prstGeom>
            <a:noFill/>
            <a:ln w="9525">
              <a:solidFill>
                <a:srgbClr val="747480"/>
              </a:solidFill>
            </a:ln>
          </p:spPr>
          <p:style>
            <a:lnRef idx="2">
              <a:schemeClr val="accent1">
                <a:shade val="50000"/>
              </a:schemeClr>
            </a:lnRef>
            <a:fillRef idx="1">
              <a:schemeClr val="accent1"/>
            </a:fillRef>
            <a:effectRef idx="0">
              <a:schemeClr val="accent1"/>
            </a:effectRef>
            <a:fontRef idx="minor">
              <a:schemeClr val="lt1"/>
            </a:fontRef>
          </p:style>
          <p:txBody>
            <a:bodyPr lIns="468000" tIns="0" rIns="72000" bIns="0" rtlCol="0" anchor="ctr" anchorCtr="0"/>
            <a:lstStyle/>
            <a:p>
              <a:pPr algn="ctr">
                <a:lnSpc>
                  <a:spcPct val="90000"/>
                </a:lnSpc>
                <a:defRPr/>
              </a:pPr>
              <a:r>
                <a:rPr lang="en-US" sz="1100" dirty="0">
                  <a:solidFill>
                    <a:schemeClr val="bg1"/>
                  </a:solidFill>
                  <a:latin typeface="Arial" panose="020B0604020202020204" pitchFamily="34" charset="0"/>
                  <a:cs typeface="Arial" panose="020B0604020202020204" pitchFamily="34" charset="0"/>
                </a:rPr>
                <a:t>“Question?”</a:t>
              </a:r>
            </a:p>
          </p:txBody>
        </p:sp>
        <p:grpSp>
          <p:nvGrpSpPr>
            <p:cNvPr id="53" name="Group 52">
              <a:extLst>
                <a:ext uri="{FF2B5EF4-FFF2-40B4-BE49-F238E27FC236}">
                  <a16:creationId xmlns:a16="http://schemas.microsoft.com/office/drawing/2014/main" id="{11B5BD4A-F49B-4516-AE36-9EE376008836}"/>
                </a:ext>
              </a:extLst>
            </p:cNvPr>
            <p:cNvGrpSpPr/>
            <p:nvPr/>
          </p:nvGrpSpPr>
          <p:grpSpPr>
            <a:xfrm>
              <a:off x="702035" y="1667460"/>
              <a:ext cx="299012" cy="299012"/>
              <a:chOff x="4894822" y="5127044"/>
              <a:chExt cx="192186" cy="192186"/>
            </a:xfrm>
          </p:grpSpPr>
          <p:sp>
            <p:nvSpPr>
              <p:cNvPr id="54" name="VectorBackground">
                <a:extLst>
                  <a:ext uri="{FF2B5EF4-FFF2-40B4-BE49-F238E27FC236}">
                    <a16:creationId xmlns:a16="http://schemas.microsoft.com/office/drawing/2014/main" id="{E131A076-3137-428A-8BFF-8CDCBA35535F}"/>
                  </a:ext>
                </a:extLst>
              </p:cNvPr>
              <p:cNvSpPr/>
              <p:nvPr/>
            </p:nvSpPr>
            <p:spPr>
              <a:xfrm>
                <a:off x="4894822" y="5127044"/>
                <a:ext cx="192186" cy="192186"/>
              </a:xfrm>
              <a:prstGeom prst="ellipse">
                <a:avLst/>
              </a:prstGeom>
              <a:solidFill>
                <a:srgbClr val="1A9AF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de-DE" sz="1300" dirty="0">
                  <a:solidFill>
                    <a:srgbClr val="FFFFFF"/>
                  </a:solidFill>
                  <a:latin typeface="Arial" panose="020B0604020202020204"/>
                </a:endParaRPr>
              </a:p>
            </p:txBody>
          </p:sp>
          <p:grpSp>
            <p:nvGrpSpPr>
              <p:cNvPr id="55" name="Gruppieren 260">
                <a:extLst>
                  <a:ext uri="{FF2B5EF4-FFF2-40B4-BE49-F238E27FC236}">
                    <a16:creationId xmlns:a16="http://schemas.microsoft.com/office/drawing/2014/main" id="{8FC3ADC3-215B-4236-86EF-41B0F3916882}"/>
                  </a:ext>
                </a:extLst>
              </p:cNvPr>
              <p:cNvGrpSpPr/>
              <p:nvPr/>
            </p:nvGrpSpPr>
            <p:grpSpPr>
              <a:xfrm>
                <a:off x="4953528" y="5138109"/>
                <a:ext cx="91539" cy="159572"/>
                <a:chOff x="6815138" y="2216943"/>
                <a:chExt cx="208034" cy="362646"/>
              </a:xfrm>
            </p:grpSpPr>
            <p:sp>
              <p:nvSpPr>
                <p:cNvPr id="56" name="VectorShape">
                  <a:extLst>
                    <a:ext uri="{FF2B5EF4-FFF2-40B4-BE49-F238E27FC236}">
                      <a16:creationId xmlns:a16="http://schemas.microsoft.com/office/drawing/2014/main" id="{19BE213A-ADA7-4F97-94E9-F336BC42AE19}"/>
                    </a:ext>
                  </a:extLst>
                </p:cNvPr>
                <p:cNvSpPr>
                  <a:spLocks/>
                </p:cNvSpPr>
                <p:nvPr/>
              </p:nvSpPr>
              <p:spPr bwMode="auto">
                <a:xfrm>
                  <a:off x="6815138" y="2216943"/>
                  <a:ext cx="208034" cy="258391"/>
                </a:xfrm>
                <a:custGeom>
                  <a:avLst/>
                  <a:gdLst>
                    <a:gd name="T0" fmla="*/ 4 w 91"/>
                    <a:gd name="T1" fmla="*/ 33 h 115"/>
                    <a:gd name="T2" fmla="*/ 10 w 91"/>
                    <a:gd name="T3" fmla="*/ 21 h 115"/>
                    <a:gd name="T4" fmla="*/ 79 w 91"/>
                    <a:gd name="T5" fmla="*/ 32 h 115"/>
                    <a:gd name="T6" fmla="*/ 73 w 91"/>
                    <a:gd name="T7" fmla="*/ 74 h 115"/>
                    <a:gd name="T8" fmla="*/ 45 w 91"/>
                    <a:gd name="T9" fmla="*/ 107 h 115"/>
                    <a:gd name="T10" fmla="*/ 36 w 91"/>
                    <a:gd name="T11" fmla="*/ 114 h 115"/>
                    <a:gd name="T12" fmla="*/ 27 w 91"/>
                    <a:gd name="T13" fmla="*/ 107 h 115"/>
                    <a:gd name="T14" fmla="*/ 45 w 91"/>
                    <a:gd name="T15" fmla="*/ 74 h 115"/>
                    <a:gd name="T16" fmla="*/ 59 w 91"/>
                    <a:gd name="T17" fmla="*/ 41 h 115"/>
                    <a:gd name="T18" fmla="*/ 15 w 91"/>
                    <a:gd name="T19" fmla="*/ 39 h 115"/>
                    <a:gd name="T20" fmla="*/ 4 w 91"/>
                    <a:gd name="T21" fmla="*/ 3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 h="115">
                      <a:moveTo>
                        <a:pt x="4" y="33"/>
                      </a:moveTo>
                      <a:cubicBezTo>
                        <a:pt x="4" y="33"/>
                        <a:pt x="0" y="24"/>
                        <a:pt x="10" y="21"/>
                      </a:cubicBezTo>
                      <a:cubicBezTo>
                        <a:pt x="10" y="21"/>
                        <a:pt x="64" y="0"/>
                        <a:pt x="79" y="32"/>
                      </a:cubicBezTo>
                      <a:cubicBezTo>
                        <a:pt x="79" y="32"/>
                        <a:pt x="91" y="56"/>
                        <a:pt x="73" y="74"/>
                      </a:cubicBezTo>
                      <a:cubicBezTo>
                        <a:pt x="55" y="92"/>
                        <a:pt x="48" y="97"/>
                        <a:pt x="45" y="107"/>
                      </a:cubicBezTo>
                      <a:cubicBezTo>
                        <a:pt x="45" y="107"/>
                        <a:pt x="43" y="114"/>
                        <a:pt x="36" y="114"/>
                      </a:cubicBezTo>
                      <a:cubicBezTo>
                        <a:pt x="36" y="114"/>
                        <a:pt x="28" y="115"/>
                        <a:pt x="27" y="107"/>
                      </a:cubicBezTo>
                      <a:cubicBezTo>
                        <a:pt x="27" y="107"/>
                        <a:pt x="26" y="89"/>
                        <a:pt x="45" y="74"/>
                      </a:cubicBezTo>
                      <a:cubicBezTo>
                        <a:pt x="45" y="74"/>
                        <a:pt x="67" y="60"/>
                        <a:pt x="59" y="41"/>
                      </a:cubicBezTo>
                      <a:cubicBezTo>
                        <a:pt x="59" y="41"/>
                        <a:pt x="55" y="25"/>
                        <a:pt x="15" y="39"/>
                      </a:cubicBezTo>
                      <a:cubicBezTo>
                        <a:pt x="15" y="39"/>
                        <a:pt x="7" y="41"/>
                        <a:pt x="4"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GB" sz="1300">
                    <a:solidFill>
                      <a:srgbClr val="FFFFFF"/>
                    </a:solidFill>
                    <a:latin typeface="Arial" panose="020B0604020202020204"/>
                  </a:endParaRPr>
                </a:p>
              </p:txBody>
            </p:sp>
            <p:sp>
              <p:nvSpPr>
                <p:cNvPr id="57" name="VectorShape">
                  <a:extLst>
                    <a:ext uri="{FF2B5EF4-FFF2-40B4-BE49-F238E27FC236}">
                      <a16:creationId xmlns:a16="http://schemas.microsoft.com/office/drawing/2014/main" id="{7269D40B-FC27-4CE1-BFC8-9F2EFACAD78F}"/>
                    </a:ext>
                  </a:extLst>
                </p:cNvPr>
                <p:cNvSpPr/>
                <p:nvPr/>
              </p:nvSpPr>
              <p:spPr>
                <a:xfrm>
                  <a:off x="6864344" y="2509836"/>
                  <a:ext cx="70466" cy="69753"/>
                </a:xfrm>
                <a:prstGeom prst="roundRect">
                  <a:avLst>
                    <a:gd name="adj" fmla="val 31161"/>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de-DE" sz="1300" dirty="0">
                    <a:solidFill>
                      <a:srgbClr val="FFFFFF"/>
                    </a:solidFill>
                    <a:latin typeface="Arial" panose="020B0604020202020204"/>
                  </a:endParaRPr>
                </a:p>
              </p:txBody>
            </p:sp>
          </p:grpSp>
        </p:grpSp>
      </p:grpSp>
      <p:sp>
        <p:nvSpPr>
          <p:cNvPr id="58" name="Bullets Dark Text">
            <a:extLst>
              <a:ext uri="{FF2B5EF4-FFF2-40B4-BE49-F238E27FC236}">
                <a16:creationId xmlns:a16="http://schemas.microsoft.com/office/drawing/2014/main" id="{E8BBE182-BF48-4207-ACD1-6AEE15222516}"/>
              </a:ext>
            </a:extLst>
          </p:cNvPr>
          <p:cNvSpPr>
            <a:spLocks noChangeArrowheads="1"/>
          </p:cNvSpPr>
          <p:nvPr userDrawn="1">
            <p:custDataLst>
              <p:tags r:id="rId7"/>
            </p:custDataLst>
          </p:nvPr>
        </p:nvSpPr>
        <p:spPr bwMode="auto">
          <a:xfrm>
            <a:off x="10112007" y="3472139"/>
            <a:ext cx="1417179" cy="561885"/>
          </a:xfrm>
          <a:prstGeom prst="rect">
            <a:avLst/>
          </a:prstGeom>
          <a:solidFill>
            <a:srgbClr val="FFFFFF"/>
          </a:solidFill>
          <a:ln w="12700">
            <a:noFill/>
            <a:miter lim="800000"/>
            <a:headEnd/>
            <a:tailEnd/>
          </a:ln>
          <a:effectLst/>
        </p:spPr>
        <p:txBody>
          <a:bodyPr wrap="square" lIns="0" tIns="0" rIns="0" bIns="0">
            <a:spAutoFit/>
          </a:bodyPr>
          <a:lstStyle/>
          <a:p>
            <a:pPr marL="139381" indent="-139381">
              <a:buClr>
                <a:srgbClr val="1A9AFA"/>
              </a:buClr>
              <a:buSzPct val="75000"/>
              <a:buFont typeface="Wingdings 3" panose="05040102010807070707" pitchFamily="18" charset="2"/>
              <a:buChar char=""/>
            </a:pPr>
            <a:r>
              <a:rPr lang="en-US" altLang="de-DE" sz="1200" dirty="0">
                <a:solidFill>
                  <a:srgbClr val="000000"/>
                </a:solidFill>
                <a:latin typeface="+mn-lt"/>
              </a:rPr>
              <a:t>First level</a:t>
            </a:r>
          </a:p>
          <a:p>
            <a:pPr marL="294692" lvl="1" indent="-139381">
              <a:buClr>
                <a:srgbClr val="1A9AFA"/>
              </a:buClr>
              <a:buSzPct val="75000"/>
              <a:buFont typeface="Arial" panose="020B0604020202020204" pitchFamily="34" charset="0"/>
              <a:buChar char="–"/>
            </a:pPr>
            <a:r>
              <a:rPr lang="en-US" altLang="de-DE" sz="1200" dirty="0">
                <a:solidFill>
                  <a:srgbClr val="000000"/>
                </a:solidFill>
                <a:latin typeface="+mn-lt"/>
              </a:rPr>
              <a:t>Second level</a:t>
            </a:r>
          </a:p>
          <a:p>
            <a:pPr marL="394250" lvl="2" indent="-99558">
              <a:buClr>
                <a:srgbClr val="1A9AFA"/>
              </a:buClr>
              <a:buSzPct val="100000"/>
              <a:buFont typeface="Arial" panose="020B0604020202020204" pitchFamily="34" charset="0"/>
              <a:buChar char="•"/>
            </a:pPr>
            <a:r>
              <a:rPr lang="en-US" altLang="de-DE" sz="1200" dirty="0">
                <a:solidFill>
                  <a:srgbClr val="000000"/>
                </a:solidFill>
                <a:latin typeface="+mn-lt"/>
              </a:rPr>
              <a:t>Third level</a:t>
            </a:r>
          </a:p>
        </p:txBody>
      </p:sp>
      <p:sp>
        <p:nvSpPr>
          <p:cNvPr id="59" name="Bullets Light Text">
            <a:extLst>
              <a:ext uri="{FF2B5EF4-FFF2-40B4-BE49-F238E27FC236}">
                <a16:creationId xmlns:a16="http://schemas.microsoft.com/office/drawing/2014/main" id="{47BB4BD4-8EC9-4EB2-A7F6-F3E4CACE330A}"/>
              </a:ext>
            </a:extLst>
          </p:cNvPr>
          <p:cNvSpPr>
            <a:spLocks noChangeArrowheads="1"/>
          </p:cNvSpPr>
          <p:nvPr userDrawn="1">
            <p:custDataLst>
              <p:tags r:id="rId8"/>
            </p:custDataLst>
          </p:nvPr>
        </p:nvSpPr>
        <p:spPr bwMode="auto">
          <a:xfrm>
            <a:off x="10113186" y="4245350"/>
            <a:ext cx="1416000" cy="561885"/>
          </a:xfrm>
          <a:prstGeom prst="rect">
            <a:avLst/>
          </a:prstGeom>
          <a:solidFill>
            <a:srgbClr val="000000"/>
          </a:solidFill>
          <a:ln w="12700">
            <a:noFill/>
            <a:miter lim="800000"/>
            <a:headEnd/>
            <a:tailEnd/>
          </a:ln>
          <a:effectLst/>
        </p:spPr>
        <p:txBody>
          <a:bodyPr wrap="square" lIns="0" tIns="0" rIns="0" bIns="0">
            <a:spAutoFit/>
          </a:bodyPr>
          <a:lstStyle/>
          <a:p>
            <a:pPr marL="139381" indent="-139381">
              <a:buClr>
                <a:srgbClr val="1A9AFA"/>
              </a:buClr>
              <a:buSzPct val="75000"/>
              <a:buFont typeface="Wingdings 3" panose="05040102010807070707" pitchFamily="18" charset="2"/>
              <a:buChar char=""/>
            </a:pPr>
            <a:r>
              <a:rPr lang="en-US" altLang="de-DE" sz="1200" dirty="0">
                <a:solidFill>
                  <a:srgbClr val="FFFFFF"/>
                </a:solidFill>
                <a:latin typeface="+mn-lt"/>
              </a:rPr>
              <a:t>First level</a:t>
            </a:r>
          </a:p>
          <a:p>
            <a:pPr marL="294692" lvl="1" indent="-139381">
              <a:buClr>
                <a:srgbClr val="1A9AFA"/>
              </a:buClr>
              <a:buSzPct val="75000"/>
              <a:buFont typeface="Arial" panose="020B0604020202020204" pitchFamily="34" charset="0"/>
              <a:buChar char="–"/>
            </a:pPr>
            <a:r>
              <a:rPr lang="en-US" altLang="de-DE" sz="1200" dirty="0">
                <a:solidFill>
                  <a:srgbClr val="FFFFFF"/>
                </a:solidFill>
                <a:latin typeface="+mn-lt"/>
              </a:rPr>
              <a:t>Second level</a:t>
            </a:r>
          </a:p>
          <a:p>
            <a:pPr marL="394250" lvl="2" indent="-99558">
              <a:buClr>
                <a:srgbClr val="1A9AFA"/>
              </a:buClr>
              <a:buSzPct val="100000"/>
              <a:buFont typeface="Arial" panose="020B0604020202020204" pitchFamily="34" charset="0"/>
              <a:buChar char="•"/>
            </a:pPr>
            <a:r>
              <a:rPr lang="en-US" altLang="de-DE" sz="1200" dirty="0">
                <a:solidFill>
                  <a:srgbClr val="FFFFFF"/>
                </a:solidFill>
                <a:latin typeface="+mn-lt"/>
              </a:rPr>
              <a:t>Third level</a:t>
            </a:r>
          </a:p>
        </p:txBody>
      </p:sp>
    </p:spTree>
    <p:extLst>
      <p:ext uri="{BB962C8B-B14F-4D97-AF65-F5344CB8AC3E}">
        <p14:creationId xmlns:p14="http://schemas.microsoft.com/office/powerpoint/2010/main" val="1069840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0C95DBA-AED3-2640-92CF-A6737494D307}"/>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flipH="1">
            <a:off x="0" y="2"/>
            <a:ext cx="14926715" cy="8396013"/>
          </a:xfrm>
          <a:prstGeom prst="rect">
            <a:avLst/>
          </a:prstGeom>
        </p:spPr>
      </p:pic>
      <p:sp>
        <p:nvSpPr>
          <p:cNvPr id="18" name="Rectangle 17">
            <a:extLst>
              <a:ext uri="{FF2B5EF4-FFF2-40B4-BE49-F238E27FC236}">
                <a16:creationId xmlns:a16="http://schemas.microsoft.com/office/drawing/2014/main" id="{A42909AC-3CB8-644D-A8D0-DBB4109B98E8}"/>
              </a:ext>
            </a:extLst>
          </p:cNvPr>
          <p:cNvSpPr/>
          <p:nvPr userDrawn="1"/>
        </p:nvSpPr>
        <p:spPr bwMode="auto">
          <a:xfrm>
            <a:off x="0" y="1"/>
            <a:ext cx="14926715" cy="8399773"/>
          </a:xfrm>
          <a:prstGeom prst="rect">
            <a:avLst/>
          </a:prstGeom>
          <a:gradFill flip="none" rotWithShape="1">
            <a:gsLst>
              <a:gs pos="0">
                <a:schemeClr val="accent2">
                  <a:lumMod val="20000"/>
                  <a:lumOff val="80000"/>
                  <a:alpha val="34000"/>
                </a:schemeClr>
              </a:gs>
              <a:gs pos="100000">
                <a:schemeClr val="accent2">
                  <a:alpha val="53000"/>
                </a:schemeClr>
              </a:gs>
            </a:gsLst>
            <a:lin ang="0" scaled="1"/>
            <a:tileRect/>
          </a:gradFill>
          <a:ln w="9525" cap="flat" cmpd="sng" algn="ctr">
            <a:noFill/>
            <a:prstDash val="solid"/>
            <a:round/>
            <a:headEnd type="none" w="med" len="med"/>
            <a:tailEnd type="none" w="med" len="med"/>
          </a:ln>
          <a:effectLst/>
        </p:spPr>
        <p:txBody>
          <a:bodyPr rot="0" spcFirstLastPara="0" vertOverflow="overflow" horzOverflow="overflow" vert="horz" wrap="square" lIns="101145" tIns="50572" rIns="101145" bIns="50572" numCol="1" spcCol="0" rtlCol="0" fromWordArt="0" anchor="t" anchorCtr="0" forceAA="0" compatLnSpc="1">
            <a:prstTxWarp prst="textNoShape">
              <a:avLst/>
            </a:prstTxWarp>
            <a:noAutofit/>
          </a:bodyPr>
          <a:lstStyle/>
          <a:p>
            <a:pPr marL="0" marR="0" indent="0" algn="l" defTabSz="1127302" rtl="0" eaLnBrk="1" fontAlgn="base" latinLnBrk="0" hangingPunct="1">
              <a:lnSpc>
                <a:spcPct val="100000"/>
              </a:lnSpc>
              <a:spcBef>
                <a:spcPct val="0"/>
              </a:spcBef>
              <a:spcAft>
                <a:spcPts val="664"/>
              </a:spcAft>
              <a:buClrTx/>
              <a:buSzTx/>
              <a:buFontTx/>
              <a:buNone/>
              <a:tabLst/>
            </a:pPr>
            <a:endParaRPr kumimoji="0" lang="el-GR" sz="996" b="0" i="0" u="none" strike="noStrike" cap="none" normalizeH="0" baseline="0">
              <a:ln>
                <a:noFill/>
              </a:ln>
              <a:solidFill>
                <a:schemeClr val="tx1"/>
              </a:solidFill>
              <a:effectLst/>
              <a:latin typeface="+mn-lt"/>
            </a:endParaRPr>
          </a:p>
        </p:txBody>
      </p:sp>
      <p:graphicFrame>
        <p:nvGraphicFramePr>
          <p:cNvPr id="3" name="Object 2" hidden="1">
            <a:extLst>
              <a:ext uri="{FF2B5EF4-FFF2-40B4-BE49-F238E27FC236}">
                <a16:creationId xmlns:a16="http://schemas.microsoft.com/office/drawing/2014/main" id="{5B982662-4819-4C18-A71F-4D7019653EF7}"/>
              </a:ext>
            </a:extLst>
          </p:cNvPr>
          <p:cNvGraphicFramePr>
            <a:graphicFrameLocks noChangeAspect="1"/>
          </p:cNvGraphicFramePr>
          <p:nvPr userDrawn="1">
            <p:custDataLst>
              <p:tags r:id="rId2"/>
            </p:custDataLst>
            <p:extLst>
              <p:ext uri="{D42A27DB-BD31-4B8C-83A1-F6EECF244321}">
                <p14:modId xmlns:p14="http://schemas.microsoft.com/office/powerpoint/2010/main" val="1967955281"/>
              </p:ext>
            </p:extLst>
          </p:nvPr>
        </p:nvGraphicFramePr>
        <p:xfrm>
          <a:off x="1758" y="1759"/>
          <a:ext cx="1758" cy="1757"/>
        </p:xfrm>
        <a:graphic>
          <a:graphicData uri="http://schemas.openxmlformats.org/presentationml/2006/ole">
            <mc:AlternateContent xmlns:mc="http://schemas.openxmlformats.org/markup-compatibility/2006">
              <mc:Choice xmlns:v="urn:schemas-microsoft-com:vml" Requires="v">
                <p:oleObj spid="_x0000_s135230" name="think-cell Slide" r:id="rId6" imgW="473" imgH="473" progId="TCLayout.ActiveDocument.1">
                  <p:embed/>
                </p:oleObj>
              </mc:Choice>
              <mc:Fallback>
                <p:oleObj name="think-cell Slide" r:id="rId6" imgW="473" imgH="473" progId="TCLayout.ActiveDocument.1">
                  <p:embed/>
                  <p:pic>
                    <p:nvPicPr>
                      <p:cNvPr id="3" name="Object 2" hidden="1">
                        <a:extLst>
                          <a:ext uri="{FF2B5EF4-FFF2-40B4-BE49-F238E27FC236}">
                            <a16:creationId xmlns:a16="http://schemas.microsoft.com/office/drawing/2014/main" id="{5B982662-4819-4C18-A71F-4D7019653EF7}"/>
                          </a:ext>
                        </a:extLst>
                      </p:cNvPr>
                      <p:cNvPicPr/>
                      <p:nvPr/>
                    </p:nvPicPr>
                    <p:blipFill>
                      <a:blip r:embed="rId7"/>
                      <a:stretch>
                        <a:fillRect/>
                      </a:stretch>
                    </p:blipFill>
                    <p:spPr>
                      <a:xfrm>
                        <a:off x="1758" y="1759"/>
                        <a:ext cx="1758" cy="175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F242EFC-E6B9-48BC-8311-AD137856B020}"/>
              </a:ext>
            </a:extLst>
          </p:cNvPr>
          <p:cNvSpPr/>
          <p:nvPr userDrawn="1">
            <p:custDataLst>
              <p:tags r:id="rId3"/>
            </p:custDataLst>
          </p:nvPr>
        </p:nvSpPr>
        <p:spPr>
          <a:xfrm>
            <a:off x="1" y="1"/>
            <a:ext cx="175700" cy="175691"/>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ctr"/>
            <a:endParaRPr lang="en-US" sz="3317" b="0" i="0" baseline="0">
              <a:solidFill>
                <a:schemeClr val="tx1"/>
              </a:solidFill>
              <a:latin typeface="EYInterstate Light" panose="02000506000000020004" pitchFamily="2" charset="0"/>
              <a:ea typeface="+mj-ea"/>
              <a:cs typeface="Arial" panose="020B0604020202020204" pitchFamily="34" charset="0"/>
              <a:sym typeface="EYInterstate Light" panose="02000506000000020004" pitchFamily="2" charset="0"/>
            </a:endParaRPr>
          </a:p>
        </p:txBody>
      </p:sp>
      <p:sp>
        <p:nvSpPr>
          <p:cNvPr id="22" name="Freeform 56">
            <a:extLst>
              <a:ext uri="{FF2B5EF4-FFF2-40B4-BE49-F238E27FC236}">
                <a16:creationId xmlns:a16="http://schemas.microsoft.com/office/drawing/2014/main" id="{1A0813CE-43DF-3E44-91E9-05C1F2B06B97}"/>
              </a:ext>
            </a:extLst>
          </p:cNvPr>
          <p:cNvSpPr/>
          <p:nvPr userDrawn="1"/>
        </p:nvSpPr>
        <p:spPr>
          <a:xfrm>
            <a:off x="8755438" y="3916506"/>
            <a:ext cx="5453996" cy="3963675"/>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0"/>
          </a:p>
        </p:txBody>
      </p:sp>
    </p:spTree>
    <p:extLst>
      <p:ext uri="{BB962C8B-B14F-4D97-AF65-F5344CB8AC3E}">
        <p14:creationId xmlns:p14="http://schemas.microsoft.com/office/powerpoint/2010/main" val="1082810468"/>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hank_yo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B982662-4819-4C18-A71F-4D7019653EF7}"/>
              </a:ext>
            </a:extLst>
          </p:cNvPr>
          <p:cNvGraphicFramePr>
            <a:graphicFrameLocks noChangeAspect="1"/>
          </p:cNvGraphicFramePr>
          <p:nvPr userDrawn="1">
            <p:custDataLst>
              <p:tags r:id="rId2"/>
            </p:custDataLst>
            <p:extLst>
              <p:ext uri="{D42A27DB-BD31-4B8C-83A1-F6EECF244321}">
                <p14:modId xmlns:p14="http://schemas.microsoft.com/office/powerpoint/2010/main" val="1321881262"/>
              </p:ext>
            </p:extLst>
          </p:nvPr>
        </p:nvGraphicFramePr>
        <p:xfrm>
          <a:off x="1758" y="1759"/>
          <a:ext cx="1758" cy="1757"/>
        </p:xfrm>
        <a:graphic>
          <a:graphicData uri="http://schemas.openxmlformats.org/presentationml/2006/ole">
            <mc:AlternateContent xmlns:mc="http://schemas.openxmlformats.org/markup-compatibility/2006">
              <mc:Choice xmlns:v="urn:schemas-microsoft-com:vml" Requires="v">
                <p:oleObj spid="_x0000_s136254" name="think-cell Slide" r:id="rId5" imgW="473" imgH="473" progId="TCLayout.ActiveDocument.1">
                  <p:embed/>
                </p:oleObj>
              </mc:Choice>
              <mc:Fallback>
                <p:oleObj name="think-cell Slide" r:id="rId5" imgW="473" imgH="473" progId="TCLayout.ActiveDocument.1">
                  <p:embed/>
                  <p:pic>
                    <p:nvPicPr>
                      <p:cNvPr id="3" name="Object 2" hidden="1">
                        <a:extLst>
                          <a:ext uri="{FF2B5EF4-FFF2-40B4-BE49-F238E27FC236}">
                            <a16:creationId xmlns:a16="http://schemas.microsoft.com/office/drawing/2014/main" id="{5B982662-4819-4C18-A71F-4D7019653EF7}"/>
                          </a:ext>
                        </a:extLst>
                      </p:cNvPr>
                      <p:cNvPicPr/>
                      <p:nvPr/>
                    </p:nvPicPr>
                    <p:blipFill>
                      <a:blip r:embed="rId6"/>
                      <a:stretch>
                        <a:fillRect/>
                      </a:stretch>
                    </p:blipFill>
                    <p:spPr>
                      <a:xfrm>
                        <a:off x="1758" y="1759"/>
                        <a:ext cx="1758" cy="175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F242EFC-E6B9-48BC-8311-AD137856B020}"/>
              </a:ext>
            </a:extLst>
          </p:cNvPr>
          <p:cNvSpPr/>
          <p:nvPr userDrawn="1">
            <p:custDataLst>
              <p:tags r:id="rId3"/>
            </p:custDataLst>
          </p:nvPr>
        </p:nvSpPr>
        <p:spPr>
          <a:xfrm>
            <a:off x="1" y="1"/>
            <a:ext cx="175700" cy="175691"/>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ctr"/>
            <a:endParaRPr lang="en-US" sz="3317" b="0" i="0" baseline="0">
              <a:solidFill>
                <a:schemeClr val="tx1"/>
              </a:solidFill>
              <a:latin typeface="EYInterstate Light" panose="02000506000000020004" pitchFamily="2" charset="0"/>
              <a:ea typeface="+mj-ea"/>
              <a:cs typeface="Arial" panose="020B0604020202020204" pitchFamily="34" charset="0"/>
              <a:sym typeface="EYInterstate Light" panose="02000506000000020004" pitchFamily="2" charset="0"/>
            </a:endParaRPr>
          </a:p>
        </p:txBody>
      </p:sp>
      <p:sp>
        <p:nvSpPr>
          <p:cNvPr id="8" name="Rectangle 7">
            <a:extLst>
              <a:ext uri="{FF2B5EF4-FFF2-40B4-BE49-F238E27FC236}">
                <a16:creationId xmlns:a16="http://schemas.microsoft.com/office/drawing/2014/main" id="{4185330B-009F-4046-AE32-38832B0C84ED}"/>
              </a:ext>
            </a:extLst>
          </p:cNvPr>
          <p:cNvSpPr/>
          <p:nvPr userDrawn="1"/>
        </p:nvSpPr>
        <p:spPr bwMode="auto">
          <a:xfrm>
            <a:off x="0" y="1"/>
            <a:ext cx="13493750" cy="7589839"/>
          </a:xfrm>
          <a:prstGeom prst="rect">
            <a:avLst/>
          </a:prstGeom>
          <a:solidFill>
            <a:srgbClr val="27ACAA"/>
          </a:solidFill>
          <a:ln w="9525" cap="flat" cmpd="sng" algn="ctr">
            <a:noFill/>
            <a:prstDash val="solid"/>
            <a:round/>
            <a:headEnd type="none" w="med" len="med"/>
            <a:tailEnd type="none" w="med" len="med"/>
          </a:ln>
          <a:effectLst/>
        </p:spPr>
        <p:txBody>
          <a:bodyPr rot="0" spcFirstLastPara="0" vertOverflow="overflow" horzOverflow="overflow" vert="horz" wrap="square" lIns="91436" tIns="45717" rIns="91436" bIns="45717" numCol="1" spcCol="0" rtlCol="0" fromWordArt="0" anchor="t" anchorCtr="0" forceAA="0" compatLnSpc="1">
            <a:prstTxWarp prst="textNoShape">
              <a:avLst/>
            </a:prstTxWarp>
            <a:noAutofit/>
          </a:bodyPr>
          <a:lstStyle/>
          <a:p>
            <a:pPr marL="0" marR="0" indent="0" algn="l" defTabSz="1019077" rtl="0" eaLnBrk="1" fontAlgn="base" latinLnBrk="0" hangingPunct="1">
              <a:lnSpc>
                <a:spcPct val="100000"/>
              </a:lnSpc>
              <a:spcBef>
                <a:spcPct val="0"/>
              </a:spcBef>
              <a:spcAft>
                <a:spcPts val="600"/>
              </a:spcAft>
              <a:buClrTx/>
              <a:buSzTx/>
              <a:buFontTx/>
              <a:buNone/>
              <a:tabLst/>
            </a:pPr>
            <a:endParaRPr kumimoji="0" lang="el-GR" sz="900" b="0" i="0" u="none" strike="noStrike" cap="none" normalizeH="0" baseline="0">
              <a:ln>
                <a:noFill/>
              </a:ln>
              <a:solidFill>
                <a:schemeClr val="tx1"/>
              </a:solidFill>
              <a:effectLst/>
              <a:latin typeface="+mn-lt"/>
            </a:endParaRPr>
          </a:p>
        </p:txBody>
      </p:sp>
      <p:sp>
        <p:nvSpPr>
          <p:cNvPr id="22" name="Freeform 56">
            <a:extLst>
              <a:ext uri="{FF2B5EF4-FFF2-40B4-BE49-F238E27FC236}">
                <a16:creationId xmlns:a16="http://schemas.microsoft.com/office/drawing/2014/main" id="{1A0813CE-43DF-3E44-91E9-05C1F2B06B97}"/>
              </a:ext>
            </a:extLst>
          </p:cNvPr>
          <p:cNvSpPr/>
          <p:nvPr userDrawn="1"/>
        </p:nvSpPr>
        <p:spPr>
          <a:xfrm>
            <a:off x="1440238" y="1349152"/>
            <a:ext cx="5453996" cy="3963675"/>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0"/>
          </a:p>
        </p:txBody>
      </p:sp>
    </p:spTree>
    <p:extLst>
      <p:ext uri="{BB962C8B-B14F-4D97-AF65-F5344CB8AC3E}">
        <p14:creationId xmlns:p14="http://schemas.microsoft.com/office/powerpoint/2010/main" val="1052051697"/>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Empty">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5D2D5367-5DFF-044C-8174-48D76E11B9F9}"/>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9031" r="18903"/>
          <a:stretch/>
        </p:blipFill>
        <p:spPr bwMode="auto">
          <a:xfrm>
            <a:off x="-569190" y="0"/>
            <a:ext cx="6982691" cy="758983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BA7AD21-C927-B241-959B-582D371DEDB0}"/>
              </a:ext>
            </a:extLst>
          </p:cNvPr>
          <p:cNvSpPr/>
          <p:nvPr userDrawn="1"/>
        </p:nvSpPr>
        <p:spPr bwMode="auto">
          <a:xfrm>
            <a:off x="-597230" y="0"/>
            <a:ext cx="7010400" cy="7589838"/>
          </a:xfrm>
          <a:prstGeom prst="rect">
            <a:avLst/>
          </a:prstGeom>
          <a:gradFill flip="none" rotWithShape="1">
            <a:gsLst>
              <a:gs pos="25000">
                <a:schemeClr val="accent2">
                  <a:alpha val="94000"/>
                </a:schemeClr>
              </a:gs>
              <a:gs pos="0">
                <a:schemeClr val="accent2">
                  <a:lumMod val="50000"/>
                  <a:alpha val="70000"/>
                </a:schemeClr>
              </a:gs>
              <a:gs pos="100000">
                <a:schemeClr val="accent2">
                  <a:alpha val="15000"/>
                </a:schemeClr>
              </a:gs>
            </a:gsLst>
            <a:path path="circle">
              <a:fillToRect l="100000" t="100000"/>
            </a:path>
            <a:tileRect r="-100000" b="-100000"/>
          </a:gradFill>
          <a:ln w="9525" cap="flat" cmpd="sng" algn="ctr">
            <a:noFill/>
            <a:prstDash val="solid"/>
            <a:round/>
            <a:headEnd type="none" w="med" len="med"/>
            <a:tailEnd type="none" w="med" len="med"/>
          </a:ln>
          <a:effectLst/>
        </p:spPr>
        <p:txBody>
          <a:bodyPr rot="0" spcFirstLastPara="0" vertOverflow="overflow" horzOverflow="overflow" vert="horz" wrap="square" lIns="91436" tIns="45717" rIns="91436" bIns="45717" numCol="1" spcCol="0" rtlCol="0" fromWordArt="0" anchor="t" anchorCtr="0" forceAA="0" compatLnSpc="1">
            <a:prstTxWarp prst="textNoShape">
              <a:avLst/>
            </a:prstTxWarp>
            <a:noAutofit/>
          </a:bodyPr>
          <a:lstStyle/>
          <a:p>
            <a:pPr marL="0" marR="0" indent="0" algn="l" defTabSz="1019077" rtl="0" eaLnBrk="1" fontAlgn="base" latinLnBrk="0" hangingPunct="1">
              <a:lnSpc>
                <a:spcPct val="100000"/>
              </a:lnSpc>
              <a:spcBef>
                <a:spcPct val="0"/>
              </a:spcBef>
              <a:spcAft>
                <a:spcPts val="600"/>
              </a:spcAft>
              <a:buClrTx/>
              <a:buSzTx/>
              <a:buFontTx/>
              <a:buNone/>
              <a:tabLst/>
            </a:pPr>
            <a:endParaRPr kumimoji="0" lang="el-GR" sz="900" b="0" i="0" u="none" strike="noStrike" cap="none" normalizeH="0" baseline="0">
              <a:ln>
                <a:noFill/>
              </a:ln>
              <a:solidFill>
                <a:schemeClr val="tx1"/>
              </a:solidFill>
              <a:effectLst/>
              <a:latin typeface="+mn-lt"/>
            </a:endParaRPr>
          </a:p>
        </p:txBody>
      </p:sp>
    </p:spTree>
    <p:extLst>
      <p:ext uri="{BB962C8B-B14F-4D97-AF65-F5344CB8AC3E}">
        <p14:creationId xmlns:p14="http://schemas.microsoft.com/office/powerpoint/2010/main" val="36033756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p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F8039CA-82E8-354F-865B-608A48E4FE33}"/>
              </a:ext>
            </a:extLst>
          </p:cNvPr>
          <p:cNvSpPr>
            <a:spLocks noGrp="1"/>
          </p:cNvSpPr>
          <p:nvPr>
            <p:ph type="pic" sz="quarter" idx="12"/>
          </p:nvPr>
        </p:nvSpPr>
        <p:spPr>
          <a:xfrm>
            <a:off x="1" y="0"/>
            <a:ext cx="12810952" cy="7589838"/>
          </a:xfrm>
        </p:spPr>
        <p:txBody>
          <a:bodyPr/>
          <a:lstStyle/>
          <a:p>
            <a:r>
              <a:rPr lang="en-GB"/>
              <a:t>Click icon to add picture</a:t>
            </a:r>
            <a:endParaRPr lang="en-US"/>
          </a:p>
        </p:txBody>
      </p:sp>
      <p:sp>
        <p:nvSpPr>
          <p:cNvPr id="31" name="Text Placeholder 30">
            <a:extLst>
              <a:ext uri="{FF2B5EF4-FFF2-40B4-BE49-F238E27FC236}">
                <a16:creationId xmlns:a16="http://schemas.microsoft.com/office/drawing/2014/main" id="{045F597A-084D-4599-BCA2-08C81F449ADF}"/>
              </a:ext>
            </a:extLst>
          </p:cNvPr>
          <p:cNvSpPr>
            <a:spLocks noGrp="1"/>
          </p:cNvSpPr>
          <p:nvPr>
            <p:ph type="body" sz="quarter" idx="11" hasCustomPrompt="1"/>
          </p:nvPr>
        </p:nvSpPr>
        <p:spPr>
          <a:xfrm>
            <a:off x="6717838" y="4016547"/>
            <a:ext cx="5174250" cy="184666"/>
          </a:xfrm>
          <a:prstGeom prst="rect">
            <a:avLst/>
          </a:prstGeom>
        </p:spPr>
        <p:txBody>
          <a:bodyPr>
            <a:spAutoFit/>
          </a:bodyPr>
          <a:lstStyle>
            <a:lvl1pPr algn="r">
              <a:lnSpc>
                <a:spcPct val="100000"/>
              </a:lnSpc>
              <a:spcAft>
                <a:spcPts val="757"/>
              </a:spcAft>
              <a:defRPr sz="6054" b="0" i="0">
                <a:solidFill>
                  <a:srgbClr val="2E2E38"/>
                </a:solidFill>
                <a:latin typeface="EYInterstate Light" panose="02000506000000020004" pitchFamily="2" charset="0"/>
              </a:defRPr>
            </a:lvl1pPr>
            <a:lvl2pPr algn="r">
              <a:lnSpc>
                <a:spcPct val="100000"/>
              </a:lnSpc>
              <a:spcAft>
                <a:spcPts val="757"/>
              </a:spcAft>
              <a:defRPr sz="1200" b="0" i="0">
                <a:solidFill>
                  <a:srgbClr val="2E2E38"/>
                </a:solidFill>
                <a:latin typeface="EYInterstate Light" panose="02000506000000020004" pitchFamily="2" charset="0"/>
              </a:defRPr>
            </a:lvl2pPr>
          </a:lstStyle>
          <a:p>
            <a:pPr lvl="1"/>
            <a:r>
              <a:rPr lang="en-US"/>
              <a:t>Second level</a:t>
            </a:r>
          </a:p>
        </p:txBody>
      </p:sp>
      <p:sp>
        <p:nvSpPr>
          <p:cNvPr id="3" name="Title 2">
            <a:extLst>
              <a:ext uri="{FF2B5EF4-FFF2-40B4-BE49-F238E27FC236}">
                <a16:creationId xmlns:a16="http://schemas.microsoft.com/office/drawing/2014/main" id="{68ABF292-B039-FA40-9999-5F34F32539AC}"/>
              </a:ext>
            </a:extLst>
          </p:cNvPr>
          <p:cNvSpPr>
            <a:spLocks noGrp="1"/>
          </p:cNvSpPr>
          <p:nvPr>
            <p:ph type="title"/>
          </p:nvPr>
        </p:nvSpPr>
        <p:spPr>
          <a:xfrm>
            <a:off x="6717837" y="2506283"/>
            <a:ext cx="5174250" cy="1292662"/>
          </a:xfrm>
        </p:spPr>
        <p:txBody>
          <a:bodyPr anchor="b">
            <a:spAutoFit/>
          </a:bodyPr>
          <a:lstStyle>
            <a:lvl1pPr algn="r">
              <a:defRPr lang="en-US" sz="4200" b="0" i="0" baseline="0" dirty="0" smtClean="0">
                <a:solidFill>
                  <a:srgbClr val="2E2E38"/>
                </a:solidFill>
                <a:latin typeface="EYInterstate Light" panose="02000506000000020004" pitchFamily="2" charset="0"/>
                <a:ea typeface="+mn-ea"/>
                <a:cs typeface="+mn-cs"/>
              </a:defRPr>
            </a:lvl1pPr>
          </a:lstStyle>
          <a:p>
            <a:pPr marL="0" marR="0" lvl="0" indent="0" algn="r" defTabSz="1350587" rtl="0" eaLnBrk="1" fontAlgn="base" latinLnBrk="0" hangingPunct="1">
              <a:lnSpc>
                <a:spcPct val="100000"/>
              </a:lnSpc>
              <a:spcBef>
                <a:spcPts val="0"/>
              </a:spcBef>
              <a:spcAft>
                <a:spcPts val="757"/>
              </a:spcAft>
              <a:buClrTx/>
              <a:buSzTx/>
              <a:buFontTx/>
              <a:buNone/>
              <a:tabLst/>
            </a:pPr>
            <a:r>
              <a:rPr lang="en-GB"/>
              <a:t>Click to edit Master title style</a:t>
            </a:r>
          </a:p>
        </p:txBody>
      </p:sp>
      <p:sp>
        <p:nvSpPr>
          <p:cNvPr id="2" name="Date Placeholder 1">
            <a:extLst>
              <a:ext uri="{FF2B5EF4-FFF2-40B4-BE49-F238E27FC236}">
                <a16:creationId xmlns:a16="http://schemas.microsoft.com/office/drawing/2014/main" id="{A9ECE2B6-4059-174C-92E4-2CE814F057A7}"/>
              </a:ext>
            </a:extLst>
          </p:cNvPr>
          <p:cNvSpPr>
            <a:spLocks noGrp="1"/>
          </p:cNvSpPr>
          <p:nvPr>
            <p:ph type="dt" sz="half" idx="13"/>
          </p:nvPr>
        </p:nvSpPr>
        <p:spPr/>
        <p:txBody>
          <a:bodyPr/>
          <a:lstStyle/>
          <a:p>
            <a:r>
              <a:rPr lang="el-GR"/>
              <a:t>Confidential. All rights </a:t>
            </a:r>
            <a:r>
              <a:rPr lang="el-GR" err="1"/>
              <a:t>reserved</a:t>
            </a:r>
            <a:r>
              <a:rPr lang="el-GR"/>
              <a:t>. EY 2021</a:t>
            </a:r>
            <a:endParaRPr lang="en-GB"/>
          </a:p>
        </p:txBody>
      </p:sp>
      <p:sp>
        <p:nvSpPr>
          <p:cNvPr id="4" name="Footer Placeholder 3">
            <a:extLst>
              <a:ext uri="{FF2B5EF4-FFF2-40B4-BE49-F238E27FC236}">
                <a16:creationId xmlns:a16="http://schemas.microsoft.com/office/drawing/2014/main" id="{C67F12BD-7523-2947-903C-00661DE5130C}"/>
              </a:ext>
            </a:extLst>
          </p:cNvPr>
          <p:cNvSpPr>
            <a:spLocks noGrp="1"/>
          </p:cNvSpPr>
          <p:nvPr>
            <p:ph type="ftr" sz="quarter" idx="14"/>
          </p:nvPr>
        </p:nvSpPr>
        <p:spPr/>
        <p:txBody>
          <a:bodyPr/>
          <a:lstStyle/>
          <a:p>
            <a:r>
              <a:rPr lang="en-US"/>
              <a:t>EY Proposal | Home Care Program Design</a:t>
            </a:r>
            <a:endParaRPr lang="en-GB">
              <a:solidFill>
                <a:schemeClr val="accent5"/>
              </a:solidFill>
            </a:endParaRPr>
          </a:p>
        </p:txBody>
      </p:sp>
      <p:sp>
        <p:nvSpPr>
          <p:cNvPr id="6" name="Slide Number Placeholder 5">
            <a:extLst>
              <a:ext uri="{FF2B5EF4-FFF2-40B4-BE49-F238E27FC236}">
                <a16:creationId xmlns:a16="http://schemas.microsoft.com/office/drawing/2014/main" id="{0808C7F7-233B-FC4E-9616-56801E62F6E5}"/>
              </a:ext>
            </a:extLst>
          </p:cNvPr>
          <p:cNvSpPr>
            <a:spLocks noGrp="1"/>
          </p:cNvSpPr>
          <p:nvPr>
            <p:ph type="sldNum" sz="quarter" idx="15"/>
          </p:nvPr>
        </p:nvSpPr>
        <p:spPr/>
        <p:txBody>
          <a:bodyPr/>
          <a:lstStyle/>
          <a:p>
            <a:pPr algn="ctr"/>
            <a:fld id="{8B680765-40E2-AC40-8F5D-C6BB6AC8B5D5}" type="slidenum">
              <a:rPr lang="en-GB" smtClean="0"/>
              <a:pPr algn="ctr"/>
              <a:t>‹#›</a:t>
            </a:fld>
            <a:endParaRPr lang="en-GB"/>
          </a:p>
        </p:txBody>
      </p:sp>
    </p:spTree>
    <p:extLst>
      <p:ext uri="{BB962C8B-B14F-4D97-AF65-F5344CB8AC3E}">
        <p14:creationId xmlns:p14="http://schemas.microsoft.com/office/powerpoint/2010/main" val="4028280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 text page">
    <p:bg>
      <p:bgPr>
        <a:solidFill>
          <a:srgbClr val="F6F6FA"/>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F149C8E-8BA0-4CD9-9079-CDE1FD721B1B}"/>
              </a:ext>
            </a:extLst>
          </p:cNvPr>
          <p:cNvGraphicFramePr>
            <a:graphicFrameLocks noChangeAspect="1"/>
          </p:cNvGraphicFramePr>
          <p:nvPr userDrawn="1">
            <p:custDataLst>
              <p:tags r:id="rId2"/>
            </p:custDataLst>
            <p:extLst>
              <p:ext uri="{D42A27DB-BD31-4B8C-83A1-F6EECF244321}">
                <p14:modId xmlns:p14="http://schemas.microsoft.com/office/powerpoint/2010/main" val="2389511094"/>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spid="_x0000_s139326"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EF149C8E-8BA0-4CD9-9079-CDE1FD721B1B}"/>
                          </a:ext>
                        </a:extLst>
                      </p:cNvPr>
                      <p:cNvPicPr/>
                      <p:nvPr/>
                    </p:nvPicPr>
                    <p:blipFill>
                      <a:blip r:embed="rId5"/>
                      <a:stretch>
                        <a:fillRect/>
                      </a:stretch>
                    </p:blipFill>
                    <p:spPr>
                      <a:xfrm>
                        <a:off x="1589" y="1589"/>
                        <a:ext cx="1588" cy="1588"/>
                      </a:xfrm>
                      <a:prstGeom prst="rect">
                        <a:avLst/>
                      </a:prstGeom>
                    </p:spPr>
                  </p:pic>
                </p:oleObj>
              </mc:Fallback>
            </mc:AlternateContent>
          </a:graphicData>
        </a:graphic>
      </p:graphicFrame>
      <p:sp>
        <p:nvSpPr>
          <p:cNvPr id="3" name="Text Placeholder 2">
            <a:extLst>
              <a:ext uri="{FF2B5EF4-FFF2-40B4-BE49-F238E27FC236}">
                <a16:creationId xmlns:a16="http://schemas.microsoft.com/office/drawing/2014/main" id="{8CE8F41A-CC32-DB45-987C-5016F96E7AF9}"/>
              </a:ext>
            </a:extLst>
          </p:cNvPr>
          <p:cNvSpPr>
            <a:spLocks noGrp="1"/>
          </p:cNvSpPr>
          <p:nvPr>
            <p:ph type="body" sz="quarter" idx="16"/>
          </p:nvPr>
        </p:nvSpPr>
        <p:spPr>
          <a:xfrm>
            <a:off x="682800" y="1703850"/>
            <a:ext cx="11441353" cy="5343063"/>
          </a:xfrm>
        </p:spPr>
        <p:txBody>
          <a:bodyPr numCol="3" spcCol="18000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55DEA8D-FE13-9642-B6EE-5AA960A211A3}"/>
              </a:ext>
            </a:extLst>
          </p:cNvPr>
          <p:cNvSpPr>
            <a:spLocks noGrp="1"/>
          </p:cNvSpPr>
          <p:nvPr>
            <p:ph type="dt" sz="half" idx="17"/>
          </p:nvPr>
        </p:nvSpPr>
        <p:spPr/>
        <p:txBody>
          <a:bodyPr/>
          <a:lstStyle/>
          <a:p>
            <a:r>
              <a:rPr lang="el-GR"/>
              <a:t>Confidential. All rights </a:t>
            </a:r>
            <a:r>
              <a:rPr lang="el-GR" err="1"/>
              <a:t>reserved</a:t>
            </a:r>
            <a:r>
              <a:rPr lang="el-GR"/>
              <a:t>. EY 2021</a:t>
            </a:r>
            <a:endParaRPr lang="en-GB"/>
          </a:p>
        </p:txBody>
      </p:sp>
      <p:sp>
        <p:nvSpPr>
          <p:cNvPr id="8" name="Footer Placeholder 7">
            <a:extLst>
              <a:ext uri="{FF2B5EF4-FFF2-40B4-BE49-F238E27FC236}">
                <a16:creationId xmlns:a16="http://schemas.microsoft.com/office/drawing/2014/main" id="{EB936694-5E9A-B349-9670-9886790C2A89}"/>
              </a:ext>
            </a:extLst>
          </p:cNvPr>
          <p:cNvSpPr>
            <a:spLocks noGrp="1"/>
          </p:cNvSpPr>
          <p:nvPr>
            <p:ph type="ftr" sz="quarter" idx="18"/>
          </p:nvPr>
        </p:nvSpPr>
        <p:spPr/>
        <p:txBody>
          <a:bodyPr/>
          <a:lstStyle/>
          <a:p>
            <a:r>
              <a:rPr lang="en-US"/>
              <a:t>EY Proposal | Home Care Program Design</a:t>
            </a:r>
            <a:endParaRPr lang="en-GB">
              <a:solidFill>
                <a:schemeClr val="accent5"/>
              </a:solidFill>
            </a:endParaRPr>
          </a:p>
        </p:txBody>
      </p:sp>
      <p:sp>
        <p:nvSpPr>
          <p:cNvPr id="9" name="Slide Number Placeholder 8">
            <a:extLst>
              <a:ext uri="{FF2B5EF4-FFF2-40B4-BE49-F238E27FC236}">
                <a16:creationId xmlns:a16="http://schemas.microsoft.com/office/drawing/2014/main" id="{718C1AC4-60C3-834C-A6EE-362EEC09535A}"/>
              </a:ext>
            </a:extLst>
          </p:cNvPr>
          <p:cNvSpPr>
            <a:spLocks noGrp="1"/>
          </p:cNvSpPr>
          <p:nvPr>
            <p:ph type="sldNum" sz="quarter" idx="19"/>
          </p:nvPr>
        </p:nvSpPr>
        <p:spPr/>
        <p:txBody>
          <a:bodyPr/>
          <a:lstStyle/>
          <a:p>
            <a:pPr algn="ctr"/>
            <a:fld id="{8B680765-40E2-AC40-8F5D-C6BB6AC8B5D5}" type="slidenum">
              <a:rPr lang="en-GB" smtClean="0"/>
              <a:pPr algn="ctr"/>
              <a:t>‹#›</a:t>
            </a:fld>
            <a:endParaRPr lang="en-GB"/>
          </a:p>
        </p:txBody>
      </p:sp>
      <p:sp>
        <p:nvSpPr>
          <p:cNvPr id="2" name="Title 1">
            <a:extLst>
              <a:ext uri="{FF2B5EF4-FFF2-40B4-BE49-F238E27FC236}">
                <a16:creationId xmlns:a16="http://schemas.microsoft.com/office/drawing/2014/main" id="{B4799FDC-A454-2F4B-AB6E-ABE75575D57A}"/>
              </a:ext>
            </a:extLst>
          </p:cNvPr>
          <p:cNvSpPr>
            <a:spLocks noGrp="1"/>
          </p:cNvSpPr>
          <p:nvPr>
            <p:ph type="title"/>
          </p:nvPr>
        </p:nvSpPr>
        <p:spPr/>
        <p:txBody>
          <a:bodyPr vert="horz"/>
          <a:lstStyle>
            <a:lvl1pPr>
              <a:defRPr>
                <a:solidFill>
                  <a:schemeClr val="tx1"/>
                </a:solidFill>
              </a:defRPr>
            </a:lvl1pPr>
          </a:lstStyle>
          <a:p>
            <a:r>
              <a:rPr lang="en-GB"/>
              <a:t>Click to edit Master title style</a:t>
            </a:r>
          </a:p>
        </p:txBody>
      </p:sp>
    </p:spTree>
    <p:extLst>
      <p:ext uri="{BB962C8B-B14F-4D97-AF65-F5344CB8AC3E}">
        <p14:creationId xmlns:p14="http://schemas.microsoft.com/office/powerpoint/2010/main" val="39650499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ver p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65F5F9B-CD2C-B745-AE72-2D5745B27E66}"/>
              </a:ext>
            </a:extLst>
          </p:cNvPr>
          <p:cNvSpPr>
            <a:spLocks noGrp="1"/>
          </p:cNvSpPr>
          <p:nvPr>
            <p:ph type="pic" sz="quarter" idx="10"/>
          </p:nvPr>
        </p:nvSpPr>
        <p:spPr>
          <a:xfrm>
            <a:off x="0" y="0"/>
            <a:ext cx="13493750" cy="7589838"/>
          </a:xfrm>
        </p:spPr>
        <p:txBody>
          <a:bodyPr/>
          <a:lstStyle/>
          <a:p>
            <a:r>
              <a:rPr lang="en-GB"/>
              <a:t>Click icon to add picture</a:t>
            </a:r>
            <a:endParaRPr lang="en-US"/>
          </a:p>
        </p:txBody>
      </p:sp>
      <p:sp>
        <p:nvSpPr>
          <p:cNvPr id="88071" name="Rectangle 7"/>
          <p:cNvSpPr>
            <a:spLocks noGrp="1" noChangeArrowheads="1"/>
          </p:cNvSpPr>
          <p:nvPr>
            <p:ph type="subTitle" idx="1"/>
          </p:nvPr>
        </p:nvSpPr>
        <p:spPr>
          <a:xfrm>
            <a:off x="687061" y="2528957"/>
            <a:ext cx="3645227" cy="1294914"/>
          </a:xfrm>
          <a:prstGeom prst="rect">
            <a:avLst/>
          </a:prstGeom>
        </p:spPr>
        <p:txBody>
          <a:bodyPr wrap="square" anchor="t" anchorCtr="0">
            <a:noAutofit/>
          </a:bodyPr>
          <a:lstStyle>
            <a:lvl1pPr>
              <a:spcAft>
                <a:spcPts val="2270"/>
              </a:spcAft>
              <a:defRPr sz="1799" b="0" i="0">
                <a:solidFill>
                  <a:schemeClr val="tx1"/>
                </a:solidFill>
                <a:latin typeface="EYInterstate Light" panose="02000506000000020004" pitchFamily="2" charset="0"/>
              </a:defRPr>
            </a:lvl1pPr>
            <a:lvl2pPr>
              <a:spcBef>
                <a:spcPts val="0"/>
              </a:spcBef>
              <a:spcAft>
                <a:spcPts val="1514"/>
              </a:spcAft>
              <a:defRPr sz="1200"/>
            </a:lvl2pPr>
            <a:lvl3pPr marL="0" indent="0">
              <a:buNone/>
              <a:defRPr/>
            </a:lvl3pPr>
          </a:lstStyle>
          <a:p>
            <a:pPr lvl="0"/>
            <a:r>
              <a:rPr lang="en-GB" noProof="0"/>
              <a:t>Click to edit Master subtitle style</a:t>
            </a:r>
            <a:endParaRPr lang="en-IN" noProof="0"/>
          </a:p>
        </p:txBody>
      </p:sp>
      <p:sp>
        <p:nvSpPr>
          <p:cNvPr id="2" name="Title 1">
            <a:extLst>
              <a:ext uri="{FF2B5EF4-FFF2-40B4-BE49-F238E27FC236}">
                <a16:creationId xmlns:a16="http://schemas.microsoft.com/office/drawing/2014/main" id="{D31873A3-F8B0-8B45-BBC5-1582F1CD1A71}"/>
              </a:ext>
            </a:extLst>
          </p:cNvPr>
          <p:cNvSpPr>
            <a:spLocks noGrp="1"/>
          </p:cNvSpPr>
          <p:nvPr>
            <p:ph type="title"/>
          </p:nvPr>
        </p:nvSpPr>
        <p:spPr>
          <a:xfrm>
            <a:off x="692823" y="1588771"/>
            <a:ext cx="3639465" cy="1046414"/>
          </a:xfrm>
        </p:spPr>
        <p:txBody>
          <a:bodyPr/>
          <a:lstStyle/>
          <a:p>
            <a:r>
              <a:rPr lang="en-GB"/>
              <a:t>Click to edit Master title style</a:t>
            </a:r>
          </a:p>
        </p:txBody>
      </p:sp>
    </p:spTree>
    <p:extLst>
      <p:ext uri="{BB962C8B-B14F-4D97-AF65-F5344CB8AC3E}">
        <p14:creationId xmlns:p14="http://schemas.microsoft.com/office/powerpoint/2010/main" val="2625116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0456978"/>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Marketing key messag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5A5D6-9C87-42CE-9534-A00D5A12FC18}"/>
              </a:ext>
            </a:extLst>
          </p:cNvPr>
          <p:cNvSpPr>
            <a:spLocks noGrp="1"/>
          </p:cNvSpPr>
          <p:nvPr>
            <p:ph type="title" hasCustomPrompt="1"/>
          </p:nvPr>
        </p:nvSpPr>
        <p:spPr>
          <a:xfrm>
            <a:off x="3291722" y="2195424"/>
            <a:ext cx="2915403" cy="525785"/>
          </a:xfrm>
        </p:spPr>
        <p:txBody>
          <a:bodyPr anchor="t">
            <a:noAutofit/>
          </a:bodyPr>
          <a:lstStyle>
            <a:lvl1pPr algn="r">
              <a:lnSpc>
                <a:spcPts val="5171"/>
              </a:lnSpc>
              <a:defRPr lang="en-GB" b="0" smtClean="0">
                <a:effectLst/>
              </a:defRPr>
            </a:lvl1pPr>
          </a:lstStyle>
          <a:p>
            <a:r>
              <a:rPr lang="en-GB" b="1" noProof="0">
                <a:solidFill>
                  <a:srgbClr val="FFE700"/>
                </a:solidFill>
                <a:effectLst/>
                <a:latin typeface="EYInterstate" panose="02000503020000020004" pitchFamily="2" charset="0"/>
              </a:rPr>
              <a:t>Text</a:t>
            </a:r>
            <a:endParaRPr lang="en-GB" noProof="0">
              <a:solidFill>
                <a:srgbClr val="FFE700"/>
              </a:solidFill>
              <a:effectLst/>
              <a:latin typeface="EYInterstate Light" panose="02000506000000020004" pitchFamily="2" charset="0"/>
            </a:endParaRPr>
          </a:p>
        </p:txBody>
      </p:sp>
      <p:sp>
        <p:nvSpPr>
          <p:cNvPr id="3" name="Text Placeholder 9">
            <a:extLst>
              <a:ext uri="{FF2B5EF4-FFF2-40B4-BE49-F238E27FC236}">
                <a16:creationId xmlns:a16="http://schemas.microsoft.com/office/drawing/2014/main" id="{0FFC9FA4-C599-4C24-B932-FF648A4C4BAD}"/>
              </a:ext>
            </a:extLst>
          </p:cNvPr>
          <p:cNvSpPr>
            <a:spLocks noGrp="1"/>
          </p:cNvSpPr>
          <p:nvPr>
            <p:ph type="body" sz="quarter" idx="13"/>
          </p:nvPr>
        </p:nvSpPr>
        <p:spPr>
          <a:xfrm>
            <a:off x="6602413" y="2185149"/>
            <a:ext cx="3010160" cy="2628901"/>
          </a:xfrm>
        </p:spPr>
        <p:txBody>
          <a:bodyPr anchor="t">
            <a:noAutofit/>
          </a:bodyPr>
          <a:lstStyle>
            <a:lvl1pPr>
              <a:defRPr>
                <a:solidFill>
                  <a:schemeClr val="bg1"/>
                </a:solidFill>
              </a:defRPr>
            </a:lvl1pPr>
            <a:lvl2pPr>
              <a:defRPr>
                <a:solidFill>
                  <a:schemeClr val="bg1"/>
                </a:solidFill>
              </a:defRPr>
            </a:lvl2pPr>
            <a:lvl3pPr>
              <a:defRPr>
                <a:solidFill>
                  <a:schemeClr val="bg1"/>
                </a:solidFill>
              </a:defRPr>
            </a:lvl3pPr>
            <a:lvl4pPr>
              <a:defRPr sz="1261" b="0" i="0" spc="-25" baseline="0">
                <a:solidFill>
                  <a:schemeClr val="bg1"/>
                </a:solidFill>
                <a:latin typeface="EYInterstate" panose="02000503020000020004" pitchFamily="2" charset="0"/>
              </a:defRPr>
            </a:lvl4pPr>
            <a:lvl5pPr>
              <a:defRPr>
                <a:solidFill>
                  <a:schemeClr val="bg1"/>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19204323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Empty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37483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s page">
    <p:bg>
      <p:bgPr>
        <a:solidFill>
          <a:srgbClr val="2E2E38"/>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E278A8E-BD91-46B3-BB31-EDFB08BBFE46}"/>
              </a:ext>
            </a:extLst>
          </p:cNvPr>
          <p:cNvSpPr>
            <a:spLocks noGrp="1"/>
          </p:cNvSpPr>
          <p:nvPr>
            <p:ph type="pic" sz="quarter" idx="10"/>
          </p:nvPr>
        </p:nvSpPr>
        <p:spPr>
          <a:xfrm>
            <a:off x="7183658" y="2"/>
            <a:ext cx="5627296" cy="7589839"/>
          </a:xfrm>
          <a:prstGeom prst="rect">
            <a:avLst/>
          </a:prstGeom>
        </p:spPr>
        <p:txBody>
          <a:bodyPr anchor="ctr"/>
          <a:lstStyle>
            <a:lvl1pPr algn="ctr">
              <a:defRPr/>
            </a:lvl1pPr>
          </a:lstStyle>
          <a:p>
            <a:r>
              <a:rPr lang="en-GB"/>
              <a:t>Click icon to add picture</a:t>
            </a:r>
            <a:endParaRPr lang="en-IN"/>
          </a:p>
        </p:txBody>
      </p:sp>
      <p:sp>
        <p:nvSpPr>
          <p:cNvPr id="3" name="Title 2">
            <a:extLst>
              <a:ext uri="{FF2B5EF4-FFF2-40B4-BE49-F238E27FC236}">
                <a16:creationId xmlns:a16="http://schemas.microsoft.com/office/drawing/2014/main" id="{B1788F78-B6A8-4E4A-A1B9-21F15CEB9339}"/>
              </a:ext>
            </a:extLst>
          </p:cNvPr>
          <p:cNvSpPr>
            <a:spLocks noGrp="1"/>
          </p:cNvSpPr>
          <p:nvPr userDrawn="1">
            <p:ph type="title" hasCustomPrompt="1"/>
          </p:nvPr>
        </p:nvSpPr>
        <p:spPr>
          <a:xfrm>
            <a:off x="682798" y="806450"/>
            <a:ext cx="5272662" cy="553998"/>
          </a:xfrm>
          <a:prstGeom prst="rect">
            <a:avLst/>
          </a:prstGeom>
        </p:spPr>
        <p:txBody>
          <a:bodyPr lIns="0" tIns="0" rIns="0" bIns="0">
            <a:spAutoFit/>
          </a:bodyPr>
          <a:lstStyle>
            <a:lvl1pPr>
              <a:lnSpc>
                <a:spcPct val="100000"/>
              </a:lnSpc>
              <a:defRPr sz="3600" b="0" i="0">
                <a:solidFill>
                  <a:schemeClr val="tx2"/>
                </a:solidFill>
                <a:latin typeface="EYInterstate Light" panose="02000506000000020004" pitchFamily="2" charset="0"/>
              </a:defRPr>
            </a:lvl1pPr>
          </a:lstStyle>
          <a:p>
            <a:r>
              <a:rPr lang="en-US"/>
              <a:t>Click to edit title style</a:t>
            </a:r>
            <a:endParaRPr lang="en-IN"/>
          </a:p>
        </p:txBody>
      </p:sp>
      <p:sp>
        <p:nvSpPr>
          <p:cNvPr id="6" name="Date Placeholder 5">
            <a:extLst>
              <a:ext uri="{FF2B5EF4-FFF2-40B4-BE49-F238E27FC236}">
                <a16:creationId xmlns:a16="http://schemas.microsoft.com/office/drawing/2014/main" id="{392AF49D-1743-FE4C-AF49-F6B5A207B5CB}"/>
              </a:ext>
            </a:extLst>
          </p:cNvPr>
          <p:cNvSpPr>
            <a:spLocks noGrp="1"/>
          </p:cNvSpPr>
          <p:nvPr>
            <p:ph type="dt" sz="half" idx="11"/>
          </p:nvPr>
        </p:nvSpPr>
        <p:spPr/>
        <p:txBody>
          <a:bodyPr/>
          <a:lstStyle>
            <a:lvl1pPr>
              <a:defRPr>
                <a:solidFill>
                  <a:schemeClr val="bg1"/>
                </a:solidFill>
              </a:defRPr>
            </a:lvl1pPr>
          </a:lstStyle>
          <a:p>
            <a:pPr algn="r"/>
            <a:r>
              <a:rPr lang="el-GR"/>
              <a:t>Confidential. All rights </a:t>
            </a:r>
            <a:r>
              <a:rPr lang="el-GR" err="1"/>
              <a:t>reserved</a:t>
            </a:r>
            <a:r>
              <a:rPr lang="el-GR"/>
              <a:t>. EY 2021</a:t>
            </a:r>
            <a:endParaRPr lang="en-GB"/>
          </a:p>
        </p:txBody>
      </p:sp>
      <p:sp>
        <p:nvSpPr>
          <p:cNvPr id="9" name="Footer Placeholder 8">
            <a:extLst>
              <a:ext uri="{FF2B5EF4-FFF2-40B4-BE49-F238E27FC236}">
                <a16:creationId xmlns:a16="http://schemas.microsoft.com/office/drawing/2014/main" id="{696D2C30-BF78-3D42-9803-AC16A82D071D}"/>
              </a:ext>
            </a:extLst>
          </p:cNvPr>
          <p:cNvSpPr>
            <a:spLocks noGrp="1"/>
          </p:cNvSpPr>
          <p:nvPr>
            <p:ph type="ftr" sz="quarter" idx="12"/>
          </p:nvPr>
        </p:nvSpPr>
        <p:spPr/>
        <p:txBody>
          <a:bodyPr/>
          <a:lstStyle>
            <a:lvl1pPr>
              <a:defRPr>
                <a:solidFill>
                  <a:schemeClr val="bg1"/>
                </a:solidFill>
              </a:defRPr>
            </a:lvl1pPr>
          </a:lstStyle>
          <a:p>
            <a:r>
              <a:rPr lang="en-US"/>
              <a:t>EY Proposal | Home Care Program Design</a:t>
            </a:r>
            <a:endParaRPr lang="en-GB"/>
          </a:p>
        </p:txBody>
      </p:sp>
      <p:sp>
        <p:nvSpPr>
          <p:cNvPr id="10" name="Slide Number Placeholder 9">
            <a:extLst>
              <a:ext uri="{FF2B5EF4-FFF2-40B4-BE49-F238E27FC236}">
                <a16:creationId xmlns:a16="http://schemas.microsoft.com/office/drawing/2014/main" id="{7DBA4951-FCC4-EF47-BDDE-389FCE7805C7}"/>
              </a:ext>
            </a:extLst>
          </p:cNvPr>
          <p:cNvSpPr>
            <a:spLocks noGrp="1"/>
          </p:cNvSpPr>
          <p:nvPr>
            <p:ph type="sldNum" sz="quarter" idx="13"/>
          </p:nvPr>
        </p:nvSpPr>
        <p:spPr/>
        <p:txBody>
          <a:bodyPr/>
          <a:lstStyle>
            <a:lvl1pPr>
              <a:defRPr>
                <a:solidFill>
                  <a:schemeClr val="bg1"/>
                </a:solidFill>
              </a:defRPr>
            </a:lvl1pPr>
          </a:lstStyle>
          <a:p>
            <a:pPr algn="ctr"/>
            <a:fld id="{8B680765-40E2-AC40-8F5D-C6BB6AC8B5D5}" type="slidenum">
              <a:rPr lang="en-GB" smtClean="0"/>
              <a:pPr algn="ctr"/>
              <a:t>‹#›</a:t>
            </a:fld>
            <a:endParaRPr lang="en-GB"/>
          </a:p>
        </p:txBody>
      </p:sp>
    </p:spTree>
    <p:extLst>
      <p:ext uri="{BB962C8B-B14F-4D97-AF65-F5344CB8AC3E}">
        <p14:creationId xmlns:p14="http://schemas.microsoft.com/office/powerpoint/2010/main" val="19891796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Boiler Plate">
    <p:bg>
      <p:bgPr>
        <a:solidFill>
          <a:srgbClr val="2E2E38"/>
        </a:solidFill>
        <a:effectLst/>
      </p:bgPr>
    </p:bg>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47A6F85E-F6A4-4F80-A750-499DA7BCE9B0}"/>
              </a:ext>
            </a:extLst>
          </p:cNvPr>
          <p:cNvSpPr txBox="1"/>
          <p:nvPr userDrawn="1"/>
        </p:nvSpPr>
        <p:spPr>
          <a:xfrm>
            <a:off x="482876" y="559103"/>
            <a:ext cx="6504078" cy="5761575"/>
          </a:xfrm>
          <a:prstGeom prst="rect">
            <a:avLst/>
          </a:prstGeom>
          <a:noFill/>
        </p:spPr>
        <p:txBody>
          <a:bodyPr wrap="square" lIns="0" tIns="36574"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rPr>
              <a:t>EY</a:t>
            </a:r>
            <a:r>
              <a:rPr kumimoji="0" lang="en-US" sz="800" b="1" i="0" u="none" strike="noStrike" kern="1200" cap="none" spc="0" normalizeH="0" baseline="0" noProof="0">
                <a:ln>
                  <a:noFill/>
                </a:ln>
                <a:solidFill>
                  <a:prstClr val="white"/>
                </a:solidFill>
                <a:effectLst/>
                <a:uLnTx/>
                <a:uFillTx/>
                <a:latin typeface="EYInterstate Light"/>
                <a:ea typeface="+mn-ea"/>
                <a:cs typeface="+mn-cs"/>
              </a:rPr>
              <a:t> </a:t>
            </a:r>
            <a:r>
              <a:rPr kumimoji="0" lang="en-US" sz="800" b="0" i="0" u="none" strike="noStrike" kern="1200" cap="none" spc="0" normalizeH="0" baseline="0" noProof="0">
                <a:ln>
                  <a:noFill/>
                </a:ln>
                <a:solidFill>
                  <a:prstClr val="white"/>
                </a:solidFill>
                <a:effectLst/>
                <a:uLnTx/>
                <a:uFillTx/>
                <a:latin typeface="EYInterstate Light"/>
                <a:ea typeface="+mn-ea"/>
                <a:cs typeface="+mn-cs"/>
              </a:rPr>
              <a:t>| Assurance | Tax | Strategy and Transactions | Consulting</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rPr>
              <a:t>About EY</a:t>
            </a:r>
            <a:endParaRPr kumimoji="0" lang="el-GR"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endParaRPr>
          </a:p>
          <a:p>
            <a:pPr marL="0" marR="0" lvl="0" indent="0" algn="l" defTabSz="914311" rtl="0" eaLnBrk="1" fontAlgn="auto" latinLnBrk="0" hangingPunct="1">
              <a:lnSpc>
                <a:spcPct val="100000"/>
              </a:lnSpc>
              <a:spcBef>
                <a:spcPts val="0"/>
              </a:spcBef>
              <a:spcAft>
                <a:spcPts val="600"/>
              </a:spcAft>
              <a:buClr>
                <a:srgbClr val="27ACAA"/>
              </a:buClr>
              <a:buSzPct val="70000"/>
              <a:buFont typeface="Arial" pitchFamily="34" charset="0"/>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EY is a global leader in assurance, tax, strategy, transaction and consulting services. </a:t>
            </a:r>
            <a:r>
              <a:rPr kumimoji="0" lang="el-GR" sz="800" b="0" i="0" u="none" strike="noStrike" kern="1200" cap="none" spc="0" normalizeH="0" baseline="0" noProof="0">
                <a:ln>
                  <a:noFill/>
                </a:ln>
                <a:solidFill>
                  <a:prstClr val="white"/>
                </a:solidFill>
                <a:effectLst/>
                <a:uLnTx/>
                <a:uFillTx/>
                <a:latin typeface="EYInterstate Light"/>
                <a:ea typeface="+mn-ea"/>
                <a:cs typeface="+mn-cs"/>
              </a:rPr>
              <a:t/>
            </a:r>
            <a:br>
              <a:rPr kumimoji="0" lang="el-GR" sz="800" b="0" i="0" u="none" strike="noStrike" kern="1200" cap="none" spc="0" normalizeH="0" baseline="0" noProof="0">
                <a:ln>
                  <a:noFill/>
                </a:ln>
                <a:solidFill>
                  <a:prstClr val="white"/>
                </a:solidFill>
                <a:effectLst/>
                <a:uLnTx/>
                <a:uFillTx/>
                <a:latin typeface="EYInterstate Light"/>
                <a:ea typeface="+mn-ea"/>
                <a:cs typeface="+mn-cs"/>
              </a:rPr>
            </a:br>
            <a:r>
              <a:rPr kumimoji="0" lang="en-US" sz="800" b="0" i="0" u="none" strike="noStrike" kern="1200" cap="none" spc="0" normalizeH="0" baseline="0" noProof="0">
                <a:ln>
                  <a:noFill/>
                </a:ln>
                <a:solidFill>
                  <a:prstClr val="white"/>
                </a:solidFill>
                <a:effectLst/>
                <a:uLnTx/>
                <a:uFillTx/>
                <a:latin typeface="EYInterstate Light"/>
                <a:ea typeface="+mn-ea"/>
                <a:cs typeface="+mn-cs"/>
              </a:rPr>
              <a:t>The insights and quality services we deliver help build trust and confidence in the capital markets and in economies the world over. We develop outstanding leaders who team to deliver on our promises to all of our stakeholders. In so doing, we play a critical role in building a better working world for our people, for our clients and for our communities.</a:t>
            </a:r>
          </a:p>
          <a:p>
            <a:pPr marL="0" marR="0" lvl="0" indent="0" algn="l" defTabSz="914311" rtl="0" eaLnBrk="1" fontAlgn="auto" latinLnBrk="0" hangingPunct="1">
              <a:lnSpc>
                <a:spcPct val="100000"/>
              </a:lnSpc>
              <a:spcBef>
                <a:spcPts val="0"/>
              </a:spcBef>
              <a:spcAft>
                <a:spcPts val="600"/>
              </a:spcAft>
              <a:buClr>
                <a:srgbClr val="27ACAA"/>
              </a:buClr>
              <a:buSzPct val="70000"/>
              <a:buFont typeface="Arial" pitchFamily="34" charset="0"/>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EY refers to the global organization, and may refer to one or more, of the member firms of Ernst &amp; Young Global Limited, each of which is a separate legal entity. </a:t>
            </a:r>
            <a:br>
              <a:rPr kumimoji="0" lang="en-US" sz="800" b="0" i="0" u="none" strike="noStrike" kern="1200" cap="none" spc="0" normalizeH="0" baseline="0" noProof="0">
                <a:ln>
                  <a:noFill/>
                </a:ln>
                <a:solidFill>
                  <a:prstClr val="white"/>
                </a:solidFill>
                <a:effectLst/>
                <a:uLnTx/>
                <a:uFillTx/>
                <a:latin typeface="EYInterstate Light"/>
                <a:ea typeface="+mn-ea"/>
                <a:cs typeface="+mn-cs"/>
              </a:rPr>
            </a:br>
            <a:r>
              <a:rPr kumimoji="0" lang="en-US" sz="800" b="0" i="0" u="none" strike="noStrike" kern="1200" cap="none" spc="0" normalizeH="0" baseline="0" noProof="0">
                <a:ln>
                  <a:noFill/>
                </a:ln>
                <a:solidFill>
                  <a:prstClr val="white"/>
                </a:solidFill>
                <a:effectLst/>
                <a:uLnTx/>
                <a:uFillTx/>
                <a:latin typeface="EYInterstate Light"/>
                <a:ea typeface="+mn-ea"/>
                <a:cs typeface="+mn-cs"/>
              </a:rPr>
              <a:t>Ernst &amp; Young Global Limited, a UK company limited by guarantee, does not provide services to clients. Information about how EY collects and uses personal data and a description of the rights individuals have under data protection legislation are available via ey.com/privacy. For more information about our organization, please visit ey.com.</a:t>
            </a:r>
            <a:br>
              <a:rPr kumimoji="0" lang="en-US" sz="800" b="0" i="0" u="none" strike="noStrike" kern="1200" cap="none" spc="0" normalizeH="0" baseline="0" noProof="0">
                <a:ln>
                  <a:noFill/>
                </a:ln>
                <a:solidFill>
                  <a:prstClr val="white"/>
                </a:solidFill>
                <a:effectLst/>
                <a:uLnTx/>
                <a:uFillTx/>
                <a:latin typeface="EYInterstate Light"/>
                <a:ea typeface="+mn-ea"/>
                <a:cs typeface="+mn-cs"/>
              </a:rPr>
            </a:br>
            <a:endParaRPr kumimoji="0" lang="el-GR"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rPr>
              <a:t>About EY's Consulting Services </a:t>
            </a: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In Consulting, we are building a better working world by transforming businesses through the power of people, technology and innovation.</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It's our ambition to become the world's leading transformation consultants.</a:t>
            </a: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The diversity and skills of our 70,000+ people will help EY clients realize transformation by putting humans at the center, delivering technology at speed and leveraging innovation at scale.</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These core drivers of ‘Transformation Realized’ will create long-term value for people, clients and society.</a:t>
            </a: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mn-lt"/>
                <a:ea typeface="+mn-ea"/>
                <a:cs typeface="+mn-cs"/>
              </a:rPr>
              <a:t>For more information about our Consulting organization, please visit ey.com/consulting.</a:t>
            </a: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3855"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About EY Health </a:t>
            </a:r>
          </a:p>
          <a:p>
            <a:pPr marL="0" marR="0" lvl="0" indent="0" algn="l" defTabSz="913855"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Around the world, the health sector is being reimagined in the face of aging populations, increased prevalence of chronic diseases, growth in emerging markets and shifting reimbursement models. Health care organizations must address these challenges while mastering the digital innovation that offers both opportunities and threats. Technology empowers patients, real-time analytics improves care and enables a mind shift toward prevention – but also opens the door to new non-traditional competitors. EY works with clients to reposition and optimize their business models, people strategies and operational structures to address cost pressures while leveraging the potential of analytics and technologies to improve quality of care. In this way, we help health organizations stay competitive and deliver better patient outcomes both now and in the future.</a:t>
            </a: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EY Global Health Sector brings together a worldwide network of more than 6,000 sector-focused assurance, tax, transaction and advisory professionals with a range of health care and business backgrounds. Our wide-reaching network allows us to rapidly share leading practices and solutions around the globe and deploy diverse delivery teams to meet your needs. ey.com/health</a:t>
            </a: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l-GR" sz="800" b="1"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EYInterstate Light"/>
                <a:ea typeface="+mn-ea"/>
                <a:cs typeface="+mn-cs"/>
              </a:rPr>
              <a:t> </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 20</a:t>
            </a:r>
            <a:r>
              <a:rPr kumimoji="0" lang="el-GR" sz="800" b="0" i="0" u="none" strike="noStrike" kern="1200" cap="none" spc="0" normalizeH="0" baseline="0" noProof="0">
                <a:ln>
                  <a:noFill/>
                </a:ln>
                <a:solidFill>
                  <a:prstClr val="white"/>
                </a:solidFill>
                <a:effectLst/>
                <a:uLnTx/>
                <a:uFillTx/>
                <a:latin typeface="EYInterstate Light"/>
                <a:ea typeface="+mn-ea"/>
                <a:cs typeface="+mn-cs"/>
              </a:rPr>
              <a:t>2</a:t>
            </a:r>
            <a:r>
              <a:rPr kumimoji="0" lang="en-US" sz="800" b="0" i="0" u="none" strike="noStrike" kern="1200" cap="none" spc="0" normalizeH="0" baseline="0" noProof="0">
                <a:ln>
                  <a:noFill/>
                </a:ln>
                <a:solidFill>
                  <a:prstClr val="white"/>
                </a:solidFill>
                <a:effectLst/>
                <a:uLnTx/>
                <a:uFillTx/>
                <a:latin typeface="EYInterstate Light"/>
                <a:ea typeface="+mn-ea"/>
                <a:cs typeface="+mn-cs"/>
              </a:rPr>
              <a:t>1 EY</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All Rights Reserved.</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EYInterstate" panose="02000503020000020004" pitchFamily="2" charset="0"/>
                <a:ea typeface="+mn-ea"/>
                <a:cs typeface="+mn-cs"/>
              </a:rPr>
              <a:t>ey.com</a:t>
            </a: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p:txBody>
      </p:sp>
      <p:pic>
        <p:nvPicPr>
          <p:cNvPr id="7" name="Picture 6">
            <a:extLst>
              <a:ext uri="{FF2B5EF4-FFF2-40B4-BE49-F238E27FC236}">
                <a16:creationId xmlns:a16="http://schemas.microsoft.com/office/drawing/2014/main" id="{6DE12DFB-AFB5-45BE-9263-7E3F1FE451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2877" y="6313915"/>
            <a:ext cx="2977290" cy="141850"/>
          </a:xfrm>
          <a:prstGeom prst="rect">
            <a:avLst/>
          </a:prstGeom>
        </p:spPr>
      </p:pic>
    </p:spTree>
    <p:extLst>
      <p:ext uri="{BB962C8B-B14F-4D97-AF65-F5344CB8AC3E}">
        <p14:creationId xmlns:p14="http://schemas.microsoft.com/office/powerpoint/2010/main" val="7913383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5F5ACFB-9985-4F83-B210-062E308F4E29}"/>
              </a:ext>
            </a:extLst>
          </p:cNvPr>
          <p:cNvGraphicFramePr>
            <a:graphicFrameLocks noChangeAspect="1"/>
          </p:cNvGraphicFramePr>
          <p:nvPr userDrawn="1">
            <p:custDataLst>
              <p:tags r:id="rId2"/>
            </p:custDataLst>
            <p:extLst>
              <p:ext uri="{D42A27DB-BD31-4B8C-83A1-F6EECF244321}">
                <p14:modId xmlns:p14="http://schemas.microsoft.com/office/powerpoint/2010/main" val="2207606618"/>
              </p:ext>
            </p:extLst>
          </p:nvPr>
        </p:nvGraphicFramePr>
        <p:xfrm>
          <a:off x="1757" y="1759"/>
          <a:ext cx="1758" cy="1757"/>
        </p:xfrm>
        <a:graphic>
          <a:graphicData uri="http://schemas.openxmlformats.org/presentationml/2006/ole">
            <mc:AlternateContent xmlns:mc="http://schemas.openxmlformats.org/markup-compatibility/2006">
              <mc:Choice xmlns:v="urn:schemas-microsoft-com:vml" Requires="v">
                <p:oleObj spid="_x0000_s145470" name="think-cell Slide" r:id="rId5" imgW="383" imgH="384" progId="TCLayout.ActiveDocument.1">
                  <p:embed/>
                </p:oleObj>
              </mc:Choice>
              <mc:Fallback>
                <p:oleObj name="think-cell Slide" r:id="rId5" imgW="383" imgH="384" progId="TCLayout.ActiveDocument.1">
                  <p:embed/>
                  <p:pic>
                    <p:nvPicPr>
                      <p:cNvPr id="6" name="Object 5" hidden="1">
                        <a:extLst>
                          <a:ext uri="{FF2B5EF4-FFF2-40B4-BE49-F238E27FC236}">
                            <a16:creationId xmlns:a16="http://schemas.microsoft.com/office/drawing/2014/main" id="{E5F5ACFB-9985-4F83-B210-062E308F4E29}"/>
                          </a:ext>
                        </a:extLst>
                      </p:cNvPr>
                      <p:cNvPicPr/>
                      <p:nvPr/>
                    </p:nvPicPr>
                    <p:blipFill>
                      <a:blip r:embed="rId6"/>
                      <a:stretch>
                        <a:fillRect/>
                      </a:stretch>
                    </p:blipFill>
                    <p:spPr>
                      <a:xfrm>
                        <a:off x="1757" y="1759"/>
                        <a:ext cx="1758" cy="175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F944F516-AA1A-42A3-9D38-FED1442EDDB8}"/>
              </a:ext>
            </a:extLst>
          </p:cNvPr>
          <p:cNvSpPr/>
          <p:nvPr userDrawn="1">
            <p:custDataLst>
              <p:tags r:id="rId3"/>
            </p:custDataLst>
          </p:nvPr>
        </p:nvSpPr>
        <p:spPr>
          <a:xfrm>
            <a:off x="0" y="1"/>
            <a:ext cx="175700" cy="175691"/>
          </a:xfrm>
          <a:prstGeom prst="rect">
            <a:avLst/>
          </a:prstGeom>
          <a:ln>
            <a:solidFill>
              <a:schemeClr val="tx1"/>
            </a:solidFill>
          </a:ln>
        </p:spPr>
        <p:txBody>
          <a:bodyPr vert="horz" wrap="none" lIns="0" tIns="0" rIns="0" bIns="0" numCol="1" spcCol="0" rtlCol="0" anchor="t" anchorCtr="0" compatLnSpc="1">
            <a:prstTxWarp prst="textNoShape">
              <a:avLst/>
            </a:prstTxWarp>
            <a:noAutofit/>
          </a:bodyPr>
          <a:lstStyle/>
          <a:p>
            <a:pPr marL="0" marR="0" lvl="0" indent="0" algn="l" defTabSz="1011868" rtl="0" eaLnBrk="0" fontAlgn="base" latinLnBrk="0" hangingPunct="0">
              <a:lnSpc>
                <a:spcPct val="100000"/>
              </a:lnSpc>
              <a:spcBef>
                <a:spcPct val="50000"/>
              </a:spcBef>
              <a:spcAft>
                <a:spcPct val="0"/>
              </a:spcAft>
              <a:buClrTx/>
              <a:buSzTx/>
              <a:buFontTx/>
              <a:buNone/>
              <a:tabLst/>
            </a:pPr>
            <a:endParaRPr kumimoji="0" lang="en-US" sz="2876" b="1" i="0" u="none" strike="noStrike" cap="none" normalizeH="0" baseline="0">
              <a:ln>
                <a:noFill/>
              </a:ln>
              <a:solidFill>
                <a:schemeClr val="tx1"/>
              </a:solidFill>
              <a:effectLst/>
              <a:latin typeface="Imago" panose="020B0604020202020204" charset="0"/>
              <a:ea typeface="+mj-ea"/>
              <a:cs typeface="+mj-cs"/>
              <a:sym typeface="Imago" panose="020B0604020202020204" charset="0"/>
            </a:endParaRPr>
          </a:p>
        </p:txBody>
      </p:sp>
      <p:sp>
        <p:nvSpPr>
          <p:cNvPr id="2" name="Title 1"/>
          <p:cNvSpPr>
            <a:spLocks noGrp="1"/>
          </p:cNvSpPr>
          <p:nvPr>
            <p:ph type="title"/>
          </p:nvPr>
        </p:nvSpPr>
        <p:spPr/>
        <p:txBody>
          <a:bodyPr vert="horz"/>
          <a:lstStyle>
            <a:lvl1pPr>
              <a:defRPr/>
            </a:lvl1pPr>
          </a:lstStyle>
          <a:p>
            <a:r>
              <a:rPr lang="en-GB"/>
              <a:t>Click to edit Master title style</a:t>
            </a:r>
            <a:endParaRPr lang="pl-PL"/>
          </a:p>
        </p:txBody>
      </p:sp>
      <p:sp>
        <p:nvSpPr>
          <p:cNvPr id="4" name="shpPlaceholderNumber"/>
          <p:cNvSpPr>
            <a:spLocks noGrp="1" noChangeArrowheads="1"/>
          </p:cNvSpPr>
          <p:nvPr>
            <p:ph type="sldNum" sz="quarter" idx="11"/>
          </p:nvPr>
        </p:nvSpPr>
        <p:spPr>
          <a:ln/>
        </p:spPr>
        <p:txBody>
          <a:bodyPr/>
          <a:lstStyle>
            <a:lvl1pPr>
              <a:defRPr/>
            </a:lvl1pPr>
          </a:lstStyle>
          <a:p>
            <a:pPr>
              <a:defRPr/>
            </a:pPr>
            <a:fld id="{7F7165CB-D5E5-4F49-B52C-2E6BB58C0F51}" type="slidenum">
              <a:rPr lang="en-US"/>
              <a:pPr>
                <a:defRPr/>
              </a:pPr>
              <a:t>‹#›</a:t>
            </a:fld>
            <a:endParaRPr lang="en-US"/>
          </a:p>
        </p:txBody>
      </p:sp>
    </p:spTree>
    <p:extLst>
      <p:ext uri="{BB962C8B-B14F-4D97-AF65-F5344CB8AC3E}">
        <p14:creationId xmlns:p14="http://schemas.microsoft.com/office/powerpoint/2010/main" val="34533291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pproach Template">
    <p:bg>
      <p:bgPr>
        <a:solidFill>
          <a:srgbClr val="F6F6FA"/>
        </a:solidFill>
        <a:effectLst/>
      </p:bgPr>
    </p:bg>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355DEA8D-FE13-9642-B6EE-5AA960A211A3}"/>
              </a:ext>
            </a:extLst>
          </p:cNvPr>
          <p:cNvSpPr>
            <a:spLocks noGrp="1"/>
          </p:cNvSpPr>
          <p:nvPr>
            <p:ph type="dt" sz="half" idx="17"/>
          </p:nvPr>
        </p:nvSpPr>
        <p:spPr/>
        <p:txBody>
          <a:bodyPr/>
          <a:lstStyle/>
          <a:p>
            <a:r>
              <a:rPr lang="el-GR"/>
              <a:t>Confidential. All rights </a:t>
            </a:r>
            <a:r>
              <a:rPr lang="el-GR" err="1"/>
              <a:t>reserved</a:t>
            </a:r>
            <a:r>
              <a:rPr lang="el-GR"/>
              <a:t>. EY 2021</a:t>
            </a:r>
            <a:endParaRPr lang="en-GB"/>
          </a:p>
        </p:txBody>
      </p:sp>
      <p:sp>
        <p:nvSpPr>
          <p:cNvPr id="8" name="Footer Placeholder 7">
            <a:extLst>
              <a:ext uri="{FF2B5EF4-FFF2-40B4-BE49-F238E27FC236}">
                <a16:creationId xmlns:a16="http://schemas.microsoft.com/office/drawing/2014/main" id="{EB936694-5E9A-B349-9670-9886790C2A89}"/>
              </a:ext>
            </a:extLst>
          </p:cNvPr>
          <p:cNvSpPr>
            <a:spLocks noGrp="1"/>
          </p:cNvSpPr>
          <p:nvPr>
            <p:ph type="ftr" sz="quarter" idx="18"/>
          </p:nvPr>
        </p:nvSpPr>
        <p:spPr/>
        <p:txBody>
          <a:bodyPr/>
          <a:lstStyle/>
          <a:p>
            <a:r>
              <a:rPr lang="en-US"/>
              <a:t>EY Proposal | Home Care Program Design</a:t>
            </a:r>
            <a:endParaRPr lang="en-GB">
              <a:solidFill>
                <a:schemeClr val="accent5"/>
              </a:solidFill>
            </a:endParaRPr>
          </a:p>
        </p:txBody>
      </p:sp>
      <p:sp>
        <p:nvSpPr>
          <p:cNvPr id="9" name="Slide Number Placeholder 8">
            <a:extLst>
              <a:ext uri="{FF2B5EF4-FFF2-40B4-BE49-F238E27FC236}">
                <a16:creationId xmlns:a16="http://schemas.microsoft.com/office/drawing/2014/main" id="{718C1AC4-60C3-834C-A6EE-362EEC09535A}"/>
              </a:ext>
            </a:extLst>
          </p:cNvPr>
          <p:cNvSpPr>
            <a:spLocks noGrp="1"/>
          </p:cNvSpPr>
          <p:nvPr>
            <p:ph type="sldNum" sz="quarter" idx="19"/>
          </p:nvPr>
        </p:nvSpPr>
        <p:spPr/>
        <p:txBody>
          <a:bodyPr/>
          <a:lstStyle/>
          <a:p>
            <a:pPr algn="ctr"/>
            <a:fld id="{8B680765-40E2-AC40-8F5D-C6BB6AC8B5D5}" type="slidenum">
              <a:rPr lang="en-GB" smtClean="0"/>
              <a:pPr algn="ctr"/>
              <a:t>‹#›</a:t>
            </a:fld>
            <a:endParaRPr lang="en-GB"/>
          </a:p>
        </p:txBody>
      </p:sp>
      <p:sp>
        <p:nvSpPr>
          <p:cNvPr id="2" name="Title 1">
            <a:extLst>
              <a:ext uri="{FF2B5EF4-FFF2-40B4-BE49-F238E27FC236}">
                <a16:creationId xmlns:a16="http://schemas.microsoft.com/office/drawing/2014/main" id="{B4799FDC-A454-2F4B-AB6E-ABE75575D57A}"/>
              </a:ext>
            </a:extLst>
          </p:cNvPr>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37883093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anner page – empty">
    <p:spTree>
      <p:nvGrpSpPr>
        <p:cNvPr id="1" name=""/>
        <p:cNvGrpSpPr/>
        <p:nvPr/>
      </p:nvGrpSpPr>
      <p:grpSpPr>
        <a:xfrm>
          <a:off x="0" y="0"/>
          <a:ext cx="0" cy="0"/>
          <a:chOff x="0" y="0"/>
          <a:chExt cx="0" cy="0"/>
        </a:xfrm>
      </p:grpSpPr>
      <p:sp>
        <p:nvSpPr>
          <p:cNvPr id="4" name="Title Headline 2"/>
          <p:cNvSpPr>
            <a:spLocks noGrp="1"/>
          </p:cNvSpPr>
          <p:nvPr>
            <p:ph type="body" sz="quarter" idx="10" hasCustomPrompt="1"/>
          </p:nvPr>
        </p:nvSpPr>
        <p:spPr>
          <a:xfrm>
            <a:off x="773085" y="798808"/>
            <a:ext cx="7684709" cy="532082"/>
          </a:xfrm>
        </p:spPr>
        <p:txBody>
          <a:bodyPr lIns="137160"/>
          <a:lstStyle>
            <a:lvl1pPr>
              <a:defRPr sz="1404" baseline="0">
                <a:solidFill>
                  <a:schemeClr val="tx2"/>
                </a:solidFill>
              </a:defRPr>
            </a:lvl1pPr>
          </a:lstStyle>
          <a:p>
            <a:pPr lvl="0"/>
            <a:r>
              <a:rPr lang="en-US"/>
              <a:t>Click here to edit the banner headline for this page</a:t>
            </a:r>
          </a:p>
        </p:txBody>
      </p:sp>
      <p:sp>
        <p:nvSpPr>
          <p:cNvPr id="2" name="Title Headline 1"/>
          <p:cNvSpPr>
            <a:spLocks noGrp="1"/>
          </p:cNvSpPr>
          <p:nvPr>
            <p:ph type="title"/>
          </p:nvPr>
        </p:nvSpPr>
        <p:spPr/>
        <p:txBody>
          <a:bodyPr/>
          <a:lstStyle/>
          <a:p>
            <a:r>
              <a:rPr lang="en-GB"/>
              <a:t>Click to edit Master title style</a:t>
            </a:r>
            <a:endParaRPr lang="en-US"/>
          </a:p>
        </p:txBody>
      </p:sp>
      <p:sp>
        <p:nvSpPr>
          <p:cNvPr id="5" name="Mini-TOC"/>
          <p:cNvSpPr>
            <a:spLocks noGrp="1"/>
          </p:cNvSpPr>
          <p:nvPr>
            <p:ph type="tbl" sz="quarter" idx="13"/>
          </p:nvPr>
        </p:nvSpPr>
        <p:spPr>
          <a:xfrm>
            <a:off x="8827029" y="624142"/>
            <a:ext cx="3889469" cy="688392"/>
          </a:xfrm>
        </p:spPr>
        <p:txBody>
          <a:bodyPr/>
          <a:lstStyle/>
          <a:p>
            <a:r>
              <a:rPr lang="en-GB"/>
              <a:t>Click icon to add table</a:t>
            </a:r>
            <a:endParaRPr lang="en-US"/>
          </a:p>
        </p:txBody>
      </p:sp>
    </p:spTree>
    <p:extLst>
      <p:ext uri="{BB962C8B-B14F-4D97-AF65-F5344CB8AC3E}">
        <p14:creationId xmlns:p14="http://schemas.microsoft.com/office/powerpoint/2010/main" val="25303886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54349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asic Slide NBG">
    <p:bg>
      <p:bgPr>
        <a:solidFill>
          <a:srgbClr val="F6F6FA"/>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D2D0B8E-1F0D-4011-9FD9-59AE8C29A380}"/>
              </a:ext>
            </a:extLst>
          </p:cNvPr>
          <p:cNvGraphicFramePr>
            <a:graphicFrameLocks noChangeAspect="1"/>
          </p:cNvGraphicFramePr>
          <p:nvPr userDrawn="1">
            <p:custDataLst>
              <p:tags r:id="rId2"/>
            </p:custDataLst>
          </p:nvPr>
        </p:nvGraphicFramePr>
        <p:xfrm>
          <a:off x="1758" y="1759"/>
          <a:ext cx="1758" cy="1757"/>
        </p:xfrm>
        <a:graphic>
          <a:graphicData uri="http://schemas.openxmlformats.org/presentationml/2006/ole">
            <mc:AlternateContent xmlns:mc="http://schemas.openxmlformats.org/markup-compatibility/2006">
              <mc:Choice xmlns:v="urn:schemas-microsoft-com:vml" Requires="v">
                <p:oleObj spid="_x0000_s149566" name="think-cell Slide" r:id="rId5" imgW="473" imgH="473" progId="TCLayout.ActiveDocument.1">
                  <p:embed/>
                </p:oleObj>
              </mc:Choice>
              <mc:Fallback>
                <p:oleObj name="think-cell Slide" r:id="rId5" imgW="473" imgH="473" progId="TCLayout.ActiveDocument.1">
                  <p:embed/>
                  <p:pic>
                    <p:nvPicPr>
                      <p:cNvPr id="5" name="Object 4" hidden="1">
                        <a:extLst>
                          <a:ext uri="{FF2B5EF4-FFF2-40B4-BE49-F238E27FC236}">
                            <a16:creationId xmlns:a16="http://schemas.microsoft.com/office/drawing/2014/main" id="{CD2D0B8E-1F0D-4011-9FD9-59AE8C29A380}"/>
                          </a:ext>
                        </a:extLst>
                      </p:cNvPr>
                      <p:cNvPicPr/>
                      <p:nvPr/>
                    </p:nvPicPr>
                    <p:blipFill>
                      <a:blip r:embed="rId6"/>
                      <a:stretch>
                        <a:fillRect/>
                      </a:stretch>
                    </p:blipFill>
                    <p:spPr>
                      <a:xfrm>
                        <a:off x="1758" y="1759"/>
                        <a:ext cx="1758" cy="175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CB9D288-C257-4FFA-A804-9C62184720E1}"/>
              </a:ext>
            </a:extLst>
          </p:cNvPr>
          <p:cNvSpPr/>
          <p:nvPr userDrawn="1">
            <p:custDataLst>
              <p:tags r:id="rId3"/>
            </p:custDataLst>
          </p:nvPr>
        </p:nvSpPr>
        <p:spPr bwMode="auto">
          <a:xfrm>
            <a:off x="1" y="1"/>
            <a:ext cx="175700" cy="175690"/>
          </a:xfrm>
          <a:prstGeom prst="rect">
            <a:avLst/>
          </a:prstGeom>
          <a:no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897228" rtl="0" eaLnBrk="1" fontAlgn="base" latinLnBrk="0" hangingPunct="1">
              <a:lnSpc>
                <a:spcPct val="100000"/>
              </a:lnSpc>
              <a:spcBef>
                <a:spcPct val="0"/>
              </a:spcBef>
              <a:spcAft>
                <a:spcPts val="528"/>
              </a:spcAft>
              <a:buClrTx/>
              <a:buSzTx/>
              <a:buFontTx/>
              <a:buNone/>
              <a:tabLst/>
            </a:pPr>
            <a:endParaRPr kumimoji="0" lang="en-US" sz="3341" b="0" i="0" u="none" strike="noStrike" cap="none" normalizeH="0" baseline="0">
              <a:ln>
                <a:noFill/>
              </a:ln>
              <a:solidFill>
                <a:schemeClr val="tx1"/>
              </a:solidFill>
              <a:effectLst/>
              <a:latin typeface="EYInterstate Light" panose="02000506000000020004" pitchFamily="2" charset="0"/>
              <a:ea typeface="+mj-ea"/>
              <a:cs typeface="+mj-cs"/>
              <a:sym typeface="EYInterstate Light" panose="02000506000000020004" pitchFamily="2" charset="0"/>
            </a:endParaRPr>
          </a:p>
        </p:txBody>
      </p:sp>
      <p:sp>
        <p:nvSpPr>
          <p:cNvPr id="9" name="Title 8">
            <a:extLst>
              <a:ext uri="{FF2B5EF4-FFF2-40B4-BE49-F238E27FC236}">
                <a16:creationId xmlns:a16="http://schemas.microsoft.com/office/drawing/2014/main" id="{37D1E7C3-4EA9-4F4F-B515-2277549E48DB}"/>
              </a:ext>
            </a:extLst>
          </p:cNvPr>
          <p:cNvSpPr>
            <a:spLocks noGrp="1"/>
          </p:cNvSpPr>
          <p:nvPr>
            <p:ph type="title"/>
          </p:nvPr>
        </p:nvSpPr>
        <p:spPr>
          <a:xfrm>
            <a:off x="689002" y="596784"/>
            <a:ext cx="12124678" cy="325159"/>
          </a:xfrm>
        </p:spPr>
        <p:txBody>
          <a:bodyPr/>
          <a:lstStyle>
            <a:lvl1pPr>
              <a:defRPr sz="2113"/>
            </a:lvl1pPr>
          </a:lstStyle>
          <a:p>
            <a:r>
              <a:rPr lang="en-GB"/>
              <a:t>Click to edit Master title style</a:t>
            </a:r>
            <a:endParaRPr lang="en-US"/>
          </a:p>
        </p:txBody>
      </p:sp>
    </p:spTree>
    <p:extLst>
      <p:ext uri="{BB962C8B-B14F-4D97-AF65-F5344CB8AC3E}">
        <p14:creationId xmlns:p14="http://schemas.microsoft.com/office/powerpoint/2010/main" val="11310003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690" y="325596"/>
            <a:ext cx="12144375" cy="408573"/>
          </a:xfrm>
        </p:spPr>
        <p:txBody>
          <a:bodyPr/>
          <a:lstStyle>
            <a:lvl1pPr>
              <a:defRPr sz="2655">
                <a:solidFill>
                  <a:schemeClr val="bg1"/>
                </a:solidFill>
              </a:defRPr>
            </a:lvl1pPr>
          </a:lstStyle>
          <a:p>
            <a:r>
              <a:rPr lang="en-US"/>
              <a:t>Standard slide</a:t>
            </a:r>
            <a:endParaRPr lang="en-GB"/>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fld id="{B95B9509-AD83-42FD-9338-B10B8075445B}" type="datetime3">
              <a:rPr lang="en-US" smtClean="0"/>
              <a:t>13 April 2022</a:t>
            </a:fld>
            <a:endParaRPr lang="en-IN"/>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a:xfrm>
            <a:off x="3583174" y="7161810"/>
            <a:ext cx="3413827" cy="199208"/>
          </a:xfrm>
          <a:prstGeom prst="rect">
            <a:avLst/>
          </a:prstGeom>
        </p:spPr>
        <p:txBody>
          <a:bodyPr/>
          <a:lstStyle>
            <a:lvl1pPr>
              <a:defRPr sz="885">
                <a:latin typeface="EYInterstate" panose="02000503020000020004" pitchFamily="2" charset="0"/>
              </a:defRPr>
            </a:lvl1pPr>
          </a:lstStyle>
          <a:p>
            <a:r>
              <a:rPr lang="en-US"/>
              <a:t>Systems Sunlight S.A</a:t>
            </a:r>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a:xfrm>
            <a:off x="707742" y="7274578"/>
            <a:ext cx="304571" cy="92333"/>
          </a:xfrm>
        </p:spPr>
        <p:txBody>
          <a:bodyPr/>
          <a:lstStyle/>
          <a:p>
            <a:r>
              <a:rPr lang="en-GB"/>
              <a:t>Page </a:t>
            </a:r>
            <a:fld id="{F1BC30E3-FFE5-4B91-AA19-87A149EBB9EE}" type="slidenum">
              <a:rPr smtClean="0"/>
              <a:pPr/>
              <a:t>‹#›</a:t>
            </a:fld>
            <a:endParaRPr/>
          </a:p>
        </p:txBody>
      </p:sp>
      <p:sp>
        <p:nvSpPr>
          <p:cNvPr id="7" name="Rectangle 6">
            <a:extLst>
              <a:ext uri="{FF2B5EF4-FFF2-40B4-BE49-F238E27FC236}">
                <a16:creationId xmlns:a16="http://schemas.microsoft.com/office/drawing/2014/main" id="{DD516716-BC55-4F10-80EB-D8AE1E1F5C1B}"/>
              </a:ext>
            </a:extLst>
          </p:cNvPr>
          <p:cNvSpPr/>
          <p:nvPr userDrawn="1"/>
        </p:nvSpPr>
        <p:spPr>
          <a:xfrm>
            <a:off x="421464" y="435535"/>
            <a:ext cx="103497" cy="716184"/>
          </a:xfrm>
          <a:prstGeom prst="rect">
            <a:avLst/>
          </a:prstGeom>
          <a:solidFill>
            <a:schemeClr val="accent3"/>
          </a:solidFill>
          <a:ln w="9525" cap="flat" cmpd="sng" algn="ctr">
            <a:noFill/>
            <a:prstDash val="solid"/>
          </a:ln>
          <a:effectLst/>
        </p:spPr>
        <p:txBody>
          <a:bodyPr rtlCol="0" anchor="t" anchorCtr="0"/>
          <a:lstStyle/>
          <a:p>
            <a:pPr marL="0" marR="0" lvl="0" indent="0" algn="ctr" defTabSz="1011411" eaLnBrk="1" fontAlgn="auto" latinLnBrk="0" hangingPunct="1">
              <a:lnSpc>
                <a:spcPct val="100000"/>
              </a:lnSpc>
              <a:spcBef>
                <a:spcPts val="0"/>
              </a:spcBef>
              <a:spcAft>
                <a:spcPts val="0"/>
              </a:spcAft>
              <a:buClrTx/>
              <a:buSzTx/>
              <a:buFontTx/>
              <a:buNone/>
              <a:tabLst/>
              <a:defRPr/>
            </a:pPr>
            <a:endParaRPr kumimoji="0" lang="en-US" sz="1327" b="0" i="0" u="none" strike="noStrike" kern="0" cap="none" spc="0" normalizeH="0" baseline="0" noProof="0">
              <a:ln>
                <a:noFill/>
              </a:ln>
              <a:solidFill>
                <a:srgbClr val="000000"/>
              </a:solidFill>
              <a:effectLst/>
              <a:uLnTx/>
              <a:uFillTx/>
              <a:latin typeface="EYInterstate Light" panose="02000506000000020004" pitchFamily="2" charset="0"/>
              <a:ea typeface="+mn-ea"/>
              <a:cs typeface="+mn-cs"/>
            </a:endParaRPr>
          </a:p>
        </p:txBody>
      </p:sp>
      <p:sp>
        <p:nvSpPr>
          <p:cNvPr id="8" name="Rectangle 7">
            <a:extLst>
              <a:ext uri="{FF2B5EF4-FFF2-40B4-BE49-F238E27FC236}">
                <a16:creationId xmlns:a16="http://schemas.microsoft.com/office/drawing/2014/main" id="{99CF4530-2F17-45DF-A2C2-373AA4124297}"/>
              </a:ext>
            </a:extLst>
          </p:cNvPr>
          <p:cNvSpPr/>
          <p:nvPr userDrawn="1"/>
        </p:nvSpPr>
        <p:spPr>
          <a:xfrm>
            <a:off x="265218" y="351203"/>
            <a:ext cx="103497" cy="398417"/>
          </a:xfrm>
          <a:prstGeom prst="rect">
            <a:avLst/>
          </a:prstGeom>
          <a:solidFill>
            <a:schemeClr val="tx1">
              <a:lumMod val="40000"/>
              <a:lumOff val="60000"/>
            </a:schemeClr>
          </a:solidFill>
          <a:ln w="9525" cap="flat" cmpd="sng" algn="ctr">
            <a:noFill/>
            <a:prstDash val="solid"/>
          </a:ln>
          <a:effectLst/>
        </p:spPr>
        <p:txBody>
          <a:bodyPr rtlCol="0" anchor="t" anchorCtr="0"/>
          <a:lstStyle/>
          <a:p>
            <a:pPr marL="0" marR="0" lvl="0" indent="0" algn="ctr" defTabSz="1011411" eaLnBrk="1" fontAlgn="auto" latinLnBrk="0" hangingPunct="1">
              <a:lnSpc>
                <a:spcPct val="100000"/>
              </a:lnSpc>
              <a:spcBef>
                <a:spcPts val="0"/>
              </a:spcBef>
              <a:spcAft>
                <a:spcPts val="0"/>
              </a:spcAft>
              <a:buClrTx/>
              <a:buSzTx/>
              <a:buFontTx/>
              <a:buNone/>
              <a:tabLst/>
              <a:defRPr/>
            </a:pPr>
            <a:endParaRPr kumimoji="0" lang="en-US" sz="1327" b="0" i="0" u="none" strike="noStrike" kern="0" cap="none" spc="0" normalizeH="0" baseline="0" noProof="0">
              <a:ln>
                <a:noFill/>
              </a:ln>
              <a:solidFill>
                <a:srgbClr val="000000"/>
              </a:solidFill>
              <a:effectLst/>
              <a:uLnTx/>
              <a:uFillTx/>
              <a:latin typeface="EYInterstate Light" panose="02000506000000020004" pitchFamily="2" charset="0"/>
              <a:ea typeface="+mn-ea"/>
              <a:cs typeface="+mn-cs"/>
            </a:endParaRPr>
          </a:p>
        </p:txBody>
      </p:sp>
    </p:spTree>
    <p:extLst>
      <p:ext uri="{BB962C8B-B14F-4D97-AF65-F5344CB8AC3E}">
        <p14:creationId xmlns:p14="http://schemas.microsoft.com/office/powerpoint/2010/main" val="277673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White">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05E8039A-E523-BE4B-8C71-D8E1AF0183BA}"/>
              </a:ext>
            </a:extLst>
          </p:cNvPr>
          <p:cNvSpPr>
            <a:spLocks noGrp="1"/>
          </p:cNvSpPr>
          <p:nvPr>
            <p:ph type="sldNum" sz="quarter" idx="4"/>
          </p:nvPr>
        </p:nvSpPr>
        <p:spPr>
          <a:xfrm>
            <a:off x="578165" y="7274577"/>
            <a:ext cx="105798" cy="92333"/>
          </a:xfrm>
          <a:prstGeom prst="rect">
            <a:avLst/>
          </a:prstGeom>
          <a:noFill/>
        </p:spPr>
        <p:txBody>
          <a:bodyPr vert="horz" wrap="none" lIns="0" tIns="0" rIns="0" bIns="0" rtlCol="0" anchor="ctr" anchorCtr="0">
            <a:spAutoFit/>
          </a:bodyPr>
          <a:lstStyle>
            <a:lvl1pPr>
              <a:defRPr lang="en-US" sz="600" smtClean="0">
                <a:solidFill>
                  <a:srgbClr val="2E2E38"/>
                </a:solidFill>
                <a:latin typeface="EYInterstate" panose="02000503020000020004" pitchFamily="2" charset="0"/>
                <a:cs typeface="Arial" pitchFamily="34" charset="0"/>
              </a:defRPr>
            </a:lvl1pPr>
          </a:lstStyle>
          <a:p>
            <a:pPr algn="ctr"/>
            <a:fld id="{8B680765-40E2-AC40-8F5D-C6BB6AC8B5D5}" type="slidenum">
              <a:rPr lang="en-GB" smtClean="0"/>
              <a:pPr algn="ctr"/>
              <a:t>‹#›</a:t>
            </a:fld>
            <a:endParaRPr lang="en-GB"/>
          </a:p>
        </p:txBody>
      </p:sp>
      <p:sp>
        <p:nvSpPr>
          <p:cNvPr id="3" name="Date Placeholder 11">
            <a:extLst>
              <a:ext uri="{FF2B5EF4-FFF2-40B4-BE49-F238E27FC236}">
                <a16:creationId xmlns:a16="http://schemas.microsoft.com/office/drawing/2014/main" id="{00CD4523-4D4D-D84E-9FD1-A48F7BF6DA66}"/>
              </a:ext>
            </a:extLst>
          </p:cNvPr>
          <p:cNvSpPr txBox="1">
            <a:spLocks/>
          </p:cNvSpPr>
          <p:nvPr userDrawn="1"/>
        </p:nvSpPr>
        <p:spPr>
          <a:xfrm>
            <a:off x="957425" y="7274577"/>
            <a:ext cx="2016000" cy="92333"/>
          </a:xfrm>
          <a:prstGeom prst="rect">
            <a:avLst/>
          </a:prstGeom>
          <a:noFill/>
        </p:spPr>
        <p:txBody>
          <a:bodyPr vert="horz" wrap="square" lIns="0" tIns="0" rIns="0" bIns="0" rtlCol="0" anchor="ctr" anchorCtr="0">
            <a:spAutoFit/>
          </a:bodyPr>
          <a:lstStyle>
            <a:defPPr>
              <a:defRPr lang="en-GB"/>
            </a:defPPr>
            <a:lvl1pPr algn="l" rtl="0" fontAlgn="base">
              <a:spcBef>
                <a:spcPct val="0"/>
              </a:spcBef>
              <a:spcAft>
                <a:spcPct val="0"/>
              </a:spcAft>
              <a:defRPr lang="en-US" sz="600" b="0" i="0" kern="1200" smtClean="0">
                <a:solidFill>
                  <a:srgbClr val="2E2E38"/>
                </a:solidFill>
                <a:latin typeface="EYInterstate Light" panose="02000506000000020004" pitchFamily="2" charset="0"/>
                <a:ea typeface="+mn-ea"/>
                <a:cs typeface="Arial" pitchFamily="34" charset="0"/>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r>
              <a:rPr lang="en-GB"/>
              <a:t>Home Care Program Design</a:t>
            </a:r>
          </a:p>
        </p:txBody>
      </p:sp>
      <p:sp>
        <p:nvSpPr>
          <p:cNvPr id="7" name="Rectangle 6">
            <a:extLst>
              <a:ext uri="{FF2B5EF4-FFF2-40B4-BE49-F238E27FC236}">
                <a16:creationId xmlns:a16="http://schemas.microsoft.com/office/drawing/2014/main" id="{F156EE48-7485-F64B-8FDB-AEA51E241397}"/>
              </a:ext>
            </a:extLst>
          </p:cNvPr>
          <p:cNvSpPr/>
          <p:nvPr userDrawn="1"/>
        </p:nvSpPr>
        <p:spPr bwMode="auto">
          <a:xfrm>
            <a:off x="3429000" y="2850776"/>
            <a:ext cx="3913094"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
        <p:nvSpPr>
          <p:cNvPr id="8" name="Rectangle 7">
            <a:extLst>
              <a:ext uri="{FF2B5EF4-FFF2-40B4-BE49-F238E27FC236}">
                <a16:creationId xmlns:a16="http://schemas.microsoft.com/office/drawing/2014/main" id="{693ABB39-93BF-0343-9AE8-04693F0F4532}"/>
              </a:ext>
            </a:extLst>
          </p:cNvPr>
          <p:cNvSpPr/>
          <p:nvPr userDrawn="1"/>
        </p:nvSpPr>
        <p:spPr bwMode="auto">
          <a:xfrm>
            <a:off x="3581400" y="3003176"/>
            <a:ext cx="3913094"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Tree>
    <p:extLst>
      <p:ext uri="{BB962C8B-B14F-4D97-AF65-F5344CB8AC3E}">
        <p14:creationId xmlns:p14="http://schemas.microsoft.com/office/powerpoint/2010/main" val="4125206939"/>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4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652648" y="3155821"/>
            <a:ext cx="4920132" cy="1330621"/>
          </a:xfrm>
        </p:spPr>
        <p:txBody>
          <a:bodyPr vert="horz" lIns="0" tIns="0" rIns="0" bIns="0" rtlCol="0" anchor="ctr" anchorCtr="0">
            <a:noAutofit/>
          </a:bodyPr>
          <a:lstStyle>
            <a:lvl1pPr marL="0" indent="0">
              <a:buNone/>
              <a:defRPr kumimoji="0" lang="en-IN" sz="1408" b="0" i="0" u="none" strike="noStrike" cap="none" spc="0" normalizeH="0" baseline="0" dirty="0">
                <a:ln>
                  <a:noFill/>
                </a:ln>
                <a:solidFill>
                  <a:schemeClr val="tx2"/>
                </a:solidFill>
                <a:effectLst/>
                <a:uLnTx/>
                <a:uFillTx/>
                <a:latin typeface="EYInterstate" panose="02000503020000020004" pitchFamily="2" charset="0"/>
                <a:ea typeface="+mj-ea"/>
                <a:cs typeface="+mj-cs"/>
              </a:defRPr>
            </a:lvl1pPr>
          </a:lstStyle>
          <a:p>
            <a:pPr marL="139378" marR="0" lvl="0" indent="-139378" defTabSz="393915"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5ACF31FF-92C4-4CFE-89C8-231A1B4903B6}"/>
              </a:ext>
            </a:extLst>
          </p:cNvPr>
          <p:cNvSpPr>
            <a:spLocks noGrp="1"/>
          </p:cNvSpPr>
          <p:nvPr>
            <p:ph type="dt" sz="half" idx="11"/>
          </p:nvPr>
        </p:nvSpPr>
        <p:spPr/>
        <p:txBody>
          <a:bodyPr/>
          <a:lstStyle/>
          <a:p>
            <a:endParaRPr lang="en-IN"/>
          </a:p>
        </p:txBody>
      </p:sp>
      <p:sp>
        <p:nvSpPr>
          <p:cNvPr id="3" name="Footer Placeholder 2">
            <a:extLst>
              <a:ext uri="{FF2B5EF4-FFF2-40B4-BE49-F238E27FC236}">
                <a16:creationId xmlns:a16="http://schemas.microsoft.com/office/drawing/2014/main" id="{29B72E31-AECD-4259-BF90-99398FE128B6}"/>
              </a:ext>
            </a:extLst>
          </p:cNvPr>
          <p:cNvSpPr>
            <a:spLocks noGrp="1"/>
          </p:cNvSpPr>
          <p:nvPr>
            <p:ph type="ftr" sz="quarter" idx="12"/>
          </p:nvPr>
        </p:nvSpPr>
        <p:spPr/>
        <p:txBody>
          <a:bodyPr/>
          <a:lstStyle/>
          <a:p>
            <a:endParaRPr lang="en-IN"/>
          </a:p>
        </p:txBody>
      </p:sp>
      <p:sp>
        <p:nvSpPr>
          <p:cNvPr id="4" name="Slide Number Placeholder 3">
            <a:extLst>
              <a:ext uri="{FF2B5EF4-FFF2-40B4-BE49-F238E27FC236}">
                <a16:creationId xmlns:a16="http://schemas.microsoft.com/office/drawing/2014/main" id="{00DE2F2A-9E13-4DC5-89FE-0719F2B171FF}"/>
              </a:ext>
            </a:extLst>
          </p:cNvPr>
          <p:cNvSpPr>
            <a:spLocks noGrp="1"/>
          </p:cNvSpPr>
          <p:nvPr>
            <p:ph type="sldNum" sz="quarter" idx="13"/>
          </p:nvPr>
        </p:nvSpPr>
        <p:spPr/>
        <p:txBody>
          <a:bodyPr/>
          <a:lstStyle/>
          <a:p>
            <a:fld id="{F1BC30E3-FFE5-4B91-AA19-87A149EBB9EE}" type="slidenum">
              <a:rPr smtClean="0"/>
              <a:pPr/>
              <a:t>‹#›</a:t>
            </a:fld>
            <a:endParaRPr/>
          </a:p>
        </p:txBody>
      </p:sp>
    </p:spTree>
    <p:extLst>
      <p:ext uri="{BB962C8B-B14F-4D97-AF65-F5344CB8AC3E}">
        <p14:creationId xmlns:p14="http://schemas.microsoft.com/office/powerpoint/2010/main" val="17083606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Standard content slid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FAB4E20-55CB-4158-A9C8-7325E8F44632}"/>
              </a:ext>
            </a:extLst>
          </p:cNvPr>
          <p:cNvGraphicFramePr>
            <a:graphicFrameLocks noChangeAspect="1"/>
          </p:cNvGraphicFramePr>
          <p:nvPr userDrawn="1">
            <p:custDataLst>
              <p:tags r:id="rId2"/>
            </p:custDataLst>
            <p:extLst>
              <p:ext uri="{D42A27DB-BD31-4B8C-83A1-F6EECF244321}">
                <p14:modId xmlns:p14="http://schemas.microsoft.com/office/powerpoint/2010/main" val="705277622"/>
              </p:ext>
            </p:extLst>
          </p:nvPr>
        </p:nvGraphicFramePr>
        <p:xfrm>
          <a:off x="1757" y="1759"/>
          <a:ext cx="1756" cy="1757"/>
        </p:xfrm>
        <a:graphic>
          <a:graphicData uri="http://schemas.openxmlformats.org/presentationml/2006/ole">
            <mc:AlternateContent xmlns:mc="http://schemas.openxmlformats.org/markup-compatibility/2006">
              <mc:Choice xmlns:v="urn:schemas-microsoft-com:vml" Requires="v">
                <p:oleObj spid="_x0000_s152638" name="think-cell Slide" r:id="rId4" imgW="306" imgH="306" progId="TCLayout.ActiveDocument.1">
                  <p:embed/>
                </p:oleObj>
              </mc:Choice>
              <mc:Fallback>
                <p:oleObj name="think-cell Slide" r:id="rId4" imgW="306" imgH="306" progId="TCLayout.ActiveDocument.1">
                  <p:embed/>
                  <p:pic>
                    <p:nvPicPr>
                      <p:cNvPr id="10" name="Object 9" hidden="1">
                        <a:extLst>
                          <a:ext uri="{FF2B5EF4-FFF2-40B4-BE49-F238E27FC236}">
                            <a16:creationId xmlns:a16="http://schemas.microsoft.com/office/drawing/2014/main" id="{BFAB4E20-55CB-4158-A9C8-7325E8F44632}"/>
                          </a:ext>
                        </a:extLst>
                      </p:cNvPr>
                      <p:cNvPicPr/>
                      <p:nvPr/>
                    </p:nvPicPr>
                    <p:blipFill>
                      <a:blip r:embed="rId5"/>
                      <a:stretch>
                        <a:fillRect/>
                      </a:stretch>
                    </p:blipFill>
                    <p:spPr>
                      <a:xfrm>
                        <a:off x="1757" y="1759"/>
                        <a:ext cx="1756" cy="1757"/>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EA84C789-62FA-4F59-9003-A9B09879C6EA}"/>
              </a:ext>
            </a:extLst>
          </p:cNvPr>
          <p:cNvSpPr>
            <a:spLocks noGrp="1"/>
          </p:cNvSpPr>
          <p:nvPr>
            <p:ph type="body" sz="quarter" idx="12" hasCustomPrompt="1"/>
          </p:nvPr>
        </p:nvSpPr>
        <p:spPr>
          <a:xfrm>
            <a:off x="678062" y="88833"/>
            <a:ext cx="6069027" cy="173702"/>
          </a:xfrm>
          <a:noFill/>
        </p:spPr>
        <p:txBody>
          <a:bodyPr vert="horz" wrap="square" lIns="0" tIns="0" rIns="0" bIns="0" rtlCol="0">
            <a:spAutoFit/>
          </a:bodyPr>
          <a:lstStyle>
            <a:lvl1pPr marL="0" indent="0">
              <a:buNone/>
              <a:defRPr lang="en-US" sz="1328" dirty="0" smtClean="0">
                <a:solidFill>
                  <a:schemeClr val="accent1"/>
                </a:solidFill>
                <a:latin typeface="EYInterstate Light" panose="02000506000000020004" pitchFamily="2" charset="0"/>
                <a:cs typeface="Arial" panose="020B0604020202020204" pitchFamily="34" charset="0"/>
                <a:sym typeface="EYInterstate Light" panose="02000506000000020004" pitchFamily="2" charset="0"/>
              </a:defRPr>
            </a:lvl1pPr>
            <a:lvl2pPr marL="316210" indent="0">
              <a:buNone/>
              <a:defRPr lang="en-US" sz="1992" dirty="0" smtClean="0">
                <a:solidFill>
                  <a:schemeClr val="tx1"/>
                </a:solidFill>
                <a:latin typeface="+mn-lt"/>
              </a:defRPr>
            </a:lvl2pPr>
            <a:lvl3pPr marL="822143" indent="0">
              <a:buNone/>
              <a:defRPr lang="en-US" sz="1992" dirty="0" smtClean="0">
                <a:solidFill>
                  <a:schemeClr val="tx1"/>
                </a:solidFill>
                <a:latin typeface="+mn-lt"/>
              </a:defRPr>
            </a:lvl3pPr>
            <a:lvl4pPr marL="1328078" indent="0">
              <a:buNone/>
              <a:defRPr lang="en-US" sz="1992" dirty="0" smtClean="0">
                <a:solidFill>
                  <a:schemeClr val="tx1"/>
                </a:solidFill>
                <a:latin typeface="+mn-lt"/>
              </a:defRPr>
            </a:lvl4pPr>
            <a:lvl5pPr marL="1834012" indent="0">
              <a:buNone/>
              <a:defRPr lang="en-US" sz="1992" dirty="0">
                <a:solidFill>
                  <a:schemeClr val="tx1"/>
                </a:solidFill>
                <a:latin typeface="+mn-lt"/>
              </a:defRPr>
            </a:lvl5pPr>
          </a:lstStyle>
          <a:p>
            <a:pPr marL="0" lvl="0">
              <a:lnSpc>
                <a:spcPct val="85000"/>
              </a:lnSpc>
              <a:spcAft>
                <a:spcPts val="664"/>
              </a:spcAft>
              <a:buSzPct val="75000"/>
            </a:pPr>
            <a:r>
              <a:rPr lang="en-US"/>
              <a:t>Section header</a:t>
            </a:r>
          </a:p>
        </p:txBody>
      </p:sp>
      <p:sp>
        <p:nvSpPr>
          <p:cNvPr id="2" name="Title 1"/>
          <p:cNvSpPr>
            <a:spLocks noGrp="1"/>
          </p:cNvSpPr>
          <p:nvPr>
            <p:ph type="title"/>
          </p:nvPr>
        </p:nvSpPr>
        <p:spPr>
          <a:xfrm>
            <a:off x="678061" y="325595"/>
            <a:ext cx="12138053" cy="374718"/>
          </a:xfrm>
        </p:spPr>
        <p:txBody>
          <a:bodyPr anchor="t"/>
          <a:lstStyle>
            <a:lvl1pPr>
              <a:defRPr sz="2435">
                <a:solidFill>
                  <a:schemeClr val="bg1"/>
                </a:solidFill>
              </a:defRPr>
            </a:lvl1pPr>
          </a:lstStyle>
          <a:p>
            <a:endParaRPr lang="en-GB"/>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74690" y="1004619"/>
            <a:ext cx="12146017" cy="0"/>
          </a:xfrm>
          <a:prstGeom prst="line">
            <a:avLst/>
          </a:prstGeom>
          <a:noFill/>
          <a:ln w="19050">
            <a:solidFill>
              <a:schemeClr val="accent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92" noProof="0">
              <a:solidFill>
                <a:schemeClr val="bg1"/>
              </a:solidFill>
              <a:latin typeface="EYInterstate Light" panose="02000506000000020004" pitchFamily="2" charset="0"/>
              <a:sym typeface="EYInterstate Light" panose="02000506000000020004" pitchFamily="2" charset="0"/>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81069" y="1416769"/>
            <a:ext cx="12140453" cy="5414084"/>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11">
            <a:extLst>
              <a:ext uri="{FF2B5EF4-FFF2-40B4-BE49-F238E27FC236}">
                <a16:creationId xmlns:a16="http://schemas.microsoft.com/office/drawing/2014/main" id="{4DD44F4E-420C-48B9-9798-D487707141AC}"/>
              </a:ext>
            </a:extLst>
          </p:cNvPr>
          <p:cNvSpPr>
            <a:spLocks noGrp="1"/>
          </p:cNvSpPr>
          <p:nvPr>
            <p:ph type="body" sz="quarter" idx="11" hasCustomPrompt="1"/>
          </p:nvPr>
        </p:nvSpPr>
        <p:spPr>
          <a:xfrm>
            <a:off x="681069" y="7112390"/>
            <a:ext cx="8704024" cy="268807"/>
          </a:xfrm>
        </p:spPr>
        <p:txBody>
          <a:bodyPr vert="horz" wrap="square" lIns="9144" tIns="9144" rIns="9144" bIns="9144" rtlCol="0" anchor="b" anchorCtr="0">
            <a:noAutofit/>
          </a:bodyPr>
          <a:lstStyle>
            <a:lvl1pPr marL="0" indent="0">
              <a:buNone/>
              <a:defRPr lang="en-US" sz="775" smtClean="0"/>
            </a:lvl1pPr>
            <a:lvl2pPr marL="189726" indent="0">
              <a:buNone/>
              <a:defRPr lang="en-US" smtClean="0"/>
            </a:lvl2pPr>
            <a:lvl3pPr marL="379451" indent="0">
              <a:buNone/>
              <a:defRPr lang="en-US" smtClean="0"/>
            </a:lvl3pPr>
            <a:lvl4pPr marL="569176" indent="0">
              <a:buNone/>
              <a:defRPr lang="en-US" smtClean="0"/>
            </a:lvl4pPr>
            <a:lvl5pPr marL="758902" indent="0">
              <a:buNone/>
              <a:defRPr lang="en-US"/>
            </a:lvl5pPr>
          </a:lstStyle>
          <a:p>
            <a:pPr marL="0" lvl="0" indent="0">
              <a:buNone/>
            </a:pPr>
            <a:r>
              <a:rPr lang="en-US"/>
              <a:t>Source:</a:t>
            </a:r>
          </a:p>
        </p:txBody>
      </p:sp>
      <p:sp>
        <p:nvSpPr>
          <p:cNvPr id="6" name="Text Placeholder 5">
            <a:extLst>
              <a:ext uri="{FF2B5EF4-FFF2-40B4-BE49-F238E27FC236}">
                <a16:creationId xmlns:a16="http://schemas.microsoft.com/office/drawing/2014/main" id="{B2A22591-BBFD-46A5-89FA-9C7F341015D4}"/>
              </a:ext>
            </a:extLst>
          </p:cNvPr>
          <p:cNvSpPr>
            <a:spLocks noGrp="1"/>
          </p:cNvSpPr>
          <p:nvPr>
            <p:ph type="body" sz="quarter" idx="13" hasCustomPrompt="1"/>
          </p:nvPr>
        </p:nvSpPr>
        <p:spPr>
          <a:xfrm>
            <a:off x="678061" y="1034112"/>
            <a:ext cx="10391476" cy="252995"/>
          </a:xfrm>
          <a:noFill/>
          <a:ln w="9525">
            <a:noFill/>
          </a:ln>
          <a:extLst>
            <a:ext uri="{909E8E84-426E-40DD-AFC4-6F175D3DCCD1}">
              <a14:hiddenFill xmlns:a14="http://schemas.microsoft.com/office/drawing/2010/main">
                <a:solidFill>
                  <a:srgbClr val="FFFFFF">
                    <a:alpha val="0"/>
                  </a:srgb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lvl1pPr marL="0" indent="0">
              <a:buNone/>
              <a:defRPr lang="en-US" sz="1549" b="0" dirty="0" smtClean="0">
                <a:solidFill>
                  <a:schemeClr val="bg1"/>
                </a:solidFill>
                <a:latin typeface="EYInterstate Light" panose="02000506000000020004" pitchFamily="2" charset="0"/>
                <a:sym typeface="EYInterstate Light" panose="02000506000000020004" pitchFamily="2" charset="0"/>
              </a:defRPr>
            </a:lvl1pPr>
            <a:lvl2pPr marL="316210" indent="0">
              <a:buNone/>
              <a:defRPr lang="en-US" sz="1992" dirty="0" smtClean="0">
                <a:solidFill>
                  <a:schemeClr val="lt1"/>
                </a:solidFill>
                <a:latin typeface="+mn-lt"/>
              </a:defRPr>
            </a:lvl2pPr>
            <a:lvl3pPr marL="822143" indent="0">
              <a:buNone/>
              <a:defRPr lang="en-US" sz="1992" dirty="0" smtClean="0">
                <a:solidFill>
                  <a:schemeClr val="lt1"/>
                </a:solidFill>
                <a:latin typeface="+mn-lt"/>
              </a:defRPr>
            </a:lvl3pPr>
            <a:lvl4pPr marL="1328078" indent="0">
              <a:buNone/>
              <a:defRPr lang="en-US" sz="1992" dirty="0" smtClean="0">
                <a:solidFill>
                  <a:schemeClr val="lt1"/>
                </a:solidFill>
                <a:latin typeface="+mn-lt"/>
              </a:defRPr>
            </a:lvl4pPr>
            <a:lvl5pPr marL="1834012" indent="0">
              <a:buNone/>
              <a:defRPr lang="en-US" sz="1992" dirty="0">
                <a:solidFill>
                  <a:schemeClr val="lt1"/>
                </a:solidFill>
                <a:latin typeface="+mn-lt"/>
              </a:defRPr>
            </a:lvl5pPr>
          </a:lstStyle>
          <a:p>
            <a:pPr marL="0" lvl="0"/>
            <a:r>
              <a:rPr lang="en-US"/>
              <a:t>Sub-title</a:t>
            </a:r>
          </a:p>
        </p:txBody>
      </p:sp>
      <p:sp>
        <p:nvSpPr>
          <p:cNvPr id="5" name="Text Placeholder 4">
            <a:extLst>
              <a:ext uri="{FF2B5EF4-FFF2-40B4-BE49-F238E27FC236}">
                <a16:creationId xmlns:a16="http://schemas.microsoft.com/office/drawing/2014/main" id="{2809722D-189E-40D6-9E6F-ADF30F3D2E92}"/>
              </a:ext>
            </a:extLst>
          </p:cNvPr>
          <p:cNvSpPr>
            <a:spLocks noGrp="1"/>
          </p:cNvSpPr>
          <p:nvPr>
            <p:ph type="body" sz="quarter" idx="14" hasCustomPrompt="1"/>
          </p:nvPr>
        </p:nvSpPr>
        <p:spPr>
          <a:xfrm>
            <a:off x="11134979" y="1034112"/>
            <a:ext cx="1686543" cy="252995"/>
          </a:xfrm>
        </p:spPr>
        <p:txBody>
          <a:bodyPr wrap="square" anchor="ctr">
            <a:noAutofit/>
          </a:bodyPr>
          <a:lstStyle>
            <a:lvl1pPr marL="0" indent="0" algn="r">
              <a:buNone/>
              <a:defRPr sz="1162">
                <a:solidFill>
                  <a:schemeClr val="accent3"/>
                </a:solidFill>
              </a:defRPr>
            </a:lvl1pPr>
          </a:lstStyle>
          <a:p>
            <a:pPr lvl="0"/>
            <a:r>
              <a:rPr lang="en-US"/>
              <a:t>Slide info</a:t>
            </a:r>
          </a:p>
        </p:txBody>
      </p:sp>
    </p:spTree>
    <p:extLst>
      <p:ext uri="{BB962C8B-B14F-4D97-AF65-F5344CB8AC3E}">
        <p14:creationId xmlns:p14="http://schemas.microsoft.com/office/powerpoint/2010/main" val="32539319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ain">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F149C8E-8BA0-4CD9-9079-CDE1FD721B1B}"/>
              </a:ext>
            </a:extLst>
          </p:cNvPr>
          <p:cNvGraphicFramePr>
            <a:graphicFrameLocks noChangeAspect="1"/>
          </p:cNvGraphicFramePr>
          <p:nvPr userDrawn="1">
            <p:custDataLst>
              <p:tags r:id="rId2"/>
            </p:custDataLst>
            <p:extLst>
              <p:ext uri="{D42A27DB-BD31-4B8C-83A1-F6EECF244321}">
                <p14:modId xmlns:p14="http://schemas.microsoft.com/office/powerpoint/2010/main" val="1734874257"/>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spid="_x0000_s105534"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EF149C8E-8BA0-4CD9-9079-CDE1FD721B1B}"/>
                          </a:ext>
                        </a:extLst>
                      </p:cNvPr>
                      <p:cNvPicPr/>
                      <p:nvPr/>
                    </p:nvPicPr>
                    <p:blipFill>
                      <a:blip r:embed="rId5"/>
                      <a:stretch>
                        <a:fillRect/>
                      </a:stretch>
                    </p:blipFill>
                    <p:spPr>
                      <a:xfrm>
                        <a:off x="1589" y="1589"/>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4799FDC-A454-2F4B-AB6E-ABE75575D57A}"/>
              </a:ext>
            </a:extLst>
          </p:cNvPr>
          <p:cNvSpPr>
            <a:spLocks noGrp="1"/>
          </p:cNvSpPr>
          <p:nvPr>
            <p:ph type="title"/>
          </p:nvPr>
        </p:nvSpPr>
        <p:spPr/>
        <p:txBody>
          <a:bodyPr vert="horz" anchor="b"/>
          <a:lstStyle>
            <a:lvl1pPr>
              <a:defRPr>
                <a:solidFill>
                  <a:schemeClr val="tx1"/>
                </a:solidFill>
              </a:defRPr>
            </a:lvl1pPr>
          </a:lstStyle>
          <a:p>
            <a:r>
              <a:rPr lang="en-GB"/>
              <a:t>Click to edit Master title style</a:t>
            </a:r>
          </a:p>
        </p:txBody>
      </p:sp>
      <p:cxnSp>
        <p:nvCxnSpPr>
          <p:cNvPr id="6" name="Straight Connector 5">
            <a:extLst>
              <a:ext uri="{FF2B5EF4-FFF2-40B4-BE49-F238E27FC236}">
                <a16:creationId xmlns:a16="http://schemas.microsoft.com/office/drawing/2014/main" id="{730575DA-AE5A-574B-A842-82704741ECDD}"/>
              </a:ext>
            </a:extLst>
          </p:cNvPr>
          <p:cNvCxnSpPr>
            <a:cxnSpLocks/>
          </p:cNvCxnSpPr>
          <p:nvPr userDrawn="1"/>
        </p:nvCxnSpPr>
        <p:spPr bwMode="auto">
          <a:xfrm>
            <a:off x="578165" y="923803"/>
            <a:ext cx="11586126" cy="0"/>
          </a:xfrm>
          <a:prstGeom prst="line">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7" name="Slide Number Placeholder 6">
            <a:extLst>
              <a:ext uri="{FF2B5EF4-FFF2-40B4-BE49-F238E27FC236}">
                <a16:creationId xmlns:a16="http://schemas.microsoft.com/office/drawing/2014/main" id="{5127AA86-B085-D145-BD23-23AB18D25AB9}"/>
              </a:ext>
            </a:extLst>
          </p:cNvPr>
          <p:cNvSpPr>
            <a:spLocks noGrp="1"/>
          </p:cNvSpPr>
          <p:nvPr>
            <p:ph type="sldNum" sz="quarter" idx="10"/>
          </p:nvPr>
        </p:nvSpPr>
        <p:spPr/>
        <p:txBody>
          <a:bodyPr/>
          <a:lstStyle/>
          <a:p>
            <a:pPr algn="ctr"/>
            <a:fld id="{8B680765-40E2-AC40-8F5D-C6BB6AC8B5D5}" type="slidenum">
              <a:rPr lang="en-GB" smtClean="0"/>
              <a:pPr algn="ctr"/>
              <a:t>‹#›</a:t>
            </a:fld>
            <a:endParaRPr lang="en-GB"/>
          </a:p>
        </p:txBody>
      </p:sp>
    </p:spTree>
    <p:extLst>
      <p:ext uri="{BB962C8B-B14F-4D97-AF65-F5344CB8AC3E}">
        <p14:creationId xmlns:p14="http://schemas.microsoft.com/office/powerpoint/2010/main" val="6681762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226282"/>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White">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05E8039A-E523-BE4B-8C71-D8E1AF0183BA}"/>
              </a:ext>
            </a:extLst>
          </p:cNvPr>
          <p:cNvSpPr>
            <a:spLocks noGrp="1"/>
          </p:cNvSpPr>
          <p:nvPr>
            <p:ph type="sldNum" sz="quarter" idx="4"/>
          </p:nvPr>
        </p:nvSpPr>
        <p:spPr>
          <a:xfrm>
            <a:off x="578165" y="7274578"/>
            <a:ext cx="105798" cy="92333"/>
          </a:xfrm>
          <a:prstGeom prst="rect">
            <a:avLst/>
          </a:prstGeom>
          <a:noFill/>
        </p:spPr>
        <p:txBody>
          <a:bodyPr vert="horz" wrap="none" lIns="0" tIns="0" rIns="0" bIns="0" rtlCol="0" anchor="ctr" anchorCtr="0">
            <a:spAutoFit/>
          </a:bodyPr>
          <a:lstStyle>
            <a:lvl1pPr>
              <a:defRPr lang="en-US" sz="600" smtClean="0">
                <a:solidFill>
                  <a:srgbClr val="2E2E38"/>
                </a:solidFill>
                <a:latin typeface="EYInterstate" panose="02000503020000020004" pitchFamily="2" charset="0"/>
                <a:cs typeface="Arial" pitchFamily="34" charset="0"/>
              </a:defRPr>
            </a:lvl1pPr>
          </a:lstStyle>
          <a:p>
            <a:pPr algn="ctr"/>
            <a:fld id="{8B680765-40E2-AC40-8F5D-C6BB6AC8B5D5}" type="slidenum">
              <a:rPr lang="en-GB" smtClean="0"/>
              <a:pPr algn="ctr"/>
              <a:t>‹#›</a:t>
            </a:fld>
            <a:endParaRPr lang="en-GB"/>
          </a:p>
        </p:txBody>
      </p:sp>
      <p:sp>
        <p:nvSpPr>
          <p:cNvPr id="3" name="Date Placeholder 11">
            <a:extLst>
              <a:ext uri="{FF2B5EF4-FFF2-40B4-BE49-F238E27FC236}">
                <a16:creationId xmlns:a16="http://schemas.microsoft.com/office/drawing/2014/main" id="{00CD4523-4D4D-D84E-9FD1-A48F7BF6DA66}"/>
              </a:ext>
            </a:extLst>
          </p:cNvPr>
          <p:cNvSpPr txBox="1">
            <a:spLocks/>
          </p:cNvSpPr>
          <p:nvPr userDrawn="1"/>
        </p:nvSpPr>
        <p:spPr>
          <a:xfrm>
            <a:off x="957426" y="7274577"/>
            <a:ext cx="2016000" cy="92333"/>
          </a:xfrm>
          <a:prstGeom prst="rect">
            <a:avLst/>
          </a:prstGeom>
          <a:noFill/>
        </p:spPr>
        <p:txBody>
          <a:bodyPr vert="horz" wrap="square" lIns="0" tIns="0" rIns="0" bIns="0" rtlCol="0" anchor="ctr" anchorCtr="0">
            <a:spAutoFit/>
          </a:bodyPr>
          <a:lstStyle>
            <a:defPPr>
              <a:defRPr lang="en-GB"/>
            </a:defPPr>
            <a:lvl1pPr algn="l" rtl="0" fontAlgn="base">
              <a:spcBef>
                <a:spcPct val="0"/>
              </a:spcBef>
              <a:spcAft>
                <a:spcPct val="0"/>
              </a:spcAft>
              <a:defRPr lang="en-US" sz="600" b="0" i="0" kern="1200" smtClean="0">
                <a:solidFill>
                  <a:srgbClr val="2E2E38"/>
                </a:solidFill>
                <a:latin typeface="EYInterstate Light" panose="02000506000000020004" pitchFamily="2" charset="0"/>
                <a:ea typeface="+mn-ea"/>
                <a:cs typeface="Arial" pitchFamily="34" charset="0"/>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r>
              <a:rPr lang="en-GB" sz="600"/>
              <a:t>Home Care Program Design</a:t>
            </a:r>
          </a:p>
        </p:txBody>
      </p:sp>
      <p:sp>
        <p:nvSpPr>
          <p:cNvPr id="7" name="Rectangle 6">
            <a:extLst>
              <a:ext uri="{FF2B5EF4-FFF2-40B4-BE49-F238E27FC236}">
                <a16:creationId xmlns:a16="http://schemas.microsoft.com/office/drawing/2014/main" id="{F156EE48-7485-F64B-8FDB-AEA51E241397}"/>
              </a:ext>
            </a:extLst>
          </p:cNvPr>
          <p:cNvSpPr/>
          <p:nvPr userDrawn="1"/>
        </p:nvSpPr>
        <p:spPr bwMode="auto">
          <a:xfrm>
            <a:off x="3428999" y="2850776"/>
            <a:ext cx="3913095"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36" tIns="45717" rIns="91436" bIns="45717" numCol="1" spcCol="0" rtlCol="0" fromWordArt="0" anchor="t" anchorCtr="0" forceAA="0" compatLnSpc="1">
            <a:prstTxWarp prst="textNoShape">
              <a:avLst/>
            </a:prstTxWarp>
            <a:noAutofit/>
          </a:bodyPr>
          <a:lstStyle/>
          <a:p>
            <a:pPr marL="0" marR="0" indent="0" algn="l" defTabSz="1019077"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
        <p:nvSpPr>
          <p:cNvPr id="8" name="Rectangle 7">
            <a:extLst>
              <a:ext uri="{FF2B5EF4-FFF2-40B4-BE49-F238E27FC236}">
                <a16:creationId xmlns:a16="http://schemas.microsoft.com/office/drawing/2014/main" id="{693ABB39-93BF-0343-9AE8-04693F0F4532}"/>
              </a:ext>
            </a:extLst>
          </p:cNvPr>
          <p:cNvSpPr/>
          <p:nvPr userDrawn="1"/>
        </p:nvSpPr>
        <p:spPr bwMode="auto">
          <a:xfrm>
            <a:off x="3581400" y="3003176"/>
            <a:ext cx="3913095"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36" tIns="45717" rIns="91436" bIns="45717" numCol="1" spcCol="0" rtlCol="0" fromWordArt="0" anchor="t" anchorCtr="0" forceAA="0" compatLnSpc="1">
            <a:prstTxWarp prst="textNoShape">
              <a:avLst/>
            </a:prstTxWarp>
            <a:noAutofit/>
          </a:bodyPr>
          <a:lstStyle/>
          <a:p>
            <a:pPr marL="0" marR="0" indent="0" algn="l" defTabSz="1019077"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Tree>
    <p:extLst>
      <p:ext uri="{BB962C8B-B14F-4D97-AF65-F5344CB8AC3E}">
        <p14:creationId xmlns:p14="http://schemas.microsoft.com/office/powerpoint/2010/main" val="1090251441"/>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mpll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F149C8E-8BA0-4CD9-9079-CDE1FD721B1B}"/>
              </a:ext>
            </a:extLst>
          </p:cNvPr>
          <p:cNvGraphicFramePr>
            <a:graphicFrameLocks noChangeAspect="1"/>
          </p:cNvGraphicFramePr>
          <p:nvPr userDrawn="1">
            <p:custDataLst>
              <p:tags r:id="rId2"/>
            </p:custDataLst>
            <p:extLst>
              <p:ext uri="{D42A27DB-BD31-4B8C-83A1-F6EECF244321}">
                <p14:modId xmlns:p14="http://schemas.microsoft.com/office/powerpoint/2010/main" val="4258607003"/>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spid="_x0000_s111678"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EF149C8E-8BA0-4CD9-9079-CDE1FD721B1B}"/>
                          </a:ext>
                        </a:extLst>
                      </p:cNvPr>
                      <p:cNvPicPr/>
                      <p:nvPr/>
                    </p:nvPicPr>
                    <p:blipFill>
                      <a:blip r:embed="rId5"/>
                      <a:stretch>
                        <a:fillRect/>
                      </a:stretch>
                    </p:blipFill>
                    <p:spPr>
                      <a:xfrm>
                        <a:off x="1589" y="1589"/>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2F0CE7A0-1E55-B243-A2B3-7110B30C324D}"/>
              </a:ext>
            </a:extLst>
          </p:cNvPr>
          <p:cNvSpPr>
            <a:spLocks noGrp="1"/>
          </p:cNvSpPr>
          <p:nvPr>
            <p:ph type="sldNum" sz="quarter" idx="10"/>
          </p:nvPr>
        </p:nvSpPr>
        <p:spPr/>
        <p:txBody>
          <a:bodyPr/>
          <a:lstStyle/>
          <a:p>
            <a:pPr algn="ctr"/>
            <a:fld id="{8B680765-40E2-AC40-8F5D-C6BB6AC8B5D5}" type="slidenum">
              <a:rPr lang="en-GB" smtClean="0"/>
              <a:pPr algn="ctr"/>
              <a:t>‹#›</a:t>
            </a:fld>
            <a:endParaRPr lang="en-GB"/>
          </a:p>
        </p:txBody>
      </p:sp>
    </p:spTree>
    <p:extLst>
      <p:ext uri="{BB962C8B-B14F-4D97-AF65-F5344CB8AC3E}">
        <p14:creationId xmlns:p14="http://schemas.microsoft.com/office/powerpoint/2010/main" val="5309219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F42B4C-D7B7-3A4E-BA14-7E55CB58BC3C}"/>
              </a:ext>
            </a:extLst>
          </p:cNvPr>
          <p:cNvSpPr>
            <a:spLocks noGrp="1"/>
          </p:cNvSpPr>
          <p:nvPr>
            <p:ph type="sldNum" sz="quarter" idx="10"/>
          </p:nvPr>
        </p:nvSpPr>
        <p:spPr/>
        <p:txBody>
          <a:bodyPr/>
          <a:lstStyle/>
          <a:p>
            <a:pPr algn="ctr"/>
            <a:fld id="{8B680765-40E2-AC40-8F5D-C6BB6AC8B5D5}" type="slidenum">
              <a:rPr lang="en-GB" smtClean="0"/>
              <a:pPr algn="ctr"/>
              <a:t>‹#›</a:t>
            </a:fld>
            <a:endParaRPr lang="en-GB"/>
          </a:p>
        </p:txBody>
      </p:sp>
    </p:spTree>
    <p:extLst>
      <p:ext uri="{BB962C8B-B14F-4D97-AF65-F5344CB8AC3E}">
        <p14:creationId xmlns:p14="http://schemas.microsoft.com/office/powerpoint/2010/main" val="42366697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asic Slide N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D2D0B8E-1F0D-4011-9FD9-59AE8C29A380}"/>
              </a:ext>
            </a:extLst>
          </p:cNvPr>
          <p:cNvGraphicFramePr>
            <a:graphicFrameLocks noChangeAspect="1"/>
          </p:cNvGraphicFramePr>
          <p:nvPr userDrawn="1">
            <p:custDataLst>
              <p:tags r:id="rId2"/>
            </p:custDataLst>
          </p:nvPr>
        </p:nvGraphicFramePr>
        <p:xfrm>
          <a:off x="1758" y="1759"/>
          <a:ext cx="1758" cy="1757"/>
        </p:xfrm>
        <a:graphic>
          <a:graphicData uri="http://schemas.openxmlformats.org/presentationml/2006/ole">
            <mc:AlternateContent xmlns:mc="http://schemas.openxmlformats.org/markup-compatibility/2006">
              <mc:Choice xmlns:v="urn:schemas-microsoft-com:vml" Requires="v">
                <p:oleObj spid="_x0000_s193598" name="think-cell Slide" r:id="rId5" imgW="473" imgH="473" progId="TCLayout.ActiveDocument.1">
                  <p:embed/>
                </p:oleObj>
              </mc:Choice>
              <mc:Fallback>
                <p:oleObj name="think-cell Slide" r:id="rId5" imgW="473" imgH="473" progId="TCLayout.ActiveDocument.1">
                  <p:embed/>
                  <p:pic>
                    <p:nvPicPr>
                      <p:cNvPr id="5" name="Object 4" hidden="1">
                        <a:extLst>
                          <a:ext uri="{FF2B5EF4-FFF2-40B4-BE49-F238E27FC236}">
                            <a16:creationId xmlns:a16="http://schemas.microsoft.com/office/drawing/2014/main" id="{CD2D0B8E-1F0D-4011-9FD9-59AE8C29A380}"/>
                          </a:ext>
                        </a:extLst>
                      </p:cNvPr>
                      <p:cNvPicPr/>
                      <p:nvPr/>
                    </p:nvPicPr>
                    <p:blipFill>
                      <a:blip r:embed="rId6"/>
                      <a:stretch>
                        <a:fillRect/>
                      </a:stretch>
                    </p:blipFill>
                    <p:spPr>
                      <a:xfrm>
                        <a:off x="1758" y="1759"/>
                        <a:ext cx="1758" cy="175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CB9D288-C257-4FFA-A804-9C62184720E1}"/>
              </a:ext>
            </a:extLst>
          </p:cNvPr>
          <p:cNvSpPr/>
          <p:nvPr userDrawn="1">
            <p:custDataLst>
              <p:tags r:id="rId3"/>
            </p:custDataLst>
          </p:nvPr>
        </p:nvSpPr>
        <p:spPr bwMode="auto">
          <a:xfrm>
            <a:off x="1" y="1"/>
            <a:ext cx="175700" cy="175690"/>
          </a:xfrm>
          <a:prstGeom prst="rect">
            <a:avLst/>
          </a:prstGeom>
          <a:no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897228" rtl="0" eaLnBrk="1" fontAlgn="base" latinLnBrk="0" hangingPunct="1">
              <a:lnSpc>
                <a:spcPct val="100000"/>
              </a:lnSpc>
              <a:spcBef>
                <a:spcPct val="0"/>
              </a:spcBef>
              <a:spcAft>
                <a:spcPts val="528"/>
              </a:spcAft>
              <a:buClrTx/>
              <a:buSzTx/>
              <a:buFontTx/>
              <a:buNone/>
              <a:tabLst/>
            </a:pPr>
            <a:endParaRPr kumimoji="0" lang="en-US" sz="3341" b="0" i="0" u="none" strike="noStrike" cap="none" normalizeH="0" baseline="0">
              <a:ln>
                <a:noFill/>
              </a:ln>
              <a:solidFill>
                <a:schemeClr val="tx1"/>
              </a:solidFill>
              <a:effectLst/>
              <a:latin typeface="EYInterstate Light" panose="02000506000000020004" pitchFamily="2" charset="0"/>
              <a:ea typeface="+mj-ea"/>
              <a:cs typeface="+mj-cs"/>
              <a:sym typeface="EYInterstate Light" panose="02000506000000020004" pitchFamily="2" charset="0"/>
            </a:endParaRPr>
          </a:p>
        </p:txBody>
      </p:sp>
      <p:sp>
        <p:nvSpPr>
          <p:cNvPr id="9" name="Title 8">
            <a:extLst>
              <a:ext uri="{FF2B5EF4-FFF2-40B4-BE49-F238E27FC236}">
                <a16:creationId xmlns:a16="http://schemas.microsoft.com/office/drawing/2014/main" id="{37D1E7C3-4EA9-4F4F-B515-2277549E48DB}"/>
              </a:ext>
            </a:extLst>
          </p:cNvPr>
          <p:cNvSpPr>
            <a:spLocks noGrp="1"/>
          </p:cNvSpPr>
          <p:nvPr>
            <p:ph type="title"/>
          </p:nvPr>
        </p:nvSpPr>
        <p:spPr>
          <a:xfrm>
            <a:off x="689002" y="596784"/>
            <a:ext cx="12124678" cy="325159"/>
          </a:xfrm>
        </p:spPr>
        <p:txBody>
          <a:bodyPr/>
          <a:lstStyle>
            <a:lvl1pPr>
              <a:defRPr sz="2113"/>
            </a:lvl1pPr>
          </a:lstStyle>
          <a:p>
            <a:r>
              <a:rPr lang="en-GB"/>
              <a:t>Click to edit Master title style</a:t>
            </a:r>
            <a:endParaRPr lang="en-US"/>
          </a:p>
        </p:txBody>
      </p:sp>
      <p:sp>
        <p:nvSpPr>
          <p:cNvPr id="3" name="Rectangle 2">
            <a:extLst>
              <a:ext uri="{FF2B5EF4-FFF2-40B4-BE49-F238E27FC236}">
                <a16:creationId xmlns:a16="http://schemas.microsoft.com/office/drawing/2014/main" id="{533FFFF0-D3B4-5544-A761-8C477DF85685}"/>
              </a:ext>
            </a:extLst>
          </p:cNvPr>
          <p:cNvSpPr/>
          <p:nvPr userDrawn="1"/>
        </p:nvSpPr>
        <p:spPr bwMode="auto">
          <a:xfrm>
            <a:off x="3428999" y="2850776"/>
            <a:ext cx="3913095"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36" tIns="45717" rIns="91436" bIns="45717" numCol="1" spcCol="0" rtlCol="0" fromWordArt="0" anchor="t" anchorCtr="0" forceAA="0" compatLnSpc="1">
            <a:prstTxWarp prst="textNoShape">
              <a:avLst/>
            </a:prstTxWarp>
            <a:noAutofit/>
          </a:bodyPr>
          <a:lstStyle/>
          <a:p>
            <a:pPr marL="0" marR="0" indent="0" algn="l" defTabSz="1019077"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Tree>
    <p:extLst>
      <p:ext uri="{BB962C8B-B14F-4D97-AF65-F5344CB8AC3E}">
        <p14:creationId xmlns:p14="http://schemas.microsoft.com/office/powerpoint/2010/main" val="23958539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_yo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B982662-4819-4C18-A71F-4D7019653EF7}"/>
              </a:ext>
            </a:extLst>
          </p:cNvPr>
          <p:cNvGraphicFramePr>
            <a:graphicFrameLocks noChangeAspect="1"/>
          </p:cNvGraphicFramePr>
          <p:nvPr userDrawn="1">
            <p:custDataLst>
              <p:tags r:id="rId2"/>
            </p:custDataLst>
            <p:extLst>
              <p:ext uri="{D42A27DB-BD31-4B8C-83A1-F6EECF244321}">
                <p14:modId xmlns:p14="http://schemas.microsoft.com/office/powerpoint/2010/main" val="2260582712"/>
              </p:ext>
            </p:extLst>
          </p:nvPr>
        </p:nvGraphicFramePr>
        <p:xfrm>
          <a:off x="1758" y="1759"/>
          <a:ext cx="1758" cy="1757"/>
        </p:xfrm>
        <a:graphic>
          <a:graphicData uri="http://schemas.openxmlformats.org/presentationml/2006/ole">
            <mc:AlternateContent xmlns:mc="http://schemas.openxmlformats.org/markup-compatibility/2006">
              <mc:Choice xmlns:v="urn:schemas-microsoft-com:vml" Requires="v">
                <p:oleObj spid="_x0000_s194622" name="think-cell Slide" r:id="rId5" imgW="473" imgH="473" progId="TCLayout.ActiveDocument.1">
                  <p:embed/>
                </p:oleObj>
              </mc:Choice>
              <mc:Fallback>
                <p:oleObj name="think-cell Slide" r:id="rId5" imgW="473" imgH="473" progId="TCLayout.ActiveDocument.1">
                  <p:embed/>
                  <p:pic>
                    <p:nvPicPr>
                      <p:cNvPr id="3" name="Object 2" hidden="1">
                        <a:extLst>
                          <a:ext uri="{FF2B5EF4-FFF2-40B4-BE49-F238E27FC236}">
                            <a16:creationId xmlns:a16="http://schemas.microsoft.com/office/drawing/2014/main" id="{5B982662-4819-4C18-A71F-4D7019653EF7}"/>
                          </a:ext>
                        </a:extLst>
                      </p:cNvPr>
                      <p:cNvPicPr/>
                      <p:nvPr/>
                    </p:nvPicPr>
                    <p:blipFill>
                      <a:blip r:embed="rId6"/>
                      <a:stretch>
                        <a:fillRect/>
                      </a:stretch>
                    </p:blipFill>
                    <p:spPr>
                      <a:xfrm>
                        <a:off x="1758" y="1759"/>
                        <a:ext cx="1758" cy="175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F242EFC-E6B9-48BC-8311-AD137856B020}"/>
              </a:ext>
            </a:extLst>
          </p:cNvPr>
          <p:cNvSpPr/>
          <p:nvPr userDrawn="1">
            <p:custDataLst>
              <p:tags r:id="rId3"/>
            </p:custDataLst>
          </p:nvPr>
        </p:nvSpPr>
        <p:spPr>
          <a:xfrm>
            <a:off x="1" y="1"/>
            <a:ext cx="175700" cy="175691"/>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ctr"/>
            <a:endParaRPr lang="en-US" sz="3317" b="0" i="0" baseline="0">
              <a:solidFill>
                <a:schemeClr val="tx1"/>
              </a:solidFill>
              <a:latin typeface="EYInterstate Light" panose="02000506000000020004" pitchFamily="2" charset="0"/>
              <a:ea typeface="+mj-ea"/>
              <a:cs typeface="Arial" panose="020B0604020202020204" pitchFamily="34" charset="0"/>
              <a:sym typeface="EYInterstate Light" panose="02000506000000020004" pitchFamily="2" charset="0"/>
            </a:endParaRPr>
          </a:p>
        </p:txBody>
      </p:sp>
      <p:sp>
        <p:nvSpPr>
          <p:cNvPr id="6" name="Rectangle 5">
            <a:extLst>
              <a:ext uri="{FF2B5EF4-FFF2-40B4-BE49-F238E27FC236}">
                <a16:creationId xmlns:a16="http://schemas.microsoft.com/office/drawing/2014/main" id="{0491F180-33FC-9E44-ACD1-E3B7E62E8A23}"/>
              </a:ext>
            </a:extLst>
          </p:cNvPr>
          <p:cNvSpPr/>
          <p:nvPr userDrawn="1"/>
        </p:nvSpPr>
        <p:spPr bwMode="auto">
          <a:xfrm>
            <a:off x="3581400" y="3003176"/>
            <a:ext cx="3913095"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36" tIns="45717" rIns="91436" bIns="45717" numCol="1" spcCol="0" rtlCol="0" fromWordArt="0" anchor="t" anchorCtr="0" forceAA="0" compatLnSpc="1">
            <a:prstTxWarp prst="textNoShape">
              <a:avLst/>
            </a:prstTxWarp>
            <a:noAutofit/>
          </a:bodyPr>
          <a:lstStyle/>
          <a:p>
            <a:pPr marL="0" marR="0" indent="0" algn="l" defTabSz="1019077"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Tree>
    <p:extLst>
      <p:ext uri="{BB962C8B-B14F-4D97-AF65-F5344CB8AC3E}">
        <p14:creationId xmlns:p14="http://schemas.microsoft.com/office/powerpoint/2010/main" val="1736569174"/>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Boiler Pla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60A320B-B819-5C4A-9B15-FFB044714115}"/>
              </a:ext>
            </a:extLst>
          </p:cNvPr>
          <p:cNvSpPr/>
          <p:nvPr userDrawn="1"/>
        </p:nvSpPr>
        <p:spPr bwMode="auto">
          <a:xfrm>
            <a:off x="3581400" y="3003176"/>
            <a:ext cx="3913095"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36" tIns="45717" rIns="91436" bIns="45717" numCol="1" spcCol="0" rtlCol="0" fromWordArt="0" anchor="t" anchorCtr="0" forceAA="0" compatLnSpc="1">
            <a:prstTxWarp prst="textNoShape">
              <a:avLst/>
            </a:prstTxWarp>
            <a:noAutofit/>
          </a:bodyPr>
          <a:lstStyle/>
          <a:p>
            <a:pPr marL="0" marR="0" indent="0" algn="l" defTabSz="1019077"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Tree>
    <p:extLst>
      <p:ext uri="{BB962C8B-B14F-4D97-AF65-F5344CB8AC3E}">
        <p14:creationId xmlns:p14="http://schemas.microsoft.com/office/powerpoint/2010/main" val="3555055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mpll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F149C8E-8BA0-4CD9-9079-CDE1FD721B1B}"/>
              </a:ext>
            </a:extLst>
          </p:cNvPr>
          <p:cNvGraphicFramePr>
            <a:graphicFrameLocks noChangeAspect="1"/>
          </p:cNvGraphicFramePr>
          <p:nvPr userDrawn="1">
            <p:custDataLst>
              <p:tags r:id="rId2"/>
            </p:custDataLst>
            <p:extLst>
              <p:ext uri="{D42A27DB-BD31-4B8C-83A1-F6EECF244321}">
                <p14:modId xmlns:p14="http://schemas.microsoft.com/office/powerpoint/2010/main" val="30882448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734"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EF149C8E-8BA0-4CD9-9079-CDE1FD721B1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2F0CE7A0-1E55-B243-A2B3-7110B30C324D}"/>
              </a:ext>
            </a:extLst>
          </p:cNvPr>
          <p:cNvSpPr>
            <a:spLocks noGrp="1"/>
          </p:cNvSpPr>
          <p:nvPr>
            <p:ph type="sldNum" sz="quarter" idx="10"/>
          </p:nvPr>
        </p:nvSpPr>
        <p:spPr/>
        <p:txBody>
          <a:bodyPr/>
          <a:lstStyle/>
          <a:p>
            <a:pPr algn="ctr"/>
            <a:fld id="{8B680765-40E2-AC40-8F5D-C6BB6AC8B5D5}" type="slidenum">
              <a:rPr lang="en-GB" smtClean="0"/>
              <a:pPr algn="ctr"/>
              <a:t>‹#›</a:t>
            </a:fld>
            <a:endParaRPr lang="en-GB"/>
          </a:p>
        </p:txBody>
      </p:sp>
    </p:spTree>
    <p:extLst>
      <p:ext uri="{BB962C8B-B14F-4D97-AF65-F5344CB8AC3E}">
        <p14:creationId xmlns:p14="http://schemas.microsoft.com/office/powerpoint/2010/main" val="2034756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Back 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DB68EE-0BAB-444A-BEB7-B33C8AA27835}"/>
              </a:ext>
            </a:extLst>
          </p:cNvPr>
          <p:cNvSpPr/>
          <p:nvPr userDrawn="1"/>
        </p:nvSpPr>
        <p:spPr bwMode="auto">
          <a:xfrm flipH="1">
            <a:off x="0" y="0"/>
            <a:ext cx="13493750" cy="7589838"/>
          </a:xfrm>
          <a:prstGeom prst="rect">
            <a:avLst/>
          </a:prstGeom>
          <a:gradFill flip="none" rotWithShape="1">
            <a:gsLst>
              <a:gs pos="0">
                <a:schemeClr val="accent2"/>
              </a:gs>
              <a:gs pos="100000">
                <a:schemeClr val="accent2"/>
              </a:gs>
            </a:gsLst>
            <a:lin ang="18900000" scaled="1"/>
            <a:tileRect/>
          </a:gradFill>
          <a:ln w="9525" cap="flat" cmpd="sng" algn="ctr">
            <a:noFill/>
            <a:prstDash val="solid"/>
            <a:round/>
            <a:headEnd type="none" w="med" len="med"/>
            <a:tailEnd type="none" w="med" len="med"/>
          </a:ln>
          <a:effectLst/>
        </p:spPr>
        <p:txBody>
          <a:bodyPr rot="0" spcFirstLastPara="0" vertOverflow="overflow" horzOverflow="overflow" vert="horz" wrap="square" lIns="91436" tIns="45717" rIns="91436" bIns="45717" numCol="1" spcCol="0" rtlCol="0" fromWordArt="0" anchor="t" anchorCtr="0" forceAA="0" compatLnSpc="1">
            <a:prstTxWarp prst="textNoShape">
              <a:avLst/>
            </a:prstTxWarp>
            <a:noAutofit/>
          </a:bodyPr>
          <a:lstStyle/>
          <a:p>
            <a:pPr marL="0" marR="0" indent="0" algn="l" defTabSz="1019077" rtl="0" eaLnBrk="1" fontAlgn="base" latinLnBrk="0" hangingPunct="1">
              <a:lnSpc>
                <a:spcPct val="100000"/>
              </a:lnSpc>
              <a:spcBef>
                <a:spcPct val="0"/>
              </a:spcBef>
              <a:spcAft>
                <a:spcPts val="600"/>
              </a:spcAft>
              <a:buClrTx/>
              <a:buSzTx/>
              <a:buFontTx/>
              <a:buNone/>
              <a:tabLst/>
            </a:pPr>
            <a:endParaRPr kumimoji="0" lang="el-GR" sz="900" b="0" i="0" u="none" strike="noStrike" cap="none" normalizeH="0" baseline="0" err="1">
              <a:ln>
                <a:noFill/>
              </a:ln>
              <a:solidFill>
                <a:schemeClr val="tx1"/>
              </a:solidFill>
              <a:effectLst/>
              <a:latin typeface="+mn-lt"/>
            </a:endParaRPr>
          </a:p>
        </p:txBody>
      </p:sp>
      <p:sp>
        <p:nvSpPr>
          <p:cNvPr id="3" name="TextBox 1">
            <a:extLst>
              <a:ext uri="{FF2B5EF4-FFF2-40B4-BE49-F238E27FC236}">
                <a16:creationId xmlns:a16="http://schemas.microsoft.com/office/drawing/2014/main" id="{78B77324-744F-C04A-BA90-032A208BAC73}"/>
              </a:ext>
            </a:extLst>
          </p:cNvPr>
          <p:cNvSpPr txBox="1"/>
          <p:nvPr userDrawn="1"/>
        </p:nvSpPr>
        <p:spPr>
          <a:xfrm>
            <a:off x="482877" y="559102"/>
            <a:ext cx="4861284" cy="5269133"/>
          </a:xfrm>
          <a:prstGeom prst="rect">
            <a:avLst/>
          </a:prstGeom>
          <a:noFill/>
        </p:spPr>
        <p:txBody>
          <a:bodyPr wrap="square" lIns="0" tIns="36574"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rPr>
              <a:t>EY</a:t>
            </a:r>
            <a:r>
              <a:rPr kumimoji="0" lang="en-US" sz="800" b="1" i="0" u="none" strike="noStrike" kern="1200" cap="none" spc="0" normalizeH="0" baseline="0" noProof="0">
                <a:ln>
                  <a:noFill/>
                </a:ln>
                <a:solidFill>
                  <a:prstClr val="white"/>
                </a:solidFill>
                <a:effectLst/>
                <a:uLnTx/>
                <a:uFillTx/>
                <a:latin typeface="EYInterstate Light"/>
                <a:ea typeface="+mn-ea"/>
                <a:cs typeface="+mn-cs"/>
              </a:rPr>
              <a:t> </a:t>
            </a:r>
            <a:r>
              <a:rPr kumimoji="0" lang="en-US" sz="800" b="0" i="0" u="none" strike="noStrike" kern="1200" cap="none" spc="0" normalizeH="0" baseline="0" noProof="0">
                <a:ln>
                  <a:noFill/>
                </a:ln>
                <a:solidFill>
                  <a:prstClr val="white"/>
                </a:solidFill>
                <a:effectLst/>
                <a:uLnTx/>
                <a:uFillTx/>
                <a:latin typeface="EYInterstate Light"/>
                <a:ea typeface="+mn-ea"/>
                <a:cs typeface="+mn-cs"/>
              </a:rPr>
              <a:t>| Assurance | Tax | Strategy and Transactions | Consulting</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rPr>
              <a:t>About EY</a:t>
            </a: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l-GR"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endParaRPr>
          </a:p>
          <a:p>
            <a:pPr marL="0" marR="0" lvl="0" indent="0" algn="l" defTabSz="914311" rtl="0" eaLnBrk="1" fontAlgn="auto" latinLnBrk="0" hangingPunct="1">
              <a:lnSpc>
                <a:spcPct val="100000"/>
              </a:lnSpc>
              <a:spcBef>
                <a:spcPts val="0"/>
              </a:spcBef>
              <a:spcAft>
                <a:spcPts val="600"/>
              </a:spcAft>
              <a:buClr>
                <a:srgbClr val="27ACAA"/>
              </a:buClr>
              <a:buSzPct val="70000"/>
              <a:buFont typeface="Arial" pitchFamily="34" charset="0"/>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EY is a global leader in assurance, tax, strategy, transaction and consulting services. </a:t>
            </a:r>
            <a:r>
              <a:rPr kumimoji="0" lang="el-GR" sz="800" b="0" i="0" u="none" strike="noStrike" kern="1200" cap="none" spc="0" normalizeH="0" baseline="0" noProof="0">
                <a:ln>
                  <a:noFill/>
                </a:ln>
                <a:solidFill>
                  <a:prstClr val="white"/>
                </a:solidFill>
                <a:effectLst/>
                <a:uLnTx/>
                <a:uFillTx/>
                <a:latin typeface="EYInterstate Light"/>
                <a:ea typeface="+mn-ea"/>
                <a:cs typeface="+mn-cs"/>
              </a:rPr>
              <a:t/>
            </a:r>
            <a:br>
              <a:rPr kumimoji="0" lang="el-GR" sz="800" b="0" i="0" u="none" strike="noStrike" kern="1200" cap="none" spc="0" normalizeH="0" baseline="0" noProof="0">
                <a:ln>
                  <a:noFill/>
                </a:ln>
                <a:solidFill>
                  <a:prstClr val="white"/>
                </a:solidFill>
                <a:effectLst/>
                <a:uLnTx/>
                <a:uFillTx/>
                <a:latin typeface="EYInterstate Light"/>
                <a:ea typeface="+mn-ea"/>
                <a:cs typeface="+mn-cs"/>
              </a:rPr>
            </a:br>
            <a:r>
              <a:rPr kumimoji="0" lang="en-US" sz="800" b="0" i="0" u="none" strike="noStrike" kern="1200" cap="none" spc="0" normalizeH="0" baseline="0" noProof="0">
                <a:ln>
                  <a:noFill/>
                </a:ln>
                <a:solidFill>
                  <a:prstClr val="white"/>
                </a:solidFill>
                <a:effectLst/>
                <a:uLnTx/>
                <a:uFillTx/>
                <a:latin typeface="EYInterstate Light"/>
                <a:ea typeface="+mn-ea"/>
                <a:cs typeface="+mn-cs"/>
              </a:rPr>
              <a:t>The insights and quality services we deliver help build trust and confidence in the capital markets and in economies the world over. We develop outstanding leaders who team to deliver on our promises to all of our stakeholders. In so doing, we play a critical role in building a better working world for our people, for our clients and for our communities.</a:t>
            </a:r>
          </a:p>
          <a:p>
            <a:pPr marL="0" marR="0" lvl="0" indent="0" algn="l" defTabSz="914311" rtl="0" eaLnBrk="1" fontAlgn="auto" latinLnBrk="0" hangingPunct="1">
              <a:lnSpc>
                <a:spcPct val="100000"/>
              </a:lnSpc>
              <a:spcBef>
                <a:spcPts val="0"/>
              </a:spcBef>
              <a:spcAft>
                <a:spcPts val="600"/>
              </a:spcAft>
              <a:buClr>
                <a:srgbClr val="27ACAA"/>
              </a:buClr>
              <a:buSzPct val="70000"/>
              <a:buFont typeface="Arial" pitchFamily="34" charset="0"/>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a:t>
            </a:r>
            <a:r>
              <a:rPr kumimoji="0" lang="en-US" sz="800" b="0" i="0" u="none" strike="noStrike" kern="1200" cap="none" spc="0" normalizeH="0" baseline="0" noProof="0" err="1">
                <a:ln>
                  <a:noFill/>
                </a:ln>
                <a:solidFill>
                  <a:prstClr val="white"/>
                </a:solidFill>
                <a:effectLst/>
                <a:uLnTx/>
                <a:uFillTx/>
                <a:latin typeface="EYInterstate Light"/>
                <a:ea typeface="+mn-ea"/>
                <a:cs typeface="+mn-cs"/>
              </a:rPr>
              <a:t>ey.com</a:t>
            </a:r>
            <a:r>
              <a:rPr kumimoji="0" lang="en-US" sz="800" b="0" i="0" u="none" strike="noStrike" kern="1200" cap="none" spc="0" normalizeH="0" baseline="0" noProof="0">
                <a:ln>
                  <a:noFill/>
                </a:ln>
                <a:solidFill>
                  <a:prstClr val="white"/>
                </a:solidFill>
                <a:effectLst/>
                <a:uLnTx/>
                <a:uFillTx/>
                <a:latin typeface="EYInterstate Light"/>
                <a:ea typeface="+mn-ea"/>
                <a:cs typeface="+mn-cs"/>
              </a:rPr>
              <a:t>/privacy. For more information about our organization, please visit </a:t>
            </a:r>
            <a:r>
              <a:rPr kumimoji="0" lang="en-US" sz="800" b="0" i="0" u="none" strike="noStrike" kern="1200" cap="none" spc="0" normalizeH="0" baseline="0" noProof="0" err="1">
                <a:ln>
                  <a:noFill/>
                </a:ln>
                <a:solidFill>
                  <a:prstClr val="white"/>
                </a:solidFill>
                <a:effectLst/>
                <a:uLnTx/>
                <a:uFillTx/>
                <a:latin typeface="EYInterstate Light"/>
                <a:ea typeface="+mn-ea"/>
                <a:cs typeface="+mn-cs"/>
              </a:rPr>
              <a:t>ey.com</a:t>
            </a:r>
            <a:r>
              <a:rPr kumimoji="0" lang="en-US" sz="800" b="0" i="0" u="none" strike="noStrike" kern="1200" cap="none" spc="0" normalizeH="0" baseline="0" noProof="0">
                <a:ln>
                  <a:noFill/>
                </a:ln>
                <a:solidFill>
                  <a:prstClr val="white"/>
                </a:solidFill>
                <a:effectLst/>
                <a:uLnTx/>
                <a:uFillTx/>
                <a:latin typeface="EYInterstate Light"/>
                <a:ea typeface="+mn-ea"/>
                <a:cs typeface="+mn-cs"/>
              </a:rPr>
              <a:t>.</a:t>
            </a:r>
            <a:br>
              <a:rPr kumimoji="0" lang="en-US" sz="800" b="0" i="0" u="none" strike="noStrike" kern="1200" cap="none" spc="0" normalizeH="0" baseline="0" noProof="0">
                <a:ln>
                  <a:noFill/>
                </a:ln>
                <a:solidFill>
                  <a:prstClr val="white"/>
                </a:solidFill>
                <a:effectLst/>
                <a:uLnTx/>
                <a:uFillTx/>
                <a:latin typeface="EYInterstate Light"/>
                <a:ea typeface="+mn-ea"/>
                <a:cs typeface="+mn-cs"/>
              </a:rPr>
            </a:br>
            <a:endParaRPr kumimoji="0" lang="el-GR"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3855"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About EY Health </a:t>
            </a:r>
          </a:p>
          <a:p>
            <a:pPr marL="0" marR="0" lvl="0" indent="0" algn="l" defTabSz="913855"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endParaRPr>
          </a:p>
          <a:p>
            <a:pPr marL="0" marR="0" lvl="0" indent="0" algn="l" defTabSz="913855"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Around the world, the health sector is being reimagined in the face of aging populations, increased prevalence of chronic diseases, growth in emerging markets and shifting reimbursement models. Health care organizations must address these challenges while mastering the digital innovation that offers both opportunities and threats. Technology empowers patients, real-time analytics improves care and enables a mind shift toward prevention – but also opens the door to new non-traditional competitors. EY works with clients to reposition and optimize their business models, people strategies and operational structures to address cost pressures while leveraging the potential of analytics and technologies to improve quality of care. In this way, we help health organizations stay competitive and deliver better patient outcomes both now and in the future.</a:t>
            </a: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EY Global Health Sector brings together a worldwide network of more than 10,000 sector-focused assurance, tax, strategy &amp; transactions and consulting professionals with a range of health care and business backgrounds. Our wide-reaching network allows us to rapidly share leading practices and solutions around the globe and deploy diverse delivery teams to meet your needs. Visit </a:t>
            </a:r>
            <a:r>
              <a:rPr kumimoji="0" lang="en-US" sz="800" b="0" i="0" u="none" strike="noStrike" kern="1200" cap="none" spc="0" normalizeH="0" baseline="0" noProof="0" err="1">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ey.com</a:t>
            </a:r>
            <a:r>
              <a:rPr kumimoji="0" lang="en-US" sz="800" b="0"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/health</a:t>
            </a: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l-GR" sz="800" b="1"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EYInterstate Light"/>
                <a:ea typeface="+mn-ea"/>
                <a:cs typeface="+mn-cs"/>
              </a:rPr>
              <a:t> </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 20</a:t>
            </a:r>
            <a:r>
              <a:rPr kumimoji="0" lang="el-GR" sz="800" b="0" i="0" u="none" strike="noStrike" kern="1200" cap="none" spc="0" normalizeH="0" baseline="0" noProof="0">
                <a:ln>
                  <a:noFill/>
                </a:ln>
                <a:solidFill>
                  <a:prstClr val="white"/>
                </a:solidFill>
                <a:effectLst/>
                <a:uLnTx/>
                <a:uFillTx/>
                <a:latin typeface="EYInterstate Light"/>
                <a:ea typeface="+mn-ea"/>
                <a:cs typeface="+mn-cs"/>
              </a:rPr>
              <a:t>2</a:t>
            </a:r>
            <a:r>
              <a:rPr kumimoji="0" lang="en-US" sz="800" b="0" i="0" u="none" strike="noStrike" kern="1200" cap="none" spc="0" normalizeH="0" baseline="0" noProof="0">
                <a:ln>
                  <a:noFill/>
                </a:ln>
                <a:solidFill>
                  <a:prstClr val="white"/>
                </a:solidFill>
                <a:effectLst/>
                <a:uLnTx/>
                <a:uFillTx/>
                <a:latin typeface="EYInterstate Light"/>
                <a:ea typeface="+mn-ea"/>
                <a:cs typeface="+mn-cs"/>
              </a:rPr>
              <a:t>1 EY</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All Rights Reserved.</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err="1">
                <a:ln>
                  <a:noFill/>
                </a:ln>
                <a:solidFill>
                  <a:prstClr val="white"/>
                </a:solidFill>
                <a:effectLst/>
                <a:uLnTx/>
                <a:uFillTx/>
                <a:latin typeface="EYInterstate" panose="02000503020000020004" pitchFamily="2" charset="0"/>
                <a:ea typeface="+mn-ea"/>
                <a:cs typeface="+mn-cs"/>
              </a:rPr>
              <a:t>ey.com</a:t>
            </a:r>
            <a:endParaRPr kumimoji="0" lang="en-GB" sz="1000" b="0" i="0" u="none" strike="noStrike" kern="1200" cap="none" spc="0" normalizeH="0" baseline="0" noProof="0">
              <a:ln>
                <a:noFill/>
              </a:ln>
              <a:solidFill>
                <a:prstClr val="white"/>
              </a:solidFill>
              <a:effectLst/>
              <a:uLnTx/>
              <a:uFillTx/>
              <a:latin typeface="EYInterstate" panose="02000503020000020004" pitchFamily="2" charset="0"/>
              <a:ea typeface="+mn-ea"/>
              <a:cs typeface="+mn-cs"/>
            </a:endParaRPr>
          </a:p>
          <a:p>
            <a:pPr marL="0" marR="0" lvl="0" indent="0" algn="l" defTabSz="914311" rtl="0" eaLnBrk="1" fontAlgn="auto" latinLnBrk="0" hangingPunct="1">
              <a:lnSpc>
                <a:spcPct val="100000"/>
              </a:lnSpc>
              <a:spcBef>
                <a:spcPts val="0"/>
              </a:spcBef>
              <a:spcAft>
                <a:spcPts val="0"/>
              </a:spcAft>
              <a:buClrTx/>
              <a:buSzTx/>
              <a:buFontTx/>
              <a:buNone/>
              <a:tabLst/>
              <a:defRPr/>
            </a:pP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p:txBody>
      </p:sp>
      <p:pic>
        <p:nvPicPr>
          <p:cNvPr id="4" name="Picture 3">
            <a:extLst>
              <a:ext uri="{FF2B5EF4-FFF2-40B4-BE49-F238E27FC236}">
                <a16:creationId xmlns:a16="http://schemas.microsoft.com/office/drawing/2014/main" id="{503D63C1-D176-1949-816D-7E31BF7C321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2877" y="6313915"/>
            <a:ext cx="2977290" cy="141850"/>
          </a:xfrm>
          <a:prstGeom prst="rect">
            <a:avLst/>
          </a:prstGeom>
        </p:spPr>
      </p:pic>
    </p:spTree>
    <p:extLst>
      <p:ext uri="{BB962C8B-B14F-4D97-AF65-F5344CB8AC3E}">
        <p14:creationId xmlns:p14="http://schemas.microsoft.com/office/powerpoint/2010/main" val="2322361940"/>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 p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F8039CA-82E8-354F-865B-608A48E4FE33}"/>
              </a:ext>
            </a:extLst>
          </p:cNvPr>
          <p:cNvSpPr>
            <a:spLocks noGrp="1"/>
          </p:cNvSpPr>
          <p:nvPr>
            <p:ph type="pic" sz="quarter" idx="12"/>
          </p:nvPr>
        </p:nvSpPr>
        <p:spPr>
          <a:xfrm>
            <a:off x="1" y="0"/>
            <a:ext cx="12810952" cy="7589838"/>
          </a:xfrm>
        </p:spPr>
        <p:txBody>
          <a:bodyPr/>
          <a:lstStyle/>
          <a:p>
            <a:r>
              <a:rPr lang="en-GB"/>
              <a:t>Click icon to add picture</a:t>
            </a:r>
            <a:endParaRPr lang="en-US"/>
          </a:p>
        </p:txBody>
      </p:sp>
      <p:sp>
        <p:nvSpPr>
          <p:cNvPr id="31" name="Text Placeholder 30">
            <a:extLst>
              <a:ext uri="{FF2B5EF4-FFF2-40B4-BE49-F238E27FC236}">
                <a16:creationId xmlns:a16="http://schemas.microsoft.com/office/drawing/2014/main" id="{045F597A-084D-4599-BCA2-08C81F449ADF}"/>
              </a:ext>
            </a:extLst>
          </p:cNvPr>
          <p:cNvSpPr>
            <a:spLocks noGrp="1"/>
          </p:cNvSpPr>
          <p:nvPr>
            <p:ph type="body" sz="quarter" idx="11" hasCustomPrompt="1"/>
          </p:nvPr>
        </p:nvSpPr>
        <p:spPr>
          <a:xfrm>
            <a:off x="6717838" y="4016547"/>
            <a:ext cx="5174250" cy="184666"/>
          </a:xfrm>
          <a:prstGeom prst="rect">
            <a:avLst/>
          </a:prstGeom>
        </p:spPr>
        <p:txBody>
          <a:bodyPr>
            <a:spAutoFit/>
          </a:bodyPr>
          <a:lstStyle>
            <a:lvl1pPr algn="r">
              <a:lnSpc>
                <a:spcPct val="100000"/>
              </a:lnSpc>
              <a:spcAft>
                <a:spcPts val="757"/>
              </a:spcAft>
              <a:defRPr sz="6054" b="0" i="0">
                <a:solidFill>
                  <a:srgbClr val="2E2E38"/>
                </a:solidFill>
                <a:latin typeface="EYInterstate Light" panose="02000506000000020004" pitchFamily="2" charset="0"/>
              </a:defRPr>
            </a:lvl1pPr>
            <a:lvl2pPr algn="r">
              <a:lnSpc>
                <a:spcPct val="100000"/>
              </a:lnSpc>
              <a:spcAft>
                <a:spcPts val="757"/>
              </a:spcAft>
              <a:defRPr sz="1200" b="0" i="0">
                <a:solidFill>
                  <a:srgbClr val="2E2E38"/>
                </a:solidFill>
                <a:latin typeface="EYInterstate Light" panose="02000506000000020004" pitchFamily="2" charset="0"/>
              </a:defRPr>
            </a:lvl2pPr>
          </a:lstStyle>
          <a:p>
            <a:pPr lvl="1"/>
            <a:r>
              <a:rPr lang="en-US"/>
              <a:t>Second level</a:t>
            </a:r>
          </a:p>
        </p:txBody>
      </p:sp>
      <p:sp>
        <p:nvSpPr>
          <p:cNvPr id="3" name="Title 2">
            <a:extLst>
              <a:ext uri="{FF2B5EF4-FFF2-40B4-BE49-F238E27FC236}">
                <a16:creationId xmlns:a16="http://schemas.microsoft.com/office/drawing/2014/main" id="{68ABF292-B039-FA40-9999-5F34F32539AC}"/>
              </a:ext>
            </a:extLst>
          </p:cNvPr>
          <p:cNvSpPr>
            <a:spLocks noGrp="1"/>
          </p:cNvSpPr>
          <p:nvPr>
            <p:ph type="title"/>
          </p:nvPr>
        </p:nvSpPr>
        <p:spPr>
          <a:xfrm>
            <a:off x="6717837" y="2506283"/>
            <a:ext cx="5174250" cy="1292662"/>
          </a:xfrm>
        </p:spPr>
        <p:txBody>
          <a:bodyPr anchor="b">
            <a:spAutoFit/>
          </a:bodyPr>
          <a:lstStyle>
            <a:lvl1pPr algn="r">
              <a:defRPr lang="en-US" sz="4200" b="0" i="0" baseline="0" dirty="0" smtClean="0">
                <a:solidFill>
                  <a:srgbClr val="2E2E38"/>
                </a:solidFill>
                <a:latin typeface="EYInterstate Light" panose="02000506000000020004" pitchFamily="2" charset="0"/>
                <a:ea typeface="+mn-ea"/>
                <a:cs typeface="+mn-cs"/>
              </a:defRPr>
            </a:lvl1pPr>
          </a:lstStyle>
          <a:p>
            <a:pPr marL="0" marR="0" lvl="0" indent="0" algn="r" defTabSz="1350587" rtl="0" eaLnBrk="1" fontAlgn="base" latinLnBrk="0" hangingPunct="1">
              <a:lnSpc>
                <a:spcPct val="100000"/>
              </a:lnSpc>
              <a:spcBef>
                <a:spcPts val="0"/>
              </a:spcBef>
              <a:spcAft>
                <a:spcPts val="757"/>
              </a:spcAft>
              <a:buClrTx/>
              <a:buSzTx/>
              <a:buFontTx/>
              <a:buNone/>
              <a:tabLst/>
            </a:pPr>
            <a:r>
              <a:rPr lang="en-GB"/>
              <a:t>Click to edit Master title style</a:t>
            </a:r>
          </a:p>
        </p:txBody>
      </p:sp>
      <p:sp>
        <p:nvSpPr>
          <p:cNvPr id="6" name="Slide Number Placeholder 5">
            <a:extLst>
              <a:ext uri="{FF2B5EF4-FFF2-40B4-BE49-F238E27FC236}">
                <a16:creationId xmlns:a16="http://schemas.microsoft.com/office/drawing/2014/main" id="{0808C7F7-233B-FC4E-9616-56801E62F6E5}"/>
              </a:ext>
            </a:extLst>
          </p:cNvPr>
          <p:cNvSpPr>
            <a:spLocks noGrp="1"/>
          </p:cNvSpPr>
          <p:nvPr>
            <p:ph type="sldNum" sz="quarter" idx="15"/>
          </p:nvPr>
        </p:nvSpPr>
        <p:spPr/>
        <p:txBody>
          <a:bodyPr/>
          <a:lstStyle/>
          <a:p>
            <a:pPr algn="ctr"/>
            <a:fld id="{8B680765-40E2-AC40-8F5D-C6BB6AC8B5D5}" type="slidenum">
              <a:rPr lang="en-GB" smtClean="0"/>
              <a:pPr algn="ctr"/>
              <a:t>‹#›</a:t>
            </a:fld>
            <a:endParaRPr lang="en-GB"/>
          </a:p>
        </p:txBody>
      </p:sp>
      <p:sp>
        <p:nvSpPr>
          <p:cNvPr id="8" name="Rectangle 7">
            <a:extLst>
              <a:ext uri="{FF2B5EF4-FFF2-40B4-BE49-F238E27FC236}">
                <a16:creationId xmlns:a16="http://schemas.microsoft.com/office/drawing/2014/main" id="{F9BBF69B-9F3A-C64F-A8BA-FBCE4B509D1D}"/>
              </a:ext>
            </a:extLst>
          </p:cNvPr>
          <p:cNvSpPr/>
          <p:nvPr userDrawn="1"/>
        </p:nvSpPr>
        <p:spPr bwMode="auto">
          <a:xfrm>
            <a:off x="3581400" y="3003176"/>
            <a:ext cx="3913095"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36" tIns="45717" rIns="91436" bIns="45717" numCol="1" spcCol="0" rtlCol="0" fromWordArt="0" anchor="t" anchorCtr="0" forceAA="0" compatLnSpc="1">
            <a:prstTxWarp prst="textNoShape">
              <a:avLst/>
            </a:prstTxWarp>
            <a:noAutofit/>
          </a:bodyPr>
          <a:lstStyle/>
          <a:p>
            <a:pPr marL="0" marR="0" indent="0" algn="l" defTabSz="1019077"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Tree>
    <p:extLst>
      <p:ext uri="{BB962C8B-B14F-4D97-AF65-F5344CB8AC3E}">
        <p14:creationId xmlns:p14="http://schemas.microsoft.com/office/powerpoint/2010/main" val="41067501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mpty p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49692B-CE2C-384E-ADD2-C4B7D3654241}"/>
              </a:ext>
            </a:extLst>
          </p:cNvPr>
          <p:cNvSpPr/>
          <p:nvPr userDrawn="1"/>
        </p:nvSpPr>
        <p:spPr bwMode="auto">
          <a:xfrm>
            <a:off x="3581400" y="3003176"/>
            <a:ext cx="3913095"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36" tIns="45717" rIns="91436" bIns="45717" numCol="1" spcCol="0" rtlCol="0" fromWordArt="0" anchor="t" anchorCtr="0" forceAA="0" compatLnSpc="1">
            <a:prstTxWarp prst="textNoShape">
              <a:avLst/>
            </a:prstTxWarp>
            <a:noAutofit/>
          </a:bodyPr>
          <a:lstStyle/>
          <a:p>
            <a:pPr marL="0" marR="0" indent="0" algn="l" defTabSz="1019077"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Tree>
    <p:extLst>
      <p:ext uri="{BB962C8B-B14F-4D97-AF65-F5344CB8AC3E}">
        <p14:creationId xmlns:p14="http://schemas.microsoft.com/office/powerpoint/2010/main" val="9028783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5F5ACFB-9985-4F83-B210-062E308F4E29}"/>
              </a:ext>
            </a:extLst>
          </p:cNvPr>
          <p:cNvGraphicFramePr>
            <a:graphicFrameLocks noChangeAspect="1"/>
          </p:cNvGraphicFramePr>
          <p:nvPr userDrawn="1">
            <p:custDataLst>
              <p:tags r:id="rId2"/>
            </p:custDataLst>
            <p:extLst>
              <p:ext uri="{D42A27DB-BD31-4B8C-83A1-F6EECF244321}">
                <p14:modId xmlns:p14="http://schemas.microsoft.com/office/powerpoint/2010/main" val="2986886267"/>
              </p:ext>
            </p:extLst>
          </p:nvPr>
        </p:nvGraphicFramePr>
        <p:xfrm>
          <a:off x="1757" y="1759"/>
          <a:ext cx="1758" cy="1757"/>
        </p:xfrm>
        <a:graphic>
          <a:graphicData uri="http://schemas.openxmlformats.org/presentationml/2006/ole">
            <mc:AlternateContent xmlns:mc="http://schemas.openxmlformats.org/markup-compatibility/2006">
              <mc:Choice xmlns:v="urn:schemas-microsoft-com:vml" Requires="v">
                <p:oleObj spid="_x0000_s199742" name="think-cell Slide" r:id="rId5" imgW="383" imgH="384" progId="TCLayout.ActiveDocument.1">
                  <p:embed/>
                </p:oleObj>
              </mc:Choice>
              <mc:Fallback>
                <p:oleObj name="think-cell Slide" r:id="rId5" imgW="383" imgH="384" progId="TCLayout.ActiveDocument.1">
                  <p:embed/>
                  <p:pic>
                    <p:nvPicPr>
                      <p:cNvPr id="6" name="Object 5" hidden="1">
                        <a:extLst>
                          <a:ext uri="{FF2B5EF4-FFF2-40B4-BE49-F238E27FC236}">
                            <a16:creationId xmlns:a16="http://schemas.microsoft.com/office/drawing/2014/main" id="{E5F5ACFB-9985-4F83-B210-062E308F4E29}"/>
                          </a:ext>
                        </a:extLst>
                      </p:cNvPr>
                      <p:cNvPicPr/>
                      <p:nvPr/>
                    </p:nvPicPr>
                    <p:blipFill>
                      <a:blip r:embed="rId6"/>
                      <a:stretch>
                        <a:fillRect/>
                      </a:stretch>
                    </p:blipFill>
                    <p:spPr>
                      <a:xfrm>
                        <a:off x="1757" y="1759"/>
                        <a:ext cx="1758" cy="175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F944F516-AA1A-42A3-9D38-FED1442EDDB8}"/>
              </a:ext>
            </a:extLst>
          </p:cNvPr>
          <p:cNvSpPr/>
          <p:nvPr userDrawn="1">
            <p:custDataLst>
              <p:tags r:id="rId3"/>
            </p:custDataLst>
          </p:nvPr>
        </p:nvSpPr>
        <p:spPr>
          <a:xfrm>
            <a:off x="0" y="1"/>
            <a:ext cx="175700" cy="175691"/>
          </a:xfrm>
          <a:prstGeom prst="rect">
            <a:avLst/>
          </a:prstGeom>
          <a:ln>
            <a:solidFill>
              <a:schemeClr val="tx1"/>
            </a:solidFill>
          </a:ln>
        </p:spPr>
        <p:txBody>
          <a:bodyPr vert="horz" wrap="none" lIns="0" tIns="0" rIns="0" bIns="0" numCol="1" spcCol="0" rtlCol="0" anchor="t" anchorCtr="0" compatLnSpc="1">
            <a:prstTxWarp prst="textNoShape">
              <a:avLst/>
            </a:prstTxWarp>
            <a:noAutofit/>
          </a:bodyPr>
          <a:lstStyle/>
          <a:p>
            <a:pPr marL="0" marR="0" lvl="0" indent="0" algn="l" defTabSz="1011868" rtl="0" eaLnBrk="0" fontAlgn="base" latinLnBrk="0" hangingPunct="0">
              <a:lnSpc>
                <a:spcPct val="100000"/>
              </a:lnSpc>
              <a:spcBef>
                <a:spcPct val="50000"/>
              </a:spcBef>
              <a:spcAft>
                <a:spcPct val="0"/>
              </a:spcAft>
              <a:buClrTx/>
              <a:buSzTx/>
              <a:buFontTx/>
              <a:buNone/>
              <a:tabLst/>
            </a:pPr>
            <a:endParaRPr kumimoji="0" lang="en-US" sz="2876" b="1" i="0" u="none" strike="noStrike" cap="none" normalizeH="0" baseline="0">
              <a:ln>
                <a:noFill/>
              </a:ln>
              <a:solidFill>
                <a:schemeClr val="tx1"/>
              </a:solidFill>
              <a:effectLst/>
              <a:latin typeface="Imago" panose="020B0604020202020204" charset="0"/>
              <a:ea typeface="+mj-ea"/>
              <a:cs typeface="+mj-cs"/>
              <a:sym typeface="Imago" panose="020B0604020202020204" charset="0"/>
            </a:endParaRPr>
          </a:p>
        </p:txBody>
      </p:sp>
      <p:sp>
        <p:nvSpPr>
          <p:cNvPr id="2" name="Title 1"/>
          <p:cNvSpPr>
            <a:spLocks noGrp="1"/>
          </p:cNvSpPr>
          <p:nvPr>
            <p:ph type="title"/>
          </p:nvPr>
        </p:nvSpPr>
        <p:spPr/>
        <p:txBody>
          <a:bodyPr vert="horz"/>
          <a:lstStyle>
            <a:lvl1pPr>
              <a:defRPr/>
            </a:lvl1pPr>
          </a:lstStyle>
          <a:p>
            <a:r>
              <a:rPr lang="en-GB"/>
              <a:t>Click to edit Master title style</a:t>
            </a:r>
            <a:endParaRPr lang="pl-PL"/>
          </a:p>
        </p:txBody>
      </p:sp>
      <p:sp>
        <p:nvSpPr>
          <p:cNvPr id="4" name="shpPlaceholderNumber"/>
          <p:cNvSpPr>
            <a:spLocks noGrp="1" noChangeArrowheads="1"/>
          </p:cNvSpPr>
          <p:nvPr>
            <p:ph type="sldNum" sz="quarter" idx="11"/>
          </p:nvPr>
        </p:nvSpPr>
        <p:spPr>
          <a:ln/>
        </p:spPr>
        <p:txBody>
          <a:bodyPr/>
          <a:lstStyle>
            <a:lvl1pPr>
              <a:defRPr/>
            </a:lvl1pPr>
          </a:lstStyle>
          <a:p>
            <a:pPr>
              <a:defRPr/>
            </a:pPr>
            <a:fld id="{7F7165CB-D5E5-4F49-B52C-2E6BB58C0F51}" type="slidenum">
              <a:rPr lang="en-US"/>
              <a:pPr>
                <a:defRPr/>
              </a:pPr>
              <a:t>‹#›</a:t>
            </a:fld>
            <a:endParaRPr lang="en-US"/>
          </a:p>
        </p:txBody>
      </p:sp>
      <p:sp>
        <p:nvSpPr>
          <p:cNvPr id="7" name="Rectangle 6">
            <a:extLst>
              <a:ext uri="{FF2B5EF4-FFF2-40B4-BE49-F238E27FC236}">
                <a16:creationId xmlns:a16="http://schemas.microsoft.com/office/drawing/2014/main" id="{38892FF9-A7F7-6242-B1E9-318B72CCF0C9}"/>
              </a:ext>
            </a:extLst>
          </p:cNvPr>
          <p:cNvSpPr/>
          <p:nvPr userDrawn="1"/>
        </p:nvSpPr>
        <p:spPr bwMode="auto">
          <a:xfrm>
            <a:off x="3581400" y="3003176"/>
            <a:ext cx="3913095"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36" tIns="45717" rIns="91436" bIns="45717" numCol="1" spcCol="0" rtlCol="0" fromWordArt="0" anchor="t" anchorCtr="0" forceAA="0" compatLnSpc="1">
            <a:prstTxWarp prst="textNoShape">
              <a:avLst/>
            </a:prstTxWarp>
            <a:noAutofit/>
          </a:bodyPr>
          <a:lstStyle/>
          <a:p>
            <a:pPr marL="0" marR="0" indent="0" algn="l" defTabSz="1019077"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Tree>
    <p:extLst>
      <p:ext uri="{BB962C8B-B14F-4D97-AF65-F5344CB8AC3E}">
        <p14:creationId xmlns:p14="http://schemas.microsoft.com/office/powerpoint/2010/main" val="13160004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 column text page">
    <p:bg>
      <p:bgPr>
        <a:solidFill>
          <a:srgbClr val="F6F6FA"/>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F149C8E-8BA0-4CD9-9079-CDE1FD721B1B}"/>
              </a:ext>
            </a:extLst>
          </p:cNvPr>
          <p:cNvGraphicFramePr>
            <a:graphicFrameLocks noChangeAspect="1"/>
          </p:cNvGraphicFramePr>
          <p:nvPr userDrawn="1">
            <p:custDataLst>
              <p:tags r:id="rId2"/>
            </p:custDataLst>
            <p:extLst>
              <p:ext uri="{D42A27DB-BD31-4B8C-83A1-F6EECF244321}">
                <p14:modId xmlns:p14="http://schemas.microsoft.com/office/powerpoint/2010/main" val="371294981"/>
              </p:ext>
            </p:extLst>
          </p:nvPr>
        </p:nvGraphicFramePr>
        <p:xfrm>
          <a:off x="1590" y="1590"/>
          <a:ext cx="1588" cy="1588"/>
        </p:xfrm>
        <a:graphic>
          <a:graphicData uri="http://schemas.openxmlformats.org/presentationml/2006/ole">
            <mc:AlternateContent xmlns:mc="http://schemas.openxmlformats.org/markup-compatibility/2006">
              <mc:Choice xmlns:v="urn:schemas-microsoft-com:vml" Requires="v">
                <p:oleObj spid="_x0000_s200766"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EF149C8E-8BA0-4CD9-9079-CDE1FD721B1B}"/>
                          </a:ext>
                        </a:extLst>
                      </p:cNvPr>
                      <p:cNvPicPr/>
                      <p:nvPr/>
                    </p:nvPicPr>
                    <p:blipFill>
                      <a:blip r:embed="rId5"/>
                      <a:stretch>
                        <a:fillRect/>
                      </a:stretch>
                    </p:blipFill>
                    <p:spPr>
                      <a:xfrm>
                        <a:off x="1590" y="1590"/>
                        <a:ext cx="1588" cy="1588"/>
                      </a:xfrm>
                      <a:prstGeom prst="rect">
                        <a:avLst/>
                      </a:prstGeom>
                    </p:spPr>
                  </p:pic>
                </p:oleObj>
              </mc:Fallback>
            </mc:AlternateContent>
          </a:graphicData>
        </a:graphic>
      </p:graphicFrame>
      <p:sp>
        <p:nvSpPr>
          <p:cNvPr id="3" name="Text Placeholder 2">
            <a:extLst>
              <a:ext uri="{FF2B5EF4-FFF2-40B4-BE49-F238E27FC236}">
                <a16:creationId xmlns:a16="http://schemas.microsoft.com/office/drawing/2014/main" id="{8CE8F41A-CC32-DB45-987C-5016F96E7AF9}"/>
              </a:ext>
            </a:extLst>
          </p:cNvPr>
          <p:cNvSpPr>
            <a:spLocks noGrp="1"/>
          </p:cNvSpPr>
          <p:nvPr>
            <p:ph type="body" sz="quarter" idx="16"/>
          </p:nvPr>
        </p:nvSpPr>
        <p:spPr>
          <a:xfrm>
            <a:off x="682801" y="1703851"/>
            <a:ext cx="11441353" cy="5343063"/>
          </a:xfrm>
        </p:spPr>
        <p:txBody>
          <a:bodyPr numCol="3" spcCol="18000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55DEA8D-FE13-9642-B6EE-5AA960A211A3}"/>
              </a:ext>
            </a:extLst>
          </p:cNvPr>
          <p:cNvSpPr>
            <a:spLocks noGrp="1"/>
          </p:cNvSpPr>
          <p:nvPr>
            <p:ph type="dt" sz="half" idx="17"/>
          </p:nvPr>
        </p:nvSpPr>
        <p:spPr/>
        <p:txBody>
          <a:bodyPr/>
          <a:lstStyle/>
          <a:p>
            <a:r>
              <a:rPr lang="el-GR"/>
              <a:t>Confidential. All rights </a:t>
            </a:r>
            <a:r>
              <a:rPr lang="el-GR" err="1"/>
              <a:t>reserved</a:t>
            </a:r>
            <a:r>
              <a:rPr lang="el-GR"/>
              <a:t>. EY 2021</a:t>
            </a:r>
            <a:endParaRPr lang="en-GB"/>
          </a:p>
        </p:txBody>
      </p:sp>
      <p:sp>
        <p:nvSpPr>
          <p:cNvPr id="8" name="Footer Placeholder 7">
            <a:extLst>
              <a:ext uri="{FF2B5EF4-FFF2-40B4-BE49-F238E27FC236}">
                <a16:creationId xmlns:a16="http://schemas.microsoft.com/office/drawing/2014/main" id="{EB936694-5E9A-B349-9670-9886790C2A89}"/>
              </a:ext>
            </a:extLst>
          </p:cNvPr>
          <p:cNvSpPr>
            <a:spLocks noGrp="1"/>
          </p:cNvSpPr>
          <p:nvPr>
            <p:ph type="ftr" sz="quarter" idx="18"/>
          </p:nvPr>
        </p:nvSpPr>
        <p:spPr/>
        <p:txBody>
          <a:bodyPr/>
          <a:lstStyle/>
          <a:p>
            <a:r>
              <a:rPr lang="en-US"/>
              <a:t>EY Proposal | Home Care Program Design</a:t>
            </a:r>
            <a:endParaRPr lang="en-GB">
              <a:solidFill>
                <a:schemeClr val="accent5"/>
              </a:solidFill>
            </a:endParaRPr>
          </a:p>
        </p:txBody>
      </p:sp>
      <p:sp>
        <p:nvSpPr>
          <p:cNvPr id="9" name="Slide Number Placeholder 8">
            <a:extLst>
              <a:ext uri="{FF2B5EF4-FFF2-40B4-BE49-F238E27FC236}">
                <a16:creationId xmlns:a16="http://schemas.microsoft.com/office/drawing/2014/main" id="{718C1AC4-60C3-834C-A6EE-362EEC09535A}"/>
              </a:ext>
            </a:extLst>
          </p:cNvPr>
          <p:cNvSpPr>
            <a:spLocks noGrp="1"/>
          </p:cNvSpPr>
          <p:nvPr>
            <p:ph type="sldNum" sz="quarter" idx="19"/>
          </p:nvPr>
        </p:nvSpPr>
        <p:spPr/>
        <p:txBody>
          <a:bodyPr/>
          <a:lstStyle/>
          <a:p>
            <a:pPr algn="ctr"/>
            <a:fld id="{8B680765-40E2-AC40-8F5D-C6BB6AC8B5D5}" type="slidenum">
              <a:rPr lang="en-GB" smtClean="0"/>
              <a:pPr algn="ctr"/>
              <a:t>‹#›</a:t>
            </a:fld>
            <a:endParaRPr lang="en-GB"/>
          </a:p>
        </p:txBody>
      </p:sp>
      <p:sp>
        <p:nvSpPr>
          <p:cNvPr id="2" name="Title 1">
            <a:extLst>
              <a:ext uri="{FF2B5EF4-FFF2-40B4-BE49-F238E27FC236}">
                <a16:creationId xmlns:a16="http://schemas.microsoft.com/office/drawing/2014/main" id="{B4799FDC-A454-2F4B-AB6E-ABE75575D57A}"/>
              </a:ext>
            </a:extLst>
          </p:cNvPr>
          <p:cNvSpPr>
            <a:spLocks noGrp="1"/>
          </p:cNvSpPr>
          <p:nvPr>
            <p:ph type="title"/>
          </p:nvPr>
        </p:nvSpPr>
        <p:spPr/>
        <p:txBody>
          <a:bodyPr vert="horz"/>
          <a:lstStyle>
            <a:lvl1pPr>
              <a:defRPr>
                <a:solidFill>
                  <a:schemeClr val="tx1"/>
                </a:solidFill>
              </a:defRPr>
            </a:lvl1pPr>
          </a:lstStyle>
          <a:p>
            <a:r>
              <a:rPr lang="en-GB"/>
              <a:t>Click to edit Master title style</a:t>
            </a:r>
          </a:p>
        </p:txBody>
      </p:sp>
    </p:spTree>
    <p:extLst>
      <p:ext uri="{BB962C8B-B14F-4D97-AF65-F5344CB8AC3E}">
        <p14:creationId xmlns:p14="http://schemas.microsoft.com/office/powerpoint/2010/main" val="32974437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5F5ACFB-9985-4F83-B210-062E308F4E29}"/>
              </a:ext>
            </a:extLst>
          </p:cNvPr>
          <p:cNvGraphicFramePr>
            <a:graphicFrameLocks noChangeAspect="1"/>
          </p:cNvGraphicFramePr>
          <p:nvPr userDrawn="1">
            <p:custDataLst>
              <p:tags r:id="rId2"/>
            </p:custDataLst>
            <p:extLst>
              <p:ext uri="{D42A27DB-BD31-4B8C-83A1-F6EECF244321}">
                <p14:modId xmlns:p14="http://schemas.microsoft.com/office/powerpoint/2010/main" val="3877152457"/>
              </p:ext>
            </p:extLst>
          </p:nvPr>
        </p:nvGraphicFramePr>
        <p:xfrm>
          <a:off x="1757" y="1760"/>
          <a:ext cx="1758" cy="1757"/>
        </p:xfrm>
        <a:graphic>
          <a:graphicData uri="http://schemas.openxmlformats.org/presentationml/2006/ole">
            <mc:AlternateContent xmlns:mc="http://schemas.openxmlformats.org/markup-compatibility/2006">
              <mc:Choice xmlns:v="urn:schemas-microsoft-com:vml" Requires="v">
                <p:oleObj spid="_x0000_s201790" name="think-cell Slide" r:id="rId5" imgW="383" imgH="384" progId="TCLayout.ActiveDocument.1">
                  <p:embed/>
                </p:oleObj>
              </mc:Choice>
              <mc:Fallback>
                <p:oleObj name="think-cell Slide" r:id="rId5" imgW="383" imgH="384" progId="TCLayout.ActiveDocument.1">
                  <p:embed/>
                  <p:pic>
                    <p:nvPicPr>
                      <p:cNvPr id="6" name="Object 5" hidden="1">
                        <a:extLst>
                          <a:ext uri="{FF2B5EF4-FFF2-40B4-BE49-F238E27FC236}">
                            <a16:creationId xmlns:a16="http://schemas.microsoft.com/office/drawing/2014/main" id="{E5F5ACFB-9985-4F83-B210-062E308F4E29}"/>
                          </a:ext>
                        </a:extLst>
                      </p:cNvPr>
                      <p:cNvPicPr/>
                      <p:nvPr/>
                    </p:nvPicPr>
                    <p:blipFill>
                      <a:blip r:embed="rId6"/>
                      <a:stretch>
                        <a:fillRect/>
                      </a:stretch>
                    </p:blipFill>
                    <p:spPr>
                      <a:xfrm>
                        <a:off x="1757" y="1760"/>
                        <a:ext cx="1758" cy="175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F944F516-AA1A-42A3-9D38-FED1442EDDB8}"/>
              </a:ext>
            </a:extLst>
          </p:cNvPr>
          <p:cNvSpPr/>
          <p:nvPr userDrawn="1">
            <p:custDataLst>
              <p:tags r:id="rId3"/>
            </p:custDataLst>
          </p:nvPr>
        </p:nvSpPr>
        <p:spPr>
          <a:xfrm>
            <a:off x="0" y="1"/>
            <a:ext cx="175700" cy="175691"/>
          </a:xfrm>
          <a:prstGeom prst="rect">
            <a:avLst/>
          </a:prstGeom>
          <a:ln>
            <a:solidFill>
              <a:schemeClr val="tx1"/>
            </a:solidFill>
          </a:ln>
        </p:spPr>
        <p:txBody>
          <a:bodyPr vert="horz" wrap="none" lIns="0" tIns="0" rIns="0" bIns="0" numCol="1" spcCol="0" rtlCol="0" anchor="t" anchorCtr="0" compatLnSpc="1">
            <a:prstTxWarp prst="textNoShape">
              <a:avLst/>
            </a:prstTxWarp>
            <a:noAutofit/>
          </a:bodyPr>
          <a:lstStyle/>
          <a:p>
            <a:pPr marL="0" marR="0" lvl="0" indent="0" algn="l" defTabSz="1011771" rtl="0" eaLnBrk="0" fontAlgn="base" latinLnBrk="0" hangingPunct="0">
              <a:lnSpc>
                <a:spcPct val="100000"/>
              </a:lnSpc>
              <a:spcBef>
                <a:spcPct val="50000"/>
              </a:spcBef>
              <a:spcAft>
                <a:spcPct val="0"/>
              </a:spcAft>
              <a:buClrTx/>
              <a:buSzTx/>
              <a:buFontTx/>
              <a:buNone/>
              <a:tabLst/>
            </a:pPr>
            <a:endParaRPr kumimoji="0" lang="en-US" sz="2875" b="1" i="0" u="none" strike="noStrike" cap="none" normalizeH="0" baseline="0">
              <a:ln>
                <a:noFill/>
              </a:ln>
              <a:solidFill>
                <a:schemeClr val="tx1"/>
              </a:solidFill>
              <a:effectLst/>
              <a:latin typeface="Imago" panose="020B0604020202020204" charset="0"/>
              <a:ea typeface="+mj-ea"/>
              <a:cs typeface="+mj-cs"/>
              <a:sym typeface="Imago" panose="020B0604020202020204" charset="0"/>
            </a:endParaRPr>
          </a:p>
        </p:txBody>
      </p:sp>
      <p:sp>
        <p:nvSpPr>
          <p:cNvPr id="4" name="shpPlaceholderNumber"/>
          <p:cNvSpPr>
            <a:spLocks noGrp="1" noChangeArrowheads="1"/>
          </p:cNvSpPr>
          <p:nvPr>
            <p:ph type="sldNum" sz="quarter" idx="11"/>
          </p:nvPr>
        </p:nvSpPr>
        <p:spPr>
          <a:ln/>
        </p:spPr>
        <p:txBody>
          <a:bodyPr/>
          <a:lstStyle>
            <a:lvl1pPr>
              <a:defRPr/>
            </a:lvl1pPr>
          </a:lstStyle>
          <a:p>
            <a:pPr>
              <a:defRPr/>
            </a:pPr>
            <a:fld id="{7F7165CB-D5E5-4F49-B52C-2E6BB58C0F51}" type="slidenum">
              <a:rPr lang="en-US"/>
              <a:pPr>
                <a:defRPr/>
              </a:pPr>
              <a:t>‹#›</a:t>
            </a:fld>
            <a:endParaRPr lang="en-US"/>
          </a:p>
        </p:txBody>
      </p:sp>
    </p:spTree>
    <p:extLst>
      <p:ext uri="{BB962C8B-B14F-4D97-AF65-F5344CB8AC3E}">
        <p14:creationId xmlns:p14="http://schemas.microsoft.com/office/powerpoint/2010/main" val="5818402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0C95DBA-AED3-2640-92CF-A6737494D307}"/>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flipH="1">
            <a:off x="0" y="3"/>
            <a:ext cx="14926715" cy="8396013"/>
          </a:xfrm>
          <a:prstGeom prst="rect">
            <a:avLst/>
          </a:prstGeom>
        </p:spPr>
      </p:pic>
      <p:sp>
        <p:nvSpPr>
          <p:cNvPr id="18" name="Rectangle 17">
            <a:extLst>
              <a:ext uri="{FF2B5EF4-FFF2-40B4-BE49-F238E27FC236}">
                <a16:creationId xmlns:a16="http://schemas.microsoft.com/office/drawing/2014/main" id="{A42909AC-3CB8-644D-A8D0-DBB4109B98E8}"/>
              </a:ext>
            </a:extLst>
          </p:cNvPr>
          <p:cNvSpPr/>
          <p:nvPr userDrawn="1"/>
        </p:nvSpPr>
        <p:spPr bwMode="auto">
          <a:xfrm>
            <a:off x="0" y="2"/>
            <a:ext cx="14926715" cy="8399773"/>
          </a:xfrm>
          <a:prstGeom prst="rect">
            <a:avLst/>
          </a:prstGeom>
          <a:gradFill flip="none" rotWithShape="1">
            <a:gsLst>
              <a:gs pos="0">
                <a:schemeClr val="accent2">
                  <a:lumMod val="20000"/>
                  <a:lumOff val="80000"/>
                  <a:alpha val="34000"/>
                </a:schemeClr>
              </a:gs>
              <a:gs pos="100000">
                <a:schemeClr val="accent2">
                  <a:alpha val="53000"/>
                </a:schemeClr>
              </a:gs>
            </a:gsLst>
            <a:lin ang="0" scaled="1"/>
            <a:tileRect/>
          </a:gradFill>
          <a:ln w="9525" cap="flat" cmpd="sng" algn="ctr">
            <a:noFill/>
            <a:prstDash val="solid"/>
            <a:round/>
            <a:headEnd type="none" w="med" len="med"/>
            <a:tailEnd type="none" w="med" len="med"/>
          </a:ln>
          <a:effectLst/>
        </p:spPr>
        <p:txBody>
          <a:bodyPr rot="0" spcFirstLastPara="0" vertOverflow="overflow" horzOverflow="overflow" vert="horz" wrap="square" lIns="101139" tIns="50569" rIns="101139" bIns="50569" numCol="1" spcCol="0" rtlCol="0" fromWordArt="0" anchor="t" anchorCtr="0" forceAA="0" compatLnSpc="1">
            <a:prstTxWarp prst="textNoShape">
              <a:avLst/>
            </a:prstTxWarp>
            <a:noAutofit/>
          </a:bodyPr>
          <a:lstStyle/>
          <a:p>
            <a:pPr marL="0" marR="0" indent="0" algn="l" defTabSz="1127193" rtl="0" eaLnBrk="1" fontAlgn="base" latinLnBrk="0" hangingPunct="1">
              <a:lnSpc>
                <a:spcPct val="100000"/>
              </a:lnSpc>
              <a:spcBef>
                <a:spcPct val="0"/>
              </a:spcBef>
              <a:spcAft>
                <a:spcPts val="664"/>
              </a:spcAft>
              <a:buClrTx/>
              <a:buSzTx/>
              <a:buFontTx/>
              <a:buNone/>
              <a:tabLst/>
            </a:pPr>
            <a:endParaRPr kumimoji="0" lang="el-GR" sz="996" b="0" i="0" u="none" strike="noStrike" cap="none" normalizeH="0" baseline="0">
              <a:ln>
                <a:noFill/>
              </a:ln>
              <a:solidFill>
                <a:schemeClr val="tx1"/>
              </a:solidFill>
              <a:effectLst/>
              <a:latin typeface="+mn-lt"/>
            </a:endParaRPr>
          </a:p>
        </p:txBody>
      </p:sp>
      <p:graphicFrame>
        <p:nvGraphicFramePr>
          <p:cNvPr id="3" name="Object 2" hidden="1">
            <a:extLst>
              <a:ext uri="{FF2B5EF4-FFF2-40B4-BE49-F238E27FC236}">
                <a16:creationId xmlns:a16="http://schemas.microsoft.com/office/drawing/2014/main" id="{5B982662-4819-4C18-A71F-4D7019653EF7}"/>
              </a:ext>
            </a:extLst>
          </p:cNvPr>
          <p:cNvGraphicFramePr>
            <a:graphicFrameLocks noChangeAspect="1"/>
          </p:cNvGraphicFramePr>
          <p:nvPr userDrawn="1">
            <p:custDataLst>
              <p:tags r:id="rId2"/>
            </p:custDataLst>
            <p:extLst>
              <p:ext uri="{D42A27DB-BD31-4B8C-83A1-F6EECF244321}">
                <p14:modId xmlns:p14="http://schemas.microsoft.com/office/powerpoint/2010/main" val="1541209255"/>
              </p:ext>
            </p:extLst>
          </p:nvPr>
        </p:nvGraphicFramePr>
        <p:xfrm>
          <a:off x="1758" y="1760"/>
          <a:ext cx="1758" cy="1757"/>
        </p:xfrm>
        <a:graphic>
          <a:graphicData uri="http://schemas.openxmlformats.org/presentationml/2006/ole">
            <mc:AlternateContent xmlns:mc="http://schemas.openxmlformats.org/markup-compatibility/2006">
              <mc:Choice xmlns:v="urn:schemas-microsoft-com:vml" Requires="v">
                <p:oleObj spid="_x0000_s134206" name="think-cell Slide" r:id="rId6" imgW="473" imgH="473" progId="TCLayout.ActiveDocument.1">
                  <p:embed/>
                </p:oleObj>
              </mc:Choice>
              <mc:Fallback>
                <p:oleObj name="think-cell Slide" r:id="rId6" imgW="473" imgH="473" progId="TCLayout.ActiveDocument.1">
                  <p:embed/>
                  <p:pic>
                    <p:nvPicPr>
                      <p:cNvPr id="3" name="Object 2" hidden="1">
                        <a:extLst>
                          <a:ext uri="{FF2B5EF4-FFF2-40B4-BE49-F238E27FC236}">
                            <a16:creationId xmlns:a16="http://schemas.microsoft.com/office/drawing/2014/main" id="{5B982662-4819-4C18-A71F-4D7019653EF7}"/>
                          </a:ext>
                        </a:extLst>
                      </p:cNvPr>
                      <p:cNvPicPr/>
                      <p:nvPr/>
                    </p:nvPicPr>
                    <p:blipFill>
                      <a:blip r:embed="rId7"/>
                      <a:stretch>
                        <a:fillRect/>
                      </a:stretch>
                    </p:blipFill>
                    <p:spPr>
                      <a:xfrm>
                        <a:off x="1758" y="1760"/>
                        <a:ext cx="1758" cy="175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F242EFC-E6B9-48BC-8311-AD137856B020}"/>
              </a:ext>
            </a:extLst>
          </p:cNvPr>
          <p:cNvSpPr/>
          <p:nvPr userDrawn="1">
            <p:custDataLst>
              <p:tags r:id="rId3"/>
            </p:custDataLst>
          </p:nvPr>
        </p:nvSpPr>
        <p:spPr>
          <a:xfrm>
            <a:off x="1" y="1"/>
            <a:ext cx="175700" cy="175691"/>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ctr"/>
            <a:endParaRPr lang="en-US" sz="3317" b="0" i="0" baseline="0">
              <a:solidFill>
                <a:schemeClr val="tx1"/>
              </a:solidFill>
              <a:latin typeface="EYInterstate Light" panose="02000506000000020004" pitchFamily="2" charset="0"/>
              <a:ea typeface="+mj-ea"/>
              <a:cs typeface="Arial" panose="020B0604020202020204" pitchFamily="34" charset="0"/>
              <a:sym typeface="EYInterstate Light" panose="02000506000000020004" pitchFamily="2" charset="0"/>
            </a:endParaRPr>
          </a:p>
        </p:txBody>
      </p:sp>
      <p:sp>
        <p:nvSpPr>
          <p:cNvPr id="22" name="Freeform 56">
            <a:extLst>
              <a:ext uri="{FF2B5EF4-FFF2-40B4-BE49-F238E27FC236}">
                <a16:creationId xmlns:a16="http://schemas.microsoft.com/office/drawing/2014/main" id="{1A0813CE-43DF-3E44-91E9-05C1F2B06B97}"/>
              </a:ext>
            </a:extLst>
          </p:cNvPr>
          <p:cNvSpPr/>
          <p:nvPr userDrawn="1"/>
        </p:nvSpPr>
        <p:spPr>
          <a:xfrm>
            <a:off x="8755438" y="3916507"/>
            <a:ext cx="5453996" cy="3963675"/>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0"/>
          </a:p>
        </p:txBody>
      </p:sp>
    </p:spTree>
    <p:extLst>
      <p:ext uri="{BB962C8B-B14F-4D97-AF65-F5344CB8AC3E}">
        <p14:creationId xmlns:p14="http://schemas.microsoft.com/office/powerpoint/2010/main" val="1032191566"/>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hank_yo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B982662-4819-4C18-A71F-4D7019653EF7}"/>
              </a:ext>
            </a:extLst>
          </p:cNvPr>
          <p:cNvGraphicFramePr>
            <a:graphicFrameLocks noChangeAspect="1"/>
          </p:cNvGraphicFramePr>
          <p:nvPr userDrawn="1">
            <p:custDataLst>
              <p:tags r:id="rId2"/>
            </p:custDataLst>
            <p:extLst>
              <p:ext uri="{D42A27DB-BD31-4B8C-83A1-F6EECF244321}">
                <p14:modId xmlns:p14="http://schemas.microsoft.com/office/powerpoint/2010/main" val="81007548"/>
              </p:ext>
            </p:extLst>
          </p:nvPr>
        </p:nvGraphicFramePr>
        <p:xfrm>
          <a:off x="1758" y="1760"/>
          <a:ext cx="1758" cy="1757"/>
        </p:xfrm>
        <a:graphic>
          <a:graphicData uri="http://schemas.openxmlformats.org/presentationml/2006/ole">
            <mc:AlternateContent xmlns:mc="http://schemas.openxmlformats.org/markup-compatibility/2006">
              <mc:Choice xmlns:v="urn:schemas-microsoft-com:vml" Requires="v">
                <p:oleObj spid="_x0000_s230462" name="think-cell Slide" r:id="rId5" imgW="473" imgH="473" progId="TCLayout.ActiveDocument.1">
                  <p:embed/>
                </p:oleObj>
              </mc:Choice>
              <mc:Fallback>
                <p:oleObj name="think-cell Slide" r:id="rId5" imgW="473" imgH="473" progId="TCLayout.ActiveDocument.1">
                  <p:embed/>
                  <p:pic>
                    <p:nvPicPr>
                      <p:cNvPr id="3" name="Object 2" hidden="1">
                        <a:extLst>
                          <a:ext uri="{FF2B5EF4-FFF2-40B4-BE49-F238E27FC236}">
                            <a16:creationId xmlns:a16="http://schemas.microsoft.com/office/drawing/2014/main" id="{5B982662-4819-4C18-A71F-4D7019653EF7}"/>
                          </a:ext>
                        </a:extLst>
                      </p:cNvPr>
                      <p:cNvPicPr/>
                      <p:nvPr/>
                    </p:nvPicPr>
                    <p:blipFill>
                      <a:blip r:embed="rId6"/>
                      <a:stretch>
                        <a:fillRect/>
                      </a:stretch>
                    </p:blipFill>
                    <p:spPr>
                      <a:xfrm>
                        <a:off x="1758" y="1760"/>
                        <a:ext cx="1758" cy="175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F242EFC-E6B9-48BC-8311-AD137856B020}"/>
              </a:ext>
            </a:extLst>
          </p:cNvPr>
          <p:cNvSpPr/>
          <p:nvPr userDrawn="1">
            <p:custDataLst>
              <p:tags r:id="rId3"/>
            </p:custDataLst>
          </p:nvPr>
        </p:nvSpPr>
        <p:spPr>
          <a:xfrm>
            <a:off x="1" y="1"/>
            <a:ext cx="175700" cy="175691"/>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ctr"/>
            <a:endParaRPr lang="en-US" sz="3317" b="0" i="0" baseline="0">
              <a:solidFill>
                <a:schemeClr val="tx1"/>
              </a:solidFill>
              <a:latin typeface="EYInterstate Light" panose="02000506000000020004" pitchFamily="2" charset="0"/>
              <a:ea typeface="+mj-ea"/>
              <a:cs typeface="Arial" panose="020B0604020202020204" pitchFamily="34" charset="0"/>
              <a:sym typeface="EYInterstate Light" panose="02000506000000020004" pitchFamily="2" charset="0"/>
            </a:endParaRPr>
          </a:p>
        </p:txBody>
      </p:sp>
      <p:sp>
        <p:nvSpPr>
          <p:cNvPr id="8" name="Rectangle 7">
            <a:extLst>
              <a:ext uri="{FF2B5EF4-FFF2-40B4-BE49-F238E27FC236}">
                <a16:creationId xmlns:a16="http://schemas.microsoft.com/office/drawing/2014/main" id="{4185330B-009F-4046-AE32-38832B0C84ED}"/>
              </a:ext>
            </a:extLst>
          </p:cNvPr>
          <p:cNvSpPr/>
          <p:nvPr userDrawn="1"/>
        </p:nvSpPr>
        <p:spPr bwMode="auto">
          <a:xfrm>
            <a:off x="0" y="2"/>
            <a:ext cx="13493750" cy="7589839"/>
          </a:xfrm>
          <a:prstGeom prst="rect">
            <a:avLst/>
          </a:prstGeom>
          <a:solidFill>
            <a:srgbClr val="27ACAA"/>
          </a:solidFill>
          <a:ln w="9525" cap="flat" cmpd="sng" algn="ctr">
            <a:noFill/>
            <a:prstDash val="solid"/>
            <a:round/>
            <a:headEnd type="none" w="med" len="med"/>
            <a:tailEnd type="none" w="med" len="med"/>
          </a:ln>
          <a:effectLst/>
        </p:spPr>
        <p:txBody>
          <a:bodyPr rot="0" spcFirstLastPara="0" vertOverflow="overflow" horzOverflow="overflow" vert="horz" wrap="square" lIns="91431" tIns="45715" rIns="91431" bIns="45715" numCol="1" spcCol="0" rtlCol="0" fromWordArt="0" anchor="t" anchorCtr="0" forceAA="0" compatLnSpc="1">
            <a:prstTxWarp prst="textNoShape">
              <a:avLst/>
            </a:prstTxWarp>
            <a:noAutofit/>
          </a:bodyPr>
          <a:lstStyle/>
          <a:p>
            <a:pPr marL="0" marR="0" indent="0" algn="l" defTabSz="1018979" rtl="0" eaLnBrk="1" fontAlgn="base" latinLnBrk="0" hangingPunct="1">
              <a:lnSpc>
                <a:spcPct val="100000"/>
              </a:lnSpc>
              <a:spcBef>
                <a:spcPct val="0"/>
              </a:spcBef>
              <a:spcAft>
                <a:spcPts val="600"/>
              </a:spcAft>
              <a:buClrTx/>
              <a:buSzTx/>
              <a:buFontTx/>
              <a:buNone/>
              <a:tabLst/>
            </a:pPr>
            <a:endParaRPr kumimoji="0" lang="el-GR" sz="900" b="0" i="0" u="none" strike="noStrike" cap="none" normalizeH="0" baseline="0">
              <a:ln>
                <a:noFill/>
              </a:ln>
              <a:solidFill>
                <a:schemeClr val="tx1"/>
              </a:solidFill>
              <a:effectLst/>
              <a:latin typeface="+mn-lt"/>
            </a:endParaRPr>
          </a:p>
        </p:txBody>
      </p:sp>
      <p:sp>
        <p:nvSpPr>
          <p:cNvPr id="22" name="Freeform 56">
            <a:extLst>
              <a:ext uri="{FF2B5EF4-FFF2-40B4-BE49-F238E27FC236}">
                <a16:creationId xmlns:a16="http://schemas.microsoft.com/office/drawing/2014/main" id="{1A0813CE-43DF-3E44-91E9-05C1F2B06B97}"/>
              </a:ext>
            </a:extLst>
          </p:cNvPr>
          <p:cNvSpPr/>
          <p:nvPr userDrawn="1"/>
        </p:nvSpPr>
        <p:spPr>
          <a:xfrm>
            <a:off x="1440238" y="1349153"/>
            <a:ext cx="5453996" cy="3963675"/>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0"/>
          </a:p>
        </p:txBody>
      </p:sp>
    </p:spTree>
    <p:extLst>
      <p:ext uri="{BB962C8B-B14F-4D97-AF65-F5344CB8AC3E}">
        <p14:creationId xmlns:p14="http://schemas.microsoft.com/office/powerpoint/2010/main" val="3480778700"/>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Empty">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5D2D5367-5DFF-044C-8174-48D76E11B9F9}"/>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9031" r="18903"/>
          <a:stretch/>
        </p:blipFill>
        <p:spPr bwMode="auto">
          <a:xfrm>
            <a:off x="-569189" y="0"/>
            <a:ext cx="6982691" cy="758983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BA7AD21-C927-B241-959B-582D371DEDB0}"/>
              </a:ext>
            </a:extLst>
          </p:cNvPr>
          <p:cNvSpPr/>
          <p:nvPr userDrawn="1"/>
        </p:nvSpPr>
        <p:spPr bwMode="auto">
          <a:xfrm>
            <a:off x="-597229" y="0"/>
            <a:ext cx="7010400" cy="7589838"/>
          </a:xfrm>
          <a:prstGeom prst="rect">
            <a:avLst/>
          </a:prstGeom>
          <a:gradFill flip="none" rotWithShape="1">
            <a:gsLst>
              <a:gs pos="25000">
                <a:schemeClr val="accent2">
                  <a:alpha val="94000"/>
                </a:schemeClr>
              </a:gs>
              <a:gs pos="0">
                <a:schemeClr val="accent2">
                  <a:lumMod val="50000"/>
                  <a:alpha val="70000"/>
                </a:schemeClr>
              </a:gs>
              <a:gs pos="100000">
                <a:schemeClr val="accent2">
                  <a:alpha val="15000"/>
                </a:schemeClr>
              </a:gs>
            </a:gsLst>
            <a:path path="circle">
              <a:fillToRect l="100000" t="100000"/>
            </a:path>
            <a:tileRect r="-100000" b="-100000"/>
          </a:gradFill>
          <a:ln w="9525" cap="flat" cmpd="sng" algn="ctr">
            <a:noFill/>
            <a:prstDash val="solid"/>
            <a:round/>
            <a:headEnd type="none" w="med" len="med"/>
            <a:tailEnd type="none" w="med" len="med"/>
          </a:ln>
          <a:effectLst/>
        </p:spPr>
        <p:txBody>
          <a:bodyPr rot="0" spcFirstLastPara="0" vertOverflow="overflow" horzOverflow="overflow" vert="horz" wrap="square" lIns="91431" tIns="45715" rIns="91431" bIns="45715" numCol="1" spcCol="0" rtlCol="0" fromWordArt="0" anchor="t" anchorCtr="0" forceAA="0" compatLnSpc="1">
            <a:prstTxWarp prst="textNoShape">
              <a:avLst/>
            </a:prstTxWarp>
            <a:noAutofit/>
          </a:bodyPr>
          <a:lstStyle/>
          <a:p>
            <a:pPr marL="0" marR="0" indent="0" algn="l" defTabSz="1018979" rtl="0" eaLnBrk="1" fontAlgn="base" latinLnBrk="0" hangingPunct="1">
              <a:lnSpc>
                <a:spcPct val="100000"/>
              </a:lnSpc>
              <a:spcBef>
                <a:spcPct val="0"/>
              </a:spcBef>
              <a:spcAft>
                <a:spcPts val="600"/>
              </a:spcAft>
              <a:buClrTx/>
              <a:buSzTx/>
              <a:buFontTx/>
              <a:buNone/>
              <a:tabLst/>
            </a:pPr>
            <a:endParaRPr kumimoji="0" lang="el-GR" sz="900" b="0" i="0" u="none" strike="noStrike" cap="none" normalizeH="0" baseline="0">
              <a:ln>
                <a:noFill/>
              </a:ln>
              <a:solidFill>
                <a:schemeClr val="tx1"/>
              </a:solidFill>
              <a:effectLst/>
              <a:latin typeface="+mn-lt"/>
            </a:endParaRPr>
          </a:p>
        </p:txBody>
      </p:sp>
    </p:spTree>
    <p:extLst>
      <p:ext uri="{BB962C8B-B14F-4D97-AF65-F5344CB8AC3E}">
        <p14:creationId xmlns:p14="http://schemas.microsoft.com/office/powerpoint/2010/main" val="40314805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vider p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F8039CA-82E8-354F-865B-608A48E4FE33}"/>
              </a:ext>
            </a:extLst>
          </p:cNvPr>
          <p:cNvSpPr>
            <a:spLocks noGrp="1"/>
          </p:cNvSpPr>
          <p:nvPr>
            <p:ph type="pic" sz="quarter" idx="12"/>
          </p:nvPr>
        </p:nvSpPr>
        <p:spPr>
          <a:xfrm>
            <a:off x="1" y="0"/>
            <a:ext cx="12810952" cy="7589838"/>
          </a:xfrm>
        </p:spPr>
        <p:txBody>
          <a:bodyPr/>
          <a:lstStyle/>
          <a:p>
            <a:r>
              <a:rPr lang="en-GB"/>
              <a:t>Click icon to add picture</a:t>
            </a:r>
            <a:endParaRPr lang="en-US"/>
          </a:p>
        </p:txBody>
      </p:sp>
      <p:sp>
        <p:nvSpPr>
          <p:cNvPr id="31" name="Text Placeholder 30">
            <a:extLst>
              <a:ext uri="{FF2B5EF4-FFF2-40B4-BE49-F238E27FC236}">
                <a16:creationId xmlns:a16="http://schemas.microsoft.com/office/drawing/2014/main" id="{045F597A-084D-4599-BCA2-08C81F449ADF}"/>
              </a:ext>
            </a:extLst>
          </p:cNvPr>
          <p:cNvSpPr>
            <a:spLocks noGrp="1"/>
          </p:cNvSpPr>
          <p:nvPr>
            <p:ph type="body" sz="quarter" idx="11" hasCustomPrompt="1"/>
          </p:nvPr>
        </p:nvSpPr>
        <p:spPr>
          <a:xfrm>
            <a:off x="6717838" y="4016547"/>
            <a:ext cx="5174250" cy="184666"/>
          </a:xfrm>
          <a:prstGeom prst="rect">
            <a:avLst/>
          </a:prstGeom>
        </p:spPr>
        <p:txBody>
          <a:bodyPr>
            <a:spAutoFit/>
          </a:bodyPr>
          <a:lstStyle>
            <a:lvl1pPr algn="r">
              <a:lnSpc>
                <a:spcPct val="100000"/>
              </a:lnSpc>
              <a:spcAft>
                <a:spcPts val="757"/>
              </a:spcAft>
              <a:defRPr sz="6054" b="0" i="0">
                <a:solidFill>
                  <a:srgbClr val="2E2E38"/>
                </a:solidFill>
                <a:latin typeface="EYInterstate Light" panose="02000506000000020004" pitchFamily="2" charset="0"/>
              </a:defRPr>
            </a:lvl1pPr>
            <a:lvl2pPr algn="r">
              <a:lnSpc>
                <a:spcPct val="100000"/>
              </a:lnSpc>
              <a:spcAft>
                <a:spcPts val="757"/>
              </a:spcAft>
              <a:defRPr sz="1200" b="0" i="0">
                <a:solidFill>
                  <a:srgbClr val="2E2E38"/>
                </a:solidFill>
                <a:latin typeface="EYInterstate Light" panose="02000506000000020004" pitchFamily="2" charset="0"/>
              </a:defRPr>
            </a:lvl2pPr>
          </a:lstStyle>
          <a:p>
            <a:pPr lvl="1"/>
            <a:r>
              <a:rPr lang="en-US"/>
              <a:t>Second level</a:t>
            </a:r>
          </a:p>
        </p:txBody>
      </p:sp>
      <p:sp>
        <p:nvSpPr>
          <p:cNvPr id="3" name="Title 2">
            <a:extLst>
              <a:ext uri="{FF2B5EF4-FFF2-40B4-BE49-F238E27FC236}">
                <a16:creationId xmlns:a16="http://schemas.microsoft.com/office/drawing/2014/main" id="{68ABF292-B039-FA40-9999-5F34F32539AC}"/>
              </a:ext>
            </a:extLst>
          </p:cNvPr>
          <p:cNvSpPr>
            <a:spLocks noGrp="1"/>
          </p:cNvSpPr>
          <p:nvPr>
            <p:ph type="title"/>
          </p:nvPr>
        </p:nvSpPr>
        <p:spPr>
          <a:xfrm>
            <a:off x="6717837" y="2506283"/>
            <a:ext cx="5174250" cy="1292662"/>
          </a:xfrm>
        </p:spPr>
        <p:txBody>
          <a:bodyPr anchor="b">
            <a:spAutoFit/>
          </a:bodyPr>
          <a:lstStyle>
            <a:lvl1pPr algn="r">
              <a:defRPr lang="en-US" sz="4200" b="0" i="0" baseline="0" dirty="0" smtClean="0">
                <a:solidFill>
                  <a:srgbClr val="2E2E38"/>
                </a:solidFill>
                <a:latin typeface="EYInterstate Light" panose="02000506000000020004" pitchFamily="2" charset="0"/>
                <a:ea typeface="+mn-ea"/>
                <a:cs typeface="+mn-cs"/>
              </a:defRPr>
            </a:lvl1pPr>
          </a:lstStyle>
          <a:p>
            <a:pPr marL="0" marR="0" lvl="0" indent="0" algn="r" defTabSz="1350456" rtl="0" eaLnBrk="1" fontAlgn="base" latinLnBrk="0" hangingPunct="1">
              <a:lnSpc>
                <a:spcPct val="100000"/>
              </a:lnSpc>
              <a:spcBef>
                <a:spcPts val="0"/>
              </a:spcBef>
              <a:spcAft>
                <a:spcPts val="757"/>
              </a:spcAft>
              <a:buClrTx/>
              <a:buSzTx/>
              <a:buFontTx/>
              <a:buNone/>
              <a:tabLst/>
            </a:pPr>
            <a:r>
              <a:rPr lang="en-GB"/>
              <a:t>Click to edit Master title style</a:t>
            </a:r>
          </a:p>
        </p:txBody>
      </p:sp>
      <p:sp>
        <p:nvSpPr>
          <p:cNvPr id="2" name="Date Placeholder 1">
            <a:extLst>
              <a:ext uri="{FF2B5EF4-FFF2-40B4-BE49-F238E27FC236}">
                <a16:creationId xmlns:a16="http://schemas.microsoft.com/office/drawing/2014/main" id="{A9ECE2B6-4059-174C-92E4-2CE814F057A7}"/>
              </a:ext>
            </a:extLst>
          </p:cNvPr>
          <p:cNvSpPr>
            <a:spLocks noGrp="1"/>
          </p:cNvSpPr>
          <p:nvPr>
            <p:ph type="dt" sz="half" idx="13"/>
          </p:nvPr>
        </p:nvSpPr>
        <p:spPr/>
        <p:txBody>
          <a:bodyPr/>
          <a:lstStyle/>
          <a:p>
            <a:r>
              <a:rPr lang="el-GR"/>
              <a:t>Confidential. All rights </a:t>
            </a:r>
            <a:r>
              <a:rPr lang="el-GR" err="1"/>
              <a:t>reserved</a:t>
            </a:r>
            <a:r>
              <a:rPr lang="el-GR"/>
              <a:t>. EY 2021</a:t>
            </a:r>
            <a:endParaRPr lang="en-GB"/>
          </a:p>
        </p:txBody>
      </p:sp>
      <p:sp>
        <p:nvSpPr>
          <p:cNvPr id="4" name="Footer Placeholder 3">
            <a:extLst>
              <a:ext uri="{FF2B5EF4-FFF2-40B4-BE49-F238E27FC236}">
                <a16:creationId xmlns:a16="http://schemas.microsoft.com/office/drawing/2014/main" id="{C67F12BD-7523-2947-903C-00661DE5130C}"/>
              </a:ext>
            </a:extLst>
          </p:cNvPr>
          <p:cNvSpPr>
            <a:spLocks noGrp="1"/>
          </p:cNvSpPr>
          <p:nvPr>
            <p:ph type="ftr" sz="quarter" idx="14"/>
          </p:nvPr>
        </p:nvSpPr>
        <p:spPr/>
        <p:txBody>
          <a:bodyPr/>
          <a:lstStyle/>
          <a:p>
            <a:r>
              <a:rPr lang="en-US"/>
              <a:t>EY Proposal | Home Care Program Design</a:t>
            </a:r>
            <a:endParaRPr lang="en-GB">
              <a:solidFill>
                <a:schemeClr val="accent5"/>
              </a:solidFill>
            </a:endParaRPr>
          </a:p>
        </p:txBody>
      </p:sp>
      <p:sp>
        <p:nvSpPr>
          <p:cNvPr id="6" name="Slide Number Placeholder 5">
            <a:extLst>
              <a:ext uri="{FF2B5EF4-FFF2-40B4-BE49-F238E27FC236}">
                <a16:creationId xmlns:a16="http://schemas.microsoft.com/office/drawing/2014/main" id="{0808C7F7-233B-FC4E-9616-56801E62F6E5}"/>
              </a:ext>
            </a:extLst>
          </p:cNvPr>
          <p:cNvSpPr>
            <a:spLocks noGrp="1"/>
          </p:cNvSpPr>
          <p:nvPr>
            <p:ph type="sldNum" sz="quarter" idx="15"/>
          </p:nvPr>
        </p:nvSpPr>
        <p:spPr/>
        <p:txBody>
          <a:bodyPr/>
          <a:lstStyle/>
          <a:p>
            <a:pPr algn="ctr"/>
            <a:fld id="{8B680765-40E2-AC40-8F5D-C6BB6AC8B5D5}" type="slidenum">
              <a:rPr lang="en-GB" smtClean="0"/>
              <a:pPr algn="ctr"/>
              <a:t>‹#›</a:t>
            </a:fld>
            <a:endParaRPr lang="en-GB"/>
          </a:p>
        </p:txBody>
      </p:sp>
    </p:spTree>
    <p:extLst>
      <p:ext uri="{BB962C8B-B14F-4D97-AF65-F5344CB8AC3E}">
        <p14:creationId xmlns:p14="http://schemas.microsoft.com/office/powerpoint/2010/main" val="3649893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F42B4C-D7B7-3A4E-BA14-7E55CB58BC3C}"/>
              </a:ext>
            </a:extLst>
          </p:cNvPr>
          <p:cNvSpPr>
            <a:spLocks noGrp="1"/>
          </p:cNvSpPr>
          <p:nvPr>
            <p:ph type="sldNum" sz="quarter" idx="10"/>
          </p:nvPr>
        </p:nvSpPr>
        <p:spPr/>
        <p:txBody>
          <a:bodyPr/>
          <a:lstStyle/>
          <a:p>
            <a:pPr algn="ctr"/>
            <a:fld id="{8B680765-40E2-AC40-8F5D-C6BB6AC8B5D5}" type="slidenum">
              <a:rPr lang="en-GB" smtClean="0"/>
              <a:pPr algn="ctr"/>
              <a:t>‹#›</a:t>
            </a:fld>
            <a:endParaRPr lang="en-GB"/>
          </a:p>
        </p:txBody>
      </p:sp>
    </p:spTree>
    <p:extLst>
      <p:ext uri="{BB962C8B-B14F-4D97-AF65-F5344CB8AC3E}">
        <p14:creationId xmlns:p14="http://schemas.microsoft.com/office/powerpoint/2010/main" val="192879366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column text page">
    <p:bg>
      <p:bgPr>
        <a:solidFill>
          <a:srgbClr val="F6F6FA"/>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F149C8E-8BA0-4CD9-9079-CDE1FD721B1B}"/>
              </a:ext>
            </a:extLst>
          </p:cNvPr>
          <p:cNvGraphicFramePr>
            <a:graphicFrameLocks noChangeAspect="1"/>
          </p:cNvGraphicFramePr>
          <p:nvPr userDrawn="1">
            <p:custDataLst>
              <p:tags r:id="rId2"/>
            </p:custDataLst>
            <p:extLst>
              <p:ext uri="{D42A27DB-BD31-4B8C-83A1-F6EECF244321}">
                <p14:modId xmlns:p14="http://schemas.microsoft.com/office/powerpoint/2010/main" val="315687181"/>
              </p:ext>
            </p:extLst>
          </p:nvPr>
        </p:nvGraphicFramePr>
        <p:xfrm>
          <a:off x="1590" y="1590"/>
          <a:ext cx="1588" cy="1588"/>
        </p:xfrm>
        <a:graphic>
          <a:graphicData uri="http://schemas.openxmlformats.org/presentationml/2006/ole">
            <mc:AlternateContent xmlns:mc="http://schemas.openxmlformats.org/markup-compatibility/2006">
              <mc:Choice xmlns:v="urn:schemas-microsoft-com:vml" Requires="v">
                <p:oleObj spid="_x0000_s233534"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EF149C8E-8BA0-4CD9-9079-CDE1FD721B1B}"/>
                          </a:ext>
                        </a:extLst>
                      </p:cNvPr>
                      <p:cNvPicPr/>
                      <p:nvPr/>
                    </p:nvPicPr>
                    <p:blipFill>
                      <a:blip r:embed="rId5"/>
                      <a:stretch>
                        <a:fillRect/>
                      </a:stretch>
                    </p:blipFill>
                    <p:spPr>
                      <a:xfrm>
                        <a:off x="1590" y="1590"/>
                        <a:ext cx="1588" cy="1588"/>
                      </a:xfrm>
                      <a:prstGeom prst="rect">
                        <a:avLst/>
                      </a:prstGeom>
                    </p:spPr>
                  </p:pic>
                </p:oleObj>
              </mc:Fallback>
            </mc:AlternateContent>
          </a:graphicData>
        </a:graphic>
      </p:graphicFrame>
      <p:sp>
        <p:nvSpPr>
          <p:cNvPr id="3" name="Text Placeholder 2">
            <a:extLst>
              <a:ext uri="{FF2B5EF4-FFF2-40B4-BE49-F238E27FC236}">
                <a16:creationId xmlns:a16="http://schemas.microsoft.com/office/drawing/2014/main" id="{8CE8F41A-CC32-DB45-987C-5016F96E7AF9}"/>
              </a:ext>
            </a:extLst>
          </p:cNvPr>
          <p:cNvSpPr>
            <a:spLocks noGrp="1"/>
          </p:cNvSpPr>
          <p:nvPr>
            <p:ph type="body" sz="quarter" idx="16"/>
          </p:nvPr>
        </p:nvSpPr>
        <p:spPr>
          <a:xfrm>
            <a:off x="682801" y="1703851"/>
            <a:ext cx="11441353" cy="5343063"/>
          </a:xfrm>
        </p:spPr>
        <p:txBody>
          <a:bodyPr numCol="3" spcCol="18000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55DEA8D-FE13-9642-B6EE-5AA960A211A3}"/>
              </a:ext>
            </a:extLst>
          </p:cNvPr>
          <p:cNvSpPr>
            <a:spLocks noGrp="1"/>
          </p:cNvSpPr>
          <p:nvPr>
            <p:ph type="dt" sz="half" idx="17"/>
          </p:nvPr>
        </p:nvSpPr>
        <p:spPr/>
        <p:txBody>
          <a:bodyPr/>
          <a:lstStyle/>
          <a:p>
            <a:r>
              <a:rPr lang="el-GR"/>
              <a:t>Confidential. All rights </a:t>
            </a:r>
            <a:r>
              <a:rPr lang="el-GR" err="1"/>
              <a:t>reserved</a:t>
            </a:r>
            <a:r>
              <a:rPr lang="el-GR"/>
              <a:t>. EY 2021</a:t>
            </a:r>
            <a:endParaRPr lang="en-GB"/>
          </a:p>
        </p:txBody>
      </p:sp>
      <p:sp>
        <p:nvSpPr>
          <p:cNvPr id="8" name="Footer Placeholder 7">
            <a:extLst>
              <a:ext uri="{FF2B5EF4-FFF2-40B4-BE49-F238E27FC236}">
                <a16:creationId xmlns:a16="http://schemas.microsoft.com/office/drawing/2014/main" id="{EB936694-5E9A-B349-9670-9886790C2A89}"/>
              </a:ext>
            </a:extLst>
          </p:cNvPr>
          <p:cNvSpPr>
            <a:spLocks noGrp="1"/>
          </p:cNvSpPr>
          <p:nvPr>
            <p:ph type="ftr" sz="quarter" idx="18"/>
          </p:nvPr>
        </p:nvSpPr>
        <p:spPr/>
        <p:txBody>
          <a:bodyPr/>
          <a:lstStyle/>
          <a:p>
            <a:r>
              <a:rPr lang="en-US"/>
              <a:t>EY Proposal | Home Care Program Design</a:t>
            </a:r>
            <a:endParaRPr lang="en-GB">
              <a:solidFill>
                <a:schemeClr val="accent5"/>
              </a:solidFill>
            </a:endParaRPr>
          </a:p>
        </p:txBody>
      </p:sp>
      <p:sp>
        <p:nvSpPr>
          <p:cNvPr id="9" name="Slide Number Placeholder 8">
            <a:extLst>
              <a:ext uri="{FF2B5EF4-FFF2-40B4-BE49-F238E27FC236}">
                <a16:creationId xmlns:a16="http://schemas.microsoft.com/office/drawing/2014/main" id="{718C1AC4-60C3-834C-A6EE-362EEC09535A}"/>
              </a:ext>
            </a:extLst>
          </p:cNvPr>
          <p:cNvSpPr>
            <a:spLocks noGrp="1"/>
          </p:cNvSpPr>
          <p:nvPr>
            <p:ph type="sldNum" sz="quarter" idx="19"/>
          </p:nvPr>
        </p:nvSpPr>
        <p:spPr/>
        <p:txBody>
          <a:bodyPr/>
          <a:lstStyle/>
          <a:p>
            <a:pPr algn="ctr"/>
            <a:fld id="{8B680765-40E2-AC40-8F5D-C6BB6AC8B5D5}" type="slidenum">
              <a:rPr lang="en-GB" smtClean="0"/>
              <a:pPr algn="ctr"/>
              <a:t>‹#›</a:t>
            </a:fld>
            <a:endParaRPr lang="en-GB"/>
          </a:p>
        </p:txBody>
      </p:sp>
      <p:sp>
        <p:nvSpPr>
          <p:cNvPr id="2" name="Title 1">
            <a:extLst>
              <a:ext uri="{FF2B5EF4-FFF2-40B4-BE49-F238E27FC236}">
                <a16:creationId xmlns:a16="http://schemas.microsoft.com/office/drawing/2014/main" id="{B4799FDC-A454-2F4B-AB6E-ABE75575D57A}"/>
              </a:ext>
            </a:extLst>
          </p:cNvPr>
          <p:cNvSpPr>
            <a:spLocks noGrp="1"/>
          </p:cNvSpPr>
          <p:nvPr>
            <p:ph type="title"/>
          </p:nvPr>
        </p:nvSpPr>
        <p:spPr/>
        <p:txBody>
          <a:bodyPr vert="horz"/>
          <a:lstStyle>
            <a:lvl1pPr>
              <a:defRPr>
                <a:solidFill>
                  <a:schemeClr val="tx1"/>
                </a:solidFill>
              </a:defRPr>
            </a:lvl1pPr>
          </a:lstStyle>
          <a:p>
            <a:r>
              <a:rPr lang="en-GB"/>
              <a:t>Click to edit Master title style</a:t>
            </a:r>
          </a:p>
        </p:txBody>
      </p:sp>
    </p:spTree>
    <p:extLst>
      <p:ext uri="{BB962C8B-B14F-4D97-AF65-F5344CB8AC3E}">
        <p14:creationId xmlns:p14="http://schemas.microsoft.com/office/powerpoint/2010/main" val="29534485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over p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65F5F9B-CD2C-B745-AE72-2D5745B27E66}"/>
              </a:ext>
            </a:extLst>
          </p:cNvPr>
          <p:cNvSpPr>
            <a:spLocks noGrp="1"/>
          </p:cNvSpPr>
          <p:nvPr>
            <p:ph type="pic" sz="quarter" idx="10"/>
          </p:nvPr>
        </p:nvSpPr>
        <p:spPr>
          <a:xfrm>
            <a:off x="0" y="0"/>
            <a:ext cx="13493750" cy="7589838"/>
          </a:xfrm>
        </p:spPr>
        <p:txBody>
          <a:bodyPr/>
          <a:lstStyle/>
          <a:p>
            <a:r>
              <a:rPr lang="en-GB"/>
              <a:t>Click icon to add picture</a:t>
            </a:r>
            <a:endParaRPr lang="en-US"/>
          </a:p>
        </p:txBody>
      </p:sp>
      <p:sp>
        <p:nvSpPr>
          <p:cNvPr id="88071" name="Rectangle 7"/>
          <p:cNvSpPr>
            <a:spLocks noGrp="1" noChangeArrowheads="1"/>
          </p:cNvSpPr>
          <p:nvPr>
            <p:ph type="subTitle" idx="1"/>
          </p:nvPr>
        </p:nvSpPr>
        <p:spPr>
          <a:xfrm>
            <a:off x="687061" y="2528957"/>
            <a:ext cx="3645227" cy="1294914"/>
          </a:xfrm>
          <a:prstGeom prst="rect">
            <a:avLst/>
          </a:prstGeom>
        </p:spPr>
        <p:txBody>
          <a:bodyPr wrap="square" anchor="t" anchorCtr="0">
            <a:noAutofit/>
          </a:bodyPr>
          <a:lstStyle>
            <a:lvl1pPr>
              <a:spcAft>
                <a:spcPts val="2270"/>
              </a:spcAft>
              <a:defRPr sz="1798" b="0" i="0">
                <a:solidFill>
                  <a:schemeClr val="tx1"/>
                </a:solidFill>
                <a:latin typeface="EYInterstate Light" panose="02000506000000020004" pitchFamily="2" charset="0"/>
              </a:defRPr>
            </a:lvl1pPr>
            <a:lvl2pPr>
              <a:spcBef>
                <a:spcPts val="0"/>
              </a:spcBef>
              <a:spcAft>
                <a:spcPts val="1514"/>
              </a:spcAft>
              <a:defRPr sz="1200"/>
            </a:lvl2pPr>
            <a:lvl3pPr marL="0" indent="0">
              <a:buNone/>
              <a:defRPr/>
            </a:lvl3pPr>
          </a:lstStyle>
          <a:p>
            <a:pPr lvl="0"/>
            <a:r>
              <a:rPr lang="en-GB" noProof="0"/>
              <a:t>Click to edit Master subtitle style</a:t>
            </a:r>
            <a:endParaRPr lang="en-IN" noProof="0"/>
          </a:p>
        </p:txBody>
      </p:sp>
      <p:sp>
        <p:nvSpPr>
          <p:cNvPr id="2" name="Title 1">
            <a:extLst>
              <a:ext uri="{FF2B5EF4-FFF2-40B4-BE49-F238E27FC236}">
                <a16:creationId xmlns:a16="http://schemas.microsoft.com/office/drawing/2014/main" id="{D31873A3-F8B0-8B45-BBC5-1582F1CD1A71}"/>
              </a:ext>
            </a:extLst>
          </p:cNvPr>
          <p:cNvSpPr>
            <a:spLocks noGrp="1"/>
          </p:cNvSpPr>
          <p:nvPr>
            <p:ph type="title"/>
          </p:nvPr>
        </p:nvSpPr>
        <p:spPr>
          <a:xfrm>
            <a:off x="692823" y="1588771"/>
            <a:ext cx="3639465" cy="1046414"/>
          </a:xfrm>
        </p:spPr>
        <p:txBody>
          <a:bodyPr/>
          <a:lstStyle/>
          <a:p>
            <a:r>
              <a:rPr lang="en-GB"/>
              <a:t>Click to edit Master title style</a:t>
            </a:r>
          </a:p>
        </p:txBody>
      </p:sp>
    </p:spTree>
    <p:extLst>
      <p:ext uri="{BB962C8B-B14F-4D97-AF65-F5344CB8AC3E}">
        <p14:creationId xmlns:p14="http://schemas.microsoft.com/office/powerpoint/2010/main" val="19628002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Marketing key messag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5A5D6-9C87-42CE-9534-A00D5A12FC18}"/>
              </a:ext>
            </a:extLst>
          </p:cNvPr>
          <p:cNvSpPr>
            <a:spLocks noGrp="1"/>
          </p:cNvSpPr>
          <p:nvPr>
            <p:ph type="title" hasCustomPrompt="1"/>
          </p:nvPr>
        </p:nvSpPr>
        <p:spPr>
          <a:xfrm>
            <a:off x="3291722" y="2195425"/>
            <a:ext cx="2915403" cy="525785"/>
          </a:xfrm>
        </p:spPr>
        <p:txBody>
          <a:bodyPr anchor="t">
            <a:noAutofit/>
          </a:bodyPr>
          <a:lstStyle>
            <a:lvl1pPr algn="r">
              <a:lnSpc>
                <a:spcPts val="5171"/>
              </a:lnSpc>
              <a:defRPr lang="en-GB" b="0" smtClean="0">
                <a:effectLst/>
              </a:defRPr>
            </a:lvl1pPr>
          </a:lstStyle>
          <a:p>
            <a:r>
              <a:rPr lang="en-GB" b="1" noProof="0">
                <a:solidFill>
                  <a:srgbClr val="FFE700"/>
                </a:solidFill>
                <a:effectLst/>
                <a:latin typeface="EYInterstate" panose="02000503020000020004" pitchFamily="2" charset="0"/>
              </a:rPr>
              <a:t>Text</a:t>
            </a:r>
            <a:endParaRPr lang="en-GB" noProof="0">
              <a:solidFill>
                <a:srgbClr val="FFE700"/>
              </a:solidFill>
              <a:effectLst/>
              <a:latin typeface="EYInterstate Light" panose="02000506000000020004" pitchFamily="2" charset="0"/>
            </a:endParaRPr>
          </a:p>
        </p:txBody>
      </p:sp>
      <p:sp>
        <p:nvSpPr>
          <p:cNvPr id="3" name="Text Placeholder 9">
            <a:extLst>
              <a:ext uri="{FF2B5EF4-FFF2-40B4-BE49-F238E27FC236}">
                <a16:creationId xmlns:a16="http://schemas.microsoft.com/office/drawing/2014/main" id="{0FFC9FA4-C599-4C24-B932-FF648A4C4BAD}"/>
              </a:ext>
            </a:extLst>
          </p:cNvPr>
          <p:cNvSpPr>
            <a:spLocks noGrp="1"/>
          </p:cNvSpPr>
          <p:nvPr>
            <p:ph type="body" sz="quarter" idx="13"/>
          </p:nvPr>
        </p:nvSpPr>
        <p:spPr>
          <a:xfrm>
            <a:off x="6602413" y="2185150"/>
            <a:ext cx="3010160" cy="2628901"/>
          </a:xfrm>
        </p:spPr>
        <p:txBody>
          <a:bodyPr anchor="t">
            <a:noAutofit/>
          </a:bodyPr>
          <a:lstStyle>
            <a:lvl1pPr>
              <a:defRPr>
                <a:solidFill>
                  <a:schemeClr val="bg1"/>
                </a:solidFill>
              </a:defRPr>
            </a:lvl1pPr>
            <a:lvl2pPr>
              <a:defRPr>
                <a:solidFill>
                  <a:schemeClr val="bg1"/>
                </a:solidFill>
              </a:defRPr>
            </a:lvl2pPr>
            <a:lvl3pPr>
              <a:defRPr>
                <a:solidFill>
                  <a:schemeClr val="bg1"/>
                </a:solidFill>
              </a:defRPr>
            </a:lvl3pPr>
            <a:lvl4pPr>
              <a:defRPr sz="1261" b="0" i="0" spc="-25" baseline="0">
                <a:solidFill>
                  <a:schemeClr val="bg1"/>
                </a:solidFill>
                <a:latin typeface="EYInterstate" panose="02000503020000020004" pitchFamily="2" charset="0"/>
              </a:defRPr>
            </a:lvl4pPr>
            <a:lvl5pPr>
              <a:defRPr>
                <a:solidFill>
                  <a:schemeClr val="bg1"/>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42934005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Empty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21214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s page">
    <p:bg>
      <p:bgPr>
        <a:solidFill>
          <a:srgbClr val="2E2E38"/>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E278A8E-BD91-46B3-BB31-EDFB08BBFE46}"/>
              </a:ext>
            </a:extLst>
          </p:cNvPr>
          <p:cNvSpPr>
            <a:spLocks noGrp="1"/>
          </p:cNvSpPr>
          <p:nvPr>
            <p:ph type="pic" sz="quarter" idx="10"/>
          </p:nvPr>
        </p:nvSpPr>
        <p:spPr>
          <a:xfrm>
            <a:off x="7183659" y="3"/>
            <a:ext cx="5627296" cy="7589839"/>
          </a:xfrm>
          <a:prstGeom prst="rect">
            <a:avLst/>
          </a:prstGeom>
        </p:spPr>
        <p:txBody>
          <a:bodyPr anchor="ctr"/>
          <a:lstStyle>
            <a:lvl1pPr algn="ctr">
              <a:defRPr/>
            </a:lvl1pPr>
          </a:lstStyle>
          <a:p>
            <a:r>
              <a:rPr lang="en-GB"/>
              <a:t>Click icon to add picture</a:t>
            </a:r>
            <a:endParaRPr lang="en-IN"/>
          </a:p>
        </p:txBody>
      </p:sp>
      <p:sp>
        <p:nvSpPr>
          <p:cNvPr id="3" name="Title 2">
            <a:extLst>
              <a:ext uri="{FF2B5EF4-FFF2-40B4-BE49-F238E27FC236}">
                <a16:creationId xmlns:a16="http://schemas.microsoft.com/office/drawing/2014/main" id="{B1788F78-B6A8-4E4A-A1B9-21F15CEB9339}"/>
              </a:ext>
            </a:extLst>
          </p:cNvPr>
          <p:cNvSpPr>
            <a:spLocks noGrp="1"/>
          </p:cNvSpPr>
          <p:nvPr userDrawn="1">
            <p:ph type="title" hasCustomPrompt="1"/>
          </p:nvPr>
        </p:nvSpPr>
        <p:spPr>
          <a:xfrm>
            <a:off x="682798" y="806450"/>
            <a:ext cx="5272662" cy="553998"/>
          </a:xfrm>
          <a:prstGeom prst="rect">
            <a:avLst/>
          </a:prstGeom>
        </p:spPr>
        <p:txBody>
          <a:bodyPr lIns="0" tIns="0" rIns="0" bIns="0">
            <a:spAutoFit/>
          </a:bodyPr>
          <a:lstStyle>
            <a:lvl1pPr>
              <a:lnSpc>
                <a:spcPct val="100000"/>
              </a:lnSpc>
              <a:defRPr sz="3600" b="0" i="0">
                <a:solidFill>
                  <a:schemeClr val="tx2"/>
                </a:solidFill>
                <a:latin typeface="EYInterstate Light" panose="02000506000000020004" pitchFamily="2" charset="0"/>
              </a:defRPr>
            </a:lvl1pPr>
          </a:lstStyle>
          <a:p>
            <a:r>
              <a:rPr lang="en-US"/>
              <a:t>Click to edit title style</a:t>
            </a:r>
            <a:endParaRPr lang="en-IN"/>
          </a:p>
        </p:txBody>
      </p:sp>
      <p:sp>
        <p:nvSpPr>
          <p:cNvPr id="6" name="Date Placeholder 5">
            <a:extLst>
              <a:ext uri="{FF2B5EF4-FFF2-40B4-BE49-F238E27FC236}">
                <a16:creationId xmlns:a16="http://schemas.microsoft.com/office/drawing/2014/main" id="{392AF49D-1743-FE4C-AF49-F6B5A207B5CB}"/>
              </a:ext>
            </a:extLst>
          </p:cNvPr>
          <p:cNvSpPr>
            <a:spLocks noGrp="1"/>
          </p:cNvSpPr>
          <p:nvPr>
            <p:ph type="dt" sz="half" idx="11"/>
          </p:nvPr>
        </p:nvSpPr>
        <p:spPr/>
        <p:txBody>
          <a:bodyPr/>
          <a:lstStyle>
            <a:lvl1pPr>
              <a:defRPr>
                <a:solidFill>
                  <a:schemeClr val="bg1"/>
                </a:solidFill>
              </a:defRPr>
            </a:lvl1pPr>
          </a:lstStyle>
          <a:p>
            <a:pPr algn="r"/>
            <a:r>
              <a:rPr lang="el-GR"/>
              <a:t>Confidential. All rights </a:t>
            </a:r>
            <a:r>
              <a:rPr lang="el-GR" err="1"/>
              <a:t>reserved</a:t>
            </a:r>
            <a:r>
              <a:rPr lang="el-GR"/>
              <a:t>. EY 2021</a:t>
            </a:r>
            <a:endParaRPr lang="en-GB"/>
          </a:p>
        </p:txBody>
      </p:sp>
      <p:sp>
        <p:nvSpPr>
          <p:cNvPr id="9" name="Footer Placeholder 8">
            <a:extLst>
              <a:ext uri="{FF2B5EF4-FFF2-40B4-BE49-F238E27FC236}">
                <a16:creationId xmlns:a16="http://schemas.microsoft.com/office/drawing/2014/main" id="{696D2C30-BF78-3D42-9803-AC16A82D071D}"/>
              </a:ext>
            </a:extLst>
          </p:cNvPr>
          <p:cNvSpPr>
            <a:spLocks noGrp="1"/>
          </p:cNvSpPr>
          <p:nvPr>
            <p:ph type="ftr" sz="quarter" idx="12"/>
          </p:nvPr>
        </p:nvSpPr>
        <p:spPr/>
        <p:txBody>
          <a:bodyPr/>
          <a:lstStyle>
            <a:lvl1pPr>
              <a:defRPr>
                <a:solidFill>
                  <a:schemeClr val="bg1"/>
                </a:solidFill>
              </a:defRPr>
            </a:lvl1pPr>
          </a:lstStyle>
          <a:p>
            <a:r>
              <a:rPr lang="en-US"/>
              <a:t>EY Proposal | Home Care Program Design</a:t>
            </a:r>
            <a:endParaRPr lang="en-GB"/>
          </a:p>
        </p:txBody>
      </p:sp>
      <p:sp>
        <p:nvSpPr>
          <p:cNvPr id="10" name="Slide Number Placeholder 9">
            <a:extLst>
              <a:ext uri="{FF2B5EF4-FFF2-40B4-BE49-F238E27FC236}">
                <a16:creationId xmlns:a16="http://schemas.microsoft.com/office/drawing/2014/main" id="{7DBA4951-FCC4-EF47-BDDE-389FCE7805C7}"/>
              </a:ext>
            </a:extLst>
          </p:cNvPr>
          <p:cNvSpPr>
            <a:spLocks noGrp="1"/>
          </p:cNvSpPr>
          <p:nvPr>
            <p:ph type="sldNum" sz="quarter" idx="13"/>
          </p:nvPr>
        </p:nvSpPr>
        <p:spPr/>
        <p:txBody>
          <a:bodyPr/>
          <a:lstStyle>
            <a:lvl1pPr>
              <a:defRPr>
                <a:solidFill>
                  <a:schemeClr val="bg1"/>
                </a:solidFill>
              </a:defRPr>
            </a:lvl1pPr>
          </a:lstStyle>
          <a:p>
            <a:pPr algn="ctr"/>
            <a:fld id="{8B680765-40E2-AC40-8F5D-C6BB6AC8B5D5}" type="slidenum">
              <a:rPr lang="en-GB" smtClean="0"/>
              <a:pPr algn="ctr"/>
              <a:t>‹#›</a:t>
            </a:fld>
            <a:endParaRPr lang="en-GB"/>
          </a:p>
        </p:txBody>
      </p:sp>
    </p:spTree>
    <p:extLst>
      <p:ext uri="{BB962C8B-B14F-4D97-AF65-F5344CB8AC3E}">
        <p14:creationId xmlns:p14="http://schemas.microsoft.com/office/powerpoint/2010/main" val="16891687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Boiler Plate">
    <p:bg>
      <p:bgPr>
        <a:solidFill>
          <a:srgbClr val="2E2E38"/>
        </a:solidFill>
        <a:effectLst/>
      </p:bgPr>
    </p:bg>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47A6F85E-F6A4-4F80-A750-499DA7BCE9B0}"/>
              </a:ext>
            </a:extLst>
          </p:cNvPr>
          <p:cNvSpPr txBox="1"/>
          <p:nvPr userDrawn="1"/>
        </p:nvSpPr>
        <p:spPr>
          <a:xfrm>
            <a:off x="482876" y="559104"/>
            <a:ext cx="6504078" cy="5761573"/>
          </a:xfrm>
          <a:prstGeom prst="rect">
            <a:avLst/>
          </a:prstGeom>
          <a:noFill/>
        </p:spPr>
        <p:txBody>
          <a:bodyPr wrap="square" lIns="0" tIns="36572"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23"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rPr>
              <a:t>EY</a:t>
            </a:r>
            <a:r>
              <a:rPr kumimoji="0" lang="en-US" sz="800" b="1" i="0" u="none" strike="noStrike" kern="1200" cap="none" spc="0" normalizeH="0" baseline="0" noProof="0">
                <a:ln>
                  <a:noFill/>
                </a:ln>
                <a:solidFill>
                  <a:prstClr val="white"/>
                </a:solidFill>
                <a:effectLst/>
                <a:uLnTx/>
                <a:uFillTx/>
                <a:latin typeface="EYInterstate Light"/>
                <a:ea typeface="+mn-ea"/>
                <a:cs typeface="+mn-cs"/>
              </a:rPr>
              <a:t> </a:t>
            </a:r>
            <a:r>
              <a:rPr kumimoji="0" lang="en-US" sz="800" b="0" i="0" u="none" strike="noStrike" kern="1200" cap="none" spc="0" normalizeH="0" baseline="0" noProof="0">
                <a:ln>
                  <a:noFill/>
                </a:ln>
                <a:solidFill>
                  <a:prstClr val="white"/>
                </a:solidFill>
                <a:effectLst/>
                <a:uLnTx/>
                <a:uFillTx/>
                <a:latin typeface="EYInterstate Light"/>
                <a:ea typeface="+mn-ea"/>
                <a:cs typeface="+mn-cs"/>
              </a:rPr>
              <a:t>| Assurance | Tax | Strategy and Transactions | Consulting</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223" rtl="0" eaLnBrk="1" fontAlgn="auto" latinLnBrk="0" hangingPunct="1">
              <a:lnSpc>
                <a:spcPct val="100000"/>
              </a:lnSpc>
              <a:spcBef>
                <a:spcPts val="0"/>
              </a:spcBef>
              <a:spcAft>
                <a:spcPts val="0"/>
              </a:spcAft>
              <a:buClrTx/>
              <a:buSzTx/>
              <a:buFontTx/>
              <a:buNone/>
              <a:tabLst/>
              <a:defRPr/>
            </a:pP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223"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rPr>
              <a:t>About EY</a:t>
            </a:r>
            <a:endParaRPr kumimoji="0" lang="el-GR"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endParaRPr>
          </a:p>
          <a:p>
            <a:pPr marL="0" marR="0" lvl="0" indent="0" algn="l" defTabSz="914223" rtl="0" eaLnBrk="1" fontAlgn="auto" latinLnBrk="0" hangingPunct="1">
              <a:lnSpc>
                <a:spcPct val="100000"/>
              </a:lnSpc>
              <a:spcBef>
                <a:spcPts val="0"/>
              </a:spcBef>
              <a:spcAft>
                <a:spcPts val="600"/>
              </a:spcAft>
              <a:buClr>
                <a:srgbClr val="27ACAA"/>
              </a:buClr>
              <a:buSzPct val="70000"/>
              <a:buFont typeface="Arial" pitchFamily="34" charset="0"/>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EY is a global leader in assurance, tax, strategy, transaction and consulting services. </a:t>
            </a:r>
            <a:r>
              <a:rPr kumimoji="0" lang="el-GR" sz="800" b="0" i="0" u="none" strike="noStrike" kern="1200" cap="none" spc="0" normalizeH="0" baseline="0" noProof="0">
                <a:ln>
                  <a:noFill/>
                </a:ln>
                <a:solidFill>
                  <a:prstClr val="white"/>
                </a:solidFill>
                <a:effectLst/>
                <a:uLnTx/>
                <a:uFillTx/>
                <a:latin typeface="EYInterstate Light"/>
                <a:ea typeface="+mn-ea"/>
                <a:cs typeface="+mn-cs"/>
              </a:rPr>
              <a:t/>
            </a:r>
            <a:br>
              <a:rPr kumimoji="0" lang="el-GR" sz="800" b="0" i="0" u="none" strike="noStrike" kern="1200" cap="none" spc="0" normalizeH="0" baseline="0" noProof="0">
                <a:ln>
                  <a:noFill/>
                </a:ln>
                <a:solidFill>
                  <a:prstClr val="white"/>
                </a:solidFill>
                <a:effectLst/>
                <a:uLnTx/>
                <a:uFillTx/>
                <a:latin typeface="EYInterstate Light"/>
                <a:ea typeface="+mn-ea"/>
                <a:cs typeface="+mn-cs"/>
              </a:rPr>
            </a:br>
            <a:r>
              <a:rPr kumimoji="0" lang="en-US" sz="800" b="0" i="0" u="none" strike="noStrike" kern="1200" cap="none" spc="0" normalizeH="0" baseline="0" noProof="0">
                <a:ln>
                  <a:noFill/>
                </a:ln>
                <a:solidFill>
                  <a:prstClr val="white"/>
                </a:solidFill>
                <a:effectLst/>
                <a:uLnTx/>
                <a:uFillTx/>
                <a:latin typeface="EYInterstate Light"/>
                <a:ea typeface="+mn-ea"/>
                <a:cs typeface="+mn-cs"/>
              </a:rPr>
              <a:t>The insights and quality services we deliver help build trust and confidence in the capital markets and in economies the world over. We develop outstanding leaders who team to deliver on our promises to all of our stakeholders. In so doing, we play a critical role in building a better working world for our people, for our clients and for our communities.</a:t>
            </a:r>
          </a:p>
          <a:p>
            <a:pPr marL="0" marR="0" lvl="0" indent="0" algn="l" defTabSz="914223" rtl="0" eaLnBrk="1" fontAlgn="auto" latinLnBrk="0" hangingPunct="1">
              <a:lnSpc>
                <a:spcPct val="100000"/>
              </a:lnSpc>
              <a:spcBef>
                <a:spcPts val="0"/>
              </a:spcBef>
              <a:spcAft>
                <a:spcPts val="600"/>
              </a:spcAft>
              <a:buClr>
                <a:srgbClr val="27ACAA"/>
              </a:buClr>
              <a:buSzPct val="70000"/>
              <a:buFont typeface="Arial" pitchFamily="34" charset="0"/>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EY refers to the global organization, and may refer to one or more, of the member firms of Ernst &amp; Young Global Limited, each of which is a separate legal entity. </a:t>
            </a:r>
            <a:br>
              <a:rPr kumimoji="0" lang="en-US" sz="800" b="0" i="0" u="none" strike="noStrike" kern="1200" cap="none" spc="0" normalizeH="0" baseline="0" noProof="0">
                <a:ln>
                  <a:noFill/>
                </a:ln>
                <a:solidFill>
                  <a:prstClr val="white"/>
                </a:solidFill>
                <a:effectLst/>
                <a:uLnTx/>
                <a:uFillTx/>
                <a:latin typeface="EYInterstate Light"/>
                <a:ea typeface="+mn-ea"/>
                <a:cs typeface="+mn-cs"/>
              </a:rPr>
            </a:br>
            <a:r>
              <a:rPr kumimoji="0" lang="en-US" sz="800" b="0" i="0" u="none" strike="noStrike" kern="1200" cap="none" spc="0" normalizeH="0" baseline="0" noProof="0">
                <a:ln>
                  <a:noFill/>
                </a:ln>
                <a:solidFill>
                  <a:prstClr val="white"/>
                </a:solidFill>
                <a:effectLst/>
                <a:uLnTx/>
                <a:uFillTx/>
                <a:latin typeface="EYInterstate Light"/>
                <a:ea typeface="+mn-ea"/>
                <a:cs typeface="+mn-cs"/>
              </a:rPr>
              <a:t>Ernst &amp; Young Global Limited, a UK company limited by guarantee, does not provide services to clients. Information about how EY collects and uses personal data and a description of the rights individuals have under data protection legislation are available via ey.com/privacy. For more information about our organization, please visit ey.com.</a:t>
            </a:r>
            <a:br>
              <a:rPr kumimoji="0" lang="en-US" sz="800" b="0" i="0" u="none" strike="noStrike" kern="1200" cap="none" spc="0" normalizeH="0" baseline="0" noProof="0">
                <a:ln>
                  <a:noFill/>
                </a:ln>
                <a:solidFill>
                  <a:prstClr val="white"/>
                </a:solidFill>
                <a:effectLst/>
                <a:uLnTx/>
                <a:uFillTx/>
                <a:latin typeface="EYInterstate Light"/>
                <a:ea typeface="+mn-ea"/>
                <a:cs typeface="+mn-cs"/>
              </a:rPr>
            </a:br>
            <a:endParaRPr kumimoji="0" lang="el-GR"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endParaRPr>
          </a:p>
          <a:p>
            <a:pPr marL="0" marR="0" lvl="0" indent="0" algn="l" defTabSz="914223"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rPr>
              <a:t>About EY's Consulting Services </a:t>
            </a:r>
          </a:p>
          <a:p>
            <a:pPr marL="0" marR="0" lvl="0" indent="0" algn="l" defTabSz="914223"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In Consulting, we are building a better working world by transforming businesses through the power of people, technology and innovation.</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223"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223"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It's our ambition to become the world's leading transformation consultants.</a:t>
            </a:r>
          </a:p>
          <a:p>
            <a:pPr marL="0" marR="0" lvl="0" indent="0" algn="l" defTabSz="914223"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The diversity and skills of our 70,000+ people will help EY clients realize transformation by putting humans at the center, delivering technology at speed and leveraging innovation at scale.</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223"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223"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These core drivers of ‘Transformation Realized’ will create long-term value for people, clients and society.</a:t>
            </a:r>
          </a:p>
          <a:p>
            <a:pPr marL="0" marR="0" lvl="0" indent="0" algn="l" defTabSz="914223"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223"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mn-lt"/>
                <a:ea typeface="+mn-ea"/>
                <a:cs typeface="+mn-cs"/>
              </a:rPr>
              <a:t>For more information about our Consulting organization, please visit ey.com/consulting.</a:t>
            </a:r>
          </a:p>
          <a:p>
            <a:pPr marL="0" marR="0" lvl="0" indent="0" algn="l" defTabSz="914223"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223"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3767"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About EY Health </a:t>
            </a:r>
          </a:p>
          <a:p>
            <a:pPr marL="0" marR="0" lvl="0" indent="0" algn="l" defTabSz="9137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Around the world, the health sector is being reimagined in the face of aging populations, increased prevalence of chronic diseases, growth in emerging markets and shifting reimbursement models. Health care organizations must address these challenges while mastering the digital innovation that offers both opportunities and threats. Technology empowers patients, real-time analytics improves care and enables a mind shift toward prevention – but also opens the door to new non-traditional competitors. EY works with clients to reposition and optimize their business models, people strategies and operational structures to address cost pressures while leveraging the potential of analytics and technologies to improve quality of care. In this way, we help health organizations stay competitive and deliver better patient outcomes both now and in the future.</a:t>
            </a:r>
          </a:p>
          <a:p>
            <a:pPr marL="0" marR="0" lvl="0" indent="0" algn="l" defTabSz="914223"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endParaRPr>
          </a:p>
          <a:p>
            <a:pPr marL="0" marR="0" lvl="0" indent="0" algn="l" defTabSz="914223"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EY Global Health Sector brings together a worldwide network of more than 6,000 sector-focused assurance, tax, transaction and advisory professionals with a range of health care and business backgrounds. Our wide-reaching network allows us to rapidly share leading practices and solutions around the globe and deploy diverse delivery teams to meet your needs. ey.com/health</a:t>
            </a:r>
          </a:p>
          <a:p>
            <a:pPr marL="0" marR="0" lvl="0" indent="0" algn="l" defTabSz="914223" rtl="0" eaLnBrk="1" fontAlgn="auto" latinLnBrk="0" hangingPunct="1">
              <a:lnSpc>
                <a:spcPct val="100000"/>
              </a:lnSpc>
              <a:spcBef>
                <a:spcPts val="0"/>
              </a:spcBef>
              <a:spcAft>
                <a:spcPts val="0"/>
              </a:spcAft>
              <a:buClrTx/>
              <a:buSzTx/>
              <a:buFontTx/>
              <a:buNone/>
              <a:tabLst/>
              <a:defRPr/>
            </a:pPr>
            <a:endParaRPr kumimoji="0" lang="el-GR" sz="800" b="1"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223"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223"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EYInterstate Light"/>
                <a:ea typeface="+mn-ea"/>
                <a:cs typeface="+mn-cs"/>
              </a:rPr>
              <a:t> </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223"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 20</a:t>
            </a:r>
            <a:r>
              <a:rPr kumimoji="0" lang="el-GR" sz="800" b="0" i="0" u="none" strike="noStrike" kern="1200" cap="none" spc="0" normalizeH="0" baseline="0" noProof="0">
                <a:ln>
                  <a:noFill/>
                </a:ln>
                <a:solidFill>
                  <a:prstClr val="white"/>
                </a:solidFill>
                <a:effectLst/>
                <a:uLnTx/>
                <a:uFillTx/>
                <a:latin typeface="EYInterstate Light"/>
                <a:ea typeface="+mn-ea"/>
                <a:cs typeface="+mn-cs"/>
              </a:rPr>
              <a:t>2</a:t>
            </a:r>
            <a:r>
              <a:rPr kumimoji="0" lang="en-US" sz="800" b="0" i="0" u="none" strike="noStrike" kern="1200" cap="none" spc="0" normalizeH="0" baseline="0" noProof="0">
                <a:ln>
                  <a:noFill/>
                </a:ln>
                <a:solidFill>
                  <a:prstClr val="white"/>
                </a:solidFill>
                <a:effectLst/>
                <a:uLnTx/>
                <a:uFillTx/>
                <a:latin typeface="EYInterstate Light"/>
                <a:ea typeface="+mn-ea"/>
                <a:cs typeface="+mn-cs"/>
              </a:rPr>
              <a:t>1 EY</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223"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All Rights Reserved.</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223" rtl="0" eaLnBrk="1" fontAlgn="auto" latinLnBrk="0" hangingPunct="1">
              <a:lnSpc>
                <a:spcPct val="100000"/>
              </a:lnSpc>
              <a:spcBef>
                <a:spcPts val="0"/>
              </a:spcBef>
              <a:spcAft>
                <a:spcPts val="0"/>
              </a:spcAft>
              <a:buClrTx/>
              <a:buSzTx/>
              <a:buFontTx/>
              <a:buNone/>
              <a:tabLst/>
              <a:defRPr/>
            </a:pP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223"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EYInterstate" panose="02000503020000020004" pitchFamily="2" charset="0"/>
                <a:ea typeface="+mn-ea"/>
                <a:cs typeface="+mn-cs"/>
              </a:rPr>
              <a:t>ey.com</a:t>
            </a:r>
          </a:p>
          <a:p>
            <a:pPr marL="0" marR="0" lvl="0" indent="0" algn="l" defTabSz="914223" rtl="0" eaLnBrk="1" fontAlgn="auto" latinLnBrk="0" hangingPunct="1">
              <a:lnSpc>
                <a:spcPct val="100000"/>
              </a:lnSpc>
              <a:spcBef>
                <a:spcPts val="0"/>
              </a:spcBef>
              <a:spcAft>
                <a:spcPts val="0"/>
              </a:spcAft>
              <a:buClrTx/>
              <a:buSzTx/>
              <a:buFontTx/>
              <a:buNone/>
              <a:tabLst/>
              <a:defRPr/>
            </a:pP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p:txBody>
      </p:sp>
      <p:pic>
        <p:nvPicPr>
          <p:cNvPr id="7" name="Picture 6">
            <a:extLst>
              <a:ext uri="{FF2B5EF4-FFF2-40B4-BE49-F238E27FC236}">
                <a16:creationId xmlns:a16="http://schemas.microsoft.com/office/drawing/2014/main" id="{6DE12DFB-AFB5-45BE-9263-7E3F1FE451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2878" y="6313915"/>
            <a:ext cx="2977290" cy="141850"/>
          </a:xfrm>
          <a:prstGeom prst="rect">
            <a:avLst/>
          </a:prstGeom>
        </p:spPr>
      </p:pic>
    </p:spTree>
    <p:extLst>
      <p:ext uri="{BB962C8B-B14F-4D97-AF65-F5344CB8AC3E}">
        <p14:creationId xmlns:p14="http://schemas.microsoft.com/office/powerpoint/2010/main" val="3823930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5F5ACFB-9985-4F83-B210-062E308F4E29}"/>
              </a:ext>
            </a:extLst>
          </p:cNvPr>
          <p:cNvGraphicFramePr>
            <a:graphicFrameLocks noChangeAspect="1"/>
          </p:cNvGraphicFramePr>
          <p:nvPr userDrawn="1">
            <p:custDataLst>
              <p:tags r:id="rId2"/>
            </p:custDataLst>
            <p:extLst>
              <p:ext uri="{D42A27DB-BD31-4B8C-83A1-F6EECF244321}">
                <p14:modId xmlns:p14="http://schemas.microsoft.com/office/powerpoint/2010/main" val="4049961084"/>
              </p:ext>
            </p:extLst>
          </p:nvPr>
        </p:nvGraphicFramePr>
        <p:xfrm>
          <a:off x="1757" y="1760"/>
          <a:ext cx="1758" cy="1757"/>
        </p:xfrm>
        <a:graphic>
          <a:graphicData uri="http://schemas.openxmlformats.org/presentationml/2006/ole">
            <mc:AlternateContent xmlns:mc="http://schemas.openxmlformats.org/markup-compatibility/2006">
              <mc:Choice xmlns:v="urn:schemas-microsoft-com:vml" Requires="v">
                <p:oleObj spid="_x0000_s153662" name="think-cell Slide" r:id="rId5" imgW="383" imgH="384" progId="TCLayout.ActiveDocument.1">
                  <p:embed/>
                </p:oleObj>
              </mc:Choice>
              <mc:Fallback>
                <p:oleObj name="think-cell Slide" r:id="rId5" imgW="383" imgH="384" progId="TCLayout.ActiveDocument.1">
                  <p:embed/>
                  <p:pic>
                    <p:nvPicPr>
                      <p:cNvPr id="6" name="Object 5" hidden="1">
                        <a:extLst>
                          <a:ext uri="{FF2B5EF4-FFF2-40B4-BE49-F238E27FC236}">
                            <a16:creationId xmlns:a16="http://schemas.microsoft.com/office/drawing/2014/main" id="{E5F5ACFB-9985-4F83-B210-062E308F4E29}"/>
                          </a:ext>
                        </a:extLst>
                      </p:cNvPr>
                      <p:cNvPicPr/>
                      <p:nvPr/>
                    </p:nvPicPr>
                    <p:blipFill>
                      <a:blip r:embed="rId6"/>
                      <a:stretch>
                        <a:fillRect/>
                      </a:stretch>
                    </p:blipFill>
                    <p:spPr>
                      <a:xfrm>
                        <a:off x="1757" y="1760"/>
                        <a:ext cx="1758" cy="175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F944F516-AA1A-42A3-9D38-FED1442EDDB8}"/>
              </a:ext>
            </a:extLst>
          </p:cNvPr>
          <p:cNvSpPr/>
          <p:nvPr userDrawn="1">
            <p:custDataLst>
              <p:tags r:id="rId3"/>
            </p:custDataLst>
          </p:nvPr>
        </p:nvSpPr>
        <p:spPr>
          <a:xfrm>
            <a:off x="0" y="1"/>
            <a:ext cx="175700" cy="175691"/>
          </a:xfrm>
          <a:prstGeom prst="rect">
            <a:avLst/>
          </a:prstGeom>
          <a:ln>
            <a:solidFill>
              <a:schemeClr val="tx1"/>
            </a:solidFill>
          </a:ln>
        </p:spPr>
        <p:txBody>
          <a:bodyPr vert="horz" wrap="none" lIns="0" tIns="0" rIns="0" bIns="0" numCol="1" spcCol="0" rtlCol="0" anchor="t" anchorCtr="0" compatLnSpc="1">
            <a:prstTxWarp prst="textNoShape">
              <a:avLst/>
            </a:prstTxWarp>
            <a:noAutofit/>
          </a:bodyPr>
          <a:lstStyle/>
          <a:p>
            <a:pPr marL="0" marR="0" lvl="0" indent="0" algn="l" defTabSz="1011771" rtl="0" eaLnBrk="0" fontAlgn="base" latinLnBrk="0" hangingPunct="0">
              <a:lnSpc>
                <a:spcPct val="100000"/>
              </a:lnSpc>
              <a:spcBef>
                <a:spcPct val="50000"/>
              </a:spcBef>
              <a:spcAft>
                <a:spcPct val="0"/>
              </a:spcAft>
              <a:buClrTx/>
              <a:buSzTx/>
              <a:buFontTx/>
              <a:buNone/>
              <a:tabLst/>
            </a:pPr>
            <a:endParaRPr kumimoji="0" lang="en-US" sz="2875" b="1" i="0" u="none" strike="noStrike" cap="none" normalizeH="0" baseline="0">
              <a:ln>
                <a:noFill/>
              </a:ln>
              <a:solidFill>
                <a:schemeClr val="tx1"/>
              </a:solidFill>
              <a:effectLst/>
              <a:latin typeface="Imago" panose="020B0604020202020204" charset="0"/>
              <a:ea typeface="+mj-ea"/>
              <a:cs typeface="+mj-cs"/>
              <a:sym typeface="Imago" panose="020B0604020202020204" charset="0"/>
            </a:endParaRPr>
          </a:p>
        </p:txBody>
      </p:sp>
      <p:sp>
        <p:nvSpPr>
          <p:cNvPr id="2" name="Title 1"/>
          <p:cNvSpPr>
            <a:spLocks noGrp="1"/>
          </p:cNvSpPr>
          <p:nvPr>
            <p:ph type="title"/>
          </p:nvPr>
        </p:nvSpPr>
        <p:spPr/>
        <p:txBody>
          <a:bodyPr vert="horz"/>
          <a:lstStyle>
            <a:lvl1pPr>
              <a:defRPr/>
            </a:lvl1pPr>
          </a:lstStyle>
          <a:p>
            <a:r>
              <a:rPr lang="en-GB"/>
              <a:t>Click to edit Master title style</a:t>
            </a:r>
            <a:endParaRPr lang="pl-PL"/>
          </a:p>
        </p:txBody>
      </p:sp>
      <p:sp>
        <p:nvSpPr>
          <p:cNvPr id="4" name="shpPlaceholderNumber"/>
          <p:cNvSpPr>
            <a:spLocks noGrp="1" noChangeArrowheads="1"/>
          </p:cNvSpPr>
          <p:nvPr>
            <p:ph type="sldNum" sz="quarter" idx="11"/>
          </p:nvPr>
        </p:nvSpPr>
        <p:spPr>
          <a:ln/>
        </p:spPr>
        <p:txBody>
          <a:bodyPr/>
          <a:lstStyle>
            <a:lvl1pPr>
              <a:defRPr/>
            </a:lvl1pPr>
          </a:lstStyle>
          <a:p>
            <a:pPr>
              <a:defRPr/>
            </a:pPr>
            <a:fld id="{7F7165CB-D5E5-4F49-B52C-2E6BB58C0F51}" type="slidenum">
              <a:rPr lang="en-US"/>
              <a:pPr>
                <a:defRPr/>
              </a:pPr>
              <a:t>‹#›</a:t>
            </a:fld>
            <a:endParaRPr lang="en-US"/>
          </a:p>
        </p:txBody>
      </p:sp>
    </p:spTree>
    <p:extLst>
      <p:ext uri="{BB962C8B-B14F-4D97-AF65-F5344CB8AC3E}">
        <p14:creationId xmlns:p14="http://schemas.microsoft.com/office/powerpoint/2010/main" val="232995609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pproach Template">
    <p:bg>
      <p:bgPr>
        <a:solidFill>
          <a:srgbClr val="F6F6FA"/>
        </a:solidFill>
        <a:effectLst/>
      </p:bgPr>
    </p:bg>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355DEA8D-FE13-9642-B6EE-5AA960A211A3}"/>
              </a:ext>
            </a:extLst>
          </p:cNvPr>
          <p:cNvSpPr>
            <a:spLocks noGrp="1"/>
          </p:cNvSpPr>
          <p:nvPr>
            <p:ph type="dt" sz="half" idx="17"/>
          </p:nvPr>
        </p:nvSpPr>
        <p:spPr/>
        <p:txBody>
          <a:bodyPr/>
          <a:lstStyle/>
          <a:p>
            <a:r>
              <a:rPr lang="el-GR"/>
              <a:t>Confidential. All rights </a:t>
            </a:r>
            <a:r>
              <a:rPr lang="el-GR" err="1"/>
              <a:t>reserved</a:t>
            </a:r>
            <a:r>
              <a:rPr lang="el-GR"/>
              <a:t>. EY 2021</a:t>
            </a:r>
            <a:endParaRPr lang="en-GB"/>
          </a:p>
        </p:txBody>
      </p:sp>
      <p:sp>
        <p:nvSpPr>
          <p:cNvPr id="8" name="Footer Placeholder 7">
            <a:extLst>
              <a:ext uri="{FF2B5EF4-FFF2-40B4-BE49-F238E27FC236}">
                <a16:creationId xmlns:a16="http://schemas.microsoft.com/office/drawing/2014/main" id="{EB936694-5E9A-B349-9670-9886790C2A89}"/>
              </a:ext>
            </a:extLst>
          </p:cNvPr>
          <p:cNvSpPr>
            <a:spLocks noGrp="1"/>
          </p:cNvSpPr>
          <p:nvPr>
            <p:ph type="ftr" sz="quarter" idx="18"/>
          </p:nvPr>
        </p:nvSpPr>
        <p:spPr/>
        <p:txBody>
          <a:bodyPr/>
          <a:lstStyle/>
          <a:p>
            <a:r>
              <a:rPr lang="en-US"/>
              <a:t>EY Proposal | Home Care Program Design</a:t>
            </a:r>
            <a:endParaRPr lang="en-GB">
              <a:solidFill>
                <a:schemeClr val="accent5"/>
              </a:solidFill>
            </a:endParaRPr>
          </a:p>
        </p:txBody>
      </p:sp>
      <p:sp>
        <p:nvSpPr>
          <p:cNvPr id="9" name="Slide Number Placeholder 8">
            <a:extLst>
              <a:ext uri="{FF2B5EF4-FFF2-40B4-BE49-F238E27FC236}">
                <a16:creationId xmlns:a16="http://schemas.microsoft.com/office/drawing/2014/main" id="{718C1AC4-60C3-834C-A6EE-362EEC09535A}"/>
              </a:ext>
            </a:extLst>
          </p:cNvPr>
          <p:cNvSpPr>
            <a:spLocks noGrp="1"/>
          </p:cNvSpPr>
          <p:nvPr>
            <p:ph type="sldNum" sz="quarter" idx="19"/>
          </p:nvPr>
        </p:nvSpPr>
        <p:spPr/>
        <p:txBody>
          <a:bodyPr/>
          <a:lstStyle/>
          <a:p>
            <a:pPr algn="ctr"/>
            <a:fld id="{8B680765-40E2-AC40-8F5D-C6BB6AC8B5D5}" type="slidenum">
              <a:rPr lang="en-GB" smtClean="0"/>
              <a:pPr algn="ctr"/>
              <a:t>‹#›</a:t>
            </a:fld>
            <a:endParaRPr lang="en-GB"/>
          </a:p>
        </p:txBody>
      </p:sp>
      <p:sp>
        <p:nvSpPr>
          <p:cNvPr id="2" name="Title 1">
            <a:extLst>
              <a:ext uri="{FF2B5EF4-FFF2-40B4-BE49-F238E27FC236}">
                <a16:creationId xmlns:a16="http://schemas.microsoft.com/office/drawing/2014/main" id="{B4799FDC-A454-2F4B-AB6E-ABE75575D57A}"/>
              </a:ext>
            </a:extLst>
          </p:cNvPr>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9144801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anner page – empty">
    <p:spTree>
      <p:nvGrpSpPr>
        <p:cNvPr id="1" name=""/>
        <p:cNvGrpSpPr/>
        <p:nvPr/>
      </p:nvGrpSpPr>
      <p:grpSpPr>
        <a:xfrm>
          <a:off x="0" y="0"/>
          <a:ext cx="0" cy="0"/>
          <a:chOff x="0" y="0"/>
          <a:chExt cx="0" cy="0"/>
        </a:xfrm>
      </p:grpSpPr>
      <p:sp>
        <p:nvSpPr>
          <p:cNvPr id="4" name="Title Headline 2"/>
          <p:cNvSpPr>
            <a:spLocks noGrp="1"/>
          </p:cNvSpPr>
          <p:nvPr>
            <p:ph type="body" sz="quarter" idx="10" hasCustomPrompt="1"/>
          </p:nvPr>
        </p:nvSpPr>
        <p:spPr>
          <a:xfrm>
            <a:off x="773086" y="798808"/>
            <a:ext cx="7684709" cy="532082"/>
          </a:xfrm>
        </p:spPr>
        <p:txBody>
          <a:bodyPr lIns="137160"/>
          <a:lstStyle>
            <a:lvl1pPr>
              <a:defRPr sz="1404" baseline="0">
                <a:solidFill>
                  <a:schemeClr val="tx2"/>
                </a:solidFill>
              </a:defRPr>
            </a:lvl1pPr>
          </a:lstStyle>
          <a:p>
            <a:pPr lvl="0"/>
            <a:r>
              <a:rPr lang="en-US"/>
              <a:t>Click here to edit the banner headline for this page</a:t>
            </a:r>
          </a:p>
        </p:txBody>
      </p:sp>
      <p:sp>
        <p:nvSpPr>
          <p:cNvPr id="2" name="Title Headline 1"/>
          <p:cNvSpPr>
            <a:spLocks noGrp="1"/>
          </p:cNvSpPr>
          <p:nvPr>
            <p:ph type="title"/>
          </p:nvPr>
        </p:nvSpPr>
        <p:spPr/>
        <p:txBody>
          <a:bodyPr/>
          <a:lstStyle/>
          <a:p>
            <a:r>
              <a:rPr lang="en-GB"/>
              <a:t>Click to edit Master title style</a:t>
            </a:r>
            <a:endParaRPr lang="en-US"/>
          </a:p>
        </p:txBody>
      </p:sp>
      <p:sp>
        <p:nvSpPr>
          <p:cNvPr id="5" name="Mini-TOC"/>
          <p:cNvSpPr>
            <a:spLocks noGrp="1"/>
          </p:cNvSpPr>
          <p:nvPr>
            <p:ph type="tbl" sz="quarter" idx="13"/>
          </p:nvPr>
        </p:nvSpPr>
        <p:spPr>
          <a:xfrm>
            <a:off x="8827030" y="624142"/>
            <a:ext cx="3889469" cy="688392"/>
          </a:xfrm>
        </p:spPr>
        <p:txBody>
          <a:bodyPr/>
          <a:lstStyle/>
          <a:p>
            <a:r>
              <a:rPr lang="en-GB"/>
              <a:t>Click icon to add table</a:t>
            </a:r>
            <a:endParaRPr lang="en-US"/>
          </a:p>
        </p:txBody>
      </p:sp>
    </p:spTree>
    <p:extLst>
      <p:ext uri="{BB962C8B-B14F-4D97-AF65-F5344CB8AC3E}">
        <p14:creationId xmlns:p14="http://schemas.microsoft.com/office/powerpoint/2010/main" val="10897469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6224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sic Slide N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D2D0B8E-1F0D-4011-9FD9-59AE8C29A380}"/>
              </a:ext>
            </a:extLst>
          </p:cNvPr>
          <p:cNvGraphicFramePr>
            <a:graphicFrameLocks noChangeAspect="1"/>
          </p:cNvGraphicFramePr>
          <p:nvPr userDrawn="1">
            <p:custDataLst>
              <p:tags r:id="rId2"/>
            </p:custDataLst>
          </p:nvPr>
        </p:nvGraphicFramePr>
        <p:xfrm>
          <a:off x="1758" y="1758"/>
          <a:ext cx="1758" cy="1758"/>
        </p:xfrm>
        <a:graphic>
          <a:graphicData uri="http://schemas.openxmlformats.org/presentationml/2006/ole">
            <mc:AlternateContent xmlns:mc="http://schemas.openxmlformats.org/markup-compatibility/2006">
              <mc:Choice xmlns:v="urn:schemas-microsoft-com:vml" Requires="v">
                <p:oleObj spid="_x0000_s37950" name="think-cell Slide" r:id="rId5" imgW="473" imgH="473" progId="TCLayout.ActiveDocument.1">
                  <p:embed/>
                </p:oleObj>
              </mc:Choice>
              <mc:Fallback>
                <p:oleObj name="think-cell Slide" r:id="rId5" imgW="473" imgH="473" progId="TCLayout.ActiveDocument.1">
                  <p:embed/>
                  <p:pic>
                    <p:nvPicPr>
                      <p:cNvPr id="5" name="Object 4" hidden="1">
                        <a:extLst>
                          <a:ext uri="{FF2B5EF4-FFF2-40B4-BE49-F238E27FC236}">
                            <a16:creationId xmlns:a16="http://schemas.microsoft.com/office/drawing/2014/main" id="{CD2D0B8E-1F0D-4011-9FD9-59AE8C29A380}"/>
                          </a:ext>
                        </a:extLst>
                      </p:cNvPr>
                      <p:cNvPicPr/>
                      <p:nvPr/>
                    </p:nvPicPr>
                    <p:blipFill>
                      <a:blip r:embed="rId6"/>
                      <a:stretch>
                        <a:fillRect/>
                      </a:stretch>
                    </p:blipFill>
                    <p:spPr>
                      <a:xfrm>
                        <a:off x="1758" y="1758"/>
                        <a:ext cx="1758" cy="175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CB9D288-C257-4FFA-A804-9C62184720E1}"/>
              </a:ext>
            </a:extLst>
          </p:cNvPr>
          <p:cNvSpPr/>
          <p:nvPr userDrawn="1">
            <p:custDataLst>
              <p:tags r:id="rId3"/>
            </p:custDataLst>
          </p:nvPr>
        </p:nvSpPr>
        <p:spPr bwMode="auto">
          <a:xfrm>
            <a:off x="1" y="1"/>
            <a:ext cx="175700" cy="175690"/>
          </a:xfrm>
          <a:prstGeom prst="rect">
            <a:avLst/>
          </a:prstGeom>
          <a:no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897315" rtl="0" eaLnBrk="1" fontAlgn="base" latinLnBrk="0" hangingPunct="1">
              <a:lnSpc>
                <a:spcPct val="100000"/>
              </a:lnSpc>
              <a:spcBef>
                <a:spcPct val="0"/>
              </a:spcBef>
              <a:spcAft>
                <a:spcPts val="528"/>
              </a:spcAft>
              <a:buClrTx/>
              <a:buSzTx/>
              <a:buFontTx/>
              <a:buNone/>
              <a:tabLst/>
            </a:pPr>
            <a:endParaRPr kumimoji="0" lang="en-US" sz="3342" b="0" i="0" u="none" strike="noStrike" cap="none" normalizeH="0" baseline="0">
              <a:ln>
                <a:noFill/>
              </a:ln>
              <a:solidFill>
                <a:schemeClr val="tx1"/>
              </a:solidFill>
              <a:effectLst/>
              <a:latin typeface="EYInterstate Light" panose="02000506000000020004" pitchFamily="2" charset="0"/>
              <a:ea typeface="+mj-ea"/>
              <a:cs typeface="+mj-cs"/>
              <a:sym typeface="EYInterstate Light" panose="02000506000000020004" pitchFamily="2" charset="0"/>
            </a:endParaRPr>
          </a:p>
        </p:txBody>
      </p:sp>
      <p:sp>
        <p:nvSpPr>
          <p:cNvPr id="9" name="Title 8">
            <a:extLst>
              <a:ext uri="{FF2B5EF4-FFF2-40B4-BE49-F238E27FC236}">
                <a16:creationId xmlns:a16="http://schemas.microsoft.com/office/drawing/2014/main" id="{37D1E7C3-4EA9-4F4F-B515-2277549E48DB}"/>
              </a:ext>
            </a:extLst>
          </p:cNvPr>
          <p:cNvSpPr>
            <a:spLocks noGrp="1"/>
          </p:cNvSpPr>
          <p:nvPr>
            <p:ph type="title"/>
          </p:nvPr>
        </p:nvSpPr>
        <p:spPr>
          <a:xfrm>
            <a:off x="689001" y="596783"/>
            <a:ext cx="12124678" cy="325159"/>
          </a:xfrm>
        </p:spPr>
        <p:txBody>
          <a:bodyPr/>
          <a:lstStyle>
            <a:lvl1pPr>
              <a:defRPr sz="2113"/>
            </a:lvl1pPr>
          </a:lstStyle>
          <a:p>
            <a:r>
              <a:rPr lang="en-GB"/>
              <a:t>Click to edit Master title style</a:t>
            </a:r>
            <a:endParaRPr lang="en-US"/>
          </a:p>
        </p:txBody>
      </p:sp>
      <p:sp>
        <p:nvSpPr>
          <p:cNvPr id="3" name="Rectangle 2">
            <a:extLst>
              <a:ext uri="{FF2B5EF4-FFF2-40B4-BE49-F238E27FC236}">
                <a16:creationId xmlns:a16="http://schemas.microsoft.com/office/drawing/2014/main" id="{533FFFF0-D3B4-5544-A761-8C477DF85685}"/>
              </a:ext>
            </a:extLst>
          </p:cNvPr>
          <p:cNvSpPr/>
          <p:nvPr userDrawn="1"/>
        </p:nvSpPr>
        <p:spPr bwMode="auto">
          <a:xfrm>
            <a:off x="3429000" y="2850776"/>
            <a:ext cx="3913094"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Tree>
    <p:extLst>
      <p:ext uri="{BB962C8B-B14F-4D97-AF65-F5344CB8AC3E}">
        <p14:creationId xmlns:p14="http://schemas.microsoft.com/office/powerpoint/2010/main" val="325185596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asic Slide NBG">
    <p:bg>
      <p:bgPr>
        <a:solidFill>
          <a:srgbClr val="F6F6FA"/>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D2D0B8E-1F0D-4011-9FD9-59AE8C29A380}"/>
              </a:ext>
            </a:extLst>
          </p:cNvPr>
          <p:cNvGraphicFramePr>
            <a:graphicFrameLocks noChangeAspect="1"/>
          </p:cNvGraphicFramePr>
          <p:nvPr userDrawn="1">
            <p:custDataLst>
              <p:tags r:id="rId2"/>
            </p:custDataLst>
          </p:nvPr>
        </p:nvGraphicFramePr>
        <p:xfrm>
          <a:off x="1758" y="1760"/>
          <a:ext cx="1758" cy="1757"/>
        </p:xfrm>
        <a:graphic>
          <a:graphicData uri="http://schemas.openxmlformats.org/presentationml/2006/ole">
            <mc:AlternateContent xmlns:mc="http://schemas.openxmlformats.org/markup-compatibility/2006">
              <mc:Choice xmlns:v="urn:schemas-microsoft-com:vml" Requires="v">
                <p:oleObj spid="_x0000_s242750" name="think-cell Slide" r:id="rId5" imgW="473" imgH="473" progId="TCLayout.ActiveDocument.1">
                  <p:embed/>
                </p:oleObj>
              </mc:Choice>
              <mc:Fallback>
                <p:oleObj name="think-cell Slide" r:id="rId5" imgW="473" imgH="473" progId="TCLayout.ActiveDocument.1">
                  <p:embed/>
                  <p:pic>
                    <p:nvPicPr>
                      <p:cNvPr id="5" name="Object 4" hidden="1">
                        <a:extLst>
                          <a:ext uri="{FF2B5EF4-FFF2-40B4-BE49-F238E27FC236}">
                            <a16:creationId xmlns:a16="http://schemas.microsoft.com/office/drawing/2014/main" id="{CD2D0B8E-1F0D-4011-9FD9-59AE8C29A380}"/>
                          </a:ext>
                        </a:extLst>
                      </p:cNvPr>
                      <p:cNvPicPr/>
                      <p:nvPr/>
                    </p:nvPicPr>
                    <p:blipFill>
                      <a:blip r:embed="rId6"/>
                      <a:stretch>
                        <a:fillRect/>
                      </a:stretch>
                    </p:blipFill>
                    <p:spPr>
                      <a:xfrm>
                        <a:off x="1758" y="1760"/>
                        <a:ext cx="1758" cy="175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CB9D288-C257-4FFA-A804-9C62184720E1}"/>
              </a:ext>
            </a:extLst>
          </p:cNvPr>
          <p:cNvSpPr/>
          <p:nvPr userDrawn="1">
            <p:custDataLst>
              <p:tags r:id="rId3"/>
            </p:custDataLst>
          </p:nvPr>
        </p:nvSpPr>
        <p:spPr bwMode="auto">
          <a:xfrm>
            <a:off x="1" y="1"/>
            <a:ext cx="175700" cy="175690"/>
          </a:xfrm>
          <a:prstGeom prst="rect">
            <a:avLst/>
          </a:prstGeom>
          <a:no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897141" rtl="0" eaLnBrk="1" fontAlgn="base" latinLnBrk="0" hangingPunct="1">
              <a:lnSpc>
                <a:spcPct val="100000"/>
              </a:lnSpc>
              <a:spcBef>
                <a:spcPct val="0"/>
              </a:spcBef>
              <a:spcAft>
                <a:spcPts val="528"/>
              </a:spcAft>
              <a:buClrTx/>
              <a:buSzTx/>
              <a:buFontTx/>
              <a:buNone/>
              <a:tabLst/>
            </a:pPr>
            <a:endParaRPr kumimoji="0" lang="en-US" sz="3341" b="0" i="0" u="none" strike="noStrike" cap="none" normalizeH="0" baseline="0">
              <a:ln>
                <a:noFill/>
              </a:ln>
              <a:solidFill>
                <a:schemeClr val="tx1"/>
              </a:solidFill>
              <a:effectLst/>
              <a:latin typeface="EYInterstate Light" panose="02000506000000020004" pitchFamily="2" charset="0"/>
              <a:ea typeface="+mj-ea"/>
              <a:cs typeface="+mj-cs"/>
              <a:sym typeface="EYInterstate Light" panose="02000506000000020004" pitchFamily="2" charset="0"/>
            </a:endParaRPr>
          </a:p>
        </p:txBody>
      </p:sp>
      <p:sp>
        <p:nvSpPr>
          <p:cNvPr id="9" name="Title 8">
            <a:extLst>
              <a:ext uri="{FF2B5EF4-FFF2-40B4-BE49-F238E27FC236}">
                <a16:creationId xmlns:a16="http://schemas.microsoft.com/office/drawing/2014/main" id="{37D1E7C3-4EA9-4F4F-B515-2277549E48DB}"/>
              </a:ext>
            </a:extLst>
          </p:cNvPr>
          <p:cNvSpPr>
            <a:spLocks noGrp="1"/>
          </p:cNvSpPr>
          <p:nvPr>
            <p:ph type="title"/>
          </p:nvPr>
        </p:nvSpPr>
        <p:spPr>
          <a:xfrm>
            <a:off x="689003" y="596785"/>
            <a:ext cx="12124678" cy="325159"/>
          </a:xfrm>
        </p:spPr>
        <p:txBody>
          <a:bodyPr/>
          <a:lstStyle>
            <a:lvl1pPr>
              <a:defRPr sz="2113"/>
            </a:lvl1pPr>
          </a:lstStyle>
          <a:p>
            <a:r>
              <a:rPr lang="en-GB"/>
              <a:t>Click to edit Master title style</a:t>
            </a:r>
            <a:endParaRPr lang="en-US"/>
          </a:p>
        </p:txBody>
      </p:sp>
    </p:spTree>
    <p:extLst>
      <p:ext uri="{BB962C8B-B14F-4D97-AF65-F5344CB8AC3E}">
        <p14:creationId xmlns:p14="http://schemas.microsoft.com/office/powerpoint/2010/main" val="28051797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691" y="325597"/>
            <a:ext cx="12144375" cy="408573"/>
          </a:xfrm>
        </p:spPr>
        <p:txBody>
          <a:bodyPr/>
          <a:lstStyle>
            <a:lvl1pPr>
              <a:defRPr sz="2655">
                <a:solidFill>
                  <a:schemeClr val="bg1"/>
                </a:solidFill>
              </a:defRPr>
            </a:lvl1pPr>
          </a:lstStyle>
          <a:p>
            <a:r>
              <a:rPr lang="en-US"/>
              <a:t>Standard slide</a:t>
            </a:r>
            <a:endParaRPr lang="en-GB"/>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fld id="{B95B9509-AD83-42FD-9338-B10B8075445B}" type="datetime3">
              <a:rPr lang="en-US" smtClean="0"/>
              <a:t>13 April 2022</a:t>
            </a:fld>
            <a:endParaRPr lang="en-IN"/>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a:xfrm>
            <a:off x="3583175" y="7161810"/>
            <a:ext cx="3413827" cy="199208"/>
          </a:xfrm>
          <a:prstGeom prst="rect">
            <a:avLst/>
          </a:prstGeom>
        </p:spPr>
        <p:txBody>
          <a:bodyPr/>
          <a:lstStyle>
            <a:lvl1pPr>
              <a:defRPr sz="885">
                <a:latin typeface="EYInterstate" panose="02000503020000020004" pitchFamily="2" charset="0"/>
              </a:defRPr>
            </a:lvl1pPr>
          </a:lstStyle>
          <a:p>
            <a:r>
              <a:rPr lang="en-US"/>
              <a:t>Systems Sunlight S.A</a:t>
            </a:r>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a:xfrm>
            <a:off x="707743" y="7274579"/>
            <a:ext cx="304571" cy="92333"/>
          </a:xfrm>
        </p:spPr>
        <p:txBody>
          <a:bodyPr/>
          <a:lstStyle/>
          <a:p>
            <a:r>
              <a:rPr lang="en-GB"/>
              <a:t>Page </a:t>
            </a:r>
            <a:fld id="{F1BC30E3-FFE5-4B91-AA19-87A149EBB9EE}" type="slidenum">
              <a:rPr smtClean="0"/>
              <a:pPr/>
              <a:t>‹#›</a:t>
            </a:fld>
            <a:endParaRPr/>
          </a:p>
        </p:txBody>
      </p:sp>
      <p:sp>
        <p:nvSpPr>
          <p:cNvPr id="7" name="Rectangle 6">
            <a:extLst>
              <a:ext uri="{FF2B5EF4-FFF2-40B4-BE49-F238E27FC236}">
                <a16:creationId xmlns:a16="http://schemas.microsoft.com/office/drawing/2014/main" id="{DD516716-BC55-4F10-80EB-D8AE1E1F5C1B}"/>
              </a:ext>
            </a:extLst>
          </p:cNvPr>
          <p:cNvSpPr/>
          <p:nvPr userDrawn="1"/>
        </p:nvSpPr>
        <p:spPr>
          <a:xfrm>
            <a:off x="421465" y="435535"/>
            <a:ext cx="103497" cy="716184"/>
          </a:xfrm>
          <a:prstGeom prst="rect">
            <a:avLst/>
          </a:prstGeom>
          <a:solidFill>
            <a:schemeClr val="accent3"/>
          </a:solidFill>
          <a:ln w="9525" cap="flat" cmpd="sng" algn="ctr">
            <a:noFill/>
            <a:prstDash val="solid"/>
          </a:ln>
          <a:effectLst/>
        </p:spPr>
        <p:txBody>
          <a:bodyPr rtlCol="0" anchor="t" anchorCtr="0"/>
          <a:lstStyle/>
          <a:p>
            <a:pPr marL="0" marR="0" lvl="0" indent="0" algn="ctr" defTabSz="1011314" eaLnBrk="1" fontAlgn="auto" latinLnBrk="0" hangingPunct="1">
              <a:lnSpc>
                <a:spcPct val="100000"/>
              </a:lnSpc>
              <a:spcBef>
                <a:spcPts val="0"/>
              </a:spcBef>
              <a:spcAft>
                <a:spcPts val="0"/>
              </a:spcAft>
              <a:buClrTx/>
              <a:buSzTx/>
              <a:buFontTx/>
              <a:buNone/>
              <a:tabLst/>
              <a:defRPr/>
            </a:pPr>
            <a:endParaRPr kumimoji="0" lang="en-US" sz="1327" b="0" i="0" u="none" strike="noStrike" kern="0" cap="none" spc="0" normalizeH="0" baseline="0" noProof="0">
              <a:ln>
                <a:noFill/>
              </a:ln>
              <a:solidFill>
                <a:srgbClr val="000000"/>
              </a:solidFill>
              <a:effectLst/>
              <a:uLnTx/>
              <a:uFillTx/>
              <a:latin typeface="EYInterstate Light" panose="02000506000000020004" pitchFamily="2" charset="0"/>
              <a:ea typeface="+mn-ea"/>
              <a:cs typeface="+mn-cs"/>
            </a:endParaRPr>
          </a:p>
        </p:txBody>
      </p:sp>
      <p:sp>
        <p:nvSpPr>
          <p:cNvPr id="8" name="Rectangle 7">
            <a:extLst>
              <a:ext uri="{FF2B5EF4-FFF2-40B4-BE49-F238E27FC236}">
                <a16:creationId xmlns:a16="http://schemas.microsoft.com/office/drawing/2014/main" id="{99CF4530-2F17-45DF-A2C2-373AA4124297}"/>
              </a:ext>
            </a:extLst>
          </p:cNvPr>
          <p:cNvSpPr/>
          <p:nvPr userDrawn="1"/>
        </p:nvSpPr>
        <p:spPr>
          <a:xfrm>
            <a:off x="265220" y="351203"/>
            <a:ext cx="103497" cy="398417"/>
          </a:xfrm>
          <a:prstGeom prst="rect">
            <a:avLst/>
          </a:prstGeom>
          <a:solidFill>
            <a:schemeClr val="tx1">
              <a:lumMod val="40000"/>
              <a:lumOff val="60000"/>
            </a:schemeClr>
          </a:solidFill>
          <a:ln w="9525" cap="flat" cmpd="sng" algn="ctr">
            <a:noFill/>
            <a:prstDash val="solid"/>
          </a:ln>
          <a:effectLst/>
        </p:spPr>
        <p:txBody>
          <a:bodyPr rtlCol="0" anchor="t" anchorCtr="0"/>
          <a:lstStyle/>
          <a:p>
            <a:pPr marL="0" marR="0" lvl="0" indent="0" algn="ctr" defTabSz="1011314" eaLnBrk="1" fontAlgn="auto" latinLnBrk="0" hangingPunct="1">
              <a:lnSpc>
                <a:spcPct val="100000"/>
              </a:lnSpc>
              <a:spcBef>
                <a:spcPts val="0"/>
              </a:spcBef>
              <a:spcAft>
                <a:spcPts val="0"/>
              </a:spcAft>
              <a:buClrTx/>
              <a:buSzTx/>
              <a:buFontTx/>
              <a:buNone/>
              <a:tabLst/>
              <a:defRPr/>
            </a:pPr>
            <a:endParaRPr kumimoji="0" lang="en-US" sz="1327" b="0" i="0" u="none" strike="noStrike" kern="0" cap="none" spc="0" normalizeH="0" baseline="0" noProof="0">
              <a:ln>
                <a:noFill/>
              </a:ln>
              <a:solidFill>
                <a:srgbClr val="000000"/>
              </a:solidFill>
              <a:effectLst/>
              <a:uLnTx/>
              <a:uFillTx/>
              <a:latin typeface="EYInterstate Light" panose="02000506000000020004" pitchFamily="2" charset="0"/>
              <a:ea typeface="+mn-ea"/>
              <a:cs typeface="+mn-cs"/>
            </a:endParaRPr>
          </a:p>
        </p:txBody>
      </p:sp>
    </p:spTree>
    <p:extLst>
      <p:ext uri="{BB962C8B-B14F-4D97-AF65-F5344CB8AC3E}">
        <p14:creationId xmlns:p14="http://schemas.microsoft.com/office/powerpoint/2010/main" val="317039875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4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652648" y="3155821"/>
            <a:ext cx="4920132" cy="1330621"/>
          </a:xfrm>
        </p:spPr>
        <p:txBody>
          <a:bodyPr vert="horz" lIns="0" tIns="0" rIns="0" bIns="0" rtlCol="0" anchor="ctr" anchorCtr="0">
            <a:noAutofit/>
          </a:bodyPr>
          <a:lstStyle>
            <a:lvl1pPr marL="0" indent="0">
              <a:buNone/>
              <a:defRPr kumimoji="0" lang="en-IN" sz="1408" b="0" i="0" u="none" strike="noStrike" cap="none" spc="0" normalizeH="0" baseline="0" dirty="0">
                <a:ln>
                  <a:noFill/>
                </a:ln>
                <a:solidFill>
                  <a:schemeClr val="tx2"/>
                </a:solidFill>
                <a:effectLst/>
                <a:uLnTx/>
                <a:uFillTx/>
                <a:latin typeface="EYInterstate" panose="02000503020000020004" pitchFamily="2" charset="0"/>
                <a:ea typeface="+mj-ea"/>
                <a:cs typeface="+mj-cs"/>
              </a:defRPr>
            </a:lvl1pPr>
          </a:lstStyle>
          <a:p>
            <a:pPr marL="139365" marR="0" lvl="0" indent="-139365" defTabSz="393877"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5ACF31FF-92C4-4CFE-89C8-231A1B4903B6}"/>
              </a:ext>
            </a:extLst>
          </p:cNvPr>
          <p:cNvSpPr>
            <a:spLocks noGrp="1"/>
          </p:cNvSpPr>
          <p:nvPr>
            <p:ph type="dt" sz="half" idx="11"/>
          </p:nvPr>
        </p:nvSpPr>
        <p:spPr/>
        <p:txBody>
          <a:bodyPr/>
          <a:lstStyle/>
          <a:p>
            <a:endParaRPr lang="en-IN"/>
          </a:p>
        </p:txBody>
      </p:sp>
      <p:sp>
        <p:nvSpPr>
          <p:cNvPr id="3" name="Footer Placeholder 2">
            <a:extLst>
              <a:ext uri="{FF2B5EF4-FFF2-40B4-BE49-F238E27FC236}">
                <a16:creationId xmlns:a16="http://schemas.microsoft.com/office/drawing/2014/main" id="{29B72E31-AECD-4259-BF90-99398FE128B6}"/>
              </a:ext>
            </a:extLst>
          </p:cNvPr>
          <p:cNvSpPr>
            <a:spLocks noGrp="1"/>
          </p:cNvSpPr>
          <p:nvPr>
            <p:ph type="ftr" sz="quarter" idx="12"/>
          </p:nvPr>
        </p:nvSpPr>
        <p:spPr/>
        <p:txBody>
          <a:bodyPr/>
          <a:lstStyle/>
          <a:p>
            <a:endParaRPr lang="en-IN"/>
          </a:p>
        </p:txBody>
      </p:sp>
      <p:sp>
        <p:nvSpPr>
          <p:cNvPr id="4" name="Slide Number Placeholder 3">
            <a:extLst>
              <a:ext uri="{FF2B5EF4-FFF2-40B4-BE49-F238E27FC236}">
                <a16:creationId xmlns:a16="http://schemas.microsoft.com/office/drawing/2014/main" id="{00DE2F2A-9E13-4DC5-89FE-0719F2B171FF}"/>
              </a:ext>
            </a:extLst>
          </p:cNvPr>
          <p:cNvSpPr>
            <a:spLocks noGrp="1"/>
          </p:cNvSpPr>
          <p:nvPr>
            <p:ph type="sldNum" sz="quarter" idx="13"/>
          </p:nvPr>
        </p:nvSpPr>
        <p:spPr/>
        <p:txBody>
          <a:bodyPr/>
          <a:lstStyle/>
          <a:p>
            <a:fld id="{F1BC30E3-FFE5-4B91-AA19-87A149EBB9EE}" type="slidenum">
              <a:rPr smtClean="0"/>
              <a:pPr/>
              <a:t>‹#›</a:t>
            </a:fld>
            <a:endParaRPr/>
          </a:p>
        </p:txBody>
      </p:sp>
    </p:spTree>
    <p:extLst>
      <p:ext uri="{BB962C8B-B14F-4D97-AF65-F5344CB8AC3E}">
        <p14:creationId xmlns:p14="http://schemas.microsoft.com/office/powerpoint/2010/main" val="33944551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Standard content slid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FAB4E20-55CB-4158-A9C8-7325E8F44632}"/>
              </a:ext>
            </a:extLst>
          </p:cNvPr>
          <p:cNvGraphicFramePr>
            <a:graphicFrameLocks noChangeAspect="1"/>
          </p:cNvGraphicFramePr>
          <p:nvPr userDrawn="1">
            <p:custDataLst>
              <p:tags r:id="rId2"/>
            </p:custDataLst>
            <p:extLst>
              <p:ext uri="{D42A27DB-BD31-4B8C-83A1-F6EECF244321}">
                <p14:modId xmlns:p14="http://schemas.microsoft.com/office/powerpoint/2010/main" val="2372061405"/>
              </p:ext>
            </p:extLst>
          </p:nvPr>
        </p:nvGraphicFramePr>
        <p:xfrm>
          <a:off x="1757" y="1760"/>
          <a:ext cx="1756" cy="1757"/>
        </p:xfrm>
        <a:graphic>
          <a:graphicData uri="http://schemas.openxmlformats.org/presentationml/2006/ole">
            <mc:AlternateContent xmlns:mc="http://schemas.openxmlformats.org/markup-compatibility/2006">
              <mc:Choice xmlns:v="urn:schemas-microsoft-com:vml" Requires="v">
                <p:oleObj spid="_x0000_s245822" name="think-cell Slide" r:id="rId4" imgW="306" imgH="306" progId="TCLayout.ActiveDocument.1">
                  <p:embed/>
                </p:oleObj>
              </mc:Choice>
              <mc:Fallback>
                <p:oleObj name="think-cell Slide" r:id="rId4" imgW="306" imgH="306" progId="TCLayout.ActiveDocument.1">
                  <p:embed/>
                  <p:pic>
                    <p:nvPicPr>
                      <p:cNvPr id="10" name="Object 9" hidden="1">
                        <a:extLst>
                          <a:ext uri="{FF2B5EF4-FFF2-40B4-BE49-F238E27FC236}">
                            <a16:creationId xmlns:a16="http://schemas.microsoft.com/office/drawing/2014/main" id="{BFAB4E20-55CB-4158-A9C8-7325E8F44632}"/>
                          </a:ext>
                        </a:extLst>
                      </p:cNvPr>
                      <p:cNvPicPr/>
                      <p:nvPr/>
                    </p:nvPicPr>
                    <p:blipFill>
                      <a:blip r:embed="rId5"/>
                      <a:stretch>
                        <a:fillRect/>
                      </a:stretch>
                    </p:blipFill>
                    <p:spPr>
                      <a:xfrm>
                        <a:off x="1757" y="1760"/>
                        <a:ext cx="1756" cy="1757"/>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EA84C789-62FA-4F59-9003-A9B09879C6EA}"/>
              </a:ext>
            </a:extLst>
          </p:cNvPr>
          <p:cNvSpPr>
            <a:spLocks noGrp="1"/>
          </p:cNvSpPr>
          <p:nvPr>
            <p:ph type="body" sz="quarter" idx="12" hasCustomPrompt="1"/>
          </p:nvPr>
        </p:nvSpPr>
        <p:spPr>
          <a:xfrm>
            <a:off x="678063" y="88833"/>
            <a:ext cx="6069027" cy="173702"/>
          </a:xfrm>
          <a:noFill/>
        </p:spPr>
        <p:txBody>
          <a:bodyPr vert="horz" wrap="square" lIns="0" tIns="0" rIns="0" bIns="0" rtlCol="0">
            <a:spAutoFit/>
          </a:bodyPr>
          <a:lstStyle>
            <a:lvl1pPr marL="0" indent="0">
              <a:buNone/>
              <a:defRPr lang="en-US" sz="1328" dirty="0" smtClean="0">
                <a:solidFill>
                  <a:schemeClr val="accent1"/>
                </a:solidFill>
                <a:latin typeface="EYInterstate Light" panose="02000506000000020004" pitchFamily="2" charset="0"/>
                <a:cs typeface="Arial" panose="020B0604020202020204" pitchFamily="34" charset="0"/>
                <a:sym typeface="EYInterstate Light" panose="02000506000000020004" pitchFamily="2" charset="0"/>
              </a:defRPr>
            </a:lvl1pPr>
            <a:lvl2pPr marL="316180" indent="0">
              <a:buNone/>
              <a:defRPr lang="en-US" sz="1992" dirty="0" smtClean="0">
                <a:solidFill>
                  <a:schemeClr val="tx1"/>
                </a:solidFill>
                <a:latin typeface="+mn-lt"/>
              </a:defRPr>
            </a:lvl2pPr>
            <a:lvl3pPr marL="822063" indent="0">
              <a:buNone/>
              <a:defRPr lang="en-US" sz="1992" dirty="0" smtClean="0">
                <a:solidFill>
                  <a:schemeClr val="tx1"/>
                </a:solidFill>
                <a:latin typeface="+mn-lt"/>
              </a:defRPr>
            </a:lvl3pPr>
            <a:lvl4pPr marL="1327949" indent="0">
              <a:buNone/>
              <a:defRPr lang="en-US" sz="1992" dirty="0" smtClean="0">
                <a:solidFill>
                  <a:schemeClr val="tx1"/>
                </a:solidFill>
                <a:latin typeface="+mn-lt"/>
              </a:defRPr>
            </a:lvl4pPr>
            <a:lvl5pPr marL="1833835" indent="0">
              <a:buNone/>
              <a:defRPr lang="en-US" sz="1992" dirty="0">
                <a:solidFill>
                  <a:schemeClr val="tx1"/>
                </a:solidFill>
                <a:latin typeface="+mn-lt"/>
              </a:defRPr>
            </a:lvl5pPr>
          </a:lstStyle>
          <a:p>
            <a:pPr marL="0" lvl="0">
              <a:lnSpc>
                <a:spcPct val="85000"/>
              </a:lnSpc>
              <a:spcAft>
                <a:spcPts val="664"/>
              </a:spcAft>
              <a:buSzPct val="75000"/>
            </a:pPr>
            <a:r>
              <a:rPr lang="en-US"/>
              <a:t>Section header</a:t>
            </a:r>
          </a:p>
        </p:txBody>
      </p:sp>
      <p:sp>
        <p:nvSpPr>
          <p:cNvPr id="2" name="Title 1"/>
          <p:cNvSpPr>
            <a:spLocks noGrp="1"/>
          </p:cNvSpPr>
          <p:nvPr>
            <p:ph type="title"/>
          </p:nvPr>
        </p:nvSpPr>
        <p:spPr>
          <a:xfrm>
            <a:off x="678061" y="325595"/>
            <a:ext cx="12138053" cy="374718"/>
          </a:xfrm>
        </p:spPr>
        <p:txBody>
          <a:bodyPr anchor="t"/>
          <a:lstStyle>
            <a:lvl1pPr>
              <a:defRPr sz="2435">
                <a:solidFill>
                  <a:schemeClr val="bg1"/>
                </a:solidFill>
              </a:defRPr>
            </a:lvl1pPr>
          </a:lstStyle>
          <a:p>
            <a:endParaRPr lang="en-GB"/>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74691" y="1004619"/>
            <a:ext cx="12146017" cy="0"/>
          </a:xfrm>
          <a:prstGeom prst="line">
            <a:avLst/>
          </a:prstGeom>
          <a:noFill/>
          <a:ln w="19050">
            <a:solidFill>
              <a:schemeClr val="accent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92" noProof="0">
              <a:solidFill>
                <a:schemeClr val="bg1"/>
              </a:solidFill>
              <a:latin typeface="EYInterstate Light" panose="02000506000000020004" pitchFamily="2" charset="0"/>
              <a:sym typeface="EYInterstate Light" panose="02000506000000020004" pitchFamily="2" charset="0"/>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81070" y="1416769"/>
            <a:ext cx="12140453" cy="5414084"/>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11">
            <a:extLst>
              <a:ext uri="{FF2B5EF4-FFF2-40B4-BE49-F238E27FC236}">
                <a16:creationId xmlns:a16="http://schemas.microsoft.com/office/drawing/2014/main" id="{4DD44F4E-420C-48B9-9798-D487707141AC}"/>
              </a:ext>
            </a:extLst>
          </p:cNvPr>
          <p:cNvSpPr>
            <a:spLocks noGrp="1"/>
          </p:cNvSpPr>
          <p:nvPr>
            <p:ph type="body" sz="quarter" idx="11" hasCustomPrompt="1"/>
          </p:nvPr>
        </p:nvSpPr>
        <p:spPr>
          <a:xfrm>
            <a:off x="681069" y="7112390"/>
            <a:ext cx="8704024" cy="268807"/>
          </a:xfrm>
        </p:spPr>
        <p:txBody>
          <a:bodyPr vert="horz" wrap="square" lIns="9144" tIns="9144" rIns="9144" bIns="9144" rtlCol="0" anchor="b" anchorCtr="0">
            <a:noAutofit/>
          </a:bodyPr>
          <a:lstStyle>
            <a:lvl1pPr marL="0" indent="0">
              <a:buNone/>
              <a:defRPr lang="en-US" sz="775" smtClean="0"/>
            </a:lvl1pPr>
            <a:lvl2pPr marL="189707" indent="0">
              <a:buNone/>
              <a:defRPr lang="en-US" smtClean="0"/>
            </a:lvl2pPr>
            <a:lvl3pPr marL="379414" indent="0">
              <a:buNone/>
              <a:defRPr lang="en-US" smtClean="0"/>
            </a:lvl3pPr>
            <a:lvl4pPr marL="569122" indent="0">
              <a:buNone/>
              <a:defRPr lang="en-US" smtClean="0"/>
            </a:lvl4pPr>
            <a:lvl5pPr marL="758829" indent="0">
              <a:buNone/>
              <a:defRPr lang="en-US"/>
            </a:lvl5pPr>
          </a:lstStyle>
          <a:p>
            <a:pPr marL="0" lvl="0" indent="0">
              <a:buNone/>
            </a:pPr>
            <a:r>
              <a:rPr lang="en-US"/>
              <a:t>Source:</a:t>
            </a:r>
          </a:p>
        </p:txBody>
      </p:sp>
      <p:sp>
        <p:nvSpPr>
          <p:cNvPr id="6" name="Text Placeholder 5">
            <a:extLst>
              <a:ext uri="{FF2B5EF4-FFF2-40B4-BE49-F238E27FC236}">
                <a16:creationId xmlns:a16="http://schemas.microsoft.com/office/drawing/2014/main" id="{B2A22591-BBFD-46A5-89FA-9C7F341015D4}"/>
              </a:ext>
            </a:extLst>
          </p:cNvPr>
          <p:cNvSpPr>
            <a:spLocks noGrp="1"/>
          </p:cNvSpPr>
          <p:nvPr>
            <p:ph type="body" sz="quarter" idx="13" hasCustomPrompt="1"/>
          </p:nvPr>
        </p:nvSpPr>
        <p:spPr>
          <a:xfrm>
            <a:off x="678061" y="1034112"/>
            <a:ext cx="10391476" cy="252995"/>
          </a:xfrm>
          <a:noFill/>
          <a:ln w="9525">
            <a:noFill/>
          </a:ln>
          <a:extLst>
            <a:ext uri="{909E8E84-426E-40DD-AFC4-6F175D3DCCD1}">
              <a14:hiddenFill xmlns:a14="http://schemas.microsoft.com/office/drawing/2010/main">
                <a:solidFill>
                  <a:srgbClr val="FFFFFF">
                    <a:alpha val="0"/>
                  </a:srgb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lvl1pPr marL="0" indent="0">
              <a:buNone/>
              <a:defRPr lang="en-US" sz="1549" b="0" dirty="0" smtClean="0">
                <a:solidFill>
                  <a:schemeClr val="bg1"/>
                </a:solidFill>
                <a:latin typeface="EYInterstate Light" panose="02000506000000020004" pitchFamily="2" charset="0"/>
                <a:sym typeface="EYInterstate Light" panose="02000506000000020004" pitchFamily="2" charset="0"/>
              </a:defRPr>
            </a:lvl1pPr>
            <a:lvl2pPr marL="316180" indent="0">
              <a:buNone/>
              <a:defRPr lang="en-US" sz="1992" dirty="0" smtClean="0">
                <a:solidFill>
                  <a:schemeClr val="lt1"/>
                </a:solidFill>
                <a:latin typeface="+mn-lt"/>
              </a:defRPr>
            </a:lvl2pPr>
            <a:lvl3pPr marL="822063" indent="0">
              <a:buNone/>
              <a:defRPr lang="en-US" sz="1992" dirty="0" smtClean="0">
                <a:solidFill>
                  <a:schemeClr val="lt1"/>
                </a:solidFill>
                <a:latin typeface="+mn-lt"/>
              </a:defRPr>
            </a:lvl3pPr>
            <a:lvl4pPr marL="1327949" indent="0">
              <a:buNone/>
              <a:defRPr lang="en-US" sz="1992" dirty="0" smtClean="0">
                <a:solidFill>
                  <a:schemeClr val="lt1"/>
                </a:solidFill>
                <a:latin typeface="+mn-lt"/>
              </a:defRPr>
            </a:lvl4pPr>
            <a:lvl5pPr marL="1833835" indent="0">
              <a:buNone/>
              <a:defRPr lang="en-US" sz="1992" dirty="0">
                <a:solidFill>
                  <a:schemeClr val="lt1"/>
                </a:solidFill>
                <a:latin typeface="+mn-lt"/>
              </a:defRPr>
            </a:lvl5pPr>
          </a:lstStyle>
          <a:p>
            <a:pPr marL="0" lvl="0"/>
            <a:r>
              <a:rPr lang="en-US"/>
              <a:t>Sub-title</a:t>
            </a:r>
          </a:p>
        </p:txBody>
      </p:sp>
      <p:sp>
        <p:nvSpPr>
          <p:cNvPr id="5" name="Text Placeholder 4">
            <a:extLst>
              <a:ext uri="{FF2B5EF4-FFF2-40B4-BE49-F238E27FC236}">
                <a16:creationId xmlns:a16="http://schemas.microsoft.com/office/drawing/2014/main" id="{2809722D-189E-40D6-9E6F-ADF30F3D2E92}"/>
              </a:ext>
            </a:extLst>
          </p:cNvPr>
          <p:cNvSpPr>
            <a:spLocks noGrp="1"/>
          </p:cNvSpPr>
          <p:nvPr>
            <p:ph type="body" sz="quarter" idx="14" hasCustomPrompt="1"/>
          </p:nvPr>
        </p:nvSpPr>
        <p:spPr>
          <a:xfrm>
            <a:off x="11134981" y="1034112"/>
            <a:ext cx="1686543" cy="252995"/>
          </a:xfrm>
        </p:spPr>
        <p:txBody>
          <a:bodyPr wrap="square" anchor="ctr">
            <a:noAutofit/>
          </a:bodyPr>
          <a:lstStyle>
            <a:lvl1pPr marL="0" indent="0" algn="r">
              <a:buNone/>
              <a:defRPr sz="1162">
                <a:solidFill>
                  <a:schemeClr val="accent3"/>
                </a:solidFill>
              </a:defRPr>
            </a:lvl1pPr>
          </a:lstStyle>
          <a:p>
            <a:pPr lvl="0"/>
            <a:r>
              <a:rPr lang="en-US"/>
              <a:t>Slide info</a:t>
            </a:r>
          </a:p>
        </p:txBody>
      </p:sp>
    </p:spTree>
    <p:extLst>
      <p:ext uri="{BB962C8B-B14F-4D97-AF65-F5344CB8AC3E}">
        <p14:creationId xmlns:p14="http://schemas.microsoft.com/office/powerpoint/2010/main" val="41558196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Main">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F149C8E-8BA0-4CD9-9079-CDE1FD721B1B}"/>
              </a:ext>
            </a:extLst>
          </p:cNvPr>
          <p:cNvGraphicFramePr>
            <a:graphicFrameLocks noChangeAspect="1"/>
          </p:cNvGraphicFramePr>
          <p:nvPr userDrawn="1">
            <p:custDataLst>
              <p:tags r:id="rId2"/>
            </p:custDataLst>
            <p:extLst>
              <p:ext uri="{D42A27DB-BD31-4B8C-83A1-F6EECF244321}">
                <p14:modId xmlns:p14="http://schemas.microsoft.com/office/powerpoint/2010/main" val="291496163"/>
              </p:ext>
            </p:extLst>
          </p:nvPr>
        </p:nvGraphicFramePr>
        <p:xfrm>
          <a:off x="1590" y="1590"/>
          <a:ext cx="1588" cy="1588"/>
        </p:xfrm>
        <a:graphic>
          <a:graphicData uri="http://schemas.openxmlformats.org/presentationml/2006/ole">
            <mc:AlternateContent xmlns:mc="http://schemas.openxmlformats.org/markup-compatibility/2006">
              <mc:Choice xmlns:v="urn:schemas-microsoft-com:vml" Requires="v">
                <p:oleObj spid="_x0000_s246846"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EF149C8E-8BA0-4CD9-9079-CDE1FD721B1B}"/>
                          </a:ext>
                        </a:extLst>
                      </p:cNvPr>
                      <p:cNvPicPr/>
                      <p:nvPr/>
                    </p:nvPicPr>
                    <p:blipFill>
                      <a:blip r:embed="rId5"/>
                      <a:stretch>
                        <a:fillRect/>
                      </a:stretch>
                    </p:blipFill>
                    <p:spPr>
                      <a:xfrm>
                        <a:off x="1590" y="1590"/>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4799FDC-A454-2F4B-AB6E-ABE75575D57A}"/>
              </a:ext>
            </a:extLst>
          </p:cNvPr>
          <p:cNvSpPr>
            <a:spLocks noGrp="1"/>
          </p:cNvSpPr>
          <p:nvPr>
            <p:ph type="title"/>
          </p:nvPr>
        </p:nvSpPr>
        <p:spPr/>
        <p:txBody>
          <a:bodyPr vert="horz" anchor="b"/>
          <a:lstStyle>
            <a:lvl1pPr>
              <a:defRPr>
                <a:solidFill>
                  <a:schemeClr val="tx1"/>
                </a:solidFill>
              </a:defRPr>
            </a:lvl1pPr>
          </a:lstStyle>
          <a:p>
            <a:r>
              <a:rPr lang="en-GB"/>
              <a:t>Click to edit Master title style</a:t>
            </a:r>
          </a:p>
        </p:txBody>
      </p:sp>
      <p:cxnSp>
        <p:nvCxnSpPr>
          <p:cNvPr id="6" name="Straight Connector 5">
            <a:extLst>
              <a:ext uri="{FF2B5EF4-FFF2-40B4-BE49-F238E27FC236}">
                <a16:creationId xmlns:a16="http://schemas.microsoft.com/office/drawing/2014/main" id="{730575DA-AE5A-574B-A842-82704741ECDD}"/>
              </a:ext>
            </a:extLst>
          </p:cNvPr>
          <p:cNvCxnSpPr>
            <a:cxnSpLocks/>
          </p:cNvCxnSpPr>
          <p:nvPr userDrawn="1"/>
        </p:nvCxnSpPr>
        <p:spPr bwMode="auto">
          <a:xfrm>
            <a:off x="578165" y="923803"/>
            <a:ext cx="11586126" cy="0"/>
          </a:xfrm>
          <a:prstGeom prst="line">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7" name="Slide Number Placeholder 6">
            <a:extLst>
              <a:ext uri="{FF2B5EF4-FFF2-40B4-BE49-F238E27FC236}">
                <a16:creationId xmlns:a16="http://schemas.microsoft.com/office/drawing/2014/main" id="{5127AA86-B085-D145-BD23-23AB18D25AB9}"/>
              </a:ext>
            </a:extLst>
          </p:cNvPr>
          <p:cNvSpPr>
            <a:spLocks noGrp="1"/>
          </p:cNvSpPr>
          <p:nvPr>
            <p:ph type="sldNum" sz="quarter" idx="10"/>
          </p:nvPr>
        </p:nvSpPr>
        <p:spPr/>
        <p:txBody>
          <a:bodyPr/>
          <a:lstStyle/>
          <a:p>
            <a:pPr algn="ctr"/>
            <a:fld id="{8B680765-40E2-AC40-8F5D-C6BB6AC8B5D5}" type="slidenum">
              <a:rPr lang="en-GB" smtClean="0"/>
              <a:pPr algn="ctr"/>
              <a:t>‹#›</a:t>
            </a:fld>
            <a:endParaRPr lang="en-GB"/>
          </a:p>
        </p:txBody>
      </p:sp>
    </p:spTree>
    <p:extLst>
      <p:ext uri="{BB962C8B-B14F-4D97-AF65-F5344CB8AC3E}">
        <p14:creationId xmlns:p14="http://schemas.microsoft.com/office/powerpoint/2010/main" val="224665641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E4014C-2B41-40A7-8CB8-04821D7202F0}"/>
              </a:ext>
            </a:extLst>
          </p:cNvPr>
          <p:cNvSpPr>
            <a:spLocks noGrp="1"/>
          </p:cNvSpPr>
          <p:nvPr>
            <p:ph type="dt" sz="half" idx="10"/>
          </p:nvPr>
        </p:nvSpPr>
        <p:spPr>
          <a:xfrm>
            <a:off x="927100" y="7034213"/>
            <a:ext cx="3036888" cy="404812"/>
          </a:xfrm>
          <a:prstGeom prst="rect">
            <a:avLst/>
          </a:prstGeom>
        </p:spPr>
        <p:txBody>
          <a:bodyPr/>
          <a:lstStyle/>
          <a:p>
            <a:fld id="{528FC312-5FAF-4DAC-916B-10A76BA1F354}" type="datetimeFigureOut">
              <a:rPr lang="en-US" smtClean="0"/>
              <a:t>4/13/2022</a:t>
            </a:fld>
            <a:endParaRPr lang="en-US"/>
          </a:p>
        </p:txBody>
      </p:sp>
      <p:sp>
        <p:nvSpPr>
          <p:cNvPr id="3" name="Footer Placeholder 2">
            <a:extLst>
              <a:ext uri="{FF2B5EF4-FFF2-40B4-BE49-F238E27FC236}">
                <a16:creationId xmlns:a16="http://schemas.microsoft.com/office/drawing/2014/main" id="{DBD78CD9-9638-406C-A058-C1F02CA6F9B4}"/>
              </a:ext>
            </a:extLst>
          </p:cNvPr>
          <p:cNvSpPr>
            <a:spLocks noGrp="1"/>
          </p:cNvSpPr>
          <p:nvPr>
            <p:ph type="ftr" sz="quarter" idx="11"/>
          </p:nvPr>
        </p:nvSpPr>
        <p:spPr>
          <a:xfrm>
            <a:off x="4470400" y="7034213"/>
            <a:ext cx="4552950" cy="404812"/>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6C59749-0866-4FB3-9D53-0F70A26BB9CF}"/>
              </a:ext>
            </a:extLst>
          </p:cNvPr>
          <p:cNvSpPr>
            <a:spLocks noGrp="1"/>
          </p:cNvSpPr>
          <p:nvPr>
            <p:ph type="sldNum" sz="quarter" idx="12"/>
          </p:nvPr>
        </p:nvSpPr>
        <p:spPr>
          <a:xfrm>
            <a:off x="9529763" y="7034213"/>
            <a:ext cx="3036887" cy="404812"/>
          </a:xfrm>
          <a:prstGeom prst="rect">
            <a:avLst/>
          </a:prstGeom>
        </p:spPr>
        <p:txBody>
          <a:bodyPr/>
          <a:lstStyle/>
          <a:p>
            <a:fld id="{F5D64BAE-74B3-4D20-8603-09FB60A7A2B0}" type="slidenum">
              <a:rPr lang="en-US" smtClean="0"/>
              <a:t>‹#›</a:t>
            </a:fld>
            <a:endParaRPr lang="en-US"/>
          </a:p>
        </p:txBody>
      </p:sp>
    </p:spTree>
    <p:extLst>
      <p:ext uri="{BB962C8B-B14F-4D97-AF65-F5344CB8AC3E}">
        <p14:creationId xmlns:p14="http://schemas.microsoft.com/office/powerpoint/2010/main" val="34716729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ShapeCache_Text box">
    <p:spTree>
      <p:nvGrpSpPr>
        <p:cNvPr id="1" name=""/>
        <p:cNvGrpSpPr/>
        <p:nvPr/>
      </p:nvGrpSpPr>
      <p:grpSpPr>
        <a:xfrm>
          <a:off x="0" y="0"/>
          <a:ext cx="0" cy="0"/>
          <a:chOff x="0" y="0"/>
          <a:chExt cx="0" cy="0"/>
        </a:xfrm>
      </p:grpSpPr>
      <p:sp>
        <p:nvSpPr>
          <p:cNvPr id="3" name="Text box (body)_637474236300584337">
            <a:extLst>
              <a:ext uri="{FF2B5EF4-FFF2-40B4-BE49-F238E27FC236}">
                <a16:creationId xmlns:a16="http://schemas.microsoft.com/office/drawing/2014/main" id="{43D1E50E-5FE2-4B2B-ACBE-F4340D986428}"/>
              </a:ext>
            </a:extLst>
          </p:cNvPr>
          <p:cNvSpPr/>
          <p:nvPr userDrawn="1">
            <p:custDataLst>
              <p:tags r:id="rId1"/>
            </p:custDataLst>
          </p:nvPr>
        </p:nvSpPr>
        <p:spPr>
          <a:xfrm>
            <a:off x="5715108" y="3823200"/>
            <a:ext cx="750205" cy="169277"/>
          </a:xfrm>
          <a:prstGeom prst="rect">
            <a:avLst/>
          </a:prstGeom>
          <a:noFill/>
          <a:ln w="9525">
            <a:noFill/>
          </a:ln>
          <a:extLst>
            <a:ext uri="{909E8E84-426E-40DD-AFC4-6F175D3DCCD1}">
              <a14:hiddenFill xmlns:a14="http://schemas.microsoft.com/office/drawing/2010/main">
                <a:solidFill>
                  <a:srgbClr val="FFFFFF">
                    <a:alpha val="0"/>
                  </a:srgb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r>
              <a:rPr lang="en-US" sz="1100" dirty="0">
                <a:solidFill>
                  <a:schemeClr val="bg1"/>
                </a:solidFill>
              </a:rPr>
              <a:t>Dummy text</a:t>
            </a:r>
          </a:p>
        </p:txBody>
      </p:sp>
    </p:spTree>
    <p:extLst>
      <p:ext uri="{BB962C8B-B14F-4D97-AF65-F5344CB8AC3E}">
        <p14:creationId xmlns:p14="http://schemas.microsoft.com/office/powerpoint/2010/main" val="3522386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ank_yo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B982662-4819-4C18-A71F-4D7019653EF7}"/>
              </a:ext>
            </a:extLst>
          </p:cNvPr>
          <p:cNvGraphicFramePr>
            <a:graphicFrameLocks noChangeAspect="1"/>
          </p:cNvGraphicFramePr>
          <p:nvPr userDrawn="1">
            <p:custDataLst>
              <p:tags r:id="rId2"/>
            </p:custDataLst>
            <p:extLst>
              <p:ext uri="{D42A27DB-BD31-4B8C-83A1-F6EECF244321}">
                <p14:modId xmlns:p14="http://schemas.microsoft.com/office/powerpoint/2010/main" val="3831954632"/>
              </p:ext>
            </p:extLst>
          </p:nvPr>
        </p:nvGraphicFramePr>
        <p:xfrm>
          <a:off x="1758" y="1758"/>
          <a:ext cx="1758" cy="1757"/>
        </p:xfrm>
        <a:graphic>
          <a:graphicData uri="http://schemas.openxmlformats.org/presentationml/2006/ole">
            <mc:AlternateContent xmlns:mc="http://schemas.openxmlformats.org/markup-compatibility/2006">
              <mc:Choice xmlns:v="urn:schemas-microsoft-com:vml" Requires="v">
                <p:oleObj spid="_x0000_s38974" name="think-cell Slide" r:id="rId5" imgW="473" imgH="473" progId="TCLayout.ActiveDocument.1">
                  <p:embed/>
                </p:oleObj>
              </mc:Choice>
              <mc:Fallback>
                <p:oleObj name="think-cell Slide" r:id="rId5" imgW="473" imgH="473" progId="TCLayout.ActiveDocument.1">
                  <p:embed/>
                  <p:pic>
                    <p:nvPicPr>
                      <p:cNvPr id="3" name="Object 2" hidden="1">
                        <a:extLst>
                          <a:ext uri="{FF2B5EF4-FFF2-40B4-BE49-F238E27FC236}">
                            <a16:creationId xmlns:a16="http://schemas.microsoft.com/office/drawing/2014/main" id="{5B982662-4819-4C18-A71F-4D7019653EF7}"/>
                          </a:ext>
                        </a:extLst>
                      </p:cNvPr>
                      <p:cNvPicPr/>
                      <p:nvPr/>
                    </p:nvPicPr>
                    <p:blipFill>
                      <a:blip r:embed="rId6"/>
                      <a:stretch>
                        <a:fillRect/>
                      </a:stretch>
                    </p:blipFill>
                    <p:spPr>
                      <a:xfrm>
                        <a:off x="1758" y="1758"/>
                        <a:ext cx="1758" cy="175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F242EFC-E6B9-48BC-8311-AD137856B020}"/>
              </a:ext>
            </a:extLst>
          </p:cNvPr>
          <p:cNvSpPr/>
          <p:nvPr userDrawn="1">
            <p:custDataLst>
              <p:tags r:id="rId3"/>
            </p:custDataLst>
          </p:nvPr>
        </p:nvSpPr>
        <p:spPr>
          <a:xfrm>
            <a:off x="1" y="0"/>
            <a:ext cx="175700" cy="175691"/>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ctr"/>
            <a:endParaRPr lang="en-US" sz="3317" b="0" i="0" baseline="0">
              <a:solidFill>
                <a:schemeClr val="tx1"/>
              </a:solidFill>
              <a:latin typeface="EYInterstate Light" panose="02000506000000020004" pitchFamily="2" charset="0"/>
              <a:ea typeface="+mj-ea"/>
              <a:cs typeface="Arial" panose="020B0604020202020204" pitchFamily="34" charset="0"/>
              <a:sym typeface="EYInterstate Light" panose="02000506000000020004" pitchFamily="2" charset="0"/>
            </a:endParaRPr>
          </a:p>
        </p:txBody>
      </p:sp>
      <p:sp>
        <p:nvSpPr>
          <p:cNvPr id="6" name="Rectangle 5">
            <a:extLst>
              <a:ext uri="{FF2B5EF4-FFF2-40B4-BE49-F238E27FC236}">
                <a16:creationId xmlns:a16="http://schemas.microsoft.com/office/drawing/2014/main" id="{0491F180-33FC-9E44-ACD1-E3B7E62E8A23}"/>
              </a:ext>
            </a:extLst>
          </p:cNvPr>
          <p:cNvSpPr/>
          <p:nvPr userDrawn="1"/>
        </p:nvSpPr>
        <p:spPr bwMode="auto">
          <a:xfrm>
            <a:off x="3581400" y="3003176"/>
            <a:ext cx="3913094"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Tree>
    <p:extLst>
      <p:ext uri="{BB962C8B-B14F-4D97-AF65-F5344CB8AC3E}">
        <p14:creationId xmlns:p14="http://schemas.microsoft.com/office/powerpoint/2010/main" val="2243547539"/>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oiler Pla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60A320B-B819-5C4A-9B15-FFB044714115}"/>
              </a:ext>
            </a:extLst>
          </p:cNvPr>
          <p:cNvSpPr/>
          <p:nvPr userDrawn="1"/>
        </p:nvSpPr>
        <p:spPr bwMode="auto">
          <a:xfrm>
            <a:off x="3581400" y="3003176"/>
            <a:ext cx="3913094" cy="3119718"/>
          </a:xfrm>
          <a:prstGeom prst="rect">
            <a:avLst/>
          </a:prstGeom>
          <a:solidFill>
            <a:srgbClr val="0096BB"/>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Tree>
    <p:extLst>
      <p:ext uri="{BB962C8B-B14F-4D97-AF65-F5344CB8AC3E}">
        <p14:creationId xmlns:p14="http://schemas.microsoft.com/office/powerpoint/2010/main" val="1176806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Back 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DB68EE-0BAB-444A-BEB7-B33C8AA27835}"/>
              </a:ext>
            </a:extLst>
          </p:cNvPr>
          <p:cNvSpPr/>
          <p:nvPr userDrawn="1"/>
        </p:nvSpPr>
        <p:spPr bwMode="auto">
          <a:xfrm flipH="1">
            <a:off x="0" y="0"/>
            <a:ext cx="13493750" cy="7589838"/>
          </a:xfrm>
          <a:prstGeom prst="rect">
            <a:avLst/>
          </a:prstGeom>
          <a:gradFill flip="none" rotWithShape="1">
            <a:gsLst>
              <a:gs pos="0">
                <a:schemeClr val="accent2"/>
              </a:gs>
              <a:gs pos="100000">
                <a:schemeClr val="accent2"/>
              </a:gs>
            </a:gsLst>
            <a:lin ang="18900000" scaled="1"/>
            <a:tileRect/>
          </a:gra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l-GR" sz="900" b="0" i="0" u="none" strike="noStrike" cap="none" normalizeH="0" baseline="0" err="1">
              <a:ln>
                <a:noFill/>
              </a:ln>
              <a:solidFill>
                <a:schemeClr val="tx1"/>
              </a:solidFill>
              <a:effectLst/>
              <a:latin typeface="+mn-lt"/>
            </a:endParaRPr>
          </a:p>
        </p:txBody>
      </p:sp>
      <p:sp>
        <p:nvSpPr>
          <p:cNvPr id="3" name="TextBox 1">
            <a:extLst>
              <a:ext uri="{FF2B5EF4-FFF2-40B4-BE49-F238E27FC236}">
                <a16:creationId xmlns:a16="http://schemas.microsoft.com/office/drawing/2014/main" id="{78B77324-744F-C04A-BA90-032A208BAC73}"/>
              </a:ext>
            </a:extLst>
          </p:cNvPr>
          <p:cNvSpPr txBox="1"/>
          <p:nvPr userDrawn="1"/>
        </p:nvSpPr>
        <p:spPr>
          <a:xfrm>
            <a:off x="482876" y="559102"/>
            <a:ext cx="4861284" cy="5269135"/>
          </a:xfrm>
          <a:prstGeom prst="rect">
            <a:avLst/>
          </a:prstGeom>
          <a:noFill/>
        </p:spPr>
        <p:txBody>
          <a:bodyPr wrap="square" lIns="0" tIns="36576"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rPr>
              <a:t>EY</a:t>
            </a:r>
            <a:r>
              <a:rPr kumimoji="0" lang="en-US" sz="800" b="1" i="0" u="none" strike="noStrike" kern="1200" cap="none" spc="0" normalizeH="0" baseline="0" noProof="0">
                <a:ln>
                  <a:noFill/>
                </a:ln>
                <a:solidFill>
                  <a:prstClr val="white"/>
                </a:solidFill>
                <a:effectLst/>
                <a:uLnTx/>
                <a:uFillTx/>
                <a:latin typeface="EYInterstate Light"/>
                <a:ea typeface="+mn-ea"/>
                <a:cs typeface="+mn-cs"/>
              </a:rPr>
              <a:t> </a:t>
            </a:r>
            <a:r>
              <a:rPr kumimoji="0" lang="en-US" sz="800" b="0" i="0" u="none" strike="noStrike" kern="1200" cap="none" spc="0" normalizeH="0" baseline="0" noProof="0">
                <a:ln>
                  <a:noFill/>
                </a:ln>
                <a:solidFill>
                  <a:prstClr val="white"/>
                </a:solidFill>
                <a:effectLst/>
                <a:uLnTx/>
                <a:uFillTx/>
                <a:latin typeface="EYInterstate Light"/>
                <a:ea typeface="+mn-ea"/>
                <a:cs typeface="+mn-cs"/>
              </a:rPr>
              <a:t>| Assurance | Tax | Strategy and Transactions | Consulting</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rPr>
              <a:t>About EY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endParaRPr>
          </a:p>
          <a:p>
            <a:pPr marL="0" marR="0" lvl="0" indent="0" algn="l" defTabSz="914400" rtl="0" eaLnBrk="1" fontAlgn="auto" latinLnBrk="0" hangingPunct="1">
              <a:lnSpc>
                <a:spcPct val="100000"/>
              </a:lnSpc>
              <a:spcBef>
                <a:spcPts val="0"/>
              </a:spcBef>
              <a:spcAft>
                <a:spcPts val="600"/>
              </a:spcAft>
              <a:buClr>
                <a:srgbClr val="27ACAA"/>
              </a:buClr>
              <a:buSzPct val="70000"/>
              <a:buFont typeface="Arial" pitchFamily="34" charset="0"/>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EY is a global leader in assurance, tax, strategy, transaction and consulting services. </a:t>
            </a:r>
            <a:r>
              <a:rPr kumimoji="0" lang="el-GR" sz="800" b="0" i="0" u="none" strike="noStrike" kern="1200" cap="none" spc="0" normalizeH="0" baseline="0" noProof="0">
                <a:ln>
                  <a:noFill/>
                </a:ln>
                <a:solidFill>
                  <a:prstClr val="white"/>
                </a:solidFill>
                <a:effectLst/>
                <a:uLnTx/>
                <a:uFillTx/>
                <a:latin typeface="EYInterstate Light"/>
                <a:ea typeface="+mn-ea"/>
                <a:cs typeface="+mn-cs"/>
              </a:rPr>
              <a:t/>
            </a:r>
            <a:br>
              <a:rPr kumimoji="0" lang="el-GR" sz="800" b="0" i="0" u="none" strike="noStrike" kern="1200" cap="none" spc="0" normalizeH="0" baseline="0" noProof="0">
                <a:ln>
                  <a:noFill/>
                </a:ln>
                <a:solidFill>
                  <a:prstClr val="white"/>
                </a:solidFill>
                <a:effectLst/>
                <a:uLnTx/>
                <a:uFillTx/>
                <a:latin typeface="EYInterstate Light"/>
                <a:ea typeface="+mn-ea"/>
                <a:cs typeface="+mn-cs"/>
              </a:rPr>
            </a:br>
            <a:r>
              <a:rPr kumimoji="0" lang="en-US" sz="800" b="0" i="0" u="none" strike="noStrike" kern="1200" cap="none" spc="0" normalizeH="0" baseline="0" noProof="0">
                <a:ln>
                  <a:noFill/>
                </a:ln>
                <a:solidFill>
                  <a:prstClr val="white"/>
                </a:solidFill>
                <a:effectLst/>
                <a:uLnTx/>
                <a:uFillTx/>
                <a:latin typeface="EYInterstate Light"/>
                <a:ea typeface="+mn-ea"/>
                <a:cs typeface="+mn-cs"/>
              </a:rPr>
              <a:t>The insights and quality services we deliver help build trust and confidence in the capital markets and in economies the world over. We develop outstanding leaders who team to deliver on our promises to all of our stakeholders. In so doing, we play a critical role in building a better working world for our people, for our clients and for our communities.</a:t>
            </a:r>
          </a:p>
          <a:p>
            <a:pPr marL="0" marR="0" lvl="0" indent="0" algn="l" defTabSz="914400" rtl="0" eaLnBrk="1" fontAlgn="auto" latinLnBrk="0" hangingPunct="1">
              <a:lnSpc>
                <a:spcPct val="100000"/>
              </a:lnSpc>
              <a:spcBef>
                <a:spcPts val="0"/>
              </a:spcBef>
              <a:spcAft>
                <a:spcPts val="600"/>
              </a:spcAft>
              <a:buClr>
                <a:srgbClr val="27ACAA"/>
              </a:buClr>
              <a:buSzPct val="70000"/>
              <a:buFont typeface="Arial" pitchFamily="34" charset="0"/>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a:t>
            </a:r>
            <a:r>
              <a:rPr kumimoji="0" lang="en-US" sz="800" b="0" i="0" u="none" strike="noStrike" kern="1200" cap="none" spc="0" normalizeH="0" baseline="0" noProof="0" err="1">
                <a:ln>
                  <a:noFill/>
                </a:ln>
                <a:solidFill>
                  <a:prstClr val="white"/>
                </a:solidFill>
                <a:effectLst/>
                <a:uLnTx/>
                <a:uFillTx/>
                <a:latin typeface="EYInterstate Light"/>
                <a:ea typeface="+mn-ea"/>
                <a:cs typeface="+mn-cs"/>
              </a:rPr>
              <a:t>ey.com</a:t>
            </a:r>
            <a:r>
              <a:rPr kumimoji="0" lang="en-US" sz="800" b="0" i="0" u="none" strike="noStrike" kern="1200" cap="none" spc="0" normalizeH="0" baseline="0" noProof="0">
                <a:ln>
                  <a:noFill/>
                </a:ln>
                <a:solidFill>
                  <a:prstClr val="white"/>
                </a:solidFill>
                <a:effectLst/>
                <a:uLnTx/>
                <a:uFillTx/>
                <a:latin typeface="EYInterstate Light"/>
                <a:ea typeface="+mn-ea"/>
                <a:cs typeface="+mn-cs"/>
              </a:rPr>
              <a:t>/privacy. For more information about our organization, please visit </a:t>
            </a:r>
            <a:r>
              <a:rPr kumimoji="0" lang="en-US" sz="800" b="0" i="0" u="none" strike="noStrike" kern="1200" cap="none" spc="0" normalizeH="0" baseline="0" noProof="0" err="1">
                <a:ln>
                  <a:noFill/>
                </a:ln>
                <a:solidFill>
                  <a:prstClr val="white"/>
                </a:solidFill>
                <a:effectLst/>
                <a:uLnTx/>
                <a:uFillTx/>
                <a:latin typeface="EYInterstate Light"/>
                <a:ea typeface="+mn-ea"/>
                <a:cs typeface="+mn-cs"/>
              </a:rPr>
              <a:t>ey.com</a:t>
            </a:r>
            <a:r>
              <a:rPr kumimoji="0" lang="en-US" sz="800" b="0" i="0" u="none" strike="noStrike" kern="1200" cap="none" spc="0" normalizeH="0" baseline="0" noProof="0">
                <a:ln>
                  <a:noFill/>
                </a:ln>
                <a:solidFill>
                  <a:prstClr val="white"/>
                </a:solidFill>
                <a:effectLst/>
                <a:uLnTx/>
                <a:uFillTx/>
                <a:latin typeface="EYInterstate Light"/>
                <a:ea typeface="+mn-ea"/>
                <a:cs typeface="+mn-cs"/>
              </a:rPr>
              <a:t>.</a:t>
            </a:r>
            <a:br>
              <a:rPr kumimoji="0" lang="en-US" sz="800" b="0" i="0" u="none" strike="noStrike" kern="1200" cap="none" spc="0" normalizeH="0" baseline="0" noProof="0">
                <a:ln>
                  <a:noFill/>
                </a:ln>
                <a:solidFill>
                  <a:prstClr val="white"/>
                </a:solidFill>
                <a:effectLst/>
                <a:uLnTx/>
                <a:uFillTx/>
                <a:latin typeface="EYInterstate Light"/>
                <a:ea typeface="+mn-ea"/>
                <a:cs typeface="+mn-cs"/>
              </a:rPr>
            </a:br>
            <a:endParaRPr kumimoji="0" lang="el-GR" sz="800" b="1" i="0" u="none" strike="noStrike" kern="1200" cap="none" spc="0" normalizeH="0" baseline="0" noProof="0">
              <a:ln>
                <a:noFill/>
              </a:ln>
              <a:solidFill>
                <a:prstClr val="white"/>
              </a:solidFill>
              <a:effectLst/>
              <a:uLnTx/>
              <a:uFillTx/>
              <a:latin typeface="EYInterstate" panose="02000503020000020004"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3943"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About EY Health </a:t>
            </a:r>
          </a:p>
          <a:p>
            <a:pPr marL="0" marR="0" lvl="0" indent="0" algn="l" defTabSz="913943"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endParaRPr>
          </a:p>
          <a:p>
            <a:pPr marL="0" marR="0" lvl="0" indent="0" algn="l" defTabSz="913943"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Around the world, the health sector is being reimagined in the face of aging populations, increased prevalence of chronic diseases, growth in emerging markets and shifting reimbursement models. Health care organizations must address these challenges while mastering the digital innovation that offers both opportunities and threats. Technology empowers patients, real-time analytics improves care and enables a mind shift toward prevention – but also opens the door to new non-traditional competitors. EY works with clients to reposition and optimize their business models, people strategies and operational structures to address cost pressures while leveraging the potential of analytics and technologies to improve quality of care. In this way, we help health organizations stay competitive and deliver better patient outcomes both now and in the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EY Global Health Sector brings together a worldwide network of more than 10,000 sector-focused assurance, tax, strategy &amp; transactions and consulting professionals with a range of health care and business backgrounds. Our wide-reaching network allows us to rapidly share leading practices and solutions around the globe and deploy diverse delivery teams to meet your needs. Visit </a:t>
            </a:r>
            <a:r>
              <a:rPr kumimoji="0" lang="en-US" sz="800" b="0" i="0" u="none" strike="noStrike" kern="1200" cap="none" spc="0" normalizeH="0" baseline="0" noProof="0" err="1">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ey.com</a:t>
            </a:r>
            <a:r>
              <a:rPr kumimoji="0" lang="en-US" sz="800" b="0" i="0" u="none" strike="noStrike" kern="1200" cap="none" spc="0" normalizeH="0" baseline="0" noProof="0">
                <a:ln>
                  <a:noFill/>
                </a:ln>
                <a:solidFill>
                  <a:srgbClr val="FFFFFF"/>
                </a:solidFill>
                <a:effectLst/>
                <a:uLnTx/>
                <a:uFillTx/>
                <a:latin typeface="EYInterstate Light" panose="02000506000000020004" pitchFamily="2" charset="0"/>
                <a:ea typeface="+mn-ea"/>
                <a:cs typeface="+mn-cs"/>
                <a:sym typeface="EYInterstate Light" panose="02000506000000020004" pitchFamily="2" charset="0"/>
              </a:rPr>
              <a:t>/health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800" b="1"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EYInterstate Light"/>
                <a:ea typeface="+mn-ea"/>
                <a:cs typeface="+mn-cs"/>
              </a:rPr>
              <a:t> </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 20</a:t>
            </a:r>
            <a:r>
              <a:rPr kumimoji="0" lang="el-GR" sz="800" b="0" i="0" u="none" strike="noStrike" kern="1200" cap="none" spc="0" normalizeH="0" baseline="0" noProof="0">
                <a:ln>
                  <a:noFill/>
                </a:ln>
                <a:solidFill>
                  <a:prstClr val="white"/>
                </a:solidFill>
                <a:effectLst/>
                <a:uLnTx/>
                <a:uFillTx/>
                <a:latin typeface="EYInterstate Light"/>
                <a:ea typeface="+mn-ea"/>
                <a:cs typeface="+mn-cs"/>
              </a:rPr>
              <a:t>2</a:t>
            </a:r>
            <a:r>
              <a:rPr kumimoji="0" lang="en-US" sz="800" b="0" i="0" u="none" strike="noStrike" kern="1200" cap="none" spc="0" normalizeH="0" baseline="0" noProof="0">
                <a:ln>
                  <a:noFill/>
                </a:ln>
                <a:solidFill>
                  <a:prstClr val="white"/>
                </a:solidFill>
                <a:effectLst/>
                <a:uLnTx/>
                <a:uFillTx/>
                <a:latin typeface="EYInterstate Light"/>
                <a:ea typeface="+mn-ea"/>
                <a:cs typeface="+mn-cs"/>
              </a:rPr>
              <a:t>1 EY</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EYInterstate Light"/>
                <a:ea typeface="+mn-ea"/>
                <a:cs typeface="+mn-cs"/>
              </a:rPr>
              <a:t>All Rights Reserved.</a:t>
            </a: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err="1">
                <a:ln>
                  <a:noFill/>
                </a:ln>
                <a:solidFill>
                  <a:prstClr val="white"/>
                </a:solidFill>
                <a:effectLst/>
                <a:uLnTx/>
                <a:uFillTx/>
                <a:latin typeface="EYInterstate" panose="02000503020000020004" pitchFamily="2" charset="0"/>
                <a:ea typeface="+mn-ea"/>
                <a:cs typeface="+mn-cs"/>
              </a:rPr>
              <a:t>ey.com</a:t>
            </a:r>
            <a:endParaRPr kumimoji="0" lang="en-GB" sz="1000" b="0" i="0" u="none" strike="noStrike" kern="1200" cap="none" spc="0" normalizeH="0" baseline="0" noProof="0">
              <a:ln>
                <a:noFill/>
              </a:ln>
              <a:solidFill>
                <a:prstClr val="white"/>
              </a:solidFill>
              <a:effectLst/>
              <a:uLnTx/>
              <a:uFillTx/>
              <a:latin typeface="EYInterstate" panose="02000503020000020004"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800" b="0" i="0" u="none" strike="noStrike" kern="1200" cap="none" spc="0" normalizeH="0" baseline="0" noProof="0">
              <a:ln>
                <a:noFill/>
              </a:ln>
              <a:solidFill>
                <a:prstClr val="white"/>
              </a:solidFill>
              <a:effectLst/>
              <a:uLnTx/>
              <a:uFillTx/>
              <a:latin typeface="EYInterstate Light"/>
              <a:ea typeface="+mn-ea"/>
              <a:cs typeface="+mn-cs"/>
            </a:endParaRPr>
          </a:p>
        </p:txBody>
      </p:sp>
      <p:pic>
        <p:nvPicPr>
          <p:cNvPr id="4" name="Picture 3">
            <a:extLst>
              <a:ext uri="{FF2B5EF4-FFF2-40B4-BE49-F238E27FC236}">
                <a16:creationId xmlns:a16="http://schemas.microsoft.com/office/drawing/2014/main" id="{503D63C1-D176-1949-816D-7E31BF7C321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2876" y="6313915"/>
            <a:ext cx="2977290" cy="141850"/>
          </a:xfrm>
          <a:prstGeom prst="rect">
            <a:avLst/>
          </a:prstGeom>
        </p:spPr>
      </p:pic>
    </p:spTree>
    <p:extLst>
      <p:ext uri="{BB962C8B-B14F-4D97-AF65-F5344CB8AC3E}">
        <p14:creationId xmlns:p14="http://schemas.microsoft.com/office/powerpoint/2010/main" val="2640275815"/>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vmlDrawing" Target="../drawings/vmlDrawing1.v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tags" Target="../tags/tag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vmlDrawing" Target="../drawings/vmlDrawing8.v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image" Target="../media/image1.emf"/><Relationship Id="rId10" Type="http://schemas.openxmlformats.org/officeDocument/2006/relationships/slideLayout" Target="../slideLayouts/slideLayout23.xml"/><Relationship Id="rId19"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oleObject" Target="../embeddings/oleObject8.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oleObject" Target="../embeddings/oleObject15.bin"/><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tags" Target="../tags/tag45.xml"/><Relationship Id="rId2" Type="http://schemas.openxmlformats.org/officeDocument/2006/relationships/slideLayout" Target="../slideLayouts/slideLayout33.xml"/><Relationship Id="rId16" Type="http://schemas.openxmlformats.org/officeDocument/2006/relationships/vmlDrawing" Target="../drawings/vmlDrawing15.v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image" Target="../media/image1.emf"/><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3" Type="http://schemas.openxmlformats.org/officeDocument/2006/relationships/slideLayout" Target="../slideLayouts/slideLayout48.xml"/><Relationship Id="rId21" Type="http://schemas.openxmlformats.org/officeDocument/2006/relationships/vmlDrawing" Target="../drawings/vmlDrawing23.v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theme" Target="../theme/theme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image" Target="../media/image1.emf"/><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oleObject" Target="../embeddings/oleObject23.bin"/><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tags" Target="../tags/tag57.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7" Type="http://schemas.openxmlformats.org/officeDocument/2006/relationships/image" Target="../media/image2.emf"/><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oleObject" Target="../embeddings/oleObject31.bin"/><Relationship Id="rId5" Type="http://schemas.openxmlformats.org/officeDocument/2006/relationships/tags" Target="../tags/tag69.xml"/><Relationship Id="rId4" Type="http://schemas.openxmlformats.org/officeDocument/2006/relationships/vmlDrawing" Target="../drawings/vmlDrawing31.v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6"/>
            </p:custDataLst>
            <p:extLst>
              <p:ext uri="{D42A27DB-BD31-4B8C-83A1-F6EECF244321}">
                <p14:modId xmlns:p14="http://schemas.microsoft.com/office/powerpoint/2010/main" val="3581157231"/>
              </p:ext>
            </p:extLst>
          </p:nvPr>
        </p:nvGraphicFramePr>
        <p:xfrm>
          <a:off x="2005" y="1596"/>
          <a:ext cx="2003" cy="1593"/>
        </p:xfrm>
        <a:graphic>
          <a:graphicData uri="http://schemas.openxmlformats.org/presentationml/2006/ole">
            <mc:AlternateContent xmlns:mc="http://schemas.openxmlformats.org/markup-compatibility/2006">
              <mc:Choice xmlns:v="urn:schemas-microsoft-com:vml" Requires="v">
                <p:oleObj spid="_x0000_s1086" name="think-cell Slide" r:id="rId17" imgW="270" imgH="270" progId="TCLayout.ActiveDocument.1">
                  <p:embed/>
                </p:oleObj>
              </mc:Choice>
              <mc:Fallback>
                <p:oleObj name="think-cell Slide" r:id="rId17" imgW="270" imgH="270" progId="TCLayout.ActiveDocument.1">
                  <p:embed/>
                  <p:pic>
                    <p:nvPicPr>
                      <p:cNvPr id="2" name="Object 1" hidden="1"/>
                      <p:cNvPicPr/>
                      <p:nvPr/>
                    </p:nvPicPr>
                    <p:blipFill>
                      <a:blip r:embed="rId18"/>
                      <a:stretch>
                        <a:fillRect/>
                      </a:stretch>
                    </p:blipFill>
                    <p:spPr>
                      <a:xfrm>
                        <a:off x="2005" y="1596"/>
                        <a:ext cx="2003" cy="1593"/>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B57CBA72-B3E4-3E4D-9127-8ABB51B28841}"/>
              </a:ext>
            </a:extLst>
          </p:cNvPr>
          <p:cNvSpPr>
            <a:spLocks noGrp="1"/>
          </p:cNvSpPr>
          <p:nvPr userDrawn="1">
            <p:ph type="body" idx="1"/>
          </p:nvPr>
        </p:nvSpPr>
        <p:spPr>
          <a:xfrm>
            <a:off x="578165" y="1723534"/>
            <a:ext cx="11441355" cy="5323379"/>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itle Placeholder 4">
            <a:extLst>
              <a:ext uri="{FF2B5EF4-FFF2-40B4-BE49-F238E27FC236}">
                <a16:creationId xmlns:a16="http://schemas.microsoft.com/office/drawing/2014/main" id="{BAC7FAD7-09E7-B645-8C89-046025E65FED}"/>
              </a:ext>
            </a:extLst>
          </p:cNvPr>
          <p:cNvSpPr>
            <a:spLocks noGrp="1"/>
          </p:cNvSpPr>
          <p:nvPr userDrawn="1">
            <p:ph type="title"/>
          </p:nvPr>
        </p:nvSpPr>
        <p:spPr>
          <a:xfrm>
            <a:off x="578165" y="421888"/>
            <a:ext cx="11586126" cy="369332"/>
          </a:xfrm>
          <a:prstGeom prst="rect">
            <a:avLst/>
          </a:prstGeom>
        </p:spPr>
        <p:txBody>
          <a:bodyPr vert="horz" wrap="square" lIns="0" tIns="0" rIns="0" bIns="0" rtlCol="0" anchor="b" anchorCtr="0">
            <a:spAutoFit/>
          </a:bodyPr>
          <a:lstStyle/>
          <a:p>
            <a:r>
              <a:rPr lang="en-GB"/>
              <a:t>Click to edit Master title style</a:t>
            </a:r>
            <a:endParaRPr lang="en-US"/>
          </a:p>
        </p:txBody>
      </p:sp>
      <p:grpSp>
        <p:nvGrpSpPr>
          <p:cNvPr id="3" name="Group 2">
            <a:extLst>
              <a:ext uri="{FF2B5EF4-FFF2-40B4-BE49-F238E27FC236}">
                <a16:creationId xmlns:a16="http://schemas.microsoft.com/office/drawing/2014/main" id="{9D7DBFBD-BF00-7944-938E-52FCA8D536B7}"/>
              </a:ext>
            </a:extLst>
          </p:cNvPr>
          <p:cNvGrpSpPr/>
          <p:nvPr userDrawn="1"/>
        </p:nvGrpSpPr>
        <p:grpSpPr>
          <a:xfrm>
            <a:off x="12812640" y="0"/>
            <a:ext cx="681110" cy="7589838"/>
            <a:chOff x="12812640" y="0"/>
            <a:chExt cx="681110" cy="7589838"/>
          </a:xfrm>
        </p:grpSpPr>
        <p:sp>
          <p:nvSpPr>
            <p:cNvPr id="52" name="Rectangle 51">
              <a:extLst>
                <a:ext uri="{FF2B5EF4-FFF2-40B4-BE49-F238E27FC236}">
                  <a16:creationId xmlns:a16="http://schemas.microsoft.com/office/drawing/2014/main" id="{D8B93807-63B8-AB4F-B9FF-1787C1792354}"/>
                </a:ext>
              </a:extLst>
            </p:cNvPr>
            <p:cNvSpPr/>
            <p:nvPr userDrawn="1"/>
          </p:nvSpPr>
          <p:spPr>
            <a:xfrm flipH="1">
              <a:off x="12812640" y="0"/>
              <a:ext cx="681110" cy="7589838"/>
            </a:xfrm>
            <a:prstGeom prst="rect">
              <a:avLst/>
            </a:prstGeom>
            <a:solidFill>
              <a:srgbClr val="27ACAA"/>
            </a:solidFill>
            <a:ln w="9525" cap="flat" cmpd="sng" algn="ctr">
              <a:noFill/>
              <a:prstDash val="solid"/>
            </a:ln>
            <a:effectLst/>
          </p:spPr>
          <p:txBody>
            <a:bodyPr rtlCol="0" anchor="t" anchorCtr="0"/>
            <a:lstStyle/>
            <a:p>
              <a:pPr marL="0" marR="0" lvl="0" indent="0" algn="ctr" defTabSz="1153333" eaLnBrk="1" fontAlgn="auto" latinLnBrk="0" hangingPunct="1">
                <a:lnSpc>
                  <a:spcPct val="100000"/>
                </a:lnSpc>
                <a:spcBef>
                  <a:spcPts val="0"/>
                </a:spcBef>
                <a:spcAft>
                  <a:spcPts val="0"/>
                </a:spcAft>
                <a:buClrTx/>
                <a:buSzTx/>
                <a:buFontTx/>
                <a:buNone/>
                <a:tabLst/>
                <a:defRPr/>
              </a:pPr>
              <a:endParaRPr kumimoji="0" lang="en-IN" sz="1514" b="0" i="0" u="none" strike="noStrike" kern="0" cap="none" spc="0" normalizeH="0" baseline="0" noProof="0">
                <a:ln>
                  <a:noFill/>
                </a:ln>
                <a:solidFill>
                  <a:srgbClr val="000000"/>
                </a:solidFill>
                <a:effectLst/>
                <a:uLnTx/>
                <a:uFillTx/>
                <a:latin typeface="Arial"/>
                <a:ea typeface="+mn-ea"/>
                <a:cs typeface="+mn-cs"/>
              </a:endParaRPr>
            </a:p>
          </p:txBody>
        </p:sp>
        <p:grpSp>
          <p:nvGrpSpPr>
            <p:cNvPr id="54" name="Group 53">
              <a:extLst>
                <a:ext uri="{FF2B5EF4-FFF2-40B4-BE49-F238E27FC236}">
                  <a16:creationId xmlns:a16="http://schemas.microsoft.com/office/drawing/2014/main" id="{D700916C-6312-DA46-B138-393AC7AF3007}"/>
                </a:ext>
              </a:extLst>
            </p:cNvPr>
            <p:cNvGrpSpPr/>
            <p:nvPr userDrawn="1"/>
          </p:nvGrpSpPr>
          <p:grpSpPr>
            <a:xfrm>
              <a:off x="12974703" y="249753"/>
              <a:ext cx="356985" cy="396000"/>
              <a:chOff x="10029626" y="334901"/>
              <a:chExt cx="283026" cy="288000"/>
            </a:xfrm>
            <a:solidFill>
              <a:schemeClr val="bg1"/>
            </a:solidFill>
          </p:grpSpPr>
          <p:sp>
            <p:nvSpPr>
              <p:cNvPr id="55" name="Freeform 13">
                <a:extLst>
                  <a:ext uri="{FF2B5EF4-FFF2-40B4-BE49-F238E27FC236}">
                    <a16:creationId xmlns:a16="http://schemas.microsoft.com/office/drawing/2014/main" id="{BC6F9471-5767-F545-A815-E283B218EB68}"/>
                  </a:ext>
                </a:extLst>
              </p:cNvPr>
              <p:cNvSpPr>
                <a:spLocks/>
              </p:cNvSpPr>
              <p:nvPr userDrawn="1"/>
            </p:nvSpPr>
            <p:spPr bwMode="auto">
              <a:xfrm>
                <a:off x="10032217" y="480404"/>
                <a:ext cx="114413" cy="142497"/>
              </a:xfrm>
              <a:custGeom>
                <a:avLst/>
                <a:gdLst>
                  <a:gd name="T0" fmla="*/ 414 w 1104"/>
                  <a:gd name="T1" fmla="*/ 832 h 1375"/>
                  <a:gd name="T2" fmla="*/ 913 w 1104"/>
                  <a:gd name="T3" fmla="*/ 832 h 1375"/>
                  <a:gd name="T4" fmla="*/ 913 w 1104"/>
                  <a:gd name="T5" fmla="*/ 543 h 1375"/>
                  <a:gd name="T6" fmla="*/ 414 w 1104"/>
                  <a:gd name="T7" fmla="*/ 543 h 1375"/>
                  <a:gd name="T8" fmla="*/ 414 w 1104"/>
                  <a:gd name="T9" fmla="*/ 316 h 1375"/>
                  <a:gd name="T10" fmla="*/ 965 w 1104"/>
                  <a:gd name="T11" fmla="*/ 316 h 1375"/>
                  <a:gd name="T12" fmla="*/ 783 w 1104"/>
                  <a:gd name="T13" fmla="*/ 0 h 1375"/>
                  <a:gd name="T14" fmla="*/ 0 w 1104"/>
                  <a:gd name="T15" fmla="*/ 0 h 1375"/>
                  <a:gd name="T16" fmla="*/ 0 w 1104"/>
                  <a:gd name="T17" fmla="*/ 1375 h 1375"/>
                  <a:gd name="T18" fmla="*/ 1104 w 1104"/>
                  <a:gd name="T19" fmla="*/ 1375 h 1375"/>
                  <a:gd name="T20" fmla="*/ 1104 w 1104"/>
                  <a:gd name="T21" fmla="*/ 1058 h 1375"/>
                  <a:gd name="T22" fmla="*/ 414 w 1104"/>
                  <a:gd name="T23" fmla="*/ 1058 h 1375"/>
                  <a:gd name="T24" fmla="*/ 414 w 1104"/>
                  <a:gd name="T25" fmla="*/ 832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4" h="1375">
                    <a:moveTo>
                      <a:pt x="414" y="832"/>
                    </a:moveTo>
                    <a:lnTo>
                      <a:pt x="913" y="832"/>
                    </a:lnTo>
                    <a:lnTo>
                      <a:pt x="913" y="543"/>
                    </a:lnTo>
                    <a:lnTo>
                      <a:pt x="414" y="543"/>
                    </a:lnTo>
                    <a:lnTo>
                      <a:pt x="414" y="316"/>
                    </a:lnTo>
                    <a:lnTo>
                      <a:pt x="965" y="316"/>
                    </a:lnTo>
                    <a:lnTo>
                      <a:pt x="783" y="0"/>
                    </a:lnTo>
                    <a:lnTo>
                      <a:pt x="0" y="0"/>
                    </a:lnTo>
                    <a:lnTo>
                      <a:pt x="0" y="1375"/>
                    </a:lnTo>
                    <a:lnTo>
                      <a:pt x="1104" y="1375"/>
                    </a:lnTo>
                    <a:lnTo>
                      <a:pt x="1104" y="1058"/>
                    </a:lnTo>
                    <a:lnTo>
                      <a:pt x="414" y="1058"/>
                    </a:lnTo>
                    <a:lnTo>
                      <a:pt x="414" y="8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56" name="Freeform 14">
                <a:extLst>
                  <a:ext uri="{FF2B5EF4-FFF2-40B4-BE49-F238E27FC236}">
                    <a16:creationId xmlns:a16="http://schemas.microsoft.com/office/drawing/2014/main" id="{16ECE910-8C0D-2541-944C-850ED6631AAE}"/>
                  </a:ext>
                </a:extLst>
              </p:cNvPr>
              <p:cNvSpPr>
                <a:spLocks/>
              </p:cNvSpPr>
              <p:nvPr userDrawn="1"/>
            </p:nvSpPr>
            <p:spPr bwMode="auto">
              <a:xfrm>
                <a:off x="10126835" y="480404"/>
                <a:ext cx="142912" cy="142497"/>
              </a:xfrm>
              <a:custGeom>
                <a:avLst/>
                <a:gdLst>
                  <a:gd name="T0" fmla="*/ 927 w 1379"/>
                  <a:gd name="T1" fmla="*/ 0 h 1375"/>
                  <a:gd name="T2" fmla="*/ 692 w 1379"/>
                  <a:gd name="T3" fmla="*/ 448 h 1375"/>
                  <a:gd name="T4" fmla="*/ 458 w 1379"/>
                  <a:gd name="T5" fmla="*/ 0 h 1375"/>
                  <a:gd name="T6" fmla="*/ 0 w 1379"/>
                  <a:gd name="T7" fmla="*/ 0 h 1375"/>
                  <a:gd name="T8" fmla="*/ 482 w 1379"/>
                  <a:gd name="T9" fmla="*/ 832 h 1375"/>
                  <a:gd name="T10" fmla="*/ 482 w 1379"/>
                  <a:gd name="T11" fmla="*/ 1375 h 1375"/>
                  <a:gd name="T12" fmla="*/ 895 w 1379"/>
                  <a:gd name="T13" fmla="*/ 1375 h 1375"/>
                  <a:gd name="T14" fmla="*/ 895 w 1379"/>
                  <a:gd name="T15" fmla="*/ 832 h 1375"/>
                  <a:gd name="T16" fmla="*/ 1379 w 1379"/>
                  <a:gd name="T17" fmla="*/ 0 h 1375"/>
                  <a:gd name="T18" fmla="*/ 927 w 1379"/>
                  <a:gd name="T19" fmla="*/ 0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9" h="1375">
                    <a:moveTo>
                      <a:pt x="927" y="0"/>
                    </a:moveTo>
                    <a:lnTo>
                      <a:pt x="692" y="448"/>
                    </a:lnTo>
                    <a:lnTo>
                      <a:pt x="458" y="0"/>
                    </a:lnTo>
                    <a:lnTo>
                      <a:pt x="0" y="0"/>
                    </a:lnTo>
                    <a:lnTo>
                      <a:pt x="482" y="832"/>
                    </a:lnTo>
                    <a:lnTo>
                      <a:pt x="482" y="1375"/>
                    </a:lnTo>
                    <a:lnTo>
                      <a:pt x="895" y="1375"/>
                    </a:lnTo>
                    <a:lnTo>
                      <a:pt x="895" y="832"/>
                    </a:lnTo>
                    <a:lnTo>
                      <a:pt x="1379" y="0"/>
                    </a:lnTo>
                    <a:lnTo>
                      <a:pt x="9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57" name="Freeform 15">
                <a:extLst>
                  <a:ext uri="{FF2B5EF4-FFF2-40B4-BE49-F238E27FC236}">
                    <a16:creationId xmlns:a16="http://schemas.microsoft.com/office/drawing/2014/main" id="{E3401A05-CE02-354B-8002-32CDAED22C59}"/>
                  </a:ext>
                </a:extLst>
              </p:cNvPr>
              <p:cNvSpPr>
                <a:spLocks/>
              </p:cNvSpPr>
              <p:nvPr userDrawn="1"/>
            </p:nvSpPr>
            <p:spPr bwMode="auto">
              <a:xfrm>
                <a:off x="10029626" y="334901"/>
                <a:ext cx="283026" cy="102805"/>
              </a:xfrm>
              <a:custGeom>
                <a:avLst/>
                <a:gdLst>
                  <a:gd name="T0" fmla="*/ 2731 w 2731"/>
                  <a:gd name="T1" fmla="*/ 0 h 992"/>
                  <a:gd name="T2" fmla="*/ 0 w 2731"/>
                  <a:gd name="T3" fmla="*/ 992 h 992"/>
                  <a:gd name="T4" fmla="*/ 2731 w 2731"/>
                  <a:gd name="T5" fmla="*/ 511 h 992"/>
                  <a:gd name="T6" fmla="*/ 2731 w 2731"/>
                  <a:gd name="T7" fmla="*/ 0 h 992"/>
                </a:gdLst>
                <a:ahLst/>
                <a:cxnLst>
                  <a:cxn ang="0">
                    <a:pos x="T0" y="T1"/>
                  </a:cxn>
                  <a:cxn ang="0">
                    <a:pos x="T2" y="T3"/>
                  </a:cxn>
                  <a:cxn ang="0">
                    <a:pos x="T4" y="T5"/>
                  </a:cxn>
                  <a:cxn ang="0">
                    <a:pos x="T6" y="T7"/>
                  </a:cxn>
                </a:cxnLst>
                <a:rect l="0" t="0" r="r" b="b"/>
                <a:pathLst>
                  <a:path w="2731" h="992">
                    <a:moveTo>
                      <a:pt x="2731" y="0"/>
                    </a:moveTo>
                    <a:lnTo>
                      <a:pt x="0" y="992"/>
                    </a:lnTo>
                    <a:lnTo>
                      <a:pt x="2731" y="511"/>
                    </a:lnTo>
                    <a:lnTo>
                      <a:pt x="273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grpSp>
      </p:grpSp>
      <p:sp>
        <p:nvSpPr>
          <p:cNvPr id="40" name="Slide Number Placeholder 6">
            <a:extLst>
              <a:ext uri="{FF2B5EF4-FFF2-40B4-BE49-F238E27FC236}">
                <a16:creationId xmlns:a16="http://schemas.microsoft.com/office/drawing/2014/main" id="{2B6A94C5-2FF2-FB44-8128-89FB6ACDE1BB}"/>
              </a:ext>
            </a:extLst>
          </p:cNvPr>
          <p:cNvSpPr>
            <a:spLocks noGrp="1"/>
          </p:cNvSpPr>
          <p:nvPr>
            <p:ph type="sldNum" sz="quarter" idx="4"/>
          </p:nvPr>
        </p:nvSpPr>
        <p:spPr>
          <a:xfrm>
            <a:off x="578165" y="7274577"/>
            <a:ext cx="105798" cy="92333"/>
          </a:xfrm>
          <a:prstGeom prst="rect">
            <a:avLst/>
          </a:prstGeom>
          <a:noFill/>
        </p:spPr>
        <p:txBody>
          <a:bodyPr vert="horz" wrap="none" lIns="0" tIns="0" rIns="0" bIns="0" rtlCol="0" anchor="ctr" anchorCtr="0">
            <a:spAutoFit/>
          </a:bodyPr>
          <a:lstStyle>
            <a:lvl1pPr>
              <a:defRPr lang="en-US" sz="600" smtClean="0">
                <a:solidFill>
                  <a:srgbClr val="2E2E38"/>
                </a:solidFill>
                <a:latin typeface="EYInterstate" panose="02000503020000020004" pitchFamily="2" charset="0"/>
                <a:cs typeface="Arial" pitchFamily="34" charset="0"/>
              </a:defRPr>
            </a:lvl1pPr>
          </a:lstStyle>
          <a:p>
            <a:pPr algn="ctr"/>
            <a:fld id="{8B680765-40E2-AC40-8F5D-C6BB6AC8B5D5}" type="slidenum">
              <a:rPr lang="en-GB" smtClean="0"/>
              <a:pPr algn="ctr"/>
              <a:t>‹#›</a:t>
            </a:fld>
            <a:endParaRPr lang="en-GB"/>
          </a:p>
        </p:txBody>
      </p:sp>
      <p:sp>
        <p:nvSpPr>
          <p:cNvPr id="17" name="Date Placeholder 11">
            <a:extLst>
              <a:ext uri="{FF2B5EF4-FFF2-40B4-BE49-F238E27FC236}">
                <a16:creationId xmlns:a16="http://schemas.microsoft.com/office/drawing/2014/main" id="{0E37EA33-921A-384B-84B6-A77634E27F61}"/>
              </a:ext>
            </a:extLst>
          </p:cNvPr>
          <p:cNvSpPr txBox="1">
            <a:spLocks/>
          </p:cNvSpPr>
          <p:nvPr userDrawn="1"/>
        </p:nvSpPr>
        <p:spPr>
          <a:xfrm>
            <a:off x="957425" y="7274577"/>
            <a:ext cx="2016000" cy="92333"/>
          </a:xfrm>
          <a:prstGeom prst="rect">
            <a:avLst/>
          </a:prstGeom>
          <a:noFill/>
        </p:spPr>
        <p:txBody>
          <a:bodyPr vert="horz" wrap="square" lIns="0" tIns="0" rIns="0" bIns="0" rtlCol="0" anchor="ctr" anchorCtr="0">
            <a:spAutoFit/>
          </a:bodyPr>
          <a:lstStyle>
            <a:defPPr>
              <a:defRPr lang="en-GB"/>
            </a:defPPr>
            <a:lvl1pPr algn="l" rtl="0" fontAlgn="base">
              <a:spcBef>
                <a:spcPct val="0"/>
              </a:spcBef>
              <a:spcAft>
                <a:spcPct val="0"/>
              </a:spcAft>
              <a:defRPr lang="en-US" sz="600" b="0" i="0" kern="1200" smtClean="0">
                <a:solidFill>
                  <a:srgbClr val="2E2E38"/>
                </a:solidFill>
                <a:latin typeface="EYInterstate Light" panose="02000506000000020004" pitchFamily="2" charset="0"/>
                <a:ea typeface="+mn-ea"/>
                <a:cs typeface="Arial" pitchFamily="34" charset="0"/>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r>
              <a:rPr lang="en-GB"/>
              <a:t>Home Care Program Design</a:t>
            </a:r>
          </a:p>
        </p:txBody>
      </p:sp>
    </p:spTree>
    <p:extLst>
      <p:ext uri="{BB962C8B-B14F-4D97-AF65-F5344CB8AC3E}">
        <p14:creationId xmlns:p14="http://schemas.microsoft.com/office/powerpoint/2010/main" val="1558070166"/>
      </p:ext>
    </p:extLst>
  </p:cSld>
  <p:clrMap bg1="lt1" tx1="dk1" bg2="lt2" tx2="dk2" accent1="accent1" accent2="accent2" accent3="accent3" accent4="accent4" accent5="accent5" accent6="accent6" hlink="hlink" folHlink="folHlink"/>
  <p:sldLayoutIdLst>
    <p:sldLayoutId id="2147484532" r:id="rId1"/>
    <p:sldLayoutId id="2147484531" r:id="rId2"/>
    <p:sldLayoutId id="2147484530" r:id="rId3"/>
    <p:sldLayoutId id="2147483969" r:id="rId4"/>
    <p:sldLayoutId id="2147483982" r:id="rId5"/>
    <p:sldLayoutId id="2147483983" r:id="rId6"/>
    <p:sldLayoutId id="2147484451" r:id="rId7"/>
    <p:sldLayoutId id="2147484516" r:id="rId8"/>
    <p:sldLayoutId id="2147484529" r:id="rId9"/>
    <p:sldLayoutId id="2147483968" r:id="rId10"/>
    <p:sldLayoutId id="2147483976" r:id="rId11"/>
    <p:sldLayoutId id="2147483979" r:id="rId12"/>
    <p:sldLayoutId id="2147484602" r:id="rId13"/>
  </p:sldLayoutIdLst>
  <p:hf hdr="0" dt="0"/>
  <p:txStyles>
    <p:titleStyle>
      <a:lvl1pPr algn="l" defTabSz="1350717" rtl="0" eaLnBrk="1" fontAlgn="base" hangingPunct="1">
        <a:spcBef>
          <a:spcPct val="0"/>
        </a:spcBef>
        <a:spcAft>
          <a:spcPct val="0"/>
        </a:spcAft>
        <a:defRPr lang="en-US" sz="2400" b="0" i="0" kern="0" smtClea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p:titleStyle>
    <p:bodyStyle>
      <a:lvl1pPr marL="0" marR="0" indent="0" algn="l" defTabSz="1350717" rtl="0" eaLnBrk="1" fontAlgn="base" latinLnBrk="0" hangingPunct="1">
        <a:lnSpc>
          <a:spcPct val="100000"/>
        </a:lnSpc>
        <a:spcBef>
          <a:spcPts val="0"/>
        </a:spcBef>
        <a:spcAft>
          <a:spcPts val="757"/>
        </a:spcAft>
        <a:buClr>
          <a:srgbClr val="27ACAA"/>
        </a:buClr>
        <a:buSzTx/>
        <a:buFontTx/>
        <a:buNone/>
        <a:tabLst/>
        <a:defRPr sz="1600" b="0" i="0" baseline="0">
          <a:solidFill>
            <a:schemeClr val="tx1"/>
          </a:solidFill>
          <a:latin typeface="EYInterstate Light" panose="02000506000000020004" pitchFamily="2" charset="0"/>
          <a:ea typeface="+mn-ea"/>
          <a:cs typeface="+mn-cs"/>
        </a:defRPr>
      </a:lvl1pPr>
      <a:lvl2pPr marL="0" marR="0" indent="0" algn="l" defTabSz="1350717" rtl="0" eaLnBrk="1" fontAlgn="base" latinLnBrk="0" hangingPunct="1">
        <a:lnSpc>
          <a:spcPct val="100000"/>
        </a:lnSpc>
        <a:spcBef>
          <a:spcPts val="757"/>
        </a:spcBef>
        <a:spcAft>
          <a:spcPts val="252"/>
        </a:spcAft>
        <a:buClr>
          <a:srgbClr val="27ACAA"/>
        </a:buClr>
        <a:buSzPct val="30000"/>
        <a:buFont typeface="Arial" charset="0"/>
        <a:buNone/>
        <a:tabLst/>
        <a:defRPr kumimoji="0" lang="en-GB" sz="1200" b="1" i="0" u="none" strike="noStrike" kern="0" cap="none" spc="0" normalizeH="0" baseline="0" dirty="0" smtClean="0">
          <a:ln>
            <a:noFill/>
          </a:ln>
          <a:solidFill>
            <a:schemeClr val="tx1"/>
          </a:solidFill>
          <a:effectLst/>
          <a:uLnTx/>
          <a:uFillTx/>
          <a:latin typeface="EYInterstate" panose="02000503020000020004" pitchFamily="2" charset="0"/>
          <a:ea typeface="+mn-ea"/>
          <a:cs typeface="+mn-cs"/>
        </a:defRPr>
      </a:lvl2pPr>
      <a:lvl3pPr marL="0" marR="0" indent="-172199" algn="l" defTabSz="1350717" rtl="0" eaLnBrk="1" fontAlgn="base" latinLnBrk="0" hangingPunct="1">
        <a:lnSpc>
          <a:spcPct val="100000"/>
        </a:lnSpc>
        <a:spcBef>
          <a:spcPts val="0"/>
        </a:spcBef>
        <a:spcAft>
          <a:spcPts val="757"/>
        </a:spcAft>
        <a:buClr>
          <a:srgbClr val="27ACAA"/>
        </a:buClr>
        <a:buSzPct val="70000"/>
        <a:buFont typeface="Arial" panose="020B0604020202020204" pitchFamily="34" charset="0"/>
        <a:buChar char="►"/>
        <a:tabLst/>
        <a:defRPr kumimoji="0" lang="en-US" sz="1200" b="0" i="0" u="none" strike="noStrike" kern="0" cap="none" spc="0" normalizeH="0" baseline="0" dirty="0">
          <a:ln>
            <a:noFill/>
          </a:ln>
          <a:solidFill>
            <a:srgbClr val="2E2E38"/>
          </a:solidFill>
          <a:effectLst/>
          <a:uLnTx/>
          <a:uFillTx/>
          <a:latin typeface="EYInterstate Light"/>
          <a:ea typeface="+mn-ea"/>
          <a:cs typeface="+mn-cs"/>
        </a:defRPr>
      </a:lvl3pPr>
      <a:lvl4pPr marL="0" marR="0" indent="0" algn="l" defTabSz="1350717" rtl="0" eaLnBrk="1" fontAlgn="base" latinLnBrk="0" hangingPunct="1">
        <a:lnSpc>
          <a:spcPct val="100000"/>
        </a:lnSpc>
        <a:spcBef>
          <a:spcPts val="0"/>
        </a:spcBef>
        <a:spcAft>
          <a:spcPts val="1514"/>
        </a:spcAft>
        <a:buClr>
          <a:srgbClr val="27ACAA"/>
        </a:buClr>
        <a:buSzPct val="70000"/>
        <a:buFont typeface="Arial" panose="020B0604020202020204" pitchFamily="34" charset="0"/>
        <a:buNone/>
        <a:tabLst/>
        <a:defRPr kumimoji="0" lang="en-US" sz="1200" b="0" i="0" u="none" strike="noStrike" kern="0" cap="none" spc="0" normalizeH="0" baseline="0" dirty="0" smtClean="0">
          <a:ln>
            <a:noFill/>
          </a:ln>
          <a:solidFill>
            <a:srgbClr val="2E2E38"/>
          </a:solidFill>
          <a:effectLst/>
          <a:uLnTx/>
          <a:uFillTx/>
          <a:latin typeface="EYInterstate Light"/>
          <a:ea typeface="+mn-ea"/>
          <a:cs typeface="+mn-cs"/>
        </a:defRPr>
      </a:lvl4pPr>
      <a:lvl5pPr marL="0" marR="0" indent="0" algn="l" defTabSz="1350717" rtl="0" eaLnBrk="1" fontAlgn="base" latinLnBrk="0" hangingPunct="1">
        <a:lnSpc>
          <a:spcPct val="100000"/>
        </a:lnSpc>
        <a:spcBef>
          <a:spcPts val="0"/>
        </a:spcBef>
        <a:spcAft>
          <a:spcPts val="1514"/>
        </a:spcAft>
        <a:buClr>
          <a:srgbClr val="27ACAA"/>
        </a:buClr>
        <a:buSzTx/>
        <a:buFont typeface="+mj-lt"/>
        <a:buNone/>
        <a:tabLst/>
        <a:defRPr kumimoji="0" lang="en-US" sz="1200" b="0" i="0" u="none" strike="noStrike" kern="0" cap="none" spc="0" normalizeH="0" baseline="0" dirty="0" smtClean="0">
          <a:ln>
            <a:noFill/>
          </a:ln>
          <a:solidFill>
            <a:srgbClr val="2E2E38"/>
          </a:solidFill>
          <a:effectLst/>
          <a:uLnTx/>
          <a:uFillTx/>
          <a:latin typeface="EYInterstate Light"/>
          <a:ea typeface="+mn-ea"/>
          <a:cs typeface="+mn-cs"/>
        </a:defRPr>
      </a:lvl5pPr>
      <a:lvl6pPr marL="10012" marR="0" indent="0" algn="l" defTabSz="1350717" rtl="0" eaLnBrk="1" fontAlgn="base" latinLnBrk="0" hangingPunct="1">
        <a:lnSpc>
          <a:spcPct val="100000"/>
        </a:lnSpc>
        <a:spcBef>
          <a:spcPts val="0"/>
        </a:spcBef>
        <a:spcAft>
          <a:spcPts val="1514"/>
        </a:spcAft>
        <a:buClrTx/>
        <a:buSzTx/>
        <a:buFontTx/>
        <a:buNone/>
        <a:tabLst/>
        <a:defRPr kumimoji="0" lang="en-US" sz="2270" b="1" i="0" u="none" strike="noStrike" kern="0" cap="none" spc="0" normalizeH="0" baseline="0" dirty="0" smtClean="0">
          <a:ln>
            <a:noFill/>
          </a:ln>
          <a:solidFill>
            <a:srgbClr val="2E2E38"/>
          </a:solidFill>
          <a:effectLst/>
          <a:uLnTx/>
          <a:uFillTx/>
          <a:latin typeface="EYInterstate Light"/>
          <a:ea typeface="+mn-ea"/>
          <a:cs typeface="+mn-cs"/>
        </a:defRPr>
      </a:lvl6pPr>
      <a:lvl7pPr marL="10012" marR="0" indent="0" algn="l" defTabSz="1350717" rtl="0" eaLnBrk="1" fontAlgn="base" latinLnBrk="0" hangingPunct="1">
        <a:lnSpc>
          <a:spcPct val="100000"/>
        </a:lnSpc>
        <a:spcBef>
          <a:spcPts val="0"/>
        </a:spcBef>
        <a:spcAft>
          <a:spcPts val="1514"/>
        </a:spcAft>
        <a:buClrTx/>
        <a:buSzTx/>
        <a:buFontTx/>
        <a:buNone/>
        <a:tabLst/>
        <a:defRPr kumimoji="0" lang="en-US" sz="2018" b="0" i="0" u="none" strike="noStrike" kern="0" cap="none" spc="0" normalizeH="0" baseline="0" dirty="0">
          <a:ln>
            <a:noFill/>
          </a:ln>
          <a:solidFill>
            <a:srgbClr val="2E2E38"/>
          </a:solidFill>
          <a:effectLst/>
          <a:uLnTx/>
          <a:uFillTx/>
          <a:latin typeface="Georgia" panose="02040502050405020303" pitchFamily="18" charset="0"/>
          <a:ea typeface="+mn-ea"/>
          <a:cs typeface="+mn-cs"/>
        </a:defRPr>
      </a:lvl7pPr>
      <a:lvl8pPr marL="4855850" indent="-336628" algn="l" defTabSz="1350717" rtl="0" eaLnBrk="1" fontAlgn="base" hangingPunct="1">
        <a:spcBef>
          <a:spcPct val="20000"/>
        </a:spcBef>
        <a:spcAft>
          <a:spcPct val="0"/>
        </a:spcAft>
        <a:buChar char="»"/>
        <a:defRPr sz="2916">
          <a:solidFill>
            <a:schemeClr val="tx1"/>
          </a:solidFill>
          <a:latin typeface="Arial" charset="0"/>
        </a:defRPr>
      </a:lvl8pPr>
      <a:lvl9pPr marL="5461778" indent="-336628" algn="l" defTabSz="1350717" rtl="0" eaLnBrk="1" fontAlgn="base" hangingPunct="1">
        <a:spcBef>
          <a:spcPct val="20000"/>
        </a:spcBef>
        <a:spcAft>
          <a:spcPct val="0"/>
        </a:spcAft>
        <a:buChar char="»"/>
        <a:defRPr sz="2916">
          <a:solidFill>
            <a:schemeClr val="tx1"/>
          </a:solidFill>
          <a:latin typeface="Arial" charset="0"/>
        </a:defRPr>
      </a:lvl9pPr>
    </p:bodyStyle>
    <p:otherStyle>
      <a:defPPr>
        <a:defRPr lang="en-US"/>
      </a:defPPr>
      <a:lvl1pPr marL="0" algn="l" defTabSz="1211858" rtl="0" eaLnBrk="1" latinLnBrk="0" hangingPunct="1">
        <a:defRPr sz="2386" kern="1200">
          <a:solidFill>
            <a:schemeClr val="tx1"/>
          </a:solidFill>
          <a:latin typeface="+mn-lt"/>
          <a:ea typeface="+mn-ea"/>
          <a:cs typeface="+mn-cs"/>
        </a:defRPr>
      </a:lvl1pPr>
      <a:lvl2pPr marL="605929" algn="l" defTabSz="1211858" rtl="0" eaLnBrk="1" latinLnBrk="0" hangingPunct="1">
        <a:defRPr sz="2386" kern="1200">
          <a:solidFill>
            <a:schemeClr val="tx1"/>
          </a:solidFill>
          <a:latin typeface="+mn-lt"/>
          <a:ea typeface="+mn-ea"/>
          <a:cs typeface="+mn-cs"/>
        </a:defRPr>
      </a:lvl2pPr>
      <a:lvl3pPr marL="1211858" algn="l" defTabSz="1211858" rtl="0" eaLnBrk="1" latinLnBrk="0" hangingPunct="1">
        <a:defRPr sz="2386" kern="1200">
          <a:solidFill>
            <a:schemeClr val="tx1"/>
          </a:solidFill>
          <a:latin typeface="+mn-lt"/>
          <a:ea typeface="+mn-ea"/>
          <a:cs typeface="+mn-cs"/>
        </a:defRPr>
      </a:lvl3pPr>
      <a:lvl4pPr marL="1817787" algn="l" defTabSz="1211858" rtl="0" eaLnBrk="1" latinLnBrk="0" hangingPunct="1">
        <a:defRPr sz="2386" kern="1200">
          <a:solidFill>
            <a:schemeClr val="tx1"/>
          </a:solidFill>
          <a:latin typeface="+mn-lt"/>
          <a:ea typeface="+mn-ea"/>
          <a:cs typeface="+mn-cs"/>
        </a:defRPr>
      </a:lvl4pPr>
      <a:lvl5pPr marL="2423717" algn="l" defTabSz="1211858" rtl="0" eaLnBrk="1" latinLnBrk="0" hangingPunct="1">
        <a:defRPr sz="2386" kern="1200">
          <a:solidFill>
            <a:schemeClr val="tx1"/>
          </a:solidFill>
          <a:latin typeface="+mn-lt"/>
          <a:ea typeface="+mn-ea"/>
          <a:cs typeface="+mn-cs"/>
        </a:defRPr>
      </a:lvl5pPr>
      <a:lvl6pPr marL="3029645" algn="l" defTabSz="1211858" rtl="0" eaLnBrk="1" latinLnBrk="0" hangingPunct="1">
        <a:defRPr sz="2386" kern="1200">
          <a:solidFill>
            <a:schemeClr val="tx1"/>
          </a:solidFill>
          <a:latin typeface="+mn-lt"/>
          <a:ea typeface="+mn-ea"/>
          <a:cs typeface="+mn-cs"/>
        </a:defRPr>
      </a:lvl6pPr>
      <a:lvl7pPr marL="3635575" algn="l" defTabSz="1211858" rtl="0" eaLnBrk="1" latinLnBrk="0" hangingPunct="1">
        <a:defRPr sz="2386" kern="1200">
          <a:solidFill>
            <a:schemeClr val="tx1"/>
          </a:solidFill>
          <a:latin typeface="+mn-lt"/>
          <a:ea typeface="+mn-ea"/>
          <a:cs typeface="+mn-cs"/>
        </a:defRPr>
      </a:lvl7pPr>
      <a:lvl8pPr marL="4241503" algn="l" defTabSz="1211858" rtl="0" eaLnBrk="1" latinLnBrk="0" hangingPunct="1">
        <a:defRPr sz="2386" kern="1200">
          <a:solidFill>
            <a:schemeClr val="tx1"/>
          </a:solidFill>
          <a:latin typeface="+mn-lt"/>
          <a:ea typeface="+mn-ea"/>
          <a:cs typeface="+mn-cs"/>
        </a:defRPr>
      </a:lvl8pPr>
      <a:lvl9pPr marL="4847433" algn="l" defTabSz="1211858" rtl="0" eaLnBrk="1" latinLnBrk="0" hangingPunct="1">
        <a:defRPr sz="238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1">
          <p15:clr>
            <a:srgbClr val="F26B43"/>
          </p15:clr>
        </p15:guide>
        <p15:guide id="2" pos="8070">
          <p15:clr>
            <a:srgbClr val="F26B43"/>
          </p15:clr>
        </p15:guide>
        <p15:guide id="3" pos="430">
          <p15:clr>
            <a:srgbClr val="F26B43"/>
          </p15:clr>
        </p15:guide>
        <p15:guide id="4" orient="horz" pos="4439">
          <p15:clr>
            <a:srgbClr val="F26B43"/>
          </p15:clr>
        </p15:guide>
        <p15:guide id="5" orient="horz" pos="508">
          <p15:clr>
            <a:srgbClr val="F26B43"/>
          </p15:clr>
        </p15:guide>
        <p15:guide id="6" orient="horz" pos="1075">
          <p15:clr>
            <a:srgbClr val="F26B43"/>
          </p15:clr>
        </p15:guide>
        <p15:guide id="8" pos="7637">
          <p15:clr>
            <a:srgbClr val="F26B43"/>
          </p15:clr>
        </p15:guide>
        <p15:guide id="9" pos="2729">
          <p15:clr>
            <a:srgbClr val="F26B43"/>
          </p15:clr>
        </p15:guide>
        <p15:guide id="10" pos="2888">
          <p15:clr>
            <a:srgbClr val="F26B43"/>
          </p15:clr>
        </p15:guide>
        <p15:guide id="11" pos="5192">
          <p15:clr>
            <a:srgbClr val="F26B43"/>
          </p15:clr>
        </p15:guide>
        <p15:guide id="12" pos="5821">
          <p15:clr>
            <a:srgbClr val="F26B43"/>
          </p15:clr>
        </p15:guide>
        <p15:guide id="13" pos="3910">
          <p15:clr>
            <a:srgbClr val="F26B43"/>
          </p15:clr>
        </p15:guide>
        <p15:guide id="14" pos="4159">
          <p15:clr>
            <a:srgbClr val="F26B43"/>
          </p15:clr>
        </p15:guide>
        <p15:guide id="16" pos="4040">
          <p15:clr>
            <a:srgbClr val="F26B43"/>
          </p15:clr>
        </p15:guide>
        <p15:guide id="17" pos="2277">
          <p15:clr>
            <a:srgbClr val="F26B43"/>
          </p15:clr>
        </p15:guide>
        <p15:guide id="18" pos="2133">
          <p15:clr>
            <a:srgbClr val="F26B43"/>
          </p15:clr>
        </p15:guide>
        <p15:guide id="19" pos="5337">
          <p15:clr>
            <a:srgbClr val="F26B43"/>
          </p15:clr>
        </p15:guide>
        <p15:guide id="20" pos="596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D8B93807-63B8-AB4F-B9FF-1787C1792354}"/>
              </a:ext>
            </a:extLst>
          </p:cNvPr>
          <p:cNvSpPr/>
          <p:nvPr userDrawn="1"/>
        </p:nvSpPr>
        <p:spPr>
          <a:xfrm flipH="1">
            <a:off x="12812641" y="0"/>
            <a:ext cx="681110" cy="7589838"/>
          </a:xfrm>
          <a:prstGeom prst="rect">
            <a:avLst/>
          </a:prstGeom>
          <a:solidFill>
            <a:srgbClr val="27ACAA"/>
          </a:solidFill>
          <a:ln w="9525" cap="flat" cmpd="sng" algn="ctr">
            <a:noFill/>
            <a:prstDash val="solid"/>
          </a:ln>
          <a:effectLst/>
        </p:spPr>
        <p:txBody>
          <a:bodyPr rtlCol="0" anchor="t" anchorCtr="0"/>
          <a:lstStyle/>
          <a:p>
            <a:pPr marL="0" marR="0" lvl="0" indent="0" algn="ctr" defTabSz="1153221" eaLnBrk="1" fontAlgn="auto" latinLnBrk="0" hangingPunct="1">
              <a:lnSpc>
                <a:spcPct val="100000"/>
              </a:lnSpc>
              <a:spcBef>
                <a:spcPts val="0"/>
              </a:spcBef>
              <a:spcAft>
                <a:spcPts val="0"/>
              </a:spcAft>
              <a:buClrTx/>
              <a:buSzTx/>
              <a:buFontTx/>
              <a:buNone/>
              <a:tabLst/>
              <a:defRPr/>
            </a:pPr>
            <a:endParaRPr kumimoji="0" lang="en-IN" sz="1514" b="0" i="0" u="none" strike="noStrike" kern="0" cap="none" spc="0" normalizeH="0" baseline="0" noProof="0">
              <a:ln>
                <a:noFill/>
              </a:ln>
              <a:solidFill>
                <a:srgbClr val="000000"/>
              </a:solidFill>
              <a:effectLst/>
              <a:uLnTx/>
              <a:uFillTx/>
              <a:latin typeface="Arial"/>
              <a:ea typeface="+mn-ea"/>
              <a:cs typeface="+mn-cs"/>
            </a:endParaRPr>
          </a:p>
        </p:txBody>
      </p:sp>
      <p:graphicFrame>
        <p:nvGraphicFramePr>
          <p:cNvPr id="2" name="Object 1" hidden="1"/>
          <p:cNvGraphicFramePr>
            <a:graphicFrameLocks noChangeAspect="1"/>
          </p:cNvGraphicFramePr>
          <p:nvPr userDrawn="1">
            <p:custDataLst>
              <p:tags r:id="rId21"/>
            </p:custDataLst>
            <p:extLst>
              <p:ext uri="{D42A27DB-BD31-4B8C-83A1-F6EECF244321}">
                <p14:modId xmlns:p14="http://schemas.microsoft.com/office/powerpoint/2010/main" val="3862751507"/>
              </p:ext>
            </p:extLst>
          </p:nvPr>
        </p:nvGraphicFramePr>
        <p:xfrm>
          <a:off x="2006" y="1597"/>
          <a:ext cx="2003" cy="1593"/>
        </p:xfrm>
        <a:graphic>
          <a:graphicData uri="http://schemas.openxmlformats.org/presentationml/2006/ole">
            <mc:AlternateContent xmlns:mc="http://schemas.openxmlformats.org/markup-compatibility/2006">
              <mc:Choice xmlns:v="urn:schemas-microsoft-com:vml" Requires="v">
                <p:oleObj spid="_x0000_s2110" name="think-cell Slide" r:id="rId22" imgW="270" imgH="270" progId="TCLayout.ActiveDocument.1">
                  <p:embed/>
                </p:oleObj>
              </mc:Choice>
              <mc:Fallback>
                <p:oleObj name="think-cell Slide" r:id="rId22" imgW="270" imgH="270" progId="TCLayout.ActiveDocument.1">
                  <p:embed/>
                  <p:pic>
                    <p:nvPicPr>
                      <p:cNvPr id="2" name="Object 1" hidden="1"/>
                      <p:cNvPicPr/>
                      <p:nvPr/>
                    </p:nvPicPr>
                    <p:blipFill>
                      <a:blip r:embed="rId23"/>
                      <a:stretch>
                        <a:fillRect/>
                      </a:stretch>
                    </p:blipFill>
                    <p:spPr>
                      <a:xfrm>
                        <a:off x="2006" y="1597"/>
                        <a:ext cx="2003" cy="1593"/>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B57CBA72-B3E4-3E4D-9127-8ABB51B28841}"/>
              </a:ext>
            </a:extLst>
          </p:cNvPr>
          <p:cNvSpPr>
            <a:spLocks noGrp="1"/>
          </p:cNvSpPr>
          <p:nvPr userDrawn="1">
            <p:ph type="body" idx="1"/>
          </p:nvPr>
        </p:nvSpPr>
        <p:spPr>
          <a:xfrm>
            <a:off x="682799" y="1723535"/>
            <a:ext cx="11441355" cy="5323379"/>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itle Placeholder 4">
            <a:extLst>
              <a:ext uri="{FF2B5EF4-FFF2-40B4-BE49-F238E27FC236}">
                <a16:creationId xmlns:a16="http://schemas.microsoft.com/office/drawing/2014/main" id="{BAC7FAD7-09E7-B645-8C89-046025E65FED}"/>
              </a:ext>
            </a:extLst>
          </p:cNvPr>
          <p:cNvSpPr>
            <a:spLocks noGrp="1"/>
          </p:cNvSpPr>
          <p:nvPr userDrawn="1">
            <p:ph type="title"/>
          </p:nvPr>
        </p:nvSpPr>
        <p:spPr>
          <a:xfrm>
            <a:off x="692824" y="806451"/>
            <a:ext cx="11441353" cy="523220"/>
          </a:xfrm>
          <a:prstGeom prst="rect">
            <a:avLst/>
          </a:prstGeom>
        </p:spPr>
        <p:txBody>
          <a:bodyPr vert="horz" lIns="0" tIns="0" rIns="0" bIns="0" rtlCol="0" anchor="t" anchorCtr="0">
            <a:spAutoFit/>
          </a:bodyPr>
          <a:lstStyle/>
          <a:p>
            <a:r>
              <a:rPr lang="en-GB"/>
              <a:t>Click to edit Master title style</a:t>
            </a:r>
            <a:endParaRPr lang="en-US"/>
          </a:p>
        </p:txBody>
      </p:sp>
      <p:grpSp>
        <p:nvGrpSpPr>
          <p:cNvPr id="54" name="Group 53">
            <a:extLst>
              <a:ext uri="{FF2B5EF4-FFF2-40B4-BE49-F238E27FC236}">
                <a16:creationId xmlns:a16="http://schemas.microsoft.com/office/drawing/2014/main" id="{D700916C-6312-DA46-B138-393AC7AF3007}"/>
              </a:ext>
            </a:extLst>
          </p:cNvPr>
          <p:cNvGrpSpPr/>
          <p:nvPr userDrawn="1"/>
        </p:nvGrpSpPr>
        <p:grpSpPr>
          <a:xfrm>
            <a:off x="12974703" y="249753"/>
            <a:ext cx="356985" cy="396000"/>
            <a:chOff x="10029626" y="334901"/>
            <a:chExt cx="283026" cy="288000"/>
          </a:xfrm>
          <a:solidFill>
            <a:schemeClr val="bg1"/>
          </a:solidFill>
        </p:grpSpPr>
        <p:sp>
          <p:nvSpPr>
            <p:cNvPr id="55" name="Freeform 13">
              <a:extLst>
                <a:ext uri="{FF2B5EF4-FFF2-40B4-BE49-F238E27FC236}">
                  <a16:creationId xmlns:a16="http://schemas.microsoft.com/office/drawing/2014/main" id="{BC6F9471-5767-F545-A815-E283B218EB68}"/>
                </a:ext>
              </a:extLst>
            </p:cNvPr>
            <p:cNvSpPr>
              <a:spLocks/>
            </p:cNvSpPr>
            <p:nvPr userDrawn="1"/>
          </p:nvSpPr>
          <p:spPr bwMode="auto">
            <a:xfrm>
              <a:off x="10032217" y="480404"/>
              <a:ext cx="114413" cy="142497"/>
            </a:xfrm>
            <a:custGeom>
              <a:avLst/>
              <a:gdLst>
                <a:gd name="T0" fmla="*/ 414 w 1104"/>
                <a:gd name="T1" fmla="*/ 832 h 1375"/>
                <a:gd name="T2" fmla="*/ 913 w 1104"/>
                <a:gd name="T3" fmla="*/ 832 h 1375"/>
                <a:gd name="T4" fmla="*/ 913 w 1104"/>
                <a:gd name="T5" fmla="*/ 543 h 1375"/>
                <a:gd name="T6" fmla="*/ 414 w 1104"/>
                <a:gd name="T7" fmla="*/ 543 h 1375"/>
                <a:gd name="T8" fmla="*/ 414 w 1104"/>
                <a:gd name="T9" fmla="*/ 316 h 1375"/>
                <a:gd name="T10" fmla="*/ 965 w 1104"/>
                <a:gd name="T11" fmla="*/ 316 h 1375"/>
                <a:gd name="T12" fmla="*/ 783 w 1104"/>
                <a:gd name="T13" fmla="*/ 0 h 1375"/>
                <a:gd name="T14" fmla="*/ 0 w 1104"/>
                <a:gd name="T15" fmla="*/ 0 h 1375"/>
                <a:gd name="T16" fmla="*/ 0 w 1104"/>
                <a:gd name="T17" fmla="*/ 1375 h 1375"/>
                <a:gd name="T18" fmla="*/ 1104 w 1104"/>
                <a:gd name="T19" fmla="*/ 1375 h 1375"/>
                <a:gd name="T20" fmla="*/ 1104 w 1104"/>
                <a:gd name="T21" fmla="*/ 1058 h 1375"/>
                <a:gd name="T22" fmla="*/ 414 w 1104"/>
                <a:gd name="T23" fmla="*/ 1058 h 1375"/>
                <a:gd name="T24" fmla="*/ 414 w 1104"/>
                <a:gd name="T25" fmla="*/ 832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4" h="1375">
                  <a:moveTo>
                    <a:pt x="414" y="832"/>
                  </a:moveTo>
                  <a:lnTo>
                    <a:pt x="913" y="832"/>
                  </a:lnTo>
                  <a:lnTo>
                    <a:pt x="913" y="543"/>
                  </a:lnTo>
                  <a:lnTo>
                    <a:pt x="414" y="543"/>
                  </a:lnTo>
                  <a:lnTo>
                    <a:pt x="414" y="316"/>
                  </a:lnTo>
                  <a:lnTo>
                    <a:pt x="965" y="316"/>
                  </a:lnTo>
                  <a:lnTo>
                    <a:pt x="783" y="0"/>
                  </a:lnTo>
                  <a:lnTo>
                    <a:pt x="0" y="0"/>
                  </a:lnTo>
                  <a:lnTo>
                    <a:pt x="0" y="1375"/>
                  </a:lnTo>
                  <a:lnTo>
                    <a:pt x="1104" y="1375"/>
                  </a:lnTo>
                  <a:lnTo>
                    <a:pt x="1104" y="1058"/>
                  </a:lnTo>
                  <a:lnTo>
                    <a:pt x="414" y="1058"/>
                  </a:lnTo>
                  <a:lnTo>
                    <a:pt x="414" y="8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221"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56" name="Freeform 14">
              <a:extLst>
                <a:ext uri="{FF2B5EF4-FFF2-40B4-BE49-F238E27FC236}">
                  <a16:creationId xmlns:a16="http://schemas.microsoft.com/office/drawing/2014/main" id="{16ECE910-8C0D-2541-944C-850ED6631AAE}"/>
                </a:ext>
              </a:extLst>
            </p:cNvPr>
            <p:cNvSpPr>
              <a:spLocks/>
            </p:cNvSpPr>
            <p:nvPr userDrawn="1"/>
          </p:nvSpPr>
          <p:spPr bwMode="auto">
            <a:xfrm>
              <a:off x="10126835" y="480404"/>
              <a:ext cx="142912" cy="142497"/>
            </a:xfrm>
            <a:custGeom>
              <a:avLst/>
              <a:gdLst>
                <a:gd name="T0" fmla="*/ 927 w 1379"/>
                <a:gd name="T1" fmla="*/ 0 h 1375"/>
                <a:gd name="T2" fmla="*/ 692 w 1379"/>
                <a:gd name="T3" fmla="*/ 448 h 1375"/>
                <a:gd name="T4" fmla="*/ 458 w 1379"/>
                <a:gd name="T5" fmla="*/ 0 h 1375"/>
                <a:gd name="T6" fmla="*/ 0 w 1379"/>
                <a:gd name="T7" fmla="*/ 0 h 1375"/>
                <a:gd name="T8" fmla="*/ 482 w 1379"/>
                <a:gd name="T9" fmla="*/ 832 h 1375"/>
                <a:gd name="T10" fmla="*/ 482 w 1379"/>
                <a:gd name="T11" fmla="*/ 1375 h 1375"/>
                <a:gd name="T12" fmla="*/ 895 w 1379"/>
                <a:gd name="T13" fmla="*/ 1375 h 1375"/>
                <a:gd name="T14" fmla="*/ 895 w 1379"/>
                <a:gd name="T15" fmla="*/ 832 h 1375"/>
                <a:gd name="T16" fmla="*/ 1379 w 1379"/>
                <a:gd name="T17" fmla="*/ 0 h 1375"/>
                <a:gd name="T18" fmla="*/ 927 w 1379"/>
                <a:gd name="T19" fmla="*/ 0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9" h="1375">
                  <a:moveTo>
                    <a:pt x="927" y="0"/>
                  </a:moveTo>
                  <a:lnTo>
                    <a:pt x="692" y="448"/>
                  </a:lnTo>
                  <a:lnTo>
                    <a:pt x="458" y="0"/>
                  </a:lnTo>
                  <a:lnTo>
                    <a:pt x="0" y="0"/>
                  </a:lnTo>
                  <a:lnTo>
                    <a:pt x="482" y="832"/>
                  </a:lnTo>
                  <a:lnTo>
                    <a:pt x="482" y="1375"/>
                  </a:lnTo>
                  <a:lnTo>
                    <a:pt x="895" y="1375"/>
                  </a:lnTo>
                  <a:lnTo>
                    <a:pt x="895" y="832"/>
                  </a:lnTo>
                  <a:lnTo>
                    <a:pt x="1379" y="0"/>
                  </a:lnTo>
                  <a:lnTo>
                    <a:pt x="9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221"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57" name="Freeform 15">
              <a:extLst>
                <a:ext uri="{FF2B5EF4-FFF2-40B4-BE49-F238E27FC236}">
                  <a16:creationId xmlns:a16="http://schemas.microsoft.com/office/drawing/2014/main" id="{E3401A05-CE02-354B-8002-32CDAED22C59}"/>
                </a:ext>
              </a:extLst>
            </p:cNvPr>
            <p:cNvSpPr>
              <a:spLocks/>
            </p:cNvSpPr>
            <p:nvPr userDrawn="1"/>
          </p:nvSpPr>
          <p:spPr bwMode="auto">
            <a:xfrm>
              <a:off x="10029626" y="334901"/>
              <a:ext cx="283026" cy="102805"/>
            </a:xfrm>
            <a:custGeom>
              <a:avLst/>
              <a:gdLst>
                <a:gd name="T0" fmla="*/ 2731 w 2731"/>
                <a:gd name="T1" fmla="*/ 0 h 992"/>
                <a:gd name="T2" fmla="*/ 0 w 2731"/>
                <a:gd name="T3" fmla="*/ 992 h 992"/>
                <a:gd name="T4" fmla="*/ 2731 w 2731"/>
                <a:gd name="T5" fmla="*/ 511 h 992"/>
                <a:gd name="T6" fmla="*/ 2731 w 2731"/>
                <a:gd name="T7" fmla="*/ 0 h 992"/>
              </a:gdLst>
              <a:ahLst/>
              <a:cxnLst>
                <a:cxn ang="0">
                  <a:pos x="T0" y="T1"/>
                </a:cxn>
                <a:cxn ang="0">
                  <a:pos x="T2" y="T3"/>
                </a:cxn>
                <a:cxn ang="0">
                  <a:pos x="T4" y="T5"/>
                </a:cxn>
                <a:cxn ang="0">
                  <a:pos x="T6" y="T7"/>
                </a:cxn>
              </a:cxnLst>
              <a:rect l="0" t="0" r="r" b="b"/>
              <a:pathLst>
                <a:path w="2731" h="992">
                  <a:moveTo>
                    <a:pt x="2731" y="0"/>
                  </a:moveTo>
                  <a:lnTo>
                    <a:pt x="0" y="992"/>
                  </a:lnTo>
                  <a:lnTo>
                    <a:pt x="2731" y="511"/>
                  </a:lnTo>
                  <a:lnTo>
                    <a:pt x="273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221"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grpSp>
      <p:sp>
        <p:nvSpPr>
          <p:cNvPr id="40" name="Slide Number Placeholder 6">
            <a:extLst>
              <a:ext uri="{FF2B5EF4-FFF2-40B4-BE49-F238E27FC236}">
                <a16:creationId xmlns:a16="http://schemas.microsoft.com/office/drawing/2014/main" id="{2B6A94C5-2FF2-FB44-8128-89FB6ACDE1BB}"/>
              </a:ext>
            </a:extLst>
          </p:cNvPr>
          <p:cNvSpPr>
            <a:spLocks noGrp="1"/>
          </p:cNvSpPr>
          <p:nvPr>
            <p:ph type="sldNum" sz="quarter" idx="4"/>
          </p:nvPr>
        </p:nvSpPr>
        <p:spPr>
          <a:xfrm>
            <a:off x="707741" y="7274578"/>
            <a:ext cx="105798" cy="92333"/>
          </a:xfrm>
          <a:prstGeom prst="rect">
            <a:avLst/>
          </a:prstGeom>
          <a:noFill/>
        </p:spPr>
        <p:txBody>
          <a:bodyPr vert="horz" wrap="none" lIns="0" tIns="0" rIns="0" bIns="0" rtlCol="0" anchor="ctr" anchorCtr="0">
            <a:spAutoFit/>
          </a:bodyPr>
          <a:lstStyle>
            <a:lvl1pPr>
              <a:defRPr lang="en-US" sz="600" smtClean="0">
                <a:solidFill>
                  <a:srgbClr val="2E2E38"/>
                </a:solidFill>
                <a:latin typeface="EYInterstate" panose="02000503020000020004" pitchFamily="2" charset="0"/>
                <a:cs typeface="Arial" pitchFamily="34" charset="0"/>
              </a:defRPr>
            </a:lvl1pPr>
          </a:lstStyle>
          <a:p>
            <a:pPr algn="ctr"/>
            <a:fld id="{8B680765-40E2-AC40-8F5D-C6BB6AC8B5D5}" type="slidenum">
              <a:rPr lang="en-GB" smtClean="0"/>
              <a:pPr algn="ctr"/>
              <a:t>‹#›</a:t>
            </a:fld>
            <a:endParaRPr lang="en-GB"/>
          </a:p>
        </p:txBody>
      </p:sp>
      <p:sp>
        <p:nvSpPr>
          <p:cNvPr id="42" name="Footer Placeholder 10">
            <a:extLst>
              <a:ext uri="{FF2B5EF4-FFF2-40B4-BE49-F238E27FC236}">
                <a16:creationId xmlns:a16="http://schemas.microsoft.com/office/drawing/2014/main" id="{59D44C14-6569-A548-86D4-BC131CB2C470}"/>
              </a:ext>
            </a:extLst>
          </p:cNvPr>
          <p:cNvSpPr>
            <a:spLocks noGrp="1"/>
          </p:cNvSpPr>
          <p:nvPr>
            <p:ph type="ftr" sz="quarter" idx="3"/>
          </p:nvPr>
        </p:nvSpPr>
        <p:spPr>
          <a:xfrm>
            <a:off x="682798" y="387977"/>
            <a:ext cx="4814002" cy="147721"/>
          </a:xfrm>
          <a:prstGeom prst="rect">
            <a:avLst/>
          </a:prstGeom>
          <a:noFill/>
        </p:spPr>
        <p:txBody>
          <a:bodyPr vert="horz" wrap="square" lIns="0" tIns="0" rIns="0" bIns="0" rtlCol="0" anchor="ctr" anchorCtr="0">
            <a:noAutofit/>
          </a:bodyPr>
          <a:lstStyle>
            <a:lvl1pPr algn="l">
              <a:defRPr lang="en-US" sz="600" b="0" i="0" dirty="0">
                <a:solidFill>
                  <a:srgbClr val="2E2E38"/>
                </a:solidFill>
                <a:latin typeface="EYInterstate Light" panose="02000506000000020004" pitchFamily="2" charset="0"/>
                <a:cs typeface="Arial" pitchFamily="34" charset="0"/>
              </a:defRPr>
            </a:lvl1pPr>
          </a:lstStyle>
          <a:p>
            <a:r>
              <a:rPr lang="en-US"/>
              <a:t>EY Proposal | Home Care Program Design</a:t>
            </a:r>
            <a:endParaRPr lang="en-GB">
              <a:solidFill>
                <a:schemeClr val="accent5"/>
              </a:solidFill>
            </a:endParaRPr>
          </a:p>
        </p:txBody>
      </p:sp>
      <p:sp>
        <p:nvSpPr>
          <p:cNvPr id="43" name="Date Placeholder 11">
            <a:extLst>
              <a:ext uri="{FF2B5EF4-FFF2-40B4-BE49-F238E27FC236}">
                <a16:creationId xmlns:a16="http://schemas.microsoft.com/office/drawing/2014/main" id="{248B02FE-CD4C-134C-84EB-2DDC7BDC0003}"/>
              </a:ext>
            </a:extLst>
          </p:cNvPr>
          <p:cNvSpPr>
            <a:spLocks noGrp="1"/>
          </p:cNvSpPr>
          <p:nvPr>
            <p:ph type="dt" sz="half" idx="2"/>
          </p:nvPr>
        </p:nvSpPr>
        <p:spPr>
          <a:xfrm>
            <a:off x="996400" y="7274578"/>
            <a:ext cx="2016000" cy="92333"/>
          </a:xfrm>
          <a:prstGeom prst="rect">
            <a:avLst/>
          </a:prstGeom>
          <a:noFill/>
        </p:spPr>
        <p:txBody>
          <a:bodyPr vert="horz" wrap="square" lIns="0" tIns="0" rIns="0" bIns="0" rtlCol="0" anchor="ctr" anchorCtr="0">
            <a:spAutoFit/>
          </a:bodyPr>
          <a:lstStyle>
            <a:lvl1pPr algn="l">
              <a:defRPr lang="en-US" sz="600" b="0" i="0" smtClean="0">
                <a:solidFill>
                  <a:srgbClr val="2E2E38"/>
                </a:solidFill>
                <a:latin typeface="EYInterstate Light" panose="02000506000000020004" pitchFamily="2" charset="0"/>
                <a:cs typeface="Arial" pitchFamily="34" charset="0"/>
              </a:defRPr>
            </a:lvl1pPr>
          </a:lstStyle>
          <a:p>
            <a:r>
              <a:rPr lang="el-GR"/>
              <a:t>Confidential. All rights </a:t>
            </a:r>
            <a:r>
              <a:rPr lang="el-GR" err="1"/>
              <a:t>reserved</a:t>
            </a:r>
            <a:r>
              <a:rPr lang="el-GR"/>
              <a:t>. EY 2021</a:t>
            </a:r>
            <a:endParaRPr lang="en-GB"/>
          </a:p>
        </p:txBody>
      </p:sp>
    </p:spTree>
    <p:extLst>
      <p:ext uri="{BB962C8B-B14F-4D97-AF65-F5344CB8AC3E}">
        <p14:creationId xmlns:p14="http://schemas.microsoft.com/office/powerpoint/2010/main" val="3755227974"/>
      </p:ext>
    </p:extLst>
  </p:cSld>
  <p:clrMap bg1="lt1" tx1="dk1" bg2="lt2" tx2="dk2" accent1="accent1" accent2="accent2" accent3="accent3" accent4="accent4" accent5="accent5" accent6="accent6" hlink="hlink" folHlink="folHlink"/>
  <p:sldLayoutIdLst>
    <p:sldLayoutId id="2147484535" r:id="rId1"/>
    <p:sldLayoutId id="2147484536" r:id="rId2"/>
    <p:sldLayoutId id="2147484537" r:id="rId3"/>
    <p:sldLayoutId id="2147484538" r:id="rId4"/>
    <p:sldLayoutId id="2147484539" r:id="rId5"/>
    <p:sldLayoutId id="2147484540" r:id="rId6"/>
    <p:sldLayoutId id="2147484541" r:id="rId7"/>
    <p:sldLayoutId id="2147484542" r:id="rId8"/>
    <p:sldLayoutId id="2147484543" r:id="rId9"/>
    <p:sldLayoutId id="2147484544" r:id="rId10"/>
    <p:sldLayoutId id="2147484545" r:id="rId11"/>
    <p:sldLayoutId id="2147484546" r:id="rId12"/>
    <p:sldLayoutId id="2147484547" r:id="rId13"/>
    <p:sldLayoutId id="2147484548" r:id="rId14"/>
    <p:sldLayoutId id="2147484549" r:id="rId15"/>
    <p:sldLayoutId id="2147484550" r:id="rId16"/>
    <p:sldLayoutId id="2147484551" r:id="rId17"/>
    <p:sldLayoutId id="2147484553" r:id="rId18"/>
  </p:sldLayoutIdLst>
  <p:hf hdr="0"/>
  <p:txStyles>
    <p:titleStyle>
      <a:lvl1pPr algn="l" defTabSz="1350587" rtl="0" eaLnBrk="1" fontAlgn="base" hangingPunct="1">
        <a:spcBef>
          <a:spcPct val="0"/>
        </a:spcBef>
        <a:spcAft>
          <a:spcPct val="0"/>
        </a:spcAft>
        <a:defRPr lang="en-US" sz="3400" b="0" i="0" kern="0" smtClean="0">
          <a:solidFill>
            <a:schemeClr val="tx1"/>
          </a:solidFill>
          <a:latin typeface="EYInterstate Light" panose="02000506000000020004" pitchFamily="2" charset="0"/>
          <a:ea typeface="+mj-ea"/>
          <a:cs typeface="+mj-cs"/>
        </a:defRPr>
      </a:lvl1pPr>
      <a:lvl2pPr algn="l" defTabSz="1350587" rtl="0" eaLnBrk="1" fontAlgn="base" hangingPunct="1">
        <a:spcBef>
          <a:spcPct val="0"/>
        </a:spcBef>
        <a:spcAft>
          <a:spcPct val="0"/>
        </a:spcAft>
        <a:defRPr sz="3181">
          <a:solidFill>
            <a:schemeClr val="tx2"/>
          </a:solidFill>
          <a:latin typeface="EYInterstate" pitchFamily="2" charset="0"/>
        </a:defRPr>
      </a:lvl2pPr>
      <a:lvl3pPr algn="l" defTabSz="1350587" rtl="0" eaLnBrk="1" fontAlgn="base" hangingPunct="1">
        <a:spcBef>
          <a:spcPct val="0"/>
        </a:spcBef>
        <a:spcAft>
          <a:spcPct val="0"/>
        </a:spcAft>
        <a:defRPr sz="3181">
          <a:solidFill>
            <a:schemeClr val="tx2"/>
          </a:solidFill>
          <a:latin typeface="EYInterstate" pitchFamily="2" charset="0"/>
        </a:defRPr>
      </a:lvl3pPr>
      <a:lvl4pPr algn="l" defTabSz="1350587" rtl="0" eaLnBrk="1" fontAlgn="base" hangingPunct="1">
        <a:spcBef>
          <a:spcPct val="0"/>
        </a:spcBef>
        <a:spcAft>
          <a:spcPct val="0"/>
        </a:spcAft>
        <a:defRPr sz="3181">
          <a:solidFill>
            <a:schemeClr val="tx2"/>
          </a:solidFill>
          <a:latin typeface="EYInterstate" pitchFamily="2" charset="0"/>
        </a:defRPr>
      </a:lvl4pPr>
      <a:lvl5pPr algn="l" defTabSz="1350587" rtl="0" eaLnBrk="1" fontAlgn="base" hangingPunct="1">
        <a:spcBef>
          <a:spcPct val="0"/>
        </a:spcBef>
        <a:spcAft>
          <a:spcPct val="0"/>
        </a:spcAft>
        <a:defRPr sz="3181">
          <a:solidFill>
            <a:schemeClr val="tx2"/>
          </a:solidFill>
          <a:latin typeface="EYInterstate" pitchFamily="2" charset="0"/>
        </a:defRPr>
      </a:lvl5pPr>
      <a:lvl6pPr marL="605871" algn="l" defTabSz="1350587" rtl="0" eaLnBrk="1" fontAlgn="base" hangingPunct="1">
        <a:spcBef>
          <a:spcPct val="0"/>
        </a:spcBef>
        <a:spcAft>
          <a:spcPct val="0"/>
        </a:spcAft>
        <a:defRPr sz="3181">
          <a:solidFill>
            <a:schemeClr val="tx2"/>
          </a:solidFill>
          <a:latin typeface="EYInterstate" pitchFamily="2" charset="0"/>
        </a:defRPr>
      </a:lvl6pPr>
      <a:lvl7pPr marL="1211741" algn="l" defTabSz="1350587" rtl="0" eaLnBrk="1" fontAlgn="base" hangingPunct="1">
        <a:spcBef>
          <a:spcPct val="0"/>
        </a:spcBef>
        <a:spcAft>
          <a:spcPct val="0"/>
        </a:spcAft>
        <a:defRPr sz="3181">
          <a:solidFill>
            <a:schemeClr val="tx2"/>
          </a:solidFill>
          <a:latin typeface="EYInterstate" pitchFamily="2" charset="0"/>
        </a:defRPr>
      </a:lvl7pPr>
      <a:lvl8pPr marL="1817612" algn="l" defTabSz="1350587" rtl="0" eaLnBrk="1" fontAlgn="base" hangingPunct="1">
        <a:spcBef>
          <a:spcPct val="0"/>
        </a:spcBef>
        <a:spcAft>
          <a:spcPct val="0"/>
        </a:spcAft>
        <a:defRPr sz="3181">
          <a:solidFill>
            <a:schemeClr val="tx2"/>
          </a:solidFill>
          <a:latin typeface="EYInterstate" pitchFamily="2" charset="0"/>
        </a:defRPr>
      </a:lvl8pPr>
      <a:lvl9pPr marL="2423483" algn="l" defTabSz="1350587" rtl="0" eaLnBrk="1" fontAlgn="base" hangingPunct="1">
        <a:spcBef>
          <a:spcPct val="0"/>
        </a:spcBef>
        <a:spcAft>
          <a:spcPct val="0"/>
        </a:spcAft>
        <a:defRPr sz="3181">
          <a:solidFill>
            <a:schemeClr val="tx2"/>
          </a:solidFill>
          <a:latin typeface="EYInterstate" pitchFamily="2" charset="0"/>
        </a:defRPr>
      </a:lvl9pPr>
    </p:titleStyle>
    <p:bodyStyle>
      <a:lvl1pPr marL="0" marR="0" indent="0" algn="l" defTabSz="1350587" rtl="0" eaLnBrk="1" fontAlgn="base" latinLnBrk="0" hangingPunct="1">
        <a:lnSpc>
          <a:spcPct val="100000"/>
        </a:lnSpc>
        <a:spcBef>
          <a:spcPts val="0"/>
        </a:spcBef>
        <a:spcAft>
          <a:spcPts val="757"/>
        </a:spcAft>
        <a:buClrTx/>
        <a:buSzTx/>
        <a:buFontTx/>
        <a:buNone/>
        <a:tabLst/>
        <a:defRPr sz="1000" b="0" i="0" baseline="0">
          <a:solidFill>
            <a:schemeClr val="tx1"/>
          </a:solidFill>
          <a:latin typeface="EYInterstate Light" panose="02000506000000020004" pitchFamily="2" charset="0"/>
          <a:ea typeface="+mn-ea"/>
          <a:cs typeface="+mn-cs"/>
        </a:defRPr>
      </a:lvl1pPr>
      <a:lvl2pPr marL="0" marR="0" indent="0" algn="l" defTabSz="1350587" rtl="0" eaLnBrk="1" fontAlgn="base" latinLnBrk="0" hangingPunct="1">
        <a:lnSpc>
          <a:spcPct val="100000"/>
        </a:lnSpc>
        <a:spcBef>
          <a:spcPts val="757"/>
        </a:spcBef>
        <a:spcAft>
          <a:spcPts val="252"/>
        </a:spcAft>
        <a:buClrTx/>
        <a:buSzPct val="30000"/>
        <a:buFont typeface="Arial" charset="0"/>
        <a:buNone/>
        <a:tabLst/>
        <a:defRPr kumimoji="0" lang="en-GB" sz="1000" b="1" i="0" u="none" strike="noStrike" kern="0" cap="none" spc="0" normalizeH="0" baseline="0" dirty="0" smtClean="0">
          <a:ln>
            <a:noFill/>
          </a:ln>
          <a:solidFill>
            <a:schemeClr val="tx1"/>
          </a:solidFill>
          <a:effectLst/>
          <a:uLnTx/>
          <a:uFillTx/>
          <a:latin typeface="EYInterstate" panose="02000503020000020004" pitchFamily="2" charset="0"/>
          <a:ea typeface="+mn-ea"/>
          <a:cs typeface="+mn-cs"/>
        </a:defRPr>
      </a:lvl2pPr>
      <a:lvl3pPr marL="0" marR="0" indent="-172183" algn="l" defTabSz="1350587" rtl="0" eaLnBrk="1" fontAlgn="base" latinLnBrk="0" hangingPunct="1">
        <a:lnSpc>
          <a:spcPct val="100000"/>
        </a:lnSpc>
        <a:spcBef>
          <a:spcPts val="0"/>
        </a:spcBef>
        <a:spcAft>
          <a:spcPts val="757"/>
        </a:spcAft>
        <a:buClr>
          <a:srgbClr val="FFE600"/>
        </a:buClr>
        <a:buSzPct val="70000"/>
        <a:buFont typeface="Arial" panose="020B0604020202020204" pitchFamily="34" charset="0"/>
        <a:buChar char="►"/>
        <a:tabLst/>
        <a:defRPr kumimoji="0" lang="en-US" sz="1000" b="0" i="0" u="none" strike="noStrike" kern="0" cap="none" spc="0" normalizeH="0" baseline="0" dirty="0">
          <a:ln>
            <a:noFill/>
          </a:ln>
          <a:solidFill>
            <a:srgbClr val="2E2E38"/>
          </a:solidFill>
          <a:effectLst/>
          <a:uLnTx/>
          <a:uFillTx/>
          <a:latin typeface="EYInterstate Light"/>
          <a:ea typeface="+mn-ea"/>
          <a:cs typeface="+mn-cs"/>
        </a:defRPr>
      </a:lvl3pPr>
      <a:lvl4pPr marL="0" marR="0" indent="0" algn="l" defTabSz="1350587" rtl="0" eaLnBrk="1" fontAlgn="base" latinLnBrk="0" hangingPunct="1">
        <a:lnSpc>
          <a:spcPct val="100000"/>
        </a:lnSpc>
        <a:spcBef>
          <a:spcPts val="0"/>
        </a:spcBef>
        <a:spcAft>
          <a:spcPts val="1514"/>
        </a:spcAft>
        <a:buClr>
          <a:srgbClr val="FFE600"/>
        </a:buClr>
        <a:buSzPct val="70000"/>
        <a:buFont typeface="Arial" panose="020B0604020202020204" pitchFamily="34" charset="0"/>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4pPr>
      <a:lvl5pPr marL="0" marR="0" indent="0" algn="l" defTabSz="1350587" rtl="0" eaLnBrk="1" fontAlgn="base" latinLnBrk="0" hangingPunct="1">
        <a:lnSpc>
          <a:spcPct val="100000"/>
        </a:lnSpc>
        <a:spcBef>
          <a:spcPts val="0"/>
        </a:spcBef>
        <a:spcAft>
          <a:spcPts val="1514"/>
        </a:spcAft>
        <a:buClr>
          <a:srgbClr val="2E2E38"/>
        </a:buClr>
        <a:buSzTx/>
        <a:buFont typeface="+mj-lt"/>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5pPr>
      <a:lvl6pPr marL="10011" marR="0" indent="0" algn="l" defTabSz="1350587" rtl="0" eaLnBrk="1" fontAlgn="base" latinLnBrk="0" hangingPunct="1">
        <a:lnSpc>
          <a:spcPct val="100000"/>
        </a:lnSpc>
        <a:spcBef>
          <a:spcPts val="0"/>
        </a:spcBef>
        <a:spcAft>
          <a:spcPts val="1514"/>
        </a:spcAft>
        <a:buClrTx/>
        <a:buSzTx/>
        <a:buFontTx/>
        <a:buNone/>
        <a:tabLst/>
        <a:defRPr kumimoji="0" lang="en-US" sz="2270" b="1" i="0" u="none" strike="noStrike" kern="0" cap="none" spc="0" normalizeH="0" baseline="0" dirty="0" smtClean="0">
          <a:ln>
            <a:noFill/>
          </a:ln>
          <a:solidFill>
            <a:srgbClr val="2E2E38"/>
          </a:solidFill>
          <a:effectLst/>
          <a:uLnTx/>
          <a:uFillTx/>
          <a:latin typeface="EYInterstate Light"/>
          <a:ea typeface="+mn-ea"/>
          <a:cs typeface="+mn-cs"/>
        </a:defRPr>
      </a:lvl6pPr>
      <a:lvl7pPr marL="10011" marR="0" indent="0" algn="l" defTabSz="1350587" rtl="0" eaLnBrk="1" fontAlgn="base" latinLnBrk="0" hangingPunct="1">
        <a:lnSpc>
          <a:spcPct val="100000"/>
        </a:lnSpc>
        <a:spcBef>
          <a:spcPts val="0"/>
        </a:spcBef>
        <a:spcAft>
          <a:spcPts val="1514"/>
        </a:spcAft>
        <a:buClrTx/>
        <a:buSzTx/>
        <a:buFontTx/>
        <a:buNone/>
        <a:tabLst/>
        <a:defRPr kumimoji="0" lang="en-US" sz="2018" b="0" i="0" u="none" strike="noStrike" kern="0" cap="none" spc="0" normalizeH="0" baseline="0" dirty="0">
          <a:ln>
            <a:noFill/>
          </a:ln>
          <a:solidFill>
            <a:srgbClr val="2E2E38"/>
          </a:solidFill>
          <a:effectLst/>
          <a:uLnTx/>
          <a:uFillTx/>
          <a:latin typeface="Georgia" panose="02040502050405020303" pitchFamily="18" charset="0"/>
          <a:ea typeface="+mn-ea"/>
          <a:cs typeface="+mn-cs"/>
        </a:defRPr>
      </a:lvl7pPr>
      <a:lvl8pPr marL="4855381" indent="-336595" algn="l" defTabSz="1350587" rtl="0" eaLnBrk="1" fontAlgn="base" hangingPunct="1">
        <a:spcBef>
          <a:spcPct val="20000"/>
        </a:spcBef>
        <a:spcAft>
          <a:spcPct val="0"/>
        </a:spcAft>
        <a:buChar char="»"/>
        <a:defRPr sz="2916">
          <a:solidFill>
            <a:schemeClr val="tx1"/>
          </a:solidFill>
          <a:latin typeface="Arial" charset="0"/>
        </a:defRPr>
      </a:lvl8pPr>
      <a:lvl9pPr marL="5461250" indent="-336595" algn="l" defTabSz="1350587" rtl="0" eaLnBrk="1" fontAlgn="base" hangingPunct="1">
        <a:spcBef>
          <a:spcPct val="20000"/>
        </a:spcBef>
        <a:spcAft>
          <a:spcPct val="0"/>
        </a:spcAft>
        <a:buChar char="»"/>
        <a:defRPr sz="2916">
          <a:solidFill>
            <a:schemeClr val="tx1"/>
          </a:solidFill>
          <a:latin typeface="Arial" charset="0"/>
        </a:defRPr>
      </a:lvl9pPr>
    </p:bodyStyle>
    <p:otherStyle>
      <a:defPPr>
        <a:defRPr lang="en-US"/>
      </a:defPPr>
      <a:lvl1pPr marL="0" algn="l" defTabSz="1211741" rtl="0" eaLnBrk="1" latinLnBrk="0" hangingPunct="1">
        <a:defRPr sz="2386" kern="1200">
          <a:solidFill>
            <a:schemeClr val="tx1"/>
          </a:solidFill>
          <a:latin typeface="+mn-lt"/>
          <a:ea typeface="+mn-ea"/>
          <a:cs typeface="+mn-cs"/>
        </a:defRPr>
      </a:lvl1pPr>
      <a:lvl2pPr marL="605871" algn="l" defTabSz="1211741" rtl="0" eaLnBrk="1" latinLnBrk="0" hangingPunct="1">
        <a:defRPr sz="2386" kern="1200">
          <a:solidFill>
            <a:schemeClr val="tx1"/>
          </a:solidFill>
          <a:latin typeface="+mn-lt"/>
          <a:ea typeface="+mn-ea"/>
          <a:cs typeface="+mn-cs"/>
        </a:defRPr>
      </a:lvl2pPr>
      <a:lvl3pPr marL="1211741" algn="l" defTabSz="1211741" rtl="0" eaLnBrk="1" latinLnBrk="0" hangingPunct="1">
        <a:defRPr sz="2386" kern="1200">
          <a:solidFill>
            <a:schemeClr val="tx1"/>
          </a:solidFill>
          <a:latin typeface="+mn-lt"/>
          <a:ea typeface="+mn-ea"/>
          <a:cs typeface="+mn-cs"/>
        </a:defRPr>
      </a:lvl3pPr>
      <a:lvl4pPr marL="1817612" algn="l" defTabSz="1211741" rtl="0" eaLnBrk="1" latinLnBrk="0" hangingPunct="1">
        <a:defRPr sz="2386" kern="1200">
          <a:solidFill>
            <a:schemeClr val="tx1"/>
          </a:solidFill>
          <a:latin typeface="+mn-lt"/>
          <a:ea typeface="+mn-ea"/>
          <a:cs typeface="+mn-cs"/>
        </a:defRPr>
      </a:lvl4pPr>
      <a:lvl5pPr marL="2423483" algn="l" defTabSz="1211741" rtl="0" eaLnBrk="1" latinLnBrk="0" hangingPunct="1">
        <a:defRPr sz="2386" kern="1200">
          <a:solidFill>
            <a:schemeClr val="tx1"/>
          </a:solidFill>
          <a:latin typeface="+mn-lt"/>
          <a:ea typeface="+mn-ea"/>
          <a:cs typeface="+mn-cs"/>
        </a:defRPr>
      </a:lvl5pPr>
      <a:lvl6pPr marL="3029352" algn="l" defTabSz="1211741" rtl="0" eaLnBrk="1" latinLnBrk="0" hangingPunct="1">
        <a:defRPr sz="2386" kern="1200">
          <a:solidFill>
            <a:schemeClr val="tx1"/>
          </a:solidFill>
          <a:latin typeface="+mn-lt"/>
          <a:ea typeface="+mn-ea"/>
          <a:cs typeface="+mn-cs"/>
        </a:defRPr>
      </a:lvl6pPr>
      <a:lvl7pPr marL="3635224" algn="l" defTabSz="1211741" rtl="0" eaLnBrk="1" latinLnBrk="0" hangingPunct="1">
        <a:defRPr sz="2386" kern="1200">
          <a:solidFill>
            <a:schemeClr val="tx1"/>
          </a:solidFill>
          <a:latin typeface="+mn-lt"/>
          <a:ea typeface="+mn-ea"/>
          <a:cs typeface="+mn-cs"/>
        </a:defRPr>
      </a:lvl7pPr>
      <a:lvl8pPr marL="4241094" algn="l" defTabSz="1211741" rtl="0" eaLnBrk="1" latinLnBrk="0" hangingPunct="1">
        <a:defRPr sz="2386" kern="1200">
          <a:solidFill>
            <a:schemeClr val="tx1"/>
          </a:solidFill>
          <a:latin typeface="+mn-lt"/>
          <a:ea typeface="+mn-ea"/>
          <a:cs typeface="+mn-cs"/>
        </a:defRPr>
      </a:lvl8pPr>
      <a:lvl9pPr marL="4846965" algn="l" defTabSz="1211741" rtl="0" eaLnBrk="1" latinLnBrk="0" hangingPunct="1">
        <a:defRPr sz="238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1">
          <p15:clr>
            <a:srgbClr val="F26B43"/>
          </p15:clr>
        </p15:guide>
        <p15:guide id="2" pos="8070">
          <p15:clr>
            <a:srgbClr val="F26B43"/>
          </p15:clr>
        </p15:guide>
        <p15:guide id="3" pos="430">
          <p15:clr>
            <a:srgbClr val="F26B43"/>
          </p15:clr>
        </p15:guide>
        <p15:guide id="4" orient="horz" pos="4439">
          <p15:clr>
            <a:srgbClr val="F26B43"/>
          </p15:clr>
        </p15:guide>
        <p15:guide id="5" orient="horz" pos="508">
          <p15:clr>
            <a:srgbClr val="F26B43"/>
          </p15:clr>
        </p15:guide>
        <p15:guide id="6" orient="horz" pos="1075">
          <p15:clr>
            <a:srgbClr val="F26B43"/>
          </p15:clr>
        </p15:guide>
        <p15:guide id="8" pos="7637">
          <p15:clr>
            <a:srgbClr val="F26B43"/>
          </p15:clr>
        </p15:guide>
        <p15:guide id="9" pos="2729">
          <p15:clr>
            <a:srgbClr val="F26B43"/>
          </p15:clr>
        </p15:guide>
        <p15:guide id="10" pos="2888">
          <p15:clr>
            <a:srgbClr val="F26B43"/>
          </p15:clr>
        </p15:guide>
        <p15:guide id="11" pos="5192">
          <p15:clr>
            <a:srgbClr val="F26B43"/>
          </p15:clr>
        </p15:guide>
        <p15:guide id="12" pos="5821">
          <p15:clr>
            <a:srgbClr val="F26B43"/>
          </p15:clr>
        </p15:guide>
        <p15:guide id="13" pos="3910">
          <p15:clr>
            <a:srgbClr val="F26B43"/>
          </p15:clr>
        </p15:guide>
        <p15:guide id="14" pos="4159">
          <p15:clr>
            <a:srgbClr val="F26B43"/>
          </p15:clr>
        </p15:guide>
        <p15:guide id="16" pos="4040">
          <p15:clr>
            <a:srgbClr val="F26B43"/>
          </p15:clr>
        </p15:guide>
        <p15:guide id="17" pos="2277">
          <p15:clr>
            <a:srgbClr val="F26B43"/>
          </p15:clr>
        </p15:guide>
        <p15:guide id="18" pos="2133">
          <p15:clr>
            <a:srgbClr val="F26B43"/>
          </p15:clr>
        </p15:guide>
        <p15:guide id="19" pos="5337">
          <p15:clr>
            <a:srgbClr val="F26B43"/>
          </p15:clr>
        </p15:guide>
        <p15:guide id="20" pos="596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7"/>
            </p:custDataLst>
            <p:extLst>
              <p:ext uri="{D42A27DB-BD31-4B8C-83A1-F6EECF244321}">
                <p14:modId xmlns:p14="http://schemas.microsoft.com/office/powerpoint/2010/main" val="745447144"/>
              </p:ext>
            </p:extLst>
          </p:nvPr>
        </p:nvGraphicFramePr>
        <p:xfrm>
          <a:off x="2006" y="1597"/>
          <a:ext cx="2003" cy="1593"/>
        </p:xfrm>
        <a:graphic>
          <a:graphicData uri="http://schemas.openxmlformats.org/presentationml/2006/ole">
            <mc:AlternateContent xmlns:mc="http://schemas.openxmlformats.org/markup-compatibility/2006">
              <mc:Choice xmlns:v="urn:schemas-microsoft-com:vml" Requires="v">
                <p:oleObj spid="_x0000_s3134" name="think-cell Slide" r:id="rId18" imgW="270" imgH="270" progId="TCLayout.ActiveDocument.1">
                  <p:embed/>
                </p:oleObj>
              </mc:Choice>
              <mc:Fallback>
                <p:oleObj name="think-cell Slide" r:id="rId18" imgW="270" imgH="270" progId="TCLayout.ActiveDocument.1">
                  <p:embed/>
                  <p:pic>
                    <p:nvPicPr>
                      <p:cNvPr id="2" name="Object 1" hidden="1"/>
                      <p:cNvPicPr/>
                      <p:nvPr/>
                    </p:nvPicPr>
                    <p:blipFill>
                      <a:blip r:embed="rId19"/>
                      <a:stretch>
                        <a:fillRect/>
                      </a:stretch>
                    </p:blipFill>
                    <p:spPr>
                      <a:xfrm>
                        <a:off x="2006" y="1597"/>
                        <a:ext cx="2003" cy="1593"/>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B57CBA72-B3E4-3E4D-9127-8ABB51B28841}"/>
              </a:ext>
            </a:extLst>
          </p:cNvPr>
          <p:cNvSpPr>
            <a:spLocks noGrp="1"/>
          </p:cNvSpPr>
          <p:nvPr userDrawn="1">
            <p:ph type="body" idx="1"/>
          </p:nvPr>
        </p:nvSpPr>
        <p:spPr>
          <a:xfrm>
            <a:off x="578166" y="1723535"/>
            <a:ext cx="11441355" cy="5323379"/>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itle Placeholder 4">
            <a:extLst>
              <a:ext uri="{FF2B5EF4-FFF2-40B4-BE49-F238E27FC236}">
                <a16:creationId xmlns:a16="http://schemas.microsoft.com/office/drawing/2014/main" id="{BAC7FAD7-09E7-B645-8C89-046025E65FED}"/>
              </a:ext>
            </a:extLst>
          </p:cNvPr>
          <p:cNvSpPr>
            <a:spLocks noGrp="1"/>
          </p:cNvSpPr>
          <p:nvPr userDrawn="1">
            <p:ph type="title"/>
          </p:nvPr>
        </p:nvSpPr>
        <p:spPr>
          <a:xfrm>
            <a:off x="578165" y="421888"/>
            <a:ext cx="11586126" cy="369332"/>
          </a:xfrm>
          <a:prstGeom prst="rect">
            <a:avLst/>
          </a:prstGeom>
        </p:spPr>
        <p:txBody>
          <a:bodyPr vert="horz" wrap="square" lIns="0" tIns="0" rIns="0" bIns="0" rtlCol="0" anchor="b" anchorCtr="0">
            <a:spAutoFit/>
          </a:bodyPr>
          <a:lstStyle/>
          <a:p>
            <a:r>
              <a:rPr lang="en-GB"/>
              <a:t>Click to edit Master title style</a:t>
            </a:r>
            <a:endParaRPr lang="en-US"/>
          </a:p>
        </p:txBody>
      </p:sp>
      <p:grpSp>
        <p:nvGrpSpPr>
          <p:cNvPr id="3" name="Group 2">
            <a:extLst>
              <a:ext uri="{FF2B5EF4-FFF2-40B4-BE49-F238E27FC236}">
                <a16:creationId xmlns:a16="http://schemas.microsoft.com/office/drawing/2014/main" id="{9D7DBFBD-BF00-7944-938E-52FCA8D536B7}"/>
              </a:ext>
            </a:extLst>
          </p:cNvPr>
          <p:cNvGrpSpPr/>
          <p:nvPr userDrawn="1"/>
        </p:nvGrpSpPr>
        <p:grpSpPr>
          <a:xfrm>
            <a:off x="12812641" y="0"/>
            <a:ext cx="681110" cy="7589838"/>
            <a:chOff x="12812640" y="0"/>
            <a:chExt cx="681110" cy="7589838"/>
          </a:xfrm>
        </p:grpSpPr>
        <p:sp>
          <p:nvSpPr>
            <p:cNvPr id="52" name="Rectangle 51">
              <a:extLst>
                <a:ext uri="{FF2B5EF4-FFF2-40B4-BE49-F238E27FC236}">
                  <a16:creationId xmlns:a16="http://schemas.microsoft.com/office/drawing/2014/main" id="{D8B93807-63B8-AB4F-B9FF-1787C1792354}"/>
                </a:ext>
              </a:extLst>
            </p:cNvPr>
            <p:cNvSpPr/>
            <p:nvPr userDrawn="1"/>
          </p:nvSpPr>
          <p:spPr>
            <a:xfrm flipH="1">
              <a:off x="12812640" y="0"/>
              <a:ext cx="681110" cy="7589838"/>
            </a:xfrm>
            <a:prstGeom prst="rect">
              <a:avLst/>
            </a:prstGeom>
            <a:solidFill>
              <a:srgbClr val="27ACAA"/>
            </a:solidFill>
            <a:ln w="9525" cap="flat" cmpd="sng" algn="ctr">
              <a:noFill/>
              <a:prstDash val="solid"/>
            </a:ln>
            <a:effectLst/>
          </p:spPr>
          <p:txBody>
            <a:bodyPr rtlCol="0" anchor="t" anchorCtr="0"/>
            <a:lstStyle/>
            <a:p>
              <a:pPr marL="0" marR="0" lvl="0" indent="0" algn="ctr" defTabSz="1153221" eaLnBrk="1" fontAlgn="auto" latinLnBrk="0" hangingPunct="1">
                <a:lnSpc>
                  <a:spcPct val="100000"/>
                </a:lnSpc>
                <a:spcBef>
                  <a:spcPts val="0"/>
                </a:spcBef>
                <a:spcAft>
                  <a:spcPts val="0"/>
                </a:spcAft>
                <a:buClrTx/>
                <a:buSzTx/>
                <a:buFontTx/>
                <a:buNone/>
                <a:tabLst/>
                <a:defRPr/>
              </a:pPr>
              <a:endParaRPr kumimoji="0" lang="en-IN" sz="1514" b="0" i="0" u="none" strike="noStrike" kern="0" cap="none" spc="0" normalizeH="0" baseline="0" noProof="0">
                <a:ln>
                  <a:noFill/>
                </a:ln>
                <a:solidFill>
                  <a:srgbClr val="000000"/>
                </a:solidFill>
                <a:effectLst/>
                <a:uLnTx/>
                <a:uFillTx/>
                <a:latin typeface="Arial"/>
                <a:ea typeface="+mn-ea"/>
                <a:cs typeface="+mn-cs"/>
              </a:endParaRPr>
            </a:p>
          </p:txBody>
        </p:sp>
        <p:grpSp>
          <p:nvGrpSpPr>
            <p:cNvPr id="54" name="Group 53">
              <a:extLst>
                <a:ext uri="{FF2B5EF4-FFF2-40B4-BE49-F238E27FC236}">
                  <a16:creationId xmlns:a16="http://schemas.microsoft.com/office/drawing/2014/main" id="{D700916C-6312-DA46-B138-393AC7AF3007}"/>
                </a:ext>
              </a:extLst>
            </p:cNvPr>
            <p:cNvGrpSpPr/>
            <p:nvPr userDrawn="1"/>
          </p:nvGrpSpPr>
          <p:grpSpPr>
            <a:xfrm>
              <a:off x="12974703" y="249753"/>
              <a:ext cx="356985" cy="396000"/>
              <a:chOff x="10029626" y="334901"/>
              <a:chExt cx="283026" cy="288000"/>
            </a:xfrm>
            <a:solidFill>
              <a:schemeClr val="bg1"/>
            </a:solidFill>
          </p:grpSpPr>
          <p:sp>
            <p:nvSpPr>
              <p:cNvPr id="55" name="Freeform 13">
                <a:extLst>
                  <a:ext uri="{FF2B5EF4-FFF2-40B4-BE49-F238E27FC236}">
                    <a16:creationId xmlns:a16="http://schemas.microsoft.com/office/drawing/2014/main" id="{BC6F9471-5767-F545-A815-E283B218EB68}"/>
                  </a:ext>
                </a:extLst>
              </p:cNvPr>
              <p:cNvSpPr>
                <a:spLocks/>
              </p:cNvSpPr>
              <p:nvPr userDrawn="1"/>
            </p:nvSpPr>
            <p:spPr bwMode="auto">
              <a:xfrm>
                <a:off x="10032217" y="480404"/>
                <a:ext cx="114413" cy="142497"/>
              </a:xfrm>
              <a:custGeom>
                <a:avLst/>
                <a:gdLst>
                  <a:gd name="T0" fmla="*/ 414 w 1104"/>
                  <a:gd name="T1" fmla="*/ 832 h 1375"/>
                  <a:gd name="T2" fmla="*/ 913 w 1104"/>
                  <a:gd name="T3" fmla="*/ 832 h 1375"/>
                  <a:gd name="T4" fmla="*/ 913 w 1104"/>
                  <a:gd name="T5" fmla="*/ 543 h 1375"/>
                  <a:gd name="T6" fmla="*/ 414 w 1104"/>
                  <a:gd name="T7" fmla="*/ 543 h 1375"/>
                  <a:gd name="T8" fmla="*/ 414 w 1104"/>
                  <a:gd name="T9" fmla="*/ 316 h 1375"/>
                  <a:gd name="T10" fmla="*/ 965 w 1104"/>
                  <a:gd name="T11" fmla="*/ 316 h 1375"/>
                  <a:gd name="T12" fmla="*/ 783 w 1104"/>
                  <a:gd name="T13" fmla="*/ 0 h 1375"/>
                  <a:gd name="T14" fmla="*/ 0 w 1104"/>
                  <a:gd name="T15" fmla="*/ 0 h 1375"/>
                  <a:gd name="T16" fmla="*/ 0 w 1104"/>
                  <a:gd name="T17" fmla="*/ 1375 h 1375"/>
                  <a:gd name="T18" fmla="*/ 1104 w 1104"/>
                  <a:gd name="T19" fmla="*/ 1375 h 1375"/>
                  <a:gd name="T20" fmla="*/ 1104 w 1104"/>
                  <a:gd name="T21" fmla="*/ 1058 h 1375"/>
                  <a:gd name="T22" fmla="*/ 414 w 1104"/>
                  <a:gd name="T23" fmla="*/ 1058 h 1375"/>
                  <a:gd name="T24" fmla="*/ 414 w 1104"/>
                  <a:gd name="T25" fmla="*/ 832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4" h="1375">
                    <a:moveTo>
                      <a:pt x="414" y="832"/>
                    </a:moveTo>
                    <a:lnTo>
                      <a:pt x="913" y="832"/>
                    </a:lnTo>
                    <a:lnTo>
                      <a:pt x="913" y="543"/>
                    </a:lnTo>
                    <a:lnTo>
                      <a:pt x="414" y="543"/>
                    </a:lnTo>
                    <a:lnTo>
                      <a:pt x="414" y="316"/>
                    </a:lnTo>
                    <a:lnTo>
                      <a:pt x="965" y="316"/>
                    </a:lnTo>
                    <a:lnTo>
                      <a:pt x="783" y="0"/>
                    </a:lnTo>
                    <a:lnTo>
                      <a:pt x="0" y="0"/>
                    </a:lnTo>
                    <a:lnTo>
                      <a:pt x="0" y="1375"/>
                    </a:lnTo>
                    <a:lnTo>
                      <a:pt x="1104" y="1375"/>
                    </a:lnTo>
                    <a:lnTo>
                      <a:pt x="1104" y="1058"/>
                    </a:lnTo>
                    <a:lnTo>
                      <a:pt x="414" y="1058"/>
                    </a:lnTo>
                    <a:lnTo>
                      <a:pt x="414" y="8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221"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56" name="Freeform 14">
                <a:extLst>
                  <a:ext uri="{FF2B5EF4-FFF2-40B4-BE49-F238E27FC236}">
                    <a16:creationId xmlns:a16="http://schemas.microsoft.com/office/drawing/2014/main" id="{16ECE910-8C0D-2541-944C-850ED6631AAE}"/>
                  </a:ext>
                </a:extLst>
              </p:cNvPr>
              <p:cNvSpPr>
                <a:spLocks/>
              </p:cNvSpPr>
              <p:nvPr userDrawn="1"/>
            </p:nvSpPr>
            <p:spPr bwMode="auto">
              <a:xfrm>
                <a:off x="10126835" y="480404"/>
                <a:ext cx="142912" cy="142497"/>
              </a:xfrm>
              <a:custGeom>
                <a:avLst/>
                <a:gdLst>
                  <a:gd name="T0" fmla="*/ 927 w 1379"/>
                  <a:gd name="T1" fmla="*/ 0 h 1375"/>
                  <a:gd name="T2" fmla="*/ 692 w 1379"/>
                  <a:gd name="T3" fmla="*/ 448 h 1375"/>
                  <a:gd name="T4" fmla="*/ 458 w 1379"/>
                  <a:gd name="T5" fmla="*/ 0 h 1375"/>
                  <a:gd name="T6" fmla="*/ 0 w 1379"/>
                  <a:gd name="T7" fmla="*/ 0 h 1375"/>
                  <a:gd name="T8" fmla="*/ 482 w 1379"/>
                  <a:gd name="T9" fmla="*/ 832 h 1375"/>
                  <a:gd name="T10" fmla="*/ 482 w 1379"/>
                  <a:gd name="T11" fmla="*/ 1375 h 1375"/>
                  <a:gd name="T12" fmla="*/ 895 w 1379"/>
                  <a:gd name="T13" fmla="*/ 1375 h 1375"/>
                  <a:gd name="T14" fmla="*/ 895 w 1379"/>
                  <a:gd name="T15" fmla="*/ 832 h 1375"/>
                  <a:gd name="T16" fmla="*/ 1379 w 1379"/>
                  <a:gd name="T17" fmla="*/ 0 h 1375"/>
                  <a:gd name="T18" fmla="*/ 927 w 1379"/>
                  <a:gd name="T19" fmla="*/ 0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9" h="1375">
                    <a:moveTo>
                      <a:pt x="927" y="0"/>
                    </a:moveTo>
                    <a:lnTo>
                      <a:pt x="692" y="448"/>
                    </a:lnTo>
                    <a:lnTo>
                      <a:pt x="458" y="0"/>
                    </a:lnTo>
                    <a:lnTo>
                      <a:pt x="0" y="0"/>
                    </a:lnTo>
                    <a:lnTo>
                      <a:pt x="482" y="832"/>
                    </a:lnTo>
                    <a:lnTo>
                      <a:pt x="482" y="1375"/>
                    </a:lnTo>
                    <a:lnTo>
                      <a:pt x="895" y="1375"/>
                    </a:lnTo>
                    <a:lnTo>
                      <a:pt x="895" y="832"/>
                    </a:lnTo>
                    <a:lnTo>
                      <a:pt x="1379" y="0"/>
                    </a:lnTo>
                    <a:lnTo>
                      <a:pt x="9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221"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57" name="Freeform 15">
                <a:extLst>
                  <a:ext uri="{FF2B5EF4-FFF2-40B4-BE49-F238E27FC236}">
                    <a16:creationId xmlns:a16="http://schemas.microsoft.com/office/drawing/2014/main" id="{E3401A05-CE02-354B-8002-32CDAED22C59}"/>
                  </a:ext>
                </a:extLst>
              </p:cNvPr>
              <p:cNvSpPr>
                <a:spLocks/>
              </p:cNvSpPr>
              <p:nvPr userDrawn="1"/>
            </p:nvSpPr>
            <p:spPr bwMode="auto">
              <a:xfrm>
                <a:off x="10029626" y="334901"/>
                <a:ext cx="283026" cy="102805"/>
              </a:xfrm>
              <a:custGeom>
                <a:avLst/>
                <a:gdLst>
                  <a:gd name="T0" fmla="*/ 2731 w 2731"/>
                  <a:gd name="T1" fmla="*/ 0 h 992"/>
                  <a:gd name="T2" fmla="*/ 0 w 2731"/>
                  <a:gd name="T3" fmla="*/ 992 h 992"/>
                  <a:gd name="T4" fmla="*/ 2731 w 2731"/>
                  <a:gd name="T5" fmla="*/ 511 h 992"/>
                  <a:gd name="T6" fmla="*/ 2731 w 2731"/>
                  <a:gd name="T7" fmla="*/ 0 h 992"/>
                </a:gdLst>
                <a:ahLst/>
                <a:cxnLst>
                  <a:cxn ang="0">
                    <a:pos x="T0" y="T1"/>
                  </a:cxn>
                  <a:cxn ang="0">
                    <a:pos x="T2" y="T3"/>
                  </a:cxn>
                  <a:cxn ang="0">
                    <a:pos x="T4" y="T5"/>
                  </a:cxn>
                  <a:cxn ang="0">
                    <a:pos x="T6" y="T7"/>
                  </a:cxn>
                </a:cxnLst>
                <a:rect l="0" t="0" r="r" b="b"/>
                <a:pathLst>
                  <a:path w="2731" h="992">
                    <a:moveTo>
                      <a:pt x="2731" y="0"/>
                    </a:moveTo>
                    <a:lnTo>
                      <a:pt x="0" y="992"/>
                    </a:lnTo>
                    <a:lnTo>
                      <a:pt x="2731" y="511"/>
                    </a:lnTo>
                    <a:lnTo>
                      <a:pt x="273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221"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grpSp>
      </p:grpSp>
      <p:sp>
        <p:nvSpPr>
          <p:cNvPr id="40" name="Slide Number Placeholder 6">
            <a:extLst>
              <a:ext uri="{FF2B5EF4-FFF2-40B4-BE49-F238E27FC236}">
                <a16:creationId xmlns:a16="http://schemas.microsoft.com/office/drawing/2014/main" id="{2B6A94C5-2FF2-FB44-8128-89FB6ACDE1BB}"/>
              </a:ext>
            </a:extLst>
          </p:cNvPr>
          <p:cNvSpPr>
            <a:spLocks noGrp="1"/>
          </p:cNvSpPr>
          <p:nvPr>
            <p:ph type="sldNum" sz="quarter" idx="4"/>
          </p:nvPr>
        </p:nvSpPr>
        <p:spPr>
          <a:xfrm>
            <a:off x="578165" y="7274578"/>
            <a:ext cx="105798" cy="92333"/>
          </a:xfrm>
          <a:prstGeom prst="rect">
            <a:avLst/>
          </a:prstGeom>
          <a:noFill/>
        </p:spPr>
        <p:txBody>
          <a:bodyPr vert="horz" wrap="none" lIns="0" tIns="0" rIns="0" bIns="0" rtlCol="0" anchor="ctr" anchorCtr="0">
            <a:spAutoFit/>
          </a:bodyPr>
          <a:lstStyle>
            <a:lvl1pPr>
              <a:defRPr lang="en-US" sz="600" smtClean="0">
                <a:solidFill>
                  <a:srgbClr val="2E2E38"/>
                </a:solidFill>
                <a:latin typeface="EYInterstate" panose="02000503020000020004" pitchFamily="2" charset="0"/>
                <a:cs typeface="Arial" pitchFamily="34" charset="0"/>
              </a:defRPr>
            </a:lvl1pPr>
          </a:lstStyle>
          <a:p>
            <a:pPr algn="ctr"/>
            <a:fld id="{8B680765-40E2-AC40-8F5D-C6BB6AC8B5D5}" type="slidenum">
              <a:rPr lang="en-GB" smtClean="0"/>
              <a:pPr algn="ctr"/>
              <a:t>‹#›</a:t>
            </a:fld>
            <a:endParaRPr lang="en-GB"/>
          </a:p>
        </p:txBody>
      </p:sp>
      <p:sp>
        <p:nvSpPr>
          <p:cNvPr id="17" name="Date Placeholder 11">
            <a:extLst>
              <a:ext uri="{FF2B5EF4-FFF2-40B4-BE49-F238E27FC236}">
                <a16:creationId xmlns:a16="http://schemas.microsoft.com/office/drawing/2014/main" id="{0E37EA33-921A-384B-84B6-A77634E27F61}"/>
              </a:ext>
            </a:extLst>
          </p:cNvPr>
          <p:cNvSpPr txBox="1">
            <a:spLocks/>
          </p:cNvSpPr>
          <p:nvPr userDrawn="1"/>
        </p:nvSpPr>
        <p:spPr>
          <a:xfrm>
            <a:off x="957426" y="7274577"/>
            <a:ext cx="2016000" cy="92333"/>
          </a:xfrm>
          <a:prstGeom prst="rect">
            <a:avLst/>
          </a:prstGeom>
          <a:noFill/>
        </p:spPr>
        <p:txBody>
          <a:bodyPr vert="horz" wrap="square" lIns="0" tIns="0" rIns="0" bIns="0" rtlCol="0" anchor="ctr" anchorCtr="0">
            <a:spAutoFit/>
          </a:bodyPr>
          <a:lstStyle>
            <a:defPPr>
              <a:defRPr lang="en-GB"/>
            </a:defPPr>
            <a:lvl1pPr algn="l" rtl="0" fontAlgn="base">
              <a:spcBef>
                <a:spcPct val="0"/>
              </a:spcBef>
              <a:spcAft>
                <a:spcPct val="0"/>
              </a:spcAft>
              <a:defRPr lang="en-US" sz="600" b="0" i="0" kern="1200" smtClean="0">
                <a:solidFill>
                  <a:srgbClr val="2E2E38"/>
                </a:solidFill>
                <a:latin typeface="EYInterstate Light" panose="02000506000000020004" pitchFamily="2" charset="0"/>
                <a:ea typeface="+mn-ea"/>
                <a:cs typeface="Arial" pitchFamily="34" charset="0"/>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r>
              <a:rPr lang="en-GB" sz="600"/>
              <a:t>Home Care Program Design</a:t>
            </a:r>
          </a:p>
        </p:txBody>
      </p:sp>
    </p:spTree>
    <p:extLst>
      <p:ext uri="{BB962C8B-B14F-4D97-AF65-F5344CB8AC3E}">
        <p14:creationId xmlns:p14="http://schemas.microsoft.com/office/powerpoint/2010/main" val="4249675106"/>
      </p:ext>
    </p:extLst>
  </p:cSld>
  <p:clrMap bg1="lt1" tx1="dk1" bg2="lt2" tx2="dk2" accent1="accent1" accent2="accent2" accent3="accent3" accent4="accent4" accent5="accent5" accent6="accent6" hlink="hlink" folHlink="folHlink"/>
  <p:sldLayoutIdLst>
    <p:sldLayoutId id="2147484557" r:id="rId1"/>
    <p:sldLayoutId id="2147484558" r:id="rId2"/>
    <p:sldLayoutId id="2147484559" r:id="rId3"/>
    <p:sldLayoutId id="2147484560" r:id="rId4"/>
    <p:sldLayoutId id="2147484561" r:id="rId5"/>
    <p:sldLayoutId id="2147484562" r:id="rId6"/>
    <p:sldLayoutId id="2147484563" r:id="rId7"/>
    <p:sldLayoutId id="2147484564" r:id="rId8"/>
    <p:sldLayoutId id="2147484565" r:id="rId9"/>
    <p:sldLayoutId id="2147484566" r:id="rId10"/>
    <p:sldLayoutId id="2147484567" r:id="rId11"/>
    <p:sldLayoutId id="2147484568" r:id="rId12"/>
    <p:sldLayoutId id="2147484569" r:id="rId13"/>
    <p:sldLayoutId id="2147484570" r:id="rId14"/>
  </p:sldLayoutIdLst>
  <p:hf hdr="0" dt="0"/>
  <p:txStyles>
    <p:titleStyle>
      <a:lvl1pPr algn="l" defTabSz="1350587" rtl="0" eaLnBrk="1" fontAlgn="base" hangingPunct="1">
        <a:spcBef>
          <a:spcPct val="0"/>
        </a:spcBef>
        <a:spcAft>
          <a:spcPct val="0"/>
        </a:spcAft>
        <a:defRPr lang="en-US" sz="2399" b="0" i="0" kern="0" smtClean="0">
          <a:solidFill>
            <a:schemeClr val="tx1"/>
          </a:solidFill>
          <a:latin typeface="EYInterstate Light" panose="02000506000000020004" pitchFamily="2" charset="0"/>
          <a:ea typeface="+mj-ea"/>
          <a:cs typeface="+mj-cs"/>
        </a:defRPr>
      </a:lvl1pPr>
      <a:lvl2pPr algn="l" defTabSz="1350587" rtl="0" eaLnBrk="1" fontAlgn="base" hangingPunct="1">
        <a:spcBef>
          <a:spcPct val="0"/>
        </a:spcBef>
        <a:spcAft>
          <a:spcPct val="0"/>
        </a:spcAft>
        <a:defRPr sz="3181">
          <a:solidFill>
            <a:schemeClr val="tx2"/>
          </a:solidFill>
          <a:latin typeface="EYInterstate" pitchFamily="2" charset="0"/>
        </a:defRPr>
      </a:lvl2pPr>
      <a:lvl3pPr algn="l" defTabSz="1350587" rtl="0" eaLnBrk="1" fontAlgn="base" hangingPunct="1">
        <a:spcBef>
          <a:spcPct val="0"/>
        </a:spcBef>
        <a:spcAft>
          <a:spcPct val="0"/>
        </a:spcAft>
        <a:defRPr sz="3181">
          <a:solidFill>
            <a:schemeClr val="tx2"/>
          </a:solidFill>
          <a:latin typeface="EYInterstate" pitchFamily="2" charset="0"/>
        </a:defRPr>
      </a:lvl3pPr>
      <a:lvl4pPr algn="l" defTabSz="1350587" rtl="0" eaLnBrk="1" fontAlgn="base" hangingPunct="1">
        <a:spcBef>
          <a:spcPct val="0"/>
        </a:spcBef>
        <a:spcAft>
          <a:spcPct val="0"/>
        </a:spcAft>
        <a:defRPr sz="3181">
          <a:solidFill>
            <a:schemeClr val="tx2"/>
          </a:solidFill>
          <a:latin typeface="EYInterstate" pitchFamily="2" charset="0"/>
        </a:defRPr>
      </a:lvl4pPr>
      <a:lvl5pPr algn="l" defTabSz="1350587" rtl="0" eaLnBrk="1" fontAlgn="base" hangingPunct="1">
        <a:spcBef>
          <a:spcPct val="0"/>
        </a:spcBef>
        <a:spcAft>
          <a:spcPct val="0"/>
        </a:spcAft>
        <a:defRPr sz="3181">
          <a:solidFill>
            <a:schemeClr val="tx2"/>
          </a:solidFill>
          <a:latin typeface="EYInterstate" pitchFamily="2" charset="0"/>
        </a:defRPr>
      </a:lvl5pPr>
      <a:lvl6pPr marL="605871" algn="l" defTabSz="1350587" rtl="0" eaLnBrk="1" fontAlgn="base" hangingPunct="1">
        <a:spcBef>
          <a:spcPct val="0"/>
        </a:spcBef>
        <a:spcAft>
          <a:spcPct val="0"/>
        </a:spcAft>
        <a:defRPr sz="3181">
          <a:solidFill>
            <a:schemeClr val="tx2"/>
          </a:solidFill>
          <a:latin typeface="EYInterstate" pitchFamily="2" charset="0"/>
        </a:defRPr>
      </a:lvl6pPr>
      <a:lvl7pPr marL="1211741" algn="l" defTabSz="1350587" rtl="0" eaLnBrk="1" fontAlgn="base" hangingPunct="1">
        <a:spcBef>
          <a:spcPct val="0"/>
        </a:spcBef>
        <a:spcAft>
          <a:spcPct val="0"/>
        </a:spcAft>
        <a:defRPr sz="3181">
          <a:solidFill>
            <a:schemeClr val="tx2"/>
          </a:solidFill>
          <a:latin typeface="EYInterstate" pitchFamily="2" charset="0"/>
        </a:defRPr>
      </a:lvl7pPr>
      <a:lvl8pPr marL="1817612" algn="l" defTabSz="1350587" rtl="0" eaLnBrk="1" fontAlgn="base" hangingPunct="1">
        <a:spcBef>
          <a:spcPct val="0"/>
        </a:spcBef>
        <a:spcAft>
          <a:spcPct val="0"/>
        </a:spcAft>
        <a:defRPr sz="3181">
          <a:solidFill>
            <a:schemeClr val="tx2"/>
          </a:solidFill>
          <a:latin typeface="EYInterstate" pitchFamily="2" charset="0"/>
        </a:defRPr>
      </a:lvl8pPr>
      <a:lvl9pPr marL="2423483" algn="l" defTabSz="1350587" rtl="0" eaLnBrk="1" fontAlgn="base" hangingPunct="1">
        <a:spcBef>
          <a:spcPct val="0"/>
        </a:spcBef>
        <a:spcAft>
          <a:spcPct val="0"/>
        </a:spcAft>
        <a:defRPr sz="3181">
          <a:solidFill>
            <a:schemeClr val="tx2"/>
          </a:solidFill>
          <a:latin typeface="EYInterstate" pitchFamily="2" charset="0"/>
        </a:defRPr>
      </a:lvl9pPr>
    </p:titleStyle>
    <p:bodyStyle>
      <a:lvl1pPr marL="0" marR="0" indent="0" algn="l" defTabSz="1350587" rtl="0" eaLnBrk="1" fontAlgn="base" latinLnBrk="0" hangingPunct="1">
        <a:lnSpc>
          <a:spcPct val="100000"/>
        </a:lnSpc>
        <a:spcBef>
          <a:spcPts val="0"/>
        </a:spcBef>
        <a:spcAft>
          <a:spcPts val="757"/>
        </a:spcAft>
        <a:buClr>
          <a:srgbClr val="27ACAA"/>
        </a:buClr>
        <a:buSzTx/>
        <a:buFontTx/>
        <a:buNone/>
        <a:tabLst/>
        <a:defRPr sz="1600" b="0" i="0" baseline="0">
          <a:solidFill>
            <a:schemeClr val="tx1"/>
          </a:solidFill>
          <a:latin typeface="EYInterstate Light" panose="02000506000000020004" pitchFamily="2" charset="0"/>
          <a:ea typeface="+mn-ea"/>
          <a:cs typeface="+mn-cs"/>
        </a:defRPr>
      </a:lvl1pPr>
      <a:lvl2pPr marL="0" marR="0" indent="0" algn="l" defTabSz="1350587" rtl="0" eaLnBrk="1" fontAlgn="base" latinLnBrk="0" hangingPunct="1">
        <a:lnSpc>
          <a:spcPct val="100000"/>
        </a:lnSpc>
        <a:spcBef>
          <a:spcPts val="757"/>
        </a:spcBef>
        <a:spcAft>
          <a:spcPts val="252"/>
        </a:spcAft>
        <a:buClr>
          <a:srgbClr val="27ACAA"/>
        </a:buClr>
        <a:buSzPct val="30000"/>
        <a:buFont typeface="Arial" charset="0"/>
        <a:buNone/>
        <a:tabLst/>
        <a:defRPr kumimoji="0" lang="en-GB" sz="1200" b="1" i="0" u="none" strike="noStrike" kern="0" cap="none" spc="0" normalizeH="0" baseline="0" dirty="0" smtClean="0">
          <a:ln>
            <a:noFill/>
          </a:ln>
          <a:solidFill>
            <a:schemeClr val="tx1"/>
          </a:solidFill>
          <a:effectLst/>
          <a:uLnTx/>
          <a:uFillTx/>
          <a:latin typeface="EYInterstate" panose="02000503020000020004" pitchFamily="2" charset="0"/>
          <a:ea typeface="+mn-ea"/>
          <a:cs typeface="+mn-cs"/>
        </a:defRPr>
      </a:lvl2pPr>
      <a:lvl3pPr marL="0" marR="0" indent="-172183" algn="l" defTabSz="1350587" rtl="0" eaLnBrk="1" fontAlgn="base" latinLnBrk="0" hangingPunct="1">
        <a:lnSpc>
          <a:spcPct val="100000"/>
        </a:lnSpc>
        <a:spcBef>
          <a:spcPts val="0"/>
        </a:spcBef>
        <a:spcAft>
          <a:spcPts val="757"/>
        </a:spcAft>
        <a:buClr>
          <a:srgbClr val="27ACAA"/>
        </a:buClr>
        <a:buSzPct val="70000"/>
        <a:buFont typeface="Arial" panose="020B0604020202020204" pitchFamily="34" charset="0"/>
        <a:buChar char="►"/>
        <a:tabLst/>
        <a:defRPr kumimoji="0" lang="en-US" sz="1200" b="0" i="0" u="none" strike="noStrike" kern="0" cap="none" spc="0" normalizeH="0" baseline="0" dirty="0">
          <a:ln>
            <a:noFill/>
          </a:ln>
          <a:solidFill>
            <a:srgbClr val="2E2E38"/>
          </a:solidFill>
          <a:effectLst/>
          <a:uLnTx/>
          <a:uFillTx/>
          <a:latin typeface="EYInterstate Light"/>
          <a:ea typeface="+mn-ea"/>
          <a:cs typeface="+mn-cs"/>
        </a:defRPr>
      </a:lvl3pPr>
      <a:lvl4pPr marL="0" marR="0" indent="0" algn="l" defTabSz="1350587" rtl="0" eaLnBrk="1" fontAlgn="base" latinLnBrk="0" hangingPunct="1">
        <a:lnSpc>
          <a:spcPct val="100000"/>
        </a:lnSpc>
        <a:spcBef>
          <a:spcPts val="0"/>
        </a:spcBef>
        <a:spcAft>
          <a:spcPts val="1514"/>
        </a:spcAft>
        <a:buClr>
          <a:srgbClr val="27ACAA"/>
        </a:buClr>
        <a:buSzPct val="70000"/>
        <a:buFont typeface="Arial" panose="020B0604020202020204" pitchFamily="34" charset="0"/>
        <a:buNone/>
        <a:tabLst/>
        <a:defRPr kumimoji="0" lang="en-US" sz="1200" b="0" i="0" u="none" strike="noStrike" kern="0" cap="none" spc="0" normalizeH="0" baseline="0" dirty="0" smtClean="0">
          <a:ln>
            <a:noFill/>
          </a:ln>
          <a:solidFill>
            <a:srgbClr val="2E2E38"/>
          </a:solidFill>
          <a:effectLst/>
          <a:uLnTx/>
          <a:uFillTx/>
          <a:latin typeface="EYInterstate Light"/>
          <a:ea typeface="+mn-ea"/>
          <a:cs typeface="+mn-cs"/>
        </a:defRPr>
      </a:lvl4pPr>
      <a:lvl5pPr marL="0" marR="0" indent="0" algn="l" defTabSz="1350587" rtl="0" eaLnBrk="1" fontAlgn="base" latinLnBrk="0" hangingPunct="1">
        <a:lnSpc>
          <a:spcPct val="100000"/>
        </a:lnSpc>
        <a:spcBef>
          <a:spcPts val="0"/>
        </a:spcBef>
        <a:spcAft>
          <a:spcPts val="1514"/>
        </a:spcAft>
        <a:buClr>
          <a:srgbClr val="27ACAA"/>
        </a:buClr>
        <a:buSzTx/>
        <a:buFont typeface="+mj-lt"/>
        <a:buNone/>
        <a:tabLst/>
        <a:defRPr kumimoji="0" lang="en-US" sz="1200" b="0" i="0" u="none" strike="noStrike" kern="0" cap="none" spc="0" normalizeH="0" baseline="0" dirty="0" smtClean="0">
          <a:ln>
            <a:noFill/>
          </a:ln>
          <a:solidFill>
            <a:srgbClr val="2E2E38"/>
          </a:solidFill>
          <a:effectLst/>
          <a:uLnTx/>
          <a:uFillTx/>
          <a:latin typeface="EYInterstate Light"/>
          <a:ea typeface="+mn-ea"/>
          <a:cs typeface="+mn-cs"/>
        </a:defRPr>
      </a:lvl5pPr>
      <a:lvl6pPr marL="10011" marR="0" indent="0" algn="l" defTabSz="1350587" rtl="0" eaLnBrk="1" fontAlgn="base" latinLnBrk="0" hangingPunct="1">
        <a:lnSpc>
          <a:spcPct val="100000"/>
        </a:lnSpc>
        <a:spcBef>
          <a:spcPts val="0"/>
        </a:spcBef>
        <a:spcAft>
          <a:spcPts val="1514"/>
        </a:spcAft>
        <a:buClrTx/>
        <a:buSzTx/>
        <a:buFontTx/>
        <a:buNone/>
        <a:tabLst/>
        <a:defRPr kumimoji="0" lang="en-US" sz="2270" b="1" i="0" u="none" strike="noStrike" kern="0" cap="none" spc="0" normalizeH="0" baseline="0" dirty="0" smtClean="0">
          <a:ln>
            <a:noFill/>
          </a:ln>
          <a:solidFill>
            <a:srgbClr val="2E2E38"/>
          </a:solidFill>
          <a:effectLst/>
          <a:uLnTx/>
          <a:uFillTx/>
          <a:latin typeface="EYInterstate Light"/>
          <a:ea typeface="+mn-ea"/>
          <a:cs typeface="+mn-cs"/>
        </a:defRPr>
      </a:lvl6pPr>
      <a:lvl7pPr marL="10011" marR="0" indent="0" algn="l" defTabSz="1350587" rtl="0" eaLnBrk="1" fontAlgn="base" latinLnBrk="0" hangingPunct="1">
        <a:lnSpc>
          <a:spcPct val="100000"/>
        </a:lnSpc>
        <a:spcBef>
          <a:spcPts val="0"/>
        </a:spcBef>
        <a:spcAft>
          <a:spcPts val="1514"/>
        </a:spcAft>
        <a:buClrTx/>
        <a:buSzTx/>
        <a:buFontTx/>
        <a:buNone/>
        <a:tabLst/>
        <a:defRPr kumimoji="0" lang="en-US" sz="2018" b="0" i="0" u="none" strike="noStrike" kern="0" cap="none" spc="0" normalizeH="0" baseline="0" dirty="0">
          <a:ln>
            <a:noFill/>
          </a:ln>
          <a:solidFill>
            <a:srgbClr val="2E2E38"/>
          </a:solidFill>
          <a:effectLst/>
          <a:uLnTx/>
          <a:uFillTx/>
          <a:latin typeface="Georgia" panose="02040502050405020303" pitchFamily="18" charset="0"/>
          <a:ea typeface="+mn-ea"/>
          <a:cs typeface="+mn-cs"/>
        </a:defRPr>
      </a:lvl7pPr>
      <a:lvl8pPr marL="4855381" indent="-336595" algn="l" defTabSz="1350587" rtl="0" eaLnBrk="1" fontAlgn="base" hangingPunct="1">
        <a:spcBef>
          <a:spcPct val="20000"/>
        </a:spcBef>
        <a:spcAft>
          <a:spcPct val="0"/>
        </a:spcAft>
        <a:buChar char="»"/>
        <a:defRPr sz="2916">
          <a:solidFill>
            <a:schemeClr val="tx1"/>
          </a:solidFill>
          <a:latin typeface="Arial" charset="0"/>
        </a:defRPr>
      </a:lvl8pPr>
      <a:lvl9pPr marL="5461250" indent="-336595" algn="l" defTabSz="1350587" rtl="0" eaLnBrk="1" fontAlgn="base" hangingPunct="1">
        <a:spcBef>
          <a:spcPct val="20000"/>
        </a:spcBef>
        <a:spcAft>
          <a:spcPct val="0"/>
        </a:spcAft>
        <a:buChar char="»"/>
        <a:defRPr sz="2916">
          <a:solidFill>
            <a:schemeClr val="tx1"/>
          </a:solidFill>
          <a:latin typeface="Arial" charset="0"/>
        </a:defRPr>
      </a:lvl9pPr>
    </p:bodyStyle>
    <p:otherStyle>
      <a:defPPr>
        <a:defRPr lang="en-US"/>
      </a:defPPr>
      <a:lvl1pPr marL="0" algn="l" defTabSz="1211741" rtl="0" eaLnBrk="1" latinLnBrk="0" hangingPunct="1">
        <a:defRPr sz="2386" kern="1200">
          <a:solidFill>
            <a:schemeClr val="tx1"/>
          </a:solidFill>
          <a:latin typeface="+mn-lt"/>
          <a:ea typeface="+mn-ea"/>
          <a:cs typeface="+mn-cs"/>
        </a:defRPr>
      </a:lvl1pPr>
      <a:lvl2pPr marL="605871" algn="l" defTabSz="1211741" rtl="0" eaLnBrk="1" latinLnBrk="0" hangingPunct="1">
        <a:defRPr sz="2386" kern="1200">
          <a:solidFill>
            <a:schemeClr val="tx1"/>
          </a:solidFill>
          <a:latin typeface="+mn-lt"/>
          <a:ea typeface="+mn-ea"/>
          <a:cs typeface="+mn-cs"/>
        </a:defRPr>
      </a:lvl2pPr>
      <a:lvl3pPr marL="1211741" algn="l" defTabSz="1211741" rtl="0" eaLnBrk="1" latinLnBrk="0" hangingPunct="1">
        <a:defRPr sz="2386" kern="1200">
          <a:solidFill>
            <a:schemeClr val="tx1"/>
          </a:solidFill>
          <a:latin typeface="+mn-lt"/>
          <a:ea typeface="+mn-ea"/>
          <a:cs typeface="+mn-cs"/>
        </a:defRPr>
      </a:lvl3pPr>
      <a:lvl4pPr marL="1817612" algn="l" defTabSz="1211741" rtl="0" eaLnBrk="1" latinLnBrk="0" hangingPunct="1">
        <a:defRPr sz="2386" kern="1200">
          <a:solidFill>
            <a:schemeClr val="tx1"/>
          </a:solidFill>
          <a:latin typeface="+mn-lt"/>
          <a:ea typeface="+mn-ea"/>
          <a:cs typeface="+mn-cs"/>
        </a:defRPr>
      </a:lvl4pPr>
      <a:lvl5pPr marL="2423483" algn="l" defTabSz="1211741" rtl="0" eaLnBrk="1" latinLnBrk="0" hangingPunct="1">
        <a:defRPr sz="2386" kern="1200">
          <a:solidFill>
            <a:schemeClr val="tx1"/>
          </a:solidFill>
          <a:latin typeface="+mn-lt"/>
          <a:ea typeface="+mn-ea"/>
          <a:cs typeface="+mn-cs"/>
        </a:defRPr>
      </a:lvl5pPr>
      <a:lvl6pPr marL="3029352" algn="l" defTabSz="1211741" rtl="0" eaLnBrk="1" latinLnBrk="0" hangingPunct="1">
        <a:defRPr sz="2386" kern="1200">
          <a:solidFill>
            <a:schemeClr val="tx1"/>
          </a:solidFill>
          <a:latin typeface="+mn-lt"/>
          <a:ea typeface="+mn-ea"/>
          <a:cs typeface="+mn-cs"/>
        </a:defRPr>
      </a:lvl6pPr>
      <a:lvl7pPr marL="3635224" algn="l" defTabSz="1211741" rtl="0" eaLnBrk="1" latinLnBrk="0" hangingPunct="1">
        <a:defRPr sz="2386" kern="1200">
          <a:solidFill>
            <a:schemeClr val="tx1"/>
          </a:solidFill>
          <a:latin typeface="+mn-lt"/>
          <a:ea typeface="+mn-ea"/>
          <a:cs typeface="+mn-cs"/>
        </a:defRPr>
      </a:lvl7pPr>
      <a:lvl8pPr marL="4241094" algn="l" defTabSz="1211741" rtl="0" eaLnBrk="1" latinLnBrk="0" hangingPunct="1">
        <a:defRPr sz="2386" kern="1200">
          <a:solidFill>
            <a:schemeClr val="tx1"/>
          </a:solidFill>
          <a:latin typeface="+mn-lt"/>
          <a:ea typeface="+mn-ea"/>
          <a:cs typeface="+mn-cs"/>
        </a:defRPr>
      </a:lvl8pPr>
      <a:lvl9pPr marL="4846965" algn="l" defTabSz="1211741" rtl="0" eaLnBrk="1" latinLnBrk="0" hangingPunct="1">
        <a:defRPr sz="238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1">
          <p15:clr>
            <a:srgbClr val="F26B43"/>
          </p15:clr>
        </p15:guide>
        <p15:guide id="2" pos="8070">
          <p15:clr>
            <a:srgbClr val="F26B43"/>
          </p15:clr>
        </p15:guide>
        <p15:guide id="3" pos="430">
          <p15:clr>
            <a:srgbClr val="F26B43"/>
          </p15:clr>
        </p15:guide>
        <p15:guide id="4" orient="horz" pos="4439">
          <p15:clr>
            <a:srgbClr val="F26B43"/>
          </p15:clr>
        </p15:guide>
        <p15:guide id="5" orient="horz" pos="508">
          <p15:clr>
            <a:srgbClr val="F26B43"/>
          </p15:clr>
        </p15:guide>
        <p15:guide id="6" orient="horz" pos="1075">
          <p15:clr>
            <a:srgbClr val="F26B43"/>
          </p15:clr>
        </p15:guide>
        <p15:guide id="8" pos="7637">
          <p15:clr>
            <a:srgbClr val="F26B43"/>
          </p15:clr>
        </p15:guide>
        <p15:guide id="9" pos="2729">
          <p15:clr>
            <a:srgbClr val="F26B43"/>
          </p15:clr>
        </p15:guide>
        <p15:guide id="10" pos="2888">
          <p15:clr>
            <a:srgbClr val="F26B43"/>
          </p15:clr>
        </p15:guide>
        <p15:guide id="11" pos="5192">
          <p15:clr>
            <a:srgbClr val="F26B43"/>
          </p15:clr>
        </p15:guide>
        <p15:guide id="12" pos="5821">
          <p15:clr>
            <a:srgbClr val="F26B43"/>
          </p15:clr>
        </p15:guide>
        <p15:guide id="13" pos="3910">
          <p15:clr>
            <a:srgbClr val="F26B43"/>
          </p15:clr>
        </p15:guide>
        <p15:guide id="14" pos="4159">
          <p15:clr>
            <a:srgbClr val="F26B43"/>
          </p15:clr>
        </p15:guide>
        <p15:guide id="16" pos="4040">
          <p15:clr>
            <a:srgbClr val="F26B43"/>
          </p15:clr>
        </p15:guide>
        <p15:guide id="17" pos="2277">
          <p15:clr>
            <a:srgbClr val="F26B43"/>
          </p15:clr>
        </p15:guide>
        <p15:guide id="18" pos="2133">
          <p15:clr>
            <a:srgbClr val="F26B43"/>
          </p15:clr>
        </p15:guide>
        <p15:guide id="19" pos="5337">
          <p15:clr>
            <a:srgbClr val="F26B43"/>
          </p15:clr>
        </p15:guide>
        <p15:guide id="20" pos="596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D8B93807-63B8-AB4F-B9FF-1787C1792354}"/>
              </a:ext>
            </a:extLst>
          </p:cNvPr>
          <p:cNvSpPr/>
          <p:nvPr userDrawn="1"/>
        </p:nvSpPr>
        <p:spPr>
          <a:xfrm flipH="1">
            <a:off x="12812642" y="0"/>
            <a:ext cx="681110" cy="7589838"/>
          </a:xfrm>
          <a:prstGeom prst="rect">
            <a:avLst/>
          </a:prstGeom>
          <a:solidFill>
            <a:srgbClr val="27ACAA"/>
          </a:solidFill>
          <a:ln w="9525" cap="flat" cmpd="sng" algn="ctr">
            <a:noFill/>
            <a:prstDash val="solid"/>
          </a:ln>
          <a:effectLst/>
        </p:spPr>
        <p:txBody>
          <a:bodyPr rtlCol="0" anchor="t" anchorCtr="0"/>
          <a:lstStyle/>
          <a:p>
            <a:pPr marL="0" marR="0" lvl="0" indent="0" algn="ctr" defTabSz="1153109" eaLnBrk="1" fontAlgn="auto" latinLnBrk="0" hangingPunct="1">
              <a:lnSpc>
                <a:spcPct val="100000"/>
              </a:lnSpc>
              <a:spcBef>
                <a:spcPts val="0"/>
              </a:spcBef>
              <a:spcAft>
                <a:spcPts val="0"/>
              </a:spcAft>
              <a:buClrTx/>
              <a:buSzTx/>
              <a:buFontTx/>
              <a:buNone/>
              <a:tabLst/>
              <a:defRPr/>
            </a:pPr>
            <a:endParaRPr kumimoji="0" lang="en-IN" sz="1514" b="0" i="0" u="none" strike="noStrike" kern="0" cap="none" spc="0" normalizeH="0" baseline="0" noProof="0">
              <a:ln>
                <a:noFill/>
              </a:ln>
              <a:solidFill>
                <a:srgbClr val="000000"/>
              </a:solidFill>
              <a:effectLst/>
              <a:uLnTx/>
              <a:uFillTx/>
              <a:latin typeface="Arial"/>
              <a:ea typeface="+mn-ea"/>
              <a:cs typeface="+mn-cs"/>
            </a:endParaRPr>
          </a:p>
        </p:txBody>
      </p:sp>
      <p:graphicFrame>
        <p:nvGraphicFramePr>
          <p:cNvPr id="2" name="Object 1" hidden="1"/>
          <p:cNvGraphicFramePr>
            <a:graphicFrameLocks noChangeAspect="1"/>
          </p:cNvGraphicFramePr>
          <p:nvPr userDrawn="1">
            <p:custDataLst>
              <p:tags r:id="rId22"/>
            </p:custDataLst>
            <p:extLst>
              <p:ext uri="{D42A27DB-BD31-4B8C-83A1-F6EECF244321}">
                <p14:modId xmlns:p14="http://schemas.microsoft.com/office/powerpoint/2010/main" val="4241028609"/>
              </p:ext>
            </p:extLst>
          </p:nvPr>
        </p:nvGraphicFramePr>
        <p:xfrm>
          <a:off x="2007" y="1598"/>
          <a:ext cx="2003" cy="1593"/>
        </p:xfrm>
        <a:graphic>
          <a:graphicData uri="http://schemas.openxmlformats.org/presentationml/2006/ole">
            <mc:AlternateContent xmlns:mc="http://schemas.openxmlformats.org/markup-compatibility/2006">
              <mc:Choice xmlns:v="urn:schemas-microsoft-com:vml" Requires="v">
                <p:oleObj spid="_x0000_s4158" name="think-cell Slide" r:id="rId23" imgW="270" imgH="270" progId="TCLayout.ActiveDocument.1">
                  <p:embed/>
                </p:oleObj>
              </mc:Choice>
              <mc:Fallback>
                <p:oleObj name="think-cell Slide" r:id="rId23" imgW="270" imgH="270" progId="TCLayout.ActiveDocument.1">
                  <p:embed/>
                  <p:pic>
                    <p:nvPicPr>
                      <p:cNvPr id="2" name="Object 1" hidden="1"/>
                      <p:cNvPicPr/>
                      <p:nvPr/>
                    </p:nvPicPr>
                    <p:blipFill>
                      <a:blip r:embed="rId24"/>
                      <a:stretch>
                        <a:fillRect/>
                      </a:stretch>
                    </p:blipFill>
                    <p:spPr>
                      <a:xfrm>
                        <a:off x="2007" y="1598"/>
                        <a:ext cx="2003" cy="1593"/>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B57CBA72-B3E4-3E4D-9127-8ABB51B28841}"/>
              </a:ext>
            </a:extLst>
          </p:cNvPr>
          <p:cNvSpPr>
            <a:spLocks noGrp="1"/>
          </p:cNvSpPr>
          <p:nvPr userDrawn="1">
            <p:ph type="body" idx="1"/>
          </p:nvPr>
        </p:nvSpPr>
        <p:spPr>
          <a:xfrm>
            <a:off x="682800" y="1723536"/>
            <a:ext cx="11441355" cy="5323379"/>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itle Placeholder 4">
            <a:extLst>
              <a:ext uri="{FF2B5EF4-FFF2-40B4-BE49-F238E27FC236}">
                <a16:creationId xmlns:a16="http://schemas.microsoft.com/office/drawing/2014/main" id="{BAC7FAD7-09E7-B645-8C89-046025E65FED}"/>
              </a:ext>
            </a:extLst>
          </p:cNvPr>
          <p:cNvSpPr>
            <a:spLocks noGrp="1"/>
          </p:cNvSpPr>
          <p:nvPr userDrawn="1">
            <p:ph type="title"/>
          </p:nvPr>
        </p:nvSpPr>
        <p:spPr>
          <a:xfrm>
            <a:off x="692825" y="806451"/>
            <a:ext cx="11441353" cy="523220"/>
          </a:xfrm>
          <a:prstGeom prst="rect">
            <a:avLst/>
          </a:prstGeom>
        </p:spPr>
        <p:txBody>
          <a:bodyPr vert="horz" lIns="0" tIns="0" rIns="0" bIns="0" rtlCol="0" anchor="t" anchorCtr="0">
            <a:spAutoFit/>
          </a:bodyPr>
          <a:lstStyle/>
          <a:p>
            <a:r>
              <a:rPr lang="en-GB"/>
              <a:t>Click to edit Master title style</a:t>
            </a:r>
            <a:endParaRPr lang="en-US"/>
          </a:p>
        </p:txBody>
      </p:sp>
      <p:grpSp>
        <p:nvGrpSpPr>
          <p:cNvPr id="54" name="Group 53">
            <a:extLst>
              <a:ext uri="{FF2B5EF4-FFF2-40B4-BE49-F238E27FC236}">
                <a16:creationId xmlns:a16="http://schemas.microsoft.com/office/drawing/2014/main" id="{D700916C-6312-DA46-B138-393AC7AF3007}"/>
              </a:ext>
            </a:extLst>
          </p:cNvPr>
          <p:cNvGrpSpPr/>
          <p:nvPr userDrawn="1"/>
        </p:nvGrpSpPr>
        <p:grpSpPr>
          <a:xfrm>
            <a:off x="12974703" y="249753"/>
            <a:ext cx="356985" cy="396000"/>
            <a:chOff x="10029626" y="334901"/>
            <a:chExt cx="283026" cy="288000"/>
          </a:xfrm>
          <a:solidFill>
            <a:schemeClr val="bg1"/>
          </a:solidFill>
        </p:grpSpPr>
        <p:sp>
          <p:nvSpPr>
            <p:cNvPr id="55" name="Freeform 13">
              <a:extLst>
                <a:ext uri="{FF2B5EF4-FFF2-40B4-BE49-F238E27FC236}">
                  <a16:creationId xmlns:a16="http://schemas.microsoft.com/office/drawing/2014/main" id="{BC6F9471-5767-F545-A815-E283B218EB68}"/>
                </a:ext>
              </a:extLst>
            </p:cNvPr>
            <p:cNvSpPr>
              <a:spLocks/>
            </p:cNvSpPr>
            <p:nvPr userDrawn="1"/>
          </p:nvSpPr>
          <p:spPr bwMode="auto">
            <a:xfrm>
              <a:off x="10032217" y="480404"/>
              <a:ext cx="114413" cy="142497"/>
            </a:xfrm>
            <a:custGeom>
              <a:avLst/>
              <a:gdLst>
                <a:gd name="T0" fmla="*/ 414 w 1104"/>
                <a:gd name="T1" fmla="*/ 832 h 1375"/>
                <a:gd name="T2" fmla="*/ 913 w 1104"/>
                <a:gd name="T3" fmla="*/ 832 h 1375"/>
                <a:gd name="T4" fmla="*/ 913 w 1104"/>
                <a:gd name="T5" fmla="*/ 543 h 1375"/>
                <a:gd name="T6" fmla="*/ 414 w 1104"/>
                <a:gd name="T7" fmla="*/ 543 h 1375"/>
                <a:gd name="T8" fmla="*/ 414 w 1104"/>
                <a:gd name="T9" fmla="*/ 316 h 1375"/>
                <a:gd name="T10" fmla="*/ 965 w 1104"/>
                <a:gd name="T11" fmla="*/ 316 h 1375"/>
                <a:gd name="T12" fmla="*/ 783 w 1104"/>
                <a:gd name="T13" fmla="*/ 0 h 1375"/>
                <a:gd name="T14" fmla="*/ 0 w 1104"/>
                <a:gd name="T15" fmla="*/ 0 h 1375"/>
                <a:gd name="T16" fmla="*/ 0 w 1104"/>
                <a:gd name="T17" fmla="*/ 1375 h 1375"/>
                <a:gd name="T18" fmla="*/ 1104 w 1104"/>
                <a:gd name="T19" fmla="*/ 1375 h 1375"/>
                <a:gd name="T20" fmla="*/ 1104 w 1104"/>
                <a:gd name="T21" fmla="*/ 1058 h 1375"/>
                <a:gd name="T22" fmla="*/ 414 w 1104"/>
                <a:gd name="T23" fmla="*/ 1058 h 1375"/>
                <a:gd name="T24" fmla="*/ 414 w 1104"/>
                <a:gd name="T25" fmla="*/ 832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4" h="1375">
                  <a:moveTo>
                    <a:pt x="414" y="832"/>
                  </a:moveTo>
                  <a:lnTo>
                    <a:pt x="913" y="832"/>
                  </a:lnTo>
                  <a:lnTo>
                    <a:pt x="913" y="543"/>
                  </a:lnTo>
                  <a:lnTo>
                    <a:pt x="414" y="543"/>
                  </a:lnTo>
                  <a:lnTo>
                    <a:pt x="414" y="316"/>
                  </a:lnTo>
                  <a:lnTo>
                    <a:pt x="965" y="316"/>
                  </a:lnTo>
                  <a:lnTo>
                    <a:pt x="783" y="0"/>
                  </a:lnTo>
                  <a:lnTo>
                    <a:pt x="0" y="0"/>
                  </a:lnTo>
                  <a:lnTo>
                    <a:pt x="0" y="1375"/>
                  </a:lnTo>
                  <a:lnTo>
                    <a:pt x="1104" y="1375"/>
                  </a:lnTo>
                  <a:lnTo>
                    <a:pt x="1104" y="1058"/>
                  </a:lnTo>
                  <a:lnTo>
                    <a:pt x="414" y="1058"/>
                  </a:lnTo>
                  <a:lnTo>
                    <a:pt x="414" y="8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109"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56" name="Freeform 14">
              <a:extLst>
                <a:ext uri="{FF2B5EF4-FFF2-40B4-BE49-F238E27FC236}">
                  <a16:creationId xmlns:a16="http://schemas.microsoft.com/office/drawing/2014/main" id="{16ECE910-8C0D-2541-944C-850ED6631AAE}"/>
                </a:ext>
              </a:extLst>
            </p:cNvPr>
            <p:cNvSpPr>
              <a:spLocks/>
            </p:cNvSpPr>
            <p:nvPr userDrawn="1"/>
          </p:nvSpPr>
          <p:spPr bwMode="auto">
            <a:xfrm>
              <a:off x="10126835" y="480404"/>
              <a:ext cx="142912" cy="142497"/>
            </a:xfrm>
            <a:custGeom>
              <a:avLst/>
              <a:gdLst>
                <a:gd name="T0" fmla="*/ 927 w 1379"/>
                <a:gd name="T1" fmla="*/ 0 h 1375"/>
                <a:gd name="T2" fmla="*/ 692 w 1379"/>
                <a:gd name="T3" fmla="*/ 448 h 1375"/>
                <a:gd name="T4" fmla="*/ 458 w 1379"/>
                <a:gd name="T5" fmla="*/ 0 h 1375"/>
                <a:gd name="T6" fmla="*/ 0 w 1379"/>
                <a:gd name="T7" fmla="*/ 0 h 1375"/>
                <a:gd name="T8" fmla="*/ 482 w 1379"/>
                <a:gd name="T9" fmla="*/ 832 h 1375"/>
                <a:gd name="T10" fmla="*/ 482 w 1379"/>
                <a:gd name="T11" fmla="*/ 1375 h 1375"/>
                <a:gd name="T12" fmla="*/ 895 w 1379"/>
                <a:gd name="T13" fmla="*/ 1375 h 1375"/>
                <a:gd name="T14" fmla="*/ 895 w 1379"/>
                <a:gd name="T15" fmla="*/ 832 h 1375"/>
                <a:gd name="T16" fmla="*/ 1379 w 1379"/>
                <a:gd name="T17" fmla="*/ 0 h 1375"/>
                <a:gd name="T18" fmla="*/ 927 w 1379"/>
                <a:gd name="T19" fmla="*/ 0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9" h="1375">
                  <a:moveTo>
                    <a:pt x="927" y="0"/>
                  </a:moveTo>
                  <a:lnTo>
                    <a:pt x="692" y="448"/>
                  </a:lnTo>
                  <a:lnTo>
                    <a:pt x="458" y="0"/>
                  </a:lnTo>
                  <a:lnTo>
                    <a:pt x="0" y="0"/>
                  </a:lnTo>
                  <a:lnTo>
                    <a:pt x="482" y="832"/>
                  </a:lnTo>
                  <a:lnTo>
                    <a:pt x="482" y="1375"/>
                  </a:lnTo>
                  <a:lnTo>
                    <a:pt x="895" y="1375"/>
                  </a:lnTo>
                  <a:lnTo>
                    <a:pt x="895" y="832"/>
                  </a:lnTo>
                  <a:lnTo>
                    <a:pt x="1379" y="0"/>
                  </a:lnTo>
                  <a:lnTo>
                    <a:pt x="9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109"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57" name="Freeform 15">
              <a:extLst>
                <a:ext uri="{FF2B5EF4-FFF2-40B4-BE49-F238E27FC236}">
                  <a16:creationId xmlns:a16="http://schemas.microsoft.com/office/drawing/2014/main" id="{E3401A05-CE02-354B-8002-32CDAED22C59}"/>
                </a:ext>
              </a:extLst>
            </p:cNvPr>
            <p:cNvSpPr>
              <a:spLocks/>
            </p:cNvSpPr>
            <p:nvPr userDrawn="1"/>
          </p:nvSpPr>
          <p:spPr bwMode="auto">
            <a:xfrm>
              <a:off x="10029626" y="334901"/>
              <a:ext cx="283026" cy="102805"/>
            </a:xfrm>
            <a:custGeom>
              <a:avLst/>
              <a:gdLst>
                <a:gd name="T0" fmla="*/ 2731 w 2731"/>
                <a:gd name="T1" fmla="*/ 0 h 992"/>
                <a:gd name="T2" fmla="*/ 0 w 2731"/>
                <a:gd name="T3" fmla="*/ 992 h 992"/>
                <a:gd name="T4" fmla="*/ 2731 w 2731"/>
                <a:gd name="T5" fmla="*/ 511 h 992"/>
                <a:gd name="T6" fmla="*/ 2731 w 2731"/>
                <a:gd name="T7" fmla="*/ 0 h 992"/>
              </a:gdLst>
              <a:ahLst/>
              <a:cxnLst>
                <a:cxn ang="0">
                  <a:pos x="T0" y="T1"/>
                </a:cxn>
                <a:cxn ang="0">
                  <a:pos x="T2" y="T3"/>
                </a:cxn>
                <a:cxn ang="0">
                  <a:pos x="T4" y="T5"/>
                </a:cxn>
                <a:cxn ang="0">
                  <a:pos x="T6" y="T7"/>
                </a:cxn>
              </a:cxnLst>
              <a:rect l="0" t="0" r="r" b="b"/>
              <a:pathLst>
                <a:path w="2731" h="992">
                  <a:moveTo>
                    <a:pt x="2731" y="0"/>
                  </a:moveTo>
                  <a:lnTo>
                    <a:pt x="0" y="992"/>
                  </a:lnTo>
                  <a:lnTo>
                    <a:pt x="2731" y="511"/>
                  </a:lnTo>
                  <a:lnTo>
                    <a:pt x="273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109"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grpSp>
      <p:sp>
        <p:nvSpPr>
          <p:cNvPr id="40" name="Slide Number Placeholder 6">
            <a:extLst>
              <a:ext uri="{FF2B5EF4-FFF2-40B4-BE49-F238E27FC236}">
                <a16:creationId xmlns:a16="http://schemas.microsoft.com/office/drawing/2014/main" id="{2B6A94C5-2FF2-FB44-8128-89FB6ACDE1BB}"/>
              </a:ext>
            </a:extLst>
          </p:cNvPr>
          <p:cNvSpPr>
            <a:spLocks noGrp="1"/>
          </p:cNvSpPr>
          <p:nvPr>
            <p:ph type="sldNum" sz="quarter" idx="4"/>
          </p:nvPr>
        </p:nvSpPr>
        <p:spPr>
          <a:xfrm>
            <a:off x="707741" y="7274579"/>
            <a:ext cx="105798" cy="92333"/>
          </a:xfrm>
          <a:prstGeom prst="rect">
            <a:avLst/>
          </a:prstGeom>
          <a:noFill/>
        </p:spPr>
        <p:txBody>
          <a:bodyPr vert="horz" wrap="none" lIns="0" tIns="0" rIns="0" bIns="0" rtlCol="0" anchor="ctr" anchorCtr="0">
            <a:spAutoFit/>
          </a:bodyPr>
          <a:lstStyle>
            <a:lvl1pPr>
              <a:defRPr lang="en-US" sz="600" smtClean="0">
                <a:solidFill>
                  <a:srgbClr val="2E2E38"/>
                </a:solidFill>
                <a:latin typeface="EYInterstate" panose="02000503020000020004" pitchFamily="2" charset="0"/>
                <a:cs typeface="Arial" pitchFamily="34" charset="0"/>
              </a:defRPr>
            </a:lvl1pPr>
          </a:lstStyle>
          <a:p>
            <a:pPr algn="ctr"/>
            <a:fld id="{8B680765-40E2-AC40-8F5D-C6BB6AC8B5D5}" type="slidenum">
              <a:rPr lang="en-GB" smtClean="0"/>
              <a:pPr algn="ctr"/>
              <a:t>‹#›</a:t>
            </a:fld>
            <a:endParaRPr lang="en-GB"/>
          </a:p>
        </p:txBody>
      </p:sp>
      <p:sp>
        <p:nvSpPr>
          <p:cNvPr id="42" name="Footer Placeholder 10">
            <a:extLst>
              <a:ext uri="{FF2B5EF4-FFF2-40B4-BE49-F238E27FC236}">
                <a16:creationId xmlns:a16="http://schemas.microsoft.com/office/drawing/2014/main" id="{59D44C14-6569-A548-86D4-BC131CB2C470}"/>
              </a:ext>
            </a:extLst>
          </p:cNvPr>
          <p:cNvSpPr>
            <a:spLocks noGrp="1"/>
          </p:cNvSpPr>
          <p:nvPr>
            <p:ph type="ftr" sz="quarter" idx="3"/>
          </p:nvPr>
        </p:nvSpPr>
        <p:spPr>
          <a:xfrm>
            <a:off x="682798" y="387979"/>
            <a:ext cx="4814002" cy="147721"/>
          </a:xfrm>
          <a:prstGeom prst="rect">
            <a:avLst/>
          </a:prstGeom>
          <a:noFill/>
        </p:spPr>
        <p:txBody>
          <a:bodyPr vert="horz" wrap="square" lIns="0" tIns="0" rIns="0" bIns="0" rtlCol="0" anchor="ctr" anchorCtr="0">
            <a:noAutofit/>
          </a:bodyPr>
          <a:lstStyle>
            <a:lvl1pPr algn="l">
              <a:defRPr lang="en-US" sz="600" b="0" i="0" dirty="0">
                <a:solidFill>
                  <a:srgbClr val="2E2E38"/>
                </a:solidFill>
                <a:latin typeface="EYInterstate Light" panose="02000506000000020004" pitchFamily="2" charset="0"/>
                <a:cs typeface="Arial" pitchFamily="34" charset="0"/>
              </a:defRPr>
            </a:lvl1pPr>
          </a:lstStyle>
          <a:p>
            <a:r>
              <a:rPr lang="en-US"/>
              <a:t>EY Proposal | Home Care Program Design</a:t>
            </a:r>
            <a:endParaRPr lang="en-GB">
              <a:solidFill>
                <a:schemeClr val="accent5"/>
              </a:solidFill>
            </a:endParaRPr>
          </a:p>
        </p:txBody>
      </p:sp>
      <p:sp>
        <p:nvSpPr>
          <p:cNvPr id="43" name="Date Placeholder 11">
            <a:extLst>
              <a:ext uri="{FF2B5EF4-FFF2-40B4-BE49-F238E27FC236}">
                <a16:creationId xmlns:a16="http://schemas.microsoft.com/office/drawing/2014/main" id="{248B02FE-CD4C-134C-84EB-2DDC7BDC0003}"/>
              </a:ext>
            </a:extLst>
          </p:cNvPr>
          <p:cNvSpPr>
            <a:spLocks noGrp="1"/>
          </p:cNvSpPr>
          <p:nvPr>
            <p:ph type="dt" sz="half" idx="2"/>
          </p:nvPr>
        </p:nvSpPr>
        <p:spPr>
          <a:xfrm>
            <a:off x="996401" y="7274579"/>
            <a:ext cx="2016000" cy="92333"/>
          </a:xfrm>
          <a:prstGeom prst="rect">
            <a:avLst/>
          </a:prstGeom>
          <a:noFill/>
        </p:spPr>
        <p:txBody>
          <a:bodyPr vert="horz" wrap="square" lIns="0" tIns="0" rIns="0" bIns="0" rtlCol="0" anchor="ctr" anchorCtr="0">
            <a:spAutoFit/>
          </a:bodyPr>
          <a:lstStyle>
            <a:lvl1pPr algn="l">
              <a:defRPr lang="en-US" sz="600" b="0" i="0" smtClean="0">
                <a:solidFill>
                  <a:srgbClr val="2E2E38"/>
                </a:solidFill>
                <a:latin typeface="EYInterstate Light" panose="02000506000000020004" pitchFamily="2" charset="0"/>
                <a:cs typeface="Arial" pitchFamily="34" charset="0"/>
              </a:defRPr>
            </a:lvl1pPr>
          </a:lstStyle>
          <a:p>
            <a:r>
              <a:rPr lang="el-GR"/>
              <a:t>Confidential. All rights </a:t>
            </a:r>
            <a:r>
              <a:rPr lang="el-GR" err="1"/>
              <a:t>reserved</a:t>
            </a:r>
            <a:r>
              <a:rPr lang="el-GR"/>
              <a:t>. EY 2021</a:t>
            </a:r>
            <a:endParaRPr lang="en-GB"/>
          </a:p>
        </p:txBody>
      </p:sp>
    </p:spTree>
    <p:extLst>
      <p:ext uri="{BB962C8B-B14F-4D97-AF65-F5344CB8AC3E}">
        <p14:creationId xmlns:p14="http://schemas.microsoft.com/office/powerpoint/2010/main" val="3863177425"/>
      </p:ext>
    </p:extLst>
  </p:cSld>
  <p:clrMap bg1="lt1" tx1="dk1" bg2="lt2" tx2="dk2" accent1="accent1" accent2="accent2" accent3="accent3" accent4="accent4" accent5="accent5" accent6="accent6" hlink="hlink" folHlink="folHlink"/>
  <p:sldLayoutIdLst>
    <p:sldLayoutId id="2147484572" r:id="rId1"/>
    <p:sldLayoutId id="2147484573" r:id="rId2"/>
    <p:sldLayoutId id="2147484574" r:id="rId3"/>
    <p:sldLayoutId id="2147484575" r:id="rId4"/>
    <p:sldLayoutId id="2147484576" r:id="rId5"/>
    <p:sldLayoutId id="2147484577" r:id="rId6"/>
    <p:sldLayoutId id="2147484578" r:id="rId7"/>
    <p:sldLayoutId id="2147484579" r:id="rId8"/>
    <p:sldLayoutId id="2147484580" r:id="rId9"/>
    <p:sldLayoutId id="2147484581" r:id="rId10"/>
    <p:sldLayoutId id="2147484582" r:id="rId11"/>
    <p:sldLayoutId id="2147484583" r:id="rId12"/>
    <p:sldLayoutId id="2147484584" r:id="rId13"/>
    <p:sldLayoutId id="2147484585" r:id="rId14"/>
    <p:sldLayoutId id="2147484586" r:id="rId15"/>
    <p:sldLayoutId id="2147484587" r:id="rId16"/>
    <p:sldLayoutId id="2147484588" r:id="rId17"/>
    <p:sldLayoutId id="2147484590" r:id="rId18"/>
    <p:sldLayoutId id="2147484591" r:id="rId19"/>
  </p:sldLayoutIdLst>
  <p:hf hdr="0"/>
  <p:txStyles>
    <p:titleStyle>
      <a:lvl1pPr algn="l" defTabSz="1350456" rtl="0" eaLnBrk="1" fontAlgn="base" hangingPunct="1">
        <a:spcBef>
          <a:spcPct val="0"/>
        </a:spcBef>
        <a:spcAft>
          <a:spcPct val="0"/>
        </a:spcAft>
        <a:defRPr lang="en-US" sz="3400" b="0" i="0" kern="0" smtClean="0">
          <a:solidFill>
            <a:schemeClr val="tx1"/>
          </a:solidFill>
          <a:latin typeface="EYInterstate Light" panose="02000506000000020004" pitchFamily="2" charset="0"/>
          <a:ea typeface="+mj-ea"/>
          <a:cs typeface="+mj-cs"/>
        </a:defRPr>
      </a:lvl1pPr>
      <a:lvl2pPr algn="l" defTabSz="1350456" rtl="0" eaLnBrk="1" fontAlgn="base" hangingPunct="1">
        <a:spcBef>
          <a:spcPct val="0"/>
        </a:spcBef>
        <a:spcAft>
          <a:spcPct val="0"/>
        </a:spcAft>
        <a:defRPr sz="3181">
          <a:solidFill>
            <a:schemeClr val="tx2"/>
          </a:solidFill>
          <a:latin typeface="EYInterstate" pitchFamily="2" charset="0"/>
        </a:defRPr>
      </a:lvl2pPr>
      <a:lvl3pPr algn="l" defTabSz="1350456" rtl="0" eaLnBrk="1" fontAlgn="base" hangingPunct="1">
        <a:spcBef>
          <a:spcPct val="0"/>
        </a:spcBef>
        <a:spcAft>
          <a:spcPct val="0"/>
        </a:spcAft>
        <a:defRPr sz="3181">
          <a:solidFill>
            <a:schemeClr val="tx2"/>
          </a:solidFill>
          <a:latin typeface="EYInterstate" pitchFamily="2" charset="0"/>
        </a:defRPr>
      </a:lvl3pPr>
      <a:lvl4pPr algn="l" defTabSz="1350456" rtl="0" eaLnBrk="1" fontAlgn="base" hangingPunct="1">
        <a:spcBef>
          <a:spcPct val="0"/>
        </a:spcBef>
        <a:spcAft>
          <a:spcPct val="0"/>
        </a:spcAft>
        <a:defRPr sz="3181">
          <a:solidFill>
            <a:schemeClr val="tx2"/>
          </a:solidFill>
          <a:latin typeface="EYInterstate" pitchFamily="2" charset="0"/>
        </a:defRPr>
      </a:lvl4pPr>
      <a:lvl5pPr algn="l" defTabSz="1350456" rtl="0" eaLnBrk="1" fontAlgn="base" hangingPunct="1">
        <a:spcBef>
          <a:spcPct val="0"/>
        </a:spcBef>
        <a:spcAft>
          <a:spcPct val="0"/>
        </a:spcAft>
        <a:defRPr sz="3181">
          <a:solidFill>
            <a:schemeClr val="tx2"/>
          </a:solidFill>
          <a:latin typeface="EYInterstate" pitchFamily="2" charset="0"/>
        </a:defRPr>
      </a:lvl5pPr>
      <a:lvl6pPr marL="605812" algn="l" defTabSz="1350456" rtl="0" eaLnBrk="1" fontAlgn="base" hangingPunct="1">
        <a:spcBef>
          <a:spcPct val="0"/>
        </a:spcBef>
        <a:spcAft>
          <a:spcPct val="0"/>
        </a:spcAft>
        <a:defRPr sz="3181">
          <a:solidFill>
            <a:schemeClr val="tx2"/>
          </a:solidFill>
          <a:latin typeface="EYInterstate" pitchFamily="2" charset="0"/>
        </a:defRPr>
      </a:lvl6pPr>
      <a:lvl7pPr marL="1211624" algn="l" defTabSz="1350456" rtl="0" eaLnBrk="1" fontAlgn="base" hangingPunct="1">
        <a:spcBef>
          <a:spcPct val="0"/>
        </a:spcBef>
        <a:spcAft>
          <a:spcPct val="0"/>
        </a:spcAft>
        <a:defRPr sz="3181">
          <a:solidFill>
            <a:schemeClr val="tx2"/>
          </a:solidFill>
          <a:latin typeface="EYInterstate" pitchFamily="2" charset="0"/>
        </a:defRPr>
      </a:lvl7pPr>
      <a:lvl8pPr marL="1817436" algn="l" defTabSz="1350456" rtl="0" eaLnBrk="1" fontAlgn="base" hangingPunct="1">
        <a:spcBef>
          <a:spcPct val="0"/>
        </a:spcBef>
        <a:spcAft>
          <a:spcPct val="0"/>
        </a:spcAft>
        <a:defRPr sz="3181">
          <a:solidFill>
            <a:schemeClr val="tx2"/>
          </a:solidFill>
          <a:latin typeface="EYInterstate" pitchFamily="2" charset="0"/>
        </a:defRPr>
      </a:lvl8pPr>
      <a:lvl9pPr marL="2423249" algn="l" defTabSz="1350456" rtl="0" eaLnBrk="1" fontAlgn="base" hangingPunct="1">
        <a:spcBef>
          <a:spcPct val="0"/>
        </a:spcBef>
        <a:spcAft>
          <a:spcPct val="0"/>
        </a:spcAft>
        <a:defRPr sz="3181">
          <a:solidFill>
            <a:schemeClr val="tx2"/>
          </a:solidFill>
          <a:latin typeface="EYInterstate" pitchFamily="2" charset="0"/>
        </a:defRPr>
      </a:lvl9pPr>
    </p:titleStyle>
    <p:bodyStyle>
      <a:lvl1pPr marL="0" marR="0" indent="0" algn="l" defTabSz="1350456" rtl="0" eaLnBrk="1" fontAlgn="base" latinLnBrk="0" hangingPunct="1">
        <a:lnSpc>
          <a:spcPct val="100000"/>
        </a:lnSpc>
        <a:spcBef>
          <a:spcPts val="0"/>
        </a:spcBef>
        <a:spcAft>
          <a:spcPts val="757"/>
        </a:spcAft>
        <a:buClrTx/>
        <a:buSzTx/>
        <a:buFontTx/>
        <a:buNone/>
        <a:tabLst/>
        <a:defRPr sz="1000" b="0" i="0" baseline="0">
          <a:solidFill>
            <a:schemeClr val="tx1"/>
          </a:solidFill>
          <a:latin typeface="EYInterstate Light" panose="02000506000000020004" pitchFamily="2" charset="0"/>
          <a:ea typeface="+mn-ea"/>
          <a:cs typeface="+mn-cs"/>
        </a:defRPr>
      </a:lvl1pPr>
      <a:lvl2pPr marL="0" marR="0" indent="0" algn="l" defTabSz="1350456" rtl="0" eaLnBrk="1" fontAlgn="base" latinLnBrk="0" hangingPunct="1">
        <a:lnSpc>
          <a:spcPct val="100000"/>
        </a:lnSpc>
        <a:spcBef>
          <a:spcPts val="757"/>
        </a:spcBef>
        <a:spcAft>
          <a:spcPts val="252"/>
        </a:spcAft>
        <a:buClrTx/>
        <a:buSzPct val="30000"/>
        <a:buFont typeface="Arial" charset="0"/>
        <a:buNone/>
        <a:tabLst/>
        <a:defRPr kumimoji="0" lang="en-GB" sz="1000" b="1" i="0" u="none" strike="noStrike" kern="0" cap="none" spc="0" normalizeH="0" baseline="0" dirty="0" smtClean="0">
          <a:ln>
            <a:noFill/>
          </a:ln>
          <a:solidFill>
            <a:schemeClr val="tx1"/>
          </a:solidFill>
          <a:effectLst/>
          <a:uLnTx/>
          <a:uFillTx/>
          <a:latin typeface="EYInterstate" panose="02000503020000020004" pitchFamily="2" charset="0"/>
          <a:ea typeface="+mn-ea"/>
          <a:cs typeface="+mn-cs"/>
        </a:defRPr>
      </a:lvl2pPr>
      <a:lvl3pPr marL="0" marR="0" indent="-172166" algn="l" defTabSz="1350456" rtl="0" eaLnBrk="1" fontAlgn="base" latinLnBrk="0" hangingPunct="1">
        <a:lnSpc>
          <a:spcPct val="100000"/>
        </a:lnSpc>
        <a:spcBef>
          <a:spcPts val="0"/>
        </a:spcBef>
        <a:spcAft>
          <a:spcPts val="757"/>
        </a:spcAft>
        <a:buClr>
          <a:srgbClr val="FFE600"/>
        </a:buClr>
        <a:buSzPct val="70000"/>
        <a:buFont typeface="Arial" panose="020B0604020202020204" pitchFamily="34" charset="0"/>
        <a:buChar char="►"/>
        <a:tabLst/>
        <a:defRPr kumimoji="0" lang="en-US" sz="1000" b="0" i="0" u="none" strike="noStrike" kern="0" cap="none" spc="0" normalizeH="0" baseline="0" dirty="0">
          <a:ln>
            <a:noFill/>
          </a:ln>
          <a:solidFill>
            <a:srgbClr val="2E2E38"/>
          </a:solidFill>
          <a:effectLst/>
          <a:uLnTx/>
          <a:uFillTx/>
          <a:latin typeface="EYInterstate Light"/>
          <a:ea typeface="+mn-ea"/>
          <a:cs typeface="+mn-cs"/>
        </a:defRPr>
      </a:lvl3pPr>
      <a:lvl4pPr marL="0" marR="0" indent="0" algn="l" defTabSz="1350456" rtl="0" eaLnBrk="1" fontAlgn="base" latinLnBrk="0" hangingPunct="1">
        <a:lnSpc>
          <a:spcPct val="100000"/>
        </a:lnSpc>
        <a:spcBef>
          <a:spcPts val="0"/>
        </a:spcBef>
        <a:spcAft>
          <a:spcPts val="1514"/>
        </a:spcAft>
        <a:buClr>
          <a:srgbClr val="FFE600"/>
        </a:buClr>
        <a:buSzPct val="70000"/>
        <a:buFont typeface="Arial" panose="020B0604020202020204" pitchFamily="34" charset="0"/>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4pPr>
      <a:lvl5pPr marL="0" marR="0" indent="0" algn="l" defTabSz="1350456" rtl="0" eaLnBrk="1" fontAlgn="base" latinLnBrk="0" hangingPunct="1">
        <a:lnSpc>
          <a:spcPct val="100000"/>
        </a:lnSpc>
        <a:spcBef>
          <a:spcPts val="0"/>
        </a:spcBef>
        <a:spcAft>
          <a:spcPts val="1514"/>
        </a:spcAft>
        <a:buClr>
          <a:srgbClr val="2E2E38"/>
        </a:buClr>
        <a:buSzTx/>
        <a:buFont typeface="+mj-lt"/>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5pPr>
      <a:lvl6pPr marL="10010" marR="0" indent="0" algn="l" defTabSz="1350456" rtl="0" eaLnBrk="1" fontAlgn="base" latinLnBrk="0" hangingPunct="1">
        <a:lnSpc>
          <a:spcPct val="100000"/>
        </a:lnSpc>
        <a:spcBef>
          <a:spcPts val="0"/>
        </a:spcBef>
        <a:spcAft>
          <a:spcPts val="1514"/>
        </a:spcAft>
        <a:buClrTx/>
        <a:buSzTx/>
        <a:buFontTx/>
        <a:buNone/>
        <a:tabLst/>
        <a:defRPr kumimoji="0" lang="en-US" sz="2270" b="1" i="0" u="none" strike="noStrike" kern="0" cap="none" spc="0" normalizeH="0" baseline="0" dirty="0" smtClean="0">
          <a:ln>
            <a:noFill/>
          </a:ln>
          <a:solidFill>
            <a:srgbClr val="2E2E38"/>
          </a:solidFill>
          <a:effectLst/>
          <a:uLnTx/>
          <a:uFillTx/>
          <a:latin typeface="EYInterstate Light"/>
          <a:ea typeface="+mn-ea"/>
          <a:cs typeface="+mn-cs"/>
        </a:defRPr>
      </a:lvl6pPr>
      <a:lvl7pPr marL="10010" marR="0" indent="0" algn="l" defTabSz="1350456" rtl="0" eaLnBrk="1" fontAlgn="base" latinLnBrk="0" hangingPunct="1">
        <a:lnSpc>
          <a:spcPct val="100000"/>
        </a:lnSpc>
        <a:spcBef>
          <a:spcPts val="0"/>
        </a:spcBef>
        <a:spcAft>
          <a:spcPts val="1514"/>
        </a:spcAft>
        <a:buClrTx/>
        <a:buSzTx/>
        <a:buFontTx/>
        <a:buNone/>
        <a:tabLst/>
        <a:defRPr kumimoji="0" lang="en-US" sz="2018" b="0" i="0" u="none" strike="noStrike" kern="0" cap="none" spc="0" normalizeH="0" baseline="0" dirty="0">
          <a:ln>
            <a:noFill/>
          </a:ln>
          <a:solidFill>
            <a:srgbClr val="2E2E38"/>
          </a:solidFill>
          <a:effectLst/>
          <a:uLnTx/>
          <a:uFillTx/>
          <a:latin typeface="Georgia" panose="02040502050405020303" pitchFamily="18" charset="0"/>
          <a:ea typeface="+mn-ea"/>
          <a:cs typeface="+mn-cs"/>
        </a:defRPr>
      </a:lvl7pPr>
      <a:lvl8pPr marL="4854913" indent="-336563" algn="l" defTabSz="1350456" rtl="0" eaLnBrk="1" fontAlgn="base" hangingPunct="1">
        <a:spcBef>
          <a:spcPct val="20000"/>
        </a:spcBef>
        <a:spcAft>
          <a:spcPct val="0"/>
        </a:spcAft>
        <a:buChar char="»"/>
        <a:defRPr sz="2916">
          <a:solidFill>
            <a:schemeClr val="tx1"/>
          </a:solidFill>
          <a:latin typeface="Arial" charset="0"/>
        </a:defRPr>
      </a:lvl8pPr>
      <a:lvl9pPr marL="5460722" indent="-336563" algn="l" defTabSz="1350456" rtl="0" eaLnBrk="1" fontAlgn="base" hangingPunct="1">
        <a:spcBef>
          <a:spcPct val="20000"/>
        </a:spcBef>
        <a:spcAft>
          <a:spcPct val="0"/>
        </a:spcAft>
        <a:buChar char="»"/>
        <a:defRPr sz="2916">
          <a:solidFill>
            <a:schemeClr val="tx1"/>
          </a:solidFill>
          <a:latin typeface="Arial" charset="0"/>
        </a:defRPr>
      </a:lvl9pPr>
    </p:bodyStyle>
    <p:otherStyle>
      <a:defPPr>
        <a:defRPr lang="en-US"/>
      </a:defPPr>
      <a:lvl1pPr marL="0" algn="l" defTabSz="1211624" rtl="0" eaLnBrk="1" latinLnBrk="0" hangingPunct="1">
        <a:defRPr sz="2386" kern="1200">
          <a:solidFill>
            <a:schemeClr val="tx1"/>
          </a:solidFill>
          <a:latin typeface="+mn-lt"/>
          <a:ea typeface="+mn-ea"/>
          <a:cs typeface="+mn-cs"/>
        </a:defRPr>
      </a:lvl1pPr>
      <a:lvl2pPr marL="605812" algn="l" defTabSz="1211624" rtl="0" eaLnBrk="1" latinLnBrk="0" hangingPunct="1">
        <a:defRPr sz="2386" kern="1200">
          <a:solidFill>
            <a:schemeClr val="tx1"/>
          </a:solidFill>
          <a:latin typeface="+mn-lt"/>
          <a:ea typeface="+mn-ea"/>
          <a:cs typeface="+mn-cs"/>
        </a:defRPr>
      </a:lvl2pPr>
      <a:lvl3pPr marL="1211624" algn="l" defTabSz="1211624" rtl="0" eaLnBrk="1" latinLnBrk="0" hangingPunct="1">
        <a:defRPr sz="2386" kern="1200">
          <a:solidFill>
            <a:schemeClr val="tx1"/>
          </a:solidFill>
          <a:latin typeface="+mn-lt"/>
          <a:ea typeface="+mn-ea"/>
          <a:cs typeface="+mn-cs"/>
        </a:defRPr>
      </a:lvl3pPr>
      <a:lvl4pPr marL="1817436" algn="l" defTabSz="1211624" rtl="0" eaLnBrk="1" latinLnBrk="0" hangingPunct="1">
        <a:defRPr sz="2386" kern="1200">
          <a:solidFill>
            <a:schemeClr val="tx1"/>
          </a:solidFill>
          <a:latin typeface="+mn-lt"/>
          <a:ea typeface="+mn-ea"/>
          <a:cs typeface="+mn-cs"/>
        </a:defRPr>
      </a:lvl4pPr>
      <a:lvl5pPr marL="2423249" algn="l" defTabSz="1211624" rtl="0" eaLnBrk="1" latinLnBrk="0" hangingPunct="1">
        <a:defRPr sz="2386" kern="1200">
          <a:solidFill>
            <a:schemeClr val="tx1"/>
          </a:solidFill>
          <a:latin typeface="+mn-lt"/>
          <a:ea typeface="+mn-ea"/>
          <a:cs typeface="+mn-cs"/>
        </a:defRPr>
      </a:lvl5pPr>
      <a:lvl6pPr marL="3029060" algn="l" defTabSz="1211624" rtl="0" eaLnBrk="1" latinLnBrk="0" hangingPunct="1">
        <a:defRPr sz="2386" kern="1200">
          <a:solidFill>
            <a:schemeClr val="tx1"/>
          </a:solidFill>
          <a:latin typeface="+mn-lt"/>
          <a:ea typeface="+mn-ea"/>
          <a:cs typeface="+mn-cs"/>
        </a:defRPr>
      </a:lvl6pPr>
      <a:lvl7pPr marL="3634873" algn="l" defTabSz="1211624" rtl="0" eaLnBrk="1" latinLnBrk="0" hangingPunct="1">
        <a:defRPr sz="2386" kern="1200">
          <a:solidFill>
            <a:schemeClr val="tx1"/>
          </a:solidFill>
          <a:latin typeface="+mn-lt"/>
          <a:ea typeface="+mn-ea"/>
          <a:cs typeface="+mn-cs"/>
        </a:defRPr>
      </a:lvl7pPr>
      <a:lvl8pPr marL="4240684" algn="l" defTabSz="1211624" rtl="0" eaLnBrk="1" latinLnBrk="0" hangingPunct="1">
        <a:defRPr sz="2386" kern="1200">
          <a:solidFill>
            <a:schemeClr val="tx1"/>
          </a:solidFill>
          <a:latin typeface="+mn-lt"/>
          <a:ea typeface="+mn-ea"/>
          <a:cs typeface="+mn-cs"/>
        </a:defRPr>
      </a:lvl8pPr>
      <a:lvl9pPr marL="4846497" algn="l" defTabSz="1211624" rtl="0" eaLnBrk="1" latinLnBrk="0" hangingPunct="1">
        <a:defRPr sz="238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1">
          <p15:clr>
            <a:srgbClr val="F26B43"/>
          </p15:clr>
        </p15:guide>
        <p15:guide id="2" pos="8070">
          <p15:clr>
            <a:srgbClr val="F26B43"/>
          </p15:clr>
        </p15:guide>
        <p15:guide id="3" pos="430">
          <p15:clr>
            <a:srgbClr val="F26B43"/>
          </p15:clr>
        </p15:guide>
        <p15:guide id="4" orient="horz" pos="4439">
          <p15:clr>
            <a:srgbClr val="F26B43"/>
          </p15:clr>
        </p15:guide>
        <p15:guide id="5" orient="horz" pos="508">
          <p15:clr>
            <a:srgbClr val="F26B43"/>
          </p15:clr>
        </p15:guide>
        <p15:guide id="6" orient="horz" pos="1075">
          <p15:clr>
            <a:srgbClr val="F26B43"/>
          </p15:clr>
        </p15:guide>
        <p15:guide id="8" pos="7637">
          <p15:clr>
            <a:srgbClr val="F26B43"/>
          </p15:clr>
        </p15:guide>
        <p15:guide id="9" pos="2729">
          <p15:clr>
            <a:srgbClr val="F26B43"/>
          </p15:clr>
        </p15:guide>
        <p15:guide id="10" pos="2888">
          <p15:clr>
            <a:srgbClr val="F26B43"/>
          </p15:clr>
        </p15:guide>
        <p15:guide id="11" pos="5192">
          <p15:clr>
            <a:srgbClr val="F26B43"/>
          </p15:clr>
        </p15:guide>
        <p15:guide id="12" pos="5821">
          <p15:clr>
            <a:srgbClr val="F26B43"/>
          </p15:clr>
        </p15:guide>
        <p15:guide id="13" pos="3910">
          <p15:clr>
            <a:srgbClr val="F26B43"/>
          </p15:clr>
        </p15:guide>
        <p15:guide id="14" pos="4159">
          <p15:clr>
            <a:srgbClr val="F26B43"/>
          </p15:clr>
        </p15:guide>
        <p15:guide id="16" pos="4040">
          <p15:clr>
            <a:srgbClr val="F26B43"/>
          </p15:clr>
        </p15:guide>
        <p15:guide id="17" pos="2277">
          <p15:clr>
            <a:srgbClr val="F26B43"/>
          </p15:clr>
        </p15:guide>
        <p15:guide id="18" pos="2133">
          <p15:clr>
            <a:srgbClr val="F26B43"/>
          </p15:clr>
        </p15:guide>
        <p15:guide id="19" pos="5337">
          <p15:clr>
            <a:srgbClr val="F26B43"/>
          </p15:clr>
        </p15:guide>
        <p15:guide id="20" pos="596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B2165F36-4374-4033-9E9B-335536C639A5}"/>
              </a:ext>
            </a:extLst>
          </p:cNvPr>
          <p:cNvGraphicFramePr>
            <a:graphicFrameLocks noChangeAspect="1"/>
          </p:cNvGraphicFramePr>
          <p:nvPr userDrawn="1">
            <p:custDataLst>
              <p:tags r:id="rId5"/>
            </p:custDataLst>
            <p:extLst>
              <p:ext uri="{D42A27DB-BD31-4B8C-83A1-F6EECF244321}">
                <p14:modId xmlns:p14="http://schemas.microsoft.com/office/powerpoint/2010/main" val="6037968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82" name="think-cell Slide" r:id="rId6" imgW="347" imgH="348" progId="TCLayout.ActiveDocument.1">
                  <p:embed/>
                </p:oleObj>
              </mc:Choice>
              <mc:Fallback>
                <p:oleObj name="think-cell Slide" r:id="rId6" imgW="347" imgH="348" progId="TCLayout.ActiveDocument.1">
                  <p:embed/>
                  <p:pic>
                    <p:nvPicPr>
                      <p:cNvPr id="7" name="Object 6" hidden="1">
                        <a:extLst>
                          <a:ext uri="{FF2B5EF4-FFF2-40B4-BE49-F238E27FC236}">
                            <a16:creationId xmlns:a16="http://schemas.microsoft.com/office/drawing/2014/main" id="{B2165F36-4374-4033-9E9B-335536C639A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3181735215"/>
      </p:ext>
    </p:extLst>
  </p:cSld>
  <p:clrMap bg1="lt1" tx1="dk1" bg2="lt2" tx2="dk2" accent1="accent1" accent2="accent2" accent3="accent3" accent4="accent4" accent5="accent5" accent6="accent6" hlink="hlink" folHlink="folHlink"/>
  <p:sldLayoutIdLst>
    <p:sldLayoutId id="2147484600" r:id="rId1"/>
    <p:sldLayoutId id="214748460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71.xml"/><Relationship Id="rId1" Type="http://schemas.openxmlformats.org/officeDocument/2006/relationships/vmlDrawing" Target="../drawings/vmlDrawing32.vml"/><Relationship Id="rId6" Type="http://schemas.openxmlformats.org/officeDocument/2006/relationships/image" Target="../media/image11.jpeg"/><Relationship Id="rId5" Type="http://schemas.openxmlformats.org/officeDocument/2006/relationships/image" Target="../media/image3.emf"/><Relationship Id="rId4" Type="http://schemas.openxmlformats.org/officeDocument/2006/relationships/oleObject" Target="../embeddings/oleObject32.bin"/></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3.tiff"/><Relationship Id="rId3" Type="http://schemas.openxmlformats.org/officeDocument/2006/relationships/slideLayout" Target="../slideLayouts/slideLayout1.xml"/><Relationship Id="rId7" Type="http://schemas.openxmlformats.org/officeDocument/2006/relationships/image" Target="../media/image2.emf"/><Relationship Id="rId12" Type="http://schemas.openxmlformats.org/officeDocument/2006/relationships/image" Target="../media/image27.tiff"/><Relationship Id="rId2" Type="http://schemas.openxmlformats.org/officeDocument/2006/relationships/tags" Target="../tags/tag78.xml"/><Relationship Id="rId1" Type="http://schemas.openxmlformats.org/officeDocument/2006/relationships/vmlDrawing" Target="../drawings/vmlDrawing39.vml"/><Relationship Id="rId6" Type="http://schemas.openxmlformats.org/officeDocument/2006/relationships/oleObject" Target="../embeddings/oleObject39.bin"/><Relationship Id="rId11" Type="http://schemas.openxmlformats.org/officeDocument/2006/relationships/image" Target="../media/image26.tiff"/><Relationship Id="rId5" Type="http://schemas.openxmlformats.org/officeDocument/2006/relationships/image" Target="../media/image22.jpeg"/><Relationship Id="rId10" Type="http://schemas.openxmlformats.org/officeDocument/2006/relationships/image" Target="../media/image25.tiff"/><Relationship Id="rId4" Type="http://schemas.openxmlformats.org/officeDocument/2006/relationships/notesSlide" Target="../notesSlides/notesSlide3.xml"/><Relationship Id="rId9" Type="http://schemas.openxmlformats.org/officeDocument/2006/relationships/image" Target="../media/image24.tiff"/></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xml"/><Relationship Id="rId7" Type="http://schemas.openxmlformats.org/officeDocument/2006/relationships/image" Target="../media/image29.png"/><Relationship Id="rId2" Type="http://schemas.openxmlformats.org/officeDocument/2006/relationships/tags" Target="../tags/tag79.xml"/><Relationship Id="rId1" Type="http://schemas.openxmlformats.org/officeDocument/2006/relationships/vmlDrawing" Target="../drawings/vmlDrawing40.vml"/><Relationship Id="rId6" Type="http://schemas.openxmlformats.org/officeDocument/2006/relationships/image" Target="../media/image28.png"/><Relationship Id="rId5" Type="http://schemas.openxmlformats.org/officeDocument/2006/relationships/image" Target="../media/image2.emf"/><Relationship Id="rId4" Type="http://schemas.openxmlformats.org/officeDocument/2006/relationships/oleObject" Target="../embeddings/oleObject40.bin"/><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1.xml"/><Relationship Id="rId7" Type="http://schemas.openxmlformats.org/officeDocument/2006/relationships/image" Target="../media/image33.png"/><Relationship Id="rId2" Type="http://schemas.openxmlformats.org/officeDocument/2006/relationships/tags" Target="../tags/tag80.xml"/><Relationship Id="rId1" Type="http://schemas.openxmlformats.org/officeDocument/2006/relationships/vmlDrawing" Target="../drawings/vmlDrawing41.vml"/><Relationship Id="rId6" Type="http://schemas.openxmlformats.org/officeDocument/2006/relationships/image" Target="../media/image32.png"/><Relationship Id="rId5" Type="http://schemas.openxmlformats.org/officeDocument/2006/relationships/image" Target="../media/image2.emf"/><Relationship Id="rId4" Type="http://schemas.openxmlformats.org/officeDocument/2006/relationships/oleObject" Target="../embeddings/oleObject41.bin"/></Relationships>
</file>

<file path=ppt/slides/_rels/slide1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vmlDrawing" Target="../drawings/vmlDrawing42.vml"/><Relationship Id="rId6" Type="http://schemas.openxmlformats.org/officeDocument/2006/relationships/image" Target="../media/image3.emf"/><Relationship Id="rId5" Type="http://schemas.openxmlformats.org/officeDocument/2006/relationships/oleObject" Target="../embeddings/oleObject42.bin"/><Relationship Id="rId4"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46.svg"/><Relationship Id="rId13" Type="http://schemas.openxmlformats.org/officeDocument/2006/relationships/image" Target="../media/image39.png"/><Relationship Id="rId3" Type="http://schemas.openxmlformats.org/officeDocument/2006/relationships/slideLayout" Target="../slideLayouts/slideLayout1.xml"/><Relationship Id="rId7" Type="http://schemas.openxmlformats.org/officeDocument/2006/relationships/image" Target="../media/image36.png"/><Relationship Id="rId12" Type="http://schemas.openxmlformats.org/officeDocument/2006/relationships/image" Target="../media/image50.svg"/><Relationship Id="rId2" Type="http://schemas.openxmlformats.org/officeDocument/2006/relationships/tags" Target="../tags/tag83.xml"/><Relationship Id="rId16" Type="http://schemas.openxmlformats.org/officeDocument/2006/relationships/image" Target="../media/image54.svg"/><Relationship Id="rId1" Type="http://schemas.openxmlformats.org/officeDocument/2006/relationships/vmlDrawing" Target="../drawings/vmlDrawing43.vml"/><Relationship Id="rId6" Type="http://schemas.openxmlformats.org/officeDocument/2006/relationships/image" Target="../media/image2.emf"/><Relationship Id="rId11" Type="http://schemas.openxmlformats.org/officeDocument/2006/relationships/image" Target="../media/image38.png"/><Relationship Id="rId5" Type="http://schemas.openxmlformats.org/officeDocument/2006/relationships/oleObject" Target="../embeddings/oleObject43.bin"/><Relationship Id="rId15" Type="http://schemas.openxmlformats.org/officeDocument/2006/relationships/image" Target="../media/image40.png"/><Relationship Id="rId10" Type="http://schemas.openxmlformats.org/officeDocument/2006/relationships/image" Target="../media/image48.svg"/><Relationship Id="rId4" Type="http://schemas.openxmlformats.org/officeDocument/2006/relationships/notesSlide" Target="../notesSlides/notesSlide4.xml"/><Relationship Id="rId9" Type="http://schemas.openxmlformats.org/officeDocument/2006/relationships/image" Target="../media/image37.png"/><Relationship Id="rId14" Type="http://schemas.openxmlformats.org/officeDocument/2006/relationships/image" Target="../media/image52.svg"/></Relationships>
</file>

<file path=ppt/slides/_rels/slide17.xml.rels><?xml version="1.0" encoding="UTF-8" standalone="yes"?>
<Relationships xmlns="http://schemas.openxmlformats.org/package/2006/relationships"><Relationship Id="rId8" Type="http://schemas.openxmlformats.org/officeDocument/2006/relationships/tags" Target="../tags/tag90.xml"/><Relationship Id="rId13" Type="http://schemas.openxmlformats.org/officeDocument/2006/relationships/tags" Target="../tags/tag95.xml"/><Relationship Id="rId18" Type="http://schemas.openxmlformats.org/officeDocument/2006/relationships/image" Target="../media/image2.emf"/><Relationship Id="rId26" Type="http://schemas.openxmlformats.org/officeDocument/2006/relationships/image" Target="../media/image48.jpeg"/><Relationship Id="rId3" Type="http://schemas.openxmlformats.org/officeDocument/2006/relationships/tags" Target="../tags/tag85.xml"/><Relationship Id="rId21" Type="http://schemas.openxmlformats.org/officeDocument/2006/relationships/image" Target="../media/image43.png"/><Relationship Id="rId7" Type="http://schemas.openxmlformats.org/officeDocument/2006/relationships/tags" Target="../tags/tag89.xml"/><Relationship Id="rId12" Type="http://schemas.openxmlformats.org/officeDocument/2006/relationships/tags" Target="../tags/tag94.xml"/><Relationship Id="rId17" Type="http://schemas.openxmlformats.org/officeDocument/2006/relationships/oleObject" Target="../embeddings/oleObject44.bin"/><Relationship Id="rId25" Type="http://schemas.openxmlformats.org/officeDocument/2006/relationships/image" Target="../media/image47.jpeg"/><Relationship Id="rId2" Type="http://schemas.openxmlformats.org/officeDocument/2006/relationships/tags" Target="../tags/tag84.xml"/><Relationship Id="rId16" Type="http://schemas.openxmlformats.org/officeDocument/2006/relationships/notesSlide" Target="../notesSlides/notesSlide5.xml"/><Relationship Id="rId20" Type="http://schemas.openxmlformats.org/officeDocument/2006/relationships/image" Target="../media/image42.png"/><Relationship Id="rId29" Type="http://schemas.openxmlformats.org/officeDocument/2006/relationships/image" Target="../media/image50.png"/><Relationship Id="rId1" Type="http://schemas.openxmlformats.org/officeDocument/2006/relationships/vmlDrawing" Target="../drawings/vmlDrawing44.vml"/><Relationship Id="rId6" Type="http://schemas.openxmlformats.org/officeDocument/2006/relationships/tags" Target="../tags/tag88.xml"/><Relationship Id="rId11" Type="http://schemas.openxmlformats.org/officeDocument/2006/relationships/tags" Target="../tags/tag93.xml"/><Relationship Id="rId24" Type="http://schemas.openxmlformats.org/officeDocument/2006/relationships/image" Target="../media/image46.png"/><Relationship Id="rId5" Type="http://schemas.openxmlformats.org/officeDocument/2006/relationships/tags" Target="../tags/tag87.xml"/><Relationship Id="rId15" Type="http://schemas.openxmlformats.org/officeDocument/2006/relationships/slideLayout" Target="../slideLayouts/slideLayout32.xml"/><Relationship Id="rId23" Type="http://schemas.openxmlformats.org/officeDocument/2006/relationships/image" Target="../media/image45.jpeg"/><Relationship Id="rId28" Type="http://schemas.openxmlformats.org/officeDocument/2006/relationships/image" Target="../media/image64.svg"/><Relationship Id="rId10" Type="http://schemas.openxmlformats.org/officeDocument/2006/relationships/tags" Target="../tags/tag92.xml"/><Relationship Id="rId19" Type="http://schemas.openxmlformats.org/officeDocument/2006/relationships/image" Target="../media/image41.png"/><Relationship Id="rId31" Type="http://schemas.openxmlformats.org/officeDocument/2006/relationships/image" Target="../media/image52.jpeg"/><Relationship Id="rId4" Type="http://schemas.openxmlformats.org/officeDocument/2006/relationships/tags" Target="../tags/tag86.xml"/><Relationship Id="rId9" Type="http://schemas.openxmlformats.org/officeDocument/2006/relationships/tags" Target="../tags/tag91.xml"/><Relationship Id="rId14" Type="http://schemas.openxmlformats.org/officeDocument/2006/relationships/tags" Target="../tags/tag96.xml"/><Relationship Id="rId22" Type="http://schemas.openxmlformats.org/officeDocument/2006/relationships/image" Target="../media/image44.jpeg"/><Relationship Id="rId27" Type="http://schemas.openxmlformats.org/officeDocument/2006/relationships/image" Target="../media/image49.png"/><Relationship Id="rId30" Type="http://schemas.openxmlformats.org/officeDocument/2006/relationships/image" Target="../media/image51.jpeg"/></Relationships>
</file>

<file path=ppt/slides/_rels/slide18.xml.rels><?xml version="1.0" encoding="UTF-8" standalone="yes"?>
<Relationships xmlns="http://schemas.openxmlformats.org/package/2006/relationships"><Relationship Id="rId8" Type="http://schemas.openxmlformats.org/officeDocument/2006/relationships/image" Target="../media/image53.jpeg"/><Relationship Id="rId13" Type="http://schemas.openxmlformats.org/officeDocument/2006/relationships/image" Target="../media/image43.png"/><Relationship Id="rId3" Type="http://schemas.openxmlformats.org/officeDocument/2006/relationships/slideLayout" Target="../slideLayouts/slideLayout32.xml"/><Relationship Id="rId7" Type="http://schemas.openxmlformats.org/officeDocument/2006/relationships/image" Target="../media/image50.png"/><Relationship Id="rId12" Type="http://schemas.openxmlformats.org/officeDocument/2006/relationships/image" Target="../media/image55.jpeg"/><Relationship Id="rId2" Type="http://schemas.openxmlformats.org/officeDocument/2006/relationships/tags" Target="../tags/tag97.xml"/><Relationship Id="rId16" Type="http://schemas.openxmlformats.org/officeDocument/2006/relationships/image" Target="../media/image56.png"/><Relationship Id="rId1" Type="http://schemas.openxmlformats.org/officeDocument/2006/relationships/vmlDrawing" Target="../drawings/vmlDrawing45.vml"/><Relationship Id="rId6" Type="http://schemas.openxmlformats.org/officeDocument/2006/relationships/image" Target="../media/image2.emf"/><Relationship Id="rId11" Type="http://schemas.openxmlformats.org/officeDocument/2006/relationships/image" Target="../media/image54.jpeg"/><Relationship Id="rId5" Type="http://schemas.openxmlformats.org/officeDocument/2006/relationships/oleObject" Target="../embeddings/oleObject45.bin"/><Relationship Id="rId15" Type="http://schemas.openxmlformats.org/officeDocument/2006/relationships/image" Target="../media/image64.svg"/><Relationship Id="rId10" Type="http://schemas.openxmlformats.org/officeDocument/2006/relationships/image" Target="../media/image46.png"/><Relationship Id="rId4" Type="http://schemas.openxmlformats.org/officeDocument/2006/relationships/notesSlide" Target="../notesSlides/notesSlide6.xml"/><Relationship Id="rId9" Type="http://schemas.openxmlformats.org/officeDocument/2006/relationships/image" Target="../media/image42.png"/><Relationship Id="rId14" Type="http://schemas.openxmlformats.org/officeDocument/2006/relationships/image" Target="../media/image49.png"/></Relationships>
</file>

<file path=ppt/slides/_rels/slide1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2.xml"/><Relationship Id="rId1" Type="http://schemas.openxmlformats.org/officeDocument/2006/relationships/vmlDrawing" Target="../drawings/vmlDrawing33.vml"/><Relationship Id="rId5" Type="http://schemas.openxmlformats.org/officeDocument/2006/relationships/image" Target="../media/image2.emf"/><Relationship Id="rId4" Type="http://schemas.openxmlformats.org/officeDocument/2006/relationships/oleObject" Target="../embeddings/oleObject33.bin"/></Relationships>
</file>

<file path=ppt/slides/_rels/slide20.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vmlDrawing" Target="../drawings/vmlDrawing46.vml"/><Relationship Id="rId6" Type="http://schemas.openxmlformats.org/officeDocument/2006/relationships/image" Target="../media/image3.emf"/><Relationship Id="rId5" Type="http://schemas.openxmlformats.org/officeDocument/2006/relationships/oleObject" Target="../embeddings/oleObject46.bin"/><Relationship Id="rId4"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0.xml"/><Relationship Id="rId1" Type="http://schemas.openxmlformats.org/officeDocument/2006/relationships/vmlDrawing" Target="../drawings/vmlDrawing47.vml"/><Relationship Id="rId5" Type="http://schemas.openxmlformats.org/officeDocument/2006/relationships/image" Target="../media/image2.emf"/><Relationship Id="rId4" Type="http://schemas.openxmlformats.org/officeDocument/2006/relationships/oleObject" Target="../embeddings/oleObject47.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3.xml"/><Relationship Id="rId1" Type="http://schemas.openxmlformats.org/officeDocument/2006/relationships/vmlDrawing" Target="../drawings/vmlDrawing34.vml"/><Relationship Id="rId6" Type="http://schemas.openxmlformats.org/officeDocument/2006/relationships/image" Target="../media/image2.emf"/><Relationship Id="rId5" Type="http://schemas.openxmlformats.org/officeDocument/2006/relationships/oleObject" Target="../embeddings/oleObject34.bin"/><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16.png"/><Relationship Id="rId18" Type="http://schemas.openxmlformats.org/officeDocument/2006/relationships/image" Target="../media/image27.svg"/><Relationship Id="rId3" Type="http://schemas.openxmlformats.org/officeDocument/2006/relationships/slideLayout" Target="../slideLayouts/slideLayout1.xml"/><Relationship Id="rId7" Type="http://schemas.openxmlformats.org/officeDocument/2006/relationships/image" Target="../media/image13.png"/><Relationship Id="rId12" Type="http://schemas.openxmlformats.org/officeDocument/2006/relationships/image" Target="../media/image21.svg"/><Relationship Id="rId17" Type="http://schemas.openxmlformats.org/officeDocument/2006/relationships/image" Target="../media/image18.png"/><Relationship Id="rId2" Type="http://schemas.openxmlformats.org/officeDocument/2006/relationships/tags" Target="../tags/tag74.xml"/><Relationship Id="rId16" Type="http://schemas.openxmlformats.org/officeDocument/2006/relationships/image" Target="../media/image25.svg"/><Relationship Id="rId1" Type="http://schemas.openxmlformats.org/officeDocument/2006/relationships/vmlDrawing" Target="../drawings/vmlDrawing35.vml"/><Relationship Id="rId6" Type="http://schemas.openxmlformats.org/officeDocument/2006/relationships/image" Target="../media/image2.emf"/><Relationship Id="rId11" Type="http://schemas.openxmlformats.org/officeDocument/2006/relationships/image" Target="../media/image15.png"/><Relationship Id="rId5" Type="http://schemas.openxmlformats.org/officeDocument/2006/relationships/oleObject" Target="../embeddings/oleObject35.bin"/><Relationship Id="rId15" Type="http://schemas.openxmlformats.org/officeDocument/2006/relationships/image" Target="../media/image17.png"/><Relationship Id="rId10" Type="http://schemas.openxmlformats.org/officeDocument/2006/relationships/image" Target="../media/image19.svg"/><Relationship Id="rId4" Type="http://schemas.openxmlformats.org/officeDocument/2006/relationships/notesSlide" Target="../notesSlides/notesSlide1.xml"/><Relationship Id="rId9" Type="http://schemas.openxmlformats.org/officeDocument/2006/relationships/image" Target="../media/image14.png"/><Relationship Id="rId14" Type="http://schemas.openxmlformats.org/officeDocument/2006/relationships/image" Target="../media/image23.svg"/></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slideLayout" Target="../slideLayouts/slideLayout4.xml"/><Relationship Id="rId7" Type="http://schemas.openxmlformats.org/officeDocument/2006/relationships/diagramData" Target="../diagrams/data2.xml"/><Relationship Id="rId2" Type="http://schemas.openxmlformats.org/officeDocument/2006/relationships/tags" Target="../tags/tag75.xml"/><Relationship Id="rId1" Type="http://schemas.openxmlformats.org/officeDocument/2006/relationships/vmlDrawing" Target="../drawings/vmlDrawing36.vml"/><Relationship Id="rId6" Type="http://schemas.openxmlformats.org/officeDocument/2006/relationships/image" Target="../media/image2.emf"/><Relationship Id="rId11" Type="http://schemas.microsoft.com/office/2007/relationships/diagramDrawing" Target="../diagrams/drawing2.xml"/><Relationship Id="rId5" Type="http://schemas.openxmlformats.org/officeDocument/2006/relationships/oleObject" Target="../embeddings/oleObject36.bin"/><Relationship Id="rId10" Type="http://schemas.openxmlformats.org/officeDocument/2006/relationships/diagramColors" Target="../diagrams/colors2.xml"/><Relationship Id="rId4" Type="http://schemas.openxmlformats.org/officeDocument/2006/relationships/notesSlide" Target="../notesSlides/notesSlide2.xml"/><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slideLayout" Target="../slideLayouts/slideLayout1.xml"/><Relationship Id="rId7" Type="http://schemas.openxmlformats.org/officeDocument/2006/relationships/diagramLayout" Target="../diagrams/layout3.xml"/><Relationship Id="rId2" Type="http://schemas.openxmlformats.org/officeDocument/2006/relationships/tags" Target="../tags/tag76.xml"/><Relationship Id="rId1" Type="http://schemas.openxmlformats.org/officeDocument/2006/relationships/vmlDrawing" Target="../drawings/vmlDrawing37.vml"/><Relationship Id="rId6" Type="http://schemas.openxmlformats.org/officeDocument/2006/relationships/diagramData" Target="../diagrams/data3.xml"/><Relationship Id="rId5" Type="http://schemas.openxmlformats.org/officeDocument/2006/relationships/image" Target="../media/image2.emf"/><Relationship Id="rId10" Type="http://schemas.microsoft.com/office/2007/relationships/diagramDrawing" Target="../diagrams/drawing3.xml"/><Relationship Id="rId4" Type="http://schemas.openxmlformats.org/officeDocument/2006/relationships/oleObject" Target="../embeddings/oleObject37.bin"/><Relationship Id="rId9" Type="http://schemas.openxmlformats.org/officeDocument/2006/relationships/diagramColors" Target="../diagrams/colors3.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slideLayout" Target="../slideLayouts/slideLayout1.xml"/><Relationship Id="rId7" Type="http://schemas.openxmlformats.org/officeDocument/2006/relationships/diagramLayout" Target="../diagrams/layout4.xml"/><Relationship Id="rId2" Type="http://schemas.openxmlformats.org/officeDocument/2006/relationships/tags" Target="../tags/tag77.xml"/><Relationship Id="rId1" Type="http://schemas.openxmlformats.org/officeDocument/2006/relationships/vmlDrawing" Target="../drawings/vmlDrawing38.vml"/><Relationship Id="rId6" Type="http://schemas.openxmlformats.org/officeDocument/2006/relationships/diagramData" Target="../diagrams/data4.xml"/><Relationship Id="rId5" Type="http://schemas.openxmlformats.org/officeDocument/2006/relationships/image" Target="../media/image2.emf"/><Relationship Id="rId10" Type="http://schemas.microsoft.com/office/2007/relationships/diagramDrawing" Target="../diagrams/drawing4.xml"/><Relationship Id="rId4" Type="http://schemas.openxmlformats.org/officeDocument/2006/relationships/oleObject" Target="../embeddings/oleObject38.bin"/><Relationship Id="rId9" Type="http://schemas.openxmlformats.org/officeDocument/2006/relationships/diagramColors" Target="../diagrams/colors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B7CDF5-CEB8-48A5-B156-D08523ED4CD7}"/>
              </a:ext>
            </a:extLst>
          </p:cNvPr>
          <p:cNvGraphicFramePr>
            <a:graphicFrameLocks noChangeAspect="1"/>
          </p:cNvGraphicFramePr>
          <p:nvPr>
            <p:custDataLst>
              <p:tags r:id="rId2"/>
            </p:custDataLst>
            <p:extLst>
              <p:ext uri="{D42A27DB-BD31-4B8C-83A1-F6EECF244321}">
                <p14:modId xmlns:p14="http://schemas.microsoft.com/office/powerpoint/2010/main" val="4635023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78" name="think-cell Slide" r:id="rId4" imgW="592" imgH="591" progId="TCLayout.ActiveDocument.1">
                  <p:embed/>
                </p:oleObj>
              </mc:Choice>
              <mc:Fallback>
                <p:oleObj name="think-cell Slide" r:id="rId4" imgW="592" imgH="591" progId="TCLayout.ActiveDocument.1">
                  <p:embed/>
                  <p:pic>
                    <p:nvPicPr>
                      <p:cNvPr id="5" name="Object 4" hidden="1">
                        <a:extLst>
                          <a:ext uri="{FF2B5EF4-FFF2-40B4-BE49-F238E27FC236}">
                            <a16:creationId xmlns:a16="http://schemas.microsoft.com/office/drawing/2014/main" id="{2BB7CDF5-CEB8-48A5-B156-D08523ED4C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1" name="Picture 10" descr="A doctor talking to a patient&#10;&#10;Description automatically generated with medium confidence">
            <a:extLst>
              <a:ext uri="{FF2B5EF4-FFF2-40B4-BE49-F238E27FC236}">
                <a16:creationId xmlns:a16="http://schemas.microsoft.com/office/drawing/2014/main" id="{0A5C38F6-8B6C-0242-93F8-0444C74E77CD}"/>
              </a:ext>
            </a:extLst>
          </p:cNvPr>
          <p:cNvPicPr>
            <a:picLocks noChangeAspect="1"/>
          </p:cNvPicPr>
          <p:nvPr/>
        </p:nvPicPr>
        <p:blipFill rotWithShape="1">
          <a:blip r:embed="rId6">
            <a:extLst>
              <a:ext uri="{28A0092B-C50C-407E-A947-70E740481C1C}">
                <a14:useLocalDpi xmlns:a14="http://schemas.microsoft.com/office/drawing/2010/main" val="0"/>
              </a:ext>
            </a:extLst>
          </a:blip>
          <a:srcRect l="16065" t="327" b="5250"/>
          <a:stretch/>
        </p:blipFill>
        <p:spPr>
          <a:xfrm flipH="1">
            <a:off x="0" y="0"/>
            <a:ext cx="13493750" cy="7589838"/>
          </a:xfrm>
          <a:prstGeom prst="rect">
            <a:avLst/>
          </a:prstGeom>
        </p:spPr>
      </p:pic>
      <p:sp>
        <p:nvSpPr>
          <p:cNvPr id="13" name="Rectangle 12">
            <a:extLst>
              <a:ext uri="{FF2B5EF4-FFF2-40B4-BE49-F238E27FC236}">
                <a16:creationId xmlns:a16="http://schemas.microsoft.com/office/drawing/2014/main" id="{85B3B11F-7B09-7F42-A835-CD02DEE6D45E}"/>
              </a:ext>
            </a:extLst>
          </p:cNvPr>
          <p:cNvSpPr/>
          <p:nvPr/>
        </p:nvSpPr>
        <p:spPr bwMode="auto">
          <a:xfrm>
            <a:off x="0" y="0"/>
            <a:ext cx="13496400" cy="7588800"/>
          </a:xfrm>
          <a:prstGeom prst="rect">
            <a:avLst/>
          </a:prstGeom>
          <a:gradFill flip="none" rotWithShape="1">
            <a:gsLst>
              <a:gs pos="0">
                <a:schemeClr val="accent2">
                  <a:lumMod val="64000"/>
                  <a:alpha val="35721"/>
                </a:schemeClr>
              </a:gs>
              <a:gs pos="100000">
                <a:schemeClr val="accent2">
                  <a:alpha val="27858"/>
                </a:schemeClr>
              </a:gs>
            </a:gsLst>
            <a:lin ang="0" scaled="1"/>
            <a:tileRect/>
          </a:gra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l-GR" sz="900" b="0" i="0" u="none" strike="noStrike" cap="none" normalizeH="0" baseline="0">
              <a:ln>
                <a:noFill/>
              </a:ln>
              <a:solidFill>
                <a:schemeClr val="tx1"/>
              </a:solidFill>
              <a:effectLst/>
              <a:latin typeface="+mn-lt"/>
            </a:endParaRPr>
          </a:p>
        </p:txBody>
      </p:sp>
      <p:sp>
        <p:nvSpPr>
          <p:cNvPr id="6" name="Freeform 56">
            <a:extLst>
              <a:ext uri="{FF2B5EF4-FFF2-40B4-BE49-F238E27FC236}">
                <a16:creationId xmlns:a16="http://schemas.microsoft.com/office/drawing/2014/main" id="{9BAB9B14-8469-AB48-8372-62A6B3AA4D0E}"/>
              </a:ext>
            </a:extLst>
          </p:cNvPr>
          <p:cNvSpPr/>
          <p:nvPr/>
        </p:nvSpPr>
        <p:spPr>
          <a:xfrm>
            <a:off x="941260" y="1813081"/>
            <a:ext cx="5453995" cy="3963675"/>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0">
              <a:latin typeface="EYInterstate Light" panose="02000506000000020004" pitchFamily="2" charset="0"/>
            </a:endParaRPr>
          </a:p>
        </p:txBody>
      </p:sp>
      <p:grpSp>
        <p:nvGrpSpPr>
          <p:cNvPr id="7" name="Group 4">
            <a:extLst>
              <a:ext uri="{FF2B5EF4-FFF2-40B4-BE49-F238E27FC236}">
                <a16:creationId xmlns:a16="http://schemas.microsoft.com/office/drawing/2014/main" id="{FA57E448-FC09-614A-AEED-391E8691FC5A}"/>
              </a:ext>
            </a:extLst>
          </p:cNvPr>
          <p:cNvGrpSpPr>
            <a:grpSpLocks noChangeAspect="1"/>
          </p:cNvGrpSpPr>
          <p:nvPr/>
        </p:nvGrpSpPr>
        <p:grpSpPr bwMode="auto">
          <a:xfrm>
            <a:off x="11465474" y="5490335"/>
            <a:ext cx="1355697" cy="1588244"/>
            <a:chOff x="6529" y="3125"/>
            <a:chExt cx="772" cy="904"/>
          </a:xfrm>
        </p:grpSpPr>
        <p:sp>
          <p:nvSpPr>
            <p:cNvPr id="8" name="Freeform 5">
              <a:extLst>
                <a:ext uri="{FF2B5EF4-FFF2-40B4-BE49-F238E27FC236}">
                  <a16:creationId xmlns:a16="http://schemas.microsoft.com/office/drawing/2014/main" id="{0C03D0F1-A5BE-9644-AFE1-86C80F1D5A16}"/>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990">
                <a:latin typeface="EYInterstate Light" panose="02000506000000020004" pitchFamily="2" charset="0"/>
              </a:endParaRPr>
            </a:p>
          </p:txBody>
        </p:sp>
        <p:sp>
          <p:nvSpPr>
            <p:cNvPr id="9" name="Freeform 6">
              <a:extLst>
                <a:ext uri="{FF2B5EF4-FFF2-40B4-BE49-F238E27FC236}">
                  <a16:creationId xmlns:a16="http://schemas.microsoft.com/office/drawing/2014/main" id="{45B8BBF7-3840-B840-AE69-F978687B4256}"/>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990">
                <a:latin typeface="EYInterstate Light" panose="02000506000000020004" pitchFamily="2" charset="0"/>
              </a:endParaRPr>
            </a:p>
          </p:txBody>
        </p:sp>
      </p:grpSp>
      <p:sp>
        <p:nvSpPr>
          <p:cNvPr id="2" name="Subtitle 2">
            <a:extLst>
              <a:ext uri="{FF2B5EF4-FFF2-40B4-BE49-F238E27FC236}">
                <a16:creationId xmlns:a16="http://schemas.microsoft.com/office/drawing/2014/main" id="{ED10E615-3598-DA47-AB38-0B10FABCCCE5}"/>
              </a:ext>
            </a:extLst>
          </p:cNvPr>
          <p:cNvSpPr txBox="1">
            <a:spLocks/>
          </p:cNvSpPr>
          <p:nvPr/>
        </p:nvSpPr>
        <p:spPr>
          <a:xfrm>
            <a:off x="1293237" y="3798993"/>
            <a:ext cx="4839442" cy="1335850"/>
          </a:xfrm>
          <a:prstGeom prst="rect">
            <a:avLst/>
          </a:prstGeom>
        </p:spPr>
        <p:txBody>
          <a:bodyPr vert="horz" wrap="square" lIns="0" tIns="0" rIns="0" bIns="0" rtlCol="0" anchor="t" anchorCtr="0">
            <a:noAutofit/>
          </a:bodyPr>
          <a:lstStyle>
            <a:lvl1pPr marL="0" marR="0" indent="0" algn="l" defTabSz="1350717" rtl="0" eaLnBrk="1" fontAlgn="base" latinLnBrk="0" hangingPunct="1">
              <a:lnSpc>
                <a:spcPct val="100000"/>
              </a:lnSpc>
              <a:spcBef>
                <a:spcPts val="0"/>
              </a:spcBef>
              <a:spcAft>
                <a:spcPts val="2270"/>
              </a:spcAft>
              <a:buClrTx/>
              <a:buSzTx/>
              <a:buFontTx/>
              <a:buNone/>
              <a:tabLst/>
              <a:defRPr sz="1800" b="0" i="0" baseline="0">
                <a:solidFill>
                  <a:schemeClr val="tx1"/>
                </a:solidFill>
                <a:latin typeface="EYInterstate Light" panose="02000506000000020004" pitchFamily="2" charset="0"/>
                <a:ea typeface="+mn-ea"/>
                <a:cs typeface="+mn-cs"/>
              </a:defRPr>
            </a:lvl1pPr>
            <a:lvl2pPr marL="0" marR="0" indent="0" algn="l" defTabSz="1350717" rtl="0" eaLnBrk="1" fontAlgn="base" latinLnBrk="0" hangingPunct="1">
              <a:lnSpc>
                <a:spcPct val="100000"/>
              </a:lnSpc>
              <a:spcBef>
                <a:spcPts val="0"/>
              </a:spcBef>
              <a:spcAft>
                <a:spcPts val="1514"/>
              </a:spcAft>
              <a:buClrTx/>
              <a:buSzPct val="30000"/>
              <a:buFont typeface="Arial" charset="0"/>
              <a:buNone/>
              <a:tabLst/>
              <a:defRPr kumimoji="0" lang="en-GB" sz="1200" b="1" i="0" u="none" strike="noStrike" kern="0" cap="none" spc="0" normalizeH="0" baseline="0">
                <a:ln>
                  <a:noFill/>
                </a:ln>
                <a:solidFill>
                  <a:schemeClr val="tx1"/>
                </a:solidFill>
                <a:effectLst/>
                <a:uLnTx/>
                <a:uFillTx/>
                <a:latin typeface="EYInterstate" panose="02000503020000020004" pitchFamily="2" charset="0"/>
                <a:ea typeface="+mn-ea"/>
                <a:cs typeface="+mn-cs"/>
              </a:defRPr>
            </a:lvl2pPr>
            <a:lvl3pPr marL="0" marR="0" indent="0" algn="l" defTabSz="1350717" rtl="0" eaLnBrk="1" fontAlgn="base" latinLnBrk="0" hangingPunct="1">
              <a:lnSpc>
                <a:spcPct val="100000"/>
              </a:lnSpc>
              <a:spcBef>
                <a:spcPts val="0"/>
              </a:spcBef>
              <a:spcAft>
                <a:spcPts val="757"/>
              </a:spcAft>
              <a:buClr>
                <a:srgbClr val="FFE600"/>
              </a:buClr>
              <a:buSzPct val="70000"/>
              <a:buFont typeface="Arial" panose="020B0604020202020204" pitchFamily="34" charset="0"/>
              <a:buNone/>
              <a:tabLst/>
              <a:defRPr kumimoji="0" lang="en-US" sz="1000" b="0" i="0" u="none" strike="noStrike" kern="0" cap="none" spc="0" normalizeH="0" baseline="0">
                <a:ln>
                  <a:noFill/>
                </a:ln>
                <a:solidFill>
                  <a:srgbClr val="2E2E38"/>
                </a:solidFill>
                <a:effectLst/>
                <a:uLnTx/>
                <a:uFillTx/>
                <a:latin typeface="EYInterstate Light"/>
                <a:ea typeface="+mn-ea"/>
                <a:cs typeface="+mn-cs"/>
              </a:defRPr>
            </a:lvl3pPr>
            <a:lvl4pPr marL="0" marR="0" indent="0" algn="l" defTabSz="1350717" rtl="0" eaLnBrk="1" fontAlgn="base" latinLnBrk="0" hangingPunct="1">
              <a:lnSpc>
                <a:spcPct val="100000"/>
              </a:lnSpc>
              <a:spcBef>
                <a:spcPts val="0"/>
              </a:spcBef>
              <a:spcAft>
                <a:spcPts val="1514"/>
              </a:spcAft>
              <a:buClr>
                <a:srgbClr val="FFE600"/>
              </a:buClr>
              <a:buSzPct val="70000"/>
              <a:buFont typeface="Arial" panose="020B0604020202020204" pitchFamily="34" charset="0"/>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4pPr>
            <a:lvl5pPr marL="0" marR="0" indent="0" algn="l" defTabSz="1350717" rtl="0" eaLnBrk="1" fontAlgn="base" latinLnBrk="0" hangingPunct="1">
              <a:lnSpc>
                <a:spcPct val="100000"/>
              </a:lnSpc>
              <a:spcBef>
                <a:spcPts val="0"/>
              </a:spcBef>
              <a:spcAft>
                <a:spcPts val="1514"/>
              </a:spcAft>
              <a:buClr>
                <a:srgbClr val="2E2E38"/>
              </a:buClr>
              <a:buSzTx/>
              <a:buFont typeface="+mj-lt"/>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5pPr>
            <a:lvl6pPr marL="10012" marR="0" indent="0" algn="l" defTabSz="1350717" rtl="0" eaLnBrk="1" fontAlgn="base" latinLnBrk="0" hangingPunct="1">
              <a:lnSpc>
                <a:spcPct val="100000"/>
              </a:lnSpc>
              <a:spcBef>
                <a:spcPts val="0"/>
              </a:spcBef>
              <a:spcAft>
                <a:spcPts val="1514"/>
              </a:spcAft>
              <a:buClrTx/>
              <a:buSzTx/>
              <a:buFontTx/>
              <a:buNone/>
              <a:tabLst/>
              <a:defRPr kumimoji="0" lang="en-US" sz="2270" b="1" i="0" u="none" strike="noStrike" kern="0" cap="none" spc="0" normalizeH="0" baseline="0" dirty="0" smtClean="0">
                <a:ln>
                  <a:noFill/>
                </a:ln>
                <a:solidFill>
                  <a:srgbClr val="2E2E38"/>
                </a:solidFill>
                <a:effectLst/>
                <a:uLnTx/>
                <a:uFillTx/>
                <a:latin typeface="EYInterstate Light"/>
                <a:ea typeface="+mn-ea"/>
                <a:cs typeface="+mn-cs"/>
              </a:defRPr>
            </a:lvl6pPr>
            <a:lvl7pPr marL="10012" marR="0" indent="0" algn="l" defTabSz="1350717" rtl="0" eaLnBrk="1" fontAlgn="base" latinLnBrk="0" hangingPunct="1">
              <a:lnSpc>
                <a:spcPct val="100000"/>
              </a:lnSpc>
              <a:spcBef>
                <a:spcPts val="0"/>
              </a:spcBef>
              <a:spcAft>
                <a:spcPts val="1514"/>
              </a:spcAft>
              <a:buClrTx/>
              <a:buSzTx/>
              <a:buFontTx/>
              <a:buNone/>
              <a:tabLst/>
              <a:defRPr kumimoji="0" lang="en-US" sz="2018" b="0" i="0" u="none" strike="noStrike" kern="0" cap="none" spc="0" normalizeH="0" baseline="0" dirty="0">
                <a:ln>
                  <a:noFill/>
                </a:ln>
                <a:solidFill>
                  <a:srgbClr val="2E2E38"/>
                </a:solidFill>
                <a:effectLst/>
                <a:uLnTx/>
                <a:uFillTx/>
                <a:latin typeface="Georgia" panose="02040502050405020303" pitchFamily="18" charset="0"/>
                <a:ea typeface="+mn-ea"/>
                <a:cs typeface="+mn-cs"/>
              </a:defRPr>
            </a:lvl7pPr>
            <a:lvl8pPr marL="4855850" indent="-336628" algn="l" defTabSz="1350717" rtl="0" eaLnBrk="1" fontAlgn="base" hangingPunct="1">
              <a:spcBef>
                <a:spcPct val="20000"/>
              </a:spcBef>
              <a:spcAft>
                <a:spcPct val="0"/>
              </a:spcAft>
              <a:buChar char="»"/>
              <a:defRPr sz="2916">
                <a:solidFill>
                  <a:schemeClr val="tx1"/>
                </a:solidFill>
                <a:latin typeface="Arial" charset="0"/>
              </a:defRPr>
            </a:lvl8pPr>
            <a:lvl9pPr marL="5461778" indent="-336628" algn="l" defTabSz="1350717" rtl="0" eaLnBrk="1" fontAlgn="base" hangingPunct="1">
              <a:spcBef>
                <a:spcPct val="20000"/>
              </a:spcBef>
              <a:spcAft>
                <a:spcPct val="0"/>
              </a:spcAft>
              <a:buChar char="»"/>
              <a:defRPr sz="2916">
                <a:solidFill>
                  <a:schemeClr val="tx1"/>
                </a:solidFill>
                <a:latin typeface="Arial" charset="0"/>
              </a:defRPr>
            </a:lvl9pPr>
          </a:lstStyle>
          <a:p>
            <a:r>
              <a:rPr lang="el-GR" sz="2000" kern="0" dirty="0"/>
              <a:t>Πρότυπο πρόγραμμα κατ’ οίκον χορήγησης Νεοπλασματικών θεραπειών Ογκολογικών Ασθενών </a:t>
            </a:r>
          </a:p>
          <a:p>
            <a:r>
              <a:rPr lang="el-GR" sz="2000" kern="0" dirty="0"/>
              <a:t>ΓΑΟΝΑ Άγιος Σάββας</a:t>
            </a:r>
            <a:r>
              <a:rPr lang="en-US" sz="2000" kern="0" dirty="0"/>
              <a:t/>
            </a:r>
            <a:br>
              <a:rPr lang="en-US" sz="2000" kern="0" dirty="0"/>
            </a:br>
            <a:endParaRPr lang="el-GR" sz="2000" kern="0" dirty="0"/>
          </a:p>
        </p:txBody>
      </p:sp>
      <p:sp>
        <p:nvSpPr>
          <p:cNvPr id="3" name="Title 3">
            <a:extLst>
              <a:ext uri="{FF2B5EF4-FFF2-40B4-BE49-F238E27FC236}">
                <a16:creationId xmlns:a16="http://schemas.microsoft.com/office/drawing/2014/main" id="{D99CAA02-1167-354D-9C0C-9BD66A826518}"/>
              </a:ext>
            </a:extLst>
          </p:cNvPr>
          <p:cNvSpPr txBox="1">
            <a:spLocks/>
          </p:cNvSpPr>
          <p:nvPr/>
        </p:nvSpPr>
        <p:spPr>
          <a:xfrm>
            <a:off x="1293238" y="3056923"/>
            <a:ext cx="3639465" cy="615553"/>
          </a:xfrm>
          <a:prstGeom prst="rect">
            <a:avLst/>
          </a:prstGeom>
        </p:spPr>
        <p:txBody>
          <a:bodyPr vert="horz" lIns="0" tIns="0" rIns="0" bIns="0" rtlCol="0" anchor="t" anchorCtr="0">
            <a:spAutoFit/>
          </a:bodyPr>
          <a:lstStyle>
            <a:lvl1pPr algn="l" defTabSz="1350717" rtl="0" eaLnBrk="1" fontAlgn="base" hangingPunct="1">
              <a:spcBef>
                <a:spcPct val="0"/>
              </a:spcBef>
              <a:spcAft>
                <a:spcPct val="0"/>
              </a:spcAft>
              <a:defRPr lang="en-US" sz="3400" b="0" i="0" kern="0" smtClea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r>
              <a:rPr lang="el-GR" sz="4000" dirty="0"/>
              <a:t>ΟΙΚΟΘΕΝ</a:t>
            </a:r>
            <a:endParaRPr lang="en-GB" sz="4000"/>
          </a:p>
        </p:txBody>
      </p:sp>
      <p:sp>
        <p:nvSpPr>
          <p:cNvPr id="4" name="Subtitle 12">
            <a:extLst>
              <a:ext uri="{FF2B5EF4-FFF2-40B4-BE49-F238E27FC236}">
                <a16:creationId xmlns:a16="http://schemas.microsoft.com/office/drawing/2014/main" id="{73109B4E-F836-8040-ABFB-2FFC338DF7B5}"/>
              </a:ext>
            </a:extLst>
          </p:cNvPr>
          <p:cNvSpPr txBox="1">
            <a:spLocks/>
          </p:cNvSpPr>
          <p:nvPr/>
        </p:nvSpPr>
        <p:spPr>
          <a:xfrm>
            <a:off x="1293238" y="5261361"/>
            <a:ext cx="4704150" cy="397028"/>
          </a:xfrm>
          <a:prstGeom prst="rect">
            <a:avLst/>
          </a:prstGeom>
        </p:spPr>
        <p:txBody>
          <a:bodyPr vert="horz" lIns="0" tIns="0" rIns="0" bIns="0" rtlCol="0">
            <a:noAutofit/>
          </a:bodyPr>
          <a:lstStyle>
            <a:lvl1pPr marL="0" marR="0" indent="0" algn="l" defTabSz="1350717" rtl="0" eaLnBrk="1" fontAlgn="base" latinLnBrk="0" hangingPunct="1">
              <a:lnSpc>
                <a:spcPct val="100000"/>
              </a:lnSpc>
              <a:spcBef>
                <a:spcPts val="0"/>
              </a:spcBef>
              <a:spcAft>
                <a:spcPts val="757"/>
              </a:spcAft>
              <a:buClrTx/>
              <a:buSzTx/>
              <a:buFontTx/>
              <a:buNone/>
              <a:tabLst/>
              <a:defRPr sz="1000" b="0" i="0" baseline="0">
                <a:solidFill>
                  <a:schemeClr val="tx1"/>
                </a:solidFill>
                <a:latin typeface="EYInterstate Light" panose="02000506000000020004" pitchFamily="2" charset="0"/>
                <a:ea typeface="+mn-ea"/>
                <a:cs typeface="+mn-cs"/>
              </a:defRPr>
            </a:lvl1pPr>
            <a:lvl2pPr marL="0" marR="0" indent="0" algn="l" defTabSz="1350717" rtl="0" eaLnBrk="1" fontAlgn="base" latinLnBrk="0" hangingPunct="1">
              <a:lnSpc>
                <a:spcPct val="100000"/>
              </a:lnSpc>
              <a:spcBef>
                <a:spcPts val="757"/>
              </a:spcBef>
              <a:spcAft>
                <a:spcPts val="252"/>
              </a:spcAft>
              <a:buClrTx/>
              <a:buSzPct val="30000"/>
              <a:buFont typeface="Arial" charset="0"/>
              <a:buNone/>
              <a:tabLst/>
              <a:defRPr kumimoji="0" lang="en-GB" sz="1000" b="1" i="0" u="none" strike="noStrike" kern="0" cap="none" spc="0" normalizeH="0" baseline="0" dirty="0" smtClean="0">
                <a:ln>
                  <a:noFill/>
                </a:ln>
                <a:solidFill>
                  <a:schemeClr val="tx1"/>
                </a:solidFill>
                <a:effectLst/>
                <a:uLnTx/>
                <a:uFillTx/>
                <a:latin typeface="EYInterstate" panose="02000503020000020004" pitchFamily="2" charset="0"/>
                <a:ea typeface="+mn-ea"/>
                <a:cs typeface="+mn-cs"/>
              </a:defRPr>
            </a:lvl2pPr>
            <a:lvl3pPr marL="0" marR="0" indent="-172199" algn="l" defTabSz="1350717" rtl="0" eaLnBrk="1" fontAlgn="base" latinLnBrk="0" hangingPunct="1">
              <a:lnSpc>
                <a:spcPct val="100000"/>
              </a:lnSpc>
              <a:spcBef>
                <a:spcPts val="0"/>
              </a:spcBef>
              <a:spcAft>
                <a:spcPts val="757"/>
              </a:spcAft>
              <a:buClr>
                <a:srgbClr val="FFE600"/>
              </a:buClr>
              <a:buSzPct val="70000"/>
              <a:buFont typeface="Arial" panose="020B0604020202020204" pitchFamily="34" charset="0"/>
              <a:buChar char="►"/>
              <a:tabLst/>
              <a:defRPr kumimoji="0" lang="en-US" sz="1000" b="0" i="0" u="none" strike="noStrike" kern="0" cap="none" spc="0" normalizeH="0" baseline="0" dirty="0">
                <a:ln>
                  <a:noFill/>
                </a:ln>
                <a:solidFill>
                  <a:srgbClr val="2E2E38"/>
                </a:solidFill>
                <a:effectLst/>
                <a:uLnTx/>
                <a:uFillTx/>
                <a:latin typeface="EYInterstate Light"/>
                <a:ea typeface="+mn-ea"/>
                <a:cs typeface="+mn-cs"/>
              </a:defRPr>
            </a:lvl3pPr>
            <a:lvl4pPr marL="0" marR="0" indent="0" algn="l" defTabSz="1350717" rtl="0" eaLnBrk="1" fontAlgn="base" latinLnBrk="0" hangingPunct="1">
              <a:lnSpc>
                <a:spcPct val="100000"/>
              </a:lnSpc>
              <a:spcBef>
                <a:spcPts val="0"/>
              </a:spcBef>
              <a:spcAft>
                <a:spcPts val="1514"/>
              </a:spcAft>
              <a:buClr>
                <a:srgbClr val="FFE600"/>
              </a:buClr>
              <a:buSzPct val="70000"/>
              <a:buFont typeface="Arial" panose="020B0604020202020204" pitchFamily="34" charset="0"/>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4pPr>
            <a:lvl5pPr marL="0" marR="0" indent="0" algn="l" defTabSz="1350717" rtl="0" eaLnBrk="1" fontAlgn="base" latinLnBrk="0" hangingPunct="1">
              <a:lnSpc>
                <a:spcPct val="100000"/>
              </a:lnSpc>
              <a:spcBef>
                <a:spcPts val="0"/>
              </a:spcBef>
              <a:spcAft>
                <a:spcPts val="1514"/>
              </a:spcAft>
              <a:buClr>
                <a:srgbClr val="2E2E38"/>
              </a:buClr>
              <a:buSzTx/>
              <a:buFont typeface="+mj-lt"/>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5pPr>
            <a:lvl6pPr marL="10012" marR="0" indent="0" algn="l" defTabSz="1350717" rtl="0" eaLnBrk="1" fontAlgn="base" latinLnBrk="0" hangingPunct="1">
              <a:lnSpc>
                <a:spcPct val="100000"/>
              </a:lnSpc>
              <a:spcBef>
                <a:spcPts val="0"/>
              </a:spcBef>
              <a:spcAft>
                <a:spcPts val="1514"/>
              </a:spcAft>
              <a:buClrTx/>
              <a:buSzTx/>
              <a:buFontTx/>
              <a:buNone/>
              <a:tabLst/>
              <a:defRPr kumimoji="0" lang="en-US" sz="2270" b="1" i="0" u="none" strike="noStrike" kern="0" cap="none" spc="0" normalizeH="0" baseline="0" dirty="0" smtClean="0">
                <a:ln>
                  <a:noFill/>
                </a:ln>
                <a:solidFill>
                  <a:srgbClr val="2E2E38"/>
                </a:solidFill>
                <a:effectLst/>
                <a:uLnTx/>
                <a:uFillTx/>
                <a:latin typeface="EYInterstate Light"/>
                <a:ea typeface="+mn-ea"/>
                <a:cs typeface="+mn-cs"/>
              </a:defRPr>
            </a:lvl6pPr>
            <a:lvl7pPr marL="10012" marR="0" indent="0" algn="l" defTabSz="1350717" rtl="0" eaLnBrk="1" fontAlgn="base" latinLnBrk="0" hangingPunct="1">
              <a:lnSpc>
                <a:spcPct val="100000"/>
              </a:lnSpc>
              <a:spcBef>
                <a:spcPts val="0"/>
              </a:spcBef>
              <a:spcAft>
                <a:spcPts val="1514"/>
              </a:spcAft>
              <a:buClrTx/>
              <a:buSzTx/>
              <a:buFontTx/>
              <a:buNone/>
              <a:tabLst/>
              <a:defRPr kumimoji="0" lang="en-US" sz="2018" b="0" i="0" u="none" strike="noStrike" kern="0" cap="none" spc="0" normalizeH="0" baseline="0" dirty="0">
                <a:ln>
                  <a:noFill/>
                </a:ln>
                <a:solidFill>
                  <a:srgbClr val="2E2E38"/>
                </a:solidFill>
                <a:effectLst/>
                <a:uLnTx/>
                <a:uFillTx/>
                <a:latin typeface="Georgia" panose="02040502050405020303" pitchFamily="18" charset="0"/>
                <a:ea typeface="+mn-ea"/>
                <a:cs typeface="+mn-cs"/>
              </a:defRPr>
            </a:lvl7pPr>
            <a:lvl8pPr marL="4855850" indent="-336628" algn="l" defTabSz="1350717" rtl="0" eaLnBrk="1" fontAlgn="base" hangingPunct="1">
              <a:spcBef>
                <a:spcPct val="20000"/>
              </a:spcBef>
              <a:spcAft>
                <a:spcPct val="0"/>
              </a:spcAft>
              <a:buChar char="»"/>
              <a:defRPr sz="2916">
                <a:solidFill>
                  <a:schemeClr val="tx1"/>
                </a:solidFill>
                <a:latin typeface="Arial" charset="0"/>
              </a:defRPr>
            </a:lvl8pPr>
            <a:lvl9pPr marL="5461778" indent="-336628" algn="l" defTabSz="1350717" rtl="0" eaLnBrk="1" fontAlgn="base" hangingPunct="1">
              <a:spcBef>
                <a:spcPct val="20000"/>
              </a:spcBef>
              <a:spcAft>
                <a:spcPct val="0"/>
              </a:spcAft>
              <a:buChar char="»"/>
              <a:defRPr sz="2916">
                <a:solidFill>
                  <a:schemeClr val="tx1"/>
                </a:solidFill>
                <a:latin typeface="Arial" charset="0"/>
              </a:defRPr>
            </a:lvl9pPr>
          </a:lstStyle>
          <a:p>
            <a:pPr>
              <a:spcAft>
                <a:spcPts val="0"/>
              </a:spcAft>
            </a:pPr>
            <a:r>
              <a:rPr lang="el-GR" sz="1800" kern="0"/>
              <a:t>Νοέμβριος  2021</a:t>
            </a:r>
            <a:endParaRPr lang="en-GB" sz="1800" kern="0"/>
          </a:p>
        </p:txBody>
      </p:sp>
    </p:spTree>
    <p:extLst>
      <p:ext uri="{BB962C8B-B14F-4D97-AF65-F5344CB8AC3E}">
        <p14:creationId xmlns:p14="http://schemas.microsoft.com/office/powerpoint/2010/main" val="1043357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57881AFE-F094-3943-99E2-0705437A24F5}"/>
              </a:ext>
            </a:extLst>
          </p:cNvPr>
          <p:cNvPicPr>
            <a:picLocks noChangeAspect="1"/>
          </p:cNvPicPr>
          <p:nvPr/>
        </p:nvPicPr>
        <p:blipFill rotWithShape="1">
          <a:blip r:embed="rId2">
            <a:extLst>
              <a:ext uri="{28A0092B-C50C-407E-A947-70E740481C1C}">
                <a14:useLocalDpi xmlns:a14="http://schemas.microsoft.com/office/drawing/2010/main" val="0"/>
              </a:ext>
            </a:extLst>
          </a:blip>
          <a:srcRect l="345" t="6708" r="15584" b="22291"/>
          <a:stretch/>
        </p:blipFill>
        <p:spPr>
          <a:xfrm>
            <a:off x="1" y="0"/>
            <a:ext cx="13493750" cy="7589838"/>
          </a:xfrm>
          <a:prstGeom prst="rect">
            <a:avLst/>
          </a:prstGeom>
        </p:spPr>
      </p:pic>
      <p:sp>
        <p:nvSpPr>
          <p:cNvPr id="17" name="Rectangle 16">
            <a:extLst>
              <a:ext uri="{FF2B5EF4-FFF2-40B4-BE49-F238E27FC236}">
                <a16:creationId xmlns:a16="http://schemas.microsoft.com/office/drawing/2014/main" id="{6A010989-ADC9-8D42-9C6A-0B622B724AF1}"/>
              </a:ext>
            </a:extLst>
          </p:cNvPr>
          <p:cNvSpPr/>
          <p:nvPr/>
        </p:nvSpPr>
        <p:spPr bwMode="auto">
          <a:xfrm>
            <a:off x="-2650" y="-1"/>
            <a:ext cx="13496400" cy="7588800"/>
          </a:xfrm>
          <a:prstGeom prst="rect">
            <a:avLst/>
          </a:prstGeom>
          <a:gradFill flip="none" rotWithShape="1">
            <a:gsLst>
              <a:gs pos="0">
                <a:schemeClr val="accent2">
                  <a:lumMod val="20000"/>
                  <a:lumOff val="80000"/>
                  <a:alpha val="34000"/>
                </a:schemeClr>
              </a:gs>
              <a:gs pos="100000">
                <a:schemeClr val="accent2">
                  <a:alpha val="53000"/>
                </a:schemeClr>
              </a:gs>
            </a:gsLst>
            <a:lin ang="0" scaled="1"/>
            <a:tileRect/>
          </a:gra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l-GR" sz="900" b="0" i="0" u="none" strike="noStrike" cap="none" normalizeH="0" baseline="0">
              <a:ln>
                <a:noFill/>
              </a:ln>
              <a:solidFill>
                <a:schemeClr val="tx1"/>
              </a:solidFill>
              <a:effectLst/>
              <a:latin typeface="+mn-lt"/>
            </a:endParaRPr>
          </a:p>
        </p:txBody>
      </p:sp>
      <p:sp>
        <p:nvSpPr>
          <p:cNvPr id="13" name="Freeform 56">
            <a:extLst>
              <a:ext uri="{FF2B5EF4-FFF2-40B4-BE49-F238E27FC236}">
                <a16:creationId xmlns:a16="http://schemas.microsoft.com/office/drawing/2014/main" id="{CFD02E20-CED3-6745-8BDD-0580005A4339}"/>
              </a:ext>
            </a:extLst>
          </p:cNvPr>
          <p:cNvSpPr/>
          <p:nvPr/>
        </p:nvSpPr>
        <p:spPr>
          <a:xfrm>
            <a:off x="941260" y="1813081"/>
            <a:ext cx="5453995" cy="3963675"/>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0">
              <a:latin typeface="EYInterstate Light" panose="02000506000000020004" pitchFamily="2" charset="0"/>
            </a:endParaRPr>
          </a:p>
        </p:txBody>
      </p:sp>
      <p:sp>
        <p:nvSpPr>
          <p:cNvPr id="14" name="Title 3">
            <a:extLst>
              <a:ext uri="{FF2B5EF4-FFF2-40B4-BE49-F238E27FC236}">
                <a16:creationId xmlns:a16="http://schemas.microsoft.com/office/drawing/2014/main" id="{2C84073A-AD02-4E4F-9571-3793D6BA47C0}"/>
              </a:ext>
            </a:extLst>
          </p:cNvPr>
          <p:cNvSpPr txBox="1">
            <a:spLocks/>
          </p:cNvSpPr>
          <p:nvPr/>
        </p:nvSpPr>
        <p:spPr>
          <a:xfrm>
            <a:off x="1293238" y="3056923"/>
            <a:ext cx="3639465" cy="1846659"/>
          </a:xfrm>
          <a:prstGeom prst="rect">
            <a:avLst/>
          </a:prstGeom>
        </p:spPr>
        <p:txBody>
          <a:bodyPr vert="horz" lIns="0" tIns="0" rIns="0" bIns="0" rtlCol="0" anchor="t" anchorCtr="0">
            <a:spAutoFit/>
          </a:bodyPr>
          <a:lstStyle>
            <a:lvl1pPr algn="l" defTabSz="1350717" rtl="0" eaLnBrk="1" fontAlgn="base" hangingPunct="1">
              <a:spcBef>
                <a:spcPct val="0"/>
              </a:spcBef>
              <a:spcAft>
                <a:spcPct val="0"/>
              </a:spcAft>
              <a:defRPr lang="en-US" sz="3400" b="0" i="0" kern="0" smtClea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pPr marL="0" lvl="2">
              <a:buClr>
                <a:srgbClr val="27ACAA"/>
              </a:buClr>
            </a:pPr>
            <a:r>
              <a:rPr lang="en-US" sz="12000">
                <a:solidFill>
                  <a:schemeClr val="tx1"/>
                </a:solidFill>
              </a:rPr>
              <a:t>2</a:t>
            </a:r>
          </a:p>
        </p:txBody>
      </p:sp>
      <p:sp>
        <p:nvSpPr>
          <p:cNvPr id="15" name="Subtitle 12">
            <a:extLst>
              <a:ext uri="{FF2B5EF4-FFF2-40B4-BE49-F238E27FC236}">
                <a16:creationId xmlns:a16="http://schemas.microsoft.com/office/drawing/2014/main" id="{7C9202A0-2E48-604C-9B36-D9A9F18C6BAF}"/>
              </a:ext>
            </a:extLst>
          </p:cNvPr>
          <p:cNvSpPr txBox="1">
            <a:spLocks/>
          </p:cNvSpPr>
          <p:nvPr/>
        </p:nvSpPr>
        <p:spPr>
          <a:xfrm>
            <a:off x="1293238" y="4287953"/>
            <a:ext cx="4704150" cy="1231106"/>
          </a:xfrm>
          <a:prstGeom prst="rect">
            <a:avLst/>
          </a:prstGeom>
        </p:spPr>
        <p:txBody>
          <a:bodyPr vert="horz" lIns="0" tIns="0" rIns="0" bIns="0" rtlCol="0" anchor="b">
            <a:noAutofit/>
          </a:bodyPr>
          <a:lstStyle>
            <a:lvl1pPr marL="0" marR="0" indent="0" algn="l" defTabSz="1350717" rtl="0" eaLnBrk="1" fontAlgn="base" latinLnBrk="0" hangingPunct="1">
              <a:lnSpc>
                <a:spcPct val="100000"/>
              </a:lnSpc>
              <a:spcBef>
                <a:spcPts val="0"/>
              </a:spcBef>
              <a:spcAft>
                <a:spcPts val="757"/>
              </a:spcAft>
              <a:buClrTx/>
              <a:buSzTx/>
              <a:buFontTx/>
              <a:buNone/>
              <a:tabLst/>
              <a:defRPr sz="1000" b="0" i="0" baseline="0">
                <a:solidFill>
                  <a:schemeClr val="tx1"/>
                </a:solidFill>
                <a:latin typeface="EYInterstate Light" panose="02000506000000020004" pitchFamily="2" charset="0"/>
                <a:ea typeface="+mn-ea"/>
                <a:cs typeface="+mn-cs"/>
              </a:defRPr>
            </a:lvl1pPr>
            <a:lvl2pPr marL="0" marR="0" indent="0" algn="l" defTabSz="1350717" rtl="0" eaLnBrk="1" fontAlgn="base" latinLnBrk="0" hangingPunct="1">
              <a:lnSpc>
                <a:spcPct val="100000"/>
              </a:lnSpc>
              <a:spcBef>
                <a:spcPts val="757"/>
              </a:spcBef>
              <a:spcAft>
                <a:spcPts val="252"/>
              </a:spcAft>
              <a:buClrTx/>
              <a:buSzPct val="30000"/>
              <a:buFont typeface="Arial" charset="0"/>
              <a:buNone/>
              <a:tabLst/>
              <a:defRPr kumimoji="0" lang="en-GB" sz="1000" b="1" i="0" u="none" strike="noStrike" kern="0" cap="none" spc="0" normalizeH="0" baseline="0" dirty="0" smtClean="0">
                <a:ln>
                  <a:noFill/>
                </a:ln>
                <a:solidFill>
                  <a:schemeClr val="tx1"/>
                </a:solidFill>
                <a:effectLst/>
                <a:uLnTx/>
                <a:uFillTx/>
                <a:latin typeface="EYInterstate" panose="02000503020000020004" pitchFamily="2" charset="0"/>
                <a:ea typeface="+mn-ea"/>
                <a:cs typeface="+mn-cs"/>
              </a:defRPr>
            </a:lvl2pPr>
            <a:lvl3pPr marL="0" marR="0" indent="-172199" algn="l" defTabSz="1350717" rtl="0" eaLnBrk="1" fontAlgn="base" latinLnBrk="0" hangingPunct="1">
              <a:lnSpc>
                <a:spcPct val="100000"/>
              </a:lnSpc>
              <a:spcBef>
                <a:spcPts val="0"/>
              </a:spcBef>
              <a:spcAft>
                <a:spcPts val="757"/>
              </a:spcAft>
              <a:buClr>
                <a:srgbClr val="FFE600"/>
              </a:buClr>
              <a:buSzPct val="70000"/>
              <a:buFont typeface="Arial" panose="020B0604020202020204" pitchFamily="34" charset="0"/>
              <a:buChar char="►"/>
              <a:tabLst/>
              <a:defRPr kumimoji="0" lang="en-US" sz="1000" b="0" i="0" u="none" strike="noStrike" kern="0" cap="none" spc="0" normalizeH="0" baseline="0" dirty="0">
                <a:ln>
                  <a:noFill/>
                </a:ln>
                <a:solidFill>
                  <a:srgbClr val="2E2E38"/>
                </a:solidFill>
                <a:effectLst/>
                <a:uLnTx/>
                <a:uFillTx/>
                <a:latin typeface="EYInterstate Light"/>
                <a:ea typeface="+mn-ea"/>
                <a:cs typeface="+mn-cs"/>
              </a:defRPr>
            </a:lvl3pPr>
            <a:lvl4pPr marL="0" marR="0" indent="0" algn="l" defTabSz="1350717" rtl="0" eaLnBrk="1" fontAlgn="base" latinLnBrk="0" hangingPunct="1">
              <a:lnSpc>
                <a:spcPct val="100000"/>
              </a:lnSpc>
              <a:spcBef>
                <a:spcPts val="0"/>
              </a:spcBef>
              <a:spcAft>
                <a:spcPts val="1514"/>
              </a:spcAft>
              <a:buClr>
                <a:srgbClr val="FFE600"/>
              </a:buClr>
              <a:buSzPct val="70000"/>
              <a:buFont typeface="Arial" panose="020B0604020202020204" pitchFamily="34" charset="0"/>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4pPr>
            <a:lvl5pPr marL="0" marR="0" indent="0" algn="l" defTabSz="1350717" rtl="0" eaLnBrk="1" fontAlgn="base" latinLnBrk="0" hangingPunct="1">
              <a:lnSpc>
                <a:spcPct val="100000"/>
              </a:lnSpc>
              <a:spcBef>
                <a:spcPts val="0"/>
              </a:spcBef>
              <a:spcAft>
                <a:spcPts val="1514"/>
              </a:spcAft>
              <a:buClr>
                <a:srgbClr val="2E2E38"/>
              </a:buClr>
              <a:buSzTx/>
              <a:buFont typeface="+mj-lt"/>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5pPr>
            <a:lvl6pPr marL="10012" marR="0" indent="0" algn="l" defTabSz="1350717" rtl="0" eaLnBrk="1" fontAlgn="base" latinLnBrk="0" hangingPunct="1">
              <a:lnSpc>
                <a:spcPct val="100000"/>
              </a:lnSpc>
              <a:spcBef>
                <a:spcPts val="0"/>
              </a:spcBef>
              <a:spcAft>
                <a:spcPts val="1514"/>
              </a:spcAft>
              <a:buClrTx/>
              <a:buSzTx/>
              <a:buFontTx/>
              <a:buNone/>
              <a:tabLst/>
              <a:defRPr kumimoji="0" lang="en-US" sz="2270" b="1" i="0" u="none" strike="noStrike" kern="0" cap="none" spc="0" normalizeH="0" baseline="0" dirty="0" smtClean="0">
                <a:ln>
                  <a:noFill/>
                </a:ln>
                <a:solidFill>
                  <a:srgbClr val="2E2E38"/>
                </a:solidFill>
                <a:effectLst/>
                <a:uLnTx/>
                <a:uFillTx/>
                <a:latin typeface="EYInterstate Light"/>
                <a:ea typeface="+mn-ea"/>
                <a:cs typeface="+mn-cs"/>
              </a:defRPr>
            </a:lvl6pPr>
            <a:lvl7pPr marL="10012" marR="0" indent="0" algn="l" defTabSz="1350717" rtl="0" eaLnBrk="1" fontAlgn="base" latinLnBrk="0" hangingPunct="1">
              <a:lnSpc>
                <a:spcPct val="100000"/>
              </a:lnSpc>
              <a:spcBef>
                <a:spcPts val="0"/>
              </a:spcBef>
              <a:spcAft>
                <a:spcPts val="1514"/>
              </a:spcAft>
              <a:buClrTx/>
              <a:buSzTx/>
              <a:buFontTx/>
              <a:buNone/>
              <a:tabLst/>
              <a:defRPr kumimoji="0" lang="en-US" sz="2018" b="0" i="0" u="none" strike="noStrike" kern="0" cap="none" spc="0" normalizeH="0" baseline="0" dirty="0">
                <a:ln>
                  <a:noFill/>
                </a:ln>
                <a:solidFill>
                  <a:srgbClr val="2E2E38"/>
                </a:solidFill>
                <a:effectLst/>
                <a:uLnTx/>
                <a:uFillTx/>
                <a:latin typeface="Georgia" panose="02040502050405020303" pitchFamily="18" charset="0"/>
                <a:ea typeface="+mn-ea"/>
                <a:cs typeface="+mn-cs"/>
              </a:defRPr>
            </a:lvl7pPr>
            <a:lvl8pPr marL="4855850" indent="-336628" algn="l" defTabSz="1350717" rtl="0" eaLnBrk="1" fontAlgn="base" hangingPunct="1">
              <a:spcBef>
                <a:spcPct val="20000"/>
              </a:spcBef>
              <a:spcAft>
                <a:spcPct val="0"/>
              </a:spcAft>
              <a:buChar char="»"/>
              <a:defRPr sz="2916">
                <a:solidFill>
                  <a:schemeClr val="tx1"/>
                </a:solidFill>
                <a:latin typeface="Arial" charset="0"/>
              </a:defRPr>
            </a:lvl8pPr>
            <a:lvl9pPr marL="5461778" indent="-336628" algn="l" defTabSz="1350717" rtl="0" eaLnBrk="1" fontAlgn="base" hangingPunct="1">
              <a:spcBef>
                <a:spcPct val="20000"/>
              </a:spcBef>
              <a:spcAft>
                <a:spcPct val="0"/>
              </a:spcAft>
              <a:buChar char="»"/>
              <a:defRPr sz="2916">
                <a:solidFill>
                  <a:schemeClr val="tx1"/>
                </a:solidFill>
                <a:latin typeface="Arial" charset="0"/>
              </a:defRPr>
            </a:lvl9pPr>
          </a:lstStyle>
          <a:p>
            <a:pPr>
              <a:spcAft>
                <a:spcPts val="0"/>
              </a:spcAft>
            </a:pPr>
            <a:r>
              <a:rPr lang="el-GR" sz="1800" kern="0" dirty="0"/>
              <a:t>Σχεδιασμός ΟΙΚΟΘΕΝ</a:t>
            </a:r>
          </a:p>
        </p:txBody>
      </p:sp>
      <p:grpSp>
        <p:nvGrpSpPr>
          <p:cNvPr id="18" name="Group 17">
            <a:extLst>
              <a:ext uri="{FF2B5EF4-FFF2-40B4-BE49-F238E27FC236}">
                <a16:creationId xmlns:a16="http://schemas.microsoft.com/office/drawing/2014/main" id="{B1E76741-27C9-CE46-A90A-0315ECE7F651}"/>
              </a:ext>
            </a:extLst>
          </p:cNvPr>
          <p:cNvGrpSpPr/>
          <p:nvPr/>
        </p:nvGrpSpPr>
        <p:grpSpPr>
          <a:xfrm>
            <a:off x="12812640" y="0"/>
            <a:ext cx="681110" cy="7589838"/>
            <a:chOff x="12812640" y="0"/>
            <a:chExt cx="681110" cy="7589838"/>
          </a:xfrm>
        </p:grpSpPr>
        <p:sp>
          <p:nvSpPr>
            <p:cNvPr id="19" name="Rectangle 18">
              <a:extLst>
                <a:ext uri="{FF2B5EF4-FFF2-40B4-BE49-F238E27FC236}">
                  <a16:creationId xmlns:a16="http://schemas.microsoft.com/office/drawing/2014/main" id="{C9AB5987-CA6F-9E49-B9C5-F717878D5864}"/>
                </a:ext>
              </a:extLst>
            </p:cNvPr>
            <p:cNvSpPr/>
            <p:nvPr userDrawn="1"/>
          </p:nvSpPr>
          <p:spPr>
            <a:xfrm flipH="1">
              <a:off x="12812640" y="0"/>
              <a:ext cx="681110" cy="7589838"/>
            </a:xfrm>
            <a:prstGeom prst="rect">
              <a:avLst/>
            </a:prstGeom>
            <a:solidFill>
              <a:srgbClr val="27ACAA"/>
            </a:solidFill>
            <a:ln w="9525" cap="flat" cmpd="sng" algn="ctr">
              <a:noFill/>
              <a:prstDash val="solid"/>
            </a:ln>
            <a:effectLst/>
          </p:spPr>
          <p:txBody>
            <a:bodyPr rtlCol="0" anchor="t" anchorCtr="0"/>
            <a:lstStyle/>
            <a:p>
              <a:pPr marL="0" marR="0" lvl="0" indent="0" algn="ctr" defTabSz="1153333" eaLnBrk="1" fontAlgn="auto" latinLnBrk="0" hangingPunct="1">
                <a:lnSpc>
                  <a:spcPct val="100000"/>
                </a:lnSpc>
                <a:spcBef>
                  <a:spcPts val="0"/>
                </a:spcBef>
                <a:spcAft>
                  <a:spcPts val="0"/>
                </a:spcAft>
                <a:buClrTx/>
                <a:buSzTx/>
                <a:buFontTx/>
                <a:buNone/>
                <a:tabLst/>
                <a:defRPr/>
              </a:pPr>
              <a:endParaRPr kumimoji="0" lang="en-IN" sz="1514" b="0" i="0" u="none" strike="noStrike" kern="0" cap="none" spc="0" normalizeH="0" baseline="0" noProof="0">
                <a:ln>
                  <a:noFill/>
                </a:ln>
                <a:solidFill>
                  <a:srgbClr val="000000"/>
                </a:solidFill>
                <a:effectLst/>
                <a:uLnTx/>
                <a:uFillTx/>
                <a:latin typeface="Arial"/>
                <a:ea typeface="+mn-ea"/>
                <a:cs typeface="+mn-cs"/>
              </a:endParaRPr>
            </a:p>
          </p:txBody>
        </p:sp>
        <p:grpSp>
          <p:nvGrpSpPr>
            <p:cNvPr id="20" name="Group 19">
              <a:extLst>
                <a:ext uri="{FF2B5EF4-FFF2-40B4-BE49-F238E27FC236}">
                  <a16:creationId xmlns:a16="http://schemas.microsoft.com/office/drawing/2014/main" id="{A5D020C8-00E1-B549-A112-309B3C4F1D2B}"/>
                </a:ext>
              </a:extLst>
            </p:cNvPr>
            <p:cNvGrpSpPr/>
            <p:nvPr userDrawn="1"/>
          </p:nvGrpSpPr>
          <p:grpSpPr>
            <a:xfrm>
              <a:off x="12974703" y="249753"/>
              <a:ext cx="356985" cy="396000"/>
              <a:chOff x="10029626" y="334901"/>
              <a:chExt cx="283026" cy="288000"/>
            </a:xfrm>
            <a:solidFill>
              <a:schemeClr val="bg1"/>
            </a:solidFill>
          </p:grpSpPr>
          <p:sp>
            <p:nvSpPr>
              <p:cNvPr id="21" name="Freeform 13">
                <a:extLst>
                  <a:ext uri="{FF2B5EF4-FFF2-40B4-BE49-F238E27FC236}">
                    <a16:creationId xmlns:a16="http://schemas.microsoft.com/office/drawing/2014/main" id="{69B4FFD2-B3C3-7C4E-A7B8-45539B18C969}"/>
                  </a:ext>
                </a:extLst>
              </p:cNvPr>
              <p:cNvSpPr>
                <a:spLocks/>
              </p:cNvSpPr>
              <p:nvPr userDrawn="1"/>
            </p:nvSpPr>
            <p:spPr bwMode="auto">
              <a:xfrm>
                <a:off x="10032217" y="480404"/>
                <a:ext cx="114413" cy="142497"/>
              </a:xfrm>
              <a:custGeom>
                <a:avLst/>
                <a:gdLst>
                  <a:gd name="T0" fmla="*/ 414 w 1104"/>
                  <a:gd name="T1" fmla="*/ 832 h 1375"/>
                  <a:gd name="T2" fmla="*/ 913 w 1104"/>
                  <a:gd name="T3" fmla="*/ 832 h 1375"/>
                  <a:gd name="T4" fmla="*/ 913 w 1104"/>
                  <a:gd name="T5" fmla="*/ 543 h 1375"/>
                  <a:gd name="T6" fmla="*/ 414 w 1104"/>
                  <a:gd name="T7" fmla="*/ 543 h 1375"/>
                  <a:gd name="T8" fmla="*/ 414 w 1104"/>
                  <a:gd name="T9" fmla="*/ 316 h 1375"/>
                  <a:gd name="T10" fmla="*/ 965 w 1104"/>
                  <a:gd name="T11" fmla="*/ 316 h 1375"/>
                  <a:gd name="T12" fmla="*/ 783 w 1104"/>
                  <a:gd name="T13" fmla="*/ 0 h 1375"/>
                  <a:gd name="T14" fmla="*/ 0 w 1104"/>
                  <a:gd name="T15" fmla="*/ 0 h 1375"/>
                  <a:gd name="T16" fmla="*/ 0 w 1104"/>
                  <a:gd name="T17" fmla="*/ 1375 h 1375"/>
                  <a:gd name="T18" fmla="*/ 1104 w 1104"/>
                  <a:gd name="T19" fmla="*/ 1375 h 1375"/>
                  <a:gd name="T20" fmla="*/ 1104 w 1104"/>
                  <a:gd name="T21" fmla="*/ 1058 h 1375"/>
                  <a:gd name="T22" fmla="*/ 414 w 1104"/>
                  <a:gd name="T23" fmla="*/ 1058 h 1375"/>
                  <a:gd name="T24" fmla="*/ 414 w 1104"/>
                  <a:gd name="T25" fmla="*/ 832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4" h="1375">
                    <a:moveTo>
                      <a:pt x="414" y="832"/>
                    </a:moveTo>
                    <a:lnTo>
                      <a:pt x="913" y="832"/>
                    </a:lnTo>
                    <a:lnTo>
                      <a:pt x="913" y="543"/>
                    </a:lnTo>
                    <a:lnTo>
                      <a:pt x="414" y="543"/>
                    </a:lnTo>
                    <a:lnTo>
                      <a:pt x="414" y="316"/>
                    </a:lnTo>
                    <a:lnTo>
                      <a:pt x="965" y="316"/>
                    </a:lnTo>
                    <a:lnTo>
                      <a:pt x="783" y="0"/>
                    </a:lnTo>
                    <a:lnTo>
                      <a:pt x="0" y="0"/>
                    </a:lnTo>
                    <a:lnTo>
                      <a:pt x="0" y="1375"/>
                    </a:lnTo>
                    <a:lnTo>
                      <a:pt x="1104" y="1375"/>
                    </a:lnTo>
                    <a:lnTo>
                      <a:pt x="1104" y="1058"/>
                    </a:lnTo>
                    <a:lnTo>
                      <a:pt x="414" y="1058"/>
                    </a:lnTo>
                    <a:lnTo>
                      <a:pt x="414" y="8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22" name="Freeform 14">
                <a:extLst>
                  <a:ext uri="{FF2B5EF4-FFF2-40B4-BE49-F238E27FC236}">
                    <a16:creationId xmlns:a16="http://schemas.microsoft.com/office/drawing/2014/main" id="{990BE573-8780-4748-AEE0-1B8CA59DAA25}"/>
                  </a:ext>
                </a:extLst>
              </p:cNvPr>
              <p:cNvSpPr>
                <a:spLocks/>
              </p:cNvSpPr>
              <p:nvPr userDrawn="1"/>
            </p:nvSpPr>
            <p:spPr bwMode="auto">
              <a:xfrm>
                <a:off x="10126835" y="480404"/>
                <a:ext cx="142912" cy="142497"/>
              </a:xfrm>
              <a:custGeom>
                <a:avLst/>
                <a:gdLst>
                  <a:gd name="T0" fmla="*/ 927 w 1379"/>
                  <a:gd name="T1" fmla="*/ 0 h 1375"/>
                  <a:gd name="T2" fmla="*/ 692 w 1379"/>
                  <a:gd name="T3" fmla="*/ 448 h 1375"/>
                  <a:gd name="T4" fmla="*/ 458 w 1379"/>
                  <a:gd name="T5" fmla="*/ 0 h 1375"/>
                  <a:gd name="T6" fmla="*/ 0 w 1379"/>
                  <a:gd name="T7" fmla="*/ 0 h 1375"/>
                  <a:gd name="T8" fmla="*/ 482 w 1379"/>
                  <a:gd name="T9" fmla="*/ 832 h 1375"/>
                  <a:gd name="T10" fmla="*/ 482 w 1379"/>
                  <a:gd name="T11" fmla="*/ 1375 h 1375"/>
                  <a:gd name="T12" fmla="*/ 895 w 1379"/>
                  <a:gd name="T13" fmla="*/ 1375 h 1375"/>
                  <a:gd name="T14" fmla="*/ 895 w 1379"/>
                  <a:gd name="T15" fmla="*/ 832 h 1375"/>
                  <a:gd name="T16" fmla="*/ 1379 w 1379"/>
                  <a:gd name="T17" fmla="*/ 0 h 1375"/>
                  <a:gd name="T18" fmla="*/ 927 w 1379"/>
                  <a:gd name="T19" fmla="*/ 0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9" h="1375">
                    <a:moveTo>
                      <a:pt x="927" y="0"/>
                    </a:moveTo>
                    <a:lnTo>
                      <a:pt x="692" y="448"/>
                    </a:lnTo>
                    <a:lnTo>
                      <a:pt x="458" y="0"/>
                    </a:lnTo>
                    <a:lnTo>
                      <a:pt x="0" y="0"/>
                    </a:lnTo>
                    <a:lnTo>
                      <a:pt x="482" y="832"/>
                    </a:lnTo>
                    <a:lnTo>
                      <a:pt x="482" y="1375"/>
                    </a:lnTo>
                    <a:lnTo>
                      <a:pt x="895" y="1375"/>
                    </a:lnTo>
                    <a:lnTo>
                      <a:pt x="895" y="832"/>
                    </a:lnTo>
                    <a:lnTo>
                      <a:pt x="1379" y="0"/>
                    </a:lnTo>
                    <a:lnTo>
                      <a:pt x="9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23" name="Freeform 15">
                <a:extLst>
                  <a:ext uri="{FF2B5EF4-FFF2-40B4-BE49-F238E27FC236}">
                    <a16:creationId xmlns:a16="http://schemas.microsoft.com/office/drawing/2014/main" id="{F58B06B8-20C0-0743-AE6A-93463CE221CC}"/>
                  </a:ext>
                </a:extLst>
              </p:cNvPr>
              <p:cNvSpPr>
                <a:spLocks/>
              </p:cNvSpPr>
              <p:nvPr userDrawn="1"/>
            </p:nvSpPr>
            <p:spPr bwMode="auto">
              <a:xfrm>
                <a:off x="10029626" y="334901"/>
                <a:ext cx="283026" cy="102805"/>
              </a:xfrm>
              <a:custGeom>
                <a:avLst/>
                <a:gdLst>
                  <a:gd name="T0" fmla="*/ 2731 w 2731"/>
                  <a:gd name="T1" fmla="*/ 0 h 992"/>
                  <a:gd name="T2" fmla="*/ 0 w 2731"/>
                  <a:gd name="T3" fmla="*/ 992 h 992"/>
                  <a:gd name="T4" fmla="*/ 2731 w 2731"/>
                  <a:gd name="T5" fmla="*/ 511 h 992"/>
                  <a:gd name="T6" fmla="*/ 2731 w 2731"/>
                  <a:gd name="T7" fmla="*/ 0 h 992"/>
                </a:gdLst>
                <a:ahLst/>
                <a:cxnLst>
                  <a:cxn ang="0">
                    <a:pos x="T0" y="T1"/>
                  </a:cxn>
                  <a:cxn ang="0">
                    <a:pos x="T2" y="T3"/>
                  </a:cxn>
                  <a:cxn ang="0">
                    <a:pos x="T4" y="T5"/>
                  </a:cxn>
                  <a:cxn ang="0">
                    <a:pos x="T6" y="T7"/>
                  </a:cxn>
                </a:cxnLst>
                <a:rect l="0" t="0" r="r" b="b"/>
                <a:pathLst>
                  <a:path w="2731" h="992">
                    <a:moveTo>
                      <a:pt x="2731" y="0"/>
                    </a:moveTo>
                    <a:lnTo>
                      <a:pt x="0" y="992"/>
                    </a:lnTo>
                    <a:lnTo>
                      <a:pt x="2731" y="511"/>
                    </a:lnTo>
                    <a:lnTo>
                      <a:pt x="273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grpSp>
      </p:grpSp>
    </p:spTree>
    <p:extLst>
      <p:ext uri="{BB962C8B-B14F-4D97-AF65-F5344CB8AC3E}">
        <p14:creationId xmlns:p14="http://schemas.microsoft.com/office/powerpoint/2010/main" val="3891075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A group of people looking at a whiteboard&#10;&#10;Description automatically generated with medium confidence">
            <a:extLst>
              <a:ext uri="{FF2B5EF4-FFF2-40B4-BE49-F238E27FC236}">
                <a16:creationId xmlns:a16="http://schemas.microsoft.com/office/drawing/2014/main" id="{23E0AD3F-9C35-8840-82EC-D206BBB6E73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272" t="6622" r="22935" b="6052"/>
          <a:stretch/>
        </p:blipFill>
        <p:spPr>
          <a:xfrm>
            <a:off x="6071916" y="3191287"/>
            <a:ext cx="3468401" cy="3164117"/>
          </a:xfrm>
          <a:prstGeom prst="rect">
            <a:avLst/>
          </a:prstGeom>
        </p:spPr>
      </p:pic>
      <p:graphicFrame>
        <p:nvGraphicFramePr>
          <p:cNvPr id="4" name="Object 3" hidden="1">
            <a:extLst>
              <a:ext uri="{FF2B5EF4-FFF2-40B4-BE49-F238E27FC236}">
                <a16:creationId xmlns:a16="http://schemas.microsoft.com/office/drawing/2014/main" id="{E7B188CD-9041-4EAF-BBBA-CA1BAA9390C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142" name="think-cell Slide" r:id="rId6" imgW="347" imgH="348" progId="TCLayout.ActiveDocument.1">
                  <p:embed/>
                </p:oleObj>
              </mc:Choice>
              <mc:Fallback>
                <p:oleObj name="think-cell Slide" r:id="rId6" imgW="347" imgH="348" progId="TCLayout.ActiveDocument.1">
                  <p:embed/>
                  <p:pic>
                    <p:nvPicPr>
                      <p:cNvPr id="4" name="Object 3" hidden="1">
                        <a:extLst>
                          <a:ext uri="{FF2B5EF4-FFF2-40B4-BE49-F238E27FC236}">
                            <a16:creationId xmlns:a16="http://schemas.microsoft.com/office/drawing/2014/main" id="{E7B188CD-9041-4EAF-BBBA-CA1BAA9390C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2" name="Title 5">
            <a:extLst>
              <a:ext uri="{FF2B5EF4-FFF2-40B4-BE49-F238E27FC236}">
                <a16:creationId xmlns:a16="http://schemas.microsoft.com/office/drawing/2014/main" id="{B2904496-2FB0-144E-9CA7-DD34BE8E94A6}"/>
              </a:ext>
            </a:extLst>
          </p:cNvPr>
          <p:cNvSpPr>
            <a:spLocks noGrp="1"/>
          </p:cNvSpPr>
          <p:nvPr>
            <p:ph type="title"/>
          </p:nvPr>
        </p:nvSpPr>
        <p:spPr>
          <a:xfrm>
            <a:off x="578165" y="483443"/>
            <a:ext cx="11586126" cy="307777"/>
          </a:xfrm>
        </p:spPr>
        <p:txBody>
          <a:bodyPr vert="horz"/>
          <a:lstStyle/>
          <a:p>
            <a:r>
              <a:rPr lang="el-GR" sz="2000">
                <a:latin typeface="+mn-lt"/>
              </a:rPr>
              <a:t>Η διαδικασία σχεδίασης της προτεινόμενης υπηρεσίας</a:t>
            </a:r>
          </a:p>
        </p:txBody>
      </p:sp>
      <p:sp>
        <p:nvSpPr>
          <p:cNvPr id="15" name="Text Placeholder 5">
            <a:extLst>
              <a:ext uri="{FF2B5EF4-FFF2-40B4-BE49-F238E27FC236}">
                <a16:creationId xmlns:a16="http://schemas.microsoft.com/office/drawing/2014/main" id="{CC0E81FB-4BFA-BD4A-8B89-89F2A90A5AD8}"/>
              </a:ext>
            </a:extLst>
          </p:cNvPr>
          <p:cNvSpPr txBox="1">
            <a:spLocks/>
          </p:cNvSpPr>
          <p:nvPr/>
        </p:nvSpPr>
        <p:spPr>
          <a:xfrm>
            <a:off x="578165" y="1474716"/>
            <a:ext cx="4527235" cy="5360424"/>
          </a:xfrm>
          <a:prstGeom prst="rect">
            <a:avLst/>
          </a:prstGeom>
        </p:spPr>
        <p:txBody>
          <a:bodyPr vert="horz" lIns="0" tIns="0" rIns="0" bIns="0" rtlCol="0" anchor="t" anchorCtr="0">
            <a:noAutofit/>
          </a:bodyPr>
          <a:lstStyle>
            <a:lvl1pPr marL="0" indent="0" algn="l" defTabSz="1007212" rtl="0" eaLnBrk="1" latinLnBrk="0" hangingPunct="1">
              <a:spcBef>
                <a:spcPct val="20000"/>
              </a:spcBef>
              <a:buClr>
                <a:schemeClr val="tx2"/>
              </a:buClr>
              <a:buSzPct val="110000"/>
              <a:buFont typeface="EYInterstate Light" panose="02000506000000020004" pitchFamily="2" charset="0"/>
              <a:buNone/>
              <a:defRPr sz="1762" kern="1200">
                <a:solidFill>
                  <a:schemeClr val="bg1"/>
                </a:solidFill>
                <a:latin typeface="EYInterstate Light" panose="02000506000000020004" pitchFamily="2" charset="0"/>
                <a:ea typeface="+mn-ea"/>
                <a:cs typeface="+mn-cs"/>
              </a:defRPr>
            </a:lvl1pPr>
            <a:lvl2pPr marL="785625" indent="-392813" algn="l" defTabSz="1007212" rtl="0" eaLnBrk="1" latinLnBrk="0" hangingPunct="1">
              <a:spcBef>
                <a:spcPct val="20000"/>
              </a:spcBef>
              <a:buClr>
                <a:schemeClr val="tx2"/>
              </a:buClr>
              <a:buSzPct val="110000"/>
              <a:buFont typeface="EYInterstate Light" panose="02000506000000020004" pitchFamily="2" charset="0"/>
              <a:buChar char="•"/>
              <a:defRPr sz="1983" kern="1200">
                <a:solidFill>
                  <a:schemeClr val="bg1"/>
                </a:solidFill>
                <a:latin typeface="EYInterstate Light" panose="02000506000000020004" pitchFamily="2" charset="0"/>
                <a:ea typeface="+mn-ea"/>
                <a:cs typeface="+mn-cs"/>
              </a:defRPr>
            </a:lvl2pPr>
            <a:lvl3pPr marL="1178438" indent="-392813" algn="l" defTabSz="1007212" rtl="0" eaLnBrk="1" latinLnBrk="0" hangingPunct="1">
              <a:spcBef>
                <a:spcPct val="20000"/>
              </a:spcBef>
              <a:buClr>
                <a:schemeClr val="tx2"/>
              </a:buClr>
              <a:buSzPct val="110000"/>
              <a:buFont typeface="EYInterstate Light" panose="02000506000000020004" pitchFamily="2" charset="0"/>
              <a:buChar char="•"/>
              <a:defRPr sz="1762" kern="1200">
                <a:solidFill>
                  <a:schemeClr val="bg1"/>
                </a:solidFill>
                <a:latin typeface="EYInterstate Light" panose="02000506000000020004" pitchFamily="2" charset="0"/>
                <a:ea typeface="+mn-ea"/>
                <a:cs typeface="+mn-cs"/>
              </a:defRPr>
            </a:lvl3pPr>
            <a:lvl4pPr marL="1571250" indent="-392813" algn="l" defTabSz="1007212" rtl="0" eaLnBrk="1" latinLnBrk="0" hangingPunct="1">
              <a:spcBef>
                <a:spcPct val="20000"/>
              </a:spcBef>
              <a:buClr>
                <a:schemeClr val="tx2"/>
              </a:buClr>
              <a:buSzPct val="110000"/>
              <a:buFont typeface="EYInterstate Light" panose="02000506000000020004" pitchFamily="2" charset="0"/>
              <a:buChar char="•"/>
              <a:defRPr sz="1542" kern="1200">
                <a:solidFill>
                  <a:schemeClr val="bg1"/>
                </a:solidFill>
                <a:latin typeface="EYInterstate Light" panose="02000506000000020004" pitchFamily="2" charset="0"/>
                <a:ea typeface="+mn-ea"/>
                <a:cs typeface="+mn-cs"/>
              </a:defRPr>
            </a:lvl4pPr>
            <a:lvl5pPr marL="1964063" indent="-392813" algn="l" defTabSz="1007212" rtl="0" eaLnBrk="1" latinLnBrk="0" hangingPunct="1">
              <a:spcBef>
                <a:spcPct val="20000"/>
              </a:spcBef>
              <a:buClr>
                <a:schemeClr val="tx2"/>
              </a:buClr>
              <a:buSzPct val="110000"/>
              <a:buFont typeface="EYInterstate Light" panose="02000506000000020004" pitchFamily="2" charset="0"/>
              <a:buChar char="•"/>
              <a:defRPr sz="1322" kern="1200">
                <a:solidFill>
                  <a:schemeClr val="bg1"/>
                </a:solidFill>
                <a:latin typeface="EYInterstate Light" panose="02000506000000020004" pitchFamily="2" charset="0"/>
                <a:ea typeface="+mn-ea"/>
                <a:cs typeface="+mn-cs"/>
              </a:defRPr>
            </a:lvl5pPr>
            <a:lvl6pPr marL="2769832"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6pPr>
            <a:lvl7pPr marL="3273438"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7pPr>
            <a:lvl8pPr marL="3777044"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8pPr>
            <a:lvl9pPr marL="4280649"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9pPr>
          </a:lstStyle>
          <a:p>
            <a:pPr marL="0" marR="0" lvl="0" indent="0" algn="l" defTabSz="1007212" rtl="0" eaLnBrk="1" fontAlgn="auto" latinLnBrk="0" hangingPunct="1">
              <a:lnSpc>
                <a:spcPct val="100000"/>
              </a:lnSpc>
              <a:spcBef>
                <a:spcPts val="1400"/>
              </a:spcBef>
              <a:spcAft>
                <a:spcPts val="0"/>
              </a:spcAft>
              <a:buClr>
                <a:srgbClr val="FFE600"/>
              </a:buClr>
              <a:buSzPct val="110000"/>
              <a:buFont typeface="EYInterstate Light" panose="02000506000000020004" pitchFamily="2" charset="0"/>
              <a:buNone/>
              <a:tabLst/>
              <a:defRPr/>
            </a:pPr>
            <a:endParaRPr lang="en-US" sz="1450">
              <a:solidFill>
                <a:srgbClr val="2E2E38"/>
              </a:solidFill>
            </a:endParaRPr>
          </a:p>
        </p:txBody>
      </p:sp>
      <p:sp>
        <p:nvSpPr>
          <p:cNvPr id="10" name="TextBox 9">
            <a:extLst>
              <a:ext uri="{FF2B5EF4-FFF2-40B4-BE49-F238E27FC236}">
                <a16:creationId xmlns:a16="http://schemas.microsoft.com/office/drawing/2014/main" id="{A9178E57-4D12-4D85-987F-DF6E647FA890}"/>
              </a:ext>
            </a:extLst>
          </p:cNvPr>
          <p:cNvSpPr txBox="1"/>
          <p:nvPr/>
        </p:nvSpPr>
        <p:spPr>
          <a:xfrm>
            <a:off x="578165" y="1474715"/>
            <a:ext cx="5020158" cy="5170646"/>
          </a:xfrm>
          <a:prstGeom prst="rect">
            <a:avLst/>
          </a:prstGeom>
          <a:noFill/>
        </p:spPr>
        <p:txBody>
          <a:bodyPr wrap="square" lIns="0" tIns="0" rIns="0" bIns="0" anchor="t">
            <a:spAutoFit/>
          </a:bodyPr>
          <a:lstStyle/>
          <a:p>
            <a:r>
              <a:rPr lang="el-GR" sz="1400" dirty="0">
                <a:latin typeface="+mn-lt"/>
              </a:rPr>
              <a:t>Η προτεινόμενη νέα υπηρεσία σχεδιάστηκε σε διάστημα </a:t>
            </a:r>
            <a:r>
              <a:rPr lang="en-US" sz="1400" dirty="0">
                <a:latin typeface="+mn-lt"/>
              </a:rPr>
              <a:t>3 </a:t>
            </a:r>
            <a:r>
              <a:rPr lang="el-GR" sz="1400" dirty="0">
                <a:latin typeface="+mn-lt"/>
              </a:rPr>
              <a:t>μηνών, κατά το οποίο διερευνήσαμε τα κρίσιμα σημεία της εμπειρίας των ανθρώπων που συνδέονται με την τρέχουσα υπηρεσία</a:t>
            </a:r>
            <a:r>
              <a:rPr lang="en-US" sz="1400" dirty="0">
                <a:latin typeface="+mn-lt"/>
              </a:rPr>
              <a:t>,</a:t>
            </a:r>
            <a:r>
              <a:rPr lang="el-GR" sz="1400" dirty="0">
                <a:latin typeface="+mn-lt"/>
              </a:rPr>
              <a:t> τα ζητήματα και τις ευκαιρίες που διαφαίνονται, για τη δημιουργία της καλύτερης δυνατής λύσης.</a:t>
            </a:r>
          </a:p>
          <a:p>
            <a:endParaRPr lang="el-GR" sz="1600" b="1" dirty="0">
              <a:solidFill>
                <a:srgbClr val="27ACAA"/>
              </a:solidFill>
              <a:latin typeface="+mn-lt"/>
            </a:endParaRPr>
          </a:p>
          <a:p>
            <a:pPr marL="13970" defTabSz="1019175">
              <a:spcBef>
                <a:spcPts val="0"/>
              </a:spcBef>
              <a:spcAft>
                <a:spcPts val="600"/>
              </a:spcAft>
              <a:buClr>
                <a:schemeClr val="bg1"/>
              </a:buClr>
              <a:buSzPct val="70000"/>
            </a:pPr>
            <a:r>
              <a:rPr lang="el-GR" sz="1600" b="1" dirty="0">
                <a:solidFill>
                  <a:srgbClr val="27ACAA"/>
                </a:solidFill>
                <a:latin typeface="+mn-lt"/>
              </a:rPr>
              <a:t>Η διαδικασία μας:</a:t>
            </a:r>
          </a:p>
          <a:p>
            <a:pPr marL="285750" indent="-285750">
              <a:spcAft>
                <a:spcPts val="600"/>
              </a:spcAft>
              <a:buClr>
                <a:srgbClr val="27ACAA"/>
              </a:buClr>
              <a:buFont typeface="EYInterstate Light" panose="02000506000000020004" pitchFamily="2" charset="0"/>
              <a:buChar char="•"/>
            </a:pPr>
            <a:r>
              <a:rPr lang="el-GR" sz="1200" b="1" dirty="0">
                <a:latin typeface="+mn-lt"/>
              </a:rPr>
              <a:t>Έρευνα πεδίου </a:t>
            </a:r>
            <a:r>
              <a:rPr lang="en-US" sz="1200" dirty="0">
                <a:latin typeface="+mn-lt"/>
              </a:rPr>
              <a:t>– </a:t>
            </a:r>
            <a:r>
              <a:rPr lang="el-GR" sz="1200" dirty="0">
                <a:latin typeface="+mn-lt"/>
              </a:rPr>
              <a:t>όπου επισκεφθήκαμε το </a:t>
            </a:r>
            <a:r>
              <a:rPr lang="en-US" sz="1200" dirty="0">
                <a:latin typeface="+mn-lt"/>
              </a:rPr>
              <a:t>KHN </a:t>
            </a:r>
            <a:r>
              <a:rPr lang="el-GR" sz="1200" dirty="0">
                <a:latin typeface="+mn-lt"/>
              </a:rPr>
              <a:t>Νίκος Κούρκουλος και μιλήσαμε με το προσωπικό στον χώρο εργασίας τους</a:t>
            </a:r>
          </a:p>
          <a:p>
            <a:pPr marL="285750" indent="-285750">
              <a:spcAft>
                <a:spcPts val="600"/>
              </a:spcAft>
              <a:buClr>
                <a:srgbClr val="27ACAA"/>
              </a:buClr>
              <a:buFont typeface="EYInterstate Light" panose="02000506000000020004" pitchFamily="2" charset="0"/>
              <a:buChar char="•"/>
            </a:pPr>
            <a:r>
              <a:rPr lang="el-GR" sz="1200" b="1" dirty="0">
                <a:latin typeface="+mn-lt"/>
              </a:rPr>
              <a:t>Συνεντεύξεις </a:t>
            </a:r>
            <a:r>
              <a:rPr lang="en-US" sz="1200" dirty="0">
                <a:latin typeface="+mn-lt"/>
              </a:rPr>
              <a:t>– </a:t>
            </a:r>
            <a:r>
              <a:rPr lang="el-GR" sz="1200" dirty="0">
                <a:latin typeface="+mn-lt"/>
              </a:rPr>
              <a:t>μιλήσαμε με το ιατρονοσηλευτικό προσωπικό, με το νομικό, ποιότητας και τεχνολογικό τμήμα</a:t>
            </a:r>
          </a:p>
          <a:p>
            <a:pPr marL="285750" indent="-285750">
              <a:spcAft>
                <a:spcPts val="600"/>
              </a:spcAft>
              <a:buClr>
                <a:srgbClr val="27ACAA"/>
              </a:buClr>
              <a:buFont typeface="EYInterstate Light" panose="02000506000000020004" pitchFamily="2" charset="0"/>
              <a:buChar char="•"/>
            </a:pPr>
            <a:r>
              <a:rPr lang="el-GR" sz="1200" b="1" dirty="0">
                <a:latin typeface="+mn-lt"/>
              </a:rPr>
              <a:t>Συνομιλία με ασθενείς </a:t>
            </a:r>
            <a:r>
              <a:rPr lang="en-US" sz="1200" b="1" dirty="0">
                <a:latin typeface="+mn-lt"/>
              </a:rPr>
              <a:t>–</a:t>
            </a:r>
            <a:r>
              <a:rPr lang="el-GR" sz="1200" b="1" dirty="0">
                <a:latin typeface="+mn-lt"/>
              </a:rPr>
              <a:t> </a:t>
            </a:r>
            <a:r>
              <a:rPr lang="el-GR" sz="1200" dirty="0">
                <a:latin typeface="+mn-lt"/>
              </a:rPr>
              <a:t>εμπιστοσύνη στο προσωπικό και ανάγκη να περιορίσουν τις μετακινήσεις στην κλινική λόγω σωματικής και οικονομικής αδυναμίας</a:t>
            </a:r>
            <a:endParaRPr lang="en-US" sz="1200" dirty="0">
              <a:latin typeface="+mn-lt"/>
            </a:endParaRPr>
          </a:p>
          <a:p>
            <a:pPr marL="285750" indent="-285750">
              <a:spcAft>
                <a:spcPts val="600"/>
              </a:spcAft>
              <a:buClr>
                <a:srgbClr val="27ACAA"/>
              </a:buClr>
              <a:buFont typeface="EYInterstate Light" panose="02000506000000020004" pitchFamily="2" charset="0"/>
              <a:buChar char="•"/>
            </a:pPr>
            <a:r>
              <a:rPr lang="el-GR" sz="1200" b="1" dirty="0">
                <a:latin typeface="+mn-lt"/>
              </a:rPr>
              <a:t>Αποτύπωση υφιστάμενου ταξιδιού ασθενούς (</a:t>
            </a:r>
            <a:r>
              <a:rPr lang="en-US" sz="1200" b="1" dirty="0">
                <a:latin typeface="+mn-lt"/>
              </a:rPr>
              <a:t>Current State Journey Mapping</a:t>
            </a:r>
            <a:r>
              <a:rPr lang="el-GR" sz="1200" b="1" dirty="0">
                <a:latin typeface="+mn-lt"/>
              </a:rPr>
              <a:t>)</a:t>
            </a:r>
            <a:r>
              <a:rPr lang="en-US" sz="1200" b="1" dirty="0">
                <a:latin typeface="+mn-lt"/>
              </a:rPr>
              <a:t> </a:t>
            </a:r>
            <a:r>
              <a:rPr lang="en-US" sz="1200" dirty="0">
                <a:latin typeface="+mn-lt"/>
              </a:rPr>
              <a:t>– </a:t>
            </a:r>
            <a:r>
              <a:rPr lang="el-GR" sz="1200" dirty="0">
                <a:latin typeface="+mn-lt"/>
              </a:rPr>
              <a:t>καταγράψαμε τη διαδικασία και τα σημεία εκείνα που θα πρέπει να διατηρηθούν στην μελλοντική υπηρεσία (πχ. Ταυτοποίηση)</a:t>
            </a:r>
            <a:endParaRPr lang="en-US" sz="1200" dirty="0">
              <a:latin typeface="+mn-lt"/>
            </a:endParaRPr>
          </a:p>
          <a:p>
            <a:pPr marL="285750" indent="-285750">
              <a:spcAft>
                <a:spcPts val="600"/>
              </a:spcAft>
              <a:buClr>
                <a:srgbClr val="27ACAA"/>
              </a:buClr>
              <a:buFont typeface="EYInterstate Light" panose="02000506000000020004" pitchFamily="2" charset="0"/>
              <a:buChar char="•"/>
            </a:pPr>
            <a:r>
              <a:rPr lang="el-GR" sz="1200" b="1" dirty="0">
                <a:latin typeface="+mn-lt"/>
              </a:rPr>
              <a:t>Διεθνείς καλές πρακτικές</a:t>
            </a:r>
            <a:r>
              <a:rPr lang="en-US" sz="1200" b="1" dirty="0">
                <a:latin typeface="+mn-lt"/>
              </a:rPr>
              <a:t> </a:t>
            </a:r>
            <a:r>
              <a:rPr lang="en-US" sz="1200" dirty="0">
                <a:latin typeface="+mn-lt"/>
              </a:rPr>
              <a:t>– </a:t>
            </a:r>
            <a:r>
              <a:rPr lang="el-GR" sz="1200" dirty="0">
                <a:latin typeface="+mn-lt"/>
              </a:rPr>
              <a:t>μάθαμε από άλλους οργανισμούς </a:t>
            </a:r>
            <a:r>
              <a:rPr lang="el-GR" sz="1200" dirty="0" smtClean="0">
                <a:latin typeface="+mn-lt"/>
              </a:rPr>
              <a:t>τις </a:t>
            </a:r>
            <a:r>
              <a:rPr lang="el-GR" sz="1200" dirty="0">
                <a:latin typeface="+mn-lt"/>
              </a:rPr>
              <a:t>διαστάσεις επιτυχίας</a:t>
            </a:r>
            <a:r>
              <a:rPr lang="en-US" sz="1200" dirty="0">
                <a:latin typeface="+mn-lt"/>
              </a:rPr>
              <a:t> </a:t>
            </a:r>
            <a:r>
              <a:rPr lang="el-GR" sz="1200" dirty="0">
                <a:latin typeface="+mn-lt"/>
              </a:rPr>
              <a:t>της κατ’ </a:t>
            </a:r>
            <a:r>
              <a:rPr lang="el-GR" sz="1200" dirty="0" err="1">
                <a:latin typeface="+mn-lt"/>
              </a:rPr>
              <a:t>οίκον</a:t>
            </a:r>
            <a:r>
              <a:rPr lang="el-GR" sz="1200" dirty="0">
                <a:latin typeface="+mn-lt"/>
              </a:rPr>
              <a:t> ογκολογικής θεραπείας.</a:t>
            </a:r>
          </a:p>
          <a:p>
            <a:pPr marL="285750" indent="-285750">
              <a:spcAft>
                <a:spcPts val="600"/>
              </a:spcAft>
              <a:buClr>
                <a:srgbClr val="27ACAA"/>
              </a:buClr>
              <a:buFont typeface="EYInterstate Light" panose="02000506000000020004" pitchFamily="2" charset="0"/>
              <a:buChar char="•"/>
            </a:pPr>
            <a:r>
              <a:rPr lang="el-GR" sz="1200" b="1" dirty="0">
                <a:latin typeface="+mn-lt"/>
              </a:rPr>
              <a:t>Αποτύπωση μελλοντικού ταξιδιού ασθενούς (</a:t>
            </a:r>
            <a:r>
              <a:rPr lang="en-US" sz="1200" b="1" dirty="0">
                <a:latin typeface="+mn-lt"/>
              </a:rPr>
              <a:t>Future Journey Mapping</a:t>
            </a:r>
            <a:r>
              <a:rPr lang="el-GR" sz="1200" b="1" dirty="0">
                <a:latin typeface="+mn-lt"/>
              </a:rPr>
              <a:t>)</a:t>
            </a:r>
            <a:r>
              <a:rPr lang="en-US" sz="1200" b="1" dirty="0">
                <a:latin typeface="+mn-lt"/>
              </a:rPr>
              <a:t> </a:t>
            </a:r>
            <a:r>
              <a:rPr lang="en-US" sz="1200" dirty="0">
                <a:latin typeface="+mn-lt"/>
              </a:rPr>
              <a:t>– </a:t>
            </a:r>
            <a:r>
              <a:rPr lang="el-GR" sz="1200" dirty="0">
                <a:latin typeface="+mn-lt"/>
              </a:rPr>
              <a:t>με όσα μάθαμε συν-σχεδιάσαμε την πρόταση για το αύριο της ΟΙΚΟΘΕΝ στην Ελλάδα.</a:t>
            </a:r>
            <a:endParaRPr lang="en-US" sz="1200" dirty="0">
              <a:latin typeface="+mn-lt"/>
            </a:endParaRPr>
          </a:p>
        </p:txBody>
      </p:sp>
      <p:pic>
        <p:nvPicPr>
          <p:cNvPr id="7" name="Picture 6">
            <a:extLst>
              <a:ext uri="{FF2B5EF4-FFF2-40B4-BE49-F238E27FC236}">
                <a16:creationId xmlns:a16="http://schemas.microsoft.com/office/drawing/2014/main" id="{0E0F50BC-DFF0-7E4D-B15D-1EF0EA4DD65B}"/>
              </a:ext>
            </a:extLst>
          </p:cNvPr>
          <p:cNvPicPr>
            <a:picLocks noChangeAspect="1"/>
          </p:cNvPicPr>
          <p:nvPr/>
        </p:nvPicPr>
        <p:blipFill>
          <a:blip r:embed="rId8"/>
          <a:stretch>
            <a:fillRect/>
          </a:stretch>
        </p:blipFill>
        <p:spPr>
          <a:xfrm>
            <a:off x="6071916" y="1477250"/>
            <a:ext cx="1246581" cy="1620651"/>
          </a:xfrm>
          <a:prstGeom prst="rect">
            <a:avLst/>
          </a:prstGeom>
        </p:spPr>
      </p:pic>
      <p:pic>
        <p:nvPicPr>
          <p:cNvPr id="9" name="Picture 8">
            <a:extLst>
              <a:ext uri="{FF2B5EF4-FFF2-40B4-BE49-F238E27FC236}">
                <a16:creationId xmlns:a16="http://schemas.microsoft.com/office/drawing/2014/main" id="{F0CC2737-0AAB-7640-97EC-0E7117ABF71B}"/>
              </a:ext>
            </a:extLst>
          </p:cNvPr>
          <p:cNvPicPr>
            <a:picLocks noChangeAspect="1"/>
          </p:cNvPicPr>
          <p:nvPr/>
        </p:nvPicPr>
        <p:blipFill>
          <a:blip r:embed="rId9"/>
          <a:stretch>
            <a:fillRect/>
          </a:stretch>
        </p:blipFill>
        <p:spPr>
          <a:xfrm>
            <a:off x="7403067" y="1477250"/>
            <a:ext cx="1208252" cy="1620651"/>
          </a:xfrm>
          <a:prstGeom prst="rect">
            <a:avLst/>
          </a:prstGeom>
        </p:spPr>
      </p:pic>
      <p:pic>
        <p:nvPicPr>
          <p:cNvPr id="17" name="Picture 16">
            <a:extLst>
              <a:ext uri="{FF2B5EF4-FFF2-40B4-BE49-F238E27FC236}">
                <a16:creationId xmlns:a16="http://schemas.microsoft.com/office/drawing/2014/main" id="{93F834BA-700D-9847-983C-41CC44855E38}"/>
              </a:ext>
            </a:extLst>
          </p:cNvPr>
          <p:cNvPicPr>
            <a:picLocks noChangeAspect="1"/>
          </p:cNvPicPr>
          <p:nvPr/>
        </p:nvPicPr>
        <p:blipFill>
          <a:blip r:embed="rId10"/>
          <a:stretch>
            <a:fillRect/>
          </a:stretch>
        </p:blipFill>
        <p:spPr>
          <a:xfrm>
            <a:off x="8695890" y="1477250"/>
            <a:ext cx="2160866" cy="1620651"/>
          </a:xfrm>
          <a:prstGeom prst="rect">
            <a:avLst/>
          </a:prstGeom>
        </p:spPr>
      </p:pic>
      <p:pic>
        <p:nvPicPr>
          <p:cNvPr id="18" name="Picture 17">
            <a:extLst>
              <a:ext uri="{FF2B5EF4-FFF2-40B4-BE49-F238E27FC236}">
                <a16:creationId xmlns:a16="http://schemas.microsoft.com/office/drawing/2014/main" id="{99F9E677-240C-074D-A0E8-FDB51A84F091}"/>
              </a:ext>
            </a:extLst>
          </p:cNvPr>
          <p:cNvPicPr>
            <a:picLocks noChangeAspect="1"/>
          </p:cNvPicPr>
          <p:nvPr/>
        </p:nvPicPr>
        <p:blipFill>
          <a:blip r:embed="rId11"/>
          <a:stretch>
            <a:fillRect/>
          </a:stretch>
        </p:blipFill>
        <p:spPr>
          <a:xfrm>
            <a:off x="10941328" y="1457848"/>
            <a:ext cx="1222962" cy="1640053"/>
          </a:xfrm>
          <a:prstGeom prst="rect">
            <a:avLst/>
          </a:prstGeom>
        </p:spPr>
      </p:pic>
      <p:pic>
        <p:nvPicPr>
          <p:cNvPr id="26" name="Picture 25">
            <a:extLst>
              <a:ext uri="{FF2B5EF4-FFF2-40B4-BE49-F238E27FC236}">
                <a16:creationId xmlns:a16="http://schemas.microsoft.com/office/drawing/2014/main" id="{0ACC9676-D3ED-624E-B788-F787E228F6AE}"/>
              </a:ext>
            </a:extLst>
          </p:cNvPr>
          <p:cNvPicPr>
            <a:picLocks noChangeAspect="1"/>
          </p:cNvPicPr>
          <p:nvPr/>
        </p:nvPicPr>
        <p:blipFill rotWithShape="1">
          <a:blip r:embed="rId12"/>
          <a:srcRect l="11838" t="15719" r="3880" b="2257"/>
          <a:stretch/>
        </p:blipFill>
        <p:spPr>
          <a:xfrm>
            <a:off x="9624887" y="3191286"/>
            <a:ext cx="2539403" cy="3164117"/>
          </a:xfrm>
          <a:prstGeom prst="rect">
            <a:avLst/>
          </a:prstGeom>
        </p:spPr>
      </p:pic>
      <p:sp>
        <p:nvSpPr>
          <p:cNvPr id="30" name="Rectangle 29">
            <a:extLst>
              <a:ext uri="{FF2B5EF4-FFF2-40B4-BE49-F238E27FC236}">
                <a16:creationId xmlns:a16="http://schemas.microsoft.com/office/drawing/2014/main" id="{4A067876-FBF4-9140-A77F-B28E7B8D5E19}"/>
              </a:ext>
            </a:extLst>
          </p:cNvPr>
          <p:cNvSpPr/>
          <p:nvPr/>
        </p:nvSpPr>
        <p:spPr bwMode="auto">
          <a:xfrm>
            <a:off x="6071916" y="2874973"/>
            <a:ext cx="803017" cy="222928"/>
          </a:xfrm>
          <a:prstGeom prst="rect">
            <a:avLst/>
          </a:prstGeom>
          <a:solidFill>
            <a:srgbClr val="27ACAA"/>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r>
              <a:rPr kumimoji="0" lang="en-GR" sz="900" b="0" i="0" u="none" strike="noStrike" cap="none" normalizeH="0" baseline="0">
                <a:solidFill>
                  <a:schemeClr val="bg1"/>
                </a:solidFill>
                <a:effectLst/>
                <a:latin typeface="+mn-lt"/>
              </a:rPr>
              <a:t>Site Visits</a:t>
            </a:r>
          </a:p>
        </p:txBody>
      </p:sp>
      <p:sp>
        <p:nvSpPr>
          <p:cNvPr id="31" name="Rectangle 30">
            <a:extLst>
              <a:ext uri="{FF2B5EF4-FFF2-40B4-BE49-F238E27FC236}">
                <a16:creationId xmlns:a16="http://schemas.microsoft.com/office/drawing/2014/main" id="{A6F6BC4B-AA0E-8843-AB84-02477080EC6B}"/>
              </a:ext>
            </a:extLst>
          </p:cNvPr>
          <p:cNvSpPr/>
          <p:nvPr/>
        </p:nvSpPr>
        <p:spPr bwMode="auto">
          <a:xfrm>
            <a:off x="10387391" y="3189450"/>
            <a:ext cx="1776900" cy="222928"/>
          </a:xfrm>
          <a:prstGeom prst="rect">
            <a:avLst/>
          </a:prstGeom>
          <a:solidFill>
            <a:srgbClr val="27ACAA"/>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r>
              <a:rPr kumimoji="0" lang="en-GR" sz="900" b="0" i="0" u="none" strike="noStrike" cap="none" normalizeH="0" baseline="0">
                <a:solidFill>
                  <a:schemeClr val="bg1"/>
                </a:solidFill>
                <a:effectLst/>
                <a:latin typeface="+mn-lt"/>
              </a:rPr>
              <a:t>Future State Journey Mapping</a:t>
            </a:r>
          </a:p>
        </p:txBody>
      </p:sp>
      <p:grpSp>
        <p:nvGrpSpPr>
          <p:cNvPr id="19" name="Group 18">
            <a:extLst>
              <a:ext uri="{FF2B5EF4-FFF2-40B4-BE49-F238E27FC236}">
                <a16:creationId xmlns:a16="http://schemas.microsoft.com/office/drawing/2014/main" id="{4DAE1381-BD44-4DDC-A6F7-D8BD768D734E}"/>
              </a:ext>
            </a:extLst>
          </p:cNvPr>
          <p:cNvGrpSpPr/>
          <p:nvPr/>
        </p:nvGrpSpPr>
        <p:grpSpPr>
          <a:xfrm>
            <a:off x="-88621" y="69132"/>
            <a:ext cx="2369990" cy="311810"/>
            <a:chOff x="-86223" y="-11454"/>
            <a:chExt cx="2369990" cy="311810"/>
          </a:xfrm>
        </p:grpSpPr>
        <p:sp>
          <p:nvSpPr>
            <p:cNvPr id="20" name="Arrow: Pentagon 19">
              <a:extLst>
                <a:ext uri="{FF2B5EF4-FFF2-40B4-BE49-F238E27FC236}">
                  <a16:creationId xmlns:a16="http://schemas.microsoft.com/office/drawing/2014/main" id="{92283205-72B9-4DE3-99B0-DCEF4D9B636B}"/>
                </a:ext>
              </a:extLst>
            </p:cNvPr>
            <p:cNvSpPr/>
            <p:nvPr/>
          </p:nvSpPr>
          <p:spPr>
            <a:xfrm>
              <a:off x="0" y="0"/>
              <a:ext cx="2283767" cy="300356"/>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1" name="Arrow: Pentagon 4">
              <a:extLst>
                <a:ext uri="{FF2B5EF4-FFF2-40B4-BE49-F238E27FC236}">
                  <a16:creationId xmlns:a16="http://schemas.microsoft.com/office/drawing/2014/main" id="{949BD4E2-D944-4A07-97B3-152E3A9CA922}"/>
                </a:ext>
              </a:extLst>
            </p:cNvPr>
            <p:cNvSpPr txBox="1"/>
            <p:nvPr/>
          </p:nvSpPr>
          <p:spPr>
            <a:xfrm>
              <a:off x="-86223" y="-11454"/>
              <a:ext cx="2208678" cy="300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40005" rIns="20003" bIns="40005" numCol="1" spcCol="1270" anchor="ctr" anchorCtr="0">
              <a:noAutofit/>
            </a:bodyPr>
            <a:lstStyle/>
            <a:p>
              <a:pPr marL="0" lvl="0" indent="0" algn="ctr" defTabSz="666750">
                <a:lnSpc>
                  <a:spcPct val="90000"/>
                </a:lnSpc>
                <a:spcBef>
                  <a:spcPct val="0"/>
                </a:spcBef>
                <a:spcAft>
                  <a:spcPct val="35000"/>
                </a:spcAft>
                <a:buNone/>
              </a:pPr>
              <a:r>
                <a:rPr lang="el-GR" sz="1400">
                  <a:latin typeface="+mj-lt"/>
                </a:rPr>
                <a:t>2.Σχεδιασμός Υπηρεσίας</a:t>
              </a:r>
              <a:endParaRPr lang="el-GR" sz="1400" b="0" kern="1200">
                <a:latin typeface="+mj-lt"/>
              </a:endParaRPr>
            </a:p>
          </p:txBody>
        </p:sp>
      </p:grpSp>
      <p:sp>
        <p:nvSpPr>
          <p:cNvPr id="23" name="Slide Number Placeholder 4">
            <a:extLst>
              <a:ext uri="{FF2B5EF4-FFF2-40B4-BE49-F238E27FC236}">
                <a16:creationId xmlns:a16="http://schemas.microsoft.com/office/drawing/2014/main" id="{9AD3362B-3476-6640-A79B-83737719EE8A}"/>
              </a:ext>
            </a:extLst>
          </p:cNvPr>
          <p:cNvSpPr>
            <a:spLocks noGrp="1"/>
          </p:cNvSpPr>
          <p:nvPr>
            <p:ph type="sldNum" sz="quarter" idx="10"/>
          </p:nvPr>
        </p:nvSpPr>
        <p:spPr>
          <a:xfrm>
            <a:off x="713178" y="7274393"/>
            <a:ext cx="96180" cy="92333"/>
          </a:xfrm>
        </p:spPr>
        <p:txBody>
          <a:bodyPr/>
          <a:lstStyle/>
          <a:p>
            <a:pPr algn="ctr" defTabSz="1011868"/>
            <a:fld id="{8B680765-40E2-AC40-8F5D-C6BB6AC8B5D5}" type="slidenum">
              <a:rPr lang="en-GB"/>
              <a:pPr algn="ctr" defTabSz="1011868"/>
              <a:t>11</a:t>
            </a:fld>
            <a:endParaRPr lang="en-GB"/>
          </a:p>
        </p:txBody>
      </p:sp>
    </p:spTree>
    <p:extLst>
      <p:ext uri="{BB962C8B-B14F-4D97-AF65-F5344CB8AC3E}">
        <p14:creationId xmlns:p14="http://schemas.microsoft.com/office/powerpoint/2010/main" val="2840012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7B188CD-9041-4EAF-BBBA-CA1BAA9390C5}"/>
              </a:ext>
            </a:extLst>
          </p:cNvPr>
          <p:cNvGraphicFramePr>
            <a:graphicFrameLocks noChangeAspect="1"/>
          </p:cNvGraphicFramePr>
          <p:nvPr>
            <p:custDataLst>
              <p:tags r:id="rId2"/>
            </p:custDataLst>
            <p:extLst>
              <p:ext uri="{D42A27DB-BD31-4B8C-83A1-F6EECF244321}">
                <p14:modId xmlns:p14="http://schemas.microsoft.com/office/powerpoint/2010/main" val="9758554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9214" name="think-cell Slide" r:id="rId4" imgW="347" imgH="348" progId="TCLayout.ActiveDocument.1">
                  <p:embed/>
                </p:oleObj>
              </mc:Choice>
              <mc:Fallback>
                <p:oleObj name="think-cell Slide" r:id="rId4" imgW="347" imgH="348" progId="TCLayout.ActiveDocument.1">
                  <p:embed/>
                  <p:pic>
                    <p:nvPicPr>
                      <p:cNvPr id="4" name="Object 3" hidden="1">
                        <a:extLst>
                          <a:ext uri="{FF2B5EF4-FFF2-40B4-BE49-F238E27FC236}">
                            <a16:creationId xmlns:a16="http://schemas.microsoft.com/office/drawing/2014/main" id="{E7B188CD-9041-4EAF-BBBA-CA1BAA9390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80D7C415-7858-47D2-B523-5088E37F8DC7}"/>
              </a:ext>
            </a:extLst>
          </p:cNvPr>
          <p:cNvSpPr>
            <a:spLocks noGrp="1"/>
          </p:cNvSpPr>
          <p:nvPr>
            <p:ph type="title"/>
          </p:nvPr>
        </p:nvSpPr>
        <p:spPr>
          <a:xfrm>
            <a:off x="578165" y="483443"/>
            <a:ext cx="11586126" cy="307777"/>
          </a:xfrm>
        </p:spPr>
        <p:txBody>
          <a:bodyPr vert="horz"/>
          <a:lstStyle/>
          <a:p>
            <a:r>
              <a:rPr lang="el-GR" sz="2000">
                <a:latin typeface="+mn-lt"/>
              </a:rPr>
              <a:t>Διεθνείς Καλές Πρακτικές στην Κατ’ </a:t>
            </a:r>
            <a:r>
              <a:rPr lang="el-GR" sz="2000" err="1">
                <a:latin typeface="+mn-lt"/>
              </a:rPr>
              <a:t>οίκον</a:t>
            </a:r>
            <a:r>
              <a:rPr lang="el-GR" sz="2000">
                <a:latin typeface="+mn-lt"/>
              </a:rPr>
              <a:t> Θεραπεία Ογκολογικών Ασθενών  </a:t>
            </a:r>
            <a:endParaRPr lang="el-GR" sz="2000">
              <a:solidFill>
                <a:schemeClr val="tx1"/>
              </a:solidFill>
              <a:latin typeface="+mn-lt"/>
            </a:endParaRPr>
          </a:p>
        </p:txBody>
      </p:sp>
      <p:grpSp>
        <p:nvGrpSpPr>
          <p:cNvPr id="194" name="Group 3">
            <a:extLst>
              <a:ext uri="{FF2B5EF4-FFF2-40B4-BE49-F238E27FC236}">
                <a16:creationId xmlns:a16="http://schemas.microsoft.com/office/drawing/2014/main" id="{15D9344B-0859-401B-BE07-F0CF714CEE2A}"/>
              </a:ext>
            </a:extLst>
          </p:cNvPr>
          <p:cNvGrpSpPr>
            <a:grpSpLocks/>
          </p:cNvGrpSpPr>
          <p:nvPr/>
        </p:nvGrpSpPr>
        <p:grpSpPr>
          <a:xfrm>
            <a:off x="1083808" y="1519886"/>
            <a:ext cx="10252452" cy="4833920"/>
            <a:chOff x="152401" y="1430336"/>
            <a:chExt cx="8686823" cy="4437055"/>
          </a:xfrm>
          <a:solidFill>
            <a:schemeClr val="bg1">
              <a:lumMod val="85000"/>
            </a:schemeClr>
          </a:solidFill>
        </p:grpSpPr>
        <p:sp>
          <p:nvSpPr>
            <p:cNvPr id="195" name="Freeform 3">
              <a:extLst>
                <a:ext uri="{FF2B5EF4-FFF2-40B4-BE49-F238E27FC236}">
                  <a16:creationId xmlns:a16="http://schemas.microsoft.com/office/drawing/2014/main" id="{8C89EECE-9621-45EC-905A-1D7A8EF101BD}"/>
                </a:ext>
              </a:extLst>
            </p:cNvPr>
            <p:cNvSpPr>
              <a:spLocks noChangeAspect="1"/>
            </p:cNvSpPr>
            <p:nvPr/>
          </p:nvSpPr>
          <p:spPr bwMode="auto">
            <a:xfrm>
              <a:off x="5997591" y="2789234"/>
              <a:ext cx="1484316" cy="973136"/>
            </a:xfrm>
            <a:custGeom>
              <a:avLst/>
              <a:gdLst/>
              <a:ahLst/>
              <a:cxnLst>
                <a:cxn ang="0">
                  <a:pos x="4" y="151"/>
                </a:cxn>
                <a:cxn ang="0">
                  <a:pos x="57" y="130"/>
                </a:cxn>
                <a:cxn ang="0">
                  <a:pos x="56" y="99"/>
                </a:cxn>
                <a:cxn ang="0">
                  <a:pos x="83" y="73"/>
                </a:cxn>
                <a:cxn ang="0">
                  <a:pos x="109" y="60"/>
                </a:cxn>
                <a:cxn ang="0">
                  <a:pos x="135" y="65"/>
                </a:cxn>
                <a:cxn ang="0">
                  <a:pos x="153" y="95"/>
                </a:cxn>
                <a:cxn ang="0">
                  <a:pos x="208" y="123"/>
                </a:cxn>
                <a:cxn ang="0">
                  <a:pos x="277" y="135"/>
                </a:cxn>
                <a:cxn ang="0">
                  <a:pos x="340" y="113"/>
                </a:cxn>
                <a:cxn ang="0">
                  <a:pos x="354" y="100"/>
                </a:cxn>
                <a:cxn ang="0">
                  <a:pos x="407" y="79"/>
                </a:cxn>
                <a:cxn ang="0">
                  <a:pos x="374" y="68"/>
                </a:cxn>
                <a:cxn ang="0">
                  <a:pos x="379" y="42"/>
                </a:cxn>
                <a:cxn ang="0">
                  <a:pos x="405" y="41"/>
                </a:cxn>
                <a:cxn ang="0">
                  <a:pos x="412" y="10"/>
                </a:cxn>
                <a:cxn ang="0">
                  <a:pos x="462" y="7"/>
                </a:cxn>
                <a:cxn ang="0">
                  <a:pos x="506" y="54"/>
                </a:cxn>
                <a:cxn ang="0">
                  <a:pos x="544" y="59"/>
                </a:cxn>
                <a:cxn ang="0">
                  <a:pos x="509" y="102"/>
                </a:cxn>
                <a:cxn ang="0">
                  <a:pos x="506" y="125"/>
                </a:cxn>
                <a:cxn ang="0">
                  <a:pos x="485" y="132"/>
                </a:cxn>
                <a:cxn ang="0">
                  <a:pos x="473" y="136"/>
                </a:cxn>
                <a:cxn ang="0">
                  <a:pos x="424" y="166"/>
                </a:cxn>
                <a:cxn ang="0">
                  <a:pos x="428" y="142"/>
                </a:cxn>
                <a:cxn ang="0">
                  <a:pos x="391" y="168"/>
                </a:cxn>
                <a:cxn ang="0">
                  <a:pos x="419" y="176"/>
                </a:cxn>
                <a:cxn ang="0">
                  <a:pos x="414" y="191"/>
                </a:cxn>
                <a:cxn ang="0">
                  <a:pos x="429" y="237"/>
                </a:cxn>
                <a:cxn ang="0">
                  <a:pos x="429" y="245"/>
                </a:cxn>
                <a:cxn ang="0">
                  <a:pos x="430" y="255"/>
                </a:cxn>
                <a:cxn ang="0">
                  <a:pos x="380" y="320"/>
                </a:cxn>
                <a:cxn ang="0">
                  <a:pos x="359" y="325"/>
                </a:cxn>
                <a:cxn ang="0">
                  <a:pos x="349" y="331"/>
                </a:cxn>
                <a:cxn ang="0">
                  <a:pos x="324" y="346"/>
                </a:cxn>
                <a:cxn ang="0">
                  <a:pos x="304" y="334"/>
                </a:cxn>
                <a:cxn ang="0">
                  <a:pos x="254" y="326"/>
                </a:cxn>
                <a:cxn ang="0">
                  <a:pos x="249" y="336"/>
                </a:cxn>
                <a:cxn ang="0">
                  <a:pos x="228" y="328"/>
                </a:cxn>
                <a:cxn ang="0">
                  <a:pos x="213" y="313"/>
                </a:cxn>
                <a:cxn ang="0">
                  <a:pos x="222" y="277"/>
                </a:cxn>
                <a:cxn ang="0">
                  <a:pos x="202" y="268"/>
                </a:cxn>
                <a:cxn ang="0">
                  <a:pos x="161" y="275"/>
                </a:cxn>
                <a:cxn ang="0">
                  <a:pos x="135" y="280"/>
                </a:cxn>
                <a:cxn ang="0">
                  <a:pos x="128" y="274"/>
                </a:cxn>
                <a:cxn ang="0">
                  <a:pos x="94" y="260"/>
                </a:cxn>
                <a:cxn ang="0">
                  <a:pos x="47" y="244"/>
                </a:cxn>
                <a:cxn ang="0">
                  <a:pos x="53" y="227"/>
                </a:cxn>
                <a:cxn ang="0">
                  <a:pos x="59" y="199"/>
                </a:cxn>
                <a:cxn ang="0">
                  <a:pos x="36" y="199"/>
                </a:cxn>
                <a:cxn ang="0">
                  <a:pos x="10" y="180"/>
                </a:cxn>
                <a:cxn ang="0">
                  <a:pos x="0" y="165"/>
                </a:cxn>
              </a:cxnLst>
              <a:rect l="0" t="0" r="r" b="b"/>
              <a:pathLst>
                <a:path w="545" h="347">
                  <a:moveTo>
                    <a:pt x="0" y="165"/>
                  </a:moveTo>
                  <a:lnTo>
                    <a:pt x="4" y="151"/>
                  </a:lnTo>
                  <a:lnTo>
                    <a:pt x="23" y="148"/>
                  </a:lnTo>
                  <a:lnTo>
                    <a:pt x="57" y="130"/>
                  </a:lnTo>
                  <a:lnTo>
                    <a:pt x="63" y="116"/>
                  </a:lnTo>
                  <a:lnTo>
                    <a:pt x="56" y="99"/>
                  </a:lnTo>
                  <a:lnTo>
                    <a:pt x="78" y="95"/>
                  </a:lnTo>
                  <a:lnTo>
                    <a:pt x="83" y="73"/>
                  </a:lnTo>
                  <a:lnTo>
                    <a:pt x="106" y="74"/>
                  </a:lnTo>
                  <a:lnTo>
                    <a:pt x="109" y="60"/>
                  </a:lnTo>
                  <a:lnTo>
                    <a:pt x="126" y="53"/>
                  </a:lnTo>
                  <a:lnTo>
                    <a:pt x="135" y="65"/>
                  </a:lnTo>
                  <a:lnTo>
                    <a:pt x="148" y="70"/>
                  </a:lnTo>
                  <a:lnTo>
                    <a:pt x="153" y="95"/>
                  </a:lnTo>
                  <a:lnTo>
                    <a:pt x="191" y="105"/>
                  </a:lnTo>
                  <a:lnTo>
                    <a:pt x="208" y="123"/>
                  </a:lnTo>
                  <a:lnTo>
                    <a:pt x="240" y="122"/>
                  </a:lnTo>
                  <a:lnTo>
                    <a:pt x="277" y="135"/>
                  </a:lnTo>
                  <a:lnTo>
                    <a:pt x="325" y="123"/>
                  </a:lnTo>
                  <a:lnTo>
                    <a:pt x="340" y="113"/>
                  </a:lnTo>
                  <a:lnTo>
                    <a:pt x="340" y="99"/>
                  </a:lnTo>
                  <a:lnTo>
                    <a:pt x="354" y="100"/>
                  </a:lnTo>
                  <a:lnTo>
                    <a:pt x="384" y="80"/>
                  </a:lnTo>
                  <a:lnTo>
                    <a:pt x="407" y="79"/>
                  </a:lnTo>
                  <a:lnTo>
                    <a:pt x="396" y="64"/>
                  </a:lnTo>
                  <a:lnTo>
                    <a:pt x="374" y="68"/>
                  </a:lnTo>
                  <a:lnTo>
                    <a:pt x="373" y="51"/>
                  </a:lnTo>
                  <a:lnTo>
                    <a:pt x="379" y="42"/>
                  </a:lnTo>
                  <a:lnTo>
                    <a:pt x="393" y="47"/>
                  </a:lnTo>
                  <a:lnTo>
                    <a:pt x="405" y="41"/>
                  </a:lnTo>
                  <a:lnTo>
                    <a:pt x="418" y="18"/>
                  </a:lnTo>
                  <a:lnTo>
                    <a:pt x="412" y="10"/>
                  </a:lnTo>
                  <a:lnTo>
                    <a:pt x="444" y="0"/>
                  </a:lnTo>
                  <a:lnTo>
                    <a:pt x="462" y="7"/>
                  </a:lnTo>
                  <a:lnTo>
                    <a:pt x="479" y="45"/>
                  </a:lnTo>
                  <a:lnTo>
                    <a:pt x="506" y="54"/>
                  </a:lnTo>
                  <a:lnTo>
                    <a:pt x="511" y="68"/>
                  </a:lnTo>
                  <a:lnTo>
                    <a:pt x="544" y="59"/>
                  </a:lnTo>
                  <a:lnTo>
                    <a:pt x="529" y="96"/>
                  </a:lnTo>
                  <a:lnTo>
                    <a:pt x="509" y="102"/>
                  </a:lnTo>
                  <a:lnTo>
                    <a:pt x="512" y="116"/>
                  </a:lnTo>
                  <a:lnTo>
                    <a:pt x="506" y="125"/>
                  </a:lnTo>
                  <a:lnTo>
                    <a:pt x="502" y="122"/>
                  </a:lnTo>
                  <a:lnTo>
                    <a:pt x="485" y="132"/>
                  </a:lnTo>
                  <a:lnTo>
                    <a:pt x="485" y="138"/>
                  </a:lnTo>
                  <a:lnTo>
                    <a:pt x="473" y="136"/>
                  </a:lnTo>
                  <a:lnTo>
                    <a:pt x="451" y="153"/>
                  </a:lnTo>
                  <a:lnTo>
                    <a:pt x="424" y="166"/>
                  </a:lnTo>
                  <a:lnTo>
                    <a:pt x="433" y="148"/>
                  </a:lnTo>
                  <a:lnTo>
                    <a:pt x="428" y="142"/>
                  </a:lnTo>
                  <a:lnTo>
                    <a:pt x="393" y="162"/>
                  </a:lnTo>
                  <a:lnTo>
                    <a:pt x="391" y="168"/>
                  </a:lnTo>
                  <a:lnTo>
                    <a:pt x="404" y="181"/>
                  </a:lnTo>
                  <a:lnTo>
                    <a:pt x="419" y="176"/>
                  </a:lnTo>
                  <a:lnTo>
                    <a:pt x="435" y="180"/>
                  </a:lnTo>
                  <a:lnTo>
                    <a:pt x="414" y="191"/>
                  </a:lnTo>
                  <a:lnTo>
                    <a:pt x="405" y="205"/>
                  </a:lnTo>
                  <a:lnTo>
                    <a:pt x="429" y="237"/>
                  </a:lnTo>
                  <a:lnTo>
                    <a:pt x="413" y="234"/>
                  </a:lnTo>
                  <a:lnTo>
                    <a:pt x="429" y="245"/>
                  </a:lnTo>
                  <a:lnTo>
                    <a:pt x="413" y="252"/>
                  </a:lnTo>
                  <a:lnTo>
                    <a:pt x="430" y="255"/>
                  </a:lnTo>
                  <a:lnTo>
                    <a:pt x="400" y="305"/>
                  </a:lnTo>
                  <a:lnTo>
                    <a:pt x="380" y="320"/>
                  </a:lnTo>
                  <a:lnTo>
                    <a:pt x="360" y="325"/>
                  </a:lnTo>
                  <a:lnTo>
                    <a:pt x="359" y="325"/>
                  </a:lnTo>
                  <a:lnTo>
                    <a:pt x="354" y="322"/>
                  </a:lnTo>
                  <a:lnTo>
                    <a:pt x="349" y="331"/>
                  </a:lnTo>
                  <a:lnTo>
                    <a:pt x="326" y="336"/>
                  </a:lnTo>
                  <a:lnTo>
                    <a:pt x="324" y="346"/>
                  </a:lnTo>
                  <a:lnTo>
                    <a:pt x="320" y="334"/>
                  </a:lnTo>
                  <a:lnTo>
                    <a:pt x="304" y="334"/>
                  </a:lnTo>
                  <a:lnTo>
                    <a:pt x="281" y="319"/>
                  </a:lnTo>
                  <a:lnTo>
                    <a:pt x="254" y="326"/>
                  </a:lnTo>
                  <a:lnTo>
                    <a:pt x="248" y="326"/>
                  </a:lnTo>
                  <a:lnTo>
                    <a:pt x="249" y="336"/>
                  </a:lnTo>
                  <a:lnTo>
                    <a:pt x="245" y="333"/>
                  </a:lnTo>
                  <a:lnTo>
                    <a:pt x="228" y="328"/>
                  </a:lnTo>
                  <a:lnTo>
                    <a:pt x="223" y="310"/>
                  </a:lnTo>
                  <a:lnTo>
                    <a:pt x="213" y="313"/>
                  </a:lnTo>
                  <a:lnTo>
                    <a:pt x="222" y="286"/>
                  </a:lnTo>
                  <a:lnTo>
                    <a:pt x="222" y="277"/>
                  </a:lnTo>
                  <a:lnTo>
                    <a:pt x="211" y="272"/>
                  </a:lnTo>
                  <a:lnTo>
                    <a:pt x="202" y="268"/>
                  </a:lnTo>
                  <a:lnTo>
                    <a:pt x="199" y="258"/>
                  </a:lnTo>
                  <a:lnTo>
                    <a:pt x="161" y="275"/>
                  </a:lnTo>
                  <a:lnTo>
                    <a:pt x="145" y="270"/>
                  </a:lnTo>
                  <a:lnTo>
                    <a:pt x="135" y="280"/>
                  </a:lnTo>
                  <a:lnTo>
                    <a:pt x="134" y="273"/>
                  </a:lnTo>
                  <a:lnTo>
                    <a:pt x="128" y="274"/>
                  </a:lnTo>
                  <a:lnTo>
                    <a:pt x="109" y="274"/>
                  </a:lnTo>
                  <a:lnTo>
                    <a:pt x="94" y="260"/>
                  </a:lnTo>
                  <a:lnTo>
                    <a:pt x="66" y="251"/>
                  </a:lnTo>
                  <a:lnTo>
                    <a:pt x="47" y="244"/>
                  </a:lnTo>
                  <a:lnTo>
                    <a:pt x="43" y="229"/>
                  </a:lnTo>
                  <a:lnTo>
                    <a:pt x="53" y="227"/>
                  </a:lnTo>
                  <a:lnTo>
                    <a:pt x="46" y="214"/>
                  </a:lnTo>
                  <a:lnTo>
                    <a:pt x="59" y="199"/>
                  </a:lnTo>
                  <a:lnTo>
                    <a:pt x="50" y="194"/>
                  </a:lnTo>
                  <a:lnTo>
                    <a:pt x="36" y="199"/>
                  </a:lnTo>
                  <a:lnTo>
                    <a:pt x="9" y="183"/>
                  </a:lnTo>
                  <a:lnTo>
                    <a:pt x="10" y="180"/>
                  </a:lnTo>
                  <a:lnTo>
                    <a:pt x="10" y="168"/>
                  </a:lnTo>
                  <a:lnTo>
                    <a:pt x="0" y="16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196" name="Freeform 4">
              <a:extLst>
                <a:ext uri="{FF2B5EF4-FFF2-40B4-BE49-F238E27FC236}">
                  <a16:creationId xmlns:a16="http://schemas.microsoft.com/office/drawing/2014/main" id="{21E86D1A-9D45-4AD7-A93E-3F61020DEEE4}"/>
                </a:ext>
              </a:extLst>
            </p:cNvPr>
            <p:cNvSpPr>
              <a:spLocks noChangeAspect="1"/>
            </p:cNvSpPr>
            <p:nvPr/>
          </p:nvSpPr>
          <p:spPr bwMode="auto">
            <a:xfrm>
              <a:off x="2590807" y="3806819"/>
              <a:ext cx="47625" cy="46037"/>
            </a:xfrm>
            <a:custGeom>
              <a:avLst/>
              <a:gdLst/>
              <a:ahLst/>
              <a:cxnLst>
                <a:cxn ang="0">
                  <a:pos x="0" y="0"/>
                </a:cxn>
                <a:cxn ang="0">
                  <a:pos x="1" y="16"/>
                </a:cxn>
                <a:cxn ang="0">
                  <a:pos x="16" y="8"/>
                </a:cxn>
                <a:cxn ang="0">
                  <a:pos x="0" y="0"/>
                </a:cxn>
              </a:cxnLst>
              <a:rect l="0" t="0" r="r" b="b"/>
              <a:pathLst>
                <a:path w="17" h="17">
                  <a:moveTo>
                    <a:pt x="0" y="0"/>
                  </a:moveTo>
                  <a:lnTo>
                    <a:pt x="1" y="16"/>
                  </a:lnTo>
                  <a:lnTo>
                    <a:pt x="16" y="8"/>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197" name="Freeform 5">
              <a:extLst>
                <a:ext uri="{FF2B5EF4-FFF2-40B4-BE49-F238E27FC236}">
                  <a16:creationId xmlns:a16="http://schemas.microsoft.com/office/drawing/2014/main" id="{888B2888-0595-4F80-A5CD-B7A686FD683C}"/>
                </a:ext>
              </a:extLst>
            </p:cNvPr>
            <p:cNvSpPr>
              <a:spLocks noChangeAspect="1"/>
            </p:cNvSpPr>
            <p:nvPr/>
          </p:nvSpPr>
          <p:spPr bwMode="auto">
            <a:xfrm>
              <a:off x="5680091" y="3259133"/>
              <a:ext cx="347663" cy="258762"/>
            </a:xfrm>
            <a:custGeom>
              <a:avLst/>
              <a:gdLst/>
              <a:ahLst/>
              <a:cxnLst>
                <a:cxn ang="0">
                  <a:pos x="0" y="43"/>
                </a:cxn>
                <a:cxn ang="0">
                  <a:pos x="1" y="67"/>
                </a:cxn>
                <a:cxn ang="0">
                  <a:pos x="10" y="75"/>
                </a:cxn>
                <a:cxn ang="0">
                  <a:pos x="3" y="87"/>
                </a:cxn>
                <a:cxn ang="0">
                  <a:pos x="17" y="91"/>
                </a:cxn>
                <a:cxn ang="0">
                  <a:pos x="50" y="87"/>
                </a:cxn>
                <a:cxn ang="0">
                  <a:pos x="56" y="73"/>
                </a:cxn>
                <a:cxn ang="0">
                  <a:pos x="78" y="66"/>
                </a:cxn>
                <a:cxn ang="0">
                  <a:pos x="79" y="55"/>
                </a:cxn>
                <a:cxn ang="0">
                  <a:pos x="87" y="52"/>
                </a:cxn>
                <a:cxn ang="0">
                  <a:pos x="84" y="46"/>
                </a:cxn>
                <a:cxn ang="0">
                  <a:pos x="92" y="45"/>
                </a:cxn>
                <a:cxn ang="0">
                  <a:pos x="98" y="34"/>
                </a:cxn>
                <a:cxn ang="0">
                  <a:pos x="95" y="23"/>
                </a:cxn>
                <a:cxn ang="0">
                  <a:pos x="125" y="15"/>
                </a:cxn>
                <a:cxn ang="0">
                  <a:pos x="126" y="12"/>
                </a:cxn>
                <a:cxn ang="0">
                  <a:pos x="115" y="10"/>
                </a:cxn>
                <a:cxn ang="0">
                  <a:pos x="99" y="18"/>
                </a:cxn>
                <a:cxn ang="0">
                  <a:pos x="92" y="0"/>
                </a:cxn>
                <a:cxn ang="0">
                  <a:pos x="78" y="13"/>
                </a:cxn>
                <a:cxn ang="0">
                  <a:pos x="39" y="12"/>
                </a:cxn>
                <a:cxn ang="0">
                  <a:pos x="19" y="33"/>
                </a:cxn>
                <a:cxn ang="0">
                  <a:pos x="6" y="27"/>
                </a:cxn>
                <a:cxn ang="0">
                  <a:pos x="0" y="43"/>
                </a:cxn>
              </a:cxnLst>
              <a:rect l="0" t="0" r="r" b="b"/>
              <a:pathLst>
                <a:path w="127" h="92">
                  <a:moveTo>
                    <a:pt x="0" y="43"/>
                  </a:moveTo>
                  <a:lnTo>
                    <a:pt x="1" y="67"/>
                  </a:lnTo>
                  <a:lnTo>
                    <a:pt x="10" y="75"/>
                  </a:lnTo>
                  <a:lnTo>
                    <a:pt x="3" y="87"/>
                  </a:lnTo>
                  <a:lnTo>
                    <a:pt x="17" y="91"/>
                  </a:lnTo>
                  <a:lnTo>
                    <a:pt x="50" y="87"/>
                  </a:lnTo>
                  <a:lnTo>
                    <a:pt x="56" y="73"/>
                  </a:lnTo>
                  <a:lnTo>
                    <a:pt x="78" y="66"/>
                  </a:lnTo>
                  <a:lnTo>
                    <a:pt x="79" y="55"/>
                  </a:lnTo>
                  <a:lnTo>
                    <a:pt x="87" y="52"/>
                  </a:lnTo>
                  <a:lnTo>
                    <a:pt x="84" y="46"/>
                  </a:lnTo>
                  <a:lnTo>
                    <a:pt x="92" y="45"/>
                  </a:lnTo>
                  <a:lnTo>
                    <a:pt x="98" y="34"/>
                  </a:lnTo>
                  <a:lnTo>
                    <a:pt x="95" y="23"/>
                  </a:lnTo>
                  <a:lnTo>
                    <a:pt x="125" y="15"/>
                  </a:lnTo>
                  <a:lnTo>
                    <a:pt x="126" y="12"/>
                  </a:lnTo>
                  <a:lnTo>
                    <a:pt x="115" y="10"/>
                  </a:lnTo>
                  <a:lnTo>
                    <a:pt x="99" y="18"/>
                  </a:lnTo>
                  <a:lnTo>
                    <a:pt x="92" y="0"/>
                  </a:lnTo>
                  <a:lnTo>
                    <a:pt x="78" y="13"/>
                  </a:lnTo>
                  <a:lnTo>
                    <a:pt x="39" y="12"/>
                  </a:lnTo>
                  <a:lnTo>
                    <a:pt x="19" y="33"/>
                  </a:lnTo>
                  <a:lnTo>
                    <a:pt x="6" y="27"/>
                  </a:lnTo>
                  <a:lnTo>
                    <a:pt x="0" y="4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198" name="Freeform 6">
              <a:extLst>
                <a:ext uri="{FF2B5EF4-FFF2-40B4-BE49-F238E27FC236}">
                  <a16:creationId xmlns:a16="http://schemas.microsoft.com/office/drawing/2014/main" id="{D8D44539-F827-401F-886B-5162526B92ED}"/>
                </a:ext>
              </a:extLst>
            </p:cNvPr>
            <p:cNvSpPr>
              <a:spLocks noChangeAspect="1"/>
            </p:cNvSpPr>
            <p:nvPr/>
          </p:nvSpPr>
          <p:spPr bwMode="auto">
            <a:xfrm>
              <a:off x="4681550" y="3138483"/>
              <a:ext cx="47625" cy="87312"/>
            </a:xfrm>
            <a:custGeom>
              <a:avLst/>
              <a:gdLst/>
              <a:ahLst/>
              <a:cxnLst>
                <a:cxn ang="0">
                  <a:pos x="0" y="23"/>
                </a:cxn>
                <a:cxn ang="0">
                  <a:pos x="0" y="7"/>
                </a:cxn>
                <a:cxn ang="0">
                  <a:pos x="7" y="0"/>
                </a:cxn>
                <a:cxn ang="0">
                  <a:pos x="16" y="18"/>
                </a:cxn>
                <a:cxn ang="0">
                  <a:pos x="8" y="30"/>
                </a:cxn>
                <a:cxn ang="0">
                  <a:pos x="0" y="23"/>
                </a:cxn>
              </a:cxnLst>
              <a:rect l="0" t="0" r="r" b="b"/>
              <a:pathLst>
                <a:path w="17" h="31">
                  <a:moveTo>
                    <a:pt x="0" y="23"/>
                  </a:moveTo>
                  <a:lnTo>
                    <a:pt x="0" y="7"/>
                  </a:lnTo>
                  <a:lnTo>
                    <a:pt x="7" y="0"/>
                  </a:lnTo>
                  <a:lnTo>
                    <a:pt x="16" y="18"/>
                  </a:lnTo>
                  <a:lnTo>
                    <a:pt x="8" y="30"/>
                  </a:lnTo>
                  <a:lnTo>
                    <a:pt x="0" y="2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199" name="Freeform 7">
              <a:extLst>
                <a:ext uri="{FF2B5EF4-FFF2-40B4-BE49-F238E27FC236}">
                  <a16:creationId xmlns:a16="http://schemas.microsoft.com/office/drawing/2014/main" id="{93D575B1-1628-415C-AC4D-A3CB0AF2F61D}"/>
                </a:ext>
              </a:extLst>
            </p:cNvPr>
            <p:cNvSpPr>
              <a:spLocks noChangeAspect="1"/>
            </p:cNvSpPr>
            <p:nvPr/>
          </p:nvSpPr>
          <p:spPr bwMode="auto">
            <a:xfrm>
              <a:off x="4006861" y="3300408"/>
              <a:ext cx="493714" cy="493712"/>
            </a:xfrm>
            <a:custGeom>
              <a:avLst/>
              <a:gdLst/>
              <a:ahLst/>
              <a:cxnLst>
                <a:cxn ang="0">
                  <a:pos x="0" y="94"/>
                </a:cxn>
                <a:cxn ang="0">
                  <a:pos x="1" y="97"/>
                </a:cxn>
                <a:cxn ang="0">
                  <a:pos x="35" y="119"/>
                </a:cxn>
                <a:cxn ang="0">
                  <a:pos x="105" y="167"/>
                </a:cxn>
                <a:cxn ang="0">
                  <a:pos x="106" y="175"/>
                </a:cxn>
                <a:cxn ang="0">
                  <a:pos x="114" y="174"/>
                </a:cxn>
                <a:cxn ang="0">
                  <a:pos x="127" y="170"/>
                </a:cxn>
                <a:cxn ang="0">
                  <a:pos x="180" y="133"/>
                </a:cxn>
                <a:cxn ang="0">
                  <a:pos x="160" y="107"/>
                </a:cxn>
                <a:cxn ang="0">
                  <a:pos x="160" y="67"/>
                </a:cxn>
                <a:cxn ang="0">
                  <a:pos x="158" y="49"/>
                </a:cxn>
                <a:cxn ang="0">
                  <a:pos x="142" y="31"/>
                </a:cxn>
                <a:cxn ang="0">
                  <a:pos x="151" y="25"/>
                </a:cxn>
                <a:cxn ang="0">
                  <a:pos x="154" y="0"/>
                </a:cxn>
                <a:cxn ang="0">
                  <a:pos x="91" y="4"/>
                </a:cxn>
                <a:cxn ang="0">
                  <a:pos x="57" y="19"/>
                </a:cxn>
                <a:cxn ang="0">
                  <a:pos x="66" y="49"/>
                </a:cxn>
                <a:cxn ang="0">
                  <a:pos x="52" y="49"/>
                </a:cxn>
                <a:cxn ang="0">
                  <a:pos x="44" y="53"/>
                </a:cxn>
                <a:cxn ang="0">
                  <a:pos x="46" y="61"/>
                </a:cxn>
                <a:cxn ang="0">
                  <a:pos x="5" y="78"/>
                </a:cxn>
                <a:cxn ang="0">
                  <a:pos x="0" y="94"/>
                </a:cxn>
              </a:cxnLst>
              <a:rect l="0" t="0" r="r" b="b"/>
              <a:pathLst>
                <a:path w="181" h="176">
                  <a:moveTo>
                    <a:pt x="0" y="94"/>
                  </a:moveTo>
                  <a:lnTo>
                    <a:pt x="1" y="97"/>
                  </a:lnTo>
                  <a:lnTo>
                    <a:pt x="35" y="119"/>
                  </a:lnTo>
                  <a:lnTo>
                    <a:pt x="105" y="167"/>
                  </a:lnTo>
                  <a:lnTo>
                    <a:pt x="106" y="175"/>
                  </a:lnTo>
                  <a:lnTo>
                    <a:pt x="114" y="174"/>
                  </a:lnTo>
                  <a:lnTo>
                    <a:pt x="127" y="170"/>
                  </a:lnTo>
                  <a:lnTo>
                    <a:pt x="180" y="133"/>
                  </a:lnTo>
                  <a:lnTo>
                    <a:pt x="160" y="107"/>
                  </a:lnTo>
                  <a:lnTo>
                    <a:pt x="160" y="67"/>
                  </a:lnTo>
                  <a:lnTo>
                    <a:pt x="158" y="49"/>
                  </a:lnTo>
                  <a:lnTo>
                    <a:pt x="142" y="31"/>
                  </a:lnTo>
                  <a:lnTo>
                    <a:pt x="151" y="25"/>
                  </a:lnTo>
                  <a:lnTo>
                    <a:pt x="154" y="0"/>
                  </a:lnTo>
                  <a:lnTo>
                    <a:pt x="91" y="4"/>
                  </a:lnTo>
                  <a:lnTo>
                    <a:pt x="57" y="19"/>
                  </a:lnTo>
                  <a:lnTo>
                    <a:pt x="66" y="49"/>
                  </a:lnTo>
                  <a:lnTo>
                    <a:pt x="52" y="49"/>
                  </a:lnTo>
                  <a:lnTo>
                    <a:pt x="44" y="53"/>
                  </a:lnTo>
                  <a:lnTo>
                    <a:pt x="46" y="61"/>
                  </a:lnTo>
                  <a:lnTo>
                    <a:pt x="5" y="78"/>
                  </a:lnTo>
                  <a:lnTo>
                    <a:pt x="0" y="9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0" name="Freeform 8">
              <a:extLst>
                <a:ext uri="{FF2B5EF4-FFF2-40B4-BE49-F238E27FC236}">
                  <a16:creationId xmlns:a16="http://schemas.microsoft.com/office/drawing/2014/main" id="{A9B3E24C-6C6F-403F-8366-370D456A3D24}"/>
                </a:ext>
              </a:extLst>
            </p:cNvPr>
            <p:cNvSpPr>
              <a:spLocks noChangeAspect="1"/>
            </p:cNvSpPr>
            <p:nvPr/>
          </p:nvSpPr>
          <p:spPr bwMode="auto">
            <a:xfrm>
              <a:off x="2443170" y="4825993"/>
              <a:ext cx="474664" cy="896936"/>
            </a:xfrm>
            <a:custGeom>
              <a:avLst/>
              <a:gdLst/>
              <a:ahLst/>
              <a:cxnLst>
                <a:cxn ang="0">
                  <a:pos x="0" y="294"/>
                </a:cxn>
                <a:cxn ang="0">
                  <a:pos x="2" y="301"/>
                </a:cxn>
                <a:cxn ang="0">
                  <a:pos x="9" y="298"/>
                </a:cxn>
                <a:cxn ang="0">
                  <a:pos x="12" y="315"/>
                </a:cxn>
                <a:cxn ang="0">
                  <a:pos x="44" y="318"/>
                </a:cxn>
                <a:cxn ang="0">
                  <a:pos x="35" y="310"/>
                </a:cxn>
                <a:cxn ang="0">
                  <a:pos x="42" y="288"/>
                </a:cxn>
                <a:cxn ang="0">
                  <a:pos x="48" y="292"/>
                </a:cxn>
                <a:cxn ang="0">
                  <a:pos x="68" y="262"/>
                </a:cxn>
                <a:cxn ang="0">
                  <a:pos x="53" y="245"/>
                </a:cxn>
                <a:cxn ang="0">
                  <a:pos x="70" y="235"/>
                </a:cxn>
                <a:cxn ang="0">
                  <a:pos x="72" y="219"/>
                </a:cxn>
                <a:cxn ang="0">
                  <a:pos x="80" y="212"/>
                </a:cxn>
                <a:cxn ang="0">
                  <a:pos x="74" y="209"/>
                </a:cxn>
                <a:cxn ang="0">
                  <a:pos x="87" y="209"/>
                </a:cxn>
                <a:cxn ang="0">
                  <a:pos x="85" y="202"/>
                </a:cxn>
                <a:cxn ang="0">
                  <a:pos x="79" y="207"/>
                </a:cxn>
                <a:cxn ang="0">
                  <a:pos x="74" y="201"/>
                </a:cxn>
                <a:cxn ang="0">
                  <a:pos x="73" y="190"/>
                </a:cxn>
                <a:cxn ang="0">
                  <a:pos x="97" y="191"/>
                </a:cxn>
                <a:cxn ang="0">
                  <a:pos x="99" y="168"/>
                </a:cxn>
                <a:cxn ang="0">
                  <a:pos x="136" y="164"/>
                </a:cxn>
                <a:cxn ang="0">
                  <a:pos x="148" y="148"/>
                </a:cxn>
                <a:cxn ang="0">
                  <a:pos x="133" y="118"/>
                </a:cxn>
                <a:cxn ang="0">
                  <a:pos x="140" y="81"/>
                </a:cxn>
                <a:cxn ang="0">
                  <a:pos x="174" y="51"/>
                </a:cxn>
                <a:cxn ang="0">
                  <a:pos x="173" y="37"/>
                </a:cxn>
                <a:cxn ang="0">
                  <a:pos x="167" y="37"/>
                </a:cxn>
                <a:cxn ang="0">
                  <a:pos x="157" y="53"/>
                </a:cxn>
                <a:cxn ang="0">
                  <a:pos x="133" y="52"/>
                </a:cxn>
                <a:cxn ang="0">
                  <a:pos x="138" y="34"/>
                </a:cxn>
                <a:cxn ang="0">
                  <a:pos x="96" y="5"/>
                </a:cxn>
                <a:cxn ang="0">
                  <a:pos x="81" y="3"/>
                </a:cxn>
                <a:cxn ang="0">
                  <a:pos x="80" y="9"/>
                </a:cxn>
                <a:cxn ang="0">
                  <a:pos x="64" y="0"/>
                </a:cxn>
                <a:cxn ang="0">
                  <a:pos x="54" y="11"/>
                </a:cxn>
                <a:cxn ang="0">
                  <a:pos x="54" y="22"/>
                </a:cxn>
                <a:cxn ang="0">
                  <a:pos x="44" y="27"/>
                </a:cxn>
                <a:cxn ang="0">
                  <a:pos x="44" y="49"/>
                </a:cxn>
                <a:cxn ang="0">
                  <a:pos x="33" y="61"/>
                </a:cxn>
                <a:cxn ang="0">
                  <a:pos x="25" y="92"/>
                </a:cxn>
                <a:cxn ang="0">
                  <a:pos x="31" y="121"/>
                </a:cxn>
                <a:cxn ang="0">
                  <a:pos x="20" y="146"/>
                </a:cxn>
                <a:cxn ang="0">
                  <a:pos x="12" y="208"/>
                </a:cxn>
                <a:cxn ang="0">
                  <a:pos x="18" y="230"/>
                </a:cxn>
                <a:cxn ang="0">
                  <a:pos x="13" y="232"/>
                </a:cxn>
                <a:cxn ang="0">
                  <a:pos x="15" y="252"/>
                </a:cxn>
                <a:cxn ang="0">
                  <a:pos x="0" y="294"/>
                </a:cxn>
              </a:cxnLst>
              <a:rect l="0" t="0" r="r" b="b"/>
              <a:pathLst>
                <a:path w="175" h="319">
                  <a:moveTo>
                    <a:pt x="0" y="294"/>
                  </a:moveTo>
                  <a:lnTo>
                    <a:pt x="2" y="301"/>
                  </a:lnTo>
                  <a:lnTo>
                    <a:pt x="9" y="298"/>
                  </a:lnTo>
                  <a:lnTo>
                    <a:pt x="12" y="315"/>
                  </a:lnTo>
                  <a:lnTo>
                    <a:pt x="44" y="318"/>
                  </a:lnTo>
                  <a:lnTo>
                    <a:pt x="35" y="310"/>
                  </a:lnTo>
                  <a:lnTo>
                    <a:pt x="42" y="288"/>
                  </a:lnTo>
                  <a:lnTo>
                    <a:pt x="48" y="292"/>
                  </a:lnTo>
                  <a:lnTo>
                    <a:pt x="68" y="262"/>
                  </a:lnTo>
                  <a:lnTo>
                    <a:pt x="53" y="245"/>
                  </a:lnTo>
                  <a:lnTo>
                    <a:pt x="70" y="235"/>
                  </a:lnTo>
                  <a:lnTo>
                    <a:pt x="72" y="219"/>
                  </a:lnTo>
                  <a:lnTo>
                    <a:pt x="80" y="212"/>
                  </a:lnTo>
                  <a:lnTo>
                    <a:pt x="74" y="209"/>
                  </a:lnTo>
                  <a:lnTo>
                    <a:pt x="87" y="209"/>
                  </a:lnTo>
                  <a:lnTo>
                    <a:pt x="85" y="202"/>
                  </a:lnTo>
                  <a:lnTo>
                    <a:pt x="79" y="207"/>
                  </a:lnTo>
                  <a:lnTo>
                    <a:pt x="74" y="201"/>
                  </a:lnTo>
                  <a:lnTo>
                    <a:pt x="73" y="190"/>
                  </a:lnTo>
                  <a:lnTo>
                    <a:pt x="97" y="191"/>
                  </a:lnTo>
                  <a:lnTo>
                    <a:pt x="99" y="168"/>
                  </a:lnTo>
                  <a:lnTo>
                    <a:pt x="136" y="164"/>
                  </a:lnTo>
                  <a:lnTo>
                    <a:pt x="148" y="148"/>
                  </a:lnTo>
                  <a:lnTo>
                    <a:pt x="133" y="118"/>
                  </a:lnTo>
                  <a:lnTo>
                    <a:pt x="140" y="81"/>
                  </a:lnTo>
                  <a:lnTo>
                    <a:pt x="174" y="51"/>
                  </a:lnTo>
                  <a:lnTo>
                    <a:pt x="173" y="37"/>
                  </a:lnTo>
                  <a:lnTo>
                    <a:pt x="167" y="37"/>
                  </a:lnTo>
                  <a:lnTo>
                    <a:pt x="157" y="53"/>
                  </a:lnTo>
                  <a:lnTo>
                    <a:pt x="133" y="52"/>
                  </a:lnTo>
                  <a:lnTo>
                    <a:pt x="138" y="34"/>
                  </a:lnTo>
                  <a:lnTo>
                    <a:pt x="96" y="5"/>
                  </a:lnTo>
                  <a:lnTo>
                    <a:pt x="81" y="3"/>
                  </a:lnTo>
                  <a:lnTo>
                    <a:pt x="80" y="9"/>
                  </a:lnTo>
                  <a:lnTo>
                    <a:pt x="64" y="0"/>
                  </a:lnTo>
                  <a:lnTo>
                    <a:pt x="54" y="11"/>
                  </a:lnTo>
                  <a:lnTo>
                    <a:pt x="54" y="22"/>
                  </a:lnTo>
                  <a:lnTo>
                    <a:pt x="44" y="27"/>
                  </a:lnTo>
                  <a:lnTo>
                    <a:pt x="44" y="49"/>
                  </a:lnTo>
                  <a:lnTo>
                    <a:pt x="33" y="61"/>
                  </a:lnTo>
                  <a:lnTo>
                    <a:pt x="25" y="92"/>
                  </a:lnTo>
                  <a:lnTo>
                    <a:pt x="31" y="121"/>
                  </a:lnTo>
                  <a:lnTo>
                    <a:pt x="20" y="146"/>
                  </a:lnTo>
                  <a:lnTo>
                    <a:pt x="12" y="208"/>
                  </a:lnTo>
                  <a:lnTo>
                    <a:pt x="18" y="230"/>
                  </a:lnTo>
                  <a:lnTo>
                    <a:pt x="13" y="232"/>
                  </a:lnTo>
                  <a:lnTo>
                    <a:pt x="15" y="252"/>
                  </a:lnTo>
                  <a:lnTo>
                    <a:pt x="0" y="29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1" name="Freeform 9">
              <a:extLst>
                <a:ext uri="{FF2B5EF4-FFF2-40B4-BE49-F238E27FC236}">
                  <a16:creationId xmlns:a16="http://schemas.microsoft.com/office/drawing/2014/main" id="{D9210728-CD45-47E7-A80D-DEA878F22CF6}"/>
                </a:ext>
              </a:extLst>
            </p:cNvPr>
            <p:cNvSpPr>
              <a:spLocks noChangeAspect="1"/>
            </p:cNvSpPr>
            <p:nvPr/>
          </p:nvSpPr>
          <p:spPr bwMode="auto">
            <a:xfrm>
              <a:off x="2555882" y="5732454"/>
              <a:ext cx="87313" cy="79375"/>
            </a:xfrm>
            <a:custGeom>
              <a:avLst/>
              <a:gdLst/>
              <a:ahLst/>
              <a:cxnLst>
                <a:cxn ang="0">
                  <a:pos x="0" y="0"/>
                </a:cxn>
                <a:cxn ang="0">
                  <a:pos x="1" y="27"/>
                </a:cxn>
                <a:cxn ang="0">
                  <a:pos x="31" y="24"/>
                </a:cxn>
                <a:cxn ang="0">
                  <a:pos x="7" y="13"/>
                </a:cxn>
                <a:cxn ang="0">
                  <a:pos x="0" y="0"/>
                </a:cxn>
              </a:cxnLst>
              <a:rect l="0" t="0" r="r" b="b"/>
              <a:pathLst>
                <a:path w="32" h="28">
                  <a:moveTo>
                    <a:pt x="0" y="0"/>
                  </a:moveTo>
                  <a:lnTo>
                    <a:pt x="1" y="27"/>
                  </a:lnTo>
                  <a:lnTo>
                    <a:pt x="31" y="24"/>
                  </a:lnTo>
                  <a:lnTo>
                    <a:pt x="7" y="13"/>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2" name="Freeform 10">
              <a:extLst>
                <a:ext uri="{FF2B5EF4-FFF2-40B4-BE49-F238E27FC236}">
                  <a16:creationId xmlns:a16="http://schemas.microsoft.com/office/drawing/2014/main" id="{3278943C-A055-48EB-8C3F-08394771B918}"/>
                </a:ext>
              </a:extLst>
            </p:cNvPr>
            <p:cNvSpPr>
              <a:spLocks noChangeAspect="1"/>
            </p:cNvSpPr>
            <p:nvPr/>
          </p:nvSpPr>
          <p:spPr bwMode="auto">
            <a:xfrm>
              <a:off x="6953269" y="4543418"/>
              <a:ext cx="979490" cy="768349"/>
            </a:xfrm>
            <a:custGeom>
              <a:avLst/>
              <a:gdLst/>
              <a:ahLst/>
              <a:cxnLst>
                <a:cxn ang="0">
                  <a:pos x="5" y="146"/>
                </a:cxn>
                <a:cxn ang="0">
                  <a:pos x="9" y="142"/>
                </a:cxn>
                <a:cxn ang="0">
                  <a:pos x="7" y="103"/>
                </a:cxn>
                <a:cxn ang="0">
                  <a:pos x="31" y="90"/>
                </a:cxn>
                <a:cxn ang="0">
                  <a:pos x="81" y="67"/>
                </a:cxn>
                <a:cxn ang="0">
                  <a:pos x="85" y="51"/>
                </a:cxn>
                <a:cxn ang="0">
                  <a:pos x="91" y="50"/>
                </a:cxn>
                <a:cxn ang="0">
                  <a:pos x="100" y="44"/>
                </a:cxn>
                <a:cxn ang="0">
                  <a:pos x="128" y="31"/>
                </a:cxn>
                <a:cxn ang="0">
                  <a:pos x="136" y="37"/>
                </a:cxn>
                <a:cxn ang="0">
                  <a:pos x="142" y="33"/>
                </a:cxn>
                <a:cxn ang="0">
                  <a:pos x="173" y="13"/>
                </a:cxn>
                <a:cxn ang="0">
                  <a:pos x="207" y="15"/>
                </a:cxn>
                <a:cxn ang="0">
                  <a:pos x="239" y="64"/>
                </a:cxn>
                <a:cxn ang="0">
                  <a:pos x="254" y="12"/>
                </a:cxn>
                <a:cxn ang="0">
                  <a:pos x="272" y="32"/>
                </a:cxn>
                <a:cxn ang="0">
                  <a:pos x="295" y="76"/>
                </a:cxn>
                <a:cxn ang="0">
                  <a:pos x="325" y="109"/>
                </a:cxn>
                <a:cxn ang="0">
                  <a:pos x="335" y="119"/>
                </a:cxn>
                <a:cxn ang="0">
                  <a:pos x="359" y="163"/>
                </a:cxn>
                <a:cxn ang="0">
                  <a:pos x="339" y="215"/>
                </a:cxn>
                <a:cxn ang="0">
                  <a:pos x="307" y="261"/>
                </a:cxn>
                <a:cxn ang="0">
                  <a:pos x="295" y="273"/>
                </a:cxn>
                <a:cxn ang="0">
                  <a:pos x="269" y="269"/>
                </a:cxn>
                <a:cxn ang="0">
                  <a:pos x="238" y="255"/>
                </a:cxn>
                <a:cxn ang="0">
                  <a:pos x="222" y="237"/>
                </a:cxn>
                <a:cxn ang="0">
                  <a:pos x="218" y="232"/>
                </a:cxn>
                <a:cxn ang="0">
                  <a:pos x="218" y="205"/>
                </a:cxn>
                <a:cxn ang="0">
                  <a:pos x="196" y="225"/>
                </a:cxn>
                <a:cxn ang="0">
                  <a:pos x="161" y="195"/>
                </a:cxn>
                <a:cxn ang="0">
                  <a:pos x="93" y="218"/>
                </a:cxn>
                <a:cxn ang="0">
                  <a:pos x="42" y="231"/>
                </a:cxn>
                <a:cxn ang="0">
                  <a:pos x="23" y="196"/>
                </a:cxn>
              </a:cxnLst>
              <a:rect l="0" t="0" r="r" b="b"/>
              <a:pathLst>
                <a:path w="360" h="274">
                  <a:moveTo>
                    <a:pt x="0" y="144"/>
                  </a:moveTo>
                  <a:lnTo>
                    <a:pt x="5" y="146"/>
                  </a:lnTo>
                  <a:lnTo>
                    <a:pt x="2" y="138"/>
                  </a:lnTo>
                  <a:lnTo>
                    <a:pt x="9" y="142"/>
                  </a:lnTo>
                  <a:lnTo>
                    <a:pt x="2" y="127"/>
                  </a:lnTo>
                  <a:lnTo>
                    <a:pt x="7" y="103"/>
                  </a:lnTo>
                  <a:lnTo>
                    <a:pt x="8" y="109"/>
                  </a:lnTo>
                  <a:lnTo>
                    <a:pt x="31" y="90"/>
                  </a:lnTo>
                  <a:lnTo>
                    <a:pt x="68" y="81"/>
                  </a:lnTo>
                  <a:lnTo>
                    <a:pt x="81" y="67"/>
                  </a:lnTo>
                  <a:lnTo>
                    <a:pt x="81" y="58"/>
                  </a:lnTo>
                  <a:lnTo>
                    <a:pt x="85" y="51"/>
                  </a:lnTo>
                  <a:lnTo>
                    <a:pt x="91" y="62"/>
                  </a:lnTo>
                  <a:lnTo>
                    <a:pt x="91" y="50"/>
                  </a:lnTo>
                  <a:lnTo>
                    <a:pt x="100" y="53"/>
                  </a:lnTo>
                  <a:lnTo>
                    <a:pt x="100" y="44"/>
                  </a:lnTo>
                  <a:lnTo>
                    <a:pt x="114" y="31"/>
                  </a:lnTo>
                  <a:lnTo>
                    <a:pt x="128" y="31"/>
                  </a:lnTo>
                  <a:lnTo>
                    <a:pt x="131" y="45"/>
                  </a:lnTo>
                  <a:lnTo>
                    <a:pt x="136" y="37"/>
                  </a:lnTo>
                  <a:lnTo>
                    <a:pt x="147" y="42"/>
                  </a:lnTo>
                  <a:lnTo>
                    <a:pt x="142" y="33"/>
                  </a:lnTo>
                  <a:lnTo>
                    <a:pt x="151" y="18"/>
                  </a:lnTo>
                  <a:lnTo>
                    <a:pt x="173" y="13"/>
                  </a:lnTo>
                  <a:lnTo>
                    <a:pt x="167" y="4"/>
                  </a:lnTo>
                  <a:lnTo>
                    <a:pt x="207" y="15"/>
                  </a:lnTo>
                  <a:lnTo>
                    <a:pt x="199" y="39"/>
                  </a:lnTo>
                  <a:lnTo>
                    <a:pt x="239" y="64"/>
                  </a:lnTo>
                  <a:lnTo>
                    <a:pt x="249" y="54"/>
                  </a:lnTo>
                  <a:lnTo>
                    <a:pt x="254" y="12"/>
                  </a:lnTo>
                  <a:lnTo>
                    <a:pt x="264" y="0"/>
                  </a:lnTo>
                  <a:lnTo>
                    <a:pt x="272" y="32"/>
                  </a:lnTo>
                  <a:lnTo>
                    <a:pt x="286" y="39"/>
                  </a:lnTo>
                  <a:lnTo>
                    <a:pt x="295" y="76"/>
                  </a:lnTo>
                  <a:lnTo>
                    <a:pt x="317" y="88"/>
                  </a:lnTo>
                  <a:lnTo>
                    <a:pt x="325" y="109"/>
                  </a:lnTo>
                  <a:lnTo>
                    <a:pt x="333" y="107"/>
                  </a:lnTo>
                  <a:lnTo>
                    <a:pt x="335" y="119"/>
                  </a:lnTo>
                  <a:lnTo>
                    <a:pt x="353" y="134"/>
                  </a:lnTo>
                  <a:lnTo>
                    <a:pt x="359" y="163"/>
                  </a:lnTo>
                  <a:lnTo>
                    <a:pt x="354" y="191"/>
                  </a:lnTo>
                  <a:lnTo>
                    <a:pt x="339" y="215"/>
                  </a:lnTo>
                  <a:lnTo>
                    <a:pt x="327" y="256"/>
                  </a:lnTo>
                  <a:lnTo>
                    <a:pt x="307" y="261"/>
                  </a:lnTo>
                  <a:lnTo>
                    <a:pt x="294" y="268"/>
                  </a:lnTo>
                  <a:lnTo>
                    <a:pt x="295" y="273"/>
                  </a:lnTo>
                  <a:lnTo>
                    <a:pt x="282" y="259"/>
                  </a:lnTo>
                  <a:lnTo>
                    <a:pt x="269" y="269"/>
                  </a:lnTo>
                  <a:lnTo>
                    <a:pt x="252" y="265"/>
                  </a:lnTo>
                  <a:lnTo>
                    <a:pt x="238" y="255"/>
                  </a:lnTo>
                  <a:lnTo>
                    <a:pt x="232" y="234"/>
                  </a:lnTo>
                  <a:lnTo>
                    <a:pt x="222" y="237"/>
                  </a:lnTo>
                  <a:lnTo>
                    <a:pt x="222" y="223"/>
                  </a:lnTo>
                  <a:lnTo>
                    <a:pt x="218" y="232"/>
                  </a:lnTo>
                  <a:lnTo>
                    <a:pt x="211" y="232"/>
                  </a:lnTo>
                  <a:lnTo>
                    <a:pt x="218" y="205"/>
                  </a:lnTo>
                  <a:lnTo>
                    <a:pt x="203" y="231"/>
                  </a:lnTo>
                  <a:lnTo>
                    <a:pt x="196" y="225"/>
                  </a:lnTo>
                  <a:lnTo>
                    <a:pt x="188" y="206"/>
                  </a:lnTo>
                  <a:lnTo>
                    <a:pt x="161" y="195"/>
                  </a:lnTo>
                  <a:lnTo>
                    <a:pt x="113" y="203"/>
                  </a:lnTo>
                  <a:lnTo>
                    <a:pt x="93" y="218"/>
                  </a:lnTo>
                  <a:lnTo>
                    <a:pt x="60" y="219"/>
                  </a:lnTo>
                  <a:lnTo>
                    <a:pt x="42" y="231"/>
                  </a:lnTo>
                  <a:lnTo>
                    <a:pt x="17" y="222"/>
                  </a:lnTo>
                  <a:lnTo>
                    <a:pt x="23" y="196"/>
                  </a:lnTo>
                  <a:lnTo>
                    <a:pt x="0" y="14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3" name="Freeform 11">
              <a:extLst>
                <a:ext uri="{FF2B5EF4-FFF2-40B4-BE49-F238E27FC236}">
                  <a16:creationId xmlns:a16="http://schemas.microsoft.com/office/drawing/2014/main" id="{43D63789-A18E-4CF7-A621-F39E97DCCB50}"/>
                </a:ext>
              </a:extLst>
            </p:cNvPr>
            <p:cNvSpPr>
              <a:spLocks noChangeAspect="1"/>
            </p:cNvSpPr>
            <p:nvPr/>
          </p:nvSpPr>
          <p:spPr bwMode="auto">
            <a:xfrm>
              <a:off x="7716859" y="5354629"/>
              <a:ext cx="87313" cy="87312"/>
            </a:xfrm>
            <a:custGeom>
              <a:avLst/>
              <a:gdLst/>
              <a:ahLst/>
              <a:cxnLst>
                <a:cxn ang="0">
                  <a:pos x="0" y="5"/>
                </a:cxn>
                <a:cxn ang="0">
                  <a:pos x="0" y="0"/>
                </a:cxn>
                <a:cxn ang="0">
                  <a:pos x="16" y="4"/>
                </a:cxn>
                <a:cxn ang="0">
                  <a:pos x="28" y="0"/>
                </a:cxn>
                <a:cxn ang="0">
                  <a:pos x="31" y="8"/>
                </a:cxn>
                <a:cxn ang="0">
                  <a:pos x="31" y="17"/>
                </a:cxn>
                <a:cxn ang="0">
                  <a:pos x="19" y="30"/>
                </a:cxn>
                <a:cxn ang="0">
                  <a:pos x="12" y="30"/>
                </a:cxn>
                <a:cxn ang="0">
                  <a:pos x="0" y="5"/>
                </a:cxn>
              </a:cxnLst>
              <a:rect l="0" t="0" r="r" b="b"/>
              <a:pathLst>
                <a:path w="32" h="31">
                  <a:moveTo>
                    <a:pt x="0" y="5"/>
                  </a:moveTo>
                  <a:lnTo>
                    <a:pt x="0" y="0"/>
                  </a:lnTo>
                  <a:lnTo>
                    <a:pt x="16" y="4"/>
                  </a:lnTo>
                  <a:lnTo>
                    <a:pt x="28" y="0"/>
                  </a:lnTo>
                  <a:lnTo>
                    <a:pt x="31" y="8"/>
                  </a:lnTo>
                  <a:lnTo>
                    <a:pt x="31" y="17"/>
                  </a:lnTo>
                  <a:lnTo>
                    <a:pt x="19" y="30"/>
                  </a:lnTo>
                  <a:lnTo>
                    <a:pt x="12" y="30"/>
                  </a:lnTo>
                  <a:lnTo>
                    <a:pt x="0"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4" name="Freeform 12">
              <a:extLst>
                <a:ext uri="{FF2B5EF4-FFF2-40B4-BE49-F238E27FC236}">
                  <a16:creationId xmlns:a16="http://schemas.microsoft.com/office/drawing/2014/main" id="{51C6B247-AC98-44A5-84C0-621FFB11E62A}"/>
                </a:ext>
              </a:extLst>
            </p:cNvPr>
            <p:cNvSpPr>
              <a:spLocks noChangeAspect="1"/>
            </p:cNvSpPr>
            <p:nvPr/>
          </p:nvSpPr>
          <p:spPr bwMode="auto">
            <a:xfrm>
              <a:off x="4441837" y="2943221"/>
              <a:ext cx="190501" cy="77787"/>
            </a:xfrm>
            <a:custGeom>
              <a:avLst/>
              <a:gdLst/>
              <a:ahLst/>
              <a:cxnLst>
                <a:cxn ang="0">
                  <a:pos x="0" y="15"/>
                </a:cxn>
                <a:cxn ang="0">
                  <a:pos x="1" y="16"/>
                </a:cxn>
                <a:cxn ang="0">
                  <a:pos x="2" y="21"/>
                </a:cxn>
                <a:cxn ang="0">
                  <a:pos x="9" y="22"/>
                </a:cxn>
                <a:cxn ang="0">
                  <a:pos x="23" y="19"/>
                </a:cxn>
                <a:cxn ang="0">
                  <a:pos x="38" y="27"/>
                </a:cxn>
                <a:cxn ang="0">
                  <a:pos x="60" y="22"/>
                </a:cxn>
                <a:cxn ang="0">
                  <a:pos x="69" y="8"/>
                </a:cxn>
                <a:cxn ang="0">
                  <a:pos x="65" y="0"/>
                </a:cxn>
                <a:cxn ang="0">
                  <a:pos x="39" y="1"/>
                </a:cxn>
                <a:cxn ang="0">
                  <a:pos x="31" y="15"/>
                </a:cxn>
                <a:cxn ang="0">
                  <a:pos x="0" y="15"/>
                </a:cxn>
              </a:cxnLst>
              <a:rect l="0" t="0" r="r" b="b"/>
              <a:pathLst>
                <a:path w="70" h="28">
                  <a:moveTo>
                    <a:pt x="0" y="15"/>
                  </a:moveTo>
                  <a:lnTo>
                    <a:pt x="1" y="16"/>
                  </a:lnTo>
                  <a:lnTo>
                    <a:pt x="2" y="21"/>
                  </a:lnTo>
                  <a:lnTo>
                    <a:pt x="9" y="22"/>
                  </a:lnTo>
                  <a:lnTo>
                    <a:pt x="23" y="19"/>
                  </a:lnTo>
                  <a:lnTo>
                    <a:pt x="38" y="27"/>
                  </a:lnTo>
                  <a:lnTo>
                    <a:pt x="60" y="22"/>
                  </a:lnTo>
                  <a:lnTo>
                    <a:pt x="69" y="8"/>
                  </a:lnTo>
                  <a:lnTo>
                    <a:pt x="65" y="0"/>
                  </a:lnTo>
                  <a:lnTo>
                    <a:pt x="39" y="1"/>
                  </a:lnTo>
                  <a:lnTo>
                    <a:pt x="31" y="15"/>
                  </a:lnTo>
                  <a:lnTo>
                    <a:pt x="0" y="1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5" name="Freeform 13">
              <a:extLst>
                <a:ext uri="{FF2B5EF4-FFF2-40B4-BE49-F238E27FC236}">
                  <a16:creationId xmlns:a16="http://schemas.microsoft.com/office/drawing/2014/main" id="{7CC8EB20-FE04-413E-AD1F-2B1C108C2333}"/>
                </a:ext>
              </a:extLst>
            </p:cNvPr>
            <p:cNvSpPr>
              <a:spLocks noChangeAspect="1"/>
            </p:cNvSpPr>
            <p:nvPr/>
          </p:nvSpPr>
          <p:spPr bwMode="auto">
            <a:xfrm>
              <a:off x="6342080" y="3592507"/>
              <a:ext cx="114300" cy="153987"/>
            </a:xfrm>
            <a:custGeom>
              <a:avLst/>
              <a:gdLst/>
              <a:ahLst/>
              <a:cxnLst>
                <a:cxn ang="0">
                  <a:pos x="0" y="16"/>
                </a:cxn>
                <a:cxn ang="0">
                  <a:pos x="5" y="21"/>
                </a:cxn>
                <a:cxn ang="0">
                  <a:pos x="8" y="46"/>
                </a:cxn>
                <a:cxn ang="0">
                  <a:pos x="20" y="45"/>
                </a:cxn>
                <a:cxn ang="0">
                  <a:pos x="25" y="34"/>
                </a:cxn>
                <a:cxn ang="0">
                  <a:pos x="33" y="36"/>
                </a:cxn>
                <a:cxn ang="0">
                  <a:pos x="38" y="53"/>
                </a:cxn>
                <a:cxn ang="0">
                  <a:pos x="41" y="44"/>
                </a:cxn>
                <a:cxn ang="0">
                  <a:pos x="37" y="26"/>
                </a:cxn>
                <a:cxn ang="0">
                  <a:pos x="33" y="33"/>
                </a:cxn>
                <a:cxn ang="0">
                  <a:pos x="27" y="24"/>
                </a:cxn>
                <a:cxn ang="0">
                  <a:pos x="38" y="14"/>
                </a:cxn>
                <a:cxn ang="0">
                  <a:pos x="18" y="12"/>
                </a:cxn>
                <a:cxn ang="0">
                  <a:pos x="4" y="0"/>
                </a:cxn>
                <a:cxn ang="0">
                  <a:pos x="1" y="6"/>
                </a:cxn>
                <a:cxn ang="0">
                  <a:pos x="5" y="12"/>
                </a:cxn>
                <a:cxn ang="0">
                  <a:pos x="0" y="16"/>
                </a:cxn>
              </a:cxnLst>
              <a:rect l="0" t="0" r="r" b="b"/>
              <a:pathLst>
                <a:path w="42" h="54">
                  <a:moveTo>
                    <a:pt x="0" y="16"/>
                  </a:moveTo>
                  <a:lnTo>
                    <a:pt x="5" y="21"/>
                  </a:lnTo>
                  <a:lnTo>
                    <a:pt x="8" y="46"/>
                  </a:lnTo>
                  <a:lnTo>
                    <a:pt x="20" y="45"/>
                  </a:lnTo>
                  <a:lnTo>
                    <a:pt x="25" y="34"/>
                  </a:lnTo>
                  <a:lnTo>
                    <a:pt x="33" y="36"/>
                  </a:lnTo>
                  <a:lnTo>
                    <a:pt x="38" y="53"/>
                  </a:lnTo>
                  <a:lnTo>
                    <a:pt x="41" y="44"/>
                  </a:lnTo>
                  <a:lnTo>
                    <a:pt x="37" y="26"/>
                  </a:lnTo>
                  <a:lnTo>
                    <a:pt x="33" y="33"/>
                  </a:lnTo>
                  <a:lnTo>
                    <a:pt x="27" y="24"/>
                  </a:lnTo>
                  <a:lnTo>
                    <a:pt x="38" y="14"/>
                  </a:lnTo>
                  <a:lnTo>
                    <a:pt x="18" y="12"/>
                  </a:lnTo>
                  <a:lnTo>
                    <a:pt x="4" y="0"/>
                  </a:lnTo>
                  <a:lnTo>
                    <a:pt x="1" y="6"/>
                  </a:lnTo>
                  <a:lnTo>
                    <a:pt x="5" y="12"/>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6" name="Freeform 14">
              <a:extLst>
                <a:ext uri="{FF2B5EF4-FFF2-40B4-BE49-F238E27FC236}">
                  <a16:creationId xmlns:a16="http://schemas.microsoft.com/office/drawing/2014/main" id="{637F9097-F52F-49C8-A059-955A593CC008}"/>
                </a:ext>
              </a:extLst>
            </p:cNvPr>
            <p:cNvSpPr>
              <a:spLocks noChangeAspect="1"/>
            </p:cNvSpPr>
            <p:nvPr/>
          </p:nvSpPr>
          <p:spPr bwMode="auto">
            <a:xfrm>
              <a:off x="4284674" y="2855909"/>
              <a:ext cx="80963" cy="63500"/>
            </a:xfrm>
            <a:custGeom>
              <a:avLst/>
              <a:gdLst/>
              <a:ahLst/>
              <a:cxnLst>
                <a:cxn ang="0">
                  <a:pos x="0" y="4"/>
                </a:cxn>
                <a:cxn ang="0">
                  <a:pos x="6" y="1"/>
                </a:cxn>
                <a:cxn ang="0">
                  <a:pos x="19" y="0"/>
                </a:cxn>
                <a:cxn ang="0">
                  <a:pos x="28" y="9"/>
                </a:cxn>
                <a:cxn ang="0">
                  <a:pos x="29" y="16"/>
                </a:cxn>
                <a:cxn ang="0">
                  <a:pos x="26" y="22"/>
                </a:cxn>
                <a:cxn ang="0">
                  <a:pos x="0" y="4"/>
                </a:cxn>
              </a:cxnLst>
              <a:rect l="0" t="0" r="r" b="b"/>
              <a:pathLst>
                <a:path w="30" h="23">
                  <a:moveTo>
                    <a:pt x="0" y="4"/>
                  </a:moveTo>
                  <a:lnTo>
                    <a:pt x="6" y="1"/>
                  </a:lnTo>
                  <a:lnTo>
                    <a:pt x="19" y="0"/>
                  </a:lnTo>
                  <a:lnTo>
                    <a:pt x="28" y="9"/>
                  </a:lnTo>
                  <a:lnTo>
                    <a:pt x="29" y="16"/>
                  </a:lnTo>
                  <a:lnTo>
                    <a:pt x="26" y="22"/>
                  </a:lnTo>
                  <a:lnTo>
                    <a:pt x="0" y="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7" name="Freeform 15">
              <a:extLst>
                <a:ext uri="{FF2B5EF4-FFF2-40B4-BE49-F238E27FC236}">
                  <a16:creationId xmlns:a16="http://schemas.microsoft.com/office/drawing/2014/main" id="{23C670FB-A079-4D98-9C39-DAEA18D67922}"/>
                </a:ext>
              </a:extLst>
            </p:cNvPr>
            <p:cNvSpPr>
              <a:spLocks noChangeAspect="1"/>
            </p:cNvSpPr>
            <p:nvPr/>
          </p:nvSpPr>
          <p:spPr bwMode="auto">
            <a:xfrm>
              <a:off x="6364305" y="3544882"/>
              <a:ext cx="79375" cy="47625"/>
            </a:xfrm>
            <a:custGeom>
              <a:avLst/>
              <a:gdLst/>
              <a:ahLst/>
              <a:cxnLst>
                <a:cxn ang="0">
                  <a:pos x="0" y="10"/>
                </a:cxn>
                <a:cxn ang="0">
                  <a:pos x="4" y="16"/>
                </a:cxn>
                <a:cxn ang="0">
                  <a:pos x="28" y="13"/>
                </a:cxn>
                <a:cxn ang="0">
                  <a:pos x="26" y="5"/>
                </a:cxn>
                <a:cxn ang="0">
                  <a:pos x="10" y="0"/>
                </a:cxn>
                <a:cxn ang="0">
                  <a:pos x="0" y="10"/>
                </a:cxn>
              </a:cxnLst>
              <a:rect l="0" t="0" r="r" b="b"/>
              <a:pathLst>
                <a:path w="29" h="17">
                  <a:moveTo>
                    <a:pt x="0" y="10"/>
                  </a:moveTo>
                  <a:lnTo>
                    <a:pt x="4" y="16"/>
                  </a:lnTo>
                  <a:lnTo>
                    <a:pt x="28" y="13"/>
                  </a:lnTo>
                  <a:lnTo>
                    <a:pt x="26" y="5"/>
                  </a:lnTo>
                  <a:lnTo>
                    <a:pt x="10" y="0"/>
                  </a:lnTo>
                  <a:lnTo>
                    <a:pt x="0" y="1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8" name="Freeform 16">
              <a:extLst>
                <a:ext uri="{FF2B5EF4-FFF2-40B4-BE49-F238E27FC236}">
                  <a16:creationId xmlns:a16="http://schemas.microsoft.com/office/drawing/2014/main" id="{60EFC95B-AC6D-4684-8D23-39DF3407A414}"/>
                </a:ext>
              </a:extLst>
            </p:cNvPr>
            <p:cNvSpPr>
              <a:spLocks noChangeAspect="1"/>
            </p:cNvSpPr>
            <p:nvPr/>
          </p:nvSpPr>
          <p:spPr bwMode="auto">
            <a:xfrm>
              <a:off x="2530482" y="4514843"/>
              <a:ext cx="292101" cy="346074"/>
            </a:xfrm>
            <a:custGeom>
              <a:avLst/>
              <a:gdLst/>
              <a:ahLst/>
              <a:cxnLst>
                <a:cxn ang="0">
                  <a:pos x="0" y="12"/>
                </a:cxn>
                <a:cxn ang="0">
                  <a:pos x="7" y="25"/>
                </a:cxn>
                <a:cxn ang="0">
                  <a:pos x="2" y="53"/>
                </a:cxn>
                <a:cxn ang="0">
                  <a:pos x="7" y="56"/>
                </a:cxn>
                <a:cxn ang="0">
                  <a:pos x="5" y="60"/>
                </a:cxn>
                <a:cxn ang="0">
                  <a:pos x="0" y="71"/>
                </a:cxn>
                <a:cxn ang="0">
                  <a:pos x="10" y="88"/>
                </a:cxn>
                <a:cxn ang="0">
                  <a:pos x="15" y="121"/>
                </a:cxn>
                <a:cxn ang="0">
                  <a:pos x="21" y="122"/>
                </a:cxn>
                <a:cxn ang="0">
                  <a:pos x="31" y="111"/>
                </a:cxn>
                <a:cxn ang="0">
                  <a:pos x="47" y="120"/>
                </a:cxn>
                <a:cxn ang="0">
                  <a:pos x="48" y="114"/>
                </a:cxn>
                <a:cxn ang="0">
                  <a:pos x="63" y="116"/>
                </a:cxn>
                <a:cxn ang="0">
                  <a:pos x="68" y="92"/>
                </a:cxn>
                <a:cxn ang="0">
                  <a:pos x="94" y="88"/>
                </a:cxn>
                <a:cxn ang="0">
                  <a:pos x="103" y="96"/>
                </a:cxn>
                <a:cxn ang="0">
                  <a:pos x="106" y="77"/>
                </a:cxn>
                <a:cxn ang="0">
                  <a:pos x="100" y="61"/>
                </a:cxn>
                <a:cxn ang="0">
                  <a:pos x="85" y="60"/>
                </a:cxn>
                <a:cxn ang="0">
                  <a:pos x="79" y="36"/>
                </a:cxn>
                <a:cxn ang="0">
                  <a:pos x="39" y="20"/>
                </a:cxn>
                <a:cxn ang="0">
                  <a:pos x="37" y="0"/>
                </a:cxn>
                <a:cxn ang="0">
                  <a:pos x="11" y="13"/>
                </a:cxn>
                <a:cxn ang="0">
                  <a:pos x="0" y="12"/>
                </a:cxn>
              </a:cxnLst>
              <a:rect l="0" t="0" r="r" b="b"/>
              <a:pathLst>
                <a:path w="107" h="123">
                  <a:moveTo>
                    <a:pt x="0" y="12"/>
                  </a:moveTo>
                  <a:lnTo>
                    <a:pt x="7" y="25"/>
                  </a:lnTo>
                  <a:lnTo>
                    <a:pt x="2" y="53"/>
                  </a:lnTo>
                  <a:lnTo>
                    <a:pt x="7" y="56"/>
                  </a:lnTo>
                  <a:lnTo>
                    <a:pt x="5" y="60"/>
                  </a:lnTo>
                  <a:lnTo>
                    <a:pt x="0" y="71"/>
                  </a:lnTo>
                  <a:lnTo>
                    <a:pt x="10" y="88"/>
                  </a:lnTo>
                  <a:lnTo>
                    <a:pt x="15" y="121"/>
                  </a:lnTo>
                  <a:lnTo>
                    <a:pt x="21" y="122"/>
                  </a:lnTo>
                  <a:lnTo>
                    <a:pt x="31" y="111"/>
                  </a:lnTo>
                  <a:lnTo>
                    <a:pt x="47" y="120"/>
                  </a:lnTo>
                  <a:lnTo>
                    <a:pt x="48" y="114"/>
                  </a:lnTo>
                  <a:lnTo>
                    <a:pt x="63" y="116"/>
                  </a:lnTo>
                  <a:lnTo>
                    <a:pt x="68" y="92"/>
                  </a:lnTo>
                  <a:lnTo>
                    <a:pt x="94" y="88"/>
                  </a:lnTo>
                  <a:lnTo>
                    <a:pt x="103" y="96"/>
                  </a:lnTo>
                  <a:lnTo>
                    <a:pt x="106" y="77"/>
                  </a:lnTo>
                  <a:lnTo>
                    <a:pt x="100" y="61"/>
                  </a:lnTo>
                  <a:lnTo>
                    <a:pt x="85" y="60"/>
                  </a:lnTo>
                  <a:lnTo>
                    <a:pt x="79" y="36"/>
                  </a:lnTo>
                  <a:lnTo>
                    <a:pt x="39" y="20"/>
                  </a:lnTo>
                  <a:lnTo>
                    <a:pt x="37" y="0"/>
                  </a:lnTo>
                  <a:lnTo>
                    <a:pt x="11" y="13"/>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9" name="Freeform 17">
              <a:extLst>
                <a:ext uri="{FF2B5EF4-FFF2-40B4-BE49-F238E27FC236}">
                  <a16:creationId xmlns:a16="http://schemas.microsoft.com/office/drawing/2014/main" id="{8A68A3F5-D9C4-4298-BECE-B9BCA45A9862}"/>
                </a:ext>
              </a:extLst>
            </p:cNvPr>
            <p:cNvSpPr>
              <a:spLocks noChangeAspect="1"/>
            </p:cNvSpPr>
            <p:nvPr/>
          </p:nvSpPr>
          <p:spPr bwMode="auto">
            <a:xfrm>
              <a:off x="2432057" y="4144956"/>
              <a:ext cx="944565" cy="1009648"/>
            </a:xfrm>
            <a:custGeom>
              <a:avLst/>
              <a:gdLst/>
              <a:ahLst/>
              <a:cxnLst>
                <a:cxn ang="0">
                  <a:pos x="7" y="130"/>
                </a:cxn>
                <a:cxn ang="0">
                  <a:pos x="29" y="129"/>
                </a:cxn>
                <a:cxn ang="0">
                  <a:pos x="37" y="144"/>
                </a:cxn>
                <a:cxn ang="0">
                  <a:pos x="74" y="132"/>
                </a:cxn>
                <a:cxn ang="0">
                  <a:pos x="116" y="168"/>
                </a:cxn>
                <a:cxn ang="0">
                  <a:pos x="137" y="193"/>
                </a:cxn>
                <a:cxn ang="0">
                  <a:pos x="140" y="228"/>
                </a:cxn>
                <a:cxn ang="0">
                  <a:pos x="160" y="249"/>
                </a:cxn>
                <a:cxn ang="0">
                  <a:pos x="172" y="264"/>
                </a:cxn>
                <a:cxn ang="0">
                  <a:pos x="177" y="280"/>
                </a:cxn>
                <a:cxn ang="0">
                  <a:pos x="144" y="324"/>
                </a:cxn>
                <a:cxn ang="0">
                  <a:pos x="177" y="342"/>
                </a:cxn>
                <a:cxn ang="0">
                  <a:pos x="181" y="359"/>
                </a:cxn>
                <a:cxn ang="0">
                  <a:pos x="225" y="278"/>
                </a:cxn>
                <a:cxn ang="0">
                  <a:pos x="281" y="254"/>
                </a:cxn>
                <a:cxn ang="0">
                  <a:pos x="308" y="204"/>
                </a:cxn>
                <a:cxn ang="0">
                  <a:pos x="343" y="126"/>
                </a:cxn>
                <a:cxn ang="0">
                  <a:pos x="341" y="93"/>
                </a:cxn>
                <a:cxn ang="0">
                  <a:pos x="305" y="73"/>
                </a:cxn>
                <a:cxn ang="0">
                  <a:pos x="257" y="60"/>
                </a:cxn>
                <a:cxn ang="0">
                  <a:pos x="229" y="52"/>
                </a:cxn>
                <a:cxn ang="0">
                  <a:pos x="217" y="62"/>
                </a:cxn>
                <a:cxn ang="0">
                  <a:pos x="206" y="62"/>
                </a:cxn>
                <a:cxn ang="0">
                  <a:pos x="213" y="32"/>
                </a:cxn>
                <a:cxn ang="0">
                  <a:pos x="185" y="27"/>
                </a:cxn>
                <a:cxn ang="0">
                  <a:pos x="154" y="29"/>
                </a:cxn>
                <a:cxn ang="0">
                  <a:pos x="124" y="23"/>
                </a:cxn>
                <a:cxn ang="0">
                  <a:pos x="118" y="0"/>
                </a:cxn>
                <a:cxn ang="0">
                  <a:pos x="81" y="7"/>
                </a:cxn>
                <a:cxn ang="0">
                  <a:pos x="94" y="27"/>
                </a:cxn>
                <a:cxn ang="0">
                  <a:pos x="62" y="34"/>
                </a:cxn>
                <a:cxn ang="0">
                  <a:pos x="36" y="31"/>
                </a:cxn>
                <a:cxn ang="0">
                  <a:pos x="34" y="41"/>
                </a:cxn>
                <a:cxn ang="0">
                  <a:pos x="35" y="83"/>
                </a:cxn>
                <a:cxn ang="0">
                  <a:pos x="0" y="113"/>
                </a:cxn>
              </a:cxnLst>
              <a:rect l="0" t="0" r="r" b="b"/>
              <a:pathLst>
                <a:path w="347" h="360">
                  <a:moveTo>
                    <a:pt x="0" y="113"/>
                  </a:moveTo>
                  <a:lnTo>
                    <a:pt x="7" y="130"/>
                  </a:lnTo>
                  <a:lnTo>
                    <a:pt x="20" y="136"/>
                  </a:lnTo>
                  <a:lnTo>
                    <a:pt x="29" y="129"/>
                  </a:lnTo>
                  <a:lnTo>
                    <a:pt x="29" y="144"/>
                  </a:lnTo>
                  <a:lnTo>
                    <a:pt x="37" y="144"/>
                  </a:lnTo>
                  <a:lnTo>
                    <a:pt x="48" y="145"/>
                  </a:lnTo>
                  <a:lnTo>
                    <a:pt x="74" y="132"/>
                  </a:lnTo>
                  <a:lnTo>
                    <a:pt x="76" y="152"/>
                  </a:lnTo>
                  <a:lnTo>
                    <a:pt x="116" y="168"/>
                  </a:lnTo>
                  <a:lnTo>
                    <a:pt x="122" y="192"/>
                  </a:lnTo>
                  <a:lnTo>
                    <a:pt x="137" y="193"/>
                  </a:lnTo>
                  <a:lnTo>
                    <a:pt x="143" y="209"/>
                  </a:lnTo>
                  <a:lnTo>
                    <a:pt x="140" y="228"/>
                  </a:lnTo>
                  <a:lnTo>
                    <a:pt x="141" y="246"/>
                  </a:lnTo>
                  <a:lnTo>
                    <a:pt x="160" y="249"/>
                  </a:lnTo>
                  <a:lnTo>
                    <a:pt x="163" y="262"/>
                  </a:lnTo>
                  <a:lnTo>
                    <a:pt x="172" y="264"/>
                  </a:lnTo>
                  <a:lnTo>
                    <a:pt x="171" y="280"/>
                  </a:lnTo>
                  <a:lnTo>
                    <a:pt x="177" y="280"/>
                  </a:lnTo>
                  <a:lnTo>
                    <a:pt x="178" y="294"/>
                  </a:lnTo>
                  <a:lnTo>
                    <a:pt x="144" y="324"/>
                  </a:lnTo>
                  <a:lnTo>
                    <a:pt x="151" y="322"/>
                  </a:lnTo>
                  <a:lnTo>
                    <a:pt x="177" y="342"/>
                  </a:lnTo>
                  <a:lnTo>
                    <a:pt x="183" y="349"/>
                  </a:lnTo>
                  <a:lnTo>
                    <a:pt x="181" y="359"/>
                  </a:lnTo>
                  <a:lnTo>
                    <a:pt x="223" y="305"/>
                  </a:lnTo>
                  <a:lnTo>
                    <a:pt x="225" y="278"/>
                  </a:lnTo>
                  <a:lnTo>
                    <a:pt x="259" y="254"/>
                  </a:lnTo>
                  <a:lnTo>
                    <a:pt x="281" y="254"/>
                  </a:lnTo>
                  <a:lnTo>
                    <a:pt x="290" y="245"/>
                  </a:lnTo>
                  <a:lnTo>
                    <a:pt x="308" y="204"/>
                  </a:lnTo>
                  <a:lnTo>
                    <a:pt x="310" y="164"/>
                  </a:lnTo>
                  <a:lnTo>
                    <a:pt x="343" y="126"/>
                  </a:lnTo>
                  <a:lnTo>
                    <a:pt x="346" y="110"/>
                  </a:lnTo>
                  <a:lnTo>
                    <a:pt x="341" y="93"/>
                  </a:lnTo>
                  <a:lnTo>
                    <a:pt x="327" y="91"/>
                  </a:lnTo>
                  <a:lnTo>
                    <a:pt x="305" y="73"/>
                  </a:lnTo>
                  <a:lnTo>
                    <a:pt x="261" y="70"/>
                  </a:lnTo>
                  <a:lnTo>
                    <a:pt x="257" y="60"/>
                  </a:lnTo>
                  <a:lnTo>
                    <a:pt x="237" y="52"/>
                  </a:lnTo>
                  <a:lnTo>
                    <a:pt x="229" y="52"/>
                  </a:lnTo>
                  <a:lnTo>
                    <a:pt x="217" y="68"/>
                  </a:lnTo>
                  <a:lnTo>
                    <a:pt x="217" y="62"/>
                  </a:lnTo>
                  <a:lnTo>
                    <a:pt x="198" y="65"/>
                  </a:lnTo>
                  <a:lnTo>
                    <a:pt x="206" y="62"/>
                  </a:lnTo>
                  <a:lnTo>
                    <a:pt x="199" y="49"/>
                  </a:lnTo>
                  <a:lnTo>
                    <a:pt x="213" y="32"/>
                  </a:lnTo>
                  <a:lnTo>
                    <a:pt x="198" y="10"/>
                  </a:lnTo>
                  <a:lnTo>
                    <a:pt x="185" y="27"/>
                  </a:lnTo>
                  <a:lnTo>
                    <a:pt x="173" y="26"/>
                  </a:lnTo>
                  <a:lnTo>
                    <a:pt x="154" y="29"/>
                  </a:lnTo>
                  <a:lnTo>
                    <a:pt x="129" y="33"/>
                  </a:lnTo>
                  <a:lnTo>
                    <a:pt x="124" y="23"/>
                  </a:lnTo>
                  <a:lnTo>
                    <a:pt x="126" y="6"/>
                  </a:lnTo>
                  <a:lnTo>
                    <a:pt x="118" y="0"/>
                  </a:lnTo>
                  <a:lnTo>
                    <a:pt x="96" y="11"/>
                  </a:lnTo>
                  <a:lnTo>
                    <a:pt x="81" y="7"/>
                  </a:lnTo>
                  <a:lnTo>
                    <a:pt x="85" y="24"/>
                  </a:lnTo>
                  <a:lnTo>
                    <a:pt x="94" y="27"/>
                  </a:lnTo>
                  <a:lnTo>
                    <a:pt x="72" y="39"/>
                  </a:lnTo>
                  <a:lnTo>
                    <a:pt x="62" y="34"/>
                  </a:lnTo>
                  <a:lnTo>
                    <a:pt x="57" y="28"/>
                  </a:lnTo>
                  <a:lnTo>
                    <a:pt x="36" y="31"/>
                  </a:lnTo>
                  <a:lnTo>
                    <a:pt x="42" y="40"/>
                  </a:lnTo>
                  <a:lnTo>
                    <a:pt x="34" y="41"/>
                  </a:lnTo>
                  <a:lnTo>
                    <a:pt x="38" y="57"/>
                  </a:lnTo>
                  <a:lnTo>
                    <a:pt x="35" y="83"/>
                  </a:lnTo>
                  <a:lnTo>
                    <a:pt x="12" y="93"/>
                  </a:lnTo>
                  <a:lnTo>
                    <a:pt x="0" y="11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0" name="Freeform 18">
              <a:extLst>
                <a:ext uri="{FF2B5EF4-FFF2-40B4-BE49-F238E27FC236}">
                  <a16:creationId xmlns:a16="http://schemas.microsoft.com/office/drawing/2014/main" id="{014691BD-5DE1-4305-86A3-4A76C1781A94}"/>
                </a:ext>
              </a:extLst>
            </p:cNvPr>
            <p:cNvSpPr>
              <a:spLocks noChangeAspect="1"/>
            </p:cNvSpPr>
            <p:nvPr/>
          </p:nvSpPr>
          <p:spPr bwMode="auto">
            <a:xfrm>
              <a:off x="2060581" y="3806819"/>
              <a:ext cx="46038" cy="68262"/>
            </a:xfrm>
            <a:custGeom>
              <a:avLst/>
              <a:gdLst/>
              <a:ahLst/>
              <a:cxnLst>
                <a:cxn ang="0">
                  <a:pos x="0" y="5"/>
                </a:cxn>
                <a:cxn ang="0">
                  <a:pos x="4" y="23"/>
                </a:cxn>
                <a:cxn ang="0">
                  <a:pos x="16" y="0"/>
                </a:cxn>
                <a:cxn ang="0">
                  <a:pos x="0" y="5"/>
                </a:cxn>
              </a:cxnLst>
              <a:rect l="0" t="0" r="r" b="b"/>
              <a:pathLst>
                <a:path w="17" h="24">
                  <a:moveTo>
                    <a:pt x="0" y="5"/>
                  </a:moveTo>
                  <a:lnTo>
                    <a:pt x="4" y="23"/>
                  </a:lnTo>
                  <a:lnTo>
                    <a:pt x="16" y="0"/>
                  </a:lnTo>
                  <a:lnTo>
                    <a:pt x="0"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1" name="Freeform 19">
              <a:extLst>
                <a:ext uri="{FF2B5EF4-FFF2-40B4-BE49-F238E27FC236}">
                  <a16:creationId xmlns:a16="http://schemas.microsoft.com/office/drawing/2014/main" id="{08CAC2CB-CCE2-43C8-80A3-65A76120008E}"/>
                </a:ext>
              </a:extLst>
            </p:cNvPr>
            <p:cNvSpPr>
              <a:spLocks noChangeAspect="1"/>
            </p:cNvSpPr>
            <p:nvPr/>
          </p:nvSpPr>
          <p:spPr bwMode="auto">
            <a:xfrm>
              <a:off x="6975494" y="4144956"/>
              <a:ext cx="44450" cy="49212"/>
            </a:xfrm>
            <a:custGeom>
              <a:avLst/>
              <a:gdLst/>
              <a:ahLst/>
              <a:cxnLst>
                <a:cxn ang="0">
                  <a:pos x="0" y="8"/>
                </a:cxn>
                <a:cxn ang="0">
                  <a:pos x="7" y="16"/>
                </a:cxn>
                <a:cxn ang="0">
                  <a:pos x="16" y="0"/>
                </a:cxn>
                <a:cxn ang="0">
                  <a:pos x="0" y="8"/>
                </a:cxn>
              </a:cxnLst>
              <a:rect l="0" t="0" r="r" b="b"/>
              <a:pathLst>
                <a:path w="17" h="17">
                  <a:moveTo>
                    <a:pt x="0" y="8"/>
                  </a:moveTo>
                  <a:lnTo>
                    <a:pt x="7" y="16"/>
                  </a:lnTo>
                  <a:lnTo>
                    <a:pt x="16" y="0"/>
                  </a:lnTo>
                  <a:lnTo>
                    <a:pt x="0" y="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2" name="Freeform 20">
              <a:extLst>
                <a:ext uri="{FF2B5EF4-FFF2-40B4-BE49-F238E27FC236}">
                  <a16:creationId xmlns:a16="http://schemas.microsoft.com/office/drawing/2014/main" id="{1DD20CF2-158C-4A89-806C-5823CB425321}"/>
                </a:ext>
              </a:extLst>
            </p:cNvPr>
            <p:cNvSpPr>
              <a:spLocks noChangeAspect="1"/>
            </p:cNvSpPr>
            <p:nvPr/>
          </p:nvSpPr>
          <p:spPr bwMode="auto">
            <a:xfrm>
              <a:off x="4757751" y="3087683"/>
              <a:ext cx="152400" cy="88900"/>
            </a:xfrm>
            <a:custGeom>
              <a:avLst/>
              <a:gdLst/>
              <a:ahLst/>
              <a:cxnLst>
                <a:cxn ang="0">
                  <a:pos x="0" y="21"/>
                </a:cxn>
                <a:cxn ang="0">
                  <a:pos x="3" y="0"/>
                </a:cxn>
                <a:cxn ang="0">
                  <a:pos x="55" y="4"/>
                </a:cxn>
                <a:cxn ang="0">
                  <a:pos x="46" y="18"/>
                </a:cxn>
                <a:cxn ang="0">
                  <a:pos x="49" y="25"/>
                </a:cxn>
                <a:cxn ang="0">
                  <a:pos x="36" y="26"/>
                </a:cxn>
                <a:cxn ang="0">
                  <a:pos x="27" y="31"/>
                </a:cxn>
                <a:cxn ang="0">
                  <a:pos x="6" y="31"/>
                </a:cxn>
                <a:cxn ang="0">
                  <a:pos x="0" y="21"/>
                </a:cxn>
              </a:cxnLst>
              <a:rect l="0" t="0" r="r" b="b"/>
              <a:pathLst>
                <a:path w="56" h="32">
                  <a:moveTo>
                    <a:pt x="0" y="21"/>
                  </a:moveTo>
                  <a:lnTo>
                    <a:pt x="3" y="0"/>
                  </a:lnTo>
                  <a:lnTo>
                    <a:pt x="55" y="4"/>
                  </a:lnTo>
                  <a:lnTo>
                    <a:pt x="46" y="18"/>
                  </a:lnTo>
                  <a:lnTo>
                    <a:pt x="49" y="25"/>
                  </a:lnTo>
                  <a:lnTo>
                    <a:pt x="36" y="26"/>
                  </a:lnTo>
                  <a:lnTo>
                    <a:pt x="27" y="31"/>
                  </a:lnTo>
                  <a:lnTo>
                    <a:pt x="6" y="31"/>
                  </a:lnTo>
                  <a:lnTo>
                    <a:pt x="0" y="2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3" name="Freeform 21">
              <a:extLst>
                <a:ext uri="{FF2B5EF4-FFF2-40B4-BE49-F238E27FC236}">
                  <a16:creationId xmlns:a16="http://schemas.microsoft.com/office/drawing/2014/main" id="{54A6CE9A-304C-4A02-8F41-0803580A44BF}"/>
                </a:ext>
              </a:extLst>
            </p:cNvPr>
            <p:cNvSpPr>
              <a:spLocks noChangeAspect="1"/>
            </p:cNvSpPr>
            <p:nvPr/>
          </p:nvSpPr>
          <p:spPr bwMode="auto">
            <a:xfrm>
              <a:off x="6445268" y="3549645"/>
              <a:ext cx="222251" cy="471487"/>
            </a:xfrm>
            <a:custGeom>
              <a:avLst/>
              <a:gdLst/>
              <a:ahLst/>
              <a:cxnLst>
                <a:cxn ang="0">
                  <a:pos x="0" y="68"/>
                </a:cxn>
                <a:cxn ang="0">
                  <a:pos x="3" y="59"/>
                </a:cxn>
                <a:cxn ang="0">
                  <a:pos x="26" y="15"/>
                </a:cxn>
                <a:cxn ang="0">
                  <a:pos x="42" y="9"/>
                </a:cxn>
                <a:cxn ang="0">
                  <a:pos x="46" y="0"/>
                </a:cxn>
                <a:cxn ang="0">
                  <a:pos x="57" y="5"/>
                </a:cxn>
                <a:cxn ang="0">
                  <a:pos x="57" y="14"/>
                </a:cxn>
                <a:cxn ang="0">
                  <a:pos x="48" y="41"/>
                </a:cxn>
                <a:cxn ang="0">
                  <a:pos x="58" y="38"/>
                </a:cxn>
                <a:cxn ang="0">
                  <a:pos x="63" y="56"/>
                </a:cxn>
                <a:cxn ang="0">
                  <a:pos x="80" y="61"/>
                </a:cxn>
                <a:cxn ang="0">
                  <a:pos x="72" y="70"/>
                </a:cxn>
                <a:cxn ang="0">
                  <a:pos x="53" y="81"/>
                </a:cxn>
                <a:cxn ang="0">
                  <a:pos x="48" y="92"/>
                </a:cxn>
                <a:cxn ang="0">
                  <a:pos x="58" y="112"/>
                </a:cxn>
                <a:cxn ang="0">
                  <a:pos x="54" y="124"/>
                </a:cxn>
                <a:cxn ang="0">
                  <a:pos x="67" y="151"/>
                </a:cxn>
                <a:cxn ang="0">
                  <a:pos x="57" y="167"/>
                </a:cxn>
                <a:cxn ang="0">
                  <a:pos x="48" y="109"/>
                </a:cxn>
                <a:cxn ang="0">
                  <a:pos x="40" y="100"/>
                </a:cxn>
                <a:cxn ang="0">
                  <a:pos x="28" y="116"/>
                </a:cxn>
                <a:cxn ang="0">
                  <a:pos x="18" y="113"/>
                </a:cxn>
                <a:cxn ang="0">
                  <a:pos x="20" y="92"/>
                </a:cxn>
                <a:cxn ang="0">
                  <a:pos x="0" y="68"/>
                </a:cxn>
              </a:cxnLst>
              <a:rect l="0" t="0" r="r" b="b"/>
              <a:pathLst>
                <a:path w="81" h="168">
                  <a:moveTo>
                    <a:pt x="0" y="68"/>
                  </a:moveTo>
                  <a:lnTo>
                    <a:pt x="3" y="59"/>
                  </a:lnTo>
                  <a:lnTo>
                    <a:pt x="26" y="15"/>
                  </a:lnTo>
                  <a:lnTo>
                    <a:pt x="42" y="9"/>
                  </a:lnTo>
                  <a:lnTo>
                    <a:pt x="46" y="0"/>
                  </a:lnTo>
                  <a:lnTo>
                    <a:pt x="57" y="5"/>
                  </a:lnTo>
                  <a:lnTo>
                    <a:pt x="57" y="14"/>
                  </a:lnTo>
                  <a:lnTo>
                    <a:pt x="48" y="41"/>
                  </a:lnTo>
                  <a:lnTo>
                    <a:pt x="58" y="38"/>
                  </a:lnTo>
                  <a:lnTo>
                    <a:pt x="63" y="56"/>
                  </a:lnTo>
                  <a:lnTo>
                    <a:pt x="80" y="61"/>
                  </a:lnTo>
                  <a:lnTo>
                    <a:pt x="72" y="70"/>
                  </a:lnTo>
                  <a:lnTo>
                    <a:pt x="53" y="81"/>
                  </a:lnTo>
                  <a:lnTo>
                    <a:pt x="48" y="92"/>
                  </a:lnTo>
                  <a:lnTo>
                    <a:pt x="58" y="112"/>
                  </a:lnTo>
                  <a:lnTo>
                    <a:pt x="54" y="124"/>
                  </a:lnTo>
                  <a:lnTo>
                    <a:pt x="67" y="151"/>
                  </a:lnTo>
                  <a:lnTo>
                    <a:pt x="57" y="167"/>
                  </a:lnTo>
                  <a:lnTo>
                    <a:pt x="48" y="109"/>
                  </a:lnTo>
                  <a:lnTo>
                    <a:pt x="40" y="100"/>
                  </a:lnTo>
                  <a:lnTo>
                    <a:pt x="28" y="116"/>
                  </a:lnTo>
                  <a:lnTo>
                    <a:pt x="18" y="113"/>
                  </a:lnTo>
                  <a:lnTo>
                    <a:pt x="20" y="92"/>
                  </a:lnTo>
                  <a:lnTo>
                    <a:pt x="0" y="6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4" name="Freeform 22">
              <a:extLst>
                <a:ext uri="{FF2B5EF4-FFF2-40B4-BE49-F238E27FC236}">
                  <a16:creationId xmlns:a16="http://schemas.microsoft.com/office/drawing/2014/main" id="{5B03E62F-AE31-4F18-BCB9-2D8FEF37B9A7}"/>
                </a:ext>
              </a:extLst>
            </p:cNvPr>
            <p:cNvSpPr>
              <a:spLocks noChangeAspect="1"/>
            </p:cNvSpPr>
            <p:nvPr/>
          </p:nvSpPr>
          <p:spPr bwMode="auto">
            <a:xfrm>
              <a:off x="6696093" y="3903657"/>
              <a:ext cx="123825" cy="111125"/>
            </a:xfrm>
            <a:custGeom>
              <a:avLst/>
              <a:gdLst/>
              <a:ahLst/>
              <a:cxnLst>
                <a:cxn ang="0">
                  <a:pos x="0" y="7"/>
                </a:cxn>
                <a:cxn ang="0">
                  <a:pos x="3" y="27"/>
                </a:cxn>
                <a:cxn ang="0">
                  <a:pos x="9" y="37"/>
                </a:cxn>
                <a:cxn ang="0">
                  <a:pos x="17" y="38"/>
                </a:cxn>
                <a:cxn ang="0">
                  <a:pos x="44" y="20"/>
                </a:cxn>
                <a:cxn ang="0">
                  <a:pos x="44" y="0"/>
                </a:cxn>
                <a:cxn ang="0">
                  <a:pos x="24" y="3"/>
                </a:cxn>
                <a:cxn ang="0">
                  <a:pos x="6" y="2"/>
                </a:cxn>
                <a:cxn ang="0">
                  <a:pos x="0" y="7"/>
                </a:cxn>
              </a:cxnLst>
              <a:rect l="0" t="0" r="r" b="b"/>
              <a:pathLst>
                <a:path w="45" h="39">
                  <a:moveTo>
                    <a:pt x="0" y="7"/>
                  </a:moveTo>
                  <a:lnTo>
                    <a:pt x="3" y="27"/>
                  </a:lnTo>
                  <a:lnTo>
                    <a:pt x="9" y="37"/>
                  </a:lnTo>
                  <a:lnTo>
                    <a:pt x="17" y="38"/>
                  </a:lnTo>
                  <a:lnTo>
                    <a:pt x="44" y="20"/>
                  </a:lnTo>
                  <a:lnTo>
                    <a:pt x="44" y="0"/>
                  </a:lnTo>
                  <a:lnTo>
                    <a:pt x="24" y="3"/>
                  </a:lnTo>
                  <a:lnTo>
                    <a:pt x="6" y="2"/>
                  </a:lnTo>
                  <a:lnTo>
                    <a:pt x="0" y="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5" name="Freeform 23">
              <a:extLst>
                <a:ext uri="{FF2B5EF4-FFF2-40B4-BE49-F238E27FC236}">
                  <a16:creationId xmlns:a16="http://schemas.microsoft.com/office/drawing/2014/main" id="{AD595CE0-40C7-4A11-9DAF-8728F36DDD40}"/>
                </a:ext>
              </a:extLst>
            </p:cNvPr>
            <p:cNvSpPr>
              <a:spLocks noChangeAspect="1"/>
            </p:cNvSpPr>
            <p:nvPr/>
          </p:nvSpPr>
          <p:spPr bwMode="auto">
            <a:xfrm>
              <a:off x="804865" y="2055810"/>
              <a:ext cx="2066930" cy="1103311"/>
            </a:xfrm>
            <a:custGeom>
              <a:avLst/>
              <a:gdLst/>
              <a:ahLst/>
              <a:cxnLst>
                <a:cxn ang="0">
                  <a:pos x="56" y="47"/>
                </a:cxn>
                <a:cxn ang="0">
                  <a:pos x="88" y="41"/>
                </a:cxn>
                <a:cxn ang="0">
                  <a:pos x="135" y="43"/>
                </a:cxn>
                <a:cxn ang="0">
                  <a:pos x="207" y="48"/>
                </a:cxn>
                <a:cxn ang="0">
                  <a:pos x="234" y="66"/>
                </a:cxn>
                <a:cxn ang="0">
                  <a:pos x="300" y="77"/>
                </a:cxn>
                <a:cxn ang="0">
                  <a:pos x="286" y="58"/>
                </a:cxn>
                <a:cxn ang="0">
                  <a:pos x="343" y="68"/>
                </a:cxn>
                <a:cxn ang="0">
                  <a:pos x="389" y="63"/>
                </a:cxn>
                <a:cxn ang="0">
                  <a:pos x="394" y="62"/>
                </a:cxn>
                <a:cxn ang="0">
                  <a:pos x="404" y="62"/>
                </a:cxn>
                <a:cxn ang="0">
                  <a:pos x="421" y="40"/>
                </a:cxn>
                <a:cxn ang="0">
                  <a:pos x="407" y="0"/>
                </a:cxn>
                <a:cxn ang="0">
                  <a:pos x="431" y="29"/>
                </a:cxn>
                <a:cxn ang="0">
                  <a:pos x="441" y="43"/>
                </a:cxn>
                <a:cxn ang="0">
                  <a:pos x="472" y="60"/>
                </a:cxn>
                <a:cxn ang="0">
                  <a:pos x="491" y="53"/>
                </a:cxn>
                <a:cxn ang="0">
                  <a:pos x="529" y="46"/>
                </a:cxn>
                <a:cxn ang="0">
                  <a:pos x="529" y="77"/>
                </a:cxn>
                <a:cxn ang="0">
                  <a:pos x="484" y="86"/>
                </a:cxn>
                <a:cxn ang="0">
                  <a:pos x="462" y="103"/>
                </a:cxn>
                <a:cxn ang="0">
                  <a:pos x="447" y="130"/>
                </a:cxn>
                <a:cxn ang="0">
                  <a:pos x="431" y="140"/>
                </a:cxn>
                <a:cxn ang="0">
                  <a:pos x="412" y="159"/>
                </a:cxn>
                <a:cxn ang="0">
                  <a:pos x="429" y="218"/>
                </a:cxn>
                <a:cxn ang="0">
                  <a:pos x="491" y="244"/>
                </a:cxn>
                <a:cxn ang="0">
                  <a:pos x="529" y="276"/>
                </a:cxn>
                <a:cxn ang="0">
                  <a:pos x="544" y="290"/>
                </a:cxn>
                <a:cxn ang="0">
                  <a:pos x="576" y="226"/>
                </a:cxn>
                <a:cxn ang="0">
                  <a:pos x="568" y="183"/>
                </a:cxn>
                <a:cxn ang="0">
                  <a:pos x="564" y="157"/>
                </a:cxn>
                <a:cxn ang="0">
                  <a:pos x="597" y="144"/>
                </a:cxn>
                <a:cxn ang="0">
                  <a:pos x="636" y="177"/>
                </a:cxn>
                <a:cxn ang="0">
                  <a:pos x="624" y="198"/>
                </a:cxn>
                <a:cxn ang="0">
                  <a:pos x="649" y="196"/>
                </a:cxn>
                <a:cxn ang="0">
                  <a:pos x="673" y="185"/>
                </a:cxn>
                <a:cxn ang="0">
                  <a:pos x="681" y="192"/>
                </a:cxn>
                <a:cxn ang="0">
                  <a:pos x="697" y="199"/>
                </a:cxn>
                <a:cxn ang="0">
                  <a:pos x="699" y="211"/>
                </a:cxn>
                <a:cxn ang="0">
                  <a:pos x="702" y="227"/>
                </a:cxn>
                <a:cxn ang="0">
                  <a:pos x="743" y="247"/>
                </a:cxn>
                <a:cxn ang="0">
                  <a:pos x="744" y="262"/>
                </a:cxn>
                <a:cxn ang="0">
                  <a:pos x="758" y="277"/>
                </a:cxn>
                <a:cxn ang="0">
                  <a:pos x="621" y="339"/>
                </a:cxn>
                <a:cxn ang="0">
                  <a:pos x="662" y="325"/>
                </a:cxn>
                <a:cxn ang="0">
                  <a:pos x="709" y="353"/>
                </a:cxn>
                <a:cxn ang="0">
                  <a:pos x="710" y="356"/>
                </a:cxn>
                <a:cxn ang="0">
                  <a:pos x="691" y="355"/>
                </a:cxn>
                <a:cxn ang="0">
                  <a:pos x="651" y="352"/>
                </a:cxn>
                <a:cxn ang="0">
                  <a:pos x="580" y="365"/>
                </a:cxn>
                <a:cxn ang="0">
                  <a:pos x="552" y="383"/>
                </a:cxn>
                <a:cxn ang="0">
                  <a:pos x="520" y="380"/>
                </a:cxn>
                <a:cxn ang="0">
                  <a:pos x="545" y="360"/>
                </a:cxn>
                <a:cxn ang="0">
                  <a:pos x="498" y="326"/>
                </a:cxn>
                <a:cxn ang="0">
                  <a:pos x="479" y="322"/>
                </a:cxn>
                <a:cxn ang="0">
                  <a:pos x="408" y="309"/>
                </a:cxn>
                <a:cxn ang="0">
                  <a:pos x="146" y="303"/>
                </a:cxn>
                <a:cxn ang="0">
                  <a:pos x="116" y="274"/>
                </a:cxn>
                <a:cxn ang="0">
                  <a:pos x="97" y="229"/>
                </a:cxn>
                <a:cxn ang="0">
                  <a:pos x="26" y="187"/>
                </a:cxn>
              </a:cxnLst>
              <a:rect l="0" t="0" r="r" b="b"/>
              <a:pathLst>
                <a:path w="759" h="393">
                  <a:moveTo>
                    <a:pt x="0" y="174"/>
                  </a:moveTo>
                  <a:lnTo>
                    <a:pt x="0" y="37"/>
                  </a:lnTo>
                  <a:lnTo>
                    <a:pt x="60" y="55"/>
                  </a:lnTo>
                  <a:lnTo>
                    <a:pt x="56" y="47"/>
                  </a:lnTo>
                  <a:lnTo>
                    <a:pt x="63" y="43"/>
                  </a:lnTo>
                  <a:lnTo>
                    <a:pt x="101" y="28"/>
                  </a:lnTo>
                  <a:lnTo>
                    <a:pt x="72" y="46"/>
                  </a:lnTo>
                  <a:lnTo>
                    <a:pt x="88" y="41"/>
                  </a:lnTo>
                  <a:lnTo>
                    <a:pt x="88" y="45"/>
                  </a:lnTo>
                  <a:lnTo>
                    <a:pt x="119" y="28"/>
                  </a:lnTo>
                  <a:lnTo>
                    <a:pt x="115" y="23"/>
                  </a:lnTo>
                  <a:lnTo>
                    <a:pt x="135" y="43"/>
                  </a:lnTo>
                  <a:lnTo>
                    <a:pt x="148" y="31"/>
                  </a:lnTo>
                  <a:lnTo>
                    <a:pt x="147" y="43"/>
                  </a:lnTo>
                  <a:lnTo>
                    <a:pt x="163" y="34"/>
                  </a:lnTo>
                  <a:lnTo>
                    <a:pt x="207" y="48"/>
                  </a:lnTo>
                  <a:lnTo>
                    <a:pt x="228" y="48"/>
                  </a:lnTo>
                  <a:lnTo>
                    <a:pt x="240" y="56"/>
                  </a:lnTo>
                  <a:lnTo>
                    <a:pt x="226" y="63"/>
                  </a:lnTo>
                  <a:lnTo>
                    <a:pt x="234" y="66"/>
                  </a:lnTo>
                  <a:lnTo>
                    <a:pt x="275" y="62"/>
                  </a:lnTo>
                  <a:lnTo>
                    <a:pt x="292" y="74"/>
                  </a:lnTo>
                  <a:lnTo>
                    <a:pt x="295" y="82"/>
                  </a:lnTo>
                  <a:lnTo>
                    <a:pt x="300" y="77"/>
                  </a:lnTo>
                  <a:lnTo>
                    <a:pt x="292" y="66"/>
                  </a:lnTo>
                  <a:lnTo>
                    <a:pt x="312" y="53"/>
                  </a:lnTo>
                  <a:lnTo>
                    <a:pt x="292" y="61"/>
                  </a:lnTo>
                  <a:lnTo>
                    <a:pt x="286" y="58"/>
                  </a:lnTo>
                  <a:lnTo>
                    <a:pt x="309" y="48"/>
                  </a:lnTo>
                  <a:lnTo>
                    <a:pt x="322" y="62"/>
                  </a:lnTo>
                  <a:lnTo>
                    <a:pt x="335" y="61"/>
                  </a:lnTo>
                  <a:lnTo>
                    <a:pt x="343" y="68"/>
                  </a:lnTo>
                  <a:lnTo>
                    <a:pt x="379" y="66"/>
                  </a:lnTo>
                  <a:lnTo>
                    <a:pt x="378" y="62"/>
                  </a:lnTo>
                  <a:lnTo>
                    <a:pt x="388" y="70"/>
                  </a:lnTo>
                  <a:lnTo>
                    <a:pt x="389" y="63"/>
                  </a:lnTo>
                  <a:lnTo>
                    <a:pt x="381" y="65"/>
                  </a:lnTo>
                  <a:lnTo>
                    <a:pt x="375" y="57"/>
                  </a:lnTo>
                  <a:lnTo>
                    <a:pt x="389" y="56"/>
                  </a:lnTo>
                  <a:lnTo>
                    <a:pt x="394" y="62"/>
                  </a:lnTo>
                  <a:lnTo>
                    <a:pt x="399" y="61"/>
                  </a:lnTo>
                  <a:lnTo>
                    <a:pt x="397" y="70"/>
                  </a:lnTo>
                  <a:lnTo>
                    <a:pt x="406" y="76"/>
                  </a:lnTo>
                  <a:lnTo>
                    <a:pt x="404" y="62"/>
                  </a:lnTo>
                  <a:lnTo>
                    <a:pt x="421" y="54"/>
                  </a:lnTo>
                  <a:lnTo>
                    <a:pt x="417" y="47"/>
                  </a:lnTo>
                  <a:lnTo>
                    <a:pt x="411" y="52"/>
                  </a:lnTo>
                  <a:lnTo>
                    <a:pt x="421" y="40"/>
                  </a:lnTo>
                  <a:lnTo>
                    <a:pt x="395" y="32"/>
                  </a:lnTo>
                  <a:lnTo>
                    <a:pt x="397" y="12"/>
                  </a:lnTo>
                  <a:lnTo>
                    <a:pt x="404" y="12"/>
                  </a:lnTo>
                  <a:lnTo>
                    <a:pt x="407" y="0"/>
                  </a:lnTo>
                  <a:lnTo>
                    <a:pt x="426" y="12"/>
                  </a:lnTo>
                  <a:lnTo>
                    <a:pt x="427" y="19"/>
                  </a:lnTo>
                  <a:lnTo>
                    <a:pt x="440" y="29"/>
                  </a:lnTo>
                  <a:lnTo>
                    <a:pt x="431" y="29"/>
                  </a:lnTo>
                  <a:lnTo>
                    <a:pt x="435" y="33"/>
                  </a:lnTo>
                  <a:lnTo>
                    <a:pt x="430" y="37"/>
                  </a:lnTo>
                  <a:lnTo>
                    <a:pt x="445" y="40"/>
                  </a:lnTo>
                  <a:lnTo>
                    <a:pt x="441" y="43"/>
                  </a:lnTo>
                  <a:lnTo>
                    <a:pt x="450" y="59"/>
                  </a:lnTo>
                  <a:lnTo>
                    <a:pt x="458" y="44"/>
                  </a:lnTo>
                  <a:lnTo>
                    <a:pt x="469" y="50"/>
                  </a:lnTo>
                  <a:lnTo>
                    <a:pt x="472" y="60"/>
                  </a:lnTo>
                  <a:lnTo>
                    <a:pt x="467" y="63"/>
                  </a:lnTo>
                  <a:lnTo>
                    <a:pt x="477" y="76"/>
                  </a:lnTo>
                  <a:lnTo>
                    <a:pt x="483" y="73"/>
                  </a:lnTo>
                  <a:lnTo>
                    <a:pt x="491" y="53"/>
                  </a:lnTo>
                  <a:lnTo>
                    <a:pt x="501" y="52"/>
                  </a:lnTo>
                  <a:lnTo>
                    <a:pt x="494" y="35"/>
                  </a:lnTo>
                  <a:lnTo>
                    <a:pt x="518" y="37"/>
                  </a:lnTo>
                  <a:lnTo>
                    <a:pt x="529" y="46"/>
                  </a:lnTo>
                  <a:lnTo>
                    <a:pt x="526" y="51"/>
                  </a:lnTo>
                  <a:lnTo>
                    <a:pt x="531" y="53"/>
                  </a:lnTo>
                  <a:lnTo>
                    <a:pt x="519" y="56"/>
                  </a:lnTo>
                  <a:lnTo>
                    <a:pt x="529" y="77"/>
                  </a:lnTo>
                  <a:lnTo>
                    <a:pt x="513" y="88"/>
                  </a:lnTo>
                  <a:lnTo>
                    <a:pt x="506" y="83"/>
                  </a:lnTo>
                  <a:lnTo>
                    <a:pt x="509" y="91"/>
                  </a:lnTo>
                  <a:lnTo>
                    <a:pt x="484" y="86"/>
                  </a:lnTo>
                  <a:lnTo>
                    <a:pt x="489" y="92"/>
                  </a:lnTo>
                  <a:lnTo>
                    <a:pt x="479" y="103"/>
                  </a:lnTo>
                  <a:lnTo>
                    <a:pt x="453" y="95"/>
                  </a:lnTo>
                  <a:lnTo>
                    <a:pt x="462" y="103"/>
                  </a:lnTo>
                  <a:lnTo>
                    <a:pt x="481" y="105"/>
                  </a:lnTo>
                  <a:lnTo>
                    <a:pt x="468" y="122"/>
                  </a:lnTo>
                  <a:lnTo>
                    <a:pt x="454" y="121"/>
                  </a:lnTo>
                  <a:lnTo>
                    <a:pt x="447" y="130"/>
                  </a:lnTo>
                  <a:lnTo>
                    <a:pt x="423" y="123"/>
                  </a:lnTo>
                  <a:lnTo>
                    <a:pt x="445" y="130"/>
                  </a:lnTo>
                  <a:lnTo>
                    <a:pt x="449" y="137"/>
                  </a:lnTo>
                  <a:lnTo>
                    <a:pt x="431" y="140"/>
                  </a:lnTo>
                  <a:lnTo>
                    <a:pt x="435" y="142"/>
                  </a:lnTo>
                  <a:lnTo>
                    <a:pt x="430" y="143"/>
                  </a:lnTo>
                  <a:lnTo>
                    <a:pt x="430" y="150"/>
                  </a:lnTo>
                  <a:lnTo>
                    <a:pt x="412" y="159"/>
                  </a:lnTo>
                  <a:lnTo>
                    <a:pt x="409" y="191"/>
                  </a:lnTo>
                  <a:lnTo>
                    <a:pt x="415" y="198"/>
                  </a:lnTo>
                  <a:lnTo>
                    <a:pt x="425" y="194"/>
                  </a:lnTo>
                  <a:lnTo>
                    <a:pt x="429" y="218"/>
                  </a:lnTo>
                  <a:lnTo>
                    <a:pt x="444" y="213"/>
                  </a:lnTo>
                  <a:lnTo>
                    <a:pt x="460" y="220"/>
                  </a:lnTo>
                  <a:lnTo>
                    <a:pt x="494" y="237"/>
                  </a:lnTo>
                  <a:lnTo>
                    <a:pt x="491" y="244"/>
                  </a:lnTo>
                  <a:lnTo>
                    <a:pt x="495" y="239"/>
                  </a:lnTo>
                  <a:lnTo>
                    <a:pt x="521" y="241"/>
                  </a:lnTo>
                  <a:lnTo>
                    <a:pt x="521" y="267"/>
                  </a:lnTo>
                  <a:lnTo>
                    <a:pt x="529" y="276"/>
                  </a:lnTo>
                  <a:lnTo>
                    <a:pt x="523" y="278"/>
                  </a:lnTo>
                  <a:lnTo>
                    <a:pt x="536" y="282"/>
                  </a:lnTo>
                  <a:lnTo>
                    <a:pt x="532" y="290"/>
                  </a:lnTo>
                  <a:lnTo>
                    <a:pt x="544" y="290"/>
                  </a:lnTo>
                  <a:lnTo>
                    <a:pt x="561" y="276"/>
                  </a:lnTo>
                  <a:lnTo>
                    <a:pt x="554" y="273"/>
                  </a:lnTo>
                  <a:lnTo>
                    <a:pt x="544" y="248"/>
                  </a:lnTo>
                  <a:lnTo>
                    <a:pt x="576" y="226"/>
                  </a:lnTo>
                  <a:lnTo>
                    <a:pt x="571" y="226"/>
                  </a:lnTo>
                  <a:lnTo>
                    <a:pt x="564" y="200"/>
                  </a:lnTo>
                  <a:lnTo>
                    <a:pt x="553" y="194"/>
                  </a:lnTo>
                  <a:lnTo>
                    <a:pt x="568" y="183"/>
                  </a:lnTo>
                  <a:lnTo>
                    <a:pt x="563" y="177"/>
                  </a:lnTo>
                  <a:lnTo>
                    <a:pt x="564" y="168"/>
                  </a:lnTo>
                  <a:lnTo>
                    <a:pt x="558" y="167"/>
                  </a:lnTo>
                  <a:lnTo>
                    <a:pt x="564" y="157"/>
                  </a:lnTo>
                  <a:lnTo>
                    <a:pt x="558" y="151"/>
                  </a:lnTo>
                  <a:lnTo>
                    <a:pt x="562" y="143"/>
                  </a:lnTo>
                  <a:lnTo>
                    <a:pt x="585" y="149"/>
                  </a:lnTo>
                  <a:lnTo>
                    <a:pt x="597" y="144"/>
                  </a:lnTo>
                  <a:lnTo>
                    <a:pt x="617" y="157"/>
                  </a:lnTo>
                  <a:lnTo>
                    <a:pt x="617" y="163"/>
                  </a:lnTo>
                  <a:lnTo>
                    <a:pt x="634" y="164"/>
                  </a:lnTo>
                  <a:lnTo>
                    <a:pt x="636" y="177"/>
                  </a:lnTo>
                  <a:lnTo>
                    <a:pt x="620" y="177"/>
                  </a:lnTo>
                  <a:lnTo>
                    <a:pt x="634" y="179"/>
                  </a:lnTo>
                  <a:lnTo>
                    <a:pt x="638" y="187"/>
                  </a:lnTo>
                  <a:lnTo>
                    <a:pt x="624" y="198"/>
                  </a:lnTo>
                  <a:lnTo>
                    <a:pt x="645" y="193"/>
                  </a:lnTo>
                  <a:lnTo>
                    <a:pt x="646" y="202"/>
                  </a:lnTo>
                  <a:lnTo>
                    <a:pt x="637" y="206"/>
                  </a:lnTo>
                  <a:lnTo>
                    <a:pt x="649" y="196"/>
                  </a:lnTo>
                  <a:lnTo>
                    <a:pt x="651" y="202"/>
                  </a:lnTo>
                  <a:lnTo>
                    <a:pt x="663" y="193"/>
                  </a:lnTo>
                  <a:lnTo>
                    <a:pt x="665" y="198"/>
                  </a:lnTo>
                  <a:lnTo>
                    <a:pt x="673" y="185"/>
                  </a:lnTo>
                  <a:lnTo>
                    <a:pt x="670" y="182"/>
                  </a:lnTo>
                  <a:lnTo>
                    <a:pt x="680" y="174"/>
                  </a:lnTo>
                  <a:lnTo>
                    <a:pt x="691" y="189"/>
                  </a:lnTo>
                  <a:lnTo>
                    <a:pt x="681" y="192"/>
                  </a:lnTo>
                  <a:lnTo>
                    <a:pt x="692" y="190"/>
                  </a:lnTo>
                  <a:lnTo>
                    <a:pt x="695" y="196"/>
                  </a:lnTo>
                  <a:lnTo>
                    <a:pt x="689" y="198"/>
                  </a:lnTo>
                  <a:lnTo>
                    <a:pt x="697" y="199"/>
                  </a:lnTo>
                  <a:lnTo>
                    <a:pt x="692" y="203"/>
                  </a:lnTo>
                  <a:lnTo>
                    <a:pt x="698" y="202"/>
                  </a:lnTo>
                  <a:lnTo>
                    <a:pt x="702" y="208"/>
                  </a:lnTo>
                  <a:lnTo>
                    <a:pt x="699" y="211"/>
                  </a:lnTo>
                  <a:lnTo>
                    <a:pt x="708" y="217"/>
                  </a:lnTo>
                  <a:lnTo>
                    <a:pt x="694" y="222"/>
                  </a:lnTo>
                  <a:lnTo>
                    <a:pt x="704" y="222"/>
                  </a:lnTo>
                  <a:lnTo>
                    <a:pt x="702" y="227"/>
                  </a:lnTo>
                  <a:lnTo>
                    <a:pt x="717" y="232"/>
                  </a:lnTo>
                  <a:lnTo>
                    <a:pt x="722" y="244"/>
                  </a:lnTo>
                  <a:lnTo>
                    <a:pt x="728" y="240"/>
                  </a:lnTo>
                  <a:lnTo>
                    <a:pt x="743" y="247"/>
                  </a:lnTo>
                  <a:lnTo>
                    <a:pt x="711" y="258"/>
                  </a:lnTo>
                  <a:lnTo>
                    <a:pt x="717" y="264"/>
                  </a:lnTo>
                  <a:lnTo>
                    <a:pt x="744" y="252"/>
                  </a:lnTo>
                  <a:lnTo>
                    <a:pt x="744" y="262"/>
                  </a:lnTo>
                  <a:lnTo>
                    <a:pt x="757" y="260"/>
                  </a:lnTo>
                  <a:lnTo>
                    <a:pt x="758" y="265"/>
                  </a:lnTo>
                  <a:lnTo>
                    <a:pt x="753" y="265"/>
                  </a:lnTo>
                  <a:lnTo>
                    <a:pt x="758" y="277"/>
                  </a:lnTo>
                  <a:lnTo>
                    <a:pt x="720" y="299"/>
                  </a:lnTo>
                  <a:lnTo>
                    <a:pt x="665" y="299"/>
                  </a:lnTo>
                  <a:lnTo>
                    <a:pt x="641" y="316"/>
                  </a:lnTo>
                  <a:lnTo>
                    <a:pt x="621" y="339"/>
                  </a:lnTo>
                  <a:lnTo>
                    <a:pt x="641" y="321"/>
                  </a:lnTo>
                  <a:lnTo>
                    <a:pt x="671" y="311"/>
                  </a:lnTo>
                  <a:lnTo>
                    <a:pt x="681" y="319"/>
                  </a:lnTo>
                  <a:lnTo>
                    <a:pt x="662" y="325"/>
                  </a:lnTo>
                  <a:lnTo>
                    <a:pt x="678" y="328"/>
                  </a:lnTo>
                  <a:lnTo>
                    <a:pt x="673" y="335"/>
                  </a:lnTo>
                  <a:lnTo>
                    <a:pt x="685" y="349"/>
                  </a:lnTo>
                  <a:lnTo>
                    <a:pt x="709" y="353"/>
                  </a:lnTo>
                  <a:lnTo>
                    <a:pt x="715" y="337"/>
                  </a:lnTo>
                  <a:lnTo>
                    <a:pt x="715" y="347"/>
                  </a:lnTo>
                  <a:lnTo>
                    <a:pt x="721" y="346"/>
                  </a:lnTo>
                  <a:lnTo>
                    <a:pt x="710" y="356"/>
                  </a:lnTo>
                  <a:lnTo>
                    <a:pt x="683" y="363"/>
                  </a:lnTo>
                  <a:lnTo>
                    <a:pt x="672" y="375"/>
                  </a:lnTo>
                  <a:lnTo>
                    <a:pt x="665" y="365"/>
                  </a:lnTo>
                  <a:lnTo>
                    <a:pt x="691" y="355"/>
                  </a:lnTo>
                  <a:lnTo>
                    <a:pt x="678" y="356"/>
                  </a:lnTo>
                  <a:lnTo>
                    <a:pt x="680" y="349"/>
                  </a:lnTo>
                  <a:lnTo>
                    <a:pt x="657" y="356"/>
                  </a:lnTo>
                  <a:lnTo>
                    <a:pt x="651" y="352"/>
                  </a:lnTo>
                  <a:lnTo>
                    <a:pt x="651" y="337"/>
                  </a:lnTo>
                  <a:lnTo>
                    <a:pt x="636" y="332"/>
                  </a:lnTo>
                  <a:lnTo>
                    <a:pt x="625" y="356"/>
                  </a:lnTo>
                  <a:lnTo>
                    <a:pt x="580" y="365"/>
                  </a:lnTo>
                  <a:lnTo>
                    <a:pt x="549" y="374"/>
                  </a:lnTo>
                  <a:lnTo>
                    <a:pt x="544" y="378"/>
                  </a:lnTo>
                  <a:lnTo>
                    <a:pt x="551" y="379"/>
                  </a:lnTo>
                  <a:lnTo>
                    <a:pt x="552" y="383"/>
                  </a:lnTo>
                  <a:lnTo>
                    <a:pt x="514" y="392"/>
                  </a:lnTo>
                  <a:lnTo>
                    <a:pt x="516" y="388"/>
                  </a:lnTo>
                  <a:lnTo>
                    <a:pt x="519" y="385"/>
                  </a:lnTo>
                  <a:lnTo>
                    <a:pt x="520" y="380"/>
                  </a:lnTo>
                  <a:lnTo>
                    <a:pt x="526" y="377"/>
                  </a:lnTo>
                  <a:lnTo>
                    <a:pt x="527" y="356"/>
                  </a:lnTo>
                  <a:lnTo>
                    <a:pt x="534" y="363"/>
                  </a:lnTo>
                  <a:lnTo>
                    <a:pt x="545" y="360"/>
                  </a:lnTo>
                  <a:lnTo>
                    <a:pt x="535" y="349"/>
                  </a:lnTo>
                  <a:lnTo>
                    <a:pt x="503" y="343"/>
                  </a:lnTo>
                  <a:lnTo>
                    <a:pt x="501" y="343"/>
                  </a:lnTo>
                  <a:lnTo>
                    <a:pt x="498" y="326"/>
                  </a:lnTo>
                  <a:lnTo>
                    <a:pt x="491" y="327"/>
                  </a:lnTo>
                  <a:lnTo>
                    <a:pt x="486" y="317"/>
                  </a:lnTo>
                  <a:lnTo>
                    <a:pt x="479" y="317"/>
                  </a:lnTo>
                  <a:lnTo>
                    <a:pt x="479" y="322"/>
                  </a:lnTo>
                  <a:lnTo>
                    <a:pt x="470" y="314"/>
                  </a:lnTo>
                  <a:lnTo>
                    <a:pt x="455" y="326"/>
                  </a:lnTo>
                  <a:lnTo>
                    <a:pt x="412" y="317"/>
                  </a:lnTo>
                  <a:lnTo>
                    <a:pt x="408" y="309"/>
                  </a:lnTo>
                  <a:lnTo>
                    <a:pt x="407" y="314"/>
                  </a:lnTo>
                  <a:lnTo>
                    <a:pt x="162" y="314"/>
                  </a:lnTo>
                  <a:lnTo>
                    <a:pt x="159" y="305"/>
                  </a:lnTo>
                  <a:lnTo>
                    <a:pt x="146" y="303"/>
                  </a:lnTo>
                  <a:lnTo>
                    <a:pt x="146" y="297"/>
                  </a:lnTo>
                  <a:lnTo>
                    <a:pt x="119" y="289"/>
                  </a:lnTo>
                  <a:lnTo>
                    <a:pt x="122" y="285"/>
                  </a:lnTo>
                  <a:lnTo>
                    <a:pt x="116" y="274"/>
                  </a:lnTo>
                  <a:lnTo>
                    <a:pt x="109" y="273"/>
                  </a:lnTo>
                  <a:lnTo>
                    <a:pt x="94" y="249"/>
                  </a:lnTo>
                  <a:lnTo>
                    <a:pt x="96" y="242"/>
                  </a:lnTo>
                  <a:lnTo>
                    <a:pt x="97" y="229"/>
                  </a:lnTo>
                  <a:lnTo>
                    <a:pt x="81" y="222"/>
                  </a:lnTo>
                  <a:lnTo>
                    <a:pt x="49" y="180"/>
                  </a:lnTo>
                  <a:lnTo>
                    <a:pt x="31" y="192"/>
                  </a:lnTo>
                  <a:lnTo>
                    <a:pt x="26" y="187"/>
                  </a:lnTo>
                  <a:lnTo>
                    <a:pt x="25" y="186"/>
                  </a:lnTo>
                  <a:lnTo>
                    <a:pt x="16" y="174"/>
                  </a:lnTo>
                  <a:lnTo>
                    <a:pt x="0" y="17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6" name="Freeform 24">
              <a:extLst>
                <a:ext uri="{FF2B5EF4-FFF2-40B4-BE49-F238E27FC236}">
                  <a16:creationId xmlns:a16="http://schemas.microsoft.com/office/drawing/2014/main" id="{547D2764-28C6-454B-9546-2DFC39DCB1B1}"/>
                </a:ext>
              </a:extLst>
            </p:cNvPr>
            <p:cNvSpPr>
              <a:spLocks noChangeAspect="1"/>
            </p:cNvSpPr>
            <p:nvPr/>
          </p:nvSpPr>
          <p:spPr bwMode="auto">
            <a:xfrm>
              <a:off x="1112841" y="2876546"/>
              <a:ext cx="125413" cy="76200"/>
            </a:xfrm>
            <a:custGeom>
              <a:avLst/>
              <a:gdLst/>
              <a:ahLst/>
              <a:cxnLst>
                <a:cxn ang="0">
                  <a:pos x="0" y="0"/>
                </a:cxn>
                <a:cxn ang="0">
                  <a:pos x="24" y="6"/>
                </a:cxn>
                <a:cxn ang="0">
                  <a:pos x="45" y="26"/>
                </a:cxn>
                <a:cxn ang="0">
                  <a:pos x="33" y="23"/>
                </a:cxn>
                <a:cxn ang="0">
                  <a:pos x="0" y="0"/>
                </a:cxn>
              </a:cxnLst>
              <a:rect l="0" t="0" r="r" b="b"/>
              <a:pathLst>
                <a:path w="46" h="27">
                  <a:moveTo>
                    <a:pt x="0" y="0"/>
                  </a:moveTo>
                  <a:lnTo>
                    <a:pt x="24" y="6"/>
                  </a:lnTo>
                  <a:lnTo>
                    <a:pt x="45" y="26"/>
                  </a:lnTo>
                  <a:lnTo>
                    <a:pt x="33" y="23"/>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7" name="Freeform 25">
              <a:extLst>
                <a:ext uri="{FF2B5EF4-FFF2-40B4-BE49-F238E27FC236}">
                  <a16:creationId xmlns:a16="http://schemas.microsoft.com/office/drawing/2014/main" id="{15BB71F8-B01D-4593-BCAB-9EA148512100}"/>
                </a:ext>
              </a:extLst>
            </p:cNvPr>
            <p:cNvSpPr>
              <a:spLocks noChangeAspect="1"/>
            </p:cNvSpPr>
            <p:nvPr/>
          </p:nvSpPr>
          <p:spPr bwMode="auto">
            <a:xfrm>
              <a:off x="1171579" y="1931985"/>
              <a:ext cx="255588" cy="165100"/>
            </a:xfrm>
            <a:custGeom>
              <a:avLst/>
              <a:gdLst/>
              <a:ahLst/>
              <a:cxnLst>
                <a:cxn ang="0">
                  <a:pos x="0" y="44"/>
                </a:cxn>
                <a:cxn ang="0">
                  <a:pos x="4" y="36"/>
                </a:cxn>
                <a:cxn ang="0">
                  <a:pos x="18" y="12"/>
                </a:cxn>
                <a:cxn ang="0">
                  <a:pos x="11" y="2"/>
                </a:cxn>
                <a:cxn ang="0">
                  <a:pos x="40" y="0"/>
                </a:cxn>
                <a:cxn ang="0">
                  <a:pos x="60" y="9"/>
                </a:cxn>
                <a:cxn ang="0">
                  <a:pos x="73" y="4"/>
                </a:cxn>
                <a:cxn ang="0">
                  <a:pos x="93" y="17"/>
                </a:cxn>
                <a:cxn ang="0">
                  <a:pos x="50" y="39"/>
                </a:cxn>
                <a:cxn ang="0">
                  <a:pos x="47" y="52"/>
                </a:cxn>
                <a:cxn ang="0">
                  <a:pos x="26" y="58"/>
                </a:cxn>
                <a:cxn ang="0">
                  <a:pos x="16" y="48"/>
                </a:cxn>
                <a:cxn ang="0">
                  <a:pos x="0" y="44"/>
                </a:cxn>
              </a:cxnLst>
              <a:rect l="0" t="0" r="r" b="b"/>
              <a:pathLst>
                <a:path w="94" h="59">
                  <a:moveTo>
                    <a:pt x="0" y="44"/>
                  </a:moveTo>
                  <a:lnTo>
                    <a:pt x="4" y="36"/>
                  </a:lnTo>
                  <a:lnTo>
                    <a:pt x="18" y="12"/>
                  </a:lnTo>
                  <a:lnTo>
                    <a:pt x="11" y="2"/>
                  </a:lnTo>
                  <a:lnTo>
                    <a:pt x="40" y="0"/>
                  </a:lnTo>
                  <a:lnTo>
                    <a:pt x="60" y="9"/>
                  </a:lnTo>
                  <a:lnTo>
                    <a:pt x="73" y="4"/>
                  </a:lnTo>
                  <a:lnTo>
                    <a:pt x="93" y="17"/>
                  </a:lnTo>
                  <a:lnTo>
                    <a:pt x="50" y="39"/>
                  </a:lnTo>
                  <a:lnTo>
                    <a:pt x="47" y="52"/>
                  </a:lnTo>
                  <a:lnTo>
                    <a:pt x="26" y="58"/>
                  </a:lnTo>
                  <a:lnTo>
                    <a:pt x="16" y="48"/>
                  </a:lnTo>
                  <a:lnTo>
                    <a:pt x="0" y="4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8" name="Freeform 26">
              <a:extLst>
                <a:ext uri="{FF2B5EF4-FFF2-40B4-BE49-F238E27FC236}">
                  <a16:creationId xmlns:a16="http://schemas.microsoft.com/office/drawing/2014/main" id="{E2DD5070-9CAF-4A06-85DE-7176125854B3}"/>
                </a:ext>
              </a:extLst>
            </p:cNvPr>
            <p:cNvSpPr>
              <a:spLocks noChangeAspect="1"/>
            </p:cNvSpPr>
            <p:nvPr/>
          </p:nvSpPr>
          <p:spPr bwMode="auto">
            <a:xfrm>
              <a:off x="1244604" y="1777998"/>
              <a:ext cx="179388" cy="95250"/>
            </a:xfrm>
            <a:custGeom>
              <a:avLst/>
              <a:gdLst/>
              <a:ahLst/>
              <a:cxnLst>
                <a:cxn ang="0">
                  <a:pos x="0" y="25"/>
                </a:cxn>
                <a:cxn ang="0">
                  <a:pos x="15" y="30"/>
                </a:cxn>
                <a:cxn ang="0">
                  <a:pos x="18" y="25"/>
                </a:cxn>
                <a:cxn ang="0">
                  <a:pos x="22" y="33"/>
                </a:cxn>
                <a:cxn ang="0">
                  <a:pos x="28" y="30"/>
                </a:cxn>
                <a:cxn ang="0">
                  <a:pos x="27" y="22"/>
                </a:cxn>
                <a:cxn ang="0">
                  <a:pos x="35" y="26"/>
                </a:cxn>
                <a:cxn ang="0">
                  <a:pos x="38" y="14"/>
                </a:cxn>
                <a:cxn ang="0">
                  <a:pos x="44" y="14"/>
                </a:cxn>
                <a:cxn ang="0">
                  <a:pos x="46" y="24"/>
                </a:cxn>
                <a:cxn ang="0">
                  <a:pos x="60" y="16"/>
                </a:cxn>
                <a:cxn ang="0">
                  <a:pos x="56" y="7"/>
                </a:cxn>
                <a:cxn ang="0">
                  <a:pos x="65" y="5"/>
                </a:cxn>
                <a:cxn ang="0">
                  <a:pos x="56" y="0"/>
                </a:cxn>
                <a:cxn ang="0">
                  <a:pos x="32" y="5"/>
                </a:cxn>
                <a:cxn ang="0">
                  <a:pos x="0" y="25"/>
                </a:cxn>
              </a:cxnLst>
              <a:rect l="0" t="0" r="r" b="b"/>
              <a:pathLst>
                <a:path w="66" h="34">
                  <a:moveTo>
                    <a:pt x="0" y="25"/>
                  </a:moveTo>
                  <a:lnTo>
                    <a:pt x="15" y="30"/>
                  </a:lnTo>
                  <a:lnTo>
                    <a:pt x="18" y="25"/>
                  </a:lnTo>
                  <a:lnTo>
                    <a:pt x="22" y="33"/>
                  </a:lnTo>
                  <a:lnTo>
                    <a:pt x="28" y="30"/>
                  </a:lnTo>
                  <a:lnTo>
                    <a:pt x="27" y="22"/>
                  </a:lnTo>
                  <a:lnTo>
                    <a:pt x="35" y="26"/>
                  </a:lnTo>
                  <a:lnTo>
                    <a:pt x="38" y="14"/>
                  </a:lnTo>
                  <a:lnTo>
                    <a:pt x="44" y="14"/>
                  </a:lnTo>
                  <a:lnTo>
                    <a:pt x="46" y="24"/>
                  </a:lnTo>
                  <a:lnTo>
                    <a:pt x="60" y="16"/>
                  </a:lnTo>
                  <a:lnTo>
                    <a:pt x="56" y="7"/>
                  </a:lnTo>
                  <a:lnTo>
                    <a:pt x="65" y="5"/>
                  </a:lnTo>
                  <a:lnTo>
                    <a:pt x="56" y="0"/>
                  </a:lnTo>
                  <a:lnTo>
                    <a:pt x="32" y="5"/>
                  </a:lnTo>
                  <a:lnTo>
                    <a:pt x="0" y="2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9" name="Freeform 27">
              <a:extLst>
                <a:ext uri="{FF2B5EF4-FFF2-40B4-BE49-F238E27FC236}">
                  <a16:creationId xmlns:a16="http://schemas.microsoft.com/office/drawing/2014/main" id="{E396B94D-B6B8-49F6-B497-8B84FE2C3D9D}"/>
                </a:ext>
              </a:extLst>
            </p:cNvPr>
            <p:cNvSpPr>
              <a:spLocks noChangeAspect="1"/>
            </p:cNvSpPr>
            <p:nvPr/>
          </p:nvSpPr>
          <p:spPr bwMode="auto">
            <a:xfrm>
              <a:off x="1339854" y="1989135"/>
              <a:ext cx="436564" cy="227012"/>
            </a:xfrm>
            <a:custGeom>
              <a:avLst/>
              <a:gdLst/>
              <a:ahLst/>
              <a:cxnLst>
                <a:cxn ang="0">
                  <a:pos x="0" y="26"/>
                </a:cxn>
                <a:cxn ang="0">
                  <a:pos x="8" y="20"/>
                </a:cxn>
                <a:cxn ang="0">
                  <a:pos x="3" y="16"/>
                </a:cxn>
                <a:cxn ang="0">
                  <a:pos x="23" y="5"/>
                </a:cxn>
                <a:cxn ang="0">
                  <a:pos x="39" y="0"/>
                </a:cxn>
                <a:cxn ang="0">
                  <a:pos x="44" y="9"/>
                </a:cxn>
                <a:cxn ang="0">
                  <a:pos x="38" y="13"/>
                </a:cxn>
                <a:cxn ang="0">
                  <a:pos x="52" y="7"/>
                </a:cxn>
                <a:cxn ang="0">
                  <a:pos x="68" y="12"/>
                </a:cxn>
                <a:cxn ang="0">
                  <a:pos x="62" y="18"/>
                </a:cxn>
                <a:cxn ang="0">
                  <a:pos x="80" y="14"/>
                </a:cxn>
                <a:cxn ang="0">
                  <a:pos x="75" y="7"/>
                </a:cxn>
                <a:cxn ang="0">
                  <a:pos x="82" y="8"/>
                </a:cxn>
                <a:cxn ang="0">
                  <a:pos x="96" y="30"/>
                </a:cxn>
                <a:cxn ang="0">
                  <a:pos x="102" y="25"/>
                </a:cxn>
                <a:cxn ang="0">
                  <a:pos x="96" y="1"/>
                </a:cxn>
                <a:cxn ang="0">
                  <a:pos x="108" y="1"/>
                </a:cxn>
                <a:cxn ang="0">
                  <a:pos x="121" y="10"/>
                </a:cxn>
                <a:cxn ang="0">
                  <a:pos x="128" y="39"/>
                </a:cxn>
                <a:cxn ang="0">
                  <a:pos x="160" y="53"/>
                </a:cxn>
                <a:cxn ang="0">
                  <a:pos x="159" y="61"/>
                </a:cxn>
                <a:cxn ang="0">
                  <a:pos x="151" y="58"/>
                </a:cxn>
                <a:cxn ang="0">
                  <a:pos x="141" y="63"/>
                </a:cxn>
                <a:cxn ang="0">
                  <a:pos x="154" y="69"/>
                </a:cxn>
                <a:cxn ang="0">
                  <a:pos x="142" y="76"/>
                </a:cxn>
                <a:cxn ang="0">
                  <a:pos x="122" y="72"/>
                </a:cxn>
                <a:cxn ang="0">
                  <a:pos x="110" y="64"/>
                </a:cxn>
                <a:cxn ang="0">
                  <a:pos x="83" y="77"/>
                </a:cxn>
                <a:cxn ang="0">
                  <a:pos x="50" y="80"/>
                </a:cxn>
                <a:cxn ang="0">
                  <a:pos x="44" y="68"/>
                </a:cxn>
                <a:cxn ang="0">
                  <a:pos x="25" y="67"/>
                </a:cxn>
                <a:cxn ang="0">
                  <a:pos x="13" y="56"/>
                </a:cxn>
                <a:cxn ang="0">
                  <a:pos x="60" y="49"/>
                </a:cxn>
                <a:cxn ang="0">
                  <a:pos x="12" y="46"/>
                </a:cxn>
                <a:cxn ang="0">
                  <a:pos x="6" y="39"/>
                </a:cxn>
                <a:cxn ang="0">
                  <a:pos x="31" y="32"/>
                </a:cxn>
                <a:cxn ang="0">
                  <a:pos x="8" y="33"/>
                </a:cxn>
                <a:cxn ang="0">
                  <a:pos x="9" y="30"/>
                </a:cxn>
                <a:cxn ang="0">
                  <a:pos x="0" y="26"/>
                </a:cxn>
              </a:cxnLst>
              <a:rect l="0" t="0" r="r" b="b"/>
              <a:pathLst>
                <a:path w="161" h="81">
                  <a:moveTo>
                    <a:pt x="0" y="26"/>
                  </a:moveTo>
                  <a:lnTo>
                    <a:pt x="8" y="20"/>
                  </a:lnTo>
                  <a:lnTo>
                    <a:pt x="3" y="16"/>
                  </a:lnTo>
                  <a:lnTo>
                    <a:pt x="23" y="5"/>
                  </a:lnTo>
                  <a:lnTo>
                    <a:pt x="39" y="0"/>
                  </a:lnTo>
                  <a:lnTo>
                    <a:pt x="44" y="9"/>
                  </a:lnTo>
                  <a:lnTo>
                    <a:pt x="38" y="13"/>
                  </a:lnTo>
                  <a:lnTo>
                    <a:pt x="52" y="7"/>
                  </a:lnTo>
                  <a:lnTo>
                    <a:pt x="68" y="12"/>
                  </a:lnTo>
                  <a:lnTo>
                    <a:pt x="62" y="18"/>
                  </a:lnTo>
                  <a:lnTo>
                    <a:pt x="80" y="14"/>
                  </a:lnTo>
                  <a:lnTo>
                    <a:pt x="75" y="7"/>
                  </a:lnTo>
                  <a:lnTo>
                    <a:pt x="82" y="8"/>
                  </a:lnTo>
                  <a:lnTo>
                    <a:pt x="96" y="30"/>
                  </a:lnTo>
                  <a:lnTo>
                    <a:pt x="102" y="25"/>
                  </a:lnTo>
                  <a:lnTo>
                    <a:pt x="96" y="1"/>
                  </a:lnTo>
                  <a:lnTo>
                    <a:pt x="108" y="1"/>
                  </a:lnTo>
                  <a:lnTo>
                    <a:pt x="121" y="10"/>
                  </a:lnTo>
                  <a:lnTo>
                    <a:pt x="128" y="39"/>
                  </a:lnTo>
                  <a:lnTo>
                    <a:pt x="160" y="53"/>
                  </a:lnTo>
                  <a:lnTo>
                    <a:pt x="159" y="61"/>
                  </a:lnTo>
                  <a:lnTo>
                    <a:pt x="151" y="58"/>
                  </a:lnTo>
                  <a:lnTo>
                    <a:pt x="141" y="63"/>
                  </a:lnTo>
                  <a:lnTo>
                    <a:pt x="154" y="69"/>
                  </a:lnTo>
                  <a:lnTo>
                    <a:pt x="142" y="76"/>
                  </a:lnTo>
                  <a:lnTo>
                    <a:pt x="122" y="72"/>
                  </a:lnTo>
                  <a:lnTo>
                    <a:pt x="110" y="64"/>
                  </a:lnTo>
                  <a:lnTo>
                    <a:pt x="83" y="77"/>
                  </a:lnTo>
                  <a:lnTo>
                    <a:pt x="50" y="80"/>
                  </a:lnTo>
                  <a:lnTo>
                    <a:pt x="44" y="68"/>
                  </a:lnTo>
                  <a:lnTo>
                    <a:pt x="25" y="67"/>
                  </a:lnTo>
                  <a:lnTo>
                    <a:pt x="13" y="56"/>
                  </a:lnTo>
                  <a:lnTo>
                    <a:pt x="60" y="49"/>
                  </a:lnTo>
                  <a:lnTo>
                    <a:pt x="12" y="46"/>
                  </a:lnTo>
                  <a:lnTo>
                    <a:pt x="6" y="39"/>
                  </a:lnTo>
                  <a:lnTo>
                    <a:pt x="31" y="32"/>
                  </a:lnTo>
                  <a:lnTo>
                    <a:pt x="8" y="33"/>
                  </a:lnTo>
                  <a:lnTo>
                    <a:pt x="9" y="30"/>
                  </a:lnTo>
                  <a:lnTo>
                    <a:pt x="0" y="2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0" name="Freeform 28">
              <a:extLst>
                <a:ext uri="{FF2B5EF4-FFF2-40B4-BE49-F238E27FC236}">
                  <a16:creationId xmlns:a16="http://schemas.microsoft.com/office/drawing/2014/main" id="{15CABB43-58A2-4796-B881-AA418C844B61}"/>
                </a:ext>
              </a:extLst>
            </p:cNvPr>
            <p:cNvSpPr>
              <a:spLocks noChangeAspect="1"/>
            </p:cNvSpPr>
            <p:nvPr/>
          </p:nvSpPr>
          <p:spPr bwMode="auto">
            <a:xfrm>
              <a:off x="1368429" y="1811335"/>
              <a:ext cx="300038" cy="128587"/>
            </a:xfrm>
            <a:custGeom>
              <a:avLst/>
              <a:gdLst/>
              <a:ahLst/>
              <a:cxnLst>
                <a:cxn ang="0">
                  <a:pos x="0" y="29"/>
                </a:cxn>
                <a:cxn ang="0">
                  <a:pos x="4" y="26"/>
                </a:cxn>
                <a:cxn ang="0">
                  <a:pos x="23" y="22"/>
                </a:cxn>
                <a:cxn ang="0">
                  <a:pos x="4" y="23"/>
                </a:cxn>
                <a:cxn ang="0">
                  <a:pos x="26" y="18"/>
                </a:cxn>
                <a:cxn ang="0">
                  <a:pos x="8" y="18"/>
                </a:cxn>
                <a:cxn ang="0">
                  <a:pos x="10" y="14"/>
                </a:cxn>
                <a:cxn ang="0">
                  <a:pos x="27" y="13"/>
                </a:cxn>
                <a:cxn ang="0">
                  <a:pos x="15" y="12"/>
                </a:cxn>
                <a:cxn ang="0">
                  <a:pos x="24" y="8"/>
                </a:cxn>
                <a:cxn ang="0">
                  <a:pos x="46" y="13"/>
                </a:cxn>
                <a:cxn ang="0">
                  <a:pos x="57" y="24"/>
                </a:cxn>
                <a:cxn ang="0">
                  <a:pos x="77" y="25"/>
                </a:cxn>
                <a:cxn ang="0">
                  <a:pos x="69" y="18"/>
                </a:cxn>
                <a:cxn ang="0">
                  <a:pos x="74" y="14"/>
                </a:cxn>
                <a:cxn ang="0">
                  <a:pos x="65" y="9"/>
                </a:cxn>
                <a:cxn ang="0">
                  <a:pos x="79" y="0"/>
                </a:cxn>
                <a:cxn ang="0">
                  <a:pos x="85" y="10"/>
                </a:cxn>
                <a:cxn ang="0">
                  <a:pos x="81" y="15"/>
                </a:cxn>
                <a:cxn ang="0">
                  <a:pos x="89" y="16"/>
                </a:cxn>
                <a:cxn ang="0">
                  <a:pos x="86" y="21"/>
                </a:cxn>
                <a:cxn ang="0">
                  <a:pos x="96" y="22"/>
                </a:cxn>
                <a:cxn ang="0">
                  <a:pos x="102" y="16"/>
                </a:cxn>
                <a:cxn ang="0">
                  <a:pos x="109" y="23"/>
                </a:cxn>
                <a:cxn ang="0">
                  <a:pos x="103" y="33"/>
                </a:cxn>
                <a:cxn ang="0">
                  <a:pos x="80" y="33"/>
                </a:cxn>
                <a:cxn ang="0">
                  <a:pos x="44" y="45"/>
                </a:cxn>
                <a:cxn ang="0">
                  <a:pos x="30" y="38"/>
                </a:cxn>
                <a:cxn ang="0">
                  <a:pos x="60" y="28"/>
                </a:cxn>
                <a:cxn ang="0">
                  <a:pos x="34" y="34"/>
                </a:cxn>
                <a:cxn ang="0">
                  <a:pos x="38" y="26"/>
                </a:cxn>
                <a:cxn ang="0">
                  <a:pos x="25" y="35"/>
                </a:cxn>
                <a:cxn ang="0">
                  <a:pos x="10" y="33"/>
                </a:cxn>
                <a:cxn ang="0">
                  <a:pos x="0" y="29"/>
                </a:cxn>
              </a:cxnLst>
              <a:rect l="0" t="0" r="r" b="b"/>
              <a:pathLst>
                <a:path w="110" h="46">
                  <a:moveTo>
                    <a:pt x="0" y="29"/>
                  </a:moveTo>
                  <a:lnTo>
                    <a:pt x="4" y="26"/>
                  </a:lnTo>
                  <a:lnTo>
                    <a:pt x="23" y="22"/>
                  </a:lnTo>
                  <a:lnTo>
                    <a:pt x="4" y="23"/>
                  </a:lnTo>
                  <a:lnTo>
                    <a:pt x="26" y="18"/>
                  </a:lnTo>
                  <a:lnTo>
                    <a:pt x="8" y="18"/>
                  </a:lnTo>
                  <a:lnTo>
                    <a:pt x="10" y="14"/>
                  </a:lnTo>
                  <a:lnTo>
                    <a:pt x="27" y="13"/>
                  </a:lnTo>
                  <a:lnTo>
                    <a:pt x="15" y="12"/>
                  </a:lnTo>
                  <a:lnTo>
                    <a:pt x="24" y="8"/>
                  </a:lnTo>
                  <a:lnTo>
                    <a:pt x="46" y="13"/>
                  </a:lnTo>
                  <a:lnTo>
                    <a:pt x="57" y="24"/>
                  </a:lnTo>
                  <a:lnTo>
                    <a:pt x="77" y="25"/>
                  </a:lnTo>
                  <a:lnTo>
                    <a:pt x="69" y="18"/>
                  </a:lnTo>
                  <a:lnTo>
                    <a:pt x="74" y="14"/>
                  </a:lnTo>
                  <a:lnTo>
                    <a:pt x="65" y="9"/>
                  </a:lnTo>
                  <a:lnTo>
                    <a:pt x="79" y="0"/>
                  </a:lnTo>
                  <a:lnTo>
                    <a:pt x="85" y="10"/>
                  </a:lnTo>
                  <a:lnTo>
                    <a:pt x="81" y="15"/>
                  </a:lnTo>
                  <a:lnTo>
                    <a:pt x="89" y="16"/>
                  </a:lnTo>
                  <a:lnTo>
                    <a:pt x="86" y="21"/>
                  </a:lnTo>
                  <a:lnTo>
                    <a:pt x="96" y="22"/>
                  </a:lnTo>
                  <a:lnTo>
                    <a:pt x="102" y="16"/>
                  </a:lnTo>
                  <a:lnTo>
                    <a:pt x="109" y="23"/>
                  </a:lnTo>
                  <a:lnTo>
                    <a:pt x="103" y="33"/>
                  </a:lnTo>
                  <a:lnTo>
                    <a:pt x="80" y="33"/>
                  </a:lnTo>
                  <a:lnTo>
                    <a:pt x="44" y="45"/>
                  </a:lnTo>
                  <a:lnTo>
                    <a:pt x="30" y="38"/>
                  </a:lnTo>
                  <a:lnTo>
                    <a:pt x="60" y="28"/>
                  </a:lnTo>
                  <a:lnTo>
                    <a:pt x="34" y="34"/>
                  </a:lnTo>
                  <a:lnTo>
                    <a:pt x="38" y="26"/>
                  </a:lnTo>
                  <a:lnTo>
                    <a:pt x="25" y="35"/>
                  </a:lnTo>
                  <a:lnTo>
                    <a:pt x="10" y="33"/>
                  </a:lnTo>
                  <a:lnTo>
                    <a:pt x="0" y="2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1" name="Freeform 29">
              <a:extLst>
                <a:ext uri="{FF2B5EF4-FFF2-40B4-BE49-F238E27FC236}">
                  <a16:creationId xmlns:a16="http://schemas.microsoft.com/office/drawing/2014/main" id="{49D094F7-01E1-4E6B-B8A0-5C6FA84E1E0E}"/>
                </a:ext>
              </a:extLst>
            </p:cNvPr>
            <p:cNvSpPr>
              <a:spLocks noChangeAspect="1"/>
            </p:cNvSpPr>
            <p:nvPr/>
          </p:nvSpPr>
          <p:spPr bwMode="auto">
            <a:xfrm>
              <a:off x="1662117" y="1682748"/>
              <a:ext cx="158750" cy="80962"/>
            </a:xfrm>
            <a:custGeom>
              <a:avLst/>
              <a:gdLst/>
              <a:ahLst/>
              <a:cxnLst>
                <a:cxn ang="0">
                  <a:pos x="0" y="0"/>
                </a:cxn>
                <a:cxn ang="0">
                  <a:pos x="5" y="10"/>
                </a:cxn>
                <a:cxn ang="0">
                  <a:pos x="19" y="10"/>
                </a:cxn>
                <a:cxn ang="0">
                  <a:pos x="14" y="12"/>
                </a:cxn>
                <a:cxn ang="0">
                  <a:pos x="18" y="16"/>
                </a:cxn>
                <a:cxn ang="0">
                  <a:pos x="6" y="17"/>
                </a:cxn>
                <a:cxn ang="0">
                  <a:pos x="25" y="21"/>
                </a:cxn>
                <a:cxn ang="0">
                  <a:pos x="57" y="28"/>
                </a:cxn>
                <a:cxn ang="0">
                  <a:pos x="52" y="12"/>
                </a:cxn>
                <a:cxn ang="0">
                  <a:pos x="29" y="3"/>
                </a:cxn>
                <a:cxn ang="0">
                  <a:pos x="22" y="7"/>
                </a:cxn>
                <a:cxn ang="0">
                  <a:pos x="20" y="0"/>
                </a:cxn>
                <a:cxn ang="0">
                  <a:pos x="0" y="0"/>
                </a:cxn>
              </a:cxnLst>
              <a:rect l="0" t="0" r="r" b="b"/>
              <a:pathLst>
                <a:path w="58" h="29">
                  <a:moveTo>
                    <a:pt x="0" y="0"/>
                  </a:moveTo>
                  <a:lnTo>
                    <a:pt x="5" y="10"/>
                  </a:lnTo>
                  <a:lnTo>
                    <a:pt x="19" y="10"/>
                  </a:lnTo>
                  <a:lnTo>
                    <a:pt x="14" y="12"/>
                  </a:lnTo>
                  <a:lnTo>
                    <a:pt x="18" y="16"/>
                  </a:lnTo>
                  <a:lnTo>
                    <a:pt x="6" y="17"/>
                  </a:lnTo>
                  <a:lnTo>
                    <a:pt x="25" y="21"/>
                  </a:lnTo>
                  <a:lnTo>
                    <a:pt x="57" y="28"/>
                  </a:lnTo>
                  <a:lnTo>
                    <a:pt x="52" y="12"/>
                  </a:lnTo>
                  <a:lnTo>
                    <a:pt x="29" y="3"/>
                  </a:lnTo>
                  <a:lnTo>
                    <a:pt x="22" y="7"/>
                  </a:lnTo>
                  <a:lnTo>
                    <a:pt x="20" y="0"/>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2" name="Freeform 30">
              <a:extLst>
                <a:ext uri="{FF2B5EF4-FFF2-40B4-BE49-F238E27FC236}">
                  <a16:creationId xmlns:a16="http://schemas.microsoft.com/office/drawing/2014/main" id="{99D7B4D7-76FE-4E12-85D5-BC3520A75197}"/>
                </a:ext>
              </a:extLst>
            </p:cNvPr>
            <p:cNvSpPr>
              <a:spLocks noChangeAspect="1"/>
            </p:cNvSpPr>
            <p:nvPr/>
          </p:nvSpPr>
          <p:spPr bwMode="auto">
            <a:xfrm>
              <a:off x="1736730" y="1833560"/>
              <a:ext cx="125413" cy="77787"/>
            </a:xfrm>
            <a:custGeom>
              <a:avLst/>
              <a:gdLst/>
              <a:ahLst/>
              <a:cxnLst>
                <a:cxn ang="0">
                  <a:pos x="0" y="18"/>
                </a:cxn>
                <a:cxn ang="0">
                  <a:pos x="5" y="11"/>
                </a:cxn>
                <a:cxn ang="0">
                  <a:pos x="13" y="13"/>
                </a:cxn>
                <a:cxn ang="0">
                  <a:pos x="2" y="6"/>
                </a:cxn>
                <a:cxn ang="0">
                  <a:pos x="5" y="2"/>
                </a:cxn>
                <a:cxn ang="0">
                  <a:pos x="23" y="11"/>
                </a:cxn>
                <a:cxn ang="0">
                  <a:pos x="13" y="1"/>
                </a:cxn>
                <a:cxn ang="0">
                  <a:pos x="40" y="0"/>
                </a:cxn>
                <a:cxn ang="0">
                  <a:pos x="45" y="20"/>
                </a:cxn>
                <a:cxn ang="0">
                  <a:pos x="39" y="17"/>
                </a:cxn>
                <a:cxn ang="0">
                  <a:pos x="39" y="27"/>
                </a:cxn>
                <a:cxn ang="0">
                  <a:pos x="17" y="26"/>
                </a:cxn>
                <a:cxn ang="0">
                  <a:pos x="21" y="23"/>
                </a:cxn>
                <a:cxn ang="0">
                  <a:pos x="16" y="19"/>
                </a:cxn>
                <a:cxn ang="0">
                  <a:pos x="32" y="14"/>
                </a:cxn>
                <a:cxn ang="0">
                  <a:pos x="0" y="18"/>
                </a:cxn>
              </a:cxnLst>
              <a:rect l="0" t="0" r="r" b="b"/>
              <a:pathLst>
                <a:path w="46" h="28">
                  <a:moveTo>
                    <a:pt x="0" y="18"/>
                  </a:moveTo>
                  <a:lnTo>
                    <a:pt x="5" y="11"/>
                  </a:lnTo>
                  <a:lnTo>
                    <a:pt x="13" y="13"/>
                  </a:lnTo>
                  <a:lnTo>
                    <a:pt x="2" y="6"/>
                  </a:lnTo>
                  <a:lnTo>
                    <a:pt x="5" y="2"/>
                  </a:lnTo>
                  <a:lnTo>
                    <a:pt x="23" y="11"/>
                  </a:lnTo>
                  <a:lnTo>
                    <a:pt x="13" y="1"/>
                  </a:lnTo>
                  <a:lnTo>
                    <a:pt x="40" y="0"/>
                  </a:lnTo>
                  <a:lnTo>
                    <a:pt x="45" y="20"/>
                  </a:lnTo>
                  <a:lnTo>
                    <a:pt x="39" y="17"/>
                  </a:lnTo>
                  <a:lnTo>
                    <a:pt x="39" y="27"/>
                  </a:lnTo>
                  <a:lnTo>
                    <a:pt x="17" y="26"/>
                  </a:lnTo>
                  <a:lnTo>
                    <a:pt x="21" y="23"/>
                  </a:lnTo>
                  <a:lnTo>
                    <a:pt x="16" y="19"/>
                  </a:lnTo>
                  <a:lnTo>
                    <a:pt x="32" y="14"/>
                  </a:lnTo>
                  <a:lnTo>
                    <a:pt x="0" y="1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3" name="Freeform 31">
              <a:extLst>
                <a:ext uri="{FF2B5EF4-FFF2-40B4-BE49-F238E27FC236}">
                  <a16:creationId xmlns:a16="http://schemas.microsoft.com/office/drawing/2014/main" id="{BF1FB23C-7492-4EC9-B1CB-5243D3521785}"/>
                </a:ext>
              </a:extLst>
            </p:cNvPr>
            <p:cNvSpPr>
              <a:spLocks noChangeAspect="1"/>
            </p:cNvSpPr>
            <p:nvPr/>
          </p:nvSpPr>
          <p:spPr bwMode="auto">
            <a:xfrm>
              <a:off x="1738318" y="1966910"/>
              <a:ext cx="146050" cy="123825"/>
            </a:xfrm>
            <a:custGeom>
              <a:avLst/>
              <a:gdLst/>
              <a:ahLst/>
              <a:cxnLst>
                <a:cxn ang="0">
                  <a:pos x="0" y="21"/>
                </a:cxn>
                <a:cxn ang="0">
                  <a:pos x="3" y="16"/>
                </a:cxn>
                <a:cxn ang="0">
                  <a:pos x="20" y="19"/>
                </a:cxn>
                <a:cxn ang="0">
                  <a:pos x="17" y="12"/>
                </a:cxn>
                <a:cxn ang="0">
                  <a:pos x="22" y="12"/>
                </a:cxn>
                <a:cxn ang="0">
                  <a:pos x="10" y="9"/>
                </a:cxn>
                <a:cxn ang="0">
                  <a:pos x="16" y="7"/>
                </a:cxn>
                <a:cxn ang="0">
                  <a:pos x="10" y="3"/>
                </a:cxn>
                <a:cxn ang="0">
                  <a:pos x="45" y="0"/>
                </a:cxn>
                <a:cxn ang="0">
                  <a:pos x="46" y="9"/>
                </a:cxn>
                <a:cxn ang="0">
                  <a:pos x="35" y="17"/>
                </a:cxn>
                <a:cxn ang="0">
                  <a:pos x="51" y="19"/>
                </a:cxn>
                <a:cxn ang="0">
                  <a:pos x="52" y="35"/>
                </a:cxn>
                <a:cxn ang="0">
                  <a:pos x="30" y="43"/>
                </a:cxn>
                <a:cxn ang="0">
                  <a:pos x="20" y="31"/>
                </a:cxn>
                <a:cxn ang="0">
                  <a:pos x="0" y="21"/>
                </a:cxn>
              </a:cxnLst>
              <a:rect l="0" t="0" r="r" b="b"/>
              <a:pathLst>
                <a:path w="53" h="44">
                  <a:moveTo>
                    <a:pt x="0" y="21"/>
                  </a:moveTo>
                  <a:lnTo>
                    <a:pt x="3" y="16"/>
                  </a:lnTo>
                  <a:lnTo>
                    <a:pt x="20" y="19"/>
                  </a:lnTo>
                  <a:lnTo>
                    <a:pt x="17" y="12"/>
                  </a:lnTo>
                  <a:lnTo>
                    <a:pt x="22" y="12"/>
                  </a:lnTo>
                  <a:lnTo>
                    <a:pt x="10" y="9"/>
                  </a:lnTo>
                  <a:lnTo>
                    <a:pt x="16" y="7"/>
                  </a:lnTo>
                  <a:lnTo>
                    <a:pt x="10" y="3"/>
                  </a:lnTo>
                  <a:lnTo>
                    <a:pt x="45" y="0"/>
                  </a:lnTo>
                  <a:lnTo>
                    <a:pt x="46" y="9"/>
                  </a:lnTo>
                  <a:lnTo>
                    <a:pt x="35" y="17"/>
                  </a:lnTo>
                  <a:lnTo>
                    <a:pt x="51" y="19"/>
                  </a:lnTo>
                  <a:lnTo>
                    <a:pt x="52" y="35"/>
                  </a:lnTo>
                  <a:lnTo>
                    <a:pt x="30" y="43"/>
                  </a:lnTo>
                  <a:lnTo>
                    <a:pt x="20" y="31"/>
                  </a:lnTo>
                  <a:lnTo>
                    <a:pt x="0" y="2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4" name="Freeform 32">
              <a:extLst>
                <a:ext uri="{FF2B5EF4-FFF2-40B4-BE49-F238E27FC236}">
                  <a16:creationId xmlns:a16="http://schemas.microsoft.com/office/drawing/2014/main" id="{1D08D7A4-29B2-4EEB-9544-69129E353681}"/>
                </a:ext>
              </a:extLst>
            </p:cNvPr>
            <p:cNvSpPr>
              <a:spLocks noChangeAspect="1"/>
            </p:cNvSpPr>
            <p:nvPr/>
          </p:nvSpPr>
          <p:spPr bwMode="auto">
            <a:xfrm>
              <a:off x="1839918" y="1701798"/>
              <a:ext cx="87313" cy="69850"/>
            </a:xfrm>
            <a:custGeom>
              <a:avLst/>
              <a:gdLst/>
              <a:ahLst/>
              <a:cxnLst>
                <a:cxn ang="0">
                  <a:pos x="0" y="0"/>
                </a:cxn>
                <a:cxn ang="0">
                  <a:pos x="4" y="14"/>
                </a:cxn>
                <a:cxn ang="0">
                  <a:pos x="14" y="15"/>
                </a:cxn>
                <a:cxn ang="0">
                  <a:pos x="5" y="17"/>
                </a:cxn>
                <a:cxn ang="0">
                  <a:pos x="9" y="23"/>
                </a:cxn>
                <a:cxn ang="0">
                  <a:pos x="29" y="19"/>
                </a:cxn>
                <a:cxn ang="0">
                  <a:pos x="31" y="12"/>
                </a:cxn>
                <a:cxn ang="0">
                  <a:pos x="0" y="0"/>
                </a:cxn>
              </a:cxnLst>
              <a:rect l="0" t="0" r="r" b="b"/>
              <a:pathLst>
                <a:path w="32" h="24">
                  <a:moveTo>
                    <a:pt x="0" y="0"/>
                  </a:moveTo>
                  <a:lnTo>
                    <a:pt x="4" y="14"/>
                  </a:lnTo>
                  <a:lnTo>
                    <a:pt x="14" y="15"/>
                  </a:lnTo>
                  <a:lnTo>
                    <a:pt x="5" y="17"/>
                  </a:lnTo>
                  <a:lnTo>
                    <a:pt x="9" y="23"/>
                  </a:lnTo>
                  <a:lnTo>
                    <a:pt x="29" y="19"/>
                  </a:lnTo>
                  <a:lnTo>
                    <a:pt x="31" y="12"/>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5" name="Freeform 33">
              <a:extLst>
                <a:ext uri="{FF2B5EF4-FFF2-40B4-BE49-F238E27FC236}">
                  <a16:creationId xmlns:a16="http://schemas.microsoft.com/office/drawing/2014/main" id="{6ED178DF-C3C2-4A4F-A420-4DC8949F9C29}"/>
                </a:ext>
              </a:extLst>
            </p:cNvPr>
            <p:cNvSpPr>
              <a:spLocks noChangeAspect="1"/>
            </p:cNvSpPr>
            <p:nvPr/>
          </p:nvSpPr>
          <p:spPr bwMode="auto">
            <a:xfrm>
              <a:off x="1870081" y="1800223"/>
              <a:ext cx="420689" cy="139700"/>
            </a:xfrm>
            <a:custGeom>
              <a:avLst/>
              <a:gdLst/>
              <a:ahLst/>
              <a:cxnLst>
                <a:cxn ang="0">
                  <a:pos x="0" y="7"/>
                </a:cxn>
                <a:cxn ang="0">
                  <a:pos x="10" y="0"/>
                </a:cxn>
                <a:cxn ang="0">
                  <a:pos x="23" y="4"/>
                </a:cxn>
                <a:cxn ang="0">
                  <a:pos x="32" y="7"/>
                </a:cxn>
                <a:cxn ang="0">
                  <a:pos x="30" y="13"/>
                </a:cxn>
                <a:cxn ang="0">
                  <a:pos x="47" y="8"/>
                </a:cxn>
                <a:cxn ang="0">
                  <a:pos x="58" y="13"/>
                </a:cxn>
                <a:cxn ang="0">
                  <a:pos x="49" y="13"/>
                </a:cxn>
                <a:cxn ang="0">
                  <a:pos x="69" y="17"/>
                </a:cxn>
                <a:cxn ang="0">
                  <a:pos x="47" y="18"/>
                </a:cxn>
                <a:cxn ang="0">
                  <a:pos x="58" y="22"/>
                </a:cxn>
                <a:cxn ang="0">
                  <a:pos x="50" y="25"/>
                </a:cxn>
                <a:cxn ang="0">
                  <a:pos x="61" y="22"/>
                </a:cxn>
                <a:cxn ang="0">
                  <a:pos x="70" y="32"/>
                </a:cxn>
                <a:cxn ang="0">
                  <a:pos x="72" y="27"/>
                </a:cxn>
                <a:cxn ang="0">
                  <a:pos x="100" y="32"/>
                </a:cxn>
                <a:cxn ang="0">
                  <a:pos x="129" y="23"/>
                </a:cxn>
                <a:cxn ang="0">
                  <a:pos x="153" y="33"/>
                </a:cxn>
                <a:cxn ang="0">
                  <a:pos x="146" y="38"/>
                </a:cxn>
                <a:cxn ang="0">
                  <a:pos x="148" y="47"/>
                </a:cxn>
                <a:cxn ang="0">
                  <a:pos x="135" y="49"/>
                </a:cxn>
                <a:cxn ang="0">
                  <a:pos x="119" y="41"/>
                </a:cxn>
                <a:cxn ang="0">
                  <a:pos x="119" y="47"/>
                </a:cxn>
                <a:cxn ang="0">
                  <a:pos x="110" y="48"/>
                </a:cxn>
                <a:cxn ang="0">
                  <a:pos x="76" y="49"/>
                </a:cxn>
                <a:cxn ang="0">
                  <a:pos x="72" y="42"/>
                </a:cxn>
                <a:cxn ang="0">
                  <a:pos x="64" y="48"/>
                </a:cxn>
                <a:cxn ang="0">
                  <a:pos x="53" y="42"/>
                </a:cxn>
                <a:cxn ang="0">
                  <a:pos x="46" y="46"/>
                </a:cxn>
                <a:cxn ang="0">
                  <a:pos x="33" y="14"/>
                </a:cxn>
                <a:cxn ang="0">
                  <a:pos x="18" y="17"/>
                </a:cxn>
                <a:cxn ang="0">
                  <a:pos x="0" y="7"/>
                </a:cxn>
              </a:cxnLst>
              <a:rect l="0" t="0" r="r" b="b"/>
              <a:pathLst>
                <a:path w="154" h="50">
                  <a:moveTo>
                    <a:pt x="0" y="7"/>
                  </a:moveTo>
                  <a:lnTo>
                    <a:pt x="10" y="0"/>
                  </a:lnTo>
                  <a:lnTo>
                    <a:pt x="23" y="4"/>
                  </a:lnTo>
                  <a:lnTo>
                    <a:pt x="32" y="7"/>
                  </a:lnTo>
                  <a:lnTo>
                    <a:pt x="30" y="13"/>
                  </a:lnTo>
                  <a:lnTo>
                    <a:pt x="47" y="8"/>
                  </a:lnTo>
                  <a:lnTo>
                    <a:pt x="58" y="13"/>
                  </a:lnTo>
                  <a:lnTo>
                    <a:pt x="49" y="13"/>
                  </a:lnTo>
                  <a:lnTo>
                    <a:pt x="69" y="17"/>
                  </a:lnTo>
                  <a:lnTo>
                    <a:pt x="47" y="18"/>
                  </a:lnTo>
                  <a:lnTo>
                    <a:pt x="58" y="22"/>
                  </a:lnTo>
                  <a:lnTo>
                    <a:pt x="50" y="25"/>
                  </a:lnTo>
                  <a:lnTo>
                    <a:pt x="61" y="22"/>
                  </a:lnTo>
                  <a:lnTo>
                    <a:pt x="70" y="32"/>
                  </a:lnTo>
                  <a:lnTo>
                    <a:pt x="72" y="27"/>
                  </a:lnTo>
                  <a:lnTo>
                    <a:pt x="100" y="32"/>
                  </a:lnTo>
                  <a:lnTo>
                    <a:pt x="129" y="23"/>
                  </a:lnTo>
                  <a:lnTo>
                    <a:pt x="153" y="33"/>
                  </a:lnTo>
                  <a:lnTo>
                    <a:pt x="146" y="38"/>
                  </a:lnTo>
                  <a:lnTo>
                    <a:pt x="148" y="47"/>
                  </a:lnTo>
                  <a:lnTo>
                    <a:pt x="135" y="49"/>
                  </a:lnTo>
                  <a:lnTo>
                    <a:pt x="119" y="41"/>
                  </a:lnTo>
                  <a:lnTo>
                    <a:pt x="119" y="47"/>
                  </a:lnTo>
                  <a:lnTo>
                    <a:pt x="110" y="48"/>
                  </a:lnTo>
                  <a:lnTo>
                    <a:pt x="76" y="49"/>
                  </a:lnTo>
                  <a:lnTo>
                    <a:pt x="72" y="42"/>
                  </a:lnTo>
                  <a:lnTo>
                    <a:pt x="64" y="48"/>
                  </a:lnTo>
                  <a:lnTo>
                    <a:pt x="53" y="42"/>
                  </a:lnTo>
                  <a:lnTo>
                    <a:pt x="46" y="46"/>
                  </a:lnTo>
                  <a:lnTo>
                    <a:pt x="33" y="14"/>
                  </a:lnTo>
                  <a:lnTo>
                    <a:pt x="18" y="17"/>
                  </a:lnTo>
                  <a:lnTo>
                    <a:pt x="0" y="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6" name="Freeform 34">
              <a:extLst>
                <a:ext uri="{FF2B5EF4-FFF2-40B4-BE49-F238E27FC236}">
                  <a16:creationId xmlns:a16="http://schemas.microsoft.com/office/drawing/2014/main" id="{23EA2F5A-0AC6-4D30-85D0-6C277052A724}"/>
                </a:ext>
              </a:extLst>
            </p:cNvPr>
            <p:cNvSpPr>
              <a:spLocks noChangeAspect="1"/>
            </p:cNvSpPr>
            <p:nvPr/>
          </p:nvSpPr>
          <p:spPr bwMode="auto">
            <a:xfrm>
              <a:off x="1885956" y="1565273"/>
              <a:ext cx="274638" cy="184150"/>
            </a:xfrm>
            <a:custGeom>
              <a:avLst/>
              <a:gdLst/>
              <a:ahLst/>
              <a:cxnLst>
                <a:cxn ang="0">
                  <a:pos x="0" y="20"/>
                </a:cxn>
                <a:cxn ang="0">
                  <a:pos x="24" y="17"/>
                </a:cxn>
                <a:cxn ang="0">
                  <a:pos x="12" y="8"/>
                </a:cxn>
                <a:cxn ang="0">
                  <a:pos x="33" y="3"/>
                </a:cxn>
                <a:cxn ang="0">
                  <a:pos x="16" y="0"/>
                </a:cxn>
                <a:cxn ang="0">
                  <a:pos x="43" y="5"/>
                </a:cxn>
                <a:cxn ang="0">
                  <a:pos x="50" y="17"/>
                </a:cxn>
                <a:cxn ang="0">
                  <a:pos x="65" y="17"/>
                </a:cxn>
                <a:cxn ang="0">
                  <a:pos x="70" y="26"/>
                </a:cxn>
                <a:cxn ang="0">
                  <a:pos x="71" y="20"/>
                </a:cxn>
                <a:cxn ang="0">
                  <a:pos x="78" y="20"/>
                </a:cxn>
                <a:cxn ang="0">
                  <a:pos x="75" y="26"/>
                </a:cxn>
                <a:cxn ang="0">
                  <a:pos x="83" y="30"/>
                </a:cxn>
                <a:cxn ang="0">
                  <a:pos x="78" y="36"/>
                </a:cxn>
                <a:cxn ang="0">
                  <a:pos x="94" y="35"/>
                </a:cxn>
                <a:cxn ang="0">
                  <a:pos x="100" y="43"/>
                </a:cxn>
                <a:cxn ang="0">
                  <a:pos x="81" y="46"/>
                </a:cxn>
                <a:cxn ang="0">
                  <a:pos x="76" y="54"/>
                </a:cxn>
                <a:cxn ang="0">
                  <a:pos x="72" y="46"/>
                </a:cxn>
                <a:cxn ang="0">
                  <a:pos x="67" y="65"/>
                </a:cxn>
                <a:cxn ang="0">
                  <a:pos x="55" y="55"/>
                </a:cxn>
                <a:cxn ang="0">
                  <a:pos x="62" y="65"/>
                </a:cxn>
                <a:cxn ang="0">
                  <a:pos x="38" y="64"/>
                </a:cxn>
                <a:cxn ang="0">
                  <a:pos x="31" y="58"/>
                </a:cxn>
                <a:cxn ang="0">
                  <a:pos x="42" y="58"/>
                </a:cxn>
                <a:cxn ang="0">
                  <a:pos x="30" y="56"/>
                </a:cxn>
                <a:cxn ang="0">
                  <a:pos x="27" y="53"/>
                </a:cxn>
                <a:cxn ang="0">
                  <a:pos x="33" y="52"/>
                </a:cxn>
                <a:cxn ang="0">
                  <a:pos x="23" y="48"/>
                </a:cxn>
                <a:cxn ang="0">
                  <a:pos x="55" y="42"/>
                </a:cxn>
                <a:cxn ang="0">
                  <a:pos x="16" y="43"/>
                </a:cxn>
                <a:cxn ang="0">
                  <a:pos x="9" y="37"/>
                </a:cxn>
                <a:cxn ang="0">
                  <a:pos x="23" y="34"/>
                </a:cxn>
                <a:cxn ang="0">
                  <a:pos x="2" y="30"/>
                </a:cxn>
                <a:cxn ang="0">
                  <a:pos x="7" y="30"/>
                </a:cxn>
                <a:cxn ang="0">
                  <a:pos x="1" y="25"/>
                </a:cxn>
                <a:cxn ang="0">
                  <a:pos x="24" y="25"/>
                </a:cxn>
                <a:cxn ang="0">
                  <a:pos x="0" y="20"/>
                </a:cxn>
              </a:cxnLst>
              <a:rect l="0" t="0" r="r" b="b"/>
              <a:pathLst>
                <a:path w="101" h="66">
                  <a:moveTo>
                    <a:pt x="0" y="20"/>
                  </a:moveTo>
                  <a:lnTo>
                    <a:pt x="24" y="17"/>
                  </a:lnTo>
                  <a:lnTo>
                    <a:pt x="12" y="8"/>
                  </a:lnTo>
                  <a:lnTo>
                    <a:pt x="33" y="3"/>
                  </a:lnTo>
                  <a:lnTo>
                    <a:pt x="16" y="0"/>
                  </a:lnTo>
                  <a:lnTo>
                    <a:pt x="43" y="5"/>
                  </a:lnTo>
                  <a:lnTo>
                    <a:pt x="50" y="17"/>
                  </a:lnTo>
                  <a:lnTo>
                    <a:pt x="65" y="17"/>
                  </a:lnTo>
                  <a:lnTo>
                    <a:pt x="70" y="26"/>
                  </a:lnTo>
                  <a:lnTo>
                    <a:pt x="71" y="20"/>
                  </a:lnTo>
                  <a:lnTo>
                    <a:pt x="78" y="20"/>
                  </a:lnTo>
                  <a:lnTo>
                    <a:pt x="75" y="26"/>
                  </a:lnTo>
                  <a:lnTo>
                    <a:pt x="83" y="30"/>
                  </a:lnTo>
                  <a:lnTo>
                    <a:pt x="78" y="36"/>
                  </a:lnTo>
                  <a:lnTo>
                    <a:pt x="94" y="35"/>
                  </a:lnTo>
                  <a:lnTo>
                    <a:pt x="100" y="43"/>
                  </a:lnTo>
                  <a:lnTo>
                    <a:pt x="81" y="46"/>
                  </a:lnTo>
                  <a:lnTo>
                    <a:pt x="76" y="54"/>
                  </a:lnTo>
                  <a:lnTo>
                    <a:pt x="72" y="46"/>
                  </a:lnTo>
                  <a:lnTo>
                    <a:pt x="67" y="65"/>
                  </a:lnTo>
                  <a:lnTo>
                    <a:pt x="55" y="55"/>
                  </a:lnTo>
                  <a:lnTo>
                    <a:pt x="62" y="65"/>
                  </a:lnTo>
                  <a:lnTo>
                    <a:pt x="38" y="64"/>
                  </a:lnTo>
                  <a:lnTo>
                    <a:pt x="31" y="58"/>
                  </a:lnTo>
                  <a:lnTo>
                    <a:pt x="42" y="58"/>
                  </a:lnTo>
                  <a:lnTo>
                    <a:pt x="30" y="56"/>
                  </a:lnTo>
                  <a:lnTo>
                    <a:pt x="27" y="53"/>
                  </a:lnTo>
                  <a:lnTo>
                    <a:pt x="33" y="52"/>
                  </a:lnTo>
                  <a:lnTo>
                    <a:pt x="23" y="48"/>
                  </a:lnTo>
                  <a:lnTo>
                    <a:pt x="55" y="42"/>
                  </a:lnTo>
                  <a:lnTo>
                    <a:pt x="16" y="43"/>
                  </a:lnTo>
                  <a:lnTo>
                    <a:pt x="9" y="37"/>
                  </a:lnTo>
                  <a:lnTo>
                    <a:pt x="23" y="34"/>
                  </a:lnTo>
                  <a:lnTo>
                    <a:pt x="2" y="30"/>
                  </a:lnTo>
                  <a:lnTo>
                    <a:pt x="7" y="30"/>
                  </a:lnTo>
                  <a:lnTo>
                    <a:pt x="1" y="25"/>
                  </a:lnTo>
                  <a:lnTo>
                    <a:pt x="24" y="25"/>
                  </a:lnTo>
                  <a:lnTo>
                    <a:pt x="0" y="2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7" name="Freeform 35">
              <a:extLst>
                <a:ext uri="{FF2B5EF4-FFF2-40B4-BE49-F238E27FC236}">
                  <a16:creationId xmlns:a16="http://schemas.microsoft.com/office/drawing/2014/main" id="{AF7990D5-F205-459E-9F34-E8F8C2729D40}"/>
                </a:ext>
              </a:extLst>
            </p:cNvPr>
            <p:cNvSpPr>
              <a:spLocks noChangeAspect="1"/>
            </p:cNvSpPr>
            <p:nvPr/>
          </p:nvSpPr>
          <p:spPr bwMode="auto">
            <a:xfrm>
              <a:off x="1885956" y="1878010"/>
              <a:ext cx="68263" cy="50800"/>
            </a:xfrm>
            <a:custGeom>
              <a:avLst/>
              <a:gdLst/>
              <a:ahLst/>
              <a:cxnLst>
                <a:cxn ang="0">
                  <a:pos x="0" y="12"/>
                </a:cxn>
                <a:cxn ang="0">
                  <a:pos x="4" y="0"/>
                </a:cxn>
                <a:cxn ang="0">
                  <a:pos x="20" y="3"/>
                </a:cxn>
                <a:cxn ang="0">
                  <a:pos x="24" y="17"/>
                </a:cxn>
                <a:cxn ang="0">
                  <a:pos x="0" y="12"/>
                </a:cxn>
              </a:cxnLst>
              <a:rect l="0" t="0" r="r" b="b"/>
              <a:pathLst>
                <a:path w="25" h="18">
                  <a:moveTo>
                    <a:pt x="0" y="12"/>
                  </a:moveTo>
                  <a:lnTo>
                    <a:pt x="4" y="0"/>
                  </a:lnTo>
                  <a:lnTo>
                    <a:pt x="20" y="3"/>
                  </a:lnTo>
                  <a:lnTo>
                    <a:pt x="24" y="17"/>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8" name="Freeform 36">
              <a:extLst>
                <a:ext uri="{FF2B5EF4-FFF2-40B4-BE49-F238E27FC236}">
                  <a16:creationId xmlns:a16="http://schemas.microsoft.com/office/drawing/2014/main" id="{AE1C0BD4-6DA0-4DE6-AC43-969A470BBA99}"/>
                </a:ext>
              </a:extLst>
            </p:cNvPr>
            <p:cNvSpPr>
              <a:spLocks noChangeAspect="1"/>
            </p:cNvSpPr>
            <p:nvPr/>
          </p:nvSpPr>
          <p:spPr bwMode="auto">
            <a:xfrm>
              <a:off x="1889131" y="1765298"/>
              <a:ext cx="76200" cy="49212"/>
            </a:xfrm>
            <a:custGeom>
              <a:avLst/>
              <a:gdLst/>
              <a:ahLst/>
              <a:cxnLst>
                <a:cxn ang="0">
                  <a:pos x="0" y="5"/>
                </a:cxn>
                <a:cxn ang="0">
                  <a:pos x="6" y="16"/>
                </a:cxn>
                <a:cxn ang="0">
                  <a:pos x="27" y="5"/>
                </a:cxn>
                <a:cxn ang="0">
                  <a:pos x="7" y="0"/>
                </a:cxn>
                <a:cxn ang="0">
                  <a:pos x="0" y="5"/>
                </a:cxn>
              </a:cxnLst>
              <a:rect l="0" t="0" r="r" b="b"/>
              <a:pathLst>
                <a:path w="28" h="17">
                  <a:moveTo>
                    <a:pt x="0" y="5"/>
                  </a:moveTo>
                  <a:lnTo>
                    <a:pt x="6" y="16"/>
                  </a:lnTo>
                  <a:lnTo>
                    <a:pt x="27" y="5"/>
                  </a:lnTo>
                  <a:lnTo>
                    <a:pt x="7" y="0"/>
                  </a:lnTo>
                  <a:lnTo>
                    <a:pt x="0"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9" name="Freeform 37">
              <a:extLst>
                <a:ext uri="{FF2B5EF4-FFF2-40B4-BE49-F238E27FC236}">
                  <a16:creationId xmlns:a16="http://schemas.microsoft.com/office/drawing/2014/main" id="{1E7841EF-136B-4CA8-B943-3908717FEBFF}"/>
                </a:ext>
              </a:extLst>
            </p:cNvPr>
            <p:cNvSpPr>
              <a:spLocks noChangeAspect="1"/>
            </p:cNvSpPr>
            <p:nvPr/>
          </p:nvSpPr>
          <p:spPr bwMode="auto">
            <a:xfrm>
              <a:off x="1901831" y="1957385"/>
              <a:ext cx="130175" cy="100012"/>
            </a:xfrm>
            <a:custGeom>
              <a:avLst/>
              <a:gdLst/>
              <a:ahLst/>
              <a:cxnLst>
                <a:cxn ang="0">
                  <a:pos x="0" y="6"/>
                </a:cxn>
                <a:cxn ang="0">
                  <a:pos x="1" y="22"/>
                </a:cxn>
                <a:cxn ang="0">
                  <a:pos x="6" y="25"/>
                </a:cxn>
                <a:cxn ang="0">
                  <a:pos x="4" y="35"/>
                </a:cxn>
                <a:cxn ang="0">
                  <a:pos x="11" y="35"/>
                </a:cxn>
                <a:cxn ang="0">
                  <a:pos x="19" y="27"/>
                </a:cxn>
                <a:cxn ang="0">
                  <a:pos x="11" y="22"/>
                </a:cxn>
                <a:cxn ang="0">
                  <a:pos x="30" y="22"/>
                </a:cxn>
                <a:cxn ang="0">
                  <a:pos x="47" y="3"/>
                </a:cxn>
                <a:cxn ang="0">
                  <a:pos x="3" y="0"/>
                </a:cxn>
                <a:cxn ang="0">
                  <a:pos x="9" y="6"/>
                </a:cxn>
                <a:cxn ang="0">
                  <a:pos x="0" y="6"/>
                </a:cxn>
              </a:cxnLst>
              <a:rect l="0" t="0" r="r" b="b"/>
              <a:pathLst>
                <a:path w="48" h="36">
                  <a:moveTo>
                    <a:pt x="0" y="6"/>
                  </a:moveTo>
                  <a:lnTo>
                    <a:pt x="1" y="22"/>
                  </a:lnTo>
                  <a:lnTo>
                    <a:pt x="6" y="25"/>
                  </a:lnTo>
                  <a:lnTo>
                    <a:pt x="4" y="35"/>
                  </a:lnTo>
                  <a:lnTo>
                    <a:pt x="11" y="35"/>
                  </a:lnTo>
                  <a:lnTo>
                    <a:pt x="19" y="27"/>
                  </a:lnTo>
                  <a:lnTo>
                    <a:pt x="11" y="22"/>
                  </a:lnTo>
                  <a:lnTo>
                    <a:pt x="30" y="22"/>
                  </a:lnTo>
                  <a:lnTo>
                    <a:pt x="47" y="3"/>
                  </a:lnTo>
                  <a:lnTo>
                    <a:pt x="3" y="0"/>
                  </a:lnTo>
                  <a:lnTo>
                    <a:pt x="9" y="6"/>
                  </a:lnTo>
                  <a:lnTo>
                    <a:pt x="0" y="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0" name="Freeform 38">
              <a:extLst>
                <a:ext uri="{FF2B5EF4-FFF2-40B4-BE49-F238E27FC236}">
                  <a16:creationId xmlns:a16="http://schemas.microsoft.com/office/drawing/2014/main" id="{B7716CA0-AC3C-4426-8CF3-74D22CB563D5}"/>
                </a:ext>
              </a:extLst>
            </p:cNvPr>
            <p:cNvSpPr>
              <a:spLocks noChangeAspect="1"/>
            </p:cNvSpPr>
            <p:nvPr/>
          </p:nvSpPr>
          <p:spPr bwMode="auto">
            <a:xfrm>
              <a:off x="1989143" y="1455736"/>
              <a:ext cx="747714" cy="398462"/>
            </a:xfrm>
            <a:custGeom>
              <a:avLst/>
              <a:gdLst/>
              <a:ahLst/>
              <a:cxnLst>
                <a:cxn ang="0">
                  <a:pos x="15" y="39"/>
                </a:cxn>
                <a:cxn ang="0">
                  <a:pos x="29" y="41"/>
                </a:cxn>
                <a:cxn ang="0">
                  <a:pos x="67" y="40"/>
                </a:cxn>
                <a:cxn ang="0">
                  <a:pos x="59" y="45"/>
                </a:cxn>
                <a:cxn ang="0">
                  <a:pos x="51" y="55"/>
                </a:cxn>
                <a:cxn ang="0">
                  <a:pos x="75" y="56"/>
                </a:cxn>
                <a:cxn ang="0">
                  <a:pos x="106" y="42"/>
                </a:cxn>
                <a:cxn ang="0">
                  <a:pos x="147" y="47"/>
                </a:cxn>
                <a:cxn ang="0">
                  <a:pos x="106" y="73"/>
                </a:cxn>
                <a:cxn ang="0">
                  <a:pos x="49" y="60"/>
                </a:cxn>
                <a:cxn ang="0">
                  <a:pos x="48" y="70"/>
                </a:cxn>
                <a:cxn ang="0">
                  <a:pos x="92" y="88"/>
                </a:cxn>
                <a:cxn ang="0">
                  <a:pos x="60" y="88"/>
                </a:cxn>
                <a:cxn ang="0">
                  <a:pos x="54" y="100"/>
                </a:cxn>
                <a:cxn ang="0">
                  <a:pos x="66" y="95"/>
                </a:cxn>
                <a:cxn ang="0">
                  <a:pos x="56" y="108"/>
                </a:cxn>
                <a:cxn ang="0">
                  <a:pos x="63" y="115"/>
                </a:cxn>
                <a:cxn ang="0">
                  <a:pos x="67" y="120"/>
                </a:cxn>
                <a:cxn ang="0">
                  <a:pos x="46" y="122"/>
                </a:cxn>
                <a:cxn ang="0">
                  <a:pos x="30" y="129"/>
                </a:cxn>
                <a:cxn ang="0">
                  <a:pos x="58" y="140"/>
                </a:cxn>
                <a:cxn ang="0">
                  <a:pos x="76" y="136"/>
                </a:cxn>
                <a:cxn ang="0">
                  <a:pos x="86" y="136"/>
                </a:cxn>
                <a:cxn ang="0">
                  <a:pos x="97" y="141"/>
                </a:cxn>
                <a:cxn ang="0">
                  <a:pos x="114" y="129"/>
                </a:cxn>
                <a:cxn ang="0">
                  <a:pos x="122" y="120"/>
                </a:cxn>
                <a:cxn ang="0">
                  <a:pos x="142" y="108"/>
                </a:cxn>
                <a:cxn ang="0">
                  <a:pos x="150" y="102"/>
                </a:cxn>
                <a:cxn ang="0">
                  <a:pos x="152" y="90"/>
                </a:cxn>
                <a:cxn ang="0">
                  <a:pos x="126" y="84"/>
                </a:cxn>
                <a:cxn ang="0">
                  <a:pos x="125" y="81"/>
                </a:cxn>
                <a:cxn ang="0">
                  <a:pos x="180" y="73"/>
                </a:cxn>
                <a:cxn ang="0">
                  <a:pos x="192" y="64"/>
                </a:cxn>
                <a:cxn ang="0">
                  <a:pos x="244" y="36"/>
                </a:cxn>
                <a:cxn ang="0">
                  <a:pos x="205" y="36"/>
                </a:cxn>
                <a:cxn ang="0">
                  <a:pos x="273" y="22"/>
                </a:cxn>
                <a:cxn ang="0">
                  <a:pos x="251" y="6"/>
                </a:cxn>
                <a:cxn ang="0">
                  <a:pos x="162" y="0"/>
                </a:cxn>
                <a:cxn ang="0">
                  <a:pos x="150" y="3"/>
                </a:cxn>
                <a:cxn ang="0">
                  <a:pos x="135" y="16"/>
                </a:cxn>
                <a:cxn ang="0">
                  <a:pos x="105" y="9"/>
                </a:cxn>
                <a:cxn ang="0">
                  <a:pos x="80" y="10"/>
                </a:cxn>
                <a:cxn ang="0">
                  <a:pos x="96" y="25"/>
                </a:cxn>
                <a:cxn ang="0">
                  <a:pos x="59" y="26"/>
                </a:cxn>
              </a:cxnLst>
              <a:rect l="0" t="0" r="r" b="b"/>
              <a:pathLst>
                <a:path w="274" h="142">
                  <a:moveTo>
                    <a:pt x="0" y="33"/>
                  </a:moveTo>
                  <a:lnTo>
                    <a:pt x="24" y="33"/>
                  </a:lnTo>
                  <a:lnTo>
                    <a:pt x="15" y="39"/>
                  </a:lnTo>
                  <a:lnTo>
                    <a:pt x="49" y="35"/>
                  </a:lnTo>
                  <a:lnTo>
                    <a:pt x="20" y="39"/>
                  </a:lnTo>
                  <a:lnTo>
                    <a:pt x="29" y="41"/>
                  </a:lnTo>
                  <a:lnTo>
                    <a:pt x="19" y="42"/>
                  </a:lnTo>
                  <a:lnTo>
                    <a:pt x="23" y="45"/>
                  </a:lnTo>
                  <a:lnTo>
                    <a:pt x="67" y="40"/>
                  </a:lnTo>
                  <a:lnTo>
                    <a:pt x="24" y="48"/>
                  </a:lnTo>
                  <a:lnTo>
                    <a:pt x="43" y="55"/>
                  </a:lnTo>
                  <a:lnTo>
                    <a:pt x="59" y="45"/>
                  </a:lnTo>
                  <a:lnTo>
                    <a:pt x="88" y="44"/>
                  </a:lnTo>
                  <a:lnTo>
                    <a:pt x="58" y="47"/>
                  </a:lnTo>
                  <a:lnTo>
                    <a:pt x="51" y="55"/>
                  </a:lnTo>
                  <a:lnTo>
                    <a:pt x="68" y="56"/>
                  </a:lnTo>
                  <a:lnTo>
                    <a:pt x="88" y="48"/>
                  </a:lnTo>
                  <a:lnTo>
                    <a:pt x="75" y="56"/>
                  </a:lnTo>
                  <a:lnTo>
                    <a:pt x="88" y="56"/>
                  </a:lnTo>
                  <a:lnTo>
                    <a:pt x="108" y="50"/>
                  </a:lnTo>
                  <a:lnTo>
                    <a:pt x="106" y="42"/>
                  </a:lnTo>
                  <a:lnTo>
                    <a:pt x="128" y="36"/>
                  </a:lnTo>
                  <a:lnTo>
                    <a:pt x="112" y="49"/>
                  </a:lnTo>
                  <a:lnTo>
                    <a:pt x="147" y="47"/>
                  </a:lnTo>
                  <a:lnTo>
                    <a:pt x="76" y="60"/>
                  </a:lnTo>
                  <a:lnTo>
                    <a:pt x="92" y="73"/>
                  </a:lnTo>
                  <a:lnTo>
                    <a:pt x="106" y="73"/>
                  </a:lnTo>
                  <a:lnTo>
                    <a:pt x="99" y="76"/>
                  </a:lnTo>
                  <a:lnTo>
                    <a:pt x="71" y="62"/>
                  </a:lnTo>
                  <a:lnTo>
                    <a:pt x="49" y="60"/>
                  </a:lnTo>
                  <a:lnTo>
                    <a:pt x="48" y="66"/>
                  </a:lnTo>
                  <a:lnTo>
                    <a:pt x="59" y="69"/>
                  </a:lnTo>
                  <a:lnTo>
                    <a:pt x="48" y="70"/>
                  </a:lnTo>
                  <a:lnTo>
                    <a:pt x="76" y="86"/>
                  </a:lnTo>
                  <a:lnTo>
                    <a:pt x="65" y="87"/>
                  </a:lnTo>
                  <a:lnTo>
                    <a:pt x="92" y="88"/>
                  </a:lnTo>
                  <a:lnTo>
                    <a:pt x="77" y="91"/>
                  </a:lnTo>
                  <a:lnTo>
                    <a:pt x="85" y="96"/>
                  </a:lnTo>
                  <a:lnTo>
                    <a:pt x="60" y="88"/>
                  </a:lnTo>
                  <a:lnTo>
                    <a:pt x="46" y="91"/>
                  </a:lnTo>
                  <a:lnTo>
                    <a:pt x="40" y="104"/>
                  </a:lnTo>
                  <a:lnTo>
                    <a:pt x="54" y="100"/>
                  </a:lnTo>
                  <a:lnTo>
                    <a:pt x="52" y="105"/>
                  </a:lnTo>
                  <a:lnTo>
                    <a:pt x="57" y="105"/>
                  </a:lnTo>
                  <a:lnTo>
                    <a:pt x="66" y="95"/>
                  </a:lnTo>
                  <a:lnTo>
                    <a:pt x="62" y="103"/>
                  </a:lnTo>
                  <a:lnTo>
                    <a:pt x="71" y="104"/>
                  </a:lnTo>
                  <a:lnTo>
                    <a:pt x="56" y="108"/>
                  </a:lnTo>
                  <a:lnTo>
                    <a:pt x="65" y="108"/>
                  </a:lnTo>
                  <a:lnTo>
                    <a:pt x="57" y="110"/>
                  </a:lnTo>
                  <a:lnTo>
                    <a:pt x="63" y="115"/>
                  </a:lnTo>
                  <a:lnTo>
                    <a:pt x="75" y="115"/>
                  </a:lnTo>
                  <a:lnTo>
                    <a:pt x="85" y="106"/>
                  </a:lnTo>
                  <a:lnTo>
                    <a:pt x="67" y="120"/>
                  </a:lnTo>
                  <a:lnTo>
                    <a:pt x="48" y="109"/>
                  </a:lnTo>
                  <a:lnTo>
                    <a:pt x="33" y="111"/>
                  </a:lnTo>
                  <a:lnTo>
                    <a:pt x="46" y="122"/>
                  </a:lnTo>
                  <a:lnTo>
                    <a:pt x="23" y="129"/>
                  </a:lnTo>
                  <a:lnTo>
                    <a:pt x="26" y="137"/>
                  </a:lnTo>
                  <a:lnTo>
                    <a:pt x="30" y="129"/>
                  </a:lnTo>
                  <a:lnTo>
                    <a:pt x="31" y="137"/>
                  </a:lnTo>
                  <a:lnTo>
                    <a:pt x="46" y="133"/>
                  </a:lnTo>
                  <a:lnTo>
                    <a:pt x="58" y="140"/>
                  </a:lnTo>
                  <a:lnTo>
                    <a:pt x="66" y="140"/>
                  </a:lnTo>
                  <a:lnTo>
                    <a:pt x="60" y="134"/>
                  </a:lnTo>
                  <a:lnTo>
                    <a:pt x="76" y="136"/>
                  </a:lnTo>
                  <a:lnTo>
                    <a:pt x="75" y="131"/>
                  </a:lnTo>
                  <a:lnTo>
                    <a:pt x="82" y="137"/>
                  </a:lnTo>
                  <a:lnTo>
                    <a:pt x="86" y="136"/>
                  </a:lnTo>
                  <a:lnTo>
                    <a:pt x="83" y="132"/>
                  </a:lnTo>
                  <a:lnTo>
                    <a:pt x="97" y="136"/>
                  </a:lnTo>
                  <a:lnTo>
                    <a:pt x="97" y="141"/>
                  </a:lnTo>
                  <a:lnTo>
                    <a:pt x="120" y="136"/>
                  </a:lnTo>
                  <a:lnTo>
                    <a:pt x="125" y="127"/>
                  </a:lnTo>
                  <a:lnTo>
                    <a:pt x="114" y="129"/>
                  </a:lnTo>
                  <a:lnTo>
                    <a:pt x="114" y="122"/>
                  </a:lnTo>
                  <a:lnTo>
                    <a:pt x="88" y="121"/>
                  </a:lnTo>
                  <a:lnTo>
                    <a:pt x="122" y="120"/>
                  </a:lnTo>
                  <a:lnTo>
                    <a:pt x="128" y="114"/>
                  </a:lnTo>
                  <a:lnTo>
                    <a:pt x="122" y="107"/>
                  </a:lnTo>
                  <a:lnTo>
                    <a:pt x="142" y="108"/>
                  </a:lnTo>
                  <a:lnTo>
                    <a:pt x="146" y="105"/>
                  </a:lnTo>
                  <a:lnTo>
                    <a:pt x="133" y="103"/>
                  </a:lnTo>
                  <a:lnTo>
                    <a:pt x="150" y="102"/>
                  </a:lnTo>
                  <a:lnTo>
                    <a:pt x="139" y="97"/>
                  </a:lnTo>
                  <a:lnTo>
                    <a:pt x="153" y="94"/>
                  </a:lnTo>
                  <a:lnTo>
                    <a:pt x="152" y="90"/>
                  </a:lnTo>
                  <a:lnTo>
                    <a:pt x="126" y="88"/>
                  </a:lnTo>
                  <a:lnTo>
                    <a:pt x="141" y="85"/>
                  </a:lnTo>
                  <a:lnTo>
                    <a:pt x="126" y="84"/>
                  </a:lnTo>
                  <a:lnTo>
                    <a:pt x="153" y="87"/>
                  </a:lnTo>
                  <a:lnTo>
                    <a:pt x="154" y="83"/>
                  </a:lnTo>
                  <a:lnTo>
                    <a:pt x="125" y="81"/>
                  </a:lnTo>
                  <a:lnTo>
                    <a:pt x="163" y="76"/>
                  </a:lnTo>
                  <a:lnTo>
                    <a:pt x="152" y="71"/>
                  </a:lnTo>
                  <a:lnTo>
                    <a:pt x="180" y="73"/>
                  </a:lnTo>
                  <a:lnTo>
                    <a:pt x="188" y="66"/>
                  </a:lnTo>
                  <a:lnTo>
                    <a:pt x="174" y="65"/>
                  </a:lnTo>
                  <a:lnTo>
                    <a:pt x="192" y="64"/>
                  </a:lnTo>
                  <a:lnTo>
                    <a:pt x="190" y="59"/>
                  </a:lnTo>
                  <a:lnTo>
                    <a:pt x="198" y="60"/>
                  </a:lnTo>
                  <a:lnTo>
                    <a:pt x="244" y="36"/>
                  </a:lnTo>
                  <a:lnTo>
                    <a:pt x="194" y="45"/>
                  </a:lnTo>
                  <a:lnTo>
                    <a:pt x="222" y="35"/>
                  </a:lnTo>
                  <a:lnTo>
                    <a:pt x="205" y="36"/>
                  </a:lnTo>
                  <a:lnTo>
                    <a:pt x="200" y="31"/>
                  </a:lnTo>
                  <a:lnTo>
                    <a:pt x="232" y="33"/>
                  </a:lnTo>
                  <a:lnTo>
                    <a:pt x="273" y="22"/>
                  </a:lnTo>
                  <a:lnTo>
                    <a:pt x="273" y="16"/>
                  </a:lnTo>
                  <a:lnTo>
                    <a:pt x="256" y="16"/>
                  </a:lnTo>
                  <a:lnTo>
                    <a:pt x="251" y="6"/>
                  </a:lnTo>
                  <a:lnTo>
                    <a:pt x="205" y="11"/>
                  </a:lnTo>
                  <a:lnTo>
                    <a:pt x="224" y="4"/>
                  </a:lnTo>
                  <a:lnTo>
                    <a:pt x="162" y="0"/>
                  </a:lnTo>
                  <a:lnTo>
                    <a:pt x="157" y="5"/>
                  </a:lnTo>
                  <a:lnTo>
                    <a:pt x="162" y="8"/>
                  </a:lnTo>
                  <a:lnTo>
                    <a:pt x="150" y="3"/>
                  </a:lnTo>
                  <a:lnTo>
                    <a:pt x="123" y="3"/>
                  </a:lnTo>
                  <a:lnTo>
                    <a:pt x="142" y="13"/>
                  </a:lnTo>
                  <a:lnTo>
                    <a:pt x="135" y="16"/>
                  </a:lnTo>
                  <a:lnTo>
                    <a:pt x="126" y="6"/>
                  </a:lnTo>
                  <a:lnTo>
                    <a:pt x="100" y="5"/>
                  </a:lnTo>
                  <a:lnTo>
                    <a:pt x="105" y="9"/>
                  </a:lnTo>
                  <a:lnTo>
                    <a:pt x="86" y="8"/>
                  </a:lnTo>
                  <a:lnTo>
                    <a:pt x="96" y="14"/>
                  </a:lnTo>
                  <a:lnTo>
                    <a:pt x="80" y="10"/>
                  </a:lnTo>
                  <a:lnTo>
                    <a:pt x="85" y="14"/>
                  </a:lnTo>
                  <a:lnTo>
                    <a:pt x="76" y="16"/>
                  </a:lnTo>
                  <a:lnTo>
                    <a:pt x="96" y="25"/>
                  </a:lnTo>
                  <a:lnTo>
                    <a:pt x="52" y="15"/>
                  </a:lnTo>
                  <a:lnTo>
                    <a:pt x="42" y="22"/>
                  </a:lnTo>
                  <a:lnTo>
                    <a:pt x="59" y="26"/>
                  </a:lnTo>
                  <a:lnTo>
                    <a:pt x="31" y="23"/>
                  </a:lnTo>
                  <a:lnTo>
                    <a:pt x="0" y="3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1" name="Freeform 39">
              <a:extLst>
                <a:ext uri="{FF2B5EF4-FFF2-40B4-BE49-F238E27FC236}">
                  <a16:creationId xmlns:a16="http://schemas.microsoft.com/office/drawing/2014/main" id="{CE7CB4F3-072E-4E3B-9496-91F5AF7E0496}"/>
                </a:ext>
              </a:extLst>
            </p:cNvPr>
            <p:cNvSpPr>
              <a:spLocks noChangeAspect="1"/>
            </p:cNvSpPr>
            <p:nvPr/>
          </p:nvSpPr>
          <p:spPr bwMode="auto">
            <a:xfrm>
              <a:off x="2036768" y="1966910"/>
              <a:ext cx="695327" cy="517524"/>
            </a:xfrm>
            <a:custGeom>
              <a:avLst/>
              <a:gdLst/>
              <a:ahLst/>
              <a:cxnLst>
                <a:cxn ang="0">
                  <a:pos x="2" y="21"/>
                </a:cxn>
                <a:cxn ang="0">
                  <a:pos x="31" y="0"/>
                </a:cxn>
                <a:cxn ang="0">
                  <a:pos x="29" y="21"/>
                </a:cxn>
                <a:cxn ang="0">
                  <a:pos x="45" y="44"/>
                </a:cxn>
                <a:cxn ang="0">
                  <a:pos x="46" y="47"/>
                </a:cxn>
                <a:cxn ang="0">
                  <a:pos x="36" y="32"/>
                </a:cxn>
                <a:cxn ang="0">
                  <a:pos x="39" y="17"/>
                </a:cxn>
                <a:cxn ang="0">
                  <a:pos x="40" y="14"/>
                </a:cxn>
                <a:cxn ang="0">
                  <a:pos x="45" y="9"/>
                </a:cxn>
                <a:cxn ang="0">
                  <a:pos x="65" y="3"/>
                </a:cxn>
                <a:cxn ang="0">
                  <a:pos x="76" y="11"/>
                </a:cxn>
                <a:cxn ang="0">
                  <a:pos x="81" y="33"/>
                </a:cxn>
                <a:cxn ang="0">
                  <a:pos x="97" y="28"/>
                </a:cxn>
                <a:cxn ang="0">
                  <a:pos x="132" y="24"/>
                </a:cxn>
                <a:cxn ang="0">
                  <a:pos x="134" y="38"/>
                </a:cxn>
                <a:cxn ang="0">
                  <a:pos x="143" y="41"/>
                </a:cxn>
                <a:cxn ang="0">
                  <a:pos x="157" y="37"/>
                </a:cxn>
                <a:cxn ang="0">
                  <a:pos x="169" y="46"/>
                </a:cxn>
                <a:cxn ang="0">
                  <a:pos x="173" y="47"/>
                </a:cxn>
                <a:cxn ang="0">
                  <a:pos x="180" y="51"/>
                </a:cxn>
                <a:cxn ang="0">
                  <a:pos x="193" y="55"/>
                </a:cxn>
                <a:cxn ang="0">
                  <a:pos x="191" y="61"/>
                </a:cxn>
                <a:cxn ang="0">
                  <a:pos x="196" y="60"/>
                </a:cxn>
                <a:cxn ang="0">
                  <a:pos x="189" y="71"/>
                </a:cxn>
                <a:cxn ang="0">
                  <a:pos x="192" y="77"/>
                </a:cxn>
                <a:cxn ang="0">
                  <a:pos x="193" y="86"/>
                </a:cxn>
                <a:cxn ang="0">
                  <a:pos x="225" y="95"/>
                </a:cxn>
                <a:cxn ang="0">
                  <a:pos x="240" y="107"/>
                </a:cxn>
                <a:cxn ang="0">
                  <a:pos x="255" y="115"/>
                </a:cxn>
                <a:cxn ang="0">
                  <a:pos x="245" y="121"/>
                </a:cxn>
                <a:cxn ang="0">
                  <a:pos x="245" y="132"/>
                </a:cxn>
                <a:cxn ang="0">
                  <a:pos x="236" y="142"/>
                </a:cxn>
                <a:cxn ang="0">
                  <a:pos x="196" y="120"/>
                </a:cxn>
                <a:cxn ang="0">
                  <a:pos x="198" y="132"/>
                </a:cxn>
                <a:cxn ang="0">
                  <a:pos x="208" y="143"/>
                </a:cxn>
                <a:cxn ang="0">
                  <a:pos x="221" y="153"/>
                </a:cxn>
                <a:cxn ang="0">
                  <a:pos x="226" y="175"/>
                </a:cxn>
                <a:cxn ang="0">
                  <a:pos x="213" y="184"/>
                </a:cxn>
                <a:cxn ang="0">
                  <a:pos x="161" y="161"/>
                </a:cxn>
                <a:cxn ang="0">
                  <a:pos x="152" y="155"/>
                </a:cxn>
                <a:cxn ang="0">
                  <a:pos x="136" y="142"/>
                </a:cxn>
                <a:cxn ang="0">
                  <a:pos x="129" y="145"/>
                </a:cxn>
                <a:cxn ang="0">
                  <a:pos x="106" y="145"/>
                </a:cxn>
                <a:cxn ang="0">
                  <a:pos x="147" y="134"/>
                </a:cxn>
                <a:cxn ang="0">
                  <a:pos x="158" y="107"/>
                </a:cxn>
                <a:cxn ang="0">
                  <a:pos x="135" y="83"/>
                </a:cxn>
                <a:cxn ang="0">
                  <a:pos x="120" y="85"/>
                </a:cxn>
                <a:cxn ang="0">
                  <a:pos x="127" y="76"/>
                </a:cxn>
                <a:cxn ang="0">
                  <a:pos x="111" y="61"/>
                </a:cxn>
                <a:cxn ang="0">
                  <a:pos x="100" y="66"/>
                </a:cxn>
                <a:cxn ang="0">
                  <a:pos x="82" y="68"/>
                </a:cxn>
                <a:cxn ang="0">
                  <a:pos x="6" y="47"/>
                </a:cxn>
                <a:cxn ang="0">
                  <a:pos x="0" y="41"/>
                </a:cxn>
              </a:cxnLst>
              <a:rect l="0" t="0" r="r" b="b"/>
              <a:pathLst>
                <a:path w="256" h="185">
                  <a:moveTo>
                    <a:pt x="0" y="41"/>
                  </a:moveTo>
                  <a:lnTo>
                    <a:pt x="2" y="21"/>
                  </a:lnTo>
                  <a:lnTo>
                    <a:pt x="13" y="7"/>
                  </a:lnTo>
                  <a:lnTo>
                    <a:pt x="31" y="0"/>
                  </a:lnTo>
                  <a:lnTo>
                    <a:pt x="45" y="3"/>
                  </a:lnTo>
                  <a:lnTo>
                    <a:pt x="29" y="21"/>
                  </a:lnTo>
                  <a:lnTo>
                    <a:pt x="34" y="33"/>
                  </a:lnTo>
                  <a:lnTo>
                    <a:pt x="45" y="44"/>
                  </a:lnTo>
                  <a:lnTo>
                    <a:pt x="31" y="48"/>
                  </a:lnTo>
                  <a:lnTo>
                    <a:pt x="46" y="47"/>
                  </a:lnTo>
                  <a:lnTo>
                    <a:pt x="48" y="38"/>
                  </a:lnTo>
                  <a:lnTo>
                    <a:pt x="36" y="32"/>
                  </a:lnTo>
                  <a:lnTo>
                    <a:pt x="46" y="26"/>
                  </a:lnTo>
                  <a:lnTo>
                    <a:pt x="39" y="17"/>
                  </a:lnTo>
                  <a:lnTo>
                    <a:pt x="54" y="19"/>
                  </a:lnTo>
                  <a:lnTo>
                    <a:pt x="40" y="14"/>
                  </a:lnTo>
                  <a:lnTo>
                    <a:pt x="55" y="15"/>
                  </a:lnTo>
                  <a:lnTo>
                    <a:pt x="45" y="9"/>
                  </a:lnTo>
                  <a:lnTo>
                    <a:pt x="57" y="9"/>
                  </a:lnTo>
                  <a:lnTo>
                    <a:pt x="65" y="3"/>
                  </a:lnTo>
                  <a:lnTo>
                    <a:pt x="75" y="3"/>
                  </a:lnTo>
                  <a:lnTo>
                    <a:pt x="76" y="11"/>
                  </a:lnTo>
                  <a:lnTo>
                    <a:pt x="84" y="14"/>
                  </a:lnTo>
                  <a:lnTo>
                    <a:pt x="81" y="33"/>
                  </a:lnTo>
                  <a:lnTo>
                    <a:pt x="91" y="24"/>
                  </a:lnTo>
                  <a:lnTo>
                    <a:pt x="97" y="28"/>
                  </a:lnTo>
                  <a:lnTo>
                    <a:pt x="111" y="19"/>
                  </a:lnTo>
                  <a:lnTo>
                    <a:pt x="132" y="24"/>
                  </a:lnTo>
                  <a:lnTo>
                    <a:pt x="141" y="33"/>
                  </a:lnTo>
                  <a:lnTo>
                    <a:pt x="134" y="38"/>
                  </a:lnTo>
                  <a:lnTo>
                    <a:pt x="147" y="36"/>
                  </a:lnTo>
                  <a:lnTo>
                    <a:pt x="143" y="41"/>
                  </a:lnTo>
                  <a:lnTo>
                    <a:pt x="151" y="44"/>
                  </a:lnTo>
                  <a:lnTo>
                    <a:pt x="157" y="37"/>
                  </a:lnTo>
                  <a:lnTo>
                    <a:pt x="166" y="41"/>
                  </a:lnTo>
                  <a:lnTo>
                    <a:pt x="169" y="46"/>
                  </a:lnTo>
                  <a:lnTo>
                    <a:pt x="161" y="47"/>
                  </a:lnTo>
                  <a:lnTo>
                    <a:pt x="173" y="47"/>
                  </a:lnTo>
                  <a:lnTo>
                    <a:pt x="171" y="54"/>
                  </a:lnTo>
                  <a:lnTo>
                    <a:pt x="180" y="51"/>
                  </a:lnTo>
                  <a:lnTo>
                    <a:pt x="174" y="57"/>
                  </a:lnTo>
                  <a:lnTo>
                    <a:pt x="193" y="55"/>
                  </a:lnTo>
                  <a:lnTo>
                    <a:pt x="182" y="61"/>
                  </a:lnTo>
                  <a:lnTo>
                    <a:pt x="191" y="61"/>
                  </a:lnTo>
                  <a:lnTo>
                    <a:pt x="188" y="66"/>
                  </a:lnTo>
                  <a:lnTo>
                    <a:pt x="196" y="60"/>
                  </a:lnTo>
                  <a:lnTo>
                    <a:pt x="204" y="66"/>
                  </a:lnTo>
                  <a:lnTo>
                    <a:pt x="189" y="71"/>
                  </a:lnTo>
                  <a:lnTo>
                    <a:pt x="210" y="76"/>
                  </a:lnTo>
                  <a:lnTo>
                    <a:pt x="192" y="77"/>
                  </a:lnTo>
                  <a:lnTo>
                    <a:pt x="199" y="80"/>
                  </a:lnTo>
                  <a:lnTo>
                    <a:pt x="193" y="86"/>
                  </a:lnTo>
                  <a:lnTo>
                    <a:pt x="215" y="97"/>
                  </a:lnTo>
                  <a:lnTo>
                    <a:pt x="225" y="95"/>
                  </a:lnTo>
                  <a:lnTo>
                    <a:pt x="230" y="108"/>
                  </a:lnTo>
                  <a:lnTo>
                    <a:pt x="240" y="107"/>
                  </a:lnTo>
                  <a:lnTo>
                    <a:pt x="239" y="112"/>
                  </a:lnTo>
                  <a:lnTo>
                    <a:pt x="255" y="115"/>
                  </a:lnTo>
                  <a:lnTo>
                    <a:pt x="253" y="122"/>
                  </a:lnTo>
                  <a:lnTo>
                    <a:pt x="245" y="121"/>
                  </a:lnTo>
                  <a:lnTo>
                    <a:pt x="249" y="126"/>
                  </a:lnTo>
                  <a:lnTo>
                    <a:pt x="245" y="132"/>
                  </a:lnTo>
                  <a:lnTo>
                    <a:pt x="237" y="129"/>
                  </a:lnTo>
                  <a:lnTo>
                    <a:pt x="236" y="142"/>
                  </a:lnTo>
                  <a:lnTo>
                    <a:pt x="207" y="118"/>
                  </a:lnTo>
                  <a:lnTo>
                    <a:pt x="196" y="120"/>
                  </a:lnTo>
                  <a:lnTo>
                    <a:pt x="204" y="126"/>
                  </a:lnTo>
                  <a:lnTo>
                    <a:pt x="198" y="132"/>
                  </a:lnTo>
                  <a:lnTo>
                    <a:pt x="203" y="132"/>
                  </a:lnTo>
                  <a:lnTo>
                    <a:pt x="208" y="143"/>
                  </a:lnTo>
                  <a:lnTo>
                    <a:pt x="223" y="146"/>
                  </a:lnTo>
                  <a:lnTo>
                    <a:pt x="221" y="153"/>
                  </a:lnTo>
                  <a:lnTo>
                    <a:pt x="229" y="158"/>
                  </a:lnTo>
                  <a:lnTo>
                    <a:pt x="226" y="175"/>
                  </a:lnTo>
                  <a:lnTo>
                    <a:pt x="189" y="158"/>
                  </a:lnTo>
                  <a:lnTo>
                    <a:pt x="213" y="184"/>
                  </a:lnTo>
                  <a:lnTo>
                    <a:pt x="168" y="169"/>
                  </a:lnTo>
                  <a:lnTo>
                    <a:pt x="161" y="161"/>
                  </a:lnTo>
                  <a:lnTo>
                    <a:pt x="167" y="160"/>
                  </a:lnTo>
                  <a:lnTo>
                    <a:pt x="152" y="155"/>
                  </a:lnTo>
                  <a:lnTo>
                    <a:pt x="148" y="145"/>
                  </a:lnTo>
                  <a:lnTo>
                    <a:pt x="136" y="142"/>
                  </a:lnTo>
                  <a:lnTo>
                    <a:pt x="136" y="149"/>
                  </a:lnTo>
                  <a:lnTo>
                    <a:pt x="129" y="145"/>
                  </a:lnTo>
                  <a:lnTo>
                    <a:pt x="119" y="152"/>
                  </a:lnTo>
                  <a:lnTo>
                    <a:pt x="106" y="145"/>
                  </a:lnTo>
                  <a:lnTo>
                    <a:pt x="113" y="134"/>
                  </a:lnTo>
                  <a:lnTo>
                    <a:pt x="147" y="134"/>
                  </a:lnTo>
                  <a:lnTo>
                    <a:pt x="139" y="123"/>
                  </a:lnTo>
                  <a:lnTo>
                    <a:pt x="158" y="107"/>
                  </a:lnTo>
                  <a:lnTo>
                    <a:pt x="145" y="85"/>
                  </a:lnTo>
                  <a:lnTo>
                    <a:pt x="135" y="83"/>
                  </a:lnTo>
                  <a:lnTo>
                    <a:pt x="140" y="80"/>
                  </a:lnTo>
                  <a:lnTo>
                    <a:pt x="120" y="85"/>
                  </a:lnTo>
                  <a:lnTo>
                    <a:pt x="119" y="79"/>
                  </a:lnTo>
                  <a:lnTo>
                    <a:pt x="127" y="76"/>
                  </a:lnTo>
                  <a:lnTo>
                    <a:pt x="111" y="67"/>
                  </a:lnTo>
                  <a:lnTo>
                    <a:pt x="111" y="61"/>
                  </a:lnTo>
                  <a:lnTo>
                    <a:pt x="96" y="57"/>
                  </a:lnTo>
                  <a:lnTo>
                    <a:pt x="100" y="66"/>
                  </a:lnTo>
                  <a:lnTo>
                    <a:pt x="75" y="63"/>
                  </a:lnTo>
                  <a:lnTo>
                    <a:pt x="82" y="68"/>
                  </a:lnTo>
                  <a:lnTo>
                    <a:pt x="17" y="59"/>
                  </a:lnTo>
                  <a:lnTo>
                    <a:pt x="6" y="47"/>
                  </a:lnTo>
                  <a:lnTo>
                    <a:pt x="26" y="48"/>
                  </a:lnTo>
                  <a:lnTo>
                    <a:pt x="0" y="4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2" name="Freeform 40">
              <a:extLst>
                <a:ext uri="{FF2B5EF4-FFF2-40B4-BE49-F238E27FC236}">
                  <a16:creationId xmlns:a16="http://schemas.microsoft.com/office/drawing/2014/main" id="{C652B47F-DC1F-4CE1-8AE6-24B8B8F50C90}"/>
                </a:ext>
              </a:extLst>
            </p:cNvPr>
            <p:cNvSpPr>
              <a:spLocks noChangeAspect="1"/>
            </p:cNvSpPr>
            <p:nvPr/>
          </p:nvSpPr>
          <p:spPr bwMode="auto">
            <a:xfrm>
              <a:off x="2106619" y="2320922"/>
              <a:ext cx="163513" cy="115887"/>
            </a:xfrm>
            <a:custGeom>
              <a:avLst/>
              <a:gdLst/>
              <a:ahLst/>
              <a:cxnLst>
                <a:cxn ang="0">
                  <a:pos x="0" y="32"/>
                </a:cxn>
                <a:cxn ang="0">
                  <a:pos x="9" y="25"/>
                </a:cxn>
                <a:cxn ang="0">
                  <a:pos x="14" y="0"/>
                </a:cxn>
                <a:cxn ang="0">
                  <a:pos x="19" y="9"/>
                </a:cxn>
                <a:cxn ang="0">
                  <a:pos x="33" y="11"/>
                </a:cxn>
                <a:cxn ang="0">
                  <a:pos x="59" y="29"/>
                </a:cxn>
                <a:cxn ang="0">
                  <a:pos x="56" y="35"/>
                </a:cxn>
                <a:cxn ang="0">
                  <a:pos x="32" y="27"/>
                </a:cxn>
                <a:cxn ang="0">
                  <a:pos x="17" y="40"/>
                </a:cxn>
                <a:cxn ang="0">
                  <a:pos x="13" y="29"/>
                </a:cxn>
                <a:cxn ang="0">
                  <a:pos x="0" y="32"/>
                </a:cxn>
              </a:cxnLst>
              <a:rect l="0" t="0" r="r" b="b"/>
              <a:pathLst>
                <a:path w="60" h="41">
                  <a:moveTo>
                    <a:pt x="0" y="32"/>
                  </a:moveTo>
                  <a:lnTo>
                    <a:pt x="9" y="25"/>
                  </a:lnTo>
                  <a:lnTo>
                    <a:pt x="14" y="0"/>
                  </a:lnTo>
                  <a:lnTo>
                    <a:pt x="19" y="9"/>
                  </a:lnTo>
                  <a:lnTo>
                    <a:pt x="33" y="11"/>
                  </a:lnTo>
                  <a:lnTo>
                    <a:pt x="59" y="29"/>
                  </a:lnTo>
                  <a:lnTo>
                    <a:pt x="56" y="35"/>
                  </a:lnTo>
                  <a:lnTo>
                    <a:pt x="32" y="27"/>
                  </a:lnTo>
                  <a:lnTo>
                    <a:pt x="17" y="40"/>
                  </a:lnTo>
                  <a:lnTo>
                    <a:pt x="13" y="29"/>
                  </a:lnTo>
                  <a:lnTo>
                    <a:pt x="0" y="3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3" name="Freeform 41">
              <a:extLst>
                <a:ext uri="{FF2B5EF4-FFF2-40B4-BE49-F238E27FC236}">
                  <a16:creationId xmlns:a16="http://schemas.microsoft.com/office/drawing/2014/main" id="{AC9DBC82-E3C5-4B01-94C6-0137448F9538}"/>
                </a:ext>
              </a:extLst>
            </p:cNvPr>
            <p:cNvSpPr>
              <a:spLocks noChangeAspect="1"/>
            </p:cNvSpPr>
            <p:nvPr/>
          </p:nvSpPr>
          <p:spPr bwMode="auto">
            <a:xfrm>
              <a:off x="2781308" y="2849559"/>
              <a:ext cx="163513" cy="165100"/>
            </a:xfrm>
            <a:custGeom>
              <a:avLst/>
              <a:gdLst/>
              <a:ahLst/>
              <a:cxnLst>
                <a:cxn ang="0">
                  <a:pos x="0" y="46"/>
                </a:cxn>
                <a:cxn ang="0">
                  <a:pos x="24" y="3"/>
                </a:cxn>
                <a:cxn ang="0">
                  <a:pos x="34" y="0"/>
                </a:cxn>
                <a:cxn ang="0">
                  <a:pos x="22" y="23"/>
                </a:cxn>
                <a:cxn ang="0">
                  <a:pos x="30" y="18"/>
                </a:cxn>
                <a:cxn ang="0">
                  <a:pos x="35" y="28"/>
                </a:cxn>
                <a:cxn ang="0">
                  <a:pos x="51" y="28"/>
                </a:cxn>
                <a:cxn ang="0">
                  <a:pos x="48" y="36"/>
                </a:cxn>
                <a:cxn ang="0">
                  <a:pos x="56" y="36"/>
                </a:cxn>
                <a:cxn ang="0">
                  <a:pos x="49" y="45"/>
                </a:cxn>
                <a:cxn ang="0">
                  <a:pos x="57" y="40"/>
                </a:cxn>
                <a:cxn ang="0">
                  <a:pos x="59" y="49"/>
                </a:cxn>
                <a:cxn ang="0">
                  <a:pos x="51" y="58"/>
                </a:cxn>
                <a:cxn ang="0">
                  <a:pos x="51" y="51"/>
                </a:cxn>
                <a:cxn ang="0">
                  <a:pos x="47" y="55"/>
                </a:cxn>
                <a:cxn ang="0">
                  <a:pos x="47" y="44"/>
                </a:cxn>
                <a:cxn ang="0">
                  <a:pos x="32" y="55"/>
                </a:cxn>
                <a:cxn ang="0">
                  <a:pos x="41" y="48"/>
                </a:cxn>
                <a:cxn ang="0">
                  <a:pos x="28" y="49"/>
                </a:cxn>
                <a:cxn ang="0">
                  <a:pos x="32" y="44"/>
                </a:cxn>
                <a:cxn ang="0">
                  <a:pos x="0" y="46"/>
                </a:cxn>
              </a:cxnLst>
              <a:rect l="0" t="0" r="r" b="b"/>
              <a:pathLst>
                <a:path w="60" h="59">
                  <a:moveTo>
                    <a:pt x="0" y="46"/>
                  </a:moveTo>
                  <a:lnTo>
                    <a:pt x="24" y="3"/>
                  </a:lnTo>
                  <a:lnTo>
                    <a:pt x="34" y="0"/>
                  </a:lnTo>
                  <a:lnTo>
                    <a:pt x="22" y="23"/>
                  </a:lnTo>
                  <a:lnTo>
                    <a:pt x="30" y="18"/>
                  </a:lnTo>
                  <a:lnTo>
                    <a:pt x="35" y="28"/>
                  </a:lnTo>
                  <a:lnTo>
                    <a:pt x="51" y="28"/>
                  </a:lnTo>
                  <a:lnTo>
                    <a:pt x="48" y="36"/>
                  </a:lnTo>
                  <a:lnTo>
                    <a:pt x="56" y="36"/>
                  </a:lnTo>
                  <a:lnTo>
                    <a:pt x="49" y="45"/>
                  </a:lnTo>
                  <a:lnTo>
                    <a:pt x="57" y="40"/>
                  </a:lnTo>
                  <a:lnTo>
                    <a:pt x="59" y="49"/>
                  </a:lnTo>
                  <a:lnTo>
                    <a:pt x="51" y="58"/>
                  </a:lnTo>
                  <a:lnTo>
                    <a:pt x="51" y="51"/>
                  </a:lnTo>
                  <a:lnTo>
                    <a:pt x="47" y="55"/>
                  </a:lnTo>
                  <a:lnTo>
                    <a:pt x="47" y="44"/>
                  </a:lnTo>
                  <a:lnTo>
                    <a:pt x="32" y="55"/>
                  </a:lnTo>
                  <a:lnTo>
                    <a:pt x="41" y="48"/>
                  </a:lnTo>
                  <a:lnTo>
                    <a:pt x="28" y="49"/>
                  </a:lnTo>
                  <a:lnTo>
                    <a:pt x="32" y="44"/>
                  </a:lnTo>
                  <a:lnTo>
                    <a:pt x="0" y="4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4" name="Freeform 42">
              <a:extLst>
                <a:ext uri="{FF2B5EF4-FFF2-40B4-BE49-F238E27FC236}">
                  <a16:creationId xmlns:a16="http://schemas.microsoft.com/office/drawing/2014/main" id="{720B375B-9A3A-4D42-A592-60FEACDD8152}"/>
                </a:ext>
              </a:extLst>
            </p:cNvPr>
            <p:cNvSpPr>
              <a:spLocks noChangeAspect="1"/>
            </p:cNvSpPr>
            <p:nvPr/>
          </p:nvSpPr>
          <p:spPr bwMode="auto">
            <a:xfrm>
              <a:off x="6149992" y="4027482"/>
              <a:ext cx="46038" cy="98425"/>
            </a:xfrm>
            <a:custGeom>
              <a:avLst/>
              <a:gdLst/>
              <a:ahLst/>
              <a:cxnLst>
                <a:cxn ang="0">
                  <a:pos x="0" y="0"/>
                </a:cxn>
                <a:cxn ang="0">
                  <a:pos x="2" y="34"/>
                </a:cxn>
                <a:cxn ang="0">
                  <a:pos x="16" y="28"/>
                </a:cxn>
                <a:cxn ang="0">
                  <a:pos x="10" y="8"/>
                </a:cxn>
                <a:cxn ang="0">
                  <a:pos x="0" y="0"/>
                </a:cxn>
              </a:cxnLst>
              <a:rect l="0" t="0" r="r" b="b"/>
              <a:pathLst>
                <a:path w="17" h="35">
                  <a:moveTo>
                    <a:pt x="0" y="0"/>
                  </a:moveTo>
                  <a:lnTo>
                    <a:pt x="2" y="34"/>
                  </a:lnTo>
                  <a:lnTo>
                    <a:pt x="16" y="28"/>
                  </a:lnTo>
                  <a:lnTo>
                    <a:pt x="10" y="8"/>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5" name="Freeform 43">
              <a:extLst>
                <a:ext uri="{FF2B5EF4-FFF2-40B4-BE49-F238E27FC236}">
                  <a16:creationId xmlns:a16="http://schemas.microsoft.com/office/drawing/2014/main" id="{EACE9E99-AC59-4102-AC00-9142F5F90932}"/>
                </a:ext>
              </a:extLst>
            </p:cNvPr>
            <p:cNvSpPr>
              <a:spLocks noChangeAspect="1"/>
            </p:cNvSpPr>
            <p:nvPr/>
          </p:nvSpPr>
          <p:spPr bwMode="auto">
            <a:xfrm>
              <a:off x="2389194" y="4714868"/>
              <a:ext cx="201613" cy="1055686"/>
            </a:xfrm>
            <a:custGeom>
              <a:avLst/>
              <a:gdLst/>
              <a:ahLst/>
              <a:cxnLst>
                <a:cxn ang="0">
                  <a:pos x="0" y="294"/>
                </a:cxn>
                <a:cxn ang="0">
                  <a:pos x="5" y="284"/>
                </a:cxn>
                <a:cxn ang="0">
                  <a:pos x="15" y="292"/>
                </a:cxn>
                <a:cxn ang="0">
                  <a:pos x="25" y="272"/>
                </a:cxn>
                <a:cxn ang="0">
                  <a:pos x="21" y="265"/>
                </a:cxn>
                <a:cxn ang="0">
                  <a:pos x="29" y="238"/>
                </a:cxn>
                <a:cxn ang="0">
                  <a:pos x="15" y="236"/>
                </a:cxn>
                <a:cxn ang="0">
                  <a:pos x="17" y="193"/>
                </a:cxn>
                <a:cxn ang="0">
                  <a:pos x="35" y="148"/>
                </a:cxn>
                <a:cxn ang="0">
                  <a:pos x="35" y="110"/>
                </a:cxn>
                <a:cxn ang="0">
                  <a:pos x="48" y="39"/>
                </a:cxn>
                <a:cxn ang="0">
                  <a:pos x="44" y="7"/>
                </a:cxn>
                <a:cxn ang="0">
                  <a:pos x="52" y="0"/>
                </a:cxn>
                <a:cxn ang="0">
                  <a:pos x="62" y="17"/>
                </a:cxn>
                <a:cxn ang="0">
                  <a:pos x="67" y="50"/>
                </a:cxn>
                <a:cxn ang="0">
                  <a:pos x="73" y="51"/>
                </a:cxn>
                <a:cxn ang="0">
                  <a:pos x="73" y="62"/>
                </a:cxn>
                <a:cxn ang="0">
                  <a:pos x="63" y="67"/>
                </a:cxn>
                <a:cxn ang="0">
                  <a:pos x="63" y="89"/>
                </a:cxn>
                <a:cxn ang="0">
                  <a:pos x="52" y="101"/>
                </a:cxn>
                <a:cxn ang="0">
                  <a:pos x="44" y="132"/>
                </a:cxn>
                <a:cxn ang="0">
                  <a:pos x="50" y="161"/>
                </a:cxn>
                <a:cxn ang="0">
                  <a:pos x="39" y="186"/>
                </a:cxn>
                <a:cxn ang="0">
                  <a:pos x="31" y="248"/>
                </a:cxn>
                <a:cxn ang="0">
                  <a:pos x="37" y="270"/>
                </a:cxn>
                <a:cxn ang="0">
                  <a:pos x="32" y="272"/>
                </a:cxn>
                <a:cxn ang="0">
                  <a:pos x="34" y="292"/>
                </a:cxn>
                <a:cxn ang="0">
                  <a:pos x="19" y="334"/>
                </a:cxn>
                <a:cxn ang="0">
                  <a:pos x="21" y="341"/>
                </a:cxn>
                <a:cxn ang="0">
                  <a:pos x="28" y="338"/>
                </a:cxn>
                <a:cxn ang="0">
                  <a:pos x="31" y="355"/>
                </a:cxn>
                <a:cxn ang="0">
                  <a:pos x="63" y="358"/>
                </a:cxn>
                <a:cxn ang="0">
                  <a:pos x="41" y="364"/>
                </a:cxn>
                <a:cxn ang="0">
                  <a:pos x="39" y="376"/>
                </a:cxn>
                <a:cxn ang="0">
                  <a:pos x="29" y="373"/>
                </a:cxn>
                <a:cxn ang="0">
                  <a:pos x="39" y="365"/>
                </a:cxn>
                <a:cxn ang="0">
                  <a:pos x="24" y="362"/>
                </a:cxn>
                <a:cxn ang="0">
                  <a:pos x="22" y="349"/>
                </a:cxn>
                <a:cxn ang="0">
                  <a:pos x="18" y="355"/>
                </a:cxn>
                <a:cxn ang="0">
                  <a:pos x="13" y="343"/>
                </a:cxn>
                <a:cxn ang="0">
                  <a:pos x="15" y="339"/>
                </a:cxn>
                <a:cxn ang="0">
                  <a:pos x="8" y="333"/>
                </a:cxn>
                <a:cxn ang="0">
                  <a:pos x="15" y="326"/>
                </a:cxn>
                <a:cxn ang="0">
                  <a:pos x="9" y="308"/>
                </a:cxn>
                <a:cxn ang="0">
                  <a:pos x="20" y="310"/>
                </a:cxn>
                <a:cxn ang="0">
                  <a:pos x="9" y="301"/>
                </a:cxn>
                <a:cxn ang="0">
                  <a:pos x="12" y="294"/>
                </a:cxn>
                <a:cxn ang="0">
                  <a:pos x="0" y="294"/>
                </a:cxn>
              </a:cxnLst>
              <a:rect l="0" t="0" r="r" b="b"/>
              <a:pathLst>
                <a:path w="74" h="377">
                  <a:moveTo>
                    <a:pt x="0" y="294"/>
                  </a:moveTo>
                  <a:lnTo>
                    <a:pt x="5" y="284"/>
                  </a:lnTo>
                  <a:lnTo>
                    <a:pt x="15" y="292"/>
                  </a:lnTo>
                  <a:lnTo>
                    <a:pt x="25" y="272"/>
                  </a:lnTo>
                  <a:lnTo>
                    <a:pt x="21" y="265"/>
                  </a:lnTo>
                  <a:lnTo>
                    <a:pt x="29" y="238"/>
                  </a:lnTo>
                  <a:lnTo>
                    <a:pt x="15" y="236"/>
                  </a:lnTo>
                  <a:lnTo>
                    <a:pt x="17" y="193"/>
                  </a:lnTo>
                  <a:lnTo>
                    <a:pt x="35" y="148"/>
                  </a:lnTo>
                  <a:lnTo>
                    <a:pt x="35" y="110"/>
                  </a:lnTo>
                  <a:lnTo>
                    <a:pt x="48" y="39"/>
                  </a:lnTo>
                  <a:lnTo>
                    <a:pt x="44" y="7"/>
                  </a:lnTo>
                  <a:lnTo>
                    <a:pt x="52" y="0"/>
                  </a:lnTo>
                  <a:lnTo>
                    <a:pt x="62" y="17"/>
                  </a:lnTo>
                  <a:lnTo>
                    <a:pt x="67" y="50"/>
                  </a:lnTo>
                  <a:lnTo>
                    <a:pt x="73" y="51"/>
                  </a:lnTo>
                  <a:lnTo>
                    <a:pt x="73" y="62"/>
                  </a:lnTo>
                  <a:lnTo>
                    <a:pt x="63" y="67"/>
                  </a:lnTo>
                  <a:lnTo>
                    <a:pt x="63" y="89"/>
                  </a:lnTo>
                  <a:lnTo>
                    <a:pt x="52" y="101"/>
                  </a:lnTo>
                  <a:lnTo>
                    <a:pt x="44" y="132"/>
                  </a:lnTo>
                  <a:lnTo>
                    <a:pt x="50" y="161"/>
                  </a:lnTo>
                  <a:lnTo>
                    <a:pt x="39" y="186"/>
                  </a:lnTo>
                  <a:lnTo>
                    <a:pt x="31" y="248"/>
                  </a:lnTo>
                  <a:lnTo>
                    <a:pt x="37" y="270"/>
                  </a:lnTo>
                  <a:lnTo>
                    <a:pt x="32" y="272"/>
                  </a:lnTo>
                  <a:lnTo>
                    <a:pt x="34" y="292"/>
                  </a:lnTo>
                  <a:lnTo>
                    <a:pt x="19" y="334"/>
                  </a:lnTo>
                  <a:lnTo>
                    <a:pt x="21" y="341"/>
                  </a:lnTo>
                  <a:lnTo>
                    <a:pt x="28" y="338"/>
                  </a:lnTo>
                  <a:lnTo>
                    <a:pt x="31" y="355"/>
                  </a:lnTo>
                  <a:lnTo>
                    <a:pt x="63" y="358"/>
                  </a:lnTo>
                  <a:lnTo>
                    <a:pt x="41" y="364"/>
                  </a:lnTo>
                  <a:lnTo>
                    <a:pt x="39" y="376"/>
                  </a:lnTo>
                  <a:lnTo>
                    <a:pt x="29" y="373"/>
                  </a:lnTo>
                  <a:lnTo>
                    <a:pt x="39" y="365"/>
                  </a:lnTo>
                  <a:lnTo>
                    <a:pt x="24" y="362"/>
                  </a:lnTo>
                  <a:lnTo>
                    <a:pt x="22" y="349"/>
                  </a:lnTo>
                  <a:lnTo>
                    <a:pt x="18" y="355"/>
                  </a:lnTo>
                  <a:lnTo>
                    <a:pt x="13" y="343"/>
                  </a:lnTo>
                  <a:lnTo>
                    <a:pt x="15" y="339"/>
                  </a:lnTo>
                  <a:lnTo>
                    <a:pt x="8" y="333"/>
                  </a:lnTo>
                  <a:lnTo>
                    <a:pt x="15" y="326"/>
                  </a:lnTo>
                  <a:lnTo>
                    <a:pt x="9" y="308"/>
                  </a:lnTo>
                  <a:lnTo>
                    <a:pt x="20" y="310"/>
                  </a:lnTo>
                  <a:lnTo>
                    <a:pt x="9" y="301"/>
                  </a:lnTo>
                  <a:lnTo>
                    <a:pt x="12" y="294"/>
                  </a:lnTo>
                  <a:lnTo>
                    <a:pt x="0" y="29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6" name="Freeform 44">
              <a:extLst>
                <a:ext uri="{FF2B5EF4-FFF2-40B4-BE49-F238E27FC236}">
                  <a16:creationId xmlns:a16="http://schemas.microsoft.com/office/drawing/2014/main" id="{0E5402D7-5F5A-48D9-85D5-199EF4DE7C88}"/>
                </a:ext>
              </a:extLst>
            </p:cNvPr>
            <p:cNvSpPr>
              <a:spLocks noChangeAspect="1"/>
            </p:cNvSpPr>
            <p:nvPr/>
          </p:nvSpPr>
          <p:spPr bwMode="auto">
            <a:xfrm>
              <a:off x="2398719" y="5600691"/>
              <a:ext cx="46038" cy="47625"/>
            </a:xfrm>
            <a:custGeom>
              <a:avLst/>
              <a:gdLst/>
              <a:ahLst/>
              <a:cxnLst>
                <a:cxn ang="0">
                  <a:pos x="0" y="6"/>
                </a:cxn>
                <a:cxn ang="0">
                  <a:pos x="5" y="0"/>
                </a:cxn>
                <a:cxn ang="0">
                  <a:pos x="16" y="16"/>
                </a:cxn>
                <a:cxn ang="0">
                  <a:pos x="0" y="6"/>
                </a:cxn>
              </a:cxnLst>
              <a:rect l="0" t="0" r="r" b="b"/>
              <a:pathLst>
                <a:path w="17" h="17">
                  <a:moveTo>
                    <a:pt x="0" y="6"/>
                  </a:moveTo>
                  <a:lnTo>
                    <a:pt x="5" y="0"/>
                  </a:lnTo>
                  <a:lnTo>
                    <a:pt x="16" y="16"/>
                  </a:lnTo>
                  <a:lnTo>
                    <a:pt x="0" y="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7" name="Freeform 45">
              <a:extLst>
                <a:ext uri="{FF2B5EF4-FFF2-40B4-BE49-F238E27FC236}">
                  <a16:creationId xmlns:a16="http://schemas.microsoft.com/office/drawing/2014/main" id="{3B1A3AF2-5348-49D4-8939-21B608750F67}"/>
                </a:ext>
              </a:extLst>
            </p:cNvPr>
            <p:cNvSpPr>
              <a:spLocks noChangeAspect="1"/>
            </p:cNvSpPr>
            <p:nvPr/>
          </p:nvSpPr>
          <p:spPr bwMode="auto">
            <a:xfrm>
              <a:off x="2417769" y="5386379"/>
              <a:ext cx="46038" cy="50800"/>
            </a:xfrm>
            <a:custGeom>
              <a:avLst/>
              <a:gdLst/>
              <a:ahLst/>
              <a:cxnLst>
                <a:cxn ang="0">
                  <a:pos x="0" y="15"/>
                </a:cxn>
                <a:cxn ang="0">
                  <a:pos x="16" y="0"/>
                </a:cxn>
                <a:cxn ang="0">
                  <a:pos x="16" y="17"/>
                </a:cxn>
                <a:cxn ang="0">
                  <a:pos x="0" y="15"/>
                </a:cxn>
              </a:cxnLst>
              <a:rect l="0" t="0" r="r" b="b"/>
              <a:pathLst>
                <a:path w="17" h="18">
                  <a:moveTo>
                    <a:pt x="0" y="15"/>
                  </a:moveTo>
                  <a:lnTo>
                    <a:pt x="16" y="0"/>
                  </a:lnTo>
                  <a:lnTo>
                    <a:pt x="16" y="17"/>
                  </a:lnTo>
                  <a:lnTo>
                    <a:pt x="0" y="1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8" name="Freeform 46">
              <a:extLst>
                <a:ext uri="{FF2B5EF4-FFF2-40B4-BE49-F238E27FC236}">
                  <a16:creationId xmlns:a16="http://schemas.microsoft.com/office/drawing/2014/main" id="{14D2061C-8236-4452-8E63-10527B0AB235}"/>
                </a:ext>
              </a:extLst>
            </p:cNvPr>
            <p:cNvSpPr>
              <a:spLocks noChangeAspect="1"/>
            </p:cNvSpPr>
            <p:nvPr/>
          </p:nvSpPr>
          <p:spPr bwMode="auto">
            <a:xfrm>
              <a:off x="2433645" y="5756266"/>
              <a:ext cx="47625" cy="49212"/>
            </a:xfrm>
            <a:custGeom>
              <a:avLst/>
              <a:gdLst/>
              <a:ahLst/>
              <a:cxnLst>
                <a:cxn ang="0">
                  <a:pos x="0" y="0"/>
                </a:cxn>
                <a:cxn ang="0">
                  <a:pos x="16" y="4"/>
                </a:cxn>
                <a:cxn ang="0">
                  <a:pos x="16" y="16"/>
                </a:cxn>
                <a:cxn ang="0">
                  <a:pos x="0" y="0"/>
                </a:cxn>
              </a:cxnLst>
              <a:rect l="0" t="0" r="r" b="b"/>
              <a:pathLst>
                <a:path w="17" h="17">
                  <a:moveTo>
                    <a:pt x="0" y="0"/>
                  </a:moveTo>
                  <a:lnTo>
                    <a:pt x="16" y="4"/>
                  </a:lnTo>
                  <a:lnTo>
                    <a:pt x="16" y="16"/>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9" name="Freeform 47">
              <a:extLst>
                <a:ext uri="{FF2B5EF4-FFF2-40B4-BE49-F238E27FC236}">
                  <a16:creationId xmlns:a16="http://schemas.microsoft.com/office/drawing/2014/main" id="{4C66A7E4-D0BD-403C-935A-544FCCDDFC3A}"/>
                </a:ext>
              </a:extLst>
            </p:cNvPr>
            <p:cNvSpPr>
              <a:spLocks noChangeAspect="1"/>
            </p:cNvSpPr>
            <p:nvPr/>
          </p:nvSpPr>
          <p:spPr bwMode="auto">
            <a:xfrm>
              <a:off x="2438407" y="5710229"/>
              <a:ext cx="52388" cy="50800"/>
            </a:xfrm>
            <a:custGeom>
              <a:avLst/>
              <a:gdLst/>
              <a:ahLst/>
              <a:cxnLst>
                <a:cxn ang="0">
                  <a:pos x="0" y="3"/>
                </a:cxn>
                <a:cxn ang="0">
                  <a:pos x="5" y="0"/>
                </a:cxn>
                <a:cxn ang="0">
                  <a:pos x="4" y="8"/>
                </a:cxn>
                <a:cxn ang="0">
                  <a:pos x="18" y="11"/>
                </a:cxn>
                <a:cxn ang="0">
                  <a:pos x="9" y="17"/>
                </a:cxn>
                <a:cxn ang="0">
                  <a:pos x="0" y="3"/>
                </a:cxn>
              </a:cxnLst>
              <a:rect l="0" t="0" r="r" b="b"/>
              <a:pathLst>
                <a:path w="19" h="18">
                  <a:moveTo>
                    <a:pt x="0" y="3"/>
                  </a:moveTo>
                  <a:lnTo>
                    <a:pt x="5" y="0"/>
                  </a:lnTo>
                  <a:lnTo>
                    <a:pt x="4" y="8"/>
                  </a:lnTo>
                  <a:lnTo>
                    <a:pt x="18" y="11"/>
                  </a:lnTo>
                  <a:lnTo>
                    <a:pt x="9" y="17"/>
                  </a:lnTo>
                  <a:lnTo>
                    <a:pt x="0" y="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0" name="Freeform 48">
              <a:extLst>
                <a:ext uri="{FF2B5EF4-FFF2-40B4-BE49-F238E27FC236}">
                  <a16:creationId xmlns:a16="http://schemas.microsoft.com/office/drawing/2014/main" id="{6988F4CF-8326-47F8-A46D-74F443358E93}"/>
                </a:ext>
              </a:extLst>
            </p:cNvPr>
            <p:cNvSpPr>
              <a:spLocks noChangeAspect="1"/>
            </p:cNvSpPr>
            <p:nvPr/>
          </p:nvSpPr>
          <p:spPr bwMode="auto">
            <a:xfrm>
              <a:off x="2474920" y="5773729"/>
              <a:ext cx="46038" cy="47625"/>
            </a:xfrm>
            <a:custGeom>
              <a:avLst/>
              <a:gdLst/>
              <a:ahLst/>
              <a:cxnLst>
                <a:cxn ang="0">
                  <a:pos x="0" y="12"/>
                </a:cxn>
                <a:cxn ang="0">
                  <a:pos x="5" y="0"/>
                </a:cxn>
                <a:cxn ang="0">
                  <a:pos x="16" y="16"/>
                </a:cxn>
                <a:cxn ang="0">
                  <a:pos x="0" y="12"/>
                </a:cxn>
              </a:cxnLst>
              <a:rect l="0" t="0" r="r" b="b"/>
              <a:pathLst>
                <a:path w="17" h="17">
                  <a:moveTo>
                    <a:pt x="0" y="12"/>
                  </a:moveTo>
                  <a:lnTo>
                    <a:pt x="5" y="0"/>
                  </a:lnTo>
                  <a:lnTo>
                    <a:pt x="16" y="16"/>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1" name="Freeform 49">
              <a:extLst>
                <a:ext uri="{FF2B5EF4-FFF2-40B4-BE49-F238E27FC236}">
                  <a16:creationId xmlns:a16="http://schemas.microsoft.com/office/drawing/2014/main" id="{808E6763-908B-455F-BCD6-7664109774B3}"/>
                </a:ext>
              </a:extLst>
            </p:cNvPr>
            <p:cNvSpPr>
              <a:spLocks noChangeAspect="1"/>
            </p:cNvSpPr>
            <p:nvPr/>
          </p:nvSpPr>
          <p:spPr bwMode="auto">
            <a:xfrm>
              <a:off x="2490795" y="5732454"/>
              <a:ext cx="71438" cy="79375"/>
            </a:xfrm>
            <a:custGeom>
              <a:avLst/>
              <a:gdLst/>
              <a:ahLst/>
              <a:cxnLst>
                <a:cxn ang="0">
                  <a:pos x="0" y="22"/>
                </a:cxn>
                <a:cxn ang="0">
                  <a:pos x="4" y="18"/>
                </a:cxn>
                <a:cxn ang="0">
                  <a:pos x="17" y="20"/>
                </a:cxn>
                <a:cxn ang="0">
                  <a:pos x="12" y="13"/>
                </a:cxn>
                <a:cxn ang="0">
                  <a:pos x="18" y="9"/>
                </a:cxn>
                <a:cxn ang="0">
                  <a:pos x="8" y="8"/>
                </a:cxn>
                <a:cxn ang="0">
                  <a:pos x="8" y="1"/>
                </a:cxn>
                <a:cxn ang="0">
                  <a:pos x="24" y="0"/>
                </a:cxn>
                <a:cxn ang="0">
                  <a:pos x="25" y="27"/>
                </a:cxn>
                <a:cxn ang="0">
                  <a:pos x="0" y="22"/>
                </a:cxn>
              </a:cxnLst>
              <a:rect l="0" t="0" r="r" b="b"/>
              <a:pathLst>
                <a:path w="26" h="28">
                  <a:moveTo>
                    <a:pt x="0" y="22"/>
                  </a:moveTo>
                  <a:lnTo>
                    <a:pt x="4" y="18"/>
                  </a:lnTo>
                  <a:lnTo>
                    <a:pt x="17" y="20"/>
                  </a:lnTo>
                  <a:lnTo>
                    <a:pt x="12" y="13"/>
                  </a:lnTo>
                  <a:lnTo>
                    <a:pt x="18" y="9"/>
                  </a:lnTo>
                  <a:lnTo>
                    <a:pt x="8" y="8"/>
                  </a:lnTo>
                  <a:lnTo>
                    <a:pt x="8" y="1"/>
                  </a:lnTo>
                  <a:lnTo>
                    <a:pt x="24" y="0"/>
                  </a:lnTo>
                  <a:lnTo>
                    <a:pt x="25" y="27"/>
                  </a:lnTo>
                  <a:lnTo>
                    <a:pt x="0" y="2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2" name="Freeform 50">
              <a:extLst>
                <a:ext uri="{FF2B5EF4-FFF2-40B4-BE49-F238E27FC236}">
                  <a16:creationId xmlns:a16="http://schemas.microsoft.com/office/drawing/2014/main" id="{15D8225A-00B9-4751-AFE5-64C2BBE8D787}"/>
                </a:ext>
              </a:extLst>
            </p:cNvPr>
            <p:cNvSpPr>
              <a:spLocks noChangeAspect="1"/>
            </p:cNvSpPr>
            <p:nvPr/>
          </p:nvSpPr>
          <p:spPr bwMode="auto">
            <a:xfrm>
              <a:off x="2525720" y="5818179"/>
              <a:ext cx="52388" cy="49212"/>
            </a:xfrm>
            <a:custGeom>
              <a:avLst/>
              <a:gdLst/>
              <a:ahLst/>
              <a:cxnLst>
                <a:cxn ang="0">
                  <a:pos x="0" y="0"/>
                </a:cxn>
                <a:cxn ang="0">
                  <a:pos x="16" y="5"/>
                </a:cxn>
                <a:cxn ang="0">
                  <a:pos x="18" y="16"/>
                </a:cxn>
                <a:cxn ang="0">
                  <a:pos x="0" y="0"/>
                </a:cxn>
              </a:cxnLst>
              <a:rect l="0" t="0" r="r" b="b"/>
              <a:pathLst>
                <a:path w="19" h="17">
                  <a:moveTo>
                    <a:pt x="0" y="0"/>
                  </a:moveTo>
                  <a:lnTo>
                    <a:pt x="16" y="5"/>
                  </a:lnTo>
                  <a:lnTo>
                    <a:pt x="18" y="16"/>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3" name="Freeform 51">
              <a:extLst>
                <a:ext uri="{FF2B5EF4-FFF2-40B4-BE49-F238E27FC236}">
                  <a16:creationId xmlns:a16="http://schemas.microsoft.com/office/drawing/2014/main" id="{32FD63BB-6991-4DB7-B860-32CE94322B0D}"/>
                </a:ext>
              </a:extLst>
            </p:cNvPr>
            <p:cNvSpPr>
              <a:spLocks noChangeAspect="1"/>
            </p:cNvSpPr>
            <p:nvPr/>
          </p:nvSpPr>
          <p:spPr bwMode="auto">
            <a:xfrm>
              <a:off x="2573345" y="5811829"/>
              <a:ext cx="44450" cy="46037"/>
            </a:xfrm>
            <a:custGeom>
              <a:avLst/>
              <a:gdLst/>
              <a:ahLst/>
              <a:cxnLst>
                <a:cxn ang="0">
                  <a:pos x="0" y="16"/>
                </a:cxn>
                <a:cxn ang="0">
                  <a:pos x="4" y="0"/>
                </a:cxn>
                <a:cxn ang="0">
                  <a:pos x="16" y="16"/>
                </a:cxn>
                <a:cxn ang="0">
                  <a:pos x="0" y="16"/>
                </a:cxn>
              </a:cxnLst>
              <a:rect l="0" t="0" r="r" b="b"/>
              <a:pathLst>
                <a:path w="17" h="17">
                  <a:moveTo>
                    <a:pt x="0" y="16"/>
                  </a:moveTo>
                  <a:lnTo>
                    <a:pt x="4" y="0"/>
                  </a:lnTo>
                  <a:lnTo>
                    <a:pt x="16" y="16"/>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4" name="Freeform 52">
              <a:extLst>
                <a:ext uri="{FF2B5EF4-FFF2-40B4-BE49-F238E27FC236}">
                  <a16:creationId xmlns:a16="http://schemas.microsoft.com/office/drawing/2014/main" id="{1A895019-9455-4290-8382-D0610939AA7B}"/>
                </a:ext>
              </a:extLst>
            </p:cNvPr>
            <p:cNvSpPr>
              <a:spLocks noChangeAspect="1"/>
            </p:cNvSpPr>
            <p:nvPr/>
          </p:nvSpPr>
          <p:spPr bwMode="auto">
            <a:xfrm>
              <a:off x="6846906" y="3763957"/>
              <a:ext cx="53975" cy="50800"/>
            </a:xfrm>
            <a:custGeom>
              <a:avLst/>
              <a:gdLst/>
              <a:ahLst/>
              <a:cxnLst>
                <a:cxn ang="0">
                  <a:pos x="0" y="14"/>
                </a:cxn>
                <a:cxn ang="0">
                  <a:pos x="6" y="0"/>
                </a:cxn>
                <a:cxn ang="0">
                  <a:pos x="19" y="3"/>
                </a:cxn>
                <a:cxn ang="0">
                  <a:pos x="9" y="17"/>
                </a:cxn>
                <a:cxn ang="0">
                  <a:pos x="0" y="14"/>
                </a:cxn>
              </a:cxnLst>
              <a:rect l="0" t="0" r="r" b="b"/>
              <a:pathLst>
                <a:path w="20" h="18">
                  <a:moveTo>
                    <a:pt x="0" y="14"/>
                  </a:moveTo>
                  <a:lnTo>
                    <a:pt x="6" y="0"/>
                  </a:lnTo>
                  <a:lnTo>
                    <a:pt x="19" y="3"/>
                  </a:lnTo>
                  <a:lnTo>
                    <a:pt x="9" y="17"/>
                  </a:lnTo>
                  <a:lnTo>
                    <a:pt x="0" y="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5" name="Freeform 53">
              <a:extLst>
                <a:ext uri="{FF2B5EF4-FFF2-40B4-BE49-F238E27FC236}">
                  <a16:creationId xmlns:a16="http://schemas.microsoft.com/office/drawing/2014/main" id="{43E1172C-A7C2-40BC-A7C9-4AE3288FFD58}"/>
                </a:ext>
              </a:extLst>
            </p:cNvPr>
            <p:cNvSpPr>
              <a:spLocks noChangeAspect="1"/>
            </p:cNvSpPr>
            <p:nvPr/>
          </p:nvSpPr>
          <p:spPr bwMode="auto">
            <a:xfrm>
              <a:off x="7121544" y="3632195"/>
              <a:ext cx="46038" cy="85725"/>
            </a:xfrm>
            <a:custGeom>
              <a:avLst/>
              <a:gdLst/>
              <a:ahLst/>
              <a:cxnLst>
                <a:cxn ang="0">
                  <a:pos x="0" y="12"/>
                </a:cxn>
                <a:cxn ang="0">
                  <a:pos x="6" y="30"/>
                </a:cxn>
                <a:cxn ang="0">
                  <a:pos x="16" y="0"/>
                </a:cxn>
                <a:cxn ang="0">
                  <a:pos x="7" y="1"/>
                </a:cxn>
                <a:cxn ang="0">
                  <a:pos x="0" y="12"/>
                </a:cxn>
              </a:cxnLst>
              <a:rect l="0" t="0" r="r" b="b"/>
              <a:pathLst>
                <a:path w="17" h="31">
                  <a:moveTo>
                    <a:pt x="0" y="12"/>
                  </a:moveTo>
                  <a:lnTo>
                    <a:pt x="6" y="30"/>
                  </a:lnTo>
                  <a:lnTo>
                    <a:pt x="16" y="0"/>
                  </a:lnTo>
                  <a:lnTo>
                    <a:pt x="7" y="1"/>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6" name="Freeform 54">
              <a:extLst>
                <a:ext uri="{FF2B5EF4-FFF2-40B4-BE49-F238E27FC236}">
                  <a16:creationId xmlns:a16="http://schemas.microsoft.com/office/drawing/2014/main" id="{59A03182-EA74-455D-8E8E-5D0507BD3EDB}"/>
                </a:ext>
              </a:extLst>
            </p:cNvPr>
            <p:cNvSpPr>
              <a:spLocks noChangeAspect="1"/>
            </p:cNvSpPr>
            <p:nvPr/>
          </p:nvSpPr>
          <p:spPr bwMode="auto">
            <a:xfrm>
              <a:off x="2308232" y="3963982"/>
              <a:ext cx="293688" cy="415924"/>
            </a:xfrm>
            <a:custGeom>
              <a:avLst/>
              <a:gdLst/>
              <a:ahLst/>
              <a:cxnLst>
                <a:cxn ang="0">
                  <a:pos x="0" y="99"/>
                </a:cxn>
                <a:cxn ang="0">
                  <a:pos x="13" y="109"/>
                </a:cxn>
                <a:cxn ang="0">
                  <a:pos x="32" y="112"/>
                </a:cxn>
                <a:cxn ang="0">
                  <a:pos x="52" y="132"/>
                </a:cxn>
                <a:cxn ang="0">
                  <a:pos x="77" y="134"/>
                </a:cxn>
                <a:cxn ang="0">
                  <a:pos x="73" y="144"/>
                </a:cxn>
                <a:cxn ang="0">
                  <a:pos x="80" y="148"/>
                </a:cxn>
                <a:cxn ang="0">
                  <a:pos x="83" y="122"/>
                </a:cxn>
                <a:cxn ang="0">
                  <a:pos x="79" y="106"/>
                </a:cxn>
                <a:cxn ang="0">
                  <a:pos x="87" y="105"/>
                </a:cxn>
                <a:cxn ang="0">
                  <a:pos x="81" y="96"/>
                </a:cxn>
                <a:cxn ang="0">
                  <a:pos x="102" y="93"/>
                </a:cxn>
                <a:cxn ang="0">
                  <a:pos x="107" y="99"/>
                </a:cxn>
                <a:cxn ang="0">
                  <a:pos x="99" y="86"/>
                </a:cxn>
                <a:cxn ang="0">
                  <a:pos x="102" y="55"/>
                </a:cxn>
                <a:cxn ang="0">
                  <a:pos x="84" y="56"/>
                </a:cxn>
                <a:cxn ang="0">
                  <a:pos x="79" y="49"/>
                </a:cxn>
                <a:cxn ang="0">
                  <a:pos x="62" y="47"/>
                </a:cxn>
                <a:cxn ang="0">
                  <a:pos x="50" y="29"/>
                </a:cxn>
                <a:cxn ang="0">
                  <a:pos x="67" y="5"/>
                </a:cxn>
                <a:cxn ang="0">
                  <a:pos x="65" y="0"/>
                </a:cxn>
                <a:cxn ang="0">
                  <a:pos x="34" y="13"/>
                </a:cxn>
                <a:cxn ang="0">
                  <a:pos x="18" y="39"/>
                </a:cxn>
                <a:cxn ang="0">
                  <a:pos x="13" y="33"/>
                </a:cxn>
                <a:cxn ang="0">
                  <a:pos x="9" y="46"/>
                </a:cxn>
                <a:cxn ang="0">
                  <a:pos x="13" y="76"/>
                </a:cxn>
                <a:cxn ang="0">
                  <a:pos x="17" y="76"/>
                </a:cxn>
                <a:cxn ang="0">
                  <a:pos x="0" y="99"/>
                </a:cxn>
              </a:cxnLst>
              <a:rect l="0" t="0" r="r" b="b"/>
              <a:pathLst>
                <a:path w="108" h="149">
                  <a:moveTo>
                    <a:pt x="0" y="99"/>
                  </a:moveTo>
                  <a:lnTo>
                    <a:pt x="13" y="109"/>
                  </a:lnTo>
                  <a:lnTo>
                    <a:pt x="32" y="112"/>
                  </a:lnTo>
                  <a:lnTo>
                    <a:pt x="52" y="132"/>
                  </a:lnTo>
                  <a:lnTo>
                    <a:pt x="77" y="134"/>
                  </a:lnTo>
                  <a:lnTo>
                    <a:pt x="73" y="144"/>
                  </a:lnTo>
                  <a:lnTo>
                    <a:pt x="80" y="148"/>
                  </a:lnTo>
                  <a:lnTo>
                    <a:pt x="83" y="122"/>
                  </a:lnTo>
                  <a:lnTo>
                    <a:pt x="79" y="106"/>
                  </a:lnTo>
                  <a:lnTo>
                    <a:pt x="87" y="105"/>
                  </a:lnTo>
                  <a:lnTo>
                    <a:pt x="81" y="96"/>
                  </a:lnTo>
                  <a:lnTo>
                    <a:pt x="102" y="93"/>
                  </a:lnTo>
                  <a:lnTo>
                    <a:pt x="107" y="99"/>
                  </a:lnTo>
                  <a:lnTo>
                    <a:pt x="99" y="86"/>
                  </a:lnTo>
                  <a:lnTo>
                    <a:pt x="102" y="55"/>
                  </a:lnTo>
                  <a:lnTo>
                    <a:pt x="84" y="56"/>
                  </a:lnTo>
                  <a:lnTo>
                    <a:pt x="79" y="49"/>
                  </a:lnTo>
                  <a:lnTo>
                    <a:pt x="62" y="47"/>
                  </a:lnTo>
                  <a:lnTo>
                    <a:pt x="50" y="29"/>
                  </a:lnTo>
                  <a:lnTo>
                    <a:pt x="67" y="5"/>
                  </a:lnTo>
                  <a:lnTo>
                    <a:pt x="65" y="0"/>
                  </a:lnTo>
                  <a:lnTo>
                    <a:pt x="34" y="13"/>
                  </a:lnTo>
                  <a:lnTo>
                    <a:pt x="18" y="39"/>
                  </a:lnTo>
                  <a:lnTo>
                    <a:pt x="13" y="33"/>
                  </a:lnTo>
                  <a:lnTo>
                    <a:pt x="9" y="46"/>
                  </a:lnTo>
                  <a:lnTo>
                    <a:pt x="13" y="76"/>
                  </a:lnTo>
                  <a:lnTo>
                    <a:pt x="17" y="76"/>
                  </a:lnTo>
                  <a:lnTo>
                    <a:pt x="0" y="9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7" name="Freeform 55">
              <a:extLst>
                <a:ext uri="{FF2B5EF4-FFF2-40B4-BE49-F238E27FC236}">
                  <a16:creationId xmlns:a16="http://schemas.microsoft.com/office/drawing/2014/main" id="{C10347E8-C03D-4A2E-9B98-ED91BD7748B8}"/>
                </a:ext>
              </a:extLst>
            </p:cNvPr>
            <p:cNvSpPr>
              <a:spLocks noChangeAspect="1"/>
            </p:cNvSpPr>
            <p:nvPr/>
          </p:nvSpPr>
          <p:spPr bwMode="auto">
            <a:xfrm>
              <a:off x="2143131" y="3997319"/>
              <a:ext cx="77788" cy="69850"/>
            </a:xfrm>
            <a:custGeom>
              <a:avLst/>
              <a:gdLst/>
              <a:ahLst/>
              <a:cxnLst>
                <a:cxn ang="0">
                  <a:pos x="0" y="0"/>
                </a:cxn>
                <a:cxn ang="0">
                  <a:pos x="1" y="10"/>
                </a:cxn>
                <a:cxn ang="0">
                  <a:pos x="6" y="8"/>
                </a:cxn>
                <a:cxn ang="0">
                  <a:pos x="24" y="24"/>
                </a:cxn>
                <a:cxn ang="0">
                  <a:pos x="28" y="12"/>
                </a:cxn>
                <a:cxn ang="0">
                  <a:pos x="19" y="1"/>
                </a:cxn>
                <a:cxn ang="0">
                  <a:pos x="0" y="0"/>
                </a:cxn>
              </a:cxnLst>
              <a:rect l="0" t="0" r="r" b="b"/>
              <a:pathLst>
                <a:path w="29" h="25">
                  <a:moveTo>
                    <a:pt x="0" y="0"/>
                  </a:moveTo>
                  <a:lnTo>
                    <a:pt x="1" y="10"/>
                  </a:lnTo>
                  <a:lnTo>
                    <a:pt x="6" y="8"/>
                  </a:lnTo>
                  <a:lnTo>
                    <a:pt x="24" y="24"/>
                  </a:lnTo>
                  <a:lnTo>
                    <a:pt x="28" y="12"/>
                  </a:lnTo>
                  <a:lnTo>
                    <a:pt x="19" y="1"/>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8" name="Freeform 56">
              <a:extLst>
                <a:ext uri="{FF2B5EF4-FFF2-40B4-BE49-F238E27FC236}">
                  <a16:creationId xmlns:a16="http://schemas.microsoft.com/office/drawing/2014/main" id="{62F4747F-A68A-4324-803C-BB4636E2056E}"/>
                </a:ext>
              </a:extLst>
            </p:cNvPr>
            <p:cNvSpPr>
              <a:spLocks noChangeAspect="1"/>
            </p:cNvSpPr>
            <p:nvPr/>
          </p:nvSpPr>
          <p:spPr bwMode="auto">
            <a:xfrm>
              <a:off x="2160594" y="3686170"/>
              <a:ext cx="265113" cy="87312"/>
            </a:xfrm>
            <a:custGeom>
              <a:avLst/>
              <a:gdLst/>
              <a:ahLst/>
              <a:cxnLst>
                <a:cxn ang="0">
                  <a:pos x="0" y="11"/>
                </a:cxn>
                <a:cxn ang="0">
                  <a:pos x="13" y="1"/>
                </a:cxn>
                <a:cxn ang="0">
                  <a:pos x="37" y="0"/>
                </a:cxn>
                <a:cxn ang="0">
                  <a:pos x="96" y="25"/>
                </a:cxn>
                <a:cxn ang="0">
                  <a:pos x="65" y="30"/>
                </a:cxn>
                <a:cxn ang="0">
                  <a:pos x="70" y="24"/>
                </a:cxn>
                <a:cxn ang="0">
                  <a:pos x="55" y="14"/>
                </a:cxn>
                <a:cxn ang="0">
                  <a:pos x="26" y="9"/>
                </a:cxn>
                <a:cxn ang="0">
                  <a:pos x="28" y="5"/>
                </a:cxn>
                <a:cxn ang="0">
                  <a:pos x="0" y="11"/>
                </a:cxn>
              </a:cxnLst>
              <a:rect l="0" t="0" r="r" b="b"/>
              <a:pathLst>
                <a:path w="97" h="31">
                  <a:moveTo>
                    <a:pt x="0" y="11"/>
                  </a:moveTo>
                  <a:lnTo>
                    <a:pt x="13" y="1"/>
                  </a:lnTo>
                  <a:lnTo>
                    <a:pt x="37" y="0"/>
                  </a:lnTo>
                  <a:lnTo>
                    <a:pt x="96" y="25"/>
                  </a:lnTo>
                  <a:lnTo>
                    <a:pt x="65" y="30"/>
                  </a:lnTo>
                  <a:lnTo>
                    <a:pt x="70" y="24"/>
                  </a:lnTo>
                  <a:lnTo>
                    <a:pt x="55" y="14"/>
                  </a:lnTo>
                  <a:lnTo>
                    <a:pt x="26" y="9"/>
                  </a:lnTo>
                  <a:lnTo>
                    <a:pt x="28" y="5"/>
                  </a:lnTo>
                  <a:lnTo>
                    <a:pt x="0" y="1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9" name="Freeform 57">
              <a:extLst>
                <a:ext uri="{FF2B5EF4-FFF2-40B4-BE49-F238E27FC236}">
                  <a16:creationId xmlns:a16="http://schemas.microsoft.com/office/drawing/2014/main" id="{F4E52411-643E-409F-8E1D-AC2239E3A741}"/>
                </a:ext>
              </a:extLst>
            </p:cNvPr>
            <p:cNvSpPr>
              <a:spLocks noChangeAspect="1"/>
            </p:cNvSpPr>
            <p:nvPr/>
          </p:nvSpPr>
          <p:spPr bwMode="auto">
            <a:xfrm>
              <a:off x="4502163" y="2867021"/>
              <a:ext cx="258763" cy="111125"/>
            </a:xfrm>
            <a:custGeom>
              <a:avLst/>
              <a:gdLst/>
              <a:ahLst/>
              <a:cxnLst>
                <a:cxn ang="0">
                  <a:pos x="0" y="10"/>
                </a:cxn>
                <a:cxn ang="0">
                  <a:pos x="17" y="28"/>
                </a:cxn>
                <a:cxn ang="0">
                  <a:pos x="43" y="27"/>
                </a:cxn>
                <a:cxn ang="0">
                  <a:pos x="47" y="35"/>
                </a:cxn>
                <a:cxn ang="0">
                  <a:pos x="59" y="39"/>
                </a:cxn>
                <a:cxn ang="0">
                  <a:pos x="79" y="30"/>
                </a:cxn>
                <a:cxn ang="0">
                  <a:pos x="91" y="32"/>
                </a:cxn>
                <a:cxn ang="0">
                  <a:pos x="94" y="24"/>
                </a:cxn>
                <a:cxn ang="0">
                  <a:pos x="71" y="22"/>
                </a:cxn>
                <a:cxn ang="0">
                  <a:pos x="26" y="4"/>
                </a:cxn>
                <a:cxn ang="0">
                  <a:pos x="20" y="0"/>
                </a:cxn>
                <a:cxn ang="0">
                  <a:pos x="0" y="10"/>
                </a:cxn>
              </a:cxnLst>
              <a:rect l="0" t="0" r="r" b="b"/>
              <a:pathLst>
                <a:path w="95" h="40">
                  <a:moveTo>
                    <a:pt x="0" y="10"/>
                  </a:moveTo>
                  <a:lnTo>
                    <a:pt x="17" y="28"/>
                  </a:lnTo>
                  <a:lnTo>
                    <a:pt x="43" y="27"/>
                  </a:lnTo>
                  <a:lnTo>
                    <a:pt x="47" y="35"/>
                  </a:lnTo>
                  <a:lnTo>
                    <a:pt x="59" y="39"/>
                  </a:lnTo>
                  <a:lnTo>
                    <a:pt x="79" y="30"/>
                  </a:lnTo>
                  <a:lnTo>
                    <a:pt x="91" y="32"/>
                  </a:lnTo>
                  <a:lnTo>
                    <a:pt x="94" y="24"/>
                  </a:lnTo>
                  <a:lnTo>
                    <a:pt x="71" y="22"/>
                  </a:lnTo>
                  <a:lnTo>
                    <a:pt x="26" y="4"/>
                  </a:lnTo>
                  <a:lnTo>
                    <a:pt x="20" y="0"/>
                  </a:lnTo>
                  <a:lnTo>
                    <a:pt x="0" y="1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0" name="Freeform 58">
              <a:extLst>
                <a:ext uri="{FF2B5EF4-FFF2-40B4-BE49-F238E27FC236}">
                  <a16:creationId xmlns:a16="http://schemas.microsoft.com/office/drawing/2014/main" id="{50B6E248-1707-42A6-9BE3-ADE22FA6B78A}"/>
                </a:ext>
              </a:extLst>
            </p:cNvPr>
            <p:cNvSpPr>
              <a:spLocks noChangeAspect="1"/>
            </p:cNvSpPr>
            <p:nvPr/>
          </p:nvSpPr>
          <p:spPr bwMode="auto">
            <a:xfrm>
              <a:off x="4413262" y="2640009"/>
              <a:ext cx="65088" cy="103187"/>
            </a:xfrm>
            <a:custGeom>
              <a:avLst/>
              <a:gdLst/>
              <a:ahLst/>
              <a:cxnLst>
                <a:cxn ang="0">
                  <a:pos x="0" y="27"/>
                </a:cxn>
                <a:cxn ang="0">
                  <a:pos x="2" y="10"/>
                </a:cxn>
                <a:cxn ang="0">
                  <a:pos x="20" y="0"/>
                </a:cxn>
                <a:cxn ang="0">
                  <a:pos x="17" y="14"/>
                </a:cxn>
                <a:cxn ang="0">
                  <a:pos x="23" y="18"/>
                </a:cxn>
                <a:cxn ang="0">
                  <a:pos x="12" y="26"/>
                </a:cxn>
                <a:cxn ang="0">
                  <a:pos x="11" y="36"/>
                </a:cxn>
                <a:cxn ang="0">
                  <a:pos x="4" y="36"/>
                </a:cxn>
                <a:cxn ang="0">
                  <a:pos x="0" y="27"/>
                </a:cxn>
              </a:cxnLst>
              <a:rect l="0" t="0" r="r" b="b"/>
              <a:pathLst>
                <a:path w="24" h="37">
                  <a:moveTo>
                    <a:pt x="0" y="27"/>
                  </a:moveTo>
                  <a:lnTo>
                    <a:pt x="2" y="10"/>
                  </a:lnTo>
                  <a:lnTo>
                    <a:pt x="20" y="0"/>
                  </a:lnTo>
                  <a:lnTo>
                    <a:pt x="17" y="14"/>
                  </a:lnTo>
                  <a:lnTo>
                    <a:pt x="23" y="18"/>
                  </a:lnTo>
                  <a:lnTo>
                    <a:pt x="12" y="26"/>
                  </a:lnTo>
                  <a:lnTo>
                    <a:pt x="11" y="36"/>
                  </a:lnTo>
                  <a:lnTo>
                    <a:pt x="4" y="36"/>
                  </a:lnTo>
                  <a:lnTo>
                    <a:pt x="0" y="2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1" name="Freeform 59">
              <a:extLst>
                <a:ext uri="{FF2B5EF4-FFF2-40B4-BE49-F238E27FC236}">
                  <a16:creationId xmlns:a16="http://schemas.microsoft.com/office/drawing/2014/main" id="{10ABF929-A2B0-4976-A034-75AA5A535DC1}"/>
                </a:ext>
              </a:extLst>
            </p:cNvPr>
            <p:cNvSpPr>
              <a:spLocks noChangeAspect="1"/>
            </p:cNvSpPr>
            <p:nvPr/>
          </p:nvSpPr>
          <p:spPr bwMode="auto">
            <a:xfrm>
              <a:off x="4456125" y="2716209"/>
              <a:ext cx="46038" cy="47625"/>
            </a:xfrm>
            <a:custGeom>
              <a:avLst/>
              <a:gdLst/>
              <a:ahLst/>
              <a:cxnLst>
                <a:cxn ang="0">
                  <a:pos x="0" y="16"/>
                </a:cxn>
                <a:cxn ang="0">
                  <a:pos x="14" y="0"/>
                </a:cxn>
                <a:cxn ang="0">
                  <a:pos x="16" y="9"/>
                </a:cxn>
                <a:cxn ang="0">
                  <a:pos x="0" y="16"/>
                </a:cxn>
              </a:cxnLst>
              <a:rect l="0" t="0" r="r" b="b"/>
              <a:pathLst>
                <a:path w="17" h="17">
                  <a:moveTo>
                    <a:pt x="0" y="16"/>
                  </a:moveTo>
                  <a:lnTo>
                    <a:pt x="14" y="0"/>
                  </a:lnTo>
                  <a:lnTo>
                    <a:pt x="16" y="9"/>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2" name="Freeform 60">
              <a:extLst>
                <a:ext uri="{FF2B5EF4-FFF2-40B4-BE49-F238E27FC236}">
                  <a16:creationId xmlns:a16="http://schemas.microsoft.com/office/drawing/2014/main" id="{A74287ED-77C3-4FE1-AFD6-27AFDFED3216}"/>
                </a:ext>
              </a:extLst>
            </p:cNvPr>
            <p:cNvSpPr>
              <a:spLocks noChangeAspect="1"/>
            </p:cNvSpPr>
            <p:nvPr/>
          </p:nvSpPr>
          <p:spPr bwMode="auto">
            <a:xfrm>
              <a:off x="4484700" y="2692396"/>
              <a:ext cx="44450" cy="47625"/>
            </a:xfrm>
            <a:custGeom>
              <a:avLst/>
              <a:gdLst/>
              <a:ahLst/>
              <a:cxnLst>
                <a:cxn ang="0">
                  <a:pos x="0" y="8"/>
                </a:cxn>
                <a:cxn ang="0">
                  <a:pos x="11" y="16"/>
                </a:cxn>
                <a:cxn ang="0">
                  <a:pos x="16" y="8"/>
                </a:cxn>
                <a:cxn ang="0">
                  <a:pos x="13" y="0"/>
                </a:cxn>
                <a:cxn ang="0">
                  <a:pos x="0" y="8"/>
                </a:cxn>
              </a:cxnLst>
              <a:rect l="0" t="0" r="r" b="b"/>
              <a:pathLst>
                <a:path w="17" h="17">
                  <a:moveTo>
                    <a:pt x="0" y="8"/>
                  </a:moveTo>
                  <a:lnTo>
                    <a:pt x="11" y="16"/>
                  </a:lnTo>
                  <a:lnTo>
                    <a:pt x="16" y="8"/>
                  </a:lnTo>
                  <a:lnTo>
                    <a:pt x="13" y="0"/>
                  </a:lnTo>
                  <a:lnTo>
                    <a:pt x="0" y="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3" name="Freeform 61">
              <a:extLst>
                <a:ext uri="{FF2B5EF4-FFF2-40B4-BE49-F238E27FC236}">
                  <a16:creationId xmlns:a16="http://schemas.microsoft.com/office/drawing/2014/main" id="{325CFD24-B7F0-436B-81D9-7EFB15DC76C8}"/>
                </a:ext>
              </a:extLst>
            </p:cNvPr>
            <p:cNvSpPr>
              <a:spLocks noChangeAspect="1"/>
            </p:cNvSpPr>
            <p:nvPr/>
          </p:nvSpPr>
          <p:spPr bwMode="auto">
            <a:xfrm>
              <a:off x="2481270" y="3768720"/>
              <a:ext cx="82550" cy="50800"/>
            </a:xfrm>
            <a:custGeom>
              <a:avLst/>
              <a:gdLst/>
              <a:ahLst/>
              <a:cxnLst>
                <a:cxn ang="0">
                  <a:pos x="0" y="0"/>
                </a:cxn>
                <a:cxn ang="0">
                  <a:pos x="0" y="17"/>
                </a:cxn>
                <a:cxn ang="0">
                  <a:pos x="30" y="12"/>
                </a:cxn>
                <a:cxn ang="0">
                  <a:pos x="17" y="2"/>
                </a:cxn>
                <a:cxn ang="0">
                  <a:pos x="0" y="0"/>
                </a:cxn>
              </a:cxnLst>
              <a:rect l="0" t="0" r="r" b="b"/>
              <a:pathLst>
                <a:path w="31" h="18">
                  <a:moveTo>
                    <a:pt x="0" y="0"/>
                  </a:moveTo>
                  <a:lnTo>
                    <a:pt x="0" y="17"/>
                  </a:lnTo>
                  <a:lnTo>
                    <a:pt x="30" y="12"/>
                  </a:lnTo>
                  <a:lnTo>
                    <a:pt x="17" y="2"/>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4" name="Freeform 62">
              <a:extLst>
                <a:ext uri="{FF2B5EF4-FFF2-40B4-BE49-F238E27FC236}">
                  <a16:creationId xmlns:a16="http://schemas.microsoft.com/office/drawing/2014/main" id="{83FD1C1E-DB56-4270-A0F2-B9CFD192A638}"/>
                </a:ext>
              </a:extLst>
            </p:cNvPr>
            <p:cNvSpPr>
              <a:spLocks noChangeAspect="1"/>
            </p:cNvSpPr>
            <p:nvPr/>
          </p:nvSpPr>
          <p:spPr bwMode="auto">
            <a:xfrm>
              <a:off x="2262194" y="4240206"/>
              <a:ext cx="136525" cy="160337"/>
            </a:xfrm>
            <a:custGeom>
              <a:avLst/>
              <a:gdLst/>
              <a:ahLst/>
              <a:cxnLst>
                <a:cxn ang="0">
                  <a:pos x="0" y="21"/>
                </a:cxn>
                <a:cxn ang="0">
                  <a:pos x="0" y="32"/>
                </a:cxn>
                <a:cxn ang="0">
                  <a:pos x="9" y="35"/>
                </a:cxn>
                <a:cxn ang="0">
                  <a:pos x="4" y="44"/>
                </a:cxn>
                <a:cxn ang="0">
                  <a:pos x="3" y="53"/>
                </a:cxn>
                <a:cxn ang="0">
                  <a:pos x="14" y="56"/>
                </a:cxn>
                <a:cxn ang="0">
                  <a:pos x="25" y="40"/>
                </a:cxn>
                <a:cxn ang="0">
                  <a:pos x="45" y="28"/>
                </a:cxn>
                <a:cxn ang="0">
                  <a:pos x="49" y="13"/>
                </a:cxn>
                <a:cxn ang="0">
                  <a:pos x="30" y="10"/>
                </a:cxn>
                <a:cxn ang="0">
                  <a:pos x="17" y="0"/>
                </a:cxn>
                <a:cxn ang="0">
                  <a:pos x="6" y="5"/>
                </a:cxn>
                <a:cxn ang="0">
                  <a:pos x="0" y="21"/>
                </a:cxn>
              </a:cxnLst>
              <a:rect l="0" t="0" r="r" b="b"/>
              <a:pathLst>
                <a:path w="50" h="57">
                  <a:moveTo>
                    <a:pt x="0" y="21"/>
                  </a:moveTo>
                  <a:lnTo>
                    <a:pt x="0" y="32"/>
                  </a:lnTo>
                  <a:lnTo>
                    <a:pt x="9" y="35"/>
                  </a:lnTo>
                  <a:lnTo>
                    <a:pt x="4" y="44"/>
                  </a:lnTo>
                  <a:lnTo>
                    <a:pt x="3" y="53"/>
                  </a:lnTo>
                  <a:lnTo>
                    <a:pt x="14" y="56"/>
                  </a:lnTo>
                  <a:lnTo>
                    <a:pt x="25" y="40"/>
                  </a:lnTo>
                  <a:lnTo>
                    <a:pt x="45" y="28"/>
                  </a:lnTo>
                  <a:lnTo>
                    <a:pt x="49" y="13"/>
                  </a:lnTo>
                  <a:lnTo>
                    <a:pt x="30" y="10"/>
                  </a:lnTo>
                  <a:lnTo>
                    <a:pt x="17" y="0"/>
                  </a:lnTo>
                  <a:lnTo>
                    <a:pt x="6" y="5"/>
                  </a:lnTo>
                  <a:lnTo>
                    <a:pt x="0" y="2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5" name="Freeform 63">
              <a:extLst>
                <a:ext uri="{FF2B5EF4-FFF2-40B4-BE49-F238E27FC236}">
                  <a16:creationId xmlns:a16="http://schemas.microsoft.com/office/drawing/2014/main" id="{CCE00C87-2E9C-47CC-8A5F-3D32598A2BE6}"/>
                </a:ext>
              </a:extLst>
            </p:cNvPr>
            <p:cNvSpPr>
              <a:spLocks noChangeAspect="1"/>
            </p:cNvSpPr>
            <p:nvPr/>
          </p:nvSpPr>
          <p:spPr bwMode="auto">
            <a:xfrm>
              <a:off x="2038356" y="3908419"/>
              <a:ext cx="57150" cy="49212"/>
            </a:xfrm>
            <a:custGeom>
              <a:avLst/>
              <a:gdLst/>
              <a:ahLst/>
              <a:cxnLst>
                <a:cxn ang="0">
                  <a:pos x="0" y="12"/>
                </a:cxn>
                <a:cxn ang="0">
                  <a:pos x="6" y="0"/>
                </a:cxn>
                <a:cxn ang="0">
                  <a:pos x="20" y="16"/>
                </a:cxn>
                <a:cxn ang="0">
                  <a:pos x="0" y="12"/>
                </a:cxn>
              </a:cxnLst>
              <a:rect l="0" t="0" r="r" b="b"/>
              <a:pathLst>
                <a:path w="21" h="17">
                  <a:moveTo>
                    <a:pt x="0" y="12"/>
                  </a:moveTo>
                  <a:lnTo>
                    <a:pt x="6" y="0"/>
                  </a:lnTo>
                  <a:lnTo>
                    <a:pt x="20" y="16"/>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6" name="Freeform 64">
              <a:extLst>
                <a:ext uri="{FF2B5EF4-FFF2-40B4-BE49-F238E27FC236}">
                  <a16:creationId xmlns:a16="http://schemas.microsoft.com/office/drawing/2014/main" id="{D1AEBE7B-E602-4190-BD4E-B8D512BCFC79}"/>
                </a:ext>
              </a:extLst>
            </p:cNvPr>
            <p:cNvSpPr>
              <a:spLocks noChangeAspect="1"/>
            </p:cNvSpPr>
            <p:nvPr/>
          </p:nvSpPr>
          <p:spPr bwMode="auto">
            <a:xfrm>
              <a:off x="2743208" y="5688004"/>
              <a:ext cx="47625" cy="47625"/>
            </a:xfrm>
            <a:custGeom>
              <a:avLst/>
              <a:gdLst/>
              <a:ahLst/>
              <a:cxnLst>
                <a:cxn ang="0">
                  <a:pos x="0" y="16"/>
                </a:cxn>
                <a:cxn ang="0">
                  <a:pos x="9" y="8"/>
                </a:cxn>
                <a:cxn ang="0">
                  <a:pos x="4" y="0"/>
                </a:cxn>
                <a:cxn ang="0">
                  <a:pos x="16" y="2"/>
                </a:cxn>
                <a:cxn ang="0">
                  <a:pos x="0" y="16"/>
                </a:cxn>
              </a:cxnLst>
              <a:rect l="0" t="0" r="r" b="b"/>
              <a:pathLst>
                <a:path w="17" h="17">
                  <a:moveTo>
                    <a:pt x="0" y="16"/>
                  </a:moveTo>
                  <a:lnTo>
                    <a:pt x="9" y="8"/>
                  </a:lnTo>
                  <a:lnTo>
                    <a:pt x="4" y="0"/>
                  </a:lnTo>
                  <a:lnTo>
                    <a:pt x="16" y="2"/>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7" name="Freeform 65">
              <a:extLst>
                <a:ext uri="{FF2B5EF4-FFF2-40B4-BE49-F238E27FC236}">
                  <a16:creationId xmlns:a16="http://schemas.microsoft.com/office/drawing/2014/main" id="{42950662-7FB6-407D-9FF1-ECF126DEEFBB}"/>
                </a:ext>
              </a:extLst>
            </p:cNvPr>
            <p:cNvSpPr>
              <a:spLocks noChangeAspect="1"/>
            </p:cNvSpPr>
            <p:nvPr/>
          </p:nvSpPr>
          <p:spPr bwMode="auto">
            <a:xfrm>
              <a:off x="2774958" y="5684829"/>
              <a:ext cx="44450" cy="47625"/>
            </a:xfrm>
            <a:custGeom>
              <a:avLst/>
              <a:gdLst/>
              <a:ahLst/>
              <a:cxnLst>
                <a:cxn ang="0">
                  <a:pos x="0" y="16"/>
                </a:cxn>
                <a:cxn ang="0">
                  <a:pos x="7" y="0"/>
                </a:cxn>
                <a:cxn ang="0">
                  <a:pos x="16" y="6"/>
                </a:cxn>
                <a:cxn ang="0">
                  <a:pos x="0" y="16"/>
                </a:cxn>
              </a:cxnLst>
              <a:rect l="0" t="0" r="r" b="b"/>
              <a:pathLst>
                <a:path w="17" h="17">
                  <a:moveTo>
                    <a:pt x="0" y="16"/>
                  </a:moveTo>
                  <a:lnTo>
                    <a:pt x="7" y="0"/>
                  </a:lnTo>
                  <a:lnTo>
                    <a:pt x="16" y="6"/>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8" name="Freeform 66">
              <a:extLst>
                <a:ext uri="{FF2B5EF4-FFF2-40B4-BE49-F238E27FC236}">
                  <a16:creationId xmlns:a16="http://schemas.microsoft.com/office/drawing/2014/main" id="{1F3656A6-ADA5-4970-A12C-5D0640E70065}"/>
                </a:ext>
              </a:extLst>
            </p:cNvPr>
            <p:cNvSpPr>
              <a:spLocks noChangeAspect="1"/>
            </p:cNvSpPr>
            <p:nvPr/>
          </p:nvSpPr>
          <p:spPr bwMode="auto">
            <a:xfrm>
              <a:off x="4714888" y="2146297"/>
              <a:ext cx="263526" cy="414337"/>
            </a:xfrm>
            <a:custGeom>
              <a:avLst/>
              <a:gdLst/>
              <a:ahLst/>
              <a:cxnLst>
                <a:cxn ang="0">
                  <a:pos x="0" y="15"/>
                </a:cxn>
                <a:cxn ang="0">
                  <a:pos x="6" y="11"/>
                </a:cxn>
                <a:cxn ang="0">
                  <a:pos x="16" y="20"/>
                </a:cxn>
                <a:cxn ang="0">
                  <a:pos x="35" y="21"/>
                </a:cxn>
                <a:cxn ang="0">
                  <a:pos x="45" y="16"/>
                </a:cxn>
                <a:cxn ang="0">
                  <a:pos x="48" y="3"/>
                </a:cxn>
                <a:cxn ang="0">
                  <a:pos x="66" y="0"/>
                </a:cxn>
                <a:cxn ang="0">
                  <a:pos x="75" y="5"/>
                </a:cxn>
                <a:cxn ang="0">
                  <a:pos x="74" y="15"/>
                </a:cxn>
                <a:cxn ang="0">
                  <a:pos x="70" y="26"/>
                </a:cxn>
                <a:cxn ang="0">
                  <a:pos x="83" y="38"/>
                </a:cxn>
                <a:cxn ang="0">
                  <a:pos x="75" y="48"/>
                </a:cxn>
                <a:cxn ang="0">
                  <a:pos x="85" y="64"/>
                </a:cxn>
                <a:cxn ang="0">
                  <a:pos x="82" y="78"/>
                </a:cxn>
                <a:cxn ang="0">
                  <a:pos x="96" y="109"/>
                </a:cxn>
                <a:cxn ang="0">
                  <a:pos x="62" y="138"/>
                </a:cxn>
                <a:cxn ang="0">
                  <a:pos x="22" y="147"/>
                </a:cxn>
                <a:cxn ang="0">
                  <a:pos x="19" y="141"/>
                </a:cxn>
                <a:cxn ang="0">
                  <a:pos x="6" y="137"/>
                </a:cxn>
                <a:cxn ang="0">
                  <a:pos x="4" y="108"/>
                </a:cxn>
                <a:cxn ang="0">
                  <a:pos x="43" y="77"/>
                </a:cxn>
                <a:cxn ang="0">
                  <a:pos x="31" y="62"/>
                </a:cxn>
                <a:cxn ang="0">
                  <a:pos x="26" y="31"/>
                </a:cxn>
                <a:cxn ang="0">
                  <a:pos x="0" y="15"/>
                </a:cxn>
              </a:cxnLst>
              <a:rect l="0" t="0" r="r" b="b"/>
              <a:pathLst>
                <a:path w="97" h="148">
                  <a:moveTo>
                    <a:pt x="0" y="15"/>
                  </a:moveTo>
                  <a:lnTo>
                    <a:pt x="6" y="11"/>
                  </a:lnTo>
                  <a:lnTo>
                    <a:pt x="16" y="20"/>
                  </a:lnTo>
                  <a:lnTo>
                    <a:pt x="35" y="21"/>
                  </a:lnTo>
                  <a:lnTo>
                    <a:pt x="45" y="16"/>
                  </a:lnTo>
                  <a:lnTo>
                    <a:pt x="48" y="3"/>
                  </a:lnTo>
                  <a:lnTo>
                    <a:pt x="66" y="0"/>
                  </a:lnTo>
                  <a:lnTo>
                    <a:pt x="75" y="5"/>
                  </a:lnTo>
                  <a:lnTo>
                    <a:pt x="74" y="15"/>
                  </a:lnTo>
                  <a:lnTo>
                    <a:pt x="70" y="26"/>
                  </a:lnTo>
                  <a:lnTo>
                    <a:pt x="83" y="38"/>
                  </a:lnTo>
                  <a:lnTo>
                    <a:pt x="75" y="48"/>
                  </a:lnTo>
                  <a:lnTo>
                    <a:pt x="85" y="64"/>
                  </a:lnTo>
                  <a:lnTo>
                    <a:pt x="82" y="78"/>
                  </a:lnTo>
                  <a:lnTo>
                    <a:pt x="96" y="109"/>
                  </a:lnTo>
                  <a:lnTo>
                    <a:pt x="62" y="138"/>
                  </a:lnTo>
                  <a:lnTo>
                    <a:pt x="22" y="147"/>
                  </a:lnTo>
                  <a:lnTo>
                    <a:pt x="19" y="141"/>
                  </a:lnTo>
                  <a:lnTo>
                    <a:pt x="6" y="137"/>
                  </a:lnTo>
                  <a:lnTo>
                    <a:pt x="4" y="108"/>
                  </a:lnTo>
                  <a:lnTo>
                    <a:pt x="43" y="77"/>
                  </a:lnTo>
                  <a:lnTo>
                    <a:pt x="31" y="62"/>
                  </a:lnTo>
                  <a:lnTo>
                    <a:pt x="26" y="31"/>
                  </a:lnTo>
                  <a:lnTo>
                    <a:pt x="0" y="1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9" name="Freeform 67">
              <a:extLst>
                <a:ext uri="{FF2B5EF4-FFF2-40B4-BE49-F238E27FC236}">
                  <a16:creationId xmlns:a16="http://schemas.microsoft.com/office/drawing/2014/main" id="{442F0786-2D1B-44BA-8855-BA0D098BB2E0}"/>
                </a:ext>
              </a:extLst>
            </p:cNvPr>
            <p:cNvSpPr>
              <a:spLocks noChangeAspect="1"/>
            </p:cNvSpPr>
            <p:nvPr/>
          </p:nvSpPr>
          <p:spPr bwMode="auto">
            <a:xfrm>
              <a:off x="4129099" y="2867021"/>
              <a:ext cx="284163" cy="276225"/>
            </a:xfrm>
            <a:custGeom>
              <a:avLst/>
              <a:gdLst/>
              <a:ahLst/>
              <a:cxnLst>
                <a:cxn ang="0">
                  <a:pos x="0" y="45"/>
                </a:cxn>
                <a:cxn ang="0">
                  <a:pos x="0" y="60"/>
                </a:cxn>
                <a:cxn ang="0">
                  <a:pos x="28" y="70"/>
                </a:cxn>
                <a:cxn ang="0">
                  <a:pos x="22" y="78"/>
                </a:cxn>
                <a:cxn ang="0">
                  <a:pos x="32" y="88"/>
                </a:cxn>
                <a:cxn ang="0">
                  <a:pos x="33" y="111"/>
                </a:cxn>
                <a:cxn ang="0">
                  <a:pos x="25" y="136"/>
                </a:cxn>
                <a:cxn ang="0">
                  <a:pos x="68" y="149"/>
                </a:cxn>
                <a:cxn ang="0">
                  <a:pos x="71" y="150"/>
                </a:cxn>
                <a:cxn ang="0">
                  <a:pos x="92" y="153"/>
                </a:cxn>
                <a:cxn ang="0">
                  <a:pos x="92" y="141"/>
                </a:cxn>
                <a:cxn ang="0">
                  <a:pos x="104" y="133"/>
                </a:cxn>
                <a:cxn ang="0">
                  <a:pos x="131" y="141"/>
                </a:cxn>
                <a:cxn ang="0">
                  <a:pos x="148" y="129"/>
                </a:cxn>
                <a:cxn ang="0">
                  <a:pos x="139" y="110"/>
                </a:cxn>
                <a:cxn ang="0">
                  <a:pos x="142" y="93"/>
                </a:cxn>
                <a:cxn ang="0">
                  <a:pos x="128" y="84"/>
                </a:cxn>
                <a:cxn ang="0">
                  <a:pos x="148" y="62"/>
                </a:cxn>
                <a:cxn ang="0">
                  <a:pos x="157" y="39"/>
                </a:cxn>
                <a:cxn ang="0">
                  <a:pos x="131" y="29"/>
                </a:cxn>
                <a:cxn ang="0">
                  <a:pos x="125" y="28"/>
                </a:cxn>
                <a:cxn ang="0">
                  <a:pos x="86" y="0"/>
                </a:cxn>
                <a:cxn ang="0">
                  <a:pos x="73" y="5"/>
                </a:cxn>
                <a:cxn ang="0">
                  <a:pos x="58" y="31"/>
                </a:cxn>
                <a:cxn ang="0">
                  <a:pos x="25" y="26"/>
                </a:cxn>
                <a:cxn ang="0">
                  <a:pos x="31" y="47"/>
                </a:cxn>
                <a:cxn ang="0">
                  <a:pos x="2" y="48"/>
                </a:cxn>
              </a:cxnLst>
              <a:rect l="0" t="0" r="r" b="b"/>
              <a:pathLst>
                <a:path w="157" h="153">
                  <a:moveTo>
                    <a:pt x="0" y="45"/>
                  </a:moveTo>
                  <a:lnTo>
                    <a:pt x="0" y="60"/>
                  </a:lnTo>
                  <a:lnTo>
                    <a:pt x="28" y="70"/>
                  </a:lnTo>
                  <a:lnTo>
                    <a:pt x="22" y="78"/>
                  </a:lnTo>
                  <a:lnTo>
                    <a:pt x="32" y="88"/>
                  </a:lnTo>
                  <a:lnTo>
                    <a:pt x="33" y="111"/>
                  </a:lnTo>
                  <a:lnTo>
                    <a:pt x="25" y="136"/>
                  </a:lnTo>
                  <a:lnTo>
                    <a:pt x="68" y="149"/>
                  </a:lnTo>
                  <a:lnTo>
                    <a:pt x="71" y="150"/>
                  </a:lnTo>
                  <a:lnTo>
                    <a:pt x="92" y="153"/>
                  </a:lnTo>
                  <a:lnTo>
                    <a:pt x="92" y="141"/>
                  </a:lnTo>
                  <a:lnTo>
                    <a:pt x="104" y="133"/>
                  </a:lnTo>
                  <a:lnTo>
                    <a:pt x="131" y="141"/>
                  </a:lnTo>
                  <a:lnTo>
                    <a:pt x="148" y="129"/>
                  </a:lnTo>
                  <a:lnTo>
                    <a:pt x="139" y="110"/>
                  </a:lnTo>
                  <a:lnTo>
                    <a:pt x="142" y="93"/>
                  </a:lnTo>
                  <a:lnTo>
                    <a:pt x="128" y="84"/>
                  </a:lnTo>
                  <a:lnTo>
                    <a:pt x="148" y="62"/>
                  </a:lnTo>
                  <a:lnTo>
                    <a:pt x="157" y="39"/>
                  </a:lnTo>
                  <a:lnTo>
                    <a:pt x="131" y="29"/>
                  </a:lnTo>
                  <a:lnTo>
                    <a:pt x="125" y="28"/>
                  </a:lnTo>
                  <a:lnTo>
                    <a:pt x="86" y="0"/>
                  </a:lnTo>
                  <a:lnTo>
                    <a:pt x="73" y="5"/>
                  </a:lnTo>
                  <a:lnTo>
                    <a:pt x="58" y="31"/>
                  </a:lnTo>
                  <a:lnTo>
                    <a:pt x="25" y="26"/>
                  </a:lnTo>
                  <a:lnTo>
                    <a:pt x="31" y="47"/>
                  </a:lnTo>
                  <a:lnTo>
                    <a:pt x="2" y="4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0" name="Freeform 68">
              <a:extLst>
                <a:ext uri="{FF2B5EF4-FFF2-40B4-BE49-F238E27FC236}">
                  <a16:creationId xmlns:a16="http://schemas.microsoft.com/office/drawing/2014/main" id="{3B65B84E-87C8-4131-A06A-8D04AC559674}"/>
                </a:ext>
              </a:extLst>
            </p:cNvPr>
            <p:cNvSpPr>
              <a:spLocks noChangeAspect="1"/>
            </p:cNvSpPr>
            <p:nvPr/>
          </p:nvSpPr>
          <p:spPr bwMode="auto">
            <a:xfrm>
              <a:off x="4424375" y="3121021"/>
              <a:ext cx="44450" cy="55562"/>
            </a:xfrm>
            <a:custGeom>
              <a:avLst/>
              <a:gdLst/>
              <a:ahLst/>
              <a:cxnLst>
                <a:cxn ang="0">
                  <a:pos x="0" y="10"/>
                </a:cxn>
                <a:cxn ang="0">
                  <a:pos x="13" y="19"/>
                </a:cxn>
                <a:cxn ang="0">
                  <a:pos x="16" y="0"/>
                </a:cxn>
                <a:cxn ang="0">
                  <a:pos x="0" y="10"/>
                </a:cxn>
              </a:cxnLst>
              <a:rect l="0" t="0" r="r" b="b"/>
              <a:pathLst>
                <a:path w="17" h="20">
                  <a:moveTo>
                    <a:pt x="0" y="10"/>
                  </a:moveTo>
                  <a:lnTo>
                    <a:pt x="13" y="19"/>
                  </a:lnTo>
                  <a:lnTo>
                    <a:pt x="16" y="0"/>
                  </a:lnTo>
                  <a:lnTo>
                    <a:pt x="0" y="1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1" name="Freeform 69">
              <a:extLst>
                <a:ext uri="{FF2B5EF4-FFF2-40B4-BE49-F238E27FC236}">
                  <a16:creationId xmlns:a16="http://schemas.microsoft.com/office/drawing/2014/main" id="{225DCCD7-103F-4799-A1BF-597280A0E8C2}"/>
                </a:ext>
              </a:extLst>
            </p:cNvPr>
            <p:cNvSpPr>
              <a:spLocks noChangeAspect="1"/>
            </p:cNvSpPr>
            <p:nvPr/>
          </p:nvSpPr>
          <p:spPr bwMode="auto">
            <a:xfrm>
              <a:off x="2900371" y="4133844"/>
              <a:ext cx="71438" cy="88900"/>
            </a:xfrm>
            <a:custGeom>
              <a:avLst/>
              <a:gdLst/>
              <a:ahLst/>
              <a:cxnLst>
                <a:cxn ang="0">
                  <a:pos x="0" y="30"/>
                </a:cxn>
                <a:cxn ang="0">
                  <a:pos x="4" y="0"/>
                </a:cxn>
                <a:cxn ang="0">
                  <a:pos x="25" y="14"/>
                </a:cxn>
                <a:cxn ang="0">
                  <a:pos x="12" y="31"/>
                </a:cxn>
                <a:cxn ang="0">
                  <a:pos x="0" y="30"/>
                </a:cxn>
              </a:cxnLst>
              <a:rect l="0" t="0" r="r" b="b"/>
              <a:pathLst>
                <a:path w="26" h="32">
                  <a:moveTo>
                    <a:pt x="0" y="30"/>
                  </a:moveTo>
                  <a:lnTo>
                    <a:pt x="4" y="0"/>
                  </a:lnTo>
                  <a:lnTo>
                    <a:pt x="25" y="14"/>
                  </a:lnTo>
                  <a:lnTo>
                    <a:pt x="12" y="31"/>
                  </a:lnTo>
                  <a:lnTo>
                    <a:pt x="0" y="3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2" name="Freeform 70">
              <a:extLst>
                <a:ext uri="{FF2B5EF4-FFF2-40B4-BE49-F238E27FC236}">
                  <a16:creationId xmlns:a16="http://schemas.microsoft.com/office/drawing/2014/main" id="{2AB9F98F-A4DD-4926-A793-F6696B14A898}"/>
                </a:ext>
              </a:extLst>
            </p:cNvPr>
            <p:cNvSpPr>
              <a:spLocks noChangeAspect="1"/>
            </p:cNvSpPr>
            <p:nvPr/>
          </p:nvSpPr>
          <p:spPr bwMode="auto">
            <a:xfrm>
              <a:off x="4360875" y="2740021"/>
              <a:ext cx="215901" cy="246062"/>
            </a:xfrm>
            <a:custGeom>
              <a:avLst/>
              <a:gdLst/>
              <a:ahLst/>
              <a:cxnLst>
                <a:cxn ang="0">
                  <a:pos x="0" y="36"/>
                </a:cxn>
                <a:cxn ang="0">
                  <a:pos x="0" y="50"/>
                </a:cxn>
                <a:cxn ang="0">
                  <a:pos x="1" y="57"/>
                </a:cxn>
                <a:cxn ang="0">
                  <a:pos x="2" y="64"/>
                </a:cxn>
                <a:cxn ang="0">
                  <a:pos x="19" y="70"/>
                </a:cxn>
                <a:cxn ang="0">
                  <a:pos x="13" y="85"/>
                </a:cxn>
                <a:cxn ang="0">
                  <a:pos x="30" y="87"/>
                </a:cxn>
                <a:cxn ang="0">
                  <a:pos x="61" y="87"/>
                </a:cxn>
                <a:cxn ang="0">
                  <a:pos x="69" y="73"/>
                </a:cxn>
                <a:cxn ang="0">
                  <a:pos x="52" y="55"/>
                </a:cxn>
                <a:cxn ang="0">
                  <a:pos x="72" y="45"/>
                </a:cxn>
                <a:cxn ang="0">
                  <a:pos x="78" y="48"/>
                </a:cxn>
                <a:cxn ang="0">
                  <a:pos x="72" y="13"/>
                </a:cxn>
                <a:cxn ang="0">
                  <a:pos x="58" y="5"/>
                </a:cxn>
                <a:cxn ang="0">
                  <a:pos x="42" y="11"/>
                </a:cxn>
                <a:cxn ang="0">
                  <a:pos x="44" y="6"/>
                </a:cxn>
                <a:cxn ang="0">
                  <a:pos x="30" y="0"/>
                </a:cxn>
                <a:cxn ang="0">
                  <a:pos x="23" y="0"/>
                </a:cxn>
                <a:cxn ang="0">
                  <a:pos x="23" y="19"/>
                </a:cxn>
                <a:cxn ang="0">
                  <a:pos x="15" y="14"/>
                </a:cxn>
                <a:cxn ang="0">
                  <a:pos x="10" y="20"/>
                </a:cxn>
                <a:cxn ang="0">
                  <a:pos x="9" y="31"/>
                </a:cxn>
                <a:cxn ang="0">
                  <a:pos x="0" y="36"/>
                </a:cxn>
              </a:cxnLst>
              <a:rect l="0" t="0" r="r" b="b"/>
              <a:pathLst>
                <a:path w="79" h="88">
                  <a:moveTo>
                    <a:pt x="0" y="36"/>
                  </a:moveTo>
                  <a:lnTo>
                    <a:pt x="0" y="50"/>
                  </a:lnTo>
                  <a:lnTo>
                    <a:pt x="1" y="57"/>
                  </a:lnTo>
                  <a:lnTo>
                    <a:pt x="2" y="64"/>
                  </a:lnTo>
                  <a:lnTo>
                    <a:pt x="19" y="70"/>
                  </a:lnTo>
                  <a:lnTo>
                    <a:pt x="13" y="85"/>
                  </a:lnTo>
                  <a:lnTo>
                    <a:pt x="30" y="87"/>
                  </a:lnTo>
                  <a:lnTo>
                    <a:pt x="61" y="87"/>
                  </a:lnTo>
                  <a:lnTo>
                    <a:pt x="69" y="73"/>
                  </a:lnTo>
                  <a:lnTo>
                    <a:pt x="52" y="55"/>
                  </a:lnTo>
                  <a:lnTo>
                    <a:pt x="72" y="45"/>
                  </a:lnTo>
                  <a:lnTo>
                    <a:pt x="78" y="48"/>
                  </a:lnTo>
                  <a:lnTo>
                    <a:pt x="72" y="13"/>
                  </a:lnTo>
                  <a:lnTo>
                    <a:pt x="58" y="5"/>
                  </a:lnTo>
                  <a:lnTo>
                    <a:pt x="42" y="11"/>
                  </a:lnTo>
                  <a:lnTo>
                    <a:pt x="44" y="6"/>
                  </a:lnTo>
                  <a:lnTo>
                    <a:pt x="30" y="0"/>
                  </a:lnTo>
                  <a:lnTo>
                    <a:pt x="23" y="0"/>
                  </a:lnTo>
                  <a:lnTo>
                    <a:pt x="23" y="19"/>
                  </a:lnTo>
                  <a:lnTo>
                    <a:pt x="15" y="14"/>
                  </a:lnTo>
                  <a:lnTo>
                    <a:pt x="10" y="20"/>
                  </a:lnTo>
                  <a:lnTo>
                    <a:pt x="9" y="31"/>
                  </a:lnTo>
                  <a:lnTo>
                    <a:pt x="0" y="3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3" name="Freeform 71">
              <a:extLst>
                <a:ext uri="{FF2B5EF4-FFF2-40B4-BE49-F238E27FC236}">
                  <a16:creationId xmlns:a16="http://schemas.microsoft.com/office/drawing/2014/main" id="{58FCB367-948B-42D0-87F6-AC56E20C65C6}"/>
                </a:ext>
              </a:extLst>
            </p:cNvPr>
            <p:cNvSpPr>
              <a:spLocks noChangeAspect="1"/>
            </p:cNvSpPr>
            <p:nvPr/>
          </p:nvSpPr>
          <p:spPr bwMode="auto">
            <a:xfrm>
              <a:off x="4703776" y="3160708"/>
              <a:ext cx="155575" cy="160337"/>
            </a:xfrm>
            <a:custGeom>
              <a:avLst/>
              <a:gdLst/>
              <a:ahLst/>
              <a:cxnLst>
                <a:cxn ang="0">
                  <a:pos x="0" y="22"/>
                </a:cxn>
                <a:cxn ang="0">
                  <a:pos x="8" y="10"/>
                </a:cxn>
                <a:cxn ang="0">
                  <a:pos x="26" y="5"/>
                </a:cxn>
                <a:cxn ang="0">
                  <a:pos x="47" y="5"/>
                </a:cxn>
                <a:cxn ang="0">
                  <a:pos x="56" y="0"/>
                </a:cxn>
                <a:cxn ang="0">
                  <a:pos x="53" y="11"/>
                </a:cxn>
                <a:cxn ang="0">
                  <a:pos x="38" y="9"/>
                </a:cxn>
                <a:cxn ang="0">
                  <a:pos x="30" y="19"/>
                </a:cxn>
                <a:cxn ang="0">
                  <a:pos x="23" y="13"/>
                </a:cxn>
                <a:cxn ang="0">
                  <a:pos x="28" y="28"/>
                </a:cxn>
                <a:cxn ang="0">
                  <a:pos x="21" y="31"/>
                </a:cxn>
                <a:cxn ang="0">
                  <a:pos x="35" y="38"/>
                </a:cxn>
                <a:cxn ang="0">
                  <a:pos x="35" y="43"/>
                </a:cxn>
                <a:cxn ang="0">
                  <a:pos x="23" y="45"/>
                </a:cxn>
                <a:cxn ang="0">
                  <a:pos x="27" y="56"/>
                </a:cxn>
                <a:cxn ang="0">
                  <a:pos x="13" y="52"/>
                </a:cxn>
                <a:cxn ang="0">
                  <a:pos x="9" y="42"/>
                </a:cxn>
                <a:cxn ang="0">
                  <a:pos x="27" y="38"/>
                </a:cxn>
                <a:cxn ang="0">
                  <a:pos x="9" y="37"/>
                </a:cxn>
                <a:cxn ang="0">
                  <a:pos x="0" y="22"/>
                </a:cxn>
              </a:cxnLst>
              <a:rect l="0" t="0" r="r" b="b"/>
              <a:pathLst>
                <a:path w="57" h="57">
                  <a:moveTo>
                    <a:pt x="0" y="22"/>
                  </a:moveTo>
                  <a:lnTo>
                    <a:pt x="8" y="10"/>
                  </a:lnTo>
                  <a:lnTo>
                    <a:pt x="26" y="5"/>
                  </a:lnTo>
                  <a:lnTo>
                    <a:pt x="47" y="5"/>
                  </a:lnTo>
                  <a:lnTo>
                    <a:pt x="56" y="0"/>
                  </a:lnTo>
                  <a:lnTo>
                    <a:pt x="53" y="11"/>
                  </a:lnTo>
                  <a:lnTo>
                    <a:pt x="38" y="9"/>
                  </a:lnTo>
                  <a:lnTo>
                    <a:pt x="30" y="19"/>
                  </a:lnTo>
                  <a:lnTo>
                    <a:pt x="23" y="13"/>
                  </a:lnTo>
                  <a:lnTo>
                    <a:pt x="28" y="28"/>
                  </a:lnTo>
                  <a:lnTo>
                    <a:pt x="21" y="31"/>
                  </a:lnTo>
                  <a:lnTo>
                    <a:pt x="35" y="38"/>
                  </a:lnTo>
                  <a:lnTo>
                    <a:pt x="35" y="43"/>
                  </a:lnTo>
                  <a:lnTo>
                    <a:pt x="23" y="45"/>
                  </a:lnTo>
                  <a:lnTo>
                    <a:pt x="27" y="56"/>
                  </a:lnTo>
                  <a:lnTo>
                    <a:pt x="13" y="52"/>
                  </a:lnTo>
                  <a:lnTo>
                    <a:pt x="9" y="42"/>
                  </a:lnTo>
                  <a:lnTo>
                    <a:pt x="27" y="38"/>
                  </a:lnTo>
                  <a:lnTo>
                    <a:pt x="9" y="37"/>
                  </a:lnTo>
                  <a:lnTo>
                    <a:pt x="0" y="2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4" name="Freeform 72">
              <a:extLst>
                <a:ext uri="{FF2B5EF4-FFF2-40B4-BE49-F238E27FC236}">
                  <a16:creationId xmlns:a16="http://schemas.microsoft.com/office/drawing/2014/main" id="{5A65DC3F-2AA7-4CB8-8F44-222350373E7A}"/>
                </a:ext>
              </a:extLst>
            </p:cNvPr>
            <p:cNvSpPr>
              <a:spLocks noChangeAspect="1"/>
            </p:cNvSpPr>
            <p:nvPr/>
          </p:nvSpPr>
          <p:spPr bwMode="auto">
            <a:xfrm>
              <a:off x="4784738" y="3343270"/>
              <a:ext cx="74613" cy="47625"/>
            </a:xfrm>
            <a:custGeom>
              <a:avLst/>
              <a:gdLst/>
              <a:ahLst/>
              <a:cxnLst>
                <a:cxn ang="0">
                  <a:pos x="0" y="16"/>
                </a:cxn>
                <a:cxn ang="0">
                  <a:pos x="2" y="0"/>
                </a:cxn>
                <a:cxn ang="0">
                  <a:pos x="26" y="16"/>
                </a:cxn>
                <a:cxn ang="0">
                  <a:pos x="8" y="16"/>
                </a:cxn>
                <a:cxn ang="0">
                  <a:pos x="0" y="16"/>
                </a:cxn>
              </a:cxnLst>
              <a:rect l="0" t="0" r="r" b="b"/>
              <a:pathLst>
                <a:path w="27" h="17">
                  <a:moveTo>
                    <a:pt x="0" y="16"/>
                  </a:moveTo>
                  <a:lnTo>
                    <a:pt x="2" y="0"/>
                  </a:lnTo>
                  <a:lnTo>
                    <a:pt x="26" y="16"/>
                  </a:lnTo>
                  <a:lnTo>
                    <a:pt x="8" y="16"/>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5" name="Freeform 73">
              <a:extLst>
                <a:ext uri="{FF2B5EF4-FFF2-40B4-BE49-F238E27FC236}">
                  <a16:creationId xmlns:a16="http://schemas.microsoft.com/office/drawing/2014/main" id="{88E4A4C0-775F-440D-9412-F85A9C5A600A}"/>
                </a:ext>
              </a:extLst>
            </p:cNvPr>
            <p:cNvSpPr>
              <a:spLocks noChangeAspect="1"/>
            </p:cNvSpPr>
            <p:nvPr/>
          </p:nvSpPr>
          <p:spPr bwMode="auto">
            <a:xfrm>
              <a:off x="2449520" y="1430336"/>
              <a:ext cx="1473204" cy="1122361"/>
            </a:xfrm>
            <a:custGeom>
              <a:avLst/>
              <a:gdLst/>
              <a:ahLst/>
              <a:cxnLst>
                <a:cxn ang="0">
                  <a:pos x="61" y="94"/>
                </a:cxn>
                <a:cxn ang="0">
                  <a:pos x="71" y="77"/>
                </a:cxn>
                <a:cxn ang="0">
                  <a:pos x="47" y="69"/>
                </a:cxn>
                <a:cxn ang="0">
                  <a:pos x="101" y="38"/>
                </a:cxn>
                <a:cxn ang="0">
                  <a:pos x="156" y="26"/>
                </a:cxn>
                <a:cxn ang="0">
                  <a:pos x="199" y="41"/>
                </a:cxn>
                <a:cxn ang="0">
                  <a:pos x="188" y="23"/>
                </a:cxn>
                <a:cxn ang="0">
                  <a:pos x="253" y="33"/>
                </a:cxn>
                <a:cxn ang="0">
                  <a:pos x="286" y="23"/>
                </a:cxn>
                <a:cxn ang="0">
                  <a:pos x="237" y="8"/>
                </a:cxn>
                <a:cxn ang="0">
                  <a:pos x="296" y="17"/>
                </a:cxn>
                <a:cxn ang="0">
                  <a:pos x="294" y="2"/>
                </a:cxn>
                <a:cxn ang="0">
                  <a:pos x="407" y="7"/>
                </a:cxn>
                <a:cxn ang="0">
                  <a:pos x="417" y="8"/>
                </a:cxn>
                <a:cxn ang="0">
                  <a:pos x="454" y="21"/>
                </a:cxn>
                <a:cxn ang="0">
                  <a:pos x="345" y="37"/>
                </a:cxn>
                <a:cxn ang="0">
                  <a:pos x="403" y="45"/>
                </a:cxn>
                <a:cxn ang="0">
                  <a:pos x="468" y="42"/>
                </a:cxn>
                <a:cxn ang="0">
                  <a:pos x="514" y="36"/>
                </a:cxn>
                <a:cxn ang="0">
                  <a:pos x="457" y="64"/>
                </a:cxn>
                <a:cxn ang="0">
                  <a:pos x="494" y="74"/>
                </a:cxn>
                <a:cxn ang="0">
                  <a:pos x="461" y="100"/>
                </a:cxn>
                <a:cxn ang="0">
                  <a:pos x="466" y="120"/>
                </a:cxn>
                <a:cxn ang="0">
                  <a:pos x="456" y="135"/>
                </a:cxn>
                <a:cxn ang="0">
                  <a:pos x="472" y="149"/>
                </a:cxn>
                <a:cxn ang="0">
                  <a:pos x="452" y="162"/>
                </a:cxn>
                <a:cxn ang="0">
                  <a:pos x="462" y="178"/>
                </a:cxn>
                <a:cxn ang="0">
                  <a:pos x="468" y="191"/>
                </a:cxn>
                <a:cxn ang="0">
                  <a:pos x="410" y="200"/>
                </a:cxn>
                <a:cxn ang="0">
                  <a:pos x="422" y="221"/>
                </a:cxn>
                <a:cxn ang="0">
                  <a:pos x="453" y="228"/>
                </a:cxn>
                <a:cxn ang="0">
                  <a:pos x="448" y="242"/>
                </a:cxn>
                <a:cxn ang="0">
                  <a:pos x="404" y="226"/>
                </a:cxn>
                <a:cxn ang="0">
                  <a:pos x="413" y="250"/>
                </a:cxn>
                <a:cxn ang="0">
                  <a:pos x="415" y="276"/>
                </a:cxn>
                <a:cxn ang="0">
                  <a:pos x="363" y="285"/>
                </a:cxn>
                <a:cxn ang="0">
                  <a:pos x="328" y="318"/>
                </a:cxn>
                <a:cxn ang="0">
                  <a:pos x="312" y="311"/>
                </a:cxn>
                <a:cxn ang="0">
                  <a:pos x="282" y="333"/>
                </a:cxn>
                <a:cxn ang="0">
                  <a:pos x="281" y="349"/>
                </a:cxn>
                <a:cxn ang="0">
                  <a:pos x="279" y="361"/>
                </a:cxn>
                <a:cxn ang="0">
                  <a:pos x="261" y="393"/>
                </a:cxn>
                <a:cxn ang="0">
                  <a:pos x="221" y="390"/>
                </a:cxn>
                <a:cxn ang="0">
                  <a:pos x="210" y="381"/>
                </a:cxn>
                <a:cxn ang="0">
                  <a:pos x="191" y="344"/>
                </a:cxn>
                <a:cxn ang="0">
                  <a:pos x="186" y="326"/>
                </a:cxn>
                <a:cxn ang="0">
                  <a:pos x="181" y="286"/>
                </a:cxn>
                <a:cxn ang="0">
                  <a:pos x="179" y="281"/>
                </a:cxn>
                <a:cxn ang="0">
                  <a:pos x="183" y="255"/>
                </a:cxn>
                <a:cxn ang="0">
                  <a:pos x="199" y="244"/>
                </a:cxn>
                <a:cxn ang="0">
                  <a:pos x="187" y="232"/>
                </a:cxn>
                <a:cxn ang="0">
                  <a:pos x="170" y="232"/>
                </a:cxn>
                <a:cxn ang="0">
                  <a:pos x="156" y="223"/>
                </a:cxn>
                <a:cxn ang="0">
                  <a:pos x="144" y="181"/>
                </a:cxn>
                <a:cxn ang="0">
                  <a:pos x="108" y="151"/>
                </a:cxn>
                <a:cxn ang="0">
                  <a:pos x="60" y="155"/>
                </a:cxn>
                <a:cxn ang="0">
                  <a:pos x="14" y="135"/>
                </a:cxn>
                <a:cxn ang="0">
                  <a:pos x="59" y="126"/>
                </a:cxn>
              </a:cxnLst>
              <a:rect l="0" t="0" r="r" b="b"/>
              <a:pathLst>
                <a:path w="541" h="400">
                  <a:moveTo>
                    <a:pt x="0" y="112"/>
                  </a:moveTo>
                  <a:lnTo>
                    <a:pt x="4" y="106"/>
                  </a:lnTo>
                  <a:lnTo>
                    <a:pt x="38" y="94"/>
                  </a:lnTo>
                  <a:lnTo>
                    <a:pt x="61" y="94"/>
                  </a:lnTo>
                  <a:lnTo>
                    <a:pt x="74" y="85"/>
                  </a:lnTo>
                  <a:lnTo>
                    <a:pt x="69" y="82"/>
                  </a:lnTo>
                  <a:lnTo>
                    <a:pt x="77" y="79"/>
                  </a:lnTo>
                  <a:lnTo>
                    <a:pt x="71" y="77"/>
                  </a:lnTo>
                  <a:lnTo>
                    <a:pt x="83" y="74"/>
                  </a:lnTo>
                  <a:lnTo>
                    <a:pt x="78" y="71"/>
                  </a:lnTo>
                  <a:lnTo>
                    <a:pt x="63" y="77"/>
                  </a:lnTo>
                  <a:lnTo>
                    <a:pt x="47" y="69"/>
                  </a:lnTo>
                  <a:lnTo>
                    <a:pt x="67" y="64"/>
                  </a:lnTo>
                  <a:lnTo>
                    <a:pt x="78" y="51"/>
                  </a:lnTo>
                  <a:lnTo>
                    <a:pt x="102" y="51"/>
                  </a:lnTo>
                  <a:lnTo>
                    <a:pt x="101" y="38"/>
                  </a:lnTo>
                  <a:lnTo>
                    <a:pt x="119" y="37"/>
                  </a:lnTo>
                  <a:lnTo>
                    <a:pt x="137" y="47"/>
                  </a:lnTo>
                  <a:lnTo>
                    <a:pt x="115" y="34"/>
                  </a:lnTo>
                  <a:lnTo>
                    <a:pt x="156" y="26"/>
                  </a:lnTo>
                  <a:lnTo>
                    <a:pt x="166" y="32"/>
                  </a:lnTo>
                  <a:lnTo>
                    <a:pt x="168" y="44"/>
                  </a:lnTo>
                  <a:lnTo>
                    <a:pt x="173" y="33"/>
                  </a:lnTo>
                  <a:lnTo>
                    <a:pt x="199" y="41"/>
                  </a:lnTo>
                  <a:lnTo>
                    <a:pt x="190" y="35"/>
                  </a:lnTo>
                  <a:lnTo>
                    <a:pt x="202" y="36"/>
                  </a:lnTo>
                  <a:lnTo>
                    <a:pt x="191" y="29"/>
                  </a:lnTo>
                  <a:lnTo>
                    <a:pt x="188" y="23"/>
                  </a:lnTo>
                  <a:lnTo>
                    <a:pt x="194" y="22"/>
                  </a:lnTo>
                  <a:lnTo>
                    <a:pt x="246" y="39"/>
                  </a:lnTo>
                  <a:lnTo>
                    <a:pt x="242" y="33"/>
                  </a:lnTo>
                  <a:lnTo>
                    <a:pt x="253" y="33"/>
                  </a:lnTo>
                  <a:lnTo>
                    <a:pt x="246" y="28"/>
                  </a:lnTo>
                  <a:lnTo>
                    <a:pt x="264" y="29"/>
                  </a:lnTo>
                  <a:lnTo>
                    <a:pt x="236" y="17"/>
                  </a:lnTo>
                  <a:lnTo>
                    <a:pt x="286" y="23"/>
                  </a:lnTo>
                  <a:lnTo>
                    <a:pt x="275" y="16"/>
                  </a:lnTo>
                  <a:lnTo>
                    <a:pt x="246" y="15"/>
                  </a:lnTo>
                  <a:lnTo>
                    <a:pt x="255" y="14"/>
                  </a:lnTo>
                  <a:lnTo>
                    <a:pt x="237" y="8"/>
                  </a:lnTo>
                  <a:lnTo>
                    <a:pt x="259" y="10"/>
                  </a:lnTo>
                  <a:lnTo>
                    <a:pt x="250" y="7"/>
                  </a:lnTo>
                  <a:lnTo>
                    <a:pt x="259" y="5"/>
                  </a:lnTo>
                  <a:lnTo>
                    <a:pt x="296" y="17"/>
                  </a:lnTo>
                  <a:lnTo>
                    <a:pt x="292" y="12"/>
                  </a:lnTo>
                  <a:lnTo>
                    <a:pt x="309" y="8"/>
                  </a:lnTo>
                  <a:lnTo>
                    <a:pt x="295" y="7"/>
                  </a:lnTo>
                  <a:lnTo>
                    <a:pt x="294" y="2"/>
                  </a:lnTo>
                  <a:lnTo>
                    <a:pt x="304" y="0"/>
                  </a:lnTo>
                  <a:lnTo>
                    <a:pt x="403" y="2"/>
                  </a:lnTo>
                  <a:lnTo>
                    <a:pt x="410" y="5"/>
                  </a:lnTo>
                  <a:lnTo>
                    <a:pt x="407" y="7"/>
                  </a:lnTo>
                  <a:lnTo>
                    <a:pt x="341" y="8"/>
                  </a:lnTo>
                  <a:lnTo>
                    <a:pt x="348" y="11"/>
                  </a:lnTo>
                  <a:lnTo>
                    <a:pt x="322" y="14"/>
                  </a:lnTo>
                  <a:lnTo>
                    <a:pt x="417" y="8"/>
                  </a:lnTo>
                  <a:lnTo>
                    <a:pt x="420" y="14"/>
                  </a:lnTo>
                  <a:lnTo>
                    <a:pt x="407" y="17"/>
                  </a:lnTo>
                  <a:lnTo>
                    <a:pt x="429" y="15"/>
                  </a:lnTo>
                  <a:lnTo>
                    <a:pt x="454" y="21"/>
                  </a:lnTo>
                  <a:lnTo>
                    <a:pt x="417" y="32"/>
                  </a:lnTo>
                  <a:lnTo>
                    <a:pt x="356" y="31"/>
                  </a:lnTo>
                  <a:lnTo>
                    <a:pt x="371" y="33"/>
                  </a:lnTo>
                  <a:lnTo>
                    <a:pt x="345" y="37"/>
                  </a:lnTo>
                  <a:lnTo>
                    <a:pt x="345" y="42"/>
                  </a:lnTo>
                  <a:lnTo>
                    <a:pt x="412" y="34"/>
                  </a:lnTo>
                  <a:lnTo>
                    <a:pt x="417" y="38"/>
                  </a:lnTo>
                  <a:lnTo>
                    <a:pt x="403" y="45"/>
                  </a:lnTo>
                  <a:lnTo>
                    <a:pt x="446" y="33"/>
                  </a:lnTo>
                  <a:lnTo>
                    <a:pt x="448" y="45"/>
                  </a:lnTo>
                  <a:lnTo>
                    <a:pt x="427" y="66"/>
                  </a:lnTo>
                  <a:lnTo>
                    <a:pt x="468" y="42"/>
                  </a:lnTo>
                  <a:lnTo>
                    <a:pt x="467" y="45"/>
                  </a:lnTo>
                  <a:lnTo>
                    <a:pt x="487" y="45"/>
                  </a:lnTo>
                  <a:lnTo>
                    <a:pt x="493" y="37"/>
                  </a:lnTo>
                  <a:lnTo>
                    <a:pt x="514" y="36"/>
                  </a:lnTo>
                  <a:lnTo>
                    <a:pt x="540" y="43"/>
                  </a:lnTo>
                  <a:lnTo>
                    <a:pt x="514" y="54"/>
                  </a:lnTo>
                  <a:lnTo>
                    <a:pt x="516" y="58"/>
                  </a:lnTo>
                  <a:lnTo>
                    <a:pt x="457" y="64"/>
                  </a:lnTo>
                  <a:lnTo>
                    <a:pt x="504" y="65"/>
                  </a:lnTo>
                  <a:lnTo>
                    <a:pt x="466" y="74"/>
                  </a:lnTo>
                  <a:lnTo>
                    <a:pt x="469" y="80"/>
                  </a:lnTo>
                  <a:lnTo>
                    <a:pt x="494" y="74"/>
                  </a:lnTo>
                  <a:lnTo>
                    <a:pt x="476" y="82"/>
                  </a:lnTo>
                  <a:lnTo>
                    <a:pt x="473" y="93"/>
                  </a:lnTo>
                  <a:lnTo>
                    <a:pt x="479" y="90"/>
                  </a:lnTo>
                  <a:lnTo>
                    <a:pt x="461" y="100"/>
                  </a:lnTo>
                  <a:lnTo>
                    <a:pt x="455" y="120"/>
                  </a:lnTo>
                  <a:lnTo>
                    <a:pt x="465" y="116"/>
                  </a:lnTo>
                  <a:lnTo>
                    <a:pt x="478" y="120"/>
                  </a:lnTo>
                  <a:lnTo>
                    <a:pt x="466" y="120"/>
                  </a:lnTo>
                  <a:lnTo>
                    <a:pt x="466" y="126"/>
                  </a:lnTo>
                  <a:lnTo>
                    <a:pt x="486" y="129"/>
                  </a:lnTo>
                  <a:lnTo>
                    <a:pt x="487" y="136"/>
                  </a:lnTo>
                  <a:lnTo>
                    <a:pt x="456" y="135"/>
                  </a:lnTo>
                  <a:lnTo>
                    <a:pt x="465" y="138"/>
                  </a:lnTo>
                  <a:lnTo>
                    <a:pt x="447" y="141"/>
                  </a:lnTo>
                  <a:lnTo>
                    <a:pt x="456" y="149"/>
                  </a:lnTo>
                  <a:lnTo>
                    <a:pt x="472" y="149"/>
                  </a:lnTo>
                  <a:lnTo>
                    <a:pt x="462" y="154"/>
                  </a:lnTo>
                  <a:lnTo>
                    <a:pt x="475" y="158"/>
                  </a:lnTo>
                  <a:lnTo>
                    <a:pt x="475" y="169"/>
                  </a:lnTo>
                  <a:lnTo>
                    <a:pt x="452" y="162"/>
                  </a:lnTo>
                  <a:lnTo>
                    <a:pt x="465" y="168"/>
                  </a:lnTo>
                  <a:lnTo>
                    <a:pt x="457" y="172"/>
                  </a:lnTo>
                  <a:lnTo>
                    <a:pt x="465" y="171"/>
                  </a:lnTo>
                  <a:lnTo>
                    <a:pt x="462" y="178"/>
                  </a:lnTo>
                  <a:lnTo>
                    <a:pt x="478" y="181"/>
                  </a:lnTo>
                  <a:lnTo>
                    <a:pt x="453" y="179"/>
                  </a:lnTo>
                  <a:lnTo>
                    <a:pt x="448" y="183"/>
                  </a:lnTo>
                  <a:lnTo>
                    <a:pt x="468" y="191"/>
                  </a:lnTo>
                  <a:lnTo>
                    <a:pt x="465" y="198"/>
                  </a:lnTo>
                  <a:lnTo>
                    <a:pt x="449" y="202"/>
                  </a:lnTo>
                  <a:lnTo>
                    <a:pt x="433" y="192"/>
                  </a:lnTo>
                  <a:lnTo>
                    <a:pt x="410" y="200"/>
                  </a:lnTo>
                  <a:lnTo>
                    <a:pt x="426" y="206"/>
                  </a:lnTo>
                  <a:lnTo>
                    <a:pt x="410" y="211"/>
                  </a:lnTo>
                  <a:lnTo>
                    <a:pt x="428" y="211"/>
                  </a:lnTo>
                  <a:lnTo>
                    <a:pt x="422" y="221"/>
                  </a:lnTo>
                  <a:lnTo>
                    <a:pt x="429" y="215"/>
                  </a:lnTo>
                  <a:lnTo>
                    <a:pt x="448" y="224"/>
                  </a:lnTo>
                  <a:lnTo>
                    <a:pt x="442" y="230"/>
                  </a:lnTo>
                  <a:lnTo>
                    <a:pt x="453" y="228"/>
                  </a:lnTo>
                  <a:lnTo>
                    <a:pt x="448" y="235"/>
                  </a:lnTo>
                  <a:lnTo>
                    <a:pt x="456" y="232"/>
                  </a:lnTo>
                  <a:lnTo>
                    <a:pt x="457" y="248"/>
                  </a:lnTo>
                  <a:lnTo>
                    <a:pt x="448" y="242"/>
                  </a:lnTo>
                  <a:lnTo>
                    <a:pt x="448" y="248"/>
                  </a:lnTo>
                  <a:lnTo>
                    <a:pt x="440" y="248"/>
                  </a:lnTo>
                  <a:lnTo>
                    <a:pt x="429" y="234"/>
                  </a:lnTo>
                  <a:lnTo>
                    <a:pt x="404" y="226"/>
                  </a:lnTo>
                  <a:lnTo>
                    <a:pt x="421" y="235"/>
                  </a:lnTo>
                  <a:lnTo>
                    <a:pt x="398" y="240"/>
                  </a:lnTo>
                  <a:lnTo>
                    <a:pt x="391" y="248"/>
                  </a:lnTo>
                  <a:lnTo>
                    <a:pt x="413" y="250"/>
                  </a:lnTo>
                  <a:lnTo>
                    <a:pt x="394" y="255"/>
                  </a:lnTo>
                  <a:lnTo>
                    <a:pt x="422" y="249"/>
                  </a:lnTo>
                  <a:lnTo>
                    <a:pt x="450" y="257"/>
                  </a:lnTo>
                  <a:lnTo>
                    <a:pt x="415" y="276"/>
                  </a:lnTo>
                  <a:lnTo>
                    <a:pt x="380" y="285"/>
                  </a:lnTo>
                  <a:lnTo>
                    <a:pt x="368" y="285"/>
                  </a:lnTo>
                  <a:lnTo>
                    <a:pt x="359" y="276"/>
                  </a:lnTo>
                  <a:lnTo>
                    <a:pt x="363" y="285"/>
                  </a:lnTo>
                  <a:lnTo>
                    <a:pt x="353" y="291"/>
                  </a:lnTo>
                  <a:lnTo>
                    <a:pt x="341" y="312"/>
                  </a:lnTo>
                  <a:lnTo>
                    <a:pt x="330" y="311"/>
                  </a:lnTo>
                  <a:lnTo>
                    <a:pt x="328" y="318"/>
                  </a:lnTo>
                  <a:lnTo>
                    <a:pt x="318" y="319"/>
                  </a:lnTo>
                  <a:lnTo>
                    <a:pt x="312" y="317"/>
                  </a:lnTo>
                  <a:lnTo>
                    <a:pt x="320" y="312"/>
                  </a:lnTo>
                  <a:lnTo>
                    <a:pt x="312" y="311"/>
                  </a:lnTo>
                  <a:lnTo>
                    <a:pt x="308" y="322"/>
                  </a:lnTo>
                  <a:lnTo>
                    <a:pt x="292" y="323"/>
                  </a:lnTo>
                  <a:lnTo>
                    <a:pt x="292" y="332"/>
                  </a:lnTo>
                  <a:lnTo>
                    <a:pt x="282" y="333"/>
                  </a:lnTo>
                  <a:lnTo>
                    <a:pt x="291" y="340"/>
                  </a:lnTo>
                  <a:lnTo>
                    <a:pt x="279" y="341"/>
                  </a:lnTo>
                  <a:lnTo>
                    <a:pt x="288" y="349"/>
                  </a:lnTo>
                  <a:lnTo>
                    <a:pt x="281" y="349"/>
                  </a:lnTo>
                  <a:lnTo>
                    <a:pt x="287" y="351"/>
                  </a:lnTo>
                  <a:lnTo>
                    <a:pt x="281" y="359"/>
                  </a:lnTo>
                  <a:lnTo>
                    <a:pt x="275" y="358"/>
                  </a:lnTo>
                  <a:lnTo>
                    <a:pt x="279" y="361"/>
                  </a:lnTo>
                  <a:lnTo>
                    <a:pt x="268" y="365"/>
                  </a:lnTo>
                  <a:lnTo>
                    <a:pt x="275" y="377"/>
                  </a:lnTo>
                  <a:lnTo>
                    <a:pt x="268" y="393"/>
                  </a:lnTo>
                  <a:lnTo>
                    <a:pt x="261" y="393"/>
                  </a:lnTo>
                  <a:lnTo>
                    <a:pt x="267" y="399"/>
                  </a:lnTo>
                  <a:lnTo>
                    <a:pt x="248" y="399"/>
                  </a:lnTo>
                  <a:lnTo>
                    <a:pt x="246" y="388"/>
                  </a:lnTo>
                  <a:lnTo>
                    <a:pt x="221" y="390"/>
                  </a:lnTo>
                  <a:lnTo>
                    <a:pt x="227" y="387"/>
                  </a:lnTo>
                  <a:lnTo>
                    <a:pt x="214" y="382"/>
                  </a:lnTo>
                  <a:lnTo>
                    <a:pt x="220" y="381"/>
                  </a:lnTo>
                  <a:lnTo>
                    <a:pt x="210" y="381"/>
                  </a:lnTo>
                  <a:lnTo>
                    <a:pt x="214" y="372"/>
                  </a:lnTo>
                  <a:lnTo>
                    <a:pt x="208" y="374"/>
                  </a:lnTo>
                  <a:lnTo>
                    <a:pt x="191" y="351"/>
                  </a:lnTo>
                  <a:lnTo>
                    <a:pt x="191" y="344"/>
                  </a:lnTo>
                  <a:lnTo>
                    <a:pt x="204" y="336"/>
                  </a:lnTo>
                  <a:lnTo>
                    <a:pt x="199" y="334"/>
                  </a:lnTo>
                  <a:lnTo>
                    <a:pt x="186" y="343"/>
                  </a:lnTo>
                  <a:lnTo>
                    <a:pt x="186" y="326"/>
                  </a:lnTo>
                  <a:lnTo>
                    <a:pt x="174" y="317"/>
                  </a:lnTo>
                  <a:lnTo>
                    <a:pt x="178" y="303"/>
                  </a:lnTo>
                  <a:lnTo>
                    <a:pt x="170" y="298"/>
                  </a:lnTo>
                  <a:lnTo>
                    <a:pt x="181" y="286"/>
                  </a:lnTo>
                  <a:lnTo>
                    <a:pt x="174" y="285"/>
                  </a:lnTo>
                  <a:lnTo>
                    <a:pt x="196" y="285"/>
                  </a:lnTo>
                  <a:lnTo>
                    <a:pt x="194" y="280"/>
                  </a:lnTo>
                  <a:lnTo>
                    <a:pt x="179" y="281"/>
                  </a:lnTo>
                  <a:lnTo>
                    <a:pt x="201" y="270"/>
                  </a:lnTo>
                  <a:lnTo>
                    <a:pt x="196" y="267"/>
                  </a:lnTo>
                  <a:lnTo>
                    <a:pt x="201" y="255"/>
                  </a:lnTo>
                  <a:lnTo>
                    <a:pt x="183" y="255"/>
                  </a:lnTo>
                  <a:lnTo>
                    <a:pt x="164" y="245"/>
                  </a:lnTo>
                  <a:lnTo>
                    <a:pt x="199" y="250"/>
                  </a:lnTo>
                  <a:lnTo>
                    <a:pt x="193" y="246"/>
                  </a:lnTo>
                  <a:lnTo>
                    <a:pt x="199" y="244"/>
                  </a:lnTo>
                  <a:lnTo>
                    <a:pt x="185" y="237"/>
                  </a:lnTo>
                  <a:lnTo>
                    <a:pt x="190" y="234"/>
                  </a:lnTo>
                  <a:lnTo>
                    <a:pt x="182" y="236"/>
                  </a:lnTo>
                  <a:lnTo>
                    <a:pt x="187" y="232"/>
                  </a:lnTo>
                  <a:lnTo>
                    <a:pt x="178" y="232"/>
                  </a:lnTo>
                  <a:lnTo>
                    <a:pt x="188" y="229"/>
                  </a:lnTo>
                  <a:lnTo>
                    <a:pt x="173" y="223"/>
                  </a:lnTo>
                  <a:lnTo>
                    <a:pt x="170" y="232"/>
                  </a:lnTo>
                  <a:lnTo>
                    <a:pt x="156" y="232"/>
                  </a:lnTo>
                  <a:lnTo>
                    <a:pt x="154" y="229"/>
                  </a:lnTo>
                  <a:lnTo>
                    <a:pt x="163" y="223"/>
                  </a:lnTo>
                  <a:lnTo>
                    <a:pt x="156" y="223"/>
                  </a:lnTo>
                  <a:lnTo>
                    <a:pt x="164" y="208"/>
                  </a:lnTo>
                  <a:lnTo>
                    <a:pt x="154" y="205"/>
                  </a:lnTo>
                  <a:lnTo>
                    <a:pt x="159" y="199"/>
                  </a:lnTo>
                  <a:lnTo>
                    <a:pt x="144" y="181"/>
                  </a:lnTo>
                  <a:lnTo>
                    <a:pt x="149" y="180"/>
                  </a:lnTo>
                  <a:lnTo>
                    <a:pt x="129" y="164"/>
                  </a:lnTo>
                  <a:lnTo>
                    <a:pt x="129" y="158"/>
                  </a:lnTo>
                  <a:lnTo>
                    <a:pt x="108" y="151"/>
                  </a:lnTo>
                  <a:lnTo>
                    <a:pt x="88" y="146"/>
                  </a:lnTo>
                  <a:lnTo>
                    <a:pt x="69" y="154"/>
                  </a:lnTo>
                  <a:lnTo>
                    <a:pt x="54" y="149"/>
                  </a:lnTo>
                  <a:lnTo>
                    <a:pt x="60" y="155"/>
                  </a:lnTo>
                  <a:lnTo>
                    <a:pt x="44" y="152"/>
                  </a:lnTo>
                  <a:lnTo>
                    <a:pt x="30" y="146"/>
                  </a:lnTo>
                  <a:lnTo>
                    <a:pt x="44" y="141"/>
                  </a:lnTo>
                  <a:lnTo>
                    <a:pt x="14" y="135"/>
                  </a:lnTo>
                  <a:lnTo>
                    <a:pt x="25" y="130"/>
                  </a:lnTo>
                  <a:lnTo>
                    <a:pt x="61" y="131"/>
                  </a:lnTo>
                  <a:lnTo>
                    <a:pt x="65" y="129"/>
                  </a:lnTo>
                  <a:lnTo>
                    <a:pt x="59" y="126"/>
                  </a:lnTo>
                  <a:lnTo>
                    <a:pt x="64" y="123"/>
                  </a:lnTo>
                  <a:lnTo>
                    <a:pt x="33" y="125"/>
                  </a:lnTo>
                  <a:lnTo>
                    <a:pt x="0" y="1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6" name="Freeform 74">
              <a:extLst>
                <a:ext uri="{FF2B5EF4-FFF2-40B4-BE49-F238E27FC236}">
                  <a16:creationId xmlns:a16="http://schemas.microsoft.com/office/drawing/2014/main" id="{74328B43-C7DE-4946-BE02-45A3553A4215}"/>
                </a:ext>
              </a:extLst>
            </p:cNvPr>
            <p:cNvSpPr>
              <a:spLocks noChangeAspect="1"/>
            </p:cNvSpPr>
            <p:nvPr/>
          </p:nvSpPr>
          <p:spPr bwMode="auto">
            <a:xfrm>
              <a:off x="1981206" y="3819519"/>
              <a:ext cx="100013" cy="112712"/>
            </a:xfrm>
            <a:custGeom>
              <a:avLst/>
              <a:gdLst/>
              <a:ahLst/>
              <a:cxnLst>
                <a:cxn ang="0">
                  <a:pos x="0" y="31"/>
                </a:cxn>
                <a:cxn ang="0">
                  <a:pos x="8" y="17"/>
                </a:cxn>
                <a:cxn ang="0">
                  <a:pos x="17" y="16"/>
                </a:cxn>
                <a:cxn ang="0">
                  <a:pos x="8" y="4"/>
                </a:cxn>
                <a:cxn ang="0">
                  <a:pos x="29" y="0"/>
                </a:cxn>
                <a:cxn ang="0">
                  <a:pos x="31" y="18"/>
                </a:cxn>
                <a:cxn ang="0">
                  <a:pos x="36" y="20"/>
                </a:cxn>
                <a:cxn ang="0">
                  <a:pos x="27" y="32"/>
                </a:cxn>
                <a:cxn ang="0">
                  <a:pos x="21" y="39"/>
                </a:cxn>
                <a:cxn ang="0">
                  <a:pos x="0" y="31"/>
                </a:cxn>
              </a:cxnLst>
              <a:rect l="0" t="0" r="r" b="b"/>
              <a:pathLst>
                <a:path w="37" h="40">
                  <a:moveTo>
                    <a:pt x="0" y="31"/>
                  </a:moveTo>
                  <a:lnTo>
                    <a:pt x="8" y="17"/>
                  </a:lnTo>
                  <a:lnTo>
                    <a:pt x="17" y="16"/>
                  </a:lnTo>
                  <a:lnTo>
                    <a:pt x="8" y="4"/>
                  </a:lnTo>
                  <a:lnTo>
                    <a:pt x="29" y="0"/>
                  </a:lnTo>
                  <a:lnTo>
                    <a:pt x="31" y="18"/>
                  </a:lnTo>
                  <a:lnTo>
                    <a:pt x="36" y="20"/>
                  </a:lnTo>
                  <a:lnTo>
                    <a:pt x="27" y="32"/>
                  </a:lnTo>
                  <a:lnTo>
                    <a:pt x="21" y="39"/>
                  </a:lnTo>
                  <a:lnTo>
                    <a:pt x="0" y="3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7" name="Freeform 75">
              <a:extLst>
                <a:ext uri="{FF2B5EF4-FFF2-40B4-BE49-F238E27FC236}">
                  <a16:creationId xmlns:a16="http://schemas.microsoft.com/office/drawing/2014/main" id="{8BF7D714-1D55-44AC-82D7-688CBAA427BC}"/>
                </a:ext>
              </a:extLst>
            </p:cNvPr>
            <p:cNvSpPr>
              <a:spLocks noChangeAspect="1"/>
            </p:cNvSpPr>
            <p:nvPr/>
          </p:nvSpPr>
          <p:spPr bwMode="auto">
            <a:xfrm>
              <a:off x="2736858" y="4065582"/>
              <a:ext cx="115888" cy="174625"/>
            </a:xfrm>
            <a:custGeom>
              <a:avLst/>
              <a:gdLst/>
              <a:ahLst/>
              <a:cxnLst>
                <a:cxn ang="0">
                  <a:pos x="0" y="20"/>
                </a:cxn>
                <a:cxn ang="0">
                  <a:pos x="6" y="29"/>
                </a:cxn>
                <a:cxn ang="0">
                  <a:pos x="14" y="35"/>
                </a:cxn>
                <a:cxn ang="0">
                  <a:pos x="12" y="52"/>
                </a:cxn>
                <a:cxn ang="0">
                  <a:pos x="17" y="62"/>
                </a:cxn>
                <a:cxn ang="0">
                  <a:pos x="42" y="58"/>
                </a:cxn>
                <a:cxn ang="0">
                  <a:pos x="28" y="39"/>
                </a:cxn>
                <a:cxn ang="0">
                  <a:pos x="38" y="23"/>
                </a:cxn>
                <a:cxn ang="0">
                  <a:pos x="12" y="0"/>
                </a:cxn>
                <a:cxn ang="0">
                  <a:pos x="4" y="7"/>
                </a:cxn>
                <a:cxn ang="0">
                  <a:pos x="8" y="13"/>
                </a:cxn>
                <a:cxn ang="0">
                  <a:pos x="0" y="20"/>
                </a:cxn>
              </a:cxnLst>
              <a:rect l="0" t="0" r="r" b="b"/>
              <a:pathLst>
                <a:path w="43" h="63">
                  <a:moveTo>
                    <a:pt x="0" y="20"/>
                  </a:moveTo>
                  <a:lnTo>
                    <a:pt x="6" y="29"/>
                  </a:lnTo>
                  <a:lnTo>
                    <a:pt x="14" y="35"/>
                  </a:lnTo>
                  <a:lnTo>
                    <a:pt x="12" y="52"/>
                  </a:lnTo>
                  <a:lnTo>
                    <a:pt x="17" y="62"/>
                  </a:lnTo>
                  <a:lnTo>
                    <a:pt x="42" y="58"/>
                  </a:lnTo>
                  <a:lnTo>
                    <a:pt x="28" y="39"/>
                  </a:lnTo>
                  <a:lnTo>
                    <a:pt x="38" y="23"/>
                  </a:lnTo>
                  <a:lnTo>
                    <a:pt x="12" y="0"/>
                  </a:lnTo>
                  <a:lnTo>
                    <a:pt x="4" y="7"/>
                  </a:lnTo>
                  <a:lnTo>
                    <a:pt x="8" y="13"/>
                  </a:lnTo>
                  <a:lnTo>
                    <a:pt x="0" y="2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8" name="Freeform 76">
              <a:extLst>
                <a:ext uri="{FF2B5EF4-FFF2-40B4-BE49-F238E27FC236}">
                  <a16:creationId xmlns:a16="http://schemas.microsoft.com/office/drawing/2014/main" id="{6D66EC1E-D5B7-471E-8401-CF8E500980B9}"/>
                </a:ext>
              </a:extLst>
            </p:cNvPr>
            <p:cNvSpPr>
              <a:spLocks noChangeAspect="1"/>
            </p:cNvSpPr>
            <p:nvPr/>
          </p:nvSpPr>
          <p:spPr bwMode="auto">
            <a:xfrm>
              <a:off x="2417769" y="3768720"/>
              <a:ext cx="65088" cy="50800"/>
            </a:xfrm>
            <a:custGeom>
              <a:avLst/>
              <a:gdLst/>
              <a:ahLst/>
              <a:cxnLst>
                <a:cxn ang="0">
                  <a:pos x="0" y="13"/>
                </a:cxn>
                <a:cxn ang="0">
                  <a:pos x="17" y="12"/>
                </a:cxn>
                <a:cxn ang="0">
                  <a:pos x="9" y="1"/>
                </a:cxn>
                <a:cxn ang="0">
                  <a:pos x="23" y="0"/>
                </a:cxn>
                <a:cxn ang="0">
                  <a:pos x="23" y="17"/>
                </a:cxn>
                <a:cxn ang="0">
                  <a:pos x="0" y="13"/>
                </a:cxn>
              </a:cxnLst>
              <a:rect l="0" t="0" r="r" b="b"/>
              <a:pathLst>
                <a:path w="24" h="18">
                  <a:moveTo>
                    <a:pt x="0" y="13"/>
                  </a:moveTo>
                  <a:lnTo>
                    <a:pt x="17" y="12"/>
                  </a:lnTo>
                  <a:lnTo>
                    <a:pt x="9" y="1"/>
                  </a:lnTo>
                  <a:lnTo>
                    <a:pt x="23" y="0"/>
                  </a:lnTo>
                  <a:lnTo>
                    <a:pt x="23" y="17"/>
                  </a:lnTo>
                  <a:lnTo>
                    <a:pt x="0" y="1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9" name="Freeform 77">
              <a:extLst>
                <a:ext uri="{FF2B5EF4-FFF2-40B4-BE49-F238E27FC236}">
                  <a16:creationId xmlns:a16="http://schemas.microsoft.com/office/drawing/2014/main" id="{3DD8B7B4-00D8-4507-B617-09E169F6FE25}"/>
                </a:ext>
              </a:extLst>
            </p:cNvPr>
            <p:cNvSpPr>
              <a:spLocks noChangeAspect="1"/>
            </p:cNvSpPr>
            <p:nvPr/>
          </p:nvSpPr>
          <p:spPr bwMode="auto">
            <a:xfrm>
              <a:off x="2054231" y="3870319"/>
              <a:ext cx="150813" cy="79375"/>
            </a:xfrm>
            <a:custGeom>
              <a:avLst/>
              <a:gdLst/>
              <a:ahLst/>
              <a:cxnLst>
                <a:cxn ang="0">
                  <a:pos x="0" y="14"/>
                </a:cxn>
                <a:cxn ang="0">
                  <a:pos x="9" y="2"/>
                </a:cxn>
                <a:cxn ang="0">
                  <a:pos x="38" y="0"/>
                </a:cxn>
                <a:cxn ang="0">
                  <a:pos x="54" y="9"/>
                </a:cxn>
                <a:cxn ang="0">
                  <a:pos x="41" y="10"/>
                </a:cxn>
                <a:cxn ang="0">
                  <a:pos x="18" y="27"/>
                </a:cxn>
                <a:cxn ang="0">
                  <a:pos x="14" y="23"/>
                </a:cxn>
                <a:cxn ang="0">
                  <a:pos x="0" y="14"/>
                </a:cxn>
              </a:cxnLst>
              <a:rect l="0" t="0" r="r" b="b"/>
              <a:pathLst>
                <a:path w="55" h="28">
                  <a:moveTo>
                    <a:pt x="0" y="14"/>
                  </a:moveTo>
                  <a:lnTo>
                    <a:pt x="9" y="2"/>
                  </a:lnTo>
                  <a:lnTo>
                    <a:pt x="38" y="0"/>
                  </a:lnTo>
                  <a:lnTo>
                    <a:pt x="54" y="9"/>
                  </a:lnTo>
                  <a:lnTo>
                    <a:pt x="41" y="10"/>
                  </a:lnTo>
                  <a:lnTo>
                    <a:pt x="18" y="27"/>
                  </a:lnTo>
                  <a:lnTo>
                    <a:pt x="14" y="23"/>
                  </a:lnTo>
                  <a:lnTo>
                    <a:pt x="0" y="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0" name="Freeform 78">
              <a:extLst>
                <a:ext uri="{FF2B5EF4-FFF2-40B4-BE49-F238E27FC236}">
                  <a16:creationId xmlns:a16="http://schemas.microsoft.com/office/drawing/2014/main" id="{0BD54DD6-43DA-4E57-A9AB-46324F351E21}"/>
                </a:ext>
              </a:extLst>
            </p:cNvPr>
            <p:cNvSpPr>
              <a:spLocks noChangeAspect="1"/>
            </p:cNvSpPr>
            <p:nvPr/>
          </p:nvSpPr>
          <p:spPr bwMode="auto">
            <a:xfrm>
              <a:off x="4605350" y="2951158"/>
              <a:ext cx="163513" cy="90487"/>
            </a:xfrm>
            <a:custGeom>
              <a:avLst/>
              <a:gdLst/>
              <a:ahLst/>
              <a:cxnLst>
                <a:cxn ang="0">
                  <a:pos x="0" y="19"/>
                </a:cxn>
                <a:cxn ang="0">
                  <a:pos x="9" y="5"/>
                </a:cxn>
                <a:cxn ang="0">
                  <a:pos x="21" y="9"/>
                </a:cxn>
                <a:cxn ang="0">
                  <a:pos x="41" y="0"/>
                </a:cxn>
                <a:cxn ang="0">
                  <a:pos x="53" y="2"/>
                </a:cxn>
                <a:cxn ang="0">
                  <a:pos x="59" y="7"/>
                </a:cxn>
                <a:cxn ang="0">
                  <a:pos x="36" y="28"/>
                </a:cxn>
                <a:cxn ang="0">
                  <a:pos x="17" y="32"/>
                </a:cxn>
                <a:cxn ang="0">
                  <a:pos x="0" y="19"/>
                </a:cxn>
              </a:cxnLst>
              <a:rect l="0" t="0" r="r" b="b"/>
              <a:pathLst>
                <a:path w="60" h="33">
                  <a:moveTo>
                    <a:pt x="0" y="19"/>
                  </a:moveTo>
                  <a:lnTo>
                    <a:pt x="9" y="5"/>
                  </a:lnTo>
                  <a:lnTo>
                    <a:pt x="21" y="9"/>
                  </a:lnTo>
                  <a:lnTo>
                    <a:pt x="41" y="0"/>
                  </a:lnTo>
                  <a:lnTo>
                    <a:pt x="53" y="2"/>
                  </a:lnTo>
                  <a:lnTo>
                    <a:pt x="59" y="7"/>
                  </a:lnTo>
                  <a:lnTo>
                    <a:pt x="36" y="28"/>
                  </a:lnTo>
                  <a:lnTo>
                    <a:pt x="17" y="32"/>
                  </a:lnTo>
                  <a:lnTo>
                    <a:pt x="0" y="1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1" name="Freeform 79">
              <a:extLst>
                <a:ext uri="{FF2B5EF4-FFF2-40B4-BE49-F238E27FC236}">
                  <a16:creationId xmlns:a16="http://schemas.microsoft.com/office/drawing/2014/main" id="{C530FF84-3C52-4A61-A83A-F3C9F1201A82}"/>
                </a:ext>
              </a:extLst>
            </p:cNvPr>
            <p:cNvSpPr>
              <a:spLocks noChangeAspect="1"/>
            </p:cNvSpPr>
            <p:nvPr/>
          </p:nvSpPr>
          <p:spPr bwMode="auto">
            <a:xfrm>
              <a:off x="3622685" y="2297110"/>
              <a:ext cx="269876" cy="128587"/>
            </a:xfrm>
            <a:custGeom>
              <a:avLst/>
              <a:gdLst/>
              <a:ahLst/>
              <a:cxnLst>
                <a:cxn ang="0">
                  <a:pos x="0" y="16"/>
                </a:cxn>
                <a:cxn ang="0">
                  <a:pos x="7" y="14"/>
                </a:cxn>
                <a:cxn ang="0">
                  <a:pos x="3" y="10"/>
                </a:cxn>
                <a:cxn ang="0">
                  <a:pos x="11" y="12"/>
                </a:cxn>
                <a:cxn ang="0">
                  <a:pos x="7" y="5"/>
                </a:cxn>
                <a:cxn ang="0">
                  <a:pos x="17" y="9"/>
                </a:cxn>
                <a:cxn ang="0">
                  <a:pos x="12" y="0"/>
                </a:cxn>
                <a:cxn ang="0">
                  <a:pos x="27" y="8"/>
                </a:cxn>
                <a:cxn ang="0">
                  <a:pos x="29" y="19"/>
                </a:cxn>
                <a:cxn ang="0">
                  <a:pos x="37" y="6"/>
                </a:cxn>
                <a:cxn ang="0">
                  <a:pos x="45" y="11"/>
                </a:cxn>
                <a:cxn ang="0">
                  <a:pos x="51" y="5"/>
                </a:cxn>
                <a:cxn ang="0">
                  <a:pos x="57" y="13"/>
                </a:cxn>
                <a:cxn ang="0">
                  <a:pos x="55" y="5"/>
                </a:cxn>
                <a:cxn ang="0">
                  <a:pos x="71" y="5"/>
                </a:cxn>
                <a:cxn ang="0">
                  <a:pos x="73" y="0"/>
                </a:cxn>
                <a:cxn ang="0">
                  <a:pos x="81" y="5"/>
                </a:cxn>
                <a:cxn ang="0">
                  <a:pos x="89" y="3"/>
                </a:cxn>
                <a:cxn ang="0">
                  <a:pos x="83" y="6"/>
                </a:cxn>
                <a:cxn ang="0">
                  <a:pos x="98" y="21"/>
                </a:cxn>
                <a:cxn ang="0">
                  <a:pos x="85" y="33"/>
                </a:cxn>
                <a:cxn ang="0">
                  <a:pos x="48" y="45"/>
                </a:cxn>
                <a:cxn ang="0">
                  <a:pos x="16" y="40"/>
                </a:cxn>
                <a:cxn ang="0">
                  <a:pos x="25" y="28"/>
                </a:cxn>
                <a:cxn ang="0">
                  <a:pos x="5" y="24"/>
                </a:cxn>
                <a:cxn ang="0">
                  <a:pos x="24" y="23"/>
                </a:cxn>
                <a:cxn ang="0">
                  <a:pos x="17" y="19"/>
                </a:cxn>
                <a:cxn ang="0">
                  <a:pos x="24" y="16"/>
                </a:cxn>
                <a:cxn ang="0">
                  <a:pos x="0" y="16"/>
                </a:cxn>
              </a:cxnLst>
              <a:rect l="0" t="0" r="r" b="b"/>
              <a:pathLst>
                <a:path w="99" h="46">
                  <a:moveTo>
                    <a:pt x="0" y="16"/>
                  </a:moveTo>
                  <a:lnTo>
                    <a:pt x="7" y="14"/>
                  </a:lnTo>
                  <a:lnTo>
                    <a:pt x="3" y="10"/>
                  </a:lnTo>
                  <a:lnTo>
                    <a:pt x="11" y="12"/>
                  </a:lnTo>
                  <a:lnTo>
                    <a:pt x="7" y="5"/>
                  </a:lnTo>
                  <a:lnTo>
                    <a:pt x="17" y="9"/>
                  </a:lnTo>
                  <a:lnTo>
                    <a:pt x="12" y="0"/>
                  </a:lnTo>
                  <a:lnTo>
                    <a:pt x="27" y="8"/>
                  </a:lnTo>
                  <a:lnTo>
                    <a:pt x="29" y="19"/>
                  </a:lnTo>
                  <a:lnTo>
                    <a:pt x="37" y="6"/>
                  </a:lnTo>
                  <a:lnTo>
                    <a:pt x="45" y="11"/>
                  </a:lnTo>
                  <a:lnTo>
                    <a:pt x="51" y="5"/>
                  </a:lnTo>
                  <a:lnTo>
                    <a:pt x="57" y="13"/>
                  </a:lnTo>
                  <a:lnTo>
                    <a:pt x="55" y="5"/>
                  </a:lnTo>
                  <a:lnTo>
                    <a:pt x="71" y="5"/>
                  </a:lnTo>
                  <a:lnTo>
                    <a:pt x="73" y="0"/>
                  </a:lnTo>
                  <a:lnTo>
                    <a:pt x="81" y="5"/>
                  </a:lnTo>
                  <a:lnTo>
                    <a:pt x="89" y="3"/>
                  </a:lnTo>
                  <a:lnTo>
                    <a:pt x="83" y="6"/>
                  </a:lnTo>
                  <a:lnTo>
                    <a:pt x="98" y="21"/>
                  </a:lnTo>
                  <a:lnTo>
                    <a:pt x="85" y="33"/>
                  </a:lnTo>
                  <a:lnTo>
                    <a:pt x="48" y="45"/>
                  </a:lnTo>
                  <a:lnTo>
                    <a:pt x="16" y="40"/>
                  </a:lnTo>
                  <a:lnTo>
                    <a:pt x="25" y="28"/>
                  </a:lnTo>
                  <a:lnTo>
                    <a:pt x="5" y="24"/>
                  </a:lnTo>
                  <a:lnTo>
                    <a:pt x="24" y="23"/>
                  </a:lnTo>
                  <a:lnTo>
                    <a:pt x="17" y="19"/>
                  </a:lnTo>
                  <a:lnTo>
                    <a:pt x="24" y="16"/>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2" name="Freeform 80">
              <a:extLst>
                <a:ext uri="{FF2B5EF4-FFF2-40B4-BE49-F238E27FC236}">
                  <a16:creationId xmlns:a16="http://schemas.microsoft.com/office/drawing/2014/main" id="{8EFDD233-D3E6-49A5-8662-BBA08E024203}"/>
                </a:ext>
              </a:extLst>
            </p:cNvPr>
            <p:cNvSpPr>
              <a:spLocks noChangeAspect="1"/>
            </p:cNvSpPr>
            <p:nvPr/>
          </p:nvSpPr>
          <p:spPr bwMode="auto">
            <a:xfrm>
              <a:off x="5864241" y="3332158"/>
              <a:ext cx="709614" cy="739774"/>
            </a:xfrm>
            <a:custGeom>
              <a:avLst/>
              <a:gdLst/>
              <a:ahLst/>
              <a:cxnLst>
                <a:cxn ang="0">
                  <a:pos x="0" y="120"/>
                </a:cxn>
                <a:cxn ang="0">
                  <a:pos x="7" y="114"/>
                </a:cxn>
                <a:cxn ang="0">
                  <a:pos x="26" y="114"/>
                </a:cxn>
                <a:cxn ang="0">
                  <a:pos x="12" y="86"/>
                </a:cxn>
                <a:cxn ang="0">
                  <a:pos x="21" y="79"/>
                </a:cxn>
                <a:cxn ang="0">
                  <a:pos x="32" y="80"/>
                </a:cxn>
                <a:cxn ang="0">
                  <a:pos x="59" y="50"/>
                </a:cxn>
                <a:cxn ang="0">
                  <a:pos x="58" y="41"/>
                </a:cxn>
                <a:cxn ang="0">
                  <a:pos x="64" y="37"/>
                </a:cxn>
                <a:cxn ang="0">
                  <a:pos x="52" y="27"/>
                </a:cxn>
                <a:cxn ang="0">
                  <a:pos x="52" y="13"/>
                </a:cxn>
                <a:cxn ang="0">
                  <a:pos x="78" y="13"/>
                </a:cxn>
                <a:cxn ang="0">
                  <a:pos x="85" y="5"/>
                </a:cxn>
                <a:cxn ang="0">
                  <a:pos x="99" y="0"/>
                </a:cxn>
                <a:cxn ang="0">
                  <a:pos x="108" y="5"/>
                </a:cxn>
                <a:cxn ang="0">
                  <a:pos x="95" y="20"/>
                </a:cxn>
                <a:cxn ang="0">
                  <a:pos x="102" y="33"/>
                </a:cxn>
                <a:cxn ang="0">
                  <a:pos x="92" y="35"/>
                </a:cxn>
                <a:cxn ang="0">
                  <a:pos x="96" y="50"/>
                </a:cxn>
                <a:cxn ang="0">
                  <a:pos x="115" y="57"/>
                </a:cxn>
                <a:cxn ang="0">
                  <a:pos x="106" y="71"/>
                </a:cxn>
                <a:cxn ang="0">
                  <a:pos x="130" y="85"/>
                </a:cxn>
                <a:cxn ang="0">
                  <a:pos x="177" y="94"/>
                </a:cxn>
                <a:cxn ang="0">
                  <a:pos x="177" y="80"/>
                </a:cxn>
                <a:cxn ang="0">
                  <a:pos x="183" y="79"/>
                </a:cxn>
                <a:cxn ang="0">
                  <a:pos x="184" y="86"/>
                </a:cxn>
                <a:cxn ang="0">
                  <a:pos x="188" y="92"/>
                </a:cxn>
                <a:cxn ang="0">
                  <a:pos x="212" y="89"/>
                </a:cxn>
                <a:cxn ang="0">
                  <a:pos x="210" y="81"/>
                </a:cxn>
                <a:cxn ang="0">
                  <a:pos x="248" y="64"/>
                </a:cxn>
                <a:cxn ang="0">
                  <a:pos x="251" y="74"/>
                </a:cxn>
                <a:cxn ang="0">
                  <a:pos x="260" y="78"/>
                </a:cxn>
                <a:cxn ang="0">
                  <a:pos x="256" y="87"/>
                </a:cxn>
                <a:cxn ang="0">
                  <a:pos x="240" y="93"/>
                </a:cxn>
                <a:cxn ang="0">
                  <a:pos x="217" y="137"/>
                </a:cxn>
                <a:cxn ang="0">
                  <a:pos x="213" y="119"/>
                </a:cxn>
                <a:cxn ang="0">
                  <a:pos x="209" y="126"/>
                </a:cxn>
                <a:cxn ang="0">
                  <a:pos x="203" y="117"/>
                </a:cxn>
                <a:cxn ang="0">
                  <a:pos x="214" y="107"/>
                </a:cxn>
                <a:cxn ang="0">
                  <a:pos x="194" y="105"/>
                </a:cxn>
                <a:cxn ang="0">
                  <a:pos x="180" y="93"/>
                </a:cxn>
                <a:cxn ang="0">
                  <a:pos x="177" y="99"/>
                </a:cxn>
                <a:cxn ang="0">
                  <a:pos x="181" y="105"/>
                </a:cxn>
                <a:cxn ang="0">
                  <a:pos x="176" y="109"/>
                </a:cxn>
                <a:cxn ang="0">
                  <a:pos x="181" y="114"/>
                </a:cxn>
                <a:cxn ang="0">
                  <a:pos x="184" y="139"/>
                </a:cxn>
                <a:cxn ang="0">
                  <a:pos x="177" y="135"/>
                </a:cxn>
                <a:cxn ang="0">
                  <a:pos x="162" y="155"/>
                </a:cxn>
                <a:cxn ang="0">
                  <a:pos x="108" y="195"/>
                </a:cxn>
                <a:cxn ang="0">
                  <a:pos x="104" y="244"/>
                </a:cxn>
                <a:cxn ang="0">
                  <a:pos x="82" y="263"/>
                </a:cxn>
                <a:cxn ang="0">
                  <a:pos x="62" y="225"/>
                </a:cxn>
                <a:cxn ang="0">
                  <a:pos x="54" y="195"/>
                </a:cxn>
                <a:cxn ang="0">
                  <a:pos x="46" y="188"/>
                </a:cxn>
                <a:cxn ang="0">
                  <a:pos x="41" y="134"/>
                </a:cxn>
                <a:cxn ang="0">
                  <a:pos x="36" y="132"/>
                </a:cxn>
                <a:cxn ang="0">
                  <a:pos x="33" y="144"/>
                </a:cxn>
                <a:cxn ang="0">
                  <a:pos x="20" y="147"/>
                </a:cxn>
                <a:cxn ang="0">
                  <a:pos x="8" y="132"/>
                </a:cxn>
                <a:cxn ang="0">
                  <a:pos x="20" y="125"/>
                </a:cxn>
                <a:cxn ang="0">
                  <a:pos x="8" y="128"/>
                </a:cxn>
                <a:cxn ang="0">
                  <a:pos x="0" y="120"/>
                </a:cxn>
              </a:cxnLst>
              <a:rect l="0" t="0" r="r" b="b"/>
              <a:pathLst>
                <a:path w="261" h="264">
                  <a:moveTo>
                    <a:pt x="0" y="120"/>
                  </a:moveTo>
                  <a:lnTo>
                    <a:pt x="7" y="114"/>
                  </a:lnTo>
                  <a:lnTo>
                    <a:pt x="26" y="114"/>
                  </a:lnTo>
                  <a:lnTo>
                    <a:pt x="12" y="86"/>
                  </a:lnTo>
                  <a:lnTo>
                    <a:pt x="21" y="79"/>
                  </a:lnTo>
                  <a:lnTo>
                    <a:pt x="32" y="80"/>
                  </a:lnTo>
                  <a:lnTo>
                    <a:pt x="59" y="50"/>
                  </a:lnTo>
                  <a:lnTo>
                    <a:pt x="58" y="41"/>
                  </a:lnTo>
                  <a:lnTo>
                    <a:pt x="64" y="37"/>
                  </a:lnTo>
                  <a:lnTo>
                    <a:pt x="52" y="27"/>
                  </a:lnTo>
                  <a:lnTo>
                    <a:pt x="52" y="13"/>
                  </a:lnTo>
                  <a:lnTo>
                    <a:pt x="78" y="13"/>
                  </a:lnTo>
                  <a:lnTo>
                    <a:pt x="85" y="5"/>
                  </a:lnTo>
                  <a:lnTo>
                    <a:pt x="99" y="0"/>
                  </a:lnTo>
                  <a:lnTo>
                    <a:pt x="108" y="5"/>
                  </a:lnTo>
                  <a:lnTo>
                    <a:pt x="95" y="20"/>
                  </a:lnTo>
                  <a:lnTo>
                    <a:pt x="102" y="33"/>
                  </a:lnTo>
                  <a:lnTo>
                    <a:pt x="92" y="35"/>
                  </a:lnTo>
                  <a:lnTo>
                    <a:pt x="96" y="50"/>
                  </a:lnTo>
                  <a:lnTo>
                    <a:pt x="115" y="57"/>
                  </a:lnTo>
                  <a:lnTo>
                    <a:pt x="106" y="71"/>
                  </a:lnTo>
                  <a:lnTo>
                    <a:pt x="130" y="85"/>
                  </a:lnTo>
                  <a:lnTo>
                    <a:pt x="177" y="94"/>
                  </a:lnTo>
                  <a:lnTo>
                    <a:pt x="177" y="80"/>
                  </a:lnTo>
                  <a:lnTo>
                    <a:pt x="183" y="79"/>
                  </a:lnTo>
                  <a:lnTo>
                    <a:pt x="184" y="86"/>
                  </a:lnTo>
                  <a:lnTo>
                    <a:pt x="188" y="92"/>
                  </a:lnTo>
                  <a:lnTo>
                    <a:pt x="212" y="89"/>
                  </a:lnTo>
                  <a:lnTo>
                    <a:pt x="210" y="81"/>
                  </a:lnTo>
                  <a:lnTo>
                    <a:pt x="248" y="64"/>
                  </a:lnTo>
                  <a:lnTo>
                    <a:pt x="251" y="74"/>
                  </a:lnTo>
                  <a:lnTo>
                    <a:pt x="260" y="78"/>
                  </a:lnTo>
                  <a:lnTo>
                    <a:pt x="256" y="87"/>
                  </a:lnTo>
                  <a:lnTo>
                    <a:pt x="240" y="93"/>
                  </a:lnTo>
                  <a:lnTo>
                    <a:pt x="217" y="137"/>
                  </a:lnTo>
                  <a:lnTo>
                    <a:pt x="213" y="119"/>
                  </a:lnTo>
                  <a:lnTo>
                    <a:pt x="209" y="126"/>
                  </a:lnTo>
                  <a:lnTo>
                    <a:pt x="203" y="117"/>
                  </a:lnTo>
                  <a:lnTo>
                    <a:pt x="214" y="107"/>
                  </a:lnTo>
                  <a:lnTo>
                    <a:pt x="194" y="105"/>
                  </a:lnTo>
                  <a:lnTo>
                    <a:pt x="180" y="93"/>
                  </a:lnTo>
                  <a:lnTo>
                    <a:pt x="177" y="99"/>
                  </a:lnTo>
                  <a:lnTo>
                    <a:pt x="181" y="105"/>
                  </a:lnTo>
                  <a:lnTo>
                    <a:pt x="176" y="109"/>
                  </a:lnTo>
                  <a:lnTo>
                    <a:pt x="181" y="114"/>
                  </a:lnTo>
                  <a:lnTo>
                    <a:pt x="184" y="139"/>
                  </a:lnTo>
                  <a:lnTo>
                    <a:pt x="177" y="135"/>
                  </a:lnTo>
                  <a:lnTo>
                    <a:pt x="162" y="155"/>
                  </a:lnTo>
                  <a:lnTo>
                    <a:pt x="108" y="195"/>
                  </a:lnTo>
                  <a:lnTo>
                    <a:pt x="104" y="244"/>
                  </a:lnTo>
                  <a:lnTo>
                    <a:pt x="82" y="263"/>
                  </a:lnTo>
                  <a:lnTo>
                    <a:pt x="62" y="225"/>
                  </a:lnTo>
                  <a:lnTo>
                    <a:pt x="54" y="195"/>
                  </a:lnTo>
                  <a:lnTo>
                    <a:pt x="46" y="188"/>
                  </a:lnTo>
                  <a:lnTo>
                    <a:pt x="41" y="134"/>
                  </a:lnTo>
                  <a:lnTo>
                    <a:pt x="36" y="132"/>
                  </a:lnTo>
                  <a:lnTo>
                    <a:pt x="33" y="144"/>
                  </a:lnTo>
                  <a:lnTo>
                    <a:pt x="20" y="147"/>
                  </a:lnTo>
                  <a:lnTo>
                    <a:pt x="8" y="132"/>
                  </a:lnTo>
                  <a:lnTo>
                    <a:pt x="20" y="125"/>
                  </a:lnTo>
                  <a:lnTo>
                    <a:pt x="8" y="128"/>
                  </a:lnTo>
                  <a:lnTo>
                    <a:pt x="0" y="12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3" name="Freeform 81">
              <a:extLst>
                <a:ext uri="{FF2B5EF4-FFF2-40B4-BE49-F238E27FC236}">
                  <a16:creationId xmlns:a16="http://schemas.microsoft.com/office/drawing/2014/main" id="{BE03B74F-A40B-4BD0-AFC6-F2D685FC4590}"/>
                </a:ext>
              </a:extLst>
            </p:cNvPr>
            <p:cNvSpPr>
              <a:spLocks noChangeAspect="1"/>
            </p:cNvSpPr>
            <p:nvPr/>
          </p:nvSpPr>
          <p:spPr bwMode="auto">
            <a:xfrm>
              <a:off x="6519880" y="4133844"/>
              <a:ext cx="263526" cy="290512"/>
            </a:xfrm>
            <a:custGeom>
              <a:avLst/>
              <a:gdLst/>
              <a:ahLst/>
              <a:cxnLst>
                <a:cxn ang="0">
                  <a:pos x="0" y="0"/>
                </a:cxn>
                <a:cxn ang="0">
                  <a:pos x="21" y="4"/>
                </a:cxn>
                <a:cxn ang="0">
                  <a:pos x="48" y="31"/>
                </a:cxn>
                <a:cxn ang="0">
                  <a:pos x="70" y="40"/>
                </a:cxn>
                <a:cxn ang="0">
                  <a:pos x="68" y="47"/>
                </a:cxn>
                <a:cxn ang="0">
                  <a:pos x="75" y="47"/>
                </a:cxn>
                <a:cxn ang="0">
                  <a:pos x="75" y="57"/>
                </a:cxn>
                <a:cxn ang="0">
                  <a:pos x="96" y="76"/>
                </a:cxn>
                <a:cxn ang="0">
                  <a:pos x="94" y="101"/>
                </a:cxn>
                <a:cxn ang="0">
                  <a:pos x="85" y="102"/>
                </a:cxn>
                <a:cxn ang="0">
                  <a:pos x="65" y="87"/>
                </a:cxn>
                <a:cxn ang="0">
                  <a:pos x="33" y="35"/>
                </a:cxn>
                <a:cxn ang="0">
                  <a:pos x="0" y="0"/>
                </a:cxn>
              </a:cxnLst>
              <a:rect l="0" t="0" r="r" b="b"/>
              <a:pathLst>
                <a:path w="97" h="103">
                  <a:moveTo>
                    <a:pt x="0" y="0"/>
                  </a:moveTo>
                  <a:lnTo>
                    <a:pt x="21" y="4"/>
                  </a:lnTo>
                  <a:lnTo>
                    <a:pt x="48" y="31"/>
                  </a:lnTo>
                  <a:lnTo>
                    <a:pt x="70" y="40"/>
                  </a:lnTo>
                  <a:lnTo>
                    <a:pt x="68" y="47"/>
                  </a:lnTo>
                  <a:lnTo>
                    <a:pt x="75" y="47"/>
                  </a:lnTo>
                  <a:lnTo>
                    <a:pt x="75" y="57"/>
                  </a:lnTo>
                  <a:lnTo>
                    <a:pt x="96" y="76"/>
                  </a:lnTo>
                  <a:lnTo>
                    <a:pt x="94" y="101"/>
                  </a:lnTo>
                  <a:lnTo>
                    <a:pt x="85" y="102"/>
                  </a:lnTo>
                  <a:lnTo>
                    <a:pt x="65" y="87"/>
                  </a:lnTo>
                  <a:lnTo>
                    <a:pt x="33" y="35"/>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4" name="Freeform 82">
              <a:extLst>
                <a:ext uri="{FF2B5EF4-FFF2-40B4-BE49-F238E27FC236}">
                  <a16:creationId xmlns:a16="http://schemas.microsoft.com/office/drawing/2014/main" id="{2ACAD378-FCBA-4924-B3AD-63DF3EB15AEF}"/>
                </a:ext>
              </a:extLst>
            </p:cNvPr>
            <p:cNvSpPr>
              <a:spLocks noChangeAspect="1"/>
            </p:cNvSpPr>
            <p:nvPr/>
          </p:nvSpPr>
          <p:spPr bwMode="auto">
            <a:xfrm>
              <a:off x="6764356" y="4424356"/>
              <a:ext cx="227013" cy="74612"/>
            </a:xfrm>
            <a:custGeom>
              <a:avLst/>
              <a:gdLst/>
              <a:ahLst/>
              <a:cxnLst>
                <a:cxn ang="0">
                  <a:pos x="0" y="7"/>
                </a:cxn>
                <a:cxn ang="0">
                  <a:pos x="6" y="0"/>
                </a:cxn>
                <a:cxn ang="0">
                  <a:pos x="63" y="8"/>
                </a:cxn>
                <a:cxn ang="0">
                  <a:pos x="69" y="14"/>
                </a:cxn>
                <a:cxn ang="0">
                  <a:pos x="80" y="17"/>
                </a:cxn>
                <a:cxn ang="0">
                  <a:pos x="82" y="26"/>
                </a:cxn>
                <a:cxn ang="0">
                  <a:pos x="15" y="13"/>
                </a:cxn>
                <a:cxn ang="0">
                  <a:pos x="0" y="7"/>
                </a:cxn>
              </a:cxnLst>
              <a:rect l="0" t="0" r="r" b="b"/>
              <a:pathLst>
                <a:path w="83" h="27">
                  <a:moveTo>
                    <a:pt x="0" y="7"/>
                  </a:moveTo>
                  <a:lnTo>
                    <a:pt x="6" y="0"/>
                  </a:lnTo>
                  <a:lnTo>
                    <a:pt x="63" y="8"/>
                  </a:lnTo>
                  <a:lnTo>
                    <a:pt x="69" y="14"/>
                  </a:lnTo>
                  <a:lnTo>
                    <a:pt x="80" y="17"/>
                  </a:lnTo>
                  <a:lnTo>
                    <a:pt x="82" y="26"/>
                  </a:lnTo>
                  <a:lnTo>
                    <a:pt x="15" y="13"/>
                  </a:lnTo>
                  <a:lnTo>
                    <a:pt x="0" y="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5" name="Freeform 83">
              <a:extLst>
                <a:ext uri="{FF2B5EF4-FFF2-40B4-BE49-F238E27FC236}">
                  <a16:creationId xmlns:a16="http://schemas.microsoft.com/office/drawing/2014/main" id="{A9E9339E-1A5C-4C5B-BF86-84AEC55E28A1}"/>
                </a:ext>
              </a:extLst>
            </p:cNvPr>
            <p:cNvSpPr>
              <a:spLocks noChangeAspect="1"/>
            </p:cNvSpPr>
            <p:nvPr/>
          </p:nvSpPr>
          <p:spPr bwMode="auto">
            <a:xfrm>
              <a:off x="6853256" y="4164006"/>
              <a:ext cx="241301" cy="215900"/>
            </a:xfrm>
            <a:custGeom>
              <a:avLst/>
              <a:gdLst/>
              <a:ahLst/>
              <a:cxnLst>
                <a:cxn ang="0">
                  <a:pos x="0" y="34"/>
                </a:cxn>
                <a:cxn ang="0">
                  <a:pos x="6" y="24"/>
                </a:cxn>
                <a:cxn ang="0">
                  <a:pos x="13" y="30"/>
                </a:cxn>
                <a:cxn ang="0">
                  <a:pos x="39" y="28"/>
                </a:cxn>
                <a:cxn ang="0">
                  <a:pos x="49" y="25"/>
                </a:cxn>
                <a:cxn ang="0">
                  <a:pos x="61" y="0"/>
                </a:cxn>
                <a:cxn ang="0">
                  <a:pos x="76" y="1"/>
                </a:cxn>
                <a:cxn ang="0">
                  <a:pos x="72" y="8"/>
                </a:cxn>
                <a:cxn ang="0">
                  <a:pos x="87" y="30"/>
                </a:cxn>
                <a:cxn ang="0">
                  <a:pos x="79" y="29"/>
                </a:cxn>
                <a:cxn ang="0">
                  <a:pos x="64" y="55"/>
                </a:cxn>
                <a:cxn ang="0">
                  <a:pos x="62" y="71"/>
                </a:cxn>
                <a:cxn ang="0">
                  <a:pos x="52" y="76"/>
                </a:cxn>
                <a:cxn ang="0">
                  <a:pos x="36" y="66"/>
                </a:cxn>
                <a:cxn ang="0">
                  <a:pos x="25" y="71"/>
                </a:cxn>
                <a:cxn ang="0">
                  <a:pos x="24" y="63"/>
                </a:cxn>
                <a:cxn ang="0">
                  <a:pos x="10" y="65"/>
                </a:cxn>
                <a:cxn ang="0">
                  <a:pos x="0" y="34"/>
                </a:cxn>
              </a:cxnLst>
              <a:rect l="0" t="0" r="r" b="b"/>
              <a:pathLst>
                <a:path w="88" h="77">
                  <a:moveTo>
                    <a:pt x="0" y="34"/>
                  </a:moveTo>
                  <a:lnTo>
                    <a:pt x="6" y="24"/>
                  </a:lnTo>
                  <a:lnTo>
                    <a:pt x="13" y="30"/>
                  </a:lnTo>
                  <a:lnTo>
                    <a:pt x="39" y="28"/>
                  </a:lnTo>
                  <a:lnTo>
                    <a:pt x="49" y="25"/>
                  </a:lnTo>
                  <a:lnTo>
                    <a:pt x="61" y="0"/>
                  </a:lnTo>
                  <a:lnTo>
                    <a:pt x="76" y="1"/>
                  </a:lnTo>
                  <a:lnTo>
                    <a:pt x="72" y="8"/>
                  </a:lnTo>
                  <a:lnTo>
                    <a:pt x="87" y="30"/>
                  </a:lnTo>
                  <a:lnTo>
                    <a:pt x="79" y="29"/>
                  </a:lnTo>
                  <a:lnTo>
                    <a:pt x="64" y="55"/>
                  </a:lnTo>
                  <a:lnTo>
                    <a:pt x="62" y="71"/>
                  </a:lnTo>
                  <a:lnTo>
                    <a:pt x="52" y="76"/>
                  </a:lnTo>
                  <a:lnTo>
                    <a:pt x="36" y="66"/>
                  </a:lnTo>
                  <a:lnTo>
                    <a:pt x="25" y="71"/>
                  </a:lnTo>
                  <a:lnTo>
                    <a:pt x="24" y="63"/>
                  </a:lnTo>
                  <a:lnTo>
                    <a:pt x="10" y="65"/>
                  </a:lnTo>
                  <a:lnTo>
                    <a:pt x="0" y="3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6" name="Freeform 84">
              <a:extLst>
                <a:ext uri="{FF2B5EF4-FFF2-40B4-BE49-F238E27FC236}">
                  <a16:creationId xmlns:a16="http://schemas.microsoft.com/office/drawing/2014/main" id="{2C6E1367-7B4D-4AEE-9F39-7E93A43F97AA}"/>
                </a:ext>
              </a:extLst>
            </p:cNvPr>
            <p:cNvSpPr>
              <a:spLocks noChangeAspect="1"/>
            </p:cNvSpPr>
            <p:nvPr/>
          </p:nvSpPr>
          <p:spPr bwMode="auto">
            <a:xfrm>
              <a:off x="7042169" y="4486268"/>
              <a:ext cx="60325" cy="44450"/>
            </a:xfrm>
            <a:custGeom>
              <a:avLst/>
              <a:gdLst/>
              <a:ahLst/>
              <a:cxnLst>
                <a:cxn ang="0">
                  <a:pos x="0" y="2"/>
                </a:cxn>
                <a:cxn ang="0">
                  <a:pos x="3" y="16"/>
                </a:cxn>
                <a:cxn ang="0">
                  <a:pos x="21" y="5"/>
                </a:cxn>
                <a:cxn ang="0">
                  <a:pos x="7" y="0"/>
                </a:cxn>
                <a:cxn ang="0">
                  <a:pos x="0" y="2"/>
                </a:cxn>
              </a:cxnLst>
              <a:rect l="0" t="0" r="r" b="b"/>
              <a:pathLst>
                <a:path w="22" h="17">
                  <a:moveTo>
                    <a:pt x="0" y="2"/>
                  </a:moveTo>
                  <a:lnTo>
                    <a:pt x="3" y="16"/>
                  </a:lnTo>
                  <a:lnTo>
                    <a:pt x="21" y="5"/>
                  </a:lnTo>
                  <a:lnTo>
                    <a:pt x="7" y="0"/>
                  </a:lnTo>
                  <a:lnTo>
                    <a:pt x="0" y="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7" name="Freeform 85">
              <a:extLst>
                <a:ext uri="{FF2B5EF4-FFF2-40B4-BE49-F238E27FC236}">
                  <a16:creationId xmlns:a16="http://schemas.microsoft.com/office/drawing/2014/main" id="{CE7FA127-CECB-4ACF-A9F0-03510780FE39}"/>
                </a:ext>
              </a:extLst>
            </p:cNvPr>
            <p:cNvSpPr>
              <a:spLocks noChangeAspect="1"/>
            </p:cNvSpPr>
            <p:nvPr/>
          </p:nvSpPr>
          <p:spPr bwMode="auto">
            <a:xfrm>
              <a:off x="7091382" y="4227506"/>
              <a:ext cx="152400" cy="188912"/>
            </a:xfrm>
            <a:custGeom>
              <a:avLst/>
              <a:gdLst/>
              <a:ahLst/>
              <a:cxnLst>
                <a:cxn ang="0">
                  <a:pos x="0" y="39"/>
                </a:cxn>
                <a:cxn ang="0">
                  <a:pos x="8" y="51"/>
                </a:cxn>
                <a:cxn ang="0">
                  <a:pos x="5" y="63"/>
                </a:cxn>
                <a:cxn ang="0">
                  <a:pos x="14" y="66"/>
                </a:cxn>
                <a:cxn ang="0">
                  <a:pos x="13" y="42"/>
                </a:cxn>
                <a:cxn ang="0">
                  <a:pos x="19" y="39"/>
                </a:cxn>
                <a:cxn ang="0">
                  <a:pos x="20" y="48"/>
                </a:cxn>
                <a:cxn ang="0">
                  <a:pos x="25" y="59"/>
                </a:cxn>
                <a:cxn ang="0">
                  <a:pos x="34" y="54"/>
                </a:cxn>
                <a:cxn ang="0">
                  <a:pos x="22" y="32"/>
                </a:cxn>
                <a:cxn ang="0">
                  <a:pos x="41" y="22"/>
                </a:cxn>
                <a:cxn ang="0">
                  <a:pos x="16" y="28"/>
                </a:cxn>
                <a:cxn ang="0">
                  <a:pos x="13" y="13"/>
                </a:cxn>
                <a:cxn ang="0">
                  <a:pos x="49" y="12"/>
                </a:cxn>
                <a:cxn ang="0">
                  <a:pos x="55" y="0"/>
                </a:cxn>
                <a:cxn ang="0">
                  <a:pos x="45" y="7"/>
                </a:cxn>
                <a:cxn ang="0">
                  <a:pos x="19" y="4"/>
                </a:cxn>
                <a:cxn ang="0">
                  <a:pos x="10" y="9"/>
                </a:cxn>
                <a:cxn ang="0">
                  <a:pos x="0" y="39"/>
                </a:cxn>
              </a:cxnLst>
              <a:rect l="0" t="0" r="r" b="b"/>
              <a:pathLst>
                <a:path w="56" h="67">
                  <a:moveTo>
                    <a:pt x="0" y="39"/>
                  </a:moveTo>
                  <a:lnTo>
                    <a:pt x="8" y="51"/>
                  </a:lnTo>
                  <a:lnTo>
                    <a:pt x="5" y="63"/>
                  </a:lnTo>
                  <a:lnTo>
                    <a:pt x="14" y="66"/>
                  </a:lnTo>
                  <a:lnTo>
                    <a:pt x="13" y="42"/>
                  </a:lnTo>
                  <a:lnTo>
                    <a:pt x="19" y="39"/>
                  </a:lnTo>
                  <a:lnTo>
                    <a:pt x="20" y="48"/>
                  </a:lnTo>
                  <a:lnTo>
                    <a:pt x="25" y="59"/>
                  </a:lnTo>
                  <a:lnTo>
                    <a:pt x="34" y="54"/>
                  </a:lnTo>
                  <a:lnTo>
                    <a:pt x="22" y="32"/>
                  </a:lnTo>
                  <a:lnTo>
                    <a:pt x="41" y="22"/>
                  </a:lnTo>
                  <a:lnTo>
                    <a:pt x="16" y="28"/>
                  </a:lnTo>
                  <a:lnTo>
                    <a:pt x="13" y="13"/>
                  </a:lnTo>
                  <a:lnTo>
                    <a:pt x="49" y="12"/>
                  </a:lnTo>
                  <a:lnTo>
                    <a:pt x="55" y="0"/>
                  </a:lnTo>
                  <a:lnTo>
                    <a:pt x="45" y="7"/>
                  </a:lnTo>
                  <a:lnTo>
                    <a:pt x="19" y="4"/>
                  </a:lnTo>
                  <a:lnTo>
                    <a:pt x="10" y="9"/>
                  </a:lnTo>
                  <a:lnTo>
                    <a:pt x="0" y="3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8" name="Freeform 86">
              <a:extLst>
                <a:ext uri="{FF2B5EF4-FFF2-40B4-BE49-F238E27FC236}">
                  <a16:creationId xmlns:a16="http://schemas.microsoft.com/office/drawing/2014/main" id="{D8400CCB-A8DF-4594-A7D3-22B799482899}"/>
                </a:ext>
              </a:extLst>
            </p:cNvPr>
            <p:cNvSpPr>
              <a:spLocks noChangeAspect="1"/>
            </p:cNvSpPr>
            <p:nvPr/>
          </p:nvSpPr>
          <p:spPr bwMode="auto">
            <a:xfrm>
              <a:off x="7210445" y="4487856"/>
              <a:ext cx="85725" cy="49212"/>
            </a:xfrm>
            <a:custGeom>
              <a:avLst/>
              <a:gdLst/>
              <a:ahLst/>
              <a:cxnLst>
                <a:cxn ang="0">
                  <a:pos x="0" y="10"/>
                </a:cxn>
                <a:cxn ang="0">
                  <a:pos x="1" y="17"/>
                </a:cxn>
                <a:cxn ang="0">
                  <a:pos x="30" y="0"/>
                </a:cxn>
                <a:cxn ang="0">
                  <a:pos x="9" y="5"/>
                </a:cxn>
                <a:cxn ang="0">
                  <a:pos x="0" y="10"/>
                </a:cxn>
              </a:cxnLst>
              <a:rect l="0" t="0" r="r" b="b"/>
              <a:pathLst>
                <a:path w="31" h="18">
                  <a:moveTo>
                    <a:pt x="0" y="10"/>
                  </a:moveTo>
                  <a:lnTo>
                    <a:pt x="1" y="17"/>
                  </a:lnTo>
                  <a:lnTo>
                    <a:pt x="30" y="0"/>
                  </a:lnTo>
                  <a:lnTo>
                    <a:pt x="9" y="5"/>
                  </a:lnTo>
                  <a:lnTo>
                    <a:pt x="0" y="1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9" name="Freeform 87">
              <a:extLst>
                <a:ext uri="{FF2B5EF4-FFF2-40B4-BE49-F238E27FC236}">
                  <a16:creationId xmlns:a16="http://schemas.microsoft.com/office/drawing/2014/main" id="{651BD741-B95F-4DA0-AE23-EE6C3C8148FD}"/>
                </a:ext>
              </a:extLst>
            </p:cNvPr>
            <p:cNvSpPr>
              <a:spLocks noChangeAspect="1"/>
            </p:cNvSpPr>
            <p:nvPr/>
          </p:nvSpPr>
          <p:spPr bwMode="auto">
            <a:xfrm>
              <a:off x="7297757" y="4221156"/>
              <a:ext cx="47625" cy="76200"/>
            </a:xfrm>
            <a:custGeom>
              <a:avLst/>
              <a:gdLst/>
              <a:ahLst/>
              <a:cxnLst>
                <a:cxn ang="0">
                  <a:pos x="0" y="9"/>
                </a:cxn>
                <a:cxn ang="0">
                  <a:pos x="4" y="21"/>
                </a:cxn>
                <a:cxn ang="0">
                  <a:pos x="13" y="26"/>
                </a:cxn>
                <a:cxn ang="0">
                  <a:pos x="5" y="15"/>
                </a:cxn>
                <a:cxn ang="0">
                  <a:pos x="16" y="13"/>
                </a:cxn>
                <a:cxn ang="0">
                  <a:pos x="14" y="5"/>
                </a:cxn>
                <a:cxn ang="0">
                  <a:pos x="4" y="10"/>
                </a:cxn>
                <a:cxn ang="0">
                  <a:pos x="8" y="0"/>
                </a:cxn>
                <a:cxn ang="0">
                  <a:pos x="0" y="9"/>
                </a:cxn>
              </a:cxnLst>
              <a:rect l="0" t="0" r="r" b="b"/>
              <a:pathLst>
                <a:path w="17" h="27">
                  <a:moveTo>
                    <a:pt x="0" y="9"/>
                  </a:moveTo>
                  <a:lnTo>
                    <a:pt x="4" y="21"/>
                  </a:lnTo>
                  <a:lnTo>
                    <a:pt x="13" y="26"/>
                  </a:lnTo>
                  <a:lnTo>
                    <a:pt x="5" y="15"/>
                  </a:lnTo>
                  <a:lnTo>
                    <a:pt x="16" y="13"/>
                  </a:lnTo>
                  <a:lnTo>
                    <a:pt x="14" y="5"/>
                  </a:lnTo>
                  <a:lnTo>
                    <a:pt x="4" y="10"/>
                  </a:lnTo>
                  <a:lnTo>
                    <a:pt x="8" y="0"/>
                  </a:lnTo>
                  <a:lnTo>
                    <a:pt x="0" y="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0" name="Freeform 88">
              <a:extLst>
                <a:ext uri="{FF2B5EF4-FFF2-40B4-BE49-F238E27FC236}">
                  <a16:creationId xmlns:a16="http://schemas.microsoft.com/office/drawing/2014/main" id="{248FF985-16AD-4F77-A8C2-8F65EE6CFD3A}"/>
                </a:ext>
              </a:extLst>
            </p:cNvPr>
            <p:cNvSpPr>
              <a:spLocks noChangeAspect="1"/>
            </p:cNvSpPr>
            <p:nvPr/>
          </p:nvSpPr>
          <p:spPr bwMode="auto">
            <a:xfrm>
              <a:off x="7308870" y="4340219"/>
              <a:ext cx="74613" cy="49212"/>
            </a:xfrm>
            <a:custGeom>
              <a:avLst/>
              <a:gdLst/>
              <a:ahLst/>
              <a:cxnLst>
                <a:cxn ang="0">
                  <a:pos x="0" y="5"/>
                </a:cxn>
                <a:cxn ang="0">
                  <a:pos x="14" y="0"/>
                </a:cxn>
                <a:cxn ang="0">
                  <a:pos x="26" y="16"/>
                </a:cxn>
                <a:cxn ang="0">
                  <a:pos x="0" y="5"/>
                </a:cxn>
              </a:cxnLst>
              <a:rect l="0" t="0" r="r" b="b"/>
              <a:pathLst>
                <a:path w="27" h="17">
                  <a:moveTo>
                    <a:pt x="0" y="5"/>
                  </a:moveTo>
                  <a:lnTo>
                    <a:pt x="14" y="0"/>
                  </a:lnTo>
                  <a:lnTo>
                    <a:pt x="26" y="16"/>
                  </a:lnTo>
                  <a:lnTo>
                    <a:pt x="0"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1" name="Freeform 89">
              <a:extLst>
                <a:ext uri="{FF2B5EF4-FFF2-40B4-BE49-F238E27FC236}">
                  <a16:creationId xmlns:a16="http://schemas.microsoft.com/office/drawing/2014/main" id="{CCC92188-CA7E-4292-B00B-2250A5BD517D}"/>
                </a:ext>
              </a:extLst>
            </p:cNvPr>
            <p:cNvSpPr>
              <a:spLocks noChangeAspect="1"/>
            </p:cNvSpPr>
            <p:nvPr/>
          </p:nvSpPr>
          <p:spPr bwMode="auto">
            <a:xfrm>
              <a:off x="7380308" y="4283069"/>
              <a:ext cx="255588" cy="220662"/>
            </a:xfrm>
            <a:custGeom>
              <a:avLst/>
              <a:gdLst/>
              <a:ahLst/>
              <a:cxnLst>
                <a:cxn ang="0">
                  <a:pos x="0" y="10"/>
                </a:cxn>
                <a:cxn ang="0">
                  <a:pos x="14" y="17"/>
                </a:cxn>
                <a:cxn ang="0">
                  <a:pos x="28" y="15"/>
                </a:cxn>
                <a:cxn ang="0">
                  <a:pos x="10" y="21"/>
                </a:cxn>
                <a:cxn ang="0">
                  <a:pos x="19" y="33"/>
                </a:cxn>
                <a:cxn ang="0">
                  <a:pos x="27" y="23"/>
                </a:cxn>
                <a:cxn ang="0">
                  <a:pos x="33" y="33"/>
                </a:cxn>
                <a:cxn ang="0">
                  <a:pos x="66" y="45"/>
                </a:cxn>
                <a:cxn ang="0">
                  <a:pos x="73" y="64"/>
                </a:cxn>
                <a:cxn ang="0">
                  <a:pos x="67" y="63"/>
                </a:cxn>
                <a:cxn ang="0">
                  <a:pos x="62" y="72"/>
                </a:cxn>
                <a:cxn ang="0">
                  <a:pos x="82" y="68"/>
                </a:cxn>
                <a:cxn ang="0">
                  <a:pos x="93" y="78"/>
                </a:cxn>
                <a:cxn ang="0">
                  <a:pos x="92" y="20"/>
                </a:cxn>
                <a:cxn ang="0">
                  <a:pos x="63" y="10"/>
                </a:cxn>
                <a:cxn ang="0">
                  <a:pos x="40" y="27"/>
                </a:cxn>
                <a:cxn ang="0">
                  <a:pos x="31" y="18"/>
                </a:cxn>
                <a:cxn ang="0">
                  <a:pos x="28" y="4"/>
                </a:cxn>
                <a:cxn ang="0">
                  <a:pos x="14" y="0"/>
                </a:cxn>
                <a:cxn ang="0">
                  <a:pos x="0" y="10"/>
                </a:cxn>
              </a:cxnLst>
              <a:rect l="0" t="0" r="r" b="b"/>
              <a:pathLst>
                <a:path w="94" h="79">
                  <a:moveTo>
                    <a:pt x="0" y="10"/>
                  </a:moveTo>
                  <a:lnTo>
                    <a:pt x="14" y="17"/>
                  </a:lnTo>
                  <a:lnTo>
                    <a:pt x="28" y="15"/>
                  </a:lnTo>
                  <a:lnTo>
                    <a:pt x="10" y="21"/>
                  </a:lnTo>
                  <a:lnTo>
                    <a:pt x="19" y="33"/>
                  </a:lnTo>
                  <a:lnTo>
                    <a:pt x="27" y="23"/>
                  </a:lnTo>
                  <a:lnTo>
                    <a:pt x="33" y="33"/>
                  </a:lnTo>
                  <a:lnTo>
                    <a:pt x="66" y="45"/>
                  </a:lnTo>
                  <a:lnTo>
                    <a:pt x="73" y="64"/>
                  </a:lnTo>
                  <a:lnTo>
                    <a:pt x="67" y="63"/>
                  </a:lnTo>
                  <a:lnTo>
                    <a:pt x="62" y="72"/>
                  </a:lnTo>
                  <a:lnTo>
                    <a:pt x="82" y="68"/>
                  </a:lnTo>
                  <a:lnTo>
                    <a:pt x="93" y="78"/>
                  </a:lnTo>
                  <a:lnTo>
                    <a:pt x="92" y="20"/>
                  </a:lnTo>
                  <a:lnTo>
                    <a:pt x="63" y="10"/>
                  </a:lnTo>
                  <a:lnTo>
                    <a:pt x="40" y="27"/>
                  </a:lnTo>
                  <a:lnTo>
                    <a:pt x="31" y="18"/>
                  </a:lnTo>
                  <a:lnTo>
                    <a:pt x="28" y="4"/>
                  </a:lnTo>
                  <a:lnTo>
                    <a:pt x="14" y="0"/>
                  </a:lnTo>
                  <a:lnTo>
                    <a:pt x="0" y="1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2" name="Freeform 90">
              <a:extLst>
                <a:ext uri="{FF2B5EF4-FFF2-40B4-BE49-F238E27FC236}">
                  <a16:creationId xmlns:a16="http://schemas.microsoft.com/office/drawing/2014/main" id="{19B78514-419B-43E5-A440-0EB5123C1052}"/>
                </a:ext>
              </a:extLst>
            </p:cNvPr>
            <p:cNvSpPr>
              <a:spLocks noChangeAspect="1"/>
            </p:cNvSpPr>
            <p:nvPr/>
          </p:nvSpPr>
          <p:spPr bwMode="auto">
            <a:xfrm>
              <a:off x="7388245" y="4452931"/>
              <a:ext cx="46038" cy="49212"/>
            </a:xfrm>
            <a:custGeom>
              <a:avLst/>
              <a:gdLst/>
              <a:ahLst/>
              <a:cxnLst>
                <a:cxn ang="0">
                  <a:pos x="0" y="16"/>
                </a:cxn>
                <a:cxn ang="0">
                  <a:pos x="9" y="0"/>
                </a:cxn>
                <a:cxn ang="0">
                  <a:pos x="16" y="8"/>
                </a:cxn>
                <a:cxn ang="0">
                  <a:pos x="0" y="16"/>
                </a:cxn>
              </a:cxnLst>
              <a:rect l="0" t="0" r="r" b="b"/>
              <a:pathLst>
                <a:path w="17" h="17">
                  <a:moveTo>
                    <a:pt x="0" y="16"/>
                  </a:moveTo>
                  <a:lnTo>
                    <a:pt x="9" y="0"/>
                  </a:lnTo>
                  <a:lnTo>
                    <a:pt x="16" y="8"/>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3" name="Freeform 91">
              <a:extLst>
                <a:ext uri="{FF2B5EF4-FFF2-40B4-BE49-F238E27FC236}">
                  <a16:creationId xmlns:a16="http://schemas.microsoft.com/office/drawing/2014/main" id="{C73E8A39-506A-4382-A1F2-DFB18754F703}"/>
                </a:ext>
              </a:extLst>
            </p:cNvPr>
            <p:cNvSpPr>
              <a:spLocks noChangeAspect="1"/>
            </p:cNvSpPr>
            <p:nvPr/>
          </p:nvSpPr>
          <p:spPr bwMode="auto">
            <a:xfrm>
              <a:off x="5151452" y="3292470"/>
              <a:ext cx="241301" cy="231775"/>
            </a:xfrm>
            <a:custGeom>
              <a:avLst/>
              <a:gdLst/>
              <a:ahLst/>
              <a:cxnLst>
                <a:cxn ang="0">
                  <a:pos x="0" y="40"/>
                </a:cxn>
                <a:cxn ang="0">
                  <a:pos x="5" y="52"/>
                </a:cxn>
                <a:cxn ang="0">
                  <a:pos x="45" y="70"/>
                </a:cxn>
                <a:cxn ang="0">
                  <a:pos x="45" y="76"/>
                </a:cxn>
                <a:cxn ang="0">
                  <a:pos x="54" y="81"/>
                </a:cxn>
                <a:cxn ang="0">
                  <a:pos x="71" y="82"/>
                </a:cxn>
                <a:cxn ang="0">
                  <a:pos x="84" y="73"/>
                </a:cxn>
                <a:cxn ang="0">
                  <a:pos x="88" y="73"/>
                </a:cxn>
                <a:cxn ang="0">
                  <a:pos x="77" y="50"/>
                </a:cxn>
                <a:cxn ang="0">
                  <a:pos x="60" y="36"/>
                </a:cxn>
                <a:cxn ang="0">
                  <a:pos x="68" y="15"/>
                </a:cxn>
                <a:cxn ang="0">
                  <a:pos x="61" y="12"/>
                </a:cxn>
                <a:cxn ang="0">
                  <a:pos x="55" y="0"/>
                </a:cxn>
                <a:cxn ang="0">
                  <a:pos x="35" y="1"/>
                </a:cxn>
                <a:cxn ang="0">
                  <a:pos x="25" y="9"/>
                </a:cxn>
                <a:cxn ang="0">
                  <a:pos x="22" y="28"/>
                </a:cxn>
                <a:cxn ang="0">
                  <a:pos x="0" y="40"/>
                </a:cxn>
              </a:cxnLst>
              <a:rect l="0" t="0" r="r" b="b"/>
              <a:pathLst>
                <a:path w="89" h="83">
                  <a:moveTo>
                    <a:pt x="0" y="40"/>
                  </a:moveTo>
                  <a:lnTo>
                    <a:pt x="5" y="52"/>
                  </a:lnTo>
                  <a:lnTo>
                    <a:pt x="45" y="70"/>
                  </a:lnTo>
                  <a:lnTo>
                    <a:pt x="45" y="76"/>
                  </a:lnTo>
                  <a:lnTo>
                    <a:pt x="54" y="81"/>
                  </a:lnTo>
                  <a:lnTo>
                    <a:pt x="71" y="82"/>
                  </a:lnTo>
                  <a:lnTo>
                    <a:pt x="84" y="73"/>
                  </a:lnTo>
                  <a:lnTo>
                    <a:pt x="88" y="73"/>
                  </a:lnTo>
                  <a:lnTo>
                    <a:pt x="77" y="50"/>
                  </a:lnTo>
                  <a:lnTo>
                    <a:pt x="60" y="36"/>
                  </a:lnTo>
                  <a:lnTo>
                    <a:pt x="68" y="15"/>
                  </a:lnTo>
                  <a:lnTo>
                    <a:pt x="61" y="12"/>
                  </a:lnTo>
                  <a:lnTo>
                    <a:pt x="55" y="0"/>
                  </a:lnTo>
                  <a:lnTo>
                    <a:pt x="35" y="1"/>
                  </a:lnTo>
                  <a:lnTo>
                    <a:pt x="25" y="9"/>
                  </a:lnTo>
                  <a:lnTo>
                    <a:pt x="22" y="28"/>
                  </a:lnTo>
                  <a:lnTo>
                    <a:pt x="0" y="4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4" name="Freeform 92">
              <a:extLst>
                <a:ext uri="{FF2B5EF4-FFF2-40B4-BE49-F238E27FC236}">
                  <a16:creationId xmlns:a16="http://schemas.microsoft.com/office/drawing/2014/main" id="{31B5DFCB-D989-4B6D-91F6-BF28184269DE}"/>
                </a:ext>
              </a:extLst>
            </p:cNvPr>
            <p:cNvSpPr>
              <a:spLocks noChangeAspect="1"/>
            </p:cNvSpPr>
            <p:nvPr/>
          </p:nvSpPr>
          <p:spPr bwMode="auto">
            <a:xfrm>
              <a:off x="4379925" y="2995608"/>
              <a:ext cx="285751" cy="280987"/>
            </a:xfrm>
            <a:custGeom>
              <a:avLst/>
              <a:gdLst/>
              <a:ahLst/>
              <a:cxnLst>
                <a:cxn ang="0">
                  <a:pos x="0" y="25"/>
                </a:cxn>
                <a:cxn ang="0">
                  <a:pos x="2" y="14"/>
                </a:cxn>
                <a:cxn ang="0">
                  <a:pos x="15" y="8"/>
                </a:cxn>
                <a:cxn ang="0">
                  <a:pos x="20" y="14"/>
                </a:cxn>
                <a:cxn ang="0">
                  <a:pos x="32" y="3"/>
                </a:cxn>
                <a:cxn ang="0">
                  <a:pos x="46" y="0"/>
                </a:cxn>
                <a:cxn ang="0">
                  <a:pos x="61" y="8"/>
                </a:cxn>
                <a:cxn ang="0">
                  <a:pos x="61" y="18"/>
                </a:cxn>
                <a:cxn ang="0">
                  <a:pos x="50" y="20"/>
                </a:cxn>
                <a:cxn ang="0">
                  <a:pos x="51" y="33"/>
                </a:cxn>
                <a:cxn ang="0">
                  <a:pos x="71" y="56"/>
                </a:cxn>
                <a:cxn ang="0">
                  <a:pos x="83" y="57"/>
                </a:cxn>
                <a:cxn ang="0">
                  <a:pos x="81" y="62"/>
                </a:cxn>
                <a:cxn ang="0">
                  <a:pos x="104" y="76"/>
                </a:cxn>
                <a:cxn ang="0">
                  <a:pos x="88" y="74"/>
                </a:cxn>
                <a:cxn ang="0">
                  <a:pos x="92" y="88"/>
                </a:cxn>
                <a:cxn ang="0">
                  <a:pos x="83" y="99"/>
                </a:cxn>
                <a:cxn ang="0">
                  <a:pos x="78" y="77"/>
                </a:cxn>
                <a:cxn ang="0">
                  <a:pos x="39" y="52"/>
                </a:cxn>
                <a:cxn ang="0">
                  <a:pos x="30" y="36"/>
                </a:cxn>
                <a:cxn ang="0">
                  <a:pos x="18" y="30"/>
                </a:cxn>
                <a:cxn ang="0">
                  <a:pos x="6" y="37"/>
                </a:cxn>
                <a:cxn ang="0">
                  <a:pos x="0" y="25"/>
                </a:cxn>
              </a:cxnLst>
              <a:rect l="0" t="0" r="r" b="b"/>
              <a:pathLst>
                <a:path w="105" h="100">
                  <a:moveTo>
                    <a:pt x="0" y="25"/>
                  </a:moveTo>
                  <a:lnTo>
                    <a:pt x="2" y="14"/>
                  </a:lnTo>
                  <a:lnTo>
                    <a:pt x="15" y="8"/>
                  </a:lnTo>
                  <a:lnTo>
                    <a:pt x="20" y="14"/>
                  </a:lnTo>
                  <a:lnTo>
                    <a:pt x="32" y="3"/>
                  </a:lnTo>
                  <a:lnTo>
                    <a:pt x="46" y="0"/>
                  </a:lnTo>
                  <a:lnTo>
                    <a:pt x="61" y="8"/>
                  </a:lnTo>
                  <a:lnTo>
                    <a:pt x="61" y="18"/>
                  </a:lnTo>
                  <a:lnTo>
                    <a:pt x="50" y="20"/>
                  </a:lnTo>
                  <a:lnTo>
                    <a:pt x="51" y="33"/>
                  </a:lnTo>
                  <a:lnTo>
                    <a:pt x="71" y="56"/>
                  </a:lnTo>
                  <a:lnTo>
                    <a:pt x="83" y="57"/>
                  </a:lnTo>
                  <a:lnTo>
                    <a:pt x="81" y="62"/>
                  </a:lnTo>
                  <a:lnTo>
                    <a:pt x="104" y="76"/>
                  </a:lnTo>
                  <a:lnTo>
                    <a:pt x="88" y="74"/>
                  </a:lnTo>
                  <a:lnTo>
                    <a:pt x="92" y="88"/>
                  </a:lnTo>
                  <a:lnTo>
                    <a:pt x="83" y="99"/>
                  </a:lnTo>
                  <a:lnTo>
                    <a:pt x="78" y="77"/>
                  </a:lnTo>
                  <a:lnTo>
                    <a:pt x="39" y="52"/>
                  </a:lnTo>
                  <a:lnTo>
                    <a:pt x="30" y="36"/>
                  </a:lnTo>
                  <a:lnTo>
                    <a:pt x="18" y="30"/>
                  </a:lnTo>
                  <a:lnTo>
                    <a:pt x="6" y="37"/>
                  </a:lnTo>
                  <a:lnTo>
                    <a:pt x="0" y="2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5" name="Freeform 93">
              <a:extLst>
                <a:ext uri="{FF2B5EF4-FFF2-40B4-BE49-F238E27FC236}">
                  <a16:creationId xmlns:a16="http://schemas.microsoft.com/office/drawing/2014/main" id="{6BF01BA2-FEC9-417A-9125-A54CD2084B31}"/>
                </a:ext>
              </a:extLst>
            </p:cNvPr>
            <p:cNvSpPr>
              <a:spLocks noChangeAspect="1"/>
            </p:cNvSpPr>
            <p:nvPr/>
          </p:nvSpPr>
          <p:spPr bwMode="auto">
            <a:xfrm>
              <a:off x="4414850" y="3174996"/>
              <a:ext cx="47625" cy="68262"/>
            </a:xfrm>
            <a:custGeom>
              <a:avLst/>
              <a:gdLst/>
              <a:ahLst/>
              <a:cxnLst>
                <a:cxn ang="0">
                  <a:pos x="0" y="4"/>
                </a:cxn>
                <a:cxn ang="0">
                  <a:pos x="2" y="23"/>
                </a:cxn>
                <a:cxn ang="0">
                  <a:pos x="9" y="24"/>
                </a:cxn>
                <a:cxn ang="0">
                  <a:pos x="16" y="10"/>
                </a:cxn>
                <a:cxn ang="0">
                  <a:pos x="9" y="0"/>
                </a:cxn>
                <a:cxn ang="0">
                  <a:pos x="0" y="4"/>
                </a:cxn>
              </a:cxnLst>
              <a:rect l="0" t="0" r="r" b="b"/>
              <a:pathLst>
                <a:path w="17" h="25">
                  <a:moveTo>
                    <a:pt x="0" y="4"/>
                  </a:moveTo>
                  <a:lnTo>
                    <a:pt x="2" y="23"/>
                  </a:lnTo>
                  <a:lnTo>
                    <a:pt x="9" y="24"/>
                  </a:lnTo>
                  <a:lnTo>
                    <a:pt x="16" y="10"/>
                  </a:lnTo>
                  <a:lnTo>
                    <a:pt x="9" y="0"/>
                  </a:lnTo>
                  <a:lnTo>
                    <a:pt x="0" y="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6" name="Freeform 94">
              <a:extLst>
                <a:ext uri="{FF2B5EF4-FFF2-40B4-BE49-F238E27FC236}">
                  <a16:creationId xmlns:a16="http://schemas.microsoft.com/office/drawing/2014/main" id="{6ED03C1A-B1F2-42C1-88E0-9C0C10C5FE58}"/>
                </a:ext>
              </a:extLst>
            </p:cNvPr>
            <p:cNvSpPr>
              <a:spLocks noChangeAspect="1"/>
            </p:cNvSpPr>
            <p:nvPr/>
          </p:nvSpPr>
          <p:spPr bwMode="auto">
            <a:xfrm>
              <a:off x="4518038" y="3265483"/>
              <a:ext cx="76200" cy="47625"/>
            </a:xfrm>
            <a:custGeom>
              <a:avLst/>
              <a:gdLst/>
              <a:ahLst/>
              <a:cxnLst>
                <a:cxn ang="0">
                  <a:pos x="0" y="4"/>
                </a:cxn>
                <a:cxn ang="0">
                  <a:pos x="23" y="16"/>
                </a:cxn>
                <a:cxn ang="0">
                  <a:pos x="27" y="0"/>
                </a:cxn>
                <a:cxn ang="0">
                  <a:pos x="0" y="4"/>
                </a:cxn>
              </a:cxnLst>
              <a:rect l="0" t="0" r="r" b="b"/>
              <a:pathLst>
                <a:path w="28" h="17">
                  <a:moveTo>
                    <a:pt x="0" y="4"/>
                  </a:moveTo>
                  <a:lnTo>
                    <a:pt x="23" y="16"/>
                  </a:lnTo>
                  <a:lnTo>
                    <a:pt x="27" y="0"/>
                  </a:lnTo>
                  <a:lnTo>
                    <a:pt x="0" y="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7" name="Freeform 95">
              <a:extLst>
                <a:ext uri="{FF2B5EF4-FFF2-40B4-BE49-F238E27FC236}">
                  <a16:creationId xmlns:a16="http://schemas.microsoft.com/office/drawing/2014/main" id="{B533D109-F13C-448A-852F-DF437888E158}"/>
                </a:ext>
              </a:extLst>
            </p:cNvPr>
            <p:cNvSpPr>
              <a:spLocks noChangeAspect="1"/>
            </p:cNvSpPr>
            <p:nvPr/>
          </p:nvSpPr>
          <p:spPr bwMode="auto">
            <a:xfrm>
              <a:off x="7351733" y="3394070"/>
              <a:ext cx="60325" cy="73025"/>
            </a:xfrm>
            <a:custGeom>
              <a:avLst/>
              <a:gdLst/>
              <a:ahLst/>
              <a:cxnLst>
                <a:cxn ang="0">
                  <a:pos x="0" y="6"/>
                </a:cxn>
                <a:cxn ang="0">
                  <a:pos x="1" y="13"/>
                </a:cxn>
                <a:cxn ang="0">
                  <a:pos x="6" y="6"/>
                </a:cxn>
                <a:cxn ang="0">
                  <a:pos x="8" y="10"/>
                </a:cxn>
                <a:cxn ang="0">
                  <a:pos x="6" y="25"/>
                </a:cxn>
                <a:cxn ang="0">
                  <a:pos x="15" y="24"/>
                </a:cxn>
                <a:cxn ang="0">
                  <a:pos x="21" y="9"/>
                </a:cxn>
                <a:cxn ang="0">
                  <a:pos x="18" y="1"/>
                </a:cxn>
                <a:cxn ang="0">
                  <a:pos x="8" y="0"/>
                </a:cxn>
                <a:cxn ang="0">
                  <a:pos x="0" y="6"/>
                </a:cxn>
              </a:cxnLst>
              <a:rect l="0" t="0" r="r" b="b"/>
              <a:pathLst>
                <a:path w="22" h="26">
                  <a:moveTo>
                    <a:pt x="0" y="6"/>
                  </a:moveTo>
                  <a:lnTo>
                    <a:pt x="1" y="13"/>
                  </a:lnTo>
                  <a:lnTo>
                    <a:pt x="6" y="6"/>
                  </a:lnTo>
                  <a:lnTo>
                    <a:pt x="8" y="10"/>
                  </a:lnTo>
                  <a:lnTo>
                    <a:pt x="6" y="25"/>
                  </a:lnTo>
                  <a:lnTo>
                    <a:pt x="15" y="24"/>
                  </a:lnTo>
                  <a:lnTo>
                    <a:pt x="21" y="9"/>
                  </a:lnTo>
                  <a:lnTo>
                    <a:pt x="18" y="1"/>
                  </a:lnTo>
                  <a:lnTo>
                    <a:pt x="8" y="0"/>
                  </a:lnTo>
                  <a:lnTo>
                    <a:pt x="0" y="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8" name="Freeform 96">
              <a:extLst>
                <a:ext uri="{FF2B5EF4-FFF2-40B4-BE49-F238E27FC236}">
                  <a16:creationId xmlns:a16="http://schemas.microsoft.com/office/drawing/2014/main" id="{0B5AD2C2-9628-4A8A-AB7C-DEC4B0600A9E}"/>
                </a:ext>
              </a:extLst>
            </p:cNvPr>
            <p:cNvSpPr>
              <a:spLocks noChangeAspect="1"/>
            </p:cNvSpPr>
            <p:nvPr/>
          </p:nvSpPr>
          <p:spPr bwMode="auto">
            <a:xfrm>
              <a:off x="7380308" y="3171821"/>
              <a:ext cx="276226" cy="233362"/>
            </a:xfrm>
            <a:custGeom>
              <a:avLst/>
              <a:gdLst/>
              <a:ahLst/>
              <a:cxnLst>
                <a:cxn ang="0">
                  <a:pos x="0" y="77"/>
                </a:cxn>
                <a:cxn ang="0">
                  <a:pos x="19" y="62"/>
                </a:cxn>
                <a:cxn ang="0">
                  <a:pos x="44" y="62"/>
                </a:cxn>
                <a:cxn ang="0">
                  <a:pos x="54" y="43"/>
                </a:cxn>
                <a:cxn ang="0">
                  <a:pos x="59" y="42"/>
                </a:cxn>
                <a:cxn ang="0">
                  <a:pos x="59" y="49"/>
                </a:cxn>
                <a:cxn ang="0">
                  <a:pos x="70" y="42"/>
                </a:cxn>
                <a:cxn ang="0">
                  <a:pos x="80" y="28"/>
                </a:cxn>
                <a:cxn ang="0">
                  <a:pos x="84" y="4"/>
                </a:cxn>
                <a:cxn ang="0">
                  <a:pos x="92" y="6"/>
                </a:cxn>
                <a:cxn ang="0">
                  <a:pos x="90" y="0"/>
                </a:cxn>
                <a:cxn ang="0">
                  <a:pos x="95" y="1"/>
                </a:cxn>
                <a:cxn ang="0">
                  <a:pos x="101" y="20"/>
                </a:cxn>
                <a:cxn ang="0">
                  <a:pos x="92" y="34"/>
                </a:cxn>
                <a:cxn ang="0">
                  <a:pos x="92" y="46"/>
                </a:cxn>
                <a:cxn ang="0">
                  <a:pos x="86" y="65"/>
                </a:cxn>
                <a:cxn ang="0">
                  <a:pos x="81" y="68"/>
                </a:cxn>
                <a:cxn ang="0">
                  <a:pos x="81" y="61"/>
                </a:cxn>
                <a:cxn ang="0">
                  <a:pos x="67" y="71"/>
                </a:cxn>
                <a:cxn ang="0">
                  <a:pos x="54" y="67"/>
                </a:cxn>
                <a:cxn ang="0">
                  <a:pos x="55" y="75"/>
                </a:cxn>
                <a:cxn ang="0">
                  <a:pos x="44" y="82"/>
                </a:cxn>
                <a:cxn ang="0">
                  <a:pos x="42" y="70"/>
                </a:cxn>
                <a:cxn ang="0">
                  <a:pos x="0" y="77"/>
                </a:cxn>
              </a:cxnLst>
              <a:rect l="0" t="0" r="r" b="b"/>
              <a:pathLst>
                <a:path w="102" h="83">
                  <a:moveTo>
                    <a:pt x="0" y="77"/>
                  </a:moveTo>
                  <a:lnTo>
                    <a:pt x="19" y="62"/>
                  </a:lnTo>
                  <a:lnTo>
                    <a:pt x="44" y="62"/>
                  </a:lnTo>
                  <a:lnTo>
                    <a:pt x="54" y="43"/>
                  </a:lnTo>
                  <a:lnTo>
                    <a:pt x="59" y="42"/>
                  </a:lnTo>
                  <a:lnTo>
                    <a:pt x="59" y="49"/>
                  </a:lnTo>
                  <a:lnTo>
                    <a:pt x="70" y="42"/>
                  </a:lnTo>
                  <a:lnTo>
                    <a:pt x="80" y="28"/>
                  </a:lnTo>
                  <a:lnTo>
                    <a:pt x="84" y="4"/>
                  </a:lnTo>
                  <a:lnTo>
                    <a:pt x="92" y="6"/>
                  </a:lnTo>
                  <a:lnTo>
                    <a:pt x="90" y="0"/>
                  </a:lnTo>
                  <a:lnTo>
                    <a:pt x="95" y="1"/>
                  </a:lnTo>
                  <a:lnTo>
                    <a:pt x="101" y="20"/>
                  </a:lnTo>
                  <a:lnTo>
                    <a:pt x="92" y="34"/>
                  </a:lnTo>
                  <a:lnTo>
                    <a:pt x="92" y="46"/>
                  </a:lnTo>
                  <a:lnTo>
                    <a:pt x="86" y="65"/>
                  </a:lnTo>
                  <a:lnTo>
                    <a:pt x="81" y="68"/>
                  </a:lnTo>
                  <a:lnTo>
                    <a:pt x="81" y="61"/>
                  </a:lnTo>
                  <a:lnTo>
                    <a:pt x="67" y="71"/>
                  </a:lnTo>
                  <a:lnTo>
                    <a:pt x="54" y="67"/>
                  </a:lnTo>
                  <a:lnTo>
                    <a:pt x="55" y="75"/>
                  </a:lnTo>
                  <a:lnTo>
                    <a:pt x="44" y="82"/>
                  </a:lnTo>
                  <a:lnTo>
                    <a:pt x="42" y="70"/>
                  </a:lnTo>
                  <a:lnTo>
                    <a:pt x="0" y="7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9" name="Freeform 97">
              <a:extLst>
                <a:ext uri="{FF2B5EF4-FFF2-40B4-BE49-F238E27FC236}">
                  <a16:creationId xmlns:a16="http://schemas.microsoft.com/office/drawing/2014/main" id="{3743259E-7D9C-4B6D-8131-62B3F48EFC9D}"/>
                </a:ext>
              </a:extLst>
            </p:cNvPr>
            <p:cNvSpPr>
              <a:spLocks noChangeAspect="1"/>
            </p:cNvSpPr>
            <p:nvPr/>
          </p:nvSpPr>
          <p:spPr bwMode="auto">
            <a:xfrm>
              <a:off x="7415233" y="3382958"/>
              <a:ext cx="57150" cy="46037"/>
            </a:xfrm>
            <a:custGeom>
              <a:avLst/>
              <a:gdLst/>
              <a:ahLst/>
              <a:cxnLst>
                <a:cxn ang="0">
                  <a:pos x="0" y="8"/>
                </a:cxn>
                <a:cxn ang="0">
                  <a:pos x="7" y="16"/>
                </a:cxn>
                <a:cxn ang="0">
                  <a:pos x="19" y="9"/>
                </a:cxn>
                <a:cxn ang="0">
                  <a:pos x="20" y="0"/>
                </a:cxn>
                <a:cxn ang="0">
                  <a:pos x="0" y="8"/>
                </a:cxn>
              </a:cxnLst>
              <a:rect l="0" t="0" r="r" b="b"/>
              <a:pathLst>
                <a:path w="21" h="17">
                  <a:moveTo>
                    <a:pt x="0" y="8"/>
                  </a:moveTo>
                  <a:lnTo>
                    <a:pt x="7" y="16"/>
                  </a:lnTo>
                  <a:lnTo>
                    <a:pt x="19" y="9"/>
                  </a:lnTo>
                  <a:lnTo>
                    <a:pt x="20" y="0"/>
                  </a:lnTo>
                  <a:lnTo>
                    <a:pt x="0" y="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0" name="Freeform 98">
              <a:extLst>
                <a:ext uri="{FF2B5EF4-FFF2-40B4-BE49-F238E27FC236}">
                  <a16:creationId xmlns:a16="http://schemas.microsoft.com/office/drawing/2014/main" id="{F234D384-2194-4875-93B2-829964046012}"/>
                </a:ext>
              </a:extLst>
            </p:cNvPr>
            <p:cNvSpPr>
              <a:spLocks noChangeAspect="1"/>
            </p:cNvSpPr>
            <p:nvPr/>
          </p:nvSpPr>
          <p:spPr bwMode="auto">
            <a:xfrm>
              <a:off x="7600971" y="3051171"/>
              <a:ext cx="142875" cy="123825"/>
            </a:xfrm>
            <a:custGeom>
              <a:avLst/>
              <a:gdLst/>
              <a:ahLst/>
              <a:cxnLst>
                <a:cxn ang="0">
                  <a:pos x="0" y="31"/>
                </a:cxn>
                <a:cxn ang="0">
                  <a:pos x="2" y="43"/>
                </a:cxn>
                <a:cxn ang="0">
                  <a:pos x="12" y="39"/>
                </a:cxn>
                <a:cxn ang="0">
                  <a:pos x="5" y="31"/>
                </a:cxn>
                <a:cxn ang="0">
                  <a:pos x="30" y="38"/>
                </a:cxn>
                <a:cxn ang="0">
                  <a:pos x="36" y="28"/>
                </a:cxn>
                <a:cxn ang="0">
                  <a:pos x="52" y="24"/>
                </a:cxn>
                <a:cxn ang="0">
                  <a:pos x="47" y="17"/>
                </a:cxn>
                <a:cxn ang="0">
                  <a:pos x="49" y="11"/>
                </a:cxn>
                <a:cxn ang="0">
                  <a:pos x="35" y="13"/>
                </a:cxn>
                <a:cxn ang="0">
                  <a:pos x="18" y="0"/>
                </a:cxn>
                <a:cxn ang="0">
                  <a:pos x="12" y="25"/>
                </a:cxn>
                <a:cxn ang="0">
                  <a:pos x="5" y="23"/>
                </a:cxn>
                <a:cxn ang="0">
                  <a:pos x="0" y="31"/>
                </a:cxn>
              </a:cxnLst>
              <a:rect l="0" t="0" r="r" b="b"/>
              <a:pathLst>
                <a:path w="53" h="44">
                  <a:moveTo>
                    <a:pt x="0" y="31"/>
                  </a:moveTo>
                  <a:lnTo>
                    <a:pt x="2" y="43"/>
                  </a:lnTo>
                  <a:lnTo>
                    <a:pt x="12" y="39"/>
                  </a:lnTo>
                  <a:lnTo>
                    <a:pt x="5" y="31"/>
                  </a:lnTo>
                  <a:lnTo>
                    <a:pt x="30" y="38"/>
                  </a:lnTo>
                  <a:lnTo>
                    <a:pt x="36" y="28"/>
                  </a:lnTo>
                  <a:lnTo>
                    <a:pt x="52" y="24"/>
                  </a:lnTo>
                  <a:lnTo>
                    <a:pt x="47" y="17"/>
                  </a:lnTo>
                  <a:lnTo>
                    <a:pt x="49" y="11"/>
                  </a:lnTo>
                  <a:lnTo>
                    <a:pt x="35" y="13"/>
                  </a:lnTo>
                  <a:lnTo>
                    <a:pt x="18" y="0"/>
                  </a:lnTo>
                  <a:lnTo>
                    <a:pt x="12" y="25"/>
                  </a:lnTo>
                  <a:lnTo>
                    <a:pt x="5" y="23"/>
                  </a:lnTo>
                  <a:lnTo>
                    <a:pt x="0" y="3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1" name="Freeform 99">
              <a:extLst>
                <a:ext uri="{FF2B5EF4-FFF2-40B4-BE49-F238E27FC236}">
                  <a16:creationId xmlns:a16="http://schemas.microsoft.com/office/drawing/2014/main" id="{AB8D66A3-7A4E-40DE-A4E2-ABB82CF295E6}"/>
                </a:ext>
              </a:extLst>
            </p:cNvPr>
            <p:cNvSpPr>
              <a:spLocks noChangeAspect="1"/>
            </p:cNvSpPr>
            <p:nvPr/>
          </p:nvSpPr>
          <p:spPr bwMode="auto">
            <a:xfrm>
              <a:off x="7224732" y="3130546"/>
              <a:ext cx="155575" cy="152400"/>
            </a:xfrm>
            <a:custGeom>
              <a:avLst/>
              <a:gdLst/>
              <a:ahLst/>
              <a:cxnLst>
                <a:cxn ang="0">
                  <a:pos x="0" y="31"/>
                </a:cxn>
                <a:cxn ang="0">
                  <a:pos x="10" y="35"/>
                </a:cxn>
                <a:cxn ang="0">
                  <a:pos x="4" y="51"/>
                </a:cxn>
                <a:cxn ang="0">
                  <a:pos x="20" y="54"/>
                </a:cxn>
                <a:cxn ang="0">
                  <a:pos x="36" y="45"/>
                </a:cxn>
                <a:cxn ang="0">
                  <a:pos x="28" y="32"/>
                </a:cxn>
                <a:cxn ang="0">
                  <a:pos x="47" y="21"/>
                </a:cxn>
                <a:cxn ang="0">
                  <a:pos x="56" y="5"/>
                </a:cxn>
                <a:cxn ang="0">
                  <a:pos x="55" y="3"/>
                </a:cxn>
                <a:cxn ang="0">
                  <a:pos x="51" y="0"/>
                </a:cxn>
                <a:cxn ang="0">
                  <a:pos x="34" y="10"/>
                </a:cxn>
                <a:cxn ang="0">
                  <a:pos x="34" y="16"/>
                </a:cxn>
                <a:cxn ang="0">
                  <a:pos x="22" y="14"/>
                </a:cxn>
                <a:cxn ang="0">
                  <a:pos x="0" y="31"/>
                </a:cxn>
              </a:cxnLst>
              <a:rect l="0" t="0" r="r" b="b"/>
              <a:pathLst>
                <a:path w="57" h="55">
                  <a:moveTo>
                    <a:pt x="0" y="31"/>
                  </a:moveTo>
                  <a:lnTo>
                    <a:pt x="10" y="35"/>
                  </a:lnTo>
                  <a:lnTo>
                    <a:pt x="4" y="51"/>
                  </a:lnTo>
                  <a:lnTo>
                    <a:pt x="20" y="54"/>
                  </a:lnTo>
                  <a:lnTo>
                    <a:pt x="36" y="45"/>
                  </a:lnTo>
                  <a:lnTo>
                    <a:pt x="28" y="32"/>
                  </a:lnTo>
                  <a:lnTo>
                    <a:pt x="47" y="21"/>
                  </a:lnTo>
                  <a:lnTo>
                    <a:pt x="56" y="5"/>
                  </a:lnTo>
                  <a:lnTo>
                    <a:pt x="55" y="3"/>
                  </a:lnTo>
                  <a:lnTo>
                    <a:pt x="51" y="0"/>
                  </a:lnTo>
                  <a:lnTo>
                    <a:pt x="34" y="10"/>
                  </a:lnTo>
                  <a:lnTo>
                    <a:pt x="34" y="16"/>
                  </a:lnTo>
                  <a:lnTo>
                    <a:pt x="22" y="14"/>
                  </a:lnTo>
                  <a:lnTo>
                    <a:pt x="0" y="3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2" name="Freeform 100">
              <a:extLst>
                <a:ext uri="{FF2B5EF4-FFF2-40B4-BE49-F238E27FC236}">
                  <a16:creationId xmlns:a16="http://schemas.microsoft.com/office/drawing/2014/main" id="{1E54178E-8E63-4A09-B1D4-803534EA8630}"/>
                </a:ext>
              </a:extLst>
            </p:cNvPr>
            <p:cNvSpPr>
              <a:spLocks noChangeAspect="1"/>
            </p:cNvSpPr>
            <p:nvPr/>
          </p:nvSpPr>
          <p:spPr bwMode="auto">
            <a:xfrm>
              <a:off x="7269182" y="3255958"/>
              <a:ext cx="87313" cy="123825"/>
            </a:xfrm>
            <a:custGeom>
              <a:avLst/>
              <a:gdLst/>
              <a:ahLst/>
              <a:cxnLst>
                <a:cxn ang="0">
                  <a:pos x="0" y="43"/>
                </a:cxn>
                <a:cxn ang="0">
                  <a:pos x="4" y="9"/>
                </a:cxn>
                <a:cxn ang="0">
                  <a:pos x="20" y="0"/>
                </a:cxn>
                <a:cxn ang="0">
                  <a:pos x="31" y="26"/>
                </a:cxn>
                <a:cxn ang="0">
                  <a:pos x="20" y="39"/>
                </a:cxn>
                <a:cxn ang="0">
                  <a:pos x="0" y="43"/>
                </a:cxn>
              </a:cxnLst>
              <a:rect l="0" t="0" r="r" b="b"/>
              <a:pathLst>
                <a:path w="32" h="44">
                  <a:moveTo>
                    <a:pt x="0" y="43"/>
                  </a:moveTo>
                  <a:lnTo>
                    <a:pt x="4" y="9"/>
                  </a:lnTo>
                  <a:lnTo>
                    <a:pt x="20" y="0"/>
                  </a:lnTo>
                  <a:lnTo>
                    <a:pt x="31" y="26"/>
                  </a:lnTo>
                  <a:lnTo>
                    <a:pt x="20" y="39"/>
                  </a:lnTo>
                  <a:lnTo>
                    <a:pt x="0" y="4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3" name="Freeform 101">
              <a:extLst>
                <a:ext uri="{FF2B5EF4-FFF2-40B4-BE49-F238E27FC236}">
                  <a16:creationId xmlns:a16="http://schemas.microsoft.com/office/drawing/2014/main" id="{0AE6362C-A6B4-4CE7-B859-AC48B6D2E49F}"/>
                </a:ext>
              </a:extLst>
            </p:cNvPr>
            <p:cNvSpPr>
              <a:spLocks noChangeAspect="1"/>
            </p:cNvSpPr>
            <p:nvPr/>
          </p:nvSpPr>
          <p:spPr bwMode="auto">
            <a:xfrm>
              <a:off x="6642118" y="3702045"/>
              <a:ext cx="177800" cy="212725"/>
            </a:xfrm>
            <a:custGeom>
              <a:avLst/>
              <a:gdLst/>
              <a:ahLst/>
              <a:cxnLst>
                <a:cxn ang="0">
                  <a:pos x="0" y="16"/>
                </a:cxn>
                <a:cxn ang="0">
                  <a:pos x="8" y="27"/>
                </a:cxn>
                <a:cxn ang="0">
                  <a:pos x="6" y="45"/>
                </a:cxn>
                <a:cxn ang="0">
                  <a:pos x="28" y="37"/>
                </a:cxn>
                <a:cxn ang="0">
                  <a:pos x="37" y="45"/>
                </a:cxn>
                <a:cxn ang="0">
                  <a:pos x="46" y="63"/>
                </a:cxn>
                <a:cxn ang="0">
                  <a:pos x="44" y="75"/>
                </a:cxn>
                <a:cxn ang="0">
                  <a:pos x="64" y="72"/>
                </a:cxn>
                <a:cxn ang="0">
                  <a:pos x="54" y="47"/>
                </a:cxn>
                <a:cxn ang="0">
                  <a:pos x="32" y="30"/>
                </a:cxn>
                <a:cxn ang="0">
                  <a:pos x="38" y="19"/>
                </a:cxn>
                <a:cxn ang="0">
                  <a:pos x="26" y="14"/>
                </a:cxn>
                <a:cxn ang="0">
                  <a:pos x="17" y="0"/>
                </a:cxn>
                <a:cxn ang="0">
                  <a:pos x="11" y="0"/>
                </a:cxn>
                <a:cxn ang="0">
                  <a:pos x="12" y="10"/>
                </a:cxn>
                <a:cxn ang="0">
                  <a:pos x="8" y="7"/>
                </a:cxn>
                <a:cxn ang="0">
                  <a:pos x="0" y="16"/>
                </a:cxn>
              </a:cxnLst>
              <a:rect l="0" t="0" r="r" b="b"/>
              <a:pathLst>
                <a:path w="65" h="76">
                  <a:moveTo>
                    <a:pt x="0" y="16"/>
                  </a:moveTo>
                  <a:lnTo>
                    <a:pt x="8" y="27"/>
                  </a:lnTo>
                  <a:lnTo>
                    <a:pt x="6" y="45"/>
                  </a:lnTo>
                  <a:lnTo>
                    <a:pt x="28" y="37"/>
                  </a:lnTo>
                  <a:lnTo>
                    <a:pt x="37" y="45"/>
                  </a:lnTo>
                  <a:lnTo>
                    <a:pt x="46" y="63"/>
                  </a:lnTo>
                  <a:lnTo>
                    <a:pt x="44" y="75"/>
                  </a:lnTo>
                  <a:lnTo>
                    <a:pt x="64" y="72"/>
                  </a:lnTo>
                  <a:lnTo>
                    <a:pt x="54" y="47"/>
                  </a:lnTo>
                  <a:lnTo>
                    <a:pt x="32" y="30"/>
                  </a:lnTo>
                  <a:lnTo>
                    <a:pt x="38" y="19"/>
                  </a:lnTo>
                  <a:lnTo>
                    <a:pt x="26" y="14"/>
                  </a:lnTo>
                  <a:lnTo>
                    <a:pt x="17" y="0"/>
                  </a:lnTo>
                  <a:lnTo>
                    <a:pt x="11" y="0"/>
                  </a:lnTo>
                  <a:lnTo>
                    <a:pt x="12" y="10"/>
                  </a:lnTo>
                  <a:lnTo>
                    <a:pt x="8" y="7"/>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4" name="Freeform 102">
              <a:extLst>
                <a:ext uri="{FF2B5EF4-FFF2-40B4-BE49-F238E27FC236}">
                  <a16:creationId xmlns:a16="http://schemas.microsoft.com/office/drawing/2014/main" id="{FF13B76A-3C2C-4D0F-BF77-99E3CBC9506D}"/>
                </a:ext>
              </a:extLst>
            </p:cNvPr>
            <p:cNvSpPr>
              <a:spLocks noChangeAspect="1"/>
            </p:cNvSpPr>
            <p:nvPr/>
          </p:nvSpPr>
          <p:spPr bwMode="auto">
            <a:xfrm>
              <a:off x="4354525" y="2911471"/>
              <a:ext cx="34925" cy="25400"/>
            </a:xfrm>
            <a:custGeom>
              <a:avLst/>
              <a:gdLst/>
              <a:ahLst/>
              <a:cxnLst>
                <a:cxn ang="0">
                  <a:pos x="0" y="14"/>
                </a:cxn>
                <a:cxn ang="0">
                  <a:pos x="12" y="0"/>
                </a:cxn>
                <a:cxn ang="0">
                  <a:pos x="19" y="14"/>
                </a:cxn>
                <a:cxn ang="0">
                  <a:pos x="0" y="14"/>
                </a:cxn>
              </a:cxnLst>
              <a:rect l="0" t="0" r="r" b="b"/>
              <a:pathLst>
                <a:path w="19" h="14">
                  <a:moveTo>
                    <a:pt x="0" y="14"/>
                  </a:moveTo>
                  <a:lnTo>
                    <a:pt x="12" y="0"/>
                  </a:lnTo>
                  <a:lnTo>
                    <a:pt x="19" y="14"/>
                  </a:lnTo>
                  <a:lnTo>
                    <a:pt x="0" y="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5" name="Freeform 103">
              <a:extLst>
                <a:ext uri="{FF2B5EF4-FFF2-40B4-BE49-F238E27FC236}">
                  <a16:creationId xmlns:a16="http://schemas.microsoft.com/office/drawing/2014/main" id="{5E577647-B788-4FF9-87A2-475ABB934CF6}"/>
                </a:ext>
              </a:extLst>
            </p:cNvPr>
            <p:cNvSpPr>
              <a:spLocks noChangeAspect="1"/>
            </p:cNvSpPr>
            <p:nvPr/>
          </p:nvSpPr>
          <p:spPr bwMode="auto">
            <a:xfrm>
              <a:off x="6642118" y="4108444"/>
              <a:ext cx="92075" cy="130175"/>
            </a:xfrm>
            <a:custGeom>
              <a:avLst/>
              <a:gdLst/>
              <a:ahLst/>
              <a:cxnLst>
                <a:cxn ang="0">
                  <a:pos x="0" y="0"/>
                </a:cxn>
                <a:cxn ang="0">
                  <a:pos x="7" y="0"/>
                </a:cxn>
                <a:cxn ang="0">
                  <a:pos x="9" y="9"/>
                </a:cxn>
                <a:cxn ang="0">
                  <a:pos x="17" y="3"/>
                </a:cxn>
                <a:cxn ang="0">
                  <a:pos x="28" y="13"/>
                </a:cxn>
                <a:cxn ang="0">
                  <a:pos x="33" y="45"/>
                </a:cxn>
                <a:cxn ang="0">
                  <a:pos x="10" y="32"/>
                </a:cxn>
                <a:cxn ang="0">
                  <a:pos x="0" y="0"/>
                </a:cxn>
              </a:cxnLst>
              <a:rect l="0" t="0" r="r" b="b"/>
              <a:pathLst>
                <a:path w="34" h="46">
                  <a:moveTo>
                    <a:pt x="0" y="0"/>
                  </a:moveTo>
                  <a:lnTo>
                    <a:pt x="7" y="0"/>
                  </a:lnTo>
                  <a:lnTo>
                    <a:pt x="9" y="9"/>
                  </a:lnTo>
                  <a:lnTo>
                    <a:pt x="17" y="3"/>
                  </a:lnTo>
                  <a:lnTo>
                    <a:pt x="28" y="13"/>
                  </a:lnTo>
                  <a:lnTo>
                    <a:pt x="33" y="45"/>
                  </a:lnTo>
                  <a:lnTo>
                    <a:pt x="10" y="32"/>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6" name="Freeform 104">
              <a:extLst>
                <a:ext uri="{FF2B5EF4-FFF2-40B4-BE49-F238E27FC236}">
                  <a16:creationId xmlns:a16="http://schemas.microsoft.com/office/drawing/2014/main" id="{CB3E8AAD-8064-437A-A97A-F026C2725F24}"/>
                </a:ext>
              </a:extLst>
            </p:cNvPr>
            <p:cNvSpPr>
              <a:spLocks noChangeAspect="1"/>
            </p:cNvSpPr>
            <p:nvPr/>
          </p:nvSpPr>
          <p:spPr bwMode="auto">
            <a:xfrm>
              <a:off x="6870719" y="4098919"/>
              <a:ext cx="231776" cy="152400"/>
            </a:xfrm>
            <a:custGeom>
              <a:avLst/>
              <a:gdLst/>
              <a:ahLst/>
              <a:cxnLst>
                <a:cxn ang="0">
                  <a:pos x="0" y="47"/>
                </a:cxn>
                <a:cxn ang="0">
                  <a:pos x="7" y="53"/>
                </a:cxn>
                <a:cxn ang="0">
                  <a:pos x="33" y="51"/>
                </a:cxn>
                <a:cxn ang="0">
                  <a:pos x="43" y="48"/>
                </a:cxn>
                <a:cxn ang="0">
                  <a:pos x="55" y="23"/>
                </a:cxn>
                <a:cxn ang="0">
                  <a:pos x="70" y="24"/>
                </a:cxn>
                <a:cxn ang="0">
                  <a:pos x="84" y="16"/>
                </a:cxn>
                <a:cxn ang="0">
                  <a:pos x="70" y="9"/>
                </a:cxn>
                <a:cxn ang="0">
                  <a:pos x="66" y="0"/>
                </a:cxn>
                <a:cxn ang="0">
                  <a:pos x="49" y="16"/>
                </a:cxn>
                <a:cxn ang="0">
                  <a:pos x="43" y="26"/>
                </a:cxn>
                <a:cxn ang="0">
                  <a:pos x="38" y="21"/>
                </a:cxn>
                <a:cxn ang="0">
                  <a:pos x="28" y="34"/>
                </a:cxn>
                <a:cxn ang="0">
                  <a:pos x="16" y="36"/>
                </a:cxn>
                <a:cxn ang="0">
                  <a:pos x="13" y="48"/>
                </a:cxn>
                <a:cxn ang="0">
                  <a:pos x="0" y="47"/>
                </a:cxn>
              </a:cxnLst>
              <a:rect l="0" t="0" r="r" b="b"/>
              <a:pathLst>
                <a:path w="85" h="54">
                  <a:moveTo>
                    <a:pt x="0" y="47"/>
                  </a:moveTo>
                  <a:lnTo>
                    <a:pt x="7" y="53"/>
                  </a:lnTo>
                  <a:lnTo>
                    <a:pt x="33" y="51"/>
                  </a:lnTo>
                  <a:lnTo>
                    <a:pt x="43" y="48"/>
                  </a:lnTo>
                  <a:lnTo>
                    <a:pt x="55" y="23"/>
                  </a:lnTo>
                  <a:lnTo>
                    <a:pt x="70" y="24"/>
                  </a:lnTo>
                  <a:lnTo>
                    <a:pt x="84" y="16"/>
                  </a:lnTo>
                  <a:lnTo>
                    <a:pt x="70" y="9"/>
                  </a:lnTo>
                  <a:lnTo>
                    <a:pt x="66" y="0"/>
                  </a:lnTo>
                  <a:lnTo>
                    <a:pt x="49" y="16"/>
                  </a:lnTo>
                  <a:lnTo>
                    <a:pt x="43" y="26"/>
                  </a:lnTo>
                  <a:lnTo>
                    <a:pt x="38" y="21"/>
                  </a:lnTo>
                  <a:lnTo>
                    <a:pt x="28" y="34"/>
                  </a:lnTo>
                  <a:lnTo>
                    <a:pt x="16" y="36"/>
                  </a:lnTo>
                  <a:lnTo>
                    <a:pt x="13" y="48"/>
                  </a:lnTo>
                  <a:lnTo>
                    <a:pt x="0" y="4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7" name="Freeform 105">
              <a:extLst>
                <a:ext uri="{FF2B5EF4-FFF2-40B4-BE49-F238E27FC236}">
                  <a16:creationId xmlns:a16="http://schemas.microsoft.com/office/drawing/2014/main" id="{F37F056A-ADE1-4E27-ADCB-B1963BF0E0B4}"/>
                </a:ext>
              </a:extLst>
            </p:cNvPr>
            <p:cNvSpPr>
              <a:spLocks noChangeAspect="1"/>
            </p:cNvSpPr>
            <p:nvPr/>
          </p:nvSpPr>
          <p:spPr bwMode="auto">
            <a:xfrm>
              <a:off x="1385892" y="3422645"/>
              <a:ext cx="731839" cy="485774"/>
            </a:xfrm>
            <a:custGeom>
              <a:avLst/>
              <a:gdLst/>
              <a:ahLst/>
              <a:cxnLst>
                <a:cxn ang="0">
                  <a:pos x="0" y="2"/>
                </a:cxn>
                <a:cxn ang="0">
                  <a:pos x="13" y="29"/>
                </a:cxn>
                <a:cxn ang="0">
                  <a:pos x="28" y="41"/>
                </a:cxn>
                <a:cxn ang="0">
                  <a:pos x="27" y="48"/>
                </a:cxn>
                <a:cxn ang="0">
                  <a:pos x="19" y="50"/>
                </a:cxn>
                <a:cxn ang="0">
                  <a:pos x="36" y="56"/>
                </a:cxn>
                <a:cxn ang="0">
                  <a:pos x="45" y="68"/>
                </a:cxn>
                <a:cxn ang="0">
                  <a:pos x="44" y="78"/>
                </a:cxn>
                <a:cxn ang="0">
                  <a:pos x="63" y="95"/>
                </a:cxn>
                <a:cxn ang="0">
                  <a:pos x="68" y="89"/>
                </a:cxn>
                <a:cxn ang="0">
                  <a:pos x="23" y="25"/>
                </a:cxn>
                <a:cxn ang="0">
                  <a:pos x="20" y="7"/>
                </a:cxn>
                <a:cxn ang="0">
                  <a:pos x="30" y="12"/>
                </a:cxn>
                <a:cxn ang="0">
                  <a:pos x="46" y="40"/>
                </a:cxn>
                <a:cxn ang="0">
                  <a:pos x="70" y="61"/>
                </a:cxn>
                <a:cxn ang="0">
                  <a:pos x="69" y="69"/>
                </a:cxn>
                <a:cxn ang="0">
                  <a:pos x="102" y="98"/>
                </a:cxn>
                <a:cxn ang="0">
                  <a:pos x="107" y="110"/>
                </a:cxn>
                <a:cxn ang="0">
                  <a:pos x="102" y="118"/>
                </a:cxn>
                <a:cxn ang="0">
                  <a:pos x="110" y="130"/>
                </a:cxn>
                <a:cxn ang="0">
                  <a:pos x="174" y="160"/>
                </a:cxn>
                <a:cxn ang="0">
                  <a:pos x="201" y="157"/>
                </a:cxn>
                <a:cxn ang="0">
                  <a:pos x="219" y="172"/>
                </a:cxn>
                <a:cxn ang="0">
                  <a:pos x="227" y="158"/>
                </a:cxn>
                <a:cxn ang="0">
                  <a:pos x="236" y="157"/>
                </a:cxn>
                <a:cxn ang="0">
                  <a:pos x="227" y="145"/>
                </a:cxn>
                <a:cxn ang="0">
                  <a:pos x="248" y="141"/>
                </a:cxn>
                <a:cxn ang="0">
                  <a:pos x="255" y="136"/>
                </a:cxn>
                <a:cxn ang="0">
                  <a:pos x="257" y="133"/>
                </a:cxn>
                <a:cxn ang="0">
                  <a:pos x="259" y="139"/>
                </a:cxn>
                <a:cxn ang="0">
                  <a:pos x="268" y="111"/>
                </a:cxn>
                <a:cxn ang="0">
                  <a:pos x="257" y="106"/>
                </a:cxn>
                <a:cxn ang="0">
                  <a:pos x="237" y="111"/>
                </a:cxn>
                <a:cxn ang="0">
                  <a:pos x="226" y="136"/>
                </a:cxn>
                <a:cxn ang="0">
                  <a:pos x="200" y="138"/>
                </a:cxn>
                <a:cxn ang="0">
                  <a:pos x="190" y="132"/>
                </a:cxn>
                <a:cxn ang="0">
                  <a:pos x="172" y="101"/>
                </a:cxn>
                <a:cxn ang="0">
                  <a:pos x="172" y="78"/>
                </a:cxn>
                <a:cxn ang="0">
                  <a:pos x="178" y="66"/>
                </a:cxn>
                <a:cxn ang="0">
                  <a:pos x="160" y="61"/>
                </a:cxn>
                <a:cxn ang="0">
                  <a:pos x="137" y="28"/>
                </a:cxn>
                <a:cxn ang="0">
                  <a:pos x="119" y="35"/>
                </a:cxn>
                <a:cxn ang="0">
                  <a:pos x="95" y="9"/>
                </a:cxn>
                <a:cxn ang="0">
                  <a:pos x="54" y="14"/>
                </a:cxn>
                <a:cxn ang="0">
                  <a:pos x="21" y="0"/>
                </a:cxn>
                <a:cxn ang="0">
                  <a:pos x="0" y="2"/>
                </a:cxn>
              </a:cxnLst>
              <a:rect l="0" t="0" r="r" b="b"/>
              <a:pathLst>
                <a:path w="269" h="173">
                  <a:moveTo>
                    <a:pt x="0" y="2"/>
                  </a:moveTo>
                  <a:lnTo>
                    <a:pt x="13" y="29"/>
                  </a:lnTo>
                  <a:lnTo>
                    <a:pt x="28" y="41"/>
                  </a:lnTo>
                  <a:lnTo>
                    <a:pt x="27" y="48"/>
                  </a:lnTo>
                  <a:lnTo>
                    <a:pt x="19" y="50"/>
                  </a:lnTo>
                  <a:lnTo>
                    <a:pt x="36" y="56"/>
                  </a:lnTo>
                  <a:lnTo>
                    <a:pt x="45" y="68"/>
                  </a:lnTo>
                  <a:lnTo>
                    <a:pt x="44" y="78"/>
                  </a:lnTo>
                  <a:lnTo>
                    <a:pt x="63" y="95"/>
                  </a:lnTo>
                  <a:lnTo>
                    <a:pt x="68" y="89"/>
                  </a:lnTo>
                  <a:lnTo>
                    <a:pt x="23" y="25"/>
                  </a:lnTo>
                  <a:lnTo>
                    <a:pt x="20" y="7"/>
                  </a:lnTo>
                  <a:lnTo>
                    <a:pt x="30" y="12"/>
                  </a:lnTo>
                  <a:lnTo>
                    <a:pt x="46" y="40"/>
                  </a:lnTo>
                  <a:lnTo>
                    <a:pt x="70" y="61"/>
                  </a:lnTo>
                  <a:lnTo>
                    <a:pt x="69" y="69"/>
                  </a:lnTo>
                  <a:lnTo>
                    <a:pt x="102" y="98"/>
                  </a:lnTo>
                  <a:lnTo>
                    <a:pt x="107" y="110"/>
                  </a:lnTo>
                  <a:lnTo>
                    <a:pt x="102" y="118"/>
                  </a:lnTo>
                  <a:lnTo>
                    <a:pt x="110" y="130"/>
                  </a:lnTo>
                  <a:lnTo>
                    <a:pt x="174" y="160"/>
                  </a:lnTo>
                  <a:lnTo>
                    <a:pt x="201" y="157"/>
                  </a:lnTo>
                  <a:lnTo>
                    <a:pt x="219" y="172"/>
                  </a:lnTo>
                  <a:lnTo>
                    <a:pt x="227" y="158"/>
                  </a:lnTo>
                  <a:lnTo>
                    <a:pt x="236" y="157"/>
                  </a:lnTo>
                  <a:lnTo>
                    <a:pt x="227" y="145"/>
                  </a:lnTo>
                  <a:lnTo>
                    <a:pt x="248" y="141"/>
                  </a:lnTo>
                  <a:lnTo>
                    <a:pt x="255" y="136"/>
                  </a:lnTo>
                  <a:lnTo>
                    <a:pt x="257" y="133"/>
                  </a:lnTo>
                  <a:lnTo>
                    <a:pt x="259" y="139"/>
                  </a:lnTo>
                  <a:lnTo>
                    <a:pt x="268" y="111"/>
                  </a:lnTo>
                  <a:lnTo>
                    <a:pt x="257" y="106"/>
                  </a:lnTo>
                  <a:lnTo>
                    <a:pt x="237" y="111"/>
                  </a:lnTo>
                  <a:lnTo>
                    <a:pt x="226" y="136"/>
                  </a:lnTo>
                  <a:lnTo>
                    <a:pt x="200" y="138"/>
                  </a:lnTo>
                  <a:lnTo>
                    <a:pt x="190" y="132"/>
                  </a:lnTo>
                  <a:lnTo>
                    <a:pt x="172" y="101"/>
                  </a:lnTo>
                  <a:lnTo>
                    <a:pt x="172" y="78"/>
                  </a:lnTo>
                  <a:lnTo>
                    <a:pt x="178" y="66"/>
                  </a:lnTo>
                  <a:lnTo>
                    <a:pt x="160" y="61"/>
                  </a:lnTo>
                  <a:lnTo>
                    <a:pt x="137" y="28"/>
                  </a:lnTo>
                  <a:lnTo>
                    <a:pt x="119" y="35"/>
                  </a:lnTo>
                  <a:lnTo>
                    <a:pt x="95" y="9"/>
                  </a:lnTo>
                  <a:lnTo>
                    <a:pt x="54" y="14"/>
                  </a:lnTo>
                  <a:lnTo>
                    <a:pt x="21" y="0"/>
                  </a:lnTo>
                  <a:lnTo>
                    <a:pt x="0" y="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8" name="Freeform 106">
              <a:extLst>
                <a:ext uri="{FF2B5EF4-FFF2-40B4-BE49-F238E27FC236}">
                  <a16:creationId xmlns:a16="http://schemas.microsoft.com/office/drawing/2014/main" id="{3FFC7C68-5316-4E70-BC8D-513E2BD342F8}"/>
                </a:ext>
              </a:extLst>
            </p:cNvPr>
            <p:cNvSpPr>
              <a:spLocks noChangeAspect="1"/>
            </p:cNvSpPr>
            <p:nvPr/>
          </p:nvSpPr>
          <p:spPr bwMode="auto">
            <a:xfrm>
              <a:off x="6340492" y="2833684"/>
              <a:ext cx="766765" cy="334962"/>
            </a:xfrm>
            <a:custGeom>
              <a:avLst/>
              <a:gdLst/>
              <a:ahLst/>
              <a:cxnLst>
                <a:cxn ang="0">
                  <a:pos x="0" y="37"/>
                </a:cxn>
                <a:cxn ang="0">
                  <a:pos x="9" y="49"/>
                </a:cxn>
                <a:cxn ang="0">
                  <a:pos x="22" y="54"/>
                </a:cxn>
                <a:cxn ang="0">
                  <a:pos x="27" y="79"/>
                </a:cxn>
                <a:cxn ang="0">
                  <a:pos x="65" y="89"/>
                </a:cxn>
                <a:cxn ang="0">
                  <a:pos x="82" y="107"/>
                </a:cxn>
                <a:cxn ang="0">
                  <a:pos x="114" y="106"/>
                </a:cxn>
                <a:cxn ang="0">
                  <a:pos x="151" y="119"/>
                </a:cxn>
                <a:cxn ang="0">
                  <a:pos x="199" y="107"/>
                </a:cxn>
                <a:cxn ang="0">
                  <a:pos x="214" y="97"/>
                </a:cxn>
                <a:cxn ang="0">
                  <a:pos x="214" y="83"/>
                </a:cxn>
                <a:cxn ang="0">
                  <a:pos x="228" y="84"/>
                </a:cxn>
                <a:cxn ang="0">
                  <a:pos x="258" y="64"/>
                </a:cxn>
                <a:cxn ang="0">
                  <a:pos x="281" y="63"/>
                </a:cxn>
                <a:cxn ang="0">
                  <a:pos x="270" y="48"/>
                </a:cxn>
                <a:cxn ang="0">
                  <a:pos x="248" y="52"/>
                </a:cxn>
                <a:cxn ang="0">
                  <a:pos x="247" y="35"/>
                </a:cxn>
                <a:cxn ang="0">
                  <a:pos x="253" y="26"/>
                </a:cxn>
                <a:cxn ang="0">
                  <a:pos x="237" y="23"/>
                </a:cxn>
                <a:cxn ang="0">
                  <a:pos x="195" y="34"/>
                </a:cxn>
                <a:cxn ang="0">
                  <a:pos x="158" y="18"/>
                </a:cxn>
                <a:cxn ang="0">
                  <a:pos x="134" y="21"/>
                </a:cxn>
                <a:cxn ang="0">
                  <a:pos x="125" y="8"/>
                </a:cxn>
                <a:cxn ang="0">
                  <a:pos x="102" y="0"/>
                </a:cxn>
                <a:cxn ang="0">
                  <a:pos x="90" y="8"/>
                </a:cxn>
                <a:cxn ang="0">
                  <a:pos x="89" y="25"/>
                </a:cxn>
                <a:cxn ang="0">
                  <a:pos x="36" y="18"/>
                </a:cxn>
                <a:cxn ang="0">
                  <a:pos x="0" y="37"/>
                </a:cxn>
              </a:cxnLst>
              <a:rect l="0" t="0" r="r" b="b"/>
              <a:pathLst>
                <a:path w="282" h="120">
                  <a:moveTo>
                    <a:pt x="0" y="37"/>
                  </a:moveTo>
                  <a:lnTo>
                    <a:pt x="9" y="49"/>
                  </a:lnTo>
                  <a:lnTo>
                    <a:pt x="22" y="54"/>
                  </a:lnTo>
                  <a:lnTo>
                    <a:pt x="27" y="79"/>
                  </a:lnTo>
                  <a:lnTo>
                    <a:pt x="65" y="89"/>
                  </a:lnTo>
                  <a:lnTo>
                    <a:pt x="82" y="107"/>
                  </a:lnTo>
                  <a:lnTo>
                    <a:pt x="114" y="106"/>
                  </a:lnTo>
                  <a:lnTo>
                    <a:pt x="151" y="119"/>
                  </a:lnTo>
                  <a:lnTo>
                    <a:pt x="199" y="107"/>
                  </a:lnTo>
                  <a:lnTo>
                    <a:pt x="214" y="97"/>
                  </a:lnTo>
                  <a:lnTo>
                    <a:pt x="214" y="83"/>
                  </a:lnTo>
                  <a:lnTo>
                    <a:pt x="228" y="84"/>
                  </a:lnTo>
                  <a:lnTo>
                    <a:pt x="258" y="64"/>
                  </a:lnTo>
                  <a:lnTo>
                    <a:pt x="281" y="63"/>
                  </a:lnTo>
                  <a:lnTo>
                    <a:pt x="270" y="48"/>
                  </a:lnTo>
                  <a:lnTo>
                    <a:pt x="248" y="52"/>
                  </a:lnTo>
                  <a:lnTo>
                    <a:pt x="247" y="35"/>
                  </a:lnTo>
                  <a:lnTo>
                    <a:pt x="253" y="26"/>
                  </a:lnTo>
                  <a:lnTo>
                    <a:pt x="237" y="23"/>
                  </a:lnTo>
                  <a:lnTo>
                    <a:pt x="195" y="34"/>
                  </a:lnTo>
                  <a:lnTo>
                    <a:pt x="158" y="18"/>
                  </a:lnTo>
                  <a:lnTo>
                    <a:pt x="134" y="21"/>
                  </a:lnTo>
                  <a:lnTo>
                    <a:pt x="125" y="8"/>
                  </a:lnTo>
                  <a:lnTo>
                    <a:pt x="102" y="0"/>
                  </a:lnTo>
                  <a:lnTo>
                    <a:pt x="90" y="8"/>
                  </a:lnTo>
                  <a:lnTo>
                    <a:pt x="89" y="25"/>
                  </a:lnTo>
                  <a:lnTo>
                    <a:pt x="36" y="18"/>
                  </a:lnTo>
                  <a:lnTo>
                    <a:pt x="0" y="3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9" name="Freeform 107">
              <a:extLst>
                <a:ext uri="{FF2B5EF4-FFF2-40B4-BE49-F238E27FC236}">
                  <a16:creationId xmlns:a16="http://schemas.microsoft.com/office/drawing/2014/main" id="{31E694CD-38D3-4414-BE0D-860D0EC437BA}"/>
                </a:ext>
              </a:extLst>
            </p:cNvPr>
            <p:cNvSpPr>
              <a:spLocks noChangeAspect="1"/>
            </p:cNvSpPr>
            <p:nvPr/>
          </p:nvSpPr>
          <p:spPr bwMode="auto">
            <a:xfrm>
              <a:off x="5473715" y="3635370"/>
              <a:ext cx="188913" cy="220662"/>
            </a:xfrm>
            <a:custGeom>
              <a:avLst/>
              <a:gdLst/>
              <a:ahLst/>
              <a:cxnLst>
                <a:cxn ang="0">
                  <a:pos x="0" y="56"/>
                </a:cxn>
                <a:cxn ang="0">
                  <a:pos x="9" y="78"/>
                </a:cxn>
                <a:cxn ang="0">
                  <a:pos x="25" y="75"/>
                </a:cxn>
                <a:cxn ang="0">
                  <a:pos x="51" y="55"/>
                </a:cxn>
                <a:cxn ang="0">
                  <a:pos x="51" y="46"/>
                </a:cxn>
                <a:cxn ang="0">
                  <a:pos x="67" y="29"/>
                </a:cxn>
                <a:cxn ang="0">
                  <a:pos x="68" y="24"/>
                </a:cxn>
                <a:cxn ang="0">
                  <a:pos x="59" y="14"/>
                </a:cxn>
                <a:cxn ang="0">
                  <a:pos x="38" y="0"/>
                </a:cxn>
                <a:cxn ang="0">
                  <a:pos x="33" y="1"/>
                </a:cxn>
                <a:cxn ang="0">
                  <a:pos x="35" y="8"/>
                </a:cxn>
                <a:cxn ang="0">
                  <a:pos x="29" y="21"/>
                </a:cxn>
                <a:cxn ang="0">
                  <a:pos x="33" y="28"/>
                </a:cxn>
                <a:cxn ang="0">
                  <a:pos x="26" y="46"/>
                </a:cxn>
                <a:cxn ang="0">
                  <a:pos x="0" y="56"/>
                </a:cxn>
              </a:cxnLst>
              <a:rect l="0" t="0" r="r" b="b"/>
              <a:pathLst>
                <a:path w="69" h="79">
                  <a:moveTo>
                    <a:pt x="0" y="56"/>
                  </a:moveTo>
                  <a:lnTo>
                    <a:pt x="9" y="78"/>
                  </a:lnTo>
                  <a:lnTo>
                    <a:pt x="25" y="75"/>
                  </a:lnTo>
                  <a:lnTo>
                    <a:pt x="51" y="55"/>
                  </a:lnTo>
                  <a:lnTo>
                    <a:pt x="51" y="46"/>
                  </a:lnTo>
                  <a:lnTo>
                    <a:pt x="67" y="29"/>
                  </a:lnTo>
                  <a:lnTo>
                    <a:pt x="68" y="24"/>
                  </a:lnTo>
                  <a:lnTo>
                    <a:pt x="59" y="14"/>
                  </a:lnTo>
                  <a:lnTo>
                    <a:pt x="38" y="0"/>
                  </a:lnTo>
                  <a:lnTo>
                    <a:pt x="33" y="1"/>
                  </a:lnTo>
                  <a:lnTo>
                    <a:pt x="35" y="8"/>
                  </a:lnTo>
                  <a:lnTo>
                    <a:pt x="29" y="21"/>
                  </a:lnTo>
                  <a:lnTo>
                    <a:pt x="33" y="28"/>
                  </a:lnTo>
                  <a:lnTo>
                    <a:pt x="26" y="46"/>
                  </a:lnTo>
                  <a:lnTo>
                    <a:pt x="0" y="5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0" name="Freeform 108">
              <a:extLst>
                <a:ext uri="{FF2B5EF4-FFF2-40B4-BE49-F238E27FC236}">
                  <a16:creationId xmlns:a16="http://schemas.microsoft.com/office/drawing/2014/main" id="{E5719880-DAB2-45BE-83E0-8E2A2063FE7B}"/>
                </a:ext>
              </a:extLst>
            </p:cNvPr>
            <p:cNvSpPr>
              <a:spLocks noChangeAspect="1"/>
            </p:cNvSpPr>
            <p:nvPr/>
          </p:nvSpPr>
          <p:spPr bwMode="auto">
            <a:xfrm>
              <a:off x="6151579" y="3490908"/>
              <a:ext cx="196851" cy="106362"/>
            </a:xfrm>
            <a:custGeom>
              <a:avLst/>
              <a:gdLst/>
              <a:ahLst/>
              <a:cxnLst>
                <a:cxn ang="0">
                  <a:pos x="0" y="14"/>
                </a:cxn>
                <a:cxn ang="0">
                  <a:pos x="9" y="0"/>
                </a:cxn>
                <a:cxn ang="0">
                  <a:pos x="37" y="9"/>
                </a:cxn>
                <a:cxn ang="0">
                  <a:pos x="52" y="23"/>
                </a:cxn>
                <a:cxn ang="0">
                  <a:pos x="71" y="23"/>
                </a:cxn>
                <a:cxn ang="0">
                  <a:pos x="71" y="37"/>
                </a:cxn>
                <a:cxn ang="0">
                  <a:pos x="24" y="28"/>
                </a:cxn>
                <a:cxn ang="0">
                  <a:pos x="0" y="14"/>
                </a:cxn>
              </a:cxnLst>
              <a:rect l="0" t="0" r="r" b="b"/>
              <a:pathLst>
                <a:path w="72" h="38">
                  <a:moveTo>
                    <a:pt x="0" y="14"/>
                  </a:moveTo>
                  <a:lnTo>
                    <a:pt x="9" y="0"/>
                  </a:lnTo>
                  <a:lnTo>
                    <a:pt x="37" y="9"/>
                  </a:lnTo>
                  <a:lnTo>
                    <a:pt x="52" y="23"/>
                  </a:lnTo>
                  <a:lnTo>
                    <a:pt x="71" y="23"/>
                  </a:lnTo>
                  <a:lnTo>
                    <a:pt x="71" y="37"/>
                  </a:lnTo>
                  <a:lnTo>
                    <a:pt x="24" y="28"/>
                  </a:lnTo>
                  <a:lnTo>
                    <a:pt x="0" y="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1" name="Freeform 109">
              <a:extLst>
                <a:ext uri="{FF2B5EF4-FFF2-40B4-BE49-F238E27FC236}">
                  <a16:creationId xmlns:a16="http://schemas.microsoft.com/office/drawing/2014/main" id="{CDC6F1EB-3584-448D-ACD3-B7A6D21A7706}"/>
                </a:ext>
              </a:extLst>
            </p:cNvPr>
            <p:cNvSpPr>
              <a:spLocks noChangeAspect="1"/>
            </p:cNvSpPr>
            <p:nvPr/>
          </p:nvSpPr>
          <p:spPr bwMode="auto">
            <a:xfrm>
              <a:off x="4300549" y="2795584"/>
              <a:ext cx="90488" cy="88900"/>
            </a:xfrm>
            <a:custGeom>
              <a:avLst/>
              <a:gdLst/>
              <a:ahLst/>
              <a:cxnLst>
                <a:cxn ang="0">
                  <a:pos x="0" y="22"/>
                </a:cxn>
                <a:cxn ang="0">
                  <a:pos x="13" y="19"/>
                </a:cxn>
                <a:cxn ang="0">
                  <a:pos x="7" y="15"/>
                </a:cxn>
                <a:cxn ang="0">
                  <a:pos x="13" y="5"/>
                </a:cxn>
                <a:cxn ang="0">
                  <a:pos x="18" y="11"/>
                </a:cxn>
                <a:cxn ang="0">
                  <a:pos x="18" y="0"/>
                </a:cxn>
                <a:cxn ang="0">
                  <a:pos x="32" y="0"/>
                </a:cxn>
                <a:cxn ang="0">
                  <a:pos x="31" y="11"/>
                </a:cxn>
                <a:cxn ang="0">
                  <a:pos x="22" y="16"/>
                </a:cxn>
                <a:cxn ang="0">
                  <a:pos x="22" y="30"/>
                </a:cxn>
                <a:cxn ang="0">
                  <a:pos x="13" y="21"/>
                </a:cxn>
                <a:cxn ang="0">
                  <a:pos x="0" y="22"/>
                </a:cxn>
              </a:cxnLst>
              <a:rect l="0" t="0" r="r" b="b"/>
              <a:pathLst>
                <a:path w="33" h="31">
                  <a:moveTo>
                    <a:pt x="0" y="22"/>
                  </a:moveTo>
                  <a:lnTo>
                    <a:pt x="13" y="19"/>
                  </a:lnTo>
                  <a:lnTo>
                    <a:pt x="7" y="15"/>
                  </a:lnTo>
                  <a:lnTo>
                    <a:pt x="13" y="5"/>
                  </a:lnTo>
                  <a:lnTo>
                    <a:pt x="18" y="11"/>
                  </a:lnTo>
                  <a:lnTo>
                    <a:pt x="18" y="0"/>
                  </a:lnTo>
                  <a:lnTo>
                    <a:pt x="32" y="0"/>
                  </a:lnTo>
                  <a:lnTo>
                    <a:pt x="31" y="11"/>
                  </a:lnTo>
                  <a:lnTo>
                    <a:pt x="22" y="16"/>
                  </a:lnTo>
                  <a:lnTo>
                    <a:pt x="22" y="30"/>
                  </a:lnTo>
                  <a:lnTo>
                    <a:pt x="13" y="21"/>
                  </a:lnTo>
                  <a:lnTo>
                    <a:pt x="0" y="2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2" name="Freeform 110">
              <a:extLst>
                <a:ext uri="{FF2B5EF4-FFF2-40B4-BE49-F238E27FC236}">
                  <a16:creationId xmlns:a16="http://schemas.microsoft.com/office/drawing/2014/main" id="{9D975B73-6F4F-4CF4-91C7-A275A6261444}"/>
                </a:ext>
              </a:extLst>
            </p:cNvPr>
            <p:cNvSpPr>
              <a:spLocks noChangeAspect="1"/>
            </p:cNvSpPr>
            <p:nvPr/>
          </p:nvSpPr>
          <p:spPr bwMode="auto">
            <a:xfrm>
              <a:off x="8242322" y="5354629"/>
              <a:ext cx="190501" cy="184150"/>
            </a:xfrm>
            <a:custGeom>
              <a:avLst/>
              <a:gdLst/>
              <a:ahLst/>
              <a:cxnLst>
                <a:cxn ang="0">
                  <a:pos x="0" y="57"/>
                </a:cxn>
                <a:cxn ang="0">
                  <a:pos x="14" y="37"/>
                </a:cxn>
                <a:cxn ang="0">
                  <a:pos x="39" y="22"/>
                </a:cxn>
                <a:cxn ang="0">
                  <a:pos x="51" y="0"/>
                </a:cxn>
                <a:cxn ang="0">
                  <a:pos x="59" y="6"/>
                </a:cxn>
                <a:cxn ang="0">
                  <a:pos x="68" y="3"/>
                </a:cxn>
                <a:cxn ang="0">
                  <a:pos x="69" y="11"/>
                </a:cxn>
                <a:cxn ang="0">
                  <a:pos x="56" y="27"/>
                </a:cxn>
                <a:cxn ang="0">
                  <a:pos x="58" y="34"/>
                </a:cxn>
                <a:cxn ang="0">
                  <a:pos x="44" y="36"/>
                </a:cxn>
                <a:cxn ang="0">
                  <a:pos x="37" y="58"/>
                </a:cxn>
                <a:cxn ang="0">
                  <a:pos x="22" y="65"/>
                </a:cxn>
                <a:cxn ang="0">
                  <a:pos x="0" y="57"/>
                </a:cxn>
              </a:cxnLst>
              <a:rect l="0" t="0" r="r" b="b"/>
              <a:pathLst>
                <a:path w="70" h="66">
                  <a:moveTo>
                    <a:pt x="0" y="57"/>
                  </a:moveTo>
                  <a:lnTo>
                    <a:pt x="14" y="37"/>
                  </a:lnTo>
                  <a:lnTo>
                    <a:pt x="39" y="22"/>
                  </a:lnTo>
                  <a:lnTo>
                    <a:pt x="51" y="0"/>
                  </a:lnTo>
                  <a:lnTo>
                    <a:pt x="59" y="6"/>
                  </a:lnTo>
                  <a:lnTo>
                    <a:pt x="68" y="3"/>
                  </a:lnTo>
                  <a:lnTo>
                    <a:pt x="69" y="11"/>
                  </a:lnTo>
                  <a:lnTo>
                    <a:pt x="56" y="27"/>
                  </a:lnTo>
                  <a:lnTo>
                    <a:pt x="58" y="34"/>
                  </a:lnTo>
                  <a:lnTo>
                    <a:pt x="44" y="36"/>
                  </a:lnTo>
                  <a:lnTo>
                    <a:pt x="37" y="58"/>
                  </a:lnTo>
                  <a:lnTo>
                    <a:pt x="22" y="65"/>
                  </a:lnTo>
                  <a:lnTo>
                    <a:pt x="0" y="5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3" name="Freeform 111">
              <a:extLst>
                <a:ext uri="{FF2B5EF4-FFF2-40B4-BE49-F238E27FC236}">
                  <a16:creationId xmlns:a16="http://schemas.microsoft.com/office/drawing/2014/main" id="{E0A5B037-08A0-4EB7-A440-8C7D04DD3E40}"/>
                </a:ext>
              </a:extLst>
            </p:cNvPr>
            <p:cNvSpPr>
              <a:spLocks noChangeAspect="1"/>
            </p:cNvSpPr>
            <p:nvPr/>
          </p:nvSpPr>
          <p:spPr bwMode="auto">
            <a:xfrm>
              <a:off x="8389960" y="5175242"/>
              <a:ext cx="144463" cy="204787"/>
            </a:xfrm>
            <a:custGeom>
              <a:avLst/>
              <a:gdLst/>
              <a:ahLst/>
              <a:cxnLst>
                <a:cxn ang="0">
                  <a:pos x="0" y="0"/>
                </a:cxn>
                <a:cxn ang="0">
                  <a:pos x="15" y="8"/>
                </a:cxn>
                <a:cxn ang="0">
                  <a:pos x="18" y="24"/>
                </a:cxn>
                <a:cxn ang="0">
                  <a:pos x="25" y="28"/>
                </a:cxn>
                <a:cxn ang="0">
                  <a:pos x="28" y="21"/>
                </a:cxn>
                <a:cxn ang="0">
                  <a:pos x="31" y="32"/>
                </a:cxn>
                <a:cxn ang="0">
                  <a:pos x="52" y="32"/>
                </a:cxn>
                <a:cxn ang="0">
                  <a:pos x="48" y="48"/>
                </a:cxn>
                <a:cxn ang="0">
                  <a:pos x="37" y="51"/>
                </a:cxn>
                <a:cxn ang="0">
                  <a:pos x="28" y="71"/>
                </a:cxn>
                <a:cxn ang="0">
                  <a:pos x="18" y="72"/>
                </a:cxn>
                <a:cxn ang="0">
                  <a:pos x="23" y="64"/>
                </a:cxn>
                <a:cxn ang="0">
                  <a:pos x="10" y="49"/>
                </a:cxn>
                <a:cxn ang="0">
                  <a:pos x="20" y="36"/>
                </a:cxn>
                <a:cxn ang="0">
                  <a:pos x="18" y="25"/>
                </a:cxn>
                <a:cxn ang="0">
                  <a:pos x="0" y="0"/>
                </a:cxn>
              </a:cxnLst>
              <a:rect l="0" t="0" r="r" b="b"/>
              <a:pathLst>
                <a:path w="53" h="73">
                  <a:moveTo>
                    <a:pt x="0" y="0"/>
                  </a:moveTo>
                  <a:lnTo>
                    <a:pt x="15" y="8"/>
                  </a:lnTo>
                  <a:lnTo>
                    <a:pt x="18" y="24"/>
                  </a:lnTo>
                  <a:lnTo>
                    <a:pt x="25" y="28"/>
                  </a:lnTo>
                  <a:lnTo>
                    <a:pt x="28" y="21"/>
                  </a:lnTo>
                  <a:lnTo>
                    <a:pt x="31" y="32"/>
                  </a:lnTo>
                  <a:lnTo>
                    <a:pt x="52" y="32"/>
                  </a:lnTo>
                  <a:lnTo>
                    <a:pt x="48" y="48"/>
                  </a:lnTo>
                  <a:lnTo>
                    <a:pt x="37" y="51"/>
                  </a:lnTo>
                  <a:lnTo>
                    <a:pt x="28" y="71"/>
                  </a:lnTo>
                  <a:lnTo>
                    <a:pt x="18" y="72"/>
                  </a:lnTo>
                  <a:lnTo>
                    <a:pt x="23" y="64"/>
                  </a:lnTo>
                  <a:lnTo>
                    <a:pt x="10" y="49"/>
                  </a:lnTo>
                  <a:lnTo>
                    <a:pt x="20" y="36"/>
                  </a:lnTo>
                  <a:lnTo>
                    <a:pt x="18" y="25"/>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4" name="Freeform 112">
              <a:extLst>
                <a:ext uri="{FF2B5EF4-FFF2-40B4-BE49-F238E27FC236}">
                  <a16:creationId xmlns:a16="http://schemas.microsoft.com/office/drawing/2014/main" id="{8F060CA9-992F-4B57-ADB8-E6AECC7F8601}"/>
                </a:ext>
              </a:extLst>
            </p:cNvPr>
            <p:cNvSpPr>
              <a:spLocks noChangeAspect="1"/>
            </p:cNvSpPr>
            <p:nvPr/>
          </p:nvSpPr>
          <p:spPr bwMode="auto">
            <a:xfrm>
              <a:off x="2105031" y="3895719"/>
              <a:ext cx="100013" cy="107950"/>
            </a:xfrm>
            <a:custGeom>
              <a:avLst/>
              <a:gdLst/>
              <a:ahLst/>
              <a:cxnLst>
                <a:cxn ang="0">
                  <a:pos x="0" y="18"/>
                </a:cxn>
                <a:cxn ang="0">
                  <a:pos x="14" y="36"/>
                </a:cxn>
                <a:cxn ang="0">
                  <a:pos x="33" y="37"/>
                </a:cxn>
                <a:cxn ang="0">
                  <a:pos x="36" y="0"/>
                </a:cxn>
                <a:cxn ang="0">
                  <a:pos x="23" y="1"/>
                </a:cxn>
                <a:cxn ang="0">
                  <a:pos x="0" y="18"/>
                </a:cxn>
              </a:cxnLst>
              <a:rect l="0" t="0" r="r" b="b"/>
              <a:pathLst>
                <a:path w="37" h="38">
                  <a:moveTo>
                    <a:pt x="0" y="18"/>
                  </a:moveTo>
                  <a:lnTo>
                    <a:pt x="14" y="36"/>
                  </a:lnTo>
                  <a:lnTo>
                    <a:pt x="33" y="37"/>
                  </a:lnTo>
                  <a:lnTo>
                    <a:pt x="36" y="0"/>
                  </a:lnTo>
                  <a:lnTo>
                    <a:pt x="23" y="1"/>
                  </a:lnTo>
                  <a:lnTo>
                    <a:pt x="0" y="1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5" name="Freeform 113">
              <a:extLst>
                <a:ext uri="{FF2B5EF4-FFF2-40B4-BE49-F238E27FC236}">
                  <a16:creationId xmlns:a16="http://schemas.microsoft.com/office/drawing/2014/main" id="{487BA5C0-1159-4EDC-940A-44D7FC7B5A4F}"/>
                </a:ext>
              </a:extLst>
            </p:cNvPr>
            <p:cNvSpPr>
              <a:spLocks noChangeAspect="1"/>
            </p:cNvSpPr>
            <p:nvPr/>
          </p:nvSpPr>
          <p:spPr bwMode="auto">
            <a:xfrm>
              <a:off x="4338650" y="2097085"/>
              <a:ext cx="630239" cy="528637"/>
            </a:xfrm>
            <a:custGeom>
              <a:avLst/>
              <a:gdLst/>
              <a:ahLst/>
              <a:cxnLst>
                <a:cxn ang="0">
                  <a:pos x="1" y="148"/>
                </a:cxn>
                <a:cxn ang="0">
                  <a:pos x="22" y="146"/>
                </a:cxn>
                <a:cxn ang="0">
                  <a:pos x="6" y="154"/>
                </a:cxn>
                <a:cxn ang="0">
                  <a:pos x="18" y="155"/>
                </a:cxn>
                <a:cxn ang="0">
                  <a:pos x="11" y="170"/>
                </a:cxn>
                <a:cxn ang="0">
                  <a:pos x="28" y="187"/>
                </a:cxn>
                <a:cxn ang="0">
                  <a:pos x="49" y="164"/>
                </a:cxn>
                <a:cxn ang="0">
                  <a:pos x="65" y="162"/>
                </a:cxn>
                <a:cxn ang="0">
                  <a:pos x="68" y="145"/>
                </a:cxn>
                <a:cxn ang="0">
                  <a:pos x="64" y="112"/>
                </a:cxn>
                <a:cxn ang="0">
                  <a:pos x="77" y="98"/>
                </a:cxn>
                <a:cxn ang="0">
                  <a:pos x="100" y="63"/>
                </a:cxn>
                <a:cxn ang="0">
                  <a:pos x="113" y="48"/>
                </a:cxn>
                <a:cxn ang="0">
                  <a:pos x="133" y="42"/>
                </a:cxn>
                <a:cxn ang="0">
                  <a:pos x="138" y="32"/>
                </a:cxn>
                <a:cxn ang="0">
                  <a:pos x="154" y="37"/>
                </a:cxn>
                <a:cxn ang="0">
                  <a:pos x="183" y="33"/>
                </a:cxn>
                <a:cxn ang="0">
                  <a:pos x="204" y="17"/>
                </a:cxn>
                <a:cxn ang="0">
                  <a:pos x="212" y="32"/>
                </a:cxn>
                <a:cxn ang="0">
                  <a:pos x="218" y="22"/>
                </a:cxn>
                <a:cxn ang="0">
                  <a:pos x="209" y="16"/>
                </a:cxn>
                <a:cxn ang="0">
                  <a:pos x="213" y="3"/>
                </a:cxn>
                <a:cxn ang="0">
                  <a:pos x="208" y="1"/>
                </a:cxn>
                <a:cxn ang="0">
                  <a:pos x="194" y="10"/>
                </a:cxn>
                <a:cxn ang="0">
                  <a:pos x="191" y="2"/>
                </a:cxn>
                <a:cxn ang="0">
                  <a:pos x="184" y="4"/>
                </a:cxn>
                <a:cxn ang="0">
                  <a:pos x="161" y="18"/>
                </a:cxn>
                <a:cxn ang="0">
                  <a:pos x="150" y="22"/>
                </a:cxn>
                <a:cxn ang="0">
                  <a:pos x="133" y="28"/>
                </a:cxn>
                <a:cxn ang="0">
                  <a:pos x="129" y="27"/>
                </a:cxn>
                <a:cxn ang="0">
                  <a:pos x="127" y="29"/>
                </a:cxn>
                <a:cxn ang="0">
                  <a:pos x="112" y="37"/>
                </a:cxn>
                <a:cxn ang="0">
                  <a:pos x="112" y="42"/>
                </a:cxn>
                <a:cxn ang="0">
                  <a:pos x="90" y="55"/>
                </a:cxn>
                <a:cxn ang="0">
                  <a:pos x="73" y="68"/>
                </a:cxn>
                <a:cxn ang="0">
                  <a:pos x="41" y="109"/>
                </a:cxn>
                <a:cxn ang="0">
                  <a:pos x="55" y="110"/>
                </a:cxn>
                <a:cxn ang="0">
                  <a:pos x="18" y="123"/>
                </a:cxn>
                <a:cxn ang="0">
                  <a:pos x="12" y="128"/>
                </a:cxn>
                <a:cxn ang="0">
                  <a:pos x="1" y="134"/>
                </a:cxn>
                <a:cxn ang="0">
                  <a:pos x="0" y="140"/>
                </a:cxn>
              </a:cxnLst>
              <a:rect l="0" t="0" r="r" b="b"/>
              <a:pathLst>
                <a:path w="231" h="188">
                  <a:moveTo>
                    <a:pt x="0" y="140"/>
                  </a:moveTo>
                  <a:lnTo>
                    <a:pt x="1" y="148"/>
                  </a:lnTo>
                  <a:lnTo>
                    <a:pt x="21" y="143"/>
                  </a:lnTo>
                  <a:lnTo>
                    <a:pt x="22" y="146"/>
                  </a:lnTo>
                  <a:lnTo>
                    <a:pt x="0" y="151"/>
                  </a:lnTo>
                  <a:lnTo>
                    <a:pt x="6" y="154"/>
                  </a:lnTo>
                  <a:lnTo>
                    <a:pt x="4" y="164"/>
                  </a:lnTo>
                  <a:lnTo>
                    <a:pt x="18" y="155"/>
                  </a:lnTo>
                  <a:lnTo>
                    <a:pt x="3" y="170"/>
                  </a:lnTo>
                  <a:lnTo>
                    <a:pt x="11" y="170"/>
                  </a:lnTo>
                  <a:lnTo>
                    <a:pt x="6" y="182"/>
                  </a:lnTo>
                  <a:lnTo>
                    <a:pt x="28" y="187"/>
                  </a:lnTo>
                  <a:lnTo>
                    <a:pt x="45" y="175"/>
                  </a:lnTo>
                  <a:lnTo>
                    <a:pt x="49" y="164"/>
                  </a:lnTo>
                  <a:lnTo>
                    <a:pt x="54" y="175"/>
                  </a:lnTo>
                  <a:lnTo>
                    <a:pt x="65" y="162"/>
                  </a:lnTo>
                  <a:lnTo>
                    <a:pt x="63" y="150"/>
                  </a:lnTo>
                  <a:lnTo>
                    <a:pt x="68" y="145"/>
                  </a:lnTo>
                  <a:lnTo>
                    <a:pt x="63" y="139"/>
                  </a:lnTo>
                  <a:lnTo>
                    <a:pt x="64" y="112"/>
                  </a:lnTo>
                  <a:lnTo>
                    <a:pt x="80" y="106"/>
                  </a:lnTo>
                  <a:lnTo>
                    <a:pt x="77" y="98"/>
                  </a:lnTo>
                  <a:lnTo>
                    <a:pt x="84" y="77"/>
                  </a:lnTo>
                  <a:lnTo>
                    <a:pt x="100" y="63"/>
                  </a:lnTo>
                  <a:lnTo>
                    <a:pt x="103" y="50"/>
                  </a:lnTo>
                  <a:lnTo>
                    <a:pt x="113" y="48"/>
                  </a:lnTo>
                  <a:lnTo>
                    <a:pt x="117" y="40"/>
                  </a:lnTo>
                  <a:lnTo>
                    <a:pt x="133" y="42"/>
                  </a:lnTo>
                  <a:lnTo>
                    <a:pt x="133" y="32"/>
                  </a:lnTo>
                  <a:lnTo>
                    <a:pt x="138" y="32"/>
                  </a:lnTo>
                  <a:lnTo>
                    <a:pt x="144" y="28"/>
                  </a:lnTo>
                  <a:lnTo>
                    <a:pt x="154" y="37"/>
                  </a:lnTo>
                  <a:lnTo>
                    <a:pt x="173" y="38"/>
                  </a:lnTo>
                  <a:lnTo>
                    <a:pt x="183" y="33"/>
                  </a:lnTo>
                  <a:lnTo>
                    <a:pt x="186" y="20"/>
                  </a:lnTo>
                  <a:lnTo>
                    <a:pt x="204" y="17"/>
                  </a:lnTo>
                  <a:lnTo>
                    <a:pt x="213" y="22"/>
                  </a:lnTo>
                  <a:lnTo>
                    <a:pt x="212" y="32"/>
                  </a:lnTo>
                  <a:lnTo>
                    <a:pt x="229" y="20"/>
                  </a:lnTo>
                  <a:lnTo>
                    <a:pt x="218" y="22"/>
                  </a:lnTo>
                  <a:lnTo>
                    <a:pt x="221" y="19"/>
                  </a:lnTo>
                  <a:lnTo>
                    <a:pt x="209" y="16"/>
                  </a:lnTo>
                  <a:lnTo>
                    <a:pt x="230" y="10"/>
                  </a:lnTo>
                  <a:lnTo>
                    <a:pt x="213" y="3"/>
                  </a:lnTo>
                  <a:lnTo>
                    <a:pt x="203" y="10"/>
                  </a:lnTo>
                  <a:lnTo>
                    <a:pt x="208" y="1"/>
                  </a:lnTo>
                  <a:lnTo>
                    <a:pt x="200" y="0"/>
                  </a:lnTo>
                  <a:lnTo>
                    <a:pt x="194" y="10"/>
                  </a:lnTo>
                  <a:lnTo>
                    <a:pt x="191" y="11"/>
                  </a:lnTo>
                  <a:lnTo>
                    <a:pt x="191" y="2"/>
                  </a:lnTo>
                  <a:lnTo>
                    <a:pt x="177" y="17"/>
                  </a:lnTo>
                  <a:lnTo>
                    <a:pt x="184" y="4"/>
                  </a:lnTo>
                  <a:lnTo>
                    <a:pt x="177" y="1"/>
                  </a:lnTo>
                  <a:lnTo>
                    <a:pt x="161" y="18"/>
                  </a:lnTo>
                  <a:lnTo>
                    <a:pt x="146" y="13"/>
                  </a:lnTo>
                  <a:lnTo>
                    <a:pt x="150" y="22"/>
                  </a:lnTo>
                  <a:lnTo>
                    <a:pt x="144" y="17"/>
                  </a:lnTo>
                  <a:lnTo>
                    <a:pt x="133" y="28"/>
                  </a:lnTo>
                  <a:lnTo>
                    <a:pt x="135" y="19"/>
                  </a:lnTo>
                  <a:lnTo>
                    <a:pt x="129" y="27"/>
                  </a:lnTo>
                  <a:lnTo>
                    <a:pt x="124" y="21"/>
                  </a:lnTo>
                  <a:lnTo>
                    <a:pt x="127" y="29"/>
                  </a:lnTo>
                  <a:lnTo>
                    <a:pt x="116" y="26"/>
                  </a:lnTo>
                  <a:lnTo>
                    <a:pt x="112" y="37"/>
                  </a:lnTo>
                  <a:lnTo>
                    <a:pt x="101" y="41"/>
                  </a:lnTo>
                  <a:lnTo>
                    <a:pt x="112" y="42"/>
                  </a:lnTo>
                  <a:lnTo>
                    <a:pt x="93" y="47"/>
                  </a:lnTo>
                  <a:lnTo>
                    <a:pt x="90" y="55"/>
                  </a:lnTo>
                  <a:lnTo>
                    <a:pt x="96" y="55"/>
                  </a:lnTo>
                  <a:lnTo>
                    <a:pt x="73" y="68"/>
                  </a:lnTo>
                  <a:lnTo>
                    <a:pt x="66" y="90"/>
                  </a:lnTo>
                  <a:lnTo>
                    <a:pt x="41" y="109"/>
                  </a:lnTo>
                  <a:lnTo>
                    <a:pt x="45" y="114"/>
                  </a:lnTo>
                  <a:lnTo>
                    <a:pt x="55" y="110"/>
                  </a:lnTo>
                  <a:lnTo>
                    <a:pt x="31" y="116"/>
                  </a:lnTo>
                  <a:lnTo>
                    <a:pt x="18" y="123"/>
                  </a:lnTo>
                  <a:lnTo>
                    <a:pt x="21" y="128"/>
                  </a:lnTo>
                  <a:lnTo>
                    <a:pt x="12" y="128"/>
                  </a:lnTo>
                  <a:lnTo>
                    <a:pt x="13" y="134"/>
                  </a:lnTo>
                  <a:lnTo>
                    <a:pt x="1" y="134"/>
                  </a:lnTo>
                  <a:lnTo>
                    <a:pt x="12" y="137"/>
                  </a:lnTo>
                  <a:lnTo>
                    <a:pt x="0" y="14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6" name="Freeform 114">
              <a:extLst>
                <a:ext uri="{FF2B5EF4-FFF2-40B4-BE49-F238E27FC236}">
                  <a16:creationId xmlns:a16="http://schemas.microsoft.com/office/drawing/2014/main" id="{EF4888C5-624D-48A5-99B5-CEBA949DADC7}"/>
                </a:ext>
              </a:extLst>
            </p:cNvPr>
            <p:cNvSpPr>
              <a:spLocks noChangeAspect="1"/>
            </p:cNvSpPr>
            <p:nvPr/>
          </p:nvSpPr>
          <p:spPr bwMode="auto">
            <a:xfrm>
              <a:off x="5689616" y="3300408"/>
              <a:ext cx="407989" cy="371474"/>
            </a:xfrm>
            <a:custGeom>
              <a:avLst/>
              <a:gdLst/>
              <a:ahLst/>
              <a:cxnLst>
                <a:cxn ang="0">
                  <a:pos x="0" y="72"/>
                </a:cxn>
                <a:cxn ang="0">
                  <a:pos x="14" y="76"/>
                </a:cxn>
                <a:cxn ang="0">
                  <a:pos x="47" y="72"/>
                </a:cxn>
                <a:cxn ang="0">
                  <a:pos x="53" y="58"/>
                </a:cxn>
                <a:cxn ang="0">
                  <a:pos x="75" y="51"/>
                </a:cxn>
                <a:cxn ang="0">
                  <a:pos x="76" y="40"/>
                </a:cxn>
                <a:cxn ang="0">
                  <a:pos x="84" y="37"/>
                </a:cxn>
                <a:cxn ang="0">
                  <a:pos x="81" y="31"/>
                </a:cxn>
                <a:cxn ang="0">
                  <a:pos x="89" y="30"/>
                </a:cxn>
                <a:cxn ang="0">
                  <a:pos x="95" y="19"/>
                </a:cxn>
                <a:cxn ang="0">
                  <a:pos x="92" y="8"/>
                </a:cxn>
                <a:cxn ang="0">
                  <a:pos x="122" y="0"/>
                </a:cxn>
                <a:cxn ang="0">
                  <a:pos x="149" y="16"/>
                </a:cxn>
                <a:cxn ang="0">
                  <a:pos x="142" y="24"/>
                </a:cxn>
                <a:cxn ang="0">
                  <a:pos x="116" y="24"/>
                </a:cxn>
                <a:cxn ang="0">
                  <a:pos x="116" y="38"/>
                </a:cxn>
                <a:cxn ang="0">
                  <a:pos x="128" y="48"/>
                </a:cxn>
                <a:cxn ang="0">
                  <a:pos x="122" y="52"/>
                </a:cxn>
                <a:cxn ang="0">
                  <a:pos x="123" y="61"/>
                </a:cxn>
                <a:cxn ang="0">
                  <a:pos x="96" y="91"/>
                </a:cxn>
                <a:cxn ang="0">
                  <a:pos x="85" y="90"/>
                </a:cxn>
                <a:cxn ang="0">
                  <a:pos x="76" y="97"/>
                </a:cxn>
                <a:cxn ang="0">
                  <a:pos x="90" y="125"/>
                </a:cxn>
                <a:cxn ang="0">
                  <a:pos x="71" y="125"/>
                </a:cxn>
                <a:cxn ang="0">
                  <a:pos x="64" y="131"/>
                </a:cxn>
                <a:cxn ang="0">
                  <a:pos x="49" y="114"/>
                </a:cxn>
                <a:cxn ang="0">
                  <a:pos x="7" y="117"/>
                </a:cxn>
                <a:cxn ang="0">
                  <a:pos x="21" y="98"/>
                </a:cxn>
                <a:cxn ang="0">
                  <a:pos x="0" y="72"/>
                </a:cxn>
              </a:cxnLst>
              <a:rect l="0" t="0" r="r" b="b"/>
              <a:pathLst>
                <a:path w="150" h="132">
                  <a:moveTo>
                    <a:pt x="0" y="72"/>
                  </a:moveTo>
                  <a:lnTo>
                    <a:pt x="14" y="76"/>
                  </a:lnTo>
                  <a:lnTo>
                    <a:pt x="47" y="72"/>
                  </a:lnTo>
                  <a:lnTo>
                    <a:pt x="53" y="58"/>
                  </a:lnTo>
                  <a:lnTo>
                    <a:pt x="75" y="51"/>
                  </a:lnTo>
                  <a:lnTo>
                    <a:pt x="76" y="40"/>
                  </a:lnTo>
                  <a:lnTo>
                    <a:pt x="84" y="37"/>
                  </a:lnTo>
                  <a:lnTo>
                    <a:pt x="81" y="31"/>
                  </a:lnTo>
                  <a:lnTo>
                    <a:pt x="89" y="30"/>
                  </a:lnTo>
                  <a:lnTo>
                    <a:pt x="95" y="19"/>
                  </a:lnTo>
                  <a:lnTo>
                    <a:pt x="92" y="8"/>
                  </a:lnTo>
                  <a:lnTo>
                    <a:pt x="122" y="0"/>
                  </a:lnTo>
                  <a:lnTo>
                    <a:pt x="149" y="16"/>
                  </a:lnTo>
                  <a:lnTo>
                    <a:pt x="142" y="24"/>
                  </a:lnTo>
                  <a:lnTo>
                    <a:pt x="116" y="24"/>
                  </a:lnTo>
                  <a:lnTo>
                    <a:pt x="116" y="38"/>
                  </a:lnTo>
                  <a:lnTo>
                    <a:pt x="128" y="48"/>
                  </a:lnTo>
                  <a:lnTo>
                    <a:pt x="122" y="52"/>
                  </a:lnTo>
                  <a:lnTo>
                    <a:pt x="123" y="61"/>
                  </a:lnTo>
                  <a:lnTo>
                    <a:pt x="96" y="91"/>
                  </a:lnTo>
                  <a:lnTo>
                    <a:pt x="85" y="90"/>
                  </a:lnTo>
                  <a:lnTo>
                    <a:pt x="76" y="97"/>
                  </a:lnTo>
                  <a:lnTo>
                    <a:pt x="90" y="125"/>
                  </a:lnTo>
                  <a:lnTo>
                    <a:pt x="71" y="125"/>
                  </a:lnTo>
                  <a:lnTo>
                    <a:pt x="64" y="131"/>
                  </a:lnTo>
                  <a:lnTo>
                    <a:pt x="49" y="114"/>
                  </a:lnTo>
                  <a:lnTo>
                    <a:pt x="7" y="117"/>
                  </a:lnTo>
                  <a:lnTo>
                    <a:pt x="21" y="98"/>
                  </a:lnTo>
                  <a:lnTo>
                    <a:pt x="0" y="7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7" name="Freeform 115">
              <a:extLst>
                <a:ext uri="{FF2B5EF4-FFF2-40B4-BE49-F238E27FC236}">
                  <a16:creationId xmlns:a16="http://schemas.microsoft.com/office/drawing/2014/main" id="{E5914D50-8C9E-48BF-86C1-8FDF3A23F6F3}"/>
                </a:ext>
              </a:extLst>
            </p:cNvPr>
            <p:cNvSpPr>
              <a:spLocks noChangeAspect="1"/>
            </p:cNvSpPr>
            <p:nvPr/>
          </p:nvSpPr>
          <p:spPr bwMode="auto">
            <a:xfrm>
              <a:off x="2208219" y="4030657"/>
              <a:ext cx="138113" cy="66675"/>
            </a:xfrm>
            <a:custGeom>
              <a:avLst/>
              <a:gdLst/>
              <a:ahLst/>
              <a:cxnLst>
                <a:cxn ang="0">
                  <a:pos x="0" y="12"/>
                </a:cxn>
                <a:cxn ang="0">
                  <a:pos x="4" y="0"/>
                </a:cxn>
                <a:cxn ang="0">
                  <a:pos x="15" y="7"/>
                </a:cxn>
                <a:cxn ang="0">
                  <a:pos x="34" y="0"/>
                </a:cxn>
                <a:cxn ang="0">
                  <a:pos x="50" y="9"/>
                </a:cxn>
                <a:cxn ang="0">
                  <a:pos x="46" y="22"/>
                </a:cxn>
                <a:cxn ang="0">
                  <a:pos x="45" y="11"/>
                </a:cxn>
                <a:cxn ang="0">
                  <a:pos x="34" y="7"/>
                </a:cxn>
                <a:cxn ang="0">
                  <a:pos x="23" y="14"/>
                </a:cxn>
                <a:cxn ang="0">
                  <a:pos x="26" y="20"/>
                </a:cxn>
                <a:cxn ang="0">
                  <a:pos x="22" y="23"/>
                </a:cxn>
                <a:cxn ang="0">
                  <a:pos x="0" y="12"/>
                </a:cxn>
              </a:cxnLst>
              <a:rect l="0" t="0" r="r" b="b"/>
              <a:pathLst>
                <a:path w="51" h="24">
                  <a:moveTo>
                    <a:pt x="0" y="12"/>
                  </a:moveTo>
                  <a:lnTo>
                    <a:pt x="4" y="0"/>
                  </a:lnTo>
                  <a:lnTo>
                    <a:pt x="15" y="7"/>
                  </a:lnTo>
                  <a:lnTo>
                    <a:pt x="34" y="0"/>
                  </a:lnTo>
                  <a:lnTo>
                    <a:pt x="50" y="9"/>
                  </a:lnTo>
                  <a:lnTo>
                    <a:pt x="46" y="22"/>
                  </a:lnTo>
                  <a:lnTo>
                    <a:pt x="45" y="11"/>
                  </a:lnTo>
                  <a:lnTo>
                    <a:pt x="34" y="7"/>
                  </a:lnTo>
                  <a:lnTo>
                    <a:pt x="23" y="14"/>
                  </a:lnTo>
                  <a:lnTo>
                    <a:pt x="26" y="20"/>
                  </a:lnTo>
                  <a:lnTo>
                    <a:pt x="22" y="23"/>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8" name="Freeform 116">
              <a:extLst>
                <a:ext uri="{FF2B5EF4-FFF2-40B4-BE49-F238E27FC236}">
                  <a16:creationId xmlns:a16="http://schemas.microsoft.com/office/drawing/2014/main" id="{DFF893FC-A7CE-4C93-A76B-7E78AE95692F}"/>
                </a:ext>
              </a:extLst>
            </p:cNvPr>
            <p:cNvSpPr>
              <a:spLocks noChangeAspect="1"/>
            </p:cNvSpPr>
            <p:nvPr/>
          </p:nvSpPr>
          <p:spPr bwMode="auto">
            <a:xfrm>
              <a:off x="7629546" y="4338631"/>
              <a:ext cx="242888" cy="198437"/>
            </a:xfrm>
            <a:custGeom>
              <a:avLst/>
              <a:gdLst/>
              <a:ahLst/>
              <a:cxnLst>
                <a:cxn ang="0">
                  <a:pos x="0" y="0"/>
                </a:cxn>
                <a:cxn ang="0">
                  <a:pos x="1" y="58"/>
                </a:cxn>
                <a:cxn ang="0">
                  <a:pos x="16" y="60"/>
                </a:cxn>
                <a:cxn ang="0">
                  <a:pos x="30" y="44"/>
                </a:cxn>
                <a:cxn ang="0">
                  <a:pos x="45" y="51"/>
                </a:cxn>
                <a:cxn ang="0">
                  <a:pos x="60" y="67"/>
                </a:cxn>
                <a:cxn ang="0">
                  <a:pos x="88" y="70"/>
                </a:cxn>
                <a:cxn ang="0">
                  <a:pos x="56" y="43"/>
                </a:cxn>
                <a:cxn ang="0">
                  <a:pos x="58" y="31"/>
                </a:cxn>
                <a:cxn ang="0">
                  <a:pos x="44" y="27"/>
                </a:cxn>
                <a:cxn ang="0">
                  <a:pos x="29" y="10"/>
                </a:cxn>
                <a:cxn ang="0">
                  <a:pos x="0" y="0"/>
                </a:cxn>
              </a:cxnLst>
              <a:rect l="0" t="0" r="r" b="b"/>
              <a:pathLst>
                <a:path w="89" h="71">
                  <a:moveTo>
                    <a:pt x="0" y="0"/>
                  </a:moveTo>
                  <a:lnTo>
                    <a:pt x="1" y="58"/>
                  </a:lnTo>
                  <a:lnTo>
                    <a:pt x="16" y="60"/>
                  </a:lnTo>
                  <a:lnTo>
                    <a:pt x="30" y="44"/>
                  </a:lnTo>
                  <a:lnTo>
                    <a:pt x="45" y="51"/>
                  </a:lnTo>
                  <a:lnTo>
                    <a:pt x="60" y="67"/>
                  </a:lnTo>
                  <a:lnTo>
                    <a:pt x="88" y="70"/>
                  </a:lnTo>
                  <a:lnTo>
                    <a:pt x="56" y="43"/>
                  </a:lnTo>
                  <a:lnTo>
                    <a:pt x="58" y="31"/>
                  </a:lnTo>
                  <a:lnTo>
                    <a:pt x="44" y="27"/>
                  </a:lnTo>
                  <a:lnTo>
                    <a:pt x="29" y="10"/>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9" name="Freeform 117">
              <a:extLst>
                <a:ext uri="{FF2B5EF4-FFF2-40B4-BE49-F238E27FC236}">
                  <a16:creationId xmlns:a16="http://schemas.microsoft.com/office/drawing/2014/main" id="{343C6BD6-1770-42D5-BC21-22CD43CC6350}"/>
                </a:ext>
              </a:extLst>
            </p:cNvPr>
            <p:cNvSpPr>
              <a:spLocks noChangeAspect="1"/>
            </p:cNvSpPr>
            <p:nvPr/>
          </p:nvSpPr>
          <p:spPr bwMode="auto">
            <a:xfrm>
              <a:off x="7804171" y="4379906"/>
              <a:ext cx="104775" cy="55562"/>
            </a:xfrm>
            <a:custGeom>
              <a:avLst/>
              <a:gdLst/>
              <a:ahLst/>
              <a:cxnLst>
                <a:cxn ang="0">
                  <a:pos x="0" y="12"/>
                </a:cxn>
                <a:cxn ang="0">
                  <a:pos x="22" y="18"/>
                </a:cxn>
                <a:cxn ang="0">
                  <a:pos x="37" y="5"/>
                </a:cxn>
                <a:cxn ang="0">
                  <a:pos x="31" y="0"/>
                </a:cxn>
                <a:cxn ang="0">
                  <a:pos x="26" y="7"/>
                </a:cxn>
                <a:cxn ang="0">
                  <a:pos x="0" y="12"/>
                </a:cxn>
              </a:cxnLst>
              <a:rect l="0" t="0" r="r" b="b"/>
              <a:pathLst>
                <a:path w="38" h="19">
                  <a:moveTo>
                    <a:pt x="0" y="12"/>
                  </a:moveTo>
                  <a:lnTo>
                    <a:pt x="22" y="18"/>
                  </a:lnTo>
                  <a:lnTo>
                    <a:pt x="37" y="5"/>
                  </a:lnTo>
                  <a:lnTo>
                    <a:pt x="31" y="0"/>
                  </a:lnTo>
                  <a:lnTo>
                    <a:pt x="26" y="7"/>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0" name="Freeform 118">
              <a:extLst>
                <a:ext uri="{FF2B5EF4-FFF2-40B4-BE49-F238E27FC236}">
                  <a16:creationId xmlns:a16="http://schemas.microsoft.com/office/drawing/2014/main" id="{799B866A-010D-4502-BFB6-CEC0A1938797}"/>
                </a:ext>
              </a:extLst>
            </p:cNvPr>
            <p:cNvSpPr>
              <a:spLocks noChangeAspect="1"/>
            </p:cNvSpPr>
            <p:nvPr/>
          </p:nvSpPr>
          <p:spPr bwMode="auto">
            <a:xfrm>
              <a:off x="7867671" y="4340219"/>
              <a:ext cx="53975" cy="55562"/>
            </a:xfrm>
            <a:custGeom>
              <a:avLst/>
              <a:gdLst/>
              <a:ahLst/>
              <a:cxnLst>
                <a:cxn ang="0">
                  <a:pos x="0" y="0"/>
                </a:cxn>
                <a:cxn ang="0">
                  <a:pos x="14" y="8"/>
                </a:cxn>
                <a:cxn ang="0">
                  <a:pos x="19" y="18"/>
                </a:cxn>
                <a:cxn ang="0">
                  <a:pos x="18" y="11"/>
                </a:cxn>
                <a:cxn ang="0">
                  <a:pos x="0" y="0"/>
                </a:cxn>
              </a:cxnLst>
              <a:rect l="0" t="0" r="r" b="b"/>
              <a:pathLst>
                <a:path w="20" h="19">
                  <a:moveTo>
                    <a:pt x="0" y="0"/>
                  </a:moveTo>
                  <a:lnTo>
                    <a:pt x="14" y="8"/>
                  </a:lnTo>
                  <a:lnTo>
                    <a:pt x="19" y="18"/>
                  </a:lnTo>
                  <a:lnTo>
                    <a:pt x="18" y="11"/>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1" name="Freeform 119">
              <a:extLst>
                <a:ext uri="{FF2B5EF4-FFF2-40B4-BE49-F238E27FC236}">
                  <a16:creationId xmlns:a16="http://schemas.microsoft.com/office/drawing/2014/main" id="{4FD72D5D-E156-4C8B-88D6-67450608AE53}"/>
                </a:ext>
              </a:extLst>
            </p:cNvPr>
            <p:cNvSpPr>
              <a:spLocks noChangeAspect="1"/>
            </p:cNvSpPr>
            <p:nvPr/>
          </p:nvSpPr>
          <p:spPr bwMode="auto">
            <a:xfrm>
              <a:off x="2703520" y="4762493"/>
              <a:ext cx="196851" cy="215900"/>
            </a:xfrm>
            <a:custGeom>
              <a:avLst/>
              <a:gdLst/>
              <a:ahLst/>
              <a:cxnLst>
                <a:cxn ang="0">
                  <a:pos x="0" y="28"/>
                </a:cxn>
                <a:cxn ang="0">
                  <a:pos x="5" y="4"/>
                </a:cxn>
                <a:cxn ang="0">
                  <a:pos x="31" y="0"/>
                </a:cxn>
                <a:cxn ang="0">
                  <a:pos x="40" y="8"/>
                </a:cxn>
                <a:cxn ang="0">
                  <a:pos x="41" y="26"/>
                </a:cxn>
                <a:cxn ang="0">
                  <a:pos x="60" y="29"/>
                </a:cxn>
                <a:cxn ang="0">
                  <a:pos x="63" y="42"/>
                </a:cxn>
                <a:cxn ang="0">
                  <a:pos x="72" y="44"/>
                </a:cxn>
                <a:cxn ang="0">
                  <a:pos x="71" y="60"/>
                </a:cxn>
                <a:cxn ang="0">
                  <a:pos x="61" y="76"/>
                </a:cxn>
                <a:cxn ang="0">
                  <a:pos x="37" y="75"/>
                </a:cxn>
                <a:cxn ang="0">
                  <a:pos x="42" y="57"/>
                </a:cxn>
                <a:cxn ang="0">
                  <a:pos x="0" y="28"/>
                </a:cxn>
              </a:cxnLst>
              <a:rect l="0" t="0" r="r" b="b"/>
              <a:pathLst>
                <a:path w="73" h="77">
                  <a:moveTo>
                    <a:pt x="0" y="28"/>
                  </a:moveTo>
                  <a:lnTo>
                    <a:pt x="5" y="4"/>
                  </a:lnTo>
                  <a:lnTo>
                    <a:pt x="31" y="0"/>
                  </a:lnTo>
                  <a:lnTo>
                    <a:pt x="40" y="8"/>
                  </a:lnTo>
                  <a:lnTo>
                    <a:pt x="41" y="26"/>
                  </a:lnTo>
                  <a:lnTo>
                    <a:pt x="60" y="29"/>
                  </a:lnTo>
                  <a:lnTo>
                    <a:pt x="63" y="42"/>
                  </a:lnTo>
                  <a:lnTo>
                    <a:pt x="72" y="44"/>
                  </a:lnTo>
                  <a:lnTo>
                    <a:pt x="71" y="60"/>
                  </a:lnTo>
                  <a:lnTo>
                    <a:pt x="61" y="76"/>
                  </a:lnTo>
                  <a:lnTo>
                    <a:pt x="37" y="75"/>
                  </a:lnTo>
                  <a:lnTo>
                    <a:pt x="42" y="57"/>
                  </a:lnTo>
                  <a:lnTo>
                    <a:pt x="0" y="2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2" name="Freeform 120">
              <a:extLst>
                <a:ext uri="{FF2B5EF4-FFF2-40B4-BE49-F238E27FC236}">
                  <a16:creationId xmlns:a16="http://schemas.microsoft.com/office/drawing/2014/main" id="{F8DA23A7-A598-4EC6-B10F-490F32F03202}"/>
                </a:ext>
              </a:extLst>
            </p:cNvPr>
            <p:cNvSpPr>
              <a:spLocks noChangeAspect="1"/>
            </p:cNvSpPr>
            <p:nvPr/>
          </p:nvSpPr>
          <p:spPr bwMode="auto">
            <a:xfrm>
              <a:off x="2252669" y="4276719"/>
              <a:ext cx="300038" cy="460374"/>
            </a:xfrm>
            <a:custGeom>
              <a:avLst/>
              <a:gdLst/>
              <a:ahLst/>
              <a:cxnLst>
                <a:cxn ang="0">
                  <a:pos x="0" y="38"/>
                </a:cxn>
                <a:cxn ang="0">
                  <a:pos x="1" y="51"/>
                </a:cxn>
                <a:cxn ang="0">
                  <a:pos x="21" y="74"/>
                </a:cxn>
                <a:cxn ang="0">
                  <a:pos x="44" y="127"/>
                </a:cxn>
                <a:cxn ang="0">
                  <a:pos x="95" y="163"/>
                </a:cxn>
                <a:cxn ang="0">
                  <a:pos x="103" y="156"/>
                </a:cxn>
                <a:cxn ang="0">
                  <a:pos x="108" y="145"/>
                </a:cxn>
                <a:cxn ang="0">
                  <a:pos x="101" y="141"/>
                </a:cxn>
                <a:cxn ang="0">
                  <a:pos x="105" y="138"/>
                </a:cxn>
                <a:cxn ang="0">
                  <a:pos x="110" y="110"/>
                </a:cxn>
                <a:cxn ang="0">
                  <a:pos x="103" y="97"/>
                </a:cxn>
                <a:cxn ang="0">
                  <a:pos x="95" y="97"/>
                </a:cxn>
                <a:cxn ang="0">
                  <a:pos x="95" y="82"/>
                </a:cxn>
                <a:cxn ang="0">
                  <a:pos x="86" y="89"/>
                </a:cxn>
                <a:cxn ang="0">
                  <a:pos x="73" y="83"/>
                </a:cxn>
                <a:cxn ang="0">
                  <a:pos x="66" y="66"/>
                </a:cxn>
                <a:cxn ang="0">
                  <a:pos x="78" y="46"/>
                </a:cxn>
                <a:cxn ang="0">
                  <a:pos x="101" y="36"/>
                </a:cxn>
                <a:cxn ang="0">
                  <a:pos x="94" y="32"/>
                </a:cxn>
                <a:cxn ang="0">
                  <a:pos x="98" y="22"/>
                </a:cxn>
                <a:cxn ang="0">
                  <a:pos x="73" y="20"/>
                </a:cxn>
                <a:cxn ang="0">
                  <a:pos x="53" y="0"/>
                </a:cxn>
                <a:cxn ang="0">
                  <a:pos x="49" y="15"/>
                </a:cxn>
                <a:cxn ang="0">
                  <a:pos x="29" y="27"/>
                </a:cxn>
                <a:cxn ang="0">
                  <a:pos x="18" y="43"/>
                </a:cxn>
                <a:cxn ang="0">
                  <a:pos x="7" y="40"/>
                </a:cxn>
                <a:cxn ang="0">
                  <a:pos x="8" y="31"/>
                </a:cxn>
                <a:cxn ang="0">
                  <a:pos x="0" y="38"/>
                </a:cxn>
              </a:cxnLst>
              <a:rect l="0" t="0" r="r" b="b"/>
              <a:pathLst>
                <a:path w="111" h="164">
                  <a:moveTo>
                    <a:pt x="0" y="38"/>
                  </a:moveTo>
                  <a:lnTo>
                    <a:pt x="1" y="51"/>
                  </a:lnTo>
                  <a:lnTo>
                    <a:pt x="21" y="74"/>
                  </a:lnTo>
                  <a:lnTo>
                    <a:pt x="44" y="127"/>
                  </a:lnTo>
                  <a:lnTo>
                    <a:pt x="95" y="163"/>
                  </a:lnTo>
                  <a:lnTo>
                    <a:pt x="103" y="156"/>
                  </a:lnTo>
                  <a:lnTo>
                    <a:pt x="108" y="145"/>
                  </a:lnTo>
                  <a:lnTo>
                    <a:pt x="101" y="141"/>
                  </a:lnTo>
                  <a:lnTo>
                    <a:pt x="105" y="138"/>
                  </a:lnTo>
                  <a:lnTo>
                    <a:pt x="110" y="110"/>
                  </a:lnTo>
                  <a:lnTo>
                    <a:pt x="103" y="97"/>
                  </a:lnTo>
                  <a:lnTo>
                    <a:pt x="95" y="97"/>
                  </a:lnTo>
                  <a:lnTo>
                    <a:pt x="95" y="82"/>
                  </a:lnTo>
                  <a:lnTo>
                    <a:pt x="86" y="89"/>
                  </a:lnTo>
                  <a:lnTo>
                    <a:pt x="73" y="83"/>
                  </a:lnTo>
                  <a:lnTo>
                    <a:pt x="66" y="66"/>
                  </a:lnTo>
                  <a:lnTo>
                    <a:pt x="78" y="46"/>
                  </a:lnTo>
                  <a:lnTo>
                    <a:pt x="101" y="36"/>
                  </a:lnTo>
                  <a:lnTo>
                    <a:pt x="94" y="32"/>
                  </a:lnTo>
                  <a:lnTo>
                    <a:pt x="98" y="22"/>
                  </a:lnTo>
                  <a:lnTo>
                    <a:pt x="73" y="20"/>
                  </a:lnTo>
                  <a:lnTo>
                    <a:pt x="53" y="0"/>
                  </a:lnTo>
                  <a:lnTo>
                    <a:pt x="49" y="15"/>
                  </a:lnTo>
                  <a:lnTo>
                    <a:pt x="29" y="27"/>
                  </a:lnTo>
                  <a:lnTo>
                    <a:pt x="18" y="43"/>
                  </a:lnTo>
                  <a:lnTo>
                    <a:pt x="7" y="40"/>
                  </a:lnTo>
                  <a:lnTo>
                    <a:pt x="8" y="31"/>
                  </a:lnTo>
                  <a:lnTo>
                    <a:pt x="0" y="3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3" name="Freeform 121">
              <a:extLst>
                <a:ext uri="{FF2B5EF4-FFF2-40B4-BE49-F238E27FC236}">
                  <a16:creationId xmlns:a16="http://schemas.microsoft.com/office/drawing/2014/main" id="{2FFF9C9F-C3E1-4792-B4A2-6DC9BBAF002B}"/>
                </a:ext>
              </a:extLst>
            </p:cNvPr>
            <p:cNvSpPr>
              <a:spLocks noChangeAspect="1"/>
            </p:cNvSpPr>
            <p:nvPr/>
          </p:nvSpPr>
          <p:spPr bwMode="auto">
            <a:xfrm>
              <a:off x="7051694" y="3989382"/>
              <a:ext cx="60325" cy="76200"/>
            </a:xfrm>
            <a:custGeom>
              <a:avLst/>
              <a:gdLst/>
              <a:ahLst/>
              <a:cxnLst>
                <a:cxn ang="0">
                  <a:pos x="0" y="26"/>
                </a:cxn>
                <a:cxn ang="0">
                  <a:pos x="15" y="14"/>
                </a:cxn>
                <a:cxn ang="0">
                  <a:pos x="21" y="0"/>
                </a:cxn>
                <a:cxn ang="0">
                  <a:pos x="0" y="26"/>
                </a:cxn>
              </a:cxnLst>
              <a:rect l="0" t="0" r="r" b="b"/>
              <a:pathLst>
                <a:path w="22" h="27">
                  <a:moveTo>
                    <a:pt x="0" y="26"/>
                  </a:moveTo>
                  <a:lnTo>
                    <a:pt x="15" y="14"/>
                  </a:lnTo>
                  <a:lnTo>
                    <a:pt x="21" y="0"/>
                  </a:lnTo>
                  <a:lnTo>
                    <a:pt x="0" y="2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4" name="Freeform 122">
              <a:extLst>
                <a:ext uri="{FF2B5EF4-FFF2-40B4-BE49-F238E27FC236}">
                  <a16:creationId xmlns:a16="http://schemas.microsoft.com/office/drawing/2014/main" id="{90B400BF-0E09-47A2-BC47-153221B31F51}"/>
                </a:ext>
              </a:extLst>
            </p:cNvPr>
            <p:cNvSpPr>
              <a:spLocks noChangeAspect="1"/>
            </p:cNvSpPr>
            <p:nvPr/>
          </p:nvSpPr>
          <p:spPr bwMode="auto">
            <a:xfrm>
              <a:off x="7116782" y="3803644"/>
              <a:ext cx="103188" cy="155575"/>
            </a:xfrm>
            <a:custGeom>
              <a:avLst/>
              <a:gdLst/>
              <a:ahLst/>
              <a:cxnLst>
                <a:cxn ang="0">
                  <a:pos x="0" y="21"/>
                </a:cxn>
                <a:cxn ang="0">
                  <a:pos x="7" y="0"/>
                </a:cxn>
                <a:cxn ang="0">
                  <a:pos x="20" y="1"/>
                </a:cxn>
                <a:cxn ang="0">
                  <a:pos x="23" y="15"/>
                </a:cxn>
                <a:cxn ang="0">
                  <a:pos x="13" y="30"/>
                </a:cxn>
                <a:cxn ang="0">
                  <a:pos x="16" y="38"/>
                </a:cxn>
                <a:cxn ang="0">
                  <a:pos x="35" y="43"/>
                </a:cxn>
                <a:cxn ang="0">
                  <a:pos x="37" y="55"/>
                </a:cxn>
                <a:cxn ang="0">
                  <a:pos x="25" y="43"/>
                </a:cxn>
                <a:cxn ang="0">
                  <a:pos x="25" y="49"/>
                </a:cxn>
                <a:cxn ang="0">
                  <a:pos x="7" y="43"/>
                </a:cxn>
                <a:cxn ang="0">
                  <a:pos x="0" y="21"/>
                </a:cxn>
              </a:cxnLst>
              <a:rect l="0" t="0" r="r" b="b"/>
              <a:pathLst>
                <a:path w="38" h="56">
                  <a:moveTo>
                    <a:pt x="0" y="21"/>
                  </a:moveTo>
                  <a:lnTo>
                    <a:pt x="7" y="0"/>
                  </a:lnTo>
                  <a:lnTo>
                    <a:pt x="20" y="1"/>
                  </a:lnTo>
                  <a:lnTo>
                    <a:pt x="23" y="15"/>
                  </a:lnTo>
                  <a:lnTo>
                    <a:pt x="13" y="30"/>
                  </a:lnTo>
                  <a:lnTo>
                    <a:pt x="16" y="38"/>
                  </a:lnTo>
                  <a:lnTo>
                    <a:pt x="35" y="43"/>
                  </a:lnTo>
                  <a:lnTo>
                    <a:pt x="37" y="55"/>
                  </a:lnTo>
                  <a:lnTo>
                    <a:pt x="25" y="43"/>
                  </a:lnTo>
                  <a:lnTo>
                    <a:pt x="25" y="49"/>
                  </a:lnTo>
                  <a:lnTo>
                    <a:pt x="7" y="43"/>
                  </a:lnTo>
                  <a:lnTo>
                    <a:pt x="0" y="2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5" name="Freeform 123">
              <a:extLst>
                <a:ext uri="{FF2B5EF4-FFF2-40B4-BE49-F238E27FC236}">
                  <a16:creationId xmlns:a16="http://schemas.microsoft.com/office/drawing/2014/main" id="{B1F622C0-A51B-4A0D-8059-416BB0F4A2AF}"/>
                </a:ext>
              </a:extLst>
            </p:cNvPr>
            <p:cNvSpPr>
              <a:spLocks noChangeAspect="1"/>
            </p:cNvSpPr>
            <p:nvPr/>
          </p:nvSpPr>
          <p:spPr bwMode="auto">
            <a:xfrm>
              <a:off x="7127894" y="3932232"/>
              <a:ext cx="44450" cy="47625"/>
            </a:xfrm>
            <a:custGeom>
              <a:avLst/>
              <a:gdLst/>
              <a:ahLst/>
              <a:cxnLst>
                <a:cxn ang="0">
                  <a:pos x="0" y="0"/>
                </a:cxn>
                <a:cxn ang="0">
                  <a:pos x="8" y="0"/>
                </a:cxn>
                <a:cxn ang="0">
                  <a:pos x="16" y="4"/>
                </a:cxn>
                <a:cxn ang="0">
                  <a:pos x="11" y="16"/>
                </a:cxn>
                <a:cxn ang="0">
                  <a:pos x="0" y="0"/>
                </a:cxn>
              </a:cxnLst>
              <a:rect l="0" t="0" r="r" b="b"/>
              <a:pathLst>
                <a:path w="17" h="17">
                  <a:moveTo>
                    <a:pt x="0" y="0"/>
                  </a:moveTo>
                  <a:lnTo>
                    <a:pt x="8" y="0"/>
                  </a:lnTo>
                  <a:lnTo>
                    <a:pt x="16" y="4"/>
                  </a:lnTo>
                  <a:lnTo>
                    <a:pt x="11" y="16"/>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6" name="Freeform 124">
              <a:extLst>
                <a:ext uri="{FF2B5EF4-FFF2-40B4-BE49-F238E27FC236}">
                  <a16:creationId xmlns:a16="http://schemas.microsoft.com/office/drawing/2014/main" id="{AE436B02-507E-40A2-A78A-D0502D3F8086}"/>
                </a:ext>
              </a:extLst>
            </p:cNvPr>
            <p:cNvSpPr>
              <a:spLocks noChangeAspect="1"/>
            </p:cNvSpPr>
            <p:nvPr/>
          </p:nvSpPr>
          <p:spPr bwMode="auto">
            <a:xfrm>
              <a:off x="7165995" y="3975094"/>
              <a:ext cx="44450" cy="46037"/>
            </a:xfrm>
            <a:custGeom>
              <a:avLst/>
              <a:gdLst/>
              <a:ahLst/>
              <a:cxnLst>
                <a:cxn ang="0">
                  <a:pos x="0" y="0"/>
                </a:cxn>
                <a:cxn ang="0">
                  <a:pos x="1" y="16"/>
                </a:cxn>
                <a:cxn ang="0">
                  <a:pos x="16" y="9"/>
                </a:cxn>
                <a:cxn ang="0">
                  <a:pos x="0" y="0"/>
                </a:cxn>
              </a:cxnLst>
              <a:rect l="0" t="0" r="r" b="b"/>
              <a:pathLst>
                <a:path w="17" h="17">
                  <a:moveTo>
                    <a:pt x="0" y="0"/>
                  </a:moveTo>
                  <a:lnTo>
                    <a:pt x="1" y="16"/>
                  </a:lnTo>
                  <a:lnTo>
                    <a:pt x="16" y="9"/>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7" name="Freeform 125">
              <a:extLst>
                <a:ext uri="{FF2B5EF4-FFF2-40B4-BE49-F238E27FC236}">
                  <a16:creationId xmlns:a16="http://schemas.microsoft.com/office/drawing/2014/main" id="{A6E8441B-149A-426D-8823-2991891DE57D}"/>
                </a:ext>
              </a:extLst>
            </p:cNvPr>
            <p:cNvSpPr>
              <a:spLocks noChangeAspect="1"/>
            </p:cNvSpPr>
            <p:nvPr/>
          </p:nvSpPr>
          <p:spPr bwMode="auto">
            <a:xfrm>
              <a:off x="7167582" y="4027482"/>
              <a:ext cx="107950" cy="109537"/>
            </a:xfrm>
            <a:custGeom>
              <a:avLst/>
              <a:gdLst/>
              <a:ahLst/>
              <a:cxnLst>
                <a:cxn ang="0">
                  <a:pos x="0" y="26"/>
                </a:cxn>
                <a:cxn ang="0">
                  <a:pos x="8" y="12"/>
                </a:cxn>
                <a:cxn ang="0">
                  <a:pos x="18" y="15"/>
                </a:cxn>
                <a:cxn ang="0">
                  <a:pos x="32" y="0"/>
                </a:cxn>
                <a:cxn ang="0">
                  <a:pos x="39" y="9"/>
                </a:cxn>
                <a:cxn ang="0">
                  <a:pos x="38" y="31"/>
                </a:cxn>
                <a:cxn ang="0">
                  <a:pos x="34" y="22"/>
                </a:cxn>
                <a:cxn ang="0">
                  <a:pos x="31" y="38"/>
                </a:cxn>
                <a:cxn ang="0">
                  <a:pos x="21" y="33"/>
                </a:cxn>
                <a:cxn ang="0">
                  <a:pos x="15" y="17"/>
                </a:cxn>
                <a:cxn ang="0">
                  <a:pos x="0" y="26"/>
                </a:cxn>
              </a:cxnLst>
              <a:rect l="0" t="0" r="r" b="b"/>
              <a:pathLst>
                <a:path w="40" h="39">
                  <a:moveTo>
                    <a:pt x="0" y="26"/>
                  </a:moveTo>
                  <a:lnTo>
                    <a:pt x="8" y="12"/>
                  </a:lnTo>
                  <a:lnTo>
                    <a:pt x="18" y="15"/>
                  </a:lnTo>
                  <a:lnTo>
                    <a:pt x="32" y="0"/>
                  </a:lnTo>
                  <a:lnTo>
                    <a:pt x="39" y="9"/>
                  </a:lnTo>
                  <a:lnTo>
                    <a:pt x="38" y="31"/>
                  </a:lnTo>
                  <a:lnTo>
                    <a:pt x="34" y="22"/>
                  </a:lnTo>
                  <a:lnTo>
                    <a:pt x="31" y="38"/>
                  </a:lnTo>
                  <a:lnTo>
                    <a:pt x="21" y="33"/>
                  </a:lnTo>
                  <a:lnTo>
                    <a:pt x="15" y="17"/>
                  </a:lnTo>
                  <a:lnTo>
                    <a:pt x="0" y="2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8" name="Freeform 126">
              <a:extLst>
                <a:ext uri="{FF2B5EF4-FFF2-40B4-BE49-F238E27FC236}">
                  <a16:creationId xmlns:a16="http://schemas.microsoft.com/office/drawing/2014/main" id="{339D09F3-99D2-42F4-98D5-F0090F713839}"/>
                </a:ext>
              </a:extLst>
            </p:cNvPr>
            <p:cNvSpPr>
              <a:spLocks noChangeAspect="1"/>
            </p:cNvSpPr>
            <p:nvPr/>
          </p:nvSpPr>
          <p:spPr bwMode="auto">
            <a:xfrm>
              <a:off x="7178695" y="4003669"/>
              <a:ext cx="46038" cy="47625"/>
            </a:xfrm>
            <a:custGeom>
              <a:avLst/>
              <a:gdLst/>
              <a:ahLst/>
              <a:cxnLst>
                <a:cxn ang="0">
                  <a:pos x="0" y="9"/>
                </a:cxn>
                <a:cxn ang="0">
                  <a:pos x="3" y="7"/>
                </a:cxn>
                <a:cxn ang="0">
                  <a:pos x="16" y="0"/>
                </a:cxn>
                <a:cxn ang="0">
                  <a:pos x="10" y="16"/>
                </a:cxn>
                <a:cxn ang="0">
                  <a:pos x="0" y="9"/>
                </a:cxn>
              </a:cxnLst>
              <a:rect l="0" t="0" r="r" b="b"/>
              <a:pathLst>
                <a:path w="17" h="17">
                  <a:moveTo>
                    <a:pt x="0" y="9"/>
                  </a:moveTo>
                  <a:lnTo>
                    <a:pt x="3" y="7"/>
                  </a:lnTo>
                  <a:lnTo>
                    <a:pt x="16" y="0"/>
                  </a:lnTo>
                  <a:lnTo>
                    <a:pt x="10" y="16"/>
                  </a:lnTo>
                  <a:lnTo>
                    <a:pt x="0" y="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9" name="Freeform 127">
              <a:extLst>
                <a:ext uri="{FF2B5EF4-FFF2-40B4-BE49-F238E27FC236}">
                  <a16:creationId xmlns:a16="http://schemas.microsoft.com/office/drawing/2014/main" id="{D817896E-954B-4277-B5E0-DBC5B8366480}"/>
                </a:ext>
              </a:extLst>
            </p:cNvPr>
            <p:cNvSpPr>
              <a:spLocks noChangeAspect="1"/>
            </p:cNvSpPr>
            <p:nvPr/>
          </p:nvSpPr>
          <p:spPr bwMode="auto">
            <a:xfrm>
              <a:off x="4556138" y="2743196"/>
              <a:ext cx="244476" cy="192087"/>
            </a:xfrm>
            <a:custGeom>
              <a:avLst/>
              <a:gdLst/>
              <a:ahLst/>
              <a:cxnLst>
                <a:cxn ang="0">
                  <a:pos x="0" y="12"/>
                </a:cxn>
                <a:cxn ang="0">
                  <a:pos x="6" y="48"/>
                </a:cxn>
                <a:cxn ang="0">
                  <a:pos x="51" y="66"/>
                </a:cxn>
                <a:cxn ang="0">
                  <a:pos x="74" y="68"/>
                </a:cxn>
                <a:cxn ang="0">
                  <a:pos x="89" y="50"/>
                </a:cxn>
                <a:cxn ang="0">
                  <a:pos x="81" y="30"/>
                </a:cxn>
                <a:cxn ang="0">
                  <a:pos x="87" y="25"/>
                </a:cxn>
                <a:cxn ang="0">
                  <a:pos x="83" y="9"/>
                </a:cxn>
                <a:cxn ang="0">
                  <a:pos x="49" y="4"/>
                </a:cxn>
                <a:cxn ang="0">
                  <a:pos x="27" y="0"/>
                </a:cxn>
                <a:cxn ang="0">
                  <a:pos x="0" y="12"/>
                </a:cxn>
              </a:cxnLst>
              <a:rect l="0" t="0" r="r" b="b"/>
              <a:pathLst>
                <a:path w="90" h="69">
                  <a:moveTo>
                    <a:pt x="0" y="12"/>
                  </a:moveTo>
                  <a:lnTo>
                    <a:pt x="6" y="48"/>
                  </a:lnTo>
                  <a:lnTo>
                    <a:pt x="51" y="66"/>
                  </a:lnTo>
                  <a:lnTo>
                    <a:pt x="74" y="68"/>
                  </a:lnTo>
                  <a:lnTo>
                    <a:pt x="89" y="50"/>
                  </a:lnTo>
                  <a:lnTo>
                    <a:pt x="81" y="30"/>
                  </a:lnTo>
                  <a:lnTo>
                    <a:pt x="87" y="25"/>
                  </a:lnTo>
                  <a:lnTo>
                    <a:pt x="83" y="9"/>
                  </a:lnTo>
                  <a:lnTo>
                    <a:pt x="49" y="4"/>
                  </a:lnTo>
                  <a:lnTo>
                    <a:pt x="27" y="0"/>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0" name="Freeform 128">
              <a:extLst>
                <a:ext uri="{FF2B5EF4-FFF2-40B4-BE49-F238E27FC236}">
                  <a16:creationId xmlns:a16="http://schemas.microsoft.com/office/drawing/2014/main" id="{E55B7B1D-3F67-4CDE-A3F3-35D46193F040}"/>
                </a:ext>
              </a:extLst>
            </p:cNvPr>
            <p:cNvSpPr>
              <a:spLocks noChangeAspect="1"/>
            </p:cNvSpPr>
            <p:nvPr/>
          </p:nvSpPr>
          <p:spPr bwMode="auto">
            <a:xfrm>
              <a:off x="3992574" y="3160708"/>
              <a:ext cx="79375" cy="142875"/>
            </a:xfrm>
            <a:custGeom>
              <a:avLst/>
              <a:gdLst/>
              <a:ahLst/>
              <a:cxnLst>
                <a:cxn ang="0">
                  <a:pos x="0" y="32"/>
                </a:cxn>
                <a:cxn ang="0">
                  <a:pos x="5" y="0"/>
                </a:cxn>
                <a:cxn ang="0">
                  <a:pos x="28" y="2"/>
                </a:cxn>
                <a:cxn ang="0">
                  <a:pos x="18" y="23"/>
                </a:cxn>
                <a:cxn ang="0">
                  <a:pos x="18" y="48"/>
                </a:cxn>
                <a:cxn ang="0">
                  <a:pos x="4" y="50"/>
                </a:cxn>
                <a:cxn ang="0">
                  <a:pos x="6" y="34"/>
                </a:cxn>
                <a:cxn ang="0">
                  <a:pos x="0" y="32"/>
                </a:cxn>
              </a:cxnLst>
              <a:rect l="0" t="0" r="r" b="b"/>
              <a:pathLst>
                <a:path w="29" h="51">
                  <a:moveTo>
                    <a:pt x="0" y="32"/>
                  </a:moveTo>
                  <a:lnTo>
                    <a:pt x="5" y="0"/>
                  </a:lnTo>
                  <a:lnTo>
                    <a:pt x="28" y="2"/>
                  </a:lnTo>
                  <a:lnTo>
                    <a:pt x="18" y="23"/>
                  </a:lnTo>
                  <a:lnTo>
                    <a:pt x="18" y="48"/>
                  </a:lnTo>
                  <a:lnTo>
                    <a:pt x="4" y="50"/>
                  </a:lnTo>
                  <a:lnTo>
                    <a:pt x="6" y="34"/>
                  </a:lnTo>
                  <a:lnTo>
                    <a:pt x="0" y="3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1" name="Freeform 129">
              <a:extLst>
                <a:ext uri="{FF2B5EF4-FFF2-40B4-BE49-F238E27FC236}">
                  <a16:creationId xmlns:a16="http://schemas.microsoft.com/office/drawing/2014/main" id="{E082EC26-89E0-42DF-9452-E510946394F4}"/>
                </a:ext>
              </a:extLst>
            </p:cNvPr>
            <p:cNvSpPr>
              <a:spLocks noChangeAspect="1"/>
            </p:cNvSpPr>
            <p:nvPr/>
          </p:nvSpPr>
          <p:spPr bwMode="auto">
            <a:xfrm>
              <a:off x="4703776" y="2959096"/>
              <a:ext cx="233363" cy="142875"/>
            </a:xfrm>
            <a:custGeom>
              <a:avLst/>
              <a:gdLst/>
              <a:ahLst/>
              <a:cxnLst>
                <a:cxn ang="0">
                  <a:pos x="0" y="25"/>
                </a:cxn>
                <a:cxn ang="0">
                  <a:pos x="23" y="46"/>
                </a:cxn>
                <a:cxn ang="0">
                  <a:pos x="75" y="50"/>
                </a:cxn>
                <a:cxn ang="0">
                  <a:pos x="85" y="33"/>
                </a:cxn>
                <a:cxn ang="0">
                  <a:pos x="71" y="32"/>
                </a:cxn>
                <a:cxn ang="0">
                  <a:pos x="70" y="17"/>
                </a:cxn>
                <a:cxn ang="0">
                  <a:pos x="58" y="0"/>
                </a:cxn>
                <a:cxn ang="0">
                  <a:pos x="23" y="4"/>
                </a:cxn>
                <a:cxn ang="0">
                  <a:pos x="0" y="25"/>
                </a:cxn>
              </a:cxnLst>
              <a:rect l="0" t="0" r="r" b="b"/>
              <a:pathLst>
                <a:path w="86" h="51">
                  <a:moveTo>
                    <a:pt x="0" y="25"/>
                  </a:moveTo>
                  <a:lnTo>
                    <a:pt x="23" y="46"/>
                  </a:lnTo>
                  <a:lnTo>
                    <a:pt x="75" y="50"/>
                  </a:lnTo>
                  <a:lnTo>
                    <a:pt x="85" y="33"/>
                  </a:lnTo>
                  <a:lnTo>
                    <a:pt x="71" y="32"/>
                  </a:lnTo>
                  <a:lnTo>
                    <a:pt x="70" y="17"/>
                  </a:lnTo>
                  <a:lnTo>
                    <a:pt x="58" y="0"/>
                  </a:lnTo>
                  <a:lnTo>
                    <a:pt x="23" y="4"/>
                  </a:lnTo>
                  <a:lnTo>
                    <a:pt x="0" y="2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2" name="Freeform 130">
              <a:extLst>
                <a:ext uri="{FF2B5EF4-FFF2-40B4-BE49-F238E27FC236}">
                  <a16:creationId xmlns:a16="http://schemas.microsoft.com/office/drawing/2014/main" id="{8F019CE8-1271-42A0-80A0-7AC53B212787}"/>
                </a:ext>
              </a:extLst>
            </p:cNvPr>
            <p:cNvSpPr>
              <a:spLocks noChangeAspect="1"/>
            </p:cNvSpPr>
            <p:nvPr/>
          </p:nvSpPr>
          <p:spPr bwMode="auto">
            <a:xfrm>
              <a:off x="5054614" y="3440108"/>
              <a:ext cx="511176" cy="441324"/>
            </a:xfrm>
            <a:custGeom>
              <a:avLst/>
              <a:gdLst/>
              <a:ahLst/>
              <a:cxnLst>
                <a:cxn ang="0">
                  <a:pos x="0" y="41"/>
                </a:cxn>
                <a:cxn ang="0">
                  <a:pos x="2" y="27"/>
                </a:cxn>
                <a:cxn ang="0">
                  <a:pos x="12" y="30"/>
                </a:cxn>
                <a:cxn ang="0">
                  <a:pos x="24" y="21"/>
                </a:cxn>
                <a:cxn ang="0">
                  <a:pos x="30" y="16"/>
                </a:cxn>
                <a:cxn ang="0">
                  <a:pos x="19" y="6"/>
                </a:cxn>
                <a:cxn ang="0">
                  <a:pos x="40" y="0"/>
                </a:cxn>
                <a:cxn ang="0">
                  <a:pos x="80" y="18"/>
                </a:cxn>
                <a:cxn ang="0">
                  <a:pos x="80" y="24"/>
                </a:cxn>
                <a:cxn ang="0">
                  <a:pos x="89" y="29"/>
                </a:cxn>
                <a:cxn ang="0">
                  <a:pos x="97" y="33"/>
                </a:cxn>
                <a:cxn ang="0">
                  <a:pos x="106" y="30"/>
                </a:cxn>
                <a:cxn ang="0">
                  <a:pos x="121" y="35"/>
                </a:cxn>
                <a:cxn ang="0">
                  <a:pos x="143" y="71"/>
                </a:cxn>
                <a:cxn ang="0">
                  <a:pos x="146" y="74"/>
                </a:cxn>
                <a:cxn ang="0">
                  <a:pos x="154" y="88"/>
                </a:cxn>
                <a:cxn ang="0">
                  <a:pos x="183" y="91"/>
                </a:cxn>
                <a:cxn ang="0">
                  <a:pos x="187" y="98"/>
                </a:cxn>
                <a:cxn ang="0">
                  <a:pos x="180" y="116"/>
                </a:cxn>
                <a:cxn ang="0">
                  <a:pos x="154" y="126"/>
                </a:cxn>
                <a:cxn ang="0">
                  <a:pos x="126" y="132"/>
                </a:cxn>
                <a:cxn ang="0">
                  <a:pos x="103" y="157"/>
                </a:cxn>
                <a:cxn ang="0">
                  <a:pos x="103" y="148"/>
                </a:cxn>
                <a:cxn ang="0">
                  <a:pos x="86" y="141"/>
                </a:cxn>
                <a:cxn ang="0">
                  <a:pos x="71" y="150"/>
                </a:cxn>
                <a:cxn ang="0">
                  <a:pos x="54" y="121"/>
                </a:cxn>
                <a:cxn ang="0">
                  <a:pos x="41" y="110"/>
                </a:cxn>
                <a:cxn ang="0">
                  <a:pos x="33" y="81"/>
                </a:cxn>
                <a:cxn ang="0">
                  <a:pos x="0" y="41"/>
                </a:cxn>
              </a:cxnLst>
              <a:rect l="0" t="0" r="r" b="b"/>
              <a:pathLst>
                <a:path w="188" h="158">
                  <a:moveTo>
                    <a:pt x="0" y="41"/>
                  </a:moveTo>
                  <a:lnTo>
                    <a:pt x="2" y="27"/>
                  </a:lnTo>
                  <a:lnTo>
                    <a:pt x="12" y="30"/>
                  </a:lnTo>
                  <a:lnTo>
                    <a:pt x="24" y="21"/>
                  </a:lnTo>
                  <a:lnTo>
                    <a:pt x="30" y="16"/>
                  </a:lnTo>
                  <a:lnTo>
                    <a:pt x="19" y="6"/>
                  </a:lnTo>
                  <a:lnTo>
                    <a:pt x="40" y="0"/>
                  </a:lnTo>
                  <a:lnTo>
                    <a:pt x="80" y="18"/>
                  </a:lnTo>
                  <a:lnTo>
                    <a:pt x="80" y="24"/>
                  </a:lnTo>
                  <a:lnTo>
                    <a:pt x="89" y="29"/>
                  </a:lnTo>
                  <a:lnTo>
                    <a:pt x="97" y="33"/>
                  </a:lnTo>
                  <a:lnTo>
                    <a:pt x="106" y="30"/>
                  </a:lnTo>
                  <a:lnTo>
                    <a:pt x="121" y="35"/>
                  </a:lnTo>
                  <a:lnTo>
                    <a:pt x="143" y="71"/>
                  </a:lnTo>
                  <a:lnTo>
                    <a:pt x="146" y="74"/>
                  </a:lnTo>
                  <a:lnTo>
                    <a:pt x="154" y="88"/>
                  </a:lnTo>
                  <a:lnTo>
                    <a:pt x="183" y="91"/>
                  </a:lnTo>
                  <a:lnTo>
                    <a:pt x="187" y="98"/>
                  </a:lnTo>
                  <a:lnTo>
                    <a:pt x="180" y="116"/>
                  </a:lnTo>
                  <a:lnTo>
                    <a:pt x="154" y="126"/>
                  </a:lnTo>
                  <a:lnTo>
                    <a:pt x="126" y="132"/>
                  </a:lnTo>
                  <a:lnTo>
                    <a:pt x="103" y="157"/>
                  </a:lnTo>
                  <a:lnTo>
                    <a:pt x="103" y="148"/>
                  </a:lnTo>
                  <a:lnTo>
                    <a:pt x="86" y="141"/>
                  </a:lnTo>
                  <a:lnTo>
                    <a:pt x="71" y="150"/>
                  </a:lnTo>
                  <a:lnTo>
                    <a:pt x="54" y="121"/>
                  </a:lnTo>
                  <a:lnTo>
                    <a:pt x="41" y="110"/>
                  </a:lnTo>
                  <a:lnTo>
                    <a:pt x="33" y="81"/>
                  </a:lnTo>
                  <a:lnTo>
                    <a:pt x="0" y="4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3" name="Freeform 131">
              <a:extLst>
                <a:ext uri="{FF2B5EF4-FFF2-40B4-BE49-F238E27FC236}">
                  <a16:creationId xmlns:a16="http://schemas.microsoft.com/office/drawing/2014/main" id="{E9D5EC01-C71B-4D09-B03D-01B28FA34CB5}"/>
                </a:ext>
              </a:extLst>
            </p:cNvPr>
            <p:cNvSpPr>
              <a:spLocks noChangeAspect="1"/>
            </p:cNvSpPr>
            <p:nvPr/>
          </p:nvSpPr>
          <p:spPr bwMode="auto">
            <a:xfrm>
              <a:off x="4691076" y="1771648"/>
              <a:ext cx="4132273" cy="1387473"/>
            </a:xfrm>
            <a:custGeom>
              <a:avLst/>
              <a:gdLst/>
              <a:ahLst/>
              <a:cxnLst>
                <a:cxn ang="0">
                  <a:pos x="25" y="310"/>
                </a:cxn>
                <a:cxn ang="0">
                  <a:pos x="80" y="270"/>
                </a:cxn>
                <a:cxn ang="0">
                  <a:pos x="79" y="160"/>
                </a:cxn>
                <a:cxn ang="0">
                  <a:pos x="145" y="147"/>
                </a:cxn>
                <a:cxn ang="0">
                  <a:pos x="159" y="228"/>
                </a:cxn>
                <a:cxn ang="0">
                  <a:pos x="179" y="202"/>
                </a:cxn>
                <a:cxn ang="0">
                  <a:pos x="226" y="174"/>
                </a:cxn>
                <a:cxn ang="0">
                  <a:pos x="349" y="150"/>
                </a:cxn>
                <a:cxn ang="0">
                  <a:pos x="440" y="153"/>
                </a:cxn>
                <a:cxn ang="0">
                  <a:pos x="442" y="86"/>
                </a:cxn>
                <a:cxn ang="0">
                  <a:pos x="475" y="170"/>
                </a:cxn>
                <a:cxn ang="0">
                  <a:pos x="494" y="153"/>
                </a:cxn>
                <a:cxn ang="0">
                  <a:pos x="516" y="153"/>
                </a:cxn>
                <a:cxn ang="0">
                  <a:pos x="494" y="111"/>
                </a:cxn>
                <a:cxn ang="0">
                  <a:pos x="565" y="108"/>
                </a:cxn>
                <a:cxn ang="0">
                  <a:pos x="596" y="70"/>
                </a:cxn>
                <a:cxn ang="0">
                  <a:pos x="677" y="29"/>
                </a:cxn>
                <a:cxn ang="0">
                  <a:pos x="725" y="13"/>
                </a:cxn>
                <a:cxn ang="0">
                  <a:pos x="836" y="34"/>
                </a:cxn>
                <a:cxn ang="0">
                  <a:pos x="771" y="81"/>
                </a:cxn>
                <a:cxn ang="0">
                  <a:pos x="844" y="82"/>
                </a:cxn>
                <a:cxn ang="0">
                  <a:pos x="921" y="72"/>
                </a:cxn>
                <a:cxn ang="0">
                  <a:pos x="1030" y="108"/>
                </a:cxn>
                <a:cxn ang="0">
                  <a:pos x="1149" y="108"/>
                </a:cxn>
                <a:cxn ang="0">
                  <a:pos x="1269" y="139"/>
                </a:cxn>
                <a:cxn ang="0">
                  <a:pos x="1342" y="134"/>
                </a:cxn>
                <a:cxn ang="0">
                  <a:pos x="1485" y="183"/>
                </a:cxn>
                <a:cxn ang="0">
                  <a:pos x="1478" y="219"/>
                </a:cxn>
                <a:cxn ang="0">
                  <a:pos x="1431" y="191"/>
                </a:cxn>
                <a:cxn ang="0">
                  <a:pos x="1416" y="248"/>
                </a:cxn>
                <a:cxn ang="0">
                  <a:pos x="1301" y="273"/>
                </a:cxn>
                <a:cxn ang="0">
                  <a:pos x="1267" y="328"/>
                </a:cxn>
                <a:cxn ang="0">
                  <a:pos x="1220" y="394"/>
                </a:cxn>
                <a:cxn ang="0">
                  <a:pos x="1284" y="250"/>
                </a:cxn>
                <a:cxn ang="0">
                  <a:pos x="1196" y="282"/>
                </a:cxn>
                <a:cxn ang="0">
                  <a:pos x="1093" y="291"/>
                </a:cxn>
                <a:cxn ang="0">
                  <a:pos x="1055" y="363"/>
                </a:cxn>
                <a:cxn ang="0">
                  <a:pos x="1074" y="396"/>
                </a:cxn>
                <a:cxn ang="0">
                  <a:pos x="992" y="479"/>
                </a:cxn>
                <a:cxn ang="0">
                  <a:pos x="942" y="370"/>
                </a:cxn>
                <a:cxn ang="0">
                  <a:pos x="843" y="402"/>
                </a:cxn>
                <a:cxn ang="0">
                  <a:pos x="695" y="404"/>
                </a:cxn>
                <a:cxn ang="0">
                  <a:pos x="536" y="404"/>
                </a:cxn>
                <a:cxn ang="0">
                  <a:pos x="465" y="368"/>
                </a:cxn>
                <a:cxn ang="0">
                  <a:pos x="378" y="342"/>
                </a:cxn>
                <a:cxn ang="0">
                  <a:pos x="318" y="353"/>
                </a:cxn>
                <a:cxn ang="0">
                  <a:pos x="332" y="395"/>
                </a:cxn>
                <a:cxn ang="0">
                  <a:pos x="290" y="391"/>
                </a:cxn>
                <a:cxn ang="0">
                  <a:pos x="238" y="400"/>
                </a:cxn>
                <a:cxn ang="0">
                  <a:pos x="236" y="425"/>
                </a:cxn>
                <a:cxn ang="0">
                  <a:pos x="248" y="446"/>
                </a:cxn>
                <a:cxn ang="0">
                  <a:pos x="231" y="484"/>
                </a:cxn>
                <a:cxn ang="0">
                  <a:pos x="172" y="469"/>
                </a:cxn>
                <a:cxn ang="0">
                  <a:pos x="174" y="412"/>
                </a:cxn>
                <a:cxn ang="0">
                  <a:pos x="118" y="377"/>
                </a:cxn>
                <a:cxn ang="0">
                  <a:pos x="102" y="367"/>
                </a:cxn>
                <a:cxn ang="0">
                  <a:pos x="62" y="338"/>
                </a:cxn>
                <a:cxn ang="0">
                  <a:pos x="37" y="362"/>
                </a:cxn>
              </a:cxnLst>
              <a:rect l="0" t="0" r="r" b="b"/>
              <a:pathLst>
                <a:path w="1518" h="495">
                  <a:moveTo>
                    <a:pt x="0" y="351"/>
                  </a:moveTo>
                  <a:lnTo>
                    <a:pt x="13" y="339"/>
                  </a:lnTo>
                  <a:lnTo>
                    <a:pt x="9" y="344"/>
                  </a:lnTo>
                  <a:lnTo>
                    <a:pt x="14" y="345"/>
                  </a:lnTo>
                  <a:lnTo>
                    <a:pt x="13" y="322"/>
                  </a:lnTo>
                  <a:lnTo>
                    <a:pt x="18" y="311"/>
                  </a:lnTo>
                  <a:lnTo>
                    <a:pt x="25" y="310"/>
                  </a:lnTo>
                  <a:lnTo>
                    <a:pt x="40" y="320"/>
                  </a:lnTo>
                  <a:lnTo>
                    <a:pt x="43" y="301"/>
                  </a:lnTo>
                  <a:lnTo>
                    <a:pt x="37" y="301"/>
                  </a:lnTo>
                  <a:lnTo>
                    <a:pt x="34" y="290"/>
                  </a:lnTo>
                  <a:lnTo>
                    <a:pt x="94" y="280"/>
                  </a:lnTo>
                  <a:lnTo>
                    <a:pt x="79" y="276"/>
                  </a:lnTo>
                  <a:lnTo>
                    <a:pt x="80" y="270"/>
                  </a:lnTo>
                  <a:lnTo>
                    <a:pt x="71" y="272"/>
                  </a:lnTo>
                  <a:lnTo>
                    <a:pt x="105" y="243"/>
                  </a:lnTo>
                  <a:lnTo>
                    <a:pt x="91" y="212"/>
                  </a:lnTo>
                  <a:lnTo>
                    <a:pt x="94" y="198"/>
                  </a:lnTo>
                  <a:lnTo>
                    <a:pt x="84" y="182"/>
                  </a:lnTo>
                  <a:lnTo>
                    <a:pt x="92" y="172"/>
                  </a:lnTo>
                  <a:lnTo>
                    <a:pt x="79" y="160"/>
                  </a:lnTo>
                  <a:lnTo>
                    <a:pt x="83" y="149"/>
                  </a:lnTo>
                  <a:lnTo>
                    <a:pt x="100" y="137"/>
                  </a:lnTo>
                  <a:lnTo>
                    <a:pt x="109" y="136"/>
                  </a:lnTo>
                  <a:lnTo>
                    <a:pt x="120" y="139"/>
                  </a:lnTo>
                  <a:lnTo>
                    <a:pt x="111" y="141"/>
                  </a:lnTo>
                  <a:lnTo>
                    <a:pt x="118" y="146"/>
                  </a:lnTo>
                  <a:lnTo>
                    <a:pt x="145" y="147"/>
                  </a:lnTo>
                  <a:lnTo>
                    <a:pt x="191" y="172"/>
                  </a:lnTo>
                  <a:lnTo>
                    <a:pt x="192" y="184"/>
                  </a:lnTo>
                  <a:lnTo>
                    <a:pt x="172" y="194"/>
                  </a:lnTo>
                  <a:lnTo>
                    <a:pt x="110" y="180"/>
                  </a:lnTo>
                  <a:lnTo>
                    <a:pt x="135" y="197"/>
                  </a:lnTo>
                  <a:lnTo>
                    <a:pt x="134" y="218"/>
                  </a:lnTo>
                  <a:lnTo>
                    <a:pt x="159" y="228"/>
                  </a:lnTo>
                  <a:lnTo>
                    <a:pt x="166" y="226"/>
                  </a:lnTo>
                  <a:lnTo>
                    <a:pt x="163" y="218"/>
                  </a:lnTo>
                  <a:lnTo>
                    <a:pt x="151" y="215"/>
                  </a:lnTo>
                  <a:lnTo>
                    <a:pt x="154" y="207"/>
                  </a:lnTo>
                  <a:lnTo>
                    <a:pt x="165" y="215"/>
                  </a:lnTo>
                  <a:lnTo>
                    <a:pt x="189" y="218"/>
                  </a:lnTo>
                  <a:lnTo>
                    <a:pt x="179" y="202"/>
                  </a:lnTo>
                  <a:lnTo>
                    <a:pt x="202" y="188"/>
                  </a:lnTo>
                  <a:lnTo>
                    <a:pt x="218" y="197"/>
                  </a:lnTo>
                  <a:lnTo>
                    <a:pt x="218" y="161"/>
                  </a:lnTo>
                  <a:lnTo>
                    <a:pt x="211" y="155"/>
                  </a:lnTo>
                  <a:lnTo>
                    <a:pt x="238" y="163"/>
                  </a:lnTo>
                  <a:lnTo>
                    <a:pt x="240" y="168"/>
                  </a:lnTo>
                  <a:lnTo>
                    <a:pt x="226" y="174"/>
                  </a:lnTo>
                  <a:lnTo>
                    <a:pt x="240" y="186"/>
                  </a:lnTo>
                  <a:lnTo>
                    <a:pt x="253" y="172"/>
                  </a:lnTo>
                  <a:lnTo>
                    <a:pt x="303" y="151"/>
                  </a:lnTo>
                  <a:lnTo>
                    <a:pt x="311" y="150"/>
                  </a:lnTo>
                  <a:lnTo>
                    <a:pt x="303" y="153"/>
                  </a:lnTo>
                  <a:lnTo>
                    <a:pt x="312" y="164"/>
                  </a:lnTo>
                  <a:lnTo>
                    <a:pt x="349" y="150"/>
                  </a:lnTo>
                  <a:lnTo>
                    <a:pt x="358" y="160"/>
                  </a:lnTo>
                  <a:lnTo>
                    <a:pt x="366" y="152"/>
                  </a:lnTo>
                  <a:lnTo>
                    <a:pt x="362" y="140"/>
                  </a:lnTo>
                  <a:lnTo>
                    <a:pt x="367" y="137"/>
                  </a:lnTo>
                  <a:lnTo>
                    <a:pt x="396" y="142"/>
                  </a:lnTo>
                  <a:lnTo>
                    <a:pt x="433" y="163"/>
                  </a:lnTo>
                  <a:lnTo>
                    <a:pt x="440" y="153"/>
                  </a:lnTo>
                  <a:lnTo>
                    <a:pt x="432" y="143"/>
                  </a:lnTo>
                  <a:lnTo>
                    <a:pt x="420" y="140"/>
                  </a:lnTo>
                  <a:lnTo>
                    <a:pt x="425" y="123"/>
                  </a:lnTo>
                  <a:lnTo>
                    <a:pt x="418" y="121"/>
                  </a:lnTo>
                  <a:lnTo>
                    <a:pt x="420" y="114"/>
                  </a:lnTo>
                  <a:lnTo>
                    <a:pt x="433" y="106"/>
                  </a:lnTo>
                  <a:lnTo>
                    <a:pt x="442" y="86"/>
                  </a:lnTo>
                  <a:lnTo>
                    <a:pt x="461" y="86"/>
                  </a:lnTo>
                  <a:lnTo>
                    <a:pt x="471" y="89"/>
                  </a:lnTo>
                  <a:lnTo>
                    <a:pt x="463" y="110"/>
                  </a:lnTo>
                  <a:lnTo>
                    <a:pt x="472" y="120"/>
                  </a:lnTo>
                  <a:lnTo>
                    <a:pt x="469" y="149"/>
                  </a:lnTo>
                  <a:lnTo>
                    <a:pt x="479" y="159"/>
                  </a:lnTo>
                  <a:lnTo>
                    <a:pt x="475" y="170"/>
                  </a:lnTo>
                  <a:lnTo>
                    <a:pt x="460" y="178"/>
                  </a:lnTo>
                  <a:lnTo>
                    <a:pt x="465" y="182"/>
                  </a:lnTo>
                  <a:lnTo>
                    <a:pt x="445" y="186"/>
                  </a:lnTo>
                  <a:lnTo>
                    <a:pt x="466" y="193"/>
                  </a:lnTo>
                  <a:lnTo>
                    <a:pt x="490" y="170"/>
                  </a:lnTo>
                  <a:lnTo>
                    <a:pt x="487" y="155"/>
                  </a:lnTo>
                  <a:lnTo>
                    <a:pt x="494" y="153"/>
                  </a:lnTo>
                  <a:lnTo>
                    <a:pt x="507" y="150"/>
                  </a:lnTo>
                  <a:lnTo>
                    <a:pt x="513" y="158"/>
                  </a:lnTo>
                  <a:lnTo>
                    <a:pt x="512" y="169"/>
                  </a:lnTo>
                  <a:lnTo>
                    <a:pt x="526" y="173"/>
                  </a:lnTo>
                  <a:lnTo>
                    <a:pt x="515" y="169"/>
                  </a:lnTo>
                  <a:lnTo>
                    <a:pt x="520" y="163"/>
                  </a:lnTo>
                  <a:lnTo>
                    <a:pt x="516" y="153"/>
                  </a:lnTo>
                  <a:lnTo>
                    <a:pt x="481" y="147"/>
                  </a:lnTo>
                  <a:lnTo>
                    <a:pt x="487" y="124"/>
                  </a:lnTo>
                  <a:lnTo>
                    <a:pt x="475" y="110"/>
                  </a:lnTo>
                  <a:lnTo>
                    <a:pt x="492" y="97"/>
                  </a:lnTo>
                  <a:lnTo>
                    <a:pt x="490" y="88"/>
                  </a:lnTo>
                  <a:lnTo>
                    <a:pt x="497" y="93"/>
                  </a:lnTo>
                  <a:lnTo>
                    <a:pt x="494" y="111"/>
                  </a:lnTo>
                  <a:lnTo>
                    <a:pt x="499" y="114"/>
                  </a:lnTo>
                  <a:lnTo>
                    <a:pt x="523" y="119"/>
                  </a:lnTo>
                  <a:lnTo>
                    <a:pt x="502" y="104"/>
                  </a:lnTo>
                  <a:lnTo>
                    <a:pt x="517" y="105"/>
                  </a:lnTo>
                  <a:lnTo>
                    <a:pt x="513" y="99"/>
                  </a:lnTo>
                  <a:lnTo>
                    <a:pt x="523" y="96"/>
                  </a:lnTo>
                  <a:lnTo>
                    <a:pt x="565" y="108"/>
                  </a:lnTo>
                  <a:lnTo>
                    <a:pt x="557" y="115"/>
                  </a:lnTo>
                  <a:lnTo>
                    <a:pt x="556" y="127"/>
                  </a:lnTo>
                  <a:lnTo>
                    <a:pt x="565" y="134"/>
                  </a:lnTo>
                  <a:lnTo>
                    <a:pt x="570" y="108"/>
                  </a:lnTo>
                  <a:lnTo>
                    <a:pt x="546" y="94"/>
                  </a:lnTo>
                  <a:lnTo>
                    <a:pt x="541" y="76"/>
                  </a:lnTo>
                  <a:lnTo>
                    <a:pt x="596" y="70"/>
                  </a:lnTo>
                  <a:lnTo>
                    <a:pt x="589" y="53"/>
                  </a:lnTo>
                  <a:lnTo>
                    <a:pt x="596" y="57"/>
                  </a:lnTo>
                  <a:lnTo>
                    <a:pt x="605" y="50"/>
                  </a:lnTo>
                  <a:lnTo>
                    <a:pt x="598" y="48"/>
                  </a:lnTo>
                  <a:lnTo>
                    <a:pt x="655" y="35"/>
                  </a:lnTo>
                  <a:lnTo>
                    <a:pt x="650" y="31"/>
                  </a:lnTo>
                  <a:lnTo>
                    <a:pt x="677" y="29"/>
                  </a:lnTo>
                  <a:lnTo>
                    <a:pt x="677" y="34"/>
                  </a:lnTo>
                  <a:lnTo>
                    <a:pt x="683" y="34"/>
                  </a:lnTo>
                  <a:lnTo>
                    <a:pt x="702" y="28"/>
                  </a:lnTo>
                  <a:lnTo>
                    <a:pt x="711" y="31"/>
                  </a:lnTo>
                  <a:lnTo>
                    <a:pt x="703" y="24"/>
                  </a:lnTo>
                  <a:lnTo>
                    <a:pt x="725" y="22"/>
                  </a:lnTo>
                  <a:lnTo>
                    <a:pt x="725" y="13"/>
                  </a:lnTo>
                  <a:lnTo>
                    <a:pt x="750" y="0"/>
                  </a:lnTo>
                  <a:lnTo>
                    <a:pt x="768" y="8"/>
                  </a:lnTo>
                  <a:lnTo>
                    <a:pt x="753" y="14"/>
                  </a:lnTo>
                  <a:lnTo>
                    <a:pt x="779" y="14"/>
                  </a:lnTo>
                  <a:lnTo>
                    <a:pt x="768" y="24"/>
                  </a:lnTo>
                  <a:lnTo>
                    <a:pt x="813" y="19"/>
                  </a:lnTo>
                  <a:lnTo>
                    <a:pt x="836" y="34"/>
                  </a:lnTo>
                  <a:lnTo>
                    <a:pt x="833" y="39"/>
                  </a:lnTo>
                  <a:lnTo>
                    <a:pt x="825" y="36"/>
                  </a:lnTo>
                  <a:lnTo>
                    <a:pt x="836" y="40"/>
                  </a:lnTo>
                  <a:lnTo>
                    <a:pt x="831" y="49"/>
                  </a:lnTo>
                  <a:lnTo>
                    <a:pt x="750" y="93"/>
                  </a:lnTo>
                  <a:lnTo>
                    <a:pt x="776" y="87"/>
                  </a:lnTo>
                  <a:lnTo>
                    <a:pt x="771" y="81"/>
                  </a:lnTo>
                  <a:lnTo>
                    <a:pt x="811" y="73"/>
                  </a:lnTo>
                  <a:lnTo>
                    <a:pt x="800" y="75"/>
                  </a:lnTo>
                  <a:lnTo>
                    <a:pt x="802" y="67"/>
                  </a:lnTo>
                  <a:lnTo>
                    <a:pt x="825" y="73"/>
                  </a:lnTo>
                  <a:lnTo>
                    <a:pt x="828" y="67"/>
                  </a:lnTo>
                  <a:lnTo>
                    <a:pt x="833" y="81"/>
                  </a:lnTo>
                  <a:lnTo>
                    <a:pt x="844" y="82"/>
                  </a:lnTo>
                  <a:lnTo>
                    <a:pt x="834" y="76"/>
                  </a:lnTo>
                  <a:lnTo>
                    <a:pt x="856" y="73"/>
                  </a:lnTo>
                  <a:lnTo>
                    <a:pt x="881" y="76"/>
                  </a:lnTo>
                  <a:lnTo>
                    <a:pt x="879" y="81"/>
                  </a:lnTo>
                  <a:lnTo>
                    <a:pt x="901" y="86"/>
                  </a:lnTo>
                  <a:lnTo>
                    <a:pt x="920" y="85"/>
                  </a:lnTo>
                  <a:lnTo>
                    <a:pt x="921" y="72"/>
                  </a:lnTo>
                  <a:lnTo>
                    <a:pt x="927" y="70"/>
                  </a:lnTo>
                  <a:lnTo>
                    <a:pt x="976" y="85"/>
                  </a:lnTo>
                  <a:lnTo>
                    <a:pt x="970" y="108"/>
                  </a:lnTo>
                  <a:lnTo>
                    <a:pt x="992" y="123"/>
                  </a:lnTo>
                  <a:lnTo>
                    <a:pt x="1005" y="102"/>
                  </a:lnTo>
                  <a:lnTo>
                    <a:pt x="1013" y="111"/>
                  </a:lnTo>
                  <a:lnTo>
                    <a:pt x="1030" y="108"/>
                  </a:lnTo>
                  <a:lnTo>
                    <a:pt x="1052" y="115"/>
                  </a:lnTo>
                  <a:lnTo>
                    <a:pt x="1069" y="111"/>
                  </a:lnTo>
                  <a:lnTo>
                    <a:pt x="1068" y="102"/>
                  </a:lnTo>
                  <a:lnTo>
                    <a:pt x="1080" y="87"/>
                  </a:lnTo>
                  <a:lnTo>
                    <a:pt x="1153" y="98"/>
                  </a:lnTo>
                  <a:lnTo>
                    <a:pt x="1159" y="105"/>
                  </a:lnTo>
                  <a:lnTo>
                    <a:pt x="1149" y="108"/>
                  </a:lnTo>
                  <a:lnTo>
                    <a:pt x="1173" y="111"/>
                  </a:lnTo>
                  <a:lnTo>
                    <a:pt x="1182" y="121"/>
                  </a:lnTo>
                  <a:lnTo>
                    <a:pt x="1238" y="119"/>
                  </a:lnTo>
                  <a:lnTo>
                    <a:pt x="1248" y="127"/>
                  </a:lnTo>
                  <a:lnTo>
                    <a:pt x="1244" y="137"/>
                  </a:lnTo>
                  <a:lnTo>
                    <a:pt x="1260" y="145"/>
                  </a:lnTo>
                  <a:lnTo>
                    <a:pt x="1269" y="139"/>
                  </a:lnTo>
                  <a:lnTo>
                    <a:pt x="1308" y="143"/>
                  </a:lnTo>
                  <a:lnTo>
                    <a:pt x="1316" y="137"/>
                  </a:lnTo>
                  <a:lnTo>
                    <a:pt x="1321" y="146"/>
                  </a:lnTo>
                  <a:lnTo>
                    <a:pt x="1337" y="154"/>
                  </a:lnTo>
                  <a:lnTo>
                    <a:pt x="1345" y="149"/>
                  </a:lnTo>
                  <a:lnTo>
                    <a:pt x="1337" y="140"/>
                  </a:lnTo>
                  <a:lnTo>
                    <a:pt x="1342" y="134"/>
                  </a:lnTo>
                  <a:lnTo>
                    <a:pt x="1411" y="144"/>
                  </a:lnTo>
                  <a:lnTo>
                    <a:pt x="1456" y="170"/>
                  </a:lnTo>
                  <a:lnTo>
                    <a:pt x="1466" y="170"/>
                  </a:lnTo>
                  <a:lnTo>
                    <a:pt x="1478" y="191"/>
                  </a:lnTo>
                  <a:lnTo>
                    <a:pt x="1473" y="180"/>
                  </a:lnTo>
                  <a:lnTo>
                    <a:pt x="1480" y="179"/>
                  </a:lnTo>
                  <a:lnTo>
                    <a:pt x="1485" y="183"/>
                  </a:lnTo>
                  <a:lnTo>
                    <a:pt x="1498" y="182"/>
                  </a:lnTo>
                  <a:lnTo>
                    <a:pt x="1517" y="194"/>
                  </a:lnTo>
                  <a:lnTo>
                    <a:pt x="1490" y="207"/>
                  </a:lnTo>
                  <a:lnTo>
                    <a:pt x="1496" y="211"/>
                  </a:lnTo>
                  <a:lnTo>
                    <a:pt x="1486" y="213"/>
                  </a:lnTo>
                  <a:lnTo>
                    <a:pt x="1494" y="218"/>
                  </a:lnTo>
                  <a:lnTo>
                    <a:pt x="1478" y="219"/>
                  </a:lnTo>
                  <a:lnTo>
                    <a:pt x="1472" y="211"/>
                  </a:lnTo>
                  <a:lnTo>
                    <a:pt x="1467" y="214"/>
                  </a:lnTo>
                  <a:lnTo>
                    <a:pt x="1456" y="202"/>
                  </a:lnTo>
                  <a:lnTo>
                    <a:pt x="1438" y="202"/>
                  </a:lnTo>
                  <a:lnTo>
                    <a:pt x="1433" y="194"/>
                  </a:lnTo>
                  <a:lnTo>
                    <a:pt x="1438" y="191"/>
                  </a:lnTo>
                  <a:lnTo>
                    <a:pt x="1431" y="191"/>
                  </a:lnTo>
                  <a:lnTo>
                    <a:pt x="1425" y="194"/>
                  </a:lnTo>
                  <a:lnTo>
                    <a:pt x="1432" y="202"/>
                  </a:lnTo>
                  <a:lnTo>
                    <a:pt x="1428" y="207"/>
                  </a:lnTo>
                  <a:lnTo>
                    <a:pt x="1412" y="216"/>
                  </a:lnTo>
                  <a:lnTo>
                    <a:pt x="1402" y="214"/>
                  </a:lnTo>
                  <a:lnTo>
                    <a:pt x="1419" y="238"/>
                  </a:lnTo>
                  <a:lnTo>
                    <a:pt x="1416" y="248"/>
                  </a:lnTo>
                  <a:lnTo>
                    <a:pt x="1398" y="241"/>
                  </a:lnTo>
                  <a:lnTo>
                    <a:pt x="1399" y="245"/>
                  </a:lnTo>
                  <a:lnTo>
                    <a:pt x="1367" y="257"/>
                  </a:lnTo>
                  <a:lnTo>
                    <a:pt x="1338" y="281"/>
                  </a:lnTo>
                  <a:lnTo>
                    <a:pt x="1319" y="272"/>
                  </a:lnTo>
                  <a:lnTo>
                    <a:pt x="1301" y="282"/>
                  </a:lnTo>
                  <a:lnTo>
                    <a:pt x="1301" y="273"/>
                  </a:lnTo>
                  <a:lnTo>
                    <a:pt x="1292" y="282"/>
                  </a:lnTo>
                  <a:lnTo>
                    <a:pt x="1279" y="281"/>
                  </a:lnTo>
                  <a:lnTo>
                    <a:pt x="1265" y="305"/>
                  </a:lnTo>
                  <a:lnTo>
                    <a:pt x="1276" y="310"/>
                  </a:lnTo>
                  <a:lnTo>
                    <a:pt x="1272" y="318"/>
                  </a:lnTo>
                  <a:lnTo>
                    <a:pt x="1277" y="330"/>
                  </a:lnTo>
                  <a:lnTo>
                    <a:pt x="1267" y="328"/>
                  </a:lnTo>
                  <a:lnTo>
                    <a:pt x="1262" y="339"/>
                  </a:lnTo>
                  <a:lnTo>
                    <a:pt x="1266" y="348"/>
                  </a:lnTo>
                  <a:lnTo>
                    <a:pt x="1246" y="356"/>
                  </a:lnTo>
                  <a:lnTo>
                    <a:pt x="1248" y="367"/>
                  </a:lnTo>
                  <a:lnTo>
                    <a:pt x="1235" y="370"/>
                  </a:lnTo>
                  <a:lnTo>
                    <a:pt x="1232" y="382"/>
                  </a:lnTo>
                  <a:lnTo>
                    <a:pt x="1220" y="394"/>
                  </a:lnTo>
                  <a:lnTo>
                    <a:pt x="1209" y="348"/>
                  </a:lnTo>
                  <a:lnTo>
                    <a:pt x="1210" y="323"/>
                  </a:lnTo>
                  <a:lnTo>
                    <a:pt x="1220" y="308"/>
                  </a:lnTo>
                  <a:lnTo>
                    <a:pt x="1233" y="305"/>
                  </a:lnTo>
                  <a:lnTo>
                    <a:pt x="1264" y="274"/>
                  </a:lnTo>
                  <a:lnTo>
                    <a:pt x="1279" y="268"/>
                  </a:lnTo>
                  <a:lnTo>
                    <a:pt x="1284" y="250"/>
                  </a:lnTo>
                  <a:lnTo>
                    <a:pt x="1292" y="245"/>
                  </a:lnTo>
                  <a:lnTo>
                    <a:pt x="1279" y="245"/>
                  </a:lnTo>
                  <a:lnTo>
                    <a:pt x="1276" y="260"/>
                  </a:lnTo>
                  <a:lnTo>
                    <a:pt x="1249" y="272"/>
                  </a:lnTo>
                  <a:lnTo>
                    <a:pt x="1252" y="253"/>
                  </a:lnTo>
                  <a:lnTo>
                    <a:pt x="1222" y="257"/>
                  </a:lnTo>
                  <a:lnTo>
                    <a:pt x="1196" y="282"/>
                  </a:lnTo>
                  <a:lnTo>
                    <a:pt x="1201" y="292"/>
                  </a:lnTo>
                  <a:lnTo>
                    <a:pt x="1172" y="295"/>
                  </a:lnTo>
                  <a:lnTo>
                    <a:pt x="1169" y="292"/>
                  </a:lnTo>
                  <a:lnTo>
                    <a:pt x="1178" y="291"/>
                  </a:lnTo>
                  <a:lnTo>
                    <a:pt x="1154" y="284"/>
                  </a:lnTo>
                  <a:lnTo>
                    <a:pt x="1147" y="291"/>
                  </a:lnTo>
                  <a:lnTo>
                    <a:pt x="1093" y="291"/>
                  </a:lnTo>
                  <a:lnTo>
                    <a:pt x="1028" y="347"/>
                  </a:lnTo>
                  <a:lnTo>
                    <a:pt x="1041" y="349"/>
                  </a:lnTo>
                  <a:lnTo>
                    <a:pt x="1041" y="360"/>
                  </a:lnTo>
                  <a:lnTo>
                    <a:pt x="1049" y="353"/>
                  </a:lnTo>
                  <a:lnTo>
                    <a:pt x="1047" y="362"/>
                  </a:lnTo>
                  <a:lnTo>
                    <a:pt x="1056" y="357"/>
                  </a:lnTo>
                  <a:lnTo>
                    <a:pt x="1055" y="363"/>
                  </a:lnTo>
                  <a:lnTo>
                    <a:pt x="1058" y="353"/>
                  </a:lnTo>
                  <a:lnTo>
                    <a:pt x="1068" y="354"/>
                  </a:lnTo>
                  <a:lnTo>
                    <a:pt x="1082" y="366"/>
                  </a:lnTo>
                  <a:lnTo>
                    <a:pt x="1069" y="367"/>
                  </a:lnTo>
                  <a:lnTo>
                    <a:pt x="1080" y="370"/>
                  </a:lnTo>
                  <a:lnTo>
                    <a:pt x="1083" y="379"/>
                  </a:lnTo>
                  <a:lnTo>
                    <a:pt x="1074" y="396"/>
                  </a:lnTo>
                  <a:lnTo>
                    <a:pt x="1072" y="423"/>
                  </a:lnTo>
                  <a:lnTo>
                    <a:pt x="1027" y="479"/>
                  </a:lnTo>
                  <a:lnTo>
                    <a:pt x="1010" y="486"/>
                  </a:lnTo>
                  <a:lnTo>
                    <a:pt x="998" y="479"/>
                  </a:lnTo>
                  <a:lnTo>
                    <a:pt x="987" y="490"/>
                  </a:lnTo>
                  <a:lnTo>
                    <a:pt x="986" y="488"/>
                  </a:lnTo>
                  <a:lnTo>
                    <a:pt x="992" y="479"/>
                  </a:lnTo>
                  <a:lnTo>
                    <a:pt x="989" y="465"/>
                  </a:lnTo>
                  <a:lnTo>
                    <a:pt x="1009" y="459"/>
                  </a:lnTo>
                  <a:lnTo>
                    <a:pt x="1024" y="422"/>
                  </a:lnTo>
                  <a:lnTo>
                    <a:pt x="991" y="431"/>
                  </a:lnTo>
                  <a:lnTo>
                    <a:pt x="986" y="417"/>
                  </a:lnTo>
                  <a:lnTo>
                    <a:pt x="959" y="408"/>
                  </a:lnTo>
                  <a:lnTo>
                    <a:pt x="942" y="370"/>
                  </a:lnTo>
                  <a:lnTo>
                    <a:pt x="924" y="363"/>
                  </a:lnTo>
                  <a:lnTo>
                    <a:pt x="892" y="373"/>
                  </a:lnTo>
                  <a:lnTo>
                    <a:pt x="898" y="381"/>
                  </a:lnTo>
                  <a:lnTo>
                    <a:pt x="885" y="404"/>
                  </a:lnTo>
                  <a:lnTo>
                    <a:pt x="873" y="410"/>
                  </a:lnTo>
                  <a:lnTo>
                    <a:pt x="859" y="405"/>
                  </a:lnTo>
                  <a:lnTo>
                    <a:pt x="843" y="402"/>
                  </a:lnTo>
                  <a:lnTo>
                    <a:pt x="801" y="413"/>
                  </a:lnTo>
                  <a:lnTo>
                    <a:pt x="764" y="397"/>
                  </a:lnTo>
                  <a:lnTo>
                    <a:pt x="740" y="400"/>
                  </a:lnTo>
                  <a:lnTo>
                    <a:pt x="731" y="387"/>
                  </a:lnTo>
                  <a:lnTo>
                    <a:pt x="708" y="379"/>
                  </a:lnTo>
                  <a:lnTo>
                    <a:pt x="696" y="387"/>
                  </a:lnTo>
                  <a:lnTo>
                    <a:pt x="695" y="404"/>
                  </a:lnTo>
                  <a:lnTo>
                    <a:pt x="642" y="397"/>
                  </a:lnTo>
                  <a:lnTo>
                    <a:pt x="613" y="413"/>
                  </a:lnTo>
                  <a:lnTo>
                    <a:pt x="598" y="419"/>
                  </a:lnTo>
                  <a:lnTo>
                    <a:pt x="579" y="407"/>
                  </a:lnTo>
                  <a:lnTo>
                    <a:pt x="567" y="413"/>
                  </a:lnTo>
                  <a:lnTo>
                    <a:pt x="545" y="405"/>
                  </a:lnTo>
                  <a:lnTo>
                    <a:pt x="536" y="404"/>
                  </a:lnTo>
                  <a:lnTo>
                    <a:pt x="530" y="391"/>
                  </a:lnTo>
                  <a:lnTo>
                    <a:pt x="517" y="391"/>
                  </a:lnTo>
                  <a:lnTo>
                    <a:pt x="513" y="393"/>
                  </a:lnTo>
                  <a:lnTo>
                    <a:pt x="503" y="383"/>
                  </a:lnTo>
                  <a:lnTo>
                    <a:pt x="496" y="385"/>
                  </a:lnTo>
                  <a:lnTo>
                    <a:pt x="490" y="389"/>
                  </a:lnTo>
                  <a:lnTo>
                    <a:pt x="465" y="368"/>
                  </a:lnTo>
                  <a:lnTo>
                    <a:pt x="457" y="366"/>
                  </a:lnTo>
                  <a:lnTo>
                    <a:pt x="441" y="350"/>
                  </a:lnTo>
                  <a:lnTo>
                    <a:pt x="425" y="360"/>
                  </a:lnTo>
                  <a:lnTo>
                    <a:pt x="422" y="353"/>
                  </a:lnTo>
                  <a:lnTo>
                    <a:pt x="399" y="352"/>
                  </a:lnTo>
                  <a:lnTo>
                    <a:pt x="390" y="340"/>
                  </a:lnTo>
                  <a:lnTo>
                    <a:pt x="378" y="342"/>
                  </a:lnTo>
                  <a:lnTo>
                    <a:pt x="373" y="346"/>
                  </a:lnTo>
                  <a:lnTo>
                    <a:pt x="358" y="349"/>
                  </a:lnTo>
                  <a:lnTo>
                    <a:pt x="353" y="346"/>
                  </a:lnTo>
                  <a:lnTo>
                    <a:pt x="348" y="355"/>
                  </a:lnTo>
                  <a:lnTo>
                    <a:pt x="342" y="353"/>
                  </a:lnTo>
                  <a:lnTo>
                    <a:pt x="324" y="355"/>
                  </a:lnTo>
                  <a:lnTo>
                    <a:pt x="318" y="353"/>
                  </a:lnTo>
                  <a:lnTo>
                    <a:pt x="316" y="355"/>
                  </a:lnTo>
                  <a:lnTo>
                    <a:pt x="325" y="366"/>
                  </a:lnTo>
                  <a:lnTo>
                    <a:pt x="319" y="372"/>
                  </a:lnTo>
                  <a:lnTo>
                    <a:pt x="319" y="380"/>
                  </a:lnTo>
                  <a:lnTo>
                    <a:pt x="330" y="381"/>
                  </a:lnTo>
                  <a:lnTo>
                    <a:pt x="335" y="389"/>
                  </a:lnTo>
                  <a:lnTo>
                    <a:pt x="332" y="395"/>
                  </a:lnTo>
                  <a:lnTo>
                    <a:pt x="324" y="391"/>
                  </a:lnTo>
                  <a:lnTo>
                    <a:pt x="318" y="394"/>
                  </a:lnTo>
                  <a:lnTo>
                    <a:pt x="312" y="391"/>
                  </a:lnTo>
                  <a:lnTo>
                    <a:pt x="309" y="385"/>
                  </a:lnTo>
                  <a:lnTo>
                    <a:pt x="302" y="389"/>
                  </a:lnTo>
                  <a:lnTo>
                    <a:pt x="296" y="386"/>
                  </a:lnTo>
                  <a:lnTo>
                    <a:pt x="290" y="391"/>
                  </a:lnTo>
                  <a:lnTo>
                    <a:pt x="282" y="392"/>
                  </a:lnTo>
                  <a:lnTo>
                    <a:pt x="277" y="385"/>
                  </a:lnTo>
                  <a:lnTo>
                    <a:pt x="248" y="383"/>
                  </a:lnTo>
                  <a:lnTo>
                    <a:pt x="245" y="387"/>
                  </a:lnTo>
                  <a:lnTo>
                    <a:pt x="243" y="386"/>
                  </a:lnTo>
                  <a:lnTo>
                    <a:pt x="238" y="393"/>
                  </a:lnTo>
                  <a:lnTo>
                    <a:pt x="238" y="400"/>
                  </a:lnTo>
                  <a:lnTo>
                    <a:pt x="235" y="400"/>
                  </a:lnTo>
                  <a:lnTo>
                    <a:pt x="232" y="395"/>
                  </a:lnTo>
                  <a:lnTo>
                    <a:pt x="228" y="395"/>
                  </a:lnTo>
                  <a:lnTo>
                    <a:pt x="227" y="415"/>
                  </a:lnTo>
                  <a:lnTo>
                    <a:pt x="231" y="420"/>
                  </a:lnTo>
                  <a:lnTo>
                    <a:pt x="231" y="425"/>
                  </a:lnTo>
                  <a:lnTo>
                    <a:pt x="236" y="425"/>
                  </a:lnTo>
                  <a:lnTo>
                    <a:pt x="243" y="422"/>
                  </a:lnTo>
                  <a:lnTo>
                    <a:pt x="248" y="431"/>
                  </a:lnTo>
                  <a:lnTo>
                    <a:pt x="251" y="436"/>
                  </a:lnTo>
                  <a:lnTo>
                    <a:pt x="255" y="443"/>
                  </a:lnTo>
                  <a:lnTo>
                    <a:pt x="262" y="445"/>
                  </a:lnTo>
                  <a:lnTo>
                    <a:pt x="254" y="451"/>
                  </a:lnTo>
                  <a:lnTo>
                    <a:pt x="248" y="446"/>
                  </a:lnTo>
                  <a:lnTo>
                    <a:pt x="242" y="467"/>
                  </a:lnTo>
                  <a:lnTo>
                    <a:pt x="249" y="473"/>
                  </a:lnTo>
                  <a:lnTo>
                    <a:pt x="255" y="494"/>
                  </a:lnTo>
                  <a:lnTo>
                    <a:pt x="249" y="490"/>
                  </a:lnTo>
                  <a:lnTo>
                    <a:pt x="244" y="488"/>
                  </a:lnTo>
                  <a:lnTo>
                    <a:pt x="236" y="486"/>
                  </a:lnTo>
                  <a:lnTo>
                    <a:pt x="231" y="484"/>
                  </a:lnTo>
                  <a:lnTo>
                    <a:pt x="227" y="483"/>
                  </a:lnTo>
                  <a:lnTo>
                    <a:pt x="223" y="476"/>
                  </a:lnTo>
                  <a:lnTo>
                    <a:pt x="214" y="480"/>
                  </a:lnTo>
                  <a:lnTo>
                    <a:pt x="206" y="480"/>
                  </a:lnTo>
                  <a:lnTo>
                    <a:pt x="200" y="474"/>
                  </a:lnTo>
                  <a:lnTo>
                    <a:pt x="186" y="468"/>
                  </a:lnTo>
                  <a:lnTo>
                    <a:pt x="172" y="469"/>
                  </a:lnTo>
                  <a:lnTo>
                    <a:pt x="156" y="458"/>
                  </a:lnTo>
                  <a:lnTo>
                    <a:pt x="168" y="449"/>
                  </a:lnTo>
                  <a:lnTo>
                    <a:pt x="169" y="441"/>
                  </a:lnTo>
                  <a:lnTo>
                    <a:pt x="169" y="433"/>
                  </a:lnTo>
                  <a:lnTo>
                    <a:pt x="171" y="426"/>
                  </a:lnTo>
                  <a:lnTo>
                    <a:pt x="178" y="424"/>
                  </a:lnTo>
                  <a:lnTo>
                    <a:pt x="174" y="412"/>
                  </a:lnTo>
                  <a:lnTo>
                    <a:pt x="165" y="408"/>
                  </a:lnTo>
                  <a:lnTo>
                    <a:pt x="160" y="406"/>
                  </a:lnTo>
                  <a:lnTo>
                    <a:pt x="154" y="408"/>
                  </a:lnTo>
                  <a:lnTo>
                    <a:pt x="141" y="404"/>
                  </a:lnTo>
                  <a:lnTo>
                    <a:pt x="131" y="392"/>
                  </a:lnTo>
                  <a:lnTo>
                    <a:pt x="122" y="388"/>
                  </a:lnTo>
                  <a:lnTo>
                    <a:pt x="118" y="377"/>
                  </a:lnTo>
                  <a:lnTo>
                    <a:pt x="111" y="376"/>
                  </a:lnTo>
                  <a:lnTo>
                    <a:pt x="103" y="380"/>
                  </a:lnTo>
                  <a:lnTo>
                    <a:pt x="99" y="382"/>
                  </a:lnTo>
                  <a:lnTo>
                    <a:pt x="96" y="377"/>
                  </a:lnTo>
                  <a:lnTo>
                    <a:pt x="93" y="372"/>
                  </a:lnTo>
                  <a:lnTo>
                    <a:pt x="103" y="371"/>
                  </a:lnTo>
                  <a:lnTo>
                    <a:pt x="102" y="367"/>
                  </a:lnTo>
                  <a:lnTo>
                    <a:pt x="100" y="365"/>
                  </a:lnTo>
                  <a:lnTo>
                    <a:pt x="96" y="362"/>
                  </a:lnTo>
                  <a:lnTo>
                    <a:pt x="91" y="349"/>
                  </a:lnTo>
                  <a:lnTo>
                    <a:pt x="83" y="342"/>
                  </a:lnTo>
                  <a:lnTo>
                    <a:pt x="75" y="342"/>
                  </a:lnTo>
                  <a:lnTo>
                    <a:pt x="67" y="342"/>
                  </a:lnTo>
                  <a:lnTo>
                    <a:pt x="62" y="338"/>
                  </a:lnTo>
                  <a:lnTo>
                    <a:pt x="56" y="337"/>
                  </a:lnTo>
                  <a:lnTo>
                    <a:pt x="52" y="337"/>
                  </a:lnTo>
                  <a:lnTo>
                    <a:pt x="49" y="340"/>
                  </a:lnTo>
                  <a:lnTo>
                    <a:pt x="43" y="346"/>
                  </a:lnTo>
                  <a:lnTo>
                    <a:pt x="43" y="351"/>
                  </a:lnTo>
                  <a:lnTo>
                    <a:pt x="40" y="353"/>
                  </a:lnTo>
                  <a:lnTo>
                    <a:pt x="37" y="362"/>
                  </a:lnTo>
                  <a:lnTo>
                    <a:pt x="35" y="359"/>
                  </a:lnTo>
                  <a:lnTo>
                    <a:pt x="34" y="356"/>
                  </a:lnTo>
                  <a:lnTo>
                    <a:pt x="0" y="35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4" name="Freeform 132">
              <a:extLst>
                <a:ext uri="{FF2B5EF4-FFF2-40B4-BE49-F238E27FC236}">
                  <a16:creationId xmlns:a16="http://schemas.microsoft.com/office/drawing/2014/main" id="{B0D91D21-FFEE-4ACC-9C52-5333B412C2BD}"/>
                </a:ext>
              </a:extLst>
            </p:cNvPr>
            <p:cNvSpPr>
              <a:spLocks noChangeAspect="1"/>
            </p:cNvSpPr>
            <p:nvPr/>
          </p:nvSpPr>
          <p:spPr bwMode="auto">
            <a:xfrm>
              <a:off x="5381640" y="2170110"/>
              <a:ext cx="49213" cy="49212"/>
            </a:xfrm>
            <a:custGeom>
              <a:avLst/>
              <a:gdLst/>
              <a:ahLst/>
              <a:cxnLst>
                <a:cxn ang="0">
                  <a:pos x="0" y="16"/>
                </a:cxn>
                <a:cxn ang="0">
                  <a:pos x="5" y="0"/>
                </a:cxn>
                <a:cxn ang="0">
                  <a:pos x="17" y="9"/>
                </a:cxn>
                <a:cxn ang="0">
                  <a:pos x="0" y="16"/>
                </a:cxn>
              </a:cxnLst>
              <a:rect l="0" t="0" r="r" b="b"/>
              <a:pathLst>
                <a:path w="18" h="17">
                  <a:moveTo>
                    <a:pt x="0" y="16"/>
                  </a:moveTo>
                  <a:lnTo>
                    <a:pt x="5" y="0"/>
                  </a:lnTo>
                  <a:lnTo>
                    <a:pt x="17" y="9"/>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5" name="Freeform 133">
              <a:extLst>
                <a:ext uri="{FF2B5EF4-FFF2-40B4-BE49-F238E27FC236}">
                  <a16:creationId xmlns:a16="http://schemas.microsoft.com/office/drawing/2014/main" id="{BFBC8B8C-6398-43EF-95FC-3FE1880CFB0B}"/>
                </a:ext>
              </a:extLst>
            </p:cNvPr>
            <p:cNvSpPr>
              <a:spLocks noChangeAspect="1"/>
            </p:cNvSpPr>
            <p:nvPr/>
          </p:nvSpPr>
          <p:spPr bwMode="auto">
            <a:xfrm>
              <a:off x="5462603" y="1995485"/>
              <a:ext cx="150813" cy="122237"/>
            </a:xfrm>
            <a:custGeom>
              <a:avLst/>
              <a:gdLst/>
              <a:ahLst/>
              <a:cxnLst>
                <a:cxn ang="0">
                  <a:pos x="0" y="21"/>
                </a:cxn>
                <a:cxn ang="0">
                  <a:pos x="4" y="30"/>
                </a:cxn>
                <a:cxn ang="0">
                  <a:pos x="10" y="27"/>
                </a:cxn>
                <a:cxn ang="0">
                  <a:pos x="17" y="33"/>
                </a:cxn>
                <a:cxn ang="0">
                  <a:pos x="21" y="30"/>
                </a:cxn>
                <a:cxn ang="0">
                  <a:pos x="19" y="40"/>
                </a:cxn>
                <a:cxn ang="0">
                  <a:pos x="54" y="42"/>
                </a:cxn>
                <a:cxn ang="0">
                  <a:pos x="41" y="34"/>
                </a:cxn>
                <a:cxn ang="0">
                  <a:pos x="35" y="22"/>
                </a:cxn>
                <a:cxn ang="0">
                  <a:pos x="35" y="8"/>
                </a:cxn>
                <a:cxn ang="0">
                  <a:pos x="43" y="0"/>
                </a:cxn>
                <a:cxn ang="0">
                  <a:pos x="14" y="3"/>
                </a:cxn>
                <a:cxn ang="0">
                  <a:pos x="6" y="21"/>
                </a:cxn>
                <a:cxn ang="0">
                  <a:pos x="0" y="21"/>
                </a:cxn>
              </a:cxnLst>
              <a:rect l="0" t="0" r="r" b="b"/>
              <a:pathLst>
                <a:path w="55" h="43">
                  <a:moveTo>
                    <a:pt x="0" y="21"/>
                  </a:moveTo>
                  <a:lnTo>
                    <a:pt x="4" y="30"/>
                  </a:lnTo>
                  <a:lnTo>
                    <a:pt x="10" y="27"/>
                  </a:lnTo>
                  <a:lnTo>
                    <a:pt x="17" y="33"/>
                  </a:lnTo>
                  <a:lnTo>
                    <a:pt x="21" y="30"/>
                  </a:lnTo>
                  <a:lnTo>
                    <a:pt x="19" y="40"/>
                  </a:lnTo>
                  <a:lnTo>
                    <a:pt x="54" y="42"/>
                  </a:lnTo>
                  <a:lnTo>
                    <a:pt x="41" y="34"/>
                  </a:lnTo>
                  <a:lnTo>
                    <a:pt x="35" y="22"/>
                  </a:lnTo>
                  <a:lnTo>
                    <a:pt x="35" y="8"/>
                  </a:lnTo>
                  <a:lnTo>
                    <a:pt x="43" y="0"/>
                  </a:lnTo>
                  <a:lnTo>
                    <a:pt x="14" y="3"/>
                  </a:lnTo>
                  <a:lnTo>
                    <a:pt x="6" y="21"/>
                  </a:lnTo>
                  <a:lnTo>
                    <a:pt x="0" y="2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6" name="Freeform 134">
              <a:extLst>
                <a:ext uri="{FF2B5EF4-FFF2-40B4-BE49-F238E27FC236}">
                  <a16:creationId xmlns:a16="http://schemas.microsoft.com/office/drawing/2014/main" id="{384621A7-4EDF-4A67-9B87-0F2766ECB064}"/>
                </a:ext>
              </a:extLst>
            </p:cNvPr>
            <p:cNvSpPr>
              <a:spLocks noChangeAspect="1"/>
            </p:cNvSpPr>
            <p:nvPr/>
          </p:nvSpPr>
          <p:spPr bwMode="auto">
            <a:xfrm>
              <a:off x="5511815" y="1809748"/>
              <a:ext cx="376238" cy="190500"/>
            </a:xfrm>
            <a:custGeom>
              <a:avLst/>
              <a:gdLst/>
              <a:ahLst/>
              <a:cxnLst>
                <a:cxn ang="0">
                  <a:pos x="0" y="58"/>
                </a:cxn>
                <a:cxn ang="0">
                  <a:pos x="14" y="59"/>
                </a:cxn>
                <a:cxn ang="0">
                  <a:pos x="5" y="65"/>
                </a:cxn>
                <a:cxn ang="0">
                  <a:pos x="28" y="67"/>
                </a:cxn>
                <a:cxn ang="0">
                  <a:pos x="29" y="59"/>
                </a:cxn>
                <a:cxn ang="0">
                  <a:pos x="35" y="61"/>
                </a:cxn>
                <a:cxn ang="0">
                  <a:pos x="28" y="56"/>
                </a:cxn>
                <a:cxn ang="0">
                  <a:pos x="37" y="58"/>
                </a:cxn>
                <a:cxn ang="0">
                  <a:pos x="35" y="49"/>
                </a:cxn>
                <a:cxn ang="0">
                  <a:pos x="40" y="55"/>
                </a:cxn>
                <a:cxn ang="0">
                  <a:pos x="46" y="50"/>
                </a:cxn>
                <a:cxn ang="0">
                  <a:pos x="42" y="44"/>
                </a:cxn>
                <a:cxn ang="0">
                  <a:pos x="56" y="45"/>
                </a:cxn>
                <a:cxn ang="0">
                  <a:pos x="52" y="41"/>
                </a:cxn>
                <a:cxn ang="0">
                  <a:pos x="58" y="42"/>
                </a:cxn>
                <a:cxn ang="0">
                  <a:pos x="62" y="35"/>
                </a:cxn>
                <a:cxn ang="0">
                  <a:pos x="130" y="14"/>
                </a:cxn>
                <a:cxn ang="0">
                  <a:pos x="137" y="6"/>
                </a:cxn>
                <a:cxn ang="0">
                  <a:pos x="124" y="0"/>
                </a:cxn>
                <a:cxn ang="0">
                  <a:pos x="96" y="13"/>
                </a:cxn>
                <a:cxn ang="0">
                  <a:pos x="66" y="13"/>
                </a:cxn>
                <a:cxn ang="0">
                  <a:pos x="35" y="31"/>
                </a:cxn>
                <a:cxn ang="0">
                  <a:pos x="17" y="34"/>
                </a:cxn>
                <a:cxn ang="0">
                  <a:pos x="18" y="41"/>
                </a:cxn>
                <a:cxn ang="0">
                  <a:pos x="27" y="42"/>
                </a:cxn>
                <a:cxn ang="0">
                  <a:pos x="17" y="43"/>
                </a:cxn>
                <a:cxn ang="0">
                  <a:pos x="21" y="46"/>
                </a:cxn>
                <a:cxn ang="0">
                  <a:pos x="14" y="50"/>
                </a:cxn>
                <a:cxn ang="0">
                  <a:pos x="23" y="53"/>
                </a:cxn>
                <a:cxn ang="0">
                  <a:pos x="0" y="58"/>
                </a:cxn>
              </a:cxnLst>
              <a:rect l="0" t="0" r="r" b="b"/>
              <a:pathLst>
                <a:path w="138" h="68">
                  <a:moveTo>
                    <a:pt x="0" y="58"/>
                  </a:moveTo>
                  <a:lnTo>
                    <a:pt x="14" y="59"/>
                  </a:lnTo>
                  <a:lnTo>
                    <a:pt x="5" y="65"/>
                  </a:lnTo>
                  <a:lnTo>
                    <a:pt x="28" y="67"/>
                  </a:lnTo>
                  <a:lnTo>
                    <a:pt x="29" y="59"/>
                  </a:lnTo>
                  <a:lnTo>
                    <a:pt x="35" y="61"/>
                  </a:lnTo>
                  <a:lnTo>
                    <a:pt x="28" y="56"/>
                  </a:lnTo>
                  <a:lnTo>
                    <a:pt x="37" y="58"/>
                  </a:lnTo>
                  <a:lnTo>
                    <a:pt x="35" y="49"/>
                  </a:lnTo>
                  <a:lnTo>
                    <a:pt x="40" y="55"/>
                  </a:lnTo>
                  <a:lnTo>
                    <a:pt x="46" y="50"/>
                  </a:lnTo>
                  <a:lnTo>
                    <a:pt x="42" y="44"/>
                  </a:lnTo>
                  <a:lnTo>
                    <a:pt x="56" y="45"/>
                  </a:lnTo>
                  <a:lnTo>
                    <a:pt x="52" y="41"/>
                  </a:lnTo>
                  <a:lnTo>
                    <a:pt x="58" y="42"/>
                  </a:lnTo>
                  <a:lnTo>
                    <a:pt x="62" y="35"/>
                  </a:lnTo>
                  <a:lnTo>
                    <a:pt x="130" y="14"/>
                  </a:lnTo>
                  <a:lnTo>
                    <a:pt x="137" y="6"/>
                  </a:lnTo>
                  <a:lnTo>
                    <a:pt x="124" y="0"/>
                  </a:lnTo>
                  <a:lnTo>
                    <a:pt x="96" y="13"/>
                  </a:lnTo>
                  <a:lnTo>
                    <a:pt x="66" y="13"/>
                  </a:lnTo>
                  <a:lnTo>
                    <a:pt x="35" y="31"/>
                  </a:lnTo>
                  <a:lnTo>
                    <a:pt x="17" y="34"/>
                  </a:lnTo>
                  <a:lnTo>
                    <a:pt x="18" y="41"/>
                  </a:lnTo>
                  <a:lnTo>
                    <a:pt x="27" y="42"/>
                  </a:lnTo>
                  <a:lnTo>
                    <a:pt x="17" y="43"/>
                  </a:lnTo>
                  <a:lnTo>
                    <a:pt x="21" y="46"/>
                  </a:lnTo>
                  <a:lnTo>
                    <a:pt x="14" y="50"/>
                  </a:lnTo>
                  <a:lnTo>
                    <a:pt x="23" y="53"/>
                  </a:lnTo>
                  <a:lnTo>
                    <a:pt x="0" y="5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7" name="Freeform 135">
              <a:extLst>
                <a:ext uri="{FF2B5EF4-FFF2-40B4-BE49-F238E27FC236}">
                  <a16:creationId xmlns:a16="http://schemas.microsoft.com/office/drawing/2014/main" id="{6B44611F-850E-4266-B7DF-3B745E5F113F}"/>
                </a:ext>
              </a:extLst>
            </p:cNvPr>
            <p:cNvSpPr>
              <a:spLocks noChangeAspect="1"/>
            </p:cNvSpPr>
            <p:nvPr/>
          </p:nvSpPr>
          <p:spPr bwMode="auto">
            <a:xfrm>
              <a:off x="7643833" y="2757484"/>
              <a:ext cx="76200" cy="279400"/>
            </a:xfrm>
            <a:custGeom>
              <a:avLst/>
              <a:gdLst/>
              <a:ahLst/>
              <a:cxnLst>
                <a:cxn ang="0">
                  <a:pos x="0" y="25"/>
                </a:cxn>
                <a:cxn ang="0">
                  <a:pos x="5" y="37"/>
                </a:cxn>
                <a:cxn ang="0">
                  <a:pos x="5" y="99"/>
                </a:cxn>
                <a:cxn ang="0">
                  <a:pos x="10" y="91"/>
                </a:cxn>
                <a:cxn ang="0">
                  <a:pos x="17" y="96"/>
                </a:cxn>
                <a:cxn ang="0">
                  <a:pos x="8" y="79"/>
                </a:cxn>
                <a:cxn ang="0">
                  <a:pos x="13" y="62"/>
                </a:cxn>
                <a:cxn ang="0">
                  <a:pos x="27" y="67"/>
                </a:cxn>
                <a:cxn ang="0">
                  <a:pos x="14" y="35"/>
                </a:cxn>
                <a:cxn ang="0">
                  <a:pos x="10" y="0"/>
                </a:cxn>
                <a:cxn ang="0">
                  <a:pos x="0" y="25"/>
                </a:cxn>
              </a:cxnLst>
              <a:rect l="0" t="0" r="r" b="b"/>
              <a:pathLst>
                <a:path w="28" h="100">
                  <a:moveTo>
                    <a:pt x="0" y="25"/>
                  </a:moveTo>
                  <a:lnTo>
                    <a:pt x="5" y="37"/>
                  </a:lnTo>
                  <a:lnTo>
                    <a:pt x="5" y="99"/>
                  </a:lnTo>
                  <a:lnTo>
                    <a:pt x="10" y="91"/>
                  </a:lnTo>
                  <a:lnTo>
                    <a:pt x="17" y="96"/>
                  </a:lnTo>
                  <a:lnTo>
                    <a:pt x="8" y="79"/>
                  </a:lnTo>
                  <a:lnTo>
                    <a:pt x="13" y="62"/>
                  </a:lnTo>
                  <a:lnTo>
                    <a:pt x="27" y="67"/>
                  </a:lnTo>
                  <a:lnTo>
                    <a:pt x="14" y="35"/>
                  </a:lnTo>
                  <a:lnTo>
                    <a:pt x="10" y="0"/>
                  </a:lnTo>
                  <a:lnTo>
                    <a:pt x="0" y="2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8" name="Freeform 136">
              <a:extLst>
                <a:ext uri="{FF2B5EF4-FFF2-40B4-BE49-F238E27FC236}">
                  <a16:creationId xmlns:a16="http://schemas.microsoft.com/office/drawing/2014/main" id="{50ECDD2D-CFA1-4B1F-BF67-074CB44A15B8}"/>
                </a:ext>
              </a:extLst>
            </p:cNvPr>
            <p:cNvSpPr>
              <a:spLocks noChangeAspect="1"/>
            </p:cNvSpPr>
            <p:nvPr/>
          </p:nvSpPr>
          <p:spPr bwMode="auto">
            <a:xfrm>
              <a:off x="3997336" y="3074983"/>
              <a:ext cx="298451" cy="254000"/>
            </a:xfrm>
            <a:custGeom>
              <a:avLst/>
              <a:gdLst/>
              <a:ahLst/>
              <a:cxnLst>
                <a:cxn ang="0">
                  <a:pos x="0" y="27"/>
                </a:cxn>
                <a:cxn ang="0">
                  <a:pos x="5" y="47"/>
                </a:cxn>
                <a:cxn ang="0">
                  <a:pos x="39" y="50"/>
                </a:cxn>
                <a:cxn ang="0">
                  <a:pos x="24" y="83"/>
                </a:cxn>
                <a:cxn ang="0">
                  <a:pos x="24" y="122"/>
                </a:cxn>
                <a:cxn ang="0">
                  <a:pos x="48" y="140"/>
                </a:cxn>
                <a:cxn ang="0">
                  <a:pos x="97" y="128"/>
                </a:cxn>
                <a:cxn ang="0">
                  <a:pos x="124" y="98"/>
                </a:cxn>
                <a:cxn ang="0">
                  <a:pos x="118" y="86"/>
                </a:cxn>
                <a:cxn ang="0">
                  <a:pos x="133" y="64"/>
                </a:cxn>
                <a:cxn ang="0">
                  <a:pos x="163" y="47"/>
                </a:cxn>
                <a:cxn ang="0">
                  <a:pos x="164" y="38"/>
                </a:cxn>
                <a:cxn ang="0">
                  <a:pos x="143" y="35"/>
                </a:cxn>
                <a:cxn ang="0">
                  <a:pos x="140" y="33"/>
                </a:cxn>
                <a:cxn ang="0">
                  <a:pos x="97" y="21"/>
                </a:cxn>
                <a:cxn ang="0">
                  <a:pos x="17" y="0"/>
                </a:cxn>
                <a:cxn ang="0">
                  <a:pos x="0" y="27"/>
                </a:cxn>
              </a:cxnLst>
              <a:rect l="0" t="0" r="r" b="b"/>
              <a:pathLst>
                <a:path w="164" h="140">
                  <a:moveTo>
                    <a:pt x="0" y="27"/>
                  </a:moveTo>
                  <a:lnTo>
                    <a:pt x="5" y="47"/>
                  </a:lnTo>
                  <a:lnTo>
                    <a:pt x="39" y="50"/>
                  </a:lnTo>
                  <a:lnTo>
                    <a:pt x="24" y="83"/>
                  </a:lnTo>
                  <a:lnTo>
                    <a:pt x="24" y="122"/>
                  </a:lnTo>
                  <a:lnTo>
                    <a:pt x="48" y="140"/>
                  </a:lnTo>
                  <a:lnTo>
                    <a:pt x="97" y="128"/>
                  </a:lnTo>
                  <a:lnTo>
                    <a:pt x="124" y="98"/>
                  </a:lnTo>
                  <a:lnTo>
                    <a:pt x="118" y="86"/>
                  </a:lnTo>
                  <a:lnTo>
                    <a:pt x="133" y="64"/>
                  </a:lnTo>
                  <a:lnTo>
                    <a:pt x="163" y="47"/>
                  </a:lnTo>
                  <a:lnTo>
                    <a:pt x="164" y="38"/>
                  </a:lnTo>
                  <a:lnTo>
                    <a:pt x="143" y="35"/>
                  </a:lnTo>
                  <a:lnTo>
                    <a:pt x="140" y="33"/>
                  </a:lnTo>
                  <a:lnTo>
                    <a:pt x="97" y="21"/>
                  </a:lnTo>
                  <a:lnTo>
                    <a:pt x="17" y="0"/>
                  </a:lnTo>
                  <a:lnTo>
                    <a:pt x="0" y="2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9" name="Freeform 137">
              <a:extLst>
                <a:ext uri="{FF2B5EF4-FFF2-40B4-BE49-F238E27FC236}">
                  <a16:creationId xmlns:a16="http://schemas.microsoft.com/office/drawing/2014/main" id="{C31866BB-5A66-40A2-AADB-6C0BB1FD91FC}"/>
                </a:ext>
              </a:extLst>
            </p:cNvPr>
            <p:cNvSpPr>
              <a:spLocks noChangeAspect="1"/>
            </p:cNvSpPr>
            <p:nvPr/>
          </p:nvSpPr>
          <p:spPr bwMode="auto">
            <a:xfrm>
              <a:off x="2813058" y="4129081"/>
              <a:ext cx="103188" cy="98425"/>
            </a:xfrm>
            <a:custGeom>
              <a:avLst/>
              <a:gdLst/>
              <a:ahLst/>
              <a:cxnLst>
                <a:cxn ang="0">
                  <a:pos x="0" y="16"/>
                </a:cxn>
                <a:cxn ang="0">
                  <a:pos x="10" y="0"/>
                </a:cxn>
                <a:cxn ang="0">
                  <a:pos x="37" y="2"/>
                </a:cxn>
                <a:cxn ang="0">
                  <a:pos x="33" y="32"/>
                </a:cxn>
                <a:cxn ang="0">
                  <a:pos x="14" y="35"/>
                </a:cxn>
                <a:cxn ang="0">
                  <a:pos x="0" y="16"/>
                </a:cxn>
              </a:cxnLst>
              <a:rect l="0" t="0" r="r" b="b"/>
              <a:pathLst>
                <a:path w="38" h="36">
                  <a:moveTo>
                    <a:pt x="0" y="16"/>
                  </a:moveTo>
                  <a:lnTo>
                    <a:pt x="10" y="0"/>
                  </a:lnTo>
                  <a:lnTo>
                    <a:pt x="37" y="2"/>
                  </a:lnTo>
                  <a:lnTo>
                    <a:pt x="33" y="32"/>
                  </a:lnTo>
                  <a:lnTo>
                    <a:pt x="14" y="35"/>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0" name="Freeform 138">
              <a:extLst>
                <a:ext uri="{FF2B5EF4-FFF2-40B4-BE49-F238E27FC236}">
                  <a16:creationId xmlns:a16="http://schemas.microsoft.com/office/drawing/2014/main" id="{982CA5F0-D86E-4C6B-A257-CC9476EBDCDF}"/>
                </a:ext>
              </a:extLst>
            </p:cNvPr>
            <p:cNvSpPr>
              <a:spLocks noChangeAspect="1"/>
            </p:cNvSpPr>
            <p:nvPr/>
          </p:nvSpPr>
          <p:spPr bwMode="auto">
            <a:xfrm>
              <a:off x="4486287" y="2185985"/>
              <a:ext cx="314326" cy="536574"/>
            </a:xfrm>
            <a:custGeom>
              <a:avLst/>
              <a:gdLst/>
              <a:ahLst/>
              <a:cxnLst>
                <a:cxn ang="0">
                  <a:pos x="0" y="143"/>
                </a:cxn>
                <a:cxn ang="0">
                  <a:pos x="5" y="165"/>
                </a:cxn>
                <a:cxn ang="0">
                  <a:pos x="15" y="175"/>
                </a:cxn>
                <a:cxn ang="0">
                  <a:pos x="14" y="190"/>
                </a:cxn>
                <a:cxn ang="0">
                  <a:pos x="42" y="180"/>
                </a:cxn>
                <a:cxn ang="0">
                  <a:pos x="49" y="150"/>
                </a:cxn>
                <a:cxn ang="0">
                  <a:pos x="44" y="149"/>
                </a:cxn>
                <a:cxn ang="0">
                  <a:pos x="64" y="140"/>
                </a:cxn>
                <a:cxn ang="0">
                  <a:pos x="45" y="138"/>
                </a:cxn>
                <a:cxn ang="0">
                  <a:pos x="59" y="140"/>
                </a:cxn>
                <a:cxn ang="0">
                  <a:pos x="68" y="132"/>
                </a:cxn>
                <a:cxn ang="0">
                  <a:pos x="55" y="122"/>
                </a:cxn>
                <a:cxn ang="0">
                  <a:pos x="44" y="129"/>
                </a:cxn>
                <a:cxn ang="0">
                  <a:pos x="53" y="123"/>
                </a:cxn>
                <a:cxn ang="0">
                  <a:pos x="53" y="96"/>
                </a:cxn>
                <a:cxn ang="0">
                  <a:pos x="92" y="70"/>
                </a:cxn>
                <a:cxn ang="0">
                  <a:pos x="89" y="64"/>
                </a:cxn>
                <a:cxn ang="0">
                  <a:pos x="96" y="51"/>
                </a:cxn>
                <a:cxn ang="0">
                  <a:pos x="115" y="47"/>
                </a:cxn>
                <a:cxn ang="0">
                  <a:pos x="110" y="16"/>
                </a:cxn>
                <a:cxn ang="0">
                  <a:pos x="84" y="0"/>
                </a:cxn>
                <a:cxn ang="0">
                  <a:pos x="79" y="0"/>
                </a:cxn>
                <a:cxn ang="0">
                  <a:pos x="79" y="10"/>
                </a:cxn>
                <a:cxn ang="0">
                  <a:pos x="63" y="8"/>
                </a:cxn>
                <a:cxn ang="0">
                  <a:pos x="59" y="16"/>
                </a:cxn>
                <a:cxn ang="0">
                  <a:pos x="49" y="18"/>
                </a:cxn>
                <a:cxn ang="0">
                  <a:pos x="46" y="31"/>
                </a:cxn>
                <a:cxn ang="0">
                  <a:pos x="30" y="45"/>
                </a:cxn>
                <a:cxn ang="0">
                  <a:pos x="23" y="66"/>
                </a:cxn>
                <a:cxn ang="0">
                  <a:pos x="26" y="74"/>
                </a:cxn>
                <a:cxn ang="0">
                  <a:pos x="10" y="80"/>
                </a:cxn>
                <a:cxn ang="0">
                  <a:pos x="9" y="107"/>
                </a:cxn>
                <a:cxn ang="0">
                  <a:pos x="14" y="113"/>
                </a:cxn>
                <a:cxn ang="0">
                  <a:pos x="9" y="118"/>
                </a:cxn>
                <a:cxn ang="0">
                  <a:pos x="11" y="130"/>
                </a:cxn>
                <a:cxn ang="0">
                  <a:pos x="0" y="143"/>
                </a:cxn>
              </a:cxnLst>
              <a:rect l="0" t="0" r="r" b="b"/>
              <a:pathLst>
                <a:path w="116" h="191">
                  <a:moveTo>
                    <a:pt x="0" y="143"/>
                  </a:moveTo>
                  <a:lnTo>
                    <a:pt x="5" y="165"/>
                  </a:lnTo>
                  <a:lnTo>
                    <a:pt x="15" y="175"/>
                  </a:lnTo>
                  <a:lnTo>
                    <a:pt x="14" y="190"/>
                  </a:lnTo>
                  <a:lnTo>
                    <a:pt x="42" y="180"/>
                  </a:lnTo>
                  <a:lnTo>
                    <a:pt x="49" y="150"/>
                  </a:lnTo>
                  <a:lnTo>
                    <a:pt x="44" y="149"/>
                  </a:lnTo>
                  <a:lnTo>
                    <a:pt x="64" y="140"/>
                  </a:lnTo>
                  <a:lnTo>
                    <a:pt x="45" y="138"/>
                  </a:lnTo>
                  <a:lnTo>
                    <a:pt x="59" y="140"/>
                  </a:lnTo>
                  <a:lnTo>
                    <a:pt x="68" y="132"/>
                  </a:lnTo>
                  <a:lnTo>
                    <a:pt x="55" y="122"/>
                  </a:lnTo>
                  <a:lnTo>
                    <a:pt x="44" y="129"/>
                  </a:lnTo>
                  <a:lnTo>
                    <a:pt x="53" y="123"/>
                  </a:lnTo>
                  <a:lnTo>
                    <a:pt x="53" y="96"/>
                  </a:lnTo>
                  <a:lnTo>
                    <a:pt x="92" y="70"/>
                  </a:lnTo>
                  <a:lnTo>
                    <a:pt x="89" y="64"/>
                  </a:lnTo>
                  <a:lnTo>
                    <a:pt x="96" y="51"/>
                  </a:lnTo>
                  <a:lnTo>
                    <a:pt x="115" y="47"/>
                  </a:lnTo>
                  <a:lnTo>
                    <a:pt x="110" y="16"/>
                  </a:lnTo>
                  <a:lnTo>
                    <a:pt x="84" y="0"/>
                  </a:lnTo>
                  <a:lnTo>
                    <a:pt x="79" y="0"/>
                  </a:lnTo>
                  <a:lnTo>
                    <a:pt x="79" y="10"/>
                  </a:lnTo>
                  <a:lnTo>
                    <a:pt x="63" y="8"/>
                  </a:lnTo>
                  <a:lnTo>
                    <a:pt x="59" y="16"/>
                  </a:lnTo>
                  <a:lnTo>
                    <a:pt x="49" y="18"/>
                  </a:lnTo>
                  <a:lnTo>
                    <a:pt x="46" y="31"/>
                  </a:lnTo>
                  <a:lnTo>
                    <a:pt x="30" y="45"/>
                  </a:lnTo>
                  <a:lnTo>
                    <a:pt x="23" y="66"/>
                  </a:lnTo>
                  <a:lnTo>
                    <a:pt x="26" y="74"/>
                  </a:lnTo>
                  <a:lnTo>
                    <a:pt x="10" y="80"/>
                  </a:lnTo>
                  <a:lnTo>
                    <a:pt x="9" y="107"/>
                  </a:lnTo>
                  <a:lnTo>
                    <a:pt x="14" y="113"/>
                  </a:lnTo>
                  <a:lnTo>
                    <a:pt x="9" y="118"/>
                  </a:lnTo>
                  <a:lnTo>
                    <a:pt x="11" y="130"/>
                  </a:lnTo>
                  <a:lnTo>
                    <a:pt x="0" y="14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1" name="Freeform 139">
              <a:extLst>
                <a:ext uri="{FF2B5EF4-FFF2-40B4-BE49-F238E27FC236}">
                  <a16:creationId xmlns:a16="http://schemas.microsoft.com/office/drawing/2014/main" id="{05C0B9E9-0F77-4C29-A53A-157C8B9A52C1}"/>
                </a:ext>
              </a:extLst>
            </p:cNvPr>
            <p:cNvSpPr>
              <a:spLocks noChangeAspect="1"/>
            </p:cNvSpPr>
            <p:nvPr/>
          </p:nvSpPr>
          <p:spPr bwMode="auto">
            <a:xfrm>
              <a:off x="4360875" y="2978146"/>
              <a:ext cx="107950" cy="58737"/>
            </a:xfrm>
            <a:custGeom>
              <a:avLst/>
              <a:gdLst/>
              <a:ahLst/>
              <a:cxnLst>
                <a:cxn ang="0">
                  <a:pos x="0" y="14"/>
                </a:cxn>
                <a:cxn ang="0">
                  <a:pos x="9" y="20"/>
                </a:cxn>
                <a:cxn ang="0">
                  <a:pos x="22" y="14"/>
                </a:cxn>
                <a:cxn ang="0">
                  <a:pos x="27" y="20"/>
                </a:cxn>
                <a:cxn ang="0">
                  <a:pos x="39" y="9"/>
                </a:cxn>
                <a:cxn ang="0">
                  <a:pos x="32" y="8"/>
                </a:cxn>
                <a:cxn ang="0">
                  <a:pos x="31" y="3"/>
                </a:cxn>
                <a:cxn ang="0">
                  <a:pos x="30" y="2"/>
                </a:cxn>
                <a:cxn ang="0">
                  <a:pos x="13" y="0"/>
                </a:cxn>
                <a:cxn ang="0">
                  <a:pos x="0" y="14"/>
                </a:cxn>
              </a:cxnLst>
              <a:rect l="0" t="0" r="r" b="b"/>
              <a:pathLst>
                <a:path w="40" h="21">
                  <a:moveTo>
                    <a:pt x="0" y="14"/>
                  </a:moveTo>
                  <a:lnTo>
                    <a:pt x="9" y="20"/>
                  </a:lnTo>
                  <a:lnTo>
                    <a:pt x="22" y="14"/>
                  </a:lnTo>
                  <a:lnTo>
                    <a:pt x="27" y="20"/>
                  </a:lnTo>
                  <a:lnTo>
                    <a:pt x="39" y="9"/>
                  </a:lnTo>
                  <a:lnTo>
                    <a:pt x="32" y="8"/>
                  </a:lnTo>
                  <a:lnTo>
                    <a:pt x="31" y="3"/>
                  </a:lnTo>
                  <a:lnTo>
                    <a:pt x="30" y="2"/>
                  </a:lnTo>
                  <a:lnTo>
                    <a:pt x="13" y="0"/>
                  </a:lnTo>
                  <a:lnTo>
                    <a:pt x="0" y="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2" name="Freeform 140">
              <a:extLst>
                <a:ext uri="{FF2B5EF4-FFF2-40B4-BE49-F238E27FC236}">
                  <a16:creationId xmlns:a16="http://schemas.microsoft.com/office/drawing/2014/main" id="{01073683-C284-4993-92DD-727674E995B5}"/>
                </a:ext>
              </a:extLst>
            </p:cNvPr>
            <p:cNvSpPr>
              <a:spLocks noChangeAspect="1"/>
            </p:cNvSpPr>
            <p:nvPr/>
          </p:nvSpPr>
          <p:spPr bwMode="auto">
            <a:xfrm>
              <a:off x="5075252" y="3294058"/>
              <a:ext cx="174625" cy="146050"/>
            </a:xfrm>
            <a:custGeom>
              <a:avLst/>
              <a:gdLst/>
              <a:ahLst/>
              <a:cxnLst>
                <a:cxn ang="0">
                  <a:pos x="0" y="46"/>
                </a:cxn>
                <a:cxn ang="0">
                  <a:pos x="1" y="41"/>
                </a:cxn>
                <a:cxn ang="0">
                  <a:pos x="10" y="30"/>
                </a:cxn>
                <a:cxn ang="0">
                  <a:pos x="5" y="26"/>
                </a:cxn>
                <a:cxn ang="0">
                  <a:pos x="5" y="13"/>
                </a:cxn>
                <a:cxn ang="0">
                  <a:pos x="10" y="3"/>
                </a:cxn>
                <a:cxn ang="0">
                  <a:pos x="63" y="0"/>
                </a:cxn>
                <a:cxn ang="0">
                  <a:pos x="53" y="8"/>
                </a:cxn>
                <a:cxn ang="0">
                  <a:pos x="50" y="27"/>
                </a:cxn>
                <a:cxn ang="0">
                  <a:pos x="28" y="39"/>
                </a:cxn>
                <a:cxn ang="0">
                  <a:pos x="9" y="50"/>
                </a:cxn>
                <a:cxn ang="0">
                  <a:pos x="0" y="46"/>
                </a:cxn>
              </a:cxnLst>
              <a:rect l="0" t="0" r="r" b="b"/>
              <a:pathLst>
                <a:path w="64" h="51">
                  <a:moveTo>
                    <a:pt x="0" y="46"/>
                  </a:moveTo>
                  <a:lnTo>
                    <a:pt x="1" y="41"/>
                  </a:lnTo>
                  <a:lnTo>
                    <a:pt x="10" y="30"/>
                  </a:lnTo>
                  <a:lnTo>
                    <a:pt x="5" y="26"/>
                  </a:lnTo>
                  <a:lnTo>
                    <a:pt x="5" y="13"/>
                  </a:lnTo>
                  <a:lnTo>
                    <a:pt x="10" y="3"/>
                  </a:lnTo>
                  <a:lnTo>
                    <a:pt x="63" y="0"/>
                  </a:lnTo>
                  <a:lnTo>
                    <a:pt x="53" y="8"/>
                  </a:lnTo>
                  <a:lnTo>
                    <a:pt x="50" y="27"/>
                  </a:lnTo>
                  <a:lnTo>
                    <a:pt x="28" y="39"/>
                  </a:lnTo>
                  <a:lnTo>
                    <a:pt x="9" y="50"/>
                  </a:lnTo>
                  <a:lnTo>
                    <a:pt x="0" y="4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3" name="Freeform 141">
              <a:extLst>
                <a:ext uri="{FF2B5EF4-FFF2-40B4-BE49-F238E27FC236}">
                  <a16:creationId xmlns:a16="http://schemas.microsoft.com/office/drawing/2014/main" id="{02E3B7C8-4C7B-44AF-9667-5BF703C18F8B}"/>
                </a:ext>
              </a:extLst>
            </p:cNvPr>
            <p:cNvSpPr>
              <a:spLocks noChangeAspect="1"/>
            </p:cNvSpPr>
            <p:nvPr/>
          </p:nvSpPr>
          <p:spPr bwMode="auto">
            <a:xfrm>
              <a:off x="6577031" y="3748082"/>
              <a:ext cx="193676" cy="388937"/>
            </a:xfrm>
            <a:custGeom>
              <a:avLst/>
              <a:gdLst/>
              <a:ahLst/>
              <a:cxnLst>
                <a:cxn ang="0">
                  <a:pos x="0" y="22"/>
                </a:cxn>
                <a:cxn ang="0">
                  <a:pos x="5" y="11"/>
                </a:cxn>
                <a:cxn ang="0">
                  <a:pos x="24" y="0"/>
                </a:cxn>
                <a:cxn ang="0">
                  <a:pos x="32" y="11"/>
                </a:cxn>
                <a:cxn ang="0">
                  <a:pos x="30" y="29"/>
                </a:cxn>
                <a:cxn ang="0">
                  <a:pos x="52" y="21"/>
                </a:cxn>
                <a:cxn ang="0">
                  <a:pos x="61" y="29"/>
                </a:cxn>
                <a:cxn ang="0">
                  <a:pos x="70" y="47"/>
                </a:cxn>
                <a:cxn ang="0">
                  <a:pos x="68" y="59"/>
                </a:cxn>
                <a:cxn ang="0">
                  <a:pos x="50" y="58"/>
                </a:cxn>
                <a:cxn ang="0">
                  <a:pos x="44" y="63"/>
                </a:cxn>
                <a:cxn ang="0">
                  <a:pos x="47" y="83"/>
                </a:cxn>
                <a:cxn ang="0">
                  <a:pos x="24" y="66"/>
                </a:cxn>
                <a:cxn ang="0">
                  <a:pos x="15" y="96"/>
                </a:cxn>
                <a:cxn ang="0">
                  <a:pos x="26" y="123"/>
                </a:cxn>
                <a:cxn ang="0">
                  <a:pos x="41" y="132"/>
                </a:cxn>
                <a:cxn ang="0">
                  <a:pos x="33" y="138"/>
                </a:cxn>
                <a:cxn ang="0">
                  <a:pos x="31" y="129"/>
                </a:cxn>
                <a:cxn ang="0">
                  <a:pos x="24" y="129"/>
                </a:cxn>
                <a:cxn ang="0">
                  <a:pos x="7" y="114"/>
                </a:cxn>
                <a:cxn ang="0">
                  <a:pos x="9" y="97"/>
                </a:cxn>
                <a:cxn ang="0">
                  <a:pos x="19" y="81"/>
                </a:cxn>
                <a:cxn ang="0">
                  <a:pos x="6" y="54"/>
                </a:cxn>
                <a:cxn ang="0">
                  <a:pos x="10" y="42"/>
                </a:cxn>
                <a:cxn ang="0">
                  <a:pos x="0" y="22"/>
                </a:cxn>
              </a:cxnLst>
              <a:rect l="0" t="0" r="r" b="b"/>
              <a:pathLst>
                <a:path w="71" h="139">
                  <a:moveTo>
                    <a:pt x="0" y="22"/>
                  </a:moveTo>
                  <a:lnTo>
                    <a:pt x="5" y="11"/>
                  </a:lnTo>
                  <a:lnTo>
                    <a:pt x="24" y="0"/>
                  </a:lnTo>
                  <a:lnTo>
                    <a:pt x="32" y="11"/>
                  </a:lnTo>
                  <a:lnTo>
                    <a:pt x="30" y="29"/>
                  </a:lnTo>
                  <a:lnTo>
                    <a:pt x="52" y="21"/>
                  </a:lnTo>
                  <a:lnTo>
                    <a:pt x="61" y="29"/>
                  </a:lnTo>
                  <a:lnTo>
                    <a:pt x="70" y="47"/>
                  </a:lnTo>
                  <a:lnTo>
                    <a:pt x="68" y="59"/>
                  </a:lnTo>
                  <a:lnTo>
                    <a:pt x="50" y="58"/>
                  </a:lnTo>
                  <a:lnTo>
                    <a:pt x="44" y="63"/>
                  </a:lnTo>
                  <a:lnTo>
                    <a:pt x="47" y="83"/>
                  </a:lnTo>
                  <a:lnTo>
                    <a:pt x="24" y="66"/>
                  </a:lnTo>
                  <a:lnTo>
                    <a:pt x="15" y="96"/>
                  </a:lnTo>
                  <a:lnTo>
                    <a:pt x="26" y="123"/>
                  </a:lnTo>
                  <a:lnTo>
                    <a:pt x="41" y="132"/>
                  </a:lnTo>
                  <a:lnTo>
                    <a:pt x="33" y="138"/>
                  </a:lnTo>
                  <a:lnTo>
                    <a:pt x="31" y="129"/>
                  </a:lnTo>
                  <a:lnTo>
                    <a:pt x="24" y="129"/>
                  </a:lnTo>
                  <a:lnTo>
                    <a:pt x="7" y="114"/>
                  </a:lnTo>
                  <a:lnTo>
                    <a:pt x="9" y="97"/>
                  </a:lnTo>
                  <a:lnTo>
                    <a:pt x="19" y="81"/>
                  </a:lnTo>
                  <a:lnTo>
                    <a:pt x="6" y="54"/>
                  </a:lnTo>
                  <a:lnTo>
                    <a:pt x="10" y="42"/>
                  </a:lnTo>
                  <a:lnTo>
                    <a:pt x="0" y="2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4" name="Freeform 142">
              <a:extLst>
                <a:ext uri="{FF2B5EF4-FFF2-40B4-BE49-F238E27FC236}">
                  <a16:creationId xmlns:a16="http://schemas.microsoft.com/office/drawing/2014/main" id="{DB91572D-3028-49C2-9B57-23C9F9BF684E}"/>
                </a:ext>
              </a:extLst>
            </p:cNvPr>
            <p:cNvSpPr>
              <a:spLocks noChangeAspect="1"/>
            </p:cNvSpPr>
            <p:nvPr/>
          </p:nvSpPr>
          <p:spPr bwMode="auto">
            <a:xfrm>
              <a:off x="2716220" y="4003669"/>
              <a:ext cx="47625" cy="47625"/>
            </a:xfrm>
            <a:custGeom>
              <a:avLst/>
              <a:gdLst/>
              <a:ahLst/>
              <a:cxnLst>
                <a:cxn ang="0">
                  <a:pos x="0" y="16"/>
                </a:cxn>
                <a:cxn ang="0">
                  <a:pos x="16" y="13"/>
                </a:cxn>
                <a:cxn ang="0">
                  <a:pos x="16" y="0"/>
                </a:cxn>
                <a:cxn ang="0">
                  <a:pos x="0" y="16"/>
                </a:cxn>
              </a:cxnLst>
              <a:rect l="0" t="0" r="r" b="b"/>
              <a:pathLst>
                <a:path w="17" h="17">
                  <a:moveTo>
                    <a:pt x="0" y="16"/>
                  </a:moveTo>
                  <a:lnTo>
                    <a:pt x="16" y="13"/>
                  </a:lnTo>
                  <a:lnTo>
                    <a:pt x="16" y="0"/>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5" name="Freeform 143">
              <a:extLst>
                <a:ext uri="{FF2B5EF4-FFF2-40B4-BE49-F238E27FC236}">
                  <a16:creationId xmlns:a16="http://schemas.microsoft.com/office/drawing/2014/main" id="{05509800-B6E3-42D5-87F8-E5F82135184C}"/>
                </a:ext>
              </a:extLst>
            </p:cNvPr>
            <p:cNvSpPr>
              <a:spLocks noChangeAspect="1"/>
            </p:cNvSpPr>
            <p:nvPr/>
          </p:nvSpPr>
          <p:spPr bwMode="auto">
            <a:xfrm>
              <a:off x="5451490" y="3602032"/>
              <a:ext cx="130175" cy="95250"/>
            </a:xfrm>
            <a:custGeom>
              <a:avLst/>
              <a:gdLst/>
              <a:ahLst/>
              <a:cxnLst>
                <a:cxn ang="0">
                  <a:pos x="0" y="15"/>
                </a:cxn>
                <a:cxn ang="0">
                  <a:pos x="2" y="14"/>
                </a:cxn>
                <a:cxn ang="0">
                  <a:pos x="6" y="19"/>
                </a:cxn>
                <a:cxn ang="0">
                  <a:pos x="25" y="19"/>
                </a:cxn>
                <a:cxn ang="0">
                  <a:pos x="43" y="0"/>
                </a:cxn>
                <a:cxn ang="0">
                  <a:pos x="46" y="11"/>
                </a:cxn>
                <a:cxn ang="0">
                  <a:pos x="41" y="12"/>
                </a:cxn>
                <a:cxn ang="0">
                  <a:pos x="43" y="19"/>
                </a:cxn>
                <a:cxn ang="0">
                  <a:pos x="37" y="32"/>
                </a:cxn>
                <a:cxn ang="0">
                  <a:pos x="8" y="29"/>
                </a:cxn>
                <a:cxn ang="0">
                  <a:pos x="0" y="15"/>
                </a:cxn>
              </a:cxnLst>
              <a:rect l="0" t="0" r="r" b="b"/>
              <a:pathLst>
                <a:path w="47" h="33">
                  <a:moveTo>
                    <a:pt x="0" y="15"/>
                  </a:moveTo>
                  <a:lnTo>
                    <a:pt x="2" y="14"/>
                  </a:lnTo>
                  <a:lnTo>
                    <a:pt x="6" y="19"/>
                  </a:lnTo>
                  <a:lnTo>
                    <a:pt x="25" y="19"/>
                  </a:lnTo>
                  <a:lnTo>
                    <a:pt x="43" y="0"/>
                  </a:lnTo>
                  <a:lnTo>
                    <a:pt x="46" y="11"/>
                  </a:lnTo>
                  <a:lnTo>
                    <a:pt x="41" y="12"/>
                  </a:lnTo>
                  <a:lnTo>
                    <a:pt x="43" y="19"/>
                  </a:lnTo>
                  <a:lnTo>
                    <a:pt x="37" y="32"/>
                  </a:lnTo>
                  <a:lnTo>
                    <a:pt x="8" y="29"/>
                  </a:lnTo>
                  <a:lnTo>
                    <a:pt x="0" y="1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6" name="Freeform 144">
              <a:extLst>
                <a:ext uri="{FF2B5EF4-FFF2-40B4-BE49-F238E27FC236}">
                  <a16:creationId xmlns:a16="http://schemas.microsoft.com/office/drawing/2014/main" id="{08E80E4A-7C00-475A-B3E0-0258C550891E}"/>
                </a:ext>
              </a:extLst>
            </p:cNvPr>
            <p:cNvSpPr>
              <a:spLocks noChangeAspect="1"/>
            </p:cNvSpPr>
            <p:nvPr/>
          </p:nvSpPr>
          <p:spPr bwMode="auto">
            <a:xfrm>
              <a:off x="4392625" y="3300408"/>
              <a:ext cx="98425" cy="190500"/>
            </a:xfrm>
            <a:custGeom>
              <a:avLst/>
              <a:gdLst/>
              <a:ahLst/>
              <a:cxnLst>
                <a:cxn ang="0">
                  <a:pos x="0" y="31"/>
                </a:cxn>
                <a:cxn ang="0">
                  <a:pos x="9" y="25"/>
                </a:cxn>
                <a:cxn ang="0">
                  <a:pos x="12" y="0"/>
                </a:cxn>
                <a:cxn ang="0">
                  <a:pos x="33" y="0"/>
                </a:cxn>
                <a:cxn ang="0">
                  <a:pos x="28" y="8"/>
                </a:cxn>
                <a:cxn ang="0">
                  <a:pos x="34" y="18"/>
                </a:cxn>
                <a:cxn ang="0">
                  <a:pos x="21" y="31"/>
                </a:cxn>
                <a:cxn ang="0">
                  <a:pos x="35" y="39"/>
                </a:cxn>
                <a:cxn ang="0">
                  <a:pos x="18" y="67"/>
                </a:cxn>
                <a:cxn ang="0">
                  <a:pos x="16" y="49"/>
                </a:cxn>
                <a:cxn ang="0">
                  <a:pos x="0" y="31"/>
                </a:cxn>
              </a:cxnLst>
              <a:rect l="0" t="0" r="r" b="b"/>
              <a:pathLst>
                <a:path w="36" h="68">
                  <a:moveTo>
                    <a:pt x="0" y="31"/>
                  </a:moveTo>
                  <a:lnTo>
                    <a:pt x="9" y="25"/>
                  </a:lnTo>
                  <a:lnTo>
                    <a:pt x="12" y="0"/>
                  </a:lnTo>
                  <a:lnTo>
                    <a:pt x="33" y="0"/>
                  </a:lnTo>
                  <a:lnTo>
                    <a:pt x="28" y="8"/>
                  </a:lnTo>
                  <a:lnTo>
                    <a:pt x="34" y="18"/>
                  </a:lnTo>
                  <a:lnTo>
                    <a:pt x="21" y="31"/>
                  </a:lnTo>
                  <a:lnTo>
                    <a:pt x="35" y="39"/>
                  </a:lnTo>
                  <a:lnTo>
                    <a:pt x="18" y="67"/>
                  </a:lnTo>
                  <a:lnTo>
                    <a:pt x="16" y="49"/>
                  </a:lnTo>
                  <a:lnTo>
                    <a:pt x="0" y="3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7" name="Freeform 145">
              <a:extLst>
                <a:ext uri="{FF2B5EF4-FFF2-40B4-BE49-F238E27FC236}">
                  <a16:creationId xmlns:a16="http://schemas.microsoft.com/office/drawing/2014/main" id="{58BADA40-F8E1-40D6-BD34-BB36D1BE3128}"/>
                </a:ext>
              </a:extLst>
            </p:cNvPr>
            <p:cNvSpPr>
              <a:spLocks noChangeAspect="1"/>
            </p:cNvSpPr>
            <p:nvPr/>
          </p:nvSpPr>
          <p:spPr bwMode="auto">
            <a:xfrm>
              <a:off x="4848238" y="3159121"/>
              <a:ext cx="66675" cy="55562"/>
            </a:xfrm>
            <a:custGeom>
              <a:avLst/>
              <a:gdLst/>
              <a:ahLst/>
              <a:cxnLst>
                <a:cxn ang="0">
                  <a:pos x="0" y="12"/>
                </a:cxn>
                <a:cxn ang="0">
                  <a:pos x="3" y="1"/>
                </a:cxn>
                <a:cxn ang="0">
                  <a:pos x="16" y="0"/>
                </a:cxn>
                <a:cxn ang="0">
                  <a:pos x="24" y="9"/>
                </a:cxn>
                <a:cxn ang="0">
                  <a:pos x="13" y="9"/>
                </a:cxn>
                <a:cxn ang="0">
                  <a:pos x="1" y="19"/>
                </a:cxn>
                <a:cxn ang="0">
                  <a:pos x="6" y="13"/>
                </a:cxn>
                <a:cxn ang="0">
                  <a:pos x="0" y="12"/>
                </a:cxn>
              </a:cxnLst>
              <a:rect l="0" t="0" r="r" b="b"/>
              <a:pathLst>
                <a:path w="25" h="20">
                  <a:moveTo>
                    <a:pt x="0" y="12"/>
                  </a:moveTo>
                  <a:lnTo>
                    <a:pt x="3" y="1"/>
                  </a:lnTo>
                  <a:lnTo>
                    <a:pt x="16" y="0"/>
                  </a:lnTo>
                  <a:lnTo>
                    <a:pt x="24" y="9"/>
                  </a:lnTo>
                  <a:lnTo>
                    <a:pt x="13" y="9"/>
                  </a:lnTo>
                  <a:lnTo>
                    <a:pt x="1" y="19"/>
                  </a:lnTo>
                  <a:lnTo>
                    <a:pt x="6" y="13"/>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8" name="Freeform 146">
              <a:extLst>
                <a:ext uri="{FF2B5EF4-FFF2-40B4-BE49-F238E27FC236}">
                  <a16:creationId xmlns:a16="http://schemas.microsoft.com/office/drawing/2014/main" id="{DAE37627-048F-45D8-A58D-2D53C2A09167}"/>
                </a:ext>
              </a:extLst>
            </p:cNvPr>
            <p:cNvSpPr>
              <a:spLocks noChangeAspect="1"/>
            </p:cNvSpPr>
            <p:nvPr/>
          </p:nvSpPr>
          <p:spPr bwMode="auto">
            <a:xfrm>
              <a:off x="4854588" y="3152771"/>
              <a:ext cx="449264" cy="180975"/>
            </a:xfrm>
            <a:custGeom>
              <a:avLst/>
              <a:gdLst/>
              <a:ahLst/>
              <a:cxnLst>
                <a:cxn ang="0">
                  <a:pos x="0" y="21"/>
                </a:cxn>
                <a:cxn ang="0">
                  <a:pos x="7" y="38"/>
                </a:cxn>
                <a:cxn ang="0">
                  <a:pos x="1" y="40"/>
                </a:cxn>
                <a:cxn ang="0">
                  <a:pos x="7" y="42"/>
                </a:cxn>
                <a:cxn ang="0">
                  <a:pos x="10" y="53"/>
                </a:cxn>
                <a:cxn ang="0">
                  <a:pos x="19" y="51"/>
                </a:cxn>
                <a:cxn ang="0">
                  <a:pos x="10" y="56"/>
                </a:cxn>
                <a:cxn ang="0">
                  <a:pos x="20" y="54"/>
                </a:cxn>
                <a:cxn ang="0">
                  <a:pos x="32" y="61"/>
                </a:cxn>
                <a:cxn ang="0">
                  <a:pos x="42" y="54"/>
                </a:cxn>
                <a:cxn ang="0">
                  <a:pos x="58" y="63"/>
                </a:cxn>
                <a:cxn ang="0">
                  <a:pos x="86" y="54"/>
                </a:cxn>
                <a:cxn ang="0">
                  <a:pos x="86" y="64"/>
                </a:cxn>
                <a:cxn ang="0">
                  <a:pos x="91" y="54"/>
                </a:cxn>
                <a:cxn ang="0">
                  <a:pos x="144" y="51"/>
                </a:cxn>
                <a:cxn ang="0">
                  <a:pos x="164" y="50"/>
                </a:cxn>
                <a:cxn ang="0">
                  <a:pos x="158" y="28"/>
                </a:cxn>
                <a:cxn ang="0">
                  <a:pos x="162" y="23"/>
                </a:cxn>
                <a:cxn ang="0">
                  <a:pos x="146" y="4"/>
                </a:cxn>
                <a:cxn ang="0">
                  <a:pos x="135" y="4"/>
                </a:cxn>
                <a:cxn ang="0">
                  <a:pos x="105" y="12"/>
                </a:cxn>
                <a:cxn ang="0">
                  <a:pos x="78" y="0"/>
                </a:cxn>
                <a:cxn ang="0">
                  <a:pos x="63" y="0"/>
                </a:cxn>
                <a:cxn ang="0">
                  <a:pos x="42" y="11"/>
                </a:cxn>
                <a:cxn ang="0">
                  <a:pos x="26" y="8"/>
                </a:cxn>
                <a:cxn ang="0">
                  <a:pos x="31" y="14"/>
                </a:cxn>
                <a:cxn ang="0">
                  <a:pos x="0" y="21"/>
                </a:cxn>
              </a:cxnLst>
              <a:rect l="0" t="0" r="r" b="b"/>
              <a:pathLst>
                <a:path w="165" h="65">
                  <a:moveTo>
                    <a:pt x="0" y="21"/>
                  </a:moveTo>
                  <a:lnTo>
                    <a:pt x="7" y="38"/>
                  </a:lnTo>
                  <a:lnTo>
                    <a:pt x="1" y="40"/>
                  </a:lnTo>
                  <a:lnTo>
                    <a:pt x="7" y="42"/>
                  </a:lnTo>
                  <a:lnTo>
                    <a:pt x="10" y="53"/>
                  </a:lnTo>
                  <a:lnTo>
                    <a:pt x="19" y="51"/>
                  </a:lnTo>
                  <a:lnTo>
                    <a:pt x="10" y="56"/>
                  </a:lnTo>
                  <a:lnTo>
                    <a:pt x="20" y="54"/>
                  </a:lnTo>
                  <a:lnTo>
                    <a:pt x="32" y="61"/>
                  </a:lnTo>
                  <a:lnTo>
                    <a:pt x="42" y="54"/>
                  </a:lnTo>
                  <a:lnTo>
                    <a:pt x="58" y="63"/>
                  </a:lnTo>
                  <a:lnTo>
                    <a:pt x="86" y="54"/>
                  </a:lnTo>
                  <a:lnTo>
                    <a:pt x="86" y="64"/>
                  </a:lnTo>
                  <a:lnTo>
                    <a:pt x="91" y="54"/>
                  </a:lnTo>
                  <a:lnTo>
                    <a:pt x="144" y="51"/>
                  </a:lnTo>
                  <a:lnTo>
                    <a:pt x="164" y="50"/>
                  </a:lnTo>
                  <a:lnTo>
                    <a:pt x="158" y="28"/>
                  </a:lnTo>
                  <a:lnTo>
                    <a:pt x="162" y="23"/>
                  </a:lnTo>
                  <a:lnTo>
                    <a:pt x="146" y="4"/>
                  </a:lnTo>
                  <a:lnTo>
                    <a:pt x="135" y="4"/>
                  </a:lnTo>
                  <a:lnTo>
                    <a:pt x="105" y="12"/>
                  </a:lnTo>
                  <a:lnTo>
                    <a:pt x="78" y="0"/>
                  </a:lnTo>
                  <a:lnTo>
                    <a:pt x="63" y="0"/>
                  </a:lnTo>
                  <a:lnTo>
                    <a:pt x="42" y="11"/>
                  </a:lnTo>
                  <a:lnTo>
                    <a:pt x="26" y="8"/>
                  </a:lnTo>
                  <a:lnTo>
                    <a:pt x="31" y="14"/>
                  </a:lnTo>
                  <a:lnTo>
                    <a:pt x="0" y="2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9" name="Freeform 147">
              <a:extLst>
                <a:ext uri="{FF2B5EF4-FFF2-40B4-BE49-F238E27FC236}">
                  <a16:creationId xmlns:a16="http://schemas.microsoft.com/office/drawing/2014/main" id="{0865DFFE-B649-4F71-977B-817F3786A890}"/>
                </a:ext>
              </a:extLst>
            </p:cNvPr>
            <p:cNvSpPr>
              <a:spLocks noChangeAspect="1"/>
            </p:cNvSpPr>
            <p:nvPr/>
          </p:nvSpPr>
          <p:spPr bwMode="auto">
            <a:xfrm>
              <a:off x="3970349" y="2732084"/>
              <a:ext cx="101600" cy="119062"/>
            </a:xfrm>
            <a:custGeom>
              <a:avLst/>
              <a:gdLst/>
              <a:ahLst/>
              <a:cxnLst>
                <a:cxn ang="0">
                  <a:pos x="0" y="36"/>
                </a:cxn>
                <a:cxn ang="0">
                  <a:pos x="5" y="39"/>
                </a:cxn>
                <a:cxn ang="0">
                  <a:pos x="1" y="42"/>
                </a:cxn>
                <a:cxn ang="0">
                  <a:pos x="33" y="36"/>
                </a:cxn>
                <a:cxn ang="0">
                  <a:pos x="36" y="14"/>
                </a:cxn>
                <a:cxn ang="0">
                  <a:pos x="31" y="8"/>
                </a:cxn>
                <a:cxn ang="0">
                  <a:pos x="22" y="11"/>
                </a:cxn>
                <a:cxn ang="0">
                  <a:pos x="19" y="8"/>
                </a:cxn>
                <a:cxn ang="0">
                  <a:pos x="23" y="2"/>
                </a:cxn>
                <a:cxn ang="0">
                  <a:pos x="19" y="0"/>
                </a:cxn>
                <a:cxn ang="0">
                  <a:pos x="15" y="11"/>
                </a:cxn>
                <a:cxn ang="0">
                  <a:pos x="1" y="14"/>
                </a:cxn>
                <a:cxn ang="0">
                  <a:pos x="5" y="16"/>
                </a:cxn>
                <a:cxn ang="0">
                  <a:pos x="2" y="22"/>
                </a:cxn>
                <a:cxn ang="0">
                  <a:pos x="12" y="24"/>
                </a:cxn>
                <a:cxn ang="0">
                  <a:pos x="4" y="32"/>
                </a:cxn>
                <a:cxn ang="0">
                  <a:pos x="13" y="30"/>
                </a:cxn>
                <a:cxn ang="0">
                  <a:pos x="0" y="36"/>
                </a:cxn>
              </a:cxnLst>
              <a:rect l="0" t="0" r="r" b="b"/>
              <a:pathLst>
                <a:path w="37" h="43">
                  <a:moveTo>
                    <a:pt x="0" y="36"/>
                  </a:moveTo>
                  <a:lnTo>
                    <a:pt x="5" y="39"/>
                  </a:lnTo>
                  <a:lnTo>
                    <a:pt x="1" y="42"/>
                  </a:lnTo>
                  <a:lnTo>
                    <a:pt x="33" y="36"/>
                  </a:lnTo>
                  <a:lnTo>
                    <a:pt x="36" y="14"/>
                  </a:lnTo>
                  <a:lnTo>
                    <a:pt x="31" y="8"/>
                  </a:lnTo>
                  <a:lnTo>
                    <a:pt x="22" y="11"/>
                  </a:lnTo>
                  <a:lnTo>
                    <a:pt x="19" y="8"/>
                  </a:lnTo>
                  <a:lnTo>
                    <a:pt x="23" y="2"/>
                  </a:lnTo>
                  <a:lnTo>
                    <a:pt x="19" y="0"/>
                  </a:lnTo>
                  <a:lnTo>
                    <a:pt x="15" y="11"/>
                  </a:lnTo>
                  <a:lnTo>
                    <a:pt x="1" y="14"/>
                  </a:lnTo>
                  <a:lnTo>
                    <a:pt x="5" y="16"/>
                  </a:lnTo>
                  <a:lnTo>
                    <a:pt x="2" y="22"/>
                  </a:lnTo>
                  <a:lnTo>
                    <a:pt x="12" y="24"/>
                  </a:lnTo>
                  <a:lnTo>
                    <a:pt x="4" y="32"/>
                  </a:lnTo>
                  <a:lnTo>
                    <a:pt x="13" y="30"/>
                  </a:lnTo>
                  <a:lnTo>
                    <a:pt x="0" y="3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40" name="Freeform 148">
              <a:extLst>
                <a:ext uri="{FF2B5EF4-FFF2-40B4-BE49-F238E27FC236}">
                  <a16:creationId xmlns:a16="http://schemas.microsoft.com/office/drawing/2014/main" id="{6BC90ABF-ADE9-42EF-80FF-34C2A6862888}"/>
                </a:ext>
              </a:extLst>
            </p:cNvPr>
            <p:cNvSpPr>
              <a:spLocks noChangeAspect="1"/>
            </p:cNvSpPr>
            <p:nvPr/>
          </p:nvSpPr>
          <p:spPr bwMode="auto">
            <a:xfrm>
              <a:off x="4022736" y="2722559"/>
              <a:ext cx="63500" cy="50800"/>
            </a:xfrm>
            <a:custGeom>
              <a:avLst/>
              <a:gdLst/>
              <a:ahLst/>
              <a:cxnLst>
                <a:cxn ang="0">
                  <a:pos x="0" y="11"/>
                </a:cxn>
                <a:cxn ang="0">
                  <a:pos x="3" y="14"/>
                </a:cxn>
                <a:cxn ang="0">
                  <a:pos x="12" y="11"/>
                </a:cxn>
                <a:cxn ang="0">
                  <a:pos x="17" y="17"/>
                </a:cxn>
                <a:cxn ang="0">
                  <a:pos x="22" y="11"/>
                </a:cxn>
                <a:cxn ang="0">
                  <a:pos x="17" y="3"/>
                </a:cxn>
                <a:cxn ang="0">
                  <a:pos x="6" y="0"/>
                </a:cxn>
                <a:cxn ang="0">
                  <a:pos x="4" y="5"/>
                </a:cxn>
                <a:cxn ang="0">
                  <a:pos x="0" y="11"/>
                </a:cxn>
              </a:cxnLst>
              <a:rect l="0" t="0" r="r" b="b"/>
              <a:pathLst>
                <a:path w="23" h="18">
                  <a:moveTo>
                    <a:pt x="0" y="11"/>
                  </a:moveTo>
                  <a:lnTo>
                    <a:pt x="3" y="14"/>
                  </a:lnTo>
                  <a:lnTo>
                    <a:pt x="12" y="11"/>
                  </a:lnTo>
                  <a:lnTo>
                    <a:pt x="17" y="17"/>
                  </a:lnTo>
                  <a:lnTo>
                    <a:pt x="22" y="11"/>
                  </a:lnTo>
                  <a:lnTo>
                    <a:pt x="17" y="3"/>
                  </a:lnTo>
                  <a:lnTo>
                    <a:pt x="6" y="0"/>
                  </a:lnTo>
                  <a:lnTo>
                    <a:pt x="4" y="5"/>
                  </a:lnTo>
                  <a:lnTo>
                    <a:pt x="0" y="11"/>
                  </a:lnTo>
                </a:path>
              </a:pathLst>
            </a:custGeom>
            <a:solidFill>
              <a:srgbClr val="27ACAA"/>
            </a:solidFill>
            <a:ln w="6350" cap="rnd" cmpd="sng">
              <a:solidFill>
                <a:srgbClr val="FFFFFF"/>
              </a:solidFill>
              <a:prstDash val="solid"/>
              <a:round/>
              <a:headEnd type="none" w="sm" len="sm"/>
              <a:tailEnd type="none" w="sm" len="sm"/>
            </a:ln>
            <a:effectLst/>
          </p:spPr>
          <p:txBody>
            <a:bodyPr/>
            <a:lstStyle/>
            <a:p>
              <a:endParaRPr lang="en-US" sz="2213"/>
            </a:p>
          </p:txBody>
        </p:sp>
        <p:sp>
          <p:nvSpPr>
            <p:cNvPr id="341" name="Freeform 149">
              <a:extLst>
                <a:ext uri="{FF2B5EF4-FFF2-40B4-BE49-F238E27FC236}">
                  <a16:creationId xmlns:a16="http://schemas.microsoft.com/office/drawing/2014/main" id="{057A87E3-E496-4B7A-9FC5-40D4E70087D5}"/>
                </a:ext>
              </a:extLst>
            </p:cNvPr>
            <p:cNvSpPr>
              <a:spLocks noChangeAspect="1"/>
            </p:cNvSpPr>
            <p:nvPr/>
          </p:nvSpPr>
          <p:spPr bwMode="auto">
            <a:xfrm>
              <a:off x="4044961" y="2582859"/>
              <a:ext cx="47625" cy="47625"/>
            </a:xfrm>
            <a:custGeom>
              <a:avLst/>
              <a:gdLst/>
              <a:ahLst/>
              <a:cxnLst>
                <a:cxn ang="0">
                  <a:pos x="0" y="16"/>
                </a:cxn>
                <a:cxn ang="0">
                  <a:pos x="0" y="2"/>
                </a:cxn>
                <a:cxn ang="0">
                  <a:pos x="16" y="0"/>
                </a:cxn>
                <a:cxn ang="0">
                  <a:pos x="0" y="16"/>
                </a:cxn>
              </a:cxnLst>
              <a:rect l="0" t="0" r="r" b="b"/>
              <a:pathLst>
                <a:path w="17" h="17">
                  <a:moveTo>
                    <a:pt x="0" y="16"/>
                  </a:moveTo>
                  <a:lnTo>
                    <a:pt x="0" y="2"/>
                  </a:lnTo>
                  <a:lnTo>
                    <a:pt x="16" y="0"/>
                  </a:lnTo>
                  <a:lnTo>
                    <a:pt x="0" y="16"/>
                  </a:lnTo>
                </a:path>
              </a:pathLst>
            </a:custGeom>
            <a:solidFill>
              <a:srgbClr val="27ACAA"/>
            </a:solidFill>
            <a:ln w="6350" cap="rnd" cmpd="sng">
              <a:solidFill>
                <a:srgbClr val="FFFFFF"/>
              </a:solidFill>
              <a:prstDash val="solid"/>
              <a:round/>
              <a:headEnd type="none" w="sm" len="sm"/>
              <a:tailEnd type="none" w="sm" len="sm"/>
            </a:ln>
            <a:effectLst/>
          </p:spPr>
          <p:txBody>
            <a:bodyPr/>
            <a:lstStyle/>
            <a:p>
              <a:endParaRPr lang="en-US" sz="2213"/>
            </a:p>
          </p:txBody>
        </p:sp>
        <p:sp>
          <p:nvSpPr>
            <p:cNvPr id="342" name="Freeform 150">
              <a:extLst>
                <a:ext uri="{FF2B5EF4-FFF2-40B4-BE49-F238E27FC236}">
                  <a16:creationId xmlns:a16="http://schemas.microsoft.com/office/drawing/2014/main" id="{2063F743-5442-4B09-B3DD-36441E2EDC38}"/>
                </a:ext>
              </a:extLst>
            </p:cNvPr>
            <p:cNvSpPr>
              <a:spLocks noChangeAspect="1"/>
            </p:cNvSpPr>
            <p:nvPr/>
          </p:nvSpPr>
          <p:spPr bwMode="auto">
            <a:xfrm>
              <a:off x="4056074" y="2640009"/>
              <a:ext cx="47625" cy="47625"/>
            </a:xfrm>
            <a:custGeom>
              <a:avLst/>
              <a:gdLst/>
              <a:ahLst/>
              <a:cxnLst>
                <a:cxn ang="0">
                  <a:pos x="0" y="12"/>
                </a:cxn>
                <a:cxn ang="0">
                  <a:pos x="9" y="0"/>
                </a:cxn>
                <a:cxn ang="0">
                  <a:pos x="16" y="16"/>
                </a:cxn>
                <a:cxn ang="0">
                  <a:pos x="0" y="12"/>
                </a:cxn>
              </a:cxnLst>
              <a:rect l="0" t="0" r="r" b="b"/>
              <a:pathLst>
                <a:path w="17" h="17">
                  <a:moveTo>
                    <a:pt x="0" y="12"/>
                  </a:moveTo>
                  <a:lnTo>
                    <a:pt x="9" y="0"/>
                  </a:lnTo>
                  <a:lnTo>
                    <a:pt x="16" y="16"/>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43" name="Freeform 151">
              <a:extLst>
                <a:ext uri="{FF2B5EF4-FFF2-40B4-BE49-F238E27FC236}">
                  <a16:creationId xmlns:a16="http://schemas.microsoft.com/office/drawing/2014/main" id="{79410CF8-7F8A-46DA-B62F-A16AB9F59C17}"/>
                </a:ext>
              </a:extLst>
            </p:cNvPr>
            <p:cNvSpPr>
              <a:spLocks noChangeAspect="1"/>
            </p:cNvSpPr>
            <p:nvPr/>
          </p:nvSpPr>
          <p:spPr bwMode="auto">
            <a:xfrm>
              <a:off x="4070361" y="2608259"/>
              <a:ext cx="190501" cy="300037"/>
            </a:xfrm>
            <a:custGeom>
              <a:avLst/>
              <a:gdLst/>
              <a:ahLst/>
              <a:cxnLst>
                <a:cxn ang="0">
                  <a:pos x="0" y="25"/>
                </a:cxn>
                <a:cxn ang="0">
                  <a:pos x="3" y="10"/>
                </a:cxn>
                <a:cxn ang="0">
                  <a:pos x="12" y="0"/>
                </a:cxn>
                <a:cxn ang="0">
                  <a:pos x="27" y="0"/>
                </a:cxn>
                <a:cxn ang="0">
                  <a:pos x="17" y="12"/>
                </a:cxn>
                <a:cxn ang="0">
                  <a:pos x="38" y="15"/>
                </a:cxn>
                <a:cxn ang="0">
                  <a:pos x="25" y="32"/>
                </a:cxn>
                <a:cxn ang="0">
                  <a:pos x="41" y="38"/>
                </a:cxn>
                <a:cxn ang="0">
                  <a:pos x="56" y="60"/>
                </a:cxn>
                <a:cxn ang="0">
                  <a:pos x="52" y="62"/>
                </a:cxn>
                <a:cxn ang="0">
                  <a:pos x="58" y="67"/>
                </a:cxn>
                <a:cxn ang="0">
                  <a:pos x="54" y="73"/>
                </a:cxn>
                <a:cxn ang="0">
                  <a:pos x="69" y="74"/>
                </a:cxn>
                <a:cxn ang="0">
                  <a:pos x="60" y="88"/>
                </a:cxn>
                <a:cxn ang="0">
                  <a:pos x="67" y="92"/>
                </a:cxn>
                <a:cxn ang="0">
                  <a:pos x="5" y="106"/>
                </a:cxn>
                <a:cxn ang="0">
                  <a:pos x="33" y="86"/>
                </a:cxn>
                <a:cxn ang="0">
                  <a:pos x="24" y="89"/>
                </a:cxn>
                <a:cxn ang="0">
                  <a:pos x="9" y="83"/>
                </a:cxn>
                <a:cxn ang="0">
                  <a:pos x="20" y="76"/>
                </a:cxn>
                <a:cxn ang="0">
                  <a:pos x="13" y="73"/>
                </a:cxn>
                <a:cxn ang="0">
                  <a:pos x="29" y="65"/>
                </a:cxn>
                <a:cxn ang="0">
                  <a:pos x="31" y="55"/>
                </a:cxn>
                <a:cxn ang="0">
                  <a:pos x="23" y="52"/>
                </a:cxn>
                <a:cxn ang="0">
                  <a:pos x="27" y="46"/>
                </a:cxn>
                <a:cxn ang="0">
                  <a:pos x="11" y="49"/>
                </a:cxn>
                <a:cxn ang="0">
                  <a:pos x="12" y="34"/>
                </a:cxn>
                <a:cxn ang="0">
                  <a:pos x="3" y="41"/>
                </a:cxn>
                <a:cxn ang="0">
                  <a:pos x="8" y="25"/>
                </a:cxn>
                <a:cxn ang="0">
                  <a:pos x="0" y="25"/>
                </a:cxn>
              </a:cxnLst>
              <a:rect l="0" t="0" r="r" b="b"/>
              <a:pathLst>
                <a:path w="70" h="107">
                  <a:moveTo>
                    <a:pt x="0" y="25"/>
                  </a:moveTo>
                  <a:lnTo>
                    <a:pt x="3" y="10"/>
                  </a:lnTo>
                  <a:lnTo>
                    <a:pt x="12" y="0"/>
                  </a:lnTo>
                  <a:lnTo>
                    <a:pt x="27" y="0"/>
                  </a:lnTo>
                  <a:lnTo>
                    <a:pt x="17" y="12"/>
                  </a:lnTo>
                  <a:lnTo>
                    <a:pt x="38" y="15"/>
                  </a:lnTo>
                  <a:lnTo>
                    <a:pt x="25" y="32"/>
                  </a:lnTo>
                  <a:lnTo>
                    <a:pt x="41" y="38"/>
                  </a:lnTo>
                  <a:lnTo>
                    <a:pt x="56" y="60"/>
                  </a:lnTo>
                  <a:lnTo>
                    <a:pt x="52" y="62"/>
                  </a:lnTo>
                  <a:lnTo>
                    <a:pt x="58" y="67"/>
                  </a:lnTo>
                  <a:lnTo>
                    <a:pt x="54" y="73"/>
                  </a:lnTo>
                  <a:lnTo>
                    <a:pt x="69" y="74"/>
                  </a:lnTo>
                  <a:lnTo>
                    <a:pt x="60" y="88"/>
                  </a:lnTo>
                  <a:lnTo>
                    <a:pt x="67" y="92"/>
                  </a:lnTo>
                  <a:lnTo>
                    <a:pt x="5" y="106"/>
                  </a:lnTo>
                  <a:lnTo>
                    <a:pt x="33" y="86"/>
                  </a:lnTo>
                  <a:lnTo>
                    <a:pt x="24" y="89"/>
                  </a:lnTo>
                  <a:lnTo>
                    <a:pt x="9" y="83"/>
                  </a:lnTo>
                  <a:lnTo>
                    <a:pt x="20" y="76"/>
                  </a:lnTo>
                  <a:lnTo>
                    <a:pt x="13" y="73"/>
                  </a:lnTo>
                  <a:lnTo>
                    <a:pt x="29" y="65"/>
                  </a:lnTo>
                  <a:lnTo>
                    <a:pt x="31" y="55"/>
                  </a:lnTo>
                  <a:lnTo>
                    <a:pt x="23" y="52"/>
                  </a:lnTo>
                  <a:lnTo>
                    <a:pt x="27" y="46"/>
                  </a:lnTo>
                  <a:lnTo>
                    <a:pt x="11" y="49"/>
                  </a:lnTo>
                  <a:lnTo>
                    <a:pt x="12" y="34"/>
                  </a:lnTo>
                  <a:lnTo>
                    <a:pt x="3" y="41"/>
                  </a:lnTo>
                  <a:lnTo>
                    <a:pt x="8" y="25"/>
                  </a:lnTo>
                  <a:lnTo>
                    <a:pt x="0" y="25"/>
                  </a:lnTo>
                </a:path>
              </a:pathLst>
            </a:custGeom>
            <a:solidFill>
              <a:srgbClr val="27ACAA"/>
            </a:solidFill>
            <a:ln w="6350" cap="rnd" cmpd="sng">
              <a:solidFill>
                <a:srgbClr val="FFFFFF"/>
              </a:solidFill>
              <a:prstDash val="solid"/>
              <a:round/>
              <a:headEnd type="none" w="sm" len="sm"/>
              <a:tailEnd type="none" w="sm" len="sm"/>
            </a:ln>
            <a:effectLst/>
          </p:spPr>
          <p:txBody>
            <a:bodyPr/>
            <a:lstStyle/>
            <a:p>
              <a:endParaRPr lang="en-US" sz="2213"/>
            </a:p>
          </p:txBody>
        </p:sp>
        <p:sp>
          <p:nvSpPr>
            <p:cNvPr id="344" name="Freeform 152">
              <a:extLst>
                <a:ext uri="{FF2B5EF4-FFF2-40B4-BE49-F238E27FC236}">
                  <a16:creationId xmlns:a16="http://schemas.microsoft.com/office/drawing/2014/main" id="{874C926C-0935-4514-B33C-F48939B73933}"/>
                </a:ext>
              </a:extLst>
            </p:cNvPr>
            <p:cNvSpPr>
              <a:spLocks noChangeAspect="1"/>
            </p:cNvSpPr>
            <p:nvPr/>
          </p:nvSpPr>
          <p:spPr bwMode="auto">
            <a:xfrm>
              <a:off x="152401" y="2084385"/>
              <a:ext cx="723902" cy="658811"/>
            </a:xfrm>
            <a:custGeom>
              <a:avLst/>
              <a:gdLst/>
              <a:ahLst/>
              <a:cxnLst>
                <a:cxn ang="0">
                  <a:pos x="17" y="94"/>
                </a:cxn>
                <a:cxn ang="0">
                  <a:pos x="18" y="104"/>
                </a:cxn>
                <a:cxn ang="0">
                  <a:pos x="48" y="109"/>
                </a:cxn>
                <a:cxn ang="0">
                  <a:pos x="59" y="105"/>
                </a:cxn>
                <a:cxn ang="0">
                  <a:pos x="26" y="133"/>
                </a:cxn>
                <a:cxn ang="0">
                  <a:pos x="25" y="146"/>
                </a:cxn>
                <a:cxn ang="0">
                  <a:pos x="25" y="154"/>
                </a:cxn>
                <a:cxn ang="0">
                  <a:pos x="31" y="164"/>
                </a:cxn>
                <a:cxn ang="0">
                  <a:pos x="44" y="173"/>
                </a:cxn>
                <a:cxn ang="0">
                  <a:pos x="49" y="164"/>
                </a:cxn>
                <a:cxn ang="0">
                  <a:pos x="53" y="186"/>
                </a:cxn>
                <a:cxn ang="0">
                  <a:pos x="81" y="188"/>
                </a:cxn>
                <a:cxn ang="0">
                  <a:pos x="88" y="186"/>
                </a:cxn>
                <a:cxn ang="0">
                  <a:pos x="84" y="209"/>
                </a:cxn>
                <a:cxn ang="0">
                  <a:pos x="69" y="222"/>
                </a:cxn>
                <a:cxn ang="0">
                  <a:pos x="41" y="234"/>
                </a:cxn>
                <a:cxn ang="0">
                  <a:pos x="74" y="225"/>
                </a:cxn>
                <a:cxn ang="0">
                  <a:pos x="79" y="212"/>
                </a:cxn>
                <a:cxn ang="0">
                  <a:pos x="123" y="191"/>
                </a:cxn>
                <a:cxn ang="0">
                  <a:pos x="124" y="177"/>
                </a:cxn>
                <a:cxn ang="0">
                  <a:pos x="157" y="137"/>
                </a:cxn>
                <a:cxn ang="0">
                  <a:pos x="166" y="148"/>
                </a:cxn>
                <a:cxn ang="0">
                  <a:pos x="169" y="156"/>
                </a:cxn>
                <a:cxn ang="0">
                  <a:pos x="143" y="170"/>
                </a:cxn>
                <a:cxn ang="0">
                  <a:pos x="144" y="179"/>
                </a:cxn>
                <a:cxn ang="0">
                  <a:pos x="176" y="160"/>
                </a:cxn>
                <a:cxn ang="0">
                  <a:pos x="178" y="151"/>
                </a:cxn>
                <a:cxn ang="0">
                  <a:pos x="191" y="153"/>
                </a:cxn>
                <a:cxn ang="0">
                  <a:pos x="212" y="167"/>
                </a:cxn>
                <a:cxn ang="0">
                  <a:pos x="252" y="167"/>
                </a:cxn>
                <a:cxn ang="0">
                  <a:pos x="250" y="175"/>
                </a:cxn>
                <a:cxn ang="0">
                  <a:pos x="265" y="176"/>
                </a:cxn>
                <a:cxn ang="0">
                  <a:pos x="240" y="164"/>
                </a:cxn>
                <a:cxn ang="0">
                  <a:pos x="145" y="15"/>
                </a:cxn>
                <a:cxn ang="0">
                  <a:pos x="115" y="4"/>
                </a:cxn>
                <a:cxn ang="0">
                  <a:pos x="104" y="8"/>
                </a:cxn>
                <a:cxn ang="0">
                  <a:pos x="101" y="0"/>
                </a:cxn>
                <a:cxn ang="0">
                  <a:pos x="73" y="10"/>
                </a:cxn>
                <a:cxn ang="0">
                  <a:pos x="70" y="13"/>
                </a:cxn>
                <a:cxn ang="0">
                  <a:pos x="57" y="24"/>
                </a:cxn>
                <a:cxn ang="0">
                  <a:pos x="39" y="35"/>
                </a:cxn>
                <a:cxn ang="0">
                  <a:pos x="18" y="46"/>
                </a:cxn>
                <a:cxn ang="0">
                  <a:pos x="38" y="67"/>
                </a:cxn>
                <a:cxn ang="0">
                  <a:pos x="53" y="74"/>
                </a:cxn>
                <a:cxn ang="0">
                  <a:pos x="63" y="79"/>
                </a:cxn>
                <a:cxn ang="0">
                  <a:pos x="38" y="82"/>
                </a:cxn>
                <a:cxn ang="0">
                  <a:pos x="30" y="75"/>
                </a:cxn>
              </a:cxnLst>
              <a:rect l="0" t="0" r="r" b="b"/>
              <a:pathLst>
                <a:path w="266" h="235">
                  <a:moveTo>
                    <a:pt x="0" y="89"/>
                  </a:moveTo>
                  <a:lnTo>
                    <a:pt x="17" y="94"/>
                  </a:lnTo>
                  <a:lnTo>
                    <a:pt x="10" y="95"/>
                  </a:lnTo>
                  <a:lnTo>
                    <a:pt x="18" y="104"/>
                  </a:lnTo>
                  <a:lnTo>
                    <a:pt x="44" y="103"/>
                  </a:lnTo>
                  <a:lnTo>
                    <a:pt x="48" y="109"/>
                  </a:lnTo>
                  <a:lnTo>
                    <a:pt x="65" y="102"/>
                  </a:lnTo>
                  <a:lnTo>
                    <a:pt x="59" y="105"/>
                  </a:lnTo>
                  <a:lnTo>
                    <a:pt x="62" y="119"/>
                  </a:lnTo>
                  <a:lnTo>
                    <a:pt x="26" y="133"/>
                  </a:lnTo>
                  <a:lnTo>
                    <a:pt x="16" y="148"/>
                  </a:lnTo>
                  <a:lnTo>
                    <a:pt x="25" y="146"/>
                  </a:lnTo>
                  <a:lnTo>
                    <a:pt x="18" y="149"/>
                  </a:lnTo>
                  <a:lnTo>
                    <a:pt x="25" y="154"/>
                  </a:lnTo>
                  <a:lnTo>
                    <a:pt x="38" y="156"/>
                  </a:lnTo>
                  <a:lnTo>
                    <a:pt x="31" y="164"/>
                  </a:lnTo>
                  <a:lnTo>
                    <a:pt x="37" y="172"/>
                  </a:lnTo>
                  <a:lnTo>
                    <a:pt x="44" y="173"/>
                  </a:lnTo>
                  <a:lnTo>
                    <a:pt x="58" y="156"/>
                  </a:lnTo>
                  <a:lnTo>
                    <a:pt x="49" y="164"/>
                  </a:lnTo>
                  <a:lnTo>
                    <a:pt x="57" y="180"/>
                  </a:lnTo>
                  <a:lnTo>
                    <a:pt x="53" y="186"/>
                  </a:lnTo>
                  <a:lnTo>
                    <a:pt x="69" y="177"/>
                  </a:lnTo>
                  <a:lnTo>
                    <a:pt x="81" y="188"/>
                  </a:lnTo>
                  <a:lnTo>
                    <a:pt x="84" y="182"/>
                  </a:lnTo>
                  <a:lnTo>
                    <a:pt x="88" y="186"/>
                  </a:lnTo>
                  <a:lnTo>
                    <a:pt x="100" y="180"/>
                  </a:lnTo>
                  <a:lnTo>
                    <a:pt x="84" y="209"/>
                  </a:lnTo>
                  <a:lnTo>
                    <a:pt x="70" y="215"/>
                  </a:lnTo>
                  <a:lnTo>
                    <a:pt x="69" y="222"/>
                  </a:lnTo>
                  <a:lnTo>
                    <a:pt x="53" y="222"/>
                  </a:lnTo>
                  <a:lnTo>
                    <a:pt x="41" y="234"/>
                  </a:lnTo>
                  <a:lnTo>
                    <a:pt x="57" y="225"/>
                  </a:lnTo>
                  <a:lnTo>
                    <a:pt x="74" y="225"/>
                  </a:lnTo>
                  <a:lnTo>
                    <a:pt x="84" y="218"/>
                  </a:lnTo>
                  <a:lnTo>
                    <a:pt x="79" y="212"/>
                  </a:lnTo>
                  <a:lnTo>
                    <a:pt x="90" y="213"/>
                  </a:lnTo>
                  <a:lnTo>
                    <a:pt x="123" y="191"/>
                  </a:lnTo>
                  <a:lnTo>
                    <a:pt x="130" y="183"/>
                  </a:lnTo>
                  <a:lnTo>
                    <a:pt x="124" y="177"/>
                  </a:lnTo>
                  <a:lnTo>
                    <a:pt x="153" y="150"/>
                  </a:lnTo>
                  <a:lnTo>
                    <a:pt x="157" y="137"/>
                  </a:lnTo>
                  <a:lnTo>
                    <a:pt x="154" y="150"/>
                  </a:lnTo>
                  <a:lnTo>
                    <a:pt x="166" y="148"/>
                  </a:lnTo>
                  <a:lnTo>
                    <a:pt x="159" y="153"/>
                  </a:lnTo>
                  <a:lnTo>
                    <a:pt x="169" y="156"/>
                  </a:lnTo>
                  <a:lnTo>
                    <a:pt x="147" y="158"/>
                  </a:lnTo>
                  <a:lnTo>
                    <a:pt x="143" y="170"/>
                  </a:lnTo>
                  <a:lnTo>
                    <a:pt x="151" y="170"/>
                  </a:lnTo>
                  <a:lnTo>
                    <a:pt x="144" y="179"/>
                  </a:lnTo>
                  <a:lnTo>
                    <a:pt x="172" y="167"/>
                  </a:lnTo>
                  <a:lnTo>
                    <a:pt x="176" y="160"/>
                  </a:lnTo>
                  <a:lnTo>
                    <a:pt x="172" y="157"/>
                  </a:lnTo>
                  <a:lnTo>
                    <a:pt x="178" y="151"/>
                  </a:lnTo>
                  <a:lnTo>
                    <a:pt x="178" y="156"/>
                  </a:lnTo>
                  <a:lnTo>
                    <a:pt x="191" y="153"/>
                  </a:lnTo>
                  <a:lnTo>
                    <a:pt x="189" y="158"/>
                  </a:lnTo>
                  <a:lnTo>
                    <a:pt x="212" y="167"/>
                  </a:lnTo>
                  <a:lnTo>
                    <a:pt x="246" y="172"/>
                  </a:lnTo>
                  <a:lnTo>
                    <a:pt x="252" y="167"/>
                  </a:lnTo>
                  <a:lnTo>
                    <a:pt x="257" y="169"/>
                  </a:lnTo>
                  <a:lnTo>
                    <a:pt x="250" y="175"/>
                  </a:lnTo>
                  <a:lnTo>
                    <a:pt x="260" y="180"/>
                  </a:lnTo>
                  <a:lnTo>
                    <a:pt x="265" y="176"/>
                  </a:lnTo>
                  <a:lnTo>
                    <a:pt x="256" y="164"/>
                  </a:lnTo>
                  <a:lnTo>
                    <a:pt x="240" y="164"/>
                  </a:lnTo>
                  <a:lnTo>
                    <a:pt x="240" y="27"/>
                  </a:lnTo>
                  <a:lnTo>
                    <a:pt x="145" y="15"/>
                  </a:lnTo>
                  <a:lnTo>
                    <a:pt x="141" y="9"/>
                  </a:lnTo>
                  <a:lnTo>
                    <a:pt x="115" y="4"/>
                  </a:lnTo>
                  <a:lnTo>
                    <a:pt x="112" y="10"/>
                  </a:lnTo>
                  <a:lnTo>
                    <a:pt x="104" y="8"/>
                  </a:lnTo>
                  <a:lnTo>
                    <a:pt x="111" y="3"/>
                  </a:lnTo>
                  <a:lnTo>
                    <a:pt x="101" y="0"/>
                  </a:lnTo>
                  <a:lnTo>
                    <a:pt x="90" y="9"/>
                  </a:lnTo>
                  <a:lnTo>
                    <a:pt x="73" y="10"/>
                  </a:lnTo>
                  <a:lnTo>
                    <a:pt x="71" y="18"/>
                  </a:lnTo>
                  <a:lnTo>
                    <a:pt x="70" y="13"/>
                  </a:lnTo>
                  <a:lnTo>
                    <a:pt x="54" y="18"/>
                  </a:lnTo>
                  <a:lnTo>
                    <a:pt x="57" y="24"/>
                  </a:lnTo>
                  <a:lnTo>
                    <a:pt x="49" y="22"/>
                  </a:lnTo>
                  <a:lnTo>
                    <a:pt x="39" y="35"/>
                  </a:lnTo>
                  <a:lnTo>
                    <a:pt x="16" y="40"/>
                  </a:lnTo>
                  <a:lnTo>
                    <a:pt x="18" y="46"/>
                  </a:lnTo>
                  <a:lnTo>
                    <a:pt x="11" y="48"/>
                  </a:lnTo>
                  <a:lnTo>
                    <a:pt x="38" y="67"/>
                  </a:lnTo>
                  <a:lnTo>
                    <a:pt x="76" y="76"/>
                  </a:lnTo>
                  <a:lnTo>
                    <a:pt x="53" y="74"/>
                  </a:lnTo>
                  <a:lnTo>
                    <a:pt x="54" y="79"/>
                  </a:lnTo>
                  <a:lnTo>
                    <a:pt x="63" y="79"/>
                  </a:lnTo>
                  <a:lnTo>
                    <a:pt x="56" y="84"/>
                  </a:lnTo>
                  <a:lnTo>
                    <a:pt x="38" y="82"/>
                  </a:lnTo>
                  <a:lnTo>
                    <a:pt x="38" y="75"/>
                  </a:lnTo>
                  <a:lnTo>
                    <a:pt x="30" y="75"/>
                  </a:lnTo>
                  <a:lnTo>
                    <a:pt x="0" y="8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45" name="Freeform 153">
              <a:extLst>
                <a:ext uri="{FF2B5EF4-FFF2-40B4-BE49-F238E27FC236}">
                  <a16:creationId xmlns:a16="http://schemas.microsoft.com/office/drawing/2014/main" id="{FEDA717C-96DD-4171-ADDD-459B9E1F581E}"/>
                </a:ext>
              </a:extLst>
            </p:cNvPr>
            <p:cNvSpPr>
              <a:spLocks noChangeAspect="1"/>
            </p:cNvSpPr>
            <p:nvPr/>
          </p:nvSpPr>
          <p:spPr bwMode="auto">
            <a:xfrm>
              <a:off x="444502" y="3763957"/>
              <a:ext cx="44450" cy="49212"/>
            </a:xfrm>
            <a:custGeom>
              <a:avLst/>
              <a:gdLst/>
              <a:ahLst/>
              <a:cxnLst>
                <a:cxn ang="0">
                  <a:pos x="0" y="6"/>
                </a:cxn>
                <a:cxn ang="0">
                  <a:pos x="1" y="0"/>
                </a:cxn>
                <a:cxn ang="0">
                  <a:pos x="16" y="10"/>
                </a:cxn>
                <a:cxn ang="0">
                  <a:pos x="5" y="16"/>
                </a:cxn>
                <a:cxn ang="0">
                  <a:pos x="0" y="6"/>
                </a:cxn>
              </a:cxnLst>
              <a:rect l="0" t="0" r="r" b="b"/>
              <a:pathLst>
                <a:path w="17" h="17">
                  <a:moveTo>
                    <a:pt x="0" y="6"/>
                  </a:moveTo>
                  <a:lnTo>
                    <a:pt x="1" y="0"/>
                  </a:lnTo>
                  <a:lnTo>
                    <a:pt x="16" y="10"/>
                  </a:lnTo>
                  <a:lnTo>
                    <a:pt x="5" y="16"/>
                  </a:lnTo>
                  <a:lnTo>
                    <a:pt x="0" y="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46" name="Freeform 154">
              <a:extLst>
                <a:ext uri="{FF2B5EF4-FFF2-40B4-BE49-F238E27FC236}">
                  <a16:creationId xmlns:a16="http://schemas.microsoft.com/office/drawing/2014/main" id="{048C32FC-62B6-4843-A1C9-9CA6648D2BCA}"/>
                </a:ext>
              </a:extLst>
            </p:cNvPr>
            <p:cNvSpPr>
              <a:spLocks noChangeAspect="1"/>
            </p:cNvSpPr>
            <p:nvPr/>
          </p:nvSpPr>
          <p:spPr bwMode="auto">
            <a:xfrm>
              <a:off x="471489" y="2633659"/>
              <a:ext cx="65088" cy="47625"/>
            </a:xfrm>
            <a:custGeom>
              <a:avLst/>
              <a:gdLst/>
              <a:ahLst/>
              <a:cxnLst>
                <a:cxn ang="0">
                  <a:pos x="0" y="6"/>
                </a:cxn>
                <a:cxn ang="0">
                  <a:pos x="7" y="16"/>
                </a:cxn>
                <a:cxn ang="0">
                  <a:pos x="23" y="2"/>
                </a:cxn>
                <a:cxn ang="0">
                  <a:pos x="8" y="0"/>
                </a:cxn>
                <a:cxn ang="0">
                  <a:pos x="10" y="5"/>
                </a:cxn>
                <a:cxn ang="0">
                  <a:pos x="0" y="6"/>
                </a:cxn>
              </a:cxnLst>
              <a:rect l="0" t="0" r="r" b="b"/>
              <a:pathLst>
                <a:path w="24" h="17">
                  <a:moveTo>
                    <a:pt x="0" y="6"/>
                  </a:moveTo>
                  <a:lnTo>
                    <a:pt x="7" y="16"/>
                  </a:lnTo>
                  <a:lnTo>
                    <a:pt x="23" y="2"/>
                  </a:lnTo>
                  <a:lnTo>
                    <a:pt x="8" y="0"/>
                  </a:lnTo>
                  <a:lnTo>
                    <a:pt x="10" y="5"/>
                  </a:lnTo>
                  <a:lnTo>
                    <a:pt x="0" y="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47" name="Freeform 155">
              <a:extLst>
                <a:ext uri="{FF2B5EF4-FFF2-40B4-BE49-F238E27FC236}">
                  <a16:creationId xmlns:a16="http://schemas.microsoft.com/office/drawing/2014/main" id="{4D4241EC-BC25-47D5-A734-479CB92DA485}"/>
                </a:ext>
              </a:extLst>
            </p:cNvPr>
            <p:cNvSpPr>
              <a:spLocks noChangeAspect="1"/>
            </p:cNvSpPr>
            <p:nvPr/>
          </p:nvSpPr>
          <p:spPr bwMode="auto">
            <a:xfrm>
              <a:off x="876303" y="2560634"/>
              <a:ext cx="195263" cy="184150"/>
            </a:xfrm>
            <a:custGeom>
              <a:avLst/>
              <a:gdLst/>
              <a:ahLst/>
              <a:cxnLst>
                <a:cxn ang="0">
                  <a:pos x="0" y="7"/>
                </a:cxn>
                <a:cxn ang="0">
                  <a:pos x="3" y="16"/>
                </a:cxn>
                <a:cxn ang="0">
                  <a:pos x="13" y="20"/>
                </a:cxn>
                <a:cxn ang="0">
                  <a:pos x="18" y="17"/>
                </a:cxn>
                <a:cxn ang="0">
                  <a:pos x="9" y="12"/>
                </a:cxn>
                <a:cxn ang="0">
                  <a:pos x="18" y="12"/>
                </a:cxn>
                <a:cxn ang="0">
                  <a:pos x="25" y="21"/>
                </a:cxn>
                <a:cxn ang="0">
                  <a:pos x="23" y="6"/>
                </a:cxn>
                <a:cxn ang="0">
                  <a:pos x="28" y="19"/>
                </a:cxn>
                <a:cxn ang="0">
                  <a:pos x="43" y="26"/>
                </a:cxn>
                <a:cxn ang="0">
                  <a:pos x="41" y="35"/>
                </a:cxn>
                <a:cxn ang="0">
                  <a:pos x="58" y="46"/>
                </a:cxn>
                <a:cxn ang="0">
                  <a:pos x="53" y="55"/>
                </a:cxn>
                <a:cxn ang="0">
                  <a:pos x="62" y="48"/>
                </a:cxn>
                <a:cxn ang="0">
                  <a:pos x="64" y="65"/>
                </a:cxn>
                <a:cxn ang="0">
                  <a:pos x="70" y="62"/>
                </a:cxn>
                <a:cxn ang="0">
                  <a:pos x="71" y="49"/>
                </a:cxn>
                <a:cxn ang="0">
                  <a:pos x="55" y="42"/>
                </a:cxn>
                <a:cxn ang="0">
                  <a:pos x="23" y="0"/>
                </a:cxn>
                <a:cxn ang="0">
                  <a:pos x="5" y="12"/>
                </a:cxn>
                <a:cxn ang="0">
                  <a:pos x="0" y="7"/>
                </a:cxn>
              </a:cxnLst>
              <a:rect l="0" t="0" r="r" b="b"/>
              <a:pathLst>
                <a:path w="72" h="66">
                  <a:moveTo>
                    <a:pt x="0" y="7"/>
                  </a:moveTo>
                  <a:lnTo>
                    <a:pt x="3" y="16"/>
                  </a:lnTo>
                  <a:lnTo>
                    <a:pt x="13" y="20"/>
                  </a:lnTo>
                  <a:lnTo>
                    <a:pt x="18" y="17"/>
                  </a:lnTo>
                  <a:lnTo>
                    <a:pt x="9" y="12"/>
                  </a:lnTo>
                  <a:lnTo>
                    <a:pt x="18" y="12"/>
                  </a:lnTo>
                  <a:lnTo>
                    <a:pt x="25" y="21"/>
                  </a:lnTo>
                  <a:lnTo>
                    <a:pt x="23" y="6"/>
                  </a:lnTo>
                  <a:lnTo>
                    <a:pt x="28" y="19"/>
                  </a:lnTo>
                  <a:lnTo>
                    <a:pt x="43" y="26"/>
                  </a:lnTo>
                  <a:lnTo>
                    <a:pt x="41" y="35"/>
                  </a:lnTo>
                  <a:lnTo>
                    <a:pt x="58" y="46"/>
                  </a:lnTo>
                  <a:lnTo>
                    <a:pt x="53" y="55"/>
                  </a:lnTo>
                  <a:lnTo>
                    <a:pt x="62" y="48"/>
                  </a:lnTo>
                  <a:lnTo>
                    <a:pt x="64" y="65"/>
                  </a:lnTo>
                  <a:lnTo>
                    <a:pt x="70" y="62"/>
                  </a:lnTo>
                  <a:lnTo>
                    <a:pt x="71" y="49"/>
                  </a:lnTo>
                  <a:lnTo>
                    <a:pt x="55" y="42"/>
                  </a:lnTo>
                  <a:lnTo>
                    <a:pt x="23" y="0"/>
                  </a:lnTo>
                  <a:lnTo>
                    <a:pt x="5" y="12"/>
                  </a:lnTo>
                  <a:lnTo>
                    <a:pt x="0" y="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48" name="Freeform 156">
              <a:extLst>
                <a:ext uri="{FF2B5EF4-FFF2-40B4-BE49-F238E27FC236}">
                  <a16:creationId xmlns:a16="http://schemas.microsoft.com/office/drawing/2014/main" id="{358EDB92-F73C-4704-AE5A-20CC78128519}"/>
                </a:ext>
              </a:extLst>
            </p:cNvPr>
            <p:cNvSpPr>
              <a:spLocks noChangeAspect="1"/>
            </p:cNvSpPr>
            <p:nvPr/>
          </p:nvSpPr>
          <p:spPr bwMode="auto">
            <a:xfrm>
              <a:off x="919166" y="2619371"/>
              <a:ext cx="47625" cy="47625"/>
            </a:xfrm>
            <a:custGeom>
              <a:avLst/>
              <a:gdLst/>
              <a:ahLst/>
              <a:cxnLst>
                <a:cxn ang="0">
                  <a:pos x="0" y="0"/>
                </a:cxn>
                <a:cxn ang="0">
                  <a:pos x="4" y="16"/>
                </a:cxn>
                <a:cxn ang="0">
                  <a:pos x="5" y="8"/>
                </a:cxn>
                <a:cxn ang="0">
                  <a:pos x="16" y="16"/>
                </a:cxn>
                <a:cxn ang="0">
                  <a:pos x="7" y="8"/>
                </a:cxn>
                <a:cxn ang="0">
                  <a:pos x="16" y="3"/>
                </a:cxn>
                <a:cxn ang="0">
                  <a:pos x="0" y="0"/>
                </a:cxn>
              </a:cxnLst>
              <a:rect l="0" t="0" r="r" b="b"/>
              <a:pathLst>
                <a:path w="17" h="17">
                  <a:moveTo>
                    <a:pt x="0" y="0"/>
                  </a:moveTo>
                  <a:lnTo>
                    <a:pt x="4" y="16"/>
                  </a:lnTo>
                  <a:lnTo>
                    <a:pt x="5" y="8"/>
                  </a:lnTo>
                  <a:lnTo>
                    <a:pt x="16" y="16"/>
                  </a:lnTo>
                  <a:lnTo>
                    <a:pt x="7" y="8"/>
                  </a:lnTo>
                  <a:lnTo>
                    <a:pt x="16" y="3"/>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49" name="Freeform 157">
              <a:extLst>
                <a:ext uri="{FF2B5EF4-FFF2-40B4-BE49-F238E27FC236}">
                  <a16:creationId xmlns:a16="http://schemas.microsoft.com/office/drawing/2014/main" id="{8F550D41-9B20-4386-B289-3F7BCC3DD855}"/>
                </a:ext>
              </a:extLst>
            </p:cNvPr>
            <p:cNvSpPr>
              <a:spLocks noChangeAspect="1"/>
            </p:cNvSpPr>
            <p:nvPr/>
          </p:nvSpPr>
          <p:spPr bwMode="auto">
            <a:xfrm>
              <a:off x="933453" y="2644771"/>
              <a:ext cx="46038" cy="47625"/>
            </a:xfrm>
            <a:custGeom>
              <a:avLst/>
              <a:gdLst/>
              <a:ahLst/>
              <a:cxnLst>
                <a:cxn ang="0">
                  <a:pos x="0" y="0"/>
                </a:cxn>
                <a:cxn ang="0">
                  <a:pos x="16" y="3"/>
                </a:cxn>
                <a:cxn ang="0">
                  <a:pos x="16" y="16"/>
                </a:cxn>
                <a:cxn ang="0">
                  <a:pos x="0" y="0"/>
                </a:cxn>
              </a:cxnLst>
              <a:rect l="0" t="0" r="r" b="b"/>
              <a:pathLst>
                <a:path w="17" h="17">
                  <a:moveTo>
                    <a:pt x="0" y="0"/>
                  </a:moveTo>
                  <a:lnTo>
                    <a:pt x="16" y="3"/>
                  </a:lnTo>
                  <a:lnTo>
                    <a:pt x="16" y="16"/>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0" name="Freeform 158">
              <a:extLst>
                <a:ext uri="{FF2B5EF4-FFF2-40B4-BE49-F238E27FC236}">
                  <a16:creationId xmlns:a16="http://schemas.microsoft.com/office/drawing/2014/main" id="{EF6DDDFD-FF2C-40D5-A6CF-85DB7208B878}"/>
                </a:ext>
              </a:extLst>
            </p:cNvPr>
            <p:cNvSpPr>
              <a:spLocks noChangeAspect="1"/>
            </p:cNvSpPr>
            <p:nvPr/>
          </p:nvSpPr>
          <p:spPr bwMode="auto">
            <a:xfrm>
              <a:off x="955678" y="2620959"/>
              <a:ext cx="46038" cy="49212"/>
            </a:xfrm>
            <a:custGeom>
              <a:avLst/>
              <a:gdLst/>
              <a:ahLst/>
              <a:cxnLst>
                <a:cxn ang="0">
                  <a:pos x="0" y="0"/>
                </a:cxn>
                <a:cxn ang="0">
                  <a:pos x="1" y="16"/>
                </a:cxn>
                <a:cxn ang="0">
                  <a:pos x="12" y="16"/>
                </a:cxn>
                <a:cxn ang="0">
                  <a:pos x="8" y="1"/>
                </a:cxn>
                <a:cxn ang="0">
                  <a:pos x="16" y="11"/>
                </a:cxn>
                <a:cxn ang="0">
                  <a:pos x="8" y="0"/>
                </a:cxn>
                <a:cxn ang="0">
                  <a:pos x="0" y="0"/>
                </a:cxn>
              </a:cxnLst>
              <a:rect l="0" t="0" r="r" b="b"/>
              <a:pathLst>
                <a:path w="17" h="17">
                  <a:moveTo>
                    <a:pt x="0" y="0"/>
                  </a:moveTo>
                  <a:lnTo>
                    <a:pt x="1" y="16"/>
                  </a:lnTo>
                  <a:lnTo>
                    <a:pt x="12" y="16"/>
                  </a:lnTo>
                  <a:lnTo>
                    <a:pt x="8" y="1"/>
                  </a:lnTo>
                  <a:lnTo>
                    <a:pt x="16" y="11"/>
                  </a:lnTo>
                  <a:lnTo>
                    <a:pt x="8" y="0"/>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1" name="Freeform 159">
              <a:extLst>
                <a:ext uri="{FF2B5EF4-FFF2-40B4-BE49-F238E27FC236}">
                  <a16:creationId xmlns:a16="http://schemas.microsoft.com/office/drawing/2014/main" id="{0B1297E6-A404-4F2F-BE60-149CC0975535}"/>
                </a:ext>
              </a:extLst>
            </p:cNvPr>
            <p:cNvSpPr>
              <a:spLocks noChangeAspect="1"/>
            </p:cNvSpPr>
            <p:nvPr/>
          </p:nvSpPr>
          <p:spPr bwMode="auto">
            <a:xfrm>
              <a:off x="973141" y="2662234"/>
              <a:ext cx="47625" cy="47625"/>
            </a:xfrm>
            <a:custGeom>
              <a:avLst/>
              <a:gdLst/>
              <a:ahLst/>
              <a:cxnLst>
                <a:cxn ang="0">
                  <a:pos x="0" y="0"/>
                </a:cxn>
                <a:cxn ang="0">
                  <a:pos x="16" y="16"/>
                </a:cxn>
                <a:cxn ang="0">
                  <a:pos x="16" y="2"/>
                </a:cxn>
                <a:cxn ang="0">
                  <a:pos x="0" y="0"/>
                </a:cxn>
              </a:cxnLst>
              <a:rect l="0" t="0" r="r" b="b"/>
              <a:pathLst>
                <a:path w="17" h="17">
                  <a:moveTo>
                    <a:pt x="0" y="0"/>
                  </a:moveTo>
                  <a:lnTo>
                    <a:pt x="16" y="16"/>
                  </a:lnTo>
                  <a:lnTo>
                    <a:pt x="16" y="2"/>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2" name="Freeform 160">
              <a:extLst>
                <a:ext uri="{FF2B5EF4-FFF2-40B4-BE49-F238E27FC236}">
                  <a16:creationId xmlns:a16="http://schemas.microsoft.com/office/drawing/2014/main" id="{FE582853-CFBA-4A3B-8935-060EB83DB3D9}"/>
                </a:ext>
              </a:extLst>
            </p:cNvPr>
            <p:cNvSpPr>
              <a:spLocks noChangeAspect="1"/>
            </p:cNvSpPr>
            <p:nvPr/>
          </p:nvSpPr>
          <p:spPr bwMode="auto">
            <a:xfrm>
              <a:off x="982666" y="2689221"/>
              <a:ext cx="46038" cy="49212"/>
            </a:xfrm>
            <a:custGeom>
              <a:avLst/>
              <a:gdLst/>
              <a:ahLst/>
              <a:cxnLst>
                <a:cxn ang="0">
                  <a:pos x="0" y="0"/>
                </a:cxn>
                <a:cxn ang="0">
                  <a:pos x="12" y="6"/>
                </a:cxn>
                <a:cxn ang="0">
                  <a:pos x="16" y="16"/>
                </a:cxn>
                <a:cxn ang="0">
                  <a:pos x="0" y="0"/>
                </a:cxn>
              </a:cxnLst>
              <a:rect l="0" t="0" r="r" b="b"/>
              <a:pathLst>
                <a:path w="17" h="17">
                  <a:moveTo>
                    <a:pt x="0" y="0"/>
                  </a:moveTo>
                  <a:lnTo>
                    <a:pt x="12" y="6"/>
                  </a:lnTo>
                  <a:lnTo>
                    <a:pt x="16" y="16"/>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3" name="Freeform 161">
              <a:extLst>
                <a:ext uri="{FF2B5EF4-FFF2-40B4-BE49-F238E27FC236}">
                  <a16:creationId xmlns:a16="http://schemas.microsoft.com/office/drawing/2014/main" id="{EE69942C-F507-4194-8A24-94B458FA5F67}"/>
                </a:ext>
              </a:extLst>
            </p:cNvPr>
            <p:cNvSpPr>
              <a:spLocks noChangeAspect="1"/>
            </p:cNvSpPr>
            <p:nvPr/>
          </p:nvSpPr>
          <p:spPr bwMode="auto">
            <a:xfrm>
              <a:off x="1033466" y="2705096"/>
              <a:ext cx="47625" cy="46037"/>
            </a:xfrm>
            <a:custGeom>
              <a:avLst/>
              <a:gdLst/>
              <a:ahLst/>
              <a:cxnLst>
                <a:cxn ang="0">
                  <a:pos x="0" y="8"/>
                </a:cxn>
                <a:cxn ang="0">
                  <a:pos x="5" y="0"/>
                </a:cxn>
                <a:cxn ang="0">
                  <a:pos x="16" y="16"/>
                </a:cxn>
                <a:cxn ang="0">
                  <a:pos x="0" y="8"/>
                </a:cxn>
              </a:cxnLst>
              <a:rect l="0" t="0" r="r" b="b"/>
              <a:pathLst>
                <a:path w="17" h="17">
                  <a:moveTo>
                    <a:pt x="0" y="8"/>
                  </a:moveTo>
                  <a:lnTo>
                    <a:pt x="5" y="0"/>
                  </a:lnTo>
                  <a:lnTo>
                    <a:pt x="16" y="16"/>
                  </a:lnTo>
                  <a:lnTo>
                    <a:pt x="0" y="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4" name="Freeform 162">
              <a:extLst>
                <a:ext uri="{FF2B5EF4-FFF2-40B4-BE49-F238E27FC236}">
                  <a16:creationId xmlns:a16="http://schemas.microsoft.com/office/drawing/2014/main" id="{AD35118D-8BB4-4234-BF9D-EF19428B6957}"/>
                </a:ext>
              </a:extLst>
            </p:cNvPr>
            <p:cNvSpPr>
              <a:spLocks noChangeAspect="1"/>
            </p:cNvSpPr>
            <p:nvPr/>
          </p:nvSpPr>
          <p:spPr bwMode="auto">
            <a:xfrm>
              <a:off x="1203329" y="2922583"/>
              <a:ext cx="1393829" cy="709611"/>
            </a:xfrm>
            <a:custGeom>
              <a:avLst/>
              <a:gdLst/>
              <a:ahLst/>
              <a:cxnLst>
                <a:cxn ang="0">
                  <a:pos x="6" y="35"/>
                </a:cxn>
                <a:cxn ang="0">
                  <a:pos x="7" y="38"/>
                </a:cxn>
                <a:cxn ang="0">
                  <a:pos x="16" y="124"/>
                </a:cxn>
                <a:cxn ang="0">
                  <a:pos x="20" y="133"/>
                </a:cxn>
                <a:cxn ang="0">
                  <a:pos x="53" y="166"/>
                </a:cxn>
                <a:cxn ang="0">
                  <a:pos x="88" y="179"/>
                </a:cxn>
                <a:cxn ang="0">
                  <a:pos x="162" y="188"/>
                </a:cxn>
                <a:cxn ang="0">
                  <a:pos x="204" y="207"/>
                </a:cxn>
                <a:cxn ang="0">
                  <a:pos x="245" y="245"/>
                </a:cxn>
                <a:cxn ang="0">
                  <a:pos x="261" y="216"/>
                </a:cxn>
                <a:cxn ang="0">
                  <a:pos x="289" y="207"/>
                </a:cxn>
                <a:cxn ang="0">
                  <a:pos x="313" y="204"/>
                </a:cxn>
                <a:cxn ang="0">
                  <a:pos x="323" y="202"/>
                </a:cxn>
                <a:cxn ang="0">
                  <a:pos x="326" y="203"/>
                </a:cxn>
                <a:cxn ang="0">
                  <a:pos x="371" y="214"/>
                </a:cxn>
                <a:cxn ang="0">
                  <a:pos x="385" y="252"/>
                </a:cxn>
                <a:cxn ang="0">
                  <a:pos x="395" y="235"/>
                </a:cxn>
                <a:cxn ang="0">
                  <a:pos x="390" y="181"/>
                </a:cxn>
                <a:cxn ang="0">
                  <a:pos x="426" y="146"/>
                </a:cxn>
                <a:cxn ang="0">
                  <a:pos x="428" y="135"/>
                </a:cxn>
                <a:cxn ang="0">
                  <a:pos x="420" y="119"/>
                </a:cxn>
                <a:cxn ang="0">
                  <a:pos x="426" y="113"/>
                </a:cxn>
                <a:cxn ang="0">
                  <a:pos x="434" y="133"/>
                </a:cxn>
                <a:cxn ang="0">
                  <a:pos x="436" y="108"/>
                </a:cxn>
                <a:cxn ang="0">
                  <a:pos x="451" y="95"/>
                </a:cxn>
                <a:cxn ang="0">
                  <a:pos x="477" y="80"/>
                </a:cxn>
                <a:cxn ang="0">
                  <a:pos x="511" y="54"/>
                </a:cxn>
                <a:cxn ang="0">
                  <a:pos x="505" y="43"/>
                </a:cxn>
                <a:cxn ang="0">
                  <a:pos x="490" y="23"/>
                </a:cxn>
                <a:cxn ang="0">
                  <a:pos x="434" y="56"/>
                </a:cxn>
                <a:cxn ang="0">
                  <a:pos x="405" y="70"/>
                </a:cxn>
                <a:cxn ang="0">
                  <a:pos x="380" y="88"/>
                </a:cxn>
                <a:cxn ang="0">
                  <a:pos x="368" y="83"/>
                </a:cxn>
                <a:cxn ang="0">
                  <a:pos x="373" y="76"/>
                </a:cxn>
                <a:cxn ang="0">
                  <a:pos x="370" y="60"/>
                </a:cxn>
                <a:cxn ang="0">
                  <a:pos x="365" y="47"/>
                </a:cxn>
                <a:cxn ang="0">
                  <a:pos x="341" y="54"/>
                </a:cxn>
                <a:cxn ang="0">
                  <a:pos x="329" y="85"/>
                </a:cxn>
                <a:cxn ang="0">
                  <a:pos x="333" y="48"/>
                </a:cxn>
                <a:cxn ang="0">
                  <a:pos x="337" y="40"/>
                </a:cxn>
                <a:cxn ang="0">
                  <a:pos x="357" y="34"/>
                </a:cxn>
                <a:cxn ang="0">
                  <a:pos x="321" y="30"/>
                </a:cxn>
                <a:cxn ang="0">
                  <a:pos x="305" y="32"/>
                </a:cxn>
                <a:cxn ang="0">
                  <a:pos x="309" y="17"/>
                </a:cxn>
                <a:cxn ang="0">
                  <a:pos x="262" y="0"/>
                </a:cxn>
                <a:cxn ang="0">
                  <a:pos x="16" y="5"/>
                </a:cxn>
                <a:cxn ang="0">
                  <a:pos x="16" y="23"/>
                </a:cxn>
                <a:cxn ang="0">
                  <a:pos x="0" y="14"/>
                </a:cxn>
              </a:cxnLst>
              <a:rect l="0" t="0" r="r" b="b"/>
              <a:pathLst>
                <a:path w="512" h="253">
                  <a:moveTo>
                    <a:pt x="0" y="14"/>
                  </a:moveTo>
                  <a:lnTo>
                    <a:pt x="6" y="35"/>
                  </a:lnTo>
                  <a:lnTo>
                    <a:pt x="13" y="37"/>
                  </a:lnTo>
                  <a:lnTo>
                    <a:pt x="7" y="38"/>
                  </a:lnTo>
                  <a:lnTo>
                    <a:pt x="3" y="100"/>
                  </a:lnTo>
                  <a:lnTo>
                    <a:pt x="16" y="124"/>
                  </a:lnTo>
                  <a:lnTo>
                    <a:pt x="24" y="124"/>
                  </a:lnTo>
                  <a:lnTo>
                    <a:pt x="20" y="133"/>
                  </a:lnTo>
                  <a:lnTo>
                    <a:pt x="37" y="160"/>
                  </a:lnTo>
                  <a:lnTo>
                    <a:pt x="53" y="166"/>
                  </a:lnTo>
                  <a:lnTo>
                    <a:pt x="67" y="181"/>
                  </a:lnTo>
                  <a:lnTo>
                    <a:pt x="88" y="179"/>
                  </a:lnTo>
                  <a:lnTo>
                    <a:pt x="121" y="193"/>
                  </a:lnTo>
                  <a:lnTo>
                    <a:pt x="162" y="188"/>
                  </a:lnTo>
                  <a:lnTo>
                    <a:pt x="186" y="214"/>
                  </a:lnTo>
                  <a:lnTo>
                    <a:pt x="204" y="207"/>
                  </a:lnTo>
                  <a:lnTo>
                    <a:pt x="227" y="240"/>
                  </a:lnTo>
                  <a:lnTo>
                    <a:pt x="245" y="245"/>
                  </a:lnTo>
                  <a:lnTo>
                    <a:pt x="243" y="227"/>
                  </a:lnTo>
                  <a:lnTo>
                    <a:pt x="261" y="216"/>
                  </a:lnTo>
                  <a:lnTo>
                    <a:pt x="263" y="208"/>
                  </a:lnTo>
                  <a:lnTo>
                    <a:pt x="289" y="207"/>
                  </a:lnTo>
                  <a:lnTo>
                    <a:pt x="313" y="214"/>
                  </a:lnTo>
                  <a:lnTo>
                    <a:pt x="313" y="204"/>
                  </a:lnTo>
                  <a:lnTo>
                    <a:pt x="304" y="202"/>
                  </a:lnTo>
                  <a:lnTo>
                    <a:pt x="323" y="202"/>
                  </a:lnTo>
                  <a:lnTo>
                    <a:pt x="324" y="197"/>
                  </a:lnTo>
                  <a:lnTo>
                    <a:pt x="326" y="203"/>
                  </a:lnTo>
                  <a:lnTo>
                    <a:pt x="361" y="205"/>
                  </a:lnTo>
                  <a:lnTo>
                    <a:pt x="371" y="214"/>
                  </a:lnTo>
                  <a:lnTo>
                    <a:pt x="372" y="230"/>
                  </a:lnTo>
                  <a:lnTo>
                    <a:pt x="385" y="252"/>
                  </a:lnTo>
                  <a:lnTo>
                    <a:pt x="392" y="251"/>
                  </a:lnTo>
                  <a:lnTo>
                    <a:pt x="395" y="235"/>
                  </a:lnTo>
                  <a:lnTo>
                    <a:pt x="382" y="197"/>
                  </a:lnTo>
                  <a:lnTo>
                    <a:pt x="390" y="181"/>
                  </a:lnTo>
                  <a:lnTo>
                    <a:pt x="435" y="150"/>
                  </a:lnTo>
                  <a:lnTo>
                    <a:pt x="426" y="146"/>
                  </a:lnTo>
                  <a:lnTo>
                    <a:pt x="434" y="145"/>
                  </a:lnTo>
                  <a:lnTo>
                    <a:pt x="428" y="135"/>
                  </a:lnTo>
                  <a:lnTo>
                    <a:pt x="429" y="126"/>
                  </a:lnTo>
                  <a:lnTo>
                    <a:pt x="420" y="119"/>
                  </a:lnTo>
                  <a:lnTo>
                    <a:pt x="429" y="124"/>
                  </a:lnTo>
                  <a:lnTo>
                    <a:pt x="426" y="113"/>
                  </a:lnTo>
                  <a:lnTo>
                    <a:pt x="433" y="109"/>
                  </a:lnTo>
                  <a:lnTo>
                    <a:pt x="434" y="133"/>
                  </a:lnTo>
                  <a:lnTo>
                    <a:pt x="440" y="119"/>
                  </a:lnTo>
                  <a:lnTo>
                    <a:pt x="436" y="108"/>
                  </a:lnTo>
                  <a:lnTo>
                    <a:pt x="441" y="114"/>
                  </a:lnTo>
                  <a:lnTo>
                    <a:pt x="451" y="95"/>
                  </a:lnTo>
                  <a:lnTo>
                    <a:pt x="486" y="86"/>
                  </a:lnTo>
                  <a:lnTo>
                    <a:pt x="477" y="80"/>
                  </a:lnTo>
                  <a:lnTo>
                    <a:pt x="484" y="65"/>
                  </a:lnTo>
                  <a:lnTo>
                    <a:pt x="511" y="54"/>
                  </a:lnTo>
                  <a:lnTo>
                    <a:pt x="511" y="47"/>
                  </a:lnTo>
                  <a:lnTo>
                    <a:pt x="505" y="43"/>
                  </a:lnTo>
                  <a:lnTo>
                    <a:pt x="505" y="28"/>
                  </a:lnTo>
                  <a:lnTo>
                    <a:pt x="490" y="23"/>
                  </a:lnTo>
                  <a:lnTo>
                    <a:pt x="479" y="47"/>
                  </a:lnTo>
                  <a:lnTo>
                    <a:pt x="434" y="56"/>
                  </a:lnTo>
                  <a:lnTo>
                    <a:pt x="431" y="66"/>
                  </a:lnTo>
                  <a:lnTo>
                    <a:pt x="405" y="70"/>
                  </a:lnTo>
                  <a:lnTo>
                    <a:pt x="406" y="74"/>
                  </a:lnTo>
                  <a:lnTo>
                    <a:pt x="380" y="88"/>
                  </a:lnTo>
                  <a:lnTo>
                    <a:pt x="369" y="87"/>
                  </a:lnTo>
                  <a:lnTo>
                    <a:pt x="368" y="83"/>
                  </a:lnTo>
                  <a:lnTo>
                    <a:pt x="370" y="79"/>
                  </a:lnTo>
                  <a:lnTo>
                    <a:pt x="373" y="76"/>
                  </a:lnTo>
                  <a:lnTo>
                    <a:pt x="374" y="71"/>
                  </a:lnTo>
                  <a:lnTo>
                    <a:pt x="370" y="60"/>
                  </a:lnTo>
                  <a:lnTo>
                    <a:pt x="361" y="65"/>
                  </a:lnTo>
                  <a:lnTo>
                    <a:pt x="365" y="47"/>
                  </a:lnTo>
                  <a:lnTo>
                    <a:pt x="351" y="43"/>
                  </a:lnTo>
                  <a:lnTo>
                    <a:pt x="341" y="54"/>
                  </a:lnTo>
                  <a:lnTo>
                    <a:pt x="337" y="84"/>
                  </a:lnTo>
                  <a:lnTo>
                    <a:pt x="329" y="85"/>
                  </a:lnTo>
                  <a:lnTo>
                    <a:pt x="326" y="71"/>
                  </a:lnTo>
                  <a:lnTo>
                    <a:pt x="333" y="48"/>
                  </a:lnTo>
                  <a:lnTo>
                    <a:pt x="326" y="51"/>
                  </a:lnTo>
                  <a:lnTo>
                    <a:pt x="337" y="40"/>
                  </a:lnTo>
                  <a:lnTo>
                    <a:pt x="361" y="40"/>
                  </a:lnTo>
                  <a:lnTo>
                    <a:pt x="357" y="34"/>
                  </a:lnTo>
                  <a:lnTo>
                    <a:pt x="355" y="34"/>
                  </a:lnTo>
                  <a:lnTo>
                    <a:pt x="321" y="30"/>
                  </a:lnTo>
                  <a:lnTo>
                    <a:pt x="326" y="23"/>
                  </a:lnTo>
                  <a:lnTo>
                    <a:pt x="305" y="32"/>
                  </a:lnTo>
                  <a:lnTo>
                    <a:pt x="289" y="32"/>
                  </a:lnTo>
                  <a:lnTo>
                    <a:pt x="309" y="17"/>
                  </a:lnTo>
                  <a:lnTo>
                    <a:pt x="266" y="8"/>
                  </a:lnTo>
                  <a:lnTo>
                    <a:pt x="262" y="0"/>
                  </a:lnTo>
                  <a:lnTo>
                    <a:pt x="261" y="5"/>
                  </a:lnTo>
                  <a:lnTo>
                    <a:pt x="16" y="5"/>
                  </a:lnTo>
                  <a:lnTo>
                    <a:pt x="21" y="15"/>
                  </a:lnTo>
                  <a:lnTo>
                    <a:pt x="16" y="23"/>
                  </a:lnTo>
                  <a:lnTo>
                    <a:pt x="17" y="15"/>
                  </a:lnTo>
                  <a:lnTo>
                    <a:pt x="0" y="14"/>
                  </a:lnTo>
                </a:path>
              </a:pathLst>
            </a:custGeom>
            <a:solidFill>
              <a:srgbClr val="27ACAA"/>
            </a:solidFill>
            <a:ln w="6350" cap="rnd" cmpd="sng">
              <a:solidFill>
                <a:srgbClr val="FFFFFF"/>
              </a:solidFill>
              <a:prstDash val="solid"/>
              <a:round/>
              <a:headEnd type="none" w="sm" len="sm"/>
              <a:tailEnd type="none" w="sm" len="sm"/>
            </a:ln>
            <a:effectLst/>
          </p:spPr>
          <p:txBody>
            <a:bodyPr/>
            <a:lstStyle/>
            <a:p>
              <a:endParaRPr lang="en-US" sz="2213"/>
            </a:p>
          </p:txBody>
        </p:sp>
        <p:sp>
          <p:nvSpPr>
            <p:cNvPr id="355" name="Freeform 163">
              <a:extLst>
                <a:ext uri="{FF2B5EF4-FFF2-40B4-BE49-F238E27FC236}">
                  <a16:creationId xmlns:a16="http://schemas.microsoft.com/office/drawing/2014/main" id="{C93B11C6-1140-4F82-B861-E11AE0AF7658}"/>
                </a:ext>
              </a:extLst>
            </p:cNvPr>
            <p:cNvSpPr>
              <a:spLocks noChangeAspect="1"/>
            </p:cNvSpPr>
            <p:nvPr/>
          </p:nvSpPr>
          <p:spPr bwMode="auto">
            <a:xfrm>
              <a:off x="8763024" y="2414584"/>
              <a:ext cx="76200" cy="47625"/>
            </a:xfrm>
            <a:custGeom>
              <a:avLst/>
              <a:gdLst/>
              <a:ahLst/>
              <a:cxnLst>
                <a:cxn ang="0">
                  <a:pos x="0" y="4"/>
                </a:cxn>
                <a:cxn ang="0">
                  <a:pos x="16" y="0"/>
                </a:cxn>
                <a:cxn ang="0">
                  <a:pos x="27" y="8"/>
                </a:cxn>
                <a:cxn ang="0">
                  <a:pos x="21" y="16"/>
                </a:cxn>
                <a:cxn ang="0">
                  <a:pos x="0" y="4"/>
                </a:cxn>
              </a:cxnLst>
              <a:rect l="0" t="0" r="r" b="b"/>
              <a:pathLst>
                <a:path w="28" h="17">
                  <a:moveTo>
                    <a:pt x="0" y="4"/>
                  </a:moveTo>
                  <a:lnTo>
                    <a:pt x="16" y="0"/>
                  </a:lnTo>
                  <a:lnTo>
                    <a:pt x="27" y="8"/>
                  </a:lnTo>
                  <a:lnTo>
                    <a:pt x="21" y="16"/>
                  </a:lnTo>
                  <a:lnTo>
                    <a:pt x="0" y="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6" name="Freeform 164">
              <a:extLst>
                <a:ext uri="{FF2B5EF4-FFF2-40B4-BE49-F238E27FC236}">
                  <a16:creationId xmlns:a16="http://schemas.microsoft.com/office/drawing/2014/main" id="{7A255D78-2B6B-4BEB-AFAB-39E3EF358DA3}"/>
                </a:ext>
              </a:extLst>
            </p:cNvPr>
            <p:cNvSpPr>
              <a:spLocks noChangeAspect="1"/>
            </p:cNvSpPr>
            <p:nvPr/>
          </p:nvSpPr>
          <p:spPr bwMode="auto">
            <a:xfrm>
              <a:off x="2803533" y="5049830"/>
              <a:ext cx="128588" cy="139700"/>
            </a:xfrm>
            <a:custGeom>
              <a:avLst/>
              <a:gdLst/>
              <a:ahLst/>
              <a:cxnLst>
                <a:cxn ang="0">
                  <a:pos x="0" y="39"/>
                </a:cxn>
                <a:cxn ang="0">
                  <a:pos x="7" y="2"/>
                </a:cxn>
                <a:cxn ang="0">
                  <a:pos x="14" y="0"/>
                </a:cxn>
                <a:cxn ang="0">
                  <a:pos x="40" y="20"/>
                </a:cxn>
                <a:cxn ang="0">
                  <a:pos x="46" y="27"/>
                </a:cxn>
                <a:cxn ang="0">
                  <a:pos x="44" y="37"/>
                </a:cxn>
                <a:cxn ang="0">
                  <a:pos x="31" y="49"/>
                </a:cxn>
                <a:cxn ang="0">
                  <a:pos x="0" y="39"/>
                </a:cxn>
              </a:cxnLst>
              <a:rect l="0" t="0" r="r" b="b"/>
              <a:pathLst>
                <a:path w="47" h="50">
                  <a:moveTo>
                    <a:pt x="0" y="39"/>
                  </a:moveTo>
                  <a:lnTo>
                    <a:pt x="7" y="2"/>
                  </a:lnTo>
                  <a:lnTo>
                    <a:pt x="14" y="0"/>
                  </a:lnTo>
                  <a:lnTo>
                    <a:pt x="40" y="20"/>
                  </a:lnTo>
                  <a:lnTo>
                    <a:pt x="46" y="27"/>
                  </a:lnTo>
                  <a:lnTo>
                    <a:pt x="44" y="37"/>
                  </a:lnTo>
                  <a:lnTo>
                    <a:pt x="31" y="49"/>
                  </a:lnTo>
                  <a:lnTo>
                    <a:pt x="0" y="3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7" name="Freeform 165">
              <a:extLst>
                <a:ext uri="{FF2B5EF4-FFF2-40B4-BE49-F238E27FC236}">
                  <a16:creationId xmlns:a16="http://schemas.microsoft.com/office/drawing/2014/main" id="{39144C76-B425-4057-BB68-41051804F33D}"/>
                </a:ext>
              </a:extLst>
            </p:cNvPr>
            <p:cNvSpPr>
              <a:spLocks noChangeAspect="1"/>
            </p:cNvSpPr>
            <p:nvPr/>
          </p:nvSpPr>
          <p:spPr bwMode="auto">
            <a:xfrm>
              <a:off x="2444757" y="3965569"/>
              <a:ext cx="325438" cy="292100"/>
            </a:xfrm>
            <a:custGeom>
              <a:avLst/>
              <a:gdLst/>
              <a:ahLst/>
              <a:cxnLst>
                <a:cxn ang="0">
                  <a:pos x="0" y="28"/>
                </a:cxn>
                <a:cxn ang="0">
                  <a:pos x="12" y="46"/>
                </a:cxn>
                <a:cxn ang="0">
                  <a:pos x="29" y="48"/>
                </a:cxn>
                <a:cxn ang="0">
                  <a:pos x="34" y="55"/>
                </a:cxn>
                <a:cxn ang="0">
                  <a:pos x="52" y="54"/>
                </a:cxn>
                <a:cxn ang="0">
                  <a:pos x="49" y="85"/>
                </a:cxn>
                <a:cxn ang="0">
                  <a:pos x="57" y="98"/>
                </a:cxn>
                <a:cxn ang="0">
                  <a:pos x="67" y="103"/>
                </a:cxn>
                <a:cxn ang="0">
                  <a:pos x="89" y="91"/>
                </a:cxn>
                <a:cxn ang="0">
                  <a:pos x="80" y="88"/>
                </a:cxn>
                <a:cxn ang="0">
                  <a:pos x="76" y="71"/>
                </a:cxn>
                <a:cxn ang="0">
                  <a:pos x="91" y="75"/>
                </a:cxn>
                <a:cxn ang="0">
                  <a:pos x="113" y="64"/>
                </a:cxn>
                <a:cxn ang="0">
                  <a:pos x="107" y="55"/>
                </a:cxn>
                <a:cxn ang="0">
                  <a:pos x="115" y="48"/>
                </a:cxn>
                <a:cxn ang="0">
                  <a:pos x="111" y="42"/>
                </a:cxn>
                <a:cxn ang="0">
                  <a:pos x="119" y="35"/>
                </a:cxn>
                <a:cxn ang="0">
                  <a:pos x="109" y="34"/>
                </a:cxn>
                <a:cxn ang="0">
                  <a:pos x="109" y="25"/>
                </a:cxn>
                <a:cxn ang="0">
                  <a:pos x="92" y="17"/>
                </a:cxn>
                <a:cxn ang="0">
                  <a:pos x="100" y="14"/>
                </a:cxn>
                <a:cxn ang="0">
                  <a:pos x="47" y="16"/>
                </a:cxn>
                <a:cxn ang="0">
                  <a:pos x="30" y="0"/>
                </a:cxn>
                <a:cxn ang="0">
                  <a:pos x="31" y="7"/>
                </a:cxn>
                <a:cxn ang="0">
                  <a:pos x="16" y="13"/>
                </a:cxn>
                <a:cxn ang="0">
                  <a:pos x="20" y="25"/>
                </a:cxn>
                <a:cxn ang="0">
                  <a:pos x="15" y="30"/>
                </a:cxn>
                <a:cxn ang="0">
                  <a:pos x="12" y="19"/>
                </a:cxn>
                <a:cxn ang="0">
                  <a:pos x="17" y="4"/>
                </a:cxn>
                <a:cxn ang="0">
                  <a:pos x="0" y="28"/>
                </a:cxn>
              </a:cxnLst>
              <a:rect l="0" t="0" r="r" b="b"/>
              <a:pathLst>
                <a:path w="120" h="104">
                  <a:moveTo>
                    <a:pt x="0" y="28"/>
                  </a:moveTo>
                  <a:lnTo>
                    <a:pt x="12" y="46"/>
                  </a:lnTo>
                  <a:lnTo>
                    <a:pt x="29" y="48"/>
                  </a:lnTo>
                  <a:lnTo>
                    <a:pt x="34" y="55"/>
                  </a:lnTo>
                  <a:lnTo>
                    <a:pt x="52" y="54"/>
                  </a:lnTo>
                  <a:lnTo>
                    <a:pt x="49" y="85"/>
                  </a:lnTo>
                  <a:lnTo>
                    <a:pt x="57" y="98"/>
                  </a:lnTo>
                  <a:lnTo>
                    <a:pt x="67" y="103"/>
                  </a:lnTo>
                  <a:lnTo>
                    <a:pt x="89" y="91"/>
                  </a:lnTo>
                  <a:lnTo>
                    <a:pt x="80" y="88"/>
                  </a:lnTo>
                  <a:lnTo>
                    <a:pt x="76" y="71"/>
                  </a:lnTo>
                  <a:lnTo>
                    <a:pt x="91" y="75"/>
                  </a:lnTo>
                  <a:lnTo>
                    <a:pt x="113" y="64"/>
                  </a:lnTo>
                  <a:lnTo>
                    <a:pt x="107" y="55"/>
                  </a:lnTo>
                  <a:lnTo>
                    <a:pt x="115" y="48"/>
                  </a:lnTo>
                  <a:lnTo>
                    <a:pt x="111" y="42"/>
                  </a:lnTo>
                  <a:lnTo>
                    <a:pt x="119" y="35"/>
                  </a:lnTo>
                  <a:lnTo>
                    <a:pt x="109" y="34"/>
                  </a:lnTo>
                  <a:lnTo>
                    <a:pt x="109" y="25"/>
                  </a:lnTo>
                  <a:lnTo>
                    <a:pt x="92" y="17"/>
                  </a:lnTo>
                  <a:lnTo>
                    <a:pt x="100" y="14"/>
                  </a:lnTo>
                  <a:lnTo>
                    <a:pt x="47" y="16"/>
                  </a:lnTo>
                  <a:lnTo>
                    <a:pt x="30" y="0"/>
                  </a:lnTo>
                  <a:lnTo>
                    <a:pt x="31" y="7"/>
                  </a:lnTo>
                  <a:lnTo>
                    <a:pt x="16" y="13"/>
                  </a:lnTo>
                  <a:lnTo>
                    <a:pt x="20" y="25"/>
                  </a:lnTo>
                  <a:lnTo>
                    <a:pt x="15" y="30"/>
                  </a:lnTo>
                  <a:lnTo>
                    <a:pt x="12" y="19"/>
                  </a:lnTo>
                  <a:lnTo>
                    <a:pt x="17" y="4"/>
                  </a:lnTo>
                  <a:lnTo>
                    <a:pt x="0" y="2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8" name="Freeform 166">
              <a:extLst>
                <a:ext uri="{FF2B5EF4-FFF2-40B4-BE49-F238E27FC236}">
                  <a16:creationId xmlns:a16="http://schemas.microsoft.com/office/drawing/2014/main" id="{FE6E15CF-309D-42C8-B598-1831F0EF3B3E}"/>
                </a:ext>
              </a:extLst>
            </p:cNvPr>
            <p:cNvSpPr>
              <a:spLocks noChangeAspect="1"/>
            </p:cNvSpPr>
            <p:nvPr/>
          </p:nvSpPr>
          <p:spPr bwMode="auto">
            <a:xfrm>
              <a:off x="6688156" y="3684582"/>
              <a:ext cx="171450" cy="376237"/>
            </a:xfrm>
            <a:custGeom>
              <a:avLst/>
              <a:gdLst/>
              <a:ahLst/>
              <a:cxnLst>
                <a:cxn ang="0">
                  <a:pos x="0" y="7"/>
                </a:cxn>
                <a:cxn ang="0">
                  <a:pos x="9" y="21"/>
                </a:cxn>
                <a:cxn ang="0">
                  <a:pos x="21" y="26"/>
                </a:cxn>
                <a:cxn ang="0">
                  <a:pos x="15" y="37"/>
                </a:cxn>
                <a:cxn ang="0">
                  <a:pos x="37" y="54"/>
                </a:cxn>
                <a:cxn ang="0">
                  <a:pos x="47" y="79"/>
                </a:cxn>
                <a:cxn ang="0">
                  <a:pos x="47" y="99"/>
                </a:cxn>
                <a:cxn ang="0">
                  <a:pos x="20" y="117"/>
                </a:cxn>
                <a:cxn ang="0">
                  <a:pos x="25" y="134"/>
                </a:cxn>
                <a:cxn ang="0">
                  <a:pos x="33" y="122"/>
                </a:cxn>
                <a:cxn ang="0">
                  <a:pos x="38" y="125"/>
                </a:cxn>
                <a:cxn ang="0">
                  <a:pos x="40" y="118"/>
                </a:cxn>
                <a:cxn ang="0">
                  <a:pos x="62" y="106"/>
                </a:cxn>
                <a:cxn ang="0">
                  <a:pos x="59" y="72"/>
                </a:cxn>
                <a:cxn ang="0">
                  <a:pos x="30" y="41"/>
                </a:cxn>
                <a:cxn ang="0">
                  <a:pos x="33" y="31"/>
                </a:cxn>
                <a:cxn ang="0">
                  <a:pos x="50" y="15"/>
                </a:cxn>
                <a:cxn ang="0">
                  <a:pos x="27" y="0"/>
                </a:cxn>
                <a:cxn ang="0">
                  <a:pos x="0" y="7"/>
                </a:cxn>
              </a:cxnLst>
              <a:rect l="0" t="0" r="r" b="b"/>
              <a:pathLst>
                <a:path w="63" h="135">
                  <a:moveTo>
                    <a:pt x="0" y="7"/>
                  </a:moveTo>
                  <a:lnTo>
                    <a:pt x="9" y="21"/>
                  </a:lnTo>
                  <a:lnTo>
                    <a:pt x="21" y="26"/>
                  </a:lnTo>
                  <a:lnTo>
                    <a:pt x="15" y="37"/>
                  </a:lnTo>
                  <a:lnTo>
                    <a:pt x="37" y="54"/>
                  </a:lnTo>
                  <a:lnTo>
                    <a:pt x="47" y="79"/>
                  </a:lnTo>
                  <a:lnTo>
                    <a:pt x="47" y="99"/>
                  </a:lnTo>
                  <a:lnTo>
                    <a:pt x="20" y="117"/>
                  </a:lnTo>
                  <a:lnTo>
                    <a:pt x="25" y="134"/>
                  </a:lnTo>
                  <a:lnTo>
                    <a:pt x="33" y="122"/>
                  </a:lnTo>
                  <a:lnTo>
                    <a:pt x="38" y="125"/>
                  </a:lnTo>
                  <a:lnTo>
                    <a:pt x="40" y="118"/>
                  </a:lnTo>
                  <a:lnTo>
                    <a:pt x="62" y="106"/>
                  </a:lnTo>
                  <a:lnTo>
                    <a:pt x="59" y="72"/>
                  </a:lnTo>
                  <a:lnTo>
                    <a:pt x="30" y="41"/>
                  </a:lnTo>
                  <a:lnTo>
                    <a:pt x="33" y="31"/>
                  </a:lnTo>
                  <a:lnTo>
                    <a:pt x="50" y="15"/>
                  </a:lnTo>
                  <a:lnTo>
                    <a:pt x="27" y="0"/>
                  </a:lnTo>
                  <a:lnTo>
                    <a:pt x="0" y="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9" name="Freeform 167">
              <a:extLst>
                <a:ext uri="{FF2B5EF4-FFF2-40B4-BE49-F238E27FC236}">
                  <a16:creationId xmlns:a16="http://schemas.microsoft.com/office/drawing/2014/main" id="{F07ACF55-0F8E-497D-B915-284D41754D59}"/>
                </a:ext>
              </a:extLst>
            </p:cNvPr>
            <p:cNvSpPr>
              <a:spLocks noChangeAspect="1"/>
            </p:cNvSpPr>
            <p:nvPr/>
          </p:nvSpPr>
          <p:spPr bwMode="auto">
            <a:xfrm>
              <a:off x="5267340" y="3790945"/>
              <a:ext cx="233363" cy="166687"/>
            </a:xfrm>
            <a:custGeom>
              <a:avLst/>
              <a:gdLst/>
              <a:ahLst/>
              <a:cxnLst>
                <a:cxn ang="0">
                  <a:pos x="0" y="58"/>
                </a:cxn>
                <a:cxn ang="0">
                  <a:pos x="22" y="45"/>
                </a:cxn>
                <a:cxn ang="0">
                  <a:pos x="18" y="39"/>
                </a:cxn>
                <a:cxn ang="0">
                  <a:pos x="25" y="31"/>
                </a:cxn>
                <a:cxn ang="0">
                  <a:pos x="48" y="6"/>
                </a:cxn>
                <a:cxn ang="0">
                  <a:pos x="76" y="0"/>
                </a:cxn>
                <a:cxn ang="0">
                  <a:pos x="85" y="22"/>
                </a:cxn>
                <a:cxn ang="0">
                  <a:pos x="77" y="31"/>
                </a:cxn>
                <a:cxn ang="0">
                  <a:pos x="45" y="47"/>
                </a:cxn>
                <a:cxn ang="0">
                  <a:pos x="0" y="58"/>
                </a:cxn>
              </a:cxnLst>
              <a:rect l="0" t="0" r="r" b="b"/>
              <a:pathLst>
                <a:path w="86" h="59">
                  <a:moveTo>
                    <a:pt x="0" y="58"/>
                  </a:moveTo>
                  <a:lnTo>
                    <a:pt x="22" y="45"/>
                  </a:lnTo>
                  <a:lnTo>
                    <a:pt x="18" y="39"/>
                  </a:lnTo>
                  <a:lnTo>
                    <a:pt x="25" y="31"/>
                  </a:lnTo>
                  <a:lnTo>
                    <a:pt x="48" y="6"/>
                  </a:lnTo>
                  <a:lnTo>
                    <a:pt x="76" y="0"/>
                  </a:lnTo>
                  <a:lnTo>
                    <a:pt x="85" y="22"/>
                  </a:lnTo>
                  <a:lnTo>
                    <a:pt x="77" y="31"/>
                  </a:lnTo>
                  <a:lnTo>
                    <a:pt x="45" y="47"/>
                  </a:lnTo>
                  <a:lnTo>
                    <a:pt x="0" y="5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0" name="Freeform 168">
              <a:extLst>
                <a:ext uri="{FF2B5EF4-FFF2-40B4-BE49-F238E27FC236}">
                  <a16:creationId xmlns:a16="http://schemas.microsoft.com/office/drawing/2014/main" id="{12B5F271-1DB3-4047-A841-148DD8310718}"/>
                </a:ext>
              </a:extLst>
            </p:cNvPr>
            <p:cNvSpPr>
              <a:spLocks noChangeAspect="1"/>
            </p:cNvSpPr>
            <p:nvPr/>
          </p:nvSpPr>
          <p:spPr bwMode="auto">
            <a:xfrm>
              <a:off x="5249877" y="3835394"/>
              <a:ext cx="88900" cy="122237"/>
            </a:xfrm>
            <a:custGeom>
              <a:avLst/>
              <a:gdLst/>
              <a:ahLst/>
              <a:cxnLst>
                <a:cxn ang="0">
                  <a:pos x="0" y="9"/>
                </a:cxn>
                <a:cxn ang="0">
                  <a:pos x="7" y="43"/>
                </a:cxn>
                <a:cxn ang="0">
                  <a:pos x="29" y="30"/>
                </a:cxn>
                <a:cxn ang="0">
                  <a:pos x="25" y="24"/>
                </a:cxn>
                <a:cxn ang="0">
                  <a:pos x="32" y="16"/>
                </a:cxn>
                <a:cxn ang="0">
                  <a:pos x="32" y="7"/>
                </a:cxn>
                <a:cxn ang="0">
                  <a:pos x="15" y="0"/>
                </a:cxn>
                <a:cxn ang="0">
                  <a:pos x="0" y="9"/>
                </a:cxn>
              </a:cxnLst>
              <a:rect l="0" t="0" r="r" b="b"/>
              <a:pathLst>
                <a:path w="33" h="44">
                  <a:moveTo>
                    <a:pt x="0" y="9"/>
                  </a:moveTo>
                  <a:lnTo>
                    <a:pt x="7" y="43"/>
                  </a:lnTo>
                  <a:lnTo>
                    <a:pt x="29" y="30"/>
                  </a:lnTo>
                  <a:lnTo>
                    <a:pt x="25" y="24"/>
                  </a:lnTo>
                  <a:lnTo>
                    <a:pt x="32" y="16"/>
                  </a:lnTo>
                  <a:lnTo>
                    <a:pt x="32" y="7"/>
                  </a:lnTo>
                  <a:lnTo>
                    <a:pt x="15" y="0"/>
                  </a:lnTo>
                  <a:lnTo>
                    <a:pt x="0" y="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1" name="Freeform 169">
              <a:extLst>
                <a:ext uri="{FF2B5EF4-FFF2-40B4-BE49-F238E27FC236}">
                  <a16:creationId xmlns:a16="http://schemas.microsoft.com/office/drawing/2014/main" id="{A5F01254-2FAA-42BF-9D11-3637E3CF9123}"/>
                </a:ext>
              </a:extLst>
            </p:cNvPr>
            <p:cNvSpPr>
              <a:spLocks noChangeAspect="1"/>
            </p:cNvSpPr>
            <p:nvPr/>
          </p:nvSpPr>
          <p:spPr bwMode="auto">
            <a:xfrm>
              <a:off x="4545025" y="3003546"/>
              <a:ext cx="233363" cy="188912"/>
            </a:xfrm>
            <a:custGeom>
              <a:avLst/>
              <a:gdLst/>
              <a:ahLst/>
              <a:cxnLst>
                <a:cxn ang="0">
                  <a:pos x="0" y="15"/>
                </a:cxn>
                <a:cxn ang="0">
                  <a:pos x="0" y="5"/>
                </a:cxn>
                <a:cxn ang="0">
                  <a:pos x="22" y="0"/>
                </a:cxn>
                <a:cxn ang="0">
                  <a:pos x="39" y="13"/>
                </a:cxn>
                <a:cxn ang="0">
                  <a:pos x="58" y="9"/>
                </a:cxn>
                <a:cxn ang="0">
                  <a:pos x="81" y="30"/>
                </a:cxn>
                <a:cxn ang="0">
                  <a:pos x="78" y="51"/>
                </a:cxn>
                <a:cxn ang="0">
                  <a:pos x="84" y="61"/>
                </a:cxn>
                <a:cxn ang="0">
                  <a:pos x="66" y="66"/>
                </a:cxn>
                <a:cxn ang="0">
                  <a:pos x="57" y="48"/>
                </a:cxn>
                <a:cxn ang="0">
                  <a:pos x="50" y="55"/>
                </a:cxn>
                <a:cxn ang="0">
                  <a:pos x="22" y="37"/>
                </a:cxn>
                <a:cxn ang="0">
                  <a:pos x="8" y="18"/>
                </a:cxn>
                <a:cxn ang="0">
                  <a:pos x="1" y="22"/>
                </a:cxn>
                <a:cxn ang="0">
                  <a:pos x="0" y="15"/>
                </a:cxn>
              </a:cxnLst>
              <a:rect l="0" t="0" r="r" b="b"/>
              <a:pathLst>
                <a:path w="85" h="67">
                  <a:moveTo>
                    <a:pt x="0" y="15"/>
                  </a:moveTo>
                  <a:lnTo>
                    <a:pt x="0" y="5"/>
                  </a:lnTo>
                  <a:lnTo>
                    <a:pt x="22" y="0"/>
                  </a:lnTo>
                  <a:lnTo>
                    <a:pt x="39" y="13"/>
                  </a:lnTo>
                  <a:lnTo>
                    <a:pt x="58" y="9"/>
                  </a:lnTo>
                  <a:lnTo>
                    <a:pt x="81" y="30"/>
                  </a:lnTo>
                  <a:lnTo>
                    <a:pt x="78" y="51"/>
                  </a:lnTo>
                  <a:lnTo>
                    <a:pt x="84" y="61"/>
                  </a:lnTo>
                  <a:lnTo>
                    <a:pt x="66" y="66"/>
                  </a:lnTo>
                  <a:lnTo>
                    <a:pt x="57" y="48"/>
                  </a:lnTo>
                  <a:lnTo>
                    <a:pt x="50" y="55"/>
                  </a:lnTo>
                  <a:lnTo>
                    <a:pt x="22" y="37"/>
                  </a:lnTo>
                  <a:lnTo>
                    <a:pt x="8" y="18"/>
                  </a:lnTo>
                  <a:lnTo>
                    <a:pt x="1" y="22"/>
                  </a:lnTo>
                  <a:lnTo>
                    <a:pt x="0" y="1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2" name="Freeform 170">
              <a:extLst>
                <a:ext uri="{FF2B5EF4-FFF2-40B4-BE49-F238E27FC236}">
                  <a16:creationId xmlns:a16="http://schemas.microsoft.com/office/drawing/2014/main" id="{EE0AAF14-B57F-41D9-BAE5-6430D2B2274E}"/>
                </a:ext>
              </a:extLst>
            </p:cNvPr>
            <p:cNvSpPr>
              <a:spLocks noChangeAspect="1"/>
            </p:cNvSpPr>
            <p:nvPr/>
          </p:nvSpPr>
          <p:spPr bwMode="auto">
            <a:xfrm>
              <a:off x="4494225" y="4416418"/>
              <a:ext cx="311151" cy="317499"/>
            </a:xfrm>
            <a:custGeom>
              <a:avLst/>
              <a:gdLst/>
              <a:ahLst/>
              <a:cxnLst>
                <a:cxn ang="0">
                  <a:pos x="0" y="105"/>
                </a:cxn>
                <a:cxn ang="0">
                  <a:pos x="15" y="101"/>
                </a:cxn>
                <a:cxn ang="0">
                  <a:pos x="88" y="112"/>
                </a:cxn>
                <a:cxn ang="0">
                  <a:pos x="104" y="107"/>
                </a:cxn>
                <a:cxn ang="0">
                  <a:pos x="93" y="98"/>
                </a:cxn>
                <a:cxn ang="0">
                  <a:pos x="93" y="65"/>
                </a:cxn>
                <a:cxn ang="0">
                  <a:pos x="113" y="65"/>
                </a:cxn>
                <a:cxn ang="0">
                  <a:pos x="112" y="46"/>
                </a:cxn>
                <a:cxn ang="0">
                  <a:pos x="93" y="48"/>
                </a:cxn>
                <a:cxn ang="0">
                  <a:pos x="91" y="16"/>
                </a:cxn>
                <a:cxn ang="0">
                  <a:pos x="83" y="10"/>
                </a:cxn>
                <a:cxn ang="0">
                  <a:pos x="71" y="11"/>
                </a:cxn>
                <a:cxn ang="0">
                  <a:pos x="69" y="20"/>
                </a:cxn>
                <a:cxn ang="0">
                  <a:pos x="56" y="21"/>
                </a:cxn>
                <a:cxn ang="0">
                  <a:pos x="42" y="0"/>
                </a:cxn>
                <a:cxn ang="0">
                  <a:pos x="8" y="5"/>
                </a:cxn>
                <a:cxn ang="0">
                  <a:pos x="20" y="47"/>
                </a:cxn>
                <a:cxn ang="0">
                  <a:pos x="0" y="105"/>
                </a:cxn>
              </a:cxnLst>
              <a:rect l="0" t="0" r="r" b="b"/>
              <a:pathLst>
                <a:path w="114" h="113">
                  <a:moveTo>
                    <a:pt x="0" y="105"/>
                  </a:moveTo>
                  <a:lnTo>
                    <a:pt x="15" y="101"/>
                  </a:lnTo>
                  <a:lnTo>
                    <a:pt x="88" y="112"/>
                  </a:lnTo>
                  <a:lnTo>
                    <a:pt x="104" y="107"/>
                  </a:lnTo>
                  <a:lnTo>
                    <a:pt x="93" y="98"/>
                  </a:lnTo>
                  <a:lnTo>
                    <a:pt x="93" y="65"/>
                  </a:lnTo>
                  <a:lnTo>
                    <a:pt x="113" y="65"/>
                  </a:lnTo>
                  <a:lnTo>
                    <a:pt x="112" y="46"/>
                  </a:lnTo>
                  <a:lnTo>
                    <a:pt x="93" y="48"/>
                  </a:lnTo>
                  <a:lnTo>
                    <a:pt x="91" y="16"/>
                  </a:lnTo>
                  <a:lnTo>
                    <a:pt x="83" y="10"/>
                  </a:lnTo>
                  <a:lnTo>
                    <a:pt x="71" y="11"/>
                  </a:lnTo>
                  <a:lnTo>
                    <a:pt x="69" y="20"/>
                  </a:lnTo>
                  <a:lnTo>
                    <a:pt x="56" y="21"/>
                  </a:lnTo>
                  <a:lnTo>
                    <a:pt x="42" y="0"/>
                  </a:lnTo>
                  <a:lnTo>
                    <a:pt x="8" y="5"/>
                  </a:lnTo>
                  <a:lnTo>
                    <a:pt x="20" y="47"/>
                  </a:lnTo>
                  <a:lnTo>
                    <a:pt x="0" y="10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3" name="Freeform 171">
              <a:extLst>
                <a:ext uri="{FF2B5EF4-FFF2-40B4-BE49-F238E27FC236}">
                  <a16:creationId xmlns:a16="http://schemas.microsoft.com/office/drawing/2014/main" id="{C8F083F1-370D-4691-BB4E-97CBD89194A9}"/>
                </a:ext>
              </a:extLst>
            </p:cNvPr>
            <p:cNvSpPr>
              <a:spLocks noChangeAspect="1"/>
            </p:cNvSpPr>
            <p:nvPr/>
          </p:nvSpPr>
          <p:spPr bwMode="auto">
            <a:xfrm>
              <a:off x="4505338" y="4391018"/>
              <a:ext cx="46038" cy="49212"/>
            </a:xfrm>
            <a:custGeom>
              <a:avLst/>
              <a:gdLst/>
              <a:ahLst/>
              <a:cxnLst>
                <a:cxn ang="0">
                  <a:pos x="0" y="5"/>
                </a:cxn>
                <a:cxn ang="0">
                  <a:pos x="7" y="16"/>
                </a:cxn>
                <a:cxn ang="0">
                  <a:pos x="16" y="0"/>
                </a:cxn>
                <a:cxn ang="0">
                  <a:pos x="0" y="5"/>
                </a:cxn>
              </a:cxnLst>
              <a:rect l="0" t="0" r="r" b="b"/>
              <a:pathLst>
                <a:path w="17" h="17">
                  <a:moveTo>
                    <a:pt x="0" y="5"/>
                  </a:moveTo>
                  <a:lnTo>
                    <a:pt x="7" y="16"/>
                  </a:lnTo>
                  <a:lnTo>
                    <a:pt x="16" y="0"/>
                  </a:lnTo>
                  <a:lnTo>
                    <a:pt x="0"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4" name="Freeform 172">
              <a:extLst>
                <a:ext uri="{FF2B5EF4-FFF2-40B4-BE49-F238E27FC236}">
                  <a16:creationId xmlns:a16="http://schemas.microsoft.com/office/drawing/2014/main" id="{00036AE4-A888-47A6-8B80-A53074B856B1}"/>
                </a:ext>
              </a:extLst>
            </p:cNvPr>
            <p:cNvSpPr>
              <a:spLocks noChangeAspect="1"/>
            </p:cNvSpPr>
            <p:nvPr/>
          </p:nvSpPr>
          <p:spPr bwMode="auto">
            <a:xfrm>
              <a:off x="4695838" y="4721218"/>
              <a:ext cx="230188" cy="239712"/>
            </a:xfrm>
            <a:custGeom>
              <a:avLst/>
              <a:gdLst/>
              <a:ahLst/>
              <a:cxnLst>
                <a:cxn ang="0">
                  <a:pos x="0" y="64"/>
                </a:cxn>
                <a:cxn ang="0">
                  <a:pos x="0" y="39"/>
                </a:cxn>
                <a:cxn ang="0">
                  <a:pos x="10" y="39"/>
                </a:cxn>
                <a:cxn ang="0">
                  <a:pos x="10" y="7"/>
                </a:cxn>
                <a:cxn ang="0">
                  <a:pos x="27" y="3"/>
                </a:cxn>
                <a:cxn ang="0">
                  <a:pos x="32" y="9"/>
                </a:cxn>
                <a:cxn ang="0">
                  <a:pos x="47" y="0"/>
                </a:cxn>
                <a:cxn ang="0">
                  <a:pos x="72" y="35"/>
                </a:cxn>
                <a:cxn ang="0">
                  <a:pos x="84" y="41"/>
                </a:cxn>
                <a:cxn ang="0">
                  <a:pos x="50" y="72"/>
                </a:cxn>
                <a:cxn ang="0">
                  <a:pos x="31" y="72"/>
                </a:cxn>
                <a:cxn ang="0">
                  <a:pos x="20" y="83"/>
                </a:cxn>
                <a:cxn ang="0">
                  <a:pos x="8" y="84"/>
                </a:cxn>
                <a:cxn ang="0">
                  <a:pos x="8" y="74"/>
                </a:cxn>
                <a:cxn ang="0">
                  <a:pos x="0" y="64"/>
                </a:cxn>
              </a:cxnLst>
              <a:rect l="0" t="0" r="r" b="b"/>
              <a:pathLst>
                <a:path w="85" h="85">
                  <a:moveTo>
                    <a:pt x="0" y="64"/>
                  </a:moveTo>
                  <a:lnTo>
                    <a:pt x="0" y="39"/>
                  </a:lnTo>
                  <a:lnTo>
                    <a:pt x="10" y="39"/>
                  </a:lnTo>
                  <a:lnTo>
                    <a:pt x="10" y="7"/>
                  </a:lnTo>
                  <a:lnTo>
                    <a:pt x="27" y="3"/>
                  </a:lnTo>
                  <a:lnTo>
                    <a:pt x="32" y="9"/>
                  </a:lnTo>
                  <a:lnTo>
                    <a:pt x="47" y="0"/>
                  </a:lnTo>
                  <a:lnTo>
                    <a:pt x="72" y="35"/>
                  </a:lnTo>
                  <a:lnTo>
                    <a:pt x="84" y="41"/>
                  </a:lnTo>
                  <a:lnTo>
                    <a:pt x="50" y="72"/>
                  </a:lnTo>
                  <a:lnTo>
                    <a:pt x="31" y="72"/>
                  </a:lnTo>
                  <a:lnTo>
                    <a:pt x="20" y="83"/>
                  </a:lnTo>
                  <a:lnTo>
                    <a:pt x="8" y="84"/>
                  </a:lnTo>
                  <a:lnTo>
                    <a:pt x="8" y="74"/>
                  </a:lnTo>
                  <a:lnTo>
                    <a:pt x="0" y="6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5" name="Freeform 173">
              <a:extLst>
                <a:ext uri="{FF2B5EF4-FFF2-40B4-BE49-F238E27FC236}">
                  <a16:creationId xmlns:a16="http://schemas.microsoft.com/office/drawing/2014/main" id="{FDE7AC4D-5FC5-4C60-9476-88F325683BC9}"/>
                </a:ext>
              </a:extLst>
            </p:cNvPr>
            <p:cNvSpPr>
              <a:spLocks noChangeAspect="1"/>
            </p:cNvSpPr>
            <p:nvPr/>
          </p:nvSpPr>
          <p:spPr bwMode="auto">
            <a:xfrm>
              <a:off x="4919676" y="4333869"/>
              <a:ext cx="44450" cy="50800"/>
            </a:xfrm>
            <a:custGeom>
              <a:avLst/>
              <a:gdLst/>
              <a:ahLst/>
              <a:cxnLst>
                <a:cxn ang="0">
                  <a:pos x="0" y="2"/>
                </a:cxn>
                <a:cxn ang="0">
                  <a:pos x="2" y="9"/>
                </a:cxn>
                <a:cxn ang="0">
                  <a:pos x="6" y="17"/>
                </a:cxn>
                <a:cxn ang="0">
                  <a:pos x="16" y="7"/>
                </a:cxn>
                <a:cxn ang="0">
                  <a:pos x="15" y="0"/>
                </a:cxn>
                <a:cxn ang="0">
                  <a:pos x="0" y="2"/>
                </a:cxn>
              </a:cxnLst>
              <a:rect l="0" t="0" r="r" b="b"/>
              <a:pathLst>
                <a:path w="17" h="18">
                  <a:moveTo>
                    <a:pt x="0" y="2"/>
                  </a:moveTo>
                  <a:lnTo>
                    <a:pt x="2" y="9"/>
                  </a:lnTo>
                  <a:lnTo>
                    <a:pt x="6" y="17"/>
                  </a:lnTo>
                  <a:lnTo>
                    <a:pt x="16" y="7"/>
                  </a:lnTo>
                  <a:lnTo>
                    <a:pt x="15" y="0"/>
                  </a:lnTo>
                  <a:lnTo>
                    <a:pt x="0" y="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6" name="Freeform 174">
              <a:extLst>
                <a:ext uri="{FF2B5EF4-FFF2-40B4-BE49-F238E27FC236}">
                  <a16:creationId xmlns:a16="http://schemas.microsoft.com/office/drawing/2014/main" id="{C82E0B9B-79E7-44B4-8245-27774E3E42A0}"/>
                </a:ext>
              </a:extLst>
            </p:cNvPr>
            <p:cNvSpPr>
              <a:spLocks noChangeAspect="1"/>
            </p:cNvSpPr>
            <p:nvPr/>
          </p:nvSpPr>
          <p:spPr bwMode="auto">
            <a:xfrm>
              <a:off x="4421200" y="3952869"/>
              <a:ext cx="187325" cy="285750"/>
            </a:xfrm>
            <a:custGeom>
              <a:avLst/>
              <a:gdLst/>
              <a:ahLst/>
              <a:cxnLst>
                <a:cxn ang="0">
                  <a:pos x="0" y="72"/>
                </a:cxn>
                <a:cxn ang="0">
                  <a:pos x="9" y="53"/>
                </a:cxn>
                <a:cxn ang="0">
                  <a:pos x="25" y="56"/>
                </a:cxn>
                <a:cxn ang="0">
                  <a:pos x="44" y="17"/>
                </a:cxn>
                <a:cxn ang="0">
                  <a:pos x="53" y="10"/>
                </a:cxn>
                <a:cxn ang="0">
                  <a:pos x="50" y="2"/>
                </a:cxn>
                <a:cxn ang="0">
                  <a:pos x="54" y="0"/>
                </a:cxn>
                <a:cxn ang="0">
                  <a:pos x="60" y="25"/>
                </a:cxn>
                <a:cxn ang="0">
                  <a:pos x="50" y="29"/>
                </a:cxn>
                <a:cxn ang="0">
                  <a:pos x="62" y="48"/>
                </a:cxn>
                <a:cxn ang="0">
                  <a:pos x="54" y="71"/>
                </a:cxn>
                <a:cxn ang="0">
                  <a:pos x="68" y="89"/>
                </a:cxn>
                <a:cxn ang="0">
                  <a:pos x="66" y="101"/>
                </a:cxn>
                <a:cxn ang="0">
                  <a:pos x="43" y="96"/>
                </a:cxn>
                <a:cxn ang="0">
                  <a:pos x="25" y="95"/>
                </a:cxn>
                <a:cxn ang="0">
                  <a:pos x="10" y="96"/>
                </a:cxn>
                <a:cxn ang="0">
                  <a:pos x="10" y="79"/>
                </a:cxn>
                <a:cxn ang="0">
                  <a:pos x="0" y="72"/>
                </a:cxn>
              </a:cxnLst>
              <a:rect l="0" t="0" r="r" b="b"/>
              <a:pathLst>
                <a:path w="69" h="102">
                  <a:moveTo>
                    <a:pt x="0" y="72"/>
                  </a:moveTo>
                  <a:lnTo>
                    <a:pt x="9" y="53"/>
                  </a:lnTo>
                  <a:lnTo>
                    <a:pt x="25" y="56"/>
                  </a:lnTo>
                  <a:lnTo>
                    <a:pt x="44" y="17"/>
                  </a:lnTo>
                  <a:lnTo>
                    <a:pt x="53" y="10"/>
                  </a:lnTo>
                  <a:lnTo>
                    <a:pt x="50" y="2"/>
                  </a:lnTo>
                  <a:lnTo>
                    <a:pt x="54" y="0"/>
                  </a:lnTo>
                  <a:lnTo>
                    <a:pt x="60" y="25"/>
                  </a:lnTo>
                  <a:lnTo>
                    <a:pt x="50" y="29"/>
                  </a:lnTo>
                  <a:lnTo>
                    <a:pt x="62" y="48"/>
                  </a:lnTo>
                  <a:lnTo>
                    <a:pt x="54" y="71"/>
                  </a:lnTo>
                  <a:lnTo>
                    <a:pt x="68" y="89"/>
                  </a:lnTo>
                  <a:lnTo>
                    <a:pt x="66" y="101"/>
                  </a:lnTo>
                  <a:lnTo>
                    <a:pt x="43" y="96"/>
                  </a:lnTo>
                  <a:lnTo>
                    <a:pt x="25" y="95"/>
                  </a:lnTo>
                  <a:lnTo>
                    <a:pt x="10" y="96"/>
                  </a:lnTo>
                  <a:lnTo>
                    <a:pt x="10" y="79"/>
                  </a:lnTo>
                  <a:lnTo>
                    <a:pt x="0" y="7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7" name="Freeform 175">
              <a:extLst>
                <a:ext uri="{FF2B5EF4-FFF2-40B4-BE49-F238E27FC236}">
                  <a16:creationId xmlns:a16="http://schemas.microsoft.com/office/drawing/2014/main" id="{078B0193-6683-489B-A6F1-5F3A02BBD38F}"/>
                </a:ext>
              </a:extLst>
            </p:cNvPr>
            <p:cNvSpPr>
              <a:spLocks noChangeAspect="1"/>
            </p:cNvSpPr>
            <p:nvPr/>
          </p:nvSpPr>
          <p:spPr bwMode="auto">
            <a:xfrm>
              <a:off x="4567250" y="3997319"/>
              <a:ext cx="319088" cy="207962"/>
            </a:xfrm>
            <a:custGeom>
              <a:avLst/>
              <a:gdLst/>
              <a:ahLst/>
              <a:cxnLst>
                <a:cxn ang="0">
                  <a:pos x="0" y="55"/>
                </a:cxn>
                <a:cxn ang="0">
                  <a:pos x="8" y="32"/>
                </a:cxn>
                <a:cxn ang="0">
                  <a:pos x="37" y="26"/>
                </a:cxn>
                <a:cxn ang="0">
                  <a:pos x="40" y="19"/>
                </a:cxn>
                <a:cxn ang="0">
                  <a:pos x="53" y="16"/>
                </a:cxn>
                <a:cxn ang="0">
                  <a:pos x="73" y="0"/>
                </a:cxn>
                <a:cxn ang="0">
                  <a:pos x="79" y="19"/>
                </a:cxn>
                <a:cxn ang="0">
                  <a:pos x="94" y="26"/>
                </a:cxn>
                <a:cxn ang="0">
                  <a:pos x="116" y="53"/>
                </a:cxn>
                <a:cxn ang="0">
                  <a:pos x="62" y="60"/>
                </a:cxn>
                <a:cxn ang="0">
                  <a:pos x="44" y="53"/>
                </a:cxn>
                <a:cxn ang="0">
                  <a:pos x="37" y="66"/>
                </a:cxn>
                <a:cxn ang="0">
                  <a:pos x="22" y="66"/>
                </a:cxn>
                <a:cxn ang="0">
                  <a:pos x="14" y="73"/>
                </a:cxn>
                <a:cxn ang="0">
                  <a:pos x="0" y="55"/>
                </a:cxn>
              </a:cxnLst>
              <a:rect l="0" t="0" r="r" b="b"/>
              <a:pathLst>
                <a:path w="117" h="74">
                  <a:moveTo>
                    <a:pt x="0" y="55"/>
                  </a:moveTo>
                  <a:lnTo>
                    <a:pt x="8" y="32"/>
                  </a:lnTo>
                  <a:lnTo>
                    <a:pt x="37" y="26"/>
                  </a:lnTo>
                  <a:lnTo>
                    <a:pt x="40" y="19"/>
                  </a:lnTo>
                  <a:lnTo>
                    <a:pt x="53" y="16"/>
                  </a:lnTo>
                  <a:lnTo>
                    <a:pt x="73" y="0"/>
                  </a:lnTo>
                  <a:lnTo>
                    <a:pt x="79" y="19"/>
                  </a:lnTo>
                  <a:lnTo>
                    <a:pt x="94" y="26"/>
                  </a:lnTo>
                  <a:lnTo>
                    <a:pt x="116" y="53"/>
                  </a:lnTo>
                  <a:lnTo>
                    <a:pt x="62" y="60"/>
                  </a:lnTo>
                  <a:lnTo>
                    <a:pt x="44" y="53"/>
                  </a:lnTo>
                  <a:lnTo>
                    <a:pt x="37" y="66"/>
                  </a:lnTo>
                  <a:lnTo>
                    <a:pt x="22" y="66"/>
                  </a:lnTo>
                  <a:lnTo>
                    <a:pt x="14" y="73"/>
                  </a:lnTo>
                  <a:lnTo>
                    <a:pt x="0" y="5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8" name="Freeform 176">
              <a:extLst>
                <a:ext uri="{FF2B5EF4-FFF2-40B4-BE49-F238E27FC236}">
                  <a16:creationId xmlns:a16="http://schemas.microsoft.com/office/drawing/2014/main" id="{C5BB3038-9B3A-4DFC-A154-9989429A1D8F}"/>
                </a:ext>
              </a:extLst>
            </p:cNvPr>
            <p:cNvSpPr>
              <a:spLocks noChangeAspect="1"/>
            </p:cNvSpPr>
            <p:nvPr/>
          </p:nvSpPr>
          <p:spPr bwMode="auto">
            <a:xfrm>
              <a:off x="4540263" y="3673470"/>
              <a:ext cx="260351" cy="414337"/>
            </a:xfrm>
            <a:custGeom>
              <a:avLst/>
              <a:gdLst/>
              <a:ahLst/>
              <a:cxnLst>
                <a:cxn ang="0">
                  <a:pos x="0" y="85"/>
                </a:cxn>
                <a:cxn ang="0">
                  <a:pos x="14" y="92"/>
                </a:cxn>
                <a:cxn ang="0">
                  <a:pos x="10" y="99"/>
                </a:cxn>
                <a:cxn ang="0">
                  <a:pos x="16" y="124"/>
                </a:cxn>
                <a:cxn ang="0">
                  <a:pos x="6" y="128"/>
                </a:cxn>
                <a:cxn ang="0">
                  <a:pos x="18" y="147"/>
                </a:cxn>
                <a:cxn ang="0">
                  <a:pos x="47" y="141"/>
                </a:cxn>
                <a:cxn ang="0">
                  <a:pos x="50" y="134"/>
                </a:cxn>
                <a:cxn ang="0">
                  <a:pos x="63" y="131"/>
                </a:cxn>
                <a:cxn ang="0">
                  <a:pos x="83" y="115"/>
                </a:cxn>
                <a:cxn ang="0">
                  <a:pos x="76" y="97"/>
                </a:cxn>
                <a:cxn ang="0">
                  <a:pos x="86" y="73"/>
                </a:cxn>
                <a:cxn ang="0">
                  <a:pos x="95" y="71"/>
                </a:cxn>
                <a:cxn ang="0">
                  <a:pos x="95" y="37"/>
                </a:cxn>
                <a:cxn ang="0">
                  <a:pos x="24" y="0"/>
                </a:cxn>
                <a:cxn ang="0">
                  <a:pos x="15" y="4"/>
                </a:cxn>
                <a:cxn ang="0">
                  <a:pos x="15" y="18"/>
                </a:cxn>
                <a:cxn ang="0">
                  <a:pos x="24" y="28"/>
                </a:cxn>
                <a:cxn ang="0">
                  <a:pos x="18" y="61"/>
                </a:cxn>
                <a:cxn ang="0">
                  <a:pos x="0" y="85"/>
                </a:cxn>
              </a:cxnLst>
              <a:rect l="0" t="0" r="r" b="b"/>
              <a:pathLst>
                <a:path w="96" h="148">
                  <a:moveTo>
                    <a:pt x="0" y="85"/>
                  </a:moveTo>
                  <a:lnTo>
                    <a:pt x="14" y="92"/>
                  </a:lnTo>
                  <a:lnTo>
                    <a:pt x="10" y="99"/>
                  </a:lnTo>
                  <a:lnTo>
                    <a:pt x="16" y="124"/>
                  </a:lnTo>
                  <a:lnTo>
                    <a:pt x="6" y="128"/>
                  </a:lnTo>
                  <a:lnTo>
                    <a:pt x="18" y="147"/>
                  </a:lnTo>
                  <a:lnTo>
                    <a:pt x="47" y="141"/>
                  </a:lnTo>
                  <a:lnTo>
                    <a:pt x="50" y="134"/>
                  </a:lnTo>
                  <a:lnTo>
                    <a:pt x="63" y="131"/>
                  </a:lnTo>
                  <a:lnTo>
                    <a:pt x="83" y="115"/>
                  </a:lnTo>
                  <a:lnTo>
                    <a:pt x="76" y="97"/>
                  </a:lnTo>
                  <a:lnTo>
                    <a:pt x="86" y="73"/>
                  </a:lnTo>
                  <a:lnTo>
                    <a:pt x="95" y="71"/>
                  </a:lnTo>
                  <a:lnTo>
                    <a:pt x="95" y="37"/>
                  </a:lnTo>
                  <a:lnTo>
                    <a:pt x="24" y="0"/>
                  </a:lnTo>
                  <a:lnTo>
                    <a:pt x="15" y="4"/>
                  </a:lnTo>
                  <a:lnTo>
                    <a:pt x="15" y="18"/>
                  </a:lnTo>
                  <a:lnTo>
                    <a:pt x="24" y="28"/>
                  </a:lnTo>
                  <a:lnTo>
                    <a:pt x="18" y="61"/>
                  </a:lnTo>
                  <a:lnTo>
                    <a:pt x="0" y="8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9" name="Freeform 177">
              <a:extLst>
                <a:ext uri="{FF2B5EF4-FFF2-40B4-BE49-F238E27FC236}">
                  <a16:creationId xmlns:a16="http://schemas.microsoft.com/office/drawing/2014/main" id="{55DBD067-9E96-4C7D-B455-A61DA525CABE}"/>
                </a:ext>
              </a:extLst>
            </p:cNvPr>
            <p:cNvSpPr>
              <a:spLocks noChangeAspect="1"/>
            </p:cNvSpPr>
            <p:nvPr/>
          </p:nvSpPr>
          <p:spPr bwMode="auto">
            <a:xfrm>
              <a:off x="4486287" y="4183056"/>
              <a:ext cx="184150" cy="219075"/>
            </a:xfrm>
            <a:custGeom>
              <a:avLst/>
              <a:gdLst/>
              <a:ahLst/>
              <a:cxnLst>
                <a:cxn ang="0">
                  <a:pos x="0" y="68"/>
                </a:cxn>
                <a:cxn ang="0">
                  <a:pos x="7" y="78"/>
                </a:cxn>
                <a:cxn ang="0">
                  <a:pos x="16" y="75"/>
                </a:cxn>
                <a:cxn ang="0">
                  <a:pos x="30" y="75"/>
                </a:cxn>
                <a:cxn ang="0">
                  <a:pos x="42" y="67"/>
                </a:cxn>
                <a:cxn ang="0">
                  <a:pos x="46" y="52"/>
                </a:cxn>
                <a:cxn ang="0">
                  <a:pos x="58" y="39"/>
                </a:cxn>
                <a:cxn ang="0">
                  <a:pos x="67" y="0"/>
                </a:cxn>
                <a:cxn ang="0">
                  <a:pos x="52" y="0"/>
                </a:cxn>
                <a:cxn ang="0">
                  <a:pos x="44" y="7"/>
                </a:cxn>
                <a:cxn ang="0">
                  <a:pos x="42" y="19"/>
                </a:cxn>
                <a:cxn ang="0">
                  <a:pos x="19" y="14"/>
                </a:cxn>
                <a:cxn ang="0">
                  <a:pos x="18" y="22"/>
                </a:cxn>
                <a:cxn ang="0">
                  <a:pos x="28" y="22"/>
                </a:cxn>
                <a:cxn ang="0">
                  <a:pos x="25" y="53"/>
                </a:cxn>
                <a:cxn ang="0">
                  <a:pos x="13" y="50"/>
                </a:cxn>
                <a:cxn ang="0">
                  <a:pos x="0" y="68"/>
                </a:cxn>
              </a:cxnLst>
              <a:rect l="0" t="0" r="r" b="b"/>
              <a:pathLst>
                <a:path w="68" h="79">
                  <a:moveTo>
                    <a:pt x="0" y="68"/>
                  </a:moveTo>
                  <a:lnTo>
                    <a:pt x="7" y="78"/>
                  </a:lnTo>
                  <a:lnTo>
                    <a:pt x="16" y="75"/>
                  </a:lnTo>
                  <a:lnTo>
                    <a:pt x="30" y="75"/>
                  </a:lnTo>
                  <a:lnTo>
                    <a:pt x="42" y="67"/>
                  </a:lnTo>
                  <a:lnTo>
                    <a:pt x="46" y="52"/>
                  </a:lnTo>
                  <a:lnTo>
                    <a:pt x="58" y="39"/>
                  </a:lnTo>
                  <a:lnTo>
                    <a:pt x="67" y="0"/>
                  </a:lnTo>
                  <a:lnTo>
                    <a:pt x="52" y="0"/>
                  </a:lnTo>
                  <a:lnTo>
                    <a:pt x="44" y="7"/>
                  </a:lnTo>
                  <a:lnTo>
                    <a:pt x="42" y="19"/>
                  </a:lnTo>
                  <a:lnTo>
                    <a:pt x="19" y="14"/>
                  </a:lnTo>
                  <a:lnTo>
                    <a:pt x="18" y="22"/>
                  </a:lnTo>
                  <a:lnTo>
                    <a:pt x="28" y="22"/>
                  </a:lnTo>
                  <a:lnTo>
                    <a:pt x="25" y="53"/>
                  </a:lnTo>
                  <a:lnTo>
                    <a:pt x="13" y="50"/>
                  </a:lnTo>
                  <a:lnTo>
                    <a:pt x="0" y="6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0" name="Freeform 178">
              <a:extLst>
                <a:ext uri="{FF2B5EF4-FFF2-40B4-BE49-F238E27FC236}">
                  <a16:creationId xmlns:a16="http://schemas.microsoft.com/office/drawing/2014/main" id="{9751349C-0758-48B0-9651-EC1BC32BD928}"/>
                </a:ext>
              </a:extLst>
            </p:cNvPr>
            <p:cNvSpPr>
              <a:spLocks noChangeAspect="1"/>
            </p:cNvSpPr>
            <p:nvPr/>
          </p:nvSpPr>
          <p:spPr bwMode="auto">
            <a:xfrm>
              <a:off x="4516450" y="4144956"/>
              <a:ext cx="458789" cy="463549"/>
            </a:xfrm>
            <a:custGeom>
              <a:avLst/>
              <a:gdLst/>
              <a:ahLst/>
              <a:cxnLst>
                <a:cxn ang="0">
                  <a:pos x="0" y="97"/>
                </a:cxn>
                <a:cxn ang="0">
                  <a:pos x="0" y="102"/>
                </a:cxn>
                <a:cxn ang="0">
                  <a:pos x="34" y="97"/>
                </a:cxn>
                <a:cxn ang="0">
                  <a:pos x="48" y="118"/>
                </a:cxn>
                <a:cxn ang="0">
                  <a:pos x="61" y="117"/>
                </a:cxn>
                <a:cxn ang="0">
                  <a:pos x="63" y="108"/>
                </a:cxn>
                <a:cxn ang="0">
                  <a:pos x="75" y="107"/>
                </a:cxn>
                <a:cxn ang="0">
                  <a:pos x="83" y="113"/>
                </a:cxn>
                <a:cxn ang="0">
                  <a:pos x="85" y="145"/>
                </a:cxn>
                <a:cxn ang="0">
                  <a:pos x="104" y="143"/>
                </a:cxn>
                <a:cxn ang="0">
                  <a:pos x="155" y="164"/>
                </a:cxn>
                <a:cxn ang="0">
                  <a:pos x="154" y="155"/>
                </a:cxn>
                <a:cxn ang="0">
                  <a:pos x="144" y="150"/>
                </a:cxn>
                <a:cxn ang="0">
                  <a:pos x="145" y="127"/>
                </a:cxn>
                <a:cxn ang="0">
                  <a:pos x="162" y="119"/>
                </a:cxn>
                <a:cxn ang="0">
                  <a:pos x="152" y="103"/>
                </a:cxn>
                <a:cxn ang="0">
                  <a:pos x="150" y="76"/>
                </a:cxn>
                <a:cxn ang="0">
                  <a:pos x="148" y="69"/>
                </a:cxn>
                <a:cxn ang="0">
                  <a:pos x="155" y="57"/>
                </a:cxn>
                <a:cxn ang="0">
                  <a:pos x="162" y="35"/>
                </a:cxn>
                <a:cxn ang="0">
                  <a:pos x="168" y="26"/>
                </a:cxn>
                <a:cxn ang="0">
                  <a:pos x="165" y="13"/>
                </a:cxn>
                <a:cxn ang="0">
                  <a:pos x="135" y="0"/>
                </a:cxn>
                <a:cxn ang="0">
                  <a:pos x="81" y="7"/>
                </a:cxn>
                <a:cxn ang="0">
                  <a:pos x="63" y="0"/>
                </a:cxn>
                <a:cxn ang="0">
                  <a:pos x="56" y="13"/>
                </a:cxn>
                <a:cxn ang="0">
                  <a:pos x="47" y="52"/>
                </a:cxn>
                <a:cxn ang="0">
                  <a:pos x="35" y="65"/>
                </a:cxn>
                <a:cxn ang="0">
                  <a:pos x="31" y="80"/>
                </a:cxn>
                <a:cxn ang="0">
                  <a:pos x="19" y="88"/>
                </a:cxn>
                <a:cxn ang="0">
                  <a:pos x="5" y="88"/>
                </a:cxn>
                <a:cxn ang="0">
                  <a:pos x="0" y="97"/>
                </a:cxn>
              </a:cxnLst>
              <a:rect l="0" t="0" r="r" b="b"/>
              <a:pathLst>
                <a:path w="169" h="165">
                  <a:moveTo>
                    <a:pt x="0" y="97"/>
                  </a:moveTo>
                  <a:lnTo>
                    <a:pt x="0" y="102"/>
                  </a:lnTo>
                  <a:lnTo>
                    <a:pt x="34" y="97"/>
                  </a:lnTo>
                  <a:lnTo>
                    <a:pt x="48" y="118"/>
                  </a:lnTo>
                  <a:lnTo>
                    <a:pt x="61" y="117"/>
                  </a:lnTo>
                  <a:lnTo>
                    <a:pt x="63" y="108"/>
                  </a:lnTo>
                  <a:lnTo>
                    <a:pt x="75" y="107"/>
                  </a:lnTo>
                  <a:lnTo>
                    <a:pt x="83" y="113"/>
                  </a:lnTo>
                  <a:lnTo>
                    <a:pt x="85" y="145"/>
                  </a:lnTo>
                  <a:lnTo>
                    <a:pt x="104" y="143"/>
                  </a:lnTo>
                  <a:lnTo>
                    <a:pt x="155" y="164"/>
                  </a:lnTo>
                  <a:lnTo>
                    <a:pt x="154" y="155"/>
                  </a:lnTo>
                  <a:lnTo>
                    <a:pt x="144" y="150"/>
                  </a:lnTo>
                  <a:lnTo>
                    <a:pt x="145" y="127"/>
                  </a:lnTo>
                  <a:lnTo>
                    <a:pt x="162" y="119"/>
                  </a:lnTo>
                  <a:lnTo>
                    <a:pt x="152" y="103"/>
                  </a:lnTo>
                  <a:lnTo>
                    <a:pt x="150" y="76"/>
                  </a:lnTo>
                  <a:lnTo>
                    <a:pt x="148" y="69"/>
                  </a:lnTo>
                  <a:lnTo>
                    <a:pt x="155" y="57"/>
                  </a:lnTo>
                  <a:lnTo>
                    <a:pt x="162" y="35"/>
                  </a:lnTo>
                  <a:lnTo>
                    <a:pt x="168" y="26"/>
                  </a:lnTo>
                  <a:lnTo>
                    <a:pt x="165" y="13"/>
                  </a:lnTo>
                  <a:lnTo>
                    <a:pt x="135" y="0"/>
                  </a:lnTo>
                  <a:lnTo>
                    <a:pt x="81" y="7"/>
                  </a:lnTo>
                  <a:lnTo>
                    <a:pt x="63" y="0"/>
                  </a:lnTo>
                  <a:lnTo>
                    <a:pt x="56" y="13"/>
                  </a:lnTo>
                  <a:lnTo>
                    <a:pt x="47" y="52"/>
                  </a:lnTo>
                  <a:lnTo>
                    <a:pt x="35" y="65"/>
                  </a:lnTo>
                  <a:lnTo>
                    <a:pt x="31" y="80"/>
                  </a:lnTo>
                  <a:lnTo>
                    <a:pt x="19" y="88"/>
                  </a:lnTo>
                  <a:lnTo>
                    <a:pt x="5" y="88"/>
                  </a:lnTo>
                  <a:lnTo>
                    <a:pt x="0" y="9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1" name="Freeform 179">
              <a:extLst>
                <a:ext uri="{FF2B5EF4-FFF2-40B4-BE49-F238E27FC236}">
                  <a16:creationId xmlns:a16="http://schemas.microsoft.com/office/drawing/2014/main" id="{E9F6B6E0-858E-4F60-868F-47805FE1E578}"/>
                </a:ext>
              </a:extLst>
            </p:cNvPr>
            <p:cNvSpPr>
              <a:spLocks noChangeAspect="1"/>
            </p:cNvSpPr>
            <p:nvPr/>
          </p:nvSpPr>
          <p:spPr bwMode="auto">
            <a:xfrm>
              <a:off x="4999051" y="3340095"/>
              <a:ext cx="60325" cy="49212"/>
            </a:xfrm>
            <a:custGeom>
              <a:avLst/>
              <a:gdLst/>
              <a:ahLst/>
              <a:cxnLst>
                <a:cxn ang="0">
                  <a:pos x="0" y="8"/>
                </a:cxn>
                <a:cxn ang="0">
                  <a:pos x="8" y="16"/>
                </a:cxn>
                <a:cxn ang="0">
                  <a:pos x="21" y="0"/>
                </a:cxn>
                <a:cxn ang="0">
                  <a:pos x="0" y="8"/>
                </a:cxn>
              </a:cxnLst>
              <a:rect l="0" t="0" r="r" b="b"/>
              <a:pathLst>
                <a:path w="22" h="17">
                  <a:moveTo>
                    <a:pt x="0" y="8"/>
                  </a:moveTo>
                  <a:lnTo>
                    <a:pt x="8" y="16"/>
                  </a:lnTo>
                  <a:lnTo>
                    <a:pt x="21" y="0"/>
                  </a:lnTo>
                  <a:lnTo>
                    <a:pt x="0" y="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2" name="Freeform 180">
              <a:extLst>
                <a:ext uri="{FF2B5EF4-FFF2-40B4-BE49-F238E27FC236}">
                  <a16:creationId xmlns:a16="http://schemas.microsoft.com/office/drawing/2014/main" id="{72F4972E-E225-44E5-9B6F-26433E1F8B98}"/>
                </a:ext>
              </a:extLst>
            </p:cNvPr>
            <p:cNvSpPr>
              <a:spLocks noChangeAspect="1"/>
            </p:cNvSpPr>
            <p:nvPr/>
          </p:nvSpPr>
          <p:spPr bwMode="auto">
            <a:xfrm>
              <a:off x="4238637" y="3959219"/>
              <a:ext cx="68263" cy="161925"/>
            </a:xfrm>
            <a:custGeom>
              <a:avLst/>
              <a:gdLst/>
              <a:ahLst/>
              <a:cxnLst>
                <a:cxn ang="0">
                  <a:pos x="0" y="14"/>
                </a:cxn>
                <a:cxn ang="0">
                  <a:pos x="9" y="56"/>
                </a:cxn>
                <a:cxn ang="0">
                  <a:pos x="17" y="55"/>
                </a:cxn>
                <a:cxn ang="0">
                  <a:pos x="24" y="7"/>
                </a:cxn>
                <a:cxn ang="0">
                  <a:pos x="17" y="0"/>
                </a:cxn>
                <a:cxn ang="0">
                  <a:pos x="12" y="4"/>
                </a:cxn>
                <a:cxn ang="0">
                  <a:pos x="0" y="14"/>
                </a:cxn>
              </a:cxnLst>
              <a:rect l="0" t="0" r="r" b="b"/>
              <a:pathLst>
                <a:path w="25" h="57">
                  <a:moveTo>
                    <a:pt x="0" y="14"/>
                  </a:moveTo>
                  <a:lnTo>
                    <a:pt x="9" y="56"/>
                  </a:lnTo>
                  <a:lnTo>
                    <a:pt x="17" y="55"/>
                  </a:lnTo>
                  <a:lnTo>
                    <a:pt x="24" y="7"/>
                  </a:lnTo>
                  <a:lnTo>
                    <a:pt x="17" y="0"/>
                  </a:lnTo>
                  <a:lnTo>
                    <a:pt x="12" y="4"/>
                  </a:lnTo>
                  <a:lnTo>
                    <a:pt x="0" y="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3" name="Freeform 181">
              <a:extLst>
                <a:ext uri="{FF2B5EF4-FFF2-40B4-BE49-F238E27FC236}">
                  <a16:creationId xmlns:a16="http://schemas.microsoft.com/office/drawing/2014/main" id="{053B8725-3D84-456D-8AA4-F927EC7AEA5A}"/>
                </a:ext>
              </a:extLst>
            </p:cNvPr>
            <p:cNvSpPr>
              <a:spLocks noChangeAspect="1"/>
            </p:cNvSpPr>
            <p:nvPr/>
          </p:nvSpPr>
          <p:spPr bwMode="auto">
            <a:xfrm>
              <a:off x="4446600" y="4217981"/>
              <a:ext cx="44450" cy="47625"/>
            </a:xfrm>
            <a:custGeom>
              <a:avLst/>
              <a:gdLst/>
              <a:ahLst/>
              <a:cxnLst>
                <a:cxn ang="0">
                  <a:pos x="0" y="16"/>
                </a:cxn>
                <a:cxn ang="0">
                  <a:pos x="1" y="1"/>
                </a:cxn>
                <a:cxn ang="0">
                  <a:pos x="16" y="0"/>
                </a:cxn>
                <a:cxn ang="0">
                  <a:pos x="16" y="14"/>
                </a:cxn>
                <a:cxn ang="0">
                  <a:pos x="0" y="16"/>
                </a:cxn>
              </a:cxnLst>
              <a:rect l="0" t="0" r="r" b="b"/>
              <a:pathLst>
                <a:path w="17" h="17">
                  <a:moveTo>
                    <a:pt x="0" y="16"/>
                  </a:moveTo>
                  <a:lnTo>
                    <a:pt x="1" y="1"/>
                  </a:lnTo>
                  <a:lnTo>
                    <a:pt x="16" y="0"/>
                  </a:lnTo>
                  <a:lnTo>
                    <a:pt x="16" y="14"/>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4" name="Freeform 182">
              <a:extLst>
                <a:ext uri="{FF2B5EF4-FFF2-40B4-BE49-F238E27FC236}">
                  <a16:creationId xmlns:a16="http://schemas.microsoft.com/office/drawing/2014/main" id="{13DFBACD-AD88-4C2C-BA64-9E3784CC5AE5}"/>
                </a:ext>
              </a:extLst>
            </p:cNvPr>
            <p:cNvSpPr>
              <a:spLocks noChangeAspect="1"/>
            </p:cNvSpPr>
            <p:nvPr/>
          </p:nvSpPr>
          <p:spPr bwMode="auto">
            <a:xfrm>
              <a:off x="5014926" y="3814757"/>
              <a:ext cx="366713" cy="374649"/>
            </a:xfrm>
            <a:custGeom>
              <a:avLst/>
              <a:gdLst/>
              <a:ahLst/>
              <a:cxnLst>
                <a:cxn ang="0">
                  <a:pos x="0" y="93"/>
                </a:cxn>
                <a:cxn ang="0">
                  <a:pos x="10" y="86"/>
                </a:cxn>
                <a:cxn ang="0">
                  <a:pos x="12" y="70"/>
                </a:cxn>
                <a:cxn ang="0">
                  <a:pos x="29" y="48"/>
                </a:cxn>
                <a:cxn ang="0">
                  <a:pos x="35" y="9"/>
                </a:cxn>
                <a:cxn ang="0">
                  <a:pos x="49" y="0"/>
                </a:cxn>
                <a:cxn ang="0">
                  <a:pos x="59" y="27"/>
                </a:cxn>
                <a:cxn ang="0">
                  <a:pos x="89" y="50"/>
                </a:cxn>
                <a:cxn ang="0">
                  <a:pos x="78" y="63"/>
                </a:cxn>
                <a:cxn ang="0">
                  <a:pos x="88" y="66"/>
                </a:cxn>
                <a:cxn ang="0">
                  <a:pos x="99" y="82"/>
                </a:cxn>
                <a:cxn ang="0">
                  <a:pos x="134" y="91"/>
                </a:cxn>
                <a:cxn ang="0">
                  <a:pos x="107" y="118"/>
                </a:cxn>
                <a:cxn ang="0">
                  <a:pos x="79" y="129"/>
                </a:cxn>
                <a:cxn ang="0">
                  <a:pos x="53" y="133"/>
                </a:cxn>
                <a:cxn ang="0">
                  <a:pos x="26" y="123"/>
                </a:cxn>
                <a:cxn ang="0">
                  <a:pos x="15" y="104"/>
                </a:cxn>
                <a:cxn ang="0">
                  <a:pos x="0" y="93"/>
                </a:cxn>
              </a:cxnLst>
              <a:rect l="0" t="0" r="r" b="b"/>
              <a:pathLst>
                <a:path w="135" h="134">
                  <a:moveTo>
                    <a:pt x="0" y="93"/>
                  </a:moveTo>
                  <a:lnTo>
                    <a:pt x="10" y="86"/>
                  </a:lnTo>
                  <a:lnTo>
                    <a:pt x="12" y="70"/>
                  </a:lnTo>
                  <a:lnTo>
                    <a:pt x="29" y="48"/>
                  </a:lnTo>
                  <a:lnTo>
                    <a:pt x="35" y="9"/>
                  </a:lnTo>
                  <a:lnTo>
                    <a:pt x="49" y="0"/>
                  </a:lnTo>
                  <a:lnTo>
                    <a:pt x="59" y="27"/>
                  </a:lnTo>
                  <a:lnTo>
                    <a:pt x="89" y="50"/>
                  </a:lnTo>
                  <a:lnTo>
                    <a:pt x="78" y="63"/>
                  </a:lnTo>
                  <a:lnTo>
                    <a:pt x="88" y="66"/>
                  </a:lnTo>
                  <a:lnTo>
                    <a:pt x="99" y="82"/>
                  </a:lnTo>
                  <a:lnTo>
                    <a:pt x="134" y="91"/>
                  </a:lnTo>
                  <a:lnTo>
                    <a:pt x="107" y="118"/>
                  </a:lnTo>
                  <a:lnTo>
                    <a:pt x="79" y="129"/>
                  </a:lnTo>
                  <a:lnTo>
                    <a:pt x="53" y="133"/>
                  </a:lnTo>
                  <a:lnTo>
                    <a:pt x="26" y="123"/>
                  </a:lnTo>
                  <a:lnTo>
                    <a:pt x="15" y="104"/>
                  </a:lnTo>
                  <a:lnTo>
                    <a:pt x="0" y="9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5" name="Freeform 183">
              <a:extLst>
                <a:ext uri="{FF2B5EF4-FFF2-40B4-BE49-F238E27FC236}">
                  <a16:creationId xmlns:a16="http://schemas.microsoft.com/office/drawing/2014/main" id="{02A76251-0893-4DA3-B94F-0252E9F2E088}"/>
                </a:ext>
              </a:extLst>
            </p:cNvPr>
            <p:cNvSpPr>
              <a:spLocks noChangeAspect="1"/>
            </p:cNvSpPr>
            <p:nvPr/>
          </p:nvSpPr>
          <p:spPr bwMode="auto">
            <a:xfrm>
              <a:off x="5227652" y="3954457"/>
              <a:ext cx="44450" cy="49212"/>
            </a:xfrm>
            <a:custGeom>
              <a:avLst/>
              <a:gdLst/>
              <a:ahLst/>
              <a:cxnLst>
                <a:cxn ang="0">
                  <a:pos x="0" y="13"/>
                </a:cxn>
                <a:cxn ang="0">
                  <a:pos x="11" y="16"/>
                </a:cxn>
                <a:cxn ang="0">
                  <a:pos x="16" y="11"/>
                </a:cxn>
                <a:cxn ang="0">
                  <a:pos x="8" y="10"/>
                </a:cxn>
                <a:cxn ang="0">
                  <a:pos x="16" y="6"/>
                </a:cxn>
                <a:cxn ang="0">
                  <a:pos x="12" y="0"/>
                </a:cxn>
                <a:cxn ang="0">
                  <a:pos x="0" y="13"/>
                </a:cxn>
              </a:cxnLst>
              <a:rect l="0" t="0" r="r" b="b"/>
              <a:pathLst>
                <a:path w="17" h="17">
                  <a:moveTo>
                    <a:pt x="0" y="13"/>
                  </a:moveTo>
                  <a:lnTo>
                    <a:pt x="11" y="16"/>
                  </a:lnTo>
                  <a:lnTo>
                    <a:pt x="16" y="11"/>
                  </a:lnTo>
                  <a:lnTo>
                    <a:pt x="8" y="10"/>
                  </a:lnTo>
                  <a:lnTo>
                    <a:pt x="16" y="6"/>
                  </a:lnTo>
                  <a:lnTo>
                    <a:pt x="12" y="0"/>
                  </a:lnTo>
                  <a:lnTo>
                    <a:pt x="0" y="1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6" name="Freeform 184">
              <a:extLst>
                <a:ext uri="{FF2B5EF4-FFF2-40B4-BE49-F238E27FC236}">
                  <a16:creationId xmlns:a16="http://schemas.microsoft.com/office/drawing/2014/main" id="{E6B07757-C2E5-44E0-A98E-07EC8F7659F3}"/>
                </a:ext>
              </a:extLst>
            </p:cNvPr>
            <p:cNvSpPr>
              <a:spLocks noChangeAspect="1"/>
            </p:cNvSpPr>
            <p:nvPr/>
          </p:nvSpPr>
          <p:spPr bwMode="auto">
            <a:xfrm>
              <a:off x="4425962" y="4217981"/>
              <a:ext cx="139700" cy="157162"/>
            </a:xfrm>
            <a:custGeom>
              <a:avLst/>
              <a:gdLst/>
              <a:ahLst/>
              <a:cxnLst>
                <a:cxn ang="0">
                  <a:pos x="0" y="26"/>
                </a:cxn>
                <a:cxn ang="0">
                  <a:pos x="6" y="17"/>
                </a:cxn>
                <a:cxn ang="0">
                  <a:pos x="9" y="18"/>
                </a:cxn>
                <a:cxn ang="0">
                  <a:pos x="7" y="11"/>
                </a:cxn>
                <a:cxn ang="0">
                  <a:pos x="23" y="10"/>
                </a:cxn>
                <a:cxn ang="0">
                  <a:pos x="23" y="0"/>
                </a:cxn>
                <a:cxn ang="0">
                  <a:pos x="41" y="1"/>
                </a:cxn>
                <a:cxn ang="0">
                  <a:pos x="40" y="9"/>
                </a:cxn>
                <a:cxn ang="0">
                  <a:pos x="50" y="9"/>
                </a:cxn>
                <a:cxn ang="0">
                  <a:pos x="47" y="40"/>
                </a:cxn>
                <a:cxn ang="0">
                  <a:pos x="35" y="37"/>
                </a:cxn>
                <a:cxn ang="0">
                  <a:pos x="22" y="55"/>
                </a:cxn>
                <a:cxn ang="0">
                  <a:pos x="0" y="26"/>
                </a:cxn>
              </a:cxnLst>
              <a:rect l="0" t="0" r="r" b="b"/>
              <a:pathLst>
                <a:path w="51" h="56">
                  <a:moveTo>
                    <a:pt x="0" y="26"/>
                  </a:moveTo>
                  <a:lnTo>
                    <a:pt x="6" y="17"/>
                  </a:lnTo>
                  <a:lnTo>
                    <a:pt x="9" y="18"/>
                  </a:lnTo>
                  <a:lnTo>
                    <a:pt x="7" y="11"/>
                  </a:lnTo>
                  <a:lnTo>
                    <a:pt x="23" y="10"/>
                  </a:lnTo>
                  <a:lnTo>
                    <a:pt x="23" y="0"/>
                  </a:lnTo>
                  <a:lnTo>
                    <a:pt x="41" y="1"/>
                  </a:lnTo>
                  <a:lnTo>
                    <a:pt x="40" y="9"/>
                  </a:lnTo>
                  <a:lnTo>
                    <a:pt x="50" y="9"/>
                  </a:lnTo>
                  <a:lnTo>
                    <a:pt x="47" y="40"/>
                  </a:lnTo>
                  <a:lnTo>
                    <a:pt x="35" y="37"/>
                  </a:lnTo>
                  <a:lnTo>
                    <a:pt x="22" y="55"/>
                  </a:lnTo>
                  <a:lnTo>
                    <a:pt x="0" y="2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7" name="Freeform 185">
              <a:extLst>
                <a:ext uri="{FF2B5EF4-FFF2-40B4-BE49-F238E27FC236}">
                  <a16:creationId xmlns:a16="http://schemas.microsoft.com/office/drawing/2014/main" id="{BB5C8906-7551-42F3-B166-5F574EB0B26A}"/>
                </a:ext>
              </a:extLst>
            </p:cNvPr>
            <p:cNvSpPr>
              <a:spLocks noChangeAspect="1"/>
            </p:cNvSpPr>
            <p:nvPr/>
          </p:nvSpPr>
          <p:spPr bwMode="auto">
            <a:xfrm>
              <a:off x="3811598" y="3930644"/>
              <a:ext cx="73025" cy="46037"/>
            </a:xfrm>
            <a:custGeom>
              <a:avLst/>
              <a:gdLst/>
              <a:ahLst/>
              <a:cxnLst>
                <a:cxn ang="0">
                  <a:pos x="0" y="16"/>
                </a:cxn>
                <a:cxn ang="0">
                  <a:pos x="1" y="0"/>
                </a:cxn>
                <a:cxn ang="0">
                  <a:pos x="26" y="6"/>
                </a:cxn>
                <a:cxn ang="0">
                  <a:pos x="0" y="16"/>
                </a:cxn>
              </a:cxnLst>
              <a:rect l="0" t="0" r="r" b="b"/>
              <a:pathLst>
                <a:path w="27" h="17">
                  <a:moveTo>
                    <a:pt x="0" y="16"/>
                  </a:moveTo>
                  <a:lnTo>
                    <a:pt x="1" y="0"/>
                  </a:lnTo>
                  <a:lnTo>
                    <a:pt x="26" y="6"/>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8" name="Freeform 186">
              <a:extLst>
                <a:ext uri="{FF2B5EF4-FFF2-40B4-BE49-F238E27FC236}">
                  <a16:creationId xmlns:a16="http://schemas.microsoft.com/office/drawing/2014/main" id="{EBFBFF37-FAE8-4962-BDD4-BB8429E6CB31}"/>
                </a:ext>
              </a:extLst>
            </p:cNvPr>
            <p:cNvSpPr>
              <a:spLocks noChangeAspect="1"/>
            </p:cNvSpPr>
            <p:nvPr/>
          </p:nvSpPr>
          <p:spPr bwMode="auto">
            <a:xfrm>
              <a:off x="4143387" y="3992557"/>
              <a:ext cx="106363" cy="163512"/>
            </a:xfrm>
            <a:custGeom>
              <a:avLst/>
              <a:gdLst/>
              <a:ahLst/>
              <a:cxnLst>
                <a:cxn ang="0">
                  <a:pos x="0" y="55"/>
                </a:cxn>
                <a:cxn ang="0">
                  <a:pos x="4" y="15"/>
                </a:cxn>
                <a:cxn ang="0">
                  <a:pos x="2" y="3"/>
                </a:cxn>
                <a:cxn ang="0">
                  <a:pos x="25" y="0"/>
                </a:cxn>
                <a:cxn ang="0">
                  <a:pos x="38" y="46"/>
                </a:cxn>
                <a:cxn ang="0">
                  <a:pos x="9" y="58"/>
                </a:cxn>
                <a:cxn ang="0">
                  <a:pos x="0" y="55"/>
                </a:cxn>
              </a:cxnLst>
              <a:rect l="0" t="0" r="r" b="b"/>
              <a:pathLst>
                <a:path w="39" h="59">
                  <a:moveTo>
                    <a:pt x="0" y="55"/>
                  </a:moveTo>
                  <a:lnTo>
                    <a:pt x="4" y="15"/>
                  </a:lnTo>
                  <a:lnTo>
                    <a:pt x="2" y="3"/>
                  </a:lnTo>
                  <a:lnTo>
                    <a:pt x="25" y="0"/>
                  </a:lnTo>
                  <a:lnTo>
                    <a:pt x="38" y="46"/>
                  </a:lnTo>
                  <a:lnTo>
                    <a:pt x="9" y="58"/>
                  </a:lnTo>
                  <a:lnTo>
                    <a:pt x="0" y="5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9" name="Freeform 187">
              <a:extLst>
                <a:ext uri="{FF2B5EF4-FFF2-40B4-BE49-F238E27FC236}">
                  <a16:creationId xmlns:a16="http://schemas.microsoft.com/office/drawing/2014/main" id="{E36E1E81-5EC2-4616-9F95-A3D629281C91}"/>
                </a:ext>
              </a:extLst>
            </p:cNvPr>
            <p:cNvSpPr>
              <a:spLocks noChangeAspect="1"/>
            </p:cNvSpPr>
            <p:nvPr/>
          </p:nvSpPr>
          <p:spPr bwMode="auto">
            <a:xfrm>
              <a:off x="3851286" y="3954457"/>
              <a:ext cx="182563" cy="138112"/>
            </a:xfrm>
            <a:custGeom>
              <a:avLst/>
              <a:gdLst/>
              <a:ahLst/>
              <a:cxnLst>
                <a:cxn ang="0">
                  <a:pos x="0" y="16"/>
                </a:cxn>
                <a:cxn ang="0">
                  <a:pos x="11" y="9"/>
                </a:cxn>
                <a:cxn ang="0">
                  <a:pos x="12" y="0"/>
                </a:cxn>
                <a:cxn ang="0">
                  <a:pos x="33" y="1"/>
                </a:cxn>
                <a:cxn ang="0">
                  <a:pos x="39" y="6"/>
                </a:cxn>
                <a:cxn ang="0">
                  <a:pos x="54" y="1"/>
                </a:cxn>
                <a:cxn ang="0">
                  <a:pos x="63" y="22"/>
                </a:cxn>
                <a:cxn ang="0">
                  <a:pos x="66" y="38"/>
                </a:cxn>
                <a:cxn ang="0">
                  <a:pos x="60" y="37"/>
                </a:cxn>
                <a:cxn ang="0">
                  <a:pos x="59" y="46"/>
                </a:cxn>
                <a:cxn ang="0">
                  <a:pos x="49" y="48"/>
                </a:cxn>
                <a:cxn ang="0">
                  <a:pos x="49" y="38"/>
                </a:cxn>
                <a:cxn ang="0">
                  <a:pos x="44" y="38"/>
                </a:cxn>
                <a:cxn ang="0">
                  <a:pos x="35" y="25"/>
                </a:cxn>
                <a:cxn ang="0">
                  <a:pos x="17" y="32"/>
                </a:cxn>
                <a:cxn ang="0">
                  <a:pos x="0" y="16"/>
                </a:cxn>
              </a:cxnLst>
              <a:rect l="0" t="0" r="r" b="b"/>
              <a:pathLst>
                <a:path w="67" h="49">
                  <a:moveTo>
                    <a:pt x="0" y="16"/>
                  </a:moveTo>
                  <a:lnTo>
                    <a:pt x="11" y="9"/>
                  </a:lnTo>
                  <a:lnTo>
                    <a:pt x="12" y="0"/>
                  </a:lnTo>
                  <a:lnTo>
                    <a:pt x="33" y="1"/>
                  </a:lnTo>
                  <a:lnTo>
                    <a:pt x="39" y="6"/>
                  </a:lnTo>
                  <a:lnTo>
                    <a:pt x="54" y="1"/>
                  </a:lnTo>
                  <a:lnTo>
                    <a:pt x="63" y="22"/>
                  </a:lnTo>
                  <a:lnTo>
                    <a:pt x="66" y="38"/>
                  </a:lnTo>
                  <a:lnTo>
                    <a:pt x="60" y="37"/>
                  </a:lnTo>
                  <a:lnTo>
                    <a:pt x="59" y="46"/>
                  </a:lnTo>
                  <a:lnTo>
                    <a:pt x="49" y="48"/>
                  </a:lnTo>
                  <a:lnTo>
                    <a:pt x="49" y="38"/>
                  </a:lnTo>
                  <a:lnTo>
                    <a:pt x="44" y="38"/>
                  </a:lnTo>
                  <a:lnTo>
                    <a:pt x="35" y="25"/>
                  </a:lnTo>
                  <a:lnTo>
                    <a:pt x="17" y="32"/>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0" name="Freeform 188">
              <a:extLst>
                <a:ext uri="{FF2B5EF4-FFF2-40B4-BE49-F238E27FC236}">
                  <a16:creationId xmlns:a16="http://schemas.microsoft.com/office/drawing/2014/main" id="{B507B552-AF7A-486C-BD73-35CF97C25D28}"/>
                </a:ext>
              </a:extLst>
            </p:cNvPr>
            <p:cNvSpPr>
              <a:spLocks noChangeAspect="1"/>
            </p:cNvSpPr>
            <p:nvPr/>
          </p:nvSpPr>
          <p:spPr bwMode="auto">
            <a:xfrm>
              <a:off x="5038739" y="3409945"/>
              <a:ext cx="47625" cy="109537"/>
            </a:xfrm>
            <a:custGeom>
              <a:avLst/>
              <a:gdLst/>
              <a:ahLst/>
              <a:cxnLst>
                <a:cxn ang="0">
                  <a:pos x="0" y="19"/>
                </a:cxn>
                <a:cxn ang="0">
                  <a:pos x="8" y="38"/>
                </a:cxn>
                <a:cxn ang="0">
                  <a:pos x="9" y="37"/>
                </a:cxn>
                <a:cxn ang="0">
                  <a:pos x="13" y="17"/>
                </a:cxn>
                <a:cxn ang="0">
                  <a:pos x="8" y="18"/>
                </a:cxn>
                <a:cxn ang="0">
                  <a:pos x="9" y="9"/>
                </a:cxn>
                <a:cxn ang="0">
                  <a:pos x="14" y="5"/>
                </a:cxn>
                <a:cxn ang="0">
                  <a:pos x="16" y="0"/>
                </a:cxn>
                <a:cxn ang="0">
                  <a:pos x="10" y="0"/>
                </a:cxn>
                <a:cxn ang="0">
                  <a:pos x="0" y="19"/>
                </a:cxn>
              </a:cxnLst>
              <a:rect l="0" t="0" r="r" b="b"/>
              <a:pathLst>
                <a:path w="17" h="39">
                  <a:moveTo>
                    <a:pt x="0" y="19"/>
                  </a:moveTo>
                  <a:lnTo>
                    <a:pt x="8" y="38"/>
                  </a:lnTo>
                  <a:lnTo>
                    <a:pt x="9" y="37"/>
                  </a:lnTo>
                  <a:lnTo>
                    <a:pt x="13" y="17"/>
                  </a:lnTo>
                  <a:lnTo>
                    <a:pt x="8" y="18"/>
                  </a:lnTo>
                  <a:lnTo>
                    <a:pt x="9" y="9"/>
                  </a:lnTo>
                  <a:lnTo>
                    <a:pt x="14" y="5"/>
                  </a:lnTo>
                  <a:lnTo>
                    <a:pt x="16" y="0"/>
                  </a:lnTo>
                  <a:lnTo>
                    <a:pt x="10" y="0"/>
                  </a:lnTo>
                  <a:lnTo>
                    <a:pt x="0" y="1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1" name="Freeform 189">
              <a:extLst>
                <a:ext uri="{FF2B5EF4-FFF2-40B4-BE49-F238E27FC236}">
                  <a16:creationId xmlns:a16="http://schemas.microsoft.com/office/drawing/2014/main" id="{267157F5-9C7A-4302-B7C3-28CD813A6D50}"/>
                </a:ext>
              </a:extLst>
            </p:cNvPr>
            <p:cNvSpPr>
              <a:spLocks noChangeAspect="1"/>
            </p:cNvSpPr>
            <p:nvPr/>
          </p:nvSpPr>
          <p:spPr bwMode="auto">
            <a:xfrm>
              <a:off x="4008449" y="4003669"/>
              <a:ext cx="149225" cy="160337"/>
            </a:xfrm>
            <a:custGeom>
              <a:avLst/>
              <a:gdLst/>
              <a:ahLst/>
              <a:cxnLst>
                <a:cxn ang="0">
                  <a:pos x="0" y="38"/>
                </a:cxn>
                <a:cxn ang="0">
                  <a:pos x="1" y="29"/>
                </a:cxn>
                <a:cxn ang="0">
                  <a:pos x="2" y="20"/>
                </a:cxn>
                <a:cxn ang="0">
                  <a:pos x="8" y="21"/>
                </a:cxn>
                <a:cxn ang="0">
                  <a:pos x="5" y="5"/>
                </a:cxn>
                <a:cxn ang="0">
                  <a:pos x="21" y="0"/>
                </a:cxn>
                <a:cxn ang="0">
                  <a:pos x="30" y="4"/>
                </a:cxn>
                <a:cxn ang="0">
                  <a:pos x="35" y="9"/>
                </a:cxn>
                <a:cxn ang="0">
                  <a:pos x="53" y="11"/>
                </a:cxn>
                <a:cxn ang="0">
                  <a:pos x="49" y="51"/>
                </a:cxn>
                <a:cxn ang="0">
                  <a:pos x="8" y="57"/>
                </a:cxn>
                <a:cxn ang="0">
                  <a:pos x="9" y="44"/>
                </a:cxn>
                <a:cxn ang="0">
                  <a:pos x="0" y="38"/>
                </a:cxn>
              </a:cxnLst>
              <a:rect l="0" t="0" r="r" b="b"/>
              <a:pathLst>
                <a:path w="54" h="58">
                  <a:moveTo>
                    <a:pt x="0" y="38"/>
                  </a:moveTo>
                  <a:lnTo>
                    <a:pt x="1" y="29"/>
                  </a:lnTo>
                  <a:lnTo>
                    <a:pt x="2" y="20"/>
                  </a:lnTo>
                  <a:lnTo>
                    <a:pt x="8" y="21"/>
                  </a:lnTo>
                  <a:lnTo>
                    <a:pt x="5" y="5"/>
                  </a:lnTo>
                  <a:lnTo>
                    <a:pt x="21" y="0"/>
                  </a:lnTo>
                  <a:lnTo>
                    <a:pt x="30" y="4"/>
                  </a:lnTo>
                  <a:lnTo>
                    <a:pt x="35" y="9"/>
                  </a:lnTo>
                  <a:lnTo>
                    <a:pt x="53" y="11"/>
                  </a:lnTo>
                  <a:lnTo>
                    <a:pt x="49" y="51"/>
                  </a:lnTo>
                  <a:lnTo>
                    <a:pt x="8" y="57"/>
                  </a:lnTo>
                  <a:lnTo>
                    <a:pt x="9" y="44"/>
                  </a:lnTo>
                  <a:lnTo>
                    <a:pt x="0" y="3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2" name="Freeform 190">
              <a:extLst>
                <a:ext uri="{FF2B5EF4-FFF2-40B4-BE49-F238E27FC236}">
                  <a16:creationId xmlns:a16="http://schemas.microsoft.com/office/drawing/2014/main" id="{9781EBDD-5FC6-4BA0-BE6C-CC4F6F782B41}"/>
                </a:ext>
              </a:extLst>
            </p:cNvPr>
            <p:cNvSpPr>
              <a:spLocks noChangeAspect="1"/>
            </p:cNvSpPr>
            <p:nvPr/>
          </p:nvSpPr>
          <p:spPr bwMode="auto">
            <a:xfrm>
              <a:off x="5059376" y="3405183"/>
              <a:ext cx="107950" cy="119062"/>
            </a:xfrm>
            <a:custGeom>
              <a:avLst/>
              <a:gdLst/>
              <a:ahLst/>
              <a:cxnLst>
                <a:cxn ang="0">
                  <a:pos x="0" y="20"/>
                </a:cxn>
                <a:cxn ang="0">
                  <a:pos x="1" y="11"/>
                </a:cxn>
                <a:cxn ang="0">
                  <a:pos x="6" y="7"/>
                </a:cxn>
                <a:cxn ang="0">
                  <a:pos x="15" y="11"/>
                </a:cxn>
                <a:cxn ang="0">
                  <a:pos x="34" y="0"/>
                </a:cxn>
                <a:cxn ang="0">
                  <a:pos x="39" y="12"/>
                </a:cxn>
                <a:cxn ang="0">
                  <a:pos x="18" y="18"/>
                </a:cxn>
                <a:cxn ang="0">
                  <a:pos x="29" y="28"/>
                </a:cxn>
                <a:cxn ang="0">
                  <a:pos x="23" y="33"/>
                </a:cxn>
                <a:cxn ang="0">
                  <a:pos x="11" y="42"/>
                </a:cxn>
                <a:cxn ang="0">
                  <a:pos x="1" y="39"/>
                </a:cxn>
                <a:cxn ang="0">
                  <a:pos x="5" y="19"/>
                </a:cxn>
                <a:cxn ang="0">
                  <a:pos x="0" y="20"/>
                </a:cxn>
              </a:cxnLst>
              <a:rect l="0" t="0" r="r" b="b"/>
              <a:pathLst>
                <a:path w="40" h="43">
                  <a:moveTo>
                    <a:pt x="0" y="20"/>
                  </a:moveTo>
                  <a:lnTo>
                    <a:pt x="1" y="11"/>
                  </a:lnTo>
                  <a:lnTo>
                    <a:pt x="6" y="7"/>
                  </a:lnTo>
                  <a:lnTo>
                    <a:pt x="15" y="11"/>
                  </a:lnTo>
                  <a:lnTo>
                    <a:pt x="34" y="0"/>
                  </a:lnTo>
                  <a:lnTo>
                    <a:pt x="39" y="12"/>
                  </a:lnTo>
                  <a:lnTo>
                    <a:pt x="18" y="18"/>
                  </a:lnTo>
                  <a:lnTo>
                    <a:pt x="29" y="28"/>
                  </a:lnTo>
                  <a:lnTo>
                    <a:pt x="23" y="33"/>
                  </a:lnTo>
                  <a:lnTo>
                    <a:pt x="11" y="42"/>
                  </a:lnTo>
                  <a:lnTo>
                    <a:pt x="1" y="39"/>
                  </a:lnTo>
                  <a:lnTo>
                    <a:pt x="5" y="19"/>
                  </a:lnTo>
                  <a:lnTo>
                    <a:pt x="0" y="2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3" name="Freeform 191">
              <a:extLst>
                <a:ext uri="{FF2B5EF4-FFF2-40B4-BE49-F238E27FC236}">
                  <a16:creationId xmlns:a16="http://schemas.microsoft.com/office/drawing/2014/main" id="{862588AC-9A24-4C6A-9BBE-8CD8401DA4E0}"/>
                </a:ext>
              </a:extLst>
            </p:cNvPr>
            <p:cNvSpPr>
              <a:spLocks noChangeAspect="1"/>
            </p:cNvSpPr>
            <p:nvPr/>
          </p:nvSpPr>
          <p:spPr bwMode="auto">
            <a:xfrm>
              <a:off x="5038739" y="4159244"/>
              <a:ext cx="193676" cy="231775"/>
            </a:xfrm>
            <a:custGeom>
              <a:avLst/>
              <a:gdLst/>
              <a:ahLst/>
              <a:cxnLst>
                <a:cxn ang="0">
                  <a:pos x="0" y="5"/>
                </a:cxn>
                <a:cxn ang="0">
                  <a:pos x="9" y="22"/>
                </a:cxn>
                <a:cxn ang="0">
                  <a:pos x="0" y="38"/>
                </a:cxn>
                <a:cxn ang="0">
                  <a:pos x="7" y="43"/>
                </a:cxn>
                <a:cxn ang="0">
                  <a:pos x="3" y="49"/>
                </a:cxn>
                <a:cxn ang="0">
                  <a:pos x="48" y="82"/>
                </a:cxn>
                <a:cxn ang="0">
                  <a:pos x="67" y="56"/>
                </a:cxn>
                <a:cxn ang="0">
                  <a:pos x="63" y="48"/>
                </a:cxn>
                <a:cxn ang="0">
                  <a:pos x="63" y="15"/>
                </a:cxn>
                <a:cxn ang="0">
                  <a:pos x="70" y="6"/>
                </a:cxn>
                <a:cxn ang="0">
                  <a:pos x="44" y="10"/>
                </a:cxn>
                <a:cxn ang="0">
                  <a:pos x="17" y="0"/>
                </a:cxn>
                <a:cxn ang="0">
                  <a:pos x="0" y="5"/>
                </a:cxn>
              </a:cxnLst>
              <a:rect l="0" t="0" r="r" b="b"/>
              <a:pathLst>
                <a:path w="71" h="83">
                  <a:moveTo>
                    <a:pt x="0" y="5"/>
                  </a:moveTo>
                  <a:lnTo>
                    <a:pt x="9" y="22"/>
                  </a:lnTo>
                  <a:lnTo>
                    <a:pt x="0" y="38"/>
                  </a:lnTo>
                  <a:lnTo>
                    <a:pt x="7" y="43"/>
                  </a:lnTo>
                  <a:lnTo>
                    <a:pt x="3" y="49"/>
                  </a:lnTo>
                  <a:lnTo>
                    <a:pt x="48" y="82"/>
                  </a:lnTo>
                  <a:lnTo>
                    <a:pt x="67" y="56"/>
                  </a:lnTo>
                  <a:lnTo>
                    <a:pt x="63" y="48"/>
                  </a:lnTo>
                  <a:lnTo>
                    <a:pt x="63" y="15"/>
                  </a:lnTo>
                  <a:lnTo>
                    <a:pt x="70" y="6"/>
                  </a:lnTo>
                  <a:lnTo>
                    <a:pt x="44" y="10"/>
                  </a:lnTo>
                  <a:lnTo>
                    <a:pt x="17" y="0"/>
                  </a:lnTo>
                  <a:lnTo>
                    <a:pt x="0"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4" name="Freeform 192">
              <a:extLst>
                <a:ext uri="{FF2B5EF4-FFF2-40B4-BE49-F238E27FC236}">
                  <a16:creationId xmlns:a16="http://schemas.microsoft.com/office/drawing/2014/main" id="{17F77B58-183B-4A50-AB5B-BB363DDB096B}"/>
                </a:ext>
              </a:extLst>
            </p:cNvPr>
            <p:cNvSpPr>
              <a:spLocks noChangeAspect="1"/>
            </p:cNvSpPr>
            <p:nvPr/>
          </p:nvSpPr>
          <p:spPr bwMode="auto">
            <a:xfrm>
              <a:off x="5343540" y="3497258"/>
              <a:ext cx="47625" cy="47625"/>
            </a:xfrm>
            <a:custGeom>
              <a:avLst/>
              <a:gdLst/>
              <a:ahLst/>
              <a:cxnLst>
                <a:cxn ang="0">
                  <a:pos x="0" y="10"/>
                </a:cxn>
                <a:cxn ang="0">
                  <a:pos x="13" y="0"/>
                </a:cxn>
                <a:cxn ang="0">
                  <a:pos x="16" y="16"/>
                </a:cxn>
                <a:cxn ang="0">
                  <a:pos x="0" y="10"/>
                </a:cxn>
              </a:cxnLst>
              <a:rect l="0" t="0" r="r" b="b"/>
              <a:pathLst>
                <a:path w="17" h="17">
                  <a:moveTo>
                    <a:pt x="0" y="10"/>
                  </a:moveTo>
                  <a:lnTo>
                    <a:pt x="13" y="0"/>
                  </a:lnTo>
                  <a:lnTo>
                    <a:pt x="16" y="16"/>
                  </a:lnTo>
                  <a:lnTo>
                    <a:pt x="0" y="1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5" name="Freeform 193">
              <a:extLst>
                <a:ext uri="{FF2B5EF4-FFF2-40B4-BE49-F238E27FC236}">
                  <a16:creationId xmlns:a16="http://schemas.microsoft.com/office/drawing/2014/main" id="{56B7B8F8-16CF-4EF9-B13A-1CF0305E016E}"/>
                </a:ext>
              </a:extLst>
            </p:cNvPr>
            <p:cNvSpPr>
              <a:spLocks noChangeAspect="1"/>
            </p:cNvSpPr>
            <p:nvPr/>
          </p:nvSpPr>
          <p:spPr bwMode="auto">
            <a:xfrm>
              <a:off x="5064139" y="3367083"/>
              <a:ext cx="46038" cy="49212"/>
            </a:xfrm>
            <a:custGeom>
              <a:avLst/>
              <a:gdLst/>
              <a:ahLst/>
              <a:cxnLst>
                <a:cxn ang="0">
                  <a:pos x="0" y="16"/>
                </a:cxn>
                <a:cxn ang="0">
                  <a:pos x="5" y="16"/>
                </a:cxn>
                <a:cxn ang="0">
                  <a:pos x="16" y="4"/>
                </a:cxn>
                <a:cxn ang="0">
                  <a:pos x="10" y="0"/>
                </a:cxn>
                <a:cxn ang="0">
                  <a:pos x="0" y="16"/>
                </a:cxn>
              </a:cxnLst>
              <a:rect l="0" t="0" r="r" b="b"/>
              <a:pathLst>
                <a:path w="17" h="17">
                  <a:moveTo>
                    <a:pt x="0" y="16"/>
                  </a:moveTo>
                  <a:lnTo>
                    <a:pt x="5" y="16"/>
                  </a:lnTo>
                  <a:lnTo>
                    <a:pt x="16" y="4"/>
                  </a:lnTo>
                  <a:lnTo>
                    <a:pt x="10" y="0"/>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6" name="Freeform 194">
              <a:extLst>
                <a:ext uri="{FF2B5EF4-FFF2-40B4-BE49-F238E27FC236}">
                  <a16:creationId xmlns:a16="http://schemas.microsoft.com/office/drawing/2014/main" id="{67FFD695-1F13-4B0D-88E6-7172875C60FD}"/>
                </a:ext>
              </a:extLst>
            </p:cNvPr>
            <p:cNvSpPr>
              <a:spLocks noChangeAspect="1"/>
            </p:cNvSpPr>
            <p:nvPr/>
          </p:nvSpPr>
          <p:spPr bwMode="auto">
            <a:xfrm>
              <a:off x="3938599" y="4060819"/>
              <a:ext cx="100013" cy="103187"/>
            </a:xfrm>
            <a:custGeom>
              <a:avLst/>
              <a:gdLst/>
              <a:ahLst/>
              <a:cxnLst>
                <a:cxn ang="0">
                  <a:pos x="0" y="14"/>
                </a:cxn>
                <a:cxn ang="0">
                  <a:pos x="12" y="0"/>
                </a:cxn>
                <a:cxn ang="0">
                  <a:pos x="17" y="0"/>
                </a:cxn>
                <a:cxn ang="0">
                  <a:pos x="17" y="10"/>
                </a:cxn>
                <a:cxn ang="0">
                  <a:pos x="27" y="8"/>
                </a:cxn>
                <a:cxn ang="0">
                  <a:pos x="26" y="17"/>
                </a:cxn>
                <a:cxn ang="0">
                  <a:pos x="35" y="23"/>
                </a:cxn>
                <a:cxn ang="0">
                  <a:pos x="34" y="36"/>
                </a:cxn>
                <a:cxn ang="0">
                  <a:pos x="0" y="14"/>
                </a:cxn>
              </a:cxnLst>
              <a:rect l="0" t="0" r="r" b="b"/>
              <a:pathLst>
                <a:path w="36" h="37">
                  <a:moveTo>
                    <a:pt x="0" y="14"/>
                  </a:moveTo>
                  <a:lnTo>
                    <a:pt x="12" y="0"/>
                  </a:lnTo>
                  <a:lnTo>
                    <a:pt x="17" y="0"/>
                  </a:lnTo>
                  <a:lnTo>
                    <a:pt x="17" y="10"/>
                  </a:lnTo>
                  <a:lnTo>
                    <a:pt x="27" y="8"/>
                  </a:lnTo>
                  <a:lnTo>
                    <a:pt x="26" y="17"/>
                  </a:lnTo>
                  <a:lnTo>
                    <a:pt x="35" y="23"/>
                  </a:lnTo>
                  <a:lnTo>
                    <a:pt x="34" y="36"/>
                  </a:lnTo>
                  <a:lnTo>
                    <a:pt x="0" y="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7" name="Freeform 195">
              <a:extLst>
                <a:ext uri="{FF2B5EF4-FFF2-40B4-BE49-F238E27FC236}">
                  <a16:creationId xmlns:a16="http://schemas.microsoft.com/office/drawing/2014/main" id="{9522EDA4-F905-41BA-8718-00033C6E51E5}"/>
                </a:ext>
              </a:extLst>
            </p:cNvPr>
            <p:cNvSpPr>
              <a:spLocks noChangeAspect="1"/>
            </p:cNvSpPr>
            <p:nvPr/>
          </p:nvSpPr>
          <p:spPr bwMode="auto">
            <a:xfrm>
              <a:off x="4441837" y="3409945"/>
              <a:ext cx="381001" cy="369887"/>
            </a:xfrm>
            <a:custGeom>
              <a:avLst/>
              <a:gdLst/>
              <a:ahLst/>
              <a:cxnLst>
                <a:cxn ang="0">
                  <a:pos x="0" y="68"/>
                </a:cxn>
                <a:cxn ang="0">
                  <a:pos x="0" y="28"/>
                </a:cxn>
                <a:cxn ang="0">
                  <a:pos x="17" y="0"/>
                </a:cxn>
                <a:cxn ang="0">
                  <a:pos x="51" y="9"/>
                </a:cxn>
                <a:cxn ang="0">
                  <a:pos x="57" y="18"/>
                </a:cxn>
                <a:cxn ang="0">
                  <a:pos x="84" y="28"/>
                </a:cxn>
                <a:cxn ang="0">
                  <a:pos x="92" y="25"/>
                </a:cxn>
                <a:cxn ang="0">
                  <a:pos x="93" y="11"/>
                </a:cxn>
                <a:cxn ang="0">
                  <a:pos x="102" y="4"/>
                </a:cxn>
                <a:cxn ang="0">
                  <a:pos x="139" y="15"/>
                </a:cxn>
                <a:cxn ang="0">
                  <a:pos x="135" y="31"/>
                </a:cxn>
                <a:cxn ang="0">
                  <a:pos x="139" y="107"/>
                </a:cxn>
                <a:cxn ang="0">
                  <a:pos x="139" y="126"/>
                </a:cxn>
                <a:cxn ang="0">
                  <a:pos x="131" y="126"/>
                </a:cxn>
                <a:cxn ang="0">
                  <a:pos x="131" y="131"/>
                </a:cxn>
                <a:cxn ang="0">
                  <a:pos x="60" y="94"/>
                </a:cxn>
                <a:cxn ang="0">
                  <a:pos x="51" y="98"/>
                </a:cxn>
                <a:cxn ang="0">
                  <a:pos x="20" y="94"/>
                </a:cxn>
                <a:cxn ang="0">
                  <a:pos x="0" y="68"/>
                </a:cxn>
              </a:cxnLst>
              <a:rect l="0" t="0" r="r" b="b"/>
              <a:pathLst>
                <a:path w="140" h="132">
                  <a:moveTo>
                    <a:pt x="0" y="68"/>
                  </a:moveTo>
                  <a:lnTo>
                    <a:pt x="0" y="28"/>
                  </a:lnTo>
                  <a:lnTo>
                    <a:pt x="17" y="0"/>
                  </a:lnTo>
                  <a:lnTo>
                    <a:pt x="51" y="9"/>
                  </a:lnTo>
                  <a:lnTo>
                    <a:pt x="57" y="18"/>
                  </a:lnTo>
                  <a:lnTo>
                    <a:pt x="84" y="28"/>
                  </a:lnTo>
                  <a:lnTo>
                    <a:pt x="92" y="25"/>
                  </a:lnTo>
                  <a:lnTo>
                    <a:pt x="93" y="11"/>
                  </a:lnTo>
                  <a:lnTo>
                    <a:pt x="102" y="4"/>
                  </a:lnTo>
                  <a:lnTo>
                    <a:pt x="139" y="15"/>
                  </a:lnTo>
                  <a:lnTo>
                    <a:pt x="135" y="31"/>
                  </a:lnTo>
                  <a:lnTo>
                    <a:pt x="139" y="107"/>
                  </a:lnTo>
                  <a:lnTo>
                    <a:pt x="139" y="126"/>
                  </a:lnTo>
                  <a:lnTo>
                    <a:pt x="131" y="126"/>
                  </a:lnTo>
                  <a:lnTo>
                    <a:pt x="131" y="131"/>
                  </a:lnTo>
                  <a:lnTo>
                    <a:pt x="60" y="94"/>
                  </a:lnTo>
                  <a:lnTo>
                    <a:pt x="51" y="98"/>
                  </a:lnTo>
                  <a:lnTo>
                    <a:pt x="20" y="94"/>
                  </a:lnTo>
                  <a:lnTo>
                    <a:pt x="0" y="6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8" name="Freeform 196">
              <a:extLst>
                <a:ext uri="{FF2B5EF4-FFF2-40B4-BE49-F238E27FC236}">
                  <a16:creationId xmlns:a16="http://schemas.microsoft.com/office/drawing/2014/main" id="{913D23CA-4210-4055-8C9F-84C7D73E0E70}"/>
                </a:ext>
              </a:extLst>
            </p:cNvPr>
            <p:cNvSpPr>
              <a:spLocks noChangeAspect="1"/>
            </p:cNvSpPr>
            <p:nvPr/>
          </p:nvSpPr>
          <p:spPr bwMode="auto">
            <a:xfrm>
              <a:off x="5256227" y="4579931"/>
              <a:ext cx="174625" cy="354012"/>
            </a:xfrm>
            <a:custGeom>
              <a:avLst/>
              <a:gdLst/>
              <a:ahLst/>
              <a:cxnLst>
                <a:cxn ang="0">
                  <a:pos x="0" y="89"/>
                </a:cxn>
                <a:cxn ang="0">
                  <a:pos x="6" y="115"/>
                </a:cxn>
                <a:cxn ang="0">
                  <a:pos x="18" y="125"/>
                </a:cxn>
                <a:cxn ang="0">
                  <a:pos x="38" y="115"/>
                </a:cxn>
                <a:cxn ang="0">
                  <a:pos x="59" y="29"/>
                </a:cxn>
                <a:cxn ang="0">
                  <a:pos x="63" y="32"/>
                </a:cxn>
                <a:cxn ang="0">
                  <a:pos x="54" y="0"/>
                </a:cxn>
                <a:cxn ang="0">
                  <a:pos x="43" y="13"/>
                </a:cxn>
                <a:cxn ang="0">
                  <a:pos x="43" y="23"/>
                </a:cxn>
                <a:cxn ang="0">
                  <a:pos x="29" y="33"/>
                </a:cxn>
                <a:cxn ang="0">
                  <a:pos x="11" y="37"/>
                </a:cxn>
                <a:cxn ang="0">
                  <a:pos x="7" y="48"/>
                </a:cxn>
                <a:cxn ang="0">
                  <a:pos x="11" y="70"/>
                </a:cxn>
                <a:cxn ang="0">
                  <a:pos x="0" y="89"/>
                </a:cxn>
              </a:cxnLst>
              <a:rect l="0" t="0" r="r" b="b"/>
              <a:pathLst>
                <a:path w="64" h="126">
                  <a:moveTo>
                    <a:pt x="0" y="89"/>
                  </a:moveTo>
                  <a:lnTo>
                    <a:pt x="6" y="115"/>
                  </a:lnTo>
                  <a:lnTo>
                    <a:pt x="18" y="125"/>
                  </a:lnTo>
                  <a:lnTo>
                    <a:pt x="38" y="115"/>
                  </a:lnTo>
                  <a:lnTo>
                    <a:pt x="59" y="29"/>
                  </a:lnTo>
                  <a:lnTo>
                    <a:pt x="63" y="32"/>
                  </a:lnTo>
                  <a:lnTo>
                    <a:pt x="54" y="0"/>
                  </a:lnTo>
                  <a:lnTo>
                    <a:pt x="43" y="13"/>
                  </a:lnTo>
                  <a:lnTo>
                    <a:pt x="43" y="23"/>
                  </a:lnTo>
                  <a:lnTo>
                    <a:pt x="29" y="33"/>
                  </a:lnTo>
                  <a:lnTo>
                    <a:pt x="11" y="37"/>
                  </a:lnTo>
                  <a:lnTo>
                    <a:pt x="7" y="48"/>
                  </a:lnTo>
                  <a:lnTo>
                    <a:pt x="11" y="70"/>
                  </a:lnTo>
                  <a:lnTo>
                    <a:pt x="0" y="8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9" name="Freeform 197">
              <a:extLst>
                <a:ext uri="{FF2B5EF4-FFF2-40B4-BE49-F238E27FC236}">
                  <a16:creationId xmlns:a16="http://schemas.microsoft.com/office/drawing/2014/main" id="{8427949B-BF92-4538-8A8A-718EC4328097}"/>
                </a:ext>
              </a:extLst>
            </p:cNvPr>
            <p:cNvSpPr>
              <a:spLocks noChangeAspect="1"/>
            </p:cNvSpPr>
            <p:nvPr/>
          </p:nvSpPr>
          <p:spPr bwMode="auto">
            <a:xfrm>
              <a:off x="5010164" y="4508493"/>
              <a:ext cx="80963" cy="200025"/>
            </a:xfrm>
            <a:custGeom>
              <a:avLst/>
              <a:gdLst/>
              <a:ahLst/>
              <a:cxnLst>
                <a:cxn ang="0">
                  <a:pos x="0" y="38"/>
                </a:cxn>
                <a:cxn ang="0">
                  <a:pos x="4" y="43"/>
                </a:cxn>
                <a:cxn ang="0">
                  <a:pos x="15" y="46"/>
                </a:cxn>
                <a:cxn ang="0">
                  <a:pos x="14" y="60"/>
                </a:cxn>
                <a:cxn ang="0">
                  <a:pos x="23" y="70"/>
                </a:cxn>
                <a:cxn ang="0">
                  <a:pos x="29" y="51"/>
                </a:cxn>
                <a:cxn ang="0">
                  <a:pos x="19" y="37"/>
                </a:cxn>
                <a:cxn ang="0">
                  <a:pos x="22" y="45"/>
                </a:cxn>
                <a:cxn ang="0">
                  <a:pos x="17" y="44"/>
                </a:cxn>
                <a:cxn ang="0">
                  <a:pos x="11" y="26"/>
                </a:cxn>
                <a:cxn ang="0">
                  <a:pos x="11" y="2"/>
                </a:cxn>
                <a:cxn ang="0">
                  <a:pos x="2" y="0"/>
                </a:cxn>
                <a:cxn ang="0">
                  <a:pos x="9" y="12"/>
                </a:cxn>
                <a:cxn ang="0">
                  <a:pos x="0" y="38"/>
                </a:cxn>
              </a:cxnLst>
              <a:rect l="0" t="0" r="r" b="b"/>
              <a:pathLst>
                <a:path w="30" h="71">
                  <a:moveTo>
                    <a:pt x="0" y="38"/>
                  </a:moveTo>
                  <a:lnTo>
                    <a:pt x="4" y="43"/>
                  </a:lnTo>
                  <a:lnTo>
                    <a:pt x="15" y="46"/>
                  </a:lnTo>
                  <a:lnTo>
                    <a:pt x="14" y="60"/>
                  </a:lnTo>
                  <a:lnTo>
                    <a:pt x="23" y="70"/>
                  </a:lnTo>
                  <a:lnTo>
                    <a:pt x="29" y="51"/>
                  </a:lnTo>
                  <a:lnTo>
                    <a:pt x="19" y="37"/>
                  </a:lnTo>
                  <a:lnTo>
                    <a:pt x="22" y="45"/>
                  </a:lnTo>
                  <a:lnTo>
                    <a:pt x="17" y="44"/>
                  </a:lnTo>
                  <a:lnTo>
                    <a:pt x="11" y="26"/>
                  </a:lnTo>
                  <a:lnTo>
                    <a:pt x="11" y="2"/>
                  </a:lnTo>
                  <a:lnTo>
                    <a:pt x="2" y="0"/>
                  </a:lnTo>
                  <a:lnTo>
                    <a:pt x="9" y="12"/>
                  </a:lnTo>
                  <a:lnTo>
                    <a:pt x="0" y="3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0" name="Freeform 198">
              <a:extLst>
                <a:ext uri="{FF2B5EF4-FFF2-40B4-BE49-F238E27FC236}">
                  <a16:creationId xmlns:a16="http://schemas.microsoft.com/office/drawing/2014/main" id="{246F91EC-2C87-4DC7-A210-4F20DC898C2A}"/>
                </a:ext>
              </a:extLst>
            </p:cNvPr>
            <p:cNvSpPr>
              <a:spLocks noChangeAspect="1"/>
            </p:cNvSpPr>
            <p:nvPr/>
          </p:nvSpPr>
          <p:spPr bwMode="auto">
            <a:xfrm>
              <a:off x="3925898" y="3635370"/>
              <a:ext cx="395289" cy="384174"/>
            </a:xfrm>
            <a:custGeom>
              <a:avLst/>
              <a:gdLst/>
              <a:ahLst/>
              <a:cxnLst>
                <a:cxn ang="0">
                  <a:pos x="0" y="94"/>
                </a:cxn>
                <a:cxn ang="0">
                  <a:pos x="6" y="85"/>
                </a:cxn>
                <a:cxn ang="0">
                  <a:pos x="13" y="91"/>
                </a:cxn>
                <a:cxn ang="0">
                  <a:pos x="58" y="88"/>
                </a:cxn>
                <a:cxn ang="0">
                  <a:pos x="48" y="0"/>
                </a:cxn>
                <a:cxn ang="0">
                  <a:pos x="65" y="0"/>
                </a:cxn>
                <a:cxn ang="0">
                  <a:pos x="135" y="48"/>
                </a:cxn>
                <a:cxn ang="0">
                  <a:pos x="136" y="56"/>
                </a:cxn>
                <a:cxn ang="0">
                  <a:pos x="144" y="55"/>
                </a:cxn>
                <a:cxn ang="0">
                  <a:pos x="144" y="83"/>
                </a:cxn>
                <a:cxn ang="0">
                  <a:pos x="138" y="89"/>
                </a:cxn>
                <a:cxn ang="0">
                  <a:pos x="108" y="93"/>
                </a:cxn>
                <a:cxn ang="0">
                  <a:pos x="72" y="109"/>
                </a:cxn>
                <a:cxn ang="0">
                  <a:pos x="61" y="135"/>
                </a:cxn>
                <a:cxn ang="0">
                  <a:pos x="52" y="131"/>
                </a:cxn>
                <a:cxn ang="0">
                  <a:pos x="36" y="136"/>
                </a:cxn>
                <a:cxn ang="0">
                  <a:pos x="27" y="115"/>
                </a:cxn>
                <a:cxn ang="0">
                  <a:pos x="12" y="120"/>
                </a:cxn>
                <a:cxn ang="0">
                  <a:pos x="6" y="115"/>
                </a:cxn>
                <a:cxn ang="0">
                  <a:pos x="0" y="94"/>
                </a:cxn>
              </a:cxnLst>
              <a:rect l="0" t="0" r="r" b="b"/>
              <a:pathLst>
                <a:path w="145" h="137">
                  <a:moveTo>
                    <a:pt x="0" y="94"/>
                  </a:moveTo>
                  <a:lnTo>
                    <a:pt x="6" y="85"/>
                  </a:lnTo>
                  <a:lnTo>
                    <a:pt x="13" y="91"/>
                  </a:lnTo>
                  <a:lnTo>
                    <a:pt x="58" y="88"/>
                  </a:lnTo>
                  <a:lnTo>
                    <a:pt x="48" y="0"/>
                  </a:lnTo>
                  <a:lnTo>
                    <a:pt x="65" y="0"/>
                  </a:lnTo>
                  <a:lnTo>
                    <a:pt x="135" y="48"/>
                  </a:lnTo>
                  <a:lnTo>
                    <a:pt x="136" y="56"/>
                  </a:lnTo>
                  <a:lnTo>
                    <a:pt x="144" y="55"/>
                  </a:lnTo>
                  <a:lnTo>
                    <a:pt x="144" y="83"/>
                  </a:lnTo>
                  <a:lnTo>
                    <a:pt x="138" y="89"/>
                  </a:lnTo>
                  <a:lnTo>
                    <a:pt x="108" y="93"/>
                  </a:lnTo>
                  <a:lnTo>
                    <a:pt x="72" y="109"/>
                  </a:lnTo>
                  <a:lnTo>
                    <a:pt x="61" y="135"/>
                  </a:lnTo>
                  <a:lnTo>
                    <a:pt x="52" y="131"/>
                  </a:lnTo>
                  <a:lnTo>
                    <a:pt x="36" y="136"/>
                  </a:lnTo>
                  <a:lnTo>
                    <a:pt x="27" y="115"/>
                  </a:lnTo>
                  <a:lnTo>
                    <a:pt x="12" y="120"/>
                  </a:lnTo>
                  <a:lnTo>
                    <a:pt x="6" y="115"/>
                  </a:lnTo>
                  <a:lnTo>
                    <a:pt x="0" y="9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1" name="Freeform 199">
              <a:extLst>
                <a:ext uri="{FF2B5EF4-FFF2-40B4-BE49-F238E27FC236}">
                  <a16:creationId xmlns:a16="http://schemas.microsoft.com/office/drawing/2014/main" id="{8D05291A-7D28-42F4-9826-527C4E58D222}"/>
                </a:ext>
              </a:extLst>
            </p:cNvPr>
            <p:cNvSpPr>
              <a:spLocks noChangeAspect="1"/>
            </p:cNvSpPr>
            <p:nvPr/>
          </p:nvSpPr>
          <p:spPr bwMode="auto">
            <a:xfrm>
              <a:off x="3805248" y="3573457"/>
              <a:ext cx="300038" cy="328612"/>
            </a:xfrm>
            <a:custGeom>
              <a:avLst/>
              <a:gdLst/>
              <a:ahLst/>
              <a:cxnLst>
                <a:cxn ang="0">
                  <a:pos x="0" y="58"/>
                </a:cxn>
                <a:cxn ang="0">
                  <a:pos x="7" y="65"/>
                </a:cxn>
                <a:cxn ang="0">
                  <a:pos x="9" y="83"/>
                </a:cxn>
                <a:cxn ang="0">
                  <a:pos x="3" y="104"/>
                </a:cxn>
                <a:cxn ang="0">
                  <a:pos x="24" y="100"/>
                </a:cxn>
                <a:cxn ang="0">
                  <a:pos x="44" y="116"/>
                </a:cxn>
                <a:cxn ang="0">
                  <a:pos x="50" y="107"/>
                </a:cxn>
                <a:cxn ang="0">
                  <a:pos x="57" y="113"/>
                </a:cxn>
                <a:cxn ang="0">
                  <a:pos x="102" y="110"/>
                </a:cxn>
                <a:cxn ang="0">
                  <a:pos x="92" y="22"/>
                </a:cxn>
                <a:cxn ang="0">
                  <a:pos x="109" y="22"/>
                </a:cxn>
                <a:cxn ang="0">
                  <a:pos x="75" y="0"/>
                </a:cxn>
                <a:cxn ang="0">
                  <a:pos x="74" y="12"/>
                </a:cxn>
                <a:cxn ang="0">
                  <a:pos x="46" y="11"/>
                </a:cxn>
                <a:cxn ang="0">
                  <a:pos x="46" y="36"/>
                </a:cxn>
                <a:cxn ang="0">
                  <a:pos x="35" y="40"/>
                </a:cxn>
                <a:cxn ang="0">
                  <a:pos x="36" y="55"/>
                </a:cxn>
                <a:cxn ang="0">
                  <a:pos x="0" y="58"/>
                </a:cxn>
              </a:cxnLst>
              <a:rect l="0" t="0" r="r" b="b"/>
              <a:pathLst>
                <a:path w="110" h="117">
                  <a:moveTo>
                    <a:pt x="0" y="58"/>
                  </a:moveTo>
                  <a:lnTo>
                    <a:pt x="7" y="65"/>
                  </a:lnTo>
                  <a:lnTo>
                    <a:pt x="9" y="83"/>
                  </a:lnTo>
                  <a:lnTo>
                    <a:pt x="3" y="104"/>
                  </a:lnTo>
                  <a:lnTo>
                    <a:pt x="24" y="100"/>
                  </a:lnTo>
                  <a:lnTo>
                    <a:pt x="44" y="116"/>
                  </a:lnTo>
                  <a:lnTo>
                    <a:pt x="50" y="107"/>
                  </a:lnTo>
                  <a:lnTo>
                    <a:pt x="57" y="113"/>
                  </a:lnTo>
                  <a:lnTo>
                    <a:pt x="102" y="110"/>
                  </a:lnTo>
                  <a:lnTo>
                    <a:pt x="92" y="22"/>
                  </a:lnTo>
                  <a:lnTo>
                    <a:pt x="109" y="22"/>
                  </a:lnTo>
                  <a:lnTo>
                    <a:pt x="75" y="0"/>
                  </a:lnTo>
                  <a:lnTo>
                    <a:pt x="74" y="12"/>
                  </a:lnTo>
                  <a:lnTo>
                    <a:pt x="46" y="11"/>
                  </a:lnTo>
                  <a:lnTo>
                    <a:pt x="46" y="36"/>
                  </a:lnTo>
                  <a:lnTo>
                    <a:pt x="35" y="40"/>
                  </a:lnTo>
                  <a:lnTo>
                    <a:pt x="36" y="55"/>
                  </a:lnTo>
                  <a:lnTo>
                    <a:pt x="0" y="5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2" name="Freeform 200">
              <a:extLst>
                <a:ext uri="{FF2B5EF4-FFF2-40B4-BE49-F238E27FC236}">
                  <a16:creationId xmlns:a16="http://schemas.microsoft.com/office/drawing/2014/main" id="{F6C9B489-16B6-411E-8632-969E2BD6AC94}"/>
                </a:ext>
              </a:extLst>
            </p:cNvPr>
            <p:cNvSpPr>
              <a:spLocks noChangeAspect="1"/>
            </p:cNvSpPr>
            <p:nvPr/>
          </p:nvSpPr>
          <p:spPr bwMode="auto">
            <a:xfrm>
              <a:off x="3903673" y="3340095"/>
              <a:ext cx="287338" cy="228600"/>
            </a:xfrm>
            <a:custGeom>
              <a:avLst/>
              <a:gdLst/>
              <a:ahLst/>
              <a:cxnLst>
                <a:cxn ang="0">
                  <a:pos x="0" y="78"/>
                </a:cxn>
                <a:cxn ang="0">
                  <a:pos x="25" y="63"/>
                </a:cxn>
                <a:cxn ang="0">
                  <a:pos x="35" y="32"/>
                </a:cxn>
                <a:cxn ang="0">
                  <a:pos x="56" y="16"/>
                </a:cxn>
                <a:cxn ang="0">
                  <a:pos x="63" y="0"/>
                </a:cxn>
                <a:cxn ang="0">
                  <a:pos x="95" y="5"/>
                </a:cxn>
                <a:cxn ang="0">
                  <a:pos x="104" y="35"/>
                </a:cxn>
                <a:cxn ang="0">
                  <a:pos x="90" y="35"/>
                </a:cxn>
                <a:cxn ang="0">
                  <a:pos x="82" y="39"/>
                </a:cxn>
                <a:cxn ang="0">
                  <a:pos x="84" y="47"/>
                </a:cxn>
                <a:cxn ang="0">
                  <a:pos x="43" y="64"/>
                </a:cxn>
                <a:cxn ang="0">
                  <a:pos x="38" y="80"/>
                </a:cxn>
                <a:cxn ang="0">
                  <a:pos x="0" y="78"/>
                </a:cxn>
              </a:cxnLst>
              <a:rect l="0" t="0" r="r" b="b"/>
              <a:pathLst>
                <a:path w="105" h="81">
                  <a:moveTo>
                    <a:pt x="0" y="78"/>
                  </a:moveTo>
                  <a:lnTo>
                    <a:pt x="25" y="63"/>
                  </a:lnTo>
                  <a:lnTo>
                    <a:pt x="35" y="32"/>
                  </a:lnTo>
                  <a:lnTo>
                    <a:pt x="56" y="16"/>
                  </a:lnTo>
                  <a:lnTo>
                    <a:pt x="63" y="0"/>
                  </a:lnTo>
                  <a:lnTo>
                    <a:pt x="95" y="5"/>
                  </a:lnTo>
                  <a:lnTo>
                    <a:pt x="104" y="35"/>
                  </a:lnTo>
                  <a:lnTo>
                    <a:pt x="90" y="35"/>
                  </a:lnTo>
                  <a:lnTo>
                    <a:pt x="82" y="39"/>
                  </a:lnTo>
                  <a:lnTo>
                    <a:pt x="84" y="47"/>
                  </a:lnTo>
                  <a:lnTo>
                    <a:pt x="43" y="64"/>
                  </a:lnTo>
                  <a:lnTo>
                    <a:pt x="38" y="80"/>
                  </a:lnTo>
                  <a:lnTo>
                    <a:pt x="0" y="7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3" name="Freeform 201">
              <a:extLst>
                <a:ext uri="{FF2B5EF4-FFF2-40B4-BE49-F238E27FC236}">
                  <a16:creationId xmlns:a16="http://schemas.microsoft.com/office/drawing/2014/main" id="{C796BCBD-5A4F-4833-A20B-36DF1A8D7D72}"/>
                </a:ext>
              </a:extLst>
            </p:cNvPr>
            <p:cNvSpPr>
              <a:spLocks noChangeAspect="1"/>
            </p:cNvSpPr>
            <p:nvPr/>
          </p:nvSpPr>
          <p:spPr bwMode="auto">
            <a:xfrm>
              <a:off x="4940314" y="4537068"/>
              <a:ext cx="260351" cy="423862"/>
            </a:xfrm>
            <a:custGeom>
              <a:avLst/>
              <a:gdLst/>
              <a:ahLst/>
              <a:cxnLst>
                <a:cxn ang="0">
                  <a:pos x="0" y="42"/>
                </a:cxn>
                <a:cxn ang="0">
                  <a:pos x="3" y="47"/>
                </a:cxn>
                <a:cxn ang="0">
                  <a:pos x="24" y="53"/>
                </a:cxn>
                <a:cxn ang="0">
                  <a:pos x="27" y="63"/>
                </a:cxn>
                <a:cxn ang="0">
                  <a:pos x="25" y="87"/>
                </a:cxn>
                <a:cxn ang="0">
                  <a:pos x="14" y="111"/>
                </a:cxn>
                <a:cxn ang="0">
                  <a:pos x="18" y="140"/>
                </a:cxn>
                <a:cxn ang="0">
                  <a:pos x="19" y="150"/>
                </a:cxn>
                <a:cxn ang="0">
                  <a:pos x="25" y="150"/>
                </a:cxn>
                <a:cxn ang="0">
                  <a:pos x="25" y="140"/>
                </a:cxn>
                <a:cxn ang="0">
                  <a:pos x="48" y="126"/>
                </a:cxn>
                <a:cxn ang="0">
                  <a:pos x="42" y="87"/>
                </a:cxn>
                <a:cxn ang="0">
                  <a:pos x="93" y="46"/>
                </a:cxn>
                <a:cxn ang="0">
                  <a:pos x="94" y="0"/>
                </a:cxn>
                <a:cxn ang="0">
                  <a:pos x="80" y="8"/>
                </a:cxn>
                <a:cxn ang="0">
                  <a:pos x="45" y="10"/>
                </a:cxn>
                <a:cxn ang="0">
                  <a:pos x="44" y="27"/>
                </a:cxn>
                <a:cxn ang="0">
                  <a:pos x="54" y="41"/>
                </a:cxn>
                <a:cxn ang="0">
                  <a:pos x="48" y="60"/>
                </a:cxn>
                <a:cxn ang="0">
                  <a:pos x="39" y="50"/>
                </a:cxn>
                <a:cxn ang="0">
                  <a:pos x="40" y="36"/>
                </a:cxn>
                <a:cxn ang="0">
                  <a:pos x="29" y="33"/>
                </a:cxn>
                <a:cxn ang="0">
                  <a:pos x="0" y="42"/>
                </a:cxn>
              </a:cxnLst>
              <a:rect l="0" t="0" r="r" b="b"/>
              <a:pathLst>
                <a:path w="95" h="151">
                  <a:moveTo>
                    <a:pt x="0" y="42"/>
                  </a:moveTo>
                  <a:lnTo>
                    <a:pt x="3" y="47"/>
                  </a:lnTo>
                  <a:lnTo>
                    <a:pt x="24" y="53"/>
                  </a:lnTo>
                  <a:lnTo>
                    <a:pt x="27" y="63"/>
                  </a:lnTo>
                  <a:lnTo>
                    <a:pt x="25" y="87"/>
                  </a:lnTo>
                  <a:lnTo>
                    <a:pt x="14" y="111"/>
                  </a:lnTo>
                  <a:lnTo>
                    <a:pt x="18" y="140"/>
                  </a:lnTo>
                  <a:lnTo>
                    <a:pt x="19" y="150"/>
                  </a:lnTo>
                  <a:lnTo>
                    <a:pt x="25" y="150"/>
                  </a:lnTo>
                  <a:lnTo>
                    <a:pt x="25" y="140"/>
                  </a:lnTo>
                  <a:lnTo>
                    <a:pt x="48" y="126"/>
                  </a:lnTo>
                  <a:lnTo>
                    <a:pt x="42" y="87"/>
                  </a:lnTo>
                  <a:lnTo>
                    <a:pt x="93" y="46"/>
                  </a:lnTo>
                  <a:lnTo>
                    <a:pt x="94" y="0"/>
                  </a:lnTo>
                  <a:lnTo>
                    <a:pt x="80" y="8"/>
                  </a:lnTo>
                  <a:lnTo>
                    <a:pt x="45" y="10"/>
                  </a:lnTo>
                  <a:lnTo>
                    <a:pt x="44" y="27"/>
                  </a:lnTo>
                  <a:lnTo>
                    <a:pt x="54" y="41"/>
                  </a:lnTo>
                  <a:lnTo>
                    <a:pt x="48" y="60"/>
                  </a:lnTo>
                  <a:lnTo>
                    <a:pt x="39" y="50"/>
                  </a:lnTo>
                  <a:lnTo>
                    <a:pt x="40" y="36"/>
                  </a:lnTo>
                  <a:lnTo>
                    <a:pt x="29" y="33"/>
                  </a:lnTo>
                  <a:lnTo>
                    <a:pt x="0" y="4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4" name="Freeform 202">
              <a:extLst>
                <a:ext uri="{FF2B5EF4-FFF2-40B4-BE49-F238E27FC236}">
                  <a16:creationId xmlns:a16="http://schemas.microsoft.com/office/drawing/2014/main" id="{8E08D640-95AE-4383-99FC-F59D6B336420}"/>
                </a:ext>
              </a:extLst>
            </p:cNvPr>
            <p:cNvSpPr>
              <a:spLocks noChangeAspect="1"/>
            </p:cNvSpPr>
            <p:nvPr/>
          </p:nvSpPr>
          <p:spPr bwMode="auto">
            <a:xfrm>
              <a:off x="4219587" y="3673470"/>
              <a:ext cx="388939" cy="307974"/>
            </a:xfrm>
            <a:custGeom>
              <a:avLst/>
              <a:gdLst/>
              <a:ahLst/>
              <a:cxnLst>
                <a:cxn ang="0">
                  <a:pos x="0" y="79"/>
                </a:cxn>
                <a:cxn ang="0">
                  <a:pos x="2" y="87"/>
                </a:cxn>
                <a:cxn ang="0">
                  <a:pos x="19" y="106"/>
                </a:cxn>
                <a:cxn ang="0">
                  <a:pos x="24" y="102"/>
                </a:cxn>
                <a:cxn ang="0">
                  <a:pos x="31" y="109"/>
                </a:cxn>
                <a:cxn ang="0">
                  <a:pos x="42" y="89"/>
                </a:cxn>
                <a:cxn ang="0">
                  <a:pos x="82" y="99"/>
                </a:cxn>
                <a:cxn ang="0">
                  <a:pos x="116" y="89"/>
                </a:cxn>
                <a:cxn ang="0">
                  <a:pos x="118" y="85"/>
                </a:cxn>
                <a:cxn ang="0">
                  <a:pos x="136" y="61"/>
                </a:cxn>
                <a:cxn ang="0">
                  <a:pos x="142" y="28"/>
                </a:cxn>
                <a:cxn ang="0">
                  <a:pos x="133" y="18"/>
                </a:cxn>
                <a:cxn ang="0">
                  <a:pos x="133" y="4"/>
                </a:cxn>
                <a:cxn ang="0">
                  <a:pos x="102" y="0"/>
                </a:cxn>
                <a:cxn ang="0">
                  <a:pos x="49" y="37"/>
                </a:cxn>
                <a:cxn ang="0">
                  <a:pos x="36" y="41"/>
                </a:cxn>
                <a:cxn ang="0">
                  <a:pos x="36" y="69"/>
                </a:cxn>
                <a:cxn ang="0">
                  <a:pos x="30" y="75"/>
                </a:cxn>
                <a:cxn ang="0">
                  <a:pos x="0" y="79"/>
                </a:cxn>
              </a:cxnLst>
              <a:rect l="0" t="0" r="r" b="b"/>
              <a:pathLst>
                <a:path w="143" h="110">
                  <a:moveTo>
                    <a:pt x="0" y="79"/>
                  </a:moveTo>
                  <a:lnTo>
                    <a:pt x="2" y="87"/>
                  </a:lnTo>
                  <a:lnTo>
                    <a:pt x="19" y="106"/>
                  </a:lnTo>
                  <a:lnTo>
                    <a:pt x="24" y="102"/>
                  </a:lnTo>
                  <a:lnTo>
                    <a:pt x="31" y="109"/>
                  </a:lnTo>
                  <a:lnTo>
                    <a:pt x="42" y="89"/>
                  </a:lnTo>
                  <a:lnTo>
                    <a:pt x="82" y="99"/>
                  </a:lnTo>
                  <a:lnTo>
                    <a:pt x="116" y="89"/>
                  </a:lnTo>
                  <a:lnTo>
                    <a:pt x="118" y="85"/>
                  </a:lnTo>
                  <a:lnTo>
                    <a:pt x="136" y="61"/>
                  </a:lnTo>
                  <a:lnTo>
                    <a:pt x="142" y="28"/>
                  </a:lnTo>
                  <a:lnTo>
                    <a:pt x="133" y="18"/>
                  </a:lnTo>
                  <a:lnTo>
                    <a:pt x="133" y="4"/>
                  </a:lnTo>
                  <a:lnTo>
                    <a:pt x="102" y="0"/>
                  </a:lnTo>
                  <a:lnTo>
                    <a:pt x="49" y="37"/>
                  </a:lnTo>
                  <a:lnTo>
                    <a:pt x="36" y="41"/>
                  </a:lnTo>
                  <a:lnTo>
                    <a:pt x="36" y="69"/>
                  </a:lnTo>
                  <a:lnTo>
                    <a:pt x="30" y="75"/>
                  </a:lnTo>
                  <a:lnTo>
                    <a:pt x="0" y="7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5" name="Freeform 203">
              <a:extLst>
                <a:ext uri="{FF2B5EF4-FFF2-40B4-BE49-F238E27FC236}">
                  <a16:creationId xmlns:a16="http://schemas.microsoft.com/office/drawing/2014/main" id="{EC95D816-60B4-46C0-A94B-96565712D2C6}"/>
                </a:ext>
              </a:extLst>
            </p:cNvPr>
            <p:cNvSpPr>
              <a:spLocks noChangeAspect="1"/>
            </p:cNvSpPr>
            <p:nvPr/>
          </p:nvSpPr>
          <p:spPr bwMode="auto">
            <a:xfrm>
              <a:off x="4284674" y="3924294"/>
              <a:ext cx="282576" cy="246062"/>
            </a:xfrm>
            <a:custGeom>
              <a:avLst/>
              <a:gdLst/>
              <a:ahLst/>
              <a:cxnLst>
                <a:cxn ang="0">
                  <a:pos x="0" y="68"/>
                </a:cxn>
                <a:cxn ang="0">
                  <a:pos x="7" y="20"/>
                </a:cxn>
                <a:cxn ang="0">
                  <a:pos x="18" y="0"/>
                </a:cxn>
                <a:cxn ang="0">
                  <a:pos x="58" y="10"/>
                </a:cxn>
                <a:cxn ang="0">
                  <a:pos x="92" y="0"/>
                </a:cxn>
                <a:cxn ang="0">
                  <a:pos x="100" y="12"/>
                </a:cxn>
                <a:cxn ang="0">
                  <a:pos x="103" y="20"/>
                </a:cxn>
                <a:cxn ang="0">
                  <a:pos x="94" y="27"/>
                </a:cxn>
                <a:cxn ang="0">
                  <a:pos x="75" y="66"/>
                </a:cxn>
                <a:cxn ang="0">
                  <a:pos x="59" y="63"/>
                </a:cxn>
                <a:cxn ang="0">
                  <a:pos x="50" y="82"/>
                </a:cxn>
                <a:cxn ang="0">
                  <a:pos x="30" y="87"/>
                </a:cxn>
                <a:cxn ang="0">
                  <a:pos x="18" y="70"/>
                </a:cxn>
                <a:cxn ang="0">
                  <a:pos x="0" y="68"/>
                </a:cxn>
              </a:cxnLst>
              <a:rect l="0" t="0" r="r" b="b"/>
              <a:pathLst>
                <a:path w="104" h="88">
                  <a:moveTo>
                    <a:pt x="0" y="68"/>
                  </a:moveTo>
                  <a:lnTo>
                    <a:pt x="7" y="20"/>
                  </a:lnTo>
                  <a:lnTo>
                    <a:pt x="18" y="0"/>
                  </a:lnTo>
                  <a:lnTo>
                    <a:pt x="58" y="10"/>
                  </a:lnTo>
                  <a:lnTo>
                    <a:pt x="92" y="0"/>
                  </a:lnTo>
                  <a:lnTo>
                    <a:pt x="100" y="12"/>
                  </a:lnTo>
                  <a:lnTo>
                    <a:pt x="103" y="20"/>
                  </a:lnTo>
                  <a:lnTo>
                    <a:pt x="94" y="27"/>
                  </a:lnTo>
                  <a:lnTo>
                    <a:pt x="75" y="66"/>
                  </a:lnTo>
                  <a:lnTo>
                    <a:pt x="59" y="63"/>
                  </a:lnTo>
                  <a:lnTo>
                    <a:pt x="50" y="82"/>
                  </a:lnTo>
                  <a:lnTo>
                    <a:pt x="30" y="87"/>
                  </a:lnTo>
                  <a:lnTo>
                    <a:pt x="18" y="70"/>
                  </a:lnTo>
                  <a:lnTo>
                    <a:pt x="0" y="6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6" name="Freeform 204">
              <a:extLst>
                <a:ext uri="{FF2B5EF4-FFF2-40B4-BE49-F238E27FC236}">
                  <a16:creationId xmlns:a16="http://schemas.microsoft.com/office/drawing/2014/main" id="{FFB71B28-94C7-44CD-9482-8F5ECE69FAB9}"/>
                </a:ext>
              </a:extLst>
            </p:cNvPr>
            <p:cNvSpPr>
              <a:spLocks noChangeAspect="1"/>
            </p:cNvSpPr>
            <p:nvPr/>
          </p:nvSpPr>
          <p:spPr bwMode="auto">
            <a:xfrm>
              <a:off x="3811598" y="3954457"/>
              <a:ext cx="76200" cy="49212"/>
            </a:xfrm>
            <a:custGeom>
              <a:avLst/>
              <a:gdLst/>
              <a:ahLst/>
              <a:cxnLst>
                <a:cxn ang="0">
                  <a:pos x="0" y="1"/>
                </a:cxn>
                <a:cxn ang="0">
                  <a:pos x="8" y="9"/>
                </a:cxn>
                <a:cxn ang="0">
                  <a:pos x="16" y="6"/>
                </a:cxn>
                <a:cxn ang="0">
                  <a:pos x="12" y="9"/>
                </a:cxn>
                <a:cxn ang="0">
                  <a:pos x="15" y="16"/>
                </a:cxn>
                <a:cxn ang="0">
                  <a:pos x="26" y="9"/>
                </a:cxn>
                <a:cxn ang="0">
                  <a:pos x="27" y="0"/>
                </a:cxn>
                <a:cxn ang="0">
                  <a:pos x="0" y="1"/>
                </a:cxn>
              </a:cxnLst>
              <a:rect l="0" t="0" r="r" b="b"/>
              <a:pathLst>
                <a:path w="28" h="17">
                  <a:moveTo>
                    <a:pt x="0" y="1"/>
                  </a:moveTo>
                  <a:lnTo>
                    <a:pt x="8" y="9"/>
                  </a:lnTo>
                  <a:lnTo>
                    <a:pt x="16" y="6"/>
                  </a:lnTo>
                  <a:lnTo>
                    <a:pt x="12" y="9"/>
                  </a:lnTo>
                  <a:lnTo>
                    <a:pt x="15" y="16"/>
                  </a:lnTo>
                  <a:lnTo>
                    <a:pt x="26" y="9"/>
                  </a:lnTo>
                  <a:lnTo>
                    <a:pt x="27" y="0"/>
                  </a:lnTo>
                  <a:lnTo>
                    <a:pt x="0" y="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7" name="Freeform 205">
              <a:extLst>
                <a:ext uri="{FF2B5EF4-FFF2-40B4-BE49-F238E27FC236}">
                  <a16:creationId xmlns:a16="http://schemas.microsoft.com/office/drawing/2014/main" id="{F9E712DD-F816-48F9-9225-98BA96B091DC}"/>
                </a:ext>
              </a:extLst>
            </p:cNvPr>
            <p:cNvSpPr>
              <a:spLocks noChangeAspect="1"/>
            </p:cNvSpPr>
            <p:nvPr/>
          </p:nvSpPr>
          <p:spPr bwMode="auto">
            <a:xfrm>
              <a:off x="5445140" y="3602032"/>
              <a:ext cx="44450" cy="49212"/>
            </a:xfrm>
            <a:custGeom>
              <a:avLst/>
              <a:gdLst/>
              <a:ahLst/>
              <a:cxnLst>
                <a:cxn ang="0">
                  <a:pos x="0" y="12"/>
                </a:cxn>
                <a:cxn ang="0">
                  <a:pos x="9" y="16"/>
                </a:cxn>
                <a:cxn ang="0">
                  <a:pos x="16" y="14"/>
                </a:cxn>
                <a:cxn ang="0">
                  <a:pos x="9" y="0"/>
                </a:cxn>
                <a:cxn ang="0">
                  <a:pos x="0" y="12"/>
                </a:cxn>
              </a:cxnLst>
              <a:rect l="0" t="0" r="r" b="b"/>
              <a:pathLst>
                <a:path w="17" h="17">
                  <a:moveTo>
                    <a:pt x="0" y="12"/>
                  </a:moveTo>
                  <a:lnTo>
                    <a:pt x="9" y="16"/>
                  </a:lnTo>
                  <a:lnTo>
                    <a:pt x="16" y="14"/>
                  </a:lnTo>
                  <a:lnTo>
                    <a:pt x="9" y="0"/>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8" name="Freeform 206">
              <a:extLst>
                <a:ext uri="{FF2B5EF4-FFF2-40B4-BE49-F238E27FC236}">
                  <a16:creationId xmlns:a16="http://schemas.microsoft.com/office/drawing/2014/main" id="{A9613B77-8FB7-442F-A1D7-7A7563708D57}"/>
                </a:ext>
              </a:extLst>
            </p:cNvPr>
            <p:cNvSpPr>
              <a:spLocks noChangeAspect="1"/>
            </p:cNvSpPr>
            <p:nvPr/>
          </p:nvSpPr>
          <p:spPr bwMode="auto">
            <a:xfrm>
              <a:off x="4919676" y="4300531"/>
              <a:ext cx="44450" cy="46037"/>
            </a:xfrm>
            <a:custGeom>
              <a:avLst/>
              <a:gdLst/>
              <a:ahLst/>
              <a:cxnLst>
                <a:cxn ang="0">
                  <a:pos x="0" y="16"/>
                </a:cxn>
                <a:cxn ang="0">
                  <a:pos x="7" y="2"/>
                </a:cxn>
                <a:cxn ang="0">
                  <a:pos x="13" y="0"/>
                </a:cxn>
                <a:cxn ang="0">
                  <a:pos x="16" y="13"/>
                </a:cxn>
                <a:cxn ang="0">
                  <a:pos x="0" y="16"/>
                </a:cxn>
              </a:cxnLst>
              <a:rect l="0" t="0" r="r" b="b"/>
              <a:pathLst>
                <a:path w="17" h="17">
                  <a:moveTo>
                    <a:pt x="0" y="16"/>
                  </a:moveTo>
                  <a:lnTo>
                    <a:pt x="7" y="2"/>
                  </a:lnTo>
                  <a:lnTo>
                    <a:pt x="13" y="0"/>
                  </a:lnTo>
                  <a:lnTo>
                    <a:pt x="16" y="13"/>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9" name="Freeform 207">
              <a:extLst>
                <a:ext uri="{FF2B5EF4-FFF2-40B4-BE49-F238E27FC236}">
                  <a16:creationId xmlns:a16="http://schemas.microsoft.com/office/drawing/2014/main" id="{D7A210E1-8AD6-4082-B21B-AD20C22D93EC}"/>
                </a:ext>
              </a:extLst>
            </p:cNvPr>
            <p:cNvSpPr>
              <a:spLocks noChangeAspect="1"/>
            </p:cNvSpPr>
            <p:nvPr/>
          </p:nvSpPr>
          <p:spPr bwMode="auto">
            <a:xfrm>
              <a:off x="3790961" y="3852857"/>
              <a:ext cx="152400" cy="106362"/>
            </a:xfrm>
            <a:custGeom>
              <a:avLst/>
              <a:gdLst/>
              <a:ahLst/>
              <a:cxnLst>
                <a:cxn ang="0">
                  <a:pos x="0" y="16"/>
                </a:cxn>
                <a:cxn ang="0">
                  <a:pos x="8" y="27"/>
                </a:cxn>
                <a:cxn ang="0">
                  <a:pos x="33" y="29"/>
                </a:cxn>
                <a:cxn ang="0">
                  <a:pos x="7" y="32"/>
                </a:cxn>
                <a:cxn ang="0">
                  <a:pos x="7" y="37"/>
                </a:cxn>
                <a:cxn ang="0">
                  <a:pos x="34" y="36"/>
                </a:cxn>
                <a:cxn ang="0">
                  <a:pos x="55" y="37"/>
                </a:cxn>
                <a:cxn ang="0">
                  <a:pos x="49" y="16"/>
                </a:cxn>
                <a:cxn ang="0">
                  <a:pos x="29" y="0"/>
                </a:cxn>
                <a:cxn ang="0">
                  <a:pos x="8" y="4"/>
                </a:cxn>
                <a:cxn ang="0">
                  <a:pos x="0" y="16"/>
                </a:cxn>
              </a:cxnLst>
              <a:rect l="0" t="0" r="r" b="b"/>
              <a:pathLst>
                <a:path w="56" h="38">
                  <a:moveTo>
                    <a:pt x="0" y="16"/>
                  </a:moveTo>
                  <a:lnTo>
                    <a:pt x="8" y="27"/>
                  </a:lnTo>
                  <a:lnTo>
                    <a:pt x="33" y="29"/>
                  </a:lnTo>
                  <a:lnTo>
                    <a:pt x="7" y="32"/>
                  </a:lnTo>
                  <a:lnTo>
                    <a:pt x="7" y="37"/>
                  </a:lnTo>
                  <a:lnTo>
                    <a:pt x="34" y="36"/>
                  </a:lnTo>
                  <a:lnTo>
                    <a:pt x="55" y="37"/>
                  </a:lnTo>
                  <a:lnTo>
                    <a:pt x="49" y="16"/>
                  </a:lnTo>
                  <a:lnTo>
                    <a:pt x="29" y="0"/>
                  </a:lnTo>
                  <a:lnTo>
                    <a:pt x="8" y="4"/>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0" name="Freeform 208">
              <a:extLst>
                <a:ext uri="{FF2B5EF4-FFF2-40B4-BE49-F238E27FC236}">
                  <a16:creationId xmlns:a16="http://schemas.microsoft.com/office/drawing/2014/main" id="{83E7E303-1415-4B8C-9D50-EDC6EEF78378}"/>
                </a:ext>
              </a:extLst>
            </p:cNvPr>
            <p:cNvSpPr>
              <a:spLocks noChangeAspect="1"/>
            </p:cNvSpPr>
            <p:nvPr/>
          </p:nvSpPr>
          <p:spPr bwMode="auto">
            <a:xfrm>
              <a:off x="3898911" y="4025894"/>
              <a:ext cx="76200" cy="77787"/>
            </a:xfrm>
            <a:custGeom>
              <a:avLst/>
              <a:gdLst/>
              <a:ahLst/>
              <a:cxnLst>
                <a:cxn ang="0">
                  <a:pos x="0" y="7"/>
                </a:cxn>
                <a:cxn ang="0">
                  <a:pos x="2" y="18"/>
                </a:cxn>
                <a:cxn ang="0">
                  <a:pos x="15" y="27"/>
                </a:cxn>
                <a:cxn ang="0">
                  <a:pos x="27" y="13"/>
                </a:cxn>
                <a:cxn ang="0">
                  <a:pos x="18" y="0"/>
                </a:cxn>
                <a:cxn ang="0">
                  <a:pos x="0" y="7"/>
                </a:cxn>
              </a:cxnLst>
              <a:rect l="0" t="0" r="r" b="b"/>
              <a:pathLst>
                <a:path w="28" h="28">
                  <a:moveTo>
                    <a:pt x="0" y="7"/>
                  </a:moveTo>
                  <a:lnTo>
                    <a:pt x="2" y="18"/>
                  </a:lnTo>
                  <a:lnTo>
                    <a:pt x="15" y="27"/>
                  </a:lnTo>
                  <a:lnTo>
                    <a:pt x="27" y="13"/>
                  </a:lnTo>
                  <a:lnTo>
                    <a:pt x="18" y="0"/>
                  </a:lnTo>
                  <a:lnTo>
                    <a:pt x="0" y="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1" name="Freeform 209">
              <a:extLst>
                <a:ext uri="{FF2B5EF4-FFF2-40B4-BE49-F238E27FC236}">
                  <a16:creationId xmlns:a16="http://schemas.microsoft.com/office/drawing/2014/main" id="{E52D2BBF-348A-45E9-B4EB-3F527E7F9061}"/>
                </a:ext>
              </a:extLst>
            </p:cNvPr>
            <p:cNvSpPr>
              <a:spLocks noChangeAspect="1"/>
            </p:cNvSpPr>
            <p:nvPr/>
          </p:nvSpPr>
          <p:spPr bwMode="auto">
            <a:xfrm>
              <a:off x="5211777" y="3975094"/>
              <a:ext cx="249238" cy="344487"/>
            </a:xfrm>
            <a:custGeom>
              <a:avLst/>
              <a:gdLst/>
              <a:ahLst/>
              <a:cxnLst>
                <a:cxn ang="0">
                  <a:pos x="0" y="114"/>
                </a:cxn>
                <a:cxn ang="0">
                  <a:pos x="0" y="81"/>
                </a:cxn>
                <a:cxn ang="0">
                  <a:pos x="7" y="72"/>
                </a:cxn>
                <a:cxn ang="0">
                  <a:pos x="35" y="61"/>
                </a:cxn>
                <a:cxn ang="0">
                  <a:pos x="62" y="34"/>
                </a:cxn>
                <a:cxn ang="0">
                  <a:pos x="27" y="25"/>
                </a:cxn>
                <a:cxn ang="0">
                  <a:pos x="16" y="9"/>
                </a:cxn>
                <a:cxn ang="0">
                  <a:pos x="20" y="4"/>
                </a:cxn>
                <a:cxn ang="0">
                  <a:pos x="34" y="14"/>
                </a:cxn>
                <a:cxn ang="0">
                  <a:pos x="87" y="0"/>
                </a:cxn>
                <a:cxn ang="0">
                  <a:pos x="91" y="14"/>
                </a:cxn>
                <a:cxn ang="0">
                  <a:pos x="59" y="71"/>
                </a:cxn>
                <a:cxn ang="0">
                  <a:pos x="4" y="122"/>
                </a:cxn>
                <a:cxn ang="0">
                  <a:pos x="0" y="114"/>
                </a:cxn>
              </a:cxnLst>
              <a:rect l="0" t="0" r="r" b="b"/>
              <a:pathLst>
                <a:path w="92" h="123">
                  <a:moveTo>
                    <a:pt x="0" y="114"/>
                  </a:moveTo>
                  <a:lnTo>
                    <a:pt x="0" y="81"/>
                  </a:lnTo>
                  <a:lnTo>
                    <a:pt x="7" y="72"/>
                  </a:lnTo>
                  <a:lnTo>
                    <a:pt x="35" y="61"/>
                  </a:lnTo>
                  <a:lnTo>
                    <a:pt x="62" y="34"/>
                  </a:lnTo>
                  <a:lnTo>
                    <a:pt x="27" y="25"/>
                  </a:lnTo>
                  <a:lnTo>
                    <a:pt x="16" y="9"/>
                  </a:lnTo>
                  <a:lnTo>
                    <a:pt x="20" y="4"/>
                  </a:lnTo>
                  <a:lnTo>
                    <a:pt x="34" y="14"/>
                  </a:lnTo>
                  <a:lnTo>
                    <a:pt x="87" y="0"/>
                  </a:lnTo>
                  <a:lnTo>
                    <a:pt x="91" y="14"/>
                  </a:lnTo>
                  <a:lnTo>
                    <a:pt x="59" y="71"/>
                  </a:lnTo>
                  <a:lnTo>
                    <a:pt x="4" y="122"/>
                  </a:lnTo>
                  <a:lnTo>
                    <a:pt x="0" y="1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2" name="Freeform 210">
              <a:extLst>
                <a:ext uri="{FF2B5EF4-FFF2-40B4-BE49-F238E27FC236}">
                  <a16:creationId xmlns:a16="http://schemas.microsoft.com/office/drawing/2014/main" id="{1E9338F6-3642-430B-91FD-D9C482433093}"/>
                </a:ext>
              </a:extLst>
            </p:cNvPr>
            <p:cNvSpPr>
              <a:spLocks noChangeAspect="1"/>
            </p:cNvSpPr>
            <p:nvPr/>
          </p:nvSpPr>
          <p:spPr bwMode="auto">
            <a:xfrm>
              <a:off x="4822838" y="4670418"/>
              <a:ext cx="193676" cy="184150"/>
            </a:xfrm>
            <a:custGeom>
              <a:avLst/>
              <a:gdLst/>
              <a:ahLst/>
              <a:cxnLst>
                <a:cxn ang="0">
                  <a:pos x="0" y="19"/>
                </a:cxn>
                <a:cxn ang="0">
                  <a:pos x="15" y="20"/>
                </a:cxn>
                <a:cxn ang="0">
                  <a:pos x="31" y="8"/>
                </a:cxn>
                <a:cxn ang="0">
                  <a:pos x="32" y="3"/>
                </a:cxn>
                <a:cxn ang="0">
                  <a:pos x="46" y="0"/>
                </a:cxn>
                <a:cxn ang="0">
                  <a:pos x="67" y="6"/>
                </a:cxn>
                <a:cxn ang="0">
                  <a:pos x="70" y="16"/>
                </a:cxn>
                <a:cxn ang="0">
                  <a:pos x="68" y="40"/>
                </a:cxn>
                <a:cxn ang="0">
                  <a:pos x="57" y="64"/>
                </a:cxn>
                <a:cxn ang="0">
                  <a:pos x="37" y="60"/>
                </a:cxn>
                <a:cxn ang="0">
                  <a:pos x="25" y="54"/>
                </a:cxn>
                <a:cxn ang="0">
                  <a:pos x="0" y="19"/>
                </a:cxn>
              </a:cxnLst>
              <a:rect l="0" t="0" r="r" b="b"/>
              <a:pathLst>
                <a:path w="71" h="65">
                  <a:moveTo>
                    <a:pt x="0" y="19"/>
                  </a:moveTo>
                  <a:lnTo>
                    <a:pt x="15" y="20"/>
                  </a:lnTo>
                  <a:lnTo>
                    <a:pt x="31" y="8"/>
                  </a:lnTo>
                  <a:lnTo>
                    <a:pt x="32" y="3"/>
                  </a:lnTo>
                  <a:lnTo>
                    <a:pt x="46" y="0"/>
                  </a:lnTo>
                  <a:lnTo>
                    <a:pt x="67" y="6"/>
                  </a:lnTo>
                  <a:lnTo>
                    <a:pt x="70" y="16"/>
                  </a:lnTo>
                  <a:lnTo>
                    <a:pt x="68" y="40"/>
                  </a:lnTo>
                  <a:lnTo>
                    <a:pt x="57" y="64"/>
                  </a:lnTo>
                  <a:lnTo>
                    <a:pt x="37" y="60"/>
                  </a:lnTo>
                  <a:lnTo>
                    <a:pt x="25" y="54"/>
                  </a:lnTo>
                  <a:lnTo>
                    <a:pt x="0" y="1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3" name="Freeform 211">
              <a:extLst>
                <a:ext uri="{FF2B5EF4-FFF2-40B4-BE49-F238E27FC236}">
                  <a16:creationId xmlns:a16="http://schemas.microsoft.com/office/drawing/2014/main" id="{1FEE5BA5-E694-4BF3-BA40-6F02C38AE538}"/>
                </a:ext>
              </a:extLst>
            </p:cNvPr>
            <p:cNvSpPr>
              <a:spLocks noChangeAspect="1"/>
            </p:cNvSpPr>
            <p:nvPr/>
          </p:nvSpPr>
          <p:spPr bwMode="auto">
            <a:xfrm>
              <a:off x="4494225" y="4698993"/>
              <a:ext cx="331788" cy="327024"/>
            </a:xfrm>
            <a:custGeom>
              <a:avLst/>
              <a:gdLst/>
              <a:ahLst/>
              <a:cxnLst>
                <a:cxn ang="0">
                  <a:pos x="0" y="4"/>
                </a:cxn>
                <a:cxn ang="0">
                  <a:pos x="15" y="0"/>
                </a:cxn>
                <a:cxn ang="0">
                  <a:pos x="88" y="11"/>
                </a:cxn>
                <a:cxn ang="0">
                  <a:pos x="104" y="6"/>
                </a:cxn>
                <a:cxn ang="0">
                  <a:pos x="121" y="8"/>
                </a:cxn>
                <a:cxn ang="0">
                  <a:pos x="106" y="17"/>
                </a:cxn>
                <a:cxn ang="0">
                  <a:pos x="101" y="11"/>
                </a:cxn>
                <a:cxn ang="0">
                  <a:pos x="84" y="15"/>
                </a:cxn>
                <a:cxn ang="0">
                  <a:pos x="84" y="47"/>
                </a:cxn>
                <a:cxn ang="0">
                  <a:pos x="74" y="47"/>
                </a:cxn>
                <a:cxn ang="0">
                  <a:pos x="74" y="72"/>
                </a:cxn>
                <a:cxn ang="0">
                  <a:pos x="74" y="109"/>
                </a:cxn>
                <a:cxn ang="0">
                  <a:pos x="67" y="115"/>
                </a:cxn>
                <a:cxn ang="0">
                  <a:pos x="55" y="115"/>
                </a:cxn>
                <a:cxn ang="0">
                  <a:pos x="49" y="107"/>
                </a:cxn>
                <a:cxn ang="0">
                  <a:pos x="44" y="111"/>
                </a:cxn>
                <a:cxn ang="0">
                  <a:pos x="32" y="99"/>
                </a:cxn>
                <a:cxn ang="0">
                  <a:pos x="26" y="59"/>
                </a:cxn>
                <a:cxn ang="0">
                  <a:pos x="26" y="54"/>
                </a:cxn>
                <a:cxn ang="0">
                  <a:pos x="0" y="4"/>
                </a:cxn>
              </a:cxnLst>
              <a:rect l="0" t="0" r="r" b="b"/>
              <a:pathLst>
                <a:path w="122" h="116">
                  <a:moveTo>
                    <a:pt x="0" y="4"/>
                  </a:moveTo>
                  <a:lnTo>
                    <a:pt x="15" y="0"/>
                  </a:lnTo>
                  <a:lnTo>
                    <a:pt x="88" y="11"/>
                  </a:lnTo>
                  <a:lnTo>
                    <a:pt x="104" y="6"/>
                  </a:lnTo>
                  <a:lnTo>
                    <a:pt x="121" y="8"/>
                  </a:lnTo>
                  <a:lnTo>
                    <a:pt x="106" y="17"/>
                  </a:lnTo>
                  <a:lnTo>
                    <a:pt x="101" y="11"/>
                  </a:lnTo>
                  <a:lnTo>
                    <a:pt x="84" y="15"/>
                  </a:lnTo>
                  <a:lnTo>
                    <a:pt x="84" y="47"/>
                  </a:lnTo>
                  <a:lnTo>
                    <a:pt x="74" y="47"/>
                  </a:lnTo>
                  <a:lnTo>
                    <a:pt x="74" y="72"/>
                  </a:lnTo>
                  <a:lnTo>
                    <a:pt x="74" y="109"/>
                  </a:lnTo>
                  <a:lnTo>
                    <a:pt x="67" y="115"/>
                  </a:lnTo>
                  <a:lnTo>
                    <a:pt x="55" y="115"/>
                  </a:lnTo>
                  <a:lnTo>
                    <a:pt x="49" y="107"/>
                  </a:lnTo>
                  <a:lnTo>
                    <a:pt x="44" y="111"/>
                  </a:lnTo>
                  <a:lnTo>
                    <a:pt x="32" y="99"/>
                  </a:lnTo>
                  <a:lnTo>
                    <a:pt x="26" y="59"/>
                  </a:lnTo>
                  <a:lnTo>
                    <a:pt x="26" y="54"/>
                  </a:lnTo>
                  <a:lnTo>
                    <a:pt x="0" y="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4" name="Freeform 212">
              <a:extLst>
                <a:ext uri="{FF2B5EF4-FFF2-40B4-BE49-F238E27FC236}">
                  <a16:creationId xmlns:a16="http://schemas.microsoft.com/office/drawing/2014/main" id="{8715EB3E-3D46-44E4-A09F-A2660E5C461C}"/>
                </a:ext>
              </a:extLst>
            </p:cNvPr>
            <p:cNvSpPr>
              <a:spLocks noChangeAspect="1"/>
            </p:cNvSpPr>
            <p:nvPr/>
          </p:nvSpPr>
          <p:spPr bwMode="auto">
            <a:xfrm>
              <a:off x="3805248" y="3559170"/>
              <a:ext cx="207963" cy="179387"/>
            </a:xfrm>
            <a:custGeom>
              <a:avLst/>
              <a:gdLst/>
              <a:ahLst/>
              <a:cxnLst>
                <a:cxn ang="0">
                  <a:pos x="0" y="63"/>
                </a:cxn>
                <a:cxn ang="0">
                  <a:pos x="36" y="0"/>
                </a:cxn>
                <a:cxn ang="0">
                  <a:pos x="74" y="2"/>
                </a:cxn>
                <a:cxn ang="0">
                  <a:pos x="75" y="5"/>
                </a:cxn>
                <a:cxn ang="0">
                  <a:pos x="74" y="17"/>
                </a:cxn>
                <a:cxn ang="0">
                  <a:pos x="46" y="16"/>
                </a:cxn>
                <a:cxn ang="0">
                  <a:pos x="46" y="41"/>
                </a:cxn>
                <a:cxn ang="0">
                  <a:pos x="35" y="45"/>
                </a:cxn>
                <a:cxn ang="0">
                  <a:pos x="36" y="60"/>
                </a:cxn>
                <a:cxn ang="0">
                  <a:pos x="0" y="63"/>
                </a:cxn>
              </a:cxnLst>
              <a:rect l="0" t="0" r="r" b="b"/>
              <a:pathLst>
                <a:path w="76" h="64">
                  <a:moveTo>
                    <a:pt x="0" y="63"/>
                  </a:moveTo>
                  <a:lnTo>
                    <a:pt x="36" y="0"/>
                  </a:lnTo>
                  <a:lnTo>
                    <a:pt x="74" y="2"/>
                  </a:lnTo>
                  <a:lnTo>
                    <a:pt x="75" y="5"/>
                  </a:lnTo>
                  <a:lnTo>
                    <a:pt x="74" y="17"/>
                  </a:lnTo>
                  <a:lnTo>
                    <a:pt x="46" y="16"/>
                  </a:lnTo>
                  <a:lnTo>
                    <a:pt x="46" y="41"/>
                  </a:lnTo>
                  <a:lnTo>
                    <a:pt x="35" y="45"/>
                  </a:lnTo>
                  <a:lnTo>
                    <a:pt x="36" y="60"/>
                  </a:lnTo>
                  <a:lnTo>
                    <a:pt x="0" y="6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5" name="Freeform 213">
              <a:extLst>
                <a:ext uri="{FF2B5EF4-FFF2-40B4-BE49-F238E27FC236}">
                  <a16:creationId xmlns:a16="http://schemas.microsoft.com/office/drawing/2014/main" id="{E9EE621C-B24E-4238-9E33-E524C47AC68D}"/>
                </a:ext>
              </a:extLst>
            </p:cNvPr>
            <p:cNvSpPr>
              <a:spLocks noChangeAspect="1"/>
            </p:cNvSpPr>
            <p:nvPr/>
          </p:nvSpPr>
          <p:spPr bwMode="auto">
            <a:xfrm>
              <a:off x="4746638" y="3686170"/>
              <a:ext cx="404814" cy="498474"/>
            </a:xfrm>
            <a:custGeom>
              <a:avLst/>
              <a:gdLst/>
              <a:ahLst/>
              <a:cxnLst>
                <a:cxn ang="0">
                  <a:pos x="0" y="93"/>
                </a:cxn>
                <a:cxn ang="0">
                  <a:pos x="7" y="111"/>
                </a:cxn>
                <a:cxn ang="0">
                  <a:pos x="13" y="130"/>
                </a:cxn>
                <a:cxn ang="0">
                  <a:pos x="28" y="137"/>
                </a:cxn>
                <a:cxn ang="0">
                  <a:pos x="50" y="164"/>
                </a:cxn>
                <a:cxn ang="0">
                  <a:pos x="80" y="177"/>
                </a:cxn>
                <a:cxn ang="0">
                  <a:pos x="107" y="174"/>
                </a:cxn>
                <a:cxn ang="0">
                  <a:pos x="124" y="169"/>
                </a:cxn>
                <a:cxn ang="0">
                  <a:pos x="113" y="150"/>
                </a:cxn>
                <a:cxn ang="0">
                  <a:pos x="98" y="139"/>
                </a:cxn>
                <a:cxn ang="0">
                  <a:pos x="108" y="132"/>
                </a:cxn>
                <a:cxn ang="0">
                  <a:pos x="110" y="116"/>
                </a:cxn>
                <a:cxn ang="0">
                  <a:pos x="127" y="94"/>
                </a:cxn>
                <a:cxn ang="0">
                  <a:pos x="133" y="55"/>
                </a:cxn>
                <a:cxn ang="0">
                  <a:pos x="147" y="46"/>
                </a:cxn>
                <a:cxn ang="0">
                  <a:pos x="136" y="39"/>
                </a:cxn>
                <a:cxn ang="0">
                  <a:pos x="132" y="10"/>
                </a:cxn>
                <a:cxn ang="0">
                  <a:pos x="121" y="0"/>
                </a:cxn>
                <a:cxn ang="0">
                  <a:pos x="107" y="12"/>
                </a:cxn>
                <a:cxn ang="0">
                  <a:pos x="27" y="9"/>
                </a:cxn>
                <a:cxn ang="0">
                  <a:pos x="27" y="28"/>
                </a:cxn>
                <a:cxn ang="0">
                  <a:pos x="19" y="28"/>
                </a:cxn>
                <a:cxn ang="0">
                  <a:pos x="19" y="33"/>
                </a:cxn>
                <a:cxn ang="0">
                  <a:pos x="19" y="67"/>
                </a:cxn>
                <a:cxn ang="0">
                  <a:pos x="10" y="69"/>
                </a:cxn>
                <a:cxn ang="0">
                  <a:pos x="0" y="93"/>
                </a:cxn>
              </a:cxnLst>
              <a:rect l="0" t="0" r="r" b="b"/>
              <a:pathLst>
                <a:path w="148" h="178">
                  <a:moveTo>
                    <a:pt x="0" y="93"/>
                  </a:moveTo>
                  <a:lnTo>
                    <a:pt x="7" y="111"/>
                  </a:lnTo>
                  <a:lnTo>
                    <a:pt x="13" y="130"/>
                  </a:lnTo>
                  <a:lnTo>
                    <a:pt x="28" y="137"/>
                  </a:lnTo>
                  <a:lnTo>
                    <a:pt x="50" y="164"/>
                  </a:lnTo>
                  <a:lnTo>
                    <a:pt x="80" y="177"/>
                  </a:lnTo>
                  <a:lnTo>
                    <a:pt x="107" y="174"/>
                  </a:lnTo>
                  <a:lnTo>
                    <a:pt x="124" y="169"/>
                  </a:lnTo>
                  <a:lnTo>
                    <a:pt x="113" y="150"/>
                  </a:lnTo>
                  <a:lnTo>
                    <a:pt x="98" y="139"/>
                  </a:lnTo>
                  <a:lnTo>
                    <a:pt x="108" y="132"/>
                  </a:lnTo>
                  <a:lnTo>
                    <a:pt x="110" y="116"/>
                  </a:lnTo>
                  <a:lnTo>
                    <a:pt x="127" y="94"/>
                  </a:lnTo>
                  <a:lnTo>
                    <a:pt x="133" y="55"/>
                  </a:lnTo>
                  <a:lnTo>
                    <a:pt x="147" y="46"/>
                  </a:lnTo>
                  <a:lnTo>
                    <a:pt x="136" y="39"/>
                  </a:lnTo>
                  <a:lnTo>
                    <a:pt x="132" y="10"/>
                  </a:lnTo>
                  <a:lnTo>
                    <a:pt x="121" y="0"/>
                  </a:lnTo>
                  <a:lnTo>
                    <a:pt x="107" y="12"/>
                  </a:lnTo>
                  <a:lnTo>
                    <a:pt x="27" y="9"/>
                  </a:lnTo>
                  <a:lnTo>
                    <a:pt x="27" y="28"/>
                  </a:lnTo>
                  <a:lnTo>
                    <a:pt x="19" y="28"/>
                  </a:lnTo>
                  <a:lnTo>
                    <a:pt x="19" y="33"/>
                  </a:lnTo>
                  <a:lnTo>
                    <a:pt x="19" y="67"/>
                  </a:lnTo>
                  <a:lnTo>
                    <a:pt x="10" y="69"/>
                  </a:lnTo>
                  <a:lnTo>
                    <a:pt x="0" y="9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6" name="Freeform 214">
              <a:extLst>
                <a:ext uri="{FF2B5EF4-FFF2-40B4-BE49-F238E27FC236}">
                  <a16:creationId xmlns:a16="http://schemas.microsoft.com/office/drawing/2014/main" id="{C0527D0F-76E0-4A3C-A32D-AB47A57EB825}"/>
                </a:ext>
              </a:extLst>
            </p:cNvPr>
            <p:cNvSpPr>
              <a:spLocks noChangeAspect="1"/>
            </p:cNvSpPr>
            <p:nvPr/>
          </p:nvSpPr>
          <p:spPr bwMode="auto">
            <a:xfrm>
              <a:off x="4962539" y="4932355"/>
              <a:ext cx="47625" cy="46037"/>
            </a:xfrm>
            <a:custGeom>
              <a:avLst/>
              <a:gdLst/>
              <a:ahLst/>
              <a:cxnLst>
                <a:cxn ang="0">
                  <a:pos x="0" y="9"/>
                </a:cxn>
                <a:cxn ang="0">
                  <a:pos x="8" y="16"/>
                </a:cxn>
                <a:cxn ang="0">
                  <a:pos x="16" y="10"/>
                </a:cxn>
                <a:cxn ang="0">
                  <a:pos x="14" y="0"/>
                </a:cxn>
                <a:cxn ang="0">
                  <a:pos x="0" y="9"/>
                </a:cxn>
              </a:cxnLst>
              <a:rect l="0" t="0" r="r" b="b"/>
              <a:pathLst>
                <a:path w="17" h="17">
                  <a:moveTo>
                    <a:pt x="0" y="9"/>
                  </a:moveTo>
                  <a:lnTo>
                    <a:pt x="8" y="16"/>
                  </a:lnTo>
                  <a:lnTo>
                    <a:pt x="16" y="10"/>
                  </a:lnTo>
                  <a:lnTo>
                    <a:pt x="14" y="0"/>
                  </a:lnTo>
                  <a:lnTo>
                    <a:pt x="0" y="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7" name="Freeform 215">
              <a:extLst>
                <a:ext uri="{FF2B5EF4-FFF2-40B4-BE49-F238E27FC236}">
                  <a16:creationId xmlns:a16="http://schemas.microsoft.com/office/drawing/2014/main" id="{6DCF62AA-5550-472A-9D72-D0150B3F3757}"/>
                </a:ext>
              </a:extLst>
            </p:cNvPr>
            <p:cNvSpPr>
              <a:spLocks noChangeAspect="1"/>
            </p:cNvSpPr>
            <p:nvPr/>
          </p:nvSpPr>
          <p:spPr bwMode="auto">
            <a:xfrm>
              <a:off x="4935551" y="4297356"/>
              <a:ext cx="265113" cy="271462"/>
            </a:xfrm>
            <a:custGeom>
              <a:avLst/>
              <a:gdLst/>
              <a:ahLst/>
              <a:cxnLst>
                <a:cxn ang="0">
                  <a:pos x="0" y="30"/>
                </a:cxn>
                <a:cxn ang="0">
                  <a:pos x="1" y="49"/>
                </a:cxn>
                <a:cxn ang="0">
                  <a:pos x="12" y="68"/>
                </a:cxn>
                <a:cxn ang="0">
                  <a:pos x="29" y="76"/>
                </a:cxn>
                <a:cxn ang="0">
                  <a:pos x="38" y="78"/>
                </a:cxn>
                <a:cxn ang="0">
                  <a:pos x="47" y="96"/>
                </a:cxn>
                <a:cxn ang="0">
                  <a:pos x="82" y="94"/>
                </a:cxn>
                <a:cxn ang="0">
                  <a:pos x="96" y="86"/>
                </a:cxn>
                <a:cxn ang="0">
                  <a:pos x="82" y="48"/>
                </a:cxn>
                <a:cxn ang="0">
                  <a:pos x="86" y="33"/>
                </a:cxn>
                <a:cxn ang="0">
                  <a:pos x="41" y="0"/>
                </a:cxn>
                <a:cxn ang="0">
                  <a:pos x="28" y="17"/>
                </a:cxn>
                <a:cxn ang="0">
                  <a:pos x="23" y="12"/>
                </a:cxn>
                <a:cxn ang="0">
                  <a:pos x="20" y="16"/>
                </a:cxn>
                <a:cxn ang="0">
                  <a:pos x="19" y="0"/>
                </a:cxn>
                <a:cxn ang="0">
                  <a:pos x="7" y="1"/>
                </a:cxn>
                <a:cxn ang="0">
                  <a:pos x="9" y="13"/>
                </a:cxn>
                <a:cxn ang="0">
                  <a:pos x="10" y="20"/>
                </a:cxn>
                <a:cxn ang="0">
                  <a:pos x="0" y="30"/>
                </a:cxn>
              </a:cxnLst>
              <a:rect l="0" t="0" r="r" b="b"/>
              <a:pathLst>
                <a:path w="97" h="97">
                  <a:moveTo>
                    <a:pt x="0" y="30"/>
                  </a:moveTo>
                  <a:lnTo>
                    <a:pt x="1" y="49"/>
                  </a:lnTo>
                  <a:lnTo>
                    <a:pt x="12" y="68"/>
                  </a:lnTo>
                  <a:lnTo>
                    <a:pt x="29" y="76"/>
                  </a:lnTo>
                  <a:lnTo>
                    <a:pt x="38" y="78"/>
                  </a:lnTo>
                  <a:lnTo>
                    <a:pt x="47" y="96"/>
                  </a:lnTo>
                  <a:lnTo>
                    <a:pt x="82" y="94"/>
                  </a:lnTo>
                  <a:lnTo>
                    <a:pt x="96" y="86"/>
                  </a:lnTo>
                  <a:lnTo>
                    <a:pt x="82" y="48"/>
                  </a:lnTo>
                  <a:lnTo>
                    <a:pt x="86" y="33"/>
                  </a:lnTo>
                  <a:lnTo>
                    <a:pt x="41" y="0"/>
                  </a:lnTo>
                  <a:lnTo>
                    <a:pt x="28" y="17"/>
                  </a:lnTo>
                  <a:lnTo>
                    <a:pt x="23" y="12"/>
                  </a:lnTo>
                  <a:lnTo>
                    <a:pt x="20" y="16"/>
                  </a:lnTo>
                  <a:lnTo>
                    <a:pt x="19" y="0"/>
                  </a:lnTo>
                  <a:lnTo>
                    <a:pt x="7" y="1"/>
                  </a:lnTo>
                  <a:lnTo>
                    <a:pt x="9" y="13"/>
                  </a:lnTo>
                  <a:lnTo>
                    <a:pt x="10" y="20"/>
                  </a:lnTo>
                  <a:lnTo>
                    <a:pt x="0" y="3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8" name="Freeform 216">
              <a:extLst>
                <a:ext uri="{FF2B5EF4-FFF2-40B4-BE49-F238E27FC236}">
                  <a16:creationId xmlns:a16="http://schemas.microsoft.com/office/drawing/2014/main" id="{C720DA3D-1537-40F7-8CE2-E003F1B77123}"/>
                </a:ext>
              </a:extLst>
            </p:cNvPr>
            <p:cNvSpPr>
              <a:spLocks noChangeAspect="1"/>
            </p:cNvSpPr>
            <p:nvPr/>
          </p:nvSpPr>
          <p:spPr bwMode="auto">
            <a:xfrm>
              <a:off x="4211649" y="3992557"/>
              <a:ext cx="55563" cy="130175"/>
            </a:xfrm>
            <a:custGeom>
              <a:avLst/>
              <a:gdLst/>
              <a:ahLst/>
              <a:cxnLst>
                <a:cxn ang="0">
                  <a:pos x="0" y="0"/>
                </a:cxn>
                <a:cxn ang="0">
                  <a:pos x="10" y="3"/>
                </a:cxn>
                <a:cxn ang="0">
                  <a:pos x="19" y="45"/>
                </a:cxn>
                <a:cxn ang="0">
                  <a:pos x="13" y="46"/>
                </a:cxn>
                <a:cxn ang="0">
                  <a:pos x="0" y="0"/>
                </a:cxn>
              </a:cxnLst>
              <a:rect l="0" t="0" r="r" b="b"/>
              <a:pathLst>
                <a:path w="20" h="47">
                  <a:moveTo>
                    <a:pt x="0" y="0"/>
                  </a:moveTo>
                  <a:lnTo>
                    <a:pt x="10" y="3"/>
                  </a:lnTo>
                  <a:lnTo>
                    <a:pt x="19" y="45"/>
                  </a:lnTo>
                  <a:lnTo>
                    <a:pt x="13" y="46"/>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9" name="Freeform 217">
              <a:extLst>
                <a:ext uri="{FF2B5EF4-FFF2-40B4-BE49-F238E27FC236}">
                  <a16:creationId xmlns:a16="http://schemas.microsoft.com/office/drawing/2014/main" id="{47EFE614-807C-4E64-88BE-15A94B533A8D}"/>
                </a:ext>
              </a:extLst>
            </p:cNvPr>
            <p:cNvSpPr>
              <a:spLocks noChangeAspect="1"/>
            </p:cNvSpPr>
            <p:nvPr/>
          </p:nvSpPr>
          <p:spPr bwMode="auto">
            <a:xfrm>
              <a:off x="4937139" y="4173531"/>
              <a:ext cx="128588" cy="134937"/>
            </a:xfrm>
            <a:custGeom>
              <a:avLst/>
              <a:gdLst/>
              <a:ahLst/>
              <a:cxnLst>
                <a:cxn ang="0">
                  <a:pos x="0" y="47"/>
                </a:cxn>
                <a:cxn ang="0">
                  <a:pos x="6" y="45"/>
                </a:cxn>
                <a:cxn ang="0">
                  <a:pos x="18" y="44"/>
                </a:cxn>
                <a:cxn ang="0">
                  <a:pos x="19" y="37"/>
                </a:cxn>
                <a:cxn ang="0">
                  <a:pos x="37" y="33"/>
                </a:cxn>
                <a:cxn ang="0">
                  <a:pos x="46" y="17"/>
                </a:cxn>
                <a:cxn ang="0">
                  <a:pos x="37" y="0"/>
                </a:cxn>
                <a:cxn ang="0">
                  <a:pos x="10" y="3"/>
                </a:cxn>
                <a:cxn ang="0">
                  <a:pos x="13" y="16"/>
                </a:cxn>
                <a:cxn ang="0">
                  <a:pos x="7" y="25"/>
                </a:cxn>
                <a:cxn ang="0">
                  <a:pos x="0" y="47"/>
                </a:cxn>
              </a:cxnLst>
              <a:rect l="0" t="0" r="r" b="b"/>
              <a:pathLst>
                <a:path w="47" h="48">
                  <a:moveTo>
                    <a:pt x="0" y="47"/>
                  </a:moveTo>
                  <a:lnTo>
                    <a:pt x="6" y="45"/>
                  </a:lnTo>
                  <a:lnTo>
                    <a:pt x="18" y="44"/>
                  </a:lnTo>
                  <a:lnTo>
                    <a:pt x="19" y="37"/>
                  </a:lnTo>
                  <a:lnTo>
                    <a:pt x="37" y="33"/>
                  </a:lnTo>
                  <a:lnTo>
                    <a:pt x="46" y="17"/>
                  </a:lnTo>
                  <a:lnTo>
                    <a:pt x="37" y="0"/>
                  </a:lnTo>
                  <a:lnTo>
                    <a:pt x="10" y="3"/>
                  </a:lnTo>
                  <a:lnTo>
                    <a:pt x="13" y="16"/>
                  </a:lnTo>
                  <a:lnTo>
                    <a:pt x="7" y="25"/>
                  </a:lnTo>
                  <a:lnTo>
                    <a:pt x="0" y="4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0" name="Freeform 218">
              <a:extLst>
                <a:ext uri="{FF2B5EF4-FFF2-40B4-BE49-F238E27FC236}">
                  <a16:creationId xmlns:a16="http://schemas.microsoft.com/office/drawing/2014/main" id="{EA33F439-73C8-49A7-96B7-899F8330A95F}"/>
                </a:ext>
              </a:extLst>
            </p:cNvPr>
            <p:cNvSpPr>
              <a:spLocks noChangeAspect="1"/>
            </p:cNvSpPr>
            <p:nvPr/>
          </p:nvSpPr>
          <p:spPr bwMode="auto">
            <a:xfrm>
              <a:off x="4810138" y="3452808"/>
              <a:ext cx="271463" cy="269875"/>
            </a:xfrm>
            <a:custGeom>
              <a:avLst/>
              <a:gdLst/>
              <a:ahLst/>
              <a:cxnLst>
                <a:cxn ang="0">
                  <a:pos x="0" y="16"/>
                </a:cxn>
                <a:cxn ang="0">
                  <a:pos x="4" y="92"/>
                </a:cxn>
                <a:cxn ang="0">
                  <a:pos x="84" y="95"/>
                </a:cxn>
                <a:cxn ang="0">
                  <a:pos x="98" y="83"/>
                </a:cxn>
                <a:cxn ang="0">
                  <a:pos x="99" y="74"/>
                </a:cxn>
                <a:cxn ang="0">
                  <a:pos x="69" y="20"/>
                </a:cxn>
                <a:cxn ang="0">
                  <a:pos x="84" y="38"/>
                </a:cxn>
                <a:cxn ang="0">
                  <a:pos x="91" y="23"/>
                </a:cxn>
                <a:cxn ang="0">
                  <a:pos x="84" y="4"/>
                </a:cxn>
                <a:cxn ang="0">
                  <a:pos x="66" y="7"/>
                </a:cxn>
                <a:cxn ang="0">
                  <a:pos x="65" y="1"/>
                </a:cxn>
                <a:cxn ang="0">
                  <a:pos x="55" y="1"/>
                </a:cxn>
                <a:cxn ang="0">
                  <a:pos x="38" y="9"/>
                </a:cxn>
                <a:cxn ang="0">
                  <a:pos x="4" y="0"/>
                </a:cxn>
                <a:cxn ang="0">
                  <a:pos x="0" y="16"/>
                </a:cxn>
              </a:cxnLst>
              <a:rect l="0" t="0" r="r" b="b"/>
              <a:pathLst>
                <a:path w="100" h="96">
                  <a:moveTo>
                    <a:pt x="0" y="16"/>
                  </a:moveTo>
                  <a:lnTo>
                    <a:pt x="4" y="92"/>
                  </a:lnTo>
                  <a:lnTo>
                    <a:pt x="84" y="95"/>
                  </a:lnTo>
                  <a:lnTo>
                    <a:pt x="98" y="83"/>
                  </a:lnTo>
                  <a:lnTo>
                    <a:pt x="99" y="74"/>
                  </a:lnTo>
                  <a:lnTo>
                    <a:pt x="69" y="20"/>
                  </a:lnTo>
                  <a:lnTo>
                    <a:pt x="84" y="38"/>
                  </a:lnTo>
                  <a:lnTo>
                    <a:pt x="91" y="23"/>
                  </a:lnTo>
                  <a:lnTo>
                    <a:pt x="84" y="4"/>
                  </a:lnTo>
                  <a:lnTo>
                    <a:pt x="66" y="7"/>
                  </a:lnTo>
                  <a:lnTo>
                    <a:pt x="65" y="1"/>
                  </a:lnTo>
                  <a:lnTo>
                    <a:pt x="55" y="1"/>
                  </a:lnTo>
                  <a:lnTo>
                    <a:pt x="38" y="9"/>
                  </a:lnTo>
                  <a:lnTo>
                    <a:pt x="4" y="0"/>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1" name="Freeform 219">
              <a:extLst>
                <a:ext uri="{FF2B5EF4-FFF2-40B4-BE49-F238E27FC236}">
                  <a16:creationId xmlns:a16="http://schemas.microsoft.com/office/drawing/2014/main" id="{C6CAAB9D-6E05-4E79-B0E7-B443E2B0653B}"/>
                </a:ext>
              </a:extLst>
            </p:cNvPr>
            <p:cNvSpPr>
              <a:spLocks noChangeAspect="1"/>
            </p:cNvSpPr>
            <p:nvPr/>
          </p:nvSpPr>
          <p:spPr bwMode="auto">
            <a:xfrm>
              <a:off x="4092586" y="3895719"/>
              <a:ext cx="180975" cy="139700"/>
            </a:xfrm>
            <a:custGeom>
              <a:avLst/>
              <a:gdLst/>
              <a:ahLst/>
              <a:cxnLst>
                <a:cxn ang="0">
                  <a:pos x="0" y="42"/>
                </a:cxn>
                <a:cxn ang="0">
                  <a:pos x="5" y="47"/>
                </a:cxn>
                <a:cxn ang="0">
                  <a:pos x="23" y="49"/>
                </a:cxn>
                <a:cxn ang="0">
                  <a:pos x="21" y="37"/>
                </a:cxn>
                <a:cxn ang="0">
                  <a:pos x="44" y="34"/>
                </a:cxn>
                <a:cxn ang="0">
                  <a:pos x="54" y="37"/>
                </a:cxn>
                <a:cxn ang="0">
                  <a:pos x="66" y="27"/>
                </a:cxn>
                <a:cxn ang="0">
                  <a:pos x="49" y="8"/>
                </a:cxn>
                <a:cxn ang="0">
                  <a:pos x="47" y="0"/>
                </a:cxn>
                <a:cxn ang="0">
                  <a:pos x="11" y="16"/>
                </a:cxn>
                <a:cxn ang="0">
                  <a:pos x="0" y="42"/>
                </a:cxn>
              </a:cxnLst>
              <a:rect l="0" t="0" r="r" b="b"/>
              <a:pathLst>
                <a:path w="67" h="50">
                  <a:moveTo>
                    <a:pt x="0" y="42"/>
                  </a:moveTo>
                  <a:lnTo>
                    <a:pt x="5" y="47"/>
                  </a:lnTo>
                  <a:lnTo>
                    <a:pt x="23" y="49"/>
                  </a:lnTo>
                  <a:lnTo>
                    <a:pt x="21" y="37"/>
                  </a:lnTo>
                  <a:lnTo>
                    <a:pt x="44" y="34"/>
                  </a:lnTo>
                  <a:lnTo>
                    <a:pt x="54" y="37"/>
                  </a:lnTo>
                  <a:lnTo>
                    <a:pt x="66" y="27"/>
                  </a:lnTo>
                  <a:lnTo>
                    <a:pt x="49" y="8"/>
                  </a:lnTo>
                  <a:lnTo>
                    <a:pt x="47" y="0"/>
                  </a:lnTo>
                  <a:lnTo>
                    <a:pt x="11" y="16"/>
                  </a:lnTo>
                  <a:lnTo>
                    <a:pt x="0" y="4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2" name="Freeform 220">
              <a:extLst>
                <a:ext uri="{FF2B5EF4-FFF2-40B4-BE49-F238E27FC236}">
                  <a16:creationId xmlns:a16="http://schemas.microsoft.com/office/drawing/2014/main" id="{47408FCF-8D02-4B49-A42D-CE5C59BE28F8}"/>
                </a:ext>
              </a:extLst>
            </p:cNvPr>
            <p:cNvSpPr>
              <a:spLocks noChangeAspect="1"/>
            </p:cNvSpPr>
            <p:nvPr/>
          </p:nvSpPr>
          <p:spPr bwMode="auto">
            <a:xfrm>
              <a:off x="4746638" y="4478331"/>
              <a:ext cx="290513" cy="250825"/>
            </a:xfrm>
            <a:custGeom>
              <a:avLst/>
              <a:gdLst/>
              <a:ahLst/>
              <a:cxnLst>
                <a:cxn ang="0">
                  <a:pos x="0" y="43"/>
                </a:cxn>
                <a:cxn ang="0">
                  <a:pos x="0" y="76"/>
                </a:cxn>
                <a:cxn ang="0">
                  <a:pos x="11" y="85"/>
                </a:cxn>
                <a:cxn ang="0">
                  <a:pos x="28" y="87"/>
                </a:cxn>
                <a:cxn ang="0">
                  <a:pos x="43" y="88"/>
                </a:cxn>
                <a:cxn ang="0">
                  <a:pos x="59" y="76"/>
                </a:cxn>
                <a:cxn ang="0">
                  <a:pos x="60" y="71"/>
                </a:cxn>
                <a:cxn ang="0">
                  <a:pos x="74" y="68"/>
                </a:cxn>
                <a:cxn ang="0">
                  <a:pos x="71" y="63"/>
                </a:cxn>
                <a:cxn ang="0">
                  <a:pos x="100" y="54"/>
                </a:cxn>
                <a:cxn ang="0">
                  <a:pos x="96" y="49"/>
                </a:cxn>
                <a:cxn ang="0">
                  <a:pos x="105" y="23"/>
                </a:cxn>
                <a:cxn ang="0">
                  <a:pos x="98" y="11"/>
                </a:cxn>
                <a:cxn ang="0">
                  <a:pos x="81" y="3"/>
                </a:cxn>
                <a:cxn ang="0">
                  <a:pos x="77" y="0"/>
                </a:cxn>
                <a:cxn ang="0">
                  <a:pos x="60" y="8"/>
                </a:cxn>
                <a:cxn ang="0">
                  <a:pos x="59" y="31"/>
                </a:cxn>
                <a:cxn ang="0">
                  <a:pos x="69" y="36"/>
                </a:cxn>
                <a:cxn ang="0">
                  <a:pos x="70" y="45"/>
                </a:cxn>
                <a:cxn ang="0">
                  <a:pos x="19" y="24"/>
                </a:cxn>
                <a:cxn ang="0">
                  <a:pos x="20" y="43"/>
                </a:cxn>
                <a:cxn ang="0">
                  <a:pos x="0" y="43"/>
                </a:cxn>
              </a:cxnLst>
              <a:rect l="0" t="0" r="r" b="b"/>
              <a:pathLst>
                <a:path w="106" h="89">
                  <a:moveTo>
                    <a:pt x="0" y="43"/>
                  </a:moveTo>
                  <a:lnTo>
                    <a:pt x="0" y="76"/>
                  </a:lnTo>
                  <a:lnTo>
                    <a:pt x="11" y="85"/>
                  </a:lnTo>
                  <a:lnTo>
                    <a:pt x="28" y="87"/>
                  </a:lnTo>
                  <a:lnTo>
                    <a:pt x="43" y="88"/>
                  </a:lnTo>
                  <a:lnTo>
                    <a:pt x="59" y="76"/>
                  </a:lnTo>
                  <a:lnTo>
                    <a:pt x="60" y="71"/>
                  </a:lnTo>
                  <a:lnTo>
                    <a:pt x="74" y="68"/>
                  </a:lnTo>
                  <a:lnTo>
                    <a:pt x="71" y="63"/>
                  </a:lnTo>
                  <a:lnTo>
                    <a:pt x="100" y="54"/>
                  </a:lnTo>
                  <a:lnTo>
                    <a:pt x="96" y="49"/>
                  </a:lnTo>
                  <a:lnTo>
                    <a:pt x="105" y="23"/>
                  </a:lnTo>
                  <a:lnTo>
                    <a:pt x="98" y="11"/>
                  </a:lnTo>
                  <a:lnTo>
                    <a:pt x="81" y="3"/>
                  </a:lnTo>
                  <a:lnTo>
                    <a:pt x="77" y="0"/>
                  </a:lnTo>
                  <a:lnTo>
                    <a:pt x="60" y="8"/>
                  </a:lnTo>
                  <a:lnTo>
                    <a:pt x="59" y="31"/>
                  </a:lnTo>
                  <a:lnTo>
                    <a:pt x="69" y="36"/>
                  </a:lnTo>
                  <a:lnTo>
                    <a:pt x="70" y="45"/>
                  </a:lnTo>
                  <a:lnTo>
                    <a:pt x="19" y="24"/>
                  </a:lnTo>
                  <a:lnTo>
                    <a:pt x="20" y="43"/>
                  </a:lnTo>
                  <a:lnTo>
                    <a:pt x="0" y="4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3" name="Freeform 221">
              <a:extLst>
                <a:ext uri="{FF2B5EF4-FFF2-40B4-BE49-F238E27FC236}">
                  <a16:creationId xmlns:a16="http://schemas.microsoft.com/office/drawing/2014/main" id="{86AE03E7-2674-4CA9-BB14-C4D7003FE6B5}"/>
                </a:ext>
              </a:extLst>
            </p:cNvPr>
            <p:cNvSpPr>
              <a:spLocks noChangeAspect="1"/>
            </p:cNvSpPr>
            <p:nvPr/>
          </p:nvSpPr>
          <p:spPr bwMode="auto">
            <a:xfrm>
              <a:off x="4614875" y="4837105"/>
              <a:ext cx="396876" cy="336549"/>
            </a:xfrm>
            <a:custGeom>
              <a:avLst/>
              <a:gdLst/>
              <a:ahLst/>
              <a:cxnLst>
                <a:cxn ang="0">
                  <a:pos x="0" y="62"/>
                </a:cxn>
                <a:cxn ang="0">
                  <a:pos x="5" y="58"/>
                </a:cxn>
                <a:cxn ang="0">
                  <a:pos x="11" y="66"/>
                </a:cxn>
                <a:cxn ang="0">
                  <a:pos x="23" y="66"/>
                </a:cxn>
                <a:cxn ang="0">
                  <a:pos x="30" y="60"/>
                </a:cxn>
                <a:cxn ang="0">
                  <a:pos x="30" y="23"/>
                </a:cxn>
                <a:cxn ang="0">
                  <a:pos x="38" y="33"/>
                </a:cxn>
                <a:cxn ang="0">
                  <a:pos x="38" y="43"/>
                </a:cxn>
                <a:cxn ang="0">
                  <a:pos x="50" y="42"/>
                </a:cxn>
                <a:cxn ang="0">
                  <a:pos x="61" y="31"/>
                </a:cxn>
                <a:cxn ang="0">
                  <a:pos x="80" y="31"/>
                </a:cxn>
                <a:cxn ang="0">
                  <a:pos x="114" y="0"/>
                </a:cxn>
                <a:cxn ang="0">
                  <a:pos x="134" y="4"/>
                </a:cxn>
                <a:cxn ang="0">
                  <a:pos x="138" y="33"/>
                </a:cxn>
                <a:cxn ang="0">
                  <a:pos x="128" y="42"/>
                </a:cxn>
                <a:cxn ang="0">
                  <a:pos x="134" y="48"/>
                </a:cxn>
                <a:cxn ang="0">
                  <a:pos x="139" y="43"/>
                </a:cxn>
                <a:cxn ang="0">
                  <a:pos x="145" y="43"/>
                </a:cxn>
                <a:cxn ang="0">
                  <a:pos x="142" y="60"/>
                </a:cxn>
                <a:cxn ang="0">
                  <a:pos x="121" y="87"/>
                </a:cxn>
                <a:cxn ang="0">
                  <a:pos x="94" y="110"/>
                </a:cxn>
                <a:cxn ang="0">
                  <a:pos x="74" y="118"/>
                </a:cxn>
                <a:cxn ang="0">
                  <a:pos x="17" y="118"/>
                </a:cxn>
                <a:cxn ang="0">
                  <a:pos x="12" y="105"/>
                </a:cxn>
                <a:cxn ang="0">
                  <a:pos x="15" y="95"/>
                </a:cxn>
                <a:cxn ang="0">
                  <a:pos x="0" y="62"/>
                </a:cxn>
              </a:cxnLst>
              <a:rect l="0" t="0" r="r" b="b"/>
              <a:pathLst>
                <a:path w="146" h="119">
                  <a:moveTo>
                    <a:pt x="0" y="62"/>
                  </a:moveTo>
                  <a:lnTo>
                    <a:pt x="5" y="58"/>
                  </a:lnTo>
                  <a:lnTo>
                    <a:pt x="11" y="66"/>
                  </a:lnTo>
                  <a:lnTo>
                    <a:pt x="23" y="66"/>
                  </a:lnTo>
                  <a:lnTo>
                    <a:pt x="30" y="60"/>
                  </a:lnTo>
                  <a:lnTo>
                    <a:pt x="30" y="23"/>
                  </a:lnTo>
                  <a:lnTo>
                    <a:pt x="38" y="33"/>
                  </a:lnTo>
                  <a:lnTo>
                    <a:pt x="38" y="43"/>
                  </a:lnTo>
                  <a:lnTo>
                    <a:pt x="50" y="42"/>
                  </a:lnTo>
                  <a:lnTo>
                    <a:pt x="61" y="31"/>
                  </a:lnTo>
                  <a:lnTo>
                    <a:pt x="80" y="31"/>
                  </a:lnTo>
                  <a:lnTo>
                    <a:pt x="114" y="0"/>
                  </a:lnTo>
                  <a:lnTo>
                    <a:pt x="134" y="4"/>
                  </a:lnTo>
                  <a:lnTo>
                    <a:pt x="138" y="33"/>
                  </a:lnTo>
                  <a:lnTo>
                    <a:pt x="128" y="42"/>
                  </a:lnTo>
                  <a:lnTo>
                    <a:pt x="134" y="48"/>
                  </a:lnTo>
                  <a:lnTo>
                    <a:pt x="139" y="43"/>
                  </a:lnTo>
                  <a:lnTo>
                    <a:pt x="145" y="43"/>
                  </a:lnTo>
                  <a:lnTo>
                    <a:pt x="142" y="60"/>
                  </a:lnTo>
                  <a:lnTo>
                    <a:pt x="121" y="87"/>
                  </a:lnTo>
                  <a:lnTo>
                    <a:pt x="94" y="110"/>
                  </a:lnTo>
                  <a:lnTo>
                    <a:pt x="74" y="118"/>
                  </a:lnTo>
                  <a:lnTo>
                    <a:pt x="17" y="118"/>
                  </a:lnTo>
                  <a:lnTo>
                    <a:pt x="12" y="105"/>
                  </a:lnTo>
                  <a:lnTo>
                    <a:pt x="15" y="95"/>
                  </a:lnTo>
                  <a:lnTo>
                    <a:pt x="0" y="6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4" name="Freeform 222">
              <a:extLst>
                <a:ext uri="{FF2B5EF4-FFF2-40B4-BE49-F238E27FC236}">
                  <a16:creationId xmlns:a16="http://schemas.microsoft.com/office/drawing/2014/main" id="{427A2B8A-B3ED-4267-9D48-E27CE4F2E4AB}"/>
                </a:ext>
              </a:extLst>
            </p:cNvPr>
            <p:cNvSpPr>
              <a:spLocks noChangeAspect="1"/>
            </p:cNvSpPr>
            <p:nvPr/>
          </p:nvSpPr>
          <p:spPr bwMode="auto">
            <a:xfrm>
              <a:off x="4870463" y="5014905"/>
              <a:ext cx="55563" cy="63500"/>
            </a:xfrm>
            <a:custGeom>
              <a:avLst/>
              <a:gdLst/>
              <a:ahLst/>
              <a:cxnLst>
                <a:cxn ang="0">
                  <a:pos x="0" y="11"/>
                </a:cxn>
                <a:cxn ang="0">
                  <a:pos x="8" y="22"/>
                </a:cxn>
                <a:cxn ang="0">
                  <a:pos x="20" y="11"/>
                </a:cxn>
                <a:cxn ang="0">
                  <a:pos x="14" y="0"/>
                </a:cxn>
                <a:cxn ang="0">
                  <a:pos x="0" y="11"/>
                </a:cxn>
              </a:cxnLst>
              <a:rect l="0" t="0" r="r" b="b"/>
              <a:pathLst>
                <a:path w="21" h="23">
                  <a:moveTo>
                    <a:pt x="0" y="11"/>
                  </a:moveTo>
                  <a:lnTo>
                    <a:pt x="8" y="22"/>
                  </a:lnTo>
                  <a:lnTo>
                    <a:pt x="20" y="11"/>
                  </a:lnTo>
                  <a:lnTo>
                    <a:pt x="14" y="0"/>
                  </a:lnTo>
                  <a:lnTo>
                    <a:pt x="0" y="1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5" name="Freeform 223">
              <a:extLst>
                <a:ext uri="{FF2B5EF4-FFF2-40B4-BE49-F238E27FC236}">
                  <a16:creationId xmlns:a16="http://schemas.microsoft.com/office/drawing/2014/main" id="{8D8B9E52-8486-4C79-8288-18BD34206689}"/>
                </a:ext>
              </a:extLst>
            </p:cNvPr>
            <p:cNvSpPr>
              <a:spLocks noChangeAspect="1"/>
            </p:cNvSpPr>
            <p:nvPr/>
          </p:nvSpPr>
          <p:spPr bwMode="auto">
            <a:xfrm>
              <a:off x="4778388" y="2716209"/>
              <a:ext cx="195263" cy="155575"/>
            </a:xfrm>
            <a:custGeom>
              <a:avLst/>
              <a:gdLst/>
              <a:ahLst/>
              <a:cxnLst>
                <a:cxn ang="0">
                  <a:pos x="23" y="0"/>
                </a:cxn>
                <a:cxn ang="0">
                  <a:pos x="29" y="1"/>
                </a:cxn>
                <a:cxn ang="0">
                  <a:pos x="35" y="5"/>
                </a:cxn>
                <a:cxn ang="0">
                  <a:pos x="45" y="5"/>
                </a:cxn>
                <a:cxn ang="0">
                  <a:pos x="55" y="6"/>
                </a:cxn>
                <a:cxn ang="0">
                  <a:pos x="60" y="13"/>
                </a:cxn>
                <a:cxn ang="0">
                  <a:pos x="63" y="22"/>
                </a:cxn>
                <a:cxn ang="0">
                  <a:pos x="65" y="26"/>
                </a:cxn>
                <a:cxn ang="0">
                  <a:pos x="69" y="29"/>
                </a:cxn>
                <a:cxn ang="0">
                  <a:pos x="71" y="31"/>
                </a:cxn>
                <a:cxn ang="0">
                  <a:pos x="71" y="35"/>
                </a:cxn>
                <a:cxn ang="0">
                  <a:pos x="67" y="35"/>
                </a:cxn>
                <a:cxn ang="0">
                  <a:pos x="61" y="35"/>
                </a:cxn>
                <a:cxn ang="0">
                  <a:pos x="63" y="38"/>
                </a:cxn>
                <a:cxn ang="0">
                  <a:pos x="65" y="40"/>
                </a:cxn>
                <a:cxn ang="0">
                  <a:pos x="67" y="45"/>
                </a:cxn>
                <a:cxn ang="0">
                  <a:pos x="63" y="47"/>
                </a:cxn>
                <a:cxn ang="0">
                  <a:pos x="58" y="47"/>
                </a:cxn>
                <a:cxn ang="0">
                  <a:pos x="55" y="49"/>
                </a:cxn>
                <a:cxn ang="0">
                  <a:pos x="55" y="54"/>
                </a:cxn>
                <a:cxn ang="0">
                  <a:pos x="51" y="55"/>
                </a:cxn>
                <a:cxn ang="0">
                  <a:pos x="47" y="53"/>
                </a:cxn>
                <a:cxn ang="0">
                  <a:pos x="42" y="52"/>
                </a:cxn>
                <a:cxn ang="0">
                  <a:pos x="37" y="49"/>
                </a:cxn>
                <a:cxn ang="0">
                  <a:pos x="32" y="51"/>
                </a:cxn>
                <a:cxn ang="0">
                  <a:pos x="17" y="45"/>
                </a:cxn>
                <a:cxn ang="0">
                  <a:pos x="11" y="46"/>
                </a:cxn>
                <a:cxn ang="0">
                  <a:pos x="6" y="45"/>
                </a:cxn>
                <a:cxn ang="0">
                  <a:pos x="3" y="49"/>
                </a:cxn>
                <a:cxn ang="0">
                  <a:pos x="0" y="40"/>
                </a:cxn>
                <a:cxn ang="0">
                  <a:pos x="7" y="34"/>
                </a:cxn>
                <a:cxn ang="0">
                  <a:pos x="2" y="22"/>
                </a:cxn>
                <a:cxn ang="0">
                  <a:pos x="6" y="24"/>
                </a:cxn>
                <a:cxn ang="0">
                  <a:pos x="7" y="21"/>
                </a:cxn>
                <a:cxn ang="0">
                  <a:pos x="8" y="17"/>
                </a:cxn>
                <a:cxn ang="0">
                  <a:pos x="11" y="14"/>
                </a:cxn>
                <a:cxn ang="0">
                  <a:pos x="11" y="9"/>
                </a:cxn>
                <a:cxn ang="0">
                  <a:pos x="16" y="4"/>
                </a:cxn>
                <a:cxn ang="0">
                  <a:pos x="20" y="0"/>
                </a:cxn>
                <a:cxn ang="0">
                  <a:pos x="23" y="0"/>
                </a:cxn>
              </a:cxnLst>
              <a:rect l="0" t="0" r="r" b="b"/>
              <a:pathLst>
                <a:path w="72" h="56">
                  <a:moveTo>
                    <a:pt x="23" y="0"/>
                  </a:moveTo>
                  <a:lnTo>
                    <a:pt x="29" y="1"/>
                  </a:lnTo>
                  <a:lnTo>
                    <a:pt x="35" y="5"/>
                  </a:lnTo>
                  <a:lnTo>
                    <a:pt x="45" y="5"/>
                  </a:lnTo>
                  <a:lnTo>
                    <a:pt x="55" y="6"/>
                  </a:lnTo>
                  <a:lnTo>
                    <a:pt x="60" y="13"/>
                  </a:lnTo>
                  <a:lnTo>
                    <a:pt x="63" y="22"/>
                  </a:lnTo>
                  <a:lnTo>
                    <a:pt x="65" y="26"/>
                  </a:lnTo>
                  <a:lnTo>
                    <a:pt x="69" y="29"/>
                  </a:lnTo>
                  <a:lnTo>
                    <a:pt x="71" y="31"/>
                  </a:lnTo>
                  <a:lnTo>
                    <a:pt x="71" y="35"/>
                  </a:lnTo>
                  <a:lnTo>
                    <a:pt x="67" y="35"/>
                  </a:lnTo>
                  <a:lnTo>
                    <a:pt x="61" y="35"/>
                  </a:lnTo>
                  <a:lnTo>
                    <a:pt x="63" y="38"/>
                  </a:lnTo>
                  <a:lnTo>
                    <a:pt x="65" y="40"/>
                  </a:lnTo>
                  <a:lnTo>
                    <a:pt x="67" y="45"/>
                  </a:lnTo>
                  <a:lnTo>
                    <a:pt x="63" y="47"/>
                  </a:lnTo>
                  <a:lnTo>
                    <a:pt x="58" y="47"/>
                  </a:lnTo>
                  <a:lnTo>
                    <a:pt x="55" y="49"/>
                  </a:lnTo>
                  <a:lnTo>
                    <a:pt x="55" y="54"/>
                  </a:lnTo>
                  <a:lnTo>
                    <a:pt x="51" y="55"/>
                  </a:lnTo>
                  <a:lnTo>
                    <a:pt x="47" y="53"/>
                  </a:lnTo>
                  <a:lnTo>
                    <a:pt x="42" y="52"/>
                  </a:lnTo>
                  <a:lnTo>
                    <a:pt x="37" y="49"/>
                  </a:lnTo>
                  <a:lnTo>
                    <a:pt x="32" y="51"/>
                  </a:lnTo>
                  <a:lnTo>
                    <a:pt x="17" y="45"/>
                  </a:lnTo>
                  <a:lnTo>
                    <a:pt x="11" y="46"/>
                  </a:lnTo>
                  <a:lnTo>
                    <a:pt x="6" y="45"/>
                  </a:lnTo>
                  <a:lnTo>
                    <a:pt x="3" y="49"/>
                  </a:lnTo>
                  <a:lnTo>
                    <a:pt x="0" y="40"/>
                  </a:lnTo>
                  <a:lnTo>
                    <a:pt x="7" y="34"/>
                  </a:lnTo>
                  <a:lnTo>
                    <a:pt x="2" y="22"/>
                  </a:lnTo>
                  <a:lnTo>
                    <a:pt x="6" y="24"/>
                  </a:lnTo>
                  <a:lnTo>
                    <a:pt x="7" y="21"/>
                  </a:lnTo>
                  <a:lnTo>
                    <a:pt x="8" y="17"/>
                  </a:lnTo>
                  <a:lnTo>
                    <a:pt x="11" y="14"/>
                  </a:lnTo>
                  <a:lnTo>
                    <a:pt x="11" y="9"/>
                  </a:lnTo>
                  <a:lnTo>
                    <a:pt x="16" y="4"/>
                  </a:lnTo>
                  <a:lnTo>
                    <a:pt x="20" y="0"/>
                  </a:lnTo>
                  <a:lnTo>
                    <a:pt x="23"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6" name="Freeform 224">
              <a:extLst>
                <a:ext uri="{FF2B5EF4-FFF2-40B4-BE49-F238E27FC236}">
                  <a16:creationId xmlns:a16="http://schemas.microsoft.com/office/drawing/2014/main" id="{277DAE99-6B83-49FF-A011-497C656227D8}"/>
                </a:ext>
              </a:extLst>
            </p:cNvPr>
            <p:cNvSpPr>
              <a:spLocks noChangeAspect="1"/>
            </p:cNvSpPr>
            <p:nvPr/>
          </p:nvSpPr>
          <p:spPr bwMode="auto">
            <a:xfrm>
              <a:off x="4749813" y="2824159"/>
              <a:ext cx="428626" cy="258762"/>
            </a:xfrm>
            <a:custGeom>
              <a:avLst/>
              <a:gdLst/>
              <a:ahLst/>
              <a:cxnLst>
                <a:cxn ang="0">
                  <a:pos x="80" y="4"/>
                </a:cxn>
                <a:cxn ang="0">
                  <a:pos x="89" y="0"/>
                </a:cxn>
                <a:cxn ang="0">
                  <a:pos x="98" y="6"/>
                </a:cxn>
                <a:cxn ang="0">
                  <a:pos x="101" y="13"/>
                </a:cxn>
                <a:cxn ang="0">
                  <a:pos x="112" y="20"/>
                </a:cxn>
                <a:cxn ang="0">
                  <a:pos x="127" y="30"/>
                </a:cxn>
                <a:cxn ang="0">
                  <a:pos x="137" y="30"/>
                </a:cxn>
                <a:cxn ang="0">
                  <a:pos x="152" y="34"/>
                </a:cxn>
                <a:cxn ang="0">
                  <a:pos x="149" y="50"/>
                </a:cxn>
                <a:cxn ang="0">
                  <a:pos x="135" y="64"/>
                </a:cxn>
                <a:cxn ang="0">
                  <a:pos x="115" y="75"/>
                </a:cxn>
                <a:cxn ang="0">
                  <a:pos x="115" y="81"/>
                </a:cxn>
                <a:cxn ang="0">
                  <a:pos x="106" y="91"/>
                </a:cxn>
                <a:cxn ang="0">
                  <a:pos x="104" y="73"/>
                </a:cxn>
                <a:cxn ang="0">
                  <a:pos x="88" y="72"/>
                </a:cxn>
                <a:cxn ang="0">
                  <a:pos x="87" y="66"/>
                </a:cxn>
                <a:cxn ang="0">
                  <a:pos x="67" y="81"/>
                </a:cxn>
                <a:cxn ang="0">
                  <a:pos x="59" y="72"/>
                </a:cxn>
                <a:cxn ang="0">
                  <a:pos x="66" y="67"/>
                </a:cxn>
                <a:cxn ang="0">
                  <a:pos x="70" y="62"/>
                </a:cxn>
                <a:cxn ang="0">
                  <a:pos x="61" y="52"/>
                </a:cxn>
                <a:cxn ang="0">
                  <a:pos x="48" y="47"/>
                </a:cxn>
                <a:cxn ang="0">
                  <a:pos x="24" y="50"/>
                </a:cxn>
                <a:cxn ang="0">
                  <a:pos x="6" y="51"/>
                </a:cxn>
                <a:cxn ang="0">
                  <a:pos x="4" y="38"/>
                </a:cxn>
                <a:cxn ang="0">
                  <a:pos x="17" y="21"/>
                </a:cxn>
                <a:cxn ang="0">
                  <a:pos x="14" y="8"/>
                </a:cxn>
                <a:cxn ang="0">
                  <a:pos x="21" y="7"/>
                </a:cxn>
                <a:cxn ang="0">
                  <a:pos x="34" y="9"/>
                </a:cxn>
                <a:cxn ang="0">
                  <a:pos x="47" y="10"/>
                </a:cxn>
                <a:cxn ang="0">
                  <a:pos x="57" y="14"/>
                </a:cxn>
                <a:cxn ang="0">
                  <a:pos x="65" y="15"/>
                </a:cxn>
                <a:cxn ang="0">
                  <a:pos x="68" y="8"/>
                </a:cxn>
                <a:cxn ang="0">
                  <a:pos x="75" y="7"/>
                </a:cxn>
              </a:cxnLst>
              <a:rect l="0" t="0" r="r" b="b"/>
              <a:pathLst>
                <a:path w="157" h="92">
                  <a:moveTo>
                    <a:pt x="78" y="5"/>
                  </a:moveTo>
                  <a:lnTo>
                    <a:pt x="80" y="4"/>
                  </a:lnTo>
                  <a:lnTo>
                    <a:pt x="85" y="1"/>
                  </a:lnTo>
                  <a:lnTo>
                    <a:pt x="89" y="0"/>
                  </a:lnTo>
                  <a:lnTo>
                    <a:pt x="95" y="1"/>
                  </a:lnTo>
                  <a:lnTo>
                    <a:pt x="98" y="6"/>
                  </a:lnTo>
                  <a:lnTo>
                    <a:pt x="99" y="12"/>
                  </a:lnTo>
                  <a:lnTo>
                    <a:pt x="101" y="13"/>
                  </a:lnTo>
                  <a:lnTo>
                    <a:pt x="105" y="12"/>
                  </a:lnTo>
                  <a:lnTo>
                    <a:pt x="112" y="20"/>
                  </a:lnTo>
                  <a:lnTo>
                    <a:pt x="116" y="26"/>
                  </a:lnTo>
                  <a:lnTo>
                    <a:pt x="127" y="30"/>
                  </a:lnTo>
                  <a:lnTo>
                    <a:pt x="134" y="31"/>
                  </a:lnTo>
                  <a:lnTo>
                    <a:pt x="137" y="30"/>
                  </a:lnTo>
                  <a:lnTo>
                    <a:pt x="144" y="33"/>
                  </a:lnTo>
                  <a:lnTo>
                    <a:pt x="152" y="34"/>
                  </a:lnTo>
                  <a:lnTo>
                    <a:pt x="156" y="48"/>
                  </a:lnTo>
                  <a:lnTo>
                    <a:pt x="149" y="50"/>
                  </a:lnTo>
                  <a:lnTo>
                    <a:pt x="147" y="57"/>
                  </a:lnTo>
                  <a:lnTo>
                    <a:pt x="135" y="64"/>
                  </a:lnTo>
                  <a:lnTo>
                    <a:pt x="116" y="69"/>
                  </a:lnTo>
                  <a:lnTo>
                    <a:pt x="115" y="75"/>
                  </a:lnTo>
                  <a:lnTo>
                    <a:pt x="108" y="72"/>
                  </a:lnTo>
                  <a:lnTo>
                    <a:pt x="115" y="81"/>
                  </a:lnTo>
                  <a:lnTo>
                    <a:pt x="126" y="82"/>
                  </a:lnTo>
                  <a:lnTo>
                    <a:pt x="106" y="91"/>
                  </a:lnTo>
                  <a:lnTo>
                    <a:pt x="93" y="81"/>
                  </a:lnTo>
                  <a:lnTo>
                    <a:pt x="104" y="73"/>
                  </a:lnTo>
                  <a:lnTo>
                    <a:pt x="93" y="72"/>
                  </a:lnTo>
                  <a:lnTo>
                    <a:pt x="88" y="72"/>
                  </a:lnTo>
                  <a:lnTo>
                    <a:pt x="89" y="65"/>
                  </a:lnTo>
                  <a:lnTo>
                    <a:pt x="87" y="66"/>
                  </a:lnTo>
                  <a:lnTo>
                    <a:pt x="72" y="69"/>
                  </a:lnTo>
                  <a:lnTo>
                    <a:pt x="67" y="81"/>
                  </a:lnTo>
                  <a:lnTo>
                    <a:pt x="57" y="80"/>
                  </a:lnTo>
                  <a:lnTo>
                    <a:pt x="59" y="72"/>
                  </a:lnTo>
                  <a:lnTo>
                    <a:pt x="60" y="69"/>
                  </a:lnTo>
                  <a:lnTo>
                    <a:pt x="66" y="67"/>
                  </a:lnTo>
                  <a:lnTo>
                    <a:pt x="69" y="64"/>
                  </a:lnTo>
                  <a:lnTo>
                    <a:pt x="70" y="62"/>
                  </a:lnTo>
                  <a:lnTo>
                    <a:pt x="66" y="61"/>
                  </a:lnTo>
                  <a:lnTo>
                    <a:pt x="61" y="52"/>
                  </a:lnTo>
                  <a:lnTo>
                    <a:pt x="55" y="47"/>
                  </a:lnTo>
                  <a:lnTo>
                    <a:pt x="48" y="47"/>
                  </a:lnTo>
                  <a:lnTo>
                    <a:pt x="38" y="49"/>
                  </a:lnTo>
                  <a:lnTo>
                    <a:pt x="24" y="50"/>
                  </a:lnTo>
                  <a:lnTo>
                    <a:pt x="17" y="51"/>
                  </a:lnTo>
                  <a:lnTo>
                    <a:pt x="6" y="51"/>
                  </a:lnTo>
                  <a:lnTo>
                    <a:pt x="0" y="46"/>
                  </a:lnTo>
                  <a:lnTo>
                    <a:pt x="4" y="38"/>
                  </a:lnTo>
                  <a:lnTo>
                    <a:pt x="10" y="30"/>
                  </a:lnTo>
                  <a:lnTo>
                    <a:pt x="17" y="21"/>
                  </a:lnTo>
                  <a:lnTo>
                    <a:pt x="13" y="10"/>
                  </a:lnTo>
                  <a:lnTo>
                    <a:pt x="14" y="8"/>
                  </a:lnTo>
                  <a:lnTo>
                    <a:pt x="16" y="6"/>
                  </a:lnTo>
                  <a:lnTo>
                    <a:pt x="21" y="7"/>
                  </a:lnTo>
                  <a:lnTo>
                    <a:pt x="27" y="6"/>
                  </a:lnTo>
                  <a:lnTo>
                    <a:pt x="34" y="9"/>
                  </a:lnTo>
                  <a:lnTo>
                    <a:pt x="41" y="12"/>
                  </a:lnTo>
                  <a:lnTo>
                    <a:pt x="47" y="10"/>
                  </a:lnTo>
                  <a:lnTo>
                    <a:pt x="52" y="13"/>
                  </a:lnTo>
                  <a:lnTo>
                    <a:pt x="57" y="14"/>
                  </a:lnTo>
                  <a:lnTo>
                    <a:pt x="61" y="16"/>
                  </a:lnTo>
                  <a:lnTo>
                    <a:pt x="65" y="15"/>
                  </a:lnTo>
                  <a:lnTo>
                    <a:pt x="65" y="10"/>
                  </a:lnTo>
                  <a:lnTo>
                    <a:pt x="68" y="8"/>
                  </a:lnTo>
                  <a:lnTo>
                    <a:pt x="73" y="8"/>
                  </a:lnTo>
                  <a:lnTo>
                    <a:pt x="75" y="7"/>
                  </a:lnTo>
                  <a:lnTo>
                    <a:pt x="78"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7" name="Freeform 225">
              <a:extLst>
                <a:ext uri="{FF2B5EF4-FFF2-40B4-BE49-F238E27FC236}">
                  <a16:creationId xmlns:a16="http://schemas.microsoft.com/office/drawing/2014/main" id="{2366B617-0712-4CA0-BF6A-A5D84CF64CB8}"/>
                </a:ext>
              </a:extLst>
            </p:cNvPr>
            <p:cNvSpPr>
              <a:spLocks noChangeAspect="1"/>
            </p:cNvSpPr>
            <p:nvPr/>
          </p:nvSpPr>
          <p:spPr bwMode="auto">
            <a:xfrm>
              <a:off x="4859351" y="2957508"/>
              <a:ext cx="84138" cy="93662"/>
            </a:xfrm>
            <a:custGeom>
              <a:avLst/>
              <a:gdLst/>
              <a:ahLst/>
              <a:cxnLst>
                <a:cxn ang="0">
                  <a:pos x="7" y="9"/>
                </a:cxn>
                <a:cxn ang="0">
                  <a:pos x="11" y="14"/>
                </a:cxn>
                <a:cxn ang="0">
                  <a:pos x="12" y="17"/>
                </a:cxn>
                <a:cxn ang="0">
                  <a:pos x="14" y="33"/>
                </a:cxn>
                <a:cxn ang="0">
                  <a:pos x="17" y="33"/>
                </a:cxn>
                <a:cxn ang="0">
                  <a:pos x="19" y="25"/>
                </a:cxn>
                <a:cxn ang="0">
                  <a:pos x="20" y="21"/>
                </a:cxn>
                <a:cxn ang="0">
                  <a:pos x="28" y="19"/>
                </a:cxn>
                <a:cxn ang="0">
                  <a:pos x="30" y="15"/>
                </a:cxn>
                <a:cxn ang="0">
                  <a:pos x="27" y="14"/>
                </a:cxn>
                <a:cxn ang="0">
                  <a:pos x="22" y="5"/>
                </a:cxn>
                <a:cxn ang="0">
                  <a:pos x="15" y="0"/>
                </a:cxn>
                <a:cxn ang="0">
                  <a:pos x="8" y="0"/>
                </a:cxn>
                <a:cxn ang="0">
                  <a:pos x="0" y="1"/>
                </a:cxn>
                <a:cxn ang="0">
                  <a:pos x="7" y="9"/>
                </a:cxn>
              </a:cxnLst>
              <a:rect l="0" t="0" r="r" b="b"/>
              <a:pathLst>
                <a:path w="31" h="34">
                  <a:moveTo>
                    <a:pt x="7" y="9"/>
                  </a:moveTo>
                  <a:lnTo>
                    <a:pt x="11" y="14"/>
                  </a:lnTo>
                  <a:lnTo>
                    <a:pt x="12" y="17"/>
                  </a:lnTo>
                  <a:lnTo>
                    <a:pt x="14" y="33"/>
                  </a:lnTo>
                  <a:lnTo>
                    <a:pt x="17" y="33"/>
                  </a:lnTo>
                  <a:lnTo>
                    <a:pt x="19" y="25"/>
                  </a:lnTo>
                  <a:lnTo>
                    <a:pt x="20" y="21"/>
                  </a:lnTo>
                  <a:lnTo>
                    <a:pt x="28" y="19"/>
                  </a:lnTo>
                  <a:lnTo>
                    <a:pt x="30" y="15"/>
                  </a:lnTo>
                  <a:lnTo>
                    <a:pt x="27" y="14"/>
                  </a:lnTo>
                  <a:lnTo>
                    <a:pt x="22" y="5"/>
                  </a:lnTo>
                  <a:lnTo>
                    <a:pt x="15" y="0"/>
                  </a:lnTo>
                  <a:lnTo>
                    <a:pt x="8" y="0"/>
                  </a:lnTo>
                  <a:lnTo>
                    <a:pt x="0" y="1"/>
                  </a:lnTo>
                  <a:lnTo>
                    <a:pt x="7" y="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8" name="Freeform 226">
              <a:extLst>
                <a:ext uri="{FF2B5EF4-FFF2-40B4-BE49-F238E27FC236}">
                  <a16:creationId xmlns:a16="http://schemas.microsoft.com/office/drawing/2014/main" id="{417F4992-3310-49C8-8E13-058180A5C02D}"/>
                </a:ext>
              </a:extLst>
            </p:cNvPr>
            <p:cNvSpPr>
              <a:spLocks noChangeAspect="1"/>
            </p:cNvSpPr>
            <p:nvPr/>
          </p:nvSpPr>
          <p:spPr bwMode="auto">
            <a:xfrm>
              <a:off x="5151452" y="3082921"/>
              <a:ext cx="180975" cy="82550"/>
            </a:xfrm>
            <a:custGeom>
              <a:avLst/>
              <a:gdLst/>
              <a:ahLst/>
              <a:cxnLst>
                <a:cxn ang="0">
                  <a:pos x="0" y="1"/>
                </a:cxn>
                <a:cxn ang="0">
                  <a:pos x="16" y="0"/>
                </a:cxn>
                <a:cxn ang="0">
                  <a:pos x="31" y="6"/>
                </a:cxn>
                <a:cxn ang="0">
                  <a:pos x="37" y="12"/>
                </a:cxn>
                <a:cxn ang="0">
                  <a:pos x="45" y="12"/>
                </a:cxn>
                <a:cxn ang="0">
                  <a:pos x="50" y="9"/>
                </a:cxn>
                <a:cxn ang="0">
                  <a:pos x="54" y="8"/>
                </a:cxn>
                <a:cxn ang="0">
                  <a:pos x="58" y="15"/>
                </a:cxn>
                <a:cxn ang="0">
                  <a:pos x="65" y="17"/>
                </a:cxn>
                <a:cxn ang="0">
                  <a:pos x="64" y="20"/>
                </a:cxn>
                <a:cxn ang="0">
                  <a:pos x="66" y="25"/>
                </a:cxn>
                <a:cxn ang="0">
                  <a:pos x="65" y="29"/>
                </a:cxn>
                <a:cxn ang="0">
                  <a:pos x="58" y="23"/>
                </a:cxn>
                <a:cxn ang="0">
                  <a:pos x="54" y="21"/>
                </a:cxn>
                <a:cxn ang="0">
                  <a:pos x="50" y="21"/>
                </a:cxn>
                <a:cxn ang="0">
                  <a:pos x="49" y="28"/>
                </a:cxn>
                <a:cxn ang="0">
                  <a:pos x="44" y="26"/>
                </a:cxn>
                <a:cxn ang="0">
                  <a:pos x="36" y="29"/>
                </a:cxn>
                <a:cxn ang="0">
                  <a:pos x="26" y="29"/>
                </a:cxn>
                <a:cxn ang="0">
                  <a:pos x="25" y="17"/>
                </a:cxn>
                <a:cxn ang="0">
                  <a:pos x="9" y="7"/>
                </a:cxn>
                <a:cxn ang="0">
                  <a:pos x="0" y="1"/>
                </a:cxn>
              </a:cxnLst>
              <a:rect l="0" t="0" r="r" b="b"/>
              <a:pathLst>
                <a:path w="67" h="30">
                  <a:moveTo>
                    <a:pt x="0" y="1"/>
                  </a:moveTo>
                  <a:lnTo>
                    <a:pt x="16" y="0"/>
                  </a:lnTo>
                  <a:lnTo>
                    <a:pt x="31" y="6"/>
                  </a:lnTo>
                  <a:lnTo>
                    <a:pt x="37" y="12"/>
                  </a:lnTo>
                  <a:lnTo>
                    <a:pt x="45" y="12"/>
                  </a:lnTo>
                  <a:lnTo>
                    <a:pt x="50" y="9"/>
                  </a:lnTo>
                  <a:lnTo>
                    <a:pt x="54" y="8"/>
                  </a:lnTo>
                  <a:lnTo>
                    <a:pt x="58" y="15"/>
                  </a:lnTo>
                  <a:lnTo>
                    <a:pt x="65" y="17"/>
                  </a:lnTo>
                  <a:lnTo>
                    <a:pt x="64" y="20"/>
                  </a:lnTo>
                  <a:lnTo>
                    <a:pt x="66" y="25"/>
                  </a:lnTo>
                  <a:lnTo>
                    <a:pt x="65" y="29"/>
                  </a:lnTo>
                  <a:lnTo>
                    <a:pt x="58" y="23"/>
                  </a:lnTo>
                  <a:lnTo>
                    <a:pt x="54" y="21"/>
                  </a:lnTo>
                  <a:lnTo>
                    <a:pt x="50" y="21"/>
                  </a:lnTo>
                  <a:lnTo>
                    <a:pt x="49" y="28"/>
                  </a:lnTo>
                  <a:lnTo>
                    <a:pt x="44" y="26"/>
                  </a:lnTo>
                  <a:lnTo>
                    <a:pt x="36" y="29"/>
                  </a:lnTo>
                  <a:lnTo>
                    <a:pt x="26" y="29"/>
                  </a:lnTo>
                  <a:lnTo>
                    <a:pt x="25" y="17"/>
                  </a:lnTo>
                  <a:lnTo>
                    <a:pt x="9" y="7"/>
                  </a:lnTo>
                  <a:lnTo>
                    <a:pt x="0" y="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9" name="Freeform 227">
              <a:extLst>
                <a:ext uri="{FF2B5EF4-FFF2-40B4-BE49-F238E27FC236}">
                  <a16:creationId xmlns:a16="http://schemas.microsoft.com/office/drawing/2014/main" id="{4BCAABD6-75F5-4A93-9273-6672AFB44F83}"/>
                </a:ext>
              </a:extLst>
            </p:cNvPr>
            <p:cNvSpPr>
              <a:spLocks noChangeAspect="1"/>
            </p:cNvSpPr>
            <p:nvPr/>
          </p:nvSpPr>
          <p:spPr bwMode="auto">
            <a:xfrm>
              <a:off x="5283215" y="3130546"/>
              <a:ext cx="150813" cy="128587"/>
            </a:xfrm>
            <a:custGeom>
              <a:avLst/>
              <a:gdLst/>
              <a:ahLst/>
              <a:cxnLst>
                <a:cxn ang="0">
                  <a:pos x="20" y="2"/>
                </a:cxn>
                <a:cxn ang="0">
                  <a:pos x="24" y="2"/>
                </a:cxn>
                <a:cxn ang="0">
                  <a:pos x="31" y="4"/>
                </a:cxn>
                <a:cxn ang="0">
                  <a:pos x="39" y="10"/>
                </a:cxn>
                <a:cxn ang="0">
                  <a:pos x="44" y="17"/>
                </a:cxn>
                <a:cxn ang="0">
                  <a:pos x="54" y="25"/>
                </a:cxn>
                <a:cxn ang="0">
                  <a:pos x="49" y="27"/>
                </a:cxn>
                <a:cxn ang="0">
                  <a:pos x="46" y="33"/>
                </a:cxn>
                <a:cxn ang="0">
                  <a:pos x="45" y="35"/>
                </a:cxn>
                <a:cxn ang="0">
                  <a:pos x="42" y="45"/>
                </a:cxn>
                <a:cxn ang="0">
                  <a:pos x="35" y="42"/>
                </a:cxn>
                <a:cxn ang="0">
                  <a:pos x="33" y="34"/>
                </a:cxn>
                <a:cxn ang="0">
                  <a:pos x="26" y="37"/>
                </a:cxn>
                <a:cxn ang="0">
                  <a:pos x="18" y="42"/>
                </a:cxn>
                <a:cxn ang="0">
                  <a:pos x="13" y="41"/>
                </a:cxn>
                <a:cxn ang="0">
                  <a:pos x="10" y="37"/>
                </a:cxn>
                <a:cxn ang="0">
                  <a:pos x="7" y="33"/>
                </a:cxn>
                <a:cxn ang="0">
                  <a:pos x="10" y="28"/>
                </a:cxn>
                <a:cxn ang="0">
                  <a:pos x="13" y="32"/>
                </a:cxn>
                <a:cxn ang="0">
                  <a:pos x="22" y="36"/>
                </a:cxn>
                <a:cxn ang="0">
                  <a:pos x="25" y="32"/>
                </a:cxn>
                <a:cxn ang="0">
                  <a:pos x="15" y="25"/>
                </a:cxn>
                <a:cxn ang="0">
                  <a:pos x="12" y="19"/>
                </a:cxn>
                <a:cxn ang="0">
                  <a:pos x="9" y="17"/>
                </a:cxn>
                <a:cxn ang="0">
                  <a:pos x="9" y="13"/>
                </a:cxn>
                <a:cxn ang="0">
                  <a:pos x="5" y="12"/>
                </a:cxn>
                <a:cxn ang="0">
                  <a:pos x="0" y="11"/>
                </a:cxn>
                <a:cxn ang="0">
                  <a:pos x="1" y="7"/>
                </a:cxn>
                <a:cxn ang="0">
                  <a:pos x="2" y="4"/>
                </a:cxn>
                <a:cxn ang="0">
                  <a:pos x="7" y="4"/>
                </a:cxn>
                <a:cxn ang="0">
                  <a:pos x="9" y="6"/>
                </a:cxn>
                <a:cxn ang="0">
                  <a:pos x="16" y="12"/>
                </a:cxn>
                <a:cxn ang="0">
                  <a:pos x="17" y="8"/>
                </a:cxn>
                <a:cxn ang="0">
                  <a:pos x="15" y="3"/>
                </a:cxn>
                <a:cxn ang="0">
                  <a:pos x="16" y="0"/>
                </a:cxn>
                <a:cxn ang="0">
                  <a:pos x="20" y="2"/>
                </a:cxn>
              </a:cxnLst>
              <a:rect l="0" t="0" r="r" b="b"/>
              <a:pathLst>
                <a:path w="55" h="46">
                  <a:moveTo>
                    <a:pt x="20" y="2"/>
                  </a:moveTo>
                  <a:lnTo>
                    <a:pt x="24" y="2"/>
                  </a:lnTo>
                  <a:lnTo>
                    <a:pt x="31" y="4"/>
                  </a:lnTo>
                  <a:lnTo>
                    <a:pt x="39" y="10"/>
                  </a:lnTo>
                  <a:lnTo>
                    <a:pt x="44" y="17"/>
                  </a:lnTo>
                  <a:lnTo>
                    <a:pt x="54" y="25"/>
                  </a:lnTo>
                  <a:lnTo>
                    <a:pt x="49" y="27"/>
                  </a:lnTo>
                  <a:lnTo>
                    <a:pt x="46" y="33"/>
                  </a:lnTo>
                  <a:lnTo>
                    <a:pt x="45" y="35"/>
                  </a:lnTo>
                  <a:lnTo>
                    <a:pt x="42" y="45"/>
                  </a:lnTo>
                  <a:lnTo>
                    <a:pt x="35" y="42"/>
                  </a:lnTo>
                  <a:lnTo>
                    <a:pt x="33" y="34"/>
                  </a:lnTo>
                  <a:lnTo>
                    <a:pt x="26" y="37"/>
                  </a:lnTo>
                  <a:lnTo>
                    <a:pt x="18" y="42"/>
                  </a:lnTo>
                  <a:lnTo>
                    <a:pt x="13" y="41"/>
                  </a:lnTo>
                  <a:lnTo>
                    <a:pt x="10" y="37"/>
                  </a:lnTo>
                  <a:lnTo>
                    <a:pt x="7" y="33"/>
                  </a:lnTo>
                  <a:lnTo>
                    <a:pt x="10" y="28"/>
                  </a:lnTo>
                  <a:lnTo>
                    <a:pt x="13" y="32"/>
                  </a:lnTo>
                  <a:lnTo>
                    <a:pt x="22" y="36"/>
                  </a:lnTo>
                  <a:lnTo>
                    <a:pt x="25" y="32"/>
                  </a:lnTo>
                  <a:lnTo>
                    <a:pt x="15" y="25"/>
                  </a:lnTo>
                  <a:lnTo>
                    <a:pt x="12" y="19"/>
                  </a:lnTo>
                  <a:lnTo>
                    <a:pt x="9" y="17"/>
                  </a:lnTo>
                  <a:lnTo>
                    <a:pt x="9" y="13"/>
                  </a:lnTo>
                  <a:lnTo>
                    <a:pt x="5" y="12"/>
                  </a:lnTo>
                  <a:lnTo>
                    <a:pt x="0" y="11"/>
                  </a:lnTo>
                  <a:lnTo>
                    <a:pt x="1" y="7"/>
                  </a:lnTo>
                  <a:lnTo>
                    <a:pt x="2" y="4"/>
                  </a:lnTo>
                  <a:lnTo>
                    <a:pt x="7" y="4"/>
                  </a:lnTo>
                  <a:lnTo>
                    <a:pt x="9" y="6"/>
                  </a:lnTo>
                  <a:lnTo>
                    <a:pt x="16" y="12"/>
                  </a:lnTo>
                  <a:lnTo>
                    <a:pt x="17" y="8"/>
                  </a:lnTo>
                  <a:lnTo>
                    <a:pt x="15" y="3"/>
                  </a:lnTo>
                  <a:lnTo>
                    <a:pt x="16" y="0"/>
                  </a:lnTo>
                  <a:lnTo>
                    <a:pt x="20" y="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20" name="Freeform 228">
              <a:extLst>
                <a:ext uri="{FF2B5EF4-FFF2-40B4-BE49-F238E27FC236}">
                  <a16:creationId xmlns:a16="http://schemas.microsoft.com/office/drawing/2014/main" id="{BE9E92F9-E533-491E-811C-5E306898534B}"/>
                </a:ext>
              </a:extLst>
            </p:cNvPr>
            <p:cNvSpPr>
              <a:spLocks noChangeAspect="1"/>
            </p:cNvSpPr>
            <p:nvPr/>
          </p:nvSpPr>
          <p:spPr bwMode="auto">
            <a:xfrm>
              <a:off x="5308615" y="2722559"/>
              <a:ext cx="1012828" cy="454024"/>
            </a:xfrm>
            <a:custGeom>
              <a:avLst/>
              <a:gdLst/>
              <a:ahLst/>
              <a:cxnLst>
                <a:cxn ang="0">
                  <a:pos x="353" y="67"/>
                </a:cxn>
                <a:cxn ang="0">
                  <a:pos x="316" y="63"/>
                </a:cxn>
                <a:cxn ang="0">
                  <a:pos x="302" y="50"/>
                </a:cxn>
                <a:cxn ang="0">
                  <a:pos x="285" y="52"/>
                </a:cxn>
                <a:cxn ang="0">
                  <a:pos x="267" y="46"/>
                </a:cxn>
                <a:cxn ang="0">
                  <a:pos x="236" y="27"/>
                </a:cxn>
                <a:cxn ang="0">
                  <a:pos x="198" y="20"/>
                </a:cxn>
                <a:cxn ang="0">
                  <a:pos x="172" y="12"/>
                </a:cxn>
                <a:cxn ang="0">
                  <a:pos x="145" y="6"/>
                </a:cxn>
                <a:cxn ang="0">
                  <a:pos x="120" y="14"/>
                </a:cxn>
                <a:cxn ang="0">
                  <a:pos x="92" y="14"/>
                </a:cxn>
                <a:cxn ang="0">
                  <a:pos x="92" y="32"/>
                </a:cxn>
                <a:cxn ang="0">
                  <a:pos x="102" y="41"/>
                </a:cxn>
                <a:cxn ang="0">
                  <a:pos x="102" y="53"/>
                </a:cxn>
                <a:cxn ang="0">
                  <a:pos x="92" y="54"/>
                </a:cxn>
                <a:cxn ang="0">
                  <a:pos x="75" y="48"/>
                </a:cxn>
                <a:cxn ang="0">
                  <a:pos x="63" y="50"/>
                </a:cxn>
                <a:cxn ang="0">
                  <a:pos x="51" y="45"/>
                </a:cxn>
                <a:cxn ang="0">
                  <a:pos x="19" y="45"/>
                </a:cxn>
                <a:cxn ang="0">
                  <a:pos x="13" y="51"/>
                </a:cxn>
                <a:cxn ang="0">
                  <a:pos x="11" y="60"/>
                </a:cxn>
                <a:cxn ang="0">
                  <a:pos x="1" y="56"/>
                </a:cxn>
                <a:cxn ang="0">
                  <a:pos x="0" y="74"/>
                </a:cxn>
                <a:cxn ang="0">
                  <a:pos x="4" y="86"/>
                </a:cxn>
                <a:cxn ang="0">
                  <a:pos x="17" y="85"/>
                </a:cxn>
                <a:cxn ang="0">
                  <a:pos x="28" y="104"/>
                </a:cxn>
                <a:cxn ang="0">
                  <a:pos x="67" y="97"/>
                </a:cxn>
                <a:cxn ang="0">
                  <a:pos x="64" y="116"/>
                </a:cxn>
                <a:cxn ang="0">
                  <a:pos x="44" y="126"/>
                </a:cxn>
                <a:cxn ang="0">
                  <a:pos x="66" y="144"/>
                </a:cxn>
                <a:cxn ang="0">
                  <a:pos x="82" y="147"/>
                </a:cxn>
                <a:cxn ang="0">
                  <a:pos x="94" y="149"/>
                </a:cxn>
                <a:cxn ang="0">
                  <a:pos x="94" y="113"/>
                </a:cxn>
                <a:cxn ang="0">
                  <a:pos x="109" y="102"/>
                </a:cxn>
                <a:cxn ang="0">
                  <a:pos x="114" y="97"/>
                </a:cxn>
                <a:cxn ang="0">
                  <a:pos x="122" y="100"/>
                </a:cxn>
                <a:cxn ang="0">
                  <a:pos x="126" y="103"/>
                </a:cxn>
                <a:cxn ang="0">
                  <a:pos x="136" y="118"/>
                </a:cxn>
                <a:cxn ang="0">
                  <a:pos x="144" y="128"/>
                </a:cxn>
                <a:cxn ang="0">
                  <a:pos x="166" y="128"/>
                </a:cxn>
                <a:cxn ang="0">
                  <a:pos x="175" y="153"/>
                </a:cxn>
                <a:cxn ang="0">
                  <a:pos x="183" y="161"/>
                </a:cxn>
                <a:cxn ang="0">
                  <a:pos x="205" y="157"/>
                </a:cxn>
                <a:cxn ang="0">
                  <a:pos x="230" y="158"/>
                </a:cxn>
                <a:cxn ang="0">
                  <a:pos x="229" y="147"/>
                </a:cxn>
                <a:cxn ang="0">
                  <a:pos x="233" y="142"/>
                </a:cxn>
                <a:cxn ang="0">
                  <a:pos x="249" y="144"/>
                </a:cxn>
                <a:cxn ang="0">
                  <a:pos x="271" y="139"/>
                </a:cxn>
                <a:cxn ang="0">
                  <a:pos x="309" y="146"/>
                </a:cxn>
                <a:cxn ang="0">
                  <a:pos x="309" y="123"/>
                </a:cxn>
                <a:cxn ang="0">
                  <a:pos x="336" y="97"/>
                </a:cxn>
              </a:cxnLst>
              <a:rect l="0" t="0" r="r" b="b"/>
              <a:pathLst>
                <a:path w="372" h="162">
                  <a:moveTo>
                    <a:pt x="363" y="83"/>
                  </a:moveTo>
                  <a:lnTo>
                    <a:pt x="371" y="79"/>
                  </a:lnTo>
                  <a:lnTo>
                    <a:pt x="353" y="67"/>
                  </a:lnTo>
                  <a:lnTo>
                    <a:pt x="341" y="72"/>
                  </a:lnTo>
                  <a:lnTo>
                    <a:pt x="324" y="67"/>
                  </a:lnTo>
                  <a:lnTo>
                    <a:pt x="316" y="63"/>
                  </a:lnTo>
                  <a:lnTo>
                    <a:pt x="309" y="63"/>
                  </a:lnTo>
                  <a:lnTo>
                    <a:pt x="304" y="55"/>
                  </a:lnTo>
                  <a:lnTo>
                    <a:pt x="302" y="50"/>
                  </a:lnTo>
                  <a:lnTo>
                    <a:pt x="296" y="50"/>
                  </a:lnTo>
                  <a:lnTo>
                    <a:pt x="290" y="50"/>
                  </a:lnTo>
                  <a:lnTo>
                    <a:pt x="285" y="52"/>
                  </a:lnTo>
                  <a:lnTo>
                    <a:pt x="276" y="43"/>
                  </a:lnTo>
                  <a:lnTo>
                    <a:pt x="272" y="45"/>
                  </a:lnTo>
                  <a:lnTo>
                    <a:pt x="267" y="46"/>
                  </a:lnTo>
                  <a:lnTo>
                    <a:pt x="263" y="48"/>
                  </a:lnTo>
                  <a:lnTo>
                    <a:pt x="255" y="42"/>
                  </a:lnTo>
                  <a:lnTo>
                    <a:pt x="236" y="27"/>
                  </a:lnTo>
                  <a:lnTo>
                    <a:pt x="222" y="18"/>
                  </a:lnTo>
                  <a:lnTo>
                    <a:pt x="213" y="10"/>
                  </a:lnTo>
                  <a:lnTo>
                    <a:pt x="198" y="20"/>
                  </a:lnTo>
                  <a:lnTo>
                    <a:pt x="195" y="12"/>
                  </a:lnTo>
                  <a:lnTo>
                    <a:pt x="174" y="12"/>
                  </a:lnTo>
                  <a:lnTo>
                    <a:pt x="172" y="12"/>
                  </a:lnTo>
                  <a:lnTo>
                    <a:pt x="162" y="0"/>
                  </a:lnTo>
                  <a:lnTo>
                    <a:pt x="152" y="2"/>
                  </a:lnTo>
                  <a:lnTo>
                    <a:pt x="145" y="6"/>
                  </a:lnTo>
                  <a:lnTo>
                    <a:pt x="132" y="9"/>
                  </a:lnTo>
                  <a:lnTo>
                    <a:pt x="127" y="6"/>
                  </a:lnTo>
                  <a:lnTo>
                    <a:pt x="120" y="14"/>
                  </a:lnTo>
                  <a:lnTo>
                    <a:pt x="114" y="12"/>
                  </a:lnTo>
                  <a:lnTo>
                    <a:pt x="95" y="14"/>
                  </a:lnTo>
                  <a:lnTo>
                    <a:pt x="92" y="14"/>
                  </a:lnTo>
                  <a:lnTo>
                    <a:pt x="89" y="15"/>
                  </a:lnTo>
                  <a:lnTo>
                    <a:pt x="96" y="24"/>
                  </a:lnTo>
                  <a:lnTo>
                    <a:pt x="92" y="32"/>
                  </a:lnTo>
                  <a:lnTo>
                    <a:pt x="92" y="38"/>
                  </a:lnTo>
                  <a:lnTo>
                    <a:pt x="92" y="41"/>
                  </a:lnTo>
                  <a:lnTo>
                    <a:pt x="102" y="41"/>
                  </a:lnTo>
                  <a:lnTo>
                    <a:pt x="105" y="46"/>
                  </a:lnTo>
                  <a:lnTo>
                    <a:pt x="105" y="52"/>
                  </a:lnTo>
                  <a:lnTo>
                    <a:pt x="102" y="53"/>
                  </a:lnTo>
                  <a:lnTo>
                    <a:pt x="98" y="50"/>
                  </a:lnTo>
                  <a:lnTo>
                    <a:pt x="94" y="52"/>
                  </a:lnTo>
                  <a:lnTo>
                    <a:pt x="92" y="54"/>
                  </a:lnTo>
                  <a:lnTo>
                    <a:pt x="84" y="50"/>
                  </a:lnTo>
                  <a:lnTo>
                    <a:pt x="81" y="45"/>
                  </a:lnTo>
                  <a:lnTo>
                    <a:pt x="75" y="48"/>
                  </a:lnTo>
                  <a:lnTo>
                    <a:pt x="75" y="49"/>
                  </a:lnTo>
                  <a:lnTo>
                    <a:pt x="70" y="45"/>
                  </a:lnTo>
                  <a:lnTo>
                    <a:pt x="63" y="50"/>
                  </a:lnTo>
                  <a:lnTo>
                    <a:pt x="56" y="52"/>
                  </a:lnTo>
                  <a:lnTo>
                    <a:pt x="53" y="50"/>
                  </a:lnTo>
                  <a:lnTo>
                    <a:pt x="51" y="45"/>
                  </a:lnTo>
                  <a:lnTo>
                    <a:pt x="41" y="45"/>
                  </a:lnTo>
                  <a:lnTo>
                    <a:pt x="24" y="43"/>
                  </a:lnTo>
                  <a:lnTo>
                    <a:pt x="19" y="45"/>
                  </a:lnTo>
                  <a:lnTo>
                    <a:pt x="18" y="48"/>
                  </a:lnTo>
                  <a:lnTo>
                    <a:pt x="16" y="46"/>
                  </a:lnTo>
                  <a:lnTo>
                    <a:pt x="13" y="51"/>
                  </a:lnTo>
                  <a:lnTo>
                    <a:pt x="10" y="55"/>
                  </a:lnTo>
                  <a:lnTo>
                    <a:pt x="10" y="57"/>
                  </a:lnTo>
                  <a:lnTo>
                    <a:pt x="11" y="60"/>
                  </a:lnTo>
                  <a:lnTo>
                    <a:pt x="8" y="61"/>
                  </a:lnTo>
                  <a:lnTo>
                    <a:pt x="6" y="55"/>
                  </a:lnTo>
                  <a:lnTo>
                    <a:pt x="1" y="56"/>
                  </a:lnTo>
                  <a:lnTo>
                    <a:pt x="0" y="64"/>
                  </a:lnTo>
                  <a:lnTo>
                    <a:pt x="0" y="70"/>
                  </a:lnTo>
                  <a:lnTo>
                    <a:pt x="0" y="74"/>
                  </a:lnTo>
                  <a:lnTo>
                    <a:pt x="2" y="78"/>
                  </a:lnTo>
                  <a:lnTo>
                    <a:pt x="4" y="81"/>
                  </a:lnTo>
                  <a:lnTo>
                    <a:pt x="4" y="86"/>
                  </a:lnTo>
                  <a:lnTo>
                    <a:pt x="8" y="85"/>
                  </a:lnTo>
                  <a:lnTo>
                    <a:pt x="14" y="82"/>
                  </a:lnTo>
                  <a:lnTo>
                    <a:pt x="17" y="85"/>
                  </a:lnTo>
                  <a:lnTo>
                    <a:pt x="21" y="90"/>
                  </a:lnTo>
                  <a:lnTo>
                    <a:pt x="24" y="95"/>
                  </a:lnTo>
                  <a:lnTo>
                    <a:pt x="28" y="104"/>
                  </a:lnTo>
                  <a:lnTo>
                    <a:pt x="36" y="102"/>
                  </a:lnTo>
                  <a:lnTo>
                    <a:pt x="48" y="99"/>
                  </a:lnTo>
                  <a:lnTo>
                    <a:pt x="67" y="97"/>
                  </a:lnTo>
                  <a:lnTo>
                    <a:pt x="72" y="103"/>
                  </a:lnTo>
                  <a:lnTo>
                    <a:pt x="73" y="114"/>
                  </a:lnTo>
                  <a:lnTo>
                    <a:pt x="64" y="116"/>
                  </a:lnTo>
                  <a:lnTo>
                    <a:pt x="56" y="118"/>
                  </a:lnTo>
                  <a:lnTo>
                    <a:pt x="57" y="126"/>
                  </a:lnTo>
                  <a:lnTo>
                    <a:pt x="44" y="126"/>
                  </a:lnTo>
                  <a:lnTo>
                    <a:pt x="56" y="142"/>
                  </a:lnTo>
                  <a:lnTo>
                    <a:pt x="61" y="143"/>
                  </a:lnTo>
                  <a:lnTo>
                    <a:pt x="66" y="144"/>
                  </a:lnTo>
                  <a:lnTo>
                    <a:pt x="69" y="151"/>
                  </a:lnTo>
                  <a:lnTo>
                    <a:pt x="72" y="148"/>
                  </a:lnTo>
                  <a:lnTo>
                    <a:pt x="82" y="147"/>
                  </a:lnTo>
                  <a:lnTo>
                    <a:pt x="87" y="149"/>
                  </a:lnTo>
                  <a:lnTo>
                    <a:pt x="92" y="153"/>
                  </a:lnTo>
                  <a:lnTo>
                    <a:pt x="94" y="149"/>
                  </a:lnTo>
                  <a:lnTo>
                    <a:pt x="101" y="150"/>
                  </a:lnTo>
                  <a:lnTo>
                    <a:pt x="90" y="115"/>
                  </a:lnTo>
                  <a:lnTo>
                    <a:pt x="94" y="113"/>
                  </a:lnTo>
                  <a:lnTo>
                    <a:pt x="109" y="105"/>
                  </a:lnTo>
                  <a:lnTo>
                    <a:pt x="111" y="105"/>
                  </a:lnTo>
                  <a:lnTo>
                    <a:pt x="109" y="102"/>
                  </a:lnTo>
                  <a:lnTo>
                    <a:pt x="112" y="103"/>
                  </a:lnTo>
                  <a:lnTo>
                    <a:pt x="112" y="99"/>
                  </a:lnTo>
                  <a:lnTo>
                    <a:pt x="114" y="97"/>
                  </a:lnTo>
                  <a:lnTo>
                    <a:pt x="115" y="98"/>
                  </a:lnTo>
                  <a:lnTo>
                    <a:pt x="119" y="98"/>
                  </a:lnTo>
                  <a:lnTo>
                    <a:pt x="122" y="100"/>
                  </a:lnTo>
                  <a:lnTo>
                    <a:pt x="126" y="96"/>
                  </a:lnTo>
                  <a:lnTo>
                    <a:pt x="129" y="97"/>
                  </a:lnTo>
                  <a:lnTo>
                    <a:pt x="126" y="103"/>
                  </a:lnTo>
                  <a:lnTo>
                    <a:pt x="129" y="112"/>
                  </a:lnTo>
                  <a:lnTo>
                    <a:pt x="136" y="116"/>
                  </a:lnTo>
                  <a:lnTo>
                    <a:pt x="136" y="118"/>
                  </a:lnTo>
                  <a:lnTo>
                    <a:pt x="133" y="122"/>
                  </a:lnTo>
                  <a:lnTo>
                    <a:pt x="134" y="124"/>
                  </a:lnTo>
                  <a:lnTo>
                    <a:pt x="144" y="128"/>
                  </a:lnTo>
                  <a:lnTo>
                    <a:pt x="147" y="133"/>
                  </a:lnTo>
                  <a:lnTo>
                    <a:pt x="156" y="130"/>
                  </a:lnTo>
                  <a:lnTo>
                    <a:pt x="166" y="128"/>
                  </a:lnTo>
                  <a:lnTo>
                    <a:pt x="174" y="144"/>
                  </a:lnTo>
                  <a:lnTo>
                    <a:pt x="177" y="151"/>
                  </a:lnTo>
                  <a:lnTo>
                    <a:pt x="175" y="153"/>
                  </a:lnTo>
                  <a:lnTo>
                    <a:pt x="173" y="156"/>
                  </a:lnTo>
                  <a:lnTo>
                    <a:pt x="181" y="158"/>
                  </a:lnTo>
                  <a:lnTo>
                    <a:pt x="183" y="161"/>
                  </a:lnTo>
                  <a:lnTo>
                    <a:pt x="194" y="158"/>
                  </a:lnTo>
                  <a:lnTo>
                    <a:pt x="197" y="161"/>
                  </a:lnTo>
                  <a:lnTo>
                    <a:pt x="205" y="157"/>
                  </a:lnTo>
                  <a:lnTo>
                    <a:pt x="210" y="157"/>
                  </a:lnTo>
                  <a:lnTo>
                    <a:pt x="216" y="158"/>
                  </a:lnTo>
                  <a:lnTo>
                    <a:pt x="230" y="158"/>
                  </a:lnTo>
                  <a:lnTo>
                    <a:pt x="227" y="155"/>
                  </a:lnTo>
                  <a:lnTo>
                    <a:pt x="227" y="150"/>
                  </a:lnTo>
                  <a:lnTo>
                    <a:pt x="229" y="147"/>
                  </a:lnTo>
                  <a:lnTo>
                    <a:pt x="229" y="145"/>
                  </a:lnTo>
                  <a:lnTo>
                    <a:pt x="225" y="142"/>
                  </a:lnTo>
                  <a:lnTo>
                    <a:pt x="233" y="142"/>
                  </a:lnTo>
                  <a:lnTo>
                    <a:pt x="241" y="142"/>
                  </a:lnTo>
                  <a:lnTo>
                    <a:pt x="243" y="145"/>
                  </a:lnTo>
                  <a:lnTo>
                    <a:pt x="249" y="144"/>
                  </a:lnTo>
                  <a:lnTo>
                    <a:pt x="245" y="137"/>
                  </a:lnTo>
                  <a:lnTo>
                    <a:pt x="249" y="136"/>
                  </a:lnTo>
                  <a:lnTo>
                    <a:pt x="271" y="139"/>
                  </a:lnTo>
                  <a:lnTo>
                    <a:pt x="289" y="140"/>
                  </a:lnTo>
                  <a:lnTo>
                    <a:pt x="302" y="146"/>
                  </a:lnTo>
                  <a:lnTo>
                    <a:pt x="309" y="146"/>
                  </a:lnTo>
                  <a:lnTo>
                    <a:pt x="310" y="153"/>
                  </a:lnTo>
                  <a:lnTo>
                    <a:pt x="316" y="139"/>
                  </a:lnTo>
                  <a:lnTo>
                    <a:pt x="309" y="123"/>
                  </a:lnTo>
                  <a:lnTo>
                    <a:pt x="331" y="118"/>
                  </a:lnTo>
                  <a:lnTo>
                    <a:pt x="333" y="109"/>
                  </a:lnTo>
                  <a:lnTo>
                    <a:pt x="336" y="97"/>
                  </a:lnTo>
                  <a:lnTo>
                    <a:pt x="359" y="98"/>
                  </a:lnTo>
                  <a:lnTo>
                    <a:pt x="363" y="8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21" name="Freeform 229">
              <a:extLst>
                <a:ext uri="{FF2B5EF4-FFF2-40B4-BE49-F238E27FC236}">
                  <a16:creationId xmlns:a16="http://schemas.microsoft.com/office/drawing/2014/main" id="{2BC6C4CD-BB1E-4169-9ECE-C8658AAE0269}"/>
                </a:ext>
              </a:extLst>
            </p:cNvPr>
            <p:cNvSpPr>
              <a:spLocks noChangeAspect="1"/>
            </p:cNvSpPr>
            <p:nvPr/>
          </p:nvSpPr>
          <p:spPr bwMode="auto">
            <a:xfrm>
              <a:off x="5553090" y="3019421"/>
              <a:ext cx="444501" cy="277812"/>
            </a:xfrm>
            <a:custGeom>
              <a:avLst/>
              <a:gdLst/>
              <a:ahLst/>
              <a:cxnLst>
                <a:cxn ang="0">
                  <a:pos x="15" y="44"/>
                </a:cxn>
                <a:cxn ang="0">
                  <a:pos x="18" y="37"/>
                </a:cxn>
                <a:cxn ang="0">
                  <a:pos x="21" y="34"/>
                </a:cxn>
                <a:cxn ang="0">
                  <a:pos x="28" y="35"/>
                </a:cxn>
                <a:cxn ang="0">
                  <a:pos x="36" y="37"/>
                </a:cxn>
                <a:cxn ang="0">
                  <a:pos x="39" y="40"/>
                </a:cxn>
                <a:cxn ang="0">
                  <a:pos x="43" y="44"/>
                </a:cxn>
                <a:cxn ang="0">
                  <a:pos x="47" y="56"/>
                </a:cxn>
                <a:cxn ang="0">
                  <a:pos x="53" y="55"/>
                </a:cxn>
                <a:cxn ang="0">
                  <a:pos x="62" y="56"/>
                </a:cxn>
                <a:cxn ang="0">
                  <a:pos x="75" y="69"/>
                </a:cxn>
                <a:cxn ang="0">
                  <a:pos x="89" y="77"/>
                </a:cxn>
                <a:cxn ang="0">
                  <a:pos x="102" y="86"/>
                </a:cxn>
                <a:cxn ang="0">
                  <a:pos x="106" y="99"/>
                </a:cxn>
                <a:cxn ang="0">
                  <a:pos x="115" y="89"/>
                </a:cxn>
                <a:cxn ang="0">
                  <a:pos x="116" y="78"/>
                </a:cxn>
                <a:cxn ang="0">
                  <a:pos x="111" y="63"/>
                </a:cxn>
                <a:cxn ang="0">
                  <a:pos x="122" y="60"/>
                </a:cxn>
                <a:cxn ang="0">
                  <a:pos x="136" y="63"/>
                </a:cxn>
                <a:cxn ang="0">
                  <a:pos x="158" y="61"/>
                </a:cxn>
                <a:cxn ang="0">
                  <a:pos x="158" y="52"/>
                </a:cxn>
                <a:cxn ang="0">
                  <a:pos x="131" y="52"/>
                </a:cxn>
                <a:cxn ang="0">
                  <a:pos x="118" y="52"/>
                </a:cxn>
                <a:cxn ang="0">
                  <a:pos x="106" y="56"/>
                </a:cxn>
                <a:cxn ang="0">
                  <a:pos x="99" y="55"/>
                </a:cxn>
                <a:cxn ang="0">
                  <a:pos x="92" y="55"/>
                </a:cxn>
                <a:cxn ang="0">
                  <a:pos x="85" y="52"/>
                </a:cxn>
                <a:cxn ang="0">
                  <a:pos x="84" y="48"/>
                </a:cxn>
                <a:cxn ang="0">
                  <a:pos x="83" y="37"/>
                </a:cxn>
                <a:cxn ang="0">
                  <a:pos x="57" y="27"/>
                </a:cxn>
                <a:cxn ang="0">
                  <a:pos x="44" y="19"/>
                </a:cxn>
                <a:cxn ang="0">
                  <a:pos x="29" y="23"/>
                </a:cxn>
                <a:cxn ang="0">
                  <a:pos x="19" y="10"/>
                </a:cxn>
                <a:cxn ang="0">
                  <a:pos x="19" y="0"/>
                </a:cxn>
                <a:cxn ang="0">
                  <a:pos x="11" y="45"/>
                </a:cxn>
              </a:cxnLst>
              <a:rect l="0" t="0" r="r" b="b"/>
              <a:pathLst>
                <a:path w="163" h="100">
                  <a:moveTo>
                    <a:pt x="11" y="45"/>
                  </a:moveTo>
                  <a:lnTo>
                    <a:pt x="15" y="44"/>
                  </a:lnTo>
                  <a:lnTo>
                    <a:pt x="16" y="40"/>
                  </a:lnTo>
                  <a:lnTo>
                    <a:pt x="18" y="37"/>
                  </a:lnTo>
                  <a:lnTo>
                    <a:pt x="22" y="39"/>
                  </a:lnTo>
                  <a:lnTo>
                    <a:pt x="21" y="34"/>
                  </a:lnTo>
                  <a:lnTo>
                    <a:pt x="25" y="32"/>
                  </a:lnTo>
                  <a:lnTo>
                    <a:pt x="28" y="35"/>
                  </a:lnTo>
                  <a:lnTo>
                    <a:pt x="32" y="35"/>
                  </a:lnTo>
                  <a:lnTo>
                    <a:pt x="36" y="37"/>
                  </a:lnTo>
                  <a:lnTo>
                    <a:pt x="39" y="39"/>
                  </a:lnTo>
                  <a:lnTo>
                    <a:pt x="39" y="40"/>
                  </a:lnTo>
                  <a:lnTo>
                    <a:pt x="39" y="43"/>
                  </a:lnTo>
                  <a:lnTo>
                    <a:pt x="43" y="44"/>
                  </a:lnTo>
                  <a:lnTo>
                    <a:pt x="43" y="49"/>
                  </a:lnTo>
                  <a:lnTo>
                    <a:pt x="47" y="56"/>
                  </a:lnTo>
                  <a:lnTo>
                    <a:pt x="52" y="56"/>
                  </a:lnTo>
                  <a:lnTo>
                    <a:pt x="53" y="55"/>
                  </a:lnTo>
                  <a:lnTo>
                    <a:pt x="58" y="52"/>
                  </a:lnTo>
                  <a:lnTo>
                    <a:pt x="62" y="56"/>
                  </a:lnTo>
                  <a:lnTo>
                    <a:pt x="67" y="61"/>
                  </a:lnTo>
                  <a:lnTo>
                    <a:pt x="75" y="69"/>
                  </a:lnTo>
                  <a:lnTo>
                    <a:pt x="88" y="73"/>
                  </a:lnTo>
                  <a:lnTo>
                    <a:pt x="89" y="77"/>
                  </a:lnTo>
                  <a:lnTo>
                    <a:pt x="98" y="81"/>
                  </a:lnTo>
                  <a:lnTo>
                    <a:pt x="102" y="86"/>
                  </a:lnTo>
                  <a:lnTo>
                    <a:pt x="99" y="99"/>
                  </a:lnTo>
                  <a:lnTo>
                    <a:pt x="106" y="99"/>
                  </a:lnTo>
                  <a:lnTo>
                    <a:pt x="112" y="92"/>
                  </a:lnTo>
                  <a:lnTo>
                    <a:pt x="115" y="89"/>
                  </a:lnTo>
                  <a:lnTo>
                    <a:pt x="117" y="85"/>
                  </a:lnTo>
                  <a:lnTo>
                    <a:pt x="116" y="78"/>
                  </a:lnTo>
                  <a:lnTo>
                    <a:pt x="110" y="76"/>
                  </a:lnTo>
                  <a:lnTo>
                    <a:pt x="111" y="63"/>
                  </a:lnTo>
                  <a:lnTo>
                    <a:pt x="117" y="58"/>
                  </a:lnTo>
                  <a:lnTo>
                    <a:pt x="122" y="60"/>
                  </a:lnTo>
                  <a:lnTo>
                    <a:pt x="134" y="58"/>
                  </a:lnTo>
                  <a:lnTo>
                    <a:pt x="136" y="63"/>
                  </a:lnTo>
                  <a:lnTo>
                    <a:pt x="142" y="62"/>
                  </a:lnTo>
                  <a:lnTo>
                    <a:pt x="158" y="61"/>
                  </a:lnTo>
                  <a:lnTo>
                    <a:pt x="162" y="56"/>
                  </a:lnTo>
                  <a:lnTo>
                    <a:pt x="158" y="52"/>
                  </a:lnTo>
                  <a:lnTo>
                    <a:pt x="148" y="52"/>
                  </a:lnTo>
                  <a:lnTo>
                    <a:pt x="131" y="52"/>
                  </a:lnTo>
                  <a:lnTo>
                    <a:pt x="125" y="52"/>
                  </a:lnTo>
                  <a:lnTo>
                    <a:pt x="118" y="52"/>
                  </a:lnTo>
                  <a:lnTo>
                    <a:pt x="107" y="56"/>
                  </a:lnTo>
                  <a:lnTo>
                    <a:pt x="106" y="56"/>
                  </a:lnTo>
                  <a:lnTo>
                    <a:pt x="104" y="53"/>
                  </a:lnTo>
                  <a:lnTo>
                    <a:pt x="99" y="55"/>
                  </a:lnTo>
                  <a:lnTo>
                    <a:pt x="93" y="56"/>
                  </a:lnTo>
                  <a:lnTo>
                    <a:pt x="92" y="55"/>
                  </a:lnTo>
                  <a:lnTo>
                    <a:pt x="91" y="53"/>
                  </a:lnTo>
                  <a:lnTo>
                    <a:pt x="85" y="52"/>
                  </a:lnTo>
                  <a:lnTo>
                    <a:pt x="83" y="51"/>
                  </a:lnTo>
                  <a:lnTo>
                    <a:pt x="84" y="48"/>
                  </a:lnTo>
                  <a:lnTo>
                    <a:pt x="88" y="46"/>
                  </a:lnTo>
                  <a:lnTo>
                    <a:pt x="83" y="37"/>
                  </a:lnTo>
                  <a:lnTo>
                    <a:pt x="76" y="23"/>
                  </a:lnTo>
                  <a:lnTo>
                    <a:pt x="57" y="27"/>
                  </a:lnTo>
                  <a:lnTo>
                    <a:pt x="53" y="23"/>
                  </a:lnTo>
                  <a:lnTo>
                    <a:pt x="44" y="19"/>
                  </a:lnTo>
                  <a:lnTo>
                    <a:pt x="36" y="25"/>
                  </a:lnTo>
                  <a:lnTo>
                    <a:pt x="29" y="23"/>
                  </a:lnTo>
                  <a:lnTo>
                    <a:pt x="20" y="17"/>
                  </a:lnTo>
                  <a:lnTo>
                    <a:pt x="19" y="10"/>
                  </a:lnTo>
                  <a:lnTo>
                    <a:pt x="19" y="5"/>
                  </a:lnTo>
                  <a:lnTo>
                    <a:pt x="19" y="0"/>
                  </a:lnTo>
                  <a:lnTo>
                    <a:pt x="0" y="10"/>
                  </a:lnTo>
                  <a:lnTo>
                    <a:pt x="11" y="4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22" name="Freeform 230">
              <a:extLst>
                <a:ext uri="{FF2B5EF4-FFF2-40B4-BE49-F238E27FC236}">
                  <a16:creationId xmlns:a16="http://schemas.microsoft.com/office/drawing/2014/main" id="{61CD8C52-DE32-4697-8310-C8252E0BCA44}"/>
                </a:ext>
              </a:extLst>
            </p:cNvPr>
            <p:cNvSpPr>
              <a:spLocks noChangeAspect="1"/>
            </p:cNvSpPr>
            <p:nvPr/>
          </p:nvSpPr>
          <p:spPr bwMode="auto">
            <a:xfrm>
              <a:off x="5494353" y="3108321"/>
              <a:ext cx="338138" cy="246062"/>
            </a:xfrm>
            <a:custGeom>
              <a:avLst/>
              <a:gdLst/>
              <a:ahLst/>
              <a:cxnLst>
                <a:cxn ang="0">
                  <a:pos x="0" y="12"/>
                </a:cxn>
                <a:cxn ang="0">
                  <a:pos x="1" y="24"/>
                </a:cxn>
                <a:cxn ang="0">
                  <a:pos x="7" y="17"/>
                </a:cxn>
                <a:cxn ang="0">
                  <a:pos x="17" y="26"/>
                </a:cxn>
                <a:cxn ang="0">
                  <a:pos x="13" y="31"/>
                </a:cxn>
                <a:cxn ang="0">
                  <a:pos x="2" y="26"/>
                </a:cxn>
                <a:cxn ang="0">
                  <a:pos x="0" y="34"/>
                </a:cxn>
                <a:cxn ang="0">
                  <a:pos x="2" y="38"/>
                </a:cxn>
                <a:cxn ang="0">
                  <a:pos x="7" y="39"/>
                </a:cxn>
                <a:cxn ang="0">
                  <a:pos x="5" y="44"/>
                </a:cxn>
                <a:cxn ang="0">
                  <a:pos x="10" y="48"/>
                </a:cxn>
                <a:cxn ang="0">
                  <a:pos x="10" y="63"/>
                </a:cxn>
                <a:cxn ang="0">
                  <a:pos x="27" y="59"/>
                </a:cxn>
                <a:cxn ang="0">
                  <a:pos x="37" y="54"/>
                </a:cxn>
                <a:cxn ang="0">
                  <a:pos x="58" y="64"/>
                </a:cxn>
                <a:cxn ang="0">
                  <a:pos x="72" y="71"/>
                </a:cxn>
                <a:cxn ang="0">
                  <a:pos x="75" y="74"/>
                </a:cxn>
                <a:cxn ang="0">
                  <a:pos x="76" y="82"/>
                </a:cxn>
                <a:cxn ang="0">
                  <a:pos x="89" y="87"/>
                </a:cxn>
                <a:cxn ang="0">
                  <a:pos x="108" y="66"/>
                </a:cxn>
                <a:cxn ang="0">
                  <a:pos x="121" y="66"/>
                </a:cxn>
                <a:cxn ang="0">
                  <a:pos x="123" y="58"/>
                </a:cxn>
                <a:cxn ang="0">
                  <a:pos x="124" y="54"/>
                </a:cxn>
                <a:cxn ang="0">
                  <a:pos x="120" y="48"/>
                </a:cxn>
                <a:cxn ang="0">
                  <a:pos x="111" y="45"/>
                </a:cxn>
                <a:cxn ang="0">
                  <a:pos x="110" y="41"/>
                </a:cxn>
                <a:cxn ang="0">
                  <a:pos x="97" y="37"/>
                </a:cxn>
                <a:cxn ang="0">
                  <a:pos x="89" y="29"/>
                </a:cxn>
                <a:cxn ang="0">
                  <a:pos x="86" y="24"/>
                </a:cxn>
                <a:cxn ang="0">
                  <a:pos x="80" y="20"/>
                </a:cxn>
                <a:cxn ang="0">
                  <a:pos x="76" y="22"/>
                </a:cxn>
                <a:cxn ang="0">
                  <a:pos x="74" y="24"/>
                </a:cxn>
                <a:cxn ang="0">
                  <a:pos x="69" y="24"/>
                </a:cxn>
                <a:cxn ang="0">
                  <a:pos x="65" y="17"/>
                </a:cxn>
                <a:cxn ang="0">
                  <a:pos x="65" y="12"/>
                </a:cxn>
                <a:cxn ang="0">
                  <a:pos x="61" y="11"/>
                </a:cxn>
                <a:cxn ang="0">
                  <a:pos x="59" y="7"/>
                </a:cxn>
                <a:cxn ang="0">
                  <a:pos x="54" y="3"/>
                </a:cxn>
                <a:cxn ang="0">
                  <a:pos x="50" y="3"/>
                </a:cxn>
                <a:cxn ang="0">
                  <a:pos x="47" y="0"/>
                </a:cxn>
                <a:cxn ang="0">
                  <a:pos x="43" y="2"/>
                </a:cxn>
                <a:cxn ang="0">
                  <a:pos x="45" y="7"/>
                </a:cxn>
                <a:cxn ang="0">
                  <a:pos x="42" y="6"/>
                </a:cxn>
                <a:cxn ang="0">
                  <a:pos x="40" y="5"/>
                </a:cxn>
                <a:cxn ang="0">
                  <a:pos x="37" y="12"/>
                </a:cxn>
                <a:cxn ang="0">
                  <a:pos x="32" y="13"/>
                </a:cxn>
                <a:cxn ang="0">
                  <a:pos x="27" y="12"/>
                </a:cxn>
                <a:cxn ang="0">
                  <a:pos x="24" y="16"/>
                </a:cxn>
                <a:cxn ang="0">
                  <a:pos x="19" y="12"/>
                </a:cxn>
                <a:cxn ang="0">
                  <a:pos x="13" y="9"/>
                </a:cxn>
                <a:cxn ang="0">
                  <a:pos x="0" y="12"/>
                </a:cxn>
              </a:cxnLst>
              <a:rect l="0" t="0" r="r" b="b"/>
              <a:pathLst>
                <a:path w="125" h="88">
                  <a:moveTo>
                    <a:pt x="0" y="12"/>
                  </a:moveTo>
                  <a:lnTo>
                    <a:pt x="1" y="24"/>
                  </a:lnTo>
                  <a:lnTo>
                    <a:pt x="7" y="17"/>
                  </a:lnTo>
                  <a:lnTo>
                    <a:pt x="17" y="26"/>
                  </a:lnTo>
                  <a:lnTo>
                    <a:pt x="13" y="31"/>
                  </a:lnTo>
                  <a:lnTo>
                    <a:pt x="2" y="26"/>
                  </a:lnTo>
                  <a:lnTo>
                    <a:pt x="0" y="34"/>
                  </a:lnTo>
                  <a:lnTo>
                    <a:pt x="2" y="38"/>
                  </a:lnTo>
                  <a:lnTo>
                    <a:pt x="7" y="39"/>
                  </a:lnTo>
                  <a:lnTo>
                    <a:pt x="5" y="44"/>
                  </a:lnTo>
                  <a:lnTo>
                    <a:pt x="10" y="48"/>
                  </a:lnTo>
                  <a:lnTo>
                    <a:pt x="10" y="63"/>
                  </a:lnTo>
                  <a:lnTo>
                    <a:pt x="27" y="59"/>
                  </a:lnTo>
                  <a:lnTo>
                    <a:pt x="37" y="54"/>
                  </a:lnTo>
                  <a:lnTo>
                    <a:pt x="58" y="64"/>
                  </a:lnTo>
                  <a:lnTo>
                    <a:pt x="72" y="71"/>
                  </a:lnTo>
                  <a:lnTo>
                    <a:pt x="75" y="74"/>
                  </a:lnTo>
                  <a:lnTo>
                    <a:pt x="76" y="82"/>
                  </a:lnTo>
                  <a:lnTo>
                    <a:pt x="89" y="87"/>
                  </a:lnTo>
                  <a:lnTo>
                    <a:pt x="108" y="66"/>
                  </a:lnTo>
                  <a:lnTo>
                    <a:pt x="121" y="66"/>
                  </a:lnTo>
                  <a:lnTo>
                    <a:pt x="123" y="58"/>
                  </a:lnTo>
                  <a:lnTo>
                    <a:pt x="124" y="54"/>
                  </a:lnTo>
                  <a:lnTo>
                    <a:pt x="120" y="48"/>
                  </a:lnTo>
                  <a:lnTo>
                    <a:pt x="111" y="45"/>
                  </a:lnTo>
                  <a:lnTo>
                    <a:pt x="110" y="41"/>
                  </a:lnTo>
                  <a:lnTo>
                    <a:pt x="97" y="37"/>
                  </a:lnTo>
                  <a:lnTo>
                    <a:pt x="89" y="29"/>
                  </a:lnTo>
                  <a:lnTo>
                    <a:pt x="86" y="24"/>
                  </a:lnTo>
                  <a:lnTo>
                    <a:pt x="80" y="20"/>
                  </a:lnTo>
                  <a:lnTo>
                    <a:pt x="76" y="22"/>
                  </a:lnTo>
                  <a:lnTo>
                    <a:pt x="74" y="24"/>
                  </a:lnTo>
                  <a:lnTo>
                    <a:pt x="69" y="24"/>
                  </a:lnTo>
                  <a:lnTo>
                    <a:pt x="65" y="17"/>
                  </a:lnTo>
                  <a:lnTo>
                    <a:pt x="65" y="12"/>
                  </a:lnTo>
                  <a:lnTo>
                    <a:pt x="61" y="11"/>
                  </a:lnTo>
                  <a:lnTo>
                    <a:pt x="59" y="7"/>
                  </a:lnTo>
                  <a:lnTo>
                    <a:pt x="54" y="3"/>
                  </a:lnTo>
                  <a:lnTo>
                    <a:pt x="50" y="3"/>
                  </a:lnTo>
                  <a:lnTo>
                    <a:pt x="47" y="0"/>
                  </a:lnTo>
                  <a:lnTo>
                    <a:pt x="43" y="2"/>
                  </a:lnTo>
                  <a:lnTo>
                    <a:pt x="45" y="7"/>
                  </a:lnTo>
                  <a:lnTo>
                    <a:pt x="42" y="6"/>
                  </a:lnTo>
                  <a:lnTo>
                    <a:pt x="40" y="5"/>
                  </a:lnTo>
                  <a:lnTo>
                    <a:pt x="37" y="12"/>
                  </a:lnTo>
                  <a:lnTo>
                    <a:pt x="32" y="13"/>
                  </a:lnTo>
                  <a:lnTo>
                    <a:pt x="27" y="12"/>
                  </a:lnTo>
                  <a:lnTo>
                    <a:pt x="24" y="16"/>
                  </a:lnTo>
                  <a:lnTo>
                    <a:pt x="19" y="12"/>
                  </a:lnTo>
                  <a:lnTo>
                    <a:pt x="13" y="9"/>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23" name="Freeform 231">
              <a:extLst>
                <a:ext uri="{FF2B5EF4-FFF2-40B4-BE49-F238E27FC236}">
                  <a16:creationId xmlns:a16="http://schemas.microsoft.com/office/drawing/2014/main" id="{697E1196-7EEE-4EAE-9FA0-F4880117CF5F}"/>
                </a:ext>
              </a:extLst>
            </p:cNvPr>
            <p:cNvSpPr>
              <a:spLocks noChangeAspect="1"/>
            </p:cNvSpPr>
            <p:nvPr/>
          </p:nvSpPr>
          <p:spPr bwMode="auto">
            <a:xfrm>
              <a:off x="5870591" y="3103558"/>
              <a:ext cx="285751" cy="128587"/>
            </a:xfrm>
            <a:custGeom>
              <a:avLst/>
              <a:gdLst/>
              <a:ahLst/>
              <a:cxnLst>
                <a:cxn ang="0">
                  <a:pos x="26" y="31"/>
                </a:cxn>
                <a:cxn ang="0">
                  <a:pos x="19" y="31"/>
                </a:cxn>
                <a:cxn ang="0">
                  <a:pos x="4" y="33"/>
                </a:cxn>
                <a:cxn ang="0">
                  <a:pos x="0" y="38"/>
                </a:cxn>
                <a:cxn ang="0">
                  <a:pos x="4" y="40"/>
                </a:cxn>
                <a:cxn ang="0">
                  <a:pos x="7" y="42"/>
                </a:cxn>
                <a:cxn ang="0">
                  <a:pos x="28" y="42"/>
                </a:cxn>
                <a:cxn ang="0">
                  <a:pos x="42" y="42"/>
                </a:cxn>
                <a:cxn ang="0">
                  <a:pos x="48" y="45"/>
                </a:cxn>
                <a:cxn ang="0">
                  <a:pos x="50" y="39"/>
                </a:cxn>
                <a:cxn ang="0">
                  <a:pos x="56" y="38"/>
                </a:cxn>
                <a:cxn ang="0">
                  <a:pos x="65" y="36"/>
                </a:cxn>
                <a:cxn ang="0">
                  <a:pos x="72" y="35"/>
                </a:cxn>
                <a:cxn ang="0">
                  <a:pos x="85" y="27"/>
                </a:cxn>
                <a:cxn ang="0">
                  <a:pos x="99" y="21"/>
                </a:cxn>
                <a:cxn ang="0">
                  <a:pos x="103" y="17"/>
                </a:cxn>
                <a:cxn ang="0">
                  <a:pos x="102" y="10"/>
                </a:cxn>
                <a:cxn ang="0">
                  <a:pos x="95" y="10"/>
                </a:cxn>
                <a:cxn ang="0">
                  <a:pos x="89" y="7"/>
                </a:cxn>
                <a:cxn ang="0">
                  <a:pos x="81" y="4"/>
                </a:cxn>
                <a:cxn ang="0">
                  <a:pos x="64" y="3"/>
                </a:cxn>
                <a:cxn ang="0">
                  <a:pos x="42" y="0"/>
                </a:cxn>
                <a:cxn ang="0">
                  <a:pos x="39" y="1"/>
                </a:cxn>
                <a:cxn ang="0">
                  <a:pos x="40" y="4"/>
                </a:cxn>
                <a:cxn ang="0">
                  <a:pos x="42" y="8"/>
                </a:cxn>
                <a:cxn ang="0">
                  <a:pos x="36" y="9"/>
                </a:cxn>
                <a:cxn ang="0">
                  <a:pos x="34" y="6"/>
                </a:cxn>
                <a:cxn ang="0">
                  <a:pos x="27" y="6"/>
                </a:cxn>
                <a:cxn ang="0">
                  <a:pos x="18" y="6"/>
                </a:cxn>
                <a:cxn ang="0">
                  <a:pos x="22" y="9"/>
                </a:cxn>
                <a:cxn ang="0">
                  <a:pos x="22" y="11"/>
                </a:cxn>
                <a:cxn ang="0">
                  <a:pos x="20" y="14"/>
                </a:cxn>
                <a:cxn ang="0">
                  <a:pos x="20" y="19"/>
                </a:cxn>
                <a:cxn ang="0">
                  <a:pos x="23" y="22"/>
                </a:cxn>
                <a:cxn ang="0">
                  <a:pos x="36" y="22"/>
                </a:cxn>
                <a:cxn ang="0">
                  <a:pos x="40" y="21"/>
                </a:cxn>
                <a:cxn ang="0">
                  <a:pos x="45" y="25"/>
                </a:cxn>
                <a:cxn ang="0">
                  <a:pos x="40" y="31"/>
                </a:cxn>
                <a:cxn ang="0">
                  <a:pos x="36" y="31"/>
                </a:cxn>
                <a:cxn ang="0">
                  <a:pos x="31" y="30"/>
                </a:cxn>
                <a:cxn ang="0">
                  <a:pos x="29" y="31"/>
                </a:cxn>
                <a:cxn ang="0">
                  <a:pos x="26" y="31"/>
                </a:cxn>
              </a:cxnLst>
              <a:rect l="0" t="0" r="r" b="b"/>
              <a:pathLst>
                <a:path w="104" h="46">
                  <a:moveTo>
                    <a:pt x="26" y="31"/>
                  </a:moveTo>
                  <a:lnTo>
                    <a:pt x="19" y="31"/>
                  </a:lnTo>
                  <a:lnTo>
                    <a:pt x="4" y="33"/>
                  </a:lnTo>
                  <a:lnTo>
                    <a:pt x="0" y="38"/>
                  </a:lnTo>
                  <a:lnTo>
                    <a:pt x="4" y="40"/>
                  </a:lnTo>
                  <a:lnTo>
                    <a:pt x="7" y="42"/>
                  </a:lnTo>
                  <a:lnTo>
                    <a:pt x="28" y="42"/>
                  </a:lnTo>
                  <a:lnTo>
                    <a:pt x="42" y="42"/>
                  </a:lnTo>
                  <a:lnTo>
                    <a:pt x="48" y="45"/>
                  </a:lnTo>
                  <a:lnTo>
                    <a:pt x="50" y="39"/>
                  </a:lnTo>
                  <a:lnTo>
                    <a:pt x="56" y="38"/>
                  </a:lnTo>
                  <a:lnTo>
                    <a:pt x="65" y="36"/>
                  </a:lnTo>
                  <a:lnTo>
                    <a:pt x="72" y="35"/>
                  </a:lnTo>
                  <a:lnTo>
                    <a:pt x="85" y="27"/>
                  </a:lnTo>
                  <a:lnTo>
                    <a:pt x="99" y="21"/>
                  </a:lnTo>
                  <a:lnTo>
                    <a:pt x="103" y="17"/>
                  </a:lnTo>
                  <a:lnTo>
                    <a:pt x="102" y="10"/>
                  </a:lnTo>
                  <a:lnTo>
                    <a:pt x="95" y="10"/>
                  </a:lnTo>
                  <a:lnTo>
                    <a:pt x="89" y="7"/>
                  </a:lnTo>
                  <a:lnTo>
                    <a:pt x="81" y="4"/>
                  </a:lnTo>
                  <a:lnTo>
                    <a:pt x="64" y="3"/>
                  </a:lnTo>
                  <a:lnTo>
                    <a:pt x="42" y="0"/>
                  </a:lnTo>
                  <a:lnTo>
                    <a:pt x="39" y="1"/>
                  </a:lnTo>
                  <a:lnTo>
                    <a:pt x="40" y="4"/>
                  </a:lnTo>
                  <a:lnTo>
                    <a:pt x="42" y="8"/>
                  </a:lnTo>
                  <a:lnTo>
                    <a:pt x="36" y="9"/>
                  </a:lnTo>
                  <a:lnTo>
                    <a:pt x="34" y="6"/>
                  </a:lnTo>
                  <a:lnTo>
                    <a:pt x="27" y="6"/>
                  </a:lnTo>
                  <a:lnTo>
                    <a:pt x="18" y="6"/>
                  </a:lnTo>
                  <a:lnTo>
                    <a:pt x="22" y="9"/>
                  </a:lnTo>
                  <a:lnTo>
                    <a:pt x="22" y="11"/>
                  </a:lnTo>
                  <a:lnTo>
                    <a:pt x="20" y="14"/>
                  </a:lnTo>
                  <a:lnTo>
                    <a:pt x="20" y="19"/>
                  </a:lnTo>
                  <a:lnTo>
                    <a:pt x="23" y="22"/>
                  </a:lnTo>
                  <a:lnTo>
                    <a:pt x="36" y="22"/>
                  </a:lnTo>
                  <a:lnTo>
                    <a:pt x="40" y="21"/>
                  </a:lnTo>
                  <a:lnTo>
                    <a:pt x="45" y="25"/>
                  </a:lnTo>
                  <a:lnTo>
                    <a:pt x="40" y="31"/>
                  </a:lnTo>
                  <a:lnTo>
                    <a:pt x="36" y="31"/>
                  </a:lnTo>
                  <a:lnTo>
                    <a:pt x="31" y="30"/>
                  </a:lnTo>
                  <a:lnTo>
                    <a:pt x="29" y="31"/>
                  </a:lnTo>
                  <a:lnTo>
                    <a:pt x="26" y="3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24" name="Freeform 232">
              <a:extLst>
                <a:ext uri="{FF2B5EF4-FFF2-40B4-BE49-F238E27FC236}">
                  <a16:creationId xmlns:a16="http://schemas.microsoft.com/office/drawing/2014/main" id="{571DEDD6-997A-4F4D-8313-060A42F04D2D}"/>
                </a:ext>
              </a:extLst>
            </p:cNvPr>
            <p:cNvSpPr>
              <a:spLocks noChangeAspect="1"/>
            </p:cNvSpPr>
            <p:nvPr/>
          </p:nvSpPr>
          <p:spPr bwMode="auto">
            <a:xfrm>
              <a:off x="5843604" y="3179758"/>
              <a:ext cx="184150" cy="133350"/>
            </a:xfrm>
            <a:custGeom>
              <a:avLst/>
              <a:gdLst/>
              <a:ahLst/>
              <a:cxnLst>
                <a:cxn ang="0">
                  <a:pos x="0" y="39"/>
                </a:cxn>
                <a:cxn ang="0">
                  <a:pos x="1" y="41"/>
                </a:cxn>
                <a:cxn ang="0">
                  <a:pos x="6" y="41"/>
                </a:cxn>
                <a:cxn ang="0">
                  <a:pos x="18" y="42"/>
                </a:cxn>
                <a:cxn ang="0">
                  <a:pos x="32" y="28"/>
                </a:cxn>
                <a:cxn ang="0">
                  <a:pos x="35" y="37"/>
                </a:cxn>
                <a:cxn ang="0">
                  <a:pos x="39" y="46"/>
                </a:cxn>
                <a:cxn ang="0">
                  <a:pos x="48" y="42"/>
                </a:cxn>
                <a:cxn ang="0">
                  <a:pos x="56" y="38"/>
                </a:cxn>
                <a:cxn ang="0">
                  <a:pos x="66" y="41"/>
                </a:cxn>
                <a:cxn ang="0">
                  <a:pos x="66" y="28"/>
                </a:cxn>
                <a:cxn ang="0">
                  <a:pos x="60" y="25"/>
                </a:cxn>
                <a:cxn ang="0">
                  <a:pos x="56" y="26"/>
                </a:cxn>
                <a:cxn ang="0">
                  <a:pos x="59" y="17"/>
                </a:cxn>
                <a:cxn ang="0">
                  <a:pos x="51" y="15"/>
                </a:cxn>
                <a:cxn ang="0">
                  <a:pos x="45" y="15"/>
                </a:cxn>
                <a:cxn ang="0">
                  <a:pos x="35" y="15"/>
                </a:cxn>
                <a:cxn ang="0">
                  <a:pos x="28" y="15"/>
                </a:cxn>
                <a:cxn ang="0">
                  <a:pos x="19" y="15"/>
                </a:cxn>
                <a:cxn ang="0">
                  <a:pos x="12" y="13"/>
                </a:cxn>
                <a:cxn ang="0">
                  <a:pos x="10" y="12"/>
                </a:cxn>
                <a:cxn ang="0">
                  <a:pos x="12" y="9"/>
                </a:cxn>
                <a:cxn ang="0">
                  <a:pos x="15" y="6"/>
                </a:cxn>
                <a:cxn ang="0">
                  <a:pos x="28" y="4"/>
                </a:cxn>
                <a:cxn ang="0">
                  <a:pos x="27" y="0"/>
                </a:cxn>
                <a:cxn ang="0">
                  <a:pos x="17" y="1"/>
                </a:cxn>
                <a:cxn ang="0">
                  <a:pos x="9" y="1"/>
                </a:cxn>
                <a:cxn ang="0">
                  <a:pos x="4" y="5"/>
                </a:cxn>
                <a:cxn ang="0">
                  <a:pos x="2" y="15"/>
                </a:cxn>
                <a:cxn ang="0">
                  <a:pos x="3" y="17"/>
                </a:cxn>
                <a:cxn ang="0">
                  <a:pos x="2" y="18"/>
                </a:cxn>
                <a:cxn ang="0">
                  <a:pos x="8" y="19"/>
                </a:cxn>
                <a:cxn ang="0">
                  <a:pos x="11" y="25"/>
                </a:cxn>
                <a:cxn ang="0">
                  <a:pos x="9" y="31"/>
                </a:cxn>
                <a:cxn ang="0">
                  <a:pos x="7" y="31"/>
                </a:cxn>
                <a:cxn ang="0">
                  <a:pos x="5" y="34"/>
                </a:cxn>
                <a:cxn ang="0">
                  <a:pos x="0" y="39"/>
                </a:cxn>
              </a:cxnLst>
              <a:rect l="0" t="0" r="r" b="b"/>
              <a:pathLst>
                <a:path w="67" h="47">
                  <a:moveTo>
                    <a:pt x="0" y="39"/>
                  </a:moveTo>
                  <a:lnTo>
                    <a:pt x="1" y="41"/>
                  </a:lnTo>
                  <a:lnTo>
                    <a:pt x="6" y="41"/>
                  </a:lnTo>
                  <a:lnTo>
                    <a:pt x="18" y="42"/>
                  </a:lnTo>
                  <a:lnTo>
                    <a:pt x="32" y="28"/>
                  </a:lnTo>
                  <a:lnTo>
                    <a:pt x="35" y="37"/>
                  </a:lnTo>
                  <a:lnTo>
                    <a:pt x="39" y="46"/>
                  </a:lnTo>
                  <a:lnTo>
                    <a:pt x="48" y="42"/>
                  </a:lnTo>
                  <a:lnTo>
                    <a:pt x="56" y="38"/>
                  </a:lnTo>
                  <a:lnTo>
                    <a:pt x="66" y="41"/>
                  </a:lnTo>
                  <a:lnTo>
                    <a:pt x="66" y="28"/>
                  </a:lnTo>
                  <a:lnTo>
                    <a:pt x="60" y="25"/>
                  </a:lnTo>
                  <a:lnTo>
                    <a:pt x="56" y="26"/>
                  </a:lnTo>
                  <a:lnTo>
                    <a:pt x="59" y="17"/>
                  </a:lnTo>
                  <a:lnTo>
                    <a:pt x="51" y="15"/>
                  </a:lnTo>
                  <a:lnTo>
                    <a:pt x="45" y="15"/>
                  </a:lnTo>
                  <a:lnTo>
                    <a:pt x="35" y="15"/>
                  </a:lnTo>
                  <a:lnTo>
                    <a:pt x="28" y="15"/>
                  </a:lnTo>
                  <a:lnTo>
                    <a:pt x="19" y="15"/>
                  </a:lnTo>
                  <a:lnTo>
                    <a:pt x="12" y="13"/>
                  </a:lnTo>
                  <a:lnTo>
                    <a:pt x="10" y="12"/>
                  </a:lnTo>
                  <a:lnTo>
                    <a:pt x="12" y="9"/>
                  </a:lnTo>
                  <a:lnTo>
                    <a:pt x="15" y="6"/>
                  </a:lnTo>
                  <a:lnTo>
                    <a:pt x="28" y="4"/>
                  </a:lnTo>
                  <a:lnTo>
                    <a:pt x="27" y="0"/>
                  </a:lnTo>
                  <a:lnTo>
                    <a:pt x="17" y="1"/>
                  </a:lnTo>
                  <a:lnTo>
                    <a:pt x="9" y="1"/>
                  </a:lnTo>
                  <a:lnTo>
                    <a:pt x="4" y="5"/>
                  </a:lnTo>
                  <a:lnTo>
                    <a:pt x="2" y="15"/>
                  </a:lnTo>
                  <a:lnTo>
                    <a:pt x="3" y="17"/>
                  </a:lnTo>
                  <a:lnTo>
                    <a:pt x="2" y="18"/>
                  </a:lnTo>
                  <a:lnTo>
                    <a:pt x="8" y="19"/>
                  </a:lnTo>
                  <a:lnTo>
                    <a:pt x="11" y="25"/>
                  </a:lnTo>
                  <a:lnTo>
                    <a:pt x="9" y="31"/>
                  </a:lnTo>
                  <a:lnTo>
                    <a:pt x="7" y="31"/>
                  </a:lnTo>
                  <a:lnTo>
                    <a:pt x="5" y="34"/>
                  </a:lnTo>
                  <a:lnTo>
                    <a:pt x="0" y="3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25" name="Freeform 233">
              <a:extLst>
                <a:ext uri="{FF2B5EF4-FFF2-40B4-BE49-F238E27FC236}">
                  <a16:creationId xmlns:a16="http://schemas.microsoft.com/office/drawing/2014/main" id="{1D21F86F-4549-4F42-97C4-E6F5E7CD3681}"/>
                </a:ext>
              </a:extLst>
            </p:cNvPr>
            <p:cNvSpPr>
              <a:spLocks/>
            </p:cNvSpPr>
            <p:nvPr/>
          </p:nvSpPr>
          <p:spPr bwMode="auto">
            <a:xfrm>
              <a:off x="5245114" y="3789357"/>
              <a:ext cx="261938" cy="166687"/>
            </a:xfrm>
            <a:custGeom>
              <a:avLst/>
              <a:gdLst/>
              <a:ahLst/>
              <a:cxnLst>
                <a:cxn ang="0">
                  <a:pos x="128" y="0"/>
                </a:cxn>
                <a:cxn ang="0">
                  <a:pos x="82" y="8"/>
                </a:cxn>
                <a:cxn ang="0">
                  <a:pos x="50" y="42"/>
                </a:cxn>
                <a:cxn ang="0">
                  <a:pos x="44" y="30"/>
                </a:cxn>
                <a:cxn ang="0">
                  <a:pos x="24" y="22"/>
                </a:cxn>
                <a:cxn ang="0">
                  <a:pos x="0" y="36"/>
                </a:cxn>
                <a:cxn ang="0">
                  <a:pos x="12" y="92"/>
                </a:cxn>
                <a:cxn ang="0">
                  <a:pos x="52" y="82"/>
                </a:cxn>
                <a:cxn ang="0">
                  <a:pos x="78" y="74"/>
                </a:cxn>
                <a:cxn ang="0">
                  <a:pos x="134" y="46"/>
                </a:cxn>
                <a:cxn ang="0">
                  <a:pos x="144" y="36"/>
                </a:cxn>
                <a:cxn ang="0">
                  <a:pos x="128" y="0"/>
                </a:cxn>
              </a:cxnLst>
              <a:rect l="0" t="0" r="r" b="b"/>
              <a:pathLst>
                <a:path w="144" h="92">
                  <a:moveTo>
                    <a:pt x="128" y="0"/>
                  </a:moveTo>
                  <a:lnTo>
                    <a:pt x="82" y="8"/>
                  </a:lnTo>
                  <a:lnTo>
                    <a:pt x="50" y="42"/>
                  </a:lnTo>
                  <a:lnTo>
                    <a:pt x="44" y="30"/>
                  </a:lnTo>
                  <a:lnTo>
                    <a:pt x="24" y="22"/>
                  </a:lnTo>
                  <a:lnTo>
                    <a:pt x="0" y="36"/>
                  </a:lnTo>
                  <a:lnTo>
                    <a:pt x="12" y="92"/>
                  </a:lnTo>
                  <a:lnTo>
                    <a:pt x="52" y="82"/>
                  </a:lnTo>
                  <a:lnTo>
                    <a:pt x="78" y="74"/>
                  </a:lnTo>
                  <a:lnTo>
                    <a:pt x="134" y="46"/>
                  </a:lnTo>
                  <a:lnTo>
                    <a:pt x="144" y="36"/>
                  </a:lnTo>
                  <a:lnTo>
                    <a:pt x="128" y="0"/>
                  </a:lnTo>
                  <a:close/>
                </a:path>
              </a:pathLst>
            </a:custGeom>
            <a:grpFill/>
            <a:ln w="6350" cmpd="sng">
              <a:solidFill>
                <a:srgbClr val="FFFFFF"/>
              </a:solidFill>
              <a:round/>
              <a:headEnd/>
              <a:tailEnd/>
            </a:ln>
            <a:effectLst/>
          </p:spPr>
          <p:txBody>
            <a:bodyPr/>
            <a:lstStyle/>
            <a:p>
              <a:endParaRPr lang="en-US" sz="2213"/>
            </a:p>
          </p:txBody>
        </p:sp>
        <p:sp>
          <p:nvSpPr>
            <p:cNvPr id="426" name="Freeform 234">
              <a:extLst>
                <a:ext uri="{FF2B5EF4-FFF2-40B4-BE49-F238E27FC236}">
                  <a16:creationId xmlns:a16="http://schemas.microsoft.com/office/drawing/2014/main" id="{9EA62DEF-E564-49B3-A6FA-7ABDE8449442}"/>
                </a:ext>
              </a:extLst>
            </p:cNvPr>
            <p:cNvSpPr>
              <a:spLocks/>
            </p:cNvSpPr>
            <p:nvPr/>
          </p:nvSpPr>
          <p:spPr bwMode="auto">
            <a:xfrm>
              <a:off x="4787913" y="2566984"/>
              <a:ext cx="92075" cy="95250"/>
            </a:xfrm>
            <a:custGeom>
              <a:avLst/>
              <a:gdLst/>
              <a:ahLst/>
              <a:cxnLst>
                <a:cxn ang="0">
                  <a:pos x="50" y="2"/>
                </a:cxn>
                <a:cxn ang="0">
                  <a:pos x="48" y="50"/>
                </a:cxn>
                <a:cxn ang="0">
                  <a:pos x="34" y="52"/>
                </a:cxn>
                <a:cxn ang="0">
                  <a:pos x="24" y="44"/>
                </a:cxn>
                <a:cxn ang="0">
                  <a:pos x="4" y="48"/>
                </a:cxn>
                <a:cxn ang="0">
                  <a:pos x="8" y="24"/>
                </a:cxn>
                <a:cxn ang="0">
                  <a:pos x="0" y="10"/>
                </a:cxn>
                <a:cxn ang="0">
                  <a:pos x="40" y="0"/>
                </a:cxn>
                <a:cxn ang="0">
                  <a:pos x="50" y="2"/>
                </a:cxn>
              </a:cxnLst>
              <a:rect l="0" t="0" r="r" b="b"/>
              <a:pathLst>
                <a:path w="50" h="52">
                  <a:moveTo>
                    <a:pt x="50" y="2"/>
                  </a:moveTo>
                  <a:lnTo>
                    <a:pt x="48" y="50"/>
                  </a:lnTo>
                  <a:lnTo>
                    <a:pt x="34" y="52"/>
                  </a:lnTo>
                  <a:lnTo>
                    <a:pt x="24" y="44"/>
                  </a:lnTo>
                  <a:lnTo>
                    <a:pt x="4" y="48"/>
                  </a:lnTo>
                  <a:lnTo>
                    <a:pt x="8" y="24"/>
                  </a:lnTo>
                  <a:lnTo>
                    <a:pt x="0" y="10"/>
                  </a:lnTo>
                  <a:lnTo>
                    <a:pt x="40" y="0"/>
                  </a:lnTo>
                  <a:lnTo>
                    <a:pt x="50" y="2"/>
                  </a:lnTo>
                  <a:close/>
                </a:path>
              </a:pathLst>
            </a:custGeom>
            <a:grpFill/>
            <a:ln w="6350" cmpd="sng">
              <a:solidFill>
                <a:srgbClr val="FFFFFF"/>
              </a:solidFill>
              <a:round/>
              <a:headEnd/>
              <a:tailEnd/>
            </a:ln>
            <a:effectLst/>
          </p:spPr>
          <p:txBody>
            <a:bodyPr/>
            <a:lstStyle/>
            <a:p>
              <a:endParaRPr lang="en-US" sz="2213"/>
            </a:p>
          </p:txBody>
        </p:sp>
        <p:sp>
          <p:nvSpPr>
            <p:cNvPr id="427" name="Freeform 235">
              <a:extLst>
                <a:ext uri="{FF2B5EF4-FFF2-40B4-BE49-F238E27FC236}">
                  <a16:creationId xmlns:a16="http://schemas.microsoft.com/office/drawing/2014/main" id="{4F24810A-91AD-4AAE-9745-AABF84FEBDBA}"/>
                </a:ext>
              </a:extLst>
            </p:cNvPr>
            <p:cNvSpPr>
              <a:spLocks/>
            </p:cNvSpPr>
            <p:nvPr/>
          </p:nvSpPr>
          <p:spPr bwMode="auto">
            <a:xfrm>
              <a:off x="4722826" y="2636834"/>
              <a:ext cx="149225" cy="82550"/>
            </a:xfrm>
            <a:custGeom>
              <a:avLst/>
              <a:gdLst/>
              <a:ahLst/>
              <a:cxnLst>
                <a:cxn ang="0">
                  <a:pos x="82" y="14"/>
                </a:cxn>
                <a:cxn ang="0">
                  <a:pos x="74" y="46"/>
                </a:cxn>
                <a:cxn ang="0">
                  <a:pos x="58" y="46"/>
                </a:cxn>
                <a:cxn ang="0">
                  <a:pos x="22" y="38"/>
                </a:cxn>
                <a:cxn ang="0">
                  <a:pos x="0" y="30"/>
                </a:cxn>
                <a:cxn ang="0">
                  <a:pos x="6" y="8"/>
                </a:cxn>
                <a:cxn ang="0">
                  <a:pos x="20" y="0"/>
                </a:cxn>
                <a:cxn ang="0">
                  <a:pos x="42" y="20"/>
                </a:cxn>
                <a:cxn ang="0">
                  <a:pos x="44" y="2"/>
                </a:cxn>
                <a:cxn ang="0">
                  <a:pos x="62" y="6"/>
                </a:cxn>
                <a:cxn ang="0">
                  <a:pos x="68" y="16"/>
                </a:cxn>
                <a:cxn ang="0">
                  <a:pos x="82" y="14"/>
                </a:cxn>
              </a:cxnLst>
              <a:rect l="0" t="0" r="r" b="b"/>
              <a:pathLst>
                <a:path w="82" h="46">
                  <a:moveTo>
                    <a:pt x="82" y="14"/>
                  </a:moveTo>
                  <a:lnTo>
                    <a:pt x="74" y="46"/>
                  </a:lnTo>
                  <a:lnTo>
                    <a:pt x="58" y="46"/>
                  </a:lnTo>
                  <a:lnTo>
                    <a:pt x="22" y="38"/>
                  </a:lnTo>
                  <a:lnTo>
                    <a:pt x="0" y="30"/>
                  </a:lnTo>
                  <a:lnTo>
                    <a:pt x="6" y="8"/>
                  </a:lnTo>
                  <a:lnTo>
                    <a:pt x="20" y="0"/>
                  </a:lnTo>
                  <a:lnTo>
                    <a:pt x="42" y="20"/>
                  </a:lnTo>
                  <a:lnTo>
                    <a:pt x="44" y="2"/>
                  </a:lnTo>
                  <a:lnTo>
                    <a:pt x="62" y="6"/>
                  </a:lnTo>
                  <a:lnTo>
                    <a:pt x="68" y="16"/>
                  </a:lnTo>
                  <a:lnTo>
                    <a:pt x="82" y="14"/>
                  </a:lnTo>
                  <a:close/>
                </a:path>
              </a:pathLst>
            </a:custGeom>
            <a:grpFill/>
            <a:ln w="6350" cmpd="sng">
              <a:solidFill>
                <a:srgbClr val="FFFFFF"/>
              </a:solidFill>
              <a:round/>
              <a:headEnd/>
              <a:tailEnd/>
            </a:ln>
            <a:effectLst/>
          </p:spPr>
          <p:txBody>
            <a:bodyPr/>
            <a:lstStyle/>
            <a:p>
              <a:endParaRPr lang="en-US" sz="2213"/>
            </a:p>
          </p:txBody>
        </p:sp>
        <p:sp>
          <p:nvSpPr>
            <p:cNvPr id="428" name="Freeform 236">
              <a:extLst>
                <a:ext uri="{FF2B5EF4-FFF2-40B4-BE49-F238E27FC236}">
                  <a16:creationId xmlns:a16="http://schemas.microsoft.com/office/drawing/2014/main" id="{90D64E61-1097-46C3-ACF9-499FACD8031E}"/>
                </a:ext>
              </a:extLst>
            </p:cNvPr>
            <p:cNvSpPr>
              <a:spLocks/>
            </p:cNvSpPr>
            <p:nvPr/>
          </p:nvSpPr>
          <p:spPr bwMode="auto">
            <a:xfrm>
              <a:off x="4686313" y="2727321"/>
              <a:ext cx="47625" cy="36512"/>
            </a:xfrm>
            <a:custGeom>
              <a:avLst/>
              <a:gdLst/>
              <a:ahLst/>
              <a:cxnLst>
                <a:cxn ang="0">
                  <a:pos x="20" y="0"/>
                </a:cxn>
                <a:cxn ang="0">
                  <a:pos x="26" y="6"/>
                </a:cxn>
                <a:cxn ang="0">
                  <a:pos x="20" y="20"/>
                </a:cxn>
                <a:cxn ang="0">
                  <a:pos x="0" y="18"/>
                </a:cxn>
                <a:cxn ang="0">
                  <a:pos x="20" y="0"/>
                </a:cxn>
              </a:cxnLst>
              <a:rect l="0" t="0" r="r" b="b"/>
              <a:pathLst>
                <a:path w="26" h="20">
                  <a:moveTo>
                    <a:pt x="20" y="0"/>
                  </a:moveTo>
                  <a:lnTo>
                    <a:pt x="26" y="6"/>
                  </a:lnTo>
                  <a:lnTo>
                    <a:pt x="20" y="20"/>
                  </a:lnTo>
                  <a:lnTo>
                    <a:pt x="0" y="18"/>
                  </a:lnTo>
                  <a:lnTo>
                    <a:pt x="20" y="0"/>
                  </a:lnTo>
                  <a:close/>
                </a:path>
              </a:pathLst>
            </a:custGeom>
            <a:grpFill/>
            <a:ln w="6350" cmpd="sng">
              <a:solidFill>
                <a:srgbClr val="FFFFFF"/>
              </a:solidFill>
              <a:round/>
              <a:headEnd/>
              <a:tailEnd/>
            </a:ln>
            <a:effectLst/>
          </p:spPr>
          <p:txBody>
            <a:bodyPr/>
            <a:lstStyle/>
            <a:p>
              <a:endParaRPr lang="en-US" sz="2213"/>
            </a:p>
          </p:txBody>
        </p:sp>
        <p:sp>
          <p:nvSpPr>
            <p:cNvPr id="429" name="Freeform 237">
              <a:extLst>
                <a:ext uri="{FF2B5EF4-FFF2-40B4-BE49-F238E27FC236}">
                  <a16:creationId xmlns:a16="http://schemas.microsoft.com/office/drawing/2014/main" id="{1628B59F-E241-47A9-AFDF-B033758D7258}"/>
                </a:ext>
              </a:extLst>
            </p:cNvPr>
            <p:cNvSpPr>
              <a:spLocks/>
            </p:cNvSpPr>
            <p:nvPr/>
          </p:nvSpPr>
          <p:spPr bwMode="auto">
            <a:xfrm>
              <a:off x="4710126" y="3140071"/>
              <a:ext cx="57150" cy="47625"/>
            </a:xfrm>
            <a:custGeom>
              <a:avLst/>
              <a:gdLst/>
              <a:ahLst/>
              <a:cxnLst>
                <a:cxn ang="0">
                  <a:pos x="0" y="3"/>
                </a:cxn>
                <a:cxn ang="0">
                  <a:pos x="26" y="0"/>
                </a:cxn>
                <a:cxn ang="0">
                  <a:pos x="27" y="8"/>
                </a:cxn>
                <a:cxn ang="0">
                  <a:pos x="31" y="22"/>
                </a:cxn>
                <a:cxn ang="0">
                  <a:pos x="5" y="26"/>
                </a:cxn>
                <a:cxn ang="0">
                  <a:pos x="0" y="3"/>
                </a:cxn>
              </a:cxnLst>
              <a:rect l="0" t="0" r="r" b="b"/>
              <a:pathLst>
                <a:path w="31" h="26">
                  <a:moveTo>
                    <a:pt x="0" y="3"/>
                  </a:moveTo>
                  <a:lnTo>
                    <a:pt x="26" y="0"/>
                  </a:lnTo>
                  <a:lnTo>
                    <a:pt x="27" y="8"/>
                  </a:lnTo>
                  <a:lnTo>
                    <a:pt x="31" y="22"/>
                  </a:lnTo>
                  <a:lnTo>
                    <a:pt x="5" y="26"/>
                  </a:lnTo>
                  <a:lnTo>
                    <a:pt x="0" y="3"/>
                  </a:lnTo>
                  <a:close/>
                </a:path>
              </a:pathLst>
            </a:custGeom>
            <a:grpFill/>
            <a:ln w="6350" cap="flat" cmpd="sng">
              <a:solidFill>
                <a:srgbClr val="FFFFFF"/>
              </a:solidFill>
              <a:prstDash val="solid"/>
              <a:round/>
              <a:headEnd/>
              <a:tailEnd/>
            </a:ln>
            <a:effectLst/>
          </p:spPr>
          <p:txBody>
            <a:bodyPr/>
            <a:lstStyle/>
            <a:p>
              <a:endParaRPr lang="en-US" sz="2213"/>
            </a:p>
          </p:txBody>
        </p:sp>
        <p:sp>
          <p:nvSpPr>
            <p:cNvPr id="430" name="Freeform 238">
              <a:extLst>
                <a:ext uri="{FF2B5EF4-FFF2-40B4-BE49-F238E27FC236}">
                  <a16:creationId xmlns:a16="http://schemas.microsoft.com/office/drawing/2014/main" id="{F6124253-69C4-453F-A1CD-60BE9297612A}"/>
                </a:ext>
              </a:extLst>
            </p:cNvPr>
            <p:cNvSpPr>
              <a:spLocks/>
            </p:cNvSpPr>
            <p:nvPr/>
          </p:nvSpPr>
          <p:spPr bwMode="auto">
            <a:xfrm>
              <a:off x="4656150" y="3032121"/>
              <a:ext cx="114300" cy="123825"/>
            </a:xfrm>
            <a:custGeom>
              <a:avLst/>
              <a:gdLst/>
              <a:ahLst/>
              <a:cxnLst>
                <a:cxn ang="0">
                  <a:pos x="24" y="0"/>
                </a:cxn>
                <a:cxn ang="0">
                  <a:pos x="8" y="5"/>
                </a:cxn>
                <a:cxn ang="0">
                  <a:pos x="14" y="32"/>
                </a:cxn>
                <a:cxn ang="0">
                  <a:pos x="0" y="60"/>
                </a:cxn>
                <a:cxn ang="0">
                  <a:pos x="12" y="69"/>
                </a:cxn>
                <a:cxn ang="0">
                  <a:pos x="27" y="54"/>
                </a:cxn>
                <a:cxn ang="0">
                  <a:pos x="33" y="66"/>
                </a:cxn>
                <a:cxn ang="0">
                  <a:pos x="60" y="60"/>
                </a:cxn>
                <a:cxn ang="0">
                  <a:pos x="63" y="29"/>
                </a:cxn>
                <a:cxn ang="0">
                  <a:pos x="24" y="0"/>
                </a:cxn>
              </a:cxnLst>
              <a:rect l="0" t="0" r="r" b="b"/>
              <a:pathLst>
                <a:path w="63" h="69">
                  <a:moveTo>
                    <a:pt x="24" y="0"/>
                  </a:moveTo>
                  <a:lnTo>
                    <a:pt x="8" y="5"/>
                  </a:lnTo>
                  <a:lnTo>
                    <a:pt x="14" y="32"/>
                  </a:lnTo>
                  <a:lnTo>
                    <a:pt x="0" y="60"/>
                  </a:lnTo>
                  <a:lnTo>
                    <a:pt x="12" y="69"/>
                  </a:lnTo>
                  <a:lnTo>
                    <a:pt x="27" y="54"/>
                  </a:lnTo>
                  <a:lnTo>
                    <a:pt x="33" y="66"/>
                  </a:lnTo>
                  <a:lnTo>
                    <a:pt x="60" y="60"/>
                  </a:lnTo>
                  <a:lnTo>
                    <a:pt x="63" y="29"/>
                  </a:lnTo>
                  <a:lnTo>
                    <a:pt x="24" y="0"/>
                  </a:lnTo>
                  <a:close/>
                </a:path>
              </a:pathLst>
            </a:custGeom>
            <a:grpFill/>
            <a:ln w="6350" cap="flat" cmpd="sng">
              <a:solidFill>
                <a:srgbClr val="FFFFFF"/>
              </a:solidFill>
              <a:prstDash val="solid"/>
              <a:round/>
              <a:headEnd/>
              <a:tailEnd/>
            </a:ln>
            <a:effectLst/>
          </p:spPr>
          <p:txBody>
            <a:bodyPr/>
            <a:lstStyle/>
            <a:p>
              <a:endParaRPr lang="en-US" sz="2213"/>
            </a:p>
          </p:txBody>
        </p:sp>
        <p:sp>
          <p:nvSpPr>
            <p:cNvPr id="431" name="Freeform 239">
              <a:extLst>
                <a:ext uri="{FF2B5EF4-FFF2-40B4-BE49-F238E27FC236}">
                  <a16:creationId xmlns:a16="http://schemas.microsoft.com/office/drawing/2014/main" id="{21DB5C7E-EEF4-4AA6-83BE-FF8E688CA7AB}"/>
                </a:ext>
              </a:extLst>
            </p:cNvPr>
            <p:cNvSpPr>
              <a:spLocks/>
            </p:cNvSpPr>
            <p:nvPr/>
          </p:nvSpPr>
          <p:spPr bwMode="auto">
            <a:xfrm>
              <a:off x="4613288" y="3070221"/>
              <a:ext cx="68263" cy="73025"/>
            </a:xfrm>
            <a:custGeom>
              <a:avLst/>
              <a:gdLst/>
              <a:ahLst/>
              <a:cxnLst>
                <a:cxn ang="0">
                  <a:pos x="36" y="0"/>
                </a:cxn>
                <a:cxn ang="0">
                  <a:pos x="0" y="0"/>
                </a:cxn>
                <a:cxn ang="0">
                  <a:pos x="8" y="35"/>
                </a:cxn>
                <a:cxn ang="0">
                  <a:pos x="23" y="41"/>
                </a:cxn>
                <a:cxn ang="0">
                  <a:pos x="38" y="8"/>
                </a:cxn>
                <a:cxn ang="0">
                  <a:pos x="36" y="0"/>
                </a:cxn>
              </a:cxnLst>
              <a:rect l="0" t="0" r="r" b="b"/>
              <a:pathLst>
                <a:path w="38" h="41">
                  <a:moveTo>
                    <a:pt x="36" y="0"/>
                  </a:moveTo>
                  <a:lnTo>
                    <a:pt x="0" y="0"/>
                  </a:lnTo>
                  <a:lnTo>
                    <a:pt x="8" y="35"/>
                  </a:lnTo>
                  <a:lnTo>
                    <a:pt x="23" y="41"/>
                  </a:lnTo>
                  <a:lnTo>
                    <a:pt x="38" y="8"/>
                  </a:lnTo>
                  <a:lnTo>
                    <a:pt x="36" y="0"/>
                  </a:lnTo>
                  <a:close/>
                </a:path>
              </a:pathLst>
            </a:custGeom>
            <a:grpFill/>
            <a:ln w="6350" cap="flat" cmpd="sng">
              <a:solidFill>
                <a:srgbClr val="FFFFFF"/>
              </a:solidFill>
              <a:prstDash val="solid"/>
              <a:round/>
              <a:headEnd/>
              <a:tailEnd/>
            </a:ln>
            <a:effectLst/>
          </p:spPr>
          <p:txBody>
            <a:bodyPr/>
            <a:lstStyle/>
            <a:p>
              <a:endParaRPr lang="en-US" sz="2213"/>
            </a:p>
          </p:txBody>
        </p:sp>
        <p:sp>
          <p:nvSpPr>
            <p:cNvPr id="432" name="Freeform 240">
              <a:extLst>
                <a:ext uri="{FF2B5EF4-FFF2-40B4-BE49-F238E27FC236}">
                  <a16:creationId xmlns:a16="http://schemas.microsoft.com/office/drawing/2014/main" id="{E275C4AC-4C4D-45AF-8DDE-A820BE08EE08}"/>
                </a:ext>
              </a:extLst>
            </p:cNvPr>
            <p:cNvSpPr>
              <a:spLocks/>
            </p:cNvSpPr>
            <p:nvPr/>
          </p:nvSpPr>
          <p:spPr bwMode="auto">
            <a:xfrm>
              <a:off x="4540263" y="3001958"/>
              <a:ext cx="65088" cy="68262"/>
            </a:xfrm>
            <a:custGeom>
              <a:avLst/>
              <a:gdLst/>
              <a:ahLst/>
              <a:cxnLst>
                <a:cxn ang="0">
                  <a:pos x="36" y="0"/>
                </a:cxn>
                <a:cxn ang="0">
                  <a:pos x="0" y="7"/>
                </a:cxn>
                <a:cxn ang="0">
                  <a:pos x="3" y="37"/>
                </a:cxn>
                <a:cxn ang="0">
                  <a:pos x="18" y="28"/>
                </a:cxn>
                <a:cxn ang="0">
                  <a:pos x="36" y="19"/>
                </a:cxn>
                <a:cxn ang="0">
                  <a:pos x="36" y="0"/>
                </a:cxn>
              </a:cxnLst>
              <a:rect l="0" t="0" r="r" b="b"/>
              <a:pathLst>
                <a:path w="36" h="37">
                  <a:moveTo>
                    <a:pt x="36" y="0"/>
                  </a:moveTo>
                  <a:lnTo>
                    <a:pt x="0" y="7"/>
                  </a:lnTo>
                  <a:lnTo>
                    <a:pt x="3" y="37"/>
                  </a:lnTo>
                  <a:lnTo>
                    <a:pt x="18" y="28"/>
                  </a:lnTo>
                  <a:lnTo>
                    <a:pt x="36" y="19"/>
                  </a:lnTo>
                  <a:lnTo>
                    <a:pt x="36" y="0"/>
                  </a:lnTo>
                  <a:close/>
                </a:path>
              </a:pathLst>
            </a:custGeom>
            <a:grpFill/>
            <a:ln w="6350" cap="flat" cmpd="sng">
              <a:solidFill>
                <a:srgbClr val="FFFFFF"/>
              </a:solidFill>
              <a:prstDash val="solid"/>
              <a:round/>
              <a:headEnd/>
              <a:tailEnd/>
            </a:ln>
            <a:effectLst/>
          </p:spPr>
          <p:txBody>
            <a:bodyPr/>
            <a:lstStyle/>
            <a:p>
              <a:endParaRPr lang="en-US" sz="2213"/>
            </a:p>
          </p:txBody>
        </p:sp>
        <p:sp>
          <p:nvSpPr>
            <p:cNvPr id="433" name="Freeform 241">
              <a:extLst>
                <a:ext uri="{FF2B5EF4-FFF2-40B4-BE49-F238E27FC236}">
                  <a16:creationId xmlns:a16="http://schemas.microsoft.com/office/drawing/2014/main" id="{8619FC6D-1A3B-4A76-A803-98AFA12771AA}"/>
                </a:ext>
              </a:extLst>
            </p:cNvPr>
            <p:cNvSpPr>
              <a:spLocks/>
            </p:cNvSpPr>
            <p:nvPr/>
          </p:nvSpPr>
          <p:spPr bwMode="auto">
            <a:xfrm>
              <a:off x="5357827" y="3194046"/>
              <a:ext cx="52388" cy="63500"/>
            </a:xfrm>
            <a:custGeom>
              <a:avLst/>
              <a:gdLst/>
              <a:ahLst/>
              <a:cxnLst>
                <a:cxn ang="0">
                  <a:pos x="29" y="15"/>
                </a:cxn>
                <a:cxn ang="0">
                  <a:pos x="6" y="0"/>
                </a:cxn>
                <a:cxn ang="0">
                  <a:pos x="0" y="17"/>
                </a:cxn>
                <a:cxn ang="0">
                  <a:pos x="11" y="15"/>
                </a:cxn>
                <a:cxn ang="0">
                  <a:pos x="12" y="27"/>
                </a:cxn>
                <a:cxn ang="0">
                  <a:pos x="23" y="35"/>
                </a:cxn>
                <a:cxn ang="0">
                  <a:pos x="29" y="15"/>
                </a:cxn>
              </a:cxnLst>
              <a:rect l="0" t="0" r="r" b="b"/>
              <a:pathLst>
                <a:path w="29" h="35">
                  <a:moveTo>
                    <a:pt x="29" y="15"/>
                  </a:moveTo>
                  <a:lnTo>
                    <a:pt x="6" y="0"/>
                  </a:lnTo>
                  <a:lnTo>
                    <a:pt x="0" y="17"/>
                  </a:lnTo>
                  <a:lnTo>
                    <a:pt x="11" y="15"/>
                  </a:lnTo>
                  <a:lnTo>
                    <a:pt x="12" y="27"/>
                  </a:lnTo>
                  <a:lnTo>
                    <a:pt x="23" y="35"/>
                  </a:lnTo>
                  <a:lnTo>
                    <a:pt x="29" y="15"/>
                  </a:lnTo>
                  <a:close/>
                </a:path>
              </a:pathLst>
            </a:custGeom>
            <a:grpFill/>
            <a:ln w="6350" cap="flat" cmpd="sng">
              <a:solidFill>
                <a:srgbClr val="FFFFFF"/>
              </a:solidFill>
              <a:prstDash val="solid"/>
              <a:round/>
              <a:headEnd/>
              <a:tailEnd/>
            </a:ln>
            <a:effectLst/>
          </p:spPr>
          <p:txBody>
            <a:bodyPr/>
            <a:lstStyle/>
            <a:p>
              <a:endParaRPr lang="en-US" sz="2213"/>
            </a:p>
          </p:txBody>
        </p:sp>
        <p:sp>
          <p:nvSpPr>
            <p:cNvPr id="434" name="Freeform 242">
              <a:extLst>
                <a:ext uri="{FF2B5EF4-FFF2-40B4-BE49-F238E27FC236}">
                  <a16:creationId xmlns:a16="http://schemas.microsoft.com/office/drawing/2014/main" id="{971EAE78-B46A-4C70-A66B-14C7AC89955E}"/>
                </a:ext>
              </a:extLst>
            </p:cNvPr>
            <p:cNvSpPr>
              <a:spLocks noChangeAspect="1"/>
            </p:cNvSpPr>
            <p:nvPr/>
          </p:nvSpPr>
          <p:spPr bwMode="auto">
            <a:xfrm>
              <a:off x="5283215" y="3222620"/>
              <a:ext cx="463551" cy="404812"/>
            </a:xfrm>
            <a:custGeom>
              <a:avLst/>
              <a:gdLst/>
              <a:ahLst/>
              <a:cxnLst>
                <a:cxn ang="0">
                  <a:pos x="0" y="5"/>
                </a:cxn>
                <a:cxn ang="0">
                  <a:pos x="14" y="0"/>
                </a:cxn>
                <a:cxn ang="0">
                  <a:pos x="37" y="12"/>
                </a:cxn>
                <a:cxn ang="0">
                  <a:pos x="50" y="0"/>
                </a:cxn>
                <a:cxn ang="0">
                  <a:pos x="53" y="14"/>
                </a:cxn>
                <a:cxn ang="0">
                  <a:pos x="63" y="19"/>
                </a:cxn>
                <a:cxn ang="0">
                  <a:pos x="66" y="33"/>
                </a:cxn>
                <a:cxn ang="0">
                  <a:pos x="101" y="50"/>
                </a:cxn>
                <a:cxn ang="0">
                  <a:pos x="134" y="45"/>
                </a:cxn>
                <a:cxn ang="0">
                  <a:pos x="131" y="36"/>
                </a:cxn>
                <a:cxn ang="0">
                  <a:pos x="173" y="22"/>
                </a:cxn>
                <a:cxn ang="0">
                  <a:pos x="227" y="47"/>
                </a:cxn>
                <a:cxn ang="0">
                  <a:pos x="228" y="62"/>
                </a:cxn>
                <a:cxn ang="0">
                  <a:pos x="219" y="87"/>
                </a:cxn>
                <a:cxn ang="0">
                  <a:pos x="221" y="124"/>
                </a:cxn>
                <a:cxn ang="0">
                  <a:pos x="234" y="136"/>
                </a:cxn>
                <a:cxn ang="0">
                  <a:pos x="224" y="155"/>
                </a:cxn>
                <a:cxn ang="0">
                  <a:pos x="255" y="195"/>
                </a:cxn>
                <a:cxn ang="0">
                  <a:pos x="234" y="224"/>
                </a:cxn>
                <a:cxn ang="0">
                  <a:pos x="177" y="215"/>
                </a:cxn>
                <a:cxn ang="0">
                  <a:pos x="165" y="197"/>
                </a:cxn>
                <a:cxn ang="0">
                  <a:pos x="126" y="203"/>
                </a:cxn>
                <a:cxn ang="0">
                  <a:pos x="98" y="184"/>
                </a:cxn>
                <a:cxn ang="0">
                  <a:pos x="77" y="150"/>
                </a:cxn>
                <a:cxn ang="0">
                  <a:pos x="63" y="144"/>
                </a:cxn>
                <a:cxn ang="0">
                  <a:pos x="59" y="152"/>
                </a:cxn>
                <a:cxn ang="0">
                  <a:pos x="42" y="116"/>
                </a:cxn>
                <a:cxn ang="0">
                  <a:pos x="17" y="94"/>
                </a:cxn>
                <a:cxn ang="0">
                  <a:pos x="29" y="62"/>
                </a:cxn>
                <a:cxn ang="0">
                  <a:pos x="18" y="57"/>
                </a:cxn>
                <a:cxn ang="0">
                  <a:pos x="9" y="39"/>
                </a:cxn>
                <a:cxn ang="0">
                  <a:pos x="0" y="5"/>
                </a:cxn>
              </a:cxnLst>
              <a:rect l="0" t="0" r="r" b="b"/>
              <a:pathLst>
                <a:path w="255" h="224">
                  <a:moveTo>
                    <a:pt x="0" y="5"/>
                  </a:moveTo>
                  <a:lnTo>
                    <a:pt x="14" y="0"/>
                  </a:lnTo>
                  <a:lnTo>
                    <a:pt x="37" y="12"/>
                  </a:lnTo>
                  <a:lnTo>
                    <a:pt x="50" y="0"/>
                  </a:lnTo>
                  <a:lnTo>
                    <a:pt x="53" y="14"/>
                  </a:lnTo>
                  <a:lnTo>
                    <a:pt x="63" y="19"/>
                  </a:lnTo>
                  <a:lnTo>
                    <a:pt x="66" y="33"/>
                  </a:lnTo>
                  <a:lnTo>
                    <a:pt x="101" y="50"/>
                  </a:lnTo>
                  <a:lnTo>
                    <a:pt x="134" y="45"/>
                  </a:lnTo>
                  <a:lnTo>
                    <a:pt x="131" y="36"/>
                  </a:lnTo>
                  <a:lnTo>
                    <a:pt x="173" y="22"/>
                  </a:lnTo>
                  <a:lnTo>
                    <a:pt x="227" y="47"/>
                  </a:lnTo>
                  <a:lnTo>
                    <a:pt x="228" y="62"/>
                  </a:lnTo>
                  <a:lnTo>
                    <a:pt x="219" y="87"/>
                  </a:lnTo>
                  <a:lnTo>
                    <a:pt x="221" y="124"/>
                  </a:lnTo>
                  <a:lnTo>
                    <a:pt x="234" y="136"/>
                  </a:lnTo>
                  <a:lnTo>
                    <a:pt x="224" y="155"/>
                  </a:lnTo>
                  <a:lnTo>
                    <a:pt x="255" y="195"/>
                  </a:lnTo>
                  <a:lnTo>
                    <a:pt x="234" y="224"/>
                  </a:lnTo>
                  <a:lnTo>
                    <a:pt x="177" y="215"/>
                  </a:lnTo>
                  <a:lnTo>
                    <a:pt x="165" y="197"/>
                  </a:lnTo>
                  <a:lnTo>
                    <a:pt x="126" y="203"/>
                  </a:lnTo>
                  <a:lnTo>
                    <a:pt x="98" y="184"/>
                  </a:lnTo>
                  <a:lnTo>
                    <a:pt x="77" y="150"/>
                  </a:lnTo>
                  <a:lnTo>
                    <a:pt x="63" y="144"/>
                  </a:lnTo>
                  <a:lnTo>
                    <a:pt x="59" y="152"/>
                  </a:lnTo>
                  <a:lnTo>
                    <a:pt x="42" y="116"/>
                  </a:lnTo>
                  <a:lnTo>
                    <a:pt x="17" y="94"/>
                  </a:lnTo>
                  <a:lnTo>
                    <a:pt x="29" y="62"/>
                  </a:lnTo>
                  <a:lnTo>
                    <a:pt x="18" y="57"/>
                  </a:lnTo>
                  <a:lnTo>
                    <a:pt x="9" y="39"/>
                  </a:lnTo>
                  <a:lnTo>
                    <a:pt x="0"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35" name="Freeform 243">
              <a:extLst>
                <a:ext uri="{FF2B5EF4-FFF2-40B4-BE49-F238E27FC236}">
                  <a16:creationId xmlns:a16="http://schemas.microsoft.com/office/drawing/2014/main" id="{71E8B9FE-FC15-4116-B1E3-881D1D7BED8D}"/>
                </a:ext>
              </a:extLst>
            </p:cNvPr>
            <p:cNvSpPr>
              <a:spLocks noChangeAspect="1"/>
            </p:cNvSpPr>
            <p:nvPr/>
          </p:nvSpPr>
          <p:spPr bwMode="auto">
            <a:xfrm>
              <a:off x="5251465" y="3154358"/>
              <a:ext cx="101600" cy="92075"/>
            </a:xfrm>
            <a:custGeom>
              <a:avLst/>
              <a:gdLst/>
              <a:ahLst/>
              <a:cxnLst>
                <a:cxn ang="0">
                  <a:pos x="0" y="6"/>
                </a:cxn>
                <a:cxn ang="0">
                  <a:pos x="6" y="12"/>
                </a:cxn>
                <a:cxn ang="0">
                  <a:pos x="15" y="23"/>
                </a:cxn>
                <a:cxn ang="0">
                  <a:pos x="20" y="37"/>
                </a:cxn>
                <a:cxn ang="0">
                  <a:pos x="31" y="37"/>
                </a:cxn>
                <a:cxn ang="0">
                  <a:pos x="36" y="35"/>
                </a:cxn>
                <a:cxn ang="0">
                  <a:pos x="43" y="43"/>
                </a:cxn>
                <a:cxn ang="0">
                  <a:pos x="56" y="51"/>
                </a:cxn>
                <a:cxn ang="0">
                  <a:pos x="56" y="35"/>
                </a:cxn>
                <a:cxn ang="0">
                  <a:pos x="41" y="25"/>
                </a:cxn>
                <a:cxn ang="0">
                  <a:pos x="38" y="15"/>
                </a:cxn>
                <a:cxn ang="0">
                  <a:pos x="32" y="12"/>
                </a:cxn>
                <a:cxn ang="0">
                  <a:pos x="32" y="6"/>
                </a:cxn>
                <a:cxn ang="0">
                  <a:pos x="26" y="5"/>
                </a:cxn>
                <a:cxn ang="0">
                  <a:pos x="17" y="3"/>
                </a:cxn>
                <a:cxn ang="0">
                  <a:pos x="9" y="0"/>
                </a:cxn>
                <a:cxn ang="0">
                  <a:pos x="3" y="2"/>
                </a:cxn>
                <a:cxn ang="0">
                  <a:pos x="0" y="6"/>
                </a:cxn>
              </a:cxnLst>
              <a:rect l="0" t="0" r="r" b="b"/>
              <a:pathLst>
                <a:path w="56" h="51">
                  <a:moveTo>
                    <a:pt x="0" y="6"/>
                  </a:moveTo>
                  <a:lnTo>
                    <a:pt x="6" y="12"/>
                  </a:lnTo>
                  <a:lnTo>
                    <a:pt x="15" y="23"/>
                  </a:lnTo>
                  <a:lnTo>
                    <a:pt x="20" y="37"/>
                  </a:lnTo>
                  <a:lnTo>
                    <a:pt x="31" y="37"/>
                  </a:lnTo>
                  <a:lnTo>
                    <a:pt x="36" y="35"/>
                  </a:lnTo>
                  <a:lnTo>
                    <a:pt x="43" y="43"/>
                  </a:lnTo>
                  <a:lnTo>
                    <a:pt x="56" y="51"/>
                  </a:lnTo>
                  <a:lnTo>
                    <a:pt x="56" y="35"/>
                  </a:lnTo>
                  <a:lnTo>
                    <a:pt x="41" y="25"/>
                  </a:lnTo>
                  <a:lnTo>
                    <a:pt x="38" y="15"/>
                  </a:lnTo>
                  <a:lnTo>
                    <a:pt x="32" y="12"/>
                  </a:lnTo>
                  <a:lnTo>
                    <a:pt x="32" y="6"/>
                  </a:lnTo>
                  <a:lnTo>
                    <a:pt x="26" y="5"/>
                  </a:lnTo>
                  <a:lnTo>
                    <a:pt x="17" y="3"/>
                  </a:lnTo>
                  <a:lnTo>
                    <a:pt x="9" y="0"/>
                  </a:lnTo>
                  <a:lnTo>
                    <a:pt x="3" y="2"/>
                  </a:lnTo>
                  <a:lnTo>
                    <a:pt x="0" y="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36" name="Freeform 244">
              <a:extLst>
                <a:ext uri="{FF2B5EF4-FFF2-40B4-BE49-F238E27FC236}">
                  <a16:creationId xmlns:a16="http://schemas.microsoft.com/office/drawing/2014/main" id="{10E616C2-4014-4EE8-AFC3-5E1FB9F2AC2E}"/>
                </a:ext>
              </a:extLst>
            </p:cNvPr>
            <p:cNvSpPr>
              <a:spLocks/>
            </p:cNvSpPr>
            <p:nvPr/>
          </p:nvSpPr>
          <p:spPr bwMode="auto">
            <a:xfrm>
              <a:off x="4498988" y="2862259"/>
              <a:ext cx="157163" cy="82550"/>
            </a:xfrm>
            <a:custGeom>
              <a:avLst/>
              <a:gdLst/>
              <a:ahLst/>
              <a:cxnLst>
                <a:cxn ang="0">
                  <a:pos x="87" y="29"/>
                </a:cxn>
                <a:cxn ang="0">
                  <a:pos x="68" y="44"/>
                </a:cxn>
                <a:cxn ang="0">
                  <a:pos x="27" y="45"/>
                </a:cxn>
                <a:cxn ang="0">
                  <a:pos x="0" y="17"/>
                </a:cxn>
                <a:cxn ang="0">
                  <a:pos x="38" y="0"/>
                </a:cxn>
                <a:cxn ang="0">
                  <a:pos x="57" y="15"/>
                </a:cxn>
                <a:cxn ang="0">
                  <a:pos x="87" y="29"/>
                </a:cxn>
              </a:cxnLst>
              <a:rect l="0" t="0" r="r" b="b"/>
              <a:pathLst>
                <a:path w="87" h="45">
                  <a:moveTo>
                    <a:pt x="87" y="29"/>
                  </a:moveTo>
                  <a:lnTo>
                    <a:pt x="68" y="44"/>
                  </a:lnTo>
                  <a:lnTo>
                    <a:pt x="27" y="45"/>
                  </a:lnTo>
                  <a:lnTo>
                    <a:pt x="0" y="17"/>
                  </a:lnTo>
                  <a:lnTo>
                    <a:pt x="38" y="0"/>
                  </a:lnTo>
                  <a:lnTo>
                    <a:pt x="57" y="15"/>
                  </a:lnTo>
                  <a:lnTo>
                    <a:pt x="87" y="29"/>
                  </a:lnTo>
                  <a:close/>
                </a:path>
              </a:pathLst>
            </a:custGeom>
            <a:grpFill/>
            <a:ln w="6350" cap="flat" cmpd="sng">
              <a:solidFill>
                <a:srgbClr val="FFFFFF"/>
              </a:solidFill>
              <a:prstDash val="solid"/>
              <a:round/>
              <a:headEnd/>
              <a:tailEnd/>
            </a:ln>
            <a:effectLst/>
          </p:spPr>
          <p:txBody>
            <a:bodyPr/>
            <a:lstStyle/>
            <a:p>
              <a:endParaRPr lang="en-US" sz="2213"/>
            </a:p>
          </p:txBody>
        </p:sp>
        <p:sp>
          <p:nvSpPr>
            <p:cNvPr id="437" name="Freeform 245">
              <a:extLst>
                <a:ext uri="{FF2B5EF4-FFF2-40B4-BE49-F238E27FC236}">
                  <a16:creationId xmlns:a16="http://schemas.microsoft.com/office/drawing/2014/main" id="{05FDE114-7DE7-4B68-8C48-BC22BFAE1BEF}"/>
                </a:ext>
              </a:extLst>
            </p:cNvPr>
            <p:cNvSpPr>
              <a:spLocks/>
            </p:cNvSpPr>
            <p:nvPr/>
          </p:nvSpPr>
          <p:spPr bwMode="auto">
            <a:xfrm>
              <a:off x="6340492" y="3513132"/>
              <a:ext cx="233363" cy="220662"/>
            </a:xfrm>
            <a:custGeom>
              <a:avLst/>
              <a:gdLst/>
              <a:ahLst/>
              <a:cxnLst>
                <a:cxn ang="0">
                  <a:pos x="22" y="43"/>
                </a:cxn>
                <a:cxn ang="0">
                  <a:pos x="13" y="31"/>
                </a:cxn>
                <a:cxn ang="0">
                  <a:pos x="10" y="19"/>
                </a:cxn>
                <a:cxn ang="0">
                  <a:pos x="1" y="24"/>
                </a:cxn>
                <a:cxn ang="0">
                  <a:pos x="0" y="46"/>
                </a:cxn>
                <a:cxn ang="0">
                  <a:pos x="19" y="54"/>
                </a:cxn>
                <a:cxn ang="0">
                  <a:pos x="30" y="66"/>
                </a:cxn>
                <a:cxn ang="0">
                  <a:pos x="60" y="66"/>
                </a:cxn>
                <a:cxn ang="0">
                  <a:pos x="39" y="82"/>
                </a:cxn>
                <a:cxn ang="0">
                  <a:pos x="46" y="93"/>
                </a:cxn>
                <a:cxn ang="0">
                  <a:pos x="58" y="82"/>
                </a:cxn>
                <a:cxn ang="0">
                  <a:pos x="64" y="121"/>
                </a:cxn>
                <a:cxn ang="0">
                  <a:pos x="73" y="90"/>
                </a:cxn>
                <a:cxn ang="0">
                  <a:pos x="91" y="57"/>
                </a:cxn>
                <a:cxn ang="0">
                  <a:pos x="94" y="43"/>
                </a:cxn>
                <a:cxn ang="0">
                  <a:pos x="124" y="33"/>
                </a:cxn>
                <a:cxn ang="0">
                  <a:pos x="129" y="19"/>
                </a:cxn>
                <a:cxn ang="0">
                  <a:pos x="108" y="13"/>
                </a:cxn>
                <a:cxn ang="0">
                  <a:pos x="111" y="0"/>
                </a:cxn>
                <a:cxn ang="0">
                  <a:pos x="57" y="21"/>
                </a:cxn>
                <a:cxn ang="0">
                  <a:pos x="55" y="43"/>
                </a:cxn>
                <a:cxn ang="0">
                  <a:pos x="22" y="43"/>
                </a:cxn>
              </a:cxnLst>
              <a:rect l="0" t="0" r="r" b="b"/>
              <a:pathLst>
                <a:path w="129" h="121">
                  <a:moveTo>
                    <a:pt x="22" y="43"/>
                  </a:moveTo>
                  <a:lnTo>
                    <a:pt x="13" y="31"/>
                  </a:lnTo>
                  <a:lnTo>
                    <a:pt x="10" y="19"/>
                  </a:lnTo>
                  <a:lnTo>
                    <a:pt x="1" y="24"/>
                  </a:lnTo>
                  <a:lnTo>
                    <a:pt x="0" y="46"/>
                  </a:lnTo>
                  <a:lnTo>
                    <a:pt x="19" y="54"/>
                  </a:lnTo>
                  <a:lnTo>
                    <a:pt x="30" y="66"/>
                  </a:lnTo>
                  <a:lnTo>
                    <a:pt x="60" y="66"/>
                  </a:lnTo>
                  <a:lnTo>
                    <a:pt x="39" y="82"/>
                  </a:lnTo>
                  <a:lnTo>
                    <a:pt x="46" y="93"/>
                  </a:lnTo>
                  <a:lnTo>
                    <a:pt x="58" y="82"/>
                  </a:lnTo>
                  <a:lnTo>
                    <a:pt x="64" y="121"/>
                  </a:lnTo>
                  <a:lnTo>
                    <a:pt x="73" y="90"/>
                  </a:lnTo>
                  <a:lnTo>
                    <a:pt x="91" y="57"/>
                  </a:lnTo>
                  <a:lnTo>
                    <a:pt x="94" y="43"/>
                  </a:lnTo>
                  <a:lnTo>
                    <a:pt x="124" y="33"/>
                  </a:lnTo>
                  <a:lnTo>
                    <a:pt x="129" y="19"/>
                  </a:lnTo>
                  <a:lnTo>
                    <a:pt x="108" y="13"/>
                  </a:lnTo>
                  <a:lnTo>
                    <a:pt x="111" y="0"/>
                  </a:lnTo>
                  <a:lnTo>
                    <a:pt x="57" y="21"/>
                  </a:lnTo>
                  <a:lnTo>
                    <a:pt x="55" y="43"/>
                  </a:lnTo>
                  <a:lnTo>
                    <a:pt x="22" y="43"/>
                  </a:lnTo>
                  <a:close/>
                </a:path>
              </a:pathLst>
            </a:custGeom>
            <a:grpFill/>
            <a:ln w="6350" cap="flat" cmpd="sng">
              <a:solidFill>
                <a:srgbClr val="FFFFFF"/>
              </a:solidFill>
              <a:prstDash val="solid"/>
              <a:round/>
              <a:headEnd/>
              <a:tailEnd/>
            </a:ln>
            <a:effectLst/>
          </p:spPr>
          <p:txBody>
            <a:bodyPr/>
            <a:lstStyle/>
            <a:p>
              <a:endParaRPr lang="en-US" sz="2213"/>
            </a:p>
          </p:txBody>
        </p:sp>
      </p:grpSp>
      <p:pic>
        <p:nvPicPr>
          <p:cNvPr id="193" name="Picture 192">
            <a:extLst>
              <a:ext uri="{FF2B5EF4-FFF2-40B4-BE49-F238E27FC236}">
                <a16:creationId xmlns:a16="http://schemas.microsoft.com/office/drawing/2014/main" id="{CA77EA3A-BF11-4475-95C4-6A256C892361}"/>
              </a:ext>
            </a:extLst>
          </p:cNvPr>
          <p:cNvPicPr>
            <a:picLocks noChangeAspect="1"/>
          </p:cNvPicPr>
          <p:nvPr/>
        </p:nvPicPr>
        <p:blipFill>
          <a:blip r:embed="rId6"/>
          <a:stretch>
            <a:fillRect/>
          </a:stretch>
        </p:blipFill>
        <p:spPr>
          <a:xfrm>
            <a:off x="6790109" y="3222820"/>
            <a:ext cx="5697261" cy="2450435"/>
          </a:xfrm>
          <a:prstGeom prst="rect">
            <a:avLst/>
          </a:prstGeom>
        </p:spPr>
      </p:pic>
      <p:cxnSp>
        <p:nvCxnSpPr>
          <p:cNvPr id="441" name="Connector: Elbow 440">
            <a:extLst>
              <a:ext uri="{FF2B5EF4-FFF2-40B4-BE49-F238E27FC236}">
                <a16:creationId xmlns:a16="http://schemas.microsoft.com/office/drawing/2014/main" id="{0EA7C28A-9A06-47E9-B79D-5318A8F2AB49}"/>
              </a:ext>
            </a:extLst>
          </p:cNvPr>
          <p:cNvCxnSpPr>
            <a:stCxn id="193" idx="0"/>
          </p:cNvCxnSpPr>
          <p:nvPr/>
        </p:nvCxnSpPr>
        <p:spPr bwMode="auto">
          <a:xfrm rot="16200000" flipV="1">
            <a:off x="7565394" y="1149474"/>
            <a:ext cx="302047" cy="3844646"/>
          </a:xfrm>
          <a:prstGeom prst="bentConnector2">
            <a:avLst/>
          </a:prstGeom>
          <a:solidFill>
            <a:schemeClr val="accent1"/>
          </a:solidFill>
          <a:ln w="38100" cap="flat" cmpd="sng" algn="ctr">
            <a:gradFill>
              <a:gsLst>
                <a:gs pos="0">
                  <a:srgbClr val="27ACAA"/>
                </a:gs>
                <a:gs pos="83000">
                  <a:schemeClr val="accent4">
                    <a:lumMod val="40000"/>
                    <a:lumOff val="60000"/>
                  </a:schemeClr>
                </a:gs>
                <a:gs pos="100000">
                  <a:srgbClr val="DBCBF9"/>
                </a:gs>
              </a:gsLst>
              <a:lin ang="5400000" scaled="1"/>
            </a:gra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442" name="Picture 441">
            <a:extLst>
              <a:ext uri="{FF2B5EF4-FFF2-40B4-BE49-F238E27FC236}">
                <a16:creationId xmlns:a16="http://schemas.microsoft.com/office/drawing/2014/main" id="{506B71C5-8BED-4FEC-B73E-45460D4BF82C}"/>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7687409" y="2982635"/>
            <a:ext cx="1260000" cy="360000"/>
          </a:xfrm>
          <a:prstGeom prst="rect">
            <a:avLst/>
          </a:prstGeom>
        </p:spPr>
      </p:pic>
      <p:pic>
        <p:nvPicPr>
          <p:cNvPr id="444" name="Picture 443">
            <a:extLst>
              <a:ext uri="{FF2B5EF4-FFF2-40B4-BE49-F238E27FC236}">
                <a16:creationId xmlns:a16="http://schemas.microsoft.com/office/drawing/2014/main" id="{EC8C0925-5230-4C0E-B11A-A74099DCBE0F}"/>
              </a:ext>
            </a:extLst>
          </p:cNvPr>
          <p:cNvPicPr>
            <a:picLocks noChangeAspect="1"/>
          </p:cNvPicPr>
          <p:nvPr/>
        </p:nvPicPr>
        <p:blipFill rotWithShape="1">
          <a:blip r:embed="rId8"/>
          <a:srcRect t="-1" b="1690"/>
          <a:stretch/>
        </p:blipFill>
        <p:spPr>
          <a:xfrm>
            <a:off x="399126" y="4217633"/>
            <a:ext cx="2647535" cy="2733672"/>
          </a:xfrm>
          <a:prstGeom prst="rect">
            <a:avLst/>
          </a:prstGeom>
          <a:gradFill>
            <a:gsLst>
              <a:gs pos="42000">
                <a:schemeClr val="accent1">
                  <a:lumMod val="6000"/>
                  <a:lumOff val="9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cxnSp>
        <p:nvCxnSpPr>
          <p:cNvPr id="446" name="Connector: Elbow 445">
            <a:extLst>
              <a:ext uri="{FF2B5EF4-FFF2-40B4-BE49-F238E27FC236}">
                <a16:creationId xmlns:a16="http://schemas.microsoft.com/office/drawing/2014/main" id="{74ED6262-4214-40AA-8449-9DEFFA112EED}"/>
              </a:ext>
            </a:extLst>
          </p:cNvPr>
          <p:cNvCxnSpPr>
            <a:stCxn id="444" idx="0"/>
          </p:cNvCxnSpPr>
          <p:nvPr/>
        </p:nvCxnSpPr>
        <p:spPr bwMode="auto">
          <a:xfrm rot="5400000" flipH="1" flipV="1">
            <a:off x="1753561" y="3452190"/>
            <a:ext cx="734776" cy="796111"/>
          </a:xfrm>
          <a:prstGeom prst="bentConnector2">
            <a:avLst/>
          </a:prstGeom>
          <a:solidFill>
            <a:schemeClr val="accent1"/>
          </a:solidFill>
          <a:ln w="38100" cap="flat" cmpd="sng" algn="ctr">
            <a:gradFill>
              <a:gsLst>
                <a:gs pos="0">
                  <a:srgbClr val="27ACAA"/>
                </a:gs>
                <a:gs pos="83000">
                  <a:schemeClr val="accent4">
                    <a:lumMod val="40000"/>
                    <a:lumOff val="60000"/>
                  </a:schemeClr>
                </a:gs>
                <a:gs pos="100000">
                  <a:srgbClr val="DBCBF9"/>
                </a:gs>
              </a:gsLst>
              <a:lin ang="5400000" scaled="1"/>
            </a:gra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447" name="Picture 446">
            <a:extLst>
              <a:ext uri="{FF2B5EF4-FFF2-40B4-BE49-F238E27FC236}">
                <a16:creationId xmlns:a16="http://schemas.microsoft.com/office/drawing/2014/main" id="{884E41F8-0FAE-455D-B9E3-14E0B81671F5}"/>
              </a:ext>
            </a:extLst>
          </p:cNvPr>
          <p:cNvPicPr>
            <a:picLocks/>
          </p:cNvPicPr>
          <p:nvPr/>
        </p:nvPicPr>
        <p:blipFill>
          <a:blip r:embed="rId9">
            <a:extLst>
              <a:ext uri="{28A0092B-C50C-407E-A947-70E740481C1C}">
                <a14:useLocalDpi xmlns:a14="http://schemas.microsoft.com/office/drawing/2010/main" val="0"/>
              </a:ext>
            </a:extLst>
          </a:blip>
          <a:stretch>
            <a:fillRect/>
          </a:stretch>
        </p:blipFill>
        <p:spPr>
          <a:xfrm>
            <a:off x="405844" y="3907714"/>
            <a:ext cx="1226179" cy="372438"/>
          </a:xfrm>
          <a:prstGeom prst="rect">
            <a:avLst/>
          </a:prstGeom>
        </p:spPr>
      </p:pic>
      <p:grpSp>
        <p:nvGrpSpPr>
          <p:cNvPr id="438" name="Group 437">
            <a:extLst>
              <a:ext uri="{FF2B5EF4-FFF2-40B4-BE49-F238E27FC236}">
                <a16:creationId xmlns:a16="http://schemas.microsoft.com/office/drawing/2014/main" id="{ADA8F28E-293B-467F-9ED3-D3C6C219A9A8}"/>
              </a:ext>
            </a:extLst>
          </p:cNvPr>
          <p:cNvGrpSpPr/>
          <p:nvPr/>
        </p:nvGrpSpPr>
        <p:grpSpPr>
          <a:xfrm>
            <a:off x="-88621" y="69132"/>
            <a:ext cx="2369990" cy="311810"/>
            <a:chOff x="-86223" y="-11454"/>
            <a:chExt cx="2369990" cy="311810"/>
          </a:xfrm>
        </p:grpSpPr>
        <p:sp>
          <p:nvSpPr>
            <p:cNvPr id="439" name="Arrow: Pentagon 438">
              <a:extLst>
                <a:ext uri="{FF2B5EF4-FFF2-40B4-BE49-F238E27FC236}">
                  <a16:creationId xmlns:a16="http://schemas.microsoft.com/office/drawing/2014/main" id="{C7C51624-35ED-4162-A64F-4647A969E35D}"/>
                </a:ext>
              </a:extLst>
            </p:cNvPr>
            <p:cNvSpPr/>
            <p:nvPr/>
          </p:nvSpPr>
          <p:spPr>
            <a:xfrm>
              <a:off x="0" y="0"/>
              <a:ext cx="2283767" cy="300356"/>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440" name="Arrow: Pentagon 4">
              <a:extLst>
                <a:ext uri="{FF2B5EF4-FFF2-40B4-BE49-F238E27FC236}">
                  <a16:creationId xmlns:a16="http://schemas.microsoft.com/office/drawing/2014/main" id="{49701D9D-BD00-481F-911B-DC32847B1A77}"/>
                </a:ext>
              </a:extLst>
            </p:cNvPr>
            <p:cNvSpPr txBox="1"/>
            <p:nvPr/>
          </p:nvSpPr>
          <p:spPr>
            <a:xfrm>
              <a:off x="-86223" y="-11454"/>
              <a:ext cx="2208678" cy="300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40005" rIns="20003" bIns="40005" numCol="1" spcCol="1270" anchor="ctr" anchorCtr="0">
              <a:noAutofit/>
            </a:bodyPr>
            <a:lstStyle/>
            <a:p>
              <a:pPr marL="0" lvl="0" indent="0" algn="ctr" defTabSz="666750">
                <a:lnSpc>
                  <a:spcPct val="90000"/>
                </a:lnSpc>
                <a:spcBef>
                  <a:spcPct val="0"/>
                </a:spcBef>
                <a:spcAft>
                  <a:spcPct val="35000"/>
                </a:spcAft>
                <a:buNone/>
              </a:pPr>
              <a:r>
                <a:rPr lang="el-GR" sz="1400">
                  <a:latin typeface="+mj-lt"/>
                </a:rPr>
                <a:t>2.Σχεδιασμός Υπηρεσίας</a:t>
              </a:r>
              <a:endParaRPr lang="el-GR" sz="1400" b="0" kern="1200">
                <a:latin typeface="+mj-lt"/>
              </a:endParaRPr>
            </a:p>
          </p:txBody>
        </p:sp>
      </p:grpSp>
      <p:sp>
        <p:nvSpPr>
          <p:cNvPr id="443" name="Slide Number Placeholder 4">
            <a:extLst>
              <a:ext uri="{FF2B5EF4-FFF2-40B4-BE49-F238E27FC236}">
                <a16:creationId xmlns:a16="http://schemas.microsoft.com/office/drawing/2014/main" id="{15BCFBE8-4C2A-5D46-B0F0-34E05FA538F1}"/>
              </a:ext>
            </a:extLst>
          </p:cNvPr>
          <p:cNvSpPr>
            <a:spLocks noGrp="1"/>
          </p:cNvSpPr>
          <p:nvPr>
            <p:ph type="sldNum" sz="quarter" idx="10"/>
          </p:nvPr>
        </p:nvSpPr>
        <p:spPr>
          <a:xfrm>
            <a:off x="713178" y="7274393"/>
            <a:ext cx="96180" cy="92333"/>
          </a:xfrm>
        </p:spPr>
        <p:txBody>
          <a:bodyPr/>
          <a:lstStyle/>
          <a:p>
            <a:pPr algn="ctr" defTabSz="1011868"/>
            <a:fld id="{8B680765-40E2-AC40-8F5D-C6BB6AC8B5D5}" type="slidenum">
              <a:rPr lang="en-GB"/>
              <a:pPr algn="ctr" defTabSz="1011868"/>
              <a:t>12</a:t>
            </a:fld>
            <a:endParaRPr lang="en-GB"/>
          </a:p>
        </p:txBody>
      </p:sp>
    </p:spTree>
    <p:extLst>
      <p:ext uri="{BB962C8B-B14F-4D97-AF65-F5344CB8AC3E}">
        <p14:creationId xmlns:p14="http://schemas.microsoft.com/office/powerpoint/2010/main" val="2103554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7B188CD-9041-4EAF-BBBA-CA1BAA9390C5}"/>
              </a:ext>
            </a:extLst>
          </p:cNvPr>
          <p:cNvGraphicFramePr>
            <a:graphicFrameLocks noChangeAspect="1"/>
          </p:cNvGraphicFramePr>
          <p:nvPr>
            <p:custDataLst>
              <p:tags r:id="rId2"/>
            </p:custDataLst>
            <p:extLst>
              <p:ext uri="{D42A27DB-BD31-4B8C-83A1-F6EECF244321}">
                <p14:modId xmlns:p14="http://schemas.microsoft.com/office/powerpoint/2010/main" val="41730074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0238" name="think-cell Slide" r:id="rId4" imgW="347" imgH="348" progId="TCLayout.ActiveDocument.1">
                  <p:embed/>
                </p:oleObj>
              </mc:Choice>
              <mc:Fallback>
                <p:oleObj name="think-cell Slide" r:id="rId4" imgW="347" imgH="348" progId="TCLayout.ActiveDocument.1">
                  <p:embed/>
                  <p:pic>
                    <p:nvPicPr>
                      <p:cNvPr id="4" name="Object 3" hidden="1">
                        <a:extLst>
                          <a:ext uri="{FF2B5EF4-FFF2-40B4-BE49-F238E27FC236}">
                            <a16:creationId xmlns:a16="http://schemas.microsoft.com/office/drawing/2014/main" id="{E7B188CD-9041-4EAF-BBBA-CA1BAA9390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42" name="Title 5">
            <a:extLst>
              <a:ext uri="{FF2B5EF4-FFF2-40B4-BE49-F238E27FC236}">
                <a16:creationId xmlns:a16="http://schemas.microsoft.com/office/drawing/2014/main" id="{8AF912FF-8994-4352-938E-399E18369B4B}"/>
              </a:ext>
            </a:extLst>
          </p:cNvPr>
          <p:cNvSpPr>
            <a:spLocks noGrp="1"/>
          </p:cNvSpPr>
          <p:nvPr>
            <p:ph type="title"/>
          </p:nvPr>
        </p:nvSpPr>
        <p:spPr>
          <a:xfrm>
            <a:off x="578165" y="483443"/>
            <a:ext cx="11586126" cy="307777"/>
          </a:xfrm>
        </p:spPr>
        <p:txBody>
          <a:bodyPr vert="horz"/>
          <a:lstStyle/>
          <a:p>
            <a:r>
              <a:rPr lang="el-GR" sz="2000">
                <a:latin typeface="+mn-lt"/>
              </a:rPr>
              <a:t>Διεθνείς Καλές Πρακτικές στην Κατ’ οίκον Θεραπεία Ογκολογικών Ασθενών  </a:t>
            </a:r>
            <a:endParaRPr lang="el-GR" sz="2000">
              <a:solidFill>
                <a:schemeClr val="tx1"/>
              </a:solidFill>
              <a:latin typeface="+mn-lt"/>
            </a:endParaRPr>
          </a:p>
        </p:txBody>
      </p:sp>
      <p:grpSp>
        <p:nvGrpSpPr>
          <p:cNvPr id="194" name="Group 3">
            <a:extLst>
              <a:ext uri="{FF2B5EF4-FFF2-40B4-BE49-F238E27FC236}">
                <a16:creationId xmlns:a16="http://schemas.microsoft.com/office/drawing/2014/main" id="{15D9344B-0859-401B-BE07-F0CF714CEE2A}"/>
              </a:ext>
            </a:extLst>
          </p:cNvPr>
          <p:cNvGrpSpPr>
            <a:grpSpLocks/>
          </p:cNvGrpSpPr>
          <p:nvPr/>
        </p:nvGrpSpPr>
        <p:grpSpPr>
          <a:xfrm>
            <a:off x="1083810" y="1519887"/>
            <a:ext cx="10252455" cy="4833922"/>
            <a:chOff x="152401" y="1430336"/>
            <a:chExt cx="8686823" cy="4437055"/>
          </a:xfrm>
          <a:solidFill>
            <a:schemeClr val="bg1">
              <a:lumMod val="85000"/>
            </a:schemeClr>
          </a:solidFill>
        </p:grpSpPr>
        <p:sp>
          <p:nvSpPr>
            <p:cNvPr id="195" name="Freeform 3">
              <a:extLst>
                <a:ext uri="{FF2B5EF4-FFF2-40B4-BE49-F238E27FC236}">
                  <a16:creationId xmlns:a16="http://schemas.microsoft.com/office/drawing/2014/main" id="{8C89EECE-9621-45EC-905A-1D7A8EF101BD}"/>
                </a:ext>
              </a:extLst>
            </p:cNvPr>
            <p:cNvSpPr>
              <a:spLocks noChangeAspect="1"/>
            </p:cNvSpPr>
            <p:nvPr/>
          </p:nvSpPr>
          <p:spPr bwMode="auto">
            <a:xfrm>
              <a:off x="5997591" y="2789234"/>
              <a:ext cx="1484316" cy="973136"/>
            </a:xfrm>
            <a:custGeom>
              <a:avLst/>
              <a:gdLst/>
              <a:ahLst/>
              <a:cxnLst>
                <a:cxn ang="0">
                  <a:pos x="4" y="151"/>
                </a:cxn>
                <a:cxn ang="0">
                  <a:pos x="57" y="130"/>
                </a:cxn>
                <a:cxn ang="0">
                  <a:pos x="56" y="99"/>
                </a:cxn>
                <a:cxn ang="0">
                  <a:pos x="83" y="73"/>
                </a:cxn>
                <a:cxn ang="0">
                  <a:pos x="109" y="60"/>
                </a:cxn>
                <a:cxn ang="0">
                  <a:pos x="135" y="65"/>
                </a:cxn>
                <a:cxn ang="0">
                  <a:pos x="153" y="95"/>
                </a:cxn>
                <a:cxn ang="0">
                  <a:pos x="208" y="123"/>
                </a:cxn>
                <a:cxn ang="0">
                  <a:pos x="277" y="135"/>
                </a:cxn>
                <a:cxn ang="0">
                  <a:pos x="340" y="113"/>
                </a:cxn>
                <a:cxn ang="0">
                  <a:pos x="354" y="100"/>
                </a:cxn>
                <a:cxn ang="0">
                  <a:pos x="407" y="79"/>
                </a:cxn>
                <a:cxn ang="0">
                  <a:pos x="374" y="68"/>
                </a:cxn>
                <a:cxn ang="0">
                  <a:pos x="379" y="42"/>
                </a:cxn>
                <a:cxn ang="0">
                  <a:pos x="405" y="41"/>
                </a:cxn>
                <a:cxn ang="0">
                  <a:pos x="412" y="10"/>
                </a:cxn>
                <a:cxn ang="0">
                  <a:pos x="462" y="7"/>
                </a:cxn>
                <a:cxn ang="0">
                  <a:pos x="506" y="54"/>
                </a:cxn>
                <a:cxn ang="0">
                  <a:pos x="544" y="59"/>
                </a:cxn>
                <a:cxn ang="0">
                  <a:pos x="509" y="102"/>
                </a:cxn>
                <a:cxn ang="0">
                  <a:pos x="506" y="125"/>
                </a:cxn>
                <a:cxn ang="0">
                  <a:pos x="485" y="132"/>
                </a:cxn>
                <a:cxn ang="0">
                  <a:pos x="473" y="136"/>
                </a:cxn>
                <a:cxn ang="0">
                  <a:pos x="424" y="166"/>
                </a:cxn>
                <a:cxn ang="0">
                  <a:pos x="428" y="142"/>
                </a:cxn>
                <a:cxn ang="0">
                  <a:pos x="391" y="168"/>
                </a:cxn>
                <a:cxn ang="0">
                  <a:pos x="419" y="176"/>
                </a:cxn>
                <a:cxn ang="0">
                  <a:pos x="414" y="191"/>
                </a:cxn>
                <a:cxn ang="0">
                  <a:pos x="429" y="237"/>
                </a:cxn>
                <a:cxn ang="0">
                  <a:pos x="429" y="245"/>
                </a:cxn>
                <a:cxn ang="0">
                  <a:pos x="430" y="255"/>
                </a:cxn>
                <a:cxn ang="0">
                  <a:pos x="380" y="320"/>
                </a:cxn>
                <a:cxn ang="0">
                  <a:pos x="359" y="325"/>
                </a:cxn>
                <a:cxn ang="0">
                  <a:pos x="349" y="331"/>
                </a:cxn>
                <a:cxn ang="0">
                  <a:pos x="324" y="346"/>
                </a:cxn>
                <a:cxn ang="0">
                  <a:pos x="304" y="334"/>
                </a:cxn>
                <a:cxn ang="0">
                  <a:pos x="254" y="326"/>
                </a:cxn>
                <a:cxn ang="0">
                  <a:pos x="249" y="336"/>
                </a:cxn>
                <a:cxn ang="0">
                  <a:pos x="228" y="328"/>
                </a:cxn>
                <a:cxn ang="0">
                  <a:pos x="213" y="313"/>
                </a:cxn>
                <a:cxn ang="0">
                  <a:pos x="222" y="277"/>
                </a:cxn>
                <a:cxn ang="0">
                  <a:pos x="202" y="268"/>
                </a:cxn>
                <a:cxn ang="0">
                  <a:pos x="161" y="275"/>
                </a:cxn>
                <a:cxn ang="0">
                  <a:pos x="135" y="280"/>
                </a:cxn>
                <a:cxn ang="0">
                  <a:pos x="128" y="274"/>
                </a:cxn>
                <a:cxn ang="0">
                  <a:pos x="94" y="260"/>
                </a:cxn>
                <a:cxn ang="0">
                  <a:pos x="47" y="244"/>
                </a:cxn>
                <a:cxn ang="0">
                  <a:pos x="53" y="227"/>
                </a:cxn>
                <a:cxn ang="0">
                  <a:pos x="59" y="199"/>
                </a:cxn>
                <a:cxn ang="0">
                  <a:pos x="36" y="199"/>
                </a:cxn>
                <a:cxn ang="0">
                  <a:pos x="10" y="180"/>
                </a:cxn>
                <a:cxn ang="0">
                  <a:pos x="0" y="165"/>
                </a:cxn>
              </a:cxnLst>
              <a:rect l="0" t="0" r="r" b="b"/>
              <a:pathLst>
                <a:path w="545" h="347">
                  <a:moveTo>
                    <a:pt x="0" y="165"/>
                  </a:moveTo>
                  <a:lnTo>
                    <a:pt x="4" y="151"/>
                  </a:lnTo>
                  <a:lnTo>
                    <a:pt x="23" y="148"/>
                  </a:lnTo>
                  <a:lnTo>
                    <a:pt x="57" y="130"/>
                  </a:lnTo>
                  <a:lnTo>
                    <a:pt x="63" y="116"/>
                  </a:lnTo>
                  <a:lnTo>
                    <a:pt x="56" y="99"/>
                  </a:lnTo>
                  <a:lnTo>
                    <a:pt x="78" y="95"/>
                  </a:lnTo>
                  <a:lnTo>
                    <a:pt x="83" y="73"/>
                  </a:lnTo>
                  <a:lnTo>
                    <a:pt x="106" y="74"/>
                  </a:lnTo>
                  <a:lnTo>
                    <a:pt x="109" y="60"/>
                  </a:lnTo>
                  <a:lnTo>
                    <a:pt x="126" y="53"/>
                  </a:lnTo>
                  <a:lnTo>
                    <a:pt x="135" y="65"/>
                  </a:lnTo>
                  <a:lnTo>
                    <a:pt x="148" y="70"/>
                  </a:lnTo>
                  <a:lnTo>
                    <a:pt x="153" y="95"/>
                  </a:lnTo>
                  <a:lnTo>
                    <a:pt x="191" y="105"/>
                  </a:lnTo>
                  <a:lnTo>
                    <a:pt x="208" y="123"/>
                  </a:lnTo>
                  <a:lnTo>
                    <a:pt x="240" y="122"/>
                  </a:lnTo>
                  <a:lnTo>
                    <a:pt x="277" y="135"/>
                  </a:lnTo>
                  <a:lnTo>
                    <a:pt x="325" y="123"/>
                  </a:lnTo>
                  <a:lnTo>
                    <a:pt x="340" y="113"/>
                  </a:lnTo>
                  <a:lnTo>
                    <a:pt x="340" y="99"/>
                  </a:lnTo>
                  <a:lnTo>
                    <a:pt x="354" y="100"/>
                  </a:lnTo>
                  <a:lnTo>
                    <a:pt x="384" y="80"/>
                  </a:lnTo>
                  <a:lnTo>
                    <a:pt x="407" y="79"/>
                  </a:lnTo>
                  <a:lnTo>
                    <a:pt x="396" y="64"/>
                  </a:lnTo>
                  <a:lnTo>
                    <a:pt x="374" y="68"/>
                  </a:lnTo>
                  <a:lnTo>
                    <a:pt x="373" y="51"/>
                  </a:lnTo>
                  <a:lnTo>
                    <a:pt x="379" y="42"/>
                  </a:lnTo>
                  <a:lnTo>
                    <a:pt x="393" y="47"/>
                  </a:lnTo>
                  <a:lnTo>
                    <a:pt x="405" y="41"/>
                  </a:lnTo>
                  <a:lnTo>
                    <a:pt x="418" y="18"/>
                  </a:lnTo>
                  <a:lnTo>
                    <a:pt x="412" y="10"/>
                  </a:lnTo>
                  <a:lnTo>
                    <a:pt x="444" y="0"/>
                  </a:lnTo>
                  <a:lnTo>
                    <a:pt x="462" y="7"/>
                  </a:lnTo>
                  <a:lnTo>
                    <a:pt x="479" y="45"/>
                  </a:lnTo>
                  <a:lnTo>
                    <a:pt x="506" y="54"/>
                  </a:lnTo>
                  <a:lnTo>
                    <a:pt x="511" y="68"/>
                  </a:lnTo>
                  <a:lnTo>
                    <a:pt x="544" y="59"/>
                  </a:lnTo>
                  <a:lnTo>
                    <a:pt x="529" y="96"/>
                  </a:lnTo>
                  <a:lnTo>
                    <a:pt x="509" y="102"/>
                  </a:lnTo>
                  <a:lnTo>
                    <a:pt x="512" y="116"/>
                  </a:lnTo>
                  <a:lnTo>
                    <a:pt x="506" y="125"/>
                  </a:lnTo>
                  <a:lnTo>
                    <a:pt x="502" y="122"/>
                  </a:lnTo>
                  <a:lnTo>
                    <a:pt x="485" y="132"/>
                  </a:lnTo>
                  <a:lnTo>
                    <a:pt x="485" y="138"/>
                  </a:lnTo>
                  <a:lnTo>
                    <a:pt x="473" y="136"/>
                  </a:lnTo>
                  <a:lnTo>
                    <a:pt x="451" y="153"/>
                  </a:lnTo>
                  <a:lnTo>
                    <a:pt x="424" y="166"/>
                  </a:lnTo>
                  <a:lnTo>
                    <a:pt x="433" y="148"/>
                  </a:lnTo>
                  <a:lnTo>
                    <a:pt x="428" y="142"/>
                  </a:lnTo>
                  <a:lnTo>
                    <a:pt x="393" y="162"/>
                  </a:lnTo>
                  <a:lnTo>
                    <a:pt x="391" y="168"/>
                  </a:lnTo>
                  <a:lnTo>
                    <a:pt x="404" y="181"/>
                  </a:lnTo>
                  <a:lnTo>
                    <a:pt x="419" y="176"/>
                  </a:lnTo>
                  <a:lnTo>
                    <a:pt x="435" y="180"/>
                  </a:lnTo>
                  <a:lnTo>
                    <a:pt x="414" y="191"/>
                  </a:lnTo>
                  <a:lnTo>
                    <a:pt x="405" y="205"/>
                  </a:lnTo>
                  <a:lnTo>
                    <a:pt x="429" y="237"/>
                  </a:lnTo>
                  <a:lnTo>
                    <a:pt x="413" y="234"/>
                  </a:lnTo>
                  <a:lnTo>
                    <a:pt x="429" y="245"/>
                  </a:lnTo>
                  <a:lnTo>
                    <a:pt x="413" y="252"/>
                  </a:lnTo>
                  <a:lnTo>
                    <a:pt x="430" y="255"/>
                  </a:lnTo>
                  <a:lnTo>
                    <a:pt x="400" y="305"/>
                  </a:lnTo>
                  <a:lnTo>
                    <a:pt x="380" y="320"/>
                  </a:lnTo>
                  <a:lnTo>
                    <a:pt x="360" y="325"/>
                  </a:lnTo>
                  <a:lnTo>
                    <a:pt x="359" y="325"/>
                  </a:lnTo>
                  <a:lnTo>
                    <a:pt x="354" y="322"/>
                  </a:lnTo>
                  <a:lnTo>
                    <a:pt x="349" y="331"/>
                  </a:lnTo>
                  <a:lnTo>
                    <a:pt x="326" y="336"/>
                  </a:lnTo>
                  <a:lnTo>
                    <a:pt x="324" y="346"/>
                  </a:lnTo>
                  <a:lnTo>
                    <a:pt x="320" y="334"/>
                  </a:lnTo>
                  <a:lnTo>
                    <a:pt x="304" y="334"/>
                  </a:lnTo>
                  <a:lnTo>
                    <a:pt x="281" y="319"/>
                  </a:lnTo>
                  <a:lnTo>
                    <a:pt x="254" y="326"/>
                  </a:lnTo>
                  <a:lnTo>
                    <a:pt x="248" y="326"/>
                  </a:lnTo>
                  <a:lnTo>
                    <a:pt x="249" y="336"/>
                  </a:lnTo>
                  <a:lnTo>
                    <a:pt x="245" y="333"/>
                  </a:lnTo>
                  <a:lnTo>
                    <a:pt x="228" y="328"/>
                  </a:lnTo>
                  <a:lnTo>
                    <a:pt x="223" y="310"/>
                  </a:lnTo>
                  <a:lnTo>
                    <a:pt x="213" y="313"/>
                  </a:lnTo>
                  <a:lnTo>
                    <a:pt x="222" y="286"/>
                  </a:lnTo>
                  <a:lnTo>
                    <a:pt x="222" y="277"/>
                  </a:lnTo>
                  <a:lnTo>
                    <a:pt x="211" y="272"/>
                  </a:lnTo>
                  <a:lnTo>
                    <a:pt x="202" y="268"/>
                  </a:lnTo>
                  <a:lnTo>
                    <a:pt x="199" y="258"/>
                  </a:lnTo>
                  <a:lnTo>
                    <a:pt x="161" y="275"/>
                  </a:lnTo>
                  <a:lnTo>
                    <a:pt x="145" y="270"/>
                  </a:lnTo>
                  <a:lnTo>
                    <a:pt x="135" y="280"/>
                  </a:lnTo>
                  <a:lnTo>
                    <a:pt x="134" y="273"/>
                  </a:lnTo>
                  <a:lnTo>
                    <a:pt x="128" y="274"/>
                  </a:lnTo>
                  <a:lnTo>
                    <a:pt x="109" y="274"/>
                  </a:lnTo>
                  <a:lnTo>
                    <a:pt x="94" y="260"/>
                  </a:lnTo>
                  <a:lnTo>
                    <a:pt x="66" y="251"/>
                  </a:lnTo>
                  <a:lnTo>
                    <a:pt x="47" y="244"/>
                  </a:lnTo>
                  <a:lnTo>
                    <a:pt x="43" y="229"/>
                  </a:lnTo>
                  <a:lnTo>
                    <a:pt x="53" y="227"/>
                  </a:lnTo>
                  <a:lnTo>
                    <a:pt x="46" y="214"/>
                  </a:lnTo>
                  <a:lnTo>
                    <a:pt x="59" y="199"/>
                  </a:lnTo>
                  <a:lnTo>
                    <a:pt x="50" y="194"/>
                  </a:lnTo>
                  <a:lnTo>
                    <a:pt x="36" y="199"/>
                  </a:lnTo>
                  <a:lnTo>
                    <a:pt x="9" y="183"/>
                  </a:lnTo>
                  <a:lnTo>
                    <a:pt x="10" y="180"/>
                  </a:lnTo>
                  <a:lnTo>
                    <a:pt x="10" y="168"/>
                  </a:lnTo>
                  <a:lnTo>
                    <a:pt x="0" y="16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196" name="Freeform 4">
              <a:extLst>
                <a:ext uri="{FF2B5EF4-FFF2-40B4-BE49-F238E27FC236}">
                  <a16:creationId xmlns:a16="http://schemas.microsoft.com/office/drawing/2014/main" id="{21E86D1A-9D45-4AD7-A93E-3F61020DEEE4}"/>
                </a:ext>
              </a:extLst>
            </p:cNvPr>
            <p:cNvSpPr>
              <a:spLocks noChangeAspect="1"/>
            </p:cNvSpPr>
            <p:nvPr/>
          </p:nvSpPr>
          <p:spPr bwMode="auto">
            <a:xfrm>
              <a:off x="2590807" y="3806819"/>
              <a:ext cx="47625" cy="46037"/>
            </a:xfrm>
            <a:custGeom>
              <a:avLst/>
              <a:gdLst/>
              <a:ahLst/>
              <a:cxnLst>
                <a:cxn ang="0">
                  <a:pos x="0" y="0"/>
                </a:cxn>
                <a:cxn ang="0">
                  <a:pos x="1" y="16"/>
                </a:cxn>
                <a:cxn ang="0">
                  <a:pos x="16" y="8"/>
                </a:cxn>
                <a:cxn ang="0">
                  <a:pos x="0" y="0"/>
                </a:cxn>
              </a:cxnLst>
              <a:rect l="0" t="0" r="r" b="b"/>
              <a:pathLst>
                <a:path w="17" h="17">
                  <a:moveTo>
                    <a:pt x="0" y="0"/>
                  </a:moveTo>
                  <a:lnTo>
                    <a:pt x="1" y="16"/>
                  </a:lnTo>
                  <a:lnTo>
                    <a:pt x="16" y="8"/>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197" name="Freeform 5">
              <a:extLst>
                <a:ext uri="{FF2B5EF4-FFF2-40B4-BE49-F238E27FC236}">
                  <a16:creationId xmlns:a16="http://schemas.microsoft.com/office/drawing/2014/main" id="{888B2888-0595-4F80-A5CD-B7A686FD683C}"/>
                </a:ext>
              </a:extLst>
            </p:cNvPr>
            <p:cNvSpPr>
              <a:spLocks noChangeAspect="1"/>
            </p:cNvSpPr>
            <p:nvPr/>
          </p:nvSpPr>
          <p:spPr bwMode="auto">
            <a:xfrm>
              <a:off x="5680091" y="3259133"/>
              <a:ext cx="347663" cy="258762"/>
            </a:xfrm>
            <a:custGeom>
              <a:avLst/>
              <a:gdLst/>
              <a:ahLst/>
              <a:cxnLst>
                <a:cxn ang="0">
                  <a:pos x="0" y="43"/>
                </a:cxn>
                <a:cxn ang="0">
                  <a:pos x="1" y="67"/>
                </a:cxn>
                <a:cxn ang="0">
                  <a:pos x="10" y="75"/>
                </a:cxn>
                <a:cxn ang="0">
                  <a:pos x="3" y="87"/>
                </a:cxn>
                <a:cxn ang="0">
                  <a:pos x="17" y="91"/>
                </a:cxn>
                <a:cxn ang="0">
                  <a:pos x="50" y="87"/>
                </a:cxn>
                <a:cxn ang="0">
                  <a:pos x="56" y="73"/>
                </a:cxn>
                <a:cxn ang="0">
                  <a:pos x="78" y="66"/>
                </a:cxn>
                <a:cxn ang="0">
                  <a:pos x="79" y="55"/>
                </a:cxn>
                <a:cxn ang="0">
                  <a:pos x="87" y="52"/>
                </a:cxn>
                <a:cxn ang="0">
                  <a:pos x="84" y="46"/>
                </a:cxn>
                <a:cxn ang="0">
                  <a:pos x="92" y="45"/>
                </a:cxn>
                <a:cxn ang="0">
                  <a:pos x="98" y="34"/>
                </a:cxn>
                <a:cxn ang="0">
                  <a:pos x="95" y="23"/>
                </a:cxn>
                <a:cxn ang="0">
                  <a:pos x="125" y="15"/>
                </a:cxn>
                <a:cxn ang="0">
                  <a:pos x="126" y="12"/>
                </a:cxn>
                <a:cxn ang="0">
                  <a:pos x="115" y="10"/>
                </a:cxn>
                <a:cxn ang="0">
                  <a:pos x="99" y="18"/>
                </a:cxn>
                <a:cxn ang="0">
                  <a:pos x="92" y="0"/>
                </a:cxn>
                <a:cxn ang="0">
                  <a:pos x="78" y="13"/>
                </a:cxn>
                <a:cxn ang="0">
                  <a:pos x="39" y="12"/>
                </a:cxn>
                <a:cxn ang="0">
                  <a:pos x="19" y="33"/>
                </a:cxn>
                <a:cxn ang="0">
                  <a:pos x="6" y="27"/>
                </a:cxn>
                <a:cxn ang="0">
                  <a:pos x="0" y="43"/>
                </a:cxn>
              </a:cxnLst>
              <a:rect l="0" t="0" r="r" b="b"/>
              <a:pathLst>
                <a:path w="127" h="92">
                  <a:moveTo>
                    <a:pt x="0" y="43"/>
                  </a:moveTo>
                  <a:lnTo>
                    <a:pt x="1" y="67"/>
                  </a:lnTo>
                  <a:lnTo>
                    <a:pt x="10" y="75"/>
                  </a:lnTo>
                  <a:lnTo>
                    <a:pt x="3" y="87"/>
                  </a:lnTo>
                  <a:lnTo>
                    <a:pt x="17" y="91"/>
                  </a:lnTo>
                  <a:lnTo>
                    <a:pt x="50" y="87"/>
                  </a:lnTo>
                  <a:lnTo>
                    <a:pt x="56" y="73"/>
                  </a:lnTo>
                  <a:lnTo>
                    <a:pt x="78" y="66"/>
                  </a:lnTo>
                  <a:lnTo>
                    <a:pt x="79" y="55"/>
                  </a:lnTo>
                  <a:lnTo>
                    <a:pt x="87" y="52"/>
                  </a:lnTo>
                  <a:lnTo>
                    <a:pt x="84" y="46"/>
                  </a:lnTo>
                  <a:lnTo>
                    <a:pt x="92" y="45"/>
                  </a:lnTo>
                  <a:lnTo>
                    <a:pt x="98" y="34"/>
                  </a:lnTo>
                  <a:lnTo>
                    <a:pt x="95" y="23"/>
                  </a:lnTo>
                  <a:lnTo>
                    <a:pt x="125" y="15"/>
                  </a:lnTo>
                  <a:lnTo>
                    <a:pt x="126" y="12"/>
                  </a:lnTo>
                  <a:lnTo>
                    <a:pt x="115" y="10"/>
                  </a:lnTo>
                  <a:lnTo>
                    <a:pt x="99" y="18"/>
                  </a:lnTo>
                  <a:lnTo>
                    <a:pt x="92" y="0"/>
                  </a:lnTo>
                  <a:lnTo>
                    <a:pt x="78" y="13"/>
                  </a:lnTo>
                  <a:lnTo>
                    <a:pt x="39" y="12"/>
                  </a:lnTo>
                  <a:lnTo>
                    <a:pt x="19" y="33"/>
                  </a:lnTo>
                  <a:lnTo>
                    <a:pt x="6" y="27"/>
                  </a:lnTo>
                  <a:lnTo>
                    <a:pt x="0" y="4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198" name="Freeform 6">
              <a:extLst>
                <a:ext uri="{FF2B5EF4-FFF2-40B4-BE49-F238E27FC236}">
                  <a16:creationId xmlns:a16="http://schemas.microsoft.com/office/drawing/2014/main" id="{D8D44539-F827-401F-886B-5162526B92ED}"/>
                </a:ext>
              </a:extLst>
            </p:cNvPr>
            <p:cNvSpPr>
              <a:spLocks noChangeAspect="1"/>
            </p:cNvSpPr>
            <p:nvPr/>
          </p:nvSpPr>
          <p:spPr bwMode="auto">
            <a:xfrm>
              <a:off x="4681550" y="3138483"/>
              <a:ext cx="47625" cy="87312"/>
            </a:xfrm>
            <a:custGeom>
              <a:avLst/>
              <a:gdLst/>
              <a:ahLst/>
              <a:cxnLst>
                <a:cxn ang="0">
                  <a:pos x="0" y="23"/>
                </a:cxn>
                <a:cxn ang="0">
                  <a:pos x="0" y="7"/>
                </a:cxn>
                <a:cxn ang="0">
                  <a:pos x="7" y="0"/>
                </a:cxn>
                <a:cxn ang="0">
                  <a:pos x="16" y="18"/>
                </a:cxn>
                <a:cxn ang="0">
                  <a:pos x="8" y="30"/>
                </a:cxn>
                <a:cxn ang="0">
                  <a:pos x="0" y="23"/>
                </a:cxn>
              </a:cxnLst>
              <a:rect l="0" t="0" r="r" b="b"/>
              <a:pathLst>
                <a:path w="17" h="31">
                  <a:moveTo>
                    <a:pt x="0" y="23"/>
                  </a:moveTo>
                  <a:lnTo>
                    <a:pt x="0" y="7"/>
                  </a:lnTo>
                  <a:lnTo>
                    <a:pt x="7" y="0"/>
                  </a:lnTo>
                  <a:lnTo>
                    <a:pt x="16" y="18"/>
                  </a:lnTo>
                  <a:lnTo>
                    <a:pt x="8" y="30"/>
                  </a:lnTo>
                  <a:lnTo>
                    <a:pt x="0" y="2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199" name="Freeform 7">
              <a:extLst>
                <a:ext uri="{FF2B5EF4-FFF2-40B4-BE49-F238E27FC236}">
                  <a16:creationId xmlns:a16="http://schemas.microsoft.com/office/drawing/2014/main" id="{93D575B1-1628-415C-AC4D-A3CB0AF2F61D}"/>
                </a:ext>
              </a:extLst>
            </p:cNvPr>
            <p:cNvSpPr>
              <a:spLocks noChangeAspect="1"/>
            </p:cNvSpPr>
            <p:nvPr/>
          </p:nvSpPr>
          <p:spPr bwMode="auto">
            <a:xfrm>
              <a:off x="4006861" y="3300408"/>
              <a:ext cx="493714" cy="493712"/>
            </a:xfrm>
            <a:custGeom>
              <a:avLst/>
              <a:gdLst/>
              <a:ahLst/>
              <a:cxnLst>
                <a:cxn ang="0">
                  <a:pos x="0" y="94"/>
                </a:cxn>
                <a:cxn ang="0">
                  <a:pos x="1" y="97"/>
                </a:cxn>
                <a:cxn ang="0">
                  <a:pos x="35" y="119"/>
                </a:cxn>
                <a:cxn ang="0">
                  <a:pos x="105" y="167"/>
                </a:cxn>
                <a:cxn ang="0">
                  <a:pos x="106" y="175"/>
                </a:cxn>
                <a:cxn ang="0">
                  <a:pos x="114" y="174"/>
                </a:cxn>
                <a:cxn ang="0">
                  <a:pos x="127" y="170"/>
                </a:cxn>
                <a:cxn ang="0">
                  <a:pos x="180" y="133"/>
                </a:cxn>
                <a:cxn ang="0">
                  <a:pos x="160" y="107"/>
                </a:cxn>
                <a:cxn ang="0">
                  <a:pos x="160" y="67"/>
                </a:cxn>
                <a:cxn ang="0">
                  <a:pos x="158" y="49"/>
                </a:cxn>
                <a:cxn ang="0">
                  <a:pos x="142" y="31"/>
                </a:cxn>
                <a:cxn ang="0">
                  <a:pos x="151" y="25"/>
                </a:cxn>
                <a:cxn ang="0">
                  <a:pos x="154" y="0"/>
                </a:cxn>
                <a:cxn ang="0">
                  <a:pos x="91" y="4"/>
                </a:cxn>
                <a:cxn ang="0">
                  <a:pos x="57" y="19"/>
                </a:cxn>
                <a:cxn ang="0">
                  <a:pos x="66" y="49"/>
                </a:cxn>
                <a:cxn ang="0">
                  <a:pos x="52" y="49"/>
                </a:cxn>
                <a:cxn ang="0">
                  <a:pos x="44" y="53"/>
                </a:cxn>
                <a:cxn ang="0">
                  <a:pos x="46" y="61"/>
                </a:cxn>
                <a:cxn ang="0">
                  <a:pos x="5" y="78"/>
                </a:cxn>
                <a:cxn ang="0">
                  <a:pos x="0" y="94"/>
                </a:cxn>
              </a:cxnLst>
              <a:rect l="0" t="0" r="r" b="b"/>
              <a:pathLst>
                <a:path w="181" h="176">
                  <a:moveTo>
                    <a:pt x="0" y="94"/>
                  </a:moveTo>
                  <a:lnTo>
                    <a:pt x="1" y="97"/>
                  </a:lnTo>
                  <a:lnTo>
                    <a:pt x="35" y="119"/>
                  </a:lnTo>
                  <a:lnTo>
                    <a:pt x="105" y="167"/>
                  </a:lnTo>
                  <a:lnTo>
                    <a:pt x="106" y="175"/>
                  </a:lnTo>
                  <a:lnTo>
                    <a:pt x="114" y="174"/>
                  </a:lnTo>
                  <a:lnTo>
                    <a:pt x="127" y="170"/>
                  </a:lnTo>
                  <a:lnTo>
                    <a:pt x="180" y="133"/>
                  </a:lnTo>
                  <a:lnTo>
                    <a:pt x="160" y="107"/>
                  </a:lnTo>
                  <a:lnTo>
                    <a:pt x="160" y="67"/>
                  </a:lnTo>
                  <a:lnTo>
                    <a:pt x="158" y="49"/>
                  </a:lnTo>
                  <a:lnTo>
                    <a:pt x="142" y="31"/>
                  </a:lnTo>
                  <a:lnTo>
                    <a:pt x="151" y="25"/>
                  </a:lnTo>
                  <a:lnTo>
                    <a:pt x="154" y="0"/>
                  </a:lnTo>
                  <a:lnTo>
                    <a:pt x="91" y="4"/>
                  </a:lnTo>
                  <a:lnTo>
                    <a:pt x="57" y="19"/>
                  </a:lnTo>
                  <a:lnTo>
                    <a:pt x="66" y="49"/>
                  </a:lnTo>
                  <a:lnTo>
                    <a:pt x="52" y="49"/>
                  </a:lnTo>
                  <a:lnTo>
                    <a:pt x="44" y="53"/>
                  </a:lnTo>
                  <a:lnTo>
                    <a:pt x="46" y="61"/>
                  </a:lnTo>
                  <a:lnTo>
                    <a:pt x="5" y="78"/>
                  </a:lnTo>
                  <a:lnTo>
                    <a:pt x="0" y="9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0" name="Freeform 8">
              <a:extLst>
                <a:ext uri="{FF2B5EF4-FFF2-40B4-BE49-F238E27FC236}">
                  <a16:creationId xmlns:a16="http://schemas.microsoft.com/office/drawing/2014/main" id="{A9B3E24C-6C6F-403F-8366-370D456A3D24}"/>
                </a:ext>
              </a:extLst>
            </p:cNvPr>
            <p:cNvSpPr>
              <a:spLocks noChangeAspect="1"/>
            </p:cNvSpPr>
            <p:nvPr/>
          </p:nvSpPr>
          <p:spPr bwMode="auto">
            <a:xfrm>
              <a:off x="2443170" y="4825993"/>
              <a:ext cx="474664" cy="896936"/>
            </a:xfrm>
            <a:custGeom>
              <a:avLst/>
              <a:gdLst/>
              <a:ahLst/>
              <a:cxnLst>
                <a:cxn ang="0">
                  <a:pos x="0" y="294"/>
                </a:cxn>
                <a:cxn ang="0">
                  <a:pos x="2" y="301"/>
                </a:cxn>
                <a:cxn ang="0">
                  <a:pos x="9" y="298"/>
                </a:cxn>
                <a:cxn ang="0">
                  <a:pos x="12" y="315"/>
                </a:cxn>
                <a:cxn ang="0">
                  <a:pos x="44" y="318"/>
                </a:cxn>
                <a:cxn ang="0">
                  <a:pos x="35" y="310"/>
                </a:cxn>
                <a:cxn ang="0">
                  <a:pos x="42" y="288"/>
                </a:cxn>
                <a:cxn ang="0">
                  <a:pos x="48" y="292"/>
                </a:cxn>
                <a:cxn ang="0">
                  <a:pos x="68" y="262"/>
                </a:cxn>
                <a:cxn ang="0">
                  <a:pos x="53" y="245"/>
                </a:cxn>
                <a:cxn ang="0">
                  <a:pos x="70" y="235"/>
                </a:cxn>
                <a:cxn ang="0">
                  <a:pos x="72" y="219"/>
                </a:cxn>
                <a:cxn ang="0">
                  <a:pos x="80" y="212"/>
                </a:cxn>
                <a:cxn ang="0">
                  <a:pos x="74" y="209"/>
                </a:cxn>
                <a:cxn ang="0">
                  <a:pos x="87" y="209"/>
                </a:cxn>
                <a:cxn ang="0">
                  <a:pos x="85" y="202"/>
                </a:cxn>
                <a:cxn ang="0">
                  <a:pos x="79" y="207"/>
                </a:cxn>
                <a:cxn ang="0">
                  <a:pos x="74" y="201"/>
                </a:cxn>
                <a:cxn ang="0">
                  <a:pos x="73" y="190"/>
                </a:cxn>
                <a:cxn ang="0">
                  <a:pos x="97" y="191"/>
                </a:cxn>
                <a:cxn ang="0">
                  <a:pos x="99" y="168"/>
                </a:cxn>
                <a:cxn ang="0">
                  <a:pos x="136" y="164"/>
                </a:cxn>
                <a:cxn ang="0">
                  <a:pos x="148" y="148"/>
                </a:cxn>
                <a:cxn ang="0">
                  <a:pos x="133" y="118"/>
                </a:cxn>
                <a:cxn ang="0">
                  <a:pos x="140" y="81"/>
                </a:cxn>
                <a:cxn ang="0">
                  <a:pos x="174" y="51"/>
                </a:cxn>
                <a:cxn ang="0">
                  <a:pos x="173" y="37"/>
                </a:cxn>
                <a:cxn ang="0">
                  <a:pos x="167" y="37"/>
                </a:cxn>
                <a:cxn ang="0">
                  <a:pos x="157" y="53"/>
                </a:cxn>
                <a:cxn ang="0">
                  <a:pos x="133" y="52"/>
                </a:cxn>
                <a:cxn ang="0">
                  <a:pos x="138" y="34"/>
                </a:cxn>
                <a:cxn ang="0">
                  <a:pos x="96" y="5"/>
                </a:cxn>
                <a:cxn ang="0">
                  <a:pos x="81" y="3"/>
                </a:cxn>
                <a:cxn ang="0">
                  <a:pos x="80" y="9"/>
                </a:cxn>
                <a:cxn ang="0">
                  <a:pos x="64" y="0"/>
                </a:cxn>
                <a:cxn ang="0">
                  <a:pos x="54" y="11"/>
                </a:cxn>
                <a:cxn ang="0">
                  <a:pos x="54" y="22"/>
                </a:cxn>
                <a:cxn ang="0">
                  <a:pos x="44" y="27"/>
                </a:cxn>
                <a:cxn ang="0">
                  <a:pos x="44" y="49"/>
                </a:cxn>
                <a:cxn ang="0">
                  <a:pos x="33" y="61"/>
                </a:cxn>
                <a:cxn ang="0">
                  <a:pos x="25" y="92"/>
                </a:cxn>
                <a:cxn ang="0">
                  <a:pos x="31" y="121"/>
                </a:cxn>
                <a:cxn ang="0">
                  <a:pos x="20" y="146"/>
                </a:cxn>
                <a:cxn ang="0">
                  <a:pos x="12" y="208"/>
                </a:cxn>
                <a:cxn ang="0">
                  <a:pos x="18" y="230"/>
                </a:cxn>
                <a:cxn ang="0">
                  <a:pos x="13" y="232"/>
                </a:cxn>
                <a:cxn ang="0">
                  <a:pos x="15" y="252"/>
                </a:cxn>
                <a:cxn ang="0">
                  <a:pos x="0" y="294"/>
                </a:cxn>
              </a:cxnLst>
              <a:rect l="0" t="0" r="r" b="b"/>
              <a:pathLst>
                <a:path w="175" h="319">
                  <a:moveTo>
                    <a:pt x="0" y="294"/>
                  </a:moveTo>
                  <a:lnTo>
                    <a:pt x="2" y="301"/>
                  </a:lnTo>
                  <a:lnTo>
                    <a:pt x="9" y="298"/>
                  </a:lnTo>
                  <a:lnTo>
                    <a:pt x="12" y="315"/>
                  </a:lnTo>
                  <a:lnTo>
                    <a:pt x="44" y="318"/>
                  </a:lnTo>
                  <a:lnTo>
                    <a:pt x="35" y="310"/>
                  </a:lnTo>
                  <a:lnTo>
                    <a:pt x="42" y="288"/>
                  </a:lnTo>
                  <a:lnTo>
                    <a:pt x="48" y="292"/>
                  </a:lnTo>
                  <a:lnTo>
                    <a:pt x="68" y="262"/>
                  </a:lnTo>
                  <a:lnTo>
                    <a:pt x="53" y="245"/>
                  </a:lnTo>
                  <a:lnTo>
                    <a:pt x="70" y="235"/>
                  </a:lnTo>
                  <a:lnTo>
                    <a:pt x="72" y="219"/>
                  </a:lnTo>
                  <a:lnTo>
                    <a:pt x="80" y="212"/>
                  </a:lnTo>
                  <a:lnTo>
                    <a:pt x="74" y="209"/>
                  </a:lnTo>
                  <a:lnTo>
                    <a:pt x="87" y="209"/>
                  </a:lnTo>
                  <a:lnTo>
                    <a:pt x="85" y="202"/>
                  </a:lnTo>
                  <a:lnTo>
                    <a:pt x="79" y="207"/>
                  </a:lnTo>
                  <a:lnTo>
                    <a:pt x="74" y="201"/>
                  </a:lnTo>
                  <a:lnTo>
                    <a:pt x="73" y="190"/>
                  </a:lnTo>
                  <a:lnTo>
                    <a:pt x="97" y="191"/>
                  </a:lnTo>
                  <a:lnTo>
                    <a:pt x="99" y="168"/>
                  </a:lnTo>
                  <a:lnTo>
                    <a:pt x="136" y="164"/>
                  </a:lnTo>
                  <a:lnTo>
                    <a:pt x="148" y="148"/>
                  </a:lnTo>
                  <a:lnTo>
                    <a:pt x="133" y="118"/>
                  </a:lnTo>
                  <a:lnTo>
                    <a:pt x="140" y="81"/>
                  </a:lnTo>
                  <a:lnTo>
                    <a:pt x="174" y="51"/>
                  </a:lnTo>
                  <a:lnTo>
                    <a:pt x="173" y="37"/>
                  </a:lnTo>
                  <a:lnTo>
                    <a:pt x="167" y="37"/>
                  </a:lnTo>
                  <a:lnTo>
                    <a:pt x="157" y="53"/>
                  </a:lnTo>
                  <a:lnTo>
                    <a:pt x="133" y="52"/>
                  </a:lnTo>
                  <a:lnTo>
                    <a:pt x="138" y="34"/>
                  </a:lnTo>
                  <a:lnTo>
                    <a:pt x="96" y="5"/>
                  </a:lnTo>
                  <a:lnTo>
                    <a:pt x="81" y="3"/>
                  </a:lnTo>
                  <a:lnTo>
                    <a:pt x="80" y="9"/>
                  </a:lnTo>
                  <a:lnTo>
                    <a:pt x="64" y="0"/>
                  </a:lnTo>
                  <a:lnTo>
                    <a:pt x="54" y="11"/>
                  </a:lnTo>
                  <a:lnTo>
                    <a:pt x="54" y="22"/>
                  </a:lnTo>
                  <a:lnTo>
                    <a:pt x="44" y="27"/>
                  </a:lnTo>
                  <a:lnTo>
                    <a:pt x="44" y="49"/>
                  </a:lnTo>
                  <a:lnTo>
                    <a:pt x="33" y="61"/>
                  </a:lnTo>
                  <a:lnTo>
                    <a:pt x="25" y="92"/>
                  </a:lnTo>
                  <a:lnTo>
                    <a:pt x="31" y="121"/>
                  </a:lnTo>
                  <a:lnTo>
                    <a:pt x="20" y="146"/>
                  </a:lnTo>
                  <a:lnTo>
                    <a:pt x="12" y="208"/>
                  </a:lnTo>
                  <a:lnTo>
                    <a:pt x="18" y="230"/>
                  </a:lnTo>
                  <a:lnTo>
                    <a:pt x="13" y="232"/>
                  </a:lnTo>
                  <a:lnTo>
                    <a:pt x="15" y="252"/>
                  </a:lnTo>
                  <a:lnTo>
                    <a:pt x="0" y="29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1" name="Freeform 9">
              <a:extLst>
                <a:ext uri="{FF2B5EF4-FFF2-40B4-BE49-F238E27FC236}">
                  <a16:creationId xmlns:a16="http://schemas.microsoft.com/office/drawing/2014/main" id="{D9210728-CD45-47E7-A80D-DEA878F22CF6}"/>
                </a:ext>
              </a:extLst>
            </p:cNvPr>
            <p:cNvSpPr>
              <a:spLocks noChangeAspect="1"/>
            </p:cNvSpPr>
            <p:nvPr/>
          </p:nvSpPr>
          <p:spPr bwMode="auto">
            <a:xfrm>
              <a:off x="2555882" y="5732454"/>
              <a:ext cx="87313" cy="79375"/>
            </a:xfrm>
            <a:custGeom>
              <a:avLst/>
              <a:gdLst/>
              <a:ahLst/>
              <a:cxnLst>
                <a:cxn ang="0">
                  <a:pos x="0" y="0"/>
                </a:cxn>
                <a:cxn ang="0">
                  <a:pos x="1" y="27"/>
                </a:cxn>
                <a:cxn ang="0">
                  <a:pos x="31" y="24"/>
                </a:cxn>
                <a:cxn ang="0">
                  <a:pos x="7" y="13"/>
                </a:cxn>
                <a:cxn ang="0">
                  <a:pos x="0" y="0"/>
                </a:cxn>
              </a:cxnLst>
              <a:rect l="0" t="0" r="r" b="b"/>
              <a:pathLst>
                <a:path w="32" h="28">
                  <a:moveTo>
                    <a:pt x="0" y="0"/>
                  </a:moveTo>
                  <a:lnTo>
                    <a:pt x="1" y="27"/>
                  </a:lnTo>
                  <a:lnTo>
                    <a:pt x="31" y="24"/>
                  </a:lnTo>
                  <a:lnTo>
                    <a:pt x="7" y="13"/>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2" name="Freeform 10">
              <a:extLst>
                <a:ext uri="{FF2B5EF4-FFF2-40B4-BE49-F238E27FC236}">
                  <a16:creationId xmlns:a16="http://schemas.microsoft.com/office/drawing/2014/main" id="{3278943C-A055-48EB-8C3F-08394771B918}"/>
                </a:ext>
              </a:extLst>
            </p:cNvPr>
            <p:cNvSpPr>
              <a:spLocks noChangeAspect="1"/>
            </p:cNvSpPr>
            <p:nvPr/>
          </p:nvSpPr>
          <p:spPr bwMode="auto">
            <a:xfrm>
              <a:off x="6953269" y="4543418"/>
              <a:ext cx="979490" cy="768349"/>
            </a:xfrm>
            <a:custGeom>
              <a:avLst/>
              <a:gdLst/>
              <a:ahLst/>
              <a:cxnLst>
                <a:cxn ang="0">
                  <a:pos x="5" y="146"/>
                </a:cxn>
                <a:cxn ang="0">
                  <a:pos x="9" y="142"/>
                </a:cxn>
                <a:cxn ang="0">
                  <a:pos x="7" y="103"/>
                </a:cxn>
                <a:cxn ang="0">
                  <a:pos x="31" y="90"/>
                </a:cxn>
                <a:cxn ang="0">
                  <a:pos x="81" y="67"/>
                </a:cxn>
                <a:cxn ang="0">
                  <a:pos x="85" y="51"/>
                </a:cxn>
                <a:cxn ang="0">
                  <a:pos x="91" y="50"/>
                </a:cxn>
                <a:cxn ang="0">
                  <a:pos x="100" y="44"/>
                </a:cxn>
                <a:cxn ang="0">
                  <a:pos x="128" y="31"/>
                </a:cxn>
                <a:cxn ang="0">
                  <a:pos x="136" y="37"/>
                </a:cxn>
                <a:cxn ang="0">
                  <a:pos x="142" y="33"/>
                </a:cxn>
                <a:cxn ang="0">
                  <a:pos x="173" y="13"/>
                </a:cxn>
                <a:cxn ang="0">
                  <a:pos x="207" y="15"/>
                </a:cxn>
                <a:cxn ang="0">
                  <a:pos x="239" y="64"/>
                </a:cxn>
                <a:cxn ang="0">
                  <a:pos x="254" y="12"/>
                </a:cxn>
                <a:cxn ang="0">
                  <a:pos x="272" y="32"/>
                </a:cxn>
                <a:cxn ang="0">
                  <a:pos x="295" y="76"/>
                </a:cxn>
                <a:cxn ang="0">
                  <a:pos x="325" y="109"/>
                </a:cxn>
                <a:cxn ang="0">
                  <a:pos x="335" y="119"/>
                </a:cxn>
                <a:cxn ang="0">
                  <a:pos x="359" y="163"/>
                </a:cxn>
                <a:cxn ang="0">
                  <a:pos x="339" y="215"/>
                </a:cxn>
                <a:cxn ang="0">
                  <a:pos x="307" y="261"/>
                </a:cxn>
                <a:cxn ang="0">
                  <a:pos x="295" y="273"/>
                </a:cxn>
                <a:cxn ang="0">
                  <a:pos x="269" y="269"/>
                </a:cxn>
                <a:cxn ang="0">
                  <a:pos x="238" y="255"/>
                </a:cxn>
                <a:cxn ang="0">
                  <a:pos x="222" y="237"/>
                </a:cxn>
                <a:cxn ang="0">
                  <a:pos x="218" y="232"/>
                </a:cxn>
                <a:cxn ang="0">
                  <a:pos x="218" y="205"/>
                </a:cxn>
                <a:cxn ang="0">
                  <a:pos x="196" y="225"/>
                </a:cxn>
                <a:cxn ang="0">
                  <a:pos x="161" y="195"/>
                </a:cxn>
                <a:cxn ang="0">
                  <a:pos x="93" y="218"/>
                </a:cxn>
                <a:cxn ang="0">
                  <a:pos x="42" y="231"/>
                </a:cxn>
                <a:cxn ang="0">
                  <a:pos x="23" y="196"/>
                </a:cxn>
              </a:cxnLst>
              <a:rect l="0" t="0" r="r" b="b"/>
              <a:pathLst>
                <a:path w="360" h="274">
                  <a:moveTo>
                    <a:pt x="0" y="144"/>
                  </a:moveTo>
                  <a:lnTo>
                    <a:pt x="5" y="146"/>
                  </a:lnTo>
                  <a:lnTo>
                    <a:pt x="2" y="138"/>
                  </a:lnTo>
                  <a:lnTo>
                    <a:pt x="9" y="142"/>
                  </a:lnTo>
                  <a:lnTo>
                    <a:pt x="2" y="127"/>
                  </a:lnTo>
                  <a:lnTo>
                    <a:pt x="7" y="103"/>
                  </a:lnTo>
                  <a:lnTo>
                    <a:pt x="8" y="109"/>
                  </a:lnTo>
                  <a:lnTo>
                    <a:pt x="31" y="90"/>
                  </a:lnTo>
                  <a:lnTo>
                    <a:pt x="68" y="81"/>
                  </a:lnTo>
                  <a:lnTo>
                    <a:pt x="81" y="67"/>
                  </a:lnTo>
                  <a:lnTo>
                    <a:pt x="81" y="58"/>
                  </a:lnTo>
                  <a:lnTo>
                    <a:pt x="85" y="51"/>
                  </a:lnTo>
                  <a:lnTo>
                    <a:pt x="91" y="62"/>
                  </a:lnTo>
                  <a:lnTo>
                    <a:pt x="91" y="50"/>
                  </a:lnTo>
                  <a:lnTo>
                    <a:pt x="100" y="53"/>
                  </a:lnTo>
                  <a:lnTo>
                    <a:pt x="100" y="44"/>
                  </a:lnTo>
                  <a:lnTo>
                    <a:pt x="114" y="31"/>
                  </a:lnTo>
                  <a:lnTo>
                    <a:pt x="128" y="31"/>
                  </a:lnTo>
                  <a:lnTo>
                    <a:pt x="131" y="45"/>
                  </a:lnTo>
                  <a:lnTo>
                    <a:pt x="136" y="37"/>
                  </a:lnTo>
                  <a:lnTo>
                    <a:pt x="147" y="42"/>
                  </a:lnTo>
                  <a:lnTo>
                    <a:pt x="142" y="33"/>
                  </a:lnTo>
                  <a:lnTo>
                    <a:pt x="151" y="18"/>
                  </a:lnTo>
                  <a:lnTo>
                    <a:pt x="173" y="13"/>
                  </a:lnTo>
                  <a:lnTo>
                    <a:pt x="167" y="4"/>
                  </a:lnTo>
                  <a:lnTo>
                    <a:pt x="207" y="15"/>
                  </a:lnTo>
                  <a:lnTo>
                    <a:pt x="199" y="39"/>
                  </a:lnTo>
                  <a:lnTo>
                    <a:pt x="239" y="64"/>
                  </a:lnTo>
                  <a:lnTo>
                    <a:pt x="249" y="54"/>
                  </a:lnTo>
                  <a:lnTo>
                    <a:pt x="254" y="12"/>
                  </a:lnTo>
                  <a:lnTo>
                    <a:pt x="264" y="0"/>
                  </a:lnTo>
                  <a:lnTo>
                    <a:pt x="272" y="32"/>
                  </a:lnTo>
                  <a:lnTo>
                    <a:pt x="286" y="39"/>
                  </a:lnTo>
                  <a:lnTo>
                    <a:pt x="295" y="76"/>
                  </a:lnTo>
                  <a:lnTo>
                    <a:pt x="317" y="88"/>
                  </a:lnTo>
                  <a:lnTo>
                    <a:pt x="325" y="109"/>
                  </a:lnTo>
                  <a:lnTo>
                    <a:pt x="333" y="107"/>
                  </a:lnTo>
                  <a:lnTo>
                    <a:pt x="335" y="119"/>
                  </a:lnTo>
                  <a:lnTo>
                    <a:pt x="353" y="134"/>
                  </a:lnTo>
                  <a:lnTo>
                    <a:pt x="359" y="163"/>
                  </a:lnTo>
                  <a:lnTo>
                    <a:pt x="354" y="191"/>
                  </a:lnTo>
                  <a:lnTo>
                    <a:pt x="339" y="215"/>
                  </a:lnTo>
                  <a:lnTo>
                    <a:pt x="327" y="256"/>
                  </a:lnTo>
                  <a:lnTo>
                    <a:pt x="307" y="261"/>
                  </a:lnTo>
                  <a:lnTo>
                    <a:pt x="294" y="268"/>
                  </a:lnTo>
                  <a:lnTo>
                    <a:pt x="295" y="273"/>
                  </a:lnTo>
                  <a:lnTo>
                    <a:pt x="282" y="259"/>
                  </a:lnTo>
                  <a:lnTo>
                    <a:pt x="269" y="269"/>
                  </a:lnTo>
                  <a:lnTo>
                    <a:pt x="252" y="265"/>
                  </a:lnTo>
                  <a:lnTo>
                    <a:pt x="238" y="255"/>
                  </a:lnTo>
                  <a:lnTo>
                    <a:pt x="232" y="234"/>
                  </a:lnTo>
                  <a:lnTo>
                    <a:pt x="222" y="237"/>
                  </a:lnTo>
                  <a:lnTo>
                    <a:pt x="222" y="223"/>
                  </a:lnTo>
                  <a:lnTo>
                    <a:pt x="218" y="232"/>
                  </a:lnTo>
                  <a:lnTo>
                    <a:pt x="211" y="232"/>
                  </a:lnTo>
                  <a:lnTo>
                    <a:pt x="218" y="205"/>
                  </a:lnTo>
                  <a:lnTo>
                    <a:pt x="203" y="231"/>
                  </a:lnTo>
                  <a:lnTo>
                    <a:pt x="196" y="225"/>
                  </a:lnTo>
                  <a:lnTo>
                    <a:pt x="188" y="206"/>
                  </a:lnTo>
                  <a:lnTo>
                    <a:pt x="161" y="195"/>
                  </a:lnTo>
                  <a:lnTo>
                    <a:pt x="113" y="203"/>
                  </a:lnTo>
                  <a:lnTo>
                    <a:pt x="93" y="218"/>
                  </a:lnTo>
                  <a:lnTo>
                    <a:pt x="60" y="219"/>
                  </a:lnTo>
                  <a:lnTo>
                    <a:pt x="42" y="231"/>
                  </a:lnTo>
                  <a:lnTo>
                    <a:pt x="17" y="222"/>
                  </a:lnTo>
                  <a:lnTo>
                    <a:pt x="23" y="196"/>
                  </a:lnTo>
                  <a:lnTo>
                    <a:pt x="0" y="144"/>
                  </a:lnTo>
                </a:path>
              </a:pathLst>
            </a:custGeom>
            <a:solidFill>
              <a:srgbClr val="27ACAA"/>
            </a:solidFill>
            <a:ln w="6350" cap="rnd" cmpd="sng">
              <a:solidFill>
                <a:srgbClr val="FFFFFF"/>
              </a:solidFill>
              <a:prstDash val="solid"/>
              <a:round/>
              <a:headEnd type="none" w="sm" len="sm"/>
              <a:tailEnd type="none" w="sm" len="sm"/>
            </a:ln>
            <a:effectLst/>
          </p:spPr>
          <p:txBody>
            <a:bodyPr/>
            <a:lstStyle/>
            <a:p>
              <a:endParaRPr lang="en-US" sz="2213"/>
            </a:p>
          </p:txBody>
        </p:sp>
        <p:sp>
          <p:nvSpPr>
            <p:cNvPr id="203" name="Freeform 11">
              <a:extLst>
                <a:ext uri="{FF2B5EF4-FFF2-40B4-BE49-F238E27FC236}">
                  <a16:creationId xmlns:a16="http://schemas.microsoft.com/office/drawing/2014/main" id="{43D63789-A18E-4CF7-A621-F39E97DCCB50}"/>
                </a:ext>
              </a:extLst>
            </p:cNvPr>
            <p:cNvSpPr>
              <a:spLocks noChangeAspect="1"/>
            </p:cNvSpPr>
            <p:nvPr/>
          </p:nvSpPr>
          <p:spPr bwMode="auto">
            <a:xfrm>
              <a:off x="7716859" y="5354629"/>
              <a:ext cx="87313" cy="87312"/>
            </a:xfrm>
            <a:custGeom>
              <a:avLst/>
              <a:gdLst/>
              <a:ahLst/>
              <a:cxnLst>
                <a:cxn ang="0">
                  <a:pos x="0" y="5"/>
                </a:cxn>
                <a:cxn ang="0">
                  <a:pos x="0" y="0"/>
                </a:cxn>
                <a:cxn ang="0">
                  <a:pos x="16" y="4"/>
                </a:cxn>
                <a:cxn ang="0">
                  <a:pos x="28" y="0"/>
                </a:cxn>
                <a:cxn ang="0">
                  <a:pos x="31" y="8"/>
                </a:cxn>
                <a:cxn ang="0">
                  <a:pos x="31" y="17"/>
                </a:cxn>
                <a:cxn ang="0">
                  <a:pos x="19" y="30"/>
                </a:cxn>
                <a:cxn ang="0">
                  <a:pos x="12" y="30"/>
                </a:cxn>
                <a:cxn ang="0">
                  <a:pos x="0" y="5"/>
                </a:cxn>
              </a:cxnLst>
              <a:rect l="0" t="0" r="r" b="b"/>
              <a:pathLst>
                <a:path w="32" h="31">
                  <a:moveTo>
                    <a:pt x="0" y="5"/>
                  </a:moveTo>
                  <a:lnTo>
                    <a:pt x="0" y="0"/>
                  </a:lnTo>
                  <a:lnTo>
                    <a:pt x="16" y="4"/>
                  </a:lnTo>
                  <a:lnTo>
                    <a:pt x="28" y="0"/>
                  </a:lnTo>
                  <a:lnTo>
                    <a:pt x="31" y="8"/>
                  </a:lnTo>
                  <a:lnTo>
                    <a:pt x="31" y="17"/>
                  </a:lnTo>
                  <a:lnTo>
                    <a:pt x="19" y="30"/>
                  </a:lnTo>
                  <a:lnTo>
                    <a:pt x="12" y="30"/>
                  </a:lnTo>
                  <a:lnTo>
                    <a:pt x="0"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4" name="Freeform 12">
              <a:extLst>
                <a:ext uri="{FF2B5EF4-FFF2-40B4-BE49-F238E27FC236}">
                  <a16:creationId xmlns:a16="http://schemas.microsoft.com/office/drawing/2014/main" id="{51C6B247-AC98-44A5-84C0-621FFB11E62A}"/>
                </a:ext>
              </a:extLst>
            </p:cNvPr>
            <p:cNvSpPr>
              <a:spLocks noChangeAspect="1"/>
            </p:cNvSpPr>
            <p:nvPr/>
          </p:nvSpPr>
          <p:spPr bwMode="auto">
            <a:xfrm>
              <a:off x="4441837" y="2943221"/>
              <a:ext cx="190501" cy="77787"/>
            </a:xfrm>
            <a:custGeom>
              <a:avLst/>
              <a:gdLst/>
              <a:ahLst/>
              <a:cxnLst>
                <a:cxn ang="0">
                  <a:pos x="0" y="15"/>
                </a:cxn>
                <a:cxn ang="0">
                  <a:pos x="1" y="16"/>
                </a:cxn>
                <a:cxn ang="0">
                  <a:pos x="2" y="21"/>
                </a:cxn>
                <a:cxn ang="0">
                  <a:pos x="9" y="22"/>
                </a:cxn>
                <a:cxn ang="0">
                  <a:pos x="23" y="19"/>
                </a:cxn>
                <a:cxn ang="0">
                  <a:pos x="38" y="27"/>
                </a:cxn>
                <a:cxn ang="0">
                  <a:pos x="60" y="22"/>
                </a:cxn>
                <a:cxn ang="0">
                  <a:pos x="69" y="8"/>
                </a:cxn>
                <a:cxn ang="0">
                  <a:pos x="65" y="0"/>
                </a:cxn>
                <a:cxn ang="0">
                  <a:pos x="39" y="1"/>
                </a:cxn>
                <a:cxn ang="0">
                  <a:pos x="31" y="15"/>
                </a:cxn>
                <a:cxn ang="0">
                  <a:pos x="0" y="15"/>
                </a:cxn>
              </a:cxnLst>
              <a:rect l="0" t="0" r="r" b="b"/>
              <a:pathLst>
                <a:path w="70" h="28">
                  <a:moveTo>
                    <a:pt x="0" y="15"/>
                  </a:moveTo>
                  <a:lnTo>
                    <a:pt x="1" y="16"/>
                  </a:lnTo>
                  <a:lnTo>
                    <a:pt x="2" y="21"/>
                  </a:lnTo>
                  <a:lnTo>
                    <a:pt x="9" y="22"/>
                  </a:lnTo>
                  <a:lnTo>
                    <a:pt x="23" y="19"/>
                  </a:lnTo>
                  <a:lnTo>
                    <a:pt x="38" y="27"/>
                  </a:lnTo>
                  <a:lnTo>
                    <a:pt x="60" y="22"/>
                  </a:lnTo>
                  <a:lnTo>
                    <a:pt x="69" y="8"/>
                  </a:lnTo>
                  <a:lnTo>
                    <a:pt x="65" y="0"/>
                  </a:lnTo>
                  <a:lnTo>
                    <a:pt x="39" y="1"/>
                  </a:lnTo>
                  <a:lnTo>
                    <a:pt x="31" y="15"/>
                  </a:lnTo>
                  <a:lnTo>
                    <a:pt x="0" y="1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5" name="Freeform 13">
              <a:extLst>
                <a:ext uri="{FF2B5EF4-FFF2-40B4-BE49-F238E27FC236}">
                  <a16:creationId xmlns:a16="http://schemas.microsoft.com/office/drawing/2014/main" id="{7CC8EB20-FE04-413E-AD1F-2B1C108C2333}"/>
                </a:ext>
              </a:extLst>
            </p:cNvPr>
            <p:cNvSpPr>
              <a:spLocks noChangeAspect="1"/>
            </p:cNvSpPr>
            <p:nvPr/>
          </p:nvSpPr>
          <p:spPr bwMode="auto">
            <a:xfrm>
              <a:off x="6342080" y="3592507"/>
              <a:ext cx="114300" cy="153987"/>
            </a:xfrm>
            <a:custGeom>
              <a:avLst/>
              <a:gdLst/>
              <a:ahLst/>
              <a:cxnLst>
                <a:cxn ang="0">
                  <a:pos x="0" y="16"/>
                </a:cxn>
                <a:cxn ang="0">
                  <a:pos x="5" y="21"/>
                </a:cxn>
                <a:cxn ang="0">
                  <a:pos x="8" y="46"/>
                </a:cxn>
                <a:cxn ang="0">
                  <a:pos x="20" y="45"/>
                </a:cxn>
                <a:cxn ang="0">
                  <a:pos x="25" y="34"/>
                </a:cxn>
                <a:cxn ang="0">
                  <a:pos x="33" y="36"/>
                </a:cxn>
                <a:cxn ang="0">
                  <a:pos x="38" y="53"/>
                </a:cxn>
                <a:cxn ang="0">
                  <a:pos x="41" y="44"/>
                </a:cxn>
                <a:cxn ang="0">
                  <a:pos x="37" y="26"/>
                </a:cxn>
                <a:cxn ang="0">
                  <a:pos x="33" y="33"/>
                </a:cxn>
                <a:cxn ang="0">
                  <a:pos x="27" y="24"/>
                </a:cxn>
                <a:cxn ang="0">
                  <a:pos x="38" y="14"/>
                </a:cxn>
                <a:cxn ang="0">
                  <a:pos x="18" y="12"/>
                </a:cxn>
                <a:cxn ang="0">
                  <a:pos x="4" y="0"/>
                </a:cxn>
                <a:cxn ang="0">
                  <a:pos x="1" y="6"/>
                </a:cxn>
                <a:cxn ang="0">
                  <a:pos x="5" y="12"/>
                </a:cxn>
                <a:cxn ang="0">
                  <a:pos x="0" y="16"/>
                </a:cxn>
              </a:cxnLst>
              <a:rect l="0" t="0" r="r" b="b"/>
              <a:pathLst>
                <a:path w="42" h="54">
                  <a:moveTo>
                    <a:pt x="0" y="16"/>
                  </a:moveTo>
                  <a:lnTo>
                    <a:pt x="5" y="21"/>
                  </a:lnTo>
                  <a:lnTo>
                    <a:pt x="8" y="46"/>
                  </a:lnTo>
                  <a:lnTo>
                    <a:pt x="20" y="45"/>
                  </a:lnTo>
                  <a:lnTo>
                    <a:pt x="25" y="34"/>
                  </a:lnTo>
                  <a:lnTo>
                    <a:pt x="33" y="36"/>
                  </a:lnTo>
                  <a:lnTo>
                    <a:pt x="38" y="53"/>
                  </a:lnTo>
                  <a:lnTo>
                    <a:pt x="41" y="44"/>
                  </a:lnTo>
                  <a:lnTo>
                    <a:pt x="37" y="26"/>
                  </a:lnTo>
                  <a:lnTo>
                    <a:pt x="33" y="33"/>
                  </a:lnTo>
                  <a:lnTo>
                    <a:pt x="27" y="24"/>
                  </a:lnTo>
                  <a:lnTo>
                    <a:pt x="38" y="14"/>
                  </a:lnTo>
                  <a:lnTo>
                    <a:pt x="18" y="12"/>
                  </a:lnTo>
                  <a:lnTo>
                    <a:pt x="4" y="0"/>
                  </a:lnTo>
                  <a:lnTo>
                    <a:pt x="1" y="6"/>
                  </a:lnTo>
                  <a:lnTo>
                    <a:pt x="5" y="12"/>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6" name="Freeform 14">
              <a:extLst>
                <a:ext uri="{FF2B5EF4-FFF2-40B4-BE49-F238E27FC236}">
                  <a16:creationId xmlns:a16="http://schemas.microsoft.com/office/drawing/2014/main" id="{637F9097-F52F-49C8-A059-955A593CC008}"/>
                </a:ext>
              </a:extLst>
            </p:cNvPr>
            <p:cNvSpPr>
              <a:spLocks noChangeAspect="1"/>
            </p:cNvSpPr>
            <p:nvPr/>
          </p:nvSpPr>
          <p:spPr bwMode="auto">
            <a:xfrm>
              <a:off x="4284674" y="2855909"/>
              <a:ext cx="80963" cy="63500"/>
            </a:xfrm>
            <a:custGeom>
              <a:avLst/>
              <a:gdLst/>
              <a:ahLst/>
              <a:cxnLst>
                <a:cxn ang="0">
                  <a:pos x="0" y="4"/>
                </a:cxn>
                <a:cxn ang="0">
                  <a:pos x="6" y="1"/>
                </a:cxn>
                <a:cxn ang="0">
                  <a:pos x="19" y="0"/>
                </a:cxn>
                <a:cxn ang="0">
                  <a:pos x="28" y="9"/>
                </a:cxn>
                <a:cxn ang="0">
                  <a:pos x="29" y="16"/>
                </a:cxn>
                <a:cxn ang="0">
                  <a:pos x="26" y="22"/>
                </a:cxn>
                <a:cxn ang="0">
                  <a:pos x="0" y="4"/>
                </a:cxn>
              </a:cxnLst>
              <a:rect l="0" t="0" r="r" b="b"/>
              <a:pathLst>
                <a:path w="30" h="23">
                  <a:moveTo>
                    <a:pt x="0" y="4"/>
                  </a:moveTo>
                  <a:lnTo>
                    <a:pt x="6" y="1"/>
                  </a:lnTo>
                  <a:lnTo>
                    <a:pt x="19" y="0"/>
                  </a:lnTo>
                  <a:lnTo>
                    <a:pt x="28" y="9"/>
                  </a:lnTo>
                  <a:lnTo>
                    <a:pt x="29" y="16"/>
                  </a:lnTo>
                  <a:lnTo>
                    <a:pt x="26" y="22"/>
                  </a:lnTo>
                  <a:lnTo>
                    <a:pt x="0" y="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7" name="Freeform 15">
              <a:extLst>
                <a:ext uri="{FF2B5EF4-FFF2-40B4-BE49-F238E27FC236}">
                  <a16:creationId xmlns:a16="http://schemas.microsoft.com/office/drawing/2014/main" id="{23C670FB-A079-4D98-9C39-DAEA18D67922}"/>
                </a:ext>
              </a:extLst>
            </p:cNvPr>
            <p:cNvSpPr>
              <a:spLocks noChangeAspect="1"/>
            </p:cNvSpPr>
            <p:nvPr/>
          </p:nvSpPr>
          <p:spPr bwMode="auto">
            <a:xfrm>
              <a:off x="6364305" y="3544882"/>
              <a:ext cx="79375" cy="47625"/>
            </a:xfrm>
            <a:custGeom>
              <a:avLst/>
              <a:gdLst/>
              <a:ahLst/>
              <a:cxnLst>
                <a:cxn ang="0">
                  <a:pos x="0" y="10"/>
                </a:cxn>
                <a:cxn ang="0">
                  <a:pos x="4" y="16"/>
                </a:cxn>
                <a:cxn ang="0">
                  <a:pos x="28" y="13"/>
                </a:cxn>
                <a:cxn ang="0">
                  <a:pos x="26" y="5"/>
                </a:cxn>
                <a:cxn ang="0">
                  <a:pos x="10" y="0"/>
                </a:cxn>
                <a:cxn ang="0">
                  <a:pos x="0" y="10"/>
                </a:cxn>
              </a:cxnLst>
              <a:rect l="0" t="0" r="r" b="b"/>
              <a:pathLst>
                <a:path w="29" h="17">
                  <a:moveTo>
                    <a:pt x="0" y="10"/>
                  </a:moveTo>
                  <a:lnTo>
                    <a:pt x="4" y="16"/>
                  </a:lnTo>
                  <a:lnTo>
                    <a:pt x="28" y="13"/>
                  </a:lnTo>
                  <a:lnTo>
                    <a:pt x="26" y="5"/>
                  </a:lnTo>
                  <a:lnTo>
                    <a:pt x="10" y="0"/>
                  </a:lnTo>
                  <a:lnTo>
                    <a:pt x="0" y="1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8" name="Freeform 16">
              <a:extLst>
                <a:ext uri="{FF2B5EF4-FFF2-40B4-BE49-F238E27FC236}">
                  <a16:creationId xmlns:a16="http://schemas.microsoft.com/office/drawing/2014/main" id="{60EFC95B-AC6D-4684-8D23-39DF3407A414}"/>
                </a:ext>
              </a:extLst>
            </p:cNvPr>
            <p:cNvSpPr>
              <a:spLocks noChangeAspect="1"/>
            </p:cNvSpPr>
            <p:nvPr/>
          </p:nvSpPr>
          <p:spPr bwMode="auto">
            <a:xfrm>
              <a:off x="2530482" y="4514843"/>
              <a:ext cx="292101" cy="346074"/>
            </a:xfrm>
            <a:custGeom>
              <a:avLst/>
              <a:gdLst/>
              <a:ahLst/>
              <a:cxnLst>
                <a:cxn ang="0">
                  <a:pos x="0" y="12"/>
                </a:cxn>
                <a:cxn ang="0">
                  <a:pos x="7" y="25"/>
                </a:cxn>
                <a:cxn ang="0">
                  <a:pos x="2" y="53"/>
                </a:cxn>
                <a:cxn ang="0">
                  <a:pos x="7" y="56"/>
                </a:cxn>
                <a:cxn ang="0">
                  <a:pos x="5" y="60"/>
                </a:cxn>
                <a:cxn ang="0">
                  <a:pos x="0" y="71"/>
                </a:cxn>
                <a:cxn ang="0">
                  <a:pos x="10" y="88"/>
                </a:cxn>
                <a:cxn ang="0">
                  <a:pos x="15" y="121"/>
                </a:cxn>
                <a:cxn ang="0">
                  <a:pos x="21" y="122"/>
                </a:cxn>
                <a:cxn ang="0">
                  <a:pos x="31" y="111"/>
                </a:cxn>
                <a:cxn ang="0">
                  <a:pos x="47" y="120"/>
                </a:cxn>
                <a:cxn ang="0">
                  <a:pos x="48" y="114"/>
                </a:cxn>
                <a:cxn ang="0">
                  <a:pos x="63" y="116"/>
                </a:cxn>
                <a:cxn ang="0">
                  <a:pos x="68" y="92"/>
                </a:cxn>
                <a:cxn ang="0">
                  <a:pos x="94" y="88"/>
                </a:cxn>
                <a:cxn ang="0">
                  <a:pos x="103" y="96"/>
                </a:cxn>
                <a:cxn ang="0">
                  <a:pos x="106" y="77"/>
                </a:cxn>
                <a:cxn ang="0">
                  <a:pos x="100" y="61"/>
                </a:cxn>
                <a:cxn ang="0">
                  <a:pos x="85" y="60"/>
                </a:cxn>
                <a:cxn ang="0">
                  <a:pos x="79" y="36"/>
                </a:cxn>
                <a:cxn ang="0">
                  <a:pos x="39" y="20"/>
                </a:cxn>
                <a:cxn ang="0">
                  <a:pos x="37" y="0"/>
                </a:cxn>
                <a:cxn ang="0">
                  <a:pos x="11" y="13"/>
                </a:cxn>
                <a:cxn ang="0">
                  <a:pos x="0" y="12"/>
                </a:cxn>
              </a:cxnLst>
              <a:rect l="0" t="0" r="r" b="b"/>
              <a:pathLst>
                <a:path w="107" h="123">
                  <a:moveTo>
                    <a:pt x="0" y="12"/>
                  </a:moveTo>
                  <a:lnTo>
                    <a:pt x="7" y="25"/>
                  </a:lnTo>
                  <a:lnTo>
                    <a:pt x="2" y="53"/>
                  </a:lnTo>
                  <a:lnTo>
                    <a:pt x="7" y="56"/>
                  </a:lnTo>
                  <a:lnTo>
                    <a:pt x="5" y="60"/>
                  </a:lnTo>
                  <a:lnTo>
                    <a:pt x="0" y="71"/>
                  </a:lnTo>
                  <a:lnTo>
                    <a:pt x="10" y="88"/>
                  </a:lnTo>
                  <a:lnTo>
                    <a:pt x="15" y="121"/>
                  </a:lnTo>
                  <a:lnTo>
                    <a:pt x="21" y="122"/>
                  </a:lnTo>
                  <a:lnTo>
                    <a:pt x="31" y="111"/>
                  </a:lnTo>
                  <a:lnTo>
                    <a:pt x="47" y="120"/>
                  </a:lnTo>
                  <a:lnTo>
                    <a:pt x="48" y="114"/>
                  </a:lnTo>
                  <a:lnTo>
                    <a:pt x="63" y="116"/>
                  </a:lnTo>
                  <a:lnTo>
                    <a:pt x="68" y="92"/>
                  </a:lnTo>
                  <a:lnTo>
                    <a:pt x="94" y="88"/>
                  </a:lnTo>
                  <a:lnTo>
                    <a:pt x="103" y="96"/>
                  </a:lnTo>
                  <a:lnTo>
                    <a:pt x="106" y="77"/>
                  </a:lnTo>
                  <a:lnTo>
                    <a:pt x="100" y="61"/>
                  </a:lnTo>
                  <a:lnTo>
                    <a:pt x="85" y="60"/>
                  </a:lnTo>
                  <a:lnTo>
                    <a:pt x="79" y="36"/>
                  </a:lnTo>
                  <a:lnTo>
                    <a:pt x="39" y="20"/>
                  </a:lnTo>
                  <a:lnTo>
                    <a:pt x="37" y="0"/>
                  </a:lnTo>
                  <a:lnTo>
                    <a:pt x="11" y="13"/>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09" name="Freeform 17">
              <a:extLst>
                <a:ext uri="{FF2B5EF4-FFF2-40B4-BE49-F238E27FC236}">
                  <a16:creationId xmlns:a16="http://schemas.microsoft.com/office/drawing/2014/main" id="{8A68A3F5-D9C4-4298-BECE-B9BCA45A9862}"/>
                </a:ext>
              </a:extLst>
            </p:cNvPr>
            <p:cNvSpPr>
              <a:spLocks noChangeAspect="1"/>
            </p:cNvSpPr>
            <p:nvPr/>
          </p:nvSpPr>
          <p:spPr bwMode="auto">
            <a:xfrm>
              <a:off x="2432057" y="4144956"/>
              <a:ext cx="944565" cy="1009648"/>
            </a:xfrm>
            <a:custGeom>
              <a:avLst/>
              <a:gdLst/>
              <a:ahLst/>
              <a:cxnLst>
                <a:cxn ang="0">
                  <a:pos x="7" y="130"/>
                </a:cxn>
                <a:cxn ang="0">
                  <a:pos x="29" y="129"/>
                </a:cxn>
                <a:cxn ang="0">
                  <a:pos x="37" y="144"/>
                </a:cxn>
                <a:cxn ang="0">
                  <a:pos x="74" y="132"/>
                </a:cxn>
                <a:cxn ang="0">
                  <a:pos x="116" y="168"/>
                </a:cxn>
                <a:cxn ang="0">
                  <a:pos x="137" y="193"/>
                </a:cxn>
                <a:cxn ang="0">
                  <a:pos x="140" y="228"/>
                </a:cxn>
                <a:cxn ang="0">
                  <a:pos x="160" y="249"/>
                </a:cxn>
                <a:cxn ang="0">
                  <a:pos x="172" y="264"/>
                </a:cxn>
                <a:cxn ang="0">
                  <a:pos x="177" y="280"/>
                </a:cxn>
                <a:cxn ang="0">
                  <a:pos x="144" y="324"/>
                </a:cxn>
                <a:cxn ang="0">
                  <a:pos x="177" y="342"/>
                </a:cxn>
                <a:cxn ang="0">
                  <a:pos x="181" y="359"/>
                </a:cxn>
                <a:cxn ang="0">
                  <a:pos x="225" y="278"/>
                </a:cxn>
                <a:cxn ang="0">
                  <a:pos x="281" y="254"/>
                </a:cxn>
                <a:cxn ang="0">
                  <a:pos x="308" y="204"/>
                </a:cxn>
                <a:cxn ang="0">
                  <a:pos x="343" y="126"/>
                </a:cxn>
                <a:cxn ang="0">
                  <a:pos x="341" y="93"/>
                </a:cxn>
                <a:cxn ang="0">
                  <a:pos x="305" y="73"/>
                </a:cxn>
                <a:cxn ang="0">
                  <a:pos x="257" y="60"/>
                </a:cxn>
                <a:cxn ang="0">
                  <a:pos x="229" y="52"/>
                </a:cxn>
                <a:cxn ang="0">
                  <a:pos x="217" y="62"/>
                </a:cxn>
                <a:cxn ang="0">
                  <a:pos x="206" y="62"/>
                </a:cxn>
                <a:cxn ang="0">
                  <a:pos x="213" y="32"/>
                </a:cxn>
                <a:cxn ang="0">
                  <a:pos x="185" y="27"/>
                </a:cxn>
                <a:cxn ang="0">
                  <a:pos x="154" y="29"/>
                </a:cxn>
                <a:cxn ang="0">
                  <a:pos x="124" y="23"/>
                </a:cxn>
                <a:cxn ang="0">
                  <a:pos x="118" y="0"/>
                </a:cxn>
                <a:cxn ang="0">
                  <a:pos x="81" y="7"/>
                </a:cxn>
                <a:cxn ang="0">
                  <a:pos x="94" y="27"/>
                </a:cxn>
                <a:cxn ang="0">
                  <a:pos x="62" y="34"/>
                </a:cxn>
                <a:cxn ang="0">
                  <a:pos x="36" y="31"/>
                </a:cxn>
                <a:cxn ang="0">
                  <a:pos x="34" y="41"/>
                </a:cxn>
                <a:cxn ang="0">
                  <a:pos x="35" y="83"/>
                </a:cxn>
                <a:cxn ang="0">
                  <a:pos x="0" y="113"/>
                </a:cxn>
              </a:cxnLst>
              <a:rect l="0" t="0" r="r" b="b"/>
              <a:pathLst>
                <a:path w="347" h="360">
                  <a:moveTo>
                    <a:pt x="0" y="113"/>
                  </a:moveTo>
                  <a:lnTo>
                    <a:pt x="7" y="130"/>
                  </a:lnTo>
                  <a:lnTo>
                    <a:pt x="20" y="136"/>
                  </a:lnTo>
                  <a:lnTo>
                    <a:pt x="29" y="129"/>
                  </a:lnTo>
                  <a:lnTo>
                    <a:pt x="29" y="144"/>
                  </a:lnTo>
                  <a:lnTo>
                    <a:pt x="37" y="144"/>
                  </a:lnTo>
                  <a:lnTo>
                    <a:pt x="48" y="145"/>
                  </a:lnTo>
                  <a:lnTo>
                    <a:pt x="74" y="132"/>
                  </a:lnTo>
                  <a:lnTo>
                    <a:pt x="76" y="152"/>
                  </a:lnTo>
                  <a:lnTo>
                    <a:pt x="116" y="168"/>
                  </a:lnTo>
                  <a:lnTo>
                    <a:pt x="122" y="192"/>
                  </a:lnTo>
                  <a:lnTo>
                    <a:pt x="137" y="193"/>
                  </a:lnTo>
                  <a:lnTo>
                    <a:pt x="143" y="209"/>
                  </a:lnTo>
                  <a:lnTo>
                    <a:pt x="140" y="228"/>
                  </a:lnTo>
                  <a:lnTo>
                    <a:pt x="141" y="246"/>
                  </a:lnTo>
                  <a:lnTo>
                    <a:pt x="160" y="249"/>
                  </a:lnTo>
                  <a:lnTo>
                    <a:pt x="163" y="262"/>
                  </a:lnTo>
                  <a:lnTo>
                    <a:pt x="172" y="264"/>
                  </a:lnTo>
                  <a:lnTo>
                    <a:pt x="171" y="280"/>
                  </a:lnTo>
                  <a:lnTo>
                    <a:pt x="177" y="280"/>
                  </a:lnTo>
                  <a:lnTo>
                    <a:pt x="178" y="294"/>
                  </a:lnTo>
                  <a:lnTo>
                    <a:pt x="144" y="324"/>
                  </a:lnTo>
                  <a:lnTo>
                    <a:pt x="151" y="322"/>
                  </a:lnTo>
                  <a:lnTo>
                    <a:pt x="177" y="342"/>
                  </a:lnTo>
                  <a:lnTo>
                    <a:pt x="183" y="349"/>
                  </a:lnTo>
                  <a:lnTo>
                    <a:pt x="181" y="359"/>
                  </a:lnTo>
                  <a:lnTo>
                    <a:pt x="223" y="305"/>
                  </a:lnTo>
                  <a:lnTo>
                    <a:pt x="225" y="278"/>
                  </a:lnTo>
                  <a:lnTo>
                    <a:pt x="259" y="254"/>
                  </a:lnTo>
                  <a:lnTo>
                    <a:pt x="281" y="254"/>
                  </a:lnTo>
                  <a:lnTo>
                    <a:pt x="290" y="245"/>
                  </a:lnTo>
                  <a:lnTo>
                    <a:pt x="308" y="204"/>
                  </a:lnTo>
                  <a:lnTo>
                    <a:pt x="310" y="164"/>
                  </a:lnTo>
                  <a:lnTo>
                    <a:pt x="343" y="126"/>
                  </a:lnTo>
                  <a:lnTo>
                    <a:pt x="346" y="110"/>
                  </a:lnTo>
                  <a:lnTo>
                    <a:pt x="341" y="93"/>
                  </a:lnTo>
                  <a:lnTo>
                    <a:pt x="327" y="91"/>
                  </a:lnTo>
                  <a:lnTo>
                    <a:pt x="305" y="73"/>
                  </a:lnTo>
                  <a:lnTo>
                    <a:pt x="261" y="70"/>
                  </a:lnTo>
                  <a:lnTo>
                    <a:pt x="257" y="60"/>
                  </a:lnTo>
                  <a:lnTo>
                    <a:pt x="237" y="52"/>
                  </a:lnTo>
                  <a:lnTo>
                    <a:pt x="229" y="52"/>
                  </a:lnTo>
                  <a:lnTo>
                    <a:pt x="217" y="68"/>
                  </a:lnTo>
                  <a:lnTo>
                    <a:pt x="217" y="62"/>
                  </a:lnTo>
                  <a:lnTo>
                    <a:pt x="198" y="65"/>
                  </a:lnTo>
                  <a:lnTo>
                    <a:pt x="206" y="62"/>
                  </a:lnTo>
                  <a:lnTo>
                    <a:pt x="199" y="49"/>
                  </a:lnTo>
                  <a:lnTo>
                    <a:pt x="213" y="32"/>
                  </a:lnTo>
                  <a:lnTo>
                    <a:pt x="198" y="10"/>
                  </a:lnTo>
                  <a:lnTo>
                    <a:pt x="185" y="27"/>
                  </a:lnTo>
                  <a:lnTo>
                    <a:pt x="173" y="26"/>
                  </a:lnTo>
                  <a:lnTo>
                    <a:pt x="154" y="29"/>
                  </a:lnTo>
                  <a:lnTo>
                    <a:pt x="129" y="33"/>
                  </a:lnTo>
                  <a:lnTo>
                    <a:pt x="124" y="23"/>
                  </a:lnTo>
                  <a:lnTo>
                    <a:pt x="126" y="6"/>
                  </a:lnTo>
                  <a:lnTo>
                    <a:pt x="118" y="0"/>
                  </a:lnTo>
                  <a:lnTo>
                    <a:pt x="96" y="11"/>
                  </a:lnTo>
                  <a:lnTo>
                    <a:pt x="81" y="7"/>
                  </a:lnTo>
                  <a:lnTo>
                    <a:pt x="85" y="24"/>
                  </a:lnTo>
                  <a:lnTo>
                    <a:pt x="94" y="27"/>
                  </a:lnTo>
                  <a:lnTo>
                    <a:pt x="72" y="39"/>
                  </a:lnTo>
                  <a:lnTo>
                    <a:pt x="62" y="34"/>
                  </a:lnTo>
                  <a:lnTo>
                    <a:pt x="57" y="28"/>
                  </a:lnTo>
                  <a:lnTo>
                    <a:pt x="36" y="31"/>
                  </a:lnTo>
                  <a:lnTo>
                    <a:pt x="42" y="40"/>
                  </a:lnTo>
                  <a:lnTo>
                    <a:pt x="34" y="41"/>
                  </a:lnTo>
                  <a:lnTo>
                    <a:pt x="38" y="57"/>
                  </a:lnTo>
                  <a:lnTo>
                    <a:pt x="35" y="83"/>
                  </a:lnTo>
                  <a:lnTo>
                    <a:pt x="12" y="93"/>
                  </a:lnTo>
                  <a:lnTo>
                    <a:pt x="0" y="11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0" name="Freeform 18">
              <a:extLst>
                <a:ext uri="{FF2B5EF4-FFF2-40B4-BE49-F238E27FC236}">
                  <a16:creationId xmlns:a16="http://schemas.microsoft.com/office/drawing/2014/main" id="{014691BD-5DE1-4305-86A3-4A76C1781A94}"/>
                </a:ext>
              </a:extLst>
            </p:cNvPr>
            <p:cNvSpPr>
              <a:spLocks noChangeAspect="1"/>
            </p:cNvSpPr>
            <p:nvPr/>
          </p:nvSpPr>
          <p:spPr bwMode="auto">
            <a:xfrm>
              <a:off x="2060581" y="3806819"/>
              <a:ext cx="46038" cy="68262"/>
            </a:xfrm>
            <a:custGeom>
              <a:avLst/>
              <a:gdLst/>
              <a:ahLst/>
              <a:cxnLst>
                <a:cxn ang="0">
                  <a:pos x="0" y="5"/>
                </a:cxn>
                <a:cxn ang="0">
                  <a:pos x="4" y="23"/>
                </a:cxn>
                <a:cxn ang="0">
                  <a:pos x="16" y="0"/>
                </a:cxn>
                <a:cxn ang="0">
                  <a:pos x="0" y="5"/>
                </a:cxn>
              </a:cxnLst>
              <a:rect l="0" t="0" r="r" b="b"/>
              <a:pathLst>
                <a:path w="17" h="24">
                  <a:moveTo>
                    <a:pt x="0" y="5"/>
                  </a:moveTo>
                  <a:lnTo>
                    <a:pt x="4" y="23"/>
                  </a:lnTo>
                  <a:lnTo>
                    <a:pt x="16" y="0"/>
                  </a:lnTo>
                  <a:lnTo>
                    <a:pt x="0"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1" name="Freeform 19">
              <a:extLst>
                <a:ext uri="{FF2B5EF4-FFF2-40B4-BE49-F238E27FC236}">
                  <a16:creationId xmlns:a16="http://schemas.microsoft.com/office/drawing/2014/main" id="{08CAC2CB-CCE2-43C8-80A3-65A76120008E}"/>
                </a:ext>
              </a:extLst>
            </p:cNvPr>
            <p:cNvSpPr>
              <a:spLocks noChangeAspect="1"/>
            </p:cNvSpPr>
            <p:nvPr/>
          </p:nvSpPr>
          <p:spPr bwMode="auto">
            <a:xfrm>
              <a:off x="6975494" y="4144956"/>
              <a:ext cx="44450" cy="49212"/>
            </a:xfrm>
            <a:custGeom>
              <a:avLst/>
              <a:gdLst/>
              <a:ahLst/>
              <a:cxnLst>
                <a:cxn ang="0">
                  <a:pos x="0" y="8"/>
                </a:cxn>
                <a:cxn ang="0">
                  <a:pos x="7" y="16"/>
                </a:cxn>
                <a:cxn ang="0">
                  <a:pos x="16" y="0"/>
                </a:cxn>
                <a:cxn ang="0">
                  <a:pos x="0" y="8"/>
                </a:cxn>
              </a:cxnLst>
              <a:rect l="0" t="0" r="r" b="b"/>
              <a:pathLst>
                <a:path w="17" h="17">
                  <a:moveTo>
                    <a:pt x="0" y="8"/>
                  </a:moveTo>
                  <a:lnTo>
                    <a:pt x="7" y="16"/>
                  </a:lnTo>
                  <a:lnTo>
                    <a:pt x="16" y="0"/>
                  </a:lnTo>
                  <a:lnTo>
                    <a:pt x="0" y="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2" name="Freeform 20">
              <a:extLst>
                <a:ext uri="{FF2B5EF4-FFF2-40B4-BE49-F238E27FC236}">
                  <a16:creationId xmlns:a16="http://schemas.microsoft.com/office/drawing/2014/main" id="{1DD20CF2-158C-4A89-806C-5823CB425321}"/>
                </a:ext>
              </a:extLst>
            </p:cNvPr>
            <p:cNvSpPr>
              <a:spLocks noChangeAspect="1"/>
            </p:cNvSpPr>
            <p:nvPr/>
          </p:nvSpPr>
          <p:spPr bwMode="auto">
            <a:xfrm>
              <a:off x="4757751" y="3087683"/>
              <a:ext cx="152400" cy="88900"/>
            </a:xfrm>
            <a:custGeom>
              <a:avLst/>
              <a:gdLst/>
              <a:ahLst/>
              <a:cxnLst>
                <a:cxn ang="0">
                  <a:pos x="0" y="21"/>
                </a:cxn>
                <a:cxn ang="0">
                  <a:pos x="3" y="0"/>
                </a:cxn>
                <a:cxn ang="0">
                  <a:pos x="55" y="4"/>
                </a:cxn>
                <a:cxn ang="0">
                  <a:pos x="46" y="18"/>
                </a:cxn>
                <a:cxn ang="0">
                  <a:pos x="49" y="25"/>
                </a:cxn>
                <a:cxn ang="0">
                  <a:pos x="36" y="26"/>
                </a:cxn>
                <a:cxn ang="0">
                  <a:pos x="27" y="31"/>
                </a:cxn>
                <a:cxn ang="0">
                  <a:pos x="6" y="31"/>
                </a:cxn>
                <a:cxn ang="0">
                  <a:pos x="0" y="21"/>
                </a:cxn>
              </a:cxnLst>
              <a:rect l="0" t="0" r="r" b="b"/>
              <a:pathLst>
                <a:path w="56" h="32">
                  <a:moveTo>
                    <a:pt x="0" y="21"/>
                  </a:moveTo>
                  <a:lnTo>
                    <a:pt x="3" y="0"/>
                  </a:lnTo>
                  <a:lnTo>
                    <a:pt x="55" y="4"/>
                  </a:lnTo>
                  <a:lnTo>
                    <a:pt x="46" y="18"/>
                  </a:lnTo>
                  <a:lnTo>
                    <a:pt x="49" y="25"/>
                  </a:lnTo>
                  <a:lnTo>
                    <a:pt x="36" y="26"/>
                  </a:lnTo>
                  <a:lnTo>
                    <a:pt x="27" y="31"/>
                  </a:lnTo>
                  <a:lnTo>
                    <a:pt x="6" y="31"/>
                  </a:lnTo>
                  <a:lnTo>
                    <a:pt x="0" y="2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3" name="Freeform 21">
              <a:extLst>
                <a:ext uri="{FF2B5EF4-FFF2-40B4-BE49-F238E27FC236}">
                  <a16:creationId xmlns:a16="http://schemas.microsoft.com/office/drawing/2014/main" id="{54A6CE9A-304C-4A02-8F41-0803580A44BF}"/>
                </a:ext>
              </a:extLst>
            </p:cNvPr>
            <p:cNvSpPr>
              <a:spLocks noChangeAspect="1"/>
            </p:cNvSpPr>
            <p:nvPr/>
          </p:nvSpPr>
          <p:spPr bwMode="auto">
            <a:xfrm>
              <a:off x="6445268" y="3549645"/>
              <a:ext cx="222251" cy="471487"/>
            </a:xfrm>
            <a:custGeom>
              <a:avLst/>
              <a:gdLst/>
              <a:ahLst/>
              <a:cxnLst>
                <a:cxn ang="0">
                  <a:pos x="0" y="68"/>
                </a:cxn>
                <a:cxn ang="0">
                  <a:pos x="3" y="59"/>
                </a:cxn>
                <a:cxn ang="0">
                  <a:pos x="26" y="15"/>
                </a:cxn>
                <a:cxn ang="0">
                  <a:pos x="42" y="9"/>
                </a:cxn>
                <a:cxn ang="0">
                  <a:pos x="46" y="0"/>
                </a:cxn>
                <a:cxn ang="0">
                  <a:pos x="57" y="5"/>
                </a:cxn>
                <a:cxn ang="0">
                  <a:pos x="57" y="14"/>
                </a:cxn>
                <a:cxn ang="0">
                  <a:pos x="48" y="41"/>
                </a:cxn>
                <a:cxn ang="0">
                  <a:pos x="58" y="38"/>
                </a:cxn>
                <a:cxn ang="0">
                  <a:pos x="63" y="56"/>
                </a:cxn>
                <a:cxn ang="0">
                  <a:pos x="80" y="61"/>
                </a:cxn>
                <a:cxn ang="0">
                  <a:pos x="72" y="70"/>
                </a:cxn>
                <a:cxn ang="0">
                  <a:pos x="53" y="81"/>
                </a:cxn>
                <a:cxn ang="0">
                  <a:pos x="48" y="92"/>
                </a:cxn>
                <a:cxn ang="0">
                  <a:pos x="58" y="112"/>
                </a:cxn>
                <a:cxn ang="0">
                  <a:pos x="54" y="124"/>
                </a:cxn>
                <a:cxn ang="0">
                  <a:pos x="67" y="151"/>
                </a:cxn>
                <a:cxn ang="0">
                  <a:pos x="57" y="167"/>
                </a:cxn>
                <a:cxn ang="0">
                  <a:pos x="48" y="109"/>
                </a:cxn>
                <a:cxn ang="0">
                  <a:pos x="40" y="100"/>
                </a:cxn>
                <a:cxn ang="0">
                  <a:pos x="28" y="116"/>
                </a:cxn>
                <a:cxn ang="0">
                  <a:pos x="18" y="113"/>
                </a:cxn>
                <a:cxn ang="0">
                  <a:pos x="20" y="92"/>
                </a:cxn>
                <a:cxn ang="0">
                  <a:pos x="0" y="68"/>
                </a:cxn>
              </a:cxnLst>
              <a:rect l="0" t="0" r="r" b="b"/>
              <a:pathLst>
                <a:path w="81" h="168">
                  <a:moveTo>
                    <a:pt x="0" y="68"/>
                  </a:moveTo>
                  <a:lnTo>
                    <a:pt x="3" y="59"/>
                  </a:lnTo>
                  <a:lnTo>
                    <a:pt x="26" y="15"/>
                  </a:lnTo>
                  <a:lnTo>
                    <a:pt x="42" y="9"/>
                  </a:lnTo>
                  <a:lnTo>
                    <a:pt x="46" y="0"/>
                  </a:lnTo>
                  <a:lnTo>
                    <a:pt x="57" y="5"/>
                  </a:lnTo>
                  <a:lnTo>
                    <a:pt x="57" y="14"/>
                  </a:lnTo>
                  <a:lnTo>
                    <a:pt x="48" y="41"/>
                  </a:lnTo>
                  <a:lnTo>
                    <a:pt x="58" y="38"/>
                  </a:lnTo>
                  <a:lnTo>
                    <a:pt x="63" y="56"/>
                  </a:lnTo>
                  <a:lnTo>
                    <a:pt x="80" y="61"/>
                  </a:lnTo>
                  <a:lnTo>
                    <a:pt x="72" y="70"/>
                  </a:lnTo>
                  <a:lnTo>
                    <a:pt x="53" y="81"/>
                  </a:lnTo>
                  <a:lnTo>
                    <a:pt x="48" y="92"/>
                  </a:lnTo>
                  <a:lnTo>
                    <a:pt x="58" y="112"/>
                  </a:lnTo>
                  <a:lnTo>
                    <a:pt x="54" y="124"/>
                  </a:lnTo>
                  <a:lnTo>
                    <a:pt x="67" y="151"/>
                  </a:lnTo>
                  <a:lnTo>
                    <a:pt x="57" y="167"/>
                  </a:lnTo>
                  <a:lnTo>
                    <a:pt x="48" y="109"/>
                  </a:lnTo>
                  <a:lnTo>
                    <a:pt x="40" y="100"/>
                  </a:lnTo>
                  <a:lnTo>
                    <a:pt x="28" y="116"/>
                  </a:lnTo>
                  <a:lnTo>
                    <a:pt x="18" y="113"/>
                  </a:lnTo>
                  <a:lnTo>
                    <a:pt x="20" y="92"/>
                  </a:lnTo>
                  <a:lnTo>
                    <a:pt x="0" y="6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4" name="Freeform 22">
              <a:extLst>
                <a:ext uri="{FF2B5EF4-FFF2-40B4-BE49-F238E27FC236}">
                  <a16:creationId xmlns:a16="http://schemas.microsoft.com/office/drawing/2014/main" id="{5B03E62F-AE31-4F18-BCB9-2D8FEF37B9A7}"/>
                </a:ext>
              </a:extLst>
            </p:cNvPr>
            <p:cNvSpPr>
              <a:spLocks noChangeAspect="1"/>
            </p:cNvSpPr>
            <p:nvPr/>
          </p:nvSpPr>
          <p:spPr bwMode="auto">
            <a:xfrm>
              <a:off x="6696093" y="3903657"/>
              <a:ext cx="123825" cy="111125"/>
            </a:xfrm>
            <a:custGeom>
              <a:avLst/>
              <a:gdLst/>
              <a:ahLst/>
              <a:cxnLst>
                <a:cxn ang="0">
                  <a:pos x="0" y="7"/>
                </a:cxn>
                <a:cxn ang="0">
                  <a:pos x="3" y="27"/>
                </a:cxn>
                <a:cxn ang="0">
                  <a:pos x="9" y="37"/>
                </a:cxn>
                <a:cxn ang="0">
                  <a:pos x="17" y="38"/>
                </a:cxn>
                <a:cxn ang="0">
                  <a:pos x="44" y="20"/>
                </a:cxn>
                <a:cxn ang="0">
                  <a:pos x="44" y="0"/>
                </a:cxn>
                <a:cxn ang="0">
                  <a:pos x="24" y="3"/>
                </a:cxn>
                <a:cxn ang="0">
                  <a:pos x="6" y="2"/>
                </a:cxn>
                <a:cxn ang="0">
                  <a:pos x="0" y="7"/>
                </a:cxn>
              </a:cxnLst>
              <a:rect l="0" t="0" r="r" b="b"/>
              <a:pathLst>
                <a:path w="45" h="39">
                  <a:moveTo>
                    <a:pt x="0" y="7"/>
                  </a:moveTo>
                  <a:lnTo>
                    <a:pt x="3" y="27"/>
                  </a:lnTo>
                  <a:lnTo>
                    <a:pt x="9" y="37"/>
                  </a:lnTo>
                  <a:lnTo>
                    <a:pt x="17" y="38"/>
                  </a:lnTo>
                  <a:lnTo>
                    <a:pt x="44" y="20"/>
                  </a:lnTo>
                  <a:lnTo>
                    <a:pt x="44" y="0"/>
                  </a:lnTo>
                  <a:lnTo>
                    <a:pt x="24" y="3"/>
                  </a:lnTo>
                  <a:lnTo>
                    <a:pt x="6" y="2"/>
                  </a:lnTo>
                  <a:lnTo>
                    <a:pt x="0" y="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5" name="Freeform 23">
              <a:extLst>
                <a:ext uri="{FF2B5EF4-FFF2-40B4-BE49-F238E27FC236}">
                  <a16:creationId xmlns:a16="http://schemas.microsoft.com/office/drawing/2014/main" id="{AD595CE0-40C7-4A11-9DAF-8728F36DDD40}"/>
                </a:ext>
              </a:extLst>
            </p:cNvPr>
            <p:cNvSpPr>
              <a:spLocks noChangeAspect="1"/>
            </p:cNvSpPr>
            <p:nvPr/>
          </p:nvSpPr>
          <p:spPr bwMode="auto">
            <a:xfrm>
              <a:off x="804865" y="2055810"/>
              <a:ext cx="2066930" cy="1103311"/>
            </a:xfrm>
            <a:custGeom>
              <a:avLst/>
              <a:gdLst/>
              <a:ahLst/>
              <a:cxnLst>
                <a:cxn ang="0">
                  <a:pos x="56" y="47"/>
                </a:cxn>
                <a:cxn ang="0">
                  <a:pos x="88" y="41"/>
                </a:cxn>
                <a:cxn ang="0">
                  <a:pos x="135" y="43"/>
                </a:cxn>
                <a:cxn ang="0">
                  <a:pos x="207" y="48"/>
                </a:cxn>
                <a:cxn ang="0">
                  <a:pos x="234" y="66"/>
                </a:cxn>
                <a:cxn ang="0">
                  <a:pos x="300" y="77"/>
                </a:cxn>
                <a:cxn ang="0">
                  <a:pos x="286" y="58"/>
                </a:cxn>
                <a:cxn ang="0">
                  <a:pos x="343" y="68"/>
                </a:cxn>
                <a:cxn ang="0">
                  <a:pos x="389" y="63"/>
                </a:cxn>
                <a:cxn ang="0">
                  <a:pos x="394" y="62"/>
                </a:cxn>
                <a:cxn ang="0">
                  <a:pos x="404" y="62"/>
                </a:cxn>
                <a:cxn ang="0">
                  <a:pos x="421" y="40"/>
                </a:cxn>
                <a:cxn ang="0">
                  <a:pos x="407" y="0"/>
                </a:cxn>
                <a:cxn ang="0">
                  <a:pos x="431" y="29"/>
                </a:cxn>
                <a:cxn ang="0">
                  <a:pos x="441" y="43"/>
                </a:cxn>
                <a:cxn ang="0">
                  <a:pos x="472" y="60"/>
                </a:cxn>
                <a:cxn ang="0">
                  <a:pos x="491" y="53"/>
                </a:cxn>
                <a:cxn ang="0">
                  <a:pos x="529" y="46"/>
                </a:cxn>
                <a:cxn ang="0">
                  <a:pos x="529" y="77"/>
                </a:cxn>
                <a:cxn ang="0">
                  <a:pos x="484" y="86"/>
                </a:cxn>
                <a:cxn ang="0">
                  <a:pos x="462" y="103"/>
                </a:cxn>
                <a:cxn ang="0">
                  <a:pos x="447" y="130"/>
                </a:cxn>
                <a:cxn ang="0">
                  <a:pos x="431" y="140"/>
                </a:cxn>
                <a:cxn ang="0">
                  <a:pos x="412" y="159"/>
                </a:cxn>
                <a:cxn ang="0">
                  <a:pos x="429" y="218"/>
                </a:cxn>
                <a:cxn ang="0">
                  <a:pos x="491" y="244"/>
                </a:cxn>
                <a:cxn ang="0">
                  <a:pos x="529" y="276"/>
                </a:cxn>
                <a:cxn ang="0">
                  <a:pos x="544" y="290"/>
                </a:cxn>
                <a:cxn ang="0">
                  <a:pos x="576" y="226"/>
                </a:cxn>
                <a:cxn ang="0">
                  <a:pos x="568" y="183"/>
                </a:cxn>
                <a:cxn ang="0">
                  <a:pos x="564" y="157"/>
                </a:cxn>
                <a:cxn ang="0">
                  <a:pos x="597" y="144"/>
                </a:cxn>
                <a:cxn ang="0">
                  <a:pos x="636" y="177"/>
                </a:cxn>
                <a:cxn ang="0">
                  <a:pos x="624" y="198"/>
                </a:cxn>
                <a:cxn ang="0">
                  <a:pos x="649" y="196"/>
                </a:cxn>
                <a:cxn ang="0">
                  <a:pos x="673" y="185"/>
                </a:cxn>
                <a:cxn ang="0">
                  <a:pos x="681" y="192"/>
                </a:cxn>
                <a:cxn ang="0">
                  <a:pos x="697" y="199"/>
                </a:cxn>
                <a:cxn ang="0">
                  <a:pos x="699" y="211"/>
                </a:cxn>
                <a:cxn ang="0">
                  <a:pos x="702" y="227"/>
                </a:cxn>
                <a:cxn ang="0">
                  <a:pos x="743" y="247"/>
                </a:cxn>
                <a:cxn ang="0">
                  <a:pos x="744" y="262"/>
                </a:cxn>
                <a:cxn ang="0">
                  <a:pos x="758" y="277"/>
                </a:cxn>
                <a:cxn ang="0">
                  <a:pos x="621" y="339"/>
                </a:cxn>
                <a:cxn ang="0">
                  <a:pos x="662" y="325"/>
                </a:cxn>
                <a:cxn ang="0">
                  <a:pos x="709" y="353"/>
                </a:cxn>
                <a:cxn ang="0">
                  <a:pos x="710" y="356"/>
                </a:cxn>
                <a:cxn ang="0">
                  <a:pos x="691" y="355"/>
                </a:cxn>
                <a:cxn ang="0">
                  <a:pos x="651" y="352"/>
                </a:cxn>
                <a:cxn ang="0">
                  <a:pos x="580" y="365"/>
                </a:cxn>
                <a:cxn ang="0">
                  <a:pos x="552" y="383"/>
                </a:cxn>
                <a:cxn ang="0">
                  <a:pos x="520" y="380"/>
                </a:cxn>
                <a:cxn ang="0">
                  <a:pos x="545" y="360"/>
                </a:cxn>
                <a:cxn ang="0">
                  <a:pos x="498" y="326"/>
                </a:cxn>
                <a:cxn ang="0">
                  <a:pos x="479" y="322"/>
                </a:cxn>
                <a:cxn ang="0">
                  <a:pos x="408" y="309"/>
                </a:cxn>
                <a:cxn ang="0">
                  <a:pos x="146" y="303"/>
                </a:cxn>
                <a:cxn ang="0">
                  <a:pos x="116" y="274"/>
                </a:cxn>
                <a:cxn ang="0">
                  <a:pos x="97" y="229"/>
                </a:cxn>
                <a:cxn ang="0">
                  <a:pos x="26" y="187"/>
                </a:cxn>
              </a:cxnLst>
              <a:rect l="0" t="0" r="r" b="b"/>
              <a:pathLst>
                <a:path w="759" h="393">
                  <a:moveTo>
                    <a:pt x="0" y="174"/>
                  </a:moveTo>
                  <a:lnTo>
                    <a:pt x="0" y="37"/>
                  </a:lnTo>
                  <a:lnTo>
                    <a:pt x="60" y="55"/>
                  </a:lnTo>
                  <a:lnTo>
                    <a:pt x="56" y="47"/>
                  </a:lnTo>
                  <a:lnTo>
                    <a:pt x="63" y="43"/>
                  </a:lnTo>
                  <a:lnTo>
                    <a:pt x="101" y="28"/>
                  </a:lnTo>
                  <a:lnTo>
                    <a:pt x="72" y="46"/>
                  </a:lnTo>
                  <a:lnTo>
                    <a:pt x="88" y="41"/>
                  </a:lnTo>
                  <a:lnTo>
                    <a:pt x="88" y="45"/>
                  </a:lnTo>
                  <a:lnTo>
                    <a:pt x="119" y="28"/>
                  </a:lnTo>
                  <a:lnTo>
                    <a:pt x="115" y="23"/>
                  </a:lnTo>
                  <a:lnTo>
                    <a:pt x="135" y="43"/>
                  </a:lnTo>
                  <a:lnTo>
                    <a:pt x="148" y="31"/>
                  </a:lnTo>
                  <a:lnTo>
                    <a:pt x="147" y="43"/>
                  </a:lnTo>
                  <a:lnTo>
                    <a:pt x="163" y="34"/>
                  </a:lnTo>
                  <a:lnTo>
                    <a:pt x="207" y="48"/>
                  </a:lnTo>
                  <a:lnTo>
                    <a:pt x="228" y="48"/>
                  </a:lnTo>
                  <a:lnTo>
                    <a:pt x="240" y="56"/>
                  </a:lnTo>
                  <a:lnTo>
                    <a:pt x="226" y="63"/>
                  </a:lnTo>
                  <a:lnTo>
                    <a:pt x="234" y="66"/>
                  </a:lnTo>
                  <a:lnTo>
                    <a:pt x="275" y="62"/>
                  </a:lnTo>
                  <a:lnTo>
                    <a:pt x="292" y="74"/>
                  </a:lnTo>
                  <a:lnTo>
                    <a:pt x="295" y="82"/>
                  </a:lnTo>
                  <a:lnTo>
                    <a:pt x="300" y="77"/>
                  </a:lnTo>
                  <a:lnTo>
                    <a:pt x="292" y="66"/>
                  </a:lnTo>
                  <a:lnTo>
                    <a:pt x="312" y="53"/>
                  </a:lnTo>
                  <a:lnTo>
                    <a:pt x="292" y="61"/>
                  </a:lnTo>
                  <a:lnTo>
                    <a:pt x="286" y="58"/>
                  </a:lnTo>
                  <a:lnTo>
                    <a:pt x="309" y="48"/>
                  </a:lnTo>
                  <a:lnTo>
                    <a:pt x="322" y="62"/>
                  </a:lnTo>
                  <a:lnTo>
                    <a:pt x="335" y="61"/>
                  </a:lnTo>
                  <a:lnTo>
                    <a:pt x="343" y="68"/>
                  </a:lnTo>
                  <a:lnTo>
                    <a:pt x="379" y="66"/>
                  </a:lnTo>
                  <a:lnTo>
                    <a:pt x="378" y="62"/>
                  </a:lnTo>
                  <a:lnTo>
                    <a:pt x="388" y="70"/>
                  </a:lnTo>
                  <a:lnTo>
                    <a:pt x="389" y="63"/>
                  </a:lnTo>
                  <a:lnTo>
                    <a:pt x="381" y="65"/>
                  </a:lnTo>
                  <a:lnTo>
                    <a:pt x="375" y="57"/>
                  </a:lnTo>
                  <a:lnTo>
                    <a:pt x="389" y="56"/>
                  </a:lnTo>
                  <a:lnTo>
                    <a:pt x="394" y="62"/>
                  </a:lnTo>
                  <a:lnTo>
                    <a:pt x="399" y="61"/>
                  </a:lnTo>
                  <a:lnTo>
                    <a:pt x="397" y="70"/>
                  </a:lnTo>
                  <a:lnTo>
                    <a:pt x="406" y="76"/>
                  </a:lnTo>
                  <a:lnTo>
                    <a:pt x="404" y="62"/>
                  </a:lnTo>
                  <a:lnTo>
                    <a:pt x="421" y="54"/>
                  </a:lnTo>
                  <a:lnTo>
                    <a:pt x="417" y="47"/>
                  </a:lnTo>
                  <a:lnTo>
                    <a:pt x="411" y="52"/>
                  </a:lnTo>
                  <a:lnTo>
                    <a:pt x="421" y="40"/>
                  </a:lnTo>
                  <a:lnTo>
                    <a:pt x="395" y="32"/>
                  </a:lnTo>
                  <a:lnTo>
                    <a:pt x="397" y="12"/>
                  </a:lnTo>
                  <a:lnTo>
                    <a:pt x="404" y="12"/>
                  </a:lnTo>
                  <a:lnTo>
                    <a:pt x="407" y="0"/>
                  </a:lnTo>
                  <a:lnTo>
                    <a:pt x="426" y="12"/>
                  </a:lnTo>
                  <a:lnTo>
                    <a:pt x="427" y="19"/>
                  </a:lnTo>
                  <a:lnTo>
                    <a:pt x="440" y="29"/>
                  </a:lnTo>
                  <a:lnTo>
                    <a:pt x="431" y="29"/>
                  </a:lnTo>
                  <a:lnTo>
                    <a:pt x="435" y="33"/>
                  </a:lnTo>
                  <a:lnTo>
                    <a:pt x="430" y="37"/>
                  </a:lnTo>
                  <a:lnTo>
                    <a:pt x="445" y="40"/>
                  </a:lnTo>
                  <a:lnTo>
                    <a:pt x="441" y="43"/>
                  </a:lnTo>
                  <a:lnTo>
                    <a:pt x="450" y="59"/>
                  </a:lnTo>
                  <a:lnTo>
                    <a:pt x="458" y="44"/>
                  </a:lnTo>
                  <a:lnTo>
                    <a:pt x="469" y="50"/>
                  </a:lnTo>
                  <a:lnTo>
                    <a:pt x="472" y="60"/>
                  </a:lnTo>
                  <a:lnTo>
                    <a:pt x="467" y="63"/>
                  </a:lnTo>
                  <a:lnTo>
                    <a:pt x="477" y="76"/>
                  </a:lnTo>
                  <a:lnTo>
                    <a:pt x="483" y="73"/>
                  </a:lnTo>
                  <a:lnTo>
                    <a:pt x="491" y="53"/>
                  </a:lnTo>
                  <a:lnTo>
                    <a:pt x="501" y="52"/>
                  </a:lnTo>
                  <a:lnTo>
                    <a:pt x="494" y="35"/>
                  </a:lnTo>
                  <a:lnTo>
                    <a:pt x="518" y="37"/>
                  </a:lnTo>
                  <a:lnTo>
                    <a:pt x="529" y="46"/>
                  </a:lnTo>
                  <a:lnTo>
                    <a:pt x="526" y="51"/>
                  </a:lnTo>
                  <a:lnTo>
                    <a:pt x="531" y="53"/>
                  </a:lnTo>
                  <a:lnTo>
                    <a:pt x="519" y="56"/>
                  </a:lnTo>
                  <a:lnTo>
                    <a:pt x="529" y="77"/>
                  </a:lnTo>
                  <a:lnTo>
                    <a:pt x="513" y="88"/>
                  </a:lnTo>
                  <a:lnTo>
                    <a:pt x="506" y="83"/>
                  </a:lnTo>
                  <a:lnTo>
                    <a:pt x="509" y="91"/>
                  </a:lnTo>
                  <a:lnTo>
                    <a:pt x="484" y="86"/>
                  </a:lnTo>
                  <a:lnTo>
                    <a:pt x="489" y="92"/>
                  </a:lnTo>
                  <a:lnTo>
                    <a:pt x="479" y="103"/>
                  </a:lnTo>
                  <a:lnTo>
                    <a:pt x="453" y="95"/>
                  </a:lnTo>
                  <a:lnTo>
                    <a:pt x="462" y="103"/>
                  </a:lnTo>
                  <a:lnTo>
                    <a:pt x="481" y="105"/>
                  </a:lnTo>
                  <a:lnTo>
                    <a:pt x="468" y="122"/>
                  </a:lnTo>
                  <a:lnTo>
                    <a:pt x="454" y="121"/>
                  </a:lnTo>
                  <a:lnTo>
                    <a:pt x="447" y="130"/>
                  </a:lnTo>
                  <a:lnTo>
                    <a:pt x="423" y="123"/>
                  </a:lnTo>
                  <a:lnTo>
                    <a:pt x="445" y="130"/>
                  </a:lnTo>
                  <a:lnTo>
                    <a:pt x="449" y="137"/>
                  </a:lnTo>
                  <a:lnTo>
                    <a:pt x="431" y="140"/>
                  </a:lnTo>
                  <a:lnTo>
                    <a:pt x="435" y="142"/>
                  </a:lnTo>
                  <a:lnTo>
                    <a:pt x="430" y="143"/>
                  </a:lnTo>
                  <a:lnTo>
                    <a:pt x="430" y="150"/>
                  </a:lnTo>
                  <a:lnTo>
                    <a:pt x="412" y="159"/>
                  </a:lnTo>
                  <a:lnTo>
                    <a:pt x="409" y="191"/>
                  </a:lnTo>
                  <a:lnTo>
                    <a:pt x="415" y="198"/>
                  </a:lnTo>
                  <a:lnTo>
                    <a:pt x="425" y="194"/>
                  </a:lnTo>
                  <a:lnTo>
                    <a:pt x="429" y="218"/>
                  </a:lnTo>
                  <a:lnTo>
                    <a:pt x="444" y="213"/>
                  </a:lnTo>
                  <a:lnTo>
                    <a:pt x="460" y="220"/>
                  </a:lnTo>
                  <a:lnTo>
                    <a:pt x="494" y="237"/>
                  </a:lnTo>
                  <a:lnTo>
                    <a:pt x="491" y="244"/>
                  </a:lnTo>
                  <a:lnTo>
                    <a:pt x="495" y="239"/>
                  </a:lnTo>
                  <a:lnTo>
                    <a:pt x="521" y="241"/>
                  </a:lnTo>
                  <a:lnTo>
                    <a:pt x="521" y="267"/>
                  </a:lnTo>
                  <a:lnTo>
                    <a:pt x="529" y="276"/>
                  </a:lnTo>
                  <a:lnTo>
                    <a:pt x="523" y="278"/>
                  </a:lnTo>
                  <a:lnTo>
                    <a:pt x="536" y="282"/>
                  </a:lnTo>
                  <a:lnTo>
                    <a:pt x="532" y="290"/>
                  </a:lnTo>
                  <a:lnTo>
                    <a:pt x="544" y="290"/>
                  </a:lnTo>
                  <a:lnTo>
                    <a:pt x="561" y="276"/>
                  </a:lnTo>
                  <a:lnTo>
                    <a:pt x="554" y="273"/>
                  </a:lnTo>
                  <a:lnTo>
                    <a:pt x="544" y="248"/>
                  </a:lnTo>
                  <a:lnTo>
                    <a:pt x="576" y="226"/>
                  </a:lnTo>
                  <a:lnTo>
                    <a:pt x="571" y="226"/>
                  </a:lnTo>
                  <a:lnTo>
                    <a:pt x="564" y="200"/>
                  </a:lnTo>
                  <a:lnTo>
                    <a:pt x="553" y="194"/>
                  </a:lnTo>
                  <a:lnTo>
                    <a:pt x="568" y="183"/>
                  </a:lnTo>
                  <a:lnTo>
                    <a:pt x="563" y="177"/>
                  </a:lnTo>
                  <a:lnTo>
                    <a:pt x="564" y="168"/>
                  </a:lnTo>
                  <a:lnTo>
                    <a:pt x="558" y="167"/>
                  </a:lnTo>
                  <a:lnTo>
                    <a:pt x="564" y="157"/>
                  </a:lnTo>
                  <a:lnTo>
                    <a:pt x="558" y="151"/>
                  </a:lnTo>
                  <a:lnTo>
                    <a:pt x="562" y="143"/>
                  </a:lnTo>
                  <a:lnTo>
                    <a:pt x="585" y="149"/>
                  </a:lnTo>
                  <a:lnTo>
                    <a:pt x="597" y="144"/>
                  </a:lnTo>
                  <a:lnTo>
                    <a:pt x="617" y="157"/>
                  </a:lnTo>
                  <a:lnTo>
                    <a:pt x="617" y="163"/>
                  </a:lnTo>
                  <a:lnTo>
                    <a:pt x="634" y="164"/>
                  </a:lnTo>
                  <a:lnTo>
                    <a:pt x="636" y="177"/>
                  </a:lnTo>
                  <a:lnTo>
                    <a:pt x="620" y="177"/>
                  </a:lnTo>
                  <a:lnTo>
                    <a:pt x="634" y="179"/>
                  </a:lnTo>
                  <a:lnTo>
                    <a:pt x="638" y="187"/>
                  </a:lnTo>
                  <a:lnTo>
                    <a:pt x="624" y="198"/>
                  </a:lnTo>
                  <a:lnTo>
                    <a:pt x="645" y="193"/>
                  </a:lnTo>
                  <a:lnTo>
                    <a:pt x="646" y="202"/>
                  </a:lnTo>
                  <a:lnTo>
                    <a:pt x="637" y="206"/>
                  </a:lnTo>
                  <a:lnTo>
                    <a:pt x="649" y="196"/>
                  </a:lnTo>
                  <a:lnTo>
                    <a:pt x="651" y="202"/>
                  </a:lnTo>
                  <a:lnTo>
                    <a:pt x="663" y="193"/>
                  </a:lnTo>
                  <a:lnTo>
                    <a:pt x="665" y="198"/>
                  </a:lnTo>
                  <a:lnTo>
                    <a:pt x="673" y="185"/>
                  </a:lnTo>
                  <a:lnTo>
                    <a:pt x="670" y="182"/>
                  </a:lnTo>
                  <a:lnTo>
                    <a:pt x="680" y="174"/>
                  </a:lnTo>
                  <a:lnTo>
                    <a:pt x="691" y="189"/>
                  </a:lnTo>
                  <a:lnTo>
                    <a:pt x="681" y="192"/>
                  </a:lnTo>
                  <a:lnTo>
                    <a:pt x="692" y="190"/>
                  </a:lnTo>
                  <a:lnTo>
                    <a:pt x="695" y="196"/>
                  </a:lnTo>
                  <a:lnTo>
                    <a:pt x="689" y="198"/>
                  </a:lnTo>
                  <a:lnTo>
                    <a:pt x="697" y="199"/>
                  </a:lnTo>
                  <a:lnTo>
                    <a:pt x="692" y="203"/>
                  </a:lnTo>
                  <a:lnTo>
                    <a:pt x="698" y="202"/>
                  </a:lnTo>
                  <a:lnTo>
                    <a:pt x="702" y="208"/>
                  </a:lnTo>
                  <a:lnTo>
                    <a:pt x="699" y="211"/>
                  </a:lnTo>
                  <a:lnTo>
                    <a:pt x="708" y="217"/>
                  </a:lnTo>
                  <a:lnTo>
                    <a:pt x="694" y="222"/>
                  </a:lnTo>
                  <a:lnTo>
                    <a:pt x="704" y="222"/>
                  </a:lnTo>
                  <a:lnTo>
                    <a:pt x="702" y="227"/>
                  </a:lnTo>
                  <a:lnTo>
                    <a:pt x="717" y="232"/>
                  </a:lnTo>
                  <a:lnTo>
                    <a:pt x="722" y="244"/>
                  </a:lnTo>
                  <a:lnTo>
                    <a:pt x="728" y="240"/>
                  </a:lnTo>
                  <a:lnTo>
                    <a:pt x="743" y="247"/>
                  </a:lnTo>
                  <a:lnTo>
                    <a:pt x="711" y="258"/>
                  </a:lnTo>
                  <a:lnTo>
                    <a:pt x="717" y="264"/>
                  </a:lnTo>
                  <a:lnTo>
                    <a:pt x="744" y="252"/>
                  </a:lnTo>
                  <a:lnTo>
                    <a:pt x="744" y="262"/>
                  </a:lnTo>
                  <a:lnTo>
                    <a:pt x="757" y="260"/>
                  </a:lnTo>
                  <a:lnTo>
                    <a:pt x="758" y="265"/>
                  </a:lnTo>
                  <a:lnTo>
                    <a:pt x="753" y="265"/>
                  </a:lnTo>
                  <a:lnTo>
                    <a:pt x="758" y="277"/>
                  </a:lnTo>
                  <a:lnTo>
                    <a:pt x="720" y="299"/>
                  </a:lnTo>
                  <a:lnTo>
                    <a:pt x="665" y="299"/>
                  </a:lnTo>
                  <a:lnTo>
                    <a:pt x="641" y="316"/>
                  </a:lnTo>
                  <a:lnTo>
                    <a:pt x="621" y="339"/>
                  </a:lnTo>
                  <a:lnTo>
                    <a:pt x="641" y="321"/>
                  </a:lnTo>
                  <a:lnTo>
                    <a:pt x="671" y="311"/>
                  </a:lnTo>
                  <a:lnTo>
                    <a:pt x="681" y="319"/>
                  </a:lnTo>
                  <a:lnTo>
                    <a:pt x="662" y="325"/>
                  </a:lnTo>
                  <a:lnTo>
                    <a:pt x="678" y="328"/>
                  </a:lnTo>
                  <a:lnTo>
                    <a:pt x="673" y="335"/>
                  </a:lnTo>
                  <a:lnTo>
                    <a:pt x="685" y="349"/>
                  </a:lnTo>
                  <a:lnTo>
                    <a:pt x="709" y="353"/>
                  </a:lnTo>
                  <a:lnTo>
                    <a:pt x="715" y="337"/>
                  </a:lnTo>
                  <a:lnTo>
                    <a:pt x="715" y="347"/>
                  </a:lnTo>
                  <a:lnTo>
                    <a:pt x="721" y="346"/>
                  </a:lnTo>
                  <a:lnTo>
                    <a:pt x="710" y="356"/>
                  </a:lnTo>
                  <a:lnTo>
                    <a:pt x="683" y="363"/>
                  </a:lnTo>
                  <a:lnTo>
                    <a:pt x="672" y="375"/>
                  </a:lnTo>
                  <a:lnTo>
                    <a:pt x="665" y="365"/>
                  </a:lnTo>
                  <a:lnTo>
                    <a:pt x="691" y="355"/>
                  </a:lnTo>
                  <a:lnTo>
                    <a:pt x="678" y="356"/>
                  </a:lnTo>
                  <a:lnTo>
                    <a:pt x="680" y="349"/>
                  </a:lnTo>
                  <a:lnTo>
                    <a:pt x="657" y="356"/>
                  </a:lnTo>
                  <a:lnTo>
                    <a:pt x="651" y="352"/>
                  </a:lnTo>
                  <a:lnTo>
                    <a:pt x="651" y="337"/>
                  </a:lnTo>
                  <a:lnTo>
                    <a:pt x="636" y="332"/>
                  </a:lnTo>
                  <a:lnTo>
                    <a:pt x="625" y="356"/>
                  </a:lnTo>
                  <a:lnTo>
                    <a:pt x="580" y="365"/>
                  </a:lnTo>
                  <a:lnTo>
                    <a:pt x="549" y="374"/>
                  </a:lnTo>
                  <a:lnTo>
                    <a:pt x="544" y="378"/>
                  </a:lnTo>
                  <a:lnTo>
                    <a:pt x="551" y="379"/>
                  </a:lnTo>
                  <a:lnTo>
                    <a:pt x="552" y="383"/>
                  </a:lnTo>
                  <a:lnTo>
                    <a:pt x="514" y="392"/>
                  </a:lnTo>
                  <a:lnTo>
                    <a:pt x="516" y="388"/>
                  </a:lnTo>
                  <a:lnTo>
                    <a:pt x="519" y="385"/>
                  </a:lnTo>
                  <a:lnTo>
                    <a:pt x="520" y="380"/>
                  </a:lnTo>
                  <a:lnTo>
                    <a:pt x="526" y="377"/>
                  </a:lnTo>
                  <a:lnTo>
                    <a:pt x="527" y="356"/>
                  </a:lnTo>
                  <a:lnTo>
                    <a:pt x="534" y="363"/>
                  </a:lnTo>
                  <a:lnTo>
                    <a:pt x="545" y="360"/>
                  </a:lnTo>
                  <a:lnTo>
                    <a:pt x="535" y="349"/>
                  </a:lnTo>
                  <a:lnTo>
                    <a:pt x="503" y="343"/>
                  </a:lnTo>
                  <a:lnTo>
                    <a:pt x="501" y="343"/>
                  </a:lnTo>
                  <a:lnTo>
                    <a:pt x="498" y="326"/>
                  </a:lnTo>
                  <a:lnTo>
                    <a:pt x="491" y="327"/>
                  </a:lnTo>
                  <a:lnTo>
                    <a:pt x="486" y="317"/>
                  </a:lnTo>
                  <a:lnTo>
                    <a:pt x="479" y="317"/>
                  </a:lnTo>
                  <a:lnTo>
                    <a:pt x="479" y="322"/>
                  </a:lnTo>
                  <a:lnTo>
                    <a:pt x="470" y="314"/>
                  </a:lnTo>
                  <a:lnTo>
                    <a:pt x="455" y="326"/>
                  </a:lnTo>
                  <a:lnTo>
                    <a:pt x="412" y="317"/>
                  </a:lnTo>
                  <a:lnTo>
                    <a:pt x="408" y="309"/>
                  </a:lnTo>
                  <a:lnTo>
                    <a:pt x="407" y="314"/>
                  </a:lnTo>
                  <a:lnTo>
                    <a:pt x="162" y="314"/>
                  </a:lnTo>
                  <a:lnTo>
                    <a:pt x="159" y="305"/>
                  </a:lnTo>
                  <a:lnTo>
                    <a:pt x="146" y="303"/>
                  </a:lnTo>
                  <a:lnTo>
                    <a:pt x="146" y="297"/>
                  </a:lnTo>
                  <a:lnTo>
                    <a:pt x="119" y="289"/>
                  </a:lnTo>
                  <a:lnTo>
                    <a:pt x="122" y="285"/>
                  </a:lnTo>
                  <a:lnTo>
                    <a:pt x="116" y="274"/>
                  </a:lnTo>
                  <a:lnTo>
                    <a:pt x="109" y="273"/>
                  </a:lnTo>
                  <a:lnTo>
                    <a:pt x="94" y="249"/>
                  </a:lnTo>
                  <a:lnTo>
                    <a:pt x="96" y="242"/>
                  </a:lnTo>
                  <a:lnTo>
                    <a:pt x="97" y="229"/>
                  </a:lnTo>
                  <a:lnTo>
                    <a:pt x="81" y="222"/>
                  </a:lnTo>
                  <a:lnTo>
                    <a:pt x="49" y="180"/>
                  </a:lnTo>
                  <a:lnTo>
                    <a:pt x="31" y="192"/>
                  </a:lnTo>
                  <a:lnTo>
                    <a:pt x="26" y="187"/>
                  </a:lnTo>
                  <a:lnTo>
                    <a:pt x="25" y="186"/>
                  </a:lnTo>
                  <a:lnTo>
                    <a:pt x="16" y="174"/>
                  </a:lnTo>
                  <a:lnTo>
                    <a:pt x="0" y="17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6" name="Freeform 24">
              <a:extLst>
                <a:ext uri="{FF2B5EF4-FFF2-40B4-BE49-F238E27FC236}">
                  <a16:creationId xmlns:a16="http://schemas.microsoft.com/office/drawing/2014/main" id="{547D2764-28C6-454B-9546-2DFC39DCB1B1}"/>
                </a:ext>
              </a:extLst>
            </p:cNvPr>
            <p:cNvSpPr>
              <a:spLocks noChangeAspect="1"/>
            </p:cNvSpPr>
            <p:nvPr/>
          </p:nvSpPr>
          <p:spPr bwMode="auto">
            <a:xfrm>
              <a:off x="1112841" y="2876546"/>
              <a:ext cx="125413" cy="76200"/>
            </a:xfrm>
            <a:custGeom>
              <a:avLst/>
              <a:gdLst/>
              <a:ahLst/>
              <a:cxnLst>
                <a:cxn ang="0">
                  <a:pos x="0" y="0"/>
                </a:cxn>
                <a:cxn ang="0">
                  <a:pos x="24" y="6"/>
                </a:cxn>
                <a:cxn ang="0">
                  <a:pos x="45" y="26"/>
                </a:cxn>
                <a:cxn ang="0">
                  <a:pos x="33" y="23"/>
                </a:cxn>
                <a:cxn ang="0">
                  <a:pos x="0" y="0"/>
                </a:cxn>
              </a:cxnLst>
              <a:rect l="0" t="0" r="r" b="b"/>
              <a:pathLst>
                <a:path w="46" h="27">
                  <a:moveTo>
                    <a:pt x="0" y="0"/>
                  </a:moveTo>
                  <a:lnTo>
                    <a:pt x="24" y="6"/>
                  </a:lnTo>
                  <a:lnTo>
                    <a:pt x="45" y="26"/>
                  </a:lnTo>
                  <a:lnTo>
                    <a:pt x="33" y="23"/>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7" name="Freeform 25">
              <a:extLst>
                <a:ext uri="{FF2B5EF4-FFF2-40B4-BE49-F238E27FC236}">
                  <a16:creationId xmlns:a16="http://schemas.microsoft.com/office/drawing/2014/main" id="{15BB71F8-B01D-4593-BCAB-9EA148512100}"/>
                </a:ext>
              </a:extLst>
            </p:cNvPr>
            <p:cNvSpPr>
              <a:spLocks noChangeAspect="1"/>
            </p:cNvSpPr>
            <p:nvPr/>
          </p:nvSpPr>
          <p:spPr bwMode="auto">
            <a:xfrm>
              <a:off x="1171579" y="1931985"/>
              <a:ext cx="255588" cy="165100"/>
            </a:xfrm>
            <a:custGeom>
              <a:avLst/>
              <a:gdLst/>
              <a:ahLst/>
              <a:cxnLst>
                <a:cxn ang="0">
                  <a:pos x="0" y="44"/>
                </a:cxn>
                <a:cxn ang="0">
                  <a:pos x="4" y="36"/>
                </a:cxn>
                <a:cxn ang="0">
                  <a:pos x="18" y="12"/>
                </a:cxn>
                <a:cxn ang="0">
                  <a:pos x="11" y="2"/>
                </a:cxn>
                <a:cxn ang="0">
                  <a:pos x="40" y="0"/>
                </a:cxn>
                <a:cxn ang="0">
                  <a:pos x="60" y="9"/>
                </a:cxn>
                <a:cxn ang="0">
                  <a:pos x="73" y="4"/>
                </a:cxn>
                <a:cxn ang="0">
                  <a:pos x="93" y="17"/>
                </a:cxn>
                <a:cxn ang="0">
                  <a:pos x="50" y="39"/>
                </a:cxn>
                <a:cxn ang="0">
                  <a:pos x="47" y="52"/>
                </a:cxn>
                <a:cxn ang="0">
                  <a:pos x="26" y="58"/>
                </a:cxn>
                <a:cxn ang="0">
                  <a:pos x="16" y="48"/>
                </a:cxn>
                <a:cxn ang="0">
                  <a:pos x="0" y="44"/>
                </a:cxn>
              </a:cxnLst>
              <a:rect l="0" t="0" r="r" b="b"/>
              <a:pathLst>
                <a:path w="94" h="59">
                  <a:moveTo>
                    <a:pt x="0" y="44"/>
                  </a:moveTo>
                  <a:lnTo>
                    <a:pt x="4" y="36"/>
                  </a:lnTo>
                  <a:lnTo>
                    <a:pt x="18" y="12"/>
                  </a:lnTo>
                  <a:lnTo>
                    <a:pt x="11" y="2"/>
                  </a:lnTo>
                  <a:lnTo>
                    <a:pt x="40" y="0"/>
                  </a:lnTo>
                  <a:lnTo>
                    <a:pt x="60" y="9"/>
                  </a:lnTo>
                  <a:lnTo>
                    <a:pt x="73" y="4"/>
                  </a:lnTo>
                  <a:lnTo>
                    <a:pt x="93" y="17"/>
                  </a:lnTo>
                  <a:lnTo>
                    <a:pt x="50" y="39"/>
                  </a:lnTo>
                  <a:lnTo>
                    <a:pt x="47" y="52"/>
                  </a:lnTo>
                  <a:lnTo>
                    <a:pt x="26" y="58"/>
                  </a:lnTo>
                  <a:lnTo>
                    <a:pt x="16" y="48"/>
                  </a:lnTo>
                  <a:lnTo>
                    <a:pt x="0" y="4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8" name="Freeform 26">
              <a:extLst>
                <a:ext uri="{FF2B5EF4-FFF2-40B4-BE49-F238E27FC236}">
                  <a16:creationId xmlns:a16="http://schemas.microsoft.com/office/drawing/2014/main" id="{E2DD5070-9CAF-4A06-85DE-7176125854B3}"/>
                </a:ext>
              </a:extLst>
            </p:cNvPr>
            <p:cNvSpPr>
              <a:spLocks noChangeAspect="1"/>
            </p:cNvSpPr>
            <p:nvPr/>
          </p:nvSpPr>
          <p:spPr bwMode="auto">
            <a:xfrm>
              <a:off x="1244604" y="1777998"/>
              <a:ext cx="179388" cy="95250"/>
            </a:xfrm>
            <a:custGeom>
              <a:avLst/>
              <a:gdLst/>
              <a:ahLst/>
              <a:cxnLst>
                <a:cxn ang="0">
                  <a:pos x="0" y="25"/>
                </a:cxn>
                <a:cxn ang="0">
                  <a:pos x="15" y="30"/>
                </a:cxn>
                <a:cxn ang="0">
                  <a:pos x="18" y="25"/>
                </a:cxn>
                <a:cxn ang="0">
                  <a:pos x="22" y="33"/>
                </a:cxn>
                <a:cxn ang="0">
                  <a:pos x="28" y="30"/>
                </a:cxn>
                <a:cxn ang="0">
                  <a:pos x="27" y="22"/>
                </a:cxn>
                <a:cxn ang="0">
                  <a:pos x="35" y="26"/>
                </a:cxn>
                <a:cxn ang="0">
                  <a:pos x="38" y="14"/>
                </a:cxn>
                <a:cxn ang="0">
                  <a:pos x="44" y="14"/>
                </a:cxn>
                <a:cxn ang="0">
                  <a:pos x="46" y="24"/>
                </a:cxn>
                <a:cxn ang="0">
                  <a:pos x="60" y="16"/>
                </a:cxn>
                <a:cxn ang="0">
                  <a:pos x="56" y="7"/>
                </a:cxn>
                <a:cxn ang="0">
                  <a:pos x="65" y="5"/>
                </a:cxn>
                <a:cxn ang="0">
                  <a:pos x="56" y="0"/>
                </a:cxn>
                <a:cxn ang="0">
                  <a:pos x="32" y="5"/>
                </a:cxn>
                <a:cxn ang="0">
                  <a:pos x="0" y="25"/>
                </a:cxn>
              </a:cxnLst>
              <a:rect l="0" t="0" r="r" b="b"/>
              <a:pathLst>
                <a:path w="66" h="34">
                  <a:moveTo>
                    <a:pt x="0" y="25"/>
                  </a:moveTo>
                  <a:lnTo>
                    <a:pt x="15" y="30"/>
                  </a:lnTo>
                  <a:lnTo>
                    <a:pt x="18" y="25"/>
                  </a:lnTo>
                  <a:lnTo>
                    <a:pt x="22" y="33"/>
                  </a:lnTo>
                  <a:lnTo>
                    <a:pt x="28" y="30"/>
                  </a:lnTo>
                  <a:lnTo>
                    <a:pt x="27" y="22"/>
                  </a:lnTo>
                  <a:lnTo>
                    <a:pt x="35" y="26"/>
                  </a:lnTo>
                  <a:lnTo>
                    <a:pt x="38" y="14"/>
                  </a:lnTo>
                  <a:lnTo>
                    <a:pt x="44" y="14"/>
                  </a:lnTo>
                  <a:lnTo>
                    <a:pt x="46" y="24"/>
                  </a:lnTo>
                  <a:lnTo>
                    <a:pt x="60" y="16"/>
                  </a:lnTo>
                  <a:lnTo>
                    <a:pt x="56" y="7"/>
                  </a:lnTo>
                  <a:lnTo>
                    <a:pt x="65" y="5"/>
                  </a:lnTo>
                  <a:lnTo>
                    <a:pt x="56" y="0"/>
                  </a:lnTo>
                  <a:lnTo>
                    <a:pt x="32" y="5"/>
                  </a:lnTo>
                  <a:lnTo>
                    <a:pt x="0" y="2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19" name="Freeform 27">
              <a:extLst>
                <a:ext uri="{FF2B5EF4-FFF2-40B4-BE49-F238E27FC236}">
                  <a16:creationId xmlns:a16="http://schemas.microsoft.com/office/drawing/2014/main" id="{E396B94D-B6B8-49F6-B497-8B84FE2C3D9D}"/>
                </a:ext>
              </a:extLst>
            </p:cNvPr>
            <p:cNvSpPr>
              <a:spLocks noChangeAspect="1"/>
            </p:cNvSpPr>
            <p:nvPr/>
          </p:nvSpPr>
          <p:spPr bwMode="auto">
            <a:xfrm>
              <a:off x="1339854" y="1989135"/>
              <a:ext cx="436564" cy="227012"/>
            </a:xfrm>
            <a:custGeom>
              <a:avLst/>
              <a:gdLst/>
              <a:ahLst/>
              <a:cxnLst>
                <a:cxn ang="0">
                  <a:pos x="0" y="26"/>
                </a:cxn>
                <a:cxn ang="0">
                  <a:pos x="8" y="20"/>
                </a:cxn>
                <a:cxn ang="0">
                  <a:pos x="3" y="16"/>
                </a:cxn>
                <a:cxn ang="0">
                  <a:pos x="23" y="5"/>
                </a:cxn>
                <a:cxn ang="0">
                  <a:pos x="39" y="0"/>
                </a:cxn>
                <a:cxn ang="0">
                  <a:pos x="44" y="9"/>
                </a:cxn>
                <a:cxn ang="0">
                  <a:pos x="38" y="13"/>
                </a:cxn>
                <a:cxn ang="0">
                  <a:pos x="52" y="7"/>
                </a:cxn>
                <a:cxn ang="0">
                  <a:pos x="68" y="12"/>
                </a:cxn>
                <a:cxn ang="0">
                  <a:pos x="62" y="18"/>
                </a:cxn>
                <a:cxn ang="0">
                  <a:pos x="80" y="14"/>
                </a:cxn>
                <a:cxn ang="0">
                  <a:pos x="75" y="7"/>
                </a:cxn>
                <a:cxn ang="0">
                  <a:pos x="82" y="8"/>
                </a:cxn>
                <a:cxn ang="0">
                  <a:pos x="96" y="30"/>
                </a:cxn>
                <a:cxn ang="0">
                  <a:pos x="102" y="25"/>
                </a:cxn>
                <a:cxn ang="0">
                  <a:pos x="96" y="1"/>
                </a:cxn>
                <a:cxn ang="0">
                  <a:pos x="108" y="1"/>
                </a:cxn>
                <a:cxn ang="0">
                  <a:pos x="121" y="10"/>
                </a:cxn>
                <a:cxn ang="0">
                  <a:pos x="128" y="39"/>
                </a:cxn>
                <a:cxn ang="0">
                  <a:pos x="160" y="53"/>
                </a:cxn>
                <a:cxn ang="0">
                  <a:pos x="159" y="61"/>
                </a:cxn>
                <a:cxn ang="0">
                  <a:pos x="151" y="58"/>
                </a:cxn>
                <a:cxn ang="0">
                  <a:pos x="141" y="63"/>
                </a:cxn>
                <a:cxn ang="0">
                  <a:pos x="154" y="69"/>
                </a:cxn>
                <a:cxn ang="0">
                  <a:pos x="142" y="76"/>
                </a:cxn>
                <a:cxn ang="0">
                  <a:pos x="122" y="72"/>
                </a:cxn>
                <a:cxn ang="0">
                  <a:pos x="110" y="64"/>
                </a:cxn>
                <a:cxn ang="0">
                  <a:pos x="83" y="77"/>
                </a:cxn>
                <a:cxn ang="0">
                  <a:pos x="50" y="80"/>
                </a:cxn>
                <a:cxn ang="0">
                  <a:pos x="44" y="68"/>
                </a:cxn>
                <a:cxn ang="0">
                  <a:pos x="25" y="67"/>
                </a:cxn>
                <a:cxn ang="0">
                  <a:pos x="13" y="56"/>
                </a:cxn>
                <a:cxn ang="0">
                  <a:pos x="60" y="49"/>
                </a:cxn>
                <a:cxn ang="0">
                  <a:pos x="12" y="46"/>
                </a:cxn>
                <a:cxn ang="0">
                  <a:pos x="6" y="39"/>
                </a:cxn>
                <a:cxn ang="0">
                  <a:pos x="31" y="32"/>
                </a:cxn>
                <a:cxn ang="0">
                  <a:pos x="8" y="33"/>
                </a:cxn>
                <a:cxn ang="0">
                  <a:pos x="9" y="30"/>
                </a:cxn>
                <a:cxn ang="0">
                  <a:pos x="0" y="26"/>
                </a:cxn>
              </a:cxnLst>
              <a:rect l="0" t="0" r="r" b="b"/>
              <a:pathLst>
                <a:path w="161" h="81">
                  <a:moveTo>
                    <a:pt x="0" y="26"/>
                  </a:moveTo>
                  <a:lnTo>
                    <a:pt x="8" y="20"/>
                  </a:lnTo>
                  <a:lnTo>
                    <a:pt x="3" y="16"/>
                  </a:lnTo>
                  <a:lnTo>
                    <a:pt x="23" y="5"/>
                  </a:lnTo>
                  <a:lnTo>
                    <a:pt x="39" y="0"/>
                  </a:lnTo>
                  <a:lnTo>
                    <a:pt x="44" y="9"/>
                  </a:lnTo>
                  <a:lnTo>
                    <a:pt x="38" y="13"/>
                  </a:lnTo>
                  <a:lnTo>
                    <a:pt x="52" y="7"/>
                  </a:lnTo>
                  <a:lnTo>
                    <a:pt x="68" y="12"/>
                  </a:lnTo>
                  <a:lnTo>
                    <a:pt x="62" y="18"/>
                  </a:lnTo>
                  <a:lnTo>
                    <a:pt x="80" y="14"/>
                  </a:lnTo>
                  <a:lnTo>
                    <a:pt x="75" y="7"/>
                  </a:lnTo>
                  <a:lnTo>
                    <a:pt x="82" y="8"/>
                  </a:lnTo>
                  <a:lnTo>
                    <a:pt x="96" y="30"/>
                  </a:lnTo>
                  <a:lnTo>
                    <a:pt x="102" y="25"/>
                  </a:lnTo>
                  <a:lnTo>
                    <a:pt x="96" y="1"/>
                  </a:lnTo>
                  <a:lnTo>
                    <a:pt x="108" y="1"/>
                  </a:lnTo>
                  <a:lnTo>
                    <a:pt x="121" y="10"/>
                  </a:lnTo>
                  <a:lnTo>
                    <a:pt x="128" y="39"/>
                  </a:lnTo>
                  <a:lnTo>
                    <a:pt x="160" y="53"/>
                  </a:lnTo>
                  <a:lnTo>
                    <a:pt x="159" y="61"/>
                  </a:lnTo>
                  <a:lnTo>
                    <a:pt x="151" y="58"/>
                  </a:lnTo>
                  <a:lnTo>
                    <a:pt x="141" y="63"/>
                  </a:lnTo>
                  <a:lnTo>
                    <a:pt x="154" y="69"/>
                  </a:lnTo>
                  <a:lnTo>
                    <a:pt x="142" y="76"/>
                  </a:lnTo>
                  <a:lnTo>
                    <a:pt x="122" y="72"/>
                  </a:lnTo>
                  <a:lnTo>
                    <a:pt x="110" y="64"/>
                  </a:lnTo>
                  <a:lnTo>
                    <a:pt x="83" y="77"/>
                  </a:lnTo>
                  <a:lnTo>
                    <a:pt x="50" y="80"/>
                  </a:lnTo>
                  <a:lnTo>
                    <a:pt x="44" y="68"/>
                  </a:lnTo>
                  <a:lnTo>
                    <a:pt x="25" y="67"/>
                  </a:lnTo>
                  <a:lnTo>
                    <a:pt x="13" y="56"/>
                  </a:lnTo>
                  <a:lnTo>
                    <a:pt x="60" y="49"/>
                  </a:lnTo>
                  <a:lnTo>
                    <a:pt x="12" y="46"/>
                  </a:lnTo>
                  <a:lnTo>
                    <a:pt x="6" y="39"/>
                  </a:lnTo>
                  <a:lnTo>
                    <a:pt x="31" y="32"/>
                  </a:lnTo>
                  <a:lnTo>
                    <a:pt x="8" y="33"/>
                  </a:lnTo>
                  <a:lnTo>
                    <a:pt x="9" y="30"/>
                  </a:lnTo>
                  <a:lnTo>
                    <a:pt x="0" y="2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0" name="Freeform 28">
              <a:extLst>
                <a:ext uri="{FF2B5EF4-FFF2-40B4-BE49-F238E27FC236}">
                  <a16:creationId xmlns:a16="http://schemas.microsoft.com/office/drawing/2014/main" id="{15CABB43-58A2-4796-B881-AA418C844B61}"/>
                </a:ext>
              </a:extLst>
            </p:cNvPr>
            <p:cNvSpPr>
              <a:spLocks noChangeAspect="1"/>
            </p:cNvSpPr>
            <p:nvPr/>
          </p:nvSpPr>
          <p:spPr bwMode="auto">
            <a:xfrm>
              <a:off x="1368429" y="1811335"/>
              <a:ext cx="300038" cy="128587"/>
            </a:xfrm>
            <a:custGeom>
              <a:avLst/>
              <a:gdLst/>
              <a:ahLst/>
              <a:cxnLst>
                <a:cxn ang="0">
                  <a:pos x="0" y="29"/>
                </a:cxn>
                <a:cxn ang="0">
                  <a:pos x="4" y="26"/>
                </a:cxn>
                <a:cxn ang="0">
                  <a:pos x="23" y="22"/>
                </a:cxn>
                <a:cxn ang="0">
                  <a:pos x="4" y="23"/>
                </a:cxn>
                <a:cxn ang="0">
                  <a:pos x="26" y="18"/>
                </a:cxn>
                <a:cxn ang="0">
                  <a:pos x="8" y="18"/>
                </a:cxn>
                <a:cxn ang="0">
                  <a:pos x="10" y="14"/>
                </a:cxn>
                <a:cxn ang="0">
                  <a:pos x="27" y="13"/>
                </a:cxn>
                <a:cxn ang="0">
                  <a:pos x="15" y="12"/>
                </a:cxn>
                <a:cxn ang="0">
                  <a:pos x="24" y="8"/>
                </a:cxn>
                <a:cxn ang="0">
                  <a:pos x="46" y="13"/>
                </a:cxn>
                <a:cxn ang="0">
                  <a:pos x="57" y="24"/>
                </a:cxn>
                <a:cxn ang="0">
                  <a:pos x="77" y="25"/>
                </a:cxn>
                <a:cxn ang="0">
                  <a:pos x="69" y="18"/>
                </a:cxn>
                <a:cxn ang="0">
                  <a:pos x="74" y="14"/>
                </a:cxn>
                <a:cxn ang="0">
                  <a:pos x="65" y="9"/>
                </a:cxn>
                <a:cxn ang="0">
                  <a:pos x="79" y="0"/>
                </a:cxn>
                <a:cxn ang="0">
                  <a:pos x="85" y="10"/>
                </a:cxn>
                <a:cxn ang="0">
                  <a:pos x="81" y="15"/>
                </a:cxn>
                <a:cxn ang="0">
                  <a:pos x="89" y="16"/>
                </a:cxn>
                <a:cxn ang="0">
                  <a:pos x="86" y="21"/>
                </a:cxn>
                <a:cxn ang="0">
                  <a:pos x="96" y="22"/>
                </a:cxn>
                <a:cxn ang="0">
                  <a:pos x="102" y="16"/>
                </a:cxn>
                <a:cxn ang="0">
                  <a:pos x="109" y="23"/>
                </a:cxn>
                <a:cxn ang="0">
                  <a:pos x="103" y="33"/>
                </a:cxn>
                <a:cxn ang="0">
                  <a:pos x="80" y="33"/>
                </a:cxn>
                <a:cxn ang="0">
                  <a:pos x="44" y="45"/>
                </a:cxn>
                <a:cxn ang="0">
                  <a:pos x="30" y="38"/>
                </a:cxn>
                <a:cxn ang="0">
                  <a:pos x="60" y="28"/>
                </a:cxn>
                <a:cxn ang="0">
                  <a:pos x="34" y="34"/>
                </a:cxn>
                <a:cxn ang="0">
                  <a:pos x="38" y="26"/>
                </a:cxn>
                <a:cxn ang="0">
                  <a:pos x="25" y="35"/>
                </a:cxn>
                <a:cxn ang="0">
                  <a:pos x="10" y="33"/>
                </a:cxn>
                <a:cxn ang="0">
                  <a:pos x="0" y="29"/>
                </a:cxn>
              </a:cxnLst>
              <a:rect l="0" t="0" r="r" b="b"/>
              <a:pathLst>
                <a:path w="110" h="46">
                  <a:moveTo>
                    <a:pt x="0" y="29"/>
                  </a:moveTo>
                  <a:lnTo>
                    <a:pt x="4" y="26"/>
                  </a:lnTo>
                  <a:lnTo>
                    <a:pt x="23" y="22"/>
                  </a:lnTo>
                  <a:lnTo>
                    <a:pt x="4" y="23"/>
                  </a:lnTo>
                  <a:lnTo>
                    <a:pt x="26" y="18"/>
                  </a:lnTo>
                  <a:lnTo>
                    <a:pt x="8" y="18"/>
                  </a:lnTo>
                  <a:lnTo>
                    <a:pt x="10" y="14"/>
                  </a:lnTo>
                  <a:lnTo>
                    <a:pt x="27" y="13"/>
                  </a:lnTo>
                  <a:lnTo>
                    <a:pt x="15" y="12"/>
                  </a:lnTo>
                  <a:lnTo>
                    <a:pt x="24" y="8"/>
                  </a:lnTo>
                  <a:lnTo>
                    <a:pt x="46" y="13"/>
                  </a:lnTo>
                  <a:lnTo>
                    <a:pt x="57" y="24"/>
                  </a:lnTo>
                  <a:lnTo>
                    <a:pt x="77" y="25"/>
                  </a:lnTo>
                  <a:lnTo>
                    <a:pt x="69" y="18"/>
                  </a:lnTo>
                  <a:lnTo>
                    <a:pt x="74" y="14"/>
                  </a:lnTo>
                  <a:lnTo>
                    <a:pt x="65" y="9"/>
                  </a:lnTo>
                  <a:lnTo>
                    <a:pt x="79" y="0"/>
                  </a:lnTo>
                  <a:lnTo>
                    <a:pt x="85" y="10"/>
                  </a:lnTo>
                  <a:lnTo>
                    <a:pt x="81" y="15"/>
                  </a:lnTo>
                  <a:lnTo>
                    <a:pt x="89" y="16"/>
                  </a:lnTo>
                  <a:lnTo>
                    <a:pt x="86" y="21"/>
                  </a:lnTo>
                  <a:lnTo>
                    <a:pt x="96" y="22"/>
                  </a:lnTo>
                  <a:lnTo>
                    <a:pt x="102" y="16"/>
                  </a:lnTo>
                  <a:lnTo>
                    <a:pt x="109" y="23"/>
                  </a:lnTo>
                  <a:lnTo>
                    <a:pt x="103" y="33"/>
                  </a:lnTo>
                  <a:lnTo>
                    <a:pt x="80" y="33"/>
                  </a:lnTo>
                  <a:lnTo>
                    <a:pt x="44" y="45"/>
                  </a:lnTo>
                  <a:lnTo>
                    <a:pt x="30" y="38"/>
                  </a:lnTo>
                  <a:lnTo>
                    <a:pt x="60" y="28"/>
                  </a:lnTo>
                  <a:lnTo>
                    <a:pt x="34" y="34"/>
                  </a:lnTo>
                  <a:lnTo>
                    <a:pt x="38" y="26"/>
                  </a:lnTo>
                  <a:lnTo>
                    <a:pt x="25" y="35"/>
                  </a:lnTo>
                  <a:lnTo>
                    <a:pt x="10" y="33"/>
                  </a:lnTo>
                  <a:lnTo>
                    <a:pt x="0" y="2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1" name="Freeform 29">
              <a:extLst>
                <a:ext uri="{FF2B5EF4-FFF2-40B4-BE49-F238E27FC236}">
                  <a16:creationId xmlns:a16="http://schemas.microsoft.com/office/drawing/2014/main" id="{49D094F7-01E1-4E6B-B8A0-5C6FA84E1E0E}"/>
                </a:ext>
              </a:extLst>
            </p:cNvPr>
            <p:cNvSpPr>
              <a:spLocks noChangeAspect="1"/>
            </p:cNvSpPr>
            <p:nvPr/>
          </p:nvSpPr>
          <p:spPr bwMode="auto">
            <a:xfrm>
              <a:off x="1662117" y="1682748"/>
              <a:ext cx="158750" cy="80962"/>
            </a:xfrm>
            <a:custGeom>
              <a:avLst/>
              <a:gdLst/>
              <a:ahLst/>
              <a:cxnLst>
                <a:cxn ang="0">
                  <a:pos x="0" y="0"/>
                </a:cxn>
                <a:cxn ang="0">
                  <a:pos x="5" y="10"/>
                </a:cxn>
                <a:cxn ang="0">
                  <a:pos x="19" y="10"/>
                </a:cxn>
                <a:cxn ang="0">
                  <a:pos x="14" y="12"/>
                </a:cxn>
                <a:cxn ang="0">
                  <a:pos x="18" y="16"/>
                </a:cxn>
                <a:cxn ang="0">
                  <a:pos x="6" y="17"/>
                </a:cxn>
                <a:cxn ang="0">
                  <a:pos x="25" y="21"/>
                </a:cxn>
                <a:cxn ang="0">
                  <a:pos x="57" y="28"/>
                </a:cxn>
                <a:cxn ang="0">
                  <a:pos x="52" y="12"/>
                </a:cxn>
                <a:cxn ang="0">
                  <a:pos x="29" y="3"/>
                </a:cxn>
                <a:cxn ang="0">
                  <a:pos x="22" y="7"/>
                </a:cxn>
                <a:cxn ang="0">
                  <a:pos x="20" y="0"/>
                </a:cxn>
                <a:cxn ang="0">
                  <a:pos x="0" y="0"/>
                </a:cxn>
              </a:cxnLst>
              <a:rect l="0" t="0" r="r" b="b"/>
              <a:pathLst>
                <a:path w="58" h="29">
                  <a:moveTo>
                    <a:pt x="0" y="0"/>
                  </a:moveTo>
                  <a:lnTo>
                    <a:pt x="5" y="10"/>
                  </a:lnTo>
                  <a:lnTo>
                    <a:pt x="19" y="10"/>
                  </a:lnTo>
                  <a:lnTo>
                    <a:pt x="14" y="12"/>
                  </a:lnTo>
                  <a:lnTo>
                    <a:pt x="18" y="16"/>
                  </a:lnTo>
                  <a:lnTo>
                    <a:pt x="6" y="17"/>
                  </a:lnTo>
                  <a:lnTo>
                    <a:pt x="25" y="21"/>
                  </a:lnTo>
                  <a:lnTo>
                    <a:pt x="57" y="28"/>
                  </a:lnTo>
                  <a:lnTo>
                    <a:pt x="52" y="12"/>
                  </a:lnTo>
                  <a:lnTo>
                    <a:pt x="29" y="3"/>
                  </a:lnTo>
                  <a:lnTo>
                    <a:pt x="22" y="7"/>
                  </a:lnTo>
                  <a:lnTo>
                    <a:pt x="20" y="0"/>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2" name="Freeform 30">
              <a:extLst>
                <a:ext uri="{FF2B5EF4-FFF2-40B4-BE49-F238E27FC236}">
                  <a16:creationId xmlns:a16="http://schemas.microsoft.com/office/drawing/2014/main" id="{99D7B4D7-76FE-4E12-85D5-BC3520A75197}"/>
                </a:ext>
              </a:extLst>
            </p:cNvPr>
            <p:cNvSpPr>
              <a:spLocks noChangeAspect="1"/>
            </p:cNvSpPr>
            <p:nvPr/>
          </p:nvSpPr>
          <p:spPr bwMode="auto">
            <a:xfrm>
              <a:off x="1736730" y="1833560"/>
              <a:ext cx="125413" cy="77787"/>
            </a:xfrm>
            <a:custGeom>
              <a:avLst/>
              <a:gdLst/>
              <a:ahLst/>
              <a:cxnLst>
                <a:cxn ang="0">
                  <a:pos x="0" y="18"/>
                </a:cxn>
                <a:cxn ang="0">
                  <a:pos x="5" y="11"/>
                </a:cxn>
                <a:cxn ang="0">
                  <a:pos x="13" y="13"/>
                </a:cxn>
                <a:cxn ang="0">
                  <a:pos x="2" y="6"/>
                </a:cxn>
                <a:cxn ang="0">
                  <a:pos x="5" y="2"/>
                </a:cxn>
                <a:cxn ang="0">
                  <a:pos x="23" y="11"/>
                </a:cxn>
                <a:cxn ang="0">
                  <a:pos x="13" y="1"/>
                </a:cxn>
                <a:cxn ang="0">
                  <a:pos x="40" y="0"/>
                </a:cxn>
                <a:cxn ang="0">
                  <a:pos x="45" y="20"/>
                </a:cxn>
                <a:cxn ang="0">
                  <a:pos x="39" y="17"/>
                </a:cxn>
                <a:cxn ang="0">
                  <a:pos x="39" y="27"/>
                </a:cxn>
                <a:cxn ang="0">
                  <a:pos x="17" y="26"/>
                </a:cxn>
                <a:cxn ang="0">
                  <a:pos x="21" y="23"/>
                </a:cxn>
                <a:cxn ang="0">
                  <a:pos x="16" y="19"/>
                </a:cxn>
                <a:cxn ang="0">
                  <a:pos x="32" y="14"/>
                </a:cxn>
                <a:cxn ang="0">
                  <a:pos x="0" y="18"/>
                </a:cxn>
              </a:cxnLst>
              <a:rect l="0" t="0" r="r" b="b"/>
              <a:pathLst>
                <a:path w="46" h="28">
                  <a:moveTo>
                    <a:pt x="0" y="18"/>
                  </a:moveTo>
                  <a:lnTo>
                    <a:pt x="5" y="11"/>
                  </a:lnTo>
                  <a:lnTo>
                    <a:pt x="13" y="13"/>
                  </a:lnTo>
                  <a:lnTo>
                    <a:pt x="2" y="6"/>
                  </a:lnTo>
                  <a:lnTo>
                    <a:pt x="5" y="2"/>
                  </a:lnTo>
                  <a:lnTo>
                    <a:pt x="23" y="11"/>
                  </a:lnTo>
                  <a:lnTo>
                    <a:pt x="13" y="1"/>
                  </a:lnTo>
                  <a:lnTo>
                    <a:pt x="40" y="0"/>
                  </a:lnTo>
                  <a:lnTo>
                    <a:pt x="45" y="20"/>
                  </a:lnTo>
                  <a:lnTo>
                    <a:pt x="39" y="17"/>
                  </a:lnTo>
                  <a:lnTo>
                    <a:pt x="39" y="27"/>
                  </a:lnTo>
                  <a:lnTo>
                    <a:pt x="17" y="26"/>
                  </a:lnTo>
                  <a:lnTo>
                    <a:pt x="21" y="23"/>
                  </a:lnTo>
                  <a:lnTo>
                    <a:pt x="16" y="19"/>
                  </a:lnTo>
                  <a:lnTo>
                    <a:pt x="32" y="14"/>
                  </a:lnTo>
                  <a:lnTo>
                    <a:pt x="0" y="1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3" name="Freeform 31">
              <a:extLst>
                <a:ext uri="{FF2B5EF4-FFF2-40B4-BE49-F238E27FC236}">
                  <a16:creationId xmlns:a16="http://schemas.microsoft.com/office/drawing/2014/main" id="{BF1FB23C-7492-4EC9-B1CB-5243D3521785}"/>
                </a:ext>
              </a:extLst>
            </p:cNvPr>
            <p:cNvSpPr>
              <a:spLocks noChangeAspect="1"/>
            </p:cNvSpPr>
            <p:nvPr/>
          </p:nvSpPr>
          <p:spPr bwMode="auto">
            <a:xfrm>
              <a:off x="1738318" y="1966910"/>
              <a:ext cx="146050" cy="123825"/>
            </a:xfrm>
            <a:custGeom>
              <a:avLst/>
              <a:gdLst/>
              <a:ahLst/>
              <a:cxnLst>
                <a:cxn ang="0">
                  <a:pos x="0" y="21"/>
                </a:cxn>
                <a:cxn ang="0">
                  <a:pos x="3" y="16"/>
                </a:cxn>
                <a:cxn ang="0">
                  <a:pos x="20" y="19"/>
                </a:cxn>
                <a:cxn ang="0">
                  <a:pos x="17" y="12"/>
                </a:cxn>
                <a:cxn ang="0">
                  <a:pos x="22" y="12"/>
                </a:cxn>
                <a:cxn ang="0">
                  <a:pos x="10" y="9"/>
                </a:cxn>
                <a:cxn ang="0">
                  <a:pos x="16" y="7"/>
                </a:cxn>
                <a:cxn ang="0">
                  <a:pos x="10" y="3"/>
                </a:cxn>
                <a:cxn ang="0">
                  <a:pos x="45" y="0"/>
                </a:cxn>
                <a:cxn ang="0">
                  <a:pos x="46" y="9"/>
                </a:cxn>
                <a:cxn ang="0">
                  <a:pos x="35" y="17"/>
                </a:cxn>
                <a:cxn ang="0">
                  <a:pos x="51" y="19"/>
                </a:cxn>
                <a:cxn ang="0">
                  <a:pos x="52" y="35"/>
                </a:cxn>
                <a:cxn ang="0">
                  <a:pos x="30" y="43"/>
                </a:cxn>
                <a:cxn ang="0">
                  <a:pos x="20" y="31"/>
                </a:cxn>
                <a:cxn ang="0">
                  <a:pos x="0" y="21"/>
                </a:cxn>
              </a:cxnLst>
              <a:rect l="0" t="0" r="r" b="b"/>
              <a:pathLst>
                <a:path w="53" h="44">
                  <a:moveTo>
                    <a:pt x="0" y="21"/>
                  </a:moveTo>
                  <a:lnTo>
                    <a:pt x="3" y="16"/>
                  </a:lnTo>
                  <a:lnTo>
                    <a:pt x="20" y="19"/>
                  </a:lnTo>
                  <a:lnTo>
                    <a:pt x="17" y="12"/>
                  </a:lnTo>
                  <a:lnTo>
                    <a:pt x="22" y="12"/>
                  </a:lnTo>
                  <a:lnTo>
                    <a:pt x="10" y="9"/>
                  </a:lnTo>
                  <a:lnTo>
                    <a:pt x="16" y="7"/>
                  </a:lnTo>
                  <a:lnTo>
                    <a:pt x="10" y="3"/>
                  </a:lnTo>
                  <a:lnTo>
                    <a:pt x="45" y="0"/>
                  </a:lnTo>
                  <a:lnTo>
                    <a:pt x="46" y="9"/>
                  </a:lnTo>
                  <a:lnTo>
                    <a:pt x="35" y="17"/>
                  </a:lnTo>
                  <a:lnTo>
                    <a:pt x="51" y="19"/>
                  </a:lnTo>
                  <a:lnTo>
                    <a:pt x="52" y="35"/>
                  </a:lnTo>
                  <a:lnTo>
                    <a:pt x="30" y="43"/>
                  </a:lnTo>
                  <a:lnTo>
                    <a:pt x="20" y="31"/>
                  </a:lnTo>
                  <a:lnTo>
                    <a:pt x="0" y="2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4" name="Freeform 32">
              <a:extLst>
                <a:ext uri="{FF2B5EF4-FFF2-40B4-BE49-F238E27FC236}">
                  <a16:creationId xmlns:a16="http://schemas.microsoft.com/office/drawing/2014/main" id="{1D08D7A4-29B2-4EEB-9544-69129E353681}"/>
                </a:ext>
              </a:extLst>
            </p:cNvPr>
            <p:cNvSpPr>
              <a:spLocks noChangeAspect="1"/>
            </p:cNvSpPr>
            <p:nvPr/>
          </p:nvSpPr>
          <p:spPr bwMode="auto">
            <a:xfrm>
              <a:off x="1839918" y="1701798"/>
              <a:ext cx="87313" cy="69850"/>
            </a:xfrm>
            <a:custGeom>
              <a:avLst/>
              <a:gdLst/>
              <a:ahLst/>
              <a:cxnLst>
                <a:cxn ang="0">
                  <a:pos x="0" y="0"/>
                </a:cxn>
                <a:cxn ang="0">
                  <a:pos x="4" y="14"/>
                </a:cxn>
                <a:cxn ang="0">
                  <a:pos x="14" y="15"/>
                </a:cxn>
                <a:cxn ang="0">
                  <a:pos x="5" y="17"/>
                </a:cxn>
                <a:cxn ang="0">
                  <a:pos x="9" y="23"/>
                </a:cxn>
                <a:cxn ang="0">
                  <a:pos x="29" y="19"/>
                </a:cxn>
                <a:cxn ang="0">
                  <a:pos x="31" y="12"/>
                </a:cxn>
                <a:cxn ang="0">
                  <a:pos x="0" y="0"/>
                </a:cxn>
              </a:cxnLst>
              <a:rect l="0" t="0" r="r" b="b"/>
              <a:pathLst>
                <a:path w="32" h="24">
                  <a:moveTo>
                    <a:pt x="0" y="0"/>
                  </a:moveTo>
                  <a:lnTo>
                    <a:pt x="4" y="14"/>
                  </a:lnTo>
                  <a:lnTo>
                    <a:pt x="14" y="15"/>
                  </a:lnTo>
                  <a:lnTo>
                    <a:pt x="5" y="17"/>
                  </a:lnTo>
                  <a:lnTo>
                    <a:pt x="9" y="23"/>
                  </a:lnTo>
                  <a:lnTo>
                    <a:pt x="29" y="19"/>
                  </a:lnTo>
                  <a:lnTo>
                    <a:pt x="31" y="12"/>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5" name="Freeform 33">
              <a:extLst>
                <a:ext uri="{FF2B5EF4-FFF2-40B4-BE49-F238E27FC236}">
                  <a16:creationId xmlns:a16="http://schemas.microsoft.com/office/drawing/2014/main" id="{6ED178DF-C3C2-4A4F-A420-4DC8949F9C29}"/>
                </a:ext>
              </a:extLst>
            </p:cNvPr>
            <p:cNvSpPr>
              <a:spLocks noChangeAspect="1"/>
            </p:cNvSpPr>
            <p:nvPr/>
          </p:nvSpPr>
          <p:spPr bwMode="auto">
            <a:xfrm>
              <a:off x="1870081" y="1800223"/>
              <a:ext cx="420689" cy="139700"/>
            </a:xfrm>
            <a:custGeom>
              <a:avLst/>
              <a:gdLst/>
              <a:ahLst/>
              <a:cxnLst>
                <a:cxn ang="0">
                  <a:pos x="0" y="7"/>
                </a:cxn>
                <a:cxn ang="0">
                  <a:pos x="10" y="0"/>
                </a:cxn>
                <a:cxn ang="0">
                  <a:pos x="23" y="4"/>
                </a:cxn>
                <a:cxn ang="0">
                  <a:pos x="32" y="7"/>
                </a:cxn>
                <a:cxn ang="0">
                  <a:pos x="30" y="13"/>
                </a:cxn>
                <a:cxn ang="0">
                  <a:pos x="47" y="8"/>
                </a:cxn>
                <a:cxn ang="0">
                  <a:pos x="58" y="13"/>
                </a:cxn>
                <a:cxn ang="0">
                  <a:pos x="49" y="13"/>
                </a:cxn>
                <a:cxn ang="0">
                  <a:pos x="69" y="17"/>
                </a:cxn>
                <a:cxn ang="0">
                  <a:pos x="47" y="18"/>
                </a:cxn>
                <a:cxn ang="0">
                  <a:pos x="58" y="22"/>
                </a:cxn>
                <a:cxn ang="0">
                  <a:pos x="50" y="25"/>
                </a:cxn>
                <a:cxn ang="0">
                  <a:pos x="61" y="22"/>
                </a:cxn>
                <a:cxn ang="0">
                  <a:pos x="70" y="32"/>
                </a:cxn>
                <a:cxn ang="0">
                  <a:pos x="72" y="27"/>
                </a:cxn>
                <a:cxn ang="0">
                  <a:pos x="100" y="32"/>
                </a:cxn>
                <a:cxn ang="0">
                  <a:pos x="129" y="23"/>
                </a:cxn>
                <a:cxn ang="0">
                  <a:pos x="153" y="33"/>
                </a:cxn>
                <a:cxn ang="0">
                  <a:pos x="146" y="38"/>
                </a:cxn>
                <a:cxn ang="0">
                  <a:pos x="148" y="47"/>
                </a:cxn>
                <a:cxn ang="0">
                  <a:pos x="135" y="49"/>
                </a:cxn>
                <a:cxn ang="0">
                  <a:pos x="119" y="41"/>
                </a:cxn>
                <a:cxn ang="0">
                  <a:pos x="119" y="47"/>
                </a:cxn>
                <a:cxn ang="0">
                  <a:pos x="110" y="48"/>
                </a:cxn>
                <a:cxn ang="0">
                  <a:pos x="76" y="49"/>
                </a:cxn>
                <a:cxn ang="0">
                  <a:pos x="72" y="42"/>
                </a:cxn>
                <a:cxn ang="0">
                  <a:pos x="64" y="48"/>
                </a:cxn>
                <a:cxn ang="0">
                  <a:pos x="53" y="42"/>
                </a:cxn>
                <a:cxn ang="0">
                  <a:pos x="46" y="46"/>
                </a:cxn>
                <a:cxn ang="0">
                  <a:pos x="33" y="14"/>
                </a:cxn>
                <a:cxn ang="0">
                  <a:pos x="18" y="17"/>
                </a:cxn>
                <a:cxn ang="0">
                  <a:pos x="0" y="7"/>
                </a:cxn>
              </a:cxnLst>
              <a:rect l="0" t="0" r="r" b="b"/>
              <a:pathLst>
                <a:path w="154" h="50">
                  <a:moveTo>
                    <a:pt x="0" y="7"/>
                  </a:moveTo>
                  <a:lnTo>
                    <a:pt x="10" y="0"/>
                  </a:lnTo>
                  <a:lnTo>
                    <a:pt x="23" y="4"/>
                  </a:lnTo>
                  <a:lnTo>
                    <a:pt x="32" y="7"/>
                  </a:lnTo>
                  <a:lnTo>
                    <a:pt x="30" y="13"/>
                  </a:lnTo>
                  <a:lnTo>
                    <a:pt x="47" y="8"/>
                  </a:lnTo>
                  <a:lnTo>
                    <a:pt x="58" y="13"/>
                  </a:lnTo>
                  <a:lnTo>
                    <a:pt x="49" y="13"/>
                  </a:lnTo>
                  <a:lnTo>
                    <a:pt x="69" y="17"/>
                  </a:lnTo>
                  <a:lnTo>
                    <a:pt x="47" y="18"/>
                  </a:lnTo>
                  <a:lnTo>
                    <a:pt x="58" y="22"/>
                  </a:lnTo>
                  <a:lnTo>
                    <a:pt x="50" y="25"/>
                  </a:lnTo>
                  <a:lnTo>
                    <a:pt x="61" y="22"/>
                  </a:lnTo>
                  <a:lnTo>
                    <a:pt x="70" y="32"/>
                  </a:lnTo>
                  <a:lnTo>
                    <a:pt x="72" y="27"/>
                  </a:lnTo>
                  <a:lnTo>
                    <a:pt x="100" y="32"/>
                  </a:lnTo>
                  <a:lnTo>
                    <a:pt x="129" y="23"/>
                  </a:lnTo>
                  <a:lnTo>
                    <a:pt x="153" y="33"/>
                  </a:lnTo>
                  <a:lnTo>
                    <a:pt x="146" y="38"/>
                  </a:lnTo>
                  <a:lnTo>
                    <a:pt x="148" y="47"/>
                  </a:lnTo>
                  <a:lnTo>
                    <a:pt x="135" y="49"/>
                  </a:lnTo>
                  <a:lnTo>
                    <a:pt x="119" y="41"/>
                  </a:lnTo>
                  <a:lnTo>
                    <a:pt x="119" y="47"/>
                  </a:lnTo>
                  <a:lnTo>
                    <a:pt x="110" y="48"/>
                  </a:lnTo>
                  <a:lnTo>
                    <a:pt x="76" y="49"/>
                  </a:lnTo>
                  <a:lnTo>
                    <a:pt x="72" y="42"/>
                  </a:lnTo>
                  <a:lnTo>
                    <a:pt x="64" y="48"/>
                  </a:lnTo>
                  <a:lnTo>
                    <a:pt x="53" y="42"/>
                  </a:lnTo>
                  <a:lnTo>
                    <a:pt x="46" y="46"/>
                  </a:lnTo>
                  <a:lnTo>
                    <a:pt x="33" y="14"/>
                  </a:lnTo>
                  <a:lnTo>
                    <a:pt x="18" y="17"/>
                  </a:lnTo>
                  <a:lnTo>
                    <a:pt x="0" y="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6" name="Freeform 34">
              <a:extLst>
                <a:ext uri="{FF2B5EF4-FFF2-40B4-BE49-F238E27FC236}">
                  <a16:creationId xmlns:a16="http://schemas.microsoft.com/office/drawing/2014/main" id="{23EA2F5A-0AC6-4D30-85D0-6C277052A724}"/>
                </a:ext>
              </a:extLst>
            </p:cNvPr>
            <p:cNvSpPr>
              <a:spLocks noChangeAspect="1"/>
            </p:cNvSpPr>
            <p:nvPr/>
          </p:nvSpPr>
          <p:spPr bwMode="auto">
            <a:xfrm>
              <a:off x="1885956" y="1565273"/>
              <a:ext cx="274638" cy="184150"/>
            </a:xfrm>
            <a:custGeom>
              <a:avLst/>
              <a:gdLst/>
              <a:ahLst/>
              <a:cxnLst>
                <a:cxn ang="0">
                  <a:pos x="0" y="20"/>
                </a:cxn>
                <a:cxn ang="0">
                  <a:pos x="24" y="17"/>
                </a:cxn>
                <a:cxn ang="0">
                  <a:pos x="12" y="8"/>
                </a:cxn>
                <a:cxn ang="0">
                  <a:pos x="33" y="3"/>
                </a:cxn>
                <a:cxn ang="0">
                  <a:pos x="16" y="0"/>
                </a:cxn>
                <a:cxn ang="0">
                  <a:pos x="43" y="5"/>
                </a:cxn>
                <a:cxn ang="0">
                  <a:pos x="50" y="17"/>
                </a:cxn>
                <a:cxn ang="0">
                  <a:pos x="65" y="17"/>
                </a:cxn>
                <a:cxn ang="0">
                  <a:pos x="70" y="26"/>
                </a:cxn>
                <a:cxn ang="0">
                  <a:pos x="71" y="20"/>
                </a:cxn>
                <a:cxn ang="0">
                  <a:pos x="78" y="20"/>
                </a:cxn>
                <a:cxn ang="0">
                  <a:pos x="75" y="26"/>
                </a:cxn>
                <a:cxn ang="0">
                  <a:pos x="83" y="30"/>
                </a:cxn>
                <a:cxn ang="0">
                  <a:pos x="78" y="36"/>
                </a:cxn>
                <a:cxn ang="0">
                  <a:pos x="94" y="35"/>
                </a:cxn>
                <a:cxn ang="0">
                  <a:pos x="100" y="43"/>
                </a:cxn>
                <a:cxn ang="0">
                  <a:pos x="81" y="46"/>
                </a:cxn>
                <a:cxn ang="0">
                  <a:pos x="76" y="54"/>
                </a:cxn>
                <a:cxn ang="0">
                  <a:pos x="72" y="46"/>
                </a:cxn>
                <a:cxn ang="0">
                  <a:pos x="67" y="65"/>
                </a:cxn>
                <a:cxn ang="0">
                  <a:pos x="55" y="55"/>
                </a:cxn>
                <a:cxn ang="0">
                  <a:pos x="62" y="65"/>
                </a:cxn>
                <a:cxn ang="0">
                  <a:pos x="38" y="64"/>
                </a:cxn>
                <a:cxn ang="0">
                  <a:pos x="31" y="58"/>
                </a:cxn>
                <a:cxn ang="0">
                  <a:pos x="42" y="58"/>
                </a:cxn>
                <a:cxn ang="0">
                  <a:pos x="30" y="56"/>
                </a:cxn>
                <a:cxn ang="0">
                  <a:pos x="27" y="53"/>
                </a:cxn>
                <a:cxn ang="0">
                  <a:pos x="33" y="52"/>
                </a:cxn>
                <a:cxn ang="0">
                  <a:pos x="23" y="48"/>
                </a:cxn>
                <a:cxn ang="0">
                  <a:pos x="55" y="42"/>
                </a:cxn>
                <a:cxn ang="0">
                  <a:pos x="16" y="43"/>
                </a:cxn>
                <a:cxn ang="0">
                  <a:pos x="9" y="37"/>
                </a:cxn>
                <a:cxn ang="0">
                  <a:pos x="23" y="34"/>
                </a:cxn>
                <a:cxn ang="0">
                  <a:pos x="2" y="30"/>
                </a:cxn>
                <a:cxn ang="0">
                  <a:pos x="7" y="30"/>
                </a:cxn>
                <a:cxn ang="0">
                  <a:pos x="1" y="25"/>
                </a:cxn>
                <a:cxn ang="0">
                  <a:pos x="24" y="25"/>
                </a:cxn>
                <a:cxn ang="0">
                  <a:pos x="0" y="20"/>
                </a:cxn>
              </a:cxnLst>
              <a:rect l="0" t="0" r="r" b="b"/>
              <a:pathLst>
                <a:path w="101" h="66">
                  <a:moveTo>
                    <a:pt x="0" y="20"/>
                  </a:moveTo>
                  <a:lnTo>
                    <a:pt x="24" y="17"/>
                  </a:lnTo>
                  <a:lnTo>
                    <a:pt x="12" y="8"/>
                  </a:lnTo>
                  <a:lnTo>
                    <a:pt x="33" y="3"/>
                  </a:lnTo>
                  <a:lnTo>
                    <a:pt x="16" y="0"/>
                  </a:lnTo>
                  <a:lnTo>
                    <a:pt x="43" y="5"/>
                  </a:lnTo>
                  <a:lnTo>
                    <a:pt x="50" y="17"/>
                  </a:lnTo>
                  <a:lnTo>
                    <a:pt x="65" y="17"/>
                  </a:lnTo>
                  <a:lnTo>
                    <a:pt x="70" y="26"/>
                  </a:lnTo>
                  <a:lnTo>
                    <a:pt x="71" y="20"/>
                  </a:lnTo>
                  <a:lnTo>
                    <a:pt x="78" y="20"/>
                  </a:lnTo>
                  <a:lnTo>
                    <a:pt x="75" y="26"/>
                  </a:lnTo>
                  <a:lnTo>
                    <a:pt x="83" y="30"/>
                  </a:lnTo>
                  <a:lnTo>
                    <a:pt x="78" y="36"/>
                  </a:lnTo>
                  <a:lnTo>
                    <a:pt x="94" y="35"/>
                  </a:lnTo>
                  <a:lnTo>
                    <a:pt x="100" y="43"/>
                  </a:lnTo>
                  <a:lnTo>
                    <a:pt x="81" y="46"/>
                  </a:lnTo>
                  <a:lnTo>
                    <a:pt x="76" y="54"/>
                  </a:lnTo>
                  <a:lnTo>
                    <a:pt x="72" y="46"/>
                  </a:lnTo>
                  <a:lnTo>
                    <a:pt x="67" y="65"/>
                  </a:lnTo>
                  <a:lnTo>
                    <a:pt x="55" y="55"/>
                  </a:lnTo>
                  <a:lnTo>
                    <a:pt x="62" y="65"/>
                  </a:lnTo>
                  <a:lnTo>
                    <a:pt x="38" y="64"/>
                  </a:lnTo>
                  <a:lnTo>
                    <a:pt x="31" y="58"/>
                  </a:lnTo>
                  <a:lnTo>
                    <a:pt x="42" y="58"/>
                  </a:lnTo>
                  <a:lnTo>
                    <a:pt x="30" y="56"/>
                  </a:lnTo>
                  <a:lnTo>
                    <a:pt x="27" y="53"/>
                  </a:lnTo>
                  <a:lnTo>
                    <a:pt x="33" y="52"/>
                  </a:lnTo>
                  <a:lnTo>
                    <a:pt x="23" y="48"/>
                  </a:lnTo>
                  <a:lnTo>
                    <a:pt x="55" y="42"/>
                  </a:lnTo>
                  <a:lnTo>
                    <a:pt x="16" y="43"/>
                  </a:lnTo>
                  <a:lnTo>
                    <a:pt x="9" y="37"/>
                  </a:lnTo>
                  <a:lnTo>
                    <a:pt x="23" y="34"/>
                  </a:lnTo>
                  <a:lnTo>
                    <a:pt x="2" y="30"/>
                  </a:lnTo>
                  <a:lnTo>
                    <a:pt x="7" y="30"/>
                  </a:lnTo>
                  <a:lnTo>
                    <a:pt x="1" y="25"/>
                  </a:lnTo>
                  <a:lnTo>
                    <a:pt x="24" y="25"/>
                  </a:lnTo>
                  <a:lnTo>
                    <a:pt x="0" y="2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7" name="Freeform 35">
              <a:extLst>
                <a:ext uri="{FF2B5EF4-FFF2-40B4-BE49-F238E27FC236}">
                  <a16:creationId xmlns:a16="http://schemas.microsoft.com/office/drawing/2014/main" id="{AF7990D5-F205-459E-9F34-E8F8C2729D40}"/>
                </a:ext>
              </a:extLst>
            </p:cNvPr>
            <p:cNvSpPr>
              <a:spLocks noChangeAspect="1"/>
            </p:cNvSpPr>
            <p:nvPr/>
          </p:nvSpPr>
          <p:spPr bwMode="auto">
            <a:xfrm>
              <a:off x="1885956" y="1878010"/>
              <a:ext cx="68263" cy="50800"/>
            </a:xfrm>
            <a:custGeom>
              <a:avLst/>
              <a:gdLst/>
              <a:ahLst/>
              <a:cxnLst>
                <a:cxn ang="0">
                  <a:pos x="0" y="12"/>
                </a:cxn>
                <a:cxn ang="0">
                  <a:pos x="4" y="0"/>
                </a:cxn>
                <a:cxn ang="0">
                  <a:pos x="20" y="3"/>
                </a:cxn>
                <a:cxn ang="0">
                  <a:pos x="24" y="17"/>
                </a:cxn>
                <a:cxn ang="0">
                  <a:pos x="0" y="12"/>
                </a:cxn>
              </a:cxnLst>
              <a:rect l="0" t="0" r="r" b="b"/>
              <a:pathLst>
                <a:path w="25" h="18">
                  <a:moveTo>
                    <a:pt x="0" y="12"/>
                  </a:moveTo>
                  <a:lnTo>
                    <a:pt x="4" y="0"/>
                  </a:lnTo>
                  <a:lnTo>
                    <a:pt x="20" y="3"/>
                  </a:lnTo>
                  <a:lnTo>
                    <a:pt x="24" y="17"/>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8" name="Freeform 36">
              <a:extLst>
                <a:ext uri="{FF2B5EF4-FFF2-40B4-BE49-F238E27FC236}">
                  <a16:creationId xmlns:a16="http://schemas.microsoft.com/office/drawing/2014/main" id="{AE1C0BD4-6DA0-4DE6-AC43-969A470BBA99}"/>
                </a:ext>
              </a:extLst>
            </p:cNvPr>
            <p:cNvSpPr>
              <a:spLocks noChangeAspect="1"/>
            </p:cNvSpPr>
            <p:nvPr/>
          </p:nvSpPr>
          <p:spPr bwMode="auto">
            <a:xfrm>
              <a:off x="1889131" y="1765298"/>
              <a:ext cx="76200" cy="49212"/>
            </a:xfrm>
            <a:custGeom>
              <a:avLst/>
              <a:gdLst/>
              <a:ahLst/>
              <a:cxnLst>
                <a:cxn ang="0">
                  <a:pos x="0" y="5"/>
                </a:cxn>
                <a:cxn ang="0">
                  <a:pos x="6" y="16"/>
                </a:cxn>
                <a:cxn ang="0">
                  <a:pos x="27" y="5"/>
                </a:cxn>
                <a:cxn ang="0">
                  <a:pos x="7" y="0"/>
                </a:cxn>
                <a:cxn ang="0">
                  <a:pos x="0" y="5"/>
                </a:cxn>
              </a:cxnLst>
              <a:rect l="0" t="0" r="r" b="b"/>
              <a:pathLst>
                <a:path w="28" h="17">
                  <a:moveTo>
                    <a:pt x="0" y="5"/>
                  </a:moveTo>
                  <a:lnTo>
                    <a:pt x="6" y="16"/>
                  </a:lnTo>
                  <a:lnTo>
                    <a:pt x="27" y="5"/>
                  </a:lnTo>
                  <a:lnTo>
                    <a:pt x="7" y="0"/>
                  </a:lnTo>
                  <a:lnTo>
                    <a:pt x="0"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29" name="Freeform 37">
              <a:extLst>
                <a:ext uri="{FF2B5EF4-FFF2-40B4-BE49-F238E27FC236}">
                  <a16:creationId xmlns:a16="http://schemas.microsoft.com/office/drawing/2014/main" id="{1E7841EF-136B-4CA8-B943-3908717FEBFF}"/>
                </a:ext>
              </a:extLst>
            </p:cNvPr>
            <p:cNvSpPr>
              <a:spLocks noChangeAspect="1"/>
            </p:cNvSpPr>
            <p:nvPr/>
          </p:nvSpPr>
          <p:spPr bwMode="auto">
            <a:xfrm>
              <a:off x="1901831" y="1957385"/>
              <a:ext cx="130175" cy="100012"/>
            </a:xfrm>
            <a:custGeom>
              <a:avLst/>
              <a:gdLst/>
              <a:ahLst/>
              <a:cxnLst>
                <a:cxn ang="0">
                  <a:pos x="0" y="6"/>
                </a:cxn>
                <a:cxn ang="0">
                  <a:pos x="1" y="22"/>
                </a:cxn>
                <a:cxn ang="0">
                  <a:pos x="6" y="25"/>
                </a:cxn>
                <a:cxn ang="0">
                  <a:pos x="4" y="35"/>
                </a:cxn>
                <a:cxn ang="0">
                  <a:pos x="11" y="35"/>
                </a:cxn>
                <a:cxn ang="0">
                  <a:pos x="19" y="27"/>
                </a:cxn>
                <a:cxn ang="0">
                  <a:pos x="11" y="22"/>
                </a:cxn>
                <a:cxn ang="0">
                  <a:pos x="30" y="22"/>
                </a:cxn>
                <a:cxn ang="0">
                  <a:pos x="47" y="3"/>
                </a:cxn>
                <a:cxn ang="0">
                  <a:pos x="3" y="0"/>
                </a:cxn>
                <a:cxn ang="0">
                  <a:pos x="9" y="6"/>
                </a:cxn>
                <a:cxn ang="0">
                  <a:pos x="0" y="6"/>
                </a:cxn>
              </a:cxnLst>
              <a:rect l="0" t="0" r="r" b="b"/>
              <a:pathLst>
                <a:path w="48" h="36">
                  <a:moveTo>
                    <a:pt x="0" y="6"/>
                  </a:moveTo>
                  <a:lnTo>
                    <a:pt x="1" y="22"/>
                  </a:lnTo>
                  <a:lnTo>
                    <a:pt x="6" y="25"/>
                  </a:lnTo>
                  <a:lnTo>
                    <a:pt x="4" y="35"/>
                  </a:lnTo>
                  <a:lnTo>
                    <a:pt x="11" y="35"/>
                  </a:lnTo>
                  <a:lnTo>
                    <a:pt x="19" y="27"/>
                  </a:lnTo>
                  <a:lnTo>
                    <a:pt x="11" y="22"/>
                  </a:lnTo>
                  <a:lnTo>
                    <a:pt x="30" y="22"/>
                  </a:lnTo>
                  <a:lnTo>
                    <a:pt x="47" y="3"/>
                  </a:lnTo>
                  <a:lnTo>
                    <a:pt x="3" y="0"/>
                  </a:lnTo>
                  <a:lnTo>
                    <a:pt x="9" y="6"/>
                  </a:lnTo>
                  <a:lnTo>
                    <a:pt x="0" y="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0" name="Freeform 38">
              <a:extLst>
                <a:ext uri="{FF2B5EF4-FFF2-40B4-BE49-F238E27FC236}">
                  <a16:creationId xmlns:a16="http://schemas.microsoft.com/office/drawing/2014/main" id="{B7716CA0-AC3C-4426-8CF3-74D22CB563D5}"/>
                </a:ext>
              </a:extLst>
            </p:cNvPr>
            <p:cNvSpPr>
              <a:spLocks noChangeAspect="1"/>
            </p:cNvSpPr>
            <p:nvPr/>
          </p:nvSpPr>
          <p:spPr bwMode="auto">
            <a:xfrm>
              <a:off x="1989143" y="1455736"/>
              <a:ext cx="747714" cy="398462"/>
            </a:xfrm>
            <a:custGeom>
              <a:avLst/>
              <a:gdLst/>
              <a:ahLst/>
              <a:cxnLst>
                <a:cxn ang="0">
                  <a:pos x="15" y="39"/>
                </a:cxn>
                <a:cxn ang="0">
                  <a:pos x="29" y="41"/>
                </a:cxn>
                <a:cxn ang="0">
                  <a:pos x="67" y="40"/>
                </a:cxn>
                <a:cxn ang="0">
                  <a:pos x="59" y="45"/>
                </a:cxn>
                <a:cxn ang="0">
                  <a:pos x="51" y="55"/>
                </a:cxn>
                <a:cxn ang="0">
                  <a:pos x="75" y="56"/>
                </a:cxn>
                <a:cxn ang="0">
                  <a:pos x="106" y="42"/>
                </a:cxn>
                <a:cxn ang="0">
                  <a:pos x="147" y="47"/>
                </a:cxn>
                <a:cxn ang="0">
                  <a:pos x="106" y="73"/>
                </a:cxn>
                <a:cxn ang="0">
                  <a:pos x="49" y="60"/>
                </a:cxn>
                <a:cxn ang="0">
                  <a:pos x="48" y="70"/>
                </a:cxn>
                <a:cxn ang="0">
                  <a:pos x="92" y="88"/>
                </a:cxn>
                <a:cxn ang="0">
                  <a:pos x="60" y="88"/>
                </a:cxn>
                <a:cxn ang="0">
                  <a:pos x="54" y="100"/>
                </a:cxn>
                <a:cxn ang="0">
                  <a:pos x="66" y="95"/>
                </a:cxn>
                <a:cxn ang="0">
                  <a:pos x="56" y="108"/>
                </a:cxn>
                <a:cxn ang="0">
                  <a:pos x="63" y="115"/>
                </a:cxn>
                <a:cxn ang="0">
                  <a:pos x="67" y="120"/>
                </a:cxn>
                <a:cxn ang="0">
                  <a:pos x="46" y="122"/>
                </a:cxn>
                <a:cxn ang="0">
                  <a:pos x="30" y="129"/>
                </a:cxn>
                <a:cxn ang="0">
                  <a:pos x="58" y="140"/>
                </a:cxn>
                <a:cxn ang="0">
                  <a:pos x="76" y="136"/>
                </a:cxn>
                <a:cxn ang="0">
                  <a:pos x="86" y="136"/>
                </a:cxn>
                <a:cxn ang="0">
                  <a:pos x="97" y="141"/>
                </a:cxn>
                <a:cxn ang="0">
                  <a:pos x="114" y="129"/>
                </a:cxn>
                <a:cxn ang="0">
                  <a:pos x="122" y="120"/>
                </a:cxn>
                <a:cxn ang="0">
                  <a:pos x="142" y="108"/>
                </a:cxn>
                <a:cxn ang="0">
                  <a:pos x="150" y="102"/>
                </a:cxn>
                <a:cxn ang="0">
                  <a:pos x="152" y="90"/>
                </a:cxn>
                <a:cxn ang="0">
                  <a:pos x="126" y="84"/>
                </a:cxn>
                <a:cxn ang="0">
                  <a:pos x="125" y="81"/>
                </a:cxn>
                <a:cxn ang="0">
                  <a:pos x="180" y="73"/>
                </a:cxn>
                <a:cxn ang="0">
                  <a:pos x="192" y="64"/>
                </a:cxn>
                <a:cxn ang="0">
                  <a:pos x="244" y="36"/>
                </a:cxn>
                <a:cxn ang="0">
                  <a:pos x="205" y="36"/>
                </a:cxn>
                <a:cxn ang="0">
                  <a:pos x="273" y="22"/>
                </a:cxn>
                <a:cxn ang="0">
                  <a:pos x="251" y="6"/>
                </a:cxn>
                <a:cxn ang="0">
                  <a:pos x="162" y="0"/>
                </a:cxn>
                <a:cxn ang="0">
                  <a:pos x="150" y="3"/>
                </a:cxn>
                <a:cxn ang="0">
                  <a:pos x="135" y="16"/>
                </a:cxn>
                <a:cxn ang="0">
                  <a:pos x="105" y="9"/>
                </a:cxn>
                <a:cxn ang="0">
                  <a:pos x="80" y="10"/>
                </a:cxn>
                <a:cxn ang="0">
                  <a:pos x="96" y="25"/>
                </a:cxn>
                <a:cxn ang="0">
                  <a:pos x="59" y="26"/>
                </a:cxn>
              </a:cxnLst>
              <a:rect l="0" t="0" r="r" b="b"/>
              <a:pathLst>
                <a:path w="274" h="142">
                  <a:moveTo>
                    <a:pt x="0" y="33"/>
                  </a:moveTo>
                  <a:lnTo>
                    <a:pt x="24" y="33"/>
                  </a:lnTo>
                  <a:lnTo>
                    <a:pt x="15" y="39"/>
                  </a:lnTo>
                  <a:lnTo>
                    <a:pt x="49" y="35"/>
                  </a:lnTo>
                  <a:lnTo>
                    <a:pt x="20" y="39"/>
                  </a:lnTo>
                  <a:lnTo>
                    <a:pt x="29" y="41"/>
                  </a:lnTo>
                  <a:lnTo>
                    <a:pt x="19" y="42"/>
                  </a:lnTo>
                  <a:lnTo>
                    <a:pt x="23" y="45"/>
                  </a:lnTo>
                  <a:lnTo>
                    <a:pt x="67" y="40"/>
                  </a:lnTo>
                  <a:lnTo>
                    <a:pt x="24" y="48"/>
                  </a:lnTo>
                  <a:lnTo>
                    <a:pt x="43" y="55"/>
                  </a:lnTo>
                  <a:lnTo>
                    <a:pt x="59" y="45"/>
                  </a:lnTo>
                  <a:lnTo>
                    <a:pt x="88" y="44"/>
                  </a:lnTo>
                  <a:lnTo>
                    <a:pt x="58" y="47"/>
                  </a:lnTo>
                  <a:lnTo>
                    <a:pt x="51" y="55"/>
                  </a:lnTo>
                  <a:lnTo>
                    <a:pt x="68" y="56"/>
                  </a:lnTo>
                  <a:lnTo>
                    <a:pt x="88" y="48"/>
                  </a:lnTo>
                  <a:lnTo>
                    <a:pt x="75" y="56"/>
                  </a:lnTo>
                  <a:lnTo>
                    <a:pt x="88" y="56"/>
                  </a:lnTo>
                  <a:lnTo>
                    <a:pt x="108" y="50"/>
                  </a:lnTo>
                  <a:lnTo>
                    <a:pt x="106" y="42"/>
                  </a:lnTo>
                  <a:lnTo>
                    <a:pt x="128" y="36"/>
                  </a:lnTo>
                  <a:lnTo>
                    <a:pt x="112" y="49"/>
                  </a:lnTo>
                  <a:lnTo>
                    <a:pt x="147" y="47"/>
                  </a:lnTo>
                  <a:lnTo>
                    <a:pt x="76" y="60"/>
                  </a:lnTo>
                  <a:lnTo>
                    <a:pt x="92" y="73"/>
                  </a:lnTo>
                  <a:lnTo>
                    <a:pt x="106" y="73"/>
                  </a:lnTo>
                  <a:lnTo>
                    <a:pt x="99" y="76"/>
                  </a:lnTo>
                  <a:lnTo>
                    <a:pt x="71" y="62"/>
                  </a:lnTo>
                  <a:lnTo>
                    <a:pt x="49" y="60"/>
                  </a:lnTo>
                  <a:lnTo>
                    <a:pt x="48" y="66"/>
                  </a:lnTo>
                  <a:lnTo>
                    <a:pt x="59" y="69"/>
                  </a:lnTo>
                  <a:lnTo>
                    <a:pt x="48" y="70"/>
                  </a:lnTo>
                  <a:lnTo>
                    <a:pt x="76" y="86"/>
                  </a:lnTo>
                  <a:lnTo>
                    <a:pt x="65" y="87"/>
                  </a:lnTo>
                  <a:lnTo>
                    <a:pt x="92" y="88"/>
                  </a:lnTo>
                  <a:lnTo>
                    <a:pt x="77" y="91"/>
                  </a:lnTo>
                  <a:lnTo>
                    <a:pt x="85" y="96"/>
                  </a:lnTo>
                  <a:lnTo>
                    <a:pt x="60" y="88"/>
                  </a:lnTo>
                  <a:lnTo>
                    <a:pt x="46" y="91"/>
                  </a:lnTo>
                  <a:lnTo>
                    <a:pt x="40" y="104"/>
                  </a:lnTo>
                  <a:lnTo>
                    <a:pt x="54" y="100"/>
                  </a:lnTo>
                  <a:lnTo>
                    <a:pt x="52" y="105"/>
                  </a:lnTo>
                  <a:lnTo>
                    <a:pt x="57" y="105"/>
                  </a:lnTo>
                  <a:lnTo>
                    <a:pt x="66" y="95"/>
                  </a:lnTo>
                  <a:lnTo>
                    <a:pt x="62" y="103"/>
                  </a:lnTo>
                  <a:lnTo>
                    <a:pt x="71" y="104"/>
                  </a:lnTo>
                  <a:lnTo>
                    <a:pt x="56" y="108"/>
                  </a:lnTo>
                  <a:lnTo>
                    <a:pt x="65" y="108"/>
                  </a:lnTo>
                  <a:lnTo>
                    <a:pt x="57" y="110"/>
                  </a:lnTo>
                  <a:lnTo>
                    <a:pt x="63" y="115"/>
                  </a:lnTo>
                  <a:lnTo>
                    <a:pt x="75" y="115"/>
                  </a:lnTo>
                  <a:lnTo>
                    <a:pt x="85" y="106"/>
                  </a:lnTo>
                  <a:lnTo>
                    <a:pt x="67" y="120"/>
                  </a:lnTo>
                  <a:lnTo>
                    <a:pt x="48" y="109"/>
                  </a:lnTo>
                  <a:lnTo>
                    <a:pt x="33" y="111"/>
                  </a:lnTo>
                  <a:lnTo>
                    <a:pt x="46" y="122"/>
                  </a:lnTo>
                  <a:lnTo>
                    <a:pt x="23" y="129"/>
                  </a:lnTo>
                  <a:lnTo>
                    <a:pt x="26" y="137"/>
                  </a:lnTo>
                  <a:lnTo>
                    <a:pt x="30" y="129"/>
                  </a:lnTo>
                  <a:lnTo>
                    <a:pt x="31" y="137"/>
                  </a:lnTo>
                  <a:lnTo>
                    <a:pt x="46" y="133"/>
                  </a:lnTo>
                  <a:lnTo>
                    <a:pt x="58" y="140"/>
                  </a:lnTo>
                  <a:lnTo>
                    <a:pt x="66" y="140"/>
                  </a:lnTo>
                  <a:lnTo>
                    <a:pt x="60" y="134"/>
                  </a:lnTo>
                  <a:lnTo>
                    <a:pt x="76" y="136"/>
                  </a:lnTo>
                  <a:lnTo>
                    <a:pt x="75" y="131"/>
                  </a:lnTo>
                  <a:lnTo>
                    <a:pt x="82" y="137"/>
                  </a:lnTo>
                  <a:lnTo>
                    <a:pt x="86" y="136"/>
                  </a:lnTo>
                  <a:lnTo>
                    <a:pt x="83" y="132"/>
                  </a:lnTo>
                  <a:lnTo>
                    <a:pt x="97" y="136"/>
                  </a:lnTo>
                  <a:lnTo>
                    <a:pt x="97" y="141"/>
                  </a:lnTo>
                  <a:lnTo>
                    <a:pt x="120" y="136"/>
                  </a:lnTo>
                  <a:lnTo>
                    <a:pt x="125" y="127"/>
                  </a:lnTo>
                  <a:lnTo>
                    <a:pt x="114" y="129"/>
                  </a:lnTo>
                  <a:lnTo>
                    <a:pt x="114" y="122"/>
                  </a:lnTo>
                  <a:lnTo>
                    <a:pt x="88" y="121"/>
                  </a:lnTo>
                  <a:lnTo>
                    <a:pt x="122" y="120"/>
                  </a:lnTo>
                  <a:lnTo>
                    <a:pt x="128" y="114"/>
                  </a:lnTo>
                  <a:lnTo>
                    <a:pt x="122" y="107"/>
                  </a:lnTo>
                  <a:lnTo>
                    <a:pt x="142" y="108"/>
                  </a:lnTo>
                  <a:lnTo>
                    <a:pt x="146" y="105"/>
                  </a:lnTo>
                  <a:lnTo>
                    <a:pt x="133" y="103"/>
                  </a:lnTo>
                  <a:lnTo>
                    <a:pt x="150" y="102"/>
                  </a:lnTo>
                  <a:lnTo>
                    <a:pt x="139" y="97"/>
                  </a:lnTo>
                  <a:lnTo>
                    <a:pt x="153" y="94"/>
                  </a:lnTo>
                  <a:lnTo>
                    <a:pt x="152" y="90"/>
                  </a:lnTo>
                  <a:lnTo>
                    <a:pt x="126" y="88"/>
                  </a:lnTo>
                  <a:lnTo>
                    <a:pt x="141" y="85"/>
                  </a:lnTo>
                  <a:lnTo>
                    <a:pt x="126" y="84"/>
                  </a:lnTo>
                  <a:lnTo>
                    <a:pt x="153" y="87"/>
                  </a:lnTo>
                  <a:lnTo>
                    <a:pt x="154" y="83"/>
                  </a:lnTo>
                  <a:lnTo>
                    <a:pt x="125" y="81"/>
                  </a:lnTo>
                  <a:lnTo>
                    <a:pt x="163" y="76"/>
                  </a:lnTo>
                  <a:lnTo>
                    <a:pt x="152" y="71"/>
                  </a:lnTo>
                  <a:lnTo>
                    <a:pt x="180" y="73"/>
                  </a:lnTo>
                  <a:lnTo>
                    <a:pt x="188" y="66"/>
                  </a:lnTo>
                  <a:lnTo>
                    <a:pt x="174" y="65"/>
                  </a:lnTo>
                  <a:lnTo>
                    <a:pt x="192" y="64"/>
                  </a:lnTo>
                  <a:lnTo>
                    <a:pt x="190" y="59"/>
                  </a:lnTo>
                  <a:lnTo>
                    <a:pt x="198" y="60"/>
                  </a:lnTo>
                  <a:lnTo>
                    <a:pt x="244" y="36"/>
                  </a:lnTo>
                  <a:lnTo>
                    <a:pt x="194" y="45"/>
                  </a:lnTo>
                  <a:lnTo>
                    <a:pt x="222" y="35"/>
                  </a:lnTo>
                  <a:lnTo>
                    <a:pt x="205" y="36"/>
                  </a:lnTo>
                  <a:lnTo>
                    <a:pt x="200" y="31"/>
                  </a:lnTo>
                  <a:lnTo>
                    <a:pt x="232" y="33"/>
                  </a:lnTo>
                  <a:lnTo>
                    <a:pt x="273" y="22"/>
                  </a:lnTo>
                  <a:lnTo>
                    <a:pt x="273" y="16"/>
                  </a:lnTo>
                  <a:lnTo>
                    <a:pt x="256" y="16"/>
                  </a:lnTo>
                  <a:lnTo>
                    <a:pt x="251" y="6"/>
                  </a:lnTo>
                  <a:lnTo>
                    <a:pt x="205" y="11"/>
                  </a:lnTo>
                  <a:lnTo>
                    <a:pt x="224" y="4"/>
                  </a:lnTo>
                  <a:lnTo>
                    <a:pt x="162" y="0"/>
                  </a:lnTo>
                  <a:lnTo>
                    <a:pt x="157" y="5"/>
                  </a:lnTo>
                  <a:lnTo>
                    <a:pt x="162" y="8"/>
                  </a:lnTo>
                  <a:lnTo>
                    <a:pt x="150" y="3"/>
                  </a:lnTo>
                  <a:lnTo>
                    <a:pt x="123" y="3"/>
                  </a:lnTo>
                  <a:lnTo>
                    <a:pt x="142" y="13"/>
                  </a:lnTo>
                  <a:lnTo>
                    <a:pt x="135" y="16"/>
                  </a:lnTo>
                  <a:lnTo>
                    <a:pt x="126" y="6"/>
                  </a:lnTo>
                  <a:lnTo>
                    <a:pt x="100" y="5"/>
                  </a:lnTo>
                  <a:lnTo>
                    <a:pt x="105" y="9"/>
                  </a:lnTo>
                  <a:lnTo>
                    <a:pt x="86" y="8"/>
                  </a:lnTo>
                  <a:lnTo>
                    <a:pt x="96" y="14"/>
                  </a:lnTo>
                  <a:lnTo>
                    <a:pt x="80" y="10"/>
                  </a:lnTo>
                  <a:lnTo>
                    <a:pt x="85" y="14"/>
                  </a:lnTo>
                  <a:lnTo>
                    <a:pt x="76" y="16"/>
                  </a:lnTo>
                  <a:lnTo>
                    <a:pt x="96" y="25"/>
                  </a:lnTo>
                  <a:lnTo>
                    <a:pt x="52" y="15"/>
                  </a:lnTo>
                  <a:lnTo>
                    <a:pt x="42" y="22"/>
                  </a:lnTo>
                  <a:lnTo>
                    <a:pt x="59" y="26"/>
                  </a:lnTo>
                  <a:lnTo>
                    <a:pt x="31" y="23"/>
                  </a:lnTo>
                  <a:lnTo>
                    <a:pt x="0" y="3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1" name="Freeform 39">
              <a:extLst>
                <a:ext uri="{FF2B5EF4-FFF2-40B4-BE49-F238E27FC236}">
                  <a16:creationId xmlns:a16="http://schemas.microsoft.com/office/drawing/2014/main" id="{CE7CB4F3-072E-4E3B-9496-91F5AF7E0496}"/>
                </a:ext>
              </a:extLst>
            </p:cNvPr>
            <p:cNvSpPr>
              <a:spLocks noChangeAspect="1"/>
            </p:cNvSpPr>
            <p:nvPr/>
          </p:nvSpPr>
          <p:spPr bwMode="auto">
            <a:xfrm>
              <a:off x="2036768" y="1966910"/>
              <a:ext cx="695327" cy="517524"/>
            </a:xfrm>
            <a:custGeom>
              <a:avLst/>
              <a:gdLst/>
              <a:ahLst/>
              <a:cxnLst>
                <a:cxn ang="0">
                  <a:pos x="2" y="21"/>
                </a:cxn>
                <a:cxn ang="0">
                  <a:pos x="31" y="0"/>
                </a:cxn>
                <a:cxn ang="0">
                  <a:pos x="29" y="21"/>
                </a:cxn>
                <a:cxn ang="0">
                  <a:pos x="45" y="44"/>
                </a:cxn>
                <a:cxn ang="0">
                  <a:pos x="46" y="47"/>
                </a:cxn>
                <a:cxn ang="0">
                  <a:pos x="36" y="32"/>
                </a:cxn>
                <a:cxn ang="0">
                  <a:pos x="39" y="17"/>
                </a:cxn>
                <a:cxn ang="0">
                  <a:pos x="40" y="14"/>
                </a:cxn>
                <a:cxn ang="0">
                  <a:pos x="45" y="9"/>
                </a:cxn>
                <a:cxn ang="0">
                  <a:pos x="65" y="3"/>
                </a:cxn>
                <a:cxn ang="0">
                  <a:pos x="76" y="11"/>
                </a:cxn>
                <a:cxn ang="0">
                  <a:pos x="81" y="33"/>
                </a:cxn>
                <a:cxn ang="0">
                  <a:pos x="97" y="28"/>
                </a:cxn>
                <a:cxn ang="0">
                  <a:pos x="132" y="24"/>
                </a:cxn>
                <a:cxn ang="0">
                  <a:pos x="134" y="38"/>
                </a:cxn>
                <a:cxn ang="0">
                  <a:pos x="143" y="41"/>
                </a:cxn>
                <a:cxn ang="0">
                  <a:pos x="157" y="37"/>
                </a:cxn>
                <a:cxn ang="0">
                  <a:pos x="169" y="46"/>
                </a:cxn>
                <a:cxn ang="0">
                  <a:pos x="173" y="47"/>
                </a:cxn>
                <a:cxn ang="0">
                  <a:pos x="180" y="51"/>
                </a:cxn>
                <a:cxn ang="0">
                  <a:pos x="193" y="55"/>
                </a:cxn>
                <a:cxn ang="0">
                  <a:pos x="191" y="61"/>
                </a:cxn>
                <a:cxn ang="0">
                  <a:pos x="196" y="60"/>
                </a:cxn>
                <a:cxn ang="0">
                  <a:pos x="189" y="71"/>
                </a:cxn>
                <a:cxn ang="0">
                  <a:pos x="192" y="77"/>
                </a:cxn>
                <a:cxn ang="0">
                  <a:pos x="193" y="86"/>
                </a:cxn>
                <a:cxn ang="0">
                  <a:pos x="225" y="95"/>
                </a:cxn>
                <a:cxn ang="0">
                  <a:pos x="240" y="107"/>
                </a:cxn>
                <a:cxn ang="0">
                  <a:pos x="255" y="115"/>
                </a:cxn>
                <a:cxn ang="0">
                  <a:pos x="245" y="121"/>
                </a:cxn>
                <a:cxn ang="0">
                  <a:pos x="245" y="132"/>
                </a:cxn>
                <a:cxn ang="0">
                  <a:pos x="236" y="142"/>
                </a:cxn>
                <a:cxn ang="0">
                  <a:pos x="196" y="120"/>
                </a:cxn>
                <a:cxn ang="0">
                  <a:pos x="198" y="132"/>
                </a:cxn>
                <a:cxn ang="0">
                  <a:pos x="208" y="143"/>
                </a:cxn>
                <a:cxn ang="0">
                  <a:pos x="221" y="153"/>
                </a:cxn>
                <a:cxn ang="0">
                  <a:pos x="226" y="175"/>
                </a:cxn>
                <a:cxn ang="0">
                  <a:pos x="213" y="184"/>
                </a:cxn>
                <a:cxn ang="0">
                  <a:pos x="161" y="161"/>
                </a:cxn>
                <a:cxn ang="0">
                  <a:pos x="152" y="155"/>
                </a:cxn>
                <a:cxn ang="0">
                  <a:pos x="136" y="142"/>
                </a:cxn>
                <a:cxn ang="0">
                  <a:pos x="129" y="145"/>
                </a:cxn>
                <a:cxn ang="0">
                  <a:pos x="106" y="145"/>
                </a:cxn>
                <a:cxn ang="0">
                  <a:pos x="147" y="134"/>
                </a:cxn>
                <a:cxn ang="0">
                  <a:pos x="158" y="107"/>
                </a:cxn>
                <a:cxn ang="0">
                  <a:pos x="135" y="83"/>
                </a:cxn>
                <a:cxn ang="0">
                  <a:pos x="120" y="85"/>
                </a:cxn>
                <a:cxn ang="0">
                  <a:pos x="127" y="76"/>
                </a:cxn>
                <a:cxn ang="0">
                  <a:pos x="111" y="61"/>
                </a:cxn>
                <a:cxn ang="0">
                  <a:pos x="100" y="66"/>
                </a:cxn>
                <a:cxn ang="0">
                  <a:pos x="82" y="68"/>
                </a:cxn>
                <a:cxn ang="0">
                  <a:pos x="6" y="47"/>
                </a:cxn>
                <a:cxn ang="0">
                  <a:pos x="0" y="41"/>
                </a:cxn>
              </a:cxnLst>
              <a:rect l="0" t="0" r="r" b="b"/>
              <a:pathLst>
                <a:path w="256" h="185">
                  <a:moveTo>
                    <a:pt x="0" y="41"/>
                  </a:moveTo>
                  <a:lnTo>
                    <a:pt x="2" y="21"/>
                  </a:lnTo>
                  <a:lnTo>
                    <a:pt x="13" y="7"/>
                  </a:lnTo>
                  <a:lnTo>
                    <a:pt x="31" y="0"/>
                  </a:lnTo>
                  <a:lnTo>
                    <a:pt x="45" y="3"/>
                  </a:lnTo>
                  <a:lnTo>
                    <a:pt x="29" y="21"/>
                  </a:lnTo>
                  <a:lnTo>
                    <a:pt x="34" y="33"/>
                  </a:lnTo>
                  <a:lnTo>
                    <a:pt x="45" y="44"/>
                  </a:lnTo>
                  <a:lnTo>
                    <a:pt x="31" y="48"/>
                  </a:lnTo>
                  <a:lnTo>
                    <a:pt x="46" y="47"/>
                  </a:lnTo>
                  <a:lnTo>
                    <a:pt x="48" y="38"/>
                  </a:lnTo>
                  <a:lnTo>
                    <a:pt x="36" y="32"/>
                  </a:lnTo>
                  <a:lnTo>
                    <a:pt x="46" y="26"/>
                  </a:lnTo>
                  <a:lnTo>
                    <a:pt x="39" y="17"/>
                  </a:lnTo>
                  <a:lnTo>
                    <a:pt x="54" y="19"/>
                  </a:lnTo>
                  <a:lnTo>
                    <a:pt x="40" y="14"/>
                  </a:lnTo>
                  <a:lnTo>
                    <a:pt x="55" y="15"/>
                  </a:lnTo>
                  <a:lnTo>
                    <a:pt x="45" y="9"/>
                  </a:lnTo>
                  <a:lnTo>
                    <a:pt x="57" y="9"/>
                  </a:lnTo>
                  <a:lnTo>
                    <a:pt x="65" y="3"/>
                  </a:lnTo>
                  <a:lnTo>
                    <a:pt x="75" y="3"/>
                  </a:lnTo>
                  <a:lnTo>
                    <a:pt x="76" y="11"/>
                  </a:lnTo>
                  <a:lnTo>
                    <a:pt x="84" y="14"/>
                  </a:lnTo>
                  <a:lnTo>
                    <a:pt x="81" y="33"/>
                  </a:lnTo>
                  <a:lnTo>
                    <a:pt x="91" y="24"/>
                  </a:lnTo>
                  <a:lnTo>
                    <a:pt x="97" y="28"/>
                  </a:lnTo>
                  <a:lnTo>
                    <a:pt x="111" y="19"/>
                  </a:lnTo>
                  <a:lnTo>
                    <a:pt x="132" y="24"/>
                  </a:lnTo>
                  <a:lnTo>
                    <a:pt x="141" y="33"/>
                  </a:lnTo>
                  <a:lnTo>
                    <a:pt x="134" y="38"/>
                  </a:lnTo>
                  <a:lnTo>
                    <a:pt x="147" y="36"/>
                  </a:lnTo>
                  <a:lnTo>
                    <a:pt x="143" y="41"/>
                  </a:lnTo>
                  <a:lnTo>
                    <a:pt x="151" y="44"/>
                  </a:lnTo>
                  <a:lnTo>
                    <a:pt x="157" y="37"/>
                  </a:lnTo>
                  <a:lnTo>
                    <a:pt x="166" y="41"/>
                  </a:lnTo>
                  <a:lnTo>
                    <a:pt x="169" y="46"/>
                  </a:lnTo>
                  <a:lnTo>
                    <a:pt x="161" y="47"/>
                  </a:lnTo>
                  <a:lnTo>
                    <a:pt x="173" y="47"/>
                  </a:lnTo>
                  <a:lnTo>
                    <a:pt x="171" y="54"/>
                  </a:lnTo>
                  <a:lnTo>
                    <a:pt x="180" y="51"/>
                  </a:lnTo>
                  <a:lnTo>
                    <a:pt x="174" y="57"/>
                  </a:lnTo>
                  <a:lnTo>
                    <a:pt x="193" y="55"/>
                  </a:lnTo>
                  <a:lnTo>
                    <a:pt x="182" y="61"/>
                  </a:lnTo>
                  <a:lnTo>
                    <a:pt x="191" y="61"/>
                  </a:lnTo>
                  <a:lnTo>
                    <a:pt x="188" y="66"/>
                  </a:lnTo>
                  <a:lnTo>
                    <a:pt x="196" y="60"/>
                  </a:lnTo>
                  <a:lnTo>
                    <a:pt x="204" y="66"/>
                  </a:lnTo>
                  <a:lnTo>
                    <a:pt x="189" y="71"/>
                  </a:lnTo>
                  <a:lnTo>
                    <a:pt x="210" y="76"/>
                  </a:lnTo>
                  <a:lnTo>
                    <a:pt x="192" y="77"/>
                  </a:lnTo>
                  <a:lnTo>
                    <a:pt x="199" y="80"/>
                  </a:lnTo>
                  <a:lnTo>
                    <a:pt x="193" y="86"/>
                  </a:lnTo>
                  <a:lnTo>
                    <a:pt x="215" y="97"/>
                  </a:lnTo>
                  <a:lnTo>
                    <a:pt x="225" y="95"/>
                  </a:lnTo>
                  <a:lnTo>
                    <a:pt x="230" y="108"/>
                  </a:lnTo>
                  <a:lnTo>
                    <a:pt x="240" y="107"/>
                  </a:lnTo>
                  <a:lnTo>
                    <a:pt x="239" y="112"/>
                  </a:lnTo>
                  <a:lnTo>
                    <a:pt x="255" y="115"/>
                  </a:lnTo>
                  <a:lnTo>
                    <a:pt x="253" y="122"/>
                  </a:lnTo>
                  <a:lnTo>
                    <a:pt x="245" y="121"/>
                  </a:lnTo>
                  <a:lnTo>
                    <a:pt x="249" y="126"/>
                  </a:lnTo>
                  <a:lnTo>
                    <a:pt x="245" y="132"/>
                  </a:lnTo>
                  <a:lnTo>
                    <a:pt x="237" y="129"/>
                  </a:lnTo>
                  <a:lnTo>
                    <a:pt x="236" y="142"/>
                  </a:lnTo>
                  <a:lnTo>
                    <a:pt x="207" y="118"/>
                  </a:lnTo>
                  <a:lnTo>
                    <a:pt x="196" y="120"/>
                  </a:lnTo>
                  <a:lnTo>
                    <a:pt x="204" y="126"/>
                  </a:lnTo>
                  <a:lnTo>
                    <a:pt x="198" y="132"/>
                  </a:lnTo>
                  <a:lnTo>
                    <a:pt x="203" y="132"/>
                  </a:lnTo>
                  <a:lnTo>
                    <a:pt x="208" y="143"/>
                  </a:lnTo>
                  <a:lnTo>
                    <a:pt x="223" y="146"/>
                  </a:lnTo>
                  <a:lnTo>
                    <a:pt x="221" y="153"/>
                  </a:lnTo>
                  <a:lnTo>
                    <a:pt x="229" y="158"/>
                  </a:lnTo>
                  <a:lnTo>
                    <a:pt x="226" y="175"/>
                  </a:lnTo>
                  <a:lnTo>
                    <a:pt x="189" y="158"/>
                  </a:lnTo>
                  <a:lnTo>
                    <a:pt x="213" y="184"/>
                  </a:lnTo>
                  <a:lnTo>
                    <a:pt x="168" y="169"/>
                  </a:lnTo>
                  <a:lnTo>
                    <a:pt x="161" y="161"/>
                  </a:lnTo>
                  <a:lnTo>
                    <a:pt x="167" y="160"/>
                  </a:lnTo>
                  <a:lnTo>
                    <a:pt x="152" y="155"/>
                  </a:lnTo>
                  <a:lnTo>
                    <a:pt x="148" y="145"/>
                  </a:lnTo>
                  <a:lnTo>
                    <a:pt x="136" y="142"/>
                  </a:lnTo>
                  <a:lnTo>
                    <a:pt x="136" y="149"/>
                  </a:lnTo>
                  <a:lnTo>
                    <a:pt x="129" y="145"/>
                  </a:lnTo>
                  <a:lnTo>
                    <a:pt x="119" y="152"/>
                  </a:lnTo>
                  <a:lnTo>
                    <a:pt x="106" y="145"/>
                  </a:lnTo>
                  <a:lnTo>
                    <a:pt x="113" y="134"/>
                  </a:lnTo>
                  <a:lnTo>
                    <a:pt x="147" y="134"/>
                  </a:lnTo>
                  <a:lnTo>
                    <a:pt x="139" y="123"/>
                  </a:lnTo>
                  <a:lnTo>
                    <a:pt x="158" y="107"/>
                  </a:lnTo>
                  <a:lnTo>
                    <a:pt x="145" y="85"/>
                  </a:lnTo>
                  <a:lnTo>
                    <a:pt x="135" y="83"/>
                  </a:lnTo>
                  <a:lnTo>
                    <a:pt x="140" y="80"/>
                  </a:lnTo>
                  <a:lnTo>
                    <a:pt x="120" y="85"/>
                  </a:lnTo>
                  <a:lnTo>
                    <a:pt x="119" y="79"/>
                  </a:lnTo>
                  <a:lnTo>
                    <a:pt x="127" y="76"/>
                  </a:lnTo>
                  <a:lnTo>
                    <a:pt x="111" y="67"/>
                  </a:lnTo>
                  <a:lnTo>
                    <a:pt x="111" y="61"/>
                  </a:lnTo>
                  <a:lnTo>
                    <a:pt x="96" y="57"/>
                  </a:lnTo>
                  <a:lnTo>
                    <a:pt x="100" y="66"/>
                  </a:lnTo>
                  <a:lnTo>
                    <a:pt x="75" y="63"/>
                  </a:lnTo>
                  <a:lnTo>
                    <a:pt x="82" y="68"/>
                  </a:lnTo>
                  <a:lnTo>
                    <a:pt x="17" y="59"/>
                  </a:lnTo>
                  <a:lnTo>
                    <a:pt x="6" y="47"/>
                  </a:lnTo>
                  <a:lnTo>
                    <a:pt x="26" y="48"/>
                  </a:lnTo>
                  <a:lnTo>
                    <a:pt x="0" y="4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2" name="Freeform 40">
              <a:extLst>
                <a:ext uri="{FF2B5EF4-FFF2-40B4-BE49-F238E27FC236}">
                  <a16:creationId xmlns:a16="http://schemas.microsoft.com/office/drawing/2014/main" id="{C652B47F-DC1F-4CE1-8AE6-24B8B8F50C90}"/>
                </a:ext>
              </a:extLst>
            </p:cNvPr>
            <p:cNvSpPr>
              <a:spLocks noChangeAspect="1"/>
            </p:cNvSpPr>
            <p:nvPr/>
          </p:nvSpPr>
          <p:spPr bwMode="auto">
            <a:xfrm>
              <a:off x="2106619" y="2320922"/>
              <a:ext cx="163513" cy="115887"/>
            </a:xfrm>
            <a:custGeom>
              <a:avLst/>
              <a:gdLst/>
              <a:ahLst/>
              <a:cxnLst>
                <a:cxn ang="0">
                  <a:pos x="0" y="32"/>
                </a:cxn>
                <a:cxn ang="0">
                  <a:pos x="9" y="25"/>
                </a:cxn>
                <a:cxn ang="0">
                  <a:pos x="14" y="0"/>
                </a:cxn>
                <a:cxn ang="0">
                  <a:pos x="19" y="9"/>
                </a:cxn>
                <a:cxn ang="0">
                  <a:pos x="33" y="11"/>
                </a:cxn>
                <a:cxn ang="0">
                  <a:pos x="59" y="29"/>
                </a:cxn>
                <a:cxn ang="0">
                  <a:pos x="56" y="35"/>
                </a:cxn>
                <a:cxn ang="0">
                  <a:pos x="32" y="27"/>
                </a:cxn>
                <a:cxn ang="0">
                  <a:pos x="17" y="40"/>
                </a:cxn>
                <a:cxn ang="0">
                  <a:pos x="13" y="29"/>
                </a:cxn>
                <a:cxn ang="0">
                  <a:pos x="0" y="32"/>
                </a:cxn>
              </a:cxnLst>
              <a:rect l="0" t="0" r="r" b="b"/>
              <a:pathLst>
                <a:path w="60" h="41">
                  <a:moveTo>
                    <a:pt x="0" y="32"/>
                  </a:moveTo>
                  <a:lnTo>
                    <a:pt x="9" y="25"/>
                  </a:lnTo>
                  <a:lnTo>
                    <a:pt x="14" y="0"/>
                  </a:lnTo>
                  <a:lnTo>
                    <a:pt x="19" y="9"/>
                  </a:lnTo>
                  <a:lnTo>
                    <a:pt x="33" y="11"/>
                  </a:lnTo>
                  <a:lnTo>
                    <a:pt x="59" y="29"/>
                  </a:lnTo>
                  <a:lnTo>
                    <a:pt x="56" y="35"/>
                  </a:lnTo>
                  <a:lnTo>
                    <a:pt x="32" y="27"/>
                  </a:lnTo>
                  <a:lnTo>
                    <a:pt x="17" y="40"/>
                  </a:lnTo>
                  <a:lnTo>
                    <a:pt x="13" y="29"/>
                  </a:lnTo>
                  <a:lnTo>
                    <a:pt x="0" y="3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3" name="Freeform 41">
              <a:extLst>
                <a:ext uri="{FF2B5EF4-FFF2-40B4-BE49-F238E27FC236}">
                  <a16:creationId xmlns:a16="http://schemas.microsoft.com/office/drawing/2014/main" id="{AC9DBC82-E3C5-4B01-94C6-0137448F9538}"/>
                </a:ext>
              </a:extLst>
            </p:cNvPr>
            <p:cNvSpPr>
              <a:spLocks noChangeAspect="1"/>
            </p:cNvSpPr>
            <p:nvPr/>
          </p:nvSpPr>
          <p:spPr bwMode="auto">
            <a:xfrm>
              <a:off x="2781308" y="2849559"/>
              <a:ext cx="163513" cy="165100"/>
            </a:xfrm>
            <a:custGeom>
              <a:avLst/>
              <a:gdLst/>
              <a:ahLst/>
              <a:cxnLst>
                <a:cxn ang="0">
                  <a:pos x="0" y="46"/>
                </a:cxn>
                <a:cxn ang="0">
                  <a:pos x="24" y="3"/>
                </a:cxn>
                <a:cxn ang="0">
                  <a:pos x="34" y="0"/>
                </a:cxn>
                <a:cxn ang="0">
                  <a:pos x="22" y="23"/>
                </a:cxn>
                <a:cxn ang="0">
                  <a:pos x="30" y="18"/>
                </a:cxn>
                <a:cxn ang="0">
                  <a:pos x="35" y="28"/>
                </a:cxn>
                <a:cxn ang="0">
                  <a:pos x="51" y="28"/>
                </a:cxn>
                <a:cxn ang="0">
                  <a:pos x="48" y="36"/>
                </a:cxn>
                <a:cxn ang="0">
                  <a:pos x="56" y="36"/>
                </a:cxn>
                <a:cxn ang="0">
                  <a:pos x="49" y="45"/>
                </a:cxn>
                <a:cxn ang="0">
                  <a:pos x="57" y="40"/>
                </a:cxn>
                <a:cxn ang="0">
                  <a:pos x="59" y="49"/>
                </a:cxn>
                <a:cxn ang="0">
                  <a:pos x="51" y="58"/>
                </a:cxn>
                <a:cxn ang="0">
                  <a:pos x="51" y="51"/>
                </a:cxn>
                <a:cxn ang="0">
                  <a:pos x="47" y="55"/>
                </a:cxn>
                <a:cxn ang="0">
                  <a:pos x="47" y="44"/>
                </a:cxn>
                <a:cxn ang="0">
                  <a:pos x="32" y="55"/>
                </a:cxn>
                <a:cxn ang="0">
                  <a:pos x="41" y="48"/>
                </a:cxn>
                <a:cxn ang="0">
                  <a:pos x="28" y="49"/>
                </a:cxn>
                <a:cxn ang="0">
                  <a:pos x="32" y="44"/>
                </a:cxn>
                <a:cxn ang="0">
                  <a:pos x="0" y="46"/>
                </a:cxn>
              </a:cxnLst>
              <a:rect l="0" t="0" r="r" b="b"/>
              <a:pathLst>
                <a:path w="60" h="59">
                  <a:moveTo>
                    <a:pt x="0" y="46"/>
                  </a:moveTo>
                  <a:lnTo>
                    <a:pt x="24" y="3"/>
                  </a:lnTo>
                  <a:lnTo>
                    <a:pt x="34" y="0"/>
                  </a:lnTo>
                  <a:lnTo>
                    <a:pt x="22" y="23"/>
                  </a:lnTo>
                  <a:lnTo>
                    <a:pt x="30" y="18"/>
                  </a:lnTo>
                  <a:lnTo>
                    <a:pt x="35" y="28"/>
                  </a:lnTo>
                  <a:lnTo>
                    <a:pt x="51" y="28"/>
                  </a:lnTo>
                  <a:lnTo>
                    <a:pt x="48" y="36"/>
                  </a:lnTo>
                  <a:lnTo>
                    <a:pt x="56" y="36"/>
                  </a:lnTo>
                  <a:lnTo>
                    <a:pt x="49" y="45"/>
                  </a:lnTo>
                  <a:lnTo>
                    <a:pt x="57" y="40"/>
                  </a:lnTo>
                  <a:lnTo>
                    <a:pt x="59" y="49"/>
                  </a:lnTo>
                  <a:lnTo>
                    <a:pt x="51" y="58"/>
                  </a:lnTo>
                  <a:lnTo>
                    <a:pt x="51" y="51"/>
                  </a:lnTo>
                  <a:lnTo>
                    <a:pt x="47" y="55"/>
                  </a:lnTo>
                  <a:lnTo>
                    <a:pt x="47" y="44"/>
                  </a:lnTo>
                  <a:lnTo>
                    <a:pt x="32" y="55"/>
                  </a:lnTo>
                  <a:lnTo>
                    <a:pt x="41" y="48"/>
                  </a:lnTo>
                  <a:lnTo>
                    <a:pt x="28" y="49"/>
                  </a:lnTo>
                  <a:lnTo>
                    <a:pt x="32" y="44"/>
                  </a:lnTo>
                  <a:lnTo>
                    <a:pt x="0" y="4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4" name="Freeform 42">
              <a:extLst>
                <a:ext uri="{FF2B5EF4-FFF2-40B4-BE49-F238E27FC236}">
                  <a16:creationId xmlns:a16="http://schemas.microsoft.com/office/drawing/2014/main" id="{720B375B-9A3A-4D42-A592-60FEACDD8152}"/>
                </a:ext>
              </a:extLst>
            </p:cNvPr>
            <p:cNvSpPr>
              <a:spLocks noChangeAspect="1"/>
            </p:cNvSpPr>
            <p:nvPr/>
          </p:nvSpPr>
          <p:spPr bwMode="auto">
            <a:xfrm>
              <a:off x="6149992" y="4027482"/>
              <a:ext cx="46038" cy="98425"/>
            </a:xfrm>
            <a:custGeom>
              <a:avLst/>
              <a:gdLst/>
              <a:ahLst/>
              <a:cxnLst>
                <a:cxn ang="0">
                  <a:pos x="0" y="0"/>
                </a:cxn>
                <a:cxn ang="0">
                  <a:pos x="2" y="34"/>
                </a:cxn>
                <a:cxn ang="0">
                  <a:pos x="16" y="28"/>
                </a:cxn>
                <a:cxn ang="0">
                  <a:pos x="10" y="8"/>
                </a:cxn>
                <a:cxn ang="0">
                  <a:pos x="0" y="0"/>
                </a:cxn>
              </a:cxnLst>
              <a:rect l="0" t="0" r="r" b="b"/>
              <a:pathLst>
                <a:path w="17" h="35">
                  <a:moveTo>
                    <a:pt x="0" y="0"/>
                  </a:moveTo>
                  <a:lnTo>
                    <a:pt x="2" y="34"/>
                  </a:lnTo>
                  <a:lnTo>
                    <a:pt x="16" y="28"/>
                  </a:lnTo>
                  <a:lnTo>
                    <a:pt x="10" y="8"/>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5" name="Freeform 43">
              <a:extLst>
                <a:ext uri="{FF2B5EF4-FFF2-40B4-BE49-F238E27FC236}">
                  <a16:creationId xmlns:a16="http://schemas.microsoft.com/office/drawing/2014/main" id="{EACE9E99-AC59-4102-AC00-9142F5F90932}"/>
                </a:ext>
              </a:extLst>
            </p:cNvPr>
            <p:cNvSpPr>
              <a:spLocks noChangeAspect="1"/>
            </p:cNvSpPr>
            <p:nvPr/>
          </p:nvSpPr>
          <p:spPr bwMode="auto">
            <a:xfrm>
              <a:off x="2389194" y="4714868"/>
              <a:ext cx="201613" cy="1055686"/>
            </a:xfrm>
            <a:custGeom>
              <a:avLst/>
              <a:gdLst/>
              <a:ahLst/>
              <a:cxnLst>
                <a:cxn ang="0">
                  <a:pos x="0" y="294"/>
                </a:cxn>
                <a:cxn ang="0">
                  <a:pos x="5" y="284"/>
                </a:cxn>
                <a:cxn ang="0">
                  <a:pos x="15" y="292"/>
                </a:cxn>
                <a:cxn ang="0">
                  <a:pos x="25" y="272"/>
                </a:cxn>
                <a:cxn ang="0">
                  <a:pos x="21" y="265"/>
                </a:cxn>
                <a:cxn ang="0">
                  <a:pos x="29" y="238"/>
                </a:cxn>
                <a:cxn ang="0">
                  <a:pos x="15" y="236"/>
                </a:cxn>
                <a:cxn ang="0">
                  <a:pos x="17" y="193"/>
                </a:cxn>
                <a:cxn ang="0">
                  <a:pos x="35" y="148"/>
                </a:cxn>
                <a:cxn ang="0">
                  <a:pos x="35" y="110"/>
                </a:cxn>
                <a:cxn ang="0">
                  <a:pos x="48" y="39"/>
                </a:cxn>
                <a:cxn ang="0">
                  <a:pos x="44" y="7"/>
                </a:cxn>
                <a:cxn ang="0">
                  <a:pos x="52" y="0"/>
                </a:cxn>
                <a:cxn ang="0">
                  <a:pos x="62" y="17"/>
                </a:cxn>
                <a:cxn ang="0">
                  <a:pos x="67" y="50"/>
                </a:cxn>
                <a:cxn ang="0">
                  <a:pos x="73" y="51"/>
                </a:cxn>
                <a:cxn ang="0">
                  <a:pos x="73" y="62"/>
                </a:cxn>
                <a:cxn ang="0">
                  <a:pos x="63" y="67"/>
                </a:cxn>
                <a:cxn ang="0">
                  <a:pos x="63" y="89"/>
                </a:cxn>
                <a:cxn ang="0">
                  <a:pos x="52" y="101"/>
                </a:cxn>
                <a:cxn ang="0">
                  <a:pos x="44" y="132"/>
                </a:cxn>
                <a:cxn ang="0">
                  <a:pos x="50" y="161"/>
                </a:cxn>
                <a:cxn ang="0">
                  <a:pos x="39" y="186"/>
                </a:cxn>
                <a:cxn ang="0">
                  <a:pos x="31" y="248"/>
                </a:cxn>
                <a:cxn ang="0">
                  <a:pos x="37" y="270"/>
                </a:cxn>
                <a:cxn ang="0">
                  <a:pos x="32" y="272"/>
                </a:cxn>
                <a:cxn ang="0">
                  <a:pos x="34" y="292"/>
                </a:cxn>
                <a:cxn ang="0">
                  <a:pos x="19" y="334"/>
                </a:cxn>
                <a:cxn ang="0">
                  <a:pos x="21" y="341"/>
                </a:cxn>
                <a:cxn ang="0">
                  <a:pos x="28" y="338"/>
                </a:cxn>
                <a:cxn ang="0">
                  <a:pos x="31" y="355"/>
                </a:cxn>
                <a:cxn ang="0">
                  <a:pos x="63" y="358"/>
                </a:cxn>
                <a:cxn ang="0">
                  <a:pos x="41" y="364"/>
                </a:cxn>
                <a:cxn ang="0">
                  <a:pos x="39" y="376"/>
                </a:cxn>
                <a:cxn ang="0">
                  <a:pos x="29" y="373"/>
                </a:cxn>
                <a:cxn ang="0">
                  <a:pos x="39" y="365"/>
                </a:cxn>
                <a:cxn ang="0">
                  <a:pos x="24" y="362"/>
                </a:cxn>
                <a:cxn ang="0">
                  <a:pos x="22" y="349"/>
                </a:cxn>
                <a:cxn ang="0">
                  <a:pos x="18" y="355"/>
                </a:cxn>
                <a:cxn ang="0">
                  <a:pos x="13" y="343"/>
                </a:cxn>
                <a:cxn ang="0">
                  <a:pos x="15" y="339"/>
                </a:cxn>
                <a:cxn ang="0">
                  <a:pos x="8" y="333"/>
                </a:cxn>
                <a:cxn ang="0">
                  <a:pos x="15" y="326"/>
                </a:cxn>
                <a:cxn ang="0">
                  <a:pos x="9" y="308"/>
                </a:cxn>
                <a:cxn ang="0">
                  <a:pos x="20" y="310"/>
                </a:cxn>
                <a:cxn ang="0">
                  <a:pos x="9" y="301"/>
                </a:cxn>
                <a:cxn ang="0">
                  <a:pos x="12" y="294"/>
                </a:cxn>
                <a:cxn ang="0">
                  <a:pos x="0" y="294"/>
                </a:cxn>
              </a:cxnLst>
              <a:rect l="0" t="0" r="r" b="b"/>
              <a:pathLst>
                <a:path w="74" h="377">
                  <a:moveTo>
                    <a:pt x="0" y="294"/>
                  </a:moveTo>
                  <a:lnTo>
                    <a:pt x="5" y="284"/>
                  </a:lnTo>
                  <a:lnTo>
                    <a:pt x="15" y="292"/>
                  </a:lnTo>
                  <a:lnTo>
                    <a:pt x="25" y="272"/>
                  </a:lnTo>
                  <a:lnTo>
                    <a:pt x="21" y="265"/>
                  </a:lnTo>
                  <a:lnTo>
                    <a:pt x="29" y="238"/>
                  </a:lnTo>
                  <a:lnTo>
                    <a:pt x="15" y="236"/>
                  </a:lnTo>
                  <a:lnTo>
                    <a:pt x="17" y="193"/>
                  </a:lnTo>
                  <a:lnTo>
                    <a:pt x="35" y="148"/>
                  </a:lnTo>
                  <a:lnTo>
                    <a:pt x="35" y="110"/>
                  </a:lnTo>
                  <a:lnTo>
                    <a:pt x="48" y="39"/>
                  </a:lnTo>
                  <a:lnTo>
                    <a:pt x="44" y="7"/>
                  </a:lnTo>
                  <a:lnTo>
                    <a:pt x="52" y="0"/>
                  </a:lnTo>
                  <a:lnTo>
                    <a:pt x="62" y="17"/>
                  </a:lnTo>
                  <a:lnTo>
                    <a:pt x="67" y="50"/>
                  </a:lnTo>
                  <a:lnTo>
                    <a:pt x="73" y="51"/>
                  </a:lnTo>
                  <a:lnTo>
                    <a:pt x="73" y="62"/>
                  </a:lnTo>
                  <a:lnTo>
                    <a:pt x="63" y="67"/>
                  </a:lnTo>
                  <a:lnTo>
                    <a:pt x="63" y="89"/>
                  </a:lnTo>
                  <a:lnTo>
                    <a:pt x="52" y="101"/>
                  </a:lnTo>
                  <a:lnTo>
                    <a:pt x="44" y="132"/>
                  </a:lnTo>
                  <a:lnTo>
                    <a:pt x="50" y="161"/>
                  </a:lnTo>
                  <a:lnTo>
                    <a:pt x="39" y="186"/>
                  </a:lnTo>
                  <a:lnTo>
                    <a:pt x="31" y="248"/>
                  </a:lnTo>
                  <a:lnTo>
                    <a:pt x="37" y="270"/>
                  </a:lnTo>
                  <a:lnTo>
                    <a:pt x="32" y="272"/>
                  </a:lnTo>
                  <a:lnTo>
                    <a:pt x="34" y="292"/>
                  </a:lnTo>
                  <a:lnTo>
                    <a:pt x="19" y="334"/>
                  </a:lnTo>
                  <a:lnTo>
                    <a:pt x="21" y="341"/>
                  </a:lnTo>
                  <a:lnTo>
                    <a:pt x="28" y="338"/>
                  </a:lnTo>
                  <a:lnTo>
                    <a:pt x="31" y="355"/>
                  </a:lnTo>
                  <a:lnTo>
                    <a:pt x="63" y="358"/>
                  </a:lnTo>
                  <a:lnTo>
                    <a:pt x="41" y="364"/>
                  </a:lnTo>
                  <a:lnTo>
                    <a:pt x="39" y="376"/>
                  </a:lnTo>
                  <a:lnTo>
                    <a:pt x="29" y="373"/>
                  </a:lnTo>
                  <a:lnTo>
                    <a:pt x="39" y="365"/>
                  </a:lnTo>
                  <a:lnTo>
                    <a:pt x="24" y="362"/>
                  </a:lnTo>
                  <a:lnTo>
                    <a:pt x="22" y="349"/>
                  </a:lnTo>
                  <a:lnTo>
                    <a:pt x="18" y="355"/>
                  </a:lnTo>
                  <a:lnTo>
                    <a:pt x="13" y="343"/>
                  </a:lnTo>
                  <a:lnTo>
                    <a:pt x="15" y="339"/>
                  </a:lnTo>
                  <a:lnTo>
                    <a:pt x="8" y="333"/>
                  </a:lnTo>
                  <a:lnTo>
                    <a:pt x="15" y="326"/>
                  </a:lnTo>
                  <a:lnTo>
                    <a:pt x="9" y="308"/>
                  </a:lnTo>
                  <a:lnTo>
                    <a:pt x="20" y="310"/>
                  </a:lnTo>
                  <a:lnTo>
                    <a:pt x="9" y="301"/>
                  </a:lnTo>
                  <a:lnTo>
                    <a:pt x="12" y="294"/>
                  </a:lnTo>
                  <a:lnTo>
                    <a:pt x="0" y="29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6" name="Freeform 44">
              <a:extLst>
                <a:ext uri="{FF2B5EF4-FFF2-40B4-BE49-F238E27FC236}">
                  <a16:creationId xmlns:a16="http://schemas.microsoft.com/office/drawing/2014/main" id="{0E5402D7-5F5A-48D9-85D5-199EF4DE7C88}"/>
                </a:ext>
              </a:extLst>
            </p:cNvPr>
            <p:cNvSpPr>
              <a:spLocks noChangeAspect="1"/>
            </p:cNvSpPr>
            <p:nvPr/>
          </p:nvSpPr>
          <p:spPr bwMode="auto">
            <a:xfrm>
              <a:off x="2398719" y="5600691"/>
              <a:ext cx="46038" cy="47625"/>
            </a:xfrm>
            <a:custGeom>
              <a:avLst/>
              <a:gdLst/>
              <a:ahLst/>
              <a:cxnLst>
                <a:cxn ang="0">
                  <a:pos x="0" y="6"/>
                </a:cxn>
                <a:cxn ang="0">
                  <a:pos x="5" y="0"/>
                </a:cxn>
                <a:cxn ang="0">
                  <a:pos x="16" y="16"/>
                </a:cxn>
                <a:cxn ang="0">
                  <a:pos x="0" y="6"/>
                </a:cxn>
              </a:cxnLst>
              <a:rect l="0" t="0" r="r" b="b"/>
              <a:pathLst>
                <a:path w="17" h="17">
                  <a:moveTo>
                    <a:pt x="0" y="6"/>
                  </a:moveTo>
                  <a:lnTo>
                    <a:pt x="5" y="0"/>
                  </a:lnTo>
                  <a:lnTo>
                    <a:pt x="16" y="16"/>
                  </a:lnTo>
                  <a:lnTo>
                    <a:pt x="0" y="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7" name="Freeform 45">
              <a:extLst>
                <a:ext uri="{FF2B5EF4-FFF2-40B4-BE49-F238E27FC236}">
                  <a16:creationId xmlns:a16="http://schemas.microsoft.com/office/drawing/2014/main" id="{3B1A3AF2-5348-49D4-8939-21B608750F67}"/>
                </a:ext>
              </a:extLst>
            </p:cNvPr>
            <p:cNvSpPr>
              <a:spLocks noChangeAspect="1"/>
            </p:cNvSpPr>
            <p:nvPr/>
          </p:nvSpPr>
          <p:spPr bwMode="auto">
            <a:xfrm>
              <a:off x="2417769" y="5386379"/>
              <a:ext cx="46038" cy="50800"/>
            </a:xfrm>
            <a:custGeom>
              <a:avLst/>
              <a:gdLst/>
              <a:ahLst/>
              <a:cxnLst>
                <a:cxn ang="0">
                  <a:pos x="0" y="15"/>
                </a:cxn>
                <a:cxn ang="0">
                  <a:pos x="16" y="0"/>
                </a:cxn>
                <a:cxn ang="0">
                  <a:pos x="16" y="17"/>
                </a:cxn>
                <a:cxn ang="0">
                  <a:pos x="0" y="15"/>
                </a:cxn>
              </a:cxnLst>
              <a:rect l="0" t="0" r="r" b="b"/>
              <a:pathLst>
                <a:path w="17" h="18">
                  <a:moveTo>
                    <a:pt x="0" y="15"/>
                  </a:moveTo>
                  <a:lnTo>
                    <a:pt x="16" y="0"/>
                  </a:lnTo>
                  <a:lnTo>
                    <a:pt x="16" y="17"/>
                  </a:lnTo>
                  <a:lnTo>
                    <a:pt x="0" y="1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8" name="Freeform 46">
              <a:extLst>
                <a:ext uri="{FF2B5EF4-FFF2-40B4-BE49-F238E27FC236}">
                  <a16:creationId xmlns:a16="http://schemas.microsoft.com/office/drawing/2014/main" id="{14D2061C-8236-4452-8E63-10527B0AB235}"/>
                </a:ext>
              </a:extLst>
            </p:cNvPr>
            <p:cNvSpPr>
              <a:spLocks noChangeAspect="1"/>
            </p:cNvSpPr>
            <p:nvPr/>
          </p:nvSpPr>
          <p:spPr bwMode="auto">
            <a:xfrm>
              <a:off x="2433645" y="5756266"/>
              <a:ext cx="47625" cy="49212"/>
            </a:xfrm>
            <a:custGeom>
              <a:avLst/>
              <a:gdLst/>
              <a:ahLst/>
              <a:cxnLst>
                <a:cxn ang="0">
                  <a:pos x="0" y="0"/>
                </a:cxn>
                <a:cxn ang="0">
                  <a:pos x="16" y="4"/>
                </a:cxn>
                <a:cxn ang="0">
                  <a:pos x="16" y="16"/>
                </a:cxn>
                <a:cxn ang="0">
                  <a:pos x="0" y="0"/>
                </a:cxn>
              </a:cxnLst>
              <a:rect l="0" t="0" r="r" b="b"/>
              <a:pathLst>
                <a:path w="17" h="17">
                  <a:moveTo>
                    <a:pt x="0" y="0"/>
                  </a:moveTo>
                  <a:lnTo>
                    <a:pt x="16" y="4"/>
                  </a:lnTo>
                  <a:lnTo>
                    <a:pt x="16" y="16"/>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39" name="Freeform 47">
              <a:extLst>
                <a:ext uri="{FF2B5EF4-FFF2-40B4-BE49-F238E27FC236}">
                  <a16:creationId xmlns:a16="http://schemas.microsoft.com/office/drawing/2014/main" id="{4C66A7E4-D0BD-403C-935A-544FCCDDFC3A}"/>
                </a:ext>
              </a:extLst>
            </p:cNvPr>
            <p:cNvSpPr>
              <a:spLocks noChangeAspect="1"/>
            </p:cNvSpPr>
            <p:nvPr/>
          </p:nvSpPr>
          <p:spPr bwMode="auto">
            <a:xfrm>
              <a:off x="2438407" y="5710229"/>
              <a:ext cx="52388" cy="50800"/>
            </a:xfrm>
            <a:custGeom>
              <a:avLst/>
              <a:gdLst/>
              <a:ahLst/>
              <a:cxnLst>
                <a:cxn ang="0">
                  <a:pos x="0" y="3"/>
                </a:cxn>
                <a:cxn ang="0">
                  <a:pos x="5" y="0"/>
                </a:cxn>
                <a:cxn ang="0">
                  <a:pos x="4" y="8"/>
                </a:cxn>
                <a:cxn ang="0">
                  <a:pos x="18" y="11"/>
                </a:cxn>
                <a:cxn ang="0">
                  <a:pos x="9" y="17"/>
                </a:cxn>
                <a:cxn ang="0">
                  <a:pos x="0" y="3"/>
                </a:cxn>
              </a:cxnLst>
              <a:rect l="0" t="0" r="r" b="b"/>
              <a:pathLst>
                <a:path w="19" h="18">
                  <a:moveTo>
                    <a:pt x="0" y="3"/>
                  </a:moveTo>
                  <a:lnTo>
                    <a:pt x="5" y="0"/>
                  </a:lnTo>
                  <a:lnTo>
                    <a:pt x="4" y="8"/>
                  </a:lnTo>
                  <a:lnTo>
                    <a:pt x="18" y="11"/>
                  </a:lnTo>
                  <a:lnTo>
                    <a:pt x="9" y="17"/>
                  </a:lnTo>
                  <a:lnTo>
                    <a:pt x="0" y="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0" name="Freeform 48">
              <a:extLst>
                <a:ext uri="{FF2B5EF4-FFF2-40B4-BE49-F238E27FC236}">
                  <a16:creationId xmlns:a16="http://schemas.microsoft.com/office/drawing/2014/main" id="{6988F4CF-8326-47F8-A46D-74F443358E93}"/>
                </a:ext>
              </a:extLst>
            </p:cNvPr>
            <p:cNvSpPr>
              <a:spLocks noChangeAspect="1"/>
            </p:cNvSpPr>
            <p:nvPr/>
          </p:nvSpPr>
          <p:spPr bwMode="auto">
            <a:xfrm>
              <a:off x="2474920" y="5773729"/>
              <a:ext cx="46038" cy="47625"/>
            </a:xfrm>
            <a:custGeom>
              <a:avLst/>
              <a:gdLst/>
              <a:ahLst/>
              <a:cxnLst>
                <a:cxn ang="0">
                  <a:pos x="0" y="12"/>
                </a:cxn>
                <a:cxn ang="0">
                  <a:pos x="5" y="0"/>
                </a:cxn>
                <a:cxn ang="0">
                  <a:pos x="16" y="16"/>
                </a:cxn>
                <a:cxn ang="0">
                  <a:pos x="0" y="12"/>
                </a:cxn>
              </a:cxnLst>
              <a:rect l="0" t="0" r="r" b="b"/>
              <a:pathLst>
                <a:path w="17" h="17">
                  <a:moveTo>
                    <a:pt x="0" y="12"/>
                  </a:moveTo>
                  <a:lnTo>
                    <a:pt x="5" y="0"/>
                  </a:lnTo>
                  <a:lnTo>
                    <a:pt x="16" y="16"/>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1" name="Freeform 49">
              <a:extLst>
                <a:ext uri="{FF2B5EF4-FFF2-40B4-BE49-F238E27FC236}">
                  <a16:creationId xmlns:a16="http://schemas.microsoft.com/office/drawing/2014/main" id="{808E6763-908B-455F-BCD6-7664109774B3}"/>
                </a:ext>
              </a:extLst>
            </p:cNvPr>
            <p:cNvSpPr>
              <a:spLocks noChangeAspect="1"/>
            </p:cNvSpPr>
            <p:nvPr/>
          </p:nvSpPr>
          <p:spPr bwMode="auto">
            <a:xfrm>
              <a:off x="2490795" y="5732454"/>
              <a:ext cx="71438" cy="79375"/>
            </a:xfrm>
            <a:custGeom>
              <a:avLst/>
              <a:gdLst/>
              <a:ahLst/>
              <a:cxnLst>
                <a:cxn ang="0">
                  <a:pos x="0" y="22"/>
                </a:cxn>
                <a:cxn ang="0">
                  <a:pos x="4" y="18"/>
                </a:cxn>
                <a:cxn ang="0">
                  <a:pos x="17" y="20"/>
                </a:cxn>
                <a:cxn ang="0">
                  <a:pos x="12" y="13"/>
                </a:cxn>
                <a:cxn ang="0">
                  <a:pos x="18" y="9"/>
                </a:cxn>
                <a:cxn ang="0">
                  <a:pos x="8" y="8"/>
                </a:cxn>
                <a:cxn ang="0">
                  <a:pos x="8" y="1"/>
                </a:cxn>
                <a:cxn ang="0">
                  <a:pos x="24" y="0"/>
                </a:cxn>
                <a:cxn ang="0">
                  <a:pos x="25" y="27"/>
                </a:cxn>
                <a:cxn ang="0">
                  <a:pos x="0" y="22"/>
                </a:cxn>
              </a:cxnLst>
              <a:rect l="0" t="0" r="r" b="b"/>
              <a:pathLst>
                <a:path w="26" h="28">
                  <a:moveTo>
                    <a:pt x="0" y="22"/>
                  </a:moveTo>
                  <a:lnTo>
                    <a:pt x="4" y="18"/>
                  </a:lnTo>
                  <a:lnTo>
                    <a:pt x="17" y="20"/>
                  </a:lnTo>
                  <a:lnTo>
                    <a:pt x="12" y="13"/>
                  </a:lnTo>
                  <a:lnTo>
                    <a:pt x="18" y="9"/>
                  </a:lnTo>
                  <a:lnTo>
                    <a:pt x="8" y="8"/>
                  </a:lnTo>
                  <a:lnTo>
                    <a:pt x="8" y="1"/>
                  </a:lnTo>
                  <a:lnTo>
                    <a:pt x="24" y="0"/>
                  </a:lnTo>
                  <a:lnTo>
                    <a:pt x="25" y="27"/>
                  </a:lnTo>
                  <a:lnTo>
                    <a:pt x="0" y="2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2" name="Freeform 50">
              <a:extLst>
                <a:ext uri="{FF2B5EF4-FFF2-40B4-BE49-F238E27FC236}">
                  <a16:creationId xmlns:a16="http://schemas.microsoft.com/office/drawing/2014/main" id="{15D8225A-00B9-4751-AFE5-64C2BBE8D787}"/>
                </a:ext>
              </a:extLst>
            </p:cNvPr>
            <p:cNvSpPr>
              <a:spLocks noChangeAspect="1"/>
            </p:cNvSpPr>
            <p:nvPr/>
          </p:nvSpPr>
          <p:spPr bwMode="auto">
            <a:xfrm>
              <a:off x="2525720" y="5818179"/>
              <a:ext cx="52388" cy="49212"/>
            </a:xfrm>
            <a:custGeom>
              <a:avLst/>
              <a:gdLst/>
              <a:ahLst/>
              <a:cxnLst>
                <a:cxn ang="0">
                  <a:pos x="0" y="0"/>
                </a:cxn>
                <a:cxn ang="0">
                  <a:pos x="16" y="5"/>
                </a:cxn>
                <a:cxn ang="0">
                  <a:pos x="18" y="16"/>
                </a:cxn>
                <a:cxn ang="0">
                  <a:pos x="0" y="0"/>
                </a:cxn>
              </a:cxnLst>
              <a:rect l="0" t="0" r="r" b="b"/>
              <a:pathLst>
                <a:path w="19" h="17">
                  <a:moveTo>
                    <a:pt x="0" y="0"/>
                  </a:moveTo>
                  <a:lnTo>
                    <a:pt x="16" y="5"/>
                  </a:lnTo>
                  <a:lnTo>
                    <a:pt x="18" y="16"/>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3" name="Freeform 51">
              <a:extLst>
                <a:ext uri="{FF2B5EF4-FFF2-40B4-BE49-F238E27FC236}">
                  <a16:creationId xmlns:a16="http://schemas.microsoft.com/office/drawing/2014/main" id="{32FD63BB-6991-4DB7-B860-32CE94322B0D}"/>
                </a:ext>
              </a:extLst>
            </p:cNvPr>
            <p:cNvSpPr>
              <a:spLocks noChangeAspect="1"/>
            </p:cNvSpPr>
            <p:nvPr/>
          </p:nvSpPr>
          <p:spPr bwMode="auto">
            <a:xfrm>
              <a:off x="2573345" y="5811829"/>
              <a:ext cx="44450" cy="46037"/>
            </a:xfrm>
            <a:custGeom>
              <a:avLst/>
              <a:gdLst/>
              <a:ahLst/>
              <a:cxnLst>
                <a:cxn ang="0">
                  <a:pos x="0" y="16"/>
                </a:cxn>
                <a:cxn ang="0">
                  <a:pos x="4" y="0"/>
                </a:cxn>
                <a:cxn ang="0">
                  <a:pos x="16" y="16"/>
                </a:cxn>
                <a:cxn ang="0">
                  <a:pos x="0" y="16"/>
                </a:cxn>
              </a:cxnLst>
              <a:rect l="0" t="0" r="r" b="b"/>
              <a:pathLst>
                <a:path w="17" h="17">
                  <a:moveTo>
                    <a:pt x="0" y="16"/>
                  </a:moveTo>
                  <a:lnTo>
                    <a:pt x="4" y="0"/>
                  </a:lnTo>
                  <a:lnTo>
                    <a:pt x="16" y="16"/>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4" name="Freeform 52">
              <a:extLst>
                <a:ext uri="{FF2B5EF4-FFF2-40B4-BE49-F238E27FC236}">
                  <a16:creationId xmlns:a16="http://schemas.microsoft.com/office/drawing/2014/main" id="{1A895019-9455-4290-8382-D0610939AA7B}"/>
                </a:ext>
              </a:extLst>
            </p:cNvPr>
            <p:cNvSpPr>
              <a:spLocks noChangeAspect="1"/>
            </p:cNvSpPr>
            <p:nvPr/>
          </p:nvSpPr>
          <p:spPr bwMode="auto">
            <a:xfrm>
              <a:off x="6846906" y="3763957"/>
              <a:ext cx="53975" cy="50800"/>
            </a:xfrm>
            <a:custGeom>
              <a:avLst/>
              <a:gdLst/>
              <a:ahLst/>
              <a:cxnLst>
                <a:cxn ang="0">
                  <a:pos x="0" y="14"/>
                </a:cxn>
                <a:cxn ang="0">
                  <a:pos x="6" y="0"/>
                </a:cxn>
                <a:cxn ang="0">
                  <a:pos x="19" y="3"/>
                </a:cxn>
                <a:cxn ang="0">
                  <a:pos x="9" y="17"/>
                </a:cxn>
                <a:cxn ang="0">
                  <a:pos x="0" y="14"/>
                </a:cxn>
              </a:cxnLst>
              <a:rect l="0" t="0" r="r" b="b"/>
              <a:pathLst>
                <a:path w="20" h="18">
                  <a:moveTo>
                    <a:pt x="0" y="14"/>
                  </a:moveTo>
                  <a:lnTo>
                    <a:pt x="6" y="0"/>
                  </a:lnTo>
                  <a:lnTo>
                    <a:pt x="19" y="3"/>
                  </a:lnTo>
                  <a:lnTo>
                    <a:pt x="9" y="17"/>
                  </a:lnTo>
                  <a:lnTo>
                    <a:pt x="0" y="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5" name="Freeform 53">
              <a:extLst>
                <a:ext uri="{FF2B5EF4-FFF2-40B4-BE49-F238E27FC236}">
                  <a16:creationId xmlns:a16="http://schemas.microsoft.com/office/drawing/2014/main" id="{43E1172C-A7C2-40BC-A7C9-4AE3288FFD58}"/>
                </a:ext>
              </a:extLst>
            </p:cNvPr>
            <p:cNvSpPr>
              <a:spLocks noChangeAspect="1"/>
            </p:cNvSpPr>
            <p:nvPr/>
          </p:nvSpPr>
          <p:spPr bwMode="auto">
            <a:xfrm>
              <a:off x="7121544" y="3632195"/>
              <a:ext cx="46038" cy="85725"/>
            </a:xfrm>
            <a:custGeom>
              <a:avLst/>
              <a:gdLst/>
              <a:ahLst/>
              <a:cxnLst>
                <a:cxn ang="0">
                  <a:pos x="0" y="12"/>
                </a:cxn>
                <a:cxn ang="0">
                  <a:pos x="6" y="30"/>
                </a:cxn>
                <a:cxn ang="0">
                  <a:pos x="16" y="0"/>
                </a:cxn>
                <a:cxn ang="0">
                  <a:pos x="7" y="1"/>
                </a:cxn>
                <a:cxn ang="0">
                  <a:pos x="0" y="12"/>
                </a:cxn>
              </a:cxnLst>
              <a:rect l="0" t="0" r="r" b="b"/>
              <a:pathLst>
                <a:path w="17" h="31">
                  <a:moveTo>
                    <a:pt x="0" y="12"/>
                  </a:moveTo>
                  <a:lnTo>
                    <a:pt x="6" y="30"/>
                  </a:lnTo>
                  <a:lnTo>
                    <a:pt x="16" y="0"/>
                  </a:lnTo>
                  <a:lnTo>
                    <a:pt x="7" y="1"/>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6" name="Freeform 54">
              <a:extLst>
                <a:ext uri="{FF2B5EF4-FFF2-40B4-BE49-F238E27FC236}">
                  <a16:creationId xmlns:a16="http://schemas.microsoft.com/office/drawing/2014/main" id="{59A03182-EA74-455D-8E8E-5D0507BD3EDB}"/>
                </a:ext>
              </a:extLst>
            </p:cNvPr>
            <p:cNvSpPr>
              <a:spLocks noChangeAspect="1"/>
            </p:cNvSpPr>
            <p:nvPr/>
          </p:nvSpPr>
          <p:spPr bwMode="auto">
            <a:xfrm>
              <a:off x="2308232" y="3963982"/>
              <a:ext cx="293688" cy="415924"/>
            </a:xfrm>
            <a:custGeom>
              <a:avLst/>
              <a:gdLst/>
              <a:ahLst/>
              <a:cxnLst>
                <a:cxn ang="0">
                  <a:pos x="0" y="99"/>
                </a:cxn>
                <a:cxn ang="0">
                  <a:pos x="13" y="109"/>
                </a:cxn>
                <a:cxn ang="0">
                  <a:pos x="32" y="112"/>
                </a:cxn>
                <a:cxn ang="0">
                  <a:pos x="52" y="132"/>
                </a:cxn>
                <a:cxn ang="0">
                  <a:pos x="77" y="134"/>
                </a:cxn>
                <a:cxn ang="0">
                  <a:pos x="73" y="144"/>
                </a:cxn>
                <a:cxn ang="0">
                  <a:pos x="80" y="148"/>
                </a:cxn>
                <a:cxn ang="0">
                  <a:pos x="83" y="122"/>
                </a:cxn>
                <a:cxn ang="0">
                  <a:pos x="79" y="106"/>
                </a:cxn>
                <a:cxn ang="0">
                  <a:pos x="87" y="105"/>
                </a:cxn>
                <a:cxn ang="0">
                  <a:pos x="81" y="96"/>
                </a:cxn>
                <a:cxn ang="0">
                  <a:pos x="102" y="93"/>
                </a:cxn>
                <a:cxn ang="0">
                  <a:pos x="107" y="99"/>
                </a:cxn>
                <a:cxn ang="0">
                  <a:pos x="99" y="86"/>
                </a:cxn>
                <a:cxn ang="0">
                  <a:pos x="102" y="55"/>
                </a:cxn>
                <a:cxn ang="0">
                  <a:pos x="84" y="56"/>
                </a:cxn>
                <a:cxn ang="0">
                  <a:pos x="79" y="49"/>
                </a:cxn>
                <a:cxn ang="0">
                  <a:pos x="62" y="47"/>
                </a:cxn>
                <a:cxn ang="0">
                  <a:pos x="50" y="29"/>
                </a:cxn>
                <a:cxn ang="0">
                  <a:pos x="67" y="5"/>
                </a:cxn>
                <a:cxn ang="0">
                  <a:pos x="65" y="0"/>
                </a:cxn>
                <a:cxn ang="0">
                  <a:pos x="34" y="13"/>
                </a:cxn>
                <a:cxn ang="0">
                  <a:pos x="18" y="39"/>
                </a:cxn>
                <a:cxn ang="0">
                  <a:pos x="13" y="33"/>
                </a:cxn>
                <a:cxn ang="0">
                  <a:pos x="9" y="46"/>
                </a:cxn>
                <a:cxn ang="0">
                  <a:pos x="13" y="76"/>
                </a:cxn>
                <a:cxn ang="0">
                  <a:pos x="17" y="76"/>
                </a:cxn>
                <a:cxn ang="0">
                  <a:pos x="0" y="99"/>
                </a:cxn>
              </a:cxnLst>
              <a:rect l="0" t="0" r="r" b="b"/>
              <a:pathLst>
                <a:path w="108" h="149">
                  <a:moveTo>
                    <a:pt x="0" y="99"/>
                  </a:moveTo>
                  <a:lnTo>
                    <a:pt x="13" y="109"/>
                  </a:lnTo>
                  <a:lnTo>
                    <a:pt x="32" y="112"/>
                  </a:lnTo>
                  <a:lnTo>
                    <a:pt x="52" y="132"/>
                  </a:lnTo>
                  <a:lnTo>
                    <a:pt x="77" y="134"/>
                  </a:lnTo>
                  <a:lnTo>
                    <a:pt x="73" y="144"/>
                  </a:lnTo>
                  <a:lnTo>
                    <a:pt x="80" y="148"/>
                  </a:lnTo>
                  <a:lnTo>
                    <a:pt x="83" y="122"/>
                  </a:lnTo>
                  <a:lnTo>
                    <a:pt x="79" y="106"/>
                  </a:lnTo>
                  <a:lnTo>
                    <a:pt x="87" y="105"/>
                  </a:lnTo>
                  <a:lnTo>
                    <a:pt x="81" y="96"/>
                  </a:lnTo>
                  <a:lnTo>
                    <a:pt x="102" y="93"/>
                  </a:lnTo>
                  <a:lnTo>
                    <a:pt x="107" y="99"/>
                  </a:lnTo>
                  <a:lnTo>
                    <a:pt x="99" y="86"/>
                  </a:lnTo>
                  <a:lnTo>
                    <a:pt x="102" y="55"/>
                  </a:lnTo>
                  <a:lnTo>
                    <a:pt x="84" y="56"/>
                  </a:lnTo>
                  <a:lnTo>
                    <a:pt x="79" y="49"/>
                  </a:lnTo>
                  <a:lnTo>
                    <a:pt x="62" y="47"/>
                  </a:lnTo>
                  <a:lnTo>
                    <a:pt x="50" y="29"/>
                  </a:lnTo>
                  <a:lnTo>
                    <a:pt x="67" y="5"/>
                  </a:lnTo>
                  <a:lnTo>
                    <a:pt x="65" y="0"/>
                  </a:lnTo>
                  <a:lnTo>
                    <a:pt x="34" y="13"/>
                  </a:lnTo>
                  <a:lnTo>
                    <a:pt x="18" y="39"/>
                  </a:lnTo>
                  <a:lnTo>
                    <a:pt x="13" y="33"/>
                  </a:lnTo>
                  <a:lnTo>
                    <a:pt x="9" y="46"/>
                  </a:lnTo>
                  <a:lnTo>
                    <a:pt x="13" y="76"/>
                  </a:lnTo>
                  <a:lnTo>
                    <a:pt x="17" y="76"/>
                  </a:lnTo>
                  <a:lnTo>
                    <a:pt x="0" y="9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7" name="Freeform 55">
              <a:extLst>
                <a:ext uri="{FF2B5EF4-FFF2-40B4-BE49-F238E27FC236}">
                  <a16:creationId xmlns:a16="http://schemas.microsoft.com/office/drawing/2014/main" id="{C10347E8-C03D-4A2E-9B98-ED91BD7748B8}"/>
                </a:ext>
              </a:extLst>
            </p:cNvPr>
            <p:cNvSpPr>
              <a:spLocks noChangeAspect="1"/>
            </p:cNvSpPr>
            <p:nvPr/>
          </p:nvSpPr>
          <p:spPr bwMode="auto">
            <a:xfrm>
              <a:off x="2143131" y="3997319"/>
              <a:ext cx="77788" cy="69850"/>
            </a:xfrm>
            <a:custGeom>
              <a:avLst/>
              <a:gdLst/>
              <a:ahLst/>
              <a:cxnLst>
                <a:cxn ang="0">
                  <a:pos x="0" y="0"/>
                </a:cxn>
                <a:cxn ang="0">
                  <a:pos x="1" y="10"/>
                </a:cxn>
                <a:cxn ang="0">
                  <a:pos x="6" y="8"/>
                </a:cxn>
                <a:cxn ang="0">
                  <a:pos x="24" y="24"/>
                </a:cxn>
                <a:cxn ang="0">
                  <a:pos x="28" y="12"/>
                </a:cxn>
                <a:cxn ang="0">
                  <a:pos x="19" y="1"/>
                </a:cxn>
                <a:cxn ang="0">
                  <a:pos x="0" y="0"/>
                </a:cxn>
              </a:cxnLst>
              <a:rect l="0" t="0" r="r" b="b"/>
              <a:pathLst>
                <a:path w="29" h="25">
                  <a:moveTo>
                    <a:pt x="0" y="0"/>
                  </a:moveTo>
                  <a:lnTo>
                    <a:pt x="1" y="10"/>
                  </a:lnTo>
                  <a:lnTo>
                    <a:pt x="6" y="8"/>
                  </a:lnTo>
                  <a:lnTo>
                    <a:pt x="24" y="24"/>
                  </a:lnTo>
                  <a:lnTo>
                    <a:pt x="28" y="12"/>
                  </a:lnTo>
                  <a:lnTo>
                    <a:pt x="19" y="1"/>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8" name="Freeform 56">
              <a:extLst>
                <a:ext uri="{FF2B5EF4-FFF2-40B4-BE49-F238E27FC236}">
                  <a16:creationId xmlns:a16="http://schemas.microsoft.com/office/drawing/2014/main" id="{62F4747F-A68A-4324-803C-BB4636E2056E}"/>
                </a:ext>
              </a:extLst>
            </p:cNvPr>
            <p:cNvSpPr>
              <a:spLocks noChangeAspect="1"/>
            </p:cNvSpPr>
            <p:nvPr/>
          </p:nvSpPr>
          <p:spPr bwMode="auto">
            <a:xfrm>
              <a:off x="2160594" y="3686170"/>
              <a:ext cx="265113" cy="87312"/>
            </a:xfrm>
            <a:custGeom>
              <a:avLst/>
              <a:gdLst/>
              <a:ahLst/>
              <a:cxnLst>
                <a:cxn ang="0">
                  <a:pos x="0" y="11"/>
                </a:cxn>
                <a:cxn ang="0">
                  <a:pos x="13" y="1"/>
                </a:cxn>
                <a:cxn ang="0">
                  <a:pos x="37" y="0"/>
                </a:cxn>
                <a:cxn ang="0">
                  <a:pos x="96" y="25"/>
                </a:cxn>
                <a:cxn ang="0">
                  <a:pos x="65" y="30"/>
                </a:cxn>
                <a:cxn ang="0">
                  <a:pos x="70" y="24"/>
                </a:cxn>
                <a:cxn ang="0">
                  <a:pos x="55" y="14"/>
                </a:cxn>
                <a:cxn ang="0">
                  <a:pos x="26" y="9"/>
                </a:cxn>
                <a:cxn ang="0">
                  <a:pos x="28" y="5"/>
                </a:cxn>
                <a:cxn ang="0">
                  <a:pos x="0" y="11"/>
                </a:cxn>
              </a:cxnLst>
              <a:rect l="0" t="0" r="r" b="b"/>
              <a:pathLst>
                <a:path w="97" h="31">
                  <a:moveTo>
                    <a:pt x="0" y="11"/>
                  </a:moveTo>
                  <a:lnTo>
                    <a:pt x="13" y="1"/>
                  </a:lnTo>
                  <a:lnTo>
                    <a:pt x="37" y="0"/>
                  </a:lnTo>
                  <a:lnTo>
                    <a:pt x="96" y="25"/>
                  </a:lnTo>
                  <a:lnTo>
                    <a:pt x="65" y="30"/>
                  </a:lnTo>
                  <a:lnTo>
                    <a:pt x="70" y="24"/>
                  </a:lnTo>
                  <a:lnTo>
                    <a:pt x="55" y="14"/>
                  </a:lnTo>
                  <a:lnTo>
                    <a:pt x="26" y="9"/>
                  </a:lnTo>
                  <a:lnTo>
                    <a:pt x="28" y="5"/>
                  </a:lnTo>
                  <a:lnTo>
                    <a:pt x="0" y="1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49" name="Freeform 57">
              <a:extLst>
                <a:ext uri="{FF2B5EF4-FFF2-40B4-BE49-F238E27FC236}">
                  <a16:creationId xmlns:a16="http://schemas.microsoft.com/office/drawing/2014/main" id="{F4E52411-643E-409F-8E1D-AC2239E3A741}"/>
                </a:ext>
              </a:extLst>
            </p:cNvPr>
            <p:cNvSpPr>
              <a:spLocks noChangeAspect="1"/>
            </p:cNvSpPr>
            <p:nvPr/>
          </p:nvSpPr>
          <p:spPr bwMode="auto">
            <a:xfrm>
              <a:off x="4502163" y="2867021"/>
              <a:ext cx="258763" cy="111125"/>
            </a:xfrm>
            <a:custGeom>
              <a:avLst/>
              <a:gdLst/>
              <a:ahLst/>
              <a:cxnLst>
                <a:cxn ang="0">
                  <a:pos x="0" y="10"/>
                </a:cxn>
                <a:cxn ang="0">
                  <a:pos x="17" y="28"/>
                </a:cxn>
                <a:cxn ang="0">
                  <a:pos x="43" y="27"/>
                </a:cxn>
                <a:cxn ang="0">
                  <a:pos x="47" y="35"/>
                </a:cxn>
                <a:cxn ang="0">
                  <a:pos x="59" y="39"/>
                </a:cxn>
                <a:cxn ang="0">
                  <a:pos x="79" y="30"/>
                </a:cxn>
                <a:cxn ang="0">
                  <a:pos x="91" y="32"/>
                </a:cxn>
                <a:cxn ang="0">
                  <a:pos x="94" y="24"/>
                </a:cxn>
                <a:cxn ang="0">
                  <a:pos x="71" y="22"/>
                </a:cxn>
                <a:cxn ang="0">
                  <a:pos x="26" y="4"/>
                </a:cxn>
                <a:cxn ang="0">
                  <a:pos x="20" y="0"/>
                </a:cxn>
                <a:cxn ang="0">
                  <a:pos x="0" y="10"/>
                </a:cxn>
              </a:cxnLst>
              <a:rect l="0" t="0" r="r" b="b"/>
              <a:pathLst>
                <a:path w="95" h="40">
                  <a:moveTo>
                    <a:pt x="0" y="10"/>
                  </a:moveTo>
                  <a:lnTo>
                    <a:pt x="17" y="28"/>
                  </a:lnTo>
                  <a:lnTo>
                    <a:pt x="43" y="27"/>
                  </a:lnTo>
                  <a:lnTo>
                    <a:pt x="47" y="35"/>
                  </a:lnTo>
                  <a:lnTo>
                    <a:pt x="59" y="39"/>
                  </a:lnTo>
                  <a:lnTo>
                    <a:pt x="79" y="30"/>
                  </a:lnTo>
                  <a:lnTo>
                    <a:pt x="91" y="32"/>
                  </a:lnTo>
                  <a:lnTo>
                    <a:pt x="94" y="24"/>
                  </a:lnTo>
                  <a:lnTo>
                    <a:pt x="71" y="22"/>
                  </a:lnTo>
                  <a:lnTo>
                    <a:pt x="26" y="4"/>
                  </a:lnTo>
                  <a:lnTo>
                    <a:pt x="20" y="0"/>
                  </a:lnTo>
                  <a:lnTo>
                    <a:pt x="0" y="1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0" name="Freeform 58">
              <a:extLst>
                <a:ext uri="{FF2B5EF4-FFF2-40B4-BE49-F238E27FC236}">
                  <a16:creationId xmlns:a16="http://schemas.microsoft.com/office/drawing/2014/main" id="{50B6E248-1707-42A6-9BE3-ADE22FA6B78A}"/>
                </a:ext>
              </a:extLst>
            </p:cNvPr>
            <p:cNvSpPr>
              <a:spLocks noChangeAspect="1"/>
            </p:cNvSpPr>
            <p:nvPr/>
          </p:nvSpPr>
          <p:spPr bwMode="auto">
            <a:xfrm>
              <a:off x="4413262" y="2640009"/>
              <a:ext cx="65088" cy="103187"/>
            </a:xfrm>
            <a:custGeom>
              <a:avLst/>
              <a:gdLst/>
              <a:ahLst/>
              <a:cxnLst>
                <a:cxn ang="0">
                  <a:pos x="0" y="27"/>
                </a:cxn>
                <a:cxn ang="0">
                  <a:pos x="2" y="10"/>
                </a:cxn>
                <a:cxn ang="0">
                  <a:pos x="20" y="0"/>
                </a:cxn>
                <a:cxn ang="0">
                  <a:pos x="17" y="14"/>
                </a:cxn>
                <a:cxn ang="0">
                  <a:pos x="23" y="18"/>
                </a:cxn>
                <a:cxn ang="0">
                  <a:pos x="12" y="26"/>
                </a:cxn>
                <a:cxn ang="0">
                  <a:pos x="11" y="36"/>
                </a:cxn>
                <a:cxn ang="0">
                  <a:pos x="4" y="36"/>
                </a:cxn>
                <a:cxn ang="0">
                  <a:pos x="0" y="27"/>
                </a:cxn>
              </a:cxnLst>
              <a:rect l="0" t="0" r="r" b="b"/>
              <a:pathLst>
                <a:path w="24" h="37">
                  <a:moveTo>
                    <a:pt x="0" y="27"/>
                  </a:moveTo>
                  <a:lnTo>
                    <a:pt x="2" y="10"/>
                  </a:lnTo>
                  <a:lnTo>
                    <a:pt x="20" y="0"/>
                  </a:lnTo>
                  <a:lnTo>
                    <a:pt x="17" y="14"/>
                  </a:lnTo>
                  <a:lnTo>
                    <a:pt x="23" y="18"/>
                  </a:lnTo>
                  <a:lnTo>
                    <a:pt x="12" y="26"/>
                  </a:lnTo>
                  <a:lnTo>
                    <a:pt x="11" y="36"/>
                  </a:lnTo>
                  <a:lnTo>
                    <a:pt x="4" y="36"/>
                  </a:lnTo>
                  <a:lnTo>
                    <a:pt x="0" y="2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1" name="Freeform 59">
              <a:extLst>
                <a:ext uri="{FF2B5EF4-FFF2-40B4-BE49-F238E27FC236}">
                  <a16:creationId xmlns:a16="http://schemas.microsoft.com/office/drawing/2014/main" id="{10ABF929-A2B0-4976-A034-75AA5A535DC1}"/>
                </a:ext>
              </a:extLst>
            </p:cNvPr>
            <p:cNvSpPr>
              <a:spLocks noChangeAspect="1"/>
            </p:cNvSpPr>
            <p:nvPr/>
          </p:nvSpPr>
          <p:spPr bwMode="auto">
            <a:xfrm>
              <a:off x="4456125" y="2716209"/>
              <a:ext cx="46038" cy="47625"/>
            </a:xfrm>
            <a:custGeom>
              <a:avLst/>
              <a:gdLst/>
              <a:ahLst/>
              <a:cxnLst>
                <a:cxn ang="0">
                  <a:pos x="0" y="16"/>
                </a:cxn>
                <a:cxn ang="0">
                  <a:pos x="14" y="0"/>
                </a:cxn>
                <a:cxn ang="0">
                  <a:pos x="16" y="9"/>
                </a:cxn>
                <a:cxn ang="0">
                  <a:pos x="0" y="16"/>
                </a:cxn>
              </a:cxnLst>
              <a:rect l="0" t="0" r="r" b="b"/>
              <a:pathLst>
                <a:path w="17" h="17">
                  <a:moveTo>
                    <a:pt x="0" y="16"/>
                  </a:moveTo>
                  <a:lnTo>
                    <a:pt x="14" y="0"/>
                  </a:lnTo>
                  <a:lnTo>
                    <a:pt x="16" y="9"/>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2" name="Freeform 60">
              <a:extLst>
                <a:ext uri="{FF2B5EF4-FFF2-40B4-BE49-F238E27FC236}">
                  <a16:creationId xmlns:a16="http://schemas.microsoft.com/office/drawing/2014/main" id="{A74287ED-77C3-4FE1-AFD6-27AFDFED3216}"/>
                </a:ext>
              </a:extLst>
            </p:cNvPr>
            <p:cNvSpPr>
              <a:spLocks noChangeAspect="1"/>
            </p:cNvSpPr>
            <p:nvPr/>
          </p:nvSpPr>
          <p:spPr bwMode="auto">
            <a:xfrm>
              <a:off x="4484700" y="2692396"/>
              <a:ext cx="44450" cy="47625"/>
            </a:xfrm>
            <a:custGeom>
              <a:avLst/>
              <a:gdLst/>
              <a:ahLst/>
              <a:cxnLst>
                <a:cxn ang="0">
                  <a:pos x="0" y="8"/>
                </a:cxn>
                <a:cxn ang="0">
                  <a:pos x="11" y="16"/>
                </a:cxn>
                <a:cxn ang="0">
                  <a:pos x="16" y="8"/>
                </a:cxn>
                <a:cxn ang="0">
                  <a:pos x="13" y="0"/>
                </a:cxn>
                <a:cxn ang="0">
                  <a:pos x="0" y="8"/>
                </a:cxn>
              </a:cxnLst>
              <a:rect l="0" t="0" r="r" b="b"/>
              <a:pathLst>
                <a:path w="17" h="17">
                  <a:moveTo>
                    <a:pt x="0" y="8"/>
                  </a:moveTo>
                  <a:lnTo>
                    <a:pt x="11" y="16"/>
                  </a:lnTo>
                  <a:lnTo>
                    <a:pt x="16" y="8"/>
                  </a:lnTo>
                  <a:lnTo>
                    <a:pt x="13" y="0"/>
                  </a:lnTo>
                  <a:lnTo>
                    <a:pt x="0" y="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3" name="Freeform 61">
              <a:extLst>
                <a:ext uri="{FF2B5EF4-FFF2-40B4-BE49-F238E27FC236}">
                  <a16:creationId xmlns:a16="http://schemas.microsoft.com/office/drawing/2014/main" id="{325CFD24-B7F0-436B-81D9-7EFB15DC76C8}"/>
                </a:ext>
              </a:extLst>
            </p:cNvPr>
            <p:cNvSpPr>
              <a:spLocks noChangeAspect="1"/>
            </p:cNvSpPr>
            <p:nvPr/>
          </p:nvSpPr>
          <p:spPr bwMode="auto">
            <a:xfrm>
              <a:off x="2481270" y="3768720"/>
              <a:ext cx="82550" cy="50800"/>
            </a:xfrm>
            <a:custGeom>
              <a:avLst/>
              <a:gdLst/>
              <a:ahLst/>
              <a:cxnLst>
                <a:cxn ang="0">
                  <a:pos x="0" y="0"/>
                </a:cxn>
                <a:cxn ang="0">
                  <a:pos x="0" y="17"/>
                </a:cxn>
                <a:cxn ang="0">
                  <a:pos x="30" y="12"/>
                </a:cxn>
                <a:cxn ang="0">
                  <a:pos x="17" y="2"/>
                </a:cxn>
                <a:cxn ang="0">
                  <a:pos x="0" y="0"/>
                </a:cxn>
              </a:cxnLst>
              <a:rect l="0" t="0" r="r" b="b"/>
              <a:pathLst>
                <a:path w="31" h="18">
                  <a:moveTo>
                    <a:pt x="0" y="0"/>
                  </a:moveTo>
                  <a:lnTo>
                    <a:pt x="0" y="17"/>
                  </a:lnTo>
                  <a:lnTo>
                    <a:pt x="30" y="12"/>
                  </a:lnTo>
                  <a:lnTo>
                    <a:pt x="17" y="2"/>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4" name="Freeform 62">
              <a:extLst>
                <a:ext uri="{FF2B5EF4-FFF2-40B4-BE49-F238E27FC236}">
                  <a16:creationId xmlns:a16="http://schemas.microsoft.com/office/drawing/2014/main" id="{83FD1C1E-DB56-4270-A0F2-B9CFD192A638}"/>
                </a:ext>
              </a:extLst>
            </p:cNvPr>
            <p:cNvSpPr>
              <a:spLocks noChangeAspect="1"/>
            </p:cNvSpPr>
            <p:nvPr/>
          </p:nvSpPr>
          <p:spPr bwMode="auto">
            <a:xfrm>
              <a:off x="2262194" y="4240206"/>
              <a:ext cx="136525" cy="160337"/>
            </a:xfrm>
            <a:custGeom>
              <a:avLst/>
              <a:gdLst/>
              <a:ahLst/>
              <a:cxnLst>
                <a:cxn ang="0">
                  <a:pos x="0" y="21"/>
                </a:cxn>
                <a:cxn ang="0">
                  <a:pos x="0" y="32"/>
                </a:cxn>
                <a:cxn ang="0">
                  <a:pos x="9" y="35"/>
                </a:cxn>
                <a:cxn ang="0">
                  <a:pos x="4" y="44"/>
                </a:cxn>
                <a:cxn ang="0">
                  <a:pos x="3" y="53"/>
                </a:cxn>
                <a:cxn ang="0">
                  <a:pos x="14" y="56"/>
                </a:cxn>
                <a:cxn ang="0">
                  <a:pos x="25" y="40"/>
                </a:cxn>
                <a:cxn ang="0">
                  <a:pos x="45" y="28"/>
                </a:cxn>
                <a:cxn ang="0">
                  <a:pos x="49" y="13"/>
                </a:cxn>
                <a:cxn ang="0">
                  <a:pos x="30" y="10"/>
                </a:cxn>
                <a:cxn ang="0">
                  <a:pos x="17" y="0"/>
                </a:cxn>
                <a:cxn ang="0">
                  <a:pos x="6" y="5"/>
                </a:cxn>
                <a:cxn ang="0">
                  <a:pos x="0" y="21"/>
                </a:cxn>
              </a:cxnLst>
              <a:rect l="0" t="0" r="r" b="b"/>
              <a:pathLst>
                <a:path w="50" h="57">
                  <a:moveTo>
                    <a:pt x="0" y="21"/>
                  </a:moveTo>
                  <a:lnTo>
                    <a:pt x="0" y="32"/>
                  </a:lnTo>
                  <a:lnTo>
                    <a:pt x="9" y="35"/>
                  </a:lnTo>
                  <a:lnTo>
                    <a:pt x="4" y="44"/>
                  </a:lnTo>
                  <a:lnTo>
                    <a:pt x="3" y="53"/>
                  </a:lnTo>
                  <a:lnTo>
                    <a:pt x="14" y="56"/>
                  </a:lnTo>
                  <a:lnTo>
                    <a:pt x="25" y="40"/>
                  </a:lnTo>
                  <a:lnTo>
                    <a:pt x="45" y="28"/>
                  </a:lnTo>
                  <a:lnTo>
                    <a:pt x="49" y="13"/>
                  </a:lnTo>
                  <a:lnTo>
                    <a:pt x="30" y="10"/>
                  </a:lnTo>
                  <a:lnTo>
                    <a:pt x="17" y="0"/>
                  </a:lnTo>
                  <a:lnTo>
                    <a:pt x="6" y="5"/>
                  </a:lnTo>
                  <a:lnTo>
                    <a:pt x="0" y="2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5" name="Freeform 63">
              <a:extLst>
                <a:ext uri="{FF2B5EF4-FFF2-40B4-BE49-F238E27FC236}">
                  <a16:creationId xmlns:a16="http://schemas.microsoft.com/office/drawing/2014/main" id="{CCE00C87-2E9C-47CC-8A5F-3D32598A2BE6}"/>
                </a:ext>
              </a:extLst>
            </p:cNvPr>
            <p:cNvSpPr>
              <a:spLocks noChangeAspect="1"/>
            </p:cNvSpPr>
            <p:nvPr/>
          </p:nvSpPr>
          <p:spPr bwMode="auto">
            <a:xfrm>
              <a:off x="2038356" y="3908419"/>
              <a:ext cx="57150" cy="49212"/>
            </a:xfrm>
            <a:custGeom>
              <a:avLst/>
              <a:gdLst/>
              <a:ahLst/>
              <a:cxnLst>
                <a:cxn ang="0">
                  <a:pos x="0" y="12"/>
                </a:cxn>
                <a:cxn ang="0">
                  <a:pos x="6" y="0"/>
                </a:cxn>
                <a:cxn ang="0">
                  <a:pos x="20" y="16"/>
                </a:cxn>
                <a:cxn ang="0">
                  <a:pos x="0" y="12"/>
                </a:cxn>
              </a:cxnLst>
              <a:rect l="0" t="0" r="r" b="b"/>
              <a:pathLst>
                <a:path w="21" h="17">
                  <a:moveTo>
                    <a:pt x="0" y="12"/>
                  </a:moveTo>
                  <a:lnTo>
                    <a:pt x="6" y="0"/>
                  </a:lnTo>
                  <a:lnTo>
                    <a:pt x="20" y="16"/>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6" name="Freeform 64">
              <a:extLst>
                <a:ext uri="{FF2B5EF4-FFF2-40B4-BE49-F238E27FC236}">
                  <a16:creationId xmlns:a16="http://schemas.microsoft.com/office/drawing/2014/main" id="{D1AEBE7B-E602-4190-BD4E-B8D512BCFC79}"/>
                </a:ext>
              </a:extLst>
            </p:cNvPr>
            <p:cNvSpPr>
              <a:spLocks noChangeAspect="1"/>
            </p:cNvSpPr>
            <p:nvPr/>
          </p:nvSpPr>
          <p:spPr bwMode="auto">
            <a:xfrm>
              <a:off x="2743208" y="5688004"/>
              <a:ext cx="47625" cy="47625"/>
            </a:xfrm>
            <a:custGeom>
              <a:avLst/>
              <a:gdLst/>
              <a:ahLst/>
              <a:cxnLst>
                <a:cxn ang="0">
                  <a:pos x="0" y="16"/>
                </a:cxn>
                <a:cxn ang="0">
                  <a:pos x="9" y="8"/>
                </a:cxn>
                <a:cxn ang="0">
                  <a:pos x="4" y="0"/>
                </a:cxn>
                <a:cxn ang="0">
                  <a:pos x="16" y="2"/>
                </a:cxn>
                <a:cxn ang="0">
                  <a:pos x="0" y="16"/>
                </a:cxn>
              </a:cxnLst>
              <a:rect l="0" t="0" r="r" b="b"/>
              <a:pathLst>
                <a:path w="17" h="17">
                  <a:moveTo>
                    <a:pt x="0" y="16"/>
                  </a:moveTo>
                  <a:lnTo>
                    <a:pt x="9" y="8"/>
                  </a:lnTo>
                  <a:lnTo>
                    <a:pt x="4" y="0"/>
                  </a:lnTo>
                  <a:lnTo>
                    <a:pt x="16" y="2"/>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7" name="Freeform 65">
              <a:extLst>
                <a:ext uri="{FF2B5EF4-FFF2-40B4-BE49-F238E27FC236}">
                  <a16:creationId xmlns:a16="http://schemas.microsoft.com/office/drawing/2014/main" id="{42950662-7FB6-407D-9FF1-ECF126DEEFBB}"/>
                </a:ext>
              </a:extLst>
            </p:cNvPr>
            <p:cNvSpPr>
              <a:spLocks noChangeAspect="1"/>
            </p:cNvSpPr>
            <p:nvPr/>
          </p:nvSpPr>
          <p:spPr bwMode="auto">
            <a:xfrm>
              <a:off x="2774958" y="5684829"/>
              <a:ext cx="44450" cy="47625"/>
            </a:xfrm>
            <a:custGeom>
              <a:avLst/>
              <a:gdLst/>
              <a:ahLst/>
              <a:cxnLst>
                <a:cxn ang="0">
                  <a:pos x="0" y="16"/>
                </a:cxn>
                <a:cxn ang="0">
                  <a:pos x="7" y="0"/>
                </a:cxn>
                <a:cxn ang="0">
                  <a:pos x="16" y="6"/>
                </a:cxn>
                <a:cxn ang="0">
                  <a:pos x="0" y="16"/>
                </a:cxn>
              </a:cxnLst>
              <a:rect l="0" t="0" r="r" b="b"/>
              <a:pathLst>
                <a:path w="17" h="17">
                  <a:moveTo>
                    <a:pt x="0" y="16"/>
                  </a:moveTo>
                  <a:lnTo>
                    <a:pt x="7" y="0"/>
                  </a:lnTo>
                  <a:lnTo>
                    <a:pt x="16" y="6"/>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8" name="Freeform 66">
              <a:extLst>
                <a:ext uri="{FF2B5EF4-FFF2-40B4-BE49-F238E27FC236}">
                  <a16:creationId xmlns:a16="http://schemas.microsoft.com/office/drawing/2014/main" id="{1F3656A6-ADA5-4970-A12C-5D0640E70065}"/>
                </a:ext>
              </a:extLst>
            </p:cNvPr>
            <p:cNvSpPr>
              <a:spLocks noChangeAspect="1"/>
            </p:cNvSpPr>
            <p:nvPr/>
          </p:nvSpPr>
          <p:spPr bwMode="auto">
            <a:xfrm>
              <a:off x="4714888" y="2146297"/>
              <a:ext cx="263526" cy="414337"/>
            </a:xfrm>
            <a:custGeom>
              <a:avLst/>
              <a:gdLst/>
              <a:ahLst/>
              <a:cxnLst>
                <a:cxn ang="0">
                  <a:pos x="0" y="15"/>
                </a:cxn>
                <a:cxn ang="0">
                  <a:pos x="6" y="11"/>
                </a:cxn>
                <a:cxn ang="0">
                  <a:pos x="16" y="20"/>
                </a:cxn>
                <a:cxn ang="0">
                  <a:pos x="35" y="21"/>
                </a:cxn>
                <a:cxn ang="0">
                  <a:pos x="45" y="16"/>
                </a:cxn>
                <a:cxn ang="0">
                  <a:pos x="48" y="3"/>
                </a:cxn>
                <a:cxn ang="0">
                  <a:pos x="66" y="0"/>
                </a:cxn>
                <a:cxn ang="0">
                  <a:pos x="75" y="5"/>
                </a:cxn>
                <a:cxn ang="0">
                  <a:pos x="74" y="15"/>
                </a:cxn>
                <a:cxn ang="0">
                  <a:pos x="70" y="26"/>
                </a:cxn>
                <a:cxn ang="0">
                  <a:pos x="83" y="38"/>
                </a:cxn>
                <a:cxn ang="0">
                  <a:pos x="75" y="48"/>
                </a:cxn>
                <a:cxn ang="0">
                  <a:pos x="85" y="64"/>
                </a:cxn>
                <a:cxn ang="0">
                  <a:pos x="82" y="78"/>
                </a:cxn>
                <a:cxn ang="0">
                  <a:pos x="96" y="109"/>
                </a:cxn>
                <a:cxn ang="0">
                  <a:pos x="62" y="138"/>
                </a:cxn>
                <a:cxn ang="0">
                  <a:pos x="22" y="147"/>
                </a:cxn>
                <a:cxn ang="0">
                  <a:pos x="19" y="141"/>
                </a:cxn>
                <a:cxn ang="0">
                  <a:pos x="6" y="137"/>
                </a:cxn>
                <a:cxn ang="0">
                  <a:pos x="4" y="108"/>
                </a:cxn>
                <a:cxn ang="0">
                  <a:pos x="43" y="77"/>
                </a:cxn>
                <a:cxn ang="0">
                  <a:pos x="31" y="62"/>
                </a:cxn>
                <a:cxn ang="0">
                  <a:pos x="26" y="31"/>
                </a:cxn>
                <a:cxn ang="0">
                  <a:pos x="0" y="15"/>
                </a:cxn>
              </a:cxnLst>
              <a:rect l="0" t="0" r="r" b="b"/>
              <a:pathLst>
                <a:path w="97" h="148">
                  <a:moveTo>
                    <a:pt x="0" y="15"/>
                  </a:moveTo>
                  <a:lnTo>
                    <a:pt x="6" y="11"/>
                  </a:lnTo>
                  <a:lnTo>
                    <a:pt x="16" y="20"/>
                  </a:lnTo>
                  <a:lnTo>
                    <a:pt x="35" y="21"/>
                  </a:lnTo>
                  <a:lnTo>
                    <a:pt x="45" y="16"/>
                  </a:lnTo>
                  <a:lnTo>
                    <a:pt x="48" y="3"/>
                  </a:lnTo>
                  <a:lnTo>
                    <a:pt x="66" y="0"/>
                  </a:lnTo>
                  <a:lnTo>
                    <a:pt x="75" y="5"/>
                  </a:lnTo>
                  <a:lnTo>
                    <a:pt x="74" y="15"/>
                  </a:lnTo>
                  <a:lnTo>
                    <a:pt x="70" y="26"/>
                  </a:lnTo>
                  <a:lnTo>
                    <a:pt x="83" y="38"/>
                  </a:lnTo>
                  <a:lnTo>
                    <a:pt x="75" y="48"/>
                  </a:lnTo>
                  <a:lnTo>
                    <a:pt x="85" y="64"/>
                  </a:lnTo>
                  <a:lnTo>
                    <a:pt x="82" y="78"/>
                  </a:lnTo>
                  <a:lnTo>
                    <a:pt x="96" y="109"/>
                  </a:lnTo>
                  <a:lnTo>
                    <a:pt x="62" y="138"/>
                  </a:lnTo>
                  <a:lnTo>
                    <a:pt x="22" y="147"/>
                  </a:lnTo>
                  <a:lnTo>
                    <a:pt x="19" y="141"/>
                  </a:lnTo>
                  <a:lnTo>
                    <a:pt x="6" y="137"/>
                  </a:lnTo>
                  <a:lnTo>
                    <a:pt x="4" y="108"/>
                  </a:lnTo>
                  <a:lnTo>
                    <a:pt x="43" y="77"/>
                  </a:lnTo>
                  <a:lnTo>
                    <a:pt x="31" y="62"/>
                  </a:lnTo>
                  <a:lnTo>
                    <a:pt x="26" y="31"/>
                  </a:lnTo>
                  <a:lnTo>
                    <a:pt x="0" y="1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59" name="Freeform 67">
              <a:extLst>
                <a:ext uri="{FF2B5EF4-FFF2-40B4-BE49-F238E27FC236}">
                  <a16:creationId xmlns:a16="http://schemas.microsoft.com/office/drawing/2014/main" id="{442F0786-2D1B-44BA-8855-BA0D098BB2E0}"/>
                </a:ext>
              </a:extLst>
            </p:cNvPr>
            <p:cNvSpPr>
              <a:spLocks noChangeAspect="1"/>
            </p:cNvSpPr>
            <p:nvPr/>
          </p:nvSpPr>
          <p:spPr bwMode="auto">
            <a:xfrm>
              <a:off x="4129099" y="2867021"/>
              <a:ext cx="284163" cy="276225"/>
            </a:xfrm>
            <a:custGeom>
              <a:avLst/>
              <a:gdLst/>
              <a:ahLst/>
              <a:cxnLst>
                <a:cxn ang="0">
                  <a:pos x="0" y="45"/>
                </a:cxn>
                <a:cxn ang="0">
                  <a:pos x="0" y="60"/>
                </a:cxn>
                <a:cxn ang="0">
                  <a:pos x="28" y="70"/>
                </a:cxn>
                <a:cxn ang="0">
                  <a:pos x="22" y="78"/>
                </a:cxn>
                <a:cxn ang="0">
                  <a:pos x="32" y="88"/>
                </a:cxn>
                <a:cxn ang="0">
                  <a:pos x="33" y="111"/>
                </a:cxn>
                <a:cxn ang="0">
                  <a:pos x="25" y="136"/>
                </a:cxn>
                <a:cxn ang="0">
                  <a:pos x="68" y="149"/>
                </a:cxn>
                <a:cxn ang="0">
                  <a:pos x="71" y="150"/>
                </a:cxn>
                <a:cxn ang="0">
                  <a:pos x="92" y="153"/>
                </a:cxn>
                <a:cxn ang="0">
                  <a:pos x="92" y="141"/>
                </a:cxn>
                <a:cxn ang="0">
                  <a:pos x="104" y="133"/>
                </a:cxn>
                <a:cxn ang="0">
                  <a:pos x="131" y="141"/>
                </a:cxn>
                <a:cxn ang="0">
                  <a:pos x="148" y="129"/>
                </a:cxn>
                <a:cxn ang="0">
                  <a:pos x="139" y="110"/>
                </a:cxn>
                <a:cxn ang="0">
                  <a:pos x="142" y="93"/>
                </a:cxn>
                <a:cxn ang="0">
                  <a:pos x="128" y="84"/>
                </a:cxn>
                <a:cxn ang="0">
                  <a:pos x="148" y="62"/>
                </a:cxn>
                <a:cxn ang="0">
                  <a:pos x="157" y="39"/>
                </a:cxn>
                <a:cxn ang="0">
                  <a:pos x="131" y="29"/>
                </a:cxn>
                <a:cxn ang="0">
                  <a:pos x="125" y="28"/>
                </a:cxn>
                <a:cxn ang="0">
                  <a:pos x="86" y="0"/>
                </a:cxn>
                <a:cxn ang="0">
                  <a:pos x="73" y="5"/>
                </a:cxn>
                <a:cxn ang="0">
                  <a:pos x="58" y="31"/>
                </a:cxn>
                <a:cxn ang="0">
                  <a:pos x="25" y="26"/>
                </a:cxn>
                <a:cxn ang="0">
                  <a:pos x="31" y="47"/>
                </a:cxn>
                <a:cxn ang="0">
                  <a:pos x="2" y="48"/>
                </a:cxn>
              </a:cxnLst>
              <a:rect l="0" t="0" r="r" b="b"/>
              <a:pathLst>
                <a:path w="157" h="153">
                  <a:moveTo>
                    <a:pt x="0" y="45"/>
                  </a:moveTo>
                  <a:lnTo>
                    <a:pt x="0" y="60"/>
                  </a:lnTo>
                  <a:lnTo>
                    <a:pt x="28" y="70"/>
                  </a:lnTo>
                  <a:lnTo>
                    <a:pt x="22" y="78"/>
                  </a:lnTo>
                  <a:lnTo>
                    <a:pt x="32" y="88"/>
                  </a:lnTo>
                  <a:lnTo>
                    <a:pt x="33" y="111"/>
                  </a:lnTo>
                  <a:lnTo>
                    <a:pt x="25" y="136"/>
                  </a:lnTo>
                  <a:lnTo>
                    <a:pt x="68" y="149"/>
                  </a:lnTo>
                  <a:lnTo>
                    <a:pt x="71" y="150"/>
                  </a:lnTo>
                  <a:lnTo>
                    <a:pt x="92" y="153"/>
                  </a:lnTo>
                  <a:lnTo>
                    <a:pt x="92" y="141"/>
                  </a:lnTo>
                  <a:lnTo>
                    <a:pt x="104" y="133"/>
                  </a:lnTo>
                  <a:lnTo>
                    <a:pt x="131" y="141"/>
                  </a:lnTo>
                  <a:lnTo>
                    <a:pt x="148" y="129"/>
                  </a:lnTo>
                  <a:lnTo>
                    <a:pt x="139" y="110"/>
                  </a:lnTo>
                  <a:lnTo>
                    <a:pt x="142" y="93"/>
                  </a:lnTo>
                  <a:lnTo>
                    <a:pt x="128" y="84"/>
                  </a:lnTo>
                  <a:lnTo>
                    <a:pt x="148" y="62"/>
                  </a:lnTo>
                  <a:lnTo>
                    <a:pt x="157" y="39"/>
                  </a:lnTo>
                  <a:lnTo>
                    <a:pt x="131" y="29"/>
                  </a:lnTo>
                  <a:lnTo>
                    <a:pt x="125" y="28"/>
                  </a:lnTo>
                  <a:lnTo>
                    <a:pt x="86" y="0"/>
                  </a:lnTo>
                  <a:lnTo>
                    <a:pt x="73" y="5"/>
                  </a:lnTo>
                  <a:lnTo>
                    <a:pt x="58" y="31"/>
                  </a:lnTo>
                  <a:lnTo>
                    <a:pt x="25" y="26"/>
                  </a:lnTo>
                  <a:lnTo>
                    <a:pt x="31" y="47"/>
                  </a:lnTo>
                  <a:lnTo>
                    <a:pt x="2" y="4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0" name="Freeform 68">
              <a:extLst>
                <a:ext uri="{FF2B5EF4-FFF2-40B4-BE49-F238E27FC236}">
                  <a16:creationId xmlns:a16="http://schemas.microsoft.com/office/drawing/2014/main" id="{3B65B84E-87C8-4131-A06A-8D04AC559674}"/>
                </a:ext>
              </a:extLst>
            </p:cNvPr>
            <p:cNvSpPr>
              <a:spLocks noChangeAspect="1"/>
            </p:cNvSpPr>
            <p:nvPr/>
          </p:nvSpPr>
          <p:spPr bwMode="auto">
            <a:xfrm>
              <a:off x="4424375" y="3121021"/>
              <a:ext cx="44450" cy="55562"/>
            </a:xfrm>
            <a:custGeom>
              <a:avLst/>
              <a:gdLst/>
              <a:ahLst/>
              <a:cxnLst>
                <a:cxn ang="0">
                  <a:pos x="0" y="10"/>
                </a:cxn>
                <a:cxn ang="0">
                  <a:pos x="13" y="19"/>
                </a:cxn>
                <a:cxn ang="0">
                  <a:pos x="16" y="0"/>
                </a:cxn>
                <a:cxn ang="0">
                  <a:pos x="0" y="10"/>
                </a:cxn>
              </a:cxnLst>
              <a:rect l="0" t="0" r="r" b="b"/>
              <a:pathLst>
                <a:path w="17" h="20">
                  <a:moveTo>
                    <a:pt x="0" y="10"/>
                  </a:moveTo>
                  <a:lnTo>
                    <a:pt x="13" y="19"/>
                  </a:lnTo>
                  <a:lnTo>
                    <a:pt x="16" y="0"/>
                  </a:lnTo>
                  <a:lnTo>
                    <a:pt x="0" y="1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1" name="Freeform 69">
              <a:extLst>
                <a:ext uri="{FF2B5EF4-FFF2-40B4-BE49-F238E27FC236}">
                  <a16:creationId xmlns:a16="http://schemas.microsoft.com/office/drawing/2014/main" id="{225DCCD7-103F-4799-A1BF-597280A0E8C2}"/>
                </a:ext>
              </a:extLst>
            </p:cNvPr>
            <p:cNvSpPr>
              <a:spLocks noChangeAspect="1"/>
            </p:cNvSpPr>
            <p:nvPr/>
          </p:nvSpPr>
          <p:spPr bwMode="auto">
            <a:xfrm>
              <a:off x="2900371" y="4133844"/>
              <a:ext cx="71438" cy="88900"/>
            </a:xfrm>
            <a:custGeom>
              <a:avLst/>
              <a:gdLst/>
              <a:ahLst/>
              <a:cxnLst>
                <a:cxn ang="0">
                  <a:pos x="0" y="30"/>
                </a:cxn>
                <a:cxn ang="0">
                  <a:pos x="4" y="0"/>
                </a:cxn>
                <a:cxn ang="0">
                  <a:pos x="25" y="14"/>
                </a:cxn>
                <a:cxn ang="0">
                  <a:pos x="12" y="31"/>
                </a:cxn>
                <a:cxn ang="0">
                  <a:pos x="0" y="30"/>
                </a:cxn>
              </a:cxnLst>
              <a:rect l="0" t="0" r="r" b="b"/>
              <a:pathLst>
                <a:path w="26" h="32">
                  <a:moveTo>
                    <a:pt x="0" y="30"/>
                  </a:moveTo>
                  <a:lnTo>
                    <a:pt x="4" y="0"/>
                  </a:lnTo>
                  <a:lnTo>
                    <a:pt x="25" y="14"/>
                  </a:lnTo>
                  <a:lnTo>
                    <a:pt x="12" y="31"/>
                  </a:lnTo>
                  <a:lnTo>
                    <a:pt x="0" y="3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2" name="Freeform 70">
              <a:extLst>
                <a:ext uri="{FF2B5EF4-FFF2-40B4-BE49-F238E27FC236}">
                  <a16:creationId xmlns:a16="http://schemas.microsoft.com/office/drawing/2014/main" id="{2AB9F98F-A4DD-4926-A793-F6696B14A898}"/>
                </a:ext>
              </a:extLst>
            </p:cNvPr>
            <p:cNvSpPr>
              <a:spLocks noChangeAspect="1"/>
            </p:cNvSpPr>
            <p:nvPr/>
          </p:nvSpPr>
          <p:spPr bwMode="auto">
            <a:xfrm>
              <a:off x="4360875" y="2740021"/>
              <a:ext cx="215901" cy="246062"/>
            </a:xfrm>
            <a:custGeom>
              <a:avLst/>
              <a:gdLst/>
              <a:ahLst/>
              <a:cxnLst>
                <a:cxn ang="0">
                  <a:pos x="0" y="36"/>
                </a:cxn>
                <a:cxn ang="0">
                  <a:pos x="0" y="50"/>
                </a:cxn>
                <a:cxn ang="0">
                  <a:pos x="1" y="57"/>
                </a:cxn>
                <a:cxn ang="0">
                  <a:pos x="2" y="64"/>
                </a:cxn>
                <a:cxn ang="0">
                  <a:pos x="19" y="70"/>
                </a:cxn>
                <a:cxn ang="0">
                  <a:pos x="13" y="85"/>
                </a:cxn>
                <a:cxn ang="0">
                  <a:pos x="30" y="87"/>
                </a:cxn>
                <a:cxn ang="0">
                  <a:pos x="61" y="87"/>
                </a:cxn>
                <a:cxn ang="0">
                  <a:pos x="69" y="73"/>
                </a:cxn>
                <a:cxn ang="0">
                  <a:pos x="52" y="55"/>
                </a:cxn>
                <a:cxn ang="0">
                  <a:pos x="72" y="45"/>
                </a:cxn>
                <a:cxn ang="0">
                  <a:pos x="78" y="48"/>
                </a:cxn>
                <a:cxn ang="0">
                  <a:pos x="72" y="13"/>
                </a:cxn>
                <a:cxn ang="0">
                  <a:pos x="58" y="5"/>
                </a:cxn>
                <a:cxn ang="0">
                  <a:pos x="42" y="11"/>
                </a:cxn>
                <a:cxn ang="0">
                  <a:pos x="44" y="6"/>
                </a:cxn>
                <a:cxn ang="0">
                  <a:pos x="30" y="0"/>
                </a:cxn>
                <a:cxn ang="0">
                  <a:pos x="23" y="0"/>
                </a:cxn>
                <a:cxn ang="0">
                  <a:pos x="23" y="19"/>
                </a:cxn>
                <a:cxn ang="0">
                  <a:pos x="15" y="14"/>
                </a:cxn>
                <a:cxn ang="0">
                  <a:pos x="10" y="20"/>
                </a:cxn>
                <a:cxn ang="0">
                  <a:pos x="9" y="31"/>
                </a:cxn>
                <a:cxn ang="0">
                  <a:pos x="0" y="36"/>
                </a:cxn>
              </a:cxnLst>
              <a:rect l="0" t="0" r="r" b="b"/>
              <a:pathLst>
                <a:path w="79" h="88">
                  <a:moveTo>
                    <a:pt x="0" y="36"/>
                  </a:moveTo>
                  <a:lnTo>
                    <a:pt x="0" y="50"/>
                  </a:lnTo>
                  <a:lnTo>
                    <a:pt x="1" y="57"/>
                  </a:lnTo>
                  <a:lnTo>
                    <a:pt x="2" y="64"/>
                  </a:lnTo>
                  <a:lnTo>
                    <a:pt x="19" y="70"/>
                  </a:lnTo>
                  <a:lnTo>
                    <a:pt x="13" y="85"/>
                  </a:lnTo>
                  <a:lnTo>
                    <a:pt x="30" y="87"/>
                  </a:lnTo>
                  <a:lnTo>
                    <a:pt x="61" y="87"/>
                  </a:lnTo>
                  <a:lnTo>
                    <a:pt x="69" y="73"/>
                  </a:lnTo>
                  <a:lnTo>
                    <a:pt x="52" y="55"/>
                  </a:lnTo>
                  <a:lnTo>
                    <a:pt x="72" y="45"/>
                  </a:lnTo>
                  <a:lnTo>
                    <a:pt x="78" y="48"/>
                  </a:lnTo>
                  <a:lnTo>
                    <a:pt x="72" y="13"/>
                  </a:lnTo>
                  <a:lnTo>
                    <a:pt x="58" y="5"/>
                  </a:lnTo>
                  <a:lnTo>
                    <a:pt x="42" y="11"/>
                  </a:lnTo>
                  <a:lnTo>
                    <a:pt x="44" y="6"/>
                  </a:lnTo>
                  <a:lnTo>
                    <a:pt x="30" y="0"/>
                  </a:lnTo>
                  <a:lnTo>
                    <a:pt x="23" y="0"/>
                  </a:lnTo>
                  <a:lnTo>
                    <a:pt x="23" y="19"/>
                  </a:lnTo>
                  <a:lnTo>
                    <a:pt x="15" y="14"/>
                  </a:lnTo>
                  <a:lnTo>
                    <a:pt x="10" y="20"/>
                  </a:lnTo>
                  <a:lnTo>
                    <a:pt x="9" y="31"/>
                  </a:lnTo>
                  <a:lnTo>
                    <a:pt x="0" y="3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3" name="Freeform 71">
              <a:extLst>
                <a:ext uri="{FF2B5EF4-FFF2-40B4-BE49-F238E27FC236}">
                  <a16:creationId xmlns:a16="http://schemas.microsoft.com/office/drawing/2014/main" id="{58FCB367-948B-42D0-87F6-AC56E20C65C6}"/>
                </a:ext>
              </a:extLst>
            </p:cNvPr>
            <p:cNvSpPr>
              <a:spLocks noChangeAspect="1"/>
            </p:cNvSpPr>
            <p:nvPr/>
          </p:nvSpPr>
          <p:spPr bwMode="auto">
            <a:xfrm>
              <a:off x="4703776" y="3160708"/>
              <a:ext cx="155575" cy="160337"/>
            </a:xfrm>
            <a:custGeom>
              <a:avLst/>
              <a:gdLst/>
              <a:ahLst/>
              <a:cxnLst>
                <a:cxn ang="0">
                  <a:pos x="0" y="22"/>
                </a:cxn>
                <a:cxn ang="0">
                  <a:pos x="8" y="10"/>
                </a:cxn>
                <a:cxn ang="0">
                  <a:pos x="26" y="5"/>
                </a:cxn>
                <a:cxn ang="0">
                  <a:pos x="47" y="5"/>
                </a:cxn>
                <a:cxn ang="0">
                  <a:pos x="56" y="0"/>
                </a:cxn>
                <a:cxn ang="0">
                  <a:pos x="53" y="11"/>
                </a:cxn>
                <a:cxn ang="0">
                  <a:pos x="38" y="9"/>
                </a:cxn>
                <a:cxn ang="0">
                  <a:pos x="30" y="19"/>
                </a:cxn>
                <a:cxn ang="0">
                  <a:pos x="23" y="13"/>
                </a:cxn>
                <a:cxn ang="0">
                  <a:pos x="28" y="28"/>
                </a:cxn>
                <a:cxn ang="0">
                  <a:pos x="21" y="31"/>
                </a:cxn>
                <a:cxn ang="0">
                  <a:pos x="35" y="38"/>
                </a:cxn>
                <a:cxn ang="0">
                  <a:pos x="35" y="43"/>
                </a:cxn>
                <a:cxn ang="0">
                  <a:pos x="23" y="45"/>
                </a:cxn>
                <a:cxn ang="0">
                  <a:pos x="27" y="56"/>
                </a:cxn>
                <a:cxn ang="0">
                  <a:pos x="13" y="52"/>
                </a:cxn>
                <a:cxn ang="0">
                  <a:pos x="9" y="42"/>
                </a:cxn>
                <a:cxn ang="0">
                  <a:pos x="27" y="38"/>
                </a:cxn>
                <a:cxn ang="0">
                  <a:pos x="9" y="37"/>
                </a:cxn>
                <a:cxn ang="0">
                  <a:pos x="0" y="22"/>
                </a:cxn>
              </a:cxnLst>
              <a:rect l="0" t="0" r="r" b="b"/>
              <a:pathLst>
                <a:path w="57" h="57">
                  <a:moveTo>
                    <a:pt x="0" y="22"/>
                  </a:moveTo>
                  <a:lnTo>
                    <a:pt x="8" y="10"/>
                  </a:lnTo>
                  <a:lnTo>
                    <a:pt x="26" y="5"/>
                  </a:lnTo>
                  <a:lnTo>
                    <a:pt x="47" y="5"/>
                  </a:lnTo>
                  <a:lnTo>
                    <a:pt x="56" y="0"/>
                  </a:lnTo>
                  <a:lnTo>
                    <a:pt x="53" y="11"/>
                  </a:lnTo>
                  <a:lnTo>
                    <a:pt x="38" y="9"/>
                  </a:lnTo>
                  <a:lnTo>
                    <a:pt x="30" y="19"/>
                  </a:lnTo>
                  <a:lnTo>
                    <a:pt x="23" y="13"/>
                  </a:lnTo>
                  <a:lnTo>
                    <a:pt x="28" y="28"/>
                  </a:lnTo>
                  <a:lnTo>
                    <a:pt x="21" y="31"/>
                  </a:lnTo>
                  <a:lnTo>
                    <a:pt x="35" y="38"/>
                  </a:lnTo>
                  <a:lnTo>
                    <a:pt x="35" y="43"/>
                  </a:lnTo>
                  <a:lnTo>
                    <a:pt x="23" y="45"/>
                  </a:lnTo>
                  <a:lnTo>
                    <a:pt x="27" y="56"/>
                  </a:lnTo>
                  <a:lnTo>
                    <a:pt x="13" y="52"/>
                  </a:lnTo>
                  <a:lnTo>
                    <a:pt x="9" y="42"/>
                  </a:lnTo>
                  <a:lnTo>
                    <a:pt x="27" y="38"/>
                  </a:lnTo>
                  <a:lnTo>
                    <a:pt x="9" y="37"/>
                  </a:lnTo>
                  <a:lnTo>
                    <a:pt x="0" y="2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4" name="Freeform 72">
              <a:extLst>
                <a:ext uri="{FF2B5EF4-FFF2-40B4-BE49-F238E27FC236}">
                  <a16:creationId xmlns:a16="http://schemas.microsoft.com/office/drawing/2014/main" id="{5A65DC3F-2AA7-4CB8-8F44-222350373E7A}"/>
                </a:ext>
              </a:extLst>
            </p:cNvPr>
            <p:cNvSpPr>
              <a:spLocks noChangeAspect="1"/>
            </p:cNvSpPr>
            <p:nvPr/>
          </p:nvSpPr>
          <p:spPr bwMode="auto">
            <a:xfrm>
              <a:off x="4784738" y="3343270"/>
              <a:ext cx="74613" cy="47625"/>
            </a:xfrm>
            <a:custGeom>
              <a:avLst/>
              <a:gdLst/>
              <a:ahLst/>
              <a:cxnLst>
                <a:cxn ang="0">
                  <a:pos x="0" y="16"/>
                </a:cxn>
                <a:cxn ang="0">
                  <a:pos x="2" y="0"/>
                </a:cxn>
                <a:cxn ang="0">
                  <a:pos x="26" y="16"/>
                </a:cxn>
                <a:cxn ang="0">
                  <a:pos x="8" y="16"/>
                </a:cxn>
                <a:cxn ang="0">
                  <a:pos x="0" y="16"/>
                </a:cxn>
              </a:cxnLst>
              <a:rect l="0" t="0" r="r" b="b"/>
              <a:pathLst>
                <a:path w="27" h="17">
                  <a:moveTo>
                    <a:pt x="0" y="16"/>
                  </a:moveTo>
                  <a:lnTo>
                    <a:pt x="2" y="0"/>
                  </a:lnTo>
                  <a:lnTo>
                    <a:pt x="26" y="16"/>
                  </a:lnTo>
                  <a:lnTo>
                    <a:pt x="8" y="16"/>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5" name="Freeform 73">
              <a:extLst>
                <a:ext uri="{FF2B5EF4-FFF2-40B4-BE49-F238E27FC236}">
                  <a16:creationId xmlns:a16="http://schemas.microsoft.com/office/drawing/2014/main" id="{88E4A4C0-775F-440D-9412-F85A9C5A600A}"/>
                </a:ext>
              </a:extLst>
            </p:cNvPr>
            <p:cNvSpPr>
              <a:spLocks noChangeAspect="1"/>
            </p:cNvSpPr>
            <p:nvPr/>
          </p:nvSpPr>
          <p:spPr bwMode="auto">
            <a:xfrm>
              <a:off x="2449520" y="1430336"/>
              <a:ext cx="1473204" cy="1122361"/>
            </a:xfrm>
            <a:custGeom>
              <a:avLst/>
              <a:gdLst/>
              <a:ahLst/>
              <a:cxnLst>
                <a:cxn ang="0">
                  <a:pos x="61" y="94"/>
                </a:cxn>
                <a:cxn ang="0">
                  <a:pos x="71" y="77"/>
                </a:cxn>
                <a:cxn ang="0">
                  <a:pos x="47" y="69"/>
                </a:cxn>
                <a:cxn ang="0">
                  <a:pos x="101" y="38"/>
                </a:cxn>
                <a:cxn ang="0">
                  <a:pos x="156" y="26"/>
                </a:cxn>
                <a:cxn ang="0">
                  <a:pos x="199" y="41"/>
                </a:cxn>
                <a:cxn ang="0">
                  <a:pos x="188" y="23"/>
                </a:cxn>
                <a:cxn ang="0">
                  <a:pos x="253" y="33"/>
                </a:cxn>
                <a:cxn ang="0">
                  <a:pos x="286" y="23"/>
                </a:cxn>
                <a:cxn ang="0">
                  <a:pos x="237" y="8"/>
                </a:cxn>
                <a:cxn ang="0">
                  <a:pos x="296" y="17"/>
                </a:cxn>
                <a:cxn ang="0">
                  <a:pos x="294" y="2"/>
                </a:cxn>
                <a:cxn ang="0">
                  <a:pos x="407" y="7"/>
                </a:cxn>
                <a:cxn ang="0">
                  <a:pos x="417" y="8"/>
                </a:cxn>
                <a:cxn ang="0">
                  <a:pos x="454" y="21"/>
                </a:cxn>
                <a:cxn ang="0">
                  <a:pos x="345" y="37"/>
                </a:cxn>
                <a:cxn ang="0">
                  <a:pos x="403" y="45"/>
                </a:cxn>
                <a:cxn ang="0">
                  <a:pos x="468" y="42"/>
                </a:cxn>
                <a:cxn ang="0">
                  <a:pos x="514" y="36"/>
                </a:cxn>
                <a:cxn ang="0">
                  <a:pos x="457" y="64"/>
                </a:cxn>
                <a:cxn ang="0">
                  <a:pos x="494" y="74"/>
                </a:cxn>
                <a:cxn ang="0">
                  <a:pos x="461" y="100"/>
                </a:cxn>
                <a:cxn ang="0">
                  <a:pos x="466" y="120"/>
                </a:cxn>
                <a:cxn ang="0">
                  <a:pos x="456" y="135"/>
                </a:cxn>
                <a:cxn ang="0">
                  <a:pos x="472" y="149"/>
                </a:cxn>
                <a:cxn ang="0">
                  <a:pos x="452" y="162"/>
                </a:cxn>
                <a:cxn ang="0">
                  <a:pos x="462" y="178"/>
                </a:cxn>
                <a:cxn ang="0">
                  <a:pos x="468" y="191"/>
                </a:cxn>
                <a:cxn ang="0">
                  <a:pos x="410" y="200"/>
                </a:cxn>
                <a:cxn ang="0">
                  <a:pos x="422" y="221"/>
                </a:cxn>
                <a:cxn ang="0">
                  <a:pos x="453" y="228"/>
                </a:cxn>
                <a:cxn ang="0">
                  <a:pos x="448" y="242"/>
                </a:cxn>
                <a:cxn ang="0">
                  <a:pos x="404" y="226"/>
                </a:cxn>
                <a:cxn ang="0">
                  <a:pos x="413" y="250"/>
                </a:cxn>
                <a:cxn ang="0">
                  <a:pos x="415" y="276"/>
                </a:cxn>
                <a:cxn ang="0">
                  <a:pos x="363" y="285"/>
                </a:cxn>
                <a:cxn ang="0">
                  <a:pos x="328" y="318"/>
                </a:cxn>
                <a:cxn ang="0">
                  <a:pos x="312" y="311"/>
                </a:cxn>
                <a:cxn ang="0">
                  <a:pos x="282" y="333"/>
                </a:cxn>
                <a:cxn ang="0">
                  <a:pos x="281" y="349"/>
                </a:cxn>
                <a:cxn ang="0">
                  <a:pos x="279" y="361"/>
                </a:cxn>
                <a:cxn ang="0">
                  <a:pos x="261" y="393"/>
                </a:cxn>
                <a:cxn ang="0">
                  <a:pos x="221" y="390"/>
                </a:cxn>
                <a:cxn ang="0">
                  <a:pos x="210" y="381"/>
                </a:cxn>
                <a:cxn ang="0">
                  <a:pos x="191" y="344"/>
                </a:cxn>
                <a:cxn ang="0">
                  <a:pos x="186" y="326"/>
                </a:cxn>
                <a:cxn ang="0">
                  <a:pos x="181" y="286"/>
                </a:cxn>
                <a:cxn ang="0">
                  <a:pos x="179" y="281"/>
                </a:cxn>
                <a:cxn ang="0">
                  <a:pos x="183" y="255"/>
                </a:cxn>
                <a:cxn ang="0">
                  <a:pos x="199" y="244"/>
                </a:cxn>
                <a:cxn ang="0">
                  <a:pos x="187" y="232"/>
                </a:cxn>
                <a:cxn ang="0">
                  <a:pos x="170" y="232"/>
                </a:cxn>
                <a:cxn ang="0">
                  <a:pos x="156" y="223"/>
                </a:cxn>
                <a:cxn ang="0">
                  <a:pos x="144" y="181"/>
                </a:cxn>
                <a:cxn ang="0">
                  <a:pos x="108" y="151"/>
                </a:cxn>
                <a:cxn ang="0">
                  <a:pos x="60" y="155"/>
                </a:cxn>
                <a:cxn ang="0">
                  <a:pos x="14" y="135"/>
                </a:cxn>
                <a:cxn ang="0">
                  <a:pos x="59" y="126"/>
                </a:cxn>
              </a:cxnLst>
              <a:rect l="0" t="0" r="r" b="b"/>
              <a:pathLst>
                <a:path w="541" h="400">
                  <a:moveTo>
                    <a:pt x="0" y="112"/>
                  </a:moveTo>
                  <a:lnTo>
                    <a:pt x="4" y="106"/>
                  </a:lnTo>
                  <a:lnTo>
                    <a:pt x="38" y="94"/>
                  </a:lnTo>
                  <a:lnTo>
                    <a:pt x="61" y="94"/>
                  </a:lnTo>
                  <a:lnTo>
                    <a:pt x="74" y="85"/>
                  </a:lnTo>
                  <a:lnTo>
                    <a:pt x="69" y="82"/>
                  </a:lnTo>
                  <a:lnTo>
                    <a:pt x="77" y="79"/>
                  </a:lnTo>
                  <a:lnTo>
                    <a:pt x="71" y="77"/>
                  </a:lnTo>
                  <a:lnTo>
                    <a:pt x="83" y="74"/>
                  </a:lnTo>
                  <a:lnTo>
                    <a:pt x="78" y="71"/>
                  </a:lnTo>
                  <a:lnTo>
                    <a:pt x="63" y="77"/>
                  </a:lnTo>
                  <a:lnTo>
                    <a:pt x="47" y="69"/>
                  </a:lnTo>
                  <a:lnTo>
                    <a:pt x="67" y="64"/>
                  </a:lnTo>
                  <a:lnTo>
                    <a:pt x="78" y="51"/>
                  </a:lnTo>
                  <a:lnTo>
                    <a:pt x="102" y="51"/>
                  </a:lnTo>
                  <a:lnTo>
                    <a:pt x="101" y="38"/>
                  </a:lnTo>
                  <a:lnTo>
                    <a:pt x="119" y="37"/>
                  </a:lnTo>
                  <a:lnTo>
                    <a:pt x="137" y="47"/>
                  </a:lnTo>
                  <a:lnTo>
                    <a:pt x="115" y="34"/>
                  </a:lnTo>
                  <a:lnTo>
                    <a:pt x="156" y="26"/>
                  </a:lnTo>
                  <a:lnTo>
                    <a:pt x="166" y="32"/>
                  </a:lnTo>
                  <a:lnTo>
                    <a:pt x="168" y="44"/>
                  </a:lnTo>
                  <a:lnTo>
                    <a:pt x="173" y="33"/>
                  </a:lnTo>
                  <a:lnTo>
                    <a:pt x="199" y="41"/>
                  </a:lnTo>
                  <a:lnTo>
                    <a:pt x="190" y="35"/>
                  </a:lnTo>
                  <a:lnTo>
                    <a:pt x="202" y="36"/>
                  </a:lnTo>
                  <a:lnTo>
                    <a:pt x="191" y="29"/>
                  </a:lnTo>
                  <a:lnTo>
                    <a:pt x="188" y="23"/>
                  </a:lnTo>
                  <a:lnTo>
                    <a:pt x="194" y="22"/>
                  </a:lnTo>
                  <a:lnTo>
                    <a:pt x="246" y="39"/>
                  </a:lnTo>
                  <a:lnTo>
                    <a:pt x="242" y="33"/>
                  </a:lnTo>
                  <a:lnTo>
                    <a:pt x="253" y="33"/>
                  </a:lnTo>
                  <a:lnTo>
                    <a:pt x="246" y="28"/>
                  </a:lnTo>
                  <a:lnTo>
                    <a:pt x="264" y="29"/>
                  </a:lnTo>
                  <a:lnTo>
                    <a:pt x="236" y="17"/>
                  </a:lnTo>
                  <a:lnTo>
                    <a:pt x="286" y="23"/>
                  </a:lnTo>
                  <a:lnTo>
                    <a:pt x="275" y="16"/>
                  </a:lnTo>
                  <a:lnTo>
                    <a:pt x="246" y="15"/>
                  </a:lnTo>
                  <a:lnTo>
                    <a:pt x="255" y="14"/>
                  </a:lnTo>
                  <a:lnTo>
                    <a:pt x="237" y="8"/>
                  </a:lnTo>
                  <a:lnTo>
                    <a:pt x="259" y="10"/>
                  </a:lnTo>
                  <a:lnTo>
                    <a:pt x="250" y="7"/>
                  </a:lnTo>
                  <a:lnTo>
                    <a:pt x="259" y="5"/>
                  </a:lnTo>
                  <a:lnTo>
                    <a:pt x="296" y="17"/>
                  </a:lnTo>
                  <a:lnTo>
                    <a:pt x="292" y="12"/>
                  </a:lnTo>
                  <a:lnTo>
                    <a:pt x="309" y="8"/>
                  </a:lnTo>
                  <a:lnTo>
                    <a:pt x="295" y="7"/>
                  </a:lnTo>
                  <a:lnTo>
                    <a:pt x="294" y="2"/>
                  </a:lnTo>
                  <a:lnTo>
                    <a:pt x="304" y="0"/>
                  </a:lnTo>
                  <a:lnTo>
                    <a:pt x="403" y="2"/>
                  </a:lnTo>
                  <a:lnTo>
                    <a:pt x="410" y="5"/>
                  </a:lnTo>
                  <a:lnTo>
                    <a:pt x="407" y="7"/>
                  </a:lnTo>
                  <a:lnTo>
                    <a:pt x="341" y="8"/>
                  </a:lnTo>
                  <a:lnTo>
                    <a:pt x="348" y="11"/>
                  </a:lnTo>
                  <a:lnTo>
                    <a:pt x="322" y="14"/>
                  </a:lnTo>
                  <a:lnTo>
                    <a:pt x="417" y="8"/>
                  </a:lnTo>
                  <a:lnTo>
                    <a:pt x="420" y="14"/>
                  </a:lnTo>
                  <a:lnTo>
                    <a:pt x="407" y="17"/>
                  </a:lnTo>
                  <a:lnTo>
                    <a:pt x="429" y="15"/>
                  </a:lnTo>
                  <a:lnTo>
                    <a:pt x="454" y="21"/>
                  </a:lnTo>
                  <a:lnTo>
                    <a:pt x="417" y="32"/>
                  </a:lnTo>
                  <a:lnTo>
                    <a:pt x="356" y="31"/>
                  </a:lnTo>
                  <a:lnTo>
                    <a:pt x="371" y="33"/>
                  </a:lnTo>
                  <a:lnTo>
                    <a:pt x="345" y="37"/>
                  </a:lnTo>
                  <a:lnTo>
                    <a:pt x="345" y="42"/>
                  </a:lnTo>
                  <a:lnTo>
                    <a:pt x="412" y="34"/>
                  </a:lnTo>
                  <a:lnTo>
                    <a:pt x="417" y="38"/>
                  </a:lnTo>
                  <a:lnTo>
                    <a:pt x="403" y="45"/>
                  </a:lnTo>
                  <a:lnTo>
                    <a:pt x="446" y="33"/>
                  </a:lnTo>
                  <a:lnTo>
                    <a:pt x="448" y="45"/>
                  </a:lnTo>
                  <a:lnTo>
                    <a:pt x="427" y="66"/>
                  </a:lnTo>
                  <a:lnTo>
                    <a:pt x="468" y="42"/>
                  </a:lnTo>
                  <a:lnTo>
                    <a:pt x="467" y="45"/>
                  </a:lnTo>
                  <a:lnTo>
                    <a:pt x="487" y="45"/>
                  </a:lnTo>
                  <a:lnTo>
                    <a:pt x="493" y="37"/>
                  </a:lnTo>
                  <a:lnTo>
                    <a:pt x="514" y="36"/>
                  </a:lnTo>
                  <a:lnTo>
                    <a:pt x="540" y="43"/>
                  </a:lnTo>
                  <a:lnTo>
                    <a:pt x="514" y="54"/>
                  </a:lnTo>
                  <a:lnTo>
                    <a:pt x="516" y="58"/>
                  </a:lnTo>
                  <a:lnTo>
                    <a:pt x="457" y="64"/>
                  </a:lnTo>
                  <a:lnTo>
                    <a:pt x="504" y="65"/>
                  </a:lnTo>
                  <a:lnTo>
                    <a:pt x="466" y="74"/>
                  </a:lnTo>
                  <a:lnTo>
                    <a:pt x="469" y="80"/>
                  </a:lnTo>
                  <a:lnTo>
                    <a:pt x="494" y="74"/>
                  </a:lnTo>
                  <a:lnTo>
                    <a:pt x="476" y="82"/>
                  </a:lnTo>
                  <a:lnTo>
                    <a:pt x="473" y="93"/>
                  </a:lnTo>
                  <a:lnTo>
                    <a:pt x="479" y="90"/>
                  </a:lnTo>
                  <a:lnTo>
                    <a:pt x="461" y="100"/>
                  </a:lnTo>
                  <a:lnTo>
                    <a:pt x="455" y="120"/>
                  </a:lnTo>
                  <a:lnTo>
                    <a:pt x="465" y="116"/>
                  </a:lnTo>
                  <a:lnTo>
                    <a:pt x="478" y="120"/>
                  </a:lnTo>
                  <a:lnTo>
                    <a:pt x="466" y="120"/>
                  </a:lnTo>
                  <a:lnTo>
                    <a:pt x="466" y="126"/>
                  </a:lnTo>
                  <a:lnTo>
                    <a:pt x="486" y="129"/>
                  </a:lnTo>
                  <a:lnTo>
                    <a:pt x="487" y="136"/>
                  </a:lnTo>
                  <a:lnTo>
                    <a:pt x="456" y="135"/>
                  </a:lnTo>
                  <a:lnTo>
                    <a:pt x="465" y="138"/>
                  </a:lnTo>
                  <a:lnTo>
                    <a:pt x="447" y="141"/>
                  </a:lnTo>
                  <a:lnTo>
                    <a:pt x="456" y="149"/>
                  </a:lnTo>
                  <a:lnTo>
                    <a:pt x="472" y="149"/>
                  </a:lnTo>
                  <a:lnTo>
                    <a:pt x="462" y="154"/>
                  </a:lnTo>
                  <a:lnTo>
                    <a:pt x="475" y="158"/>
                  </a:lnTo>
                  <a:lnTo>
                    <a:pt x="475" y="169"/>
                  </a:lnTo>
                  <a:lnTo>
                    <a:pt x="452" y="162"/>
                  </a:lnTo>
                  <a:lnTo>
                    <a:pt x="465" y="168"/>
                  </a:lnTo>
                  <a:lnTo>
                    <a:pt x="457" y="172"/>
                  </a:lnTo>
                  <a:lnTo>
                    <a:pt x="465" y="171"/>
                  </a:lnTo>
                  <a:lnTo>
                    <a:pt x="462" y="178"/>
                  </a:lnTo>
                  <a:lnTo>
                    <a:pt x="478" y="181"/>
                  </a:lnTo>
                  <a:lnTo>
                    <a:pt x="453" y="179"/>
                  </a:lnTo>
                  <a:lnTo>
                    <a:pt x="448" y="183"/>
                  </a:lnTo>
                  <a:lnTo>
                    <a:pt x="468" y="191"/>
                  </a:lnTo>
                  <a:lnTo>
                    <a:pt x="465" y="198"/>
                  </a:lnTo>
                  <a:lnTo>
                    <a:pt x="449" y="202"/>
                  </a:lnTo>
                  <a:lnTo>
                    <a:pt x="433" y="192"/>
                  </a:lnTo>
                  <a:lnTo>
                    <a:pt x="410" y="200"/>
                  </a:lnTo>
                  <a:lnTo>
                    <a:pt x="426" y="206"/>
                  </a:lnTo>
                  <a:lnTo>
                    <a:pt x="410" y="211"/>
                  </a:lnTo>
                  <a:lnTo>
                    <a:pt x="428" y="211"/>
                  </a:lnTo>
                  <a:lnTo>
                    <a:pt x="422" y="221"/>
                  </a:lnTo>
                  <a:lnTo>
                    <a:pt x="429" y="215"/>
                  </a:lnTo>
                  <a:lnTo>
                    <a:pt x="448" y="224"/>
                  </a:lnTo>
                  <a:lnTo>
                    <a:pt x="442" y="230"/>
                  </a:lnTo>
                  <a:lnTo>
                    <a:pt x="453" y="228"/>
                  </a:lnTo>
                  <a:lnTo>
                    <a:pt x="448" y="235"/>
                  </a:lnTo>
                  <a:lnTo>
                    <a:pt x="456" y="232"/>
                  </a:lnTo>
                  <a:lnTo>
                    <a:pt x="457" y="248"/>
                  </a:lnTo>
                  <a:lnTo>
                    <a:pt x="448" y="242"/>
                  </a:lnTo>
                  <a:lnTo>
                    <a:pt x="448" y="248"/>
                  </a:lnTo>
                  <a:lnTo>
                    <a:pt x="440" y="248"/>
                  </a:lnTo>
                  <a:lnTo>
                    <a:pt x="429" y="234"/>
                  </a:lnTo>
                  <a:lnTo>
                    <a:pt x="404" y="226"/>
                  </a:lnTo>
                  <a:lnTo>
                    <a:pt x="421" y="235"/>
                  </a:lnTo>
                  <a:lnTo>
                    <a:pt x="398" y="240"/>
                  </a:lnTo>
                  <a:lnTo>
                    <a:pt x="391" y="248"/>
                  </a:lnTo>
                  <a:lnTo>
                    <a:pt x="413" y="250"/>
                  </a:lnTo>
                  <a:lnTo>
                    <a:pt x="394" y="255"/>
                  </a:lnTo>
                  <a:lnTo>
                    <a:pt x="422" y="249"/>
                  </a:lnTo>
                  <a:lnTo>
                    <a:pt x="450" y="257"/>
                  </a:lnTo>
                  <a:lnTo>
                    <a:pt x="415" y="276"/>
                  </a:lnTo>
                  <a:lnTo>
                    <a:pt x="380" y="285"/>
                  </a:lnTo>
                  <a:lnTo>
                    <a:pt x="368" y="285"/>
                  </a:lnTo>
                  <a:lnTo>
                    <a:pt x="359" y="276"/>
                  </a:lnTo>
                  <a:lnTo>
                    <a:pt x="363" y="285"/>
                  </a:lnTo>
                  <a:lnTo>
                    <a:pt x="353" y="291"/>
                  </a:lnTo>
                  <a:lnTo>
                    <a:pt x="341" y="312"/>
                  </a:lnTo>
                  <a:lnTo>
                    <a:pt x="330" y="311"/>
                  </a:lnTo>
                  <a:lnTo>
                    <a:pt x="328" y="318"/>
                  </a:lnTo>
                  <a:lnTo>
                    <a:pt x="318" y="319"/>
                  </a:lnTo>
                  <a:lnTo>
                    <a:pt x="312" y="317"/>
                  </a:lnTo>
                  <a:lnTo>
                    <a:pt x="320" y="312"/>
                  </a:lnTo>
                  <a:lnTo>
                    <a:pt x="312" y="311"/>
                  </a:lnTo>
                  <a:lnTo>
                    <a:pt x="308" y="322"/>
                  </a:lnTo>
                  <a:lnTo>
                    <a:pt x="292" y="323"/>
                  </a:lnTo>
                  <a:lnTo>
                    <a:pt x="292" y="332"/>
                  </a:lnTo>
                  <a:lnTo>
                    <a:pt x="282" y="333"/>
                  </a:lnTo>
                  <a:lnTo>
                    <a:pt x="291" y="340"/>
                  </a:lnTo>
                  <a:lnTo>
                    <a:pt x="279" y="341"/>
                  </a:lnTo>
                  <a:lnTo>
                    <a:pt x="288" y="349"/>
                  </a:lnTo>
                  <a:lnTo>
                    <a:pt x="281" y="349"/>
                  </a:lnTo>
                  <a:lnTo>
                    <a:pt x="287" y="351"/>
                  </a:lnTo>
                  <a:lnTo>
                    <a:pt x="281" y="359"/>
                  </a:lnTo>
                  <a:lnTo>
                    <a:pt x="275" y="358"/>
                  </a:lnTo>
                  <a:lnTo>
                    <a:pt x="279" y="361"/>
                  </a:lnTo>
                  <a:lnTo>
                    <a:pt x="268" y="365"/>
                  </a:lnTo>
                  <a:lnTo>
                    <a:pt x="275" y="377"/>
                  </a:lnTo>
                  <a:lnTo>
                    <a:pt x="268" y="393"/>
                  </a:lnTo>
                  <a:lnTo>
                    <a:pt x="261" y="393"/>
                  </a:lnTo>
                  <a:lnTo>
                    <a:pt x="267" y="399"/>
                  </a:lnTo>
                  <a:lnTo>
                    <a:pt x="248" y="399"/>
                  </a:lnTo>
                  <a:lnTo>
                    <a:pt x="246" y="388"/>
                  </a:lnTo>
                  <a:lnTo>
                    <a:pt x="221" y="390"/>
                  </a:lnTo>
                  <a:lnTo>
                    <a:pt x="227" y="387"/>
                  </a:lnTo>
                  <a:lnTo>
                    <a:pt x="214" y="382"/>
                  </a:lnTo>
                  <a:lnTo>
                    <a:pt x="220" y="381"/>
                  </a:lnTo>
                  <a:lnTo>
                    <a:pt x="210" y="381"/>
                  </a:lnTo>
                  <a:lnTo>
                    <a:pt x="214" y="372"/>
                  </a:lnTo>
                  <a:lnTo>
                    <a:pt x="208" y="374"/>
                  </a:lnTo>
                  <a:lnTo>
                    <a:pt x="191" y="351"/>
                  </a:lnTo>
                  <a:lnTo>
                    <a:pt x="191" y="344"/>
                  </a:lnTo>
                  <a:lnTo>
                    <a:pt x="204" y="336"/>
                  </a:lnTo>
                  <a:lnTo>
                    <a:pt x="199" y="334"/>
                  </a:lnTo>
                  <a:lnTo>
                    <a:pt x="186" y="343"/>
                  </a:lnTo>
                  <a:lnTo>
                    <a:pt x="186" y="326"/>
                  </a:lnTo>
                  <a:lnTo>
                    <a:pt x="174" y="317"/>
                  </a:lnTo>
                  <a:lnTo>
                    <a:pt x="178" y="303"/>
                  </a:lnTo>
                  <a:lnTo>
                    <a:pt x="170" y="298"/>
                  </a:lnTo>
                  <a:lnTo>
                    <a:pt x="181" y="286"/>
                  </a:lnTo>
                  <a:lnTo>
                    <a:pt x="174" y="285"/>
                  </a:lnTo>
                  <a:lnTo>
                    <a:pt x="196" y="285"/>
                  </a:lnTo>
                  <a:lnTo>
                    <a:pt x="194" y="280"/>
                  </a:lnTo>
                  <a:lnTo>
                    <a:pt x="179" y="281"/>
                  </a:lnTo>
                  <a:lnTo>
                    <a:pt x="201" y="270"/>
                  </a:lnTo>
                  <a:lnTo>
                    <a:pt x="196" y="267"/>
                  </a:lnTo>
                  <a:lnTo>
                    <a:pt x="201" y="255"/>
                  </a:lnTo>
                  <a:lnTo>
                    <a:pt x="183" y="255"/>
                  </a:lnTo>
                  <a:lnTo>
                    <a:pt x="164" y="245"/>
                  </a:lnTo>
                  <a:lnTo>
                    <a:pt x="199" y="250"/>
                  </a:lnTo>
                  <a:lnTo>
                    <a:pt x="193" y="246"/>
                  </a:lnTo>
                  <a:lnTo>
                    <a:pt x="199" y="244"/>
                  </a:lnTo>
                  <a:lnTo>
                    <a:pt x="185" y="237"/>
                  </a:lnTo>
                  <a:lnTo>
                    <a:pt x="190" y="234"/>
                  </a:lnTo>
                  <a:lnTo>
                    <a:pt x="182" y="236"/>
                  </a:lnTo>
                  <a:lnTo>
                    <a:pt x="187" y="232"/>
                  </a:lnTo>
                  <a:lnTo>
                    <a:pt x="178" y="232"/>
                  </a:lnTo>
                  <a:lnTo>
                    <a:pt x="188" y="229"/>
                  </a:lnTo>
                  <a:lnTo>
                    <a:pt x="173" y="223"/>
                  </a:lnTo>
                  <a:lnTo>
                    <a:pt x="170" y="232"/>
                  </a:lnTo>
                  <a:lnTo>
                    <a:pt x="156" y="232"/>
                  </a:lnTo>
                  <a:lnTo>
                    <a:pt x="154" y="229"/>
                  </a:lnTo>
                  <a:lnTo>
                    <a:pt x="163" y="223"/>
                  </a:lnTo>
                  <a:lnTo>
                    <a:pt x="156" y="223"/>
                  </a:lnTo>
                  <a:lnTo>
                    <a:pt x="164" y="208"/>
                  </a:lnTo>
                  <a:lnTo>
                    <a:pt x="154" y="205"/>
                  </a:lnTo>
                  <a:lnTo>
                    <a:pt x="159" y="199"/>
                  </a:lnTo>
                  <a:lnTo>
                    <a:pt x="144" y="181"/>
                  </a:lnTo>
                  <a:lnTo>
                    <a:pt x="149" y="180"/>
                  </a:lnTo>
                  <a:lnTo>
                    <a:pt x="129" y="164"/>
                  </a:lnTo>
                  <a:lnTo>
                    <a:pt x="129" y="158"/>
                  </a:lnTo>
                  <a:lnTo>
                    <a:pt x="108" y="151"/>
                  </a:lnTo>
                  <a:lnTo>
                    <a:pt x="88" y="146"/>
                  </a:lnTo>
                  <a:lnTo>
                    <a:pt x="69" y="154"/>
                  </a:lnTo>
                  <a:lnTo>
                    <a:pt x="54" y="149"/>
                  </a:lnTo>
                  <a:lnTo>
                    <a:pt x="60" y="155"/>
                  </a:lnTo>
                  <a:lnTo>
                    <a:pt x="44" y="152"/>
                  </a:lnTo>
                  <a:lnTo>
                    <a:pt x="30" y="146"/>
                  </a:lnTo>
                  <a:lnTo>
                    <a:pt x="44" y="141"/>
                  </a:lnTo>
                  <a:lnTo>
                    <a:pt x="14" y="135"/>
                  </a:lnTo>
                  <a:lnTo>
                    <a:pt x="25" y="130"/>
                  </a:lnTo>
                  <a:lnTo>
                    <a:pt x="61" y="131"/>
                  </a:lnTo>
                  <a:lnTo>
                    <a:pt x="65" y="129"/>
                  </a:lnTo>
                  <a:lnTo>
                    <a:pt x="59" y="126"/>
                  </a:lnTo>
                  <a:lnTo>
                    <a:pt x="64" y="123"/>
                  </a:lnTo>
                  <a:lnTo>
                    <a:pt x="33" y="125"/>
                  </a:lnTo>
                  <a:lnTo>
                    <a:pt x="0" y="1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6" name="Freeform 74">
              <a:extLst>
                <a:ext uri="{FF2B5EF4-FFF2-40B4-BE49-F238E27FC236}">
                  <a16:creationId xmlns:a16="http://schemas.microsoft.com/office/drawing/2014/main" id="{74328B43-C7DE-4946-BE02-45A3553A4215}"/>
                </a:ext>
              </a:extLst>
            </p:cNvPr>
            <p:cNvSpPr>
              <a:spLocks noChangeAspect="1"/>
            </p:cNvSpPr>
            <p:nvPr/>
          </p:nvSpPr>
          <p:spPr bwMode="auto">
            <a:xfrm>
              <a:off x="1981206" y="3819519"/>
              <a:ext cx="100013" cy="112712"/>
            </a:xfrm>
            <a:custGeom>
              <a:avLst/>
              <a:gdLst/>
              <a:ahLst/>
              <a:cxnLst>
                <a:cxn ang="0">
                  <a:pos x="0" y="31"/>
                </a:cxn>
                <a:cxn ang="0">
                  <a:pos x="8" y="17"/>
                </a:cxn>
                <a:cxn ang="0">
                  <a:pos x="17" y="16"/>
                </a:cxn>
                <a:cxn ang="0">
                  <a:pos x="8" y="4"/>
                </a:cxn>
                <a:cxn ang="0">
                  <a:pos x="29" y="0"/>
                </a:cxn>
                <a:cxn ang="0">
                  <a:pos x="31" y="18"/>
                </a:cxn>
                <a:cxn ang="0">
                  <a:pos x="36" y="20"/>
                </a:cxn>
                <a:cxn ang="0">
                  <a:pos x="27" y="32"/>
                </a:cxn>
                <a:cxn ang="0">
                  <a:pos x="21" y="39"/>
                </a:cxn>
                <a:cxn ang="0">
                  <a:pos x="0" y="31"/>
                </a:cxn>
              </a:cxnLst>
              <a:rect l="0" t="0" r="r" b="b"/>
              <a:pathLst>
                <a:path w="37" h="40">
                  <a:moveTo>
                    <a:pt x="0" y="31"/>
                  </a:moveTo>
                  <a:lnTo>
                    <a:pt x="8" y="17"/>
                  </a:lnTo>
                  <a:lnTo>
                    <a:pt x="17" y="16"/>
                  </a:lnTo>
                  <a:lnTo>
                    <a:pt x="8" y="4"/>
                  </a:lnTo>
                  <a:lnTo>
                    <a:pt x="29" y="0"/>
                  </a:lnTo>
                  <a:lnTo>
                    <a:pt x="31" y="18"/>
                  </a:lnTo>
                  <a:lnTo>
                    <a:pt x="36" y="20"/>
                  </a:lnTo>
                  <a:lnTo>
                    <a:pt x="27" y="32"/>
                  </a:lnTo>
                  <a:lnTo>
                    <a:pt x="21" y="39"/>
                  </a:lnTo>
                  <a:lnTo>
                    <a:pt x="0" y="3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7" name="Freeform 75">
              <a:extLst>
                <a:ext uri="{FF2B5EF4-FFF2-40B4-BE49-F238E27FC236}">
                  <a16:creationId xmlns:a16="http://schemas.microsoft.com/office/drawing/2014/main" id="{8BF7D714-1D55-44AC-82D7-688CBAA427BC}"/>
                </a:ext>
              </a:extLst>
            </p:cNvPr>
            <p:cNvSpPr>
              <a:spLocks noChangeAspect="1"/>
            </p:cNvSpPr>
            <p:nvPr/>
          </p:nvSpPr>
          <p:spPr bwMode="auto">
            <a:xfrm>
              <a:off x="2736858" y="4065582"/>
              <a:ext cx="115888" cy="174625"/>
            </a:xfrm>
            <a:custGeom>
              <a:avLst/>
              <a:gdLst/>
              <a:ahLst/>
              <a:cxnLst>
                <a:cxn ang="0">
                  <a:pos x="0" y="20"/>
                </a:cxn>
                <a:cxn ang="0">
                  <a:pos x="6" y="29"/>
                </a:cxn>
                <a:cxn ang="0">
                  <a:pos x="14" y="35"/>
                </a:cxn>
                <a:cxn ang="0">
                  <a:pos x="12" y="52"/>
                </a:cxn>
                <a:cxn ang="0">
                  <a:pos x="17" y="62"/>
                </a:cxn>
                <a:cxn ang="0">
                  <a:pos x="42" y="58"/>
                </a:cxn>
                <a:cxn ang="0">
                  <a:pos x="28" y="39"/>
                </a:cxn>
                <a:cxn ang="0">
                  <a:pos x="38" y="23"/>
                </a:cxn>
                <a:cxn ang="0">
                  <a:pos x="12" y="0"/>
                </a:cxn>
                <a:cxn ang="0">
                  <a:pos x="4" y="7"/>
                </a:cxn>
                <a:cxn ang="0">
                  <a:pos x="8" y="13"/>
                </a:cxn>
                <a:cxn ang="0">
                  <a:pos x="0" y="20"/>
                </a:cxn>
              </a:cxnLst>
              <a:rect l="0" t="0" r="r" b="b"/>
              <a:pathLst>
                <a:path w="43" h="63">
                  <a:moveTo>
                    <a:pt x="0" y="20"/>
                  </a:moveTo>
                  <a:lnTo>
                    <a:pt x="6" y="29"/>
                  </a:lnTo>
                  <a:lnTo>
                    <a:pt x="14" y="35"/>
                  </a:lnTo>
                  <a:lnTo>
                    <a:pt x="12" y="52"/>
                  </a:lnTo>
                  <a:lnTo>
                    <a:pt x="17" y="62"/>
                  </a:lnTo>
                  <a:lnTo>
                    <a:pt x="42" y="58"/>
                  </a:lnTo>
                  <a:lnTo>
                    <a:pt x="28" y="39"/>
                  </a:lnTo>
                  <a:lnTo>
                    <a:pt x="38" y="23"/>
                  </a:lnTo>
                  <a:lnTo>
                    <a:pt x="12" y="0"/>
                  </a:lnTo>
                  <a:lnTo>
                    <a:pt x="4" y="7"/>
                  </a:lnTo>
                  <a:lnTo>
                    <a:pt x="8" y="13"/>
                  </a:lnTo>
                  <a:lnTo>
                    <a:pt x="0" y="2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8" name="Freeform 76">
              <a:extLst>
                <a:ext uri="{FF2B5EF4-FFF2-40B4-BE49-F238E27FC236}">
                  <a16:creationId xmlns:a16="http://schemas.microsoft.com/office/drawing/2014/main" id="{6D66EC1E-D5B7-471E-8401-CF8E500980B9}"/>
                </a:ext>
              </a:extLst>
            </p:cNvPr>
            <p:cNvSpPr>
              <a:spLocks noChangeAspect="1"/>
            </p:cNvSpPr>
            <p:nvPr/>
          </p:nvSpPr>
          <p:spPr bwMode="auto">
            <a:xfrm>
              <a:off x="2417769" y="3768720"/>
              <a:ext cx="65088" cy="50800"/>
            </a:xfrm>
            <a:custGeom>
              <a:avLst/>
              <a:gdLst/>
              <a:ahLst/>
              <a:cxnLst>
                <a:cxn ang="0">
                  <a:pos x="0" y="13"/>
                </a:cxn>
                <a:cxn ang="0">
                  <a:pos x="17" y="12"/>
                </a:cxn>
                <a:cxn ang="0">
                  <a:pos x="9" y="1"/>
                </a:cxn>
                <a:cxn ang="0">
                  <a:pos x="23" y="0"/>
                </a:cxn>
                <a:cxn ang="0">
                  <a:pos x="23" y="17"/>
                </a:cxn>
                <a:cxn ang="0">
                  <a:pos x="0" y="13"/>
                </a:cxn>
              </a:cxnLst>
              <a:rect l="0" t="0" r="r" b="b"/>
              <a:pathLst>
                <a:path w="24" h="18">
                  <a:moveTo>
                    <a:pt x="0" y="13"/>
                  </a:moveTo>
                  <a:lnTo>
                    <a:pt x="17" y="12"/>
                  </a:lnTo>
                  <a:lnTo>
                    <a:pt x="9" y="1"/>
                  </a:lnTo>
                  <a:lnTo>
                    <a:pt x="23" y="0"/>
                  </a:lnTo>
                  <a:lnTo>
                    <a:pt x="23" y="17"/>
                  </a:lnTo>
                  <a:lnTo>
                    <a:pt x="0" y="1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69" name="Freeform 77">
              <a:extLst>
                <a:ext uri="{FF2B5EF4-FFF2-40B4-BE49-F238E27FC236}">
                  <a16:creationId xmlns:a16="http://schemas.microsoft.com/office/drawing/2014/main" id="{3DD8B7B4-00D8-4507-B617-09E169F6FE25}"/>
                </a:ext>
              </a:extLst>
            </p:cNvPr>
            <p:cNvSpPr>
              <a:spLocks noChangeAspect="1"/>
            </p:cNvSpPr>
            <p:nvPr/>
          </p:nvSpPr>
          <p:spPr bwMode="auto">
            <a:xfrm>
              <a:off x="2054231" y="3870319"/>
              <a:ext cx="150813" cy="79375"/>
            </a:xfrm>
            <a:custGeom>
              <a:avLst/>
              <a:gdLst/>
              <a:ahLst/>
              <a:cxnLst>
                <a:cxn ang="0">
                  <a:pos x="0" y="14"/>
                </a:cxn>
                <a:cxn ang="0">
                  <a:pos x="9" y="2"/>
                </a:cxn>
                <a:cxn ang="0">
                  <a:pos x="38" y="0"/>
                </a:cxn>
                <a:cxn ang="0">
                  <a:pos x="54" y="9"/>
                </a:cxn>
                <a:cxn ang="0">
                  <a:pos x="41" y="10"/>
                </a:cxn>
                <a:cxn ang="0">
                  <a:pos x="18" y="27"/>
                </a:cxn>
                <a:cxn ang="0">
                  <a:pos x="14" y="23"/>
                </a:cxn>
                <a:cxn ang="0">
                  <a:pos x="0" y="14"/>
                </a:cxn>
              </a:cxnLst>
              <a:rect l="0" t="0" r="r" b="b"/>
              <a:pathLst>
                <a:path w="55" h="28">
                  <a:moveTo>
                    <a:pt x="0" y="14"/>
                  </a:moveTo>
                  <a:lnTo>
                    <a:pt x="9" y="2"/>
                  </a:lnTo>
                  <a:lnTo>
                    <a:pt x="38" y="0"/>
                  </a:lnTo>
                  <a:lnTo>
                    <a:pt x="54" y="9"/>
                  </a:lnTo>
                  <a:lnTo>
                    <a:pt x="41" y="10"/>
                  </a:lnTo>
                  <a:lnTo>
                    <a:pt x="18" y="27"/>
                  </a:lnTo>
                  <a:lnTo>
                    <a:pt x="14" y="23"/>
                  </a:lnTo>
                  <a:lnTo>
                    <a:pt x="0" y="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0" name="Freeform 78">
              <a:extLst>
                <a:ext uri="{FF2B5EF4-FFF2-40B4-BE49-F238E27FC236}">
                  <a16:creationId xmlns:a16="http://schemas.microsoft.com/office/drawing/2014/main" id="{0BD54DD6-43DA-4E57-A9AB-46324F351E21}"/>
                </a:ext>
              </a:extLst>
            </p:cNvPr>
            <p:cNvSpPr>
              <a:spLocks noChangeAspect="1"/>
            </p:cNvSpPr>
            <p:nvPr/>
          </p:nvSpPr>
          <p:spPr bwMode="auto">
            <a:xfrm>
              <a:off x="4605350" y="2951158"/>
              <a:ext cx="163513" cy="90487"/>
            </a:xfrm>
            <a:custGeom>
              <a:avLst/>
              <a:gdLst/>
              <a:ahLst/>
              <a:cxnLst>
                <a:cxn ang="0">
                  <a:pos x="0" y="19"/>
                </a:cxn>
                <a:cxn ang="0">
                  <a:pos x="9" y="5"/>
                </a:cxn>
                <a:cxn ang="0">
                  <a:pos x="21" y="9"/>
                </a:cxn>
                <a:cxn ang="0">
                  <a:pos x="41" y="0"/>
                </a:cxn>
                <a:cxn ang="0">
                  <a:pos x="53" y="2"/>
                </a:cxn>
                <a:cxn ang="0">
                  <a:pos x="59" y="7"/>
                </a:cxn>
                <a:cxn ang="0">
                  <a:pos x="36" y="28"/>
                </a:cxn>
                <a:cxn ang="0">
                  <a:pos x="17" y="32"/>
                </a:cxn>
                <a:cxn ang="0">
                  <a:pos x="0" y="19"/>
                </a:cxn>
              </a:cxnLst>
              <a:rect l="0" t="0" r="r" b="b"/>
              <a:pathLst>
                <a:path w="60" h="33">
                  <a:moveTo>
                    <a:pt x="0" y="19"/>
                  </a:moveTo>
                  <a:lnTo>
                    <a:pt x="9" y="5"/>
                  </a:lnTo>
                  <a:lnTo>
                    <a:pt x="21" y="9"/>
                  </a:lnTo>
                  <a:lnTo>
                    <a:pt x="41" y="0"/>
                  </a:lnTo>
                  <a:lnTo>
                    <a:pt x="53" y="2"/>
                  </a:lnTo>
                  <a:lnTo>
                    <a:pt x="59" y="7"/>
                  </a:lnTo>
                  <a:lnTo>
                    <a:pt x="36" y="28"/>
                  </a:lnTo>
                  <a:lnTo>
                    <a:pt x="17" y="32"/>
                  </a:lnTo>
                  <a:lnTo>
                    <a:pt x="0" y="1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1" name="Freeform 79">
              <a:extLst>
                <a:ext uri="{FF2B5EF4-FFF2-40B4-BE49-F238E27FC236}">
                  <a16:creationId xmlns:a16="http://schemas.microsoft.com/office/drawing/2014/main" id="{C530FF84-3C52-4A61-A83A-F3C9F1201A82}"/>
                </a:ext>
              </a:extLst>
            </p:cNvPr>
            <p:cNvSpPr>
              <a:spLocks noChangeAspect="1"/>
            </p:cNvSpPr>
            <p:nvPr/>
          </p:nvSpPr>
          <p:spPr bwMode="auto">
            <a:xfrm>
              <a:off x="3622685" y="2297110"/>
              <a:ext cx="269876" cy="128587"/>
            </a:xfrm>
            <a:custGeom>
              <a:avLst/>
              <a:gdLst/>
              <a:ahLst/>
              <a:cxnLst>
                <a:cxn ang="0">
                  <a:pos x="0" y="16"/>
                </a:cxn>
                <a:cxn ang="0">
                  <a:pos x="7" y="14"/>
                </a:cxn>
                <a:cxn ang="0">
                  <a:pos x="3" y="10"/>
                </a:cxn>
                <a:cxn ang="0">
                  <a:pos x="11" y="12"/>
                </a:cxn>
                <a:cxn ang="0">
                  <a:pos x="7" y="5"/>
                </a:cxn>
                <a:cxn ang="0">
                  <a:pos x="17" y="9"/>
                </a:cxn>
                <a:cxn ang="0">
                  <a:pos x="12" y="0"/>
                </a:cxn>
                <a:cxn ang="0">
                  <a:pos x="27" y="8"/>
                </a:cxn>
                <a:cxn ang="0">
                  <a:pos x="29" y="19"/>
                </a:cxn>
                <a:cxn ang="0">
                  <a:pos x="37" y="6"/>
                </a:cxn>
                <a:cxn ang="0">
                  <a:pos x="45" y="11"/>
                </a:cxn>
                <a:cxn ang="0">
                  <a:pos x="51" y="5"/>
                </a:cxn>
                <a:cxn ang="0">
                  <a:pos x="57" y="13"/>
                </a:cxn>
                <a:cxn ang="0">
                  <a:pos x="55" y="5"/>
                </a:cxn>
                <a:cxn ang="0">
                  <a:pos x="71" y="5"/>
                </a:cxn>
                <a:cxn ang="0">
                  <a:pos x="73" y="0"/>
                </a:cxn>
                <a:cxn ang="0">
                  <a:pos x="81" y="5"/>
                </a:cxn>
                <a:cxn ang="0">
                  <a:pos x="89" y="3"/>
                </a:cxn>
                <a:cxn ang="0">
                  <a:pos x="83" y="6"/>
                </a:cxn>
                <a:cxn ang="0">
                  <a:pos x="98" y="21"/>
                </a:cxn>
                <a:cxn ang="0">
                  <a:pos x="85" y="33"/>
                </a:cxn>
                <a:cxn ang="0">
                  <a:pos x="48" y="45"/>
                </a:cxn>
                <a:cxn ang="0">
                  <a:pos x="16" y="40"/>
                </a:cxn>
                <a:cxn ang="0">
                  <a:pos x="25" y="28"/>
                </a:cxn>
                <a:cxn ang="0">
                  <a:pos x="5" y="24"/>
                </a:cxn>
                <a:cxn ang="0">
                  <a:pos x="24" y="23"/>
                </a:cxn>
                <a:cxn ang="0">
                  <a:pos x="17" y="19"/>
                </a:cxn>
                <a:cxn ang="0">
                  <a:pos x="24" y="16"/>
                </a:cxn>
                <a:cxn ang="0">
                  <a:pos x="0" y="16"/>
                </a:cxn>
              </a:cxnLst>
              <a:rect l="0" t="0" r="r" b="b"/>
              <a:pathLst>
                <a:path w="99" h="46">
                  <a:moveTo>
                    <a:pt x="0" y="16"/>
                  </a:moveTo>
                  <a:lnTo>
                    <a:pt x="7" y="14"/>
                  </a:lnTo>
                  <a:lnTo>
                    <a:pt x="3" y="10"/>
                  </a:lnTo>
                  <a:lnTo>
                    <a:pt x="11" y="12"/>
                  </a:lnTo>
                  <a:lnTo>
                    <a:pt x="7" y="5"/>
                  </a:lnTo>
                  <a:lnTo>
                    <a:pt x="17" y="9"/>
                  </a:lnTo>
                  <a:lnTo>
                    <a:pt x="12" y="0"/>
                  </a:lnTo>
                  <a:lnTo>
                    <a:pt x="27" y="8"/>
                  </a:lnTo>
                  <a:lnTo>
                    <a:pt x="29" y="19"/>
                  </a:lnTo>
                  <a:lnTo>
                    <a:pt x="37" y="6"/>
                  </a:lnTo>
                  <a:lnTo>
                    <a:pt x="45" y="11"/>
                  </a:lnTo>
                  <a:lnTo>
                    <a:pt x="51" y="5"/>
                  </a:lnTo>
                  <a:lnTo>
                    <a:pt x="57" y="13"/>
                  </a:lnTo>
                  <a:lnTo>
                    <a:pt x="55" y="5"/>
                  </a:lnTo>
                  <a:lnTo>
                    <a:pt x="71" y="5"/>
                  </a:lnTo>
                  <a:lnTo>
                    <a:pt x="73" y="0"/>
                  </a:lnTo>
                  <a:lnTo>
                    <a:pt x="81" y="5"/>
                  </a:lnTo>
                  <a:lnTo>
                    <a:pt x="89" y="3"/>
                  </a:lnTo>
                  <a:lnTo>
                    <a:pt x="83" y="6"/>
                  </a:lnTo>
                  <a:lnTo>
                    <a:pt x="98" y="21"/>
                  </a:lnTo>
                  <a:lnTo>
                    <a:pt x="85" y="33"/>
                  </a:lnTo>
                  <a:lnTo>
                    <a:pt x="48" y="45"/>
                  </a:lnTo>
                  <a:lnTo>
                    <a:pt x="16" y="40"/>
                  </a:lnTo>
                  <a:lnTo>
                    <a:pt x="25" y="28"/>
                  </a:lnTo>
                  <a:lnTo>
                    <a:pt x="5" y="24"/>
                  </a:lnTo>
                  <a:lnTo>
                    <a:pt x="24" y="23"/>
                  </a:lnTo>
                  <a:lnTo>
                    <a:pt x="17" y="19"/>
                  </a:lnTo>
                  <a:lnTo>
                    <a:pt x="24" y="16"/>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2" name="Freeform 80">
              <a:extLst>
                <a:ext uri="{FF2B5EF4-FFF2-40B4-BE49-F238E27FC236}">
                  <a16:creationId xmlns:a16="http://schemas.microsoft.com/office/drawing/2014/main" id="{8EFDD233-D3E6-49A5-8662-BBA08E024203}"/>
                </a:ext>
              </a:extLst>
            </p:cNvPr>
            <p:cNvSpPr>
              <a:spLocks noChangeAspect="1"/>
            </p:cNvSpPr>
            <p:nvPr/>
          </p:nvSpPr>
          <p:spPr bwMode="auto">
            <a:xfrm>
              <a:off x="5864241" y="3332158"/>
              <a:ext cx="709614" cy="739774"/>
            </a:xfrm>
            <a:custGeom>
              <a:avLst/>
              <a:gdLst/>
              <a:ahLst/>
              <a:cxnLst>
                <a:cxn ang="0">
                  <a:pos x="0" y="120"/>
                </a:cxn>
                <a:cxn ang="0">
                  <a:pos x="7" y="114"/>
                </a:cxn>
                <a:cxn ang="0">
                  <a:pos x="26" y="114"/>
                </a:cxn>
                <a:cxn ang="0">
                  <a:pos x="12" y="86"/>
                </a:cxn>
                <a:cxn ang="0">
                  <a:pos x="21" y="79"/>
                </a:cxn>
                <a:cxn ang="0">
                  <a:pos x="32" y="80"/>
                </a:cxn>
                <a:cxn ang="0">
                  <a:pos x="59" y="50"/>
                </a:cxn>
                <a:cxn ang="0">
                  <a:pos x="58" y="41"/>
                </a:cxn>
                <a:cxn ang="0">
                  <a:pos x="64" y="37"/>
                </a:cxn>
                <a:cxn ang="0">
                  <a:pos x="52" y="27"/>
                </a:cxn>
                <a:cxn ang="0">
                  <a:pos x="52" y="13"/>
                </a:cxn>
                <a:cxn ang="0">
                  <a:pos x="78" y="13"/>
                </a:cxn>
                <a:cxn ang="0">
                  <a:pos x="85" y="5"/>
                </a:cxn>
                <a:cxn ang="0">
                  <a:pos x="99" y="0"/>
                </a:cxn>
                <a:cxn ang="0">
                  <a:pos x="108" y="5"/>
                </a:cxn>
                <a:cxn ang="0">
                  <a:pos x="95" y="20"/>
                </a:cxn>
                <a:cxn ang="0">
                  <a:pos x="102" y="33"/>
                </a:cxn>
                <a:cxn ang="0">
                  <a:pos x="92" y="35"/>
                </a:cxn>
                <a:cxn ang="0">
                  <a:pos x="96" y="50"/>
                </a:cxn>
                <a:cxn ang="0">
                  <a:pos x="115" y="57"/>
                </a:cxn>
                <a:cxn ang="0">
                  <a:pos x="106" y="71"/>
                </a:cxn>
                <a:cxn ang="0">
                  <a:pos x="130" y="85"/>
                </a:cxn>
                <a:cxn ang="0">
                  <a:pos x="177" y="94"/>
                </a:cxn>
                <a:cxn ang="0">
                  <a:pos x="177" y="80"/>
                </a:cxn>
                <a:cxn ang="0">
                  <a:pos x="183" y="79"/>
                </a:cxn>
                <a:cxn ang="0">
                  <a:pos x="184" y="86"/>
                </a:cxn>
                <a:cxn ang="0">
                  <a:pos x="188" y="92"/>
                </a:cxn>
                <a:cxn ang="0">
                  <a:pos x="212" y="89"/>
                </a:cxn>
                <a:cxn ang="0">
                  <a:pos x="210" y="81"/>
                </a:cxn>
                <a:cxn ang="0">
                  <a:pos x="248" y="64"/>
                </a:cxn>
                <a:cxn ang="0">
                  <a:pos x="251" y="74"/>
                </a:cxn>
                <a:cxn ang="0">
                  <a:pos x="260" y="78"/>
                </a:cxn>
                <a:cxn ang="0">
                  <a:pos x="256" y="87"/>
                </a:cxn>
                <a:cxn ang="0">
                  <a:pos x="240" y="93"/>
                </a:cxn>
                <a:cxn ang="0">
                  <a:pos x="217" y="137"/>
                </a:cxn>
                <a:cxn ang="0">
                  <a:pos x="213" y="119"/>
                </a:cxn>
                <a:cxn ang="0">
                  <a:pos x="209" y="126"/>
                </a:cxn>
                <a:cxn ang="0">
                  <a:pos x="203" y="117"/>
                </a:cxn>
                <a:cxn ang="0">
                  <a:pos x="214" y="107"/>
                </a:cxn>
                <a:cxn ang="0">
                  <a:pos x="194" y="105"/>
                </a:cxn>
                <a:cxn ang="0">
                  <a:pos x="180" y="93"/>
                </a:cxn>
                <a:cxn ang="0">
                  <a:pos x="177" y="99"/>
                </a:cxn>
                <a:cxn ang="0">
                  <a:pos x="181" y="105"/>
                </a:cxn>
                <a:cxn ang="0">
                  <a:pos x="176" y="109"/>
                </a:cxn>
                <a:cxn ang="0">
                  <a:pos x="181" y="114"/>
                </a:cxn>
                <a:cxn ang="0">
                  <a:pos x="184" y="139"/>
                </a:cxn>
                <a:cxn ang="0">
                  <a:pos x="177" y="135"/>
                </a:cxn>
                <a:cxn ang="0">
                  <a:pos x="162" y="155"/>
                </a:cxn>
                <a:cxn ang="0">
                  <a:pos x="108" y="195"/>
                </a:cxn>
                <a:cxn ang="0">
                  <a:pos x="104" y="244"/>
                </a:cxn>
                <a:cxn ang="0">
                  <a:pos x="82" y="263"/>
                </a:cxn>
                <a:cxn ang="0">
                  <a:pos x="62" y="225"/>
                </a:cxn>
                <a:cxn ang="0">
                  <a:pos x="54" y="195"/>
                </a:cxn>
                <a:cxn ang="0">
                  <a:pos x="46" y="188"/>
                </a:cxn>
                <a:cxn ang="0">
                  <a:pos x="41" y="134"/>
                </a:cxn>
                <a:cxn ang="0">
                  <a:pos x="36" y="132"/>
                </a:cxn>
                <a:cxn ang="0">
                  <a:pos x="33" y="144"/>
                </a:cxn>
                <a:cxn ang="0">
                  <a:pos x="20" y="147"/>
                </a:cxn>
                <a:cxn ang="0">
                  <a:pos x="8" y="132"/>
                </a:cxn>
                <a:cxn ang="0">
                  <a:pos x="20" y="125"/>
                </a:cxn>
                <a:cxn ang="0">
                  <a:pos x="8" y="128"/>
                </a:cxn>
                <a:cxn ang="0">
                  <a:pos x="0" y="120"/>
                </a:cxn>
              </a:cxnLst>
              <a:rect l="0" t="0" r="r" b="b"/>
              <a:pathLst>
                <a:path w="261" h="264">
                  <a:moveTo>
                    <a:pt x="0" y="120"/>
                  </a:moveTo>
                  <a:lnTo>
                    <a:pt x="7" y="114"/>
                  </a:lnTo>
                  <a:lnTo>
                    <a:pt x="26" y="114"/>
                  </a:lnTo>
                  <a:lnTo>
                    <a:pt x="12" y="86"/>
                  </a:lnTo>
                  <a:lnTo>
                    <a:pt x="21" y="79"/>
                  </a:lnTo>
                  <a:lnTo>
                    <a:pt x="32" y="80"/>
                  </a:lnTo>
                  <a:lnTo>
                    <a:pt x="59" y="50"/>
                  </a:lnTo>
                  <a:lnTo>
                    <a:pt x="58" y="41"/>
                  </a:lnTo>
                  <a:lnTo>
                    <a:pt x="64" y="37"/>
                  </a:lnTo>
                  <a:lnTo>
                    <a:pt x="52" y="27"/>
                  </a:lnTo>
                  <a:lnTo>
                    <a:pt x="52" y="13"/>
                  </a:lnTo>
                  <a:lnTo>
                    <a:pt x="78" y="13"/>
                  </a:lnTo>
                  <a:lnTo>
                    <a:pt x="85" y="5"/>
                  </a:lnTo>
                  <a:lnTo>
                    <a:pt x="99" y="0"/>
                  </a:lnTo>
                  <a:lnTo>
                    <a:pt x="108" y="5"/>
                  </a:lnTo>
                  <a:lnTo>
                    <a:pt x="95" y="20"/>
                  </a:lnTo>
                  <a:lnTo>
                    <a:pt x="102" y="33"/>
                  </a:lnTo>
                  <a:lnTo>
                    <a:pt x="92" y="35"/>
                  </a:lnTo>
                  <a:lnTo>
                    <a:pt x="96" y="50"/>
                  </a:lnTo>
                  <a:lnTo>
                    <a:pt x="115" y="57"/>
                  </a:lnTo>
                  <a:lnTo>
                    <a:pt x="106" y="71"/>
                  </a:lnTo>
                  <a:lnTo>
                    <a:pt x="130" y="85"/>
                  </a:lnTo>
                  <a:lnTo>
                    <a:pt x="177" y="94"/>
                  </a:lnTo>
                  <a:lnTo>
                    <a:pt x="177" y="80"/>
                  </a:lnTo>
                  <a:lnTo>
                    <a:pt x="183" y="79"/>
                  </a:lnTo>
                  <a:lnTo>
                    <a:pt x="184" y="86"/>
                  </a:lnTo>
                  <a:lnTo>
                    <a:pt x="188" y="92"/>
                  </a:lnTo>
                  <a:lnTo>
                    <a:pt x="212" y="89"/>
                  </a:lnTo>
                  <a:lnTo>
                    <a:pt x="210" y="81"/>
                  </a:lnTo>
                  <a:lnTo>
                    <a:pt x="248" y="64"/>
                  </a:lnTo>
                  <a:lnTo>
                    <a:pt x="251" y="74"/>
                  </a:lnTo>
                  <a:lnTo>
                    <a:pt x="260" y="78"/>
                  </a:lnTo>
                  <a:lnTo>
                    <a:pt x="256" y="87"/>
                  </a:lnTo>
                  <a:lnTo>
                    <a:pt x="240" y="93"/>
                  </a:lnTo>
                  <a:lnTo>
                    <a:pt x="217" y="137"/>
                  </a:lnTo>
                  <a:lnTo>
                    <a:pt x="213" y="119"/>
                  </a:lnTo>
                  <a:lnTo>
                    <a:pt x="209" y="126"/>
                  </a:lnTo>
                  <a:lnTo>
                    <a:pt x="203" y="117"/>
                  </a:lnTo>
                  <a:lnTo>
                    <a:pt x="214" y="107"/>
                  </a:lnTo>
                  <a:lnTo>
                    <a:pt x="194" y="105"/>
                  </a:lnTo>
                  <a:lnTo>
                    <a:pt x="180" y="93"/>
                  </a:lnTo>
                  <a:lnTo>
                    <a:pt x="177" y="99"/>
                  </a:lnTo>
                  <a:lnTo>
                    <a:pt x="181" y="105"/>
                  </a:lnTo>
                  <a:lnTo>
                    <a:pt x="176" y="109"/>
                  </a:lnTo>
                  <a:lnTo>
                    <a:pt x="181" y="114"/>
                  </a:lnTo>
                  <a:lnTo>
                    <a:pt x="184" y="139"/>
                  </a:lnTo>
                  <a:lnTo>
                    <a:pt x="177" y="135"/>
                  </a:lnTo>
                  <a:lnTo>
                    <a:pt x="162" y="155"/>
                  </a:lnTo>
                  <a:lnTo>
                    <a:pt x="108" y="195"/>
                  </a:lnTo>
                  <a:lnTo>
                    <a:pt x="104" y="244"/>
                  </a:lnTo>
                  <a:lnTo>
                    <a:pt x="82" y="263"/>
                  </a:lnTo>
                  <a:lnTo>
                    <a:pt x="62" y="225"/>
                  </a:lnTo>
                  <a:lnTo>
                    <a:pt x="54" y="195"/>
                  </a:lnTo>
                  <a:lnTo>
                    <a:pt x="46" y="188"/>
                  </a:lnTo>
                  <a:lnTo>
                    <a:pt x="41" y="134"/>
                  </a:lnTo>
                  <a:lnTo>
                    <a:pt x="36" y="132"/>
                  </a:lnTo>
                  <a:lnTo>
                    <a:pt x="33" y="144"/>
                  </a:lnTo>
                  <a:lnTo>
                    <a:pt x="20" y="147"/>
                  </a:lnTo>
                  <a:lnTo>
                    <a:pt x="8" y="132"/>
                  </a:lnTo>
                  <a:lnTo>
                    <a:pt x="20" y="125"/>
                  </a:lnTo>
                  <a:lnTo>
                    <a:pt x="8" y="128"/>
                  </a:lnTo>
                  <a:lnTo>
                    <a:pt x="0" y="12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3" name="Freeform 81">
              <a:extLst>
                <a:ext uri="{FF2B5EF4-FFF2-40B4-BE49-F238E27FC236}">
                  <a16:creationId xmlns:a16="http://schemas.microsoft.com/office/drawing/2014/main" id="{BE03B74F-A40B-4BD0-AFC6-F2D685FC4590}"/>
                </a:ext>
              </a:extLst>
            </p:cNvPr>
            <p:cNvSpPr>
              <a:spLocks noChangeAspect="1"/>
            </p:cNvSpPr>
            <p:nvPr/>
          </p:nvSpPr>
          <p:spPr bwMode="auto">
            <a:xfrm>
              <a:off x="6519880" y="4133844"/>
              <a:ext cx="263526" cy="290512"/>
            </a:xfrm>
            <a:custGeom>
              <a:avLst/>
              <a:gdLst/>
              <a:ahLst/>
              <a:cxnLst>
                <a:cxn ang="0">
                  <a:pos x="0" y="0"/>
                </a:cxn>
                <a:cxn ang="0">
                  <a:pos x="21" y="4"/>
                </a:cxn>
                <a:cxn ang="0">
                  <a:pos x="48" y="31"/>
                </a:cxn>
                <a:cxn ang="0">
                  <a:pos x="70" y="40"/>
                </a:cxn>
                <a:cxn ang="0">
                  <a:pos x="68" y="47"/>
                </a:cxn>
                <a:cxn ang="0">
                  <a:pos x="75" y="47"/>
                </a:cxn>
                <a:cxn ang="0">
                  <a:pos x="75" y="57"/>
                </a:cxn>
                <a:cxn ang="0">
                  <a:pos x="96" y="76"/>
                </a:cxn>
                <a:cxn ang="0">
                  <a:pos x="94" y="101"/>
                </a:cxn>
                <a:cxn ang="0">
                  <a:pos x="85" y="102"/>
                </a:cxn>
                <a:cxn ang="0">
                  <a:pos x="65" y="87"/>
                </a:cxn>
                <a:cxn ang="0">
                  <a:pos x="33" y="35"/>
                </a:cxn>
                <a:cxn ang="0">
                  <a:pos x="0" y="0"/>
                </a:cxn>
              </a:cxnLst>
              <a:rect l="0" t="0" r="r" b="b"/>
              <a:pathLst>
                <a:path w="97" h="103">
                  <a:moveTo>
                    <a:pt x="0" y="0"/>
                  </a:moveTo>
                  <a:lnTo>
                    <a:pt x="21" y="4"/>
                  </a:lnTo>
                  <a:lnTo>
                    <a:pt x="48" y="31"/>
                  </a:lnTo>
                  <a:lnTo>
                    <a:pt x="70" y="40"/>
                  </a:lnTo>
                  <a:lnTo>
                    <a:pt x="68" y="47"/>
                  </a:lnTo>
                  <a:lnTo>
                    <a:pt x="75" y="47"/>
                  </a:lnTo>
                  <a:lnTo>
                    <a:pt x="75" y="57"/>
                  </a:lnTo>
                  <a:lnTo>
                    <a:pt x="96" y="76"/>
                  </a:lnTo>
                  <a:lnTo>
                    <a:pt x="94" y="101"/>
                  </a:lnTo>
                  <a:lnTo>
                    <a:pt x="85" y="102"/>
                  </a:lnTo>
                  <a:lnTo>
                    <a:pt x="65" y="87"/>
                  </a:lnTo>
                  <a:lnTo>
                    <a:pt x="33" y="35"/>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4" name="Freeform 82">
              <a:extLst>
                <a:ext uri="{FF2B5EF4-FFF2-40B4-BE49-F238E27FC236}">
                  <a16:creationId xmlns:a16="http://schemas.microsoft.com/office/drawing/2014/main" id="{2ACAD378-FCBA-4924-B3AD-63DF3EB15AEF}"/>
                </a:ext>
              </a:extLst>
            </p:cNvPr>
            <p:cNvSpPr>
              <a:spLocks noChangeAspect="1"/>
            </p:cNvSpPr>
            <p:nvPr/>
          </p:nvSpPr>
          <p:spPr bwMode="auto">
            <a:xfrm>
              <a:off x="6764356" y="4424356"/>
              <a:ext cx="227013" cy="74612"/>
            </a:xfrm>
            <a:custGeom>
              <a:avLst/>
              <a:gdLst/>
              <a:ahLst/>
              <a:cxnLst>
                <a:cxn ang="0">
                  <a:pos x="0" y="7"/>
                </a:cxn>
                <a:cxn ang="0">
                  <a:pos x="6" y="0"/>
                </a:cxn>
                <a:cxn ang="0">
                  <a:pos x="63" y="8"/>
                </a:cxn>
                <a:cxn ang="0">
                  <a:pos x="69" y="14"/>
                </a:cxn>
                <a:cxn ang="0">
                  <a:pos x="80" y="17"/>
                </a:cxn>
                <a:cxn ang="0">
                  <a:pos x="82" y="26"/>
                </a:cxn>
                <a:cxn ang="0">
                  <a:pos x="15" y="13"/>
                </a:cxn>
                <a:cxn ang="0">
                  <a:pos x="0" y="7"/>
                </a:cxn>
              </a:cxnLst>
              <a:rect l="0" t="0" r="r" b="b"/>
              <a:pathLst>
                <a:path w="83" h="27">
                  <a:moveTo>
                    <a:pt x="0" y="7"/>
                  </a:moveTo>
                  <a:lnTo>
                    <a:pt x="6" y="0"/>
                  </a:lnTo>
                  <a:lnTo>
                    <a:pt x="63" y="8"/>
                  </a:lnTo>
                  <a:lnTo>
                    <a:pt x="69" y="14"/>
                  </a:lnTo>
                  <a:lnTo>
                    <a:pt x="80" y="17"/>
                  </a:lnTo>
                  <a:lnTo>
                    <a:pt x="82" y="26"/>
                  </a:lnTo>
                  <a:lnTo>
                    <a:pt x="15" y="13"/>
                  </a:lnTo>
                  <a:lnTo>
                    <a:pt x="0" y="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5" name="Freeform 83">
              <a:extLst>
                <a:ext uri="{FF2B5EF4-FFF2-40B4-BE49-F238E27FC236}">
                  <a16:creationId xmlns:a16="http://schemas.microsoft.com/office/drawing/2014/main" id="{A9E9339E-1A5C-4C5B-BF86-84AEC55E28A1}"/>
                </a:ext>
              </a:extLst>
            </p:cNvPr>
            <p:cNvSpPr>
              <a:spLocks noChangeAspect="1"/>
            </p:cNvSpPr>
            <p:nvPr/>
          </p:nvSpPr>
          <p:spPr bwMode="auto">
            <a:xfrm>
              <a:off x="6853256" y="4164006"/>
              <a:ext cx="241301" cy="215900"/>
            </a:xfrm>
            <a:custGeom>
              <a:avLst/>
              <a:gdLst/>
              <a:ahLst/>
              <a:cxnLst>
                <a:cxn ang="0">
                  <a:pos x="0" y="34"/>
                </a:cxn>
                <a:cxn ang="0">
                  <a:pos x="6" y="24"/>
                </a:cxn>
                <a:cxn ang="0">
                  <a:pos x="13" y="30"/>
                </a:cxn>
                <a:cxn ang="0">
                  <a:pos x="39" y="28"/>
                </a:cxn>
                <a:cxn ang="0">
                  <a:pos x="49" y="25"/>
                </a:cxn>
                <a:cxn ang="0">
                  <a:pos x="61" y="0"/>
                </a:cxn>
                <a:cxn ang="0">
                  <a:pos x="76" y="1"/>
                </a:cxn>
                <a:cxn ang="0">
                  <a:pos x="72" y="8"/>
                </a:cxn>
                <a:cxn ang="0">
                  <a:pos x="87" y="30"/>
                </a:cxn>
                <a:cxn ang="0">
                  <a:pos x="79" y="29"/>
                </a:cxn>
                <a:cxn ang="0">
                  <a:pos x="64" y="55"/>
                </a:cxn>
                <a:cxn ang="0">
                  <a:pos x="62" y="71"/>
                </a:cxn>
                <a:cxn ang="0">
                  <a:pos x="52" y="76"/>
                </a:cxn>
                <a:cxn ang="0">
                  <a:pos x="36" y="66"/>
                </a:cxn>
                <a:cxn ang="0">
                  <a:pos x="25" y="71"/>
                </a:cxn>
                <a:cxn ang="0">
                  <a:pos x="24" y="63"/>
                </a:cxn>
                <a:cxn ang="0">
                  <a:pos x="10" y="65"/>
                </a:cxn>
                <a:cxn ang="0">
                  <a:pos x="0" y="34"/>
                </a:cxn>
              </a:cxnLst>
              <a:rect l="0" t="0" r="r" b="b"/>
              <a:pathLst>
                <a:path w="88" h="77">
                  <a:moveTo>
                    <a:pt x="0" y="34"/>
                  </a:moveTo>
                  <a:lnTo>
                    <a:pt x="6" y="24"/>
                  </a:lnTo>
                  <a:lnTo>
                    <a:pt x="13" y="30"/>
                  </a:lnTo>
                  <a:lnTo>
                    <a:pt x="39" y="28"/>
                  </a:lnTo>
                  <a:lnTo>
                    <a:pt x="49" y="25"/>
                  </a:lnTo>
                  <a:lnTo>
                    <a:pt x="61" y="0"/>
                  </a:lnTo>
                  <a:lnTo>
                    <a:pt x="76" y="1"/>
                  </a:lnTo>
                  <a:lnTo>
                    <a:pt x="72" y="8"/>
                  </a:lnTo>
                  <a:lnTo>
                    <a:pt x="87" y="30"/>
                  </a:lnTo>
                  <a:lnTo>
                    <a:pt x="79" y="29"/>
                  </a:lnTo>
                  <a:lnTo>
                    <a:pt x="64" y="55"/>
                  </a:lnTo>
                  <a:lnTo>
                    <a:pt x="62" y="71"/>
                  </a:lnTo>
                  <a:lnTo>
                    <a:pt x="52" y="76"/>
                  </a:lnTo>
                  <a:lnTo>
                    <a:pt x="36" y="66"/>
                  </a:lnTo>
                  <a:lnTo>
                    <a:pt x="25" y="71"/>
                  </a:lnTo>
                  <a:lnTo>
                    <a:pt x="24" y="63"/>
                  </a:lnTo>
                  <a:lnTo>
                    <a:pt x="10" y="65"/>
                  </a:lnTo>
                  <a:lnTo>
                    <a:pt x="0" y="3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6" name="Freeform 84">
              <a:extLst>
                <a:ext uri="{FF2B5EF4-FFF2-40B4-BE49-F238E27FC236}">
                  <a16:creationId xmlns:a16="http://schemas.microsoft.com/office/drawing/2014/main" id="{2C6E1367-7B4D-4AEE-9F39-7E93A43F97AA}"/>
                </a:ext>
              </a:extLst>
            </p:cNvPr>
            <p:cNvSpPr>
              <a:spLocks noChangeAspect="1"/>
            </p:cNvSpPr>
            <p:nvPr/>
          </p:nvSpPr>
          <p:spPr bwMode="auto">
            <a:xfrm>
              <a:off x="7042169" y="4486268"/>
              <a:ext cx="60325" cy="44450"/>
            </a:xfrm>
            <a:custGeom>
              <a:avLst/>
              <a:gdLst/>
              <a:ahLst/>
              <a:cxnLst>
                <a:cxn ang="0">
                  <a:pos x="0" y="2"/>
                </a:cxn>
                <a:cxn ang="0">
                  <a:pos x="3" y="16"/>
                </a:cxn>
                <a:cxn ang="0">
                  <a:pos x="21" y="5"/>
                </a:cxn>
                <a:cxn ang="0">
                  <a:pos x="7" y="0"/>
                </a:cxn>
                <a:cxn ang="0">
                  <a:pos x="0" y="2"/>
                </a:cxn>
              </a:cxnLst>
              <a:rect l="0" t="0" r="r" b="b"/>
              <a:pathLst>
                <a:path w="22" h="17">
                  <a:moveTo>
                    <a:pt x="0" y="2"/>
                  </a:moveTo>
                  <a:lnTo>
                    <a:pt x="3" y="16"/>
                  </a:lnTo>
                  <a:lnTo>
                    <a:pt x="21" y="5"/>
                  </a:lnTo>
                  <a:lnTo>
                    <a:pt x="7" y="0"/>
                  </a:lnTo>
                  <a:lnTo>
                    <a:pt x="0" y="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7" name="Freeform 85">
              <a:extLst>
                <a:ext uri="{FF2B5EF4-FFF2-40B4-BE49-F238E27FC236}">
                  <a16:creationId xmlns:a16="http://schemas.microsoft.com/office/drawing/2014/main" id="{CE7FA127-CECB-4ACF-A9F0-03510780FE39}"/>
                </a:ext>
              </a:extLst>
            </p:cNvPr>
            <p:cNvSpPr>
              <a:spLocks noChangeAspect="1"/>
            </p:cNvSpPr>
            <p:nvPr/>
          </p:nvSpPr>
          <p:spPr bwMode="auto">
            <a:xfrm>
              <a:off x="7091382" y="4227506"/>
              <a:ext cx="152400" cy="188912"/>
            </a:xfrm>
            <a:custGeom>
              <a:avLst/>
              <a:gdLst/>
              <a:ahLst/>
              <a:cxnLst>
                <a:cxn ang="0">
                  <a:pos x="0" y="39"/>
                </a:cxn>
                <a:cxn ang="0">
                  <a:pos x="8" y="51"/>
                </a:cxn>
                <a:cxn ang="0">
                  <a:pos x="5" y="63"/>
                </a:cxn>
                <a:cxn ang="0">
                  <a:pos x="14" y="66"/>
                </a:cxn>
                <a:cxn ang="0">
                  <a:pos x="13" y="42"/>
                </a:cxn>
                <a:cxn ang="0">
                  <a:pos x="19" y="39"/>
                </a:cxn>
                <a:cxn ang="0">
                  <a:pos x="20" y="48"/>
                </a:cxn>
                <a:cxn ang="0">
                  <a:pos x="25" y="59"/>
                </a:cxn>
                <a:cxn ang="0">
                  <a:pos x="34" y="54"/>
                </a:cxn>
                <a:cxn ang="0">
                  <a:pos x="22" y="32"/>
                </a:cxn>
                <a:cxn ang="0">
                  <a:pos x="41" y="22"/>
                </a:cxn>
                <a:cxn ang="0">
                  <a:pos x="16" y="28"/>
                </a:cxn>
                <a:cxn ang="0">
                  <a:pos x="13" y="13"/>
                </a:cxn>
                <a:cxn ang="0">
                  <a:pos x="49" y="12"/>
                </a:cxn>
                <a:cxn ang="0">
                  <a:pos x="55" y="0"/>
                </a:cxn>
                <a:cxn ang="0">
                  <a:pos x="45" y="7"/>
                </a:cxn>
                <a:cxn ang="0">
                  <a:pos x="19" y="4"/>
                </a:cxn>
                <a:cxn ang="0">
                  <a:pos x="10" y="9"/>
                </a:cxn>
                <a:cxn ang="0">
                  <a:pos x="0" y="39"/>
                </a:cxn>
              </a:cxnLst>
              <a:rect l="0" t="0" r="r" b="b"/>
              <a:pathLst>
                <a:path w="56" h="67">
                  <a:moveTo>
                    <a:pt x="0" y="39"/>
                  </a:moveTo>
                  <a:lnTo>
                    <a:pt x="8" y="51"/>
                  </a:lnTo>
                  <a:lnTo>
                    <a:pt x="5" y="63"/>
                  </a:lnTo>
                  <a:lnTo>
                    <a:pt x="14" y="66"/>
                  </a:lnTo>
                  <a:lnTo>
                    <a:pt x="13" y="42"/>
                  </a:lnTo>
                  <a:lnTo>
                    <a:pt x="19" y="39"/>
                  </a:lnTo>
                  <a:lnTo>
                    <a:pt x="20" y="48"/>
                  </a:lnTo>
                  <a:lnTo>
                    <a:pt x="25" y="59"/>
                  </a:lnTo>
                  <a:lnTo>
                    <a:pt x="34" y="54"/>
                  </a:lnTo>
                  <a:lnTo>
                    <a:pt x="22" y="32"/>
                  </a:lnTo>
                  <a:lnTo>
                    <a:pt x="41" y="22"/>
                  </a:lnTo>
                  <a:lnTo>
                    <a:pt x="16" y="28"/>
                  </a:lnTo>
                  <a:lnTo>
                    <a:pt x="13" y="13"/>
                  </a:lnTo>
                  <a:lnTo>
                    <a:pt x="49" y="12"/>
                  </a:lnTo>
                  <a:lnTo>
                    <a:pt x="55" y="0"/>
                  </a:lnTo>
                  <a:lnTo>
                    <a:pt x="45" y="7"/>
                  </a:lnTo>
                  <a:lnTo>
                    <a:pt x="19" y="4"/>
                  </a:lnTo>
                  <a:lnTo>
                    <a:pt x="10" y="9"/>
                  </a:lnTo>
                  <a:lnTo>
                    <a:pt x="0" y="3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8" name="Freeform 86">
              <a:extLst>
                <a:ext uri="{FF2B5EF4-FFF2-40B4-BE49-F238E27FC236}">
                  <a16:creationId xmlns:a16="http://schemas.microsoft.com/office/drawing/2014/main" id="{D8400CCB-A8DF-4594-A7D3-22B799482899}"/>
                </a:ext>
              </a:extLst>
            </p:cNvPr>
            <p:cNvSpPr>
              <a:spLocks noChangeAspect="1"/>
            </p:cNvSpPr>
            <p:nvPr/>
          </p:nvSpPr>
          <p:spPr bwMode="auto">
            <a:xfrm>
              <a:off x="7210445" y="4487856"/>
              <a:ext cx="85725" cy="49212"/>
            </a:xfrm>
            <a:custGeom>
              <a:avLst/>
              <a:gdLst/>
              <a:ahLst/>
              <a:cxnLst>
                <a:cxn ang="0">
                  <a:pos x="0" y="10"/>
                </a:cxn>
                <a:cxn ang="0">
                  <a:pos x="1" y="17"/>
                </a:cxn>
                <a:cxn ang="0">
                  <a:pos x="30" y="0"/>
                </a:cxn>
                <a:cxn ang="0">
                  <a:pos x="9" y="5"/>
                </a:cxn>
                <a:cxn ang="0">
                  <a:pos x="0" y="10"/>
                </a:cxn>
              </a:cxnLst>
              <a:rect l="0" t="0" r="r" b="b"/>
              <a:pathLst>
                <a:path w="31" h="18">
                  <a:moveTo>
                    <a:pt x="0" y="10"/>
                  </a:moveTo>
                  <a:lnTo>
                    <a:pt x="1" y="17"/>
                  </a:lnTo>
                  <a:lnTo>
                    <a:pt x="30" y="0"/>
                  </a:lnTo>
                  <a:lnTo>
                    <a:pt x="9" y="5"/>
                  </a:lnTo>
                  <a:lnTo>
                    <a:pt x="0" y="1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79" name="Freeform 87">
              <a:extLst>
                <a:ext uri="{FF2B5EF4-FFF2-40B4-BE49-F238E27FC236}">
                  <a16:creationId xmlns:a16="http://schemas.microsoft.com/office/drawing/2014/main" id="{651BD741-B95F-4DA0-AE23-EE6C3C8148FD}"/>
                </a:ext>
              </a:extLst>
            </p:cNvPr>
            <p:cNvSpPr>
              <a:spLocks noChangeAspect="1"/>
            </p:cNvSpPr>
            <p:nvPr/>
          </p:nvSpPr>
          <p:spPr bwMode="auto">
            <a:xfrm>
              <a:off x="7297757" y="4221156"/>
              <a:ext cx="47625" cy="76200"/>
            </a:xfrm>
            <a:custGeom>
              <a:avLst/>
              <a:gdLst/>
              <a:ahLst/>
              <a:cxnLst>
                <a:cxn ang="0">
                  <a:pos x="0" y="9"/>
                </a:cxn>
                <a:cxn ang="0">
                  <a:pos x="4" y="21"/>
                </a:cxn>
                <a:cxn ang="0">
                  <a:pos x="13" y="26"/>
                </a:cxn>
                <a:cxn ang="0">
                  <a:pos x="5" y="15"/>
                </a:cxn>
                <a:cxn ang="0">
                  <a:pos x="16" y="13"/>
                </a:cxn>
                <a:cxn ang="0">
                  <a:pos x="14" y="5"/>
                </a:cxn>
                <a:cxn ang="0">
                  <a:pos x="4" y="10"/>
                </a:cxn>
                <a:cxn ang="0">
                  <a:pos x="8" y="0"/>
                </a:cxn>
                <a:cxn ang="0">
                  <a:pos x="0" y="9"/>
                </a:cxn>
              </a:cxnLst>
              <a:rect l="0" t="0" r="r" b="b"/>
              <a:pathLst>
                <a:path w="17" h="27">
                  <a:moveTo>
                    <a:pt x="0" y="9"/>
                  </a:moveTo>
                  <a:lnTo>
                    <a:pt x="4" y="21"/>
                  </a:lnTo>
                  <a:lnTo>
                    <a:pt x="13" y="26"/>
                  </a:lnTo>
                  <a:lnTo>
                    <a:pt x="5" y="15"/>
                  </a:lnTo>
                  <a:lnTo>
                    <a:pt x="16" y="13"/>
                  </a:lnTo>
                  <a:lnTo>
                    <a:pt x="14" y="5"/>
                  </a:lnTo>
                  <a:lnTo>
                    <a:pt x="4" y="10"/>
                  </a:lnTo>
                  <a:lnTo>
                    <a:pt x="8" y="0"/>
                  </a:lnTo>
                  <a:lnTo>
                    <a:pt x="0" y="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0" name="Freeform 88">
              <a:extLst>
                <a:ext uri="{FF2B5EF4-FFF2-40B4-BE49-F238E27FC236}">
                  <a16:creationId xmlns:a16="http://schemas.microsoft.com/office/drawing/2014/main" id="{248FF985-16AD-4F77-A8C2-8F65EE6CFD3A}"/>
                </a:ext>
              </a:extLst>
            </p:cNvPr>
            <p:cNvSpPr>
              <a:spLocks noChangeAspect="1"/>
            </p:cNvSpPr>
            <p:nvPr/>
          </p:nvSpPr>
          <p:spPr bwMode="auto">
            <a:xfrm>
              <a:off x="7308870" y="4340219"/>
              <a:ext cx="74613" cy="49212"/>
            </a:xfrm>
            <a:custGeom>
              <a:avLst/>
              <a:gdLst/>
              <a:ahLst/>
              <a:cxnLst>
                <a:cxn ang="0">
                  <a:pos x="0" y="5"/>
                </a:cxn>
                <a:cxn ang="0">
                  <a:pos x="14" y="0"/>
                </a:cxn>
                <a:cxn ang="0">
                  <a:pos x="26" y="16"/>
                </a:cxn>
                <a:cxn ang="0">
                  <a:pos x="0" y="5"/>
                </a:cxn>
              </a:cxnLst>
              <a:rect l="0" t="0" r="r" b="b"/>
              <a:pathLst>
                <a:path w="27" h="17">
                  <a:moveTo>
                    <a:pt x="0" y="5"/>
                  </a:moveTo>
                  <a:lnTo>
                    <a:pt x="14" y="0"/>
                  </a:lnTo>
                  <a:lnTo>
                    <a:pt x="26" y="16"/>
                  </a:lnTo>
                  <a:lnTo>
                    <a:pt x="0"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1" name="Freeform 89">
              <a:extLst>
                <a:ext uri="{FF2B5EF4-FFF2-40B4-BE49-F238E27FC236}">
                  <a16:creationId xmlns:a16="http://schemas.microsoft.com/office/drawing/2014/main" id="{CCC92188-CA7E-4292-B00B-2250A5BD517D}"/>
                </a:ext>
              </a:extLst>
            </p:cNvPr>
            <p:cNvSpPr>
              <a:spLocks noChangeAspect="1"/>
            </p:cNvSpPr>
            <p:nvPr/>
          </p:nvSpPr>
          <p:spPr bwMode="auto">
            <a:xfrm>
              <a:off x="7380308" y="4283069"/>
              <a:ext cx="255588" cy="220662"/>
            </a:xfrm>
            <a:custGeom>
              <a:avLst/>
              <a:gdLst/>
              <a:ahLst/>
              <a:cxnLst>
                <a:cxn ang="0">
                  <a:pos x="0" y="10"/>
                </a:cxn>
                <a:cxn ang="0">
                  <a:pos x="14" y="17"/>
                </a:cxn>
                <a:cxn ang="0">
                  <a:pos x="28" y="15"/>
                </a:cxn>
                <a:cxn ang="0">
                  <a:pos x="10" y="21"/>
                </a:cxn>
                <a:cxn ang="0">
                  <a:pos x="19" y="33"/>
                </a:cxn>
                <a:cxn ang="0">
                  <a:pos x="27" y="23"/>
                </a:cxn>
                <a:cxn ang="0">
                  <a:pos x="33" y="33"/>
                </a:cxn>
                <a:cxn ang="0">
                  <a:pos x="66" y="45"/>
                </a:cxn>
                <a:cxn ang="0">
                  <a:pos x="73" y="64"/>
                </a:cxn>
                <a:cxn ang="0">
                  <a:pos x="67" y="63"/>
                </a:cxn>
                <a:cxn ang="0">
                  <a:pos x="62" y="72"/>
                </a:cxn>
                <a:cxn ang="0">
                  <a:pos x="82" y="68"/>
                </a:cxn>
                <a:cxn ang="0">
                  <a:pos x="93" y="78"/>
                </a:cxn>
                <a:cxn ang="0">
                  <a:pos x="92" y="20"/>
                </a:cxn>
                <a:cxn ang="0">
                  <a:pos x="63" y="10"/>
                </a:cxn>
                <a:cxn ang="0">
                  <a:pos x="40" y="27"/>
                </a:cxn>
                <a:cxn ang="0">
                  <a:pos x="31" y="18"/>
                </a:cxn>
                <a:cxn ang="0">
                  <a:pos x="28" y="4"/>
                </a:cxn>
                <a:cxn ang="0">
                  <a:pos x="14" y="0"/>
                </a:cxn>
                <a:cxn ang="0">
                  <a:pos x="0" y="10"/>
                </a:cxn>
              </a:cxnLst>
              <a:rect l="0" t="0" r="r" b="b"/>
              <a:pathLst>
                <a:path w="94" h="79">
                  <a:moveTo>
                    <a:pt x="0" y="10"/>
                  </a:moveTo>
                  <a:lnTo>
                    <a:pt x="14" y="17"/>
                  </a:lnTo>
                  <a:lnTo>
                    <a:pt x="28" y="15"/>
                  </a:lnTo>
                  <a:lnTo>
                    <a:pt x="10" y="21"/>
                  </a:lnTo>
                  <a:lnTo>
                    <a:pt x="19" y="33"/>
                  </a:lnTo>
                  <a:lnTo>
                    <a:pt x="27" y="23"/>
                  </a:lnTo>
                  <a:lnTo>
                    <a:pt x="33" y="33"/>
                  </a:lnTo>
                  <a:lnTo>
                    <a:pt x="66" y="45"/>
                  </a:lnTo>
                  <a:lnTo>
                    <a:pt x="73" y="64"/>
                  </a:lnTo>
                  <a:lnTo>
                    <a:pt x="67" y="63"/>
                  </a:lnTo>
                  <a:lnTo>
                    <a:pt x="62" y="72"/>
                  </a:lnTo>
                  <a:lnTo>
                    <a:pt x="82" y="68"/>
                  </a:lnTo>
                  <a:lnTo>
                    <a:pt x="93" y="78"/>
                  </a:lnTo>
                  <a:lnTo>
                    <a:pt x="92" y="20"/>
                  </a:lnTo>
                  <a:lnTo>
                    <a:pt x="63" y="10"/>
                  </a:lnTo>
                  <a:lnTo>
                    <a:pt x="40" y="27"/>
                  </a:lnTo>
                  <a:lnTo>
                    <a:pt x="31" y="18"/>
                  </a:lnTo>
                  <a:lnTo>
                    <a:pt x="28" y="4"/>
                  </a:lnTo>
                  <a:lnTo>
                    <a:pt x="14" y="0"/>
                  </a:lnTo>
                  <a:lnTo>
                    <a:pt x="0" y="1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2" name="Freeform 90">
              <a:extLst>
                <a:ext uri="{FF2B5EF4-FFF2-40B4-BE49-F238E27FC236}">
                  <a16:creationId xmlns:a16="http://schemas.microsoft.com/office/drawing/2014/main" id="{19B78514-419B-43E5-A440-0EB5123C1052}"/>
                </a:ext>
              </a:extLst>
            </p:cNvPr>
            <p:cNvSpPr>
              <a:spLocks noChangeAspect="1"/>
            </p:cNvSpPr>
            <p:nvPr/>
          </p:nvSpPr>
          <p:spPr bwMode="auto">
            <a:xfrm>
              <a:off x="7388245" y="4452931"/>
              <a:ext cx="46038" cy="49212"/>
            </a:xfrm>
            <a:custGeom>
              <a:avLst/>
              <a:gdLst/>
              <a:ahLst/>
              <a:cxnLst>
                <a:cxn ang="0">
                  <a:pos x="0" y="16"/>
                </a:cxn>
                <a:cxn ang="0">
                  <a:pos x="9" y="0"/>
                </a:cxn>
                <a:cxn ang="0">
                  <a:pos x="16" y="8"/>
                </a:cxn>
                <a:cxn ang="0">
                  <a:pos x="0" y="16"/>
                </a:cxn>
              </a:cxnLst>
              <a:rect l="0" t="0" r="r" b="b"/>
              <a:pathLst>
                <a:path w="17" h="17">
                  <a:moveTo>
                    <a:pt x="0" y="16"/>
                  </a:moveTo>
                  <a:lnTo>
                    <a:pt x="9" y="0"/>
                  </a:lnTo>
                  <a:lnTo>
                    <a:pt x="16" y="8"/>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3" name="Freeform 91">
              <a:extLst>
                <a:ext uri="{FF2B5EF4-FFF2-40B4-BE49-F238E27FC236}">
                  <a16:creationId xmlns:a16="http://schemas.microsoft.com/office/drawing/2014/main" id="{C73E8A39-506A-4382-A1F2-DFB18754F703}"/>
                </a:ext>
              </a:extLst>
            </p:cNvPr>
            <p:cNvSpPr>
              <a:spLocks noChangeAspect="1"/>
            </p:cNvSpPr>
            <p:nvPr/>
          </p:nvSpPr>
          <p:spPr bwMode="auto">
            <a:xfrm>
              <a:off x="5151452" y="3292470"/>
              <a:ext cx="241301" cy="231775"/>
            </a:xfrm>
            <a:custGeom>
              <a:avLst/>
              <a:gdLst/>
              <a:ahLst/>
              <a:cxnLst>
                <a:cxn ang="0">
                  <a:pos x="0" y="40"/>
                </a:cxn>
                <a:cxn ang="0">
                  <a:pos x="5" y="52"/>
                </a:cxn>
                <a:cxn ang="0">
                  <a:pos x="45" y="70"/>
                </a:cxn>
                <a:cxn ang="0">
                  <a:pos x="45" y="76"/>
                </a:cxn>
                <a:cxn ang="0">
                  <a:pos x="54" y="81"/>
                </a:cxn>
                <a:cxn ang="0">
                  <a:pos x="71" y="82"/>
                </a:cxn>
                <a:cxn ang="0">
                  <a:pos x="84" y="73"/>
                </a:cxn>
                <a:cxn ang="0">
                  <a:pos x="88" y="73"/>
                </a:cxn>
                <a:cxn ang="0">
                  <a:pos x="77" y="50"/>
                </a:cxn>
                <a:cxn ang="0">
                  <a:pos x="60" y="36"/>
                </a:cxn>
                <a:cxn ang="0">
                  <a:pos x="68" y="15"/>
                </a:cxn>
                <a:cxn ang="0">
                  <a:pos x="61" y="12"/>
                </a:cxn>
                <a:cxn ang="0">
                  <a:pos x="55" y="0"/>
                </a:cxn>
                <a:cxn ang="0">
                  <a:pos x="35" y="1"/>
                </a:cxn>
                <a:cxn ang="0">
                  <a:pos x="25" y="9"/>
                </a:cxn>
                <a:cxn ang="0">
                  <a:pos x="22" y="28"/>
                </a:cxn>
                <a:cxn ang="0">
                  <a:pos x="0" y="40"/>
                </a:cxn>
              </a:cxnLst>
              <a:rect l="0" t="0" r="r" b="b"/>
              <a:pathLst>
                <a:path w="89" h="83">
                  <a:moveTo>
                    <a:pt x="0" y="40"/>
                  </a:moveTo>
                  <a:lnTo>
                    <a:pt x="5" y="52"/>
                  </a:lnTo>
                  <a:lnTo>
                    <a:pt x="45" y="70"/>
                  </a:lnTo>
                  <a:lnTo>
                    <a:pt x="45" y="76"/>
                  </a:lnTo>
                  <a:lnTo>
                    <a:pt x="54" y="81"/>
                  </a:lnTo>
                  <a:lnTo>
                    <a:pt x="71" y="82"/>
                  </a:lnTo>
                  <a:lnTo>
                    <a:pt x="84" y="73"/>
                  </a:lnTo>
                  <a:lnTo>
                    <a:pt x="88" y="73"/>
                  </a:lnTo>
                  <a:lnTo>
                    <a:pt x="77" y="50"/>
                  </a:lnTo>
                  <a:lnTo>
                    <a:pt x="60" y="36"/>
                  </a:lnTo>
                  <a:lnTo>
                    <a:pt x="68" y="15"/>
                  </a:lnTo>
                  <a:lnTo>
                    <a:pt x="61" y="12"/>
                  </a:lnTo>
                  <a:lnTo>
                    <a:pt x="55" y="0"/>
                  </a:lnTo>
                  <a:lnTo>
                    <a:pt x="35" y="1"/>
                  </a:lnTo>
                  <a:lnTo>
                    <a:pt x="25" y="9"/>
                  </a:lnTo>
                  <a:lnTo>
                    <a:pt x="22" y="28"/>
                  </a:lnTo>
                  <a:lnTo>
                    <a:pt x="0" y="4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4" name="Freeform 92">
              <a:extLst>
                <a:ext uri="{FF2B5EF4-FFF2-40B4-BE49-F238E27FC236}">
                  <a16:creationId xmlns:a16="http://schemas.microsoft.com/office/drawing/2014/main" id="{31B5DFCB-D989-4B6D-91F6-BF28184269DE}"/>
                </a:ext>
              </a:extLst>
            </p:cNvPr>
            <p:cNvSpPr>
              <a:spLocks noChangeAspect="1"/>
            </p:cNvSpPr>
            <p:nvPr/>
          </p:nvSpPr>
          <p:spPr bwMode="auto">
            <a:xfrm>
              <a:off x="4379925" y="2995608"/>
              <a:ext cx="285751" cy="280987"/>
            </a:xfrm>
            <a:custGeom>
              <a:avLst/>
              <a:gdLst/>
              <a:ahLst/>
              <a:cxnLst>
                <a:cxn ang="0">
                  <a:pos x="0" y="25"/>
                </a:cxn>
                <a:cxn ang="0">
                  <a:pos x="2" y="14"/>
                </a:cxn>
                <a:cxn ang="0">
                  <a:pos x="15" y="8"/>
                </a:cxn>
                <a:cxn ang="0">
                  <a:pos x="20" y="14"/>
                </a:cxn>
                <a:cxn ang="0">
                  <a:pos x="32" y="3"/>
                </a:cxn>
                <a:cxn ang="0">
                  <a:pos x="46" y="0"/>
                </a:cxn>
                <a:cxn ang="0">
                  <a:pos x="61" y="8"/>
                </a:cxn>
                <a:cxn ang="0">
                  <a:pos x="61" y="18"/>
                </a:cxn>
                <a:cxn ang="0">
                  <a:pos x="50" y="20"/>
                </a:cxn>
                <a:cxn ang="0">
                  <a:pos x="51" y="33"/>
                </a:cxn>
                <a:cxn ang="0">
                  <a:pos x="71" y="56"/>
                </a:cxn>
                <a:cxn ang="0">
                  <a:pos x="83" y="57"/>
                </a:cxn>
                <a:cxn ang="0">
                  <a:pos x="81" y="62"/>
                </a:cxn>
                <a:cxn ang="0">
                  <a:pos x="104" y="76"/>
                </a:cxn>
                <a:cxn ang="0">
                  <a:pos x="88" y="74"/>
                </a:cxn>
                <a:cxn ang="0">
                  <a:pos x="92" y="88"/>
                </a:cxn>
                <a:cxn ang="0">
                  <a:pos x="83" y="99"/>
                </a:cxn>
                <a:cxn ang="0">
                  <a:pos x="78" y="77"/>
                </a:cxn>
                <a:cxn ang="0">
                  <a:pos x="39" y="52"/>
                </a:cxn>
                <a:cxn ang="0">
                  <a:pos x="30" y="36"/>
                </a:cxn>
                <a:cxn ang="0">
                  <a:pos x="18" y="30"/>
                </a:cxn>
                <a:cxn ang="0">
                  <a:pos x="6" y="37"/>
                </a:cxn>
                <a:cxn ang="0">
                  <a:pos x="0" y="25"/>
                </a:cxn>
              </a:cxnLst>
              <a:rect l="0" t="0" r="r" b="b"/>
              <a:pathLst>
                <a:path w="105" h="100">
                  <a:moveTo>
                    <a:pt x="0" y="25"/>
                  </a:moveTo>
                  <a:lnTo>
                    <a:pt x="2" y="14"/>
                  </a:lnTo>
                  <a:lnTo>
                    <a:pt x="15" y="8"/>
                  </a:lnTo>
                  <a:lnTo>
                    <a:pt x="20" y="14"/>
                  </a:lnTo>
                  <a:lnTo>
                    <a:pt x="32" y="3"/>
                  </a:lnTo>
                  <a:lnTo>
                    <a:pt x="46" y="0"/>
                  </a:lnTo>
                  <a:lnTo>
                    <a:pt x="61" y="8"/>
                  </a:lnTo>
                  <a:lnTo>
                    <a:pt x="61" y="18"/>
                  </a:lnTo>
                  <a:lnTo>
                    <a:pt x="50" y="20"/>
                  </a:lnTo>
                  <a:lnTo>
                    <a:pt x="51" y="33"/>
                  </a:lnTo>
                  <a:lnTo>
                    <a:pt x="71" y="56"/>
                  </a:lnTo>
                  <a:lnTo>
                    <a:pt x="83" y="57"/>
                  </a:lnTo>
                  <a:lnTo>
                    <a:pt x="81" y="62"/>
                  </a:lnTo>
                  <a:lnTo>
                    <a:pt x="104" y="76"/>
                  </a:lnTo>
                  <a:lnTo>
                    <a:pt x="88" y="74"/>
                  </a:lnTo>
                  <a:lnTo>
                    <a:pt x="92" y="88"/>
                  </a:lnTo>
                  <a:lnTo>
                    <a:pt x="83" y="99"/>
                  </a:lnTo>
                  <a:lnTo>
                    <a:pt x="78" y="77"/>
                  </a:lnTo>
                  <a:lnTo>
                    <a:pt x="39" y="52"/>
                  </a:lnTo>
                  <a:lnTo>
                    <a:pt x="30" y="36"/>
                  </a:lnTo>
                  <a:lnTo>
                    <a:pt x="18" y="30"/>
                  </a:lnTo>
                  <a:lnTo>
                    <a:pt x="6" y="37"/>
                  </a:lnTo>
                  <a:lnTo>
                    <a:pt x="0" y="2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5" name="Freeform 93">
              <a:extLst>
                <a:ext uri="{FF2B5EF4-FFF2-40B4-BE49-F238E27FC236}">
                  <a16:creationId xmlns:a16="http://schemas.microsoft.com/office/drawing/2014/main" id="{6BF01BA2-FEC9-417A-9125-A54CD2084B31}"/>
                </a:ext>
              </a:extLst>
            </p:cNvPr>
            <p:cNvSpPr>
              <a:spLocks noChangeAspect="1"/>
            </p:cNvSpPr>
            <p:nvPr/>
          </p:nvSpPr>
          <p:spPr bwMode="auto">
            <a:xfrm>
              <a:off x="4414850" y="3174996"/>
              <a:ext cx="47625" cy="68262"/>
            </a:xfrm>
            <a:custGeom>
              <a:avLst/>
              <a:gdLst/>
              <a:ahLst/>
              <a:cxnLst>
                <a:cxn ang="0">
                  <a:pos x="0" y="4"/>
                </a:cxn>
                <a:cxn ang="0">
                  <a:pos x="2" y="23"/>
                </a:cxn>
                <a:cxn ang="0">
                  <a:pos x="9" y="24"/>
                </a:cxn>
                <a:cxn ang="0">
                  <a:pos x="16" y="10"/>
                </a:cxn>
                <a:cxn ang="0">
                  <a:pos x="9" y="0"/>
                </a:cxn>
                <a:cxn ang="0">
                  <a:pos x="0" y="4"/>
                </a:cxn>
              </a:cxnLst>
              <a:rect l="0" t="0" r="r" b="b"/>
              <a:pathLst>
                <a:path w="17" h="25">
                  <a:moveTo>
                    <a:pt x="0" y="4"/>
                  </a:moveTo>
                  <a:lnTo>
                    <a:pt x="2" y="23"/>
                  </a:lnTo>
                  <a:lnTo>
                    <a:pt x="9" y="24"/>
                  </a:lnTo>
                  <a:lnTo>
                    <a:pt x="16" y="10"/>
                  </a:lnTo>
                  <a:lnTo>
                    <a:pt x="9" y="0"/>
                  </a:lnTo>
                  <a:lnTo>
                    <a:pt x="0" y="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6" name="Freeform 94">
              <a:extLst>
                <a:ext uri="{FF2B5EF4-FFF2-40B4-BE49-F238E27FC236}">
                  <a16:creationId xmlns:a16="http://schemas.microsoft.com/office/drawing/2014/main" id="{6ED03C1A-B1F2-42C1-88E0-9C0C10C5FE58}"/>
                </a:ext>
              </a:extLst>
            </p:cNvPr>
            <p:cNvSpPr>
              <a:spLocks noChangeAspect="1"/>
            </p:cNvSpPr>
            <p:nvPr/>
          </p:nvSpPr>
          <p:spPr bwMode="auto">
            <a:xfrm>
              <a:off x="4518038" y="3265483"/>
              <a:ext cx="76200" cy="47625"/>
            </a:xfrm>
            <a:custGeom>
              <a:avLst/>
              <a:gdLst/>
              <a:ahLst/>
              <a:cxnLst>
                <a:cxn ang="0">
                  <a:pos x="0" y="4"/>
                </a:cxn>
                <a:cxn ang="0">
                  <a:pos x="23" y="16"/>
                </a:cxn>
                <a:cxn ang="0">
                  <a:pos x="27" y="0"/>
                </a:cxn>
                <a:cxn ang="0">
                  <a:pos x="0" y="4"/>
                </a:cxn>
              </a:cxnLst>
              <a:rect l="0" t="0" r="r" b="b"/>
              <a:pathLst>
                <a:path w="28" h="17">
                  <a:moveTo>
                    <a:pt x="0" y="4"/>
                  </a:moveTo>
                  <a:lnTo>
                    <a:pt x="23" y="16"/>
                  </a:lnTo>
                  <a:lnTo>
                    <a:pt x="27" y="0"/>
                  </a:lnTo>
                  <a:lnTo>
                    <a:pt x="0" y="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7" name="Freeform 95">
              <a:extLst>
                <a:ext uri="{FF2B5EF4-FFF2-40B4-BE49-F238E27FC236}">
                  <a16:creationId xmlns:a16="http://schemas.microsoft.com/office/drawing/2014/main" id="{B533D109-F13C-448A-852F-DF437888E158}"/>
                </a:ext>
              </a:extLst>
            </p:cNvPr>
            <p:cNvSpPr>
              <a:spLocks noChangeAspect="1"/>
            </p:cNvSpPr>
            <p:nvPr/>
          </p:nvSpPr>
          <p:spPr bwMode="auto">
            <a:xfrm>
              <a:off x="7351733" y="3394070"/>
              <a:ext cx="60325" cy="73025"/>
            </a:xfrm>
            <a:custGeom>
              <a:avLst/>
              <a:gdLst/>
              <a:ahLst/>
              <a:cxnLst>
                <a:cxn ang="0">
                  <a:pos x="0" y="6"/>
                </a:cxn>
                <a:cxn ang="0">
                  <a:pos x="1" y="13"/>
                </a:cxn>
                <a:cxn ang="0">
                  <a:pos x="6" y="6"/>
                </a:cxn>
                <a:cxn ang="0">
                  <a:pos x="8" y="10"/>
                </a:cxn>
                <a:cxn ang="0">
                  <a:pos x="6" y="25"/>
                </a:cxn>
                <a:cxn ang="0">
                  <a:pos x="15" y="24"/>
                </a:cxn>
                <a:cxn ang="0">
                  <a:pos x="21" y="9"/>
                </a:cxn>
                <a:cxn ang="0">
                  <a:pos x="18" y="1"/>
                </a:cxn>
                <a:cxn ang="0">
                  <a:pos x="8" y="0"/>
                </a:cxn>
                <a:cxn ang="0">
                  <a:pos x="0" y="6"/>
                </a:cxn>
              </a:cxnLst>
              <a:rect l="0" t="0" r="r" b="b"/>
              <a:pathLst>
                <a:path w="22" h="26">
                  <a:moveTo>
                    <a:pt x="0" y="6"/>
                  </a:moveTo>
                  <a:lnTo>
                    <a:pt x="1" y="13"/>
                  </a:lnTo>
                  <a:lnTo>
                    <a:pt x="6" y="6"/>
                  </a:lnTo>
                  <a:lnTo>
                    <a:pt x="8" y="10"/>
                  </a:lnTo>
                  <a:lnTo>
                    <a:pt x="6" y="25"/>
                  </a:lnTo>
                  <a:lnTo>
                    <a:pt x="15" y="24"/>
                  </a:lnTo>
                  <a:lnTo>
                    <a:pt x="21" y="9"/>
                  </a:lnTo>
                  <a:lnTo>
                    <a:pt x="18" y="1"/>
                  </a:lnTo>
                  <a:lnTo>
                    <a:pt x="8" y="0"/>
                  </a:lnTo>
                  <a:lnTo>
                    <a:pt x="0" y="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8" name="Freeform 96">
              <a:extLst>
                <a:ext uri="{FF2B5EF4-FFF2-40B4-BE49-F238E27FC236}">
                  <a16:creationId xmlns:a16="http://schemas.microsoft.com/office/drawing/2014/main" id="{0B5AD2C2-9628-4A8A-AB7C-DEC4B0600A9E}"/>
                </a:ext>
              </a:extLst>
            </p:cNvPr>
            <p:cNvSpPr>
              <a:spLocks noChangeAspect="1"/>
            </p:cNvSpPr>
            <p:nvPr/>
          </p:nvSpPr>
          <p:spPr bwMode="auto">
            <a:xfrm>
              <a:off x="7380308" y="3171821"/>
              <a:ext cx="276226" cy="233362"/>
            </a:xfrm>
            <a:custGeom>
              <a:avLst/>
              <a:gdLst/>
              <a:ahLst/>
              <a:cxnLst>
                <a:cxn ang="0">
                  <a:pos x="0" y="77"/>
                </a:cxn>
                <a:cxn ang="0">
                  <a:pos x="19" y="62"/>
                </a:cxn>
                <a:cxn ang="0">
                  <a:pos x="44" y="62"/>
                </a:cxn>
                <a:cxn ang="0">
                  <a:pos x="54" y="43"/>
                </a:cxn>
                <a:cxn ang="0">
                  <a:pos x="59" y="42"/>
                </a:cxn>
                <a:cxn ang="0">
                  <a:pos x="59" y="49"/>
                </a:cxn>
                <a:cxn ang="0">
                  <a:pos x="70" y="42"/>
                </a:cxn>
                <a:cxn ang="0">
                  <a:pos x="80" y="28"/>
                </a:cxn>
                <a:cxn ang="0">
                  <a:pos x="84" y="4"/>
                </a:cxn>
                <a:cxn ang="0">
                  <a:pos x="92" y="6"/>
                </a:cxn>
                <a:cxn ang="0">
                  <a:pos x="90" y="0"/>
                </a:cxn>
                <a:cxn ang="0">
                  <a:pos x="95" y="1"/>
                </a:cxn>
                <a:cxn ang="0">
                  <a:pos x="101" y="20"/>
                </a:cxn>
                <a:cxn ang="0">
                  <a:pos x="92" y="34"/>
                </a:cxn>
                <a:cxn ang="0">
                  <a:pos x="92" y="46"/>
                </a:cxn>
                <a:cxn ang="0">
                  <a:pos x="86" y="65"/>
                </a:cxn>
                <a:cxn ang="0">
                  <a:pos x="81" y="68"/>
                </a:cxn>
                <a:cxn ang="0">
                  <a:pos x="81" y="61"/>
                </a:cxn>
                <a:cxn ang="0">
                  <a:pos x="67" y="71"/>
                </a:cxn>
                <a:cxn ang="0">
                  <a:pos x="54" y="67"/>
                </a:cxn>
                <a:cxn ang="0">
                  <a:pos x="55" y="75"/>
                </a:cxn>
                <a:cxn ang="0">
                  <a:pos x="44" y="82"/>
                </a:cxn>
                <a:cxn ang="0">
                  <a:pos x="42" y="70"/>
                </a:cxn>
                <a:cxn ang="0">
                  <a:pos x="0" y="77"/>
                </a:cxn>
              </a:cxnLst>
              <a:rect l="0" t="0" r="r" b="b"/>
              <a:pathLst>
                <a:path w="102" h="83">
                  <a:moveTo>
                    <a:pt x="0" y="77"/>
                  </a:moveTo>
                  <a:lnTo>
                    <a:pt x="19" y="62"/>
                  </a:lnTo>
                  <a:lnTo>
                    <a:pt x="44" y="62"/>
                  </a:lnTo>
                  <a:lnTo>
                    <a:pt x="54" y="43"/>
                  </a:lnTo>
                  <a:lnTo>
                    <a:pt x="59" y="42"/>
                  </a:lnTo>
                  <a:lnTo>
                    <a:pt x="59" y="49"/>
                  </a:lnTo>
                  <a:lnTo>
                    <a:pt x="70" y="42"/>
                  </a:lnTo>
                  <a:lnTo>
                    <a:pt x="80" y="28"/>
                  </a:lnTo>
                  <a:lnTo>
                    <a:pt x="84" y="4"/>
                  </a:lnTo>
                  <a:lnTo>
                    <a:pt x="92" y="6"/>
                  </a:lnTo>
                  <a:lnTo>
                    <a:pt x="90" y="0"/>
                  </a:lnTo>
                  <a:lnTo>
                    <a:pt x="95" y="1"/>
                  </a:lnTo>
                  <a:lnTo>
                    <a:pt x="101" y="20"/>
                  </a:lnTo>
                  <a:lnTo>
                    <a:pt x="92" y="34"/>
                  </a:lnTo>
                  <a:lnTo>
                    <a:pt x="92" y="46"/>
                  </a:lnTo>
                  <a:lnTo>
                    <a:pt x="86" y="65"/>
                  </a:lnTo>
                  <a:lnTo>
                    <a:pt x="81" y="68"/>
                  </a:lnTo>
                  <a:lnTo>
                    <a:pt x="81" y="61"/>
                  </a:lnTo>
                  <a:lnTo>
                    <a:pt x="67" y="71"/>
                  </a:lnTo>
                  <a:lnTo>
                    <a:pt x="54" y="67"/>
                  </a:lnTo>
                  <a:lnTo>
                    <a:pt x="55" y="75"/>
                  </a:lnTo>
                  <a:lnTo>
                    <a:pt x="44" y="82"/>
                  </a:lnTo>
                  <a:lnTo>
                    <a:pt x="42" y="70"/>
                  </a:lnTo>
                  <a:lnTo>
                    <a:pt x="0" y="7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89" name="Freeform 97">
              <a:extLst>
                <a:ext uri="{FF2B5EF4-FFF2-40B4-BE49-F238E27FC236}">
                  <a16:creationId xmlns:a16="http://schemas.microsoft.com/office/drawing/2014/main" id="{3743259E-7D9C-4B6D-8131-62B3F48EFC9D}"/>
                </a:ext>
              </a:extLst>
            </p:cNvPr>
            <p:cNvSpPr>
              <a:spLocks noChangeAspect="1"/>
            </p:cNvSpPr>
            <p:nvPr/>
          </p:nvSpPr>
          <p:spPr bwMode="auto">
            <a:xfrm>
              <a:off x="7415233" y="3382958"/>
              <a:ext cx="57150" cy="46037"/>
            </a:xfrm>
            <a:custGeom>
              <a:avLst/>
              <a:gdLst/>
              <a:ahLst/>
              <a:cxnLst>
                <a:cxn ang="0">
                  <a:pos x="0" y="8"/>
                </a:cxn>
                <a:cxn ang="0">
                  <a:pos x="7" y="16"/>
                </a:cxn>
                <a:cxn ang="0">
                  <a:pos x="19" y="9"/>
                </a:cxn>
                <a:cxn ang="0">
                  <a:pos x="20" y="0"/>
                </a:cxn>
                <a:cxn ang="0">
                  <a:pos x="0" y="8"/>
                </a:cxn>
              </a:cxnLst>
              <a:rect l="0" t="0" r="r" b="b"/>
              <a:pathLst>
                <a:path w="21" h="17">
                  <a:moveTo>
                    <a:pt x="0" y="8"/>
                  </a:moveTo>
                  <a:lnTo>
                    <a:pt x="7" y="16"/>
                  </a:lnTo>
                  <a:lnTo>
                    <a:pt x="19" y="9"/>
                  </a:lnTo>
                  <a:lnTo>
                    <a:pt x="20" y="0"/>
                  </a:lnTo>
                  <a:lnTo>
                    <a:pt x="0" y="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0" name="Freeform 98">
              <a:extLst>
                <a:ext uri="{FF2B5EF4-FFF2-40B4-BE49-F238E27FC236}">
                  <a16:creationId xmlns:a16="http://schemas.microsoft.com/office/drawing/2014/main" id="{F234D384-2194-4875-93B2-829964046012}"/>
                </a:ext>
              </a:extLst>
            </p:cNvPr>
            <p:cNvSpPr>
              <a:spLocks noChangeAspect="1"/>
            </p:cNvSpPr>
            <p:nvPr/>
          </p:nvSpPr>
          <p:spPr bwMode="auto">
            <a:xfrm>
              <a:off x="7600971" y="3051171"/>
              <a:ext cx="142875" cy="123825"/>
            </a:xfrm>
            <a:custGeom>
              <a:avLst/>
              <a:gdLst/>
              <a:ahLst/>
              <a:cxnLst>
                <a:cxn ang="0">
                  <a:pos x="0" y="31"/>
                </a:cxn>
                <a:cxn ang="0">
                  <a:pos x="2" y="43"/>
                </a:cxn>
                <a:cxn ang="0">
                  <a:pos x="12" y="39"/>
                </a:cxn>
                <a:cxn ang="0">
                  <a:pos x="5" y="31"/>
                </a:cxn>
                <a:cxn ang="0">
                  <a:pos x="30" y="38"/>
                </a:cxn>
                <a:cxn ang="0">
                  <a:pos x="36" y="28"/>
                </a:cxn>
                <a:cxn ang="0">
                  <a:pos x="52" y="24"/>
                </a:cxn>
                <a:cxn ang="0">
                  <a:pos x="47" y="17"/>
                </a:cxn>
                <a:cxn ang="0">
                  <a:pos x="49" y="11"/>
                </a:cxn>
                <a:cxn ang="0">
                  <a:pos x="35" y="13"/>
                </a:cxn>
                <a:cxn ang="0">
                  <a:pos x="18" y="0"/>
                </a:cxn>
                <a:cxn ang="0">
                  <a:pos x="12" y="25"/>
                </a:cxn>
                <a:cxn ang="0">
                  <a:pos x="5" y="23"/>
                </a:cxn>
                <a:cxn ang="0">
                  <a:pos x="0" y="31"/>
                </a:cxn>
              </a:cxnLst>
              <a:rect l="0" t="0" r="r" b="b"/>
              <a:pathLst>
                <a:path w="53" h="44">
                  <a:moveTo>
                    <a:pt x="0" y="31"/>
                  </a:moveTo>
                  <a:lnTo>
                    <a:pt x="2" y="43"/>
                  </a:lnTo>
                  <a:lnTo>
                    <a:pt x="12" y="39"/>
                  </a:lnTo>
                  <a:lnTo>
                    <a:pt x="5" y="31"/>
                  </a:lnTo>
                  <a:lnTo>
                    <a:pt x="30" y="38"/>
                  </a:lnTo>
                  <a:lnTo>
                    <a:pt x="36" y="28"/>
                  </a:lnTo>
                  <a:lnTo>
                    <a:pt x="52" y="24"/>
                  </a:lnTo>
                  <a:lnTo>
                    <a:pt x="47" y="17"/>
                  </a:lnTo>
                  <a:lnTo>
                    <a:pt x="49" y="11"/>
                  </a:lnTo>
                  <a:lnTo>
                    <a:pt x="35" y="13"/>
                  </a:lnTo>
                  <a:lnTo>
                    <a:pt x="18" y="0"/>
                  </a:lnTo>
                  <a:lnTo>
                    <a:pt x="12" y="25"/>
                  </a:lnTo>
                  <a:lnTo>
                    <a:pt x="5" y="23"/>
                  </a:lnTo>
                  <a:lnTo>
                    <a:pt x="0" y="3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1" name="Freeform 99">
              <a:extLst>
                <a:ext uri="{FF2B5EF4-FFF2-40B4-BE49-F238E27FC236}">
                  <a16:creationId xmlns:a16="http://schemas.microsoft.com/office/drawing/2014/main" id="{AB8D66A3-7A4E-40DE-A4E2-ABB82CF295E6}"/>
                </a:ext>
              </a:extLst>
            </p:cNvPr>
            <p:cNvSpPr>
              <a:spLocks noChangeAspect="1"/>
            </p:cNvSpPr>
            <p:nvPr/>
          </p:nvSpPr>
          <p:spPr bwMode="auto">
            <a:xfrm>
              <a:off x="7224732" y="3130546"/>
              <a:ext cx="155575" cy="152400"/>
            </a:xfrm>
            <a:custGeom>
              <a:avLst/>
              <a:gdLst/>
              <a:ahLst/>
              <a:cxnLst>
                <a:cxn ang="0">
                  <a:pos x="0" y="31"/>
                </a:cxn>
                <a:cxn ang="0">
                  <a:pos x="10" y="35"/>
                </a:cxn>
                <a:cxn ang="0">
                  <a:pos x="4" y="51"/>
                </a:cxn>
                <a:cxn ang="0">
                  <a:pos x="20" y="54"/>
                </a:cxn>
                <a:cxn ang="0">
                  <a:pos x="36" y="45"/>
                </a:cxn>
                <a:cxn ang="0">
                  <a:pos x="28" y="32"/>
                </a:cxn>
                <a:cxn ang="0">
                  <a:pos x="47" y="21"/>
                </a:cxn>
                <a:cxn ang="0">
                  <a:pos x="56" y="5"/>
                </a:cxn>
                <a:cxn ang="0">
                  <a:pos x="55" y="3"/>
                </a:cxn>
                <a:cxn ang="0">
                  <a:pos x="51" y="0"/>
                </a:cxn>
                <a:cxn ang="0">
                  <a:pos x="34" y="10"/>
                </a:cxn>
                <a:cxn ang="0">
                  <a:pos x="34" y="16"/>
                </a:cxn>
                <a:cxn ang="0">
                  <a:pos x="22" y="14"/>
                </a:cxn>
                <a:cxn ang="0">
                  <a:pos x="0" y="31"/>
                </a:cxn>
              </a:cxnLst>
              <a:rect l="0" t="0" r="r" b="b"/>
              <a:pathLst>
                <a:path w="57" h="55">
                  <a:moveTo>
                    <a:pt x="0" y="31"/>
                  </a:moveTo>
                  <a:lnTo>
                    <a:pt x="10" y="35"/>
                  </a:lnTo>
                  <a:lnTo>
                    <a:pt x="4" y="51"/>
                  </a:lnTo>
                  <a:lnTo>
                    <a:pt x="20" y="54"/>
                  </a:lnTo>
                  <a:lnTo>
                    <a:pt x="36" y="45"/>
                  </a:lnTo>
                  <a:lnTo>
                    <a:pt x="28" y="32"/>
                  </a:lnTo>
                  <a:lnTo>
                    <a:pt x="47" y="21"/>
                  </a:lnTo>
                  <a:lnTo>
                    <a:pt x="56" y="5"/>
                  </a:lnTo>
                  <a:lnTo>
                    <a:pt x="55" y="3"/>
                  </a:lnTo>
                  <a:lnTo>
                    <a:pt x="51" y="0"/>
                  </a:lnTo>
                  <a:lnTo>
                    <a:pt x="34" y="10"/>
                  </a:lnTo>
                  <a:lnTo>
                    <a:pt x="34" y="16"/>
                  </a:lnTo>
                  <a:lnTo>
                    <a:pt x="22" y="14"/>
                  </a:lnTo>
                  <a:lnTo>
                    <a:pt x="0" y="3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2" name="Freeform 100">
              <a:extLst>
                <a:ext uri="{FF2B5EF4-FFF2-40B4-BE49-F238E27FC236}">
                  <a16:creationId xmlns:a16="http://schemas.microsoft.com/office/drawing/2014/main" id="{1E54178E-8E63-4A09-B1D4-803534EA8630}"/>
                </a:ext>
              </a:extLst>
            </p:cNvPr>
            <p:cNvSpPr>
              <a:spLocks noChangeAspect="1"/>
            </p:cNvSpPr>
            <p:nvPr/>
          </p:nvSpPr>
          <p:spPr bwMode="auto">
            <a:xfrm>
              <a:off x="7269182" y="3255958"/>
              <a:ext cx="87313" cy="123825"/>
            </a:xfrm>
            <a:custGeom>
              <a:avLst/>
              <a:gdLst/>
              <a:ahLst/>
              <a:cxnLst>
                <a:cxn ang="0">
                  <a:pos x="0" y="43"/>
                </a:cxn>
                <a:cxn ang="0">
                  <a:pos x="4" y="9"/>
                </a:cxn>
                <a:cxn ang="0">
                  <a:pos x="20" y="0"/>
                </a:cxn>
                <a:cxn ang="0">
                  <a:pos x="31" y="26"/>
                </a:cxn>
                <a:cxn ang="0">
                  <a:pos x="20" y="39"/>
                </a:cxn>
                <a:cxn ang="0">
                  <a:pos x="0" y="43"/>
                </a:cxn>
              </a:cxnLst>
              <a:rect l="0" t="0" r="r" b="b"/>
              <a:pathLst>
                <a:path w="32" h="44">
                  <a:moveTo>
                    <a:pt x="0" y="43"/>
                  </a:moveTo>
                  <a:lnTo>
                    <a:pt x="4" y="9"/>
                  </a:lnTo>
                  <a:lnTo>
                    <a:pt x="20" y="0"/>
                  </a:lnTo>
                  <a:lnTo>
                    <a:pt x="31" y="26"/>
                  </a:lnTo>
                  <a:lnTo>
                    <a:pt x="20" y="39"/>
                  </a:lnTo>
                  <a:lnTo>
                    <a:pt x="0" y="4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3" name="Freeform 101">
              <a:extLst>
                <a:ext uri="{FF2B5EF4-FFF2-40B4-BE49-F238E27FC236}">
                  <a16:creationId xmlns:a16="http://schemas.microsoft.com/office/drawing/2014/main" id="{0AE6362C-A6B4-4CE7-B859-AC48B6D2E49F}"/>
                </a:ext>
              </a:extLst>
            </p:cNvPr>
            <p:cNvSpPr>
              <a:spLocks noChangeAspect="1"/>
            </p:cNvSpPr>
            <p:nvPr/>
          </p:nvSpPr>
          <p:spPr bwMode="auto">
            <a:xfrm>
              <a:off x="6642118" y="3702045"/>
              <a:ext cx="177800" cy="212725"/>
            </a:xfrm>
            <a:custGeom>
              <a:avLst/>
              <a:gdLst/>
              <a:ahLst/>
              <a:cxnLst>
                <a:cxn ang="0">
                  <a:pos x="0" y="16"/>
                </a:cxn>
                <a:cxn ang="0">
                  <a:pos x="8" y="27"/>
                </a:cxn>
                <a:cxn ang="0">
                  <a:pos x="6" y="45"/>
                </a:cxn>
                <a:cxn ang="0">
                  <a:pos x="28" y="37"/>
                </a:cxn>
                <a:cxn ang="0">
                  <a:pos x="37" y="45"/>
                </a:cxn>
                <a:cxn ang="0">
                  <a:pos x="46" y="63"/>
                </a:cxn>
                <a:cxn ang="0">
                  <a:pos x="44" y="75"/>
                </a:cxn>
                <a:cxn ang="0">
                  <a:pos x="64" y="72"/>
                </a:cxn>
                <a:cxn ang="0">
                  <a:pos x="54" y="47"/>
                </a:cxn>
                <a:cxn ang="0">
                  <a:pos x="32" y="30"/>
                </a:cxn>
                <a:cxn ang="0">
                  <a:pos x="38" y="19"/>
                </a:cxn>
                <a:cxn ang="0">
                  <a:pos x="26" y="14"/>
                </a:cxn>
                <a:cxn ang="0">
                  <a:pos x="17" y="0"/>
                </a:cxn>
                <a:cxn ang="0">
                  <a:pos x="11" y="0"/>
                </a:cxn>
                <a:cxn ang="0">
                  <a:pos x="12" y="10"/>
                </a:cxn>
                <a:cxn ang="0">
                  <a:pos x="8" y="7"/>
                </a:cxn>
                <a:cxn ang="0">
                  <a:pos x="0" y="16"/>
                </a:cxn>
              </a:cxnLst>
              <a:rect l="0" t="0" r="r" b="b"/>
              <a:pathLst>
                <a:path w="65" h="76">
                  <a:moveTo>
                    <a:pt x="0" y="16"/>
                  </a:moveTo>
                  <a:lnTo>
                    <a:pt x="8" y="27"/>
                  </a:lnTo>
                  <a:lnTo>
                    <a:pt x="6" y="45"/>
                  </a:lnTo>
                  <a:lnTo>
                    <a:pt x="28" y="37"/>
                  </a:lnTo>
                  <a:lnTo>
                    <a:pt x="37" y="45"/>
                  </a:lnTo>
                  <a:lnTo>
                    <a:pt x="46" y="63"/>
                  </a:lnTo>
                  <a:lnTo>
                    <a:pt x="44" y="75"/>
                  </a:lnTo>
                  <a:lnTo>
                    <a:pt x="64" y="72"/>
                  </a:lnTo>
                  <a:lnTo>
                    <a:pt x="54" y="47"/>
                  </a:lnTo>
                  <a:lnTo>
                    <a:pt x="32" y="30"/>
                  </a:lnTo>
                  <a:lnTo>
                    <a:pt x="38" y="19"/>
                  </a:lnTo>
                  <a:lnTo>
                    <a:pt x="26" y="14"/>
                  </a:lnTo>
                  <a:lnTo>
                    <a:pt x="17" y="0"/>
                  </a:lnTo>
                  <a:lnTo>
                    <a:pt x="11" y="0"/>
                  </a:lnTo>
                  <a:lnTo>
                    <a:pt x="12" y="10"/>
                  </a:lnTo>
                  <a:lnTo>
                    <a:pt x="8" y="7"/>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4" name="Freeform 102">
              <a:extLst>
                <a:ext uri="{FF2B5EF4-FFF2-40B4-BE49-F238E27FC236}">
                  <a16:creationId xmlns:a16="http://schemas.microsoft.com/office/drawing/2014/main" id="{FF13B76A-3C2C-4D0F-BF77-99E3CBC9506D}"/>
                </a:ext>
              </a:extLst>
            </p:cNvPr>
            <p:cNvSpPr>
              <a:spLocks noChangeAspect="1"/>
            </p:cNvSpPr>
            <p:nvPr/>
          </p:nvSpPr>
          <p:spPr bwMode="auto">
            <a:xfrm>
              <a:off x="4354525" y="2911471"/>
              <a:ext cx="34925" cy="25400"/>
            </a:xfrm>
            <a:custGeom>
              <a:avLst/>
              <a:gdLst/>
              <a:ahLst/>
              <a:cxnLst>
                <a:cxn ang="0">
                  <a:pos x="0" y="14"/>
                </a:cxn>
                <a:cxn ang="0">
                  <a:pos x="12" y="0"/>
                </a:cxn>
                <a:cxn ang="0">
                  <a:pos x="19" y="14"/>
                </a:cxn>
                <a:cxn ang="0">
                  <a:pos x="0" y="14"/>
                </a:cxn>
              </a:cxnLst>
              <a:rect l="0" t="0" r="r" b="b"/>
              <a:pathLst>
                <a:path w="19" h="14">
                  <a:moveTo>
                    <a:pt x="0" y="14"/>
                  </a:moveTo>
                  <a:lnTo>
                    <a:pt x="12" y="0"/>
                  </a:lnTo>
                  <a:lnTo>
                    <a:pt x="19" y="14"/>
                  </a:lnTo>
                  <a:lnTo>
                    <a:pt x="0" y="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5" name="Freeform 103">
              <a:extLst>
                <a:ext uri="{FF2B5EF4-FFF2-40B4-BE49-F238E27FC236}">
                  <a16:creationId xmlns:a16="http://schemas.microsoft.com/office/drawing/2014/main" id="{5E577647-B788-4FF9-87A2-475ABB934CF6}"/>
                </a:ext>
              </a:extLst>
            </p:cNvPr>
            <p:cNvSpPr>
              <a:spLocks noChangeAspect="1"/>
            </p:cNvSpPr>
            <p:nvPr/>
          </p:nvSpPr>
          <p:spPr bwMode="auto">
            <a:xfrm>
              <a:off x="6642118" y="4108444"/>
              <a:ext cx="92075" cy="130175"/>
            </a:xfrm>
            <a:custGeom>
              <a:avLst/>
              <a:gdLst/>
              <a:ahLst/>
              <a:cxnLst>
                <a:cxn ang="0">
                  <a:pos x="0" y="0"/>
                </a:cxn>
                <a:cxn ang="0">
                  <a:pos x="7" y="0"/>
                </a:cxn>
                <a:cxn ang="0">
                  <a:pos x="9" y="9"/>
                </a:cxn>
                <a:cxn ang="0">
                  <a:pos x="17" y="3"/>
                </a:cxn>
                <a:cxn ang="0">
                  <a:pos x="28" y="13"/>
                </a:cxn>
                <a:cxn ang="0">
                  <a:pos x="33" y="45"/>
                </a:cxn>
                <a:cxn ang="0">
                  <a:pos x="10" y="32"/>
                </a:cxn>
                <a:cxn ang="0">
                  <a:pos x="0" y="0"/>
                </a:cxn>
              </a:cxnLst>
              <a:rect l="0" t="0" r="r" b="b"/>
              <a:pathLst>
                <a:path w="34" h="46">
                  <a:moveTo>
                    <a:pt x="0" y="0"/>
                  </a:moveTo>
                  <a:lnTo>
                    <a:pt x="7" y="0"/>
                  </a:lnTo>
                  <a:lnTo>
                    <a:pt x="9" y="9"/>
                  </a:lnTo>
                  <a:lnTo>
                    <a:pt x="17" y="3"/>
                  </a:lnTo>
                  <a:lnTo>
                    <a:pt x="28" y="13"/>
                  </a:lnTo>
                  <a:lnTo>
                    <a:pt x="33" y="45"/>
                  </a:lnTo>
                  <a:lnTo>
                    <a:pt x="10" y="32"/>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6" name="Freeform 104">
              <a:extLst>
                <a:ext uri="{FF2B5EF4-FFF2-40B4-BE49-F238E27FC236}">
                  <a16:creationId xmlns:a16="http://schemas.microsoft.com/office/drawing/2014/main" id="{CB3E8AAD-8064-437A-A97A-F026C2725F24}"/>
                </a:ext>
              </a:extLst>
            </p:cNvPr>
            <p:cNvSpPr>
              <a:spLocks noChangeAspect="1"/>
            </p:cNvSpPr>
            <p:nvPr/>
          </p:nvSpPr>
          <p:spPr bwMode="auto">
            <a:xfrm>
              <a:off x="6870719" y="4098919"/>
              <a:ext cx="231776" cy="152400"/>
            </a:xfrm>
            <a:custGeom>
              <a:avLst/>
              <a:gdLst/>
              <a:ahLst/>
              <a:cxnLst>
                <a:cxn ang="0">
                  <a:pos x="0" y="47"/>
                </a:cxn>
                <a:cxn ang="0">
                  <a:pos x="7" y="53"/>
                </a:cxn>
                <a:cxn ang="0">
                  <a:pos x="33" y="51"/>
                </a:cxn>
                <a:cxn ang="0">
                  <a:pos x="43" y="48"/>
                </a:cxn>
                <a:cxn ang="0">
                  <a:pos x="55" y="23"/>
                </a:cxn>
                <a:cxn ang="0">
                  <a:pos x="70" y="24"/>
                </a:cxn>
                <a:cxn ang="0">
                  <a:pos x="84" y="16"/>
                </a:cxn>
                <a:cxn ang="0">
                  <a:pos x="70" y="9"/>
                </a:cxn>
                <a:cxn ang="0">
                  <a:pos x="66" y="0"/>
                </a:cxn>
                <a:cxn ang="0">
                  <a:pos x="49" y="16"/>
                </a:cxn>
                <a:cxn ang="0">
                  <a:pos x="43" y="26"/>
                </a:cxn>
                <a:cxn ang="0">
                  <a:pos x="38" y="21"/>
                </a:cxn>
                <a:cxn ang="0">
                  <a:pos x="28" y="34"/>
                </a:cxn>
                <a:cxn ang="0">
                  <a:pos x="16" y="36"/>
                </a:cxn>
                <a:cxn ang="0">
                  <a:pos x="13" y="48"/>
                </a:cxn>
                <a:cxn ang="0">
                  <a:pos x="0" y="47"/>
                </a:cxn>
              </a:cxnLst>
              <a:rect l="0" t="0" r="r" b="b"/>
              <a:pathLst>
                <a:path w="85" h="54">
                  <a:moveTo>
                    <a:pt x="0" y="47"/>
                  </a:moveTo>
                  <a:lnTo>
                    <a:pt x="7" y="53"/>
                  </a:lnTo>
                  <a:lnTo>
                    <a:pt x="33" y="51"/>
                  </a:lnTo>
                  <a:lnTo>
                    <a:pt x="43" y="48"/>
                  </a:lnTo>
                  <a:lnTo>
                    <a:pt x="55" y="23"/>
                  </a:lnTo>
                  <a:lnTo>
                    <a:pt x="70" y="24"/>
                  </a:lnTo>
                  <a:lnTo>
                    <a:pt x="84" y="16"/>
                  </a:lnTo>
                  <a:lnTo>
                    <a:pt x="70" y="9"/>
                  </a:lnTo>
                  <a:lnTo>
                    <a:pt x="66" y="0"/>
                  </a:lnTo>
                  <a:lnTo>
                    <a:pt x="49" y="16"/>
                  </a:lnTo>
                  <a:lnTo>
                    <a:pt x="43" y="26"/>
                  </a:lnTo>
                  <a:lnTo>
                    <a:pt x="38" y="21"/>
                  </a:lnTo>
                  <a:lnTo>
                    <a:pt x="28" y="34"/>
                  </a:lnTo>
                  <a:lnTo>
                    <a:pt x="16" y="36"/>
                  </a:lnTo>
                  <a:lnTo>
                    <a:pt x="13" y="48"/>
                  </a:lnTo>
                  <a:lnTo>
                    <a:pt x="0" y="4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7" name="Freeform 105">
              <a:extLst>
                <a:ext uri="{FF2B5EF4-FFF2-40B4-BE49-F238E27FC236}">
                  <a16:creationId xmlns:a16="http://schemas.microsoft.com/office/drawing/2014/main" id="{F37F056A-ADE1-4E27-ADCB-B1963BF0E0B4}"/>
                </a:ext>
              </a:extLst>
            </p:cNvPr>
            <p:cNvSpPr>
              <a:spLocks noChangeAspect="1"/>
            </p:cNvSpPr>
            <p:nvPr/>
          </p:nvSpPr>
          <p:spPr bwMode="auto">
            <a:xfrm>
              <a:off x="1385892" y="3422645"/>
              <a:ext cx="731839" cy="485774"/>
            </a:xfrm>
            <a:custGeom>
              <a:avLst/>
              <a:gdLst/>
              <a:ahLst/>
              <a:cxnLst>
                <a:cxn ang="0">
                  <a:pos x="0" y="2"/>
                </a:cxn>
                <a:cxn ang="0">
                  <a:pos x="13" y="29"/>
                </a:cxn>
                <a:cxn ang="0">
                  <a:pos x="28" y="41"/>
                </a:cxn>
                <a:cxn ang="0">
                  <a:pos x="27" y="48"/>
                </a:cxn>
                <a:cxn ang="0">
                  <a:pos x="19" y="50"/>
                </a:cxn>
                <a:cxn ang="0">
                  <a:pos x="36" y="56"/>
                </a:cxn>
                <a:cxn ang="0">
                  <a:pos x="45" y="68"/>
                </a:cxn>
                <a:cxn ang="0">
                  <a:pos x="44" y="78"/>
                </a:cxn>
                <a:cxn ang="0">
                  <a:pos x="63" y="95"/>
                </a:cxn>
                <a:cxn ang="0">
                  <a:pos x="68" y="89"/>
                </a:cxn>
                <a:cxn ang="0">
                  <a:pos x="23" y="25"/>
                </a:cxn>
                <a:cxn ang="0">
                  <a:pos x="20" y="7"/>
                </a:cxn>
                <a:cxn ang="0">
                  <a:pos x="30" y="12"/>
                </a:cxn>
                <a:cxn ang="0">
                  <a:pos x="46" y="40"/>
                </a:cxn>
                <a:cxn ang="0">
                  <a:pos x="70" y="61"/>
                </a:cxn>
                <a:cxn ang="0">
                  <a:pos x="69" y="69"/>
                </a:cxn>
                <a:cxn ang="0">
                  <a:pos x="102" y="98"/>
                </a:cxn>
                <a:cxn ang="0">
                  <a:pos x="107" y="110"/>
                </a:cxn>
                <a:cxn ang="0">
                  <a:pos x="102" y="118"/>
                </a:cxn>
                <a:cxn ang="0">
                  <a:pos x="110" y="130"/>
                </a:cxn>
                <a:cxn ang="0">
                  <a:pos x="174" y="160"/>
                </a:cxn>
                <a:cxn ang="0">
                  <a:pos x="201" y="157"/>
                </a:cxn>
                <a:cxn ang="0">
                  <a:pos x="219" y="172"/>
                </a:cxn>
                <a:cxn ang="0">
                  <a:pos x="227" y="158"/>
                </a:cxn>
                <a:cxn ang="0">
                  <a:pos x="236" y="157"/>
                </a:cxn>
                <a:cxn ang="0">
                  <a:pos x="227" y="145"/>
                </a:cxn>
                <a:cxn ang="0">
                  <a:pos x="248" y="141"/>
                </a:cxn>
                <a:cxn ang="0">
                  <a:pos x="255" y="136"/>
                </a:cxn>
                <a:cxn ang="0">
                  <a:pos x="257" y="133"/>
                </a:cxn>
                <a:cxn ang="0">
                  <a:pos x="259" y="139"/>
                </a:cxn>
                <a:cxn ang="0">
                  <a:pos x="268" y="111"/>
                </a:cxn>
                <a:cxn ang="0">
                  <a:pos x="257" y="106"/>
                </a:cxn>
                <a:cxn ang="0">
                  <a:pos x="237" y="111"/>
                </a:cxn>
                <a:cxn ang="0">
                  <a:pos x="226" y="136"/>
                </a:cxn>
                <a:cxn ang="0">
                  <a:pos x="200" y="138"/>
                </a:cxn>
                <a:cxn ang="0">
                  <a:pos x="190" y="132"/>
                </a:cxn>
                <a:cxn ang="0">
                  <a:pos x="172" y="101"/>
                </a:cxn>
                <a:cxn ang="0">
                  <a:pos x="172" y="78"/>
                </a:cxn>
                <a:cxn ang="0">
                  <a:pos x="178" y="66"/>
                </a:cxn>
                <a:cxn ang="0">
                  <a:pos x="160" y="61"/>
                </a:cxn>
                <a:cxn ang="0">
                  <a:pos x="137" y="28"/>
                </a:cxn>
                <a:cxn ang="0">
                  <a:pos x="119" y="35"/>
                </a:cxn>
                <a:cxn ang="0">
                  <a:pos x="95" y="9"/>
                </a:cxn>
                <a:cxn ang="0">
                  <a:pos x="54" y="14"/>
                </a:cxn>
                <a:cxn ang="0">
                  <a:pos x="21" y="0"/>
                </a:cxn>
                <a:cxn ang="0">
                  <a:pos x="0" y="2"/>
                </a:cxn>
              </a:cxnLst>
              <a:rect l="0" t="0" r="r" b="b"/>
              <a:pathLst>
                <a:path w="269" h="173">
                  <a:moveTo>
                    <a:pt x="0" y="2"/>
                  </a:moveTo>
                  <a:lnTo>
                    <a:pt x="13" y="29"/>
                  </a:lnTo>
                  <a:lnTo>
                    <a:pt x="28" y="41"/>
                  </a:lnTo>
                  <a:lnTo>
                    <a:pt x="27" y="48"/>
                  </a:lnTo>
                  <a:lnTo>
                    <a:pt x="19" y="50"/>
                  </a:lnTo>
                  <a:lnTo>
                    <a:pt x="36" y="56"/>
                  </a:lnTo>
                  <a:lnTo>
                    <a:pt x="45" y="68"/>
                  </a:lnTo>
                  <a:lnTo>
                    <a:pt x="44" y="78"/>
                  </a:lnTo>
                  <a:lnTo>
                    <a:pt x="63" y="95"/>
                  </a:lnTo>
                  <a:lnTo>
                    <a:pt x="68" y="89"/>
                  </a:lnTo>
                  <a:lnTo>
                    <a:pt x="23" y="25"/>
                  </a:lnTo>
                  <a:lnTo>
                    <a:pt x="20" y="7"/>
                  </a:lnTo>
                  <a:lnTo>
                    <a:pt x="30" y="12"/>
                  </a:lnTo>
                  <a:lnTo>
                    <a:pt x="46" y="40"/>
                  </a:lnTo>
                  <a:lnTo>
                    <a:pt x="70" y="61"/>
                  </a:lnTo>
                  <a:lnTo>
                    <a:pt x="69" y="69"/>
                  </a:lnTo>
                  <a:lnTo>
                    <a:pt x="102" y="98"/>
                  </a:lnTo>
                  <a:lnTo>
                    <a:pt x="107" y="110"/>
                  </a:lnTo>
                  <a:lnTo>
                    <a:pt x="102" y="118"/>
                  </a:lnTo>
                  <a:lnTo>
                    <a:pt x="110" y="130"/>
                  </a:lnTo>
                  <a:lnTo>
                    <a:pt x="174" y="160"/>
                  </a:lnTo>
                  <a:lnTo>
                    <a:pt x="201" y="157"/>
                  </a:lnTo>
                  <a:lnTo>
                    <a:pt x="219" y="172"/>
                  </a:lnTo>
                  <a:lnTo>
                    <a:pt x="227" y="158"/>
                  </a:lnTo>
                  <a:lnTo>
                    <a:pt x="236" y="157"/>
                  </a:lnTo>
                  <a:lnTo>
                    <a:pt x="227" y="145"/>
                  </a:lnTo>
                  <a:lnTo>
                    <a:pt x="248" y="141"/>
                  </a:lnTo>
                  <a:lnTo>
                    <a:pt x="255" y="136"/>
                  </a:lnTo>
                  <a:lnTo>
                    <a:pt x="257" y="133"/>
                  </a:lnTo>
                  <a:lnTo>
                    <a:pt x="259" y="139"/>
                  </a:lnTo>
                  <a:lnTo>
                    <a:pt x="268" y="111"/>
                  </a:lnTo>
                  <a:lnTo>
                    <a:pt x="257" y="106"/>
                  </a:lnTo>
                  <a:lnTo>
                    <a:pt x="237" y="111"/>
                  </a:lnTo>
                  <a:lnTo>
                    <a:pt x="226" y="136"/>
                  </a:lnTo>
                  <a:lnTo>
                    <a:pt x="200" y="138"/>
                  </a:lnTo>
                  <a:lnTo>
                    <a:pt x="190" y="132"/>
                  </a:lnTo>
                  <a:lnTo>
                    <a:pt x="172" y="101"/>
                  </a:lnTo>
                  <a:lnTo>
                    <a:pt x="172" y="78"/>
                  </a:lnTo>
                  <a:lnTo>
                    <a:pt x="178" y="66"/>
                  </a:lnTo>
                  <a:lnTo>
                    <a:pt x="160" y="61"/>
                  </a:lnTo>
                  <a:lnTo>
                    <a:pt x="137" y="28"/>
                  </a:lnTo>
                  <a:lnTo>
                    <a:pt x="119" y="35"/>
                  </a:lnTo>
                  <a:lnTo>
                    <a:pt x="95" y="9"/>
                  </a:lnTo>
                  <a:lnTo>
                    <a:pt x="54" y="14"/>
                  </a:lnTo>
                  <a:lnTo>
                    <a:pt x="21" y="0"/>
                  </a:lnTo>
                  <a:lnTo>
                    <a:pt x="0" y="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8" name="Freeform 106">
              <a:extLst>
                <a:ext uri="{FF2B5EF4-FFF2-40B4-BE49-F238E27FC236}">
                  <a16:creationId xmlns:a16="http://schemas.microsoft.com/office/drawing/2014/main" id="{3FFC7C68-5316-4E70-BC8D-513E2BD342F8}"/>
                </a:ext>
              </a:extLst>
            </p:cNvPr>
            <p:cNvSpPr>
              <a:spLocks noChangeAspect="1"/>
            </p:cNvSpPr>
            <p:nvPr/>
          </p:nvSpPr>
          <p:spPr bwMode="auto">
            <a:xfrm>
              <a:off x="6340492" y="2833684"/>
              <a:ext cx="766765" cy="334962"/>
            </a:xfrm>
            <a:custGeom>
              <a:avLst/>
              <a:gdLst/>
              <a:ahLst/>
              <a:cxnLst>
                <a:cxn ang="0">
                  <a:pos x="0" y="37"/>
                </a:cxn>
                <a:cxn ang="0">
                  <a:pos x="9" y="49"/>
                </a:cxn>
                <a:cxn ang="0">
                  <a:pos x="22" y="54"/>
                </a:cxn>
                <a:cxn ang="0">
                  <a:pos x="27" y="79"/>
                </a:cxn>
                <a:cxn ang="0">
                  <a:pos x="65" y="89"/>
                </a:cxn>
                <a:cxn ang="0">
                  <a:pos x="82" y="107"/>
                </a:cxn>
                <a:cxn ang="0">
                  <a:pos x="114" y="106"/>
                </a:cxn>
                <a:cxn ang="0">
                  <a:pos x="151" y="119"/>
                </a:cxn>
                <a:cxn ang="0">
                  <a:pos x="199" y="107"/>
                </a:cxn>
                <a:cxn ang="0">
                  <a:pos x="214" y="97"/>
                </a:cxn>
                <a:cxn ang="0">
                  <a:pos x="214" y="83"/>
                </a:cxn>
                <a:cxn ang="0">
                  <a:pos x="228" y="84"/>
                </a:cxn>
                <a:cxn ang="0">
                  <a:pos x="258" y="64"/>
                </a:cxn>
                <a:cxn ang="0">
                  <a:pos x="281" y="63"/>
                </a:cxn>
                <a:cxn ang="0">
                  <a:pos x="270" y="48"/>
                </a:cxn>
                <a:cxn ang="0">
                  <a:pos x="248" y="52"/>
                </a:cxn>
                <a:cxn ang="0">
                  <a:pos x="247" y="35"/>
                </a:cxn>
                <a:cxn ang="0">
                  <a:pos x="253" y="26"/>
                </a:cxn>
                <a:cxn ang="0">
                  <a:pos x="237" y="23"/>
                </a:cxn>
                <a:cxn ang="0">
                  <a:pos x="195" y="34"/>
                </a:cxn>
                <a:cxn ang="0">
                  <a:pos x="158" y="18"/>
                </a:cxn>
                <a:cxn ang="0">
                  <a:pos x="134" y="21"/>
                </a:cxn>
                <a:cxn ang="0">
                  <a:pos x="125" y="8"/>
                </a:cxn>
                <a:cxn ang="0">
                  <a:pos x="102" y="0"/>
                </a:cxn>
                <a:cxn ang="0">
                  <a:pos x="90" y="8"/>
                </a:cxn>
                <a:cxn ang="0">
                  <a:pos x="89" y="25"/>
                </a:cxn>
                <a:cxn ang="0">
                  <a:pos x="36" y="18"/>
                </a:cxn>
                <a:cxn ang="0">
                  <a:pos x="0" y="37"/>
                </a:cxn>
              </a:cxnLst>
              <a:rect l="0" t="0" r="r" b="b"/>
              <a:pathLst>
                <a:path w="282" h="120">
                  <a:moveTo>
                    <a:pt x="0" y="37"/>
                  </a:moveTo>
                  <a:lnTo>
                    <a:pt x="9" y="49"/>
                  </a:lnTo>
                  <a:lnTo>
                    <a:pt x="22" y="54"/>
                  </a:lnTo>
                  <a:lnTo>
                    <a:pt x="27" y="79"/>
                  </a:lnTo>
                  <a:lnTo>
                    <a:pt x="65" y="89"/>
                  </a:lnTo>
                  <a:lnTo>
                    <a:pt x="82" y="107"/>
                  </a:lnTo>
                  <a:lnTo>
                    <a:pt x="114" y="106"/>
                  </a:lnTo>
                  <a:lnTo>
                    <a:pt x="151" y="119"/>
                  </a:lnTo>
                  <a:lnTo>
                    <a:pt x="199" y="107"/>
                  </a:lnTo>
                  <a:lnTo>
                    <a:pt x="214" y="97"/>
                  </a:lnTo>
                  <a:lnTo>
                    <a:pt x="214" y="83"/>
                  </a:lnTo>
                  <a:lnTo>
                    <a:pt x="228" y="84"/>
                  </a:lnTo>
                  <a:lnTo>
                    <a:pt x="258" y="64"/>
                  </a:lnTo>
                  <a:lnTo>
                    <a:pt x="281" y="63"/>
                  </a:lnTo>
                  <a:lnTo>
                    <a:pt x="270" y="48"/>
                  </a:lnTo>
                  <a:lnTo>
                    <a:pt x="248" y="52"/>
                  </a:lnTo>
                  <a:lnTo>
                    <a:pt x="247" y="35"/>
                  </a:lnTo>
                  <a:lnTo>
                    <a:pt x="253" y="26"/>
                  </a:lnTo>
                  <a:lnTo>
                    <a:pt x="237" y="23"/>
                  </a:lnTo>
                  <a:lnTo>
                    <a:pt x="195" y="34"/>
                  </a:lnTo>
                  <a:lnTo>
                    <a:pt x="158" y="18"/>
                  </a:lnTo>
                  <a:lnTo>
                    <a:pt x="134" y="21"/>
                  </a:lnTo>
                  <a:lnTo>
                    <a:pt x="125" y="8"/>
                  </a:lnTo>
                  <a:lnTo>
                    <a:pt x="102" y="0"/>
                  </a:lnTo>
                  <a:lnTo>
                    <a:pt x="90" y="8"/>
                  </a:lnTo>
                  <a:lnTo>
                    <a:pt x="89" y="25"/>
                  </a:lnTo>
                  <a:lnTo>
                    <a:pt x="36" y="18"/>
                  </a:lnTo>
                  <a:lnTo>
                    <a:pt x="0" y="3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299" name="Freeform 107">
              <a:extLst>
                <a:ext uri="{FF2B5EF4-FFF2-40B4-BE49-F238E27FC236}">
                  <a16:creationId xmlns:a16="http://schemas.microsoft.com/office/drawing/2014/main" id="{31E694CD-38D3-4414-BE0D-860D0EC437BA}"/>
                </a:ext>
              </a:extLst>
            </p:cNvPr>
            <p:cNvSpPr>
              <a:spLocks noChangeAspect="1"/>
            </p:cNvSpPr>
            <p:nvPr/>
          </p:nvSpPr>
          <p:spPr bwMode="auto">
            <a:xfrm>
              <a:off x="5473715" y="3635370"/>
              <a:ext cx="188913" cy="220662"/>
            </a:xfrm>
            <a:custGeom>
              <a:avLst/>
              <a:gdLst/>
              <a:ahLst/>
              <a:cxnLst>
                <a:cxn ang="0">
                  <a:pos x="0" y="56"/>
                </a:cxn>
                <a:cxn ang="0">
                  <a:pos x="9" y="78"/>
                </a:cxn>
                <a:cxn ang="0">
                  <a:pos x="25" y="75"/>
                </a:cxn>
                <a:cxn ang="0">
                  <a:pos x="51" y="55"/>
                </a:cxn>
                <a:cxn ang="0">
                  <a:pos x="51" y="46"/>
                </a:cxn>
                <a:cxn ang="0">
                  <a:pos x="67" y="29"/>
                </a:cxn>
                <a:cxn ang="0">
                  <a:pos x="68" y="24"/>
                </a:cxn>
                <a:cxn ang="0">
                  <a:pos x="59" y="14"/>
                </a:cxn>
                <a:cxn ang="0">
                  <a:pos x="38" y="0"/>
                </a:cxn>
                <a:cxn ang="0">
                  <a:pos x="33" y="1"/>
                </a:cxn>
                <a:cxn ang="0">
                  <a:pos x="35" y="8"/>
                </a:cxn>
                <a:cxn ang="0">
                  <a:pos x="29" y="21"/>
                </a:cxn>
                <a:cxn ang="0">
                  <a:pos x="33" y="28"/>
                </a:cxn>
                <a:cxn ang="0">
                  <a:pos x="26" y="46"/>
                </a:cxn>
                <a:cxn ang="0">
                  <a:pos x="0" y="56"/>
                </a:cxn>
              </a:cxnLst>
              <a:rect l="0" t="0" r="r" b="b"/>
              <a:pathLst>
                <a:path w="69" h="79">
                  <a:moveTo>
                    <a:pt x="0" y="56"/>
                  </a:moveTo>
                  <a:lnTo>
                    <a:pt x="9" y="78"/>
                  </a:lnTo>
                  <a:lnTo>
                    <a:pt x="25" y="75"/>
                  </a:lnTo>
                  <a:lnTo>
                    <a:pt x="51" y="55"/>
                  </a:lnTo>
                  <a:lnTo>
                    <a:pt x="51" y="46"/>
                  </a:lnTo>
                  <a:lnTo>
                    <a:pt x="67" y="29"/>
                  </a:lnTo>
                  <a:lnTo>
                    <a:pt x="68" y="24"/>
                  </a:lnTo>
                  <a:lnTo>
                    <a:pt x="59" y="14"/>
                  </a:lnTo>
                  <a:lnTo>
                    <a:pt x="38" y="0"/>
                  </a:lnTo>
                  <a:lnTo>
                    <a:pt x="33" y="1"/>
                  </a:lnTo>
                  <a:lnTo>
                    <a:pt x="35" y="8"/>
                  </a:lnTo>
                  <a:lnTo>
                    <a:pt x="29" y="21"/>
                  </a:lnTo>
                  <a:lnTo>
                    <a:pt x="33" y="28"/>
                  </a:lnTo>
                  <a:lnTo>
                    <a:pt x="26" y="46"/>
                  </a:lnTo>
                  <a:lnTo>
                    <a:pt x="0" y="5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0" name="Freeform 108">
              <a:extLst>
                <a:ext uri="{FF2B5EF4-FFF2-40B4-BE49-F238E27FC236}">
                  <a16:creationId xmlns:a16="http://schemas.microsoft.com/office/drawing/2014/main" id="{E5719880-DAB2-45BE-83E0-8E2A2063FE7B}"/>
                </a:ext>
              </a:extLst>
            </p:cNvPr>
            <p:cNvSpPr>
              <a:spLocks noChangeAspect="1"/>
            </p:cNvSpPr>
            <p:nvPr/>
          </p:nvSpPr>
          <p:spPr bwMode="auto">
            <a:xfrm>
              <a:off x="6151579" y="3490908"/>
              <a:ext cx="196851" cy="106362"/>
            </a:xfrm>
            <a:custGeom>
              <a:avLst/>
              <a:gdLst/>
              <a:ahLst/>
              <a:cxnLst>
                <a:cxn ang="0">
                  <a:pos x="0" y="14"/>
                </a:cxn>
                <a:cxn ang="0">
                  <a:pos x="9" y="0"/>
                </a:cxn>
                <a:cxn ang="0">
                  <a:pos x="37" y="9"/>
                </a:cxn>
                <a:cxn ang="0">
                  <a:pos x="52" y="23"/>
                </a:cxn>
                <a:cxn ang="0">
                  <a:pos x="71" y="23"/>
                </a:cxn>
                <a:cxn ang="0">
                  <a:pos x="71" y="37"/>
                </a:cxn>
                <a:cxn ang="0">
                  <a:pos x="24" y="28"/>
                </a:cxn>
                <a:cxn ang="0">
                  <a:pos x="0" y="14"/>
                </a:cxn>
              </a:cxnLst>
              <a:rect l="0" t="0" r="r" b="b"/>
              <a:pathLst>
                <a:path w="72" h="38">
                  <a:moveTo>
                    <a:pt x="0" y="14"/>
                  </a:moveTo>
                  <a:lnTo>
                    <a:pt x="9" y="0"/>
                  </a:lnTo>
                  <a:lnTo>
                    <a:pt x="37" y="9"/>
                  </a:lnTo>
                  <a:lnTo>
                    <a:pt x="52" y="23"/>
                  </a:lnTo>
                  <a:lnTo>
                    <a:pt x="71" y="23"/>
                  </a:lnTo>
                  <a:lnTo>
                    <a:pt x="71" y="37"/>
                  </a:lnTo>
                  <a:lnTo>
                    <a:pt x="24" y="28"/>
                  </a:lnTo>
                  <a:lnTo>
                    <a:pt x="0" y="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1" name="Freeform 109">
              <a:extLst>
                <a:ext uri="{FF2B5EF4-FFF2-40B4-BE49-F238E27FC236}">
                  <a16:creationId xmlns:a16="http://schemas.microsoft.com/office/drawing/2014/main" id="{CDC6F1EB-3584-448D-ACD3-B7A6D21A7706}"/>
                </a:ext>
              </a:extLst>
            </p:cNvPr>
            <p:cNvSpPr>
              <a:spLocks noChangeAspect="1"/>
            </p:cNvSpPr>
            <p:nvPr/>
          </p:nvSpPr>
          <p:spPr bwMode="auto">
            <a:xfrm>
              <a:off x="4300549" y="2795584"/>
              <a:ext cx="90488" cy="88900"/>
            </a:xfrm>
            <a:custGeom>
              <a:avLst/>
              <a:gdLst/>
              <a:ahLst/>
              <a:cxnLst>
                <a:cxn ang="0">
                  <a:pos x="0" y="22"/>
                </a:cxn>
                <a:cxn ang="0">
                  <a:pos x="13" y="19"/>
                </a:cxn>
                <a:cxn ang="0">
                  <a:pos x="7" y="15"/>
                </a:cxn>
                <a:cxn ang="0">
                  <a:pos x="13" y="5"/>
                </a:cxn>
                <a:cxn ang="0">
                  <a:pos x="18" y="11"/>
                </a:cxn>
                <a:cxn ang="0">
                  <a:pos x="18" y="0"/>
                </a:cxn>
                <a:cxn ang="0">
                  <a:pos x="32" y="0"/>
                </a:cxn>
                <a:cxn ang="0">
                  <a:pos x="31" y="11"/>
                </a:cxn>
                <a:cxn ang="0">
                  <a:pos x="22" y="16"/>
                </a:cxn>
                <a:cxn ang="0">
                  <a:pos x="22" y="30"/>
                </a:cxn>
                <a:cxn ang="0">
                  <a:pos x="13" y="21"/>
                </a:cxn>
                <a:cxn ang="0">
                  <a:pos x="0" y="22"/>
                </a:cxn>
              </a:cxnLst>
              <a:rect l="0" t="0" r="r" b="b"/>
              <a:pathLst>
                <a:path w="33" h="31">
                  <a:moveTo>
                    <a:pt x="0" y="22"/>
                  </a:moveTo>
                  <a:lnTo>
                    <a:pt x="13" y="19"/>
                  </a:lnTo>
                  <a:lnTo>
                    <a:pt x="7" y="15"/>
                  </a:lnTo>
                  <a:lnTo>
                    <a:pt x="13" y="5"/>
                  </a:lnTo>
                  <a:lnTo>
                    <a:pt x="18" y="11"/>
                  </a:lnTo>
                  <a:lnTo>
                    <a:pt x="18" y="0"/>
                  </a:lnTo>
                  <a:lnTo>
                    <a:pt x="32" y="0"/>
                  </a:lnTo>
                  <a:lnTo>
                    <a:pt x="31" y="11"/>
                  </a:lnTo>
                  <a:lnTo>
                    <a:pt x="22" y="16"/>
                  </a:lnTo>
                  <a:lnTo>
                    <a:pt x="22" y="30"/>
                  </a:lnTo>
                  <a:lnTo>
                    <a:pt x="13" y="21"/>
                  </a:lnTo>
                  <a:lnTo>
                    <a:pt x="0" y="2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2" name="Freeform 110">
              <a:extLst>
                <a:ext uri="{FF2B5EF4-FFF2-40B4-BE49-F238E27FC236}">
                  <a16:creationId xmlns:a16="http://schemas.microsoft.com/office/drawing/2014/main" id="{9D975B73-6F4F-4CF4-91C7-A275A6261444}"/>
                </a:ext>
              </a:extLst>
            </p:cNvPr>
            <p:cNvSpPr>
              <a:spLocks noChangeAspect="1"/>
            </p:cNvSpPr>
            <p:nvPr/>
          </p:nvSpPr>
          <p:spPr bwMode="auto">
            <a:xfrm>
              <a:off x="8242322" y="5354629"/>
              <a:ext cx="190501" cy="184150"/>
            </a:xfrm>
            <a:custGeom>
              <a:avLst/>
              <a:gdLst/>
              <a:ahLst/>
              <a:cxnLst>
                <a:cxn ang="0">
                  <a:pos x="0" y="57"/>
                </a:cxn>
                <a:cxn ang="0">
                  <a:pos x="14" y="37"/>
                </a:cxn>
                <a:cxn ang="0">
                  <a:pos x="39" y="22"/>
                </a:cxn>
                <a:cxn ang="0">
                  <a:pos x="51" y="0"/>
                </a:cxn>
                <a:cxn ang="0">
                  <a:pos x="59" y="6"/>
                </a:cxn>
                <a:cxn ang="0">
                  <a:pos x="68" y="3"/>
                </a:cxn>
                <a:cxn ang="0">
                  <a:pos x="69" y="11"/>
                </a:cxn>
                <a:cxn ang="0">
                  <a:pos x="56" y="27"/>
                </a:cxn>
                <a:cxn ang="0">
                  <a:pos x="58" y="34"/>
                </a:cxn>
                <a:cxn ang="0">
                  <a:pos x="44" y="36"/>
                </a:cxn>
                <a:cxn ang="0">
                  <a:pos x="37" y="58"/>
                </a:cxn>
                <a:cxn ang="0">
                  <a:pos x="22" y="65"/>
                </a:cxn>
                <a:cxn ang="0">
                  <a:pos x="0" y="57"/>
                </a:cxn>
              </a:cxnLst>
              <a:rect l="0" t="0" r="r" b="b"/>
              <a:pathLst>
                <a:path w="70" h="66">
                  <a:moveTo>
                    <a:pt x="0" y="57"/>
                  </a:moveTo>
                  <a:lnTo>
                    <a:pt x="14" y="37"/>
                  </a:lnTo>
                  <a:lnTo>
                    <a:pt x="39" y="22"/>
                  </a:lnTo>
                  <a:lnTo>
                    <a:pt x="51" y="0"/>
                  </a:lnTo>
                  <a:lnTo>
                    <a:pt x="59" y="6"/>
                  </a:lnTo>
                  <a:lnTo>
                    <a:pt x="68" y="3"/>
                  </a:lnTo>
                  <a:lnTo>
                    <a:pt x="69" y="11"/>
                  </a:lnTo>
                  <a:lnTo>
                    <a:pt x="56" y="27"/>
                  </a:lnTo>
                  <a:lnTo>
                    <a:pt x="58" y="34"/>
                  </a:lnTo>
                  <a:lnTo>
                    <a:pt x="44" y="36"/>
                  </a:lnTo>
                  <a:lnTo>
                    <a:pt x="37" y="58"/>
                  </a:lnTo>
                  <a:lnTo>
                    <a:pt x="22" y="65"/>
                  </a:lnTo>
                  <a:lnTo>
                    <a:pt x="0" y="5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3" name="Freeform 111">
              <a:extLst>
                <a:ext uri="{FF2B5EF4-FFF2-40B4-BE49-F238E27FC236}">
                  <a16:creationId xmlns:a16="http://schemas.microsoft.com/office/drawing/2014/main" id="{E0A5B037-08A0-4EB7-A440-8C7D04DD3E40}"/>
                </a:ext>
              </a:extLst>
            </p:cNvPr>
            <p:cNvSpPr>
              <a:spLocks noChangeAspect="1"/>
            </p:cNvSpPr>
            <p:nvPr/>
          </p:nvSpPr>
          <p:spPr bwMode="auto">
            <a:xfrm>
              <a:off x="8389960" y="5175242"/>
              <a:ext cx="144463" cy="204787"/>
            </a:xfrm>
            <a:custGeom>
              <a:avLst/>
              <a:gdLst/>
              <a:ahLst/>
              <a:cxnLst>
                <a:cxn ang="0">
                  <a:pos x="0" y="0"/>
                </a:cxn>
                <a:cxn ang="0">
                  <a:pos x="15" y="8"/>
                </a:cxn>
                <a:cxn ang="0">
                  <a:pos x="18" y="24"/>
                </a:cxn>
                <a:cxn ang="0">
                  <a:pos x="25" y="28"/>
                </a:cxn>
                <a:cxn ang="0">
                  <a:pos x="28" y="21"/>
                </a:cxn>
                <a:cxn ang="0">
                  <a:pos x="31" y="32"/>
                </a:cxn>
                <a:cxn ang="0">
                  <a:pos x="52" y="32"/>
                </a:cxn>
                <a:cxn ang="0">
                  <a:pos x="48" y="48"/>
                </a:cxn>
                <a:cxn ang="0">
                  <a:pos x="37" y="51"/>
                </a:cxn>
                <a:cxn ang="0">
                  <a:pos x="28" y="71"/>
                </a:cxn>
                <a:cxn ang="0">
                  <a:pos x="18" y="72"/>
                </a:cxn>
                <a:cxn ang="0">
                  <a:pos x="23" y="64"/>
                </a:cxn>
                <a:cxn ang="0">
                  <a:pos x="10" y="49"/>
                </a:cxn>
                <a:cxn ang="0">
                  <a:pos x="20" y="36"/>
                </a:cxn>
                <a:cxn ang="0">
                  <a:pos x="18" y="25"/>
                </a:cxn>
                <a:cxn ang="0">
                  <a:pos x="0" y="0"/>
                </a:cxn>
              </a:cxnLst>
              <a:rect l="0" t="0" r="r" b="b"/>
              <a:pathLst>
                <a:path w="53" h="73">
                  <a:moveTo>
                    <a:pt x="0" y="0"/>
                  </a:moveTo>
                  <a:lnTo>
                    <a:pt x="15" y="8"/>
                  </a:lnTo>
                  <a:lnTo>
                    <a:pt x="18" y="24"/>
                  </a:lnTo>
                  <a:lnTo>
                    <a:pt x="25" y="28"/>
                  </a:lnTo>
                  <a:lnTo>
                    <a:pt x="28" y="21"/>
                  </a:lnTo>
                  <a:lnTo>
                    <a:pt x="31" y="32"/>
                  </a:lnTo>
                  <a:lnTo>
                    <a:pt x="52" y="32"/>
                  </a:lnTo>
                  <a:lnTo>
                    <a:pt x="48" y="48"/>
                  </a:lnTo>
                  <a:lnTo>
                    <a:pt x="37" y="51"/>
                  </a:lnTo>
                  <a:lnTo>
                    <a:pt x="28" y="71"/>
                  </a:lnTo>
                  <a:lnTo>
                    <a:pt x="18" y="72"/>
                  </a:lnTo>
                  <a:lnTo>
                    <a:pt x="23" y="64"/>
                  </a:lnTo>
                  <a:lnTo>
                    <a:pt x="10" y="49"/>
                  </a:lnTo>
                  <a:lnTo>
                    <a:pt x="20" y="36"/>
                  </a:lnTo>
                  <a:lnTo>
                    <a:pt x="18" y="25"/>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4" name="Freeform 112">
              <a:extLst>
                <a:ext uri="{FF2B5EF4-FFF2-40B4-BE49-F238E27FC236}">
                  <a16:creationId xmlns:a16="http://schemas.microsoft.com/office/drawing/2014/main" id="{8F060CA9-992F-4B57-ADB8-E6AECC7F8601}"/>
                </a:ext>
              </a:extLst>
            </p:cNvPr>
            <p:cNvSpPr>
              <a:spLocks noChangeAspect="1"/>
            </p:cNvSpPr>
            <p:nvPr/>
          </p:nvSpPr>
          <p:spPr bwMode="auto">
            <a:xfrm>
              <a:off x="2105031" y="3895719"/>
              <a:ext cx="100013" cy="107950"/>
            </a:xfrm>
            <a:custGeom>
              <a:avLst/>
              <a:gdLst/>
              <a:ahLst/>
              <a:cxnLst>
                <a:cxn ang="0">
                  <a:pos x="0" y="18"/>
                </a:cxn>
                <a:cxn ang="0">
                  <a:pos x="14" y="36"/>
                </a:cxn>
                <a:cxn ang="0">
                  <a:pos x="33" y="37"/>
                </a:cxn>
                <a:cxn ang="0">
                  <a:pos x="36" y="0"/>
                </a:cxn>
                <a:cxn ang="0">
                  <a:pos x="23" y="1"/>
                </a:cxn>
                <a:cxn ang="0">
                  <a:pos x="0" y="18"/>
                </a:cxn>
              </a:cxnLst>
              <a:rect l="0" t="0" r="r" b="b"/>
              <a:pathLst>
                <a:path w="37" h="38">
                  <a:moveTo>
                    <a:pt x="0" y="18"/>
                  </a:moveTo>
                  <a:lnTo>
                    <a:pt x="14" y="36"/>
                  </a:lnTo>
                  <a:lnTo>
                    <a:pt x="33" y="37"/>
                  </a:lnTo>
                  <a:lnTo>
                    <a:pt x="36" y="0"/>
                  </a:lnTo>
                  <a:lnTo>
                    <a:pt x="23" y="1"/>
                  </a:lnTo>
                  <a:lnTo>
                    <a:pt x="0" y="1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5" name="Freeform 113">
              <a:extLst>
                <a:ext uri="{FF2B5EF4-FFF2-40B4-BE49-F238E27FC236}">
                  <a16:creationId xmlns:a16="http://schemas.microsoft.com/office/drawing/2014/main" id="{487BA5C0-1159-4EDC-940A-44D7FC7B5A4F}"/>
                </a:ext>
              </a:extLst>
            </p:cNvPr>
            <p:cNvSpPr>
              <a:spLocks noChangeAspect="1"/>
            </p:cNvSpPr>
            <p:nvPr/>
          </p:nvSpPr>
          <p:spPr bwMode="auto">
            <a:xfrm>
              <a:off x="4338650" y="2097085"/>
              <a:ext cx="630239" cy="528637"/>
            </a:xfrm>
            <a:custGeom>
              <a:avLst/>
              <a:gdLst/>
              <a:ahLst/>
              <a:cxnLst>
                <a:cxn ang="0">
                  <a:pos x="1" y="148"/>
                </a:cxn>
                <a:cxn ang="0">
                  <a:pos x="22" y="146"/>
                </a:cxn>
                <a:cxn ang="0">
                  <a:pos x="6" y="154"/>
                </a:cxn>
                <a:cxn ang="0">
                  <a:pos x="18" y="155"/>
                </a:cxn>
                <a:cxn ang="0">
                  <a:pos x="11" y="170"/>
                </a:cxn>
                <a:cxn ang="0">
                  <a:pos x="28" y="187"/>
                </a:cxn>
                <a:cxn ang="0">
                  <a:pos x="49" y="164"/>
                </a:cxn>
                <a:cxn ang="0">
                  <a:pos x="65" y="162"/>
                </a:cxn>
                <a:cxn ang="0">
                  <a:pos x="68" y="145"/>
                </a:cxn>
                <a:cxn ang="0">
                  <a:pos x="64" y="112"/>
                </a:cxn>
                <a:cxn ang="0">
                  <a:pos x="77" y="98"/>
                </a:cxn>
                <a:cxn ang="0">
                  <a:pos x="100" y="63"/>
                </a:cxn>
                <a:cxn ang="0">
                  <a:pos x="113" y="48"/>
                </a:cxn>
                <a:cxn ang="0">
                  <a:pos x="133" y="42"/>
                </a:cxn>
                <a:cxn ang="0">
                  <a:pos x="138" y="32"/>
                </a:cxn>
                <a:cxn ang="0">
                  <a:pos x="154" y="37"/>
                </a:cxn>
                <a:cxn ang="0">
                  <a:pos x="183" y="33"/>
                </a:cxn>
                <a:cxn ang="0">
                  <a:pos x="204" y="17"/>
                </a:cxn>
                <a:cxn ang="0">
                  <a:pos x="212" y="32"/>
                </a:cxn>
                <a:cxn ang="0">
                  <a:pos x="218" y="22"/>
                </a:cxn>
                <a:cxn ang="0">
                  <a:pos x="209" y="16"/>
                </a:cxn>
                <a:cxn ang="0">
                  <a:pos x="213" y="3"/>
                </a:cxn>
                <a:cxn ang="0">
                  <a:pos x="208" y="1"/>
                </a:cxn>
                <a:cxn ang="0">
                  <a:pos x="194" y="10"/>
                </a:cxn>
                <a:cxn ang="0">
                  <a:pos x="191" y="2"/>
                </a:cxn>
                <a:cxn ang="0">
                  <a:pos x="184" y="4"/>
                </a:cxn>
                <a:cxn ang="0">
                  <a:pos x="161" y="18"/>
                </a:cxn>
                <a:cxn ang="0">
                  <a:pos x="150" y="22"/>
                </a:cxn>
                <a:cxn ang="0">
                  <a:pos x="133" y="28"/>
                </a:cxn>
                <a:cxn ang="0">
                  <a:pos x="129" y="27"/>
                </a:cxn>
                <a:cxn ang="0">
                  <a:pos x="127" y="29"/>
                </a:cxn>
                <a:cxn ang="0">
                  <a:pos x="112" y="37"/>
                </a:cxn>
                <a:cxn ang="0">
                  <a:pos x="112" y="42"/>
                </a:cxn>
                <a:cxn ang="0">
                  <a:pos x="90" y="55"/>
                </a:cxn>
                <a:cxn ang="0">
                  <a:pos x="73" y="68"/>
                </a:cxn>
                <a:cxn ang="0">
                  <a:pos x="41" y="109"/>
                </a:cxn>
                <a:cxn ang="0">
                  <a:pos x="55" y="110"/>
                </a:cxn>
                <a:cxn ang="0">
                  <a:pos x="18" y="123"/>
                </a:cxn>
                <a:cxn ang="0">
                  <a:pos x="12" y="128"/>
                </a:cxn>
                <a:cxn ang="0">
                  <a:pos x="1" y="134"/>
                </a:cxn>
                <a:cxn ang="0">
                  <a:pos x="0" y="140"/>
                </a:cxn>
              </a:cxnLst>
              <a:rect l="0" t="0" r="r" b="b"/>
              <a:pathLst>
                <a:path w="231" h="188">
                  <a:moveTo>
                    <a:pt x="0" y="140"/>
                  </a:moveTo>
                  <a:lnTo>
                    <a:pt x="1" y="148"/>
                  </a:lnTo>
                  <a:lnTo>
                    <a:pt x="21" y="143"/>
                  </a:lnTo>
                  <a:lnTo>
                    <a:pt x="22" y="146"/>
                  </a:lnTo>
                  <a:lnTo>
                    <a:pt x="0" y="151"/>
                  </a:lnTo>
                  <a:lnTo>
                    <a:pt x="6" y="154"/>
                  </a:lnTo>
                  <a:lnTo>
                    <a:pt x="4" y="164"/>
                  </a:lnTo>
                  <a:lnTo>
                    <a:pt x="18" y="155"/>
                  </a:lnTo>
                  <a:lnTo>
                    <a:pt x="3" y="170"/>
                  </a:lnTo>
                  <a:lnTo>
                    <a:pt x="11" y="170"/>
                  </a:lnTo>
                  <a:lnTo>
                    <a:pt x="6" y="182"/>
                  </a:lnTo>
                  <a:lnTo>
                    <a:pt x="28" y="187"/>
                  </a:lnTo>
                  <a:lnTo>
                    <a:pt x="45" y="175"/>
                  </a:lnTo>
                  <a:lnTo>
                    <a:pt x="49" y="164"/>
                  </a:lnTo>
                  <a:lnTo>
                    <a:pt x="54" y="175"/>
                  </a:lnTo>
                  <a:lnTo>
                    <a:pt x="65" y="162"/>
                  </a:lnTo>
                  <a:lnTo>
                    <a:pt x="63" y="150"/>
                  </a:lnTo>
                  <a:lnTo>
                    <a:pt x="68" y="145"/>
                  </a:lnTo>
                  <a:lnTo>
                    <a:pt x="63" y="139"/>
                  </a:lnTo>
                  <a:lnTo>
                    <a:pt x="64" y="112"/>
                  </a:lnTo>
                  <a:lnTo>
                    <a:pt x="80" y="106"/>
                  </a:lnTo>
                  <a:lnTo>
                    <a:pt x="77" y="98"/>
                  </a:lnTo>
                  <a:lnTo>
                    <a:pt x="84" y="77"/>
                  </a:lnTo>
                  <a:lnTo>
                    <a:pt x="100" y="63"/>
                  </a:lnTo>
                  <a:lnTo>
                    <a:pt x="103" y="50"/>
                  </a:lnTo>
                  <a:lnTo>
                    <a:pt x="113" y="48"/>
                  </a:lnTo>
                  <a:lnTo>
                    <a:pt x="117" y="40"/>
                  </a:lnTo>
                  <a:lnTo>
                    <a:pt x="133" y="42"/>
                  </a:lnTo>
                  <a:lnTo>
                    <a:pt x="133" y="32"/>
                  </a:lnTo>
                  <a:lnTo>
                    <a:pt x="138" y="32"/>
                  </a:lnTo>
                  <a:lnTo>
                    <a:pt x="144" y="28"/>
                  </a:lnTo>
                  <a:lnTo>
                    <a:pt x="154" y="37"/>
                  </a:lnTo>
                  <a:lnTo>
                    <a:pt x="173" y="38"/>
                  </a:lnTo>
                  <a:lnTo>
                    <a:pt x="183" y="33"/>
                  </a:lnTo>
                  <a:lnTo>
                    <a:pt x="186" y="20"/>
                  </a:lnTo>
                  <a:lnTo>
                    <a:pt x="204" y="17"/>
                  </a:lnTo>
                  <a:lnTo>
                    <a:pt x="213" y="22"/>
                  </a:lnTo>
                  <a:lnTo>
                    <a:pt x="212" y="32"/>
                  </a:lnTo>
                  <a:lnTo>
                    <a:pt x="229" y="20"/>
                  </a:lnTo>
                  <a:lnTo>
                    <a:pt x="218" y="22"/>
                  </a:lnTo>
                  <a:lnTo>
                    <a:pt x="221" y="19"/>
                  </a:lnTo>
                  <a:lnTo>
                    <a:pt x="209" y="16"/>
                  </a:lnTo>
                  <a:lnTo>
                    <a:pt x="230" y="10"/>
                  </a:lnTo>
                  <a:lnTo>
                    <a:pt x="213" y="3"/>
                  </a:lnTo>
                  <a:lnTo>
                    <a:pt x="203" y="10"/>
                  </a:lnTo>
                  <a:lnTo>
                    <a:pt x="208" y="1"/>
                  </a:lnTo>
                  <a:lnTo>
                    <a:pt x="200" y="0"/>
                  </a:lnTo>
                  <a:lnTo>
                    <a:pt x="194" y="10"/>
                  </a:lnTo>
                  <a:lnTo>
                    <a:pt x="191" y="11"/>
                  </a:lnTo>
                  <a:lnTo>
                    <a:pt x="191" y="2"/>
                  </a:lnTo>
                  <a:lnTo>
                    <a:pt x="177" y="17"/>
                  </a:lnTo>
                  <a:lnTo>
                    <a:pt x="184" y="4"/>
                  </a:lnTo>
                  <a:lnTo>
                    <a:pt x="177" y="1"/>
                  </a:lnTo>
                  <a:lnTo>
                    <a:pt x="161" y="18"/>
                  </a:lnTo>
                  <a:lnTo>
                    <a:pt x="146" y="13"/>
                  </a:lnTo>
                  <a:lnTo>
                    <a:pt x="150" y="22"/>
                  </a:lnTo>
                  <a:lnTo>
                    <a:pt x="144" y="17"/>
                  </a:lnTo>
                  <a:lnTo>
                    <a:pt x="133" y="28"/>
                  </a:lnTo>
                  <a:lnTo>
                    <a:pt x="135" y="19"/>
                  </a:lnTo>
                  <a:lnTo>
                    <a:pt x="129" y="27"/>
                  </a:lnTo>
                  <a:lnTo>
                    <a:pt x="124" y="21"/>
                  </a:lnTo>
                  <a:lnTo>
                    <a:pt x="127" y="29"/>
                  </a:lnTo>
                  <a:lnTo>
                    <a:pt x="116" y="26"/>
                  </a:lnTo>
                  <a:lnTo>
                    <a:pt x="112" y="37"/>
                  </a:lnTo>
                  <a:lnTo>
                    <a:pt x="101" y="41"/>
                  </a:lnTo>
                  <a:lnTo>
                    <a:pt x="112" y="42"/>
                  </a:lnTo>
                  <a:lnTo>
                    <a:pt x="93" y="47"/>
                  </a:lnTo>
                  <a:lnTo>
                    <a:pt x="90" y="55"/>
                  </a:lnTo>
                  <a:lnTo>
                    <a:pt x="96" y="55"/>
                  </a:lnTo>
                  <a:lnTo>
                    <a:pt x="73" y="68"/>
                  </a:lnTo>
                  <a:lnTo>
                    <a:pt x="66" y="90"/>
                  </a:lnTo>
                  <a:lnTo>
                    <a:pt x="41" y="109"/>
                  </a:lnTo>
                  <a:lnTo>
                    <a:pt x="45" y="114"/>
                  </a:lnTo>
                  <a:lnTo>
                    <a:pt x="55" y="110"/>
                  </a:lnTo>
                  <a:lnTo>
                    <a:pt x="31" y="116"/>
                  </a:lnTo>
                  <a:lnTo>
                    <a:pt x="18" y="123"/>
                  </a:lnTo>
                  <a:lnTo>
                    <a:pt x="21" y="128"/>
                  </a:lnTo>
                  <a:lnTo>
                    <a:pt x="12" y="128"/>
                  </a:lnTo>
                  <a:lnTo>
                    <a:pt x="13" y="134"/>
                  </a:lnTo>
                  <a:lnTo>
                    <a:pt x="1" y="134"/>
                  </a:lnTo>
                  <a:lnTo>
                    <a:pt x="12" y="137"/>
                  </a:lnTo>
                  <a:lnTo>
                    <a:pt x="0" y="14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6" name="Freeform 114">
              <a:extLst>
                <a:ext uri="{FF2B5EF4-FFF2-40B4-BE49-F238E27FC236}">
                  <a16:creationId xmlns:a16="http://schemas.microsoft.com/office/drawing/2014/main" id="{EF4888C5-624D-48A5-99B5-CEBA949DADC7}"/>
                </a:ext>
              </a:extLst>
            </p:cNvPr>
            <p:cNvSpPr>
              <a:spLocks noChangeAspect="1"/>
            </p:cNvSpPr>
            <p:nvPr/>
          </p:nvSpPr>
          <p:spPr bwMode="auto">
            <a:xfrm>
              <a:off x="5689616" y="3300408"/>
              <a:ext cx="407989" cy="371474"/>
            </a:xfrm>
            <a:custGeom>
              <a:avLst/>
              <a:gdLst/>
              <a:ahLst/>
              <a:cxnLst>
                <a:cxn ang="0">
                  <a:pos x="0" y="72"/>
                </a:cxn>
                <a:cxn ang="0">
                  <a:pos x="14" y="76"/>
                </a:cxn>
                <a:cxn ang="0">
                  <a:pos x="47" y="72"/>
                </a:cxn>
                <a:cxn ang="0">
                  <a:pos x="53" y="58"/>
                </a:cxn>
                <a:cxn ang="0">
                  <a:pos x="75" y="51"/>
                </a:cxn>
                <a:cxn ang="0">
                  <a:pos x="76" y="40"/>
                </a:cxn>
                <a:cxn ang="0">
                  <a:pos x="84" y="37"/>
                </a:cxn>
                <a:cxn ang="0">
                  <a:pos x="81" y="31"/>
                </a:cxn>
                <a:cxn ang="0">
                  <a:pos x="89" y="30"/>
                </a:cxn>
                <a:cxn ang="0">
                  <a:pos x="95" y="19"/>
                </a:cxn>
                <a:cxn ang="0">
                  <a:pos x="92" y="8"/>
                </a:cxn>
                <a:cxn ang="0">
                  <a:pos x="122" y="0"/>
                </a:cxn>
                <a:cxn ang="0">
                  <a:pos x="149" y="16"/>
                </a:cxn>
                <a:cxn ang="0">
                  <a:pos x="142" y="24"/>
                </a:cxn>
                <a:cxn ang="0">
                  <a:pos x="116" y="24"/>
                </a:cxn>
                <a:cxn ang="0">
                  <a:pos x="116" y="38"/>
                </a:cxn>
                <a:cxn ang="0">
                  <a:pos x="128" y="48"/>
                </a:cxn>
                <a:cxn ang="0">
                  <a:pos x="122" y="52"/>
                </a:cxn>
                <a:cxn ang="0">
                  <a:pos x="123" y="61"/>
                </a:cxn>
                <a:cxn ang="0">
                  <a:pos x="96" y="91"/>
                </a:cxn>
                <a:cxn ang="0">
                  <a:pos x="85" y="90"/>
                </a:cxn>
                <a:cxn ang="0">
                  <a:pos x="76" y="97"/>
                </a:cxn>
                <a:cxn ang="0">
                  <a:pos x="90" y="125"/>
                </a:cxn>
                <a:cxn ang="0">
                  <a:pos x="71" y="125"/>
                </a:cxn>
                <a:cxn ang="0">
                  <a:pos x="64" y="131"/>
                </a:cxn>
                <a:cxn ang="0">
                  <a:pos x="49" y="114"/>
                </a:cxn>
                <a:cxn ang="0">
                  <a:pos x="7" y="117"/>
                </a:cxn>
                <a:cxn ang="0">
                  <a:pos x="21" y="98"/>
                </a:cxn>
                <a:cxn ang="0">
                  <a:pos x="0" y="72"/>
                </a:cxn>
              </a:cxnLst>
              <a:rect l="0" t="0" r="r" b="b"/>
              <a:pathLst>
                <a:path w="150" h="132">
                  <a:moveTo>
                    <a:pt x="0" y="72"/>
                  </a:moveTo>
                  <a:lnTo>
                    <a:pt x="14" y="76"/>
                  </a:lnTo>
                  <a:lnTo>
                    <a:pt x="47" y="72"/>
                  </a:lnTo>
                  <a:lnTo>
                    <a:pt x="53" y="58"/>
                  </a:lnTo>
                  <a:lnTo>
                    <a:pt x="75" y="51"/>
                  </a:lnTo>
                  <a:lnTo>
                    <a:pt x="76" y="40"/>
                  </a:lnTo>
                  <a:lnTo>
                    <a:pt x="84" y="37"/>
                  </a:lnTo>
                  <a:lnTo>
                    <a:pt x="81" y="31"/>
                  </a:lnTo>
                  <a:lnTo>
                    <a:pt x="89" y="30"/>
                  </a:lnTo>
                  <a:lnTo>
                    <a:pt x="95" y="19"/>
                  </a:lnTo>
                  <a:lnTo>
                    <a:pt x="92" y="8"/>
                  </a:lnTo>
                  <a:lnTo>
                    <a:pt x="122" y="0"/>
                  </a:lnTo>
                  <a:lnTo>
                    <a:pt x="149" y="16"/>
                  </a:lnTo>
                  <a:lnTo>
                    <a:pt x="142" y="24"/>
                  </a:lnTo>
                  <a:lnTo>
                    <a:pt x="116" y="24"/>
                  </a:lnTo>
                  <a:lnTo>
                    <a:pt x="116" y="38"/>
                  </a:lnTo>
                  <a:lnTo>
                    <a:pt x="128" y="48"/>
                  </a:lnTo>
                  <a:lnTo>
                    <a:pt x="122" y="52"/>
                  </a:lnTo>
                  <a:lnTo>
                    <a:pt x="123" y="61"/>
                  </a:lnTo>
                  <a:lnTo>
                    <a:pt x="96" y="91"/>
                  </a:lnTo>
                  <a:lnTo>
                    <a:pt x="85" y="90"/>
                  </a:lnTo>
                  <a:lnTo>
                    <a:pt x="76" y="97"/>
                  </a:lnTo>
                  <a:lnTo>
                    <a:pt x="90" y="125"/>
                  </a:lnTo>
                  <a:lnTo>
                    <a:pt x="71" y="125"/>
                  </a:lnTo>
                  <a:lnTo>
                    <a:pt x="64" y="131"/>
                  </a:lnTo>
                  <a:lnTo>
                    <a:pt x="49" y="114"/>
                  </a:lnTo>
                  <a:lnTo>
                    <a:pt x="7" y="117"/>
                  </a:lnTo>
                  <a:lnTo>
                    <a:pt x="21" y="98"/>
                  </a:lnTo>
                  <a:lnTo>
                    <a:pt x="0" y="7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7" name="Freeform 115">
              <a:extLst>
                <a:ext uri="{FF2B5EF4-FFF2-40B4-BE49-F238E27FC236}">
                  <a16:creationId xmlns:a16="http://schemas.microsoft.com/office/drawing/2014/main" id="{E5914D50-8C9E-48BF-86C1-8FDF3A23F6F3}"/>
                </a:ext>
              </a:extLst>
            </p:cNvPr>
            <p:cNvSpPr>
              <a:spLocks noChangeAspect="1"/>
            </p:cNvSpPr>
            <p:nvPr/>
          </p:nvSpPr>
          <p:spPr bwMode="auto">
            <a:xfrm>
              <a:off x="2208219" y="4030657"/>
              <a:ext cx="138113" cy="66675"/>
            </a:xfrm>
            <a:custGeom>
              <a:avLst/>
              <a:gdLst/>
              <a:ahLst/>
              <a:cxnLst>
                <a:cxn ang="0">
                  <a:pos x="0" y="12"/>
                </a:cxn>
                <a:cxn ang="0">
                  <a:pos x="4" y="0"/>
                </a:cxn>
                <a:cxn ang="0">
                  <a:pos x="15" y="7"/>
                </a:cxn>
                <a:cxn ang="0">
                  <a:pos x="34" y="0"/>
                </a:cxn>
                <a:cxn ang="0">
                  <a:pos x="50" y="9"/>
                </a:cxn>
                <a:cxn ang="0">
                  <a:pos x="46" y="22"/>
                </a:cxn>
                <a:cxn ang="0">
                  <a:pos x="45" y="11"/>
                </a:cxn>
                <a:cxn ang="0">
                  <a:pos x="34" y="7"/>
                </a:cxn>
                <a:cxn ang="0">
                  <a:pos x="23" y="14"/>
                </a:cxn>
                <a:cxn ang="0">
                  <a:pos x="26" y="20"/>
                </a:cxn>
                <a:cxn ang="0">
                  <a:pos x="22" y="23"/>
                </a:cxn>
                <a:cxn ang="0">
                  <a:pos x="0" y="12"/>
                </a:cxn>
              </a:cxnLst>
              <a:rect l="0" t="0" r="r" b="b"/>
              <a:pathLst>
                <a:path w="51" h="24">
                  <a:moveTo>
                    <a:pt x="0" y="12"/>
                  </a:moveTo>
                  <a:lnTo>
                    <a:pt x="4" y="0"/>
                  </a:lnTo>
                  <a:lnTo>
                    <a:pt x="15" y="7"/>
                  </a:lnTo>
                  <a:lnTo>
                    <a:pt x="34" y="0"/>
                  </a:lnTo>
                  <a:lnTo>
                    <a:pt x="50" y="9"/>
                  </a:lnTo>
                  <a:lnTo>
                    <a:pt x="46" y="22"/>
                  </a:lnTo>
                  <a:lnTo>
                    <a:pt x="45" y="11"/>
                  </a:lnTo>
                  <a:lnTo>
                    <a:pt x="34" y="7"/>
                  </a:lnTo>
                  <a:lnTo>
                    <a:pt x="23" y="14"/>
                  </a:lnTo>
                  <a:lnTo>
                    <a:pt x="26" y="20"/>
                  </a:lnTo>
                  <a:lnTo>
                    <a:pt x="22" y="23"/>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8" name="Freeform 116">
              <a:extLst>
                <a:ext uri="{FF2B5EF4-FFF2-40B4-BE49-F238E27FC236}">
                  <a16:creationId xmlns:a16="http://schemas.microsoft.com/office/drawing/2014/main" id="{DFF893FC-A7CE-4C93-A76B-7E78AE95692F}"/>
                </a:ext>
              </a:extLst>
            </p:cNvPr>
            <p:cNvSpPr>
              <a:spLocks noChangeAspect="1"/>
            </p:cNvSpPr>
            <p:nvPr/>
          </p:nvSpPr>
          <p:spPr bwMode="auto">
            <a:xfrm>
              <a:off x="7629546" y="4338631"/>
              <a:ext cx="242888" cy="198437"/>
            </a:xfrm>
            <a:custGeom>
              <a:avLst/>
              <a:gdLst/>
              <a:ahLst/>
              <a:cxnLst>
                <a:cxn ang="0">
                  <a:pos x="0" y="0"/>
                </a:cxn>
                <a:cxn ang="0">
                  <a:pos x="1" y="58"/>
                </a:cxn>
                <a:cxn ang="0">
                  <a:pos x="16" y="60"/>
                </a:cxn>
                <a:cxn ang="0">
                  <a:pos x="30" y="44"/>
                </a:cxn>
                <a:cxn ang="0">
                  <a:pos x="45" y="51"/>
                </a:cxn>
                <a:cxn ang="0">
                  <a:pos x="60" y="67"/>
                </a:cxn>
                <a:cxn ang="0">
                  <a:pos x="88" y="70"/>
                </a:cxn>
                <a:cxn ang="0">
                  <a:pos x="56" y="43"/>
                </a:cxn>
                <a:cxn ang="0">
                  <a:pos x="58" y="31"/>
                </a:cxn>
                <a:cxn ang="0">
                  <a:pos x="44" y="27"/>
                </a:cxn>
                <a:cxn ang="0">
                  <a:pos x="29" y="10"/>
                </a:cxn>
                <a:cxn ang="0">
                  <a:pos x="0" y="0"/>
                </a:cxn>
              </a:cxnLst>
              <a:rect l="0" t="0" r="r" b="b"/>
              <a:pathLst>
                <a:path w="89" h="71">
                  <a:moveTo>
                    <a:pt x="0" y="0"/>
                  </a:moveTo>
                  <a:lnTo>
                    <a:pt x="1" y="58"/>
                  </a:lnTo>
                  <a:lnTo>
                    <a:pt x="16" y="60"/>
                  </a:lnTo>
                  <a:lnTo>
                    <a:pt x="30" y="44"/>
                  </a:lnTo>
                  <a:lnTo>
                    <a:pt x="45" y="51"/>
                  </a:lnTo>
                  <a:lnTo>
                    <a:pt x="60" y="67"/>
                  </a:lnTo>
                  <a:lnTo>
                    <a:pt x="88" y="70"/>
                  </a:lnTo>
                  <a:lnTo>
                    <a:pt x="56" y="43"/>
                  </a:lnTo>
                  <a:lnTo>
                    <a:pt x="58" y="31"/>
                  </a:lnTo>
                  <a:lnTo>
                    <a:pt x="44" y="27"/>
                  </a:lnTo>
                  <a:lnTo>
                    <a:pt x="29" y="10"/>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09" name="Freeform 117">
              <a:extLst>
                <a:ext uri="{FF2B5EF4-FFF2-40B4-BE49-F238E27FC236}">
                  <a16:creationId xmlns:a16="http://schemas.microsoft.com/office/drawing/2014/main" id="{343C6BD6-1770-42D5-BC21-22CD43CC6350}"/>
                </a:ext>
              </a:extLst>
            </p:cNvPr>
            <p:cNvSpPr>
              <a:spLocks noChangeAspect="1"/>
            </p:cNvSpPr>
            <p:nvPr/>
          </p:nvSpPr>
          <p:spPr bwMode="auto">
            <a:xfrm>
              <a:off x="7804171" y="4379906"/>
              <a:ext cx="104775" cy="55562"/>
            </a:xfrm>
            <a:custGeom>
              <a:avLst/>
              <a:gdLst/>
              <a:ahLst/>
              <a:cxnLst>
                <a:cxn ang="0">
                  <a:pos x="0" y="12"/>
                </a:cxn>
                <a:cxn ang="0">
                  <a:pos x="22" y="18"/>
                </a:cxn>
                <a:cxn ang="0">
                  <a:pos x="37" y="5"/>
                </a:cxn>
                <a:cxn ang="0">
                  <a:pos x="31" y="0"/>
                </a:cxn>
                <a:cxn ang="0">
                  <a:pos x="26" y="7"/>
                </a:cxn>
                <a:cxn ang="0">
                  <a:pos x="0" y="12"/>
                </a:cxn>
              </a:cxnLst>
              <a:rect l="0" t="0" r="r" b="b"/>
              <a:pathLst>
                <a:path w="38" h="19">
                  <a:moveTo>
                    <a:pt x="0" y="12"/>
                  </a:moveTo>
                  <a:lnTo>
                    <a:pt x="22" y="18"/>
                  </a:lnTo>
                  <a:lnTo>
                    <a:pt x="37" y="5"/>
                  </a:lnTo>
                  <a:lnTo>
                    <a:pt x="31" y="0"/>
                  </a:lnTo>
                  <a:lnTo>
                    <a:pt x="26" y="7"/>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0" name="Freeform 118">
              <a:extLst>
                <a:ext uri="{FF2B5EF4-FFF2-40B4-BE49-F238E27FC236}">
                  <a16:creationId xmlns:a16="http://schemas.microsoft.com/office/drawing/2014/main" id="{799B866A-010D-4502-BFB6-CEC0A1938797}"/>
                </a:ext>
              </a:extLst>
            </p:cNvPr>
            <p:cNvSpPr>
              <a:spLocks noChangeAspect="1"/>
            </p:cNvSpPr>
            <p:nvPr/>
          </p:nvSpPr>
          <p:spPr bwMode="auto">
            <a:xfrm>
              <a:off x="7867671" y="4340219"/>
              <a:ext cx="53975" cy="55562"/>
            </a:xfrm>
            <a:custGeom>
              <a:avLst/>
              <a:gdLst/>
              <a:ahLst/>
              <a:cxnLst>
                <a:cxn ang="0">
                  <a:pos x="0" y="0"/>
                </a:cxn>
                <a:cxn ang="0">
                  <a:pos x="14" y="8"/>
                </a:cxn>
                <a:cxn ang="0">
                  <a:pos x="19" y="18"/>
                </a:cxn>
                <a:cxn ang="0">
                  <a:pos x="18" y="11"/>
                </a:cxn>
                <a:cxn ang="0">
                  <a:pos x="0" y="0"/>
                </a:cxn>
              </a:cxnLst>
              <a:rect l="0" t="0" r="r" b="b"/>
              <a:pathLst>
                <a:path w="20" h="19">
                  <a:moveTo>
                    <a:pt x="0" y="0"/>
                  </a:moveTo>
                  <a:lnTo>
                    <a:pt x="14" y="8"/>
                  </a:lnTo>
                  <a:lnTo>
                    <a:pt x="19" y="18"/>
                  </a:lnTo>
                  <a:lnTo>
                    <a:pt x="18" y="11"/>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1" name="Freeform 119">
              <a:extLst>
                <a:ext uri="{FF2B5EF4-FFF2-40B4-BE49-F238E27FC236}">
                  <a16:creationId xmlns:a16="http://schemas.microsoft.com/office/drawing/2014/main" id="{4FD72D5D-E156-4C8B-88D6-67450608AE53}"/>
                </a:ext>
              </a:extLst>
            </p:cNvPr>
            <p:cNvSpPr>
              <a:spLocks noChangeAspect="1"/>
            </p:cNvSpPr>
            <p:nvPr/>
          </p:nvSpPr>
          <p:spPr bwMode="auto">
            <a:xfrm>
              <a:off x="2703520" y="4762493"/>
              <a:ext cx="196851" cy="215900"/>
            </a:xfrm>
            <a:custGeom>
              <a:avLst/>
              <a:gdLst/>
              <a:ahLst/>
              <a:cxnLst>
                <a:cxn ang="0">
                  <a:pos x="0" y="28"/>
                </a:cxn>
                <a:cxn ang="0">
                  <a:pos x="5" y="4"/>
                </a:cxn>
                <a:cxn ang="0">
                  <a:pos x="31" y="0"/>
                </a:cxn>
                <a:cxn ang="0">
                  <a:pos x="40" y="8"/>
                </a:cxn>
                <a:cxn ang="0">
                  <a:pos x="41" y="26"/>
                </a:cxn>
                <a:cxn ang="0">
                  <a:pos x="60" y="29"/>
                </a:cxn>
                <a:cxn ang="0">
                  <a:pos x="63" y="42"/>
                </a:cxn>
                <a:cxn ang="0">
                  <a:pos x="72" y="44"/>
                </a:cxn>
                <a:cxn ang="0">
                  <a:pos x="71" y="60"/>
                </a:cxn>
                <a:cxn ang="0">
                  <a:pos x="61" y="76"/>
                </a:cxn>
                <a:cxn ang="0">
                  <a:pos x="37" y="75"/>
                </a:cxn>
                <a:cxn ang="0">
                  <a:pos x="42" y="57"/>
                </a:cxn>
                <a:cxn ang="0">
                  <a:pos x="0" y="28"/>
                </a:cxn>
              </a:cxnLst>
              <a:rect l="0" t="0" r="r" b="b"/>
              <a:pathLst>
                <a:path w="73" h="77">
                  <a:moveTo>
                    <a:pt x="0" y="28"/>
                  </a:moveTo>
                  <a:lnTo>
                    <a:pt x="5" y="4"/>
                  </a:lnTo>
                  <a:lnTo>
                    <a:pt x="31" y="0"/>
                  </a:lnTo>
                  <a:lnTo>
                    <a:pt x="40" y="8"/>
                  </a:lnTo>
                  <a:lnTo>
                    <a:pt x="41" y="26"/>
                  </a:lnTo>
                  <a:lnTo>
                    <a:pt x="60" y="29"/>
                  </a:lnTo>
                  <a:lnTo>
                    <a:pt x="63" y="42"/>
                  </a:lnTo>
                  <a:lnTo>
                    <a:pt x="72" y="44"/>
                  </a:lnTo>
                  <a:lnTo>
                    <a:pt x="71" y="60"/>
                  </a:lnTo>
                  <a:lnTo>
                    <a:pt x="61" y="76"/>
                  </a:lnTo>
                  <a:lnTo>
                    <a:pt x="37" y="75"/>
                  </a:lnTo>
                  <a:lnTo>
                    <a:pt x="42" y="57"/>
                  </a:lnTo>
                  <a:lnTo>
                    <a:pt x="0" y="2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2" name="Freeform 120">
              <a:extLst>
                <a:ext uri="{FF2B5EF4-FFF2-40B4-BE49-F238E27FC236}">
                  <a16:creationId xmlns:a16="http://schemas.microsoft.com/office/drawing/2014/main" id="{F8DA23A7-A598-4EC6-B10F-490F32F03202}"/>
                </a:ext>
              </a:extLst>
            </p:cNvPr>
            <p:cNvSpPr>
              <a:spLocks noChangeAspect="1"/>
            </p:cNvSpPr>
            <p:nvPr/>
          </p:nvSpPr>
          <p:spPr bwMode="auto">
            <a:xfrm>
              <a:off x="2252669" y="4276719"/>
              <a:ext cx="300038" cy="460374"/>
            </a:xfrm>
            <a:custGeom>
              <a:avLst/>
              <a:gdLst/>
              <a:ahLst/>
              <a:cxnLst>
                <a:cxn ang="0">
                  <a:pos x="0" y="38"/>
                </a:cxn>
                <a:cxn ang="0">
                  <a:pos x="1" y="51"/>
                </a:cxn>
                <a:cxn ang="0">
                  <a:pos x="21" y="74"/>
                </a:cxn>
                <a:cxn ang="0">
                  <a:pos x="44" y="127"/>
                </a:cxn>
                <a:cxn ang="0">
                  <a:pos x="95" y="163"/>
                </a:cxn>
                <a:cxn ang="0">
                  <a:pos x="103" y="156"/>
                </a:cxn>
                <a:cxn ang="0">
                  <a:pos x="108" y="145"/>
                </a:cxn>
                <a:cxn ang="0">
                  <a:pos x="101" y="141"/>
                </a:cxn>
                <a:cxn ang="0">
                  <a:pos x="105" y="138"/>
                </a:cxn>
                <a:cxn ang="0">
                  <a:pos x="110" y="110"/>
                </a:cxn>
                <a:cxn ang="0">
                  <a:pos x="103" y="97"/>
                </a:cxn>
                <a:cxn ang="0">
                  <a:pos x="95" y="97"/>
                </a:cxn>
                <a:cxn ang="0">
                  <a:pos x="95" y="82"/>
                </a:cxn>
                <a:cxn ang="0">
                  <a:pos x="86" y="89"/>
                </a:cxn>
                <a:cxn ang="0">
                  <a:pos x="73" y="83"/>
                </a:cxn>
                <a:cxn ang="0">
                  <a:pos x="66" y="66"/>
                </a:cxn>
                <a:cxn ang="0">
                  <a:pos x="78" y="46"/>
                </a:cxn>
                <a:cxn ang="0">
                  <a:pos x="101" y="36"/>
                </a:cxn>
                <a:cxn ang="0">
                  <a:pos x="94" y="32"/>
                </a:cxn>
                <a:cxn ang="0">
                  <a:pos x="98" y="22"/>
                </a:cxn>
                <a:cxn ang="0">
                  <a:pos x="73" y="20"/>
                </a:cxn>
                <a:cxn ang="0">
                  <a:pos x="53" y="0"/>
                </a:cxn>
                <a:cxn ang="0">
                  <a:pos x="49" y="15"/>
                </a:cxn>
                <a:cxn ang="0">
                  <a:pos x="29" y="27"/>
                </a:cxn>
                <a:cxn ang="0">
                  <a:pos x="18" y="43"/>
                </a:cxn>
                <a:cxn ang="0">
                  <a:pos x="7" y="40"/>
                </a:cxn>
                <a:cxn ang="0">
                  <a:pos x="8" y="31"/>
                </a:cxn>
                <a:cxn ang="0">
                  <a:pos x="0" y="38"/>
                </a:cxn>
              </a:cxnLst>
              <a:rect l="0" t="0" r="r" b="b"/>
              <a:pathLst>
                <a:path w="111" h="164">
                  <a:moveTo>
                    <a:pt x="0" y="38"/>
                  </a:moveTo>
                  <a:lnTo>
                    <a:pt x="1" y="51"/>
                  </a:lnTo>
                  <a:lnTo>
                    <a:pt x="21" y="74"/>
                  </a:lnTo>
                  <a:lnTo>
                    <a:pt x="44" y="127"/>
                  </a:lnTo>
                  <a:lnTo>
                    <a:pt x="95" y="163"/>
                  </a:lnTo>
                  <a:lnTo>
                    <a:pt x="103" y="156"/>
                  </a:lnTo>
                  <a:lnTo>
                    <a:pt x="108" y="145"/>
                  </a:lnTo>
                  <a:lnTo>
                    <a:pt x="101" y="141"/>
                  </a:lnTo>
                  <a:lnTo>
                    <a:pt x="105" y="138"/>
                  </a:lnTo>
                  <a:lnTo>
                    <a:pt x="110" y="110"/>
                  </a:lnTo>
                  <a:lnTo>
                    <a:pt x="103" y="97"/>
                  </a:lnTo>
                  <a:lnTo>
                    <a:pt x="95" y="97"/>
                  </a:lnTo>
                  <a:lnTo>
                    <a:pt x="95" y="82"/>
                  </a:lnTo>
                  <a:lnTo>
                    <a:pt x="86" y="89"/>
                  </a:lnTo>
                  <a:lnTo>
                    <a:pt x="73" y="83"/>
                  </a:lnTo>
                  <a:lnTo>
                    <a:pt x="66" y="66"/>
                  </a:lnTo>
                  <a:lnTo>
                    <a:pt x="78" y="46"/>
                  </a:lnTo>
                  <a:lnTo>
                    <a:pt x="101" y="36"/>
                  </a:lnTo>
                  <a:lnTo>
                    <a:pt x="94" y="32"/>
                  </a:lnTo>
                  <a:lnTo>
                    <a:pt x="98" y="22"/>
                  </a:lnTo>
                  <a:lnTo>
                    <a:pt x="73" y="20"/>
                  </a:lnTo>
                  <a:lnTo>
                    <a:pt x="53" y="0"/>
                  </a:lnTo>
                  <a:lnTo>
                    <a:pt x="49" y="15"/>
                  </a:lnTo>
                  <a:lnTo>
                    <a:pt x="29" y="27"/>
                  </a:lnTo>
                  <a:lnTo>
                    <a:pt x="18" y="43"/>
                  </a:lnTo>
                  <a:lnTo>
                    <a:pt x="7" y="40"/>
                  </a:lnTo>
                  <a:lnTo>
                    <a:pt x="8" y="31"/>
                  </a:lnTo>
                  <a:lnTo>
                    <a:pt x="0" y="3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3" name="Freeform 121">
              <a:extLst>
                <a:ext uri="{FF2B5EF4-FFF2-40B4-BE49-F238E27FC236}">
                  <a16:creationId xmlns:a16="http://schemas.microsoft.com/office/drawing/2014/main" id="{2FFF9C9F-C3E1-4792-B4A2-6DC9BBAF002B}"/>
                </a:ext>
              </a:extLst>
            </p:cNvPr>
            <p:cNvSpPr>
              <a:spLocks noChangeAspect="1"/>
            </p:cNvSpPr>
            <p:nvPr/>
          </p:nvSpPr>
          <p:spPr bwMode="auto">
            <a:xfrm>
              <a:off x="7051694" y="3989382"/>
              <a:ext cx="60325" cy="76200"/>
            </a:xfrm>
            <a:custGeom>
              <a:avLst/>
              <a:gdLst/>
              <a:ahLst/>
              <a:cxnLst>
                <a:cxn ang="0">
                  <a:pos x="0" y="26"/>
                </a:cxn>
                <a:cxn ang="0">
                  <a:pos x="15" y="14"/>
                </a:cxn>
                <a:cxn ang="0">
                  <a:pos x="21" y="0"/>
                </a:cxn>
                <a:cxn ang="0">
                  <a:pos x="0" y="26"/>
                </a:cxn>
              </a:cxnLst>
              <a:rect l="0" t="0" r="r" b="b"/>
              <a:pathLst>
                <a:path w="22" h="27">
                  <a:moveTo>
                    <a:pt x="0" y="26"/>
                  </a:moveTo>
                  <a:lnTo>
                    <a:pt x="15" y="14"/>
                  </a:lnTo>
                  <a:lnTo>
                    <a:pt x="21" y="0"/>
                  </a:lnTo>
                  <a:lnTo>
                    <a:pt x="0" y="2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4" name="Freeform 122">
              <a:extLst>
                <a:ext uri="{FF2B5EF4-FFF2-40B4-BE49-F238E27FC236}">
                  <a16:creationId xmlns:a16="http://schemas.microsoft.com/office/drawing/2014/main" id="{90B400BF-0E09-47A2-BC47-153221B31F51}"/>
                </a:ext>
              </a:extLst>
            </p:cNvPr>
            <p:cNvSpPr>
              <a:spLocks noChangeAspect="1"/>
            </p:cNvSpPr>
            <p:nvPr/>
          </p:nvSpPr>
          <p:spPr bwMode="auto">
            <a:xfrm>
              <a:off x="7116782" y="3803644"/>
              <a:ext cx="103188" cy="155575"/>
            </a:xfrm>
            <a:custGeom>
              <a:avLst/>
              <a:gdLst/>
              <a:ahLst/>
              <a:cxnLst>
                <a:cxn ang="0">
                  <a:pos x="0" y="21"/>
                </a:cxn>
                <a:cxn ang="0">
                  <a:pos x="7" y="0"/>
                </a:cxn>
                <a:cxn ang="0">
                  <a:pos x="20" y="1"/>
                </a:cxn>
                <a:cxn ang="0">
                  <a:pos x="23" y="15"/>
                </a:cxn>
                <a:cxn ang="0">
                  <a:pos x="13" y="30"/>
                </a:cxn>
                <a:cxn ang="0">
                  <a:pos x="16" y="38"/>
                </a:cxn>
                <a:cxn ang="0">
                  <a:pos x="35" y="43"/>
                </a:cxn>
                <a:cxn ang="0">
                  <a:pos x="37" y="55"/>
                </a:cxn>
                <a:cxn ang="0">
                  <a:pos x="25" y="43"/>
                </a:cxn>
                <a:cxn ang="0">
                  <a:pos x="25" y="49"/>
                </a:cxn>
                <a:cxn ang="0">
                  <a:pos x="7" y="43"/>
                </a:cxn>
                <a:cxn ang="0">
                  <a:pos x="0" y="21"/>
                </a:cxn>
              </a:cxnLst>
              <a:rect l="0" t="0" r="r" b="b"/>
              <a:pathLst>
                <a:path w="38" h="56">
                  <a:moveTo>
                    <a:pt x="0" y="21"/>
                  </a:moveTo>
                  <a:lnTo>
                    <a:pt x="7" y="0"/>
                  </a:lnTo>
                  <a:lnTo>
                    <a:pt x="20" y="1"/>
                  </a:lnTo>
                  <a:lnTo>
                    <a:pt x="23" y="15"/>
                  </a:lnTo>
                  <a:lnTo>
                    <a:pt x="13" y="30"/>
                  </a:lnTo>
                  <a:lnTo>
                    <a:pt x="16" y="38"/>
                  </a:lnTo>
                  <a:lnTo>
                    <a:pt x="35" y="43"/>
                  </a:lnTo>
                  <a:lnTo>
                    <a:pt x="37" y="55"/>
                  </a:lnTo>
                  <a:lnTo>
                    <a:pt x="25" y="43"/>
                  </a:lnTo>
                  <a:lnTo>
                    <a:pt x="25" y="49"/>
                  </a:lnTo>
                  <a:lnTo>
                    <a:pt x="7" y="43"/>
                  </a:lnTo>
                  <a:lnTo>
                    <a:pt x="0" y="2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5" name="Freeform 123">
              <a:extLst>
                <a:ext uri="{FF2B5EF4-FFF2-40B4-BE49-F238E27FC236}">
                  <a16:creationId xmlns:a16="http://schemas.microsoft.com/office/drawing/2014/main" id="{B1F622C0-A51B-4A0D-8059-416BB0F4A2AF}"/>
                </a:ext>
              </a:extLst>
            </p:cNvPr>
            <p:cNvSpPr>
              <a:spLocks noChangeAspect="1"/>
            </p:cNvSpPr>
            <p:nvPr/>
          </p:nvSpPr>
          <p:spPr bwMode="auto">
            <a:xfrm>
              <a:off x="7127894" y="3932232"/>
              <a:ext cx="44450" cy="47625"/>
            </a:xfrm>
            <a:custGeom>
              <a:avLst/>
              <a:gdLst/>
              <a:ahLst/>
              <a:cxnLst>
                <a:cxn ang="0">
                  <a:pos x="0" y="0"/>
                </a:cxn>
                <a:cxn ang="0">
                  <a:pos x="8" y="0"/>
                </a:cxn>
                <a:cxn ang="0">
                  <a:pos x="16" y="4"/>
                </a:cxn>
                <a:cxn ang="0">
                  <a:pos x="11" y="16"/>
                </a:cxn>
                <a:cxn ang="0">
                  <a:pos x="0" y="0"/>
                </a:cxn>
              </a:cxnLst>
              <a:rect l="0" t="0" r="r" b="b"/>
              <a:pathLst>
                <a:path w="17" h="17">
                  <a:moveTo>
                    <a:pt x="0" y="0"/>
                  </a:moveTo>
                  <a:lnTo>
                    <a:pt x="8" y="0"/>
                  </a:lnTo>
                  <a:lnTo>
                    <a:pt x="16" y="4"/>
                  </a:lnTo>
                  <a:lnTo>
                    <a:pt x="11" y="16"/>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6" name="Freeform 124">
              <a:extLst>
                <a:ext uri="{FF2B5EF4-FFF2-40B4-BE49-F238E27FC236}">
                  <a16:creationId xmlns:a16="http://schemas.microsoft.com/office/drawing/2014/main" id="{AE436B02-507E-40A2-A78A-D0502D3F8086}"/>
                </a:ext>
              </a:extLst>
            </p:cNvPr>
            <p:cNvSpPr>
              <a:spLocks noChangeAspect="1"/>
            </p:cNvSpPr>
            <p:nvPr/>
          </p:nvSpPr>
          <p:spPr bwMode="auto">
            <a:xfrm>
              <a:off x="7165995" y="3975094"/>
              <a:ext cx="44450" cy="46037"/>
            </a:xfrm>
            <a:custGeom>
              <a:avLst/>
              <a:gdLst/>
              <a:ahLst/>
              <a:cxnLst>
                <a:cxn ang="0">
                  <a:pos x="0" y="0"/>
                </a:cxn>
                <a:cxn ang="0">
                  <a:pos x="1" y="16"/>
                </a:cxn>
                <a:cxn ang="0">
                  <a:pos x="16" y="9"/>
                </a:cxn>
                <a:cxn ang="0">
                  <a:pos x="0" y="0"/>
                </a:cxn>
              </a:cxnLst>
              <a:rect l="0" t="0" r="r" b="b"/>
              <a:pathLst>
                <a:path w="17" h="17">
                  <a:moveTo>
                    <a:pt x="0" y="0"/>
                  </a:moveTo>
                  <a:lnTo>
                    <a:pt x="1" y="16"/>
                  </a:lnTo>
                  <a:lnTo>
                    <a:pt x="16" y="9"/>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7" name="Freeform 125">
              <a:extLst>
                <a:ext uri="{FF2B5EF4-FFF2-40B4-BE49-F238E27FC236}">
                  <a16:creationId xmlns:a16="http://schemas.microsoft.com/office/drawing/2014/main" id="{A6E8441B-149A-426D-8823-2991891DE57D}"/>
                </a:ext>
              </a:extLst>
            </p:cNvPr>
            <p:cNvSpPr>
              <a:spLocks noChangeAspect="1"/>
            </p:cNvSpPr>
            <p:nvPr/>
          </p:nvSpPr>
          <p:spPr bwMode="auto">
            <a:xfrm>
              <a:off x="7167582" y="4027482"/>
              <a:ext cx="107950" cy="109537"/>
            </a:xfrm>
            <a:custGeom>
              <a:avLst/>
              <a:gdLst/>
              <a:ahLst/>
              <a:cxnLst>
                <a:cxn ang="0">
                  <a:pos x="0" y="26"/>
                </a:cxn>
                <a:cxn ang="0">
                  <a:pos x="8" y="12"/>
                </a:cxn>
                <a:cxn ang="0">
                  <a:pos x="18" y="15"/>
                </a:cxn>
                <a:cxn ang="0">
                  <a:pos x="32" y="0"/>
                </a:cxn>
                <a:cxn ang="0">
                  <a:pos x="39" y="9"/>
                </a:cxn>
                <a:cxn ang="0">
                  <a:pos x="38" y="31"/>
                </a:cxn>
                <a:cxn ang="0">
                  <a:pos x="34" y="22"/>
                </a:cxn>
                <a:cxn ang="0">
                  <a:pos x="31" y="38"/>
                </a:cxn>
                <a:cxn ang="0">
                  <a:pos x="21" y="33"/>
                </a:cxn>
                <a:cxn ang="0">
                  <a:pos x="15" y="17"/>
                </a:cxn>
                <a:cxn ang="0">
                  <a:pos x="0" y="26"/>
                </a:cxn>
              </a:cxnLst>
              <a:rect l="0" t="0" r="r" b="b"/>
              <a:pathLst>
                <a:path w="40" h="39">
                  <a:moveTo>
                    <a:pt x="0" y="26"/>
                  </a:moveTo>
                  <a:lnTo>
                    <a:pt x="8" y="12"/>
                  </a:lnTo>
                  <a:lnTo>
                    <a:pt x="18" y="15"/>
                  </a:lnTo>
                  <a:lnTo>
                    <a:pt x="32" y="0"/>
                  </a:lnTo>
                  <a:lnTo>
                    <a:pt x="39" y="9"/>
                  </a:lnTo>
                  <a:lnTo>
                    <a:pt x="38" y="31"/>
                  </a:lnTo>
                  <a:lnTo>
                    <a:pt x="34" y="22"/>
                  </a:lnTo>
                  <a:lnTo>
                    <a:pt x="31" y="38"/>
                  </a:lnTo>
                  <a:lnTo>
                    <a:pt x="21" y="33"/>
                  </a:lnTo>
                  <a:lnTo>
                    <a:pt x="15" y="17"/>
                  </a:lnTo>
                  <a:lnTo>
                    <a:pt x="0" y="2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8" name="Freeform 126">
              <a:extLst>
                <a:ext uri="{FF2B5EF4-FFF2-40B4-BE49-F238E27FC236}">
                  <a16:creationId xmlns:a16="http://schemas.microsoft.com/office/drawing/2014/main" id="{339D09F3-99D2-42F4-98D5-F0090F713839}"/>
                </a:ext>
              </a:extLst>
            </p:cNvPr>
            <p:cNvSpPr>
              <a:spLocks noChangeAspect="1"/>
            </p:cNvSpPr>
            <p:nvPr/>
          </p:nvSpPr>
          <p:spPr bwMode="auto">
            <a:xfrm>
              <a:off x="7178695" y="4003669"/>
              <a:ext cx="46038" cy="47625"/>
            </a:xfrm>
            <a:custGeom>
              <a:avLst/>
              <a:gdLst/>
              <a:ahLst/>
              <a:cxnLst>
                <a:cxn ang="0">
                  <a:pos x="0" y="9"/>
                </a:cxn>
                <a:cxn ang="0">
                  <a:pos x="3" y="7"/>
                </a:cxn>
                <a:cxn ang="0">
                  <a:pos x="16" y="0"/>
                </a:cxn>
                <a:cxn ang="0">
                  <a:pos x="10" y="16"/>
                </a:cxn>
                <a:cxn ang="0">
                  <a:pos x="0" y="9"/>
                </a:cxn>
              </a:cxnLst>
              <a:rect l="0" t="0" r="r" b="b"/>
              <a:pathLst>
                <a:path w="17" h="17">
                  <a:moveTo>
                    <a:pt x="0" y="9"/>
                  </a:moveTo>
                  <a:lnTo>
                    <a:pt x="3" y="7"/>
                  </a:lnTo>
                  <a:lnTo>
                    <a:pt x="16" y="0"/>
                  </a:lnTo>
                  <a:lnTo>
                    <a:pt x="10" y="16"/>
                  </a:lnTo>
                  <a:lnTo>
                    <a:pt x="0" y="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19" name="Freeform 127">
              <a:extLst>
                <a:ext uri="{FF2B5EF4-FFF2-40B4-BE49-F238E27FC236}">
                  <a16:creationId xmlns:a16="http://schemas.microsoft.com/office/drawing/2014/main" id="{D817896E-954B-4277-B5E0-DBC5B8366480}"/>
                </a:ext>
              </a:extLst>
            </p:cNvPr>
            <p:cNvSpPr>
              <a:spLocks noChangeAspect="1"/>
            </p:cNvSpPr>
            <p:nvPr/>
          </p:nvSpPr>
          <p:spPr bwMode="auto">
            <a:xfrm>
              <a:off x="4556138" y="2743196"/>
              <a:ext cx="244476" cy="192087"/>
            </a:xfrm>
            <a:custGeom>
              <a:avLst/>
              <a:gdLst/>
              <a:ahLst/>
              <a:cxnLst>
                <a:cxn ang="0">
                  <a:pos x="0" y="12"/>
                </a:cxn>
                <a:cxn ang="0">
                  <a:pos x="6" y="48"/>
                </a:cxn>
                <a:cxn ang="0">
                  <a:pos x="51" y="66"/>
                </a:cxn>
                <a:cxn ang="0">
                  <a:pos x="74" y="68"/>
                </a:cxn>
                <a:cxn ang="0">
                  <a:pos x="89" y="50"/>
                </a:cxn>
                <a:cxn ang="0">
                  <a:pos x="81" y="30"/>
                </a:cxn>
                <a:cxn ang="0">
                  <a:pos x="87" y="25"/>
                </a:cxn>
                <a:cxn ang="0">
                  <a:pos x="83" y="9"/>
                </a:cxn>
                <a:cxn ang="0">
                  <a:pos x="49" y="4"/>
                </a:cxn>
                <a:cxn ang="0">
                  <a:pos x="27" y="0"/>
                </a:cxn>
                <a:cxn ang="0">
                  <a:pos x="0" y="12"/>
                </a:cxn>
              </a:cxnLst>
              <a:rect l="0" t="0" r="r" b="b"/>
              <a:pathLst>
                <a:path w="90" h="69">
                  <a:moveTo>
                    <a:pt x="0" y="12"/>
                  </a:moveTo>
                  <a:lnTo>
                    <a:pt x="6" y="48"/>
                  </a:lnTo>
                  <a:lnTo>
                    <a:pt x="51" y="66"/>
                  </a:lnTo>
                  <a:lnTo>
                    <a:pt x="74" y="68"/>
                  </a:lnTo>
                  <a:lnTo>
                    <a:pt x="89" y="50"/>
                  </a:lnTo>
                  <a:lnTo>
                    <a:pt x="81" y="30"/>
                  </a:lnTo>
                  <a:lnTo>
                    <a:pt x="87" y="25"/>
                  </a:lnTo>
                  <a:lnTo>
                    <a:pt x="83" y="9"/>
                  </a:lnTo>
                  <a:lnTo>
                    <a:pt x="49" y="4"/>
                  </a:lnTo>
                  <a:lnTo>
                    <a:pt x="27" y="0"/>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0" name="Freeform 128">
              <a:extLst>
                <a:ext uri="{FF2B5EF4-FFF2-40B4-BE49-F238E27FC236}">
                  <a16:creationId xmlns:a16="http://schemas.microsoft.com/office/drawing/2014/main" id="{E55B7B1D-3F67-4CDE-A3F3-35D46193F040}"/>
                </a:ext>
              </a:extLst>
            </p:cNvPr>
            <p:cNvSpPr>
              <a:spLocks noChangeAspect="1"/>
            </p:cNvSpPr>
            <p:nvPr/>
          </p:nvSpPr>
          <p:spPr bwMode="auto">
            <a:xfrm>
              <a:off x="3992574" y="3160708"/>
              <a:ext cx="79375" cy="142875"/>
            </a:xfrm>
            <a:custGeom>
              <a:avLst/>
              <a:gdLst/>
              <a:ahLst/>
              <a:cxnLst>
                <a:cxn ang="0">
                  <a:pos x="0" y="32"/>
                </a:cxn>
                <a:cxn ang="0">
                  <a:pos x="5" y="0"/>
                </a:cxn>
                <a:cxn ang="0">
                  <a:pos x="28" y="2"/>
                </a:cxn>
                <a:cxn ang="0">
                  <a:pos x="18" y="23"/>
                </a:cxn>
                <a:cxn ang="0">
                  <a:pos x="18" y="48"/>
                </a:cxn>
                <a:cxn ang="0">
                  <a:pos x="4" y="50"/>
                </a:cxn>
                <a:cxn ang="0">
                  <a:pos x="6" y="34"/>
                </a:cxn>
                <a:cxn ang="0">
                  <a:pos x="0" y="32"/>
                </a:cxn>
              </a:cxnLst>
              <a:rect l="0" t="0" r="r" b="b"/>
              <a:pathLst>
                <a:path w="29" h="51">
                  <a:moveTo>
                    <a:pt x="0" y="32"/>
                  </a:moveTo>
                  <a:lnTo>
                    <a:pt x="5" y="0"/>
                  </a:lnTo>
                  <a:lnTo>
                    <a:pt x="28" y="2"/>
                  </a:lnTo>
                  <a:lnTo>
                    <a:pt x="18" y="23"/>
                  </a:lnTo>
                  <a:lnTo>
                    <a:pt x="18" y="48"/>
                  </a:lnTo>
                  <a:lnTo>
                    <a:pt x="4" y="50"/>
                  </a:lnTo>
                  <a:lnTo>
                    <a:pt x="6" y="34"/>
                  </a:lnTo>
                  <a:lnTo>
                    <a:pt x="0" y="3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1" name="Freeform 129">
              <a:extLst>
                <a:ext uri="{FF2B5EF4-FFF2-40B4-BE49-F238E27FC236}">
                  <a16:creationId xmlns:a16="http://schemas.microsoft.com/office/drawing/2014/main" id="{E082EC26-89E0-42DF-9452-E510946394F4}"/>
                </a:ext>
              </a:extLst>
            </p:cNvPr>
            <p:cNvSpPr>
              <a:spLocks noChangeAspect="1"/>
            </p:cNvSpPr>
            <p:nvPr/>
          </p:nvSpPr>
          <p:spPr bwMode="auto">
            <a:xfrm>
              <a:off x="4703776" y="2959096"/>
              <a:ext cx="233363" cy="142875"/>
            </a:xfrm>
            <a:custGeom>
              <a:avLst/>
              <a:gdLst/>
              <a:ahLst/>
              <a:cxnLst>
                <a:cxn ang="0">
                  <a:pos x="0" y="25"/>
                </a:cxn>
                <a:cxn ang="0">
                  <a:pos x="23" y="46"/>
                </a:cxn>
                <a:cxn ang="0">
                  <a:pos x="75" y="50"/>
                </a:cxn>
                <a:cxn ang="0">
                  <a:pos x="85" y="33"/>
                </a:cxn>
                <a:cxn ang="0">
                  <a:pos x="71" y="32"/>
                </a:cxn>
                <a:cxn ang="0">
                  <a:pos x="70" y="17"/>
                </a:cxn>
                <a:cxn ang="0">
                  <a:pos x="58" y="0"/>
                </a:cxn>
                <a:cxn ang="0">
                  <a:pos x="23" y="4"/>
                </a:cxn>
                <a:cxn ang="0">
                  <a:pos x="0" y="25"/>
                </a:cxn>
              </a:cxnLst>
              <a:rect l="0" t="0" r="r" b="b"/>
              <a:pathLst>
                <a:path w="86" h="51">
                  <a:moveTo>
                    <a:pt x="0" y="25"/>
                  </a:moveTo>
                  <a:lnTo>
                    <a:pt x="23" y="46"/>
                  </a:lnTo>
                  <a:lnTo>
                    <a:pt x="75" y="50"/>
                  </a:lnTo>
                  <a:lnTo>
                    <a:pt x="85" y="33"/>
                  </a:lnTo>
                  <a:lnTo>
                    <a:pt x="71" y="32"/>
                  </a:lnTo>
                  <a:lnTo>
                    <a:pt x="70" y="17"/>
                  </a:lnTo>
                  <a:lnTo>
                    <a:pt x="58" y="0"/>
                  </a:lnTo>
                  <a:lnTo>
                    <a:pt x="23" y="4"/>
                  </a:lnTo>
                  <a:lnTo>
                    <a:pt x="0" y="2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2" name="Freeform 130">
              <a:extLst>
                <a:ext uri="{FF2B5EF4-FFF2-40B4-BE49-F238E27FC236}">
                  <a16:creationId xmlns:a16="http://schemas.microsoft.com/office/drawing/2014/main" id="{8F019CE8-1271-42A0-80A0-7AC53B212787}"/>
                </a:ext>
              </a:extLst>
            </p:cNvPr>
            <p:cNvSpPr>
              <a:spLocks noChangeAspect="1"/>
            </p:cNvSpPr>
            <p:nvPr/>
          </p:nvSpPr>
          <p:spPr bwMode="auto">
            <a:xfrm>
              <a:off x="5054614" y="3440108"/>
              <a:ext cx="511176" cy="441324"/>
            </a:xfrm>
            <a:custGeom>
              <a:avLst/>
              <a:gdLst/>
              <a:ahLst/>
              <a:cxnLst>
                <a:cxn ang="0">
                  <a:pos x="0" y="41"/>
                </a:cxn>
                <a:cxn ang="0">
                  <a:pos x="2" y="27"/>
                </a:cxn>
                <a:cxn ang="0">
                  <a:pos x="12" y="30"/>
                </a:cxn>
                <a:cxn ang="0">
                  <a:pos x="24" y="21"/>
                </a:cxn>
                <a:cxn ang="0">
                  <a:pos x="30" y="16"/>
                </a:cxn>
                <a:cxn ang="0">
                  <a:pos x="19" y="6"/>
                </a:cxn>
                <a:cxn ang="0">
                  <a:pos x="40" y="0"/>
                </a:cxn>
                <a:cxn ang="0">
                  <a:pos x="80" y="18"/>
                </a:cxn>
                <a:cxn ang="0">
                  <a:pos x="80" y="24"/>
                </a:cxn>
                <a:cxn ang="0">
                  <a:pos x="89" y="29"/>
                </a:cxn>
                <a:cxn ang="0">
                  <a:pos x="97" y="33"/>
                </a:cxn>
                <a:cxn ang="0">
                  <a:pos x="106" y="30"/>
                </a:cxn>
                <a:cxn ang="0">
                  <a:pos x="121" y="35"/>
                </a:cxn>
                <a:cxn ang="0">
                  <a:pos x="143" y="71"/>
                </a:cxn>
                <a:cxn ang="0">
                  <a:pos x="146" y="74"/>
                </a:cxn>
                <a:cxn ang="0">
                  <a:pos x="154" y="88"/>
                </a:cxn>
                <a:cxn ang="0">
                  <a:pos x="183" y="91"/>
                </a:cxn>
                <a:cxn ang="0">
                  <a:pos x="187" y="98"/>
                </a:cxn>
                <a:cxn ang="0">
                  <a:pos x="180" y="116"/>
                </a:cxn>
                <a:cxn ang="0">
                  <a:pos x="154" y="126"/>
                </a:cxn>
                <a:cxn ang="0">
                  <a:pos x="126" y="132"/>
                </a:cxn>
                <a:cxn ang="0">
                  <a:pos x="103" y="157"/>
                </a:cxn>
                <a:cxn ang="0">
                  <a:pos x="103" y="148"/>
                </a:cxn>
                <a:cxn ang="0">
                  <a:pos x="86" y="141"/>
                </a:cxn>
                <a:cxn ang="0">
                  <a:pos x="71" y="150"/>
                </a:cxn>
                <a:cxn ang="0">
                  <a:pos x="54" y="121"/>
                </a:cxn>
                <a:cxn ang="0">
                  <a:pos x="41" y="110"/>
                </a:cxn>
                <a:cxn ang="0">
                  <a:pos x="33" y="81"/>
                </a:cxn>
                <a:cxn ang="0">
                  <a:pos x="0" y="41"/>
                </a:cxn>
              </a:cxnLst>
              <a:rect l="0" t="0" r="r" b="b"/>
              <a:pathLst>
                <a:path w="188" h="158">
                  <a:moveTo>
                    <a:pt x="0" y="41"/>
                  </a:moveTo>
                  <a:lnTo>
                    <a:pt x="2" y="27"/>
                  </a:lnTo>
                  <a:lnTo>
                    <a:pt x="12" y="30"/>
                  </a:lnTo>
                  <a:lnTo>
                    <a:pt x="24" y="21"/>
                  </a:lnTo>
                  <a:lnTo>
                    <a:pt x="30" y="16"/>
                  </a:lnTo>
                  <a:lnTo>
                    <a:pt x="19" y="6"/>
                  </a:lnTo>
                  <a:lnTo>
                    <a:pt x="40" y="0"/>
                  </a:lnTo>
                  <a:lnTo>
                    <a:pt x="80" y="18"/>
                  </a:lnTo>
                  <a:lnTo>
                    <a:pt x="80" y="24"/>
                  </a:lnTo>
                  <a:lnTo>
                    <a:pt x="89" y="29"/>
                  </a:lnTo>
                  <a:lnTo>
                    <a:pt x="97" y="33"/>
                  </a:lnTo>
                  <a:lnTo>
                    <a:pt x="106" y="30"/>
                  </a:lnTo>
                  <a:lnTo>
                    <a:pt x="121" y="35"/>
                  </a:lnTo>
                  <a:lnTo>
                    <a:pt x="143" y="71"/>
                  </a:lnTo>
                  <a:lnTo>
                    <a:pt x="146" y="74"/>
                  </a:lnTo>
                  <a:lnTo>
                    <a:pt x="154" y="88"/>
                  </a:lnTo>
                  <a:lnTo>
                    <a:pt x="183" y="91"/>
                  </a:lnTo>
                  <a:lnTo>
                    <a:pt x="187" y="98"/>
                  </a:lnTo>
                  <a:lnTo>
                    <a:pt x="180" y="116"/>
                  </a:lnTo>
                  <a:lnTo>
                    <a:pt x="154" y="126"/>
                  </a:lnTo>
                  <a:lnTo>
                    <a:pt x="126" y="132"/>
                  </a:lnTo>
                  <a:lnTo>
                    <a:pt x="103" y="157"/>
                  </a:lnTo>
                  <a:lnTo>
                    <a:pt x="103" y="148"/>
                  </a:lnTo>
                  <a:lnTo>
                    <a:pt x="86" y="141"/>
                  </a:lnTo>
                  <a:lnTo>
                    <a:pt x="71" y="150"/>
                  </a:lnTo>
                  <a:lnTo>
                    <a:pt x="54" y="121"/>
                  </a:lnTo>
                  <a:lnTo>
                    <a:pt x="41" y="110"/>
                  </a:lnTo>
                  <a:lnTo>
                    <a:pt x="33" y="81"/>
                  </a:lnTo>
                  <a:lnTo>
                    <a:pt x="0" y="4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3" name="Freeform 131">
              <a:extLst>
                <a:ext uri="{FF2B5EF4-FFF2-40B4-BE49-F238E27FC236}">
                  <a16:creationId xmlns:a16="http://schemas.microsoft.com/office/drawing/2014/main" id="{E9D5EC01-C71B-4D09-B03D-01B28FA34CB5}"/>
                </a:ext>
              </a:extLst>
            </p:cNvPr>
            <p:cNvSpPr>
              <a:spLocks noChangeAspect="1"/>
            </p:cNvSpPr>
            <p:nvPr/>
          </p:nvSpPr>
          <p:spPr bwMode="auto">
            <a:xfrm>
              <a:off x="4691076" y="1771648"/>
              <a:ext cx="4132273" cy="1387473"/>
            </a:xfrm>
            <a:custGeom>
              <a:avLst/>
              <a:gdLst/>
              <a:ahLst/>
              <a:cxnLst>
                <a:cxn ang="0">
                  <a:pos x="25" y="310"/>
                </a:cxn>
                <a:cxn ang="0">
                  <a:pos x="80" y="270"/>
                </a:cxn>
                <a:cxn ang="0">
                  <a:pos x="79" y="160"/>
                </a:cxn>
                <a:cxn ang="0">
                  <a:pos x="145" y="147"/>
                </a:cxn>
                <a:cxn ang="0">
                  <a:pos x="159" y="228"/>
                </a:cxn>
                <a:cxn ang="0">
                  <a:pos x="179" y="202"/>
                </a:cxn>
                <a:cxn ang="0">
                  <a:pos x="226" y="174"/>
                </a:cxn>
                <a:cxn ang="0">
                  <a:pos x="349" y="150"/>
                </a:cxn>
                <a:cxn ang="0">
                  <a:pos x="440" y="153"/>
                </a:cxn>
                <a:cxn ang="0">
                  <a:pos x="442" y="86"/>
                </a:cxn>
                <a:cxn ang="0">
                  <a:pos x="475" y="170"/>
                </a:cxn>
                <a:cxn ang="0">
                  <a:pos x="494" y="153"/>
                </a:cxn>
                <a:cxn ang="0">
                  <a:pos x="516" y="153"/>
                </a:cxn>
                <a:cxn ang="0">
                  <a:pos x="494" y="111"/>
                </a:cxn>
                <a:cxn ang="0">
                  <a:pos x="565" y="108"/>
                </a:cxn>
                <a:cxn ang="0">
                  <a:pos x="596" y="70"/>
                </a:cxn>
                <a:cxn ang="0">
                  <a:pos x="677" y="29"/>
                </a:cxn>
                <a:cxn ang="0">
                  <a:pos x="725" y="13"/>
                </a:cxn>
                <a:cxn ang="0">
                  <a:pos x="836" y="34"/>
                </a:cxn>
                <a:cxn ang="0">
                  <a:pos x="771" y="81"/>
                </a:cxn>
                <a:cxn ang="0">
                  <a:pos x="844" y="82"/>
                </a:cxn>
                <a:cxn ang="0">
                  <a:pos x="921" y="72"/>
                </a:cxn>
                <a:cxn ang="0">
                  <a:pos x="1030" y="108"/>
                </a:cxn>
                <a:cxn ang="0">
                  <a:pos x="1149" y="108"/>
                </a:cxn>
                <a:cxn ang="0">
                  <a:pos x="1269" y="139"/>
                </a:cxn>
                <a:cxn ang="0">
                  <a:pos x="1342" y="134"/>
                </a:cxn>
                <a:cxn ang="0">
                  <a:pos x="1485" y="183"/>
                </a:cxn>
                <a:cxn ang="0">
                  <a:pos x="1478" y="219"/>
                </a:cxn>
                <a:cxn ang="0">
                  <a:pos x="1431" y="191"/>
                </a:cxn>
                <a:cxn ang="0">
                  <a:pos x="1416" y="248"/>
                </a:cxn>
                <a:cxn ang="0">
                  <a:pos x="1301" y="273"/>
                </a:cxn>
                <a:cxn ang="0">
                  <a:pos x="1267" y="328"/>
                </a:cxn>
                <a:cxn ang="0">
                  <a:pos x="1220" y="394"/>
                </a:cxn>
                <a:cxn ang="0">
                  <a:pos x="1284" y="250"/>
                </a:cxn>
                <a:cxn ang="0">
                  <a:pos x="1196" y="282"/>
                </a:cxn>
                <a:cxn ang="0">
                  <a:pos x="1093" y="291"/>
                </a:cxn>
                <a:cxn ang="0">
                  <a:pos x="1055" y="363"/>
                </a:cxn>
                <a:cxn ang="0">
                  <a:pos x="1074" y="396"/>
                </a:cxn>
                <a:cxn ang="0">
                  <a:pos x="992" y="479"/>
                </a:cxn>
                <a:cxn ang="0">
                  <a:pos x="942" y="370"/>
                </a:cxn>
                <a:cxn ang="0">
                  <a:pos x="843" y="402"/>
                </a:cxn>
                <a:cxn ang="0">
                  <a:pos x="695" y="404"/>
                </a:cxn>
                <a:cxn ang="0">
                  <a:pos x="536" y="404"/>
                </a:cxn>
                <a:cxn ang="0">
                  <a:pos x="465" y="368"/>
                </a:cxn>
                <a:cxn ang="0">
                  <a:pos x="378" y="342"/>
                </a:cxn>
                <a:cxn ang="0">
                  <a:pos x="318" y="353"/>
                </a:cxn>
                <a:cxn ang="0">
                  <a:pos x="332" y="395"/>
                </a:cxn>
                <a:cxn ang="0">
                  <a:pos x="290" y="391"/>
                </a:cxn>
                <a:cxn ang="0">
                  <a:pos x="238" y="400"/>
                </a:cxn>
                <a:cxn ang="0">
                  <a:pos x="236" y="425"/>
                </a:cxn>
                <a:cxn ang="0">
                  <a:pos x="248" y="446"/>
                </a:cxn>
                <a:cxn ang="0">
                  <a:pos x="231" y="484"/>
                </a:cxn>
                <a:cxn ang="0">
                  <a:pos x="172" y="469"/>
                </a:cxn>
                <a:cxn ang="0">
                  <a:pos x="174" y="412"/>
                </a:cxn>
                <a:cxn ang="0">
                  <a:pos x="118" y="377"/>
                </a:cxn>
                <a:cxn ang="0">
                  <a:pos x="102" y="367"/>
                </a:cxn>
                <a:cxn ang="0">
                  <a:pos x="62" y="338"/>
                </a:cxn>
                <a:cxn ang="0">
                  <a:pos x="37" y="362"/>
                </a:cxn>
              </a:cxnLst>
              <a:rect l="0" t="0" r="r" b="b"/>
              <a:pathLst>
                <a:path w="1518" h="495">
                  <a:moveTo>
                    <a:pt x="0" y="351"/>
                  </a:moveTo>
                  <a:lnTo>
                    <a:pt x="13" y="339"/>
                  </a:lnTo>
                  <a:lnTo>
                    <a:pt x="9" y="344"/>
                  </a:lnTo>
                  <a:lnTo>
                    <a:pt x="14" y="345"/>
                  </a:lnTo>
                  <a:lnTo>
                    <a:pt x="13" y="322"/>
                  </a:lnTo>
                  <a:lnTo>
                    <a:pt x="18" y="311"/>
                  </a:lnTo>
                  <a:lnTo>
                    <a:pt x="25" y="310"/>
                  </a:lnTo>
                  <a:lnTo>
                    <a:pt x="40" y="320"/>
                  </a:lnTo>
                  <a:lnTo>
                    <a:pt x="43" y="301"/>
                  </a:lnTo>
                  <a:lnTo>
                    <a:pt x="37" y="301"/>
                  </a:lnTo>
                  <a:lnTo>
                    <a:pt x="34" y="290"/>
                  </a:lnTo>
                  <a:lnTo>
                    <a:pt x="94" y="280"/>
                  </a:lnTo>
                  <a:lnTo>
                    <a:pt x="79" y="276"/>
                  </a:lnTo>
                  <a:lnTo>
                    <a:pt x="80" y="270"/>
                  </a:lnTo>
                  <a:lnTo>
                    <a:pt x="71" y="272"/>
                  </a:lnTo>
                  <a:lnTo>
                    <a:pt x="105" y="243"/>
                  </a:lnTo>
                  <a:lnTo>
                    <a:pt x="91" y="212"/>
                  </a:lnTo>
                  <a:lnTo>
                    <a:pt x="94" y="198"/>
                  </a:lnTo>
                  <a:lnTo>
                    <a:pt x="84" y="182"/>
                  </a:lnTo>
                  <a:lnTo>
                    <a:pt x="92" y="172"/>
                  </a:lnTo>
                  <a:lnTo>
                    <a:pt x="79" y="160"/>
                  </a:lnTo>
                  <a:lnTo>
                    <a:pt x="83" y="149"/>
                  </a:lnTo>
                  <a:lnTo>
                    <a:pt x="100" y="137"/>
                  </a:lnTo>
                  <a:lnTo>
                    <a:pt x="109" y="136"/>
                  </a:lnTo>
                  <a:lnTo>
                    <a:pt x="120" y="139"/>
                  </a:lnTo>
                  <a:lnTo>
                    <a:pt x="111" y="141"/>
                  </a:lnTo>
                  <a:lnTo>
                    <a:pt x="118" y="146"/>
                  </a:lnTo>
                  <a:lnTo>
                    <a:pt x="145" y="147"/>
                  </a:lnTo>
                  <a:lnTo>
                    <a:pt x="191" y="172"/>
                  </a:lnTo>
                  <a:lnTo>
                    <a:pt x="192" y="184"/>
                  </a:lnTo>
                  <a:lnTo>
                    <a:pt x="172" y="194"/>
                  </a:lnTo>
                  <a:lnTo>
                    <a:pt x="110" y="180"/>
                  </a:lnTo>
                  <a:lnTo>
                    <a:pt x="135" y="197"/>
                  </a:lnTo>
                  <a:lnTo>
                    <a:pt x="134" y="218"/>
                  </a:lnTo>
                  <a:lnTo>
                    <a:pt x="159" y="228"/>
                  </a:lnTo>
                  <a:lnTo>
                    <a:pt x="166" y="226"/>
                  </a:lnTo>
                  <a:lnTo>
                    <a:pt x="163" y="218"/>
                  </a:lnTo>
                  <a:lnTo>
                    <a:pt x="151" y="215"/>
                  </a:lnTo>
                  <a:lnTo>
                    <a:pt x="154" y="207"/>
                  </a:lnTo>
                  <a:lnTo>
                    <a:pt x="165" y="215"/>
                  </a:lnTo>
                  <a:lnTo>
                    <a:pt x="189" y="218"/>
                  </a:lnTo>
                  <a:lnTo>
                    <a:pt x="179" y="202"/>
                  </a:lnTo>
                  <a:lnTo>
                    <a:pt x="202" y="188"/>
                  </a:lnTo>
                  <a:lnTo>
                    <a:pt x="218" y="197"/>
                  </a:lnTo>
                  <a:lnTo>
                    <a:pt x="218" y="161"/>
                  </a:lnTo>
                  <a:lnTo>
                    <a:pt x="211" y="155"/>
                  </a:lnTo>
                  <a:lnTo>
                    <a:pt x="238" y="163"/>
                  </a:lnTo>
                  <a:lnTo>
                    <a:pt x="240" y="168"/>
                  </a:lnTo>
                  <a:lnTo>
                    <a:pt x="226" y="174"/>
                  </a:lnTo>
                  <a:lnTo>
                    <a:pt x="240" y="186"/>
                  </a:lnTo>
                  <a:lnTo>
                    <a:pt x="253" y="172"/>
                  </a:lnTo>
                  <a:lnTo>
                    <a:pt x="303" y="151"/>
                  </a:lnTo>
                  <a:lnTo>
                    <a:pt x="311" y="150"/>
                  </a:lnTo>
                  <a:lnTo>
                    <a:pt x="303" y="153"/>
                  </a:lnTo>
                  <a:lnTo>
                    <a:pt x="312" y="164"/>
                  </a:lnTo>
                  <a:lnTo>
                    <a:pt x="349" y="150"/>
                  </a:lnTo>
                  <a:lnTo>
                    <a:pt x="358" y="160"/>
                  </a:lnTo>
                  <a:lnTo>
                    <a:pt x="366" y="152"/>
                  </a:lnTo>
                  <a:lnTo>
                    <a:pt x="362" y="140"/>
                  </a:lnTo>
                  <a:lnTo>
                    <a:pt x="367" y="137"/>
                  </a:lnTo>
                  <a:lnTo>
                    <a:pt x="396" y="142"/>
                  </a:lnTo>
                  <a:lnTo>
                    <a:pt x="433" y="163"/>
                  </a:lnTo>
                  <a:lnTo>
                    <a:pt x="440" y="153"/>
                  </a:lnTo>
                  <a:lnTo>
                    <a:pt x="432" y="143"/>
                  </a:lnTo>
                  <a:lnTo>
                    <a:pt x="420" y="140"/>
                  </a:lnTo>
                  <a:lnTo>
                    <a:pt x="425" y="123"/>
                  </a:lnTo>
                  <a:lnTo>
                    <a:pt x="418" y="121"/>
                  </a:lnTo>
                  <a:lnTo>
                    <a:pt x="420" y="114"/>
                  </a:lnTo>
                  <a:lnTo>
                    <a:pt x="433" y="106"/>
                  </a:lnTo>
                  <a:lnTo>
                    <a:pt x="442" y="86"/>
                  </a:lnTo>
                  <a:lnTo>
                    <a:pt x="461" y="86"/>
                  </a:lnTo>
                  <a:lnTo>
                    <a:pt x="471" y="89"/>
                  </a:lnTo>
                  <a:lnTo>
                    <a:pt x="463" y="110"/>
                  </a:lnTo>
                  <a:lnTo>
                    <a:pt x="472" y="120"/>
                  </a:lnTo>
                  <a:lnTo>
                    <a:pt x="469" y="149"/>
                  </a:lnTo>
                  <a:lnTo>
                    <a:pt x="479" y="159"/>
                  </a:lnTo>
                  <a:lnTo>
                    <a:pt x="475" y="170"/>
                  </a:lnTo>
                  <a:lnTo>
                    <a:pt x="460" y="178"/>
                  </a:lnTo>
                  <a:lnTo>
                    <a:pt x="465" y="182"/>
                  </a:lnTo>
                  <a:lnTo>
                    <a:pt x="445" y="186"/>
                  </a:lnTo>
                  <a:lnTo>
                    <a:pt x="466" y="193"/>
                  </a:lnTo>
                  <a:lnTo>
                    <a:pt x="490" y="170"/>
                  </a:lnTo>
                  <a:lnTo>
                    <a:pt x="487" y="155"/>
                  </a:lnTo>
                  <a:lnTo>
                    <a:pt x="494" y="153"/>
                  </a:lnTo>
                  <a:lnTo>
                    <a:pt x="507" y="150"/>
                  </a:lnTo>
                  <a:lnTo>
                    <a:pt x="513" y="158"/>
                  </a:lnTo>
                  <a:lnTo>
                    <a:pt x="512" y="169"/>
                  </a:lnTo>
                  <a:lnTo>
                    <a:pt x="526" y="173"/>
                  </a:lnTo>
                  <a:lnTo>
                    <a:pt x="515" y="169"/>
                  </a:lnTo>
                  <a:lnTo>
                    <a:pt x="520" y="163"/>
                  </a:lnTo>
                  <a:lnTo>
                    <a:pt x="516" y="153"/>
                  </a:lnTo>
                  <a:lnTo>
                    <a:pt x="481" y="147"/>
                  </a:lnTo>
                  <a:lnTo>
                    <a:pt x="487" y="124"/>
                  </a:lnTo>
                  <a:lnTo>
                    <a:pt x="475" y="110"/>
                  </a:lnTo>
                  <a:lnTo>
                    <a:pt x="492" y="97"/>
                  </a:lnTo>
                  <a:lnTo>
                    <a:pt x="490" y="88"/>
                  </a:lnTo>
                  <a:lnTo>
                    <a:pt x="497" y="93"/>
                  </a:lnTo>
                  <a:lnTo>
                    <a:pt x="494" y="111"/>
                  </a:lnTo>
                  <a:lnTo>
                    <a:pt x="499" y="114"/>
                  </a:lnTo>
                  <a:lnTo>
                    <a:pt x="523" y="119"/>
                  </a:lnTo>
                  <a:lnTo>
                    <a:pt x="502" y="104"/>
                  </a:lnTo>
                  <a:lnTo>
                    <a:pt x="517" y="105"/>
                  </a:lnTo>
                  <a:lnTo>
                    <a:pt x="513" y="99"/>
                  </a:lnTo>
                  <a:lnTo>
                    <a:pt x="523" y="96"/>
                  </a:lnTo>
                  <a:lnTo>
                    <a:pt x="565" y="108"/>
                  </a:lnTo>
                  <a:lnTo>
                    <a:pt x="557" y="115"/>
                  </a:lnTo>
                  <a:lnTo>
                    <a:pt x="556" y="127"/>
                  </a:lnTo>
                  <a:lnTo>
                    <a:pt x="565" y="134"/>
                  </a:lnTo>
                  <a:lnTo>
                    <a:pt x="570" y="108"/>
                  </a:lnTo>
                  <a:lnTo>
                    <a:pt x="546" y="94"/>
                  </a:lnTo>
                  <a:lnTo>
                    <a:pt x="541" y="76"/>
                  </a:lnTo>
                  <a:lnTo>
                    <a:pt x="596" y="70"/>
                  </a:lnTo>
                  <a:lnTo>
                    <a:pt x="589" y="53"/>
                  </a:lnTo>
                  <a:lnTo>
                    <a:pt x="596" y="57"/>
                  </a:lnTo>
                  <a:lnTo>
                    <a:pt x="605" y="50"/>
                  </a:lnTo>
                  <a:lnTo>
                    <a:pt x="598" y="48"/>
                  </a:lnTo>
                  <a:lnTo>
                    <a:pt x="655" y="35"/>
                  </a:lnTo>
                  <a:lnTo>
                    <a:pt x="650" y="31"/>
                  </a:lnTo>
                  <a:lnTo>
                    <a:pt x="677" y="29"/>
                  </a:lnTo>
                  <a:lnTo>
                    <a:pt x="677" y="34"/>
                  </a:lnTo>
                  <a:lnTo>
                    <a:pt x="683" y="34"/>
                  </a:lnTo>
                  <a:lnTo>
                    <a:pt x="702" y="28"/>
                  </a:lnTo>
                  <a:lnTo>
                    <a:pt x="711" y="31"/>
                  </a:lnTo>
                  <a:lnTo>
                    <a:pt x="703" y="24"/>
                  </a:lnTo>
                  <a:lnTo>
                    <a:pt x="725" y="22"/>
                  </a:lnTo>
                  <a:lnTo>
                    <a:pt x="725" y="13"/>
                  </a:lnTo>
                  <a:lnTo>
                    <a:pt x="750" y="0"/>
                  </a:lnTo>
                  <a:lnTo>
                    <a:pt x="768" y="8"/>
                  </a:lnTo>
                  <a:lnTo>
                    <a:pt x="753" y="14"/>
                  </a:lnTo>
                  <a:lnTo>
                    <a:pt x="779" y="14"/>
                  </a:lnTo>
                  <a:lnTo>
                    <a:pt x="768" y="24"/>
                  </a:lnTo>
                  <a:lnTo>
                    <a:pt x="813" y="19"/>
                  </a:lnTo>
                  <a:lnTo>
                    <a:pt x="836" y="34"/>
                  </a:lnTo>
                  <a:lnTo>
                    <a:pt x="833" y="39"/>
                  </a:lnTo>
                  <a:lnTo>
                    <a:pt x="825" y="36"/>
                  </a:lnTo>
                  <a:lnTo>
                    <a:pt x="836" y="40"/>
                  </a:lnTo>
                  <a:lnTo>
                    <a:pt x="831" y="49"/>
                  </a:lnTo>
                  <a:lnTo>
                    <a:pt x="750" y="93"/>
                  </a:lnTo>
                  <a:lnTo>
                    <a:pt x="776" y="87"/>
                  </a:lnTo>
                  <a:lnTo>
                    <a:pt x="771" y="81"/>
                  </a:lnTo>
                  <a:lnTo>
                    <a:pt x="811" y="73"/>
                  </a:lnTo>
                  <a:lnTo>
                    <a:pt x="800" y="75"/>
                  </a:lnTo>
                  <a:lnTo>
                    <a:pt x="802" y="67"/>
                  </a:lnTo>
                  <a:lnTo>
                    <a:pt x="825" y="73"/>
                  </a:lnTo>
                  <a:lnTo>
                    <a:pt x="828" y="67"/>
                  </a:lnTo>
                  <a:lnTo>
                    <a:pt x="833" y="81"/>
                  </a:lnTo>
                  <a:lnTo>
                    <a:pt x="844" y="82"/>
                  </a:lnTo>
                  <a:lnTo>
                    <a:pt x="834" y="76"/>
                  </a:lnTo>
                  <a:lnTo>
                    <a:pt x="856" y="73"/>
                  </a:lnTo>
                  <a:lnTo>
                    <a:pt x="881" y="76"/>
                  </a:lnTo>
                  <a:lnTo>
                    <a:pt x="879" y="81"/>
                  </a:lnTo>
                  <a:lnTo>
                    <a:pt x="901" y="86"/>
                  </a:lnTo>
                  <a:lnTo>
                    <a:pt x="920" y="85"/>
                  </a:lnTo>
                  <a:lnTo>
                    <a:pt x="921" y="72"/>
                  </a:lnTo>
                  <a:lnTo>
                    <a:pt x="927" y="70"/>
                  </a:lnTo>
                  <a:lnTo>
                    <a:pt x="976" y="85"/>
                  </a:lnTo>
                  <a:lnTo>
                    <a:pt x="970" y="108"/>
                  </a:lnTo>
                  <a:lnTo>
                    <a:pt x="992" y="123"/>
                  </a:lnTo>
                  <a:lnTo>
                    <a:pt x="1005" y="102"/>
                  </a:lnTo>
                  <a:lnTo>
                    <a:pt x="1013" y="111"/>
                  </a:lnTo>
                  <a:lnTo>
                    <a:pt x="1030" y="108"/>
                  </a:lnTo>
                  <a:lnTo>
                    <a:pt x="1052" y="115"/>
                  </a:lnTo>
                  <a:lnTo>
                    <a:pt x="1069" y="111"/>
                  </a:lnTo>
                  <a:lnTo>
                    <a:pt x="1068" y="102"/>
                  </a:lnTo>
                  <a:lnTo>
                    <a:pt x="1080" y="87"/>
                  </a:lnTo>
                  <a:lnTo>
                    <a:pt x="1153" y="98"/>
                  </a:lnTo>
                  <a:lnTo>
                    <a:pt x="1159" y="105"/>
                  </a:lnTo>
                  <a:lnTo>
                    <a:pt x="1149" y="108"/>
                  </a:lnTo>
                  <a:lnTo>
                    <a:pt x="1173" y="111"/>
                  </a:lnTo>
                  <a:lnTo>
                    <a:pt x="1182" y="121"/>
                  </a:lnTo>
                  <a:lnTo>
                    <a:pt x="1238" y="119"/>
                  </a:lnTo>
                  <a:lnTo>
                    <a:pt x="1248" y="127"/>
                  </a:lnTo>
                  <a:lnTo>
                    <a:pt x="1244" y="137"/>
                  </a:lnTo>
                  <a:lnTo>
                    <a:pt x="1260" y="145"/>
                  </a:lnTo>
                  <a:lnTo>
                    <a:pt x="1269" y="139"/>
                  </a:lnTo>
                  <a:lnTo>
                    <a:pt x="1308" y="143"/>
                  </a:lnTo>
                  <a:lnTo>
                    <a:pt x="1316" y="137"/>
                  </a:lnTo>
                  <a:lnTo>
                    <a:pt x="1321" y="146"/>
                  </a:lnTo>
                  <a:lnTo>
                    <a:pt x="1337" y="154"/>
                  </a:lnTo>
                  <a:lnTo>
                    <a:pt x="1345" y="149"/>
                  </a:lnTo>
                  <a:lnTo>
                    <a:pt x="1337" y="140"/>
                  </a:lnTo>
                  <a:lnTo>
                    <a:pt x="1342" y="134"/>
                  </a:lnTo>
                  <a:lnTo>
                    <a:pt x="1411" y="144"/>
                  </a:lnTo>
                  <a:lnTo>
                    <a:pt x="1456" y="170"/>
                  </a:lnTo>
                  <a:lnTo>
                    <a:pt x="1466" y="170"/>
                  </a:lnTo>
                  <a:lnTo>
                    <a:pt x="1478" y="191"/>
                  </a:lnTo>
                  <a:lnTo>
                    <a:pt x="1473" y="180"/>
                  </a:lnTo>
                  <a:lnTo>
                    <a:pt x="1480" y="179"/>
                  </a:lnTo>
                  <a:lnTo>
                    <a:pt x="1485" y="183"/>
                  </a:lnTo>
                  <a:lnTo>
                    <a:pt x="1498" y="182"/>
                  </a:lnTo>
                  <a:lnTo>
                    <a:pt x="1517" y="194"/>
                  </a:lnTo>
                  <a:lnTo>
                    <a:pt x="1490" y="207"/>
                  </a:lnTo>
                  <a:lnTo>
                    <a:pt x="1496" y="211"/>
                  </a:lnTo>
                  <a:lnTo>
                    <a:pt x="1486" y="213"/>
                  </a:lnTo>
                  <a:lnTo>
                    <a:pt x="1494" y="218"/>
                  </a:lnTo>
                  <a:lnTo>
                    <a:pt x="1478" y="219"/>
                  </a:lnTo>
                  <a:lnTo>
                    <a:pt x="1472" y="211"/>
                  </a:lnTo>
                  <a:lnTo>
                    <a:pt x="1467" y="214"/>
                  </a:lnTo>
                  <a:lnTo>
                    <a:pt x="1456" y="202"/>
                  </a:lnTo>
                  <a:lnTo>
                    <a:pt x="1438" y="202"/>
                  </a:lnTo>
                  <a:lnTo>
                    <a:pt x="1433" y="194"/>
                  </a:lnTo>
                  <a:lnTo>
                    <a:pt x="1438" y="191"/>
                  </a:lnTo>
                  <a:lnTo>
                    <a:pt x="1431" y="191"/>
                  </a:lnTo>
                  <a:lnTo>
                    <a:pt x="1425" y="194"/>
                  </a:lnTo>
                  <a:lnTo>
                    <a:pt x="1432" y="202"/>
                  </a:lnTo>
                  <a:lnTo>
                    <a:pt x="1428" y="207"/>
                  </a:lnTo>
                  <a:lnTo>
                    <a:pt x="1412" y="216"/>
                  </a:lnTo>
                  <a:lnTo>
                    <a:pt x="1402" y="214"/>
                  </a:lnTo>
                  <a:lnTo>
                    <a:pt x="1419" y="238"/>
                  </a:lnTo>
                  <a:lnTo>
                    <a:pt x="1416" y="248"/>
                  </a:lnTo>
                  <a:lnTo>
                    <a:pt x="1398" y="241"/>
                  </a:lnTo>
                  <a:lnTo>
                    <a:pt x="1399" y="245"/>
                  </a:lnTo>
                  <a:lnTo>
                    <a:pt x="1367" y="257"/>
                  </a:lnTo>
                  <a:lnTo>
                    <a:pt x="1338" y="281"/>
                  </a:lnTo>
                  <a:lnTo>
                    <a:pt x="1319" y="272"/>
                  </a:lnTo>
                  <a:lnTo>
                    <a:pt x="1301" y="282"/>
                  </a:lnTo>
                  <a:lnTo>
                    <a:pt x="1301" y="273"/>
                  </a:lnTo>
                  <a:lnTo>
                    <a:pt x="1292" y="282"/>
                  </a:lnTo>
                  <a:lnTo>
                    <a:pt x="1279" y="281"/>
                  </a:lnTo>
                  <a:lnTo>
                    <a:pt x="1265" y="305"/>
                  </a:lnTo>
                  <a:lnTo>
                    <a:pt x="1276" y="310"/>
                  </a:lnTo>
                  <a:lnTo>
                    <a:pt x="1272" y="318"/>
                  </a:lnTo>
                  <a:lnTo>
                    <a:pt x="1277" y="330"/>
                  </a:lnTo>
                  <a:lnTo>
                    <a:pt x="1267" y="328"/>
                  </a:lnTo>
                  <a:lnTo>
                    <a:pt x="1262" y="339"/>
                  </a:lnTo>
                  <a:lnTo>
                    <a:pt x="1266" y="348"/>
                  </a:lnTo>
                  <a:lnTo>
                    <a:pt x="1246" y="356"/>
                  </a:lnTo>
                  <a:lnTo>
                    <a:pt x="1248" y="367"/>
                  </a:lnTo>
                  <a:lnTo>
                    <a:pt x="1235" y="370"/>
                  </a:lnTo>
                  <a:lnTo>
                    <a:pt x="1232" y="382"/>
                  </a:lnTo>
                  <a:lnTo>
                    <a:pt x="1220" y="394"/>
                  </a:lnTo>
                  <a:lnTo>
                    <a:pt x="1209" y="348"/>
                  </a:lnTo>
                  <a:lnTo>
                    <a:pt x="1210" y="323"/>
                  </a:lnTo>
                  <a:lnTo>
                    <a:pt x="1220" y="308"/>
                  </a:lnTo>
                  <a:lnTo>
                    <a:pt x="1233" y="305"/>
                  </a:lnTo>
                  <a:lnTo>
                    <a:pt x="1264" y="274"/>
                  </a:lnTo>
                  <a:lnTo>
                    <a:pt x="1279" y="268"/>
                  </a:lnTo>
                  <a:lnTo>
                    <a:pt x="1284" y="250"/>
                  </a:lnTo>
                  <a:lnTo>
                    <a:pt x="1292" y="245"/>
                  </a:lnTo>
                  <a:lnTo>
                    <a:pt x="1279" y="245"/>
                  </a:lnTo>
                  <a:lnTo>
                    <a:pt x="1276" y="260"/>
                  </a:lnTo>
                  <a:lnTo>
                    <a:pt x="1249" y="272"/>
                  </a:lnTo>
                  <a:lnTo>
                    <a:pt x="1252" y="253"/>
                  </a:lnTo>
                  <a:lnTo>
                    <a:pt x="1222" y="257"/>
                  </a:lnTo>
                  <a:lnTo>
                    <a:pt x="1196" y="282"/>
                  </a:lnTo>
                  <a:lnTo>
                    <a:pt x="1201" y="292"/>
                  </a:lnTo>
                  <a:lnTo>
                    <a:pt x="1172" y="295"/>
                  </a:lnTo>
                  <a:lnTo>
                    <a:pt x="1169" y="292"/>
                  </a:lnTo>
                  <a:lnTo>
                    <a:pt x="1178" y="291"/>
                  </a:lnTo>
                  <a:lnTo>
                    <a:pt x="1154" y="284"/>
                  </a:lnTo>
                  <a:lnTo>
                    <a:pt x="1147" y="291"/>
                  </a:lnTo>
                  <a:lnTo>
                    <a:pt x="1093" y="291"/>
                  </a:lnTo>
                  <a:lnTo>
                    <a:pt x="1028" y="347"/>
                  </a:lnTo>
                  <a:lnTo>
                    <a:pt x="1041" y="349"/>
                  </a:lnTo>
                  <a:lnTo>
                    <a:pt x="1041" y="360"/>
                  </a:lnTo>
                  <a:lnTo>
                    <a:pt x="1049" y="353"/>
                  </a:lnTo>
                  <a:lnTo>
                    <a:pt x="1047" y="362"/>
                  </a:lnTo>
                  <a:lnTo>
                    <a:pt x="1056" y="357"/>
                  </a:lnTo>
                  <a:lnTo>
                    <a:pt x="1055" y="363"/>
                  </a:lnTo>
                  <a:lnTo>
                    <a:pt x="1058" y="353"/>
                  </a:lnTo>
                  <a:lnTo>
                    <a:pt x="1068" y="354"/>
                  </a:lnTo>
                  <a:lnTo>
                    <a:pt x="1082" y="366"/>
                  </a:lnTo>
                  <a:lnTo>
                    <a:pt x="1069" y="367"/>
                  </a:lnTo>
                  <a:lnTo>
                    <a:pt x="1080" y="370"/>
                  </a:lnTo>
                  <a:lnTo>
                    <a:pt x="1083" y="379"/>
                  </a:lnTo>
                  <a:lnTo>
                    <a:pt x="1074" y="396"/>
                  </a:lnTo>
                  <a:lnTo>
                    <a:pt x="1072" y="423"/>
                  </a:lnTo>
                  <a:lnTo>
                    <a:pt x="1027" y="479"/>
                  </a:lnTo>
                  <a:lnTo>
                    <a:pt x="1010" y="486"/>
                  </a:lnTo>
                  <a:lnTo>
                    <a:pt x="998" y="479"/>
                  </a:lnTo>
                  <a:lnTo>
                    <a:pt x="987" y="490"/>
                  </a:lnTo>
                  <a:lnTo>
                    <a:pt x="986" y="488"/>
                  </a:lnTo>
                  <a:lnTo>
                    <a:pt x="992" y="479"/>
                  </a:lnTo>
                  <a:lnTo>
                    <a:pt x="989" y="465"/>
                  </a:lnTo>
                  <a:lnTo>
                    <a:pt x="1009" y="459"/>
                  </a:lnTo>
                  <a:lnTo>
                    <a:pt x="1024" y="422"/>
                  </a:lnTo>
                  <a:lnTo>
                    <a:pt x="991" y="431"/>
                  </a:lnTo>
                  <a:lnTo>
                    <a:pt x="986" y="417"/>
                  </a:lnTo>
                  <a:lnTo>
                    <a:pt x="959" y="408"/>
                  </a:lnTo>
                  <a:lnTo>
                    <a:pt x="942" y="370"/>
                  </a:lnTo>
                  <a:lnTo>
                    <a:pt x="924" y="363"/>
                  </a:lnTo>
                  <a:lnTo>
                    <a:pt x="892" y="373"/>
                  </a:lnTo>
                  <a:lnTo>
                    <a:pt x="898" y="381"/>
                  </a:lnTo>
                  <a:lnTo>
                    <a:pt x="885" y="404"/>
                  </a:lnTo>
                  <a:lnTo>
                    <a:pt x="873" y="410"/>
                  </a:lnTo>
                  <a:lnTo>
                    <a:pt x="859" y="405"/>
                  </a:lnTo>
                  <a:lnTo>
                    <a:pt x="843" y="402"/>
                  </a:lnTo>
                  <a:lnTo>
                    <a:pt x="801" y="413"/>
                  </a:lnTo>
                  <a:lnTo>
                    <a:pt x="764" y="397"/>
                  </a:lnTo>
                  <a:lnTo>
                    <a:pt x="740" y="400"/>
                  </a:lnTo>
                  <a:lnTo>
                    <a:pt x="731" y="387"/>
                  </a:lnTo>
                  <a:lnTo>
                    <a:pt x="708" y="379"/>
                  </a:lnTo>
                  <a:lnTo>
                    <a:pt x="696" y="387"/>
                  </a:lnTo>
                  <a:lnTo>
                    <a:pt x="695" y="404"/>
                  </a:lnTo>
                  <a:lnTo>
                    <a:pt x="642" y="397"/>
                  </a:lnTo>
                  <a:lnTo>
                    <a:pt x="613" y="413"/>
                  </a:lnTo>
                  <a:lnTo>
                    <a:pt x="598" y="419"/>
                  </a:lnTo>
                  <a:lnTo>
                    <a:pt x="579" y="407"/>
                  </a:lnTo>
                  <a:lnTo>
                    <a:pt x="567" y="413"/>
                  </a:lnTo>
                  <a:lnTo>
                    <a:pt x="545" y="405"/>
                  </a:lnTo>
                  <a:lnTo>
                    <a:pt x="536" y="404"/>
                  </a:lnTo>
                  <a:lnTo>
                    <a:pt x="530" y="391"/>
                  </a:lnTo>
                  <a:lnTo>
                    <a:pt x="517" y="391"/>
                  </a:lnTo>
                  <a:lnTo>
                    <a:pt x="513" y="393"/>
                  </a:lnTo>
                  <a:lnTo>
                    <a:pt x="503" y="383"/>
                  </a:lnTo>
                  <a:lnTo>
                    <a:pt x="496" y="385"/>
                  </a:lnTo>
                  <a:lnTo>
                    <a:pt x="490" y="389"/>
                  </a:lnTo>
                  <a:lnTo>
                    <a:pt x="465" y="368"/>
                  </a:lnTo>
                  <a:lnTo>
                    <a:pt x="457" y="366"/>
                  </a:lnTo>
                  <a:lnTo>
                    <a:pt x="441" y="350"/>
                  </a:lnTo>
                  <a:lnTo>
                    <a:pt x="425" y="360"/>
                  </a:lnTo>
                  <a:lnTo>
                    <a:pt x="422" y="353"/>
                  </a:lnTo>
                  <a:lnTo>
                    <a:pt x="399" y="352"/>
                  </a:lnTo>
                  <a:lnTo>
                    <a:pt x="390" y="340"/>
                  </a:lnTo>
                  <a:lnTo>
                    <a:pt x="378" y="342"/>
                  </a:lnTo>
                  <a:lnTo>
                    <a:pt x="373" y="346"/>
                  </a:lnTo>
                  <a:lnTo>
                    <a:pt x="358" y="349"/>
                  </a:lnTo>
                  <a:lnTo>
                    <a:pt x="353" y="346"/>
                  </a:lnTo>
                  <a:lnTo>
                    <a:pt x="348" y="355"/>
                  </a:lnTo>
                  <a:lnTo>
                    <a:pt x="342" y="353"/>
                  </a:lnTo>
                  <a:lnTo>
                    <a:pt x="324" y="355"/>
                  </a:lnTo>
                  <a:lnTo>
                    <a:pt x="318" y="353"/>
                  </a:lnTo>
                  <a:lnTo>
                    <a:pt x="316" y="355"/>
                  </a:lnTo>
                  <a:lnTo>
                    <a:pt x="325" y="366"/>
                  </a:lnTo>
                  <a:lnTo>
                    <a:pt x="319" y="372"/>
                  </a:lnTo>
                  <a:lnTo>
                    <a:pt x="319" y="380"/>
                  </a:lnTo>
                  <a:lnTo>
                    <a:pt x="330" y="381"/>
                  </a:lnTo>
                  <a:lnTo>
                    <a:pt x="335" y="389"/>
                  </a:lnTo>
                  <a:lnTo>
                    <a:pt x="332" y="395"/>
                  </a:lnTo>
                  <a:lnTo>
                    <a:pt x="324" y="391"/>
                  </a:lnTo>
                  <a:lnTo>
                    <a:pt x="318" y="394"/>
                  </a:lnTo>
                  <a:lnTo>
                    <a:pt x="312" y="391"/>
                  </a:lnTo>
                  <a:lnTo>
                    <a:pt x="309" y="385"/>
                  </a:lnTo>
                  <a:lnTo>
                    <a:pt x="302" y="389"/>
                  </a:lnTo>
                  <a:lnTo>
                    <a:pt x="296" y="386"/>
                  </a:lnTo>
                  <a:lnTo>
                    <a:pt x="290" y="391"/>
                  </a:lnTo>
                  <a:lnTo>
                    <a:pt x="282" y="392"/>
                  </a:lnTo>
                  <a:lnTo>
                    <a:pt x="277" y="385"/>
                  </a:lnTo>
                  <a:lnTo>
                    <a:pt x="248" y="383"/>
                  </a:lnTo>
                  <a:lnTo>
                    <a:pt x="245" y="387"/>
                  </a:lnTo>
                  <a:lnTo>
                    <a:pt x="243" y="386"/>
                  </a:lnTo>
                  <a:lnTo>
                    <a:pt x="238" y="393"/>
                  </a:lnTo>
                  <a:lnTo>
                    <a:pt x="238" y="400"/>
                  </a:lnTo>
                  <a:lnTo>
                    <a:pt x="235" y="400"/>
                  </a:lnTo>
                  <a:lnTo>
                    <a:pt x="232" y="395"/>
                  </a:lnTo>
                  <a:lnTo>
                    <a:pt x="228" y="395"/>
                  </a:lnTo>
                  <a:lnTo>
                    <a:pt x="227" y="415"/>
                  </a:lnTo>
                  <a:lnTo>
                    <a:pt x="231" y="420"/>
                  </a:lnTo>
                  <a:lnTo>
                    <a:pt x="231" y="425"/>
                  </a:lnTo>
                  <a:lnTo>
                    <a:pt x="236" y="425"/>
                  </a:lnTo>
                  <a:lnTo>
                    <a:pt x="243" y="422"/>
                  </a:lnTo>
                  <a:lnTo>
                    <a:pt x="248" y="431"/>
                  </a:lnTo>
                  <a:lnTo>
                    <a:pt x="251" y="436"/>
                  </a:lnTo>
                  <a:lnTo>
                    <a:pt x="255" y="443"/>
                  </a:lnTo>
                  <a:lnTo>
                    <a:pt x="262" y="445"/>
                  </a:lnTo>
                  <a:lnTo>
                    <a:pt x="254" y="451"/>
                  </a:lnTo>
                  <a:lnTo>
                    <a:pt x="248" y="446"/>
                  </a:lnTo>
                  <a:lnTo>
                    <a:pt x="242" y="467"/>
                  </a:lnTo>
                  <a:lnTo>
                    <a:pt x="249" y="473"/>
                  </a:lnTo>
                  <a:lnTo>
                    <a:pt x="255" y="494"/>
                  </a:lnTo>
                  <a:lnTo>
                    <a:pt x="249" y="490"/>
                  </a:lnTo>
                  <a:lnTo>
                    <a:pt x="244" y="488"/>
                  </a:lnTo>
                  <a:lnTo>
                    <a:pt x="236" y="486"/>
                  </a:lnTo>
                  <a:lnTo>
                    <a:pt x="231" y="484"/>
                  </a:lnTo>
                  <a:lnTo>
                    <a:pt x="227" y="483"/>
                  </a:lnTo>
                  <a:lnTo>
                    <a:pt x="223" y="476"/>
                  </a:lnTo>
                  <a:lnTo>
                    <a:pt x="214" y="480"/>
                  </a:lnTo>
                  <a:lnTo>
                    <a:pt x="206" y="480"/>
                  </a:lnTo>
                  <a:lnTo>
                    <a:pt x="200" y="474"/>
                  </a:lnTo>
                  <a:lnTo>
                    <a:pt x="186" y="468"/>
                  </a:lnTo>
                  <a:lnTo>
                    <a:pt x="172" y="469"/>
                  </a:lnTo>
                  <a:lnTo>
                    <a:pt x="156" y="458"/>
                  </a:lnTo>
                  <a:lnTo>
                    <a:pt x="168" y="449"/>
                  </a:lnTo>
                  <a:lnTo>
                    <a:pt x="169" y="441"/>
                  </a:lnTo>
                  <a:lnTo>
                    <a:pt x="169" y="433"/>
                  </a:lnTo>
                  <a:lnTo>
                    <a:pt x="171" y="426"/>
                  </a:lnTo>
                  <a:lnTo>
                    <a:pt x="178" y="424"/>
                  </a:lnTo>
                  <a:lnTo>
                    <a:pt x="174" y="412"/>
                  </a:lnTo>
                  <a:lnTo>
                    <a:pt x="165" y="408"/>
                  </a:lnTo>
                  <a:lnTo>
                    <a:pt x="160" y="406"/>
                  </a:lnTo>
                  <a:lnTo>
                    <a:pt x="154" y="408"/>
                  </a:lnTo>
                  <a:lnTo>
                    <a:pt x="141" y="404"/>
                  </a:lnTo>
                  <a:lnTo>
                    <a:pt x="131" y="392"/>
                  </a:lnTo>
                  <a:lnTo>
                    <a:pt x="122" y="388"/>
                  </a:lnTo>
                  <a:lnTo>
                    <a:pt x="118" y="377"/>
                  </a:lnTo>
                  <a:lnTo>
                    <a:pt x="111" y="376"/>
                  </a:lnTo>
                  <a:lnTo>
                    <a:pt x="103" y="380"/>
                  </a:lnTo>
                  <a:lnTo>
                    <a:pt x="99" y="382"/>
                  </a:lnTo>
                  <a:lnTo>
                    <a:pt x="96" y="377"/>
                  </a:lnTo>
                  <a:lnTo>
                    <a:pt x="93" y="372"/>
                  </a:lnTo>
                  <a:lnTo>
                    <a:pt x="103" y="371"/>
                  </a:lnTo>
                  <a:lnTo>
                    <a:pt x="102" y="367"/>
                  </a:lnTo>
                  <a:lnTo>
                    <a:pt x="100" y="365"/>
                  </a:lnTo>
                  <a:lnTo>
                    <a:pt x="96" y="362"/>
                  </a:lnTo>
                  <a:lnTo>
                    <a:pt x="91" y="349"/>
                  </a:lnTo>
                  <a:lnTo>
                    <a:pt x="83" y="342"/>
                  </a:lnTo>
                  <a:lnTo>
                    <a:pt x="75" y="342"/>
                  </a:lnTo>
                  <a:lnTo>
                    <a:pt x="67" y="342"/>
                  </a:lnTo>
                  <a:lnTo>
                    <a:pt x="62" y="338"/>
                  </a:lnTo>
                  <a:lnTo>
                    <a:pt x="56" y="337"/>
                  </a:lnTo>
                  <a:lnTo>
                    <a:pt x="52" y="337"/>
                  </a:lnTo>
                  <a:lnTo>
                    <a:pt x="49" y="340"/>
                  </a:lnTo>
                  <a:lnTo>
                    <a:pt x="43" y="346"/>
                  </a:lnTo>
                  <a:lnTo>
                    <a:pt x="43" y="351"/>
                  </a:lnTo>
                  <a:lnTo>
                    <a:pt x="40" y="353"/>
                  </a:lnTo>
                  <a:lnTo>
                    <a:pt x="37" y="362"/>
                  </a:lnTo>
                  <a:lnTo>
                    <a:pt x="35" y="359"/>
                  </a:lnTo>
                  <a:lnTo>
                    <a:pt x="34" y="356"/>
                  </a:lnTo>
                  <a:lnTo>
                    <a:pt x="0" y="35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4" name="Freeform 132">
              <a:extLst>
                <a:ext uri="{FF2B5EF4-FFF2-40B4-BE49-F238E27FC236}">
                  <a16:creationId xmlns:a16="http://schemas.microsoft.com/office/drawing/2014/main" id="{B0D91D21-FFEE-4ACC-9C52-5333B412C2BD}"/>
                </a:ext>
              </a:extLst>
            </p:cNvPr>
            <p:cNvSpPr>
              <a:spLocks noChangeAspect="1"/>
            </p:cNvSpPr>
            <p:nvPr/>
          </p:nvSpPr>
          <p:spPr bwMode="auto">
            <a:xfrm>
              <a:off x="5381640" y="2170110"/>
              <a:ext cx="49213" cy="49212"/>
            </a:xfrm>
            <a:custGeom>
              <a:avLst/>
              <a:gdLst/>
              <a:ahLst/>
              <a:cxnLst>
                <a:cxn ang="0">
                  <a:pos x="0" y="16"/>
                </a:cxn>
                <a:cxn ang="0">
                  <a:pos x="5" y="0"/>
                </a:cxn>
                <a:cxn ang="0">
                  <a:pos x="17" y="9"/>
                </a:cxn>
                <a:cxn ang="0">
                  <a:pos x="0" y="16"/>
                </a:cxn>
              </a:cxnLst>
              <a:rect l="0" t="0" r="r" b="b"/>
              <a:pathLst>
                <a:path w="18" h="17">
                  <a:moveTo>
                    <a:pt x="0" y="16"/>
                  </a:moveTo>
                  <a:lnTo>
                    <a:pt x="5" y="0"/>
                  </a:lnTo>
                  <a:lnTo>
                    <a:pt x="17" y="9"/>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5" name="Freeform 133">
              <a:extLst>
                <a:ext uri="{FF2B5EF4-FFF2-40B4-BE49-F238E27FC236}">
                  <a16:creationId xmlns:a16="http://schemas.microsoft.com/office/drawing/2014/main" id="{BFBC8B8C-6398-43EF-95FC-3FE1880CFB0B}"/>
                </a:ext>
              </a:extLst>
            </p:cNvPr>
            <p:cNvSpPr>
              <a:spLocks noChangeAspect="1"/>
            </p:cNvSpPr>
            <p:nvPr/>
          </p:nvSpPr>
          <p:spPr bwMode="auto">
            <a:xfrm>
              <a:off x="5462603" y="1995485"/>
              <a:ext cx="150813" cy="122237"/>
            </a:xfrm>
            <a:custGeom>
              <a:avLst/>
              <a:gdLst/>
              <a:ahLst/>
              <a:cxnLst>
                <a:cxn ang="0">
                  <a:pos x="0" y="21"/>
                </a:cxn>
                <a:cxn ang="0">
                  <a:pos x="4" y="30"/>
                </a:cxn>
                <a:cxn ang="0">
                  <a:pos x="10" y="27"/>
                </a:cxn>
                <a:cxn ang="0">
                  <a:pos x="17" y="33"/>
                </a:cxn>
                <a:cxn ang="0">
                  <a:pos x="21" y="30"/>
                </a:cxn>
                <a:cxn ang="0">
                  <a:pos x="19" y="40"/>
                </a:cxn>
                <a:cxn ang="0">
                  <a:pos x="54" y="42"/>
                </a:cxn>
                <a:cxn ang="0">
                  <a:pos x="41" y="34"/>
                </a:cxn>
                <a:cxn ang="0">
                  <a:pos x="35" y="22"/>
                </a:cxn>
                <a:cxn ang="0">
                  <a:pos x="35" y="8"/>
                </a:cxn>
                <a:cxn ang="0">
                  <a:pos x="43" y="0"/>
                </a:cxn>
                <a:cxn ang="0">
                  <a:pos x="14" y="3"/>
                </a:cxn>
                <a:cxn ang="0">
                  <a:pos x="6" y="21"/>
                </a:cxn>
                <a:cxn ang="0">
                  <a:pos x="0" y="21"/>
                </a:cxn>
              </a:cxnLst>
              <a:rect l="0" t="0" r="r" b="b"/>
              <a:pathLst>
                <a:path w="55" h="43">
                  <a:moveTo>
                    <a:pt x="0" y="21"/>
                  </a:moveTo>
                  <a:lnTo>
                    <a:pt x="4" y="30"/>
                  </a:lnTo>
                  <a:lnTo>
                    <a:pt x="10" y="27"/>
                  </a:lnTo>
                  <a:lnTo>
                    <a:pt x="17" y="33"/>
                  </a:lnTo>
                  <a:lnTo>
                    <a:pt x="21" y="30"/>
                  </a:lnTo>
                  <a:lnTo>
                    <a:pt x="19" y="40"/>
                  </a:lnTo>
                  <a:lnTo>
                    <a:pt x="54" y="42"/>
                  </a:lnTo>
                  <a:lnTo>
                    <a:pt x="41" y="34"/>
                  </a:lnTo>
                  <a:lnTo>
                    <a:pt x="35" y="22"/>
                  </a:lnTo>
                  <a:lnTo>
                    <a:pt x="35" y="8"/>
                  </a:lnTo>
                  <a:lnTo>
                    <a:pt x="43" y="0"/>
                  </a:lnTo>
                  <a:lnTo>
                    <a:pt x="14" y="3"/>
                  </a:lnTo>
                  <a:lnTo>
                    <a:pt x="6" y="21"/>
                  </a:lnTo>
                  <a:lnTo>
                    <a:pt x="0" y="2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6" name="Freeform 134">
              <a:extLst>
                <a:ext uri="{FF2B5EF4-FFF2-40B4-BE49-F238E27FC236}">
                  <a16:creationId xmlns:a16="http://schemas.microsoft.com/office/drawing/2014/main" id="{384621A7-4EDF-4A67-9B87-0F2766ECB064}"/>
                </a:ext>
              </a:extLst>
            </p:cNvPr>
            <p:cNvSpPr>
              <a:spLocks noChangeAspect="1"/>
            </p:cNvSpPr>
            <p:nvPr/>
          </p:nvSpPr>
          <p:spPr bwMode="auto">
            <a:xfrm>
              <a:off x="5511815" y="1809748"/>
              <a:ext cx="376238" cy="190500"/>
            </a:xfrm>
            <a:custGeom>
              <a:avLst/>
              <a:gdLst/>
              <a:ahLst/>
              <a:cxnLst>
                <a:cxn ang="0">
                  <a:pos x="0" y="58"/>
                </a:cxn>
                <a:cxn ang="0">
                  <a:pos x="14" y="59"/>
                </a:cxn>
                <a:cxn ang="0">
                  <a:pos x="5" y="65"/>
                </a:cxn>
                <a:cxn ang="0">
                  <a:pos x="28" y="67"/>
                </a:cxn>
                <a:cxn ang="0">
                  <a:pos x="29" y="59"/>
                </a:cxn>
                <a:cxn ang="0">
                  <a:pos x="35" y="61"/>
                </a:cxn>
                <a:cxn ang="0">
                  <a:pos x="28" y="56"/>
                </a:cxn>
                <a:cxn ang="0">
                  <a:pos x="37" y="58"/>
                </a:cxn>
                <a:cxn ang="0">
                  <a:pos x="35" y="49"/>
                </a:cxn>
                <a:cxn ang="0">
                  <a:pos x="40" y="55"/>
                </a:cxn>
                <a:cxn ang="0">
                  <a:pos x="46" y="50"/>
                </a:cxn>
                <a:cxn ang="0">
                  <a:pos x="42" y="44"/>
                </a:cxn>
                <a:cxn ang="0">
                  <a:pos x="56" y="45"/>
                </a:cxn>
                <a:cxn ang="0">
                  <a:pos x="52" y="41"/>
                </a:cxn>
                <a:cxn ang="0">
                  <a:pos x="58" y="42"/>
                </a:cxn>
                <a:cxn ang="0">
                  <a:pos x="62" y="35"/>
                </a:cxn>
                <a:cxn ang="0">
                  <a:pos x="130" y="14"/>
                </a:cxn>
                <a:cxn ang="0">
                  <a:pos x="137" y="6"/>
                </a:cxn>
                <a:cxn ang="0">
                  <a:pos x="124" y="0"/>
                </a:cxn>
                <a:cxn ang="0">
                  <a:pos x="96" y="13"/>
                </a:cxn>
                <a:cxn ang="0">
                  <a:pos x="66" y="13"/>
                </a:cxn>
                <a:cxn ang="0">
                  <a:pos x="35" y="31"/>
                </a:cxn>
                <a:cxn ang="0">
                  <a:pos x="17" y="34"/>
                </a:cxn>
                <a:cxn ang="0">
                  <a:pos x="18" y="41"/>
                </a:cxn>
                <a:cxn ang="0">
                  <a:pos x="27" y="42"/>
                </a:cxn>
                <a:cxn ang="0">
                  <a:pos x="17" y="43"/>
                </a:cxn>
                <a:cxn ang="0">
                  <a:pos x="21" y="46"/>
                </a:cxn>
                <a:cxn ang="0">
                  <a:pos x="14" y="50"/>
                </a:cxn>
                <a:cxn ang="0">
                  <a:pos x="23" y="53"/>
                </a:cxn>
                <a:cxn ang="0">
                  <a:pos x="0" y="58"/>
                </a:cxn>
              </a:cxnLst>
              <a:rect l="0" t="0" r="r" b="b"/>
              <a:pathLst>
                <a:path w="138" h="68">
                  <a:moveTo>
                    <a:pt x="0" y="58"/>
                  </a:moveTo>
                  <a:lnTo>
                    <a:pt x="14" y="59"/>
                  </a:lnTo>
                  <a:lnTo>
                    <a:pt x="5" y="65"/>
                  </a:lnTo>
                  <a:lnTo>
                    <a:pt x="28" y="67"/>
                  </a:lnTo>
                  <a:lnTo>
                    <a:pt x="29" y="59"/>
                  </a:lnTo>
                  <a:lnTo>
                    <a:pt x="35" y="61"/>
                  </a:lnTo>
                  <a:lnTo>
                    <a:pt x="28" y="56"/>
                  </a:lnTo>
                  <a:lnTo>
                    <a:pt x="37" y="58"/>
                  </a:lnTo>
                  <a:lnTo>
                    <a:pt x="35" y="49"/>
                  </a:lnTo>
                  <a:lnTo>
                    <a:pt x="40" y="55"/>
                  </a:lnTo>
                  <a:lnTo>
                    <a:pt x="46" y="50"/>
                  </a:lnTo>
                  <a:lnTo>
                    <a:pt x="42" y="44"/>
                  </a:lnTo>
                  <a:lnTo>
                    <a:pt x="56" y="45"/>
                  </a:lnTo>
                  <a:lnTo>
                    <a:pt x="52" y="41"/>
                  </a:lnTo>
                  <a:lnTo>
                    <a:pt x="58" y="42"/>
                  </a:lnTo>
                  <a:lnTo>
                    <a:pt x="62" y="35"/>
                  </a:lnTo>
                  <a:lnTo>
                    <a:pt x="130" y="14"/>
                  </a:lnTo>
                  <a:lnTo>
                    <a:pt x="137" y="6"/>
                  </a:lnTo>
                  <a:lnTo>
                    <a:pt x="124" y="0"/>
                  </a:lnTo>
                  <a:lnTo>
                    <a:pt x="96" y="13"/>
                  </a:lnTo>
                  <a:lnTo>
                    <a:pt x="66" y="13"/>
                  </a:lnTo>
                  <a:lnTo>
                    <a:pt x="35" y="31"/>
                  </a:lnTo>
                  <a:lnTo>
                    <a:pt x="17" y="34"/>
                  </a:lnTo>
                  <a:lnTo>
                    <a:pt x="18" y="41"/>
                  </a:lnTo>
                  <a:lnTo>
                    <a:pt x="27" y="42"/>
                  </a:lnTo>
                  <a:lnTo>
                    <a:pt x="17" y="43"/>
                  </a:lnTo>
                  <a:lnTo>
                    <a:pt x="21" y="46"/>
                  </a:lnTo>
                  <a:lnTo>
                    <a:pt x="14" y="50"/>
                  </a:lnTo>
                  <a:lnTo>
                    <a:pt x="23" y="53"/>
                  </a:lnTo>
                  <a:lnTo>
                    <a:pt x="0" y="5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7" name="Freeform 135">
              <a:extLst>
                <a:ext uri="{FF2B5EF4-FFF2-40B4-BE49-F238E27FC236}">
                  <a16:creationId xmlns:a16="http://schemas.microsoft.com/office/drawing/2014/main" id="{6B44611F-850E-4266-B7DF-3B745E5F113F}"/>
                </a:ext>
              </a:extLst>
            </p:cNvPr>
            <p:cNvSpPr>
              <a:spLocks noChangeAspect="1"/>
            </p:cNvSpPr>
            <p:nvPr/>
          </p:nvSpPr>
          <p:spPr bwMode="auto">
            <a:xfrm>
              <a:off x="7643833" y="2757484"/>
              <a:ext cx="76200" cy="279400"/>
            </a:xfrm>
            <a:custGeom>
              <a:avLst/>
              <a:gdLst/>
              <a:ahLst/>
              <a:cxnLst>
                <a:cxn ang="0">
                  <a:pos x="0" y="25"/>
                </a:cxn>
                <a:cxn ang="0">
                  <a:pos x="5" y="37"/>
                </a:cxn>
                <a:cxn ang="0">
                  <a:pos x="5" y="99"/>
                </a:cxn>
                <a:cxn ang="0">
                  <a:pos x="10" y="91"/>
                </a:cxn>
                <a:cxn ang="0">
                  <a:pos x="17" y="96"/>
                </a:cxn>
                <a:cxn ang="0">
                  <a:pos x="8" y="79"/>
                </a:cxn>
                <a:cxn ang="0">
                  <a:pos x="13" y="62"/>
                </a:cxn>
                <a:cxn ang="0">
                  <a:pos x="27" y="67"/>
                </a:cxn>
                <a:cxn ang="0">
                  <a:pos x="14" y="35"/>
                </a:cxn>
                <a:cxn ang="0">
                  <a:pos x="10" y="0"/>
                </a:cxn>
                <a:cxn ang="0">
                  <a:pos x="0" y="25"/>
                </a:cxn>
              </a:cxnLst>
              <a:rect l="0" t="0" r="r" b="b"/>
              <a:pathLst>
                <a:path w="28" h="100">
                  <a:moveTo>
                    <a:pt x="0" y="25"/>
                  </a:moveTo>
                  <a:lnTo>
                    <a:pt x="5" y="37"/>
                  </a:lnTo>
                  <a:lnTo>
                    <a:pt x="5" y="99"/>
                  </a:lnTo>
                  <a:lnTo>
                    <a:pt x="10" y="91"/>
                  </a:lnTo>
                  <a:lnTo>
                    <a:pt x="17" y="96"/>
                  </a:lnTo>
                  <a:lnTo>
                    <a:pt x="8" y="79"/>
                  </a:lnTo>
                  <a:lnTo>
                    <a:pt x="13" y="62"/>
                  </a:lnTo>
                  <a:lnTo>
                    <a:pt x="27" y="67"/>
                  </a:lnTo>
                  <a:lnTo>
                    <a:pt x="14" y="35"/>
                  </a:lnTo>
                  <a:lnTo>
                    <a:pt x="10" y="0"/>
                  </a:lnTo>
                  <a:lnTo>
                    <a:pt x="0" y="2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8" name="Freeform 136">
              <a:extLst>
                <a:ext uri="{FF2B5EF4-FFF2-40B4-BE49-F238E27FC236}">
                  <a16:creationId xmlns:a16="http://schemas.microsoft.com/office/drawing/2014/main" id="{50ECDD2D-CFA1-4B1F-BF67-074CB44A15B8}"/>
                </a:ext>
              </a:extLst>
            </p:cNvPr>
            <p:cNvSpPr>
              <a:spLocks noChangeAspect="1"/>
            </p:cNvSpPr>
            <p:nvPr/>
          </p:nvSpPr>
          <p:spPr bwMode="auto">
            <a:xfrm>
              <a:off x="3997336" y="3074983"/>
              <a:ext cx="298451" cy="254000"/>
            </a:xfrm>
            <a:custGeom>
              <a:avLst/>
              <a:gdLst/>
              <a:ahLst/>
              <a:cxnLst>
                <a:cxn ang="0">
                  <a:pos x="0" y="27"/>
                </a:cxn>
                <a:cxn ang="0">
                  <a:pos x="5" y="47"/>
                </a:cxn>
                <a:cxn ang="0">
                  <a:pos x="39" y="50"/>
                </a:cxn>
                <a:cxn ang="0">
                  <a:pos x="24" y="83"/>
                </a:cxn>
                <a:cxn ang="0">
                  <a:pos x="24" y="122"/>
                </a:cxn>
                <a:cxn ang="0">
                  <a:pos x="48" y="140"/>
                </a:cxn>
                <a:cxn ang="0">
                  <a:pos x="97" y="128"/>
                </a:cxn>
                <a:cxn ang="0">
                  <a:pos x="124" y="98"/>
                </a:cxn>
                <a:cxn ang="0">
                  <a:pos x="118" y="86"/>
                </a:cxn>
                <a:cxn ang="0">
                  <a:pos x="133" y="64"/>
                </a:cxn>
                <a:cxn ang="0">
                  <a:pos x="163" y="47"/>
                </a:cxn>
                <a:cxn ang="0">
                  <a:pos x="164" y="38"/>
                </a:cxn>
                <a:cxn ang="0">
                  <a:pos x="143" y="35"/>
                </a:cxn>
                <a:cxn ang="0">
                  <a:pos x="140" y="33"/>
                </a:cxn>
                <a:cxn ang="0">
                  <a:pos x="97" y="21"/>
                </a:cxn>
                <a:cxn ang="0">
                  <a:pos x="17" y="0"/>
                </a:cxn>
                <a:cxn ang="0">
                  <a:pos x="0" y="27"/>
                </a:cxn>
              </a:cxnLst>
              <a:rect l="0" t="0" r="r" b="b"/>
              <a:pathLst>
                <a:path w="164" h="140">
                  <a:moveTo>
                    <a:pt x="0" y="27"/>
                  </a:moveTo>
                  <a:lnTo>
                    <a:pt x="5" y="47"/>
                  </a:lnTo>
                  <a:lnTo>
                    <a:pt x="39" y="50"/>
                  </a:lnTo>
                  <a:lnTo>
                    <a:pt x="24" y="83"/>
                  </a:lnTo>
                  <a:lnTo>
                    <a:pt x="24" y="122"/>
                  </a:lnTo>
                  <a:lnTo>
                    <a:pt x="48" y="140"/>
                  </a:lnTo>
                  <a:lnTo>
                    <a:pt x="97" y="128"/>
                  </a:lnTo>
                  <a:lnTo>
                    <a:pt x="124" y="98"/>
                  </a:lnTo>
                  <a:lnTo>
                    <a:pt x="118" y="86"/>
                  </a:lnTo>
                  <a:lnTo>
                    <a:pt x="133" y="64"/>
                  </a:lnTo>
                  <a:lnTo>
                    <a:pt x="163" y="47"/>
                  </a:lnTo>
                  <a:lnTo>
                    <a:pt x="164" y="38"/>
                  </a:lnTo>
                  <a:lnTo>
                    <a:pt x="143" y="35"/>
                  </a:lnTo>
                  <a:lnTo>
                    <a:pt x="140" y="33"/>
                  </a:lnTo>
                  <a:lnTo>
                    <a:pt x="97" y="21"/>
                  </a:lnTo>
                  <a:lnTo>
                    <a:pt x="17" y="0"/>
                  </a:lnTo>
                  <a:lnTo>
                    <a:pt x="0" y="2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29" name="Freeform 137">
              <a:extLst>
                <a:ext uri="{FF2B5EF4-FFF2-40B4-BE49-F238E27FC236}">
                  <a16:creationId xmlns:a16="http://schemas.microsoft.com/office/drawing/2014/main" id="{C31866BB-5A66-40A2-AADB-6C0BB1FD91FC}"/>
                </a:ext>
              </a:extLst>
            </p:cNvPr>
            <p:cNvSpPr>
              <a:spLocks noChangeAspect="1"/>
            </p:cNvSpPr>
            <p:nvPr/>
          </p:nvSpPr>
          <p:spPr bwMode="auto">
            <a:xfrm>
              <a:off x="2813058" y="4129081"/>
              <a:ext cx="103188" cy="98425"/>
            </a:xfrm>
            <a:custGeom>
              <a:avLst/>
              <a:gdLst/>
              <a:ahLst/>
              <a:cxnLst>
                <a:cxn ang="0">
                  <a:pos x="0" y="16"/>
                </a:cxn>
                <a:cxn ang="0">
                  <a:pos x="10" y="0"/>
                </a:cxn>
                <a:cxn ang="0">
                  <a:pos x="37" y="2"/>
                </a:cxn>
                <a:cxn ang="0">
                  <a:pos x="33" y="32"/>
                </a:cxn>
                <a:cxn ang="0">
                  <a:pos x="14" y="35"/>
                </a:cxn>
                <a:cxn ang="0">
                  <a:pos x="0" y="16"/>
                </a:cxn>
              </a:cxnLst>
              <a:rect l="0" t="0" r="r" b="b"/>
              <a:pathLst>
                <a:path w="38" h="36">
                  <a:moveTo>
                    <a:pt x="0" y="16"/>
                  </a:moveTo>
                  <a:lnTo>
                    <a:pt x="10" y="0"/>
                  </a:lnTo>
                  <a:lnTo>
                    <a:pt x="37" y="2"/>
                  </a:lnTo>
                  <a:lnTo>
                    <a:pt x="33" y="32"/>
                  </a:lnTo>
                  <a:lnTo>
                    <a:pt x="14" y="35"/>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0" name="Freeform 138">
              <a:extLst>
                <a:ext uri="{FF2B5EF4-FFF2-40B4-BE49-F238E27FC236}">
                  <a16:creationId xmlns:a16="http://schemas.microsoft.com/office/drawing/2014/main" id="{982CA5F0-D86E-4C6B-A257-CC9476EBDCDF}"/>
                </a:ext>
              </a:extLst>
            </p:cNvPr>
            <p:cNvSpPr>
              <a:spLocks noChangeAspect="1"/>
            </p:cNvSpPr>
            <p:nvPr/>
          </p:nvSpPr>
          <p:spPr bwMode="auto">
            <a:xfrm>
              <a:off x="4486287" y="2185985"/>
              <a:ext cx="314326" cy="536574"/>
            </a:xfrm>
            <a:custGeom>
              <a:avLst/>
              <a:gdLst/>
              <a:ahLst/>
              <a:cxnLst>
                <a:cxn ang="0">
                  <a:pos x="0" y="143"/>
                </a:cxn>
                <a:cxn ang="0">
                  <a:pos x="5" y="165"/>
                </a:cxn>
                <a:cxn ang="0">
                  <a:pos x="15" y="175"/>
                </a:cxn>
                <a:cxn ang="0">
                  <a:pos x="14" y="190"/>
                </a:cxn>
                <a:cxn ang="0">
                  <a:pos x="42" y="180"/>
                </a:cxn>
                <a:cxn ang="0">
                  <a:pos x="49" y="150"/>
                </a:cxn>
                <a:cxn ang="0">
                  <a:pos x="44" y="149"/>
                </a:cxn>
                <a:cxn ang="0">
                  <a:pos x="64" y="140"/>
                </a:cxn>
                <a:cxn ang="0">
                  <a:pos x="45" y="138"/>
                </a:cxn>
                <a:cxn ang="0">
                  <a:pos x="59" y="140"/>
                </a:cxn>
                <a:cxn ang="0">
                  <a:pos x="68" y="132"/>
                </a:cxn>
                <a:cxn ang="0">
                  <a:pos x="55" y="122"/>
                </a:cxn>
                <a:cxn ang="0">
                  <a:pos x="44" y="129"/>
                </a:cxn>
                <a:cxn ang="0">
                  <a:pos x="53" y="123"/>
                </a:cxn>
                <a:cxn ang="0">
                  <a:pos x="53" y="96"/>
                </a:cxn>
                <a:cxn ang="0">
                  <a:pos x="92" y="70"/>
                </a:cxn>
                <a:cxn ang="0">
                  <a:pos x="89" y="64"/>
                </a:cxn>
                <a:cxn ang="0">
                  <a:pos x="96" y="51"/>
                </a:cxn>
                <a:cxn ang="0">
                  <a:pos x="115" y="47"/>
                </a:cxn>
                <a:cxn ang="0">
                  <a:pos x="110" y="16"/>
                </a:cxn>
                <a:cxn ang="0">
                  <a:pos x="84" y="0"/>
                </a:cxn>
                <a:cxn ang="0">
                  <a:pos x="79" y="0"/>
                </a:cxn>
                <a:cxn ang="0">
                  <a:pos x="79" y="10"/>
                </a:cxn>
                <a:cxn ang="0">
                  <a:pos x="63" y="8"/>
                </a:cxn>
                <a:cxn ang="0">
                  <a:pos x="59" y="16"/>
                </a:cxn>
                <a:cxn ang="0">
                  <a:pos x="49" y="18"/>
                </a:cxn>
                <a:cxn ang="0">
                  <a:pos x="46" y="31"/>
                </a:cxn>
                <a:cxn ang="0">
                  <a:pos x="30" y="45"/>
                </a:cxn>
                <a:cxn ang="0">
                  <a:pos x="23" y="66"/>
                </a:cxn>
                <a:cxn ang="0">
                  <a:pos x="26" y="74"/>
                </a:cxn>
                <a:cxn ang="0">
                  <a:pos x="10" y="80"/>
                </a:cxn>
                <a:cxn ang="0">
                  <a:pos x="9" y="107"/>
                </a:cxn>
                <a:cxn ang="0">
                  <a:pos x="14" y="113"/>
                </a:cxn>
                <a:cxn ang="0">
                  <a:pos x="9" y="118"/>
                </a:cxn>
                <a:cxn ang="0">
                  <a:pos x="11" y="130"/>
                </a:cxn>
                <a:cxn ang="0">
                  <a:pos x="0" y="143"/>
                </a:cxn>
              </a:cxnLst>
              <a:rect l="0" t="0" r="r" b="b"/>
              <a:pathLst>
                <a:path w="116" h="191">
                  <a:moveTo>
                    <a:pt x="0" y="143"/>
                  </a:moveTo>
                  <a:lnTo>
                    <a:pt x="5" y="165"/>
                  </a:lnTo>
                  <a:lnTo>
                    <a:pt x="15" y="175"/>
                  </a:lnTo>
                  <a:lnTo>
                    <a:pt x="14" y="190"/>
                  </a:lnTo>
                  <a:lnTo>
                    <a:pt x="42" y="180"/>
                  </a:lnTo>
                  <a:lnTo>
                    <a:pt x="49" y="150"/>
                  </a:lnTo>
                  <a:lnTo>
                    <a:pt x="44" y="149"/>
                  </a:lnTo>
                  <a:lnTo>
                    <a:pt x="64" y="140"/>
                  </a:lnTo>
                  <a:lnTo>
                    <a:pt x="45" y="138"/>
                  </a:lnTo>
                  <a:lnTo>
                    <a:pt x="59" y="140"/>
                  </a:lnTo>
                  <a:lnTo>
                    <a:pt x="68" y="132"/>
                  </a:lnTo>
                  <a:lnTo>
                    <a:pt x="55" y="122"/>
                  </a:lnTo>
                  <a:lnTo>
                    <a:pt x="44" y="129"/>
                  </a:lnTo>
                  <a:lnTo>
                    <a:pt x="53" y="123"/>
                  </a:lnTo>
                  <a:lnTo>
                    <a:pt x="53" y="96"/>
                  </a:lnTo>
                  <a:lnTo>
                    <a:pt x="92" y="70"/>
                  </a:lnTo>
                  <a:lnTo>
                    <a:pt x="89" y="64"/>
                  </a:lnTo>
                  <a:lnTo>
                    <a:pt x="96" y="51"/>
                  </a:lnTo>
                  <a:lnTo>
                    <a:pt x="115" y="47"/>
                  </a:lnTo>
                  <a:lnTo>
                    <a:pt x="110" y="16"/>
                  </a:lnTo>
                  <a:lnTo>
                    <a:pt x="84" y="0"/>
                  </a:lnTo>
                  <a:lnTo>
                    <a:pt x="79" y="0"/>
                  </a:lnTo>
                  <a:lnTo>
                    <a:pt x="79" y="10"/>
                  </a:lnTo>
                  <a:lnTo>
                    <a:pt x="63" y="8"/>
                  </a:lnTo>
                  <a:lnTo>
                    <a:pt x="59" y="16"/>
                  </a:lnTo>
                  <a:lnTo>
                    <a:pt x="49" y="18"/>
                  </a:lnTo>
                  <a:lnTo>
                    <a:pt x="46" y="31"/>
                  </a:lnTo>
                  <a:lnTo>
                    <a:pt x="30" y="45"/>
                  </a:lnTo>
                  <a:lnTo>
                    <a:pt x="23" y="66"/>
                  </a:lnTo>
                  <a:lnTo>
                    <a:pt x="26" y="74"/>
                  </a:lnTo>
                  <a:lnTo>
                    <a:pt x="10" y="80"/>
                  </a:lnTo>
                  <a:lnTo>
                    <a:pt x="9" y="107"/>
                  </a:lnTo>
                  <a:lnTo>
                    <a:pt x="14" y="113"/>
                  </a:lnTo>
                  <a:lnTo>
                    <a:pt x="9" y="118"/>
                  </a:lnTo>
                  <a:lnTo>
                    <a:pt x="11" y="130"/>
                  </a:lnTo>
                  <a:lnTo>
                    <a:pt x="0" y="14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1" name="Freeform 139">
              <a:extLst>
                <a:ext uri="{FF2B5EF4-FFF2-40B4-BE49-F238E27FC236}">
                  <a16:creationId xmlns:a16="http://schemas.microsoft.com/office/drawing/2014/main" id="{05C0B9E9-0F77-4C29-A53A-157C8B9A52C1}"/>
                </a:ext>
              </a:extLst>
            </p:cNvPr>
            <p:cNvSpPr>
              <a:spLocks noChangeAspect="1"/>
            </p:cNvSpPr>
            <p:nvPr/>
          </p:nvSpPr>
          <p:spPr bwMode="auto">
            <a:xfrm>
              <a:off x="4360875" y="2978146"/>
              <a:ext cx="107950" cy="58737"/>
            </a:xfrm>
            <a:custGeom>
              <a:avLst/>
              <a:gdLst/>
              <a:ahLst/>
              <a:cxnLst>
                <a:cxn ang="0">
                  <a:pos x="0" y="14"/>
                </a:cxn>
                <a:cxn ang="0">
                  <a:pos x="9" y="20"/>
                </a:cxn>
                <a:cxn ang="0">
                  <a:pos x="22" y="14"/>
                </a:cxn>
                <a:cxn ang="0">
                  <a:pos x="27" y="20"/>
                </a:cxn>
                <a:cxn ang="0">
                  <a:pos x="39" y="9"/>
                </a:cxn>
                <a:cxn ang="0">
                  <a:pos x="32" y="8"/>
                </a:cxn>
                <a:cxn ang="0">
                  <a:pos x="31" y="3"/>
                </a:cxn>
                <a:cxn ang="0">
                  <a:pos x="30" y="2"/>
                </a:cxn>
                <a:cxn ang="0">
                  <a:pos x="13" y="0"/>
                </a:cxn>
                <a:cxn ang="0">
                  <a:pos x="0" y="14"/>
                </a:cxn>
              </a:cxnLst>
              <a:rect l="0" t="0" r="r" b="b"/>
              <a:pathLst>
                <a:path w="40" h="21">
                  <a:moveTo>
                    <a:pt x="0" y="14"/>
                  </a:moveTo>
                  <a:lnTo>
                    <a:pt x="9" y="20"/>
                  </a:lnTo>
                  <a:lnTo>
                    <a:pt x="22" y="14"/>
                  </a:lnTo>
                  <a:lnTo>
                    <a:pt x="27" y="20"/>
                  </a:lnTo>
                  <a:lnTo>
                    <a:pt x="39" y="9"/>
                  </a:lnTo>
                  <a:lnTo>
                    <a:pt x="32" y="8"/>
                  </a:lnTo>
                  <a:lnTo>
                    <a:pt x="31" y="3"/>
                  </a:lnTo>
                  <a:lnTo>
                    <a:pt x="30" y="2"/>
                  </a:lnTo>
                  <a:lnTo>
                    <a:pt x="13" y="0"/>
                  </a:lnTo>
                  <a:lnTo>
                    <a:pt x="0" y="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2" name="Freeform 140">
              <a:extLst>
                <a:ext uri="{FF2B5EF4-FFF2-40B4-BE49-F238E27FC236}">
                  <a16:creationId xmlns:a16="http://schemas.microsoft.com/office/drawing/2014/main" id="{01073683-C284-4993-92DD-727674E995B5}"/>
                </a:ext>
              </a:extLst>
            </p:cNvPr>
            <p:cNvSpPr>
              <a:spLocks noChangeAspect="1"/>
            </p:cNvSpPr>
            <p:nvPr/>
          </p:nvSpPr>
          <p:spPr bwMode="auto">
            <a:xfrm>
              <a:off x="5075252" y="3294058"/>
              <a:ext cx="174625" cy="146050"/>
            </a:xfrm>
            <a:custGeom>
              <a:avLst/>
              <a:gdLst/>
              <a:ahLst/>
              <a:cxnLst>
                <a:cxn ang="0">
                  <a:pos x="0" y="46"/>
                </a:cxn>
                <a:cxn ang="0">
                  <a:pos x="1" y="41"/>
                </a:cxn>
                <a:cxn ang="0">
                  <a:pos x="10" y="30"/>
                </a:cxn>
                <a:cxn ang="0">
                  <a:pos x="5" y="26"/>
                </a:cxn>
                <a:cxn ang="0">
                  <a:pos x="5" y="13"/>
                </a:cxn>
                <a:cxn ang="0">
                  <a:pos x="10" y="3"/>
                </a:cxn>
                <a:cxn ang="0">
                  <a:pos x="63" y="0"/>
                </a:cxn>
                <a:cxn ang="0">
                  <a:pos x="53" y="8"/>
                </a:cxn>
                <a:cxn ang="0">
                  <a:pos x="50" y="27"/>
                </a:cxn>
                <a:cxn ang="0">
                  <a:pos x="28" y="39"/>
                </a:cxn>
                <a:cxn ang="0">
                  <a:pos x="9" y="50"/>
                </a:cxn>
                <a:cxn ang="0">
                  <a:pos x="0" y="46"/>
                </a:cxn>
              </a:cxnLst>
              <a:rect l="0" t="0" r="r" b="b"/>
              <a:pathLst>
                <a:path w="64" h="51">
                  <a:moveTo>
                    <a:pt x="0" y="46"/>
                  </a:moveTo>
                  <a:lnTo>
                    <a:pt x="1" y="41"/>
                  </a:lnTo>
                  <a:lnTo>
                    <a:pt x="10" y="30"/>
                  </a:lnTo>
                  <a:lnTo>
                    <a:pt x="5" y="26"/>
                  </a:lnTo>
                  <a:lnTo>
                    <a:pt x="5" y="13"/>
                  </a:lnTo>
                  <a:lnTo>
                    <a:pt x="10" y="3"/>
                  </a:lnTo>
                  <a:lnTo>
                    <a:pt x="63" y="0"/>
                  </a:lnTo>
                  <a:lnTo>
                    <a:pt x="53" y="8"/>
                  </a:lnTo>
                  <a:lnTo>
                    <a:pt x="50" y="27"/>
                  </a:lnTo>
                  <a:lnTo>
                    <a:pt x="28" y="39"/>
                  </a:lnTo>
                  <a:lnTo>
                    <a:pt x="9" y="50"/>
                  </a:lnTo>
                  <a:lnTo>
                    <a:pt x="0" y="4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3" name="Freeform 141">
              <a:extLst>
                <a:ext uri="{FF2B5EF4-FFF2-40B4-BE49-F238E27FC236}">
                  <a16:creationId xmlns:a16="http://schemas.microsoft.com/office/drawing/2014/main" id="{02E3B7C8-4C7B-44AF-9667-5BF703C18F8B}"/>
                </a:ext>
              </a:extLst>
            </p:cNvPr>
            <p:cNvSpPr>
              <a:spLocks noChangeAspect="1"/>
            </p:cNvSpPr>
            <p:nvPr/>
          </p:nvSpPr>
          <p:spPr bwMode="auto">
            <a:xfrm>
              <a:off x="6577031" y="3748082"/>
              <a:ext cx="193676" cy="388937"/>
            </a:xfrm>
            <a:custGeom>
              <a:avLst/>
              <a:gdLst/>
              <a:ahLst/>
              <a:cxnLst>
                <a:cxn ang="0">
                  <a:pos x="0" y="22"/>
                </a:cxn>
                <a:cxn ang="0">
                  <a:pos x="5" y="11"/>
                </a:cxn>
                <a:cxn ang="0">
                  <a:pos x="24" y="0"/>
                </a:cxn>
                <a:cxn ang="0">
                  <a:pos x="32" y="11"/>
                </a:cxn>
                <a:cxn ang="0">
                  <a:pos x="30" y="29"/>
                </a:cxn>
                <a:cxn ang="0">
                  <a:pos x="52" y="21"/>
                </a:cxn>
                <a:cxn ang="0">
                  <a:pos x="61" y="29"/>
                </a:cxn>
                <a:cxn ang="0">
                  <a:pos x="70" y="47"/>
                </a:cxn>
                <a:cxn ang="0">
                  <a:pos x="68" y="59"/>
                </a:cxn>
                <a:cxn ang="0">
                  <a:pos x="50" y="58"/>
                </a:cxn>
                <a:cxn ang="0">
                  <a:pos x="44" y="63"/>
                </a:cxn>
                <a:cxn ang="0">
                  <a:pos x="47" y="83"/>
                </a:cxn>
                <a:cxn ang="0">
                  <a:pos x="24" y="66"/>
                </a:cxn>
                <a:cxn ang="0">
                  <a:pos x="15" y="96"/>
                </a:cxn>
                <a:cxn ang="0">
                  <a:pos x="26" y="123"/>
                </a:cxn>
                <a:cxn ang="0">
                  <a:pos x="41" y="132"/>
                </a:cxn>
                <a:cxn ang="0">
                  <a:pos x="33" y="138"/>
                </a:cxn>
                <a:cxn ang="0">
                  <a:pos x="31" y="129"/>
                </a:cxn>
                <a:cxn ang="0">
                  <a:pos x="24" y="129"/>
                </a:cxn>
                <a:cxn ang="0">
                  <a:pos x="7" y="114"/>
                </a:cxn>
                <a:cxn ang="0">
                  <a:pos x="9" y="97"/>
                </a:cxn>
                <a:cxn ang="0">
                  <a:pos x="19" y="81"/>
                </a:cxn>
                <a:cxn ang="0">
                  <a:pos x="6" y="54"/>
                </a:cxn>
                <a:cxn ang="0">
                  <a:pos x="10" y="42"/>
                </a:cxn>
                <a:cxn ang="0">
                  <a:pos x="0" y="22"/>
                </a:cxn>
              </a:cxnLst>
              <a:rect l="0" t="0" r="r" b="b"/>
              <a:pathLst>
                <a:path w="71" h="139">
                  <a:moveTo>
                    <a:pt x="0" y="22"/>
                  </a:moveTo>
                  <a:lnTo>
                    <a:pt x="5" y="11"/>
                  </a:lnTo>
                  <a:lnTo>
                    <a:pt x="24" y="0"/>
                  </a:lnTo>
                  <a:lnTo>
                    <a:pt x="32" y="11"/>
                  </a:lnTo>
                  <a:lnTo>
                    <a:pt x="30" y="29"/>
                  </a:lnTo>
                  <a:lnTo>
                    <a:pt x="52" y="21"/>
                  </a:lnTo>
                  <a:lnTo>
                    <a:pt x="61" y="29"/>
                  </a:lnTo>
                  <a:lnTo>
                    <a:pt x="70" y="47"/>
                  </a:lnTo>
                  <a:lnTo>
                    <a:pt x="68" y="59"/>
                  </a:lnTo>
                  <a:lnTo>
                    <a:pt x="50" y="58"/>
                  </a:lnTo>
                  <a:lnTo>
                    <a:pt x="44" y="63"/>
                  </a:lnTo>
                  <a:lnTo>
                    <a:pt x="47" y="83"/>
                  </a:lnTo>
                  <a:lnTo>
                    <a:pt x="24" y="66"/>
                  </a:lnTo>
                  <a:lnTo>
                    <a:pt x="15" y="96"/>
                  </a:lnTo>
                  <a:lnTo>
                    <a:pt x="26" y="123"/>
                  </a:lnTo>
                  <a:lnTo>
                    <a:pt x="41" y="132"/>
                  </a:lnTo>
                  <a:lnTo>
                    <a:pt x="33" y="138"/>
                  </a:lnTo>
                  <a:lnTo>
                    <a:pt x="31" y="129"/>
                  </a:lnTo>
                  <a:lnTo>
                    <a:pt x="24" y="129"/>
                  </a:lnTo>
                  <a:lnTo>
                    <a:pt x="7" y="114"/>
                  </a:lnTo>
                  <a:lnTo>
                    <a:pt x="9" y="97"/>
                  </a:lnTo>
                  <a:lnTo>
                    <a:pt x="19" y="81"/>
                  </a:lnTo>
                  <a:lnTo>
                    <a:pt x="6" y="54"/>
                  </a:lnTo>
                  <a:lnTo>
                    <a:pt x="10" y="42"/>
                  </a:lnTo>
                  <a:lnTo>
                    <a:pt x="0" y="2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4" name="Freeform 142">
              <a:extLst>
                <a:ext uri="{FF2B5EF4-FFF2-40B4-BE49-F238E27FC236}">
                  <a16:creationId xmlns:a16="http://schemas.microsoft.com/office/drawing/2014/main" id="{DB91572D-3028-49C2-9B57-23C9F9BF684E}"/>
                </a:ext>
              </a:extLst>
            </p:cNvPr>
            <p:cNvSpPr>
              <a:spLocks noChangeAspect="1"/>
            </p:cNvSpPr>
            <p:nvPr/>
          </p:nvSpPr>
          <p:spPr bwMode="auto">
            <a:xfrm>
              <a:off x="2716220" y="4003669"/>
              <a:ext cx="47625" cy="47625"/>
            </a:xfrm>
            <a:custGeom>
              <a:avLst/>
              <a:gdLst/>
              <a:ahLst/>
              <a:cxnLst>
                <a:cxn ang="0">
                  <a:pos x="0" y="16"/>
                </a:cxn>
                <a:cxn ang="0">
                  <a:pos x="16" y="13"/>
                </a:cxn>
                <a:cxn ang="0">
                  <a:pos x="16" y="0"/>
                </a:cxn>
                <a:cxn ang="0">
                  <a:pos x="0" y="16"/>
                </a:cxn>
              </a:cxnLst>
              <a:rect l="0" t="0" r="r" b="b"/>
              <a:pathLst>
                <a:path w="17" h="17">
                  <a:moveTo>
                    <a:pt x="0" y="16"/>
                  </a:moveTo>
                  <a:lnTo>
                    <a:pt x="16" y="13"/>
                  </a:lnTo>
                  <a:lnTo>
                    <a:pt x="16" y="0"/>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5" name="Freeform 143">
              <a:extLst>
                <a:ext uri="{FF2B5EF4-FFF2-40B4-BE49-F238E27FC236}">
                  <a16:creationId xmlns:a16="http://schemas.microsoft.com/office/drawing/2014/main" id="{05509800-B6E3-42D5-87F8-E5F82135184C}"/>
                </a:ext>
              </a:extLst>
            </p:cNvPr>
            <p:cNvSpPr>
              <a:spLocks noChangeAspect="1"/>
            </p:cNvSpPr>
            <p:nvPr/>
          </p:nvSpPr>
          <p:spPr bwMode="auto">
            <a:xfrm>
              <a:off x="5451490" y="3602032"/>
              <a:ext cx="130175" cy="95250"/>
            </a:xfrm>
            <a:custGeom>
              <a:avLst/>
              <a:gdLst/>
              <a:ahLst/>
              <a:cxnLst>
                <a:cxn ang="0">
                  <a:pos x="0" y="15"/>
                </a:cxn>
                <a:cxn ang="0">
                  <a:pos x="2" y="14"/>
                </a:cxn>
                <a:cxn ang="0">
                  <a:pos x="6" y="19"/>
                </a:cxn>
                <a:cxn ang="0">
                  <a:pos x="25" y="19"/>
                </a:cxn>
                <a:cxn ang="0">
                  <a:pos x="43" y="0"/>
                </a:cxn>
                <a:cxn ang="0">
                  <a:pos x="46" y="11"/>
                </a:cxn>
                <a:cxn ang="0">
                  <a:pos x="41" y="12"/>
                </a:cxn>
                <a:cxn ang="0">
                  <a:pos x="43" y="19"/>
                </a:cxn>
                <a:cxn ang="0">
                  <a:pos x="37" y="32"/>
                </a:cxn>
                <a:cxn ang="0">
                  <a:pos x="8" y="29"/>
                </a:cxn>
                <a:cxn ang="0">
                  <a:pos x="0" y="15"/>
                </a:cxn>
              </a:cxnLst>
              <a:rect l="0" t="0" r="r" b="b"/>
              <a:pathLst>
                <a:path w="47" h="33">
                  <a:moveTo>
                    <a:pt x="0" y="15"/>
                  </a:moveTo>
                  <a:lnTo>
                    <a:pt x="2" y="14"/>
                  </a:lnTo>
                  <a:lnTo>
                    <a:pt x="6" y="19"/>
                  </a:lnTo>
                  <a:lnTo>
                    <a:pt x="25" y="19"/>
                  </a:lnTo>
                  <a:lnTo>
                    <a:pt x="43" y="0"/>
                  </a:lnTo>
                  <a:lnTo>
                    <a:pt x="46" y="11"/>
                  </a:lnTo>
                  <a:lnTo>
                    <a:pt x="41" y="12"/>
                  </a:lnTo>
                  <a:lnTo>
                    <a:pt x="43" y="19"/>
                  </a:lnTo>
                  <a:lnTo>
                    <a:pt x="37" y="32"/>
                  </a:lnTo>
                  <a:lnTo>
                    <a:pt x="8" y="29"/>
                  </a:lnTo>
                  <a:lnTo>
                    <a:pt x="0" y="1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6" name="Freeform 144">
              <a:extLst>
                <a:ext uri="{FF2B5EF4-FFF2-40B4-BE49-F238E27FC236}">
                  <a16:creationId xmlns:a16="http://schemas.microsoft.com/office/drawing/2014/main" id="{08E80E4A-7C00-475A-B3E0-0258C550891E}"/>
                </a:ext>
              </a:extLst>
            </p:cNvPr>
            <p:cNvSpPr>
              <a:spLocks noChangeAspect="1"/>
            </p:cNvSpPr>
            <p:nvPr/>
          </p:nvSpPr>
          <p:spPr bwMode="auto">
            <a:xfrm>
              <a:off x="4392625" y="3300408"/>
              <a:ext cx="98425" cy="190500"/>
            </a:xfrm>
            <a:custGeom>
              <a:avLst/>
              <a:gdLst/>
              <a:ahLst/>
              <a:cxnLst>
                <a:cxn ang="0">
                  <a:pos x="0" y="31"/>
                </a:cxn>
                <a:cxn ang="0">
                  <a:pos x="9" y="25"/>
                </a:cxn>
                <a:cxn ang="0">
                  <a:pos x="12" y="0"/>
                </a:cxn>
                <a:cxn ang="0">
                  <a:pos x="33" y="0"/>
                </a:cxn>
                <a:cxn ang="0">
                  <a:pos x="28" y="8"/>
                </a:cxn>
                <a:cxn ang="0">
                  <a:pos x="34" y="18"/>
                </a:cxn>
                <a:cxn ang="0">
                  <a:pos x="21" y="31"/>
                </a:cxn>
                <a:cxn ang="0">
                  <a:pos x="35" y="39"/>
                </a:cxn>
                <a:cxn ang="0">
                  <a:pos x="18" y="67"/>
                </a:cxn>
                <a:cxn ang="0">
                  <a:pos x="16" y="49"/>
                </a:cxn>
                <a:cxn ang="0">
                  <a:pos x="0" y="31"/>
                </a:cxn>
              </a:cxnLst>
              <a:rect l="0" t="0" r="r" b="b"/>
              <a:pathLst>
                <a:path w="36" h="68">
                  <a:moveTo>
                    <a:pt x="0" y="31"/>
                  </a:moveTo>
                  <a:lnTo>
                    <a:pt x="9" y="25"/>
                  </a:lnTo>
                  <a:lnTo>
                    <a:pt x="12" y="0"/>
                  </a:lnTo>
                  <a:lnTo>
                    <a:pt x="33" y="0"/>
                  </a:lnTo>
                  <a:lnTo>
                    <a:pt x="28" y="8"/>
                  </a:lnTo>
                  <a:lnTo>
                    <a:pt x="34" y="18"/>
                  </a:lnTo>
                  <a:lnTo>
                    <a:pt x="21" y="31"/>
                  </a:lnTo>
                  <a:lnTo>
                    <a:pt x="35" y="39"/>
                  </a:lnTo>
                  <a:lnTo>
                    <a:pt x="18" y="67"/>
                  </a:lnTo>
                  <a:lnTo>
                    <a:pt x="16" y="49"/>
                  </a:lnTo>
                  <a:lnTo>
                    <a:pt x="0" y="3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7" name="Freeform 145">
              <a:extLst>
                <a:ext uri="{FF2B5EF4-FFF2-40B4-BE49-F238E27FC236}">
                  <a16:creationId xmlns:a16="http://schemas.microsoft.com/office/drawing/2014/main" id="{58BADA40-F8E1-40D6-BD34-BB36D1BE3128}"/>
                </a:ext>
              </a:extLst>
            </p:cNvPr>
            <p:cNvSpPr>
              <a:spLocks noChangeAspect="1"/>
            </p:cNvSpPr>
            <p:nvPr/>
          </p:nvSpPr>
          <p:spPr bwMode="auto">
            <a:xfrm>
              <a:off x="4848238" y="3159121"/>
              <a:ext cx="66675" cy="55562"/>
            </a:xfrm>
            <a:custGeom>
              <a:avLst/>
              <a:gdLst/>
              <a:ahLst/>
              <a:cxnLst>
                <a:cxn ang="0">
                  <a:pos x="0" y="12"/>
                </a:cxn>
                <a:cxn ang="0">
                  <a:pos x="3" y="1"/>
                </a:cxn>
                <a:cxn ang="0">
                  <a:pos x="16" y="0"/>
                </a:cxn>
                <a:cxn ang="0">
                  <a:pos x="24" y="9"/>
                </a:cxn>
                <a:cxn ang="0">
                  <a:pos x="13" y="9"/>
                </a:cxn>
                <a:cxn ang="0">
                  <a:pos x="1" y="19"/>
                </a:cxn>
                <a:cxn ang="0">
                  <a:pos x="6" y="13"/>
                </a:cxn>
                <a:cxn ang="0">
                  <a:pos x="0" y="12"/>
                </a:cxn>
              </a:cxnLst>
              <a:rect l="0" t="0" r="r" b="b"/>
              <a:pathLst>
                <a:path w="25" h="20">
                  <a:moveTo>
                    <a:pt x="0" y="12"/>
                  </a:moveTo>
                  <a:lnTo>
                    <a:pt x="3" y="1"/>
                  </a:lnTo>
                  <a:lnTo>
                    <a:pt x="16" y="0"/>
                  </a:lnTo>
                  <a:lnTo>
                    <a:pt x="24" y="9"/>
                  </a:lnTo>
                  <a:lnTo>
                    <a:pt x="13" y="9"/>
                  </a:lnTo>
                  <a:lnTo>
                    <a:pt x="1" y="19"/>
                  </a:lnTo>
                  <a:lnTo>
                    <a:pt x="6" y="13"/>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8" name="Freeform 146">
              <a:extLst>
                <a:ext uri="{FF2B5EF4-FFF2-40B4-BE49-F238E27FC236}">
                  <a16:creationId xmlns:a16="http://schemas.microsoft.com/office/drawing/2014/main" id="{DAE37627-048F-45D8-A58D-2D53C2A09167}"/>
                </a:ext>
              </a:extLst>
            </p:cNvPr>
            <p:cNvSpPr>
              <a:spLocks noChangeAspect="1"/>
            </p:cNvSpPr>
            <p:nvPr/>
          </p:nvSpPr>
          <p:spPr bwMode="auto">
            <a:xfrm>
              <a:off x="4854588" y="3152771"/>
              <a:ext cx="449264" cy="180975"/>
            </a:xfrm>
            <a:custGeom>
              <a:avLst/>
              <a:gdLst/>
              <a:ahLst/>
              <a:cxnLst>
                <a:cxn ang="0">
                  <a:pos x="0" y="21"/>
                </a:cxn>
                <a:cxn ang="0">
                  <a:pos x="7" y="38"/>
                </a:cxn>
                <a:cxn ang="0">
                  <a:pos x="1" y="40"/>
                </a:cxn>
                <a:cxn ang="0">
                  <a:pos x="7" y="42"/>
                </a:cxn>
                <a:cxn ang="0">
                  <a:pos x="10" y="53"/>
                </a:cxn>
                <a:cxn ang="0">
                  <a:pos x="19" y="51"/>
                </a:cxn>
                <a:cxn ang="0">
                  <a:pos x="10" y="56"/>
                </a:cxn>
                <a:cxn ang="0">
                  <a:pos x="20" y="54"/>
                </a:cxn>
                <a:cxn ang="0">
                  <a:pos x="32" y="61"/>
                </a:cxn>
                <a:cxn ang="0">
                  <a:pos x="42" y="54"/>
                </a:cxn>
                <a:cxn ang="0">
                  <a:pos x="58" y="63"/>
                </a:cxn>
                <a:cxn ang="0">
                  <a:pos x="86" y="54"/>
                </a:cxn>
                <a:cxn ang="0">
                  <a:pos x="86" y="64"/>
                </a:cxn>
                <a:cxn ang="0">
                  <a:pos x="91" y="54"/>
                </a:cxn>
                <a:cxn ang="0">
                  <a:pos x="144" y="51"/>
                </a:cxn>
                <a:cxn ang="0">
                  <a:pos x="164" y="50"/>
                </a:cxn>
                <a:cxn ang="0">
                  <a:pos x="158" y="28"/>
                </a:cxn>
                <a:cxn ang="0">
                  <a:pos x="162" y="23"/>
                </a:cxn>
                <a:cxn ang="0">
                  <a:pos x="146" y="4"/>
                </a:cxn>
                <a:cxn ang="0">
                  <a:pos x="135" y="4"/>
                </a:cxn>
                <a:cxn ang="0">
                  <a:pos x="105" y="12"/>
                </a:cxn>
                <a:cxn ang="0">
                  <a:pos x="78" y="0"/>
                </a:cxn>
                <a:cxn ang="0">
                  <a:pos x="63" y="0"/>
                </a:cxn>
                <a:cxn ang="0">
                  <a:pos x="42" y="11"/>
                </a:cxn>
                <a:cxn ang="0">
                  <a:pos x="26" y="8"/>
                </a:cxn>
                <a:cxn ang="0">
                  <a:pos x="31" y="14"/>
                </a:cxn>
                <a:cxn ang="0">
                  <a:pos x="0" y="21"/>
                </a:cxn>
              </a:cxnLst>
              <a:rect l="0" t="0" r="r" b="b"/>
              <a:pathLst>
                <a:path w="165" h="65">
                  <a:moveTo>
                    <a:pt x="0" y="21"/>
                  </a:moveTo>
                  <a:lnTo>
                    <a:pt x="7" y="38"/>
                  </a:lnTo>
                  <a:lnTo>
                    <a:pt x="1" y="40"/>
                  </a:lnTo>
                  <a:lnTo>
                    <a:pt x="7" y="42"/>
                  </a:lnTo>
                  <a:lnTo>
                    <a:pt x="10" y="53"/>
                  </a:lnTo>
                  <a:lnTo>
                    <a:pt x="19" y="51"/>
                  </a:lnTo>
                  <a:lnTo>
                    <a:pt x="10" y="56"/>
                  </a:lnTo>
                  <a:lnTo>
                    <a:pt x="20" y="54"/>
                  </a:lnTo>
                  <a:lnTo>
                    <a:pt x="32" y="61"/>
                  </a:lnTo>
                  <a:lnTo>
                    <a:pt x="42" y="54"/>
                  </a:lnTo>
                  <a:lnTo>
                    <a:pt x="58" y="63"/>
                  </a:lnTo>
                  <a:lnTo>
                    <a:pt x="86" y="54"/>
                  </a:lnTo>
                  <a:lnTo>
                    <a:pt x="86" y="64"/>
                  </a:lnTo>
                  <a:lnTo>
                    <a:pt x="91" y="54"/>
                  </a:lnTo>
                  <a:lnTo>
                    <a:pt x="144" y="51"/>
                  </a:lnTo>
                  <a:lnTo>
                    <a:pt x="164" y="50"/>
                  </a:lnTo>
                  <a:lnTo>
                    <a:pt x="158" y="28"/>
                  </a:lnTo>
                  <a:lnTo>
                    <a:pt x="162" y="23"/>
                  </a:lnTo>
                  <a:lnTo>
                    <a:pt x="146" y="4"/>
                  </a:lnTo>
                  <a:lnTo>
                    <a:pt x="135" y="4"/>
                  </a:lnTo>
                  <a:lnTo>
                    <a:pt x="105" y="12"/>
                  </a:lnTo>
                  <a:lnTo>
                    <a:pt x="78" y="0"/>
                  </a:lnTo>
                  <a:lnTo>
                    <a:pt x="63" y="0"/>
                  </a:lnTo>
                  <a:lnTo>
                    <a:pt x="42" y="11"/>
                  </a:lnTo>
                  <a:lnTo>
                    <a:pt x="26" y="8"/>
                  </a:lnTo>
                  <a:lnTo>
                    <a:pt x="31" y="14"/>
                  </a:lnTo>
                  <a:lnTo>
                    <a:pt x="0" y="2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39" name="Freeform 147">
              <a:extLst>
                <a:ext uri="{FF2B5EF4-FFF2-40B4-BE49-F238E27FC236}">
                  <a16:creationId xmlns:a16="http://schemas.microsoft.com/office/drawing/2014/main" id="{0865DFFE-B649-4F71-977B-817F3786A890}"/>
                </a:ext>
              </a:extLst>
            </p:cNvPr>
            <p:cNvSpPr>
              <a:spLocks noChangeAspect="1"/>
            </p:cNvSpPr>
            <p:nvPr/>
          </p:nvSpPr>
          <p:spPr bwMode="auto">
            <a:xfrm>
              <a:off x="3970349" y="2732084"/>
              <a:ext cx="101600" cy="119062"/>
            </a:xfrm>
            <a:custGeom>
              <a:avLst/>
              <a:gdLst/>
              <a:ahLst/>
              <a:cxnLst>
                <a:cxn ang="0">
                  <a:pos x="0" y="36"/>
                </a:cxn>
                <a:cxn ang="0">
                  <a:pos x="5" y="39"/>
                </a:cxn>
                <a:cxn ang="0">
                  <a:pos x="1" y="42"/>
                </a:cxn>
                <a:cxn ang="0">
                  <a:pos x="33" y="36"/>
                </a:cxn>
                <a:cxn ang="0">
                  <a:pos x="36" y="14"/>
                </a:cxn>
                <a:cxn ang="0">
                  <a:pos x="31" y="8"/>
                </a:cxn>
                <a:cxn ang="0">
                  <a:pos x="22" y="11"/>
                </a:cxn>
                <a:cxn ang="0">
                  <a:pos x="19" y="8"/>
                </a:cxn>
                <a:cxn ang="0">
                  <a:pos x="23" y="2"/>
                </a:cxn>
                <a:cxn ang="0">
                  <a:pos x="19" y="0"/>
                </a:cxn>
                <a:cxn ang="0">
                  <a:pos x="15" y="11"/>
                </a:cxn>
                <a:cxn ang="0">
                  <a:pos x="1" y="14"/>
                </a:cxn>
                <a:cxn ang="0">
                  <a:pos x="5" y="16"/>
                </a:cxn>
                <a:cxn ang="0">
                  <a:pos x="2" y="22"/>
                </a:cxn>
                <a:cxn ang="0">
                  <a:pos x="12" y="24"/>
                </a:cxn>
                <a:cxn ang="0">
                  <a:pos x="4" y="32"/>
                </a:cxn>
                <a:cxn ang="0">
                  <a:pos x="13" y="30"/>
                </a:cxn>
                <a:cxn ang="0">
                  <a:pos x="0" y="36"/>
                </a:cxn>
              </a:cxnLst>
              <a:rect l="0" t="0" r="r" b="b"/>
              <a:pathLst>
                <a:path w="37" h="43">
                  <a:moveTo>
                    <a:pt x="0" y="36"/>
                  </a:moveTo>
                  <a:lnTo>
                    <a:pt x="5" y="39"/>
                  </a:lnTo>
                  <a:lnTo>
                    <a:pt x="1" y="42"/>
                  </a:lnTo>
                  <a:lnTo>
                    <a:pt x="33" y="36"/>
                  </a:lnTo>
                  <a:lnTo>
                    <a:pt x="36" y="14"/>
                  </a:lnTo>
                  <a:lnTo>
                    <a:pt x="31" y="8"/>
                  </a:lnTo>
                  <a:lnTo>
                    <a:pt x="22" y="11"/>
                  </a:lnTo>
                  <a:lnTo>
                    <a:pt x="19" y="8"/>
                  </a:lnTo>
                  <a:lnTo>
                    <a:pt x="23" y="2"/>
                  </a:lnTo>
                  <a:lnTo>
                    <a:pt x="19" y="0"/>
                  </a:lnTo>
                  <a:lnTo>
                    <a:pt x="15" y="11"/>
                  </a:lnTo>
                  <a:lnTo>
                    <a:pt x="1" y="14"/>
                  </a:lnTo>
                  <a:lnTo>
                    <a:pt x="5" y="16"/>
                  </a:lnTo>
                  <a:lnTo>
                    <a:pt x="2" y="22"/>
                  </a:lnTo>
                  <a:lnTo>
                    <a:pt x="12" y="24"/>
                  </a:lnTo>
                  <a:lnTo>
                    <a:pt x="4" y="32"/>
                  </a:lnTo>
                  <a:lnTo>
                    <a:pt x="13" y="30"/>
                  </a:lnTo>
                  <a:lnTo>
                    <a:pt x="0" y="3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40" name="Freeform 148">
              <a:extLst>
                <a:ext uri="{FF2B5EF4-FFF2-40B4-BE49-F238E27FC236}">
                  <a16:creationId xmlns:a16="http://schemas.microsoft.com/office/drawing/2014/main" id="{6BC90ABF-ADE9-42EF-80FF-34C2A6862888}"/>
                </a:ext>
              </a:extLst>
            </p:cNvPr>
            <p:cNvSpPr>
              <a:spLocks noChangeAspect="1"/>
            </p:cNvSpPr>
            <p:nvPr/>
          </p:nvSpPr>
          <p:spPr bwMode="auto">
            <a:xfrm>
              <a:off x="4022736" y="2722559"/>
              <a:ext cx="63500" cy="50800"/>
            </a:xfrm>
            <a:custGeom>
              <a:avLst/>
              <a:gdLst/>
              <a:ahLst/>
              <a:cxnLst>
                <a:cxn ang="0">
                  <a:pos x="0" y="11"/>
                </a:cxn>
                <a:cxn ang="0">
                  <a:pos x="3" y="14"/>
                </a:cxn>
                <a:cxn ang="0">
                  <a:pos x="12" y="11"/>
                </a:cxn>
                <a:cxn ang="0">
                  <a:pos x="17" y="17"/>
                </a:cxn>
                <a:cxn ang="0">
                  <a:pos x="22" y="11"/>
                </a:cxn>
                <a:cxn ang="0">
                  <a:pos x="17" y="3"/>
                </a:cxn>
                <a:cxn ang="0">
                  <a:pos x="6" y="0"/>
                </a:cxn>
                <a:cxn ang="0">
                  <a:pos x="4" y="5"/>
                </a:cxn>
                <a:cxn ang="0">
                  <a:pos x="0" y="11"/>
                </a:cxn>
              </a:cxnLst>
              <a:rect l="0" t="0" r="r" b="b"/>
              <a:pathLst>
                <a:path w="23" h="18">
                  <a:moveTo>
                    <a:pt x="0" y="11"/>
                  </a:moveTo>
                  <a:lnTo>
                    <a:pt x="3" y="14"/>
                  </a:lnTo>
                  <a:lnTo>
                    <a:pt x="12" y="11"/>
                  </a:lnTo>
                  <a:lnTo>
                    <a:pt x="17" y="17"/>
                  </a:lnTo>
                  <a:lnTo>
                    <a:pt x="22" y="11"/>
                  </a:lnTo>
                  <a:lnTo>
                    <a:pt x="17" y="3"/>
                  </a:lnTo>
                  <a:lnTo>
                    <a:pt x="6" y="0"/>
                  </a:lnTo>
                  <a:lnTo>
                    <a:pt x="4" y="5"/>
                  </a:lnTo>
                  <a:lnTo>
                    <a:pt x="0" y="11"/>
                  </a:lnTo>
                </a:path>
              </a:pathLst>
            </a:custGeom>
            <a:solidFill>
              <a:srgbClr val="D9D9D9"/>
            </a:solidFill>
            <a:ln w="6350" cap="rnd" cmpd="sng">
              <a:solidFill>
                <a:srgbClr val="FFFFFF"/>
              </a:solidFill>
              <a:prstDash val="solid"/>
              <a:round/>
              <a:headEnd type="none" w="sm" len="sm"/>
              <a:tailEnd type="none" w="sm" len="sm"/>
            </a:ln>
            <a:effectLst/>
          </p:spPr>
          <p:txBody>
            <a:bodyPr/>
            <a:lstStyle/>
            <a:p>
              <a:endParaRPr lang="en-US" sz="2213"/>
            </a:p>
          </p:txBody>
        </p:sp>
        <p:sp>
          <p:nvSpPr>
            <p:cNvPr id="341" name="Freeform 149">
              <a:extLst>
                <a:ext uri="{FF2B5EF4-FFF2-40B4-BE49-F238E27FC236}">
                  <a16:creationId xmlns:a16="http://schemas.microsoft.com/office/drawing/2014/main" id="{057A87E3-E496-4B7A-9FC5-40D4E70087D5}"/>
                </a:ext>
              </a:extLst>
            </p:cNvPr>
            <p:cNvSpPr>
              <a:spLocks noChangeAspect="1"/>
            </p:cNvSpPr>
            <p:nvPr/>
          </p:nvSpPr>
          <p:spPr bwMode="auto">
            <a:xfrm>
              <a:off x="4044961" y="2582859"/>
              <a:ext cx="47625" cy="47625"/>
            </a:xfrm>
            <a:custGeom>
              <a:avLst/>
              <a:gdLst/>
              <a:ahLst/>
              <a:cxnLst>
                <a:cxn ang="0">
                  <a:pos x="0" y="16"/>
                </a:cxn>
                <a:cxn ang="0">
                  <a:pos x="0" y="2"/>
                </a:cxn>
                <a:cxn ang="0">
                  <a:pos x="16" y="0"/>
                </a:cxn>
                <a:cxn ang="0">
                  <a:pos x="0" y="16"/>
                </a:cxn>
              </a:cxnLst>
              <a:rect l="0" t="0" r="r" b="b"/>
              <a:pathLst>
                <a:path w="17" h="17">
                  <a:moveTo>
                    <a:pt x="0" y="16"/>
                  </a:moveTo>
                  <a:lnTo>
                    <a:pt x="0" y="2"/>
                  </a:lnTo>
                  <a:lnTo>
                    <a:pt x="16" y="0"/>
                  </a:lnTo>
                  <a:lnTo>
                    <a:pt x="0" y="16"/>
                  </a:lnTo>
                </a:path>
              </a:pathLst>
            </a:custGeom>
            <a:solidFill>
              <a:srgbClr val="D9D9D9"/>
            </a:solidFill>
            <a:ln w="6350" cap="rnd" cmpd="sng">
              <a:solidFill>
                <a:srgbClr val="FFFFFF"/>
              </a:solidFill>
              <a:prstDash val="solid"/>
              <a:round/>
              <a:headEnd type="none" w="sm" len="sm"/>
              <a:tailEnd type="none" w="sm" len="sm"/>
            </a:ln>
            <a:effectLst/>
          </p:spPr>
          <p:txBody>
            <a:bodyPr/>
            <a:lstStyle/>
            <a:p>
              <a:endParaRPr lang="en-US" sz="2213"/>
            </a:p>
          </p:txBody>
        </p:sp>
        <p:sp>
          <p:nvSpPr>
            <p:cNvPr id="342" name="Freeform 150">
              <a:extLst>
                <a:ext uri="{FF2B5EF4-FFF2-40B4-BE49-F238E27FC236}">
                  <a16:creationId xmlns:a16="http://schemas.microsoft.com/office/drawing/2014/main" id="{2063F743-5442-4B09-B3DD-36441E2EDC38}"/>
                </a:ext>
              </a:extLst>
            </p:cNvPr>
            <p:cNvSpPr>
              <a:spLocks noChangeAspect="1"/>
            </p:cNvSpPr>
            <p:nvPr/>
          </p:nvSpPr>
          <p:spPr bwMode="auto">
            <a:xfrm>
              <a:off x="4056074" y="2640009"/>
              <a:ext cx="47625" cy="47625"/>
            </a:xfrm>
            <a:custGeom>
              <a:avLst/>
              <a:gdLst/>
              <a:ahLst/>
              <a:cxnLst>
                <a:cxn ang="0">
                  <a:pos x="0" y="12"/>
                </a:cxn>
                <a:cxn ang="0">
                  <a:pos x="9" y="0"/>
                </a:cxn>
                <a:cxn ang="0">
                  <a:pos x="16" y="16"/>
                </a:cxn>
                <a:cxn ang="0">
                  <a:pos x="0" y="12"/>
                </a:cxn>
              </a:cxnLst>
              <a:rect l="0" t="0" r="r" b="b"/>
              <a:pathLst>
                <a:path w="17" h="17">
                  <a:moveTo>
                    <a:pt x="0" y="12"/>
                  </a:moveTo>
                  <a:lnTo>
                    <a:pt x="9" y="0"/>
                  </a:lnTo>
                  <a:lnTo>
                    <a:pt x="16" y="16"/>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43" name="Freeform 151">
              <a:extLst>
                <a:ext uri="{FF2B5EF4-FFF2-40B4-BE49-F238E27FC236}">
                  <a16:creationId xmlns:a16="http://schemas.microsoft.com/office/drawing/2014/main" id="{79410CF8-7F8A-46DA-B62F-A16AB9F59C17}"/>
                </a:ext>
              </a:extLst>
            </p:cNvPr>
            <p:cNvSpPr>
              <a:spLocks noChangeAspect="1"/>
            </p:cNvSpPr>
            <p:nvPr/>
          </p:nvSpPr>
          <p:spPr bwMode="auto">
            <a:xfrm>
              <a:off x="4070361" y="2608259"/>
              <a:ext cx="190501" cy="300037"/>
            </a:xfrm>
            <a:custGeom>
              <a:avLst/>
              <a:gdLst/>
              <a:ahLst/>
              <a:cxnLst>
                <a:cxn ang="0">
                  <a:pos x="0" y="25"/>
                </a:cxn>
                <a:cxn ang="0">
                  <a:pos x="3" y="10"/>
                </a:cxn>
                <a:cxn ang="0">
                  <a:pos x="12" y="0"/>
                </a:cxn>
                <a:cxn ang="0">
                  <a:pos x="27" y="0"/>
                </a:cxn>
                <a:cxn ang="0">
                  <a:pos x="17" y="12"/>
                </a:cxn>
                <a:cxn ang="0">
                  <a:pos x="38" y="15"/>
                </a:cxn>
                <a:cxn ang="0">
                  <a:pos x="25" y="32"/>
                </a:cxn>
                <a:cxn ang="0">
                  <a:pos x="41" y="38"/>
                </a:cxn>
                <a:cxn ang="0">
                  <a:pos x="56" y="60"/>
                </a:cxn>
                <a:cxn ang="0">
                  <a:pos x="52" y="62"/>
                </a:cxn>
                <a:cxn ang="0">
                  <a:pos x="58" y="67"/>
                </a:cxn>
                <a:cxn ang="0">
                  <a:pos x="54" y="73"/>
                </a:cxn>
                <a:cxn ang="0">
                  <a:pos x="69" y="74"/>
                </a:cxn>
                <a:cxn ang="0">
                  <a:pos x="60" y="88"/>
                </a:cxn>
                <a:cxn ang="0">
                  <a:pos x="67" y="92"/>
                </a:cxn>
                <a:cxn ang="0">
                  <a:pos x="5" y="106"/>
                </a:cxn>
                <a:cxn ang="0">
                  <a:pos x="33" y="86"/>
                </a:cxn>
                <a:cxn ang="0">
                  <a:pos x="24" y="89"/>
                </a:cxn>
                <a:cxn ang="0">
                  <a:pos x="9" y="83"/>
                </a:cxn>
                <a:cxn ang="0">
                  <a:pos x="20" y="76"/>
                </a:cxn>
                <a:cxn ang="0">
                  <a:pos x="13" y="73"/>
                </a:cxn>
                <a:cxn ang="0">
                  <a:pos x="29" y="65"/>
                </a:cxn>
                <a:cxn ang="0">
                  <a:pos x="31" y="55"/>
                </a:cxn>
                <a:cxn ang="0">
                  <a:pos x="23" y="52"/>
                </a:cxn>
                <a:cxn ang="0">
                  <a:pos x="27" y="46"/>
                </a:cxn>
                <a:cxn ang="0">
                  <a:pos x="11" y="49"/>
                </a:cxn>
                <a:cxn ang="0">
                  <a:pos x="12" y="34"/>
                </a:cxn>
                <a:cxn ang="0">
                  <a:pos x="3" y="41"/>
                </a:cxn>
                <a:cxn ang="0">
                  <a:pos x="8" y="25"/>
                </a:cxn>
                <a:cxn ang="0">
                  <a:pos x="0" y="25"/>
                </a:cxn>
              </a:cxnLst>
              <a:rect l="0" t="0" r="r" b="b"/>
              <a:pathLst>
                <a:path w="70" h="107">
                  <a:moveTo>
                    <a:pt x="0" y="25"/>
                  </a:moveTo>
                  <a:lnTo>
                    <a:pt x="3" y="10"/>
                  </a:lnTo>
                  <a:lnTo>
                    <a:pt x="12" y="0"/>
                  </a:lnTo>
                  <a:lnTo>
                    <a:pt x="27" y="0"/>
                  </a:lnTo>
                  <a:lnTo>
                    <a:pt x="17" y="12"/>
                  </a:lnTo>
                  <a:lnTo>
                    <a:pt x="38" y="15"/>
                  </a:lnTo>
                  <a:lnTo>
                    <a:pt x="25" y="32"/>
                  </a:lnTo>
                  <a:lnTo>
                    <a:pt x="41" y="38"/>
                  </a:lnTo>
                  <a:lnTo>
                    <a:pt x="56" y="60"/>
                  </a:lnTo>
                  <a:lnTo>
                    <a:pt x="52" y="62"/>
                  </a:lnTo>
                  <a:lnTo>
                    <a:pt x="58" y="67"/>
                  </a:lnTo>
                  <a:lnTo>
                    <a:pt x="54" y="73"/>
                  </a:lnTo>
                  <a:lnTo>
                    <a:pt x="69" y="74"/>
                  </a:lnTo>
                  <a:lnTo>
                    <a:pt x="60" y="88"/>
                  </a:lnTo>
                  <a:lnTo>
                    <a:pt x="67" y="92"/>
                  </a:lnTo>
                  <a:lnTo>
                    <a:pt x="5" y="106"/>
                  </a:lnTo>
                  <a:lnTo>
                    <a:pt x="33" y="86"/>
                  </a:lnTo>
                  <a:lnTo>
                    <a:pt x="24" y="89"/>
                  </a:lnTo>
                  <a:lnTo>
                    <a:pt x="9" y="83"/>
                  </a:lnTo>
                  <a:lnTo>
                    <a:pt x="20" y="76"/>
                  </a:lnTo>
                  <a:lnTo>
                    <a:pt x="13" y="73"/>
                  </a:lnTo>
                  <a:lnTo>
                    <a:pt x="29" y="65"/>
                  </a:lnTo>
                  <a:lnTo>
                    <a:pt x="31" y="55"/>
                  </a:lnTo>
                  <a:lnTo>
                    <a:pt x="23" y="52"/>
                  </a:lnTo>
                  <a:lnTo>
                    <a:pt x="27" y="46"/>
                  </a:lnTo>
                  <a:lnTo>
                    <a:pt x="11" y="49"/>
                  </a:lnTo>
                  <a:lnTo>
                    <a:pt x="12" y="34"/>
                  </a:lnTo>
                  <a:lnTo>
                    <a:pt x="3" y="41"/>
                  </a:lnTo>
                  <a:lnTo>
                    <a:pt x="8" y="25"/>
                  </a:lnTo>
                  <a:lnTo>
                    <a:pt x="0" y="25"/>
                  </a:lnTo>
                </a:path>
              </a:pathLst>
            </a:custGeom>
            <a:solidFill>
              <a:srgbClr val="D9D9D9"/>
            </a:solidFill>
            <a:ln w="6350" cap="rnd" cmpd="sng">
              <a:solidFill>
                <a:srgbClr val="FFFFFF"/>
              </a:solidFill>
              <a:prstDash val="solid"/>
              <a:round/>
              <a:headEnd type="none" w="sm" len="sm"/>
              <a:tailEnd type="none" w="sm" len="sm"/>
            </a:ln>
            <a:effectLst/>
          </p:spPr>
          <p:txBody>
            <a:bodyPr/>
            <a:lstStyle/>
            <a:p>
              <a:endParaRPr lang="en-US" sz="2213"/>
            </a:p>
          </p:txBody>
        </p:sp>
        <p:sp>
          <p:nvSpPr>
            <p:cNvPr id="344" name="Freeform 152">
              <a:extLst>
                <a:ext uri="{FF2B5EF4-FFF2-40B4-BE49-F238E27FC236}">
                  <a16:creationId xmlns:a16="http://schemas.microsoft.com/office/drawing/2014/main" id="{874C926C-0935-4514-B33C-F48939B73933}"/>
                </a:ext>
              </a:extLst>
            </p:cNvPr>
            <p:cNvSpPr>
              <a:spLocks noChangeAspect="1"/>
            </p:cNvSpPr>
            <p:nvPr/>
          </p:nvSpPr>
          <p:spPr bwMode="auto">
            <a:xfrm>
              <a:off x="152401" y="2084385"/>
              <a:ext cx="723902" cy="658811"/>
            </a:xfrm>
            <a:custGeom>
              <a:avLst/>
              <a:gdLst/>
              <a:ahLst/>
              <a:cxnLst>
                <a:cxn ang="0">
                  <a:pos x="17" y="94"/>
                </a:cxn>
                <a:cxn ang="0">
                  <a:pos x="18" y="104"/>
                </a:cxn>
                <a:cxn ang="0">
                  <a:pos x="48" y="109"/>
                </a:cxn>
                <a:cxn ang="0">
                  <a:pos x="59" y="105"/>
                </a:cxn>
                <a:cxn ang="0">
                  <a:pos x="26" y="133"/>
                </a:cxn>
                <a:cxn ang="0">
                  <a:pos x="25" y="146"/>
                </a:cxn>
                <a:cxn ang="0">
                  <a:pos x="25" y="154"/>
                </a:cxn>
                <a:cxn ang="0">
                  <a:pos x="31" y="164"/>
                </a:cxn>
                <a:cxn ang="0">
                  <a:pos x="44" y="173"/>
                </a:cxn>
                <a:cxn ang="0">
                  <a:pos x="49" y="164"/>
                </a:cxn>
                <a:cxn ang="0">
                  <a:pos x="53" y="186"/>
                </a:cxn>
                <a:cxn ang="0">
                  <a:pos x="81" y="188"/>
                </a:cxn>
                <a:cxn ang="0">
                  <a:pos x="88" y="186"/>
                </a:cxn>
                <a:cxn ang="0">
                  <a:pos x="84" y="209"/>
                </a:cxn>
                <a:cxn ang="0">
                  <a:pos x="69" y="222"/>
                </a:cxn>
                <a:cxn ang="0">
                  <a:pos x="41" y="234"/>
                </a:cxn>
                <a:cxn ang="0">
                  <a:pos x="74" y="225"/>
                </a:cxn>
                <a:cxn ang="0">
                  <a:pos x="79" y="212"/>
                </a:cxn>
                <a:cxn ang="0">
                  <a:pos x="123" y="191"/>
                </a:cxn>
                <a:cxn ang="0">
                  <a:pos x="124" y="177"/>
                </a:cxn>
                <a:cxn ang="0">
                  <a:pos x="157" y="137"/>
                </a:cxn>
                <a:cxn ang="0">
                  <a:pos x="166" y="148"/>
                </a:cxn>
                <a:cxn ang="0">
                  <a:pos x="169" y="156"/>
                </a:cxn>
                <a:cxn ang="0">
                  <a:pos x="143" y="170"/>
                </a:cxn>
                <a:cxn ang="0">
                  <a:pos x="144" y="179"/>
                </a:cxn>
                <a:cxn ang="0">
                  <a:pos x="176" y="160"/>
                </a:cxn>
                <a:cxn ang="0">
                  <a:pos x="178" y="151"/>
                </a:cxn>
                <a:cxn ang="0">
                  <a:pos x="191" y="153"/>
                </a:cxn>
                <a:cxn ang="0">
                  <a:pos x="212" y="167"/>
                </a:cxn>
                <a:cxn ang="0">
                  <a:pos x="252" y="167"/>
                </a:cxn>
                <a:cxn ang="0">
                  <a:pos x="250" y="175"/>
                </a:cxn>
                <a:cxn ang="0">
                  <a:pos x="265" y="176"/>
                </a:cxn>
                <a:cxn ang="0">
                  <a:pos x="240" y="164"/>
                </a:cxn>
                <a:cxn ang="0">
                  <a:pos x="145" y="15"/>
                </a:cxn>
                <a:cxn ang="0">
                  <a:pos x="115" y="4"/>
                </a:cxn>
                <a:cxn ang="0">
                  <a:pos x="104" y="8"/>
                </a:cxn>
                <a:cxn ang="0">
                  <a:pos x="101" y="0"/>
                </a:cxn>
                <a:cxn ang="0">
                  <a:pos x="73" y="10"/>
                </a:cxn>
                <a:cxn ang="0">
                  <a:pos x="70" y="13"/>
                </a:cxn>
                <a:cxn ang="0">
                  <a:pos x="57" y="24"/>
                </a:cxn>
                <a:cxn ang="0">
                  <a:pos x="39" y="35"/>
                </a:cxn>
                <a:cxn ang="0">
                  <a:pos x="18" y="46"/>
                </a:cxn>
                <a:cxn ang="0">
                  <a:pos x="38" y="67"/>
                </a:cxn>
                <a:cxn ang="0">
                  <a:pos x="53" y="74"/>
                </a:cxn>
                <a:cxn ang="0">
                  <a:pos x="63" y="79"/>
                </a:cxn>
                <a:cxn ang="0">
                  <a:pos x="38" y="82"/>
                </a:cxn>
                <a:cxn ang="0">
                  <a:pos x="30" y="75"/>
                </a:cxn>
              </a:cxnLst>
              <a:rect l="0" t="0" r="r" b="b"/>
              <a:pathLst>
                <a:path w="266" h="235">
                  <a:moveTo>
                    <a:pt x="0" y="89"/>
                  </a:moveTo>
                  <a:lnTo>
                    <a:pt x="17" y="94"/>
                  </a:lnTo>
                  <a:lnTo>
                    <a:pt x="10" y="95"/>
                  </a:lnTo>
                  <a:lnTo>
                    <a:pt x="18" y="104"/>
                  </a:lnTo>
                  <a:lnTo>
                    <a:pt x="44" y="103"/>
                  </a:lnTo>
                  <a:lnTo>
                    <a:pt x="48" y="109"/>
                  </a:lnTo>
                  <a:lnTo>
                    <a:pt x="65" y="102"/>
                  </a:lnTo>
                  <a:lnTo>
                    <a:pt x="59" y="105"/>
                  </a:lnTo>
                  <a:lnTo>
                    <a:pt x="62" y="119"/>
                  </a:lnTo>
                  <a:lnTo>
                    <a:pt x="26" y="133"/>
                  </a:lnTo>
                  <a:lnTo>
                    <a:pt x="16" y="148"/>
                  </a:lnTo>
                  <a:lnTo>
                    <a:pt x="25" y="146"/>
                  </a:lnTo>
                  <a:lnTo>
                    <a:pt x="18" y="149"/>
                  </a:lnTo>
                  <a:lnTo>
                    <a:pt x="25" y="154"/>
                  </a:lnTo>
                  <a:lnTo>
                    <a:pt x="38" y="156"/>
                  </a:lnTo>
                  <a:lnTo>
                    <a:pt x="31" y="164"/>
                  </a:lnTo>
                  <a:lnTo>
                    <a:pt x="37" y="172"/>
                  </a:lnTo>
                  <a:lnTo>
                    <a:pt x="44" y="173"/>
                  </a:lnTo>
                  <a:lnTo>
                    <a:pt x="58" y="156"/>
                  </a:lnTo>
                  <a:lnTo>
                    <a:pt x="49" y="164"/>
                  </a:lnTo>
                  <a:lnTo>
                    <a:pt x="57" y="180"/>
                  </a:lnTo>
                  <a:lnTo>
                    <a:pt x="53" y="186"/>
                  </a:lnTo>
                  <a:lnTo>
                    <a:pt x="69" y="177"/>
                  </a:lnTo>
                  <a:lnTo>
                    <a:pt x="81" y="188"/>
                  </a:lnTo>
                  <a:lnTo>
                    <a:pt x="84" y="182"/>
                  </a:lnTo>
                  <a:lnTo>
                    <a:pt x="88" y="186"/>
                  </a:lnTo>
                  <a:lnTo>
                    <a:pt x="100" y="180"/>
                  </a:lnTo>
                  <a:lnTo>
                    <a:pt x="84" y="209"/>
                  </a:lnTo>
                  <a:lnTo>
                    <a:pt x="70" y="215"/>
                  </a:lnTo>
                  <a:lnTo>
                    <a:pt x="69" y="222"/>
                  </a:lnTo>
                  <a:lnTo>
                    <a:pt x="53" y="222"/>
                  </a:lnTo>
                  <a:lnTo>
                    <a:pt x="41" y="234"/>
                  </a:lnTo>
                  <a:lnTo>
                    <a:pt x="57" y="225"/>
                  </a:lnTo>
                  <a:lnTo>
                    <a:pt x="74" y="225"/>
                  </a:lnTo>
                  <a:lnTo>
                    <a:pt x="84" y="218"/>
                  </a:lnTo>
                  <a:lnTo>
                    <a:pt x="79" y="212"/>
                  </a:lnTo>
                  <a:lnTo>
                    <a:pt x="90" y="213"/>
                  </a:lnTo>
                  <a:lnTo>
                    <a:pt x="123" y="191"/>
                  </a:lnTo>
                  <a:lnTo>
                    <a:pt x="130" y="183"/>
                  </a:lnTo>
                  <a:lnTo>
                    <a:pt x="124" y="177"/>
                  </a:lnTo>
                  <a:lnTo>
                    <a:pt x="153" y="150"/>
                  </a:lnTo>
                  <a:lnTo>
                    <a:pt x="157" y="137"/>
                  </a:lnTo>
                  <a:lnTo>
                    <a:pt x="154" y="150"/>
                  </a:lnTo>
                  <a:lnTo>
                    <a:pt x="166" y="148"/>
                  </a:lnTo>
                  <a:lnTo>
                    <a:pt x="159" y="153"/>
                  </a:lnTo>
                  <a:lnTo>
                    <a:pt x="169" y="156"/>
                  </a:lnTo>
                  <a:lnTo>
                    <a:pt x="147" y="158"/>
                  </a:lnTo>
                  <a:lnTo>
                    <a:pt x="143" y="170"/>
                  </a:lnTo>
                  <a:lnTo>
                    <a:pt x="151" y="170"/>
                  </a:lnTo>
                  <a:lnTo>
                    <a:pt x="144" y="179"/>
                  </a:lnTo>
                  <a:lnTo>
                    <a:pt x="172" y="167"/>
                  </a:lnTo>
                  <a:lnTo>
                    <a:pt x="176" y="160"/>
                  </a:lnTo>
                  <a:lnTo>
                    <a:pt x="172" y="157"/>
                  </a:lnTo>
                  <a:lnTo>
                    <a:pt x="178" y="151"/>
                  </a:lnTo>
                  <a:lnTo>
                    <a:pt x="178" y="156"/>
                  </a:lnTo>
                  <a:lnTo>
                    <a:pt x="191" y="153"/>
                  </a:lnTo>
                  <a:lnTo>
                    <a:pt x="189" y="158"/>
                  </a:lnTo>
                  <a:lnTo>
                    <a:pt x="212" y="167"/>
                  </a:lnTo>
                  <a:lnTo>
                    <a:pt x="246" y="172"/>
                  </a:lnTo>
                  <a:lnTo>
                    <a:pt x="252" y="167"/>
                  </a:lnTo>
                  <a:lnTo>
                    <a:pt x="257" y="169"/>
                  </a:lnTo>
                  <a:lnTo>
                    <a:pt x="250" y="175"/>
                  </a:lnTo>
                  <a:lnTo>
                    <a:pt x="260" y="180"/>
                  </a:lnTo>
                  <a:lnTo>
                    <a:pt x="265" y="176"/>
                  </a:lnTo>
                  <a:lnTo>
                    <a:pt x="256" y="164"/>
                  </a:lnTo>
                  <a:lnTo>
                    <a:pt x="240" y="164"/>
                  </a:lnTo>
                  <a:lnTo>
                    <a:pt x="240" y="27"/>
                  </a:lnTo>
                  <a:lnTo>
                    <a:pt x="145" y="15"/>
                  </a:lnTo>
                  <a:lnTo>
                    <a:pt x="141" y="9"/>
                  </a:lnTo>
                  <a:lnTo>
                    <a:pt x="115" y="4"/>
                  </a:lnTo>
                  <a:lnTo>
                    <a:pt x="112" y="10"/>
                  </a:lnTo>
                  <a:lnTo>
                    <a:pt x="104" y="8"/>
                  </a:lnTo>
                  <a:lnTo>
                    <a:pt x="111" y="3"/>
                  </a:lnTo>
                  <a:lnTo>
                    <a:pt x="101" y="0"/>
                  </a:lnTo>
                  <a:lnTo>
                    <a:pt x="90" y="9"/>
                  </a:lnTo>
                  <a:lnTo>
                    <a:pt x="73" y="10"/>
                  </a:lnTo>
                  <a:lnTo>
                    <a:pt x="71" y="18"/>
                  </a:lnTo>
                  <a:lnTo>
                    <a:pt x="70" y="13"/>
                  </a:lnTo>
                  <a:lnTo>
                    <a:pt x="54" y="18"/>
                  </a:lnTo>
                  <a:lnTo>
                    <a:pt x="57" y="24"/>
                  </a:lnTo>
                  <a:lnTo>
                    <a:pt x="49" y="22"/>
                  </a:lnTo>
                  <a:lnTo>
                    <a:pt x="39" y="35"/>
                  </a:lnTo>
                  <a:lnTo>
                    <a:pt x="16" y="40"/>
                  </a:lnTo>
                  <a:lnTo>
                    <a:pt x="18" y="46"/>
                  </a:lnTo>
                  <a:lnTo>
                    <a:pt x="11" y="48"/>
                  </a:lnTo>
                  <a:lnTo>
                    <a:pt x="38" y="67"/>
                  </a:lnTo>
                  <a:lnTo>
                    <a:pt x="76" y="76"/>
                  </a:lnTo>
                  <a:lnTo>
                    <a:pt x="53" y="74"/>
                  </a:lnTo>
                  <a:lnTo>
                    <a:pt x="54" y="79"/>
                  </a:lnTo>
                  <a:lnTo>
                    <a:pt x="63" y="79"/>
                  </a:lnTo>
                  <a:lnTo>
                    <a:pt x="56" y="84"/>
                  </a:lnTo>
                  <a:lnTo>
                    <a:pt x="38" y="82"/>
                  </a:lnTo>
                  <a:lnTo>
                    <a:pt x="38" y="75"/>
                  </a:lnTo>
                  <a:lnTo>
                    <a:pt x="30" y="75"/>
                  </a:lnTo>
                  <a:lnTo>
                    <a:pt x="0" y="8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45" name="Freeform 153">
              <a:extLst>
                <a:ext uri="{FF2B5EF4-FFF2-40B4-BE49-F238E27FC236}">
                  <a16:creationId xmlns:a16="http://schemas.microsoft.com/office/drawing/2014/main" id="{FEDA717C-96DD-4171-ADDD-459B9E1F581E}"/>
                </a:ext>
              </a:extLst>
            </p:cNvPr>
            <p:cNvSpPr>
              <a:spLocks noChangeAspect="1"/>
            </p:cNvSpPr>
            <p:nvPr/>
          </p:nvSpPr>
          <p:spPr bwMode="auto">
            <a:xfrm>
              <a:off x="444502" y="3763957"/>
              <a:ext cx="44450" cy="49212"/>
            </a:xfrm>
            <a:custGeom>
              <a:avLst/>
              <a:gdLst/>
              <a:ahLst/>
              <a:cxnLst>
                <a:cxn ang="0">
                  <a:pos x="0" y="6"/>
                </a:cxn>
                <a:cxn ang="0">
                  <a:pos x="1" y="0"/>
                </a:cxn>
                <a:cxn ang="0">
                  <a:pos x="16" y="10"/>
                </a:cxn>
                <a:cxn ang="0">
                  <a:pos x="5" y="16"/>
                </a:cxn>
                <a:cxn ang="0">
                  <a:pos x="0" y="6"/>
                </a:cxn>
              </a:cxnLst>
              <a:rect l="0" t="0" r="r" b="b"/>
              <a:pathLst>
                <a:path w="17" h="17">
                  <a:moveTo>
                    <a:pt x="0" y="6"/>
                  </a:moveTo>
                  <a:lnTo>
                    <a:pt x="1" y="0"/>
                  </a:lnTo>
                  <a:lnTo>
                    <a:pt x="16" y="10"/>
                  </a:lnTo>
                  <a:lnTo>
                    <a:pt x="5" y="16"/>
                  </a:lnTo>
                  <a:lnTo>
                    <a:pt x="0" y="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46" name="Freeform 154">
              <a:extLst>
                <a:ext uri="{FF2B5EF4-FFF2-40B4-BE49-F238E27FC236}">
                  <a16:creationId xmlns:a16="http://schemas.microsoft.com/office/drawing/2014/main" id="{048C32FC-62B6-4843-A1C9-9CA6648D2BCA}"/>
                </a:ext>
              </a:extLst>
            </p:cNvPr>
            <p:cNvSpPr>
              <a:spLocks noChangeAspect="1"/>
            </p:cNvSpPr>
            <p:nvPr/>
          </p:nvSpPr>
          <p:spPr bwMode="auto">
            <a:xfrm>
              <a:off x="471489" y="2633659"/>
              <a:ext cx="65088" cy="47625"/>
            </a:xfrm>
            <a:custGeom>
              <a:avLst/>
              <a:gdLst/>
              <a:ahLst/>
              <a:cxnLst>
                <a:cxn ang="0">
                  <a:pos x="0" y="6"/>
                </a:cxn>
                <a:cxn ang="0">
                  <a:pos x="7" y="16"/>
                </a:cxn>
                <a:cxn ang="0">
                  <a:pos x="23" y="2"/>
                </a:cxn>
                <a:cxn ang="0">
                  <a:pos x="8" y="0"/>
                </a:cxn>
                <a:cxn ang="0">
                  <a:pos x="10" y="5"/>
                </a:cxn>
                <a:cxn ang="0">
                  <a:pos x="0" y="6"/>
                </a:cxn>
              </a:cxnLst>
              <a:rect l="0" t="0" r="r" b="b"/>
              <a:pathLst>
                <a:path w="24" h="17">
                  <a:moveTo>
                    <a:pt x="0" y="6"/>
                  </a:moveTo>
                  <a:lnTo>
                    <a:pt x="7" y="16"/>
                  </a:lnTo>
                  <a:lnTo>
                    <a:pt x="23" y="2"/>
                  </a:lnTo>
                  <a:lnTo>
                    <a:pt x="8" y="0"/>
                  </a:lnTo>
                  <a:lnTo>
                    <a:pt x="10" y="5"/>
                  </a:lnTo>
                  <a:lnTo>
                    <a:pt x="0" y="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47" name="Freeform 155">
              <a:extLst>
                <a:ext uri="{FF2B5EF4-FFF2-40B4-BE49-F238E27FC236}">
                  <a16:creationId xmlns:a16="http://schemas.microsoft.com/office/drawing/2014/main" id="{4D4241EC-BC25-47D5-A734-479CB92DA485}"/>
                </a:ext>
              </a:extLst>
            </p:cNvPr>
            <p:cNvSpPr>
              <a:spLocks noChangeAspect="1"/>
            </p:cNvSpPr>
            <p:nvPr/>
          </p:nvSpPr>
          <p:spPr bwMode="auto">
            <a:xfrm>
              <a:off x="876303" y="2560634"/>
              <a:ext cx="195263" cy="184150"/>
            </a:xfrm>
            <a:custGeom>
              <a:avLst/>
              <a:gdLst/>
              <a:ahLst/>
              <a:cxnLst>
                <a:cxn ang="0">
                  <a:pos x="0" y="7"/>
                </a:cxn>
                <a:cxn ang="0">
                  <a:pos x="3" y="16"/>
                </a:cxn>
                <a:cxn ang="0">
                  <a:pos x="13" y="20"/>
                </a:cxn>
                <a:cxn ang="0">
                  <a:pos x="18" y="17"/>
                </a:cxn>
                <a:cxn ang="0">
                  <a:pos x="9" y="12"/>
                </a:cxn>
                <a:cxn ang="0">
                  <a:pos x="18" y="12"/>
                </a:cxn>
                <a:cxn ang="0">
                  <a:pos x="25" y="21"/>
                </a:cxn>
                <a:cxn ang="0">
                  <a:pos x="23" y="6"/>
                </a:cxn>
                <a:cxn ang="0">
                  <a:pos x="28" y="19"/>
                </a:cxn>
                <a:cxn ang="0">
                  <a:pos x="43" y="26"/>
                </a:cxn>
                <a:cxn ang="0">
                  <a:pos x="41" y="35"/>
                </a:cxn>
                <a:cxn ang="0">
                  <a:pos x="58" y="46"/>
                </a:cxn>
                <a:cxn ang="0">
                  <a:pos x="53" y="55"/>
                </a:cxn>
                <a:cxn ang="0">
                  <a:pos x="62" y="48"/>
                </a:cxn>
                <a:cxn ang="0">
                  <a:pos x="64" y="65"/>
                </a:cxn>
                <a:cxn ang="0">
                  <a:pos x="70" y="62"/>
                </a:cxn>
                <a:cxn ang="0">
                  <a:pos x="71" y="49"/>
                </a:cxn>
                <a:cxn ang="0">
                  <a:pos x="55" y="42"/>
                </a:cxn>
                <a:cxn ang="0">
                  <a:pos x="23" y="0"/>
                </a:cxn>
                <a:cxn ang="0">
                  <a:pos x="5" y="12"/>
                </a:cxn>
                <a:cxn ang="0">
                  <a:pos x="0" y="7"/>
                </a:cxn>
              </a:cxnLst>
              <a:rect l="0" t="0" r="r" b="b"/>
              <a:pathLst>
                <a:path w="72" h="66">
                  <a:moveTo>
                    <a:pt x="0" y="7"/>
                  </a:moveTo>
                  <a:lnTo>
                    <a:pt x="3" y="16"/>
                  </a:lnTo>
                  <a:lnTo>
                    <a:pt x="13" y="20"/>
                  </a:lnTo>
                  <a:lnTo>
                    <a:pt x="18" y="17"/>
                  </a:lnTo>
                  <a:lnTo>
                    <a:pt x="9" y="12"/>
                  </a:lnTo>
                  <a:lnTo>
                    <a:pt x="18" y="12"/>
                  </a:lnTo>
                  <a:lnTo>
                    <a:pt x="25" y="21"/>
                  </a:lnTo>
                  <a:lnTo>
                    <a:pt x="23" y="6"/>
                  </a:lnTo>
                  <a:lnTo>
                    <a:pt x="28" y="19"/>
                  </a:lnTo>
                  <a:lnTo>
                    <a:pt x="43" y="26"/>
                  </a:lnTo>
                  <a:lnTo>
                    <a:pt x="41" y="35"/>
                  </a:lnTo>
                  <a:lnTo>
                    <a:pt x="58" y="46"/>
                  </a:lnTo>
                  <a:lnTo>
                    <a:pt x="53" y="55"/>
                  </a:lnTo>
                  <a:lnTo>
                    <a:pt x="62" y="48"/>
                  </a:lnTo>
                  <a:lnTo>
                    <a:pt x="64" y="65"/>
                  </a:lnTo>
                  <a:lnTo>
                    <a:pt x="70" y="62"/>
                  </a:lnTo>
                  <a:lnTo>
                    <a:pt x="71" y="49"/>
                  </a:lnTo>
                  <a:lnTo>
                    <a:pt x="55" y="42"/>
                  </a:lnTo>
                  <a:lnTo>
                    <a:pt x="23" y="0"/>
                  </a:lnTo>
                  <a:lnTo>
                    <a:pt x="5" y="12"/>
                  </a:lnTo>
                  <a:lnTo>
                    <a:pt x="0" y="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48" name="Freeform 156">
              <a:extLst>
                <a:ext uri="{FF2B5EF4-FFF2-40B4-BE49-F238E27FC236}">
                  <a16:creationId xmlns:a16="http://schemas.microsoft.com/office/drawing/2014/main" id="{358EDB92-F73C-4704-AE5A-20CC78128519}"/>
                </a:ext>
              </a:extLst>
            </p:cNvPr>
            <p:cNvSpPr>
              <a:spLocks noChangeAspect="1"/>
            </p:cNvSpPr>
            <p:nvPr/>
          </p:nvSpPr>
          <p:spPr bwMode="auto">
            <a:xfrm>
              <a:off x="919166" y="2619371"/>
              <a:ext cx="47625" cy="47625"/>
            </a:xfrm>
            <a:custGeom>
              <a:avLst/>
              <a:gdLst/>
              <a:ahLst/>
              <a:cxnLst>
                <a:cxn ang="0">
                  <a:pos x="0" y="0"/>
                </a:cxn>
                <a:cxn ang="0">
                  <a:pos x="4" y="16"/>
                </a:cxn>
                <a:cxn ang="0">
                  <a:pos x="5" y="8"/>
                </a:cxn>
                <a:cxn ang="0">
                  <a:pos x="16" y="16"/>
                </a:cxn>
                <a:cxn ang="0">
                  <a:pos x="7" y="8"/>
                </a:cxn>
                <a:cxn ang="0">
                  <a:pos x="16" y="3"/>
                </a:cxn>
                <a:cxn ang="0">
                  <a:pos x="0" y="0"/>
                </a:cxn>
              </a:cxnLst>
              <a:rect l="0" t="0" r="r" b="b"/>
              <a:pathLst>
                <a:path w="17" h="17">
                  <a:moveTo>
                    <a:pt x="0" y="0"/>
                  </a:moveTo>
                  <a:lnTo>
                    <a:pt x="4" y="16"/>
                  </a:lnTo>
                  <a:lnTo>
                    <a:pt x="5" y="8"/>
                  </a:lnTo>
                  <a:lnTo>
                    <a:pt x="16" y="16"/>
                  </a:lnTo>
                  <a:lnTo>
                    <a:pt x="7" y="8"/>
                  </a:lnTo>
                  <a:lnTo>
                    <a:pt x="16" y="3"/>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49" name="Freeform 157">
              <a:extLst>
                <a:ext uri="{FF2B5EF4-FFF2-40B4-BE49-F238E27FC236}">
                  <a16:creationId xmlns:a16="http://schemas.microsoft.com/office/drawing/2014/main" id="{8F550D41-9B20-4386-B289-3F7BCC3DD855}"/>
                </a:ext>
              </a:extLst>
            </p:cNvPr>
            <p:cNvSpPr>
              <a:spLocks noChangeAspect="1"/>
            </p:cNvSpPr>
            <p:nvPr/>
          </p:nvSpPr>
          <p:spPr bwMode="auto">
            <a:xfrm>
              <a:off x="933453" y="2644771"/>
              <a:ext cx="46038" cy="47625"/>
            </a:xfrm>
            <a:custGeom>
              <a:avLst/>
              <a:gdLst/>
              <a:ahLst/>
              <a:cxnLst>
                <a:cxn ang="0">
                  <a:pos x="0" y="0"/>
                </a:cxn>
                <a:cxn ang="0">
                  <a:pos x="16" y="3"/>
                </a:cxn>
                <a:cxn ang="0">
                  <a:pos x="16" y="16"/>
                </a:cxn>
                <a:cxn ang="0">
                  <a:pos x="0" y="0"/>
                </a:cxn>
              </a:cxnLst>
              <a:rect l="0" t="0" r="r" b="b"/>
              <a:pathLst>
                <a:path w="17" h="17">
                  <a:moveTo>
                    <a:pt x="0" y="0"/>
                  </a:moveTo>
                  <a:lnTo>
                    <a:pt x="16" y="3"/>
                  </a:lnTo>
                  <a:lnTo>
                    <a:pt x="16" y="16"/>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0" name="Freeform 158">
              <a:extLst>
                <a:ext uri="{FF2B5EF4-FFF2-40B4-BE49-F238E27FC236}">
                  <a16:creationId xmlns:a16="http://schemas.microsoft.com/office/drawing/2014/main" id="{EF6DDDFD-FF2C-40D5-A6CF-85DB7208B878}"/>
                </a:ext>
              </a:extLst>
            </p:cNvPr>
            <p:cNvSpPr>
              <a:spLocks noChangeAspect="1"/>
            </p:cNvSpPr>
            <p:nvPr/>
          </p:nvSpPr>
          <p:spPr bwMode="auto">
            <a:xfrm>
              <a:off x="955678" y="2620959"/>
              <a:ext cx="46038" cy="49212"/>
            </a:xfrm>
            <a:custGeom>
              <a:avLst/>
              <a:gdLst/>
              <a:ahLst/>
              <a:cxnLst>
                <a:cxn ang="0">
                  <a:pos x="0" y="0"/>
                </a:cxn>
                <a:cxn ang="0">
                  <a:pos x="1" y="16"/>
                </a:cxn>
                <a:cxn ang="0">
                  <a:pos x="12" y="16"/>
                </a:cxn>
                <a:cxn ang="0">
                  <a:pos x="8" y="1"/>
                </a:cxn>
                <a:cxn ang="0">
                  <a:pos x="16" y="11"/>
                </a:cxn>
                <a:cxn ang="0">
                  <a:pos x="8" y="0"/>
                </a:cxn>
                <a:cxn ang="0">
                  <a:pos x="0" y="0"/>
                </a:cxn>
              </a:cxnLst>
              <a:rect l="0" t="0" r="r" b="b"/>
              <a:pathLst>
                <a:path w="17" h="17">
                  <a:moveTo>
                    <a:pt x="0" y="0"/>
                  </a:moveTo>
                  <a:lnTo>
                    <a:pt x="1" y="16"/>
                  </a:lnTo>
                  <a:lnTo>
                    <a:pt x="12" y="16"/>
                  </a:lnTo>
                  <a:lnTo>
                    <a:pt x="8" y="1"/>
                  </a:lnTo>
                  <a:lnTo>
                    <a:pt x="16" y="11"/>
                  </a:lnTo>
                  <a:lnTo>
                    <a:pt x="8" y="0"/>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1" name="Freeform 159">
              <a:extLst>
                <a:ext uri="{FF2B5EF4-FFF2-40B4-BE49-F238E27FC236}">
                  <a16:creationId xmlns:a16="http://schemas.microsoft.com/office/drawing/2014/main" id="{0B1297E6-A404-4F2F-BE60-149CC0975535}"/>
                </a:ext>
              </a:extLst>
            </p:cNvPr>
            <p:cNvSpPr>
              <a:spLocks noChangeAspect="1"/>
            </p:cNvSpPr>
            <p:nvPr/>
          </p:nvSpPr>
          <p:spPr bwMode="auto">
            <a:xfrm>
              <a:off x="973141" y="2662234"/>
              <a:ext cx="47625" cy="47625"/>
            </a:xfrm>
            <a:custGeom>
              <a:avLst/>
              <a:gdLst/>
              <a:ahLst/>
              <a:cxnLst>
                <a:cxn ang="0">
                  <a:pos x="0" y="0"/>
                </a:cxn>
                <a:cxn ang="0">
                  <a:pos x="16" y="16"/>
                </a:cxn>
                <a:cxn ang="0">
                  <a:pos x="16" y="2"/>
                </a:cxn>
                <a:cxn ang="0">
                  <a:pos x="0" y="0"/>
                </a:cxn>
              </a:cxnLst>
              <a:rect l="0" t="0" r="r" b="b"/>
              <a:pathLst>
                <a:path w="17" h="17">
                  <a:moveTo>
                    <a:pt x="0" y="0"/>
                  </a:moveTo>
                  <a:lnTo>
                    <a:pt x="16" y="16"/>
                  </a:lnTo>
                  <a:lnTo>
                    <a:pt x="16" y="2"/>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2" name="Freeform 160">
              <a:extLst>
                <a:ext uri="{FF2B5EF4-FFF2-40B4-BE49-F238E27FC236}">
                  <a16:creationId xmlns:a16="http://schemas.microsoft.com/office/drawing/2014/main" id="{FE582853-CFBA-4A3B-8935-060EB83DB3D9}"/>
                </a:ext>
              </a:extLst>
            </p:cNvPr>
            <p:cNvSpPr>
              <a:spLocks noChangeAspect="1"/>
            </p:cNvSpPr>
            <p:nvPr/>
          </p:nvSpPr>
          <p:spPr bwMode="auto">
            <a:xfrm>
              <a:off x="982666" y="2689221"/>
              <a:ext cx="46038" cy="49212"/>
            </a:xfrm>
            <a:custGeom>
              <a:avLst/>
              <a:gdLst/>
              <a:ahLst/>
              <a:cxnLst>
                <a:cxn ang="0">
                  <a:pos x="0" y="0"/>
                </a:cxn>
                <a:cxn ang="0">
                  <a:pos x="12" y="6"/>
                </a:cxn>
                <a:cxn ang="0">
                  <a:pos x="16" y="16"/>
                </a:cxn>
                <a:cxn ang="0">
                  <a:pos x="0" y="0"/>
                </a:cxn>
              </a:cxnLst>
              <a:rect l="0" t="0" r="r" b="b"/>
              <a:pathLst>
                <a:path w="17" h="17">
                  <a:moveTo>
                    <a:pt x="0" y="0"/>
                  </a:moveTo>
                  <a:lnTo>
                    <a:pt x="12" y="6"/>
                  </a:lnTo>
                  <a:lnTo>
                    <a:pt x="16" y="16"/>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3" name="Freeform 161">
              <a:extLst>
                <a:ext uri="{FF2B5EF4-FFF2-40B4-BE49-F238E27FC236}">
                  <a16:creationId xmlns:a16="http://schemas.microsoft.com/office/drawing/2014/main" id="{EE69942C-F507-4194-8A24-94B458FA5F67}"/>
                </a:ext>
              </a:extLst>
            </p:cNvPr>
            <p:cNvSpPr>
              <a:spLocks noChangeAspect="1"/>
            </p:cNvSpPr>
            <p:nvPr/>
          </p:nvSpPr>
          <p:spPr bwMode="auto">
            <a:xfrm>
              <a:off x="1033466" y="2705096"/>
              <a:ext cx="47625" cy="46037"/>
            </a:xfrm>
            <a:custGeom>
              <a:avLst/>
              <a:gdLst/>
              <a:ahLst/>
              <a:cxnLst>
                <a:cxn ang="0">
                  <a:pos x="0" y="8"/>
                </a:cxn>
                <a:cxn ang="0">
                  <a:pos x="5" y="0"/>
                </a:cxn>
                <a:cxn ang="0">
                  <a:pos x="16" y="16"/>
                </a:cxn>
                <a:cxn ang="0">
                  <a:pos x="0" y="8"/>
                </a:cxn>
              </a:cxnLst>
              <a:rect l="0" t="0" r="r" b="b"/>
              <a:pathLst>
                <a:path w="17" h="17">
                  <a:moveTo>
                    <a:pt x="0" y="8"/>
                  </a:moveTo>
                  <a:lnTo>
                    <a:pt x="5" y="0"/>
                  </a:lnTo>
                  <a:lnTo>
                    <a:pt x="16" y="16"/>
                  </a:lnTo>
                  <a:lnTo>
                    <a:pt x="0" y="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4" name="Freeform 162">
              <a:extLst>
                <a:ext uri="{FF2B5EF4-FFF2-40B4-BE49-F238E27FC236}">
                  <a16:creationId xmlns:a16="http://schemas.microsoft.com/office/drawing/2014/main" id="{AD35118D-8BB4-4234-BF9D-EF19428B6957}"/>
                </a:ext>
              </a:extLst>
            </p:cNvPr>
            <p:cNvSpPr>
              <a:spLocks noChangeAspect="1"/>
            </p:cNvSpPr>
            <p:nvPr/>
          </p:nvSpPr>
          <p:spPr bwMode="auto">
            <a:xfrm>
              <a:off x="1203329" y="2922583"/>
              <a:ext cx="1393829" cy="709611"/>
            </a:xfrm>
            <a:custGeom>
              <a:avLst/>
              <a:gdLst/>
              <a:ahLst/>
              <a:cxnLst>
                <a:cxn ang="0">
                  <a:pos x="6" y="35"/>
                </a:cxn>
                <a:cxn ang="0">
                  <a:pos x="7" y="38"/>
                </a:cxn>
                <a:cxn ang="0">
                  <a:pos x="16" y="124"/>
                </a:cxn>
                <a:cxn ang="0">
                  <a:pos x="20" y="133"/>
                </a:cxn>
                <a:cxn ang="0">
                  <a:pos x="53" y="166"/>
                </a:cxn>
                <a:cxn ang="0">
                  <a:pos x="88" y="179"/>
                </a:cxn>
                <a:cxn ang="0">
                  <a:pos x="162" y="188"/>
                </a:cxn>
                <a:cxn ang="0">
                  <a:pos x="204" y="207"/>
                </a:cxn>
                <a:cxn ang="0">
                  <a:pos x="245" y="245"/>
                </a:cxn>
                <a:cxn ang="0">
                  <a:pos x="261" y="216"/>
                </a:cxn>
                <a:cxn ang="0">
                  <a:pos x="289" y="207"/>
                </a:cxn>
                <a:cxn ang="0">
                  <a:pos x="313" y="204"/>
                </a:cxn>
                <a:cxn ang="0">
                  <a:pos x="323" y="202"/>
                </a:cxn>
                <a:cxn ang="0">
                  <a:pos x="326" y="203"/>
                </a:cxn>
                <a:cxn ang="0">
                  <a:pos x="371" y="214"/>
                </a:cxn>
                <a:cxn ang="0">
                  <a:pos x="385" y="252"/>
                </a:cxn>
                <a:cxn ang="0">
                  <a:pos x="395" y="235"/>
                </a:cxn>
                <a:cxn ang="0">
                  <a:pos x="390" y="181"/>
                </a:cxn>
                <a:cxn ang="0">
                  <a:pos x="426" y="146"/>
                </a:cxn>
                <a:cxn ang="0">
                  <a:pos x="428" y="135"/>
                </a:cxn>
                <a:cxn ang="0">
                  <a:pos x="420" y="119"/>
                </a:cxn>
                <a:cxn ang="0">
                  <a:pos x="426" y="113"/>
                </a:cxn>
                <a:cxn ang="0">
                  <a:pos x="434" y="133"/>
                </a:cxn>
                <a:cxn ang="0">
                  <a:pos x="436" y="108"/>
                </a:cxn>
                <a:cxn ang="0">
                  <a:pos x="451" y="95"/>
                </a:cxn>
                <a:cxn ang="0">
                  <a:pos x="477" y="80"/>
                </a:cxn>
                <a:cxn ang="0">
                  <a:pos x="511" y="54"/>
                </a:cxn>
                <a:cxn ang="0">
                  <a:pos x="505" y="43"/>
                </a:cxn>
                <a:cxn ang="0">
                  <a:pos x="490" y="23"/>
                </a:cxn>
                <a:cxn ang="0">
                  <a:pos x="434" y="56"/>
                </a:cxn>
                <a:cxn ang="0">
                  <a:pos x="405" y="70"/>
                </a:cxn>
                <a:cxn ang="0">
                  <a:pos x="380" y="88"/>
                </a:cxn>
                <a:cxn ang="0">
                  <a:pos x="368" y="83"/>
                </a:cxn>
                <a:cxn ang="0">
                  <a:pos x="373" y="76"/>
                </a:cxn>
                <a:cxn ang="0">
                  <a:pos x="370" y="60"/>
                </a:cxn>
                <a:cxn ang="0">
                  <a:pos x="365" y="47"/>
                </a:cxn>
                <a:cxn ang="0">
                  <a:pos x="341" y="54"/>
                </a:cxn>
                <a:cxn ang="0">
                  <a:pos x="329" y="85"/>
                </a:cxn>
                <a:cxn ang="0">
                  <a:pos x="333" y="48"/>
                </a:cxn>
                <a:cxn ang="0">
                  <a:pos x="337" y="40"/>
                </a:cxn>
                <a:cxn ang="0">
                  <a:pos x="357" y="34"/>
                </a:cxn>
                <a:cxn ang="0">
                  <a:pos x="321" y="30"/>
                </a:cxn>
                <a:cxn ang="0">
                  <a:pos x="305" y="32"/>
                </a:cxn>
                <a:cxn ang="0">
                  <a:pos x="309" y="17"/>
                </a:cxn>
                <a:cxn ang="0">
                  <a:pos x="262" y="0"/>
                </a:cxn>
                <a:cxn ang="0">
                  <a:pos x="16" y="5"/>
                </a:cxn>
                <a:cxn ang="0">
                  <a:pos x="16" y="23"/>
                </a:cxn>
                <a:cxn ang="0">
                  <a:pos x="0" y="14"/>
                </a:cxn>
              </a:cxnLst>
              <a:rect l="0" t="0" r="r" b="b"/>
              <a:pathLst>
                <a:path w="512" h="253">
                  <a:moveTo>
                    <a:pt x="0" y="14"/>
                  </a:moveTo>
                  <a:lnTo>
                    <a:pt x="6" y="35"/>
                  </a:lnTo>
                  <a:lnTo>
                    <a:pt x="13" y="37"/>
                  </a:lnTo>
                  <a:lnTo>
                    <a:pt x="7" y="38"/>
                  </a:lnTo>
                  <a:lnTo>
                    <a:pt x="3" y="100"/>
                  </a:lnTo>
                  <a:lnTo>
                    <a:pt x="16" y="124"/>
                  </a:lnTo>
                  <a:lnTo>
                    <a:pt x="24" y="124"/>
                  </a:lnTo>
                  <a:lnTo>
                    <a:pt x="20" y="133"/>
                  </a:lnTo>
                  <a:lnTo>
                    <a:pt x="37" y="160"/>
                  </a:lnTo>
                  <a:lnTo>
                    <a:pt x="53" y="166"/>
                  </a:lnTo>
                  <a:lnTo>
                    <a:pt x="67" y="181"/>
                  </a:lnTo>
                  <a:lnTo>
                    <a:pt x="88" y="179"/>
                  </a:lnTo>
                  <a:lnTo>
                    <a:pt x="121" y="193"/>
                  </a:lnTo>
                  <a:lnTo>
                    <a:pt x="162" y="188"/>
                  </a:lnTo>
                  <a:lnTo>
                    <a:pt x="186" y="214"/>
                  </a:lnTo>
                  <a:lnTo>
                    <a:pt x="204" y="207"/>
                  </a:lnTo>
                  <a:lnTo>
                    <a:pt x="227" y="240"/>
                  </a:lnTo>
                  <a:lnTo>
                    <a:pt x="245" y="245"/>
                  </a:lnTo>
                  <a:lnTo>
                    <a:pt x="243" y="227"/>
                  </a:lnTo>
                  <a:lnTo>
                    <a:pt x="261" y="216"/>
                  </a:lnTo>
                  <a:lnTo>
                    <a:pt x="263" y="208"/>
                  </a:lnTo>
                  <a:lnTo>
                    <a:pt x="289" y="207"/>
                  </a:lnTo>
                  <a:lnTo>
                    <a:pt x="313" y="214"/>
                  </a:lnTo>
                  <a:lnTo>
                    <a:pt x="313" y="204"/>
                  </a:lnTo>
                  <a:lnTo>
                    <a:pt x="304" y="202"/>
                  </a:lnTo>
                  <a:lnTo>
                    <a:pt x="323" y="202"/>
                  </a:lnTo>
                  <a:lnTo>
                    <a:pt x="324" y="197"/>
                  </a:lnTo>
                  <a:lnTo>
                    <a:pt x="326" y="203"/>
                  </a:lnTo>
                  <a:lnTo>
                    <a:pt x="361" y="205"/>
                  </a:lnTo>
                  <a:lnTo>
                    <a:pt x="371" y="214"/>
                  </a:lnTo>
                  <a:lnTo>
                    <a:pt x="372" y="230"/>
                  </a:lnTo>
                  <a:lnTo>
                    <a:pt x="385" y="252"/>
                  </a:lnTo>
                  <a:lnTo>
                    <a:pt x="392" y="251"/>
                  </a:lnTo>
                  <a:lnTo>
                    <a:pt x="395" y="235"/>
                  </a:lnTo>
                  <a:lnTo>
                    <a:pt x="382" y="197"/>
                  </a:lnTo>
                  <a:lnTo>
                    <a:pt x="390" y="181"/>
                  </a:lnTo>
                  <a:lnTo>
                    <a:pt x="435" y="150"/>
                  </a:lnTo>
                  <a:lnTo>
                    <a:pt x="426" y="146"/>
                  </a:lnTo>
                  <a:lnTo>
                    <a:pt x="434" y="145"/>
                  </a:lnTo>
                  <a:lnTo>
                    <a:pt x="428" y="135"/>
                  </a:lnTo>
                  <a:lnTo>
                    <a:pt x="429" y="126"/>
                  </a:lnTo>
                  <a:lnTo>
                    <a:pt x="420" y="119"/>
                  </a:lnTo>
                  <a:lnTo>
                    <a:pt x="429" y="124"/>
                  </a:lnTo>
                  <a:lnTo>
                    <a:pt x="426" y="113"/>
                  </a:lnTo>
                  <a:lnTo>
                    <a:pt x="433" y="109"/>
                  </a:lnTo>
                  <a:lnTo>
                    <a:pt x="434" y="133"/>
                  </a:lnTo>
                  <a:lnTo>
                    <a:pt x="440" y="119"/>
                  </a:lnTo>
                  <a:lnTo>
                    <a:pt x="436" y="108"/>
                  </a:lnTo>
                  <a:lnTo>
                    <a:pt x="441" y="114"/>
                  </a:lnTo>
                  <a:lnTo>
                    <a:pt x="451" y="95"/>
                  </a:lnTo>
                  <a:lnTo>
                    <a:pt x="486" y="86"/>
                  </a:lnTo>
                  <a:lnTo>
                    <a:pt x="477" y="80"/>
                  </a:lnTo>
                  <a:lnTo>
                    <a:pt x="484" y="65"/>
                  </a:lnTo>
                  <a:lnTo>
                    <a:pt x="511" y="54"/>
                  </a:lnTo>
                  <a:lnTo>
                    <a:pt x="511" y="47"/>
                  </a:lnTo>
                  <a:lnTo>
                    <a:pt x="505" y="43"/>
                  </a:lnTo>
                  <a:lnTo>
                    <a:pt x="505" y="28"/>
                  </a:lnTo>
                  <a:lnTo>
                    <a:pt x="490" y="23"/>
                  </a:lnTo>
                  <a:lnTo>
                    <a:pt x="479" y="47"/>
                  </a:lnTo>
                  <a:lnTo>
                    <a:pt x="434" y="56"/>
                  </a:lnTo>
                  <a:lnTo>
                    <a:pt x="431" y="66"/>
                  </a:lnTo>
                  <a:lnTo>
                    <a:pt x="405" y="70"/>
                  </a:lnTo>
                  <a:lnTo>
                    <a:pt x="406" y="74"/>
                  </a:lnTo>
                  <a:lnTo>
                    <a:pt x="380" y="88"/>
                  </a:lnTo>
                  <a:lnTo>
                    <a:pt x="369" y="87"/>
                  </a:lnTo>
                  <a:lnTo>
                    <a:pt x="368" y="83"/>
                  </a:lnTo>
                  <a:lnTo>
                    <a:pt x="370" y="79"/>
                  </a:lnTo>
                  <a:lnTo>
                    <a:pt x="373" y="76"/>
                  </a:lnTo>
                  <a:lnTo>
                    <a:pt x="374" y="71"/>
                  </a:lnTo>
                  <a:lnTo>
                    <a:pt x="370" y="60"/>
                  </a:lnTo>
                  <a:lnTo>
                    <a:pt x="361" y="65"/>
                  </a:lnTo>
                  <a:lnTo>
                    <a:pt x="365" y="47"/>
                  </a:lnTo>
                  <a:lnTo>
                    <a:pt x="351" y="43"/>
                  </a:lnTo>
                  <a:lnTo>
                    <a:pt x="341" y="54"/>
                  </a:lnTo>
                  <a:lnTo>
                    <a:pt x="337" y="84"/>
                  </a:lnTo>
                  <a:lnTo>
                    <a:pt x="329" y="85"/>
                  </a:lnTo>
                  <a:lnTo>
                    <a:pt x="326" y="71"/>
                  </a:lnTo>
                  <a:lnTo>
                    <a:pt x="333" y="48"/>
                  </a:lnTo>
                  <a:lnTo>
                    <a:pt x="326" y="51"/>
                  </a:lnTo>
                  <a:lnTo>
                    <a:pt x="337" y="40"/>
                  </a:lnTo>
                  <a:lnTo>
                    <a:pt x="361" y="40"/>
                  </a:lnTo>
                  <a:lnTo>
                    <a:pt x="357" y="34"/>
                  </a:lnTo>
                  <a:lnTo>
                    <a:pt x="355" y="34"/>
                  </a:lnTo>
                  <a:lnTo>
                    <a:pt x="321" y="30"/>
                  </a:lnTo>
                  <a:lnTo>
                    <a:pt x="326" y="23"/>
                  </a:lnTo>
                  <a:lnTo>
                    <a:pt x="305" y="32"/>
                  </a:lnTo>
                  <a:lnTo>
                    <a:pt x="289" y="32"/>
                  </a:lnTo>
                  <a:lnTo>
                    <a:pt x="309" y="17"/>
                  </a:lnTo>
                  <a:lnTo>
                    <a:pt x="266" y="8"/>
                  </a:lnTo>
                  <a:lnTo>
                    <a:pt x="262" y="0"/>
                  </a:lnTo>
                  <a:lnTo>
                    <a:pt x="261" y="5"/>
                  </a:lnTo>
                  <a:lnTo>
                    <a:pt x="16" y="5"/>
                  </a:lnTo>
                  <a:lnTo>
                    <a:pt x="21" y="15"/>
                  </a:lnTo>
                  <a:lnTo>
                    <a:pt x="16" y="23"/>
                  </a:lnTo>
                  <a:lnTo>
                    <a:pt x="17" y="15"/>
                  </a:lnTo>
                  <a:lnTo>
                    <a:pt x="0" y="14"/>
                  </a:lnTo>
                </a:path>
              </a:pathLst>
            </a:custGeom>
            <a:solidFill>
              <a:srgbClr val="27ACAA"/>
            </a:solidFill>
            <a:ln w="6350" cap="rnd" cmpd="sng">
              <a:solidFill>
                <a:srgbClr val="FFFFFF"/>
              </a:solidFill>
              <a:prstDash val="solid"/>
              <a:round/>
              <a:headEnd type="none" w="sm" len="sm"/>
              <a:tailEnd type="none" w="sm" len="sm"/>
            </a:ln>
            <a:effectLst/>
          </p:spPr>
          <p:txBody>
            <a:bodyPr/>
            <a:lstStyle/>
            <a:p>
              <a:endParaRPr lang="en-US" sz="2213"/>
            </a:p>
          </p:txBody>
        </p:sp>
        <p:sp>
          <p:nvSpPr>
            <p:cNvPr id="355" name="Freeform 163">
              <a:extLst>
                <a:ext uri="{FF2B5EF4-FFF2-40B4-BE49-F238E27FC236}">
                  <a16:creationId xmlns:a16="http://schemas.microsoft.com/office/drawing/2014/main" id="{C93B11C6-1140-4F82-B861-E11AE0AF7658}"/>
                </a:ext>
              </a:extLst>
            </p:cNvPr>
            <p:cNvSpPr>
              <a:spLocks noChangeAspect="1"/>
            </p:cNvSpPr>
            <p:nvPr/>
          </p:nvSpPr>
          <p:spPr bwMode="auto">
            <a:xfrm>
              <a:off x="8763024" y="2414584"/>
              <a:ext cx="76200" cy="47625"/>
            </a:xfrm>
            <a:custGeom>
              <a:avLst/>
              <a:gdLst/>
              <a:ahLst/>
              <a:cxnLst>
                <a:cxn ang="0">
                  <a:pos x="0" y="4"/>
                </a:cxn>
                <a:cxn ang="0">
                  <a:pos x="16" y="0"/>
                </a:cxn>
                <a:cxn ang="0">
                  <a:pos x="27" y="8"/>
                </a:cxn>
                <a:cxn ang="0">
                  <a:pos x="21" y="16"/>
                </a:cxn>
                <a:cxn ang="0">
                  <a:pos x="0" y="4"/>
                </a:cxn>
              </a:cxnLst>
              <a:rect l="0" t="0" r="r" b="b"/>
              <a:pathLst>
                <a:path w="28" h="17">
                  <a:moveTo>
                    <a:pt x="0" y="4"/>
                  </a:moveTo>
                  <a:lnTo>
                    <a:pt x="16" y="0"/>
                  </a:lnTo>
                  <a:lnTo>
                    <a:pt x="27" y="8"/>
                  </a:lnTo>
                  <a:lnTo>
                    <a:pt x="21" y="16"/>
                  </a:lnTo>
                  <a:lnTo>
                    <a:pt x="0" y="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6" name="Freeform 164">
              <a:extLst>
                <a:ext uri="{FF2B5EF4-FFF2-40B4-BE49-F238E27FC236}">
                  <a16:creationId xmlns:a16="http://schemas.microsoft.com/office/drawing/2014/main" id="{7A255D78-2B6B-4BEB-AFAB-39E3EF358DA3}"/>
                </a:ext>
              </a:extLst>
            </p:cNvPr>
            <p:cNvSpPr>
              <a:spLocks noChangeAspect="1"/>
            </p:cNvSpPr>
            <p:nvPr/>
          </p:nvSpPr>
          <p:spPr bwMode="auto">
            <a:xfrm>
              <a:off x="2803533" y="5049830"/>
              <a:ext cx="128588" cy="139700"/>
            </a:xfrm>
            <a:custGeom>
              <a:avLst/>
              <a:gdLst/>
              <a:ahLst/>
              <a:cxnLst>
                <a:cxn ang="0">
                  <a:pos x="0" y="39"/>
                </a:cxn>
                <a:cxn ang="0">
                  <a:pos x="7" y="2"/>
                </a:cxn>
                <a:cxn ang="0">
                  <a:pos x="14" y="0"/>
                </a:cxn>
                <a:cxn ang="0">
                  <a:pos x="40" y="20"/>
                </a:cxn>
                <a:cxn ang="0">
                  <a:pos x="46" y="27"/>
                </a:cxn>
                <a:cxn ang="0">
                  <a:pos x="44" y="37"/>
                </a:cxn>
                <a:cxn ang="0">
                  <a:pos x="31" y="49"/>
                </a:cxn>
                <a:cxn ang="0">
                  <a:pos x="0" y="39"/>
                </a:cxn>
              </a:cxnLst>
              <a:rect l="0" t="0" r="r" b="b"/>
              <a:pathLst>
                <a:path w="47" h="50">
                  <a:moveTo>
                    <a:pt x="0" y="39"/>
                  </a:moveTo>
                  <a:lnTo>
                    <a:pt x="7" y="2"/>
                  </a:lnTo>
                  <a:lnTo>
                    <a:pt x="14" y="0"/>
                  </a:lnTo>
                  <a:lnTo>
                    <a:pt x="40" y="20"/>
                  </a:lnTo>
                  <a:lnTo>
                    <a:pt x="46" y="27"/>
                  </a:lnTo>
                  <a:lnTo>
                    <a:pt x="44" y="37"/>
                  </a:lnTo>
                  <a:lnTo>
                    <a:pt x="31" y="49"/>
                  </a:lnTo>
                  <a:lnTo>
                    <a:pt x="0" y="3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7" name="Freeform 165">
              <a:extLst>
                <a:ext uri="{FF2B5EF4-FFF2-40B4-BE49-F238E27FC236}">
                  <a16:creationId xmlns:a16="http://schemas.microsoft.com/office/drawing/2014/main" id="{39144C76-B425-4057-BB68-41051804F33D}"/>
                </a:ext>
              </a:extLst>
            </p:cNvPr>
            <p:cNvSpPr>
              <a:spLocks noChangeAspect="1"/>
            </p:cNvSpPr>
            <p:nvPr/>
          </p:nvSpPr>
          <p:spPr bwMode="auto">
            <a:xfrm>
              <a:off x="2444757" y="3965569"/>
              <a:ext cx="325438" cy="292100"/>
            </a:xfrm>
            <a:custGeom>
              <a:avLst/>
              <a:gdLst/>
              <a:ahLst/>
              <a:cxnLst>
                <a:cxn ang="0">
                  <a:pos x="0" y="28"/>
                </a:cxn>
                <a:cxn ang="0">
                  <a:pos x="12" y="46"/>
                </a:cxn>
                <a:cxn ang="0">
                  <a:pos x="29" y="48"/>
                </a:cxn>
                <a:cxn ang="0">
                  <a:pos x="34" y="55"/>
                </a:cxn>
                <a:cxn ang="0">
                  <a:pos x="52" y="54"/>
                </a:cxn>
                <a:cxn ang="0">
                  <a:pos x="49" y="85"/>
                </a:cxn>
                <a:cxn ang="0">
                  <a:pos x="57" y="98"/>
                </a:cxn>
                <a:cxn ang="0">
                  <a:pos x="67" y="103"/>
                </a:cxn>
                <a:cxn ang="0">
                  <a:pos x="89" y="91"/>
                </a:cxn>
                <a:cxn ang="0">
                  <a:pos x="80" y="88"/>
                </a:cxn>
                <a:cxn ang="0">
                  <a:pos x="76" y="71"/>
                </a:cxn>
                <a:cxn ang="0">
                  <a:pos x="91" y="75"/>
                </a:cxn>
                <a:cxn ang="0">
                  <a:pos x="113" y="64"/>
                </a:cxn>
                <a:cxn ang="0">
                  <a:pos x="107" y="55"/>
                </a:cxn>
                <a:cxn ang="0">
                  <a:pos x="115" y="48"/>
                </a:cxn>
                <a:cxn ang="0">
                  <a:pos x="111" y="42"/>
                </a:cxn>
                <a:cxn ang="0">
                  <a:pos x="119" y="35"/>
                </a:cxn>
                <a:cxn ang="0">
                  <a:pos x="109" y="34"/>
                </a:cxn>
                <a:cxn ang="0">
                  <a:pos x="109" y="25"/>
                </a:cxn>
                <a:cxn ang="0">
                  <a:pos x="92" y="17"/>
                </a:cxn>
                <a:cxn ang="0">
                  <a:pos x="100" y="14"/>
                </a:cxn>
                <a:cxn ang="0">
                  <a:pos x="47" y="16"/>
                </a:cxn>
                <a:cxn ang="0">
                  <a:pos x="30" y="0"/>
                </a:cxn>
                <a:cxn ang="0">
                  <a:pos x="31" y="7"/>
                </a:cxn>
                <a:cxn ang="0">
                  <a:pos x="16" y="13"/>
                </a:cxn>
                <a:cxn ang="0">
                  <a:pos x="20" y="25"/>
                </a:cxn>
                <a:cxn ang="0">
                  <a:pos x="15" y="30"/>
                </a:cxn>
                <a:cxn ang="0">
                  <a:pos x="12" y="19"/>
                </a:cxn>
                <a:cxn ang="0">
                  <a:pos x="17" y="4"/>
                </a:cxn>
                <a:cxn ang="0">
                  <a:pos x="0" y="28"/>
                </a:cxn>
              </a:cxnLst>
              <a:rect l="0" t="0" r="r" b="b"/>
              <a:pathLst>
                <a:path w="120" h="104">
                  <a:moveTo>
                    <a:pt x="0" y="28"/>
                  </a:moveTo>
                  <a:lnTo>
                    <a:pt x="12" y="46"/>
                  </a:lnTo>
                  <a:lnTo>
                    <a:pt x="29" y="48"/>
                  </a:lnTo>
                  <a:lnTo>
                    <a:pt x="34" y="55"/>
                  </a:lnTo>
                  <a:lnTo>
                    <a:pt x="52" y="54"/>
                  </a:lnTo>
                  <a:lnTo>
                    <a:pt x="49" y="85"/>
                  </a:lnTo>
                  <a:lnTo>
                    <a:pt x="57" y="98"/>
                  </a:lnTo>
                  <a:lnTo>
                    <a:pt x="67" y="103"/>
                  </a:lnTo>
                  <a:lnTo>
                    <a:pt x="89" y="91"/>
                  </a:lnTo>
                  <a:lnTo>
                    <a:pt x="80" y="88"/>
                  </a:lnTo>
                  <a:lnTo>
                    <a:pt x="76" y="71"/>
                  </a:lnTo>
                  <a:lnTo>
                    <a:pt x="91" y="75"/>
                  </a:lnTo>
                  <a:lnTo>
                    <a:pt x="113" y="64"/>
                  </a:lnTo>
                  <a:lnTo>
                    <a:pt x="107" y="55"/>
                  </a:lnTo>
                  <a:lnTo>
                    <a:pt x="115" y="48"/>
                  </a:lnTo>
                  <a:lnTo>
                    <a:pt x="111" y="42"/>
                  </a:lnTo>
                  <a:lnTo>
                    <a:pt x="119" y="35"/>
                  </a:lnTo>
                  <a:lnTo>
                    <a:pt x="109" y="34"/>
                  </a:lnTo>
                  <a:lnTo>
                    <a:pt x="109" y="25"/>
                  </a:lnTo>
                  <a:lnTo>
                    <a:pt x="92" y="17"/>
                  </a:lnTo>
                  <a:lnTo>
                    <a:pt x="100" y="14"/>
                  </a:lnTo>
                  <a:lnTo>
                    <a:pt x="47" y="16"/>
                  </a:lnTo>
                  <a:lnTo>
                    <a:pt x="30" y="0"/>
                  </a:lnTo>
                  <a:lnTo>
                    <a:pt x="31" y="7"/>
                  </a:lnTo>
                  <a:lnTo>
                    <a:pt x="16" y="13"/>
                  </a:lnTo>
                  <a:lnTo>
                    <a:pt x="20" y="25"/>
                  </a:lnTo>
                  <a:lnTo>
                    <a:pt x="15" y="30"/>
                  </a:lnTo>
                  <a:lnTo>
                    <a:pt x="12" y="19"/>
                  </a:lnTo>
                  <a:lnTo>
                    <a:pt x="17" y="4"/>
                  </a:lnTo>
                  <a:lnTo>
                    <a:pt x="0" y="2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8" name="Freeform 166">
              <a:extLst>
                <a:ext uri="{FF2B5EF4-FFF2-40B4-BE49-F238E27FC236}">
                  <a16:creationId xmlns:a16="http://schemas.microsoft.com/office/drawing/2014/main" id="{FE6E15CF-309D-42C8-B598-1831F0EF3B3E}"/>
                </a:ext>
              </a:extLst>
            </p:cNvPr>
            <p:cNvSpPr>
              <a:spLocks noChangeAspect="1"/>
            </p:cNvSpPr>
            <p:nvPr/>
          </p:nvSpPr>
          <p:spPr bwMode="auto">
            <a:xfrm>
              <a:off x="6688156" y="3684582"/>
              <a:ext cx="171450" cy="376237"/>
            </a:xfrm>
            <a:custGeom>
              <a:avLst/>
              <a:gdLst/>
              <a:ahLst/>
              <a:cxnLst>
                <a:cxn ang="0">
                  <a:pos x="0" y="7"/>
                </a:cxn>
                <a:cxn ang="0">
                  <a:pos x="9" y="21"/>
                </a:cxn>
                <a:cxn ang="0">
                  <a:pos x="21" y="26"/>
                </a:cxn>
                <a:cxn ang="0">
                  <a:pos x="15" y="37"/>
                </a:cxn>
                <a:cxn ang="0">
                  <a:pos x="37" y="54"/>
                </a:cxn>
                <a:cxn ang="0">
                  <a:pos x="47" y="79"/>
                </a:cxn>
                <a:cxn ang="0">
                  <a:pos x="47" y="99"/>
                </a:cxn>
                <a:cxn ang="0">
                  <a:pos x="20" y="117"/>
                </a:cxn>
                <a:cxn ang="0">
                  <a:pos x="25" y="134"/>
                </a:cxn>
                <a:cxn ang="0">
                  <a:pos x="33" y="122"/>
                </a:cxn>
                <a:cxn ang="0">
                  <a:pos x="38" y="125"/>
                </a:cxn>
                <a:cxn ang="0">
                  <a:pos x="40" y="118"/>
                </a:cxn>
                <a:cxn ang="0">
                  <a:pos x="62" y="106"/>
                </a:cxn>
                <a:cxn ang="0">
                  <a:pos x="59" y="72"/>
                </a:cxn>
                <a:cxn ang="0">
                  <a:pos x="30" y="41"/>
                </a:cxn>
                <a:cxn ang="0">
                  <a:pos x="33" y="31"/>
                </a:cxn>
                <a:cxn ang="0">
                  <a:pos x="50" y="15"/>
                </a:cxn>
                <a:cxn ang="0">
                  <a:pos x="27" y="0"/>
                </a:cxn>
                <a:cxn ang="0">
                  <a:pos x="0" y="7"/>
                </a:cxn>
              </a:cxnLst>
              <a:rect l="0" t="0" r="r" b="b"/>
              <a:pathLst>
                <a:path w="63" h="135">
                  <a:moveTo>
                    <a:pt x="0" y="7"/>
                  </a:moveTo>
                  <a:lnTo>
                    <a:pt x="9" y="21"/>
                  </a:lnTo>
                  <a:lnTo>
                    <a:pt x="21" y="26"/>
                  </a:lnTo>
                  <a:lnTo>
                    <a:pt x="15" y="37"/>
                  </a:lnTo>
                  <a:lnTo>
                    <a:pt x="37" y="54"/>
                  </a:lnTo>
                  <a:lnTo>
                    <a:pt x="47" y="79"/>
                  </a:lnTo>
                  <a:lnTo>
                    <a:pt x="47" y="99"/>
                  </a:lnTo>
                  <a:lnTo>
                    <a:pt x="20" y="117"/>
                  </a:lnTo>
                  <a:lnTo>
                    <a:pt x="25" y="134"/>
                  </a:lnTo>
                  <a:lnTo>
                    <a:pt x="33" y="122"/>
                  </a:lnTo>
                  <a:lnTo>
                    <a:pt x="38" y="125"/>
                  </a:lnTo>
                  <a:lnTo>
                    <a:pt x="40" y="118"/>
                  </a:lnTo>
                  <a:lnTo>
                    <a:pt x="62" y="106"/>
                  </a:lnTo>
                  <a:lnTo>
                    <a:pt x="59" y="72"/>
                  </a:lnTo>
                  <a:lnTo>
                    <a:pt x="30" y="41"/>
                  </a:lnTo>
                  <a:lnTo>
                    <a:pt x="33" y="31"/>
                  </a:lnTo>
                  <a:lnTo>
                    <a:pt x="50" y="15"/>
                  </a:lnTo>
                  <a:lnTo>
                    <a:pt x="27" y="0"/>
                  </a:lnTo>
                  <a:lnTo>
                    <a:pt x="0" y="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59" name="Freeform 167">
              <a:extLst>
                <a:ext uri="{FF2B5EF4-FFF2-40B4-BE49-F238E27FC236}">
                  <a16:creationId xmlns:a16="http://schemas.microsoft.com/office/drawing/2014/main" id="{F07ACF55-0F8E-497D-B915-284D41754D59}"/>
                </a:ext>
              </a:extLst>
            </p:cNvPr>
            <p:cNvSpPr>
              <a:spLocks noChangeAspect="1"/>
            </p:cNvSpPr>
            <p:nvPr/>
          </p:nvSpPr>
          <p:spPr bwMode="auto">
            <a:xfrm>
              <a:off x="5267340" y="3790945"/>
              <a:ext cx="233363" cy="166687"/>
            </a:xfrm>
            <a:custGeom>
              <a:avLst/>
              <a:gdLst/>
              <a:ahLst/>
              <a:cxnLst>
                <a:cxn ang="0">
                  <a:pos x="0" y="58"/>
                </a:cxn>
                <a:cxn ang="0">
                  <a:pos x="22" y="45"/>
                </a:cxn>
                <a:cxn ang="0">
                  <a:pos x="18" y="39"/>
                </a:cxn>
                <a:cxn ang="0">
                  <a:pos x="25" y="31"/>
                </a:cxn>
                <a:cxn ang="0">
                  <a:pos x="48" y="6"/>
                </a:cxn>
                <a:cxn ang="0">
                  <a:pos x="76" y="0"/>
                </a:cxn>
                <a:cxn ang="0">
                  <a:pos x="85" y="22"/>
                </a:cxn>
                <a:cxn ang="0">
                  <a:pos x="77" y="31"/>
                </a:cxn>
                <a:cxn ang="0">
                  <a:pos x="45" y="47"/>
                </a:cxn>
                <a:cxn ang="0">
                  <a:pos x="0" y="58"/>
                </a:cxn>
              </a:cxnLst>
              <a:rect l="0" t="0" r="r" b="b"/>
              <a:pathLst>
                <a:path w="86" h="59">
                  <a:moveTo>
                    <a:pt x="0" y="58"/>
                  </a:moveTo>
                  <a:lnTo>
                    <a:pt x="22" y="45"/>
                  </a:lnTo>
                  <a:lnTo>
                    <a:pt x="18" y="39"/>
                  </a:lnTo>
                  <a:lnTo>
                    <a:pt x="25" y="31"/>
                  </a:lnTo>
                  <a:lnTo>
                    <a:pt x="48" y="6"/>
                  </a:lnTo>
                  <a:lnTo>
                    <a:pt x="76" y="0"/>
                  </a:lnTo>
                  <a:lnTo>
                    <a:pt x="85" y="22"/>
                  </a:lnTo>
                  <a:lnTo>
                    <a:pt x="77" y="31"/>
                  </a:lnTo>
                  <a:lnTo>
                    <a:pt x="45" y="47"/>
                  </a:lnTo>
                  <a:lnTo>
                    <a:pt x="0" y="5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0" name="Freeform 168">
              <a:extLst>
                <a:ext uri="{FF2B5EF4-FFF2-40B4-BE49-F238E27FC236}">
                  <a16:creationId xmlns:a16="http://schemas.microsoft.com/office/drawing/2014/main" id="{12B5F271-1DB3-4047-A841-148DD8310718}"/>
                </a:ext>
              </a:extLst>
            </p:cNvPr>
            <p:cNvSpPr>
              <a:spLocks noChangeAspect="1"/>
            </p:cNvSpPr>
            <p:nvPr/>
          </p:nvSpPr>
          <p:spPr bwMode="auto">
            <a:xfrm>
              <a:off x="5249877" y="3835394"/>
              <a:ext cx="88900" cy="122237"/>
            </a:xfrm>
            <a:custGeom>
              <a:avLst/>
              <a:gdLst/>
              <a:ahLst/>
              <a:cxnLst>
                <a:cxn ang="0">
                  <a:pos x="0" y="9"/>
                </a:cxn>
                <a:cxn ang="0">
                  <a:pos x="7" y="43"/>
                </a:cxn>
                <a:cxn ang="0">
                  <a:pos x="29" y="30"/>
                </a:cxn>
                <a:cxn ang="0">
                  <a:pos x="25" y="24"/>
                </a:cxn>
                <a:cxn ang="0">
                  <a:pos x="32" y="16"/>
                </a:cxn>
                <a:cxn ang="0">
                  <a:pos x="32" y="7"/>
                </a:cxn>
                <a:cxn ang="0">
                  <a:pos x="15" y="0"/>
                </a:cxn>
                <a:cxn ang="0">
                  <a:pos x="0" y="9"/>
                </a:cxn>
              </a:cxnLst>
              <a:rect l="0" t="0" r="r" b="b"/>
              <a:pathLst>
                <a:path w="33" h="44">
                  <a:moveTo>
                    <a:pt x="0" y="9"/>
                  </a:moveTo>
                  <a:lnTo>
                    <a:pt x="7" y="43"/>
                  </a:lnTo>
                  <a:lnTo>
                    <a:pt x="29" y="30"/>
                  </a:lnTo>
                  <a:lnTo>
                    <a:pt x="25" y="24"/>
                  </a:lnTo>
                  <a:lnTo>
                    <a:pt x="32" y="16"/>
                  </a:lnTo>
                  <a:lnTo>
                    <a:pt x="32" y="7"/>
                  </a:lnTo>
                  <a:lnTo>
                    <a:pt x="15" y="0"/>
                  </a:lnTo>
                  <a:lnTo>
                    <a:pt x="0" y="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1" name="Freeform 169">
              <a:extLst>
                <a:ext uri="{FF2B5EF4-FFF2-40B4-BE49-F238E27FC236}">
                  <a16:creationId xmlns:a16="http://schemas.microsoft.com/office/drawing/2014/main" id="{A5F01254-2FAA-42BF-9D11-3637E3CF9123}"/>
                </a:ext>
              </a:extLst>
            </p:cNvPr>
            <p:cNvSpPr>
              <a:spLocks noChangeAspect="1"/>
            </p:cNvSpPr>
            <p:nvPr/>
          </p:nvSpPr>
          <p:spPr bwMode="auto">
            <a:xfrm>
              <a:off x="4545025" y="3003546"/>
              <a:ext cx="233363" cy="188912"/>
            </a:xfrm>
            <a:custGeom>
              <a:avLst/>
              <a:gdLst/>
              <a:ahLst/>
              <a:cxnLst>
                <a:cxn ang="0">
                  <a:pos x="0" y="15"/>
                </a:cxn>
                <a:cxn ang="0">
                  <a:pos x="0" y="5"/>
                </a:cxn>
                <a:cxn ang="0">
                  <a:pos x="22" y="0"/>
                </a:cxn>
                <a:cxn ang="0">
                  <a:pos x="39" y="13"/>
                </a:cxn>
                <a:cxn ang="0">
                  <a:pos x="58" y="9"/>
                </a:cxn>
                <a:cxn ang="0">
                  <a:pos x="81" y="30"/>
                </a:cxn>
                <a:cxn ang="0">
                  <a:pos x="78" y="51"/>
                </a:cxn>
                <a:cxn ang="0">
                  <a:pos x="84" y="61"/>
                </a:cxn>
                <a:cxn ang="0">
                  <a:pos x="66" y="66"/>
                </a:cxn>
                <a:cxn ang="0">
                  <a:pos x="57" y="48"/>
                </a:cxn>
                <a:cxn ang="0">
                  <a:pos x="50" y="55"/>
                </a:cxn>
                <a:cxn ang="0">
                  <a:pos x="22" y="37"/>
                </a:cxn>
                <a:cxn ang="0">
                  <a:pos x="8" y="18"/>
                </a:cxn>
                <a:cxn ang="0">
                  <a:pos x="1" y="22"/>
                </a:cxn>
                <a:cxn ang="0">
                  <a:pos x="0" y="15"/>
                </a:cxn>
              </a:cxnLst>
              <a:rect l="0" t="0" r="r" b="b"/>
              <a:pathLst>
                <a:path w="85" h="67">
                  <a:moveTo>
                    <a:pt x="0" y="15"/>
                  </a:moveTo>
                  <a:lnTo>
                    <a:pt x="0" y="5"/>
                  </a:lnTo>
                  <a:lnTo>
                    <a:pt x="22" y="0"/>
                  </a:lnTo>
                  <a:lnTo>
                    <a:pt x="39" y="13"/>
                  </a:lnTo>
                  <a:lnTo>
                    <a:pt x="58" y="9"/>
                  </a:lnTo>
                  <a:lnTo>
                    <a:pt x="81" y="30"/>
                  </a:lnTo>
                  <a:lnTo>
                    <a:pt x="78" y="51"/>
                  </a:lnTo>
                  <a:lnTo>
                    <a:pt x="84" y="61"/>
                  </a:lnTo>
                  <a:lnTo>
                    <a:pt x="66" y="66"/>
                  </a:lnTo>
                  <a:lnTo>
                    <a:pt x="57" y="48"/>
                  </a:lnTo>
                  <a:lnTo>
                    <a:pt x="50" y="55"/>
                  </a:lnTo>
                  <a:lnTo>
                    <a:pt x="22" y="37"/>
                  </a:lnTo>
                  <a:lnTo>
                    <a:pt x="8" y="18"/>
                  </a:lnTo>
                  <a:lnTo>
                    <a:pt x="1" y="22"/>
                  </a:lnTo>
                  <a:lnTo>
                    <a:pt x="0" y="1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2" name="Freeform 170">
              <a:extLst>
                <a:ext uri="{FF2B5EF4-FFF2-40B4-BE49-F238E27FC236}">
                  <a16:creationId xmlns:a16="http://schemas.microsoft.com/office/drawing/2014/main" id="{EE0AAF14-B57F-41D9-BAE5-6430D2B2274E}"/>
                </a:ext>
              </a:extLst>
            </p:cNvPr>
            <p:cNvSpPr>
              <a:spLocks noChangeAspect="1"/>
            </p:cNvSpPr>
            <p:nvPr/>
          </p:nvSpPr>
          <p:spPr bwMode="auto">
            <a:xfrm>
              <a:off x="4494225" y="4416418"/>
              <a:ext cx="311151" cy="317499"/>
            </a:xfrm>
            <a:custGeom>
              <a:avLst/>
              <a:gdLst/>
              <a:ahLst/>
              <a:cxnLst>
                <a:cxn ang="0">
                  <a:pos x="0" y="105"/>
                </a:cxn>
                <a:cxn ang="0">
                  <a:pos x="15" y="101"/>
                </a:cxn>
                <a:cxn ang="0">
                  <a:pos x="88" y="112"/>
                </a:cxn>
                <a:cxn ang="0">
                  <a:pos x="104" y="107"/>
                </a:cxn>
                <a:cxn ang="0">
                  <a:pos x="93" y="98"/>
                </a:cxn>
                <a:cxn ang="0">
                  <a:pos x="93" y="65"/>
                </a:cxn>
                <a:cxn ang="0">
                  <a:pos x="113" y="65"/>
                </a:cxn>
                <a:cxn ang="0">
                  <a:pos x="112" y="46"/>
                </a:cxn>
                <a:cxn ang="0">
                  <a:pos x="93" y="48"/>
                </a:cxn>
                <a:cxn ang="0">
                  <a:pos x="91" y="16"/>
                </a:cxn>
                <a:cxn ang="0">
                  <a:pos x="83" y="10"/>
                </a:cxn>
                <a:cxn ang="0">
                  <a:pos x="71" y="11"/>
                </a:cxn>
                <a:cxn ang="0">
                  <a:pos x="69" y="20"/>
                </a:cxn>
                <a:cxn ang="0">
                  <a:pos x="56" y="21"/>
                </a:cxn>
                <a:cxn ang="0">
                  <a:pos x="42" y="0"/>
                </a:cxn>
                <a:cxn ang="0">
                  <a:pos x="8" y="5"/>
                </a:cxn>
                <a:cxn ang="0">
                  <a:pos x="20" y="47"/>
                </a:cxn>
                <a:cxn ang="0">
                  <a:pos x="0" y="105"/>
                </a:cxn>
              </a:cxnLst>
              <a:rect l="0" t="0" r="r" b="b"/>
              <a:pathLst>
                <a:path w="114" h="113">
                  <a:moveTo>
                    <a:pt x="0" y="105"/>
                  </a:moveTo>
                  <a:lnTo>
                    <a:pt x="15" y="101"/>
                  </a:lnTo>
                  <a:lnTo>
                    <a:pt x="88" y="112"/>
                  </a:lnTo>
                  <a:lnTo>
                    <a:pt x="104" y="107"/>
                  </a:lnTo>
                  <a:lnTo>
                    <a:pt x="93" y="98"/>
                  </a:lnTo>
                  <a:lnTo>
                    <a:pt x="93" y="65"/>
                  </a:lnTo>
                  <a:lnTo>
                    <a:pt x="113" y="65"/>
                  </a:lnTo>
                  <a:lnTo>
                    <a:pt x="112" y="46"/>
                  </a:lnTo>
                  <a:lnTo>
                    <a:pt x="93" y="48"/>
                  </a:lnTo>
                  <a:lnTo>
                    <a:pt x="91" y="16"/>
                  </a:lnTo>
                  <a:lnTo>
                    <a:pt x="83" y="10"/>
                  </a:lnTo>
                  <a:lnTo>
                    <a:pt x="71" y="11"/>
                  </a:lnTo>
                  <a:lnTo>
                    <a:pt x="69" y="20"/>
                  </a:lnTo>
                  <a:lnTo>
                    <a:pt x="56" y="21"/>
                  </a:lnTo>
                  <a:lnTo>
                    <a:pt x="42" y="0"/>
                  </a:lnTo>
                  <a:lnTo>
                    <a:pt x="8" y="5"/>
                  </a:lnTo>
                  <a:lnTo>
                    <a:pt x="20" y="47"/>
                  </a:lnTo>
                  <a:lnTo>
                    <a:pt x="0" y="10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3" name="Freeform 171">
              <a:extLst>
                <a:ext uri="{FF2B5EF4-FFF2-40B4-BE49-F238E27FC236}">
                  <a16:creationId xmlns:a16="http://schemas.microsoft.com/office/drawing/2014/main" id="{C8F083F1-370D-4691-BB4E-97CBD89194A9}"/>
                </a:ext>
              </a:extLst>
            </p:cNvPr>
            <p:cNvSpPr>
              <a:spLocks noChangeAspect="1"/>
            </p:cNvSpPr>
            <p:nvPr/>
          </p:nvSpPr>
          <p:spPr bwMode="auto">
            <a:xfrm>
              <a:off x="4505338" y="4391018"/>
              <a:ext cx="46038" cy="49212"/>
            </a:xfrm>
            <a:custGeom>
              <a:avLst/>
              <a:gdLst/>
              <a:ahLst/>
              <a:cxnLst>
                <a:cxn ang="0">
                  <a:pos x="0" y="5"/>
                </a:cxn>
                <a:cxn ang="0">
                  <a:pos x="7" y="16"/>
                </a:cxn>
                <a:cxn ang="0">
                  <a:pos x="16" y="0"/>
                </a:cxn>
                <a:cxn ang="0">
                  <a:pos x="0" y="5"/>
                </a:cxn>
              </a:cxnLst>
              <a:rect l="0" t="0" r="r" b="b"/>
              <a:pathLst>
                <a:path w="17" h="17">
                  <a:moveTo>
                    <a:pt x="0" y="5"/>
                  </a:moveTo>
                  <a:lnTo>
                    <a:pt x="7" y="16"/>
                  </a:lnTo>
                  <a:lnTo>
                    <a:pt x="16" y="0"/>
                  </a:lnTo>
                  <a:lnTo>
                    <a:pt x="0"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4" name="Freeform 172">
              <a:extLst>
                <a:ext uri="{FF2B5EF4-FFF2-40B4-BE49-F238E27FC236}">
                  <a16:creationId xmlns:a16="http://schemas.microsoft.com/office/drawing/2014/main" id="{00036AE4-A888-47A6-8B80-A53074B856B1}"/>
                </a:ext>
              </a:extLst>
            </p:cNvPr>
            <p:cNvSpPr>
              <a:spLocks noChangeAspect="1"/>
            </p:cNvSpPr>
            <p:nvPr/>
          </p:nvSpPr>
          <p:spPr bwMode="auto">
            <a:xfrm>
              <a:off x="4695838" y="4721218"/>
              <a:ext cx="230188" cy="239712"/>
            </a:xfrm>
            <a:custGeom>
              <a:avLst/>
              <a:gdLst/>
              <a:ahLst/>
              <a:cxnLst>
                <a:cxn ang="0">
                  <a:pos x="0" y="64"/>
                </a:cxn>
                <a:cxn ang="0">
                  <a:pos x="0" y="39"/>
                </a:cxn>
                <a:cxn ang="0">
                  <a:pos x="10" y="39"/>
                </a:cxn>
                <a:cxn ang="0">
                  <a:pos x="10" y="7"/>
                </a:cxn>
                <a:cxn ang="0">
                  <a:pos x="27" y="3"/>
                </a:cxn>
                <a:cxn ang="0">
                  <a:pos x="32" y="9"/>
                </a:cxn>
                <a:cxn ang="0">
                  <a:pos x="47" y="0"/>
                </a:cxn>
                <a:cxn ang="0">
                  <a:pos x="72" y="35"/>
                </a:cxn>
                <a:cxn ang="0">
                  <a:pos x="84" y="41"/>
                </a:cxn>
                <a:cxn ang="0">
                  <a:pos x="50" y="72"/>
                </a:cxn>
                <a:cxn ang="0">
                  <a:pos x="31" y="72"/>
                </a:cxn>
                <a:cxn ang="0">
                  <a:pos x="20" y="83"/>
                </a:cxn>
                <a:cxn ang="0">
                  <a:pos x="8" y="84"/>
                </a:cxn>
                <a:cxn ang="0">
                  <a:pos x="8" y="74"/>
                </a:cxn>
                <a:cxn ang="0">
                  <a:pos x="0" y="64"/>
                </a:cxn>
              </a:cxnLst>
              <a:rect l="0" t="0" r="r" b="b"/>
              <a:pathLst>
                <a:path w="85" h="85">
                  <a:moveTo>
                    <a:pt x="0" y="64"/>
                  </a:moveTo>
                  <a:lnTo>
                    <a:pt x="0" y="39"/>
                  </a:lnTo>
                  <a:lnTo>
                    <a:pt x="10" y="39"/>
                  </a:lnTo>
                  <a:lnTo>
                    <a:pt x="10" y="7"/>
                  </a:lnTo>
                  <a:lnTo>
                    <a:pt x="27" y="3"/>
                  </a:lnTo>
                  <a:lnTo>
                    <a:pt x="32" y="9"/>
                  </a:lnTo>
                  <a:lnTo>
                    <a:pt x="47" y="0"/>
                  </a:lnTo>
                  <a:lnTo>
                    <a:pt x="72" y="35"/>
                  </a:lnTo>
                  <a:lnTo>
                    <a:pt x="84" y="41"/>
                  </a:lnTo>
                  <a:lnTo>
                    <a:pt x="50" y="72"/>
                  </a:lnTo>
                  <a:lnTo>
                    <a:pt x="31" y="72"/>
                  </a:lnTo>
                  <a:lnTo>
                    <a:pt x="20" y="83"/>
                  </a:lnTo>
                  <a:lnTo>
                    <a:pt x="8" y="84"/>
                  </a:lnTo>
                  <a:lnTo>
                    <a:pt x="8" y="74"/>
                  </a:lnTo>
                  <a:lnTo>
                    <a:pt x="0" y="6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5" name="Freeform 173">
              <a:extLst>
                <a:ext uri="{FF2B5EF4-FFF2-40B4-BE49-F238E27FC236}">
                  <a16:creationId xmlns:a16="http://schemas.microsoft.com/office/drawing/2014/main" id="{FDE7AC4D-5FC5-4C60-9476-88F325683BC9}"/>
                </a:ext>
              </a:extLst>
            </p:cNvPr>
            <p:cNvSpPr>
              <a:spLocks noChangeAspect="1"/>
            </p:cNvSpPr>
            <p:nvPr/>
          </p:nvSpPr>
          <p:spPr bwMode="auto">
            <a:xfrm>
              <a:off x="4919676" y="4333869"/>
              <a:ext cx="44450" cy="50800"/>
            </a:xfrm>
            <a:custGeom>
              <a:avLst/>
              <a:gdLst/>
              <a:ahLst/>
              <a:cxnLst>
                <a:cxn ang="0">
                  <a:pos x="0" y="2"/>
                </a:cxn>
                <a:cxn ang="0">
                  <a:pos x="2" y="9"/>
                </a:cxn>
                <a:cxn ang="0">
                  <a:pos x="6" y="17"/>
                </a:cxn>
                <a:cxn ang="0">
                  <a:pos x="16" y="7"/>
                </a:cxn>
                <a:cxn ang="0">
                  <a:pos x="15" y="0"/>
                </a:cxn>
                <a:cxn ang="0">
                  <a:pos x="0" y="2"/>
                </a:cxn>
              </a:cxnLst>
              <a:rect l="0" t="0" r="r" b="b"/>
              <a:pathLst>
                <a:path w="17" h="18">
                  <a:moveTo>
                    <a:pt x="0" y="2"/>
                  </a:moveTo>
                  <a:lnTo>
                    <a:pt x="2" y="9"/>
                  </a:lnTo>
                  <a:lnTo>
                    <a:pt x="6" y="17"/>
                  </a:lnTo>
                  <a:lnTo>
                    <a:pt x="16" y="7"/>
                  </a:lnTo>
                  <a:lnTo>
                    <a:pt x="15" y="0"/>
                  </a:lnTo>
                  <a:lnTo>
                    <a:pt x="0" y="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6" name="Freeform 174">
              <a:extLst>
                <a:ext uri="{FF2B5EF4-FFF2-40B4-BE49-F238E27FC236}">
                  <a16:creationId xmlns:a16="http://schemas.microsoft.com/office/drawing/2014/main" id="{C82E0B9B-79E7-44B4-8245-27774E3E42A0}"/>
                </a:ext>
              </a:extLst>
            </p:cNvPr>
            <p:cNvSpPr>
              <a:spLocks noChangeAspect="1"/>
            </p:cNvSpPr>
            <p:nvPr/>
          </p:nvSpPr>
          <p:spPr bwMode="auto">
            <a:xfrm>
              <a:off x="4421200" y="3952869"/>
              <a:ext cx="187325" cy="285750"/>
            </a:xfrm>
            <a:custGeom>
              <a:avLst/>
              <a:gdLst/>
              <a:ahLst/>
              <a:cxnLst>
                <a:cxn ang="0">
                  <a:pos x="0" y="72"/>
                </a:cxn>
                <a:cxn ang="0">
                  <a:pos x="9" y="53"/>
                </a:cxn>
                <a:cxn ang="0">
                  <a:pos x="25" y="56"/>
                </a:cxn>
                <a:cxn ang="0">
                  <a:pos x="44" y="17"/>
                </a:cxn>
                <a:cxn ang="0">
                  <a:pos x="53" y="10"/>
                </a:cxn>
                <a:cxn ang="0">
                  <a:pos x="50" y="2"/>
                </a:cxn>
                <a:cxn ang="0">
                  <a:pos x="54" y="0"/>
                </a:cxn>
                <a:cxn ang="0">
                  <a:pos x="60" y="25"/>
                </a:cxn>
                <a:cxn ang="0">
                  <a:pos x="50" y="29"/>
                </a:cxn>
                <a:cxn ang="0">
                  <a:pos x="62" y="48"/>
                </a:cxn>
                <a:cxn ang="0">
                  <a:pos x="54" y="71"/>
                </a:cxn>
                <a:cxn ang="0">
                  <a:pos x="68" y="89"/>
                </a:cxn>
                <a:cxn ang="0">
                  <a:pos x="66" y="101"/>
                </a:cxn>
                <a:cxn ang="0">
                  <a:pos x="43" y="96"/>
                </a:cxn>
                <a:cxn ang="0">
                  <a:pos x="25" y="95"/>
                </a:cxn>
                <a:cxn ang="0">
                  <a:pos x="10" y="96"/>
                </a:cxn>
                <a:cxn ang="0">
                  <a:pos x="10" y="79"/>
                </a:cxn>
                <a:cxn ang="0">
                  <a:pos x="0" y="72"/>
                </a:cxn>
              </a:cxnLst>
              <a:rect l="0" t="0" r="r" b="b"/>
              <a:pathLst>
                <a:path w="69" h="102">
                  <a:moveTo>
                    <a:pt x="0" y="72"/>
                  </a:moveTo>
                  <a:lnTo>
                    <a:pt x="9" y="53"/>
                  </a:lnTo>
                  <a:lnTo>
                    <a:pt x="25" y="56"/>
                  </a:lnTo>
                  <a:lnTo>
                    <a:pt x="44" y="17"/>
                  </a:lnTo>
                  <a:lnTo>
                    <a:pt x="53" y="10"/>
                  </a:lnTo>
                  <a:lnTo>
                    <a:pt x="50" y="2"/>
                  </a:lnTo>
                  <a:lnTo>
                    <a:pt x="54" y="0"/>
                  </a:lnTo>
                  <a:lnTo>
                    <a:pt x="60" y="25"/>
                  </a:lnTo>
                  <a:lnTo>
                    <a:pt x="50" y="29"/>
                  </a:lnTo>
                  <a:lnTo>
                    <a:pt x="62" y="48"/>
                  </a:lnTo>
                  <a:lnTo>
                    <a:pt x="54" y="71"/>
                  </a:lnTo>
                  <a:lnTo>
                    <a:pt x="68" y="89"/>
                  </a:lnTo>
                  <a:lnTo>
                    <a:pt x="66" y="101"/>
                  </a:lnTo>
                  <a:lnTo>
                    <a:pt x="43" y="96"/>
                  </a:lnTo>
                  <a:lnTo>
                    <a:pt x="25" y="95"/>
                  </a:lnTo>
                  <a:lnTo>
                    <a:pt x="10" y="96"/>
                  </a:lnTo>
                  <a:lnTo>
                    <a:pt x="10" y="79"/>
                  </a:lnTo>
                  <a:lnTo>
                    <a:pt x="0" y="7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7" name="Freeform 175">
              <a:extLst>
                <a:ext uri="{FF2B5EF4-FFF2-40B4-BE49-F238E27FC236}">
                  <a16:creationId xmlns:a16="http://schemas.microsoft.com/office/drawing/2014/main" id="{078B0193-6683-489B-A6F1-5F3A02BBD38F}"/>
                </a:ext>
              </a:extLst>
            </p:cNvPr>
            <p:cNvSpPr>
              <a:spLocks noChangeAspect="1"/>
            </p:cNvSpPr>
            <p:nvPr/>
          </p:nvSpPr>
          <p:spPr bwMode="auto">
            <a:xfrm>
              <a:off x="4567250" y="3997319"/>
              <a:ext cx="319088" cy="207962"/>
            </a:xfrm>
            <a:custGeom>
              <a:avLst/>
              <a:gdLst/>
              <a:ahLst/>
              <a:cxnLst>
                <a:cxn ang="0">
                  <a:pos x="0" y="55"/>
                </a:cxn>
                <a:cxn ang="0">
                  <a:pos x="8" y="32"/>
                </a:cxn>
                <a:cxn ang="0">
                  <a:pos x="37" y="26"/>
                </a:cxn>
                <a:cxn ang="0">
                  <a:pos x="40" y="19"/>
                </a:cxn>
                <a:cxn ang="0">
                  <a:pos x="53" y="16"/>
                </a:cxn>
                <a:cxn ang="0">
                  <a:pos x="73" y="0"/>
                </a:cxn>
                <a:cxn ang="0">
                  <a:pos x="79" y="19"/>
                </a:cxn>
                <a:cxn ang="0">
                  <a:pos x="94" y="26"/>
                </a:cxn>
                <a:cxn ang="0">
                  <a:pos x="116" y="53"/>
                </a:cxn>
                <a:cxn ang="0">
                  <a:pos x="62" y="60"/>
                </a:cxn>
                <a:cxn ang="0">
                  <a:pos x="44" y="53"/>
                </a:cxn>
                <a:cxn ang="0">
                  <a:pos x="37" y="66"/>
                </a:cxn>
                <a:cxn ang="0">
                  <a:pos x="22" y="66"/>
                </a:cxn>
                <a:cxn ang="0">
                  <a:pos x="14" y="73"/>
                </a:cxn>
                <a:cxn ang="0">
                  <a:pos x="0" y="55"/>
                </a:cxn>
              </a:cxnLst>
              <a:rect l="0" t="0" r="r" b="b"/>
              <a:pathLst>
                <a:path w="117" h="74">
                  <a:moveTo>
                    <a:pt x="0" y="55"/>
                  </a:moveTo>
                  <a:lnTo>
                    <a:pt x="8" y="32"/>
                  </a:lnTo>
                  <a:lnTo>
                    <a:pt x="37" y="26"/>
                  </a:lnTo>
                  <a:lnTo>
                    <a:pt x="40" y="19"/>
                  </a:lnTo>
                  <a:lnTo>
                    <a:pt x="53" y="16"/>
                  </a:lnTo>
                  <a:lnTo>
                    <a:pt x="73" y="0"/>
                  </a:lnTo>
                  <a:lnTo>
                    <a:pt x="79" y="19"/>
                  </a:lnTo>
                  <a:lnTo>
                    <a:pt x="94" y="26"/>
                  </a:lnTo>
                  <a:lnTo>
                    <a:pt x="116" y="53"/>
                  </a:lnTo>
                  <a:lnTo>
                    <a:pt x="62" y="60"/>
                  </a:lnTo>
                  <a:lnTo>
                    <a:pt x="44" y="53"/>
                  </a:lnTo>
                  <a:lnTo>
                    <a:pt x="37" y="66"/>
                  </a:lnTo>
                  <a:lnTo>
                    <a:pt x="22" y="66"/>
                  </a:lnTo>
                  <a:lnTo>
                    <a:pt x="14" y="73"/>
                  </a:lnTo>
                  <a:lnTo>
                    <a:pt x="0" y="5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8" name="Freeform 176">
              <a:extLst>
                <a:ext uri="{FF2B5EF4-FFF2-40B4-BE49-F238E27FC236}">
                  <a16:creationId xmlns:a16="http://schemas.microsoft.com/office/drawing/2014/main" id="{C5BB3038-9B3A-4DFC-A154-9989429A1D8F}"/>
                </a:ext>
              </a:extLst>
            </p:cNvPr>
            <p:cNvSpPr>
              <a:spLocks noChangeAspect="1"/>
            </p:cNvSpPr>
            <p:nvPr/>
          </p:nvSpPr>
          <p:spPr bwMode="auto">
            <a:xfrm>
              <a:off x="4540263" y="3673470"/>
              <a:ext cx="260351" cy="414337"/>
            </a:xfrm>
            <a:custGeom>
              <a:avLst/>
              <a:gdLst/>
              <a:ahLst/>
              <a:cxnLst>
                <a:cxn ang="0">
                  <a:pos x="0" y="85"/>
                </a:cxn>
                <a:cxn ang="0">
                  <a:pos x="14" y="92"/>
                </a:cxn>
                <a:cxn ang="0">
                  <a:pos x="10" y="99"/>
                </a:cxn>
                <a:cxn ang="0">
                  <a:pos x="16" y="124"/>
                </a:cxn>
                <a:cxn ang="0">
                  <a:pos x="6" y="128"/>
                </a:cxn>
                <a:cxn ang="0">
                  <a:pos x="18" y="147"/>
                </a:cxn>
                <a:cxn ang="0">
                  <a:pos x="47" y="141"/>
                </a:cxn>
                <a:cxn ang="0">
                  <a:pos x="50" y="134"/>
                </a:cxn>
                <a:cxn ang="0">
                  <a:pos x="63" y="131"/>
                </a:cxn>
                <a:cxn ang="0">
                  <a:pos x="83" y="115"/>
                </a:cxn>
                <a:cxn ang="0">
                  <a:pos x="76" y="97"/>
                </a:cxn>
                <a:cxn ang="0">
                  <a:pos x="86" y="73"/>
                </a:cxn>
                <a:cxn ang="0">
                  <a:pos x="95" y="71"/>
                </a:cxn>
                <a:cxn ang="0">
                  <a:pos x="95" y="37"/>
                </a:cxn>
                <a:cxn ang="0">
                  <a:pos x="24" y="0"/>
                </a:cxn>
                <a:cxn ang="0">
                  <a:pos x="15" y="4"/>
                </a:cxn>
                <a:cxn ang="0">
                  <a:pos x="15" y="18"/>
                </a:cxn>
                <a:cxn ang="0">
                  <a:pos x="24" y="28"/>
                </a:cxn>
                <a:cxn ang="0">
                  <a:pos x="18" y="61"/>
                </a:cxn>
                <a:cxn ang="0">
                  <a:pos x="0" y="85"/>
                </a:cxn>
              </a:cxnLst>
              <a:rect l="0" t="0" r="r" b="b"/>
              <a:pathLst>
                <a:path w="96" h="148">
                  <a:moveTo>
                    <a:pt x="0" y="85"/>
                  </a:moveTo>
                  <a:lnTo>
                    <a:pt x="14" y="92"/>
                  </a:lnTo>
                  <a:lnTo>
                    <a:pt x="10" y="99"/>
                  </a:lnTo>
                  <a:lnTo>
                    <a:pt x="16" y="124"/>
                  </a:lnTo>
                  <a:lnTo>
                    <a:pt x="6" y="128"/>
                  </a:lnTo>
                  <a:lnTo>
                    <a:pt x="18" y="147"/>
                  </a:lnTo>
                  <a:lnTo>
                    <a:pt x="47" y="141"/>
                  </a:lnTo>
                  <a:lnTo>
                    <a:pt x="50" y="134"/>
                  </a:lnTo>
                  <a:lnTo>
                    <a:pt x="63" y="131"/>
                  </a:lnTo>
                  <a:lnTo>
                    <a:pt x="83" y="115"/>
                  </a:lnTo>
                  <a:lnTo>
                    <a:pt x="76" y="97"/>
                  </a:lnTo>
                  <a:lnTo>
                    <a:pt x="86" y="73"/>
                  </a:lnTo>
                  <a:lnTo>
                    <a:pt x="95" y="71"/>
                  </a:lnTo>
                  <a:lnTo>
                    <a:pt x="95" y="37"/>
                  </a:lnTo>
                  <a:lnTo>
                    <a:pt x="24" y="0"/>
                  </a:lnTo>
                  <a:lnTo>
                    <a:pt x="15" y="4"/>
                  </a:lnTo>
                  <a:lnTo>
                    <a:pt x="15" y="18"/>
                  </a:lnTo>
                  <a:lnTo>
                    <a:pt x="24" y="28"/>
                  </a:lnTo>
                  <a:lnTo>
                    <a:pt x="18" y="61"/>
                  </a:lnTo>
                  <a:lnTo>
                    <a:pt x="0" y="8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69" name="Freeform 177">
              <a:extLst>
                <a:ext uri="{FF2B5EF4-FFF2-40B4-BE49-F238E27FC236}">
                  <a16:creationId xmlns:a16="http://schemas.microsoft.com/office/drawing/2014/main" id="{55DBD067-9E96-4C7D-B455-A61DA525CABE}"/>
                </a:ext>
              </a:extLst>
            </p:cNvPr>
            <p:cNvSpPr>
              <a:spLocks noChangeAspect="1"/>
            </p:cNvSpPr>
            <p:nvPr/>
          </p:nvSpPr>
          <p:spPr bwMode="auto">
            <a:xfrm>
              <a:off x="4486287" y="4183056"/>
              <a:ext cx="184150" cy="219075"/>
            </a:xfrm>
            <a:custGeom>
              <a:avLst/>
              <a:gdLst/>
              <a:ahLst/>
              <a:cxnLst>
                <a:cxn ang="0">
                  <a:pos x="0" y="68"/>
                </a:cxn>
                <a:cxn ang="0">
                  <a:pos x="7" y="78"/>
                </a:cxn>
                <a:cxn ang="0">
                  <a:pos x="16" y="75"/>
                </a:cxn>
                <a:cxn ang="0">
                  <a:pos x="30" y="75"/>
                </a:cxn>
                <a:cxn ang="0">
                  <a:pos x="42" y="67"/>
                </a:cxn>
                <a:cxn ang="0">
                  <a:pos x="46" y="52"/>
                </a:cxn>
                <a:cxn ang="0">
                  <a:pos x="58" y="39"/>
                </a:cxn>
                <a:cxn ang="0">
                  <a:pos x="67" y="0"/>
                </a:cxn>
                <a:cxn ang="0">
                  <a:pos x="52" y="0"/>
                </a:cxn>
                <a:cxn ang="0">
                  <a:pos x="44" y="7"/>
                </a:cxn>
                <a:cxn ang="0">
                  <a:pos x="42" y="19"/>
                </a:cxn>
                <a:cxn ang="0">
                  <a:pos x="19" y="14"/>
                </a:cxn>
                <a:cxn ang="0">
                  <a:pos x="18" y="22"/>
                </a:cxn>
                <a:cxn ang="0">
                  <a:pos x="28" y="22"/>
                </a:cxn>
                <a:cxn ang="0">
                  <a:pos x="25" y="53"/>
                </a:cxn>
                <a:cxn ang="0">
                  <a:pos x="13" y="50"/>
                </a:cxn>
                <a:cxn ang="0">
                  <a:pos x="0" y="68"/>
                </a:cxn>
              </a:cxnLst>
              <a:rect l="0" t="0" r="r" b="b"/>
              <a:pathLst>
                <a:path w="68" h="79">
                  <a:moveTo>
                    <a:pt x="0" y="68"/>
                  </a:moveTo>
                  <a:lnTo>
                    <a:pt x="7" y="78"/>
                  </a:lnTo>
                  <a:lnTo>
                    <a:pt x="16" y="75"/>
                  </a:lnTo>
                  <a:lnTo>
                    <a:pt x="30" y="75"/>
                  </a:lnTo>
                  <a:lnTo>
                    <a:pt x="42" y="67"/>
                  </a:lnTo>
                  <a:lnTo>
                    <a:pt x="46" y="52"/>
                  </a:lnTo>
                  <a:lnTo>
                    <a:pt x="58" y="39"/>
                  </a:lnTo>
                  <a:lnTo>
                    <a:pt x="67" y="0"/>
                  </a:lnTo>
                  <a:lnTo>
                    <a:pt x="52" y="0"/>
                  </a:lnTo>
                  <a:lnTo>
                    <a:pt x="44" y="7"/>
                  </a:lnTo>
                  <a:lnTo>
                    <a:pt x="42" y="19"/>
                  </a:lnTo>
                  <a:lnTo>
                    <a:pt x="19" y="14"/>
                  </a:lnTo>
                  <a:lnTo>
                    <a:pt x="18" y="22"/>
                  </a:lnTo>
                  <a:lnTo>
                    <a:pt x="28" y="22"/>
                  </a:lnTo>
                  <a:lnTo>
                    <a:pt x="25" y="53"/>
                  </a:lnTo>
                  <a:lnTo>
                    <a:pt x="13" y="50"/>
                  </a:lnTo>
                  <a:lnTo>
                    <a:pt x="0" y="6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0" name="Freeform 178">
              <a:extLst>
                <a:ext uri="{FF2B5EF4-FFF2-40B4-BE49-F238E27FC236}">
                  <a16:creationId xmlns:a16="http://schemas.microsoft.com/office/drawing/2014/main" id="{9751349C-0758-48B0-9651-EC1BC32BD928}"/>
                </a:ext>
              </a:extLst>
            </p:cNvPr>
            <p:cNvSpPr>
              <a:spLocks noChangeAspect="1"/>
            </p:cNvSpPr>
            <p:nvPr/>
          </p:nvSpPr>
          <p:spPr bwMode="auto">
            <a:xfrm>
              <a:off x="4516450" y="4144956"/>
              <a:ext cx="458789" cy="463549"/>
            </a:xfrm>
            <a:custGeom>
              <a:avLst/>
              <a:gdLst/>
              <a:ahLst/>
              <a:cxnLst>
                <a:cxn ang="0">
                  <a:pos x="0" y="97"/>
                </a:cxn>
                <a:cxn ang="0">
                  <a:pos x="0" y="102"/>
                </a:cxn>
                <a:cxn ang="0">
                  <a:pos x="34" y="97"/>
                </a:cxn>
                <a:cxn ang="0">
                  <a:pos x="48" y="118"/>
                </a:cxn>
                <a:cxn ang="0">
                  <a:pos x="61" y="117"/>
                </a:cxn>
                <a:cxn ang="0">
                  <a:pos x="63" y="108"/>
                </a:cxn>
                <a:cxn ang="0">
                  <a:pos x="75" y="107"/>
                </a:cxn>
                <a:cxn ang="0">
                  <a:pos x="83" y="113"/>
                </a:cxn>
                <a:cxn ang="0">
                  <a:pos x="85" y="145"/>
                </a:cxn>
                <a:cxn ang="0">
                  <a:pos x="104" y="143"/>
                </a:cxn>
                <a:cxn ang="0">
                  <a:pos x="155" y="164"/>
                </a:cxn>
                <a:cxn ang="0">
                  <a:pos x="154" y="155"/>
                </a:cxn>
                <a:cxn ang="0">
                  <a:pos x="144" y="150"/>
                </a:cxn>
                <a:cxn ang="0">
                  <a:pos x="145" y="127"/>
                </a:cxn>
                <a:cxn ang="0">
                  <a:pos x="162" y="119"/>
                </a:cxn>
                <a:cxn ang="0">
                  <a:pos x="152" y="103"/>
                </a:cxn>
                <a:cxn ang="0">
                  <a:pos x="150" y="76"/>
                </a:cxn>
                <a:cxn ang="0">
                  <a:pos x="148" y="69"/>
                </a:cxn>
                <a:cxn ang="0">
                  <a:pos x="155" y="57"/>
                </a:cxn>
                <a:cxn ang="0">
                  <a:pos x="162" y="35"/>
                </a:cxn>
                <a:cxn ang="0">
                  <a:pos x="168" y="26"/>
                </a:cxn>
                <a:cxn ang="0">
                  <a:pos x="165" y="13"/>
                </a:cxn>
                <a:cxn ang="0">
                  <a:pos x="135" y="0"/>
                </a:cxn>
                <a:cxn ang="0">
                  <a:pos x="81" y="7"/>
                </a:cxn>
                <a:cxn ang="0">
                  <a:pos x="63" y="0"/>
                </a:cxn>
                <a:cxn ang="0">
                  <a:pos x="56" y="13"/>
                </a:cxn>
                <a:cxn ang="0">
                  <a:pos x="47" y="52"/>
                </a:cxn>
                <a:cxn ang="0">
                  <a:pos x="35" y="65"/>
                </a:cxn>
                <a:cxn ang="0">
                  <a:pos x="31" y="80"/>
                </a:cxn>
                <a:cxn ang="0">
                  <a:pos x="19" y="88"/>
                </a:cxn>
                <a:cxn ang="0">
                  <a:pos x="5" y="88"/>
                </a:cxn>
                <a:cxn ang="0">
                  <a:pos x="0" y="97"/>
                </a:cxn>
              </a:cxnLst>
              <a:rect l="0" t="0" r="r" b="b"/>
              <a:pathLst>
                <a:path w="169" h="165">
                  <a:moveTo>
                    <a:pt x="0" y="97"/>
                  </a:moveTo>
                  <a:lnTo>
                    <a:pt x="0" y="102"/>
                  </a:lnTo>
                  <a:lnTo>
                    <a:pt x="34" y="97"/>
                  </a:lnTo>
                  <a:lnTo>
                    <a:pt x="48" y="118"/>
                  </a:lnTo>
                  <a:lnTo>
                    <a:pt x="61" y="117"/>
                  </a:lnTo>
                  <a:lnTo>
                    <a:pt x="63" y="108"/>
                  </a:lnTo>
                  <a:lnTo>
                    <a:pt x="75" y="107"/>
                  </a:lnTo>
                  <a:lnTo>
                    <a:pt x="83" y="113"/>
                  </a:lnTo>
                  <a:lnTo>
                    <a:pt x="85" y="145"/>
                  </a:lnTo>
                  <a:lnTo>
                    <a:pt x="104" y="143"/>
                  </a:lnTo>
                  <a:lnTo>
                    <a:pt x="155" y="164"/>
                  </a:lnTo>
                  <a:lnTo>
                    <a:pt x="154" y="155"/>
                  </a:lnTo>
                  <a:lnTo>
                    <a:pt x="144" y="150"/>
                  </a:lnTo>
                  <a:lnTo>
                    <a:pt x="145" y="127"/>
                  </a:lnTo>
                  <a:lnTo>
                    <a:pt x="162" y="119"/>
                  </a:lnTo>
                  <a:lnTo>
                    <a:pt x="152" y="103"/>
                  </a:lnTo>
                  <a:lnTo>
                    <a:pt x="150" y="76"/>
                  </a:lnTo>
                  <a:lnTo>
                    <a:pt x="148" y="69"/>
                  </a:lnTo>
                  <a:lnTo>
                    <a:pt x="155" y="57"/>
                  </a:lnTo>
                  <a:lnTo>
                    <a:pt x="162" y="35"/>
                  </a:lnTo>
                  <a:lnTo>
                    <a:pt x="168" y="26"/>
                  </a:lnTo>
                  <a:lnTo>
                    <a:pt x="165" y="13"/>
                  </a:lnTo>
                  <a:lnTo>
                    <a:pt x="135" y="0"/>
                  </a:lnTo>
                  <a:lnTo>
                    <a:pt x="81" y="7"/>
                  </a:lnTo>
                  <a:lnTo>
                    <a:pt x="63" y="0"/>
                  </a:lnTo>
                  <a:lnTo>
                    <a:pt x="56" y="13"/>
                  </a:lnTo>
                  <a:lnTo>
                    <a:pt x="47" y="52"/>
                  </a:lnTo>
                  <a:lnTo>
                    <a:pt x="35" y="65"/>
                  </a:lnTo>
                  <a:lnTo>
                    <a:pt x="31" y="80"/>
                  </a:lnTo>
                  <a:lnTo>
                    <a:pt x="19" y="88"/>
                  </a:lnTo>
                  <a:lnTo>
                    <a:pt x="5" y="88"/>
                  </a:lnTo>
                  <a:lnTo>
                    <a:pt x="0" y="9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1" name="Freeform 179">
              <a:extLst>
                <a:ext uri="{FF2B5EF4-FFF2-40B4-BE49-F238E27FC236}">
                  <a16:creationId xmlns:a16="http://schemas.microsoft.com/office/drawing/2014/main" id="{E9F6B6E0-858E-4F60-868F-47805FE1E578}"/>
                </a:ext>
              </a:extLst>
            </p:cNvPr>
            <p:cNvSpPr>
              <a:spLocks noChangeAspect="1"/>
            </p:cNvSpPr>
            <p:nvPr/>
          </p:nvSpPr>
          <p:spPr bwMode="auto">
            <a:xfrm>
              <a:off x="4999051" y="3340095"/>
              <a:ext cx="60325" cy="49212"/>
            </a:xfrm>
            <a:custGeom>
              <a:avLst/>
              <a:gdLst/>
              <a:ahLst/>
              <a:cxnLst>
                <a:cxn ang="0">
                  <a:pos x="0" y="8"/>
                </a:cxn>
                <a:cxn ang="0">
                  <a:pos x="8" y="16"/>
                </a:cxn>
                <a:cxn ang="0">
                  <a:pos x="21" y="0"/>
                </a:cxn>
                <a:cxn ang="0">
                  <a:pos x="0" y="8"/>
                </a:cxn>
              </a:cxnLst>
              <a:rect l="0" t="0" r="r" b="b"/>
              <a:pathLst>
                <a:path w="22" h="17">
                  <a:moveTo>
                    <a:pt x="0" y="8"/>
                  </a:moveTo>
                  <a:lnTo>
                    <a:pt x="8" y="16"/>
                  </a:lnTo>
                  <a:lnTo>
                    <a:pt x="21" y="0"/>
                  </a:lnTo>
                  <a:lnTo>
                    <a:pt x="0" y="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2" name="Freeform 180">
              <a:extLst>
                <a:ext uri="{FF2B5EF4-FFF2-40B4-BE49-F238E27FC236}">
                  <a16:creationId xmlns:a16="http://schemas.microsoft.com/office/drawing/2014/main" id="{72F4972E-E225-44E5-9B6F-26433E1F8B98}"/>
                </a:ext>
              </a:extLst>
            </p:cNvPr>
            <p:cNvSpPr>
              <a:spLocks noChangeAspect="1"/>
            </p:cNvSpPr>
            <p:nvPr/>
          </p:nvSpPr>
          <p:spPr bwMode="auto">
            <a:xfrm>
              <a:off x="4238637" y="3959219"/>
              <a:ext cx="68263" cy="161925"/>
            </a:xfrm>
            <a:custGeom>
              <a:avLst/>
              <a:gdLst/>
              <a:ahLst/>
              <a:cxnLst>
                <a:cxn ang="0">
                  <a:pos x="0" y="14"/>
                </a:cxn>
                <a:cxn ang="0">
                  <a:pos x="9" y="56"/>
                </a:cxn>
                <a:cxn ang="0">
                  <a:pos x="17" y="55"/>
                </a:cxn>
                <a:cxn ang="0">
                  <a:pos x="24" y="7"/>
                </a:cxn>
                <a:cxn ang="0">
                  <a:pos x="17" y="0"/>
                </a:cxn>
                <a:cxn ang="0">
                  <a:pos x="12" y="4"/>
                </a:cxn>
                <a:cxn ang="0">
                  <a:pos x="0" y="14"/>
                </a:cxn>
              </a:cxnLst>
              <a:rect l="0" t="0" r="r" b="b"/>
              <a:pathLst>
                <a:path w="25" h="57">
                  <a:moveTo>
                    <a:pt x="0" y="14"/>
                  </a:moveTo>
                  <a:lnTo>
                    <a:pt x="9" y="56"/>
                  </a:lnTo>
                  <a:lnTo>
                    <a:pt x="17" y="55"/>
                  </a:lnTo>
                  <a:lnTo>
                    <a:pt x="24" y="7"/>
                  </a:lnTo>
                  <a:lnTo>
                    <a:pt x="17" y="0"/>
                  </a:lnTo>
                  <a:lnTo>
                    <a:pt x="12" y="4"/>
                  </a:lnTo>
                  <a:lnTo>
                    <a:pt x="0" y="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3" name="Freeform 181">
              <a:extLst>
                <a:ext uri="{FF2B5EF4-FFF2-40B4-BE49-F238E27FC236}">
                  <a16:creationId xmlns:a16="http://schemas.microsoft.com/office/drawing/2014/main" id="{053B8725-3D84-456D-8AA4-F927EC7AEA5A}"/>
                </a:ext>
              </a:extLst>
            </p:cNvPr>
            <p:cNvSpPr>
              <a:spLocks noChangeAspect="1"/>
            </p:cNvSpPr>
            <p:nvPr/>
          </p:nvSpPr>
          <p:spPr bwMode="auto">
            <a:xfrm>
              <a:off x="4446600" y="4217981"/>
              <a:ext cx="44450" cy="47625"/>
            </a:xfrm>
            <a:custGeom>
              <a:avLst/>
              <a:gdLst/>
              <a:ahLst/>
              <a:cxnLst>
                <a:cxn ang="0">
                  <a:pos x="0" y="16"/>
                </a:cxn>
                <a:cxn ang="0">
                  <a:pos x="1" y="1"/>
                </a:cxn>
                <a:cxn ang="0">
                  <a:pos x="16" y="0"/>
                </a:cxn>
                <a:cxn ang="0">
                  <a:pos x="16" y="14"/>
                </a:cxn>
                <a:cxn ang="0">
                  <a:pos x="0" y="16"/>
                </a:cxn>
              </a:cxnLst>
              <a:rect l="0" t="0" r="r" b="b"/>
              <a:pathLst>
                <a:path w="17" h="17">
                  <a:moveTo>
                    <a:pt x="0" y="16"/>
                  </a:moveTo>
                  <a:lnTo>
                    <a:pt x="1" y="1"/>
                  </a:lnTo>
                  <a:lnTo>
                    <a:pt x="16" y="0"/>
                  </a:lnTo>
                  <a:lnTo>
                    <a:pt x="16" y="14"/>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4" name="Freeform 182">
              <a:extLst>
                <a:ext uri="{FF2B5EF4-FFF2-40B4-BE49-F238E27FC236}">
                  <a16:creationId xmlns:a16="http://schemas.microsoft.com/office/drawing/2014/main" id="{13DFBACD-AD88-4C2C-BA64-9E3784CC5AE5}"/>
                </a:ext>
              </a:extLst>
            </p:cNvPr>
            <p:cNvSpPr>
              <a:spLocks noChangeAspect="1"/>
            </p:cNvSpPr>
            <p:nvPr/>
          </p:nvSpPr>
          <p:spPr bwMode="auto">
            <a:xfrm>
              <a:off x="5014926" y="3814757"/>
              <a:ext cx="366713" cy="374649"/>
            </a:xfrm>
            <a:custGeom>
              <a:avLst/>
              <a:gdLst/>
              <a:ahLst/>
              <a:cxnLst>
                <a:cxn ang="0">
                  <a:pos x="0" y="93"/>
                </a:cxn>
                <a:cxn ang="0">
                  <a:pos x="10" y="86"/>
                </a:cxn>
                <a:cxn ang="0">
                  <a:pos x="12" y="70"/>
                </a:cxn>
                <a:cxn ang="0">
                  <a:pos x="29" y="48"/>
                </a:cxn>
                <a:cxn ang="0">
                  <a:pos x="35" y="9"/>
                </a:cxn>
                <a:cxn ang="0">
                  <a:pos x="49" y="0"/>
                </a:cxn>
                <a:cxn ang="0">
                  <a:pos x="59" y="27"/>
                </a:cxn>
                <a:cxn ang="0">
                  <a:pos x="89" y="50"/>
                </a:cxn>
                <a:cxn ang="0">
                  <a:pos x="78" y="63"/>
                </a:cxn>
                <a:cxn ang="0">
                  <a:pos x="88" y="66"/>
                </a:cxn>
                <a:cxn ang="0">
                  <a:pos x="99" y="82"/>
                </a:cxn>
                <a:cxn ang="0">
                  <a:pos x="134" y="91"/>
                </a:cxn>
                <a:cxn ang="0">
                  <a:pos x="107" y="118"/>
                </a:cxn>
                <a:cxn ang="0">
                  <a:pos x="79" y="129"/>
                </a:cxn>
                <a:cxn ang="0">
                  <a:pos x="53" y="133"/>
                </a:cxn>
                <a:cxn ang="0">
                  <a:pos x="26" y="123"/>
                </a:cxn>
                <a:cxn ang="0">
                  <a:pos x="15" y="104"/>
                </a:cxn>
                <a:cxn ang="0">
                  <a:pos x="0" y="93"/>
                </a:cxn>
              </a:cxnLst>
              <a:rect l="0" t="0" r="r" b="b"/>
              <a:pathLst>
                <a:path w="135" h="134">
                  <a:moveTo>
                    <a:pt x="0" y="93"/>
                  </a:moveTo>
                  <a:lnTo>
                    <a:pt x="10" y="86"/>
                  </a:lnTo>
                  <a:lnTo>
                    <a:pt x="12" y="70"/>
                  </a:lnTo>
                  <a:lnTo>
                    <a:pt x="29" y="48"/>
                  </a:lnTo>
                  <a:lnTo>
                    <a:pt x="35" y="9"/>
                  </a:lnTo>
                  <a:lnTo>
                    <a:pt x="49" y="0"/>
                  </a:lnTo>
                  <a:lnTo>
                    <a:pt x="59" y="27"/>
                  </a:lnTo>
                  <a:lnTo>
                    <a:pt x="89" y="50"/>
                  </a:lnTo>
                  <a:lnTo>
                    <a:pt x="78" y="63"/>
                  </a:lnTo>
                  <a:lnTo>
                    <a:pt x="88" y="66"/>
                  </a:lnTo>
                  <a:lnTo>
                    <a:pt x="99" y="82"/>
                  </a:lnTo>
                  <a:lnTo>
                    <a:pt x="134" y="91"/>
                  </a:lnTo>
                  <a:lnTo>
                    <a:pt x="107" y="118"/>
                  </a:lnTo>
                  <a:lnTo>
                    <a:pt x="79" y="129"/>
                  </a:lnTo>
                  <a:lnTo>
                    <a:pt x="53" y="133"/>
                  </a:lnTo>
                  <a:lnTo>
                    <a:pt x="26" y="123"/>
                  </a:lnTo>
                  <a:lnTo>
                    <a:pt x="15" y="104"/>
                  </a:lnTo>
                  <a:lnTo>
                    <a:pt x="0" y="9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5" name="Freeform 183">
              <a:extLst>
                <a:ext uri="{FF2B5EF4-FFF2-40B4-BE49-F238E27FC236}">
                  <a16:creationId xmlns:a16="http://schemas.microsoft.com/office/drawing/2014/main" id="{02A76251-0893-4DA3-B94F-0252E9F2E088}"/>
                </a:ext>
              </a:extLst>
            </p:cNvPr>
            <p:cNvSpPr>
              <a:spLocks noChangeAspect="1"/>
            </p:cNvSpPr>
            <p:nvPr/>
          </p:nvSpPr>
          <p:spPr bwMode="auto">
            <a:xfrm>
              <a:off x="5227652" y="3954457"/>
              <a:ext cx="44450" cy="49212"/>
            </a:xfrm>
            <a:custGeom>
              <a:avLst/>
              <a:gdLst/>
              <a:ahLst/>
              <a:cxnLst>
                <a:cxn ang="0">
                  <a:pos x="0" y="13"/>
                </a:cxn>
                <a:cxn ang="0">
                  <a:pos x="11" y="16"/>
                </a:cxn>
                <a:cxn ang="0">
                  <a:pos x="16" y="11"/>
                </a:cxn>
                <a:cxn ang="0">
                  <a:pos x="8" y="10"/>
                </a:cxn>
                <a:cxn ang="0">
                  <a:pos x="16" y="6"/>
                </a:cxn>
                <a:cxn ang="0">
                  <a:pos x="12" y="0"/>
                </a:cxn>
                <a:cxn ang="0">
                  <a:pos x="0" y="13"/>
                </a:cxn>
              </a:cxnLst>
              <a:rect l="0" t="0" r="r" b="b"/>
              <a:pathLst>
                <a:path w="17" h="17">
                  <a:moveTo>
                    <a:pt x="0" y="13"/>
                  </a:moveTo>
                  <a:lnTo>
                    <a:pt x="11" y="16"/>
                  </a:lnTo>
                  <a:lnTo>
                    <a:pt x="16" y="11"/>
                  </a:lnTo>
                  <a:lnTo>
                    <a:pt x="8" y="10"/>
                  </a:lnTo>
                  <a:lnTo>
                    <a:pt x="16" y="6"/>
                  </a:lnTo>
                  <a:lnTo>
                    <a:pt x="12" y="0"/>
                  </a:lnTo>
                  <a:lnTo>
                    <a:pt x="0" y="1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6" name="Freeform 184">
              <a:extLst>
                <a:ext uri="{FF2B5EF4-FFF2-40B4-BE49-F238E27FC236}">
                  <a16:creationId xmlns:a16="http://schemas.microsoft.com/office/drawing/2014/main" id="{E6B07757-C2E5-44E0-A98E-07EC8F7659F3}"/>
                </a:ext>
              </a:extLst>
            </p:cNvPr>
            <p:cNvSpPr>
              <a:spLocks noChangeAspect="1"/>
            </p:cNvSpPr>
            <p:nvPr/>
          </p:nvSpPr>
          <p:spPr bwMode="auto">
            <a:xfrm>
              <a:off x="4425962" y="4217981"/>
              <a:ext cx="139700" cy="157162"/>
            </a:xfrm>
            <a:custGeom>
              <a:avLst/>
              <a:gdLst/>
              <a:ahLst/>
              <a:cxnLst>
                <a:cxn ang="0">
                  <a:pos x="0" y="26"/>
                </a:cxn>
                <a:cxn ang="0">
                  <a:pos x="6" y="17"/>
                </a:cxn>
                <a:cxn ang="0">
                  <a:pos x="9" y="18"/>
                </a:cxn>
                <a:cxn ang="0">
                  <a:pos x="7" y="11"/>
                </a:cxn>
                <a:cxn ang="0">
                  <a:pos x="23" y="10"/>
                </a:cxn>
                <a:cxn ang="0">
                  <a:pos x="23" y="0"/>
                </a:cxn>
                <a:cxn ang="0">
                  <a:pos x="41" y="1"/>
                </a:cxn>
                <a:cxn ang="0">
                  <a:pos x="40" y="9"/>
                </a:cxn>
                <a:cxn ang="0">
                  <a:pos x="50" y="9"/>
                </a:cxn>
                <a:cxn ang="0">
                  <a:pos x="47" y="40"/>
                </a:cxn>
                <a:cxn ang="0">
                  <a:pos x="35" y="37"/>
                </a:cxn>
                <a:cxn ang="0">
                  <a:pos x="22" y="55"/>
                </a:cxn>
                <a:cxn ang="0">
                  <a:pos x="0" y="26"/>
                </a:cxn>
              </a:cxnLst>
              <a:rect l="0" t="0" r="r" b="b"/>
              <a:pathLst>
                <a:path w="51" h="56">
                  <a:moveTo>
                    <a:pt x="0" y="26"/>
                  </a:moveTo>
                  <a:lnTo>
                    <a:pt x="6" y="17"/>
                  </a:lnTo>
                  <a:lnTo>
                    <a:pt x="9" y="18"/>
                  </a:lnTo>
                  <a:lnTo>
                    <a:pt x="7" y="11"/>
                  </a:lnTo>
                  <a:lnTo>
                    <a:pt x="23" y="10"/>
                  </a:lnTo>
                  <a:lnTo>
                    <a:pt x="23" y="0"/>
                  </a:lnTo>
                  <a:lnTo>
                    <a:pt x="41" y="1"/>
                  </a:lnTo>
                  <a:lnTo>
                    <a:pt x="40" y="9"/>
                  </a:lnTo>
                  <a:lnTo>
                    <a:pt x="50" y="9"/>
                  </a:lnTo>
                  <a:lnTo>
                    <a:pt x="47" y="40"/>
                  </a:lnTo>
                  <a:lnTo>
                    <a:pt x="35" y="37"/>
                  </a:lnTo>
                  <a:lnTo>
                    <a:pt x="22" y="55"/>
                  </a:lnTo>
                  <a:lnTo>
                    <a:pt x="0" y="2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7" name="Freeform 185">
              <a:extLst>
                <a:ext uri="{FF2B5EF4-FFF2-40B4-BE49-F238E27FC236}">
                  <a16:creationId xmlns:a16="http://schemas.microsoft.com/office/drawing/2014/main" id="{BB5C8906-7551-42F3-B166-5F574EB0B26A}"/>
                </a:ext>
              </a:extLst>
            </p:cNvPr>
            <p:cNvSpPr>
              <a:spLocks noChangeAspect="1"/>
            </p:cNvSpPr>
            <p:nvPr/>
          </p:nvSpPr>
          <p:spPr bwMode="auto">
            <a:xfrm>
              <a:off x="3811598" y="3930644"/>
              <a:ext cx="73025" cy="46037"/>
            </a:xfrm>
            <a:custGeom>
              <a:avLst/>
              <a:gdLst/>
              <a:ahLst/>
              <a:cxnLst>
                <a:cxn ang="0">
                  <a:pos x="0" y="16"/>
                </a:cxn>
                <a:cxn ang="0">
                  <a:pos x="1" y="0"/>
                </a:cxn>
                <a:cxn ang="0">
                  <a:pos x="26" y="6"/>
                </a:cxn>
                <a:cxn ang="0">
                  <a:pos x="0" y="16"/>
                </a:cxn>
              </a:cxnLst>
              <a:rect l="0" t="0" r="r" b="b"/>
              <a:pathLst>
                <a:path w="27" h="17">
                  <a:moveTo>
                    <a:pt x="0" y="16"/>
                  </a:moveTo>
                  <a:lnTo>
                    <a:pt x="1" y="0"/>
                  </a:lnTo>
                  <a:lnTo>
                    <a:pt x="26" y="6"/>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8" name="Freeform 186">
              <a:extLst>
                <a:ext uri="{FF2B5EF4-FFF2-40B4-BE49-F238E27FC236}">
                  <a16:creationId xmlns:a16="http://schemas.microsoft.com/office/drawing/2014/main" id="{EBFBFF37-FAE8-4962-BDD4-BB8429E6CB31}"/>
                </a:ext>
              </a:extLst>
            </p:cNvPr>
            <p:cNvSpPr>
              <a:spLocks noChangeAspect="1"/>
            </p:cNvSpPr>
            <p:nvPr/>
          </p:nvSpPr>
          <p:spPr bwMode="auto">
            <a:xfrm>
              <a:off x="4143387" y="3992557"/>
              <a:ext cx="106363" cy="163512"/>
            </a:xfrm>
            <a:custGeom>
              <a:avLst/>
              <a:gdLst/>
              <a:ahLst/>
              <a:cxnLst>
                <a:cxn ang="0">
                  <a:pos x="0" y="55"/>
                </a:cxn>
                <a:cxn ang="0">
                  <a:pos x="4" y="15"/>
                </a:cxn>
                <a:cxn ang="0">
                  <a:pos x="2" y="3"/>
                </a:cxn>
                <a:cxn ang="0">
                  <a:pos x="25" y="0"/>
                </a:cxn>
                <a:cxn ang="0">
                  <a:pos x="38" y="46"/>
                </a:cxn>
                <a:cxn ang="0">
                  <a:pos x="9" y="58"/>
                </a:cxn>
                <a:cxn ang="0">
                  <a:pos x="0" y="55"/>
                </a:cxn>
              </a:cxnLst>
              <a:rect l="0" t="0" r="r" b="b"/>
              <a:pathLst>
                <a:path w="39" h="59">
                  <a:moveTo>
                    <a:pt x="0" y="55"/>
                  </a:moveTo>
                  <a:lnTo>
                    <a:pt x="4" y="15"/>
                  </a:lnTo>
                  <a:lnTo>
                    <a:pt x="2" y="3"/>
                  </a:lnTo>
                  <a:lnTo>
                    <a:pt x="25" y="0"/>
                  </a:lnTo>
                  <a:lnTo>
                    <a:pt x="38" y="46"/>
                  </a:lnTo>
                  <a:lnTo>
                    <a:pt x="9" y="58"/>
                  </a:lnTo>
                  <a:lnTo>
                    <a:pt x="0" y="5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79" name="Freeform 187">
              <a:extLst>
                <a:ext uri="{FF2B5EF4-FFF2-40B4-BE49-F238E27FC236}">
                  <a16:creationId xmlns:a16="http://schemas.microsoft.com/office/drawing/2014/main" id="{E36E1E81-5EC2-4616-9F95-A3D629281C91}"/>
                </a:ext>
              </a:extLst>
            </p:cNvPr>
            <p:cNvSpPr>
              <a:spLocks noChangeAspect="1"/>
            </p:cNvSpPr>
            <p:nvPr/>
          </p:nvSpPr>
          <p:spPr bwMode="auto">
            <a:xfrm>
              <a:off x="3851286" y="3954457"/>
              <a:ext cx="182563" cy="138112"/>
            </a:xfrm>
            <a:custGeom>
              <a:avLst/>
              <a:gdLst/>
              <a:ahLst/>
              <a:cxnLst>
                <a:cxn ang="0">
                  <a:pos x="0" y="16"/>
                </a:cxn>
                <a:cxn ang="0">
                  <a:pos x="11" y="9"/>
                </a:cxn>
                <a:cxn ang="0">
                  <a:pos x="12" y="0"/>
                </a:cxn>
                <a:cxn ang="0">
                  <a:pos x="33" y="1"/>
                </a:cxn>
                <a:cxn ang="0">
                  <a:pos x="39" y="6"/>
                </a:cxn>
                <a:cxn ang="0">
                  <a:pos x="54" y="1"/>
                </a:cxn>
                <a:cxn ang="0">
                  <a:pos x="63" y="22"/>
                </a:cxn>
                <a:cxn ang="0">
                  <a:pos x="66" y="38"/>
                </a:cxn>
                <a:cxn ang="0">
                  <a:pos x="60" y="37"/>
                </a:cxn>
                <a:cxn ang="0">
                  <a:pos x="59" y="46"/>
                </a:cxn>
                <a:cxn ang="0">
                  <a:pos x="49" y="48"/>
                </a:cxn>
                <a:cxn ang="0">
                  <a:pos x="49" y="38"/>
                </a:cxn>
                <a:cxn ang="0">
                  <a:pos x="44" y="38"/>
                </a:cxn>
                <a:cxn ang="0">
                  <a:pos x="35" y="25"/>
                </a:cxn>
                <a:cxn ang="0">
                  <a:pos x="17" y="32"/>
                </a:cxn>
                <a:cxn ang="0">
                  <a:pos x="0" y="16"/>
                </a:cxn>
              </a:cxnLst>
              <a:rect l="0" t="0" r="r" b="b"/>
              <a:pathLst>
                <a:path w="67" h="49">
                  <a:moveTo>
                    <a:pt x="0" y="16"/>
                  </a:moveTo>
                  <a:lnTo>
                    <a:pt x="11" y="9"/>
                  </a:lnTo>
                  <a:lnTo>
                    <a:pt x="12" y="0"/>
                  </a:lnTo>
                  <a:lnTo>
                    <a:pt x="33" y="1"/>
                  </a:lnTo>
                  <a:lnTo>
                    <a:pt x="39" y="6"/>
                  </a:lnTo>
                  <a:lnTo>
                    <a:pt x="54" y="1"/>
                  </a:lnTo>
                  <a:lnTo>
                    <a:pt x="63" y="22"/>
                  </a:lnTo>
                  <a:lnTo>
                    <a:pt x="66" y="38"/>
                  </a:lnTo>
                  <a:lnTo>
                    <a:pt x="60" y="37"/>
                  </a:lnTo>
                  <a:lnTo>
                    <a:pt x="59" y="46"/>
                  </a:lnTo>
                  <a:lnTo>
                    <a:pt x="49" y="48"/>
                  </a:lnTo>
                  <a:lnTo>
                    <a:pt x="49" y="38"/>
                  </a:lnTo>
                  <a:lnTo>
                    <a:pt x="44" y="38"/>
                  </a:lnTo>
                  <a:lnTo>
                    <a:pt x="35" y="25"/>
                  </a:lnTo>
                  <a:lnTo>
                    <a:pt x="17" y="32"/>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0" name="Freeform 188">
              <a:extLst>
                <a:ext uri="{FF2B5EF4-FFF2-40B4-BE49-F238E27FC236}">
                  <a16:creationId xmlns:a16="http://schemas.microsoft.com/office/drawing/2014/main" id="{B507B552-AF7A-486C-BD73-35CF97C25D28}"/>
                </a:ext>
              </a:extLst>
            </p:cNvPr>
            <p:cNvSpPr>
              <a:spLocks noChangeAspect="1"/>
            </p:cNvSpPr>
            <p:nvPr/>
          </p:nvSpPr>
          <p:spPr bwMode="auto">
            <a:xfrm>
              <a:off x="5038739" y="3409945"/>
              <a:ext cx="47625" cy="109537"/>
            </a:xfrm>
            <a:custGeom>
              <a:avLst/>
              <a:gdLst/>
              <a:ahLst/>
              <a:cxnLst>
                <a:cxn ang="0">
                  <a:pos x="0" y="19"/>
                </a:cxn>
                <a:cxn ang="0">
                  <a:pos x="8" y="38"/>
                </a:cxn>
                <a:cxn ang="0">
                  <a:pos x="9" y="37"/>
                </a:cxn>
                <a:cxn ang="0">
                  <a:pos x="13" y="17"/>
                </a:cxn>
                <a:cxn ang="0">
                  <a:pos x="8" y="18"/>
                </a:cxn>
                <a:cxn ang="0">
                  <a:pos x="9" y="9"/>
                </a:cxn>
                <a:cxn ang="0">
                  <a:pos x="14" y="5"/>
                </a:cxn>
                <a:cxn ang="0">
                  <a:pos x="16" y="0"/>
                </a:cxn>
                <a:cxn ang="0">
                  <a:pos x="10" y="0"/>
                </a:cxn>
                <a:cxn ang="0">
                  <a:pos x="0" y="19"/>
                </a:cxn>
              </a:cxnLst>
              <a:rect l="0" t="0" r="r" b="b"/>
              <a:pathLst>
                <a:path w="17" h="39">
                  <a:moveTo>
                    <a:pt x="0" y="19"/>
                  </a:moveTo>
                  <a:lnTo>
                    <a:pt x="8" y="38"/>
                  </a:lnTo>
                  <a:lnTo>
                    <a:pt x="9" y="37"/>
                  </a:lnTo>
                  <a:lnTo>
                    <a:pt x="13" y="17"/>
                  </a:lnTo>
                  <a:lnTo>
                    <a:pt x="8" y="18"/>
                  </a:lnTo>
                  <a:lnTo>
                    <a:pt x="9" y="9"/>
                  </a:lnTo>
                  <a:lnTo>
                    <a:pt x="14" y="5"/>
                  </a:lnTo>
                  <a:lnTo>
                    <a:pt x="16" y="0"/>
                  </a:lnTo>
                  <a:lnTo>
                    <a:pt x="10" y="0"/>
                  </a:lnTo>
                  <a:lnTo>
                    <a:pt x="0" y="1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1" name="Freeform 189">
              <a:extLst>
                <a:ext uri="{FF2B5EF4-FFF2-40B4-BE49-F238E27FC236}">
                  <a16:creationId xmlns:a16="http://schemas.microsoft.com/office/drawing/2014/main" id="{267157F5-9C7A-4302-B7C3-28CD813A6D50}"/>
                </a:ext>
              </a:extLst>
            </p:cNvPr>
            <p:cNvSpPr>
              <a:spLocks noChangeAspect="1"/>
            </p:cNvSpPr>
            <p:nvPr/>
          </p:nvSpPr>
          <p:spPr bwMode="auto">
            <a:xfrm>
              <a:off x="4008449" y="4003669"/>
              <a:ext cx="149225" cy="160337"/>
            </a:xfrm>
            <a:custGeom>
              <a:avLst/>
              <a:gdLst/>
              <a:ahLst/>
              <a:cxnLst>
                <a:cxn ang="0">
                  <a:pos x="0" y="38"/>
                </a:cxn>
                <a:cxn ang="0">
                  <a:pos x="1" y="29"/>
                </a:cxn>
                <a:cxn ang="0">
                  <a:pos x="2" y="20"/>
                </a:cxn>
                <a:cxn ang="0">
                  <a:pos x="8" y="21"/>
                </a:cxn>
                <a:cxn ang="0">
                  <a:pos x="5" y="5"/>
                </a:cxn>
                <a:cxn ang="0">
                  <a:pos x="21" y="0"/>
                </a:cxn>
                <a:cxn ang="0">
                  <a:pos x="30" y="4"/>
                </a:cxn>
                <a:cxn ang="0">
                  <a:pos x="35" y="9"/>
                </a:cxn>
                <a:cxn ang="0">
                  <a:pos x="53" y="11"/>
                </a:cxn>
                <a:cxn ang="0">
                  <a:pos x="49" y="51"/>
                </a:cxn>
                <a:cxn ang="0">
                  <a:pos x="8" y="57"/>
                </a:cxn>
                <a:cxn ang="0">
                  <a:pos x="9" y="44"/>
                </a:cxn>
                <a:cxn ang="0">
                  <a:pos x="0" y="38"/>
                </a:cxn>
              </a:cxnLst>
              <a:rect l="0" t="0" r="r" b="b"/>
              <a:pathLst>
                <a:path w="54" h="58">
                  <a:moveTo>
                    <a:pt x="0" y="38"/>
                  </a:moveTo>
                  <a:lnTo>
                    <a:pt x="1" y="29"/>
                  </a:lnTo>
                  <a:lnTo>
                    <a:pt x="2" y="20"/>
                  </a:lnTo>
                  <a:lnTo>
                    <a:pt x="8" y="21"/>
                  </a:lnTo>
                  <a:lnTo>
                    <a:pt x="5" y="5"/>
                  </a:lnTo>
                  <a:lnTo>
                    <a:pt x="21" y="0"/>
                  </a:lnTo>
                  <a:lnTo>
                    <a:pt x="30" y="4"/>
                  </a:lnTo>
                  <a:lnTo>
                    <a:pt x="35" y="9"/>
                  </a:lnTo>
                  <a:lnTo>
                    <a:pt x="53" y="11"/>
                  </a:lnTo>
                  <a:lnTo>
                    <a:pt x="49" y="51"/>
                  </a:lnTo>
                  <a:lnTo>
                    <a:pt x="8" y="57"/>
                  </a:lnTo>
                  <a:lnTo>
                    <a:pt x="9" y="44"/>
                  </a:lnTo>
                  <a:lnTo>
                    <a:pt x="0" y="3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2" name="Freeform 190">
              <a:extLst>
                <a:ext uri="{FF2B5EF4-FFF2-40B4-BE49-F238E27FC236}">
                  <a16:creationId xmlns:a16="http://schemas.microsoft.com/office/drawing/2014/main" id="{9781EBDD-5FC6-4BA0-BE6C-CC4F6F782B41}"/>
                </a:ext>
              </a:extLst>
            </p:cNvPr>
            <p:cNvSpPr>
              <a:spLocks noChangeAspect="1"/>
            </p:cNvSpPr>
            <p:nvPr/>
          </p:nvSpPr>
          <p:spPr bwMode="auto">
            <a:xfrm>
              <a:off x="5059376" y="3405183"/>
              <a:ext cx="107950" cy="119062"/>
            </a:xfrm>
            <a:custGeom>
              <a:avLst/>
              <a:gdLst/>
              <a:ahLst/>
              <a:cxnLst>
                <a:cxn ang="0">
                  <a:pos x="0" y="20"/>
                </a:cxn>
                <a:cxn ang="0">
                  <a:pos x="1" y="11"/>
                </a:cxn>
                <a:cxn ang="0">
                  <a:pos x="6" y="7"/>
                </a:cxn>
                <a:cxn ang="0">
                  <a:pos x="15" y="11"/>
                </a:cxn>
                <a:cxn ang="0">
                  <a:pos x="34" y="0"/>
                </a:cxn>
                <a:cxn ang="0">
                  <a:pos x="39" y="12"/>
                </a:cxn>
                <a:cxn ang="0">
                  <a:pos x="18" y="18"/>
                </a:cxn>
                <a:cxn ang="0">
                  <a:pos x="29" y="28"/>
                </a:cxn>
                <a:cxn ang="0">
                  <a:pos x="23" y="33"/>
                </a:cxn>
                <a:cxn ang="0">
                  <a:pos x="11" y="42"/>
                </a:cxn>
                <a:cxn ang="0">
                  <a:pos x="1" y="39"/>
                </a:cxn>
                <a:cxn ang="0">
                  <a:pos x="5" y="19"/>
                </a:cxn>
                <a:cxn ang="0">
                  <a:pos x="0" y="20"/>
                </a:cxn>
              </a:cxnLst>
              <a:rect l="0" t="0" r="r" b="b"/>
              <a:pathLst>
                <a:path w="40" h="43">
                  <a:moveTo>
                    <a:pt x="0" y="20"/>
                  </a:moveTo>
                  <a:lnTo>
                    <a:pt x="1" y="11"/>
                  </a:lnTo>
                  <a:lnTo>
                    <a:pt x="6" y="7"/>
                  </a:lnTo>
                  <a:lnTo>
                    <a:pt x="15" y="11"/>
                  </a:lnTo>
                  <a:lnTo>
                    <a:pt x="34" y="0"/>
                  </a:lnTo>
                  <a:lnTo>
                    <a:pt x="39" y="12"/>
                  </a:lnTo>
                  <a:lnTo>
                    <a:pt x="18" y="18"/>
                  </a:lnTo>
                  <a:lnTo>
                    <a:pt x="29" y="28"/>
                  </a:lnTo>
                  <a:lnTo>
                    <a:pt x="23" y="33"/>
                  </a:lnTo>
                  <a:lnTo>
                    <a:pt x="11" y="42"/>
                  </a:lnTo>
                  <a:lnTo>
                    <a:pt x="1" y="39"/>
                  </a:lnTo>
                  <a:lnTo>
                    <a:pt x="5" y="19"/>
                  </a:lnTo>
                  <a:lnTo>
                    <a:pt x="0" y="2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3" name="Freeform 191">
              <a:extLst>
                <a:ext uri="{FF2B5EF4-FFF2-40B4-BE49-F238E27FC236}">
                  <a16:creationId xmlns:a16="http://schemas.microsoft.com/office/drawing/2014/main" id="{862588AC-9A24-4C6A-9BBE-8CD8401DA4E0}"/>
                </a:ext>
              </a:extLst>
            </p:cNvPr>
            <p:cNvSpPr>
              <a:spLocks noChangeAspect="1"/>
            </p:cNvSpPr>
            <p:nvPr/>
          </p:nvSpPr>
          <p:spPr bwMode="auto">
            <a:xfrm>
              <a:off x="5038739" y="4159244"/>
              <a:ext cx="193676" cy="231775"/>
            </a:xfrm>
            <a:custGeom>
              <a:avLst/>
              <a:gdLst/>
              <a:ahLst/>
              <a:cxnLst>
                <a:cxn ang="0">
                  <a:pos x="0" y="5"/>
                </a:cxn>
                <a:cxn ang="0">
                  <a:pos x="9" y="22"/>
                </a:cxn>
                <a:cxn ang="0">
                  <a:pos x="0" y="38"/>
                </a:cxn>
                <a:cxn ang="0">
                  <a:pos x="7" y="43"/>
                </a:cxn>
                <a:cxn ang="0">
                  <a:pos x="3" y="49"/>
                </a:cxn>
                <a:cxn ang="0">
                  <a:pos x="48" y="82"/>
                </a:cxn>
                <a:cxn ang="0">
                  <a:pos x="67" y="56"/>
                </a:cxn>
                <a:cxn ang="0">
                  <a:pos x="63" y="48"/>
                </a:cxn>
                <a:cxn ang="0">
                  <a:pos x="63" y="15"/>
                </a:cxn>
                <a:cxn ang="0">
                  <a:pos x="70" y="6"/>
                </a:cxn>
                <a:cxn ang="0">
                  <a:pos x="44" y="10"/>
                </a:cxn>
                <a:cxn ang="0">
                  <a:pos x="17" y="0"/>
                </a:cxn>
                <a:cxn ang="0">
                  <a:pos x="0" y="5"/>
                </a:cxn>
              </a:cxnLst>
              <a:rect l="0" t="0" r="r" b="b"/>
              <a:pathLst>
                <a:path w="71" h="83">
                  <a:moveTo>
                    <a:pt x="0" y="5"/>
                  </a:moveTo>
                  <a:lnTo>
                    <a:pt x="9" y="22"/>
                  </a:lnTo>
                  <a:lnTo>
                    <a:pt x="0" y="38"/>
                  </a:lnTo>
                  <a:lnTo>
                    <a:pt x="7" y="43"/>
                  </a:lnTo>
                  <a:lnTo>
                    <a:pt x="3" y="49"/>
                  </a:lnTo>
                  <a:lnTo>
                    <a:pt x="48" y="82"/>
                  </a:lnTo>
                  <a:lnTo>
                    <a:pt x="67" y="56"/>
                  </a:lnTo>
                  <a:lnTo>
                    <a:pt x="63" y="48"/>
                  </a:lnTo>
                  <a:lnTo>
                    <a:pt x="63" y="15"/>
                  </a:lnTo>
                  <a:lnTo>
                    <a:pt x="70" y="6"/>
                  </a:lnTo>
                  <a:lnTo>
                    <a:pt x="44" y="10"/>
                  </a:lnTo>
                  <a:lnTo>
                    <a:pt x="17" y="0"/>
                  </a:lnTo>
                  <a:lnTo>
                    <a:pt x="0"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4" name="Freeform 192">
              <a:extLst>
                <a:ext uri="{FF2B5EF4-FFF2-40B4-BE49-F238E27FC236}">
                  <a16:creationId xmlns:a16="http://schemas.microsoft.com/office/drawing/2014/main" id="{17F77B58-183B-4A50-AB5B-BB363DDB096B}"/>
                </a:ext>
              </a:extLst>
            </p:cNvPr>
            <p:cNvSpPr>
              <a:spLocks noChangeAspect="1"/>
            </p:cNvSpPr>
            <p:nvPr/>
          </p:nvSpPr>
          <p:spPr bwMode="auto">
            <a:xfrm>
              <a:off x="5343540" y="3497258"/>
              <a:ext cx="47625" cy="47625"/>
            </a:xfrm>
            <a:custGeom>
              <a:avLst/>
              <a:gdLst/>
              <a:ahLst/>
              <a:cxnLst>
                <a:cxn ang="0">
                  <a:pos x="0" y="10"/>
                </a:cxn>
                <a:cxn ang="0">
                  <a:pos x="13" y="0"/>
                </a:cxn>
                <a:cxn ang="0">
                  <a:pos x="16" y="16"/>
                </a:cxn>
                <a:cxn ang="0">
                  <a:pos x="0" y="10"/>
                </a:cxn>
              </a:cxnLst>
              <a:rect l="0" t="0" r="r" b="b"/>
              <a:pathLst>
                <a:path w="17" h="17">
                  <a:moveTo>
                    <a:pt x="0" y="10"/>
                  </a:moveTo>
                  <a:lnTo>
                    <a:pt x="13" y="0"/>
                  </a:lnTo>
                  <a:lnTo>
                    <a:pt x="16" y="16"/>
                  </a:lnTo>
                  <a:lnTo>
                    <a:pt x="0" y="1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5" name="Freeform 193">
              <a:extLst>
                <a:ext uri="{FF2B5EF4-FFF2-40B4-BE49-F238E27FC236}">
                  <a16:creationId xmlns:a16="http://schemas.microsoft.com/office/drawing/2014/main" id="{56B7B8F8-16CF-4EF9-B13A-1CF0305E016E}"/>
                </a:ext>
              </a:extLst>
            </p:cNvPr>
            <p:cNvSpPr>
              <a:spLocks noChangeAspect="1"/>
            </p:cNvSpPr>
            <p:nvPr/>
          </p:nvSpPr>
          <p:spPr bwMode="auto">
            <a:xfrm>
              <a:off x="5064139" y="3367083"/>
              <a:ext cx="46038" cy="49212"/>
            </a:xfrm>
            <a:custGeom>
              <a:avLst/>
              <a:gdLst/>
              <a:ahLst/>
              <a:cxnLst>
                <a:cxn ang="0">
                  <a:pos x="0" y="16"/>
                </a:cxn>
                <a:cxn ang="0">
                  <a:pos x="5" y="16"/>
                </a:cxn>
                <a:cxn ang="0">
                  <a:pos x="16" y="4"/>
                </a:cxn>
                <a:cxn ang="0">
                  <a:pos x="10" y="0"/>
                </a:cxn>
                <a:cxn ang="0">
                  <a:pos x="0" y="16"/>
                </a:cxn>
              </a:cxnLst>
              <a:rect l="0" t="0" r="r" b="b"/>
              <a:pathLst>
                <a:path w="17" h="17">
                  <a:moveTo>
                    <a:pt x="0" y="16"/>
                  </a:moveTo>
                  <a:lnTo>
                    <a:pt x="5" y="16"/>
                  </a:lnTo>
                  <a:lnTo>
                    <a:pt x="16" y="4"/>
                  </a:lnTo>
                  <a:lnTo>
                    <a:pt x="10" y="0"/>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6" name="Freeform 194">
              <a:extLst>
                <a:ext uri="{FF2B5EF4-FFF2-40B4-BE49-F238E27FC236}">
                  <a16:creationId xmlns:a16="http://schemas.microsoft.com/office/drawing/2014/main" id="{67FFD695-1F13-4B0D-88E6-7172875C60FD}"/>
                </a:ext>
              </a:extLst>
            </p:cNvPr>
            <p:cNvSpPr>
              <a:spLocks noChangeAspect="1"/>
            </p:cNvSpPr>
            <p:nvPr/>
          </p:nvSpPr>
          <p:spPr bwMode="auto">
            <a:xfrm>
              <a:off x="3938599" y="4060819"/>
              <a:ext cx="100013" cy="103187"/>
            </a:xfrm>
            <a:custGeom>
              <a:avLst/>
              <a:gdLst/>
              <a:ahLst/>
              <a:cxnLst>
                <a:cxn ang="0">
                  <a:pos x="0" y="14"/>
                </a:cxn>
                <a:cxn ang="0">
                  <a:pos x="12" y="0"/>
                </a:cxn>
                <a:cxn ang="0">
                  <a:pos x="17" y="0"/>
                </a:cxn>
                <a:cxn ang="0">
                  <a:pos x="17" y="10"/>
                </a:cxn>
                <a:cxn ang="0">
                  <a:pos x="27" y="8"/>
                </a:cxn>
                <a:cxn ang="0">
                  <a:pos x="26" y="17"/>
                </a:cxn>
                <a:cxn ang="0">
                  <a:pos x="35" y="23"/>
                </a:cxn>
                <a:cxn ang="0">
                  <a:pos x="34" y="36"/>
                </a:cxn>
                <a:cxn ang="0">
                  <a:pos x="0" y="14"/>
                </a:cxn>
              </a:cxnLst>
              <a:rect l="0" t="0" r="r" b="b"/>
              <a:pathLst>
                <a:path w="36" h="37">
                  <a:moveTo>
                    <a:pt x="0" y="14"/>
                  </a:moveTo>
                  <a:lnTo>
                    <a:pt x="12" y="0"/>
                  </a:lnTo>
                  <a:lnTo>
                    <a:pt x="17" y="0"/>
                  </a:lnTo>
                  <a:lnTo>
                    <a:pt x="17" y="10"/>
                  </a:lnTo>
                  <a:lnTo>
                    <a:pt x="27" y="8"/>
                  </a:lnTo>
                  <a:lnTo>
                    <a:pt x="26" y="17"/>
                  </a:lnTo>
                  <a:lnTo>
                    <a:pt x="35" y="23"/>
                  </a:lnTo>
                  <a:lnTo>
                    <a:pt x="34" y="36"/>
                  </a:lnTo>
                  <a:lnTo>
                    <a:pt x="0" y="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7" name="Freeform 195">
              <a:extLst>
                <a:ext uri="{FF2B5EF4-FFF2-40B4-BE49-F238E27FC236}">
                  <a16:creationId xmlns:a16="http://schemas.microsoft.com/office/drawing/2014/main" id="{9522EDA4-F905-41BA-8718-00033C6E51E5}"/>
                </a:ext>
              </a:extLst>
            </p:cNvPr>
            <p:cNvSpPr>
              <a:spLocks noChangeAspect="1"/>
            </p:cNvSpPr>
            <p:nvPr/>
          </p:nvSpPr>
          <p:spPr bwMode="auto">
            <a:xfrm>
              <a:off x="4441837" y="3409945"/>
              <a:ext cx="381001" cy="369887"/>
            </a:xfrm>
            <a:custGeom>
              <a:avLst/>
              <a:gdLst/>
              <a:ahLst/>
              <a:cxnLst>
                <a:cxn ang="0">
                  <a:pos x="0" y="68"/>
                </a:cxn>
                <a:cxn ang="0">
                  <a:pos x="0" y="28"/>
                </a:cxn>
                <a:cxn ang="0">
                  <a:pos x="17" y="0"/>
                </a:cxn>
                <a:cxn ang="0">
                  <a:pos x="51" y="9"/>
                </a:cxn>
                <a:cxn ang="0">
                  <a:pos x="57" y="18"/>
                </a:cxn>
                <a:cxn ang="0">
                  <a:pos x="84" y="28"/>
                </a:cxn>
                <a:cxn ang="0">
                  <a:pos x="92" y="25"/>
                </a:cxn>
                <a:cxn ang="0">
                  <a:pos x="93" y="11"/>
                </a:cxn>
                <a:cxn ang="0">
                  <a:pos x="102" y="4"/>
                </a:cxn>
                <a:cxn ang="0">
                  <a:pos x="139" y="15"/>
                </a:cxn>
                <a:cxn ang="0">
                  <a:pos x="135" y="31"/>
                </a:cxn>
                <a:cxn ang="0">
                  <a:pos x="139" y="107"/>
                </a:cxn>
                <a:cxn ang="0">
                  <a:pos x="139" y="126"/>
                </a:cxn>
                <a:cxn ang="0">
                  <a:pos x="131" y="126"/>
                </a:cxn>
                <a:cxn ang="0">
                  <a:pos x="131" y="131"/>
                </a:cxn>
                <a:cxn ang="0">
                  <a:pos x="60" y="94"/>
                </a:cxn>
                <a:cxn ang="0">
                  <a:pos x="51" y="98"/>
                </a:cxn>
                <a:cxn ang="0">
                  <a:pos x="20" y="94"/>
                </a:cxn>
                <a:cxn ang="0">
                  <a:pos x="0" y="68"/>
                </a:cxn>
              </a:cxnLst>
              <a:rect l="0" t="0" r="r" b="b"/>
              <a:pathLst>
                <a:path w="140" h="132">
                  <a:moveTo>
                    <a:pt x="0" y="68"/>
                  </a:moveTo>
                  <a:lnTo>
                    <a:pt x="0" y="28"/>
                  </a:lnTo>
                  <a:lnTo>
                    <a:pt x="17" y="0"/>
                  </a:lnTo>
                  <a:lnTo>
                    <a:pt x="51" y="9"/>
                  </a:lnTo>
                  <a:lnTo>
                    <a:pt x="57" y="18"/>
                  </a:lnTo>
                  <a:lnTo>
                    <a:pt x="84" y="28"/>
                  </a:lnTo>
                  <a:lnTo>
                    <a:pt x="92" y="25"/>
                  </a:lnTo>
                  <a:lnTo>
                    <a:pt x="93" y="11"/>
                  </a:lnTo>
                  <a:lnTo>
                    <a:pt x="102" y="4"/>
                  </a:lnTo>
                  <a:lnTo>
                    <a:pt x="139" y="15"/>
                  </a:lnTo>
                  <a:lnTo>
                    <a:pt x="135" y="31"/>
                  </a:lnTo>
                  <a:lnTo>
                    <a:pt x="139" y="107"/>
                  </a:lnTo>
                  <a:lnTo>
                    <a:pt x="139" y="126"/>
                  </a:lnTo>
                  <a:lnTo>
                    <a:pt x="131" y="126"/>
                  </a:lnTo>
                  <a:lnTo>
                    <a:pt x="131" y="131"/>
                  </a:lnTo>
                  <a:lnTo>
                    <a:pt x="60" y="94"/>
                  </a:lnTo>
                  <a:lnTo>
                    <a:pt x="51" y="98"/>
                  </a:lnTo>
                  <a:lnTo>
                    <a:pt x="20" y="94"/>
                  </a:lnTo>
                  <a:lnTo>
                    <a:pt x="0" y="6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8" name="Freeform 196">
              <a:extLst>
                <a:ext uri="{FF2B5EF4-FFF2-40B4-BE49-F238E27FC236}">
                  <a16:creationId xmlns:a16="http://schemas.microsoft.com/office/drawing/2014/main" id="{913D23CA-4210-4055-8C9F-84C7D73E0E70}"/>
                </a:ext>
              </a:extLst>
            </p:cNvPr>
            <p:cNvSpPr>
              <a:spLocks noChangeAspect="1"/>
            </p:cNvSpPr>
            <p:nvPr/>
          </p:nvSpPr>
          <p:spPr bwMode="auto">
            <a:xfrm>
              <a:off x="5256227" y="4579931"/>
              <a:ext cx="174625" cy="354012"/>
            </a:xfrm>
            <a:custGeom>
              <a:avLst/>
              <a:gdLst/>
              <a:ahLst/>
              <a:cxnLst>
                <a:cxn ang="0">
                  <a:pos x="0" y="89"/>
                </a:cxn>
                <a:cxn ang="0">
                  <a:pos x="6" y="115"/>
                </a:cxn>
                <a:cxn ang="0">
                  <a:pos x="18" y="125"/>
                </a:cxn>
                <a:cxn ang="0">
                  <a:pos x="38" y="115"/>
                </a:cxn>
                <a:cxn ang="0">
                  <a:pos x="59" y="29"/>
                </a:cxn>
                <a:cxn ang="0">
                  <a:pos x="63" y="32"/>
                </a:cxn>
                <a:cxn ang="0">
                  <a:pos x="54" y="0"/>
                </a:cxn>
                <a:cxn ang="0">
                  <a:pos x="43" y="13"/>
                </a:cxn>
                <a:cxn ang="0">
                  <a:pos x="43" y="23"/>
                </a:cxn>
                <a:cxn ang="0">
                  <a:pos x="29" y="33"/>
                </a:cxn>
                <a:cxn ang="0">
                  <a:pos x="11" y="37"/>
                </a:cxn>
                <a:cxn ang="0">
                  <a:pos x="7" y="48"/>
                </a:cxn>
                <a:cxn ang="0">
                  <a:pos x="11" y="70"/>
                </a:cxn>
                <a:cxn ang="0">
                  <a:pos x="0" y="89"/>
                </a:cxn>
              </a:cxnLst>
              <a:rect l="0" t="0" r="r" b="b"/>
              <a:pathLst>
                <a:path w="64" h="126">
                  <a:moveTo>
                    <a:pt x="0" y="89"/>
                  </a:moveTo>
                  <a:lnTo>
                    <a:pt x="6" y="115"/>
                  </a:lnTo>
                  <a:lnTo>
                    <a:pt x="18" y="125"/>
                  </a:lnTo>
                  <a:lnTo>
                    <a:pt x="38" y="115"/>
                  </a:lnTo>
                  <a:lnTo>
                    <a:pt x="59" y="29"/>
                  </a:lnTo>
                  <a:lnTo>
                    <a:pt x="63" y="32"/>
                  </a:lnTo>
                  <a:lnTo>
                    <a:pt x="54" y="0"/>
                  </a:lnTo>
                  <a:lnTo>
                    <a:pt x="43" y="13"/>
                  </a:lnTo>
                  <a:lnTo>
                    <a:pt x="43" y="23"/>
                  </a:lnTo>
                  <a:lnTo>
                    <a:pt x="29" y="33"/>
                  </a:lnTo>
                  <a:lnTo>
                    <a:pt x="11" y="37"/>
                  </a:lnTo>
                  <a:lnTo>
                    <a:pt x="7" y="48"/>
                  </a:lnTo>
                  <a:lnTo>
                    <a:pt x="11" y="70"/>
                  </a:lnTo>
                  <a:lnTo>
                    <a:pt x="0" y="8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89" name="Freeform 197">
              <a:extLst>
                <a:ext uri="{FF2B5EF4-FFF2-40B4-BE49-F238E27FC236}">
                  <a16:creationId xmlns:a16="http://schemas.microsoft.com/office/drawing/2014/main" id="{8427949B-BF92-4538-8A8A-718EC4328097}"/>
                </a:ext>
              </a:extLst>
            </p:cNvPr>
            <p:cNvSpPr>
              <a:spLocks noChangeAspect="1"/>
            </p:cNvSpPr>
            <p:nvPr/>
          </p:nvSpPr>
          <p:spPr bwMode="auto">
            <a:xfrm>
              <a:off x="5010164" y="4508493"/>
              <a:ext cx="80963" cy="200025"/>
            </a:xfrm>
            <a:custGeom>
              <a:avLst/>
              <a:gdLst/>
              <a:ahLst/>
              <a:cxnLst>
                <a:cxn ang="0">
                  <a:pos x="0" y="38"/>
                </a:cxn>
                <a:cxn ang="0">
                  <a:pos x="4" y="43"/>
                </a:cxn>
                <a:cxn ang="0">
                  <a:pos x="15" y="46"/>
                </a:cxn>
                <a:cxn ang="0">
                  <a:pos x="14" y="60"/>
                </a:cxn>
                <a:cxn ang="0">
                  <a:pos x="23" y="70"/>
                </a:cxn>
                <a:cxn ang="0">
                  <a:pos x="29" y="51"/>
                </a:cxn>
                <a:cxn ang="0">
                  <a:pos x="19" y="37"/>
                </a:cxn>
                <a:cxn ang="0">
                  <a:pos x="22" y="45"/>
                </a:cxn>
                <a:cxn ang="0">
                  <a:pos x="17" y="44"/>
                </a:cxn>
                <a:cxn ang="0">
                  <a:pos x="11" y="26"/>
                </a:cxn>
                <a:cxn ang="0">
                  <a:pos x="11" y="2"/>
                </a:cxn>
                <a:cxn ang="0">
                  <a:pos x="2" y="0"/>
                </a:cxn>
                <a:cxn ang="0">
                  <a:pos x="9" y="12"/>
                </a:cxn>
                <a:cxn ang="0">
                  <a:pos x="0" y="38"/>
                </a:cxn>
              </a:cxnLst>
              <a:rect l="0" t="0" r="r" b="b"/>
              <a:pathLst>
                <a:path w="30" h="71">
                  <a:moveTo>
                    <a:pt x="0" y="38"/>
                  </a:moveTo>
                  <a:lnTo>
                    <a:pt x="4" y="43"/>
                  </a:lnTo>
                  <a:lnTo>
                    <a:pt x="15" y="46"/>
                  </a:lnTo>
                  <a:lnTo>
                    <a:pt x="14" y="60"/>
                  </a:lnTo>
                  <a:lnTo>
                    <a:pt x="23" y="70"/>
                  </a:lnTo>
                  <a:lnTo>
                    <a:pt x="29" y="51"/>
                  </a:lnTo>
                  <a:lnTo>
                    <a:pt x="19" y="37"/>
                  </a:lnTo>
                  <a:lnTo>
                    <a:pt x="22" y="45"/>
                  </a:lnTo>
                  <a:lnTo>
                    <a:pt x="17" y="44"/>
                  </a:lnTo>
                  <a:lnTo>
                    <a:pt x="11" y="26"/>
                  </a:lnTo>
                  <a:lnTo>
                    <a:pt x="11" y="2"/>
                  </a:lnTo>
                  <a:lnTo>
                    <a:pt x="2" y="0"/>
                  </a:lnTo>
                  <a:lnTo>
                    <a:pt x="9" y="12"/>
                  </a:lnTo>
                  <a:lnTo>
                    <a:pt x="0" y="3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0" name="Freeform 198">
              <a:extLst>
                <a:ext uri="{FF2B5EF4-FFF2-40B4-BE49-F238E27FC236}">
                  <a16:creationId xmlns:a16="http://schemas.microsoft.com/office/drawing/2014/main" id="{246F91EC-2C87-4DC7-A210-4F20DC898C2A}"/>
                </a:ext>
              </a:extLst>
            </p:cNvPr>
            <p:cNvSpPr>
              <a:spLocks noChangeAspect="1"/>
            </p:cNvSpPr>
            <p:nvPr/>
          </p:nvSpPr>
          <p:spPr bwMode="auto">
            <a:xfrm>
              <a:off x="3925898" y="3635370"/>
              <a:ext cx="395289" cy="384174"/>
            </a:xfrm>
            <a:custGeom>
              <a:avLst/>
              <a:gdLst/>
              <a:ahLst/>
              <a:cxnLst>
                <a:cxn ang="0">
                  <a:pos x="0" y="94"/>
                </a:cxn>
                <a:cxn ang="0">
                  <a:pos x="6" y="85"/>
                </a:cxn>
                <a:cxn ang="0">
                  <a:pos x="13" y="91"/>
                </a:cxn>
                <a:cxn ang="0">
                  <a:pos x="58" y="88"/>
                </a:cxn>
                <a:cxn ang="0">
                  <a:pos x="48" y="0"/>
                </a:cxn>
                <a:cxn ang="0">
                  <a:pos x="65" y="0"/>
                </a:cxn>
                <a:cxn ang="0">
                  <a:pos x="135" y="48"/>
                </a:cxn>
                <a:cxn ang="0">
                  <a:pos x="136" y="56"/>
                </a:cxn>
                <a:cxn ang="0">
                  <a:pos x="144" y="55"/>
                </a:cxn>
                <a:cxn ang="0">
                  <a:pos x="144" y="83"/>
                </a:cxn>
                <a:cxn ang="0">
                  <a:pos x="138" y="89"/>
                </a:cxn>
                <a:cxn ang="0">
                  <a:pos x="108" y="93"/>
                </a:cxn>
                <a:cxn ang="0">
                  <a:pos x="72" y="109"/>
                </a:cxn>
                <a:cxn ang="0">
                  <a:pos x="61" y="135"/>
                </a:cxn>
                <a:cxn ang="0">
                  <a:pos x="52" y="131"/>
                </a:cxn>
                <a:cxn ang="0">
                  <a:pos x="36" y="136"/>
                </a:cxn>
                <a:cxn ang="0">
                  <a:pos x="27" y="115"/>
                </a:cxn>
                <a:cxn ang="0">
                  <a:pos x="12" y="120"/>
                </a:cxn>
                <a:cxn ang="0">
                  <a:pos x="6" y="115"/>
                </a:cxn>
                <a:cxn ang="0">
                  <a:pos x="0" y="94"/>
                </a:cxn>
              </a:cxnLst>
              <a:rect l="0" t="0" r="r" b="b"/>
              <a:pathLst>
                <a:path w="145" h="137">
                  <a:moveTo>
                    <a:pt x="0" y="94"/>
                  </a:moveTo>
                  <a:lnTo>
                    <a:pt x="6" y="85"/>
                  </a:lnTo>
                  <a:lnTo>
                    <a:pt x="13" y="91"/>
                  </a:lnTo>
                  <a:lnTo>
                    <a:pt x="58" y="88"/>
                  </a:lnTo>
                  <a:lnTo>
                    <a:pt x="48" y="0"/>
                  </a:lnTo>
                  <a:lnTo>
                    <a:pt x="65" y="0"/>
                  </a:lnTo>
                  <a:lnTo>
                    <a:pt x="135" y="48"/>
                  </a:lnTo>
                  <a:lnTo>
                    <a:pt x="136" y="56"/>
                  </a:lnTo>
                  <a:lnTo>
                    <a:pt x="144" y="55"/>
                  </a:lnTo>
                  <a:lnTo>
                    <a:pt x="144" y="83"/>
                  </a:lnTo>
                  <a:lnTo>
                    <a:pt x="138" y="89"/>
                  </a:lnTo>
                  <a:lnTo>
                    <a:pt x="108" y="93"/>
                  </a:lnTo>
                  <a:lnTo>
                    <a:pt x="72" y="109"/>
                  </a:lnTo>
                  <a:lnTo>
                    <a:pt x="61" y="135"/>
                  </a:lnTo>
                  <a:lnTo>
                    <a:pt x="52" y="131"/>
                  </a:lnTo>
                  <a:lnTo>
                    <a:pt x="36" y="136"/>
                  </a:lnTo>
                  <a:lnTo>
                    <a:pt x="27" y="115"/>
                  </a:lnTo>
                  <a:lnTo>
                    <a:pt x="12" y="120"/>
                  </a:lnTo>
                  <a:lnTo>
                    <a:pt x="6" y="115"/>
                  </a:lnTo>
                  <a:lnTo>
                    <a:pt x="0" y="9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1" name="Freeform 199">
              <a:extLst>
                <a:ext uri="{FF2B5EF4-FFF2-40B4-BE49-F238E27FC236}">
                  <a16:creationId xmlns:a16="http://schemas.microsoft.com/office/drawing/2014/main" id="{8D05291A-7D28-42F4-9826-527C4E58D222}"/>
                </a:ext>
              </a:extLst>
            </p:cNvPr>
            <p:cNvSpPr>
              <a:spLocks noChangeAspect="1"/>
            </p:cNvSpPr>
            <p:nvPr/>
          </p:nvSpPr>
          <p:spPr bwMode="auto">
            <a:xfrm>
              <a:off x="3805248" y="3573457"/>
              <a:ext cx="300038" cy="328612"/>
            </a:xfrm>
            <a:custGeom>
              <a:avLst/>
              <a:gdLst/>
              <a:ahLst/>
              <a:cxnLst>
                <a:cxn ang="0">
                  <a:pos x="0" y="58"/>
                </a:cxn>
                <a:cxn ang="0">
                  <a:pos x="7" y="65"/>
                </a:cxn>
                <a:cxn ang="0">
                  <a:pos x="9" y="83"/>
                </a:cxn>
                <a:cxn ang="0">
                  <a:pos x="3" y="104"/>
                </a:cxn>
                <a:cxn ang="0">
                  <a:pos x="24" y="100"/>
                </a:cxn>
                <a:cxn ang="0">
                  <a:pos x="44" y="116"/>
                </a:cxn>
                <a:cxn ang="0">
                  <a:pos x="50" y="107"/>
                </a:cxn>
                <a:cxn ang="0">
                  <a:pos x="57" y="113"/>
                </a:cxn>
                <a:cxn ang="0">
                  <a:pos x="102" y="110"/>
                </a:cxn>
                <a:cxn ang="0">
                  <a:pos x="92" y="22"/>
                </a:cxn>
                <a:cxn ang="0">
                  <a:pos x="109" y="22"/>
                </a:cxn>
                <a:cxn ang="0">
                  <a:pos x="75" y="0"/>
                </a:cxn>
                <a:cxn ang="0">
                  <a:pos x="74" y="12"/>
                </a:cxn>
                <a:cxn ang="0">
                  <a:pos x="46" y="11"/>
                </a:cxn>
                <a:cxn ang="0">
                  <a:pos x="46" y="36"/>
                </a:cxn>
                <a:cxn ang="0">
                  <a:pos x="35" y="40"/>
                </a:cxn>
                <a:cxn ang="0">
                  <a:pos x="36" y="55"/>
                </a:cxn>
                <a:cxn ang="0">
                  <a:pos x="0" y="58"/>
                </a:cxn>
              </a:cxnLst>
              <a:rect l="0" t="0" r="r" b="b"/>
              <a:pathLst>
                <a:path w="110" h="117">
                  <a:moveTo>
                    <a:pt x="0" y="58"/>
                  </a:moveTo>
                  <a:lnTo>
                    <a:pt x="7" y="65"/>
                  </a:lnTo>
                  <a:lnTo>
                    <a:pt x="9" y="83"/>
                  </a:lnTo>
                  <a:lnTo>
                    <a:pt x="3" y="104"/>
                  </a:lnTo>
                  <a:lnTo>
                    <a:pt x="24" y="100"/>
                  </a:lnTo>
                  <a:lnTo>
                    <a:pt x="44" y="116"/>
                  </a:lnTo>
                  <a:lnTo>
                    <a:pt x="50" y="107"/>
                  </a:lnTo>
                  <a:lnTo>
                    <a:pt x="57" y="113"/>
                  </a:lnTo>
                  <a:lnTo>
                    <a:pt x="102" y="110"/>
                  </a:lnTo>
                  <a:lnTo>
                    <a:pt x="92" y="22"/>
                  </a:lnTo>
                  <a:lnTo>
                    <a:pt x="109" y="22"/>
                  </a:lnTo>
                  <a:lnTo>
                    <a:pt x="75" y="0"/>
                  </a:lnTo>
                  <a:lnTo>
                    <a:pt x="74" y="12"/>
                  </a:lnTo>
                  <a:lnTo>
                    <a:pt x="46" y="11"/>
                  </a:lnTo>
                  <a:lnTo>
                    <a:pt x="46" y="36"/>
                  </a:lnTo>
                  <a:lnTo>
                    <a:pt x="35" y="40"/>
                  </a:lnTo>
                  <a:lnTo>
                    <a:pt x="36" y="55"/>
                  </a:lnTo>
                  <a:lnTo>
                    <a:pt x="0" y="5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2" name="Freeform 200">
              <a:extLst>
                <a:ext uri="{FF2B5EF4-FFF2-40B4-BE49-F238E27FC236}">
                  <a16:creationId xmlns:a16="http://schemas.microsoft.com/office/drawing/2014/main" id="{F6C9B489-16B6-411E-8632-969E2BD6AC94}"/>
                </a:ext>
              </a:extLst>
            </p:cNvPr>
            <p:cNvSpPr>
              <a:spLocks noChangeAspect="1"/>
            </p:cNvSpPr>
            <p:nvPr/>
          </p:nvSpPr>
          <p:spPr bwMode="auto">
            <a:xfrm>
              <a:off x="3903673" y="3340095"/>
              <a:ext cx="287338" cy="228600"/>
            </a:xfrm>
            <a:custGeom>
              <a:avLst/>
              <a:gdLst/>
              <a:ahLst/>
              <a:cxnLst>
                <a:cxn ang="0">
                  <a:pos x="0" y="78"/>
                </a:cxn>
                <a:cxn ang="0">
                  <a:pos x="25" y="63"/>
                </a:cxn>
                <a:cxn ang="0">
                  <a:pos x="35" y="32"/>
                </a:cxn>
                <a:cxn ang="0">
                  <a:pos x="56" y="16"/>
                </a:cxn>
                <a:cxn ang="0">
                  <a:pos x="63" y="0"/>
                </a:cxn>
                <a:cxn ang="0">
                  <a:pos x="95" y="5"/>
                </a:cxn>
                <a:cxn ang="0">
                  <a:pos x="104" y="35"/>
                </a:cxn>
                <a:cxn ang="0">
                  <a:pos x="90" y="35"/>
                </a:cxn>
                <a:cxn ang="0">
                  <a:pos x="82" y="39"/>
                </a:cxn>
                <a:cxn ang="0">
                  <a:pos x="84" y="47"/>
                </a:cxn>
                <a:cxn ang="0">
                  <a:pos x="43" y="64"/>
                </a:cxn>
                <a:cxn ang="0">
                  <a:pos x="38" y="80"/>
                </a:cxn>
                <a:cxn ang="0">
                  <a:pos x="0" y="78"/>
                </a:cxn>
              </a:cxnLst>
              <a:rect l="0" t="0" r="r" b="b"/>
              <a:pathLst>
                <a:path w="105" h="81">
                  <a:moveTo>
                    <a:pt x="0" y="78"/>
                  </a:moveTo>
                  <a:lnTo>
                    <a:pt x="25" y="63"/>
                  </a:lnTo>
                  <a:lnTo>
                    <a:pt x="35" y="32"/>
                  </a:lnTo>
                  <a:lnTo>
                    <a:pt x="56" y="16"/>
                  </a:lnTo>
                  <a:lnTo>
                    <a:pt x="63" y="0"/>
                  </a:lnTo>
                  <a:lnTo>
                    <a:pt x="95" y="5"/>
                  </a:lnTo>
                  <a:lnTo>
                    <a:pt x="104" y="35"/>
                  </a:lnTo>
                  <a:lnTo>
                    <a:pt x="90" y="35"/>
                  </a:lnTo>
                  <a:lnTo>
                    <a:pt x="82" y="39"/>
                  </a:lnTo>
                  <a:lnTo>
                    <a:pt x="84" y="47"/>
                  </a:lnTo>
                  <a:lnTo>
                    <a:pt x="43" y="64"/>
                  </a:lnTo>
                  <a:lnTo>
                    <a:pt x="38" y="80"/>
                  </a:lnTo>
                  <a:lnTo>
                    <a:pt x="0" y="7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3" name="Freeform 201">
              <a:extLst>
                <a:ext uri="{FF2B5EF4-FFF2-40B4-BE49-F238E27FC236}">
                  <a16:creationId xmlns:a16="http://schemas.microsoft.com/office/drawing/2014/main" id="{C796BCBD-5A4F-4833-A20B-36DF1A8D7D72}"/>
                </a:ext>
              </a:extLst>
            </p:cNvPr>
            <p:cNvSpPr>
              <a:spLocks noChangeAspect="1"/>
            </p:cNvSpPr>
            <p:nvPr/>
          </p:nvSpPr>
          <p:spPr bwMode="auto">
            <a:xfrm>
              <a:off x="4940314" y="4537068"/>
              <a:ext cx="260351" cy="423862"/>
            </a:xfrm>
            <a:custGeom>
              <a:avLst/>
              <a:gdLst/>
              <a:ahLst/>
              <a:cxnLst>
                <a:cxn ang="0">
                  <a:pos x="0" y="42"/>
                </a:cxn>
                <a:cxn ang="0">
                  <a:pos x="3" y="47"/>
                </a:cxn>
                <a:cxn ang="0">
                  <a:pos x="24" y="53"/>
                </a:cxn>
                <a:cxn ang="0">
                  <a:pos x="27" y="63"/>
                </a:cxn>
                <a:cxn ang="0">
                  <a:pos x="25" y="87"/>
                </a:cxn>
                <a:cxn ang="0">
                  <a:pos x="14" y="111"/>
                </a:cxn>
                <a:cxn ang="0">
                  <a:pos x="18" y="140"/>
                </a:cxn>
                <a:cxn ang="0">
                  <a:pos x="19" y="150"/>
                </a:cxn>
                <a:cxn ang="0">
                  <a:pos x="25" y="150"/>
                </a:cxn>
                <a:cxn ang="0">
                  <a:pos x="25" y="140"/>
                </a:cxn>
                <a:cxn ang="0">
                  <a:pos x="48" y="126"/>
                </a:cxn>
                <a:cxn ang="0">
                  <a:pos x="42" y="87"/>
                </a:cxn>
                <a:cxn ang="0">
                  <a:pos x="93" y="46"/>
                </a:cxn>
                <a:cxn ang="0">
                  <a:pos x="94" y="0"/>
                </a:cxn>
                <a:cxn ang="0">
                  <a:pos x="80" y="8"/>
                </a:cxn>
                <a:cxn ang="0">
                  <a:pos x="45" y="10"/>
                </a:cxn>
                <a:cxn ang="0">
                  <a:pos x="44" y="27"/>
                </a:cxn>
                <a:cxn ang="0">
                  <a:pos x="54" y="41"/>
                </a:cxn>
                <a:cxn ang="0">
                  <a:pos x="48" y="60"/>
                </a:cxn>
                <a:cxn ang="0">
                  <a:pos x="39" y="50"/>
                </a:cxn>
                <a:cxn ang="0">
                  <a:pos x="40" y="36"/>
                </a:cxn>
                <a:cxn ang="0">
                  <a:pos x="29" y="33"/>
                </a:cxn>
                <a:cxn ang="0">
                  <a:pos x="0" y="42"/>
                </a:cxn>
              </a:cxnLst>
              <a:rect l="0" t="0" r="r" b="b"/>
              <a:pathLst>
                <a:path w="95" h="151">
                  <a:moveTo>
                    <a:pt x="0" y="42"/>
                  </a:moveTo>
                  <a:lnTo>
                    <a:pt x="3" y="47"/>
                  </a:lnTo>
                  <a:lnTo>
                    <a:pt x="24" y="53"/>
                  </a:lnTo>
                  <a:lnTo>
                    <a:pt x="27" y="63"/>
                  </a:lnTo>
                  <a:lnTo>
                    <a:pt x="25" y="87"/>
                  </a:lnTo>
                  <a:lnTo>
                    <a:pt x="14" y="111"/>
                  </a:lnTo>
                  <a:lnTo>
                    <a:pt x="18" y="140"/>
                  </a:lnTo>
                  <a:lnTo>
                    <a:pt x="19" y="150"/>
                  </a:lnTo>
                  <a:lnTo>
                    <a:pt x="25" y="150"/>
                  </a:lnTo>
                  <a:lnTo>
                    <a:pt x="25" y="140"/>
                  </a:lnTo>
                  <a:lnTo>
                    <a:pt x="48" y="126"/>
                  </a:lnTo>
                  <a:lnTo>
                    <a:pt x="42" y="87"/>
                  </a:lnTo>
                  <a:lnTo>
                    <a:pt x="93" y="46"/>
                  </a:lnTo>
                  <a:lnTo>
                    <a:pt x="94" y="0"/>
                  </a:lnTo>
                  <a:lnTo>
                    <a:pt x="80" y="8"/>
                  </a:lnTo>
                  <a:lnTo>
                    <a:pt x="45" y="10"/>
                  </a:lnTo>
                  <a:lnTo>
                    <a:pt x="44" y="27"/>
                  </a:lnTo>
                  <a:lnTo>
                    <a:pt x="54" y="41"/>
                  </a:lnTo>
                  <a:lnTo>
                    <a:pt x="48" y="60"/>
                  </a:lnTo>
                  <a:lnTo>
                    <a:pt x="39" y="50"/>
                  </a:lnTo>
                  <a:lnTo>
                    <a:pt x="40" y="36"/>
                  </a:lnTo>
                  <a:lnTo>
                    <a:pt x="29" y="33"/>
                  </a:lnTo>
                  <a:lnTo>
                    <a:pt x="0" y="4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4" name="Freeform 202">
              <a:extLst>
                <a:ext uri="{FF2B5EF4-FFF2-40B4-BE49-F238E27FC236}">
                  <a16:creationId xmlns:a16="http://schemas.microsoft.com/office/drawing/2014/main" id="{8E08D640-95AE-4383-99FC-F59D6B336420}"/>
                </a:ext>
              </a:extLst>
            </p:cNvPr>
            <p:cNvSpPr>
              <a:spLocks noChangeAspect="1"/>
            </p:cNvSpPr>
            <p:nvPr/>
          </p:nvSpPr>
          <p:spPr bwMode="auto">
            <a:xfrm>
              <a:off x="4219587" y="3673470"/>
              <a:ext cx="388939" cy="307974"/>
            </a:xfrm>
            <a:custGeom>
              <a:avLst/>
              <a:gdLst/>
              <a:ahLst/>
              <a:cxnLst>
                <a:cxn ang="0">
                  <a:pos x="0" y="79"/>
                </a:cxn>
                <a:cxn ang="0">
                  <a:pos x="2" y="87"/>
                </a:cxn>
                <a:cxn ang="0">
                  <a:pos x="19" y="106"/>
                </a:cxn>
                <a:cxn ang="0">
                  <a:pos x="24" y="102"/>
                </a:cxn>
                <a:cxn ang="0">
                  <a:pos x="31" y="109"/>
                </a:cxn>
                <a:cxn ang="0">
                  <a:pos x="42" y="89"/>
                </a:cxn>
                <a:cxn ang="0">
                  <a:pos x="82" y="99"/>
                </a:cxn>
                <a:cxn ang="0">
                  <a:pos x="116" y="89"/>
                </a:cxn>
                <a:cxn ang="0">
                  <a:pos x="118" y="85"/>
                </a:cxn>
                <a:cxn ang="0">
                  <a:pos x="136" y="61"/>
                </a:cxn>
                <a:cxn ang="0">
                  <a:pos x="142" y="28"/>
                </a:cxn>
                <a:cxn ang="0">
                  <a:pos x="133" y="18"/>
                </a:cxn>
                <a:cxn ang="0">
                  <a:pos x="133" y="4"/>
                </a:cxn>
                <a:cxn ang="0">
                  <a:pos x="102" y="0"/>
                </a:cxn>
                <a:cxn ang="0">
                  <a:pos x="49" y="37"/>
                </a:cxn>
                <a:cxn ang="0">
                  <a:pos x="36" y="41"/>
                </a:cxn>
                <a:cxn ang="0">
                  <a:pos x="36" y="69"/>
                </a:cxn>
                <a:cxn ang="0">
                  <a:pos x="30" y="75"/>
                </a:cxn>
                <a:cxn ang="0">
                  <a:pos x="0" y="79"/>
                </a:cxn>
              </a:cxnLst>
              <a:rect l="0" t="0" r="r" b="b"/>
              <a:pathLst>
                <a:path w="143" h="110">
                  <a:moveTo>
                    <a:pt x="0" y="79"/>
                  </a:moveTo>
                  <a:lnTo>
                    <a:pt x="2" y="87"/>
                  </a:lnTo>
                  <a:lnTo>
                    <a:pt x="19" y="106"/>
                  </a:lnTo>
                  <a:lnTo>
                    <a:pt x="24" y="102"/>
                  </a:lnTo>
                  <a:lnTo>
                    <a:pt x="31" y="109"/>
                  </a:lnTo>
                  <a:lnTo>
                    <a:pt x="42" y="89"/>
                  </a:lnTo>
                  <a:lnTo>
                    <a:pt x="82" y="99"/>
                  </a:lnTo>
                  <a:lnTo>
                    <a:pt x="116" y="89"/>
                  </a:lnTo>
                  <a:lnTo>
                    <a:pt x="118" y="85"/>
                  </a:lnTo>
                  <a:lnTo>
                    <a:pt x="136" y="61"/>
                  </a:lnTo>
                  <a:lnTo>
                    <a:pt x="142" y="28"/>
                  </a:lnTo>
                  <a:lnTo>
                    <a:pt x="133" y="18"/>
                  </a:lnTo>
                  <a:lnTo>
                    <a:pt x="133" y="4"/>
                  </a:lnTo>
                  <a:lnTo>
                    <a:pt x="102" y="0"/>
                  </a:lnTo>
                  <a:lnTo>
                    <a:pt x="49" y="37"/>
                  </a:lnTo>
                  <a:lnTo>
                    <a:pt x="36" y="41"/>
                  </a:lnTo>
                  <a:lnTo>
                    <a:pt x="36" y="69"/>
                  </a:lnTo>
                  <a:lnTo>
                    <a:pt x="30" y="75"/>
                  </a:lnTo>
                  <a:lnTo>
                    <a:pt x="0" y="7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5" name="Freeform 203">
              <a:extLst>
                <a:ext uri="{FF2B5EF4-FFF2-40B4-BE49-F238E27FC236}">
                  <a16:creationId xmlns:a16="http://schemas.microsoft.com/office/drawing/2014/main" id="{EC95D816-60B4-46C0-A94B-96565712D2C6}"/>
                </a:ext>
              </a:extLst>
            </p:cNvPr>
            <p:cNvSpPr>
              <a:spLocks noChangeAspect="1"/>
            </p:cNvSpPr>
            <p:nvPr/>
          </p:nvSpPr>
          <p:spPr bwMode="auto">
            <a:xfrm>
              <a:off x="4284674" y="3924294"/>
              <a:ext cx="282576" cy="246062"/>
            </a:xfrm>
            <a:custGeom>
              <a:avLst/>
              <a:gdLst/>
              <a:ahLst/>
              <a:cxnLst>
                <a:cxn ang="0">
                  <a:pos x="0" y="68"/>
                </a:cxn>
                <a:cxn ang="0">
                  <a:pos x="7" y="20"/>
                </a:cxn>
                <a:cxn ang="0">
                  <a:pos x="18" y="0"/>
                </a:cxn>
                <a:cxn ang="0">
                  <a:pos x="58" y="10"/>
                </a:cxn>
                <a:cxn ang="0">
                  <a:pos x="92" y="0"/>
                </a:cxn>
                <a:cxn ang="0">
                  <a:pos x="100" y="12"/>
                </a:cxn>
                <a:cxn ang="0">
                  <a:pos x="103" y="20"/>
                </a:cxn>
                <a:cxn ang="0">
                  <a:pos x="94" y="27"/>
                </a:cxn>
                <a:cxn ang="0">
                  <a:pos x="75" y="66"/>
                </a:cxn>
                <a:cxn ang="0">
                  <a:pos x="59" y="63"/>
                </a:cxn>
                <a:cxn ang="0">
                  <a:pos x="50" y="82"/>
                </a:cxn>
                <a:cxn ang="0">
                  <a:pos x="30" y="87"/>
                </a:cxn>
                <a:cxn ang="0">
                  <a:pos x="18" y="70"/>
                </a:cxn>
                <a:cxn ang="0">
                  <a:pos x="0" y="68"/>
                </a:cxn>
              </a:cxnLst>
              <a:rect l="0" t="0" r="r" b="b"/>
              <a:pathLst>
                <a:path w="104" h="88">
                  <a:moveTo>
                    <a:pt x="0" y="68"/>
                  </a:moveTo>
                  <a:lnTo>
                    <a:pt x="7" y="20"/>
                  </a:lnTo>
                  <a:lnTo>
                    <a:pt x="18" y="0"/>
                  </a:lnTo>
                  <a:lnTo>
                    <a:pt x="58" y="10"/>
                  </a:lnTo>
                  <a:lnTo>
                    <a:pt x="92" y="0"/>
                  </a:lnTo>
                  <a:lnTo>
                    <a:pt x="100" y="12"/>
                  </a:lnTo>
                  <a:lnTo>
                    <a:pt x="103" y="20"/>
                  </a:lnTo>
                  <a:lnTo>
                    <a:pt x="94" y="27"/>
                  </a:lnTo>
                  <a:lnTo>
                    <a:pt x="75" y="66"/>
                  </a:lnTo>
                  <a:lnTo>
                    <a:pt x="59" y="63"/>
                  </a:lnTo>
                  <a:lnTo>
                    <a:pt x="50" y="82"/>
                  </a:lnTo>
                  <a:lnTo>
                    <a:pt x="30" y="87"/>
                  </a:lnTo>
                  <a:lnTo>
                    <a:pt x="18" y="70"/>
                  </a:lnTo>
                  <a:lnTo>
                    <a:pt x="0" y="68"/>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6" name="Freeform 204">
              <a:extLst>
                <a:ext uri="{FF2B5EF4-FFF2-40B4-BE49-F238E27FC236}">
                  <a16:creationId xmlns:a16="http://schemas.microsoft.com/office/drawing/2014/main" id="{FFB71B28-94C7-44CD-9482-8F5ECE69FAB9}"/>
                </a:ext>
              </a:extLst>
            </p:cNvPr>
            <p:cNvSpPr>
              <a:spLocks noChangeAspect="1"/>
            </p:cNvSpPr>
            <p:nvPr/>
          </p:nvSpPr>
          <p:spPr bwMode="auto">
            <a:xfrm>
              <a:off x="3811598" y="3954457"/>
              <a:ext cx="76200" cy="49212"/>
            </a:xfrm>
            <a:custGeom>
              <a:avLst/>
              <a:gdLst/>
              <a:ahLst/>
              <a:cxnLst>
                <a:cxn ang="0">
                  <a:pos x="0" y="1"/>
                </a:cxn>
                <a:cxn ang="0">
                  <a:pos x="8" y="9"/>
                </a:cxn>
                <a:cxn ang="0">
                  <a:pos x="16" y="6"/>
                </a:cxn>
                <a:cxn ang="0">
                  <a:pos x="12" y="9"/>
                </a:cxn>
                <a:cxn ang="0">
                  <a:pos x="15" y="16"/>
                </a:cxn>
                <a:cxn ang="0">
                  <a:pos x="26" y="9"/>
                </a:cxn>
                <a:cxn ang="0">
                  <a:pos x="27" y="0"/>
                </a:cxn>
                <a:cxn ang="0">
                  <a:pos x="0" y="1"/>
                </a:cxn>
              </a:cxnLst>
              <a:rect l="0" t="0" r="r" b="b"/>
              <a:pathLst>
                <a:path w="28" h="17">
                  <a:moveTo>
                    <a:pt x="0" y="1"/>
                  </a:moveTo>
                  <a:lnTo>
                    <a:pt x="8" y="9"/>
                  </a:lnTo>
                  <a:lnTo>
                    <a:pt x="16" y="6"/>
                  </a:lnTo>
                  <a:lnTo>
                    <a:pt x="12" y="9"/>
                  </a:lnTo>
                  <a:lnTo>
                    <a:pt x="15" y="16"/>
                  </a:lnTo>
                  <a:lnTo>
                    <a:pt x="26" y="9"/>
                  </a:lnTo>
                  <a:lnTo>
                    <a:pt x="27" y="0"/>
                  </a:lnTo>
                  <a:lnTo>
                    <a:pt x="0" y="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7" name="Freeform 205">
              <a:extLst>
                <a:ext uri="{FF2B5EF4-FFF2-40B4-BE49-F238E27FC236}">
                  <a16:creationId xmlns:a16="http://schemas.microsoft.com/office/drawing/2014/main" id="{F9E712DD-F816-48F9-9225-98BA96B091DC}"/>
                </a:ext>
              </a:extLst>
            </p:cNvPr>
            <p:cNvSpPr>
              <a:spLocks noChangeAspect="1"/>
            </p:cNvSpPr>
            <p:nvPr/>
          </p:nvSpPr>
          <p:spPr bwMode="auto">
            <a:xfrm>
              <a:off x="5445140" y="3602032"/>
              <a:ext cx="44450" cy="49212"/>
            </a:xfrm>
            <a:custGeom>
              <a:avLst/>
              <a:gdLst/>
              <a:ahLst/>
              <a:cxnLst>
                <a:cxn ang="0">
                  <a:pos x="0" y="12"/>
                </a:cxn>
                <a:cxn ang="0">
                  <a:pos x="9" y="16"/>
                </a:cxn>
                <a:cxn ang="0">
                  <a:pos x="16" y="14"/>
                </a:cxn>
                <a:cxn ang="0">
                  <a:pos x="9" y="0"/>
                </a:cxn>
                <a:cxn ang="0">
                  <a:pos x="0" y="12"/>
                </a:cxn>
              </a:cxnLst>
              <a:rect l="0" t="0" r="r" b="b"/>
              <a:pathLst>
                <a:path w="17" h="17">
                  <a:moveTo>
                    <a:pt x="0" y="12"/>
                  </a:moveTo>
                  <a:lnTo>
                    <a:pt x="9" y="16"/>
                  </a:lnTo>
                  <a:lnTo>
                    <a:pt x="16" y="14"/>
                  </a:lnTo>
                  <a:lnTo>
                    <a:pt x="9" y="0"/>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8" name="Freeform 206">
              <a:extLst>
                <a:ext uri="{FF2B5EF4-FFF2-40B4-BE49-F238E27FC236}">
                  <a16:creationId xmlns:a16="http://schemas.microsoft.com/office/drawing/2014/main" id="{A9613B77-8FB7-442F-A1D7-7A7563708D57}"/>
                </a:ext>
              </a:extLst>
            </p:cNvPr>
            <p:cNvSpPr>
              <a:spLocks noChangeAspect="1"/>
            </p:cNvSpPr>
            <p:nvPr/>
          </p:nvSpPr>
          <p:spPr bwMode="auto">
            <a:xfrm>
              <a:off x="4919676" y="4300531"/>
              <a:ext cx="44450" cy="46037"/>
            </a:xfrm>
            <a:custGeom>
              <a:avLst/>
              <a:gdLst/>
              <a:ahLst/>
              <a:cxnLst>
                <a:cxn ang="0">
                  <a:pos x="0" y="16"/>
                </a:cxn>
                <a:cxn ang="0">
                  <a:pos x="7" y="2"/>
                </a:cxn>
                <a:cxn ang="0">
                  <a:pos x="13" y="0"/>
                </a:cxn>
                <a:cxn ang="0">
                  <a:pos x="16" y="13"/>
                </a:cxn>
                <a:cxn ang="0">
                  <a:pos x="0" y="16"/>
                </a:cxn>
              </a:cxnLst>
              <a:rect l="0" t="0" r="r" b="b"/>
              <a:pathLst>
                <a:path w="17" h="17">
                  <a:moveTo>
                    <a:pt x="0" y="16"/>
                  </a:moveTo>
                  <a:lnTo>
                    <a:pt x="7" y="2"/>
                  </a:lnTo>
                  <a:lnTo>
                    <a:pt x="13" y="0"/>
                  </a:lnTo>
                  <a:lnTo>
                    <a:pt x="16" y="13"/>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399" name="Freeform 207">
              <a:extLst>
                <a:ext uri="{FF2B5EF4-FFF2-40B4-BE49-F238E27FC236}">
                  <a16:creationId xmlns:a16="http://schemas.microsoft.com/office/drawing/2014/main" id="{D7A210E1-8AD6-4082-B21B-AD20C22D93EC}"/>
                </a:ext>
              </a:extLst>
            </p:cNvPr>
            <p:cNvSpPr>
              <a:spLocks noChangeAspect="1"/>
            </p:cNvSpPr>
            <p:nvPr/>
          </p:nvSpPr>
          <p:spPr bwMode="auto">
            <a:xfrm>
              <a:off x="3790961" y="3852857"/>
              <a:ext cx="152400" cy="106362"/>
            </a:xfrm>
            <a:custGeom>
              <a:avLst/>
              <a:gdLst/>
              <a:ahLst/>
              <a:cxnLst>
                <a:cxn ang="0">
                  <a:pos x="0" y="16"/>
                </a:cxn>
                <a:cxn ang="0">
                  <a:pos x="8" y="27"/>
                </a:cxn>
                <a:cxn ang="0">
                  <a:pos x="33" y="29"/>
                </a:cxn>
                <a:cxn ang="0">
                  <a:pos x="7" y="32"/>
                </a:cxn>
                <a:cxn ang="0">
                  <a:pos x="7" y="37"/>
                </a:cxn>
                <a:cxn ang="0">
                  <a:pos x="34" y="36"/>
                </a:cxn>
                <a:cxn ang="0">
                  <a:pos x="55" y="37"/>
                </a:cxn>
                <a:cxn ang="0">
                  <a:pos x="49" y="16"/>
                </a:cxn>
                <a:cxn ang="0">
                  <a:pos x="29" y="0"/>
                </a:cxn>
                <a:cxn ang="0">
                  <a:pos x="8" y="4"/>
                </a:cxn>
                <a:cxn ang="0">
                  <a:pos x="0" y="16"/>
                </a:cxn>
              </a:cxnLst>
              <a:rect l="0" t="0" r="r" b="b"/>
              <a:pathLst>
                <a:path w="56" h="38">
                  <a:moveTo>
                    <a:pt x="0" y="16"/>
                  </a:moveTo>
                  <a:lnTo>
                    <a:pt x="8" y="27"/>
                  </a:lnTo>
                  <a:lnTo>
                    <a:pt x="33" y="29"/>
                  </a:lnTo>
                  <a:lnTo>
                    <a:pt x="7" y="32"/>
                  </a:lnTo>
                  <a:lnTo>
                    <a:pt x="7" y="37"/>
                  </a:lnTo>
                  <a:lnTo>
                    <a:pt x="34" y="36"/>
                  </a:lnTo>
                  <a:lnTo>
                    <a:pt x="55" y="37"/>
                  </a:lnTo>
                  <a:lnTo>
                    <a:pt x="49" y="16"/>
                  </a:lnTo>
                  <a:lnTo>
                    <a:pt x="29" y="0"/>
                  </a:lnTo>
                  <a:lnTo>
                    <a:pt x="8" y="4"/>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0" name="Freeform 208">
              <a:extLst>
                <a:ext uri="{FF2B5EF4-FFF2-40B4-BE49-F238E27FC236}">
                  <a16:creationId xmlns:a16="http://schemas.microsoft.com/office/drawing/2014/main" id="{83E7E303-1415-4B8C-9D50-EDC6EEF78378}"/>
                </a:ext>
              </a:extLst>
            </p:cNvPr>
            <p:cNvSpPr>
              <a:spLocks noChangeAspect="1"/>
            </p:cNvSpPr>
            <p:nvPr/>
          </p:nvSpPr>
          <p:spPr bwMode="auto">
            <a:xfrm>
              <a:off x="3898911" y="4025894"/>
              <a:ext cx="76200" cy="77787"/>
            </a:xfrm>
            <a:custGeom>
              <a:avLst/>
              <a:gdLst/>
              <a:ahLst/>
              <a:cxnLst>
                <a:cxn ang="0">
                  <a:pos x="0" y="7"/>
                </a:cxn>
                <a:cxn ang="0">
                  <a:pos x="2" y="18"/>
                </a:cxn>
                <a:cxn ang="0">
                  <a:pos x="15" y="27"/>
                </a:cxn>
                <a:cxn ang="0">
                  <a:pos x="27" y="13"/>
                </a:cxn>
                <a:cxn ang="0">
                  <a:pos x="18" y="0"/>
                </a:cxn>
                <a:cxn ang="0">
                  <a:pos x="0" y="7"/>
                </a:cxn>
              </a:cxnLst>
              <a:rect l="0" t="0" r="r" b="b"/>
              <a:pathLst>
                <a:path w="28" h="28">
                  <a:moveTo>
                    <a:pt x="0" y="7"/>
                  </a:moveTo>
                  <a:lnTo>
                    <a:pt x="2" y="18"/>
                  </a:lnTo>
                  <a:lnTo>
                    <a:pt x="15" y="27"/>
                  </a:lnTo>
                  <a:lnTo>
                    <a:pt x="27" y="13"/>
                  </a:lnTo>
                  <a:lnTo>
                    <a:pt x="18" y="0"/>
                  </a:lnTo>
                  <a:lnTo>
                    <a:pt x="0" y="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1" name="Freeform 209">
              <a:extLst>
                <a:ext uri="{FF2B5EF4-FFF2-40B4-BE49-F238E27FC236}">
                  <a16:creationId xmlns:a16="http://schemas.microsoft.com/office/drawing/2014/main" id="{E52D2BBF-348A-45E9-B4EB-3F527E7F9061}"/>
                </a:ext>
              </a:extLst>
            </p:cNvPr>
            <p:cNvSpPr>
              <a:spLocks noChangeAspect="1"/>
            </p:cNvSpPr>
            <p:nvPr/>
          </p:nvSpPr>
          <p:spPr bwMode="auto">
            <a:xfrm>
              <a:off x="5211777" y="3975094"/>
              <a:ext cx="249238" cy="344487"/>
            </a:xfrm>
            <a:custGeom>
              <a:avLst/>
              <a:gdLst/>
              <a:ahLst/>
              <a:cxnLst>
                <a:cxn ang="0">
                  <a:pos x="0" y="114"/>
                </a:cxn>
                <a:cxn ang="0">
                  <a:pos x="0" y="81"/>
                </a:cxn>
                <a:cxn ang="0">
                  <a:pos x="7" y="72"/>
                </a:cxn>
                <a:cxn ang="0">
                  <a:pos x="35" y="61"/>
                </a:cxn>
                <a:cxn ang="0">
                  <a:pos x="62" y="34"/>
                </a:cxn>
                <a:cxn ang="0">
                  <a:pos x="27" y="25"/>
                </a:cxn>
                <a:cxn ang="0">
                  <a:pos x="16" y="9"/>
                </a:cxn>
                <a:cxn ang="0">
                  <a:pos x="20" y="4"/>
                </a:cxn>
                <a:cxn ang="0">
                  <a:pos x="34" y="14"/>
                </a:cxn>
                <a:cxn ang="0">
                  <a:pos x="87" y="0"/>
                </a:cxn>
                <a:cxn ang="0">
                  <a:pos x="91" y="14"/>
                </a:cxn>
                <a:cxn ang="0">
                  <a:pos x="59" y="71"/>
                </a:cxn>
                <a:cxn ang="0">
                  <a:pos x="4" y="122"/>
                </a:cxn>
                <a:cxn ang="0">
                  <a:pos x="0" y="114"/>
                </a:cxn>
              </a:cxnLst>
              <a:rect l="0" t="0" r="r" b="b"/>
              <a:pathLst>
                <a:path w="92" h="123">
                  <a:moveTo>
                    <a:pt x="0" y="114"/>
                  </a:moveTo>
                  <a:lnTo>
                    <a:pt x="0" y="81"/>
                  </a:lnTo>
                  <a:lnTo>
                    <a:pt x="7" y="72"/>
                  </a:lnTo>
                  <a:lnTo>
                    <a:pt x="35" y="61"/>
                  </a:lnTo>
                  <a:lnTo>
                    <a:pt x="62" y="34"/>
                  </a:lnTo>
                  <a:lnTo>
                    <a:pt x="27" y="25"/>
                  </a:lnTo>
                  <a:lnTo>
                    <a:pt x="16" y="9"/>
                  </a:lnTo>
                  <a:lnTo>
                    <a:pt x="20" y="4"/>
                  </a:lnTo>
                  <a:lnTo>
                    <a:pt x="34" y="14"/>
                  </a:lnTo>
                  <a:lnTo>
                    <a:pt x="87" y="0"/>
                  </a:lnTo>
                  <a:lnTo>
                    <a:pt x="91" y="14"/>
                  </a:lnTo>
                  <a:lnTo>
                    <a:pt x="59" y="71"/>
                  </a:lnTo>
                  <a:lnTo>
                    <a:pt x="4" y="122"/>
                  </a:lnTo>
                  <a:lnTo>
                    <a:pt x="0" y="11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2" name="Freeform 210">
              <a:extLst>
                <a:ext uri="{FF2B5EF4-FFF2-40B4-BE49-F238E27FC236}">
                  <a16:creationId xmlns:a16="http://schemas.microsoft.com/office/drawing/2014/main" id="{1E9338F6-3642-430B-91FD-D9C482433093}"/>
                </a:ext>
              </a:extLst>
            </p:cNvPr>
            <p:cNvSpPr>
              <a:spLocks noChangeAspect="1"/>
            </p:cNvSpPr>
            <p:nvPr/>
          </p:nvSpPr>
          <p:spPr bwMode="auto">
            <a:xfrm>
              <a:off x="4822838" y="4670418"/>
              <a:ext cx="193676" cy="184150"/>
            </a:xfrm>
            <a:custGeom>
              <a:avLst/>
              <a:gdLst/>
              <a:ahLst/>
              <a:cxnLst>
                <a:cxn ang="0">
                  <a:pos x="0" y="19"/>
                </a:cxn>
                <a:cxn ang="0">
                  <a:pos x="15" y="20"/>
                </a:cxn>
                <a:cxn ang="0">
                  <a:pos x="31" y="8"/>
                </a:cxn>
                <a:cxn ang="0">
                  <a:pos x="32" y="3"/>
                </a:cxn>
                <a:cxn ang="0">
                  <a:pos x="46" y="0"/>
                </a:cxn>
                <a:cxn ang="0">
                  <a:pos x="67" y="6"/>
                </a:cxn>
                <a:cxn ang="0">
                  <a:pos x="70" y="16"/>
                </a:cxn>
                <a:cxn ang="0">
                  <a:pos x="68" y="40"/>
                </a:cxn>
                <a:cxn ang="0">
                  <a:pos x="57" y="64"/>
                </a:cxn>
                <a:cxn ang="0">
                  <a:pos x="37" y="60"/>
                </a:cxn>
                <a:cxn ang="0">
                  <a:pos x="25" y="54"/>
                </a:cxn>
                <a:cxn ang="0">
                  <a:pos x="0" y="19"/>
                </a:cxn>
              </a:cxnLst>
              <a:rect l="0" t="0" r="r" b="b"/>
              <a:pathLst>
                <a:path w="71" h="65">
                  <a:moveTo>
                    <a:pt x="0" y="19"/>
                  </a:moveTo>
                  <a:lnTo>
                    <a:pt x="15" y="20"/>
                  </a:lnTo>
                  <a:lnTo>
                    <a:pt x="31" y="8"/>
                  </a:lnTo>
                  <a:lnTo>
                    <a:pt x="32" y="3"/>
                  </a:lnTo>
                  <a:lnTo>
                    <a:pt x="46" y="0"/>
                  </a:lnTo>
                  <a:lnTo>
                    <a:pt x="67" y="6"/>
                  </a:lnTo>
                  <a:lnTo>
                    <a:pt x="70" y="16"/>
                  </a:lnTo>
                  <a:lnTo>
                    <a:pt x="68" y="40"/>
                  </a:lnTo>
                  <a:lnTo>
                    <a:pt x="57" y="64"/>
                  </a:lnTo>
                  <a:lnTo>
                    <a:pt x="37" y="60"/>
                  </a:lnTo>
                  <a:lnTo>
                    <a:pt x="25" y="54"/>
                  </a:lnTo>
                  <a:lnTo>
                    <a:pt x="0" y="1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3" name="Freeform 211">
              <a:extLst>
                <a:ext uri="{FF2B5EF4-FFF2-40B4-BE49-F238E27FC236}">
                  <a16:creationId xmlns:a16="http://schemas.microsoft.com/office/drawing/2014/main" id="{1FEE5BA5-E694-4BF3-BA40-6F02C38AE538}"/>
                </a:ext>
              </a:extLst>
            </p:cNvPr>
            <p:cNvSpPr>
              <a:spLocks noChangeAspect="1"/>
            </p:cNvSpPr>
            <p:nvPr/>
          </p:nvSpPr>
          <p:spPr bwMode="auto">
            <a:xfrm>
              <a:off x="4494225" y="4698993"/>
              <a:ext cx="331788" cy="327024"/>
            </a:xfrm>
            <a:custGeom>
              <a:avLst/>
              <a:gdLst/>
              <a:ahLst/>
              <a:cxnLst>
                <a:cxn ang="0">
                  <a:pos x="0" y="4"/>
                </a:cxn>
                <a:cxn ang="0">
                  <a:pos x="15" y="0"/>
                </a:cxn>
                <a:cxn ang="0">
                  <a:pos x="88" y="11"/>
                </a:cxn>
                <a:cxn ang="0">
                  <a:pos x="104" y="6"/>
                </a:cxn>
                <a:cxn ang="0">
                  <a:pos x="121" y="8"/>
                </a:cxn>
                <a:cxn ang="0">
                  <a:pos x="106" y="17"/>
                </a:cxn>
                <a:cxn ang="0">
                  <a:pos x="101" y="11"/>
                </a:cxn>
                <a:cxn ang="0">
                  <a:pos x="84" y="15"/>
                </a:cxn>
                <a:cxn ang="0">
                  <a:pos x="84" y="47"/>
                </a:cxn>
                <a:cxn ang="0">
                  <a:pos x="74" y="47"/>
                </a:cxn>
                <a:cxn ang="0">
                  <a:pos x="74" y="72"/>
                </a:cxn>
                <a:cxn ang="0">
                  <a:pos x="74" y="109"/>
                </a:cxn>
                <a:cxn ang="0">
                  <a:pos x="67" y="115"/>
                </a:cxn>
                <a:cxn ang="0">
                  <a:pos x="55" y="115"/>
                </a:cxn>
                <a:cxn ang="0">
                  <a:pos x="49" y="107"/>
                </a:cxn>
                <a:cxn ang="0">
                  <a:pos x="44" y="111"/>
                </a:cxn>
                <a:cxn ang="0">
                  <a:pos x="32" y="99"/>
                </a:cxn>
                <a:cxn ang="0">
                  <a:pos x="26" y="59"/>
                </a:cxn>
                <a:cxn ang="0">
                  <a:pos x="26" y="54"/>
                </a:cxn>
                <a:cxn ang="0">
                  <a:pos x="0" y="4"/>
                </a:cxn>
              </a:cxnLst>
              <a:rect l="0" t="0" r="r" b="b"/>
              <a:pathLst>
                <a:path w="122" h="116">
                  <a:moveTo>
                    <a:pt x="0" y="4"/>
                  </a:moveTo>
                  <a:lnTo>
                    <a:pt x="15" y="0"/>
                  </a:lnTo>
                  <a:lnTo>
                    <a:pt x="88" y="11"/>
                  </a:lnTo>
                  <a:lnTo>
                    <a:pt x="104" y="6"/>
                  </a:lnTo>
                  <a:lnTo>
                    <a:pt x="121" y="8"/>
                  </a:lnTo>
                  <a:lnTo>
                    <a:pt x="106" y="17"/>
                  </a:lnTo>
                  <a:lnTo>
                    <a:pt x="101" y="11"/>
                  </a:lnTo>
                  <a:lnTo>
                    <a:pt x="84" y="15"/>
                  </a:lnTo>
                  <a:lnTo>
                    <a:pt x="84" y="47"/>
                  </a:lnTo>
                  <a:lnTo>
                    <a:pt x="74" y="47"/>
                  </a:lnTo>
                  <a:lnTo>
                    <a:pt x="74" y="72"/>
                  </a:lnTo>
                  <a:lnTo>
                    <a:pt x="74" y="109"/>
                  </a:lnTo>
                  <a:lnTo>
                    <a:pt x="67" y="115"/>
                  </a:lnTo>
                  <a:lnTo>
                    <a:pt x="55" y="115"/>
                  </a:lnTo>
                  <a:lnTo>
                    <a:pt x="49" y="107"/>
                  </a:lnTo>
                  <a:lnTo>
                    <a:pt x="44" y="111"/>
                  </a:lnTo>
                  <a:lnTo>
                    <a:pt x="32" y="99"/>
                  </a:lnTo>
                  <a:lnTo>
                    <a:pt x="26" y="59"/>
                  </a:lnTo>
                  <a:lnTo>
                    <a:pt x="26" y="54"/>
                  </a:lnTo>
                  <a:lnTo>
                    <a:pt x="0" y="4"/>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4" name="Freeform 212">
              <a:extLst>
                <a:ext uri="{FF2B5EF4-FFF2-40B4-BE49-F238E27FC236}">
                  <a16:creationId xmlns:a16="http://schemas.microsoft.com/office/drawing/2014/main" id="{8715EB3E-3D46-44E4-A09F-A2660E5C461C}"/>
                </a:ext>
              </a:extLst>
            </p:cNvPr>
            <p:cNvSpPr>
              <a:spLocks noChangeAspect="1"/>
            </p:cNvSpPr>
            <p:nvPr/>
          </p:nvSpPr>
          <p:spPr bwMode="auto">
            <a:xfrm>
              <a:off x="3805248" y="3559170"/>
              <a:ext cx="207963" cy="179387"/>
            </a:xfrm>
            <a:custGeom>
              <a:avLst/>
              <a:gdLst/>
              <a:ahLst/>
              <a:cxnLst>
                <a:cxn ang="0">
                  <a:pos x="0" y="63"/>
                </a:cxn>
                <a:cxn ang="0">
                  <a:pos x="36" y="0"/>
                </a:cxn>
                <a:cxn ang="0">
                  <a:pos x="74" y="2"/>
                </a:cxn>
                <a:cxn ang="0">
                  <a:pos x="75" y="5"/>
                </a:cxn>
                <a:cxn ang="0">
                  <a:pos x="74" y="17"/>
                </a:cxn>
                <a:cxn ang="0">
                  <a:pos x="46" y="16"/>
                </a:cxn>
                <a:cxn ang="0">
                  <a:pos x="46" y="41"/>
                </a:cxn>
                <a:cxn ang="0">
                  <a:pos x="35" y="45"/>
                </a:cxn>
                <a:cxn ang="0">
                  <a:pos x="36" y="60"/>
                </a:cxn>
                <a:cxn ang="0">
                  <a:pos x="0" y="63"/>
                </a:cxn>
              </a:cxnLst>
              <a:rect l="0" t="0" r="r" b="b"/>
              <a:pathLst>
                <a:path w="76" h="64">
                  <a:moveTo>
                    <a:pt x="0" y="63"/>
                  </a:moveTo>
                  <a:lnTo>
                    <a:pt x="36" y="0"/>
                  </a:lnTo>
                  <a:lnTo>
                    <a:pt x="74" y="2"/>
                  </a:lnTo>
                  <a:lnTo>
                    <a:pt x="75" y="5"/>
                  </a:lnTo>
                  <a:lnTo>
                    <a:pt x="74" y="17"/>
                  </a:lnTo>
                  <a:lnTo>
                    <a:pt x="46" y="16"/>
                  </a:lnTo>
                  <a:lnTo>
                    <a:pt x="46" y="41"/>
                  </a:lnTo>
                  <a:lnTo>
                    <a:pt x="35" y="45"/>
                  </a:lnTo>
                  <a:lnTo>
                    <a:pt x="36" y="60"/>
                  </a:lnTo>
                  <a:lnTo>
                    <a:pt x="0" y="6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5" name="Freeform 213">
              <a:extLst>
                <a:ext uri="{FF2B5EF4-FFF2-40B4-BE49-F238E27FC236}">
                  <a16:creationId xmlns:a16="http://schemas.microsoft.com/office/drawing/2014/main" id="{E9EE621C-B24E-4238-9E33-E524C47AC68D}"/>
                </a:ext>
              </a:extLst>
            </p:cNvPr>
            <p:cNvSpPr>
              <a:spLocks noChangeAspect="1"/>
            </p:cNvSpPr>
            <p:nvPr/>
          </p:nvSpPr>
          <p:spPr bwMode="auto">
            <a:xfrm>
              <a:off x="4746638" y="3686170"/>
              <a:ext cx="404814" cy="498474"/>
            </a:xfrm>
            <a:custGeom>
              <a:avLst/>
              <a:gdLst/>
              <a:ahLst/>
              <a:cxnLst>
                <a:cxn ang="0">
                  <a:pos x="0" y="93"/>
                </a:cxn>
                <a:cxn ang="0">
                  <a:pos x="7" y="111"/>
                </a:cxn>
                <a:cxn ang="0">
                  <a:pos x="13" y="130"/>
                </a:cxn>
                <a:cxn ang="0">
                  <a:pos x="28" y="137"/>
                </a:cxn>
                <a:cxn ang="0">
                  <a:pos x="50" y="164"/>
                </a:cxn>
                <a:cxn ang="0">
                  <a:pos x="80" y="177"/>
                </a:cxn>
                <a:cxn ang="0">
                  <a:pos x="107" y="174"/>
                </a:cxn>
                <a:cxn ang="0">
                  <a:pos x="124" y="169"/>
                </a:cxn>
                <a:cxn ang="0">
                  <a:pos x="113" y="150"/>
                </a:cxn>
                <a:cxn ang="0">
                  <a:pos x="98" y="139"/>
                </a:cxn>
                <a:cxn ang="0">
                  <a:pos x="108" y="132"/>
                </a:cxn>
                <a:cxn ang="0">
                  <a:pos x="110" y="116"/>
                </a:cxn>
                <a:cxn ang="0">
                  <a:pos x="127" y="94"/>
                </a:cxn>
                <a:cxn ang="0">
                  <a:pos x="133" y="55"/>
                </a:cxn>
                <a:cxn ang="0">
                  <a:pos x="147" y="46"/>
                </a:cxn>
                <a:cxn ang="0">
                  <a:pos x="136" y="39"/>
                </a:cxn>
                <a:cxn ang="0">
                  <a:pos x="132" y="10"/>
                </a:cxn>
                <a:cxn ang="0">
                  <a:pos x="121" y="0"/>
                </a:cxn>
                <a:cxn ang="0">
                  <a:pos x="107" y="12"/>
                </a:cxn>
                <a:cxn ang="0">
                  <a:pos x="27" y="9"/>
                </a:cxn>
                <a:cxn ang="0">
                  <a:pos x="27" y="28"/>
                </a:cxn>
                <a:cxn ang="0">
                  <a:pos x="19" y="28"/>
                </a:cxn>
                <a:cxn ang="0">
                  <a:pos x="19" y="33"/>
                </a:cxn>
                <a:cxn ang="0">
                  <a:pos x="19" y="67"/>
                </a:cxn>
                <a:cxn ang="0">
                  <a:pos x="10" y="69"/>
                </a:cxn>
                <a:cxn ang="0">
                  <a:pos x="0" y="93"/>
                </a:cxn>
              </a:cxnLst>
              <a:rect l="0" t="0" r="r" b="b"/>
              <a:pathLst>
                <a:path w="148" h="178">
                  <a:moveTo>
                    <a:pt x="0" y="93"/>
                  </a:moveTo>
                  <a:lnTo>
                    <a:pt x="7" y="111"/>
                  </a:lnTo>
                  <a:lnTo>
                    <a:pt x="13" y="130"/>
                  </a:lnTo>
                  <a:lnTo>
                    <a:pt x="28" y="137"/>
                  </a:lnTo>
                  <a:lnTo>
                    <a:pt x="50" y="164"/>
                  </a:lnTo>
                  <a:lnTo>
                    <a:pt x="80" y="177"/>
                  </a:lnTo>
                  <a:lnTo>
                    <a:pt x="107" y="174"/>
                  </a:lnTo>
                  <a:lnTo>
                    <a:pt x="124" y="169"/>
                  </a:lnTo>
                  <a:lnTo>
                    <a:pt x="113" y="150"/>
                  </a:lnTo>
                  <a:lnTo>
                    <a:pt x="98" y="139"/>
                  </a:lnTo>
                  <a:lnTo>
                    <a:pt x="108" y="132"/>
                  </a:lnTo>
                  <a:lnTo>
                    <a:pt x="110" y="116"/>
                  </a:lnTo>
                  <a:lnTo>
                    <a:pt x="127" y="94"/>
                  </a:lnTo>
                  <a:lnTo>
                    <a:pt x="133" y="55"/>
                  </a:lnTo>
                  <a:lnTo>
                    <a:pt x="147" y="46"/>
                  </a:lnTo>
                  <a:lnTo>
                    <a:pt x="136" y="39"/>
                  </a:lnTo>
                  <a:lnTo>
                    <a:pt x="132" y="10"/>
                  </a:lnTo>
                  <a:lnTo>
                    <a:pt x="121" y="0"/>
                  </a:lnTo>
                  <a:lnTo>
                    <a:pt x="107" y="12"/>
                  </a:lnTo>
                  <a:lnTo>
                    <a:pt x="27" y="9"/>
                  </a:lnTo>
                  <a:lnTo>
                    <a:pt x="27" y="28"/>
                  </a:lnTo>
                  <a:lnTo>
                    <a:pt x="19" y="28"/>
                  </a:lnTo>
                  <a:lnTo>
                    <a:pt x="19" y="33"/>
                  </a:lnTo>
                  <a:lnTo>
                    <a:pt x="19" y="67"/>
                  </a:lnTo>
                  <a:lnTo>
                    <a:pt x="10" y="69"/>
                  </a:lnTo>
                  <a:lnTo>
                    <a:pt x="0" y="9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6" name="Freeform 214">
              <a:extLst>
                <a:ext uri="{FF2B5EF4-FFF2-40B4-BE49-F238E27FC236}">
                  <a16:creationId xmlns:a16="http://schemas.microsoft.com/office/drawing/2014/main" id="{C0527D0F-76E0-4A3C-A32D-AB47A57EB825}"/>
                </a:ext>
              </a:extLst>
            </p:cNvPr>
            <p:cNvSpPr>
              <a:spLocks noChangeAspect="1"/>
            </p:cNvSpPr>
            <p:nvPr/>
          </p:nvSpPr>
          <p:spPr bwMode="auto">
            <a:xfrm>
              <a:off x="4962539" y="4932355"/>
              <a:ext cx="47625" cy="46037"/>
            </a:xfrm>
            <a:custGeom>
              <a:avLst/>
              <a:gdLst/>
              <a:ahLst/>
              <a:cxnLst>
                <a:cxn ang="0">
                  <a:pos x="0" y="9"/>
                </a:cxn>
                <a:cxn ang="0">
                  <a:pos x="8" y="16"/>
                </a:cxn>
                <a:cxn ang="0">
                  <a:pos x="16" y="10"/>
                </a:cxn>
                <a:cxn ang="0">
                  <a:pos x="14" y="0"/>
                </a:cxn>
                <a:cxn ang="0">
                  <a:pos x="0" y="9"/>
                </a:cxn>
              </a:cxnLst>
              <a:rect l="0" t="0" r="r" b="b"/>
              <a:pathLst>
                <a:path w="17" h="17">
                  <a:moveTo>
                    <a:pt x="0" y="9"/>
                  </a:moveTo>
                  <a:lnTo>
                    <a:pt x="8" y="16"/>
                  </a:lnTo>
                  <a:lnTo>
                    <a:pt x="16" y="10"/>
                  </a:lnTo>
                  <a:lnTo>
                    <a:pt x="14" y="0"/>
                  </a:lnTo>
                  <a:lnTo>
                    <a:pt x="0" y="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7" name="Freeform 215">
              <a:extLst>
                <a:ext uri="{FF2B5EF4-FFF2-40B4-BE49-F238E27FC236}">
                  <a16:creationId xmlns:a16="http://schemas.microsoft.com/office/drawing/2014/main" id="{6DCF62AA-5550-472A-9D72-D0150B3F3757}"/>
                </a:ext>
              </a:extLst>
            </p:cNvPr>
            <p:cNvSpPr>
              <a:spLocks noChangeAspect="1"/>
            </p:cNvSpPr>
            <p:nvPr/>
          </p:nvSpPr>
          <p:spPr bwMode="auto">
            <a:xfrm>
              <a:off x="4935551" y="4297356"/>
              <a:ext cx="265113" cy="271462"/>
            </a:xfrm>
            <a:custGeom>
              <a:avLst/>
              <a:gdLst/>
              <a:ahLst/>
              <a:cxnLst>
                <a:cxn ang="0">
                  <a:pos x="0" y="30"/>
                </a:cxn>
                <a:cxn ang="0">
                  <a:pos x="1" y="49"/>
                </a:cxn>
                <a:cxn ang="0">
                  <a:pos x="12" y="68"/>
                </a:cxn>
                <a:cxn ang="0">
                  <a:pos x="29" y="76"/>
                </a:cxn>
                <a:cxn ang="0">
                  <a:pos x="38" y="78"/>
                </a:cxn>
                <a:cxn ang="0">
                  <a:pos x="47" y="96"/>
                </a:cxn>
                <a:cxn ang="0">
                  <a:pos x="82" y="94"/>
                </a:cxn>
                <a:cxn ang="0">
                  <a:pos x="96" y="86"/>
                </a:cxn>
                <a:cxn ang="0">
                  <a:pos x="82" y="48"/>
                </a:cxn>
                <a:cxn ang="0">
                  <a:pos x="86" y="33"/>
                </a:cxn>
                <a:cxn ang="0">
                  <a:pos x="41" y="0"/>
                </a:cxn>
                <a:cxn ang="0">
                  <a:pos x="28" y="17"/>
                </a:cxn>
                <a:cxn ang="0">
                  <a:pos x="23" y="12"/>
                </a:cxn>
                <a:cxn ang="0">
                  <a:pos x="20" y="16"/>
                </a:cxn>
                <a:cxn ang="0">
                  <a:pos x="19" y="0"/>
                </a:cxn>
                <a:cxn ang="0">
                  <a:pos x="7" y="1"/>
                </a:cxn>
                <a:cxn ang="0">
                  <a:pos x="9" y="13"/>
                </a:cxn>
                <a:cxn ang="0">
                  <a:pos x="10" y="20"/>
                </a:cxn>
                <a:cxn ang="0">
                  <a:pos x="0" y="30"/>
                </a:cxn>
              </a:cxnLst>
              <a:rect l="0" t="0" r="r" b="b"/>
              <a:pathLst>
                <a:path w="97" h="97">
                  <a:moveTo>
                    <a:pt x="0" y="30"/>
                  </a:moveTo>
                  <a:lnTo>
                    <a:pt x="1" y="49"/>
                  </a:lnTo>
                  <a:lnTo>
                    <a:pt x="12" y="68"/>
                  </a:lnTo>
                  <a:lnTo>
                    <a:pt x="29" y="76"/>
                  </a:lnTo>
                  <a:lnTo>
                    <a:pt x="38" y="78"/>
                  </a:lnTo>
                  <a:lnTo>
                    <a:pt x="47" y="96"/>
                  </a:lnTo>
                  <a:lnTo>
                    <a:pt x="82" y="94"/>
                  </a:lnTo>
                  <a:lnTo>
                    <a:pt x="96" y="86"/>
                  </a:lnTo>
                  <a:lnTo>
                    <a:pt x="82" y="48"/>
                  </a:lnTo>
                  <a:lnTo>
                    <a:pt x="86" y="33"/>
                  </a:lnTo>
                  <a:lnTo>
                    <a:pt x="41" y="0"/>
                  </a:lnTo>
                  <a:lnTo>
                    <a:pt x="28" y="17"/>
                  </a:lnTo>
                  <a:lnTo>
                    <a:pt x="23" y="12"/>
                  </a:lnTo>
                  <a:lnTo>
                    <a:pt x="20" y="16"/>
                  </a:lnTo>
                  <a:lnTo>
                    <a:pt x="19" y="0"/>
                  </a:lnTo>
                  <a:lnTo>
                    <a:pt x="7" y="1"/>
                  </a:lnTo>
                  <a:lnTo>
                    <a:pt x="9" y="13"/>
                  </a:lnTo>
                  <a:lnTo>
                    <a:pt x="10" y="20"/>
                  </a:lnTo>
                  <a:lnTo>
                    <a:pt x="0" y="3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8" name="Freeform 216">
              <a:extLst>
                <a:ext uri="{FF2B5EF4-FFF2-40B4-BE49-F238E27FC236}">
                  <a16:creationId xmlns:a16="http://schemas.microsoft.com/office/drawing/2014/main" id="{C720DA3D-1537-40F7-8CE2-E003F1B77123}"/>
                </a:ext>
              </a:extLst>
            </p:cNvPr>
            <p:cNvSpPr>
              <a:spLocks noChangeAspect="1"/>
            </p:cNvSpPr>
            <p:nvPr/>
          </p:nvSpPr>
          <p:spPr bwMode="auto">
            <a:xfrm>
              <a:off x="4211649" y="3992557"/>
              <a:ext cx="55563" cy="130175"/>
            </a:xfrm>
            <a:custGeom>
              <a:avLst/>
              <a:gdLst/>
              <a:ahLst/>
              <a:cxnLst>
                <a:cxn ang="0">
                  <a:pos x="0" y="0"/>
                </a:cxn>
                <a:cxn ang="0">
                  <a:pos x="10" y="3"/>
                </a:cxn>
                <a:cxn ang="0">
                  <a:pos x="19" y="45"/>
                </a:cxn>
                <a:cxn ang="0">
                  <a:pos x="13" y="46"/>
                </a:cxn>
                <a:cxn ang="0">
                  <a:pos x="0" y="0"/>
                </a:cxn>
              </a:cxnLst>
              <a:rect l="0" t="0" r="r" b="b"/>
              <a:pathLst>
                <a:path w="20" h="47">
                  <a:moveTo>
                    <a:pt x="0" y="0"/>
                  </a:moveTo>
                  <a:lnTo>
                    <a:pt x="10" y="3"/>
                  </a:lnTo>
                  <a:lnTo>
                    <a:pt x="19" y="45"/>
                  </a:lnTo>
                  <a:lnTo>
                    <a:pt x="13" y="46"/>
                  </a:lnTo>
                  <a:lnTo>
                    <a:pt x="0"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09" name="Freeform 217">
              <a:extLst>
                <a:ext uri="{FF2B5EF4-FFF2-40B4-BE49-F238E27FC236}">
                  <a16:creationId xmlns:a16="http://schemas.microsoft.com/office/drawing/2014/main" id="{47EFE614-807C-4E64-88BE-15A94B533A8D}"/>
                </a:ext>
              </a:extLst>
            </p:cNvPr>
            <p:cNvSpPr>
              <a:spLocks noChangeAspect="1"/>
            </p:cNvSpPr>
            <p:nvPr/>
          </p:nvSpPr>
          <p:spPr bwMode="auto">
            <a:xfrm>
              <a:off x="4937139" y="4173531"/>
              <a:ext cx="128588" cy="134937"/>
            </a:xfrm>
            <a:custGeom>
              <a:avLst/>
              <a:gdLst/>
              <a:ahLst/>
              <a:cxnLst>
                <a:cxn ang="0">
                  <a:pos x="0" y="47"/>
                </a:cxn>
                <a:cxn ang="0">
                  <a:pos x="6" y="45"/>
                </a:cxn>
                <a:cxn ang="0">
                  <a:pos x="18" y="44"/>
                </a:cxn>
                <a:cxn ang="0">
                  <a:pos x="19" y="37"/>
                </a:cxn>
                <a:cxn ang="0">
                  <a:pos x="37" y="33"/>
                </a:cxn>
                <a:cxn ang="0">
                  <a:pos x="46" y="17"/>
                </a:cxn>
                <a:cxn ang="0">
                  <a:pos x="37" y="0"/>
                </a:cxn>
                <a:cxn ang="0">
                  <a:pos x="10" y="3"/>
                </a:cxn>
                <a:cxn ang="0">
                  <a:pos x="13" y="16"/>
                </a:cxn>
                <a:cxn ang="0">
                  <a:pos x="7" y="25"/>
                </a:cxn>
                <a:cxn ang="0">
                  <a:pos x="0" y="47"/>
                </a:cxn>
              </a:cxnLst>
              <a:rect l="0" t="0" r="r" b="b"/>
              <a:pathLst>
                <a:path w="47" h="48">
                  <a:moveTo>
                    <a:pt x="0" y="47"/>
                  </a:moveTo>
                  <a:lnTo>
                    <a:pt x="6" y="45"/>
                  </a:lnTo>
                  <a:lnTo>
                    <a:pt x="18" y="44"/>
                  </a:lnTo>
                  <a:lnTo>
                    <a:pt x="19" y="37"/>
                  </a:lnTo>
                  <a:lnTo>
                    <a:pt x="37" y="33"/>
                  </a:lnTo>
                  <a:lnTo>
                    <a:pt x="46" y="17"/>
                  </a:lnTo>
                  <a:lnTo>
                    <a:pt x="37" y="0"/>
                  </a:lnTo>
                  <a:lnTo>
                    <a:pt x="10" y="3"/>
                  </a:lnTo>
                  <a:lnTo>
                    <a:pt x="13" y="16"/>
                  </a:lnTo>
                  <a:lnTo>
                    <a:pt x="7" y="25"/>
                  </a:lnTo>
                  <a:lnTo>
                    <a:pt x="0" y="47"/>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0" name="Freeform 218">
              <a:extLst>
                <a:ext uri="{FF2B5EF4-FFF2-40B4-BE49-F238E27FC236}">
                  <a16:creationId xmlns:a16="http://schemas.microsoft.com/office/drawing/2014/main" id="{EA33F439-73C8-49A7-96B7-899F8330A95F}"/>
                </a:ext>
              </a:extLst>
            </p:cNvPr>
            <p:cNvSpPr>
              <a:spLocks noChangeAspect="1"/>
            </p:cNvSpPr>
            <p:nvPr/>
          </p:nvSpPr>
          <p:spPr bwMode="auto">
            <a:xfrm>
              <a:off x="4810138" y="3452808"/>
              <a:ext cx="271463" cy="269875"/>
            </a:xfrm>
            <a:custGeom>
              <a:avLst/>
              <a:gdLst/>
              <a:ahLst/>
              <a:cxnLst>
                <a:cxn ang="0">
                  <a:pos x="0" y="16"/>
                </a:cxn>
                <a:cxn ang="0">
                  <a:pos x="4" y="92"/>
                </a:cxn>
                <a:cxn ang="0">
                  <a:pos x="84" y="95"/>
                </a:cxn>
                <a:cxn ang="0">
                  <a:pos x="98" y="83"/>
                </a:cxn>
                <a:cxn ang="0">
                  <a:pos x="99" y="74"/>
                </a:cxn>
                <a:cxn ang="0">
                  <a:pos x="69" y="20"/>
                </a:cxn>
                <a:cxn ang="0">
                  <a:pos x="84" y="38"/>
                </a:cxn>
                <a:cxn ang="0">
                  <a:pos x="91" y="23"/>
                </a:cxn>
                <a:cxn ang="0">
                  <a:pos x="84" y="4"/>
                </a:cxn>
                <a:cxn ang="0">
                  <a:pos x="66" y="7"/>
                </a:cxn>
                <a:cxn ang="0">
                  <a:pos x="65" y="1"/>
                </a:cxn>
                <a:cxn ang="0">
                  <a:pos x="55" y="1"/>
                </a:cxn>
                <a:cxn ang="0">
                  <a:pos x="38" y="9"/>
                </a:cxn>
                <a:cxn ang="0">
                  <a:pos x="4" y="0"/>
                </a:cxn>
                <a:cxn ang="0">
                  <a:pos x="0" y="16"/>
                </a:cxn>
              </a:cxnLst>
              <a:rect l="0" t="0" r="r" b="b"/>
              <a:pathLst>
                <a:path w="100" h="96">
                  <a:moveTo>
                    <a:pt x="0" y="16"/>
                  </a:moveTo>
                  <a:lnTo>
                    <a:pt x="4" y="92"/>
                  </a:lnTo>
                  <a:lnTo>
                    <a:pt x="84" y="95"/>
                  </a:lnTo>
                  <a:lnTo>
                    <a:pt x="98" y="83"/>
                  </a:lnTo>
                  <a:lnTo>
                    <a:pt x="99" y="74"/>
                  </a:lnTo>
                  <a:lnTo>
                    <a:pt x="69" y="20"/>
                  </a:lnTo>
                  <a:lnTo>
                    <a:pt x="84" y="38"/>
                  </a:lnTo>
                  <a:lnTo>
                    <a:pt x="91" y="23"/>
                  </a:lnTo>
                  <a:lnTo>
                    <a:pt x="84" y="4"/>
                  </a:lnTo>
                  <a:lnTo>
                    <a:pt x="66" y="7"/>
                  </a:lnTo>
                  <a:lnTo>
                    <a:pt x="65" y="1"/>
                  </a:lnTo>
                  <a:lnTo>
                    <a:pt x="55" y="1"/>
                  </a:lnTo>
                  <a:lnTo>
                    <a:pt x="38" y="9"/>
                  </a:lnTo>
                  <a:lnTo>
                    <a:pt x="4" y="0"/>
                  </a:lnTo>
                  <a:lnTo>
                    <a:pt x="0" y="1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1" name="Freeform 219">
              <a:extLst>
                <a:ext uri="{FF2B5EF4-FFF2-40B4-BE49-F238E27FC236}">
                  <a16:creationId xmlns:a16="http://schemas.microsoft.com/office/drawing/2014/main" id="{C6CAAB9D-6E05-4E79-B0E7-B443E2B0653B}"/>
                </a:ext>
              </a:extLst>
            </p:cNvPr>
            <p:cNvSpPr>
              <a:spLocks noChangeAspect="1"/>
            </p:cNvSpPr>
            <p:nvPr/>
          </p:nvSpPr>
          <p:spPr bwMode="auto">
            <a:xfrm>
              <a:off x="4092586" y="3895719"/>
              <a:ext cx="180975" cy="139700"/>
            </a:xfrm>
            <a:custGeom>
              <a:avLst/>
              <a:gdLst/>
              <a:ahLst/>
              <a:cxnLst>
                <a:cxn ang="0">
                  <a:pos x="0" y="42"/>
                </a:cxn>
                <a:cxn ang="0">
                  <a:pos x="5" y="47"/>
                </a:cxn>
                <a:cxn ang="0">
                  <a:pos x="23" y="49"/>
                </a:cxn>
                <a:cxn ang="0">
                  <a:pos x="21" y="37"/>
                </a:cxn>
                <a:cxn ang="0">
                  <a:pos x="44" y="34"/>
                </a:cxn>
                <a:cxn ang="0">
                  <a:pos x="54" y="37"/>
                </a:cxn>
                <a:cxn ang="0">
                  <a:pos x="66" y="27"/>
                </a:cxn>
                <a:cxn ang="0">
                  <a:pos x="49" y="8"/>
                </a:cxn>
                <a:cxn ang="0">
                  <a:pos x="47" y="0"/>
                </a:cxn>
                <a:cxn ang="0">
                  <a:pos x="11" y="16"/>
                </a:cxn>
                <a:cxn ang="0">
                  <a:pos x="0" y="42"/>
                </a:cxn>
              </a:cxnLst>
              <a:rect l="0" t="0" r="r" b="b"/>
              <a:pathLst>
                <a:path w="67" h="50">
                  <a:moveTo>
                    <a:pt x="0" y="42"/>
                  </a:moveTo>
                  <a:lnTo>
                    <a:pt x="5" y="47"/>
                  </a:lnTo>
                  <a:lnTo>
                    <a:pt x="23" y="49"/>
                  </a:lnTo>
                  <a:lnTo>
                    <a:pt x="21" y="37"/>
                  </a:lnTo>
                  <a:lnTo>
                    <a:pt x="44" y="34"/>
                  </a:lnTo>
                  <a:lnTo>
                    <a:pt x="54" y="37"/>
                  </a:lnTo>
                  <a:lnTo>
                    <a:pt x="66" y="27"/>
                  </a:lnTo>
                  <a:lnTo>
                    <a:pt x="49" y="8"/>
                  </a:lnTo>
                  <a:lnTo>
                    <a:pt x="47" y="0"/>
                  </a:lnTo>
                  <a:lnTo>
                    <a:pt x="11" y="16"/>
                  </a:lnTo>
                  <a:lnTo>
                    <a:pt x="0" y="4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2" name="Freeform 220">
              <a:extLst>
                <a:ext uri="{FF2B5EF4-FFF2-40B4-BE49-F238E27FC236}">
                  <a16:creationId xmlns:a16="http://schemas.microsoft.com/office/drawing/2014/main" id="{47408FCF-8D02-4B49-A42D-CE5C59BE28F8}"/>
                </a:ext>
              </a:extLst>
            </p:cNvPr>
            <p:cNvSpPr>
              <a:spLocks noChangeAspect="1"/>
            </p:cNvSpPr>
            <p:nvPr/>
          </p:nvSpPr>
          <p:spPr bwMode="auto">
            <a:xfrm>
              <a:off x="4746638" y="4478331"/>
              <a:ext cx="290513" cy="250825"/>
            </a:xfrm>
            <a:custGeom>
              <a:avLst/>
              <a:gdLst/>
              <a:ahLst/>
              <a:cxnLst>
                <a:cxn ang="0">
                  <a:pos x="0" y="43"/>
                </a:cxn>
                <a:cxn ang="0">
                  <a:pos x="0" y="76"/>
                </a:cxn>
                <a:cxn ang="0">
                  <a:pos x="11" y="85"/>
                </a:cxn>
                <a:cxn ang="0">
                  <a:pos x="28" y="87"/>
                </a:cxn>
                <a:cxn ang="0">
                  <a:pos x="43" y="88"/>
                </a:cxn>
                <a:cxn ang="0">
                  <a:pos x="59" y="76"/>
                </a:cxn>
                <a:cxn ang="0">
                  <a:pos x="60" y="71"/>
                </a:cxn>
                <a:cxn ang="0">
                  <a:pos x="74" y="68"/>
                </a:cxn>
                <a:cxn ang="0">
                  <a:pos x="71" y="63"/>
                </a:cxn>
                <a:cxn ang="0">
                  <a:pos x="100" y="54"/>
                </a:cxn>
                <a:cxn ang="0">
                  <a:pos x="96" y="49"/>
                </a:cxn>
                <a:cxn ang="0">
                  <a:pos x="105" y="23"/>
                </a:cxn>
                <a:cxn ang="0">
                  <a:pos x="98" y="11"/>
                </a:cxn>
                <a:cxn ang="0">
                  <a:pos x="81" y="3"/>
                </a:cxn>
                <a:cxn ang="0">
                  <a:pos x="77" y="0"/>
                </a:cxn>
                <a:cxn ang="0">
                  <a:pos x="60" y="8"/>
                </a:cxn>
                <a:cxn ang="0">
                  <a:pos x="59" y="31"/>
                </a:cxn>
                <a:cxn ang="0">
                  <a:pos x="69" y="36"/>
                </a:cxn>
                <a:cxn ang="0">
                  <a:pos x="70" y="45"/>
                </a:cxn>
                <a:cxn ang="0">
                  <a:pos x="19" y="24"/>
                </a:cxn>
                <a:cxn ang="0">
                  <a:pos x="20" y="43"/>
                </a:cxn>
                <a:cxn ang="0">
                  <a:pos x="0" y="43"/>
                </a:cxn>
              </a:cxnLst>
              <a:rect l="0" t="0" r="r" b="b"/>
              <a:pathLst>
                <a:path w="106" h="89">
                  <a:moveTo>
                    <a:pt x="0" y="43"/>
                  </a:moveTo>
                  <a:lnTo>
                    <a:pt x="0" y="76"/>
                  </a:lnTo>
                  <a:lnTo>
                    <a:pt x="11" y="85"/>
                  </a:lnTo>
                  <a:lnTo>
                    <a:pt x="28" y="87"/>
                  </a:lnTo>
                  <a:lnTo>
                    <a:pt x="43" y="88"/>
                  </a:lnTo>
                  <a:lnTo>
                    <a:pt x="59" y="76"/>
                  </a:lnTo>
                  <a:lnTo>
                    <a:pt x="60" y="71"/>
                  </a:lnTo>
                  <a:lnTo>
                    <a:pt x="74" y="68"/>
                  </a:lnTo>
                  <a:lnTo>
                    <a:pt x="71" y="63"/>
                  </a:lnTo>
                  <a:lnTo>
                    <a:pt x="100" y="54"/>
                  </a:lnTo>
                  <a:lnTo>
                    <a:pt x="96" y="49"/>
                  </a:lnTo>
                  <a:lnTo>
                    <a:pt x="105" y="23"/>
                  </a:lnTo>
                  <a:lnTo>
                    <a:pt x="98" y="11"/>
                  </a:lnTo>
                  <a:lnTo>
                    <a:pt x="81" y="3"/>
                  </a:lnTo>
                  <a:lnTo>
                    <a:pt x="77" y="0"/>
                  </a:lnTo>
                  <a:lnTo>
                    <a:pt x="60" y="8"/>
                  </a:lnTo>
                  <a:lnTo>
                    <a:pt x="59" y="31"/>
                  </a:lnTo>
                  <a:lnTo>
                    <a:pt x="69" y="36"/>
                  </a:lnTo>
                  <a:lnTo>
                    <a:pt x="70" y="45"/>
                  </a:lnTo>
                  <a:lnTo>
                    <a:pt x="19" y="24"/>
                  </a:lnTo>
                  <a:lnTo>
                    <a:pt x="20" y="43"/>
                  </a:lnTo>
                  <a:lnTo>
                    <a:pt x="0" y="4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3" name="Freeform 221">
              <a:extLst>
                <a:ext uri="{FF2B5EF4-FFF2-40B4-BE49-F238E27FC236}">
                  <a16:creationId xmlns:a16="http://schemas.microsoft.com/office/drawing/2014/main" id="{86AE03E7-2674-4CA9-BB14-C4D7003FE6B5}"/>
                </a:ext>
              </a:extLst>
            </p:cNvPr>
            <p:cNvSpPr>
              <a:spLocks noChangeAspect="1"/>
            </p:cNvSpPr>
            <p:nvPr/>
          </p:nvSpPr>
          <p:spPr bwMode="auto">
            <a:xfrm>
              <a:off x="4614875" y="4837105"/>
              <a:ext cx="396876" cy="336549"/>
            </a:xfrm>
            <a:custGeom>
              <a:avLst/>
              <a:gdLst/>
              <a:ahLst/>
              <a:cxnLst>
                <a:cxn ang="0">
                  <a:pos x="0" y="62"/>
                </a:cxn>
                <a:cxn ang="0">
                  <a:pos x="5" y="58"/>
                </a:cxn>
                <a:cxn ang="0">
                  <a:pos x="11" y="66"/>
                </a:cxn>
                <a:cxn ang="0">
                  <a:pos x="23" y="66"/>
                </a:cxn>
                <a:cxn ang="0">
                  <a:pos x="30" y="60"/>
                </a:cxn>
                <a:cxn ang="0">
                  <a:pos x="30" y="23"/>
                </a:cxn>
                <a:cxn ang="0">
                  <a:pos x="38" y="33"/>
                </a:cxn>
                <a:cxn ang="0">
                  <a:pos x="38" y="43"/>
                </a:cxn>
                <a:cxn ang="0">
                  <a:pos x="50" y="42"/>
                </a:cxn>
                <a:cxn ang="0">
                  <a:pos x="61" y="31"/>
                </a:cxn>
                <a:cxn ang="0">
                  <a:pos x="80" y="31"/>
                </a:cxn>
                <a:cxn ang="0">
                  <a:pos x="114" y="0"/>
                </a:cxn>
                <a:cxn ang="0">
                  <a:pos x="134" y="4"/>
                </a:cxn>
                <a:cxn ang="0">
                  <a:pos x="138" y="33"/>
                </a:cxn>
                <a:cxn ang="0">
                  <a:pos x="128" y="42"/>
                </a:cxn>
                <a:cxn ang="0">
                  <a:pos x="134" y="48"/>
                </a:cxn>
                <a:cxn ang="0">
                  <a:pos x="139" y="43"/>
                </a:cxn>
                <a:cxn ang="0">
                  <a:pos x="145" y="43"/>
                </a:cxn>
                <a:cxn ang="0">
                  <a:pos x="142" y="60"/>
                </a:cxn>
                <a:cxn ang="0">
                  <a:pos x="121" y="87"/>
                </a:cxn>
                <a:cxn ang="0">
                  <a:pos x="94" y="110"/>
                </a:cxn>
                <a:cxn ang="0">
                  <a:pos x="74" y="118"/>
                </a:cxn>
                <a:cxn ang="0">
                  <a:pos x="17" y="118"/>
                </a:cxn>
                <a:cxn ang="0">
                  <a:pos x="12" y="105"/>
                </a:cxn>
                <a:cxn ang="0">
                  <a:pos x="15" y="95"/>
                </a:cxn>
                <a:cxn ang="0">
                  <a:pos x="0" y="62"/>
                </a:cxn>
              </a:cxnLst>
              <a:rect l="0" t="0" r="r" b="b"/>
              <a:pathLst>
                <a:path w="146" h="119">
                  <a:moveTo>
                    <a:pt x="0" y="62"/>
                  </a:moveTo>
                  <a:lnTo>
                    <a:pt x="5" y="58"/>
                  </a:lnTo>
                  <a:lnTo>
                    <a:pt x="11" y="66"/>
                  </a:lnTo>
                  <a:lnTo>
                    <a:pt x="23" y="66"/>
                  </a:lnTo>
                  <a:lnTo>
                    <a:pt x="30" y="60"/>
                  </a:lnTo>
                  <a:lnTo>
                    <a:pt x="30" y="23"/>
                  </a:lnTo>
                  <a:lnTo>
                    <a:pt x="38" y="33"/>
                  </a:lnTo>
                  <a:lnTo>
                    <a:pt x="38" y="43"/>
                  </a:lnTo>
                  <a:lnTo>
                    <a:pt x="50" y="42"/>
                  </a:lnTo>
                  <a:lnTo>
                    <a:pt x="61" y="31"/>
                  </a:lnTo>
                  <a:lnTo>
                    <a:pt x="80" y="31"/>
                  </a:lnTo>
                  <a:lnTo>
                    <a:pt x="114" y="0"/>
                  </a:lnTo>
                  <a:lnTo>
                    <a:pt x="134" y="4"/>
                  </a:lnTo>
                  <a:lnTo>
                    <a:pt x="138" y="33"/>
                  </a:lnTo>
                  <a:lnTo>
                    <a:pt x="128" y="42"/>
                  </a:lnTo>
                  <a:lnTo>
                    <a:pt x="134" y="48"/>
                  </a:lnTo>
                  <a:lnTo>
                    <a:pt x="139" y="43"/>
                  </a:lnTo>
                  <a:lnTo>
                    <a:pt x="145" y="43"/>
                  </a:lnTo>
                  <a:lnTo>
                    <a:pt x="142" y="60"/>
                  </a:lnTo>
                  <a:lnTo>
                    <a:pt x="121" y="87"/>
                  </a:lnTo>
                  <a:lnTo>
                    <a:pt x="94" y="110"/>
                  </a:lnTo>
                  <a:lnTo>
                    <a:pt x="74" y="118"/>
                  </a:lnTo>
                  <a:lnTo>
                    <a:pt x="17" y="118"/>
                  </a:lnTo>
                  <a:lnTo>
                    <a:pt x="12" y="105"/>
                  </a:lnTo>
                  <a:lnTo>
                    <a:pt x="15" y="95"/>
                  </a:lnTo>
                  <a:lnTo>
                    <a:pt x="0" y="6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4" name="Freeform 222">
              <a:extLst>
                <a:ext uri="{FF2B5EF4-FFF2-40B4-BE49-F238E27FC236}">
                  <a16:creationId xmlns:a16="http://schemas.microsoft.com/office/drawing/2014/main" id="{427A2B8A-B3ED-4267-9D48-E27CE4F2E4AB}"/>
                </a:ext>
              </a:extLst>
            </p:cNvPr>
            <p:cNvSpPr>
              <a:spLocks noChangeAspect="1"/>
            </p:cNvSpPr>
            <p:nvPr/>
          </p:nvSpPr>
          <p:spPr bwMode="auto">
            <a:xfrm>
              <a:off x="4870463" y="5014905"/>
              <a:ext cx="55563" cy="63500"/>
            </a:xfrm>
            <a:custGeom>
              <a:avLst/>
              <a:gdLst/>
              <a:ahLst/>
              <a:cxnLst>
                <a:cxn ang="0">
                  <a:pos x="0" y="11"/>
                </a:cxn>
                <a:cxn ang="0">
                  <a:pos x="8" y="22"/>
                </a:cxn>
                <a:cxn ang="0">
                  <a:pos x="20" y="11"/>
                </a:cxn>
                <a:cxn ang="0">
                  <a:pos x="14" y="0"/>
                </a:cxn>
                <a:cxn ang="0">
                  <a:pos x="0" y="11"/>
                </a:cxn>
              </a:cxnLst>
              <a:rect l="0" t="0" r="r" b="b"/>
              <a:pathLst>
                <a:path w="21" h="23">
                  <a:moveTo>
                    <a:pt x="0" y="11"/>
                  </a:moveTo>
                  <a:lnTo>
                    <a:pt x="8" y="22"/>
                  </a:lnTo>
                  <a:lnTo>
                    <a:pt x="20" y="11"/>
                  </a:lnTo>
                  <a:lnTo>
                    <a:pt x="14" y="0"/>
                  </a:lnTo>
                  <a:lnTo>
                    <a:pt x="0" y="1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5" name="Freeform 223">
              <a:extLst>
                <a:ext uri="{FF2B5EF4-FFF2-40B4-BE49-F238E27FC236}">
                  <a16:creationId xmlns:a16="http://schemas.microsoft.com/office/drawing/2014/main" id="{8D8B9E52-8486-4C79-8288-18BD34206689}"/>
                </a:ext>
              </a:extLst>
            </p:cNvPr>
            <p:cNvSpPr>
              <a:spLocks noChangeAspect="1"/>
            </p:cNvSpPr>
            <p:nvPr/>
          </p:nvSpPr>
          <p:spPr bwMode="auto">
            <a:xfrm>
              <a:off x="4778388" y="2716209"/>
              <a:ext cx="195263" cy="155575"/>
            </a:xfrm>
            <a:custGeom>
              <a:avLst/>
              <a:gdLst/>
              <a:ahLst/>
              <a:cxnLst>
                <a:cxn ang="0">
                  <a:pos x="23" y="0"/>
                </a:cxn>
                <a:cxn ang="0">
                  <a:pos x="29" y="1"/>
                </a:cxn>
                <a:cxn ang="0">
                  <a:pos x="35" y="5"/>
                </a:cxn>
                <a:cxn ang="0">
                  <a:pos x="45" y="5"/>
                </a:cxn>
                <a:cxn ang="0">
                  <a:pos x="55" y="6"/>
                </a:cxn>
                <a:cxn ang="0">
                  <a:pos x="60" y="13"/>
                </a:cxn>
                <a:cxn ang="0">
                  <a:pos x="63" y="22"/>
                </a:cxn>
                <a:cxn ang="0">
                  <a:pos x="65" y="26"/>
                </a:cxn>
                <a:cxn ang="0">
                  <a:pos x="69" y="29"/>
                </a:cxn>
                <a:cxn ang="0">
                  <a:pos x="71" y="31"/>
                </a:cxn>
                <a:cxn ang="0">
                  <a:pos x="71" y="35"/>
                </a:cxn>
                <a:cxn ang="0">
                  <a:pos x="67" y="35"/>
                </a:cxn>
                <a:cxn ang="0">
                  <a:pos x="61" y="35"/>
                </a:cxn>
                <a:cxn ang="0">
                  <a:pos x="63" y="38"/>
                </a:cxn>
                <a:cxn ang="0">
                  <a:pos x="65" y="40"/>
                </a:cxn>
                <a:cxn ang="0">
                  <a:pos x="67" y="45"/>
                </a:cxn>
                <a:cxn ang="0">
                  <a:pos x="63" y="47"/>
                </a:cxn>
                <a:cxn ang="0">
                  <a:pos x="58" y="47"/>
                </a:cxn>
                <a:cxn ang="0">
                  <a:pos x="55" y="49"/>
                </a:cxn>
                <a:cxn ang="0">
                  <a:pos x="55" y="54"/>
                </a:cxn>
                <a:cxn ang="0">
                  <a:pos x="51" y="55"/>
                </a:cxn>
                <a:cxn ang="0">
                  <a:pos x="47" y="53"/>
                </a:cxn>
                <a:cxn ang="0">
                  <a:pos x="42" y="52"/>
                </a:cxn>
                <a:cxn ang="0">
                  <a:pos x="37" y="49"/>
                </a:cxn>
                <a:cxn ang="0">
                  <a:pos x="32" y="51"/>
                </a:cxn>
                <a:cxn ang="0">
                  <a:pos x="17" y="45"/>
                </a:cxn>
                <a:cxn ang="0">
                  <a:pos x="11" y="46"/>
                </a:cxn>
                <a:cxn ang="0">
                  <a:pos x="6" y="45"/>
                </a:cxn>
                <a:cxn ang="0">
                  <a:pos x="3" y="49"/>
                </a:cxn>
                <a:cxn ang="0">
                  <a:pos x="0" y="40"/>
                </a:cxn>
                <a:cxn ang="0">
                  <a:pos x="7" y="34"/>
                </a:cxn>
                <a:cxn ang="0">
                  <a:pos x="2" y="22"/>
                </a:cxn>
                <a:cxn ang="0">
                  <a:pos x="6" y="24"/>
                </a:cxn>
                <a:cxn ang="0">
                  <a:pos x="7" y="21"/>
                </a:cxn>
                <a:cxn ang="0">
                  <a:pos x="8" y="17"/>
                </a:cxn>
                <a:cxn ang="0">
                  <a:pos x="11" y="14"/>
                </a:cxn>
                <a:cxn ang="0">
                  <a:pos x="11" y="9"/>
                </a:cxn>
                <a:cxn ang="0">
                  <a:pos x="16" y="4"/>
                </a:cxn>
                <a:cxn ang="0">
                  <a:pos x="20" y="0"/>
                </a:cxn>
                <a:cxn ang="0">
                  <a:pos x="23" y="0"/>
                </a:cxn>
              </a:cxnLst>
              <a:rect l="0" t="0" r="r" b="b"/>
              <a:pathLst>
                <a:path w="72" h="56">
                  <a:moveTo>
                    <a:pt x="23" y="0"/>
                  </a:moveTo>
                  <a:lnTo>
                    <a:pt x="29" y="1"/>
                  </a:lnTo>
                  <a:lnTo>
                    <a:pt x="35" y="5"/>
                  </a:lnTo>
                  <a:lnTo>
                    <a:pt x="45" y="5"/>
                  </a:lnTo>
                  <a:lnTo>
                    <a:pt x="55" y="6"/>
                  </a:lnTo>
                  <a:lnTo>
                    <a:pt x="60" y="13"/>
                  </a:lnTo>
                  <a:lnTo>
                    <a:pt x="63" y="22"/>
                  </a:lnTo>
                  <a:lnTo>
                    <a:pt x="65" y="26"/>
                  </a:lnTo>
                  <a:lnTo>
                    <a:pt x="69" y="29"/>
                  </a:lnTo>
                  <a:lnTo>
                    <a:pt x="71" y="31"/>
                  </a:lnTo>
                  <a:lnTo>
                    <a:pt x="71" y="35"/>
                  </a:lnTo>
                  <a:lnTo>
                    <a:pt x="67" y="35"/>
                  </a:lnTo>
                  <a:lnTo>
                    <a:pt x="61" y="35"/>
                  </a:lnTo>
                  <a:lnTo>
                    <a:pt x="63" y="38"/>
                  </a:lnTo>
                  <a:lnTo>
                    <a:pt x="65" y="40"/>
                  </a:lnTo>
                  <a:lnTo>
                    <a:pt x="67" y="45"/>
                  </a:lnTo>
                  <a:lnTo>
                    <a:pt x="63" y="47"/>
                  </a:lnTo>
                  <a:lnTo>
                    <a:pt x="58" y="47"/>
                  </a:lnTo>
                  <a:lnTo>
                    <a:pt x="55" y="49"/>
                  </a:lnTo>
                  <a:lnTo>
                    <a:pt x="55" y="54"/>
                  </a:lnTo>
                  <a:lnTo>
                    <a:pt x="51" y="55"/>
                  </a:lnTo>
                  <a:lnTo>
                    <a:pt x="47" y="53"/>
                  </a:lnTo>
                  <a:lnTo>
                    <a:pt x="42" y="52"/>
                  </a:lnTo>
                  <a:lnTo>
                    <a:pt x="37" y="49"/>
                  </a:lnTo>
                  <a:lnTo>
                    <a:pt x="32" y="51"/>
                  </a:lnTo>
                  <a:lnTo>
                    <a:pt x="17" y="45"/>
                  </a:lnTo>
                  <a:lnTo>
                    <a:pt x="11" y="46"/>
                  </a:lnTo>
                  <a:lnTo>
                    <a:pt x="6" y="45"/>
                  </a:lnTo>
                  <a:lnTo>
                    <a:pt x="3" y="49"/>
                  </a:lnTo>
                  <a:lnTo>
                    <a:pt x="0" y="40"/>
                  </a:lnTo>
                  <a:lnTo>
                    <a:pt x="7" y="34"/>
                  </a:lnTo>
                  <a:lnTo>
                    <a:pt x="2" y="22"/>
                  </a:lnTo>
                  <a:lnTo>
                    <a:pt x="6" y="24"/>
                  </a:lnTo>
                  <a:lnTo>
                    <a:pt x="7" y="21"/>
                  </a:lnTo>
                  <a:lnTo>
                    <a:pt x="8" y="17"/>
                  </a:lnTo>
                  <a:lnTo>
                    <a:pt x="11" y="14"/>
                  </a:lnTo>
                  <a:lnTo>
                    <a:pt x="11" y="9"/>
                  </a:lnTo>
                  <a:lnTo>
                    <a:pt x="16" y="4"/>
                  </a:lnTo>
                  <a:lnTo>
                    <a:pt x="20" y="0"/>
                  </a:lnTo>
                  <a:lnTo>
                    <a:pt x="23" y="0"/>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6" name="Freeform 224">
              <a:extLst>
                <a:ext uri="{FF2B5EF4-FFF2-40B4-BE49-F238E27FC236}">
                  <a16:creationId xmlns:a16="http://schemas.microsoft.com/office/drawing/2014/main" id="{277DAE99-6B83-49FF-A011-497C656227D8}"/>
                </a:ext>
              </a:extLst>
            </p:cNvPr>
            <p:cNvSpPr>
              <a:spLocks noChangeAspect="1"/>
            </p:cNvSpPr>
            <p:nvPr/>
          </p:nvSpPr>
          <p:spPr bwMode="auto">
            <a:xfrm>
              <a:off x="4749813" y="2824159"/>
              <a:ext cx="428626" cy="258762"/>
            </a:xfrm>
            <a:custGeom>
              <a:avLst/>
              <a:gdLst/>
              <a:ahLst/>
              <a:cxnLst>
                <a:cxn ang="0">
                  <a:pos x="80" y="4"/>
                </a:cxn>
                <a:cxn ang="0">
                  <a:pos x="89" y="0"/>
                </a:cxn>
                <a:cxn ang="0">
                  <a:pos x="98" y="6"/>
                </a:cxn>
                <a:cxn ang="0">
                  <a:pos x="101" y="13"/>
                </a:cxn>
                <a:cxn ang="0">
                  <a:pos x="112" y="20"/>
                </a:cxn>
                <a:cxn ang="0">
                  <a:pos x="127" y="30"/>
                </a:cxn>
                <a:cxn ang="0">
                  <a:pos x="137" y="30"/>
                </a:cxn>
                <a:cxn ang="0">
                  <a:pos x="152" y="34"/>
                </a:cxn>
                <a:cxn ang="0">
                  <a:pos x="149" y="50"/>
                </a:cxn>
                <a:cxn ang="0">
                  <a:pos x="135" y="64"/>
                </a:cxn>
                <a:cxn ang="0">
                  <a:pos x="115" y="75"/>
                </a:cxn>
                <a:cxn ang="0">
                  <a:pos x="115" y="81"/>
                </a:cxn>
                <a:cxn ang="0">
                  <a:pos x="106" y="91"/>
                </a:cxn>
                <a:cxn ang="0">
                  <a:pos x="104" y="73"/>
                </a:cxn>
                <a:cxn ang="0">
                  <a:pos x="88" y="72"/>
                </a:cxn>
                <a:cxn ang="0">
                  <a:pos x="87" y="66"/>
                </a:cxn>
                <a:cxn ang="0">
                  <a:pos x="67" y="81"/>
                </a:cxn>
                <a:cxn ang="0">
                  <a:pos x="59" y="72"/>
                </a:cxn>
                <a:cxn ang="0">
                  <a:pos x="66" y="67"/>
                </a:cxn>
                <a:cxn ang="0">
                  <a:pos x="70" y="62"/>
                </a:cxn>
                <a:cxn ang="0">
                  <a:pos x="61" y="52"/>
                </a:cxn>
                <a:cxn ang="0">
                  <a:pos x="48" y="47"/>
                </a:cxn>
                <a:cxn ang="0">
                  <a:pos x="24" y="50"/>
                </a:cxn>
                <a:cxn ang="0">
                  <a:pos x="6" y="51"/>
                </a:cxn>
                <a:cxn ang="0">
                  <a:pos x="4" y="38"/>
                </a:cxn>
                <a:cxn ang="0">
                  <a:pos x="17" y="21"/>
                </a:cxn>
                <a:cxn ang="0">
                  <a:pos x="14" y="8"/>
                </a:cxn>
                <a:cxn ang="0">
                  <a:pos x="21" y="7"/>
                </a:cxn>
                <a:cxn ang="0">
                  <a:pos x="34" y="9"/>
                </a:cxn>
                <a:cxn ang="0">
                  <a:pos x="47" y="10"/>
                </a:cxn>
                <a:cxn ang="0">
                  <a:pos x="57" y="14"/>
                </a:cxn>
                <a:cxn ang="0">
                  <a:pos x="65" y="15"/>
                </a:cxn>
                <a:cxn ang="0">
                  <a:pos x="68" y="8"/>
                </a:cxn>
                <a:cxn ang="0">
                  <a:pos x="75" y="7"/>
                </a:cxn>
              </a:cxnLst>
              <a:rect l="0" t="0" r="r" b="b"/>
              <a:pathLst>
                <a:path w="157" h="92">
                  <a:moveTo>
                    <a:pt x="78" y="5"/>
                  </a:moveTo>
                  <a:lnTo>
                    <a:pt x="80" y="4"/>
                  </a:lnTo>
                  <a:lnTo>
                    <a:pt x="85" y="1"/>
                  </a:lnTo>
                  <a:lnTo>
                    <a:pt x="89" y="0"/>
                  </a:lnTo>
                  <a:lnTo>
                    <a:pt x="95" y="1"/>
                  </a:lnTo>
                  <a:lnTo>
                    <a:pt x="98" y="6"/>
                  </a:lnTo>
                  <a:lnTo>
                    <a:pt x="99" y="12"/>
                  </a:lnTo>
                  <a:lnTo>
                    <a:pt x="101" y="13"/>
                  </a:lnTo>
                  <a:lnTo>
                    <a:pt x="105" y="12"/>
                  </a:lnTo>
                  <a:lnTo>
                    <a:pt x="112" y="20"/>
                  </a:lnTo>
                  <a:lnTo>
                    <a:pt x="116" y="26"/>
                  </a:lnTo>
                  <a:lnTo>
                    <a:pt x="127" y="30"/>
                  </a:lnTo>
                  <a:lnTo>
                    <a:pt x="134" y="31"/>
                  </a:lnTo>
                  <a:lnTo>
                    <a:pt x="137" y="30"/>
                  </a:lnTo>
                  <a:lnTo>
                    <a:pt x="144" y="33"/>
                  </a:lnTo>
                  <a:lnTo>
                    <a:pt x="152" y="34"/>
                  </a:lnTo>
                  <a:lnTo>
                    <a:pt x="156" y="48"/>
                  </a:lnTo>
                  <a:lnTo>
                    <a:pt x="149" y="50"/>
                  </a:lnTo>
                  <a:lnTo>
                    <a:pt x="147" y="57"/>
                  </a:lnTo>
                  <a:lnTo>
                    <a:pt x="135" y="64"/>
                  </a:lnTo>
                  <a:lnTo>
                    <a:pt x="116" y="69"/>
                  </a:lnTo>
                  <a:lnTo>
                    <a:pt x="115" y="75"/>
                  </a:lnTo>
                  <a:lnTo>
                    <a:pt x="108" y="72"/>
                  </a:lnTo>
                  <a:lnTo>
                    <a:pt x="115" y="81"/>
                  </a:lnTo>
                  <a:lnTo>
                    <a:pt x="126" y="82"/>
                  </a:lnTo>
                  <a:lnTo>
                    <a:pt x="106" y="91"/>
                  </a:lnTo>
                  <a:lnTo>
                    <a:pt x="93" y="81"/>
                  </a:lnTo>
                  <a:lnTo>
                    <a:pt x="104" y="73"/>
                  </a:lnTo>
                  <a:lnTo>
                    <a:pt x="93" y="72"/>
                  </a:lnTo>
                  <a:lnTo>
                    <a:pt x="88" y="72"/>
                  </a:lnTo>
                  <a:lnTo>
                    <a:pt x="89" y="65"/>
                  </a:lnTo>
                  <a:lnTo>
                    <a:pt x="87" y="66"/>
                  </a:lnTo>
                  <a:lnTo>
                    <a:pt x="72" y="69"/>
                  </a:lnTo>
                  <a:lnTo>
                    <a:pt x="67" y="81"/>
                  </a:lnTo>
                  <a:lnTo>
                    <a:pt x="57" y="80"/>
                  </a:lnTo>
                  <a:lnTo>
                    <a:pt x="59" y="72"/>
                  </a:lnTo>
                  <a:lnTo>
                    <a:pt x="60" y="69"/>
                  </a:lnTo>
                  <a:lnTo>
                    <a:pt x="66" y="67"/>
                  </a:lnTo>
                  <a:lnTo>
                    <a:pt x="69" y="64"/>
                  </a:lnTo>
                  <a:lnTo>
                    <a:pt x="70" y="62"/>
                  </a:lnTo>
                  <a:lnTo>
                    <a:pt x="66" y="61"/>
                  </a:lnTo>
                  <a:lnTo>
                    <a:pt x="61" y="52"/>
                  </a:lnTo>
                  <a:lnTo>
                    <a:pt x="55" y="47"/>
                  </a:lnTo>
                  <a:lnTo>
                    <a:pt x="48" y="47"/>
                  </a:lnTo>
                  <a:lnTo>
                    <a:pt x="38" y="49"/>
                  </a:lnTo>
                  <a:lnTo>
                    <a:pt x="24" y="50"/>
                  </a:lnTo>
                  <a:lnTo>
                    <a:pt x="17" y="51"/>
                  </a:lnTo>
                  <a:lnTo>
                    <a:pt x="6" y="51"/>
                  </a:lnTo>
                  <a:lnTo>
                    <a:pt x="0" y="46"/>
                  </a:lnTo>
                  <a:lnTo>
                    <a:pt x="4" y="38"/>
                  </a:lnTo>
                  <a:lnTo>
                    <a:pt x="10" y="30"/>
                  </a:lnTo>
                  <a:lnTo>
                    <a:pt x="17" y="21"/>
                  </a:lnTo>
                  <a:lnTo>
                    <a:pt x="13" y="10"/>
                  </a:lnTo>
                  <a:lnTo>
                    <a:pt x="14" y="8"/>
                  </a:lnTo>
                  <a:lnTo>
                    <a:pt x="16" y="6"/>
                  </a:lnTo>
                  <a:lnTo>
                    <a:pt x="21" y="7"/>
                  </a:lnTo>
                  <a:lnTo>
                    <a:pt x="27" y="6"/>
                  </a:lnTo>
                  <a:lnTo>
                    <a:pt x="34" y="9"/>
                  </a:lnTo>
                  <a:lnTo>
                    <a:pt x="41" y="12"/>
                  </a:lnTo>
                  <a:lnTo>
                    <a:pt x="47" y="10"/>
                  </a:lnTo>
                  <a:lnTo>
                    <a:pt x="52" y="13"/>
                  </a:lnTo>
                  <a:lnTo>
                    <a:pt x="57" y="14"/>
                  </a:lnTo>
                  <a:lnTo>
                    <a:pt x="61" y="16"/>
                  </a:lnTo>
                  <a:lnTo>
                    <a:pt x="65" y="15"/>
                  </a:lnTo>
                  <a:lnTo>
                    <a:pt x="65" y="10"/>
                  </a:lnTo>
                  <a:lnTo>
                    <a:pt x="68" y="8"/>
                  </a:lnTo>
                  <a:lnTo>
                    <a:pt x="73" y="8"/>
                  </a:lnTo>
                  <a:lnTo>
                    <a:pt x="75" y="7"/>
                  </a:lnTo>
                  <a:lnTo>
                    <a:pt x="78"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7" name="Freeform 225">
              <a:extLst>
                <a:ext uri="{FF2B5EF4-FFF2-40B4-BE49-F238E27FC236}">
                  <a16:creationId xmlns:a16="http://schemas.microsoft.com/office/drawing/2014/main" id="{2366B617-0712-4CA0-BF6A-A5D84CF64CB8}"/>
                </a:ext>
              </a:extLst>
            </p:cNvPr>
            <p:cNvSpPr>
              <a:spLocks noChangeAspect="1"/>
            </p:cNvSpPr>
            <p:nvPr/>
          </p:nvSpPr>
          <p:spPr bwMode="auto">
            <a:xfrm>
              <a:off x="4859351" y="2957508"/>
              <a:ext cx="84138" cy="93662"/>
            </a:xfrm>
            <a:custGeom>
              <a:avLst/>
              <a:gdLst/>
              <a:ahLst/>
              <a:cxnLst>
                <a:cxn ang="0">
                  <a:pos x="7" y="9"/>
                </a:cxn>
                <a:cxn ang="0">
                  <a:pos x="11" y="14"/>
                </a:cxn>
                <a:cxn ang="0">
                  <a:pos x="12" y="17"/>
                </a:cxn>
                <a:cxn ang="0">
                  <a:pos x="14" y="33"/>
                </a:cxn>
                <a:cxn ang="0">
                  <a:pos x="17" y="33"/>
                </a:cxn>
                <a:cxn ang="0">
                  <a:pos x="19" y="25"/>
                </a:cxn>
                <a:cxn ang="0">
                  <a:pos x="20" y="21"/>
                </a:cxn>
                <a:cxn ang="0">
                  <a:pos x="28" y="19"/>
                </a:cxn>
                <a:cxn ang="0">
                  <a:pos x="30" y="15"/>
                </a:cxn>
                <a:cxn ang="0">
                  <a:pos x="27" y="14"/>
                </a:cxn>
                <a:cxn ang="0">
                  <a:pos x="22" y="5"/>
                </a:cxn>
                <a:cxn ang="0">
                  <a:pos x="15" y="0"/>
                </a:cxn>
                <a:cxn ang="0">
                  <a:pos x="8" y="0"/>
                </a:cxn>
                <a:cxn ang="0">
                  <a:pos x="0" y="1"/>
                </a:cxn>
                <a:cxn ang="0">
                  <a:pos x="7" y="9"/>
                </a:cxn>
              </a:cxnLst>
              <a:rect l="0" t="0" r="r" b="b"/>
              <a:pathLst>
                <a:path w="31" h="34">
                  <a:moveTo>
                    <a:pt x="7" y="9"/>
                  </a:moveTo>
                  <a:lnTo>
                    <a:pt x="11" y="14"/>
                  </a:lnTo>
                  <a:lnTo>
                    <a:pt x="12" y="17"/>
                  </a:lnTo>
                  <a:lnTo>
                    <a:pt x="14" y="33"/>
                  </a:lnTo>
                  <a:lnTo>
                    <a:pt x="17" y="33"/>
                  </a:lnTo>
                  <a:lnTo>
                    <a:pt x="19" y="25"/>
                  </a:lnTo>
                  <a:lnTo>
                    <a:pt x="20" y="21"/>
                  </a:lnTo>
                  <a:lnTo>
                    <a:pt x="28" y="19"/>
                  </a:lnTo>
                  <a:lnTo>
                    <a:pt x="30" y="15"/>
                  </a:lnTo>
                  <a:lnTo>
                    <a:pt x="27" y="14"/>
                  </a:lnTo>
                  <a:lnTo>
                    <a:pt x="22" y="5"/>
                  </a:lnTo>
                  <a:lnTo>
                    <a:pt x="15" y="0"/>
                  </a:lnTo>
                  <a:lnTo>
                    <a:pt x="8" y="0"/>
                  </a:lnTo>
                  <a:lnTo>
                    <a:pt x="0" y="1"/>
                  </a:lnTo>
                  <a:lnTo>
                    <a:pt x="7" y="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8" name="Freeform 226">
              <a:extLst>
                <a:ext uri="{FF2B5EF4-FFF2-40B4-BE49-F238E27FC236}">
                  <a16:creationId xmlns:a16="http://schemas.microsoft.com/office/drawing/2014/main" id="{417F4992-3310-49C8-8E13-058180A5C02D}"/>
                </a:ext>
              </a:extLst>
            </p:cNvPr>
            <p:cNvSpPr>
              <a:spLocks noChangeAspect="1"/>
            </p:cNvSpPr>
            <p:nvPr/>
          </p:nvSpPr>
          <p:spPr bwMode="auto">
            <a:xfrm>
              <a:off x="5151452" y="3082921"/>
              <a:ext cx="180975" cy="82550"/>
            </a:xfrm>
            <a:custGeom>
              <a:avLst/>
              <a:gdLst/>
              <a:ahLst/>
              <a:cxnLst>
                <a:cxn ang="0">
                  <a:pos x="0" y="1"/>
                </a:cxn>
                <a:cxn ang="0">
                  <a:pos x="16" y="0"/>
                </a:cxn>
                <a:cxn ang="0">
                  <a:pos x="31" y="6"/>
                </a:cxn>
                <a:cxn ang="0">
                  <a:pos x="37" y="12"/>
                </a:cxn>
                <a:cxn ang="0">
                  <a:pos x="45" y="12"/>
                </a:cxn>
                <a:cxn ang="0">
                  <a:pos x="50" y="9"/>
                </a:cxn>
                <a:cxn ang="0">
                  <a:pos x="54" y="8"/>
                </a:cxn>
                <a:cxn ang="0">
                  <a:pos x="58" y="15"/>
                </a:cxn>
                <a:cxn ang="0">
                  <a:pos x="65" y="17"/>
                </a:cxn>
                <a:cxn ang="0">
                  <a:pos x="64" y="20"/>
                </a:cxn>
                <a:cxn ang="0">
                  <a:pos x="66" y="25"/>
                </a:cxn>
                <a:cxn ang="0">
                  <a:pos x="65" y="29"/>
                </a:cxn>
                <a:cxn ang="0">
                  <a:pos x="58" y="23"/>
                </a:cxn>
                <a:cxn ang="0">
                  <a:pos x="54" y="21"/>
                </a:cxn>
                <a:cxn ang="0">
                  <a:pos x="50" y="21"/>
                </a:cxn>
                <a:cxn ang="0">
                  <a:pos x="49" y="28"/>
                </a:cxn>
                <a:cxn ang="0">
                  <a:pos x="44" y="26"/>
                </a:cxn>
                <a:cxn ang="0">
                  <a:pos x="36" y="29"/>
                </a:cxn>
                <a:cxn ang="0">
                  <a:pos x="26" y="29"/>
                </a:cxn>
                <a:cxn ang="0">
                  <a:pos x="25" y="17"/>
                </a:cxn>
                <a:cxn ang="0">
                  <a:pos x="9" y="7"/>
                </a:cxn>
                <a:cxn ang="0">
                  <a:pos x="0" y="1"/>
                </a:cxn>
              </a:cxnLst>
              <a:rect l="0" t="0" r="r" b="b"/>
              <a:pathLst>
                <a:path w="67" h="30">
                  <a:moveTo>
                    <a:pt x="0" y="1"/>
                  </a:moveTo>
                  <a:lnTo>
                    <a:pt x="16" y="0"/>
                  </a:lnTo>
                  <a:lnTo>
                    <a:pt x="31" y="6"/>
                  </a:lnTo>
                  <a:lnTo>
                    <a:pt x="37" y="12"/>
                  </a:lnTo>
                  <a:lnTo>
                    <a:pt x="45" y="12"/>
                  </a:lnTo>
                  <a:lnTo>
                    <a:pt x="50" y="9"/>
                  </a:lnTo>
                  <a:lnTo>
                    <a:pt x="54" y="8"/>
                  </a:lnTo>
                  <a:lnTo>
                    <a:pt x="58" y="15"/>
                  </a:lnTo>
                  <a:lnTo>
                    <a:pt x="65" y="17"/>
                  </a:lnTo>
                  <a:lnTo>
                    <a:pt x="64" y="20"/>
                  </a:lnTo>
                  <a:lnTo>
                    <a:pt x="66" y="25"/>
                  </a:lnTo>
                  <a:lnTo>
                    <a:pt x="65" y="29"/>
                  </a:lnTo>
                  <a:lnTo>
                    <a:pt x="58" y="23"/>
                  </a:lnTo>
                  <a:lnTo>
                    <a:pt x="54" y="21"/>
                  </a:lnTo>
                  <a:lnTo>
                    <a:pt x="50" y="21"/>
                  </a:lnTo>
                  <a:lnTo>
                    <a:pt x="49" y="28"/>
                  </a:lnTo>
                  <a:lnTo>
                    <a:pt x="44" y="26"/>
                  </a:lnTo>
                  <a:lnTo>
                    <a:pt x="36" y="29"/>
                  </a:lnTo>
                  <a:lnTo>
                    <a:pt x="26" y="29"/>
                  </a:lnTo>
                  <a:lnTo>
                    <a:pt x="25" y="17"/>
                  </a:lnTo>
                  <a:lnTo>
                    <a:pt x="9" y="7"/>
                  </a:lnTo>
                  <a:lnTo>
                    <a:pt x="0" y="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19" name="Freeform 227">
              <a:extLst>
                <a:ext uri="{FF2B5EF4-FFF2-40B4-BE49-F238E27FC236}">
                  <a16:creationId xmlns:a16="http://schemas.microsoft.com/office/drawing/2014/main" id="{4BCAABD6-75F5-4A93-9273-6672AFB44F83}"/>
                </a:ext>
              </a:extLst>
            </p:cNvPr>
            <p:cNvSpPr>
              <a:spLocks noChangeAspect="1"/>
            </p:cNvSpPr>
            <p:nvPr/>
          </p:nvSpPr>
          <p:spPr bwMode="auto">
            <a:xfrm>
              <a:off x="5283215" y="3130546"/>
              <a:ext cx="150813" cy="128587"/>
            </a:xfrm>
            <a:custGeom>
              <a:avLst/>
              <a:gdLst/>
              <a:ahLst/>
              <a:cxnLst>
                <a:cxn ang="0">
                  <a:pos x="20" y="2"/>
                </a:cxn>
                <a:cxn ang="0">
                  <a:pos x="24" y="2"/>
                </a:cxn>
                <a:cxn ang="0">
                  <a:pos x="31" y="4"/>
                </a:cxn>
                <a:cxn ang="0">
                  <a:pos x="39" y="10"/>
                </a:cxn>
                <a:cxn ang="0">
                  <a:pos x="44" y="17"/>
                </a:cxn>
                <a:cxn ang="0">
                  <a:pos x="54" y="25"/>
                </a:cxn>
                <a:cxn ang="0">
                  <a:pos x="49" y="27"/>
                </a:cxn>
                <a:cxn ang="0">
                  <a:pos x="46" y="33"/>
                </a:cxn>
                <a:cxn ang="0">
                  <a:pos x="45" y="35"/>
                </a:cxn>
                <a:cxn ang="0">
                  <a:pos x="42" y="45"/>
                </a:cxn>
                <a:cxn ang="0">
                  <a:pos x="35" y="42"/>
                </a:cxn>
                <a:cxn ang="0">
                  <a:pos x="33" y="34"/>
                </a:cxn>
                <a:cxn ang="0">
                  <a:pos x="26" y="37"/>
                </a:cxn>
                <a:cxn ang="0">
                  <a:pos x="18" y="42"/>
                </a:cxn>
                <a:cxn ang="0">
                  <a:pos x="13" y="41"/>
                </a:cxn>
                <a:cxn ang="0">
                  <a:pos x="10" y="37"/>
                </a:cxn>
                <a:cxn ang="0">
                  <a:pos x="7" y="33"/>
                </a:cxn>
                <a:cxn ang="0">
                  <a:pos x="10" y="28"/>
                </a:cxn>
                <a:cxn ang="0">
                  <a:pos x="13" y="32"/>
                </a:cxn>
                <a:cxn ang="0">
                  <a:pos x="22" y="36"/>
                </a:cxn>
                <a:cxn ang="0">
                  <a:pos x="25" y="32"/>
                </a:cxn>
                <a:cxn ang="0">
                  <a:pos x="15" y="25"/>
                </a:cxn>
                <a:cxn ang="0">
                  <a:pos x="12" y="19"/>
                </a:cxn>
                <a:cxn ang="0">
                  <a:pos x="9" y="17"/>
                </a:cxn>
                <a:cxn ang="0">
                  <a:pos x="9" y="13"/>
                </a:cxn>
                <a:cxn ang="0">
                  <a:pos x="5" y="12"/>
                </a:cxn>
                <a:cxn ang="0">
                  <a:pos x="0" y="11"/>
                </a:cxn>
                <a:cxn ang="0">
                  <a:pos x="1" y="7"/>
                </a:cxn>
                <a:cxn ang="0">
                  <a:pos x="2" y="4"/>
                </a:cxn>
                <a:cxn ang="0">
                  <a:pos x="7" y="4"/>
                </a:cxn>
                <a:cxn ang="0">
                  <a:pos x="9" y="6"/>
                </a:cxn>
                <a:cxn ang="0">
                  <a:pos x="16" y="12"/>
                </a:cxn>
                <a:cxn ang="0">
                  <a:pos x="17" y="8"/>
                </a:cxn>
                <a:cxn ang="0">
                  <a:pos x="15" y="3"/>
                </a:cxn>
                <a:cxn ang="0">
                  <a:pos x="16" y="0"/>
                </a:cxn>
                <a:cxn ang="0">
                  <a:pos x="20" y="2"/>
                </a:cxn>
              </a:cxnLst>
              <a:rect l="0" t="0" r="r" b="b"/>
              <a:pathLst>
                <a:path w="55" h="46">
                  <a:moveTo>
                    <a:pt x="20" y="2"/>
                  </a:moveTo>
                  <a:lnTo>
                    <a:pt x="24" y="2"/>
                  </a:lnTo>
                  <a:lnTo>
                    <a:pt x="31" y="4"/>
                  </a:lnTo>
                  <a:lnTo>
                    <a:pt x="39" y="10"/>
                  </a:lnTo>
                  <a:lnTo>
                    <a:pt x="44" y="17"/>
                  </a:lnTo>
                  <a:lnTo>
                    <a:pt x="54" y="25"/>
                  </a:lnTo>
                  <a:lnTo>
                    <a:pt x="49" y="27"/>
                  </a:lnTo>
                  <a:lnTo>
                    <a:pt x="46" y="33"/>
                  </a:lnTo>
                  <a:lnTo>
                    <a:pt x="45" y="35"/>
                  </a:lnTo>
                  <a:lnTo>
                    <a:pt x="42" y="45"/>
                  </a:lnTo>
                  <a:lnTo>
                    <a:pt x="35" y="42"/>
                  </a:lnTo>
                  <a:lnTo>
                    <a:pt x="33" y="34"/>
                  </a:lnTo>
                  <a:lnTo>
                    <a:pt x="26" y="37"/>
                  </a:lnTo>
                  <a:lnTo>
                    <a:pt x="18" y="42"/>
                  </a:lnTo>
                  <a:lnTo>
                    <a:pt x="13" y="41"/>
                  </a:lnTo>
                  <a:lnTo>
                    <a:pt x="10" y="37"/>
                  </a:lnTo>
                  <a:lnTo>
                    <a:pt x="7" y="33"/>
                  </a:lnTo>
                  <a:lnTo>
                    <a:pt x="10" y="28"/>
                  </a:lnTo>
                  <a:lnTo>
                    <a:pt x="13" y="32"/>
                  </a:lnTo>
                  <a:lnTo>
                    <a:pt x="22" y="36"/>
                  </a:lnTo>
                  <a:lnTo>
                    <a:pt x="25" y="32"/>
                  </a:lnTo>
                  <a:lnTo>
                    <a:pt x="15" y="25"/>
                  </a:lnTo>
                  <a:lnTo>
                    <a:pt x="12" y="19"/>
                  </a:lnTo>
                  <a:lnTo>
                    <a:pt x="9" y="17"/>
                  </a:lnTo>
                  <a:lnTo>
                    <a:pt x="9" y="13"/>
                  </a:lnTo>
                  <a:lnTo>
                    <a:pt x="5" y="12"/>
                  </a:lnTo>
                  <a:lnTo>
                    <a:pt x="0" y="11"/>
                  </a:lnTo>
                  <a:lnTo>
                    <a:pt x="1" y="7"/>
                  </a:lnTo>
                  <a:lnTo>
                    <a:pt x="2" y="4"/>
                  </a:lnTo>
                  <a:lnTo>
                    <a:pt x="7" y="4"/>
                  </a:lnTo>
                  <a:lnTo>
                    <a:pt x="9" y="6"/>
                  </a:lnTo>
                  <a:lnTo>
                    <a:pt x="16" y="12"/>
                  </a:lnTo>
                  <a:lnTo>
                    <a:pt x="17" y="8"/>
                  </a:lnTo>
                  <a:lnTo>
                    <a:pt x="15" y="3"/>
                  </a:lnTo>
                  <a:lnTo>
                    <a:pt x="16" y="0"/>
                  </a:lnTo>
                  <a:lnTo>
                    <a:pt x="20" y="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20" name="Freeform 228">
              <a:extLst>
                <a:ext uri="{FF2B5EF4-FFF2-40B4-BE49-F238E27FC236}">
                  <a16:creationId xmlns:a16="http://schemas.microsoft.com/office/drawing/2014/main" id="{BE9E92F9-E533-491E-811C-5E306898534B}"/>
                </a:ext>
              </a:extLst>
            </p:cNvPr>
            <p:cNvSpPr>
              <a:spLocks noChangeAspect="1"/>
            </p:cNvSpPr>
            <p:nvPr/>
          </p:nvSpPr>
          <p:spPr bwMode="auto">
            <a:xfrm>
              <a:off x="5308615" y="2722559"/>
              <a:ext cx="1012828" cy="454024"/>
            </a:xfrm>
            <a:custGeom>
              <a:avLst/>
              <a:gdLst/>
              <a:ahLst/>
              <a:cxnLst>
                <a:cxn ang="0">
                  <a:pos x="353" y="67"/>
                </a:cxn>
                <a:cxn ang="0">
                  <a:pos x="316" y="63"/>
                </a:cxn>
                <a:cxn ang="0">
                  <a:pos x="302" y="50"/>
                </a:cxn>
                <a:cxn ang="0">
                  <a:pos x="285" y="52"/>
                </a:cxn>
                <a:cxn ang="0">
                  <a:pos x="267" y="46"/>
                </a:cxn>
                <a:cxn ang="0">
                  <a:pos x="236" y="27"/>
                </a:cxn>
                <a:cxn ang="0">
                  <a:pos x="198" y="20"/>
                </a:cxn>
                <a:cxn ang="0">
                  <a:pos x="172" y="12"/>
                </a:cxn>
                <a:cxn ang="0">
                  <a:pos x="145" y="6"/>
                </a:cxn>
                <a:cxn ang="0">
                  <a:pos x="120" y="14"/>
                </a:cxn>
                <a:cxn ang="0">
                  <a:pos x="92" y="14"/>
                </a:cxn>
                <a:cxn ang="0">
                  <a:pos x="92" y="32"/>
                </a:cxn>
                <a:cxn ang="0">
                  <a:pos x="102" y="41"/>
                </a:cxn>
                <a:cxn ang="0">
                  <a:pos x="102" y="53"/>
                </a:cxn>
                <a:cxn ang="0">
                  <a:pos x="92" y="54"/>
                </a:cxn>
                <a:cxn ang="0">
                  <a:pos x="75" y="48"/>
                </a:cxn>
                <a:cxn ang="0">
                  <a:pos x="63" y="50"/>
                </a:cxn>
                <a:cxn ang="0">
                  <a:pos x="51" y="45"/>
                </a:cxn>
                <a:cxn ang="0">
                  <a:pos x="19" y="45"/>
                </a:cxn>
                <a:cxn ang="0">
                  <a:pos x="13" y="51"/>
                </a:cxn>
                <a:cxn ang="0">
                  <a:pos x="11" y="60"/>
                </a:cxn>
                <a:cxn ang="0">
                  <a:pos x="1" y="56"/>
                </a:cxn>
                <a:cxn ang="0">
                  <a:pos x="0" y="74"/>
                </a:cxn>
                <a:cxn ang="0">
                  <a:pos x="4" y="86"/>
                </a:cxn>
                <a:cxn ang="0">
                  <a:pos x="17" y="85"/>
                </a:cxn>
                <a:cxn ang="0">
                  <a:pos x="28" y="104"/>
                </a:cxn>
                <a:cxn ang="0">
                  <a:pos x="67" y="97"/>
                </a:cxn>
                <a:cxn ang="0">
                  <a:pos x="64" y="116"/>
                </a:cxn>
                <a:cxn ang="0">
                  <a:pos x="44" y="126"/>
                </a:cxn>
                <a:cxn ang="0">
                  <a:pos x="66" y="144"/>
                </a:cxn>
                <a:cxn ang="0">
                  <a:pos x="82" y="147"/>
                </a:cxn>
                <a:cxn ang="0">
                  <a:pos x="94" y="149"/>
                </a:cxn>
                <a:cxn ang="0">
                  <a:pos x="94" y="113"/>
                </a:cxn>
                <a:cxn ang="0">
                  <a:pos x="109" y="102"/>
                </a:cxn>
                <a:cxn ang="0">
                  <a:pos x="114" y="97"/>
                </a:cxn>
                <a:cxn ang="0">
                  <a:pos x="122" y="100"/>
                </a:cxn>
                <a:cxn ang="0">
                  <a:pos x="126" y="103"/>
                </a:cxn>
                <a:cxn ang="0">
                  <a:pos x="136" y="118"/>
                </a:cxn>
                <a:cxn ang="0">
                  <a:pos x="144" y="128"/>
                </a:cxn>
                <a:cxn ang="0">
                  <a:pos x="166" y="128"/>
                </a:cxn>
                <a:cxn ang="0">
                  <a:pos x="175" y="153"/>
                </a:cxn>
                <a:cxn ang="0">
                  <a:pos x="183" y="161"/>
                </a:cxn>
                <a:cxn ang="0">
                  <a:pos x="205" y="157"/>
                </a:cxn>
                <a:cxn ang="0">
                  <a:pos x="230" y="158"/>
                </a:cxn>
                <a:cxn ang="0">
                  <a:pos x="229" y="147"/>
                </a:cxn>
                <a:cxn ang="0">
                  <a:pos x="233" y="142"/>
                </a:cxn>
                <a:cxn ang="0">
                  <a:pos x="249" y="144"/>
                </a:cxn>
                <a:cxn ang="0">
                  <a:pos x="271" y="139"/>
                </a:cxn>
                <a:cxn ang="0">
                  <a:pos x="309" y="146"/>
                </a:cxn>
                <a:cxn ang="0">
                  <a:pos x="309" y="123"/>
                </a:cxn>
                <a:cxn ang="0">
                  <a:pos x="336" y="97"/>
                </a:cxn>
              </a:cxnLst>
              <a:rect l="0" t="0" r="r" b="b"/>
              <a:pathLst>
                <a:path w="372" h="162">
                  <a:moveTo>
                    <a:pt x="363" y="83"/>
                  </a:moveTo>
                  <a:lnTo>
                    <a:pt x="371" y="79"/>
                  </a:lnTo>
                  <a:lnTo>
                    <a:pt x="353" y="67"/>
                  </a:lnTo>
                  <a:lnTo>
                    <a:pt x="341" y="72"/>
                  </a:lnTo>
                  <a:lnTo>
                    <a:pt x="324" y="67"/>
                  </a:lnTo>
                  <a:lnTo>
                    <a:pt x="316" y="63"/>
                  </a:lnTo>
                  <a:lnTo>
                    <a:pt x="309" y="63"/>
                  </a:lnTo>
                  <a:lnTo>
                    <a:pt x="304" y="55"/>
                  </a:lnTo>
                  <a:lnTo>
                    <a:pt x="302" y="50"/>
                  </a:lnTo>
                  <a:lnTo>
                    <a:pt x="296" y="50"/>
                  </a:lnTo>
                  <a:lnTo>
                    <a:pt x="290" y="50"/>
                  </a:lnTo>
                  <a:lnTo>
                    <a:pt x="285" y="52"/>
                  </a:lnTo>
                  <a:lnTo>
                    <a:pt x="276" y="43"/>
                  </a:lnTo>
                  <a:lnTo>
                    <a:pt x="272" y="45"/>
                  </a:lnTo>
                  <a:lnTo>
                    <a:pt x="267" y="46"/>
                  </a:lnTo>
                  <a:lnTo>
                    <a:pt x="263" y="48"/>
                  </a:lnTo>
                  <a:lnTo>
                    <a:pt x="255" y="42"/>
                  </a:lnTo>
                  <a:lnTo>
                    <a:pt x="236" y="27"/>
                  </a:lnTo>
                  <a:lnTo>
                    <a:pt x="222" y="18"/>
                  </a:lnTo>
                  <a:lnTo>
                    <a:pt x="213" y="10"/>
                  </a:lnTo>
                  <a:lnTo>
                    <a:pt x="198" y="20"/>
                  </a:lnTo>
                  <a:lnTo>
                    <a:pt x="195" y="12"/>
                  </a:lnTo>
                  <a:lnTo>
                    <a:pt x="174" y="12"/>
                  </a:lnTo>
                  <a:lnTo>
                    <a:pt x="172" y="12"/>
                  </a:lnTo>
                  <a:lnTo>
                    <a:pt x="162" y="0"/>
                  </a:lnTo>
                  <a:lnTo>
                    <a:pt x="152" y="2"/>
                  </a:lnTo>
                  <a:lnTo>
                    <a:pt x="145" y="6"/>
                  </a:lnTo>
                  <a:lnTo>
                    <a:pt x="132" y="9"/>
                  </a:lnTo>
                  <a:lnTo>
                    <a:pt x="127" y="6"/>
                  </a:lnTo>
                  <a:lnTo>
                    <a:pt x="120" y="14"/>
                  </a:lnTo>
                  <a:lnTo>
                    <a:pt x="114" y="12"/>
                  </a:lnTo>
                  <a:lnTo>
                    <a:pt x="95" y="14"/>
                  </a:lnTo>
                  <a:lnTo>
                    <a:pt x="92" y="14"/>
                  </a:lnTo>
                  <a:lnTo>
                    <a:pt x="89" y="15"/>
                  </a:lnTo>
                  <a:lnTo>
                    <a:pt x="96" y="24"/>
                  </a:lnTo>
                  <a:lnTo>
                    <a:pt x="92" y="32"/>
                  </a:lnTo>
                  <a:lnTo>
                    <a:pt x="92" y="38"/>
                  </a:lnTo>
                  <a:lnTo>
                    <a:pt x="92" y="41"/>
                  </a:lnTo>
                  <a:lnTo>
                    <a:pt x="102" y="41"/>
                  </a:lnTo>
                  <a:lnTo>
                    <a:pt x="105" y="46"/>
                  </a:lnTo>
                  <a:lnTo>
                    <a:pt x="105" y="52"/>
                  </a:lnTo>
                  <a:lnTo>
                    <a:pt x="102" y="53"/>
                  </a:lnTo>
                  <a:lnTo>
                    <a:pt x="98" y="50"/>
                  </a:lnTo>
                  <a:lnTo>
                    <a:pt x="94" y="52"/>
                  </a:lnTo>
                  <a:lnTo>
                    <a:pt x="92" y="54"/>
                  </a:lnTo>
                  <a:lnTo>
                    <a:pt x="84" y="50"/>
                  </a:lnTo>
                  <a:lnTo>
                    <a:pt x="81" y="45"/>
                  </a:lnTo>
                  <a:lnTo>
                    <a:pt x="75" y="48"/>
                  </a:lnTo>
                  <a:lnTo>
                    <a:pt x="75" y="49"/>
                  </a:lnTo>
                  <a:lnTo>
                    <a:pt x="70" y="45"/>
                  </a:lnTo>
                  <a:lnTo>
                    <a:pt x="63" y="50"/>
                  </a:lnTo>
                  <a:lnTo>
                    <a:pt x="56" y="52"/>
                  </a:lnTo>
                  <a:lnTo>
                    <a:pt x="53" y="50"/>
                  </a:lnTo>
                  <a:lnTo>
                    <a:pt x="51" y="45"/>
                  </a:lnTo>
                  <a:lnTo>
                    <a:pt x="41" y="45"/>
                  </a:lnTo>
                  <a:lnTo>
                    <a:pt x="24" y="43"/>
                  </a:lnTo>
                  <a:lnTo>
                    <a:pt x="19" y="45"/>
                  </a:lnTo>
                  <a:lnTo>
                    <a:pt x="18" y="48"/>
                  </a:lnTo>
                  <a:lnTo>
                    <a:pt x="16" y="46"/>
                  </a:lnTo>
                  <a:lnTo>
                    <a:pt x="13" y="51"/>
                  </a:lnTo>
                  <a:lnTo>
                    <a:pt x="10" y="55"/>
                  </a:lnTo>
                  <a:lnTo>
                    <a:pt x="10" y="57"/>
                  </a:lnTo>
                  <a:lnTo>
                    <a:pt x="11" y="60"/>
                  </a:lnTo>
                  <a:lnTo>
                    <a:pt x="8" y="61"/>
                  </a:lnTo>
                  <a:lnTo>
                    <a:pt x="6" y="55"/>
                  </a:lnTo>
                  <a:lnTo>
                    <a:pt x="1" y="56"/>
                  </a:lnTo>
                  <a:lnTo>
                    <a:pt x="0" y="64"/>
                  </a:lnTo>
                  <a:lnTo>
                    <a:pt x="0" y="70"/>
                  </a:lnTo>
                  <a:lnTo>
                    <a:pt x="0" y="74"/>
                  </a:lnTo>
                  <a:lnTo>
                    <a:pt x="2" y="78"/>
                  </a:lnTo>
                  <a:lnTo>
                    <a:pt x="4" y="81"/>
                  </a:lnTo>
                  <a:lnTo>
                    <a:pt x="4" y="86"/>
                  </a:lnTo>
                  <a:lnTo>
                    <a:pt x="8" y="85"/>
                  </a:lnTo>
                  <a:lnTo>
                    <a:pt x="14" y="82"/>
                  </a:lnTo>
                  <a:lnTo>
                    <a:pt x="17" y="85"/>
                  </a:lnTo>
                  <a:lnTo>
                    <a:pt x="21" y="90"/>
                  </a:lnTo>
                  <a:lnTo>
                    <a:pt x="24" y="95"/>
                  </a:lnTo>
                  <a:lnTo>
                    <a:pt x="28" y="104"/>
                  </a:lnTo>
                  <a:lnTo>
                    <a:pt x="36" y="102"/>
                  </a:lnTo>
                  <a:lnTo>
                    <a:pt x="48" y="99"/>
                  </a:lnTo>
                  <a:lnTo>
                    <a:pt x="67" y="97"/>
                  </a:lnTo>
                  <a:lnTo>
                    <a:pt x="72" y="103"/>
                  </a:lnTo>
                  <a:lnTo>
                    <a:pt x="73" y="114"/>
                  </a:lnTo>
                  <a:lnTo>
                    <a:pt x="64" y="116"/>
                  </a:lnTo>
                  <a:lnTo>
                    <a:pt x="56" y="118"/>
                  </a:lnTo>
                  <a:lnTo>
                    <a:pt x="57" y="126"/>
                  </a:lnTo>
                  <a:lnTo>
                    <a:pt x="44" y="126"/>
                  </a:lnTo>
                  <a:lnTo>
                    <a:pt x="56" y="142"/>
                  </a:lnTo>
                  <a:lnTo>
                    <a:pt x="61" y="143"/>
                  </a:lnTo>
                  <a:lnTo>
                    <a:pt x="66" y="144"/>
                  </a:lnTo>
                  <a:lnTo>
                    <a:pt x="69" y="151"/>
                  </a:lnTo>
                  <a:lnTo>
                    <a:pt x="72" y="148"/>
                  </a:lnTo>
                  <a:lnTo>
                    <a:pt x="82" y="147"/>
                  </a:lnTo>
                  <a:lnTo>
                    <a:pt x="87" y="149"/>
                  </a:lnTo>
                  <a:lnTo>
                    <a:pt x="92" y="153"/>
                  </a:lnTo>
                  <a:lnTo>
                    <a:pt x="94" y="149"/>
                  </a:lnTo>
                  <a:lnTo>
                    <a:pt x="101" y="150"/>
                  </a:lnTo>
                  <a:lnTo>
                    <a:pt x="90" y="115"/>
                  </a:lnTo>
                  <a:lnTo>
                    <a:pt x="94" y="113"/>
                  </a:lnTo>
                  <a:lnTo>
                    <a:pt x="109" y="105"/>
                  </a:lnTo>
                  <a:lnTo>
                    <a:pt x="111" y="105"/>
                  </a:lnTo>
                  <a:lnTo>
                    <a:pt x="109" y="102"/>
                  </a:lnTo>
                  <a:lnTo>
                    <a:pt x="112" y="103"/>
                  </a:lnTo>
                  <a:lnTo>
                    <a:pt x="112" y="99"/>
                  </a:lnTo>
                  <a:lnTo>
                    <a:pt x="114" y="97"/>
                  </a:lnTo>
                  <a:lnTo>
                    <a:pt x="115" y="98"/>
                  </a:lnTo>
                  <a:lnTo>
                    <a:pt x="119" y="98"/>
                  </a:lnTo>
                  <a:lnTo>
                    <a:pt x="122" y="100"/>
                  </a:lnTo>
                  <a:lnTo>
                    <a:pt x="126" y="96"/>
                  </a:lnTo>
                  <a:lnTo>
                    <a:pt x="129" y="97"/>
                  </a:lnTo>
                  <a:lnTo>
                    <a:pt x="126" y="103"/>
                  </a:lnTo>
                  <a:lnTo>
                    <a:pt x="129" y="112"/>
                  </a:lnTo>
                  <a:lnTo>
                    <a:pt x="136" y="116"/>
                  </a:lnTo>
                  <a:lnTo>
                    <a:pt x="136" y="118"/>
                  </a:lnTo>
                  <a:lnTo>
                    <a:pt x="133" y="122"/>
                  </a:lnTo>
                  <a:lnTo>
                    <a:pt x="134" y="124"/>
                  </a:lnTo>
                  <a:lnTo>
                    <a:pt x="144" y="128"/>
                  </a:lnTo>
                  <a:lnTo>
                    <a:pt x="147" y="133"/>
                  </a:lnTo>
                  <a:lnTo>
                    <a:pt x="156" y="130"/>
                  </a:lnTo>
                  <a:lnTo>
                    <a:pt x="166" y="128"/>
                  </a:lnTo>
                  <a:lnTo>
                    <a:pt x="174" y="144"/>
                  </a:lnTo>
                  <a:lnTo>
                    <a:pt x="177" y="151"/>
                  </a:lnTo>
                  <a:lnTo>
                    <a:pt x="175" y="153"/>
                  </a:lnTo>
                  <a:lnTo>
                    <a:pt x="173" y="156"/>
                  </a:lnTo>
                  <a:lnTo>
                    <a:pt x="181" y="158"/>
                  </a:lnTo>
                  <a:lnTo>
                    <a:pt x="183" y="161"/>
                  </a:lnTo>
                  <a:lnTo>
                    <a:pt x="194" y="158"/>
                  </a:lnTo>
                  <a:lnTo>
                    <a:pt x="197" y="161"/>
                  </a:lnTo>
                  <a:lnTo>
                    <a:pt x="205" y="157"/>
                  </a:lnTo>
                  <a:lnTo>
                    <a:pt x="210" y="157"/>
                  </a:lnTo>
                  <a:lnTo>
                    <a:pt x="216" y="158"/>
                  </a:lnTo>
                  <a:lnTo>
                    <a:pt x="230" y="158"/>
                  </a:lnTo>
                  <a:lnTo>
                    <a:pt x="227" y="155"/>
                  </a:lnTo>
                  <a:lnTo>
                    <a:pt x="227" y="150"/>
                  </a:lnTo>
                  <a:lnTo>
                    <a:pt x="229" y="147"/>
                  </a:lnTo>
                  <a:lnTo>
                    <a:pt x="229" y="145"/>
                  </a:lnTo>
                  <a:lnTo>
                    <a:pt x="225" y="142"/>
                  </a:lnTo>
                  <a:lnTo>
                    <a:pt x="233" y="142"/>
                  </a:lnTo>
                  <a:lnTo>
                    <a:pt x="241" y="142"/>
                  </a:lnTo>
                  <a:lnTo>
                    <a:pt x="243" y="145"/>
                  </a:lnTo>
                  <a:lnTo>
                    <a:pt x="249" y="144"/>
                  </a:lnTo>
                  <a:lnTo>
                    <a:pt x="245" y="137"/>
                  </a:lnTo>
                  <a:lnTo>
                    <a:pt x="249" y="136"/>
                  </a:lnTo>
                  <a:lnTo>
                    <a:pt x="271" y="139"/>
                  </a:lnTo>
                  <a:lnTo>
                    <a:pt x="289" y="140"/>
                  </a:lnTo>
                  <a:lnTo>
                    <a:pt x="302" y="146"/>
                  </a:lnTo>
                  <a:lnTo>
                    <a:pt x="309" y="146"/>
                  </a:lnTo>
                  <a:lnTo>
                    <a:pt x="310" y="153"/>
                  </a:lnTo>
                  <a:lnTo>
                    <a:pt x="316" y="139"/>
                  </a:lnTo>
                  <a:lnTo>
                    <a:pt x="309" y="123"/>
                  </a:lnTo>
                  <a:lnTo>
                    <a:pt x="331" y="118"/>
                  </a:lnTo>
                  <a:lnTo>
                    <a:pt x="333" y="109"/>
                  </a:lnTo>
                  <a:lnTo>
                    <a:pt x="336" y="97"/>
                  </a:lnTo>
                  <a:lnTo>
                    <a:pt x="359" y="98"/>
                  </a:lnTo>
                  <a:lnTo>
                    <a:pt x="363" y="83"/>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21" name="Freeform 229">
              <a:extLst>
                <a:ext uri="{FF2B5EF4-FFF2-40B4-BE49-F238E27FC236}">
                  <a16:creationId xmlns:a16="http://schemas.microsoft.com/office/drawing/2014/main" id="{2BC6C4CD-BB1E-4169-9ECE-C8658AAE0269}"/>
                </a:ext>
              </a:extLst>
            </p:cNvPr>
            <p:cNvSpPr>
              <a:spLocks noChangeAspect="1"/>
            </p:cNvSpPr>
            <p:nvPr/>
          </p:nvSpPr>
          <p:spPr bwMode="auto">
            <a:xfrm>
              <a:off x="5553090" y="3019421"/>
              <a:ext cx="444501" cy="277812"/>
            </a:xfrm>
            <a:custGeom>
              <a:avLst/>
              <a:gdLst/>
              <a:ahLst/>
              <a:cxnLst>
                <a:cxn ang="0">
                  <a:pos x="15" y="44"/>
                </a:cxn>
                <a:cxn ang="0">
                  <a:pos x="18" y="37"/>
                </a:cxn>
                <a:cxn ang="0">
                  <a:pos x="21" y="34"/>
                </a:cxn>
                <a:cxn ang="0">
                  <a:pos x="28" y="35"/>
                </a:cxn>
                <a:cxn ang="0">
                  <a:pos x="36" y="37"/>
                </a:cxn>
                <a:cxn ang="0">
                  <a:pos x="39" y="40"/>
                </a:cxn>
                <a:cxn ang="0">
                  <a:pos x="43" y="44"/>
                </a:cxn>
                <a:cxn ang="0">
                  <a:pos x="47" y="56"/>
                </a:cxn>
                <a:cxn ang="0">
                  <a:pos x="53" y="55"/>
                </a:cxn>
                <a:cxn ang="0">
                  <a:pos x="62" y="56"/>
                </a:cxn>
                <a:cxn ang="0">
                  <a:pos x="75" y="69"/>
                </a:cxn>
                <a:cxn ang="0">
                  <a:pos x="89" y="77"/>
                </a:cxn>
                <a:cxn ang="0">
                  <a:pos x="102" y="86"/>
                </a:cxn>
                <a:cxn ang="0">
                  <a:pos x="106" y="99"/>
                </a:cxn>
                <a:cxn ang="0">
                  <a:pos x="115" y="89"/>
                </a:cxn>
                <a:cxn ang="0">
                  <a:pos x="116" y="78"/>
                </a:cxn>
                <a:cxn ang="0">
                  <a:pos x="111" y="63"/>
                </a:cxn>
                <a:cxn ang="0">
                  <a:pos x="122" y="60"/>
                </a:cxn>
                <a:cxn ang="0">
                  <a:pos x="136" y="63"/>
                </a:cxn>
                <a:cxn ang="0">
                  <a:pos x="158" y="61"/>
                </a:cxn>
                <a:cxn ang="0">
                  <a:pos x="158" y="52"/>
                </a:cxn>
                <a:cxn ang="0">
                  <a:pos x="131" y="52"/>
                </a:cxn>
                <a:cxn ang="0">
                  <a:pos x="118" y="52"/>
                </a:cxn>
                <a:cxn ang="0">
                  <a:pos x="106" y="56"/>
                </a:cxn>
                <a:cxn ang="0">
                  <a:pos x="99" y="55"/>
                </a:cxn>
                <a:cxn ang="0">
                  <a:pos x="92" y="55"/>
                </a:cxn>
                <a:cxn ang="0">
                  <a:pos x="85" y="52"/>
                </a:cxn>
                <a:cxn ang="0">
                  <a:pos x="84" y="48"/>
                </a:cxn>
                <a:cxn ang="0">
                  <a:pos x="83" y="37"/>
                </a:cxn>
                <a:cxn ang="0">
                  <a:pos x="57" y="27"/>
                </a:cxn>
                <a:cxn ang="0">
                  <a:pos x="44" y="19"/>
                </a:cxn>
                <a:cxn ang="0">
                  <a:pos x="29" y="23"/>
                </a:cxn>
                <a:cxn ang="0">
                  <a:pos x="19" y="10"/>
                </a:cxn>
                <a:cxn ang="0">
                  <a:pos x="19" y="0"/>
                </a:cxn>
                <a:cxn ang="0">
                  <a:pos x="11" y="45"/>
                </a:cxn>
              </a:cxnLst>
              <a:rect l="0" t="0" r="r" b="b"/>
              <a:pathLst>
                <a:path w="163" h="100">
                  <a:moveTo>
                    <a:pt x="11" y="45"/>
                  </a:moveTo>
                  <a:lnTo>
                    <a:pt x="15" y="44"/>
                  </a:lnTo>
                  <a:lnTo>
                    <a:pt x="16" y="40"/>
                  </a:lnTo>
                  <a:lnTo>
                    <a:pt x="18" y="37"/>
                  </a:lnTo>
                  <a:lnTo>
                    <a:pt x="22" y="39"/>
                  </a:lnTo>
                  <a:lnTo>
                    <a:pt x="21" y="34"/>
                  </a:lnTo>
                  <a:lnTo>
                    <a:pt x="25" y="32"/>
                  </a:lnTo>
                  <a:lnTo>
                    <a:pt x="28" y="35"/>
                  </a:lnTo>
                  <a:lnTo>
                    <a:pt x="32" y="35"/>
                  </a:lnTo>
                  <a:lnTo>
                    <a:pt x="36" y="37"/>
                  </a:lnTo>
                  <a:lnTo>
                    <a:pt x="39" y="39"/>
                  </a:lnTo>
                  <a:lnTo>
                    <a:pt x="39" y="40"/>
                  </a:lnTo>
                  <a:lnTo>
                    <a:pt x="39" y="43"/>
                  </a:lnTo>
                  <a:lnTo>
                    <a:pt x="43" y="44"/>
                  </a:lnTo>
                  <a:lnTo>
                    <a:pt x="43" y="49"/>
                  </a:lnTo>
                  <a:lnTo>
                    <a:pt x="47" y="56"/>
                  </a:lnTo>
                  <a:lnTo>
                    <a:pt x="52" y="56"/>
                  </a:lnTo>
                  <a:lnTo>
                    <a:pt x="53" y="55"/>
                  </a:lnTo>
                  <a:lnTo>
                    <a:pt x="58" y="52"/>
                  </a:lnTo>
                  <a:lnTo>
                    <a:pt x="62" y="56"/>
                  </a:lnTo>
                  <a:lnTo>
                    <a:pt x="67" y="61"/>
                  </a:lnTo>
                  <a:lnTo>
                    <a:pt x="75" y="69"/>
                  </a:lnTo>
                  <a:lnTo>
                    <a:pt x="88" y="73"/>
                  </a:lnTo>
                  <a:lnTo>
                    <a:pt x="89" y="77"/>
                  </a:lnTo>
                  <a:lnTo>
                    <a:pt x="98" y="81"/>
                  </a:lnTo>
                  <a:lnTo>
                    <a:pt x="102" y="86"/>
                  </a:lnTo>
                  <a:lnTo>
                    <a:pt x="99" y="99"/>
                  </a:lnTo>
                  <a:lnTo>
                    <a:pt x="106" y="99"/>
                  </a:lnTo>
                  <a:lnTo>
                    <a:pt x="112" y="92"/>
                  </a:lnTo>
                  <a:lnTo>
                    <a:pt x="115" y="89"/>
                  </a:lnTo>
                  <a:lnTo>
                    <a:pt x="117" y="85"/>
                  </a:lnTo>
                  <a:lnTo>
                    <a:pt x="116" y="78"/>
                  </a:lnTo>
                  <a:lnTo>
                    <a:pt x="110" y="76"/>
                  </a:lnTo>
                  <a:lnTo>
                    <a:pt x="111" y="63"/>
                  </a:lnTo>
                  <a:lnTo>
                    <a:pt x="117" y="58"/>
                  </a:lnTo>
                  <a:lnTo>
                    <a:pt x="122" y="60"/>
                  </a:lnTo>
                  <a:lnTo>
                    <a:pt x="134" y="58"/>
                  </a:lnTo>
                  <a:lnTo>
                    <a:pt x="136" y="63"/>
                  </a:lnTo>
                  <a:lnTo>
                    <a:pt x="142" y="62"/>
                  </a:lnTo>
                  <a:lnTo>
                    <a:pt x="158" y="61"/>
                  </a:lnTo>
                  <a:lnTo>
                    <a:pt x="162" y="56"/>
                  </a:lnTo>
                  <a:lnTo>
                    <a:pt x="158" y="52"/>
                  </a:lnTo>
                  <a:lnTo>
                    <a:pt x="148" y="52"/>
                  </a:lnTo>
                  <a:lnTo>
                    <a:pt x="131" y="52"/>
                  </a:lnTo>
                  <a:lnTo>
                    <a:pt x="125" y="52"/>
                  </a:lnTo>
                  <a:lnTo>
                    <a:pt x="118" y="52"/>
                  </a:lnTo>
                  <a:lnTo>
                    <a:pt x="107" y="56"/>
                  </a:lnTo>
                  <a:lnTo>
                    <a:pt x="106" y="56"/>
                  </a:lnTo>
                  <a:lnTo>
                    <a:pt x="104" y="53"/>
                  </a:lnTo>
                  <a:lnTo>
                    <a:pt x="99" y="55"/>
                  </a:lnTo>
                  <a:lnTo>
                    <a:pt x="93" y="56"/>
                  </a:lnTo>
                  <a:lnTo>
                    <a:pt x="92" y="55"/>
                  </a:lnTo>
                  <a:lnTo>
                    <a:pt x="91" y="53"/>
                  </a:lnTo>
                  <a:lnTo>
                    <a:pt x="85" y="52"/>
                  </a:lnTo>
                  <a:lnTo>
                    <a:pt x="83" y="51"/>
                  </a:lnTo>
                  <a:lnTo>
                    <a:pt x="84" y="48"/>
                  </a:lnTo>
                  <a:lnTo>
                    <a:pt x="88" y="46"/>
                  </a:lnTo>
                  <a:lnTo>
                    <a:pt x="83" y="37"/>
                  </a:lnTo>
                  <a:lnTo>
                    <a:pt x="76" y="23"/>
                  </a:lnTo>
                  <a:lnTo>
                    <a:pt x="57" y="27"/>
                  </a:lnTo>
                  <a:lnTo>
                    <a:pt x="53" y="23"/>
                  </a:lnTo>
                  <a:lnTo>
                    <a:pt x="44" y="19"/>
                  </a:lnTo>
                  <a:lnTo>
                    <a:pt x="36" y="25"/>
                  </a:lnTo>
                  <a:lnTo>
                    <a:pt x="29" y="23"/>
                  </a:lnTo>
                  <a:lnTo>
                    <a:pt x="20" y="17"/>
                  </a:lnTo>
                  <a:lnTo>
                    <a:pt x="19" y="10"/>
                  </a:lnTo>
                  <a:lnTo>
                    <a:pt x="19" y="5"/>
                  </a:lnTo>
                  <a:lnTo>
                    <a:pt x="19" y="0"/>
                  </a:lnTo>
                  <a:lnTo>
                    <a:pt x="0" y="10"/>
                  </a:lnTo>
                  <a:lnTo>
                    <a:pt x="11" y="4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22" name="Freeform 230">
              <a:extLst>
                <a:ext uri="{FF2B5EF4-FFF2-40B4-BE49-F238E27FC236}">
                  <a16:creationId xmlns:a16="http://schemas.microsoft.com/office/drawing/2014/main" id="{61CD8C52-DE32-4697-8310-C8252E0BCA44}"/>
                </a:ext>
              </a:extLst>
            </p:cNvPr>
            <p:cNvSpPr>
              <a:spLocks noChangeAspect="1"/>
            </p:cNvSpPr>
            <p:nvPr/>
          </p:nvSpPr>
          <p:spPr bwMode="auto">
            <a:xfrm>
              <a:off x="5494353" y="3108321"/>
              <a:ext cx="338138" cy="246062"/>
            </a:xfrm>
            <a:custGeom>
              <a:avLst/>
              <a:gdLst/>
              <a:ahLst/>
              <a:cxnLst>
                <a:cxn ang="0">
                  <a:pos x="0" y="12"/>
                </a:cxn>
                <a:cxn ang="0">
                  <a:pos x="1" y="24"/>
                </a:cxn>
                <a:cxn ang="0">
                  <a:pos x="7" y="17"/>
                </a:cxn>
                <a:cxn ang="0">
                  <a:pos x="17" y="26"/>
                </a:cxn>
                <a:cxn ang="0">
                  <a:pos x="13" y="31"/>
                </a:cxn>
                <a:cxn ang="0">
                  <a:pos x="2" y="26"/>
                </a:cxn>
                <a:cxn ang="0">
                  <a:pos x="0" y="34"/>
                </a:cxn>
                <a:cxn ang="0">
                  <a:pos x="2" y="38"/>
                </a:cxn>
                <a:cxn ang="0">
                  <a:pos x="7" y="39"/>
                </a:cxn>
                <a:cxn ang="0">
                  <a:pos x="5" y="44"/>
                </a:cxn>
                <a:cxn ang="0">
                  <a:pos x="10" y="48"/>
                </a:cxn>
                <a:cxn ang="0">
                  <a:pos x="10" y="63"/>
                </a:cxn>
                <a:cxn ang="0">
                  <a:pos x="27" y="59"/>
                </a:cxn>
                <a:cxn ang="0">
                  <a:pos x="37" y="54"/>
                </a:cxn>
                <a:cxn ang="0">
                  <a:pos x="58" y="64"/>
                </a:cxn>
                <a:cxn ang="0">
                  <a:pos x="72" y="71"/>
                </a:cxn>
                <a:cxn ang="0">
                  <a:pos x="75" y="74"/>
                </a:cxn>
                <a:cxn ang="0">
                  <a:pos x="76" y="82"/>
                </a:cxn>
                <a:cxn ang="0">
                  <a:pos x="89" y="87"/>
                </a:cxn>
                <a:cxn ang="0">
                  <a:pos x="108" y="66"/>
                </a:cxn>
                <a:cxn ang="0">
                  <a:pos x="121" y="66"/>
                </a:cxn>
                <a:cxn ang="0">
                  <a:pos x="123" y="58"/>
                </a:cxn>
                <a:cxn ang="0">
                  <a:pos x="124" y="54"/>
                </a:cxn>
                <a:cxn ang="0">
                  <a:pos x="120" y="48"/>
                </a:cxn>
                <a:cxn ang="0">
                  <a:pos x="111" y="45"/>
                </a:cxn>
                <a:cxn ang="0">
                  <a:pos x="110" y="41"/>
                </a:cxn>
                <a:cxn ang="0">
                  <a:pos x="97" y="37"/>
                </a:cxn>
                <a:cxn ang="0">
                  <a:pos x="89" y="29"/>
                </a:cxn>
                <a:cxn ang="0">
                  <a:pos x="86" y="24"/>
                </a:cxn>
                <a:cxn ang="0">
                  <a:pos x="80" y="20"/>
                </a:cxn>
                <a:cxn ang="0">
                  <a:pos x="76" y="22"/>
                </a:cxn>
                <a:cxn ang="0">
                  <a:pos x="74" y="24"/>
                </a:cxn>
                <a:cxn ang="0">
                  <a:pos x="69" y="24"/>
                </a:cxn>
                <a:cxn ang="0">
                  <a:pos x="65" y="17"/>
                </a:cxn>
                <a:cxn ang="0">
                  <a:pos x="65" y="12"/>
                </a:cxn>
                <a:cxn ang="0">
                  <a:pos x="61" y="11"/>
                </a:cxn>
                <a:cxn ang="0">
                  <a:pos x="59" y="7"/>
                </a:cxn>
                <a:cxn ang="0">
                  <a:pos x="54" y="3"/>
                </a:cxn>
                <a:cxn ang="0">
                  <a:pos x="50" y="3"/>
                </a:cxn>
                <a:cxn ang="0">
                  <a:pos x="47" y="0"/>
                </a:cxn>
                <a:cxn ang="0">
                  <a:pos x="43" y="2"/>
                </a:cxn>
                <a:cxn ang="0">
                  <a:pos x="45" y="7"/>
                </a:cxn>
                <a:cxn ang="0">
                  <a:pos x="42" y="6"/>
                </a:cxn>
                <a:cxn ang="0">
                  <a:pos x="40" y="5"/>
                </a:cxn>
                <a:cxn ang="0">
                  <a:pos x="37" y="12"/>
                </a:cxn>
                <a:cxn ang="0">
                  <a:pos x="32" y="13"/>
                </a:cxn>
                <a:cxn ang="0">
                  <a:pos x="27" y="12"/>
                </a:cxn>
                <a:cxn ang="0">
                  <a:pos x="24" y="16"/>
                </a:cxn>
                <a:cxn ang="0">
                  <a:pos x="19" y="12"/>
                </a:cxn>
                <a:cxn ang="0">
                  <a:pos x="13" y="9"/>
                </a:cxn>
                <a:cxn ang="0">
                  <a:pos x="0" y="12"/>
                </a:cxn>
              </a:cxnLst>
              <a:rect l="0" t="0" r="r" b="b"/>
              <a:pathLst>
                <a:path w="125" h="88">
                  <a:moveTo>
                    <a:pt x="0" y="12"/>
                  </a:moveTo>
                  <a:lnTo>
                    <a:pt x="1" y="24"/>
                  </a:lnTo>
                  <a:lnTo>
                    <a:pt x="7" y="17"/>
                  </a:lnTo>
                  <a:lnTo>
                    <a:pt x="17" y="26"/>
                  </a:lnTo>
                  <a:lnTo>
                    <a:pt x="13" y="31"/>
                  </a:lnTo>
                  <a:lnTo>
                    <a:pt x="2" y="26"/>
                  </a:lnTo>
                  <a:lnTo>
                    <a:pt x="0" y="34"/>
                  </a:lnTo>
                  <a:lnTo>
                    <a:pt x="2" y="38"/>
                  </a:lnTo>
                  <a:lnTo>
                    <a:pt x="7" y="39"/>
                  </a:lnTo>
                  <a:lnTo>
                    <a:pt x="5" y="44"/>
                  </a:lnTo>
                  <a:lnTo>
                    <a:pt x="10" y="48"/>
                  </a:lnTo>
                  <a:lnTo>
                    <a:pt x="10" y="63"/>
                  </a:lnTo>
                  <a:lnTo>
                    <a:pt x="27" y="59"/>
                  </a:lnTo>
                  <a:lnTo>
                    <a:pt x="37" y="54"/>
                  </a:lnTo>
                  <a:lnTo>
                    <a:pt x="58" y="64"/>
                  </a:lnTo>
                  <a:lnTo>
                    <a:pt x="72" y="71"/>
                  </a:lnTo>
                  <a:lnTo>
                    <a:pt x="75" y="74"/>
                  </a:lnTo>
                  <a:lnTo>
                    <a:pt x="76" y="82"/>
                  </a:lnTo>
                  <a:lnTo>
                    <a:pt x="89" y="87"/>
                  </a:lnTo>
                  <a:lnTo>
                    <a:pt x="108" y="66"/>
                  </a:lnTo>
                  <a:lnTo>
                    <a:pt x="121" y="66"/>
                  </a:lnTo>
                  <a:lnTo>
                    <a:pt x="123" y="58"/>
                  </a:lnTo>
                  <a:lnTo>
                    <a:pt x="124" y="54"/>
                  </a:lnTo>
                  <a:lnTo>
                    <a:pt x="120" y="48"/>
                  </a:lnTo>
                  <a:lnTo>
                    <a:pt x="111" y="45"/>
                  </a:lnTo>
                  <a:lnTo>
                    <a:pt x="110" y="41"/>
                  </a:lnTo>
                  <a:lnTo>
                    <a:pt x="97" y="37"/>
                  </a:lnTo>
                  <a:lnTo>
                    <a:pt x="89" y="29"/>
                  </a:lnTo>
                  <a:lnTo>
                    <a:pt x="86" y="24"/>
                  </a:lnTo>
                  <a:lnTo>
                    <a:pt x="80" y="20"/>
                  </a:lnTo>
                  <a:lnTo>
                    <a:pt x="76" y="22"/>
                  </a:lnTo>
                  <a:lnTo>
                    <a:pt x="74" y="24"/>
                  </a:lnTo>
                  <a:lnTo>
                    <a:pt x="69" y="24"/>
                  </a:lnTo>
                  <a:lnTo>
                    <a:pt x="65" y="17"/>
                  </a:lnTo>
                  <a:lnTo>
                    <a:pt x="65" y="12"/>
                  </a:lnTo>
                  <a:lnTo>
                    <a:pt x="61" y="11"/>
                  </a:lnTo>
                  <a:lnTo>
                    <a:pt x="59" y="7"/>
                  </a:lnTo>
                  <a:lnTo>
                    <a:pt x="54" y="3"/>
                  </a:lnTo>
                  <a:lnTo>
                    <a:pt x="50" y="3"/>
                  </a:lnTo>
                  <a:lnTo>
                    <a:pt x="47" y="0"/>
                  </a:lnTo>
                  <a:lnTo>
                    <a:pt x="43" y="2"/>
                  </a:lnTo>
                  <a:lnTo>
                    <a:pt x="45" y="7"/>
                  </a:lnTo>
                  <a:lnTo>
                    <a:pt x="42" y="6"/>
                  </a:lnTo>
                  <a:lnTo>
                    <a:pt x="40" y="5"/>
                  </a:lnTo>
                  <a:lnTo>
                    <a:pt x="37" y="12"/>
                  </a:lnTo>
                  <a:lnTo>
                    <a:pt x="32" y="13"/>
                  </a:lnTo>
                  <a:lnTo>
                    <a:pt x="27" y="12"/>
                  </a:lnTo>
                  <a:lnTo>
                    <a:pt x="24" y="16"/>
                  </a:lnTo>
                  <a:lnTo>
                    <a:pt x="19" y="12"/>
                  </a:lnTo>
                  <a:lnTo>
                    <a:pt x="13" y="9"/>
                  </a:lnTo>
                  <a:lnTo>
                    <a:pt x="0" y="12"/>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23" name="Freeform 231">
              <a:extLst>
                <a:ext uri="{FF2B5EF4-FFF2-40B4-BE49-F238E27FC236}">
                  <a16:creationId xmlns:a16="http://schemas.microsoft.com/office/drawing/2014/main" id="{697E1196-7EEE-4EAE-9FA0-F4880117CF5F}"/>
                </a:ext>
              </a:extLst>
            </p:cNvPr>
            <p:cNvSpPr>
              <a:spLocks noChangeAspect="1"/>
            </p:cNvSpPr>
            <p:nvPr/>
          </p:nvSpPr>
          <p:spPr bwMode="auto">
            <a:xfrm>
              <a:off x="5870591" y="3103558"/>
              <a:ext cx="285751" cy="128587"/>
            </a:xfrm>
            <a:custGeom>
              <a:avLst/>
              <a:gdLst/>
              <a:ahLst/>
              <a:cxnLst>
                <a:cxn ang="0">
                  <a:pos x="26" y="31"/>
                </a:cxn>
                <a:cxn ang="0">
                  <a:pos x="19" y="31"/>
                </a:cxn>
                <a:cxn ang="0">
                  <a:pos x="4" y="33"/>
                </a:cxn>
                <a:cxn ang="0">
                  <a:pos x="0" y="38"/>
                </a:cxn>
                <a:cxn ang="0">
                  <a:pos x="4" y="40"/>
                </a:cxn>
                <a:cxn ang="0">
                  <a:pos x="7" y="42"/>
                </a:cxn>
                <a:cxn ang="0">
                  <a:pos x="28" y="42"/>
                </a:cxn>
                <a:cxn ang="0">
                  <a:pos x="42" y="42"/>
                </a:cxn>
                <a:cxn ang="0">
                  <a:pos x="48" y="45"/>
                </a:cxn>
                <a:cxn ang="0">
                  <a:pos x="50" y="39"/>
                </a:cxn>
                <a:cxn ang="0">
                  <a:pos x="56" y="38"/>
                </a:cxn>
                <a:cxn ang="0">
                  <a:pos x="65" y="36"/>
                </a:cxn>
                <a:cxn ang="0">
                  <a:pos x="72" y="35"/>
                </a:cxn>
                <a:cxn ang="0">
                  <a:pos x="85" y="27"/>
                </a:cxn>
                <a:cxn ang="0">
                  <a:pos x="99" y="21"/>
                </a:cxn>
                <a:cxn ang="0">
                  <a:pos x="103" y="17"/>
                </a:cxn>
                <a:cxn ang="0">
                  <a:pos x="102" y="10"/>
                </a:cxn>
                <a:cxn ang="0">
                  <a:pos x="95" y="10"/>
                </a:cxn>
                <a:cxn ang="0">
                  <a:pos x="89" y="7"/>
                </a:cxn>
                <a:cxn ang="0">
                  <a:pos x="81" y="4"/>
                </a:cxn>
                <a:cxn ang="0">
                  <a:pos x="64" y="3"/>
                </a:cxn>
                <a:cxn ang="0">
                  <a:pos x="42" y="0"/>
                </a:cxn>
                <a:cxn ang="0">
                  <a:pos x="39" y="1"/>
                </a:cxn>
                <a:cxn ang="0">
                  <a:pos x="40" y="4"/>
                </a:cxn>
                <a:cxn ang="0">
                  <a:pos x="42" y="8"/>
                </a:cxn>
                <a:cxn ang="0">
                  <a:pos x="36" y="9"/>
                </a:cxn>
                <a:cxn ang="0">
                  <a:pos x="34" y="6"/>
                </a:cxn>
                <a:cxn ang="0">
                  <a:pos x="27" y="6"/>
                </a:cxn>
                <a:cxn ang="0">
                  <a:pos x="18" y="6"/>
                </a:cxn>
                <a:cxn ang="0">
                  <a:pos x="22" y="9"/>
                </a:cxn>
                <a:cxn ang="0">
                  <a:pos x="22" y="11"/>
                </a:cxn>
                <a:cxn ang="0">
                  <a:pos x="20" y="14"/>
                </a:cxn>
                <a:cxn ang="0">
                  <a:pos x="20" y="19"/>
                </a:cxn>
                <a:cxn ang="0">
                  <a:pos x="23" y="22"/>
                </a:cxn>
                <a:cxn ang="0">
                  <a:pos x="36" y="22"/>
                </a:cxn>
                <a:cxn ang="0">
                  <a:pos x="40" y="21"/>
                </a:cxn>
                <a:cxn ang="0">
                  <a:pos x="45" y="25"/>
                </a:cxn>
                <a:cxn ang="0">
                  <a:pos x="40" y="31"/>
                </a:cxn>
                <a:cxn ang="0">
                  <a:pos x="36" y="31"/>
                </a:cxn>
                <a:cxn ang="0">
                  <a:pos x="31" y="30"/>
                </a:cxn>
                <a:cxn ang="0">
                  <a:pos x="29" y="31"/>
                </a:cxn>
                <a:cxn ang="0">
                  <a:pos x="26" y="31"/>
                </a:cxn>
              </a:cxnLst>
              <a:rect l="0" t="0" r="r" b="b"/>
              <a:pathLst>
                <a:path w="104" h="46">
                  <a:moveTo>
                    <a:pt x="26" y="31"/>
                  </a:moveTo>
                  <a:lnTo>
                    <a:pt x="19" y="31"/>
                  </a:lnTo>
                  <a:lnTo>
                    <a:pt x="4" y="33"/>
                  </a:lnTo>
                  <a:lnTo>
                    <a:pt x="0" y="38"/>
                  </a:lnTo>
                  <a:lnTo>
                    <a:pt x="4" y="40"/>
                  </a:lnTo>
                  <a:lnTo>
                    <a:pt x="7" y="42"/>
                  </a:lnTo>
                  <a:lnTo>
                    <a:pt x="28" y="42"/>
                  </a:lnTo>
                  <a:lnTo>
                    <a:pt x="42" y="42"/>
                  </a:lnTo>
                  <a:lnTo>
                    <a:pt x="48" y="45"/>
                  </a:lnTo>
                  <a:lnTo>
                    <a:pt x="50" y="39"/>
                  </a:lnTo>
                  <a:lnTo>
                    <a:pt x="56" y="38"/>
                  </a:lnTo>
                  <a:lnTo>
                    <a:pt x="65" y="36"/>
                  </a:lnTo>
                  <a:lnTo>
                    <a:pt x="72" y="35"/>
                  </a:lnTo>
                  <a:lnTo>
                    <a:pt x="85" y="27"/>
                  </a:lnTo>
                  <a:lnTo>
                    <a:pt x="99" y="21"/>
                  </a:lnTo>
                  <a:lnTo>
                    <a:pt x="103" y="17"/>
                  </a:lnTo>
                  <a:lnTo>
                    <a:pt x="102" y="10"/>
                  </a:lnTo>
                  <a:lnTo>
                    <a:pt x="95" y="10"/>
                  </a:lnTo>
                  <a:lnTo>
                    <a:pt x="89" y="7"/>
                  </a:lnTo>
                  <a:lnTo>
                    <a:pt x="81" y="4"/>
                  </a:lnTo>
                  <a:lnTo>
                    <a:pt x="64" y="3"/>
                  </a:lnTo>
                  <a:lnTo>
                    <a:pt x="42" y="0"/>
                  </a:lnTo>
                  <a:lnTo>
                    <a:pt x="39" y="1"/>
                  </a:lnTo>
                  <a:lnTo>
                    <a:pt x="40" y="4"/>
                  </a:lnTo>
                  <a:lnTo>
                    <a:pt x="42" y="8"/>
                  </a:lnTo>
                  <a:lnTo>
                    <a:pt x="36" y="9"/>
                  </a:lnTo>
                  <a:lnTo>
                    <a:pt x="34" y="6"/>
                  </a:lnTo>
                  <a:lnTo>
                    <a:pt x="27" y="6"/>
                  </a:lnTo>
                  <a:lnTo>
                    <a:pt x="18" y="6"/>
                  </a:lnTo>
                  <a:lnTo>
                    <a:pt x="22" y="9"/>
                  </a:lnTo>
                  <a:lnTo>
                    <a:pt x="22" y="11"/>
                  </a:lnTo>
                  <a:lnTo>
                    <a:pt x="20" y="14"/>
                  </a:lnTo>
                  <a:lnTo>
                    <a:pt x="20" y="19"/>
                  </a:lnTo>
                  <a:lnTo>
                    <a:pt x="23" y="22"/>
                  </a:lnTo>
                  <a:lnTo>
                    <a:pt x="36" y="22"/>
                  </a:lnTo>
                  <a:lnTo>
                    <a:pt x="40" y="21"/>
                  </a:lnTo>
                  <a:lnTo>
                    <a:pt x="45" y="25"/>
                  </a:lnTo>
                  <a:lnTo>
                    <a:pt x="40" y="31"/>
                  </a:lnTo>
                  <a:lnTo>
                    <a:pt x="36" y="31"/>
                  </a:lnTo>
                  <a:lnTo>
                    <a:pt x="31" y="30"/>
                  </a:lnTo>
                  <a:lnTo>
                    <a:pt x="29" y="31"/>
                  </a:lnTo>
                  <a:lnTo>
                    <a:pt x="26" y="31"/>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24" name="Freeform 232">
              <a:extLst>
                <a:ext uri="{FF2B5EF4-FFF2-40B4-BE49-F238E27FC236}">
                  <a16:creationId xmlns:a16="http://schemas.microsoft.com/office/drawing/2014/main" id="{571DEDD6-997A-4F4D-8313-060A42F04D2D}"/>
                </a:ext>
              </a:extLst>
            </p:cNvPr>
            <p:cNvSpPr>
              <a:spLocks noChangeAspect="1"/>
            </p:cNvSpPr>
            <p:nvPr/>
          </p:nvSpPr>
          <p:spPr bwMode="auto">
            <a:xfrm>
              <a:off x="5843604" y="3179758"/>
              <a:ext cx="184150" cy="133350"/>
            </a:xfrm>
            <a:custGeom>
              <a:avLst/>
              <a:gdLst/>
              <a:ahLst/>
              <a:cxnLst>
                <a:cxn ang="0">
                  <a:pos x="0" y="39"/>
                </a:cxn>
                <a:cxn ang="0">
                  <a:pos x="1" y="41"/>
                </a:cxn>
                <a:cxn ang="0">
                  <a:pos x="6" y="41"/>
                </a:cxn>
                <a:cxn ang="0">
                  <a:pos x="18" y="42"/>
                </a:cxn>
                <a:cxn ang="0">
                  <a:pos x="32" y="28"/>
                </a:cxn>
                <a:cxn ang="0">
                  <a:pos x="35" y="37"/>
                </a:cxn>
                <a:cxn ang="0">
                  <a:pos x="39" y="46"/>
                </a:cxn>
                <a:cxn ang="0">
                  <a:pos x="48" y="42"/>
                </a:cxn>
                <a:cxn ang="0">
                  <a:pos x="56" y="38"/>
                </a:cxn>
                <a:cxn ang="0">
                  <a:pos x="66" y="41"/>
                </a:cxn>
                <a:cxn ang="0">
                  <a:pos x="66" y="28"/>
                </a:cxn>
                <a:cxn ang="0">
                  <a:pos x="60" y="25"/>
                </a:cxn>
                <a:cxn ang="0">
                  <a:pos x="56" y="26"/>
                </a:cxn>
                <a:cxn ang="0">
                  <a:pos x="59" y="17"/>
                </a:cxn>
                <a:cxn ang="0">
                  <a:pos x="51" y="15"/>
                </a:cxn>
                <a:cxn ang="0">
                  <a:pos x="45" y="15"/>
                </a:cxn>
                <a:cxn ang="0">
                  <a:pos x="35" y="15"/>
                </a:cxn>
                <a:cxn ang="0">
                  <a:pos x="28" y="15"/>
                </a:cxn>
                <a:cxn ang="0">
                  <a:pos x="19" y="15"/>
                </a:cxn>
                <a:cxn ang="0">
                  <a:pos x="12" y="13"/>
                </a:cxn>
                <a:cxn ang="0">
                  <a:pos x="10" y="12"/>
                </a:cxn>
                <a:cxn ang="0">
                  <a:pos x="12" y="9"/>
                </a:cxn>
                <a:cxn ang="0">
                  <a:pos x="15" y="6"/>
                </a:cxn>
                <a:cxn ang="0">
                  <a:pos x="28" y="4"/>
                </a:cxn>
                <a:cxn ang="0">
                  <a:pos x="27" y="0"/>
                </a:cxn>
                <a:cxn ang="0">
                  <a:pos x="17" y="1"/>
                </a:cxn>
                <a:cxn ang="0">
                  <a:pos x="9" y="1"/>
                </a:cxn>
                <a:cxn ang="0">
                  <a:pos x="4" y="5"/>
                </a:cxn>
                <a:cxn ang="0">
                  <a:pos x="2" y="15"/>
                </a:cxn>
                <a:cxn ang="0">
                  <a:pos x="3" y="17"/>
                </a:cxn>
                <a:cxn ang="0">
                  <a:pos x="2" y="18"/>
                </a:cxn>
                <a:cxn ang="0">
                  <a:pos x="8" y="19"/>
                </a:cxn>
                <a:cxn ang="0">
                  <a:pos x="11" y="25"/>
                </a:cxn>
                <a:cxn ang="0">
                  <a:pos x="9" y="31"/>
                </a:cxn>
                <a:cxn ang="0">
                  <a:pos x="7" y="31"/>
                </a:cxn>
                <a:cxn ang="0">
                  <a:pos x="5" y="34"/>
                </a:cxn>
                <a:cxn ang="0">
                  <a:pos x="0" y="39"/>
                </a:cxn>
              </a:cxnLst>
              <a:rect l="0" t="0" r="r" b="b"/>
              <a:pathLst>
                <a:path w="67" h="47">
                  <a:moveTo>
                    <a:pt x="0" y="39"/>
                  </a:moveTo>
                  <a:lnTo>
                    <a:pt x="1" y="41"/>
                  </a:lnTo>
                  <a:lnTo>
                    <a:pt x="6" y="41"/>
                  </a:lnTo>
                  <a:lnTo>
                    <a:pt x="18" y="42"/>
                  </a:lnTo>
                  <a:lnTo>
                    <a:pt x="32" y="28"/>
                  </a:lnTo>
                  <a:lnTo>
                    <a:pt x="35" y="37"/>
                  </a:lnTo>
                  <a:lnTo>
                    <a:pt x="39" y="46"/>
                  </a:lnTo>
                  <a:lnTo>
                    <a:pt x="48" y="42"/>
                  </a:lnTo>
                  <a:lnTo>
                    <a:pt x="56" y="38"/>
                  </a:lnTo>
                  <a:lnTo>
                    <a:pt x="66" y="41"/>
                  </a:lnTo>
                  <a:lnTo>
                    <a:pt x="66" y="28"/>
                  </a:lnTo>
                  <a:lnTo>
                    <a:pt x="60" y="25"/>
                  </a:lnTo>
                  <a:lnTo>
                    <a:pt x="56" y="26"/>
                  </a:lnTo>
                  <a:lnTo>
                    <a:pt x="59" y="17"/>
                  </a:lnTo>
                  <a:lnTo>
                    <a:pt x="51" y="15"/>
                  </a:lnTo>
                  <a:lnTo>
                    <a:pt x="45" y="15"/>
                  </a:lnTo>
                  <a:lnTo>
                    <a:pt x="35" y="15"/>
                  </a:lnTo>
                  <a:lnTo>
                    <a:pt x="28" y="15"/>
                  </a:lnTo>
                  <a:lnTo>
                    <a:pt x="19" y="15"/>
                  </a:lnTo>
                  <a:lnTo>
                    <a:pt x="12" y="13"/>
                  </a:lnTo>
                  <a:lnTo>
                    <a:pt x="10" y="12"/>
                  </a:lnTo>
                  <a:lnTo>
                    <a:pt x="12" y="9"/>
                  </a:lnTo>
                  <a:lnTo>
                    <a:pt x="15" y="6"/>
                  </a:lnTo>
                  <a:lnTo>
                    <a:pt x="28" y="4"/>
                  </a:lnTo>
                  <a:lnTo>
                    <a:pt x="27" y="0"/>
                  </a:lnTo>
                  <a:lnTo>
                    <a:pt x="17" y="1"/>
                  </a:lnTo>
                  <a:lnTo>
                    <a:pt x="9" y="1"/>
                  </a:lnTo>
                  <a:lnTo>
                    <a:pt x="4" y="5"/>
                  </a:lnTo>
                  <a:lnTo>
                    <a:pt x="2" y="15"/>
                  </a:lnTo>
                  <a:lnTo>
                    <a:pt x="3" y="17"/>
                  </a:lnTo>
                  <a:lnTo>
                    <a:pt x="2" y="18"/>
                  </a:lnTo>
                  <a:lnTo>
                    <a:pt x="8" y="19"/>
                  </a:lnTo>
                  <a:lnTo>
                    <a:pt x="11" y="25"/>
                  </a:lnTo>
                  <a:lnTo>
                    <a:pt x="9" y="31"/>
                  </a:lnTo>
                  <a:lnTo>
                    <a:pt x="7" y="31"/>
                  </a:lnTo>
                  <a:lnTo>
                    <a:pt x="5" y="34"/>
                  </a:lnTo>
                  <a:lnTo>
                    <a:pt x="0" y="39"/>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25" name="Freeform 233">
              <a:extLst>
                <a:ext uri="{FF2B5EF4-FFF2-40B4-BE49-F238E27FC236}">
                  <a16:creationId xmlns:a16="http://schemas.microsoft.com/office/drawing/2014/main" id="{1D21F86F-4549-4F42-97C4-E6F5E7CD3681}"/>
                </a:ext>
              </a:extLst>
            </p:cNvPr>
            <p:cNvSpPr>
              <a:spLocks/>
            </p:cNvSpPr>
            <p:nvPr/>
          </p:nvSpPr>
          <p:spPr bwMode="auto">
            <a:xfrm>
              <a:off x="5245114" y="3789357"/>
              <a:ext cx="261938" cy="166687"/>
            </a:xfrm>
            <a:custGeom>
              <a:avLst/>
              <a:gdLst/>
              <a:ahLst/>
              <a:cxnLst>
                <a:cxn ang="0">
                  <a:pos x="128" y="0"/>
                </a:cxn>
                <a:cxn ang="0">
                  <a:pos x="82" y="8"/>
                </a:cxn>
                <a:cxn ang="0">
                  <a:pos x="50" y="42"/>
                </a:cxn>
                <a:cxn ang="0">
                  <a:pos x="44" y="30"/>
                </a:cxn>
                <a:cxn ang="0">
                  <a:pos x="24" y="22"/>
                </a:cxn>
                <a:cxn ang="0">
                  <a:pos x="0" y="36"/>
                </a:cxn>
                <a:cxn ang="0">
                  <a:pos x="12" y="92"/>
                </a:cxn>
                <a:cxn ang="0">
                  <a:pos x="52" y="82"/>
                </a:cxn>
                <a:cxn ang="0">
                  <a:pos x="78" y="74"/>
                </a:cxn>
                <a:cxn ang="0">
                  <a:pos x="134" y="46"/>
                </a:cxn>
                <a:cxn ang="0">
                  <a:pos x="144" y="36"/>
                </a:cxn>
                <a:cxn ang="0">
                  <a:pos x="128" y="0"/>
                </a:cxn>
              </a:cxnLst>
              <a:rect l="0" t="0" r="r" b="b"/>
              <a:pathLst>
                <a:path w="144" h="92">
                  <a:moveTo>
                    <a:pt x="128" y="0"/>
                  </a:moveTo>
                  <a:lnTo>
                    <a:pt x="82" y="8"/>
                  </a:lnTo>
                  <a:lnTo>
                    <a:pt x="50" y="42"/>
                  </a:lnTo>
                  <a:lnTo>
                    <a:pt x="44" y="30"/>
                  </a:lnTo>
                  <a:lnTo>
                    <a:pt x="24" y="22"/>
                  </a:lnTo>
                  <a:lnTo>
                    <a:pt x="0" y="36"/>
                  </a:lnTo>
                  <a:lnTo>
                    <a:pt x="12" y="92"/>
                  </a:lnTo>
                  <a:lnTo>
                    <a:pt x="52" y="82"/>
                  </a:lnTo>
                  <a:lnTo>
                    <a:pt x="78" y="74"/>
                  </a:lnTo>
                  <a:lnTo>
                    <a:pt x="134" y="46"/>
                  </a:lnTo>
                  <a:lnTo>
                    <a:pt x="144" y="36"/>
                  </a:lnTo>
                  <a:lnTo>
                    <a:pt x="128" y="0"/>
                  </a:lnTo>
                  <a:close/>
                </a:path>
              </a:pathLst>
            </a:custGeom>
            <a:grpFill/>
            <a:ln w="6350" cmpd="sng">
              <a:solidFill>
                <a:srgbClr val="FFFFFF"/>
              </a:solidFill>
              <a:round/>
              <a:headEnd/>
              <a:tailEnd/>
            </a:ln>
            <a:effectLst/>
          </p:spPr>
          <p:txBody>
            <a:bodyPr/>
            <a:lstStyle/>
            <a:p>
              <a:endParaRPr lang="en-US" sz="2213"/>
            </a:p>
          </p:txBody>
        </p:sp>
        <p:sp>
          <p:nvSpPr>
            <p:cNvPr id="426" name="Freeform 234">
              <a:extLst>
                <a:ext uri="{FF2B5EF4-FFF2-40B4-BE49-F238E27FC236}">
                  <a16:creationId xmlns:a16="http://schemas.microsoft.com/office/drawing/2014/main" id="{9EA62DEF-E564-49B3-A6FA-7ABDE8449442}"/>
                </a:ext>
              </a:extLst>
            </p:cNvPr>
            <p:cNvSpPr>
              <a:spLocks/>
            </p:cNvSpPr>
            <p:nvPr/>
          </p:nvSpPr>
          <p:spPr bwMode="auto">
            <a:xfrm>
              <a:off x="4787913" y="2566984"/>
              <a:ext cx="92075" cy="95250"/>
            </a:xfrm>
            <a:custGeom>
              <a:avLst/>
              <a:gdLst/>
              <a:ahLst/>
              <a:cxnLst>
                <a:cxn ang="0">
                  <a:pos x="50" y="2"/>
                </a:cxn>
                <a:cxn ang="0">
                  <a:pos x="48" y="50"/>
                </a:cxn>
                <a:cxn ang="0">
                  <a:pos x="34" y="52"/>
                </a:cxn>
                <a:cxn ang="0">
                  <a:pos x="24" y="44"/>
                </a:cxn>
                <a:cxn ang="0">
                  <a:pos x="4" y="48"/>
                </a:cxn>
                <a:cxn ang="0">
                  <a:pos x="8" y="24"/>
                </a:cxn>
                <a:cxn ang="0">
                  <a:pos x="0" y="10"/>
                </a:cxn>
                <a:cxn ang="0">
                  <a:pos x="40" y="0"/>
                </a:cxn>
                <a:cxn ang="0">
                  <a:pos x="50" y="2"/>
                </a:cxn>
              </a:cxnLst>
              <a:rect l="0" t="0" r="r" b="b"/>
              <a:pathLst>
                <a:path w="50" h="52">
                  <a:moveTo>
                    <a:pt x="50" y="2"/>
                  </a:moveTo>
                  <a:lnTo>
                    <a:pt x="48" y="50"/>
                  </a:lnTo>
                  <a:lnTo>
                    <a:pt x="34" y="52"/>
                  </a:lnTo>
                  <a:lnTo>
                    <a:pt x="24" y="44"/>
                  </a:lnTo>
                  <a:lnTo>
                    <a:pt x="4" y="48"/>
                  </a:lnTo>
                  <a:lnTo>
                    <a:pt x="8" y="24"/>
                  </a:lnTo>
                  <a:lnTo>
                    <a:pt x="0" y="10"/>
                  </a:lnTo>
                  <a:lnTo>
                    <a:pt x="40" y="0"/>
                  </a:lnTo>
                  <a:lnTo>
                    <a:pt x="50" y="2"/>
                  </a:lnTo>
                  <a:close/>
                </a:path>
              </a:pathLst>
            </a:custGeom>
            <a:grpFill/>
            <a:ln w="6350" cmpd="sng">
              <a:solidFill>
                <a:srgbClr val="FFFFFF"/>
              </a:solidFill>
              <a:round/>
              <a:headEnd/>
              <a:tailEnd/>
            </a:ln>
            <a:effectLst/>
          </p:spPr>
          <p:txBody>
            <a:bodyPr/>
            <a:lstStyle/>
            <a:p>
              <a:endParaRPr lang="en-US" sz="2213"/>
            </a:p>
          </p:txBody>
        </p:sp>
        <p:sp>
          <p:nvSpPr>
            <p:cNvPr id="427" name="Freeform 235">
              <a:extLst>
                <a:ext uri="{FF2B5EF4-FFF2-40B4-BE49-F238E27FC236}">
                  <a16:creationId xmlns:a16="http://schemas.microsoft.com/office/drawing/2014/main" id="{4F24810A-91AD-4AAE-9745-AABF84FEBDBA}"/>
                </a:ext>
              </a:extLst>
            </p:cNvPr>
            <p:cNvSpPr>
              <a:spLocks/>
            </p:cNvSpPr>
            <p:nvPr/>
          </p:nvSpPr>
          <p:spPr bwMode="auto">
            <a:xfrm>
              <a:off x="4722826" y="2636834"/>
              <a:ext cx="149225" cy="82550"/>
            </a:xfrm>
            <a:custGeom>
              <a:avLst/>
              <a:gdLst/>
              <a:ahLst/>
              <a:cxnLst>
                <a:cxn ang="0">
                  <a:pos x="82" y="14"/>
                </a:cxn>
                <a:cxn ang="0">
                  <a:pos x="74" y="46"/>
                </a:cxn>
                <a:cxn ang="0">
                  <a:pos x="58" y="46"/>
                </a:cxn>
                <a:cxn ang="0">
                  <a:pos x="22" y="38"/>
                </a:cxn>
                <a:cxn ang="0">
                  <a:pos x="0" y="30"/>
                </a:cxn>
                <a:cxn ang="0">
                  <a:pos x="6" y="8"/>
                </a:cxn>
                <a:cxn ang="0">
                  <a:pos x="20" y="0"/>
                </a:cxn>
                <a:cxn ang="0">
                  <a:pos x="42" y="20"/>
                </a:cxn>
                <a:cxn ang="0">
                  <a:pos x="44" y="2"/>
                </a:cxn>
                <a:cxn ang="0">
                  <a:pos x="62" y="6"/>
                </a:cxn>
                <a:cxn ang="0">
                  <a:pos x="68" y="16"/>
                </a:cxn>
                <a:cxn ang="0">
                  <a:pos x="82" y="14"/>
                </a:cxn>
              </a:cxnLst>
              <a:rect l="0" t="0" r="r" b="b"/>
              <a:pathLst>
                <a:path w="82" h="46">
                  <a:moveTo>
                    <a:pt x="82" y="14"/>
                  </a:moveTo>
                  <a:lnTo>
                    <a:pt x="74" y="46"/>
                  </a:lnTo>
                  <a:lnTo>
                    <a:pt x="58" y="46"/>
                  </a:lnTo>
                  <a:lnTo>
                    <a:pt x="22" y="38"/>
                  </a:lnTo>
                  <a:lnTo>
                    <a:pt x="0" y="30"/>
                  </a:lnTo>
                  <a:lnTo>
                    <a:pt x="6" y="8"/>
                  </a:lnTo>
                  <a:lnTo>
                    <a:pt x="20" y="0"/>
                  </a:lnTo>
                  <a:lnTo>
                    <a:pt x="42" y="20"/>
                  </a:lnTo>
                  <a:lnTo>
                    <a:pt x="44" y="2"/>
                  </a:lnTo>
                  <a:lnTo>
                    <a:pt x="62" y="6"/>
                  </a:lnTo>
                  <a:lnTo>
                    <a:pt x="68" y="16"/>
                  </a:lnTo>
                  <a:lnTo>
                    <a:pt x="82" y="14"/>
                  </a:lnTo>
                  <a:close/>
                </a:path>
              </a:pathLst>
            </a:custGeom>
            <a:grpFill/>
            <a:ln w="6350" cmpd="sng">
              <a:solidFill>
                <a:srgbClr val="FFFFFF"/>
              </a:solidFill>
              <a:round/>
              <a:headEnd/>
              <a:tailEnd/>
            </a:ln>
            <a:effectLst/>
          </p:spPr>
          <p:txBody>
            <a:bodyPr/>
            <a:lstStyle/>
            <a:p>
              <a:endParaRPr lang="en-US" sz="2213"/>
            </a:p>
          </p:txBody>
        </p:sp>
        <p:sp>
          <p:nvSpPr>
            <p:cNvPr id="428" name="Freeform 236">
              <a:extLst>
                <a:ext uri="{FF2B5EF4-FFF2-40B4-BE49-F238E27FC236}">
                  <a16:creationId xmlns:a16="http://schemas.microsoft.com/office/drawing/2014/main" id="{90D64E61-1097-46C3-ACF9-499FACD8031E}"/>
                </a:ext>
              </a:extLst>
            </p:cNvPr>
            <p:cNvSpPr>
              <a:spLocks/>
            </p:cNvSpPr>
            <p:nvPr/>
          </p:nvSpPr>
          <p:spPr bwMode="auto">
            <a:xfrm>
              <a:off x="4686313" y="2727321"/>
              <a:ext cx="47625" cy="36512"/>
            </a:xfrm>
            <a:custGeom>
              <a:avLst/>
              <a:gdLst/>
              <a:ahLst/>
              <a:cxnLst>
                <a:cxn ang="0">
                  <a:pos x="20" y="0"/>
                </a:cxn>
                <a:cxn ang="0">
                  <a:pos x="26" y="6"/>
                </a:cxn>
                <a:cxn ang="0">
                  <a:pos x="20" y="20"/>
                </a:cxn>
                <a:cxn ang="0">
                  <a:pos x="0" y="18"/>
                </a:cxn>
                <a:cxn ang="0">
                  <a:pos x="20" y="0"/>
                </a:cxn>
              </a:cxnLst>
              <a:rect l="0" t="0" r="r" b="b"/>
              <a:pathLst>
                <a:path w="26" h="20">
                  <a:moveTo>
                    <a:pt x="20" y="0"/>
                  </a:moveTo>
                  <a:lnTo>
                    <a:pt x="26" y="6"/>
                  </a:lnTo>
                  <a:lnTo>
                    <a:pt x="20" y="20"/>
                  </a:lnTo>
                  <a:lnTo>
                    <a:pt x="0" y="18"/>
                  </a:lnTo>
                  <a:lnTo>
                    <a:pt x="20" y="0"/>
                  </a:lnTo>
                  <a:close/>
                </a:path>
              </a:pathLst>
            </a:custGeom>
            <a:grpFill/>
            <a:ln w="6350" cmpd="sng">
              <a:solidFill>
                <a:srgbClr val="FFFFFF"/>
              </a:solidFill>
              <a:round/>
              <a:headEnd/>
              <a:tailEnd/>
            </a:ln>
            <a:effectLst/>
          </p:spPr>
          <p:txBody>
            <a:bodyPr/>
            <a:lstStyle/>
            <a:p>
              <a:endParaRPr lang="en-US" sz="2213"/>
            </a:p>
          </p:txBody>
        </p:sp>
        <p:sp>
          <p:nvSpPr>
            <p:cNvPr id="429" name="Freeform 237">
              <a:extLst>
                <a:ext uri="{FF2B5EF4-FFF2-40B4-BE49-F238E27FC236}">
                  <a16:creationId xmlns:a16="http://schemas.microsoft.com/office/drawing/2014/main" id="{1628B59F-E241-47A9-AFDF-B033758D7258}"/>
                </a:ext>
              </a:extLst>
            </p:cNvPr>
            <p:cNvSpPr>
              <a:spLocks/>
            </p:cNvSpPr>
            <p:nvPr/>
          </p:nvSpPr>
          <p:spPr bwMode="auto">
            <a:xfrm>
              <a:off x="4710126" y="3140071"/>
              <a:ext cx="57150" cy="47625"/>
            </a:xfrm>
            <a:custGeom>
              <a:avLst/>
              <a:gdLst/>
              <a:ahLst/>
              <a:cxnLst>
                <a:cxn ang="0">
                  <a:pos x="0" y="3"/>
                </a:cxn>
                <a:cxn ang="0">
                  <a:pos x="26" y="0"/>
                </a:cxn>
                <a:cxn ang="0">
                  <a:pos x="27" y="8"/>
                </a:cxn>
                <a:cxn ang="0">
                  <a:pos x="31" y="22"/>
                </a:cxn>
                <a:cxn ang="0">
                  <a:pos x="5" y="26"/>
                </a:cxn>
                <a:cxn ang="0">
                  <a:pos x="0" y="3"/>
                </a:cxn>
              </a:cxnLst>
              <a:rect l="0" t="0" r="r" b="b"/>
              <a:pathLst>
                <a:path w="31" h="26">
                  <a:moveTo>
                    <a:pt x="0" y="3"/>
                  </a:moveTo>
                  <a:lnTo>
                    <a:pt x="26" y="0"/>
                  </a:lnTo>
                  <a:lnTo>
                    <a:pt x="27" y="8"/>
                  </a:lnTo>
                  <a:lnTo>
                    <a:pt x="31" y="22"/>
                  </a:lnTo>
                  <a:lnTo>
                    <a:pt x="5" y="26"/>
                  </a:lnTo>
                  <a:lnTo>
                    <a:pt x="0" y="3"/>
                  </a:lnTo>
                  <a:close/>
                </a:path>
              </a:pathLst>
            </a:custGeom>
            <a:grpFill/>
            <a:ln w="6350" cap="flat" cmpd="sng">
              <a:solidFill>
                <a:srgbClr val="FFFFFF"/>
              </a:solidFill>
              <a:prstDash val="solid"/>
              <a:round/>
              <a:headEnd/>
              <a:tailEnd/>
            </a:ln>
            <a:effectLst/>
          </p:spPr>
          <p:txBody>
            <a:bodyPr/>
            <a:lstStyle/>
            <a:p>
              <a:endParaRPr lang="en-US" sz="2213"/>
            </a:p>
          </p:txBody>
        </p:sp>
        <p:sp>
          <p:nvSpPr>
            <p:cNvPr id="430" name="Freeform 238">
              <a:extLst>
                <a:ext uri="{FF2B5EF4-FFF2-40B4-BE49-F238E27FC236}">
                  <a16:creationId xmlns:a16="http://schemas.microsoft.com/office/drawing/2014/main" id="{F6124253-69C4-453F-A1CD-60BE9297612A}"/>
                </a:ext>
              </a:extLst>
            </p:cNvPr>
            <p:cNvSpPr>
              <a:spLocks/>
            </p:cNvSpPr>
            <p:nvPr/>
          </p:nvSpPr>
          <p:spPr bwMode="auto">
            <a:xfrm>
              <a:off x="4656150" y="3032121"/>
              <a:ext cx="114300" cy="123825"/>
            </a:xfrm>
            <a:custGeom>
              <a:avLst/>
              <a:gdLst/>
              <a:ahLst/>
              <a:cxnLst>
                <a:cxn ang="0">
                  <a:pos x="24" y="0"/>
                </a:cxn>
                <a:cxn ang="0">
                  <a:pos x="8" y="5"/>
                </a:cxn>
                <a:cxn ang="0">
                  <a:pos x="14" y="32"/>
                </a:cxn>
                <a:cxn ang="0">
                  <a:pos x="0" y="60"/>
                </a:cxn>
                <a:cxn ang="0">
                  <a:pos x="12" y="69"/>
                </a:cxn>
                <a:cxn ang="0">
                  <a:pos x="27" y="54"/>
                </a:cxn>
                <a:cxn ang="0">
                  <a:pos x="33" y="66"/>
                </a:cxn>
                <a:cxn ang="0">
                  <a:pos x="60" y="60"/>
                </a:cxn>
                <a:cxn ang="0">
                  <a:pos x="63" y="29"/>
                </a:cxn>
                <a:cxn ang="0">
                  <a:pos x="24" y="0"/>
                </a:cxn>
              </a:cxnLst>
              <a:rect l="0" t="0" r="r" b="b"/>
              <a:pathLst>
                <a:path w="63" h="69">
                  <a:moveTo>
                    <a:pt x="24" y="0"/>
                  </a:moveTo>
                  <a:lnTo>
                    <a:pt x="8" y="5"/>
                  </a:lnTo>
                  <a:lnTo>
                    <a:pt x="14" y="32"/>
                  </a:lnTo>
                  <a:lnTo>
                    <a:pt x="0" y="60"/>
                  </a:lnTo>
                  <a:lnTo>
                    <a:pt x="12" y="69"/>
                  </a:lnTo>
                  <a:lnTo>
                    <a:pt x="27" y="54"/>
                  </a:lnTo>
                  <a:lnTo>
                    <a:pt x="33" y="66"/>
                  </a:lnTo>
                  <a:lnTo>
                    <a:pt x="60" y="60"/>
                  </a:lnTo>
                  <a:lnTo>
                    <a:pt x="63" y="29"/>
                  </a:lnTo>
                  <a:lnTo>
                    <a:pt x="24" y="0"/>
                  </a:lnTo>
                  <a:close/>
                </a:path>
              </a:pathLst>
            </a:custGeom>
            <a:grpFill/>
            <a:ln w="6350" cap="flat" cmpd="sng">
              <a:solidFill>
                <a:srgbClr val="FFFFFF"/>
              </a:solidFill>
              <a:prstDash val="solid"/>
              <a:round/>
              <a:headEnd/>
              <a:tailEnd/>
            </a:ln>
            <a:effectLst/>
          </p:spPr>
          <p:txBody>
            <a:bodyPr/>
            <a:lstStyle/>
            <a:p>
              <a:endParaRPr lang="en-US" sz="2213"/>
            </a:p>
          </p:txBody>
        </p:sp>
        <p:sp>
          <p:nvSpPr>
            <p:cNvPr id="431" name="Freeform 239">
              <a:extLst>
                <a:ext uri="{FF2B5EF4-FFF2-40B4-BE49-F238E27FC236}">
                  <a16:creationId xmlns:a16="http://schemas.microsoft.com/office/drawing/2014/main" id="{21DB5C7E-EEF4-4AA6-83BE-FF8E688CA7AB}"/>
                </a:ext>
              </a:extLst>
            </p:cNvPr>
            <p:cNvSpPr>
              <a:spLocks/>
            </p:cNvSpPr>
            <p:nvPr/>
          </p:nvSpPr>
          <p:spPr bwMode="auto">
            <a:xfrm>
              <a:off x="4613288" y="3070221"/>
              <a:ext cx="68263" cy="73025"/>
            </a:xfrm>
            <a:custGeom>
              <a:avLst/>
              <a:gdLst/>
              <a:ahLst/>
              <a:cxnLst>
                <a:cxn ang="0">
                  <a:pos x="36" y="0"/>
                </a:cxn>
                <a:cxn ang="0">
                  <a:pos x="0" y="0"/>
                </a:cxn>
                <a:cxn ang="0">
                  <a:pos x="8" y="35"/>
                </a:cxn>
                <a:cxn ang="0">
                  <a:pos x="23" y="41"/>
                </a:cxn>
                <a:cxn ang="0">
                  <a:pos x="38" y="8"/>
                </a:cxn>
                <a:cxn ang="0">
                  <a:pos x="36" y="0"/>
                </a:cxn>
              </a:cxnLst>
              <a:rect l="0" t="0" r="r" b="b"/>
              <a:pathLst>
                <a:path w="38" h="41">
                  <a:moveTo>
                    <a:pt x="36" y="0"/>
                  </a:moveTo>
                  <a:lnTo>
                    <a:pt x="0" y="0"/>
                  </a:lnTo>
                  <a:lnTo>
                    <a:pt x="8" y="35"/>
                  </a:lnTo>
                  <a:lnTo>
                    <a:pt x="23" y="41"/>
                  </a:lnTo>
                  <a:lnTo>
                    <a:pt x="38" y="8"/>
                  </a:lnTo>
                  <a:lnTo>
                    <a:pt x="36" y="0"/>
                  </a:lnTo>
                  <a:close/>
                </a:path>
              </a:pathLst>
            </a:custGeom>
            <a:grpFill/>
            <a:ln w="6350" cap="flat" cmpd="sng">
              <a:solidFill>
                <a:srgbClr val="FFFFFF"/>
              </a:solidFill>
              <a:prstDash val="solid"/>
              <a:round/>
              <a:headEnd/>
              <a:tailEnd/>
            </a:ln>
            <a:effectLst/>
          </p:spPr>
          <p:txBody>
            <a:bodyPr/>
            <a:lstStyle/>
            <a:p>
              <a:endParaRPr lang="en-US" sz="2213"/>
            </a:p>
          </p:txBody>
        </p:sp>
        <p:sp>
          <p:nvSpPr>
            <p:cNvPr id="432" name="Freeform 240">
              <a:extLst>
                <a:ext uri="{FF2B5EF4-FFF2-40B4-BE49-F238E27FC236}">
                  <a16:creationId xmlns:a16="http://schemas.microsoft.com/office/drawing/2014/main" id="{E275C4AC-4C4D-45AF-8DDE-A820BE08EE08}"/>
                </a:ext>
              </a:extLst>
            </p:cNvPr>
            <p:cNvSpPr>
              <a:spLocks/>
            </p:cNvSpPr>
            <p:nvPr/>
          </p:nvSpPr>
          <p:spPr bwMode="auto">
            <a:xfrm>
              <a:off x="4540263" y="3001958"/>
              <a:ext cx="65088" cy="68262"/>
            </a:xfrm>
            <a:custGeom>
              <a:avLst/>
              <a:gdLst/>
              <a:ahLst/>
              <a:cxnLst>
                <a:cxn ang="0">
                  <a:pos x="36" y="0"/>
                </a:cxn>
                <a:cxn ang="0">
                  <a:pos x="0" y="7"/>
                </a:cxn>
                <a:cxn ang="0">
                  <a:pos x="3" y="37"/>
                </a:cxn>
                <a:cxn ang="0">
                  <a:pos x="18" y="28"/>
                </a:cxn>
                <a:cxn ang="0">
                  <a:pos x="36" y="19"/>
                </a:cxn>
                <a:cxn ang="0">
                  <a:pos x="36" y="0"/>
                </a:cxn>
              </a:cxnLst>
              <a:rect l="0" t="0" r="r" b="b"/>
              <a:pathLst>
                <a:path w="36" h="37">
                  <a:moveTo>
                    <a:pt x="36" y="0"/>
                  </a:moveTo>
                  <a:lnTo>
                    <a:pt x="0" y="7"/>
                  </a:lnTo>
                  <a:lnTo>
                    <a:pt x="3" y="37"/>
                  </a:lnTo>
                  <a:lnTo>
                    <a:pt x="18" y="28"/>
                  </a:lnTo>
                  <a:lnTo>
                    <a:pt x="36" y="19"/>
                  </a:lnTo>
                  <a:lnTo>
                    <a:pt x="36" y="0"/>
                  </a:lnTo>
                  <a:close/>
                </a:path>
              </a:pathLst>
            </a:custGeom>
            <a:grpFill/>
            <a:ln w="6350" cap="flat" cmpd="sng">
              <a:solidFill>
                <a:srgbClr val="FFFFFF"/>
              </a:solidFill>
              <a:prstDash val="solid"/>
              <a:round/>
              <a:headEnd/>
              <a:tailEnd/>
            </a:ln>
            <a:effectLst/>
          </p:spPr>
          <p:txBody>
            <a:bodyPr/>
            <a:lstStyle/>
            <a:p>
              <a:endParaRPr lang="en-US" sz="2213"/>
            </a:p>
          </p:txBody>
        </p:sp>
        <p:sp>
          <p:nvSpPr>
            <p:cNvPr id="433" name="Freeform 241">
              <a:extLst>
                <a:ext uri="{FF2B5EF4-FFF2-40B4-BE49-F238E27FC236}">
                  <a16:creationId xmlns:a16="http://schemas.microsoft.com/office/drawing/2014/main" id="{8619FC6D-1A3B-4A76-A803-98AFA12771AA}"/>
                </a:ext>
              </a:extLst>
            </p:cNvPr>
            <p:cNvSpPr>
              <a:spLocks/>
            </p:cNvSpPr>
            <p:nvPr/>
          </p:nvSpPr>
          <p:spPr bwMode="auto">
            <a:xfrm>
              <a:off x="5357827" y="3194046"/>
              <a:ext cx="52388" cy="63500"/>
            </a:xfrm>
            <a:custGeom>
              <a:avLst/>
              <a:gdLst/>
              <a:ahLst/>
              <a:cxnLst>
                <a:cxn ang="0">
                  <a:pos x="29" y="15"/>
                </a:cxn>
                <a:cxn ang="0">
                  <a:pos x="6" y="0"/>
                </a:cxn>
                <a:cxn ang="0">
                  <a:pos x="0" y="17"/>
                </a:cxn>
                <a:cxn ang="0">
                  <a:pos x="11" y="15"/>
                </a:cxn>
                <a:cxn ang="0">
                  <a:pos x="12" y="27"/>
                </a:cxn>
                <a:cxn ang="0">
                  <a:pos x="23" y="35"/>
                </a:cxn>
                <a:cxn ang="0">
                  <a:pos x="29" y="15"/>
                </a:cxn>
              </a:cxnLst>
              <a:rect l="0" t="0" r="r" b="b"/>
              <a:pathLst>
                <a:path w="29" h="35">
                  <a:moveTo>
                    <a:pt x="29" y="15"/>
                  </a:moveTo>
                  <a:lnTo>
                    <a:pt x="6" y="0"/>
                  </a:lnTo>
                  <a:lnTo>
                    <a:pt x="0" y="17"/>
                  </a:lnTo>
                  <a:lnTo>
                    <a:pt x="11" y="15"/>
                  </a:lnTo>
                  <a:lnTo>
                    <a:pt x="12" y="27"/>
                  </a:lnTo>
                  <a:lnTo>
                    <a:pt x="23" y="35"/>
                  </a:lnTo>
                  <a:lnTo>
                    <a:pt x="29" y="15"/>
                  </a:lnTo>
                  <a:close/>
                </a:path>
              </a:pathLst>
            </a:custGeom>
            <a:grpFill/>
            <a:ln w="6350" cap="flat" cmpd="sng">
              <a:solidFill>
                <a:srgbClr val="FFFFFF"/>
              </a:solidFill>
              <a:prstDash val="solid"/>
              <a:round/>
              <a:headEnd/>
              <a:tailEnd/>
            </a:ln>
            <a:effectLst/>
          </p:spPr>
          <p:txBody>
            <a:bodyPr/>
            <a:lstStyle/>
            <a:p>
              <a:endParaRPr lang="en-US" sz="2213"/>
            </a:p>
          </p:txBody>
        </p:sp>
        <p:sp>
          <p:nvSpPr>
            <p:cNvPr id="434" name="Freeform 242">
              <a:extLst>
                <a:ext uri="{FF2B5EF4-FFF2-40B4-BE49-F238E27FC236}">
                  <a16:creationId xmlns:a16="http://schemas.microsoft.com/office/drawing/2014/main" id="{971EAE78-B46A-4C70-A66B-14C7AC89955E}"/>
                </a:ext>
              </a:extLst>
            </p:cNvPr>
            <p:cNvSpPr>
              <a:spLocks noChangeAspect="1"/>
            </p:cNvSpPr>
            <p:nvPr/>
          </p:nvSpPr>
          <p:spPr bwMode="auto">
            <a:xfrm>
              <a:off x="5283215" y="3222620"/>
              <a:ext cx="463551" cy="404812"/>
            </a:xfrm>
            <a:custGeom>
              <a:avLst/>
              <a:gdLst/>
              <a:ahLst/>
              <a:cxnLst>
                <a:cxn ang="0">
                  <a:pos x="0" y="5"/>
                </a:cxn>
                <a:cxn ang="0">
                  <a:pos x="14" y="0"/>
                </a:cxn>
                <a:cxn ang="0">
                  <a:pos x="37" y="12"/>
                </a:cxn>
                <a:cxn ang="0">
                  <a:pos x="50" y="0"/>
                </a:cxn>
                <a:cxn ang="0">
                  <a:pos x="53" y="14"/>
                </a:cxn>
                <a:cxn ang="0">
                  <a:pos x="63" y="19"/>
                </a:cxn>
                <a:cxn ang="0">
                  <a:pos x="66" y="33"/>
                </a:cxn>
                <a:cxn ang="0">
                  <a:pos x="101" y="50"/>
                </a:cxn>
                <a:cxn ang="0">
                  <a:pos x="134" y="45"/>
                </a:cxn>
                <a:cxn ang="0">
                  <a:pos x="131" y="36"/>
                </a:cxn>
                <a:cxn ang="0">
                  <a:pos x="173" y="22"/>
                </a:cxn>
                <a:cxn ang="0">
                  <a:pos x="227" y="47"/>
                </a:cxn>
                <a:cxn ang="0">
                  <a:pos x="228" y="62"/>
                </a:cxn>
                <a:cxn ang="0">
                  <a:pos x="219" y="87"/>
                </a:cxn>
                <a:cxn ang="0">
                  <a:pos x="221" y="124"/>
                </a:cxn>
                <a:cxn ang="0">
                  <a:pos x="234" y="136"/>
                </a:cxn>
                <a:cxn ang="0">
                  <a:pos x="224" y="155"/>
                </a:cxn>
                <a:cxn ang="0">
                  <a:pos x="255" y="195"/>
                </a:cxn>
                <a:cxn ang="0">
                  <a:pos x="234" y="224"/>
                </a:cxn>
                <a:cxn ang="0">
                  <a:pos x="177" y="215"/>
                </a:cxn>
                <a:cxn ang="0">
                  <a:pos x="165" y="197"/>
                </a:cxn>
                <a:cxn ang="0">
                  <a:pos x="126" y="203"/>
                </a:cxn>
                <a:cxn ang="0">
                  <a:pos x="98" y="184"/>
                </a:cxn>
                <a:cxn ang="0">
                  <a:pos x="77" y="150"/>
                </a:cxn>
                <a:cxn ang="0">
                  <a:pos x="63" y="144"/>
                </a:cxn>
                <a:cxn ang="0">
                  <a:pos x="59" y="152"/>
                </a:cxn>
                <a:cxn ang="0">
                  <a:pos x="42" y="116"/>
                </a:cxn>
                <a:cxn ang="0">
                  <a:pos x="17" y="94"/>
                </a:cxn>
                <a:cxn ang="0">
                  <a:pos x="29" y="62"/>
                </a:cxn>
                <a:cxn ang="0">
                  <a:pos x="18" y="57"/>
                </a:cxn>
                <a:cxn ang="0">
                  <a:pos x="9" y="39"/>
                </a:cxn>
                <a:cxn ang="0">
                  <a:pos x="0" y="5"/>
                </a:cxn>
              </a:cxnLst>
              <a:rect l="0" t="0" r="r" b="b"/>
              <a:pathLst>
                <a:path w="255" h="224">
                  <a:moveTo>
                    <a:pt x="0" y="5"/>
                  </a:moveTo>
                  <a:lnTo>
                    <a:pt x="14" y="0"/>
                  </a:lnTo>
                  <a:lnTo>
                    <a:pt x="37" y="12"/>
                  </a:lnTo>
                  <a:lnTo>
                    <a:pt x="50" y="0"/>
                  </a:lnTo>
                  <a:lnTo>
                    <a:pt x="53" y="14"/>
                  </a:lnTo>
                  <a:lnTo>
                    <a:pt x="63" y="19"/>
                  </a:lnTo>
                  <a:lnTo>
                    <a:pt x="66" y="33"/>
                  </a:lnTo>
                  <a:lnTo>
                    <a:pt x="101" y="50"/>
                  </a:lnTo>
                  <a:lnTo>
                    <a:pt x="134" y="45"/>
                  </a:lnTo>
                  <a:lnTo>
                    <a:pt x="131" y="36"/>
                  </a:lnTo>
                  <a:lnTo>
                    <a:pt x="173" y="22"/>
                  </a:lnTo>
                  <a:lnTo>
                    <a:pt x="227" y="47"/>
                  </a:lnTo>
                  <a:lnTo>
                    <a:pt x="228" y="62"/>
                  </a:lnTo>
                  <a:lnTo>
                    <a:pt x="219" y="87"/>
                  </a:lnTo>
                  <a:lnTo>
                    <a:pt x="221" y="124"/>
                  </a:lnTo>
                  <a:lnTo>
                    <a:pt x="234" y="136"/>
                  </a:lnTo>
                  <a:lnTo>
                    <a:pt x="224" y="155"/>
                  </a:lnTo>
                  <a:lnTo>
                    <a:pt x="255" y="195"/>
                  </a:lnTo>
                  <a:lnTo>
                    <a:pt x="234" y="224"/>
                  </a:lnTo>
                  <a:lnTo>
                    <a:pt x="177" y="215"/>
                  </a:lnTo>
                  <a:lnTo>
                    <a:pt x="165" y="197"/>
                  </a:lnTo>
                  <a:lnTo>
                    <a:pt x="126" y="203"/>
                  </a:lnTo>
                  <a:lnTo>
                    <a:pt x="98" y="184"/>
                  </a:lnTo>
                  <a:lnTo>
                    <a:pt x="77" y="150"/>
                  </a:lnTo>
                  <a:lnTo>
                    <a:pt x="63" y="144"/>
                  </a:lnTo>
                  <a:lnTo>
                    <a:pt x="59" y="152"/>
                  </a:lnTo>
                  <a:lnTo>
                    <a:pt x="42" y="116"/>
                  </a:lnTo>
                  <a:lnTo>
                    <a:pt x="17" y="94"/>
                  </a:lnTo>
                  <a:lnTo>
                    <a:pt x="29" y="62"/>
                  </a:lnTo>
                  <a:lnTo>
                    <a:pt x="18" y="57"/>
                  </a:lnTo>
                  <a:lnTo>
                    <a:pt x="9" y="39"/>
                  </a:lnTo>
                  <a:lnTo>
                    <a:pt x="0" y="5"/>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35" name="Freeform 243">
              <a:extLst>
                <a:ext uri="{FF2B5EF4-FFF2-40B4-BE49-F238E27FC236}">
                  <a16:creationId xmlns:a16="http://schemas.microsoft.com/office/drawing/2014/main" id="{71E8B9FE-FC15-4116-B1E3-881D1D7BED8D}"/>
                </a:ext>
              </a:extLst>
            </p:cNvPr>
            <p:cNvSpPr>
              <a:spLocks noChangeAspect="1"/>
            </p:cNvSpPr>
            <p:nvPr/>
          </p:nvSpPr>
          <p:spPr bwMode="auto">
            <a:xfrm>
              <a:off x="5251465" y="3154358"/>
              <a:ext cx="101600" cy="92075"/>
            </a:xfrm>
            <a:custGeom>
              <a:avLst/>
              <a:gdLst/>
              <a:ahLst/>
              <a:cxnLst>
                <a:cxn ang="0">
                  <a:pos x="0" y="6"/>
                </a:cxn>
                <a:cxn ang="0">
                  <a:pos x="6" y="12"/>
                </a:cxn>
                <a:cxn ang="0">
                  <a:pos x="15" y="23"/>
                </a:cxn>
                <a:cxn ang="0">
                  <a:pos x="20" y="37"/>
                </a:cxn>
                <a:cxn ang="0">
                  <a:pos x="31" y="37"/>
                </a:cxn>
                <a:cxn ang="0">
                  <a:pos x="36" y="35"/>
                </a:cxn>
                <a:cxn ang="0">
                  <a:pos x="43" y="43"/>
                </a:cxn>
                <a:cxn ang="0">
                  <a:pos x="56" y="51"/>
                </a:cxn>
                <a:cxn ang="0">
                  <a:pos x="56" y="35"/>
                </a:cxn>
                <a:cxn ang="0">
                  <a:pos x="41" y="25"/>
                </a:cxn>
                <a:cxn ang="0">
                  <a:pos x="38" y="15"/>
                </a:cxn>
                <a:cxn ang="0">
                  <a:pos x="32" y="12"/>
                </a:cxn>
                <a:cxn ang="0">
                  <a:pos x="32" y="6"/>
                </a:cxn>
                <a:cxn ang="0">
                  <a:pos x="26" y="5"/>
                </a:cxn>
                <a:cxn ang="0">
                  <a:pos x="17" y="3"/>
                </a:cxn>
                <a:cxn ang="0">
                  <a:pos x="9" y="0"/>
                </a:cxn>
                <a:cxn ang="0">
                  <a:pos x="3" y="2"/>
                </a:cxn>
                <a:cxn ang="0">
                  <a:pos x="0" y="6"/>
                </a:cxn>
              </a:cxnLst>
              <a:rect l="0" t="0" r="r" b="b"/>
              <a:pathLst>
                <a:path w="56" h="51">
                  <a:moveTo>
                    <a:pt x="0" y="6"/>
                  </a:moveTo>
                  <a:lnTo>
                    <a:pt x="6" y="12"/>
                  </a:lnTo>
                  <a:lnTo>
                    <a:pt x="15" y="23"/>
                  </a:lnTo>
                  <a:lnTo>
                    <a:pt x="20" y="37"/>
                  </a:lnTo>
                  <a:lnTo>
                    <a:pt x="31" y="37"/>
                  </a:lnTo>
                  <a:lnTo>
                    <a:pt x="36" y="35"/>
                  </a:lnTo>
                  <a:lnTo>
                    <a:pt x="43" y="43"/>
                  </a:lnTo>
                  <a:lnTo>
                    <a:pt x="56" y="51"/>
                  </a:lnTo>
                  <a:lnTo>
                    <a:pt x="56" y="35"/>
                  </a:lnTo>
                  <a:lnTo>
                    <a:pt x="41" y="25"/>
                  </a:lnTo>
                  <a:lnTo>
                    <a:pt x="38" y="15"/>
                  </a:lnTo>
                  <a:lnTo>
                    <a:pt x="32" y="12"/>
                  </a:lnTo>
                  <a:lnTo>
                    <a:pt x="32" y="6"/>
                  </a:lnTo>
                  <a:lnTo>
                    <a:pt x="26" y="5"/>
                  </a:lnTo>
                  <a:lnTo>
                    <a:pt x="17" y="3"/>
                  </a:lnTo>
                  <a:lnTo>
                    <a:pt x="9" y="0"/>
                  </a:lnTo>
                  <a:lnTo>
                    <a:pt x="3" y="2"/>
                  </a:lnTo>
                  <a:lnTo>
                    <a:pt x="0" y="6"/>
                  </a:lnTo>
                </a:path>
              </a:pathLst>
            </a:custGeom>
            <a:grpFill/>
            <a:ln w="6350" cap="rnd" cmpd="sng">
              <a:solidFill>
                <a:srgbClr val="FFFFFF"/>
              </a:solidFill>
              <a:prstDash val="solid"/>
              <a:round/>
              <a:headEnd type="none" w="sm" len="sm"/>
              <a:tailEnd type="none" w="sm" len="sm"/>
            </a:ln>
            <a:effectLst/>
          </p:spPr>
          <p:txBody>
            <a:bodyPr/>
            <a:lstStyle/>
            <a:p>
              <a:endParaRPr lang="en-US" sz="2213"/>
            </a:p>
          </p:txBody>
        </p:sp>
        <p:sp>
          <p:nvSpPr>
            <p:cNvPr id="436" name="Freeform 244">
              <a:extLst>
                <a:ext uri="{FF2B5EF4-FFF2-40B4-BE49-F238E27FC236}">
                  <a16:creationId xmlns:a16="http://schemas.microsoft.com/office/drawing/2014/main" id="{10E616C2-4014-4EE8-AFC3-5E1FB9F2AC2E}"/>
                </a:ext>
              </a:extLst>
            </p:cNvPr>
            <p:cNvSpPr>
              <a:spLocks/>
            </p:cNvSpPr>
            <p:nvPr/>
          </p:nvSpPr>
          <p:spPr bwMode="auto">
            <a:xfrm>
              <a:off x="4498988" y="2862259"/>
              <a:ext cx="157163" cy="82550"/>
            </a:xfrm>
            <a:custGeom>
              <a:avLst/>
              <a:gdLst/>
              <a:ahLst/>
              <a:cxnLst>
                <a:cxn ang="0">
                  <a:pos x="87" y="29"/>
                </a:cxn>
                <a:cxn ang="0">
                  <a:pos x="68" y="44"/>
                </a:cxn>
                <a:cxn ang="0">
                  <a:pos x="27" y="45"/>
                </a:cxn>
                <a:cxn ang="0">
                  <a:pos x="0" y="17"/>
                </a:cxn>
                <a:cxn ang="0">
                  <a:pos x="38" y="0"/>
                </a:cxn>
                <a:cxn ang="0">
                  <a:pos x="57" y="15"/>
                </a:cxn>
                <a:cxn ang="0">
                  <a:pos x="87" y="29"/>
                </a:cxn>
              </a:cxnLst>
              <a:rect l="0" t="0" r="r" b="b"/>
              <a:pathLst>
                <a:path w="87" h="45">
                  <a:moveTo>
                    <a:pt x="87" y="29"/>
                  </a:moveTo>
                  <a:lnTo>
                    <a:pt x="68" y="44"/>
                  </a:lnTo>
                  <a:lnTo>
                    <a:pt x="27" y="45"/>
                  </a:lnTo>
                  <a:lnTo>
                    <a:pt x="0" y="17"/>
                  </a:lnTo>
                  <a:lnTo>
                    <a:pt x="38" y="0"/>
                  </a:lnTo>
                  <a:lnTo>
                    <a:pt x="57" y="15"/>
                  </a:lnTo>
                  <a:lnTo>
                    <a:pt x="87" y="29"/>
                  </a:lnTo>
                  <a:close/>
                </a:path>
              </a:pathLst>
            </a:custGeom>
            <a:grpFill/>
            <a:ln w="6350" cap="flat" cmpd="sng">
              <a:solidFill>
                <a:srgbClr val="FFFFFF"/>
              </a:solidFill>
              <a:prstDash val="solid"/>
              <a:round/>
              <a:headEnd/>
              <a:tailEnd/>
            </a:ln>
            <a:effectLst/>
          </p:spPr>
          <p:txBody>
            <a:bodyPr/>
            <a:lstStyle/>
            <a:p>
              <a:endParaRPr lang="en-US" sz="2213"/>
            </a:p>
          </p:txBody>
        </p:sp>
        <p:sp>
          <p:nvSpPr>
            <p:cNvPr id="437" name="Freeform 245">
              <a:extLst>
                <a:ext uri="{FF2B5EF4-FFF2-40B4-BE49-F238E27FC236}">
                  <a16:creationId xmlns:a16="http://schemas.microsoft.com/office/drawing/2014/main" id="{05FDE114-7DE7-4B68-8C48-BC22BFAE1BEF}"/>
                </a:ext>
              </a:extLst>
            </p:cNvPr>
            <p:cNvSpPr>
              <a:spLocks/>
            </p:cNvSpPr>
            <p:nvPr/>
          </p:nvSpPr>
          <p:spPr bwMode="auto">
            <a:xfrm>
              <a:off x="6340492" y="3513132"/>
              <a:ext cx="233363" cy="220662"/>
            </a:xfrm>
            <a:custGeom>
              <a:avLst/>
              <a:gdLst/>
              <a:ahLst/>
              <a:cxnLst>
                <a:cxn ang="0">
                  <a:pos x="22" y="43"/>
                </a:cxn>
                <a:cxn ang="0">
                  <a:pos x="13" y="31"/>
                </a:cxn>
                <a:cxn ang="0">
                  <a:pos x="10" y="19"/>
                </a:cxn>
                <a:cxn ang="0">
                  <a:pos x="1" y="24"/>
                </a:cxn>
                <a:cxn ang="0">
                  <a:pos x="0" y="46"/>
                </a:cxn>
                <a:cxn ang="0">
                  <a:pos x="19" y="54"/>
                </a:cxn>
                <a:cxn ang="0">
                  <a:pos x="30" y="66"/>
                </a:cxn>
                <a:cxn ang="0">
                  <a:pos x="60" y="66"/>
                </a:cxn>
                <a:cxn ang="0">
                  <a:pos x="39" y="82"/>
                </a:cxn>
                <a:cxn ang="0">
                  <a:pos x="46" y="93"/>
                </a:cxn>
                <a:cxn ang="0">
                  <a:pos x="58" y="82"/>
                </a:cxn>
                <a:cxn ang="0">
                  <a:pos x="64" y="121"/>
                </a:cxn>
                <a:cxn ang="0">
                  <a:pos x="73" y="90"/>
                </a:cxn>
                <a:cxn ang="0">
                  <a:pos x="91" y="57"/>
                </a:cxn>
                <a:cxn ang="0">
                  <a:pos x="94" y="43"/>
                </a:cxn>
                <a:cxn ang="0">
                  <a:pos x="124" y="33"/>
                </a:cxn>
                <a:cxn ang="0">
                  <a:pos x="129" y="19"/>
                </a:cxn>
                <a:cxn ang="0">
                  <a:pos x="108" y="13"/>
                </a:cxn>
                <a:cxn ang="0">
                  <a:pos x="111" y="0"/>
                </a:cxn>
                <a:cxn ang="0">
                  <a:pos x="57" y="21"/>
                </a:cxn>
                <a:cxn ang="0">
                  <a:pos x="55" y="43"/>
                </a:cxn>
                <a:cxn ang="0">
                  <a:pos x="22" y="43"/>
                </a:cxn>
              </a:cxnLst>
              <a:rect l="0" t="0" r="r" b="b"/>
              <a:pathLst>
                <a:path w="129" h="121">
                  <a:moveTo>
                    <a:pt x="22" y="43"/>
                  </a:moveTo>
                  <a:lnTo>
                    <a:pt x="13" y="31"/>
                  </a:lnTo>
                  <a:lnTo>
                    <a:pt x="10" y="19"/>
                  </a:lnTo>
                  <a:lnTo>
                    <a:pt x="1" y="24"/>
                  </a:lnTo>
                  <a:lnTo>
                    <a:pt x="0" y="46"/>
                  </a:lnTo>
                  <a:lnTo>
                    <a:pt x="19" y="54"/>
                  </a:lnTo>
                  <a:lnTo>
                    <a:pt x="30" y="66"/>
                  </a:lnTo>
                  <a:lnTo>
                    <a:pt x="60" y="66"/>
                  </a:lnTo>
                  <a:lnTo>
                    <a:pt x="39" y="82"/>
                  </a:lnTo>
                  <a:lnTo>
                    <a:pt x="46" y="93"/>
                  </a:lnTo>
                  <a:lnTo>
                    <a:pt x="58" y="82"/>
                  </a:lnTo>
                  <a:lnTo>
                    <a:pt x="64" y="121"/>
                  </a:lnTo>
                  <a:lnTo>
                    <a:pt x="73" y="90"/>
                  </a:lnTo>
                  <a:lnTo>
                    <a:pt x="91" y="57"/>
                  </a:lnTo>
                  <a:lnTo>
                    <a:pt x="94" y="43"/>
                  </a:lnTo>
                  <a:lnTo>
                    <a:pt x="124" y="33"/>
                  </a:lnTo>
                  <a:lnTo>
                    <a:pt x="129" y="19"/>
                  </a:lnTo>
                  <a:lnTo>
                    <a:pt x="108" y="13"/>
                  </a:lnTo>
                  <a:lnTo>
                    <a:pt x="111" y="0"/>
                  </a:lnTo>
                  <a:lnTo>
                    <a:pt x="57" y="21"/>
                  </a:lnTo>
                  <a:lnTo>
                    <a:pt x="55" y="43"/>
                  </a:lnTo>
                  <a:lnTo>
                    <a:pt x="22" y="43"/>
                  </a:lnTo>
                  <a:close/>
                </a:path>
              </a:pathLst>
            </a:custGeom>
            <a:grpFill/>
            <a:ln w="6350" cap="flat" cmpd="sng">
              <a:solidFill>
                <a:srgbClr val="FFFFFF"/>
              </a:solidFill>
              <a:prstDash val="solid"/>
              <a:round/>
              <a:headEnd/>
              <a:tailEnd/>
            </a:ln>
            <a:effectLst/>
          </p:spPr>
          <p:txBody>
            <a:bodyPr/>
            <a:lstStyle/>
            <a:p>
              <a:endParaRPr lang="en-US" sz="2213"/>
            </a:p>
          </p:txBody>
        </p:sp>
      </p:grpSp>
      <p:cxnSp>
        <p:nvCxnSpPr>
          <p:cNvPr id="441" name="Connector: Elbow 440">
            <a:extLst>
              <a:ext uri="{FF2B5EF4-FFF2-40B4-BE49-F238E27FC236}">
                <a16:creationId xmlns:a16="http://schemas.microsoft.com/office/drawing/2014/main" id="{0EA7C28A-9A06-47E9-B79D-5318A8F2AB49}"/>
              </a:ext>
            </a:extLst>
          </p:cNvPr>
          <p:cNvCxnSpPr>
            <a:cxnSpLocks/>
            <a:stCxn id="438" idx="2"/>
          </p:cNvCxnSpPr>
          <p:nvPr/>
        </p:nvCxnSpPr>
        <p:spPr bwMode="auto">
          <a:xfrm rot="16200000" flipH="1">
            <a:off x="9149414" y="4597463"/>
            <a:ext cx="1091116" cy="228581"/>
          </a:xfrm>
          <a:prstGeom prst="bentConnector3">
            <a:avLst>
              <a:gd name="adj1" fmla="val 50000"/>
            </a:avLst>
          </a:prstGeom>
          <a:solidFill>
            <a:schemeClr val="accent1"/>
          </a:solidFill>
          <a:ln w="38100" cap="flat" cmpd="sng" algn="ctr">
            <a:gradFill>
              <a:gsLst>
                <a:gs pos="0">
                  <a:srgbClr val="27ACAA"/>
                </a:gs>
                <a:gs pos="83000">
                  <a:schemeClr val="accent4">
                    <a:lumMod val="40000"/>
                    <a:lumOff val="60000"/>
                  </a:schemeClr>
                </a:gs>
                <a:gs pos="100000">
                  <a:srgbClr val="DBCBF9"/>
                </a:gs>
              </a:gsLst>
              <a:lin ang="5400000" scaled="1"/>
            </a:gra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6" name="Connector: Elbow 445">
            <a:extLst>
              <a:ext uri="{FF2B5EF4-FFF2-40B4-BE49-F238E27FC236}">
                <a16:creationId xmlns:a16="http://schemas.microsoft.com/office/drawing/2014/main" id="{74ED6262-4214-40AA-8449-9DEFFA112EED}"/>
              </a:ext>
            </a:extLst>
          </p:cNvPr>
          <p:cNvCxnSpPr>
            <a:cxnSpLocks/>
            <a:stCxn id="12" idx="0"/>
          </p:cNvCxnSpPr>
          <p:nvPr/>
        </p:nvCxnSpPr>
        <p:spPr bwMode="auto">
          <a:xfrm rot="16200000" flipV="1">
            <a:off x="3326215" y="2675648"/>
            <a:ext cx="1070551" cy="2684969"/>
          </a:xfrm>
          <a:prstGeom prst="bentConnector3">
            <a:avLst>
              <a:gd name="adj1" fmla="val 50000"/>
            </a:avLst>
          </a:prstGeom>
          <a:solidFill>
            <a:schemeClr val="accent1"/>
          </a:solidFill>
          <a:ln w="38100" cap="flat" cmpd="sng" algn="ctr">
            <a:gradFill>
              <a:gsLst>
                <a:gs pos="0">
                  <a:srgbClr val="27ACAA"/>
                </a:gs>
                <a:gs pos="83000">
                  <a:schemeClr val="accent4">
                    <a:lumMod val="40000"/>
                    <a:lumOff val="60000"/>
                  </a:schemeClr>
                </a:gs>
                <a:gs pos="100000">
                  <a:srgbClr val="DBCBF9"/>
                </a:gs>
              </a:gsLst>
              <a:lin ang="5400000" scaled="1"/>
            </a:gra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38" name="Rectangle: Folded Corner 437">
            <a:extLst>
              <a:ext uri="{FF2B5EF4-FFF2-40B4-BE49-F238E27FC236}">
                <a16:creationId xmlns:a16="http://schemas.microsoft.com/office/drawing/2014/main" id="{939525F6-F145-4EB4-94E3-9948D420F815}"/>
              </a:ext>
            </a:extLst>
          </p:cNvPr>
          <p:cNvSpPr/>
          <p:nvPr/>
        </p:nvSpPr>
        <p:spPr bwMode="auto">
          <a:xfrm>
            <a:off x="7348184" y="2195080"/>
            <a:ext cx="4464995" cy="1971116"/>
          </a:xfrm>
          <a:prstGeom prst="foldedCorner">
            <a:avLst/>
          </a:prstGeom>
          <a:solidFill>
            <a:schemeClr val="accent2">
              <a:lumMod val="20000"/>
              <a:lumOff val="80000"/>
            </a:schemeClr>
          </a:solid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900" i="1"/>
              <a:t>Peter MacCallum Cancer Centre (Peter Mac) is a Victorian public health service and a world-leading </a:t>
            </a:r>
            <a:r>
              <a:rPr lang="el-GR" sz="900" i="1"/>
              <a:t> </a:t>
            </a:r>
            <a:r>
              <a:rPr lang="en-US" sz="900" i="1"/>
              <a:t>comprehensive cancer </a:t>
            </a:r>
            <a:r>
              <a:rPr lang="en-US" sz="900" i="1" err="1"/>
              <a:t>centre</a:t>
            </a:r>
            <a:r>
              <a:rPr lang="en-US" sz="900" i="1"/>
              <a:t> seeking to excel across all spheres of clinical care, research and education. </a:t>
            </a:r>
            <a:endParaRPr lang="el-GR" sz="900" i="1"/>
          </a:p>
          <a:p>
            <a:endParaRPr lang="en-US" sz="900" i="1"/>
          </a:p>
          <a:p>
            <a:r>
              <a:rPr lang="en-US" sz="900" i="1"/>
              <a:t>We have the largest cancer research enterprise in Australia and provide treatment to about 40,000 people with cancer each year.</a:t>
            </a:r>
            <a:endParaRPr lang="el-GR" sz="900" i="1"/>
          </a:p>
          <a:p>
            <a:endParaRPr lang="el-GR" sz="900" i="1"/>
          </a:p>
          <a:p>
            <a:r>
              <a:rPr lang="en-US" sz="900" i="1"/>
              <a:t>We will </a:t>
            </a:r>
            <a:r>
              <a:rPr lang="en-US" sz="900" b="1" i="1"/>
              <a:t>promote care in the community, close to</a:t>
            </a:r>
            <a:r>
              <a:rPr lang="el-GR" sz="900" b="1" i="1"/>
              <a:t> </a:t>
            </a:r>
            <a:r>
              <a:rPr lang="en-US" sz="900" b="1" i="1"/>
              <a:t>home, that leverages our digital infrastructure and better </a:t>
            </a:r>
            <a:r>
              <a:rPr lang="en-US" sz="900" b="1" i="1" err="1"/>
              <a:t>utilises</a:t>
            </a:r>
            <a:r>
              <a:rPr lang="en-US" sz="900" b="1" i="1"/>
              <a:t> the entire cancer workforce</a:t>
            </a:r>
            <a:r>
              <a:rPr lang="en-US" sz="900" i="1"/>
              <a:t>. We will communicate proactively and effectively with primary care and community providers.</a:t>
            </a:r>
            <a:endParaRPr lang="el-GR" sz="900" i="1"/>
          </a:p>
          <a:p>
            <a:endParaRPr lang="el-GR" sz="900" i="1"/>
          </a:p>
          <a:p>
            <a:r>
              <a:rPr lang="en-US" sz="900" b="1" i="1"/>
              <a:t>We will continue to lead state-wide healthcare reform around the delivery of care closer (or </a:t>
            </a:r>
            <a:r>
              <a:rPr lang="el-GR" sz="900" b="1" i="1"/>
              <a:t> </a:t>
            </a:r>
            <a:r>
              <a:rPr lang="en-US" sz="900" b="1" i="1"/>
              <a:t>even in) the patient’s home.</a:t>
            </a:r>
          </a:p>
        </p:txBody>
      </p:sp>
      <p:pic>
        <p:nvPicPr>
          <p:cNvPr id="439" name="Picture 438">
            <a:extLst>
              <a:ext uri="{FF2B5EF4-FFF2-40B4-BE49-F238E27FC236}">
                <a16:creationId xmlns:a16="http://schemas.microsoft.com/office/drawing/2014/main" id="{8D8394A5-AF88-4030-868F-4EB9DB7A35B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4469" y="1775946"/>
            <a:ext cx="1398710" cy="441131"/>
          </a:xfrm>
          <a:prstGeom prst="rect">
            <a:avLst/>
          </a:prstGeom>
        </p:spPr>
      </p:pic>
      <p:pic>
        <p:nvPicPr>
          <p:cNvPr id="440" name="Picture 439">
            <a:extLst>
              <a:ext uri="{FF2B5EF4-FFF2-40B4-BE49-F238E27FC236}">
                <a16:creationId xmlns:a16="http://schemas.microsoft.com/office/drawing/2014/main" id="{84C51D2B-B1D3-45A8-A44D-ED99A05A88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63694" y="4050126"/>
            <a:ext cx="1669032" cy="504716"/>
          </a:xfrm>
          <a:prstGeom prst="rect">
            <a:avLst/>
          </a:prstGeom>
        </p:spPr>
      </p:pic>
      <p:pic>
        <p:nvPicPr>
          <p:cNvPr id="12" name="Picture 11">
            <a:extLst>
              <a:ext uri="{FF2B5EF4-FFF2-40B4-BE49-F238E27FC236}">
                <a16:creationId xmlns:a16="http://schemas.microsoft.com/office/drawing/2014/main" id="{DFCBD909-F37D-41FE-B245-15B7F0642BD3}"/>
              </a:ext>
            </a:extLst>
          </p:cNvPr>
          <p:cNvPicPr>
            <a:picLocks noChangeAspect="1"/>
          </p:cNvPicPr>
          <p:nvPr/>
        </p:nvPicPr>
        <p:blipFill rotWithShape="1">
          <a:blip r:embed="rId8"/>
          <a:srcRect t="5545"/>
          <a:stretch/>
        </p:blipFill>
        <p:spPr>
          <a:xfrm>
            <a:off x="2788947" y="4553408"/>
            <a:ext cx="4830054" cy="2713193"/>
          </a:xfrm>
          <a:prstGeom prst="rect">
            <a:avLst/>
          </a:prstGeom>
        </p:spPr>
      </p:pic>
      <p:grpSp>
        <p:nvGrpSpPr>
          <p:cNvPr id="443" name="Group 442">
            <a:extLst>
              <a:ext uri="{FF2B5EF4-FFF2-40B4-BE49-F238E27FC236}">
                <a16:creationId xmlns:a16="http://schemas.microsoft.com/office/drawing/2014/main" id="{473F0DE9-6831-45A3-BAE0-3E5ABDEC74A4}"/>
              </a:ext>
            </a:extLst>
          </p:cNvPr>
          <p:cNvGrpSpPr/>
          <p:nvPr/>
        </p:nvGrpSpPr>
        <p:grpSpPr>
          <a:xfrm>
            <a:off x="-88621" y="69132"/>
            <a:ext cx="2369990" cy="311810"/>
            <a:chOff x="-86223" y="-11454"/>
            <a:chExt cx="2369990" cy="311810"/>
          </a:xfrm>
        </p:grpSpPr>
        <p:sp>
          <p:nvSpPr>
            <p:cNvPr id="444" name="Arrow: Pentagon 443">
              <a:extLst>
                <a:ext uri="{FF2B5EF4-FFF2-40B4-BE49-F238E27FC236}">
                  <a16:creationId xmlns:a16="http://schemas.microsoft.com/office/drawing/2014/main" id="{07E5B98A-0A93-4E18-A8EB-0E705C1C38A8}"/>
                </a:ext>
              </a:extLst>
            </p:cNvPr>
            <p:cNvSpPr/>
            <p:nvPr/>
          </p:nvSpPr>
          <p:spPr>
            <a:xfrm>
              <a:off x="0" y="0"/>
              <a:ext cx="2283767" cy="300356"/>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445" name="Arrow: Pentagon 4">
              <a:extLst>
                <a:ext uri="{FF2B5EF4-FFF2-40B4-BE49-F238E27FC236}">
                  <a16:creationId xmlns:a16="http://schemas.microsoft.com/office/drawing/2014/main" id="{A760AE44-DCD1-4FAC-9834-E1E5AF5B26B0}"/>
                </a:ext>
              </a:extLst>
            </p:cNvPr>
            <p:cNvSpPr txBox="1"/>
            <p:nvPr/>
          </p:nvSpPr>
          <p:spPr>
            <a:xfrm>
              <a:off x="-86223" y="-11454"/>
              <a:ext cx="2208678" cy="300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40005" rIns="20003" bIns="40005" numCol="1" spcCol="1270" anchor="ctr" anchorCtr="0">
              <a:noAutofit/>
            </a:bodyPr>
            <a:lstStyle/>
            <a:p>
              <a:pPr marL="0" lvl="0" indent="0" algn="ctr" defTabSz="666750">
                <a:lnSpc>
                  <a:spcPct val="90000"/>
                </a:lnSpc>
                <a:spcBef>
                  <a:spcPct val="0"/>
                </a:spcBef>
                <a:spcAft>
                  <a:spcPct val="35000"/>
                </a:spcAft>
                <a:buNone/>
              </a:pPr>
              <a:r>
                <a:rPr lang="el-GR" sz="1400">
                  <a:latin typeface="+mj-lt"/>
                </a:rPr>
                <a:t>2.Σχεδιασμός Υπηρεσίας</a:t>
              </a:r>
              <a:endParaRPr lang="el-GR" sz="1400" b="0" kern="1200">
                <a:latin typeface="+mj-lt"/>
              </a:endParaRPr>
            </a:p>
          </p:txBody>
        </p:sp>
      </p:grpSp>
      <p:sp>
        <p:nvSpPr>
          <p:cNvPr id="447" name="Slide Number Placeholder 4">
            <a:extLst>
              <a:ext uri="{FF2B5EF4-FFF2-40B4-BE49-F238E27FC236}">
                <a16:creationId xmlns:a16="http://schemas.microsoft.com/office/drawing/2014/main" id="{D4174C10-DDCA-4542-8CA7-F17A3651CB36}"/>
              </a:ext>
            </a:extLst>
          </p:cNvPr>
          <p:cNvSpPr>
            <a:spLocks noGrp="1"/>
          </p:cNvSpPr>
          <p:nvPr>
            <p:ph type="sldNum" sz="quarter" idx="10"/>
          </p:nvPr>
        </p:nvSpPr>
        <p:spPr>
          <a:xfrm>
            <a:off x="713178" y="7274393"/>
            <a:ext cx="96180" cy="92333"/>
          </a:xfrm>
        </p:spPr>
        <p:txBody>
          <a:bodyPr/>
          <a:lstStyle/>
          <a:p>
            <a:pPr algn="ctr" defTabSz="1011868"/>
            <a:fld id="{8B680765-40E2-AC40-8F5D-C6BB6AC8B5D5}" type="slidenum">
              <a:rPr lang="en-GB"/>
              <a:pPr algn="ctr" defTabSz="1011868"/>
              <a:t>13</a:t>
            </a:fld>
            <a:endParaRPr lang="en-GB"/>
          </a:p>
        </p:txBody>
      </p:sp>
    </p:spTree>
    <p:extLst>
      <p:ext uri="{BB962C8B-B14F-4D97-AF65-F5344CB8AC3E}">
        <p14:creationId xmlns:p14="http://schemas.microsoft.com/office/powerpoint/2010/main" val="273736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person, indoor&#10;&#10;Description automatically generated">
            <a:extLst>
              <a:ext uri="{FF2B5EF4-FFF2-40B4-BE49-F238E27FC236}">
                <a16:creationId xmlns:a16="http://schemas.microsoft.com/office/drawing/2014/main" id="{3A0BB626-7DA6-1644-88EF-A703729A01B5}"/>
              </a:ext>
            </a:extLst>
          </p:cNvPr>
          <p:cNvPicPr>
            <a:picLocks noChangeAspect="1"/>
          </p:cNvPicPr>
          <p:nvPr/>
        </p:nvPicPr>
        <p:blipFill rotWithShape="1">
          <a:blip r:embed="rId2">
            <a:extLst>
              <a:ext uri="{28A0092B-C50C-407E-A947-70E740481C1C}">
                <a14:useLocalDpi xmlns:a14="http://schemas.microsoft.com/office/drawing/2010/main" val="0"/>
              </a:ext>
            </a:extLst>
          </a:blip>
          <a:srcRect t="994" r="15745"/>
          <a:stretch/>
        </p:blipFill>
        <p:spPr>
          <a:xfrm>
            <a:off x="0" y="0"/>
            <a:ext cx="13493750" cy="7589837"/>
          </a:xfrm>
          <a:prstGeom prst="rect">
            <a:avLst/>
          </a:prstGeom>
        </p:spPr>
      </p:pic>
      <p:sp>
        <p:nvSpPr>
          <p:cNvPr id="17" name="Rectangle 16">
            <a:extLst>
              <a:ext uri="{FF2B5EF4-FFF2-40B4-BE49-F238E27FC236}">
                <a16:creationId xmlns:a16="http://schemas.microsoft.com/office/drawing/2014/main" id="{6A010989-ADC9-8D42-9C6A-0B622B724AF1}"/>
              </a:ext>
            </a:extLst>
          </p:cNvPr>
          <p:cNvSpPr/>
          <p:nvPr/>
        </p:nvSpPr>
        <p:spPr bwMode="auto">
          <a:xfrm>
            <a:off x="-2650" y="-1"/>
            <a:ext cx="13496400" cy="7588800"/>
          </a:xfrm>
          <a:prstGeom prst="rect">
            <a:avLst/>
          </a:prstGeom>
          <a:gradFill flip="none" rotWithShape="1">
            <a:gsLst>
              <a:gs pos="0">
                <a:schemeClr val="accent2">
                  <a:lumMod val="20000"/>
                  <a:lumOff val="80000"/>
                  <a:alpha val="34000"/>
                </a:schemeClr>
              </a:gs>
              <a:gs pos="100000">
                <a:schemeClr val="accent2">
                  <a:alpha val="53000"/>
                </a:schemeClr>
              </a:gs>
            </a:gsLst>
            <a:lin ang="0" scaled="1"/>
            <a:tileRect/>
          </a:gra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l-GR" sz="900" b="0" i="0" u="none" strike="noStrike" cap="none" normalizeH="0" baseline="0">
              <a:ln>
                <a:noFill/>
              </a:ln>
              <a:solidFill>
                <a:schemeClr val="tx1"/>
              </a:solidFill>
              <a:effectLst/>
              <a:latin typeface="+mn-lt"/>
            </a:endParaRPr>
          </a:p>
        </p:txBody>
      </p:sp>
      <p:sp>
        <p:nvSpPr>
          <p:cNvPr id="13" name="Freeform 56">
            <a:extLst>
              <a:ext uri="{FF2B5EF4-FFF2-40B4-BE49-F238E27FC236}">
                <a16:creationId xmlns:a16="http://schemas.microsoft.com/office/drawing/2014/main" id="{CFD02E20-CED3-6745-8BDD-0580005A4339}"/>
              </a:ext>
            </a:extLst>
          </p:cNvPr>
          <p:cNvSpPr/>
          <p:nvPr/>
        </p:nvSpPr>
        <p:spPr>
          <a:xfrm>
            <a:off x="941260" y="1813081"/>
            <a:ext cx="5453995" cy="3963675"/>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0">
              <a:latin typeface="EYInterstate Light" panose="02000506000000020004" pitchFamily="2" charset="0"/>
            </a:endParaRPr>
          </a:p>
        </p:txBody>
      </p:sp>
      <p:sp>
        <p:nvSpPr>
          <p:cNvPr id="14" name="Title 3">
            <a:extLst>
              <a:ext uri="{FF2B5EF4-FFF2-40B4-BE49-F238E27FC236}">
                <a16:creationId xmlns:a16="http://schemas.microsoft.com/office/drawing/2014/main" id="{2C84073A-AD02-4E4F-9571-3793D6BA47C0}"/>
              </a:ext>
            </a:extLst>
          </p:cNvPr>
          <p:cNvSpPr txBox="1">
            <a:spLocks/>
          </p:cNvSpPr>
          <p:nvPr/>
        </p:nvSpPr>
        <p:spPr>
          <a:xfrm>
            <a:off x="1293238" y="3056923"/>
            <a:ext cx="3639465" cy="1846659"/>
          </a:xfrm>
          <a:prstGeom prst="rect">
            <a:avLst/>
          </a:prstGeom>
        </p:spPr>
        <p:txBody>
          <a:bodyPr vert="horz" lIns="0" tIns="0" rIns="0" bIns="0" rtlCol="0" anchor="t" anchorCtr="0">
            <a:spAutoFit/>
          </a:bodyPr>
          <a:lstStyle>
            <a:lvl1pPr algn="l" defTabSz="1350717" rtl="0" eaLnBrk="1" fontAlgn="base" hangingPunct="1">
              <a:spcBef>
                <a:spcPct val="0"/>
              </a:spcBef>
              <a:spcAft>
                <a:spcPct val="0"/>
              </a:spcAft>
              <a:defRPr lang="en-US" sz="3400" b="0" i="0" kern="0" smtClea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pPr marL="0" lvl="2">
              <a:buClr>
                <a:srgbClr val="27ACAA"/>
              </a:buClr>
            </a:pPr>
            <a:r>
              <a:rPr lang="en-US" sz="12000">
                <a:solidFill>
                  <a:schemeClr val="tx1"/>
                </a:solidFill>
              </a:rPr>
              <a:t>3</a:t>
            </a:r>
          </a:p>
        </p:txBody>
      </p:sp>
      <p:sp>
        <p:nvSpPr>
          <p:cNvPr id="15" name="Subtitle 12">
            <a:extLst>
              <a:ext uri="{FF2B5EF4-FFF2-40B4-BE49-F238E27FC236}">
                <a16:creationId xmlns:a16="http://schemas.microsoft.com/office/drawing/2014/main" id="{7C9202A0-2E48-604C-9B36-D9A9F18C6BAF}"/>
              </a:ext>
            </a:extLst>
          </p:cNvPr>
          <p:cNvSpPr txBox="1">
            <a:spLocks/>
          </p:cNvSpPr>
          <p:nvPr/>
        </p:nvSpPr>
        <p:spPr>
          <a:xfrm>
            <a:off x="1293238" y="4287953"/>
            <a:ext cx="4704150" cy="1231106"/>
          </a:xfrm>
          <a:prstGeom prst="rect">
            <a:avLst/>
          </a:prstGeom>
        </p:spPr>
        <p:txBody>
          <a:bodyPr vert="horz" lIns="0" tIns="0" rIns="0" bIns="0" rtlCol="0" anchor="b">
            <a:noAutofit/>
          </a:bodyPr>
          <a:lstStyle>
            <a:lvl1pPr marL="0" marR="0" indent="0" algn="l" defTabSz="1350717" rtl="0" eaLnBrk="1" fontAlgn="base" latinLnBrk="0" hangingPunct="1">
              <a:lnSpc>
                <a:spcPct val="100000"/>
              </a:lnSpc>
              <a:spcBef>
                <a:spcPts val="0"/>
              </a:spcBef>
              <a:spcAft>
                <a:spcPts val="757"/>
              </a:spcAft>
              <a:buClrTx/>
              <a:buSzTx/>
              <a:buFontTx/>
              <a:buNone/>
              <a:tabLst/>
              <a:defRPr sz="1000" b="0" i="0" baseline="0">
                <a:solidFill>
                  <a:schemeClr val="tx1"/>
                </a:solidFill>
                <a:latin typeface="EYInterstate Light" panose="02000506000000020004" pitchFamily="2" charset="0"/>
                <a:ea typeface="+mn-ea"/>
                <a:cs typeface="+mn-cs"/>
              </a:defRPr>
            </a:lvl1pPr>
            <a:lvl2pPr marL="0" marR="0" indent="0" algn="l" defTabSz="1350717" rtl="0" eaLnBrk="1" fontAlgn="base" latinLnBrk="0" hangingPunct="1">
              <a:lnSpc>
                <a:spcPct val="100000"/>
              </a:lnSpc>
              <a:spcBef>
                <a:spcPts val="757"/>
              </a:spcBef>
              <a:spcAft>
                <a:spcPts val="252"/>
              </a:spcAft>
              <a:buClrTx/>
              <a:buSzPct val="30000"/>
              <a:buFont typeface="Arial" charset="0"/>
              <a:buNone/>
              <a:tabLst/>
              <a:defRPr kumimoji="0" lang="en-GB" sz="1000" b="1" i="0" u="none" strike="noStrike" kern="0" cap="none" spc="0" normalizeH="0" baseline="0" dirty="0" smtClean="0">
                <a:ln>
                  <a:noFill/>
                </a:ln>
                <a:solidFill>
                  <a:schemeClr val="tx1"/>
                </a:solidFill>
                <a:effectLst/>
                <a:uLnTx/>
                <a:uFillTx/>
                <a:latin typeface="EYInterstate" panose="02000503020000020004" pitchFamily="2" charset="0"/>
                <a:ea typeface="+mn-ea"/>
                <a:cs typeface="+mn-cs"/>
              </a:defRPr>
            </a:lvl2pPr>
            <a:lvl3pPr marL="0" marR="0" indent="-172199" algn="l" defTabSz="1350717" rtl="0" eaLnBrk="1" fontAlgn="base" latinLnBrk="0" hangingPunct="1">
              <a:lnSpc>
                <a:spcPct val="100000"/>
              </a:lnSpc>
              <a:spcBef>
                <a:spcPts val="0"/>
              </a:spcBef>
              <a:spcAft>
                <a:spcPts val="757"/>
              </a:spcAft>
              <a:buClr>
                <a:srgbClr val="FFE600"/>
              </a:buClr>
              <a:buSzPct val="70000"/>
              <a:buFont typeface="Arial" panose="020B0604020202020204" pitchFamily="34" charset="0"/>
              <a:buChar char="►"/>
              <a:tabLst/>
              <a:defRPr kumimoji="0" lang="en-US" sz="1000" b="0" i="0" u="none" strike="noStrike" kern="0" cap="none" spc="0" normalizeH="0" baseline="0" dirty="0">
                <a:ln>
                  <a:noFill/>
                </a:ln>
                <a:solidFill>
                  <a:srgbClr val="2E2E38"/>
                </a:solidFill>
                <a:effectLst/>
                <a:uLnTx/>
                <a:uFillTx/>
                <a:latin typeface="EYInterstate Light"/>
                <a:ea typeface="+mn-ea"/>
                <a:cs typeface="+mn-cs"/>
              </a:defRPr>
            </a:lvl3pPr>
            <a:lvl4pPr marL="0" marR="0" indent="0" algn="l" defTabSz="1350717" rtl="0" eaLnBrk="1" fontAlgn="base" latinLnBrk="0" hangingPunct="1">
              <a:lnSpc>
                <a:spcPct val="100000"/>
              </a:lnSpc>
              <a:spcBef>
                <a:spcPts val="0"/>
              </a:spcBef>
              <a:spcAft>
                <a:spcPts val="1514"/>
              </a:spcAft>
              <a:buClr>
                <a:srgbClr val="FFE600"/>
              </a:buClr>
              <a:buSzPct val="70000"/>
              <a:buFont typeface="Arial" panose="020B0604020202020204" pitchFamily="34" charset="0"/>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4pPr>
            <a:lvl5pPr marL="0" marR="0" indent="0" algn="l" defTabSz="1350717" rtl="0" eaLnBrk="1" fontAlgn="base" latinLnBrk="0" hangingPunct="1">
              <a:lnSpc>
                <a:spcPct val="100000"/>
              </a:lnSpc>
              <a:spcBef>
                <a:spcPts val="0"/>
              </a:spcBef>
              <a:spcAft>
                <a:spcPts val="1514"/>
              </a:spcAft>
              <a:buClr>
                <a:srgbClr val="2E2E38"/>
              </a:buClr>
              <a:buSzTx/>
              <a:buFont typeface="+mj-lt"/>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5pPr>
            <a:lvl6pPr marL="10012" marR="0" indent="0" algn="l" defTabSz="1350717" rtl="0" eaLnBrk="1" fontAlgn="base" latinLnBrk="0" hangingPunct="1">
              <a:lnSpc>
                <a:spcPct val="100000"/>
              </a:lnSpc>
              <a:spcBef>
                <a:spcPts val="0"/>
              </a:spcBef>
              <a:spcAft>
                <a:spcPts val="1514"/>
              </a:spcAft>
              <a:buClrTx/>
              <a:buSzTx/>
              <a:buFontTx/>
              <a:buNone/>
              <a:tabLst/>
              <a:defRPr kumimoji="0" lang="en-US" sz="2270" b="1" i="0" u="none" strike="noStrike" kern="0" cap="none" spc="0" normalizeH="0" baseline="0" dirty="0" smtClean="0">
                <a:ln>
                  <a:noFill/>
                </a:ln>
                <a:solidFill>
                  <a:srgbClr val="2E2E38"/>
                </a:solidFill>
                <a:effectLst/>
                <a:uLnTx/>
                <a:uFillTx/>
                <a:latin typeface="EYInterstate Light"/>
                <a:ea typeface="+mn-ea"/>
                <a:cs typeface="+mn-cs"/>
              </a:defRPr>
            </a:lvl6pPr>
            <a:lvl7pPr marL="10012" marR="0" indent="0" algn="l" defTabSz="1350717" rtl="0" eaLnBrk="1" fontAlgn="base" latinLnBrk="0" hangingPunct="1">
              <a:lnSpc>
                <a:spcPct val="100000"/>
              </a:lnSpc>
              <a:spcBef>
                <a:spcPts val="0"/>
              </a:spcBef>
              <a:spcAft>
                <a:spcPts val="1514"/>
              </a:spcAft>
              <a:buClrTx/>
              <a:buSzTx/>
              <a:buFontTx/>
              <a:buNone/>
              <a:tabLst/>
              <a:defRPr kumimoji="0" lang="en-US" sz="2018" b="0" i="0" u="none" strike="noStrike" kern="0" cap="none" spc="0" normalizeH="0" baseline="0" dirty="0">
                <a:ln>
                  <a:noFill/>
                </a:ln>
                <a:solidFill>
                  <a:srgbClr val="2E2E38"/>
                </a:solidFill>
                <a:effectLst/>
                <a:uLnTx/>
                <a:uFillTx/>
                <a:latin typeface="Georgia" panose="02040502050405020303" pitchFamily="18" charset="0"/>
                <a:ea typeface="+mn-ea"/>
                <a:cs typeface="+mn-cs"/>
              </a:defRPr>
            </a:lvl7pPr>
            <a:lvl8pPr marL="4855850" indent="-336628" algn="l" defTabSz="1350717" rtl="0" eaLnBrk="1" fontAlgn="base" hangingPunct="1">
              <a:spcBef>
                <a:spcPct val="20000"/>
              </a:spcBef>
              <a:spcAft>
                <a:spcPct val="0"/>
              </a:spcAft>
              <a:buChar char="»"/>
              <a:defRPr sz="2916">
                <a:solidFill>
                  <a:schemeClr val="tx1"/>
                </a:solidFill>
                <a:latin typeface="Arial" charset="0"/>
              </a:defRPr>
            </a:lvl8pPr>
            <a:lvl9pPr marL="5461778" indent="-336628" algn="l" defTabSz="1350717" rtl="0" eaLnBrk="1" fontAlgn="base" hangingPunct="1">
              <a:spcBef>
                <a:spcPct val="20000"/>
              </a:spcBef>
              <a:spcAft>
                <a:spcPct val="0"/>
              </a:spcAft>
              <a:buChar char="»"/>
              <a:defRPr sz="2916">
                <a:solidFill>
                  <a:schemeClr val="tx1"/>
                </a:solidFill>
                <a:latin typeface="Arial" charset="0"/>
              </a:defRPr>
            </a:lvl9pPr>
          </a:lstStyle>
          <a:p>
            <a:pPr>
              <a:spcAft>
                <a:spcPts val="0"/>
              </a:spcAft>
            </a:pPr>
            <a:r>
              <a:rPr lang="el-GR" sz="1800" kern="0"/>
              <a:t>Προτεινόμενο Λειτουργικό Μοντέλο</a:t>
            </a:r>
            <a:r>
              <a:rPr lang="el-GR" sz="1800" kern="0" dirty="0"/>
              <a:t> ΟΙΚΟΘΕΝ</a:t>
            </a:r>
            <a:endParaRPr lang="el-GR" sz="1800" kern="0"/>
          </a:p>
        </p:txBody>
      </p:sp>
      <p:grpSp>
        <p:nvGrpSpPr>
          <p:cNvPr id="18" name="Group 17">
            <a:extLst>
              <a:ext uri="{FF2B5EF4-FFF2-40B4-BE49-F238E27FC236}">
                <a16:creationId xmlns:a16="http://schemas.microsoft.com/office/drawing/2014/main" id="{B1E76741-27C9-CE46-A90A-0315ECE7F651}"/>
              </a:ext>
            </a:extLst>
          </p:cNvPr>
          <p:cNvGrpSpPr/>
          <p:nvPr/>
        </p:nvGrpSpPr>
        <p:grpSpPr>
          <a:xfrm>
            <a:off x="12812640" y="0"/>
            <a:ext cx="681110" cy="7589838"/>
            <a:chOff x="12812640" y="0"/>
            <a:chExt cx="681110" cy="7589838"/>
          </a:xfrm>
        </p:grpSpPr>
        <p:sp>
          <p:nvSpPr>
            <p:cNvPr id="19" name="Rectangle 18">
              <a:extLst>
                <a:ext uri="{FF2B5EF4-FFF2-40B4-BE49-F238E27FC236}">
                  <a16:creationId xmlns:a16="http://schemas.microsoft.com/office/drawing/2014/main" id="{C9AB5987-CA6F-9E49-B9C5-F717878D5864}"/>
                </a:ext>
              </a:extLst>
            </p:cNvPr>
            <p:cNvSpPr/>
            <p:nvPr userDrawn="1"/>
          </p:nvSpPr>
          <p:spPr>
            <a:xfrm flipH="1">
              <a:off x="12812640" y="0"/>
              <a:ext cx="681110" cy="7589838"/>
            </a:xfrm>
            <a:prstGeom prst="rect">
              <a:avLst/>
            </a:prstGeom>
            <a:solidFill>
              <a:srgbClr val="27ACAA"/>
            </a:solidFill>
            <a:ln w="9525" cap="flat" cmpd="sng" algn="ctr">
              <a:noFill/>
              <a:prstDash val="solid"/>
            </a:ln>
            <a:effectLst/>
          </p:spPr>
          <p:txBody>
            <a:bodyPr rtlCol="0" anchor="t" anchorCtr="0"/>
            <a:lstStyle/>
            <a:p>
              <a:pPr marL="0" marR="0" lvl="0" indent="0" algn="ctr" defTabSz="1153333" eaLnBrk="1" fontAlgn="auto" latinLnBrk="0" hangingPunct="1">
                <a:lnSpc>
                  <a:spcPct val="100000"/>
                </a:lnSpc>
                <a:spcBef>
                  <a:spcPts val="0"/>
                </a:spcBef>
                <a:spcAft>
                  <a:spcPts val="0"/>
                </a:spcAft>
                <a:buClrTx/>
                <a:buSzTx/>
                <a:buFontTx/>
                <a:buNone/>
                <a:tabLst/>
                <a:defRPr/>
              </a:pPr>
              <a:endParaRPr kumimoji="0" lang="en-IN" sz="1514" b="0" i="0" u="none" strike="noStrike" kern="0" cap="none" spc="0" normalizeH="0" baseline="0" noProof="0">
                <a:ln>
                  <a:noFill/>
                </a:ln>
                <a:solidFill>
                  <a:srgbClr val="000000"/>
                </a:solidFill>
                <a:effectLst/>
                <a:uLnTx/>
                <a:uFillTx/>
                <a:latin typeface="Arial"/>
                <a:ea typeface="+mn-ea"/>
                <a:cs typeface="+mn-cs"/>
              </a:endParaRPr>
            </a:p>
          </p:txBody>
        </p:sp>
        <p:grpSp>
          <p:nvGrpSpPr>
            <p:cNvPr id="20" name="Group 19">
              <a:extLst>
                <a:ext uri="{FF2B5EF4-FFF2-40B4-BE49-F238E27FC236}">
                  <a16:creationId xmlns:a16="http://schemas.microsoft.com/office/drawing/2014/main" id="{A5D020C8-00E1-B549-A112-309B3C4F1D2B}"/>
                </a:ext>
              </a:extLst>
            </p:cNvPr>
            <p:cNvGrpSpPr/>
            <p:nvPr userDrawn="1"/>
          </p:nvGrpSpPr>
          <p:grpSpPr>
            <a:xfrm>
              <a:off x="12974703" y="249753"/>
              <a:ext cx="356985" cy="396000"/>
              <a:chOff x="10029626" y="334901"/>
              <a:chExt cx="283026" cy="288000"/>
            </a:xfrm>
            <a:solidFill>
              <a:schemeClr val="bg1"/>
            </a:solidFill>
          </p:grpSpPr>
          <p:sp>
            <p:nvSpPr>
              <p:cNvPr id="21" name="Freeform 13">
                <a:extLst>
                  <a:ext uri="{FF2B5EF4-FFF2-40B4-BE49-F238E27FC236}">
                    <a16:creationId xmlns:a16="http://schemas.microsoft.com/office/drawing/2014/main" id="{69B4FFD2-B3C3-7C4E-A7B8-45539B18C969}"/>
                  </a:ext>
                </a:extLst>
              </p:cNvPr>
              <p:cNvSpPr>
                <a:spLocks/>
              </p:cNvSpPr>
              <p:nvPr userDrawn="1"/>
            </p:nvSpPr>
            <p:spPr bwMode="auto">
              <a:xfrm>
                <a:off x="10032217" y="480404"/>
                <a:ext cx="114413" cy="142497"/>
              </a:xfrm>
              <a:custGeom>
                <a:avLst/>
                <a:gdLst>
                  <a:gd name="T0" fmla="*/ 414 w 1104"/>
                  <a:gd name="T1" fmla="*/ 832 h 1375"/>
                  <a:gd name="T2" fmla="*/ 913 w 1104"/>
                  <a:gd name="T3" fmla="*/ 832 h 1375"/>
                  <a:gd name="T4" fmla="*/ 913 w 1104"/>
                  <a:gd name="T5" fmla="*/ 543 h 1375"/>
                  <a:gd name="T6" fmla="*/ 414 w 1104"/>
                  <a:gd name="T7" fmla="*/ 543 h 1375"/>
                  <a:gd name="T8" fmla="*/ 414 w 1104"/>
                  <a:gd name="T9" fmla="*/ 316 h 1375"/>
                  <a:gd name="T10" fmla="*/ 965 w 1104"/>
                  <a:gd name="T11" fmla="*/ 316 h 1375"/>
                  <a:gd name="T12" fmla="*/ 783 w 1104"/>
                  <a:gd name="T13" fmla="*/ 0 h 1375"/>
                  <a:gd name="T14" fmla="*/ 0 w 1104"/>
                  <a:gd name="T15" fmla="*/ 0 h 1375"/>
                  <a:gd name="T16" fmla="*/ 0 w 1104"/>
                  <a:gd name="T17" fmla="*/ 1375 h 1375"/>
                  <a:gd name="T18" fmla="*/ 1104 w 1104"/>
                  <a:gd name="T19" fmla="*/ 1375 h 1375"/>
                  <a:gd name="T20" fmla="*/ 1104 w 1104"/>
                  <a:gd name="T21" fmla="*/ 1058 h 1375"/>
                  <a:gd name="T22" fmla="*/ 414 w 1104"/>
                  <a:gd name="T23" fmla="*/ 1058 h 1375"/>
                  <a:gd name="T24" fmla="*/ 414 w 1104"/>
                  <a:gd name="T25" fmla="*/ 832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4" h="1375">
                    <a:moveTo>
                      <a:pt x="414" y="832"/>
                    </a:moveTo>
                    <a:lnTo>
                      <a:pt x="913" y="832"/>
                    </a:lnTo>
                    <a:lnTo>
                      <a:pt x="913" y="543"/>
                    </a:lnTo>
                    <a:lnTo>
                      <a:pt x="414" y="543"/>
                    </a:lnTo>
                    <a:lnTo>
                      <a:pt x="414" y="316"/>
                    </a:lnTo>
                    <a:lnTo>
                      <a:pt x="965" y="316"/>
                    </a:lnTo>
                    <a:lnTo>
                      <a:pt x="783" y="0"/>
                    </a:lnTo>
                    <a:lnTo>
                      <a:pt x="0" y="0"/>
                    </a:lnTo>
                    <a:lnTo>
                      <a:pt x="0" y="1375"/>
                    </a:lnTo>
                    <a:lnTo>
                      <a:pt x="1104" y="1375"/>
                    </a:lnTo>
                    <a:lnTo>
                      <a:pt x="1104" y="1058"/>
                    </a:lnTo>
                    <a:lnTo>
                      <a:pt x="414" y="1058"/>
                    </a:lnTo>
                    <a:lnTo>
                      <a:pt x="414" y="8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22" name="Freeform 14">
                <a:extLst>
                  <a:ext uri="{FF2B5EF4-FFF2-40B4-BE49-F238E27FC236}">
                    <a16:creationId xmlns:a16="http://schemas.microsoft.com/office/drawing/2014/main" id="{990BE573-8780-4748-AEE0-1B8CA59DAA25}"/>
                  </a:ext>
                </a:extLst>
              </p:cNvPr>
              <p:cNvSpPr>
                <a:spLocks/>
              </p:cNvSpPr>
              <p:nvPr userDrawn="1"/>
            </p:nvSpPr>
            <p:spPr bwMode="auto">
              <a:xfrm>
                <a:off x="10126835" y="480404"/>
                <a:ext cx="142912" cy="142497"/>
              </a:xfrm>
              <a:custGeom>
                <a:avLst/>
                <a:gdLst>
                  <a:gd name="T0" fmla="*/ 927 w 1379"/>
                  <a:gd name="T1" fmla="*/ 0 h 1375"/>
                  <a:gd name="T2" fmla="*/ 692 w 1379"/>
                  <a:gd name="T3" fmla="*/ 448 h 1375"/>
                  <a:gd name="T4" fmla="*/ 458 w 1379"/>
                  <a:gd name="T5" fmla="*/ 0 h 1375"/>
                  <a:gd name="T6" fmla="*/ 0 w 1379"/>
                  <a:gd name="T7" fmla="*/ 0 h 1375"/>
                  <a:gd name="T8" fmla="*/ 482 w 1379"/>
                  <a:gd name="T9" fmla="*/ 832 h 1375"/>
                  <a:gd name="T10" fmla="*/ 482 w 1379"/>
                  <a:gd name="T11" fmla="*/ 1375 h 1375"/>
                  <a:gd name="T12" fmla="*/ 895 w 1379"/>
                  <a:gd name="T13" fmla="*/ 1375 h 1375"/>
                  <a:gd name="T14" fmla="*/ 895 w 1379"/>
                  <a:gd name="T15" fmla="*/ 832 h 1375"/>
                  <a:gd name="T16" fmla="*/ 1379 w 1379"/>
                  <a:gd name="T17" fmla="*/ 0 h 1375"/>
                  <a:gd name="T18" fmla="*/ 927 w 1379"/>
                  <a:gd name="T19" fmla="*/ 0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9" h="1375">
                    <a:moveTo>
                      <a:pt x="927" y="0"/>
                    </a:moveTo>
                    <a:lnTo>
                      <a:pt x="692" y="448"/>
                    </a:lnTo>
                    <a:lnTo>
                      <a:pt x="458" y="0"/>
                    </a:lnTo>
                    <a:lnTo>
                      <a:pt x="0" y="0"/>
                    </a:lnTo>
                    <a:lnTo>
                      <a:pt x="482" y="832"/>
                    </a:lnTo>
                    <a:lnTo>
                      <a:pt x="482" y="1375"/>
                    </a:lnTo>
                    <a:lnTo>
                      <a:pt x="895" y="1375"/>
                    </a:lnTo>
                    <a:lnTo>
                      <a:pt x="895" y="832"/>
                    </a:lnTo>
                    <a:lnTo>
                      <a:pt x="1379" y="0"/>
                    </a:lnTo>
                    <a:lnTo>
                      <a:pt x="9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23" name="Freeform 15">
                <a:extLst>
                  <a:ext uri="{FF2B5EF4-FFF2-40B4-BE49-F238E27FC236}">
                    <a16:creationId xmlns:a16="http://schemas.microsoft.com/office/drawing/2014/main" id="{F58B06B8-20C0-0743-AE6A-93463CE221CC}"/>
                  </a:ext>
                </a:extLst>
              </p:cNvPr>
              <p:cNvSpPr>
                <a:spLocks/>
              </p:cNvSpPr>
              <p:nvPr userDrawn="1"/>
            </p:nvSpPr>
            <p:spPr bwMode="auto">
              <a:xfrm>
                <a:off x="10029626" y="334901"/>
                <a:ext cx="283026" cy="102805"/>
              </a:xfrm>
              <a:custGeom>
                <a:avLst/>
                <a:gdLst>
                  <a:gd name="T0" fmla="*/ 2731 w 2731"/>
                  <a:gd name="T1" fmla="*/ 0 h 992"/>
                  <a:gd name="T2" fmla="*/ 0 w 2731"/>
                  <a:gd name="T3" fmla="*/ 992 h 992"/>
                  <a:gd name="T4" fmla="*/ 2731 w 2731"/>
                  <a:gd name="T5" fmla="*/ 511 h 992"/>
                  <a:gd name="T6" fmla="*/ 2731 w 2731"/>
                  <a:gd name="T7" fmla="*/ 0 h 992"/>
                </a:gdLst>
                <a:ahLst/>
                <a:cxnLst>
                  <a:cxn ang="0">
                    <a:pos x="T0" y="T1"/>
                  </a:cxn>
                  <a:cxn ang="0">
                    <a:pos x="T2" y="T3"/>
                  </a:cxn>
                  <a:cxn ang="0">
                    <a:pos x="T4" y="T5"/>
                  </a:cxn>
                  <a:cxn ang="0">
                    <a:pos x="T6" y="T7"/>
                  </a:cxn>
                </a:cxnLst>
                <a:rect l="0" t="0" r="r" b="b"/>
                <a:pathLst>
                  <a:path w="2731" h="992">
                    <a:moveTo>
                      <a:pt x="2731" y="0"/>
                    </a:moveTo>
                    <a:lnTo>
                      <a:pt x="0" y="992"/>
                    </a:lnTo>
                    <a:lnTo>
                      <a:pt x="2731" y="511"/>
                    </a:lnTo>
                    <a:lnTo>
                      <a:pt x="273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grpSp>
      </p:grpSp>
    </p:spTree>
    <p:extLst>
      <p:ext uri="{BB962C8B-B14F-4D97-AF65-F5344CB8AC3E}">
        <p14:creationId xmlns:p14="http://schemas.microsoft.com/office/powerpoint/2010/main" val="1281780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61BBFA54-BD70-4297-B59A-2CF20534C635}"/>
              </a:ext>
            </a:extLst>
          </p:cNvPr>
          <p:cNvGraphicFramePr>
            <a:graphicFrameLocks noChangeAspect="1"/>
          </p:cNvGraphicFramePr>
          <p:nvPr>
            <p:custDataLst>
              <p:tags r:id="rId2"/>
            </p:custDataLst>
            <p:extLst>
              <p:ext uri="{D42A27DB-BD31-4B8C-83A1-F6EECF244321}">
                <p14:modId xmlns:p14="http://schemas.microsoft.com/office/powerpoint/2010/main" val="29489308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8670" name="think-cell Slide" r:id="rId5" imgW="592" imgH="591" progId="TCLayout.ActiveDocument.1">
                  <p:embed/>
                </p:oleObj>
              </mc:Choice>
              <mc:Fallback>
                <p:oleObj name="think-cell Slide" r:id="rId5" imgW="592" imgH="591" progId="TCLayout.ActiveDocument.1">
                  <p:embed/>
                  <p:pic>
                    <p:nvPicPr>
                      <p:cNvPr id="7" name="Object 6" hidden="1">
                        <a:extLst>
                          <a:ext uri="{FF2B5EF4-FFF2-40B4-BE49-F238E27FC236}">
                            <a16:creationId xmlns:a16="http://schemas.microsoft.com/office/drawing/2014/main" id="{61BBFA54-BD70-4297-B59A-2CF20534C63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01F1FB97-3004-5D4A-83B1-AF574F60480D}"/>
              </a:ext>
            </a:extLst>
          </p:cNvPr>
          <p:cNvSpPr>
            <a:spLocks noGrp="1"/>
          </p:cNvSpPr>
          <p:nvPr>
            <p:ph type="title"/>
          </p:nvPr>
        </p:nvSpPr>
        <p:spPr>
          <a:xfrm>
            <a:off x="578165" y="421888"/>
            <a:ext cx="11586126" cy="369332"/>
          </a:xfrm>
        </p:spPr>
        <p:txBody>
          <a:bodyPr vert="horz"/>
          <a:lstStyle/>
          <a:p>
            <a:r>
              <a:rPr lang="el-GR"/>
              <a:t>Πώς θα μπορούσε το νέο λειτουργικό μοντέλο να υποστηρίξει τη νέα υπηρεσία; </a:t>
            </a:r>
            <a:endParaRPr lang="en-GR"/>
          </a:p>
        </p:txBody>
      </p:sp>
      <p:sp>
        <p:nvSpPr>
          <p:cNvPr id="5" name="Slide Number Placeholder 4">
            <a:extLst>
              <a:ext uri="{FF2B5EF4-FFF2-40B4-BE49-F238E27FC236}">
                <a16:creationId xmlns:a16="http://schemas.microsoft.com/office/drawing/2014/main" id="{5F1935A7-2887-4B4E-B76F-5F954C6CDAF7}"/>
              </a:ext>
            </a:extLst>
          </p:cNvPr>
          <p:cNvSpPr>
            <a:spLocks noGrp="1"/>
          </p:cNvSpPr>
          <p:nvPr>
            <p:ph type="sldNum" sz="quarter" idx="10"/>
          </p:nvPr>
        </p:nvSpPr>
        <p:spPr/>
        <p:txBody>
          <a:bodyPr/>
          <a:lstStyle/>
          <a:p>
            <a:pPr algn="ctr"/>
            <a:fld id="{8B680765-40E2-AC40-8F5D-C6BB6AC8B5D5}" type="slidenum">
              <a:rPr lang="en-GB" smtClean="0"/>
              <a:pPr algn="ctr"/>
              <a:t>15</a:t>
            </a:fld>
            <a:endParaRPr lang="en-GB"/>
          </a:p>
        </p:txBody>
      </p:sp>
      <p:grpSp>
        <p:nvGrpSpPr>
          <p:cNvPr id="26" name="dynamictitle__637528642888155799">
            <a:extLst>
              <a:ext uri="{FF2B5EF4-FFF2-40B4-BE49-F238E27FC236}">
                <a16:creationId xmlns:a16="http://schemas.microsoft.com/office/drawing/2014/main" id="{B369C823-8BA8-4826-B99B-5FCE627A229B}"/>
              </a:ext>
            </a:extLst>
          </p:cNvPr>
          <p:cNvGrpSpPr/>
          <p:nvPr>
            <p:custDataLst>
              <p:tags r:id="rId3"/>
            </p:custDataLst>
          </p:nvPr>
        </p:nvGrpSpPr>
        <p:grpSpPr>
          <a:xfrm>
            <a:off x="9444775" y="1423685"/>
            <a:ext cx="3004400" cy="284683"/>
            <a:chOff x="3391816" y="2103758"/>
            <a:chExt cx="2975228" cy="257233"/>
          </a:xfrm>
        </p:grpSpPr>
        <p:sp>
          <p:nvSpPr>
            <p:cNvPr id="27" name="Arrow: Left-Right 26">
              <a:extLst>
                <a:ext uri="{FF2B5EF4-FFF2-40B4-BE49-F238E27FC236}">
                  <a16:creationId xmlns:a16="http://schemas.microsoft.com/office/drawing/2014/main" id="{06C397CB-93F3-41AF-8075-7C856F086A3F}"/>
                </a:ext>
              </a:extLst>
            </p:cNvPr>
            <p:cNvSpPr/>
            <p:nvPr/>
          </p:nvSpPr>
          <p:spPr>
            <a:xfrm>
              <a:off x="3391816" y="2103758"/>
              <a:ext cx="2975228" cy="257233"/>
            </a:xfrm>
            <a:prstGeom prst="leftRightArrow">
              <a:avLst>
                <a:gd name="adj1" fmla="val 100000"/>
                <a:gd name="adj2" fmla="val 0"/>
              </a:avLst>
            </a:prstGeom>
            <a:noFill/>
            <a:ln w="9525" cap="flat" cmpd="sng" algn="ctr">
              <a:noFill/>
              <a:prstDash val="solid"/>
            </a:ln>
            <a:effectLst/>
          </p:spPr>
          <p:txBody>
            <a:bodyPr wrap="square" lIns="0" tIns="0" rIns="0" bIns="79683" rtlCol="0" anchor="b" anchorCtr="0">
              <a:spAutoFit/>
            </a:bodyPr>
            <a:lstStyle/>
            <a:p>
              <a:pPr algn="ctr" defTabSz="1011966" fontAlgn="auto">
                <a:spcBef>
                  <a:spcPts val="0"/>
                </a:spcBef>
                <a:spcAft>
                  <a:spcPts val="0"/>
                </a:spcAft>
                <a:defRPr/>
              </a:pPr>
              <a:r>
                <a:rPr lang="el-GR" sz="1327" b="1" kern="0">
                  <a:solidFill>
                    <a:srgbClr val="27ACAA"/>
                  </a:solidFill>
                  <a:latin typeface="EYInterstate Light" panose="02000506000000020004" pitchFamily="2" charset="0"/>
                </a:rPr>
                <a:t>Παρατηρήσεις/ Ερωτήσεις; </a:t>
              </a:r>
              <a:endParaRPr lang="en-US" sz="1327" kern="0">
                <a:solidFill>
                  <a:srgbClr val="27ACAA"/>
                </a:solidFill>
                <a:latin typeface="EYInterstate Light" panose="02000506000000020004" pitchFamily="2" charset="0"/>
              </a:endParaRPr>
            </a:p>
          </p:txBody>
        </p:sp>
        <p:cxnSp>
          <p:nvCxnSpPr>
            <p:cNvPr id="28" name="Straight Connector 27">
              <a:extLst>
                <a:ext uri="{FF2B5EF4-FFF2-40B4-BE49-F238E27FC236}">
                  <a16:creationId xmlns:a16="http://schemas.microsoft.com/office/drawing/2014/main" id="{4A60FA01-9B11-4314-8FC7-2CD5633F931C}"/>
                </a:ext>
              </a:extLst>
            </p:cNvPr>
            <p:cNvCxnSpPr>
              <a:cxnSpLocks/>
              <a:stCxn id="27" idx="4"/>
              <a:endCxn id="27" idx="6"/>
            </p:cNvCxnSpPr>
            <p:nvPr/>
          </p:nvCxnSpPr>
          <p:spPr>
            <a:xfrm>
              <a:off x="3391816" y="2360990"/>
              <a:ext cx="2975228" cy="0"/>
            </a:xfrm>
            <a:prstGeom prst="line">
              <a:avLst/>
            </a:prstGeom>
            <a:noFill/>
            <a:ln w="9525" cap="flat" cmpd="sng" algn="ctr">
              <a:solidFill>
                <a:srgbClr val="747480"/>
              </a:solidFill>
              <a:prstDash val="solid"/>
              <a:round/>
              <a:headEnd type="none" w="med" len="med"/>
              <a:tailEnd type="none" w="med" len="med"/>
            </a:ln>
            <a:effectLst/>
          </p:spPr>
        </p:cxnSp>
      </p:grpSp>
      <p:sp>
        <p:nvSpPr>
          <p:cNvPr id="29" name="Content Placeholder 2">
            <a:extLst>
              <a:ext uri="{FF2B5EF4-FFF2-40B4-BE49-F238E27FC236}">
                <a16:creationId xmlns:a16="http://schemas.microsoft.com/office/drawing/2014/main" id="{CD7CDA30-F6D0-47A3-9096-A00B7FF7B73E}"/>
              </a:ext>
            </a:extLst>
          </p:cNvPr>
          <p:cNvSpPr txBox="1">
            <a:spLocks/>
          </p:cNvSpPr>
          <p:nvPr/>
        </p:nvSpPr>
        <p:spPr>
          <a:xfrm>
            <a:off x="9444775" y="1875355"/>
            <a:ext cx="3004399" cy="4351912"/>
          </a:xfrm>
          <a:prstGeom prst="rect">
            <a:avLst/>
          </a:prstGeom>
        </p:spPr>
        <p:txBody>
          <a:bodyPr vert="horz" lIns="0" tIns="0" rIns="0" bIns="0" rtlCol="0" anchor="t" anchorCtr="0">
            <a:noAutofit/>
          </a:bodyPr>
          <a:lstStyle>
            <a:lvl1pPr marL="171450" indent="-171450" algn="l" defTabSz="914400" rtl="0" eaLnBrk="1" latinLnBrk="0" hangingPunct="1">
              <a:spcBef>
                <a:spcPct val="20000"/>
              </a:spcBef>
              <a:buClr>
                <a:schemeClr val="bg1"/>
              </a:buClr>
              <a:buSzPct val="70000"/>
              <a:buFont typeface="Arial" panose="020B0604020202020204" pitchFamily="34" charset="0"/>
              <a:buChar char="►"/>
              <a:defRPr sz="1100" kern="1200">
                <a:solidFill>
                  <a:schemeClr val="tx1"/>
                </a:solidFill>
                <a:latin typeface="+mn-lt"/>
                <a:ea typeface="+mn-ea"/>
                <a:cs typeface="+mn-cs"/>
              </a:defRPr>
            </a:lvl1pPr>
            <a:lvl2pPr marL="341313" indent="-169863" algn="l" defTabSz="914400" rtl="0" eaLnBrk="1" latinLnBrk="0" hangingPunct="1">
              <a:spcBef>
                <a:spcPct val="20000"/>
              </a:spcBef>
              <a:buClr>
                <a:schemeClr val="bg1"/>
              </a:buClr>
              <a:buSzPct val="70000"/>
              <a:buFont typeface="Arial" panose="020B0604020202020204" pitchFamily="34" charset="0"/>
              <a:buChar char="►"/>
              <a:defRPr sz="1100" kern="1200">
                <a:solidFill>
                  <a:schemeClr val="tx1"/>
                </a:solidFill>
                <a:latin typeface="+mn-lt"/>
                <a:ea typeface="+mn-ea"/>
                <a:cs typeface="+mn-cs"/>
              </a:defRPr>
            </a:lvl2pPr>
            <a:lvl3pPr marL="514350" indent="-171450" algn="l" defTabSz="914400" rtl="0" eaLnBrk="1" latinLnBrk="0" hangingPunct="1">
              <a:spcBef>
                <a:spcPct val="20000"/>
              </a:spcBef>
              <a:buClr>
                <a:schemeClr val="bg1"/>
              </a:buClr>
              <a:buSzPct val="70000"/>
              <a:buFont typeface="Arial" panose="020B0604020202020204" pitchFamily="34" charset="0"/>
              <a:buChar char="►"/>
              <a:tabLst/>
              <a:defRPr sz="1100" kern="1200">
                <a:solidFill>
                  <a:schemeClr val="tx1"/>
                </a:solidFill>
                <a:latin typeface="+mn-lt"/>
                <a:ea typeface="+mn-ea"/>
                <a:cs typeface="+mn-cs"/>
              </a:defRPr>
            </a:lvl3pPr>
            <a:lvl4pPr marL="685800" indent="-171450" algn="l" defTabSz="914400" rtl="0" eaLnBrk="1" latinLnBrk="0" hangingPunct="1">
              <a:spcBef>
                <a:spcPct val="20000"/>
              </a:spcBef>
              <a:buClr>
                <a:schemeClr val="bg1"/>
              </a:buClr>
              <a:buSzPct val="70000"/>
              <a:buFont typeface="Arial" panose="020B0604020202020204" pitchFamily="34" charset="0"/>
              <a:buChar char="►"/>
              <a:tabLst/>
              <a:defRPr sz="1100" kern="1200">
                <a:solidFill>
                  <a:schemeClr val="tx1"/>
                </a:solidFill>
                <a:latin typeface="+mn-lt"/>
                <a:ea typeface="+mn-ea"/>
                <a:cs typeface="+mn-cs"/>
              </a:defRPr>
            </a:lvl4pPr>
            <a:lvl5pPr marL="857250" indent="-171450" algn="l" defTabSz="914400" rtl="0" eaLnBrk="1" latinLnBrk="0" hangingPunct="1">
              <a:spcBef>
                <a:spcPct val="20000"/>
              </a:spcBef>
              <a:buClr>
                <a:schemeClr val="bg1"/>
              </a:buClr>
              <a:buSzPct val="70000"/>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95015" indent="-195015" defTabSz="1011966" fontAlgn="auto">
              <a:spcBef>
                <a:spcPts val="0"/>
              </a:spcBef>
              <a:spcAft>
                <a:spcPts val="664"/>
              </a:spcAft>
              <a:buClr>
                <a:srgbClr val="27ACAA"/>
              </a:buClr>
              <a:buSzPct val="75000"/>
              <a:buFont typeface="Wingdings 3" panose="05040102010807070707" pitchFamily="18" charset="2"/>
              <a:buChar char=""/>
              <a:defRPr/>
            </a:pPr>
            <a:r>
              <a:rPr lang="el-GR" sz="1328">
                <a:solidFill>
                  <a:srgbClr val="2E2E38"/>
                </a:solidFill>
                <a:latin typeface="EYInterstate Light" panose="02000506000000020004" pitchFamily="2" charset="0"/>
              </a:rPr>
              <a:t>Ποιες υπηρεσίες θα απαιτήσει η νέα υπηρεσία στο μέλλον;</a:t>
            </a:r>
          </a:p>
          <a:p>
            <a:pPr marL="195015" indent="-195015" defTabSz="1011966" fontAlgn="auto">
              <a:spcBef>
                <a:spcPts val="0"/>
              </a:spcBef>
              <a:spcAft>
                <a:spcPts val="664"/>
              </a:spcAft>
              <a:buClr>
                <a:srgbClr val="27ACAA"/>
              </a:buClr>
              <a:buSzPct val="75000"/>
              <a:buFont typeface="Wingdings 3" panose="05040102010807070707" pitchFamily="18" charset="2"/>
              <a:buChar char=""/>
              <a:defRPr/>
            </a:pPr>
            <a:r>
              <a:rPr lang="el-GR" sz="1328">
                <a:solidFill>
                  <a:srgbClr val="2E2E38"/>
                </a:solidFill>
                <a:latin typeface="EYInterstate Light" panose="02000506000000020004" pitchFamily="2" charset="0"/>
              </a:rPr>
              <a:t>Πώς θα είναι η οργανωτική δομή, συμπεριλαμβανομένων νέων προσλήψεων , παροχών εξωτερικής ανάθεσης και αναδόχων;</a:t>
            </a:r>
          </a:p>
          <a:p>
            <a:pPr marL="195015" indent="-195015" defTabSz="1011966" fontAlgn="auto">
              <a:spcBef>
                <a:spcPts val="0"/>
              </a:spcBef>
              <a:spcAft>
                <a:spcPts val="664"/>
              </a:spcAft>
              <a:buClr>
                <a:srgbClr val="27ACAA"/>
              </a:buClr>
              <a:buSzPct val="75000"/>
              <a:buFont typeface="Wingdings 3" panose="05040102010807070707" pitchFamily="18" charset="2"/>
              <a:buChar char=""/>
              <a:defRPr/>
            </a:pPr>
            <a:r>
              <a:rPr lang="el-GR" sz="1328">
                <a:solidFill>
                  <a:srgbClr val="2E2E38"/>
                </a:solidFill>
                <a:latin typeface="EYInterstate Light" panose="02000506000000020004" pitchFamily="2" charset="0"/>
              </a:rPr>
              <a:t>Τι τροποποίηση θα χρειαστεί για συστήματα και διαδικασίες;</a:t>
            </a:r>
          </a:p>
          <a:p>
            <a:pPr marL="195015" indent="-195015" defTabSz="1011966" fontAlgn="auto">
              <a:spcBef>
                <a:spcPts val="0"/>
              </a:spcBef>
              <a:spcAft>
                <a:spcPts val="664"/>
              </a:spcAft>
              <a:buClr>
                <a:srgbClr val="27ACAA"/>
              </a:buClr>
              <a:buSzPct val="75000"/>
              <a:buFont typeface="Wingdings 3" panose="05040102010807070707" pitchFamily="18" charset="2"/>
              <a:buChar char=""/>
              <a:defRPr/>
            </a:pPr>
            <a:r>
              <a:rPr lang="el-GR" sz="1328">
                <a:solidFill>
                  <a:srgbClr val="2E2E38"/>
                </a:solidFill>
                <a:latin typeface="EYInterstate Light" panose="02000506000000020004" pitchFamily="2" charset="0"/>
              </a:rPr>
              <a:t>Ποια νέα συστήματα θα χρειαστεί να κατασκευαστούν ως αποτέλεσμα του διαχωρισμού;</a:t>
            </a:r>
          </a:p>
          <a:p>
            <a:pPr marL="195015" indent="-195015" defTabSz="1011966" fontAlgn="auto">
              <a:spcBef>
                <a:spcPts val="0"/>
              </a:spcBef>
              <a:spcAft>
                <a:spcPts val="664"/>
              </a:spcAft>
              <a:buClr>
                <a:srgbClr val="27ACAA"/>
              </a:buClr>
              <a:buSzPct val="75000"/>
              <a:buFont typeface="Wingdings 3" panose="05040102010807070707" pitchFamily="18" charset="2"/>
              <a:buChar char=""/>
              <a:defRPr/>
            </a:pPr>
            <a:r>
              <a:rPr lang="el-GR" sz="1328">
                <a:solidFill>
                  <a:srgbClr val="2E2E38"/>
                </a:solidFill>
                <a:latin typeface="EYInterstate Light" panose="02000506000000020004" pitchFamily="2" charset="0"/>
              </a:rPr>
              <a:t>Ποιες πρόσθετες πολιτικές/διαδικασίες θα απαιτηθούν για τη νέα υπηρεσία;</a:t>
            </a:r>
            <a:endParaRPr lang="en-US" sz="1328">
              <a:solidFill>
                <a:srgbClr val="2E2E38"/>
              </a:solidFill>
              <a:latin typeface="EYInterstate Light" panose="02000506000000020004" pitchFamily="2" charset="0"/>
            </a:endParaRPr>
          </a:p>
        </p:txBody>
      </p:sp>
      <p:graphicFrame>
        <p:nvGraphicFramePr>
          <p:cNvPr id="49" name="Table 48">
            <a:extLst>
              <a:ext uri="{FF2B5EF4-FFF2-40B4-BE49-F238E27FC236}">
                <a16:creationId xmlns:a16="http://schemas.microsoft.com/office/drawing/2014/main" id="{65F2966A-8173-4883-91CB-62D2F5803AAC}"/>
              </a:ext>
            </a:extLst>
          </p:cNvPr>
          <p:cNvGraphicFramePr>
            <a:graphicFrameLocks noGrp="1"/>
          </p:cNvGraphicFramePr>
          <p:nvPr>
            <p:extLst>
              <p:ext uri="{D42A27DB-BD31-4B8C-83A1-F6EECF244321}">
                <p14:modId xmlns:p14="http://schemas.microsoft.com/office/powerpoint/2010/main" val="1943125300"/>
              </p:ext>
            </p:extLst>
          </p:nvPr>
        </p:nvGraphicFramePr>
        <p:xfrm>
          <a:off x="608788" y="1031432"/>
          <a:ext cx="8590885" cy="5980085"/>
        </p:xfrm>
        <a:graphic>
          <a:graphicData uri="http://schemas.openxmlformats.org/drawingml/2006/table">
            <a:tbl>
              <a:tblPr/>
              <a:tblGrid>
                <a:gridCol w="804937">
                  <a:extLst>
                    <a:ext uri="{9D8B030D-6E8A-4147-A177-3AD203B41FA5}">
                      <a16:colId xmlns:a16="http://schemas.microsoft.com/office/drawing/2014/main" val="1001140716"/>
                    </a:ext>
                  </a:extLst>
                </a:gridCol>
                <a:gridCol w="1104148">
                  <a:extLst>
                    <a:ext uri="{9D8B030D-6E8A-4147-A177-3AD203B41FA5}">
                      <a16:colId xmlns:a16="http://schemas.microsoft.com/office/drawing/2014/main" val="2708274486"/>
                    </a:ext>
                  </a:extLst>
                </a:gridCol>
                <a:gridCol w="1140076">
                  <a:extLst>
                    <a:ext uri="{9D8B030D-6E8A-4147-A177-3AD203B41FA5}">
                      <a16:colId xmlns:a16="http://schemas.microsoft.com/office/drawing/2014/main" val="2232140323"/>
                    </a:ext>
                  </a:extLst>
                </a:gridCol>
                <a:gridCol w="903166">
                  <a:extLst>
                    <a:ext uri="{9D8B030D-6E8A-4147-A177-3AD203B41FA5}">
                      <a16:colId xmlns:a16="http://schemas.microsoft.com/office/drawing/2014/main" val="1473357312"/>
                    </a:ext>
                  </a:extLst>
                </a:gridCol>
                <a:gridCol w="957943">
                  <a:extLst>
                    <a:ext uri="{9D8B030D-6E8A-4147-A177-3AD203B41FA5}">
                      <a16:colId xmlns:a16="http://schemas.microsoft.com/office/drawing/2014/main" val="2321439965"/>
                    </a:ext>
                  </a:extLst>
                </a:gridCol>
                <a:gridCol w="968829">
                  <a:extLst>
                    <a:ext uri="{9D8B030D-6E8A-4147-A177-3AD203B41FA5}">
                      <a16:colId xmlns:a16="http://schemas.microsoft.com/office/drawing/2014/main" val="3640357381"/>
                    </a:ext>
                  </a:extLst>
                </a:gridCol>
                <a:gridCol w="802700">
                  <a:extLst>
                    <a:ext uri="{9D8B030D-6E8A-4147-A177-3AD203B41FA5}">
                      <a16:colId xmlns:a16="http://schemas.microsoft.com/office/drawing/2014/main" val="136443489"/>
                    </a:ext>
                  </a:extLst>
                </a:gridCol>
                <a:gridCol w="954543">
                  <a:extLst>
                    <a:ext uri="{9D8B030D-6E8A-4147-A177-3AD203B41FA5}">
                      <a16:colId xmlns:a16="http://schemas.microsoft.com/office/drawing/2014/main" val="3325033558"/>
                    </a:ext>
                  </a:extLst>
                </a:gridCol>
                <a:gridCol w="954543">
                  <a:extLst>
                    <a:ext uri="{9D8B030D-6E8A-4147-A177-3AD203B41FA5}">
                      <a16:colId xmlns:a16="http://schemas.microsoft.com/office/drawing/2014/main" val="3160321839"/>
                    </a:ext>
                  </a:extLst>
                </a:gridCol>
              </a:tblGrid>
              <a:tr h="255889">
                <a:tc rowSpan="2">
                  <a:txBody>
                    <a:bodyPr/>
                    <a:lstStyle/>
                    <a:p>
                      <a:pPr algn="ctr" fontAlgn="t"/>
                      <a:r>
                        <a:rPr lang="el-GR" sz="1000" b="0" i="0" u="none" strike="noStrike">
                          <a:solidFill>
                            <a:srgbClr val="000000"/>
                          </a:solidFill>
                          <a:effectLst/>
                          <a:latin typeface="Arial" panose="020B0604020202020204" pitchFamily="34" charset="0"/>
                        </a:rPr>
                        <a:t> </a:t>
                      </a:r>
                    </a:p>
                  </a:txBody>
                  <a:tcPr marL="8783" marR="8783" marT="8783" marB="0">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ACAA"/>
                    </a:solidFill>
                  </a:tcPr>
                </a:tc>
                <a:tc gridSpan="2">
                  <a:txBody>
                    <a:bodyPr/>
                    <a:lstStyle/>
                    <a:p>
                      <a:pPr algn="ctr" fontAlgn="t"/>
                      <a:r>
                        <a:rPr lang="el-GR" sz="1100" b="1" i="0" u="none" strike="noStrike">
                          <a:solidFill>
                            <a:schemeClr val="bg1"/>
                          </a:solidFill>
                          <a:effectLst/>
                          <a:latin typeface="+mn-lt"/>
                        </a:rPr>
                        <a:t>ΚΗΝ Νίκος Κούρκουλος</a:t>
                      </a:r>
                      <a:endParaRPr lang="en-US" sz="1100" b="1" i="0" u="none" strike="noStrike">
                        <a:solidFill>
                          <a:schemeClr val="bg1"/>
                        </a:solidFill>
                        <a:effectLst/>
                        <a:latin typeface="+mn-lt"/>
                      </a:endParaRPr>
                    </a:p>
                  </a:txBody>
                  <a:tcPr marL="8783" marR="8783" marT="878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ACAA"/>
                    </a:solidFill>
                  </a:tcPr>
                </a:tc>
                <a:tc hMerge="1">
                  <a:txBody>
                    <a:bodyPr/>
                    <a:lstStyle/>
                    <a:p>
                      <a:endParaRPr lang="en-US"/>
                    </a:p>
                  </a:txBody>
                  <a:tcPr/>
                </a:tc>
                <a:tc gridSpan="6">
                  <a:txBody>
                    <a:bodyPr/>
                    <a:lstStyle/>
                    <a:p>
                      <a:pPr algn="ctr" fontAlgn="t"/>
                      <a:r>
                        <a:rPr lang="el-GR" sz="1100" b="1" i="0" u="none" strike="noStrike">
                          <a:solidFill>
                            <a:schemeClr val="bg1"/>
                          </a:solidFill>
                          <a:effectLst/>
                          <a:latin typeface="+mn-lt"/>
                        </a:rPr>
                        <a:t>ΓΑΟΝΑ Άγιος Σάββας</a:t>
                      </a:r>
                      <a:endParaRPr lang="el-GR" sz="1100" b="1" i="0" u="none" strike="noStrike" dirty="0">
                        <a:solidFill>
                          <a:schemeClr val="bg1"/>
                        </a:solidFill>
                        <a:effectLst/>
                        <a:latin typeface="+mn-lt"/>
                      </a:endParaRPr>
                    </a:p>
                  </a:txBody>
                  <a:tcPr marL="8783" marR="8783" marT="8783"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ACAA"/>
                    </a:solidFill>
                  </a:tcPr>
                </a:tc>
                <a:tc hMerge="1">
                  <a:txBody>
                    <a:bodyPr/>
                    <a:lstStyle/>
                    <a:p>
                      <a:pPr algn="ctr" fontAlgn="t"/>
                      <a:endParaRPr lang="el-GR" sz="1000" b="0" i="0" u="none" strike="noStrike">
                        <a:solidFill>
                          <a:srgbClr val="000000"/>
                        </a:solidFill>
                        <a:effectLst/>
                        <a:latin typeface="+mn-lt"/>
                      </a:endParaRPr>
                    </a:p>
                  </a:txBody>
                  <a:tcPr marL="8783" marR="8783" marT="87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hMerge="1">
                  <a:txBody>
                    <a:bodyPr/>
                    <a:lstStyle/>
                    <a:p>
                      <a:pPr algn="ctr" fontAlgn="t"/>
                      <a:endParaRPr lang="el-GR" sz="1000" b="0" i="0" u="none" strike="noStrike">
                        <a:solidFill>
                          <a:srgbClr val="000000"/>
                        </a:solidFill>
                        <a:effectLst/>
                        <a:latin typeface="+mn-lt"/>
                      </a:endParaRPr>
                    </a:p>
                  </a:txBody>
                  <a:tcPr marL="8783" marR="8783" marT="87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hMerge="1">
                  <a:txBody>
                    <a:bodyPr/>
                    <a:lstStyle/>
                    <a:p>
                      <a:pPr algn="ctr" fontAlgn="t"/>
                      <a:endParaRPr lang="el-GR" sz="1000" b="0" i="0" u="none" strike="noStrike">
                        <a:solidFill>
                          <a:srgbClr val="000000"/>
                        </a:solidFill>
                        <a:effectLst/>
                        <a:latin typeface="+mn-lt"/>
                      </a:endParaRPr>
                    </a:p>
                  </a:txBody>
                  <a:tcPr marL="8783" marR="8783" marT="87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hMerge="1">
                  <a:txBody>
                    <a:bodyPr/>
                    <a:lstStyle/>
                    <a:p>
                      <a:pPr algn="ctr" fontAlgn="t"/>
                      <a:endParaRPr lang="el-GR" sz="1000" b="0" i="0" u="none" strike="noStrike">
                        <a:solidFill>
                          <a:srgbClr val="000000"/>
                        </a:solidFill>
                        <a:effectLst/>
                        <a:latin typeface="+mn-lt"/>
                      </a:endParaRPr>
                    </a:p>
                  </a:txBody>
                  <a:tcPr marL="8783" marR="8783" marT="87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hMerge="1">
                  <a:txBody>
                    <a:bodyPr/>
                    <a:lstStyle/>
                    <a:p>
                      <a:pPr algn="ctr" fontAlgn="t"/>
                      <a:endParaRPr lang="el-GR" sz="1000" b="0" i="0" u="none" strike="noStrike">
                        <a:solidFill>
                          <a:srgbClr val="000000"/>
                        </a:solidFill>
                        <a:effectLst/>
                        <a:latin typeface="+mn-lt"/>
                      </a:endParaRPr>
                    </a:p>
                  </a:txBody>
                  <a:tcPr marL="8783" marR="8783" marT="87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668245833"/>
                  </a:ext>
                </a:extLst>
              </a:tr>
              <a:tr h="492430">
                <a:tc vMerge="1">
                  <a:txBody>
                    <a:bodyPr/>
                    <a:lstStyle/>
                    <a:p>
                      <a:pPr algn="ctr" fontAlgn="t"/>
                      <a:r>
                        <a:rPr lang="el-GR" sz="1000" b="0" i="0" u="none" strike="noStrike">
                          <a:solidFill>
                            <a:srgbClr val="000000"/>
                          </a:solidFill>
                          <a:effectLst/>
                          <a:latin typeface="Arial" panose="020B0604020202020204" pitchFamily="34" charset="0"/>
                        </a:rPr>
                        <a:t> </a:t>
                      </a:r>
                    </a:p>
                  </a:txBody>
                  <a:tcPr marL="8783" marR="8783" marT="87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l-GR" sz="1050" b="0" i="0" u="none" strike="noStrike">
                          <a:solidFill>
                            <a:schemeClr val="bg1"/>
                          </a:solidFill>
                          <a:effectLst/>
                          <a:latin typeface="+mn-lt"/>
                        </a:rPr>
                        <a:t>Χορήγηση θεραπείας</a:t>
                      </a:r>
                    </a:p>
                    <a:p>
                      <a:pPr algn="ctr" fontAlgn="t"/>
                      <a:r>
                        <a:rPr lang="el-GR" sz="1050" b="0" i="0" u="none" strike="noStrike">
                          <a:solidFill>
                            <a:schemeClr val="bg1"/>
                          </a:solidFill>
                          <a:effectLst/>
                          <a:latin typeface="+mn-lt"/>
                        </a:rPr>
                        <a:t>ΚΗΝ Νίκος Κούρκουλος &amp; στο σπίτι</a:t>
                      </a:r>
                      <a:endParaRPr lang="en-US" sz="1050" b="0" i="0" u="none" strike="noStrike">
                        <a:solidFill>
                          <a:schemeClr val="bg1"/>
                        </a:solidFill>
                        <a:effectLst/>
                        <a:latin typeface="+mn-lt"/>
                      </a:endParaRPr>
                    </a:p>
                  </a:txBody>
                  <a:tcPr marL="8783" marR="8783" marT="878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7ACAA"/>
                    </a:solidFill>
                  </a:tcPr>
                </a:tc>
                <a:tc hMerge="1">
                  <a:txBody>
                    <a:bodyPr/>
                    <a:lstStyle/>
                    <a:p>
                      <a:endParaRPr lang="en-US"/>
                    </a:p>
                  </a:txBody>
                  <a:tcPr/>
                </a:tc>
                <a:tc>
                  <a:txBody>
                    <a:bodyPr/>
                    <a:lstStyle/>
                    <a:p>
                      <a:pPr algn="ctr" fontAlgn="t"/>
                      <a:r>
                        <a:rPr lang="el-GR" sz="1050" b="0" i="0" u="none" strike="noStrike">
                          <a:solidFill>
                            <a:schemeClr val="bg1"/>
                          </a:solidFill>
                          <a:effectLst/>
                          <a:latin typeface="+mn-lt"/>
                        </a:rPr>
                        <a:t>Φαρμακείο</a:t>
                      </a:r>
                    </a:p>
                  </a:txBody>
                  <a:tcPr marL="8783" marR="8783" marT="878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7ACAA"/>
                    </a:solidFill>
                  </a:tcPr>
                </a:tc>
                <a:tc>
                  <a:txBody>
                    <a:bodyPr/>
                    <a:lstStyle/>
                    <a:p>
                      <a:pPr algn="ctr" fontAlgn="t"/>
                      <a:r>
                        <a:rPr lang="el-GR" sz="1050" b="0" i="0" u="none" strike="noStrike">
                          <a:solidFill>
                            <a:schemeClr val="bg1"/>
                          </a:solidFill>
                          <a:effectLst/>
                          <a:latin typeface="+mn-lt"/>
                        </a:rPr>
                        <a:t>Τεχνική Υπηρεσία</a:t>
                      </a:r>
                    </a:p>
                  </a:txBody>
                  <a:tcPr marL="8783" marR="8783" marT="878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7ACAA"/>
                    </a:solidFill>
                  </a:tcPr>
                </a:tc>
                <a:tc>
                  <a:txBody>
                    <a:bodyPr/>
                    <a:lstStyle/>
                    <a:p>
                      <a:pPr algn="ctr" fontAlgn="t"/>
                      <a:r>
                        <a:rPr lang="el-GR" sz="1050" b="0" i="0" u="none" strike="noStrike">
                          <a:solidFill>
                            <a:schemeClr val="bg1"/>
                          </a:solidFill>
                          <a:effectLst/>
                          <a:latin typeface="+mn-lt"/>
                        </a:rPr>
                        <a:t>Τμήμα Πληροφορικής </a:t>
                      </a:r>
                    </a:p>
                  </a:txBody>
                  <a:tcPr marL="8783" marR="8783" marT="878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7ACAA"/>
                    </a:solidFill>
                  </a:tcPr>
                </a:tc>
                <a:tc>
                  <a:txBody>
                    <a:bodyPr/>
                    <a:lstStyle/>
                    <a:p>
                      <a:pPr algn="ctr" fontAlgn="t"/>
                      <a:r>
                        <a:rPr lang="el-GR" sz="1050" b="0" i="0" u="none" strike="noStrike">
                          <a:solidFill>
                            <a:schemeClr val="bg1"/>
                          </a:solidFill>
                          <a:effectLst/>
                          <a:latin typeface="+mn-lt"/>
                        </a:rPr>
                        <a:t>Τμήμα Οικονομικού/</a:t>
                      </a:r>
                      <a:br>
                        <a:rPr lang="el-GR" sz="1050" b="0" i="0" u="none" strike="noStrike">
                          <a:solidFill>
                            <a:schemeClr val="bg1"/>
                          </a:solidFill>
                          <a:effectLst/>
                          <a:latin typeface="+mn-lt"/>
                        </a:rPr>
                      </a:br>
                      <a:r>
                        <a:rPr lang="el-GR" sz="1050" b="0" i="0" u="none" strike="noStrike">
                          <a:solidFill>
                            <a:schemeClr val="bg1"/>
                          </a:solidFill>
                          <a:effectLst/>
                          <a:latin typeface="+mn-lt"/>
                        </a:rPr>
                        <a:t>Διοικητικού</a:t>
                      </a:r>
                    </a:p>
                  </a:txBody>
                  <a:tcPr marL="8783" marR="8783" marT="878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7ACAA"/>
                    </a:solidFill>
                  </a:tcPr>
                </a:tc>
                <a:tc>
                  <a:txBody>
                    <a:bodyPr/>
                    <a:lstStyle/>
                    <a:p>
                      <a:pPr algn="ctr" fontAlgn="t"/>
                      <a:r>
                        <a:rPr lang="el-GR" sz="1050" b="0" i="0" u="none" strike="noStrike">
                          <a:solidFill>
                            <a:schemeClr val="bg1"/>
                          </a:solidFill>
                          <a:effectLst/>
                          <a:latin typeface="+mn-lt"/>
                        </a:rPr>
                        <a:t>Τμήμα Ποιότητας</a:t>
                      </a:r>
                    </a:p>
                  </a:txBody>
                  <a:tcPr marL="8783" marR="8783" marT="878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7ACAA"/>
                    </a:solidFill>
                  </a:tcPr>
                </a:tc>
                <a:tc>
                  <a:txBody>
                    <a:bodyPr/>
                    <a:lstStyle/>
                    <a:p>
                      <a:pPr algn="ctr" fontAlgn="t"/>
                      <a:r>
                        <a:rPr lang="el-GR" sz="1050" b="0" i="0" u="none" strike="noStrike">
                          <a:solidFill>
                            <a:schemeClr val="bg1"/>
                          </a:solidFill>
                          <a:effectLst/>
                          <a:latin typeface="+mn-lt"/>
                        </a:rPr>
                        <a:t>Τμήμα Εκπαίδευσης </a:t>
                      </a:r>
                    </a:p>
                  </a:txBody>
                  <a:tcPr marL="8783" marR="8783" marT="8783"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7ACAA"/>
                    </a:solidFill>
                  </a:tcPr>
                </a:tc>
                <a:extLst>
                  <a:ext uri="{0D108BD9-81ED-4DB2-BD59-A6C34878D82A}">
                    <a16:rowId xmlns:a16="http://schemas.microsoft.com/office/drawing/2014/main" val="1093094921"/>
                  </a:ext>
                </a:extLst>
              </a:tr>
              <a:tr h="1153396">
                <a:tc rowSpan="5">
                  <a:txBody>
                    <a:bodyPr/>
                    <a:lstStyle/>
                    <a:p>
                      <a:pPr algn="ctr" rtl="0" fontAlgn="t"/>
                      <a:r>
                        <a:rPr lang="el-GR" sz="1100" b="1" i="0" u="none" strike="noStrike">
                          <a:solidFill>
                            <a:schemeClr val="bg1"/>
                          </a:solidFill>
                          <a:effectLst/>
                          <a:latin typeface="+mn-lt"/>
                        </a:rPr>
                        <a:t>Διαδικασίες και επιμέρους βήματα</a:t>
                      </a:r>
                    </a:p>
                  </a:txBody>
                  <a:tcPr marL="8783" marR="8783" marT="8783" marB="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ACAA"/>
                    </a:solidFill>
                  </a:tcPr>
                </a:tc>
                <a:tc>
                  <a:txBody>
                    <a:bodyPr/>
                    <a:lstStyle/>
                    <a:p>
                      <a:pPr algn="ctr" fontAlgn="t"/>
                      <a:r>
                        <a:rPr lang="el-GR" sz="1000" b="0" i="0" u="none" strike="noStrike">
                          <a:solidFill>
                            <a:schemeClr val="bg1"/>
                          </a:solidFill>
                          <a:effectLst/>
                          <a:latin typeface="+mn-lt"/>
                        </a:rPr>
                        <a:t>Χορήγηση θεραπείας στο σπίτι</a:t>
                      </a:r>
                    </a:p>
                  </a:txBody>
                  <a:tcPr marL="8783" marR="8783" marT="8783" marB="0" anchor="ctr">
                    <a:lnL w="12700" cap="flat" cmpd="sng" algn="ctr">
                      <a:solidFill>
                        <a:schemeClr val="bg1"/>
                      </a:solidFill>
                      <a:prstDash val="solid"/>
                      <a:round/>
                      <a:headEnd type="none" w="med" len="med"/>
                      <a:tailEnd type="none" w="med" len="med"/>
                    </a:lnL>
                    <a:lnR w="12700" cap="flat" cmpd="sng" algn="ctr">
                      <a:solidFill>
                        <a:schemeClr val="bg1">
                          <a:lumMod val="95000"/>
                        </a:schemeClr>
                      </a:solidFill>
                      <a:prstDash val="sysDashDot"/>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fontAlgn="t"/>
                      <a:r>
                        <a:rPr lang="el-GR" sz="1000" b="0" i="0" u="none" strike="noStrike">
                          <a:solidFill>
                            <a:schemeClr val="bg1"/>
                          </a:solidFill>
                          <a:effectLst/>
                          <a:latin typeface="+mn-lt"/>
                        </a:rPr>
                        <a:t>Προγραμματισμός θεραπείας στο σπίτι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808080"/>
                    </a:solidFill>
                  </a:tcPr>
                </a:tc>
                <a:tc>
                  <a:txBody>
                    <a:bodyPr/>
                    <a:lstStyle/>
                    <a:p>
                      <a:pPr algn="ctr" fontAlgn="t"/>
                      <a:r>
                        <a:rPr lang="el-GR" sz="1000" b="0" i="0" u="none" strike="noStrike">
                          <a:solidFill>
                            <a:schemeClr val="tx1"/>
                          </a:solidFill>
                          <a:effectLst/>
                          <a:latin typeface="+mn-lt"/>
                        </a:rPr>
                        <a:t>Προετοιμασία φαρμάκου για μεταφορά στο σπίτι</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CAE8E7"/>
                    </a:solidFill>
                  </a:tcPr>
                </a:tc>
                <a:tc>
                  <a:txBody>
                    <a:bodyPr/>
                    <a:lstStyle/>
                    <a:p>
                      <a:pPr algn="ctr" fontAlgn="t"/>
                      <a:r>
                        <a:rPr lang="el-GR" sz="1000" b="0" i="0" u="none" strike="noStrike">
                          <a:solidFill>
                            <a:schemeClr val="bg1"/>
                          </a:solidFill>
                          <a:effectLst/>
                          <a:latin typeface="+mn-lt"/>
                        </a:rPr>
                        <a:t>Παροχή εξοπλισμού (Ψυγεία, Αυτοκίνητα)</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fontAlgn="t"/>
                      <a:r>
                        <a:rPr lang="el-GR" sz="1000" b="0" i="0" u="none" strike="noStrike">
                          <a:solidFill>
                            <a:schemeClr val="bg1"/>
                          </a:solidFill>
                          <a:effectLst/>
                          <a:latin typeface="+mn-lt"/>
                        </a:rPr>
                        <a:t>Ανάπτυξη/Παραμετροποίηση εφαρμογών</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fontAlgn="t"/>
                      <a:r>
                        <a:rPr lang="el-GR" sz="1000" b="0" i="0" u="none" strike="noStrike">
                          <a:solidFill>
                            <a:schemeClr val="tx1"/>
                          </a:solidFill>
                          <a:effectLst/>
                          <a:latin typeface="+mn-lt"/>
                        </a:rPr>
                        <a:t>Διαχείριση συστημάτων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CAE8E7"/>
                    </a:solidFill>
                  </a:tcPr>
                </a:tc>
                <a:tc>
                  <a:txBody>
                    <a:bodyPr/>
                    <a:lstStyle/>
                    <a:p>
                      <a:pPr algn="ctr" fontAlgn="t"/>
                      <a:r>
                        <a:rPr lang="el-GR" sz="1000" b="0" i="0" u="none" strike="noStrike">
                          <a:solidFill>
                            <a:schemeClr val="tx1"/>
                          </a:solidFill>
                          <a:effectLst/>
                          <a:latin typeface="+mn-lt"/>
                        </a:rPr>
                        <a:t>Ανάλυση αποτελεσμάτων διαχείρισης υπηρεσίας στο σπίτι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CAE8E7"/>
                    </a:solidFill>
                  </a:tcPr>
                </a:tc>
                <a:tc>
                  <a:txBody>
                    <a:bodyPr/>
                    <a:lstStyle/>
                    <a:p>
                      <a:pPr algn="ctr" fontAlgn="t"/>
                      <a:r>
                        <a:rPr lang="el-GR" sz="1000" b="0" i="0" u="none" strike="noStrike">
                          <a:solidFill>
                            <a:schemeClr val="tx1"/>
                          </a:solidFill>
                          <a:effectLst/>
                          <a:latin typeface="+mn-lt"/>
                        </a:rPr>
                        <a:t>Δημιουργία αναγκών επιμορφωτικού υλικού</a:t>
                      </a:r>
                    </a:p>
                  </a:txBody>
                  <a:tcPr marL="8783" marR="8783" marT="8783" marB="0" anchor="ctr">
                    <a:lnL w="12700" cap="flat" cmpd="sng" algn="ctr">
                      <a:solidFill>
                        <a:schemeClr val="bg1">
                          <a:lumMod val="95000"/>
                        </a:schemeClr>
                      </a:solidFill>
                      <a:prstDash val="sysDashDot"/>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CAE8E7"/>
                    </a:solidFill>
                  </a:tcPr>
                </a:tc>
                <a:extLst>
                  <a:ext uri="{0D108BD9-81ED-4DB2-BD59-A6C34878D82A}">
                    <a16:rowId xmlns:a16="http://schemas.microsoft.com/office/drawing/2014/main" val="2072246739"/>
                  </a:ext>
                </a:extLst>
              </a:tr>
              <a:tr h="1153396">
                <a:tc vMerge="1">
                  <a:txBody>
                    <a:bodyPr/>
                    <a:lstStyle/>
                    <a:p>
                      <a:endParaRPr lang="en-US"/>
                    </a:p>
                  </a:txBody>
                  <a:tcPr/>
                </a:tc>
                <a:tc>
                  <a:txBody>
                    <a:bodyPr/>
                    <a:lstStyle/>
                    <a:p>
                      <a:pPr algn="ctr" fontAlgn="t"/>
                      <a:r>
                        <a:rPr lang="el-GR" sz="1000" b="0" i="0" u="none" strike="noStrike">
                          <a:solidFill>
                            <a:schemeClr val="bg1"/>
                          </a:solidFill>
                          <a:effectLst/>
                          <a:latin typeface="+mn-lt"/>
                        </a:rPr>
                        <a:t>Εγγραφή θεραπείας στην υπηρεσία - Αποσαφήνιση κριτηρίων</a:t>
                      </a:r>
                    </a:p>
                  </a:txBody>
                  <a:tcPr marL="8783" marR="8783" marT="8783" marB="0" anchor="ctr">
                    <a:lnL w="12700" cap="flat" cmpd="sng" algn="ctr">
                      <a:solidFill>
                        <a:schemeClr val="bg1"/>
                      </a:solidFill>
                      <a:prstDash val="solid"/>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fontAlgn="t"/>
                      <a:r>
                        <a:rPr lang="el-GR" sz="1000" b="0" i="0" u="none" strike="noStrike">
                          <a:solidFill>
                            <a:schemeClr val="bg1"/>
                          </a:solidFill>
                          <a:effectLst/>
                          <a:latin typeface="+mn-lt"/>
                        </a:rPr>
                        <a:t>Υποστήριξη ασθενών</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fontAlgn="t"/>
                      <a:r>
                        <a:rPr lang="el-GR" sz="1000" b="0" i="0" u="none" strike="noStrike">
                          <a:solidFill>
                            <a:schemeClr val="tx1"/>
                          </a:solidFill>
                          <a:effectLst/>
                          <a:latin typeface="+mn-lt"/>
                        </a:rPr>
                        <a:t>Παραλαβή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CAE8E7"/>
                    </a:solidFill>
                  </a:tcPr>
                </a:tc>
                <a:tc>
                  <a:txBody>
                    <a:bodyPr/>
                    <a:lstStyle/>
                    <a:p>
                      <a:pPr algn="ctr" fontAlgn="t"/>
                      <a:r>
                        <a:rPr lang="el-GR" sz="1000" b="0" i="0" u="none" strike="noStrike">
                          <a:solidFill>
                            <a:schemeClr val="tx1"/>
                          </a:solidFill>
                          <a:effectLst/>
                          <a:latin typeface="+mn-lt"/>
                        </a:rPr>
                        <a:t>Προετοιμασία για χρήση στο σπίτι</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CAE8E7"/>
                    </a:solidFill>
                  </a:tcPr>
                </a:tc>
                <a:tc>
                  <a:txBody>
                    <a:bodyPr/>
                    <a:lstStyle/>
                    <a:p>
                      <a:pPr algn="ctr" fontAlgn="t"/>
                      <a:r>
                        <a:rPr lang="el-GR" sz="1000" b="0" i="0" u="none" strike="noStrike">
                          <a:solidFill>
                            <a:schemeClr val="tx1"/>
                          </a:solidFill>
                          <a:effectLst/>
                          <a:latin typeface="+mn-lt"/>
                        </a:rPr>
                        <a:t>Διαχείριση Εξοπλισμού</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CAE8E7"/>
                    </a:solidFill>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chemeClr val="tx1"/>
                          </a:solidFill>
                          <a:effectLst/>
                          <a:latin typeface="+mn-lt"/>
                        </a:rPr>
                        <a:t>Διαμόρφωση εντύπων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CAE8E7"/>
                    </a:solidFill>
                  </a:tcPr>
                </a:tc>
                <a:tc>
                  <a:txBody>
                    <a:bodyPr/>
                    <a:lstStyle/>
                    <a:p>
                      <a:pPr algn="ctr" fontAlgn="t"/>
                      <a:r>
                        <a:rPr lang="el-GR" sz="1000" b="0" i="0" u="none" strike="noStrike">
                          <a:solidFill>
                            <a:schemeClr val="tx1"/>
                          </a:solidFill>
                          <a:effectLst/>
                          <a:latin typeface="+mn-lt"/>
                        </a:rPr>
                        <a:t>Διαμόρφωση απαιτήσεων </a:t>
                      </a:r>
                    </a:p>
                  </a:txBody>
                  <a:tcPr marL="8783" marR="8783" marT="8783" marB="0" anchor="ctr">
                    <a:lnL w="12700" cap="flat" cmpd="sng" algn="ctr">
                      <a:solidFill>
                        <a:schemeClr val="bg1">
                          <a:lumMod val="95000"/>
                        </a:schemeClr>
                      </a:solidFill>
                      <a:prstDash val="sysDashDot"/>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CAE8E7"/>
                    </a:solidFill>
                  </a:tcPr>
                </a:tc>
                <a:extLst>
                  <a:ext uri="{0D108BD9-81ED-4DB2-BD59-A6C34878D82A}">
                    <a16:rowId xmlns:a16="http://schemas.microsoft.com/office/drawing/2014/main" val="348841843"/>
                  </a:ext>
                </a:extLst>
              </a:tr>
              <a:tr h="925347">
                <a:tc vMerge="1">
                  <a:txBody>
                    <a:bodyPr/>
                    <a:lstStyle/>
                    <a:p>
                      <a:endParaRPr lang="en-US"/>
                    </a:p>
                  </a:txBody>
                  <a:tcPr/>
                </a:tc>
                <a:tc>
                  <a:txBody>
                    <a:bodyPr/>
                    <a:lstStyle/>
                    <a:p>
                      <a:pPr algn="ctr" fontAlgn="t"/>
                      <a:r>
                        <a:rPr lang="el-GR" sz="1000" b="0" i="0" u="none" strike="noStrike">
                          <a:solidFill>
                            <a:schemeClr val="bg1"/>
                          </a:solidFill>
                          <a:effectLst/>
                          <a:latin typeface="+mn-lt"/>
                        </a:rPr>
                        <a:t>Αξιολόγηση ασφάλειας  σπιτιού</a:t>
                      </a:r>
                    </a:p>
                  </a:txBody>
                  <a:tcPr marL="8783" marR="8783" marT="8783" marB="0" anchor="ctr">
                    <a:lnL w="12700" cap="flat" cmpd="sng" algn="ctr">
                      <a:solidFill>
                        <a:schemeClr val="bg1"/>
                      </a:solidFill>
                      <a:prstDash val="solid"/>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808080"/>
                    </a:solidFill>
                  </a:tcPr>
                </a:tc>
                <a:tc>
                  <a:txBody>
                    <a:bodyPr/>
                    <a:lstStyle/>
                    <a:p>
                      <a:pPr algn="ctr" fontAlgn="t"/>
                      <a:r>
                        <a:rPr lang="el-GR" sz="1000" b="0" i="0" u="none" strike="noStrike">
                          <a:solidFill>
                            <a:schemeClr val="tx1"/>
                          </a:solidFill>
                          <a:effectLst/>
                          <a:latin typeface="+mn-lt"/>
                        </a:rPr>
                        <a:t>Διαχείριση αναφορών</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CAE8E7"/>
                    </a:solidFill>
                  </a:tcPr>
                </a:tc>
                <a:tc>
                  <a:txBody>
                    <a:bodyPr/>
                    <a:lstStyle/>
                    <a:p>
                      <a:pPr algn="ctr" fontAlgn="t"/>
                      <a:r>
                        <a:rPr lang="el-GR" sz="1000" b="0" i="0" u="none" strike="noStrike">
                          <a:solidFill>
                            <a:schemeClr val="bg1"/>
                          </a:solidFill>
                          <a:effectLst/>
                          <a:latin typeface="+mn-lt"/>
                        </a:rPr>
                        <a:t>Μεταφορά στο ψυγείο</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808080"/>
                    </a:solidFill>
                  </a:tcPr>
                </a:tc>
                <a:tc>
                  <a:txBody>
                    <a:bodyPr/>
                    <a:lstStyle/>
                    <a:p>
                      <a:pPr algn="ctr" fontAlgn="t"/>
                      <a:r>
                        <a:rPr lang="el-GR" sz="1000" b="0" i="0" u="none" strike="noStrike">
                          <a:solidFill>
                            <a:schemeClr val="bg1"/>
                          </a:solidFill>
                          <a:effectLst/>
                          <a:latin typeface="+mn-lt"/>
                        </a:rPr>
                        <a:t>Αποκομιδή απορριμμάτων  από θεραπεία στο σπίτι</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808080"/>
                    </a:solidFill>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chemeClr val="tx1"/>
                          </a:solidFill>
                          <a:effectLst/>
                          <a:latin typeface="+mn-lt"/>
                        </a:rPr>
                        <a:t>Συλλογή εντύπων</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CAE8E7"/>
                    </a:solidFill>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7450084"/>
                  </a:ext>
                </a:extLst>
              </a:tr>
              <a:tr h="469243">
                <a:tc vMerge="1">
                  <a:txBody>
                    <a:bodyPr/>
                    <a:lstStyle/>
                    <a:p>
                      <a:endParaRPr lang="en-US"/>
                    </a:p>
                  </a:txBody>
                  <a:tcPr/>
                </a:tc>
                <a:tc>
                  <a:txBody>
                    <a:bodyPr/>
                    <a:lstStyle/>
                    <a:p>
                      <a:pPr algn="ctr" fontAlgn="t"/>
                      <a:r>
                        <a:rPr lang="el-GR" sz="1000" b="0" i="0" u="none" strike="noStrike">
                          <a:solidFill>
                            <a:schemeClr val="bg1"/>
                          </a:solidFill>
                          <a:effectLst/>
                          <a:latin typeface="+mn-lt"/>
                        </a:rPr>
                        <a:t>Διαχείριση ασθενούς</a:t>
                      </a:r>
                    </a:p>
                  </a:txBody>
                  <a:tcPr marL="8783" marR="8783" marT="8783" marB="0" anchor="ctr">
                    <a:lnL w="12700" cap="flat" cmpd="sng" algn="ctr">
                      <a:solidFill>
                        <a:schemeClr val="bg1"/>
                      </a:solidFill>
                      <a:prstDash val="solid"/>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808080"/>
                    </a:solidFill>
                  </a:tcPr>
                </a:tc>
                <a:tc>
                  <a:txBody>
                    <a:bodyPr/>
                    <a:lstStyle/>
                    <a:p>
                      <a:pPr algn="ctr" fontAlgn="t"/>
                      <a:r>
                        <a:rPr lang="el-GR" sz="1000" b="0" i="0" u="none" strike="noStrike">
                          <a:solidFill>
                            <a:schemeClr val="tx1"/>
                          </a:solidFill>
                          <a:effectLst/>
                          <a:latin typeface="+mn-lt"/>
                        </a:rPr>
                        <a:t>Διαχείριση παραπόνων</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CAE8E7"/>
                    </a:solidFill>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610585"/>
                  </a:ext>
                </a:extLst>
              </a:tr>
              <a:tr h="598418">
                <a:tc vMerge="1">
                  <a:txBody>
                    <a:bodyPr/>
                    <a:lstStyle/>
                    <a:p>
                      <a:endParaRPr lang="en-US"/>
                    </a:p>
                  </a:txBody>
                  <a:tcPr/>
                </a:tc>
                <a:tc>
                  <a:txBody>
                    <a:bodyPr/>
                    <a:lstStyle/>
                    <a:p>
                      <a:pPr algn="ctr" fontAlgn="t"/>
                      <a:r>
                        <a:rPr lang="el-GR" sz="1000" b="0" i="0" u="none" strike="noStrike">
                          <a:solidFill>
                            <a:schemeClr val="bg1"/>
                          </a:solidFill>
                          <a:effectLst/>
                          <a:latin typeface="+mn-lt"/>
                        </a:rPr>
                        <a:t>Θεραπεία ασθενών στο σπίτι</a:t>
                      </a:r>
                    </a:p>
                  </a:txBody>
                  <a:tcPr marL="8783" marR="8783" marT="8783" marB="0" anchor="ctr">
                    <a:lnL w="12700" cap="flat" cmpd="sng" algn="ctr">
                      <a:solidFill>
                        <a:schemeClr val="bg1"/>
                      </a:solidFill>
                      <a:prstDash val="solid"/>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rgbClr val="808080"/>
                    </a:solidFill>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l-GR" sz="1000" b="0" i="0" u="none" strike="noStrike">
                          <a:solidFill>
                            <a:schemeClr val="bg1"/>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13414529"/>
                  </a:ext>
                </a:extLst>
              </a:tr>
              <a:tr h="326883">
                <a:tc>
                  <a:txBody>
                    <a:bodyPr/>
                    <a:lstStyle/>
                    <a:p>
                      <a:pPr algn="ctr" rtl="0" fontAlgn="t"/>
                      <a:r>
                        <a:rPr lang="el-GR" sz="1100" b="1" i="0" u="none" strike="noStrike">
                          <a:solidFill>
                            <a:schemeClr val="bg1"/>
                          </a:solidFill>
                          <a:effectLst/>
                          <a:latin typeface="+mn-lt"/>
                        </a:rPr>
                        <a:t>Εξοπλισμός</a:t>
                      </a:r>
                    </a:p>
                  </a:txBody>
                  <a:tcPr marL="8783" marR="8783" marT="8783" marB="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ACAA"/>
                    </a:solidFill>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solidFill>
                      <a:prstDash val="solid"/>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chemeClr val="bg1"/>
                          </a:solidFill>
                          <a:effectLst/>
                          <a:latin typeface="+mn-lt"/>
                        </a:rPr>
                        <a:t> Αυτοκίνητα </a:t>
                      </a:r>
                    </a:p>
                    <a:p>
                      <a:pPr algn="ctr" fontAlgn="t"/>
                      <a:r>
                        <a:rPr lang="el-GR" sz="1000" b="0" i="0" u="none" strike="noStrike">
                          <a:solidFill>
                            <a:schemeClr val="bg1"/>
                          </a:solidFill>
                          <a:effectLst/>
                          <a:latin typeface="+mn-lt"/>
                        </a:rPr>
                        <a:t>Ψυγεία, Απινιδωτές</a:t>
                      </a:r>
                      <a:r>
                        <a:rPr lang="en-US" sz="1000" b="0" i="0" u="none" strike="noStrike">
                          <a:solidFill>
                            <a:schemeClr val="bg1"/>
                          </a:solidFill>
                          <a:effectLst/>
                          <a:latin typeface="+mn-lt"/>
                        </a:rPr>
                        <a:t> </a:t>
                      </a:r>
                      <a:r>
                        <a:rPr lang="el-GR" sz="1000" b="0" i="0" u="none" strike="noStrike">
                          <a:solidFill>
                            <a:schemeClr val="bg1"/>
                          </a:solidFill>
                          <a:effectLst/>
                          <a:latin typeface="+mn-lt"/>
                        </a:rPr>
                        <a:t>κτλ</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95000"/>
                        </a:schemeClr>
                      </a:solidFill>
                      <a:prstDash val="sysDashDot"/>
                      <a:round/>
                      <a:headEnd type="none" w="med" len="med"/>
                      <a:tailEnd type="none" w="med" len="med"/>
                    </a:lnT>
                    <a:lnB w="12700" cap="flat" cmpd="sng" algn="ctr">
                      <a:solidFill>
                        <a:schemeClr val="bg1">
                          <a:lumMod val="95000"/>
                        </a:schemeClr>
                      </a:solidFill>
                      <a:prstDash val="sys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69191885"/>
                  </a:ext>
                </a:extLst>
              </a:tr>
              <a:tr h="241192">
                <a:tc>
                  <a:txBody>
                    <a:bodyPr/>
                    <a:lstStyle/>
                    <a:p>
                      <a:pPr algn="ctr" rtl="0" fontAlgn="t"/>
                      <a:r>
                        <a:rPr lang="el-GR" sz="1100" b="1" i="0" u="none" strike="noStrike">
                          <a:solidFill>
                            <a:schemeClr val="bg1"/>
                          </a:solidFill>
                          <a:effectLst/>
                          <a:latin typeface="+mn-lt"/>
                        </a:rPr>
                        <a:t>Συστήματα</a:t>
                      </a:r>
                    </a:p>
                  </a:txBody>
                  <a:tcPr marL="8783" marR="8783" marT="8783"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7ACAA"/>
                    </a:solidFill>
                  </a:tcPr>
                </a:tc>
                <a:tc>
                  <a:txBody>
                    <a:bodyPr/>
                    <a:lstStyle/>
                    <a:p>
                      <a:pPr algn="ctr" fontAlgn="t"/>
                      <a:r>
                        <a:rPr lang="el-GR" sz="1000" b="0" i="0" u="none" strike="noStrike">
                          <a:solidFill>
                            <a:schemeClr val="tx1"/>
                          </a:solidFill>
                          <a:effectLst/>
                          <a:latin typeface="+mn-lt"/>
                        </a:rPr>
                        <a:t>ΗΔΙΚΑ (ERP &amp;  EHR), Χρονο/σμός </a:t>
                      </a:r>
                    </a:p>
                  </a:txBody>
                  <a:tcPr marL="8783" marR="8783" marT="8783" marB="0" anchor="ctr">
                    <a:lnL w="6350" cap="flat" cmpd="sng" algn="ctr">
                      <a:noFill/>
                      <a:prstDash val="solid"/>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AE8E7"/>
                    </a:solidFill>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12700" cap="flat" cmpd="sng" algn="ctr">
                      <a:solidFill>
                        <a:schemeClr val="bg1">
                          <a:lumMod val="95000"/>
                        </a:schemeClr>
                      </a:solidFill>
                      <a:prstDash val="sysDashDot"/>
                      <a:round/>
                      <a:headEnd type="none" w="med" len="med"/>
                      <a:tailEnd type="none" w="med" len="med"/>
                    </a:lnR>
                    <a:lnT w="12700" cap="flat" cmpd="sng" algn="ctr">
                      <a:solidFill>
                        <a:schemeClr val="bg1">
                          <a:lumMod val="95000"/>
                        </a:schemeClr>
                      </a:solidFill>
                      <a:prstDash val="sysDashDot"/>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l-GR" sz="1000" b="0" i="0" u="none" strike="noStrike">
                          <a:solidFill>
                            <a:srgbClr val="000000"/>
                          </a:solidFill>
                          <a:effectLst/>
                          <a:latin typeface="+mn-lt"/>
                        </a:rPr>
                        <a:t> </a:t>
                      </a:r>
                    </a:p>
                  </a:txBody>
                  <a:tcPr marL="8783" marR="8783" marT="8783" marB="0" anchor="ctr">
                    <a:lnL w="12700" cap="flat" cmpd="sng" algn="ctr">
                      <a:solidFill>
                        <a:schemeClr val="bg1">
                          <a:lumMod val="95000"/>
                        </a:schemeClr>
                      </a:solidFill>
                      <a:prstDash val="sysDashDot"/>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95000"/>
                        </a:schemeClr>
                      </a:solidFill>
                      <a:prstDash val="sysDashDot"/>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3141030"/>
                  </a:ext>
                </a:extLst>
              </a:tr>
            </a:tbl>
          </a:graphicData>
        </a:graphic>
      </p:graphicFrame>
      <p:grpSp>
        <p:nvGrpSpPr>
          <p:cNvPr id="21" name="Group 20">
            <a:extLst>
              <a:ext uri="{FF2B5EF4-FFF2-40B4-BE49-F238E27FC236}">
                <a16:creationId xmlns:a16="http://schemas.microsoft.com/office/drawing/2014/main" id="{DFF772B0-05D4-4962-AA9B-53DF8549CA7C}"/>
              </a:ext>
            </a:extLst>
          </p:cNvPr>
          <p:cNvGrpSpPr/>
          <p:nvPr/>
        </p:nvGrpSpPr>
        <p:grpSpPr>
          <a:xfrm>
            <a:off x="-26073" y="60420"/>
            <a:ext cx="2831331" cy="441780"/>
            <a:chOff x="-41518" y="0"/>
            <a:chExt cx="2325285" cy="390458"/>
          </a:xfrm>
        </p:grpSpPr>
        <p:sp>
          <p:nvSpPr>
            <p:cNvPr id="22" name="Arrow: Pentagon 21">
              <a:extLst>
                <a:ext uri="{FF2B5EF4-FFF2-40B4-BE49-F238E27FC236}">
                  <a16:creationId xmlns:a16="http://schemas.microsoft.com/office/drawing/2014/main" id="{143B5596-47BF-4A3F-898E-8AF47AAC84A5}"/>
                </a:ext>
              </a:extLst>
            </p:cNvPr>
            <p:cNvSpPr/>
            <p:nvPr/>
          </p:nvSpPr>
          <p:spPr>
            <a:xfrm>
              <a:off x="0" y="0"/>
              <a:ext cx="2283767" cy="300356"/>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3" name="Arrow: Pentagon 4">
              <a:extLst>
                <a:ext uri="{FF2B5EF4-FFF2-40B4-BE49-F238E27FC236}">
                  <a16:creationId xmlns:a16="http://schemas.microsoft.com/office/drawing/2014/main" id="{07AADE87-1BD3-4190-BCC6-23D591DD8696}"/>
                </a:ext>
              </a:extLst>
            </p:cNvPr>
            <p:cNvSpPr txBox="1"/>
            <p:nvPr/>
          </p:nvSpPr>
          <p:spPr>
            <a:xfrm>
              <a:off x="-41518" y="90102"/>
              <a:ext cx="2208678" cy="300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40005" rIns="20003" bIns="40005" numCol="1" spcCol="1270" anchor="ctr" anchorCtr="0">
              <a:noAutofit/>
            </a:bodyPr>
            <a:lstStyle/>
            <a:p>
              <a:pPr algn="ctr" defTabSz="666750">
                <a:lnSpc>
                  <a:spcPct val="90000"/>
                </a:lnSpc>
                <a:spcAft>
                  <a:spcPct val="35000"/>
                </a:spcAft>
              </a:pPr>
              <a:r>
                <a:rPr lang="el-GR" sz="1100" b="1" kern="1200">
                  <a:latin typeface="+mj-lt"/>
                </a:rPr>
                <a:t>3.</a:t>
              </a:r>
              <a:r>
                <a:rPr lang="el-GR" altLang="ja-JP" sz="1100" b="1">
                  <a:latin typeface="+mj-lt"/>
                  <a:ea typeface="ＭＳ Ｐゴシック"/>
                  <a:cs typeface="ＭＳ Ｐゴシック"/>
                </a:rPr>
                <a:t> Προτεινόμενο Λειτουργικό Μοντέλο</a:t>
              </a:r>
              <a:endParaRPr lang="en-GB" altLang="ja-JP" sz="1100" b="1">
                <a:latin typeface="+mj-lt"/>
                <a:ea typeface="ＭＳ Ｐゴシック"/>
                <a:cs typeface="ＭＳ Ｐゴシック"/>
              </a:endParaRPr>
            </a:p>
            <a:p>
              <a:pPr marL="0" lvl="0" indent="0" algn="ctr" defTabSz="666750">
                <a:lnSpc>
                  <a:spcPct val="90000"/>
                </a:lnSpc>
                <a:spcBef>
                  <a:spcPct val="0"/>
                </a:spcBef>
                <a:spcAft>
                  <a:spcPct val="35000"/>
                </a:spcAft>
                <a:buNone/>
              </a:pPr>
              <a:endParaRPr lang="el-GR" sz="1400" b="0" kern="1200">
                <a:latin typeface="+mj-lt"/>
              </a:endParaRPr>
            </a:p>
          </p:txBody>
        </p:sp>
      </p:grpSp>
      <p:grpSp>
        <p:nvGrpSpPr>
          <p:cNvPr id="24" name="Group 23">
            <a:extLst>
              <a:ext uri="{FF2B5EF4-FFF2-40B4-BE49-F238E27FC236}">
                <a16:creationId xmlns:a16="http://schemas.microsoft.com/office/drawing/2014/main" id="{EE584597-00E8-48AE-BA96-9ED0A7D7E83D}"/>
              </a:ext>
            </a:extLst>
          </p:cNvPr>
          <p:cNvGrpSpPr/>
          <p:nvPr/>
        </p:nvGrpSpPr>
        <p:grpSpPr>
          <a:xfrm>
            <a:off x="8631802" y="6762160"/>
            <a:ext cx="3817372" cy="286803"/>
            <a:chOff x="8065640" y="6429559"/>
            <a:chExt cx="3817372" cy="286803"/>
          </a:xfrm>
        </p:grpSpPr>
        <p:grpSp>
          <p:nvGrpSpPr>
            <p:cNvPr id="25" name="Group 24">
              <a:extLst>
                <a:ext uri="{FF2B5EF4-FFF2-40B4-BE49-F238E27FC236}">
                  <a16:creationId xmlns:a16="http://schemas.microsoft.com/office/drawing/2014/main" id="{C955A3FB-06BB-437C-94EA-D9CA63193A9E}"/>
                </a:ext>
              </a:extLst>
            </p:cNvPr>
            <p:cNvGrpSpPr/>
            <p:nvPr/>
          </p:nvGrpSpPr>
          <p:grpSpPr>
            <a:xfrm>
              <a:off x="10718998" y="6429559"/>
              <a:ext cx="1164014" cy="138499"/>
              <a:chOff x="4531086" y="6255786"/>
              <a:chExt cx="1051779" cy="125145"/>
            </a:xfrm>
          </p:grpSpPr>
          <p:sp>
            <p:nvSpPr>
              <p:cNvPr id="36" name="Rectangle 23">
                <a:extLst>
                  <a:ext uri="{FF2B5EF4-FFF2-40B4-BE49-F238E27FC236}">
                    <a16:creationId xmlns:a16="http://schemas.microsoft.com/office/drawing/2014/main" id="{56E4697B-4A27-48EB-8FEF-65379A2B3BFC}"/>
                  </a:ext>
                </a:extLst>
              </p:cNvPr>
              <p:cNvSpPr>
                <a:spLocks noChangeArrowheads="1"/>
              </p:cNvSpPr>
              <p:nvPr/>
            </p:nvSpPr>
            <p:spPr bwMode="auto">
              <a:xfrm>
                <a:off x="4674694" y="6255786"/>
                <a:ext cx="908171" cy="125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1011966">
                  <a:defRPr/>
                </a:pPr>
                <a:r>
                  <a:rPr lang="el-GR" sz="900" kern="0">
                    <a:solidFill>
                      <a:srgbClr val="2E2E38"/>
                    </a:solidFill>
                    <a:latin typeface="EYInterstate Light" panose="02000506000000020004" pitchFamily="2" charset="0"/>
                    <a:cs typeface="Arial" pitchFamily="34" charset="0"/>
                  </a:rPr>
                  <a:t>Επέκταση στο σπίτι</a:t>
                </a:r>
                <a:endParaRPr lang="en-US" sz="900" kern="0">
                  <a:solidFill>
                    <a:srgbClr val="2E2E38"/>
                  </a:solidFill>
                  <a:latin typeface="EYInterstate Light" panose="02000506000000020004" pitchFamily="2" charset="0"/>
                  <a:cs typeface="Arial" pitchFamily="34" charset="0"/>
                </a:endParaRPr>
              </a:p>
            </p:txBody>
          </p:sp>
          <p:sp>
            <p:nvSpPr>
              <p:cNvPr id="37" name="Rectangle 26">
                <a:extLst>
                  <a:ext uri="{FF2B5EF4-FFF2-40B4-BE49-F238E27FC236}">
                    <a16:creationId xmlns:a16="http://schemas.microsoft.com/office/drawing/2014/main" id="{B345D8A3-5D03-4F37-B887-0AEFCB42E628}"/>
                  </a:ext>
                </a:extLst>
              </p:cNvPr>
              <p:cNvSpPr>
                <a:spLocks noChangeArrowheads="1"/>
              </p:cNvSpPr>
              <p:nvPr/>
            </p:nvSpPr>
            <p:spPr bwMode="auto">
              <a:xfrm>
                <a:off x="4531086" y="6284504"/>
                <a:ext cx="102577" cy="93785"/>
              </a:xfrm>
              <a:prstGeom prst="rect">
                <a:avLst/>
              </a:prstGeom>
              <a:solidFill>
                <a:srgbClr val="747480"/>
              </a:solidFill>
              <a:ln>
                <a:noFill/>
              </a:ln>
            </p:spPr>
            <p:txBody>
              <a:bodyPr vert="horz" wrap="square" lIns="93413" tIns="46707" rIns="93413" bIns="46707" numCol="1" anchor="t" anchorCtr="0" compatLnSpc="1">
                <a:prstTxWarp prst="textNoShape">
                  <a:avLst/>
                </a:prstTxWarp>
              </a:bodyPr>
              <a:lstStyle/>
              <a:p>
                <a:pPr defTabSz="1011966" fontAlgn="auto">
                  <a:spcBef>
                    <a:spcPts val="0"/>
                  </a:spcBef>
                  <a:spcAft>
                    <a:spcPts val="0"/>
                  </a:spcAft>
                  <a:defRPr/>
                </a:pPr>
                <a:endParaRPr lang="en-US" sz="900" kern="0">
                  <a:solidFill>
                    <a:srgbClr val="2E2E38"/>
                  </a:solidFill>
                  <a:latin typeface="EYInterstate Light" panose="02000506000000020004" pitchFamily="2" charset="0"/>
                </a:endParaRPr>
              </a:p>
            </p:txBody>
          </p:sp>
        </p:grpSp>
        <p:grpSp>
          <p:nvGrpSpPr>
            <p:cNvPr id="30" name="Group 29">
              <a:extLst>
                <a:ext uri="{FF2B5EF4-FFF2-40B4-BE49-F238E27FC236}">
                  <a16:creationId xmlns:a16="http://schemas.microsoft.com/office/drawing/2014/main" id="{EB20E5CB-ABA7-43EC-9C5A-BE5A7749DC77}"/>
                </a:ext>
              </a:extLst>
            </p:cNvPr>
            <p:cNvGrpSpPr/>
            <p:nvPr/>
          </p:nvGrpSpPr>
          <p:grpSpPr>
            <a:xfrm>
              <a:off x="9105879" y="6439363"/>
              <a:ext cx="2304765" cy="276999"/>
              <a:chOff x="2340567" y="6255786"/>
              <a:chExt cx="1604066" cy="250291"/>
            </a:xfrm>
          </p:grpSpPr>
          <p:sp>
            <p:nvSpPr>
              <p:cNvPr id="34" name="Rectangle 21">
                <a:extLst>
                  <a:ext uri="{FF2B5EF4-FFF2-40B4-BE49-F238E27FC236}">
                    <a16:creationId xmlns:a16="http://schemas.microsoft.com/office/drawing/2014/main" id="{A12AA6AA-A2DA-4B8D-A10D-6CBF26105D08}"/>
                  </a:ext>
                </a:extLst>
              </p:cNvPr>
              <p:cNvSpPr>
                <a:spLocks noChangeArrowheads="1"/>
              </p:cNvSpPr>
              <p:nvPr/>
            </p:nvSpPr>
            <p:spPr bwMode="auto">
              <a:xfrm>
                <a:off x="2476215" y="6255786"/>
                <a:ext cx="1468418" cy="250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defTabSz="1011966">
                  <a:defRPr/>
                </a:pPr>
                <a:r>
                  <a:rPr lang="el-GR" sz="900" kern="0">
                    <a:solidFill>
                      <a:srgbClr val="2E2E38"/>
                    </a:solidFill>
                    <a:latin typeface="EYInterstate Light" panose="02000506000000020004" pitchFamily="2" charset="0"/>
                    <a:cs typeface="Arial" pitchFamily="34" charset="0"/>
                  </a:rPr>
                  <a:t>Παραμένει ως έχει με</a:t>
                </a:r>
                <a:br>
                  <a:rPr lang="el-GR" sz="900" kern="0">
                    <a:solidFill>
                      <a:srgbClr val="2E2E38"/>
                    </a:solidFill>
                    <a:latin typeface="EYInterstate Light" panose="02000506000000020004" pitchFamily="2" charset="0"/>
                    <a:cs typeface="Arial" pitchFamily="34" charset="0"/>
                  </a:rPr>
                </a:br>
                <a:r>
                  <a:rPr lang="el-GR" sz="900" kern="0">
                    <a:solidFill>
                      <a:srgbClr val="2E2E38"/>
                    </a:solidFill>
                    <a:latin typeface="EYInterstate Light" panose="02000506000000020004" pitchFamily="2" charset="0"/>
                    <a:cs typeface="Arial" pitchFamily="34" charset="0"/>
                  </a:rPr>
                  <a:t>οργανωτικές προθήκες</a:t>
                </a:r>
                <a:endParaRPr lang="en-US" sz="900" kern="0">
                  <a:solidFill>
                    <a:srgbClr val="2E2E38"/>
                  </a:solidFill>
                  <a:latin typeface="EYInterstate Light" panose="02000506000000020004" pitchFamily="2" charset="0"/>
                  <a:cs typeface="Arial" pitchFamily="34" charset="0"/>
                </a:endParaRPr>
              </a:p>
            </p:txBody>
          </p:sp>
          <p:sp>
            <p:nvSpPr>
              <p:cNvPr id="35" name="Rectangle 28">
                <a:extLst>
                  <a:ext uri="{FF2B5EF4-FFF2-40B4-BE49-F238E27FC236}">
                    <a16:creationId xmlns:a16="http://schemas.microsoft.com/office/drawing/2014/main" id="{2D3F0729-9C98-426D-9CED-E3EF00DA6098}"/>
                  </a:ext>
                </a:extLst>
              </p:cNvPr>
              <p:cNvSpPr>
                <a:spLocks noChangeArrowheads="1"/>
              </p:cNvSpPr>
              <p:nvPr/>
            </p:nvSpPr>
            <p:spPr bwMode="auto">
              <a:xfrm>
                <a:off x="2340567" y="6284504"/>
                <a:ext cx="104043" cy="93785"/>
              </a:xfrm>
              <a:prstGeom prst="rect">
                <a:avLst/>
              </a:prstGeom>
              <a:solidFill>
                <a:srgbClr val="CAE8E7"/>
              </a:solidFill>
              <a:ln>
                <a:noFill/>
              </a:ln>
            </p:spPr>
            <p:txBody>
              <a:bodyPr vert="horz" wrap="square" lIns="93413" tIns="46707" rIns="93413" bIns="46707" numCol="1" anchor="t" anchorCtr="0" compatLnSpc="1">
                <a:prstTxWarp prst="textNoShape">
                  <a:avLst/>
                </a:prstTxWarp>
              </a:bodyPr>
              <a:lstStyle/>
              <a:p>
                <a:pPr defTabSz="1011966" fontAlgn="auto">
                  <a:spcBef>
                    <a:spcPts val="0"/>
                  </a:spcBef>
                  <a:spcAft>
                    <a:spcPts val="0"/>
                  </a:spcAft>
                  <a:defRPr/>
                </a:pPr>
                <a:endParaRPr lang="en-US" sz="900" kern="0">
                  <a:solidFill>
                    <a:srgbClr val="2E2E38"/>
                  </a:solidFill>
                  <a:latin typeface="EYInterstate Light" panose="02000506000000020004" pitchFamily="2" charset="0"/>
                </a:endParaRPr>
              </a:p>
            </p:txBody>
          </p:sp>
        </p:grpSp>
        <p:grpSp>
          <p:nvGrpSpPr>
            <p:cNvPr id="31" name="Group 30">
              <a:extLst>
                <a:ext uri="{FF2B5EF4-FFF2-40B4-BE49-F238E27FC236}">
                  <a16:creationId xmlns:a16="http://schemas.microsoft.com/office/drawing/2014/main" id="{83F5CE1E-6501-445C-BD3B-37DE49EF7C82}"/>
                </a:ext>
              </a:extLst>
            </p:cNvPr>
            <p:cNvGrpSpPr/>
            <p:nvPr/>
          </p:nvGrpSpPr>
          <p:grpSpPr>
            <a:xfrm>
              <a:off x="8065640" y="6461342"/>
              <a:ext cx="780805" cy="138499"/>
              <a:chOff x="611394" y="6255786"/>
              <a:chExt cx="705518" cy="125145"/>
            </a:xfrm>
          </p:grpSpPr>
          <p:sp>
            <p:nvSpPr>
              <p:cNvPr id="32" name="Rectangle 32">
                <a:extLst>
                  <a:ext uri="{FF2B5EF4-FFF2-40B4-BE49-F238E27FC236}">
                    <a16:creationId xmlns:a16="http://schemas.microsoft.com/office/drawing/2014/main" id="{9CA162D5-537C-45C1-BDC7-DFAB27411AB0}"/>
                  </a:ext>
                </a:extLst>
              </p:cNvPr>
              <p:cNvSpPr>
                <a:spLocks noChangeArrowheads="1"/>
              </p:cNvSpPr>
              <p:nvPr/>
            </p:nvSpPr>
            <p:spPr bwMode="auto">
              <a:xfrm>
                <a:off x="754918" y="6255786"/>
                <a:ext cx="561994" cy="125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1011966">
                  <a:defRPr/>
                </a:pPr>
                <a:r>
                  <a:rPr lang="el-GR" sz="900" kern="0">
                    <a:solidFill>
                      <a:srgbClr val="2E2E38"/>
                    </a:solidFill>
                    <a:latin typeface="EYInterstate Light" panose="02000506000000020004" pitchFamily="2" charset="0"/>
                    <a:cs typeface="Arial" pitchFamily="34" charset="0"/>
                  </a:rPr>
                  <a:t>Ανεξάρτητο</a:t>
                </a:r>
                <a:endParaRPr lang="en-US" sz="900" kern="0">
                  <a:solidFill>
                    <a:srgbClr val="2E2E38"/>
                  </a:solidFill>
                  <a:latin typeface="EYInterstate Light" panose="02000506000000020004" pitchFamily="2" charset="0"/>
                  <a:cs typeface="Arial" pitchFamily="34" charset="0"/>
                </a:endParaRPr>
              </a:p>
            </p:txBody>
          </p:sp>
          <p:sp>
            <p:nvSpPr>
              <p:cNvPr id="33" name="Rectangle 28">
                <a:extLst>
                  <a:ext uri="{FF2B5EF4-FFF2-40B4-BE49-F238E27FC236}">
                    <a16:creationId xmlns:a16="http://schemas.microsoft.com/office/drawing/2014/main" id="{FA9CF1C2-3BB2-4E2C-9C3C-CC458CB5FA6E}"/>
                  </a:ext>
                </a:extLst>
              </p:cNvPr>
              <p:cNvSpPr>
                <a:spLocks noChangeArrowheads="1"/>
              </p:cNvSpPr>
              <p:nvPr/>
            </p:nvSpPr>
            <p:spPr bwMode="auto">
              <a:xfrm>
                <a:off x="611394" y="6284504"/>
                <a:ext cx="104043" cy="93785"/>
              </a:xfrm>
              <a:prstGeom prst="rect">
                <a:avLst/>
              </a:prstGeom>
              <a:solidFill>
                <a:srgbClr val="C4C4CD"/>
              </a:solidFill>
              <a:ln>
                <a:solidFill>
                  <a:srgbClr val="C4C4CD"/>
                </a:solidFill>
              </a:ln>
            </p:spPr>
            <p:txBody>
              <a:bodyPr vert="horz" wrap="square" lIns="93413" tIns="46707" rIns="93413" bIns="46707" numCol="1" anchor="t" anchorCtr="0" compatLnSpc="1">
                <a:prstTxWarp prst="textNoShape">
                  <a:avLst/>
                </a:prstTxWarp>
              </a:bodyPr>
              <a:lstStyle/>
              <a:p>
                <a:pPr defTabSz="1011966" fontAlgn="auto">
                  <a:spcBef>
                    <a:spcPts val="0"/>
                  </a:spcBef>
                  <a:spcAft>
                    <a:spcPts val="0"/>
                  </a:spcAft>
                  <a:defRPr/>
                </a:pPr>
                <a:endParaRPr lang="en-US" sz="900" kern="0">
                  <a:solidFill>
                    <a:srgbClr val="2E2E38"/>
                  </a:solidFill>
                  <a:latin typeface="EYInterstate Light" panose="02000506000000020004" pitchFamily="2" charset="0"/>
                </a:endParaRPr>
              </a:p>
            </p:txBody>
          </p:sp>
        </p:grpSp>
      </p:grpSp>
    </p:spTree>
    <p:extLst>
      <p:ext uri="{BB962C8B-B14F-4D97-AF65-F5344CB8AC3E}">
        <p14:creationId xmlns:p14="http://schemas.microsoft.com/office/powerpoint/2010/main" val="40958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7B188CD-9041-4EAF-BBBA-CA1BAA9390C5}"/>
              </a:ext>
            </a:extLst>
          </p:cNvPr>
          <p:cNvGraphicFramePr>
            <a:graphicFrameLocks noChangeAspect="1"/>
          </p:cNvGraphicFramePr>
          <p:nvPr>
            <p:custDataLst>
              <p:tags r:id="rId2"/>
            </p:custDataLst>
            <p:extLst>
              <p:ext uri="{D42A27DB-BD31-4B8C-83A1-F6EECF244321}">
                <p14:modId xmlns:p14="http://schemas.microsoft.com/office/powerpoint/2010/main" val="42189310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486" name="think-cell Slide" r:id="rId5" imgW="347" imgH="348" progId="TCLayout.ActiveDocument.1">
                  <p:embed/>
                </p:oleObj>
              </mc:Choice>
              <mc:Fallback>
                <p:oleObj name="think-cell Slide" r:id="rId5" imgW="347" imgH="348" progId="TCLayout.ActiveDocument.1">
                  <p:embed/>
                  <p:pic>
                    <p:nvPicPr>
                      <p:cNvPr id="4" name="Object 3" hidden="1">
                        <a:extLst>
                          <a:ext uri="{FF2B5EF4-FFF2-40B4-BE49-F238E27FC236}">
                            <a16:creationId xmlns:a16="http://schemas.microsoft.com/office/drawing/2014/main" id="{E7B188CD-9041-4EAF-BBBA-CA1BAA9390C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A7DE9891-F368-4F2D-9B48-75D963D8F96B}"/>
              </a:ext>
            </a:extLst>
          </p:cNvPr>
          <p:cNvSpPr>
            <a:spLocks noGrp="1"/>
          </p:cNvSpPr>
          <p:nvPr>
            <p:ph type="title"/>
          </p:nvPr>
        </p:nvSpPr>
        <p:spPr>
          <a:xfrm>
            <a:off x="578165" y="483443"/>
            <a:ext cx="11586126" cy="307777"/>
          </a:xfrm>
        </p:spPr>
        <p:txBody>
          <a:bodyPr vert="horz"/>
          <a:lstStyle/>
          <a:p>
            <a:r>
              <a:rPr lang="el-GR" sz="2000">
                <a:solidFill>
                  <a:schemeClr val="bg2"/>
                </a:solidFill>
              </a:rPr>
              <a:t>Εξοπλισμός ανά Φάση Υπηρεσίας</a:t>
            </a:r>
          </a:p>
        </p:txBody>
      </p:sp>
      <p:sp>
        <p:nvSpPr>
          <p:cNvPr id="5" name="Slide Number Placeholder 4">
            <a:extLst>
              <a:ext uri="{FF2B5EF4-FFF2-40B4-BE49-F238E27FC236}">
                <a16:creationId xmlns:a16="http://schemas.microsoft.com/office/drawing/2014/main" id="{B1A6F1F3-58E3-40DD-AD65-0F5A9166C578}"/>
              </a:ext>
            </a:extLst>
          </p:cNvPr>
          <p:cNvSpPr>
            <a:spLocks noGrp="1"/>
          </p:cNvSpPr>
          <p:nvPr>
            <p:ph type="sldNum" sz="quarter" idx="10"/>
          </p:nvPr>
        </p:nvSpPr>
        <p:spPr/>
        <p:txBody>
          <a:bodyPr/>
          <a:lstStyle/>
          <a:p>
            <a:pPr algn="ctr"/>
            <a:fld id="{8B680765-40E2-AC40-8F5D-C6BB6AC8B5D5}" type="slidenum">
              <a:rPr lang="en-GB" smtClean="0"/>
              <a:pPr algn="ctr"/>
              <a:t>16</a:t>
            </a:fld>
            <a:endParaRPr lang="en-GB"/>
          </a:p>
        </p:txBody>
      </p:sp>
      <p:grpSp>
        <p:nvGrpSpPr>
          <p:cNvPr id="6" name="Group 5">
            <a:extLst>
              <a:ext uri="{FF2B5EF4-FFF2-40B4-BE49-F238E27FC236}">
                <a16:creationId xmlns:a16="http://schemas.microsoft.com/office/drawing/2014/main" id="{053C18D2-7458-4871-B071-C6E7FEDFE8E2}"/>
              </a:ext>
            </a:extLst>
          </p:cNvPr>
          <p:cNvGrpSpPr/>
          <p:nvPr/>
        </p:nvGrpSpPr>
        <p:grpSpPr>
          <a:xfrm>
            <a:off x="0" y="60051"/>
            <a:ext cx="2882437" cy="462543"/>
            <a:chOff x="-21006" y="-326"/>
            <a:chExt cx="2294295" cy="408809"/>
          </a:xfrm>
        </p:grpSpPr>
        <p:sp>
          <p:nvSpPr>
            <p:cNvPr id="7" name="Arrow: Pentagon 6">
              <a:extLst>
                <a:ext uri="{FF2B5EF4-FFF2-40B4-BE49-F238E27FC236}">
                  <a16:creationId xmlns:a16="http://schemas.microsoft.com/office/drawing/2014/main" id="{AC1D45F1-BC09-4C04-8559-47CFCDE13DD9}"/>
                </a:ext>
              </a:extLst>
            </p:cNvPr>
            <p:cNvSpPr/>
            <p:nvPr/>
          </p:nvSpPr>
          <p:spPr>
            <a:xfrm>
              <a:off x="-10478" y="-326"/>
              <a:ext cx="2283767" cy="300356"/>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9" name="Arrow: Pentagon 4">
              <a:extLst>
                <a:ext uri="{FF2B5EF4-FFF2-40B4-BE49-F238E27FC236}">
                  <a16:creationId xmlns:a16="http://schemas.microsoft.com/office/drawing/2014/main" id="{896FF8F3-10E8-4187-A5F8-3EF0312FEF62}"/>
                </a:ext>
              </a:extLst>
            </p:cNvPr>
            <p:cNvSpPr txBox="1"/>
            <p:nvPr/>
          </p:nvSpPr>
          <p:spPr>
            <a:xfrm>
              <a:off x="-21006" y="108127"/>
              <a:ext cx="2122816" cy="300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40005" rIns="20003" bIns="40005" numCol="1" spcCol="1270" anchor="ctr" anchorCtr="0">
              <a:noAutofit/>
            </a:bodyPr>
            <a:lstStyle/>
            <a:p>
              <a:pPr defTabSz="666750">
                <a:lnSpc>
                  <a:spcPct val="90000"/>
                </a:lnSpc>
                <a:spcAft>
                  <a:spcPct val="35000"/>
                </a:spcAft>
              </a:pPr>
              <a:r>
                <a:rPr lang="el-GR" sz="1100" b="1" kern="1200">
                  <a:latin typeface="+mj-lt"/>
                </a:rPr>
                <a:t>3.4 Εξοπλισμός</a:t>
              </a:r>
              <a:endParaRPr lang="en-GB" altLang="ja-JP" sz="1100" b="1">
                <a:latin typeface="+mj-lt"/>
                <a:ea typeface="ＭＳ Ｐゴシック"/>
                <a:cs typeface="ＭＳ Ｐゴシック"/>
              </a:endParaRPr>
            </a:p>
            <a:p>
              <a:pPr marL="0" lvl="0" indent="0" algn="ctr" defTabSz="666750">
                <a:lnSpc>
                  <a:spcPct val="90000"/>
                </a:lnSpc>
                <a:spcBef>
                  <a:spcPct val="0"/>
                </a:spcBef>
                <a:spcAft>
                  <a:spcPct val="35000"/>
                </a:spcAft>
                <a:buNone/>
              </a:pPr>
              <a:endParaRPr lang="el-GR" sz="1400" b="0" kern="1200">
                <a:latin typeface="+mj-lt"/>
              </a:endParaRPr>
            </a:p>
          </p:txBody>
        </p:sp>
      </p:grpSp>
      <p:sp>
        <p:nvSpPr>
          <p:cNvPr id="83" name="Rectangle 82">
            <a:extLst>
              <a:ext uri="{FF2B5EF4-FFF2-40B4-BE49-F238E27FC236}">
                <a16:creationId xmlns:a16="http://schemas.microsoft.com/office/drawing/2014/main" id="{1CCE922E-0542-4D2F-B88A-237A4E544644}"/>
              </a:ext>
            </a:extLst>
          </p:cNvPr>
          <p:cNvSpPr/>
          <p:nvPr/>
        </p:nvSpPr>
        <p:spPr bwMode="auto">
          <a:xfrm>
            <a:off x="746987" y="6154373"/>
            <a:ext cx="9218825" cy="237250"/>
          </a:xfrm>
          <a:prstGeom prst="rect">
            <a:avLst/>
          </a:prstGeom>
          <a:solidFill>
            <a:schemeClr val="accent3">
              <a:lumMod val="20000"/>
              <a:lumOff val="80000"/>
            </a:schemeClr>
          </a:solidFill>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1019175" rtl="0" eaLnBrk="1" fontAlgn="base" latinLnBrk="0" hangingPunct="1">
              <a:lnSpc>
                <a:spcPct val="100000"/>
              </a:lnSpc>
              <a:spcBef>
                <a:spcPct val="0"/>
              </a:spcBef>
              <a:spcAft>
                <a:spcPts val="600"/>
              </a:spcAft>
              <a:buClrTx/>
              <a:buSzTx/>
              <a:buFontTx/>
              <a:buNone/>
              <a:tabLst/>
            </a:pPr>
            <a:r>
              <a:rPr lang="el-GR" sz="1200" b="1">
                <a:solidFill>
                  <a:schemeClr val="tx1"/>
                </a:solidFill>
              </a:rPr>
              <a:t>Υπηρεσία 1.0</a:t>
            </a:r>
            <a:endParaRPr kumimoji="0" lang="en-US" sz="1200" b="1" i="0" u="none" strike="noStrike" cap="none" normalizeH="0" baseline="0">
              <a:ln>
                <a:noFill/>
              </a:ln>
              <a:solidFill>
                <a:schemeClr val="tx1"/>
              </a:solidFill>
              <a:effectLst/>
              <a:latin typeface="+mn-lt"/>
            </a:endParaRPr>
          </a:p>
        </p:txBody>
      </p:sp>
      <p:sp>
        <p:nvSpPr>
          <p:cNvPr id="84" name="Rectangle 83">
            <a:extLst>
              <a:ext uri="{FF2B5EF4-FFF2-40B4-BE49-F238E27FC236}">
                <a16:creationId xmlns:a16="http://schemas.microsoft.com/office/drawing/2014/main" id="{2F131573-02FA-47B8-8B7D-154C2B2CE89E}"/>
              </a:ext>
            </a:extLst>
          </p:cNvPr>
          <p:cNvSpPr/>
          <p:nvPr/>
        </p:nvSpPr>
        <p:spPr bwMode="auto">
          <a:xfrm>
            <a:off x="746987" y="6440325"/>
            <a:ext cx="11182808" cy="260384"/>
          </a:xfrm>
          <a:prstGeom prst="rect">
            <a:avLst/>
          </a:prstGeom>
          <a:solidFill>
            <a:srgbClr val="CAE8E7"/>
          </a:solidFill>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1019175" rtl="0" eaLnBrk="1" fontAlgn="base" latinLnBrk="0" hangingPunct="1">
              <a:lnSpc>
                <a:spcPct val="100000"/>
              </a:lnSpc>
              <a:spcBef>
                <a:spcPct val="0"/>
              </a:spcBef>
              <a:spcAft>
                <a:spcPts val="600"/>
              </a:spcAft>
              <a:buClrTx/>
              <a:buSzTx/>
              <a:buFontTx/>
              <a:buNone/>
              <a:tabLst/>
            </a:pPr>
            <a:r>
              <a:rPr lang="el-GR" sz="1200" b="1">
                <a:solidFill>
                  <a:schemeClr val="tx1"/>
                </a:solidFill>
              </a:rPr>
              <a:t>Υπηρεσία 2.0</a:t>
            </a:r>
            <a:endParaRPr kumimoji="0" lang="en-US" sz="1200" b="1" i="0" u="none" strike="noStrike" cap="none" normalizeH="0" baseline="0">
              <a:ln>
                <a:noFill/>
              </a:ln>
              <a:solidFill>
                <a:schemeClr val="tx1"/>
              </a:solidFill>
              <a:effectLst/>
              <a:latin typeface="+mn-lt"/>
            </a:endParaRPr>
          </a:p>
        </p:txBody>
      </p:sp>
      <p:sp>
        <p:nvSpPr>
          <p:cNvPr id="85" name="Rectangle 84">
            <a:extLst>
              <a:ext uri="{FF2B5EF4-FFF2-40B4-BE49-F238E27FC236}">
                <a16:creationId xmlns:a16="http://schemas.microsoft.com/office/drawing/2014/main" id="{039C90A6-A295-4E74-A6F8-D6CE56058E50}"/>
              </a:ext>
            </a:extLst>
          </p:cNvPr>
          <p:cNvSpPr/>
          <p:nvPr/>
        </p:nvSpPr>
        <p:spPr bwMode="auto">
          <a:xfrm>
            <a:off x="746987" y="6767965"/>
            <a:ext cx="11182808" cy="260384"/>
          </a:xfrm>
          <a:prstGeom prst="rect">
            <a:avLst/>
          </a:prstGeom>
          <a:solidFill>
            <a:srgbClr val="E6E6E6"/>
          </a:solidFill>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1019175" rtl="0" eaLnBrk="1" fontAlgn="base" latinLnBrk="0" hangingPunct="1">
              <a:lnSpc>
                <a:spcPct val="100000"/>
              </a:lnSpc>
              <a:spcBef>
                <a:spcPct val="0"/>
              </a:spcBef>
              <a:spcAft>
                <a:spcPts val="600"/>
              </a:spcAft>
              <a:buClrTx/>
              <a:buSzTx/>
              <a:buFontTx/>
              <a:buNone/>
              <a:tabLst/>
            </a:pPr>
            <a:r>
              <a:rPr lang="el-GR" sz="1200" b="1">
                <a:solidFill>
                  <a:schemeClr val="tx1"/>
                </a:solidFill>
              </a:rPr>
              <a:t>Υπηρεσία 3.0</a:t>
            </a:r>
            <a:endParaRPr kumimoji="0" lang="en-US" sz="1200" b="1" i="0" u="none" strike="noStrike" cap="none" normalizeH="0" baseline="0">
              <a:ln>
                <a:noFill/>
              </a:ln>
              <a:solidFill>
                <a:schemeClr val="tx1"/>
              </a:solidFill>
              <a:effectLst/>
              <a:latin typeface="+mn-lt"/>
            </a:endParaRPr>
          </a:p>
        </p:txBody>
      </p:sp>
      <p:grpSp>
        <p:nvGrpSpPr>
          <p:cNvPr id="126" name="Group 125">
            <a:extLst>
              <a:ext uri="{FF2B5EF4-FFF2-40B4-BE49-F238E27FC236}">
                <a16:creationId xmlns:a16="http://schemas.microsoft.com/office/drawing/2014/main" id="{F1AB2D22-063A-490A-B3B9-8B8C5CF1BFA1}"/>
              </a:ext>
            </a:extLst>
          </p:cNvPr>
          <p:cNvGrpSpPr/>
          <p:nvPr/>
        </p:nvGrpSpPr>
        <p:grpSpPr>
          <a:xfrm>
            <a:off x="746987" y="1147299"/>
            <a:ext cx="1979230" cy="4747357"/>
            <a:chOff x="746987" y="1147299"/>
            <a:chExt cx="1979230" cy="4747357"/>
          </a:xfrm>
        </p:grpSpPr>
        <p:cxnSp>
          <p:nvCxnSpPr>
            <p:cNvPr id="65" name="Straight Connector 64">
              <a:extLst>
                <a:ext uri="{FF2B5EF4-FFF2-40B4-BE49-F238E27FC236}">
                  <a16:creationId xmlns:a16="http://schemas.microsoft.com/office/drawing/2014/main" id="{14D402C6-5DA7-4BC9-BE4F-15835A937B3D}"/>
                </a:ext>
              </a:extLst>
            </p:cNvPr>
            <p:cNvCxnSpPr>
              <a:cxnSpLocks/>
            </p:cNvCxnSpPr>
            <p:nvPr/>
          </p:nvCxnSpPr>
          <p:spPr bwMode="auto">
            <a:xfrm>
              <a:off x="746988" y="2509999"/>
              <a:ext cx="0" cy="3384655"/>
            </a:xfrm>
            <a:prstGeom prst="line">
              <a:avLst/>
            </a:prstGeom>
            <a:ln>
              <a:headEnd type="none" w="med" len="med"/>
              <a:tailEnd type="none" w="med" len="med"/>
            </a:ln>
          </p:spPr>
          <p:style>
            <a:lnRef idx="2">
              <a:schemeClr val="accent3"/>
            </a:lnRef>
            <a:fillRef idx="0">
              <a:schemeClr val="accent3"/>
            </a:fillRef>
            <a:effectRef idx="1">
              <a:schemeClr val="accent3"/>
            </a:effectRef>
            <a:fontRef idx="minor">
              <a:schemeClr val="tx1"/>
            </a:fontRef>
          </p:style>
        </p:cxnSp>
        <p:cxnSp>
          <p:nvCxnSpPr>
            <p:cNvPr id="66" name="Straight Connector 65">
              <a:extLst>
                <a:ext uri="{FF2B5EF4-FFF2-40B4-BE49-F238E27FC236}">
                  <a16:creationId xmlns:a16="http://schemas.microsoft.com/office/drawing/2014/main" id="{4603E930-E4CB-4586-837D-36419E0B9461}"/>
                </a:ext>
              </a:extLst>
            </p:cNvPr>
            <p:cNvCxnSpPr>
              <a:cxnSpLocks/>
            </p:cNvCxnSpPr>
            <p:nvPr/>
          </p:nvCxnSpPr>
          <p:spPr bwMode="auto">
            <a:xfrm>
              <a:off x="2726217" y="2509999"/>
              <a:ext cx="0" cy="3384655"/>
            </a:xfrm>
            <a:prstGeom prst="line">
              <a:avLst/>
            </a:prstGeom>
            <a:ln>
              <a:headEnd type="none" w="med" len="med"/>
              <a:tailEnd type="none" w="med" len="med"/>
            </a:ln>
          </p:spPr>
          <p:style>
            <a:lnRef idx="2">
              <a:schemeClr val="accent3"/>
            </a:lnRef>
            <a:fillRef idx="0">
              <a:schemeClr val="accent3"/>
            </a:fillRef>
            <a:effectRef idx="1">
              <a:schemeClr val="accent3"/>
            </a:effectRef>
            <a:fontRef idx="minor">
              <a:schemeClr val="tx1"/>
            </a:fontRef>
          </p:style>
        </p:cxnSp>
        <p:cxnSp>
          <p:nvCxnSpPr>
            <p:cNvPr id="67" name="Straight Connector 66">
              <a:extLst>
                <a:ext uri="{FF2B5EF4-FFF2-40B4-BE49-F238E27FC236}">
                  <a16:creationId xmlns:a16="http://schemas.microsoft.com/office/drawing/2014/main" id="{9B287AB6-A11B-49B6-A75C-CA5FD9DA72C8}"/>
                </a:ext>
              </a:extLst>
            </p:cNvPr>
            <p:cNvCxnSpPr>
              <a:cxnSpLocks/>
            </p:cNvCxnSpPr>
            <p:nvPr/>
          </p:nvCxnSpPr>
          <p:spPr bwMode="auto">
            <a:xfrm>
              <a:off x="746988" y="5894655"/>
              <a:ext cx="1979229" cy="1"/>
            </a:xfrm>
            <a:prstGeom prst="line">
              <a:avLst/>
            </a:prstGeom>
            <a:ln>
              <a:headEnd type="none" w="med" len="med"/>
              <a:tailEnd type="none" w="med" len="med"/>
            </a:ln>
          </p:spPr>
          <p:style>
            <a:lnRef idx="2">
              <a:schemeClr val="accent3"/>
            </a:lnRef>
            <a:fillRef idx="0">
              <a:schemeClr val="accent3"/>
            </a:fillRef>
            <a:effectRef idx="1">
              <a:schemeClr val="accent3"/>
            </a:effectRef>
            <a:fontRef idx="minor">
              <a:schemeClr val="tx1"/>
            </a:fontRef>
          </p:style>
        </p:cxnSp>
        <p:sp>
          <p:nvSpPr>
            <p:cNvPr id="68" name="TextBox 67">
              <a:extLst>
                <a:ext uri="{FF2B5EF4-FFF2-40B4-BE49-F238E27FC236}">
                  <a16:creationId xmlns:a16="http://schemas.microsoft.com/office/drawing/2014/main" id="{E6378D60-3E9D-4445-A3AD-D89BDF8988F3}"/>
                </a:ext>
              </a:extLst>
            </p:cNvPr>
            <p:cNvSpPr txBox="1"/>
            <p:nvPr/>
          </p:nvSpPr>
          <p:spPr>
            <a:xfrm>
              <a:off x="746987" y="2230107"/>
              <a:ext cx="1979229" cy="153888"/>
            </a:xfrm>
            <a:prstGeom prst="rect">
              <a:avLst/>
            </a:prstGeom>
            <a:noFill/>
          </p:spPr>
          <p:txBody>
            <a:bodyPr wrap="square" lIns="0" tIns="0" rIns="0" bIns="0" rtlCol="0">
              <a:spAutoFit/>
            </a:bodyPr>
            <a:lstStyle/>
            <a:p>
              <a:pPr algn="ctr" defTabSz="1019175">
                <a:lnSpc>
                  <a:spcPts val="1200"/>
                </a:lnSpc>
                <a:spcBef>
                  <a:spcPts val="0"/>
                </a:spcBef>
                <a:spcAft>
                  <a:spcPts val="600"/>
                </a:spcAft>
                <a:buClr>
                  <a:schemeClr val="bg1"/>
                </a:buClr>
                <a:buSzPct val="70000"/>
              </a:pPr>
              <a:r>
                <a:rPr lang="el-GR" sz="1050">
                  <a:solidFill>
                    <a:srgbClr val="00B0F0"/>
                  </a:solidFill>
                  <a:latin typeface="+mn-lt"/>
                </a:rPr>
                <a:t>Μεταφορά </a:t>
              </a:r>
              <a:endParaRPr lang="en-US" sz="1050">
                <a:solidFill>
                  <a:srgbClr val="00B0F0"/>
                </a:solidFill>
                <a:latin typeface="+mn-lt"/>
              </a:endParaRPr>
            </a:p>
          </p:txBody>
        </p:sp>
        <p:sp>
          <p:nvSpPr>
            <p:cNvPr id="75" name="TextBox 74">
              <a:extLst>
                <a:ext uri="{FF2B5EF4-FFF2-40B4-BE49-F238E27FC236}">
                  <a16:creationId xmlns:a16="http://schemas.microsoft.com/office/drawing/2014/main" id="{94D702B7-E7C7-4CCE-80D3-B49CA1CBE370}"/>
                </a:ext>
              </a:extLst>
            </p:cNvPr>
            <p:cNvSpPr txBox="1"/>
            <p:nvPr/>
          </p:nvSpPr>
          <p:spPr>
            <a:xfrm>
              <a:off x="822605" y="2513526"/>
              <a:ext cx="1844394" cy="2913105"/>
            </a:xfrm>
            <a:prstGeom prst="rect">
              <a:avLst/>
            </a:prstGeom>
            <a:noFill/>
          </p:spPr>
          <p:txBody>
            <a:bodyPr wrap="square" lIns="0" tIns="0" rIns="0" bIns="0" rtlCol="0">
              <a:spAutoFit/>
            </a:bodyPr>
            <a:lstStyle/>
            <a:p>
              <a:pPr marL="111125" indent="-111125" defTabSz="1019175">
                <a:lnSpc>
                  <a:spcPts val="1200"/>
                </a:lnSpc>
                <a:spcBef>
                  <a:spcPts val="0"/>
                </a:spcBef>
                <a:spcAft>
                  <a:spcPts val="600"/>
                </a:spcAft>
                <a:buClr>
                  <a:schemeClr val="accent3"/>
                </a:buClr>
                <a:buSzPct val="70000"/>
                <a:buFont typeface="Arial" panose="020B0604020202020204" pitchFamily="34" charset="0"/>
                <a:buChar char="►"/>
              </a:pPr>
              <a:r>
                <a:rPr lang="el-GR" sz="900">
                  <a:latin typeface="+mn-lt"/>
                </a:rPr>
                <a:t>Για την μεταφορά τόσο των Ομάδων όσο και των Φαρμάκων προτείνεται </a:t>
              </a:r>
              <a:r>
                <a:rPr lang="el-GR" sz="900" b="1">
                  <a:latin typeface="+mn-lt"/>
                </a:rPr>
                <a:t>η χρήση ενός</a:t>
              </a:r>
              <a:r>
                <a:rPr lang="en-US" sz="900" b="1">
                  <a:latin typeface="+mn-lt"/>
                </a:rPr>
                <a:t> </a:t>
              </a:r>
              <a:r>
                <a:rPr lang="el-GR" sz="900" b="1">
                  <a:latin typeface="+mn-lt"/>
                </a:rPr>
                <a:t>εργοστασιακού αυτοκίνητου ψυγείου τύπου </a:t>
              </a:r>
              <a:r>
                <a:rPr lang="en-US" sz="900" b="1">
                  <a:latin typeface="+mn-lt"/>
                </a:rPr>
                <a:t>van </a:t>
              </a:r>
              <a:r>
                <a:rPr lang="el-GR" sz="900" b="1">
                  <a:latin typeface="+mn-lt"/>
                </a:rPr>
                <a:t>στις διαστάσεις επιβατικού αυτοκίνητού </a:t>
              </a:r>
              <a:r>
                <a:rPr lang="el-GR" sz="900">
                  <a:latin typeface="+mn-lt"/>
                </a:rPr>
                <a:t>το οποίο θα </a:t>
              </a:r>
              <a:r>
                <a:rPr lang="el-GR" sz="900" b="1">
                  <a:latin typeface="+mn-lt"/>
                </a:rPr>
                <a:t>διαθέτει εργοστασιακό ψυγείο για μεταφορά</a:t>
              </a:r>
              <a:r>
                <a:rPr lang="el-GR" sz="900">
                  <a:latin typeface="+mn-lt"/>
                </a:rPr>
                <a:t>, δεν θα διαθέτει κάποιο έντονο λογότυπο</a:t>
              </a:r>
              <a:r>
                <a:rPr lang="en-US" sz="900">
                  <a:latin typeface="+mn-lt"/>
                </a:rPr>
                <a:t> (</a:t>
              </a:r>
              <a:r>
                <a:rPr lang="el-GR" sz="900">
                  <a:latin typeface="+mn-lt"/>
                </a:rPr>
                <a:t>για λόγους ασφαλείας), θα διαθέτει ίσως κάποια πλέγματα εναπόθεσης, θα διαθέτει σκούρα τζάμια  αλλά και ενσωματωμένο ηλεκτρικό θερμόμετρο έτσι ώστε να διασφαλίζεται η συντήρηση των θεραπειών και να παρακολουθείται η εσωτερική θερμοκρασία του οχήματος.</a:t>
              </a:r>
              <a:endParaRPr lang="en-US" sz="900">
                <a:latin typeface="+mn-lt"/>
              </a:endParaRPr>
            </a:p>
          </p:txBody>
        </p:sp>
        <p:grpSp>
          <p:nvGrpSpPr>
            <p:cNvPr id="124" name="Group 123">
              <a:extLst>
                <a:ext uri="{FF2B5EF4-FFF2-40B4-BE49-F238E27FC236}">
                  <a16:creationId xmlns:a16="http://schemas.microsoft.com/office/drawing/2014/main" id="{CB76B5EE-05D2-4266-8A7C-3B523CBD816D}"/>
                </a:ext>
              </a:extLst>
            </p:cNvPr>
            <p:cNvGrpSpPr/>
            <p:nvPr/>
          </p:nvGrpSpPr>
          <p:grpSpPr>
            <a:xfrm>
              <a:off x="1187604" y="1147299"/>
              <a:ext cx="1109178" cy="949846"/>
              <a:chOff x="1096165" y="995235"/>
              <a:chExt cx="1109178" cy="949846"/>
            </a:xfrm>
          </p:grpSpPr>
          <p:sp>
            <p:nvSpPr>
              <p:cNvPr id="50" name="Diamond 49">
                <a:extLst>
                  <a:ext uri="{FF2B5EF4-FFF2-40B4-BE49-F238E27FC236}">
                    <a16:creationId xmlns:a16="http://schemas.microsoft.com/office/drawing/2014/main" id="{02849FEF-9D5F-481E-81A8-DEDB2EDDE6F6}"/>
                  </a:ext>
                </a:extLst>
              </p:cNvPr>
              <p:cNvSpPr/>
              <p:nvPr/>
            </p:nvSpPr>
            <p:spPr bwMode="auto">
              <a:xfrm>
                <a:off x="1096165" y="995235"/>
                <a:ext cx="1109178" cy="949846"/>
              </a:xfrm>
              <a:prstGeom prst="diamond">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1050" b="0" i="0" u="none" strike="noStrike" cap="none" normalizeH="0" baseline="0" err="1">
                  <a:ln>
                    <a:noFill/>
                  </a:ln>
                  <a:solidFill>
                    <a:schemeClr val="tx1"/>
                  </a:solidFill>
                  <a:effectLst/>
                  <a:latin typeface="+mn-lt"/>
                </a:endParaRPr>
              </a:p>
            </p:txBody>
          </p:sp>
          <p:pic>
            <p:nvPicPr>
              <p:cNvPr id="52" name="Graphic 51" descr="Car">
                <a:extLst>
                  <a:ext uri="{FF2B5EF4-FFF2-40B4-BE49-F238E27FC236}">
                    <a16:creationId xmlns:a16="http://schemas.microsoft.com/office/drawing/2014/main" id="{C0C88A5D-AE63-42AD-824E-80BAF3405CF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392518" y="1199313"/>
                <a:ext cx="555530" cy="566692"/>
              </a:xfrm>
              <a:prstGeom prst="rect">
                <a:avLst/>
              </a:prstGeom>
            </p:spPr>
          </p:pic>
        </p:grpSp>
      </p:grpSp>
      <p:grpSp>
        <p:nvGrpSpPr>
          <p:cNvPr id="129" name="Group 128">
            <a:extLst>
              <a:ext uri="{FF2B5EF4-FFF2-40B4-BE49-F238E27FC236}">
                <a16:creationId xmlns:a16="http://schemas.microsoft.com/office/drawing/2014/main" id="{4761B357-6256-44B5-B515-FFD1C057FF5C}"/>
              </a:ext>
            </a:extLst>
          </p:cNvPr>
          <p:cNvGrpSpPr/>
          <p:nvPr/>
        </p:nvGrpSpPr>
        <p:grpSpPr>
          <a:xfrm>
            <a:off x="7661112" y="1147122"/>
            <a:ext cx="1979229" cy="4747533"/>
            <a:chOff x="7716060" y="1147122"/>
            <a:chExt cx="1979229" cy="4747533"/>
          </a:xfrm>
        </p:grpSpPr>
        <p:cxnSp>
          <p:nvCxnSpPr>
            <p:cNvPr id="55" name="Straight Connector 54">
              <a:extLst>
                <a:ext uri="{FF2B5EF4-FFF2-40B4-BE49-F238E27FC236}">
                  <a16:creationId xmlns:a16="http://schemas.microsoft.com/office/drawing/2014/main" id="{9A0A25E6-C8C2-48C9-BB66-949B9FD9FF12}"/>
                </a:ext>
              </a:extLst>
            </p:cNvPr>
            <p:cNvCxnSpPr>
              <a:cxnSpLocks/>
            </p:cNvCxnSpPr>
            <p:nvPr/>
          </p:nvCxnSpPr>
          <p:spPr bwMode="auto">
            <a:xfrm>
              <a:off x="7716060" y="2509999"/>
              <a:ext cx="0" cy="3384655"/>
            </a:xfrm>
            <a:prstGeom prst="line">
              <a:avLst/>
            </a:prstGeom>
            <a:ln>
              <a:headEnd type="none" w="med" len="med"/>
              <a:tailEnd type="none" w="med" len="med"/>
            </a:ln>
          </p:spPr>
          <p:style>
            <a:lnRef idx="2">
              <a:schemeClr val="accent5"/>
            </a:lnRef>
            <a:fillRef idx="0">
              <a:schemeClr val="accent5"/>
            </a:fillRef>
            <a:effectRef idx="1">
              <a:schemeClr val="accent5"/>
            </a:effectRef>
            <a:fontRef idx="minor">
              <a:schemeClr val="tx1"/>
            </a:fontRef>
          </p:style>
        </p:cxnSp>
        <p:cxnSp>
          <p:nvCxnSpPr>
            <p:cNvPr id="56" name="Straight Connector 55">
              <a:extLst>
                <a:ext uri="{FF2B5EF4-FFF2-40B4-BE49-F238E27FC236}">
                  <a16:creationId xmlns:a16="http://schemas.microsoft.com/office/drawing/2014/main" id="{C766D081-0E40-4DAE-8E7A-F7471DD047AC}"/>
                </a:ext>
              </a:extLst>
            </p:cNvPr>
            <p:cNvCxnSpPr>
              <a:cxnSpLocks/>
            </p:cNvCxnSpPr>
            <p:nvPr/>
          </p:nvCxnSpPr>
          <p:spPr bwMode="auto">
            <a:xfrm>
              <a:off x="9695289" y="2509999"/>
              <a:ext cx="0" cy="3384655"/>
            </a:xfrm>
            <a:prstGeom prst="line">
              <a:avLst/>
            </a:prstGeom>
            <a:ln>
              <a:headEnd type="none" w="med" len="med"/>
              <a:tailEnd type="none" w="med" len="med"/>
            </a:ln>
          </p:spPr>
          <p:style>
            <a:lnRef idx="2">
              <a:schemeClr val="accent5"/>
            </a:lnRef>
            <a:fillRef idx="0">
              <a:schemeClr val="accent5"/>
            </a:fillRef>
            <a:effectRef idx="1">
              <a:schemeClr val="accent5"/>
            </a:effectRef>
            <a:fontRef idx="minor">
              <a:schemeClr val="tx1"/>
            </a:fontRef>
          </p:style>
        </p:cxnSp>
        <p:cxnSp>
          <p:nvCxnSpPr>
            <p:cNvPr id="58" name="Straight Connector 57">
              <a:extLst>
                <a:ext uri="{FF2B5EF4-FFF2-40B4-BE49-F238E27FC236}">
                  <a16:creationId xmlns:a16="http://schemas.microsoft.com/office/drawing/2014/main" id="{0F4CDB02-9667-472C-8054-8B686BC92D8D}"/>
                </a:ext>
              </a:extLst>
            </p:cNvPr>
            <p:cNvCxnSpPr>
              <a:cxnSpLocks/>
            </p:cNvCxnSpPr>
            <p:nvPr/>
          </p:nvCxnSpPr>
          <p:spPr bwMode="auto">
            <a:xfrm>
              <a:off x="7716060" y="5894654"/>
              <a:ext cx="1979229" cy="1"/>
            </a:xfrm>
            <a:prstGeom prst="line">
              <a:avLst/>
            </a:prstGeom>
            <a:ln>
              <a:headEnd type="none" w="med" len="med"/>
              <a:tailEnd type="none" w="med" len="med"/>
            </a:ln>
          </p:spPr>
          <p:style>
            <a:lnRef idx="2">
              <a:schemeClr val="accent5"/>
            </a:lnRef>
            <a:fillRef idx="0">
              <a:schemeClr val="accent5"/>
            </a:fillRef>
            <a:effectRef idx="1">
              <a:schemeClr val="accent5"/>
            </a:effectRef>
            <a:fontRef idx="minor">
              <a:schemeClr val="tx1"/>
            </a:fontRef>
          </p:style>
        </p:cxnSp>
        <p:sp>
          <p:nvSpPr>
            <p:cNvPr id="71" name="TextBox 70">
              <a:extLst>
                <a:ext uri="{FF2B5EF4-FFF2-40B4-BE49-F238E27FC236}">
                  <a16:creationId xmlns:a16="http://schemas.microsoft.com/office/drawing/2014/main" id="{A69D3275-65A2-40FE-97E1-872FFD5EE0FA}"/>
                </a:ext>
              </a:extLst>
            </p:cNvPr>
            <p:cNvSpPr txBox="1"/>
            <p:nvPr/>
          </p:nvSpPr>
          <p:spPr>
            <a:xfrm>
              <a:off x="7716060" y="2174384"/>
              <a:ext cx="1979223" cy="307777"/>
            </a:xfrm>
            <a:prstGeom prst="rect">
              <a:avLst/>
            </a:prstGeom>
            <a:noFill/>
          </p:spPr>
          <p:txBody>
            <a:bodyPr wrap="square" lIns="0" tIns="0" rIns="0" bIns="0" rtlCol="0">
              <a:spAutoFit/>
            </a:bodyPr>
            <a:lstStyle/>
            <a:p>
              <a:pPr algn="ctr" defTabSz="1019175">
                <a:lnSpc>
                  <a:spcPts val="1200"/>
                </a:lnSpc>
                <a:spcBef>
                  <a:spcPts val="0"/>
                </a:spcBef>
                <a:spcAft>
                  <a:spcPts val="600"/>
                </a:spcAft>
                <a:buClr>
                  <a:schemeClr val="bg1"/>
                </a:buClr>
                <a:buSzPct val="70000"/>
              </a:pPr>
              <a:r>
                <a:rPr lang="el-GR" sz="1050">
                  <a:solidFill>
                    <a:schemeClr val="accent5"/>
                  </a:solidFill>
                  <a:latin typeface="+mn-lt"/>
                </a:rPr>
                <a:t>Συλλογή και Διάθεση</a:t>
              </a:r>
              <a:br>
                <a:rPr lang="el-GR" sz="1050">
                  <a:solidFill>
                    <a:schemeClr val="accent5"/>
                  </a:solidFill>
                  <a:latin typeface="+mn-lt"/>
                </a:rPr>
              </a:br>
              <a:r>
                <a:rPr lang="el-GR" sz="1050">
                  <a:solidFill>
                    <a:schemeClr val="accent5"/>
                  </a:solidFill>
                  <a:latin typeface="+mn-lt"/>
                </a:rPr>
                <a:t> Αποβλήτων</a:t>
              </a:r>
              <a:r>
                <a:rPr lang="en-US" sz="1050">
                  <a:solidFill>
                    <a:schemeClr val="accent5"/>
                  </a:solidFill>
                  <a:latin typeface="+mn-lt"/>
                </a:rPr>
                <a:t> </a:t>
              </a:r>
            </a:p>
          </p:txBody>
        </p:sp>
        <p:sp>
          <p:nvSpPr>
            <p:cNvPr id="74" name="TextBox 73">
              <a:extLst>
                <a:ext uri="{FF2B5EF4-FFF2-40B4-BE49-F238E27FC236}">
                  <a16:creationId xmlns:a16="http://schemas.microsoft.com/office/drawing/2014/main" id="{C3EC450C-A5AA-4E7E-9F6C-AB09E968FB07}"/>
                </a:ext>
              </a:extLst>
            </p:cNvPr>
            <p:cNvSpPr txBox="1"/>
            <p:nvPr/>
          </p:nvSpPr>
          <p:spPr>
            <a:xfrm>
              <a:off x="7785349" y="2540771"/>
              <a:ext cx="1827443" cy="2913105"/>
            </a:xfrm>
            <a:prstGeom prst="rect">
              <a:avLst/>
            </a:prstGeom>
            <a:noFill/>
          </p:spPr>
          <p:txBody>
            <a:bodyPr wrap="square" lIns="0" tIns="0" rIns="0" bIns="0" rtlCol="0" anchor="t">
              <a:spAutoFit/>
            </a:bodyPr>
            <a:lstStyle/>
            <a:p>
              <a:pPr marL="111125" indent="-111125" defTabSz="1019175">
                <a:lnSpc>
                  <a:spcPts val="1200"/>
                </a:lnSpc>
                <a:spcBef>
                  <a:spcPts val="0"/>
                </a:spcBef>
                <a:spcAft>
                  <a:spcPts val="600"/>
                </a:spcAft>
                <a:buClr>
                  <a:schemeClr val="accent6"/>
                </a:buClr>
                <a:buSzPct val="70000"/>
                <a:buFont typeface="Arial" panose="020B0604020202020204" pitchFamily="34" charset="0"/>
                <a:buChar char="►"/>
              </a:pPr>
              <a:r>
                <a:rPr lang="el-GR" sz="900" b="1">
                  <a:latin typeface="+mn-lt"/>
                </a:rPr>
                <a:t>Τσάντες Διάθεσης Αποβλήτων</a:t>
              </a:r>
              <a:r>
                <a:rPr lang="en-US" sz="900" b="1">
                  <a:latin typeface="+mn-lt"/>
                </a:rPr>
                <a:t>: </a:t>
              </a:r>
              <a:r>
                <a:rPr lang="el-GR" sz="900">
                  <a:latin typeface="+mn-lt"/>
                </a:rPr>
                <a:t>Οι θεραπείες αποτελούν τοξικά απόβλητα και θα πρέπει να αποβάλλονται αμέσως μιας διαδικασίας διαχείρισης επικίνδυνων αποβλήτων.</a:t>
              </a:r>
            </a:p>
            <a:p>
              <a:pPr marL="111125" indent="-111125" defTabSz="1019175">
                <a:lnSpc>
                  <a:spcPts val="1200"/>
                </a:lnSpc>
                <a:spcBef>
                  <a:spcPts val="0"/>
                </a:spcBef>
                <a:spcAft>
                  <a:spcPts val="600"/>
                </a:spcAft>
                <a:buClr>
                  <a:schemeClr val="accent6"/>
                </a:buClr>
                <a:buSzPct val="70000"/>
                <a:buFont typeface="Arial" panose="020B0604020202020204" pitchFamily="34" charset="0"/>
                <a:buChar char="►"/>
              </a:pPr>
              <a:r>
                <a:rPr lang="el-GR" sz="900">
                  <a:latin typeface="+mn-lt"/>
                </a:rPr>
                <a:t>Οι νοσηλευτές μετά το τέλος της χορήγηση θα πρέπει να συλλέγουν </a:t>
              </a:r>
              <a:r>
                <a:rPr lang="el-GR" sz="900" i="0" u="none" strike="noStrike">
                  <a:effectLst/>
                  <a:latin typeface="+mn-lt"/>
                </a:rPr>
                <a:t> το εναπομείναν υλικό σε τσάντες αποβλήτων βιολογικού κινδύνου και στο τέλος της ημέρας να μεταφέρουν τις τσάντες αυτές στο νοσοκομείο σύμφωνα με το πρωτόκολλο που επιβάλει το τμήμα Λοιμώξεων του Νοσοκομείου.</a:t>
              </a:r>
            </a:p>
            <a:p>
              <a:pPr marL="111125" indent="-111125" defTabSz="1019175">
                <a:lnSpc>
                  <a:spcPts val="1200"/>
                </a:lnSpc>
                <a:spcBef>
                  <a:spcPts val="0"/>
                </a:spcBef>
                <a:spcAft>
                  <a:spcPts val="600"/>
                </a:spcAft>
                <a:buClr>
                  <a:schemeClr val="accent6"/>
                </a:buClr>
                <a:buSzPct val="70000"/>
                <a:buFont typeface="Arial" panose="020B0604020202020204" pitchFamily="34" charset="0"/>
                <a:buChar char="►"/>
              </a:pPr>
              <a:endParaRPr lang="el-GR" sz="900">
                <a:latin typeface="+mn-lt"/>
              </a:endParaRPr>
            </a:p>
          </p:txBody>
        </p:sp>
        <p:sp>
          <p:nvSpPr>
            <p:cNvPr id="51" name="Diamond 50">
              <a:extLst>
                <a:ext uri="{FF2B5EF4-FFF2-40B4-BE49-F238E27FC236}">
                  <a16:creationId xmlns:a16="http://schemas.microsoft.com/office/drawing/2014/main" id="{3C884018-DB29-4500-853D-4969A7873E48}"/>
                </a:ext>
              </a:extLst>
            </p:cNvPr>
            <p:cNvSpPr/>
            <p:nvPr/>
          </p:nvSpPr>
          <p:spPr bwMode="auto">
            <a:xfrm>
              <a:off x="8151082" y="1147122"/>
              <a:ext cx="1109178" cy="949846"/>
            </a:xfrm>
            <a:prstGeom prst="diamond">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1050" b="0" i="0" u="none" strike="noStrike" cap="none" normalizeH="0" baseline="0" err="1">
                <a:ln>
                  <a:noFill/>
                </a:ln>
                <a:solidFill>
                  <a:schemeClr val="tx1"/>
                </a:solidFill>
                <a:effectLst/>
                <a:latin typeface="+mn-lt"/>
              </a:endParaRPr>
            </a:p>
          </p:txBody>
        </p:sp>
        <p:pic>
          <p:nvPicPr>
            <p:cNvPr id="53" name="Graphic 52" descr="Radioactive sign">
              <a:extLst>
                <a:ext uri="{FF2B5EF4-FFF2-40B4-BE49-F238E27FC236}">
                  <a16:creationId xmlns:a16="http://schemas.microsoft.com/office/drawing/2014/main" id="{17263FED-B5BD-41BA-ADC2-20695567B77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8464422" y="1336708"/>
              <a:ext cx="488707" cy="498527"/>
            </a:xfrm>
            <a:prstGeom prst="rect">
              <a:avLst/>
            </a:prstGeom>
          </p:spPr>
        </p:pic>
      </p:grpSp>
      <p:grpSp>
        <p:nvGrpSpPr>
          <p:cNvPr id="128" name="Group 127">
            <a:extLst>
              <a:ext uri="{FF2B5EF4-FFF2-40B4-BE49-F238E27FC236}">
                <a16:creationId xmlns:a16="http://schemas.microsoft.com/office/drawing/2014/main" id="{E3F727B6-9DAE-4745-89FD-F74643E18A9C}"/>
              </a:ext>
            </a:extLst>
          </p:cNvPr>
          <p:cNvGrpSpPr/>
          <p:nvPr/>
        </p:nvGrpSpPr>
        <p:grpSpPr>
          <a:xfrm>
            <a:off x="5356404" y="1147122"/>
            <a:ext cx="1979229" cy="4757151"/>
            <a:chOff x="5412965" y="1147122"/>
            <a:chExt cx="1979229" cy="4757151"/>
          </a:xfrm>
        </p:grpSpPr>
        <p:cxnSp>
          <p:nvCxnSpPr>
            <p:cNvPr id="59" name="Straight Connector 58">
              <a:extLst>
                <a:ext uri="{FF2B5EF4-FFF2-40B4-BE49-F238E27FC236}">
                  <a16:creationId xmlns:a16="http://schemas.microsoft.com/office/drawing/2014/main" id="{423AA1C9-F258-41D0-8964-E9916B1B9B20}"/>
                </a:ext>
              </a:extLst>
            </p:cNvPr>
            <p:cNvCxnSpPr>
              <a:cxnSpLocks/>
            </p:cNvCxnSpPr>
            <p:nvPr/>
          </p:nvCxnSpPr>
          <p:spPr bwMode="auto">
            <a:xfrm>
              <a:off x="5412965" y="2509999"/>
              <a:ext cx="0" cy="3384655"/>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60" name="Straight Connector 59">
              <a:extLst>
                <a:ext uri="{FF2B5EF4-FFF2-40B4-BE49-F238E27FC236}">
                  <a16:creationId xmlns:a16="http://schemas.microsoft.com/office/drawing/2014/main" id="{F6C28E0D-6ECA-43A2-BAAA-AA5063679638}"/>
                </a:ext>
              </a:extLst>
            </p:cNvPr>
            <p:cNvCxnSpPr>
              <a:cxnSpLocks/>
            </p:cNvCxnSpPr>
            <p:nvPr/>
          </p:nvCxnSpPr>
          <p:spPr bwMode="auto">
            <a:xfrm>
              <a:off x="7392194" y="2509999"/>
              <a:ext cx="0" cy="3384655"/>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61" name="Straight Connector 60">
              <a:extLst>
                <a:ext uri="{FF2B5EF4-FFF2-40B4-BE49-F238E27FC236}">
                  <a16:creationId xmlns:a16="http://schemas.microsoft.com/office/drawing/2014/main" id="{84F64FA3-9B54-4EDA-B86B-A26D66FA9234}"/>
                </a:ext>
              </a:extLst>
            </p:cNvPr>
            <p:cNvCxnSpPr>
              <a:cxnSpLocks/>
            </p:cNvCxnSpPr>
            <p:nvPr/>
          </p:nvCxnSpPr>
          <p:spPr bwMode="auto">
            <a:xfrm>
              <a:off x="5412965" y="5894655"/>
              <a:ext cx="1979229" cy="1"/>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sp>
          <p:nvSpPr>
            <p:cNvPr id="70" name="TextBox 69">
              <a:extLst>
                <a:ext uri="{FF2B5EF4-FFF2-40B4-BE49-F238E27FC236}">
                  <a16:creationId xmlns:a16="http://schemas.microsoft.com/office/drawing/2014/main" id="{BAF725F5-5411-4D91-9EAC-DF3BC1844A9E}"/>
                </a:ext>
              </a:extLst>
            </p:cNvPr>
            <p:cNvSpPr txBox="1"/>
            <p:nvPr/>
          </p:nvSpPr>
          <p:spPr>
            <a:xfrm>
              <a:off x="5477998" y="2175988"/>
              <a:ext cx="1885033" cy="307777"/>
            </a:xfrm>
            <a:prstGeom prst="rect">
              <a:avLst/>
            </a:prstGeom>
            <a:noFill/>
          </p:spPr>
          <p:txBody>
            <a:bodyPr wrap="square" lIns="0" tIns="0" rIns="0" bIns="0" rtlCol="0">
              <a:spAutoFit/>
            </a:bodyPr>
            <a:lstStyle/>
            <a:p>
              <a:pPr algn="ctr" defTabSz="1019175">
                <a:lnSpc>
                  <a:spcPts val="1200"/>
                </a:lnSpc>
                <a:spcBef>
                  <a:spcPts val="0"/>
                </a:spcBef>
                <a:spcAft>
                  <a:spcPts val="600"/>
                </a:spcAft>
                <a:buClr>
                  <a:schemeClr val="bg1"/>
                </a:buClr>
                <a:buSzPct val="70000"/>
              </a:pPr>
              <a:r>
                <a:rPr lang="el-GR" sz="1050">
                  <a:solidFill>
                    <a:srgbClr val="4BB9B8"/>
                  </a:solidFill>
                  <a:latin typeface="+mn-lt"/>
                </a:rPr>
                <a:t>Νοσηλευτική Τσάντα &amp; </a:t>
              </a:r>
              <a:r>
                <a:rPr lang="en-US" sz="1050">
                  <a:solidFill>
                    <a:srgbClr val="4BB9B8"/>
                  </a:solidFill>
                  <a:latin typeface="+mn-lt"/>
                </a:rPr>
                <a:t>Emergency Kit</a:t>
              </a:r>
            </a:p>
          </p:txBody>
        </p:sp>
        <p:sp>
          <p:nvSpPr>
            <p:cNvPr id="72" name="TextBox 71">
              <a:extLst>
                <a:ext uri="{FF2B5EF4-FFF2-40B4-BE49-F238E27FC236}">
                  <a16:creationId xmlns:a16="http://schemas.microsoft.com/office/drawing/2014/main" id="{5ECB7983-D40C-430F-949C-1C53DEBF544E}"/>
                </a:ext>
              </a:extLst>
            </p:cNvPr>
            <p:cNvSpPr txBox="1"/>
            <p:nvPr/>
          </p:nvSpPr>
          <p:spPr>
            <a:xfrm>
              <a:off x="5477999" y="2529503"/>
              <a:ext cx="1885035" cy="3374770"/>
            </a:xfrm>
            <a:prstGeom prst="rect">
              <a:avLst/>
            </a:prstGeom>
            <a:noFill/>
          </p:spPr>
          <p:txBody>
            <a:bodyPr wrap="square" lIns="0" tIns="0" rIns="0" bIns="0" rtlCol="0">
              <a:spAutoFit/>
            </a:bodyPr>
            <a:lstStyle/>
            <a:p>
              <a:pPr marL="111125" indent="-111125" defTabSz="1019175">
                <a:lnSpc>
                  <a:spcPts val="1200"/>
                </a:lnSpc>
                <a:spcBef>
                  <a:spcPts val="0"/>
                </a:spcBef>
                <a:spcAft>
                  <a:spcPts val="600"/>
                </a:spcAft>
                <a:buClr>
                  <a:srgbClr val="27ACAA"/>
                </a:buClr>
                <a:buSzPct val="70000"/>
                <a:buFont typeface="Arial" panose="020B0604020202020204" pitchFamily="34" charset="0"/>
                <a:buChar char="►"/>
              </a:pPr>
              <a:r>
                <a:rPr lang="el-GR" sz="900">
                  <a:latin typeface="+mn-lt"/>
                </a:rPr>
                <a:t>Κάθε νοσηλευτής θα πρέπει κατά την επίσκεψη του στον ασθενή να διαθέτει μαζί του την </a:t>
              </a:r>
              <a:r>
                <a:rPr lang="el-GR" sz="900" b="1">
                  <a:latin typeface="+mn-lt"/>
                </a:rPr>
                <a:t>τσάντα του νοσηλευτή </a:t>
              </a:r>
              <a:r>
                <a:rPr lang="el-GR" sz="900">
                  <a:latin typeface="+mn-lt"/>
                </a:rPr>
                <a:t>η οποία θα πρέπει να διαθέτει βασικό υγειονομικό υλικό, ένα </a:t>
              </a:r>
              <a:r>
                <a:rPr lang="en-US" sz="900" b="1">
                  <a:latin typeface="+mn-lt"/>
                </a:rPr>
                <a:t>emergency kit </a:t>
              </a:r>
              <a:r>
                <a:rPr lang="el-GR" sz="900" b="1">
                  <a:latin typeface="+mn-lt"/>
                </a:rPr>
                <a:t> (με φάρμακα και έκτακτες και μη περιπτώσεις) </a:t>
              </a:r>
              <a:r>
                <a:rPr lang="el-GR" sz="900">
                  <a:latin typeface="+mn-lt"/>
                </a:rPr>
                <a:t>και </a:t>
              </a:r>
              <a:r>
                <a:rPr lang="el-GR" sz="900" b="1">
                  <a:latin typeface="+mn-lt"/>
                </a:rPr>
                <a:t>έναν φορητό αυτόματο </a:t>
              </a:r>
              <a:r>
                <a:rPr lang="el-GR" sz="900" b="1" err="1">
                  <a:latin typeface="+mn-lt"/>
                </a:rPr>
                <a:t>απινιδωτή</a:t>
              </a:r>
              <a:r>
                <a:rPr lang="el-GR" sz="900">
                  <a:latin typeface="+mn-lt"/>
                </a:rPr>
                <a:t>.</a:t>
              </a:r>
            </a:p>
            <a:p>
              <a:pPr marL="111125" indent="-111125" defTabSz="1019175">
                <a:lnSpc>
                  <a:spcPts val="1200"/>
                </a:lnSpc>
                <a:spcBef>
                  <a:spcPts val="0"/>
                </a:spcBef>
                <a:spcAft>
                  <a:spcPts val="600"/>
                </a:spcAft>
                <a:buClr>
                  <a:srgbClr val="27ACAA"/>
                </a:buClr>
                <a:buSzPct val="70000"/>
                <a:buFont typeface="Arial" panose="020B0604020202020204" pitchFamily="34" charset="0"/>
                <a:buChar char="►"/>
              </a:pPr>
              <a:r>
                <a:rPr lang="el-GR" sz="900">
                  <a:latin typeface="+mn-lt"/>
                </a:rPr>
                <a:t>Βασικό Υγειονομικό Υλικό που θα περιλαμβάνει:</a:t>
              </a:r>
            </a:p>
            <a:p>
              <a:pPr marL="268650" lvl="1" indent="-171450" defTabSz="1019175">
                <a:lnSpc>
                  <a:spcPts val="1200"/>
                </a:lnSpc>
                <a:spcBef>
                  <a:spcPts val="0"/>
                </a:spcBef>
                <a:spcAft>
                  <a:spcPts val="0"/>
                </a:spcAft>
                <a:buClr>
                  <a:srgbClr val="27ACAA"/>
                </a:buClr>
                <a:buSzPct val="75000"/>
                <a:buFont typeface="Wingdings" panose="05000000000000000000" pitchFamily="2" charset="2"/>
                <a:buChar char="§"/>
              </a:pPr>
              <a:r>
                <a:rPr lang="el-GR" sz="900">
                  <a:latin typeface="+mn-lt"/>
                </a:rPr>
                <a:t>Σύριγγες</a:t>
              </a:r>
            </a:p>
            <a:p>
              <a:pPr marL="268650" lvl="1" indent="-171450" defTabSz="1019175">
                <a:lnSpc>
                  <a:spcPts val="1200"/>
                </a:lnSpc>
                <a:spcBef>
                  <a:spcPts val="0"/>
                </a:spcBef>
                <a:spcAft>
                  <a:spcPts val="0"/>
                </a:spcAft>
                <a:buClr>
                  <a:srgbClr val="27ACAA"/>
                </a:buClr>
                <a:buSzPct val="75000"/>
                <a:buFont typeface="Wingdings" panose="05000000000000000000" pitchFamily="2" charset="2"/>
                <a:buChar char="§"/>
              </a:pPr>
              <a:r>
                <a:rPr lang="el-GR" sz="900">
                  <a:latin typeface="+mn-lt"/>
                </a:rPr>
                <a:t>Φλεβοκαθετήρας </a:t>
              </a:r>
            </a:p>
            <a:p>
              <a:pPr marL="268650" lvl="1" indent="-171450" defTabSz="1019175">
                <a:lnSpc>
                  <a:spcPts val="1200"/>
                </a:lnSpc>
                <a:spcBef>
                  <a:spcPts val="0"/>
                </a:spcBef>
                <a:spcAft>
                  <a:spcPts val="0"/>
                </a:spcAft>
                <a:buClr>
                  <a:srgbClr val="27ACAA"/>
                </a:buClr>
                <a:buSzPct val="75000"/>
                <a:buFont typeface="Wingdings" panose="05000000000000000000" pitchFamily="2" charset="2"/>
                <a:buChar char="§"/>
              </a:pPr>
              <a:r>
                <a:rPr lang="el-GR" sz="900">
                  <a:latin typeface="+mn-lt"/>
                </a:rPr>
                <a:t>Επίδεσμος </a:t>
              </a:r>
            </a:p>
            <a:p>
              <a:pPr marL="268650" lvl="1" indent="-171450" defTabSz="1019175">
                <a:lnSpc>
                  <a:spcPts val="1200"/>
                </a:lnSpc>
                <a:spcBef>
                  <a:spcPts val="0"/>
                </a:spcBef>
                <a:spcAft>
                  <a:spcPts val="0"/>
                </a:spcAft>
                <a:buClr>
                  <a:srgbClr val="27ACAA"/>
                </a:buClr>
                <a:buSzPct val="75000"/>
                <a:buFont typeface="Wingdings" panose="05000000000000000000" pitchFamily="2" charset="2"/>
                <a:buChar char="§"/>
              </a:pPr>
              <a:r>
                <a:rPr lang="el-GR" sz="900">
                  <a:latin typeface="+mn-lt"/>
                </a:rPr>
                <a:t>Στηθοσκόπιο</a:t>
              </a:r>
            </a:p>
            <a:p>
              <a:pPr marL="268650" lvl="1" indent="-171450" defTabSz="1019175">
                <a:lnSpc>
                  <a:spcPts val="1200"/>
                </a:lnSpc>
                <a:spcBef>
                  <a:spcPts val="0"/>
                </a:spcBef>
                <a:spcAft>
                  <a:spcPts val="0"/>
                </a:spcAft>
                <a:buClr>
                  <a:srgbClr val="27ACAA"/>
                </a:buClr>
                <a:buSzPct val="75000"/>
                <a:buFont typeface="Wingdings" panose="05000000000000000000" pitchFamily="2" charset="2"/>
                <a:buChar char="§"/>
              </a:pPr>
              <a:r>
                <a:rPr lang="el-GR" sz="900">
                  <a:latin typeface="+mn-lt"/>
                </a:rPr>
                <a:t>Οινόπνευμα</a:t>
              </a:r>
            </a:p>
            <a:p>
              <a:pPr marL="268650" lvl="1" indent="-171450" defTabSz="1019175">
                <a:lnSpc>
                  <a:spcPts val="1200"/>
                </a:lnSpc>
                <a:spcBef>
                  <a:spcPts val="0"/>
                </a:spcBef>
                <a:spcAft>
                  <a:spcPts val="0"/>
                </a:spcAft>
                <a:buClr>
                  <a:srgbClr val="27ACAA"/>
                </a:buClr>
                <a:buSzPct val="75000"/>
                <a:buFont typeface="Wingdings" panose="05000000000000000000" pitchFamily="2" charset="2"/>
                <a:buChar char="§"/>
              </a:pPr>
              <a:r>
                <a:rPr lang="el-GR" sz="900">
                  <a:latin typeface="+mn-lt"/>
                </a:rPr>
                <a:t>Πιεσόμετρο 	</a:t>
              </a:r>
            </a:p>
            <a:p>
              <a:pPr marL="268650" lvl="1" indent="-171450" defTabSz="1019175">
                <a:lnSpc>
                  <a:spcPts val="1200"/>
                </a:lnSpc>
                <a:spcBef>
                  <a:spcPts val="0"/>
                </a:spcBef>
                <a:spcAft>
                  <a:spcPts val="0"/>
                </a:spcAft>
                <a:buClr>
                  <a:srgbClr val="27ACAA"/>
                </a:buClr>
                <a:buSzPct val="75000"/>
                <a:buFont typeface="Wingdings" panose="05000000000000000000" pitchFamily="2" charset="2"/>
                <a:buChar char="§"/>
              </a:pPr>
              <a:r>
                <a:rPr lang="el-GR" sz="900">
                  <a:latin typeface="+mn-lt"/>
                </a:rPr>
                <a:t>Ακουστικά	</a:t>
              </a:r>
            </a:p>
            <a:p>
              <a:pPr marL="268650" lvl="1" indent="-171450" defTabSz="1019175">
                <a:lnSpc>
                  <a:spcPts val="1200"/>
                </a:lnSpc>
                <a:spcBef>
                  <a:spcPts val="0"/>
                </a:spcBef>
                <a:spcAft>
                  <a:spcPts val="0"/>
                </a:spcAft>
                <a:buClr>
                  <a:srgbClr val="27ACAA"/>
                </a:buClr>
                <a:buSzPct val="75000"/>
                <a:buFont typeface="Wingdings" panose="05000000000000000000" pitchFamily="2" charset="2"/>
                <a:buChar char="§"/>
              </a:pPr>
              <a:r>
                <a:rPr lang="el-GR" sz="900">
                  <a:latin typeface="+mn-lt"/>
                </a:rPr>
                <a:t>Οξύμετρο	</a:t>
              </a:r>
            </a:p>
            <a:p>
              <a:pPr marL="268650" lvl="1" indent="-171450" defTabSz="1019175">
                <a:lnSpc>
                  <a:spcPts val="1200"/>
                </a:lnSpc>
                <a:spcBef>
                  <a:spcPts val="0"/>
                </a:spcBef>
                <a:spcAft>
                  <a:spcPts val="0"/>
                </a:spcAft>
                <a:buClr>
                  <a:srgbClr val="27ACAA"/>
                </a:buClr>
                <a:buSzPct val="75000"/>
                <a:buFont typeface="Wingdings" panose="05000000000000000000" pitchFamily="2" charset="2"/>
                <a:buChar char="§"/>
              </a:pPr>
              <a:r>
                <a:rPr lang="el-GR" sz="900">
                  <a:latin typeface="+mn-lt"/>
                </a:rPr>
                <a:t>Σακχαρόμετρο</a:t>
              </a:r>
            </a:p>
            <a:p>
              <a:pPr marL="268650" lvl="1" indent="-171450" defTabSz="1019175">
                <a:lnSpc>
                  <a:spcPts val="1200"/>
                </a:lnSpc>
                <a:spcBef>
                  <a:spcPts val="0"/>
                </a:spcBef>
                <a:spcAft>
                  <a:spcPts val="0"/>
                </a:spcAft>
                <a:buClr>
                  <a:srgbClr val="27ACAA"/>
                </a:buClr>
                <a:buSzPct val="75000"/>
                <a:buFont typeface="Wingdings" panose="05000000000000000000" pitchFamily="2" charset="2"/>
                <a:buChar char="§"/>
              </a:pPr>
              <a:r>
                <a:rPr lang="el-GR" sz="900">
                  <a:latin typeface="+mn-lt"/>
                </a:rPr>
                <a:t>Θερμόμετρο</a:t>
              </a:r>
              <a:endParaRPr lang="en-US" sz="900">
                <a:latin typeface="+mn-lt"/>
              </a:endParaRPr>
            </a:p>
          </p:txBody>
        </p:sp>
        <p:grpSp>
          <p:nvGrpSpPr>
            <p:cNvPr id="125" name="Group 124">
              <a:extLst>
                <a:ext uri="{FF2B5EF4-FFF2-40B4-BE49-F238E27FC236}">
                  <a16:creationId xmlns:a16="http://schemas.microsoft.com/office/drawing/2014/main" id="{D3F0B0E9-6C6F-4ECF-A872-56026183BA4A}"/>
                </a:ext>
              </a:extLst>
            </p:cNvPr>
            <p:cNvGrpSpPr/>
            <p:nvPr/>
          </p:nvGrpSpPr>
          <p:grpSpPr>
            <a:xfrm>
              <a:off x="5847990" y="1147122"/>
              <a:ext cx="1109178" cy="949846"/>
              <a:chOff x="5637698" y="1005170"/>
              <a:chExt cx="1109178" cy="949846"/>
            </a:xfrm>
          </p:grpSpPr>
          <p:sp>
            <p:nvSpPr>
              <p:cNvPr id="49" name="Diamond 48">
                <a:extLst>
                  <a:ext uri="{FF2B5EF4-FFF2-40B4-BE49-F238E27FC236}">
                    <a16:creationId xmlns:a16="http://schemas.microsoft.com/office/drawing/2014/main" id="{8D0E7EFF-EA25-4019-8DA9-3215501943F3}"/>
                  </a:ext>
                </a:extLst>
              </p:cNvPr>
              <p:cNvSpPr/>
              <p:nvPr/>
            </p:nvSpPr>
            <p:spPr bwMode="auto">
              <a:xfrm>
                <a:off x="5637698" y="1005170"/>
                <a:ext cx="1109178" cy="949846"/>
              </a:xfrm>
              <a:prstGeom prst="diamond">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1050" b="0" i="0" u="none" strike="noStrike" cap="none" normalizeH="0" baseline="0" err="1">
                  <a:ln>
                    <a:noFill/>
                  </a:ln>
                  <a:solidFill>
                    <a:schemeClr val="tx1"/>
                  </a:solidFill>
                  <a:effectLst/>
                  <a:latin typeface="+mn-lt"/>
                </a:endParaRPr>
              </a:p>
            </p:txBody>
          </p:sp>
          <p:pic>
            <p:nvPicPr>
              <p:cNvPr id="54" name="Graphic 53" descr="First aid kit">
                <a:extLst>
                  <a:ext uri="{FF2B5EF4-FFF2-40B4-BE49-F238E27FC236}">
                    <a16:creationId xmlns:a16="http://schemas.microsoft.com/office/drawing/2014/main" id="{AA2CD9D8-8584-4F02-A141-6A5CAB94F239}"/>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5904339" y="1173154"/>
                <a:ext cx="588373" cy="600196"/>
              </a:xfrm>
              <a:prstGeom prst="rect">
                <a:avLst/>
              </a:prstGeom>
            </p:spPr>
          </p:pic>
        </p:grpSp>
      </p:grpSp>
      <p:grpSp>
        <p:nvGrpSpPr>
          <p:cNvPr id="130" name="Group 129">
            <a:extLst>
              <a:ext uri="{FF2B5EF4-FFF2-40B4-BE49-F238E27FC236}">
                <a16:creationId xmlns:a16="http://schemas.microsoft.com/office/drawing/2014/main" id="{D792C15B-3A39-4656-98CD-6C6EB072BDBD}"/>
              </a:ext>
            </a:extLst>
          </p:cNvPr>
          <p:cNvGrpSpPr/>
          <p:nvPr/>
        </p:nvGrpSpPr>
        <p:grpSpPr>
          <a:xfrm>
            <a:off x="9965819" y="1159800"/>
            <a:ext cx="1979229" cy="4744468"/>
            <a:chOff x="9965819" y="1159800"/>
            <a:chExt cx="1979229" cy="4744468"/>
          </a:xfrm>
        </p:grpSpPr>
        <p:grpSp>
          <p:nvGrpSpPr>
            <p:cNvPr id="122" name="Group 121">
              <a:extLst>
                <a:ext uri="{FF2B5EF4-FFF2-40B4-BE49-F238E27FC236}">
                  <a16:creationId xmlns:a16="http://schemas.microsoft.com/office/drawing/2014/main" id="{27E5B214-17B5-486B-BA8F-C74A7607E63C}"/>
                </a:ext>
              </a:extLst>
            </p:cNvPr>
            <p:cNvGrpSpPr/>
            <p:nvPr/>
          </p:nvGrpSpPr>
          <p:grpSpPr>
            <a:xfrm>
              <a:off x="9965819" y="2483541"/>
              <a:ext cx="1979229" cy="3420727"/>
              <a:chOff x="9965819" y="2483542"/>
              <a:chExt cx="1979229" cy="3384656"/>
            </a:xfrm>
          </p:grpSpPr>
          <p:cxnSp>
            <p:nvCxnSpPr>
              <p:cNvPr id="78" name="Straight Connector 77">
                <a:extLst>
                  <a:ext uri="{FF2B5EF4-FFF2-40B4-BE49-F238E27FC236}">
                    <a16:creationId xmlns:a16="http://schemas.microsoft.com/office/drawing/2014/main" id="{BAA26165-1408-49FF-8B83-882B59167D1B}"/>
                  </a:ext>
                </a:extLst>
              </p:cNvPr>
              <p:cNvCxnSpPr>
                <a:cxnSpLocks/>
              </p:cNvCxnSpPr>
              <p:nvPr/>
            </p:nvCxnSpPr>
            <p:spPr bwMode="auto">
              <a:xfrm>
                <a:off x="9965819" y="2483542"/>
                <a:ext cx="0" cy="3384655"/>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79" name="Straight Connector 78">
                <a:extLst>
                  <a:ext uri="{FF2B5EF4-FFF2-40B4-BE49-F238E27FC236}">
                    <a16:creationId xmlns:a16="http://schemas.microsoft.com/office/drawing/2014/main" id="{4B70A6F9-EBE7-47CC-AB1F-A1A4ABCB95B6}"/>
                  </a:ext>
                </a:extLst>
              </p:cNvPr>
              <p:cNvCxnSpPr>
                <a:cxnSpLocks/>
              </p:cNvCxnSpPr>
              <p:nvPr/>
            </p:nvCxnSpPr>
            <p:spPr bwMode="auto">
              <a:xfrm>
                <a:off x="11945048" y="2483542"/>
                <a:ext cx="0" cy="3384655"/>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80" name="Straight Connector 79">
                <a:extLst>
                  <a:ext uri="{FF2B5EF4-FFF2-40B4-BE49-F238E27FC236}">
                    <a16:creationId xmlns:a16="http://schemas.microsoft.com/office/drawing/2014/main" id="{89140208-4666-48A1-9EA6-A4A32875DE93}"/>
                  </a:ext>
                </a:extLst>
              </p:cNvPr>
              <p:cNvCxnSpPr>
                <a:cxnSpLocks/>
              </p:cNvCxnSpPr>
              <p:nvPr/>
            </p:nvCxnSpPr>
            <p:spPr bwMode="auto">
              <a:xfrm>
                <a:off x="9965819" y="5868197"/>
                <a:ext cx="1979229" cy="1"/>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grpSp>
        <p:sp>
          <p:nvSpPr>
            <p:cNvPr id="81" name="TextBox 80">
              <a:extLst>
                <a:ext uri="{FF2B5EF4-FFF2-40B4-BE49-F238E27FC236}">
                  <a16:creationId xmlns:a16="http://schemas.microsoft.com/office/drawing/2014/main" id="{3B392033-7E75-4C23-8536-F5DB0BC28B7B}"/>
                </a:ext>
              </a:extLst>
            </p:cNvPr>
            <p:cNvSpPr txBox="1"/>
            <p:nvPr/>
          </p:nvSpPr>
          <p:spPr>
            <a:xfrm>
              <a:off x="9965819" y="2230107"/>
              <a:ext cx="1979223" cy="153888"/>
            </a:xfrm>
            <a:prstGeom prst="rect">
              <a:avLst/>
            </a:prstGeom>
            <a:noFill/>
          </p:spPr>
          <p:txBody>
            <a:bodyPr wrap="square" lIns="0" tIns="0" rIns="0" bIns="0" rtlCol="0">
              <a:spAutoFit/>
            </a:bodyPr>
            <a:lstStyle/>
            <a:p>
              <a:pPr algn="ctr" defTabSz="1019175">
                <a:lnSpc>
                  <a:spcPts val="1200"/>
                </a:lnSpc>
                <a:spcBef>
                  <a:spcPts val="0"/>
                </a:spcBef>
                <a:spcAft>
                  <a:spcPts val="600"/>
                </a:spcAft>
                <a:buClr>
                  <a:schemeClr val="bg1"/>
                </a:buClr>
                <a:buSzPct val="70000"/>
              </a:pPr>
              <a:r>
                <a:rPr lang="el-GR" sz="1050">
                  <a:solidFill>
                    <a:schemeClr val="accent4">
                      <a:lumMod val="60000"/>
                      <a:lumOff val="40000"/>
                    </a:schemeClr>
                  </a:solidFill>
                  <a:latin typeface="+mn-lt"/>
                </a:rPr>
                <a:t>Τεχνολογία</a:t>
              </a:r>
              <a:endParaRPr lang="en-US" sz="1050">
                <a:solidFill>
                  <a:schemeClr val="accent4">
                    <a:lumMod val="60000"/>
                    <a:lumOff val="40000"/>
                  </a:schemeClr>
                </a:solidFill>
                <a:latin typeface="+mn-lt"/>
              </a:endParaRPr>
            </a:p>
          </p:txBody>
        </p:sp>
        <p:sp>
          <p:nvSpPr>
            <p:cNvPr id="82" name="TextBox 81">
              <a:extLst>
                <a:ext uri="{FF2B5EF4-FFF2-40B4-BE49-F238E27FC236}">
                  <a16:creationId xmlns:a16="http://schemas.microsoft.com/office/drawing/2014/main" id="{47D84F08-B01C-4D38-9A5B-0246A28C4FC3}"/>
                </a:ext>
              </a:extLst>
            </p:cNvPr>
            <p:cNvSpPr txBox="1"/>
            <p:nvPr/>
          </p:nvSpPr>
          <p:spPr>
            <a:xfrm>
              <a:off x="10048126" y="2540771"/>
              <a:ext cx="1881670" cy="1935119"/>
            </a:xfrm>
            <a:prstGeom prst="rect">
              <a:avLst/>
            </a:prstGeom>
            <a:noFill/>
          </p:spPr>
          <p:txBody>
            <a:bodyPr wrap="square" lIns="0" tIns="0" rIns="0" bIns="0" rtlCol="0">
              <a:spAutoFit/>
            </a:bodyPr>
            <a:lstStyle/>
            <a:p>
              <a:pPr marL="171450" indent="-171450" defTabSz="1019175">
                <a:lnSpc>
                  <a:spcPts val="1200"/>
                </a:lnSpc>
                <a:spcBef>
                  <a:spcPts val="0"/>
                </a:spcBef>
                <a:spcAft>
                  <a:spcPts val="600"/>
                </a:spcAft>
                <a:buClr>
                  <a:schemeClr val="accent4">
                    <a:lumMod val="40000"/>
                    <a:lumOff val="60000"/>
                  </a:schemeClr>
                </a:buClr>
                <a:buSzPct val="70000"/>
                <a:buFont typeface="Arial" panose="020B0604020202020204" pitchFamily="34" charset="0"/>
                <a:buChar char="►"/>
              </a:pPr>
              <a:r>
                <a:rPr lang="en-US" sz="900" b="1">
                  <a:latin typeface="+mn-lt"/>
                </a:rPr>
                <a:t>Tablet</a:t>
              </a:r>
              <a:r>
                <a:rPr lang="el-GR" sz="900">
                  <a:latin typeface="+mn-lt"/>
                </a:rPr>
                <a:t>: Προτείνεται η  παροχή και η χρήση ενός </a:t>
              </a:r>
              <a:r>
                <a:rPr lang="en-US" sz="900">
                  <a:latin typeface="+mn-lt"/>
                </a:rPr>
                <a:t>tablet </a:t>
              </a:r>
              <a:r>
                <a:rPr lang="el-GR" sz="900">
                  <a:latin typeface="+mn-lt"/>
                </a:rPr>
                <a:t>- ανά ομάδα - το οποίο θα μπορεί να διασυνδέεται με το κεντρικό πληροφοριακό σύστημα του νοσοκομείου και θα διευκολύνει την ευρύτερη διαδικασία σε κατηγορίες Οργάνωσης, Ηλεκτρονικού Φακέλου, Απόμακρης Συνεργασίας μέσω των κατάλληλων συστημάτων και εφαρμογών.</a:t>
              </a:r>
            </a:p>
            <a:p>
              <a:pPr marL="111125" indent="-111125" defTabSz="1019175">
                <a:lnSpc>
                  <a:spcPts val="1200"/>
                </a:lnSpc>
                <a:spcBef>
                  <a:spcPts val="0"/>
                </a:spcBef>
                <a:spcAft>
                  <a:spcPts val="600"/>
                </a:spcAft>
                <a:buSzPct val="70000"/>
                <a:buFont typeface="Arial" panose="020B0604020202020204" pitchFamily="34" charset="0"/>
                <a:buChar char="►"/>
              </a:pPr>
              <a:endParaRPr lang="en-US" sz="900">
                <a:latin typeface="+mn-lt"/>
              </a:endParaRPr>
            </a:p>
          </p:txBody>
        </p:sp>
        <p:sp>
          <p:nvSpPr>
            <p:cNvPr id="76" name="Diamond 75">
              <a:extLst>
                <a:ext uri="{FF2B5EF4-FFF2-40B4-BE49-F238E27FC236}">
                  <a16:creationId xmlns:a16="http://schemas.microsoft.com/office/drawing/2014/main" id="{F076FE04-C1FA-4100-A1A9-60F1871A738A}"/>
                </a:ext>
              </a:extLst>
            </p:cNvPr>
            <p:cNvSpPr/>
            <p:nvPr/>
          </p:nvSpPr>
          <p:spPr bwMode="auto">
            <a:xfrm>
              <a:off x="10411373" y="1159800"/>
              <a:ext cx="1109178" cy="949846"/>
            </a:xfrm>
            <a:prstGeom prst="diamond">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1050" b="0" i="0" u="none" strike="noStrike" cap="none" normalizeH="0" baseline="0" err="1">
                <a:ln>
                  <a:noFill/>
                </a:ln>
                <a:solidFill>
                  <a:schemeClr val="tx1"/>
                </a:solidFill>
                <a:effectLst/>
                <a:latin typeface="+mn-lt"/>
              </a:endParaRPr>
            </a:p>
          </p:txBody>
        </p:sp>
        <p:pic>
          <p:nvPicPr>
            <p:cNvPr id="77" name="Graphic 76" descr="Cloud Computing">
              <a:extLst>
                <a:ext uri="{FF2B5EF4-FFF2-40B4-BE49-F238E27FC236}">
                  <a16:creationId xmlns:a16="http://schemas.microsoft.com/office/drawing/2014/main" id="{7AFED04F-AE50-452B-A07C-505FB3F1750E}"/>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flipH="1">
              <a:off x="10726588" y="1409369"/>
              <a:ext cx="478748" cy="488369"/>
            </a:xfrm>
            <a:prstGeom prst="rect">
              <a:avLst/>
            </a:prstGeom>
          </p:spPr>
        </p:pic>
      </p:grpSp>
      <p:grpSp>
        <p:nvGrpSpPr>
          <p:cNvPr id="127" name="Group 126">
            <a:extLst>
              <a:ext uri="{FF2B5EF4-FFF2-40B4-BE49-F238E27FC236}">
                <a16:creationId xmlns:a16="http://schemas.microsoft.com/office/drawing/2014/main" id="{22733574-B8A0-44EC-A4AE-9C2921AE29E5}"/>
              </a:ext>
            </a:extLst>
          </p:cNvPr>
          <p:cNvGrpSpPr/>
          <p:nvPr/>
        </p:nvGrpSpPr>
        <p:grpSpPr>
          <a:xfrm>
            <a:off x="3051696" y="1159800"/>
            <a:ext cx="1979229" cy="4725679"/>
            <a:chOff x="3112494" y="1159800"/>
            <a:chExt cx="1979229" cy="4725679"/>
          </a:xfrm>
        </p:grpSpPr>
        <p:cxnSp>
          <p:nvCxnSpPr>
            <p:cNvPr id="62" name="Straight Connector 61">
              <a:extLst>
                <a:ext uri="{FF2B5EF4-FFF2-40B4-BE49-F238E27FC236}">
                  <a16:creationId xmlns:a16="http://schemas.microsoft.com/office/drawing/2014/main" id="{AD16F3FD-060E-4C1F-BC02-1F0C1DB9AE9D}"/>
                </a:ext>
              </a:extLst>
            </p:cNvPr>
            <p:cNvCxnSpPr>
              <a:cxnSpLocks/>
            </p:cNvCxnSpPr>
            <p:nvPr/>
          </p:nvCxnSpPr>
          <p:spPr bwMode="auto">
            <a:xfrm>
              <a:off x="3112494" y="2500823"/>
              <a:ext cx="0" cy="3384655"/>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6B4556A5-9295-4CD7-A5F2-BDFA287A0A0D}"/>
                </a:ext>
              </a:extLst>
            </p:cNvPr>
            <p:cNvCxnSpPr>
              <a:cxnSpLocks/>
            </p:cNvCxnSpPr>
            <p:nvPr/>
          </p:nvCxnSpPr>
          <p:spPr bwMode="auto">
            <a:xfrm>
              <a:off x="5091723" y="2500823"/>
              <a:ext cx="0" cy="3384655"/>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2B2AE44C-9781-4299-A9A1-62ABCF3CA330}"/>
                </a:ext>
              </a:extLst>
            </p:cNvPr>
            <p:cNvCxnSpPr>
              <a:cxnSpLocks/>
            </p:cNvCxnSpPr>
            <p:nvPr/>
          </p:nvCxnSpPr>
          <p:spPr bwMode="auto">
            <a:xfrm>
              <a:off x="3112494" y="5885478"/>
              <a:ext cx="1979229" cy="1"/>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9" name="TextBox 68">
              <a:extLst>
                <a:ext uri="{FF2B5EF4-FFF2-40B4-BE49-F238E27FC236}">
                  <a16:creationId xmlns:a16="http://schemas.microsoft.com/office/drawing/2014/main" id="{DCCC4E57-7523-400A-841E-6FDF9E333439}"/>
                </a:ext>
              </a:extLst>
            </p:cNvPr>
            <p:cNvSpPr txBox="1"/>
            <p:nvPr/>
          </p:nvSpPr>
          <p:spPr>
            <a:xfrm>
              <a:off x="3198576" y="2213975"/>
              <a:ext cx="1845012" cy="153888"/>
            </a:xfrm>
            <a:prstGeom prst="rect">
              <a:avLst/>
            </a:prstGeom>
            <a:noFill/>
          </p:spPr>
          <p:txBody>
            <a:bodyPr wrap="square" lIns="0" tIns="0" rIns="0" bIns="0" rtlCol="0">
              <a:spAutoFit/>
            </a:bodyPr>
            <a:lstStyle/>
            <a:p>
              <a:pPr algn="ctr" defTabSz="1019175">
                <a:lnSpc>
                  <a:spcPts val="1200"/>
                </a:lnSpc>
                <a:spcBef>
                  <a:spcPts val="0"/>
                </a:spcBef>
                <a:spcAft>
                  <a:spcPts val="600"/>
                </a:spcAft>
                <a:buClr>
                  <a:schemeClr val="bg1"/>
                </a:buClr>
                <a:buSzPct val="70000"/>
              </a:pPr>
              <a:r>
                <a:rPr lang="el-GR" sz="1050">
                  <a:solidFill>
                    <a:srgbClr val="00B050"/>
                  </a:solidFill>
                  <a:latin typeface="+mn-lt"/>
                </a:rPr>
                <a:t>Θεραπεία</a:t>
              </a:r>
              <a:endParaRPr lang="en-US" sz="1050">
                <a:solidFill>
                  <a:srgbClr val="00B050"/>
                </a:solidFill>
                <a:latin typeface="+mn-lt"/>
              </a:endParaRPr>
            </a:p>
          </p:txBody>
        </p:sp>
        <p:sp>
          <p:nvSpPr>
            <p:cNvPr id="73" name="TextBox 72">
              <a:extLst>
                <a:ext uri="{FF2B5EF4-FFF2-40B4-BE49-F238E27FC236}">
                  <a16:creationId xmlns:a16="http://schemas.microsoft.com/office/drawing/2014/main" id="{F719639B-8A1E-4F11-A7C7-F70B6115181B}"/>
                </a:ext>
              </a:extLst>
            </p:cNvPr>
            <p:cNvSpPr txBox="1"/>
            <p:nvPr/>
          </p:nvSpPr>
          <p:spPr>
            <a:xfrm>
              <a:off x="3198575" y="2559893"/>
              <a:ext cx="1845013" cy="2220608"/>
            </a:xfrm>
            <a:prstGeom prst="rect">
              <a:avLst/>
            </a:prstGeom>
            <a:noFill/>
          </p:spPr>
          <p:txBody>
            <a:bodyPr wrap="square" lIns="0" tIns="0" rIns="0" bIns="0" rtlCol="0" anchor="t">
              <a:spAutoFit/>
            </a:bodyPr>
            <a:lstStyle/>
            <a:p>
              <a:pPr marL="111125" indent="-111125" defTabSz="1019175">
                <a:lnSpc>
                  <a:spcPts val="1200"/>
                </a:lnSpc>
                <a:spcBef>
                  <a:spcPts val="0"/>
                </a:spcBef>
                <a:spcAft>
                  <a:spcPts val="600"/>
                </a:spcAft>
                <a:buClr>
                  <a:schemeClr val="accent1"/>
                </a:buClr>
                <a:buSzPct val="70000"/>
                <a:buFont typeface="Arial" panose="020B0604020202020204" pitchFamily="34" charset="0"/>
                <a:buChar char="►"/>
              </a:pPr>
              <a:r>
                <a:rPr lang="el-GR" sz="900">
                  <a:latin typeface="+mn-lt"/>
                </a:rPr>
                <a:t>Σε κάθε θεραπεία θα πρέπει να αντιστοιχεί </a:t>
              </a:r>
              <a:r>
                <a:rPr lang="el-GR" sz="900" b="1">
                  <a:latin typeface="+mn-lt"/>
                </a:rPr>
                <a:t>ένα μικρό φορητό ψυγείο με ενσωματωμένο θερμόμετρο </a:t>
              </a:r>
              <a:r>
                <a:rPr lang="el-GR" sz="900">
                  <a:latin typeface="+mn-lt"/>
                </a:rPr>
                <a:t>(</a:t>
              </a:r>
              <a:r>
                <a:rPr lang="el-GR" sz="900" err="1">
                  <a:latin typeface="+mn-lt"/>
                </a:rPr>
                <a:t>π.χ</a:t>
              </a:r>
              <a:r>
                <a:rPr lang="el-GR" sz="900">
                  <a:latin typeface="+mn-lt"/>
                </a:rPr>
                <a:t> 5 Θεραπείες ανά ημέρα άρα 5 ψυγεία) το οποίο θα μπορεί να συντηρεί για αρκετές ώρες το φάρμακο στην απαιτούμενη από αυτό θερμοκρασία  (2°C – 8°C)</a:t>
              </a:r>
              <a:endParaRPr lang="en-US" sz="900">
                <a:latin typeface="+mn-lt"/>
              </a:endParaRPr>
            </a:p>
            <a:p>
              <a:pPr marL="111125" indent="-111125" defTabSz="1019175">
                <a:lnSpc>
                  <a:spcPts val="1200"/>
                </a:lnSpc>
                <a:spcBef>
                  <a:spcPts val="0"/>
                </a:spcBef>
                <a:spcAft>
                  <a:spcPts val="600"/>
                </a:spcAft>
                <a:buClr>
                  <a:schemeClr val="accent1"/>
                </a:buClr>
                <a:buSzPct val="70000"/>
                <a:buFont typeface="Arial" panose="020B0604020202020204" pitchFamily="34" charset="0"/>
                <a:buChar char="►"/>
              </a:pPr>
              <a:r>
                <a:rPr lang="el-GR" sz="900">
                  <a:latin typeface="+mn-lt"/>
                </a:rPr>
                <a:t>Σε περιπτώσεις που η θεραπεία είναι έγχυση ενδείκνυται και η χρήση ενός </a:t>
              </a:r>
              <a:r>
                <a:rPr lang="el-GR" sz="900" b="1" i="0">
                  <a:solidFill>
                    <a:srgbClr val="4D4D4D"/>
                  </a:solidFill>
                  <a:effectLst/>
                  <a:latin typeface="+mn-lt"/>
                </a:rPr>
                <a:t>τροχήλατου </a:t>
              </a:r>
              <a:r>
                <a:rPr lang="el-GR" sz="900" b="1" i="0" err="1">
                  <a:solidFill>
                    <a:srgbClr val="4D4D4D"/>
                  </a:solidFill>
                  <a:effectLst/>
                  <a:latin typeface="+mn-lt"/>
                </a:rPr>
                <a:t>στατώ</a:t>
              </a:r>
              <a:r>
                <a:rPr lang="el-GR" sz="900" b="1" i="0">
                  <a:solidFill>
                    <a:srgbClr val="4D4D4D"/>
                  </a:solidFill>
                  <a:effectLst/>
                  <a:latin typeface="+mn-lt"/>
                </a:rPr>
                <a:t> ορού</a:t>
              </a:r>
              <a:r>
                <a:rPr lang="el-GR" sz="900" b="0" i="0">
                  <a:solidFill>
                    <a:srgbClr val="4D4D4D"/>
                  </a:solidFill>
                  <a:effectLst/>
                  <a:latin typeface="+mn-lt"/>
                </a:rPr>
                <a:t>  το οποίο είναι κατάλληλο για κατ' </a:t>
              </a:r>
              <a:r>
                <a:rPr lang="el-GR" sz="900" b="0" i="0" err="1">
                  <a:solidFill>
                    <a:srgbClr val="4D4D4D"/>
                  </a:solidFill>
                  <a:effectLst/>
                  <a:latin typeface="+mn-lt"/>
                </a:rPr>
                <a:t>οίκον</a:t>
              </a:r>
              <a:r>
                <a:rPr lang="el-GR" sz="900" b="0" i="0">
                  <a:solidFill>
                    <a:srgbClr val="4D4D4D"/>
                  </a:solidFill>
                  <a:effectLst/>
                  <a:latin typeface="+mn-lt"/>
                </a:rPr>
                <a:t> νοσηλεία.</a:t>
              </a:r>
              <a:endParaRPr lang="en-US" sz="900">
                <a:latin typeface="+mn-lt"/>
              </a:endParaRPr>
            </a:p>
          </p:txBody>
        </p:sp>
        <p:grpSp>
          <p:nvGrpSpPr>
            <p:cNvPr id="123" name="Group 122">
              <a:extLst>
                <a:ext uri="{FF2B5EF4-FFF2-40B4-BE49-F238E27FC236}">
                  <a16:creationId xmlns:a16="http://schemas.microsoft.com/office/drawing/2014/main" id="{D8AD0F83-45C2-4DC0-8CC7-62A34E54AAC8}"/>
                </a:ext>
              </a:extLst>
            </p:cNvPr>
            <p:cNvGrpSpPr/>
            <p:nvPr/>
          </p:nvGrpSpPr>
          <p:grpSpPr>
            <a:xfrm>
              <a:off x="3560154" y="1159800"/>
              <a:ext cx="1109177" cy="949846"/>
              <a:chOff x="3440364" y="995235"/>
              <a:chExt cx="1109177" cy="949846"/>
            </a:xfrm>
          </p:grpSpPr>
          <p:sp>
            <p:nvSpPr>
              <p:cNvPr id="48" name="Diamond 47">
                <a:extLst>
                  <a:ext uri="{FF2B5EF4-FFF2-40B4-BE49-F238E27FC236}">
                    <a16:creationId xmlns:a16="http://schemas.microsoft.com/office/drawing/2014/main" id="{F12287B6-A940-4973-8508-3A7B0F44876B}"/>
                  </a:ext>
                </a:extLst>
              </p:cNvPr>
              <p:cNvSpPr/>
              <p:nvPr/>
            </p:nvSpPr>
            <p:spPr bwMode="auto">
              <a:xfrm>
                <a:off x="3440364" y="995235"/>
                <a:ext cx="1109177" cy="949846"/>
              </a:xfrm>
              <a:prstGeom prst="diamond">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1050" b="0" i="0" u="none" strike="noStrike" cap="none" normalizeH="0" baseline="0" err="1">
                  <a:ln>
                    <a:noFill/>
                  </a:ln>
                  <a:solidFill>
                    <a:schemeClr val="tx1"/>
                  </a:solidFill>
                  <a:effectLst/>
                  <a:latin typeface="+mn-lt"/>
                </a:endParaRPr>
              </a:p>
            </p:txBody>
          </p:sp>
          <p:pic>
            <p:nvPicPr>
              <p:cNvPr id="88" name="Graphic 87" descr="Needle with solid fill">
                <a:extLst>
                  <a:ext uri="{FF2B5EF4-FFF2-40B4-BE49-F238E27FC236}">
                    <a16:creationId xmlns:a16="http://schemas.microsoft.com/office/drawing/2014/main" id="{6BAEE7C1-C514-406B-8615-A0B659702AF8}"/>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rot="15700182">
                <a:off x="3719482" y="1202496"/>
                <a:ext cx="520214" cy="509968"/>
              </a:xfrm>
              <a:prstGeom prst="rect">
                <a:avLst/>
              </a:prstGeom>
            </p:spPr>
          </p:pic>
        </p:grpSp>
      </p:grpSp>
      <p:sp>
        <p:nvSpPr>
          <p:cNvPr id="89" name="Rectangle 88">
            <a:extLst>
              <a:ext uri="{FF2B5EF4-FFF2-40B4-BE49-F238E27FC236}">
                <a16:creationId xmlns:a16="http://schemas.microsoft.com/office/drawing/2014/main" id="{6E6ED588-A0FF-42A8-9808-FA13315EB64E}"/>
              </a:ext>
            </a:extLst>
          </p:cNvPr>
          <p:cNvSpPr/>
          <p:nvPr/>
        </p:nvSpPr>
        <p:spPr bwMode="auto">
          <a:xfrm>
            <a:off x="9965819" y="6180468"/>
            <a:ext cx="1979224" cy="209079"/>
          </a:xfrm>
          <a:prstGeom prst="rect">
            <a:avLst/>
          </a:prstGeom>
          <a:solidFill>
            <a:schemeClr val="bg1">
              <a:lumMod val="95000"/>
              <a:alpha val="50000"/>
            </a:schemeClr>
          </a:solidFill>
          <a:ln w="19050">
            <a:solidFill>
              <a:schemeClr val="tx1"/>
            </a:solidFill>
            <a:prstDash val="dash"/>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1019175" rtl="0" eaLnBrk="1" fontAlgn="base" latinLnBrk="0" hangingPunct="1">
              <a:lnSpc>
                <a:spcPct val="100000"/>
              </a:lnSpc>
              <a:spcBef>
                <a:spcPct val="0"/>
              </a:spcBef>
              <a:spcAft>
                <a:spcPts val="600"/>
              </a:spcAft>
              <a:buClrTx/>
              <a:buSzTx/>
              <a:buFontTx/>
              <a:buNone/>
              <a:tabLst/>
            </a:pPr>
            <a:r>
              <a:rPr kumimoji="0" lang="el-GR" sz="1200" b="1" i="1" u="none" strike="noStrike" cap="none" normalizeH="0" baseline="0">
                <a:ln>
                  <a:noFill/>
                </a:ln>
                <a:solidFill>
                  <a:schemeClr val="tx1"/>
                </a:solidFill>
                <a:effectLst/>
                <a:latin typeface="+mn-lt"/>
              </a:rPr>
              <a:t>Υπό Διερεύνηση</a:t>
            </a:r>
            <a:endParaRPr kumimoji="0" lang="en-US" sz="1200" b="1" i="1" u="none" strike="noStrike" cap="none" normalizeH="0" baseline="0">
              <a:ln>
                <a:noFill/>
              </a:ln>
              <a:solidFill>
                <a:schemeClr val="tx1"/>
              </a:solidFill>
              <a:effectLst/>
              <a:latin typeface="+mn-lt"/>
            </a:endParaRPr>
          </a:p>
        </p:txBody>
      </p:sp>
    </p:spTree>
    <p:extLst>
      <p:ext uri="{BB962C8B-B14F-4D97-AF65-F5344CB8AC3E}">
        <p14:creationId xmlns:p14="http://schemas.microsoft.com/office/powerpoint/2010/main" val="1286169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7B188CD-9041-4EAF-BBBA-CA1BAA9390C5}"/>
              </a:ext>
            </a:extLst>
          </p:cNvPr>
          <p:cNvGraphicFramePr>
            <a:graphicFrameLocks noChangeAspect="1"/>
          </p:cNvGraphicFramePr>
          <p:nvPr>
            <p:custDataLst>
              <p:tags r:id="rId2"/>
            </p:custDataLst>
            <p:extLst>
              <p:ext uri="{D42A27DB-BD31-4B8C-83A1-F6EECF244321}">
                <p14:modId xmlns:p14="http://schemas.microsoft.com/office/powerpoint/2010/main" val="1403183854"/>
              </p:ext>
            </p:extLst>
          </p:nvPr>
        </p:nvGraphicFramePr>
        <p:xfrm>
          <a:off x="1942" y="1787"/>
          <a:ext cx="1588" cy="1588"/>
        </p:xfrm>
        <a:graphic>
          <a:graphicData uri="http://schemas.openxmlformats.org/presentationml/2006/ole">
            <mc:AlternateContent xmlns:mc="http://schemas.openxmlformats.org/markup-compatibility/2006">
              <mc:Choice xmlns:v="urn:schemas-microsoft-com:vml" Requires="v">
                <p:oleObj spid="_x0000_s106558" name="think-cell Slide" r:id="rId17" imgW="347" imgH="348" progId="TCLayout.ActiveDocument.1">
                  <p:embed/>
                </p:oleObj>
              </mc:Choice>
              <mc:Fallback>
                <p:oleObj name="think-cell Slide" r:id="rId17" imgW="347" imgH="348" progId="TCLayout.ActiveDocument.1">
                  <p:embed/>
                  <p:pic>
                    <p:nvPicPr>
                      <p:cNvPr id="4" name="Object 3" hidden="1">
                        <a:extLst>
                          <a:ext uri="{FF2B5EF4-FFF2-40B4-BE49-F238E27FC236}">
                            <a16:creationId xmlns:a16="http://schemas.microsoft.com/office/drawing/2014/main" id="{E7B188CD-9041-4EAF-BBBA-CA1BAA9390C5}"/>
                          </a:ext>
                        </a:extLst>
                      </p:cNvPr>
                      <p:cNvPicPr/>
                      <p:nvPr/>
                    </p:nvPicPr>
                    <p:blipFill>
                      <a:blip r:embed="rId18"/>
                      <a:stretch>
                        <a:fillRect/>
                      </a:stretch>
                    </p:blipFill>
                    <p:spPr>
                      <a:xfrm>
                        <a:off x="1942" y="1787"/>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A7DE9891-F368-4F2D-9B48-75D963D8F96B}"/>
              </a:ext>
            </a:extLst>
          </p:cNvPr>
          <p:cNvSpPr>
            <a:spLocks noGrp="1"/>
          </p:cNvSpPr>
          <p:nvPr>
            <p:ph type="title"/>
          </p:nvPr>
        </p:nvSpPr>
        <p:spPr>
          <a:xfrm>
            <a:off x="578487" y="483601"/>
            <a:ext cx="11585521" cy="307777"/>
          </a:xfrm>
        </p:spPr>
        <p:txBody>
          <a:bodyPr vert="horz"/>
          <a:lstStyle/>
          <a:p>
            <a:r>
              <a:rPr lang="el-GR" sz="2000">
                <a:solidFill>
                  <a:schemeClr val="bg2"/>
                </a:solidFill>
              </a:rPr>
              <a:t>Χρήση εξοπλισμού αναφορικά με τη διαδικασία χορήγησης της θεραπείας στο σπίτι</a:t>
            </a:r>
          </a:p>
        </p:txBody>
      </p:sp>
      <p:grpSp>
        <p:nvGrpSpPr>
          <p:cNvPr id="6" name="Group 5">
            <a:extLst>
              <a:ext uri="{FF2B5EF4-FFF2-40B4-BE49-F238E27FC236}">
                <a16:creationId xmlns:a16="http://schemas.microsoft.com/office/drawing/2014/main" id="{053C18D2-7458-4871-B071-C6E7FEDFE8E2}"/>
              </a:ext>
            </a:extLst>
          </p:cNvPr>
          <p:cNvGrpSpPr/>
          <p:nvPr/>
        </p:nvGrpSpPr>
        <p:grpSpPr>
          <a:xfrm>
            <a:off x="353" y="60247"/>
            <a:ext cx="2882287" cy="462519"/>
            <a:chOff x="-21006" y="-326"/>
            <a:chExt cx="2294295" cy="408809"/>
          </a:xfrm>
        </p:grpSpPr>
        <p:sp>
          <p:nvSpPr>
            <p:cNvPr id="7" name="Arrow: Pentagon 6">
              <a:extLst>
                <a:ext uri="{FF2B5EF4-FFF2-40B4-BE49-F238E27FC236}">
                  <a16:creationId xmlns:a16="http://schemas.microsoft.com/office/drawing/2014/main" id="{AC1D45F1-BC09-4C04-8559-47CFCDE13DD9}"/>
                </a:ext>
              </a:extLst>
            </p:cNvPr>
            <p:cNvSpPr/>
            <p:nvPr/>
          </p:nvSpPr>
          <p:spPr>
            <a:xfrm>
              <a:off x="-10478" y="-326"/>
              <a:ext cx="2283767" cy="300356"/>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9" name="Arrow: Pentagon 4">
              <a:extLst>
                <a:ext uri="{FF2B5EF4-FFF2-40B4-BE49-F238E27FC236}">
                  <a16:creationId xmlns:a16="http://schemas.microsoft.com/office/drawing/2014/main" id="{896FF8F3-10E8-4187-A5F8-3EF0312FEF62}"/>
                </a:ext>
              </a:extLst>
            </p:cNvPr>
            <p:cNvSpPr txBox="1"/>
            <p:nvPr/>
          </p:nvSpPr>
          <p:spPr>
            <a:xfrm>
              <a:off x="-21006" y="108127"/>
              <a:ext cx="2122816" cy="300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05" tIns="40003" rIns="20002" bIns="40003" numCol="1" spcCol="1270" anchor="ctr" anchorCtr="0">
              <a:noAutofit/>
            </a:bodyPr>
            <a:lstStyle/>
            <a:p>
              <a:pPr defTabSz="666686">
                <a:lnSpc>
                  <a:spcPct val="90000"/>
                </a:lnSpc>
                <a:spcAft>
                  <a:spcPct val="35000"/>
                </a:spcAft>
              </a:pPr>
              <a:r>
                <a:rPr lang="el-GR" sz="1100" b="1">
                  <a:solidFill>
                    <a:prstClr val="white"/>
                  </a:solidFill>
                  <a:latin typeface="EYInterstate"/>
                </a:rPr>
                <a:t>3.4 Εξοπλισμός</a:t>
              </a:r>
              <a:endParaRPr lang="en-GB" altLang="ja-JP" sz="1100" b="1">
                <a:solidFill>
                  <a:prstClr val="white"/>
                </a:solidFill>
                <a:latin typeface="EYInterstate"/>
                <a:ea typeface="ＭＳ Ｐゴシック"/>
                <a:cs typeface="ＭＳ Ｐゴシック"/>
              </a:endParaRPr>
            </a:p>
            <a:p>
              <a:pPr algn="ctr" defTabSz="666686">
                <a:lnSpc>
                  <a:spcPct val="90000"/>
                </a:lnSpc>
                <a:spcAft>
                  <a:spcPct val="35000"/>
                </a:spcAft>
              </a:pPr>
              <a:endParaRPr lang="el-GR" sz="1400">
                <a:solidFill>
                  <a:prstClr val="white"/>
                </a:solidFill>
                <a:latin typeface="EYInterstate"/>
              </a:endParaRPr>
            </a:p>
          </p:txBody>
        </p:sp>
      </p:grpSp>
      <p:sp>
        <p:nvSpPr>
          <p:cNvPr id="40" name="Slide Number Placeholder 4">
            <a:extLst>
              <a:ext uri="{FF2B5EF4-FFF2-40B4-BE49-F238E27FC236}">
                <a16:creationId xmlns:a16="http://schemas.microsoft.com/office/drawing/2014/main" id="{838710DA-DA76-43F5-8493-8EA98A08307A}"/>
              </a:ext>
            </a:extLst>
          </p:cNvPr>
          <p:cNvSpPr>
            <a:spLocks noGrp="1"/>
          </p:cNvSpPr>
          <p:nvPr>
            <p:ph type="sldNum" sz="quarter" idx="10"/>
          </p:nvPr>
        </p:nvSpPr>
        <p:spPr>
          <a:xfrm>
            <a:off x="578165" y="7274577"/>
            <a:ext cx="105798" cy="92333"/>
          </a:xfrm>
        </p:spPr>
        <p:txBody>
          <a:bodyPr/>
          <a:lstStyle/>
          <a:p>
            <a:pPr algn="ctr"/>
            <a:fld id="{8B680765-40E2-AC40-8F5D-C6BB6AC8B5D5}" type="slidenum">
              <a:rPr lang="en-GB" smtClean="0"/>
              <a:pPr algn="ctr"/>
              <a:t>17</a:t>
            </a:fld>
            <a:endParaRPr lang="en-GB"/>
          </a:p>
        </p:txBody>
      </p:sp>
      <p:grpSp>
        <p:nvGrpSpPr>
          <p:cNvPr id="91" name="Group 90">
            <a:extLst>
              <a:ext uri="{FF2B5EF4-FFF2-40B4-BE49-F238E27FC236}">
                <a16:creationId xmlns:a16="http://schemas.microsoft.com/office/drawing/2014/main" id="{AD58E358-4299-4BBB-AC1E-43440BCFF3D7}"/>
              </a:ext>
            </a:extLst>
          </p:cNvPr>
          <p:cNvGrpSpPr/>
          <p:nvPr/>
        </p:nvGrpSpPr>
        <p:grpSpPr>
          <a:xfrm>
            <a:off x="689839" y="6739858"/>
            <a:ext cx="4264610" cy="308782"/>
            <a:chOff x="8065641" y="6429556"/>
            <a:chExt cx="4264610" cy="308782"/>
          </a:xfrm>
        </p:grpSpPr>
        <p:grpSp>
          <p:nvGrpSpPr>
            <p:cNvPr id="92" name="Group 91">
              <a:extLst>
                <a:ext uri="{FF2B5EF4-FFF2-40B4-BE49-F238E27FC236}">
                  <a16:creationId xmlns:a16="http://schemas.microsoft.com/office/drawing/2014/main" id="{9D7551CD-C58E-4E0F-B746-3F5C1E8736D8}"/>
                </a:ext>
              </a:extLst>
            </p:cNvPr>
            <p:cNvGrpSpPr/>
            <p:nvPr/>
          </p:nvGrpSpPr>
          <p:grpSpPr>
            <a:xfrm>
              <a:off x="10718998" y="6429556"/>
              <a:ext cx="1611253" cy="276999"/>
              <a:chOff x="4531086" y="6255786"/>
              <a:chExt cx="1455895" cy="250291"/>
            </a:xfrm>
          </p:grpSpPr>
          <p:sp>
            <p:nvSpPr>
              <p:cNvPr id="99" name="Rectangle 23">
                <a:extLst>
                  <a:ext uri="{FF2B5EF4-FFF2-40B4-BE49-F238E27FC236}">
                    <a16:creationId xmlns:a16="http://schemas.microsoft.com/office/drawing/2014/main" id="{5654D363-D191-4D2D-8576-E5882DEEB60D}"/>
                  </a:ext>
                </a:extLst>
              </p:cNvPr>
              <p:cNvSpPr>
                <a:spLocks noChangeArrowheads="1"/>
              </p:cNvSpPr>
              <p:nvPr/>
            </p:nvSpPr>
            <p:spPr bwMode="auto">
              <a:xfrm>
                <a:off x="4674694" y="6255786"/>
                <a:ext cx="1312287" cy="250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1011966">
                  <a:defRPr/>
                </a:pPr>
                <a:r>
                  <a:rPr lang="el-GR" sz="900" kern="0" dirty="0">
                    <a:solidFill>
                      <a:srgbClr val="2E2E38"/>
                    </a:solidFill>
                    <a:latin typeface="EYInterstate Light" panose="02000506000000020004" pitchFamily="2" charset="0"/>
                    <a:cs typeface="Arial" pitchFamily="34" charset="0"/>
                  </a:rPr>
                  <a:t>Επιστροφή προσωπικού</a:t>
                </a:r>
                <a:br>
                  <a:rPr lang="el-GR" sz="900" kern="0" dirty="0">
                    <a:solidFill>
                      <a:srgbClr val="2E2E38"/>
                    </a:solidFill>
                    <a:latin typeface="EYInterstate Light" panose="02000506000000020004" pitchFamily="2" charset="0"/>
                    <a:cs typeface="Arial" pitchFamily="34" charset="0"/>
                  </a:rPr>
                </a:br>
                <a:r>
                  <a:rPr lang="el-GR" sz="900" kern="0" dirty="0">
                    <a:solidFill>
                      <a:srgbClr val="2E2E38"/>
                    </a:solidFill>
                    <a:latin typeface="EYInterstate Light" panose="02000506000000020004" pitchFamily="2" charset="0"/>
                    <a:cs typeface="Arial" pitchFamily="34" charset="0"/>
                  </a:rPr>
                  <a:t>στο ΚΗΝ Νίκος Κούρκουλος</a:t>
                </a:r>
                <a:endParaRPr lang="en-US" sz="900" kern="0" dirty="0">
                  <a:solidFill>
                    <a:srgbClr val="2E2E38"/>
                  </a:solidFill>
                  <a:latin typeface="EYInterstate Light" panose="02000506000000020004" pitchFamily="2" charset="0"/>
                  <a:cs typeface="Arial" pitchFamily="34" charset="0"/>
                </a:endParaRPr>
              </a:p>
            </p:txBody>
          </p:sp>
          <p:sp>
            <p:nvSpPr>
              <p:cNvPr id="100" name="Rectangle 26">
                <a:extLst>
                  <a:ext uri="{FF2B5EF4-FFF2-40B4-BE49-F238E27FC236}">
                    <a16:creationId xmlns:a16="http://schemas.microsoft.com/office/drawing/2014/main" id="{681EB772-5F6D-4504-94E5-1467B708FAEF}"/>
                  </a:ext>
                </a:extLst>
              </p:cNvPr>
              <p:cNvSpPr>
                <a:spLocks noChangeArrowheads="1"/>
              </p:cNvSpPr>
              <p:nvPr/>
            </p:nvSpPr>
            <p:spPr bwMode="auto">
              <a:xfrm>
                <a:off x="4531086" y="6284504"/>
                <a:ext cx="102577" cy="93785"/>
              </a:xfrm>
              <a:prstGeom prst="rect">
                <a:avLst/>
              </a:prstGeom>
              <a:solidFill>
                <a:srgbClr val="27ACAA"/>
              </a:solidFill>
              <a:ln>
                <a:noFill/>
              </a:ln>
            </p:spPr>
            <p:txBody>
              <a:bodyPr vert="horz" wrap="square" lIns="93413" tIns="46707" rIns="93413" bIns="46707" numCol="1" anchor="t" anchorCtr="0" compatLnSpc="1">
                <a:prstTxWarp prst="textNoShape">
                  <a:avLst/>
                </a:prstTxWarp>
              </a:bodyPr>
              <a:lstStyle/>
              <a:p>
                <a:pPr defTabSz="1011966" fontAlgn="auto">
                  <a:spcBef>
                    <a:spcPts val="0"/>
                  </a:spcBef>
                  <a:spcAft>
                    <a:spcPts val="0"/>
                  </a:spcAft>
                  <a:defRPr/>
                </a:pPr>
                <a:endParaRPr lang="en-US" sz="900" kern="0">
                  <a:solidFill>
                    <a:srgbClr val="2E2E38"/>
                  </a:solidFill>
                  <a:latin typeface="EYInterstate Light" panose="02000506000000020004" pitchFamily="2" charset="0"/>
                </a:endParaRPr>
              </a:p>
            </p:txBody>
          </p:sp>
        </p:grpSp>
        <p:grpSp>
          <p:nvGrpSpPr>
            <p:cNvPr id="93" name="Group 92">
              <a:extLst>
                <a:ext uri="{FF2B5EF4-FFF2-40B4-BE49-F238E27FC236}">
                  <a16:creationId xmlns:a16="http://schemas.microsoft.com/office/drawing/2014/main" id="{A02DBCEC-FAC3-4733-8F12-4FD510251D05}"/>
                </a:ext>
              </a:extLst>
            </p:cNvPr>
            <p:cNvGrpSpPr/>
            <p:nvPr/>
          </p:nvGrpSpPr>
          <p:grpSpPr>
            <a:xfrm>
              <a:off x="9105879" y="6439363"/>
              <a:ext cx="2304765" cy="276999"/>
              <a:chOff x="2340567" y="6255786"/>
              <a:chExt cx="1604066" cy="250291"/>
            </a:xfrm>
          </p:grpSpPr>
          <p:sp>
            <p:nvSpPr>
              <p:cNvPr id="97" name="Rectangle 21">
                <a:extLst>
                  <a:ext uri="{FF2B5EF4-FFF2-40B4-BE49-F238E27FC236}">
                    <a16:creationId xmlns:a16="http://schemas.microsoft.com/office/drawing/2014/main" id="{93A8A890-72CC-4127-AA87-F673CB4B36E0}"/>
                  </a:ext>
                </a:extLst>
              </p:cNvPr>
              <p:cNvSpPr>
                <a:spLocks noChangeArrowheads="1"/>
              </p:cNvSpPr>
              <p:nvPr/>
            </p:nvSpPr>
            <p:spPr bwMode="auto">
              <a:xfrm>
                <a:off x="2476215" y="6255786"/>
                <a:ext cx="1468418" cy="250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defTabSz="1011966">
                  <a:defRPr/>
                </a:pPr>
                <a:r>
                  <a:rPr lang="el-GR" sz="900" kern="0">
                    <a:solidFill>
                      <a:srgbClr val="2E2E38"/>
                    </a:solidFill>
                    <a:latin typeface="EYInterstate Light" panose="02000506000000020004" pitchFamily="2" charset="0"/>
                    <a:cs typeface="Arial" pitchFamily="34" charset="0"/>
                  </a:rPr>
                  <a:t>Μεταφορά και χορήγηση</a:t>
                </a:r>
                <a:br>
                  <a:rPr lang="el-GR" sz="900" kern="0">
                    <a:solidFill>
                      <a:srgbClr val="2E2E38"/>
                    </a:solidFill>
                    <a:latin typeface="EYInterstate Light" panose="02000506000000020004" pitchFamily="2" charset="0"/>
                    <a:cs typeface="Arial" pitchFamily="34" charset="0"/>
                  </a:rPr>
                </a:br>
                <a:r>
                  <a:rPr lang="el-GR" sz="900" kern="0">
                    <a:solidFill>
                      <a:srgbClr val="2E2E38"/>
                    </a:solidFill>
                    <a:latin typeface="EYInterstate Light" panose="02000506000000020004" pitchFamily="2" charset="0"/>
                    <a:cs typeface="Arial" pitchFamily="34" charset="0"/>
                  </a:rPr>
                  <a:t>θεραπείας</a:t>
                </a:r>
                <a:endParaRPr lang="en-US" sz="900" kern="0">
                  <a:solidFill>
                    <a:srgbClr val="2E2E38"/>
                  </a:solidFill>
                  <a:latin typeface="EYInterstate Light" panose="02000506000000020004" pitchFamily="2" charset="0"/>
                  <a:cs typeface="Arial" pitchFamily="34" charset="0"/>
                </a:endParaRPr>
              </a:p>
            </p:txBody>
          </p:sp>
          <p:sp>
            <p:nvSpPr>
              <p:cNvPr id="98" name="Rectangle 28">
                <a:extLst>
                  <a:ext uri="{FF2B5EF4-FFF2-40B4-BE49-F238E27FC236}">
                    <a16:creationId xmlns:a16="http://schemas.microsoft.com/office/drawing/2014/main" id="{A6442A62-0230-4E52-9DD5-59B38EA26713}"/>
                  </a:ext>
                </a:extLst>
              </p:cNvPr>
              <p:cNvSpPr>
                <a:spLocks noChangeArrowheads="1"/>
              </p:cNvSpPr>
              <p:nvPr/>
            </p:nvSpPr>
            <p:spPr bwMode="auto">
              <a:xfrm>
                <a:off x="2340567" y="6284504"/>
                <a:ext cx="104043" cy="93785"/>
              </a:xfrm>
              <a:prstGeom prst="rect">
                <a:avLst/>
              </a:prstGeom>
              <a:solidFill>
                <a:srgbClr val="77DE96"/>
              </a:solidFill>
              <a:ln>
                <a:noFill/>
              </a:ln>
            </p:spPr>
            <p:txBody>
              <a:bodyPr vert="horz" wrap="square" lIns="93413" tIns="46707" rIns="93413" bIns="46707" numCol="1" anchor="t" anchorCtr="0" compatLnSpc="1">
                <a:prstTxWarp prst="textNoShape">
                  <a:avLst/>
                </a:prstTxWarp>
              </a:bodyPr>
              <a:lstStyle/>
              <a:p>
                <a:pPr defTabSz="1011966" fontAlgn="auto">
                  <a:spcBef>
                    <a:spcPts val="0"/>
                  </a:spcBef>
                  <a:spcAft>
                    <a:spcPts val="0"/>
                  </a:spcAft>
                  <a:defRPr/>
                </a:pPr>
                <a:endParaRPr lang="en-US" sz="900" kern="0">
                  <a:solidFill>
                    <a:srgbClr val="2E2E38"/>
                  </a:solidFill>
                  <a:latin typeface="EYInterstate Light" panose="02000506000000020004" pitchFamily="2" charset="0"/>
                </a:endParaRPr>
              </a:p>
            </p:txBody>
          </p:sp>
        </p:grpSp>
        <p:grpSp>
          <p:nvGrpSpPr>
            <p:cNvPr id="94" name="Group 93">
              <a:extLst>
                <a:ext uri="{FF2B5EF4-FFF2-40B4-BE49-F238E27FC236}">
                  <a16:creationId xmlns:a16="http://schemas.microsoft.com/office/drawing/2014/main" id="{6813B996-EA8C-40DB-A1A0-3164F2EFF8A9}"/>
                </a:ext>
              </a:extLst>
            </p:cNvPr>
            <p:cNvGrpSpPr/>
            <p:nvPr/>
          </p:nvGrpSpPr>
          <p:grpSpPr>
            <a:xfrm>
              <a:off x="8065641" y="6461339"/>
              <a:ext cx="894619" cy="276999"/>
              <a:chOff x="611394" y="6255786"/>
              <a:chExt cx="808357" cy="250291"/>
            </a:xfrm>
          </p:grpSpPr>
          <p:sp>
            <p:nvSpPr>
              <p:cNvPr id="95" name="Rectangle 32">
                <a:extLst>
                  <a:ext uri="{FF2B5EF4-FFF2-40B4-BE49-F238E27FC236}">
                    <a16:creationId xmlns:a16="http://schemas.microsoft.com/office/drawing/2014/main" id="{F05DF5B8-8F31-4C6C-873A-082335B399C6}"/>
                  </a:ext>
                </a:extLst>
              </p:cNvPr>
              <p:cNvSpPr>
                <a:spLocks noChangeArrowheads="1"/>
              </p:cNvSpPr>
              <p:nvPr/>
            </p:nvSpPr>
            <p:spPr bwMode="auto">
              <a:xfrm>
                <a:off x="754918" y="6255786"/>
                <a:ext cx="664833" cy="250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1011966">
                  <a:defRPr/>
                </a:pPr>
                <a:r>
                  <a:rPr lang="el-GR" sz="900" kern="0">
                    <a:solidFill>
                      <a:srgbClr val="2E2E38"/>
                    </a:solidFill>
                    <a:latin typeface="EYInterstate Light" panose="02000506000000020004" pitchFamily="2" charset="0"/>
                    <a:cs typeface="Arial" pitchFamily="34" charset="0"/>
                  </a:rPr>
                  <a:t>Προετοιμασία </a:t>
                </a:r>
                <a:br>
                  <a:rPr lang="el-GR" sz="900" kern="0">
                    <a:solidFill>
                      <a:srgbClr val="2E2E38"/>
                    </a:solidFill>
                    <a:latin typeface="EYInterstate Light" panose="02000506000000020004" pitchFamily="2" charset="0"/>
                    <a:cs typeface="Arial" pitchFamily="34" charset="0"/>
                  </a:rPr>
                </a:br>
                <a:r>
                  <a:rPr lang="el-GR" sz="900" kern="0">
                    <a:solidFill>
                      <a:srgbClr val="2E2E38"/>
                    </a:solidFill>
                    <a:latin typeface="EYInterstate Light" panose="02000506000000020004" pitchFamily="2" charset="0"/>
                    <a:cs typeface="Arial" pitchFamily="34" charset="0"/>
                  </a:rPr>
                  <a:t>θεραπείας</a:t>
                </a:r>
                <a:endParaRPr lang="en-US" sz="900" kern="0">
                  <a:solidFill>
                    <a:srgbClr val="2E2E38"/>
                  </a:solidFill>
                  <a:latin typeface="EYInterstate Light" panose="02000506000000020004" pitchFamily="2" charset="0"/>
                  <a:cs typeface="Arial" pitchFamily="34" charset="0"/>
                </a:endParaRPr>
              </a:p>
            </p:txBody>
          </p:sp>
          <p:sp>
            <p:nvSpPr>
              <p:cNvPr id="96" name="Rectangle 28">
                <a:extLst>
                  <a:ext uri="{FF2B5EF4-FFF2-40B4-BE49-F238E27FC236}">
                    <a16:creationId xmlns:a16="http://schemas.microsoft.com/office/drawing/2014/main" id="{ED14801E-826C-45E9-8532-9E74C74985C1}"/>
                  </a:ext>
                </a:extLst>
              </p:cNvPr>
              <p:cNvSpPr>
                <a:spLocks noChangeArrowheads="1"/>
              </p:cNvSpPr>
              <p:nvPr/>
            </p:nvSpPr>
            <p:spPr bwMode="auto">
              <a:xfrm>
                <a:off x="611394" y="6284504"/>
                <a:ext cx="104043" cy="93785"/>
              </a:xfrm>
              <a:prstGeom prst="rect">
                <a:avLst/>
              </a:prstGeom>
              <a:solidFill>
                <a:srgbClr val="D2F4DC"/>
              </a:solidFill>
              <a:ln>
                <a:noFill/>
              </a:ln>
            </p:spPr>
            <p:txBody>
              <a:bodyPr vert="horz" wrap="square" lIns="93413" tIns="46707" rIns="93413" bIns="46707" numCol="1" anchor="t" anchorCtr="0" compatLnSpc="1">
                <a:prstTxWarp prst="textNoShape">
                  <a:avLst/>
                </a:prstTxWarp>
              </a:bodyPr>
              <a:lstStyle/>
              <a:p>
                <a:pPr defTabSz="1011966" fontAlgn="auto">
                  <a:spcBef>
                    <a:spcPts val="0"/>
                  </a:spcBef>
                  <a:spcAft>
                    <a:spcPts val="0"/>
                  </a:spcAft>
                  <a:defRPr/>
                </a:pPr>
                <a:endParaRPr lang="en-US" sz="900" kern="0">
                  <a:solidFill>
                    <a:srgbClr val="2E2E38"/>
                  </a:solidFill>
                  <a:latin typeface="EYInterstate Light" panose="02000506000000020004" pitchFamily="2" charset="0"/>
                </a:endParaRPr>
              </a:p>
            </p:txBody>
          </p:sp>
        </p:grpSp>
      </p:grpSp>
      <p:grpSp>
        <p:nvGrpSpPr>
          <p:cNvPr id="2" name="Group 1">
            <a:extLst>
              <a:ext uri="{FF2B5EF4-FFF2-40B4-BE49-F238E27FC236}">
                <a16:creationId xmlns:a16="http://schemas.microsoft.com/office/drawing/2014/main" id="{159F5BF2-8AA2-438D-964A-6F0CD0C871B3}"/>
              </a:ext>
            </a:extLst>
          </p:cNvPr>
          <p:cNvGrpSpPr/>
          <p:nvPr/>
        </p:nvGrpSpPr>
        <p:grpSpPr>
          <a:xfrm>
            <a:off x="711996" y="1154134"/>
            <a:ext cx="11147128" cy="5281570"/>
            <a:chOff x="515918" y="1338839"/>
            <a:chExt cx="11147128" cy="5281570"/>
          </a:xfrm>
        </p:grpSpPr>
        <p:sp>
          <p:nvSpPr>
            <p:cNvPr id="43" name="Eingekerbter Richtungspfeil 59">
              <a:extLst>
                <a:ext uri="{FF2B5EF4-FFF2-40B4-BE49-F238E27FC236}">
                  <a16:creationId xmlns:a16="http://schemas.microsoft.com/office/drawing/2014/main" id="{2374A987-7743-4AEF-B5EA-8053B8ECE6D3}"/>
                </a:ext>
              </a:extLst>
            </p:cNvPr>
            <p:cNvSpPr/>
            <p:nvPr>
              <p:custDataLst>
                <p:tags r:id="rId3"/>
              </p:custDataLst>
            </p:nvPr>
          </p:nvSpPr>
          <p:spPr bwMode="gray">
            <a:xfrm flipH="1">
              <a:off x="640768" y="3387977"/>
              <a:ext cx="3759906" cy="3232432"/>
            </a:xfrm>
            <a:custGeom>
              <a:avLst/>
              <a:gdLst/>
              <a:ahLst/>
              <a:cxnLst/>
              <a:rect l="l" t="t" r="r" b="b"/>
              <a:pathLst>
                <a:path w="3159024" h="1800202">
                  <a:moveTo>
                    <a:pt x="2823826" y="0"/>
                  </a:moveTo>
                  <a:lnTo>
                    <a:pt x="1623060" y="0"/>
                  </a:lnTo>
                  <a:lnTo>
                    <a:pt x="1623060" y="2"/>
                  </a:lnTo>
                  <a:lnTo>
                    <a:pt x="1472658" y="2"/>
                  </a:lnTo>
                  <a:lnTo>
                    <a:pt x="1364342" y="2"/>
                  </a:lnTo>
                  <a:lnTo>
                    <a:pt x="1590745" y="387767"/>
                  </a:lnTo>
                  <a:lnTo>
                    <a:pt x="1593266" y="396046"/>
                  </a:lnTo>
                  <a:lnTo>
                    <a:pt x="1590746" y="404321"/>
                  </a:lnTo>
                  <a:lnTo>
                    <a:pt x="1364342" y="792088"/>
                  </a:lnTo>
                  <a:lnTo>
                    <a:pt x="1472659" y="792088"/>
                  </a:lnTo>
                  <a:lnTo>
                    <a:pt x="1472658" y="792090"/>
                  </a:lnTo>
                  <a:lnTo>
                    <a:pt x="1623060" y="792090"/>
                  </a:lnTo>
                  <a:lnTo>
                    <a:pt x="1623060" y="795739"/>
                  </a:lnTo>
                  <a:lnTo>
                    <a:pt x="2372810" y="793834"/>
                  </a:lnTo>
                  <a:lnTo>
                    <a:pt x="2376620" y="782404"/>
                  </a:lnTo>
                  <a:lnTo>
                    <a:pt x="2376620" y="1017798"/>
                  </a:lnTo>
                  <a:lnTo>
                    <a:pt x="220579" y="1017798"/>
                  </a:lnTo>
                  <a:lnTo>
                    <a:pt x="0" y="1409000"/>
                  </a:lnTo>
                  <a:lnTo>
                    <a:pt x="220579" y="1800202"/>
                  </a:lnTo>
                  <a:lnTo>
                    <a:pt x="2823826" y="1800202"/>
                  </a:lnTo>
                  <a:cubicBezTo>
                    <a:pt x="3008951" y="1800202"/>
                    <a:pt x="3159024" y="1650129"/>
                    <a:pt x="3159024" y="1465004"/>
                  </a:cubicBezTo>
                  <a:lnTo>
                    <a:pt x="3159024" y="335198"/>
                  </a:lnTo>
                  <a:cubicBezTo>
                    <a:pt x="3159024" y="150073"/>
                    <a:pt x="3008951" y="0"/>
                    <a:pt x="2823826" y="0"/>
                  </a:cubicBezTo>
                  <a:close/>
                </a:path>
              </a:pathLst>
            </a:custGeom>
            <a:solidFill>
              <a:schemeClr val="accent1">
                <a:lumMod val="60000"/>
                <a:lumOff val="40000"/>
              </a:schemeClr>
            </a:solidFill>
            <a:ln>
              <a:noFill/>
            </a:ln>
          </p:spPr>
          <p:txBody>
            <a:bodyPr vert="horz" lIns="72000" tIns="72000" rIns="72000" bIns="72000" rtlCol="0" anchor="ctr" anchorCtr="0">
              <a:noAutofit/>
            </a:bodyPr>
            <a:lstStyle/>
            <a:p>
              <a:pPr>
                <a:lnSpc>
                  <a:spcPct val="90000"/>
                </a:lnSpc>
                <a:spcAft>
                  <a:spcPts val="600"/>
                </a:spcAft>
                <a:defRPr/>
              </a:pPr>
              <a:endParaRPr lang="de-DE" sz="1050">
                <a:solidFill>
                  <a:schemeClr val="bg2"/>
                </a:solidFill>
                <a:latin typeface="+mn-lt"/>
              </a:endParaRPr>
            </a:p>
          </p:txBody>
        </p:sp>
        <p:sp>
          <p:nvSpPr>
            <p:cNvPr id="44" name="Richtungspfeil 16">
              <a:extLst>
                <a:ext uri="{FF2B5EF4-FFF2-40B4-BE49-F238E27FC236}">
                  <a16:creationId xmlns:a16="http://schemas.microsoft.com/office/drawing/2014/main" id="{CBDDAF04-2C96-47ED-9ADF-9272ADC5D1FE}"/>
                </a:ext>
              </a:extLst>
            </p:cNvPr>
            <p:cNvSpPr/>
            <p:nvPr>
              <p:custDataLst>
                <p:tags r:id="rId4"/>
              </p:custDataLst>
            </p:nvPr>
          </p:nvSpPr>
          <p:spPr bwMode="gray">
            <a:xfrm>
              <a:off x="698798" y="1590669"/>
              <a:ext cx="3642046" cy="1373197"/>
            </a:xfrm>
            <a:prstGeom prst="homePlate">
              <a:avLst>
                <a:gd name="adj" fmla="val 28868"/>
              </a:avLst>
            </a:prstGeom>
            <a:solidFill>
              <a:schemeClr val="accent1">
                <a:lumMod val="20000"/>
                <a:lumOff val="80000"/>
              </a:schemeClr>
            </a:solidFill>
            <a:ln>
              <a:noFill/>
            </a:ln>
          </p:spPr>
          <p:txBody>
            <a:bodyPr vert="horz" lIns="180000" tIns="72000" rIns="108000" bIns="72000" rtlCol="0" anchor="ctr" anchorCtr="0">
              <a:noAutofit/>
            </a:bodyPr>
            <a:lstStyle/>
            <a:p>
              <a:pPr>
                <a:lnSpc>
                  <a:spcPct val="90000"/>
                </a:lnSpc>
                <a:spcAft>
                  <a:spcPts val="600"/>
                </a:spcAft>
                <a:defRPr/>
              </a:pPr>
              <a:r>
                <a:rPr lang="el-GR" sz="1050">
                  <a:solidFill>
                    <a:schemeClr val="bg2"/>
                  </a:solidFill>
                  <a:latin typeface="+mn-lt"/>
                </a:rPr>
                <a:t>Το φαρμακείο προετοιμάζει τις ημερήσιες θεραπείες που είναι προς παράδοση</a:t>
              </a:r>
              <a:r>
                <a:rPr lang="en-US" sz="1050">
                  <a:solidFill>
                    <a:schemeClr val="bg2"/>
                  </a:solidFill>
                  <a:latin typeface="+mn-lt"/>
                </a:rPr>
                <a:t> </a:t>
              </a:r>
              <a:r>
                <a:rPr lang="el-GR" sz="1050">
                  <a:solidFill>
                    <a:schemeClr val="bg2"/>
                  </a:solidFill>
                  <a:latin typeface="+mn-lt"/>
                </a:rPr>
                <a:t>και το παραδίδει στο νοσηλευτικό προσωπικό (~ 5 θεραπείες / ημέρα)</a:t>
              </a:r>
              <a:endParaRPr lang="de-DE" sz="1050">
                <a:solidFill>
                  <a:schemeClr val="bg2"/>
                </a:solidFill>
                <a:latin typeface="+mn-lt"/>
              </a:endParaRPr>
            </a:p>
          </p:txBody>
        </p:sp>
        <p:sp>
          <p:nvSpPr>
            <p:cNvPr id="45" name="Eingekerbter Richtungspfeil 17">
              <a:extLst>
                <a:ext uri="{FF2B5EF4-FFF2-40B4-BE49-F238E27FC236}">
                  <a16:creationId xmlns:a16="http://schemas.microsoft.com/office/drawing/2014/main" id="{CD3A83CC-FBB5-49F3-8CD6-A9DEB5FCA3A2}"/>
                </a:ext>
              </a:extLst>
            </p:cNvPr>
            <p:cNvSpPr/>
            <p:nvPr>
              <p:custDataLst>
                <p:tags r:id="rId5"/>
              </p:custDataLst>
            </p:nvPr>
          </p:nvSpPr>
          <p:spPr bwMode="gray">
            <a:xfrm>
              <a:off x="4317275" y="1590669"/>
              <a:ext cx="4631021" cy="1373197"/>
            </a:xfrm>
            <a:prstGeom prst="chevron">
              <a:avLst>
                <a:gd name="adj" fmla="val 28868"/>
              </a:avLst>
            </a:prstGeom>
            <a:solidFill>
              <a:schemeClr val="accent1">
                <a:lumMod val="20000"/>
                <a:lumOff val="80000"/>
              </a:schemeClr>
            </a:solidFill>
            <a:ln>
              <a:noFill/>
            </a:ln>
          </p:spPr>
          <p:txBody>
            <a:bodyPr vert="horz" lIns="72000" tIns="72000" rIns="72000" bIns="72000" rtlCol="0" anchor="ctr" anchorCtr="0">
              <a:noAutofit/>
            </a:bodyPr>
            <a:lstStyle/>
            <a:p>
              <a:pPr marL="171450" indent="-171450">
                <a:lnSpc>
                  <a:spcPct val="90000"/>
                </a:lnSpc>
                <a:spcAft>
                  <a:spcPts val="600"/>
                </a:spcAft>
                <a:buFont typeface="Arial" panose="020B0604020202020204" pitchFamily="34" charset="0"/>
                <a:buChar char="•"/>
                <a:defRPr/>
              </a:pPr>
              <a:r>
                <a:rPr lang="el-GR" sz="1050">
                  <a:solidFill>
                    <a:schemeClr val="bg2"/>
                  </a:solidFill>
                  <a:latin typeface="+mn-lt"/>
                </a:rPr>
                <a:t>Παραλαβή θεραπειών από νοσηλευτικό προσωπικό και τοποθέτηση  σε φορητά ψυγεία όπου φυλάσσονται σε θερμοκρασία (2°C – 8°C) </a:t>
              </a:r>
            </a:p>
            <a:p>
              <a:pPr marL="171450" indent="-171450">
                <a:lnSpc>
                  <a:spcPct val="90000"/>
                </a:lnSpc>
                <a:spcAft>
                  <a:spcPts val="600"/>
                </a:spcAft>
                <a:buFont typeface="Arial" panose="020B0604020202020204" pitchFamily="34" charset="0"/>
                <a:buChar char="•"/>
                <a:defRPr/>
              </a:pPr>
              <a:r>
                <a:rPr lang="el-GR" sz="1050">
                  <a:solidFill>
                    <a:schemeClr val="bg2"/>
                  </a:solidFill>
                  <a:latin typeface="+mn-lt"/>
                </a:rPr>
                <a:t>Προτείνεται η εναπόθεση φαρμάκων σε ξεχωριστό ψυγείο ανάλογα με το είδος του φαρμάκου και τις ανάγκες μεταφοράς.</a:t>
              </a:r>
            </a:p>
            <a:p>
              <a:pPr marL="171450" indent="-171450">
                <a:lnSpc>
                  <a:spcPct val="90000"/>
                </a:lnSpc>
                <a:spcAft>
                  <a:spcPts val="600"/>
                </a:spcAft>
                <a:buFont typeface="Arial" panose="020B0604020202020204" pitchFamily="34" charset="0"/>
                <a:buChar char="•"/>
                <a:defRPr/>
              </a:pPr>
              <a:r>
                <a:rPr lang="el-GR" sz="1050">
                  <a:solidFill>
                    <a:schemeClr val="bg2"/>
                  </a:solidFill>
                  <a:latin typeface="+mn-lt"/>
                </a:rPr>
                <a:t> Τα φάρμακα θα φέρουν κωδικό (</a:t>
              </a:r>
              <a:r>
                <a:rPr lang="el-GR" sz="1050" err="1">
                  <a:solidFill>
                    <a:schemeClr val="bg2"/>
                  </a:solidFill>
                  <a:latin typeface="+mn-lt"/>
                </a:rPr>
                <a:t>barcode</a:t>
              </a:r>
              <a:r>
                <a:rPr lang="el-GR" sz="1050">
                  <a:solidFill>
                    <a:schemeClr val="bg2"/>
                  </a:solidFill>
                  <a:latin typeface="+mn-lt"/>
                </a:rPr>
                <a:t>) και το όνομα του ασθενούς και χρωματικές ενδείξεις</a:t>
              </a:r>
              <a:endParaRPr lang="de-DE" sz="1050">
                <a:solidFill>
                  <a:schemeClr val="bg2"/>
                </a:solidFill>
                <a:latin typeface="+mn-lt"/>
              </a:endParaRPr>
            </a:p>
          </p:txBody>
        </p:sp>
        <p:sp>
          <p:nvSpPr>
            <p:cNvPr id="46" name="Eingekerbter Richtungspfeil 29">
              <a:extLst>
                <a:ext uri="{FF2B5EF4-FFF2-40B4-BE49-F238E27FC236}">
                  <a16:creationId xmlns:a16="http://schemas.microsoft.com/office/drawing/2014/main" id="{B1F6B3B6-35A3-4763-8721-2DA9CBCB7031}"/>
                </a:ext>
              </a:extLst>
            </p:cNvPr>
            <p:cNvSpPr/>
            <p:nvPr>
              <p:custDataLst>
                <p:tags r:id="rId6"/>
              </p:custDataLst>
            </p:nvPr>
          </p:nvSpPr>
          <p:spPr bwMode="gray">
            <a:xfrm rot="10800000">
              <a:off x="2724041" y="3380730"/>
              <a:ext cx="3764126" cy="1432902"/>
            </a:xfrm>
            <a:prstGeom prst="chevron">
              <a:avLst>
                <a:gd name="adj" fmla="val 28868"/>
              </a:avLst>
            </a:prstGeom>
            <a:solidFill>
              <a:schemeClr val="accent1">
                <a:lumMod val="60000"/>
                <a:lumOff val="40000"/>
              </a:schemeClr>
            </a:solidFill>
            <a:ln>
              <a:noFill/>
            </a:ln>
          </p:spPr>
          <p:txBody>
            <a:bodyPr vert="horz" lIns="72000" tIns="72000" rIns="72000" bIns="72000" rtlCol="0" anchor="ctr" anchorCtr="0">
              <a:noAutofit/>
            </a:bodyPr>
            <a:lstStyle/>
            <a:p>
              <a:pPr>
                <a:lnSpc>
                  <a:spcPct val="90000"/>
                </a:lnSpc>
                <a:spcAft>
                  <a:spcPts val="600"/>
                </a:spcAft>
                <a:defRPr/>
              </a:pPr>
              <a:endParaRPr lang="de-DE" sz="1050" err="1">
                <a:solidFill>
                  <a:schemeClr val="bg2"/>
                </a:solidFill>
                <a:latin typeface="+mn-lt"/>
              </a:endParaRPr>
            </a:p>
          </p:txBody>
        </p:sp>
        <p:sp>
          <p:nvSpPr>
            <p:cNvPr id="47" name="Eingekerbter Richtungspfeil 30">
              <a:extLst>
                <a:ext uri="{FF2B5EF4-FFF2-40B4-BE49-F238E27FC236}">
                  <a16:creationId xmlns:a16="http://schemas.microsoft.com/office/drawing/2014/main" id="{34A0EB9F-2DC2-450F-A824-69FC2EA9536F}"/>
                </a:ext>
              </a:extLst>
            </p:cNvPr>
            <p:cNvSpPr/>
            <p:nvPr>
              <p:custDataLst>
                <p:tags r:id="rId7"/>
              </p:custDataLst>
            </p:nvPr>
          </p:nvSpPr>
          <p:spPr bwMode="gray">
            <a:xfrm>
              <a:off x="4350846" y="5244436"/>
              <a:ext cx="3642046" cy="1375973"/>
            </a:xfrm>
            <a:prstGeom prst="chevron">
              <a:avLst>
                <a:gd name="adj" fmla="val 28868"/>
              </a:avLst>
            </a:prstGeom>
            <a:solidFill>
              <a:schemeClr val="accent2"/>
            </a:solidFill>
            <a:ln>
              <a:noFill/>
            </a:ln>
          </p:spPr>
          <p:txBody>
            <a:bodyPr vert="horz" lIns="72000" tIns="72000" rIns="72000" bIns="72000" rtlCol="0" anchor="ctr" anchorCtr="0">
              <a:noAutofit/>
            </a:bodyPr>
            <a:lstStyle/>
            <a:p>
              <a:pPr>
                <a:lnSpc>
                  <a:spcPct val="90000"/>
                </a:lnSpc>
                <a:spcAft>
                  <a:spcPts val="600"/>
                </a:spcAft>
                <a:defRPr/>
              </a:pPr>
              <a:endParaRPr lang="de-DE" sz="1050" err="1">
                <a:solidFill>
                  <a:schemeClr val="bg2"/>
                </a:solidFill>
                <a:latin typeface="+mn-lt"/>
              </a:endParaRPr>
            </a:p>
          </p:txBody>
        </p:sp>
        <p:sp>
          <p:nvSpPr>
            <p:cNvPr id="48" name="Eingekerbter Richtungspfeil 31">
              <a:extLst>
                <a:ext uri="{FF2B5EF4-FFF2-40B4-BE49-F238E27FC236}">
                  <a16:creationId xmlns:a16="http://schemas.microsoft.com/office/drawing/2014/main" id="{5F193794-8A95-443E-91EA-51EA1B9669A3}"/>
                </a:ext>
              </a:extLst>
            </p:cNvPr>
            <p:cNvSpPr/>
            <p:nvPr>
              <p:custDataLst>
                <p:tags r:id="rId8"/>
              </p:custDataLst>
            </p:nvPr>
          </p:nvSpPr>
          <p:spPr bwMode="gray">
            <a:xfrm>
              <a:off x="7947794" y="5239149"/>
              <a:ext cx="3715252" cy="1375973"/>
            </a:xfrm>
            <a:prstGeom prst="chevron">
              <a:avLst>
                <a:gd name="adj" fmla="val 28868"/>
              </a:avLst>
            </a:prstGeom>
            <a:solidFill>
              <a:schemeClr val="accent2"/>
            </a:solidFill>
            <a:ln>
              <a:noFill/>
            </a:ln>
          </p:spPr>
          <p:txBody>
            <a:bodyPr vert="horz" lIns="72000" tIns="72000" rIns="72000" bIns="72000" rtlCol="0" anchor="ctr" anchorCtr="0">
              <a:noAutofit/>
            </a:bodyPr>
            <a:lstStyle/>
            <a:p>
              <a:pPr>
                <a:lnSpc>
                  <a:spcPct val="90000"/>
                </a:lnSpc>
                <a:spcAft>
                  <a:spcPts val="600"/>
                </a:spcAft>
                <a:defRPr/>
              </a:pPr>
              <a:endParaRPr lang="de-DE" sz="1050" err="1">
                <a:solidFill>
                  <a:schemeClr val="bg2"/>
                </a:solidFill>
                <a:latin typeface="+mn-lt"/>
              </a:endParaRPr>
            </a:p>
          </p:txBody>
        </p:sp>
        <p:sp>
          <p:nvSpPr>
            <p:cNvPr id="49" name="Eingekerbter Richtungspfeil 32">
              <a:extLst>
                <a:ext uri="{FF2B5EF4-FFF2-40B4-BE49-F238E27FC236}">
                  <a16:creationId xmlns:a16="http://schemas.microsoft.com/office/drawing/2014/main" id="{CB50B8B2-0AE2-4050-A794-5525099CD10F}"/>
                </a:ext>
              </a:extLst>
            </p:cNvPr>
            <p:cNvSpPr/>
            <p:nvPr>
              <p:custDataLst>
                <p:tags r:id="rId9"/>
              </p:custDataLst>
            </p:nvPr>
          </p:nvSpPr>
          <p:spPr bwMode="gray">
            <a:xfrm rot="10800000">
              <a:off x="6454278" y="3414909"/>
              <a:ext cx="3927740" cy="1432902"/>
            </a:xfrm>
            <a:prstGeom prst="chevron">
              <a:avLst>
                <a:gd name="adj" fmla="val 28868"/>
              </a:avLst>
            </a:prstGeom>
            <a:solidFill>
              <a:schemeClr val="accent1">
                <a:lumMod val="20000"/>
                <a:lumOff val="80000"/>
              </a:schemeClr>
            </a:solidFill>
            <a:ln>
              <a:noFill/>
            </a:ln>
          </p:spPr>
          <p:txBody>
            <a:bodyPr vert="horz" lIns="72000" tIns="72000" rIns="72000" bIns="72000" rtlCol="0" anchor="ctr" anchorCtr="0">
              <a:noAutofit/>
            </a:bodyPr>
            <a:lstStyle/>
            <a:p>
              <a:pPr>
                <a:lnSpc>
                  <a:spcPct val="90000"/>
                </a:lnSpc>
                <a:spcAft>
                  <a:spcPts val="600"/>
                </a:spcAft>
                <a:defRPr/>
              </a:pPr>
              <a:endParaRPr lang="de-DE" sz="1050" err="1">
                <a:solidFill>
                  <a:schemeClr val="bg2"/>
                </a:solidFill>
                <a:latin typeface="+mn-lt"/>
              </a:endParaRPr>
            </a:p>
          </p:txBody>
        </p:sp>
        <p:sp>
          <p:nvSpPr>
            <p:cNvPr id="50" name="Textplatzhalter 2">
              <a:extLst>
                <a:ext uri="{FF2B5EF4-FFF2-40B4-BE49-F238E27FC236}">
                  <a16:creationId xmlns:a16="http://schemas.microsoft.com/office/drawing/2014/main" id="{6F0A8734-C998-4C28-BDDA-09B9D199F6BF}"/>
                </a:ext>
              </a:extLst>
            </p:cNvPr>
            <p:cNvSpPr txBox="1">
              <a:spLocks/>
            </p:cNvSpPr>
            <p:nvPr>
              <p:custDataLst>
                <p:tags r:id="rId10"/>
              </p:custDataLst>
            </p:nvPr>
          </p:nvSpPr>
          <p:spPr bwMode="gray">
            <a:xfrm>
              <a:off x="1606358" y="5419281"/>
              <a:ext cx="2794316" cy="928249"/>
            </a:xfrm>
            <a:prstGeom prst="rect">
              <a:avLst/>
            </a:prstGeom>
            <a:ln/>
          </p:spPr>
          <p:txBody>
            <a:bodyPr vert="horz" lIns="72000" tIns="72000" rIns="72000" bIns="72000" rtlCol="0" anchor="ctr">
              <a:noAutofit/>
            </a:bodyPr>
            <a:lstStyle>
              <a:lvl1pPr marL="180000" indent="-180000" algn="l" defTabSz="914400" rtl="0" eaLnBrk="1" latinLnBrk="0" hangingPunct="1">
                <a:lnSpc>
                  <a:spcPct val="100000"/>
                </a:lnSpc>
                <a:spcBef>
                  <a:spcPts val="1400"/>
                </a:spcBef>
                <a:spcAft>
                  <a:spcPts val="0"/>
                </a:spcAft>
                <a:buClr>
                  <a:schemeClr val="accent2"/>
                </a:buClr>
                <a:buSzPct val="65000"/>
                <a:buFontTx/>
                <a:buBlip>
                  <a:blip r:embed="rId19"/>
                </a:buBlip>
                <a:defRPr sz="1600" kern="1200">
                  <a:solidFill>
                    <a:schemeClr val="tx1"/>
                  </a:solidFill>
                  <a:latin typeface="+mn-lt"/>
                  <a:ea typeface="Segoe UI Symbol"/>
                  <a:cs typeface="Lucida Sans Unicode"/>
                </a:defRPr>
              </a:lvl1pPr>
              <a:lvl2pPr marL="360000" indent="-180000" algn="l" defTabSz="914400" rtl="0" eaLnBrk="1" latinLnBrk="0" hangingPunct="1">
                <a:lnSpc>
                  <a:spcPct val="100000"/>
                </a:lnSpc>
                <a:spcBef>
                  <a:spcPts val="600"/>
                </a:spcBef>
                <a:spcAft>
                  <a:spcPts val="0"/>
                </a:spcAft>
                <a:buClr>
                  <a:srgbClr val="25282A"/>
                </a:buClr>
                <a:buSzPct val="100000"/>
                <a:buFont typeface="Arial" panose="020B0604020202020204" pitchFamily="34" charset="0"/>
                <a:buChar char="•"/>
                <a:defRPr sz="14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spcAft>
                  <a:spcPts val="0"/>
                </a:spcAft>
                <a:buClr>
                  <a:srgbClr val="25282A"/>
                </a:buClr>
                <a:buFont typeface="Symbol" panose="05050102010706020507" pitchFamily="18"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spcAft>
                  <a:spcPts val="0"/>
                </a:spcAft>
                <a:buClr>
                  <a:schemeClr val="accent1"/>
                </a:buClr>
                <a:buSzPct val="100000"/>
                <a:buFont typeface="Symbol" panose="05050102010706020507" pitchFamily="18" charset="2"/>
                <a:buChar char=""/>
                <a:defRPr sz="1400" kern="1200">
                  <a:solidFill>
                    <a:schemeClr val="tx1"/>
                  </a:solidFill>
                  <a:latin typeface="+mn-lt"/>
                  <a:ea typeface="+mn-ea"/>
                  <a:cs typeface="+mn-cs"/>
                </a:defRPr>
              </a:lvl4pPr>
              <a:lvl5pPr marL="900000" indent="-180000" algn="l" defTabSz="914400" rtl="0" eaLnBrk="1" latinLnBrk="0" hangingPunct="1">
                <a:lnSpc>
                  <a:spcPct val="100000"/>
                </a:lnSpc>
                <a:spcBef>
                  <a:spcPts val="600"/>
                </a:spcBef>
                <a:spcAft>
                  <a:spcPts val="0"/>
                </a:spcAft>
                <a:buClr>
                  <a:schemeClr val="accent1"/>
                </a:buClr>
                <a:buSzPct val="100000"/>
                <a:buFont typeface="Symbol" panose="05050102010706020507" pitchFamily="18" charset="2"/>
                <a:buChar char="-"/>
                <a:defRPr sz="1400" kern="1200">
                  <a:solidFill>
                    <a:schemeClr val="tx1"/>
                  </a:solidFill>
                  <a:latin typeface="+mn-lt"/>
                  <a:ea typeface="+mn-ea"/>
                  <a:cs typeface="+mn-cs"/>
                </a:defRPr>
              </a:lvl5pPr>
              <a:lvl6pPr marL="1080000" indent="-180000" algn="l" defTabSz="914400" rtl="0" eaLnBrk="1" latinLnBrk="0" hangingPunct="1">
                <a:lnSpc>
                  <a:spcPct val="100000"/>
                </a:lnSpc>
                <a:spcBef>
                  <a:spcPts val="600"/>
                </a:spcBef>
                <a:spcAft>
                  <a:spcPts val="0"/>
                </a:spcAft>
                <a:buClr>
                  <a:schemeClr val="accent1"/>
                </a:buClr>
                <a:buSzPct val="100000"/>
                <a:buFont typeface="Symbol" panose="05050102010706020507" pitchFamily="18" charset="2"/>
                <a:buChar char="-"/>
                <a:defRPr sz="1400" kern="1200">
                  <a:solidFill>
                    <a:schemeClr val="tx1"/>
                  </a:solidFill>
                  <a:latin typeface="+mn-lt"/>
                  <a:ea typeface="+mn-ea"/>
                  <a:cs typeface="+mn-cs"/>
                </a:defRPr>
              </a:lvl6pPr>
              <a:lvl7pPr marL="1080000" indent="-180000" algn="l" defTabSz="914400" rtl="0" eaLnBrk="1" latinLnBrk="0" hangingPunct="1">
                <a:lnSpc>
                  <a:spcPct val="100000"/>
                </a:lnSpc>
                <a:spcBef>
                  <a:spcPts val="600"/>
                </a:spcBef>
                <a:spcAft>
                  <a:spcPts val="0"/>
                </a:spcAft>
                <a:buClr>
                  <a:schemeClr val="accent1"/>
                </a:buClr>
                <a:buSzPct val="100000"/>
                <a:buFont typeface="Symbol" panose="05050102010706020507" pitchFamily="18" charset="2"/>
                <a:buChar char="-"/>
                <a:defRPr sz="1400" kern="1200">
                  <a:solidFill>
                    <a:schemeClr val="tx1"/>
                  </a:solidFill>
                  <a:latin typeface="+mn-lt"/>
                  <a:ea typeface="+mn-ea"/>
                  <a:cs typeface="+mn-cs"/>
                </a:defRPr>
              </a:lvl7pPr>
              <a:lvl8pPr marL="1080000" indent="-180000" algn="l" defTabSz="914400" rtl="0" eaLnBrk="1" latinLnBrk="0" hangingPunct="1">
                <a:lnSpc>
                  <a:spcPct val="100000"/>
                </a:lnSpc>
                <a:spcBef>
                  <a:spcPts val="600"/>
                </a:spcBef>
                <a:spcAft>
                  <a:spcPts val="0"/>
                </a:spcAft>
                <a:buClr>
                  <a:schemeClr val="accent1"/>
                </a:buClr>
                <a:buSzPct val="100000"/>
                <a:buFont typeface="Symbol" panose="05050102010706020507" pitchFamily="18" charset="2"/>
                <a:buChar char="-"/>
                <a:defRPr sz="1400" kern="1200">
                  <a:solidFill>
                    <a:schemeClr val="tx1"/>
                  </a:solidFill>
                  <a:latin typeface="+mn-lt"/>
                  <a:ea typeface="+mn-ea"/>
                  <a:cs typeface="+mn-cs"/>
                </a:defRPr>
              </a:lvl8pPr>
              <a:lvl9pPr marL="1080000" indent="-180000" algn="l" defTabSz="914400" rtl="0" eaLnBrk="1" latinLnBrk="0" hangingPunct="1">
                <a:lnSpc>
                  <a:spcPct val="100000"/>
                </a:lnSpc>
                <a:spcBef>
                  <a:spcPts val="600"/>
                </a:spcBef>
                <a:spcAft>
                  <a:spcPts val="0"/>
                </a:spcAft>
                <a:buClr>
                  <a:schemeClr val="accent1"/>
                </a:buClr>
                <a:buSzPct val="100000"/>
                <a:buFont typeface="Symbol" panose="05050102010706020507" pitchFamily="18" charset="2"/>
                <a:buChar char="-"/>
                <a:defRPr sz="1400" kern="1200">
                  <a:solidFill>
                    <a:schemeClr val="tx1"/>
                  </a:solidFill>
                  <a:latin typeface="+mn-lt"/>
                  <a:ea typeface="+mn-ea"/>
                  <a:cs typeface="+mn-cs"/>
                </a:defRPr>
              </a:lvl9pPr>
            </a:lstStyle>
            <a:p>
              <a:pPr marL="144000" indent="-144000">
                <a:lnSpc>
                  <a:spcPct val="90000"/>
                </a:lnSpc>
                <a:spcBef>
                  <a:spcPts val="0"/>
                </a:spcBef>
                <a:spcAft>
                  <a:spcPts val="600"/>
                </a:spcAft>
                <a:buClr>
                  <a:srgbClr val="1A9AFA"/>
                </a:buClr>
                <a:buSzPct val="75000"/>
                <a:buFont typeface="Wingdings 3" panose="05040102010807070707" pitchFamily="18" charset="2"/>
                <a:buChar char=""/>
                <a:defRPr/>
              </a:pPr>
              <a:endParaRPr lang="de-DE" sz="1050">
                <a:solidFill>
                  <a:schemeClr val="bg2"/>
                </a:solidFill>
              </a:endParaRPr>
            </a:p>
          </p:txBody>
        </p:sp>
        <p:sp>
          <p:nvSpPr>
            <p:cNvPr id="51" name="Eingekerbter Richtungspfeil 47">
              <a:extLst>
                <a:ext uri="{FF2B5EF4-FFF2-40B4-BE49-F238E27FC236}">
                  <a16:creationId xmlns:a16="http://schemas.microsoft.com/office/drawing/2014/main" id="{391FD965-0A5A-4297-8C3F-3464645333AF}"/>
                </a:ext>
              </a:extLst>
            </p:cNvPr>
            <p:cNvSpPr/>
            <p:nvPr>
              <p:custDataLst>
                <p:tags r:id="rId11"/>
              </p:custDataLst>
            </p:nvPr>
          </p:nvSpPr>
          <p:spPr bwMode="gray">
            <a:xfrm>
              <a:off x="8948296" y="1590669"/>
              <a:ext cx="2714750" cy="3242890"/>
            </a:xfrm>
            <a:custGeom>
              <a:avLst/>
              <a:gdLst/>
              <a:ahLst/>
              <a:cxnLst/>
              <a:rect l="l" t="t" r="r" b="b"/>
              <a:pathLst>
                <a:path w="3147669" h="1800201">
                  <a:moveTo>
                    <a:pt x="0" y="0"/>
                  </a:moveTo>
                  <a:lnTo>
                    <a:pt x="237547" y="0"/>
                  </a:lnTo>
                  <a:lnTo>
                    <a:pt x="239834" y="3774"/>
                  </a:lnTo>
                  <a:lnTo>
                    <a:pt x="239834" y="0"/>
                  </a:lnTo>
                  <a:lnTo>
                    <a:pt x="2831716" y="0"/>
                  </a:lnTo>
                  <a:cubicBezTo>
                    <a:pt x="3006212" y="0"/>
                    <a:pt x="3147669" y="141457"/>
                    <a:pt x="3147669" y="315953"/>
                  </a:cubicBezTo>
                  <a:lnTo>
                    <a:pt x="3147669" y="1484248"/>
                  </a:lnTo>
                  <a:cubicBezTo>
                    <a:pt x="3147669" y="1658744"/>
                    <a:pt x="3006212" y="1800201"/>
                    <a:pt x="2831716" y="1800201"/>
                  </a:cubicBezTo>
                  <a:lnTo>
                    <a:pt x="1992493" y="1800201"/>
                  </a:lnTo>
                  <a:lnTo>
                    <a:pt x="1771914" y="1408999"/>
                  </a:lnTo>
                  <a:lnTo>
                    <a:pt x="1992493" y="1017798"/>
                  </a:lnTo>
                  <a:lnTo>
                    <a:pt x="2365266" y="1017798"/>
                  </a:lnTo>
                  <a:lnTo>
                    <a:pt x="2365266" y="782403"/>
                  </a:lnTo>
                  <a:lnTo>
                    <a:pt x="239834" y="782403"/>
                  </a:lnTo>
                  <a:lnTo>
                    <a:pt x="239834" y="781026"/>
                  </a:lnTo>
                  <a:lnTo>
                    <a:pt x="237547" y="784800"/>
                  </a:lnTo>
                  <a:lnTo>
                    <a:pt x="0" y="784800"/>
                  </a:lnTo>
                  <a:lnTo>
                    <a:pt x="237804" y="392400"/>
                  </a:lnTo>
                  <a:close/>
                </a:path>
              </a:pathLst>
            </a:custGeom>
            <a:solidFill>
              <a:schemeClr val="accent1">
                <a:lumMod val="20000"/>
                <a:lumOff val="80000"/>
              </a:schemeClr>
            </a:solidFill>
            <a:ln>
              <a:noFill/>
            </a:ln>
          </p:spPr>
          <p:txBody>
            <a:bodyPr vert="horz" lIns="72000" tIns="72000" rIns="72000" bIns="72000" rtlCol="0" anchor="t" anchorCtr="0">
              <a:noAutofit/>
            </a:bodyPr>
            <a:lstStyle/>
            <a:p>
              <a:pPr>
                <a:lnSpc>
                  <a:spcPct val="90000"/>
                </a:lnSpc>
                <a:spcAft>
                  <a:spcPts val="600"/>
                </a:spcAft>
                <a:defRPr/>
              </a:pPr>
              <a:r>
                <a:rPr lang="el-GR" sz="1050">
                  <a:solidFill>
                    <a:schemeClr val="bg2"/>
                  </a:solidFill>
                  <a:latin typeface="+mn-lt"/>
                </a:rPr>
                <a:t>  </a:t>
              </a:r>
              <a:br>
                <a:rPr lang="el-GR" sz="1050">
                  <a:solidFill>
                    <a:schemeClr val="bg2"/>
                  </a:solidFill>
                  <a:latin typeface="+mn-lt"/>
                </a:rPr>
              </a:br>
              <a:endParaRPr lang="de-DE" sz="1050" err="1">
                <a:solidFill>
                  <a:schemeClr val="bg2"/>
                </a:solidFill>
                <a:latin typeface="+mn-lt"/>
              </a:endParaRPr>
            </a:p>
          </p:txBody>
        </p:sp>
        <p:pic>
          <p:nvPicPr>
            <p:cNvPr id="52" name="Picture 51">
              <a:extLst>
                <a:ext uri="{FF2B5EF4-FFF2-40B4-BE49-F238E27FC236}">
                  <a16:creationId xmlns:a16="http://schemas.microsoft.com/office/drawing/2014/main" id="{27CB463E-3517-4A1B-A48E-91D062E51DB4}"/>
                </a:ext>
              </a:extLst>
            </p:cNvPr>
            <p:cNvPicPr>
              <a:picLocks noChangeAspect="1"/>
            </p:cNvPicPr>
            <p:nvPr/>
          </p:nvPicPr>
          <p:blipFill rotWithShape="1">
            <a:blip r:embed="rId20"/>
            <a:srcRect l="20249"/>
            <a:stretch/>
          </p:blipFill>
          <p:spPr>
            <a:xfrm>
              <a:off x="515918" y="1338839"/>
              <a:ext cx="487313" cy="579660"/>
            </a:xfrm>
            <a:prstGeom prst="rect">
              <a:avLst/>
            </a:prstGeom>
          </p:spPr>
        </p:pic>
        <p:pic>
          <p:nvPicPr>
            <p:cNvPr id="53" name="Picture 52">
              <a:extLst>
                <a:ext uri="{FF2B5EF4-FFF2-40B4-BE49-F238E27FC236}">
                  <a16:creationId xmlns:a16="http://schemas.microsoft.com/office/drawing/2014/main" id="{9D088E2B-5E5C-43B6-985D-F2B1AEA41A5D}"/>
                </a:ext>
              </a:extLst>
            </p:cNvPr>
            <p:cNvPicPr>
              <a:picLocks noChangeAspect="1"/>
            </p:cNvPicPr>
            <p:nvPr/>
          </p:nvPicPr>
          <p:blipFill>
            <a:blip r:embed="rId21"/>
            <a:stretch>
              <a:fillRect/>
            </a:stretch>
          </p:blipFill>
          <p:spPr>
            <a:xfrm>
              <a:off x="4233459" y="1399882"/>
              <a:ext cx="510528" cy="533399"/>
            </a:xfrm>
            <a:prstGeom prst="rect">
              <a:avLst/>
            </a:prstGeom>
          </p:spPr>
        </p:pic>
        <p:sp>
          <p:nvSpPr>
            <p:cNvPr id="54" name="Text box_6377161921284123210">
              <a:extLst>
                <a:ext uri="{FF2B5EF4-FFF2-40B4-BE49-F238E27FC236}">
                  <a16:creationId xmlns:a16="http://schemas.microsoft.com/office/drawing/2014/main" id="{523306CF-E517-4BE7-A734-6A08A564101F}"/>
                </a:ext>
              </a:extLst>
            </p:cNvPr>
            <p:cNvSpPr/>
            <p:nvPr>
              <p:custDataLst>
                <p:tags r:id="rId12"/>
              </p:custDataLst>
            </p:nvPr>
          </p:nvSpPr>
          <p:spPr>
            <a:xfrm>
              <a:off x="9326374" y="1809194"/>
              <a:ext cx="2240923" cy="807913"/>
            </a:xfrm>
            <a:prstGeom prst="rect">
              <a:avLst/>
            </a:prstGeom>
            <a:noFill/>
            <a:ln w="9525">
              <a:noFill/>
            </a:ln>
            <a:extLst>
              <a:ext uri="{909E8E84-426E-40DD-AFC4-6F175D3DCCD1}">
                <a14:hiddenFill xmlns:a14="http://schemas.microsoft.com/office/drawing/2010/main">
                  <a:solidFill>
                    <a:srgbClr val="FFFFFF">
                      <a:alpha val="0"/>
                    </a:srgb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l-GR" sz="1050">
                  <a:solidFill>
                    <a:schemeClr val="bg2"/>
                  </a:solidFill>
                </a:rPr>
                <a:t>Τα φορητά ψυγεία φορτώνονται στο </a:t>
              </a:r>
              <a:br>
                <a:rPr lang="el-GR" sz="1050">
                  <a:solidFill>
                    <a:schemeClr val="bg2"/>
                  </a:solidFill>
                </a:rPr>
              </a:br>
              <a:r>
                <a:rPr lang="el-GR" sz="1050">
                  <a:solidFill>
                    <a:schemeClr val="bg2"/>
                  </a:solidFill>
                </a:rPr>
                <a:t>εργοστασιακό αυτοκίνητο ψυγείο με κατάλληλο τρόπο ώστε να αποφεύγονται μετακινήσεις αυτών κατά την διαδικασία μεταφορά</a:t>
              </a:r>
              <a:endParaRPr lang="en-US" sz="1050">
                <a:solidFill>
                  <a:schemeClr val="bg2"/>
                </a:solidFill>
              </a:endParaRPr>
            </a:p>
          </p:txBody>
        </p:sp>
        <p:pic>
          <p:nvPicPr>
            <p:cNvPr id="55" name="Picture 2" descr="Fiat Doblo Fridge Van 1 | Glacier Vehicles">
              <a:extLst>
                <a:ext uri="{FF2B5EF4-FFF2-40B4-BE49-F238E27FC236}">
                  <a16:creationId xmlns:a16="http://schemas.microsoft.com/office/drawing/2014/main" id="{4FCD30BD-55E4-4C8A-B396-6C3AEEB46C12}"/>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742866" y="1381573"/>
              <a:ext cx="516617" cy="418192"/>
            </a:xfrm>
            <a:prstGeom prst="rect">
              <a:avLst/>
            </a:prstGeom>
            <a:noFill/>
            <a:extLst>
              <a:ext uri="{909E8E84-426E-40DD-AFC4-6F175D3DCCD1}">
                <a14:hiddenFill xmlns:a14="http://schemas.microsoft.com/office/drawing/2010/main">
                  <a:solidFill>
                    <a:srgbClr val="FFFFFF"/>
                  </a:solidFill>
                </a14:hiddenFill>
              </a:ext>
            </a:extLst>
          </p:spPr>
        </p:pic>
        <p:sp>
          <p:nvSpPr>
            <p:cNvPr id="56" name="Text box_6377161921284123210">
              <a:extLst>
                <a:ext uri="{FF2B5EF4-FFF2-40B4-BE49-F238E27FC236}">
                  <a16:creationId xmlns:a16="http://schemas.microsoft.com/office/drawing/2014/main" id="{F47B1F2D-90A8-4401-A0A7-B8A8B814CBA7}"/>
                </a:ext>
              </a:extLst>
            </p:cNvPr>
            <p:cNvSpPr/>
            <p:nvPr>
              <p:custDataLst>
                <p:tags r:id="rId13"/>
              </p:custDataLst>
            </p:nvPr>
          </p:nvSpPr>
          <p:spPr>
            <a:xfrm>
              <a:off x="7054500" y="3706429"/>
              <a:ext cx="2857165" cy="969496"/>
            </a:xfrm>
            <a:prstGeom prst="rect">
              <a:avLst/>
            </a:prstGeom>
            <a:noFill/>
            <a:ln w="9525">
              <a:noFill/>
            </a:ln>
            <a:extLst>
              <a:ext uri="{909E8E84-426E-40DD-AFC4-6F175D3DCCD1}">
                <a14:hiddenFill xmlns:a14="http://schemas.microsoft.com/office/drawing/2010/main">
                  <a:solidFill>
                    <a:srgbClr val="FFFFFF">
                      <a:alpha val="0"/>
                    </a:srgb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l-GR" sz="1050">
                  <a:solidFill>
                    <a:schemeClr val="bg2"/>
                  </a:solidFill>
                </a:rPr>
                <a:t>Παράλληλα φορτώνονται ο απαραίτητος εξοπλισμός για τον έλεγχο των φαρμάκων και την ασφαλή εκτέλεση της χορήγησης:</a:t>
              </a:r>
            </a:p>
            <a:p>
              <a:pPr marL="171450" indent="-171450">
                <a:buFont typeface="Arial" panose="020B0604020202020204" pitchFamily="34" charset="0"/>
                <a:buChar char="•"/>
              </a:pPr>
              <a:r>
                <a:rPr lang="el-GR" sz="1050">
                  <a:solidFill>
                    <a:schemeClr val="bg2"/>
                  </a:solidFill>
                </a:rPr>
                <a:t>ψηφιακό θερμόμετρο </a:t>
              </a:r>
            </a:p>
            <a:p>
              <a:pPr marL="171450" indent="-171450">
                <a:buFont typeface="Arial" panose="020B0604020202020204" pitchFamily="34" charset="0"/>
                <a:buChar char="•"/>
              </a:pPr>
              <a:r>
                <a:rPr lang="el-GR" sz="1050">
                  <a:solidFill>
                    <a:schemeClr val="bg2"/>
                  </a:solidFill>
                </a:rPr>
                <a:t>νοσηλευτική τσάντα</a:t>
              </a:r>
            </a:p>
            <a:p>
              <a:pPr marL="171450" indent="-171450">
                <a:buFont typeface="Arial" panose="020B0604020202020204" pitchFamily="34" charset="0"/>
                <a:buChar char="•"/>
              </a:pPr>
              <a:r>
                <a:rPr lang="el-GR" sz="1050">
                  <a:solidFill>
                    <a:schemeClr val="bg2"/>
                  </a:solidFill>
                </a:rPr>
                <a:t>απινιδωτής</a:t>
              </a:r>
              <a:endParaRPr lang="en-US" sz="1050">
                <a:solidFill>
                  <a:schemeClr val="bg2"/>
                </a:solidFill>
              </a:endParaRPr>
            </a:p>
          </p:txBody>
        </p:sp>
        <p:pic>
          <p:nvPicPr>
            <p:cNvPr id="57" name="Picture 4" descr="Ημι-αυτόματος απινιδωτής Heartsine Samaritan 350P Stryker">
              <a:extLst>
                <a:ext uri="{FF2B5EF4-FFF2-40B4-BE49-F238E27FC236}">
                  <a16:creationId xmlns:a16="http://schemas.microsoft.com/office/drawing/2014/main" id="{7B617003-FCEA-49AC-B36C-D830199392D1}"/>
                </a:ext>
              </a:extLst>
            </p:cNvPr>
            <p:cNvPicPr>
              <a:picLocks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9178174" y="3193293"/>
              <a:ext cx="588261" cy="443232"/>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4">
              <a:extLst>
                <a:ext uri="{FF2B5EF4-FFF2-40B4-BE49-F238E27FC236}">
                  <a16:creationId xmlns:a16="http://schemas.microsoft.com/office/drawing/2014/main" id="{9FD82A37-2FFF-4F1C-B551-0DB93A13A986}"/>
                </a:ext>
              </a:extLst>
            </p:cNvPr>
            <p:cNvPicPr>
              <a:picLocks noChangeAspect="1"/>
            </p:cNvPicPr>
            <p:nvPr/>
          </p:nvPicPr>
          <p:blipFill>
            <a:blip r:embed="rId24"/>
            <a:stretch>
              <a:fillRect/>
            </a:stretch>
          </p:blipFill>
          <p:spPr>
            <a:xfrm>
              <a:off x="6928614" y="3154653"/>
              <a:ext cx="504665" cy="474639"/>
            </a:xfrm>
            <a:prstGeom prst="rect">
              <a:avLst/>
            </a:prstGeom>
          </p:spPr>
        </p:pic>
        <p:pic>
          <p:nvPicPr>
            <p:cNvPr id="67" name="Picture 2" descr="Elite Bags Ιατρικό Σακίδιο Α' Βοηθειών Extreme’s σε Κόκκινο Χρώμα">
              <a:extLst>
                <a:ext uri="{FF2B5EF4-FFF2-40B4-BE49-F238E27FC236}">
                  <a16:creationId xmlns:a16="http://schemas.microsoft.com/office/drawing/2014/main" id="{C7703D78-3FDE-4FBB-9F41-77D23B3002DE}"/>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8086948" y="3167056"/>
              <a:ext cx="516767" cy="462236"/>
            </a:xfrm>
            <a:prstGeom prst="rect">
              <a:avLst/>
            </a:prstGeom>
            <a:noFill/>
            <a:extLst>
              <a:ext uri="{909E8E84-426E-40DD-AFC4-6F175D3DCCD1}">
                <a14:hiddenFill xmlns:a14="http://schemas.microsoft.com/office/drawing/2010/main">
                  <a:solidFill>
                    <a:srgbClr val="FFFFFF"/>
                  </a:solidFill>
                </a14:hiddenFill>
              </a:ext>
            </a:extLst>
          </p:spPr>
        </p:pic>
        <p:sp>
          <p:nvSpPr>
            <p:cNvPr id="69" name="Text box_6377161921284123210">
              <a:extLst>
                <a:ext uri="{FF2B5EF4-FFF2-40B4-BE49-F238E27FC236}">
                  <a16:creationId xmlns:a16="http://schemas.microsoft.com/office/drawing/2014/main" id="{35D2294F-0189-4CDF-B60B-2A5E9067270F}"/>
                </a:ext>
              </a:extLst>
            </p:cNvPr>
            <p:cNvSpPr/>
            <p:nvPr>
              <p:custDataLst>
                <p:tags r:id="rId14"/>
              </p:custDataLst>
            </p:nvPr>
          </p:nvSpPr>
          <p:spPr>
            <a:xfrm>
              <a:off x="3247657" y="3758814"/>
              <a:ext cx="2760371" cy="484748"/>
            </a:xfrm>
            <a:prstGeom prst="rect">
              <a:avLst/>
            </a:prstGeom>
            <a:noFill/>
            <a:ln w="9525">
              <a:noFill/>
            </a:ln>
            <a:extLst>
              <a:ext uri="{909E8E84-426E-40DD-AFC4-6F175D3DCCD1}">
                <a14:hiddenFill xmlns:a14="http://schemas.microsoft.com/office/drawing/2010/main">
                  <a:solidFill>
                    <a:srgbClr val="FFFFFF">
                      <a:alpha val="0"/>
                    </a:srgb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r>
                <a:rPr lang="el-GR" sz="1050">
                  <a:solidFill>
                    <a:schemeClr val="bg2"/>
                  </a:solidFill>
                </a:rPr>
                <a:t>Συντονισμός και μεταφορά προσωπικού </a:t>
              </a:r>
              <a:br>
                <a:rPr lang="el-GR" sz="1050">
                  <a:solidFill>
                    <a:schemeClr val="bg2"/>
                  </a:solidFill>
                </a:rPr>
              </a:br>
              <a:r>
                <a:rPr lang="el-GR" sz="1050">
                  <a:solidFill>
                    <a:schemeClr val="bg2"/>
                  </a:solidFill>
                </a:rPr>
                <a:t>στο σπίτι διατηρώντας κατάλληλες συνθήκες </a:t>
              </a:r>
              <a:br>
                <a:rPr lang="el-GR" sz="1050">
                  <a:solidFill>
                    <a:schemeClr val="bg2"/>
                  </a:solidFill>
                </a:rPr>
              </a:br>
              <a:r>
                <a:rPr lang="el-GR" sz="1050">
                  <a:solidFill>
                    <a:schemeClr val="bg2"/>
                  </a:solidFill>
                </a:rPr>
                <a:t>μεταφοράς και αποθήκευσης </a:t>
              </a:r>
            </a:p>
          </p:txBody>
        </p:sp>
        <p:pic>
          <p:nvPicPr>
            <p:cNvPr id="71" name="Picture 2" descr="Fiat Doblo Fridge Van 1 | Glacier Vehicles">
              <a:extLst>
                <a:ext uri="{FF2B5EF4-FFF2-40B4-BE49-F238E27FC236}">
                  <a16:creationId xmlns:a16="http://schemas.microsoft.com/office/drawing/2014/main" id="{5DB7B1F8-0DA9-404B-987D-48C33F6AFA7D}"/>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3241784" y="3205813"/>
              <a:ext cx="532084" cy="430712"/>
            </a:xfrm>
            <a:prstGeom prst="rect">
              <a:avLst/>
            </a:prstGeom>
            <a:noFill/>
            <a:extLst>
              <a:ext uri="{909E8E84-426E-40DD-AFC4-6F175D3DCCD1}">
                <a14:hiddenFill xmlns:a14="http://schemas.microsoft.com/office/drawing/2010/main">
                  <a:solidFill>
                    <a:srgbClr val="FFFFFF"/>
                  </a:solidFill>
                </a14:hiddenFill>
              </a:ext>
            </a:extLst>
          </p:spPr>
        </p:pic>
        <p:sp>
          <p:nvSpPr>
            <p:cNvPr id="73" name="TextBox 72">
              <a:extLst>
                <a:ext uri="{FF2B5EF4-FFF2-40B4-BE49-F238E27FC236}">
                  <a16:creationId xmlns:a16="http://schemas.microsoft.com/office/drawing/2014/main" id="{0D398674-D7E7-4ADF-B90F-9D9BB676038B}"/>
                </a:ext>
              </a:extLst>
            </p:cNvPr>
            <p:cNvSpPr txBox="1"/>
            <p:nvPr/>
          </p:nvSpPr>
          <p:spPr>
            <a:xfrm>
              <a:off x="817607" y="5500620"/>
              <a:ext cx="3277550" cy="707886"/>
            </a:xfrm>
            <a:prstGeom prst="rect">
              <a:avLst/>
            </a:prstGeom>
            <a:noFill/>
          </p:spPr>
          <p:txBody>
            <a:bodyPr wrap="square">
              <a:spAutoFit/>
            </a:bodyPr>
            <a:lstStyle/>
            <a:p>
              <a:pPr defTabSz="1019077">
                <a:lnSpc>
                  <a:spcPts val="1200"/>
                </a:lnSpc>
                <a:spcAft>
                  <a:spcPts val="600"/>
                </a:spcAft>
                <a:buClr>
                  <a:srgbClr val="808080"/>
                </a:buClr>
                <a:buSzPct val="70000"/>
              </a:pPr>
              <a:r>
                <a:rPr lang="el-GR" sz="1050">
                  <a:solidFill>
                    <a:schemeClr val="bg2"/>
                  </a:solidFill>
                  <a:latin typeface="+mn-lt"/>
                </a:rPr>
                <a:t>Έλεγχος σπιτιού πριν τη χορήγηση θεραπείας, χορήγηση θεραπείας &amp; χρήση αναγκαίου εξοπλισμού, αναμονή στο σπίτι μετά την χορήγηση όσο απαιτείται &amp; υπογραφή εντύπων από ασθενή</a:t>
              </a:r>
            </a:p>
          </p:txBody>
        </p:sp>
        <p:pic>
          <p:nvPicPr>
            <p:cNvPr id="82" name="Graphic 81" descr="IV with solid fill">
              <a:extLst>
                <a:ext uri="{FF2B5EF4-FFF2-40B4-BE49-F238E27FC236}">
                  <a16:creationId xmlns:a16="http://schemas.microsoft.com/office/drawing/2014/main" id="{F0AC81E9-C60F-4B31-839F-F3714AE3A9DE}"/>
                </a:ext>
              </a:extLst>
            </p:cNvPr>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xmlns="" r:embed="rId28"/>
                </a:ext>
              </a:extLst>
            </a:blip>
            <a:stretch>
              <a:fillRect/>
            </a:stretch>
          </p:blipFill>
          <p:spPr>
            <a:xfrm>
              <a:off x="610675" y="3236745"/>
              <a:ext cx="583378" cy="583378"/>
            </a:xfrm>
            <a:prstGeom prst="rect">
              <a:avLst/>
            </a:prstGeom>
          </p:spPr>
        </p:pic>
        <p:sp>
          <p:nvSpPr>
            <p:cNvPr id="83" name="TextBox 82">
              <a:extLst>
                <a:ext uri="{FF2B5EF4-FFF2-40B4-BE49-F238E27FC236}">
                  <a16:creationId xmlns:a16="http://schemas.microsoft.com/office/drawing/2014/main" id="{480EB05A-8AEA-44FD-BE0D-7FF5F924D9A8}"/>
                </a:ext>
              </a:extLst>
            </p:cNvPr>
            <p:cNvSpPr txBox="1"/>
            <p:nvPr/>
          </p:nvSpPr>
          <p:spPr>
            <a:xfrm>
              <a:off x="4828719" y="5548498"/>
              <a:ext cx="2705905" cy="707886"/>
            </a:xfrm>
            <a:prstGeom prst="rect">
              <a:avLst/>
            </a:prstGeom>
            <a:noFill/>
          </p:spPr>
          <p:txBody>
            <a:bodyPr wrap="square">
              <a:spAutoFit/>
            </a:bodyPr>
            <a:lstStyle/>
            <a:p>
              <a:pPr defTabSz="1019077">
                <a:lnSpc>
                  <a:spcPts val="1200"/>
                </a:lnSpc>
                <a:spcAft>
                  <a:spcPts val="600"/>
                </a:spcAft>
                <a:buClr>
                  <a:srgbClr val="808080"/>
                </a:buClr>
                <a:buSzPct val="70000"/>
              </a:pPr>
              <a:r>
                <a:rPr lang="el-GR" sz="1050">
                  <a:solidFill>
                    <a:schemeClr val="bg1"/>
                  </a:solidFill>
                  <a:latin typeface="+mn-lt"/>
                </a:rPr>
                <a:t>Το προσωπικό επιστρέφει στο Νοσοκομείο και εναποθέτει τα απορρίμματα και τον εξοπλισμό σε κατάλληλα μέρη</a:t>
              </a:r>
              <a:endParaRPr lang="en-US" sz="1050">
                <a:solidFill>
                  <a:schemeClr val="bg1"/>
                </a:solidFill>
                <a:latin typeface="+mn-lt"/>
              </a:endParaRPr>
            </a:p>
          </p:txBody>
        </p:sp>
        <p:pic>
          <p:nvPicPr>
            <p:cNvPr id="84" name="Picture 83">
              <a:extLst>
                <a:ext uri="{FF2B5EF4-FFF2-40B4-BE49-F238E27FC236}">
                  <a16:creationId xmlns:a16="http://schemas.microsoft.com/office/drawing/2014/main" id="{6C99E518-8C3B-4971-848C-27221669FED0}"/>
                </a:ext>
              </a:extLst>
            </p:cNvPr>
            <p:cNvPicPr>
              <a:picLocks noChangeAspect="1"/>
            </p:cNvPicPr>
            <p:nvPr/>
          </p:nvPicPr>
          <p:blipFill rotWithShape="1">
            <a:blip r:embed="rId29"/>
            <a:srcRect t="47939"/>
            <a:stretch/>
          </p:blipFill>
          <p:spPr>
            <a:xfrm>
              <a:off x="5369738" y="4969085"/>
              <a:ext cx="373679" cy="515907"/>
            </a:xfrm>
            <a:prstGeom prst="rect">
              <a:avLst/>
            </a:prstGeom>
          </p:spPr>
        </p:pic>
        <p:pic>
          <p:nvPicPr>
            <p:cNvPr id="85" name="Picture 84">
              <a:extLst>
                <a:ext uri="{FF2B5EF4-FFF2-40B4-BE49-F238E27FC236}">
                  <a16:creationId xmlns:a16="http://schemas.microsoft.com/office/drawing/2014/main" id="{D3CCCEF3-F737-4901-8E0A-B0F79AA5057B}"/>
                </a:ext>
              </a:extLst>
            </p:cNvPr>
            <p:cNvPicPr>
              <a:picLocks noChangeAspect="1"/>
            </p:cNvPicPr>
            <p:nvPr/>
          </p:nvPicPr>
          <p:blipFill rotWithShape="1">
            <a:blip r:embed="rId29"/>
            <a:srcRect b="47939"/>
            <a:stretch/>
          </p:blipFill>
          <p:spPr>
            <a:xfrm>
              <a:off x="5834636" y="5007182"/>
              <a:ext cx="373679" cy="515907"/>
            </a:xfrm>
            <a:prstGeom prst="rect">
              <a:avLst/>
            </a:prstGeom>
          </p:spPr>
        </p:pic>
        <p:pic>
          <p:nvPicPr>
            <p:cNvPr id="86" name="Picture 85">
              <a:extLst>
                <a:ext uri="{FF2B5EF4-FFF2-40B4-BE49-F238E27FC236}">
                  <a16:creationId xmlns:a16="http://schemas.microsoft.com/office/drawing/2014/main" id="{576E2E58-6189-45B2-8315-C2D2B93DF558}"/>
                </a:ext>
              </a:extLst>
            </p:cNvPr>
            <p:cNvPicPr>
              <a:picLocks noChangeAspect="1"/>
            </p:cNvPicPr>
            <p:nvPr/>
          </p:nvPicPr>
          <p:blipFill>
            <a:blip r:embed="rId21"/>
            <a:stretch>
              <a:fillRect/>
            </a:stretch>
          </p:blipFill>
          <p:spPr>
            <a:xfrm>
              <a:off x="6333019" y="5061485"/>
              <a:ext cx="382954" cy="400110"/>
            </a:xfrm>
            <a:prstGeom prst="rect">
              <a:avLst/>
            </a:prstGeom>
          </p:spPr>
        </p:pic>
        <p:pic>
          <p:nvPicPr>
            <p:cNvPr id="87" name="Picture 4" descr="Ημι-αυτόματος απινιδωτής Heartsine Samaritan 350P Stryker">
              <a:extLst>
                <a:ext uri="{FF2B5EF4-FFF2-40B4-BE49-F238E27FC236}">
                  <a16:creationId xmlns:a16="http://schemas.microsoft.com/office/drawing/2014/main" id="{2BC83780-97AF-4951-8AEE-2C3DF7A70063}"/>
                </a:ext>
              </a:extLst>
            </p:cNvPr>
            <p:cNvPicPr>
              <a:picLocks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6798018" y="5061485"/>
              <a:ext cx="475638" cy="360303"/>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2" descr="Elite Bags Ιατρικό Σακίδιο Α' Βοηθειών Extreme’s σε Κόκκινο Χρώμα">
              <a:extLst>
                <a:ext uri="{FF2B5EF4-FFF2-40B4-BE49-F238E27FC236}">
                  <a16:creationId xmlns:a16="http://schemas.microsoft.com/office/drawing/2014/main" id="{AFACC56F-B15E-460E-A5DE-087C78965FDE}"/>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390571" y="5095664"/>
              <a:ext cx="346293" cy="309751"/>
            </a:xfrm>
            <a:prstGeom prst="rect">
              <a:avLst/>
            </a:prstGeom>
            <a:noFill/>
            <a:extLst>
              <a:ext uri="{909E8E84-426E-40DD-AFC4-6F175D3DCCD1}">
                <a14:hiddenFill xmlns:a14="http://schemas.microsoft.com/office/drawing/2010/main">
                  <a:solidFill>
                    <a:srgbClr val="FFFFFF"/>
                  </a:solidFill>
                </a14:hiddenFill>
              </a:ext>
            </a:extLst>
          </p:spPr>
        </p:pic>
        <p:sp>
          <p:nvSpPr>
            <p:cNvPr id="89" name="TextBox 88">
              <a:extLst>
                <a:ext uri="{FF2B5EF4-FFF2-40B4-BE49-F238E27FC236}">
                  <a16:creationId xmlns:a16="http://schemas.microsoft.com/office/drawing/2014/main" id="{C83AF84A-86E2-4E75-801A-6BBC4ADF3C87}"/>
                </a:ext>
              </a:extLst>
            </p:cNvPr>
            <p:cNvSpPr txBox="1"/>
            <p:nvPr/>
          </p:nvSpPr>
          <p:spPr>
            <a:xfrm>
              <a:off x="8369459" y="5583608"/>
              <a:ext cx="2712285" cy="400110"/>
            </a:xfrm>
            <a:prstGeom prst="rect">
              <a:avLst/>
            </a:prstGeom>
            <a:noFill/>
          </p:spPr>
          <p:txBody>
            <a:bodyPr wrap="square">
              <a:spAutoFit/>
            </a:bodyPr>
            <a:lstStyle/>
            <a:p>
              <a:pPr defTabSz="1019077">
                <a:lnSpc>
                  <a:spcPts val="1200"/>
                </a:lnSpc>
                <a:spcAft>
                  <a:spcPts val="600"/>
                </a:spcAft>
                <a:buClr>
                  <a:srgbClr val="808080"/>
                </a:buClr>
                <a:buSzPct val="70000"/>
              </a:pPr>
              <a:r>
                <a:rPr lang="el-GR" sz="1050">
                  <a:solidFill>
                    <a:schemeClr val="bg1"/>
                  </a:solidFill>
                  <a:latin typeface="+mn-lt"/>
                </a:rPr>
                <a:t>Το προσωπικό επιστρέφει τυχόν φάρμακο που δεν χρησιμοποιήθηκαν</a:t>
              </a:r>
              <a:endParaRPr lang="en-US" sz="1050">
                <a:solidFill>
                  <a:schemeClr val="bg1"/>
                </a:solidFill>
                <a:latin typeface="+mn-lt"/>
              </a:endParaRPr>
            </a:p>
          </p:txBody>
        </p:sp>
        <p:pic>
          <p:nvPicPr>
            <p:cNvPr id="101" name="Picture 2" descr="Fiat Doblo Fridge Van 1 | Glacier Vehicles">
              <a:extLst>
                <a:ext uri="{FF2B5EF4-FFF2-40B4-BE49-F238E27FC236}">
                  <a16:creationId xmlns:a16="http://schemas.microsoft.com/office/drawing/2014/main" id="{248C918A-C917-4EF0-9B16-3DB9464C7CBD}"/>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4802330" y="5061485"/>
              <a:ext cx="516617" cy="418192"/>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 descr="Ημι-αυτόματος απινιδωτής Heartsine Samaritan 350P Stryker">
              <a:extLst>
                <a:ext uri="{FF2B5EF4-FFF2-40B4-BE49-F238E27FC236}">
                  <a16:creationId xmlns:a16="http://schemas.microsoft.com/office/drawing/2014/main" id="{06232BF8-B96B-4703-BB41-622E67E4F1B5}"/>
                </a:ext>
              </a:extLst>
            </p:cNvPr>
            <p:cNvPicPr>
              <a:picLocks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125259" y="4060496"/>
              <a:ext cx="588261" cy="443232"/>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2" descr="Elite Bags Ιατρικό Σακίδιο Α' Βοηθειών Extreme’s σε Κόκκινο Χρώμα">
              <a:extLst>
                <a:ext uri="{FF2B5EF4-FFF2-40B4-BE49-F238E27FC236}">
                  <a16:creationId xmlns:a16="http://schemas.microsoft.com/office/drawing/2014/main" id="{C6531390-CF68-4E18-A15B-88B3C867E9CA}"/>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1605838" y="3271323"/>
              <a:ext cx="516767" cy="462236"/>
            </a:xfrm>
            <a:prstGeom prst="rect">
              <a:avLst/>
            </a:prstGeom>
            <a:noFill/>
            <a:extLst>
              <a:ext uri="{909E8E84-426E-40DD-AFC4-6F175D3DCCD1}">
                <a14:hiddenFill xmlns:a14="http://schemas.microsoft.com/office/drawing/2010/main">
                  <a:solidFill>
                    <a:srgbClr val="FFFFFF"/>
                  </a:solidFill>
                </a14:hiddenFill>
              </a:ext>
            </a:extLst>
          </p:spPr>
        </p:pic>
      </p:grpSp>
      <p:pic>
        <p:nvPicPr>
          <p:cNvPr id="61" name="Picture 60">
            <a:extLst>
              <a:ext uri="{FF2B5EF4-FFF2-40B4-BE49-F238E27FC236}">
                <a16:creationId xmlns:a16="http://schemas.microsoft.com/office/drawing/2014/main" id="{C225CCBD-14A1-434E-8818-FE2D9AC4A049}"/>
              </a:ext>
            </a:extLst>
          </p:cNvPr>
          <p:cNvPicPr>
            <a:picLocks noChangeAspect="1"/>
          </p:cNvPicPr>
          <p:nvPr/>
        </p:nvPicPr>
        <p:blipFill rotWithShape="1">
          <a:blip r:embed="rId20"/>
          <a:srcRect l="20249"/>
          <a:stretch/>
        </p:blipFill>
        <p:spPr>
          <a:xfrm>
            <a:off x="8414578" y="4728233"/>
            <a:ext cx="487313" cy="579660"/>
          </a:xfrm>
          <a:prstGeom prst="rect">
            <a:avLst/>
          </a:prstGeom>
        </p:spPr>
      </p:pic>
      <p:sp>
        <p:nvSpPr>
          <p:cNvPr id="3" name="Rectangle 2">
            <a:extLst>
              <a:ext uri="{FF2B5EF4-FFF2-40B4-BE49-F238E27FC236}">
                <a16:creationId xmlns:a16="http://schemas.microsoft.com/office/drawing/2014/main" id="{5AB4ED7B-79B4-4F6E-85A0-A9956B9254E4}"/>
              </a:ext>
            </a:extLst>
          </p:cNvPr>
          <p:cNvSpPr/>
          <p:nvPr/>
        </p:nvSpPr>
        <p:spPr bwMode="auto">
          <a:xfrm>
            <a:off x="1098442" y="1145403"/>
            <a:ext cx="10760682" cy="307777"/>
          </a:xfrm>
          <a:prstGeom prst="rect">
            <a:avLst/>
          </a:prstGeom>
          <a:no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ctr" defTabSz="1019175" rtl="0" eaLnBrk="1" fontAlgn="base" latinLnBrk="0" hangingPunct="1">
              <a:lnSpc>
                <a:spcPct val="100000"/>
              </a:lnSpc>
              <a:spcBef>
                <a:spcPct val="0"/>
              </a:spcBef>
              <a:spcAft>
                <a:spcPts val="600"/>
              </a:spcAft>
              <a:buClrTx/>
              <a:buSzTx/>
              <a:buFontTx/>
              <a:buNone/>
              <a:tabLst/>
            </a:pPr>
            <a:r>
              <a:rPr kumimoji="0" lang="el-GR" sz="1050" b="1" i="1" u="none" strike="noStrike" cap="none" normalizeH="0" baseline="0">
                <a:ln>
                  <a:noFill/>
                </a:ln>
                <a:solidFill>
                  <a:srgbClr val="77DE96"/>
                </a:solidFill>
                <a:effectLst/>
                <a:latin typeface="+mn-lt"/>
              </a:rPr>
              <a:t>Προετοιμασία θεραπείας</a:t>
            </a:r>
            <a:endParaRPr kumimoji="0" lang="en-US" sz="1050" b="1" i="1" u="none" strike="noStrike" cap="none" normalizeH="0" baseline="0">
              <a:ln>
                <a:noFill/>
              </a:ln>
              <a:solidFill>
                <a:srgbClr val="77DE96"/>
              </a:solidFill>
              <a:effectLst/>
              <a:latin typeface="+mn-lt"/>
            </a:endParaRPr>
          </a:p>
        </p:txBody>
      </p:sp>
      <p:sp>
        <p:nvSpPr>
          <p:cNvPr id="60" name="Rectangle 59">
            <a:extLst>
              <a:ext uri="{FF2B5EF4-FFF2-40B4-BE49-F238E27FC236}">
                <a16:creationId xmlns:a16="http://schemas.microsoft.com/office/drawing/2014/main" id="{2FD5C889-2826-40C9-9D3A-0BDA5EF34D07}"/>
              </a:ext>
            </a:extLst>
          </p:cNvPr>
          <p:cNvSpPr/>
          <p:nvPr/>
        </p:nvSpPr>
        <p:spPr bwMode="auto">
          <a:xfrm>
            <a:off x="640781" y="2836370"/>
            <a:ext cx="3771553" cy="307777"/>
          </a:xfrm>
          <a:prstGeom prst="rect">
            <a:avLst/>
          </a:prstGeom>
          <a:no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ctr" defTabSz="1019175" rtl="0" eaLnBrk="1" fontAlgn="base" latinLnBrk="0" hangingPunct="1">
              <a:lnSpc>
                <a:spcPct val="100000"/>
              </a:lnSpc>
              <a:spcBef>
                <a:spcPct val="0"/>
              </a:spcBef>
              <a:spcAft>
                <a:spcPts val="600"/>
              </a:spcAft>
              <a:buClrTx/>
              <a:buSzTx/>
              <a:buFontTx/>
              <a:buNone/>
              <a:tabLst/>
            </a:pPr>
            <a:r>
              <a:rPr kumimoji="0" lang="el-GR" sz="1050" b="1" i="1" u="none" strike="noStrike" cap="none" normalizeH="0" baseline="0">
                <a:ln>
                  <a:noFill/>
                </a:ln>
                <a:solidFill>
                  <a:schemeClr val="accent1"/>
                </a:solidFill>
                <a:effectLst/>
                <a:latin typeface="+mn-lt"/>
              </a:rPr>
              <a:t>Μεταφορά &amp; Χορήγηση</a:t>
            </a:r>
            <a:endParaRPr kumimoji="0" lang="en-US" sz="1050" b="1" i="1" u="none" strike="noStrike" cap="none" normalizeH="0" baseline="0">
              <a:ln>
                <a:noFill/>
              </a:ln>
              <a:solidFill>
                <a:schemeClr val="accent1"/>
              </a:solidFill>
              <a:effectLst/>
              <a:latin typeface="+mn-lt"/>
            </a:endParaRPr>
          </a:p>
        </p:txBody>
      </p:sp>
      <p:sp>
        <p:nvSpPr>
          <p:cNvPr id="62" name="Rectangle 61">
            <a:extLst>
              <a:ext uri="{FF2B5EF4-FFF2-40B4-BE49-F238E27FC236}">
                <a16:creationId xmlns:a16="http://schemas.microsoft.com/office/drawing/2014/main" id="{881143BE-D7B2-43D5-B3EB-10D4732C101F}"/>
              </a:ext>
            </a:extLst>
          </p:cNvPr>
          <p:cNvSpPr/>
          <p:nvPr/>
        </p:nvSpPr>
        <p:spPr bwMode="auto">
          <a:xfrm>
            <a:off x="6006611" y="4675125"/>
            <a:ext cx="3771553" cy="307777"/>
          </a:xfrm>
          <a:prstGeom prst="rect">
            <a:avLst/>
          </a:prstGeom>
          <a:no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ctr" defTabSz="1019175" rtl="0" eaLnBrk="1" fontAlgn="base" latinLnBrk="0" hangingPunct="1">
              <a:lnSpc>
                <a:spcPct val="100000"/>
              </a:lnSpc>
              <a:spcBef>
                <a:spcPct val="0"/>
              </a:spcBef>
              <a:spcAft>
                <a:spcPts val="600"/>
              </a:spcAft>
              <a:buClrTx/>
              <a:buSzTx/>
              <a:buFontTx/>
              <a:buNone/>
              <a:tabLst/>
            </a:pPr>
            <a:r>
              <a:rPr kumimoji="0" lang="el-GR" sz="1050" b="1" i="1" u="none" strike="noStrike" cap="none" normalizeH="0" baseline="0">
                <a:ln>
                  <a:noFill/>
                </a:ln>
                <a:solidFill>
                  <a:srgbClr val="27ACAA"/>
                </a:solidFill>
                <a:effectLst/>
                <a:latin typeface="+mn-lt"/>
              </a:rPr>
              <a:t>Επιστροφή και εναπόθεση</a:t>
            </a:r>
            <a:endParaRPr kumimoji="0" lang="en-US" sz="1050" b="1" i="1" u="none" strike="noStrike" cap="none" normalizeH="0" baseline="0">
              <a:ln>
                <a:noFill/>
              </a:ln>
              <a:solidFill>
                <a:srgbClr val="27ACAA"/>
              </a:solidFill>
              <a:effectLst/>
              <a:latin typeface="+mn-lt"/>
            </a:endParaRPr>
          </a:p>
        </p:txBody>
      </p:sp>
    </p:spTree>
    <p:extLst>
      <p:ext uri="{BB962C8B-B14F-4D97-AF65-F5344CB8AC3E}">
        <p14:creationId xmlns:p14="http://schemas.microsoft.com/office/powerpoint/2010/main" val="1322057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7B188CD-9041-4EAF-BBBA-CA1BAA9390C5}"/>
              </a:ext>
            </a:extLst>
          </p:cNvPr>
          <p:cNvGraphicFramePr>
            <a:graphicFrameLocks noChangeAspect="1"/>
          </p:cNvGraphicFramePr>
          <p:nvPr>
            <p:custDataLst>
              <p:tags r:id="rId2"/>
            </p:custDataLst>
            <p:extLst>
              <p:ext uri="{D42A27DB-BD31-4B8C-83A1-F6EECF244321}">
                <p14:modId xmlns:p14="http://schemas.microsoft.com/office/powerpoint/2010/main" val="1253417616"/>
              </p:ext>
            </p:extLst>
          </p:nvPr>
        </p:nvGraphicFramePr>
        <p:xfrm>
          <a:off x="1942" y="1787"/>
          <a:ext cx="1588" cy="1588"/>
        </p:xfrm>
        <a:graphic>
          <a:graphicData uri="http://schemas.openxmlformats.org/presentationml/2006/ole">
            <mc:AlternateContent xmlns:mc="http://schemas.openxmlformats.org/markup-compatibility/2006">
              <mc:Choice xmlns:v="urn:schemas-microsoft-com:vml" Requires="v">
                <p:oleObj spid="_x0000_s108606" name="think-cell Slide" r:id="rId5" imgW="347" imgH="348" progId="TCLayout.ActiveDocument.1">
                  <p:embed/>
                </p:oleObj>
              </mc:Choice>
              <mc:Fallback>
                <p:oleObj name="think-cell Slide" r:id="rId5" imgW="347" imgH="348" progId="TCLayout.ActiveDocument.1">
                  <p:embed/>
                  <p:pic>
                    <p:nvPicPr>
                      <p:cNvPr id="4" name="Object 3" hidden="1">
                        <a:extLst>
                          <a:ext uri="{FF2B5EF4-FFF2-40B4-BE49-F238E27FC236}">
                            <a16:creationId xmlns:a16="http://schemas.microsoft.com/office/drawing/2014/main" id="{E7B188CD-9041-4EAF-BBBA-CA1BAA9390C5}"/>
                          </a:ext>
                        </a:extLst>
                      </p:cNvPr>
                      <p:cNvPicPr/>
                      <p:nvPr/>
                    </p:nvPicPr>
                    <p:blipFill>
                      <a:blip r:embed="rId6"/>
                      <a:stretch>
                        <a:fillRect/>
                      </a:stretch>
                    </p:blipFill>
                    <p:spPr>
                      <a:xfrm>
                        <a:off x="1942" y="1787"/>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A7DE9891-F368-4F2D-9B48-75D963D8F96B}"/>
              </a:ext>
            </a:extLst>
          </p:cNvPr>
          <p:cNvSpPr>
            <a:spLocks noGrp="1"/>
          </p:cNvSpPr>
          <p:nvPr>
            <p:ph type="title"/>
          </p:nvPr>
        </p:nvSpPr>
        <p:spPr>
          <a:xfrm>
            <a:off x="578487" y="483601"/>
            <a:ext cx="11585521" cy="307777"/>
          </a:xfrm>
        </p:spPr>
        <p:txBody>
          <a:bodyPr vert="horz"/>
          <a:lstStyle/>
          <a:p>
            <a:r>
              <a:rPr lang="el-GR" sz="2000">
                <a:solidFill>
                  <a:schemeClr val="bg2"/>
                </a:solidFill>
              </a:rPr>
              <a:t>Συνοπτική ανάλυση βασικού εξοπλισμού</a:t>
            </a:r>
          </a:p>
        </p:txBody>
      </p:sp>
      <p:grpSp>
        <p:nvGrpSpPr>
          <p:cNvPr id="6" name="Group 5">
            <a:extLst>
              <a:ext uri="{FF2B5EF4-FFF2-40B4-BE49-F238E27FC236}">
                <a16:creationId xmlns:a16="http://schemas.microsoft.com/office/drawing/2014/main" id="{053C18D2-7458-4871-B071-C6E7FEDFE8E2}"/>
              </a:ext>
            </a:extLst>
          </p:cNvPr>
          <p:cNvGrpSpPr/>
          <p:nvPr/>
        </p:nvGrpSpPr>
        <p:grpSpPr>
          <a:xfrm>
            <a:off x="353" y="60247"/>
            <a:ext cx="2882287" cy="462519"/>
            <a:chOff x="-21006" y="-326"/>
            <a:chExt cx="2294295" cy="408809"/>
          </a:xfrm>
        </p:grpSpPr>
        <p:sp>
          <p:nvSpPr>
            <p:cNvPr id="7" name="Arrow: Pentagon 6">
              <a:extLst>
                <a:ext uri="{FF2B5EF4-FFF2-40B4-BE49-F238E27FC236}">
                  <a16:creationId xmlns:a16="http://schemas.microsoft.com/office/drawing/2014/main" id="{AC1D45F1-BC09-4C04-8559-47CFCDE13DD9}"/>
                </a:ext>
              </a:extLst>
            </p:cNvPr>
            <p:cNvSpPr/>
            <p:nvPr/>
          </p:nvSpPr>
          <p:spPr>
            <a:xfrm>
              <a:off x="-10478" y="-326"/>
              <a:ext cx="2283767" cy="300356"/>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9" name="Arrow: Pentagon 4">
              <a:extLst>
                <a:ext uri="{FF2B5EF4-FFF2-40B4-BE49-F238E27FC236}">
                  <a16:creationId xmlns:a16="http://schemas.microsoft.com/office/drawing/2014/main" id="{896FF8F3-10E8-4187-A5F8-3EF0312FEF62}"/>
                </a:ext>
              </a:extLst>
            </p:cNvPr>
            <p:cNvSpPr txBox="1"/>
            <p:nvPr/>
          </p:nvSpPr>
          <p:spPr>
            <a:xfrm>
              <a:off x="-21006" y="108127"/>
              <a:ext cx="2122816" cy="300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05" tIns="40003" rIns="20002" bIns="40003" numCol="1" spcCol="1270" anchor="ctr" anchorCtr="0">
              <a:noAutofit/>
            </a:bodyPr>
            <a:lstStyle/>
            <a:p>
              <a:pPr defTabSz="666686">
                <a:lnSpc>
                  <a:spcPct val="90000"/>
                </a:lnSpc>
                <a:spcAft>
                  <a:spcPct val="35000"/>
                </a:spcAft>
              </a:pPr>
              <a:r>
                <a:rPr lang="el-GR" sz="1100" b="1">
                  <a:solidFill>
                    <a:prstClr val="white"/>
                  </a:solidFill>
                  <a:latin typeface="EYInterstate"/>
                </a:rPr>
                <a:t>3.4 Εξοπλισμός</a:t>
              </a:r>
              <a:endParaRPr lang="en-GB" altLang="ja-JP" sz="1100" b="1">
                <a:solidFill>
                  <a:prstClr val="white"/>
                </a:solidFill>
                <a:latin typeface="EYInterstate"/>
                <a:ea typeface="ＭＳ Ｐゴシック"/>
                <a:cs typeface="ＭＳ Ｐゴシック"/>
              </a:endParaRPr>
            </a:p>
            <a:p>
              <a:pPr algn="ctr" defTabSz="666686">
                <a:lnSpc>
                  <a:spcPct val="90000"/>
                </a:lnSpc>
                <a:spcAft>
                  <a:spcPct val="35000"/>
                </a:spcAft>
              </a:pPr>
              <a:endParaRPr lang="el-GR" sz="1400">
                <a:solidFill>
                  <a:prstClr val="white"/>
                </a:solidFill>
                <a:latin typeface="EYInterstate"/>
              </a:endParaRPr>
            </a:p>
          </p:txBody>
        </p:sp>
      </p:grpSp>
      <p:sp>
        <p:nvSpPr>
          <p:cNvPr id="40" name="Slide Number Placeholder 4">
            <a:extLst>
              <a:ext uri="{FF2B5EF4-FFF2-40B4-BE49-F238E27FC236}">
                <a16:creationId xmlns:a16="http://schemas.microsoft.com/office/drawing/2014/main" id="{838710DA-DA76-43F5-8493-8EA98A08307A}"/>
              </a:ext>
            </a:extLst>
          </p:cNvPr>
          <p:cNvSpPr>
            <a:spLocks noGrp="1"/>
          </p:cNvSpPr>
          <p:nvPr>
            <p:ph type="sldNum" sz="quarter" idx="10"/>
          </p:nvPr>
        </p:nvSpPr>
        <p:spPr>
          <a:xfrm>
            <a:off x="578165" y="7274577"/>
            <a:ext cx="105798" cy="92333"/>
          </a:xfrm>
        </p:spPr>
        <p:txBody>
          <a:bodyPr/>
          <a:lstStyle/>
          <a:p>
            <a:pPr algn="ctr"/>
            <a:fld id="{8B680765-40E2-AC40-8F5D-C6BB6AC8B5D5}" type="slidenum">
              <a:rPr lang="en-GB" smtClean="0"/>
              <a:pPr algn="ctr"/>
              <a:t>18</a:t>
            </a:fld>
            <a:endParaRPr lang="en-GB"/>
          </a:p>
        </p:txBody>
      </p:sp>
      <p:pic>
        <p:nvPicPr>
          <p:cNvPr id="58" name="Picture 57">
            <a:extLst>
              <a:ext uri="{FF2B5EF4-FFF2-40B4-BE49-F238E27FC236}">
                <a16:creationId xmlns:a16="http://schemas.microsoft.com/office/drawing/2014/main" id="{A5082B35-31D9-42AD-A1CE-BB5B102A3805}"/>
              </a:ext>
            </a:extLst>
          </p:cNvPr>
          <p:cNvPicPr>
            <a:picLocks noChangeAspect="1"/>
          </p:cNvPicPr>
          <p:nvPr/>
        </p:nvPicPr>
        <p:blipFill>
          <a:blip r:embed="rId7"/>
          <a:stretch>
            <a:fillRect/>
          </a:stretch>
        </p:blipFill>
        <p:spPr>
          <a:xfrm>
            <a:off x="6923144" y="4151676"/>
            <a:ext cx="683719" cy="1813185"/>
          </a:xfrm>
          <a:prstGeom prst="rect">
            <a:avLst/>
          </a:prstGeom>
        </p:spPr>
      </p:pic>
      <p:pic>
        <p:nvPicPr>
          <p:cNvPr id="59" name="Picture 4" descr="Ημι-αυτόματος απινιδωτής Heartsine Samaritan 350P Stryker">
            <a:extLst>
              <a:ext uri="{FF2B5EF4-FFF2-40B4-BE49-F238E27FC236}">
                <a16:creationId xmlns:a16="http://schemas.microsoft.com/office/drawing/2014/main" id="{3162F5B2-EC3F-4593-8CD6-B52D6159860F}"/>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46875" y="2966360"/>
            <a:ext cx="1012768" cy="829027"/>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59">
            <a:extLst>
              <a:ext uri="{FF2B5EF4-FFF2-40B4-BE49-F238E27FC236}">
                <a16:creationId xmlns:a16="http://schemas.microsoft.com/office/drawing/2014/main" id="{B25FD5AD-A42A-4623-91A3-2F848AF577D7}"/>
              </a:ext>
            </a:extLst>
          </p:cNvPr>
          <p:cNvPicPr>
            <a:picLocks noChangeAspect="1"/>
          </p:cNvPicPr>
          <p:nvPr/>
        </p:nvPicPr>
        <p:blipFill rotWithShape="1">
          <a:blip r:embed="rId9"/>
          <a:srcRect l="14542"/>
          <a:stretch/>
        </p:blipFill>
        <p:spPr>
          <a:xfrm>
            <a:off x="666334" y="1088030"/>
            <a:ext cx="771526" cy="842698"/>
          </a:xfrm>
          <a:prstGeom prst="rect">
            <a:avLst/>
          </a:prstGeom>
        </p:spPr>
      </p:pic>
      <p:pic>
        <p:nvPicPr>
          <p:cNvPr id="61" name="Picture 60">
            <a:extLst>
              <a:ext uri="{FF2B5EF4-FFF2-40B4-BE49-F238E27FC236}">
                <a16:creationId xmlns:a16="http://schemas.microsoft.com/office/drawing/2014/main" id="{7713EAE9-EDB0-4C90-8CCB-C36277EFC7ED}"/>
              </a:ext>
            </a:extLst>
          </p:cNvPr>
          <p:cNvPicPr>
            <a:picLocks noChangeAspect="1"/>
          </p:cNvPicPr>
          <p:nvPr/>
        </p:nvPicPr>
        <p:blipFill>
          <a:blip r:embed="rId10"/>
          <a:stretch>
            <a:fillRect/>
          </a:stretch>
        </p:blipFill>
        <p:spPr>
          <a:xfrm>
            <a:off x="794998" y="5456459"/>
            <a:ext cx="1012768" cy="952511"/>
          </a:xfrm>
          <a:prstGeom prst="rect">
            <a:avLst/>
          </a:prstGeom>
        </p:spPr>
      </p:pic>
      <p:pic>
        <p:nvPicPr>
          <p:cNvPr id="62" name="Picture 2" descr="Fiat Doblo Fridge Van 1 | Glacier Vehicles">
            <a:extLst>
              <a:ext uri="{FF2B5EF4-FFF2-40B4-BE49-F238E27FC236}">
                <a16:creationId xmlns:a16="http://schemas.microsoft.com/office/drawing/2014/main" id="{A890D945-AA52-40F4-ADEA-BE25D226F85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94999" y="4097888"/>
            <a:ext cx="916542" cy="741924"/>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2" descr="Elite Bags Ιατρικό Σακίδιο Α' Βοηθειών Extreme’s σε Κόκκινο Χρώμα">
            <a:extLst>
              <a:ext uri="{FF2B5EF4-FFF2-40B4-BE49-F238E27FC236}">
                <a16:creationId xmlns:a16="http://schemas.microsoft.com/office/drawing/2014/main" id="{5583035B-EC41-40AC-9BAC-65B759B1E373}"/>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786542" y="1224399"/>
            <a:ext cx="1012768" cy="905898"/>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63">
            <a:extLst>
              <a:ext uri="{FF2B5EF4-FFF2-40B4-BE49-F238E27FC236}">
                <a16:creationId xmlns:a16="http://schemas.microsoft.com/office/drawing/2014/main" id="{01BF8BDC-67B2-441E-9329-F7EE2738AAA6}"/>
              </a:ext>
            </a:extLst>
          </p:cNvPr>
          <p:cNvPicPr>
            <a:picLocks noChangeAspect="1"/>
          </p:cNvPicPr>
          <p:nvPr/>
        </p:nvPicPr>
        <p:blipFill>
          <a:blip r:embed="rId13"/>
          <a:stretch>
            <a:fillRect/>
          </a:stretch>
        </p:blipFill>
        <p:spPr>
          <a:xfrm>
            <a:off x="759140" y="2465515"/>
            <a:ext cx="903913" cy="944407"/>
          </a:xfrm>
          <a:prstGeom prst="rect">
            <a:avLst/>
          </a:prstGeom>
        </p:spPr>
      </p:pic>
      <p:sp>
        <p:nvSpPr>
          <p:cNvPr id="2" name="Rectangle: Rounded Corners 1">
            <a:extLst>
              <a:ext uri="{FF2B5EF4-FFF2-40B4-BE49-F238E27FC236}">
                <a16:creationId xmlns:a16="http://schemas.microsoft.com/office/drawing/2014/main" id="{5EEFED5F-D3C2-45BD-9BB1-9FF1BBEC5A5C}"/>
              </a:ext>
            </a:extLst>
          </p:cNvPr>
          <p:cNvSpPr/>
          <p:nvPr/>
        </p:nvSpPr>
        <p:spPr bwMode="auto">
          <a:xfrm>
            <a:off x="1807766" y="1310152"/>
            <a:ext cx="3901960" cy="381881"/>
          </a:xfrm>
          <a:prstGeom prst="roundRect">
            <a:avLst/>
          </a:prstGeom>
          <a:noFill/>
          <a:ln w="9525" cap="flat" cmpd="sng" algn="ctr">
            <a:solidFill>
              <a:srgbClr val="27ACAA"/>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r>
              <a:rPr kumimoji="0" lang="el-GR" sz="1000" b="1" i="0" u="none" strike="noStrike" cap="none" normalizeH="0" baseline="0">
                <a:ln>
                  <a:noFill/>
                </a:ln>
                <a:solidFill>
                  <a:schemeClr val="accent2"/>
                </a:solidFill>
                <a:effectLst/>
                <a:latin typeface="+mn-lt"/>
              </a:rPr>
              <a:t>Φαρμακευτικό σχήμα </a:t>
            </a:r>
            <a:r>
              <a:rPr kumimoji="0" lang="el-GR" sz="1000" b="0" i="0" u="none" strike="noStrike" cap="none" normalizeH="0" baseline="0">
                <a:ln>
                  <a:noFill/>
                </a:ln>
                <a:solidFill>
                  <a:schemeClr val="tx1"/>
                </a:solidFill>
                <a:effectLst/>
                <a:latin typeface="+mn-lt"/>
              </a:rPr>
              <a:t>για τη θεραπεία των ογκολογικών ασθενών</a:t>
            </a:r>
            <a:endParaRPr kumimoji="0" lang="en-US" sz="1000" b="0" i="0" u="none" strike="noStrike" cap="none" normalizeH="0" baseline="0">
              <a:ln>
                <a:noFill/>
              </a:ln>
              <a:solidFill>
                <a:schemeClr val="tx1"/>
              </a:solidFill>
              <a:effectLst/>
              <a:latin typeface="+mn-lt"/>
            </a:endParaRPr>
          </a:p>
        </p:txBody>
      </p:sp>
      <p:sp>
        <p:nvSpPr>
          <p:cNvPr id="66" name="Rectangle: Rounded Corners 65">
            <a:extLst>
              <a:ext uri="{FF2B5EF4-FFF2-40B4-BE49-F238E27FC236}">
                <a16:creationId xmlns:a16="http://schemas.microsoft.com/office/drawing/2014/main" id="{7DB2D0C7-E441-4FD3-A1D4-8442B70A896F}"/>
              </a:ext>
            </a:extLst>
          </p:cNvPr>
          <p:cNvSpPr/>
          <p:nvPr/>
        </p:nvSpPr>
        <p:spPr bwMode="auto">
          <a:xfrm>
            <a:off x="1807766" y="2273094"/>
            <a:ext cx="3901960" cy="1465476"/>
          </a:xfrm>
          <a:prstGeom prst="roundRect">
            <a:avLst/>
          </a:prstGeom>
          <a:noFill/>
          <a:ln w="9525" cap="flat" cmpd="sng" algn="ctr">
            <a:solidFill>
              <a:srgbClr val="27ACAA"/>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r>
              <a:rPr kumimoji="0" lang="el-GR" sz="1000" b="0" i="0" u="none" strike="noStrike" cap="none" normalizeH="0" baseline="0">
                <a:ln>
                  <a:noFill/>
                </a:ln>
                <a:solidFill>
                  <a:schemeClr val="tx1"/>
                </a:solidFill>
                <a:effectLst/>
                <a:latin typeface="+mn-lt"/>
              </a:rPr>
              <a:t>Το </a:t>
            </a:r>
            <a:r>
              <a:rPr kumimoji="0" lang="el-GR" sz="1000" b="1" i="0" u="none" strike="noStrike" cap="none" normalizeH="0" baseline="0">
                <a:ln>
                  <a:noFill/>
                </a:ln>
                <a:solidFill>
                  <a:schemeClr val="accent2"/>
                </a:solidFill>
                <a:effectLst/>
                <a:latin typeface="+mn-lt"/>
              </a:rPr>
              <a:t>φορητό ψυγείο </a:t>
            </a:r>
            <a:r>
              <a:rPr kumimoji="0" lang="el-GR" sz="1000" b="0" i="0" u="none" strike="noStrike" cap="none" normalizeH="0" baseline="0">
                <a:ln>
                  <a:noFill/>
                </a:ln>
                <a:solidFill>
                  <a:schemeClr val="tx1"/>
                </a:solidFill>
                <a:effectLst/>
                <a:latin typeface="+mn-lt"/>
              </a:rPr>
              <a:t>προτείνεται να λειτουργεί με τάση δικτύου 220V/50 </a:t>
            </a:r>
            <a:r>
              <a:rPr kumimoji="0" lang="el-GR" sz="1000" b="0" i="0" u="none" strike="noStrike" cap="none" normalizeH="0" baseline="0" err="1">
                <a:ln>
                  <a:noFill/>
                </a:ln>
                <a:solidFill>
                  <a:schemeClr val="tx1"/>
                </a:solidFill>
                <a:effectLst/>
                <a:latin typeface="+mn-lt"/>
              </a:rPr>
              <a:t>Hz</a:t>
            </a:r>
            <a:r>
              <a:rPr kumimoji="0" lang="el-GR" sz="1000" b="0" i="0" u="none" strike="noStrike" cap="none" normalizeH="0" baseline="0">
                <a:ln>
                  <a:noFill/>
                </a:ln>
                <a:solidFill>
                  <a:schemeClr val="tx1"/>
                </a:solidFill>
                <a:effectLst/>
                <a:latin typeface="+mn-lt"/>
              </a:rPr>
              <a:t> αλλά και μέσω αναπτήρα αυτοκινήτου με τάση 12 </a:t>
            </a:r>
            <a:r>
              <a:rPr kumimoji="0" lang="el-GR" sz="1000" b="0" i="0" u="none" strike="noStrike" cap="none" normalizeH="0" baseline="0" err="1">
                <a:ln>
                  <a:noFill/>
                </a:ln>
                <a:solidFill>
                  <a:schemeClr val="tx1"/>
                </a:solidFill>
                <a:effectLst/>
                <a:latin typeface="+mn-lt"/>
              </a:rPr>
              <a:t>Vt</a:t>
            </a:r>
            <a:r>
              <a:rPr kumimoji="0" lang="el-GR" sz="1000" b="0" i="0" u="none" strike="noStrike" cap="none" normalizeH="0" baseline="0">
                <a:ln>
                  <a:noFill/>
                </a:ln>
                <a:solidFill>
                  <a:schemeClr val="tx1"/>
                </a:solidFill>
                <a:effectLst/>
                <a:latin typeface="+mn-lt"/>
              </a:rPr>
              <a:t> θα πρέπει να είναι πιστοποιημένο τις θερμοκρασίας (2°C – 8°C) και να λειτουργεί θερμοκρασίες σε όλη την διαδικασία μεταφοράς θα επιτυγχάνει τα ενδεδειγμένα επίπεδα θερμοκρασίας 2-8 o C και διαθέτει την κατάλληλη μόνωση που επιτρέπει την διατήρηση θερμοκρασίας για μεγάλα χρονικά 10 ώρες ανεξάρτητα από τις εξωτερικές περιβαλλοντικές συνθήκες. </a:t>
            </a:r>
          </a:p>
        </p:txBody>
      </p:sp>
      <p:sp>
        <p:nvSpPr>
          <p:cNvPr id="68" name="Rectangle: Rounded Corners 67">
            <a:extLst>
              <a:ext uri="{FF2B5EF4-FFF2-40B4-BE49-F238E27FC236}">
                <a16:creationId xmlns:a16="http://schemas.microsoft.com/office/drawing/2014/main" id="{9B222F5F-1FB8-47BE-AB2B-3188C498F1E3}"/>
              </a:ext>
            </a:extLst>
          </p:cNvPr>
          <p:cNvSpPr/>
          <p:nvPr/>
        </p:nvSpPr>
        <p:spPr bwMode="auto">
          <a:xfrm>
            <a:off x="1807766" y="4208184"/>
            <a:ext cx="3901960" cy="468034"/>
          </a:xfrm>
          <a:prstGeom prst="roundRect">
            <a:avLst/>
          </a:prstGeom>
          <a:noFill/>
          <a:ln w="9525" cap="flat" cmpd="sng" algn="ctr">
            <a:solidFill>
              <a:srgbClr val="27ACAA"/>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r>
              <a:rPr kumimoji="0" lang="el-GR" sz="1000" b="1" i="0" u="none" strike="noStrike" cap="none" normalizeH="0" baseline="0">
                <a:ln>
                  <a:noFill/>
                </a:ln>
                <a:solidFill>
                  <a:schemeClr val="accent2"/>
                </a:solidFill>
                <a:effectLst/>
                <a:latin typeface="+mn-lt"/>
              </a:rPr>
              <a:t>Αυτοκίνητο μεταφοράς </a:t>
            </a:r>
            <a:r>
              <a:rPr kumimoji="0" lang="el-GR" sz="1000" b="0" i="0" u="none" strike="noStrike" cap="none" normalizeH="0" baseline="0">
                <a:ln>
                  <a:noFill/>
                </a:ln>
                <a:solidFill>
                  <a:schemeClr val="tx1"/>
                </a:solidFill>
                <a:effectLst/>
                <a:latin typeface="+mn-lt"/>
              </a:rPr>
              <a:t>προσωπικού και φαρμάκου με ενσωματωμένο θάλαμο ψυγείο πιστοποιημένο για 2-8 </a:t>
            </a:r>
            <a:r>
              <a:rPr lang="el-GR" sz="1000">
                <a:latin typeface="+mn-lt"/>
              </a:rPr>
              <a:t>°C</a:t>
            </a:r>
            <a:endParaRPr kumimoji="0" lang="el-GR" sz="1000" b="0" i="0" u="none" strike="noStrike" cap="none" normalizeH="0" baseline="0">
              <a:ln>
                <a:noFill/>
              </a:ln>
              <a:solidFill>
                <a:schemeClr val="tx1"/>
              </a:solidFill>
              <a:effectLst/>
              <a:latin typeface="+mn-lt"/>
            </a:endParaRPr>
          </a:p>
        </p:txBody>
      </p:sp>
      <p:sp>
        <p:nvSpPr>
          <p:cNvPr id="70" name="Rectangle: Rounded Corners 69">
            <a:extLst>
              <a:ext uri="{FF2B5EF4-FFF2-40B4-BE49-F238E27FC236}">
                <a16:creationId xmlns:a16="http://schemas.microsoft.com/office/drawing/2014/main" id="{7DCDF8F0-C8EB-405B-B011-2DDF5D5A544E}"/>
              </a:ext>
            </a:extLst>
          </p:cNvPr>
          <p:cNvSpPr/>
          <p:nvPr/>
        </p:nvSpPr>
        <p:spPr bwMode="auto">
          <a:xfrm>
            <a:off x="1807766" y="5107954"/>
            <a:ext cx="3901960" cy="1649519"/>
          </a:xfrm>
          <a:prstGeom prst="roundRect">
            <a:avLst/>
          </a:prstGeom>
          <a:noFill/>
          <a:ln w="9525" cap="flat" cmpd="sng" algn="ctr">
            <a:solidFill>
              <a:srgbClr val="27ACAA"/>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r>
              <a:rPr kumimoji="0" lang="el-GR" sz="1000" b="0" i="0" u="none" strike="noStrike" cap="none" normalizeH="0" baseline="0">
                <a:ln>
                  <a:noFill/>
                </a:ln>
                <a:solidFill>
                  <a:schemeClr val="tx1"/>
                </a:solidFill>
                <a:effectLst/>
                <a:latin typeface="+mn-lt"/>
              </a:rPr>
              <a:t>Οι συνθήκες θερμοκρασίας παρακολουθούνται με πιστοποιημένες συσκευές καταγραφής σε πραγματικό χρόνο.  Τα </a:t>
            </a:r>
            <a:r>
              <a:rPr kumimoji="0" lang="el-GR" sz="1000" b="1" i="0" u="none" strike="noStrike" cap="none" normalizeH="0" baseline="0">
                <a:ln>
                  <a:noFill/>
                </a:ln>
                <a:solidFill>
                  <a:schemeClr val="accent2"/>
                </a:solidFill>
                <a:effectLst/>
                <a:latin typeface="+mn-lt"/>
              </a:rPr>
              <a:t>θερμόμετρα</a:t>
            </a:r>
            <a:r>
              <a:rPr kumimoji="0" lang="el-GR" sz="1000" b="0" i="0" u="none" strike="noStrike" cap="none" normalizeH="0" baseline="0">
                <a:ln>
                  <a:noFill/>
                </a:ln>
                <a:solidFill>
                  <a:schemeClr val="tx1"/>
                </a:solidFill>
                <a:effectLst/>
                <a:latin typeface="+mn-lt"/>
              </a:rPr>
              <a:t> είναι τοποθετημένα σε σημείο </a:t>
            </a:r>
            <a:r>
              <a:rPr kumimoji="0" lang="el-GR" sz="1000" b="0" i="0" u="none" strike="noStrike" cap="none" normalizeH="0" baseline="0" err="1">
                <a:ln>
                  <a:noFill/>
                </a:ln>
                <a:solidFill>
                  <a:schemeClr val="tx1"/>
                </a:solidFill>
                <a:effectLst/>
                <a:latin typeface="+mn-lt"/>
              </a:rPr>
              <a:t>προσβάσιμο</a:t>
            </a:r>
            <a:r>
              <a:rPr kumimoji="0" lang="el-GR" sz="1000" b="0" i="0" u="none" strike="noStrike" cap="none" normalizeH="0" baseline="0">
                <a:ln>
                  <a:noFill/>
                </a:ln>
                <a:solidFill>
                  <a:schemeClr val="tx1"/>
                </a:solidFill>
                <a:effectLst/>
                <a:latin typeface="+mn-lt"/>
              </a:rPr>
              <a:t> για συνεχή παρακολούθηση με οθόνη ψηφιακών ενδείξεων, συναγερμό και δυνατότητα εκτύπωσης 24-ωρης καταγραφής σε ειδικό διάγραμμα χρόνου/θερμοκρασίας Τα δεδομένα της θερμοκρασίας μπορούν να είναι διαθέσιμα άμεσα και αναδρομικά. Τα θερμόμετρα θα πρέπει </a:t>
            </a:r>
            <a:r>
              <a:rPr lang="el-GR" sz="1000">
                <a:latin typeface="+mn-lt"/>
              </a:rPr>
              <a:t>να ρυθμίζονται (</a:t>
            </a:r>
            <a:r>
              <a:rPr lang="en-US" sz="1000">
                <a:latin typeface="+mn-lt"/>
              </a:rPr>
              <a:t>calibration) </a:t>
            </a:r>
            <a:r>
              <a:rPr kumimoji="0" lang="el-GR" sz="1000" b="0" i="0" u="none" strike="noStrike" cap="none" normalizeH="0" baseline="0">
                <a:ln>
                  <a:noFill/>
                </a:ln>
                <a:solidFill>
                  <a:schemeClr val="tx1"/>
                </a:solidFill>
                <a:effectLst/>
                <a:latin typeface="+mn-lt"/>
              </a:rPr>
              <a:t>σε ετήσια βάση κατά τις απαιτήσεις ορθής χρήσης του κατασκευαστή. </a:t>
            </a:r>
            <a:endParaRPr kumimoji="0" lang="en-US" sz="1000" b="0" i="0" u="none" strike="noStrike" cap="none" normalizeH="0" baseline="0" err="1">
              <a:ln>
                <a:noFill/>
              </a:ln>
              <a:solidFill>
                <a:schemeClr val="tx1"/>
              </a:solidFill>
              <a:effectLst/>
              <a:latin typeface="+mn-lt"/>
            </a:endParaRPr>
          </a:p>
        </p:txBody>
      </p:sp>
      <p:sp>
        <p:nvSpPr>
          <p:cNvPr id="72" name="Rectangle: Rounded Corners 71">
            <a:extLst>
              <a:ext uri="{FF2B5EF4-FFF2-40B4-BE49-F238E27FC236}">
                <a16:creationId xmlns:a16="http://schemas.microsoft.com/office/drawing/2014/main" id="{E0BB93A8-4E1F-4A4B-A9E1-1C869F7EB2D6}"/>
              </a:ext>
            </a:extLst>
          </p:cNvPr>
          <p:cNvSpPr/>
          <p:nvPr/>
        </p:nvSpPr>
        <p:spPr bwMode="auto">
          <a:xfrm>
            <a:off x="7965001" y="1189603"/>
            <a:ext cx="3901960" cy="1182122"/>
          </a:xfrm>
          <a:prstGeom prst="roundRect">
            <a:avLst/>
          </a:prstGeom>
          <a:noFill/>
          <a:ln w="9525" cap="flat" cmpd="sng" algn="ctr">
            <a:solidFill>
              <a:srgbClr val="27ACAA"/>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r>
              <a:rPr kumimoji="0" lang="el-GR" sz="1000" b="0" i="0" u="none" strike="noStrike" cap="none" normalizeH="0" baseline="0">
                <a:ln>
                  <a:noFill/>
                </a:ln>
                <a:solidFill>
                  <a:schemeClr val="tx1"/>
                </a:solidFill>
                <a:effectLst/>
                <a:latin typeface="+mn-lt"/>
              </a:rPr>
              <a:t>Η </a:t>
            </a:r>
            <a:r>
              <a:rPr kumimoji="0" lang="el-GR" sz="1000" b="1" i="0" u="none" strike="noStrike" cap="none" normalizeH="0" baseline="0">
                <a:ln>
                  <a:noFill/>
                </a:ln>
                <a:solidFill>
                  <a:schemeClr val="accent2"/>
                </a:solidFill>
                <a:effectLst/>
                <a:latin typeface="+mn-lt"/>
              </a:rPr>
              <a:t>τσάντα του νοσηλευτικού προσωπικού </a:t>
            </a:r>
            <a:r>
              <a:rPr kumimoji="0" lang="el-GR" sz="1000" b="0" i="0" u="none" strike="noStrike" cap="none" normalizeH="0" baseline="0">
                <a:ln>
                  <a:noFill/>
                </a:ln>
                <a:solidFill>
                  <a:schemeClr val="tx1"/>
                </a:solidFill>
                <a:effectLst/>
                <a:latin typeface="+mn-lt"/>
              </a:rPr>
              <a:t>θα πρέπει να φέρει όλα τα αναγκαία αναλώσιμα για τις ανάγκες των ασθενών σύμφωνα με την ορθή νοσηλευτική και ιατρική πρακτική. Βασικό υλικό που θα περιλαμβάνει ενδεικτικά σύριγγες, φλεβοκαθετήρας, επίδεσμος, στηθοσκόπιο, οινόπνευμα, πιεσόμετρο, ακουστικά, οξύμετρο.</a:t>
            </a:r>
          </a:p>
        </p:txBody>
      </p:sp>
      <p:sp>
        <p:nvSpPr>
          <p:cNvPr id="76" name="Rectangle: Rounded Corners 75">
            <a:extLst>
              <a:ext uri="{FF2B5EF4-FFF2-40B4-BE49-F238E27FC236}">
                <a16:creationId xmlns:a16="http://schemas.microsoft.com/office/drawing/2014/main" id="{C4A51B83-73B0-4CB6-8C81-1E0982EB4971}"/>
              </a:ext>
            </a:extLst>
          </p:cNvPr>
          <p:cNvSpPr/>
          <p:nvPr/>
        </p:nvSpPr>
        <p:spPr bwMode="auto">
          <a:xfrm>
            <a:off x="7965001" y="2611909"/>
            <a:ext cx="3901960" cy="1614214"/>
          </a:xfrm>
          <a:prstGeom prst="roundRect">
            <a:avLst/>
          </a:prstGeom>
          <a:noFill/>
          <a:ln w="9525" cap="flat" cmpd="sng" algn="ctr">
            <a:solidFill>
              <a:srgbClr val="27ACAA"/>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r>
              <a:rPr kumimoji="0" lang="el-GR" sz="1000" b="0" i="0" u="none" strike="noStrike" cap="none" normalizeH="0" baseline="0">
                <a:ln>
                  <a:noFill/>
                </a:ln>
                <a:solidFill>
                  <a:schemeClr val="tx1"/>
                </a:solidFill>
                <a:effectLst/>
                <a:latin typeface="+mn-lt"/>
              </a:rPr>
              <a:t>Ο </a:t>
            </a:r>
            <a:r>
              <a:rPr kumimoji="0" lang="el-GR" sz="1000" b="1" i="0" u="none" strike="noStrike" cap="none" normalizeH="0" baseline="0">
                <a:ln>
                  <a:noFill/>
                </a:ln>
                <a:solidFill>
                  <a:schemeClr val="accent2"/>
                </a:solidFill>
                <a:effectLst/>
                <a:latin typeface="+mn-lt"/>
              </a:rPr>
              <a:t>απινιδωτής</a:t>
            </a:r>
            <a:r>
              <a:rPr kumimoji="0" lang="el-GR" sz="1000" b="0" i="0" u="none" strike="noStrike" cap="none" normalizeH="0" baseline="0">
                <a:ln>
                  <a:noFill/>
                </a:ln>
                <a:solidFill>
                  <a:schemeClr val="tx1"/>
                </a:solidFill>
                <a:effectLst/>
                <a:latin typeface="+mn-lt"/>
              </a:rPr>
              <a:t> θα πρέπει να είναι ειδικά σχεδιασμένος για χρήση σε δημόσιου χώρους και εύκολος στην μεταφορά και ιδανικός να χρησιμοποιηθεί εύκολα όταν αυτό απαιτείται.  Προτείνεται να έχει αυτόματες ακουστικές οπτικές οδηγίες και φωνητικές οδηγίες στα Ελληνικά και στα Αγγλικά, πιστοποίηση CE &amp; ISO &amp; το βάρους του δεν θα πρέπει να ξεπερνά το 1,5 κιλό και οι μπαταρίες να έχουν την μέγιστη δυνατή διάρκεια ζωής.  Οι διαστάσεις του να είναι όσο το δυνατόν μικρότερες για την εύκολη μεταφορά του από το προσωπικό. </a:t>
            </a:r>
          </a:p>
        </p:txBody>
      </p:sp>
      <p:sp>
        <p:nvSpPr>
          <p:cNvPr id="77" name="Rectangle: Rounded Corners 76">
            <a:extLst>
              <a:ext uri="{FF2B5EF4-FFF2-40B4-BE49-F238E27FC236}">
                <a16:creationId xmlns:a16="http://schemas.microsoft.com/office/drawing/2014/main" id="{DE08A0A5-7C42-4448-B8AA-19B919B607F5}"/>
              </a:ext>
            </a:extLst>
          </p:cNvPr>
          <p:cNvSpPr/>
          <p:nvPr/>
        </p:nvSpPr>
        <p:spPr bwMode="auto">
          <a:xfrm>
            <a:off x="7965001" y="4455578"/>
            <a:ext cx="3901960" cy="1054190"/>
          </a:xfrm>
          <a:prstGeom prst="roundRect">
            <a:avLst/>
          </a:prstGeom>
          <a:noFill/>
          <a:ln w="9525" cap="flat" cmpd="sng" algn="ctr">
            <a:solidFill>
              <a:srgbClr val="27ACAA"/>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r>
              <a:rPr kumimoji="0" lang="el-GR" sz="1000" b="1" i="0" u="none" strike="noStrike" cap="none" normalizeH="0" baseline="0">
                <a:ln>
                  <a:noFill/>
                </a:ln>
                <a:solidFill>
                  <a:schemeClr val="accent2"/>
                </a:solidFill>
                <a:effectLst/>
                <a:latin typeface="+mn-lt"/>
              </a:rPr>
              <a:t>Ειδικοί κάδοι εναπόθεσής απορριμμάτων </a:t>
            </a:r>
            <a:r>
              <a:rPr kumimoji="0" lang="el-GR" sz="1000" b="0" i="0" u="none" strike="noStrike" cap="none" normalizeH="0" baseline="0">
                <a:ln>
                  <a:noFill/>
                </a:ln>
                <a:solidFill>
                  <a:schemeClr val="tx1"/>
                </a:solidFill>
                <a:effectLst/>
                <a:latin typeface="+mn-lt"/>
              </a:rPr>
              <a:t>θα τοποθετούνται στο αυτοκίνητο για να γίνει η αποκομιδή αποβλήτων όπου απαιτείται.  Οι κάδοι αυτοί θα μεταφέρονται στο νοσοκομείο και το περιεχόμενό τους θα </a:t>
            </a:r>
            <a:r>
              <a:rPr kumimoji="0" lang="el-GR" sz="1000" b="0" i="0" u="none" strike="noStrike" cap="none" normalizeH="0" baseline="0" err="1">
                <a:ln>
                  <a:noFill/>
                </a:ln>
                <a:solidFill>
                  <a:schemeClr val="tx1"/>
                </a:solidFill>
                <a:effectLst/>
                <a:latin typeface="+mn-lt"/>
              </a:rPr>
              <a:t>αδειάζεται</a:t>
            </a:r>
            <a:r>
              <a:rPr kumimoji="0" lang="el-GR" sz="1000" b="0" i="0" u="none" strike="noStrike" cap="none" normalizeH="0" baseline="0">
                <a:ln>
                  <a:noFill/>
                </a:ln>
                <a:solidFill>
                  <a:schemeClr val="tx1"/>
                </a:solidFill>
                <a:effectLst/>
                <a:latin typeface="+mn-lt"/>
              </a:rPr>
              <a:t> σε αντίστοιχους κάδους.  Οι διαστάσεις των κάδων θα πρέπει να είναι τέτοιες που να επιτρέπουν την καλύτερη και ευκολότερη μεταφορά. </a:t>
            </a:r>
          </a:p>
        </p:txBody>
      </p:sp>
      <p:pic>
        <p:nvPicPr>
          <p:cNvPr id="22" name="Graphic 21" descr="IV with solid fill">
            <a:extLst>
              <a:ext uri="{FF2B5EF4-FFF2-40B4-BE49-F238E27FC236}">
                <a16:creationId xmlns:a16="http://schemas.microsoft.com/office/drawing/2014/main" id="{715271F2-AB63-474C-83E8-0F3BDFBE3288}"/>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1262072" y="1263864"/>
            <a:ext cx="583378" cy="583378"/>
          </a:xfrm>
          <a:prstGeom prst="rect">
            <a:avLst/>
          </a:prstGeom>
        </p:spPr>
      </p:pic>
      <p:sp>
        <p:nvSpPr>
          <p:cNvPr id="25" name="Rectangle: Rounded Corners 24">
            <a:extLst>
              <a:ext uri="{FF2B5EF4-FFF2-40B4-BE49-F238E27FC236}">
                <a16:creationId xmlns:a16="http://schemas.microsoft.com/office/drawing/2014/main" id="{BB3B79AC-1889-4C30-96B2-CE347705512C}"/>
              </a:ext>
            </a:extLst>
          </p:cNvPr>
          <p:cNvSpPr/>
          <p:nvPr/>
        </p:nvSpPr>
        <p:spPr bwMode="auto">
          <a:xfrm>
            <a:off x="8020124" y="6045248"/>
            <a:ext cx="3846837" cy="888696"/>
          </a:xfrm>
          <a:prstGeom prst="roundRect">
            <a:avLst/>
          </a:prstGeom>
          <a:noFill/>
          <a:ln w="9525" cap="flat" cmpd="sng" algn="ctr">
            <a:solidFill>
              <a:srgbClr val="27ACAA"/>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marR="0" indent="-171450" algn="l" defTabSz="1019175" rtl="0" eaLnBrk="1" fontAlgn="base" latinLnBrk="0" hangingPunct="1">
              <a:lnSpc>
                <a:spcPct val="100000"/>
              </a:lnSpc>
              <a:spcBef>
                <a:spcPct val="0"/>
              </a:spcBef>
              <a:spcAft>
                <a:spcPts val="600"/>
              </a:spcAft>
              <a:buClrTx/>
              <a:buSzTx/>
              <a:buFont typeface="Wingdings" panose="05000000000000000000" pitchFamily="2" charset="2"/>
              <a:buChar char="§"/>
              <a:tabLst/>
            </a:pPr>
            <a:endParaRPr kumimoji="0" lang="el-GR" sz="1000" b="0" i="0" u="none" strike="noStrike" cap="none" normalizeH="0" baseline="0">
              <a:ln>
                <a:noFill/>
              </a:ln>
              <a:solidFill>
                <a:schemeClr val="tx1"/>
              </a:solidFill>
              <a:effectLst/>
              <a:latin typeface="+mn-lt"/>
            </a:endParaRPr>
          </a:p>
          <a:p>
            <a:pPr defTabSz="1019175">
              <a:spcAft>
                <a:spcPts val="600"/>
              </a:spcAft>
            </a:pPr>
            <a:r>
              <a:rPr lang="el-GR" sz="1000" b="1">
                <a:solidFill>
                  <a:schemeClr val="accent2"/>
                </a:solidFill>
                <a:latin typeface="+mn-lt"/>
              </a:rPr>
              <a:t>Προτείνεται Συντήρηση &amp; Ρύθμιση (</a:t>
            </a:r>
            <a:r>
              <a:rPr lang="en-US" sz="1000" b="1">
                <a:solidFill>
                  <a:schemeClr val="accent2"/>
                </a:solidFill>
                <a:latin typeface="+mn-lt"/>
              </a:rPr>
              <a:t>C</a:t>
            </a:r>
            <a:r>
              <a:rPr lang="el-GR" sz="1000" b="1" err="1">
                <a:solidFill>
                  <a:schemeClr val="accent2"/>
                </a:solidFill>
                <a:latin typeface="+mn-lt"/>
              </a:rPr>
              <a:t>alibration</a:t>
            </a:r>
            <a:r>
              <a:rPr lang="el-GR" sz="1000" b="1">
                <a:solidFill>
                  <a:schemeClr val="accent2"/>
                </a:solidFill>
                <a:latin typeface="+mn-lt"/>
              </a:rPr>
              <a:t>) </a:t>
            </a:r>
            <a:r>
              <a:rPr kumimoji="0" lang="el-GR" sz="1000" b="0" i="0" u="none" strike="noStrike" cap="none" normalizeH="0" baseline="0">
                <a:ln>
                  <a:noFill/>
                </a:ln>
                <a:solidFill>
                  <a:schemeClr val="tx1"/>
                </a:solidFill>
                <a:effectLst/>
                <a:latin typeface="+mn-lt"/>
              </a:rPr>
              <a:t>σε τακτά χρονικά διαστήματά</a:t>
            </a:r>
            <a:r>
              <a:rPr kumimoji="0" lang="en-US" sz="1000" b="0" i="0" u="none" strike="noStrike" cap="none" normalizeH="0" baseline="0">
                <a:ln>
                  <a:noFill/>
                </a:ln>
                <a:solidFill>
                  <a:schemeClr val="tx1"/>
                </a:solidFill>
                <a:effectLst/>
                <a:latin typeface="+mn-lt"/>
              </a:rPr>
              <a:t> </a:t>
            </a:r>
            <a:r>
              <a:rPr kumimoji="0" lang="el-GR" sz="1000" b="0" i="0" u="none" strike="noStrike" cap="none" normalizeH="0" baseline="0">
                <a:ln>
                  <a:noFill/>
                </a:ln>
                <a:solidFill>
                  <a:schemeClr val="tx1"/>
                </a:solidFill>
                <a:effectLst/>
                <a:latin typeface="+mn-lt"/>
              </a:rPr>
              <a:t>(κατ’ ελάχιστον 1 φορά το χρόνο) σύμφωνα με τις τεχνικές προδιαγραφές</a:t>
            </a:r>
            <a:r>
              <a:rPr kumimoji="0" lang="en-US" sz="1000" b="0" i="0" u="none" strike="noStrike" cap="none" normalizeH="0" baseline="0">
                <a:ln>
                  <a:noFill/>
                </a:ln>
                <a:solidFill>
                  <a:schemeClr val="tx1"/>
                </a:solidFill>
                <a:effectLst/>
                <a:latin typeface="+mn-lt"/>
              </a:rPr>
              <a:t>. </a:t>
            </a:r>
          </a:p>
          <a:p>
            <a:pPr defTabSz="1019175">
              <a:spcAft>
                <a:spcPts val="600"/>
              </a:spcAft>
            </a:pPr>
            <a:r>
              <a:rPr lang="el-GR" sz="1000" b="1">
                <a:solidFill>
                  <a:schemeClr val="accent2"/>
                </a:solidFill>
                <a:latin typeface="+mn-lt"/>
              </a:rPr>
              <a:t>Υλικό περισυλλογής φαρμάκου </a:t>
            </a:r>
            <a:r>
              <a:rPr lang="el-GR" sz="1000">
                <a:latin typeface="+mn-lt"/>
              </a:rPr>
              <a:t>σε περίπτωση ατυχήματος </a:t>
            </a:r>
            <a:endParaRPr kumimoji="0" lang="el-GR" sz="1000" b="0" i="0" u="none" strike="noStrike" cap="none" normalizeH="0" baseline="0">
              <a:ln>
                <a:noFill/>
              </a:ln>
              <a:solidFill>
                <a:schemeClr val="tx1"/>
              </a:solidFill>
              <a:effectLst/>
              <a:latin typeface="+mn-lt"/>
            </a:endParaRPr>
          </a:p>
          <a:p>
            <a:pPr marL="171450" marR="0" indent="-171450" algn="l" defTabSz="1019175" rtl="0" eaLnBrk="1" fontAlgn="base" latinLnBrk="0" hangingPunct="1">
              <a:lnSpc>
                <a:spcPct val="100000"/>
              </a:lnSpc>
              <a:spcBef>
                <a:spcPct val="0"/>
              </a:spcBef>
              <a:spcAft>
                <a:spcPts val="600"/>
              </a:spcAft>
              <a:buClrTx/>
              <a:buSzTx/>
              <a:buFont typeface="Wingdings" panose="05000000000000000000" pitchFamily="2" charset="2"/>
              <a:buChar char="§"/>
              <a:tabLst/>
            </a:pPr>
            <a:endParaRPr kumimoji="0" lang="el-GR" sz="1000" b="0" i="0" u="none" strike="noStrike" cap="none" normalizeH="0" baseline="0">
              <a:ln>
                <a:noFill/>
              </a:ln>
              <a:solidFill>
                <a:schemeClr val="tx1"/>
              </a:solidFill>
              <a:effectLst/>
              <a:latin typeface="+mn-lt"/>
            </a:endParaRPr>
          </a:p>
        </p:txBody>
      </p:sp>
      <p:pic>
        <p:nvPicPr>
          <p:cNvPr id="138244" name="Picture 4" descr="Miscellaneous Icons - Download Free Vector Icons | Noun Project">
            <a:extLst>
              <a:ext uri="{FF2B5EF4-FFF2-40B4-BE49-F238E27FC236}">
                <a16:creationId xmlns:a16="http://schemas.microsoft.com/office/drawing/2014/main" id="{BE8FD838-433A-4792-8C42-5A9248E4A43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820655" y="6045248"/>
            <a:ext cx="888696" cy="888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7525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person&#10;&#10;Description automatically generated">
            <a:extLst>
              <a:ext uri="{FF2B5EF4-FFF2-40B4-BE49-F238E27FC236}">
                <a16:creationId xmlns:a16="http://schemas.microsoft.com/office/drawing/2014/main" id="{D087C7DA-4FB9-624A-BC69-B35FD9FF58DA}"/>
              </a:ext>
            </a:extLst>
          </p:cNvPr>
          <p:cNvPicPr>
            <a:picLocks noChangeAspect="1"/>
          </p:cNvPicPr>
          <p:nvPr/>
        </p:nvPicPr>
        <p:blipFill rotWithShape="1">
          <a:blip r:embed="rId2">
            <a:extLst>
              <a:ext uri="{28A0092B-C50C-407E-A947-70E740481C1C}">
                <a14:useLocalDpi xmlns:a14="http://schemas.microsoft.com/office/drawing/2010/main" val="0"/>
              </a:ext>
            </a:extLst>
          </a:blip>
          <a:srcRect t="10071" b="5206"/>
          <a:stretch/>
        </p:blipFill>
        <p:spPr>
          <a:xfrm flipH="1">
            <a:off x="0" y="0"/>
            <a:ext cx="13493750" cy="7589838"/>
          </a:xfrm>
          <a:prstGeom prst="rect">
            <a:avLst/>
          </a:prstGeom>
        </p:spPr>
      </p:pic>
      <p:sp>
        <p:nvSpPr>
          <p:cNvPr id="17" name="Rectangle 16">
            <a:extLst>
              <a:ext uri="{FF2B5EF4-FFF2-40B4-BE49-F238E27FC236}">
                <a16:creationId xmlns:a16="http://schemas.microsoft.com/office/drawing/2014/main" id="{6A010989-ADC9-8D42-9C6A-0B622B724AF1}"/>
              </a:ext>
            </a:extLst>
          </p:cNvPr>
          <p:cNvSpPr/>
          <p:nvPr/>
        </p:nvSpPr>
        <p:spPr bwMode="auto">
          <a:xfrm>
            <a:off x="-2650" y="-1"/>
            <a:ext cx="13496400" cy="7588800"/>
          </a:xfrm>
          <a:prstGeom prst="rect">
            <a:avLst/>
          </a:prstGeom>
          <a:gradFill flip="none" rotWithShape="1">
            <a:gsLst>
              <a:gs pos="0">
                <a:schemeClr val="accent2">
                  <a:lumMod val="20000"/>
                  <a:lumOff val="80000"/>
                  <a:alpha val="34000"/>
                </a:schemeClr>
              </a:gs>
              <a:gs pos="100000">
                <a:schemeClr val="accent2">
                  <a:alpha val="53000"/>
                </a:schemeClr>
              </a:gs>
            </a:gsLst>
            <a:lin ang="0" scaled="1"/>
            <a:tileRect/>
          </a:gra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l-GR" sz="900" b="0" i="0" u="none" strike="noStrike" cap="none" normalizeH="0" baseline="0">
              <a:ln>
                <a:noFill/>
              </a:ln>
              <a:solidFill>
                <a:schemeClr val="tx1"/>
              </a:solidFill>
              <a:effectLst/>
              <a:latin typeface="+mn-lt"/>
            </a:endParaRPr>
          </a:p>
        </p:txBody>
      </p:sp>
      <p:sp>
        <p:nvSpPr>
          <p:cNvPr id="13" name="Freeform 56">
            <a:extLst>
              <a:ext uri="{FF2B5EF4-FFF2-40B4-BE49-F238E27FC236}">
                <a16:creationId xmlns:a16="http://schemas.microsoft.com/office/drawing/2014/main" id="{CFD02E20-CED3-6745-8BDD-0580005A4339}"/>
              </a:ext>
            </a:extLst>
          </p:cNvPr>
          <p:cNvSpPr/>
          <p:nvPr/>
        </p:nvSpPr>
        <p:spPr>
          <a:xfrm>
            <a:off x="941260" y="1813081"/>
            <a:ext cx="5453995" cy="3963675"/>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0">
              <a:latin typeface="EYInterstate Light" panose="02000506000000020004" pitchFamily="2" charset="0"/>
            </a:endParaRPr>
          </a:p>
        </p:txBody>
      </p:sp>
      <p:sp>
        <p:nvSpPr>
          <p:cNvPr id="14" name="Title 3">
            <a:extLst>
              <a:ext uri="{FF2B5EF4-FFF2-40B4-BE49-F238E27FC236}">
                <a16:creationId xmlns:a16="http://schemas.microsoft.com/office/drawing/2014/main" id="{2C84073A-AD02-4E4F-9571-3793D6BA47C0}"/>
              </a:ext>
            </a:extLst>
          </p:cNvPr>
          <p:cNvSpPr txBox="1">
            <a:spLocks/>
          </p:cNvSpPr>
          <p:nvPr/>
        </p:nvSpPr>
        <p:spPr>
          <a:xfrm>
            <a:off x="1293238" y="3056923"/>
            <a:ext cx="3639465" cy="1846659"/>
          </a:xfrm>
          <a:prstGeom prst="rect">
            <a:avLst/>
          </a:prstGeom>
        </p:spPr>
        <p:txBody>
          <a:bodyPr vert="horz" lIns="0" tIns="0" rIns="0" bIns="0" rtlCol="0" anchor="t" anchorCtr="0">
            <a:spAutoFit/>
          </a:bodyPr>
          <a:lstStyle>
            <a:lvl1pPr algn="l" defTabSz="1350717" rtl="0" eaLnBrk="1" fontAlgn="base" hangingPunct="1">
              <a:spcBef>
                <a:spcPct val="0"/>
              </a:spcBef>
              <a:spcAft>
                <a:spcPct val="0"/>
              </a:spcAft>
              <a:defRPr lang="en-US" sz="3400" b="0" i="0" kern="0" smtClea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pPr marL="0" lvl="2">
              <a:buClr>
                <a:srgbClr val="27ACAA"/>
              </a:buClr>
            </a:pPr>
            <a:r>
              <a:rPr lang="en-US" sz="12000">
                <a:solidFill>
                  <a:schemeClr val="tx1"/>
                </a:solidFill>
              </a:rPr>
              <a:t>4</a:t>
            </a:r>
          </a:p>
        </p:txBody>
      </p:sp>
      <p:sp>
        <p:nvSpPr>
          <p:cNvPr id="15" name="Subtitle 12">
            <a:extLst>
              <a:ext uri="{FF2B5EF4-FFF2-40B4-BE49-F238E27FC236}">
                <a16:creationId xmlns:a16="http://schemas.microsoft.com/office/drawing/2014/main" id="{7C9202A0-2E48-604C-9B36-D9A9F18C6BAF}"/>
              </a:ext>
            </a:extLst>
          </p:cNvPr>
          <p:cNvSpPr txBox="1">
            <a:spLocks/>
          </p:cNvSpPr>
          <p:nvPr/>
        </p:nvSpPr>
        <p:spPr>
          <a:xfrm>
            <a:off x="1293238" y="4287953"/>
            <a:ext cx="4704150" cy="1231106"/>
          </a:xfrm>
          <a:prstGeom prst="rect">
            <a:avLst/>
          </a:prstGeom>
        </p:spPr>
        <p:txBody>
          <a:bodyPr vert="horz" lIns="0" tIns="0" rIns="0" bIns="0" rtlCol="0" anchor="b">
            <a:noAutofit/>
          </a:bodyPr>
          <a:lstStyle>
            <a:lvl1pPr marL="0" marR="0" indent="0" algn="l" defTabSz="1350717" rtl="0" eaLnBrk="1" fontAlgn="base" latinLnBrk="0" hangingPunct="1">
              <a:lnSpc>
                <a:spcPct val="100000"/>
              </a:lnSpc>
              <a:spcBef>
                <a:spcPts val="0"/>
              </a:spcBef>
              <a:spcAft>
                <a:spcPts val="757"/>
              </a:spcAft>
              <a:buClrTx/>
              <a:buSzTx/>
              <a:buFontTx/>
              <a:buNone/>
              <a:tabLst/>
              <a:defRPr sz="1000" b="0" i="0" baseline="0">
                <a:solidFill>
                  <a:schemeClr val="tx1"/>
                </a:solidFill>
                <a:latin typeface="EYInterstate Light" panose="02000506000000020004" pitchFamily="2" charset="0"/>
                <a:ea typeface="+mn-ea"/>
                <a:cs typeface="+mn-cs"/>
              </a:defRPr>
            </a:lvl1pPr>
            <a:lvl2pPr marL="0" marR="0" indent="0" algn="l" defTabSz="1350717" rtl="0" eaLnBrk="1" fontAlgn="base" latinLnBrk="0" hangingPunct="1">
              <a:lnSpc>
                <a:spcPct val="100000"/>
              </a:lnSpc>
              <a:spcBef>
                <a:spcPts val="757"/>
              </a:spcBef>
              <a:spcAft>
                <a:spcPts val="252"/>
              </a:spcAft>
              <a:buClrTx/>
              <a:buSzPct val="30000"/>
              <a:buFont typeface="Arial" charset="0"/>
              <a:buNone/>
              <a:tabLst/>
              <a:defRPr kumimoji="0" lang="en-GB" sz="1000" b="1" i="0" u="none" strike="noStrike" kern="0" cap="none" spc="0" normalizeH="0" baseline="0" dirty="0" smtClean="0">
                <a:ln>
                  <a:noFill/>
                </a:ln>
                <a:solidFill>
                  <a:schemeClr val="tx1"/>
                </a:solidFill>
                <a:effectLst/>
                <a:uLnTx/>
                <a:uFillTx/>
                <a:latin typeface="EYInterstate" panose="02000503020000020004" pitchFamily="2" charset="0"/>
                <a:ea typeface="+mn-ea"/>
                <a:cs typeface="+mn-cs"/>
              </a:defRPr>
            </a:lvl2pPr>
            <a:lvl3pPr marL="0" marR="0" indent="-172199" algn="l" defTabSz="1350717" rtl="0" eaLnBrk="1" fontAlgn="base" latinLnBrk="0" hangingPunct="1">
              <a:lnSpc>
                <a:spcPct val="100000"/>
              </a:lnSpc>
              <a:spcBef>
                <a:spcPts val="0"/>
              </a:spcBef>
              <a:spcAft>
                <a:spcPts val="757"/>
              </a:spcAft>
              <a:buClr>
                <a:srgbClr val="FFE600"/>
              </a:buClr>
              <a:buSzPct val="70000"/>
              <a:buFont typeface="Arial" panose="020B0604020202020204" pitchFamily="34" charset="0"/>
              <a:buChar char="►"/>
              <a:tabLst/>
              <a:defRPr kumimoji="0" lang="en-US" sz="1000" b="0" i="0" u="none" strike="noStrike" kern="0" cap="none" spc="0" normalizeH="0" baseline="0" dirty="0">
                <a:ln>
                  <a:noFill/>
                </a:ln>
                <a:solidFill>
                  <a:srgbClr val="2E2E38"/>
                </a:solidFill>
                <a:effectLst/>
                <a:uLnTx/>
                <a:uFillTx/>
                <a:latin typeface="EYInterstate Light"/>
                <a:ea typeface="+mn-ea"/>
                <a:cs typeface="+mn-cs"/>
              </a:defRPr>
            </a:lvl3pPr>
            <a:lvl4pPr marL="0" marR="0" indent="0" algn="l" defTabSz="1350717" rtl="0" eaLnBrk="1" fontAlgn="base" latinLnBrk="0" hangingPunct="1">
              <a:lnSpc>
                <a:spcPct val="100000"/>
              </a:lnSpc>
              <a:spcBef>
                <a:spcPts val="0"/>
              </a:spcBef>
              <a:spcAft>
                <a:spcPts val="1514"/>
              </a:spcAft>
              <a:buClr>
                <a:srgbClr val="FFE600"/>
              </a:buClr>
              <a:buSzPct val="70000"/>
              <a:buFont typeface="Arial" panose="020B0604020202020204" pitchFamily="34" charset="0"/>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4pPr>
            <a:lvl5pPr marL="0" marR="0" indent="0" algn="l" defTabSz="1350717" rtl="0" eaLnBrk="1" fontAlgn="base" latinLnBrk="0" hangingPunct="1">
              <a:lnSpc>
                <a:spcPct val="100000"/>
              </a:lnSpc>
              <a:spcBef>
                <a:spcPts val="0"/>
              </a:spcBef>
              <a:spcAft>
                <a:spcPts val="1514"/>
              </a:spcAft>
              <a:buClr>
                <a:srgbClr val="2E2E38"/>
              </a:buClr>
              <a:buSzTx/>
              <a:buFont typeface="+mj-lt"/>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5pPr>
            <a:lvl6pPr marL="10012" marR="0" indent="0" algn="l" defTabSz="1350717" rtl="0" eaLnBrk="1" fontAlgn="base" latinLnBrk="0" hangingPunct="1">
              <a:lnSpc>
                <a:spcPct val="100000"/>
              </a:lnSpc>
              <a:spcBef>
                <a:spcPts val="0"/>
              </a:spcBef>
              <a:spcAft>
                <a:spcPts val="1514"/>
              </a:spcAft>
              <a:buClrTx/>
              <a:buSzTx/>
              <a:buFontTx/>
              <a:buNone/>
              <a:tabLst/>
              <a:defRPr kumimoji="0" lang="en-US" sz="2270" b="1" i="0" u="none" strike="noStrike" kern="0" cap="none" spc="0" normalizeH="0" baseline="0" dirty="0" smtClean="0">
                <a:ln>
                  <a:noFill/>
                </a:ln>
                <a:solidFill>
                  <a:srgbClr val="2E2E38"/>
                </a:solidFill>
                <a:effectLst/>
                <a:uLnTx/>
                <a:uFillTx/>
                <a:latin typeface="EYInterstate Light"/>
                <a:ea typeface="+mn-ea"/>
                <a:cs typeface="+mn-cs"/>
              </a:defRPr>
            </a:lvl6pPr>
            <a:lvl7pPr marL="10012" marR="0" indent="0" algn="l" defTabSz="1350717" rtl="0" eaLnBrk="1" fontAlgn="base" latinLnBrk="0" hangingPunct="1">
              <a:lnSpc>
                <a:spcPct val="100000"/>
              </a:lnSpc>
              <a:spcBef>
                <a:spcPts val="0"/>
              </a:spcBef>
              <a:spcAft>
                <a:spcPts val="1514"/>
              </a:spcAft>
              <a:buClrTx/>
              <a:buSzTx/>
              <a:buFontTx/>
              <a:buNone/>
              <a:tabLst/>
              <a:defRPr kumimoji="0" lang="en-US" sz="2018" b="0" i="0" u="none" strike="noStrike" kern="0" cap="none" spc="0" normalizeH="0" baseline="0" dirty="0">
                <a:ln>
                  <a:noFill/>
                </a:ln>
                <a:solidFill>
                  <a:srgbClr val="2E2E38"/>
                </a:solidFill>
                <a:effectLst/>
                <a:uLnTx/>
                <a:uFillTx/>
                <a:latin typeface="Georgia" panose="02040502050405020303" pitchFamily="18" charset="0"/>
                <a:ea typeface="+mn-ea"/>
                <a:cs typeface="+mn-cs"/>
              </a:defRPr>
            </a:lvl7pPr>
            <a:lvl8pPr marL="4855850" indent="-336628" algn="l" defTabSz="1350717" rtl="0" eaLnBrk="1" fontAlgn="base" hangingPunct="1">
              <a:spcBef>
                <a:spcPct val="20000"/>
              </a:spcBef>
              <a:spcAft>
                <a:spcPct val="0"/>
              </a:spcAft>
              <a:buChar char="»"/>
              <a:defRPr sz="2916">
                <a:solidFill>
                  <a:schemeClr val="tx1"/>
                </a:solidFill>
                <a:latin typeface="Arial" charset="0"/>
              </a:defRPr>
            </a:lvl8pPr>
            <a:lvl9pPr marL="5461778" indent="-336628" algn="l" defTabSz="1350717" rtl="0" eaLnBrk="1" fontAlgn="base" hangingPunct="1">
              <a:spcBef>
                <a:spcPct val="20000"/>
              </a:spcBef>
              <a:spcAft>
                <a:spcPct val="0"/>
              </a:spcAft>
              <a:buChar char="»"/>
              <a:defRPr sz="2916">
                <a:solidFill>
                  <a:schemeClr val="tx1"/>
                </a:solidFill>
                <a:latin typeface="Arial" charset="0"/>
              </a:defRPr>
            </a:lvl9pPr>
          </a:lstStyle>
          <a:p>
            <a:pPr>
              <a:spcAft>
                <a:spcPts val="0"/>
              </a:spcAft>
            </a:pPr>
            <a:r>
              <a:rPr lang="el-GR" sz="1800" kern="0"/>
              <a:t>Εκτίμηση Κεφαλαιουχικών Δαπανών και Λειτουργικών Εξόδων </a:t>
            </a:r>
            <a:r>
              <a:rPr lang="el-GR" sz="1800" kern="0" dirty="0"/>
              <a:t>για ΟΙΚΟΘΕΝ</a:t>
            </a:r>
            <a:endParaRPr lang="el-GR" sz="1800" kern="0"/>
          </a:p>
        </p:txBody>
      </p:sp>
      <p:grpSp>
        <p:nvGrpSpPr>
          <p:cNvPr id="18" name="Group 17">
            <a:extLst>
              <a:ext uri="{FF2B5EF4-FFF2-40B4-BE49-F238E27FC236}">
                <a16:creationId xmlns:a16="http://schemas.microsoft.com/office/drawing/2014/main" id="{B1E76741-27C9-CE46-A90A-0315ECE7F651}"/>
              </a:ext>
            </a:extLst>
          </p:cNvPr>
          <p:cNvGrpSpPr/>
          <p:nvPr/>
        </p:nvGrpSpPr>
        <p:grpSpPr>
          <a:xfrm>
            <a:off x="12812640" y="0"/>
            <a:ext cx="681110" cy="7589838"/>
            <a:chOff x="12812640" y="0"/>
            <a:chExt cx="681110" cy="7589838"/>
          </a:xfrm>
        </p:grpSpPr>
        <p:sp>
          <p:nvSpPr>
            <p:cNvPr id="19" name="Rectangle 18">
              <a:extLst>
                <a:ext uri="{FF2B5EF4-FFF2-40B4-BE49-F238E27FC236}">
                  <a16:creationId xmlns:a16="http://schemas.microsoft.com/office/drawing/2014/main" id="{C9AB5987-CA6F-9E49-B9C5-F717878D5864}"/>
                </a:ext>
              </a:extLst>
            </p:cNvPr>
            <p:cNvSpPr/>
            <p:nvPr userDrawn="1"/>
          </p:nvSpPr>
          <p:spPr>
            <a:xfrm flipH="1">
              <a:off x="12812640" y="0"/>
              <a:ext cx="681110" cy="7589838"/>
            </a:xfrm>
            <a:prstGeom prst="rect">
              <a:avLst/>
            </a:prstGeom>
            <a:solidFill>
              <a:srgbClr val="27ACAA"/>
            </a:solidFill>
            <a:ln w="9525" cap="flat" cmpd="sng" algn="ctr">
              <a:noFill/>
              <a:prstDash val="solid"/>
            </a:ln>
            <a:effectLst/>
          </p:spPr>
          <p:txBody>
            <a:bodyPr rtlCol="0" anchor="t" anchorCtr="0"/>
            <a:lstStyle/>
            <a:p>
              <a:pPr marL="0" marR="0" lvl="0" indent="0" algn="ctr" defTabSz="1153333" eaLnBrk="1" fontAlgn="auto" latinLnBrk="0" hangingPunct="1">
                <a:lnSpc>
                  <a:spcPct val="100000"/>
                </a:lnSpc>
                <a:spcBef>
                  <a:spcPts val="0"/>
                </a:spcBef>
                <a:spcAft>
                  <a:spcPts val="0"/>
                </a:spcAft>
                <a:buClrTx/>
                <a:buSzTx/>
                <a:buFontTx/>
                <a:buNone/>
                <a:tabLst/>
                <a:defRPr/>
              </a:pPr>
              <a:endParaRPr kumimoji="0" lang="en-IN" sz="1514" b="0" i="0" u="none" strike="noStrike" kern="0" cap="none" spc="0" normalizeH="0" baseline="0" noProof="0">
                <a:ln>
                  <a:noFill/>
                </a:ln>
                <a:solidFill>
                  <a:srgbClr val="000000"/>
                </a:solidFill>
                <a:effectLst/>
                <a:uLnTx/>
                <a:uFillTx/>
                <a:latin typeface="Arial"/>
                <a:ea typeface="+mn-ea"/>
                <a:cs typeface="+mn-cs"/>
              </a:endParaRPr>
            </a:p>
          </p:txBody>
        </p:sp>
        <p:grpSp>
          <p:nvGrpSpPr>
            <p:cNvPr id="20" name="Group 19">
              <a:extLst>
                <a:ext uri="{FF2B5EF4-FFF2-40B4-BE49-F238E27FC236}">
                  <a16:creationId xmlns:a16="http://schemas.microsoft.com/office/drawing/2014/main" id="{A5D020C8-00E1-B549-A112-309B3C4F1D2B}"/>
                </a:ext>
              </a:extLst>
            </p:cNvPr>
            <p:cNvGrpSpPr/>
            <p:nvPr userDrawn="1"/>
          </p:nvGrpSpPr>
          <p:grpSpPr>
            <a:xfrm>
              <a:off x="12974703" y="249753"/>
              <a:ext cx="356985" cy="396000"/>
              <a:chOff x="10029626" y="334901"/>
              <a:chExt cx="283026" cy="288000"/>
            </a:xfrm>
            <a:solidFill>
              <a:schemeClr val="bg1"/>
            </a:solidFill>
          </p:grpSpPr>
          <p:sp>
            <p:nvSpPr>
              <p:cNvPr id="21" name="Freeform 13">
                <a:extLst>
                  <a:ext uri="{FF2B5EF4-FFF2-40B4-BE49-F238E27FC236}">
                    <a16:creationId xmlns:a16="http://schemas.microsoft.com/office/drawing/2014/main" id="{69B4FFD2-B3C3-7C4E-A7B8-45539B18C969}"/>
                  </a:ext>
                </a:extLst>
              </p:cNvPr>
              <p:cNvSpPr>
                <a:spLocks/>
              </p:cNvSpPr>
              <p:nvPr userDrawn="1"/>
            </p:nvSpPr>
            <p:spPr bwMode="auto">
              <a:xfrm>
                <a:off x="10032217" y="480404"/>
                <a:ext cx="114413" cy="142497"/>
              </a:xfrm>
              <a:custGeom>
                <a:avLst/>
                <a:gdLst>
                  <a:gd name="T0" fmla="*/ 414 w 1104"/>
                  <a:gd name="T1" fmla="*/ 832 h 1375"/>
                  <a:gd name="T2" fmla="*/ 913 w 1104"/>
                  <a:gd name="T3" fmla="*/ 832 h 1375"/>
                  <a:gd name="T4" fmla="*/ 913 w 1104"/>
                  <a:gd name="T5" fmla="*/ 543 h 1375"/>
                  <a:gd name="T6" fmla="*/ 414 w 1104"/>
                  <a:gd name="T7" fmla="*/ 543 h 1375"/>
                  <a:gd name="T8" fmla="*/ 414 w 1104"/>
                  <a:gd name="T9" fmla="*/ 316 h 1375"/>
                  <a:gd name="T10" fmla="*/ 965 w 1104"/>
                  <a:gd name="T11" fmla="*/ 316 h 1375"/>
                  <a:gd name="T12" fmla="*/ 783 w 1104"/>
                  <a:gd name="T13" fmla="*/ 0 h 1375"/>
                  <a:gd name="T14" fmla="*/ 0 w 1104"/>
                  <a:gd name="T15" fmla="*/ 0 h 1375"/>
                  <a:gd name="T16" fmla="*/ 0 w 1104"/>
                  <a:gd name="T17" fmla="*/ 1375 h 1375"/>
                  <a:gd name="T18" fmla="*/ 1104 w 1104"/>
                  <a:gd name="T19" fmla="*/ 1375 h 1375"/>
                  <a:gd name="T20" fmla="*/ 1104 w 1104"/>
                  <a:gd name="T21" fmla="*/ 1058 h 1375"/>
                  <a:gd name="T22" fmla="*/ 414 w 1104"/>
                  <a:gd name="T23" fmla="*/ 1058 h 1375"/>
                  <a:gd name="T24" fmla="*/ 414 w 1104"/>
                  <a:gd name="T25" fmla="*/ 832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4" h="1375">
                    <a:moveTo>
                      <a:pt x="414" y="832"/>
                    </a:moveTo>
                    <a:lnTo>
                      <a:pt x="913" y="832"/>
                    </a:lnTo>
                    <a:lnTo>
                      <a:pt x="913" y="543"/>
                    </a:lnTo>
                    <a:lnTo>
                      <a:pt x="414" y="543"/>
                    </a:lnTo>
                    <a:lnTo>
                      <a:pt x="414" y="316"/>
                    </a:lnTo>
                    <a:lnTo>
                      <a:pt x="965" y="316"/>
                    </a:lnTo>
                    <a:lnTo>
                      <a:pt x="783" y="0"/>
                    </a:lnTo>
                    <a:lnTo>
                      <a:pt x="0" y="0"/>
                    </a:lnTo>
                    <a:lnTo>
                      <a:pt x="0" y="1375"/>
                    </a:lnTo>
                    <a:lnTo>
                      <a:pt x="1104" y="1375"/>
                    </a:lnTo>
                    <a:lnTo>
                      <a:pt x="1104" y="1058"/>
                    </a:lnTo>
                    <a:lnTo>
                      <a:pt x="414" y="1058"/>
                    </a:lnTo>
                    <a:lnTo>
                      <a:pt x="414" y="8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22" name="Freeform 14">
                <a:extLst>
                  <a:ext uri="{FF2B5EF4-FFF2-40B4-BE49-F238E27FC236}">
                    <a16:creationId xmlns:a16="http://schemas.microsoft.com/office/drawing/2014/main" id="{990BE573-8780-4748-AEE0-1B8CA59DAA25}"/>
                  </a:ext>
                </a:extLst>
              </p:cNvPr>
              <p:cNvSpPr>
                <a:spLocks/>
              </p:cNvSpPr>
              <p:nvPr userDrawn="1"/>
            </p:nvSpPr>
            <p:spPr bwMode="auto">
              <a:xfrm>
                <a:off x="10126835" y="480404"/>
                <a:ext cx="142912" cy="142497"/>
              </a:xfrm>
              <a:custGeom>
                <a:avLst/>
                <a:gdLst>
                  <a:gd name="T0" fmla="*/ 927 w 1379"/>
                  <a:gd name="T1" fmla="*/ 0 h 1375"/>
                  <a:gd name="T2" fmla="*/ 692 w 1379"/>
                  <a:gd name="T3" fmla="*/ 448 h 1375"/>
                  <a:gd name="T4" fmla="*/ 458 w 1379"/>
                  <a:gd name="T5" fmla="*/ 0 h 1375"/>
                  <a:gd name="T6" fmla="*/ 0 w 1379"/>
                  <a:gd name="T7" fmla="*/ 0 h 1375"/>
                  <a:gd name="T8" fmla="*/ 482 w 1379"/>
                  <a:gd name="T9" fmla="*/ 832 h 1375"/>
                  <a:gd name="T10" fmla="*/ 482 w 1379"/>
                  <a:gd name="T11" fmla="*/ 1375 h 1375"/>
                  <a:gd name="T12" fmla="*/ 895 w 1379"/>
                  <a:gd name="T13" fmla="*/ 1375 h 1375"/>
                  <a:gd name="T14" fmla="*/ 895 w 1379"/>
                  <a:gd name="T15" fmla="*/ 832 h 1375"/>
                  <a:gd name="T16" fmla="*/ 1379 w 1379"/>
                  <a:gd name="T17" fmla="*/ 0 h 1375"/>
                  <a:gd name="T18" fmla="*/ 927 w 1379"/>
                  <a:gd name="T19" fmla="*/ 0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9" h="1375">
                    <a:moveTo>
                      <a:pt x="927" y="0"/>
                    </a:moveTo>
                    <a:lnTo>
                      <a:pt x="692" y="448"/>
                    </a:lnTo>
                    <a:lnTo>
                      <a:pt x="458" y="0"/>
                    </a:lnTo>
                    <a:lnTo>
                      <a:pt x="0" y="0"/>
                    </a:lnTo>
                    <a:lnTo>
                      <a:pt x="482" y="832"/>
                    </a:lnTo>
                    <a:lnTo>
                      <a:pt x="482" y="1375"/>
                    </a:lnTo>
                    <a:lnTo>
                      <a:pt x="895" y="1375"/>
                    </a:lnTo>
                    <a:lnTo>
                      <a:pt x="895" y="832"/>
                    </a:lnTo>
                    <a:lnTo>
                      <a:pt x="1379" y="0"/>
                    </a:lnTo>
                    <a:lnTo>
                      <a:pt x="9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23" name="Freeform 15">
                <a:extLst>
                  <a:ext uri="{FF2B5EF4-FFF2-40B4-BE49-F238E27FC236}">
                    <a16:creationId xmlns:a16="http://schemas.microsoft.com/office/drawing/2014/main" id="{F58B06B8-20C0-0743-AE6A-93463CE221CC}"/>
                  </a:ext>
                </a:extLst>
              </p:cNvPr>
              <p:cNvSpPr>
                <a:spLocks/>
              </p:cNvSpPr>
              <p:nvPr userDrawn="1"/>
            </p:nvSpPr>
            <p:spPr bwMode="auto">
              <a:xfrm>
                <a:off x="10029626" y="334901"/>
                <a:ext cx="283026" cy="102805"/>
              </a:xfrm>
              <a:custGeom>
                <a:avLst/>
                <a:gdLst>
                  <a:gd name="T0" fmla="*/ 2731 w 2731"/>
                  <a:gd name="T1" fmla="*/ 0 h 992"/>
                  <a:gd name="T2" fmla="*/ 0 w 2731"/>
                  <a:gd name="T3" fmla="*/ 992 h 992"/>
                  <a:gd name="T4" fmla="*/ 2731 w 2731"/>
                  <a:gd name="T5" fmla="*/ 511 h 992"/>
                  <a:gd name="T6" fmla="*/ 2731 w 2731"/>
                  <a:gd name="T7" fmla="*/ 0 h 992"/>
                </a:gdLst>
                <a:ahLst/>
                <a:cxnLst>
                  <a:cxn ang="0">
                    <a:pos x="T0" y="T1"/>
                  </a:cxn>
                  <a:cxn ang="0">
                    <a:pos x="T2" y="T3"/>
                  </a:cxn>
                  <a:cxn ang="0">
                    <a:pos x="T4" y="T5"/>
                  </a:cxn>
                  <a:cxn ang="0">
                    <a:pos x="T6" y="T7"/>
                  </a:cxn>
                </a:cxnLst>
                <a:rect l="0" t="0" r="r" b="b"/>
                <a:pathLst>
                  <a:path w="2731" h="992">
                    <a:moveTo>
                      <a:pt x="2731" y="0"/>
                    </a:moveTo>
                    <a:lnTo>
                      <a:pt x="0" y="992"/>
                    </a:lnTo>
                    <a:lnTo>
                      <a:pt x="2731" y="511"/>
                    </a:lnTo>
                    <a:lnTo>
                      <a:pt x="273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grpSp>
      </p:grpSp>
      <p:sp>
        <p:nvSpPr>
          <p:cNvPr id="2" name="Slide Number Placeholder 1">
            <a:extLst>
              <a:ext uri="{FF2B5EF4-FFF2-40B4-BE49-F238E27FC236}">
                <a16:creationId xmlns:a16="http://schemas.microsoft.com/office/drawing/2014/main" id="{E71A326D-8E69-B441-A52A-27A766E2234D}"/>
              </a:ext>
            </a:extLst>
          </p:cNvPr>
          <p:cNvSpPr>
            <a:spLocks noGrp="1"/>
          </p:cNvSpPr>
          <p:nvPr>
            <p:ph type="sldNum" sz="quarter" idx="4294967295"/>
          </p:nvPr>
        </p:nvSpPr>
        <p:spPr>
          <a:xfrm>
            <a:off x="0" y="7273925"/>
            <a:ext cx="106363" cy="93663"/>
          </a:xfrm>
        </p:spPr>
        <p:txBody>
          <a:bodyPr/>
          <a:lstStyle/>
          <a:p>
            <a:pPr algn="ctr"/>
            <a:fld id="{8B680765-40E2-AC40-8F5D-C6BB6AC8B5D5}" type="slidenum">
              <a:rPr lang="en-GB" smtClean="0"/>
              <a:pPr algn="ctr"/>
              <a:t>19</a:t>
            </a:fld>
            <a:endParaRPr lang="en-GB"/>
          </a:p>
        </p:txBody>
      </p:sp>
    </p:spTree>
    <p:extLst>
      <p:ext uri="{BB962C8B-B14F-4D97-AF65-F5344CB8AC3E}">
        <p14:creationId xmlns:p14="http://schemas.microsoft.com/office/powerpoint/2010/main" val="4142697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7B188CD-9041-4EAF-BBBA-CA1BAA9390C5}"/>
              </a:ext>
            </a:extLst>
          </p:cNvPr>
          <p:cNvGraphicFramePr>
            <a:graphicFrameLocks noChangeAspect="1"/>
          </p:cNvGraphicFramePr>
          <p:nvPr>
            <p:custDataLst>
              <p:tags r:id="rId2"/>
            </p:custDataLst>
            <p:extLst>
              <p:ext uri="{D42A27DB-BD31-4B8C-83A1-F6EECF244321}">
                <p14:modId xmlns:p14="http://schemas.microsoft.com/office/powerpoint/2010/main" val="15263261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50" name="think-cell Slide" r:id="rId4" imgW="347" imgH="348" progId="TCLayout.ActiveDocument.1">
                  <p:embed/>
                </p:oleObj>
              </mc:Choice>
              <mc:Fallback>
                <p:oleObj name="think-cell Slide" r:id="rId4" imgW="347" imgH="348" progId="TCLayout.ActiveDocument.1">
                  <p:embed/>
                  <p:pic>
                    <p:nvPicPr>
                      <p:cNvPr id="4" name="Object 3" hidden="1">
                        <a:extLst>
                          <a:ext uri="{FF2B5EF4-FFF2-40B4-BE49-F238E27FC236}">
                            <a16:creationId xmlns:a16="http://schemas.microsoft.com/office/drawing/2014/main" id="{E7B188CD-9041-4EAF-BBBA-CA1BAA9390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F89F8C9B-E726-4182-A558-570DA8CC7C43}"/>
              </a:ext>
            </a:extLst>
          </p:cNvPr>
          <p:cNvSpPr/>
          <p:nvPr/>
        </p:nvSpPr>
        <p:spPr bwMode="auto">
          <a:xfrm>
            <a:off x="3889475" y="1476228"/>
            <a:ext cx="2738066" cy="5619166"/>
          </a:xfrm>
          <a:prstGeom prst="rect">
            <a:avLst/>
          </a:prstGeom>
          <a:solidFill>
            <a:schemeClr val="accent3">
              <a:lumMod val="40000"/>
              <a:lumOff val="60000"/>
              <a:alpha val="16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900" b="0" i="0" u="none" strike="noStrike" cap="none" normalizeH="0" baseline="0" err="1">
              <a:ln>
                <a:noFill/>
              </a:ln>
              <a:solidFill>
                <a:schemeClr val="tx1"/>
              </a:solidFill>
              <a:effectLst/>
              <a:latin typeface="+mn-lt"/>
            </a:endParaRPr>
          </a:p>
        </p:txBody>
      </p:sp>
      <p:sp>
        <p:nvSpPr>
          <p:cNvPr id="73" name="Rectangle 72">
            <a:extLst>
              <a:ext uri="{FF2B5EF4-FFF2-40B4-BE49-F238E27FC236}">
                <a16:creationId xmlns:a16="http://schemas.microsoft.com/office/drawing/2014/main" id="{55A2A4EB-4F55-4063-A9B8-505EB0020A0A}"/>
              </a:ext>
            </a:extLst>
          </p:cNvPr>
          <p:cNvSpPr/>
          <p:nvPr/>
        </p:nvSpPr>
        <p:spPr bwMode="auto">
          <a:xfrm>
            <a:off x="1567280" y="1477208"/>
            <a:ext cx="2250623" cy="5619166"/>
          </a:xfrm>
          <a:prstGeom prst="rect">
            <a:avLst/>
          </a:prstGeom>
          <a:solidFill>
            <a:schemeClr val="accent3">
              <a:lumMod val="40000"/>
              <a:lumOff val="60000"/>
              <a:alpha val="16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900" b="0" i="0" u="none" strike="noStrike" cap="none" normalizeH="0" baseline="0">
              <a:ln>
                <a:noFill/>
              </a:ln>
              <a:solidFill>
                <a:schemeClr val="tx1"/>
              </a:solidFill>
              <a:effectLst/>
              <a:latin typeface="+mn-lt"/>
            </a:endParaRPr>
          </a:p>
        </p:txBody>
      </p:sp>
      <p:sp>
        <p:nvSpPr>
          <p:cNvPr id="74" name="Rectangle 73">
            <a:extLst>
              <a:ext uri="{FF2B5EF4-FFF2-40B4-BE49-F238E27FC236}">
                <a16:creationId xmlns:a16="http://schemas.microsoft.com/office/drawing/2014/main" id="{E0A75BE0-0B82-496F-B816-14A3C1DF755E}"/>
              </a:ext>
            </a:extLst>
          </p:cNvPr>
          <p:cNvSpPr/>
          <p:nvPr/>
        </p:nvSpPr>
        <p:spPr bwMode="auto">
          <a:xfrm>
            <a:off x="6673211" y="1476228"/>
            <a:ext cx="3571261" cy="5619166"/>
          </a:xfrm>
          <a:prstGeom prst="rect">
            <a:avLst/>
          </a:prstGeom>
          <a:solidFill>
            <a:schemeClr val="accent3">
              <a:lumMod val="40000"/>
              <a:lumOff val="60000"/>
              <a:alpha val="16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900" b="0" i="0" u="none" strike="noStrike" cap="none" normalizeH="0" baseline="0" err="1">
              <a:ln>
                <a:noFill/>
              </a:ln>
              <a:solidFill>
                <a:schemeClr val="tx1"/>
              </a:solidFill>
              <a:effectLst/>
              <a:latin typeface="+mn-lt"/>
            </a:endParaRPr>
          </a:p>
        </p:txBody>
      </p:sp>
      <p:sp>
        <p:nvSpPr>
          <p:cNvPr id="110" name="Rectangle 109">
            <a:extLst>
              <a:ext uri="{FF2B5EF4-FFF2-40B4-BE49-F238E27FC236}">
                <a16:creationId xmlns:a16="http://schemas.microsoft.com/office/drawing/2014/main" id="{F83E3B4B-92AC-430F-A916-DB3E9F1D4550}"/>
              </a:ext>
            </a:extLst>
          </p:cNvPr>
          <p:cNvSpPr/>
          <p:nvPr/>
        </p:nvSpPr>
        <p:spPr bwMode="auto">
          <a:xfrm>
            <a:off x="10302146" y="1469660"/>
            <a:ext cx="1447433" cy="5625734"/>
          </a:xfrm>
          <a:prstGeom prst="rect">
            <a:avLst/>
          </a:prstGeom>
          <a:solidFill>
            <a:schemeClr val="accent3">
              <a:lumMod val="40000"/>
              <a:lumOff val="60000"/>
              <a:alpha val="16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900" b="0" i="0" u="none" strike="noStrike" cap="none" normalizeH="0" baseline="0" err="1">
              <a:ln>
                <a:noFill/>
              </a:ln>
              <a:solidFill>
                <a:schemeClr val="tx1"/>
              </a:solidFill>
              <a:effectLst/>
              <a:latin typeface="+mn-lt"/>
            </a:endParaRPr>
          </a:p>
        </p:txBody>
      </p:sp>
      <p:sp>
        <p:nvSpPr>
          <p:cNvPr id="15" name="Freeform 10">
            <a:extLst>
              <a:ext uri="{FF2B5EF4-FFF2-40B4-BE49-F238E27FC236}">
                <a16:creationId xmlns:a16="http://schemas.microsoft.com/office/drawing/2014/main" id="{1C3B1DCD-1383-4781-80BE-28D62537EA23}"/>
              </a:ext>
            </a:extLst>
          </p:cNvPr>
          <p:cNvSpPr>
            <a:spLocks/>
          </p:cNvSpPr>
          <p:nvPr/>
        </p:nvSpPr>
        <p:spPr bwMode="auto">
          <a:xfrm>
            <a:off x="1159113" y="4506737"/>
            <a:ext cx="3199478" cy="1897543"/>
          </a:xfrm>
          <a:custGeom>
            <a:avLst/>
            <a:gdLst>
              <a:gd name="T0" fmla="*/ 805 w 859"/>
              <a:gd name="T1" fmla="*/ 37 h 588"/>
              <a:gd name="T2" fmla="*/ 504 w 859"/>
              <a:gd name="T3" fmla="*/ 13 h 588"/>
              <a:gd name="T4" fmla="*/ 77 w 859"/>
              <a:gd name="T5" fmla="*/ 298 h 588"/>
              <a:gd name="T6" fmla="*/ 0 w 859"/>
              <a:gd name="T7" fmla="*/ 378 h 588"/>
              <a:gd name="T8" fmla="*/ 0 w 859"/>
              <a:gd name="T9" fmla="*/ 587 h 588"/>
              <a:gd name="T10" fmla="*/ 133 w 859"/>
              <a:gd name="T11" fmla="*/ 552 h 588"/>
              <a:gd name="T12" fmla="*/ 241 w 859"/>
              <a:gd name="T13" fmla="*/ 445 h 588"/>
              <a:gd name="T14" fmla="*/ 539 w 859"/>
              <a:gd name="T15" fmla="*/ 231 h 588"/>
              <a:gd name="T16" fmla="*/ 859 w 859"/>
              <a:gd name="T17" fmla="*/ 276 h 588"/>
              <a:gd name="T18" fmla="*/ 805 w 859"/>
              <a:gd name="T19" fmla="*/ 37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9" h="588">
                <a:moveTo>
                  <a:pt x="805" y="37"/>
                </a:moveTo>
                <a:cubicBezTo>
                  <a:pt x="692" y="13"/>
                  <a:pt x="589" y="0"/>
                  <a:pt x="504" y="13"/>
                </a:cubicBezTo>
                <a:cubicBezTo>
                  <a:pt x="302" y="46"/>
                  <a:pt x="167" y="197"/>
                  <a:pt x="77" y="298"/>
                </a:cubicBezTo>
                <a:cubicBezTo>
                  <a:pt x="51" y="327"/>
                  <a:pt x="4" y="378"/>
                  <a:pt x="0" y="378"/>
                </a:cubicBezTo>
                <a:cubicBezTo>
                  <a:pt x="0" y="587"/>
                  <a:pt x="0" y="587"/>
                  <a:pt x="0" y="587"/>
                </a:cubicBezTo>
                <a:cubicBezTo>
                  <a:pt x="49" y="588"/>
                  <a:pt x="112" y="564"/>
                  <a:pt x="133" y="552"/>
                </a:cubicBezTo>
                <a:cubicBezTo>
                  <a:pt x="172" y="530"/>
                  <a:pt x="202" y="488"/>
                  <a:pt x="241" y="445"/>
                </a:cubicBezTo>
                <a:cubicBezTo>
                  <a:pt x="318" y="358"/>
                  <a:pt x="413" y="251"/>
                  <a:pt x="539" y="231"/>
                </a:cubicBezTo>
                <a:cubicBezTo>
                  <a:pt x="609" y="220"/>
                  <a:pt x="735" y="245"/>
                  <a:pt x="859" y="276"/>
                </a:cubicBezTo>
                <a:cubicBezTo>
                  <a:pt x="805" y="37"/>
                  <a:pt x="805" y="37"/>
                  <a:pt x="805" y="37"/>
                </a:cubicBezTo>
                <a:close/>
              </a:path>
            </a:pathLst>
          </a:custGeom>
          <a:solidFill>
            <a:srgbClr val="DAEDED"/>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US" sz="1800">
              <a:solidFill>
                <a:srgbClr val="000000"/>
              </a:solidFill>
              <a:latin typeface="+mn-lt"/>
            </a:endParaRPr>
          </a:p>
        </p:txBody>
      </p:sp>
      <p:sp>
        <p:nvSpPr>
          <p:cNvPr id="5" name="Slide Number Placeholder 4">
            <a:extLst>
              <a:ext uri="{FF2B5EF4-FFF2-40B4-BE49-F238E27FC236}">
                <a16:creationId xmlns:a16="http://schemas.microsoft.com/office/drawing/2014/main" id="{B1A6F1F3-58E3-40DD-AD65-0F5A9166C578}"/>
              </a:ext>
            </a:extLst>
          </p:cNvPr>
          <p:cNvSpPr>
            <a:spLocks noGrp="1"/>
          </p:cNvSpPr>
          <p:nvPr>
            <p:ph type="sldNum" sz="quarter" idx="10"/>
          </p:nvPr>
        </p:nvSpPr>
        <p:spPr>
          <a:xfrm>
            <a:off x="1008534" y="7736399"/>
            <a:ext cx="105798" cy="92333"/>
          </a:xfrm>
        </p:spPr>
        <p:txBody>
          <a:bodyPr/>
          <a:lstStyle/>
          <a:p>
            <a:pPr algn="ctr"/>
            <a:fld id="{8B680765-40E2-AC40-8F5D-C6BB6AC8B5D5}" type="slidenum">
              <a:rPr lang="en-GB" smtClean="0"/>
              <a:pPr algn="ctr"/>
              <a:t>2</a:t>
            </a:fld>
            <a:endParaRPr lang="en-GB"/>
          </a:p>
        </p:txBody>
      </p:sp>
      <p:sp>
        <p:nvSpPr>
          <p:cNvPr id="2" name="Title 1">
            <a:extLst>
              <a:ext uri="{FF2B5EF4-FFF2-40B4-BE49-F238E27FC236}">
                <a16:creationId xmlns:a16="http://schemas.microsoft.com/office/drawing/2014/main" id="{1869CA6C-DEE3-6C41-AE00-4429AA327355}"/>
              </a:ext>
            </a:extLst>
          </p:cNvPr>
          <p:cNvSpPr>
            <a:spLocks noGrp="1"/>
          </p:cNvSpPr>
          <p:nvPr>
            <p:ph type="title"/>
          </p:nvPr>
        </p:nvSpPr>
        <p:spPr>
          <a:xfrm>
            <a:off x="578165" y="500966"/>
            <a:ext cx="11586126" cy="307777"/>
          </a:xfrm>
        </p:spPr>
        <p:txBody>
          <a:bodyPr vert="horz"/>
          <a:lstStyle/>
          <a:p>
            <a:r>
              <a:rPr lang="el-GR" altLang="el-GR" sz="2000"/>
              <a:t>Μια γρήγορη περιήγηση στο πώς φτάσαμε στο προτεινόμενο Λειτουργικό Μοντέλο</a:t>
            </a:r>
            <a:endParaRPr lang="el-GR" sz="2000"/>
          </a:p>
        </p:txBody>
      </p:sp>
      <p:sp>
        <p:nvSpPr>
          <p:cNvPr id="10" name="Freeform 9">
            <a:extLst>
              <a:ext uri="{FF2B5EF4-FFF2-40B4-BE49-F238E27FC236}">
                <a16:creationId xmlns:a16="http://schemas.microsoft.com/office/drawing/2014/main" id="{38D9A4A2-E638-4987-8D67-827B79853414}"/>
              </a:ext>
            </a:extLst>
          </p:cNvPr>
          <p:cNvSpPr>
            <a:spLocks/>
          </p:cNvSpPr>
          <p:nvPr/>
        </p:nvSpPr>
        <p:spPr bwMode="auto">
          <a:xfrm>
            <a:off x="1159114" y="5717180"/>
            <a:ext cx="3897" cy="6753"/>
          </a:xfrm>
          <a:custGeom>
            <a:avLst/>
            <a:gdLst>
              <a:gd name="T0" fmla="*/ 1 w 1"/>
              <a:gd name="T1" fmla="*/ 0 h 2"/>
              <a:gd name="T2" fmla="*/ 0 w 1"/>
              <a:gd name="T3" fmla="*/ 2 h 2"/>
              <a:gd name="T4" fmla="*/ 0 w 1"/>
              <a:gd name="T5" fmla="*/ 2 h 2"/>
              <a:gd name="T6" fmla="*/ 1 w 1"/>
              <a:gd name="T7" fmla="*/ 0 h 2"/>
            </a:gdLst>
            <a:ahLst/>
            <a:cxnLst>
              <a:cxn ang="0">
                <a:pos x="T0" y="T1"/>
              </a:cxn>
              <a:cxn ang="0">
                <a:pos x="T2" y="T3"/>
              </a:cxn>
              <a:cxn ang="0">
                <a:pos x="T4" y="T5"/>
              </a:cxn>
              <a:cxn ang="0">
                <a:pos x="T6" y="T7"/>
              </a:cxn>
            </a:cxnLst>
            <a:rect l="0" t="0" r="r" b="b"/>
            <a:pathLst>
              <a:path w="1" h="2">
                <a:moveTo>
                  <a:pt x="1" y="0"/>
                </a:moveTo>
                <a:cubicBezTo>
                  <a:pt x="1" y="0"/>
                  <a:pt x="0" y="1"/>
                  <a:pt x="0" y="2"/>
                </a:cubicBezTo>
                <a:cubicBezTo>
                  <a:pt x="0" y="2"/>
                  <a:pt x="0" y="2"/>
                  <a:pt x="0" y="2"/>
                </a:cubicBezTo>
                <a:cubicBezTo>
                  <a:pt x="0" y="1"/>
                  <a:pt x="1" y="1"/>
                  <a:pt x="1" y="0"/>
                </a:cubicBezTo>
                <a:close/>
              </a:path>
            </a:pathLst>
          </a:custGeom>
          <a:solidFill>
            <a:srgbClr val="C1C0C0"/>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US" sz="1800">
              <a:solidFill>
                <a:srgbClr val="000000"/>
              </a:solidFill>
              <a:latin typeface="+mn-lt"/>
            </a:endParaRPr>
          </a:p>
        </p:txBody>
      </p:sp>
      <p:sp>
        <p:nvSpPr>
          <p:cNvPr id="11" name="Freeform 5">
            <a:extLst>
              <a:ext uri="{FF2B5EF4-FFF2-40B4-BE49-F238E27FC236}">
                <a16:creationId xmlns:a16="http://schemas.microsoft.com/office/drawing/2014/main" id="{6ECAD99C-59CC-4ED6-8E24-071CF29281DB}"/>
              </a:ext>
            </a:extLst>
          </p:cNvPr>
          <p:cNvSpPr>
            <a:spLocks/>
          </p:cNvSpPr>
          <p:nvPr/>
        </p:nvSpPr>
        <p:spPr bwMode="auto">
          <a:xfrm>
            <a:off x="4157894" y="3657571"/>
            <a:ext cx="3269625" cy="2120386"/>
          </a:xfrm>
          <a:custGeom>
            <a:avLst/>
            <a:gdLst>
              <a:gd name="T0" fmla="*/ 657 w 878"/>
              <a:gd name="T1" fmla="*/ 214 h 657"/>
              <a:gd name="T2" fmla="*/ 595 w 878"/>
              <a:gd name="T3" fmla="*/ 403 h 657"/>
              <a:gd name="T4" fmla="*/ 445 w 878"/>
              <a:gd name="T5" fmla="*/ 400 h 657"/>
              <a:gd name="T6" fmla="*/ 187 w 878"/>
              <a:gd name="T7" fmla="*/ 344 h 657"/>
              <a:gd name="T8" fmla="*/ 0 w 878"/>
              <a:gd name="T9" fmla="*/ 300 h 657"/>
              <a:gd name="T10" fmla="*/ 53 w 878"/>
              <a:gd name="T11" fmla="*/ 539 h 657"/>
              <a:gd name="T12" fmla="*/ 134 w 878"/>
              <a:gd name="T13" fmla="*/ 558 h 657"/>
              <a:gd name="T14" fmla="*/ 670 w 878"/>
              <a:gd name="T15" fmla="*/ 610 h 657"/>
              <a:gd name="T16" fmla="*/ 835 w 878"/>
              <a:gd name="T17" fmla="*/ 436 h 657"/>
              <a:gd name="T18" fmla="*/ 875 w 878"/>
              <a:gd name="T19" fmla="*/ 241 h 657"/>
              <a:gd name="T20" fmla="*/ 878 w 878"/>
              <a:gd name="T21" fmla="*/ 223 h 657"/>
              <a:gd name="T22" fmla="*/ 704 w 878"/>
              <a:gd name="T23" fmla="*/ 0 h 657"/>
              <a:gd name="T24" fmla="*/ 657 w 878"/>
              <a:gd name="T25" fmla="*/ 214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8" h="657">
                <a:moveTo>
                  <a:pt x="657" y="214"/>
                </a:moveTo>
                <a:cubicBezTo>
                  <a:pt x="644" y="315"/>
                  <a:pt x="632" y="390"/>
                  <a:pt x="595" y="403"/>
                </a:cubicBezTo>
                <a:cubicBezTo>
                  <a:pt x="580" y="409"/>
                  <a:pt x="541" y="415"/>
                  <a:pt x="445" y="400"/>
                </a:cubicBezTo>
                <a:cubicBezTo>
                  <a:pt x="368" y="389"/>
                  <a:pt x="275" y="366"/>
                  <a:pt x="187" y="344"/>
                </a:cubicBezTo>
                <a:cubicBezTo>
                  <a:pt x="123" y="328"/>
                  <a:pt x="60" y="313"/>
                  <a:pt x="0" y="300"/>
                </a:cubicBezTo>
                <a:cubicBezTo>
                  <a:pt x="53" y="539"/>
                  <a:pt x="53" y="539"/>
                  <a:pt x="53" y="539"/>
                </a:cubicBezTo>
                <a:cubicBezTo>
                  <a:pt x="81" y="545"/>
                  <a:pt x="108" y="552"/>
                  <a:pt x="134" y="558"/>
                </a:cubicBezTo>
                <a:cubicBezTo>
                  <a:pt x="342" y="608"/>
                  <a:pt x="539" y="657"/>
                  <a:pt x="670" y="610"/>
                </a:cubicBezTo>
                <a:cubicBezTo>
                  <a:pt x="748" y="582"/>
                  <a:pt x="803" y="523"/>
                  <a:pt x="835" y="436"/>
                </a:cubicBezTo>
                <a:cubicBezTo>
                  <a:pt x="859" y="374"/>
                  <a:pt x="867" y="307"/>
                  <a:pt x="875" y="241"/>
                </a:cubicBezTo>
                <a:cubicBezTo>
                  <a:pt x="877" y="235"/>
                  <a:pt x="877" y="229"/>
                  <a:pt x="878" y="223"/>
                </a:cubicBezTo>
                <a:cubicBezTo>
                  <a:pt x="704" y="0"/>
                  <a:pt x="704" y="0"/>
                  <a:pt x="704" y="0"/>
                </a:cubicBezTo>
                <a:cubicBezTo>
                  <a:pt x="676" y="66"/>
                  <a:pt x="666" y="143"/>
                  <a:pt x="657" y="214"/>
                </a:cubicBezTo>
                <a:close/>
              </a:path>
            </a:pathLst>
          </a:custGeom>
          <a:solidFill>
            <a:srgbClr val="80C9C8"/>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US" sz="1800">
              <a:solidFill>
                <a:srgbClr val="000000"/>
              </a:solidFill>
              <a:latin typeface="+mn-lt"/>
            </a:endParaRPr>
          </a:p>
        </p:txBody>
      </p:sp>
      <p:sp>
        <p:nvSpPr>
          <p:cNvPr id="12" name="Freeform 6">
            <a:extLst>
              <a:ext uri="{FF2B5EF4-FFF2-40B4-BE49-F238E27FC236}">
                <a16:creationId xmlns:a16="http://schemas.microsoft.com/office/drawing/2014/main" id="{64B92EEB-C7AD-4843-89B8-7CE15C34E1EB}"/>
              </a:ext>
            </a:extLst>
          </p:cNvPr>
          <p:cNvSpPr>
            <a:spLocks/>
          </p:cNvSpPr>
          <p:nvPr/>
        </p:nvSpPr>
        <p:spPr bwMode="auto">
          <a:xfrm>
            <a:off x="9270823" y="1505109"/>
            <a:ext cx="1993342" cy="2171032"/>
          </a:xfrm>
          <a:custGeom>
            <a:avLst/>
            <a:gdLst/>
            <a:ahLst/>
            <a:cxnLst/>
            <a:rect l="l" t="t" r="r" b="b"/>
            <a:pathLst>
              <a:path w="1624013" h="2041525">
                <a:moveTo>
                  <a:pt x="1624013" y="0"/>
                </a:moveTo>
                <a:lnTo>
                  <a:pt x="1624013" y="716355"/>
                </a:lnTo>
                <a:lnTo>
                  <a:pt x="1624013" y="719138"/>
                </a:lnTo>
                <a:lnTo>
                  <a:pt x="1621912" y="719138"/>
                </a:lnTo>
                <a:cubicBezTo>
                  <a:pt x="1561565" y="794840"/>
                  <a:pt x="1489509" y="905774"/>
                  <a:pt x="1411525" y="1022630"/>
                </a:cubicBezTo>
                <a:cubicBezTo>
                  <a:pt x="1208144" y="1344067"/>
                  <a:pt x="950124" y="1744347"/>
                  <a:pt x="528184" y="1950552"/>
                </a:cubicBezTo>
                <a:cubicBezTo>
                  <a:pt x="449260" y="1989974"/>
                  <a:pt x="358194" y="2020298"/>
                  <a:pt x="270163" y="2041525"/>
                </a:cubicBezTo>
                <a:cubicBezTo>
                  <a:pt x="270163" y="2041525"/>
                  <a:pt x="270163" y="2041525"/>
                  <a:pt x="0" y="1413813"/>
                </a:cubicBezTo>
                <a:cubicBezTo>
                  <a:pt x="94102" y="1401683"/>
                  <a:pt x="173026" y="1383489"/>
                  <a:pt x="230701" y="1353164"/>
                </a:cubicBezTo>
                <a:cubicBezTo>
                  <a:pt x="488722" y="1225802"/>
                  <a:pt x="679961" y="928625"/>
                  <a:pt x="849951" y="658739"/>
                </a:cubicBezTo>
                <a:cubicBezTo>
                  <a:pt x="937169" y="526544"/>
                  <a:pt x="1024386" y="394350"/>
                  <a:pt x="1111683" y="288763"/>
                </a:cubicBezTo>
                <a:cubicBezTo>
                  <a:pt x="1111844" y="287213"/>
                  <a:pt x="1112710" y="286207"/>
                  <a:pt x="1113628" y="285228"/>
                </a:cubicBezTo>
                <a:cubicBezTo>
                  <a:pt x="1380972" y="0"/>
                  <a:pt x="1624013" y="0"/>
                  <a:pt x="1624013" y="0"/>
                </a:cubicBezTo>
                <a:close/>
              </a:path>
            </a:pathLst>
          </a:custGeom>
          <a:solidFill>
            <a:srgbClr val="208C89"/>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n-lt"/>
            </a:endParaRPr>
          </a:p>
        </p:txBody>
      </p:sp>
      <p:sp>
        <p:nvSpPr>
          <p:cNvPr id="14" name="Freeform 7">
            <a:extLst>
              <a:ext uri="{FF2B5EF4-FFF2-40B4-BE49-F238E27FC236}">
                <a16:creationId xmlns:a16="http://schemas.microsoft.com/office/drawing/2014/main" id="{23F4DF94-EB8B-4CBE-A7D9-8E9CA4D494EC}"/>
              </a:ext>
            </a:extLst>
          </p:cNvPr>
          <p:cNvSpPr>
            <a:spLocks/>
          </p:cNvSpPr>
          <p:nvPr/>
        </p:nvSpPr>
        <p:spPr bwMode="auto">
          <a:xfrm>
            <a:off x="6780608" y="3012677"/>
            <a:ext cx="2819516" cy="1364070"/>
          </a:xfrm>
          <a:custGeom>
            <a:avLst/>
            <a:gdLst>
              <a:gd name="T0" fmla="*/ 492 w 757"/>
              <a:gd name="T1" fmla="*/ 7 h 423"/>
              <a:gd name="T2" fmla="*/ 90 w 757"/>
              <a:gd name="T3" fmla="*/ 87 h 423"/>
              <a:gd name="T4" fmla="*/ 0 w 757"/>
              <a:gd name="T5" fmla="*/ 200 h 423"/>
              <a:gd name="T6" fmla="*/ 174 w 757"/>
              <a:gd name="T7" fmla="*/ 423 h 423"/>
              <a:gd name="T8" fmla="*/ 219 w 757"/>
              <a:gd name="T9" fmla="*/ 264 h 423"/>
              <a:gd name="T10" fmla="*/ 494 w 757"/>
              <a:gd name="T11" fmla="*/ 227 h 423"/>
              <a:gd name="T12" fmla="*/ 757 w 757"/>
              <a:gd name="T13" fmla="*/ 206 h 423"/>
              <a:gd name="T14" fmla="*/ 669 w 757"/>
              <a:gd name="T15" fmla="*/ 0 h 423"/>
              <a:gd name="T16" fmla="*/ 492 w 757"/>
              <a:gd name="T17" fmla="*/ 7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7" h="423">
                <a:moveTo>
                  <a:pt x="492" y="7"/>
                </a:moveTo>
                <a:cubicBezTo>
                  <a:pt x="346" y="8"/>
                  <a:pt x="195" y="10"/>
                  <a:pt x="90" y="87"/>
                </a:cubicBezTo>
                <a:cubicBezTo>
                  <a:pt x="48" y="116"/>
                  <a:pt x="21" y="156"/>
                  <a:pt x="0" y="200"/>
                </a:cubicBezTo>
                <a:cubicBezTo>
                  <a:pt x="174" y="423"/>
                  <a:pt x="174" y="423"/>
                  <a:pt x="174" y="423"/>
                </a:cubicBezTo>
                <a:cubicBezTo>
                  <a:pt x="182" y="360"/>
                  <a:pt x="194" y="283"/>
                  <a:pt x="219" y="264"/>
                </a:cubicBezTo>
                <a:cubicBezTo>
                  <a:pt x="267" y="230"/>
                  <a:pt x="388" y="229"/>
                  <a:pt x="494" y="227"/>
                </a:cubicBezTo>
                <a:cubicBezTo>
                  <a:pt x="584" y="226"/>
                  <a:pt x="676" y="225"/>
                  <a:pt x="757" y="206"/>
                </a:cubicBezTo>
                <a:cubicBezTo>
                  <a:pt x="669" y="0"/>
                  <a:pt x="669" y="0"/>
                  <a:pt x="669" y="0"/>
                </a:cubicBezTo>
                <a:cubicBezTo>
                  <a:pt x="618" y="5"/>
                  <a:pt x="554" y="7"/>
                  <a:pt x="492" y="7"/>
                </a:cubicBezTo>
                <a:close/>
              </a:path>
            </a:pathLst>
          </a:custGeom>
          <a:solidFill>
            <a:srgbClr val="27ACAA"/>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US" sz="1800">
              <a:solidFill>
                <a:srgbClr val="000000"/>
              </a:solidFill>
              <a:latin typeface="+mn-lt"/>
            </a:endParaRPr>
          </a:p>
        </p:txBody>
      </p:sp>
      <p:sp>
        <p:nvSpPr>
          <p:cNvPr id="16" name="Freeform 11">
            <a:extLst>
              <a:ext uri="{FF2B5EF4-FFF2-40B4-BE49-F238E27FC236}">
                <a16:creationId xmlns:a16="http://schemas.microsoft.com/office/drawing/2014/main" id="{501DF772-A753-46B9-8D4D-06764A770AB0}"/>
              </a:ext>
            </a:extLst>
          </p:cNvPr>
          <p:cNvSpPr>
            <a:spLocks/>
          </p:cNvSpPr>
          <p:nvPr/>
        </p:nvSpPr>
        <p:spPr bwMode="auto">
          <a:xfrm>
            <a:off x="1159113" y="5723933"/>
            <a:ext cx="0" cy="1689"/>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1"/>
                  <a:pt x="0" y="1"/>
                  <a:pt x="0" y="1"/>
                </a:cubicBezTo>
                <a:close/>
              </a:path>
            </a:pathLst>
          </a:custGeom>
          <a:solidFill>
            <a:srgbClr val="C1C0C0"/>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US" sz="1800">
              <a:solidFill>
                <a:srgbClr val="000000"/>
              </a:solidFill>
              <a:latin typeface="+mn-lt"/>
            </a:endParaRPr>
          </a:p>
        </p:txBody>
      </p:sp>
      <p:sp>
        <p:nvSpPr>
          <p:cNvPr id="17" name="Rectangle 16">
            <a:extLst>
              <a:ext uri="{FF2B5EF4-FFF2-40B4-BE49-F238E27FC236}">
                <a16:creationId xmlns:a16="http://schemas.microsoft.com/office/drawing/2014/main" id="{6AAA44D9-D090-4306-B47A-700292EA1FB4}"/>
              </a:ext>
            </a:extLst>
          </p:cNvPr>
          <p:cNvSpPr/>
          <p:nvPr/>
        </p:nvSpPr>
        <p:spPr>
          <a:xfrm>
            <a:off x="2174942" y="2586509"/>
            <a:ext cx="1229119" cy="615553"/>
          </a:xfrm>
          <a:prstGeom prst="rect">
            <a:avLst/>
          </a:prstGeom>
        </p:spPr>
        <p:txBody>
          <a:bodyPr wrap="square" lIns="0" tIns="0" rIns="0" bIns="0" anchor="t">
            <a:spAutoFit/>
          </a:bodyPr>
          <a:lstStyle/>
          <a:p>
            <a:pPr fontAlgn="auto">
              <a:spcBef>
                <a:spcPts val="0"/>
              </a:spcBef>
              <a:spcAft>
                <a:spcPts val="300"/>
              </a:spcAft>
              <a:buSzPct val="75000"/>
            </a:pPr>
            <a:r>
              <a:rPr lang="el-GR" sz="1000" b="1">
                <a:latin typeface="+mn-lt"/>
              </a:rPr>
              <a:t>Υφιστάμενη κατάσταση και προβλήματα που προκύπτουν</a:t>
            </a:r>
          </a:p>
        </p:txBody>
      </p:sp>
      <p:sp>
        <p:nvSpPr>
          <p:cNvPr id="18" name="Oval 17">
            <a:extLst>
              <a:ext uri="{FF2B5EF4-FFF2-40B4-BE49-F238E27FC236}">
                <a16:creationId xmlns:a16="http://schemas.microsoft.com/office/drawing/2014/main" id="{CA9FFCB6-F06A-4842-84EB-4112B742EB89}"/>
              </a:ext>
            </a:extLst>
          </p:cNvPr>
          <p:cNvSpPr/>
          <p:nvPr/>
        </p:nvSpPr>
        <p:spPr>
          <a:xfrm>
            <a:off x="2860676" y="5189619"/>
            <a:ext cx="288000" cy="288000"/>
          </a:xfrm>
          <a:prstGeom prst="ellipse">
            <a:avLst/>
          </a:prstGeom>
          <a:solidFill>
            <a:schemeClr val="tx2"/>
          </a:solidFill>
          <a:ln w="28575" cap="flat" cmpd="sng" algn="ctr">
            <a:solidFill>
              <a:srgbClr val="FFFFFF"/>
            </a:solidFill>
            <a:prstDash val="solid"/>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19" name="Freeform 30">
            <a:extLst>
              <a:ext uri="{FF2B5EF4-FFF2-40B4-BE49-F238E27FC236}">
                <a16:creationId xmlns:a16="http://schemas.microsoft.com/office/drawing/2014/main" id="{0B8BCD2A-0FBF-413C-B605-5E80F312E415}"/>
              </a:ext>
            </a:extLst>
          </p:cNvPr>
          <p:cNvSpPr/>
          <p:nvPr/>
        </p:nvSpPr>
        <p:spPr>
          <a:xfrm>
            <a:off x="1296725" y="1977295"/>
            <a:ext cx="9747055" cy="4053158"/>
          </a:xfrm>
          <a:custGeom>
            <a:avLst/>
            <a:gdLst>
              <a:gd name="connsiteX0" fmla="*/ 0 w 8207298"/>
              <a:gd name="connsiteY0" fmla="*/ 3769112 h 3769112"/>
              <a:gd name="connsiteX1" fmla="*/ 501805 w 8207298"/>
              <a:gd name="connsiteY1" fmla="*/ 2966224 h 3769112"/>
              <a:gd name="connsiteX2" fmla="*/ 1605776 w 8207298"/>
              <a:gd name="connsiteY2" fmla="*/ 2810107 h 3769112"/>
              <a:gd name="connsiteX3" fmla="*/ 2843561 w 8207298"/>
              <a:gd name="connsiteY3" fmla="*/ 3323063 h 3769112"/>
              <a:gd name="connsiteX4" fmla="*/ 4371278 w 8207298"/>
              <a:gd name="connsiteY4" fmla="*/ 3155795 h 3769112"/>
              <a:gd name="connsiteX5" fmla="*/ 5051502 w 8207298"/>
              <a:gd name="connsiteY5" fmla="*/ 1639229 h 3769112"/>
              <a:gd name="connsiteX6" fmla="*/ 6980663 w 8207298"/>
              <a:gd name="connsiteY6" fmla="*/ 1360448 h 3769112"/>
              <a:gd name="connsiteX7" fmla="*/ 7181385 w 8207298"/>
              <a:gd name="connsiteY7" fmla="*/ 446048 h 3769112"/>
              <a:gd name="connsiteX8" fmla="*/ 8207298 w 8207298"/>
              <a:gd name="connsiteY8" fmla="*/ 0 h 3769112"/>
              <a:gd name="connsiteX0" fmla="*/ 0 w 7971403"/>
              <a:gd name="connsiteY0" fmla="*/ 3784376 h 3784376"/>
              <a:gd name="connsiteX1" fmla="*/ 265910 w 7971403"/>
              <a:gd name="connsiteY1" fmla="*/ 2966224 h 3784376"/>
              <a:gd name="connsiteX2" fmla="*/ 1369881 w 7971403"/>
              <a:gd name="connsiteY2" fmla="*/ 2810107 h 3784376"/>
              <a:gd name="connsiteX3" fmla="*/ 2607666 w 7971403"/>
              <a:gd name="connsiteY3" fmla="*/ 3323063 h 3784376"/>
              <a:gd name="connsiteX4" fmla="*/ 4135383 w 7971403"/>
              <a:gd name="connsiteY4" fmla="*/ 3155795 h 3784376"/>
              <a:gd name="connsiteX5" fmla="*/ 4815607 w 7971403"/>
              <a:gd name="connsiteY5" fmla="*/ 1639229 h 3784376"/>
              <a:gd name="connsiteX6" fmla="*/ 6744768 w 7971403"/>
              <a:gd name="connsiteY6" fmla="*/ 1360448 h 3784376"/>
              <a:gd name="connsiteX7" fmla="*/ 6945490 w 7971403"/>
              <a:gd name="connsiteY7" fmla="*/ 446048 h 3784376"/>
              <a:gd name="connsiteX8" fmla="*/ 7971403 w 7971403"/>
              <a:gd name="connsiteY8" fmla="*/ 0 h 3784376"/>
              <a:gd name="connsiteX0" fmla="*/ 0 w 7971403"/>
              <a:gd name="connsiteY0" fmla="*/ 3784376 h 3784376"/>
              <a:gd name="connsiteX1" fmla="*/ 1369881 w 7971403"/>
              <a:gd name="connsiteY1" fmla="*/ 2810107 h 3784376"/>
              <a:gd name="connsiteX2" fmla="*/ 2607666 w 7971403"/>
              <a:gd name="connsiteY2" fmla="*/ 3323063 h 3784376"/>
              <a:gd name="connsiteX3" fmla="*/ 4135383 w 7971403"/>
              <a:gd name="connsiteY3" fmla="*/ 3155795 h 3784376"/>
              <a:gd name="connsiteX4" fmla="*/ 4815607 w 7971403"/>
              <a:gd name="connsiteY4" fmla="*/ 1639229 h 3784376"/>
              <a:gd name="connsiteX5" fmla="*/ 6744768 w 7971403"/>
              <a:gd name="connsiteY5" fmla="*/ 1360448 h 3784376"/>
              <a:gd name="connsiteX6" fmla="*/ 6945490 w 7971403"/>
              <a:gd name="connsiteY6" fmla="*/ 446048 h 3784376"/>
              <a:gd name="connsiteX7" fmla="*/ 7971403 w 7971403"/>
              <a:gd name="connsiteY7" fmla="*/ 0 h 3784376"/>
              <a:gd name="connsiteX0" fmla="*/ 0 w 7971403"/>
              <a:gd name="connsiteY0" fmla="*/ 3784376 h 3784376"/>
              <a:gd name="connsiteX1" fmla="*/ 1369881 w 7971403"/>
              <a:gd name="connsiteY1" fmla="*/ 2810107 h 3784376"/>
              <a:gd name="connsiteX2" fmla="*/ 4135383 w 7971403"/>
              <a:gd name="connsiteY2" fmla="*/ 3155795 h 3784376"/>
              <a:gd name="connsiteX3" fmla="*/ 4815607 w 7971403"/>
              <a:gd name="connsiteY3" fmla="*/ 1639229 h 3784376"/>
              <a:gd name="connsiteX4" fmla="*/ 6744768 w 7971403"/>
              <a:gd name="connsiteY4" fmla="*/ 1360448 h 3784376"/>
              <a:gd name="connsiteX5" fmla="*/ 6945490 w 7971403"/>
              <a:gd name="connsiteY5" fmla="*/ 446048 h 3784376"/>
              <a:gd name="connsiteX6" fmla="*/ 7971403 w 7971403"/>
              <a:gd name="connsiteY6" fmla="*/ 0 h 3784376"/>
              <a:gd name="connsiteX0" fmla="*/ 0 w 7971403"/>
              <a:gd name="connsiteY0" fmla="*/ 3784376 h 3784376"/>
              <a:gd name="connsiteX1" fmla="*/ 1369881 w 7971403"/>
              <a:gd name="connsiteY1" fmla="*/ 2810107 h 3784376"/>
              <a:gd name="connsiteX2" fmla="*/ 4135383 w 7971403"/>
              <a:gd name="connsiteY2" fmla="*/ 3155795 h 3784376"/>
              <a:gd name="connsiteX3" fmla="*/ 4815607 w 7971403"/>
              <a:gd name="connsiteY3" fmla="*/ 1639229 h 3784376"/>
              <a:gd name="connsiteX4" fmla="*/ 6744768 w 7971403"/>
              <a:gd name="connsiteY4" fmla="*/ 1360448 h 3784376"/>
              <a:gd name="connsiteX5" fmla="*/ 7971403 w 7971403"/>
              <a:gd name="connsiteY5" fmla="*/ 0 h 3784376"/>
              <a:gd name="connsiteX0" fmla="*/ 0 w 7730838"/>
              <a:gd name="connsiteY0" fmla="*/ 3510164 h 3510164"/>
              <a:gd name="connsiteX1" fmla="*/ 1369881 w 7730838"/>
              <a:gd name="connsiteY1" fmla="*/ 2535895 h 3510164"/>
              <a:gd name="connsiteX2" fmla="*/ 4135383 w 7730838"/>
              <a:gd name="connsiteY2" fmla="*/ 2881583 h 3510164"/>
              <a:gd name="connsiteX3" fmla="*/ 4815607 w 7730838"/>
              <a:gd name="connsiteY3" fmla="*/ 1365017 h 3510164"/>
              <a:gd name="connsiteX4" fmla="*/ 6744768 w 7730838"/>
              <a:gd name="connsiteY4" fmla="*/ 1086236 h 3510164"/>
              <a:gd name="connsiteX5" fmla="*/ 7730838 w 7730838"/>
              <a:gd name="connsiteY5" fmla="*/ 0 h 3510164"/>
              <a:gd name="connsiteX0" fmla="*/ 0 w 7730838"/>
              <a:gd name="connsiteY0" fmla="*/ 3510164 h 3510164"/>
              <a:gd name="connsiteX1" fmla="*/ 1369881 w 7730838"/>
              <a:gd name="connsiteY1" fmla="*/ 2535895 h 3510164"/>
              <a:gd name="connsiteX2" fmla="*/ 4135383 w 7730838"/>
              <a:gd name="connsiteY2" fmla="*/ 2881583 h 3510164"/>
              <a:gd name="connsiteX3" fmla="*/ 4815607 w 7730838"/>
              <a:gd name="connsiteY3" fmla="*/ 1365017 h 3510164"/>
              <a:gd name="connsiteX4" fmla="*/ 6744768 w 7730838"/>
              <a:gd name="connsiteY4" fmla="*/ 1086236 h 3510164"/>
              <a:gd name="connsiteX5" fmla="*/ 7730838 w 7730838"/>
              <a:gd name="connsiteY5" fmla="*/ 0 h 3510164"/>
              <a:gd name="connsiteX0" fmla="*/ 0 w 7730838"/>
              <a:gd name="connsiteY0" fmla="*/ 3510164 h 3510164"/>
              <a:gd name="connsiteX1" fmla="*/ 1369881 w 7730838"/>
              <a:gd name="connsiteY1" fmla="*/ 2535895 h 3510164"/>
              <a:gd name="connsiteX2" fmla="*/ 4135383 w 7730838"/>
              <a:gd name="connsiteY2" fmla="*/ 2881583 h 3510164"/>
              <a:gd name="connsiteX3" fmla="*/ 4815607 w 7730838"/>
              <a:gd name="connsiteY3" fmla="*/ 1365017 h 3510164"/>
              <a:gd name="connsiteX4" fmla="*/ 6744768 w 7730838"/>
              <a:gd name="connsiteY4" fmla="*/ 1086236 h 3510164"/>
              <a:gd name="connsiteX5" fmla="*/ 7730838 w 7730838"/>
              <a:gd name="connsiteY5" fmla="*/ 0 h 3510164"/>
              <a:gd name="connsiteX0" fmla="*/ 0 w 7730838"/>
              <a:gd name="connsiteY0" fmla="*/ 3510164 h 3510164"/>
              <a:gd name="connsiteX1" fmla="*/ 1369881 w 7730838"/>
              <a:gd name="connsiteY1" fmla="*/ 2535895 h 3510164"/>
              <a:gd name="connsiteX2" fmla="*/ 4163202 w 7730838"/>
              <a:gd name="connsiteY2" fmla="*/ 2846494 h 3510164"/>
              <a:gd name="connsiteX3" fmla="*/ 4815607 w 7730838"/>
              <a:gd name="connsiteY3" fmla="*/ 1365017 h 3510164"/>
              <a:gd name="connsiteX4" fmla="*/ 6744768 w 7730838"/>
              <a:gd name="connsiteY4" fmla="*/ 1086236 h 3510164"/>
              <a:gd name="connsiteX5" fmla="*/ 7730838 w 7730838"/>
              <a:gd name="connsiteY5" fmla="*/ 0 h 3510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0838" h="3510164">
                <a:moveTo>
                  <a:pt x="0" y="3510164"/>
                </a:moveTo>
                <a:cubicBezTo>
                  <a:pt x="285392" y="3307191"/>
                  <a:pt x="676014" y="2646507"/>
                  <a:pt x="1369881" y="2535895"/>
                </a:cubicBezTo>
                <a:cubicBezTo>
                  <a:pt x="2063748" y="2425283"/>
                  <a:pt x="3588914" y="3041640"/>
                  <a:pt x="4163202" y="2846494"/>
                </a:cubicBezTo>
                <a:cubicBezTo>
                  <a:pt x="4737490" y="2651348"/>
                  <a:pt x="4385346" y="1658393"/>
                  <a:pt x="4815607" y="1365017"/>
                </a:cubicBezTo>
                <a:cubicBezTo>
                  <a:pt x="5245868" y="1071641"/>
                  <a:pt x="6258896" y="1313739"/>
                  <a:pt x="6744768" y="1086236"/>
                </a:cubicBezTo>
                <a:cubicBezTo>
                  <a:pt x="7230640" y="858733"/>
                  <a:pt x="7475289" y="283427"/>
                  <a:pt x="7730838" y="0"/>
                </a:cubicBezTo>
              </a:path>
            </a:pathLst>
          </a:custGeom>
          <a:noFill/>
          <a:ln w="19050" cap="flat" cmpd="sng" algn="ctr">
            <a:solidFill>
              <a:srgbClr val="FFFFFF"/>
            </a:solidFill>
            <a:prstDash val="dash"/>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n-lt"/>
              <a:ea typeface="+mn-ea"/>
              <a:cs typeface="+mn-cs"/>
            </a:endParaRPr>
          </a:p>
        </p:txBody>
      </p:sp>
      <p:sp>
        <p:nvSpPr>
          <p:cNvPr id="20" name="Rectangle 6">
            <a:extLst>
              <a:ext uri="{FF2B5EF4-FFF2-40B4-BE49-F238E27FC236}">
                <a16:creationId xmlns:a16="http://schemas.microsoft.com/office/drawing/2014/main" id="{B21F9136-946D-44B7-B079-AC45A986E1D3}"/>
              </a:ext>
            </a:extLst>
          </p:cNvPr>
          <p:cNvSpPr/>
          <p:nvPr/>
        </p:nvSpPr>
        <p:spPr>
          <a:xfrm rot="10800000" flipH="1">
            <a:off x="1746328" y="2648065"/>
            <a:ext cx="259494" cy="2309583"/>
          </a:xfrm>
          <a:custGeom>
            <a:avLst/>
            <a:gdLst>
              <a:gd name="connsiteX0" fmla="*/ 0 w 695325"/>
              <a:gd name="connsiteY0" fmla="*/ 0 h 2283668"/>
              <a:gd name="connsiteX1" fmla="*/ 695325 w 695325"/>
              <a:gd name="connsiteY1" fmla="*/ 0 h 2283668"/>
              <a:gd name="connsiteX2" fmla="*/ 695325 w 695325"/>
              <a:gd name="connsiteY2" fmla="*/ 2283668 h 2283668"/>
              <a:gd name="connsiteX3" fmla="*/ 0 w 695325"/>
              <a:gd name="connsiteY3" fmla="*/ 2283668 h 2283668"/>
              <a:gd name="connsiteX4" fmla="*/ 0 w 695325"/>
              <a:gd name="connsiteY4" fmla="*/ 0 h 2283668"/>
              <a:gd name="connsiteX0" fmla="*/ 695325 w 786765"/>
              <a:gd name="connsiteY0" fmla="*/ 0 h 2283668"/>
              <a:gd name="connsiteX1" fmla="*/ 695325 w 786765"/>
              <a:gd name="connsiteY1" fmla="*/ 2283668 h 2283668"/>
              <a:gd name="connsiteX2" fmla="*/ 0 w 786765"/>
              <a:gd name="connsiteY2" fmla="*/ 2283668 h 2283668"/>
              <a:gd name="connsiteX3" fmla="*/ 0 w 786765"/>
              <a:gd name="connsiteY3" fmla="*/ 0 h 2283668"/>
              <a:gd name="connsiteX4" fmla="*/ 786765 w 786765"/>
              <a:gd name="connsiteY4" fmla="*/ 91440 h 2283668"/>
              <a:gd name="connsiteX0" fmla="*/ 695325 w 695325"/>
              <a:gd name="connsiteY0" fmla="*/ 0 h 2283668"/>
              <a:gd name="connsiteX1" fmla="*/ 695325 w 695325"/>
              <a:gd name="connsiteY1" fmla="*/ 2283668 h 2283668"/>
              <a:gd name="connsiteX2" fmla="*/ 0 w 695325"/>
              <a:gd name="connsiteY2" fmla="*/ 2283668 h 2283668"/>
              <a:gd name="connsiteX3" fmla="*/ 0 w 695325"/>
              <a:gd name="connsiteY3" fmla="*/ 0 h 2283668"/>
              <a:gd name="connsiteX0" fmla="*/ 695325 w 695325"/>
              <a:gd name="connsiteY0" fmla="*/ 2283668 h 2283668"/>
              <a:gd name="connsiteX1" fmla="*/ 0 w 695325"/>
              <a:gd name="connsiteY1" fmla="*/ 2283668 h 2283668"/>
              <a:gd name="connsiteX2" fmla="*/ 0 w 695325"/>
              <a:gd name="connsiteY2" fmla="*/ 0 h 2283668"/>
            </a:gdLst>
            <a:ahLst/>
            <a:cxnLst>
              <a:cxn ang="0">
                <a:pos x="connsiteX0" y="connsiteY0"/>
              </a:cxn>
              <a:cxn ang="0">
                <a:pos x="connsiteX1" y="connsiteY1"/>
              </a:cxn>
              <a:cxn ang="0">
                <a:pos x="connsiteX2" y="connsiteY2"/>
              </a:cxn>
            </a:cxnLst>
            <a:rect l="l" t="t" r="r" b="b"/>
            <a:pathLst>
              <a:path w="695325" h="2283668">
                <a:moveTo>
                  <a:pt x="695325" y="2283668"/>
                </a:moveTo>
                <a:lnTo>
                  <a:pt x="0" y="2283668"/>
                </a:lnTo>
                <a:lnTo>
                  <a:pt x="0" y="0"/>
                </a:lnTo>
              </a:path>
            </a:pathLst>
          </a:custGeom>
          <a:noFill/>
          <a:ln w="6350" cap="flat" cmpd="sng" algn="ctr">
            <a:solidFill>
              <a:srgbClr val="80C9C8"/>
            </a:solidFill>
            <a:prstDash val="solid"/>
            <a:tailEnd type="none"/>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21" name="Rectangle 6">
            <a:extLst>
              <a:ext uri="{FF2B5EF4-FFF2-40B4-BE49-F238E27FC236}">
                <a16:creationId xmlns:a16="http://schemas.microsoft.com/office/drawing/2014/main" id="{569A52AE-D087-4FF4-AD04-53D936D30358}"/>
              </a:ext>
            </a:extLst>
          </p:cNvPr>
          <p:cNvSpPr/>
          <p:nvPr/>
        </p:nvSpPr>
        <p:spPr>
          <a:xfrm rot="10800000" flipV="1">
            <a:off x="2871205" y="5534339"/>
            <a:ext cx="150003" cy="869941"/>
          </a:xfrm>
          <a:custGeom>
            <a:avLst/>
            <a:gdLst>
              <a:gd name="connsiteX0" fmla="*/ 0 w 695325"/>
              <a:gd name="connsiteY0" fmla="*/ 0 h 2283668"/>
              <a:gd name="connsiteX1" fmla="*/ 695325 w 695325"/>
              <a:gd name="connsiteY1" fmla="*/ 0 h 2283668"/>
              <a:gd name="connsiteX2" fmla="*/ 695325 w 695325"/>
              <a:gd name="connsiteY2" fmla="*/ 2283668 h 2283668"/>
              <a:gd name="connsiteX3" fmla="*/ 0 w 695325"/>
              <a:gd name="connsiteY3" fmla="*/ 2283668 h 2283668"/>
              <a:gd name="connsiteX4" fmla="*/ 0 w 695325"/>
              <a:gd name="connsiteY4" fmla="*/ 0 h 2283668"/>
              <a:gd name="connsiteX0" fmla="*/ 695325 w 786765"/>
              <a:gd name="connsiteY0" fmla="*/ 0 h 2283668"/>
              <a:gd name="connsiteX1" fmla="*/ 695325 w 786765"/>
              <a:gd name="connsiteY1" fmla="*/ 2283668 h 2283668"/>
              <a:gd name="connsiteX2" fmla="*/ 0 w 786765"/>
              <a:gd name="connsiteY2" fmla="*/ 2283668 h 2283668"/>
              <a:gd name="connsiteX3" fmla="*/ 0 w 786765"/>
              <a:gd name="connsiteY3" fmla="*/ 0 h 2283668"/>
              <a:gd name="connsiteX4" fmla="*/ 786765 w 786765"/>
              <a:gd name="connsiteY4" fmla="*/ 91440 h 2283668"/>
              <a:gd name="connsiteX0" fmla="*/ 695325 w 695325"/>
              <a:gd name="connsiteY0" fmla="*/ 0 h 2283668"/>
              <a:gd name="connsiteX1" fmla="*/ 695325 w 695325"/>
              <a:gd name="connsiteY1" fmla="*/ 2283668 h 2283668"/>
              <a:gd name="connsiteX2" fmla="*/ 0 w 695325"/>
              <a:gd name="connsiteY2" fmla="*/ 2283668 h 2283668"/>
              <a:gd name="connsiteX3" fmla="*/ 0 w 695325"/>
              <a:gd name="connsiteY3" fmla="*/ 0 h 2283668"/>
              <a:gd name="connsiteX0" fmla="*/ 695325 w 695325"/>
              <a:gd name="connsiteY0" fmla="*/ 2283668 h 2283668"/>
              <a:gd name="connsiteX1" fmla="*/ 0 w 695325"/>
              <a:gd name="connsiteY1" fmla="*/ 2283668 h 2283668"/>
              <a:gd name="connsiteX2" fmla="*/ 0 w 695325"/>
              <a:gd name="connsiteY2" fmla="*/ 0 h 2283668"/>
            </a:gdLst>
            <a:ahLst/>
            <a:cxnLst>
              <a:cxn ang="0">
                <a:pos x="connsiteX0" y="connsiteY0"/>
              </a:cxn>
              <a:cxn ang="0">
                <a:pos x="connsiteX1" y="connsiteY1"/>
              </a:cxn>
              <a:cxn ang="0">
                <a:pos x="connsiteX2" y="connsiteY2"/>
              </a:cxn>
            </a:cxnLst>
            <a:rect l="l" t="t" r="r" b="b"/>
            <a:pathLst>
              <a:path w="695325" h="2283668">
                <a:moveTo>
                  <a:pt x="695325" y="2283668"/>
                </a:moveTo>
                <a:lnTo>
                  <a:pt x="0" y="2283668"/>
                </a:lnTo>
                <a:lnTo>
                  <a:pt x="0" y="0"/>
                </a:lnTo>
              </a:path>
            </a:pathLst>
          </a:custGeom>
          <a:noFill/>
          <a:ln w="6350" cap="flat" cmpd="sng" algn="ctr">
            <a:solidFill>
              <a:srgbClr val="80C9C8"/>
            </a:solidFill>
            <a:prstDash val="solid"/>
            <a:tailEnd type="none"/>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23" name="Oval 22">
            <a:extLst>
              <a:ext uri="{FF2B5EF4-FFF2-40B4-BE49-F238E27FC236}">
                <a16:creationId xmlns:a16="http://schemas.microsoft.com/office/drawing/2014/main" id="{645C2702-7DAE-47C6-A53C-C01278777875}"/>
              </a:ext>
            </a:extLst>
          </p:cNvPr>
          <p:cNvSpPr/>
          <p:nvPr/>
        </p:nvSpPr>
        <p:spPr>
          <a:xfrm>
            <a:off x="1602275" y="5045619"/>
            <a:ext cx="288000" cy="288000"/>
          </a:xfrm>
          <a:prstGeom prst="ellipse">
            <a:avLst/>
          </a:prstGeom>
          <a:solidFill>
            <a:schemeClr val="tx2"/>
          </a:solidFill>
          <a:ln w="28575" cap="flat" cmpd="sng" algn="ctr">
            <a:solidFill>
              <a:srgbClr val="FFFFFF"/>
            </a:solidFill>
            <a:prstDash val="solid"/>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24" name="Rectangle 23">
            <a:extLst>
              <a:ext uri="{FF2B5EF4-FFF2-40B4-BE49-F238E27FC236}">
                <a16:creationId xmlns:a16="http://schemas.microsoft.com/office/drawing/2014/main" id="{350A5EE1-B398-46B2-B2AC-B6ABA35CB31B}"/>
              </a:ext>
            </a:extLst>
          </p:cNvPr>
          <p:cNvSpPr/>
          <p:nvPr/>
        </p:nvSpPr>
        <p:spPr>
          <a:xfrm>
            <a:off x="4944082" y="3928753"/>
            <a:ext cx="1251507" cy="153888"/>
          </a:xfrm>
          <a:prstGeom prst="rect">
            <a:avLst/>
          </a:prstGeom>
        </p:spPr>
        <p:txBody>
          <a:bodyPr wrap="square" lIns="0" tIns="0" rIns="0" bIns="0" anchor="t">
            <a:spAutoFit/>
          </a:bodyPr>
          <a:lstStyle/>
          <a:p>
            <a:pPr fontAlgn="auto">
              <a:spcBef>
                <a:spcPts val="0"/>
              </a:spcBef>
              <a:spcAft>
                <a:spcPts val="300"/>
              </a:spcAft>
              <a:buSzPct val="75000"/>
            </a:pPr>
            <a:r>
              <a:rPr lang="el-GR" altLang="el-GR" sz="1000" b="1">
                <a:latin typeface="+mn-lt"/>
              </a:rPr>
              <a:t>Καλές πρακτικές </a:t>
            </a:r>
          </a:p>
        </p:txBody>
      </p:sp>
      <p:sp>
        <p:nvSpPr>
          <p:cNvPr id="25" name="Rectangle 6">
            <a:extLst>
              <a:ext uri="{FF2B5EF4-FFF2-40B4-BE49-F238E27FC236}">
                <a16:creationId xmlns:a16="http://schemas.microsoft.com/office/drawing/2014/main" id="{EF02497F-AEA7-4403-872E-D665E16DF8B2}"/>
              </a:ext>
            </a:extLst>
          </p:cNvPr>
          <p:cNvSpPr/>
          <p:nvPr/>
        </p:nvSpPr>
        <p:spPr>
          <a:xfrm rot="10800000" flipH="1">
            <a:off x="4610996" y="4023143"/>
            <a:ext cx="259494" cy="496661"/>
          </a:xfrm>
          <a:custGeom>
            <a:avLst/>
            <a:gdLst>
              <a:gd name="connsiteX0" fmla="*/ 0 w 695325"/>
              <a:gd name="connsiteY0" fmla="*/ 0 h 2283668"/>
              <a:gd name="connsiteX1" fmla="*/ 695325 w 695325"/>
              <a:gd name="connsiteY1" fmla="*/ 0 h 2283668"/>
              <a:gd name="connsiteX2" fmla="*/ 695325 w 695325"/>
              <a:gd name="connsiteY2" fmla="*/ 2283668 h 2283668"/>
              <a:gd name="connsiteX3" fmla="*/ 0 w 695325"/>
              <a:gd name="connsiteY3" fmla="*/ 2283668 h 2283668"/>
              <a:gd name="connsiteX4" fmla="*/ 0 w 695325"/>
              <a:gd name="connsiteY4" fmla="*/ 0 h 2283668"/>
              <a:gd name="connsiteX0" fmla="*/ 695325 w 786765"/>
              <a:gd name="connsiteY0" fmla="*/ 0 h 2283668"/>
              <a:gd name="connsiteX1" fmla="*/ 695325 w 786765"/>
              <a:gd name="connsiteY1" fmla="*/ 2283668 h 2283668"/>
              <a:gd name="connsiteX2" fmla="*/ 0 w 786765"/>
              <a:gd name="connsiteY2" fmla="*/ 2283668 h 2283668"/>
              <a:gd name="connsiteX3" fmla="*/ 0 w 786765"/>
              <a:gd name="connsiteY3" fmla="*/ 0 h 2283668"/>
              <a:gd name="connsiteX4" fmla="*/ 786765 w 786765"/>
              <a:gd name="connsiteY4" fmla="*/ 91440 h 2283668"/>
              <a:gd name="connsiteX0" fmla="*/ 695325 w 695325"/>
              <a:gd name="connsiteY0" fmla="*/ 0 h 2283668"/>
              <a:gd name="connsiteX1" fmla="*/ 695325 w 695325"/>
              <a:gd name="connsiteY1" fmla="*/ 2283668 h 2283668"/>
              <a:gd name="connsiteX2" fmla="*/ 0 w 695325"/>
              <a:gd name="connsiteY2" fmla="*/ 2283668 h 2283668"/>
              <a:gd name="connsiteX3" fmla="*/ 0 w 695325"/>
              <a:gd name="connsiteY3" fmla="*/ 0 h 2283668"/>
              <a:gd name="connsiteX0" fmla="*/ 695325 w 695325"/>
              <a:gd name="connsiteY0" fmla="*/ 2283668 h 2283668"/>
              <a:gd name="connsiteX1" fmla="*/ 0 w 695325"/>
              <a:gd name="connsiteY1" fmla="*/ 2283668 h 2283668"/>
              <a:gd name="connsiteX2" fmla="*/ 0 w 695325"/>
              <a:gd name="connsiteY2" fmla="*/ 0 h 2283668"/>
            </a:gdLst>
            <a:ahLst/>
            <a:cxnLst>
              <a:cxn ang="0">
                <a:pos x="connsiteX0" y="connsiteY0"/>
              </a:cxn>
              <a:cxn ang="0">
                <a:pos x="connsiteX1" y="connsiteY1"/>
              </a:cxn>
              <a:cxn ang="0">
                <a:pos x="connsiteX2" y="connsiteY2"/>
              </a:cxn>
            </a:cxnLst>
            <a:rect l="l" t="t" r="r" b="b"/>
            <a:pathLst>
              <a:path w="695325" h="2283668">
                <a:moveTo>
                  <a:pt x="695325" y="2283668"/>
                </a:moveTo>
                <a:lnTo>
                  <a:pt x="0" y="2283668"/>
                </a:lnTo>
                <a:lnTo>
                  <a:pt x="0" y="0"/>
                </a:lnTo>
              </a:path>
            </a:pathLst>
          </a:custGeom>
          <a:noFill/>
          <a:ln w="6350" cap="flat" cmpd="sng" algn="ctr">
            <a:solidFill>
              <a:srgbClr val="80C9C8"/>
            </a:solidFill>
            <a:prstDash val="solid"/>
            <a:tailEnd type="none"/>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26" name="Oval 25">
            <a:extLst>
              <a:ext uri="{FF2B5EF4-FFF2-40B4-BE49-F238E27FC236}">
                <a16:creationId xmlns:a16="http://schemas.microsoft.com/office/drawing/2014/main" id="{AD29CA37-8F8D-4BE9-8CD2-5D2392A7E314}"/>
              </a:ext>
            </a:extLst>
          </p:cNvPr>
          <p:cNvSpPr/>
          <p:nvPr/>
        </p:nvSpPr>
        <p:spPr>
          <a:xfrm>
            <a:off x="5407457" y="5459462"/>
            <a:ext cx="288000" cy="288000"/>
          </a:xfrm>
          <a:prstGeom prst="ellipse">
            <a:avLst/>
          </a:prstGeom>
          <a:solidFill>
            <a:schemeClr val="tx2"/>
          </a:solidFill>
          <a:ln w="28575" cap="flat" cmpd="sng" algn="ctr">
            <a:solidFill>
              <a:srgbClr val="FFFFFF"/>
            </a:solidFill>
            <a:prstDash val="solid"/>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27" name="Rectangle 6">
            <a:extLst>
              <a:ext uri="{FF2B5EF4-FFF2-40B4-BE49-F238E27FC236}">
                <a16:creationId xmlns:a16="http://schemas.microsoft.com/office/drawing/2014/main" id="{2563F336-1129-4C7C-ADAD-EC3DE5133499}"/>
              </a:ext>
            </a:extLst>
          </p:cNvPr>
          <p:cNvSpPr/>
          <p:nvPr/>
        </p:nvSpPr>
        <p:spPr>
          <a:xfrm rot="10800000" flipV="1">
            <a:off x="5407457" y="5801176"/>
            <a:ext cx="147695" cy="621676"/>
          </a:xfrm>
          <a:custGeom>
            <a:avLst/>
            <a:gdLst>
              <a:gd name="connsiteX0" fmla="*/ 0 w 695325"/>
              <a:gd name="connsiteY0" fmla="*/ 0 h 2283668"/>
              <a:gd name="connsiteX1" fmla="*/ 695325 w 695325"/>
              <a:gd name="connsiteY1" fmla="*/ 0 h 2283668"/>
              <a:gd name="connsiteX2" fmla="*/ 695325 w 695325"/>
              <a:gd name="connsiteY2" fmla="*/ 2283668 h 2283668"/>
              <a:gd name="connsiteX3" fmla="*/ 0 w 695325"/>
              <a:gd name="connsiteY3" fmla="*/ 2283668 h 2283668"/>
              <a:gd name="connsiteX4" fmla="*/ 0 w 695325"/>
              <a:gd name="connsiteY4" fmla="*/ 0 h 2283668"/>
              <a:gd name="connsiteX0" fmla="*/ 695325 w 786765"/>
              <a:gd name="connsiteY0" fmla="*/ 0 h 2283668"/>
              <a:gd name="connsiteX1" fmla="*/ 695325 w 786765"/>
              <a:gd name="connsiteY1" fmla="*/ 2283668 h 2283668"/>
              <a:gd name="connsiteX2" fmla="*/ 0 w 786765"/>
              <a:gd name="connsiteY2" fmla="*/ 2283668 h 2283668"/>
              <a:gd name="connsiteX3" fmla="*/ 0 w 786765"/>
              <a:gd name="connsiteY3" fmla="*/ 0 h 2283668"/>
              <a:gd name="connsiteX4" fmla="*/ 786765 w 786765"/>
              <a:gd name="connsiteY4" fmla="*/ 91440 h 2283668"/>
              <a:gd name="connsiteX0" fmla="*/ 695325 w 695325"/>
              <a:gd name="connsiteY0" fmla="*/ 0 h 2283668"/>
              <a:gd name="connsiteX1" fmla="*/ 695325 w 695325"/>
              <a:gd name="connsiteY1" fmla="*/ 2283668 h 2283668"/>
              <a:gd name="connsiteX2" fmla="*/ 0 w 695325"/>
              <a:gd name="connsiteY2" fmla="*/ 2283668 h 2283668"/>
              <a:gd name="connsiteX3" fmla="*/ 0 w 695325"/>
              <a:gd name="connsiteY3" fmla="*/ 0 h 2283668"/>
              <a:gd name="connsiteX0" fmla="*/ 695325 w 695325"/>
              <a:gd name="connsiteY0" fmla="*/ 2283668 h 2283668"/>
              <a:gd name="connsiteX1" fmla="*/ 0 w 695325"/>
              <a:gd name="connsiteY1" fmla="*/ 2283668 h 2283668"/>
              <a:gd name="connsiteX2" fmla="*/ 0 w 695325"/>
              <a:gd name="connsiteY2" fmla="*/ 0 h 2283668"/>
            </a:gdLst>
            <a:ahLst/>
            <a:cxnLst>
              <a:cxn ang="0">
                <a:pos x="connsiteX0" y="connsiteY0"/>
              </a:cxn>
              <a:cxn ang="0">
                <a:pos x="connsiteX1" y="connsiteY1"/>
              </a:cxn>
              <a:cxn ang="0">
                <a:pos x="connsiteX2" y="connsiteY2"/>
              </a:cxn>
            </a:cxnLst>
            <a:rect l="l" t="t" r="r" b="b"/>
            <a:pathLst>
              <a:path w="695325" h="2283668">
                <a:moveTo>
                  <a:pt x="695325" y="2283668"/>
                </a:moveTo>
                <a:lnTo>
                  <a:pt x="0" y="2283668"/>
                </a:lnTo>
                <a:lnTo>
                  <a:pt x="0" y="0"/>
                </a:lnTo>
              </a:path>
            </a:pathLst>
          </a:custGeom>
          <a:noFill/>
          <a:ln w="6350" cap="flat" cmpd="sng" algn="ctr">
            <a:solidFill>
              <a:srgbClr val="80C9C8"/>
            </a:solidFill>
            <a:prstDash val="solid"/>
            <a:tailEnd type="none"/>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28" name="Rectangle 27">
            <a:extLst>
              <a:ext uri="{FF2B5EF4-FFF2-40B4-BE49-F238E27FC236}">
                <a16:creationId xmlns:a16="http://schemas.microsoft.com/office/drawing/2014/main" id="{23A87081-CC24-4955-8058-815BB0B627FD}"/>
              </a:ext>
            </a:extLst>
          </p:cNvPr>
          <p:cNvSpPr/>
          <p:nvPr/>
        </p:nvSpPr>
        <p:spPr>
          <a:xfrm>
            <a:off x="4334355" y="6467880"/>
            <a:ext cx="1487465" cy="461665"/>
          </a:xfrm>
          <a:prstGeom prst="rect">
            <a:avLst/>
          </a:prstGeom>
        </p:spPr>
        <p:txBody>
          <a:bodyPr wrap="square" lIns="0" tIns="0" rIns="0" bIns="0" anchor="t">
            <a:spAutoFit/>
          </a:bodyPr>
          <a:lstStyle/>
          <a:p>
            <a:pPr fontAlgn="auto">
              <a:spcBef>
                <a:spcPts val="0"/>
              </a:spcBef>
              <a:spcAft>
                <a:spcPts val="300"/>
              </a:spcAft>
              <a:buSzPct val="75000"/>
            </a:pPr>
            <a:r>
              <a:rPr lang="el-GR" sz="1000" b="1">
                <a:latin typeface="+mn-lt"/>
              </a:rPr>
              <a:t>Η διαδικασία σχεδίασης της προτεινόμενης υπηρεσίας</a:t>
            </a:r>
          </a:p>
        </p:txBody>
      </p:sp>
      <p:sp>
        <p:nvSpPr>
          <p:cNvPr id="29" name="Oval 28">
            <a:extLst>
              <a:ext uri="{FF2B5EF4-FFF2-40B4-BE49-F238E27FC236}">
                <a16:creationId xmlns:a16="http://schemas.microsoft.com/office/drawing/2014/main" id="{069ACE9D-4F01-49F8-8738-2EE34D868F2F}"/>
              </a:ext>
            </a:extLst>
          </p:cNvPr>
          <p:cNvSpPr/>
          <p:nvPr/>
        </p:nvSpPr>
        <p:spPr>
          <a:xfrm>
            <a:off x="4459540" y="4585149"/>
            <a:ext cx="288000" cy="288000"/>
          </a:xfrm>
          <a:prstGeom prst="ellipse">
            <a:avLst/>
          </a:prstGeom>
          <a:solidFill>
            <a:schemeClr val="tx2"/>
          </a:solidFill>
          <a:ln w="28575" cap="flat" cmpd="sng" algn="ctr">
            <a:solidFill>
              <a:srgbClr val="FFFFFF"/>
            </a:solidFill>
            <a:prstDash val="solid"/>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30" name="Oval 29">
            <a:extLst>
              <a:ext uri="{FF2B5EF4-FFF2-40B4-BE49-F238E27FC236}">
                <a16:creationId xmlns:a16="http://schemas.microsoft.com/office/drawing/2014/main" id="{1874EA44-EAAD-42CA-8B8D-F4C61779E128}"/>
              </a:ext>
            </a:extLst>
          </p:cNvPr>
          <p:cNvSpPr/>
          <p:nvPr/>
        </p:nvSpPr>
        <p:spPr>
          <a:xfrm>
            <a:off x="7056358" y="5075718"/>
            <a:ext cx="288000" cy="288000"/>
          </a:xfrm>
          <a:prstGeom prst="ellipse">
            <a:avLst/>
          </a:prstGeom>
          <a:solidFill>
            <a:schemeClr val="tx2"/>
          </a:solidFill>
          <a:ln w="28575" cap="flat" cmpd="sng" algn="ctr">
            <a:solidFill>
              <a:srgbClr val="FFFFFF"/>
            </a:solidFill>
            <a:prstDash val="solid"/>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31" name="Rectangle 6">
            <a:extLst>
              <a:ext uri="{FF2B5EF4-FFF2-40B4-BE49-F238E27FC236}">
                <a16:creationId xmlns:a16="http://schemas.microsoft.com/office/drawing/2014/main" id="{5B90567F-A3F2-42E0-9F7A-12D157B8F66A}"/>
              </a:ext>
            </a:extLst>
          </p:cNvPr>
          <p:cNvSpPr/>
          <p:nvPr/>
        </p:nvSpPr>
        <p:spPr>
          <a:xfrm rot="10800000" flipH="1" flipV="1">
            <a:off x="7198447" y="5413218"/>
            <a:ext cx="141780" cy="809297"/>
          </a:xfrm>
          <a:custGeom>
            <a:avLst/>
            <a:gdLst>
              <a:gd name="connsiteX0" fmla="*/ 0 w 695325"/>
              <a:gd name="connsiteY0" fmla="*/ 0 h 2283668"/>
              <a:gd name="connsiteX1" fmla="*/ 695325 w 695325"/>
              <a:gd name="connsiteY1" fmla="*/ 0 h 2283668"/>
              <a:gd name="connsiteX2" fmla="*/ 695325 w 695325"/>
              <a:gd name="connsiteY2" fmla="*/ 2283668 h 2283668"/>
              <a:gd name="connsiteX3" fmla="*/ 0 w 695325"/>
              <a:gd name="connsiteY3" fmla="*/ 2283668 h 2283668"/>
              <a:gd name="connsiteX4" fmla="*/ 0 w 695325"/>
              <a:gd name="connsiteY4" fmla="*/ 0 h 2283668"/>
              <a:gd name="connsiteX0" fmla="*/ 695325 w 786765"/>
              <a:gd name="connsiteY0" fmla="*/ 0 h 2283668"/>
              <a:gd name="connsiteX1" fmla="*/ 695325 w 786765"/>
              <a:gd name="connsiteY1" fmla="*/ 2283668 h 2283668"/>
              <a:gd name="connsiteX2" fmla="*/ 0 w 786765"/>
              <a:gd name="connsiteY2" fmla="*/ 2283668 h 2283668"/>
              <a:gd name="connsiteX3" fmla="*/ 0 w 786765"/>
              <a:gd name="connsiteY3" fmla="*/ 0 h 2283668"/>
              <a:gd name="connsiteX4" fmla="*/ 786765 w 786765"/>
              <a:gd name="connsiteY4" fmla="*/ 91440 h 2283668"/>
              <a:gd name="connsiteX0" fmla="*/ 695325 w 695325"/>
              <a:gd name="connsiteY0" fmla="*/ 0 h 2283668"/>
              <a:gd name="connsiteX1" fmla="*/ 695325 w 695325"/>
              <a:gd name="connsiteY1" fmla="*/ 2283668 h 2283668"/>
              <a:gd name="connsiteX2" fmla="*/ 0 w 695325"/>
              <a:gd name="connsiteY2" fmla="*/ 2283668 h 2283668"/>
              <a:gd name="connsiteX3" fmla="*/ 0 w 695325"/>
              <a:gd name="connsiteY3" fmla="*/ 0 h 2283668"/>
              <a:gd name="connsiteX0" fmla="*/ 695325 w 695325"/>
              <a:gd name="connsiteY0" fmla="*/ 2283668 h 2283668"/>
              <a:gd name="connsiteX1" fmla="*/ 0 w 695325"/>
              <a:gd name="connsiteY1" fmla="*/ 2283668 h 2283668"/>
              <a:gd name="connsiteX2" fmla="*/ 0 w 695325"/>
              <a:gd name="connsiteY2" fmla="*/ 0 h 2283668"/>
            </a:gdLst>
            <a:ahLst/>
            <a:cxnLst>
              <a:cxn ang="0">
                <a:pos x="connsiteX0" y="connsiteY0"/>
              </a:cxn>
              <a:cxn ang="0">
                <a:pos x="connsiteX1" y="connsiteY1"/>
              </a:cxn>
              <a:cxn ang="0">
                <a:pos x="connsiteX2" y="connsiteY2"/>
              </a:cxn>
            </a:cxnLst>
            <a:rect l="l" t="t" r="r" b="b"/>
            <a:pathLst>
              <a:path w="695325" h="2283668">
                <a:moveTo>
                  <a:pt x="695325" y="2283668"/>
                </a:moveTo>
                <a:lnTo>
                  <a:pt x="0" y="2283668"/>
                </a:lnTo>
                <a:lnTo>
                  <a:pt x="0" y="0"/>
                </a:lnTo>
              </a:path>
            </a:pathLst>
          </a:custGeom>
          <a:noFill/>
          <a:ln w="6350" cap="flat" cmpd="sng" algn="ctr">
            <a:solidFill>
              <a:srgbClr val="80C9C8"/>
            </a:solidFill>
            <a:prstDash val="solid"/>
            <a:tailEnd type="none"/>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32" name="Rectangle 31">
            <a:extLst>
              <a:ext uri="{FF2B5EF4-FFF2-40B4-BE49-F238E27FC236}">
                <a16:creationId xmlns:a16="http://schemas.microsoft.com/office/drawing/2014/main" id="{1A56E4C0-51E6-4B7E-9303-C573FF158B1A}"/>
              </a:ext>
            </a:extLst>
          </p:cNvPr>
          <p:cNvSpPr/>
          <p:nvPr/>
        </p:nvSpPr>
        <p:spPr>
          <a:xfrm>
            <a:off x="7422412" y="6150685"/>
            <a:ext cx="1487465" cy="307777"/>
          </a:xfrm>
          <a:prstGeom prst="rect">
            <a:avLst/>
          </a:prstGeom>
        </p:spPr>
        <p:txBody>
          <a:bodyPr wrap="square" lIns="0" tIns="0" rIns="0" bIns="0" anchor="t">
            <a:spAutoFit/>
          </a:bodyPr>
          <a:lstStyle/>
          <a:p>
            <a:pPr fontAlgn="auto">
              <a:spcBef>
                <a:spcPts val="0"/>
              </a:spcBef>
              <a:spcAft>
                <a:spcPts val="300"/>
              </a:spcAft>
              <a:buSzPct val="75000"/>
            </a:pPr>
            <a:r>
              <a:rPr lang="el-GR" sz="1000" b="1">
                <a:latin typeface="+mn-lt"/>
              </a:rPr>
              <a:t>Προτάσεις Διακυβέρνησης</a:t>
            </a:r>
            <a:endParaRPr lang="en-US" sz="1000">
              <a:latin typeface="+mn-lt"/>
            </a:endParaRPr>
          </a:p>
        </p:txBody>
      </p:sp>
      <p:sp>
        <p:nvSpPr>
          <p:cNvPr id="33" name="Rectangle 32">
            <a:extLst>
              <a:ext uri="{FF2B5EF4-FFF2-40B4-BE49-F238E27FC236}">
                <a16:creationId xmlns:a16="http://schemas.microsoft.com/office/drawing/2014/main" id="{54B7B218-AE57-4BD4-806B-B793D49E3408}"/>
              </a:ext>
            </a:extLst>
          </p:cNvPr>
          <p:cNvSpPr/>
          <p:nvPr/>
        </p:nvSpPr>
        <p:spPr>
          <a:xfrm>
            <a:off x="6760677" y="1793521"/>
            <a:ext cx="1165777" cy="461665"/>
          </a:xfrm>
          <a:prstGeom prst="rect">
            <a:avLst/>
          </a:prstGeom>
        </p:spPr>
        <p:txBody>
          <a:bodyPr wrap="square" lIns="0" tIns="0" rIns="0" bIns="0" anchor="t">
            <a:spAutoFit/>
          </a:bodyPr>
          <a:lstStyle/>
          <a:p>
            <a:pPr fontAlgn="auto">
              <a:spcBef>
                <a:spcPts val="0"/>
              </a:spcBef>
              <a:spcAft>
                <a:spcPts val="300"/>
              </a:spcAft>
              <a:buSzPct val="75000"/>
            </a:pPr>
            <a:r>
              <a:rPr lang="el-GR" sz="1000" b="1">
                <a:latin typeface="+mn-lt"/>
                <a:cs typeface="Calibri"/>
              </a:rPr>
              <a:t>Προτάσεις Ρόλων &amp;</a:t>
            </a:r>
            <a:br>
              <a:rPr lang="el-GR" sz="1000" b="1">
                <a:latin typeface="+mn-lt"/>
                <a:cs typeface="Calibri"/>
              </a:rPr>
            </a:br>
            <a:r>
              <a:rPr lang="el-GR" sz="1000" b="1">
                <a:latin typeface="+mn-lt"/>
                <a:cs typeface="Calibri"/>
              </a:rPr>
              <a:t>Ανθρωπίνου Δυναμικού</a:t>
            </a:r>
            <a:endParaRPr lang="en-US" sz="1000" b="1">
              <a:latin typeface="+mn-lt"/>
            </a:endParaRPr>
          </a:p>
        </p:txBody>
      </p:sp>
      <p:sp>
        <p:nvSpPr>
          <p:cNvPr id="34" name="Rectangle 6">
            <a:extLst>
              <a:ext uri="{FF2B5EF4-FFF2-40B4-BE49-F238E27FC236}">
                <a16:creationId xmlns:a16="http://schemas.microsoft.com/office/drawing/2014/main" id="{927FCAFB-DBCA-493B-B84E-467CA71B5A6B}"/>
              </a:ext>
            </a:extLst>
          </p:cNvPr>
          <p:cNvSpPr/>
          <p:nvPr/>
        </p:nvSpPr>
        <p:spPr>
          <a:xfrm rot="10800000">
            <a:off x="7492462" y="2134408"/>
            <a:ext cx="125766" cy="756968"/>
          </a:xfrm>
          <a:custGeom>
            <a:avLst/>
            <a:gdLst>
              <a:gd name="connsiteX0" fmla="*/ 0 w 695325"/>
              <a:gd name="connsiteY0" fmla="*/ 0 h 2283668"/>
              <a:gd name="connsiteX1" fmla="*/ 695325 w 695325"/>
              <a:gd name="connsiteY1" fmla="*/ 0 h 2283668"/>
              <a:gd name="connsiteX2" fmla="*/ 695325 w 695325"/>
              <a:gd name="connsiteY2" fmla="*/ 2283668 h 2283668"/>
              <a:gd name="connsiteX3" fmla="*/ 0 w 695325"/>
              <a:gd name="connsiteY3" fmla="*/ 2283668 h 2283668"/>
              <a:gd name="connsiteX4" fmla="*/ 0 w 695325"/>
              <a:gd name="connsiteY4" fmla="*/ 0 h 2283668"/>
              <a:gd name="connsiteX0" fmla="*/ 695325 w 786765"/>
              <a:gd name="connsiteY0" fmla="*/ 0 h 2283668"/>
              <a:gd name="connsiteX1" fmla="*/ 695325 w 786765"/>
              <a:gd name="connsiteY1" fmla="*/ 2283668 h 2283668"/>
              <a:gd name="connsiteX2" fmla="*/ 0 w 786765"/>
              <a:gd name="connsiteY2" fmla="*/ 2283668 h 2283668"/>
              <a:gd name="connsiteX3" fmla="*/ 0 w 786765"/>
              <a:gd name="connsiteY3" fmla="*/ 0 h 2283668"/>
              <a:gd name="connsiteX4" fmla="*/ 786765 w 786765"/>
              <a:gd name="connsiteY4" fmla="*/ 91440 h 2283668"/>
              <a:gd name="connsiteX0" fmla="*/ 695325 w 695325"/>
              <a:gd name="connsiteY0" fmla="*/ 0 h 2283668"/>
              <a:gd name="connsiteX1" fmla="*/ 695325 w 695325"/>
              <a:gd name="connsiteY1" fmla="*/ 2283668 h 2283668"/>
              <a:gd name="connsiteX2" fmla="*/ 0 w 695325"/>
              <a:gd name="connsiteY2" fmla="*/ 2283668 h 2283668"/>
              <a:gd name="connsiteX3" fmla="*/ 0 w 695325"/>
              <a:gd name="connsiteY3" fmla="*/ 0 h 2283668"/>
              <a:gd name="connsiteX0" fmla="*/ 695325 w 695325"/>
              <a:gd name="connsiteY0" fmla="*/ 2283668 h 2283668"/>
              <a:gd name="connsiteX1" fmla="*/ 0 w 695325"/>
              <a:gd name="connsiteY1" fmla="*/ 2283668 h 2283668"/>
              <a:gd name="connsiteX2" fmla="*/ 0 w 695325"/>
              <a:gd name="connsiteY2" fmla="*/ 0 h 2283668"/>
            </a:gdLst>
            <a:ahLst/>
            <a:cxnLst>
              <a:cxn ang="0">
                <a:pos x="connsiteX0" y="connsiteY0"/>
              </a:cxn>
              <a:cxn ang="0">
                <a:pos x="connsiteX1" y="connsiteY1"/>
              </a:cxn>
              <a:cxn ang="0">
                <a:pos x="connsiteX2" y="connsiteY2"/>
              </a:cxn>
            </a:cxnLst>
            <a:rect l="l" t="t" r="r" b="b"/>
            <a:pathLst>
              <a:path w="695325" h="2283668">
                <a:moveTo>
                  <a:pt x="695325" y="2283668"/>
                </a:moveTo>
                <a:lnTo>
                  <a:pt x="0" y="2283668"/>
                </a:lnTo>
                <a:lnTo>
                  <a:pt x="0" y="0"/>
                </a:lnTo>
              </a:path>
            </a:pathLst>
          </a:custGeom>
          <a:noFill/>
          <a:ln w="6350" cap="flat" cmpd="sng" algn="ctr">
            <a:solidFill>
              <a:srgbClr val="80C9C8"/>
            </a:solidFill>
            <a:prstDash val="solid"/>
            <a:tailEnd type="none"/>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35" name="Oval 34">
            <a:extLst>
              <a:ext uri="{FF2B5EF4-FFF2-40B4-BE49-F238E27FC236}">
                <a16:creationId xmlns:a16="http://schemas.microsoft.com/office/drawing/2014/main" id="{EA4B4502-2268-4307-9A8D-5E1E50264F21}"/>
              </a:ext>
            </a:extLst>
          </p:cNvPr>
          <p:cNvSpPr/>
          <p:nvPr/>
        </p:nvSpPr>
        <p:spPr>
          <a:xfrm>
            <a:off x="7493474" y="2892445"/>
            <a:ext cx="288000" cy="288000"/>
          </a:xfrm>
          <a:prstGeom prst="ellipse">
            <a:avLst/>
          </a:prstGeom>
          <a:solidFill>
            <a:schemeClr val="tx2"/>
          </a:solidFill>
          <a:ln w="28575" cap="flat" cmpd="sng" algn="ctr">
            <a:solidFill>
              <a:srgbClr val="FFFFFF"/>
            </a:solidFill>
            <a:prstDash val="solid"/>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36" name="Oval 35">
            <a:extLst>
              <a:ext uri="{FF2B5EF4-FFF2-40B4-BE49-F238E27FC236}">
                <a16:creationId xmlns:a16="http://schemas.microsoft.com/office/drawing/2014/main" id="{01C5AF76-B8DC-432F-931F-EEF99AE08025}"/>
              </a:ext>
            </a:extLst>
          </p:cNvPr>
          <p:cNvSpPr/>
          <p:nvPr/>
        </p:nvSpPr>
        <p:spPr>
          <a:xfrm>
            <a:off x="8256889" y="3634050"/>
            <a:ext cx="288000" cy="288000"/>
          </a:xfrm>
          <a:prstGeom prst="ellipse">
            <a:avLst/>
          </a:prstGeom>
          <a:solidFill>
            <a:schemeClr val="tx2"/>
          </a:solidFill>
          <a:ln w="28575" cap="flat" cmpd="sng" algn="ctr">
            <a:solidFill>
              <a:srgbClr val="FFFFFF"/>
            </a:solidFill>
            <a:prstDash val="solid"/>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37" name="Oval 36">
            <a:extLst>
              <a:ext uri="{FF2B5EF4-FFF2-40B4-BE49-F238E27FC236}">
                <a16:creationId xmlns:a16="http://schemas.microsoft.com/office/drawing/2014/main" id="{5A0BBF7D-668E-4149-BA53-E98908548DF0}"/>
              </a:ext>
            </a:extLst>
          </p:cNvPr>
          <p:cNvSpPr/>
          <p:nvPr/>
        </p:nvSpPr>
        <p:spPr>
          <a:xfrm>
            <a:off x="8849687" y="2853475"/>
            <a:ext cx="288000" cy="288000"/>
          </a:xfrm>
          <a:prstGeom prst="ellipse">
            <a:avLst/>
          </a:prstGeom>
          <a:solidFill>
            <a:schemeClr val="tx2"/>
          </a:solidFill>
          <a:ln w="28575" cap="flat" cmpd="sng" algn="ctr">
            <a:solidFill>
              <a:srgbClr val="FFFFFF"/>
            </a:solidFill>
            <a:prstDash val="solid"/>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38" name="Rectangle 6">
            <a:extLst>
              <a:ext uri="{FF2B5EF4-FFF2-40B4-BE49-F238E27FC236}">
                <a16:creationId xmlns:a16="http://schemas.microsoft.com/office/drawing/2014/main" id="{13F1B77A-C69F-4284-89A4-FDBE5E25DF02}"/>
              </a:ext>
            </a:extLst>
          </p:cNvPr>
          <p:cNvSpPr/>
          <p:nvPr/>
        </p:nvSpPr>
        <p:spPr>
          <a:xfrm rot="10800000" flipH="1" flipV="1">
            <a:off x="8425391" y="3999837"/>
            <a:ext cx="141780" cy="809297"/>
          </a:xfrm>
          <a:custGeom>
            <a:avLst/>
            <a:gdLst>
              <a:gd name="connsiteX0" fmla="*/ 0 w 695325"/>
              <a:gd name="connsiteY0" fmla="*/ 0 h 2283668"/>
              <a:gd name="connsiteX1" fmla="*/ 695325 w 695325"/>
              <a:gd name="connsiteY1" fmla="*/ 0 h 2283668"/>
              <a:gd name="connsiteX2" fmla="*/ 695325 w 695325"/>
              <a:gd name="connsiteY2" fmla="*/ 2283668 h 2283668"/>
              <a:gd name="connsiteX3" fmla="*/ 0 w 695325"/>
              <a:gd name="connsiteY3" fmla="*/ 2283668 h 2283668"/>
              <a:gd name="connsiteX4" fmla="*/ 0 w 695325"/>
              <a:gd name="connsiteY4" fmla="*/ 0 h 2283668"/>
              <a:gd name="connsiteX0" fmla="*/ 695325 w 786765"/>
              <a:gd name="connsiteY0" fmla="*/ 0 h 2283668"/>
              <a:gd name="connsiteX1" fmla="*/ 695325 w 786765"/>
              <a:gd name="connsiteY1" fmla="*/ 2283668 h 2283668"/>
              <a:gd name="connsiteX2" fmla="*/ 0 w 786765"/>
              <a:gd name="connsiteY2" fmla="*/ 2283668 h 2283668"/>
              <a:gd name="connsiteX3" fmla="*/ 0 w 786765"/>
              <a:gd name="connsiteY3" fmla="*/ 0 h 2283668"/>
              <a:gd name="connsiteX4" fmla="*/ 786765 w 786765"/>
              <a:gd name="connsiteY4" fmla="*/ 91440 h 2283668"/>
              <a:gd name="connsiteX0" fmla="*/ 695325 w 695325"/>
              <a:gd name="connsiteY0" fmla="*/ 0 h 2283668"/>
              <a:gd name="connsiteX1" fmla="*/ 695325 w 695325"/>
              <a:gd name="connsiteY1" fmla="*/ 2283668 h 2283668"/>
              <a:gd name="connsiteX2" fmla="*/ 0 w 695325"/>
              <a:gd name="connsiteY2" fmla="*/ 2283668 h 2283668"/>
              <a:gd name="connsiteX3" fmla="*/ 0 w 695325"/>
              <a:gd name="connsiteY3" fmla="*/ 0 h 2283668"/>
              <a:gd name="connsiteX0" fmla="*/ 695325 w 695325"/>
              <a:gd name="connsiteY0" fmla="*/ 2283668 h 2283668"/>
              <a:gd name="connsiteX1" fmla="*/ 0 w 695325"/>
              <a:gd name="connsiteY1" fmla="*/ 2283668 h 2283668"/>
              <a:gd name="connsiteX2" fmla="*/ 0 w 695325"/>
              <a:gd name="connsiteY2" fmla="*/ 0 h 2283668"/>
            </a:gdLst>
            <a:ahLst/>
            <a:cxnLst>
              <a:cxn ang="0">
                <a:pos x="connsiteX0" y="connsiteY0"/>
              </a:cxn>
              <a:cxn ang="0">
                <a:pos x="connsiteX1" y="connsiteY1"/>
              </a:cxn>
              <a:cxn ang="0">
                <a:pos x="connsiteX2" y="connsiteY2"/>
              </a:cxn>
            </a:cxnLst>
            <a:rect l="l" t="t" r="r" b="b"/>
            <a:pathLst>
              <a:path w="695325" h="2283668">
                <a:moveTo>
                  <a:pt x="695325" y="2283668"/>
                </a:moveTo>
                <a:lnTo>
                  <a:pt x="0" y="2283668"/>
                </a:lnTo>
                <a:lnTo>
                  <a:pt x="0" y="0"/>
                </a:lnTo>
              </a:path>
            </a:pathLst>
          </a:custGeom>
          <a:noFill/>
          <a:ln w="6350" cap="flat" cmpd="sng" algn="ctr">
            <a:solidFill>
              <a:srgbClr val="27ACAA"/>
            </a:solidFill>
            <a:prstDash val="solid"/>
            <a:tailEnd type="none"/>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39" name="Rectangle 38">
            <a:extLst>
              <a:ext uri="{FF2B5EF4-FFF2-40B4-BE49-F238E27FC236}">
                <a16:creationId xmlns:a16="http://schemas.microsoft.com/office/drawing/2014/main" id="{C18FD945-7E98-4AC1-A6A4-418B54EF3C61}"/>
              </a:ext>
            </a:extLst>
          </p:cNvPr>
          <p:cNvSpPr/>
          <p:nvPr/>
        </p:nvSpPr>
        <p:spPr>
          <a:xfrm>
            <a:off x="8668565" y="4748068"/>
            <a:ext cx="984264" cy="615553"/>
          </a:xfrm>
          <a:prstGeom prst="rect">
            <a:avLst/>
          </a:prstGeom>
          <a:ln>
            <a:noFill/>
          </a:ln>
        </p:spPr>
        <p:txBody>
          <a:bodyPr wrap="square" lIns="0" tIns="0" rIns="0" bIns="0" anchor="t">
            <a:spAutoFit/>
          </a:bodyPr>
          <a:lstStyle/>
          <a:p>
            <a:pPr fontAlgn="auto">
              <a:spcBef>
                <a:spcPts val="0"/>
              </a:spcBef>
              <a:spcAft>
                <a:spcPts val="300"/>
              </a:spcAft>
              <a:buSzPct val="75000"/>
            </a:pPr>
            <a:r>
              <a:rPr lang="el-GR" sz="1000" b="1">
                <a:latin typeface="+mn-lt"/>
              </a:rPr>
              <a:t>Προτάσεις Διαδικασιών, Δεικτών Αποδοτικότητας</a:t>
            </a:r>
            <a:endParaRPr lang="en-US" sz="1000">
              <a:latin typeface="+mn-lt"/>
            </a:endParaRPr>
          </a:p>
        </p:txBody>
      </p:sp>
      <p:sp>
        <p:nvSpPr>
          <p:cNvPr id="40" name="Rectangle 6">
            <a:extLst>
              <a:ext uri="{FF2B5EF4-FFF2-40B4-BE49-F238E27FC236}">
                <a16:creationId xmlns:a16="http://schemas.microsoft.com/office/drawing/2014/main" id="{F435F6AD-FB34-443D-902D-A5AE0D950F8E}"/>
              </a:ext>
            </a:extLst>
          </p:cNvPr>
          <p:cNvSpPr/>
          <p:nvPr/>
        </p:nvSpPr>
        <p:spPr>
          <a:xfrm rot="10800000">
            <a:off x="8751243" y="2312803"/>
            <a:ext cx="252726" cy="483344"/>
          </a:xfrm>
          <a:custGeom>
            <a:avLst/>
            <a:gdLst>
              <a:gd name="connsiteX0" fmla="*/ 0 w 695325"/>
              <a:gd name="connsiteY0" fmla="*/ 0 h 2283668"/>
              <a:gd name="connsiteX1" fmla="*/ 695325 w 695325"/>
              <a:gd name="connsiteY1" fmla="*/ 0 h 2283668"/>
              <a:gd name="connsiteX2" fmla="*/ 695325 w 695325"/>
              <a:gd name="connsiteY2" fmla="*/ 2283668 h 2283668"/>
              <a:gd name="connsiteX3" fmla="*/ 0 w 695325"/>
              <a:gd name="connsiteY3" fmla="*/ 2283668 h 2283668"/>
              <a:gd name="connsiteX4" fmla="*/ 0 w 695325"/>
              <a:gd name="connsiteY4" fmla="*/ 0 h 2283668"/>
              <a:gd name="connsiteX0" fmla="*/ 695325 w 786765"/>
              <a:gd name="connsiteY0" fmla="*/ 0 h 2283668"/>
              <a:gd name="connsiteX1" fmla="*/ 695325 w 786765"/>
              <a:gd name="connsiteY1" fmla="*/ 2283668 h 2283668"/>
              <a:gd name="connsiteX2" fmla="*/ 0 w 786765"/>
              <a:gd name="connsiteY2" fmla="*/ 2283668 h 2283668"/>
              <a:gd name="connsiteX3" fmla="*/ 0 w 786765"/>
              <a:gd name="connsiteY3" fmla="*/ 0 h 2283668"/>
              <a:gd name="connsiteX4" fmla="*/ 786765 w 786765"/>
              <a:gd name="connsiteY4" fmla="*/ 91440 h 2283668"/>
              <a:gd name="connsiteX0" fmla="*/ 695325 w 695325"/>
              <a:gd name="connsiteY0" fmla="*/ 0 h 2283668"/>
              <a:gd name="connsiteX1" fmla="*/ 695325 w 695325"/>
              <a:gd name="connsiteY1" fmla="*/ 2283668 h 2283668"/>
              <a:gd name="connsiteX2" fmla="*/ 0 w 695325"/>
              <a:gd name="connsiteY2" fmla="*/ 2283668 h 2283668"/>
              <a:gd name="connsiteX3" fmla="*/ 0 w 695325"/>
              <a:gd name="connsiteY3" fmla="*/ 0 h 2283668"/>
              <a:gd name="connsiteX0" fmla="*/ 695325 w 695325"/>
              <a:gd name="connsiteY0" fmla="*/ 2283668 h 2283668"/>
              <a:gd name="connsiteX1" fmla="*/ 0 w 695325"/>
              <a:gd name="connsiteY1" fmla="*/ 2283668 h 2283668"/>
              <a:gd name="connsiteX2" fmla="*/ 0 w 695325"/>
              <a:gd name="connsiteY2" fmla="*/ 0 h 2283668"/>
            </a:gdLst>
            <a:ahLst/>
            <a:cxnLst>
              <a:cxn ang="0">
                <a:pos x="connsiteX0" y="connsiteY0"/>
              </a:cxn>
              <a:cxn ang="0">
                <a:pos x="connsiteX1" y="connsiteY1"/>
              </a:cxn>
              <a:cxn ang="0">
                <a:pos x="connsiteX2" y="connsiteY2"/>
              </a:cxn>
            </a:cxnLst>
            <a:rect l="l" t="t" r="r" b="b"/>
            <a:pathLst>
              <a:path w="695325" h="2283668">
                <a:moveTo>
                  <a:pt x="695325" y="2283668"/>
                </a:moveTo>
                <a:lnTo>
                  <a:pt x="0" y="2283668"/>
                </a:lnTo>
                <a:lnTo>
                  <a:pt x="0" y="0"/>
                </a:lnTo>
              </a:path>
            </a:pathLst>
          </a:custGeom>
          <a:noFill/>
          <a:ln w="6350" cap="flat" cmpd="sng" algn="ctr">
            <a:solidFill>
              <a:srgbClr val="27ACAA"/>
            </a:solidFill>
            <a:prstDash val="solid"/>
            <a:tailEnd type="none"/>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41" name="Rectangle 40">
            <a:extLst>
              <a:ext uri="{FF2B5EF4-FFF2-40B4-BE49-F238E27FC236}">
                <a16:creationId xmlns:a16="http://schemas.microsoft.com/office/drawing/2014/main" id="{460D0817-16B9-4449-A9E2-672853756C33}"/>
              </a:ext>
            </a:extLst>
          </p:cNvPr>
          <p:cNvSpPr/>
          <p:nvPr/>
        </p:nvSpPr>
        <p:spPr>
          <a:xfrm>
            <a:off x="8052945" y="1990894"/>
            <a:ext cx="1487465" cy="615553"/>
          </a:xfrm>
          <a:prstGeom prst="rect">
            <a:avLst/>
          </a:prstGeom>
          <a:ln>
            <a:noFill/>
          </a:ln>
        </p:spPr>
        <p:txBody>
          <a:bodyPr wrap="square" lIns="0" tIns="0" rIns="0" bIns="0" anchor="t">
            <a:spAutoFit/>
          </a:bodyPr>
          <a:lstStyle/>
          <a:p>
            <a:pPr fontAlgn="auto">
              <a:spcBef>
                <a:spcPts val="0"/>
              </a:spcBef>
              <a:spcAft>
                <a:spcPts val="300"/>
              </a:spcAft>
              <a:buSzPct val="75000"/>
            </a:pPr>
            <a:r>
              <a:rPr lang="el-GR" sz="1000" b="1">
                <a:latin typeface="+mn-lt"/>
              </a:rPr>
              <a:t>Προτάσεις Πληροφοριακών Συστημάτων &amp; Τεχνολογίας</a:t>
            </a:r>
            <a:endParaRPr lang="en-US" sz="1000">
              <a:latin typeface="+mn-lt"/>
            </a:endParaRPr>
          </a:p>
        </p:txBody>
      </p:sp>
      <p:sp>
        <p:nvSpPr>
          <p:cNvPr id="60" name="TextBox 59">
            <a:extLst>
              <a:ext uri="{FF2B5EF4-FFF2-40B4-BE49-F238E27FC236}">
                <a16:creationId xmlns:a16="http://schemas.microsoft.com/office/drawing/2014/main" id="{FCFE5CCD-A7A5-4E0F-85EE-4C282AAE4400}"/>
              </a:ext>
            </a:extLst>
          </p:cNvPr>
          <p:cNvSpPr txBox="1"/>
          <p:nvPr/>
        </p:nvSpPr>
        <p:spPr>
          <a:xfrm>
            <a:off x="1710695" y="5134193"/>
            <a:ext cx="109975" cy="153888"/>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n-US" sz="1100" b="1">
                <a:latin typeface="+mn-lt"/>
              </a:rPr>
              <a:t>1</a:t>
            </a:r>
          </a:p>
        </p:txBody>
      </p:sp>
      <p:sp>
        <p:nvSpPr>
          <p:cNvPr id="61" name="TextBox 60">
            <a:extLst>
              <a:ext uri="{FF2B5EF4-FFF2-40B4-BE49-F238E27FC236}">
                <a16:creationId xmlns:a16="http://schemas.microsoft.com/office/drawing/2014/main" id="{67EC7AD2-19B4-4309-AA0F-1386591AE5B9}"/>
              </a:ext>
            </a:extLst>
          </p:cNvPr>
          <p:cNvSpPr txBox="1"/>
          <p:nvPr/>
        </p:nvSpPr>
        <p:spPr>
          <a:xfrm>
            <a:off x="2966115" y="5271147"/>
            <a:ext cx="109975" cy="153888"/>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n-US" sz="1100" b="1">
                <a:latin typeface="+mn-lt"/>
              </a:rPr>
              <a:t>2</a:t>
            </a:r>
          </a:p>
        </p:txBody>
      </p:sp>
      <p:sp>
        <p:nvSpPr>
          <p:cNvPr id="62" name="TextBox 61">
            <a:extLst>
              <a:ext uri="{FF2B5EF4-FFF2-40B4-BE49-F238E27FC236}">
                <a16:creationId xmlns:a16="http://schemas.microsoft.com/office/drawing/2014/main" id="{0CFB0065-B2DA-4A18-8354-673DA3E9B3A6}"/>
              </a:ext>
            </a:extLst>
          </p:cNvPr>
          <p:cNvSpPr txBox="1"/>
          <p:nvPr/>
        </p:nvSpPr>
        <p:spPr>
          <a:xfrm>
            <a:off x="4553939" y="4655558"/>
            <a:ext cx="109975" cy="153888"/>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n-US" sz="1100" b="1">
                <a:latin typeface="+mn-lt"/>
              </a:rPr>
              <a:t>3</a:t>
            </a:r>
          </a:p>
        </p:txBody>
      </p:sp>
      <p:sp>
        <p:nvSpPr>
          <p:cNvPr id="63" name="TextBox 62">
            <a:extLst>
              <a:ext uri="{FF2B5EF4-FFF2-40B4-BE49-F238E27FC236}">
                <a16:creationId xmlns:a16="http://schemas.microsoft.com/office/drawing/2014/main" id="{076139CD-36E6-4516-8140-13DD27B63F1B}"/>
              </a:ext>
            </a:extLst>
          </p:cNvPr>
          <p:cNvSpPr txBox="1"/>
          <p:nvPr/>
        </p:nvSpPr>
        <p:spPr>
          <a:xfrm>
            <a:off x="5499887" y="5523062"/>
            <a:ext cx="109975" cy="153888"/>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n-US" sz="1100" b="1">
                <a:latin typeface="+mn-lt"/>
              </a:rPr>
              <a:t>4</a:t>
            </a:r>
          </a:p>
        </p:txBody>
      </p:sp>
      <p:sp>
        <p:nvSpPr>
          <p:cNvPr id="64" name="TextBox 63">
            <a:extLst>
              <a:ext uri="{FF2B5EF4-FFF2-40B4-BE49-F238E27FC236}">
                <a16:creationId xmlns:a16="http://schemas.microsoft.com/office/drawing/2014/main" id="{6B58C1B6-AFF4-417C-8A27-2445F75058A8}"/>
              </a:ext>
            </a:extLst>
          </p:cNvPr>
          <p:cNvSpPr txBox="1"/>
          <p:nvPr/>
        </p:nvSpPr>
        <p:spPr>
          <a:xfrm>
            <a:off x="7143354" y="5140020"/>
            <a:ext cx="109975" cy="153888"/>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n-US" sz="1100" b="1">
                <a:latin typeface="+mn-lt"/>
              </a:rPr>
              <a:t>5</a:t>
            </a:r>
          </a:p>
        </p:txBody>
      </p:sp>
      <p:sp>
        <p:nvSpPr>
          <p:cNvPr id="65" name="TextBox 64">
            <a:extLst>
              <a:ext uri="{FF2B5EF4-FFF2-40B4-BE49-F238E27FC236}">
                <a16:creationId xmlns:a16="http://schemas.microsoft.com/office/drawing/2014/main" id="{D0D3A6A0-8669-4DDF-A21A-A0412FB7E8B7}"/>
              </a:ext>
            </a:extLst>
          </p:cNvPr>
          <p:cNvSpPr txBox="1"/>
          <p:nvPr/>
        </p:nvSpPr>
        <p:spPr>
          <a:xfrm>
            <a:off x="7590282" y="2979010"/>
            <a:ext cx="109975" cy="153888"/>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n-US" sz="1100" b="1">
                <a:latin typeface="+mn-lt"/>
              </a:rPr>
              <a:t>6</a:t>
            </a:r>
          </a:p>
        </p:txBody>
      </p:sp>
      <p:sp>
        <p:nvSpPr>
          <p:cNvPr id="66" name="TextBox 65">
            <a:extLst>
              <a:ext uri="{FF2B5EF4-FFF2-40B4-BE49-F238E27FC236}">
                <a16:creationId xmlns:a16="http://schemas.microsoft.com/office/drawing/2014/main" id="{B4D865BE-FEE6-48FB-96C5-7040DEF55B6B}"/>
              </a:ext>
            </a:extLst>
          </p:cNvPr>
          <p:cNvSpPr txBox="1"/>
          <p:nvPr/>
        </p:nvSpPr>
        <p:spPr>
          <a:xfrm>
            <a:off x="8360586" y="3705357"/>
            <a:ext cx="109975" cy="153888"/>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n-US" sz="1100" b="1">
                <a:latin typeface="+mn-lt"/>
              </a:rPr>
              <a:t>7</a:t>
            </a:r>
          </a:p>
        </p:txBody>
      </p:sp>
      <p:sp>
        <p:nvSpPr>
          <p:cNvPr id="67" name="TextBox 66">
            <a:extLst>
              <a:ext uri="{FF2B5EF4-FFF2-40B4-BE49-F238E27FC236}">
                <a16:creationId xmlns:a16="http://schemas.microsoft.com/office/drawing/2014/main" id="{BE2B5E3B-5A58-4AF7-9EEE-E4E2DF988C7B}"/>
              </a:ext>
            </a:extLst>
          </p:cNvPr>
          <p:cNvSpPr txBox="1"/>
          <p:nvPr/>
        </p:nvSpPr>
        <p:spPr>
          <a:xfrm>
            <a:off x="8951851" y="2938131"/>
            <a:ext cx="109975" cy="153888"/>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n-US" sz="1100" b="1">
                <a:latin typeface="+mn-lt"/>
              </a:rPr>
              <a:t>8</a:t>
            </a:r>
          </a:p>
        </p:txBody>
      </p:sp>
      <p:sp>
        <p:nvSpPr>
          <p:cNvPr id="70" name="Rectangle 69">
            <a:extLst>
              <a:ext uri="{FF2B5EF4-FFF2-40B4-BE49-F238E27FC236}">
                <a16:creationId xmlns:a16="http://schemas.microsoft.com/office/drawing/2014/main" id="{5B057B08-A363-4293-8FD5-CC23D87BED4C}"/>
              </a:ext>
            </a:extLst>
          </p:cNvPr>
          <p:cNvSpPr/>
          <p:nvPr/>
        </p:nvSpPr>
        <p:spPr>
          <a:xfrm>
            <a:off x="9355726" y="1430788"/>
            <a:ext cx="989710" cy="461665"/>
          </a:xfrm>
          <a:prstGeom prst="rect">
            <a:avLst/>
          </a:prstGeom>
          <a:ln>
            <a:noFill/>
          </a:ln>
        </p:spPr>
        <p:txBody>
          <a:bodyPr wrap="square" lIns="0" tIns="0" rIns="0" bIns="0" anchor="t">
            <a:spAutoFit/>
          </a:bodyPr>
          <a:lstStyle/>
          <a:p>
            <a:pPr fontAlgn="auto">
              <a:spcBef>
                <a:spcPts val="0"/>
              </a:spcBef>
              <a:spcAft>
                <a:spcPts val="300"/>
              </a:spcAft>
              <a:buSzPct val="75000"/>
            </a:pPr>
            <a:r>
              <a:rPr lang="el-GR" sz="1000" b="1" dirty="0">
                <a:latin typeface="+mn-lt"/>
              </a:rPr>
              <a:t>Προτεινόμενο Νομοθετικό Πλαίσιο</a:t>
            </a:r>
            <a:endParaRPr lang="en-US" sz="1000" dirty="0">
              <a:latin typeface="+mn-lt"/>
            </a:endParaRPr>
          </a:p>
        </p:txBody>
      </p:sp>
      <p:sp>
        <p:nvSpPr>
          <p:cNvPr id="79" name="Oval 78">
            <a:extLst>
              <a:ext uri="{FF2B5EF4-FFF2-40B4-BE49-F238E27FC236}">
                <a16:creationId xmlns:a16="http://schemas.microsoft.com/office/drawing/2014/main" id="{5A7DD7B6-F302-4387-B7F9-9F89152A7EF3}"/>
              </a:ext>
            </a:extLst>
          </p:cNvPr>
          <p:cNvSpPr/>
          <p:nvPr/>
        </p:nvSpPr>
        <p:spPr>
          <a:xfrm>
            <a:off x="9968274" y="2343564"/>
            <a:ext cx="288000" cy="288000"/>
          </a:xfrm>
          <a:prstGeom prst="ellipse">
            <a:avLst/>
          </a:prstGeom>
          <a:solidFill>
            <a:schemeClr val="tx2"/>
          </a:solidFill>
          <a:ln w="28575" cap="flat" cmpd="sng" algn="ctr">
            <a:solidFill>
              <a:srgbClr val="FFFFFF"/>
            </a:solidFill>
            <a:prstDash val="solid"/>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80" name="Rectangle 6">
            <a:extLst>
              <a:ext uri="{FF2B5EF4-FFF2-40B4-BE49-F238E27FC236}">
                <a16:creationId xmlns:a16="http://schemas.microsoft.com/office/drawing/2014/main" id="{7465D7BA-09E1-4270-9A62-7B0CEEC270C8}"/>
              </a:ext>
            </a:extLst>
          </p:cNvPr>
          <p:cNvSpPr/>
          <p:nvPr/>
        </p:nvSpPr>
        <p:spPr>
          <a:xfrm rot="10800000">
            <a:off x="9845552" y="1822019"/>
            <a:ext cx="252726" cy="483344"/>
          </a:xfrm>
          <a:custGeom>
            <a:avLst/>
            <a:gdLst>
              <a:gd name="connsiteX0" fmla="*/ 0 w 695325"/>
              <a:gd name="connsiteY0" fmla="*/ 0 h 2283668"/>
              <a:gd name="connsiteX1" fmla="*/ 695325 w 695325"/>
              <a:gd name="connsiteY1" fmla="*/ 0 h 2283668"/>
              <a:gd name="connsiteX2" fmla="*/ 695325 w 695325"/>
              <a:gd name="connsiteY2" fmla="*/ 2283668 h 2283668"/>
              <a:gd name="connsiteX3" fmla="*/ 0 w 695325"/>
              <a:gd name="connsiteY3" fmla="*/ 2283668 h 2283668"/>
              <a:gd name="connsiteX4" fmla="*/ 0 w 695325"/>
              <a:gd name="connsiteY4" fmla="*/ 0 h 2283668"/>
              <a:gd name="connsiteX0" fmla="*/ 695325 w 786765"/>
              <a:gd name="connsiteY0" fmla="*/ 0 h 2283668"/>
              <a:gd name="connsiteX1" fmla="*/ 695325 w 786765"/>
              <a:gd name="connsiteY1" fmla="*/ 2283668 h 2283668"/>
              <a:gd name="connsiteX2" fmla="*/ 0 w 786765"/>
              <a:gd name="connsiteY2" fmla="*/ 2283668 h 2283668"/>
              <a:gd name="connsiteX3" fmla="*/ 0 w 786765"/>
              <a:gd name="connsiteY3" fmla="*/ 0 h 2283668"/>
              <a:gd name="connsiteX4" fmla="*/ 786765 w 786765"/>
              <a:gd name="connsiteY4" fmla="*/ 91440 h 2283668"/>
              <a:gd name="connsiteX0" fmla="*/ 695325 w 695325"/>
              <a:gd name="connsiteY0" fmla="*/ 0 h 2283668"/>
              <a:gd name="connsiteX1" fmla="*/ 695325 w 695325"/>
              <a:gd name="connsiteY1" fmla="*/ 2283668 h 2283668"/>
              <a:gd name="connsiteX2" fmla="*/ 0 w 695325"/>
              <a:gd name="connsiteY2" fmla="*/ 2283668 h 2283668"/>
              <a:gd name="connsiteX3" fmla="*/ 0 w 695325"/>
              <a:gd name="connsiteY3" fmla="*/ 0 h 2283668"/>
              <a:gd name="connsiteX0" fmla="*/ 695325 w 695325"/>
              <a:gd name="connsiteY0" fmla="*/ 2283668 h 2283668"/>
              <a:gd name="connsiteX1" fmla="*/ 0 w 695325"/>
              <a:gd name="connsiteY1" fmla="*/ 2283668 h 2283668"/>
              <a:gd name="connsiteX2" fmla="*/ 0 w 695325"/>
              <a:gd name="connsiteY2" fmla="*/ 0 h 2283668"/>
            </a:gdLst>
            <a:ahLst/>
            <a:cxnLst>
              <a:cxn ang="0">
                <a:pos x="connsiteX0" y="connsiteY0"/>
              </a:cxn>
              <a:cxn ang="0">
                <a:pos x="connsiteX1" y="connsiteY1"/>
              </a:cxn>
              <a:cxn ang="0">
                <a:pos x="connsiteX2" y="connsiteY2"/>
              </a:cxn>
            </a:cxnLst>
            <a:rect l="l" t="t" r="r" b="b"/>
            <a:pathLst>
              <a:path w="695325" h="2283668">
                <a:moveTo>
                  <a:pt x="695325" y="2283668"/>
                </a:moveTo>
                <a:lnTo>
                  <a:pt x="0" y="2283668"/>
                </a:lnTo>
                <a:lnTo>
                  <a:pt x="0" y="0"/>
                </a:lnTo>
              </a:path>
            </a:pathLst>
          </a:custGeom>
          <a:noFill/>
          <a:ln w="6350" cap="flat" cmpd="sng" algn="ctr">
            <a:solidFill>
              <a:srgbClr val="27ACAA"/>
            </a:solidFill>
            <a:prstDash val="solid"/>
            <a:tailEnd type="none"/>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7" name="TextBox 6">
            <a:extLst>
              <a:ext uri="{FF2B5EF4-FFF2-40B4-BE49-F238E27FC236}">
                <a16:creationId xmlns:a16="http://schemas.microsoft.com/office/drawing/2014/main" id="{EA28AF8B-7548-4239-8562-3BC7A37D8E54}"/>
              </a:ext>
            </a:extLst>
          </p:cNvPr>
          <p:cNvSpPr txBox="1"/>
          <p:nvPr/>
        </p:nvSpPr>
        <p:spPr>
          <a:xfrm>
            <a:off x="10041961" y="2412991"/>
            <a:ext cx="177600" cy="145874"/>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l-GR" sz="900" b="1">
                <a:latin typeface="+mn-lt"/>
              </a:rPr>
              <a:t> 9</a:t>
            </a:r>
          </a:p>
        </p:txBody>
      </p:sp>
      <p:grpSp>
        <p:nvGrpSpPr>
          <p:cNvPr id="97" name="Group 96">
            <a:extLst>
              <a:ext uri="{FF2B5EF4-FFF2-40B4-BE49-F238E27FC236}">
                <a16:creationId xmlns:a16="http://schemas.microsoft.com/office/drawing/2014/main" id="{BD899042-1750-4843-BE23-C2D166A38FFC}"/>
              </a:ext>
            </a:extLst>
          </p:cNvPr>
          <p:cNvGrpSpPr/>
          <p:nvPr/>
        </p:nvGrpSpPr>
        <p:grpSpPr>
          <a:xfrm>
            <a:off x="176245" y="5226881"/>
            <a:ext cx="1585887" cy="1537844"/>
            <a:chOff x="219408" y="5163172"/>
            <a:chExt cx="1585887" cy="1537844"/>
          </a:xfrm>
        </p:grpSpPr>
        <p:sp>
          <p:nvSpPr>
            <p:cNvPr id="88" name="Oval 87">
              <a:extLst>
                <a:ext uri="{FF2B5EF4-FFF2-40B4-BE49-F238E27FC236}">
                  <a16:creationId xmlns:a16="http://schemas.microsoft.com/office/drawing/2014/main" id="{692D19B1-238A-4170-A9D3-35D96926180A}"/>
                </a:ext>
              </a:extLst>
            </p:cNvPr>
            <p:cNvSpPr/>
            <p:nvPr/>
          </p:nvSpPr>
          <p:spPr>
            <a:xfrm>
              <a:off x="1085758" y="5835825"/>
              <a:ext cx="288000" cy="288000"/>
            </a:xfrm>
            <a:prstGeom prst="ellipse">
              <a:avLst/>
            </a:prstGeom>
            <a:solidFill>
              <a:schemeClr val="tx2"/>
            </a:solidFill>
            <a:ln w="28575" cap="flat" cmpd="sng" algn="ctr">
              <a:solidFill>
                <a:srgbClr val="FFFFFF"/>
              </a:solidFill>
              <a:prstDash val="solid"/>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grpSp>
          <p:nvGrpSpPr>
            <p:cNvPr id="81" name="Gruppieren 29">
              <a:extLst>
                <a:ext uri="{FF2B5EF4-FFF2-40B4-BE49-F238E27FC236}">
                  <a16:creationId xmlns:a16="http://schemas.microsoft.com/office/drawing/2014/main" id="{1A6485B6-CD96-48D5-AE05-4DB8C54AF5F1}"/>
                </a:ext>
              </a:extLst>
            </p:cNvPr>
            <p:cNvGrpSpPr/>
            <p:nvPr/>
          </p:nvGrpSpPr>
          <p:grpSpPr>
            <a:xfrm>
              <a:off x="219408" y="5163172"/>
              <a:ext cx="1585887" cy="1537844"/>
              <a:chOff x="7067546" y="190680"/>
              <a:chExt cx="1677773" cy="2028910"/>
            </a:xfrm>
          </p:grpSpPr>
          <p:grpSp>
            <p:nvGrpSpPr>
              <p:cNvPr id="82" name="Gruppieren 577">
                <a:extLst>
                  <a:ext uri="{FF2B5EF4-FFF2-40B4-BE49-F238E27FC236}">
                    <a16:creationId xmlns:a16="http://schemas.microsoft.com/office/drawing/2014/main" id="{241AB337-75B1-40A1-A61F-709C192C6F66}"/>
                  </a:ext>
                </a:extLst>
              </p:cNvPr>
              <p:cNvGrpSpPr/>
              <p:nvPr/>
            </p:nvGrpSpPr>
            <p:grpSpPr bwMode="gray">
              <a:xfrm>
                <a:off x="7067546" y="190680"/>
                <a:ext cx="1095352" cy="1094897"/>
                <a:chOff x="750421" y="2153084"/>
                <a:chExt cx="2309411" cy="2308438"/>
              </a:xfrm>
              <a:effectLst/>
            </p:grpSpPr>
            <p:sp>
              <p:nvSpPr>
                <p:cNvPr id="85" name="Rectangle 5">
                  <a:extLst>
                    <a:ext uri="{FF2B5EF4-FFF2-40B4-BE49-F238E27FC236}">
                      <a16:creationId xmlns:a16="http://schemas.microsoft.com/office/drawing/2014/main" id="{09F2AADD-E2BD-45B2-AF65-EA0BA0778DA4}"/>
                    </a:ext>
                  </a:extLst>
                </p:cNvPr>
                <p:cNvSpPr>
                  <a:spLocks noChangeArrowheads="1"/>
                </p:cNvSpPr>
                <p:nvPr/>
              </p:nvSpPr>
              <p:spPr bwMode="gray">
                <a:xfrm>
                  <a:off x="2950574" y="2385072"/>
                  <a:ext cx="109258" cy="2076450"/>
                </a:xfrm>
                <a:prstGeom prst="roundRect">
                  <a:avLst>
                    <a:gd name="adj" fmla="val 50000"/>
                  </a:avLst>
                </a:prstGeom>
                <a:solidFill>
                  <a:schemeClr val="bg1">
                    <a:lumMod val="85000"/>
                  </a:schemeClr>
                </a:solidFill>
                <a:ln w="12700">
                  <a:noFill/>
                  <a:round/>
                  <a:headEnd/>
                  <a:tailE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4B4B4B"/>
                    </a:solidFill>
                    <a:effectLst/>
                    <a:uLnTx/>
                    <a:uFillTx/>
                    <a:latin typeface="Arial"/>
                  </a:endParaRPr>
                </a:p>
              </p:txBody>
            </p:sp>
            <p:sp>
              <p:nvSpPr>
                <p:cNvPr id="86" name="Rectangle 7">
                  <a:extLst>
                    <a:ext uri="{FF2B5EF4-FFF2-40B4-BE49-F238E27FC236}">
                      <a16:creationId xmlns:a16="http://schemas.microsoft.com/office/drawing/2014/main" id="{9373C175-4883-456F-817C-350ABC2CF098}"/>
                    </a:ext>
                  </a:extLst>
                </p:cNvPr>
                <p:cNvSpPr>
                  <a:spLocks noChangeArrowheads="1"/>
                </p:cNvSpPr>
                <p:nvPr/>
              </p:nvSpPr>
              <p:spPr bwMode="gray">
                <a:xfrm>
                  <a:off x="2950574" y="2475560"/>
                  <a:ext cx="109258" cy="825500"/>
                </a:xfrm>
                <a:prstGeom prst="rect">
                  <a:avLst/>
                </a:prstGeom>
                <a:solidFill>
                  <a:schemeClr val="tx1">
                    <a:lumMod val="60000"/>
                    <a:lumOff val="40000"/>
                  </a:schemeClr>
                </a:solidFill>
                <a:ln w="12700">
                  <a:noFill/>
                  <a:round/>
                  <a:headEnd/>
                  <a:tailEnd/>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4B4B4B"/>
                    </a:solidFill>
                    <a:effectLst/>
                    <a:uLnTx/>
                    <a:uFillTx/>
                    <a:latin typeface="Arial"/>
                  </a:endParaRPr>
                </a:p>
              </p:txBody>
            </p:sp>
            <p:sp>
              <p:nvSpPr>
                <p:cNvPr id="87" name="Freeform 6">
                  <a:extLst>
                    <a:ext uri="{FF2B5EF4-FFF2-40B4-BE49-F238E27FC236}">
                      <a16:creationId xmlns:a16="http://schemas.microsoft.com/office/drawing/2014/main" id="{A3F61BA9-5DC7-4175-AF6F-4846E5DF5699}"/>
                    </a:ext>
                  </a:extLst>
                </p:cNvPr>
                <p:cNvSpPr>
                  <a:spLocks/>
                </p:cNvSpPr>
                <p:nvPr/>
              </p:nvSpPr>
              <p:spPr bwMode="gray">
                <a:xfrm flipH="1">
                  <a:off x="750421" y="2153084"/>
                  <a:ext cx="2309411" cy="1030731"/>
                </a:xfrm>
                <a:custGeom>
                  <a:avLst/>
                  <a:gdLst/>
                  <a:ahLst/>
                  <a:cxnLst>
                    <a:cxn ang="0">
                      <a:pos x="502" y="293"/>
                    </a:cxn>
                    <a:cxn ang="0">
                      <a:pos x="425" y="178"/>
                    </a:cxn>
                    <a:cxn ang="0">
                      <a:pos x="425" y="178"/>
                    </a:cxn>
                    <a:cxn ang="0">
                      <a:pos x="425" y="178"/>
                    </a:cxn>
                    <a:cxn ang="0">
                      <a:pos x="502" y="62"/>
                    </a:cxn>
                    <a:cxn ang="0">
                      <a:pos x="522" y="33"/>
                    </a:cxn>
                    <a:cxn ang="0">
                      <a:pos x="527" y="10"/>
                    </a:cxn>
                    <a:cxn ang="0">
                      <a:pos x="511" y="0"/>
                    </a:cxn>
                    <a:cxn ang="0">
                      <a:pos x="0" y="0"/>
                    </a:cxn>
                    <a:cxn ang="0">
                      <a:pos x="0" y="178"/>
                    </a:cxn>
                    <a:cxn ang="0">
                      <a:pos x="0" y="356"/>
                    </a:cxn>
                    <a:cxn ang="0">
                      <a:pos x="511" y="356"/>
                    </a:cxn>
                    <a:cxn ang="0">
                      <a:pos x="527" y="345"/>
                    </a:cxn>
                    <a:cxn ang="0">
                      <a:pos x="522" y="323"/>
                    </a:cxn>
                    <a:cxn ang="0">
                      <a:pos x="502" y="293"/>
                    </a:cxn>
                  </a:cxnLst>
                  <a:rect l="0" t="0" r="r" b="b"/>
                  <a:pathLst>
                    <a:path w="530" h="356">
                      <a:moveTo>
                        <a:pt x="502" y="293"/>
                      </a:moveTo>
                      <a:cubicBezTo>
                        <a:pt x="425" y="178"/>
                        <a:pt x="425" y="178"/>
                        <a:pt x="425" y="178"/>
                      </a:cubicBezTo>
                      <a:cubicBezTo>
                        <a:pt x="425" y="178"/>
                        <a:pt x="425" y="178"/>
                        <a:pt x="425" y="178"/>
                      </a:cubicBezTo>
                      <a:cubicBezTo>
                        <a:pt x="425" y="178"/>
                        <a:pt x="425" y="178"/>
                        <a:pt x="425" y="178"/>
                      </a:cubicBezTo>
                      <a:cubicBezTo>
                        <a:pt x="502" y="62"/>
                        <a:pt x="502" y="62"/>
                        <a:pt x="502" y="62"/>
                      </a:cubicBezTo>
                      <a:cubicBezTo>
                        <a:pt x="502" y="62"/>
                        <a:pt x="503" y="63"/>
                        <a:pt x="522" y="33"/>
                      </a:cubicBezTo>
                      <a:cubicBezTo>
                        <a:pt x="528" y="24"/>
                        <a:pt x="530" y="17"/>
                        <a:pt x="527" y="10"/>
                      </a:cubicBezTo>
                      <a:cubicBezTo>
                        <a:pt x="523" y="0"/>
                        <a:pt x="511" y="0"/>
                        <a:pt x="511" y="0"/>
                      </a:cubicBezTo>
                      <a:cubicBezTo>
                        <a:pt x="0" y="0"/>
                        <a:pt x="0" y="0"/>
                        <a:pt x="0" y="0"/>
                      </a:cubicBezTo>
                      <a:cubicBezTo>
                        <a:pt x="0" y="178"/>
                        <a:pt x="0" y="178"/>
                        <a:pt x="0" y="178"/>
                      </a:cubicBezTo>
                      <a:cubicBezTo>
                        <a:pt x="0" y="356"/>
                        <a:pt x="0" y="356"/>
                        <a:pt x="0" y="356"/>
                      </a:cubicBezTo>
                      <a:cubicBezTo>
                        <a:pt x="511" y="356"/>
                        <a:pt x="511" y="356"/>
                        <a:pt x="511" y="356"/>
                      </a:cubicBezTo>
                      <a:cubicBezTo>
                        <a:pt x="511" y="356"/>
                        <a:pt x="523" y="356"/>
                        <a:pt x="527" y="345"/>
                      </a:cubicBezTo>
                      <a:cubicBezTo>
                        <a:pt x="530" y="338"/>
                        <a:pt x="528" y="332"/>
                        <a:pt x="522" y="323"/>
                      </a:cubicBezTo>
                      <a:cubicBezTo>
                        <a:pt x="503" y="293"/>
                        <a:pt x="502" y="293"/>
                        <a:pt x="502" y="293"/>
                      </a:cubicBezTo>
                      <a:close/>
                    </a:path>
                  </a:pathLst>
                </a:custGeom>
                <a:solidFill>
                  <a:schemeClr val="tx2"/>
                </a:solidFill>
                <a:ln w="12700">
                  <a:noFill/>
                  <a:round/>
                  <a:headEnd/>
                  <a:tailEnd/>
                </a:ln>
                <a:effectLst/>
              </p:spPr>
              <p:txBody>
                <a:bodyPr vert="horz" wrap="none" rIns="21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a:ln>
                      <a:noFill/>
                    </a:ln>
                    <a:solidFill>
                      <a:srgbClr val="FFFFFF"/>
                    </a:solidFill>
                    <a:effectLst/>
                    <a:uLnTx/>
                    <a:uFillTx/>
                    <a:latin typeface="+mn-lt"/>
                  </a:endParaRPr>
                </a:p>
              </p:txBody>
            </p:sp>
          </p:grpSp>
          <p:sp>
            <p:nvSpPr>
              <p:cNvPr id="84" name="Rechteck 28">
                <a:extLst>
                  <a:ext uri="{FF2B5EF4-FFF2-40B4-BE49-F238E27FC236}">
                    <a16:creationId xmlns:a16="http://schemas.microsoft.com/office/drawing/2014/main" id="{7EE3602B-0EBA-4C35-A346-09D9C4531509}"/>
                  </a:ext>
                </a:extLst>
              </p:cNvPr>
              <p:cNvSpPr/>
              <p:nvPr/>
            </p:nvSpPr>
            <p:spPr bwMode="auto">
              <a:xfrm>
                <a:off x="7527552" y="300713"/>
                <a:ext cx="1217767" cy="1918877"/>
              </a:xfrm>
              <a:prstGeom prst="rect">
                <a:avLst/>
              </a:prstGeom>
              <a:noFill/>
              <a:ln w="12700">
                <a:noFill/>
                <a:round/>
                <a:headEnd/>
                <a:tailEnd/>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ndParaRPr>
              </a:p>
            </p:txBody>
          </p:sp>
        </p:grpSp>
        <p:sp>
          <p:nvSpPr>
            <p:cNvPr id="95" name="Rectangle 94">
              <a:extLst>
                <a:ext uri="{FF2B5EF4-FFF2-40B4-BE49-F238E27FC236}">
                  <a16:creationId xmlns:a16="http://schemas.microsoft.com/office/drawing/2014/main" id="{CDD19635-9CC3-3F43-8EDE-6550187E62F2}"/>
                </a:ext>
              </a:extLst>
            </p:cNvPr>
            <p:cNvSpPr/>
            <p:nvPr/>
          </p:nvSpPr>
          <p:spPr>
            <a:xfrm>
              <a:off x="364118" y="5190472"/>
              <a:ext cx="914726" cy="341632"/>
            </a:xfrm>
            <a:prstGeom prst="rect">
              <a:avLst/>
            </a:prstGeom>
          </p:spPr>
          <p:txBody>
            <a:bodyPr wrap="square">
              <a:sp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lang="el-GR" sz="900" b="1" kern="0">
                  <a:latin typeface="EYInterstate" panose="02000503020000020004" pitchFamily="2" charset="0"/>
                </a:rPr>
                <a:t>Ολοκλήρωση</a:t>
              </a:r>
              <a:br>
                <a:rPr lang="el-GR" sz="900" b="1" kern="0">
                  <a:latin typeface="EYInterstate" panose="02000503020000020004" pitchFamily="2" charset="0"/>
                </a:rPr>
              </a:br>
              <a:r>
                <a:rPr lang="el-GR" sz="900" b="1" kern="0">
                  <a:latin typeface="EYInterstate" panose="02000503020000020004" pitchFamily="2" charset="0"/>
                </a:rPr>
                <a:t>Φάσης </a:t>
              </a:r>
              <a:r>
                <a:rPr lang="en-US" sz="900" b="1" kern="0">
                  <a:latin typeface="EYInterstate" panose="02000503020000020004" pitchFamily="2" charset="0"/>
                </a:rPr>
                <a:t>1</a:t>
              </a:r>
            </a:p>
          </p:txBody>
        </p:sp>
      </p:grpSp>
      <p:sp>
        <p:nvSpPr>
          <p:cNvPr id="93" name="Rectangle 92">
            <a:extLst>
              <a:ext uri="{FF2B5EF4-FFF2-40B4-BE49-F238E27FC236}">
                <a16:creationId xmlns:a16="http://schemas.microsoft.com/office/drawing/2014/main" id="{FC452767-ED84-4B12-9006-283C4077A4E9}"/>
              </a:ext>
            </a:extLst>
          </p:cNvPr>
          <p:cNvSpPr/>
          <p:nvPr/>
        </p:nvSpPr>
        <p:spPr>
          <a:xfrm>
            <a:off x="10879102" y="3544988"/>
            <a:ext cx="948648" cy="461665"/>
          </a:xfrm>
          <a:prstGeom prst="rect">
            <a:avLst/>
          </a:prstGeom>
          <a:ln>
            <a:noFill/>
          </a:ln>
        </p:spPr>
        <p:txBody>
          <a:bodyPr wrap="square" lIns="0" tIns="0" rIns="0" bIns="0" anchor="t">
            <a:spAutoFit/>
          </a:bodyPr>
          <a:lstStyle/>
          <a:p>
            <a:pPr fontAlgn="auto">
              <a:spcBef>
                <a:spcPts val="0"/>
              </a:spcBef>
              <a:spcAft>
                <a:spcPts val="300"/>
              </a:spcAft>
              <a:buSzPct val="75000"/>
            </a:pPr>
            <a:r>
              <a:rPr lang="el-GR" sz="1000" b="1">
                <a:latin typeface="+mn-lt"/>
              </a:rPr>
              <a:t>Εκτίμηση Απαιτήσεων </a:t>
            </a:r>
            <a:r>
              <a:rPr lang="en-US" sz="1000" b="1" err="1">
                <a:latin typeface="+mn-lt"/>
              </a:rPr>
              <a:t>CapEx</a:t>
            </a:r>
            <a:r>
              <a:rPr lang="en-US" sz="1000" b="1">
                <a:latin typeface="+mn-lt"/>
              </a:rPr>
              <a:t>/</a:t>
            </a:r>
            <a:r>
              <a:rPr lang="en-US" sz="1000" b="1" err="1">
                <a:latin typeface="+mn-lt"/>
              </a:rPr>
              <a:t>OpEx</a:t>
            </a:r>
            <a:endParaRPr lang="en-US" sz="1000">
              <a:latin typeface="+mn-lt"/>
            </a:endParaRPr>
          </a:p>
        </p:txBody>
      </p:sp>
      <p:sp>
        <p:nvSpPr>
          <p:cNvPr id="94" name="Rectangle 6">
            <a:extLst>
              <a:ext uri="{FF2B5EF4-FFF2-40B4-BE49-F238E27FC236}">
                <a16:creationId xmlns:a16="http://schemas.microsoft.com/office/drawing/2014/main" id="{71059DBF-F117-4ECA-8201-22D83AF7BC9F}"/>
              </a:ext>
            </a:extLst>
          </p:cNvPr>
          <p:cNvSpPr/>
          <p:nvPr/>
        </p:nvSpPr>
        <p:spPr>
          <a:xfrm rot="10800000" flipH="1" flipV="1">
            <a:off x="10687980" y="3162290"/>
            <a:ext cx="141780" cy="809297"/>
          </a:xfrm>
          <a:custGeom>
            <a:avLst/>
            <a:gdLst>
              <a:gd name="connsiteX0" fmla="*/ 0 w 695325"/>
              <a:gd name="connsiteY0" fmla="*/ 0 h 2283668"/>
              <a:gd name="connsiteX1" fmla="*/ 695325 w 695325"/>
              <a:gd name="connsiteY1" fmla="*/ 0 h 2283668"/>
              <a:gd name="connsiteX2" fmla="*/ 695325 w 695325"/>
              <a:gd name="connsiteY2" fmla="*/ 2283668 h 2283668"/>
              <a:gd name="connsiteX3" fmla="*/ 0 w 695325"/>
              <a:gd name="connsiteY3" fmla="*/ 2283668 h 2283668"/>
              <a:gd name="connsiteX4" fmla="*/ 0 w 695325"/>
              <a:gd name="connsiteY4" fmla="*/ 0 h 2283668"/>
              <a:gd name="connsiteX0" fmla="*/ 695325 w 786765"/>
              <a:gd name="connsiteY0" fmla="*/ 0 h 2283668"/>
              <a:gd name="connsiteX1" fmla="*/ 695325 w 786765"/>
              <a:gd name="connsiteY1" fmla="*/ 2283668 h 2283668"/>
              <a:gd name="connsiteX2" fmla="*/ 0 w 786765"/>
              <a:gd name="connsiteY2" fmla="*/ 2283668 h 2283668"/>
              <a:gd name="connsiteX3" fmla="*/ 0 w 786765"/>
              <a:gd name="connsiteY3" fmla="*/ 0 h 2283668"/>
              <a:gd name="connsiteX4" fmla="*/ 786765 w 786765"/>
              <a:gd name="connsiteY4" fmla="*/ 91440 h 2283668"/>
              <a:gd name="connsiteX0" fmla="*/ 695325 w 695325"/>
              <a:gd name="connsiteY0" fmla="*/ 0 h 2283668"/>
              <a:gd name="connsiteX1" fmla="*/ 695325 w 695325"/>
              <a:gd name="connsiteY1" fmla="*/ 2283668 h 2283668"/>
              <a:gd name="connsiteX2" fmla="*/ 0 w 695325"/>
              <a:gd name="connsiteY2" fmla="*/ 2283668 h 2283668"/>
              <a:gd name="connsiteX3" fmla="*/ 0 w 695325"/>
              <a:gd name="connsiteY3" fmla="*/ 0 h 2283668"/>
              <a:gd name="connsiteX0" fmla="*/ 695325 w 695325"/>
              <a:gd name="connsiteY0" fmla="*/ 2283668 h 2283668"/>
              <a:gd name="connsiteX1" fmla="*/ 0 w 695325"/>
              <a:gd name="connsiteY1" fmla="*/ 2283668 h 2283668"/>
              <a:gd name="connsiteX2" fmla="*/ 0 w 695325"/>
              <a:gd name="connsiteY2" fmla="*/ 0 h 2283668"/>
            </a:gdLst>
            <a:ahLst/>
            <a:cxnLst>
              <a:cxn ang="0">
                <a:pos x="connsiteX0" y="connsiteY0"/>
              </a:cxn>
              <a:cxn ang="0">
                <a:pos x="connsiteX1" y="connsiteY1"/>
              </a:cxn>
              <a:cxn ang="0">
                <a:pos x="connsiteX2" y="connsiteY2"/>
              </a:cxn>
            </a:cxnLst>
            <a:rect l="l" t="t" r="r" b="b"/>
            <a:pathLst>
              <a:path w="695325" h="2283668">
                <a:moveTo>
                  <a:pt x="695325" y="2283668"/>
                </a:moveTo>
                <a:lnTo>
                  <a:pt x="0" y="2283668"/>
                </a:lnTo>
                <a:lnTo>
                  <a:pt x="0" y="0"/>
                </a:lnTo>
              </a:path>
            </a:pathLst>
          </a:custGeom>
          <a:noFill/>
          <a:ln w="6350" cap="flat" cmpd="sng" algn="ctr">
            <a:solidFill>
              <a:srgbClr val="208C89"/>
            </a:solidFill>
            <a:prstDash val="solid"/>
            <a:tailEnd type="none"/>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108" name="Oval 107">
            <a:extLst>
              <a:ext uri="{FF2B5EF4-FFF2-40B4-BE49-F238E27FC236}">
                <a16:creationId xmlns:a16="http://schemas.microsoft.com/office/drawing/2014/main" id="{A6941FE5-E12D-4986-B760-70FDAAA34EEB}"/>
              </a:ext>
            </a:extLst>
          </p:cNvPr>
          <p:cNvSpPr/>
          <p:nvPr/>
        </p:nvSpPr>
        <p:spPr>
          <a:xfrm>
            <a:off x="10515690" y="2832848"/>
            <a:ext cx="288000" cy="288000"/>
          </a:xfrm>
          <a:prstGeom prst="ellipse">
            <a:avLst/>
          </a:prstGeom>
          <a:solidFill>
            <a:schemeClr val="tx2"/>
          </a:solidFill>
          <a:ln w="28575" cap="flat" cmpd="sng" algn="ctr">
            <a:solidFill>
              <a:srgbClr val="FFFFFF"/>
            </a:solidFill>
            <a:prstDash val="solid"/>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sp>
        <p:nvSpPr>
          <p:cNvPr id="109" name="TextBox 108">
            <a:extLst>
              <a:ext uri="{FF2B5EF4-FFF2-40B4-BE49-F238E27FC236}">
                <a16:creationId xmlns:a16="http://schemas.microsoft.com/office/drawing/2014/main" id="{B1AA359F-99BB-4EA4-92D9-2DC6EFC1A566}"/>
              </a:ext>
            </a:extLst>
          </p:cNvPr>
          <p:cNvSpPr txBox="1"/>
          <p:nvPr/>
        </p:nvSpPr>
        <p:spPr>
          <a:xfrm>
            <a:off x="10591406" y="2902275"/>
            <a:ext cx="177600" cy="143116"/>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l-GR" sz="900" b="1">
                <a:latin typeface="+mn-lt"/>
              </a:rPr>
              <a:t>10</a:t>
            </a:r>
          </a:p>
        </p:txBody>
      </p:sp>
      <p:sp>
        <p:nvSpPr>
          <p:cNvPr id="8" name="Rectangle: Rounded Corners 7">
            <a:extLst>
              <a:ext uri="{FF2B5EF4-FFF2-40B4-BE49-F238E27FC236}">
                <a16:creationId xmlns:a16="http://schemas.microsoft.com/office/drawing/2014/main" id="{785288DB-FBEE-4511-BE94-9989E24018A0}"/>
              </a:ext>
            </a:extLst>
          </p:cNvPr>
          <p:cNvSpPr/>
          <p:nvPr/>
        </p:nvSpPr>
        <p:spPr bwMode="auto">
          <a:xfrm>
            <a:off x="1972493" y="1025167"/>
            <a:ext cx="1629566" cy="453136"/>
          </a:xfrm>
          <a:prstGeom prst="roundRect">
            <a:avLst/>
          </a:prstGeom>
          <a:solidFill>
            <a:srgbClr val="DAEDED"/>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1019175" rtl="0" eaLnBrk="1" fontAlgn="base" latinLnBrk="0" hangingPunct="1">
              <a:lnSpc>
                <a:spcPct val="100000"/>
              </a:lnSpc>
              <a:spcBef>
                <a:spcPct val="0"/>
              </a:spcBef>
              <a:spcAft>
                <a:spcPts val="600"/>
              </a:spcAft>
              <a:buClrTx/>
              <a:buSzTx/>
              <a:buFontTx/>
              <a:buNone/>
              <a:tabLst/>
            </a:pPr>
            <a:r>
              <a:rPr lang="el-GR" sz="1100" b="1">
                <a:latin typeface="+mn-lt"/>
              </a:rPr>
              <a:t>Εισαγωγή</a:t>
            </a:r>
            <a:endParaRPr kumimoji="0" lang="en-US" sz="1100" b="1" i="0" u="none" strike="noStrike" cap="none" normalizeH="0" baseline="0" err="1">
              <a:ln>
                <a:noFill/>
              </a:ln>
              <a:solidFill>
                <a:schemeClr val="tx1"/>
              </a:solidFill>
              <a:effectLst/>
              <a:latin typeface="+mn-lt"/>
            </a:endParaRPr>
          </a:p>
        </p:txBody>
      </p:sp>
      <p:sp>
        <p:nvSpPr>
          <p:cNvPr id="83" name="Rectangle: Rounded Corners 82">
            <a:extLst>
              <a:ext uri="{FF2B5EF4-FFF2-40B4-BE49-F238E27FC236}">
                <a16:creationId xmlns:a16="http://schemas.microsoft.com/office/drawing/2014/main" id="{5F8A4834-31A8-4A7D-9CC1-021439486793}"/>
              </a:ext>
            </a:extLst>
          </p:cNvPr>
          <p:cNvSpPr/>
          <p:nvPr/>
        </p:nvSpPr>
        <p:spPr bwMode="auto">
          <a:xfrm>
            <a:off x="4426587" y="1025167"/>
            <a:ext cx="1629566" cy="453136"/>
          </a:xfrm>
          <a:prstGeom prst="roundRect">
            <a:avLst/>
          </a:prstGeom>
          <a:solidFill>
            <a:srgbClr val="80C9C8"/>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1019175" rtl="0" eaLnBrk="1" fontAlgn="base" latinLnBrk="0" hangingPunct="1">
              <a:lnSpc>
                <a:spcPct val="100000"/>
              </a:lnSpc>
              <a:spcBef>
                <a:spcPct val="0"/>
              </a:spcBef>
              <a:spcAft>
                <a:spcPts val="600"/>
              </a:spcAft>
              <a:buClrTx/>
              <a:buSzTx/>
              <a:buFontTx/>
              <a:buNone/>
              <a:tabLst/>
            </a:pPr>
            <a:r>
              <a:rPr lang="el-GR" sz="1100" b="1">
                <a:solidFill>
                  <a:schemeClr val="bg1"/>
                </a:solidFill>
                <a:latin typeface="+mn-lt"/>
              </a:rPr>
              <a:t>Σχεδιασμός νέας υπηρεσίας</a:t>
            </a:r>
            <a:endParaRPr kumimoji="0" lang="en-US" sz="1100" b="1" i="0" u="none" strike="noStrike" cap="none" normalizeH="0" baseline="0" err="1">
              <a:ln>
                <a:noFill/>
              </a:ln>
              <a:solidFill>
                <a:schemeClr val="bg1"/>
              </a:solidFill>
              <a:effectLst/>
              <a:latin typeface="+mn-lt"/>
            </a:endParaRPr>
          </a:p>
        </p:txBody>
      </p:sp>
      <p:sp>
        <p:nvSpPr>
          <p:cNvPr id="114" name="Rectangle: Rounded Corners 113">
            <a:extLst>
              <a:ext uri="{FF2B5EF4-FFF2-40B4-BE49-F238E27FC236}">
                <a16:creationId xmlns:a16="http://schemas.microsoft.com/office/drawing/2014/main" id="{02FD874C-14A2-49B6-A327-2AD5CE36AD37}"/>
              </a:ext>
            </a:extLst>
          </p:cNvPr>
          <p:cNvSpPr/>
          <p:nvPr/>
        </p:nvSpPr>
        <p:spPr bwMode="auto">
          <a:xfrm>
            <a:off x="7681653" y="1012862"/>
            <a:ext cx="1629566" cy="453136"/>
          </a:xfrm>
          <a:prstGeom prst="roundRect">
            <a:avLst/>
          </a:prstGeom>
          <a:solidFill>
            <a:srgbClr val="27ACAA"/>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1019175" rtl="0" eaLnBrk="1" fontAlgn="base" latinLnBrk="0" hangingPunct="1">
              <a:lnSpc>
                <a:spcPct val="100000"/>
              </a:lnSpc>
              <a:spcBef>
                <a:spcPct val="0"/>
              </a:spcBef>
              <a:spcAft>
                <a:spcPts val="600"/>
              </a:spcAft>
              <a:buClrTx/>
              <a:buSzTx/>
              <a:buFontTx/>
              <a:buNone/>
              <a:tabLst/>
            </a:pPr>
            <a:r>
              <a:rPr kumimoji="0" lang="el-GR" sz="1100" b="1" i="0" u="none" strike="noStrike" cap="none" normalizeH="0" baseline="0">
                <a:ln>
                  <a:noFill/>
                </a:ln>
                <a:solidFill>
                  <a:schemeClr val="bg1"/>
                </a:solidFill>
                <a:effectLst/>
                <a:latin typeface="+mn-lt"/>
              </a:rPr>
              <a:t>Προτεινόμενο </a:t>
            </a:r>
            <a:r>
              <a:rPr lang="el-GR" sz="1100" b="1">
                <a:solidFill>
                  <a:schemeClr val="bg1"/>
                </a:solidFill>
                <a:latin typeface="+mn-lt"/>
              </a:rPr>
              <a:t>Λειτουργικό Μοντέλο</a:t>
            </a:r>
            <a:endParaRPr kumimoji="0" lang="en-US" sz="1100" b="1" i="0" u="none" strike="noStrike" cap="none" normalizeH="0" baseline="0" err="1">
              <a:ln>
                <a:noFill/>
              </a:ln>
              <a:solidFill>
                <a:schemeClr val="bg1"/>
              </a:solidFill>
              <a:effectLst/>
              <a:latin typeface="+mn-lt"/>
            </a:endParaRPr>
          </a:p>
        </p:txBody>
      </p:sp>
      <p:sp>
        <p:nvSpPr>
          <p:cNvPr id="115" name="Rectangle: Rounded Corners 114">
            <a:extLst>
              <a:ext uri="{FF2B5EF4-FFF2-40B4-BE49-F238E27FC236}">
                <a16:creationId xmlns:a16="http://schemas.microsoft.com/office/drawing/2014/main" id="{F657762C-09A1-4DDA-BB27-D7918E9C3EC0}"/>
              </a:ext>
            </a:extLst>
          </p:cNvPr>
          <p:cNvSpPr/>
          <p:nvPr/>
        </p:nvSpPr>
        <p:spPr bwMode="auto">
          <a:xfrm>
            <a:off x="10371915" y="1023092"/>
            <a:ext cx="1248298" cy="453136"/>
          </a:xfrm>
          <a:prstGeom prst="roundRect">
            <a:avLst/>
          </a:prstGeom>
          <a:solidFill>
            <a:srgbClr val="208C89"/>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1019175" rtl="0" eaLnBrk="1" fontAlgn="base" latinLnBrk="0" hangingPunct="1">
              <a:lnSpc>
                <a:spcPct val="100000"/>
              </a:lnSpc>
              <a:spcBef>
                <a:spcPct val="0"/>
              </a:spcBef>
              <a:spcAft>
                <a:spcPts val="600"/>
              </a:spcAft>
              <a:buClrTx/>
              <a:buSzTx/>
              <a:buFontTx/>
              <a:buNone/>
              <a:tabLst/>
            </a:pPr>
            <a:r>
              <a:rPr kumimoji="0" lang="el-GR" sz="1100" b="1" i="0" u="none" strike="noStrike" cap="none" normalizeH="0" baseline="0">
                <a:ln>
                  <a:noFill/>
                </a:ln>
                <a:solidFill>
                  <a:schemeClr val="bg1"/>
                </a:solidFill>
                <a:effectLst/>
                <a:latin typeface="+mn-lt"/>
              </a:rPr>
              <a:t>Εκτίμηση Κόστους</a:t>
            </a:r>
            <a:endParaRPr kumimoji="0" lang="en-US" sz="1100" b="1" i="0" u="none" strike="noStrike" cap="none" normalizeH="0" baseline="0" err="1">
              <a:ln>
                <a:noFill/>
              </a:ln>
              <a:solidFill>
                <a:schemeClr val="bg1"/>
              </a:solidFill>
              <a:effectLst/>
              <a:latin typeface="+mn-lt"/>
            </a:endParaRPr>
          </a:p>
        </p:txBody>
      </p:sp>
      <p:grpSp>
        <p:nvGrpSpPr>
          <p:cNvPr id="98" name="Group 97">
            <a:extLst>
              <a:ext uri="{FF2B5EF4-FFF2-40B4-BE49-F238E27FC236}">
                <a16:creationId xmlns:a16="http://schemas.microsoft.com/office/drawing/2014/main" id="{8B4F1CA4-BA65-E14F-B85A-F324926EE2E6}"/>
              </a:ext>
            </a:extLst>
          </p:cNvPr>
          <p:cNvGrpSpPr/>
          <p:nvPr/>
        </p:nvGrpSpPr>
        <p:grpSpPr>
          <a:xfrm>
            <a:off x="11382575" y="1279499"/>
            <a:ext cx="1597573" cy="1368566"/>
            <a:chOff x="219408" y="5163172"/>
            <a:chExt cx="1585887" cy="1537844"/>
          </a:xfrm>
        </p:grpSpPr>
        <p:sp>
          <p:nvSpPr>
            <p:cNvPr id="99" name="Oval 98">
              <a:extLst>
                <a:ext uri="{FF2B5EF4-FFF2-40B4-BE49-F238E27FC236}">
                  <a16:creationId xmlns:a16="http://schemas.microsoft.com/office/drawing/2014/main" id="{C1912941-92E0-2B43-8B39-7BFC8AC4D1C0}"/>
                </a:ext>
              </a:extLst>
            </p:cNvPr>
            <p:cNvSpPr/>
            <p:nvPr/>
          </p:nvSpPr>
          <p:spPr>
            <a:xfrm>
              <a:off x="1085758" y="5835825"/>
              <a:ext cx="288000" cy="288000"/>
            </a:xfrm>
            <a:prstGeom prst="ellipse">
              <a:avLst/>
            </a:prstGeom>
            <a:solidFill>
              <a:schemeClr val="tx2"/>
            </a:solidFill>
            <a:ln w="28575" cap="flat" cmpd="sng" algn="ctr">
              <a:solidFill>
                <a:srgbClr val="FFFFFF"/>
              </a:solidFill>
              <a:prstDash val="solid"/>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mn-lt"/>
                <a:ea typeface="+mn-ea"/>
                <a:cs typeface="+mn-cs"/>
              </a:endParaRPr>
            </a:p>
          </p:txBody>
        </p:sp>
        <p:grpSp>
          <p:nvGrpSpPr>
            <p:cNvPr id="100" name="Gruppieren 29">
              <a:extLst>
                <a:ext uri="{FF2B5EF4-FFF2-40B4-BE49-F238E27FC236}">
                  <a16:creationId xmlns:a16="http://schemas.microsoft.com/office/drawing/2014/main" id="{EBD17429-C273-3D4D-8000-0D955233F82F}"/>
                </a:ext>
              </a:extLst>
            </p:cNvPr>
            <p:cNvGrpSpPr/>
            <p:nvPr/>
          </p:nvGrpSpPr>
          <p:grpSpPr>
            <a:xfrm>
              <a:off x="219408" y="5163172"/>
              <a:ext cx="1585887" cy="1537844"/>
              <a:chOff x="7067546" y="190680"/>
              <a:chExt cx="1677773" cy="2028910"/>
            </a:xfrm>
          </p:grpSpPr>
          <p:grpSp>
            <p:nvGrpSpPr>
              <p:cNvPr id="102" name="Gruppieren 577">
                <a:extLst>
                  <a:ext uri="{FF2B5EF4-FFF2-40B4-BE49-F238E27FC236}">
                    <a16:creationId xmlns:a16="http://schemas.microsoft.com/office/drawing/2014/main" id="{25A1038B-BB25-6845-B625-7842BCB73210}"/>
                  </a:ext>
                </a:extLst>
              </p:cNvPr>
              <p:cNvGrpSpPr/>
              <p:nvPr/>
            </p:nvGrpSpPr>
            <p:grpSpPr bwMode="gray">
              <a:xfrm>
                <a:off x="7067546" y="190680"/>
                <a:ext cx="1095352" cy="1094897"/>
                <a:chOff x="750421" y="2153084"/>
                <a:chExt cx="2309411" cy="2308438"/>
              </a:xfrm>
              <a:effectLst/>
            </p:grpSpPr>
            <p:sp>
              <p:nvSpPr>
                <p:cNvPr id="104" name="Rectangle 5">
                  <a:extLst>
                    <a:ext uri="{FF2B5EF4-FFF2-40B4-BE49-F238E27FC236}">
                      <a16:creationId xmlns:a16="http://schemas.microsoft.com/office/drawing/2014/main" id="{7541169F-7EE0-094C-862B-35BEB964F7DA}"/>
                    </a:ext>
                  </a:extLst>
                </p:cNvPr>
                <p:cNvSpPr>
                  <a:spLocks noChangeArrowheads="1"/>
                </p:cNvSpPr>
                <p:nvPr/>
              </p:nvSpPr>
              <p:spPr bwMode="gray">
                <a:xfrm>
                  <a:off x="2950574" y="2385072"/>
                  <a:ext cx="109258" cy="2076450"/>
                </a:xfrm>
                <a:prstGeom prst="roundRect">
                  <a:avLst>
                    <a:gd name="adj" fmla="val 50000"/>
                  </a:avLst>
                </a:prstGeom>
                <a:solidFill>
                  <a:schemeClr val="bg1">
                    <a:lumMod val="85000"/>
                  </a:schemeClr>
                </a:solidFill>
                <a:ln w="12700">
                  <a:noFill/>
                  <a:round/>
                  <a:headEnd/>
                  <a:tailE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4B4B4B"/>
                    </a:solidFill>
                    <a:effectLst/>
                    <a:uLnTx/>
                    <a:uFillTx/>
                    <a:latin typeface="Arial"/>
                  </a:endParaRPr>
                </a:p>
              </p:txBody>
            </p:sp>
            <p:sp>
              <p:nvSpPr>
                <p:cNvPr id="105" name="Rectangle 7">
                  <a:extLst>
                    <a:ext uri="{FF2B5EF4-FFF2-40B4-BE49-F238E27FC236}">
                      <a16:creationId xmlns:a16="http://schemas.microsoft.com/office/drawing/2014/main" id="{73EACD48-629D-B648-AC23-AD56B9B5D654}"/>
                    </a:ext>
                  </a:extLst>
                </p:cNvPr>
                <p:cNvSpPr>
                  <a:spLocks noChangeArrowheads="1"/>
                </p:cNvSpPr>
                <p:nvPr/>
              </p:nvSpPr>
              <p:spPr bwMode="gray">
                <a:xfrm>
                  <a:off x="2950574" y="2475560"/>
                  <a:ext cx="109258" cy="825500"/>
                </a:xfrm>
                <a:prstGeom prst="rect">
                  <a:avLst/>
                </a:prstGeom>
                <a:solidFill>
                  <a:schemeClr val="tx1">
                    <a:lumMod val="60000"/>
                    <a:lumOff val="40000"/>
                  </a:schemeClr>
                </a:solidFill>
                <a:ln w="12700">
                  <a:noFill/>
                  <a:round/>
                  <a:headEnd/>
                  <a:tailEnd/>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4B4B4B"/>
                    </a:solidFill>
                    <a:effectLst/>
                    <a:uLnTx/>
                    <a:uFillTx/>
                    <a:latin typeface="Arial"/>
                  </a:endParaRPr>
                </a:p>
              </p:txBody>
            </p:sp>
            <p:sp>
              <p:nvSpPr>
                <p:cNvPr id="106" name="Freeform 6">
                  <a:extLst>
                    <a:ext uri="{FF2B5EF4-FFF2-40B4-BE49-F238E27FC236}">
                      <a16:creationId xmlns:a16="http://schemas.microsoft.com/office/drawing/2014/main" id="{C099913A-209B-7942-9612-BF25E576B5BB}"/>
                    </a:ext>
                  </a:extLst>
                </p:cNvPr>
                <p:cNvSpPr>
                  <a:spLocks/>
                </p:cNvSpPr>
                <p:nvPr/>
              </p:nvSpPr>
              <p:spPr bwMode="gray">
                <a:xfrm flipH="1">
                  <a:off x="750421" y="2153084"/>
                  <a:ext cx="2309411" cy="1030731"/>
                </a:xfrm>
                <a:custGeom>
                  <a:avLst/>
                  <a:gdLst/>
                  <a:ahLst/>
                  <a:cxnLst>
                    <a:cxn ang="0">
                      <a:pos x="502" y="293"/>
                    </a:cxn>
                    <a:cxn ang="0">
                      <a:pos x="425" y="178"/>
                    </a:cxn>
                    <a:cxn ang="0">
                      <a:pos x="425" y="178"/>
                    </a:cxn>
                    <a:cxn ang="0">
                      <a:pos x="425" y="178"/>
                    </a:cxn>
                    <a:cxn ang="0">
                      <a:pos x="502" y="62"/>
                    </a:cxn>
                    <a:cxn ang="0">
                      <a:pos x="522" y="33"/>
                    </a:cxn>
                    <a:cxn ang="0">
                      <a:pos x="527" y="10"/>
                    </a:cxn>
                    <a:cxn ang="0">
                      <a:pos x="511" y="0"/>
                    </a:cxn>
                    <a:cxn ang="0">
                      <a:pos x="0" y="0"/>
                    </a:cxn>
                    <a:cxn ang="0">
                      <a:pos x="0" y="178"/>
                    </a:cxn>
                    <a:cxn ang="0">
                      <a:pos x="0" y="356"/>
                    </a:cxn>
                    <a:cxn ang="0">
                      <a:pos x="511" y="356"/>
                    </a:cxn>
                    <a:cxn ang="0">
                      <a:pos x="527" y="345"/>
                    </a:cxn>
                    <a:cxn ang="0">
                      <a:pos x="522" y="323"/>
                    </a:cxn>
                    <a:cxn ang="0">
                      <a:pos x="502" y="293"/>
                    </a:cxn>
                  </a:cxnLst>
                  <a:rect l="0" t="0" r="r" b="b"/>
                  <a:pathLst>
                    <a:path w="530" h="356">
                      <a:moveTo>
                        <a:pt x="502" y="293"/>
                      </a:moveTo>
                      <a:cubicBezTo>
                        <a:pt x="425" y="178"/>
                        <a:pt x="425" y="178"/>
                        <a:pt x="425" y="178"/>
                      </a:cubicBezTo>
                      <a:cubicBezTo>
                        <a:pt x="425" y="178"/>
                        <a:pt x="425" y="178"/>
                        <a:pt x="425" y="178"/>
                      </a:cubicBezTo>
                      <a:cubicBezTo>
                        <a:pt x="425" y="178"/>
                        <a:pt x="425" y="178"/>
                        <a:pt x="425" y="178"/>
                      </a:cubicBezTo>
                      <a:cubicBezTo>
                        <a:pt x="502" y="62"/>
                        <a:pt x="502" y="62"/>
                        <a:pt x="502" y="62"/>
                      </a:cubicBezTo>
                      <a:cubicBezTo>
                        <a:pt x="502" y="62"/>
                        <a:pt x="503" y="63"/>
                        <a:pt x="522" y="33"/>
                      </a:cubicBezTo>
                      <a:cubicBezTo>
                        <a:pt x="528" y="24"/>
                        <a:pt x="530" y="17"/>
                        <a:pt x="527" y="10"/>
                      </a:cubicBezTo>
                      <a:cubicBezTo>
                        <a:pt x="523" y="0"/>
                        <a:pt x="511" y="0"/>
                        <a:pt x="511" y="0"/>
                      </a:cubicBezTo>
                      <a:cubicBezTo>
                        <a:pt x="0" y="0"/>
                        <a:pt x="0" y="0"/>
                        <a:pt x="0" y="0"/>
                      </a:cubicBezTo>
                      <a:cubicBezTo>
                        <a:pt x="0" y="178"/>
                        <a:pt x="0" y="178"/>
                        <a:pt x="0" y="178"/>
                      </a:cubicBezTo>
                      <a:cubicBezTo>
                        <a:pt x="0" y="356"/>
                        <a:pt x="0" y="356"/>
                        <a:pt x="0" y="356"/>
                      </a:cubicBezTo>
                      <a:cubicBezTo>
                        <a:pt x="511" y="356"/>
                        <a:pt x="511" y="356"/>
                        <a:pt x="511" y="356"/>
                      </a:cubicBezTo>
                      <a:cubicBezTo>
                        <a:pt x="511" y="356"/>
                        <a:pt x="523" y="356"/>
                        <a:pt x="527" y="345"/>
                      </a:cubicBezTo>
                      <a:cubicBezTo>
                        <a:pt x="530" y="338"/>
                        <a:pt x="528" y="332"/>
                        <a:pt x="522" y="323"/>
                      </a:cubicBezTo>
                      <a:cubicBezTo>
                        <a:pt x="503" y="293"/>
                        <a:pt x="502" y="293"/>
                        <a:pt x="502" y="293"/>
                      </a:cubicBezTo>
                      <a:close/>
                    </a:path>
                  </a:pathLst>
                </a:custGeom>
                <a:solidFill>
                  <a:schemeClr val="tx2"/>
                </a:solidFill>
                <a:ln w="12700">
                  <a:noFill/>
                  <a:round/>
                  <a:headEnd/>
                  <a:tailEnd/>
                </a:ln>
                <a:effectLst/>
              </p:spPr>
              <p:txBody>
                <a:bodyPr vert="horz" wrap="none" rIns="21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a:ln>
                      <a:noFill/>
                    </a:ln>
                    <a:solidFill>
                      <a:srgbClr val="FFFFFF"/>
                    </a:solidFill>
                    <a:effectLst/>
                    <a:uLnTx/>
                    <a:uFillTx/>
                    <a:latin typeface="+mn-lt"/>
                  </a:endParaRPr>
                </a:p>
              </p:txBody>
            </p:sp>
          </p:grpSp>
          <p:sp>
            <p:nvSpPr>
              <p:cNvPr id="103" name="Rechteck 28">
                <a:extLst>
                  <a:ext uri="{FF2B5EF4-FFF2-40B4-BE49-F238E27FC236}">
                    <a16:creationId xmlns:a16="http://schemas.microsoft.com/office/drawing/2014/main" id="{8FB80D90-9CDE-CB42-AC1D-4EE640A8289C}"/>
                  </a:ext>
                </a:extLst>
              </p:cNvPr>
              <p:cNvSpPr/>
              <p:nvPr/>
            </p:nvSpPr>
            <p:spPr bwMode="auto">
              <a:xfrm>
                <a:off x="7527552" y="300713"/>
                <a:ext cx="1217767" cy="1918877"/>
              </a:xfrm>
              <a:prstGeom prst="rect">
                <a:avLst/>
              </a:prstGeom>
              <a:noFill/>
              <a:ln w="12700">
                <a:noFill/>
                <a:round/>
                <a:headEnd/>
                <a:tailEnd/>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ndParaRPr>
              </a:p>
            </p:txBody>
          </p:sp>
        </p:grpSp>
        <p:sp>
          <p:nvSpPr>
            <p:cNvPr id="101" name="Rectangle 100">
              <a:extLst>
                <a:ext uri="{FF2B5EF4-FFF2-40B4-BE49-F238E27FC236}">
                  <a16:creationId xmlns:a16="http://schemas.microsoft.com/office/drawing/2014/main" id="{E5193C47-2AEA-9047-B4C2-1B0704631830}"/>
                </a:ext>
              </a:extLst>
            </p:cNvPr>
            <p:cNvSpPr/>
            <p:nvPr/>
          </p:nvSpPr>
          <p:spPr>
            <a:xfrm>
              <a:off x="364118" y="5190472"/>
              <a:ext cx="914726" cy="341632"/>
            </a:xfrm>
            <a:prstGeom prst="rect">
              <a:avLst/>
            </a:prstGeom>
          </p:spPr>
          <p:txBody>
            <a:bodyPr wrap="square">
              <a:sp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lang="el-GR" sz="900" b="1" kern="0">
                  <a:latin typeface="EYInterstate" panose="02000503020000020004" pitchFamily="2" charset="0"/>
                </a:rPr>
                <a:t>Ολοκλήρωση</a:t>
              </a:r>
              <a:br>
                <a:rPr lang="el-GR" sz="900" b="1" kern="0">
                  <a:latin typeface="EYInterstate" panose="02000503020000020004" pitchFamily="2" charset="0"/>
                </a:rPr>
              </a:br>
              <a:r>
                <a:rPr lang="el-GR" sz="900" b="1" kern="0">
                  <a:latin typeface="EYInterstate" panose="02000503020000020004" pitchFamily="2" charset="0"/>
                </a:rPr>
                <a:t>Φάσης 2</a:t>
              </a:r>
            </a:p>
          </p:txBody>
        </p:sp>
      </p:grpSp>
      <p:sp>
        <p:nvSpPr>
          <p:cNvPr id="119" name="Rectangle 118">
            <a:extLst>
              <a:ext uri="{FF2B5EF4-FFF2-40B4-BE49-F238E27FC236}">
                <a16:creationId xmlns:a16="http://schemas.microsoft.com/office/drawing/2014/main" id="{9C5015CF-355B-4662-BDDA-BECDC390D64C}"/>
              </a:ext>
            </a:extLst>
          </p:cNvPr>
          <p:cNvSpPr/>
          <p:nvPr/>
        </p:nvSpPr>
        <p:spPr>
          <a:xfrm>
            <a:off x="2065405" y="6471765"/>
            <a:ext cx="1778400" cy="538609"/>
          </a:xfrm>
          <a:prstGeom prst="rect">
            <a:avLst/>
          </a:prstGeom>
          <a:ln>
            <a:noFill/>
          </a:ln>
        </p:spPr>
        <p:txBody>
          <a:bodyPr wrap="square" lIns="0" tIns="0" rIns="0" bIns="0" anchor="t">
            <a:spAutoFit/>
          </a:bodyPr>
          <a:lstStyle/>
          <a:p>
            <a:pPr fontAlgn="auto">
              <a:spcBef>
                <a:spcPts val="0"/>
              </a:spcBef>
              <a:spcAft>
                <a:spcPts val="300"/>
              </a:spcAft>
              <a:buSzPct val="75000"/>
            </a:pPr>
            <a:r>
              <a:rPr lang="el-GR" sz="1000" b="1">
                <a:latin typeface="+mn-lt"/>
              </a:rPr>
              <a:t>Ποια η αποστολή μας; </a:t>
            </a:r>
          </a:p>
          <a:p>
            <a:pPr fontAlgn="auto">
              <a:spcBef>
                <a:spcPts val="0"/>
              </a:spcBef>
              <a:spcAft>
                <a:spcPts val="300"/>
              </a:spcAft>
              <a:buSzPct val="75000"/>
            </a:pPr>
            <a:r>
              <a:rPr lang="el-GR" sz="1000" b="1">
                <a:latin typeface="+mn-lt"/>
              </a:rPr>
              <a:t>Πώς θα την πετύχουμε;</a:t>
            </a:r>
          </a:p>
          <a:p>
            <a:pPr fontAlgn="auto">
              <a:spcBef>
                <a:spcPts val="0"/>
              </a:spcBef>
              <a:spcAft>
                <a:spcPts val="300"/>
              </a:spcAft>
              <a:buSzPct val="75000"/>
            </a:pPr>
            <a:r>
              <a:rPr lang="el-GR" sz="1000" b="1">
                <a:latin typeface="+mn-lt"/>
              </a:rPr>
              <a:t>Πρόταση Αξίας &amp; Οφέλη</a:t>
            </a:r>
          </a:p>
        </p:txBody>
      </p:sp>
      <p:sp>
        <p:nvSpPr>
          <p:cNvPr id="89" name="Slide Number Placeholder 4">
            <a:extLst>
              <a:ext uri="{FF2B5EF4-FFF2-40B4-BE49-F238E27FC236}">
                <a16:creationId xmlns:a16="http://schemas.microsoft.com/office/drawing/2014/main" id="{DFB1D16C-6F81-674C-A28F-CCE2E3BE711F}"/>
              </a:ext>
            </a:extLst>
          </p:cNvPr>
          <p:cNvSpPr txBox="1">
            <a:spLocks/>
          </p:cNvSpPr>
          <p:nvPr/>
        </p:nvSpPr>
        <p:spPr>
          <a:xfrm>
            <a:off x="713178" y="7274393"/>
            <a:ext cx="96180" cy="92333"/>
          </a:xfrm>
          <a:prstGeom prst="rect">
            <a:avLst/>
          </a:prstGeom>
          <a:noFill/>
        </p:spPr>
        <p:txBody>
          <a:bodyPr vert="horz" wrap="none" lIns="0" tIns="0" rIns="0" bIns="0" rtlCol="0" anchor="ctr" anchorCtr="0">
            <a:spAutoFit/>
          </a:bodyPr>
          <a:lstStyle>
            <a:defPPr>
              <a:defRPr lang="en-GB"/>
            </a:defPPr>
            <a:lvl1pPr algn="l" rtl="0" fontAlgn="base">
              <a:spcBef>
                <a:spcPct val="0"/>
              </a:spcBef>
              <a:spcAft>
                <a:spcPct val="0"/>
              </a:spcAft>
              <a:defRPr lang="en-US" sz="600" kern="1200" smtClean="0">
                <a:solidFill>
                  <a:srgbClr val="2E2E38"/>
                </a:solidFill>
                <a:latin typeface="EYInterstate" panose="02000503020000020004" pitchFamily="2" charset="0"/>
                <a:ea typeface="+mn-ea"/>
                <a:cs typeface="Arial" pitchFamily="34" charset="0"/>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defTabSz="1011868"/>
            <a:fld id="{8B680765-40E2-AC40-8F5D-C6BB6AC8B5D5}" type="slidenum">
              <a:rPr lang="en-GB" smtClean="0"/>
              <a:pPr algn="ctr" defTabSz="1011868"/>
              <a:t>2</a:t>
            </a:fld>
            <a:endParaRPr lang="en-GB"/>
          </a:p>
        </p:txBody>
      </p:sp>
      <p:sp>
        <p:nvSpPr>
          <p:cNvPr id="90" name="Rectangle 89">
            <a:extLst>
              <a:ext uri="{FF2B5EF4-FFF2-40B4-BE49-F238E27FC236}">
                <a16:creationId xmlns:a16="http://schemas.microsoft.com/office/drawing/2014/main" id="{7DB7A1B0-C9C4-419E-8117-06F3DB8204FB}"/>
              </a:ext>
            </a:extLst>
          </p:cNvPr>
          <p:cNvSpPr/>
          <p:nvPr/>
        </p:nvSpPr>
        <p:spPr>
          <a:xfrm>
            <a:off x="11898103" y="2269348"/>
            <a:ext cx="710431" cy="307777"/>
          </a:xfrm>
          <a:prstGeom prst="rect">
            <a:avLst/>
          </a:prstGeom>
          <a:ln>
            <a:noFill/>
          </a:ln>
        </p:spPr>
        <p:txBody>
          <a:bodyPr wrap="square" lIns="0" tIns="0" rIns="0" bIns="0" anchor="t">
            <a:spAutoFit/>
          </a:bodyPr>
          <a:lstStyle/>
          <a:p>
            <a:pPr fontAlgn="auto">
              <a:spcBef>
                <a:spcPts val="0"/>
              </a:spcBef>
              <a:spcAft>
                <a:spcPts val="300"/>
              </a:spcAft>
              <a:buSzPct val="75000"/>
            </a:pPr>
            <a:r>
              <a:rPr lang="el-GR" sz="1000" b="1" dirty="0">
                <a:latin typeface="+mn-lt"/>
              </a:rPr>
              <a:t>Νοέμβριος</a:t>
            </a:r>
            <a:br>
              <a:rPr lang="el-GR" sz="1000" b="1" dirty="0">
                <a:latin typeface="+mn-lt"/>
              </a:rPr>
            </a:br>
            <a:r>
              <a:rPr lang="el-GR" sz="1000" b="1" dirty="0">
                <a:latin typeface="+mn-lt"/>
              </a:rPr>
              <a:t>2021</a:t>
            </a:r>
            <a:endParaRPr lang="en-US" sz="1000" dirty="0">
              <a:latin typeface="+mn-lt"/>
            </a:endParaRPr>
          </a:p>
        </p:txBody>
      </p:sp>
    </p:spTree>
    <p:extLst>
      <p:ext uri="{BB962C8B-B14F-4D97-AF65-F5344CB8AC3E}">
        <p14:creationId xmlns:p14="http://schemas.microsoft.com/office/powerpoint/2010/main" val="1633590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a:extLst>
              <a:ext uri="{FF2B5EF4-FFF2-40B4-BE49-F238E27FC236}">
                <a16:creationId xmlns:a16="http://schemas.microsoft.com/office/drawing/2014/main" id="{A81A3848-624D-4C61-AED3-3C46C2B23974}"/>
              </a:ext>
            </a:extLst>
          </p:cNvPr>
          <p:cNvGraphicFramePr>
            <a:graphicFrameLocks noChangeAspect="1"/>
          </p:cNvGraphicFramePr>
          <p:nvPr>
            <p:custDataLst>
              <p:tags r:id="rId2"/>
            </p:custDataLst>
            <p:extLst>
              <p:ext uri="{D42A27DB-BD31-4B8C-83A1-F6EECF244321}">
                <p14:modId xmlns:p14="http://schemas.microsoft.com/office/powerpoint/2010/main" val="36478782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6974" name="think-cell Slide" r:id="rId5" imgW="592" imgH="591" progId="TCLayout.ActiveDocument.1">
                  <p:embed/>
                </p:oleObj>
              </mc:Choice>
              <mc:Fallback>
                <p:oleObj name="think-cell Slide" r:id="rId5" imgW="592" imgH="591" progId="TCLayout.ActiveDocument.1">
                  <p:embed/>
                  <p:pic>
                    <p:nvPicPr>
                      <p:cNvPr id="15" name="Object 14" hidden="1">
                        <a:extLst>
                          <a:ext uri="{FF2B5EF4-FFF2-40B4-BE49-F238E27FC236}">
                            <a16:creationId xmlns:a16="http://schemas.microsoft.com/office/drawing/2014/main" id="{A81A3848-624D-4C61-AED3-3C46C2B2397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67875528-7822-B248-B8D0-23254E6FC08C}"/>
              </a:ext>
            </a:extLst>
          </p:cNvPr>
          <p:cNvSpPr>
            <a:spLocks noGrp="1"/>
          </p:cNvSpPr>
          <p:nvPr>
            <p:ph type="title"/>
          </p:nvPr>
        </p:nvSpPr>
        <p:spPr>
          <a:xfrm>
            <a:off x="578165" y="421888"/>
            <a:ext cx="11586126" cy="369332"/>
          </a:xfrm>
        </p:spPr>
        <p:txBody>
          <a:bodyPr/>
          <a:lstStyle/>
          <a:p>
            <a:r>
              <a:rPr lang="el-GR"/>
              <a:t>Τρέχον κόστος και Αποζημίωση</a:t>
            </a:r>
            <a:endParaRPr lang="en-GR"/>
          </a:p>
        </p:txBody>
      </p:sp>
      <p:sp>
        <p:nvSpPr>
          <p:cNvPr id="5" name="Slide Number Placeholder 4">
            <a:extLst>
              <a:ext uri="{FF2B5EF4-FFF2-40B4-BE49-F238E27FC236}">
                <a16:creationId xmlns:a16="http://schemas.microsoft.com/office/drawing/2014/main" id="{63BD6F1D-4E7C-4BA4-BD10-0D2E3B5F72E1}"/>
              </a:ext>
            </a:extLst>
          </p:cNvPr>
          <p:cNvSpPr>
            <a:spLocks noGrp="1"/>
          </p:cNvSpPr>
          <p:nvPr>
            <p:ph type="sldNum" sz="quarter" idx="10"/>
          </p:nvPr>
        </p:nvSpPr>
        <p:spPr/>
        <p:txBody>
          <a:bodyPr/>
          <a:lstStyle/>
          <a:p>
            <a:pPr algn="ctr"/>
            <a:fld id="{8B680765-40E2-AC40-8F5D-C6BB6AC8B5D5}" type="slidenum">
              <a:rPr lang="en-GB" smtClean="0"/>
              <a:pPr algn="ctr"/>
              <a:t>20</a:t>
            </a:fld>
            <a:endParaRPr lang="en-GB"/>
          </a:p>
        </p:txBody>
      </p:sp>
      <p:grpSp>
        <p:nvGrpSpPr>
          <p:cNvPr id="27" name="Group 26">
            <a:extLst>
              <a:ext uri="{FF2B5EF4-FFF2-40B4-BE49-F238E27FC236}">
                <a16:creationId xmlns:a16="http://schemas.microsoft.com/office/drawing/2014/main" id="{88855A51-7D29-4691-AB0B-6D5ED55DBEBF}"/>
              </a:ext>
            </a:extLst>
          </p:cNvPr>
          <p:cNvGrpSpPr/>
          <p:nvPr/>
        </p:nvGrpSpPr>
        <p:grpSpPr>
          <a:xfrm>
            <a:off x="578165" y="2011986"/>
            <a:ext cx="3863142" cy="2169762"/>
            <a:chOff x="706156" y="2623822"/>
            <a:chExt cx="3881555" cy="2169762"/>
          </a:xfrm>
          <a:solidFill>
            <a:schemeClr val="accent2">
              <a:lumMod val="20000"/>
              <a:lumOff val="80000"/>
            </a:schemeClr>
          </a:solidFill>
        </p:grpSpPr>
        <p:sp>
          <p:nvSpPr>
            <p:cNvPr id="7" name="Rectangle 6">
              <a:extLst>
                <a:ext uri="{FF2B5EF4-FFF2-40B4-BE49-F238E27FC236}">
                  <a16:creationId xmlns:a16="http://schemas.microsoft.com/office/drawing/2014/main" id="{7D96B834-DEEC-4158-B509-78FEF42406A6}"/>
                </a:ext>
              </a:extLst>
            </p:cNvPr>
            <p:cNvSpPr/>
            <p:nvPr/>
          </p:nvSpPr>
          <p:spPr bwMode="auto">
            <a:xfrm>
              <a:off x="706156" y="2623822"/>
              <a:ext cx="3881555" cy="2169762"/>
            </a:xfrm>
            <a:prstGeom prst="rect">
              <a:avLst/>
            </a:prstGeom>
            <a:grp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
          <p:nvSpPr>
            <p:cNvPr id="10" name="Title 5">
              <a:extLst>
                <a:ext uri="{FF2B5EF4-FFF2-40B4-BE49-F238E27FC236}">
                  <a16:creationId xmlns:a16="http://schemas.microsoft.com/office/drawing/2014/main" id="{0DB1A8A7-81CC-496E-9B61-FE58130D9A86}"/>
                </a:ext>
              </a:extLst>
            </p:cNvPr>
            <p:cNvSpPr txBox="1">
              <a:spLocks/>
            </p:cNvSpPr>
            <p:nvPr/>
          </p:nvSpPr>
          <p:spPr>
            <a:xfrm>
              <a:off x="866420" y="3277806"/>
              <a:ext cx="3561027" cy="830997"/>
            </a:xfrm>
            <a:prstGeom prst="rect">
              <a:avLst/>
            </a:prstGeom>
            <a:grpFill/>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r>
                <a:rPr lang="el-GR" sz="5400">
                  <a:latin typeface="EYInterstate" panose="02000503020000020004" pitchFamily="2" charset="0"/>
                </a:rPr>
                <a:t>546 €</a:t>
              </a:r>
              <a:endParaRPr lang="en-GB" sz="5400">
                <a:latin typeface="EYInterstate" panose="02000503020000020004" pitchFamily="2" charset="0"/>
              </a:endParaRPr>
            </a:p>
          </p:txBody>
        </p:sp>
      </p:grpSp>
      <p:grpSp>
        <p:nvGrpSpPr>
          <p:cNvPr id="28" name="Group 27">
            <a:extLst>
              <a:ext uri="{FF2B5EF4-FFF2-40B4-BE49-F238E27FC236}">
                <a16:creationId xmlns:a16="http://schemas.microsoft.com/office/drawing/2014/main" id="{6A218BB5-6802-4A53-B08E-EC88F6BE0C88}"/>
              </a:ext>
            </a:extLst>
          </p:cNvPr>
          <p:cNvGrpSpPr/>
          <p:nvPr/>
        </p:nvGrpSpPr>
        <p:grpSpPr>
          <a:xfrm>
            <a:off x="578384" y="4242558"/>
            <a:ext cx="3881555" cy="2180304"/>
            <a:chOff x="755499" y="4257967"/>
            <a:chExt cx="3881555" cy="2419397"/>
          </a:xfrm>
          <a:solidFill>
            <a:schemeClr val="accent2">
              <a:lumMod val="20000"/>
              <a:lumOff val="80000"/>
            </a:schemeClr>
          </a:solidFill>
        </p:grpSpPr>
        <p:sp>
          <p:nvSpPr>
            <p:cNvPr id="8" name="Rectangle 7">
              <a:extLst>
                <a:ext uri="{FF2B5EF4-FFF2-40B4-BE49-F238E27FC236}">
                  <a16:creationId xmlns:a16="http://schemas.microsoft.com/office/drawing/2014/main" id="{C5064D60-CB7C-4DA4-A683-6AF44E4F1EDD}"/>
                </a:ext>
              </a:extLst>
            </p:cNvPr>
            <p:cNvSpPr/>
            <p:nvPr/>
          </p:nvSpPr>
          <p:spPr bwMode="auto">
            <a:xfrm>
              <a:off x="755499" y="4257967"/>
              <a:ext cx="3881555" cy="2419397"/>
            </a:xfrm>
            <a:prstGeom prst="rect">
              <a:avLst/>
            </a:prstGeom>
            <a:grp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effectLst/>
                <a:latin typeface="+mn-lt"/>
              </a:endParaRPr>
            </a:p>
          </p:txBody>
        </p:sp>
        <p:sp>
          <p:nvSpPr>
            <p:cNvPr id="11" name="Title 5">
              <a:extLst>
                <a:ext uri="{FF2B5EF4-FFF2-40B4-BE49-F238E27FC236}">
                  <a16:creationId xmlns:a16="http://schemas.microsoft.com/office/drawing/2014/main" id="{49F6FB0B-9123-4081-9F13-B5FE817BE135}"/>
                </a:ext>
              </a:extLst>
            </p:cNvPr>
            <p:cNvSpPr txBox="1">
              <a:spLocks/>
            </p:cNvSpPr>
            <p:nvPr/>
          </p:nvSpPr>
          <p:spPr>
            <a:xfrm>
              <a:off x="830277" y="4315715"/>
              <a:ext cx="3758820" cy="239070"/>
            </a:xfrm>
            <a:prstGeom prst="rect">
              <a:avLst/>
            </a:prstGeom>
            <a:grpFill/>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r>
                <a:rPr lang="el-GR" sz="1400" b="1"/>
                <a:t>Μέσος Χρόνος Ασθενών &amp; Φροντιστών</a:t>
              </a:r>
              <a:endParaRPr lang="en-GB" sz="1400" b="1">
                <a:latin typeface="+mj-lt"/>
              </a:endParaRPr>
            </a:p>
          </p:txBody>
        </p:sp>
        <p:sp>
          <p:nvSpPr>
            <p:cNvPr id="12" name="Title 5">
              <a:extLst>
                <a:ext uri="{FF2B5EF4-FFF2-40B4-BE49-F238E27FC236}">
                  <a16:creationId xmlns:a16="http://schemas.microsoft.com/office/drawing/2014/main" id="{AF101296-D17E-4A48-87BC-147D098155C8}"/>
                </a:ext>
              </a:extLst>
            </p:cNvPr>
            <p:cNvSpPr txBox="1">
              <a:spLocks/>
            </p:cNvSpPr>
            <p:nvPr/>
          </p:nvSpPr>
          <p:spPr>
            <a:xfrm>
              <a:off x="1154809" y="5044634"/>
              <a:ext cx="3218583" cy="922124"/>
            </a:xfrm>
            <a:prstGeom prst="rect">
              <a:avLst/>
            </a:prstGeom>
            <a:grpFill/>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r>
                <a:rPr lang="el-GR" sz="5400">
                  <a:latin typeface="EYInterstate" panose="02000503020000020004" pitchFamily="2" charset="0"/>
                </a:rPr>
                <a:t>260 </a:t>
              </a:r>
              <a:endParaRPr lang="en-GB" sz="5400">
                <a:latin typeface="EYInterstate" panose="02000503020000020004" pitchFamily="2" charset="0"/>
              </a:endParaRPr>
            </a:p>
          </p:txBody>
        </p:sp>
      </p:grpSp>
      <p:grpSp>
        <p:nvGrpSpPr>
          <p:cNvPr id="30" name="Group 29">
            <a:extLst>
              <a:ext uri="{FF2B5EF4-FFF2-40B4-BE49-F238E27FC236}">
                <a16:creationId xmlns:a16="http://schemas.microsoft.com/office/drawing/2014/main" id="{9BB6C034-9731-433C-90EF-2EDAF26C92AE}"/>
              </a:ext>
            </a:extLst>
          </p:cNvPr>
          <p:cNvGrpSpPr/>
          <p:nvPr/>
        </p:nvGrpSpPr>
        <p:grpSpPr>
          <a:xfrm>
            <a:off x="4551616" y="2011986"/>
            <a:ext cx="3881555" cy="2157219"/>
            <a:chOff x="5548005" y="1961046"/>
            <a:chExt cx="3881555" cy="2169762"/>
          </a:xfrm>
          <a:solidFill>
            <a:srgbClr val="27ACAA"/>
          </a:solidFill>
        </p:grpSpPr>
        <p:sp>
          <p:nvSpPr>
            <p:cNvPr id="19" name="Rectangle 18">
              <a:extLst>
                <a:ext uri="{FF2B5EF4-FFF2-40B4-BE49-F238E27FC236}">
                  <a16:creationId xmlns:a16="http://schemas.microsoft.com/office/drawing/2014/main" id="{6C6568FF-9F92-4A06-90BE-FCAF2D02910D}"/>
                </a:ext>
              </a:extLst>
            </p:cNvPr>
            <p:cNvSpPr/>
            <p:nvPr/>
          </p:nvSpPr>
          <p:spPr bwMode="auto">
            <a:xfrm>
              <a:off x="5548005" y="1961046"/>
              <a:ext cx="3881555" cy="2169762"/>
            </a:xfrm>
            <a:prstGeom prst="rect">
              <a:avLst/>
            </a:prstGeom>
            <a:grp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
          <p:nvSpPr>
            <p:cNvPr id="22" name="Title 5">
              <a:extLst>
                <a:ext uri="{FF2B5EF4-FFF2-40B4-BE49-F238E27FC236}">
                  <a16:creationId xmlns:a16="http://schemas.microsoft.com/office/drawing/2014/main" id="{16D9EF21-0940-419C-ABE2-6274BE726FCC}"/>
                </a:ext>
              </a:extLst>
            </p:cNvPr>
            <p:cNvSpPr txBox="1">
              <a:spLocks/>
            </p:cNvSpPr>
            <p:nvPr/>
          </p:nvSpPr>
          <p:spPr>
            <a:xfrm>
              <a:off x="5778684" y="2535150"/>
              <a:ext cx="3561027" cy="830997"/>
            </a:xfrm>
            <a:prstGeom prst="rect">
              <a:avLst/>
            </a:prstGeom>
            <a:grpFill/>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r>
                <a:rPr lang="el-GR" sz="5400">
                  <a:latin typeface="EYInterstate" panose="02000503020000020004" pitchFamily="2" charset="0"/>
                </a:rPr>
                <a:t>0 €</a:t>
              </a:r>
              <a:endParaRPr lang="en-GB" sz="5400">
                <a:latin typeface="EYInterstate" panose="02000503020000020004" pitchFamily="2" charset="0"/>
              </a:endParaRPr>
            </a:p>
          </p:txBody>
        </p:sp>
      </p:grpSp>
      <p:grpSp>
        <p:nvGrpSpPr>
          <p:cNvPr id="29" name="Group 28">
            <a:extLst>
              <a:ext uri="{FF2B5EF4-FFF2-40B4-BE49-F238E27FC236}">
                <a16:creationId xmlns:a16="http://schemas.microsoft.com/office/drawing/2014/main" id="{1BE25C02-27E1-4AD8-8D8E-DF0DF988DCEE}"/>
              </a:ext>
            </a:extLst>
          </p:cNvPr>
          <p:cNvGrpSpPr/>
          <p:nvPr/>
        </p:nvGrpSpPr>
        <p:grpSpPr>
          <a:xfrm>
            <a:off x="4538721" y="4242558"/>
            <a:ext cx="3881555" cy="2180304"/>
            <a:chOff x="5548005" y="4244997"/>
            <a:chExt cx="3881555" cy="2419397"/>
          </a:xfrm>
          <a:solidFill>
            <a:srgbClr val="27ACAA"/>
          </a:solidFill>
        </p:grpSpPr>
        <p:sp>
          <p:nvSpPr>
            <p:cNvPr id="20" name="Rectangle 19">
              <a:extLst>
                <a:ext uri="{FF2B5EF4-FFF2-40B4-BE49-F238E27FC236}">
                  <a16:creationId xmlns:a16="http://schemas.microsoft.com/office/drawing/2014/main" id="{4FE7178E-F53F-4155-A7FD-65799A2AD6D2}"/>
                </a:ext>
              </a:extLst>
            </p:cNvPr>
            <p:cNvSpPr/>
            <p:nvPr/>
          </p:nvSpPr>
          <p:spPr bwMode="auto">
            <a:xfrm>
              <a:off x="5548005" y="4244997"/>
              <a:ext cx="3881555" cy="2419397"/>
            </a:xfrm>
            <a:prstGeom prst="rect">
              <a:avLst/>
            </a:prstGeom>
            <a:grp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effectLst/>
                <a:latin typeface="+mn-lt"/>
              </a:endParaRPr>
            </a:p>
          </p:txBody>
        </p:sp>
        <p:sp>
          <p:nvSpPr>
            <p:cNvPr id="24" name="Title 5">
              <a:extLst>
                <a:ext uri="{FF2B5EF4-FFF2-40B4-BE49-F238E27FC236}">
                  <a16:creationId xmlns:a16="http://schemas.microsoft.com/office/drawing/2014/main" id="{A9469240-56C8-4CB8-9EE6-A006495C5AFA}"/>
                </a:ext>
              </a:extLst>
            </p:cNvPr>
            <p:cNvSpPr txBox="1">
              <a:spLocks/>
            </p:cNvSpPr>
            <p:nvPr/>
          </p:nvSpPr>
          <p:spPr>
            <a:xfrm>
              <a:off x="5848301" y="4937678"/>
              <a:ext cx="3218583" cy="922124"/>
            </a:xfrm>
            <a:prstGeom prst="rect">
              <a:avLst/>
            </a:prstGeom>
            <a:grpFill/>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r>
                <a:rPr lang="el-GR" sz="5400">
                  <a:latin typeface="EYInterstate" panose="02000503020000020004" pitchFamily="2" charset="0"/>
                </a:rPr>
                <a:t>60 </a:t>
              </a:r>
              <a:endParaRPr lang="en-GB" sz="5400">
                <a:latin typeface="EYInterstate" panose="02000503020000020004" pitchFamily="2" charset="0"/>
              </a:endParaRPr>
            </a:p>
          </p:txBody>
        </p:sp>
      </p:grpSp>
      <p:sp>
        <p:nvSpPr>
          <p:cNvPr id="21" name="Title 5">
            <a:extLst>
              <a:ext uri="{FF2B5EF4-FFF2-40B4-BE49-F238E27FC236}">
                <a16:creationId xmlns:a16="http://schemas.microsoft.com/office/drawing/2014/main" id="{9D713EA1-726A-4887-A26E-78FC3E8BABCA}"/>
              </a:ext>
            </a:extLst>
          </p:cNvPr>
          <p:cNvSpPr txBox="1">
            <a:spLocks/>
          </p:cNvSpPr>
          <p:nvPr/>
        </p:nvSpPr>
        <p:spPr>
          <a:xfrm>
            <a:off x="4578346" y="2091819"/>
            <a:ext cx="4157617" cy="215444"/>
          </a:xfrm>
          <a:prstGeom prst="rect">
            <a:avLst/>
          </a:prstGeom>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r>
              <a:rPr lang="el-GR" sz="1400" b="1"/>
              <a:t>Μέσο Ατομικό Κόστος Ασθενών</a:t>
            </a:r>
            <a:endParaRPr lang="en-GB" sz="1400" b="1">
              <a:latin typeface="+mj-lt"/>
            </a:endParaRPr>
          </a:p>
        </p:txBody>
      </p:sp>
      <p:grpSp>
        <p:nvGrpSpPr>
          <p:cNvPr id="41" name="Group 40">
            <a:extLst>
              <a:ext uri="{FF2B5EF4-FFF2-40B4-BE49-F238E27FC236}">
                <a16:creationId xmlns:a16="http://schemas.microsoft.com/office/drawing/2014/main" id="{072F8A02-6600-4DEA-B247-01187D4C77D8}"/>
              </a:ext>
            </a:extLst>
          </p:cNvPr>
          <p:cNvGrpSpPr/>
          <p:nvPr/>
        </p:nvGrpSpPr>
        <p:grpSpPr>
          <a:xfrm>
            <a:off x="10358233" y="6541193"/>
            <a:ext cx="1838690" cy="506486"/>
            <a:chOff x="8919506" y="6640398"/>
            <a:chExt cx="1838690" cy="506486"/>
          </a:xfrm>
        </p:grpSpPr>
        <p:sp>
          <p:nvSpPr>
            <p:cNvPr id="18" name="Rectangle 17">
              <a:extLst>
                <a:ext uri="{FF2B5EF4-FFF2-40B4-BE49-F238E27FC236}">
                  <a16:creationId xmlns:a16="http://schemas.microsoft.com/office/drawing/2014/main" id="{05ACFE65-A1B3-4D39-ADE0-A973CFDE5220}"/>
                </a:ext>
              </a:extLst>
            </p:cNvPr>
            <p:cNvSpPr/>
            <p:nvPr/>
          </p:nvSpPr>
          <p:spPr bwMode="auto">
            <a:xfrm>
              <a:off x="8919506" y="6640398"/>
              <a:ext cx="457200" cy="232185"/>
            </a:xfrm>
            <a:prstGeom prst="rect">
              <a:avLst/>
            </a:prstGeom>
            <a:solidFill>
              <a:srgbClr val="CAE8E7"/>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900" b="0" i="0" u="none" strike="noStrike" cap="none" normalizeH="0" baseline="0" err="1">
                <a:ln>
                  <a:noFill/>
                </a:ln>
                <a:solidFill>
                  <a:schemeClr val="tx1"/>
                </a:solidFill>
                <a:effectLst/>
                <a:latin typeface="+mn-lt"/>
              </a:endParaRPr>
            </a:p>
          </p:txBody>
        </p:sp>
        <p:sp>
          <p:nvSpPr>
            <p:cNvPr id="39" name="Rectangle 38">
              <a:extLst>
                <a:ext uri="{FF2B5EF4-FFF2-40B4-BE49-F238E27FC236}">
                  <a16:creationId xmlns:a16="http://schemas.microsoft.com/office/drawing/2014/main" id="{C9AD5E3B-6964-470A-9B92-9E7E880421A4}"/>
                </a:ext>
              </a:extLst>
            </p:cNvPr>
            <p:cNvSpPr/>
            <p:nvPr/>
          </p:nvSpPr>
          <p:spPr bwMode="auto">
            <a:xfrm>
              <a:off x="8919506" y="6914699"/>
              <a:ext cx="457200" cy="232185"/>
            </a:xfrm>
            <a:prstGeom prst="rect">
              <a:avLst/>
            </a:prstGeom>
            <a:solidFill>
              <a:srgbClr val="27ACAA"/>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900" b="0" i="0" u="none" strike="noStrike" cap="none" normalizeH="0" baseline="0" err="1">
                <a:ln>
                  <a:noFill/>
                </a:ln>
                <a:effectLst/>
                <a:latin typeface="+mn-lt"/>
              </a:endParaRPr>
            </a:p>
          </p:txBody>
        </p:sp>
        <p:sp>
          <p:nvSpPr>
            <p:cNvPr id="26" name="TextBox 25">
              <a:extLst>
                <a:ext uri="{FF2B5EF4-FFF2-40B4-BE49-F238E27FC236}">
                  <a16:creationId xmlns:a16="http://schemas.microsoft.com/office/drawing/2014/main" id="{B178EAE8-AC65-46F2-9635-B1F04FC238BD}"/>
                </a:ext>
              </a:extLst>
            </p:cNvPr>
            <p:cNvSpPr txBox="1"/>
            <p:nvPr/>
          </p:nvSpPr>
          <p:spPr>
            <a:xfrm>
              <a:off x="9442580" y="6684932"/>
              <a:ext cx="1315616" cy="143116"/>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l-GR" sz="900">
                  <a:latin typeface="+mn-lt"/>
                </a:rPr>
                <a:t>Υφιστάμενη Κατάσταση</a:t>
              </a:r>
              <a:endParaRPr lang="en-US" sz="900">
                <a:latin typeface="+mn-lt"/>
              </a:endParaRPr>
            </a:p>
          </p:txBody>
        </p:sp>
        <p:sp>
          <p:nvSpPr>
            <p:cNvPr id="40" name="TextBox 39">
              <a:extLst>
                <a:ext uri="{FF2B5EF4-FFF2-40B4-BE49-F238E27FC236}">
                  <a16:creationId xmlns:a16="http://schemas.microsoft.com/office/drawing/2014/main" id="{62DAA5BC-32C9-445D-BF9B-3D3C95BCD90A}"/>
                </a:ext>
              </a:extLst>
            </p:cNvPr>
            <p:cNvSpPr txBox="1"/>
            <p:nvPr/>
          </p:nvSpPr>
          <p:spPr>
            <a:xfrm>
              <a:off x="9442580" y="6936826"/>
              <a:ext cx="1315616" cy="143116"/>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l-GR" sz="900">
                  <a:latin typeface="+mn-lt"/>
                </a:rPr>
                <a:t>Μελλοντική Κατάσταση</a:t>
              </a:r>
              <a:endParaRPr lang="en-US" sz="900" err="1">
                <a:latin typeface="+mn-lt"/>
              </a:endParaRPr>
            </a:p>
          </p:txBody>
        </p:sp>
      </p:grpSp>
      <p:sp>
        <p:nvSpPr>
          <p:cNvPr id="9" name="Title 5">
            <a:extLst>
              <a:ext uri="{FF2B5EF4-FFF2-40B4-BE49-F238E27FC236}">
                <a16:creationId xmlns:a16="http://schemas.microsoft.com/office/drawing/2014/main" id="{8698E0E1-5FB4-49F2-8F16-A66BB742645F}"/>
              </a:ext>
            </a:extLst>
          </p:cNvPr>
          <p:cNvSpPr txBox="1">
            <a:spLocks/>
          </p:cNvSpPr>
          <p:nvPr/>
        </p:nvSpPr>
        <p:spPr>
          <a:xfrm>
            <a:off x="631064" y="2098149"/>
            <a:ext cx="4157617" cy="215444"/>
          </a:xfrm>
          <a:prstGeom prst="rect">
            <a:avLst/>
          </a:prstGeom>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r>
              <a:rPr lang="el-GR" sz="1400" b="1"/>
              <a:t>Μέσο Ατομικό Κόστος Ασθενών</a:t>
            </a:r>
            <a:endParaRPr lang="en-GB" sz="1400" b="1">
              <a:latin typeface="+mj-lt"/>
            </a:endParaRPr>
          </a:p>
        </p:txBody>
      </p:sp>
      <p:sp>
        <p:nvSpPr>
          <p:cNvPr id="42" name="Title 5">
            <a:extLst>
              <a:ext uri="{FF2B5EF4-FFF2-40B4-BE49-F238E27FC236}">
                <a16:creationId xmlns:a16="http://schemas.microsoft.com/office/drawing/2014/main" id="{A7FB8993-B8EA-498E-BBB3-45B0BCA31514}"/>
              </a:ext>
            </a:extLst>
          </p:cNvPr>
          <p:cNvSpPr txBox="1">
            <a:spLocks/>
          </p:cNvSpPr>
          <p:nvPr/>
        </p:nvSpPr>
        <p:spPr>
          <a:xfrm>
            <a:off x="4642486" y="4313155"/>
            <a:ext cx="4157617" cy="215444"/>
          </a:xfrm>
          <a:prstGeom prst="rect">
            <a:avLst/>
          </a:prstGeom>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r>
              <a:rPr lang="el-GR" sz="1400" b="1">
                <a:solidFill>
                  <a:schemeClr val="bg1"/>
                </a:solidFill>
              </a:rPr>
              <a:t>Μέσο Χρόνος Ασθενών</a:t>
            </a:r>
            <a:endParaRPr lang="en-GB" sz="1400" b="1">
              <a:solidFill>
                <a:schemeClr val="bg1"/>
              </a:solidFill>
              <a:latin typeface="+mj-lt"/>
            </a:endParaRPr>
          </a:p>
        </p:txBody>
      </p:sp>
      <p:grpSp>
        <p:nvGrpSpPr>
          <p:cNvPr id="48" name="Group 47">
            <a:extLst>
              <a:ext uri="{FF2B5EF4-FFF2-40B4-BE49-F238E27FC236}">
                <a16:creationId xmlns:a16="http://schemas.microsoft.com/office/drawing/2014/main" id="{351F8A3C-3723-49EC-AE0A-51FA3749E3A4}"/>
              </a:ext>
            </a:extLst>
          </p:cNvPr>
          <p:cNvGrpSpPr/>
          <p:nvPr/>
        </p:nvGrpSpPr>
        <p:grpSpPr>
          <a:xfrm>
            <a:off x="8701666" y="1991260"/>
            <a:ext cx="3881555" cy="2157219"/>
            <a:chOff x="5548005" y="1961046"/>
            <a:chExt cx="3881555" cy="2169762"/>
          </a:xfrm>
          <a:solidFill>
            <a:schemeClr val="accent3"/>
          </a:solidFill>
        </p:grpSpPr>
        <p:sp>
          <p:nvSpPr>
            <p:cNvPr id="49" name="Rectangle 48">
              <a:extLst>
                <a:ext uri="{FF2B5EF4-FFF2-40B4-BE49-F238E27FC236}">
                  <a16:creationId xmlns:a16="http://schemas.microsoft.com/office/drawing/2014/main" id="{AF867762-9B00-49BD-8762-FF4E5D2839D0}"/>
                </a:ext>
              </a:extLst>
            </p:cNvPr>
            <p:cNvSpPr/>
            <p:nvPr/>
          </p:nvSpPr>
          <p:spPr bwMode="auto">
            <a:xfrm>
              <a:off x="5548005" y="1961046"/>
              <a:ext cx="3881555" cy="2169762"/>
            </a:xfrm>
            <a:prstGeom prst="rect">
              <a:avLst/>
            </a:prstGeom>
            <a:grp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effectLst/>
                <a:latin typeface="+mn-lt"/>
              </a:endParaRPr>
            </a:p>
          </p:txBody>
        </p:sp>
        <p:sp>
          <p:nvSpPr>
            <p:cNvPr id="50" name="Title 5">
              <a:extLst>
                <a:ext uri="{FF2B5EF4-FFF2-40B4-BE49-F238E27FC236}">
                  <a16:creationId xmlns:a16="http://schemas.microsoft.com/office/drawing/2014/main" id="{314F07E9-0A87-4B21-8684-76F2827A4005}"/>
                </a:ext>
              </a:extLst>
            </p:cNvPr>
            <p:cNvSpPr txBox="1">
              <a:spLocks/>
            </p:cNvSpPr>
            <p:nvPr/>
          </p:nvSpPr>
          <p:spPr>
            <a:xfrm>
              <a:off x="5778684" y="2535150"/>
              <a:ext cx="3561027" cy="830997"/>
            </a:xfrm>
            <a:prstGeom prst="rect">
              <a:avLst/>
            </a:prstGeom>
            <a:grpFill/>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r>
                <a:rPr lang="el-GR" sz="5400">
                  <a:latin typeface="EYInterstate" panose="02000503020000020004" pitchFamily="2" charset="0"/>
                </a:rPr>
                <a:t>546 €</a:t>
              </a:r>
              <a:endParaRPr lang="en-GB" sz="5400">
                <a:latin typeface="EYInterstate" panose="02000503020000020004" pitchFamily="2" charset="0"/>
              </a:endParaRPr>
            </a:p>
          </p:txBody>
        </p:sp>
      </p:grpSp>
      <p:sp>
        <p:nvSpPr>
          <p:cNvPr id="52" name="Title 5">
            <a:extLst>
              <a:ext uri="{FF2B5EF4-FFF2-40B4-BE49-F238E27FC236}">
                <a16:creationId xmlns:a16="http://schemas.microsoft.com/office/drawing/2014/main" id="{E317A17C-7F56-49F8-87F4-61111C9388E3}"/>
              </a:ext>
            </a:extLst>
          </p:cNvPr>
          <p:cNvSpPr txBox="1">
            <a:spLocks/>
          </p:cNvSpPr>
          <p:nvPr/>
        </p:nvSpPr>
        <p:spPr>
          <a:xfrm>
            <a:off x="8966312" y="2061215"/>
            <a:ext cx="3493092" cy="492443"/>
          </a:xfrm>
          <a:prstGeom prst="rect">
            <a:avLst/>
          </a:prstGeom>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r>
              <a:rPr lang="el-GR" sz="1600" b="1"/>
              <a:t>Όφελος: Μέσο Ατομικό Κόστος Ασθενών</a:t>
            </a:r>
            <a:endParaRPr lang="en-GB" sz="1600" b="1">
              <a:latin typeface="+mj-lt"/>
            </a:endParaRPr>
          </a:p>
        </p:txBody>
      </p:sp>
      <p:grpSp>
        <p:nvGrpSpPr>
          <p:cNvPr id="53" name="Group 52">
            <a:extLst>
              <a:ext uri="{FF2B5EF4-FFF2-40B4-BE49-F238E27FC236}">
                <a16:creationId xmlns:a16="http://schemas.microsoft.com/office/drawing/2014/main" id="{0A1D9F5A-8D3A-43A1-8F6A-333F37BCA5DB}"/>
              </a:ext>
            </a:extLst>
          </p:cNvPr>
          <p:cNvGrpSpPr/>
          <p:nvPr/>
        </p:nvGrpSpPr>
        <p:grpSpPr>
          <a:xfrm>
            <a:off x="8693721" y="4244915"/>
            <a:ext cx="3881555" cy="2157219"/>
            <a:chOff x="5548005" y="1961046"/>
            <a:chExt cx="3881555" cy="2169762"/>
          </a:xfrm>
          <a:solidFill>
            <a:schemeClr val="accent3"/>
          </a:solidFill>
        </p:grpSpPr>
        <p:sp>
          <p:nvSpPr>
            <p:cNvPr id="54" name="Rectangle 53">
              <a:extLst>
                <a:ext uri="{FF2B5EF4-FFF2-40B4-BE49-F238E27FC236}">
                  <a16:creationId xmlns:a16="http://schemas.microsoft.com/office/drawing/2014/main" id="{4BB94123-05BB-4B35-9EC9-8FAD0D79CB05}"/>
                </a:ext>
              </a:extLst>
            </p:cNvPr>
            <p:cNvSpPr/>
            <p:nvPr/>
          </p:nvSpPr>
          <p:spPr bwMode="auto">
            <a:xfrm>
              <a:off x="5548005" y="1961046"/>
              <a:ext cx="3881555" cy="2169762"/>
            </a:xfrm>
            <a:prstGeom prst="rect">
              <a:avLst/>
            </a:prstGeom>
            <a:grp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effectLst/>
                <a:latin typeface="+mn-lt"/>
              </a:endParaRPr>
            </a:p>
          </p:txBody>
        </p:sp>
        <p:sp>
          <p:nvSpPr>
            <p:cNvPr id="55" name="Title 5">
              <a:extLst>
                <a:ext uri="{FF2B5EF4-FFF2-40B4-BE49-F238E27FC236}">
                  <a16:creationId xmlns:a16="http://schemas.microsoft.com/office/drawing/2014/main" id="{EEE6B40C-69D9-421A-BD05-02EBDB51B403}"/>
                </a:ext>
              </a:extLst>
            </p:cNvPr>
            <p:cNvSpPr txBox="1">
              <a:spLocks/>
            </p:cNvSpPr>
            <p:nvPr/>
          </p:nvSpPr>
          <p:spPr>
            <a:xfrm>
              <a:off x="5778684" y="2535150"/>
              <a:ext cx="3561027" cy="830997"/>
            </a:xfrm>
            <a:prstGeom prst="rect">
              <a:avLst/>
            </a:prstGeom>
            <a:grpFill/>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r>
                <a:rPr lang="el-GR" sz="5400">
                  <a:latin typeface="EYInterstate" panose="02000503020000020004" pitchFamily="2" charset="0"/>
                </a:rPr>
                <a:t>200</a:t>
              </a:r>
              <a:endParaRPr lang="en-GB" sz="5400">
                <a:latin typeface="EYInterstate" panose="02000503020000020004" pitchFamily="2" charset="0"/>
              </a:endParaRPr>
            </a:p>
          </p:txBody>
        </p:sp>
      </p:grpSp>
      <p:sp>
        <p:nvSpPr>
          <p:cNvPr id="56" name="Title 5">
            <a:extLst>
              <a:ext uri="{FF2B5EF4-FFF2-40B4-BE49-F238E27FC236}">
                <a16:creationId xmlns:a16="http://schemas.microsoft.com/office/drawing/2014/main" id="{2F314D9F-B6E5-4115-9962-CF7431EBCC23}"/>
              </a:ext>
            </a:extLst>
          </p:cNvPr>
          <p:cNvSpPr txBox="1">
            <a:spLocks/>
          </p:cNvSpPr>
          <p:nvPr/>
        </p:nvSpPr>
        <p:spPr>
          <a:xfrm>
            <a:off x="8958367" y="4314870"/>
            <a:ext cx="3493092" cy="246221"/>
          </a:xfrm>
          <a:prstGeom prst="rect">
            <a:avLst/>
          </a:prstGeom>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r>
              <a:rPr lang="el-GR" sz="1600" b="1">
                <a:solidFill>
                  <a:schemeClr val="bg1"/>
                </a:solidFill>
              </a:rPr>
              <a:t>Όφελος (ώρες) για Ασθενείς</a:t>
            </a:r>
            <a:endParaRPr lang="en-GB" sz="1600" b="1">
              <a:solidFill>
                <a:schemeClr val="bg1"/>
              </a:solidFill>
              <a:latin typeface="+mj-lt"/>
            </a:endParaRPr>
          </a:p>
        </p:txBody>
      </p:sp>
      <p:sp>
        <p:nvSpPr>
          <p:cNvPr id="63" name="Custom_Gradient takeaway_6377024335934686041">
            <a:extLst>
              <a:ext uri="{FF2B5EF4-FFF2-40B4-BE49-F238E27FC236}">
                <a16:creationId xmlns:a16="http://schemas.microsoft.com/office/drawing/2014/main" id="{5EBC00BB-DEE2-4784-A53E-24825EB004E1}"/>
              </a:ext>
            </a:extLst>
          </p:cNvPr>
          <p:cNvSpPr>
            <a:spLocks noChangeArrowheads="1"/>
          </p:cNvSpPr>
          <p:nvPr>
            <p:custDataLst>
              <p:tags r:id="rId3"/>
            </p:custDataLst>
          </p:nvPr>
        </p:nvSpPr>
        <p:spPr bwMode="auto">
          <a:xfrm>
            <a:off x="8421154" y="3696709"/>
            <a:ext cx="524594" cy="1063205"/>
          </a:xfrm>
          <a:custGeom>
            <a:avLst/>
            <a:gdLst>
              <a:gd name="connsiteX0" fmla="*/ 0 w 1706641"/>
              <a:gd name="connsiteY0" fmla="*/ 0 h 3954212"/>
              <a:gd name="connsiteX1" fmla="*/ 734956 w 1706641"/>
              <a:gd name="connsiteY1" fmla="*/ 1236316 h 3954212"/>
              <a:gd name="connsiteX2" fmla="*/ 734955 w 1706641"/>
              <a:gd name="connsiteY2" fmla="*/ 1236101 h 3954212"/>
              <a:gd name="connsiteX3" fmla="*/ 1162016 w 1706641"/>
              <a:gd name="connsiteY3" fmla="*/ 1312597 h 3954212"/>
              <a:gd name="connsiteX4" fmla="*/ 1162016 w 1706641"/>
              <a:gd name="connsiteY4" fmla="*/ 940569 h 3954212"/>
              <a:gd name="connsiteX5" fmla="*/ 1706641 w 1706641"/>
              <a:gd name="connsiteY5" fmla="*/ 1977917 h 3954212"/>
              <a:gd name="connsiteX6" fmla="*/ 1162016 w 1706641"/>
              <a:gd name="connsiteY6" fmla="*/ 2992569 h 3954212"/>
              <a:gd name="connsiteX7" fmla="*/ 1162016 w 1706641"/>
              <a:gd name="connsiteY7" fmla="*/ 2620542 h 3954212"/>
              <a:gd name="connsiteX8" fmla="*/ 742098 w 1706641"/>
              <a:gd name="connsiteY8" fmla="*/ 2715249 h 3954212"/>
              <a:gd name="connsiteX9" fmla="*/ 742097 w 1706641"/>
              <a:gd name="connsiteY9" fmla="*/ 2714958 h 3954212"/>
              <a:gd name="connsiteX10" fmla="*/ 0 w 1706641"/>
              <a:gd name="connsiteY10" fmla="*/ 3954212 h 3954212"/>
              <a:gd name="connsiteX11" fmla="*/ 0 w 1706641"/>
              <a:gd name="connsiteY11" fmla="*/ 0 h 3954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6641" h="3954212">
                <a:moveTo>
                  <a:pt x="0" y="0"/>
                </a:moveTo>
                <a:cubicBezTo>
                  <a:pt x="46356" y="549168"/>
                  <a:pt x="409611" y="1124102"/>
                  <a:pt x="734956" y="1236316"/>
                </a:cubicBezTo>
                <a:cubicBezTo>
                  <a:pt x="734956" y="1236244"/>
                  <a:pt x="734955" y="1236173"/>
                  <a:pt x="734955" y="1236101"/>
                </a:cubicBezTo>
                <a:cubicBezTo>
                  <a:pt x="869372" y="1294384"/>
                  <a:pt x="1034743" y="1319881"/>
                  <a:pt x="1162016" y="1312597"/>
                </a:cubicBezTo>
                <a:lnTo>
                  <a:pt x="1162016" y="940569"/>
                </a:lnTo>
                <a:lnTo>
                  <a:pt x="1706641" y="1977917"/>
                </a:lnTo>
                <a:lnTo>
                  <a:pt x="1162016" y="2992569"/>
                </a:lnTo>
                <a:lnTo>
                  <a:pt x="1162016" y="2620542"/>
                </a:lnTo>
                <a:cubicBezTo>
                  <a:pt x="1017281" y="2622969"/>
                  <a:pt x="882071" y="2665467"/>
                  <a:pt x="742098" y="2715249"/>
                </a:cubicBezTo>
                <a:cubicBezTo>
                  <a:pt x="742098" y="2715152"/>
                  <a:pt x="742097" y="2715055"/>
                  <a:pt x="742097" y="2714958"/>
                </a:cubicBezTo>
                <a:cubicBezTo>
                  <a:pt x="345731" y="2801252"/>
                  <a:pt x="108616" y="3484624"/>
                  <a:pt x="0" y="3954212"/>
                </a:cubicBezTo>
                <a:lnTo>
                  <a:pt x="0" y="0"/>
                </a:lnTo>
                <a:close/>
              </a:path>
            </a:pathLst>
          </a:custGeom>
          <a:gradFill flip="none" rotWithShape="1">
            <a:gsLst>
              <a:gs pos="0">
                <a:srgbClr val="B4B4B4">
                  <a:alpha val="0"/>
                </a:srgbClr>
              </a:gs>
              <a:gs pos="84000">
                <a:srgbClr val="B4B4B4"/>
              </a:gs>
            </a:gsLst>
            <a:lin ang="0" scaled="1"/>
            <a:tileRect/>
          </a:gradFill>
          <a:ln w="12700">
            <a:noFill/>
            <a:miter lim="800000"/>
            <a:headEnd/>
            <a:tailEnd/>
          </a:ln>
          <a:effectLst/>
        </p:spPr>
        <p:txBody>
          <a:bodyPr wrap="none" lIns="0" tIns="0" rIns="0" bIns="0" anchor="ctr"/>
          <a:lstStyle/>
          <a:p>
            <a:pPr algn="ctr"/>
            <a:endParaRPr lang="de-DE">
              <a:solidFill>
                <a:srgbClr val="000000"/>
              </a:solidFill>
            </a:endParaRPr>
          </a:p>
        </p:txBody>
      </p:sp>
      <p:sp>
        <p:nvSpPr>
          <p:cNvPr id="4" name="TextBox 3">
            <a:extLst>
              <a:ext uri="{FF2B5EF4-FFF2-40B4-BE49-F238E27FC236}">
                <a16:creationId xmlns:a16="http://schemas.microsoft.com/office/drawing/2014/main" id="{72FED10A-BBC0-4DFE-8462-219F813584B9}"/>
              </a:ext>
            </a:extLst>
          </p:cNvPr>
          <p:cNvSpPr txBox="1"/>
          <p:nvPr/>
        </p:nvSpPr>
        <p:spPr>
          <a:xfrm>
            <a:off x="578164" y="1046002"/>
            <a:ext cx="11586126" cy="492443"/>
          </a:xfrm>
          <a:prstGeom prst="rect">
            <a:avLst/>
          </a:prstGeom>
          <a:noFill/>
        </p:spPr>
        <p:txBody>
          <a:bodyPr wrap="square" lIns="0" tIns="0" rIns="0" bIns="0" rtlCol="0">
            <a:spAutoFit/>
          </a:bodyPr>
          <a:lstStyle/>
          <a:p>
            <a:pPr defTabSz="1019175">
              <a:spcBef>
                <a:spcPts val="0"/>
              </a:spcBef>
              <a:spcAft>
                <a:spcPts val="600"/>
              </a:spcAft>
              <a:buClr>
                <a:schemeClr val="bg1"/>
              </a:buClr>
              <a:buSzPct val="70000"/>
            </a:pPr>
            <a:r>
              <a:rPr lang="el-GR" sz="1600">
                <a:latin typeface="+mn-lt"/>
              </a:rPr>
              <a:t>Για τον ασθενή όταν νοσηλεύεται εντός του νοσοκομείου (δημόσιος τομέας) με τη συγκεκριμένη λίστα θεραπειών το τρέχον κόστος και αποζημίωση </a:t>
            </a:r>
            <a:endParaRPr lang="en-US" sz="1600">
              <a:latin typeface="+mn-lt"/>
            </a:endParaRPr>
          </a:p>
        </p:txBody>
      </p:sp>
      <p:grpSp>
        <p:nvGrpSpPr>
          <p:cNvPr id="36" name="Group 35">
            <a:extLst>
              <a:ext uri="{FF2B5EF4-FFF2-40B4-BE49-F238E27FC236}">
                <a16:creationId xmlns:a16="http://schemas.microsoft.com/office/drawing/2014/main" id="{7DA75070-7C81-4AEB-99ED-F3C823DDAD54}"/>
              </a:ext>
            </a:extLst>
          </p:cNvPr>
          <p:cNvGrpSpPr/>
          <p:nvPr/>
        </p:nvGrpSpPr>
        <p:grpSpPr>
          <a:xfrm>
            <a:off x="-487905" y="60420"/>
            <a:ext cx="3383505" cy="346164"/>
            <a:chOff x="-409358" y="0"/>
            <a:chExt cx="2693125" cy="305950"/>
          </a:xfrm>
        </p:grpSpPr>
        <p:sp>
          <p:nvSpPr>
            <p:cNvPr id="37" name="Arrow: Pentagon 36">
              <a:extLst>
                <a:ext uri="{FF2B5EF4-FFF2-40B4-BE49-F238E27FC236}">
                  <a16:creationId xmlns:a16="http://schemas.microsoft.com/office/drawing/2014/main" id="{460B19BB-4DCB-4D5C-BDEB-1E13AA8F0099}"/>
                </a:ext>
              </a:extLst>
            </p:cNvPr>
            <p:cNvSpPr/>
            <p:nvPr/>
          </p:nvSpPr>
          <p:spPr>
            <a:xfrm>
              <a:off x="0" y="0"/>
              <a:ext cx="2283767" cy="300356"/>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8" name="Arrow: Pentagon 4">
              <a:extLst>
                <a:ext uri="{FF2B5EF4-FFF2-40B4-BE49-F238E27FC236}">
                  <a16:creationId xmlns:a16="http://schemas.microsoft.com/office/drawing/2014/main" id="{D421170C-C8B9-4CD8-A73F-AA557AC014D4}"/>
                </a:ext>
              </a:extLst>
            </p:cNvPr>
            <p:cNvSpPr txBox="1"/>
            <p:nvPr/>
          </p:nvSpPr>
          <p:spPr>
            <a:xfrm>
              <a:off x="-409358" y="5594"/>
              <a:ext cx="2333108" cy="300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40005" rIns="20003" bIns="40005" numCol="1" spcCol="1270" anchor="ctr" anchorCtr="0">
              <a:noAutofit/>
            </a:bodyPr>
            <a:lstStyle/>
            <a:p>
              <a:pPr marL="0" lvl="0" indent="0" algn="ctr" defTabSz="666750">
                <a:lnSpc>
                  <a:spcPct val="90000"/>
                </a:lnSpc>
                <a:spcBef>
                  <a:spcPct val="0"/>
                </a:spcBef>
                <a:spcAft>
                  <a:spcPct val="35000"/>
                </a:spcAft>
                <a:buNone/>
              </a:pPr>
              <a:r>
                <a:rPr lang="el-GR" sz="1400" b="0" kern="1200">
                  <a:latin typeface="+mj-lt"/>
                </a:rPr>
                <a:t>4.Εκτίμηση Δαπανών</a:t>
              </a:r>
            </a:p>
          </p:txBody>
        </p:sp>
      </p:grpSp>
      <p:sp>
        <p:nvSpPr>
          <p:cNvPr id="43" name="TextBox 42">
            <a:extLst>
              <a:ext uri="{FF2B5EF4-FFF2-40B4-BE49-F238E27FC236}">
                <a16:creationId xmlns:a16="http://schemas.microsoft.com/office/drawing/2014/main" id="{4DE0EF29-DFC8-455A-8336-EE67E9D85B0C}"/>
              </a:ext>
            </a:extLst>
          </p:cNvPr>
          <p:cNvSpPr txBox="1"/>
          <p:nvPr/>
        </p:nvSpPr>
        <p:spPr>
          <a:xfrm>
            <a:off x="1293552" y="1831675"/>
            <a:ext cx="1315616" cy="143116"/>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l-GR" sz="900">
                <a:latin typeface="+mn-lt"/>
              </a:rPr>
              <a:t>Υφιστάμενη Κατάσταση</a:t>
            </a:r>
            <a:endParaRPr lang="en-US" sz="900">
              <a:latin typeface="+mn-lt"/>
            </a:endParaRPr>
          </a:p>
        </p:txBody>
      </p:sp>
      <p:sp>
        <p:nvSpPr>
          <p:cNvPr id="44" name="TextBox 43">
            <a:extLst>
              <a:ext uri="{FF2B5EF4-FFF2-40B4-BE49-F238E27FC236}">
                <a16:creationId xmlns:a16="http://schemas.microsoft.com/office/drawing/2014/main" id="{F6348780-0EFE-4D41-95CA-386E85D57C31}"/>
              </a:ext>
            </a:extLst>
          </p:cNvPr>
          <p:cNvSpPr txBox="1"/>
          <p:nvPr/>
        </p:nvSpPr>
        <p:spPr>
          <a:xfrm>
            <a:off x="5450012" y="1824616"/>
            <a:ext cx="1315616" cy="143116"/>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l-GR" sz="900">
                <a:latin typeface="+mn-lt"/>
              </a:rPr>
              <a:t>Μελλοντική Κατάσταση</a:t>
            </a:r>
            <a:endParaRPr lang="en-US" sz="900">
              <a:latin typeface="+mn-lt"/>
            </a:endParaRPr>
          </a:p>
        </p:txBody>
      </p:sp>
      <p:sp>
        <p:nvSpPr>
          <p:cNvPr id="45" name="TextBox 44">
            <a:extLst>
              <a:ext uri="{FF2B5EF4-FFF2-40B4-BE49-F238E27FC236}">
                <a16:creationId xmlns:a16="http://schemas.microsoft.com/office/drawing/2014/main" id="{88D9EC1A-82C3-41E7-A560-8896475C9443}"/>
              </a:ext>
            </a:extLst>
          </p:cNvPr>
          <p:cNvSpPr txBox="1"/>
          <p:nvPr/>
        </p:nvSpPr>
        <p:spPr>
          <a:xfrm>
            <a:off x="594813" y="6484008"/>
            <a:ext cx="8151759" cy="307777"/>
          </a:xfrm>
          <a:prstGeom prst="rect">
            <a:avLst/>
          </a:prstGeom>
          <a:noFill/>
        </p:spPr>
        <p:txBody>
          <a:bodyPr wrap="square">
            <a:spAutoFit/>
          </a:bodyPr>
          <a:lstStyle/>
          <a:p>
            <a:pPr defTabSz="1019175">
              <a:spcBef>
                <a:spcPts val="0"/>
              </a:spcBef>
              <a:spcAft>
                <a:spcPts val="600"/>
              </a:spcAft>
              <a:buClr>
                <a:schemeClr val="bg1"/>
              </a:buClr>
              <a:buSzPct val="70000"/>
            </a:pPr>
            <a:r>
              <a:rPr lang="el-GR" sz="1400" i="1">
                <a:latin typeface="+mn-lt"/>
              </a:rPr>
              <a:t>Τα παραπάνω στοιχεία αναφέρονται σε μια περίοδο 3 </a:t>
            </a:r>
            <a:r>
              <a:rPr lang="el-GR" sz="1400" i="1" err="1">
                <a:latin typeface="+mn-lt"/>
              </a:rPr>
              <a:t>ετίας</a:t>
            </a:r>
            <a:r>
              <a:rPr lang="el-GR" sz="1400" i="1">
                <a:latin typeface="+mn-lt"/>
              </a:rPr>
              <a:t>, υπολογισμοί όπως στο Παράρτημα </a:t>
            </a:r>
            <a:r>
              <a:rPr lang="en-US" sz="1400" i="1">
                <a:latin typeface="+mn-lt"/>
              </a:rPr>
              <a:t>VIII</a:t>
            </a:r>
          </a:p>
        </p:txBody>
      </p:sp>
    </p:spTree>
    <p:extLst>
      <p:ext uri="{BB962C8B-B14F-4D97-AF65-F5344CB8AC3E}">
        <p14:creationId xmlns:p14="http://schemas.microsoft.com/office/powerpoint/2010/main" val="1848248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9695C00-5F92-4E98-831B-87BB386E74E3}"/>
              </a:ext>
            </a:extLst>
          </p:cNvPr>
          <p:cNvSpPr/>
          <p:nvPr/>
        </p:nvSpPr>
        <p:spPr>
          <a:xfrm>
            <a:off x="2081686" y="3333382"/>
            <a:ext cx="3868420" cy="830740"/>
          </a:xfrm>
          <a:prstGeom prst="rect">
            <a:avLst/>
          </a:prstGeom>
        </p:spPr>
        <p:txBody>
          <a:bodyPr wrap="square">
            <a:spAutoFit/>
          </a:bodyPr>
          <a:lstStyle/>
          <a:p>
            <a:pPr marL="0" lvl="2" defTabSz="914311">
              <a:buClr>
                <a:srgbClr val="27ACAA"/>
              </a:buClr>
            </a:pPr>
            <a:r>
              <a:rPr lang="el-GR" sz="2399">
                <a:solidFill>
                  <a:srgbClr val="2E2E38"/>
                </a:solidFill>
                <a:latin typeface="EYInterstate Light"/>
              </a:rPr>
              <a:t>Παράρτημα Ι. </a:t>
            </a:r>
          </a:p>
          <a:p>
            <a:pPr marL="0" lvl="2" defTabSz="914311">
              <a:buClr>
                <a:srgbClr val="27ACAA"/>
              </a:buClr>
            </a:pPr>
            <a:r>
              <a:rPr lang="el-GR" sz="2399">
                <a:solidFill>
                  <a:srgbClr val="2E2E38"/>
                </a:solidFill>
                <a:latin typeface="EYInterstate Light"/>
              </a:rPr>
              <a:t>Λειτουργικό Μοντέλο</a:t>
            </a:r>
          </a:p>
        </p:txBody>
      </p:sp>
    </p:spTree>
    <p:extLst>
      <p:ext uri="{BB962C8B-B14F-4D97-AF65-F5344CB8AC3E}">
        <p14:creationId xmlns:p14="http://schemas.microsoft.com/office/powerpoint/2010/main" val="9794715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7B188CD-9041-4EAF-BBBA-CA1BAA9390C5}"/>
              </a:ext>
            </a:extLst>
          </p:cNvPr>
          <p:cNvGraphicFramePr>
            <a:graphicFrameLocks noChangeAspect="1"/>
          </p:cNvGraphicFramePr>
          <p:nvPr>
            <p:custDataLst>
              <p:tags r:id="rId2"/>
            </p:custDataLst>
            <p:extLst>
              <p:ext uri="{D42A27DB-BD31-4B8C-83A1-F6EECF244321}">
                <p14:modId xmlns:p14="http://schemas.microsoft.com/office/powerpoint/2010/main" val="720618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3118" name="think-cell Slide" r:id="rId4" imgW="347" imgH="348" progId="TCLayout.ActiveDocument.1">
                  <p:embed/>
                </p:oleObj>
              </mc:Choice>
              <mc:Fallback>
                <p:oleObj name="think-cell Slide" r:id="rId4" imgW="347" imgH="348" progId="TCLayout.ActiveDocument.1">
                  <p:embed/>
                  <p:pic>
                    <p:nvPicPr>
                      <p:cNvPr id="4" name="Object 3" hidden="1">
                        <a:extLst>
                          <a:ext uri="{FF2B5EF4-FFF2-40B4-BE49-F238E27FC236}">
                            <a16:creationId xmlns:a16="http://schemas.microsoft.com/office/drawing/2014/main" id="{E7B188CD-9041-4EAF-BBBA-CA1BAA9390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2" name="Title 5">
            <a:extLst>
              <a:ext uri="{FF2B5EF4-FFF2-40B4-BE49-F238E27FC236}">
                <a16:creationId xmlns:a16="http://schemas.microsoft.com/office/drawing/2014/main" id="{B2904496-2FB0-144E-9CA7-DD34BE8E94A6}"/>
              </a:ext>
            </a:extLst>
          </p:cNvPr>
          <p:cNvSpPr>
            <a:spLocks noGrp="1"/>
          </p:cNvSpPr>
          <p:nvPr>
            <p:ph type="title"/>
          </p:nvPr>
        </p:nvSpPr>
        <p:spPr>
          <a:xfrm>
            <a:off x="578165" y="483443"/>
            <a:ext cx="11586126" cy="307777"/>
          </a:xfrm>
        </p:spPr>
        <p:txBody>
          <a:bodyPr vert="horz"/>
          <a:lstStyle/>
          <a:p>
            <a:r>
              <a:rPr lang="el-GR" sz="2000" dirty="0">
                <a:latin typeface="+mn-lt"/>
              </a:rPr>
              <a:t>Παράρτημα Ι. Λειτουργικό Μοντέλο – </a:t>
            </a:r>
            <a:r>
              <a:rPr lang="el-GR" sz="2000">
                <a:latin typeface="+mn-lt"/>
              </a:rPr>
              <a:t>Ενδεικτική Λίστα </a:t>
            </a:r>
          </a:p>
        </p:txBody>
      </p:sp>
      <p:sp>
        <p:nvSpPr>
          <p:cNvPr id="3" name="Slide Number Placeholder 2">
            <a:extLst>
              <a:ext uri="{FF2B5EF4-FFF2-40B4-BE49-F238E27FC236}">
                <a16:creationId xmlns:a16="http://schemas.microsoft.com/office/drawing/2014/main" id="{612FB95F-0EB8-AB44-BA67-A226AE16BE41}"/>
              </a:ext>
            </a:extLst>
          </p:cNvPr>
          <p:cNvSpPr>
            <a:spLocks noGrp="1"/>
          </p:cNvSpPr>
          <p:nvPr>
            <p:ph type="sldNum" sz="quarter" idx="10"/>
          </p:nvPr>
        </p:nvSpPr>
        <p:spPr/>
        <p:txBody>
          <a:bodyPr/>
          <a:lstStyle/>
          <a:p>
            <a:pPr algn="ctr"/>
            <a:fld id="{8B680765-40E2-AC40-8F5D-C6BB6AC8B5D5}" type="slidenum">
              <a:rPr lang="en-GB" smtClean="0"/>
              <a:pPr algn="ctr"/>
              <a:t>22</a:t>
            </a:fld>
            <a:endParaRPr lang="en-GB"/>
          </a:p>
        </p:txBody>
      </p:sp>
      <p:sp>
        <p:nvSpPr>
          <p:cNvPr id="15" name="Text Placeholder 5">
            <a:extLst>
              <a:ext uri="{FF2B5EF4-FFF2-40B4-BE49-F238E27FC236}">
                <a16:creationId xmlns:a16="http://schemas.microsoft.com/office/drawing/2014/main" id="{CC0E81FB-4BFA-BD4A-8B89-89F2A90A5AD8}"/>
              </a:ext>
            </a:extLst>
          </p:cNvPr>
          <p:cNvSpPr txBox="1">
            <a:spLocks/>
          </p:cNvSpPr>
          <p:nvPr/>
        </p:nvSpPr>
        <p:spPr>
          <a:xfrm>
            <a:off x="578165" y="1474716"/>
            <a:ext cx="4639878" cy="5360424"/>
          </a:xfrm>
          <a:prstGeom prst="rect">
            <a:avLst/>
          </a:prstGeom>
        </p:spPr>
        <p:txBody>
          <a:bodyPr vert="horz" lIns="0" tIns="0" rIns="0" bIns="0" rtlCol="0" anchor="t" anchorCtr="0">
            <a:noAutofit/>
          </a:bodyPr>
          <a:lstStyle>
            <a:lvl1pPr marL="0" indent="0" algn="l" defTabSz="1007212" rtl="0" eaLnBrk="1" latinLnBrk="0" hangingPunct="1">
              <a:spcBef>
                <a:spcPct val="20000"/>
              </a:spcBef>
              <a:buClr>
                <a:schemeClr val="tx2"/>
              </a:buClr>
              <a:buSzPct val="110000"/>
              <a:buFont typeface="EYInterstate Light" panose="02000506000000020004" pitchFamily="2" charset="0"/>
              <a:buNone/>
              <a:defRPr sz="1762" kern="1200">
                <a:solidFill>
                  <a:schemeClr val="bg1"/>
                </a:solidFill>
                <a:latin typeface="EYInterstate Light" panose="02000506000000020004" pitchFamily="2" charset="0"/>
                <a:ea typeface="+mn-ea"/>
                <a:cs typeface="+mn-cs"/>
              </a:defRPr>
            </a:lvl1pPr>
            <a:lvl2pPr marL="785625" indent="-392813" algn="l" defTabSz="1007212" rtl="0" eaLnBrk="1" latinLnBrk="0" hangingPunct="1">
              <a:spcBef>
                <a:spcPct val="20000"/>
              </a:spcBef>
              <a:buClr>
                <a:schemeClr val="tx2"/>
              </a:buClr>
              <a:buSzPct val="110000"/>
              <a:buFont typeface="EYInterstate Light" panose="02000506000000020004" pitchFamily="2" charset="0"/>
              <a:buChar char="•"/>
              <a:defRPr sz="1983" kern="1200">
                <a:solidFill>
                  <a:schemeClr val="bg1"/>
                </a:solidFill>
                <a:latin typeface="EYInterstate Light" panose="02000506000000020004" pitchFamily="2" charset="0"/>
                <a:ea typeface="+mn-ea"/>
                <a:cs typeface="+mn-cs"/>
              </a:defRPr>
            </a:lvl2pPr>
            <a:lvl3pPr marL="1178438" indent="-392813" algn="l" defTabSz="1007212" rtl="0" eaLnBrk="1" latinLnBrk="0" hangingPunct="1">
              <a:spcBef>
                <a:spcPct val="20000"/>
              </a:spcBef>
              <a:buClr>
                <a:schemeClr val="tx2"/>
              </a:buClr>
              <a:buSzPct val="110000"/>
              <a:buFont typeface="EYInterstate Light" panose="02000506000000020004" pitchFamily="2" charset="0"/>
              <a:buChar char="•"/>
              <a:defRPr sz="1762" kern="1200">
                <a:solidFill>
                  <a:schemeClr val="bg1"/>
                </a:solidFill>
                <a:latin typeface="EYInterstate Light" panose="02000506000000020004" pitchFamily="2" charset="0"/>
                <a:ea typeface="+mn-ea"/>
                <a:cs typeface="+mn-cs"/>
              </a:defRPr>
            </a:lvl3pPr>
            <a:lvl4pPr marL="1571250" indent="-392813" algn="l" defTabSz="1007212" rtl="0" eaLnBrk="1" latinLnBrk="0" hangingPunct="1">
              <a:spcBef>
                <a:spcPct val="20000"/>
              </a:spcBef>
              <a:buClr>
                <a:schemeClr val="tx2"/>
              </a:buClr>
              <a:buSzPct val="110000"/>
              <a:buFont typeface="EYInterstate Light" panose="02000506000000020004" pitchFamily="2" charset="0"/>
              <a:buChar char="•"/>
              <a:defRPr sz="1542" kern="1200">
                <a:solidFill>
                  <a:schemeClr val="bg1"/>
                </a:solidFill>
                <a:latin typeface="EYInterstate Light" panose="02000506000000020004" pitchFamily="2" charset="0"/>
                <a:ea typeface="+mn-ea"/>
                <a:cs typeface="+mn-cs"/>
              </a:defRPr>
            </a:lvl4pPr>
            <a:lvl5pPr marL="1964063" indent="-392813" algn="l" defTabSz="1007212" rtl="0" eaLnBrk="1" latinLnBrk="0" hangingPunct="1">
              <a:spcBef>
                <a:spcPct val="20000"/>
              </a:spcBef>
              <a:buClr>
                <a:schemeClr val="tx2"/>
              </a:buClr>
              <a:buSzPct val="110000"/>
              <a:buFont typeface="EYInterstate Light" panose="02000506000000020004" pitchFamily="2" charset="0"/>
              <a:buChar char="•"/>
              <a:defRPr sz="1322" kern="1200">
                <a:solidFill>
                  <a:schemeClr val="bg1"/>
                </a:solidFill>
                <a:latin typeface="EYInterstate Light" panose="02000506000000020004" pitchFamily="2" charset="0"/>
                <a:ea typeface="+mn-ea"/>
                <a:cs typeface="+mn-cs"/>
              </a:defRPr>
            </a:lvl5pPr>
            <a:lvl6pPr marL="2769832"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6pPr>
            <a:lvl7pPr marL="3273438"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7pPr>
            <a:lvl8pPr marL="3777044"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8pPr>
            <a:lvl9pPr marL="4280649"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9pPr>
          </a:lstStyle>
          <a:p>
            <a:pPr fontAlgn="auto">
              <a:spcBef>
                <a:spcPts val="1400"/>
              </a:spcBef>
              <a:spcAft>
                <a:spcPts val="0"/>
              </a:spcAft>
              <a:buClr>
                <a:srgbClr val="FFE600"/>
              </a:buClr>
              <a:defRPr/>
            </a:pPr>
            <a:endParaRPr lang="en-US" sz="1450">
              <a:solidFill>
                <a:srgbClr val="2E2E38"/>
              </a:solidFill>
            </a:endParaRPr>
          </a:p>
        </p:txBody>
      </p:sp>
      <p:graphicFrame>
        <p:nvGraphicFramePr>
          <p:cNvPr id="7" name="Table 17">
            <a:extLst>
              <a:ext uri="{FF2B5EF4-FFF2-40B4-BE49-F238E27FC236}">
                <a16:creationId xmlns:a16="http://schemas.microsoft.com/office/drawing/2014/main" id="{14DBAB98-7DE4-4068-9FDE-26C47AB1E1CC}"/>
              </a:ext>
            </a:extLst>
          </p:cNvPr>
          <p:cNvGraphicFramePr>
            <a:graphicFrameLocks noGrp="1"/>
          </p:cNvGraphicFramePr>
          <p:nvPr>
            <p:extLst>
              <p:ext uri="{D42A27DB-BD31-4B8C-83A1-F6EECF244321}">
                <p14:modId xmlns:p14="http://schemas.microsoft.com/office/powerpoint/2010/main" val="2200982377"/>
              </p:ext>
            </p:extLst>
          </p:nvPr>
        </p:nvGraphicFramePr>
        <p:xfrm>
          <a:off x="760640" y="1436914"/>
          <a:ext cx="11278960" cy="5656478"/>
        </p:xfrm>
        <a:graphic>
          <a:graphicData uri="http://schemas.openxmlformats.org/drawingml/2006/table">
            <a:tbl>
              <a:tblPr firstRow="1" bandRow="1">
                <a:tableStyleId>{5C22544A-7EE6-4342-B048-85BDC9FD1C3A}</a:tableStyleId>
              </a:tblPr>
              <a:tblGrid>
                <a:gridCol w="763360">
                  <a:extLst>
                    <a:ext uri="{9D8B030D-6E8A-4147-A177-3AD203B41FA5}">
                      <a16:colId xmlns:a16="http://schemas.microsoft.com/office/drawing/2014/main" val="1622811709"/>
                    </a:ext>
                  </a:extLst>
                </a:gridCol>
                <a:gridCol w="10515600">
                  <a:extLst>
                    <a:ext uri="{9D8B030D-6E8A-4147-A177-3AD203B41FA5}">
                      <a16:colId xmlns:a16="http://schemas.microsoft.com/office/drawing/2014/main" val="2524766610"/>
                    </a:ext>
                  </a:extLst>
                </a:gridCol>
              </a:tblGrid>
              <a:tr h="777910">
                <a:tc>
                  <a:txBody>
                    <a:bodyPr/>
                    <a:lstStyle/>
                    <a:p>
                      <a:pPr algn="ctr" fontAlgn="ctr"/>
                      <a:r>
                        <a:rPr lang="en-US" sz="1600" b="1" i="0" u="none" strike="noStrike">
                          <a:solidFill>
                            <a:schemeClr val="bg1"/>
                          </a:solidFill>
                          <a:effectLst/>
                          <a:latin typeface="+mn-lt"/>
                        </a:rPr>
                        <a:t>#</a:t>
                      </a:r>
                      <a:endParaRPr lang="el-GR" sz="1600" b="1" i="0" u="none" strike="noStrike">
                        <a:solidFill>
                          <a:schemeClr val="bg1"/>
                        </a:solidFill>
                        <a:effectLst/>
                        <a:latin typeface="+mn-lt"/>
                      </a:endParaRPr>
                    </a:p>
                  </a:txBody>
                  <a:tcPr marL="0" marR="0" marT="0" marB="0" anchor="ctr">
                    <a:solidFill>
                      <a:schemeClr val="accent2"/>
                    </a:solidFill>
                  </a:tcPr>
                </a:tc>
                <a:tc>
                  <a:txBody>
                    <a:bodyPr/>
                    <a:lstStyle/>
                    <a:p>
                      <a:pPr algn="ctr" fontAlgn="ctr"/>
                      <a:r>
                        <a:rPr lang="el-GR" sz="1600" b="1" i="0" u="none" strike="noStrike">
                          <a:solidFill>
                            <a:schemeClr val="bg1"/>
                          </a:solidFill>
                          <a:effectLst/>
                          <a:latin typeface="+mn-lt"/>
                        </a:rPr>
                        <a:t>ΚΡΙΤΗΡΙΑ ΕΝΤΑΞΗΣ ΑΣΘΕΝΩΝ</a:t>
                      </a:r>
                    </a:p>
                  </a:txBody>
                  <a:tcPr marL="0" marR="0" marT="0" marB="0" anchor="ctr">
                    <a:solidFill>
                      <a:schemeClr val="accent2"/>
                    </a:solidFill>
                  </a:tcPr>
                </a:tc>
                <a:extLst>
                  <a:ext uri="{0D108BD9-81ED-4DB2-BD59-A6C34878D82A}">
                    <a16:rowId xmlns:a16="http://schemas.microsoft.com/office/drawing/2014/main" val="2368663689"/>
                  </a:ext>
                </a:extLst>
              </a:tr>
              <a:tr h="609821">
                <a:tc>
                  <a:txBody>
                    <a:bodyPr/>
                    <a:lstStyle/>
                    <a:p>
                      <a:pPr algn="ctr" fontAlgn="ctr"/>
                      <a:r>
                        <a:rPr lang="el-GR" sz="1200" b="1" i="0" u="none" strike="noStrike">
                          <a:solidFill>
                            <a:srgbClr val="000000"/>
                          </a:solidFill>
                          <a:effectLst/>
                          <a:latin typeface="+mn-lt"/>
                        </a:rPr>
                        <a:t>1</a:t>
                      </a:r>
                    </a:p>
                  </a:txBody>
                  <a:tcPr marL="0" marR="0" marT="0" marB="0" anchor="ctr">
                    <a:solidFill>
                      <a:srgbClr val="CAE8E7"/>
                    </a:solidFill>
                  </a:tcPr>
                </a:tc>
                <a:tc>
                  <a:txBody>
                    <a:bodyPr/>
                    <a:lstStyle/>
                    <a:p>
                      <a:pPr algn="l" fontAlgn="ctr"/>
                      <a:r>
                        <a:rPr lang="en-US" sz="1200" b="0" i="0" u="none" strike="noStrike">
                          <a:solidFill>
                            <a:srgbClr val="000000"/>
                          </a:solidFill>
                          <a:effectLst/>
                          <a:latin typeface="+mn-lt"/>
                        </a:rPr>
                        <a:t> </a:t>
                      </a:r>
                      <a:r>
                        <a:rPr lang="el-GR" sz="1200" b="0" i="0" u="none" strike="noStrike">
                          <a:solidFill>
                            <a:srgbClr val="000000"/>
                          </a:solidFill>
                          <a:effectLst/>
                          <a:latin typeface="+mn-lt"/>
                        </a:rPr>
                        <a:t>Ο θεράπων ιατρός επιλέγει την θεραπεία που θα χρησιμοποιήσει βάση των επίσημων κατευθυντηρίων οδηγιών για τον ασθενή. Εάν η επιλογή του γιατρού είναι ένα από τα φάρμακα που αναφέρονται στην παραπάνω λίστα τότε ο ασθενής μπορεί να ενταχθεί στο πρόγραμμα αφού πληρούνται και όλα τα παρακάτω κριτήρια </a:t>
                      </a:r>
                    </a:p>
                  </a:txBody>
                  <a:tcPr marL="0" marR="0" marT="0" marB="0" anchor="ctr">
                    <a:solidFill>
                      <a:srgbClr val="CAE8E7"/>
                    </a:solidFill>
                  </a:tcPr>
                </a:tc>
                <a:extLst>
                  <a:ext uri="{0D108BD9-81ED-4DB2-BD59-A6C34878D82A}">
                    <a16:rowId xmlns:a16="http://schemas.microsoft.com/office/drawing/2014/main" val="4034215543"/>
                  </a:ext>
                </a:extLst>
              </a:tr>
              <a:tr h="609821">
                <a:tc>
                  <a:txBody>
                    <a:bodyPr/>
                    <a:lstStyle/>
                    <a:p>
                      <a:pPr algn="ctr" fontAlgn="ctr"/>
                      <a:r>
                        <a:rPr lang="el-GR" sz="1200" b="1" i="0" u="none" strike="noStrike">
                          <a:solidFill>
                            <a:srgbClr val="000000"/>
                          </a:solidFill>
                          <a:effectLst/>
                          <a:latin typeface="+mn-lt"/>
                        </a:rPr>
                        <a:t>2</a:t>
                      </a:r>
                    </a:p>
                  </a:txBody>
                  <a:tcPr marL="0" marR="0" marT="0" marB="0" anchor="ctr">
                    <a:solidFill>
                      <a:schemeClr val="bg1">
                        <a:lumMod val="95000"/>
                      </a:schemeClr>
                    </a:solidFill>
                  </a:tcPr>
                </a:tc>
                <a:tc>
                  <a:txBody>
                    <a:bodyPr/>
                    <a:lstStyle/>
                    <a:p>
                      <a:pPr algn="l" fontAlgn="ctr"/>
                      <a:r>
                        <a:rPr lang="el-GR" sz="1200" b="0" i="0" u="none" strike="noStrike">
                          <a:solidFill>
                            <a:srgbClr val="000000"/>
                          </a:solidFill>
                          <a:effectLst/>
                          <a:latin typeface="+mn-lt"/>
                        </a:rPr>
                        <a:t> Σε όλες τις παραπάνω θεραπείες ο ασθενής πρέπει να έχει λάβει τουλάχιστον 3 κύκλους στο νοσοκομείο και μετά να διασυνδεθεί με το πρόγραμμα της κατ’ </a:t>
                      </a:r>
                      <a:r>
                        <a:rPr lang="el-GR" sz="1200" b="0" i="0" u="none" strike="noStrike" err="1">
                          <a:solidFill>
                            <a:srgbClr val="000000"/>
                          </a:solidFill>
                          <a:effectLst/>
                          <a:latin typeface="+mn-lt"/>
                        </a:rPr>
                        <a:t>οίκον</a:t>
                      </a:r>
                      <a:r>
                        <a:rPr lang="el-GR" sz="1200" b="0" i="0" u="none" strike="noStrike">
                          <a:solidFill>
                            <a:srgbClr val="000000"/>
                          </a:solidFill>
                          <a:effectLst/>
                          <a:latin typeface="+mn-lt"/>
                        </a:rPr>
                        <a:t> ογκολογικής θεραπείας </a:t>
                      </a:r>
                    </a:p>
                  </a:txBody>
                  <a:tcPr marL="0" marR="0" marT="0" marB="0" anchor="ctr">
                    <a:solidFill>
                      <a:schemeClr val="bg1">
                        <a:lumMod val="95000"/>
                      </a:schemeClr>
                    </a:solidFill>
                  </a:tcPr>
                </a:tc>
                <a:extLst>
                  <a:ext uri="{0D108BD9-81ED-4DB2-BD59-A6C34878D82A}">
                    <a16:rowId xmlns:a16="http://schemas.microsoft.com/office/drawing/2014/main" val="1525054360"/>
                  </a:ext>
                </a:extLst>
              </a:tr>
              <a:tr h="609821">
                <a:tc>
                  <a:txBody>
                    <a:bodyPr/>
                    <a:lstStyle/>
                    <a:p>
                      <a:pPr algn="ctr" fontAlgn="ctr"/>
                      <a:r>
                        <a:rPr lang="el-GR" sz="1200" b="1" i="0" u="none" strike="noStrike">
                          <a:solidFill>
                            <a:srgbClr val="000000"/>
                          </a:solidFill>
                          <a:effectLst/>
                          <a:latin typeface="+mn-lt"/>
                        </a:rPr>
                        <a:t>3</a:t>
                      </a:r>
                    </a:p>
                  </a:txBody>
                  <a:tcPr marL="0" marR="0" marT="0" marB="0" anchor="ctr">
                    <a:solidFill>
                      <a:srgbClr val="CAE8E7"/>
                    </a:solidFill>
                  </a:tcPr>
                </a:tc>
                <a:tc>
                  <a:txBody>
                    <a:bodyPr/>
                    <a:lstStyle/>
                    <a:p>
                      <a:pPr algn="l" fontAlgn="ctr"/>
                      <a:r>
                        <a:rPr lang="en-US" sz="1200" b="0" i="0" u="none" strike="noStrike">
                          <a:solidFill>
                            <a:srgbClr val="000000"/>
                          </a:solidFill>
                          <a:effectLst/>
                          <a:latin typeface="+mn-lt"/>
                        </a:rPr>
                        <a:t> </a:t>
                      </a:r>
                      <a:r>
                        <a:rPr lang="el-GR" sz="1200" b="0" i="0" u="none" strike="noStrike">
                          <a:solidFill>
                            <a:srgbClr val="000000"/>
                          </a:solidFill>
                          <a:effectLst/>
                          <a:latin typeface="+mn-lt"/>
                        </a:rPr>
                        <a:t>Σε κάθε περίπτωση, ο ασθενής πρέπει να έχει λάβει όλη την ενδοφλέβια χημειοθεραπεία στο νοσοκομείο και να είναι σε «φάση συντήρησης» με τα </a:t>
                      </a:r>
                      <a:r>
                        <a:rPr lang="en-US" sz="1200" b="0" i="0" u="none" strike="noStrike">
                          <a:solidFill>
                            <a:srgbClr val="000000"/>
                          </a:solidFill>
                          <a:effectLst/>
                          <a:latin typeface="+mn-lt"/>
                        </a:rPr>
                        <a:t>   </a:t>
                      </a:r>
                      <a:r>
                        <a:rPr lang="el-GR" sz="1200" b="0" i="0" u="none" strike="noStrike">
                          <a:solidFill>
                            <a:srgbClr val="000000"/>
                          </a:solidFill>
                          <a:effectLst/>
                          <a:latin typeface="+mn-lt"/>
                        </a:rPr>
                        <a:t>φάρμακα της λίστας</a:t>
                      </a:r>
                    </a:p>
                  </a:txBody>
                  <a:tcPr marL="0" marR="0" marT="0" marB="0" anchor="ctr">
                    <a:solidFill>
                      <a:srgbClr val="CAE8E7"/>
                    </a:solidFill>
                  </a:tcPr>
                </a:tc>
                <a:extLst>
                  <a:ext uri="{0D108BD9-81ED-4DB2-BD59-A6C34878D82A}">
                    <a16:rowId xmlns:a16="http://schemas.microsoft.com/office/drawing/2014/main" val="4127881810"/>
                  </a:ext>
                </a:extLst>
              </a:tr>
              <a:tr h="609821">
                <a:tc>
                  <a:txBody>
                    <a:bodyPr/>
                    <a:lstStyle/>
                    <a:p>
                      <a:pPr algn="ctr" fontAlgn="ctr"/>
                      <a:r>
                        <a:rPr lang="el-GR" sz="1200" b="1" i="0" u="none" strike="noStrike">
                          <a:solidFill>
                            <a:srgbClr val="000000"/>
                          </a:solidFill>
                          <a:effectLst/>
                          <a:latin typeface="+mn-lt"/>
                        </a:rPr>
                        <a:t>4</a:t>
                      </a:r>
                    </a:p>
                  </a:txBody>
                  <a:tcPr marL="0" marR="0" marT="0" marB="0" anchor="ctr">
                    <a:solidFill>
                      <a:schemeClr val="bg1">
                        <a:lumMod val="95000"/>
                      </a:schemeClr>
                    </a:solidFill>
                  </a:tcPr>
                </a:tc>
                <a:tc>
                  <a:txBody>
                    <a:bodyPr/>
                    <a:lstStyle/>
                    <a:p>
                      <a:pPr algn="l" fontAlgn="ctr"/>
                      <a:r>
                        <a:rPr lang="en-US" sz="1200" b="0" i="0" u="none" strike="noStrike">
                          <a:solidFill>
                            <a:srgbClr val="000000"/>
                          </a:solidFill>
                          <a:effectLst/>
                          <a:latin typeface="+mn-lt"/>
                        </a:rPr>
                        <a:t> </a:t>
                      </a:r>
                      <a:r>
                        <a:rPr lang="el-GR" sz="1200" b="0" i="0" u="none" strike="noStrike">
                          <a:solidFill>
                            <a:srgbClr val="000000"/>
                          </a:solidFill>
                          <a:effectLst/>
                          <a:latin typeface="+mn-lt"/>
                        </a:rPr>
                        <a:t>Απεικονιστικά να μην υπάρχει πρόοδος της νόσου (σύμφωνα με τα </a:t>
                      </a:r>
                      <a:r>
                        <a:rPr lang="el-GR" sz="1200" b="0" i="0" u="none" strike="noStrike" err="1">
                          <a:solidFill>
                            <a:srgbClr val="000000"/>
                          </a:solidFill>
                          <a:effectLst/>
                          <a:latin typeface="+mn-lt"/>
                        </a:rPr>
                        <a:t>resist</a:t>
                      </a:r>
                      <a:r>
                        <a:rPr lang="el-GR" sz="1200" b="0" i="0" u="none" strike="noStrike">
                          <a:solidFill>
                            <a:srgbClr val="000000"/>
                          </a:solidFill>
                          <a:effectLst/>
                          <a:latin typeface="+mn-lt"/>
                        </a:rPr>
                        <a:t> </a:t>
                      </a:r>
                      <a:r>
                        <a:rPr lang="el-GR" sz="1200" b="0" i="0" u="none" strike="noStrike" err="1">
                          <a:solidFill>
                            <a:srgbClr val="000000"/>
                          </a:solidFill>
                          <a:effectLst/>
                          <a:latin typeface="+mn-lt"/>
                        </a:rPr>
                        <a:t>criteria</a:t>
                      </a:r>
                      <a:r>
                        <a:rPr lang="el-GR" sz="1200" b="0" i="0" u="none" strike="noStrike">
                          <a:solidFill>
                            <a:srgbClr val="000000"/>
                          </a:solidFill>
                          <a:effectLst/>
                          <a:latin typeface="+mn-lt"/>
                        </a:rPr>
                        <a:t>) κατά την ένταξη του </a:t>
                      </a:r>
                    </a:p>
                  </a:txBody>
                  <a:tcPr marL="0" marR="0" marT="0" marB="0" anchor="ctr">
                    <a:solidFill>
                      <a:schemeClr val="bg1">
                        <a:lumMod val="95000"/>
                      </a:schemeClr>
                    </a:solidFill>
                  </a:tcPr>
                </a:tc>
                <a:extLst>
                  <a:ext uri="{0D108BD9-81ED-4DB2-BD59-A6C34878D82A}">
                    <a16:rowId xmlns:a16="http://schemas.microsoft.com/office/drawing/2014/main" val="3107132974"/>
                  </a:ext>
                </a:extLst>
              </a:tr>
              <a:tr h="609821">
                <a:tc>
                  <a:txBody>
                    <a:bodyPr/>
                    <a:lstStyle/>
                    <a:p>
                      <a:pPr algn="ctr" fontAlgn="ctr"/>
                      <a:r>
                        <a:rPr lang="el-GR" sz="1200" b="1" i="0" u="none" strike="noStrike">
                          <a:solidFill>
                            <a:srgbClr val="000000"/>
                          </a:solidFill>
                          <a:effectLst/>
                          <a:latin typeface="+mn-lt"/>
                        </a:rPr>
                        <a:t>5</a:t>
                      </a:r>
                    </a:p>
                  </a:txBody>
                  <a:tcPr marL="0" marR="0" marT="0" marB="0" anchor="ctr">
                    <a:solidFill>
                      <a:srgbClr val="CAE8E7"/>
                    </a:solidFill>
                  </a:tcPr>
                </a:tc>
                <a:tc>
                  <a:txBody>
                    <a:bodyPr/>
                    <a:lstStyle/>
                    <a:p>
                      <a:pPr algn="l" fontAlgn="ctr"/>
                      <a:r>
                        <a:rPr lang="en-US" sz="1200" b="0" i="0" u="none" strike="noStrike" dirty="0">
                          <a:solidFill>
                            <a:srgbClr val="000000"/>
                          </a:solidFill>
                          <a:effectLst/>
                          <a:latin typeface="+mn-lt"/>
                        </a:rPr>
                        <a:t> </a:t>
                      </a:r>
                      <a:r>
                        <a:rPr lang="el-GR" sz="1200" b="0" i="0" u="none" strike="noStrike" dirty="0">
                          <a:solidFill>
                            <a:srgbClr val="000000"/>
                          </a:solidFill>
                          <a:effectLst/>
                          <a:latin typeface="+mn-lt"/>
                        </a:rPr>
                        <a:t>PS &lt;= 1 κατά την ένταξη του</a:t>
                      </a:r>
                    </a:p>
                  </a:txBody>
                  <a:tcPr marL="0" marR="0" marT="0" marB="0" anchor="ctr">
                    <a:solidFill>
                      <a:srgbClr val="CAE8E7"/>
                    </a:solidFill>
                  </a:tcPr>
                </a:tc>
                <a:extLst>
                  <a:ext uri="{0D108BD9-81ED-4DB2-BD59-A6C34878D82A}">
                    <a16:rowId xmlns:a16="http://schemas.microsoft.com/office/drawing/2014/main" val="3300680272"/>
                  </a:ext>
                </a:extLst>
              </a:tr>
              <a:tr h="609821">
                <a:tc>
                  <a:txBody>
                    <a:bodyPr/>
                    <a:lstStyle/>
                    <a:p>
                      <a:pPr algn="ctr" fontAlgn="ctr"/>
                      <a:r>
                        <a:rPr lang="el-GR" sz="1200" b="1" i="0" u="none" strike="noStrike">
                          <a:solidFill>
                            <a:srgbClr val="000000"/>
                          </a:solidFill>
                          <a:effectLst/>
                          <a:latin typeface="+mn-lt"/>
                        </a:rPr>
                        <a:t>6</a:t>
                      </a:r>
                    </a:p>
                  </a:txBody>
                  <a:tcPr marL="0" marR="0" marT="0" marB="0" anchor="ctr">
                    <a:solidFill>
                      <a:schemeClr val="bg1">
                        <a:lumMod val="95000"/>
                      </a:schemeClr>
                    </a:solidFill>
                  </a:tcPr>
                </a:tc>
                <a:tc>
                  <a:txBody>
                    <a:bodyPr/>
                    <a:lstStyle/>
                    <a:p>
                      <a:pPr algn="l" fontAlgn="ctr"/>
                      <a:r>
                        <a:rPr lang="en-US" sz="1200" b="0" i="0" u="none" strike="noStrike">
                          <a:solidFill>
                            <a:srgbClr val="000000"/>
                          </a:solidFill>
                          <a:effectLst/>
                          <a:latin typeface="+mn-lt"/>
                        </a:rPr>
                        <a:t> </a:t>
                      </a:r>
                      <a:r>
                        <a:rPr lang="el-GR" sz="1200" b="0" i="0" u="none" strike="noStrike">
                          <a:solidFill>
                            <a:srgbClr val="000000"/>
                          </a:solidFill>
                          <a:effectLst/>
                          <a:latin typeface="+mn-lt"/>
                        </a:rPr>
                        <a:t>Ενεργοποίηση άυλης </a:t>
                      </a:r>
                      <a:r>
                        <a:rPr lang="el-GR" sz="1200" b="0" i="0" u="none" strike="noStrike" err="1">
                          <a:solidFill>
                            <a:srgbClr val="000000"/>
                          </a:solidFill>
                          <a:effectLst/>
                          <a:latin typeface="+mn-lt"/>
                        </a:rPr>
                        <a:t>συνταγογράφησης</a:t>
                      </a:r>
                      <a:r>
                        <a:rPr lang="el-GR" sz="1200" b="0" i="0" u="none" strike="noStrike">
                          <a:solidFill>
                            <a:srgbClr val="000000"/>
                          </a:solidFill>
                          <a:effectLst/>
                          <a:latin typeface="+mn-lt"/>
                        </a:rPr>
                        <a:t> </a:t>
                      </a:r>
                    </a:p>
                  </a:txBody>
                  <a:tcPr marL="0" marR="0" marT="0" marB="0" anchor="ctr">
                    <a:solidFill>
                      <a:schemeClr val="bg1">
                        <a:lumMod val="95000"/>
                      </a:schemeClr>
                    </a:solidFill>
                  </a:tcPr>
                </a:tc>
                <a:extLst>
                  <a:ext uri="{0D108BD9-81ED-4DB2-BD59-A6C34878D82A}">
                    <a16:rowId xmlns:a16="http://schemas.microsoft.com/office/drawing/2014/main" val="1691503394"/>
                  </a:ext>
                </a:extLst>
              </a:tr>
              <a:tr h="609821">
                <a:tc>
                  <a:txBody>
                    <a:bodyPr/>
                    <a:lstStyle/>
                    <a:p>
                      <a:pPr algn="ctr" fontAlgn="ctr"/>
                      <a:r>
                        <a:rPr lang="el-GR" sz="1200" b="1" i="0" u="none" strike="noStrike">
                          <a:solidFill>
                            <a:srgbClr val="000000"/>
                          </a:solidFill>
                          <a:effectLst/>
                          <a:latin typeface="+mn-lt"/>
                        </a:rPr>
                        <a:t>7</a:t>
                      </a:r>
                    </a:p>
                  </a:txBody>
                  <a:tcPr marL="0" marR="0" marT="0" marB="0" anchor="ctr">
                    <a:solidFill>
                      <a:srgbClr val="CAE8E7"/>
                    </a:solidFill>
                  </a:tcPr>
                </a:tc>
                <a:tc>
                  <a:txBody>
                    <a:bodyPr/>
                    <a:lstStyle/>
                    <a:p>
                      <a:pPr algn="l" fontAlgn="ctr"/>
                      <a:r>
                        <a:rPr lang="en-US" sz="1200" b="0" i="0" u="none" strike="noStrike">
                          <a:solidFill>
                            <a:srgbClr val="000000"/>
                          </a:solidFill>
                          <a:effectLst/>
                          <a:latin typeface="+mn-lt"/>
                        </a:rPr>
                        <a:t> </a:t>
                      </a:r>
                      <a:r>
                        <a:rPr lang="el-GR" sz="1200" b="0" i="0" u="none" strike="noStrike">
                          <a:solidFill>
                            <a:srgbClr val="000000"/>
                          </a:solidFill>
                          <a:effectLst/>
                          <a:latin typeface="+mn-lt"/>
                        </a:rPr>
                        <a:t>Να υπάρχει επίπεδο συνεννόησης και συμμόρφωσης του ασθενούς (δυνατότητα συνεργασίας, ανάγνωσης, γραφής και εκτέλεσης εντολών)</a:t>
                      </a:r>
                    </a:p>
                  </a:txBody>
                  <a:tcPr marL="0" marR="0" marT="0" marB="0" anchor="ctr">
                    <a:solidFill>
                      <a:srgbClr val="CAE8E7"/>
                    </a:solidFill>
                  </a:tcPr>
                </a:tc>
                <a:extLst>
                  <a:ext uri="{0D108BD9-81ED-4DB2-BD59-A6C34878D82A}">
                    <a16:rowId xmlns:a16="http://schemas.microsoft.com/office/drawing/2014/main" val="3005380709"/>
                  </a:ext>
                </a:extLst>
              </a:tr>
              <a:tr h="609821">
                <a:tc>
                  <a:txBody>
                    <a:bodyPr/>
                    <a:lstStyle/>
                    <a:p>
                      <a:pPr algn="ctr" fontAlgn="ctr"/>
                      <a:r>
                        <a:rPr lang="el-GR" sz="1200" b="1" i="0" u="none" strike="noStrike">
                          <a:solidFill>
                            <a:srgbClr val="000000"/>
                          </a:solidFill>
                          <a:effectLst/>
                          <a:latin typeface="+mn-lt"/>
                        </a:rPr>
                        <a:t>8</a:t>
                      </a:r>
                    </a:p>
                  </a:txBody>
                  <a:tcPr marL="0" marR="0" marT="0" marB="0" anchor="ctr">
                    <a:solidFill>
                      <a:schemeClr val="bg1">
                        <a:lumMod val="95000"/>
                      </a:schemeClr>
                    </a:solidFill>
                  </a:tcPr>
                </a:tc>
                <a:tc>
                  <a:txBody>
                    <a:bodyPr/>
                    <a:lstStyle/>
                    <a:p>
                      <a:pPr algn="l" fontAlgn="ctr"/>
                      <a:r>
                        <a:rPr lang="en-US" sz="1200" b="0" i="0" u="none" strike="noStrike" dirty="0">
                          <a:solidFill>
                            <a:srgbClr val="000000"/>
                          </a:solidFill>
                          <a:effectLst/>
                          <a:latin typeface="+mn-lt"/>
                        </a:rPr>
                        <a:t> </a:t>
                      </a:r>
                      <a:r>
                        <a:rPr lang="el-GR" sz="1200" b="0" i="0" u="none" strike="noStrike" dirty="0">
                          <a:solidFill>
                            <a:srgbClr val="000000"/>
                          </a:solidFill>
                          <a:effectLst/>
                          <a:latin typeface="+mn-lt"/>
                        </a:rPr>
                        <a:t>Διασύνδεση με το ΚΗΝ Νίκος Κούρκουλος</a:t>
                      </a:r>
                    </a:p>
                  </a:txBody>
                  <a:tcPr marL="0" marR="0" marT="0" marB="0" anchor="ctr">
                    <a:solidFill>
                      <a:schemeClr val="bg1">
                        <a:lumMod val="95000"/>
                      </a:schemeClr>
                    </a:solidFill>
                  </a:tcPr>
                </a:tc>
                <a:extLst>
                  <a:ext uri="{0D108BD9-81ED-4DB2-BD59-A6C34878D82A}">
                    <a16:rowId xmlns:a16="http://schemas.microsoft.com/office/drawing/2014/main" val="2162022677"/>
                  </a:ext>
                </a:extLst>
              </a:tr>
            </a:tbl>
          </a:graphicData>
        </a:graphic>
      </p:graphicFrame>
    </p:spTree>
    <p:extLst>
      <p:ext uri="{BB962C8B-B14F-4D97-AF65-F5344CB8AC3E}">
        <p14:creationId xmlns:p14="http://schemas.microsoft.com/office/powerpoint/2010/main" val="42114980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ECC8FD-7E5F-4DF9-BDA1-FC3E96F9AE0F}"/>
              </a:ext>
            </a:extLst>
          </p:cNvPr>
          <p:cNvSpPr txBox="1"/>
          <p:nvPr/>
        </p:nvSpPr>
        <p:spPr>
          <a:xfrm>
            <a:off x="6959310" y="1311986"/>
            <a:ext cx="6434571" cy="4231351"/>
          </a:xfrm>
          <a:prstGeom prst="rect">
            <a:avLst/>
          </a:prstGeom>
          <a:noFill/>
        </p:spPr>
        <p:txBody>
          <a:bodyPr wrap="square">
            <a:spAutoFit/>
          </a:bodyPr>
          <a:lstStyle/>
          <a:p>
            <a:pPr marL="342900" lvl="0" indent="-342900" algn="just">
              <a:lnSpc>
                <a:spcPct val="107000"/>
              </a:lnSpc>
              <a:buFont typeface="Symbol" panose="05050102010706020507" pitchFamily="18" charset="2"/>
              <a:buChar char=""/>
            </a:pPr>
            <a:r>
              <a:rPr lang="el-GR" sz="1400" dirty="0">
                <a:effectLst>
                  <a:outerShdw blurRad="38100" dist="38100" dir="2700000" algn="tl">
                    <a:srgbClr val="000000">
                      <a:alpha val="43137"/>
                    </a:srgbClr>
                  </a:outerShdw>
                </a:effectLst>
                <a:latin typeface="Imago"/>
                <a:ea typeface="Calibri" panose="020F0502020204030204" pitchFamily="34" charset="0"/>
                <a:cs typeface="Times New Roman" panose="02020603050405020304" pitchFamily="18" charset="0"/>
              </a:rPr>
              <a:t>Βελτιστοποίηση της ποιότητας ζωής των ασθενών και των φροντιστών αυτών. </a:t>
            </a:r>
            <a:endParaRPr lang="el-G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l-GR" sz="1400" dirty="0">
                <a:effectLst>
                  <a:outerShdw blurRad="38100" dist="38100" dir="2700000" algn="tl">
                    <a:srgbClr val="000000">
                      <a:alpha val="43137"/>
                    </a:srgbClr>
                  </a:outerShdw>
                </a:effectLst>
                <a:latin typeface="Imago"/>
                <a:ea typeface="Calibri" panose="020F0502020204030204" pitchFamily="34" charset="0"/>
                <a:cs typeface="Times New Roman" panose="02020603050405020304" pitchFamily="18" charset="0"/>
              </a:rPr>
              <a:t>Παροχή ποιοτικότερων υπηρεσιών υγείας. </a:t>
            </a:r>
            <a:endParaRPr lang="el-G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l-GR" sz="1400" dirty="0">
                <a:effectLst>
                  <a:outerShdw blurRad="38100" dist="38100" dir="2700000" algn="tl">
                    <a:srgbClr val="000000">
                      <a:alpha val="43137"/>
                    </a:srgbClr>
                  </a:outerShdw>
                </a:effectLst>
                <a:latin typeface="Imago"/>
                <a:ea typeface="Calibri" panose="020F0502020204030204" pitchFamily="34" charset="0"/>
                <a:cs typeface="Times New Roman" panose="02020603050405020304" pitchFamily="18" charset="0"/>
              </a:rPr>
              <a:t>Ελαχιστοποίηση της ανάγκης παραμονής στο νοσοκομείο με αποτέλεσμα των περιορισμό των ευκαιριακών και </a:t>
            </a:r>
            <a:r>
              <a:rPr lang="el-GR" sz="1400" dirty="0" err="1">
                <a:effectLst>
                  <a:outerShdw blurRad="38100" dist="38100" dir="2700000" algn="tl">
                    <a:srgbClr val="000000">
                      <a:alpha val="43137"/>
                    </a:srgbClr>
                  </a:outerShdw>
                </a:effectLst>
                <a:latin typeface="Imago"/>
                <a:ea typeface="Calibri" panose="020F0502020204030204" pitchFamily="34" charset="0"/>
                <a:cs typeface="Times New Roman" panose="02020603050405020304" pitchFamily="18" charset="0"/>
              </a:rPr>
              <a:t>ενδονοσοκομειακών</a:t>
            </a:r>
            <a:r>
              <a:rPr lang="el-GR" sz="1400" dirty="0">
                <a:effectLst>
                  <a:outerShdw blurRad="38100" dist="38100" dir="2700000" algn="tl">
                    <a:srgbClr val="000000">
                      <a:alpha val="43137"/>
                    </a:srgbClr>
                  </a:outerShdw>
                </a:effectLst>
                <a:latin typeface="Imago"/>
                <a:ea typeface="Calibri" panose="020F0502020204030204" pitchFamily="34" charset="0"/>
                <a:cs typeface="Times New Roman" panose="02020603050405020304" pitchFamily="18" charset="0"/>
              </a:rPr>
              <a:t> λοιμώξεων (πχ </a:t>
            </a:r>
            <a:r>
              <a:rPr lang="en-US" sz="1400" dirty="0">
                <a:effectLst>
                  <a:outerShdw blurRad="38100" dist="38100" dir="2700000" algn="tl">
                    <a:srgbClr val="000000">
                      <a:alpha val="43137"/>
                    </a:srgbClr>
                  </a:outerShdw>
                </a:effectLst>
                <a:latin typeface="Imago"/>
                <a:ea typeface="Calibri" panose="020F0502020204030204" pitchFamily="34" charset="0"/>
                <a:cs typeface="Times New Roman" panose="02020603050405020304" pitchFamily="18" charset="0"/>
              </a:rPr>
              <a:t>COVID</a:t>
            </a:r>
            <a:r>
              <a:rPr lang="el-GR" sz="1400" dirty="0">
                <a:effectLst>
                  <a:outerShdw blurRad="38100" dist="38100" dir="2700000" algn="tl">
                    <a:srgbClr val="000000">
                      <a:alpha val="43137"/>
                    </a:srgbClr>
                  </a:outerShdw>
                </a:effectLst>
                <a:latin typeface="Imago"/>
                <a:ea typeface="Calibri" panose="020F0502020204030204" pitchFamily="34" charset="0"/>
                <a:cs typeface="Times New Roman" panose="02020603050405020304" pitchFamily="18" charset="0"/>
              </a:rPr>
              <a:t>-19).</a:t>
            </a:r>
            <a:endParaRPr lang="el-G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l-GR" sz="1400" dirty="0">
                <a:effectLst>
                  <a:outerShdw blurRad="38100" dist="38100" dir="2700000" algn="tl">
                    <a:srgbClr val="000000">
                      <a:alpha val="43137"/>
                    </a:srgbClr>
                  </a:outerShdw>
                </a:effectLst>
                <a:latin typeface="Imago"/>
                <a:ea typeface="Calibri" panose="020F0502020204030204" pitchFamily="34" charset="0"/>
                <a:cs typeface="Times New Roman" panose="02020603050405020304" pitchFamily="18" charset="0"/>
              </a:rPr>
              <a:t>Μείωση του «συνολικού» κόστους θεραπείας για τον ασθενή (μετακίνηση, διαμονή κτλ.) </a:t>
            </a:r>
            <a:endParaRPr lang="el-G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l-GR" sz="1400" dirty="0">
                <a:effectLst>
                  <a:outerShdw blurRad="38100" dist="38100" dir="2700000" algn="tl">
                    <a:srgbClr val="000000">
                      <a:alpha val="43137"/>
                    </a:srgbClr>
                  </a:outerShdw>
                </a:effectLst>
                <a:latin typeface="Imago"/>
                <a:ea typeface="Calibri" panose="020F0502020204030204" pitchFamily="34" charset="0"/>
                <a:cs typeface="Times New Roman" panose="02020603050405020304" pitchFamily="18" charset="0"/>
              </a:rPr>
              <a:t>Αποφυγή των χρονικών καθυστερήσεων της ένταξης των ασθενών (εισαγωγή, αναμονή, χορήγηση της θεραπείας, εξιτήριο) και δημιουργία νέων θέσεων, μέσω της υπηρεσίας «ΟΙΚΟΘΕΝ».</a:t>
            </a:r>
            <a:endParaRPr lang="el-G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l-GR" sz="1400" dirty="0">
                <a:effectLst>
                  <a:outerShdw blurRad="38100" dist="38100" dir="2700000" algn="tl">
                    <a:srgbClr val="000000">
                      <a:alpha val="43137"/>
                    </a:srgbClr>
                  </a:outerShdw>
                </a:effectLst>
                <a:latin typeface="Imago"/>
                <a:ea typeface="Calibri" panose="020F0502020204030204" pitchFamily="34" charset="0"/>
                <a:cs typeface="Times New Roman" panose="02020603050405020304" pitchFamily="18" charset="0"/>
              </a:rPr>
              <a:t>Αποτελεσματικότερη διαχείριση των νοσοκομειακών πόρων και οικονομία κλίμακος.</a:t>
            </a:r>
            <a:endParaRPr lang="el-G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l-GR" sz="1400" dirty="0">
                <a:effectLst>
                  <a:outerShdw blurRad="38100" dist="38100" dir="2700000" algn="tl">
                    <a:srgbClr val="000000">
                      <a:alpha val="43137"/>
                    </a:srgbClr>
                  </a:outerShdw>
                </a:effectLst>
                <a:latin typeface="Imago"/>
                <a:ea typeface="Calibri" panose="020F0502020204030204" pitchFamily="34" charset="0"/>
                <a:cs typeface="Times New Roman" panose="02020603050405020304" pitchFamily="18" charset="0"/>
              </a:rPr>
              <a:t>Ουσιαστικός έλεγχος της χρήσης των αντί-</a:t>
            </a:r>
            <a:r>
              <a:rPr lang="el-GR" sz="1400" dirty="0" err="1">
                <a:effectLst>
                  <a:outerShdw blurRad="38100" dist="38100" dir="2700000" algn="tl">
                    <a:srgbClr val="000000">
                      <a:alpha val="43137"/>
                    </a:srgbClr>
                  </a:outerShdw>
                </a:effectLst>
                <a:latin typeface="Imago"/>
                <a:ea typeface="Calibri" panose="020F0502020204030204" pitchFamily="34" charset="0"/>
                <a:cs typeface="Times New Roman" panose="02020603050405020304" pitchFamily="18" charset="0"/>
              </a:rPr>
              <a:t>νεοπλασματικών</a:t>
            </a:r>
            <a:r>
              <a:rPr lang="el-GR" sz="1400" dirty="0">
                <a:effectLst>
                  <a:outerShdw blurRad="38100" dist="38100" dir="2700000" algn="tl">
                    <a:srgbClr val="000000">
                      <a:alpha val="43137"/>
                    </a:srgbClr>
                  </a:outerShdw>
                </a:effectLst>
                <a:latin typeface="Imago"/>
                <a:ea typeface="Calibri" panose="020F0502020204030204" pitchFamily="34" charset="0"/>
                <a:cs typeface="Times New Roman" panose="02020603050405020304" pitchFamily="18" charset="0"/>
              </a:rPr>
              <a:t> φαρμάκων.</a:t>
            </a:r>
            <a:endParaRPr lang="el-G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l-GR" sz="1400" dirty="0">
                <a:effectLst>
                  <a:outerShdw blurRad="38100" dist="38100" dir="2700000" algn="tl">
                    <a:srgbClr val="000000">
                      <a:alpha val="43137"/>
                    </a:srgbClr>
                  </a:outerShdw>
                </a:effectLst>
                <a:latin typeface="Imago"/>
                <a:ea typeface="Calibri" panose="020F0502020204030204" pitchFamily="34" charset="0"/>
                <a:cs typeface="Times New Roman" panose="02020603050405020304" pitchFamily="18" charset="0"/>
              </a:rPr>
              <a:t>Δημιουργία νέων δυνατοτήτων και εκσυγχρονισμός των παρεχόμενων υπηρεσιών του Εθνικού Συστήματος Υγείας (πχ ηλεκτρονικός φάκελος ασθενούς, τηλεϊατρική, τουρισμός υγείας, τεχνικές οικονομικής αξιολόγησης της καινοτομίας, κα).  </a:t>
            </a:r>
            <a:endParaRPr lang="el-G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l-GR" sz="1400" dirty="0">
                <a:effectLst>
                  <a:outerShdw blurRad="38100" dist="38100" dir="2700000" algn="tl">
                    <a:srgbClr val="000000">
                      <a:alpha val="43137"/>
                    </a:srgbClr>
                  </a:outerShdw>
                </a:effectLst>
                <a:latin typeface="Imago"/>
                <a:ea typeface="Calibri" panose="020F0502020204030204" pitchFamily="34" charset="0"/>
                <a:cs typeface="Times New Roman" panose="02020603050405020304" pitchFamily="18" charset="0"/>
              </a:rPr>
              <a:t>Ολιστική προσέγγιση του καρκίνου εναρμονισμένη με τη πολιτική υγείας στην Ευρώπη.</a:t>
            </a:r>
            <a:endParaRPr lang="el-G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41F88A7-7B9C-4E6B-BCF0-D7678893DA2B}"/>
              </a:ext>
            </a:extLst>
          </p:cNvPr>
          <p:cNvSpPr txBox="1"/>
          <p:nvPr/>
        </p:nvSpPr>
        <p:spPr>
          <a:xfrm>
            <a:off x="1441738" y="2410043"/>
            <a:ext cx="5374698" cy="2793329"/>
          </a:xfrm>
          <a:prstGeom prst="rect">
            <a:avLst/>
          </a:prstGeom>
          <a:noFill/>
        </p:spPr>
        <p:txBody>
          <a:bodyPr wrap="square">
            <a:spAutoFit/>
          </a:bodyPr>
          <a:lstStyle/>
          <a:p>
            <a:pPr indent="457200" algn="just">
              <a:lnSpc>
                <a:spcPct val="107000"/>
              </a:lnSpc>
              <a:spcAft>
                <a:spcPts val="800"/>
              </a:spcAft>
            </a:pPr>
            <a:r>
              <a:rPr lang="el-GR" sz="2000" dirty="0">
                <a:effectLst/>
                <a:latin typeface="Imago"/>
                <a:ea typeface="Calibri" panose="020F0502020204030204" pitchFamily="34" charset="0"/>
                <a:cs typeface="Times New Roman" panose="02020603050405020304" pitchFamily="18" charset="0"/>
              </a:rPr>
              <a:t>Τα οφέλη που παραχθούν από την εφαρμογή του είναι πολλαπλά τόσο για την κοινωνία όσο και για το Εθνικό Σύστημα Υγείας.</a:t>
            </a:r>
          </a:p>
          <a:p>
            <a:pPr indent="457200" algn="just">
              <a:lnSpc>
                <a:spcPct val="107000"/>
              </a:lnSpc>
              <a:spcAft>
                <a:spcPts val="800"/>
              </a:spcAft>
            </a:pPr>
            <a:endParaRPr lang="el-GR" dirty="0">
              <a:latin typeface="Imago"/>
              <a:ea typeface="Calibri" panose="020F0502020204030204" pitchFamily="34" charset="0"/>
              <a:cs typeface="Times New Roman" panose="02020603050405020304" pitchFamily="18" charset="0"/>
            </a:endParaRPr>
          </a:p>
          <a:p>
            <a:pPr indent="457200" algn="just">
              <a:lnSpc>
                <a:spcPct val="107000"/>
              </a:lnSpc>
              <a:spcAft>
                <a:spcPts val="800"/>
              </a:spcAft>
            </a:pPr>
            <a:r>
              <a:rPr lang="el-GR" sz="2000" dirty="0">
                <a:effectLst/>
                <a:latin typeface="Imago"/>
                <a:ea typeface="Calibri" panose="020F0502020204030204" pitchFamily="34" charset="0"/>
                <a:cs typeface="Times New Roman" panose="02020603050405020304" pitchFamily="18" charset="0"/>
              </a:rPr>
              <a:t> </a:t>
            </a:r>
          </a:p>
          <a:p>
            <a:pPr indent="457200" algn="just">
              <a:lnSpc>
                <a:spcPct val="107000"/>
              </a:lnSpc>
              <a:spcAft>
                <a:spcPts val="800"/>
              </a:spcAft>
            </a:pP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el-GR" sz="2000" dirty="0">
                <a:effectLst/>
                <a:latin typeface="Imago"/>
                <a:ea typeface="Calibri" panose="020F0502020204030204" pitchFamily="34" charset="0"/>
                <a:cs typeface="Times New Roman" panose="02020603050405020304" pitchFamily="18" charset="0"/>
              </a:rPr>
              <a:t>Ενδεικτικά: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9329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B1BB320-3476-6E49-AF3B-3750EF0C4CD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73212" y="2248771"/>
            <a:ext cx="11728665" cy="4931734"/>
          </a:xfrm>
          <a:prstGeom prst="rect">
            <a:avLst/>
          </a:prstGeom>
        </p:spPr>
      </p:pic>
      <p:graphicFrame>
        <p:nvGraphicFramePr>
          <p:cNvPr id="4" name="Object 3" hidden="1">
            <a:extLst>
              <a:ext uri="{FF2B5EF4-FFF2-40B4-BE49-F238E27FC236}">
                <a16:creationId xmlns:a16="http://schemas.microsoft.com/office/drawing/2014/main" id="{E7B188CD-9041-4EAF-BBBA-CA1BAA9390C5}"/>
              </a:ext>
            </a:extLst>
          </p:cNvPr>
          <p:cNvGraphicFramePr>
            <a:graphicFrameLocks noChangeAspect="1"/>
          </p:cNvGraphicFramePr>
          <p:nvPr>
            <p:custDataLst>
              <p:tags r:id="rId2"/>
            </p:custDataLst>
            <p:extLst>
              <p:ext uri="{D42A27DB-BD31-4B8C-83A1-F6EECF244321}">
                <p14:modId xmlns:p14="http://schemas.microsoft.com/office/powerpoint/2010/main" val="30567321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74" name="think-cell Slide" r:id="rId5" imgW="347" imgH="348" progId="TCLayout.ActiveDocument.1">
                  <p:embed/>
                </p:oleObj>
              </mc:Choice>
              <mc:Fallback>
                <p:oleObj name="think-cell Slide" r:id="rId5" imgW="347" imgH="348" progId="TCLayout.ActiveDocument.1">
                  <p:embed/>
                  <p:pic>
                    <p:nvPicPr>
                      <p:cNvPr id="4" name="Object 3" hidden="1">
                        <a:extLst>
                          <a:ext uri="{FF2B5EF4-FFF2-40B4-BE49-F238E27FC236}">
                            <a16:creationId xmlns:a16="http://schemas.microsoft.com/office/drawing/2014/main" id="{E7B188CD-9041-4EAF-BBBA-CA1BAA9390C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DDFEB57F-A4C2-AF4C-B10A-1AB3BBFBB802}"/>
              </a:ext>
            </a:extLst>
          </p:cNvPr>
          <p:cNvSpPr txBox="1">
            <a:spLocks/>
          </p:cNvSpPr>
          <p:nvPr/>
        </p:nvSpPr>
        <p:spPr>
          <a:xfrm>
            <a:off x="578165" y="1164726"/>
            <a:ext cx="11678312" cy="646331"/>
          </a:xfrm>
          <a:prstGeom prst="rect">
            <a:avLst/>
          </a:prstGeom>
        </p:spPr>
        <p:txBody>
          <a:bodyPr vert="horz" wrap="square" lIns="0" tIns="0" rIns="0" bIns="0" rtlCol="0" anchor="t" anchorCtr="0">
            <a:spAutoFit/>
          </a:bodyPr>
          <a:lstStyle>
            <a:lvl1pPr marL="0" indent="0" algn="l" defTabSz="1007212" rtl="0" eaLnBrk="1" latinLnBrk="0" hangingPunct="1">
              <a:spcBef>
                <a:spcPct val="20000"/>
              </a:spcBef>
              <a:buClr>
                <a:schemeClr val="tx2"/>
              </a:buClr>
              <a:buSzPct val="110000"/>
              <a:buFont typeface="EYInterstate Light" panose="02000506000000020004" pitchFamily="2" charset="0"/>
              <a:buNone/>
              <a:defRPr sz="1762" kern="1200">
                <a:solidFill>
                  <a:schemeClr val="bg1"/>
                </a:solidFill>
                <a:latin typeface="EYInterstate Light" panose="02000506000000020004" pitchFamily="2" charset="0"/>
                <a:ea typeface="+mn-ea"/>
                <a:cs typeface="+mn-cs"/>
              </a:defRPr>
            </a:lvl1pPr>
            <a:lvl2pPr marL="785625" indent="-392813" algn="l" defTabSz="1007212" rtl="0" eaLnBrk="1" latinLnBrk="0" hangingPunct="1">
              <a:spcBef>
                <a:spcPct val="20000"/>
              </a:spcBef>
              <a:buClr>
                <a:schemeClr val="tx2"/>
              </a:buClr>
              <a:buSzPct val="110000"/>
              <a:buFont typeface="EYInterstate Light" panose="02000506000000020004" pitchFamily="2" charset="0"/>
              <a:buChar char="•"/>
              <a:defRPr sz="1983" kern="1200">
                <a:solidFill>
                  <a:schemeClr val="bg1"/>
                </a:solidFill>
                <a:latin typeface="EYInterstate Light" panose="02000506000000020004" pitchFamily="2" charset="0"/>
                <a:ea typeface="+mn-ea"/>
                <a:cs typeface="+mn-cs"/>
              </a:defRPr>
            </a:lvl2pPr>
            <a:lvl3pPr marL="1178438" indent="-392813" algn="l" defTabSz="1007212" rtl="0" eaLnBrk="1" latinLnBrk="0" hangingPunct="1">
              <a:spcBef>
                <a:spcPct val="20000"/>
              </a:spcBef>
              <a:buClr>
                <a:schemeClr val="tx2"/>
              </a:buClr>
              <a:buSzPct val="110000"/>
              <a:buFont typeface="EYInterstate Light" panose="02000506000000020004" pitchFamily="2" charset="0"/>
              <a:buChar char="•"/>
              <a:defRPr sz="1762" kern="1200">
                <a:solidFill>
                  <a:schemeClr val="bg1"/>
                </a:solidFill>
                <a:latin typeface="EYInterstate Light" panose="02000506000000020004" pitchFamily="2" charset="0"/>
                <a:ea typeface="+mn-ea"/>
                <a:cs typeface="+mn-cs"/>
              </a:defRPr>
            </a:lvl3pPr>
            <a:lvl4pPr marL="1571250" indent="-392813" algn="l" defTabSz="1007212" rtl="0" eaLnBrk="1" latinLnBrk="0" hangingPunct="1">
              <a:spcBef>
                <a:spcPct val="20000"/>
              </a:spcBef>
              <a:buClr>
                <a:schemeClr val="tx2"/>
              </a:buClr>
              <a:buSzPct val="110000"/>
              <a:buFont typeface="EYInterstate Light" panose="02000506000000020004" pitchFamily="2" charset="0"/>
              <a:buChar char="•"/>
              <a:defRPr sz="1542" kern="1200">
                <a:solidFill>
                  <a:schemeClr val="bg1"/>
                </a:solidFill>
                <a:latin typeface="EYInterstate Light" panose="02000506000000020004" pitchFamily="2" charset="0"/>
                <a:ea typeface="+mn-ea"/>
                <a:cs typeface="+mn-cs"/>
              </a:defRPr>
            </a:lvl4pPr>
            <a:lvl5pPr marL="1964063" indent="-392813" algn="l" defTabSz="1007212" rtl="0" eaLnBrk="1" latinLnBrk="0" hangingPunct="1">
              <a:spcBef>
                <a:spcPct val="20000"/>
              </a:spcBef>
              <a:buClr>
                <a:schemeClr val="tx2"/>
              </a:buClr>
              <a:buSzPct val="110000"/>
              <a:buFont typeface="EYInterstate Light" panose="02000506000000020004" pitchFamily="2" charset="0"/>
              <a:buChar char="•"/>
              <a:defRPr sz="1322" kern="1200">
                <a:solidFill>
                  <a:schemeClr val="bg1"/>
                </a:solidFill>
                <a:latin typeface="EYInterstate Light" panose="02000506000000020004" pitchFamily="2" charset="0"/>
                <a:ea typeface="+mn-ea"/>
                <a:cs typeface="+mn-cs"/>
              </a:defRPr>
            </a:lvl5pPr>
            <a:lvl6pPr marL="2769832"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6pPr>
            <a:lvl7pPr marL="3273438"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7pPr>
            <a:lvl8pPr marL="3777044"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8pPr>
            <a:lvl9pPr marL="4280649"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9pPr>
          </a:lstStyle>
          <a:p>
            <a:pPr fontAlgn="auto">
              <a:spcBef>
                <a:spcPts val="1400"/>
              </a:spcBef>
              <a:spcAft>
                <a:spcPts val="0"/>
              </a:spcAft>
              <a:buClr>
                <a:srgbClr val="FFE600"/>
              </a:buClr>
              <a:defRPr/>
            </a:pPr>
            <a:r>
              <a:rPr lang="el-GR" sz="1400" dirty="0">
                <a:solidFill>
                  <a:srgbClr val="2E2E38"/>
                </a:solidFill>
                <a:latin typeface="EYInterstate Light"/>
              </a:rPr>
              <a:t>Παρακάτω απεικονίζεται το ταξίδι του ασθενή στην πλήρη λειτουργία της υπηρεσίας κατ’ οίκον Θεραπείας Ογκολογικών Ασθενών – ΓΑΟΝΑ Άγιος Σάββας ΟΙΚΟΘΕΝ. Αυτό το ταξίδι ξεκινά όταν ο ασθενής εντάσσεται στην υπηρεσία και εξελίσσεται καθώς υποστηρίζεται από την ιατρονοσηλευτική ομάδα στις κατ' οίκον επισκέψεις της.</a:t>
            </a:r>
            <a:endParaRPr lang="en-US" sz="1400" dirty="0">
              <a:solidFill>
                <a:srgbClr val="FF0000"/>
              </a:solidFill>
              <a:latin typeface="EYInterstate Light"/>
            </a:endParaRPr>
          </a:p>
        </p:txBody>
      </p:sp>
      <p:sp>
        <p:nvSpPr>
          <p:cNvPr id="7" name="Text Placeholder 5">
            <a:extLst>
              <a:ext uri="{FF2B5EF4-FFF2-40B4-BE49-F238E27FC236}">
                <a16:creationId xmlns:a16="http://schemas.microsoft.com/office/drawing/2014/main" id="{49693239-0CA7-8149-BC90-1D92EF35244D}"/>
              </a:ext>
            </a:extLst>
          </p:cNvPr>
          <p:cNvSpPr txBox="1">
            <a:spLocks/>
          </p:cNvSpPr>
          <p:nvPr/>
        </p:nvSpPr>
        <p:spPr>
          <a:xfrm>
            <a:off x="6563221" y="6813260"/>
            <a:ext cx="5436713" cy="169277"/>
          </a:xfrm>
          <a:prstGeom prst="rect">
            <a:avLst/>
          </a:prstGeom>
        </p:spPr>
        <p:txBody>
          <a:bodyPr vert="horz" wrap="square" lIns="0" tIns="0" rIns="0" bIns="0" rtlCol="0" anchor="t" anchorCtr="0">
            <a:spAutoFit/>
          </a:bodyPr>
          <a:lstStyle>
            <a:lvl1pPr marL="0" indent="0" algn="l" defTabSz="1007212" rtl="0" eaLnBrk="1" latinLnBrk="0" hangingPunct="1">
              <a:spcBef>
                <a:spcPct val="20000"/>
              </a:spcBef>
              <a:buClr>
                <a:schemeClr val="tx2"/>
              </a:buClr>
              <a:buSzPct val="110000"/>
              <a:buFont typeface="EYInterstate Light" panose="02000506000000020004" pitchFamily="2" charset="0"/>
              <a:buNone/>
              <a:defRPr sz="1762" kern="1200">
                <a:solidFill>
                  <a:schemeClr val="bg1"/>
                </a:solidFill>
                <a:latin typeface="EYInterstate Light" panose="02000506000000020004" pitchFamily="2" charset="0"/>
                <a:ea typeface="+mn-ea"/>
                <a:cs typeface="+mn-cs"/>
              </a:defRPr>
            </a:lvl1pPr>
            <a:lvl2pPr marL="785625" indent="-392813" algn="l" defTabSz="1007212" rtl="0" eaLnBrk="1" latinLnBrk="0" hangingPunct="1">
              <a:spcBef>
                <a:spcPct val="20000"/>
              </a:spcBef>
              <a:buClr>
                <a:schemeClr val="tx2"/>
              </a:buClr>
              <a:buSzPct val="110000"/>
              <a:buFont typeface="EYInterstate Light" panose="02000506000000020004" pitchFamily="2" charset="0"/>
              <a:buChar char="•"/>
              <a:defRPr sz="1983" kern="1200">
                <a:solidFill>
                  <a:schemeClr val="bg1"/>
                </a:solidFill>
                <a:latin typeface="EYInterstate Light" panose="02000506000000020004" pitchFamily="2" charset="0"/>
                <a:ea typeface="+mn-ea"/>
                <a:cs typeface="+mn-cs"/>
              </a:defRPr>
            </a:lvl2pPr>
            <a:lvl3pPr marL="1178438" indent="-392813" algn="l" defTabSz="1007212" rtl="0" eaLnBrk="1" latinLnBrk="0" hangingPunct="1">
              <a:spcBef>
                <a:spcPct val="20000"/>
              </a:spcBef>
              <a:buClr>
                <a:schemeClr val="tx2"/>
              </a:buClr>
              <a:buSzPct val="110000"/>
              <a:buFont typeface="EYInterstate Light" panose="02000506000000020004" pitchFamily="2" charset="0"/>
              <a:buChar char="•"/>
              <a:defRPr sz="1762" kern="1200">
                <a:solidFill>
                  <a:schemeClr val="bg1"/>
                </a:solidFill>
                <a:latin typeface="EYInterstate Light" panose="02000506000000020004" pitchFamily="2" charset="0"/>
                <a:ea typeface="+mn-ea"/>
                <a:cs typeface="+mn-cs"/>
              </a:defRPr>
            </a:lvl3pPr>
            <a:lvl4pPr marL="1571250" indent="-392813" algn="l" defTabSz="1007212" rtl="0" eaLnBrk="1" latinLnBrk="0" hangingPunct="1">
              <a:spcBef>
                <a:spcPct val="20000"/>
              </a:spcBef>
              <a:buClr>
                <a:schemeClr val="tx2"/>
              </a:buClr>
              <a:buSzPct val="110000"/>
              <a:buFont typeface="EYInterstate Light" panose="02000506000000020004" pitchFamily="2" charset="0"/>
              <a:buChar char="•"/>
              <a:defRPr sz="1542" kern="1200">
                <a:solidFill>
                  <a:schemeClr val="bg1"/>
                </a:solidFill>
                <a:latin typeface="EYInterstate Light" panose="02000506000000020004" pitchFamily="2" charset="0"/>
                <a:ea typeface="+mn-ea"/>
                <a:cs typeface="+mn-cs"/>
              </a:defRPr>
            </a:lvl4pPr>
            <a:lvl5pPr marL="1964063" indent="-392813" algn="l" defTabSz="1007212" rtl="0" eaLnBrk="1" latinLnBrk="0" hangingPunct="1">
              <a:spcBef>
                <a:spcPct val="20000"/>
              </a:spcBef>
              <a:buClr>
                <a:schemeClr val="tx2"/>
              </a:buClr>
              <a:buSzPct val="110000"/>
              <a:buFont typeface="EYInterstate Light" panose="02000506000000020004" pitchFamily="2" charset="0"/>
              <a:buChar char="•"/>
              <a:defRPr sz="1322" kern="1200">
                <a:solidFill>
                  <a:schemeClr val="bg1"/>
                </a:solidFill>
                <a:latin typeface="EYInterstate Light" panose="02000506000000020004" pitchFamily="2" charset="0"/>
                <a:ea typeface="+mn-ea"/>
                <a:cs typeface="+mn-cs"/>
              </a:defRPr>
            </a:lvl5pPr>
            <a:lvl6pPr marL="2769832"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6pPr>
            <a:lvl7pPr marL="3273438"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7pPr>
            <a:lvl8pPr marL="3777044"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8pPr>
            <a:lvl9pPr marL="4280649"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9pPr>
          </a:lstStyle>
          <a:p>
            <a:pPr fontAlgn="auto">
              <a:spcBef>
                <a:spcPts val="1400"/>
              </a:spcBef>
              <a:spcAft>
                <a:spcPts val="0"/>
              </a:spcAft>
              <a:buClr>
                <a:srgbClr val="FFE600"/>
              </a:buClr>
              <a:defRPr/>
            </a:pPr>
            <a:r>
              <a:rPr lang="el-GR" sz="1100">
                <a:solidFill>
                  <a:srgbClr val="2E2E38"/>
                </a:solidFill>
                <a:latin typeface="EYInterstate Light"/>
              </a:rPr>
              <a:t>Η αποτύπωση σε υψηλή ανάλυση της μελλοντικής υπηρεσίας είναι διαθέσιμη σε </a:t>
            </a:r>
            <a:r>
              <a:rPr lang="en-US" sz="1100">
                <a:solidFill>
                  <a:srgbClr val="2E2E38"/>
                </a:solidFill>
                <a:latin typeface="EYInterstate Light"/>
              </a:rPr>
              <a:t>PDF</a:t>
            </a:r>
          </a:p>
        </p:txBody>
      </p:sp>
      <p:sp>
        <p:nvSpPr>
          <p:cNvPr id="3" name="Title 2">
            <a:extLst>
              <a:ext uri="{FF2B5EF4-FFF2-40B4-BE49-F238E27FC236}">
                <a16:creationId xmlns:a16="http://schemas.microsoft.com/office/drawing/2014/main" id="{C3A6F738-5B0D-FA43-8DAE-FC4D38A1E82E}"/>
              </a:ext>
            </a:extLst>
          </p:cNvPr>
          <p:cNvSpPr>
            <a:spLocks noGrp="1"/>
          </p:cNvSpPr>
          <p:nvPr>
            <p:ph type="title"/>
          </p:nvPr>
        </p:nvSpPr>
        <p:spPr>
          <a:xfrm>
            <a:off x="578165" y="483443"/>
            <a:ext cx="11586126" cy="307777"/>
          </a:xfrm>
        </p:spPr>
        <p:txBody>
          <a:bodyPr vert="horz"/>
          <a:lstStyle/>
          <a:p>
            <a:r>
              <a:rPr lang="el-GR" sz="2000"/>
              <a:t>Καταγράψαμε το ταξίδι του ασθενούς και σχεδιάσαμε βάσει αυτού την μελλοντική υπηρεσία</a:t>
            </a:r>
            <a:endParaRPr lang="en-GB" sz="2000"/>
          </a:p>
        </p:txBody>
      </p:sp>
      <p:sp>
        <p:nvSpPr>
          <p:cNvPr id="9" name="Slide Number Placeholder 4">
            <a:extLst>
              <a:ext uri="{FF2B5EF4-FFF2-40B4-BE49-F238E27FC236}">
                <a16:creationId xmlns:a16="http://schemas.microsoft.com/office/drawing/2014/main" id="{84425245-27FB-1A47-B8F7-6A9C606E2827}"/>
              </a:ext>
            </a:extLst>
          </p:cNvPr>
          <p:cNvSpPr>
            <a:spLocks noGrp="1"/>
          </p:cNvSpPr>
          <p:nvPr>
            <p:ph type="sldNum" sz="quarter" idx="10"/>
          </p:nvPr>
        </p:nvSpPr>
        <p:spPr>
          <a:xfrm>
            <a:off x="713178" y="7274393"/>
            <a:ext cx="96180" cy="92333"/>
          </a:xfrm>
        </p:spPr>
        <p:txBody>
          <a:bodyPr/>
          <a:lstStyle/>
          <a:p>
            <a:pPr algn="ctr" defTabSz="1011868"/>
            <a:fld id="{8B680765-40E2-AC40-8F5D-C6BB6AC8B5D5}" type="slidenum">
              <a:rPr lang="en-GB"/>
              <a:pPr algn="ctr" defTabSz="1011868"/>
              <a:t>3</a:t>
            </a:fld>
            <a:endParaRPr lang="en-GB"/>
          </a:p>
        </p:txBody>
      </p:sp>
    </p:spTree>
    <p:extLst>
      <p:ext uri="{BB962C8B-B14F-4D97-AF65-F5344CB8AC3E}">
        <p14:creationId xmlns:p14="http://schemas.microsoft.com/office/powerpoint/2010/main" val="2758961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7B188CD-9041-4EAF-BBBA-CA1BAA9390C5}"/>
              </a:ext>
            </a:extLst>
          </p:cNvPr>
          <p:cNvGraphicFramePr>
            <a:graphicFrameLocks noChangeAspect="1"/>
          </p:cNvGraphicFramePr>
          <p:nvPr>
            <p:custDataLst>
              <p:tags r:id="rId2"/>
            </p:custDataLst>
            <p:extLst>
              <p:ext uri="{D42A27DB-BD31-4B8C-83A1-F6EECF244321}">
                <p14:modId xmlns:p14="http://schemas.microsoft.com/office/powerpoint/2010/main" val="21749846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98" name="think-cell Slide" r:id="rId5" imgW="347" imgH="348" progId="TCLayout.ActiveDocument.1">
                  <p:embed/>
                </p:oleObj>
              </mc:Choice>
              <mc:Fallback>
                <p:oleObj name="think-cell Slide" r:id="rId5" imgW="347" imgH="348" progId="TCLayout.ActiveDocument.1">
                  <p:embed/>
                  <p:pic>
                    <p:nvPicPr>
                      <p:cNvPr id="4" name="Object 3" hidden="1">
                        <a:extLst>
                          <a:ext uri="{FF2B5EF4-FFF2-40B4-BE49-F238E27FC236}">
                            <a16:creationId xmlns:a16="http://schemas.microsoft.com/office/drawing/2014/main" id="{E7B188CD-9041-4EAF-BBBA-CA1BAA9390C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80D7C415-7858-47D2-B523-5088E37F8DC7}"/>
              </a:ext>
            </a:extLst>
          </p:cNvPr>
          <p:cNvSpPr>
            <a:spLocks noGrp="1"/>
          </p:cNvSpPr>
          <p:nvPr>
            <p:ph type="title"/>
          </p:nvPr>
        </p:nvSpPr>
        <p:spPr>
          <a:xfrm>
            <a:off x="578165" y="483443"/>
            <a:ext cx="11586126" cy="307777"/>
          </a:xfrm>
        </p:spPr>
        <p:txBody>
          <a:bodyPr vert="horz"/>
          <a:lstStyle/>
          <a:p>
            <a:r>
              <a:rPr lang="el-GR" sz="2000">
                <a:latin typeface="+mn-lt"/>
              </a:rPr>
              <a:t>Σχεδιάσαμε την νέα υπηρεσία βάσει συγκεκριμένων παραδοχών</a:t>
            </a:r>
          </a:p>
        </p:txBody>
      </p:sp>
      <p:grpSp>
        <p:nvGrpSpPr>
          <p:cNvPr id="41" name="Group 40">
            <a:extLst>
              <a:ext uri="{FF2B5EF4-FFF2-40B4-BE49-F238E27FC236}">
                <a16:creationId xmlns:a16="http://schemas.microsoft.com/office/drawing/2014/main" id="{43F2FFA9-4927-314D-8234-FCD053A9BAAA}"/>
              </a:ext>
            </a:extLst>
          </p:cNvPr>
          <p:cNvGrpSpPr/>
          <p:nvPr/>
        </p:nvGrpSpPr>
        <p:grpSpPr>
          <a:xfrm>
            <a:off x="281007" y="1354489"/>
            <a:ext cx="12084051" cy="5611192"/>
            <a:chOff x="37074" y="1152783"/>
            <a:chExt cx="12084051" cy="5611192"/>
          </a:xfrm>
        </p:grpSpPr>
        <p:sp>
          <p:nvSpPr>
            <p:cNvPr id="42" name="TextBox 41">
              <a:extLst>
                <a:ext uri="{FF2B5EF4-FFF2-40B4-BE49-F238E27FC236}">
                  <a16:creationId xmlns:a16="http://schemas.microsoft.com/office/drawing/2014/main" id="{A03B0080-E11F-C449-9D14-4D413E715780}"/>
                </a:ext>
              </a:extLst>
            </p:cNvPr>
            <p:cNvSpPr txBox="1"/>
            <p:nvPr/>
          </p:nvSpPr>
          <p:spPr>
            <a:xfrm>
              <a:off x="37074" y="3148016"/>
              <a:ext cx="1624421" cy="307777"/>
            </a:xfrm>
            <a:prstGeom prst="rect">
              <a:avLst/>
            </a:prstGeom>
            <a:noFill/>
          </p:spPr>
          <p:txBody>
            <a:bodyPr wrap="square" lIns="0" tIns="0" rIns="0" bIns="0" rtlCol="0">
              <a:spAutoFit/>
            </a:bodyPr>
            <a:lstStyle/>
            <a:p>
              <a:pPr algn="r" defTabSz="1019175">
                <a:lnSpc>
                  <a:spcPts val="1200"/>
                </a:lnSpc>
                <a:spcBef>
                  <a:spcPts val="0"/>
                </a:spcBef>
                <a:spcAft>
                  <a:spcPts val="600"/>
                </a:spcAft>
                <a:buClr>
                  <a:schemeClr val="bg1"/>
                </a:buClr>
                <a:buSzPct val="70000"/>
              </a:pPr>
              <a:r>
                <a:rPr lang="el-GR" sz="1200">
                  <a:latin typeface="+mn-lt"/>
                </a:rPr>
                <a:t>20 θεραπείες την εβδομάδα</a:t>
              </a:r>
              <a:endParaRPr lang="en-US" sz="1200">
                <a:latin typeface="+mn-lt"/>
              </a:endParaRPr>
            </a:p>
          </p:txBody>
        </p:sp>
        <p:grpSp>
          <p:nvGrpSpPr>
            <p:cNvPr id="44" name="Group 43">
              <a:extLst>
                <a:ext uri="{FF2B5EF4-FFF2-40B4-BE49-F238E27FC236}">
                  <a16:creationId xmlns:a16="http://schemas.microsoft.com/office/drawing/2014/main" id="{870BD288-1EC7-7541-B4A6-169800FBA1B5}"/>
                </a:ext>
              </a:extLst>
            </p:cNvPr>
            <p:cNvGrpSpPr/>
            <p:nvPr/>
          </p:nvGrpSpPr>
          <p:grpSpPr>
            <a:xfrm>
              <a:off x="175516" y="1152783"/>
              <a:ext cx="11945609" cy="5611192"/>
              <a:chOff x="96003" y="1152783"/>
              <a:chExt cx="11945609" cy="5611192"/>
            </a:xfrm>
          </p:grpSpPr>
          <p:sp>
            <p:nvSpPr>
              <p:cNvPr id="45" name="Oval 44">
                <a:extLst>
                  <a:ext uri="{FF2B5EF4-FFF2-40B4-BE49-F238E27FC236}">
                    <a16:creationId xmlns:a16="http://schemas.microsoft.com/office/drawing/2014/main" id="{63BE4962-75B4-6345-973D-D76CD5D6E3E9}"/>
                  </a:ext>
                </a:extLst>
              </p:cNvPr>
              <p:cNvSpPr/>
              <p:nvPr/>
            </p:nvSpPr>
            <p:spPr bwMode="auto">
              <a:xfrm>
                <a:off x="2852188" y="2455171"/>
                <a:ext cx="2994966" cy="2994966"/>
              </a:xfrm>
              <a:prstGeom prst="ellipse">
                <a:avLst/>
              </a:prstGeom>
              <a:noFill/>
              <a:ln w="9525">
                <a:solidFill>
                  <a:srgbClr val="2E2E38"/>
                </a:solidFill>
                <a:prstDash val="dash"/>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a:ln>
                    <a:noFill/>
                  </a:ln>
                  <a:solidFill>
                    <a:schemeClr val="tx1"/>
                  </a:solidFill>
                  <a:effectLst/>
                  <a:latin typeface="+mn-lt"/>
                </a:endParaRPr>
              </a:p>
            </p:txBody>
          </p:sp>
          <p:sp>
            <p:nvSpPr>
              <p:cNvPr id="46" name="Oval 45">
                <a:extLst>
                  <a:ext uri="{FF2B5EF4-FFF2-40B4-BE49-F238E27FC236}">
                    <a16:creationId xmlns:a16="http://schemas.microsoft.com/office/drawing/2014/main" id="{4179E7FD-9D32-2C48-A414-1D52B85FEFE7}"/>
                  </a:ext>
                </a:extLst>
              </p:cNvPr>
              <p:cNvSpPr/>
              <p:nvPr/>
            </p:nvSpPr>
            <p:spPr bwMode="auto">
              <a:xfrm>
                <a:off x="4722016" y="1845280"/>
                <a:ext cx="4258428" cy="4258428"/>
              </a:xfrm>
              <a:prstGeom prst="ellipse">
                <a:avLst/>
              </a:prstGeom>
              <a:noFill/>
              <a:ln w="9525">
                <a:solidFill>
                  <a:srgbClr val="2E2E38"/>
                </a:solidFill>
                <a:prstDash val="dash"/>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a:ln>
                    <a:noFill/>
                  </a:ln>
                  <a:solidFill>
                    <a:schemeClr val="tx1"/>
                  </a:solidFill>
                  <a:effectLst/>
                  <a:latin typeface="+mn-lt"/>
                </a:endParaRPr>
              </a:p>
            </p:txBody>
          </p:sp>
          <p:sp>
            <p:nvSpPr>
              <p:cNvPr id="48" name="Rectangle 47">
                <a:extLst>
                  <a:ext uri="{FF2B5EF4-FFF2-40B4-BE49-F238E27FC236}">
                    <a16:creationId xmlns:a16="http://schemas.microsoft.com/office/drawing/2014/main" id="{B33EA6E8-7163-0240-A923-93FC002661A2}"/>
                  </a:ext>
                </a:extLst>
              </p:cNvPr>
              <p:cNvSpPr/>
              <p:nvPr/>
            </p:nvSpPr>
            <p:spPr bwMode="auto">
              <a:xfrm>
                <a:off x="4355036" y="1658930"/>
                <a:ext cx="2586131" cy="5105045"/>
              </a:xfrm>
              <a:prstGeom prst="rect">
                <a:avLst/>
              </a:prstGeom>
              <a:solidFill>
                <a:schemeClr val="bg1"/>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
            <p:nvSpPr>
              <p:cNvPr id="60" name="Oval 59">
                <a:extLst>
                  <a:ext uri="{FF2B5EF4-FFF2-40B4-BE49-F238E27FC236}">
                    <a16:creationId xmlns:a16="http://schemas.microsoft.com/office/drawing/2014/main" id="{6D15A3F3-305F-AB47-A860-47FFA4739865}"/>
                  </a:ext>
                </a:extLst>
              </p:cNvPr>
              <p:cNvSpPr/>
              <p:nvPr/>
            </p:nvSpPr>
            <p:spPr bwMode="auto">
              <a:xfrm>
                <a:off x="5010150" y="2113292"/>
                <a:ext cx="3686400" cy="3686400"/>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a:ln>
                    <a:noFill/>
                  </a:ln>
                  <a:solidFill>
                    <a:schemeClr val="tx1"/>
                  </a:solidFill>
                  <a:effectLst/>
                  <a:latin typeface="+mn-lt"/>
                </a:endParaRPr>
              </a:p>
            </p:txBody>
          </p:sp>
          <p:sp>
            <p:nvSpPr>
              <p:cNvPr id="62" name="Oval 61">
                <a:extLst>
                  <a:ext uri="{FF2B5EF4-FFF2-40B4-BE49-F238E27FC236}">
                    <a16:creationId xmlns:a16="http://schemas.microsoft.com/office/drawing/2014/main" id="{D212D220-83E5-4848-9FDE-41E04E30696D}"/>
                  </a:ext>
                </a:extLst>
              </p:cNvPr>
              <p:cNvSpPr/>
              <p:nvPr/>
            </p:nvSpPr>
            <p:spPr bwMode="auto">
              <a:xfrm>
                <a:off x="3150871" y="2753854"/>
                <a:ext cx="2397600" cy="2397600"/>
              </a:xfrm>
              <a:prstGeom prst="ellipse">
                <a:avLst/>
              </a:prstGeom>
              <a:solidFill>
                <a:srgbClr val="D0E8FA">
                  <a:alpha val="49804"/>
                </a:srgb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bg1"/>
                  </a:solidFill>
                  <a:effectLst/>
                  <a:latin typeface="+mn-lt"/>
                </a:endParaRPr>
              </a:p>
            </p:txBody>
          </p:sp>
          <p:cxnSp>
            <p:nvCxnSpPr>
              <p:cNvPr id="63" name="Straight Connector 62">
                <a:extLst>
                  <a:ext uri="{FF2B5EF4-FFF2-40B4-BE49-F238E27FC236}">
                    <a16:creationId xmlns:a16="http://schemas.microsoft.com/office/drawing/2014/main" id="{5B7EC24A-A852-ED47-A7A3-FA7A4C72294C}"/>
                  </a:ext>
                </a:extLst>
              </p:cNvPr>
              <p:cNvCxnSpPr>
                <a:cxnSpLocks/>
                <a:stCxn id="46" idx="7"/>
                <a:endCxn id="83" idx="2"/>
              </p:cNvCxnSpPr>
              <p:nvPr/>
            </p:nvCxnSpPr>
            <p:spPr bwMode="auto">
              <a:xfrm flipV="1">
                <a:off x="8356812" y="1865112"/>
                <a:ext cx="1494559" cy="603800"/>
              </a:xfrm>
              <a:prstGeom prst="line">
                <a:avLst/>
              </a:prstGeom>
              <a:ln w="9525" cap="flat" cmpd="sng" algn="ctr">
                <a:solidFill>
                  <a:srgbClr val="2E2E38"/>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9" name="Straight Connector 68">
                <a:extLst>
                  <a:ext uri="{FF2B5EF4-FFF2-40B4-BE49-F238E27FC236}">
                    <a16:creationId xmlns:a16="http://schemas.microsoft.com/office/drawing/2014/main" id="{02C99C18-8322-7348-8DF1-AD4A10818375}"/>
                  </a:ext>
                </a:extLst>
              </p:cNvPr>
              <p:cNvCxnSpPr>
                <a:cxnSpLocks/>
                <a:endCxn id="45" idx="1"/>
              </p:cNvCxnSpPr>
              <p:nvPr/>
            </p:nvCxnSpPr>
            <p:spPr bwMode="auto">
              <a:xfrm>
                <a:off x="2172888" y="2117883"/>
                <a:ext cx="1117903" cy="775891"/>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0" name="Straight Connector 69">
                <a:extLst>
                  <a:ext uri="{FF2B5EF4-FFF2-40B4-BE49-F238E27FC236}">
                    <a16:creationId xmlns:a16="http://schemas.microsoft.com/office/drawing/2014/main" id="{AAACCEFB-AD3A-8C43-BCF1-F54808E5CBA1}"/>
                  </a:ext>
                </a:extLst>
              </p:cNvPr>
              <p:cNvCxnSpPr>
                <a:cxnSpLocks/>
                <a:stCxn id="87" idx="6"/>
                <a:endCxn id="45" idx="2"/>
              </p:cNvCxnSpPr>
              <p:nvPr/>
            </p:nvCxnSpPr>
            <p:spPr bwMode="auto">
              <a:xfrm flipV="1">
                <a:off x="1488518" y="3952654"/>
                <a:ext cx="1363670" cy="1"/>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2" name="TextBox 71">
                <a:extLst>
                  <a:ext uri="{FF2B5EF4-FFF2-40B4-BE49-F238E27FC236}">
                    <a16:creationId xmlns:a16="http://schemas.microsoft.com/office/drawing/2014/main" id="{38364069-9BF5-524E-BA78-9C72E00F3C5C}"/>
                  </a:ext>
                </a:extLst>
              </p:cNvPr>
              <p:cNvSpPr txBox="1"/>
              <p:nvPr/>
            </p:nvSpPr>
            <p:spPr>
              <a:xfrm>
                <a:off x="5764303" y="3867274"/>
                <a:ext cx="2817251" cy="177036"/>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l-GR" sz="1800" b="1">
                    <a:latin typeface="+mn-lt"/>
                  </a:rPr>
                  <a:t>ΟΙΚΟΘΕΝ 2.0</a:t>
                </a:r>
                <a:endParaRPr lang="en-US" sz="1800" b="1">
                  <a:latin typeface="+mn-lt"/>
                </a:endParaRPr>
              </a:p>
            </p:txBody>
          </p:sp>
          <p:sp>
            <p:nvSpPr>
              <p:cNvPr id="73" name="TextBox 72">
                <a:extLst>
                  <a:ext uri="{FF2B5EF4-FFF2-40B4-BE49-F238E27FC236}">
                    <a16:creationId xmlns:a16="http://schemas.microsoft.com/office/drawing/2014/main" id="{CB9CBF69-C53C-474C-ACA7-FF0AE23BF702}"/>
                  </a:ext>
                </a:extLst>
              </p:cNvPr>
              <p:cNvSpPr txBox="1"/>
              <p:nvPr/>
            </p:nvSpPr>
            <p:spPr>
              <a:xfrm>
                <a:off x="3362526" y="3870292"/>
                <a:ext cx="2185219" cy="164725"/>
              </a:xfrm>
              <a:prstGeom prst="rect">
                <a:avLst/>
              </a:prstGeom>
              <a:noFill/>
            </p:spPr>
            <p:txBody>
              <a:bodyPr wrap="square" lIns="0" tIns="0" rIns="0" bIns="0" rtlCol="0">
                <a:spAutoFit/>
              </a:bodyPr>
              <a:lstStyle/>
              <a:p>
                <a:pPr defTabSz="1019175">
                  <a:lnSpc>
                    <a:spcPts val="1200"/>
                  </a:lnSpc>
                  <a:spcBef>
                    <a:spcPts val="0"/>
                  </a:spcBef>
                  <a:spcAft>
                    <a:spcPts val="600"/>
                  </a:spcAft>
                  <a:buClr>
                    <a:schemeClr val="bg1"/>
                  </a:buClr>
                  <a:buSzPct val="70000"/>
                </a:pPr>
                <a:r>
                  <a:rPr lang="el-GR" sz="1600" b="1">
                    <a:latin typeface="+mn-lt"/>
                  </a:rPr>
                  <a:t>ΟΙΚΟΘΕΝ 1.0</a:t>
                </a:r>
                <a:endParaRPr lang="en-US" sz="1600" b="1">
                  <a:latin typeface="+mn-lt"/>
                </a:endParaRPr>
              </a:p>
            </p:txBody>
          </p:sp>
          <p:sp>
            <p:nvSpPr>
              <p:cNvPr id="74" name="TextBox 73">
                <a:extLst>
                  <a:ext uri="{FF2B5EF4-FFF2-40B4-BE49-F238E27FC236}">
                    <a16:creationId xmlns:a16="http://schemas.microsoft.com/office/drawing/2014/main" id="{7347A5E7-07F6-EC4C-933B-B07D643F63F5}"/>
                  </a:ext>
                </a:extLst>
              </p:cNvPr>
              <p:cNvSpPr txBox="1"/>
              <p:nvPr/>
            </p:nvSpPr>
            <p:spPr>
              <a:xfrm>
                <a:off x="96003" y="1152783"/>
                <a:ext cx="1325611" cy="692497"/>
              </a:xfrm>
              <a:prstGeom prst="rect">
                <a:avLst/>
              </a:prstGeom>
              <a:noFill/>
            </p:spPr>
            <p:txBody>
              <a:bodyPr wrap="square" lIns="0" tIns="0" rIns="0" bIns="0" rtlCol="0">
                <a:spAutoFit/>
              </a:bodyPr>
              <a:lstStyle/>
              <a:p>
                <a:pPr marL="111125" indent="-111125" algn="r" defTabSz="1019175">
                  <a:lnSpc>
                    <a:spcPts val="1200"/>
                  </a:lnSpc>
                  <a:spcBef>
                    <a:spcPts val="0"/>
                  </a:spcBef>
                  <a:spcAft>
                    <a:spcPts val="600"/>
                  </a:spcAft>
                  <a:buClr>
                    <a:schemeClr val="bg1"/>
                  </a:buClr>
                  <a:buSzPct val="70000"/>
                  <a:buFont typeface="Arial" panose="020B0604020202020204" pitchFamily="34" charset="0"/>
                  <a:buChar char="►"/>
                </a:pPr>
                <a:r>
                  <a:rPr lang="el-GR" sz="1200">
                    <a:latin typeface="+mn-lt"/>
                  </a:rPr>
                  <a:t>7 άτομα συνολικό προσωπικό </a:t>
                </a:r>
              </a:p>
              <a:p>
                <a:pPr algn="r" defTabSz="1019175">
                  <a:lnSpc>
                    <a:spcPts val="1200"/>
                  </a:lnSpc>
                  <a:spcBef>
                    <a:spcPts val="0"/>
                  </a:spcBef>
                  <a:spcAft>
                    <a:spcPts val="600"/>
                  </a:spcAft>
                  <a:buClr>
                    <a:schemeClr val="bg1"/>
                  </a:buClr>
                  <a:buSzPct val="70000"/>
                </a:pPr>
                <a:endParaRPr lang="en-US" sz="1100">
                  <a:latin typeface="+mn-lt"/>
                </a:endParaRPr>
              </a:p>
            </p:txBody>
          </p:sp>
          <p:sp>
            <p:nvSpPr>
              <p:cNvPr id="76" name="TextBox 75">
                <a:extLst>
                  <a:ext uri="{FF2B5EF4-FFF2-40B4-BE49-F238E27FC236}">
                    <a16:creationId xmlns:a16="http://schemas.microsoft.com/office/drawing/2014/main" id="{69D98E93-0B04-AB45-9F6D-37F0BB4ED28B}"/>
                  </a:ext>
                </a:extLst>
              </p:cNvPr>
              <p:cNvSpPr txBox="1"/>
              <p:nvPr/>
            </p:nvSpPr>
            <p:spPr>
              <a:xfrm>
                <a:off x="306551" y="5374084"/>
                <a:ext cx="1231063" cy="461665"/>
              </a:xfrm>
              <a:prstGeom prst="rect">
                <a:avLst/>
              </a:prstGeom>
              <a:noFill/>
            </p:spPr>
            <p:txBody>
              <a:bodyPr wrap="square" lIns="0" tIns="0" rIns="0" bIns="0" rtlCol="0">
                <a:spAutoFit/>
              </a:bodyPr>
              <a:lstStyle/>
              <a:p>
                <a:pPr algn="r" defTabSz="1019175">
                  <a:lnSpc>
                    <a:spcPts val="1200"/>
                  </a:lnSpc>
                  <a:spcBef>
                    <a:spcPts val="0"/>
                  </a:spcBef>
                  <a:spcAft>
                    <a:spcPts val="600"/>
                  </a:spcAft>
                  <a:buClr>
                    <a:schemeClr val="bg1"/>
                  </a:buClr>
                  <a:buSzPct val="70000"/>
                </a:pPr>
                <a:r>
                  <a:rPr lang="el-GR" sz="1200">
                    <a:latin typeface="+mn-lt"/>
                  </a:rPr>
                  <a:t>Λειτουργία 2 φορές την εβδομάδα</a:t>
                </a:r>
                <a:endParaRPr lang="en-US" sz="1200">
                  <a:latin typeface="+mn-lt"/>
                </a:endParaRPr>
              </a:p>
            </p:txBody>
          </p:sp>
          <p:sp>
            <p:nvSpPr>
              <p:cNvPr id="77" name="TextBox 76">
                <a:extLst>
                  <a:ext uri="{FF2B5EF4-FFF2-40B4-BE49-F238E27FC236}">
                    <a16:creationId xmlns:a16="http://schemas.microsoft.com/office/drawing/2014/main" id="{5946FBC1-161C-7C40-A807-0F6581DD1C99}"/>
                  </a:ext>
                </a:extLst>
              </p:cNvPr>
              <p:cNvSpPr txBox="1"/>
              <p:nvPr/>
            </p:nvSpPr>
            <p:spPr>
              <a:xfrm>
                <a:off x="10375691" y="5632587"/>
                <a:ext cx="1231063" cy="461665"/>
              </a:xfrm>
              <a:prstGeom prst="rect">
                <a:avLst/>
              </a:prstGeom>
              <a:noFill/>
            </p:spPr>
            <p:txBody>
              <a:bodyPr wrap="square" lIns="0" tIns="0" rIns="0" bIns="0" rtlCol="0">
                <a:spAutoFit/>
              </a:bodyPr>
              <a:lstStyle/>
              <a:p>
                <a:pPr algn="r" defTabSz="1019175">
                  <a:lnSpc>
                    <a:spcPts val="1200"/>
                  </a:lnSpc>
                  <a:spcBef>
                    <a:spcPts val="0"/>
                  </a:spcBef>
                  <a:spcAft>
                    <a:spcPts val="600"/>
                  </a:spcAft>
                  <a:buClr>
                    <a:schemeClr val="bg1"/>
                  </a:buClr>
                  <a:buSzPct val="70000"/>
                </a:pPr>
                <a:r>
                  <a:rPr lang="el-GR" sz="1200">
                    <a:latin typeface="+mn-lt"/>
                  </a:rPr>
                  <a:t>Λειτουργία 5 φορές την εβδομάδα</a:t>
                </a:r>
                <a:endParaRPr lang="en-US" sz="1200">
                  <a:latin typeface="+mn-lt"/>
                </a:endParaRPr>
              </a:p>
            </p:txBody>
          </p:sp>
          <p:sp>
            <p:nvSpPr>
              <p:cNvPr id="78" name="TextBox 77">
                <a:extLst>
                  <a:ext uri="{FF2B5EF4-FFF2-40B4-BE49-F238E27FC236}">
                    <a16:creationId xmlns:a16="http://schemas.microsoft.com/office/drawing/2014/main" id="{452147CC-4A08-C94B-80D8-FBB77D637418}"/>
                  </a:ext>
                </a:extLst>
              </p:cNvPr>
              <p:cNvSpPr txBox="1"/>
              <p:nvPr/>
            </p:nvSpPr>
            <p:spPr>
              <a:xfrm>
                <a:off x="10810549" y="3251333"/>
                <a:ext cx="1231063" cy="307777"/>
              </a:xfrm>
              <a:prstGeom prst="rect">
                <a:avLst/>
              </a:prstGeom>
              <a:noFill/>
            </p:spPr>
            <p:txBody>
              <a:bodyPr wrap="square" lIns="0" tIns="0" rIns="0" bIns="0" rtlCol="0">
                <a:spAutoFit/>
              </a:bodyPr>
              <a:lstStyle/>
              <a:p>
                <a:pPr algn="r" defTabSz="1019175">
                  <a:lnSpc>
                    <a:spcPts val="1200"/>
                  </a:lnSpc>
                  <a:spcBef>
                    <a:spcPts val="0"/>
                  </a:spcBef>
                  <a:spcAft>
                    <a:spcPts val="600"/>
                  </a:spcAft>
                  <a:buClr>
                    <a:schemeClr val="bg1"/>
                  </a:buClr>
                  <a:buSzPct val="70000"/>
                </a:pPr>
                <a:r>
                  <a:rPr lang="el-GR" sz="1200">
                    <a:latin typeface="+mn-lt"/>
                  </a:rPr>
                  <a:t>80 θεραπείες την εβδομάδα</a:t>
                </a:r>
                <a:endParaRPr lang="en-US" sz="1200">
                  <a:latin typeface="+mn-lt"/>
                </a:endParaRPr>
              </a:p>
            </p:txBody>
          </p:sp>
          <p:sp>
            <p:nvSpPr>
              <p:cNvPr id="79" name="TextBox 78">
                <a:extLst>
                  <a:ext uri="{FF2B5EF4-FFF2-40B4-BE49-F238E27FC236}">
                    <a16:creationId xmlns:a16="http://schemas.microsoft.com/office/drawing/2014/main" id="{54EBD498-1357-4240-8564-CEB6204C43B1}"/>
                  </a:ext>
                </a:extLst>
              </p:cNvPr>
              <p:cNvSpPr txBox="1"/>
              <p:nvPr/>
            </p:nvSpPr>
            <p:spPr>
              <a:xfrm>
                <a:off x="10147744" y="1320940"/>
                <a:ext cx="1325611" cy="692497"/>
              </a:xfrm>
              <a:prstGeom prst="rect">
                <a:avLst/>
              </a:prstGeom>
              <a:noFill/>
            </p:spPr>
            <p:txBody>
              <a:bodyPr wrap="square" lIns="0" tIns="0" rIns="0" bIns="0" rtlCol="0">
                <a:spAutoFit/>
              </a:bodyPr>
              <a:lstStyle/>
              <a:p>
                <a:pPr marL="111125" indent="-111125" algn="r" defTabSz="1019175">
                  <a:lnSpc>
                    <a:spcPts val="1200"/>
                  </a:lnSpc>
                  <a:spcBef>
                    <a:spcPts val="0"/>
                  </a:spcBef>
                  <a:spcAft>
                    <a:spcPts val="600"/>
                  </a:spcAft>
                  <a:buClr>
                    <a:schemeClr val="bg1"/>
                  </a:buClr>
                  <a:buSzPct val="70000"/>
                  <a:buFont typeface="Arial" panose="020B0604020202020204" pitchFamily="34" charset="0"/>
                  <a:buChar char="►"/>
                </a:pPr>
                <a:r>
                  <a:rPr lang="el-GR" sz="1200">
                    <a:latin typeface="+mn-lt"/>
                  </a:rPr>
                  <a:t>9 άτομα συνολικό προσωπικό </a:t>
                </a:r>
              </a:p>
              <a:p>
                <a:pPr algn="r" defTabSz="1019175">
                  <a:lnSpc>
                    <a:spcPts val="1200"/>
                  </a:lnSpc>
                  <a:spcBef>
                    <a:spcPts val="0"/>
                  </a:spcBef>
                  <a:spcAft>
                    <a:spcPts val="600"/>
                  </a:spcAft>
                  <a:buClr>
                    <a:schemeClr val="bg1"/>
                  </a:buClr>
                  <a:buSzPct val="70000"/>
                </a:pPr>
                <a:endParaRPr lang="en-US" sz="1100">
                  <a:latin typeface="+mn-lt"/>
                </a:endParaRPr>
              </a:p>
            </p:txBody>
          </p:sp>
          <p:cxnSp>
            <p:nvCxnSpPr>
              <p:cNvPr id="80" name="Straight Connector 79">
                <a:extLst>
                  <a:ext uri="{FF2B5EF4-FFF2-40B4-BE49-F238E27FC236}">
                    <a16:creationId xmlns:a16="http://schemas.microsoft.com/office/drawing/2014/main" id="{F4CBB4BD-48E9-A54C-8499-36F0DD0D16D7}"/>
                  </a:ext>
                </a:extLst>
              </p:cNvPr>
              <p:cNvCxnSpPr>
                <a:cxnSpLocks/>
                <a:stCxn id="94" idx="7"/>
                <a:endCxn id="45" idx="3"/>
              </p:cNvCxnSpPr>
              <p:nvPr/>
            </p:nvCxnSpPr>
            <p:spPr bwMode="auto">
              <a:xfrm flipV="1">
                <a:off x="2130260" y="5011534"/>
                <a:ext cx="1160531" cy="939482"/>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81" name="Oval 80">
                <a:extLst>
                  <a:ext uri="{FF2B5EF4-FFF2-40B4-BE49-F238E27FC236}">
                    <a16:creationId xmlns:a16="http://schemas.microsoft.com/office/drawing/2014/main" id="{89A15FED-085F-2B4A-878B-C67B61C9425C}"/>
                  </a:ext>
                </a:extLst>
              </p:cNvPr>
              <p:cNvSpPr/>
              <p:nvPr/>
            </p:nvSpPr>
            <p:spPr bwMode="auto">
              <a:xfrm>
                <a:off x="1458438" y="1471567"/>
                <a:ext cx="787089" cy="787089"/>
              </a:xfrm>
              <a:prstGeom prst="ellipse">
                <a:avLst/>
              </a:prstGeom>
              <a:solidFill>
                <a:schemeClr val="accent3">
                  <a:lumMod val="40000"/>
                  <a:lumOff val="60000"/>
                  <a:alpha val="4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900" b="0" i="0" u="none" strike="noStrike" cap="none" normalizeH="0" baseline="0" err="1">
                  <a:ln>
                    <a:noFill/>
                  </a:ln>
                  <a:solidFill>
                    <a:schemeClr val="tx1"/>
                  </a:solidFill>
                  <a:effectLst/>
                  <a:latin typeface="+mn-lt"/>
                </a:endParaRPr>
              </a:p>
            </p:txBody>
          </p:sp>
          <p:pic>
            <p:nvPicPr>
              <p:cNvPr id="82" name="Graphic 81">
                <a:extLst>
                  <a:ext uri="{FF2B5EF4-FFF2-40B4-BE49-F238E27FC236}">
                    <a16:creationId xmlns:a16="http://schemas.microsoft.com/office/drawing/2014/main" id="{8213F5B7-E176-2A49-9E06-2F2506F9992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563982" y="1549401"/>
                <a:ext cx="576000" cy="576000"/>
              </a:xfrm>
              <a:prstGeom prst="rect">
                <a:avLst/>
              </a:prstGeom>
            </p:spPr>
          </p:pic>
          <p:sp>
            <p:nvSpPr>
              <p:cNvPr id="83" name="Oval 82">
                <a:extLst>
                  <a:ext uri="{FF2B5EF4-FFF2-40B4-BE49-F238E27FC236}">
                    <a16:creationId xmlns:a16="http://schemas.microsoft.com/office/drawing/2014/main" id="{BF468541-D8B2-FD4E-96B7-AA285DE41C5A}"/>
                  </a:ext>
                </a:extLst>
              </p:cNvPr>
              <p:cNvSpPr/>
              <p:nvPr/>
            </p:nvSpPr>
            <p:spPr bwMode="auto">
              <a:xfrm>
                <a:off x="9851371" y="1471567"/>
                <a:ext cx="787089" cy="787089"/>
              </a:xfrm>
              <a:prstGeom prst="ellipse">
                <a:avLst/>
              </a:prstGeom>
              <a:solidFill>
                <a:srgbClr val="CAE8E7">
                  <a:alpha val="40000"/>
                </a:srgb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900" b="0" i="0" u="none" strike="noStrike" cap="none" normalizeH="0" baseline="0" err="1">
                  <a:ln>
                    <a:noFill/>
                  </a:ln>
                  <a:solidFill>
                    <a:schemeClr val="tx1"/>
                  </a:solidFill>
                  <a:effectLst/>
                  <a:latin typeface="+mn-lt"/>
                </a:endParaRPr>
              </a:p>
            </p:txBody>
          </p:sp>
          <p:pic>
            <p:nvPicPr>
              <p:cNvPr id="85" name="Graphic 84">
                <a:extLst>
                  <a:ext uri="{FF2B5EF4-FFF2-40B4-BE49-F238E27FC236}">
                    <a16:creationId xmlns:a16="http://schemas.microsoft.com/office/drawing/2014/main" id="{241A45DE-5F3D-0742-97AA-4C7CBC23DF5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956915" y="1549401"/>
                <a:ext cx="576000" cy="576000"/>
              </a:xfrm>
              <a:prstGeom prst="rect">
                <a:avLst/>
              </a:prstGeom>
            </p:spPr>
          </p:pic>
          <p:sp>
            <p:nvSpPr>
              <p:cNvPr id="87" name="Oval 86">
                <a:extLst>
                  <a:ext uri="{FF2B5EF4-FFF2-40B4-BE49-F238E27FC236}">
                    <a16:creationId xmlns:a16="http://schemas.microsoft.com/office/drawing/2014/main" id="{FF15DD51-178D-0C48-8FE8-30076B99C673}"/>
                  </a:ext>
                </a:extLst>
              </p:cNvPr>
              <p:cNvSpPr/>
              <p:nvPr/>
            </p:nvSpPr>
            <p:spPr bwMode="auto">
              <a:xfrm>
                <a:off x="701429" y="3559110"/>
                <a:ext cx="787089" cy="787089"/>
              </a:xfrm>
              <a:prstGeom prst="ellipse">
                <a:avLst/>
              </a:prstGeom>
              <a:solidFill>
                <a:schemeClr val="accent3">
                  <a:lumMod val="40000"/>
                  <a:lumOff val="60000"/>
                  <a:alpha val="4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900" b="0" i="0" u="none" strike="noStrike" cap="none" normalizeH="0" baseline="0" err="1">
                  <a:ln>
                    <a:noFill/>
                  </a:ln>
                  <a:solidFill>
                    <a:schemeClr val="tx1"/>
                  </a:solidFill>
                  <a:effectLst/>
                  <a:latin typeface="+mn-lt"/>
                </a:endParaRPr>
              </a:p>
            </p:txBody>
          </p:sp>
          <p:cxnSp>
            <p:nvCxnSpPr>
              <p:cNvPr id="90" name="Straight Connector 89">
                <a:extLst>
                  <a:ext uri="{FF2B5EF4-FFF2-40B4-BE49-F238E27FC236}">
                    <a16:creationId xmlns:a16="http://schemas.microsoft.com/office/drawing/2014/main" id="{D89F1869-ED5C-BB4F-BC38-614536295017}"/>
                  </a:ext>
                </a:extLst>
              </p:cNvPr>
              <p:cNvCxnSpPr>
                <a:cxnSpLocks/>
              </p:cNvCxnSpPr>
              <p:nvPr/>
            </p:nvCxnSpPr>
            <p:spPr bwMode="auto">
              <a:xfrm flipV="1">
                <a:off x="8979209" y="3952654"/>
                <a:ext cx="1363670" cy="1"/>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91" name="Oval 90">
                <a:extLst>
                  <a:ext uri="{FF2B5EF4-FFF2-40B4-BE49-F238E27FC236}">
                    <a16:creationId xmlns:a16="http://schemas.microsoft.com/office/drawing/2014/main" id="{B1AE9DC6-178D-2649-A1E0-C1A1E5BCEFDB}"/>
                  </a:ext>
                </a:extLst>
              </p:cNvPr>
              <p:cNvSpPr/>
              <p:nvPr/>
            </p:nvSpPr>
            <p:spPr bwMode="auto">
              <a:xfrm>
                <a:off x="10342879" y="3559110"/>
                <a:ext cx="787089" cy="787089"/>
              </a:xfrm>
              <a:prstGeom prst="ellipse">
                <a:avLst/>
              </a:prstGeom>
              <a:solidFill>
                <a:srgbClr val="CAE8E7">
                  <a:alpha val="40000"/>
                </a:srgb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900" b="0" i="0" u="none" strike="noStrike" cap="none" normalizeH="0" baseline="0" err="1">
                  <a:ln>
                    <a:noFill/>
                  </a:ln>
                  <a:solidFill>
                    <a:schemeClr val="tx1"/>
                  </a:solidFill>
                  <a:effectLst/>
                  <a:latin typeface="+mn-lt"/>
                </a:endParaRPr>
              </a:p>
            </p:txBody>
          </p:sp>
          <p:pic>
            <p:nvPicPr>
              <p:cNvPr id="92" name="Graphic 91">
                <a:extLst>
                  <a:ext uri="{FF2B5EF4-FFF2-40B4-BE49-F238E27FC236}">
                    <a16:creationId xmlns:a16="http://schemas.microsoft.com/office/drawing/2014/main" id="{D4A77CBF-ED20-3748-B16D-F37DEDA8C772}"/>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806973" y="3664654"/>
                <a:ext cx="576000" cy="576000"/>
              </a:xfrm>
              <a:prstGeom prst="rect">
                <a:avLst/>
              </a:prstGeom>
            </p:spPr>
          </p:pic>
          <p:pic>
            <p:nvPicPr>
              <p:cNvPr id="93" name="Graphic 92">
                <a:extLst>
                  <a:ext uri="{FF2B5EF4-FFF2-40B4-BE49-F238E27FC236}">
                    <a16:creationId xmlns:a16="http://schemas.microsoft.com/office/drawing/2014/main" id="{63B11469-1BD3-3342-98A9-90A17ED110DA}"/>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10448423" y="3664654"/>
                <a:ext cx="576000" cy="576000"/>
              </a:xfrm>
              <a:prstGeom prst="rect">
                <a:avLst/>
              </a:prstGeom>
            </p:spPr>
          </p:pic>
          <p:sp>
            <p:nvSpPr>
              <p:cNvPr id="94" name="Oval 93">
                <a:extLst>
                  <a:ext uri="{FF2B5EF4-FFF2-40B4-BE49-F238E27FC236}">
                    <a16:creationId xmlns:a16="http://schemas.microsoft.com/office/drawing/2014/main" id="{FB18DFBB-CC4B-AA4B-B528-EF3E5852797D}"/>
                  </a:ext>
                </a:extLst>
              </p:cNvPr>
              <p:cNvSpPr/>
              <p:nvPr/>
            </p:nvSpPr>
            <p:spPr bwMode="auto">
              <a:xfrm>
                <a:off x="1458438" y="5835749"/>
                <a:ext cx="787089" cy="787089"/>
              </a:xfrm>
              <a:prstGeom prst="ellipse">
                <a:avLst/>
              </a:prstGeom>
              <a:solidFill>
                <a:schemeClr val="accent3">
                  <a:lumMod val="40000"/>
                  <a:lumOff val="60000"/>
                  <a:alpha val="4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900" b="0" i="0" u="none" strike="noStrike" cap="none" normalizeH="0" baseline="0" err="1">
                  <a:ln>
                    <a:noFill/>
                  </a:ln>
                  <a:solidFill>
                    <a:schemeClr val="tx1"/>
                  </a:solidFill>
                  <a:effectLst/>
                  <a:latin typeface="+mn-lt"/>
                </a:endParaRPr>
              </a:p>
            </p:txBody>
          </p:sp>
          <p:pic>
            <p:nvPicPr>
              <p:cNvPr id="95" name="Graphic 94">
                <a:extLst>
                  <a:ext uri="{FF2B5EF4-FFF2-40B4-BE49-F238E27FC236}">
                    <a16:creationId xmlns:a16="http://schemas.microsoft.com/office/drawing/2014/main" id="{2EBC80C7-96A9-0A4B-868C-C88002D7C9B1}"/>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1581982" y="5959293"/>
                <a:ext cx="540000" cy="540000"/>
              </a:xfrm>
              <a:prstGeom prst="rect">
                <a:avLst/>
              </a:prstGeom>
            </p:spPr>
          </p:pic>
          <p:sp>
            <p:nvSpPr>
              <p:cNvPr id="96" name="Oval 95">
                <a:extLst>
                  <a:ext uri="{FF2B5EF4-FFF2-40B4-BE49-F238E27FC236}">
                    <a16:creationId xmlns:a16="http://schemas.microsoft.com/office/drawing/2014/main" id="{39F6D0E9-3630-3D41-A143-39FED41BBA2E}"/>
                  </a:ext>
                </a:extLst>
              </p:cNvPr>
              <p:cNvSpPr/>
              <p:nvPr/>
            </p:nvSpPr>
            <p:spPr bwMode="auto">
              <a:xfrm>
                <a:off x="9851371" y="5835749"/>
                <a:ext cx="787089" cy="787089"/>
              </a:xfrm>
              <a:prstGeom prst="ellipse">
                <a:avLst/>
              </a:prstGeom>
              <a:solidFill>
                <a:srgbClr val="CAE8E7">
                  <a:alpha val="40000"/>
                </a:srgb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US" sz="900" b="0" i="0" u="none" strike="noStrike" cap="none" normalizeH="0" baseline="0" err="1">
                  <a:ln>
                    <a:noFill/>
                  </a:ln>
                  <a:solidFill>
                    <a:schemeClr val="tx1"/>
                  </a:solidFill>
                  <a:effectLst/>
                  <a:latin typeface="+mn-lt"/>
                </a:endParaRPr>
              </a:p>
            </p:txBody>
          </p:sp>
          <p:pic>
            <p:nvPicPr>
              <p:cNvPr id="97" name="Graphic 96">
                <a:extLst>
                  <a:ext uri="{FF2B5EF4-FFF2-40B4-BE49-F238E27FC236}">
                    <a16:creationId xmlns:a16="http://schemas.microsoft.com/office/drawing/2014/main" id="{DF6C28DD-960D-5D46-B54A-C961B7CE9DEA}"/>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tretch>
                <a:fillRect/>
              </a:stretch>
            </p:blipFill>
            <p:spPr>
              <a:xfrm>
                <a:off x="9974915" y="5959293"/>
                <a:ext cx="540000" cy="540000"/>
              </a:xfrm>
              <a:prstGeom prst="rect">
                <a:avLst/>
              </a:prstGeom>
            </p:spPr>
          </p:pic>
          <p:cxnSp>
            <p:nvCxnSpPr>
              <p:cNvPr id="98" name="Straight Connector 97">
                <a:extLst>
                  <a:ext uri="{FF2B5EF4-FFF2-40B4-BE49-F238E27FC236}">
                    <a16:creationId xmlns:a16="http://schemas.microsoft.com/office/drawing/2014/main" id="{322E374D-2AF6-FD4E-960B-2264D0A13DB0}"/>
                  </a:ext>
                </a:extLst>
              </p:cNvPr>
              <p:cNvCxnSpPr>
                <a:cxnSpLocks/>
                <a:stCxn id="46" idx="5"/>
                <a:endCxn id="96" idx="2"/>
              </p:cNvCxnSpPr>
              <p:nvPr/>
            </p:nvCxnSpPr>
            <p:spPr bwMode="auto">
              <a:xfrm>
                <a:off x="8356812" y="5480076"/>
                <a:ext cx="1494559" cy="749218"/>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sp>
        <p:nvSpPr>
          <p:cNvPr id="39" name="Slide Number Placeholder 4">
            <a:extLst>
              <a:ext uri="{FF2B5EF4-FFF2-40B4-BE49-F238E27FC236}">
                <a16:creationId xmlns:a16="http://schemas.microsoft.com/office/drawing/2014/main" id="{E8490454-CB37-B949-B001-ED8EF4C06D09}"/>
              </a:ext>
            </a:extLst>
          </p:cNvPr>
          <p:cNvSpPr>
            <a:spLocks noGrp="1"/>
          </p:cNvSpPr>
          <p:nvPr>
            <p:ph type="sldNum" sz="quarter" idx="10"/>
          </p:nvPr>
        </p:nvSpPr>
        <p:spPr>
          <a:xfrm>
            <a:off x="713178" y="7274393"/>
            <a:ext cx="96180" cy="92333"/>
          </a:xfrm>
        </p:spPr>
        <p:txBody>
          <a:bodyPr/>
          <a:lstStyle/>
          <a:p>
            <a:pPr algn="ctr" defTabSz="1011868"/>
            <a:fld id="{8B680765-40E2-AC40-8F5D-C6BB6AC8B5D5}" type="slidenum">
              <a:rPr lang="en-GB"/>
              <a:pPr algn="ctr" defTabSz="1011868"/>
              <a:t>4</a:t>
            </a:fld>
            <a:endParaRPr lang="en-GB"/>
          </a:p>
        </p:txBody>
      </p:sp>
      <p:sp>
        <p:nvSpPr>
          <p:cNvPr id="3" name="TextBox 2">
            <a:extLst>
              <a:ext uri="{FF2B5EF4-FFF2-40B4-BE49-F238E27FC236}">
                <a16:creationId xmlns:a16="http://schemas.microsoft.com/office/drawing/2014/main" id="{DD289CEC-24B7-47CC-8089-7BD3E543FCA2}"/>
              </a:ext>
            </a:extLst>
          </p:cNvPr>
          <p:cNvSpPr txBox="1"/>
          <p:nvPr/>
        </p:nvSpPr>
        <p:spPr>
          <a:xfrm>
            <a:off x="3099023" y="6585134"/>
            <a:ext cx="4513218" cy="84638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1019175">
              <a:buClr>
                <a:srgbClr val="FFFFFF"/>
              </a:buClr>
              <a:buSzPct val="70000"/>
              <a:buFont typeface="Arial" panose="020B0604020202020204" pitchFamily="34" charset="0"/>
              <a:buChar char="•"/>
            </a:pPr>
            <a:r>
              <a:rPr lang="en-US" sz="900" b="1" dirty="0">
                <a:latin typeface="Arial"/>
                <a:cs typeface="Arial"/>
              </a:rPr>
              <a:t>Παρα</a:t>
            </a:r>
            <a:r>
              <a:rPr lang="en-US" sz="900" b="1" dirty="0" err="1">
                <a:latin typeface="Arial"/>
                <a:cs typeface="Arial"/>
              </a:rPr>
              <a:t>τηρήσεις</a:t>
            </a:r>
            <a:r>
              <a:rPr lang="en-US" sz="900" b="1" dirty="0">
                <a:latin typeface="Arial"/>
                <a:cs typeface="Arial"/>
              </a:rPr>
              <a:t> </a:t>
            </a:r>
            <a:r>
              <a:rPr lang="en-US" sz="900" b="1" dirty="0" err="1">
                <a:latin typeface="Arial"/>
                <a:cs typeface="Arial"/>
              </a:rPr>
              <a:t>γι</a:t>
            </a:r>
            <a:r>
              <a:rPr lang="en-US" sz="900" b="1" dirty="0">
                <a:latin typeface="Arial"/>
                <a:cs typeface="Arial"/>
              </a:rPr>
              <a:t>α αιρθμός ασθενών: </a:t>
            </a:r>
            <a:endParaRPr lang="en-US" b="1" dirty="0">
              <a:cs typeface="Arial" charset="0"/>
            </a:endParaRPr>
          </a:p>
          <a:p>
            <a:pPr defTabSz="1019175">
              <a:buClr>
                <a:srgbClr val="FFFFFF"/>
              </a:buClr>
              <a:buSzPct val="70000"/>
              <a:buFont typeface="Arial" panose="020B0604020202020204" pitchFamily="34" charset="0"/>
              <a:buChar char="•"/>
            </a:pPr>
            <a:r>
              <a:rPr lang="en-US" sz="900" dirty="0" err="1">
                <a:latin typeface="Arial"/>
                <a:cs typeface="Arial"/>
              </a:rPr>
              <a:t>Οίκ</a:t>
            </a:r>
            <a:r>
              <a:rPr lang="el-GR" sz="900" dirty="0">
                <a:latin typeface="Arial"/>
                <a:cs typeface="Arial"/>
              </a:rPr>
              <a:t>ο</a:t>
            </a:r>
            <a:r>
              <a:rPr lang="en-US" sz="900" dirty="0" err="1">
                <a:latin typeface="Arial"/>
                <a:cs typeface="Arial"/>
              </a:rPr>
              <a:t>θεν</a:t>
            </a:r>
            <a:r>
              <a:rPr lang="el-GR" sz="900" dirty="0">
                <a:latin typeface="Arial"/>
                <a:cs typeface="Arial"/>
              </a:rPr>
              <a:t> </a:t>
            </a:r>
            <a:r>
              <a:rPr lang="en-US" sz="900" dirty="0">
                <a:latin typeface="Arial"/>
                <a:cs typeface="Arial"/>
              </a:rPr>
              <a:t>1.0: </a:t>
            </a:r>
            <a:r>
              <a:rPr lang="el-GR" sz="900" dirty="0">
                <a:latin typeface="Arial"/>
                <a:cs typeface="Arial"/>
              </a:rPr>
              <a:t>  </a:t>
            </a:r>
            <a:r>
              <a:rPr lang="en-US" sz="900" dirty="0">
                <a:latin typeface="Arial"/>
                <a:cs typeface="Arial"/>
              </a:rPr>
              <a:t>80 α</a:t>
            </a:r>
            <a:r>
              <a:rPr lang="en-US" sz="900" dirty="0" err="1">
                <a:latin typeface="Arial"/>
                <a:cs typeface="Arial"/>
              </a:rPr>
              <a:t>σθενείς</a:t>
            </a:r>
            <a:r>
              <a:rPr lang="en-US" sz="900" dirty="0">
                <a:latin typeface="Arial"/>
                <a:cs typeface="Arial"/>
              </a:rPr>
              <a:t> </a:t>
            </a:r>
            <a:r>
              <a:rPr lang="en-US" sz="900" dirty="0" err="1">
                <a:latin typeface="Arial"/>
                <a:cs typeface="Arial"/>
              </a:rPr>
              <a:t>το</a:t>
            </a:r>
            <a:r>
              <a:rPr lang="en-US" sz="900" dirty="0">
                <a:latin typeface="Arial"/>
                <a:cs typeface="Arial"/>
              </a:rPr>
              <a:t> </a:t>
            </a:r>
            <a:r>
              <a:rPr lang="en-US" sz="900" dirty="0" err="1">
                <a:latin typeface="Arial"/>
                <a:cs typeface="Arial"/>
              </a:rPr>
              <a:t>χρόνο</a:t>
            </a:r>
            <a:r>
              <a:rPr lang="en-US" sz="900" dirty="0">
                <a:latin typeface="Arial"/>
                <a:cs typeface="Arial"/>
              </a:rPr>
              <a:t> </a:t>
            </a:r>
            <a:endParaRPr lang="en-US" dirty="0">
              <a:cs typeface="Arial"/>
            </a:endParaRPr>
          </a:p>
          <a:p>
            <a:pPr defTabSz="1019175">
              <a:buClr>
                <a:srgbClr val="FFFFFF"/>
              </a:buClr>
              <a:buSzPct val="70000"/>
              <a:buFont typeface="Arial" panose="020B0604020202020204" pitchFamily="34" charset="0"/>
              <a:buChar char="•"/>
            </a:pPr>
            <a:r>
              <a:rPr lang="en-US" sz="900" dirty="0" err="1">
                <a:latin typeface="Arial"/>
                <a:cs typeface="Arial"/>
              </a:rPr>
              <a:t>Οίκοθεν</a:t>
            </a:r>
            <a:r>
              <a:rPr lang="en-US" sz="900" dirty="0">
                <a:latin typeface="Arial"/>
                <a:cs typeface="Arial"/>
              </a:rPr>
              <a:t> 2.0: 640 α</a:t>
            </a:r>
            <a:r>
              <a:rPr lang="en-US" sz="900" dirty="0" err="1">
                <a:latin typeface="Arial"/>
                <a:cs typeface="Arial"/>
              </a:rPr>
              <a:t>σθενείς</a:t>
            </a:r>
            <a:r>
              <a:rPr lang="en-US" sz="900" dirty="0">
                <a:latin typeface="Arial"/>
                <a:cs typeface="Arial"/>
              </a:rPr>
              <a:t> (320 α</a:t>
            </a:r>
            <a:r>
              <a:rPr lang="en-US" sz="900" dirty="0" err="1">
                <a:latin typeface="Arial"/>
                <a:cs typeface="Arial"/>
              </a:rPr>
              <a:t>σθενείς</a:t>
            </a:r>
            <a:r>
              <a:rPr lang="en-US" sz="900" dirty="0">
                <a:latin typeface="Arial"/>
                <a:cs typeface="Arial"/>
              </a:rPr>
              <a:t> </a:t>
            </a:r>
            <a:r>
              <a:rPr lang="en-US" sz="900" dirty="0" err="1">
                <a:latin typeface="Arial"/>
                <a:cs typeface="Arial"/>
              </a:rPr>
              <a:t>το</a:t>
            </a:r>
            <a:r>
              <a:rPr lang="en-US" sz="900" dirty="0">
                <a:latin typeface="Arial"/>
                <a:cs typeface="Arial"/>
              </a:rPr>
              <a:t> </a:t>
            </a:r>
            <a:r>
              <a:rPr lang="en-US" sz="900" dirty="0" err="1">
                <a:latin typeface="Arial"/>
                <a:cs typeface="Arial"/>
              </a:rPr>
              <a:t>χρόνο</a:t>
            </a:r>
            <a:r>
              <a:rPr lang="en-US" sz="900" dirty="0">
                <a:latin typeface="Arial"/>
                <a:cs typeface="Arial"/>
              </a:rPr>
              <a:t> Χ 2 </a:t>
            </a:r>
            <a:r>
              <a:rPr lang="en-US" sz="900" dirty="0" err="1">
                <a:latin typeface="Arial"/>
                <a:cs typeface="Arial"/>
              </a:rPr>
              <a:t>έτη</a:t>
            </a:r>
            <a:r>
              <a:rPr lang="en-US" sz="900" dirty="0">
                <a:latin typeface="Arial"/>
                <a:cs typeface="Arial"/>
              </a:rPr>
              <a:t>)</a:t>
            </a:r>
            <a:endParaRPr lang="en-US" dirty="0"/>
          </a:p>
          <a:p>
            <a:pPr defTabSz="1019175">
              <a:buClr>
                <a:srgbClr val="FFFFFF"/>
              </a:buClr>
              <a:buSzPct val="70000"/>
              <a:buFont typeface="Arial" panose="020B0604020202020204" pitchFamily="34" charset="0"/>
              <a:buChar char="•"/>
            </a:pPr>
            <a:r>
              <a:rPr lang="en-US" sz="900" dirty="0" err="1">
                <a:latin typeface="Arial"/>
                <a:cs typeface="Arial"/>
              </a:rPr>
              <a:t>Θεωρούμε</a:t>
            </a:r>
            <a:r>
              <a:rPr lang="en-US" sz="900" dirty="0">
                <a:latin typeface="Arial"/>
                <a:cs typeface="Arial"/>
              </a:rPr>
              <a:t> </a:t>
            </a:r>
            <a:r>
              <a:rPr lang="en-US" sz="900" dirty="0" err="1">
                <a:latin typeface="Arial"/>
                <a:cs typeface="Arial"/>
              </a:rPr>
              <a:t>ότι</a:t>
            </a:r>
            <a:r>
              <a:rPr lang="en-US" sz="900" dirty="0">
                <a:latin typeface="Arial"/>
                <a:cs typeface="Arial"/>
              </a:rPr>
              <a:t> η </a:t>
            </a:r>
            <a:r>
              <a:rPr lang="el-GR" sz="900" dirty="0" err="1">
                <a:latin typeface="Arial"/>
                <a:cs typeface="Arial"/>
              </a:rPr>
              <a:t>μ</a:t>
            </a:r>
            <a:r>
              <a:rPr lang="en-US" sz="900" dirty="0" err="1">
                <a:latin typeface="Arial"/>
                <a:cs typeface="Arial"/>
              </a:rPr>
              <a:t>έση</a:t>
            </a:r>
            <a:r>
              <a:rPr lang="en-US" sz="900" dirty="0">
                <a:latin typeface="Arial"/>
                <a:cs typeface="Arial"/>
              </a:rPr>
              <a:t> </a:t>
            </a:r>
            <a:r>
              <a:rPr lang="en-US" sz="900" dirty="0" err="1">
                <a:latin typeface="Arial"/>
                <a:cs typeface="Arial"/>
              </a:rPr>
              <a:t>διάρκει</a:t>
            </a:r>
            <a:r>
              <a:rPr lang="en-US" sz="900" dirty="0">
                <a:latin typeface="Arial"/>
                <a:cs typeface="Arial"/>
              </a:rPr>
              <a:t>α παραμονής ασθενών στο πρόγραμμα</a:t>
            </a:r>
            <a:r>
              <a:rPr lang="el-GR" sz="900" dirty="0">
                <a:latin typeface="Arial"/>
                <a:cs typeface="Arial"/>
              </a:rPr>
              <a:t> είναι</a:t>
            </a:r>
            <a:r>
              <a:rPr lang="en-US" sz="900" dirty="0">
                <a:latin typeface="Arial"/>
                <a:cs typeface="Arial"/>
              </a:rPr>
              <a:t> ~ 6 μήνες </a:t>
            </a:r>
            <a:endParaRPr lang="en-US" dirty="0">
              <a:cs typeface="Arial"/>
            </a:endParaRPr>
          </a:p>
          <a:p>
            <a:pPr defTabSz="1019175">
              <a:buClr>
                <a:srgbClr val="FFFFFF"/>
              </a:buClr>
              <a:buSzPct val="70000"/>
            </a:pPr>
            <a:endParaRPr lang="en-US" sz="900" dirty="0">
              <a:latin typeface="Arial"/>
              <a:cs typeface="Arial"/>
            </a:endParaRPr>
          </a:p>
          <a:p>
            <a:pPr marL="111125" indent="-111125" defTabSz="1019175">
              <a:lnSpc>
                <a:spcPts val="1200"/>
              </a:lnSpc>
              <a:spcBef>
                <a:spcPts val="0"/>
              </a:spcBef>
              <a:spcAft>
                <a:spcPts val="600"/>
              </a:spcAft>
              <a:buClr>
                <a:srgbClr val="FFFFFF"/>
              </a:buClr>
              <a:buSzPct val="70000"/>
              <a:buFont typeface="Arial" panose="020B0604020202020204" pitchFamily="34" charset="0"/>
              <a:buChar char="►"/>
            </a:pPr>
            <a:endParaRPr lang="en-US" sz="900" dirty="0">
              <a:latin typeface="+mn-lt"/>
            </a:endParaRPr>
          </a:p>
        </p:txBody>
      </p:sp>
    </p:spTree>
    <p:extLst>
      <p:ext uri="{BB962C8B-B14F-4D97-AF65-F5344CB8AC3E}">
        <p14:creationId xmlns:p14="http://schemas.microsoft.com/office/powerpoint/2010/main" val="2672874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erson wearing a head scarf&#10;&#10;Description automatically generated with low confidence">
            <a:extLst>
              <a:ext uri="{FF2B5EF4-FFF2-40B4-BE49-F238E27FC236}">
                <a16:creationId xmlns:a16="http://schemas.microsoft.com/office/drawing/2014/main" id="{689B4718-8BAF-C849-9EEC-F84894127387}"/>
              </a:ext>
            </a:extLst>
          </p:cNvPr>
          <p:cNvPicPr>
            <a:picLocks noChangeAspect="1"/>
          </p:cNvPicPr>
          <p:nvPr/>
        </p:nvPicPr>
        <p:blipFill rotWithShape="1">
          <a:blip r:embed="rId2">
            <a:extLst>
              <a:ext uri="{28A0092B-C50C-407E-A947-70E740481C1C}">
                <a14:useLocalDpi xmlns:a14="http://schemas.microsoft.com/office/drawing/2010/main" val="0"/>
              </a:ext>
            </a:extLst>
          </a:blip>
          <a:srcRect t="3494" b="12135"/>
          <a:stretch/>
        </p:blipFill>
        <p:spPr>
          <a:xfrm>
            <a:off x="0" y="-1"/>
            <a:ext cx="13493750" cy="7589839"/>
          </a:xfrm>
          <a:prstGeom prst="rect">
            <a:avLst/>
          </a:prstGeom>
        </p:spPr>
      </p:pic>
      <p:sp>
        <p:nvSpPr>
          <p:cNvPr id="17" name="Rectangle 16">
            <a:extLst>
              <a:ext uri="{FF2B5EF4-FFF2-40B4-BE49-F238E27FC236}">
                <a16:creationId xmlns:a16="http://schemas.microsoft.com/office/drawing/2014/main" id="{6A010989-ADC9-8D42-9C6A-0B622B724AF1}"/>
              </a:ext>
            </a:extLst>
          </p:cNvPr>
          <p:cNvSpPr/>
          <p:nvPr/>
        </p:nvSpPr>
        <p:spPr bwMode="auto">
          <a:xfrm>
            <a:off x="-2650" y="-1"/>
            <a:ext cx="13496400" cy="7588800"/>
          </a:xfrm>
          <a:prstGeom prst="rect">
            <a:avLst/>
          </a:prstGeom>
          <a:gradFill flip="none" rotWithShape="1">
            <a:gsLst>
              <a:gs pos="0">
                <a:schemeClr val="accent2">
                  <a:lumMod val="20000"/>
                  <a:lumOff val="80000"/>
                  <a:alpha val="34000"/>
                </a:schemeClr>
              </a:gs>
              <a:gs pos="100000">
                <a:schemeClr val="accent2">
                  <a:alpha val="53000"/>
                </a:schemeClr>
              </a:gs>
            </a:gsLst>
            <a:lin ang="0" scaled="1"/>
            <a:tileRect/>
          </a:gra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l-GR" sz="900" b="0" i="0" u="none" strike="noStrike" cap="none" normalizeH="0" baseline="0">
              <a:ln>
                <a:noFill/>
              </a:ln>
              <a:solidFill>
                <a:schemeClr val="tx1"/>
              </a:solidFill>
              <a:effectLst/>
              <a:latin typeface="+mn-lt"/>
            </a:endParaRPr>
          </a:p>
        </p:txBody>
      </p:sp>
      <p:sp>
        <p:nvSpPr>
          <p:cNvPr id="13" name="Freeform 56">
            <a:extLst>
              <a:ext uri="{FF2B5EF4-FFF2-40B4-BE49-F238E27FC236}">
                <a16:creationId xmlns:a16="http://schemas.microsoft.com/office/drawing/2014/main" id="{CFD02E20-CED3-6745-8BDD-0580005A4339}"/>
              </a:ext>
            </a:extLst>
          </p:cNvPr>
          <p:cNvSpPr/>
          <p:nvPr/>
        </p:nvSpPr>
        <p:spPr>
          <a:xfrm>
            <a:off x="941260" y="1813081"/>
            <a:ext cx="5453995" cy="3963675"/>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0">
              <a:latin typeface="EYInterstate Light" panose="02000506000000020004" pitchFamily="2" charset="0"/>
            </a:endParaRPr>
          </a:p>
        </p:txBody>
      </p:sp>
      <p:sp>
        <p:nvSpPr>
          <p:cNvPr id="14" name="Title 3">
            <a:extLst>
              <a:ext uri="{FF2B5EF4-FFF2-40B4-BE49-F238E27FC236}">
                <a16:creationId xmlns:a16="http://schemas.microsoft.com/office/drawing/2014/main" id="{2C84073A-AD02-4E4F-9571-3793D6BA47C0}"/>
              </a:ext>
            </a:extLst>
          </p:cNvPr>
          <p:cNvSpPr txBox="1">
            <a:spLocks/>
          </p:cNvSpPr>
          <p:nvPr/>
        </p:nvSpPr>
        <p:spPr>
          <a:xfrm>
            <a:off x="1293238" y="3056923"/>
            <a:ext cx="3639465" cy="1846659"/>
          </a:xfrm>
          <a:prstGeom prst="rect">
            <a:avLst/>
          </a:prstGeom>
        </p:spPr>
        <p:txBody>
          <a:bodyPr vert="horz" lIns="0" tIns="0" rIns="0" bIns="0" rtlCol="0" anchor="t" anchorCtr="0">
            <a:spAutoFit/>
          </a:bodyPr>
          <a:lstStyle>
            <a:lvl1pPr algn="l" defTabSz="1350717" rtl="0" eaLnBrk="1" fontAlgn="base" hangingPunct="1">
              <a:spcBef>
                <a:spcPct val="0"/>
              </a:spcBef>
              <a:spcAft>
                <a:spcPct val="0"/>
              </a:spcAft>
              <a:defRPr lang="en-US" sz="3400" b="0" i="0" kern="0" smtClea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pPr marL="0" lvl="2">
              <a:buClr>
                <a:srgbClr val="27ACAA"/>
              </a:buClr>
            </a:pPr>
            <a:r>
              <a:rPr lang="en-US" sz="12000">
                <a:solidFill>
                  <a:schemeClr val="tx1"/>
                </a:solidFill>
              </a:rPr>
              <a:t>1</a:t>
            </a:r>
          </a:p>
        </p:txBody>
      </p:sp>
      <p:sp>
        <p:nvSpPr>
          <p:cNvPr id="15" name="Subtitle 12">
            <a:extLst>
              <a:ext uri="{FF2B5EF4-FFF2-40B4-BE49-F238E27FC236}">
                <a16:creationId xmlns:a16="http://schemas.microsoft.com/office/drawing/2014/main" id="{7C9202A0-2E48-604C-9B36-D9A9F18C6BAF}"/>
              </a:ext>
            </a:extLst>
          </p:cNvPr>
          <p:cNvSpPr txBox="1">
            <a:spLocks/>
          </p:cNvSpPr>
          <p:nvPr/>
        </p:nvSpPr>
        <p:spPr>
          <a:xfrm>
            <a:off x="1293238" y="4287953"/>
            <a:ext cx="4704150" cy="1231106"/>
          </a:xfrm>
          <a:prstGeom prst="rect">
            <a:avLst/>
          </a:prstGeom>
        </p:spPr>
        <p:txBody>
          <a:bodyPr vert="horz" lIns="0" tIns="0" rIns="0" bIns="0" rtlCol="0" anchor="b">
            <a:noAutofit/>
          </a:bodyPr>
          <a:lstStyle>
            <a:lvl1pPr marL="0" marR="0" indent="0" algn="l" defTabSz="1350717" rtl="0" eaLnBrk="1" fontAlgn="base" latinLnBrk="0" hangingPunct="1">
              <a:lnSpc>
                <a:spcPct val="100000"/>
              </a:lnSpc>
              <a:spcBef>
                <a:spcPts val="0"/>
              </a:spcBef>
              <a:spcAft>
                <a:spcPts val="757"/>
              </a:spcAft>
              <a:buClrTx/>
              <a:buSzTx/>
              <a:buFontTx/>
              <a:buNone/>
              <a:tabLst/>
              <a:defRPr sz="1000" b="0" i="0" baseline="0">
                <a:solidFill>
                  <a:schemeClr val="tx1"/>
                </a:solidFill>
                <a:latin typeface="EYInterstate Light" panose="02000506000000020004" pitchFamily="2" charset="0"/>
                <a:ea typeface="+mn-ea"/>
                <a:cs typeface="+mn-cs"/>
              </a:defRPr>
            </a:lvl1pPr>
            <a:lvl2pPr marL="0" marR="0" indent="0" algn="l" defTabSz="1350717" rtl="0" eaLnBrk="1" fontAlgn="base" latinLnBrk="0" hangingPunct="1">
              <a:lnSpc>
                <a:spcPct val="100000"/>
              </a:lnSpc>
              <a:spcBef>
                <a:spcPts val="757"/>
              </a:spcBef>
              <a:spcAft>
                <a:spcPts val="252"/>
              </a:spcAft>
              <a:buClrTx/>
              <a:buSzPct val="30000"/>
              <a:buFont typeface="Arial" charset="0"/>
              <a:buNone/>
              <a:tabLst/>
              <a:defRPr kumimoji="0" lang="en-GB" sz="1000" b="1" i="0" u="none" strike="noStrike" kern="0" cap="none" spc="0" normalizeH="0" baseline="0" dirty="0" smtClean="0">
                <a:ln>
                  <a:noFill/>
                </a:ln>
                <a:solidFill>
                  <a:schemeClr val="tx1"/>
                </a:solidFill>
                <a:effectLst/>
                <a:uLnTx/>
                <a:uFillTx/>
                <a:latin typeface="EYInterstate" panose="02000503020000020004" pitchFamily="2" charset="0"/>
                <a:ea typeface="+mn-ea"/>
                <a:cs typeface="+mn-cs"/>
              </a:defRPr>
            </a:lvl2pPr>
            <a:lvl3pPr marL="0" marR="0" indent="-172199" algn="l" defTabSz="1350717" rtl="0" eaLnBrk="1" fontAlgn="base" latinLnBrk="0" hangingPunct="1">
              <a:lnSpc>
                <a:spcPct val="100000"/>
              </a:lnSpc>
              <a:spcBef>
                <a:spcPts val="0"/>
              </a:spcBef>
              <a:spcAft>
                <a:spcPts val="757"/>
              </a:spcAft>
              <a:buClr>
                <a:srgbClr val="FFE600"/>
              </a:buClr>
              <a:buSzPct val="70000"/>
              <a:buFont typeface="Arial" panose="020B0604020202020204" pitchFamily="34" charset="0"/>
              <a:buChar char="►"/>
              <a:tabLst/>
              <a:defRPr kumimoji="0" lang="en-US" sz="1000" b="0" i="0" u="none" strike="noStrike" kern="0" cap="none" spc="0" normalizeH="0" baseline="0" dirty="0">
                <a:ln>
                  <a:noFill/>
                </a:ln>
                <a:solidFill>
                  <a:srgbClr val="2E2E38"/>
                </a:solidFill>
                <a:effectLst/>
                <a:uLnTx/>
                <a:uFillTx/>
                <a:latin typeface="EYInterstate Light"/>
                <a:ea typeface="+mn-ea"/>
                <a:cs typeface="+mn-cs"/>
              </a:defRPr>
            </a:lvl3pPr>
            <a:lvl4pPr marL="0" marR="0" indent="0" algn="l" defTabSz="1350717" rtl="0" eaLnBrk="1" fontAlgn="base" latinLnBrk="0" hangingPunct="1">
              <a:lnSpc>
                <a:spcPct val="100000"/>
              </a:lnSpc>
              <a:spcBef>
                <a:spcPts val="0"/>
              </a:spcBef>
              <a:spcAft>
                <a:spcPts val="1514"/>
              </a:spcAft>
              <a:buClr>
                <a:srgbClr val="FFE600"/>
              </a:buClr>
              <a:buSzPct val="70000"/>
              <a:buFont typeface="Arial" panose="020B0604020202020204" pitchFamily="34" charset="0"/>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4pPr>
            <a:lvl5pPr marL="0" marR="0" indent="0" algn="l" defTabSz="1350717" rtl="0" eaLnBrk="1" fontAlgn="base" latinLnBrk="0" hangingPunct="1">
              <a:lnSpc>
                <a:spcPct val="100000"/>
              </a:lnSpc>
              <a:spcBef>
                <a:spcPts val="0"/>
              </a:spcBef>
              <a:spcAft>
                <a:spcPts val="1514"/>
              </a:spcAft>
              <a:buClr>
                <a:srgbClr val="2E2E38"/>
              </a:buClr>
              <a:buSzTx/>
              <a:buFont typeface="+mj-lt"/>
              <a:buNone/>
              <a:tabLst/>
              <a:defRPr kumimoji="0" lang="en-US" sz="1000" b="0" i="0" u="none" strike="noStrike" kern="0" cap="none" spc="0" normalizeH="0" baseline="0" dirty="0" smtClean="0">
                <a:ln>
                  <a:noFill/>
                </a:ln>
                <a:solidFill>
                  <a:srgbClr val="2E2E38"/>
                </a:solidFill>
                <a:effectLst/>
                <a:uLnTx/>
                <a:uFillTx/>
                <a:latin typeface="EYInterstate Light"/>
                <a:ea typeface="+mn-ea"/>
                <a:cs typeface="+mn-cs"/>
              </a:defRPr>
            </a:lvl5pPr>
            <a:lvl6pPr marL="10012" marR="0" indent="0" algn="l" defTabSz="1350717" rtl="0" eaLnBrk="1" fontAlgn="base" latinLnBrk="0" hangingPunct="1">
              <a:lnSpc>
                <a:spcPct val="100000"/>
              </a:lnSpc>
              <a:spcBef>
                <a:spcPts val="0"/>
              </a:spcBef>
              <a:spcAft>
                <a:spcPts val="1514"/>
              </a:spcAft>
              <a:buClrTx/>
              <a:buSzTx/>
              <a:buFontTx/>
              <a:buNone/>
              <a:tabLst/>
              <a:defRPr kumimoji="0" lang="en-US" sz="2270" b="1" i="0" u="none" strike="noStrike" kern="0" cap="none" spc="0" normalizeH="0" baseline="0" dirty="0" smtClean="0">
                <a:ln>
                  <a:noFill/>
                </a:ln>
                <a:solidFill>
                  <a:srgbClr val="2E2E38"/>
                </a:solidFill>
                <a:effectLst/>
                <a:uLnTx/>
                <a:uFillTx/>
                <a:latin typeface="EYInterstate Light"/>
                <a:ea typeface="+mn-ea"/>
                <a:cs typeface="+mn-cs"/>
              </a:defRPr>
            </a:lvl6pPr>
            <a:lvl7pPr marL="10012" marR="0" indent="0" algn="l" defTabSz="1350717" rtl="0" eaLnBrk="1" fontAlgn="base" latinLnBrk="0" hangingPunct="1">
              <a:lnSpc>
                <a:spcPct val="100000"/>
              </a:lnSpc>
              <a:spcBef>
                <a:spcPts val="0"/>
              </a:spcBef>
              <a:spcAft>
                <a:spcPts val="1514"/>
              </a:spcAft>
              <a:buClrTx/>
              <a:buSzTx/>
              <a:buFontTx/>
              <a:buNone/>
              <a:tabLst/>
              <a:defRPr kumimoji="0" lang="en-US" sz="2018" b="0" i="0" u="none" strike="noStrike" kern="0" cap="none" spc="0" normalizeH="0" baseline="0" dirty="0">
                <a:ln>
                  <a:noFill/>
                </a:ln>
                <a:solidFill>
                  <a:srgbClr val="2E2E38"/>
                </a:solidFill>
                <a:effectLst/>
                <a:uLnTx/>
                <a:uFillTx/>
                <a:latin typeface="Georgia" panose="02040502050405020303" pitchFamily="18" charset="0"/>
                <a:ea typeface="+mn-ea"/>
                <a:cs typeface="+mn-cs"/>
              </a:defRPr>
            </a:lvl7pPr>
            <a:lvl8pPr marL="4855850" indent="-336628" algn="l" defTabSz="1350717" rtl="0" eaLnBrk="1" fontAlgn="base" hangingPunct="1">
              <a:spcBef>
                <a:spcPct val="20000"/>
              </a:spcBef>
              <a:spcAft>
                <a:spcPct val="0"/>
              </a:spcAft>
              <a:buChar char="»"/>
              <a:defRPr sz="2916">
                <a:solidFill>
                  <a:schemeClr val="tx1"/>
                </a:solidFill>
                <a:latin typeface="Arial" charset="0"/>
              </a:defRPr>
            </a:lvl8pPr>
            <a:lvl9pPr marL="5461778" indent="-336628" algn="l" defTabSz="1350717" rtl="0" eaLnBrk="1" fontAlgn="base" hangingPunct="1">
              <a:spcBef>
                <a:spcPct val="20000"/>
              </a:spcBef>
              <a:spcAft>
                <a:spcPct val="0"/>
              </a:spcAft>
              <a:buChar char="»"/>
              <a:defRPr sz="2916">
                <a:solidFill>
                  <a:schemeClr val="tx1"/>
                </a:solidFill>
                <a:latin typeface="Arial" charset="0"/>
              </a:defRPr>
            </a:lvl9pPr>
          </a:lstStyle>
          <a:p>
            <a:pPr>
              <a:spcAft>
                <a:spcPts val="0"/>
              </a:spcAft>
            </a:pPr>
            <a:r>
              <a:rPr lang="el-GR" sz="1800" kern="0"/>
              <a:t>Εισαγωγή</a:t>
            </a:r>
          </a:p>
        </p:txBody>
      </p:sp>
      <p:grpSp>
        <p:nvGrpSpPr>
          <p:cNvPr id="18" name="Group 17">
            <a:extLst>
              <a:ext uri="{FF2B5EF4-FFF2-40B4-BE49-F238E27FC236}">
                <a16:creationId xmlns:a16="http://schemas.microsoft.com/office/drawing/2014/main" id="{B1E76741-27C9-CE46-A90A-0315ECE7F651}"/>
              </a:ext>
            </a:extLst>
          </p:cNvPr>
          <p:cNvGrpSpPr/>
          <p:nvPr/>
        </p:nvGrpSpPr>
        <p:grpSpPr>
          <a:xfrm>
            <a:off x="12812640" y="0"/>
            <a:ext cx="681110" cy="7589838"/>
            <a:chOff x="12812640" y="0"/>
            <a:chExt cx="681110" cy="7589838"/>
          </a:xfrm>
        </p:grpSpPr>
        <p:sp>
          <p:nvSpPr>
            <p:cNvPr id="19" name="Rectangle 18">
              <a:extLst>
                <a:ext uri="{FF2B5EF4-FFF2-40B4-BE49-F238E27FC236}">
                  <a16:creationId xmlns:a16="http://schemas.microsoft.com/office/drawing/2014/main" id="{C9AB5987-CA6F-9E49-B9C5-F717878D5864}"/>
                </a:ext>
              </a:extLst>
            </p:cNvPr>
            <p:cNvSpPr/>
            <p:nvPr userDrawn="1"/>
          </p:nvSpPr>
          <p:spPr>
            <a:xfrm flipH="1">
              <a:off x="12812640" y="0"/>
              <a:ext cx="681110" cy="7589838"/>
            </a:xfrm>
            <a:prstGeom prst="rect">
              <a:avLst/>
            </a:prstGeom>
            <a:solidFill>
              <a:srgbClr val="27ACAA"/>
            </a:solidFill>
            <a:ln w="9525" cap="flat" cmpd="sng" algn="ctr">
              <a:noFill/>
              <a:prstDash val="solid"/>
            </a:ln>
            <a:effectLst/>
          </p:spPr>
          <p:txBody>
            <a:bodyPr rtlCol="0" anchor="t" anchorCtr="0"/>
            <a:lstStyle/>
            <a:p>
              <a:pPr marL="0" marR="0" lvl="0" indent="0" algn="ctr" defTabSz="1153333" eaLnBrk="1" fontAlgn="auto" latinLnBrk="0" hangingPunct="1">
                <a:lnSpc>
                  <a:spcPct val="100000"/>
                </a:lnSpc>
                <a:spcBef>
                  <a:spcPts val="0"/>
                </a:spcBef>
                <a:spcAft>
                  <a:spcPts val="0"/>
                </a:spcAft>
                <a:buClrTx/>
                <a:buSzTx/>
                <a:buFontTx/>
                <a:buNone/>
                <a:tabLst/>
                <a:defRPr/>
              </a:pPr>
              <a:endParaRPr kumimoji="0" lang="en-IN" sz="1514" b="0" i="0" u="none" strike="noStrike" kern="0" cap="none" spc="0" normalizeH="0" baseline="0" noProof="0">
                <a:ln>
                  <a:noFill/>
                </a:ln>
                <a:solidFill>
                  <a:srgbClr val="000000"/>
                </a:solidFill>
                <a:effectLst/>
                <a:uLnTx/>
                <a:uFillTx/>
                <a:latin typeface="Arial"/>
                <a:ea typeface="+mn-ea"/>
                <a:cs typeface="+mn-cs"/>
              </a:endParaRPr>
            </a:p>
          </p:txBody>
        </p:sp>
        <p:grpSp>
          <p:nvGrpSpPr>
            <p:cNvPr id="20" name="Group 19">
              <a:extLst>
                <a:ext uri="{FF2B5EF4-FFF2-40B4-BE49-F238E27FC236}">
                  <a16:creationId xmlns:a16="http://schemas.microsoft.com/office/drawing/2014/main" id="{A5D020C8-00E1-B549-A112-309B3C4F1D2B}"/>
                </a:ext>
              </a:extLst>
            </p:cNvPr>
            <p:cNvGrpSpPr/>
            <p:nvPr userDrawn="1"/>
          </p:nvGrpSpPr>
          <p:grpSpPr>
            <a:xfrm>
              <a:off x="12974703" y="249753"/>
              <a:ext cx="356985" cy="396000"/>
              <a:chOff x="10029626" y="334901"/>
              <a:chExt cx="283026" cy="288000"/>
            </a:xfrm>
            <a:solidFill>
              <a:schemeClr val="bg1"/>
            </a:solidFill>
          </p:grpSpPr>
          <p:sp>
            <p:nvSpPr>
              <p:cNvPr id="21" name="Freeform 13">
                <a:extLst>
                  <a:ext uri="{FF2B5EF4-FFF2-40B4-BE49-F238E27FC236}">
                    <a16:creationId xmlns:a16="http://schemas.microsoft.com/office/drawing/2014/main" id="{69B4FFD2-B3C3-7C4E-A7B8-45539B18C969}"/>
                  </a:ext>
                </a:extLst>
              </p:cNvPr>
              <p:cNvSpPr>
                <a:spLocks/>
              </p:cNvSpPr>
              <p:nvPr userDrawn="1"/>
            </p:nvSpPr>
            <p:spPr bwMode="auto">
              <a:xfrm>
                <a:off x="10032217" y="480404"/>
                <a:ext cx="114413" cy="142497"/>
              </a:xfrm>
              <a:custGeom>
                <a:avLst/>
                <a:gdLst>
                  <a:gd name="T0" fmla="*/ 414 w 1104"/>
                  <a:gd name="T1" fmla="*/ 832 h 1375"/>
                  <a:gd name="T2" fmla="*/ 913 w 1104"/>
                  <a:gd name="T3" fmla="*/ 832 h 1375"/>
                  <a:gd name="T4" fmla="*/ 913 w 1104"/>
                  <a:gd name="T5" fmla="*/ 543 h 1375"/>
                  <a:gd name="T6" fmla="*/ 414 w 1104"/>
                  <a:gd name="T7" fmla="*/ 543 h 1375"/>
                  <a:gd name="T8" fmla="*/ 414 w 1104"/>
                  <a:gd name="T9" fmla="*/ 316 h 1375"/>
                  <a:gd name="T10" fmla="*/ 965 w 1104"/>
                  <a:gd name="T11" fmla="*/ 316 h 1375"/>
                  <a:gd name="T12" fmla="*/ 783 w 1104"/>
                  <a:gd name="T13" fmla="*/ 0 h 1375"/>
                  <a:gd name="T14" fmla="*/ 0 w 1104"/>
                  <a:gd name="T15" fmla="*/ 0 h 1375"/>
                  <a:gd name="T16" fmla="*/ 0 w 1104"/>
                  <a:gd name="T17" fmla="*/ 1375 h 1375"/>
                  <a:gd name="T18" fmla="*/ 1104 w 1104"/>
                  <a:gd name="T19" fmla="*/ 1375 h 1375"/>
                  <a:gd name="T20" fmla="*/ 1104 w 1104"/>
                  <a:gd name="T21" fmla="*/ 1058 h 1375"/>
                  <a:gd name="T22" fmla="*/ 414 w 1104"/>
                  <a:gd name="T23" fmla="*/ 1058 h 1375"/>
                  <a:gd name="T24" fmla="*/ 414 w 1104"/>
                  <a:gd name="T25" fmla="*/ 832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4" h="1375">
                    <a:moveTo>
                      <a:pt x="414" y="832"/>
                    </a:moveTo>
                    <a:lnTo>
                      <a:pt x="913" y="832"/>
                    </a:lnTo>
                    <a:lnTo>
                      <a:pt x="913" y="543"/>
                    </a:lnTo>
                    <a:lnTo>
                      <a:pt x="414" y="543"/>
                    </a:lnTo>
                    <a:lnTo>
                      <a:pt x="414" y="316"/>
                    </a:lnTo>
                    <a:lnTo>
                      <a:pt x="965" y="316"/>
                    </a:lnTo>
                    <a:lnTo>
                      <a:pt x="783" y="0"/>
                    </a:lnTo>
                    <a:lnTo>
                      <a:pt x="0" y="0"/>
                    </a:lnTo>
                    <a:lnTo>
                      <a:pt x="0" y="1375"/>
                    </a:lnTo>
                    <a:lnTo>
                      <a:pt x="1104" y="1375"/>
                    </a:lnTo>
                    <a:lnTo>
                      <a:pt x="1104" y="1058"/>
                    </a:lnTo>
                    <a:lnTo>
                      <a:pt x="414" y="1058"/>
                    </a:lnTo>
                    <a:lnTo>
                      <a:pt x="414" y="8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22" name="Freeform 14">
                <a:extLst>
                  <a:ext uri="{FF2B5EF4-FFF2-40B4-BE49-F238E27FC236}">
                    <a16:creationId xmlns:a16="http://schemas.microsoft.com/office/drawing/2014/main" id="{990BE573-8780-4748-AEE0-1B8CA59DAA25}"/>
                  </a:ext>
                </a:extLst>
              </p:cNvPr>
              <p:cNvSpPr>
                <a:spLocks/>
              </p:cNvSpPr>
              <p:nvPr userDrawn="1"/>
            </p:nvSpPr>
            <p:spPr bwMode="auto">
              <a:xfrm>
                <a:off x="10126835" y="480404"/>
                <a:ext cx="142912" cy="142497"/>
              </a:xfrm>
              <a:custGeom>
                <a:avLst/>
                <a:gdLst>
                  <a:gd name="T0" fmla="*/ 927 w 1379"/>
                  <a:gd name="T1" fmla="*/ 0 h 1375"/>
                  <a:gd name="T2" fmla="*/ 692 w 1379"/>
                  <a:gd name="T3" fmla="*/ 448 h 1375"/>
                  <a:gd name="T4" fmla="*/ 458 w 1379"/>
                  <a:gd name="T5" fmla="*/ 0 h 1375"/>
                  <a:gd name="T6" fmla="*/ 0 w 1379"/>
                  <a:gd name="T7" fmla="*/ 0 h 1375"/>
                  <a:gd name="T8" fmla="*/ 482 w 1379"/>
                  <a:gd name="T9" fmla="*/ 832 h 1375"/>
                  <a:gd name="T10" fmla="*/ 482 w 1379"/>
                  <a:gd name="T11" fmla="*/ 1375 h 1375"/>
                  <a:gd name="T12" fmla="*/ 895 w 1379"/>
                  <a:gd name="T13" fmla="*/ 1375 h 1375"/>
                  <a:gd name="T14" fmla="*/ 895 w 1379"/>
                  <a:gd name="T15" fmla="*/ 832 h 1375"/>
                  <a:gd name="T16" fmla="*/ 1379 w 1379"/>
                  <a:gd name="T17" fmla="*/ 0 h 1375"/>
                  <a:gd name="T18" fmla="*/ 927 w 1379"/>
                  <a:gd name="T19" fmla="*/ 0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9" h="1375">
                    <a:moveTo>
                      <a:pt x="927" y="0"/>
                    </a:moveTo>
                    <a:lnTo>
                      <a:pt x="692" y="448"/>
                    </a:lnTo>
                    <a:lnTo>
                      <a:pt x="458" y="0"/>
                    </a:lnTo>
                    <a:lnTo>
                      <a:pt x="0" y="0"/>
                    </a:lnTo>
                    <a:lnTo>
                      <a:pt x="482" y="832"/>
                    </a:lnTo>
                    <a:lnTo>
                      <a:pt x="482" y="1375"/>
                    </a:lnTo>
                    <a:lnTo>
                      <a:pt x="895" y="1375"/>
                    </a:lnTo>
                    <a:lnTo>
                      <a:pt x="895" y="832"/>
                    </a:lnTo>
                    <a:lnTo>
                      <a:pt x="1379" y="0"/>
                    </a:lnTo>
                    <a:lnTo>
                      <a:pt x="9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23" name="Freeform 15">
                <a:extLst>
                  <a:ext uri="{FF2B5EF4-FFF2-40B4-BE49-F238E27FC236}">
                    <a16:creationId xmlns:a16="http://schemas.microsoft.com/office/drawing/2014/main" id="{F58B06B8-20C0-0743-AE6A-93463CE221CC}"/>
                  </a:ext>
                </a:extLst>
              </p:cNvPr>
              <p:cNvSpPr>
                <a:spLocks/>
              </p:cNvSpPr>
              <p:nvPr userDrawn="1"/>
            </p:nvSpPr>
            <p:spPr bwMode="auto">
              <a:xfrm>
                <a:off x="10029626" y="334901"/>
                <a:ext cx="283026" cy="102805"/>
              </a:xfrm>
              <a:custGeom>
                <a:avLst/>
                <a:gdLst>
                  <a:gd name="T0" fmla="*/ 2731 w 2731"/>
                  <a:gd name="T1" fmla="*/ 0 h 992"/>
                  <a:gd name="T2" fmla="*/ 0 w 2731"/>
                  <a:gd name="T3" fmla="*/ 992 h 992"/>
                  <a:gd name="T4" fmla="*/ 2731 w 2731"/>
                  <a:gd name="T5" fmla="*/ 511 h 992"/>
                  <a:gd name="T6" fmla="*/ 2731 w 2731"/>
                  <a:gd name="T7" fmla="*/ 0 h 992"/>
                </a:gdLst>
                <a:ahLst/>
                <a:cxnLst>
                  <a:cxn ang="0">
                    <a:pos x="T0" y="T1"/>
                  </a:cxn>
                  <a:cxn ang="0">
                    <a:pos x="T2" y="T3"/>
                  </a:cxn>
                  <a:cxn ang="0">
                    <a:pos x="T4" y="T5"/>
                  </a:cxn>
                  <a:cxn ang="0">
                    <a:pos x="T6" y="T7"/>
                  </a:cxn>
                </a:cxnLst>
                <a:rect l="0" t="0" r="r" b="b"/>
                <a:pathLst>
                  <a:path w="2731" h="992">
                    <a:moveTo>
                      <a:pt x="2731" y="0"/>
                    </a:moveTo>
                    <a:lnTo>
                      <a:pt x="0" y="992"/>
                    </a:lnTo>
                    <a:lnTo>
                      <a:pt x="2731" y="511"/>
                    </a:lnTo>
                    <a:lnTo>
                      <a:pt x="273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grpSp>
      </p:grpSp>
    </p:spTree>
    <p:extLst>
      <p:ext uri="{BB962C8B-B14F-4D97-AF65-F5344CB8AC3E}">
        <p14:creationId xmlns:p14="http://schemas.microsoft.com/office/powerpoint/2010/main" val="3519486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34882363-C2EE-A54D-A6E0-6306B335F030}"/>
              </a:ext>
            </a:extLst>
          </p:cNvPr>
          <p:cNvSpPr txBox="1"/>
          <p:nvPr/>
        </p:nvSpPr>
        <p:spPr>
          <a:xfrm>
            <a:off x="608282" y="1351532"/>
            <a:ext cx="4645889" cy="4924425"/>
          </a:xfrm>
          <a:prstGeom prst="rect">
            <a:avLst/>
          </a:prstGeom>
          <a:noFill/>
        </p:spPr>
        <p:txBody>
          <a:bodyPr wrap="square" lIns="0" tIns="0" rIns="0" bIns="0" rtlCol="0">
            <a:spAutoFit/>
          </a:bodyPr>
          <a:lstStyle/>
          <a:p>
            <a:pPr marL="14288" defTabSz="1019175">
              <a:spcBef>
                <a:spcPts val="0"/>
              </a:spcBef>
              <a:spcAft>
                <a:spcPts val="600"/>
              </a:spcAft>
              <a:buClr>
                <a:schemeClr val="bg1"/>
              </a:buClr>
              <a:buSzPct val="70000"/>
            </a:pPr>
            <a:r>
              <a:rPr lang="el-GR" sz="1600" b="1">
                <a:solidFill>
                  <a:srgbClr val="27ACAA"/>
                </a:solidFill>
                <a:latin typeface="+mn-lt"/>
              </a:rPr>
              <a:t>Υφιστάμενη Κατάσταση </a:t>
            </a:r>
            <a:endParaRPr lang="en-US" sz="1600" b="1">
              <a:solidFill>
                <a:srgbClr val="27ACAA"/>
              </a:solidFill>
              <a:latin typeface="+mn-lt"/>
            </a:endParaRPr>
          </a:p>
          <a:p>
            <a:pPr marL="14288" defTabSz="1019175">
              <a:spcBef>
                <a:spcPts val="0"/>
              </a:spcBef>
              <a:spcAft>
                <a:spcPts val="600"/>
              </a:spcAft>
              <a:buClr>
                <a:schemeClr val="bg1"/>
              </a:buClr>
              <a:buSzPct val="70000"/>
            </a:pPr>
            <a:r>
              <a:rPr lang="el-GR" sz="1300" b="1">
                <a:latin typeface="+mn-lt"/>
              </a:rPr>
              <a:t>Απουσία μιας Υπηρεσίας Παροχής Θεραπειών σε ασθενείς στο σπίτι</a:t>
            </a:r>
            <a:r>
              <a:rPr lang="el-GR" sz="1300">
                <a:latin typeface="+mn-lt"/>
              </a:rPr>
              <a:t>, που θα μπορέσει να βελτιώσει την ποιότητα ζωής των ασθενών και θα έχει σχεδιαστεί πάνω στις ανάγκες τους.</a:t>
            </a:r>
          </a:p>
          <a:p>
            <a:pPr marL="14288" defTabSz="1019175">
              <a:spcBef>
                <a:spcPts val="0"/>
              </a:spcBef>
              <a:spcAft>
                <a:spcPts val="600"/>
              </a:spcAft>
              <a:buClr>
                <a:schemeClr val="bg1"/>
              </a:buClr>
              <a:buSzPct val="70000"/>
            </a:pPr>
            <a:r>
              <a:rPr lang="el-GR" sz="1300">
                <a:latin typeface="+mn-lt"/>
              </a:rPr>
              <a:t>Η </a:t>
            </a:r>
            <a:r>
              <a:rPr lang="el-GR" sz="1300" b="1">
                <a:latin typeface="+mn-lt"/>
              </a:rPr>
              <a:t>ανάπτυξη ενός τέτοιου καινοτόμου μοντέλου περίθαλψης </a:t>
            </a:r>
            <a:r>
              <a:rPr lang="el-GR" sz="1300">
                <a:latin typeface="+mn-lt"/>
              </a:rPr>
              <a:t>είναι εφικτό και θα επέτρεπε τη χορήγηση λιγότερο σύνθετων θεραπειών για τον καρκίνο στο σπίτι εκτός του υφιστάμενου νοσοκομειακού περιβάλλοντος.</a:t>
            </a:r>
            <a:endParaRPr lang="en-US" sz="1300">
              <a:latin typeface="+mn-lt"/>
            </a:endParaRPr>
          </a:p>
          <a:p>
            <a:pPr marL="14288" defTabSz="1019175">
              <a:spcBef>
                <a:spcPts val="0"/>
              </a:spcBef>
              <a:spcAft>
                <a:spcPts val="600"/>
              </a:spcAft>
              <a:buClr>
                <a:schemeClr val="bg1"/>
              </a:buClr>
              <a:buSzPct val="70000"/>
            </a:pPr>
            <a:endParaRPr lang="en-US" sz="1200">
              <a:latin typeface="+mn-lt"/>
            </a:endParaRPr>
          </a:p>
          <a:p>
            <a:pPr marL="14288" defTabSz="1019175">
              <a:spcBef>
                <a:spcPts val="0"/>
              </a:spcBef>
              <a:spcAft>
                <a:spcPts val="600"/>
              </a:spcAft>
              <a:buClr>
                <a:schemeClr val="bg1"/>
              </a:buClr>
              <a:buSzPct val="70000"/>
            </a:pPr>
            <a:r>
              <a:rPr lang="el-GR" sz="1600" b="1">
                <a:solidFill>
                  <a:srgbClr val="27ACAA"/>
                </a:solidFill>
                <a:latin typeface="+mn-lt"/>
              </a:rPr>
              <a:t>Προβλήματα που προκύπτουν</a:t>
            </a:r>
          </a:p>
          <a:p>
            <a:pPr marL="14288" defTabSz="1019175">
              <a:spcBef>
                <a:spcPts val="0"/>
              </a:spcBef>
              <a:spcAft>
                <a:spcPts val="1200"/>
              </a:spcAft>
              <a:buClr>
                <a:schemeClr val="bg1"/>
              </a:buClr>
              <a:buSzPct val="70000"/>
            </a:pPr>
            <a:r>
              <a:rPr lang="el-GR" sz="1300">
                <a:latin typeface="+mn-lt"/>
              </a:rPr>
              <a:t>Η απουσία μιας τέτοιας υπηρεσίας έχει αντίκτυπο </a:t>
            </a:r>
            <a:r>
              <a:rPr lang="el-GR" sz="1300" b="1">
                <a:latin typeface="+mn-lt"/>
              </a:rPr>
              <a:t>ο ασθενής</a:t>
            </a:r>
            <a:r>
              <a:rPr lang="el-GR" sz="1300">
                <a:latin typeface="+mn-lt"/>
              </a:rPr>
              <a:t> να </a:t>
            </a:r>
            <a:r>
              <a:rPr lang="el-GR" sz="1300" b="1">
                <a:latin typeface="+mn-lt"/>
              </a:rPr>
              <a:t>μεταβαίνει </a:t>
            </a:r>
            <a:r>
              <a:rPr lang="el-GR" sz="1300">
                <a:latin typeface="+mn-lt"/>
              </a:rPr>
              <a:t>ανά τακτά χρονικά διαστήματα στο </a:t>
            </a:r>
            <a:r>
              <a:rPr lang="el-GR" sz="1300" b="1">
                <a:latin typeface="+mn-lt"/>
              </a:rPr>
              <a:t>Νοσοκομείο </a:t>
            </a:r>
            <a:r>
              <a:rPr lang="el-GR" sz="1300">
                <a:latin typeface="+mn-lt"/>
              </a:rPr>
              <a:t>όπου μπορεί να προκύψουν και να δημιουργηθούν τα παρακάτω </a:t>
            </a:r>
            <a:r>
              <a:rPr lang="el-GR" sz="1300" b="1">
                <a:latin typeface="+mn-lt"/>
              </a:rPr>
              <a:t>προβλήματα</a:t>
            </a:r>
            <a:r>
              <a:rPr lang="el-GR" sz="1300">
                <a:latin typeface="+mn-lt"/>
              </a:rPr>
              <a:t>:</a:t>
            </a:r>
          </a:p>
          <a:p>
            <a:pPr marL="185738" indent="-171450" defTabSz="1019175">
              <a:spcBef>
                <a:spcPts val="0"/>
              </a:spcBef>
              <a:spcAft>
                <a:spcPts val="600"/>
              </a:spcAft>
              <a:buClr>
                <a:srgbClr val="27ACAA"/>
              </a:buClr>
              <a:buSzPct val="80000"/>
              <a:buFont typeface="Arial" panose="020B0604020202020204" pitchFamily="34" charset="0"/>
              <a:buChar char="•"/>
            </a:pPr>
            <a:r>
              <a:rPr lang="el-GR" sz="1300" b="1">
                <a:latin typeface="+mn-lt"/>
              </a:rPr>
              <a:t>Χρονικές Καθυστερήσεις</a:t>
            </a:r>
            <a:r>
              <a:rPr lang="el-GR" sz="1300">
                <a:latin typeface="+mn-lt"/>
              </a:rPr>
              <a:t> και αυξημένη διάρκεια παραμονής στο Νοσοκομείο</a:t>
            </a:r>
          </a:p>
          <a:p>
            <a:pPr marL="185738" indent="-171450" defTabSz="1019175">
              <a:spcBef>
                <a:spcPts val="0"/>
              </a:spcBef>
              <a:spcAft>
                <a:spcPts val="600"/>
              </a:spcAft>
              <a:buClr>
                <a:srgbClr val="27ACAA"/>
              </a:buClr>
              <a:buSzPct val="80000"/>
              <a:buFont typeface="Arial" panose="020B0604020202020204" pitchFamily="34" charset="0"/>
              <a:buChar char="•"/>
            </a:pPr>
            <a:r>
              <a:rPr lang="el-GR" sz="1300" b="1">
                <a:latin typeface="+mn-lt"/>
              </a:rPr>
              <a:t>Κόστος Μετακίνησης </a:t>
            </a:r>
          </a:p>
          <a:p>
            <a:pPr marL="185738" indent="-171450" defTabSz="1019175">
              <a:spcBef>
                <a:spcPts val="0"/>
              </a:spcBef>
              <a:spcAft>
                <a:spcPts val="600"/>
              </a:spcAft>
              <a:buClr>
                <a:srgbClr val="27ACAA"/>
              </a:buClr>
              <a:buSzPct val="80000"/>
              <a:buFont typeface="Arial" panose="020B0604020202020204" pitchFamily="34" charset="0"/>
              <a:buChar char="•"/>
            </a:pPr>
            <a:r>
              <a:rPr lang="el-GR" sz="1300" b="1">
                <a:latin typeface="+mn-lt"/>
              </a:rPr>
              <a:t>Νοσοκομειακά νοσήματα</a:t>
            </a:r>
          </a:p>
          <a:p>
            <a:pPr marL="185738" indent="-171450" defTabSz="1019175">
              <a:spcBef>
                <a:spcPts val="0"/>
              </a:spcBef>
              <a:spcAft>
                <a:spcPts val="600"/>
              </a:spcAft>
              <a:buClr>
                <a:srgbClr val="27ACAA"/>
              </a:buClr>
              <a:buSzPct val="80000"/>
              <a:buFont typeface="Arial" panose="020B0604020202020204" pitchFamily="34" charset="0"/>
              <a:buChar char="•"/>
            </a:pPr>
            <a:r>
              <a:rPr lang="el-GR" sz="1300" b="1">
                <a:latin typeface="+mn-lt"/>
              </a:rPr>
              <a:t>Χαμηλή ψυχολογική κατάσταση</a:t>
            </a:r>
          </a:p>
          <a:p>
            <a:pPr marL="185738" indent="-171450" defTabSz="1019175">
              <a:spcBef>
                <a:spcPts val="0"/>
              </a:spcBef>
              <a:spcAft>
                <a:spcPts val="600"/>
              </a:spcAft>
              <a:buClr>
                <a:srgbClr val="27ACAA"/>
              </a:buClr>
              <a:buSzPct val="80000"/>
              <a:buFont typeface="Arial" panose="020B0604020202020204" pitchFamily="34" charset="0"/>
              <a:buChar char="•"/>
            </a:pPr>
            <a:r>
              <a:rPr lang="el-GR" sz="1300" b="1">
                <a:latin typeface="+mn-lt"/>
              </a:rPr>
              <a:t>Ανάγκη για αυξημένη φροντίδα και υποστήριξη</a:t>
            </a:r>
            <a:endParaRPr lang="el-GR" sz="1200" b="1">
              <a:latin typeface="+mn-lt"/>
            </a:endParaRPr>
          </a:p>
        </p:txBody>
      </p:sp>
      <p:sp>
        <p:nvSpPr>
          <p:cNvPr id="8" name="Title 7">
            <a:extLst>
              <a:ext uri="{FF2B5EF4-FFF2-40B4-BE49-F238E27FC236}">
                <a16:creationId xmlns:a16="http://schemas.microsoft.com/office/drawing/2014/main" id="{3D1B3087-22F9-9844-A02E-6E4F583D6CF3}"/>
              </a:ext>
            </a:extLst>
          </p:cNvPr>
          <p:cNvSpPr>
            <a:spLocks noGrp="1"/>
          </p:cNvSpPr>
          <p:nvPr>
            <p:ph type="title"/>
          </p:nvPr>
        </p:nvSpPr>
        <p:spPr>
          <a:xfrm>
            <a:off x="578165" y="421888"/>
            <a:ext cx="11586126" cy="369332"/>
          </a:xfrm>
        </p:spPr>
        <p:txBody>
          <a:bodyPr/>
          <a:lstStyle/>
          <a:p>
            <a:r>
              <a:rPr lang="el-GR"/>
              <a:t>Υφιστάμενη κατάσταση και προβλήματα που προκύπτουν</a:t>
            </a:r>
            <a:endParaRPr lang="en-GR"/>
          </a:p>
        </p:txBody>
      </p:sp>
      <p:sp>
        <p:nvSpPr>
          <p:cNvPr id="7" name="Slide Number Placeholder 6">
            <a:extLst>
              <a:ext uri="{FF2B5EF4-FFF2-40B4-BE49-F238E27FC236}">
                <a16:creationId xmlns:a16="http://schemas.microsoft.com/office/drawing/2014/main" id="{09E3FC1A-525A-3A4D-9939-E7E752FEA639}"/>
              </a:ext>
            </a:extLst>
          </p:cNvPr>
          <p:cNvSpPr>
            <a:spLocks noGrp="1"/>
          </p:cNvSpPr>
          <p:nvPr>
            <p:ph type="sldNum" sz="quarter" idx="10"/>
          </p:nvPr>
        </p:nvSpPr>
        <p:spPr/>
        <p:txBody>
          <a:bodyPr/>
          <a:lstStyle/>
          <a:p>
            <a:pPr>
              <a:defRPr/>
            </a:pPr>
            <a:fld id="{7F7165CB-D5E5-4F49-B52C-2E6BB58C0F51}" type="slidenum">
              <a:rPr lang="en-US" smtClean="0"/>
              <a:pPr>
                <a:defRPr/>
              </a:pPr>
              <a:t>6</a:t>
            </a:fld>
            <a:endParaRPr lang="en-US"/>
          </a:p>
        </p:txBody>
      </p:sp>
      <p:pic>
        <p:nvPicPr>
          <p:cNvPr id="15" name="Picture 14" descr="A picture containing person, person, indoor&#10;&#10;Description automatically generated">
            <a:extLst>
              <a:ext uri="{FF2B5EF4-FFF2-40B4-BE49-F238E27FC236}">
                <a16:creationId xmlns:a16="http://schemas.microsoft.com/office/drawing/2014/main" id="{41E50956-2BBF-254A-B781-81716ABBBB5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690"/>
          <a:stretch/>
        </p:blipFill>
        <p:spPr>
          <a:xfrm>
            <a:off x="6043082" y="1416172"/>
            <a:ext cx="6121209" cy="5334252"/>
          </a:xfrm>
          <a:prstGeom prst="rect">
            <a:avLst/>
          </a:prstGeom>
        </p:spPr>
      </p:pic>
      <p:graphicFrame>
        <p:nvGraphicFramePr>
          <p:cNvPr id="3" name="Diagram 2">
            <a:extLst>
              <a:ext uri="{FF2B5EF4-FFF2-40B4-BE49-F238E27FC236}">
                <a16:creationId xmlns:a16="http://schemas.microsoft.com/office/drawing/2014/main" id="{B8C97491-EEA1-453E-B55B-246605D4905C}"/>
              </a:ext>
            </a:extLst>
          </p:cNvPr>
          <p:cNvGraphicFramePr/>
          <p:nvPr>
            <p:extLst>
              <p:ext uri="{D42A27DB-BD31-4B8C-83A1-F6EECF244321}">
                <p14:modId xmlns:p14="http://schemas.microsoft.com/office/powerpoint/2010/main" val="3354215032"/>
              </p:ext>
            </p:extLst>
          </p:nvPr>
        </p:nvGraphicFramePr>
        <p:xfrm>
          <a:off x="0" y="52556"/>
          <a:ext cx="2286000" cy="3003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59952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7B188CD-9041-4EAF-BBBA-CA1BAA9390C5}"/>
              </a:ext>
            </a:extLst>
          </p:cNvPr>
          <p:cNvGraphicFramePr>
            <a:graphicFrameLocks noChangeAspect="1"/>
          </p:cNvGraphicFramePr>
          <p:nvPr>
            <p:custDataLst>
              <p:tags r:id="rId2"/>
            </p:custDataLst>
            <p:extLst>
              <p:ext uri="{D42A27DB-BD31-4B8C-83A1-F6EECF244321}">
                <p14:modId xmlns:p14="http://schemas.microsoft.com/office/powerpoint/2010/main" val="29693672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759" name="think-cell Slide" r:id="rId5" imgW="347" imgH="348" progId="TCLayout.ActiveDocument.1">
                  <p:embed/>
                </p:oleObj>
              </mc:Choice>
              <mc:Fallback>
                <p:oleObj name="think-cell Slide" r:id="rId5" imgW="347" imgH="348" progId="TCLayout.ActiveDocument.1">
                  <p:embed/>
                  <p:pic>
                    <p:nvPicPr>
                      <p:cNvPr id="4" name="Object 3" hidden="1">
                        <a:extLst>
                          <a:ext uri="{FF2B5EF4-FFF2-40B4-BE49-F238E27FC236}">
                            <a16:creationId xmlns:a16="http://schemas.microsoft.com/office/drawing/2014/main" id="{E7B188CD-9041-4EAF-BBBA-CA1BAA9390C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cxnSp>
        <p:nvCxnSpPr>
          <p:cNvPr id="36" name="Straight Connector 35">
            <a:extLst>
              <a:ext uri="{FF2B5EF4-FFF2-40B4-BE49-F238E27FC236}">
                <a16:creationId xmlns:a16="http://schemas.microsoft.com/office/drawing/2014/main" id="{18C97F6A-7386-4841-B0E4-BDE7C64F9698}"/>
              </a:ext>
            </a:extLst>
          </p:cNvPr>
          <p:cNvCxnSpPr>
            <a:cxnSpLocks/>
          </p:cNvCxnSpPr>
          <p:nvPr/>
        </p:nvCxnSpPr>
        <p:spPr bwMode="auto">
          <a:xfrm flipV="1">
            <a:off x="6539345" y="4673600"/>
            <a:ext cx="0" cy="2309092"/>
          </a:xfrm>
          <a:prstGeom prst="line">
            <a:avLst/>
          </a:prstGeom>
          <a:ln w="25400">
            <a:solidFill>
              <a:schemeClr val="accent3">
                <a:lumMod val="40000"/>
                <a:lumOff val="60000"/>
              </a:schemeClr>
            </a:solidFill>
            <a:prstDash val="sysDot"/>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37" name="Straight Connector 36">
            <a:extLst>
              <a:ext uri="{FF2B5EF4-FFF2-40B4-BE49-F238E27FC236}">
                <a16:creationId xmlns:a16="http://schemas.microsoft.com/office/drawing/2014/main" id="{ABC6EAAE-E5B0-D24C-A010-B3073EDA0AE6}"/>
              </a:ext>
            </a:extLst>
          </p:cNvPr>
          <p:cNvCxnSpPr>
            <a:cxnSpLocks/>
          </p:cNvCxnSpPr>
          <p:nvPr/>
        </p:nvCxnSpPr>
        <p:spPr bwMode="auto">
          <a:xfrm flipV="1">
            <a:off x="3075709" y="5067300"/>
            <a:ext cx="0" cy="1915393"/>
          </a:xfrm>
          <a:prstGeom prst="line">
            <a:avLst/>
          </a:prstGeom>
          <a:ln w="25400">
            <a:solidFill>
              <a:schemeClr val="accent3">
                <a:lumMod val="40000"/>
                <a:lumOff val="60000"/>
              </a:schemeClr>
            </a:solidFill>
            <a:prstDash val="sysDot"/>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16" name="Straight Connector 15">
            <a:extLst>
              <a:ext uri="{FF2B5EF4-FFF2-40B4-BE49-F238E27FC236}">
                <a16:creationId xmlns:a16="http://schemas.microsoft.com/office/drawing/2014/main" id="{B78C9BB4-767F-D74D-A928-02A5C5ADD75A}"/>
              </a:ext>
            </a:extLst>
          </p:cNvPr>
          <p:cNvCxnSpPr/>
          <p:nvPr/>
        </p:nvCxnSpPr>
        <p:spPr bwMode="auto">
          <a:xfrm flipV="1">
            <a:off x="9961418" y="3159020"/>
            <a:ext cx="0" cy="3823671"/>
          </a:xfrm>
          <a:prstGeom prst="line">
            <a:avLst/>
          </a:prstGeom>
          <a:ln w="25400">
            <a:solidFill>
              <a:srgbClr val="27ACAA"/>
            </a:solidFill>
            <a:prstDash val="sysDot"/>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6" name="Title 5">
            <a:extLst>
              <a:ext uri="{FF2B5EF4-FFF2-40B4-BE49-F238E27FC236}">
                <a16:creationId xmlns:a16="http://schemas.microsoft.com/office/drawing/2014/main" id="{80D7C415-7858-47D2-B523-5088E37F8DC7}"/>
              </a:ext>
            </a:extLst>
          </p:cNvPr>
          <p:cNvSpPr>
            <a:spLocks noGrp="1"/>
          </p:cNvSpPr>
          <p:nvPr>
            <p:ph type="title" idx="4294967295"/>
          </p:nvPr>
        </p:nvSpPr>
        <p:spPr>
          <a:xfrm>
            <a:off x="569102" y="596900"/>
            <a:ext cx="5400675" cy="554038"/>
          </a:xfrm>
        </p:spPr>
        <p:txBody>
          <a:bodyPr vert="horz" lIns="0" tIns="0" rIns="0" bIns="0"/>
          <a:lstStyle/>
          <a:p>
            <a:r>
              <a:rPr lang="el-GR" altLang="el-GR" sz="3600">
                <a:latin typeface="+mn-lt"/>
              </a:rPr>
              <a:t>Ποια η αποστολή μας; </a:t>
            </a:r>
            <a:endParaRPr lang="el-GR" sz="3600">
              <a:latin typeface="+mn-lt"/>
            </a:endParaRPr>
          </a:p>
        </p:txBody>
      </p:sp>
      <p:sp>
        <p:nvSpPr>
          <p:cNvPr id="84" name="Oval 83">
            <a:extLst>
              <a:ext uri="{FF2B5EF4-FFF2-40B4-BE49-F238E27FC236}">
                <a16:creationId xmlns:a16="http://schemas.microsoft.com/office/drawing/2014/main" id="{C0CD6F31-6C97-2F46-9634-AC6AD994F772}"/>
              </a:ext>
            </a:extLst>
          </p:cNvPr>
          <p:cNvSpPr/>
          <p:nvPr/>
        </p:nvSpPr>
        <p:spPr bwMode="auto">
          <a:xfrm>
            <a:off x="467246" y="3540655"/>
            <a:ext cx="2209014" cy="2209013"/>
          </a:xfrm>
          <a:prstGeom prst="ellipse">
            <a:avLst/>
          </a:prstGeom>
          <a:noFill/>
          <a:ln w="25400" cap="flat" cmpd="sng" algn="ctr">
            <a:solidFill>
              <a:schemeClr val="accent3">
                <a:lumMod val="60000"/>
                <a:lumOff val="40000"/>
              </a:schemeClr>
            </a:solidFill>
            <a:prstDash val="sysDot"/>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
        <p:nvSpPr>
          <p:cNvPr id="90" name="Title 5">
            <a:extLst>
              <a:ext uri="{FF2B5EF4-FFF2-40B4-BE49-F238E27FC236}">
                <a16:creationId xmlns:a16="http://schemas.microsoft.com/office/drawing/2014/main" id="{D22CFE32-6832-E245-B427-8CA621A16766}"/>
              </a:ext>
            </a:extLst>
          </p:cNvPr>
          <p:cNvSpPr txBox="1">
            <a:spLocks/>
          </p:cNvSpPr>
          <p:nvPr/>
        </p:nvSpPr>
        <p:spPr>
          <a:xfrm>
            <a:off x="475804" y="4241204"/>
            <a:ext cx="2191898" cy="807913"/>
          </a:xfrm>
          <a:prstGeom prst="rect">
            <a:avLst/>
          </a:prstGeom>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pPr algn="ctr">
              <a:spcAft>
                <a:spcPts val="300"/>
              </a:spcAft>
            </a:pPr>
            <a:r>
              <a:rPr lang="el-GR" altLang="el-GR" sz="1800" b="1">
                <a:latin typeface="+mn-lt"/>
              </a:rPr>
              <a:t> ΚΗΝ Νίκος Κούρκουλος</a:t>
            </a:r>
            <a:endParaRPr lang="en-GB" altLang="el-GR" sz="1800" b="1">
              <a:latin typeface="+mn-lt"/>
            </a:endParaRPr>
          </a:p>
          <a:p>
            <a:pPr algn="ctr">
              <a:spcAft>
                <a:spcPts val="400"/>
              </a:spcAft>
            </a:pPr>
            <a:r>
              <a:rPr lang="el-GR" sz="1400"/>
              <a:t>Υπάρχουσα Υπηρεσία</a:t>
            </a:r>
            <a:endParaRPr lang="en-GB" sz="1400"/>
          </a:p>
        </p:txBody>
      </p:sp>
      <p:sp>
        <p:nvSpPr>
          <p:cNvPr id="85" name="Oval 84">
            <a:extLst>
              <a:ext uri="{FF2B5EF4-FFF2-40B4-BE49-F238E27FC236}">
                <a16:creationId xmlns:a16="http://schemas.microsoft.com/office/drawing/2014/main" id="{60260F30-F411-D046-AA68-95D0A551A3CC}"/>
              </a:ext>
            </a:extLst>
          </p:cNvPr>
          <p:cNvSpPr/>
          <p:nvPr/>
        </p:nvSpPr>
        <p:spPr bwMode="auto">
          <a:xfrm>
            <a:off x="2464668" y="2423098"/>
            <a:ext cx="3326570" cy="3326570"/>
          </a:xfrm>
          <a:prstGeom prst="ellipse">
            <a:avLst/>
          </a:prstGeom>
          <a:solidFill>
            <a:schemeClr val="accent3">
              <a:lumMod val="40000"/>
              <a:lumOff val="60000"/>
              <a:alpha val="5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
        <p:nvSpPr>
          <p:cNvPr id="91" name="Title 5">
            <a:extLst>
              <a:ext uri="{FF2B5EF4-FFF2-40B4-BE49-F238E27FC236}">
                <a16:creationId xmlns:a16="http://schemas.microsoft.com/office/drawing/2014/main" id="{F749072D-AE7D-4143-9E93-8D57DB2FD52E}"/>
              </a:ext>
            </a:extLst>
          </p:cNvPr>
          <p:cNvSpPr txBox="1">
            <a:spLocks/>
          </p:cNvSpPr>
          <p:nvPr/>
        </p:nvSpPr>
        <p:spPr>
          <a:xfrm>
            <a:off x="2827061" y="3882231"/>
            <a:ext cx="2601785" cy="492443"/>
          </a:xfrm>
          <a:prstGeom prst="rect">
            <a:avLst/>
          </a:prstGeom>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pPr algn="ctr">
              <a:spcAft>
                <a:spcPts val="0"/>
              </a:spcAft>
            </a:pPr>
            <a:r>
              <a:rPr lang="el-GR" altLang="el-GR" sz="1800" b="1">
                <a:latin typeface="+mn-lt"/>
              </a:rPr>
              <a:t>ΟΙΚΟΘΕΝ </a:t>
            </a:r>
            <a:r>
              <a:rPr lang="en-GB" altLang="el-GR" sz="1800" b="1">
                <a:latin typeface="+mn-lt"/>
              </a:rPr>
              <a:t>1.0</a:t>
            </a:r>
          </a:p>
          <a:p>
            <a:pPr algn="ctr"/>
            <a:r>
              <a:rPr lang="el-GR" sz="1400"/>
              <a:t>Έναρξη Υπηρεσίας</a:t>
            </a:r>
            <a:endParaRPr lang="en-GB" sz="1400"/>
          </a:p>
        </p:txBody>
      </p:sp>
      <p:sp>
        <p:nvSpPr>
          <p:cNvPr id="86" name="Oval 85">
            <a:extLst>
              <a:ext uri="{FF2B5EF4-FFF2-40B4-BE49-F238E27FC236}">
                <a16:creationId xmlns:a16="http://schemas.microsoft.com/office/drawing/2014/main" id="{3DE8B8A7-5DA2-0F42-ACED-1B3412ACD2B8}"/>
              </a:ext>
            </a:extLst>
          </p:cNvPr>
          <p:cNvSpPr/>
          <p:nvPr/>
        </p:nvSpPr>
        <p:spPr bwMode="auto">
          <a:xfrm>
            <a:off x="5462418" y="1079311"/>
            <a:ext cx="4670358" cy="4670358"/>
          </a:xfrm>
          <a:prstGeom prst="ellipse">
            <a:avLst/>
          </a:prstGeom>
          <a:solidFill>
            <a:schemeClr val="accent2">
              <a:lumMod val="20000"/>
              <a:lumOff val="80000"/>
              <a:alpha val="8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
        <p:nvSpPr>
          <p:cNvPr id="92" name="Title 5">
            <a:extLst>
              <a:ext uri="{FF2B5EF4-FFF2-40B4-BE49-F238E27FC236}">
                <a16:creationId xmlns:a16="http://schemas.microsoft.com/office/drawing/2014/main" id="{61B0052F-FBE7-DF4C-9E3A-4A577330231A}"/>
              </a:ext>
            </a:extLst>
          </p:cNvPr>
          <p:cNvSpPr txBox="1">
            <a:spLocks/>
          </p:cNvSpPr>
          <p:nvPr/>
        </p:nvSpPr>
        <p:spPr>
          <a:xfrm>
            <a:off x="5969777" y="3196055"/>
            <a:ext cx="3655641" cy="523220"/>
          </a:xfrm>
          <a:prstGeom prst="rect">
            <a:avLst/>
          </a:prstGeom>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pPr algn="ctr">
              <a:spcAft>
                <a:spcPts val="0"/>
              </a:spcAft>
            </a:pPr>
            <a:r>
              <a:rPr lang="el-GR" altLang="el-GR" sz="2000" b="1">
                <a:latin typeface="+mn-lt"/>
              </a:rPr>
              <a:t>ΟΙΚΟΘΕΝ</a:t>
            </a:r>
            <a:r>
              <a:rPr lang="en-GB" altLang="el-GR" sz="2000" b="1">
                <a:latin typeface="+mn-lt"/>
              </a:rPr>
              <a:t> 2.0</a:t>
            </a:r>
          </a:p>
          <a:p>
            <a:pPr algn="ctr"/>
            <a:r>
              <a:rPr lang="el-GR" sz="1400"/>
              <a:t>Αναβαθμισμένη Υπηρεσία</a:t>
            </a:r>
            <a:endParaRPr lang="en-GB" sz="1400"/>
          </a:p>
        </p:txBody>
      </p:sp>
      <p:sp>
        <p:nvSpPr>
          <p:cNvPr id="88" name="Oval 87">
            <a:extLst>
              <a:ext uri="{FF2B5EF4-FFF2-40B4-BE49-F238E27FC236}">
                <a16:creationId xmlns:a16="http://schemas.microsoft.com/office/drawing/2014/main" id="{AFB99ABA-2214-D544-ACE4-B5550FDC6789}"/>
              </a:ext>
            </a:extLst>
          </p:cNvPr>
          <p:cNvSpPr/>
          <p:nvPr/>
        </p:nvSpPr>
        <p:spPr bwMode="auto">
          <a:xfrm>
            <a:off x="9662881" y="-728117"/>
            <a:ext cx="6487310" cy="6487310"/>
          </a:xfrm>
          <a:prstGeom prst="ellipse">
            <a:avLst/>
          </a:prstGeom>
          <a:solidFill>
            <a:schemeClr val="tx1">
              <a:lumMod val="20000"/>
              <a:lumOff val="80000"/>
              <a:alpha val="74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1019175" rtl="0" eaLnBrk="1" fontAlgn="base" latinLnBrk="0" hangingPunct="1">
              <a:lnSpc>
                <a:spcPct val="100000"/>
              </a:lnSpc>
              <a:spcBef>
                <a:spcPct val="0"/>
              </a:spcBef>
              <a:spcAft>
                <a:spcPts val="600"/>
              </a:spcAft>
              <a:buClrTx/>
              <a:buSzTx/>
              <a:buFontTx/>
              <a:buNone/>
              <a:tabLst/>
            </a:pPr>
            <a:endParaRPr kumimoji="0" lang="en-GR" sz="900" b="0" i="0" u="none" strike="noStrike" cap="none" normalizeH="0" baseline="0" err="1">
              <a:ln>
                <a:noFill/>
              </a:ln>
              <a:solidFill>
                <a:schemeClr val="tx1"/>
              </a:solidFill>
              <a:effectLst/>
              <a:latin typeface="+mn-lt"/>
            </a:endParaRPr>
          </a:p>
        </p:txBody>
      </p:sp>
      <p:sp>
        <p:nvSpPr>
          <p:cNvPr id="93" name="Title 5">
            <a:extLst>
              <a:ext uri="{FF2B5EF4-FFF2-40B4-BE49-F238E27FC236}">
                <a16:creationId xmlns:a16="http://schemas.microsoft.com/office/drawing/2014/main" id="{455774E2-7DB6-A94F-9A50-2F1A9E81C372}"/>
              </a:ext>
            </a:extLst>
          </p:cNvPr>
          <p:cNvSpPr txBox="1">
            <a:spLocks/>
          </p:cNvSpPr>
          <p:nvPr/>
        </p:nvSpPr>
        <p:spPr>
          <a:xfrm>
            <a:off x="9873342" y="2136937"/>
            <a:ext cx="3021668" cy="523220"/>
          </a:xfrm>
          <a:prstGeom prst="rect">
            <a:avLst/>
          </a:prstGeom>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pPr algn="ctr">
              <a:spcAft>
                <a:spcPts val="0"/>
              </a:spcAft>
            </a:pPr>
            <a:r>
              <a:rPr lang="el-GR" altLang="el-GR" sz="2000" b="1"/>
              <a:t>ΟΙΚΟΘΕΝ </a:t>
            </a:r>
            <a:r>
              <a:rPr lang="en-US" altLang="el-GR" sz="2000" b="1"/>
              <a:t>3</a:t>
            </a:r>
            <a:r>
              <a:rPr lang="el-GR" altLang="el-GR" sz="2000" b="1"/>
              <a:t>.0</a:t>
            </a:r>
          </a:p>
          <a:p>
            <a:pPr algn="ctr"/>
            <a:r>
              <a:rPr lang="el-GR" sz="1400">
                <a:latin typeface="+mn-lt"/>
              </a:rPr>
              <a:t>Υπηρεσία σε εθνικό επίπεδο</a:t>
            </a:r>
            <a:endParaRPr lang="en-GB" sz="1400">
              <a:latin typeface="+mn-lt"/>
            </a:endParaRPr>
          </a:p>
        </p:txBody>
      </p:sp>
      <p:sp>
        <p:nvSpPr>
          <p:cNvPr id="95" name="Title 5">
            <a:extLst>
              <a:ext uri="{FF2B5EF4-FFF2-40B4-BE49-F238E27FC236}">
                <a16:creationId xmlns:a16="http://schemas.microsoft.com/office/drawing/2014/main" id="{57C79352-B5CC-A644-B776-690B2D6B8C45}"/>
              </a:ext>
            </a:extLst>
          </p:cNvPr>
          <p:cNvSpPr txBox="1">
            <a:spLocks/>
          </p:cNvSpPr>
          <p:nvPr/>
        </p:nvSpPr>
        <p:spPr>
          <a:xfrm>
            <a:off x="874319" y="6035828"/>
            <a:ext cx="1952742" cy="1246495"/>
          </a:xfrm>
          <a:prstGeom prst="rect">
            <a:avLst/>
          </a:prstGeom>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pPr>
              <a:spcAft>
                <a:spcPts val="600"/>
              </a:spcAft>
            </a:pPr>
            <a:r>
              <a:rPr lang="el-GR" sz="1400" b="1" dirty="0">
                <a:latin typeface="+mn-lt"/>
              </a:rPr>
              <a:t>Υφιστάμενη Κατάσταση</a:t>
            </a:r>
            <a:endParaRPr lang="en-GB" sz="1400" b="1" dirty="0">
              <a:latin typeface="+mn-lt"/>
            </a:endParaRPr>
          </a:p>
          <a:p>
            <a:r>
              <a:rPr lang="el-GR" sz="1200" dirty="0">
                <a:latin typeface="+mn-lt"/>
              </a:rPr>
              <a:t>Η υπάρχουσα υπηρεσία δεν περιλαμβάνει την παροχή φροντίδας για ογκολογικούς  ασθενείς στο σπίτι.</a:t>
            </a:r>
            <a:endParaRPr lang="en-GB" sz="1200" dirty="0">
              <a:latin typeface="+mn-lt"/>
            </a:endParaRPr>
          </a:p>
        </p:txBody>
      </p:sp>
      <p:sp>
        <p:nvSpPr>
          <p:cNvPr id="96" name="Title 5">
            <a:extLst>
              <a:ext uri="{FF2B5EF4-FFF2-40B4-BE49-F238E27FC236}">
                <a16:creationId xmlns:a16="http://schemas.microsoft.com/office/drawing/2014/main" id="{1B03480B-FA8F-9F41-A098-D5C5C1C8387D}"/>
              </a:ext>
            </a:extLst>
          </p:cNvPr>
          <p:cNvSpPr txBox="1">
            <a:spLocks/>
          </p:cNvSpPr>
          <p:nvPr/>
        </p:nvSpPr>
        <p:spPr>
          <a:xfrm>
            <a:off x="3297382" y="6035829"/>
            <a:ext cx="2983069" cy="661720"/>
          </a:xfrm>
          <a:prstGeom prst="rect">
            <a:avLst/>
          </a:prstGeom>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pPr>
              <a:spcAft>
                <a:spcPts val="600"/>
              </a:spcAft>
            </a:pPr>
            <a:r>
              <a:rPr lang="el-GR" altLang="el-GR" sz="1400" b="1" dirty="0"/>
              <a:t>Μελλοντική Κατάσταση 1.0</a:t>
            </a:r>
            <a:endParaRPr lang="en-GB" altLang="el-GR" sz="1400" b="1" dirty="0"/>
          </a:p>
          <a:p>
            <a:r>
              <a:rPr lang="el-GR" sz="1200" dirty="0"/>
              <a:t>Η νέα υπηρεσία είναι πρότυπη και απαιτεί κατάλληλη θεσμοθέτηση (νομικό πλαίσιο).</a:t>
            </a:r>
            <a:endParaRPr lang="en-GB" sz="1200" dirty="0"/>
          </a:p>
        </p:txBody>
      </p:sp>
      <p:sp>
        <p:nvSpPr>
          <p:cNvPr id="97" name="Title 5">
            <a:extLst>
              <a:ext uri="{FF2B5EF4-FFF2-40B4-BE49-F238E27FC236}">
                <a16:creationId xmlns:a16="http://schemas.microsoft.com/office/drawing/2014/main" id="{20B35E75-6EC7-5347-9ECB-FD33319F8BC5}"/>
              </a:ext>
            </a:extLst>
          </p:cNvPr>
          <p:cNvSpPr txBox="1">
            <a:spLocks/>
          </p:cNvSpPr>
          <p:nvPr/>
        </p:nvSpPr>
        <p:spPr>
          <a:xfrm>
            <a:off x="6719107" y="6035828"/>
            <a:ext cx="3214537" cy="846386"/>
          </a:xfrm>
          <a:prstGeom prst="rect">
            <a:avLst/>
          </a:prstGeom>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pPr>
              <a:spcAft>
                <a:spcPts val="600"/>
              </a:spcAft>
            </a:pPr>
            <a:r>
              <a:rPr lang="el-GR" altLang="el-GR" sz="1400" b="1" dirty="0">
                <a:latin typeface="+mn-lt"/>
              </a:rPr>
              <a:t>Μελλοντική Κατάσταση 2.0</a:t>
            </a:r>
            <a:endParaRPr lang="en-GB" altLang="el-GR" sz="1400" b="1" dirty="0">
              <a:latin typeface="+mn-lt"/>
            </a:endParaRPr>
          </a:p>
          <a:p>
            <a:r>
              <a:rPr lang="el-GR" sz="1200" dirty="0">
                <a:latin typeface="+mn-lt"/>
              </a:rPr>
              <a:t>Αποτελεί την πλήρη φιλοδοξία της υπηρεσίας, απαιτεί περισσότερους ανθρώπους, πόρους και χρήση ψηφιακής τεχνολογίας.</a:t>
            </a:r>
            <a:endParaRPr lang="en-GB" sz="1200" dirty="0">
              <a:latin typeface="+mn-lt"/>
            </a:endParaRPr>
          </a:p>
        </p:txBody>
      </p:sp>
      <p:sp>
        <p:nvSpPr>
          <p:cNvPr id="103" name="Title 5">
            <a:extLst>
              <a:ext uri="{FF2B5EF4-FFF2-40B4-BE49-F238E27FC236}">
                <a16:creationId xmlns:a16="http://schemas.microsoft.com/office/drawing/2014/main" id="{AA43C04E-C267-3A48-84DD-AC43DF34827B}"/>
              </a:ext>
            </a:extLst>
          </p:cNvPr>
          <p:cNvSpPr txBox="1">
            <a:spLocks/>
          </p:cNvSpPr>
          <p:nvPr/>
        </p:nvSpPr>
        <p:spPr>
          <a:xfrm>
            <a:off x="10220311" y="6035829"/>
            <a:ext cx="2505085" cy="846386"/>
          </a:xfrm>
          <a:prstGeom prst="rect">
            <a:avLst/>
          </a:prstGeom>
        </p:spPr>
        <p:txBody>
          <a:bodyPr vert="horz" wrap="square" lIns="0" tIns="0" rIns="0" bIns="0" rtlCol="0" anchor="t" anchorCtr="0">
            <a:spAutoFit/>
          </a:bodyPr>
          <a:lstStyle>
            <a:lvl1pPr algn="l" defTabSz="1350717" rtl="0" eaLnBrk="1" fontAlgn="base" hangingPunct="1">
              <a:spcBef>
                <a:spcPct val="0"/>
              </a:spcBef>
              <a:spcAft>
                <a:spcPct val="0"/>
              </a:spcAft>
              <a:defRPr lang="en-US" sz="2113" b="0" i="0" kern="0">
                <a:solidFill>
                  <a:schemeClr val="tx1"/>
                </a:solidFill>
                <a:latin typeface="EYInterstate Light" panose="02000506000000020004" pitchFamily="2" charset="0"/>
                <a:ea typeface="+mj-ea"/>
                <a:cs typeface="+mj-cs"/>
              </a:defRPr>
            </a:lvl1pPr>
            <a:lvl2pPr algn="l" defTabSz="1350717" rtl="0" eaLnBrk="1" fontAlgn="base" hangingPunct="1">
              <a:spcBef>
                <a:spcPct val="0"/>
              </a:spcBef>
              <a:spcAft>
                <a:spcPct val="0"/>
              </a:spcAft>
              <a:defRPr sz="3181">
                <a:solidFill>
                  <a:schemeClr val="tx2"/>
                </a:solidFill>
                <a:latin typeface="EYInterstate" pitchFamily="2" charset="0"/>
              </a:defRPr>
            </a:lvl2pPr>
            <a:lvl3pPr algn="l" defTabSz="1350717" rtl="0" eaLnBrk="1" fontAlgn="base" hangingPunct="1">
              <a:spcBef>
                <a:spcPct val="0"/>
              </a:spcBef>
              <a:spcAft>
                <a:spcPct val="0"/>
              </a:spcAft>
              <a:defRPr sz="3181">
                <a:solidFill>
                  <a:schemeClr val="tx2"/>
                </a:solidFill>
                <a:latin typeface="EYInterstate" pitchFamily="2" charset="0"/>
              </a:defRPr>
            </a:lvl3pPr>
            <a:lvl4pPr algn="l" defTabSz="1350717" rtl="0" eaLnBrk="1" fontAlgn="base" hangingPunct="1">
              <a:spcBef>
                <a:spcPct val="0"/>
              </a:spcBef>
              <a:spcAft>
                <a:spcPct val="0"/>
              </a:spcAft>
              <a:defRPr sz="3181">
                <a:solidFill>
                  <a:schemeClr val="tx2"/>
                </a:solidFill>
                <a:latin typeface="EYInterstate" pitchFamily="2" charset="0"/>
              </a:defRPr>
            </a:lvl4pPr>
            <a:lvl5pPr algn="l" defTabSz="1350717" rtl="0" eaLnBrk="1" fontAlgn="base" hangingPunct="1">
              <a:spcBef>
                <a:spcPct val="0"/>
              </a:spcBef>
              <a:spcAft>
                <a:spcPct val="0"/>
              </a:spcAft>
              <a:defRPr sz="3181">
                <a:solidFill>
                  <a:schemeClr val="tx2"/>
                </a:solidFill>
                <a:latin typeface="EYInterstate" pitchFamily="2" charset="0"/>
              </a:defRPr>
            </a:lvl5pPr>
            <a:lvl6pPr marL="605929" algn="l" defTabSz="1350717" rtl="0" eaLnBrk="1" fontAlgn="base" hangingPunct="1">
              <a:spcBef>
                <a:spcPct val="0"/>
              </a:spcBef>
              <a:spcAft>
                <a:spcPct val="0"/>
              </a:spcAft>
              <a:defRPr sz="3181">
                <a:solidFill>
                  <a:schemeClr val="tx2"/>
                </a:solidFill>
                <a:latin typeface="EYInterstate" pitchFamily="2" charset="0"/>
              </a:defRPr>
            </a:lvl6pPr>
            <a:lvl7pPr marL="1211858" algn="l" defTabSz="1350717" rtl="0" eaLnBrk="1" fontAlgn="base" hangingPunct="1">
              <a:spcBef>
                <a:spcPct val="0"/>
              </a:spcBef>
              <a:spcAft>
                <a:spcPct val="0"/>
              </a:spcAft>
              <a:defRPr sz="3181">
                <a:solidFill>
                  <a:schemeClr val="tx2"/>
                </a:solidFill>
                <a:latin typeface="EYInterstate" pitchFamily="2" charset="0"/>
              </a:defRPr>
            </a:lvl7pPr>
            <a:lvl8pPr marL="1817787" algn="l" defTabSz="1350717" rtl="0" eaLnBrk="1" fontAlgn="base" hangingPunct="1">
              <a:spcBef>
                <a:spcPct val="0"/>
              </a:spcBef>
              <a:spcAft>
                <a:spcPct val="0"/>
              </a:spcAft>
              <a:defRPr sz="3181">
                <a:solidFill>
                  <a:schemeClr val="tx2"/>
                </a:solidFill>
                <a:latin typeface="EYInterstate" pitchFamily="2" charset="0"/>
              </a:defRPr>
            </a:lvl8pPr>
            <a:lvl9pPr marL="2423717" algn="l" defTabSz="1350717" rtl="0" eaLnBrk="1" fontAlgn="base" hangingPunct="1">
              <a:spcBef>
                <a:spcPct val="0"/>
              </a:spcBef>
              <a:spcAft>
                <a:spcPct val="0"/>
              </a:spcAft>
              <a:defRPr sz="3181">
                <a:solidFill>
                  <a:schemeClr val="tx2"/>
                </a:solidFill>
                <a:latin typeface="EYInterstate" pitchFamily="2" charset="0"/>
              </a:defRPr>
            </a:lvl9pPr>
          </a:lstStyle>
          <a:p>
            <a:pPr>
              <a:spcAft>
                <a:spcPts val="600"/>
              </a:spcAft>
            </a:pPr>
            <a:r>
              <a:rPr lang="el-GR" altLang="el-GR" sz="1400" b="1" dirty="0">
                <a:latin typeface="+mn-lt"/>
              </a:rPr>
              <a:t>Μελλοντική Κατάσταση 3.0</a:t>
            </a:r>
            <a:endParaRPr lang="en-GB" altLang="el-GR" sz="1400" b="1" dirty="0">
              <a:latin typeface="+mn-lt"/>
            </a:endParaRPr>
          </a:p>
          <a:p>
            <a:r>
              <a:rPr lang="el-GR" sz="1200" dirty="0"/>
              <a:t>Αποτελεί την πλήρως ανεξάρτητη μορφή της υπηρεσίας που θα μπορεί να επεκταθεί.</a:t>
            </a:r>
            <a:endParaRPr lang="en-GB" sz="1800" b="1" dirty="0">
              <a:latin typeface="+mn-lt"/>
            </a:endParaRPr>
          </a:p>
        </p:txBody>
      </p:sp>
      <p:cxnSp>
        <p:nvCxnSpPr>
          <p:cNvPr id="38" name="Straight Connector 37">
            <a:extLst>
              <a:ext uri="{FF2B5EF4-FFF2-40B4-BE49-F238E27FC236}">
                <a16:creationId xmlns:a16="http://schemas.microsoft.com/office/drawing/2014/main" id="{089BCEF9-9417-944E-A5DA-90F069D9FDF9}"/>
              </a:ext>
            </a:extLst>
          </p:cNvPr>
          <p:cNvCxnSpPr>
            <a:cxnSpLocks/>
          </p:cNvCxnSpPr>
          <p:nvPr/>
        </p:nvCxnSpPr>
        <p:spPr bwMode="auto">
          <a:xfrm flipV="1">
            <a:off x="689001" y="5245100"/>
            <a:ext cx="0" cy="1737592"/>
          </a:xfrm>
          <a:prstGeom prst="line">
            <a:avLst/>
          </a:prstGeom>
          <a:ln w="25400">
            <a:solidFill>
              <a:schemeClr val="accent3">
                <a:lumMod val="40000"/>
                <a:lumOff val="60000"/>
              </a:schemeClr>
            </a:solidFill>
            <a:prstDash val="sysDot"/>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21" name="Text Placeholder 5">
            <a:extLst>
              <a:ext uri="{FF2B5EF4-FFF2-40B4-BE49-F238E27FC236}">
                <a16:creationId xmlns:a16="http://schemas.microsoft.com/office/drawing/2014/main" id="{5B1F88AD-0E62-9C42-B841-6D40B41D4578}"/>
              </a:ext>
            </a:extLst>
          </p:cNvPr>
          <p:cNvSpPr txBox="1">
            <a:spLocks/>
          </p:cNvSpPr>
          <p:nvPr/>
        </p:nvSpPr>
        <p:spPr>
          <a:xfrm>
            <a:off x="578164" y="1319957"/>
            <a:ext cx="4884254" cy="948381"/>
          </a:xfrm>
          <a:prstGeom prst="rect">
            <a:avLst/>
          </a:prstGeom>
        </p:spPr>
        <p:txBody>
          <a:bodyPr vert="horz" lIns="0" tIns="0" rIns="0" bIns="0" rtlCol="0" anchor="t" anchorCtr="0">
            <a:noAutofit/>
          </a:bodyPr>
          <a:lstStyle>
            <a:lvl1pPr marL="0" indent="0" algn="l" defTabSz="1007212" rtl="0" eaLnBrk="1" latinLnBrk="0" hangingPunct="1">
              <a:spcBef>
                <a:spcPct val="20000"/>
              </a:spcBef>
              <a:buClr>
                <a:schemeClr val="tx2"/>
              </a:buClr>
              <a:buSzPct val="110000"/>
              <a:buFont typeface="EYInterstate Light" panose="02000506000000020004" pitchFamily="2" charset="0"/>
              <a:buNone/>
              <a:defRPr sz="1762" kern="1200">
                <a:solidFill>
                  <a:schemeClr val="bg1"/>
                </a:solidFill>
                <a:latin typeface="EYInterstate Light" panose="02000506000000020004" pitchFamily="2" charset="0"/>
                <a:ea typeface="+mn-ea"/>
                <a:cs typeface="+mn-cs"/>
              </a:defRPr>
            </a:lvl1pPr>
            <a:lvl2pPr marL="785625" indent="-392813" algn="l" defTabSz="1007212" rtl="0" eaLnBrk="1" latinLnBrk="0" hangingPunct="1">
              <a:spcBef>
                <a:spcPct val="20000"/>
              </a:spcBef>
              <a:buClr>
                <a:schemeClr val="tx2"/>
              </a:buClr>
              <a:buSzPct val="110000"/>
              <a:buFont typeface="EYInterstate Light" panose="02000506000000020004" pitchFamily="2" charset="0"/>
              <a:buChar char="•"/>
              <a:defRPr sz="1983" kern="1200">
                <a:solidFill>
                  <a:schemeClr val="bg1"/>
                </a:solidFill>
                <a:latin typeface="EYInterstate Light" panose="02000506000000020004" pitchFamily="2" charset="0"/>
                <a:ea typeface="+mn-ea"/>
                <a:cs typeface="+mn-cs"/>
              </a:defRPr>
            </a:lvl2pPr>
            <a:lvl3pPr marL="1178438" indent="-392813" algn="l" defTabSz="1007212" rtl="0" eaLnBrk="1" latinLnBrk="0" hangingPunct="1">
              <a:spcBef>
                <a:spcPct val="20000"/>
              </a:spcBef>
              <a:buClr>
                <a:schemeClr val="tx2"/>
              </a:buClr>
              <a:buSzPct val="110000"/>
              <a:buFont typeface="EYInterstate Light" panose="02000506000000020004" pitchFamily="2" charset="0"/>
              <a:buChar char="•"/>
              <a:defRPr sz="1762" kern="1200">
                <a:solidFill>
                  <a:schemeClr val="bg1"/>
                </a:solidFill>
                <a:latin typeface="EYInterstate Light" panose="02000506000000020004" pitchFamily="2" charset="0"/>
                <a:ea typeface="+mn-ea"/>
                <a:cs typeface="+mn-cs"/>
              </a:defRPr>
            </a:lvl3pPr>
            <a:lvl4pPr marL="1571250" indent="-392813" algn="l" defTabSz="1007212" rtl="0" eaLnBrk="1" latinLnBrk="0" hangingPunct="1">
              <a:spcBef>
                <a:spcPct val="20000"/>
              </a:spcBef>
              <a:buClr>
                <a:schemeClr val="tx2"/>
              </a:buClr>
              <a:buSzPct val="110000"/>
              <a:buFont typeface="EYInterstate Light" panose="02000506000000020004" pitchFamily="2" charset="0"/>
              <a:buChar char="•"/>
              <a:defRPr sz="1542" kern="1200">
                <a:solidFill>
                  <a:schemeClr val="bg1"/>
                </a:solidFill>
                <a:latin typeface="EYInterstate Light" panose="02000506000000020004" pitchFamily="2" charset="0"/>
                <a:ea typeface="+mn-ea"/>
                <a:cs typeface="+mn-cs"/>
              </a:defRPr>
            </a:lvl4pPr>
            <a:lvl5pPr marL="1964063" indent="-392813" algn="l" defTabSz="1007212" rtl="0" eaLnBrk="1" latinLnBrk="0" hangingPunct="1">
              <a:spcBef>
                <a:spcPct val="20000"/>
              </a:spcBef>
              <a:buClr>
                <a:schemeClr val="tx2"/>
              </a:buClr>
              <a:buSzPct val="110000"/>
              <a:buFont typeface="EYInterstate Light" panose="02000506000000020004" pitchFamily="2" charset="0"/>
              <a:buChar char="•"/>
              <a:defRPr sz="1322" kern="1200">
                <a:solidFill>
                  <a:schemeClr val="bg1"/>
                </a:solidFill>
                <a:latin typeface="EYInterstate Light" panose="02000506000000020004" pitchFamily="2" charset="0"/>
                <a:ea typeface="+mn-ea"/>
                <a:cs typeface="+mn-cs"/>
              </a:defRPr>
            </a:lvl5pPr>
            <a:lvl6pPr marL="2769832"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6pPr>
            <a:lvl7pPr marL="3273438"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7pPr>
            <a:lvl8pPr marL="3777044"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8pPr>
            <a:lvl9pPr marL="4280649"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9pPr>
          </a:lstStyle>
          <a:p>
            <a:pPr fontAlgn="auto">
              <a:spcBef>
                <a:spcPts val="1400"/>
              </a:spcBef>
              <a:spcAft>
                <a:spcPts val="0"/>
              </a:spcAft>
              <a:buClr>
                <a:srgbClr val="FFE600"/>
              </a:buClr>
              <a:defRPr/>
            </a:pPr>
            <a:r>
              <a:rPr lang="el-GR" sz="1450">
                <a:solidFill>
                  <a:srgbClr val="2E2E38"/>
                </a:solidFill>
              </a:rPr>
              <a:t>Η αποστολή μας είναι να παρέχουμε υψηλής ποιότητας υπηρεσίες ογκολογικής θεραπείας στο σπίτι μέσα από τα προτεινόμενα 3 στάδια </a:t>
            </a:r>
            <a:endParaRPr lang="en-US" sz="1450">
              <a:solidFill>
                <a:srgbClr val="2E2E38"/>
              </a:solidFill>
            </a:endParaRPr>
          </a:p>
        </p:txBody>
      </p:sp>
      <p:grpSp>
        <p:nvGrpSpPr>
          <p:cNvPr id="22" name="Group 21">
            <a:extLst>
              <a:ext uri="{FF2B5EF4-FFF2-40B4-BE49-F238E27FC236}">
                <a16:creationId xmlns:a16="http://schemas.microsoft.com/office/drawing/2014/main" id="{2A92DACE-965F-A243-A03C-242B8FE20705}"/>
              </a:ext>
            </a:extLst>
          </p:cNvPr>
          <p:cNvGrpSpPr/>
          <p:nvPr/>
        </p:nvGrpSpPr>
        <p:grpSpPr>
          <a:xfrm>
            <a:off x="12974703" y="249753"/>
            <a:ext cx="356985" cy="396000"/>
            <a:chOff x="10029626" y="334901"/>
            <a:chExt cx="283026" cy="288000"/>
          </a:xfrm>
          <a:solidFill>
            <a:schemeClr val="bg1"/>
          </a:solidFill>
        </p:grpSpPr>
        <p:sp>
          <p:nvSpPr>
            <p:cNvPr id="23" name="Freeform 13">
              <a:extLst>
                <a:ext uri="{FF2B5EF4-FFF2-40B4-BE49-F238E27FC236}">
                  <a16:creationId xmlns:a16="http://schemas.microsoft.com/office/drawing/2014/main" id="{EB4A1786-DE49-554B-A45A-436DCF5C201F}"/>
                </a:ext>
              </a:extLst>
            </p:cNvPr>
            <p:cNvSpPr>
              <a:spLocks/>
            </p:cNvSpPr>
            <p:nvPr userDrawn="1"/>
          </p:nvSpPr>
          <p:spPr bwMode="auto">
            <a:xfrm>
              <a:off x="10032217" y="480404"/>
              <a:ext cx="114413" cy="142497"/>
            </a:xfrm>
            <a:custGeom>
              <a:avLst/>
              <a:gdLst>
                <a:gd name="T0" fmla="*/ 414 w 1104"/>
                <a:gd name="T1" fmla="*/ 832 h 1375"/>
                <a:gd name="T2" fmla="*/ 913 w 1104"/>
                <a:gd name="T3" fmla="*/ 832 h 1375"/>
                <a:gd name="T4" fmla="*/ 913 w 1104"/>
                <a:gd name="T5" fmla="*/ 543 h 1375"/>
                <a:gd name="T6" fmla="*/ 414 w 1104"/>
                <a:gd name="T7" fmla="*/ 543 h 1375"/>
                <a:gd name="T8" fmla="*/ 414 w 1104"/>
                <a:gd name="T9" fmla="*/ 316 h 1375"/>
                <a:gd name="T10" fmla="*/ 965 w 1104"/>
                <a:gd name="T11" fmla="*/ 316 h 1375"/>
                <a:gd name="T12" fmla="*/ 783 w 1104"/>
                <a:gd name="T13" fmla="*/ 0 h 1375"/>
                <a:gd name="T14" fmla="*/ 0 w 1104"/>
                <a:gd name="T15" fmla="*/ 0 h 1375"/>
                <a:gd name="T16" fmla="*/ 0 w 1104"/>
                <a:gd name="T17" fmla="*/ 1375 h 1375"/>
                <a:gd name="T18" fmla="*/ 1104 w 1104"/>
                <a:gd name="T19" fmla="*/ 1375 h 1375"/>
                <a:gd name="T20" fmla="*/ 1104 w 1104"/>
                <a:gd name="T21" fmla="*/ 1058 h 1375"/>
                <a:gd name="T22" fmla="*/ 414 w 1104"/>
                <a:gd name="T23" fmla="*/ 1058 h 1375"/>
                <a:gd name="T24" fmla="*/ 414 w 1104"/>
                <a:gd name="T25" fmla="*/ 832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4" h="1375">
                  <a:moveTo>
                    <a:pt x="414" y="832"/>
                  </a:moveTo>
                  <a:lnTo>
                    <a:pt x="913" y="832"/>
                  </a:lnTo>
                  <a:lnTo>
                    <a:pt x="913" y="543"/>
                  </a:lnTo>
                  <a:lnTo>
                    <a:pt x="414" y="543"/>
                  </a:lnTo>
                  <a:lnTo>
                    <a:pt x="414" y="316"/>
                  </a:lnTo>
                  <a:lnTo>
                    <a:pt x="965" y="316"/>
                  </a:lnTo>
                  <a:lnTo>
                    <a:pt x="783" y="0"/>
                  </a:lnTo>
                  <a:lnTo>
                    <a:pt x="0" y="0"/>
                  </a:lnTo>
                  <a:lnTo>
                    <a:pt x="0" y="1375"/>
                  </a:lnTo>
                  <a:lnTo>
                    <a:pt x="1104" y="1375"/>
                  </a:lnTo>
                  <a:lnTo>
                    <a:pt x="1104" y="1058"/>
                  </a:lnTo>
                  <a:lnTo>
                    <a:pt x="414" y="1058"/>
                  </a:lnTo>
                  <a:lnTo>
                    <a:pt x="414" y="8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24" name="Freeform 14">
              <a:extLst>
                <a:ext uri="{FF2B5EF4-FFF2-40B4-BE49-F238E27FC236}">
                  <a16:creationId xmlns:a16="http://schemas.microsoft.com/office/drawing/2014/main" id="{D281BE9E-59D5-DA41-9D11-9399C5D306D4}"/>
                </a:ext>
              </a:extLst>
            </p:cNvPr>
            <p:cNvSpPr>
              <a:spLocks/>
            </p:cNvSpPr>
            <p:nvPr userDrawn="1"/>
          </p:nvSpPr>
          <p:spPr bwMode="auto">
            <a:xfrm>
              <a:off x="10126835" y="480404"/>
              <a:ext cx="142912" cy="142497"/>
            </a:xfrm>
            <a:custGeom>
              <a:avLst/>
              <a:gdLst>
                <a:gd name="T0" fmla="*/ 927 w 1379"/>
                <a:gd name="T1" fmla="*/ 0 h 1375"/>
                <a:gd name="T2" fmla="*/ 692 w 1379"/>
                <a:gd name="T3" fmla="*/ 448 h 1375"/>
                <a:gd name="T4" fmla="*/ 458 w 1379"/>
                <a:gd name="T5" fmla="*/ 0 h 1375"/>
                <a:gd name="T6" fmla="*/ 0 w 1379"/>
                <a:gd name="T7" fmla="*/ 0 h 1375"/>
                <a:gd name="T8" fmla="*/ 482 w 1379"/>
                <a:gd name="T9" fmla="*/ 832 h 1375"/>
                <a:gd name="T10" fmla="*/ 482 w 1379"/>
                <a:gd name="T11" fmla="*/ 1375 h 1375"/>
                <a:gd name="T12" fmla="*/ 895 w 1379"/>
                <a:gd name="T13" fmla="*/ 1375 h 1375"/>
                <a:gd name="T14" fmla="*/ 895 w 1379"/>
                <a:gd name="T15" fmla="*/ 832 h 1375"/>
                <a:gd name="T16" fmla="*/ 1379 w 1379"/>
                <a:gd name="T17" fmla="*/ 0 h 1375"/>
                <a:gd name="T18" fmla="*/ 927 w 1379"/>
                <a:gd name="T19" fmla="*/ 0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9" h="1375">
                  <a:moveTo>
                    <a:pt x="927" y="0"/>
                  </a:moveTo>
                  <a:lnTo>
                    <a:pt x="692" y="448"/>
                  </a:lnTo>
                  <a:lnTo>
                    <a:pt x="458" y="0"/>
                  </a:lnTo>
                  <a:lnTo>
                    <a:pt x="0" y="0"/>
                  </a:lnTo>
                  <a:lnTo>
                    <a:pt x="482" y="832"/>
                  </a:lnTo>
                  <a:lnTo>
                    <a:pt x="482" y="1375"/>
                  </a:lnTo>
                  <a:lnTo>
                    <a:pt x="895" y="1375"/>
                  </a:lnTo>
                  <a:lnTo>
                    <a:pt x="895" y="832"/>
                  </a:lnTo>
                  <a:lnTo>
                    <a:pt x="1379" y="0"/>
                  </a:lnTo>
                  <a:lnTo>
                    <a:pt x="9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sp>
          <p:nvSpPr>
            <p:cNvPr id="25" name="Freeform 15">
              <a:extLst>
                <a:ext uri="{FF2B5EF4-FFF2-40B4-BE49-F238E27FC236}">
                  <a16:creationId xmlns:a16="http://schemas.microsoft.com/office/drawing/2014/main" id="{E2BD6F2C-19D9-D847-ACD0-EE7C98E085C3}"/>
                </a:ext>
              </a:extLst>
            </p:cNvPr>
            <p:cNvSpPr>
              <a:spLocks/>
            </p:cNvSpPr>
            <p:nvPr userDrawn="1"/>
          </p:nvSpPr>
          <p:spPr bwMode="auto">
            <a:xfrm>
              <a:off x="10029626" y="334901"/>
              <a:ext cx="283026" cy="102805"/>
            </a:xfrm>
            <a:custGeom>
              <a:avLst/>
              <a:gdLst>
                <a:gd name="T0" fmla="*/ 2731 w 2731"/>
                <a:gd name="T1" fmla="*/ 0 h 992"/>
                <a:gd name="T2" fmla="*/ 0 w 2731"/>
                <a:gd name="T3" fmla="*/ 992 h 992"/>
                <a:gd name="T4" fmla="*/ 2731 w 2731"/>
                <a:gd name="T5" fmla="*/ 511 h 992"/>
                <a:gd name="T6" fmla="*/ 2731 w 2731"/>
                <a:gd name="T7" fmla="*/ 0 h 992"/>
              </a:gdLst>
              <a:ahLst/>
              <a:cxnLst>
                <a:cxn ang="0">
                  <a:pos x="T0" y="T1"/>
                </a:cxn>
                <a:cxn ang="0">
                  <a:pos x="T2" y="T3"/>
                </a:cxn>
                <a:cxn ang="0">
                  <a:pos x="T4" y="T5"/>
                </a:cxn>
                <a:cxn ang="0">
                  <a:pos x="T6" y="T7"/>
                </a:cxn>
              </a:cxnLst>
              <a:rect l="0" t="0" r="r" b="b"/>
              <a:pathLst>
                <a:path w="2731" h="992">
                  <a:moveTo>
                    <a:pt x="2731" y="0"/>
                  </a:moveTo>
                  <a:lnTo>
                    <a:pt x="0" y="992"/>
                  </a:lnTo>
                  <a:lnTo>
                    <a:pt x="2731" y="511"/>
                  </a:lnTo>
                  <a:lnTo>
                    <a:pt x="273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153333" eaLnBrk="1" fontAlgn="auto" latinLnBrk="0" hangingPunct="1">
                <a:lnSpc>
                  <a:spcPct val="100000"/>
                </a:lnSpc>
                <a:spcBef>
                  <a:spcPts val="0"/>
                </a:spcBef>
                <a:spcAft>
                  <a:spcPts val="0"/>
                </a:spcAft>
                <a:buClrTx/>
                <a:buSzTx/>
                <a:buFontTx/>
                <a:buNone/>
                <a:tabLst/>
                <a:defRPr/>
              </a:pPr>
              <a:endParaRPr kumimoji="0" lang="en-IN" sz="2270" b="0" i="0" u="none" strike="noStrike" kern="0" cap="none" spc="0" normalizeH="0" baseline="0" noProof="0">
                <a:ln>
                  <a:noFill/>
                </a:ln>
                <a:solidFill>
                  <a:srgbClr val="000000"/>
                </a:solidFill>
                <a:effectLst/>
                <a:uLnTx/>
                <a:uFillTx/>
                <a:latin typeface="Arial"/>
              </a:endParaRPr>
            </a:p>
          </p:txBody>
        </p:sp>
      </p:grpSp>
      <p:graphicFrame>
        <p:nvGraphicFramePr>
          <p:cNvPr id="32" name="Diagram 31">
            <a:extLst>
              <a:ext uri="{FF2B5EF4-FFF2-40B4-BE49-F238E27FC236}">
                <a16:creationId xmlns:a16="http://schemas.microsoft.com/office/drawing/2014/main" id="{74956881-0E45-49DC-A6E4-5C2EF3551D6F}"/>
              </a:ext>
            </a:extLst>
          </p:cNvPr>
          <p:cNvGraphicFramePr/>
          <p:nvPr>
            <p:extLst>
              <p:ext uri="{D42A27DB-BD31-4B8C-83A1-F6EECF244321}">
                <p14:modId xmlns:p14="http://schemas.microsoft.com/office/powerpoint/2010/main" val="1689435626"/>
              </p:ext>
            </p:extLst>
          </p:nvPr>
        </p:nvGraphicFramePr>
        <p:xfrm>
          <a:off x="0" y="52556"/>
          <a:ext cx="2286000" cy="3003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7" name="Slide Number Placeholder 4">
            <a:extLst>
              <a:ext uri="{FF2B5EF4-FFF2-40B4-BE49-F238E27FC236}">
                <a16:creationId xmlns:a16="http://schemas.microsoft.com/office/drawing/2014/main" id="{5ECEED27-C945-A344-9866-FA967C2B445A}"/>
              </a:ext>
            </a:extLst>
          </p:cNvPr>
          <p:cNvSpPr>
            <a:spLocks noGrp="1"/>
          </p:cNvSpPr>
          <p:nvPr>
            <p:ph type="sldNum" sz="quarter" idx="10"/>
          </p:nvPr>
        </p:nvSpPr>
        <p:spPr>
          <a:xfrm>
            <a:off x="713178" y="7274393"/>
            <a:ext cx="96180" cy="92333"/>
          </a:xfrm>
        </p:spPr>
        <p:txBody>
          <a:bodyPr/>
          <a:lstStyle/>
          <a:p>
            <a:pPr algn="ctr" defTabSz="1011868"/>
            <a:fld id="{8B680765-40E2-AC40-8F5D-C6BB6AC8B5D5}" type="slidenum">
              <a:rPr lang="en-GB"/>
              <a:pPr algn="ctr" defTabSz="1011868"/>
              <a:t>7</a:t>
            </a:fld>
            <a:endParaRPr lang="en-GB"/>
          </a:p>
        </p:txBody>
      </p:sp>
    </p:spTree>
    <p:extLst>
      <p:ext uri="{BB962C8B-B14F-4D97-AF65-F5344CB8AC3E}">
        <p14:creationId xmlns:p14="http://schemas.microsoft.com/office/powerpoint/2010/main" val="1026798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7B188CD-9041-4EAF-BBBA-CA1BAA9390C5}"/>
              </a:ext>
            </a:extLst>
          </p:cNvPr>
          <p:cNvGraphicFramePr>
            <a:graphicFrameLocks noChangeAspect="1"/>
          </p:cNvGraphicFramePr>
          <p:nvPr>
            <p:custDataLst>
              <p:tags r:id="rId2"/>
            </p:custDataLst>
            <p:extLst>
              <p:ext uri="{D42A27DB-BD31-4B8C-83A1-F6EECF244321}">
                <p14:modId xmlns:p14="http://schemas.microsoft.com/office/powerpoint/2010/main" val="16430549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806" name="think-cell Slide" r:id="rId4" imgW="347" imgH="348" progId="TCLayout.ActiveDocument.1">
                  <p:embed/>
                </p:oleObj>
              </mc:Choice>
              <mc:Fallback>
                <p:oleObj name="think-cell Slide" r:id="rId4" imgW="347" imgH="348" progId="TCLayout.ActiveDocument.1">
                  <p:embed/>
                  <p:pic>
                    <p:nvPicPr>
                      <p:cNvPr id="4" name="Object 3" hidden="1">
                        <a:extLst>
                          <a:ext uri="{FF2B5EF4-FFF2-40B4-BE49-F238E27FC236}">
                            <a16:creationId xmlns:a16="http://schemas.microsoft.com/office/drawing/2014/main" id="{E7B188CD-9041-4EAF-BBBA-CA1BAA9390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6E5F7E3B-A715-7540-B238-B3D8D7FE41BD}"/>
              </a:ext>
            </a:extLst>
          </p:cNvPr>
          <p:cNvSpPr/>
          <p:nvPr/>
        </p:nvSpPr>
        <p:spPr bwMode="auto">
          <a:xfrm>
            <a:off x="578165" y="1307700"/>
            <a:ext cx="3744020" cy="5450397"/>
          </a:xfrm>
          <a:prstGeom prst="rect">
            <a:avLst/>
          </a:prstGeom>
          <a:solidFill>
            <a:schemeClr val="accent3">
              <a:lumMod val="20000"/>
              <a:lumOff val="80000"/>
              <a:alpha val="50220"/>
            </a:schemeClr>
          </a:solidFill>
          <a:ln w="9525" cap="flat" cmpd="sng" algn="ctr">
            <a:noFill/>
            <a:prstDash val="solid"/>
            <a:round/>
            <a:headEnd type="none" w="med" len="med"/>
            <a:tailEnd type="none" w="med" len="med"/>
          </a:ln>
          <a:effectLst/>
        </p:spPr>
        <p:txBody>
          <a:bodyPr rot="0" spcFirstLastPara="0" vertOverflow="overflow" horzOverflow="overflow" vert="horz" wrap="square" lIns="251999" tIns="360000" rIns="360000" bIns="45720" numCol="1" spcCol="0" rtlCol="0" fromWordArt="0" anchor="t" anchorCtr="0" forceAA="0" compatLnSpc="1">
            <a:prstTxWarp prst="textNoShape">
              <a:avLst/>
            </a:prstTxWarp>
            <a:noAutofit/>
          </a:bodyPr>
          <a:lstStyle/>
          <a:p>
            <a:pPr algn="ctr" defTabSz="1019175">
              <a:spcAft>
                <a:spcPts val="600"/>
              </a:spcAft>
            </a:pPr>
            <a:r>
              <a:rPr lang="el-GR" sz="1800" b="1">
                <a:latin typeface="+mn-lt"/>
              </a:rPr>
              <a:t>Υπηρεσία</a:t>
            </a:r>
            <a:r>
              <a:rPr lang="en-GB" sz="1800" b="1">
                <a:latin typeface="+mn-lt"/>
              </a:rPr>
              <a:t> 1.0</a:t>
            </a:r>
            <a:br>
              <a:rPr lang="en-GB" sz="1800" b="1">
                <a:latin typeface="+mn-lt"/>
              </a:rPr>
            </a:br>
            <a:endParaRPr lang="en-GB" sz="900" b="1">
              <a:latin typeface="+mn-lt"/>
            </a:endParaRPr>
          </a:p>
          <a:p>
            <a:pPr marL="285750" indent="-285750" defTabSz="1019175">
              <a:lnSpc>
                <a:spcPct val="120000"/>
              </a:lnSpc>
              <a:spcAft>
                <a:spcPts val="600"/>
              </a:spcAft>
              <a:buFont typeface="Arial" panose="020B0604020202020204" pitchFamily="34" charset="0"/>
              <a:buChar char="•"/>
            </a:pPr>
            <a:r>
              <a:rPr lang="en-GB" sz="1600">
                <a:latin typeface="+mn-lt"/>
              </a:rPr>
              <a:t>12 </a:t>
            </a:r>
            <a:r>
              <a:rPr lang="el-GR" sz="1600">
                <a:latin typeface="+mn-lt"/>
              </a:rPr>
              <a:t>μήνες</a:t>
            </a:r>
            <a:endParaRPr lang="en-GB" sz="1600">
              <a:latin typeface="+mn-lt"/>
            </a:endParaRPr>
          </a:p>
          <a:p>
            <a:pPr marL="285750" indent="-285750" defTabSz="1019175">
              <a:lnSpc>
                <a:spcPct val="120000"/>
              </a:lnSpc>
              <a:spcAft>
                <a:spcPts val="600"/>
              </a:spcAft>
              <a:buFont typeface="Arial" panose="020B0604020202020204" pitchFamily="34" charset="0"/>
              <a:buChar char="•"/>
            </a:pPr>
            <a:r>
              <a:rPr lang="en-GB" sz="1600">
                <a:latin typeface="+mn-lt"/>
              </a:rPr>
              <a:t>2 </a:t>
            </a:r>
            <a:r>
              <a:rPr lang="el-GR" sz="1600">
                <a:latin typeface="+mn-lt"/>
              </a:rPr>
              <a:t>ομάδες </a:t>
            </a:r>
            <a:r>
              <a:rPr lang="en-GB" sz="1600">
                <a:latin typeface="+mn-lt"/>
              </a:rPr>
              <a:t>(8</a:t>
            </a:r>
            <a:r>
              <a:rPr lang="el-GR" sz="1600">
                <a:latin typeface="+mn-lt"/>
              </a:rPr>
              <a:t>ώρες/ ημέρα</a:t>
            </a:r>
            <a:r>
              <a:rPr lang="en-GB" sz="1600">
                <a:latin typeface="+mn-lt"/>
              </a:rPr>
              <a:t>)</a:t>
            </a:r>
          </a:p>
          <a:p>
            <a:pPr marL="285750" indent="-285750" defTabSz="1019175">
              <a:lnSpc>
                <a:spcPct val="120000"/>
              </a:lnSpc>
              <a:spcAft>
                <a:spcPts val="600"/>
              </a:spcAft>
              <a:buFont typeface="Arial" panose="020B0604020202020204" pitchFamily="34" charset="0"/>
              <a:buChar char="•"/>
            </a:pPr>
            <a:r>
              <a:rPr lang="en-GB" sz="1600">
                <a:latin typeface="+mn-lt"/>
              </a:rPr>
              <a:t>2 </a:t>
            </a:r>
            <a:r>
              <a:rPr lang="el-GR" sz="1600">
                <a:latin typeface="+mn-lt"/>
              </a:rPr>
              <a:t>ημέρες/εβδομάδα</a:t>
            </a:r>
            <a:endParaRPr lang="en-GB" sz="1600">
              <a:latin typeface="+mn-lt"/>
            </a:endParaRPr>
          </a:p>
          <a:p>
            <a:pPr marL="285750" indent="-285750" defTabSz="1019175">
              <a:lnSpc>
                <a:spcPct val="120000"/>
              </a:lnSpc>
              <a:spcAft>
                <a:spcPts val="600"/>
              </a:spcAft>
              <a:buFont typeface="Arial" panose="020B0604020202020204" pitchFamily="34" charset="0"/>
              <a:buChar char="•"/>
            </a:pPr>
            <a:r>
              <a:rPr lang="el-GR" sz="1600">
                <a:latin typeface="+mn-lt"/>
              </a:rPr>
              <a:t>Θεραπείες σε </a:t>
            </a:r>
            <a:r>
              <a:rPr lang="en-GB" sz="1600">
                <a:latin typeface="+mn-lt"/>
              </a:rPr>
              <a:t>20</a:t>
            </a:r>
            <a:r>
              <a:rPr lang="el-GR" sz="1600">
                <a:latin typeface="+mn-lt"/>
              </a:rPr>
              <a:t> μοναδικούς ασθενείς/ εβδομάδα</a:t>
            </a:r>
            <a:endParaRPr lang="en-GB" sz="1600">
              <a:latin typeface="+mn-lt"/>
            </a:endParaRPr>
          </a:p>
          <a:p>
            <a:pPr marL="285750" indent="-285750" defTabSz="1019175">
              <a:lnSpc>
                <a:spcPct val="120000"/>
              </a:lnSpc>
              <a:spcAft>
                <a:spcPts val="600"/>
              </a:spcAft>
              <a:buFont typeface="Arial" panose="020B0604020202020204" pitchFamily="34" charset="0"/>
              <a:buChar char="•"/>
            </a:pPr>
            <a:r>
              <a:rPr lang="el-GR" sz="1600">
                <a:latin typeface="+mn-lt"/>
              </a:rPr>
              <a:t>30% ψηφιοποιημένη υπηρεσία*</a:t>
            </a:r>
            <a:endParaRPr lang="en-GB" sz="1600">
              <a:latin typeface="+mn-lt"/>
            </a:endParaRPr>
          </a:p>
          <a:p>
            <a:pPr marL="285750" indent="-285750" defTabSz="1019175">
              <a:lnSpc>
                <a:spcPct val="120000"/>
              </a:lnSpc>
              <a:spcAft>
                <a:spcPts val="600"/>
              </a:spcAft>
              <a:buFont typeface="Arial" panose="020B0604020202020204" pitchFamily="34" charset="0"/>
              <a:buChar char="•"/>
            </a:pPr>
            <a:r>
              <a:rPr lang="el-GR" sz="1600">
                <a:latin typeface="+mn-lt"/>
              </a:rPr>
              <a:t>Ηλεκτρονικός φάκελος ασθενούς</a:t>
            </a:r>
            <a:r>
              <a:rPr lang="en-GB" sz="1600">
                <a:latin typeface="+mn-lt"/>
              </a:rPr>
              <a:t/>
            </a:r>
            <a:br>
              <a:rPr lang="en-GB" sz="1600">
                <a:latin typeface="+mn-lt"/>
              </a:rPr>
            </a:br>
            <a:endParaRPr kumimoji="0" lang="en-GR" sz="1200" b="0" i="0" u="none" strike="noStrike" cap="none" normalizeH="0" baseline="0">
              <a:ln>
                <a:noFill/>
              </a:ln>
              <a:solidFill>
                <a:srgbClr val="FF0000"/>
              </a:solidFill>
              <a:effectLst/>
              <a:latin typeface="+mn-lt"/>
            </a:endParaRPr>
          </a:p>
        </p:txBody>
      </p:sp>
      <p:sp>
        <p:nvSpPr>
          <p:cNvPr id="8" name="Rectangle 7">
            <a:extLst>
              <a:ext uri="{FF2B5EF4-FFF2-40B4-BE49-F238E27FC236}">
                <a16:creationId xmlns:a16="http://schemas.microsoft.com/office/drawing/2014/main" id="{CEA3C2D0-13E4-3149-A49A-E0F21AB74647}"/>
              </a:ext>
            </a:extLst>
          </p:cNvPr>
          <p:cNvSpPr/>
          <p:nvPr/>
        </p:nvSpPr>
        <p:spPr bwMode="auto">
          <a:xfrm>
            <a:off x="4499218" y="1307700"/>
            <a:ext cx="3744020" cy="5450397"/>
          </a:xfrm>
          <a:prstGeom prst="rect">
            <a:avLst/>
          </a:prstGeom>
          <a:solidFill>
            <a:srgbClr val="CAE8E7">
              <a:alpha val="69918"/>
            </a:srgbClr>
          </a:solidFill>
          <a:ln w="9525" cap="flat" cmpd="sng" algn="ctr">
            <a:noFill/>
            <a:prstDash val="solid"/>
            <a:round/>
            <a:headEnd type="none" w="med" len="med"/>
            <a:tailEnd type="none" w="med" len="med"/>
          </a:ln>
          <a:effectLst/>
        </p:spPr>
        <p:txBody>
          <a:bodyPr rot="0" spcFirstLastPara="0" vertOverflow="overflow" horzOverflow="overflow" vert="horz" wrap="square" lIns="251999" tIns="360000" rIns="360000" bIns="45720" numCol="1" spcCol="0" rtlCol="0" fromWordArt="0" anchor="t" anchorCtr="0" forceAA="0" compatLnSpc="1">
            <a:prstTxWarp prst="textNoShape">
              <a:avLst/>
            </a:prstTxWarp>
            <a:noAutofit/>
          </a:bodyPr>
          <a:lstStyle/>
          <a:p>
            <a:pPr algn="ctr" defTabSz="1019175">
              <a:spcAft>
                <a:spcPts val="600"/>
              </a:spcAft>
            </a:pPr>
            <a:r>
              <a:rPr lang="el-GR" sz="1800" b="1">
                <a:latin typeface="+mn-lt"/>
              </a:rPr>
              <a:t>Υπηρεσία </a:t>
            </a:r>
            <a:r>
              <a:rPr lang="en-GB" sz="1800" b="1">
                <a:latin typeface="+mn-lt"/>
              </a:rPr>
              <a:t> </a:t>
            </a:r>
            <a:r>
              <a:rPr lang="el-GR" sz="1800" b="1">
                <a:latin typeface="+mn-lt"/>
              </a:rPr>
              <a:t>2</a:t>
            </a:r>
            <a:r>
              <a:rPr lang="en-GB" sz="1800" b="1">
                <a:latin typeface="+mn-lt"/>
              </a:rPr>
              <a:t>.0</a:t>
            </a:r>
            <a:endParaRPr lang="en-GB" sz="1000" b="1"/>
          </a:p>
          <a:p>
            <a:pPr defTabSz="1019175">
              <a:spcAft>
                <a:spcPts val="0"/>
              </a:spcAft>
            </a:pPr>
            <a:endParaRPr lang="en-GB" sz="1000" b="1">
              <a:latin typeface="+mn-lt"/>
            </a:endParaRPr>
          </a:p>
          <a:p>
            <a:pPr marL="285750" indent="-285750" defTabSz="1019175">
              <a:lnSpc>
                <a:spcPct val="120000"/>
              </a:lnSpc>
              <a:spcAft>
                <a:spcPts val="600"/>
              </a:spcAft>
              <a:buFont typeface="Arial" panose="020B0604020202020204" pitchFamily="34" charset="0"/>
              <a:buChar char="•"/>
            </a:pPr>
            <a:r>
              <a:rPr lang="en-GB" sz="1600">
                <a:latin typeface="+mn-lt"/>
              </a:rPr>
              <a:t>12-</a:t>
            </a:r>
            <a:r>
              <a:rPr lang="el-GR" sz="1600">
                <a:latin typeface="+mn-lt"/>
              </a:rPr>
              <a:t>24</a:t>
            </a:r>
            <a:r>
              <a:rPr lang="en-GB" sz="1600">
                <a:latin typeface="+mn-lt"/>
              </a:rPr>
              <a:t> </a:t>
            </a:r>
            <a:r>
              <a:rPr lang="el-GR" sz="1600">
                <a:latin typeface="+mn-lt"/>
              </a:rPr>
              <a:t>μήνες</a:t>
            </a:r>
            <a:endParaRPr lang="en-GB" sz="1600">
              <a:latin typeface="+mn-lt"/>
            </a:endParaRPr>
          </a:p>
          <a:p>
            <a:pPr marL="285750" indent="-285750" defTabSz="1019175">
              <a:lnSpc>
                <a:spcPct val="120000"/>
              </a:lnSpc>
              <a:spcAft>
                <a:spcPts val="600"/>
              </a:spcAft>
              <a:buFont typeface="Arial" panose="020B0604020202020204" pitchFamily="34" charset="0"/>
              <a:buChar char="•"/>
            </a:pPr>
            <a:r>
              <a:rPr lang="en-GB" sz="1600">
                <a:latin typeface="+mn-lt"/>
              </a:rPr>
              <a:t>3 </a:t>
            </a:r>
            <a:r>
              <a:rPr lang="el-GR" sz="1600">
                <a:latin typeface="+mn-lt"/>
              </a:rPr>
              <a:t>ομάδες </a:t>
            </a:r>
            <a:r>
              <a:rPr lang="en-GB" sz="1600">
                <a:latin typeface="+mn-lt"/>
              </a:rPr>
              <a:t>(8</a:t>
            </a:r>
            <a:r>
              <a:rPr lang="el-GR" sz="1600">
                <a:latin typeface="+mn-lt"/>
              </a:rPr>
              <a:t>ώρες/ημέρα</a:t>
            </a:r>
            <a:r>
              <a:rPr lang="en-GB" sz="1600">
                <a:latin typeface="+mn-lt"/>
              </a:rPr>
              <a:t>)</a:t>
            </a:r>
          </a:p>
          <a:p>
            <a:pPr marL="285750" indent="-285750" defTabSz="1019175">
              <a:lnSpc>
                <a:spcPct val="120000"/>
              </a:lnSpc>
              <a:spcAft>
                <a:spcPts val="600"/>
              </a:spcAft>
              <a:buFont typeface="Arial" panose="020B0604020202020204" pitchFamily="34" charset="0"/>
              <a:buChar char="•"/>
            </a:pPr>
            <a:r>
              <a:rPr lang="en-GB" sz="1600">
                <a:latin typeface="+mn-lt"/>
              </a:rPr>
              <a:t>5 </a:t>
            </a:r>
            <a:r>
              <a:rPr lang="el-GR" sz="1600">
                <a:latin typeface="+mn-lt"/>
              </a:rPr>
              <a:t> ημέρες την εβδομάδα </a:t>
            </a:r>
          </a:p>
          <a:p>
            <a:pPr marL="285750" indent="-285750" defTabSz="1019175">
              <a:lnSpc>
                <a:spcPct val="120000"/>
              </a:lnSpc>
              <a:spcAft>
                <a:spcPts val="600"/>
              </a:spcAft>
              <a:buFont typeface="Arial" panose="020B0604020202020204" pitchFamily="34" charset="0"/>
              <a:buChar char="•"/>
            </a:pPr>
            <a:r>
              <a:rPr lang="el-GR" sz="1600">
                <a:latin typeface="+mn-lt"/>
              </a:rPr>
              <a:t>Θεραπείες σε 80 μοναδικούς ασθενείς/την εβδομάδα </a:t>
            </a:r>
          </a:p>
          <a:p>
            <a:pPr marL="285750" indent="-285750" defTabSz="1019175">
              <a:lnSpc>
                <a:spcPct val="120000"/>
              </a:lnSpc>
              <a:spcAft>
                <a:spcPts val="600"/>
              </a:spcAft>
              <a:buFont typeface="Arial" panose="020B0604020202020204" pitchFamily="34" charset="0"/>
              <a:buChar char="•"/>
            </a:pPr>
            <a:r>
              <a:rPr lang="el-GR" sz="1600">
                <a:latin typeface="+mn-lt"/>
              </a:rPr>
              <a:t>Πλήρως ψηφιοποιημένη υπηρεσία</a:t>
            </a:r>
          </a:p>
          <a:p>
            <a:pPr marL="285750" indent="-285750" defTabSz="1019175">
              <a:lnSpc>
                <a:spcPct val="120000"/>
              </a:lnSpc>
              <a:spcAft>
                <a:spcPts val="600"/>
              </a:spcAft>
              <a:buFont typeface="Arial" panose="020B0604020202020204" pitchFamily="34" charset="0"/>
              <a:buChar char="•"/>
            </a:pPr>
            <a:r>
              <a:rPr lang="el-GR" sz="1600">
                <a:latin typeface="+mn-lt"/>
              </a:rPr>
              <a:t>Ηλεκτρονικός φάκελος ασθενούς </a:t>
            </a:r>
          </a:p>
          <a:p>
            <a:pPr marL="285750" indent="-285750" defTabSz="1019175">
              <a:lnSpc>
                <a:spcPct val="120000"/>
              </a:lnSpc>
              <a:spcAft>
                <a:spcPts val="600"/>
              </a:spcAft>
              <a:buFont typeface="Arial" panose="020B0604020202020204" pitchFamily="34" charset="0"/>
              <a:buChar char="•"/>
            </a:pPr>
            <a:r>
              <a:rPr lang="el-GR" sz="1600">
                <a:latin typeface="+mn-lt"/>
              </a:rPr>
              <a:t>Εφαρμογή </a:t>
            </a:r>
            <a:r>
              <a:rPr lang="en-GB" sz="1600" err="1">
                <a:latin typeface="+mn-lt"/>
              </a:rPr>
              <a:t>Health@Home</a:t>
            </a:r>
            <a:r>
              <a:rPr lang="en-GB" sz="1600">
                <a:latin typeface="+mn-lt"/>
              </a:rPr>
              <a:t> (MVP)</a:t>
            </a:r>
          </a:p>
        </p:txBody>
      </p:sp>
      <p:sp>
        <p:nvSpPr>
          <p:cNvPr id="17" name="Rectangle 16">
            <a:extLst>
              <a:ext uri="{FF2B5EF4-FFF2-40B4-BE49-F238E27FC236}">
                <a16:creationId xmlns:a16="http://schemas.microsoft.com/office/drawing/2014/main" id="{4B2C33A1-004E-4645-AB70-0718C9EAB738}"/>
              </a:ext>
            </a:extLst>
          </p:cNvPr>
          <p:cNvSpPr/>
          <p:nvPr/>
        </p:nvSpPr>
        <p:spPr bwMode="auto">
          <a:xfrm>
            <a:off x="8420271" y="1307700"/>
            <a:ext cx="3744020" cy="5450397"/>
          </a:xfrm>
          <a:prstGeom prst="rect">
            <a:avLst/>
          </a:prstGeom>
          <a:solidFill>
            <a:srgbClr val="E6E6E6">
              <a:alpha val="65952"/>
            </a:srgbClr>
          </a:solidFill>
          <a:ln w="9525" cap="flat" cmpd="sng" algn="ctr">
            <a:noFill/>
            <a:prstDash val="solid"/>
            <a:round/>
            <a:headEnd type="none" w="med" len="med"/>
            <a:tailEnd type="none" w="med" len="med"/>
          </a:ln>
          <a:effectLst/>
        </p:spPr>
        <p:txBody>
          <a:bodyPr rot="0" spcFirstLastPara="0" vertOverflow="overflow" horzOverflow="overflow" vert="horz" wrap="square" lIns="251999" tIns="360000" rIns="360000" bIns="45720" numCol="1" spcCol="0" rtlCol="0" fromWordArt="0" anchor="t" anchorCtr="0" forceAA="0" compatLnSpc="1">
            <a:prstTxWarp prst="textNoShape">
              <a:avLst/>
            </a:prstTxWarp>
            <a:noAutofit/>
          </a:bodyPr>
          <a:lstStyle/>
          <a:p>
            <a:pPr algn="ctr" defTabSz="1019175">
              <a:spcAft>
                <a:spcPts val="600"/>
              </a:spcAft>
            </a:pPr>
            <a:r>
              <a:rPr lang="el-GR" sz="1800">
                <a:latin typeface="EYInterstate" panose="02000503020000020004" pitchFamily="2" charset="0"/>
              </a:rPr>
              <a:t>Υπηρεσία 3</a:t>
            </a:r>
            <a:r>
              <a:rPr lang="en-GB" sz="1800">
                <a:latin typeface="EYInterstate" panose="02000503020000020004" pitchFamily="2" charset="0"/>
              </a:rPr>
              <a:t>.0</a:t>
            </a:r>
            <a:r>
              <a:rPr lang="en-GB" b="1">
                <a:latin typeface="+mn-lt"/>
              </a:rPr>
              <a:t/>
            </a:r>
            <a:br>
              <a:rPr lang="en-GB" b="1">
                <a:latin typeface="+mn-lt"/>
              </a:rPr>
            </a:br>
            <a:endParaRPr lang="en-GB" sz="1000" b="1">
              <a:latin typeface="+mn-lt"/>
            </a:endParaRPr>
          </a:p>
          <a:p>
            <a:pPr marL="285750" indent="-285750" defTabSz="1019175">
              <a:lnSpc>
                <a:spcPct val="120000"/>
              </a:lnSpc>
              <a:spcAft>
                <a:spcPts val="600"/>
              </a:spcAft>
              <a:buFont typeface="Arial" panose="020B0604020202020204" pitchFamily="34" charset="0"/>
              <a:buChar char="•"/>
            </a:pPr>
            <a:r>
              <a:rPr lang="en-GB" sz="1600">
                <a:latin typeface="+mn-lt"/>
              </a:rPr>
              <a:t>2</a:t>
            </a:r>
            <a:r>
              <a:rPr lang="el-GR" sz="1600">
                <a:latin typeface="+mn-lt"/>
              </a:rPr>
              <a:t>4 μήνες +</a:t>
            </a:r>
            <a:endParaRPr lang="en-GB" sz="1600">
              <a:latin typeface="+mn-lt"/>
            </a:endParaRPr>
          </a:p>
          <a:p>
            <a:pPr marL="285750" indent="-285750" defTabSz="1019175">
              <a:lnSpc>
                <a:spcPct val="120000"/>
              </a:lnSpc>
              <a:spcAft>
                <a:spcPts val="600"/>
              </a:spcAft>
              <a:buFont typeface="Arial" panose="020B0604020202020204" pitchFamily="34" charset="0"/>
              <a:buChar char="•"/>
            </a:pPr>
            <a:r>
              <a:rPr lang="el-GR" sz="1600">
                <a:solidFill>
                  <a:schemeClr val="bg2"/>
                </a:solidFill>
                <a:latin typeface="+mn-lt"/>
              </a:rPr>
              <a:t>1</a:t>
            </a:r>
            <a:r>
              <a:rPr lang="en-GB" sz="1600">
                <a:solidFill>
                  <a:schemeClr val="bg2"/>
                </a:solidFill>
                <a:latin typeface="+mn-lt"/>
              </a:rPr>
              <a:t>0 </a:t>
            </a:r>
            <a:r>
              <a:rPr lang="el-GR" sz="1600">
                <a:solidFill>
                  <a:schemeClr val="bg2"/>
                </a:solidFill>
                <a:latin typeface="+mn-lt"/>
              </a:rPr>
              <a:t>ομάδες </a:t>
            </a:r>
            <a:r>
              <a:rPr lang="en-GB" sz="1600">
                <a:solidFill>
                  <a:schemeClr val="bg2"/>
                </a:solidFill>
                <a:latin typeface="+mn-lt"/>
              </a:rPr>
              <a:t>(8</a:t>
            </a:r>
            <a:r>
              <a:rPr lang="el-GR" sz="1600">
                <a:latin typeface="+mn-lt"/>
              </a:rPr>
              <a:t>ώρες / ημέρα</a:t>
            </a:r>
            <a:r>
              <a:rPr lang="en-GB" sz="1600">
                <a:latin typeface="+mn-lt"/>
              </a:rPr>
              <a:t>)</a:t>
            </a:r>
          </a:p>
          <a:p>
            <a:pPr marL="285750" indent="-285750" defTabSz="1019175">
              <a:lnSpc>
                <a:spcPct val="120000"/>
              </a:lnSpc>
              <a:spcAft>
                <a:spcPts val="600"/>
              </a:spcAft>
              <a:buFont typeface="Arial" panose="020B0604020202020204" pitchFamily="34" charset="0"/>
              <a:buChar char="•"/>
            </a:pPr>
            <a:r>
              <a:rPr lang="en-GB" sz="1600">
                <a:latin typeface="+mn-lt"/>
              </a:rPr>
              <a:t>5 </a:t>
            </a:r>
            <a:r>
              <a:rPr lang="el-GR" sz="1600">
                <a:latin typeface="+mn-lt"/>
              </a:rPr>
              <a:t>ημέρες την εβδομάδα</a:t>
            </a:r>
          </a:p>
          <a:p>
            <a:pPr marL="285750" indent="-285750" defTabSz="1019175">
              <a:lnSpc>
                <a:spcPct val="120000"/>
              </a:lnSpc>
              <a:spcAft>
                <a:spcPts val="600"/>
              </a:spcAft>
              <a:buFont typeface="Arial" panose="020B0604020202020204" pitchFamily="34" charset="0"/>
              <a:buChar char="•"/>
            </a:pPr>
            <a:r>
              <a:rPr lang="el-GR" sz="1600">
                <a:latin typeface="+mn-lt"/>
              </a:rPr>
              <a:t>Θεραπείες σε 230 μοναδικούς ασθενείς/την εβδομάδα</a:t>
            </a:r>
            <a:endParaRPr lang="en-GB" sz="1600">
              <a:latin typeface="+mn-lt"/>
            </a:endParaRPr>
          </a:p>
          <a:p>
            <a:pPr marL="285750" indent="-285750" defTabSz="1019175">
              <a:lnSpc>
                <a:spcPct val="120000"/>
              </a:lnSpc>
              <a:spcAft>
                <a:spcPts val="600"/>
              </a:spcAft>
              <a:buFont typeface="Arial" panose="020B0604020202020204" pitchFamily="34" charset="0"/>
              <a:buChar char="•"/>
            </a:pPr>
            <a:r>
              <a:rPr lang="el-GR" sz="1600">
                <a:latin typeface="+mn-lt"/>
              </a:rPr>
              <a:t>Πλήρως ψηφιοποιημένη υπηρεσία</a:t>
            </a:r>
          </a:p>
          <a:p>
            <a:pPr marL="285750" indent="-285750" defTabSz="1019175">
              <a:lnSpc>
                <a:spcPct val="120000"/>
              </a:lnSpc>
              <a:spcAft>
                <a:spcPts val="600"/>
              </a:spcAft>
              <a:buFont typeface="Arial" panose="020B0604020202020204" pitchFamily="34" charset="0"/>
              <a:buChar char="•"/>
            </a:pPr>
            <a:r>
              <a:rPr lang="el-GR" sz="1600">
                <a:latin typeface="+mn-lt"/>
              </a:rPr>
              <a:t>Ηλεκτρονικός φάκελος ασθενούς </a:t>
            </a:r>
          </a:p>
          <a:p>
            <a:pPr marL="285750" indent="-285750" defTabSz="1019175">
              <a:lnSpc>
                <a:spcPct val="120000"/>
              </a:lnSpc>
              <a:spcAft>
                <a:spcPts val="600"/>
              </a:spcAft>
              <a:buFont typeface="Arial" panose="020B0604020202020204" pitchFamily="34" charset="0"/>
              <a:buChar char="•"/>
            </a:pPr>
            <a:r>
              <a:rPr lang="en-GB" sz="1600" err="1">
                <a:latin typeface="+mn-lt"/>
              </a:rPr>
              <a:t>Health@Home</a:t>
            </a:r>
            <a:r>
              <a:rPr lang="en-GB" sz="1600">
                <a:latin typeface="+mn-lt"/>
              </a:rPr>
              <a:t> App</a:t>
            </a:r>
          </a:p>
          <a:p>
            <a:pPr marL="285750" indent="-285750" defTabSz="1019175">
              <a:lnSpc>
                <a:spcPct val="120000"/>
              </a:lnSpc>
              <a:spcAft>
                <a:spcPts val="600"/>
              </a:spcAft>
              <a:buFont typeface="Arial" panose="020B0604020202020204" pitchFamily="34" charset="0"/>
              <a:buChar char="•"/>
            </a:pPr>
            <a:r>
              <a:rPr lang="el-GR" sz="1600">
                <a:latin typeface="+mn-lt"/>
              </a:rPr>
              <a:t>Αξεσουάρ </a:t>
            </a:r>
            <a:r>
              <a:rPr lang="en-GB" sz="1600">
                <a:latin typeface="+mn-lt"/>
              </a:rPr>
              <a:t>Wearables (MVP)</a:t>
            </a:r>
            <a:br>
              <a:rPr lang="en-GB" sz="1600">
                <a:latin typeface="+mn-lt"/>
              </a:rPr>
            </a:br>
            <a:endParaRPr lang="en-GR" sz="1600">
              <a:latin typeface="+mn-lt"/>
            </a:endParaRPr>
          </a:p>
        </p:txBody>
      </p:sp>
      <p:sp>
        <p:nvSpPr>
          <p:cNvPr id="3" name="Title 2">
            <a:extLst>
              <a:ext uri="{FF2B5EF4-FFF2-40B4-BE49-F238E27FC236}">
                <a16:creationId xmlns:a16="http://schemas.microsoft.com/office/drawing/2014/main" id="{1309E678-0F9A-8441-B6DF-2D18908FF9FF}"/>
              </a:ext>
            </a:extLst>
          </p:cNvPr>
          <p:cNvSpPr>
            <a:spLocks noGrp="1"/>
          </p:cNvSpPr>
          <p:nvPr>
            <p:ph type="title"/>
          </p:nvPr>
        </p:nvSpPr>
        <p:spPr/>
        <p:txBody>
          <a:bodyPr vert="horz"/>
          <a:lstStyle/>
          <a:p>
            <a:r>
              <a:rPr lang="el-GR"/>
              <a:t>Πώς θα το πετύχουμε;</a:t>
            </a:r>
            <a:endParaRPr lang="en-GR"/>
          </a:p>
        </p:txBody>
      </p:sp>
      <p:sp>
        <p:nvSpPr>
          <p:cNvPr id="6" name="TextBox 5">
            <a:extLst>
              <a:ext uri="{FF2B5EF4-FFF2-40B4-BE49-F238E27FC236}">
                <a16:creationId xmlns:a16="http://schemas.microsoft.com/office/drawing/2014/main" id="{039AE4D8-3A1E-422E-9745-EEC2874185C7}"/>
              </a:ext>
            </a:extLst>
          </p:cNvPr>
          <p:cNvSpPr txBox="1"/>
          <p:nvPr/>
        </p:nvSpPr>
        <p:spPr>
          <a:xfrm>
            <a:off x="578165" y="6856115"/>
            <a:ext cx="4056434" cy="143116"/>
          </a:xfrm>
          <a:prstGeom prst="rect">
            <a:avLst/>
          </a:prstGeom>
          <a:noFill/>
        </p:spPr>
        <p:txBody>
          <a:bodyPr wrap="square" lIns="0" tIns="0" rIns="0" bIns="0" rtlCol="0">
            <a:spAutoFit/>
          </a:bodyPr>
          <a:lstStyle/>
          <a:p>
            <a:pPr marL="111125" indent="-111125" defTabSz="1019175">
              <a:lnSpc>
                <a:spcPts val="1200"/>
              </a:lnSpc>
              <a:spcBef>
                <a:spcPts val="0"/>
              </a:spcBef>
              <a:spcAft>
                <a:spcPts val="600"/>
              </a:spcAft>
              <a:buClr>
                <a:schemeClr val="bg1"/>
              </a:buClr>
              <a:buSzPct val="70000"/>
              <a:buFont typeface="Arial" panose="020B0604020202020204" pitchFamily="34" charset="0"/>
              <a:buChar char="►"/>
            </a:pPr>
            <a:r>
              <a:rPr lang="el-GR" sz="900" i="1">
                <a:latin typeface="+mn-lt"/>
              </a:rPr>
              <a:t>* Υπό διαμόρφωση</a:t>
            </a:r>
            <a:endParaRPr lang="en-US" sz="900" i="1" err="1">
              <a:latin typeface="+mn-lt"/>
            </a:endParaRPr>
          </a:p>
        </p:txBody>
      </p:sp>
      <p:graphicFrame>
        <p:nvGraphicFramePr>
          <p:cNvPr id="12" name="Diagram 11">
            <a:extLst>
              <a:ext uri="{FF2B5EF4-FFF2-40B4-BE49-F238E27FC236}">
                <a16:creationId xmlns:a16="http://schemas.microsoft.com/office/drawing/2014/main" id="{879FFC53-9068-4F47-B7A4-B2596B474467}"/>
              </a:ext>
            </a:extLst>
          </p:cNvPr>
          <p:cNvGraphicFramePr/>
          <p:nvPr>
            <p:extLst>
              <p:ext uri="{D42A27DB-BD31-4B8C-83A1-F6EECF244321}">
                <p14:modId xmlns:p14="http://schemas.microsoft.com/office/powerpoint/2010/main" val="1689435626"/>
              </p:ext>
            </p:extLst>
          </p:nvPr>
        </p:nvGraphicFramePr>
        <p:xfrm>
          <a:off x="0" y="52556"/>
          <a:ext cx="2286000" cy="30035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Slide Number Placeholder 4">
            <a:extLst>
              <a:ext uri="{FF2B5EF4-FFF2-40B4-BE49-F238E27FC236}">
                <a16:creationId xmlns:a16="http://schemas.microsoft.com/office/drawing/2014/main" id="{4DA15AA8-2406-1F4F-BC43-91EEA67CC965}"/>
              </a:ext>
            </a:extLst>
          </p:cNvPr>
          <p:cNvSpPr>
            <a:spLocks noGrp="1"/>
          </p:cNvSpPr>
          <p:nvPr>
            <p:ph type="sldNum" sz="quarter" idx="10"/>
          </p:nvPr>
        </p:nvSpPr>
        <p:spPr>
          <a:xfrm>
            <a:off x="713178" y="7274393"/>
            <a:ext cx="96180" cy="92333"/>
          </a:xfrm>
        </p:spPr>
        <p:txBody>
          <a:bodyPr/>
          <a:lstStyle/>
          <a:p>
            <a:pPr algn="ctr" defTabSz="1011868"/>
            <a:fld id="{8B680765-40E2-AC40-8F5D-C6BB6AC8B5D5}" type="slidenum">
              <a:rPr lang="en-GB"/>
              <a:pPr algn="ctr" defTabSz="1011868"/>
              <a:t>8</a:t>
            </a:fld>
            <a:endParaRPr lang="en-GB"/>
          </a:p>
        </p:txBody>
      </p:sp>
    </p:spTree>
    <p:extLst>
      <p:ext uri="{BB962C8B-B14F-4D97-AF65-F5344CB8AC3E}">
        <p14:creationId xmlns:p14="http://schemas.microsoft.com/office/powerpoint/2010/main" val="1668920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7B188CD-9041-4EAF-BBBA-CA1BAA9390C5}"/>
              </a:ext>
            </a:extLst>
          </p:cNvPr>
          <p:cNvGraphicFramePr>
            <a:graphicFrameLocks noChangeAspect="1"/>
          </p:cNvGraphicFramePr>
          <p:nvPr>
            <p:custDataLst>
              <p:tags r:id="rId2"/>
            </p:custDataLst>
            <p:extLst>
              <p:ext uri="{D42A27DB-BD31-4B8C-83A1-F6EECF244321}">
                <p14:modId xmlns:p14="http://schemas.microsoft.com/office/powerpoint/2010/main" val="3744848713"/>
              </p:ext>
            </p:extLst>
          </p:nvPr>
        </p:nvGraphicFramePr>
        <p:xfrm>
          <a:off x="1942" y="1787"/>
          <a:ext cx="1588" cy="1588"/>
        </p:xfrm>
        <a:graphic>
          <a:graphicData uri="http://schemas.openxmlformats.org/presentationml/2006/ole">
            <mc:AlternateContent xmlns:mc="http://schemas.openxmlformats.org/markup-compatibility/2006">
              <mc:Choice xmlns:v="urn:schemas-microsoft-com:vml" Requires="v">
                <p:oleObj spid="_x0000_s33854" name="think-cell Slide" r:id="rId4" imgW="347" imgH="348" progId="TCLayout.ActiveDocument.1">
                  <p:embed/>
                </p:oleObj>
              </mc:Choice>
              <mc:Fallback>
                <p:oleObj name="think-cell Slide" r:id="rId4" imgW="347" imgH="348" progId="TCLayout.ActiveDocument.1">
                  <p:embed/>
                  <p:pic>
                    <p:nvPicPr>
                      <p:cNvPr id="4" name="Object 3" hidden="1">
                        <a:extLst>
                          <a:ext uri="{FF2B5EF4-FFF2-40B4-BE49-F238E27FC236}">
                            <a16:creationId xmlns:a16="http://schemas.microsoft.com/office/drawing/2014/main" id="{E7B188CD-9041-4EAF-BBBA-CA1BAA9390C5}"/>
                          </a:ext>
                        </a:extLst>
                      </p:cNvPr>
                      <p:cNvPicPr/>
                      <p:nvPr/>
                    </p:nvPicPr>
                    <p:blipFill>
                      <a:blip r:embed="rId5"/>
                      <a:stretch>
                        <a:fillRect/>
                      </a:stretch>
                    </p:blipFill>
                    <p:spPr>
                      <a:xfrm>
                        <a:off x="1942" y="1787"/>
                        <a:ext cx="1588" cy="1588"/>
                      </a:xfrm>
                      <a:prstGeom prst="rect">
                        <a:avLst/>
                      </a:prstGeom>
                    </p:spPr>
                  </p:pic>
                </p:oleObj>
              </mc:Fallback>
            </mc:AlternateContent>
          </a:graphicData>
        </a:graphic>
      </p:graphicFrame>
      <p:sp>
        <p:nvSpPr>
          <p:cNvPr id="28" name="Text Placeholder 5">
            <a:extLst>
              <a:ext uri="{FF2B5EF4-FFF2-40B4-BE49-F238E27FC236}">
                <a16:creationId xmlns:a16="http://schemas.microsoft.com/office/drawing/2014/main" id="{5A2981B1-9E1F-C04D-B6AD-B43CABF1F75F}"/>
              </a:ext>
            </a:extLst>
          </p:cNvPr>
          <p:cNvSpPr txBox="1">
            <a:spLocks/>
          </p:cNvSpPr>
          <p:nvPr/>
        </p:nvSpPr>
        <p:spPr>
          <a:xfrm>
            <a:off x="578165" y="1109430"/>
            <a:ext cx="11980824" cy="494713"/>
          </a:xfrm>
          <a:prstGeom prst="rect">
            <a:avLst/>
          </a:prstGeom>
        </p:spPr>
        <p:txBody>
          <a:bodyPr vert="horz" lIns="0" tIns="0" rIns="0" bIns="0" rtlCol="0" anchor="t" anchorCtr="0">
            <a:noAutofit/>
          </a:bodyPr>
          <a:lstStyle>
            <a:lvl1pPr marL="0" indent="0" algn="l" defTabSz="1007212" rtl="0" eaLnBrk="1" latinLnBrk="0" hangingPunct="1">
              <a:spcBef>
                <a:spcPct val="20000"/>
              </a:spcBef>
              <a:buClr>
                <a:schemeClr val="tx2"/>
              </a:buClr>
              <a:buSzPct val="110000"/>
              <a:buFont typeface="EYInterstate Light" panose="02000506000000020004" pitchFamily="2" charset="0"/>
              <a:buNone/>
              <a:defRPr sz="1762" kern="1200">
                <a:solidFill>
                  <a:schemeClr val="bg1"/>
                </a:solidFill>
                <a:latin typeface="EYInterstate Light" panose="02000506000000020004" pitchFamily="2" charset="0"/>
                <a:ea typeface="+mn-ea"/>
                <a:cs typeface="+mn-cs"/>
              </a:defRPr>
            </a:lvl1pPr>
            <a:lvl2pPr marL="785625" indent="-392813" algn="l" defTabSz="1007212" rtl="0" eaLnBrk="1" latinLnBrk="0" hangingPunct="1">
              <a:spcBef>
                <a:spcPct val="20000"/>
              </a:spcBef>
              <a:buClr>
                <a:schemeClr val="tx2"/>
              </a:buClr>
              <a:buSzPct val="110000"/>
              <a:buFont typeface="EYInterstate Light" panose="02000506000000020004" pitchFamily="2" charset="0"/>
              <a:buChar char="•"/>
              <a:defRPr sz="1983" kern="1200">
                <a:solidFill>
                  <a:schemeClr val="bg1"/>
                </a:solidFill>
                <a:latin typeface="EYInterstate Light" panose="02000506000000020004" pitchFamily="2" charset="0"/>
                <a:ea typeface="+mn-ea"/>
                <a:cs typeface="+mn-cs"/>
              </a:defRPr>
            </a:lvl2pPr>
            <a:lvl3pPr marL="1178438" indent="-392813" algn="l" defTabSz="1007212" rtl="0" eaLnBrk="1" latinLnBrk="0" hangingPunct="1">
              <a:spcBef>
                <a:spcPct val="20000"/>
              </a:spcBef>
              <a:buClr>
                <a:schemeClr val="tx2"/>
              </a:buClr>
              <a:buSzPct val="110000"/>
              <a:buFont typeface="EYInterstate Light" panose="02000506000000020004" pitchFamily="2" charset="0"/>
              <a:buChar char="•"/>
              <a:defRPr sz="1762" kern="1200">
                <a:solidFill>
                  <a:schemeClr val="bg1"/>
                </a:solidFill>
                <a:latin typeface="EYInterstate Light" panose="02000506000000020004" pitchFamily="2" charset="0"/>
                <a:ea typeface="+mn-ea"/>
                <a:cs typeface="+mn-cs"/>
              </a:defRPr>
            </a:lvl3pPr>
            <a:lvl4pPr marL="1571250" indent="-392813" algn="l" defTabSz="1007212" rtl="0" eaLnBrk="1" latinLnBrk="0" hangingPunct="1">
              <a:spcBef>
                <a:spcPct val="20000"/>
              </a:spcBef>
              <a:buClr>
                <a:schemeClr val="tx2"/>
              </a:buClr>
              <a:buSzPct val="110000"/>
              <a:buFont typeface="EYInterstate Light" panose="02000506000000020004" pitchFamily="2" charset="0"/>
              <a:buChar char="•"/>
              <a:defRPr sz="1542" kern="1200">
                <a:solidFill>
                  <a:schemeClr val="bg1"/>
                </a:solidFill>
                <a:latin typeface="EYInterstate Light" panose="02000506000000020004" pitchFamily="2" charset="0"/>
                <a:ea typeface="+mn-ea"/>
                <a:cs typeface="+mn-cs"/>
              </a:defRPr>
            </a:lvl4pPr>
            <a:lvl5pPr marL="1964063" indent="-392813" algn="l" defTabSz="1007212" rtl="0" eaLnBrk="1" latinLnBrk="0" hangingPunct="1">
              <a:spcBef>
                <a:spcPct val="20000"/>
              </a:spcBef>
              <a:buClr>
                <a:schemeClr val="tx2"/>
              </a:buClr>
              <a:buSzPct val="110000"/>
              <a:buFont typeface="EYInterstate Light" panose="02000506000000020004" pitchFamily="2" charset="0"/>
              <a:buChar char="•"/>
              <a:defRPr sz="1322" kern="1200">
                <a:solidFill>
                  <a:schemeClr val="bg1"/>
                </a:solidFill>
                <a:latin typeface="EYInterstate Light" panose="02000506000000020004" pitchFamily="2" charset="0"/>
                <a:ea typeface="+mn-ea"/>
                <a:cs typeface="+mn-cs"/>
              </a:defRPr>
            </a:lvl5pPr>
            <a:lvl6pPr marL="2769832"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6pPr>
            <a:lvl7pPr marL="3273438"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7pPr>
            <a:lvl8pPr marL="3777044"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8pPr>
            <a:lvl9pPr marL="4280649" indent="-251803" algn="l" defTabSz="1007212" rtl="0" eaLnBrk="1" latinLnBrk="0" hangingPunct="1">
              <a:spcBef>
                <a:spcPct val="20000"/>
              </a:spcBef>
              <a:buFont typeface="Arial" pitchFamily="34" charset="0"/>
              <a:buChar char="•"/>
              <a:defRPr sz="2203" kern="1200">
                <a:solidFill>
                  <a:schemeClr val="tx1"/>
                </a:solidFill>
                <a:latin typeface="+mn-lt"/>
                <a:ea typeface="+mn-ea"/>
                <a:cs typeface="+mn-cs"/>
              </a:defRPr>
            </a:lvl9pPr>
          </a:lstStyle>
          <a:p>
            <a:pPr defTabSz="1007115">
              <a:spcBef>
                <a:spcPts val="1400"/>
              </a:spcBef>
              <a:buClr>
                <a:srgbClr val="FFE600"/>
              </a:buClr>
              <a:defRPr/>
            </a:pPr>
            <a:r>
              <a:rPr lang="en-US" sz="1400" err="1">
                <a:solidFill>
                  <a:schemeClr val="tx1"/>
                </a:solidFill>
              </a:rPr>
              <a:t>Οι</a:t>
            </a:r>
            <a:r>
              <a:rPr lang="en-US" sz="1400">
                <a:solidFill>
                  <a:schemeClr val="tx1"/>
                </a:solidFill>
              </a:rPr>
              <a:t> πα</a:t>
            </a:r>
            <a:r>
              <a:rPr lang="en-US" sz="1400" err="1">
                <a:solidFill>
                  <a:schemeClr val="tx1"/>
                </a:solidFill>
              </a:rPr>
              <a:t>ρ</a:t>
            </a:r>
            <a:r>
              <a:rPr lang="en-US" sz="1400">
                <a:solidFill>
                  <a:schemeClr val="tx1"/>
                </a:solidFill>
              </a:rPr>
              <a:t>α</a:t>
            </a:r>
            <a:r>
              <a:rPr lang="en-US" sz="1400" err="1">
                <a:solidFill>
                  <a:schemeClr val="tx1"/>
                </a:solidFill>
              </a:rPr>
              <a:t>κάτω</a:t>
            </a:r>
            <a:r>
              <a:rPr lang="en-US" sz="1400">
                <a:solidFill>
                  <a:schemeClr val="tx1"/>
                </a:solidFill>
              </a:rPr>
              <a:t> π</a:t>
            </a:r>
            <a:r>
              <a:rPr lang="en-US" sz="1400" err="1">
                <a:solidFill>
                  <a:schemeClr val="tx1"/>
                </a:solidFill>
              </a:rPr>
              <a:t>ροτάσεις</a:t>
            </a:r>
            <a:r>
              <a:rPr lang="en-US" sz="1400">
                <a:solidFill>
                  <a:schemeClr val="tx1"/>
                </a:solidFill>
              </a:rPr>
              <a:t> </a:t>
            </a:r>
            <a:r>
              <a:rPr lang="en-US" sz="1400" err="1">
                <a:solidFill>
                  <a:schemeClr val="tx1"/>
                </a:solidFill>
              </a:rPr>
              <a:t>είν</a:t>
            </a:r>
            <a:r>
              <a:rPr lang="en-US" sz="1400">
                <a:solidFill>
                  <a:schemeClr val="tx1"/>
                </a:solidFill>
              </a:rPr>
              <a:t>α</a:t>
            </a:r>
            <a:r>
              <a:rPr lang="en-US" sz="1400" err="1">
                <a:solidFill>
                  <a:schemeClr val="tx1"/>
                </a:solidFill>
              </a:rPr>
              <a:t>ι</a:t>
            </a:r>
            <a:r>
              <a:rPr lang="en-US" sz="1400">
                <a:solidFill>
                  <a:schemeClr val="tx1"/>
                </a:solidFill>
              </a:rPr>
              <a:t> </a:t>
            </a:r>
            <a:r>
              <a:rPr lang="en-US" sz="1400" b="1" err="1">
                <a:solidFill>
                  <a:srgbClr val="27ACAA"/>
                </a:solidFill>
              </a:rPr>
              <a:t>ενδεικτικές</a:t>
            </a:r>
            <a:r>
              <a:rPr lang="en-US" sz="1400" b="1">
                <a:solidFill>
                  <a:srgbClr val="27ACAA"/>
                </a:solidFill>
              </a:rPr>
              <a:t> </a:t>
            </a:r>
            <a:r>
              <a:rPr lang="en-US" sz="1400" b="1" err="1">
                <a:solidFill>
                  <a:srgbClr val="27ACAA"/>
                </a:solidFill>
              </a:rPr>
              <a:t>της</a:t>
            </a:r>
            <a:r>
              <a:rPr lang="en-US" sz="1400" b="1">
                <a:solidFill>
                  <a:srgbClr val="27ACAA"/>
                </a:solidFill>
              </a:rPr>
              <a:t> α</a:t>
            </a:r>
            <a:r>
              <a:rPr lang="en-US" sz="1400" b="1" err="1">
                <a:solidFill>
                  <a:srgbClr val="27ACAA"/>
                </a:solidFill>
              </a:rPr>
              <a:t>ξί</a:t>
            </a:r>
            <a:r>
              <a:rPr lang="en-US" sz="1400" b="1">
                <a:solidFill>
                  <a:srgbClr val="27ACAA"/>
                </a:solidFill>
              </a:rPr>
              <a:t>α</a:t>
            </a:r>
            <a:r>
              <a:rPr lang="en-US" sz="1400" b="1" err="1">
                <a:solidFill>
                  <a:srgbClr val="27ACAA"/>
                </a:solidFill>
              </a:rPr>
              <a:t>ς</a:t>
            </a:r>
            <a:r>
              <a:rPr lang="en-US" sz="1400" b="1">
                <a:solidFill>
                  <a:srgbClr val="27ACAA"/>
                </a:solidFill>
              </a:rPr>
              <a:t> </a:t>
            </a:r>
            <a:r>
              <a:rPr lang="en-US" sz="1400">
                <a:solidFill>
                  <a:schemeClr val="tx1"/>
                </a:solidFill>
              </a:rPr>
              <a:t>π</a:t>
            </a:r>
            <a:r>
              <a:rPr lang="en-US" sz="1400" err="1">
                <a:solidFill>
                  <a:schemeClr val="tx1"/>
                </a:solidFill>
              </a:rPr>
              <a:t>ου</a:t>
            </a:r>
            <a:r>
              <a:rPr lang="en-US" sz="1400">
                <a:solidFill>
                  <a:schemeClr val="tx1"/>
                </a:solidFill>
              </a:rPr>
              <a:t> π</a:t>
            </a:r>
            <a:r>
              <a:rPr lang="en-US" sz="1400" err="1">
                <a:solidFill>
                  <a:schemeClr val="tx1"/>
                </a:solidFill>
              </a:rPr>
              <a:t>ροτείνετ</a:t>
            </a:r>
            <a:r>
              <a:rPr lang="en-US" sz="1400">
                <a:solidFill>
                  <a:schemeClr val="tx1"/>
                </a:solidFill>
              </a:rPr>
              <a:t>α</a:t>
            </a:r>
            <a:r>
              <a:rPr lang="en-US" sz="1400" err="1">
                <a:solidFill>
                  <a:schemeClr val="tx1"/>
                </a:solidFill>
              </a:rPr>
              <a:t>ι</a:t>
            </a:r>
            <a:r>
              <a:rPr lang="en-US" sz="1400">
                <a:solidFill>
                  <a:schemeClr val="tx1"/>
                </a:solidFill>
              </a:rPr>
              <a:t> </a:t>
            </a:r>
            <a:r>
              <a:rPr lang="en-US" sz="1400" err="1">
                <a:solidFill>
                  <a:schemeClr val="tx1"/>
                </a:solidFill>
              </a:rPr>
              <a:t>στον</a:t>
            </a:r>
            <a:r>
              <a:rPr lang="en-US" sz="1400">
                <a:solidFill>
                  <a:schemeClr val="tx1"/>
                </a:solidFill>
              </a:rPr>
              <a:t> </a:t>
            </a:r>
            <a:r>
              <a:rPr lang="en-US" sz="1400" err="1">
                <a:solidFill>
                  <a:schemeClr val="tx1"/>
                </a:solidFill>
              </a:rPr>
              <a:t>Ασθενή</a:t>
            </a:r>
            <a:r>
              <a:rPr lang="en-US" sz="1400">
                <a:solidFill>
                  <a:schemeClr val="tx1"/>
                </a:solidFill>
              </a:rPr>
              <a:t>, </a:t>
            </a:r>
            <a:r>
              <a:rPr lang="en-US" sz="1400" err="1">
                <a:solidFill>
                  <a:schemeClr val="tx1"/>
                </a:solidFill>
              </a:rPr>
              <a:t>το</a:t>
            </a:r>
            <a:r>
              <a:rPr lang="en-US" sz="1400">
                <a:solidFill>
                  <a:schemeClr val="tx1"/>
                </a:solidFill>
              </a:rPr>
              <a:t> </a:t>
            </a:r>
            <a:r>
              <a:rPr lang="en-US" sz="1400" err="1">
                <a:solidFill>
                  <a:schemeClr val="tx1"/>
                </a:solidFill>
              </a:rPr>
              <a:t>Νοσοκομείο</a:t>
            </a:r>
            <a:r>
              <a:rPr lang="en-US" sz="1400">
                <a:solidFill>
                  <a:schemeClr val="tx1"/>
                </a:solidFill>
              </a:rPr>
              <a:t> </a:t>
            </a:r>
            <a:r>
              <a:rPr lang="en-US" sz="1400" err="1">
                <a:solidFill>
                  <a:schemeClr val="tx1"/>
                </a:solidFill>
              </a:rPr>
              <a:t>κ</a:t>
            </a:r>
            <a:r>
              <a:rPr lang="en-US" sz="1400">
                <a:solidFill>
                  <a:schemeClr val="tx1"/>
                </a:solidFill>
              </a:rPr>
              <a:t>α</a:t>
            </a:r>
            <a:r>
              <a:rPr lang="en-US" sz="1400" err="1">
                <a:solidFill>
                  <a:schemeClr val="tx1"/>
                </a:solidFill>
              </a:rPr>
              <a:t>ι</a:t>
            </a:r>
            <a:r>
              <a:rPr lang="en-US" sz="1400">
                <a:solidFill>
                  <a:schemeClr val="tx1"/>
                </a:solidFill>
              </a:rPr>
              <a:t> </a:t>
            </a:r>
            <a:r>
              <a:rPr lang="en-US" sz="1400" err="1">
                <a:solidFill>
                  <a:schemeClr val="tx1"/>
                </a:solidFill>
              </a:rPr>
              <a:t>το</a:t>
            </a:r>
            <a:r>
              <a:rPr lang="en-US" sz="1400">
                <a:solidFill>
                  <a:schemeClr val="tx1"/>
                </a:solidFill>
              </a:rPr>
              <a:t> </a:t>
            </a:r>
            <a:r>
              <a:rPr lang="en-US" sz="1400" err="1">
                <a:solidFill>
                  <a:schemeClr val="tx1"/>
                </a:solidFill>
              </a:rPr>
              <a:t>Υ</a:t>
            </a:r>
            <a:r>
              <a:rPr lang="en-US" sz="1400">
                <a:solidFill>
                  <a:schemeClr val="tx1"/>
                </a:solidFill>
              </a:rPr>
              <a:t>π</a:t>
            </a:r>
            <a:r>
              <a:rPr lang="en-US" sz="1400" err="1">
                <a:solidFill>
                  <a:schemeClr val="tx1"/>
                </a:solidFill>
              </a:rPr>
              <a:t>ουργείο</a:t>
            </a:r>
            <a:endParaRPr lang="en-US" sz="1400">
              <a:solidFill>
                <a:schemeClr val="tx1"/>
              </a:solidFill>
            </a:endParaRPr>
          </a:p>
        </p:txBody>
      </p:sp>
      <p:sp>
        <p:nvSpPr>
          <p:cNvPr id="6" name="Title 5">
            <a:extLst>
              <a:ext uri="{FF2B5EF4-FFF2-40B4-BE49-F238E27FC236}">
                <a16:creationId xmlns:a16="http://schemas.microsoft.com/office/drawing/2014/main" id="{754C5553-98FF-B14C-9CF9-A65EE01AEA09}"/>
              </a:ext>
            </a:extLst>
          </p:cNvPr>
          <p:cNvSpPr>
            <a:spLocks noGrp="1"/>
          </p:cNvSpPr>
          <p:nvPr>
            <p:ph type="title"/>
          </p:nvPr>
        </p:nvSpPr>
        <p:spPr>
          <a:xfrm>
            <a:off x="578165" y="514221"/>
            <a:ext cx="11586126" cy="276999"/>
          </a:xfrm>
        </p:spPr>
        <p:txBody>
          <a:bodyPr vert="horz"/>
          <a:lstStyle/>
          <a:p>
            <a:r>
              <a:rPr lang="el-GR" sz="1800"/>
              <a:t>Πρόταση Αξίας Ι Οφέλη από το ΟΙΚΟΘΕΝ</a:t>
            </a:r>
          </a:p>
        </p:txBody>
      </p:sp>
      <p:sp>
        <p:nvSpPr>
          <p:cNvPr id="29" name="Rectangle 28">
            <a:extLst>
              <a:ext uri="{FF2B5EF4-FFF2-40B4-BE49-F238E27FC236}">
                <a16:creationId xmlns:a16="http://schemas.microsoft.com/office/drawing/2014/main" id="{B79A222D-5725-8E4F-A998-9304944D3ECC}"/>
              </a:ext>
            </a:extLst>
          </p:cNvPr>
          <p:cNvSpPr/>
          <p:nvPr/>
        </p:nvSpPr>
        <p:spPr bwMode="auto">
          <a:xfrm>
            <a:off x="578165" y="1604143"/>
            <a:ext cx="3695648" cy="5379136"/>
          </a:xfrm>
          <a:prstGeom prst="rect">
            <a:avLst/>
          </a:prstGeom>
          <a:solidFill>
            <a:schemeClr val="accent3">
              <a:lumMod val="20000"/>
              <a:lumOff val="80000"/>
              <a:alpha val="50220"/>
            </a:schemeClr>
          </a:solidFill>
          <a:ln w="9525" cap="flat" cmpd="sng" algn="ctr">
            <a:noFill/>
            <a:prstDash val="solid"/>
            <a:round/>
            <a:headEnd type="none" w="med" len="med"/>
            <a:tailEnd type="none" w="med" len="med"/>
          </a:ln>
          <a:effectLst/>
        </p:spPr>
        <p:txBody>
          <a:bodyPr rot="0" spcFirstLastPara="0" vertOverflow="overflow" horzOverflow="overflow" vert="horz" wrap="square" lIns="144000" tIns="288000" rIns="144000" bIns="45717" numCol="1" spcCol="0" rtlCol="0" fromWordArt="0" anchor="t" anchorCtr="0" forceAA="0" compatLnSpc="1">
            <a:prstTxWarp prst="textNoShape">
              <a:avLst/>
            </a:prstTxWarp>
            <a:noAutofit/>
          </a:bodyPr>
          <a:lstStyle/>
          <a:p>
            <a:pPr defTabSz="1019077"/>
            <a:r>
              <a:rPr lang="el-GR" sz="1600" b="1" dirty="0">
                <a:solidFill>
                  <a:srgbClr val="2E2E38"/>
                </a:solidFill>
                <a:latin typeface="+mn-lt"/>
              </a:rPr>
              <a:t>Οφέλη</a:t>
            </a:r>
            <a:r>
              <a:rPr lang="en-GB" sz="1600" b="1" dirty="0">
                <a:solidFill>
                  <a:srgbClr val="2E2E38"/>
                </a:solidFill>
                <a:latin typeface="+mn-lt"/>
              </a:rPr>
              <a:t> </a:t>
            </a:r>
            <a:r>
              <a:rPr lang="en-GB" sz="1600" b="1" dirty="0" err="1">
                <a:solidFill>
                  <a:srgbClr val="2E2E38"/>
                </a:solidFill>
                <a:latin typeface="+mn-lt"/>
              </a:rPr>
              <a:t>γι</a:t>
            </a:r>
            <a:r>
              <a:rPr lang="en-GB" sz="1600" b="1" dirty="0">
                <a:solidFill>
                  <a:srgbClr val="2E2E38"/>
                </a:solidFill>
                <a:latin typeface="+mn-lt"/>
              </a:rPr>
              <a:t>α τον Ασθενή</a:t>
            </a:r>
          </a:p>
          <a:p>
            <a:pPr defTabSz="1019077"/>
            <a:endParaRPr lang="en-GB" sz="1400" b="1" dirty="0">
              <a:solidFill>
                <a:srgbClr val="2E2E38"/>
              </a:solidFill>
              <a:latin typeface="+mn-lt"/>
              <a:cs typeface="Arial" charset="0"/>
            </a:endParaRPr>
          </a:p>
          <a:p>
            <a:r>
              <a:rPr lang="en-US" sz="1200" dirty="0">
                <a:latin typeface="+mn-lt"/>
              </a:rPr>
              <a:t>To </a:t>
            </a:r>
            <a:r>
              <a:rPr lang="el-GR" sz="1200" dirty="0">
                <a:latin typeface="+mn-lt"/>
              </a:rPr>
              <a:t>προνόμιο της:</a:t>
            </a:r>
          </a:p>
          <a:p>
            <a:pPr marL="171450" indent="-171450">
              <a:buFont typeface="EYInterstate Light" panose="02000506000000020004" pitchFamily="2" charset="0"/>
              <a:buChar char="–"/>
            </a:pPr>
            <a:r>
              <a:rPr lang="el-GR" sz="1200" dirty="0">
                <a:latin typeface="+mn-lt"/>
              </a:rPr>
              <a:t>ποιοτικής θεραπείας σε οικείο και φιλικό        περιβάλλον</a:t>
            </a:r>
          </a:p>
          <a:p>
            <a:pPr marL="189744" indent="-189744">
              <a:buFontTx/>
              <a:buChar char="-"/>
            </a:pPr>
            <a:r>
              <a:rPr lang="el-GR" sz="1200" dirty="0">
                <a:latin typeface="+mn-lt"/>
              </a:rPr>
              <a:t>μείωσης χρονοβόρων και επαχθών συχνά μετακινήσεων</a:t>
            </a:r>
          </a:p>
          <a:p>
            <a:pPr marL="189744" indent="-189744">
              <a:buFontTx/>
              <a:buChar char="-"/>
            </a:pPr>
            <a:r>
              <a:rPr lang="el-GR" sz="1200" dirty="0">
                <a:latin typeface="+mn-lt"/>
              </a:rPr>
              <a:t>μείωσης κινδύνου νοσοκομειακών λοιμώξεων</a:t>
            </a:r>
          </a:p>
          <a:p>
            <a:pPr marL="189744" indent="-189744">
              <a:buFontTx/>
              <a:buChar char="-"/>
            </a:pPr>
            <a:r>
              <a:rPr lang="el-GR" sz="1200" dirty="0">
                <a:latin typeface="+mn-lt"/>
              </a:rPr>
              <a:t>βελτίωσης της ποιότητας της περίθαλψης αλλά και εν γένει της ζωής του ασθενούς</a:t>
            </a:r>
          </a:p>
          <a:p>
            <a:pPr marL="189744" indent="-189744">
              <a:buFontTx/>
              <a:buChar char="-"/>
            </a:pPr>
            <a:r>
              <a:rPr lang="el-GR" sz="1200" dirty="0">
                <a:latin typeface="+mn-lt"/>
              </a:rPr>
              <a:t>σεβασμού της αξιοπρέπειας του ατόμου</a:t>
            </a:r>
          </a:p>
          <a:p>
            <a:endParaRPr lang="el-GR" sz="1200" dirty="0">
              <a:latin typeface="+mn-lt"/>
            </a:endParaRPr>
          </a:p>
          <a:p>
            <a:r>
              <a:rPr lang="el-GR" sz="1200" dirty="0">
                <a:latin typeface="+mn-lt"/>
              </a:rPr>
              <a:t>..θα είναι πλέον </a:t>
            </a:r>
            <a:r>
              <a:rPr lang="el-GR" sz="1200" b="1" dirty="0">
                <a:latin typeface="+mn-lt"/>
              </a:rPr>
              <a:t>διαθέσιμο</a:t>
            </a:r>
            <a:r>
              <a:rPr lang="el-GR" sz="1200" dirty="0">
                <a:latin typeface="+mn-lt"/>
              </a:rPr>
              <a:t> </a:t>
            </a:r>
            <a:r>
              <a:rPr lang="el-GR" sz="1200" b="1" dirty="0">
                <a:latin typeface="+mn-lt"/>
              </a:rPr>
              <a:t>σε όλους τους ασθενείς</a:t>
            </a:r>
            <a:endParaRPr lang="en-GB" sz="1200" dirty="0">
              <a:latin typeface="+mn-lt"/>
              <a:cs typeface="Arial" charset="0"/>
            </a:endParaRPr>
          </a:p>
          <a:p>
            <a:pPr marL="285722" indent="-285722" defTabSz="1019077">
              <a:lnSpc>
                <a:spcPct val="120000"/>
              </a:lnSpc>
              <a:buFont typeface="Arial" panose="020B0604020202020204" pitchFamily="34" charset="0"/>
              <a:buChar char="•"/>
            </a:pPr>
            <a:r>
              <a:rPr lang="en-GB" sz="1200" dirty="0">
                <a:latin typeface="+mn-lt"/>
                <a:cs typeface="Arial"/>
              </a:rPr>
              <a:t>Η </a:t>
            </a:r>
            <a:r>
              <a:rPr lang="en-GB" sz="1200" dirty="0" err="1">
                <a:latin typeface="+mn-lt"/>
                <a:cs typeface="Arial"/>
              </a:rPr>
              <a:t>οικογένει</a:t>
            </a:r>
            <a:r>
              <a:rPr lang="en-GB" sz="1200" dirty="0">
                <a:latin typeface="+mn-lt"/>
                <a:cs typeface="Arial"/>
              </a:rPr>
              <a:t>α</a:t>
            </a:r>
            <a:r>
              <a:rPr lang="el-GR" sz="1200" dirty="0">
                <a:latin typeface="+mn-lt"/>
                <a:cs typeface="Arial"/>
              </a:rPr>
              <a:t> του ασθενή</a:t>
            </a:r>
            <a:r>
              <a:rPr lang="en-GB" sz="1200" dirty="0">
                <a:latin typeface="+mn-lt"/>
                <a:cs typeface="Arial"/>
              </a:rPr>
              <a:t> μπ</a:t>
            </a:r>
            <a:r>
              <a:rPr lang="en-GB" sz="1200" dirty="0" err="1">
                <a:latin typeface="+mn-lt"/>
                <a:cs typeface="Arial"/>
              </a:rPr>
              <a:t>ορεί</a:t>
            </a:r>
            <a:r>
              <a:rPr lang="en-GB" sz="1200" dirty="0">
                <a:latin typeface="+mn-lt"/>
                <a:cs typeface="Arial"/>
              </a:rPr>
              <a:t> να </a:t>
            </a:r>
            <a:r>
              <a:rPr lang="en-GB" sz="1200" dirty="0" err="1">
                <a:latin typeface="+mn-lt"/>
                <a:cs typeface="Arial"/>
              </a:rPr>
              <a:t>είν</a:t>
            </a:r>
            <a:r>
              <a:rPr lang="en-GB" sz="1200" dirty="0">
                <a:latin typeface="+mn-lt"/>
                <a:cs typeface="Arial"/>
              </a:rPr>
              <a:t>αι κοντά </a:t>
            </a:r>
            <a:r>
              <a:rPr lang="el-GR" sz="1200" dirty="0">
                <a:latin typeface="+mn-lt"/>
                <a:cs typeface="Arial"/>
              </a:rPr>
              <a:t>του</a:t>
            </a:r>
          </a:p>
          <a:p>
            <a:pPr marL="285722" indent="-285722" defTabSz="1019077">
              <a:lnSpc>
                <a:spcPct val="120000"/>
              </a:lnSpc>
              <a:buFont typeface="Arial" panose="020B0604020202020204" pitchFamily="34" charset="0"/>
              <a:buChar char="•"/>
            </a:pPr>
            <a:r>
              <a:rPr lang="el-GR" sz="1200" dirty="0">
                <a:latin typeface="+mn-lt"/>
                <a:cs typeface="Arial"/>
              </a:rPr>
              <a:t>Μείωση εξόδων μετακίνησης ασθενή</a:t>
            </a:r>
            <a:r>
              <a:rPr lang="en-US" sz="1200" dirty="0">
                <a:latin typeface="+mn-lt"/>
                <a:cs typeface="Arial"/>
              </a:rPr>
              <a:t> </a:t>
            </a:r>
            <a:r>
              <a:rPr lang="el-GR" sz="1200" dirty="0">
                <a:latin typeface="+mn-lt"/>
                <a:cs typeface="Arial"/>
              </a:rPr>
              <a:t>και συνοδών</a:t>
            </a:r>
          </a:p>
          <a:p>
            <a:pPr marL="285722" indent="-285722" defTabSz="1019077">
              <a:lnSpc>
                <a:spcPct val="120000"/>
              </a:lnSpc>
              <a:buFont typeface="Arial" panose="020B0604020202020204" pitchFamily="34" charset="0"/>
              <a:buChar char="•"/>
            </a:pPr>
            <a:r>
              <a:rPr lang="el-GR" sz="1200" dirty="0">
                <a:latin typeface="+mn-lt"/>
                <a:ea typeface="Arial"/>
                <a:cs typeface="Arial"/>
                <a:sym typeface="Arial"/>
              </a:rPr>
              <a:t>Εναρμόνιση των παρεχόμενων νοσηλευτικών υπηρεσιών με τις βέλτιστες διεθνείς πρακτικές </a:t>
            </a:r>
            <a:endParaRPr lang="en-GB" sz="1200" dirty="0">
              <a:latin typeface="+mn-lt"/>
              <a:cs typeface="Arial"/>
            </a:endParaRPr>
          </a:p>
          <a:p>
            <a:pPr defTabSz="1019077">
              <a:lnSpc>
                <a:spcPct val="120000"/>
              </a:lnSpc>
              <a:spcAft>
                <a:spcPts val="600"/>
              </a:spcAft>
            </a:pPr>
            <a:r>
              <a:rPr lang="en-GB" sz="1600" dirty="0">
                <a:solidFill>
                  <a:srgbClr val="2E2E38"/>
                </a:solidFill>
              </a:rPr>
              <a:t/>
            </a:r>
            <a:br>
              <a:rPr lang="en-GB" sz="1600" dirty="0">
                <a:solidFill>
                  <a:srgbClr val="2E2E38"/>
                </a:solidFill>
              </a:rPr>
            </a:br>
            <a:endParaRPr lang="en-GR" sz="1200" dirty="0">
              <a:solidFill>
                <a:srgbClr val="2E2E38"/>
              </a:solidFill>
            </a:endParaRPr>
          </a:p>
        </p:txBody>
      </p:sp>
      <p:sp>
        <p:nvSpPr>
          <p:cNvPr id="30" name="Rectangle 29">
            <a:extLst>
              <a:ext uri="{FF2B5EF4-FFF2-40B4-BE49-F238E27FC236}">
                <a16:creationId xmlns:a16="http://schemas.microsoft.com/office/drawing/2014/main" id="{DBF20E5E-FA71-5E4F-BE0F-C26F6B479E4C}"/>
              </a:ext>
            </a:extLst>
          </p:cNvPr>
          <p:cNvSpPr/>
          <p:nvPr/>
        </p:nvSpPr>
        <p:spPr bwMode="auto">
          <a:xfrm>
            <a:off x="4523403" y="1604141"/>
            <a:ext cx="3695649" cy="5379137"/>
          </a:xfrm>
          <a:prstGeom prst="rect">
            <a:avLst/>
          </a:prstGeom>
          <a:solidFill>
            <a:srgbClr val="CAE8E7">
              <a:alpha val="69918"/>
            </a:srgbClr>
          </a:solidFill>
          <a:ln w="9525" cap="flat" cmpd="sng" algn="ctr">
            <a:noFill/>
            <a:prstDash val="solid"/>
            <a:round/>
            <a:headEnd type="none" w="med" len="med"/>
            <a:tailEnd type="none" w="med" len="med"/>
          </a:ln>
          <a:effectLst/>
        </p:spPr>
        <p:txBody>
          <a:bodyPr rot="0" spcFirstLastPara="0" vertOverflow="overflow" horzOverflow="overflow" vert="horz" wrap="square" lIns="144000" tIns="288000" rIns="144000" bIns="45717" numCol="1" spcCol="0" rtlCol="0" fromWordArt="0" anchor="t" anchorCtr="0" forceAA="0" compatLnSpc="1">
            <a:prstTxWarp prst="textNoShape">
              <a:avLst/>
            </a:prstTxWarp>
            <a:noAutofit/>
          </a:bodyPr>
          <a:lstStyle/>
          <a:p>
            <a:pPr defTabSz="1019077"/>
            <a:r>
              <a:rPr lang="el-GR" sz="1600" b="1">
                <a:solidFill>
                  <a:srgbClr val="2E2E38"/>
                </a:solidFill>
                <a:latin typeface="+mn-lt"/>
                <a:cs typeface="Arial"/>
              </a:rPr>
              <a:t>Οφέλη</a:t>
            </a:r>
            <a:r>
              <a:rPr lang="en-GB" sz="1600" b="1">
                <a:solidFill>
                  <a:srgbClr val="2E2E38"/>
                </a:solidFill>
                <a:latin typeface="+mn-lt"/>
                <a:cs typeface="Arial"/>
              </a:rPr>
              <a:t> </a:t>
            </a:r>
            <a:r>
              <a:rPr lang="en-GB" sz="1600" b="1" err="1">
                <a:solidFill>
                  <a:srgbClr val="2E2E38"/>
                </a:solidFill>
                <a:latin typeface="+mn-lt"/>
                <a:cs typeface="Arial"/>
              </a:rPr>
              <a:t>γι</a:t>
            </a:r>
            <a:r>
              <a:rPr lang="en-GB" sz="1600" b="1">
                <a:solidFill>
                  <a:srgbClr val="2E2E38"/>
                </a:solidFill>
                <a:latin typeface="+mn-lt"/>
                <a:cs typeface="Arial"/>
              </a:rPr>
              <a:t>α το Νοσοκομείο</a:t>
            </a:r>
            <a:endParaRPr lang="el-GR" sz="1600" b="1">
              <a:solidFill>
                <a:srgbClr val="2E2E38"/>
              </a:solidFill>
              <a:latin typeface="+mn-lt"/>
              <a:cs typeface="Arial"/>
            </a:endParaRPr>
          </a:p>
          <a:p>
            <a:pPr defTabSz="1019077"/>
            <a:endParaRPr lang="en-GB" sz="1200" b="1">
              <a:solidFill>
                <a:srgbClr val="2E2E38"/>
              </a:solidFill>
              <a:latin typeface="+mn-lt"/>
              <a:cs typeface="Arial"/>
            </a:endParaRPr>
          </a:p>
          <a:p>
            <a:pPr marL="285722" indent="-285722" defTabSz="1019077">
              <a:lnSpc>
                <a:spcPct val="120000"/>
              </a:lnSpc>
              <a:buFont typeface="Arial" panose="020B0604020202020204" pitchFamily="34" charset="0"/>
              <a:buChar char="•"/>
            </a:pPr>
            <a:r>
              <a:rPr lang="el-GR" sz="1200">
                <a:solidFill>
                  <a:srgbClr val="2E2E38"/>
                </a:solidFill>
                <a:latin typeface="+mn-lt"/>
              </a:rPr>
              <a:t>Αύξηση του αριθμού των περιστατικών που θα διαχειρίζεται καθημερινά το </a:t>
            </a:r>
            <a:r>
              <a:rPr lang="el-GR" sz="1200" dirty="0">
                <a:solidFill>
                  <a:srgbClr val="2E2E38"/>
                </a:solidFill>
                <a:latin typeface="+mn-lt"/>
              </a:rPr>
              <a:t>ΚΗΝ </a:t>
            </a:r>
            <a:r>
              <a:rPr lang="el-GR" sz="1200">
                <a:solidFill>
                  <a:srgbClr val="2E2E38"/>
                </a:solidFill>
                <a:latin typeface="+mn-lt"/>
              </a:rPr>
              <a:t>Νίκος Κούρκουλος </a:t>
            </a:r>
          </a:p>
          <a:p>
            <a:pPr marL="285722" indent="-285722" defTabSz="1019077">
              <a:lnSpc>
                <a:spcPct val="120000"/>
              </a:lnSpc>
              <a:buFont typeface="Arial" panose="020B0604020202020204" pitchFamily="34" charset="0"/>
              <a:buChar char="•"/>
            </a:pPr>
            <a:r>
              <a:rPr lang="el-GR" sz="1200">
                <a:solidFill>
                  <a:srgbClr val="2E2E38"/>
                </a:solidFill>
                <a:latin typeface="+mn-lt"/>
              </a:rPr>
              <a:t>Προοδευτική μείωση κόστους</a:t>
            </a:r>
          </a:p>
          <a:p>
            <a:pPr marL="285722" indent="-285722" defTabSz="1019077">
              <a:lnSpc>
                <a:spcPct val="120000"/>
              </a:lnSpc>
              <a:buFont typeface="Arial" panose="020B0604020202020204" pitchFamily="34" charset="0"/>
              <a:buChar char="•"/>
            </a:pPr>
            <a:r>
              <a:rPr lang="el-GR" sz="1200">
                <a:solidFill>
                  <a:srgbClr val="2E2E38"/>
                </a:solidFill>
                <a:latin typeface="+mn-lt"/>
              </a:rPr>
              <a:t>Αποσυμφόρηση υφιστάμενων δομών</a:t>
            </a:r>
            <a:endParaRPr lang="en-GB" sz="1200">
              <a:solidFill>
                <a:srgbClr val="2E2E38"/>
              </a:solidFill>
              <a:latin typeface="+mn-lt"/>
            </a:endParaRPr>
          </a:p>
          <a:p>
            <a:pPr marL="285722" indent="-285722" defTabSz="1019077">
              <a:lnSpc>
                <a:spcPct val="120000"/>
              </a:lnSpc>
              <a:buFont typeface="Arial" panose="020B0604020202020204" pitchFamily="34" charset="0"/>
              <a:buChar char="•"/>
            </a:pPr>
            <a:r>
              <a:rPr lang="el-GR" sz="1200">
                <a:solidFill>
                  <a:srgbClr val="2E2E38"/>
                </a:solidFill>
                <a:latin typeface="+mn-lt"/>
              </a:rPr>
              <a:t>Αύξηση </a:t>
            </a:r>
            <a:r>
              <a:rPr lang="en-GB" sz="1200">
                <a:solidFill>
                  <a:srgbClr val="2E2E38"/>
                </a:solidFill>
                <a:latin typeface="+mn-lt"/>
              </a:rPr>
              <a:t>π</a:t>
            </a:r>
            <a:r>
              <a:rPr lang="en-GB" sz="1200" err="1">
                <a:solidFill>
                  <a:srgbClr val="2E2E38"/>
                </a:solidFill>
                <a:latin typeface="+mn-lt"/>
              </a:rPr>
              <a:t>οιότητ</a:t>
            </a:r>
            <a:r>
              <a:rPr lang="en-GB" sz="1200">
                <a:solidFill>
                  <a:srgbClr val="2E2E38"/>
                </a:solidFill>
                <a:latin typeface="+mn-lt"/>
              </a:rPr>
              <a:t>α</a:t>
            </a:r>
            <a:r>
              <a:rPr lang="el-GR" sz="1200">
                <a:solidFill>
                  <a:srgbClr val="2E2E38"/>
                </a:solidFill>
                <a:latin typeface="+mn-lt"/>
              </a:rPr>
              <a:t>ς</a:t>
            </a:r>
            <a:r>
              <a:rPr lang="en-GB" sz="1200">
                <a:solidFill>
                  <a:srgbClr val="2E2E38"/>
                </a:solidFill>
                <a:latin typeface="+mn-lt"/>
              </a:rPr>
              <a:t> πα</a:t>
            </a:r>
            <a:r>
              <a:rPr lang="en-GB" sz="1200" err="1">
                <a:solidFill>
                  <a:srgbClr val="2E2E38"/>
                </a:solidFill>
                <a:latin typeface="+mn-lt"/>
              </a:rPr>
              <a:t>ρεχόμενων</a:t>
            </a:r>
            <a:r>
              <a:rPr lang="en-GB" sz="1200">
                <a:solidFill>
                  <a:srgbClr val="2E2E38"/>
                </a:solidFill>
                <a:latin typeface="+mn-lt"/>
              </a:rPr>
              <a:t> υπ</a:t>
            </a:r>
            <a:r>
              <a:rPr lang="en-GB" sz="1200" err="1">
                <a:solidFill>
                  <a:srgbClr val="2E2E38"/>
                </a:solidFill>
                <a:latin typeface="+mn-lt"/>
              </a:rPr>
              <a:t>ηρεσιών</a:t>
            </a:r>
            <a:endParaRPr lang="en-GB" sz="1200">
              <a:solidFill>
                <a:srgbClr val="2E2E38"/>
              </a:solidFill>
              <a:latin typeface="+mn-lt"/>
            </a:endParaRPr>
          </a:p>
          <a:p>
            <a:pPr marL="285722" indent="-285722" defTabSz="1019077">
              <a:lnSpc>
                <a:spcPct val="120000"/>
              </a:lnSpc>
              <a:buFont typeface="Arial" panose="020B0604020202020204" pitchFamily="34" charset="0"/>
              <a:buChar char="•"/>
            </a:pPr>
            <a:r>
              <a:rPr lang="el-GR" sz="1200">
                <a:solidFill>
                  <a:srgbClr val="2E2E38"/>
                </a:solidFill>
                <a:latin typeface="+mn-lt"/>
              </a:rPr>
              <a:t>Κάλυψη μεγαλύτερου αριθμού ασθενών, καθώς μ</a:t>
            </a:r>
            <a:r>
              <a:rPr lang="en-GB" sz="1200">
                <a:solidFill>
                  <a:srgbClr val="2E2E38"/>
                </a:solidFill>
                <a:latin typeface="+mn-lt"/>
              </a:rPr>
              <a:t>π</a:t>
            </a:r>
            <a:r>
              <a:rPr lang="en-GB" sz="1200" err="1">
                <a:solidFill>
                  <a:srgbClr val="2E2E38"/>
                </a:solidFill>
                <a:latin typeface="+mn-lt"/>
              </a:rPr>
              <a:t>ορεί</a:t>
            </a:r>
            <a:r>
              <a:rPr lang="en-GB" sz="1200">
                <a:solidFill>
                  <a:srgbClr val="2E2E38"/>
                </a:solidFill>
                <a:latin typeface="+mn-lt"/>
              </a:rPr>
              <a:t> να πα</a:t>
            </a:r>
            <a:r>
              <a:rPr lang="en-GB" sz="1200" err="1">
                <a:solidFill>
                  <a:srgbClr val="2E2E38"/>
                </a:solidFill>
                <a:latin typeface="+mn-lt"/>
              </a:rPr>
              <a:t>ράσχει</a:t>
            </a:r>
            <a:r>
              <a:rPr lang="en-GB" sz="1200">
                <a:solidFill>
                  <a:srgbClr val="2E2E38"/>
                </a:solidFill>
                <a:latin typeface="+mn-lt"/>
              </a:rPr>
              <a:t> </a:t>
            </a:r>
            <a:r>
              <a:rPr lang="en-GB" sz="1200" err="1">
                <a:solidFill>
                  <a:srgbClr val="2E2E38"/>
                </a:solidFill>
                <a:latin typeface="+mn-lt"/>
              </a:rPr>
              <a:t>τη</a:t>
            </a:r>
            <a:r>
              <a:rPr lang="en-GB" sz="1200">
                <a:solidFill>
                  <a:srgbClr val="2E2E38"/>
                </a:solidFill>
                <a:latin typeface="+mn-lt"/>
              </a:rPr>
              <a:t> </a:t>
            </a:r>
            <a:r>
              <a:rPr lang="en-GB" sz="1200" err="1">
                <a:solidFill>
                  <a:srgbClr val="2E2E38"/>
                </a:solidFill>
                <a:latin typeface="+mn-lt"/>
              </a:rPr>
              <a:t>θερ</a:t>
            </a:r>
            <a:r>
              <a:rPr lang="en-GB" sz="1200">
                <a:solidFill>
                  <a:srgbClr val="2E2E38"/>
                </a:solidFill>
                <a:latin typeface="+mn-lt"/>
              </a:rPr>
              <a:t>απεία ακόμα και σε</a:t>
            </a:r>
            <a:r>
              <a:rPr lang="el-GR" sz="1200">
                <a:solidFill>
                  <a:srgbClr val="2E2E38"/>
                </a:solidFill>
                <a:latin typeface="+mn-lt"/>
              </a:rPr>
              <a:t> </a:t>
            </a:r>
            <a:r>
              <a:rPr lang="en-GB" sz="1200" err="1">
                <a:solidFill>
                  <a:srgbClr val="2E2E38"/>
                </a:solidFill>
                <a:latin typeface="+mn-lt"/>
              </a:rPr>
              <a:t>δωμάτιο</a:t>
            </a:r>
            <a:r>
              <a:rPr lang="en-GB" sz="1200">
                <a:solidFill>
                  <a:srgbClr val="2E2E38"/>
                </a:solidFill>
                <a:latin typeface="+mn-lt"/>
              </a:rPr>
              <a:t> </a:t>
            </a:r>
            <a:r>
              <a:rPr lang="en-GB" sz="1200" err="1">
                <a:solidFill>
                  <a:srgbClr val="2E2E38"/>
                </a:solidFill>
                <a:latin typeface="+mn-lt"/>
              </a:rPr>
              <a:t>ξενοδοχείου</a:t>
            </a:r>
            <a:r>
              <a:rPr lang="en-GB" sz="1200">
                <a:solidFill>
                  <a:srgbClr val="2E2E38"/>
                </a:solidFill>
                <a:latin typeface="+mn-lt"/>
              </a:rPr>
              <a:t> απ</a:t>
            </a:r>
            <a:r>
              <a:rPr lang="en-GB" sz="1200" err="1">
                <a:solidFill>
                  <a:srgbClr val="2E2E38"/>
                </a:solidFill>
                <a:latin typeface="+mn-lt"/>
              </a:rPr>
              <a:t>ευθυνόμενο</a:t>
            </a:r>
            <a:r>
              <a:rPr lang="en-GB" sz="1200">
                <a:solidFill>
                  <a:srgbClr val="2E2E38"/>
                </a:solidFill>
                <a:latin typeface="+mn-lt"/>
              </a:rPr>
              <a:t> </a:t>
            </a:r>
            <a:r>
              <a:rPr lang="en-GB" sz="1200" err="1">
                <a:solidFill>
                  <a:srgbClr val="2E2E38"/>
                </a:solidFill>
                <a:latin typeface="+mn-lt"/>
              </a:rPr>
              <a:t>σε</a:t>
            </a:r>
            <a:r>
              <a:rPr lang="en-GB" sz="1200">
                <a:solidFill>
                  <a:srgbClr val="2E2E38"/>
                </a:solidFill>
                <a:latin typeface="+mn-lt"/>
              </a:rPr>
              <a:t> α</a:t>
            </a:r>
            <a:r>
              <a:rPr lang="en-GB" sz="1200" err="1">
                <a:solidFill>
                  <a:srgbClr val="2E2E38"/>
                </a:solidFill>
                <a:latin typeface="+mn-lt"/>
              </a:rPr>
              <a:t>σθενείς</a:t>
            </a:r>
            <a:r>
              <a:rPr lang="en-GB" sz="1200">
                <a:solidFill>
                  <a:srgbClr val="2E2E38"/>
                </a:solidFill>
                <a:latin typeface="+mn-lt"/>
              </a:rPr>
              <a:t> – επ</a:t>
            </a:r>
            <a:r>
              <a:rPr lang="en-GB" sz="1200" err="1">
                <a:solidFill>
                  <a:srgbClr val="2E2E38"/>
                </a:solidFill>
                <a:latin typeface="+mn-lt"/>
              </a:rPr>
              <a:t>ισκέ</a:t>
            </a:r>
            <a:r>
              <a:rPr lang="en-GB" sz="1200">
                <a:solidFill>
                  <a:srgbClr val="2E2E38"/>
                </a:solidFill>
                <a:latin typeface="+mn-lt"/>
              </a:rPr>
              <a:t>πτες</a:t>
            </a:r>
            <a:r>
              <a:rPr lang="el-GR" sz="1200" dirty="0">
                <a:solidFill>
                  <a:srgbClr val="2E2E38"/>
                </a:solidFill>
                <a:latin typeface="+mn-lt"/>
              </a:rPr>
              <a:t> (Τουρισμός Υγείας)</a:t>
            </a:r>
            <a:endParaRPr lang="en-GB" sz="1200">
              <a:solidFill>
                <a:srgbClr val="2E2E38"/>
              </a:solidFill>
              <a:latin typeface="+mn-lt"/>
            </a:endParaRPr>
          </a:p>
          <a:p>
            <a:pPr marL="285722" indent="-285722" defTabSz="1019077">
              <a:lnSpc>
                <a:spcPct val="120000"/>
              </a:lnSpc>
              <a:buFont typeface="Arial" panose="020B0604020202020204" pitchFamily="34" charset="0"/>
              <a:buChar char="•"/>
            </a:pPr>
            <a:r>
              <a:rPr lang="el-GR" sz="1200">
                <a:solidFill>
                  <a:srgbClr val="2E2E38"/>
                </a:solidFill>
                <a:latin typeface="+mn-lt"/>
              </a:rPr>
              <a:t>Μεγαλύτερη προσέλκυση δωρεών – ιδιωτικών κεφαλαίων (από κοινωφελή ιδρύματα, ιδιωτικά κεφάλαια κτλ.) με στόχο την «</a:t>
            </a:r>
            <a:r>
              <a:rPr lang="el-GR" sz="1200">
                <a:latin typeface="+mn-lt"/>
              </a:rPr>
              <a:t>Ποιοτική Δημόσια Υγεία» </a:t>
            </a:r>
          </a:p>
          <a:p>
            <a:pPr marL="285722" indent="-285722" defTabSz="1019077">
              <a:lnSpc>
                <a:spcPct val="120000"/>
              </a:lnSpc>
              <a:buFont typeface="Arial" panose="020B0604020202020204" pitchFamily="34" charset="0"/>
              <a:buChar char="•"/>
            </a:pPr>
            <a:r>
              <a:rPr lang="el-GR" sz="1200">
                <a:latin typeface="+mn-lt"/>
                <a:ea typeface="Arial"/>
                <a:cs typeface="Arial"/>
                <a:sym typeface="Arial"/>
              </a:rPr>
              <a:t>Ανταγωνιστικότητα και </a:t>
            </a:r>
            <a:r>
              <a:rPr lang="el-GR" sz="1200" err="1">
                <a:latin typeface="+mn-lt"/>
                <a:ea typeface="Arial"/>
                <a:cs typeface="Arial"/>
                <a:sym typeface="Arial"/>
              </a:rPr>
              <a:t>Αειφορία</a:t>
            </a:r>
            <a:r>
              <a:rPr lang="el-GR" sz="1200">
                <a:latin typeface="+mn-lt"/>
                <a:ea typeface="Arial"/>
                <a:cs typeface="Arial"/>
                <a:sym typeface="Arial"/>
              </a:rPr>
              <a:t>: Ικανοποίηση ασθενών και προσωπικού. Βέλτιστη χρήση </a:t>
            </a:r>
            <a:r>
              <a:rPr lang="el-GR" sz="1200">
                <a:solidFill>
                  <a:srgbClr val="000000"/>
                </a:solidFill>
                <a:latin typeface="+mn-lt"/>
                <a:ea typeface="Arial"/>
                <a:cs typeface="Arial"/>
                <a:sym typeface="Arial"/>
              </a:rPr>
              <a:t>των διαθέσιμων πόρων </a:t>
            </a:r>
            <a:endParaRPr lang="en-GB" sz="1200">
              <a:solidFill>
                <a:srgbClr val="2E2E38"/>
              </a:solidFill>
              <a:latin typeface="+mn-lt"/>
            </a:endParaRPr>
          </a:p>
          <a:p>
            <a:pPr marL="285722" indent="-285722" defTabSz="1019077">
              <a:lnSpc>
                <a:spcPct val="120000"/>
              </a:lnSpc>
              <a:spcAft>
                <a:spcPts val="600"/>
              </a:spcAft>
              <a:buFont typeface="Arial" panose="020B0604020202020204" pitchFamily="34" charset="0"/>
              <a:buChar char="•"/>
            </a:pPr>
            <a:endParaRPr lang="en-GB" sz="1600">
              <a:solidFill>
                <a:srgbClr val="2E2E38"/>
              </a:solidFill>
            </a:endParaRPr>
          </a:p>
        </p:txBody>
      </p:sp>
      <p:sp>
        <p:nvSpPr>
          <p:cNvPr id="31" name="Rectangle 30">
            <a:extLst>
              <a:ext uri="{FF2B5EF4-FFF2-40B4-BE49-F238E27FC236}">
                <a16:creationId xmlns:a16="http://schemas.microsoft.com/office/drawing/2014/main" id="{01674CBA-D13A-7340-80C5-692565D1FE6C}"/>
              </a:ext>
            </a:extLst>
          </p:cNvPr>
          <p:cNvSpPr/>
          <p:nvPr/>
        </p:nvSpPr>
        <p:spPr bwMode="auto">
          <a:xfrm>
            <a:off x="8468642" y="1604141"/>
            <a:ext cx="3695649" cy="5379138"/>
          </a:xfrm>
          <a:prstGeom prst="rect">
            <a:avLst/>
          </a:prstGeom>
          <a:solidFill>
            <a:srgbClr val="E6E6E6">
              <a:alpha val="65952"/>
            </a:srgbClr>
          </a:solidFill>
          <a:ln w="9525" cap="flat" cmpd="sng" algn="ctr">
            <a:noFill/>
            <a:prstDash val="solid"/>
            <a:round/>
            <a:headEnd type="none" w="med" len="med"/>
            <a:tailEnd type="none" w="med" len="med"/>
          </a:ln>
          <a:effectLst/>
        </p:spPr>
        <p:txBody>
          <a:bodyPr rot="0" spcFirstLastPara="0" vertOverflow="overflow" horzOverflow="overflow" vert="horz" wrap="square" lIns="144000" tIns="288000" rIns="144000" bIns="45717" numCol="1" spcCol="0" rtlCol="0" fromWordArt="0" anchor="t" anchorCtr="0" forceAA="0" compatLnSpc="1">
            <a:prstTxWarp prst="textNoShape">
              <a:avLst/>
            </a:prstTxWarp>
            <a:noAutofit/>
          </a:bodyPr>
          <a:lstStyle/>
          <a:p>
            <a:pPr defTabSz="1019077"/>
            <a:r>
              <a:rPr lang="el-GR" sz="1600" b="1" dirty="0">
                <a:solidFill>
                  <a:srgbClr val="2E2E38"/>
                </a:solidFill>
                <a:latin typeface="+mn-lt"/>
                <a:cs typeface="Arial"/>
              </a:rPr>
              <a:t>Οφέλη </a:t>
            </a:r>
            <a:r>
              <a:rPr lang="en-GB" sz="1600" b="1" dirty="0" err="1">
                <a:solidFill>
                  <a:srgbClr val="2E2E38"/>
                </a:solidFill>
                <a:latin typeface="+mn-lt"/>
                <a:cs typeface="Arial"/>
              </a:rPr>
              <a:t>γι</a:t>
            </a:r>
            <a:r>
              <a:rPr lang="en-GB" sz="1600" b="1" dirty="0">
                <a:solidFill>
                  <a:srgbClr val="2E2E38"/>
                </a:solidFill>
                <a:latin typeface="+mn-lt"/>
                <a:cs typeface="Arial"/>
              </a:rPr>
              <a:t>α </a:t>
            </a:r>
            <a:r>
              <a:rPr lang="el-GR" sz="1600" b="1" dirty="0">
                <a:solidFill>
                  <a:srgbClr val="2E2E38"/>
                </a:solidFill>
                <a:latin typeface="+mn-lt"/>
                <a:cs typeface="Arial"/>
              </a:rPr>
              <a:t>το Σύστημα Υγείας</a:t>
            </a:r>
          </a:p>
          <a:p>
            <a:pPr defTabSz="1019077"/>
            <a:endParaRPr lang="en-GB" sz="1771" b="1" dirty="0">
              <a:solidFill>
                <a:srgbClr val="2E2E38"/>
              </a:solidFill>
              <a:cs typeface="Arial"/>
            </a:endParaRPr>
          </a:p>
          <a:p>
            <a:pPr marL="285722" indent="-285722" defTabSz="1019077">
              <a:lnSpc>
                <a:spcPct val="120000"/>
              </a:lnSpc>
              <a:buFont typeface="Arial" panose="020B0604020202020204" pitchFamily="34" charset="0"/>
              <a:buChar char="•"/>
            </a:pPr>
            <a:r>
              <a:rPr lang="el-GR" sz="1200" dirty="0">
                <a:solidFill>
                  <a:srgbClr val="2E2E38"/>
                </a:solidFill>
                <a:latin typeface="+mn-lt"/>
              </a:rPr>
              <a:t>Επίτευξη της κύριας στρατηγικής επιλογής του Υπουργείου Υγείας για «Ποιοτική Δημόσια Υγεία» </a:t>
            </a:r>
            <a:endParaRPr lang="en-US" sz="1200" dirty="0">
              <a:solidFill>
                <a:srgbClr val="2E2E38"/>
              </a:solidFill>
              <a:latin typeface="+mn-lt"/>
            </a:endParaRPr>
          </a:p>
          <a:p>
            <a:pPr marL="285722" indent="-285722" defTabSz="1019077">
              <a:lnSpc>
                <a:spcPct val="120000"/>
              </a:lnSpc>
              <a:buFont typeface="Arial" panose="020B0604020202020204" pitchFamily="34" charset="0"/>
              <a:buChar char="•"/>
            </a:pPr>
            <a:r>
              <a:rPr lang="el-GR" sz="1200" dirty="0">
                <a:solidFill>
                  <a:srgbClr val="2E2E38"/>
                </a:solidFill>
                <a:latin typeface="+mn-lt"/>
              </a:rPr>
              <a:t>Ολιστική προσέγγιση και αντιμετώπιση του καρκίνου εναρμονισμένη με τη πολιτική υγείας στην Ευρώπη</a:t>
            </a:r>
            <a:endParaRPr lang="en-US" sz="1200" dirty="0">
              <a:solidFill>
                <a:srgbClr val="2E2E38"/>
              </a:solidFill>
              <a:latin typeface="+mn-lt"/>
            </a:endParaRPr>
          </a:p>
          <a:p>
            <a:pPr marL="285722" indent="-285722" defTabSz="1019077">
              <a:lnSpc>
                <a:spcPct val="120000"/>
              </a:lnSpc>
              <a:buFont typeface="Arial" panose="020B0604020202020204" pitchFamily="34" charset="0"/>
              <a:buChar char="•"/>
            </a:pPr>
            <a:r>
              <a:rPr lang="el-GR" sz="1200" dirty="0">
                <a:solidFill>
                  <a:srgbClr val="2E2E38"/>
                </a:solidFill>
                <a:latin typeface="+mn-lt"/>
              </a:rPr>
              <a:t>Δημιουργία νέων καινοτόμων διαδρομών της θεραπευτικής αντιμετώπισης του Ογκολογικού ασθενούς με πολλαπλά οφέλη</a:t>
            </a:r>
            <a:endParaRPr lang="en-US" sz="1200" dirty="0">
              <a:solidFill>
                <a:srgbClr val="2E2E38"/>
              </a:solidFill>
              <a:latin typeface="+mn-lt"/>
            </a:endParaRPr>
          </a:p>
          <a:p>
            <a:pPr marL="285722" indent="-285722" defTabSz="1019077">
              <a:lnSpc>
                <a:spcPct val="120000"/>
              </a:lnSpc>
              <a:buFont typeface="Arial" panose="020B0604020202020204" pitchFamily="34" charset="0"/>
              <a:buChar char="•"/>
            </a:pPr>
            <a:r>
              <a:rPr lang="el-GR" sz="1200" dirty="0">
                <a:solidFill>
                  <a:srgbClr val="2E2E38"/>
                </a:solidFill>
                <a:latin typeface="+mn-lt"/>
              </a:rPr>
              <a:t>Αύξηση της εμπιστοσύνης στο ΕΣΥ</a:t>
            </a:r>
          </a:p>
          <a:p>
            <a:pPr marL="285722" indent="-285722" defTabSz="1019077">
              <a:lnSpc>
                <a:spcPct val="120000"/>
              </a:lnSpc>
              <a:buFont typeface="Arial" panose="020B0604020202020204" pitchFamily="34" charset="0"/>
              <a:buChar char="•"/>
            </a:pPr>
            <a:r>
              <a:rPr lang="el-GR" sz="1200" dirty="0">
                <a:solidFill>
                  <a:srgbClr val="2E2E38"/>
                </a:solidFill>
                <a:latin typeface="+mn-lt"/>
              </a:rPr>
              <a:t>Μείωση γενικότερου κόστους φροντίδας (π.χ. με την αποφυγή λοιμώξεων)</a:t>
            </a:r>
          </a:p>
          <a:p>
            <a:pPr marL="285722" indent="-285722" defTabSz="1019077">
              <a:lnSpc>
                <a:spcPct val="120000"/>
              </a:lnSpc>
              <a:buFont typeface="Arial" panose="020B0604020202020204" pitchFamily="34" charset="0"/>
              <a:buChar char="•"/>
            </a:pPr>
            <a:r>
              <a:rPr lang="el-GR" sz="1200" dirty="0">
                <a:solidFill>
                  <a:srgbClr val="2E2E38"/>
                </a:solidFill>
                <a:latin typeface="+mn-lt"/>
              </a:rPr>
              <a:t>Προοδευτική απελευθέρωση κλινών</a:t>
            </a:r>
          </a:p>
          <a:p>
            <a:pPr marL="285722" indent="-285722" defTabSz="1019077">
              <a:lnSpc>
                <a:spcPct val="120000"/>
              </a:lnSpc>
              <a:buFont typeface="Arial" panose="020B0604020202020204" pitchFamily="34" charset="0"/>
              <a:buChar char="•"/>
            </a:pPr>
            <a:r>
              <a:rPr lang="el-GR" sz="1200" dirty="0">
                <a:solidFill>
                  <a:srgbClr val="2E2E38"/>
                </a:solidFill>
                <a:latin typeface="+mn-lt"/>
              </a:rPr>
              <a:t>Προοδευτικά, δημιουργία νέων θέσεων εργασίας στο ΕΣΥ</a:t>
            </a:r>
            <a:endParaRPr lang="en-GR" sz="1200" dirty="0">
              <a:solidFill>
                <a:srgbClr val="2E2E38"/>
              </a:solidFill>
              <a:latin typeface="+mn-lt"/>
            </a:endParaRPr>
          </a:p>
          <a:p>
            <a:pPr marL="285722" indent="-285722" defTabSz="1019077">
              <a:lnSpc>
                <a:spcPct val="120000"/>
              </a:lnSpc>
              <a:buFont typeface="Arial" panose="020B0604020202020204" pitchFamily="34" charset="0"/>
              <a:buChar char="•"/>
            </a:pPr>
            <a:r>
              <a:rPr lang="el-GR" sz="1200" dirty="0">
                <a:solidFill>
                  <a:srgbClr val="2E2E38"/>
                </a:solidFill>
                <a:latin typeface="+mn-lt"/>
              </a:rPr>
              <a:t>Δημιουργία </a:t>
            </a:r>
            <a:r>
              <a:rPr lang="en-GB" sz="1200" dirty="0" err="1">
                <a:solidFill>
                  <a:srgbClr val="2E2E38"/>
                </a:solidFill>
                <a:latin typeface="+mn-lt"/>
              </a:rPr>
              <a:t>μελλοντική</a:t>
            </a:r>
            <a:r>
              <a:rPr lang="el-GR" sz="1200" dirty="0">
                <a:solidFill>
                  <a:srgbClr val="2E2E38"/>
                </a:solidFill>
                <a:latin typeface="+mn-lt"/>
              </a:rPr>
              <a:t>ς</a:t>
            </a:r>
            <a:r>
              <a:rPr lang="en-GB" sz="1200" dirty="0">
                <a:solidFill>
                  <a:srgbClr val="2E2E38"/>
                </a:solidFill>
                <a:latin typeface="+mn-lt"/>
              </a:rPr>
              <a:t> π</a:t>
            </a:r>
            <a:r>
              <a:rPr lang="en-GB" sz="1200" dirty="0" err="1">
                <a:solidFill>
                  <a:srgbClr val="2E2E38"/>
                </a:solidFill>
                <a:latin typeface="+mn-lt"/>
              </a:rPr>
              <a:t>ροο</a:t>
            </a:r>
            <a:r>
              <a:rPr lang="en-GB" sz="1200" dirty="0">
                <a:solidFill>
                  <a:srgbClr val="2E2E38"/>
                </a:solidFill>
                <a:latin typeface="+mn-lt"/>
              </a:rPr>
              <a:t>πτική</a:t>
            </a:r>
            <a:r>
              <a:rPr lang="el-GR" sz="1200" dirty="0">
                <a:solidFill>
                  <a:srgbClr val="2E2E38"/>
                </a:solidFill>
                <a:latin typeface="+mn-lt"/>
              </a:rPr>
              <a:t>ς</a:t>
            </a:r>
            <a:r>
              <a:rPr lang="en-GB" sz="1200" dirty="0">
                <a:solidFill>
                  <a:srgbClr val="2E2E38"/>
                </a:solidFill>
                <a:latin typeface="+mn-lt"/>
              </a:rPr>
              <a:t> </a:t>
            </a:r>
            <a:r>
              <a:rPr lang="el-GR" sz="1200" dirty="0">
                <a:solidFill>
                  <a:srgbClr val="2E2E38"/>
                </a:solidFill>
                <a:latin typeface="+mn-lt"/>
              </a:rPr>
              <a:t>για</a:t>
            </a:r>
            <a:r>
              <a:rPr lang="en-GB" sz="1200" dirty="0">
                <a:solidFill>
                  <a:srgbClr val="2E2E38"/>
                </a:solidFill>
                <a:latin typeface="+mn-lt"/>
              </a:rPr>
              <a:t> "</a:t>
            </a:r>
            <a:r>
              <a:rPr lang="en-GB" sz="1200" dirty="0" err="1">
                <a:solidFill>
                  <a:srgbClr val="2E2E38"/>
                </a:solidFill>
                <a:latin typeface="+mn-lt"/>
              </a:rPr>
              <a:t>Τουρισμό</a:t>
            </a:r>
            <a:r>
              <a:rPr lang="en-GB" sz="1200" dirty="0">
                <a:solidFill>
                  <a:srgbClr val="2E2E38"/>
                </a:solidFill>
                <a:latin typeface="+mn-lt"/>
              </a:rPr>
              <a:t> </a:t>
            </a:r>
            <a:r>
              <a:rPr lang="en-GB" sz="1200" dirty="0" err="1">
                <a:solidFill>
                  <a:srgbClr val="2E2E38"/>
                </a:solidFill>
                <a:latin typeface="+mn-lt"/>
              </a:rPr>
              <a:t>Υγεί</a:t>
            </a:r>
            <a:r>
              <a:rPr lang="en-GB" sz="1200" dirty="0">
                <a:solidFill>
                  <a:srgbClr val="2E2E38"/>
                </a:solidFill>
                <a:latin typeface="+mn-lt"/>
              </a:rPr>
              <a:t>ας"  </a:t>
            </a:r>
            <a:endParaRPr lang="en-GR" sz="1200" dirty="0">
              <a:solidFill>
                <a:srgbClr val="2E2E38"/>
              </a:solidFill>
              <a:latin typeface="+mn-lt"/>
            </a:endParaRPr>
          </a:p>
        </p:txBody>
      </p:sp>
      <p:graphicFrame>
        <p:nvGraphicFramePr>
          <p:cNvPr id="12" name="Diagram 11">
            <a:extLst>
              <a:ext uri="{FF2B5EF4-FFF2-40B4-BE49-F238E27FC236}">
                <a16:creationId xmlns:a16="http://schemas.microsoft.com/office/drawing/2014/main" id="{5A01CF87-8D16-486E-B146-9CC9BC10E631}"/>
              </a:ext>
            </a:extLst>
          </p:cNvPr>
          <p:cNvGraphicFramePr/>
          <p:nvPr>
            <p:extLst>
              <p:ext uri="{D42A27DB-BD31-4B8C-83A1-F6EECF244321}">
                <p14:modId xmlns:p14="http://schemas.microsoft.com/office/powerpoint/2010/main" val="1689435626"/>
              </p:ext>
            </p:extLst>
          </p:nvPr>
        </p:nvGraphicFramePr>
        <p:xfrm>
          <a:off x="0" y="52556"/>
          <a:ext cx="2286000" cy="30035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Slide Number Placeholder 4">
            <a:extLst>
              <a:ext uri="{FF2B5EF4-FFF2-40B4-BE49-F238E27FC236}">
                <a16:creationId xmlns:a16="http://schemas.microsoft.com/office/drawing/2014/main" id="{ACF417CA-C0C5-4542-8B01-F23E057CFE71}"/>
              </a:ext>
            </a:extLst>
          </p:cNvPr>
          <p:cNvSpPr>
            <a:spLocks noGrp="1"/>
          </p:cNvSpPr>
          <p:nvPr>
            <p:ph type="sldNum" sz="quarter" idx="10"/>
          </p:nvPr>
        </p:nvSpPr>
        <p:spPr>
          <a:xfrm>
            <a:off x="713178" y="7274393"/>
            <a:ext cx="96180" cy="92333"/>
          </a:xfrm>
        </p:spPr>
        <p:txBody>
          <a:bodyPr/>
          <a:lstStyle/>
          <a:p>
            <a:pPr algn="ctr" defTabSz="1011868"/>
            <a:fld id="{8B680765-40E2-AC40-8F5D-C6BB6AC8B5D5}" type="slidenum">
              <a:rPr lang="en-GB"/>
              <a:pPr algn="ctr" defTabSz="1011868"/>
              <a:t>9</a:t>
            </a:fld>
            <a:endParaRPr lang="en-GB"/>
          </a:p>
        </p:txBody>
      </p:sp>
    </p:spTree>
    <p:extLst>
      <p:ext uri="{BB962C8B-B14F-4D97-AF65-F5344CB8AC3E}">
        <p14:creationId xmlns:p14="http://schemas.microsoft.com/office/powerpoint/2010/main" val="37496143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7037&quot;&gt;&lt;version val=&quot;3261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1&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12&quot;&gt;&lt;elem m_fUsage=&quot;3.83317811032147837125E+00&quot;&gt;&lt;m_msothmcolidx val=&quot;0&quot;/&gt;&lt;m_rgb r=&quot;A4&quot; g=&quot;D9&quot; b=&quot;DA&quot;/&gt;&lt;/elem&gt;&lt;elem m_fUsage=&quot;2.36443083605719817086E+00&quot;&gt;&lt;m_msothmcolidx val=&quot;0&quot;/&gt;&lt;m_rgb r=&quot;C4&quot; g=&quot;C4&quot; b=&quot;CD&quot;/&gt;&lt;/elem&gt;&lt;elem m_fUsage=&quot;1.39885002548100012554E+00&quot;&gt;&lt;m_msothmcolidx val=&quot;0&quot;/&gt;&lt;m_rgb r=&quot;A2&quot; g=&quot;D6&quot; b=&quot;FD&quot;/&gt;&lt;/elem&gt;&lt;elem m_fUsage=&quot;1.23356226198566032437E+00&quot;&gt;&lt;m_msothmcolidx val=&quot;0&quot;/&gt;&lt;m_rgb r=&quot;9B&quot; g=&quot;F7&quot; b=&quot;BF&quot;/&gt;&lt;/elem&gt;&lt;elem m_fUsage=&quot;4.14069943434794196513E-01&quot;&gt;&lt;m_msothmcolidx val=&quot;0&quot;/&gt;&lt;m_rgb r=&quot;03&quot; g=&quot;4A&quot; b=&quot;7E&quot;/&gt;&lt;/elem&gt;&lt;elem m_fUsage=&quot;1.84269794437913053686E-01&quot;&gt;&lt;m_msothmcolidx val=&quot;0&quot;/&gt;&lt;m_rgb r=&quot;E5&quot; g=&quot;E5&quot; b=&quot;E5&quot;/&gt;&lt;/elem&gt;&lt;elem m_fUsage=&quot;1.79726391593609452491E-01&quot;&gt;&lt;m_msothmcolidx val=&quot;0&quot;/&gt;&lt;m_rgb r=&quot;A2&quot; g=&quot;D5&quot; b=&quot;CF&quot;/&gt;&lt;/elem&gt;&lt;elem m_fUsage=&quot;1.50094635296999207030E-01&quot;&gt;&lt;m_msothmcolidx val=&quot;0&quot;/&gt;&lt;m_rgb r=&quot;A6&quot; g=&quot;A6&quot; b=&quot;AF&quot;/&gt;&lt;/elem&gt;&lt;elem m_fUsage=&quot;7.54200448480515789340E-02&quot;&gt;&lt;m_msothmcolidx val=&quot;0&quot;/&gt;&lt;m_rgb r=&quot;EF&quot; g=&quot;F2&quot; b=&quot;F6&quot;/&gt;&lt;/elem&gt;&lt;elem m_fUsage=&quot;5.67990242703377140598E-02&quot;&gt;&lt;m_msothmcolidx val=&quot;0&quot;/&gt;&lt;m_rgb r=&quot;E5&quot; g=&quot;EC&quot; b=&quot;F0&quot;/&gt;&lt;/elem&gt;&lt;elem m_fUsage=&quot;5.23347633027360994995E-02&quot;&gt;&lt;m_msothmcolidx val=&quot;0&quot;/&gt;&lt;m_rgb r=&quot;F8&quot; g=&quot;F8&quot; b=&quot;F8&quot;/&gt;&lt;/elem&gt;&lt;elem m_fUsage=&quot;5.72641689702235463094E-03&quot;&gt;&lt;m_msothmcolidx val=&quot;0&quot;/&gt;&lt;m_rgb r=&quot;F8&quot; g=&quot;D6&quot; b=&quot;16&quot;/&gt;&lt;/elem&gt;&lt;/m_vecMRU&gt;&lt;/m_mruColor&gt;&lt;m_eweekdayFirstOfWeek val=&quot;2&quot;/&gt;&lt;m_eweekdayFirstOfWorkweek val=&quot;2&quot;/&gt;&lt;m_eweekdayFirstOfWeekend val=&quot;7&quot;/&gt;&lt;/CPresentation&gt;&lt;/root&gt;"/>
  <p:tag name="CUSTOMLAYOUT" val="F"/>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51E7smgKGfZ4EoTP.3PKnA"/>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uQcC725TbWxo2Xgn2AdzrA"/>
</p:tagLst>
</file>

<file path=ppt/tags/tag13.xml><?xml version="1.0" encoding="utf-8"?>
<p:tagLst xmlns:a="http://schemas.openxmlformats.org/drawingml/2006/main" xmlns:r="http://schemas.openxmlformats.org/officeDocument/2006/relationships" xmlns:p="http://schemas.openxmlformats.org/presentationml/2006/main">
  <p:tag name="IMAGESHAPEINCORNER_" val="Yes"/>
  <p:tag name="IMAGESHAPEINFO_" val="{&quot;imgSize&quot;:{&quot;Height&quot;:73.0,&quot;Width&quot;:110.0},&quot;ImageInset&quot;:0.0,&quot;BorderColor&quot;:16777215,&quot;FillOwner&quot;:false,&quot;OwnerInset&quot;:0.0}"/>
</p:tagLst>
</file>

<file path=ppt/tags/tag14.xml><?xml version="1.0" encoding="utf-8"?>
<p:tagLst xmlns:a="http://schemas.openxmlformats.org/drawingml/2006/main" xmlns:r="http://schemas.openxmlformats.org/officeDocument/2006/relationships" xmlns:p="http://schemas.openxmlformats.org/presentationml/2006/main">
  <p:tag name="DYNAMICSHAPE" val="Single quote"/>
  <p:tag name="SYMBOL" val="Single quote"/>
  <p:tag name="SYMBOLCOLOR" val="single"/>
  <p:tag name="FIXEDPOSITION" val="F"/>
</p:tagLst>
</file>

<file path=ppt/tags/tag15.xml><?xml version="1.0" encoding="utf-8"?>
<p:tagLst xmlns:a="http://schemas.openxmlformats.org/drawingml/2006/main" xmlns:r="http://schemas.openxmlformats.org/officeDocument/2006/relationships" xmlns:p="http://schemas.openxmlformats.org/presentationml/2006/main">
  <p:tag name="DYNAMICSHAPE" val="Survey title LHS"/>
  <p:tag name="SYMBOL" val="Survey title LHS"/>
  <p:tag name="SYMBOLCOLOR" val="single"/>
  <p:tag name="FIXEDPOSITION" val="T"/>
</p:tagLst>
</file>

<file path=ppt/tags/tag16.xml><?xml version="1.0" encoding="utf-8"?>
<p:tagLst xmlns:a="http://schemas.openxmlformats.org/drawingml/2006/main" xmlns:r="http://schemas.openxmlformats.org/officeDocument/2006/relationships" xmlns:p="http://schemas.openxmlformats.org/presentationml/2006/main">
  <p:tag name="SYMBOL" val="Bulleted List"/>
  <p:tag name="DYNAMICSHAPE" val="Bulleted List"/>
  <p:tag name="SYMBOLCOLOR" val="single"/>
  <p:tag name="FIXEDPOSITION" val="F"/>
</p:tagLst>
</file>

<file path=ppt/tags/tag17.xml><?xml version="1.0" encoding="utf-8"?>
<p:tagLst xmlns:a="http://schemas.openxmlformats.org/drawingml/2006/main" xmlns:r="http://schemas.openxmlformats.org/officeDocument/2006/relationships" xmlns:p="http://schemas.openxmlformats.org/presentationml/2006/main">
  <p:tag name="SYMBOL" val="Bulleted List"/>
  <p:tag name="DYNAMICSHAPE" val="Bulleted List"/>
  <p:tag name="SYMBOLCOLOR" val="single"/>
  <p:tag name="FIXEDPOSITION" val="F"/>
</p:tagLst>
</file>

<file path=ppt/tags/tag18.xml><?xml version="1.0" encoding="utf-8"?>
<p:tagLst xmlns:a="http://schemas.openxmlformats.org/drawingml/2006/main" xmlns:r="http://schemas.openxmlformats.org/officeDocument/2006/relationships" xmlns:p="http://schemas.openxmlformats.org/presentationml/2006/main">
  <p:tag name="EYCUSTOMTRACKER" val="T"/>
</p:tagLst>
</file>

<file path=ppt/tags/tag19.xml><?xml version="1.0" encoding="utf-8"?>
<p:tagLst xmlns:a="http://schemas.openxmlformats.org/drawingml/2006/main" xmlns:r="http://schemas.openxmlformats.org/officeDocument/2006/relationships" xmlns:p="http://schemas.openxmlformats.org/presentationml/2006/main">
  <p:tag name="EYCUSTOMTRACKER" val="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EYCUSTOMTRACKER" val="T"/>
</p:tagLst>
</file>

<file path=ppt/tags/tag21.xml><?xml version="1.0" encoding="utf-8"?>
<p:tagLst xmlns:a="http://schemas.openxmlformats.org/drawingml/2006/main" xmlns:r="http://schemas.openxmlformats.org/officeDocument/2006/relationships" xmlns:p="http://schemas.openxmlformats.org/presentationml/2006/main">
  <p:tag name="EYCUSTOMTRACKER" val="T"/>
</p:tagLst>
</file>

<file path=ppt/tags/tag22.xml><?xml version="1.0" encoding="utf-8"?>
<p:tagLst xmlns:a="http://schemas.openxmlformats.org/drawingml/2006/main" xmlns:r="http://schemas.openxmlformats.org/officeDocument/2006/relationships" xmlns:p="http://schemas.openxmlformats.org/presentationml/2006/main">
  <p:tag name="EYCUSTOMTRACKER" val="T"/>
</p:tagLst>
</file>

<file path=ppt/tags/tag23.xml><?xml version="1.0" encoding="utf-8"?>
<p:tagLst xmlns:a="http://schemas.openxmlformats.org/drawingml/2006/main" xmlns:r="http://schemas.openxmlformats.org/officeDocument/2006/relationships" xmlns:p="http://schemas.openxmlformats.org/presentationml/2006/main">
  <p:tag name="EYCUSTOMTRACKER" val="T"/>
</p:tagLst>
</file>

<file path=ppt/tags/tag24.xml><?xml version="1.0" encoding="utf-8"?>
<p:tagLst xmlns:a="http://schemas.openxmlformats.org/drawingml/2006/main" xmlns:r="http://schemas.openxmlformats.org/officeDocument/2006/relationships" xmlns:p="http://schemas.openxmlformats.org/presentationml/2006/main">
  <p:tag name="EYCUSTOMTRACKER" val="T"/>
</p:tagLst>
</file>

<file path=ppt/tags/tag25.xml><?xml version="1.0" encoding="utf-8"?>
<p:tagLst xmlns:a="http://schemas.openxmlformats.org/drawingml/2006/main" xmlns:r="http://schemas.openxmlformats.org/officeDocument/2006/relationships" xmlns:p="http://schemas.openxmlformats.org/presentationml/2006/main">
  <p:tag name="EYCUSTOMTRACKER" val="T"/>
</p:tagLst>
</file>

<file path=ppt/tags/tag26.xml><?xml version="1.0" encoding="utf-8"?>
<p:tagLst xmlns:a="http://schemas.openxmlformats.org/drawingml/2006/main" xmlns:r="http://schemas.openxmlformats.org/officeDocument/2006/relationships" xmlns:p="http://schemas.openxmlformats.org/presentationml/2006/main">
  <p:tag name="EYCUSTOMTRACKER" val="T"/>
</p:tagLst>
</file>

<file path=ppt/tags/tag27.xml><?xml version="1.0" encoding="utf-8"?>
<p:tagLst xmlns:a="http://schemas.openxmlformats.org/drawingml/2006/main" xmlns:r="http://schemas.openxmlformats.org/officeDocument/2006/relationships" xmlns:p="http://schemas.openxmlformats.org/presentationml/2006/main">
  <p:tag name="EYCUSTOMTRACKER" val="T"/>
</p:tagLst>
</file>

<file path=ppt/tags/tag28.xml><?xml version="1.0" encoding="utf-8"?>
<p:tagLst xmlns:a="http://schemas.openxmlformats.org/drawingml/2006/main" xmlns:r="http://schemas.openxmlformats.org/officeDocument/2006/relationships" xmlns:p="http://schemas.openxmlformats.org/presentationml/2006/main">
  <p:tag name="EYCUSTOMTRACKER" val="T"/>
</p:tagLst>
</file>

<file path=ppt/tags/tag29.xml><?xml version="1.0" encoding="utf-8"?>
<p:tagLst xmlns:a="http://schemas.openxmlformats.org/drawingml/2006/main" xmlns:r="http://schemas.openxmlformats.org/officeDocument/2006/relationships" xmlns:p="http://schemas.openxmlformats.org/presentationml/2006/main">
  <p:tag name="EYCUSTOMTRACKER" val="T"/>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EYCUSTOMTRACKER" val="T"/>
</p:tagLst>
</file>

<file path=ppt/tags/tag31.xml><?xml version="1.0" encoding="utf-8"?>
<p:tagLst xmlns:a="http://schemas.openxmlformats.org/drawingml/2006/main" xmlns:r="http://schemas.openxmlformats.org/officeDocument/2006/relationships" xmlns:p="http://schemas.openxmlformats.org/presentationml/2006/main">
  <p:tag name="EYCUSTOMTRACKER" val="T"/>
</p:tagLst>
</file>

<file path=ppt/tags/tag32.xml><?xml version="1.0" encoding="utf-8"?>
<p:tagLst xmlns:a="http://schemas.openxmlformats.org/drawingml/2006/main" xmlns:r="http://schemas.openxmlformats.org/officeDocument/2006/relationships" xmlns:p="http://schemas.openxmlformats.org/presentationml/2006/main">
  <p:tag name="EYCUSTOMTRACKER" val="T"/>
</p:tagLst>
</file>

<file path=ppt/tags/tag33.xml><?xml version="1.0" encoding="utf-8"?>
<p:tagLst xmlns:a="http://schemas.openxmlformats.org/drawingml/2006/main" xmlns:r="http://schemas.openxmlformats.org/officeDocument/2006/relationships" xmlns:p="http://schemas.openxmlformats.org/presentationml/2006/main">
  <p:tag name="EYCUSTOMTRACKER" val="T"/>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ED2ulyvw7D5GCG9kQDoA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ED2ulyvw7D5GCG9kQDoA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51E7smgKGfZ4EoTP.3PKn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vCkyNWleSu1Rmq73LDBhB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vCkyNWleSu1Rmq73LDBhB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ED2ulyvw7D5GCG9kQDoA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51E7smgKGfZ4EoTP.3PKn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51E7smgKGfZ4EoTP.3PKn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ED2ulyvw7D5GCG9kQDoA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vCkyNWleSu1Rmq73LDBhB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ED2ulyvw7D5GCG9kQDoA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51E7smgKGfZ4EoTP.3PKn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vCkyNWleSu1Rmq73LDBhB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SYMBOLCOLOR" val="single"/>
  <p:tag name="FIXEDPOSITION" val="F"/>
  <p:tag name="DYNAMICSHAPE" val="Text box"/>
  <p:tag name="SYMBOL" val="Text box"/>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ED2ulyvw7D5GCG9kQDoAQ"/>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DYNAMICLOCATIONTITLE" val="T"/>
  <p:tag name="TITLEPOS_" val="48.00008_104.5001"/>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VCTCREATESHAPEHANDLED" val="0"/>
  <p:tag name="VCT-ANGLE" val="60"/>
  <p:tag name="CI_IGNORE1" val="CICheckShapeColors@1p297s60"/>
  <p:tag name="CI_IGNORE2" val="CICheckShapeColors@7p297s60"/>
</p:tagLst>
</file>

<file path=ppt/tags/tag86.xml><?xml version="1.0" encoding="utf-8"?>
<p:tagLst xmlns:a="http://schemas.openxmlformats.org/drawingml/2006/main" xmlns:r="http://schemas.openxmlformats.org/officeDocument/2006/relationships" xmlns:p="http://schemas.openxmlformats.org/presentationml/2006/main">
  <p:tag name="VCTCREATESHAPEHANDLED" val="0"/>
  <p:tag name="VCT-ANGLE" val="60"/>
  <p:tag name="CI_IGNORE1" val="CICheckShapeColors@1p297s17"/>
  <p:tag name="CI_IGNORE2" val="CICheckShapeColors@7p297s17"/>
</p:tagLst>
</file>

<file path=ppt/tags/tag87.xml><?xml version="1.0" encoding="utf-8"?>
<p:tagLst xmlns:a="http://schemas.openxmlformats.org/drawingml/2006/main" xmlns:r="http://schemas.openxmlformats.org/officeDocument/2006/relationships" xmlns:p="http://schemas.openxmlformats.org/presentationml/2006/main">
  <p:tag name="VCTCREATESHAPEHANDLED" val="0"/>
  <p:tag name="VCT-ANGLE" val="60"/>
  <p:tag name="CI_IGNORE1" val="CICheckShapeColors@1p297s18"/>
  <p:tag name="CI_IGNORE2" val="CICheckShapeColors@7p297s18"/>
</p:tagLst>
</file>

<file path=ppt/tags/tag88.xml><?xml version="1.0" encoding="utf-8"?>
<p:tagLst xmlns:a="http://schemas.openxmlformats.org/drawingml/2006/main" xmlns:r="http://schemas.openxmlformats.org/officeDocument/2006/relationships" xmlns:p="http://schemas.openxmlformats.org/presentationml/2006/main">
  <p:tag name="VCTCREATESHAPEHANDLED" val="0"/>
  <p:tag name="VCT-ANGLE" val="60"/>
  <p:tag name="CI_IGNORE1" val="CICheckShapeColors@1p297s30"/>
  <p:tag name="CI_IGNORE2" val="CICheckShapeColors@7p297s30"/>
</p:tagLst>
</file>

<file path=ppt/tags/tag89.xml><?xml version="1.0" encoding="utf-8"?>
<p:tagLst xmlns:a="http://schemas.openxmlformats.org/drawingml/2006/main" xmlns:r="http://schemas.openxmlformats.org/officeDocument/2006/relationships" xmlns:p="http://schemas.openxmlformats.org/presentationml/2006/main">
  <p:tag name="VCTCREATESHAPEHANDLED" val="0"/>
  <p:tag name="VCT-ANGLE" val="60"/>
  <p:tag name="CI_IGNORE1" val="CICheckShapeColors@1p297s31"/>
  <p:tag name="CI_IGNORE2" val="CICheckShapeColors@7p297s31"/>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VCTCREATESHAPEHANDLED" val="0"/>
  <p:tag name="VCT-ANGLE" val="60"/>
  <p:tag name="CI_IGNORE1" val="CICheckShapeColors@1p297s32"/>
  <p:tag name="CI_IGNORE2" val="CICheckShapeColors@7p297s32"/>
</p:tagLst>
</file>

<file path=ppt/tags/tag91.xml><?xml version="1.0" encoding="utf-8"?>
<p:tagLst xmlns:a="http://schemas.openxmlformats.org/drawingml/2006/main" xmlns:r="http://schemas.openxmlformats.org/officeDocument/2006/relationships" xmlns:p="http://schemas.openxmlformats.org/presentationml/2006/main">
  <p:tag name="VCTCREATESHAPEHANDLED" val="0"/>
  <p:tag name="VCT-ANGLE" val="60"/>
  <p:tag name="CI_IGNORE1" val="CICheckShapeColors@1p297s33"/>
  <p:tag name="CI_IGNORE2" val="CICheckShapeColors@7p297s33"/>
</p:tagLst>
</file>

<file path=ppt/tags/tag92.xml><?xml version="1.0" encoding="utf-8"?>
<p:tagLst xmlns:a="http://schemas.openxmlformats.org/drawingml/2006/main" xmlns:r="http://schemas.openxmlformats.org/officeDocument/2006/relationships" xmlns:p="http://schemas.openxmlformats.org/presentationml/2006/main">
  <p:tag name="VCT-BODYINDENTATION" val="0;14.17323;14.17323;28.34646;28.34645;42.51968;42.51968;56.69291;56.69291;70.86614;70.86614;85.03937;70.86614;85.03937;70.86614;85.03937;70.86614;85.03937;"/>
  <p:tag name="VCT-BULLETVISIBILITY" val="G*********"/>
  <p:tag name="VCTCREATESHAPEHANDLED" val="0"/>
</p:tagLst>
</file>

<file path=ppt/tags/tag93.xml><?xml version="1.0" encoding="utf-8"?>
<p:tagLst xmlns:a="http://schemas.openxmlformats.org/drawingml/2006/main" xmlns:r="http://schemas.openxmlformats.org/officeDocument/2006/relationships" xmlns:p="http://schemas.openxmlformats.org/presentationml/2006/main">
  <p:tag name="VCTCREATESHAPEHANDLED" val="0"/>
  <p:tag name="VCT-ANGLE" val="60"/>
  <p:tag name="CI_IGNORE1" val="CICheckShapeColors@1p297s48"/>
  <p:tag name="CI_IGNORE2" val="CICheckShapeColors@7p297s48"/>
</p:tagLst>
</file>

<file path=ppt/tags/tag94.xml><?xml version="1.0" encoding="utf-8"?>
<p:tagLst xmlns:a="http://schemas.openxmlformats.org/drawingml/2006/main" xmlns:r="http://schemas.openxmlformats.org/officeDocument/2006/relationships" xmlns:p="http://schemas.openxmlformats.org/presentationml/2006/main">
  <p:tag name="SYMBOL" val="Text box"/>
  <p:tag name="DYNAMICSHAPE" val="Text box"/>
  <p:tag name="SYMBOLCOLOR" val="single"/>
  <p:tag name="FIXEDPOSITION" val="F"/>
</p:tagLst>
</file>

<file path=ppt/tags/tag95.xml><?xml version="1.0" encoding="utf-8"?>
<p:tagLst xmlns:a="http://schemas.openxmlformats.org/drawingml/2006/main" xmlns:r="http://schemas.openxmlformats.org/officeDocument/2006/relationships" xmlns:p="http://schemas.openxmlformats.org/presentationml/2006/main">
  <p:tag name="SYMBOL" val="Text box"/>
  <p:tag name="DYNAMICSHAPE" val="Text box"/>
  <p:tag name="SYMBOLCOLOR" val="single"/>
  <p:tag name="FIXEDPOSITION" val="F"/>
</p:tagLst>
</file>

<file path=ppt/tags/tag96.xml><?xml version="1.0" encoding="utf-8"?>
<p:tagLst xmlns:a="http://schemas.openxmlformats.org/drawingml/2006/main" xmlns:r="http://schemas.openxmlformats.org/officeDocument/2006/relationships" xmlns:p="http://schemas.openxmlformats.org/presentationml/2006/main">
  <p:tag name="SYMBOL" val="Text box"/>
  <p:tag name="DYNAMICSHAPE" val="Text box"/>
  <p:tag name="SYMBOLCOLOR" val="single"/>
  <p:tag name="FIXEDPOSITION" val="F"/>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APLORISLIBID" val="L440f9de9-cd80-4852-8e76-dbf2a47c79c2.2.YeesJA=="/>
  <p:tag name="APLORISLIBHASH" val="1.16yP9X7kX+9/1O2/s1UTl3lK/hzWg="/>
  <p:tag name="SYMBOL" val="Custom_Gradient takeaway"/>
  <p:tag name="DYNAMICSHAPE" val="Custom_Gradient takeaway"/>
  <p:tag name="SYMBOLCOLOR" val="single"/>
  <p:tag name="FIXEDPOSITION" val="F"/>
</p:tagLst>
</file>

<file path=ppt/theme/theme1.xml><?xml version="1.0" encoding="utf-8"?>
<a:theme xmlns:a="http://schemas.openxmlformats.org/drawingml/2006/main" name="Master slides">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3">
      <a:majorFont>
        <a:latin typeface="EYInterstate"/>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L="0" marR="0" indent="0" algn="l" defTabSz="1019175" rtl="0" eaLnBrk="1" fontAlgn="base" latinLnBrk="0" hangingPunct="1">
          <a:lnSpc>
            <a:spcPct val="100000"/>
          </a:lnSpc>
          <a:spcBef>
            <a:spcPct val="0"/>
          </a:spcBef>
          <a:spcAft>
            <a:spcPts val="600"/>
          </a:spcAft>
          <a:buClrTx/>
          <a:buSzTx/>
          <a:buFontTx/>
          <a:buNone/>
          <a:tabLst/>
          <a:defRPr kumimoji="0" sz="900" b="0" i="0" u="none" strike="noStrike" cap="none" normalizeH="0" baseline="0" dirty="0" err="1" smtClean="0">
            <a:ln>
              <a:noFill/>
            </a:ln>
            <a:solidFill>
              <a:schemeClr val="tx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19175" rtl="0" eaLnBrk="1" fontAlgn="base" latinLnBrk="0" hangingPunct="1">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txDef>
      <a:spPr>
        <a:noFill/>
      </a:spPr>
      <a:bodyPr wrap="square" lIns="0" tIns="0" rIns="0" bIns="0" rtlCol="0">
        <a:spAutoFit/>
      </a:bodyPr>
      <a:lstStyle>
        <a:defPPr marL="111125" indent="-111125" defTabSz="1019175">
          <a:lnSpc>
            <a:spcPts val="1200"/>
          </a:lnSpc>
          <a:spcBef>
            <a:spcPts val="0"/>
          </a:spcBef>
          <a:spcAft>
            <a:spcPts val="600"/>
          </a:spcAft>
          <a:buClr>
            <a:schemeClr val="bg1"/>
          </a:buClr>
          <a:buSzPct val="70000"/>
          <a:buFont typeface="Arial" panose="020B0604020202020204" pitchFamily="34" charset="0"/>
          <a:buChar char="►"/>
          <a:defRPr sz="900" dirty="0" err="1" smtClean="0">
            <a:latin typeface="+mn-lt"/>
          </a:defRPr>
        </a:defPPr>
      </a:lstStyle>
    </a:txDef>
  </a:objectDefaults>
  <a:extraClrSchemeLst>
    <a:extraClrScheme>
      <a:clrScheme name="EY 2015 colors">
        <a:dk1>
          <a:srgbClr val="000000"/>
        </a:dk1>
        <a:lt1>
          <a:srgbClr val="646464"/>
        </a:lt1>
        <a:dk2>
          <a:srgbClr val="FFFFFF"/>
        </a:dk2>
        <a:lt2>
          <a:srgbClr val="333333"/>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Y Proposal Home Care Design_Roche" id="{980D044F-9CBB-484E-B2E7-9A7120CA59D1}" vid="{9C48F695-658D-6143-B70B-6F5CD9109AF5}"/>
    </a:ext>
  </a:extLst>
</a:theme>
</file>

<file path=ppt/theme/theme2.xml><?xml version="1.0" encoding="utf-8"?>
<a:theme xmlns:a="http://schemas.openxmlformats.org/drawingml/2006/main" name="1_Master slides">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3">
      <a:majorFont>
        <a:latin typeface="EYInterstate"/>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L="0" marR="0" indent="0" algn="l" defTabSz="1019175" rtl="0" eaLnBrk="1" fontAlgn="base" latinLnBrk="0" hangingPunct="1">
          <a:lnSpc>
            <a:spcPct val="100000"/>
          </a:lnSpc>
          <a:spcBef>
            <a:spcPct val="0"/>
          </a:spcBef>
          <a:spcAft>
            <a:spcPts val="600"/>
          </a:spcAft>
          <a:buClrTx/>
          <a:buSzTx/>
          <a:buFontTx/>
          <a:buNone/>
          <a:tabLst/>
          <a:defRPr kumimoji="0" sz="900" b="0" i="0" u="none" strike="noStrike" cap="none" normalizeH="0" baseline="0" dirty="0" err="1" smtClean="0">
            <a:ln>
              <a:noFill/>
            </a:ln>
            <a:solidFill>
              <a:schemeClr val="tx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19175" rtl="0" eaLnBrk="1" fontAlgn="base" latinLnBrk="0" hangingPunct="1">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txDef>
      <a:spPr>
        <a:noFill/>
      </a:spPr>
      <a:bodyPr wrap="square" lIns="0" tIns="0" rIns="0" bIns="0" rtlCol="0">
        <a:spAutoFit/>
      </a:bodyPr>
      <a:lstStyle>
        <a:defPPr marL="111125" indent="-111125" defTabSz="1019175">
          <a:lnSpc>
            <a:spcPts val="1200"/>
          </a:lnSpc>
          <a:spcBef>
            <a:spcPts val="0"/>
          </a:spcBef>
          <a:spcAft>
            <a:spcPts val="600"/>
          </a:spcAft>
          <a:buClr>
            <a:schemeClr val="bg1"/>
          </a:buClr>
          <a:buSzPct val="70000"/>
          <a:buFont typeface="Arial" panose="020B0604020202020204" pitchFamily="34" charset="0"/>
          <a:buChar char="►"/>
          <a:defRPr sz="900" dirty="0" err="1" smtClean="0">
            <a:latin typeface="+mn-lt"/>
          </a:defRPr>
        </a:defPPr>
      </a:lstStyle>
    </a:txDef>
  </a:objectDefaults>
  <a:extraClrSchemeLst>
    <a:extraClrScheme>
      <a:clrScheme name="EY 2015 colors">
        <a:dk1>
          <a:srgbClr val="000000"/>
        </a:dk1>
        <a:lt1>
          <a:srgbClr val="646464"/>
        </a:lt1>
        <a:dk2>
          <a:srgbClr val="FFFFFF"/>
        </a:dk2>
        <a:lt2>
          <a:srgbClr val="333333"/>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Y Proposal Home Care Design_Roche" id="{980D044F-9CBB-484E-B2E7-9A7120CA59D1}" vid="{9C48F695-658D-6143-B70B-6F5CD9109AF5}"/>
    </a:ext>
  </a:extLst>
</a:theme>
</file>

<file path=ppt/theme/theme3.xml><?xml version="1.0" encoding="utf-8"?>
<a:theme xmlns:a="http://schemas.openxmlformats.org/drawingml/2006/main" name="2_Master slides">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3">
      <a:majorFont>
        <a:latin typeface="EYInterstate"/>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L="0" marR="0" indent="0" algn="l" defTabSz="1019175" rtl="0" eaLnBrk="1" fontAlgn="base" latinLnBrk="0" hangingPunct="1">
          <a:lnSpc>
            <a:spcPct val="100000"/>
          </a:lnSpc>
          <a:spcBef>
            <a:spcPct val="0"/>
          </a:spcBef>
          <a:spcAft>
            <a:spcPts val="600"/>
          </a:spcAft>
          <a:buClrTx/>
          <a:buSzTx/>
          <a:buFontTx/>
          <a:buNone/>
          <a:tabLst/>
          <a:defRPr kumimoji="0" sz="900" b="0" i="0" u="none" strike="noStrike" cap="none" normalizeH="0" baseline="0" dirty="0" err="1" smtClean="0">
            <a:ln>
              <a:noFill/>
            </a:ln>
            <a:solidFill>
              <a:schemeClr val="tx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19175" rtl="0" eaLnBrk="1" fontAlgn="base" latinLnBrk="0" hangingPunct="1">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txDef>
      <a:spPr>
        <a:noFill/>
      </a:spPr>
      <a:bodyPr wrap="square" lIns="0" tIns="0" rIns="0" bIns="0" rtlCol="0">
        <a:spAutoFit/>
      </a:bodyPr>
      <a:lstStyle>
        <a:defPPr marL="111125" indent="-111125" defTabSz="1019175">
          <a:lnSpc>
            <a:spcPts val="1200"/>
          </a:lnSpc>
          <a:spcBef>
            <a:spcPts val="0"/>
          </a:spcBef>
          <a:spcAft>
            <a:spcPts val="600"/>
          </a:spcAft>
          <a:buClr>
            <a:schemeClr val="bg1"/>
          </a:buClr>
          <a:buSzPct val="70000"/>
          <a:buFont typeface="Arial" panose="020B0604020202020204" pitchFamily="34" charset="0"/>
          <a:buChar char="►"/>
          <a:defRPr sz="900" dirty="0" err="1" smtClean="0">
            <a:latin typeface="+mn-lt"/>
          </a:defRPr>
        </a:defPPr>
      </a:lstStyle>
    </a:txDef>
  </a:objectDefaults>
  <a:extraClrSchemeLst>
    <a:extraClrScheme>
      <a:clrScheme name="EY 2015 colors">
        <a:dk1>
          <a:srgbClr val="000000"/>
        </a:dk1>
        <a:lt1>
          <a:srgbClr val="646464"/>
        </a:lt1>
        <a:dk2>
          <a:srgbClr val="FFFFFF"/>
        </a:dk2>
        <a:lt2>
          <a:srgbClr val="333333"/>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Y Proposal Home Care Design_Roche" id="{980D044F-9CBB-484E-B2E7-9A7120CA59D1}" vid="{9C48F695-658D-6143-B70B-6F5CD9109AF5}"/>
    </a:ext>
  </a:extLst>
</a:theme>
</file>

<file path=ppt/theme/theme4.xml><?xml version="1.0" encoding="utf-8"?>
<a:theme xmlns:a="http://schemas.openxmlformats.org/drawingml/2006/main" name="4_Master slides">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3">
      <a:majorFont>
        <a:latin typeface="EYInterstate"/>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L="0" marR="0" indent="0" algn="l" defTabSz="1019175" rtl="0" eaLnBrk="1" fontAlgn="base" latinLnBrk="0" hangingPunct="1">
          <a:lnSpc>
            <a:spcPct val="100000"/>
          </a:lnSpc>
          <a:spcBef>
            <a:spcPct val="0"/>
          </a:spcBef>
          <a:spcAft>
            <a:spcPts val="600"/>
          </a:spcAft>
          <a:buClrTx/>
          <a:buSzTx/>
          <a:buFontTx/>
          <a:buNone/>
          <a:tabLst/>
          <a:defRPr kumimoji="0" sz="900" b="0" i="0" u="none" strike="noStrike" cap="none" normalizeH="0" baseline="0" dirty="0" err="1" smtClean="0">
            <a:ln>
              <a:noFill/>
            </a:ln>
            <a:solidFill>
              <a:schemeClr val="tx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19175" rtl="0" eaLnBrk="1" fontAlgn="base" latinLnBrk="0" hangingPunct="1">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txDef>
      <a:spPr>
        <a:noFill/>
      </a:spPr>
      <a:bodyPr wrap="square" lIns="0" tIns="0" rIns="0" bIns="0" rtlCol="0">
        <a:spAutoFit/>
      </a:bodyPr>
      <a:lstStyle>
        <a:defPPr marL="111125" indent="-111125" defTabSz="1019175">
          <a:lnSpc>
            <a:spcPts val="1200"/>
          </a:lnSpc>
          <a:spcBef>
            <a:spcPts val="0"/>
          </a:spcBef>
          <a:spcAft>
            <a:spcPts val="600"/>
          </a:spcAft>
          <a:buClr>
            <a:schemeClr val="bg1"/>
          </a:buClr>
          <a:buSzPct val="70000"/>
          <a:buFont typeface="Arial" panose="020B0604020202020204" pitchFamily="34" charset="0"/>
          <a:buChar char="►"/>
          <a:defRPr sz="900" dirty="0" err="1" smtClean="0">
            <a:latin typeface="+mn-lt"/>
          </a:defRPr>
        </a:defPPr>
      </a:lstStyle>
    </a:txDef>
  </a:objectDefaults>
  <a:extraClrSchemeLst>
    <a:extraClrScheme>
      <a:clrScheme name="EY 2015 colors">
        <a:dk1>
          <a:srgbClr val="000000"/>
        </a:dk1>
        <a:lt1>
          <a:srgbClr val="646464"/>
        </a:lt1>
        <a:dk2>
          <a:srgbClr val="FFFFFF"/>
        </a:dk2>
        <a:lt2>
          <a:srgbClr val="333333"/>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Y Proposal Home Care Design_Roche" id="{980D044F-9CBB-484E-B2E7-9A7120CA59D1}" vid="{9C48F695-658D-6143-B70B-6F5CD9109AF5}"/>
    </a:ext>
  </a:extLst>
</a:theme>
</file>

<file path=ppt/theme/theme5.xml><?xml version="1.0" encoding="utf-8"?>
<a:theme xmlns:a="http://schemas.openxmlformats.org/drawingml/2006/main" name="EYP_DynamicShapeCach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Έγγραφο" ma:contentTypeID="0x0101002C3FD56710DDF645A4FEDDD4D3A16DEA" ma:contentTypeVersion="12" ma:contentTypeDescription="Δημιουργία νέου εγγράφου" ma:contentTypeScope="" ma:versionID="e36b46106c962a55933a8cd627c6b9e3">
  <xsd:schema xmlns:xsd="http://www.w3.org/2001/XMLSchema" xmlns:xs="http://www.w3.org/2001/XMLSchema" xmlns:p="http://schemas.microsoft.com/office/2006/metadata/properties" xmlns:ns2="519bc421-25b0-41d3-9702-9e5e2abfd244" xmlns:ns3="31601af9-5216-4e88-a778-7b46a39581e0" targetNamespace="http://schemas.microsoft.com/office/2006/metadata/properties" ma:root="true" ma:fieldsID="858b31f9e02cba9ed87d7c7174d4f3e2" ns2:_="" ns3:_="">
    <xsd:import namespace="519bc421-25b0-41d3-9702-9e5e2abfd244"/>
    <xsd:import namespace="31601af9-5216-4e88-a778-7b46a39581e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9bc421-25b0-41d3-9702-9e5e2abfd2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601af9-5216-4e88-a778-7b46a39581e0" elementFormDefault="qualified">
    <xsd:import namespace="http://schemas.microsoft.com/office/2006/documentManagement/types"/>
    <xsd:import namespace="http://schemas.microsoft.com/office/infopath/2007/PartnerControls"/>
    <xsd:element name="SharedWithUsers" ma:index="16" nillable="true" ma:displayName="Κοινή χρήση με"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Κοινή χρήση με λεπτομέρειες"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Τύπος περιεχομένου"/>
        <xsd:element ref="dc:title" minOccurs="0" maxOccurs="1" ma:index="4" ma:displayName="Τίτλο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F19B26C-E59D-411C-9638-AB6CE05D5D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9bc421-25b0-41d3-9702-9e5e2abfd244"/>
    <ds:schemaRef ds:uri="31601af9-5216-4e88-a778-7b46a39581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5ACFECF-1DAF-4969-A0A7-8300F1805350}">
  <ds:schemaRefs>
    <ds:schemaRef ds:uri="http://schemas.microsoft.com/sharepoint/v3/contenttype/forms"/>
  </ds:schemaRefs>
</ds:datastoreItem>
</file>

<file path=customXml/itemProps3.xml><?xml version="1.0" encoding="utf-8"?>
<ds:datastoreItem xmlns:ds="http://schemas.openxmlformats.org/officeDocument/2006/customXml" ds:itemID="{2E98D4E0-6B52-4F03-8405-84E28831A18D}">
  <ds:schemaRefs>
    <ds:schemaRef ds:uri="http://schemas.microsoft.com/office/2006/documentManagement/types"/>
    <ds:schemaRef ds:uri="http://www.w3.org/XML/1998/namespace"/>
    <ds:schemaRef ds:uri="519bc421-25b0-41d3-9702-9e5e2abfd244"/>
    <ds:schemaRef ds:uri="http://schemas.microsoft.com/office/2006/metadata/properties"/>
    <ds:schemaRef ds:uri="http://purl.org/dc/terms/"/>
    <ds:schemaRef ds:uri="http://schemas.openxmlformats.org/package/2006/metadata/core-properties"/>
    <ds:schemaRef ds:uri="http://purl.org/dc/dcmitype/"/>
    <ds:schemaRef ds:uri="31601af9-5216-4e88-a778-7b46a39581e0"/>
    <ds:schemaRef ds:uri="http://schemas.microsoft.com/office/infopath/2007/PartnerControl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Master slides</Template>
  <TotalTime>140</TotalTime>
  <Words>2962</Words>
  <Application>Microsoft Office PowerPoint</Application>
  <PresentationFormat>Προσαρμογή</PresentationFormat>
  <Paragraphs>403</Paragraphs>
  <Slides>23</Slides>
  <Notes>6</Notes>
  <HiddenSlides>0</HiddenSlides>
  <MMClips>0</MMClips>
  <ScaleCrop>false</ScaleCrop>
  <HeadingPairs>
    <vt:vector size="8" baseType="variant">
      <vt:variant>
        <vt:lpstr>Γραμματοσειρές που χρησιμοποιούνται</vt:lpstr>
      </vt:variant>
      <vt:variant>
        <vt:i4>13</vt:i4>
      </vt:variant>
      <vt:variant>
        <vt:lpstr>Θέμα</vt:lpstr>
      </vt:variant>
      <vt:variant>
        <vt:i4>5</vt:i4>
      </vt:variant>
      <vt:variant>
        <vt:lpstr>Ενσωματωμένοι διακομιστές OLE</vt:lpstr>
      </vt:variant>
      <vt:variant>
        <vt:i4>1</vt:i4>
      </vt:variant>
      <vt:variant>
        <vt:lpstr>Τίτλοι διαφανειών</vt:lpstr>
      </vt:variant>
      <vt:variant>
        <vt:i4>23</vt:i4>
      </vt:variant>
    </vt:vector>
  </HeadingPairs>
  <TitlesOfParts>
    <vt:vector size="42" baseType="lpstr">
      <vt:lpstr>ＭＳ Ｐゴシック</vt:lpstr>
      <vt:lpstr>Arial</vt:lpstr>
      <vt:lpstr>Calibri</vt:lpstr>
      <vt:lpstr>EYInterstate</vt:lpstr>
      <vt:lpstr>EYInterstate Light</vt:lpstr>
      <vt:lpstr>Georgia</vt:lpstr>
      <vt:lpstr>Imago</vt:lpstr>
      <vt:lpstr>Lucida Sans Unicode</vt:lpstr>
      <vt:lpstr>Segoe UI Symbol</vt:lpstr>
      <vt:lpstr>Symbol</vt:lpstr>
      <vt:lpstr>Times New Roman</vt:lpstr>
      <vt:lpstr>Wingdings</vt:lpstr>
      <vt:lpstr>Wingdings 3</vt:lpstr>
      <vt:lpstr>Master slides</vt:lpstr>
      <vt:lpstr>1_Master slides</vt:lpstr>
      <vt:lpstr>2_Master slides</vt:lpstr>
      <vt:lpstr>4_Master slides</vt:lpstr>
      <vt:lpstr>EYP_DynamicShapeCache</vt:lpstr>
      <vt:lpstr>think-cell Slide</vt:lpstr>
      <vt:lpstr>Παρουσίαση του PowerPoint</vt:lpstr>
      <vt:lpstr>Μια γρήγορη περιήγηση στο πώς φτάσαμε στο προτεινόμενο Λειτουργικό Μοντέλο</vt:lpstr>
      <vt:lpstr>Καταγράψαμε το ταξίδι του ασθενούς και σχεδιάσαμε βάσει αυτού την μελλοντική υπηρεσία</vt:lpstr>
      <vt:lpstr>Σχεδιάσαμε την νέα υπηρεσία βάσει συγκεκριμένων παραδοχών</vt:lpstr>
      <vt:lpstr>Παρουσίαση του PowerPoint</vt:lpstr>
      <vt:lpstr>Υφιστάμενη κατάσταση και προβλήματα που προκύπτουν</vt:lpstr>
      <vt:lpstr>Ποια η αποστολή μας; </vt:lpstr>
      <vt:lpstr>Πώς θα το πετύχουμε;</vt:lpstr>
      <vt:lpstr>Πρόταση Αξίας Ι Οφέλη από το ΟΙΚΟΘΕΝ</vt:lpstr>
      <vt:lpstr>Παρουσίαση του PowerPoint</vt:lpstr>
      <vt:lpstr>Η διαδικασία σχεδίασης της προτεινόμενης υπηρεσίας</vt:lpstr>
      <vt:lpstr>Διεθνείς Καλές Πρακτικές στην Κατ’ οίκον Θεραπεία Ογκολογικών Ασθενών  </vt:lpstr>
      <vt:lpstr>Διεθνείς Καλές Πρακτικές στην Κατ’ οίκον Θεραπεία Ογκολογικών Ασθενών  </vt:lpstr>
      <vt:lpstr>Παρουσίαση του PowerPoint</vt:lpstr>
      <vt:lpstr>Πώς θα μπορούσε το νέο λειτουργικό μοντέλο να υποστηρίξει τη νέα υπηρεσία; </vt:lpstr>
      <vt:lpstr>Εξοπλισμός ανά Φάση Υπηρεσίας</vt:lpstr>
      <vt:lpstr>Χρήση εξοπλισμού αναφορικά με τη διαδικασία χορήγησης της θεραπείας στο σπίτι</vt:lpstr>
      <vt:lpstr>Συνοπτική ανάλυση βασικού εξοπλισμού</vt:lpstr>
      <vt:lpstr>Παρουσίαση του PowerPoint</vt:lpstr>
      <vt:lpstr>Τρέχον κόστος και Αποζημίωση</vt:lpstr>
      <vt:lpstr>Παρουσίαση του PowerPoint</vt:lpstr>
      <vt:lpstr>Παράρτημα Ι. Λειτουργικό Μοντέλο – Ενδεικτική Λίστα </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300821_Draft_GreekVersion</dc:title>
  <dc:creator>Sofia Ntoulou</dc:creator>
  <cp:keywords>Proposal of the Future; PotF; #POTF</cp:keywords>
  <cp:lastModifiedBy>Dioikitria</cp:lastModifiedBy>
  <cp:revision>62</cp:revision>
  <cp:lastPrinted>2021-10-25T13:49:19Z</cp:lastPrinted>
  <dcterms:created xsi:type="dcterms:W3CDTF">2021-07-15T14:45:23Z</dcterms:created>
  <dcterms:modified xsi:type="dcterms:W3CDTF">2022-04-13T06:27:05Z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MS_BusinessApprover">
    <vt:lpwstr/>
  </property>
  <property fmtid="{D5CDD505-2E9C-101B-9397-08002B2CF9AE}" pid="3" name="TaxKeyword">
    <vt:lpwstr>1599;#PotF|3b85d2cb-e516-434d-b177-64948f6eaa1d;#9410;#Proposal of the Future|38d9cc96-a1ab-4984-b157-6d8524781256;#308;##POTF|3571269a-85a6-4888-89d3-b3e9a3ddb293</vt:lpwstr>
  </property>
  <property fmtid="{D5CDD505-2E9C-101B-9397-08002B2CF9AE}" pid="4" name="EYKEndorsedBy">
    <vt:lpwstr/>
  </property>
  <property fmtid="{D5CDD505-2E9C-101B-9397-08002B2CF9AE}" pid="5" name="Order">
    <vt:r8>39214100</vt:r8>
  </property>
  <property fmtid="{D5CDD505-2E9C-101B-9397-08002B2CF9AE}" pid="6" name="EYKStubRecordLink">
    <vt:lpwstr>, </vt:lpwstr>
  </property>
  <property fmtid="{D5CDD505-2E9C-101B-9397-08002B2CF9AE}" pid="7" name="_dlc_policyId">
    <vt:lpwstr>/Lists/ContentRequests/Submission</vt:lpwstr>
  </property>
  <property fmtid="{D5CDD505-2E9C-101B-9397-08002B2CF9AE}" pid="8" name="EYKStubRecordType">
    <vt:lpwstr/>
  </property>
  <property fmtid="{D5CDD505-2E9C-101B-9397-08002B2CF9AE}" pid="9" name="LikesCount">
    <vt:i4>3</vt:i4>
  </property>
  <property fmtid="{D5CDD505-2E9C-101B-9397-08002B2CF9AE}" pid="10" name="EYKKnowledgeDomainOwner">
    <vt:lpwstr>7221;#Financial Services - EMEIA FSO|29159ffc-d388-4ca7-8207-c40dbb52e2a1</vt:lpwstr>
  </property>
  <property fmtid="{D5CDD505-2E9C-101B-9397-08002B2CF9AE}" pid="11" name="WppReportVersion">
    <vt:lpwstr>Version 1.0</vt:lpwstr>
  </property>
  <property fmtid="{D5CDD505-2E9C-101B-9397-08002B2CF9AE}" pid="12" name="WppReportDraft">
    <vt:lpwstr>(Draft)</vt:lpwstr>
  </property>
  <property fmtid="{D5CDD505-2E9C-101B-9397-08002B2CF9AE}" pid="13" name="xd_ProgID">
    <vt:lpwstr/>
  </property>
  <property fmtid="{D5CDD505-2E9C-101B-9397-08002B2CF9AE}" pid="14" name="DocumentSetDescription">
    <vt:lpwstr/>
  </property>
  <property fmtid="{D5CDD505-2E9C-101B-9397-08002B2CF9AE}" pid="15" name="ContentTypeId">
    <vt:lpwstr>0x0101002C3FD56710DDF645A4FEDDD4D3A16DEA</vt:lpwstr>
  </property>
  <property fmtid="{D5CDD505-2E9C-101B-9397-08002B2CF9AE}" pid="16" name="EYTargetAudience">
    <vt:lpwstr/>
  </property>
  <property fmtid="{D5CDD505-2E9C-101B-9397-08002B2CF9AE}" pid="17" name="EYPolicyScope">
    <vt:lpwstr/>
  </property>
  <property fmtid="{D5CDD505-2E9C-101B-9397-08002B2CF9AE}" pid="18" name="CMS_AssignedSMR">
    <vt:lpwstr/>
  </property>
  <property fmtid="{D5CDD505-2E9C-101B-9397-08002B2CF9AE}" pid="19" name="ContentLanguage">
    <vt:lpwstr>5;#English|556a818d-2fa5-4ece-a7c0-2ca1d2dc5c77</vt:lpwstr>
  </property>
  <property fmtid="{D5CDD505-2E9C-101B-9397-08002B2CF9AE}" pid="20" name="EYEndorsement">
    <vt:lpwstr/>
  </property>
  <property fmtid="{D5CDD505-2E9C-101B-9397-08002B2CF9AE}" pid="21" name="EYPolicyEnablerType">
    <vt:lpwstr/>
  </property>
  <property fmtid="{D5CDD505-2E9C-101B-9397-08002B2CF9AE}" pid="22" name="TemplateUrl">
    <vt:lpwstr/>
  </property>
  <property fmtid="{D5CDD505-2E9C-101B-9397-08002B2CF9AE}" pid="23" name="EYRelatedToThisPolicy">
    <vt:lpwstr/>
  </property>
  <property fmtid="{D5CDD505-2E9C-101B-9397-08002B2CF9AE}" pid="24" name="_dlc_DocIdItemGuid">
    <vt:lpwstr>8c2ed71a-56de-4d33-9d20-c4d18a958b64</vt:lpwstr>
  </property>
  <property fmtid="{D5CDD505-2E9C-101B-9397-08002B2CF9AE}" pid="25" name="ServiceLineFunction">
    <vt:lpwstr>304;#Core Business Services (CBS)|2cf6a111-d37c-43c1-940d-c7e1830826b5</vt:lpwstr>
  </property>
  <property fmtid="{D5CDD505-2E9C-101B-9397-08002B2CF9AE}" pid="26" name="EYContentType">
    <vt:lpwstr>27;#Pursuit|3f216e5d-2232-49cc-8005-1ddf5df413b0</vt:lpwstr>
  </property>
  <property fmtid="{D5CDD505-2E9C-101B-9397-08002B2CF9AE}" pid="27" name="MethodWorkProduct">
    <vt:lpwstr/>
  </property>
  <property fmtid="{D5CDD505-2E9C-101B-9397-08002B2CF9AE}" pid="28" name="LikedBy">
    <vt:lpwstr>9109;#Ciana Perry;#25085;#Alvaro San Juan Moya;#115830;#i:0#.w|eurs\rm874wk</vt:lpwstr>
  </property>
  <property fmtid="{D5CDD505-2E9C-101B-9397-08002B2CF9AE}" pid="29" name="kd174ad1ba2c40be8bc55586c5552a31">
    <vt:lpwstr/>
  </property>
  <property fmtid="{D5CDD505-2E9C-101B-9397-08002B2CF9AE}" pid="30" name="EYPolicyQuickLinks">
    <vt:bool>false</vt:bool>
  </property>
  <property fmtid="{D5CDD505-2E9C-101B-9397-08002B2CF9AE}" pid="31" name="_docset_NoMedatataSyncRequired">
    <vt:lpwstr>False</vt:lpwstr>
  </property>
  <property fmtid="{D5CDD505-2E9C-101B-9397-08002B2CF9AE}" pid="32" name="EYKRelatedKnowledgeDomain">
    <vt:lpwstr/>
  </property>
  <property fmtid="{D5CDD505-2E9C-101B-9397-08002B2CF9AE}" pid="33" name="GeographicApplicability">
    <vt:lpwstr>8;#EMEIA|f996ef64-9eed-4e53-bc49-92020faa37ae;#211;#FSO EMEIA|48ff1e85-6e74-4637-81ae-8f48dce7e9e1</vt:lpwstr>
  </property>
  <property fmtid="{D5CDD505-2E9C-101B-9397-08002B2CF9AE}" pid="34" name="Sector">
    <vt:lpwstr>12;#All Sectors|32600395-49d1-4199-adb5-3693fcec9e59</vt:lpwstr>
  </property>
  <property fmtid="{D5CDD505-2E9C-101B-9397-08002B2CF9AE}" pid="35" name="e3dc88ec9e8b45adafc193f1d32b9f3c">
    <vt:lpwstr/>
  </property>
  <property fmtid="{D5CDD505-2E9C-101B-9397-08002B2CF9AE}" pid="36" name="EYCommunitySpecificTerms">
    <vt:lpwstr/>
  </property>
  <property fmtid="{D5CDD505-2E9C-101B-9397-08002B2CF9AE}" pid="37" name="EYMarketSegment">
    <vt:lpwstr/>
  </property>
  <property fmtid="{D5CDD505-2E9C-101B-9397-08002B2CF9AE}" pid="38" name="EYIssues">
    <vt:lpwstr/>
  </property>
  <property fmtid="{D5CDD505-2E9C-101B-9397-08002B2CF9AE}" pid="39" name="MethodName">
    <vt:lpwstr/>
  </property>
  <property fmtid="{D5CDD505-2E9C-101B-9397-08002B2CF9AE}" pid="40" name="EYPolicyRevisionComments">
    <vt:lpwstr/>
  </property>
  <property fmtid="{D5CDD505-2E9C-101B-9397-08002B2CF9AE}" pid="41" name="CMS_G360Acct">
    <vt:lpwstr/>
  </property>
  <property fmtid="{D5CDD505-2E9C-101B-9397-08002B2CF9AE}" pid="42" name="ItemRetentionFormula">
    <vt:lpwstr>&lt;formula id="Microsoft.Office.RecordsManagement.PolicyFeatures.Expiration.Formula.BuiltIn"&gt;&lt;number&gt;30&lt;/number&gt;&lt;property&gt;Created&lt;/property&gt;&lt;propertyId&gt;8c06beca-0777-48f7-91c7-6da68bc07b69&lt;/propertyId&gt;&lt;period&gt;days&lt;/period&gt;&lt;/formula&gt;</vt:lpwstr>
  </property>
  <property fmtid="{D5CDD505-2E9C-101B-9397-08002B2CF9AE}" pid="43" name="EYRelatedToOtherPolicies">
    <vt:lpwstr/>
  </property>
  <property fmtid="{D5CDD505-2E9C-101B-9397-08002B2CF9AE}" pid="44" name="EYKBusinessTriggers">
    <vt:lpwstr/>
  </property>
  <property fmtid="{D5CDD505-2E9C-101B-9397-08002B2CF9AE}" pid="45" name="WppReportCurrencySymbol">
    <vt:lpwstr>€</vt:lpwstr>
  </property>
  <property fmtid="{D5CDD505-2E9C-101B-9397-08002B2CF9AE}" pid="46" name="WppReportDashboardTitleText">
    <vt:lpwstr>Dashboard</vt:lpwstr>
  </property>
  <property fmtid="{D5CDD505-2E9C-101B-9397-08002B2CF9AE}" pid="47" name="WppReportIsTocUpdateRecommended">
    <vt:bool>true</vt:bool>
  </property>
  <property fmtid="{D5CDD505-2E9C-101B-9397-08002B2CF9AE}" pid="48" name="WppReportShortPageNumberFormat">
    <vt:lpwstr>Page &lt;#&gt;</vt:lpwstr>
  </property>
  <property fmtid="{D5CDD505-2E9C-101B-9397-08002B2CF9AE}" pid="49" name="WppReportLongPageNumberFormat">
    <vt:lpwstr>Page &lt;#&gt; of &lt;PageCount&gt;</vt:lpwstr>
  </property>
  <property fmtid="{D5CDD505-2E9C-101B-9397-08002B2CF9AE}" pid="50" name="WppReportDate">
    <vt:lpwstr/>
  </property>
  <property fmtid="{D5CDD505-2E9C-101B-9397-08002B2CF9AE}" pid="51" name="WppReportTocTitleText">
    <vt:lpwstr>Table of contents</vt:lpwstr>
  </property>
  <property fmtid="{D5CDD505-2E9C-101B-9397-08002B2CF9AE}" pid="52" name="WppReportPropertiesLastWrittenToDocument">
    <vt:filetime>2021-11-29T11:09:42Z</vt:filetime>
  </property>
</Properties>
</file>