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15"/>
  </p:notesMasterIdLst>
  <p:handoutMasterIdLst>
    <p:handoutMasterId r:id="rId16"/>
  </p:handoutMasterIdLst>
  <p:sldIdLst>
    <p:sldId id="282" r:id="rId5"/>
    <p:sldId id="291" r:id="rId6"/>
    <p:sldId id="306" r:id="rId7"/>
    <p:sldId id="304" r:id="rId8"/>
    <p:sldId id="300" r:id="rId9"/>
    <p:sldId id="299" r:id="rId10"/>
    <p:sldId id="305" r:id="rId11"/>
    <p:sldId id="298" r:id="rId12"/>
    <p:sldId id="297" r:id="rId13"/>
    <p:sldId id="258" r:id="rId14"/>
  </p:sldIdLst>
  <p:sldSz cx="12192000" cy="6858000"/>
  <p:notesSz cx="11649075" cy="16878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userDrawn="1">
          <p15:clr>
            <a:srgbClr val="A4A3A4"/>
          </p15:clr>
        </p15:guide>
        <p15:guide id="2" pos="456" userDrawn="1">
          <p15:clr>
            <a:srgbClr val="A4A3A4"/>
          </p15:clr>
        </p15:guide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pos="2136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8" orient="horz" pos="1152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0" orient="horz" pos="1512" userDrawn="1">
          <p15:clr>
            <a:srgbClr val="A4A3A4"/>
          </p15:clr>
        </p15:guide>
        <p15:guide id="11" pos="7680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3" pos="1008" userDrawn="1">
          <p15:clr>
            <a:srgbClr val="A4A3A4"/>
          </p15:clr>
        </p15:guide>
        <p15:guide id="14" pos="1584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4" orient="horz" pos="960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66AC"/>
    <a:srgbClr val="297FD5"/>
    <a:srgbClr val="F0F0F0"/>
    <a:srgbClr val="3274AD"/>
    <a:srgbClr val="1E5C9B"/>
    <a:srgbClr val="566681"/>
    <a:srgbClr val="7A89A3"/>
    <a:srgbClr val="5E97C9"/>
    <a:srgbClr val="629DD1"/>
    <a:srgbClr val="7F8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DA37D80-6434-44D0-A028-1B22A696006F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09" autoAdjust="0"/>
  </p:normalViewPr>
  <p:slideViewPr>
    <p:cSldViewPr snapToGrid="0" snapToObjects="1">
      <p:cViewPr varScale="1">
        <p:scale>
          <a:sx n="79" d="100"/>
          <a:sy n="79" d="100"/>
        </p:scale>
        <p:origin x="300" y="54"/>
      </p:cViewPr>
      <p:guideLst>
        <p:guide/>
        <p:guide pos="456"/>
        <p:guide orient="horz" pos="2616"/>
        <p:guide orient="horz" pos="3264"/>
        <p:guide pos="6912"/>
        <p:guide orient="horz" pos="2136"/>
        <p:guide orient="horz" pos="4008"/>
        <p:guide orient="horz" pos="1152"/>
        <p:guide orient="horz" pos="2352"/>
        <p:guide orient="horz" pos="1512"/>
        <p:guide pos="7680"/>
        <p:guide pos="6696"/>
        <p:guide pos="1008"/>
        <p:guide pos="1584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orient="horz" pos="960"/>
        <p:guide pos="5256"/>
        <p:guide pos="7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24" d="100"/>
          <a:sy n="24" d="100"/>
        </p:scale>
        <p:origin x="3475" y="12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2426ABF-A8C0-D94B-8DA4-89B3D951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047933" cy="846113"/>
          </a:xfrm>
          <a:prstGeom prst="rect">
            <a:avLst/>
          </a:prstGeom>
        </p:spPr>
        <p:txBody>
          <a:bodyPr vert="horz" lIns="68461" tIns="34231" rIns="68461" bIns="34231" rtlCol="0"/>
          <a:lstStyle>
            <a:lvl1pPr algn="l">
              <a:defRPr sz="9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3E1C36-C21F-0B70-27E7-5B59DAE2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6598446" y="0"/>
            <a:ext cx="5047933" cy="846113"/>
          </a:xfrm>
          <a:prstGeom prst="rect">
            <a:avLst/>
          </a:prstGeom>
        </p:spPr>
        <p:txBody>
          <a:bodyPr vert="horz" lIns="68461" tIns="34231" rIns="68461" bIns="34231" rtlCol="0"/>
          <a:lstStyle>
            <a:lvl1pPr algn="r">
              <a:defRPr sz="900"/>
            </a:lvl1pPr>
          </a:lstStyle>
          <a:p>
            <a:fld id="{D9D42D35-0463-4920-BEF7-2B88080E67A2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942066-244B-8673-5E9A-26E4265AD0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6032187"/>
            <a:ext cx="5047933" cy="846113"/>
          </a:xfrm>
          <a:prstGeom prst="rect">
            <a:avLst/>
          </a:prstGeom>
        </p:spPr>
        <p:txBody>
          <a:bodyPr vert="horz" lIns="68461" tIns="34231" rIns="68461" bIns="34231" rtlCol="0" anchor="b"/>
          <a:lstStyle>
            <a:lvl1pPr algn="l">
              <a:defRPr sz="9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0EE97-1F54-6631-A4BB-FD93829648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6598446" y="16032187"/>
            <a:ext cx="5047933" cy="846113"/>
          </a:xfrm>
          <a:prstGeom prst="rect">
            <a:avLst/>
          </a:prstGeom>
        </p:spPr>
        <p:txBody>
          <a:bodyPr vert="horz" lIns="68461" tIns="34231" rIns="68461" bIns="34231" rtlCol="0" anchor="b"/>
          <a:lstStyle>
            <a:lvl1pPr algn="r">
              <a:defRPr sz="900"/>
            </a:lvl1pPr>
          </a:lstStyle>
          <a:p>
            <a:fld id="{420BD0AB-C59E-4A46-83D3-F07787446BA0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835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300038"/>
            <a:ext cx="5964237" cy="3355975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CBF3D-B22C-48B4-B9F8-94EAB285F262}" type="slidenum">
              <a:rPr lang="el-GR" smtClean="0"/>
              <a:t>10</a:t>
            </a:fld>
            <a:endParaRPr lang="el-G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144DB7-4FBE-4FF7-9325-41B6F33CC0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55339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00201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95588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03092" y="69574"/>
            <a:ext cx="5385816" cy="3139970"/>
          </a:xfrm>
        </p:spPr>
        <p:txBody>
          <a:bodyPr tIns="0" anchor="b" anchorCtr="0">
            <a:no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49496" y="3255267"/>
            <a:ext cx="3493008" cy="1644724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8952" y="701702"/>
            <a:ext cx="10671048" cy="144435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C32B254-F115-AAF3-09C2-B631F5CDC4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329989" y="2370268"/>
            <a:ext cx="722376" cy="722376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339134" y="2379412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en-US" dirty="0"/>
              <a:t>Picture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338" y="2758440"/>
            <a:ext cx="2011680" cy="2826771"/>
          </a:xfrm>
          <a:custGeom>
            <a:avLst/>
            <a:gdLst>
              <a:gd name="connsiteX0" fmla="*/ 0 w 2011680"/>
              <a:gd name="connsiteY0" fmla="*/ 0 h 2825173"/>
              <a:gd name="connsiteX1" fmla="*/ 2011680 w 2011680"/>
              <a:gd name="connsiteY1" fmla="*/ 0 h 2825173"/>
              <a:gd name="connsiteX2" fmla="*/ 2011680 w 2011680"/>
              <a:gd name="connsiteY2" fmla="*/ 2825173 h 2825173"/>
              <a:gd name="connsiteX3" fmla="*/ 0 w 2011680"/>
              <a:gd name="connsiteY3" fmla="*/ 2825173 h 2825173"/>
              <a:gd name="connsiteX4" fmla="*/ 0 w 2011680"/>
              <a:gd name="connsiteY4" fmla="*/ 0 h 2825173"/>
              <a:gd name="connsiteX0" fmla="*/ 0 w 2011680"/>
              <a:gd name="connsiteY0" fmla="*/ 1598 h 2826771"/>
              <a:gd name="connsiteX1" fmla="*/ 646257 w 2011680"/>
              <a:gd name="connsiteY1" fmla="*/ 0 h 2826771"/>
              <a:gd name="connsiteX2" fmla="*/ 2011680 w 2011680"/>
              <a:gd name="connsiteY2" fmla="*/ 1598 h 2826771"/>
              <a:gd name="connsiteX3" fmla="*/ 2011680 w 2011680"/>
              <a:gd name="connsiteY3" fmla="*/ 2826771 h 2826771"/>
              <a:gd name="connsiteX4" fmla="*/ 0 w 2011680"/>
              <a:gd name="connsiteY4" fmla="*/ 2826771 h 2826771"/>
              <a:gd name="connsiteX5" fmla="*/ 0 w 2011680"/>
              <a:gd name="connsiteY5" fmla="*/ 1598 h 2826771"/>
              <a:gd name="connsiteX0" fmla="*/ 0 w 2011680"/>
              <a:gd name="connsiteY0" fmla="*/ 1598 h 2826771"/>
              <a:gd name="connsiteX1" fmla="*/ 646257 w 2011680"/>
              <a:gd name="connsiteY1" fmla="*/ 0 h 2826771"/>
              <a:gd name="connsiteX2" fmla="*/ 1358727 w 2011680"/>
              <a:gd name="connsiteY2" fmla="*/ 0 h 2826771"/>
              <a:gd name="connsiteX3" fmla="*/ 2011680 w 2011680"/>
              <a:gd name="connsiteY3" fmla="*/ 1598 h 2826771"/>
              <a:gd name="connsiteX4" fmla="*/ 2011680 w 2011680"/>
              <a:gd name="connsiteY4" fmla="*/ 2826771 h 2826771"/>
              <a:gd name="connsiteX5" fmla="*/ 0 w 2011680"/>
              <a:gd name="connsiteY5" fmla="*/ 2826771 h 2826771"/>
              <a:gd name="connsiteX6" fmla="*/ 0 w 2011680"/>
              <a:gd name="connsiteY6" fmla="*/ 1598 h 2826771"/>
              <a:gd name="connsiteX0" fmla="*/ 0 w 2011680"/>
              <a:gd name="connsiteY0" fmla="*/ 1598 h 2826771"/>
              <a:gd name="connsiteX1" fmla="*/ 646257 w 2011680"/>
              <a:gd name="connsiteY1" fmla="*/ 0 h 2826771"/>
              <a:gd name="connsiteX2" fmla="*/ 1010112 w 2011680"/>
              <a:gd name="connsiteY2" fmla="*/ 0 h 2826771"/>
              <a:gd name="connsiteX3" fmla="*/ 1358727 w 2011680"/>
              <a:gd name="connsiteY3" fmla="*/ 0 h 2826771"/>
              <a:gd name="connsiteX4" fmla="*/ 2011680 w 2011680"/>
              <a:gd name="connsiteY4" fmla="*/ 1598 h 2826771"/>
              <a:gd name="connsiteX5" fmla="*/ 2011680 w 2011680"/>
              <a:gd name="connsiteY5" fmla="*/ 2826771 h 2826771"/>
              <a:gd name="connsiteX6" fmla="*/ 0 w 2011680"/>
              <a:gd name="connsiteY6" fmla="*/ 2826771 h 2826771"/>
              <a:gd name="connsiteX7" fmla="*/ 0 w 2011680"/>
              <a:gd name="connsiteY7" fmla="*/ 1598 h 2826771"/>
              <a:gd name="connsiteX0" fmla="*/ 0 w 2011680"/>
              <a:gd name="connsiteY0" fmla="*/ 1598 h 2826771"/>
              <a:gd name="connsiteX1" fmla="*/ 646257 w 2011680"/>
              <a:gd name="connsiteY1" fmla="*/ 0 h 2826771"/>
              <a:gd name="connsiteX2" fmla="*/ 1012017 w 2011680"/>
              <a:gd name="connsiteY2" fmla="*/ 335280 h 2826771"/>
              <a:gd name="connsiteX3" fmla="*/ 1358727 w 2011680"/>
              <a:gd name="connsiteY3" fmla="*/ 0 h 2826771"/>
              <a:gd name="connsiteX4" fmla="*/ 2011680 w 2011680"/>
              <a:gd name="connsiteY4" fmla="*/ 1598 h 2826771"/>
              <a:gd name="connsiteX5" fmla="*/ 2011680 w 2011680"/>
              <a:gd name="connsiteY5" fmla="*/ 2826771 h 2826771"/>
              <a:gd name="connsiteX6" fmla="*/ 0 w 2011680"/>
              <a:gd name="connsiteY6" fmla="*/ 2826771 h 2826771"/>
              <a:gd name="connsiteX7" fmla="*/ 0 w 2011680"/>
              <a:gd name="connsiteY7" fmla="*/ 1598 h 2826771"/>
              <a:gd name="connsiteX0" fmla="*/ 0 w 2011680"/>
              <a:gd name="connsiteY0" fmla="*/ 1598 h 2826771"/>
              <a:gd name="connsiteX1" fmla="*/ 646257 w 2011680"/>
              <a:gd name="connsiteY1" fmla="*/ 0 h 2826771"/>
              <a:gd name="connsiteX2" fmla="*/ 1012017 w 2011680"/>
              <a:gd name="connsiteY2" fmla="*/ 335280 h 2826771"/>
              <a:gd name="connsiteX3" fmla="*/ 1358727 w 2011680"/>
              <a:gd name="connsiteY3" fmla="*/ 0 h 2826771"/>
              <a:gd name="connsiteX4" fmla="*/ 2011680 w 2011680"/>
              <a:gd name="connsiteY4" fmla="*/ 1598 h 2826771"/>
              <a:gd name="connsiteX5" fmla="*/ 2011680 w 2011680"/>
              <a:gd name="connsiteY5" fmla="*/ 2826771 h 2826771"/>
              <a:gd name="connsiteX6" fmla="*/ 0 w 2011680"/>
              <a:gd name="connsiteY6" fmla="*/ 2826771 h 2826771"/>
              <a:gd name="connsiteX7" fmla="*/ 0 w 2011680"/>
              <a:gd name="connsiteY7" fmla="*/ 1598 h 2826771"/>
              <a:gd name="connsiteX0" fmla="*/ 0 w 2011680"/>
              <a:gd name="connsiteY0" fmla="*/ 1598 h 2826771"/>
              <a:gd name="connsiteX1" fmla="*/ 646257 w 2011680"/>
              <a:gd name="connsiteY1" fmla="*/ 0 h 2826771"/>
              <a:gd name="connsiteX2" fmla="*/ 1012017 w 2011680"/>
              <a:gd name="connsiteY2" fmla="*/ 335280 h 2826771"/>
              <a:gd name="connsiteX3" fmla="*/ 1358727 w 2011680"/>
              <a:gd name="connsiteY3" fmla="*/ 0 h 2826771"/>
              <a:gd name="connsiteX4" fmla="*/ 2011680 w 2011680"/>
              <a:gd name="connsiteY4" fmla="*/ 1598 h 2826771"/>
              <a:gd name="connsiteX5" fmla="*/ 2011680 w 2011680"/>
              <a:gd name="connsiteY5" fmla="*/ 2826771 h 2826771"/>
              <a:gd name="connsiteX6" fmla="*/ 0 w 2011680"/>
              <a:gd name="connsiteY6" fmla="*/ 2826771 h 2826771"/>
              <a:gd name="connsiteX7" fmla="*/ 0 w 2011680"/>
              <a:gd name="connsiteY7" fmla="*/ 1598 h 2826771"/>
              <a:gd name="connsiteX0" fmla="*/ 0 w 2011680"/>
              <a:gd name="connsiteY0" fmla="*/ 1598 h 2826771"/>
              <a:gd name="connsiteX1" fmla="*/ 646257 w 2011680"/>
              <a:gd name="connsiteY1" fmla="*/ 0 h 2826771"/>
              <a:gd name="connsiteX2" fmla="*/ 1012017 w 2011680"/>
              <a:gd name="connsiteY2" fmla="*/ 335280 h 2826771"/>
              <a:gd name="connsiteX3" fmla="*/ 1358727 w 2011680"/>
              <a:gd name="connsiteY3" fmla="*/ 0 h 2826771"/>
              <a:gd name="connsiteX4" fmla="*/ 2011680 w 2011680"/>
              <a:gd name="connsiteY4" fmla="*/ 1598 h 2826771"/>
              <a:gd name="connsiteX5" fmla="*/ 2011680 w 2011680"/>
              <a:gd name="connsiteY5" fmla="*/ 2826771 h 2826771"/>
              <a:gd name="connsiteX6" fmla="*/ 0 w 2011680"/>
              <a:gd name="connsiteY6" fmla="*/ 2826771 h 2826771"/>
              <a:gd name="connsiteX7" fmla="*/ 0 w 2011680"/>
              <a:gd name="connsiteY7" fmla="*/ 1598 h 2826771"/>
              <a:gd name="connsiteX0" fmla="*/ 0 w 2011680"/>
              <a:gd name="connsiteY0" fmla="*/ 1598 h 2826771"/>
              <a:gd name="connsiteX1" fmla="*/ 646257 w 2011680"/>
              <a:gd name="connsiteY1" fmla="*/ 0 h 2826771"/>
              <a:gd name="connsiteX2" fmla="*/ 1012017 w 2011680"/>
              <a:gd name="connsiteY2" fmla="*/ 335280 h 2826771"/>
              <a:gd name="connsiteX3" fmla="*/ 1358727 w 2011680"/>
              <a:gd name="connsiteY3" fmla="*/ 0 h 2826771"/>
              <a:gd name="connsiteX4" fmla="*/ 2011680 w 2011680"/>
              <a:gd name="connsiteY4" fmla="*/ 1598 h 2826771"/>
              <a:gd name="connsiteX5" fmla="*/ 2011680 w 2011680"/>
              <a:gd name="connsiteY5" fmla="*/ 2826771 h 2826771"/>
              <a:gd name="connsiteX6" fmla="*/ 0 w 2011680"/>
              <a:gd name="connsiteY6" fmla="*/ 2826771 h 2826771"/>
              <a:gd name="connsiteX7" fmla="*/ 0 w 2011680"/>
              <a:gd name="connsiteY7" fmla="*/ 1598 h 2826771"/>
              <a:gd name="connsiteX0" fmla="*/ 0 w 2011680"/>
              <a:gd name="connsiteY0" fmla="*/ 1598 h 2826771"/>
              <a:gd name="connsiteX1" fmla="*/ 646257 w 2011680"/>
              <a:gd name="connsiteY1" fmla="*/ 0 h 2826771"/>
              <a:gd name="connsiteX2" fmla="*/ 1012017 w 2011680"/>
              <a:gd name="connsiteY2" fmla="*/ 335280 h 2826771"/>
              <a:gd name="connsiteX3" fmla="*/ 1358727 w 2011680"/>
              <a:gd name="connsiteY3" fmla="*/ 0 h 2826771"/>
              <a:gd name="connsiteX4" fmla="*/ 2011680 w 2011680"/>
              <a:gd name="connsiteY4" fmla="*/ 1598 h 2826771"/>
              <a:gd name="connsiteX5" fmla="*/ 2011680 w 2011680"/>
              <a:gd name="connsiteY5" fmla="*/ 2826771 h 2826771"/>
              <a:gd name="connsiteX6" fmla="*/ 0 w 2011680"/>
              <a:gd name="connsiteY6" fmla="*/ 2826771 h 2826771"/>
              <a:gd name="connsiteX7" fmla="*/ 0 w 2011680"/>
              <a:gd name="connsiteY7" fmla="*/ 1598 h 2826771"/>
              <a:gd name="connsiteX0" fmla="*/ 0 w 2011680"/>
              <a:gd name="connsiteY0" fmla="*/ 1598 h 2826771"/>
              <a:gd name="connsiteX1" fmla="*/ 646257 w 2011680"/>
              <a:gd name="connsiteY1" fmla="*/ 0 h 2826771"/>
              <a:gd name="connsiteX2" fmla="*/ 1012017 w 2011680"/>
              <a:gd name="connsiteY2" fmla="*/ 335280 h 2826771"/>
              <a:gd name="connsiteX3" fmla="*/ 1358727 w 2011680"/>
              <a:gd name="connsiteY3" fmla="*/ 0 h 2826771"/>
              <a:gd name="connsiteX4" fmla="*/ 2011680 w 2011680"/>
              <a:gd name="connsiteY4" fmla="*/ 1598 h 2826771"/>
              <a:gd name="connsiteX5" fmla="*/ 2011680 w 2011680"/>
              <a:gd name="connsiteY5" fmla="*/ 2826771 h 2826771"/>
              <a:gd name="connsiteX6" fmla="*/ 0 w 2011680"/>
              <a:gd name="connsiteY6" fmla="*/ 2826771 h 2826771"/>
              <a:gd name="connsiteX7" fmla="*/ 0 w 2011680"/>
              <a:gd name="connsiteY7" fmla="*/ 1598 h 2826771"/>
              <a:gd name="connsiteX0" fmla="*/ 0 w 2011680"/>
              <a:gd name="connsiteY0" fmla="*/ 1598 h 2826771"/>
              <a:gd name="connsiteX1" fmla="*/ 646257 w 2011680"/>
              <a:gd name="connsiteY1" fmla="*/ 0 h 2826771"/>
              <a:gd name="connsiteX2" fmla="*/ 1012017 w 2011680"/>
              <a:gd name="connsiteY2" fmla="*/ 335280 h 2826771"/>
              <a:gd name="connsiteX3" fmla="*/ 1358727 w 2011680"/>
              <a:gd name="connsiteY3" fmla="*/ 0 h 2826771"/>
              <a:gd name="connsiteX4" fmla="*/ 2011680 w 2011680"/>
              <a:gd name="connsiteY4" fmla="*/ 1598 h 2826771"/>
              <a:gd name="connsiteX5" fmla="*/ 2011680 w 2011680"/>
              <a:gd name="connsiteY5" fmla="*/ 2826771 h 2826771"/>
              <a:gd name="connsiteX6" fmla="*/ 0 w 2011680"/>
              <a:gd name="connsiteY6" fmla="*/ 2826771 h 2826771"/>
              <a:gd name="connsiteX7" fmla="*/ 0 w 2011680"/>
              <a:gd name="connsiteY7" fmla="*/ 1598 h 2826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11680" h="2826771">
                <a:moveTo>
                  <a:pt x="0" y="1598"/>
                </a:moveTo>
                <a:lnTo>
                  <a:pt x="646257" y="0"/>
                </a:lnTo>
                <a:cubicBezTo>
                  <a:pt x="699597" y="218440"/>
                  <a:pt x="783417" y="292100"/>
                  <a:pt x="1012017" y="335280"/>
                </a:cubicBezTo>
                <a:cubicBezTo>
                  <a:pt x="1289512" y="299720"/>
                  <a:pt x="1340312" y="106045"/>
                  <a:pt x="1358727" y="0"/>
                </a:cubicBezTo>
                <a:lnTo>
                  <a:pt x="2011680" y="1598"/>
                </a:lnTo>
                <a:lnTo>
                  <a:pt x="2011680" y="2826771"/>
                </a:lnTo>
                <a:lnTo>
                  <a:pt x="0" y="2826771"/>
                </a:lnTo>
                <a:lnTo>
                  <a:pt x="0" y="1598"/>
                </a:lnTo>
                <a:close/>
              </a:path>
            </a:pathLst>
          </a:custGeo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 cap="all" spc="0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50ED98-B5D1-206C-403F-FA954F9D2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5338" y="4064834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1058" y="4156758"/>
            <a:ext cx="1920240" cy="1371600"/>
          </a:xfrm>
          <a:noFill/>
          <a:ln>
            <a:noFill/>
          </a:ln>
        </p:spPr>
        <p:txBody>
          <a:bodyPr lIns="91440" rIns="9144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2485599-A799-0E8C-D368-451B9DE02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3545563" y="2373190"/>
            <a:ext cx="722376" cy="722376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Picture Placeholder 62">
            <a:extLst>
              <a:ext uri="{FF2B5EF4-FFF2-40B4-BE49-F238E27FC236}">
                <a16:creationId xmlns:a16="http://schemas.microsoft.com/office/drawing/2014/main" id="{05E8E8EF-4954-870B-04E5-82BC660A6738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554707" y="2379412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en-US" dirty="0"/>
              <a:t>Picture</a:t>
            </a:r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79F9AD31-B0C5-3563-C73A-8B6297FCFD1C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900910" y="2756536"/>
            <a:ext cx="2011680" cy="2828676"/>
          </a:xfrm>
          <a:custGeom>
            <a:avLst/>
            <a:gdLst>
              <a:gd name="connsiteX0" fmla="*/ 0 w 2011680"/>
              <a:gd name="connsiteY0" fmla="*/ 0 h 2825173"/>
              <a:gd name="connsiteX1" fmla="*/ 2011680 w 2011680"/>
              <a:gd name="connsiteY1" fmla="*/ 0 h 2825173"/>
              <a:gd name="connsiteX2" fmla="*/ 2011680 w 2011680"/>
              <a:gd name="connsiteY2" fmla="*/ 2825173 h 2825173"/>
              <a:gd name="connsiteX3" fmla="*/ 0 w 2011680"/>
              <a:gd name="connsiteY3" fmla="*/ 2825173 h 2825173"/>
              <a:gd name="connsiteX4" fmla="*/ 0 w 2011680"/>
              <a:gd name="connsiteY4" fmla="*/ 0 h 2825173"/>
              <a:gd name="connsiteX0" fmla="*/ 0 w 2011680"/>
              <a:gd name="connsiteY0" fmla="*/ 4646 h 2829819"/>
              <a:gd name="connsiteX1" fmla="*/ 994434 w 2011680"/>
              <a:gd name="connsiteY1" fmla="*/ 0 h 2829819"/>
              <a:gd name="connsiteX2" fmla="*/ 2011680 w 2011680"/>
              <a:gd name="connsiteY2" fmla="*/ 4646 h 2829819"/>
              <a:gd name="connsiteX3" fmla="*/ 2011680 w 2011680"/>
              <a:gd name="connsiteY3" fmla="*/ 2829819 h 2829819"/>
              <a:gd name="connsiteX4" fmla="*/ 0 w 2011680"/>
              <a:gd name="connsiteY4" fmla="*/ 2829819 h 2829819"/>
              <a:gd name="connsiteX5" fmla="*/ 0 w 2011680"/>
              <a:gd name="connsiteY5" fmla="*/ 4646 h 2829819"/>
              <a:gd name="connsiteX0" fmla="*/ 0 w 2011680"/>
              <a:gd name="connsiteY0" fmla="*/ 4646 h 2829819"/>
              <a:gd name="connsiteX1" fmla="*/ 994434 w 2011680"/>
              <a:gd name="connsiteY1" fmla="*/ 0 h 2829819"/>
              <a:gd name="connsiteX2" fmla="*/ 2011680 w 2011680"/>
              <a:gd name="connsiteY2" fmla="*/ 4646 h 2829819"/>
              <a:gd name="connsiteX3" fmla="*/ 2011680 w 2011680"/>
              <a:gd name="connsiteY3" fmla="*/ 2829819 h 2829819"/>
              <a:gd name="connsiteX4" fmla="*/ 0 w 2011680"/>
              <a:gd name="connsiteY4" fmla="*/ 2829819 h 2829819"/>
              <a:gd name="connsiteX5" fmla="*/ 0 w 2011680"/>
              <a:gd name="connsiteY5" fmla="*/ 4646 h 2829819"/>
              <a:gd name="connsiteX0" fmla="*/ 0 w 2011680"/>
              <a:gd name="connsiteY0" fmla="*/ 4646 h 2829819"/>
              <a:gd name="connsiteX1" fmla="*/ 994434 w 2011680"/>
              <a:gd name="connsiteY1" fmla="*/ 0 h 2829819"/>
              <a:gd name="connsiteX2" fmla="*/ 2011680 w 2011680"/>
              <a:gd name="connsiteY2" fmla="*/ 4646 h 2829819"/>
              <a:gd name="connsiteX3" fmla="*/ 2011680 w 2011680"/>
              <a:gd name="connsiteY3" fmla="*/ 2829819 h 2829819"/>
              <a:gd name="connsiteX4" fmla="*/ 0 w 2011680"/>
              <a:gd name="connsiteY4" fmla="*/ 2829819 h 2829819"/>
              <a:gd name="connsiteX5" fmla="*/ 0 w 2011680"/>
              <a:gd name="connsiteY5" fmla="*/ 4646 h 2829819"/>
              <a:gd name="connsiteX0" fmla="*/ 0 w 2011680"/>
              <a:gd name="connsiteY0" fmla="*/ 4646 h 2829819"/>
              <a:gd name="connsiteX1" fmla="*/ 994434 w 2011680"/>
              <a:gd name="connsiteY1" fmla="*/ 0 h 2829819"/>
              <a:gd name="connsiteX2" fmla="*/ 1362480 w 2011680"/>
              <a:gd name="connsiteY2" fmla="*/ 3048 h 2829819"/>
              <a:gd name="connsiteX3" fmla="*/ 2011680 w 2011680"/>
              <a:gd name="connsiteY3" fmla="*/ 4646 h 2829819"/>
              <a:gd name="connsiteX4" fmla="*/ 2011680 w 2011680"/>
              <a:gd name="connsiteY4" fmla="*/ 2829819 h 2829819"/>
              <a:gd name="connsiteX5" fmla="*/ 0 w 2011680"/>
              <a:gd name="connsiteY5" fmla="*/ 2829819 h 2829819"/>
              <a:gd name="connsiteX6" fmla="*/ 0 w 2011680"/>
              <a:gd name="connsiteY6" fmla="*/ 4646 h 2829819"/>
              <a:gd name="connsiteX0" fmla="*/ 0 w 2011680"/>
              <a:gd name="connsiteY0" fmla="*/ 4646 h 2829819"/>
              <a:gd name="connsiteX1" fmla="*/ 651915 w 2011680"/>
              <a:gd name="connsiteY1" fmla="*/ 1143 h 2829819"/>
              <a:gd name="connsiteX2" fmla="*/ 994434 w 2011680"/>
              <a:gd name="connsiteY2" fmla="*/ 0 h 2829819"/>
              <a:gd name="connsiteX3" fmla="*/ 1362480 w 2011680"/>
              <a:gd name="connsiteY3" fmla="*/ 3048 h 2829819"/>
              <a:gd name="connsiteX4" fmla="*/ 2011680 w 2011680"/>
              <a:gd name="connsiteY4" fmla="*/ 4646 h 2829819"/>
              <a:gd name="connsiteX5" fmla="*/ 2011680 w 2011680"/>
              <a:gd name="connsiteY5" fmla="*/ 2829819 h 2829819"/>
              <a:gd name="connsiteX6" fmla="*/ 0 w 2011680"/>
              <a:gd name="connsiteY6" fmla="*/ 2829819 h 2829819"/>
              <a:gd name="connsiteX7" fmla="*/ 0 w 2011680"/>
              <a:gd name="connsiteY7" fmla="*/ 4646 h 2829819"/>
              <a:gd name="connsiteX0" fmla="*/ 0 w 2011680"/>
              <a:gd name="connsiteY0" fmla="*/ 3503 h 2828676"/>
              <a:gd name="connsiteX1" fmla="*/ 651915 w 2011680"/>
              <a:gd name="connsiteY1" fmla="*/ 0 h 2828676"/>
              <a:gd name="connsiteX2" fmla="*/ 1005864 w 2011680"/>
              <a:gd name="connsiteY2" fmla="*/ 336042 h 2828676"/>
              <a:gd name="connsiteX3" fmla="*/ 1362480 w 2011680"/>
              <a:gd name="connsiteY3" fmla="*/ 1905 h 2828676"/>
              <a:gd name="connsiteX4" fmla="*/ 2011680 w 2011680"/>
              <a:gd name="connsiteY4" fmla="*/ 3503 h 2828676"/>
              <a:gd name="connsiteX5" fmla="*/ 2011680 w 2011680"/>
              <a:gd name="connsiteY5" fmla="*/ 2828676 h 2828676"/>
              <a:gd name="connsiteX6" fmla="*/ 0 w 2011680"/>
              <a:gd name="connsiteY6" fmla="*/ 2828676 h 2828676"/>
              <a:gd name="connsiteX7" fmla="*/ 0 w 2011680"/>
              <a:gd name="connsiteY7" fmla="*/ 3503 h 2828676"/>
              <a:gd name="connsiteX0" fmla="*/ 0 w 2011680"/>
              <a:gd name="connsiteY0" fmla="*/ 3503 h 2828676"/>
              <a:gd name="connsiteX1" fmla="*/ 651915 w 2011680"/>
              <a:gd name="connsiteY1" fmla="*/ 0 h 2828676"/>
              <a:gd name="connsiteX2" fmla="*/ 1005864 w 2011680"/>
              <a:gd name="connsiteY2" fmla="*/ 336042 h 2828676"/>
              <a:gd name="connsiteX3" fmla="*/ 1362480 w 2011680"/>
              <a:gd name="connsiteY3" fmla="*/ 1905 h 2828676"/>
              <a:gd name="connsiteX4" fmla="*/ 2011680 w 2011680"/>
              <a:gd name="connsiteY4" fmla="*/ 3503 h 2828676"/>
              <a:gd name="connsiteX5" fmla="*/ 2011680 w 2011680"/>
              <a:gd name="connsiteY5" fmla="*/ 2828676 h 2828676"/>
              <a:gd name="connsiteX6" fmla="*/ 0 w 2011680"/>
              <a:gd name="connsiteY6" fmla="*/ 2828676 h 2828676"/>
              <a:gd name="connsiteX7" fmla="*/ 0 w 2011680"/>
              <a:gd name="connsiteY7" fmla="*/ 3503 h 2828676"/>
              <a:gd name="connsiteX0" fmla="*/ 0 w 2011680"/>
              <a:gd name="connsiteY0" fmla="*/ 3503 h 2828676"/>
              <a:gd name="connsiteX1" fmla="*/ 651915 w 2011680"/>
              <a:gd name="connsiteY1" fmla="*/ 0 h 2828676"/>
              <a:gd name="connsiteX2" fmla="*/ 1005864 w 2011680"/>
              <a:gd name="connsiteY2" fmla="*/ 336042 h 2828676"/>
              <a:gd name="connsiteX3" fmla="*/ 1362480 w 2011680"/>
              <a:gd name="connsiteY3" fmla="*/ 1905 h 2828676"/>
              <a:gd name="connsiteX4" fmla="*/ 2011680 w 2011680"/>
              <a:gd name="connsiteY4" fmla="*/ 3503 h 2828676"/>
              <a:gd name="connsiteX5" fmla="*/ 2011680 w 2011680"/>
              <a:gd name="connsiteY5" fmla="*/ 2828676 h 2828676"/>
              <a:gd name="connsiteX6" fmla="*/ 0 w 2011680"/>
              <a:gd name="connsiteY6" fmla="*/ 2828676 h 2828676"/>
              <a:gd name="connsiteX7" fmla="*/ 0 w 2011680"/>
              <a:gd name="connsiteY7" fmla="*/ 3503 h 2828676"/>
              <a:gd name="connsiteX0" fmla="*/ 0 w 2011680"/>
              <a:gd name="connsiteY0" fmla="*/ 3503 h 2828676"/>
              <a:gd name="connsiteX1" fmla="*/ 651915 w 2011680"/>
              <a:gd name="connsiteY1" fmla="*/ 0 h 2828676"/>
              <a:gd name="connsiteX2" fmla="*/ 1005864 w 2011680"/>
              <a:gd name="connsiteY2" fmla="*/ 336042 h 2828676"/>
              <a:gd name="connsiteX3" fmla="*/ 1362480 w 2011680"/>
              <a:gd name="connsiteY3" fmla="*/ 1905 h 2828676"/>
              <a:gd name="connsiteX4" fmla="*/ 2011680 w 2011680"/>
              <a:gd name="connsiteY4" fmla="*/ 3503 h 2828676"/>
              <a:gd name="connsiteX5" fmla="*/ 2011680 w 2011680"/>
              <a:gd name="connsiteY5" fmla="*/ 2828676 h 2828676"/>
              <a:gd name="connsiteX6" fmla="*/ 0 w 2011680"/>
              <a:gd name="connsiteY6" fmla="*/ 2828676 h 2828676"/>
              <a:gd name="connsiteX7" fmla="*/ 0 w 2011680"/>
              <a:gd name="connsiteY7" fmla="*/ 3503 h 2828676"/>
              <a:gd name="connsiteX0" fmla="*/ 0 w 2011680"/>
              <a:gd name="connsiteY0" fmla="*/ 3503 h 2828676"/>
              <a:gd name="connsiteX1" fmla="*/ 651915 w 2011680"/>
              <a:gd name="connsiteY1" fmla="*/ 0 h 2828676"/>
              <a:gd name="connsiteX2" fmla="*/ 1005864 w 2011680"/>
              <a:gd name="connsiteY2" fmla="*/ 336042 h 2828676"/>
              <a:gd name="connsiteX3" fmla="*/ 1362480 w 2011680"/>
              <a:gd name="connsiteY3" fmla="*/ 1905 h 2828676"/>
              <a:gd name="connsiteX4" fmla="*/ 2011680 w 2011680"/>
              <a:gd name="connsiteY4" fmla="*/ 3503 h 2828676"/>
              <a:gd name="connsiteX5" fmla="*/ 2011680 w 2011680"/>
              <a:gd name="connsiteY5" fmla="*/ 2828676 h 2828676"/>
              <a:gd name="connsiteX6" fmla="*/ 0 w 2011680"/>
              <a:gd name="connsiteY6" fmla="*/ 2828676 h 2828676"/>
              <a:gd name="connsiteX7" fmla="*/ 0 w 2011680"/>
              <a:gd name="connsiteY7" fmla="*/ 3503 h 2828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11680" h="2828676">
                <a:moveTo>
                  <a:pt x="0" y="3503"/>
                </a:moveTo>
                <a:lnTo>
                  <a:pt x="651915" y="0"/>
                </a:lnTo>
                <a:cubicBezTo>
                  <a:pt x="665123" y="83439"/>
                  <a:pt x="720241" y="317373"/>
                  <a:pt x="1005864" y="336042"/>
                </a:cubicBezTo>
                <a:cubicBezTo>
                  <a:pt x="1248561" y="340868"/>
                  <a:pt x="1359813" y="80899"/>
                  <a:pt x="1362480" y="1905"/>
                </a:cubicBezTo>
                <a:lnTo>
                  <a:pt x="2011680" y="3503"/>
                </a:lnTo>
                <a:lnTo>
                  <a:pt x="2011680" y="2828676"/>
                </a:lnTo>
                <a:lnTo>
                  <a:pt x="0" y="2828676"/>
                </a:lnTo>
                <a:lnTo>
                  <a:pt x="0" y="3503"/>
                </a:lnTo>
                <a:close/>
              </a:path>
            </a:pathLst>
          </a:custGeo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 cap="all" spc="0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8643CE-01D9-3E5E-15F6-20689F775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900911" y="4064834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 Placeholder 51">
            <a:extLst>
              <a:ext uri="{FF2B5EF4-FFF2-40B4-BE49-F238E27FC236}">
                <a16:creationId xmlns:a16="http://schemas.microsoft.com/office/drawing/2014/main" id="{75981CD1-EA26-D1CF-F19E-B58C16BA8A6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946630" y="4156758"/>
            <a:ext cx="1920240" cy="1371600"/>
          </a:xfrm>
          <a:noFill/>
          <a:ln>
            <a:noFill/>
          </a:ln>
        </p:spPr>
        <p:txBody>
          <a:bodyPr lIns="91440" rIns="9144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44D3449-0EF5-D439-CC36-5C761D35D4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761135" y="2373190"/>
            <a:ext cx="722376" cy="722376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Picture Placeholder 62">
            <a:extLst>
              <a:ext uri="{FF2B5EF4-FFF2-40B4-BE49-F238E27FC236}">
                <a16:creationId xmlns:a16="http://schemas.microsoft.com/office/drawing/2014/main" id="{4AD0C8C9-DB5A-6DC8-2729-A21F1A5CF174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770280" y="2379412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en-US" dirty="0"/>
              <a:t>Picture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3A09BBD1-5CBC-B0EF-71C0-054FCB989B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6484" y="2756535"/>
            <a:ext cx="2011680" cy="2828676"/>
          </a:xfrm>
          <a:custGeom>
            <a:avLst/>
            <a:gdLst>
              <a:gd name="connsiteX0" fmla="*/ 0 w 2011680"/>
              <a:gd name="connsiteY0" fmla="*/ 0 h 2825173"/>
              <a:gd name="connsiteX1" fmla="*/ 2011680 w 2011680"/>
              <a:gd name="connsiteY1" fmla="*/ 0 h 2825173"/>
              <a:gd name="connsiteX2" fmla="*/ 2011680 w 2011680"/>
              <a:gd name="connsiteY2" fmla="*/ 2825173 h 2825173"/>
              <a:gd name="connsiteX3" fmla="*/ 0 w 2011680"/>
              <a:gd name="connsiteY3" fmla="*/ 2825173 h 2825173"/>
              <a:gd name="connsiteX4" fmla="*/ 0 w 2011680"/>
              <a:gd name="connsiteY4" fmla="*/ 0 h 2825173"/>
              <a:gd name="connsiteX0" fmla="*/ 0 w 2011680"/>
              <a:gd name="connsiteY0" fmla="*/ 1598 h 2826771"/>
              <a:gd name="connsiteX1" fmla="*/ 649951 w 2011680"/>
              <a:gd name="connsiteY1" fmla="*/ 0 h 2826771"/>
              <a:gd name="connsiteX2" fmla="*/ 2011680 w 2011680"/>
              <a:gd name="connsiteY2" fmla="*/ 1598 h 2826771"/>
              <a:gd name="connsiteX3" fmla="*/ 2011680 w 2011680"/>
              <a:gd name="connsiteY3" fmla="*/ 2826771 h 2826771"/>
              <a:gd name="connsiteX4" fmla="*/ 0 w 2011680"/>
              <a:gd name="connsiteY4" fmla="*/ 2826771 h 2826771"/>
              <a:gd name="connsiteX5" fmla="*/ 0 w 2011680"/>
              <a:gd name="connsiteY5" fmla="*/ 1598 h 2826771"/>
              <a:gd name="connsiteX0" fmla="*/ 0 w 2011680"/>
              <a:gd name="connsiteY0" fmla="*/ 3503 h 2828676"/>
              <a:gd name="connsiteX1" fmla="*/ 649951 w 2011680"/>
              <a:gd name="connsiteY1" fmla="*/ 1905 h 2828676"/>
              <a:gd name="connsiteX2" fmla="*/ 1358611 w 2011680"/>
              <a:gd name="connsiteY2" fmla="*/ 0 h 2828676"/>
              <a:gd name="connsiteX3" fmla="*/ 2011680 w 2011680"/>
              <a:gd name="connsiteY3" fmla="*/ 3503 h 2828676"/>
              <a:gd name="connsiteX4" fmla="*/ 2011680 w 2011680"/>
              <a:gd name="connsiteY4" fmla="*/ 2828676 h 2828676"/>
              <a:gd name="connsiteX5" fmla="*/ 0 w 2011680"/>
              <a:gd name="connsiteY5" fmla="*/ 2828676 h 2828676"/>
              <a:gd name="connsiteX6" fmla="*/ 0 w 2011680"/>
              <a:gd name="connsiteY6" fmla="*/ 3503 h 2828676"/>
              <a:gd name="connsiteX0" fmla="*/ 0 w 2011680"/>
              <a:gd name="connsiteY0" fmla="*/ 3503 h 2828676"/>
              <a:gd name="connsiteX1" fmla="*/ 649951 w 2011680"/>
              <a:gd name="connsiteY1" fmla="*/ 1905 h 2828676"/>
              <a:gd name="connsiteX2" fmla="*/ 1006186 w 2011680"/>
              <a:gd name="connsiteY2" fmla="*/ 0 h 2828676"/>
              <a:gd name="connsiteX3" fmla="*/ 1358611 w 2011680"/>
              <a:gd name="connsiteY3" fmla="*/ 0 h 2828676"/>
              <a:gd name="connsiteX4" fmla="*/ 2011680 w 2011680"/>
              <a:gd name="connsiteY4" fmla="*/ 3503 h 2828676"/>
              <a:gd name="connsiteX5" fmla="*/ 2011680 w 2011680"/>
              <a:gd name="connsiteY5" fmla="*/ 2828676 h 2828676"/>
              <a:gd name="connsiteX6" fmla="*/ 0 w 2011680"/>
              <a:gd name="connsiteY6" fmla="*/ 2828676 h 2828676"/>
              <a:gd name="connsiteX7" fmla="*/ 0 w 2011680"/>
              <a:gd name="connsiteY7" fmla="*/ 3503 h 2828676"/>
              <a:gd name="connsiteX0" fmla="*/ 0 w 2011680"/>
              <a:gd name="connsiteY0" fmla="*/ 3503 h 2828676"/>
              <a:gd name="connsiteX1" fmla="*/ 649951 w 2011680"/>
              <a:gd name="connsiteY1" fmla="*/ 1905 h 2828676"/>
              <a:gd name="connsiteX2" fmla="*/ 1009996 w 2011680"/>
              <a:gd name="connsiteY2" fmla="*/ 333375 h 2828676"/>
              <a:gd name="connsiteX3" fmla="*/ 1358611 w 2011680"/>
              <a:gd name="connsiteY3" fmla="*/ 0 h 2828676"/>
              <a:gd name="connsiteX4" fmla="*/ 2011680 w 2011680"/>
              <a:gd name="connsiteY4" fmla="*/ 3503 h 2828676"/>
              <a:gd name="connsiteX5" fmla="*/ 2011680 w 2011680"/>
              <a:gd name="connsiteY5" fmla="*/ 2828676 h 2828676"/>
              <a:gd name="connsiteX6" fmla="*/ 0 w 2011680"/>
              <a:gd name="connsiteY6" fmla="*/ 2828676 h 2828676"/>
              <a:gd name="connsiteX7" fmla="*/ 0 w 2011680"/>
              <a:gd name="connsiteY7" fmla="*/ 3503 h 2828676"/>
              <a:gd name="connsiteX0" fmla="*/ 0 w 2011680"/>
              <a:gd name="connsiteY0" fmla="*/ 3503 h 2828676"/>
              <a:gd name="connsiteX1" fmla="*/ 649951 w 2011680"/>
              <a:gd name="connsiteY1" fmla="*/ 1905 h 2828676"/>
              <a:gd name="connsiteX2" fmla="*/ 1009996 w 2011680"/>
              <a:gd name="connsiteY2" fmla="*/ 333375 h 2828676"/>
              <a:gd name="connsiteX3" fmla="*/ 1358611 w 2011680"/>
              <a:gd name="connsiteY3" fmla="*/ 0 h 2828676"/>
              <a:gd name="connsiteX4" fmla="*/ 2011680 w 2011680"/>
              <a:gd name="connsiteY4" fmla="*/ 3503 h 2828676"/>
              <a:gd name="connsiteX5" fmla="*/ 2011680 w 2011680"/>
              <a:gd name="connsiteY5" fmla="*/ 2828676 h 2828676"/>
              <a:gd name="connsiteX6" fmla="*/ 0 w 2011680"/>
              <a:gd name="connsiteY6" fmla="*/ 2828676 h 2828676"/>
              <a:gd name="connsiteX7" fmla="*/ 0 w 2011680"/>
              <a:gd name="connsiteY7" fmla="*/ 3503 h 2828676"/>
              <a:gd name="connsiteX0" fmla="*/ 0 w 2011680"/>
              <a:gd name="connsiteY0" fmla="*/ 3503 h 2828676"/>
              <a:gd name="connsiteX1" fmla="*/ 649951 w 2011680"/>
              <a:gd name="connsiteY1" fmla="*/ 1905 h 2828676"/>
              <a:gd name="connsiteX2" fmla="*/ 1009996 w 2011680"/>
              <a:gd name="connsiteY2" fmla="*/ 333375 h 2828676"/>
              <a:gd name="connsiteX3" fmla="*/ 1358611 w 2011680"/>
              <a:gd name="connsiteY3" fmla="*/ 0 h 2828676"/>
              <a:gd name="connsiteX4" fmla="*/ 2011680 w 2011680"/>
              <a:gd name="connsiteY4" fmla="*/ 3503 h 2828676"/>
              <a:gd name="connsiteX5" fmla="*/ 2011680 w 2011680"/>
              <a:gd name="connsiteY5" fmla="*/ 2828676 h 2828676"/>
              <a:gd name="connsiteX6" fmla="*/ 0 w 2011680"/>
              <a:gd name="connsiteY6" fmla="*/ 2828676 h 2828676"/>
              <a:gd name="connsiteX7" fmla="*/ 0 w 2011680"/>
              <a:gd name="connsiteY7" fmla="*/ 3503 h 2828676"/>
              <a:gd name="connsiteX0" fmla="*/ 0 w 2011680"/>
              <a:gd name="connsiteY0" fmla="*/ 3503 h 2828676"/>
              <a:gd name="connsiteX1" fmla="*/ 649951 w 2011680"/>
              <a:gd name="connsiteY1" fmla="*/ 1905 h 2828676"/>
              <a:gd name="connsiteX2" fmla="*/ 1009996 w 2011680"/>
              <a:gd name="connsiteY2" fmla="*/ 333375 h 2828676"/>
              <a:gd name="connsiteX3" fmla="*/ 1358611 w 2011680"/>
              <a:gd name="connsiteY3" fmla="*/ 0 h 2828676"/>
              <a:gd name="connsiteX4" fmla="*/ 2011680 w 2011680"/>
              <a:gd name="connsiteY4" fmla="*/ 3503 h 2828676"/>
              <a:gd name="connsiteX5" fmla="*/ 2011680 w 2011680"/>
              <a:gd name="connsiteY5" fmla="*/ 2828676 h 2828676"/>
              <a:gd name="connsiteX6" fmla="*/ 0 w 2011680"/>
              <a:gd name="connsiteY6" fmla="*/ 2828676 h 2828676"/>
              <a:gd name="connsiteX7" fmla="*/ 0 w 2011680"/>
              <a:gd name="connsiteY7" fmla="*/ 3503 h 2828676"/>
              <a:gd name="connsiteX0" fmla="*/ 0 w 2011680"/>
              <a:gd name="connsiteY0" fmla="*/ 3503 h 2828676"/>
              <a:gd name="connsiteX1" fmla="*/ 649951 w 2011680"/>
              <a:gd name="connsiteY1" fmla="*/ 1905 h 2828676"/>
              <a:gd name="connsiteX2" fmla="*/ 1009996 w 2011680"/>
              <a:gd name="connsiteY2" fmla="*/ 333375 h 2828676"/>
              <a:gd name="connsiteX3" fmla="*/ 1358611 w 2011680"/>
              <a:gd name="connsiteY3" fmla="*/ 0 h 2828676"/>
              <a:gd name="connsiteX4" fmla="*/ 2011680 w 2011680"/>
              <a:gd name="connsiteY4" fmla="*/ 3503 h 2828676"/>
              <a:gd name="connsiteX5" fmla="*/ 2011680 w 2011680"/>
              <a:gd name="connsiteY5" fmla="*/ 2828676 h 2828676"/>
              <a:gd name="connsiteX6" fmla="*/ 0 w 2011680"/>
              <a:gd name="connsiteY6" fmla="*/ 2828676 h 2828676"/>
              <a:gd name="connsiteX7" fmla="*/ 0 w 2011680"/>
              <a:gd name="connsiteY7" fmla="*/ 3503 h 2828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11680" h="2828676">
                <a:moveTo>
                  <a:pt x="0" y="3503"/>
                </a:moveTo>
                <a:lnTo>
                  <a:pt x="649951" y="1905"/>
                </a:lnTo>
                <a:cubicBezTo>
                  <a:pt x="676621" y="123825"/>
                  <a:pt x="743296" y="316230"/>
                  <a:pt x="1009996" y="333375"/>
                </a:cubicBezTo>
                <a:cubicBezTo>
                  <a:pt x="1261456" y="319405"/>
                  <a:pt x="1349086" y="114935"/>
                  <a:pt x="1358611" y="0"/>
                </a:cubicBezTo>
                <a:lnTo>
                  <a:pt x="2011680" y="3503"/>
                </a:lnTo>
                <a:lnTo>
                  <a:pt x="2011680" y="2828676"/>
                </a:lnTo>
                <a:lnTo>
                  <a:pt x="0" y="2828676"/>
                </a:lnTo>
                <a:lnTo>
                  <a:pt x="0" y="3503"/>
                </a:lnTo>
                <a:close/>
              </a:path>
            </a:pathLst>
          </a:custGeo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 cap="all" spc="0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AF82DDD-EDEC-7D87-F43A-113C5E4A4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16484" y="4064834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 Placeholder 51">
            <a:extLst>
              <a:ext uri="{FF2B5EF4-FFF2-40B4-BE49-F238E27FC236}">
                <a16:creationId xmlns:a16="http://schemas.microsoft.com/office/drawing/2014/main" id="{F02DE2DC-F65C-32A5-5821-89FB2F53C32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62204" y="4156758"/>
            <a:ext cx="1920240" cy="1371600"/>
          </a:xfrm>
          <a:noFill/>
          <a:ln>
            <a:noFill/>
          </a:ln>
        </p:spPr>
        <p:txBody>
          <a:bodyPr lIns="91440" rIns="9144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76F2D13-53B7-CE37-EA90-449A726B8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7976707" y="2373190"/>
            <a:ext cx="722376" cy="722376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985853" y="2379412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en-US" dirty="0"/>
              <a:t>Picture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2057" y="2758440"/>
            <a:ext cx="2011680" cy="2826771"/>
          </a:xfrm>
          <a:custGeom>
            <a:avLst/>
            <a:gdLst>
              <a:gd name="connsiteX0" fmla="*/ 0 w 2011680"/>
              <a:gd name="connsiteY0" fmla="*/ 0 h 2825173"/>
              <a:gd name="connsiteX1" fmla="*/ 2011680 w 2011680"/>
              <a:gd name="connsiteY1" fmla="*/ 0 h 2825173"/>
              <a:gd name="connsiteX2" fmla="*/ 2011680 w 2011680"/>
              <a:gd name="connsiteY2" fmla="*/ 2825173 h 2825173"/>
              <a:gd name="connsiteX3" fmla="*/ 0 w 2011680"/>
              <a:gd name="connsiteY3" fmla="*/ 2825173 h 2825173"/>
              <a:gd name="connsiteX4" fmla="*/ 0 w 2011680"/>
              <a:gd name="connsiteY4" fmla="*/ 0 h 2825173"/>
              <a:gd name="connsiteX0" fmla="*/ 0 w 2011680"/>
              <a:gd name="connsiteY0" fmla="*/ 1598 h 2826771"/>
              <a:gd name="connsiteX1" fmla="*/ 651163 w 2011680"/>
              <a:gd name="connsiteY1" fmla="*/ 0 h 2826771"/>
              <a:gd name="connsiteX2" fmla="*/ 2011680 w 2011680"/>
              <a:gd name="connsiteY2" fmla="*/ 1598 h 2826771"/>
              <a:gd name="connsiteX3" fmla="*/ 2011680 w 2011680"/>
              <a:gd name="connsiteY3" fmla="*/ 2826771 h 2826771"/>
              <a:gd name="connsiteX4" fmla="*/ 0 w 2011680"/>
              <a:gd name="connsiteY4" fmla="*/ 2826771 h 2826771"/>
              <a:gd name="connsiteX5" fmla="*/ 0 w 2011680"/>
              <a:gd name="connsiteY5" fmla="*/ 1598 h 2826771"/>
              <a:gd name="connsiteX0" fmla="*/ 0 w 2011680"/>
              <a:gd name="connsiteY0" fmla="*/ 1598 h 2826771"/>
              <a:gd name="connsiteX1" fmla="*/ 651163 w 2011680"/>
              <a:gd name="connsiteY1" fmla="*/ 0 h 2826771"/>
              <a:gd name="connsiteX2" fmla="*/ 1357283 w 2011680"/>
              <a:gd name="connsiteY2" fmla="*/ 2540 h 2826771"/>
              <a:gd name="connsiteX3" fmla="*/ 2011680 w 2011680"/>
              <a:gd name="connsiteY3" fmla="*/ 1598 h 2826771"/>
              <a:gd name="connsiteX4" fmla="*/ 2011680 w 2011680"/>
              <a:gd name="connsiteY4" fmla="*/ 2826771 h 2826771"/>
              <a:gd name="connsiteX5" fmla="*/ 0 w 2011680"/>
              <a:gd name="connsiteY5" fmla="*/ 2826771 h 2826771"/>
              <a:gd name="connsiteX6" fmla="*/ 0 w 2011680"/>
              <a:gd name="connsiteY6" fmla="*/ 1598 h 2826771"/>
              <a:gd name="connsiteX0" fmla="*/ 0 w 2011680"/>
              <a:gd name="connsiteY0" fmla="*/ 1598 h 2826771"/>
              <a:gd name="connsiteX1" fmla="*/ 651163 w 2011680"/>
              <a:gd name="connsiteY1" fmla="*/ 0 h 2826771"/>
              <a:gd name="connsiteX2" fmla="*/ 1014383 w 2011680"/>
              <a:gd name="connsiteY2" fmla="*/ 330200 h 2826771"/>
              <a:gd name="connsiteX3" fmla="*/ 1357283 w 2011680"/>
              <a:gd name="connsiteY3" fmla="*/ 2540 h 2826771"/>
              <a:gd name="connsiteX4" fmla="*/ 2011680 w 2011680"/>
              <a:gd name="connsiteY4" fmla="*/ 1598 h 2826771"/>
              <a:gd name="connsiteX5" fmla="*/ 2011680 w 2011680"/>
              <a:gd name="connsiteY5" fmla="*/ 2826771 h 2826771"/>
              <a:gd name="connsiteX6" fmla="*/ 0 w 2011680"/>
              <a:gd name="connsiteY6" fmla="*/ 2826771 h 2826771"/>
              <a:gd name="connsiteX7" fmla="*/ 0 w 2011680"/>
              <a:gd name="connsiteY7" fmla="*/ 1598 h 2826771"/>
              <a:gd name="connsiteX0" fmla="*/ 0 w 2011680"/>
              <a:gd name="connsiteY0" fmla="*/ 1598 h 2826771"/>
              <a:gd name="connsiteX1" fmla="*/ 651163 w 2011680"/>
              <a:gd name="connsiteY1" fmla="*/ 0 h 2826771"/>
              <a:gd name="connsiteX2" fmla="*/ 1014383 w 2011680"/>
              <a:gd name="connsiteY2" fmla="*/ 330200 h 2826771"/>
              <a:gd name="connsiteX3" fmla="*/ 1357283 w 2011680"/>
              <a:gd name="connsiteY3" fmla="*/ 2540 h 2826771"/>
              <a:gd name="connsiteX4" fmla="*/ 2011680 w 2011680"/>
              <a:gd name="connsiteY4" fmla="*/ 1598 h 2826771"/>
              <a:gd name="connsiteX5" fmla="*/ 2011680 w 2011680"/>
              <a:gd name="connsiteY5" fmla="*/ 2826771 h 2826771"/>
              <a:gd name="connsiteX6" fmla="*/ 0 w 2011680"/>
              <a:gd name="connsiteY6" fmla="*/ 2826771 h 2826771"/>
              <a:gd name="connsiteX7" fmla="*/ 0 w 2011680"/>
              <a:gd name="connsiteY7" fmla="*/ 1598 h 2826771"/>
              <a:gd name="connsiteX0" fmla="*/ 0 w 2011680"/>
              <a:gd name="connsiteY0" fmla="*/ 1598 h 2826771"/>
              <a:gd name="connsiteX1" fmla="*/ 651163 w 2011680"/>
              <a:gd name="connsiteY1" fmla="*/ 0 h 2826771"/>
              <a:gd name="connsiteX2" fmla="*/ 1014383 w 2011680"/>
              <a:gd name="connsiteY2" fmla="*/ 330200 h 2826771"/>
              <a:gd name="connsiteX3" fmla="*/ 1357283 w 2011680"/>
              <a:gd name="connsiteY3" fmla="*/ 2540 h 2826771"/>
              <a:gd name="connsiteX4" fmla="*/ 2011680 w 2011680"/>
              <a:gd name="connsiteY4" fmla="*/ 1598 h 2826771"/>
              <a:gd name="connsiteX5" fmla="*/ 2011680 w 2011680"/>
              <a:gd name="connsiteY5" fmla="*/ 2826771 h 2826771"/>
              <a:gd name="connsiteX6" fmla="*/ 0 w 2011680"/>
              <a:gd name="connsiteY6" fmla="*/ 2826771 h 2826771"/>
              <a:gd name="connsiteX7" fmla="*/ 0 w 2011680"/>
              <a:gd name="connsiteY7" fmla="*/ 1598 h 2826771"/>
              <a:gd name="connsiteX0" fmla="*/ 0 w 2011680"/>
              <a:gd name="connsiteY0" fmla="*/ 1598 h 2826771"/>
              <a:gd name="connsiteX1" fmla="*/ 651163 w 2011680"/>
              <a:gd name="connsiteY1" fmla="*/ 0 h 2826771"/>
              <a:gd name="connsiteX2" fmla="*/ 1014383 w 2011680"/>
              <a:gd name="connsiteY2" fmla="*/ 330200 h 2826771"/>
              <a:gd name="connsiteX3" fmla="*/ 1357283 w 2011680"/>
              <a:gd name="connsiteY3" fmla="*/ 2540 h 2826771"/>
              <a:gd name="connsiteX4" fmla="*/ 2011680 w 2011680"/>
              <a:gd name="connsiteY4" fmla="*/ 1598 h 2826771"/>
              <a:gd name="connsiteX5" fmla="*/ 2011680 w 2011680"/>
              <a:gd name="connsiteY5" fmla="*/ 2826771 h 2826771"/>
              <a:gd name="connsiteX6" fmla="*/ 0 w 2011680"/>
              <a:gd name="connsiteY6" fmla="*/ 2826771 h 2826771"/>
              <a:gd name="connsiteX7" fmla="*/ 0 w 2011680"/>
              <a:gd name="connsiteY7" fmla="*/ 1598 h 2826771"/>
              <a:gd name="connsiteX0" fmla="*/ 0 w 2011680"/>
              <a:gd name="connsiteY0" fmla="*/ 1598 h 2826771"/>
              <a:gd name="connsiteX1" fmla="*/ 651163 w 2011680"/>
              <a:gd name="connsiteY1" fmla="*/ 0 h 2826771"/>
              <a:gd name="connsiteX2" fmla="*/ 1014383 w 2011680"/>
              <a:gd name="connsiteY2" fmla="*/ 330200 h 2826771"/>
              <a:gd name="connsiteX3" fmla="*/ 1357283 w 2011680"/>
              <a:gd name="connsiteY3" fmla="*/ 2540 h 2826771"/>
              <a:gd name="connsiteX4" fmla="*/ 2011680 w 2011680"/>
              <a:gd name="connsiteY4" fmla="*/ 1598 h 2826771"/>
              <a:gd name="connsiteX5" fmla="*/ 2011680 w 2011680"/>
              <a:gd name="connsiteY5" fmla="*/ 2826771 h 2826771"/>
              <a:gd name="connsiteX6" fmla="*/ 0 w 2011680"/>
              <a:gd name="connsiteY6" fmla="*/ 2826771 h 2826771"/>
              <a:gd name="connsiteX7" fmla="*/ 0 w 2011680"/>
              <a:gd name="connsiteY7" fmla="*/ 1598 h 2826771"/>
              <a:gd name="connsiteX0" fmla="*/ 0 w 2011680"/>
              <a:gd name="connsiteY0" fmla="*/ 1598 h 2826771"/>
              <a:gd name="connsiteX1" fmla="*/ 651163 w 2011680"/>
              <a:gd name="connsiteY1" fmla="*/ 0 h 2826771"/>
              <a:gd name="connsiteX2" fmla="*/ 1014383 w 2011680"/>
              <a:gd name="connsiteY2" fmla="*/ 330200 h 2826771"/>
              <a:gd name="connsiteX3" fmla="*/ 1357283 w 2011680"/>
              <a:gd name="connsiteY3" fmla="*/ 2540 h 2826771"/>
              <a:gd name="connsiteX4" fmla="*/ 2011680 w 2011680"/>
              <a:gd name="connsiteY4" fmla="*/ 1598 h 2826771"/>
              <a:gd name="connsiteX5" fmla="*/ 2011680 w 2011680"/>
              <a:gd name="connsiteY5" fmla="*/ 2826771 h 2826771"/>
              <a:gd name="connsiteX6" fmla="*/ 0 w 2011680"/>
              <a:gd name="connsiteY6" fmla="*/ 2826771 h 2826771"/>
              <a:gd name="connsiteX7" fmla="*/ 0 w 2011680"/>
              <a:gd name="connsiteY7" fmla="*/ 1598 h 2826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11680" h="2826771">
                <a:moveTo>
                  <a:pt x="0" y="1598"/>
                </a:moveTo>
                <a:lnTo>
                  <a:pt x="651163" y="0"/>
                </a:lnTo>
                <a:cubicBezTo>
                  <a:pt x="681643" y="210820"/>
                  <a:pt x="861983" y="330200"/>
                  <a:pt x="1014383" y="330200"/>
                </a:cubicBezTo>
                <a:cubicBezTo>
                  <a:pt x="1164243" y="312420"/>
                  <a:pt x="1331883" y="218440"/>
                  <a:pt x="1357283" y="2540"/>
                </a:cubicBezTo>
                <a:lnTo>
                  <a:pt x="2011680" y="1598"/>
                </a:lnTo>
                <a:lnTo>
                  <a:pt x="2011680" y="2826771"/>
                </a:lnTo>
                <a:lnTo>
                  <a:pt x="0" y="2826771"/>
                </a:lnTo>
                <a:lnTo>
                  <a:pt x="0" y="1598"/>
                </a:lnTo>
                <a:close/>
              </a:path>
            </a:pathLst>
          </a:custGeo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 cap="all" spc="0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0053FE-E44A-CA97-F782-67FC633E72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32057" y="4064834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77777" y="4156758"/>
            <a:ext cx="1920240" cy="1371600"/>
          </a:xfrm>
          <a:noFill/>
          <a:ln>
            <a:noFill/>
          </a:ln>
        </p:spPr>
        <p:txBody>
          <a:bodyPr lIns="91440" rIns="9144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288DB6F-1A86-5713-2420-7554D75CB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0190018" y="2373190"/>
            <a:ext cx="722376" cy="722376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0201425" y="2379412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en-US" dirty="0"/>
              <a:t>Picture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47629" y="2758440"/>
            <a:ext cx="2011680" cy="2826771"/>
          </a:xfrm>
          <a:custGeom>
            <a:avLst/>
            <a:gdLst>
              <a:gd name="connsiteX0" fmla="*/ 0 w 2011680"/>
              <a:gd name="connsiteY0" fmla="*/ 0 h 2825173"/>
              <a:gd name="connsiteX1" fmla="*/ 2011680 w 2011680"/>
              <a:gd name="connsiteY1" fmla="*/ 0 h 2825173"/>
              <a:gd name="connsiteX2" fmla="*/ 2011680 w 2011680"/>
              <a:gd name="connsiteY2" fmla="*/ 2825173 h 2825173"/>
              <a:gd name="connsiteX3" fmla="*/ 0 w 2011680"/>
              <a:gd name="connsiteY3" fmla="*/ 2825173 h 2825173"/>
              <a:gd name="connsiteX4" fmla="*/ 0 w 2011680"/>
              <a:gd name="connsiteY4" fmla="*/ 0 h 2825173"/>
              <a:gd name="connsiteX0" fmla="*/ 0 w 2011680"/>
              <a:gd name="connsiteY0" fmla="*/ 0 h 2825173"/>
              <a:gd name="connsiteX1" fmla="*/ 655551 w 2011680"/>
              <a:gd name="connsiteY1" fmla="*/ 942 h 2825173"/>
              <a:gd name="connsiteX2" fmla="*/ 2011680 w 2011680"/>
              <a:gd name="connsiteY2" fmla="*/ 0 h 2825173"/>
              <a:gd name="connsiteX3" fmla="*/ 2011680 w 2011680"/>
              <a:gd name="connsiteY3" fmla="*/ 2825173 h 2825173"/>
              <a:gd name="connsiteX4" fmla="*/ 0 w 2011680"/>
              <a:gd name="connsiteY4" fmla="*/ 2825173 h 2825173"/>
              <a:gd name="connsiteX5" fmla="*/ 0 w 2011680"/>
              <a:gd name="connsiteY5" fmla="*/ 0 h 2825173"/>
              <a:gd name="connsiteX0" fmla="*/ 0 w 2011680"/>
              <a:gd name="connsiteY0" fmla="*/ 1598 h 2826771"/>
              <a:gd name="connsiteX1" fmla="*/ 655551 w 2011680"/>
              <a:gd name="connsiteY1" fmla="*/ 2540 h 2826771"/>
              <a:gd name="connsiteX2" fmla="*/ 1364211 w 2011680"/>
              <a:gd name="connsiteY2" fmla="*/ 0 h 2826771"/>
              <a:gd name="connsiteX3" fmla="*/ 2011680 w 2011680"/>
              <a:gd name="connsiteY3" fmla="*/ 1598 h 2826771"/>
              <a:gd name="connsiteX4" fmla="*/ 2011680 w 2011680"/>
              <a:gd name="connsiteY4" fmla="*/ 2826771 h 2826771"/>
              <a:gd name="connsiteX5" fmla="*/ 0 w 2011680"/>
              <a:gd name="connsiteY5" fmla="*/ 2826771 h 2826771"/>
              <a:gd name="connsiteX6" fmla="*/ 0 w 2011680"/>
              <a:gd name="connsiteY6" fmla="*/ 1598 h 2826771"/>
              <a:gd name="connsiteX0" fmla="*/ 0 w 2011680"/>
              <a:gd name="connsiteY0" fmla="*/ 1598 h 2826771"/>
              <a:gd name="connsiteX1" fmla="*/ 655551 w 2011680"/>
              <a:gd name="connsiteY1" fmla="*/ 2540 h 2826771"/>
              <a:gd name="connsiteX2" fmla="*/ 1016231 w 2011680"/>
              <a:gd name="connsiteY2" fmla="*/ 327660 h 2826771"/>
              <a:gd name="connsiteX3" fmla="*/ 1364211 w 2011680"/>
              <a:gd name="connsiteY3" fmla="*/ 0 h 2826771"/>
              <a:gd name="connsiteX4" fmla="*/ 2011680 w 2011680"/>
              <a:gd name="connsiteY4" fmla="*/ 1598 h 2826771"/>
              <a:gd name="connsiteX5" fmla="*/ 2011680 w 2011680"/>
              <a:gd name="connsiteY5" fmla="*/ 2826771 h 2826771"/>
              <a:gd name="connsiteX6" fmla="*/ 0 w 2011680"/>
              <a:gd name="connsiteY6" fmla="*/ 2826771 h 2826771"/>
              <a:gd name="connsiteX7" fmla="*/ 0 w 2011680"/>
              <a:gd name="connsiteY7" fmla="*/ 1598 h 2826771"/>
              <a:gd name="connsiteX0" fmla="*/ 0 w 2011680"/>
              <a:gd name="connsiteY0" fmla="*/ 1598 h 2826771"/>
              <a:gd name="connsiteX1" fmla="*/ 655551 w 2011680"/>
              <a:gd name="connsiteY1" fmla="*/ 2540 h 2826771"/>
              <a:gd name="connsiteX2" fmla="*/ 1016231 w 2011680"/>
              <a:gd name="connsiteY2" fmla="*/ 327660 h 2826771"/>
              <a:gd name="connsiteX3" fmla="*/ 1364211 w 2011680"/>
              <a:gd name="connsiteY3" fmla="*/ 0 h 2826771"/>
              <a:gd name="connsiteX4" fmla="*/ 2011680 w 2011680"/>
              <a:gd name="connsiteY4" fmla="*/ 1598 h 2826771"/>
              <a:gd name="connsiteX5" fmla="*/ 2011680 w 2011680"/>
              <a:gd name="connsiteY5" fmla="*/ 2826771 h 2826771"/>
              <a:gd name="connsiteX6" fmla="*/ 0 w 2011680"/>
              <a:gd name="connsiteY6" fmla="*/ 2826771 h 2826771"/>
              <a:gd name="connsiteX7" fmla="*/ 0 w 2011680"/>
              <a:gd name="connsiteY7" fmla="*/ 1598 h 2826771"/>
              <a:gd name="connsiteX0" fmla="*/ 0 w 2011680"/>
              <a:gd name="connsiteY0" fmla="*/ 1598 h 2826771"/>
              <a:gd name="connsiteX1" fmla="*/ 655551 w 2011680"/>
              <a:gd name="connsiteY1" fmla="*/ 2540 h 2826771"/>
              <a:gd name="connsiteX2" fmla="*/ 1016231 w 2011680"/>
              <a:gd name="connsiteY2" fmla="*/ 327660 h 2826771"/>
              <a:gd name="connsiteX3" fmla="*/ 1364211 w 2011680"/>
              <a:gd name="connsiteY3" fmla="*/ 0 h 2826771"/>
              <a:gd name="connsiteX4" fmla="*/ 2011680 w 2011680"/>
              <a:gd name="connsiteY4" fmla="*/ 1598 h 2826771"/>
              <a:gd name="connsiteX5" fmla="*/ 2011680 w 2011680"/>
              <a:gd name="connsiteY5" fmla="*/ 2826771 h 2826771"/>
              <a:gd name="connsiteX6" fmla="*/ 0 w 2011680"/>
              <a:gd name="connsiteY6" fmla="*/ 2826771 h 2826771"/>
              <a:gd name="connsiteX7" fmla="*/ 0 w 2011680"/>
              <a:gd name="connsiteY7" fmla="*/ 1598 h 2826771"/>
              <a:gd name="connsiteX0" fmla="*/ 0 w 2011680"/>
              <a:gd name="connsiteY0" fmla="*/ 1598 h 2826771"/>
              <a:gd name="connsiteX1" fmla="*/ 655551 w 2011680"/>
              <a:gd name="connsiteY1" fmla="*/ 2540 h 2826771"/>
              <a:gd name="connsiteX2" fmla="*/ 1016231 w 2011680"/>
              <a:gd name="connsiteY2" fmla="*/ 327660 h 2826771"/>
              <a:gd name="connsiteX3" fmla="*/ 1364211 w 2011680"/>
              <a:gd name="connsiteY3" fmla="*/ 0 h 2826771"/>
              <a:gd name="connsiteX4" fmla="*/ 2011680 w 2011680"/>
              <a:gd name="connsiteY4" fmla="*/ 1598 h 2826771"/>
              <a:gd name="connsiteX5" fmla="*/ 2011680 w 2011680"/>
              <a:gd name="connsiteY5" fmla="*/ 2826771 h 2826771"/>
              <a:gd name="connsiteX6" fmla="*/ 0 w 2011680"/>
              <a:gd name="connsiteY6" fmla="*/ 2826771 h 2826771"/>
              <a:gd name="connsiteX7" fmla="*/ 0 w 2011680"/>
              <a:gd name="connsiteY7" fmla="*/ 1598 h 2826771"/>
              <a:gd name="connsiteX0" fmla="*/ 0 w 2011680"/>
              <a:gd name="connsiteY0" fmla="*/ 1598 h 2826771"/>
              <a:gd name="connsiteX1" fmla="*/ 655551 w 2011680"/>
              <a:gd name="connsiteY1" fmla="*/ 2540 h 2826771"/>
              <a:gd name="connsiteX2" fmla="*/ 1016231 w 2011680"/>
              <a:gd name="connsiteY2" fmla="*/ 327660 h 2826771"/>
              <a:gd name="connsiteX3" fmla="*/ 1364211 w 2011680"/>
              <a:gd name="connsiteY3" fmla="*/ 0 h 2826771"/>
              <a:gd name="connsiteX4" fmla="*/ 2011680 w 2011680"/>
              <a:gd name="connsiteY4" fmla="*/ 1598 h 2826771"/>
              <a:gd name="connsiteX5" fmla="*/ 2011680 w 2011680"/>
              <a:gd name="connsiteY5" fmla="*/ 2826771 h 2826771"/>
              <a:gd name="connsiteX6" fmla="*/ 0 w 2011680"/>
              <a:gd name="connsiteY6" fmla="*/ 2826771 h 2826771"/>
              <a:gd name="connsiteX7" fmla="*/ 0 w 2011680"/>
              <a:gd name="connsiteY7" fmla="*/ 1598 h 2826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11680" h="2826771">
                <a:moveTo>
                  <a:pt x="0" y="1598"/>
                </a:moveTo>
                <a:lnTo>
                  <a:pt x="655551" y="2540"/>
                </a:lnTo>
                <a:cubicBezTo>
                  <a:pt x="686031" y="198120"/>
                  <a:pt x="833351" y="335280"/>
                  <a:pt x="1016231" y="327660"/>
                </a:cubicBezTo>
                <a:cubicBezTo>
                  <a:pt x="1205884" y="340360"/>
                  <a:pt x="1362518" y="137160"/>
                  <a:pt x="1364211" y="0"/>
                </a:cubicBezTo>
                <a:lnTo>
                  <a:pt x="2011680" y="1598"/>
                </a:lnTo>
                <a:lnTo>
                  <a:pt x="2011680" y="2826771"/>
                </a:lnTo>
                <a:lnTo>
                  <a:pt x="0" y="2826771"/>
                </a:lnTo>
                <a:lnTo>
                  <a:pt x="0" y="1598"/>
                </a:lnTo>
                <a:close/>
              </a:path>
            </a:pathLst>
          </a:custGeo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 cap="all" spc="0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7E492E-967F-54B7-55B1-08A5E1C36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47629" y="4064834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593349" y="4156758"/>
            <a:ext cx="1920240" cy="1371600"/>
          </a:xfrm>
          <a:noFill/>
          <a:ln>
            <a:noFill/>
          </a:ln>
        </p:spPr>
        <p:txBody>
          <a:bodyPr lIns="91440" rIns="9144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872516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2DECB02-D9CE-E57A-0604-BFF41EC38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2838450" cy="2857958"/>
          </a:xfrm>
          <a:custGeom>
            <a:avLst/>
            <a:gdLst>
              <a:gd name="connsiteX0" fmla="*/ 1971005 w 2838450"/>
              <a:gd name="connsiteY0" fmla="*/ 0 h 2857958"/>
              <a:gd name="connsiteX1" fmla="*/ 2838450 w 2838450"/>
              <a:gd name="connsiteY1" fmla="*/ 0 h 2857958"/>
              <a:gd name="connsiteX2" fmla="*/ 2838450 w 2838450"/>
              <a:gd name="connsiteY2" fmla="*/ 7240 h 2857958"/>
              <a:gd name="connsiteX3" fmla="*/ 278890 w 2838450"/>
              <a:gd name="connsiteY3" fmla="*/ 2843883 h 2857958"/>
              <a:gd name="connsiteX4" fmla="*/ 0 w 2838450"/>
              <a:gd name="connsiteY4" fmla="*/ 2857958 h 2857958"/>
              <a:gd name="connsiteX5" fmla="*/ 0 w 2838450"/>
              <a:gd name="connsiteY5" fmla="*/ 1990580 h 2857958"/>
              <a:gd name="connsiteX6" fmla="*/ 190293 w 2838450"/>
              <a:gd name="connsiteY6" fmla="*/ 1980883 h 2857958"/>
              <a:gd name="connsiteX7" fmla="*/ 1960910 w 2838450"/>
              <a:gd name="connsiteY7" fmla="*/ 200390 h 285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38450" h="2857958">
                <a:moveTo>
                  <a:pt x="1971005" y="0"/>
                </a:moveTo>
                <a:lnTo>
                  <a:pt x="2838450" y="0"/>
                </a:lnTo>
                <a:lnTo>
                  <a:pt x="2838450" y="7240"/>
                </a:lnTo>
                <a:cubicBezTo>
                  <a:pt x="2838450" y="1484015"/>
                  <a:pt x="1716931" y="2697914"/>
                  <a:pt x="278890" y="2843883"/>
                </a:cubicBezTo>
                <a:lnTo>
                  <a:pt x="0" y="2857958"/>
                </a:lnTo>
                <a:lnTo>
                  <a:pt x="0" y="1990580"/>
                </a:lnTo>
                <a:lnTo>
                  <a:pt x="190293" y="1980883"/>
                </a:lnTo>
                <a:cubicBezTo>
                  <a:pt x="1124600" y="1885128"/>
                  <a:pt x="1866185" y="1135788"/>
                  <a:pt x="1960910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8E760EA-7D83-1DF2-A8EE-4F218084E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1970627" cy="1990267"/>
          </a:xfrm>
          <a:custGeom>
            <a:avLst/>
            <a:gdLst>
              <a:gd name="connsiteX0" fmla="*/ 0 w 1970627"/>
              <a:gd name="connsiteY0" fmla="*/ 0 h 1990267"/>
              <a:gd name="connsiteX1" fmla="*/ 1970627 w 1970627"/>
              <a:gd name="connsiteY1" fmla="*/ 0 h 1990267"/>
              <a:gd name="connsiteX2" fmla="*/ 1960534 w 1970627"/>
              <a:gd name="connsiteY2" fmla="*/ 200357 h 1990267"/>
              <a:gd name="connsiteX3" fmla="*/ 190254 w 1970627"/>
              <a:gd name="connsiteY3" fmla="*/ 1980571 h 1990267"/>
              <a:gd name="connsiteX4" fmla="*/ 0 w 1970627"/>
              <a:gd name="connsiteY4" fmla="*/ 1990267 h 19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0627" h="1990267">
                <a:moveTo>
                  <a:pt x="0" y="0"/>
                </a:moveTo>
                <a:lnTo>
                  <a:pt x="1970627" y="0"/>
                </a:lnTo>
                <a:lnTo>
                  <a:pt x="1960534" y="200357"/>
                </a:lnTo>
                <a:cubicBezTo>
                  <a:pt x="1865827" y="1135608"/>
                  <a:pt x="1124383" y="1884831"/>
                  <a:pt x="190254" y="1980571"/>
                </a:cubicBezTo>
                <a:lnTo>
                  <a:pt x="0" y="1990267"/>
                </a:lnTo>
                <a:close/>
              </a:path>
            </a:pathLst>
          </a:custGeom>
          <a:solidFill>
            <a:srgbClr val="F5CDC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F3F3353-78A1-F584-81A6-9513382DF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"/>
            <a:ext cx="1003449" cy="1013015"/>
          </a:xfrm>
          <a:custGeom>
            <a:avLst/>
            <a:gdLst>
              <a:gd name="connsiteX0" fmla="*/ 0 w 1003449"/>
              <a:gd name="connsiteY0" fmla="*/ 0 h 1013015"/>
              <a:gd name="connsiteX1" fmla="*/ 1003449 w 1003449"/>
              <a:gd name="connsiteY1" fmla="*/ 0 h 1013015"/>
              <a:gd name="connsiteX2" fmla="*/ 998306 w 1003449"/>
              <a:gd name="connsiteY2" fmla="*/ 100639 h 1013015"/>
              <a:gd name="connsiteX3" fmla="*/ 90663 w 1003449"/>
              <a:gd name="connsiteY3" fmla="*/ 1008380 h 1013015"/>
              <a:gd name="connsiteX4" fmla="*/ 0 w 1003449"/>
              <a:gd name="connsiteY4" fmla="*/ 1013015 h 101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449" h="1013015">
                <a:moveTo>
                  <a:pt x="0" y="0"/>
                </a:moveTo>
                <a:lnTo>
                  <a:pt x="1003449" y="0"/>
                </a:lnTo>
                <a:lnTo>
                  <a:pt x="998306" y="100639"/>
                </a:lnTo>
                <a:cubicBezTo>
                  <a:pt x="949402" y="576784"/>
                  <a:pt x="566756" y="959471"/>
                  <a:pt x="90663" y="1008380"/>
                </a:cubicBezTo>
                <a:lnTo>
                  <a:pt x="0" y="10130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8952" y="731520"/>
            <a:ext cx="10671048" cy="212643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1A846E-CBB1-9805-456D-0C0B8909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30" name="Image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58332" y="590133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B1DF8DE-0EED-2627-4B5E-266C0BC276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338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 cap="all" spc="0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5AE99EEE-38C4-CB2D-EEA0-8A2EB6F129E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900911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 cap="all" spc="0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AA90F0AE-69F4-EBD3-AED1-81E98D3481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6484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 cap="all" spc="0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F9E49243-B04A-D7AF-B4C7-8E1AE776F8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2057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 cap="all" spc="0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4780DCD4-46DE-8C31-9F39-FC6E45FC1E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47629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 cap="all" spc="0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6BE61D7-B0A3-902B-4F58-727982880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39398" y="4187681"/>
            <a:ext cx="10812360" cy="0"/>
          </a:xfrm>
          <a:prstGeom prst="line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835B4623-C6B7-83B6-05A1-17D69EA8D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1669440" y="4056839"/>
            <a:ext cx="81643" cy="2612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16B48C-2241-2A09-2A32-FB55BCFD6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3881150" y="4056839"/>
            <a:ext cx="81643" cy="261257"/>
          </a:xfrm>
          <a:prstGeom prst="rect">
            <a:avLst/>
          </a:prstGeom>
          <a:solidFill>
            <a:srgbClr val="F5CD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DC7B0C-730B-4FE8-3BFD-D787B1950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6045016" y="4056839"/>
            <a:ext cx="81643" cy="2612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7B2BF2-C193-18BC-3798-C9611C418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8264631" y="4056839"/>
            <a:ext cx="81643" cy="261257"/>
          </a:xfrm>
          <a:prstGeom prst="rect">
            <a:avLst/>
          </a:prstGeom>
          <a:solidFill>
            <a:srgbClr val="F5CD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8E087E-B71E-C8CE-2C40-B3EACA40D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10475505" y="4056839"/>
            <a:ext cx="81643" cy="2612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 Placeholder 51">
            <a:extLst>
              <a:ext uri="{FF2B5EF4-FFF2-40B4-BE49-F238E27FC236}">
                <a16:creationId xmlns:a16="http://schemas.microsoft.com/office/drawing/2014/main" id="{9FBDF935-4925-03EC-CBC9-1EBA90DF84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5338" y="4745736"/>
            <a:ext cx="1993392" cy="795528"/>
          </a:xfrm>
          <a:noFill/>
        </p:spPr>
        <p:txBody>
          <a:bodyPr lIns="0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7" name="Text Placeholder 51">
            <a:extLst>
              <a:ext uri="{FF2B5EF4-FFF2-40B4-BE49-F238E27FC236}">
                <a16:creationId xmlns:a16="http://schemas.microsoft.com/office/drawing/2014/main" id="{9BB76AA7-442D-54A7-D075-C67F474389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900911" y="4745736"/>
            <a:ext cx="1993392" cy="795528"/>
          </a:xfrm>
          <a:noFill/>
        </p:spPr>
        <p:txBody>
          <a:bodyPr lIns="0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8" name="Text Placeholder 51">
            <a:extLst>
              <a:ext uri="{FF2B5EF4-FFF2-40B4-BE49-F238E27FC236}">
                <a16:creationId xmlns:a16="http://schemas.microsoft.com/office/drawing/2014/main" id="{9E419856-1586-F2D8-A1B4-F67FEE9839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16484" y="4745736"/>
            <a:ext cx="1993392" cy="795528"/>
          </a:xfrm>
          <a:noFill/>
        </p:spPr>
        <p:txBody>
          <a:bodyPr lIns="0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9" name="Text Placeholder 51">
            <a:extLst>
              <a:ext uri="{FF2B5EF4-FFF2-40B4-BE49-F238E27FC236}">
                <a16:creationId xmlns:a16="http://schemas.microsoft.com/office/drawing/2014/main" id="{AED74DD2-EAE3-76BF-56B9-C04FCED1F2D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32057" y="4745736"/>
            <a:ext cx="1993392" cy="795528"/>
          </a:xfrm>
          <a:noFill/>
        </p:spPr>
        <p:txBody>
          <a:bodyPr lIns="0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0" name="Text Placeholder 51">
            <a:extLst>
              <a:ext uri="{FF2B5EF4-FFF2-40B4-BE49-F238E27FC236}">
                <a16:creationId xmlns:a16="http://schemas.microsoft.com/office/drawing/2014/main" id="{0A39AD48-2F98-C0C9-DE08-CED7EBF816B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547629" y="4745736"/>
            <a:ext cx="1993392" cy="795528"/>
          </a:xfrm>
          <a:noFill/>
        </p:spPr>
        <p:txBody>
          <a:bodyPr lIns="0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85033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86784" y="701702"/>
            <a:ext cx="7439243" cy="1309978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Image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986784" y="2071314"/>
            <a:ext cx="3813048" cy="730504"/>
          </a:xfrm>
        </p:spPr>
        <p:txBody>
          <a:bodyPr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1800" b="0" cap="all" baseline="0"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986784" y="2877312"/>
            <a:ext cx="3803992" cy="3684588"/>
          </a:xfrm>
        </p:spPr>
        <p:txBody>
          <a:bodyPr lIns="45720" rIns="45720" bIns="45720">
            <a:norm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857877" y="2071314"/>
            <a:ext cx="3568150" cy="730504"/>
          </a:xfrm>
        </p:spPr>
        <p:txBody>
          <a:bodyPr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1800" b="0" cap="all" baseline="0"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857877" y="2877312"/>
            <a:ext cx="3568150" cy="3684588"/>
          </a:xfrm>
        </p:spPr>
        <p:txBody>
          <a:bodyPr lIns="45720" rIns="45720" bIns="45720">
            <a:norm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1031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954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mage 2">
            <a:extLst>
              <a:ext uri="{FF2B5EF4-FFF2-40B4-BE49-F238E27FC236}">
                <a16:creationId xmlns:a16="http://schemas.microsoft.com/office/drawing/2014/main" id="{ABC388A2-FFC7-1A87-02FB-C97B50161F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58238" y="-14287"/>
            <a:ext cx="3433763" cy="3452812"/>
          </a:xfrm>
          <a:custGeom>
            <a:avLst/>
            <a:gdLst>
              <a:gd name="connsiteX0" fmla="*/ 3433763 w 3433763"/>
              <a:gd name="connsiteY0" fmla="*/ 0 h 3452812"/>
              <a:gd name="connsiteX1" fmla="*/ 3433763 w 3433763"/>
              <a:gd name="connsiteY1" fmla="*/ 3452813 h 3452812"/>
              <a:gd name="connsiteX2" fmla="*/ 0 w 3433763"/>
              <a:gd name="connsiteY2" fmla="*/ 3452813 h 3452812"/>
              <a:gd name="connsiteX3" fmla="*/ 3433763 w 3433763"/>
              <a:gd name="connsiteY3" fmla="*/ 0 h 3452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52812">
                <a:moveTo>
                  <a:pt x="3433763" y="0"/>
                </a:moveTo>
                <a:lnTo>
                  <a:pt x="3433763" y="3452813"/>
                </a:lnTo>
                <a:lnTo>
                  <a:pt x="0" y="3452813"/>
                </a:lnTo>
                <a:cubicBezTo>
                  <a:pt x="0" y="1545912"/>
                  <a:pt x="1537383" y="0"/>
                  <a:pt x="3433763" y="0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" name="Image 3">
            <a:extLst>
              <a:ext uri="{FF2B5EF4-FFF2-40B4-BE49-F238E27FC236}">
                <a16:creationId xmlns:a16="http://schemas.microsoft.com/office/drawing/2014/main" id="{D64C4994-B525-F4C0-B74F-D5E8296DF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58238" y="3438525"/>
            <a:ext cx="3433763" cy="3433762"/>
          </a:xfrm>
          <a:custGeom>
            <a:avLst/>
            <a:gdLst>
              <a:gd name="connsiteX0" fmla="*/ 0 w 3433763"/>
              <a:gd name="connsiteY0" fmla="*/ 0 h 3433762"/>
              <a:gd name="connsiteX1" fmla="*/ 3433763 w 3433763"/>
              <a:gd name="connsiteY1" fmla="*/ 0 h 3433762"/>
              <a:gd name="connsiteX2" fmla="*/ 3433763 w 3433763"/>
              <a:gd name="connsiteY2" fmla="*/ 3433763 h 3433762"/>
              <a:gd name="connsiteX3" fmla="*/ 0 w 3433763"/>
              <a:gd name="connsiteY3" fmla="*/ 0 h 3433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33762">
                <a:moveTo>
                  <a:pt x="0" y="0"/>
                </a:moveTo>
                <a:lnTo>
                  <a:pt x="3433763" y="0"/>
                </a:lnTo>
                <a:lnTo>
                  <a:pt x="3433763" y="3433763"/>
                </a:lnTo>
                <a:cubicBezTo>
                  <a:pt x="1537383" y="3433763"/>
                  <a:pt x="0" y="18963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6" name="Image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3" name="Image 7">
            <a:extLst>
              <a:ext uri="{FF2B5EF4-FFF2-40B4-BE49-F238E27FC236}">
                <a16:creationId xmlns:a16="http://schemas.microsoft.com/office/drawing/2014/main" id="{FEA70E9F-C506-413C-11EF-5915A2296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6" y="4580051"/>
            <a:ext cx="2277948" cy="2277948"/>
          </a:xfrm>
          <a:custGeom>
            <a:avLst/>
            <a:gdLst>
              <a:gd name="connsiteX0" fmla="*/ 0 w 2277948"/>
              <a:gd name="connsiteY0" fmla="*/ 2277948 h 2277948"/>
              <a:gd name="connsiteX1" fmla="*/ 2277948 w 2277948"/>
              <a:gd name="connsiteY1" fmla="*/ 0 h 2277948"/>
              <a:gd name="connsiteX2" fmla="*/ 0 w 2277948"/>
              <a:gd name="connsiteY2" fmla="*/ 0 h 2277948"/>
              <a:gd name="connsiteX3" fmla="*/ 0 w 2277948"/>
              <a:gd name="connsiteY3" fmla="*/ 2277948 h 2277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7948" h="2277948">
                <a:moveTo>
                  <a:pt x="0" y="2277948"/>
                </a:moveTo>
                <a:cubicBezTo>
                  <a:pt x="1258034" y="2277948"/>
                  <a:pt x="2277948" y="1258034"/>
                  <a:pt x="2277948" y="0"/>
                </a:cubicBezTo>
                <a:lnTo>
                  <a:pt x="0" y="0"/>
                </a:lnTo>
                <a:lnTo>
                  <a:pt x="0" y="2277948"/>
                </a:lnTo>
                <a:close/>
              </a:path>
            </a:pathLst>
          </a:custGeom>
          <a:solidFill>
            <a:schemeClr val="accent4"/>
          </a:solidFill>
          <a:ln w="50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21" name="Image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991886" y="3441269"/>
            <a:ext cx="2200114" cy="2200114"/>
          </a:xfrm>
          <a:prstGeom prst="rect">
            <a:avLst/>
          </a:prstGeom>
        </p:spPr>
      </p:pic>
      <p:sp>
        <p:nvSpPr>
          <p:cNvPr id="54" name="Image 2">
            <a:extLst>
              <a:ext uri="{FF2B5EF4-FFF2-40B4-BE49-F238E27FC236}">
                <a16:creationId xmlns:a16="http://schemas.microsoft.com/office/drawing/2014/main" id="{F19C81EC-0322-58A2-C455-6E2C84D1E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7959" y="5667616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08760" y="831101"/>
            <a:ext cx="6527800" cy="2628053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F9FD95-086F-282B-820C-8CDAD4A6EEB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508760" y="3556431"/>
            <a:ext cx="6527800" cy="189321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8485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86575" y="13142"/>
            <a:ext cx="5305425" cy="6831717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639300" y="-25041"/>
            <a:ext cx="2530125" cy="25301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7048" y="327989"/>
            <a:ext cx="4550664" cy="2453773"/>
          </a:xfrm>
        </p:spPr>
        <p:txBody>
          <a:bodyPr tIns="0" anchor="b" anchorCtr="0">
            <a:no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45336" y="2846832"/>
            <a:ext cx="4550664" cy="2314448"/>
          </a:xfrm>
        </p:spPr>
        <p:txBody>
          <a:bodyPr lIns="91440" tIns="0" rIns="91440" bIns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mage 0">
            <a:extLst>
              <a:ext uri="{FF2B5EF4-FFF2-40B4-BE49-F238E27FC236}">
                <a16:creationId xmlns:a16="http://schemas.microsoft.com/office/drawing/2014/main" id="{8D5D10FF-3DE5-39CA-FA9A-29A09DC47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BFA89E6A-8342-AE30-45E0-BC1DFE327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08309FA-889A-E2F2-1EDA-F872245F5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Image 5">
            <a:extLst>
              <a:ext uri="{FF2B5EF4-FFF2-40B4-BE49-F238E27FC236}">
                <a16:creationId xmlns:a16="http://schemas.microsoft.com/office/drawing/2014/main" id="{D9D7EB49-4BC9-040F-C4CC-5771C5FB31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7" name="Image 6">
            <a:extLst>
              <a:ext uri="{FF2B5EF4-FFF2-40B4-BE49-F238E27FC236}">
                <a16:creationId xmlns:a16="http://schemas.microsoft.com/office/drawing/2014/main" id="{3CE04498-C285-EFB8-340C-1A06407815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8" name="Title 19">
            <a:extLst>
              <a:ext uri="{FF2B5EF4-FFF2-40B4-BE49-F238E27FC236}">
                <a16:creationId xmlns:a16="http://schemas.microsoft.com/office/drawing/2014/main" id="{9CBE0ADC-7FA0-F7E3-96EF-BBACB6A907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85032" y="755374"/>
            <a:ext cx="7740995" cy="1500145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0F9C0517-D83A-CC55-35B8-B2F990C96D3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685032" y="2305215"/>
            <a:ext cx="3741928" cy="4306380"/>
          </a:xfrm>
        </p:spPr>
        <p:txBody>
          <a:bodyPr lIns="45720" rIns="45720" bIns="45720">
            <a:norm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CF8BFBBE-0EAE-B647-2648-A5FB0094BF6B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684539" y="2305215"/>
            <a:ext cx="3741928" cy="4306380"/>
          </a:xfrm>
        </p:spPr>
        <p:txBody>
          <a:bodyPr lIns="45720" rIns="45720" bIns="45720">
            <a:norm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08321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70215" y="741458"/>
            <a:ext cx="3932237" cy="1524662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70215" y="2301902"/>
            <a:ext cx="3932237" cy="35670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6456984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9616" y="89452"/>
            <a:ext cx="5693664" cy="25805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99616" y="2770632"/>
            <a:ext cx="5693664" cy="312216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0938" y="755373"/>
            <a:ext cx="4011087" cy="148093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401108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35EFB42-020B-1DF4-3D42-26092CE45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0 w 3430200"/>
              <a:gd name="connsiteY0" fmla="*/ 0 h 3430665"/>
              <a:gd name="connsiteX1" fmla="*/ 3430200 w 3430200"/>
              <a:gd name="connsiteY1" fmla="*/ 0 h 3430665"/>
              <a:gd name="connsiteX2" fmla="*/ 3430200 w 3430200"/>
              <a:gd name="connsiteY2" fmla="*/ 3430665 h 3430665"/>
              <a:gd name="connsiteX3" fmla="*/ 0 w 3430200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0" y="0"/>
                </a:moveTo>
                <a:lnTo>
                  <a:pt x="3430200" y="0"/>
                </a:lnTo>
                <a:lnTo>
                  <a:pt x="3430200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B4DD322-D1E0-74CB-BBFF-057426E58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3430200 w 3430200"/>
              <a:gd name="connsiteY0" fmla="*/ 0 h 3430665"/>
              <a:gd name="connsiteX1" fmla="*/ 3430200 w 3430200"/>
              <a:gd name="connsiteY1" fmla="*/ 3430665 h 3430665"/>
              <a:gd name="connsiteX2" fmla="*/ 0 w 3430200"/>
              <a:gd name="connsiteY2" fmla="*/ 3430665 h 3430665"/>
              <a:gd name="connsiteX3" fmla="*/ 0 w 3430200"/>
              <a:gd name="connsiteY3" fmla="*/ 3417531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3430200" y="0"/>
                </a:moveTo>
                <a:lnTo>
                  <a:pt x="3430200" y="3430665"/>
                </a:lnTo>
                <a:lnTo>
                  <a:pt x="0" y="3430665"/>
                </a:lnTo>
                <a:lnTo>
                  <a:pt x="0" y="341753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11D3FCE-EC92-8558-A3E5-04DB12477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"/>
            <a:ext cx="3423785" cy="3437345"/>
          </a:xfrm>
          <a:custGeom>
            <a:avLst/>
            <a:gdLst>
              <a:gd name="connsiteX0" fmla="*/ 0 w 3423785"/>
              <a:gd name="connsiteY0" fmla="*/ 0 h 3437345"/>
              <a:gd name="connsiteX1" fmla="*/ 3423785 w 3423785"/>
              <a:gd name="connsiteY1" fmla="*/ 0 h 3437345"/>
              <a:gd name="connsiteX2" fmla="*/ 3423785 w 3423785"/>
              <a:gd name="connsiteY2" fmla="*/ 3437345 h 3437345"/>
              <a:gd name="connsiteX3" fmla="*/ 0 w 342378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3785" h="3437345">
                <a:moveTo>
                  <a:pt x="0" y="0"/>
                </a:moveTo>
                <a:lnTo>
                  <a:pt x="3423785" y="0"/>
                </a:lnTo>
                <a:lnTo>
                  <a:pt x="342378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17CBC9E-B934-828F-2AE5-211CEF5B1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869"/>
            <a:ext cx="3423785" cy="3436477"/>
          </a:xfrm>
          <a:custGeom>
            <a:avLst/>
            <a:gdLst>
              <a:gd name="connsiteX0" fmla="*/ 0 w 3423785"/>
              <a:gd name="connsiteY0" fmla="*/ 0 h 3436477"/>
              <a:gd name="connsiteX1" fmla="*/ 3423785 w 3423785"/>
              <a:gd name="connsiteY1" fmla="*/ 3436477 h 3436477"/>
              <a:gd name="connsiteX2" fmla="*/ 0 w 3423785"/>
              <a:gd name="connsiteY2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3785" h="3436477">
                <a:moveTo>
                  <a:pt x="0" y="0"/>
                </a:moveTo>
                <a:lnTo>
                  <a:pt x="3423785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224528" y="815009"/>
            <a:ext cx="6766560" cy="281146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4224528" y="457200"/>
            <a:ext cx="3200400" cy="274320"/>
          </a:xfrm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10003536" y="472108"/>
            <a:ext cx="987552" cy="244503"/>
          </a:xfrm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224528" y="3723748"/>
            <a:ext cx="6766560" cy="244723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2183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D352B04-96E6-839B-9D92-EE98385C4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62836" y="686475"/>
            <a:ext cx="7774629" cy="6193018"/>
          </a:xfrm>
          <a:custGeom>
            <a:avLst/>
            <a:gdLst>
              <a:gd name="connsiteX0" fmla="*/ 3887320 w 7774629"/>
              <a:gd name="connsiteY0" fmla="*/ 0 h 6193018"/>
              <a:gd name="connsiteX1" fmla="*/ 7774629 w 7774629"/>
              <a:gd name="connsiteY1" fmla="*/ 3884811 h 6193018"/>
              <a:gd name="connsiteX2" fmla="*/ 7774629 w 7774629"/>
              <a:gd name="connsiteY2" fmla="*/ 6193018 h 6193018"/>
              <a:gd name="connsiteX3" fmla="*/ 0 w 7774629"/>
              <a:gd name="connsiteY3" fmla="*/ 6193018 h 6193018"/>
              <a:gd name="connsiteX4" fmla="*/ 0 w 7774629"/>
              <a:gd name="connsiteY4" fmla="*/ 3884811 h 6193018"/>
              <a:gd name="connsiteX5" fmla="*/ 3887320 w 7774629"/>
              <a:gd name="connsiteY5" fmla="*/ 0 h 619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4629" h="6193018">
                <a:moveTo>
                  <a:pt x="3887320" y="0"/>
                </a:moveTo>
                <a:cubicBezTo>
                  <a:pt x="6034243" y="0"/>
                  <a:pt x="7774629" y="1739299"/>
                  <a:pt x="7774629" y="3884811"/>
                </a:cubicBezTo>
                <a:lnTo>
                  <a:pt x="7774629" y="6193018"/>
                </a:lnTo>
                <a:lnTo>
                  <a:pt x="0" y="6193018"/>
                </a:lnTo>
                <a:lnTo>
                  <a:pt x="0" y="3884811"/>
                </a:lnTo>
                <a:cubicBezTo>
                  <a:pt x="0" y="1739299"/>
                  <a:pt x="1740414" y="0"/>
                  <a:pt x="388732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99000"/>
            </a:schemeClr>
          </a:solidFill>
          <a:ln w="543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723D98FB-5EB7-A8DF-8470-B23A80D66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10252" y="1"/>
            <a:ext cx="2273668" cy="3147998"/>
          </a:xfrm>
          <a:custGeom>
            <a:avLst/>
            <a:gdLst>
              <a:gd name="connsiteX0" fmla="*/ 183295 w 2273668"/>
              <a:gd name="connsiteY0" fmla="*/ 0 h 3147998"/>
              <a:gd name="connsiteX1" fmla="*/ 2273668 w 2273668"/>
              <a:gd name="connsiteY1" fmla="*/ 0 h 3147998"/>
              <a:gd name="connsiteX2" fmla="*/ 2273668 w 2273668"/>
              <a:gd name="connsiteY2" fmla="*/ 3147998 h 3147998"/>
              <a:gd name="connsiteX3" fmla="*/ 2096300 w 2273668"/>
              <a:gd name="connsiteY3" fmla="*/ 3147998 h 3147998"/>
              <a:gd name="connsiteX4" fmla="*/ 2033714 w 2273668"/>
              <a:gd name="connsiteY4" fmla="*/ 3144814 h 3147998"/>
              <a:gd name="connsiteX5" fmla="*/ 0 w 2273668"/>
              <a:gd name="connsiteY5" fmla="*/ 886966 h 3147998"/>
              <a:gd name="connsiteX6" fmla="*/ 178732 w 2273668"/>
              <a:gd name="connsiteY6" fmla="*/ 9417 h 314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3668" h="3147998">
                <a:moveTo>
                  <a:pt x="183295" y="0"/>
                </a:moveTo>
                <a:lnTo>
                  <a:pt x="2273668" y="0"/>
                </a:lnTo>
                <a:lnTo>
                  <a:pt x="2273668" y="3147998"/>
                </a:lnTo>
                <a:lnTo>
                  <a:pt x="2096300" y="3147998"/>
                </a:lnTo>
                <a:lnTo>
                  <a:pt x="2033714" y="3144814"/>
                </a:lnTo>
                <a:cubicBezTo>
                  <a:pt x="895944" y="3028420"/>
                  <a:pt x="0" y="2060597"/>
                  <a:pt x="0" y="886966"/>
                </a:cubicBezTo>
                <a:cubicBezTo>
                  <a:pt x="0" y="576250"/>
                  <a:pt x="63712" y="279606"/>
                  <a:pt x="178732" y="94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550F3CE-BAE9-3916-42CA-F4D906FA5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883919" y="2"/>
            <a:ext cx="2254928" cy="3141557"/>
          </a:xfrm>
          <a:custGeom>
            <a:avLst/>
            <a:gdLst>
              <a:gd name="connsiteX0" fmla="*/ 0 w 2254928"/>
              <a:gd name="connsiteY0" fmla="*/ 0 h 3141557"/>
              <a:gd name="connsiteX1" fmla="*/ 2080472 w 2254928"/>
              <a:gd name="connsiteY1" fmla="*/ 0 h 3141557"/>
              <a:gd name="connsiteX2" fmla="*/ 2154269 w 2254928"/>
              <a:gd name="connsiteY2" fmla="*/ 202607 h 3141557"/>
              <a:gd name="connsiteX3" fmla="*/ 2254928 w 2254928"/>
              <a:gd name="connsiteY3" fmla="*/ 871976 h 3141557"/>
              <a:gd name="connsiteX4" fmla="*/ 231934 w 2254928"/>
              <a:gd name="connsiteY4" fmla="*/ 3128339 h 3141557"/>
              <a:gd name="connsiteX5" fmla="*/ 19 w 2254928"/>
              <a:gd name="connsiteY5" fmla="*/ 3141557 h 3141557"/>
              <a:gd name="connsiteX6" fmla="*/ 0 w 2254928"/>
              <a:gd name="connsiteY6" fmla="*/ 3141557 h 3141557"/>
              <a:gd name="connsiteX7" fmla="*/ 0 w 2254928"/>
              <a:gd name="connsiteY7" fmla="*/ 2729990 h 3141557"/>
              <a:gd name="connsiteX8" fmla="*/ 0 w 2254928"/>
              <a:gd name="connsiteY8" fmla="*/ 2344136 h 3141557"/>
              <a:gd name="connsiteX9" fmla="*/ 0 w 2254928"/>
              <a:gd name="connsiteY9" fmla="*/ 1983167 h 3141557"/>
              <a:gd name="connsiteX10" fmla="*/ 0 w 2254928"/>
              <a:gd name="connsiteY10" fmla="*/ 1646252 h 3141557"/>
              <a:gd name="connsiteX11" fmla="*/ 0 w 2254928"/>
              <a:gd name="connsiteY11" fmla="*/ 1332565 h 3141557"/>
              <a:gd name="connsiteX12" fmla="*/ 0 w 2254928"/>
              <a:gd name="connsiteY12" fmla="*/ 1041273 h 3141557"/>
              <a:gd name="connsiteX13" fmla="*/ 0 w 2254928"/>
              <a:gd name="connsiteY13" fmla="*/ 771549 h 3141557"/>
              <a:gd name="connsiteX14" fmla="*/ 0 w 2254928"/>
              <a:gd name="connsiteY14" fmla="*/ 522561 h 3141557"/>
              <a:gd name="connsiteX15" fmla="*/ 0 w 2254928"/>
              <a:gd name="connsiteY15" fmla="*/ 293482 h 3141557"/>
              <a:gd name="connsiteX16" fmla="*/ 0 w 2254928"/>
              <a:gd name="connsiteY16" fmla="*/ 83481 h 314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54928" h="3141557">
                <a:moveTo>
                  <a:pt x="0" y="0"/>
                </a:moveTo>
                <a:lnTo>
                  <a:pt x="2080472" y="0"/>
                </a:lnTo>
                <a:lnTo>
                  <a:pt x="2154269" y="202607"/>
                </a:lnTo>
                <a:cubicBezTo>
                  <a:pt x="2219730" y="414134"/>
                  <a:pt x="2254928" y="638939"/>
                  <a:pt x="2254928" y="871976"/>
                </a:cubicBezTo>
                <a:cubicBezTo>
                  <a:pt x="2254928" y="2045607"/>
                  <a:pt x="1374977" y="3005515"/>
                  <a:pt x="231934" y="3128339"/>
                </a:cubicBezTo>
                <a:lnTo>
                  <a:pt x="19" y="3141557"/>
                </a:lnTo>
                <a:lnTo>
                  <a:pt x="0" y="3141557"/>
                </a:lnTo>
                <a:lnTo>
                  <a:pt x="0" y="2729990"/>
                </a:lnTo>
                <a:lnTo>
                  <a:pt x="0" y="2344136"/>
                </a:lnTo>
                <a:lnTo>
                  <a:pt x="0" y="1983167"/>
                </a:lnTo>
                <a:lnTo>
                  <a:pt x="0" y="1646252"/>
                </a:lnTo>
                <a:lnTo>
                  <a:pt x="0" y="1332565"/>
                </a:lnTo>
                <a:lnTo>
                  <a:pt x="0" y="1041273"/>
                </a:lnTo>
                <a:lnTo>
                  <a:pt x="0" y="771549"/>
                </a:lnTo>
                <a:lnTo>
                  <a:pt x="0" y="522561"/>
                </a:lnTo>
                <a:lnTo>
                  <a:pt x="0" y="293482"/>
                </a:lnTo>
                <a:lnTo>
                  <a:pt x="0" y="8348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D83F65A0-0C52-48AD-DC5D-B5D3BF3CC1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95730" y="2"/>
            <a:ext cx="2959203" cy="2352793"/>
          </a:xfrm>
          <a:custGeom>
            <a:avLst/>
            <a:gdLst>
              <a:gd name="connsiteX0" fmla="*/ 289830 w 2959203"/>
              <a:gd name="connsiteY0" fmla="*/ 0 h 2352793"/>
              <a:gd name="connsiteX1" fmla="*/ 2669374 w 2959203"/>
              <a:gd name="connsiteY1" fmla="*/ 0 h 2352793"/>
              <a:gd name="connsiteX2" fmla="*/ 2706511 w 2959203"/>
              <a:gd name="connsiteY2" fmla="*/ 49584 h 2352793"/>
              <a:gd name="connsiteX3" fmla="*/ 2951565 w 2959203"/>
              <a:gd name="connsiteY3" fmla="*/ 724493 h 2352793"/>
              <a:gd name="connsiteX4" fmla="*/ 2959203 w 2959203"/>
              <a:gd name="connsiteY4" fmla="*/ 875514 h 2352793"/>
              <a:gd name="connsiteX5" fmla="*/ 2959203 w 2959203"/>
              <a:gd name="connsiteY5" fmla="*/ 875554 h 2352793"/>
              <a:gd name="connsiteX6" fmla="*/ 2951565 w 2959203"/>
              <a:gd name="connsiteY6" fmla="*/ 1026575 h 2352793"/>
              <a:gd name="connsiteX7" fmla="*/ 1479602 w 2959203"/>
              <a:gd name="connsiteY7" fmla="*/ 2352793 h 2352793"/>
              <a:gd name="connsiteX8" fmla="*/ 0 w 2959203"/>
              <a:gd name="connsiteY8" fmla="*/ 875534 h 2352793"/>
              <a:gd name="connsiteX9" fmla="*/ 252694 w 2959203"/>
              <a:gd name="connsiteY9" fmla="*/ 49584 h 235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9203" h="2352793">
                <a:moveTo>
                  <a:pt x="289830" y="0"/>
                </a:moveTo>
                <a:lnTo>
                  <a:pt x="2669374" y="0"/>
                </a:lnTo>
                <a:lnTo>
                  <a:pt x="2706511" y="49584"/>
                </a:lnTo>
                <a:cubicBezTo>
                  <a:pt x="2839459" y="246061"/>
                  <a:pt x="2926309" y="476187"/>
                  <a:pt x="2951565" y="724493"/>
                </a:cubicBezTo>
                <a:lnTo>
                  <a:pt x="2959203" y="875514"/>
                </a:lnTo>
                <a:lnTo>
                  <a:pt x="2959203" y="875554"/>
                </a:lnTo>
                <a:lnTo>
                  <a:pt x="2951565" y="1026575"/>
                </a:lnTo>
                <a:cubicBezTo>
                  <a:pt x="2875795" y="1771492"/>
                  <a:pt x="2245691" y="2352793"/>
                  <a:pt x="1479602" y="2352793"/>
                </a:cubicBezTo>
                <a:cubicBezTo>
                  <a:pt x="662440" y="2352793"/>
                  <a:pt x="0" y="1691401"/>
                  <a:pt x="0" y="875534"/>
                </a:cubicBezTo>
                <a:cubicBezTo>
                  <a:pt x="0" y="569583"/>
                  <a:pt x="93156" y="285356"/>
                  <a:pt x="252694" y="495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8FA7F58-C470-6376-9DB1-DE7034C49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90854" y="3130662"/>
            <a:ext cx="3106248" cy="3748831"/>
          </a:xfrm>
          <a:custGeom>
            <a:avLst/>
            <a:gdLst>
              <a:gd name="connsiteX0" fmla="*/ 0 w 3106248"/>
              <a:gd name="connsiteY0" fmla="*/ 0 h 3748831"/>
              <a:gd name="connsiteX1" fmla="*/ 3106248 w 3106248"/>
              <a:gd name="connsiteY1" fmla="*/ 3748831 h 3748831"/>
              <a:gd name="connsiteX2" fmla="*/ 0 w 3106248"/>
              <a:gd name="connsiteY2" fmla="*/ 3748831 h 374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06248" h="3748831">
                <a:moveTo>
                  <a:pt x="0" y="0"/>
                </a:moveTo>
                <a:lnTo>
                  <a:pt x="3106248" y="3748831"/>
                </a:lnTo>
                <a:lnTo>
                  <a:pt x="0" y="3748831"/>
                </a:lnTo>
                <a:close/>
              </a:path>
            </a:pathLst>
          </a:custGeom>
          <a:solidFill>
            <a:schemeClr val="accent2">
              <a:alpha val="99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27C9E57-563E-7980-7B3C-45FAD9C38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130661"/>
            <a:ext cx="1400640" cy="3748832"/>
          </a:xfrm>
          <a:custGeom>
            <a:avLst/>
            <a:gdLst>
              <a:gd name="connsiteX0" fmla="*/ 1400640 w 1400640"/>
              <a:gd name="connsiteY0" fmla="*/ 0 h 3748832"/>
              <a:gd name="connsiteX1" fmla="*/ 1400640 w 1400640"/>
              <a:gd name="connsiteY1" fmla="*/ 3748832 h 3748832"/>
              <a:gd name="connsiteX2" fmla="*/ 0 w 1400640"/>
              <a:gd name="connsiteY2" fmla="*/ 3748832 h 3748832"/>
              <a:gd name="connsiteX3" fmla="*/ 0 w 1400640"/>
              <a:gd name="connsiteY3" fmla="*/ 1684743 h 37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0640" h="3748832">
                <a:moveTo>
                  <a:pt x="1400640" y="0"/>
                </a:moveTo>
                <a:lnTo>
                  <a:pt x="1400640" y="3748832"/>
                </a:lnTo>
                <a:lnTo>
                  <a:pt x="0" y="3748832"/>
                </a:lnTo>
                <a:lnTo>
                  <a:pt x="0" y="168474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95600" y="1699591"/>
            <a:ext cx="6400800" cy="2844977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895600" y="4598948"/>
            <a:ext cx="6400800" cy="847695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459EA3C-8B88-5F1F-531E-7DA7DE5571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0938" y="731520"/>
            <a:ext cx="10665089" cy="136205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9496" y="2103120"/>
            <a:ext cx="11119104" cy="44348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804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0C0F070-237F-C60F-3458-4D4D9BA0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866106" y="0"/>
            <a:ext cx="2325894" cy="2180854"/>
          </a:xfrm>
          <a:custGeom>
            <a:avLst/>
            <a:gdLst>
              <a:gd name="connsiteX0" fmla="*/ 2066927 w 2325894"/>
              <a:gd name="connsiteY0" fmla="*/ 0 h 2180854"/>
              <a:gd name="connsiteX1" fmla="*/ 2098882 w 2325894"/>
              <a:gd name="connsiteY1" fmla="*/ 0 h 2180854"/>
              <a:gd name="connsiteX2" fmla="*/ 2128893 w 2325894"/>
              <a:gd name="connsiteY2" fmla="*/ 44463 h 2180854"/>
              <a:gd name="connsiteX3" fmla="*/ 2269798 w 2325894"/>
              <a:gd name="connsiteY3" fmla="*/ 120493 h 2180854"/>
              <a:gd name="connsiteX4" fmla="*/ 2325894 w 2325894"/>
              <a:gd name="connsiteY4" fmla="*/ 126162 h 2180854"/>
              <a:gd name="connsiteX5" fmla="*/ 2325894 w 2325894"/>
              <a:gd name="connsiteY5" fmla="*/ 149263 h 2180854"/>
              <a:gd name="connsiteX6" fmla="*/ 2265120 w 2325894"/>
              <a:gd name="connsiteY6" fmla="*/ 143117 h 2180854"/>
              <a:gd name="connsiteX7" fmla="*/ 2075647 w 2325894"/>
              <a:gd name="connsiteY7" fmla="*/ 16048 h 2180854"/>
              <a:gd name="connsiteX8" fmla="*/ 1926448 w 2325894"/>
              <a:gd name="connsiteY8" fmla="*/ 0 h 2180854"/>
              <a:gd name="connsiteX9" fmla="*/ 1950522 w 2325894"/>
              <a:gd name="connsiteY9" fmla="*/ 0 h 2180854"/>
              <a:gd name="connsiteX10" fmla="*/ 1952130 w 2325894"/>
              <a:gd name="connsiteY10" fmla="*/ 5167 h 2180854"/>
              <a:gd name="connsiteX11" fmla="*/ 2244242 w 2325894"/>
              <a:gd name="connsiteY11" fmla="*/ 244834 h 2180854"/>
              <a:gd name="connsiteX12" fmla="*/ 2325894 w 2325894"/>
              <a:gd name="connsiteY12" fmla="*/ 253091 h 2180854"/>
              <a:gd name="connsiteX13" fmla="*/ 2325894 w 2325894"/>
              <a:gd name="connsiteY13" fmla="*/ 276192 h 2180854"/>
              <a:gd name="connsiteX14" fmla="*/ 2239598 w 2325894"/>
              <a:gd name="connsiteY14" fmla="*/ 267464 h 2180854"/>
              <a:gd name="connsiteX15" fmla="*/ 1930848 w 2325894"/>
              <a:gd name="connsiteY15" fmla="*/ 14141 h 2180854"/>
              <a:gd name="connsiteX16" fmla="*/ 1794114 w 2325894"/>
              <a:gd name="connsiteY16" fmla="*/ 0 h 2180854"/>
              <a:gd name="connsiteX17" fmla="*/ 1818202 w 2325894"/>
              <a:gd name="connsiteY17" fmla="*/ 0 h 2180854"/>
              <a:gd name="connsiteX18" fmla="*/ 1835170 w 2325894"/>
              <a:gd name="connsiteY18" fmla="*/ 54535 h 2180854"/>
              <a:gd name="connsiteX19" fmla="*/ 2218687 w 2325894"/>
              <a:gd name="connsiteY19" fmla="*/ 369191 h 2180854"/>
              <a:gd name="connsiteX20" fmla="*/ 2325894 w 2325894"/>
              <a:gd name="connsiteY20" fmla="*/ 380032 h 2180854"/>
              <a:gd name="connsiteX21" fmla="*/ 2325894 w 2325894"/>
              <a:gd name="connsiteY21" fmla="*/ 403132 h 2180854"/>
              <a:gd name="connsiteX22" fmla="*/ 2214043 w 2325894"/>
              <a:gd name="connsiteY22" fmla="*/ 391825 h 2180854"/>
              <a:gd name="connsiteX23" fmla="*/ 1813889 w 2325894"/>
              <a:gd name="connsiteY23" fmla="*/ 63559 h 2180854"/>
              <a:gd name="connsiteX24" fmla="*/ 1661683 w 2325894"/>
              <a:gd name="connsiteY24" fmla="*/ 0 h 2180854"/>
              <a:gd name="connsiteX25" fmla="*/ 1685874 w 2325894"/>
              <a:gd name="connsiteY25" fmla="*/ 0 h 2180854"/>
              <a:gd name="connsiteX26" fmla="*/ 1718212 w 2325894"/>
              <a:gd name="connsiteY26" fmla="*/ 103965 h 2180854"/>
              <a:gd name="connsiteX27" fmla="*/ 2193133 w 2325894"/>
              <a:gd name="connsiteY27" fmla="*/ 493659 h 2180854"/>
              <a:gd name="connsiteX28" fmla="*/ 2325894 w 2325894"/>
              <a:gd name="connsiteY28" fmla="*/ 507083 h 2180854"/>
              <a:gd name="connsiteX29" fmla="*/ 2325894 w 2325894"/>
              <a:gd name="connsiteY29" fmla="*/ 530183 h 2180854"/>
              <a:gd name="connsiteX30" fmla="*/ 2188450 w 2325894"/>
              <a:gd name="connsiteY30" fmla="*/ 516288 h 2180854"/>
              <a:gd name="connsiteX31" fmla="*/ 1696817 w 2325894"/>
              <a:gd name="connsiteY31" fmla="*/ 112939 h 2180854"/>
              <a:gd name="connsiteX32" fmla="*/ 1531553 w 2325894"/>
              <a:gd name="connsiteY32" fmla="*/ 0 h 2180854"/>
              <a:gd name="connsiteX33" fmla="*/ 1554659 w 2325894"/>
              <a:gd name="connsiteY33" fmla="*/ 0 h 2180854"/>
              <a:gd name="connsiteX34" fmla="*/ 1555243 w 2325894"/>
              <a:gd name="connsiteY34" fmla="*/ 5776 h 2180854"/>
              <a:gd name="connsiteX35" fmla="*/ 2245588 w 2325894"/>
              <a:gd name="connsiteY35" fmla="*/ 629962 h 2180854"/>
              <a:gd name="connsiteX36" fmla="*/ 2325894 w 2325894"/>
              <a:gd name="connsiteY36" fmla="*/ 634030 h 2180854"/>
              <a:gd name="connsiteX37" fmla="*/ 2325894 w 2325894"/>
              <a:gd name="connsiteY37" fmla="*/ 657131 h 2180854"/>
              <a:gd name="connsiteX38" fmla="*/ 2243214 w 2325894"/>
              <a:gd name="connsiteY38" fmla="*/ 652943 h 2180854"/>
              <a:gd name="connsiteX39" fmla="*/ 1532607 w 2325894"/>
              <a:gd name="connsiteY39" fmla="*/ 10419 h 2180854"/>
              <a:gd name="connsiteX40" fmla="*/ 1404609 w 2325894"/>
              <a:gd name="connsiteY40" fmla="*/ 0 h 2180854"/>
              <a:gd name="connsiteX41" fmla="*/ 1427709 w 2325894"/>
              <a:gd name="connsiteY41" fmla="*/ 0 h 2180854"/>
              <a:gd name="connsiteX42" fmla="*/ 1430873 w 2325894"/>
              <a:gd name="connsiteY42" fmla="*/ 31287 h 2180854"/>
              <a:gd name="connsiteX43" fmla="*/ 2232606 w 2325894"/>
              <a:gd name="connsiteY43" fmla="*/ 756233 h 2180854"/>
              <a:gd name="connsiteX44" fmla="*/ 2325894 w 2325894"/>
              <a:gd name="connsiteY44" fmla="*/ 760959 h 2180854"/>
              <a:gd name="connsiteX45" fmla="*/ 2325894 w 2325894"/>
              <a:gd name="connsiteY45" fmla="*/ 784060 h 2180854"/>
              <a:gd name="connsiteX46" fmla="*/ 2230270 w 2325894"/>
              <a:gd name="connsiteY46" fmla="*/ 779216 h 2180854"/>
              <a:gd name="connsiteX47" fmla="*/ 1408246 w 2325894"/>
              <a:gd name="connsiteY47" fmla="*/ 35964 h 2180854"/>
              <a:gd name="connsiteX48" fmla="*/ 1274343 w 2325894"/>
              <a:gd name="connsiteY48" fmla="*/ 0 h 2180854"/>
              <a:gd name="connsiteX49" fmla="*/ 1300756 w 2325894"/>
              <a:gd name="connsiteY49" fmla="*/ 0 h 2180854"/>
              <a:gd name="connsiteX50" fmla="*/ 1306507 w 2325894"/>
              <a:gd name="connsiteY50" fmla="*/ 56884 h 2180854"/>
              <a:gd name="connsiteX51" fmla="*/ 2219643 w 2325894"/>
              <a:gd name="connsiteY51" fmla="*/ 882640 h 2180854"/>
              <a:gd name="connsiteX52" fmla="*/ 2325894 w 2325894"/>
              <a:gd name="connsiteY52" fmla="*/ 888022 h 2180854"/>
              <a:gd name="connsiteX53" fmla="*/ 2325894 w 2325894"/>
              <a:gd name="connsiteY53" fmla="*/ 911123 h 2180854"/>
              <a:gd name="connsiteX54" fmla="*/ 2217286 w 2325894"/>
              <a:gd name="connsiteY54" fmla="*/ 905621 h 2180854"/>
              <a:gd name="connsiteX55" fmla="*/ 1283761 w 2325894"/>
              <a:gd name="connsiteY55" fmla="*/ 61528 h 2180854"/>
              <a:gd name="connsiteX56" fmla="*/ 1146071 w 2325894"/>
              <a:gd name="connsiteY56" fmla="*/ 0 h 2180854"/>
              <a:gd name="connsiteX57" fmla="*/ 1169414 w 2325894"/>
              <a:gd name="connsiteY57" fmla="*/ 0 h 2180854"/>
              <a:gd name="connsiteX58" fmla="*/ 1182030 w 2325894"/>
              <a:gd name="connsiteY58" fmla="*/ 82429 h 2180854"/>
              <a:gd name="connsiteX59" fmla="*/ 2206679 w 2325894"/>
              <a:gd name="connsiteY59" fmla="*/ 1008912 h 2180854"/>
              <a:gd name="connsiteX60" fmla="*/ 2325894 w 2325894"/>
              <a:gd name="connsiteY60" fmla="*/ 1014951 h 2180854"/>
              <a:gd name="connsiteX61" fmla="*/ 2325894 w 2325894"/>
              <a:gd name="connsiteY61" fmla="*/ 1038052 h 2180854"/>
              <a:gd name="connsiteX62" fmla="*/ 2204323 w 2325894"/>
              <a:gd name="connsiteY62" fmla="*/ 1031893 h 2180854"/>
              <a:gd name="connsiteX63" fmla="*/ 1159398 w 2325894"/>
              <a:gd name="connsiteY63" fmla="*/ 87072 h 2180854"/>
              <a:gd name="connsiteX64" fmla="*/ 1017789 w 2325894"/>
              <a:gd name="connsiteY64" fmla="*/ 0 h 2180854"/>
              <a:gd name="connsiteX65" fmla="*/ 1041132 w 2325894"/>
              <a:gd name="connsiteY65" fmla="*/ 0 h 2180854"/>
              <a:gd name="connsiteX66" fmla="*/ 1057661 w 2325894"/>
              <a:gd name="connsiteY66" fmla="*/ 107992 h 2180854"/>
              <a:gd name="connsiteX67" fmla="*/ 2193716 w 2325894"/>
              <a:gd name="connsiteY67" fmla="*/ 1135208 h 2180854"/>
              <a:gd name="connsiteX68" fmla="*/ 2325894 w 2325894"/>
              <a:gd name="connsiteY68" fmla="*/ 1141903 h 2180854"/>
              <a:gd name="connsiteX69" fmla="*/ 2325894 w 2325894"/>
              <a:gd name="connsiteY69" fmla="*/ 1165004 h 2180854"/>
              <a:gd name="connsiteX70" fmla="*/ 2191361 w 2325894"/>
              <a:gd name="connsiteY70" fmla="*/ 1158189 h 2180854"/>
              <a:gd name="connsiteX71" fmla="*/ 1035029 w 2325894"/>
              <a:gd name="connsiteY71" fmla="*/ 112636 h 2180854"/>
              <a:gd name="connsiteX72" fmla="*/ 889397 w 2325894"/>
              <a:gd name="connsiteY72" fmla="*/ 0 h 2180854"/>
              <a:gd name="connsiteX73" fmla="*/ 912837 w 2325894"/>
              <a:gd name="connsiteY73" fmla="*/ 0 h 2180854"/>
              <a:gd name="connsiteX74" fmla="*/ 933296 w 2325894"/>
              <a:gd name="connsiteY74" fmla="*/ 133667 h 2180854"/>
              <a:gd name="connsiteX75" fmla="*/ 2180754 w 2325894"/>
              <a:gd name="connsiteY75" fmla="*/ 1261608 h 2180854"/>
              <a:gd name="connsiteX76" fmla="*/ 2325894 w 2325894"/>
              <a:gd name="connsiteY76" fmla="*/ 1268960 h 2180854"/>
              <a:gd name="connsiteX77" fmla="*/ 2325894 w 2325894"/>
              <a:gd name="connsiteY77" fmla="*/ 1292061 h 2180854"/>
              <a:gd name="connsiteX78" fmla="*/ 2178378 w 2325894"/>
              <a:gd name="connsiteY78" fmla="*/ 1284588 h 2180854"/>
              <a:gd name="connsiteX79" fmla="*/ 910550 w 2325894"/>
              <a:gd name="connsiteY79" fmla="*/ 138199 h 2180854"/>
              <a:gd name="connsiteX80" fmla="*/ 761929 w 2325894"/>
              <a:gd name="connsiteY80" fmla="*/ 0 h 2180854"/>
              <a:gd name="connsiteX81" fmla="*/ 785032 w 2325894"/>
              <a:gd name="connsiteY81" fmla="*/ 0 h 2180854"/>
              <a:gd name="connsiteX82" fmla="*/ 785312 w 2325894"/>
              <a:gd name="connsiteY82" fmla="*/ 5523 h 2180854"/>
              <a:gd name="connsiteX83" fmla="*/ 2167790 w 2325894"/>
              <a:gd name="connsiteY83" fmla="*/ 1387884 h 2180854"/>
              <a:gd name="connsiteX84" fmla="*/ 2325894 w 2325894"/>
              <a:gd name="connsiteY84" fmla="*/ 1395894 h 2180854"/>
              <a:gd name="connsiteX85" fmla="*/ 2325894 w 2325894"/>
              <a:gd name="connsiteY85" fmla="*/ 1418995 h 2180854"/>
              <a:gd name="connsiteX86" fmla="*/ 2165434 w 2325894"/>
              <a:gd name="connsiteY86" fmla="*/ 1410866 h 2180854"/>
              <a:gd name="connsiteX87" fmla="*/ 762328 w 2325894"/>
              <a:gd name="connsiteY87" fmla="*/ 7877 h 2180854"/>
              <a:gd name="connsiteX88" fmla="*/ 634980 w 2325894"/>
              <a:gd name="connsiteY88" fmla="*/ 0 h 2180854"/>
              <a:gd name="connsiteX89" fmla="*/ 658083 w 2325894"/>
              <a:gd name="connsiteY89" fmla="*/ 0 h 2180854"/>
              <a:gd name="connsiteX90" fmla="*/ 659019 w 2325894"/>
              <a:gd name="connsiteY90" fmla="*/ 18476 h 2180854"/>
              <a:gd name="connsiteX91" fmla="*/ 2154827 w 2325894"/>
              <a:gd name="connsiteY91" fmla="*/ 1514157 h 2180854"/>
              <a:gd name="connsiteX92" fmla="*/ 2325894 w 2325894"/>
              <a:gd name="connsiteY92" fmla="*/ 1522823 h 2180854"/>
              <a:gd name="connsiteX93" fmla="*/ 2325894 w 2325894"/>
              <a:gd name="connsiteY93" fmla="*/ 1545924 h 2180854"/>
              <a:gd name="connsiteX94" fmla="*/ 2152472 w 2325894"/>
              <a:gd name="connsiteY94" fmla="*/ 1537138 h 2180854"/>
              <a:gd name="connsiteX95" fmla="*/ 636036 w 2325894"/>
              <a:gd name="connsiteY95" fmla="*/ 20831 h 2180854"/>
              <a:gd name="connsiteX96" fmla="*/ 507911 w 2325894"/>
              <a:gd name="connsiteY96" fmla="*/ 0 h 2180854"/>
              <a:gd name="connsiteX97" fmla="*/ 531128 w 2325894"/>
              <a:gd name="connsiteY97" fmla="*/ 0 h 2180854"/>
              <a:gd name="connsiteX98" fmla="*/ 532727 w 2325894"/>
              <a:gd name="connsiteY98" fmla="*/ 31559 h 2180854"/>
              <a:gd name="connsiteX99" fmla="*/ 2141864 w 2325894"/>
              <a:gd name="connsiteY99" fmla="*/ 1640562 h 2180854"/>
              <a:gd name="connsiteX100" fmla="*/ 2325894 w 2325894"/>
              <a:gd name="connsiteY100" fmla="*/ 1649885 h 2180854"/>
              <a:gd name="connsiteX101" fmla="*/ 2325894 w 2325894"/>
              <a:gd name="connsiteY101" fmla="*/ 1672981 h 2180854"/>
              <a:gd name="connsiteX102" fmla="*/ 2139488 w 2325894"/>
              <a:gd name="connsiteY102" fmla="*/ 1663539 h 2180854"/>
              <a:gd name="connsiteX103" fmla="*/ 509624 w 2325894"/>
              <a:gd name="connsiteY103" fmla="*/ 33818 h 2180854"/>
              <a:gd name="connsiteX104" fmla="*/ 380961 w 2325894"/>
              <a:gd name="connsiteY104" fmla="*/ 0 h 2180854"/>
              <a:gd name="connsiteX105" fmla="*/ 404065 w 2325894"/>
              <a:gd name="connsiteY105" fmla="*/ 0 h 2180854"/>
              <a:gd name="connsiteX106" fmla="*/ 406316 w 2325894"/>
              <a:gd name="connsiteY106" fmla="*/ 44437 h 2180854"/>
              <a:gd name="connsiteX107" fmla="*/ 2128900 w 2325894"/>
              <a:gd name="connsiteY107" fmla="*/ 1766854 h 2180854"/>
              <a:gd name="connsiteX108" fmla="*/ 2325894 w 2325894"/>
              <a:gd name="connsiteY108" fmla="*/ 1776833 h 2180854"/>
              <a:gd name="connsiteX109" fmla="*/ 2325894 w 2325894"/>
              <a:gd name="connsiteY109" fmla="*/ 1799934 h 2180854"/>
              <a:gd name="connsiteX110" fmla="*/ 2126525 w 2325894"/>
              <a:gd name="connsiteY110" fmla="*/ 1789835 h 2180854"/>
              <a:gd name="connsiteX111" fmla="*/ 383332 w 2325894"/>
              <a:gd name="connsiteY111" fmla="*/ 46792 h 2180854"/>
              <a:gd name="connsiteX112" fmla="*/ 254013 w 2325894"/>
              <a:gd name="connsiteY112" fmla="*/ 0 h 2180854"/>
              <a:gd name="connsiteX113" fmla="*/ 277116 w 2325894"/>
              <a:gd name="connsiteY113" fmla="*/ 0 h 2180854"/>
              <a:gd name="connsiteX114" fmla="*/ 280023 w 2325894"/>
              <a:gd name="connsiteY114" fmla="*/ 57371 h 2180854"/>
              <a:gd name="connsiteX115" fmla="*/ 2115917 w 2325894"/>
              <a:gd name="connsiteY115" fmla="*/ 1893125 h 2180854"/>
              <a:gd name="connsiteX116" fmla="*/ 2325894 w 2325894"/>
              <a:gd name="connsiteY116" fmla="*/ 1903762 h 2180854"/>
              <a:gd name="connsiteX117" fmla="*/ 2325894 w 2325894"/>
              <a:gd name="connsiteY117" fmla="*/ 1926863 h 2180854"/>
              <a:gd name="connsiteX118" fmla="*/ 2113563 w 2325894"/>
              <a:gd name="connsiteY118" fmla="*/ 1916107 h 2180854"/>
              <a:gd name="connsiteX119" fmla="*/ 257040 w 2325894"/>
              <a:gd name="connsiteY119" fmla="*/ 59745 h 2180854"/>
              <a:gd name="connsiteX120" fmla="*/ 126949 w 2325894"/>
              <a:gd name="connsiteY120" fmla="*/ 0 h 2180854"/>
              <a:gd name="connsiteX121" fmla="*/ 150160 w 2325894"/>
              <a:gd name="connsiteY121" fmla="*/ 0 h 2180854"/>
              <a:gd name="connsiteX122" fmla="*/ 153729 w 2325894"/>
              <a:gd name="connsiteY122" fmla="*/ 70454 h 2180854"/>
              <a:gd name="connsiteX123" fmla="*/ 2102955 w 2325894"/>
              <a:gd name="connsiteY123" fmla="*/ 2019530 h 2180854"/>
              <a:gd name="connsiteX124" fmla="*/ 2325894 w 2325894"/>
              <a:gd name="connsiteY124" fmla="*/ 2030824 h 2180854"/>
              <a:gd name="connsiteX125" fmla="*/ 2325894 w 2325894"/>
              <a:gd name="connsiteY125" fmla="*/ 2053925 h 2180854"/>
              <a:gd name="connsiteX126" fmla="*/ 2100598 w 2325894"/>
              <a:gd name="connsiteY126" fmla="*/ 2042512 h 2180854"/>
              <a:gd name="connsiteX127" fmla="*/ 130633 w 2325894"/>
              <a:gd name="connsiteY127" fmla="*/ 72714 h 2180854"/>
              <a:gd name="connsiteX128" fmla="*/ 0 w 2325894"/>
              <a:gd name="connsiteY128" fmla="*/ 0 h 2180854"/>
              <a:gd name="connsiteX129" fmla="*/ 23103 w 2325894"/>
              <a:gd name="connsiteY129" fmla="*/ 0 h 2180854"/>
              <a:gd name="connsiteX130" fmla="*/ 27324 w 2325894"/>
              <a:gd name="connsiteY130" fmla="*/ 83311 h 2180854"/>
              <a:gd name="connsiteX131" fmla="*/ 2089991 w 2325894"/>
              <a:gd name="connsiteY131" fmla="*/ 2145803 h 2180854"/>
              <a:gd name="connsiteX132" fmla="*/ 2325894 w 2325894"/>
              <a:gd name="connsiteY132" fmla="*/ 2157753 h 2180854"/>
              <a:gd name="connsiteX133" fmla="*/ 2325894 w 2325894"/>
              <a:gd name="connsiteY133" fmla="*/ 2180854 h 2180854"/>
              <a:gd name="connsiteX134" fmla="*/ 2087636 w 2325894"/>
              <a:gd name="connsiteY134" fmla="*/ 2168784 h 2180854"/>
              <a:gd name="connsiteX135" fmla="*/ 4341 w 2325894"/>
              <a:gd name="connsiteY135" fmla="*/ 85667 h 218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325894" h="2180854">
                <a:moveTo>
                  <a:pt x="2066927" y="0"/>
                </a:moveTo>
                <a:lnTo>
                  <a:pt x="2098882" y="0"/>
                </a:lnTo>
                <a:lnTo>
                  <a:pt x="2128893" y="44463"/>
                </a:lnTo>
                <a:cubicBezTo>
                  <a:pt x="2166753" y="82308"/>
                  <a:pt x="2215417" y="109341"/>
                  <a:pt x="2269798" y="120493"/>
                </a:cubicBezTo>
                <a:lnTo>
                  <a:pt x="2325894" y="126162"/>
                </a:lnTo>
                <a:lnTo>
                  <a:pt x="2325894" y="149263"/>
                </a:lnTo>
                <a:lnTo>
                  <a:pt x="2265120" y="143117"/>
                </a:lnTo>
                <a:cubicBezTo>
                  <a:pt x="2186576" y="127002"/>
                  <a:pt x="2119077" y="80290"/>
                  <a:pt x="2075647" y="16048"/>
                </a:cubicBezTo>
                <a:close/>
                <a:moveTo>
                  <a:pt x="1926448" y="0"/>
                </a:moveTo>
                <a:lnTo>
                  <a:pt x="1950522" y="0"/>
                </a:lnTo>
                <a:lnTo>
                  <a:pt x="1952130" y="5167"/>
                </a:lnTo>
                <a:cubicBezTo>
                  <a:pt x="2003529" y="126455"/>
                  <a:pt x="2112323" y="217766"/>
                  <a:pt x="2244242" y="244834"/>
                </a:cubicBezTo>
                <a:lnTo>
                  <a:pt x="2325894" y="253091"/>
                </a:lnTo>
                <a:lnTo>
                  <a:pt x="2325894" y="276192"/>
                </a:lnTo>
                <a:lnTo>
                  <a:pt x="2239598" y="267464"/>
                </a:lnTo>
                <a:cubicBezTo>
                  <a:pt x="2100173" y="238852"/>
                  <a:pt x="1985178" y="142334"/>
                  <a:pt x="1930848" y="14141"/>
                </a:cubicBezTo>
                <a:close/>
                <a:moveTo>
                  <a:pt x="1794114" y="0"/>
                </a:moveTo>
                <a:lnTo>
                  <a:pt x="1818202" y="0"/>
                </a:lnTo>
                <a:lnTo>
                  <a:pt x="1835170" y="54535"/>
                </a:lnTo>
                <a:cubicBezTo>
                  <a:pt x="1902650" y="213778"/>
                  <a:pt x="2045483" y="333656"/>
                  <a:pt x="2218687" y="369191"/>
                </a:cubicBezTo>
                <a:lnTo>
                  <a:pt x="2325894" y="380032"/>
                </a:lnTo>
                <a:lnTo>
                  <a:pt x="2325894" y="403132"/>
                </a:lnTo>
                <a:lnTo>
                  <a:pt x="2214043" y="391825"/>
                </a:lnTo>
                <a:cubicBezTo>
                  <a:pt x="2033333" y="354761"/>
                  <a:pt x="1884299" y="229720"/>
                  <a:pt x="1813889" y="63559"/>
                </a:cubicBezTo>
                <a:close/>
                <a:moveTo>
                  <a:pt x="1661683" y="0"/>
                </a:moveTo>
                <a:lnTo>
                  <a:pt x="1685874" y="0"/>
                </a:lnTo>
                <a:lnTo>
                  <a:pt x="1718212" y="103965"/>
                </a:lnTo>
                <a:cubicBezTo>
                  <a:pt x="1801772" y="301203"/>
                  <a:pt x="1978643" y="449654"/>
                  <a:pt x="2193133" y="493659"/>
                </a:cubicBezTo>
                <a:lnTo>
                  <a:pt x="2325894" y="507083"/>
                </a:lnTo>
                <a:lnTo>
                  <a:pt x="2325894" y="530183"/>
                </a:lnTo>
                <a:lnTo>
                  <a:pt x="2188450" y="516288"/>
                </a:lnTo>
                <a:cubicBezTo>
                  <a:pt x="1966399" y="470740"/>
                  <a:pt x="1783312" y="317082"/>
                  <a:pt x="1696817" y="112939"/>
                </a:cubicBezTo>
                <a:close/>
                <a:moveTo>
                  <a:pt x="1531553" y="0"/>
                </a:moveTo>
                <a:lnTo>
                  <a:pt x="1554659" y="0"/>
                </a:lnTo>
                <a:lnTo>
                  <a:pt x="1555243" y="5776"/>
                </a:lnTo>
                <a:cubicBezTo>
                  <a:pt x="1623483" y="338327"/>
                  <a:pt x="1902268" y="594992"/>
                  <a:pt x="2245588" y="629962"/>
                </a:cubicBezTo>
                <a:lnTo>
                  <a:pt x="2325894" y="634030"/>
                </a:lnTo>
                <a:lnTo>
                  <a:pt x="2325894" y="657131"/>
                </a:lnTo>
                <a:lnTo>
                  <a:pt x="2243214" y="652943"/>
                </a:lnTo>
                <a:cubicBezTo>
                  <a:pt x="1889750" y="616944"/>
                  <a:pt x="1602834" y="352727"/>
                  <a:pt x="1532607" y="10419"/>
                </a:cubicBezTo>
                <a:close/>
                <a:moveTo>
                  <a:pt x="1404609" y="0"/>
                </a:moveTo>
                <a:lnTo>
                  <a:pt x="1427709" y="0"/>
                </a:lnTo>
                <a:lnTo>
                  <a:pt x="1430873" y="31287"/>
                </a:lnTo>
                <a:cubicBezTo>
                  <a:pt x="1510102" y="417452"/>
                  <a:pt x="1833798" y="715609"/>
                  <a:pt x="2232606" y="756233"/>
                </a:cubicBezTo>
                <a:lnTo>
                  <a:pt x="2325894" y="760959"/>
                </a:lnTo>
                <a:lnTo>
                  <a:pt x="2325894" y="784060"/>
                </a:lnTo>
                <a:lnTo>
                  <a:pt x="2230270" y="779216"/>
                </a:lnTo>
                <a:cubicBezTo>
                  <a:pt x="1821463" y="737574"/>
                  <a:pt x="1489501" y="431938"/>
                  <a:pt x="1408246" y="35964"/>
                </a:cubicBezTo>
                <a:close/>
                <a:moveTo>
                  <a:pt x="1274343" y="0"/>
                </a:moveTo>
                <a:lnTo>
                  <a:pt x="1300756" y="0"/>
                </a:lnTo>
                <a:lnTo>
                  <a:pt x="1306507" y="56884"/>
                </a:lnTo>
                <a:cubicBezTo>
                  <a:pt x="1396745" y="496788"/>
                  <a:pt x="1765420" y="836372"/>
                  <a:pt x="2219643" y="882640"/>
                </a:cubicBezTo>
                <a:lnTo>
                  <a:pt x="2325894" y="888022"/>
                </a:lnTo>
                <a:lnTo>
                  <a:pt x="2325894" y="911123"/>
                </a:lnTo>
                <a:lnTo>
                  <a:pt x="2217286" y="905621"/>
                </a:lnTo>
                <a:cubicBezTo>
                  <a:pt x="1752979" y="858324"/>
                  <a:pt x="1376027" y="511189"/>
                  <a:pt x="1283761" y="61528"/>
                </a:cubicBezTo>
                <a:close/>
                <a:moveTo>
                  <a:pt x="1146071" y="0"/>
                </a:moveTo>
                <a:lnTo>
                  <a:pt x="1169414" y="0"/>
                </a:lnTo>
                <a:lnTo>
                  <a:pt x="1182030" y="82429"/>
                </a:lnTo>
                <a:cubicBezTo>
                  <a:pt x="1283296" y="576000"/>
                  <a:pt x="1697029" y="957001"/>
                  <a:pt x="2206679" y="1008912"/>
                </a:cubicBezTo>
                <a:lnTo>
                  <a:pt x="2325894" y="1014951"/>
                </a:lnTo>
                <a:lnTo>
                  <a:pt x="2325894" y="1038052"/>
                </a:lnTo>
                <a:lnTo>
                  <a:pt x="2204323" y="1031893"/>
                </a:lnTo>
                <a:cubicBezTo>
                  <a:pt x="1684600" y="978953"/>
                  <a:pt x="1262670" y="590398"/>
                  <a:pt x="1159398" y="87072"/>
                </a:cubicBezTo>
                <a:close/>
                <a:moveTo>
                  <a:pt x="1017789" y="0"/>
                </a:moveTo>
                <a:lnTo>
                  <a:pt x="1041132" y="0"/>
                </a:lnTo>
                <a:lnTo>
                  <a:pt x="1057661" y="107992"/>
                </a:lnTo>
                <a:cubicBezTo>
                  <a:pt x="1169939" y="655229"/>
                  <a:pt x="1628650" y="1077653"/>
                  <a:pt x="2193716" y="1135208"/>
                </a:cubicBezTo>
                <a:lnTo>
                  <a:pt x="2325894" y="1141903"/>
                </a:lnTo>
                <a:lnTo>
                  <a:pt x="2325894" y="1165004"/>
                </a:lnTo>
                <a:lnTo>
                  <a:pt x="2191361" y="1158189"/>
                </a:lnTo>
                <a:cubicBezTo>
                  <a:pt x="1616222" y="1099606"/>
                  <a:pt x="1149313" y="669630"/>
                  <a:pt x="1035029" y="112636"/>
                </a:cubicBezTo>
                <a:close/>
                <a:moveTo>
                  <a:pt x="889397" y="0"/>
                </a:moveTo>
                <a:lnTo>
                  <a:pt x="912837" y="0"/>
                </a:lnTo>
                <a:lnTo>
                  <a:pt x="933296" y="133667"/>
                </a:lnTo>
                <a:cubicBezTo>
                  <a:pt x="1056582" y="734570"/>
                  <a:pt x="1560272" y="1198411"/>
                  <a:pt x="2180754" y="1261608"/>
                </a:cubicBezTo>
                <a:lnTo>
                  <a:pt x="2325894" y="1268960"/>
                </a:lnTo>
                <a:lnTo>
                  <a:pt x="2325894" y="1292061"/>
                </a:lnTo>
                <a:lnTo>
                  <a:pt x="2178378" y="1284588"/>
                </a:lnTo>
                <a:cubicBezTo>
                  <a:pt x="1547742" y="1220351"/>
                  <a:pt x="1035844" y="748879"/>
                  <a:pt x="910550" y="138199"/>
                </a:cubicBezTo>
                <a:close/>
                <a:moveTo>
                  <a:pt x="761929" y="0"/>
                </a:moveTo>
                <a:lnTo>
                  <a:pt x="785032" y="0"/>
                </a:lnTo>
                <a:lnTo>
                  <a:pt x="785312" y="5523"/>
                </a:lnTo>
                <a:cubicBezTo>
                  <a:pt x="859466" y="733364"/>
                  <a:pt x="1439889" y="1313736"/>
                  <a:pt x="2167790" y="1387884"/>
                </a:cubicBezTo>
                <a:lnTo>
                  <a:pt x="2325894" y="1395894"/>
                </a:lnTo>
                <a:lnTo>
                  <a:pt x="2325894" y="1418995"/>
                </a:lnTo>
                <a:lnTo>
                  <a:pt x="2165434" y="1410866"/>
                </a:lnTo>
                <a:cubicBezTo>
                  <a:pt x="1426685" y="1335609"/>
                  <a:pt x="837591" y="746563"/>
                  <a:pt x="762328" y="7877"/>
                </a:cubicBezTo>
                <a:close/>
                <a:moveTo>
                  <a:pt x="634980" y="0"/>
                </a:moveTo>
                <a:lnTo>
                  <a:pt x="658083" y="0"/>
                </a:lnTo>
                <a:lnTo>
                  <a:pt x="659019" y="18476"/>
                </a:lnTo>
                <a:cubicBezTo>
                  <a:pt x="739252" y="805990"/>
                  <a:pt x="1367247" y="1433931"/>
                  <a:pt x="2154827" y="1514157"/>
                </a:cubicBezTo>
                <a:lnTo>
                  <a:pt x="2325894" y="1522823"/>
                </a:lnTo>
                <a:lnTo>
                  <a:pt x="2325894" y="1545924"/>
                </a:lnTo>
                <a:lnTo>
                  <a:pt x="2152472" y="1537138"/>
                </a:lnTo>
                <a:cubicBezTo>
                  <a:pt x="1354048" y="1455804"/>
                  <a:pt x="717377" y="819188"/>
                  <a:pt x="636036" y="20831"/>
                </a:cubicBezTo>
                <a:close/>
                <a:moveTo>
                  <a:pt x="507911" y="0"/>
                </a:moveTo>
                <a:lnTo>
                  <a:pt x="531128" y="0"/>
                </a:lnTo>
                <a:lnTo>
                  <a:pt x="532727" y="31559"/>
                </a:lnTo>
                <a:cubicBezTo>
                  <a:pt x="619037" y="878744"/>
                  <a:pt x="1294606" y="1554259"/>
                  <a:pt x="2141864" y="1640562"/>
                </a:cubicBezTo>
                <a:lnTo>
                  <a:pt x="2325894" y="1649885"/>
                </a:lnTo>
                <a:lnTo>
                  <a:pt x="2325894" y="1672981"/>
                </a:lnTo>
                <a:lnTo>
                  <a:pt x="2139488" y="1663539"/>
                </a:lnTo>
                <a:cubicBezTo>
                  <a:pt x="1281294" y="1576127"/>
                  <a:pt x="597044" y="891939"/>
                  <a:pt x="509624" y="33818"/>
                </a:cubicBezTo>
                <a:close/>
                <a:moveTo>
                  <a:pt x="380961" y="0"/>
                </a:moveTo>
                <a:lnTo>
                  <a:pt x="404065" y="0"/>
                </a:lnTo>
                <a:lnTo>
                  <a:pt x="406316" y="44437"/>
                </a:lnTo>
                <a:cubicBezTo>
                  <a:pt x="498717" y="951387"/>
                  <a:pt x="1221951" y="1674473"/>
                  <a:pt x="2128900" y="1766854"/>
                </a:cubicBezTo>
                <a:lnTo>
                  <a:pt x="2325894" y="1776833"/>
                </a:lnTo>
                <a:lnTo>
                  <a:pt x="2325894" y="1799934"/>
                </a:lnTo>
                <a:lnTo>
                  <a:pt x="2126525" y="1789835"/>
                </a:lnTo>
                <a:cubicBezTo>
                  <a:pt x="1208653" y="1696346"/>
                  <a:pt x="476829" y="964585"/>
                  <a:pt x="383332" y="46792"/>
                </a:cubicBezTo>
                <a:close/>
                <a:moveTo>
                  <a:pt x="254013" y="0"/>
                </a:moveTo>
                <a:lnTo>
                  <a:pt x="277116" y="0"/>
                </a:lnTo>
                <a:lnTo>
                  <a:pt x="280023" y="57371"/>
                </a:lnTo>
                <a:cubicBezTo>
                  <a:pt x="378489" y="1023914"/>
                  <a:pt x="1149211" y="1794655"/>
                  <a:pt x="2115917" y="1893125"/>
                </a:cubicBezTo>
                <a:lnTo>
                  <a:pt x="2325894" y="1903762"/>
                </a:lnTo>
                <a:lnTo>
                  <a:pt x="2325894" y="1926863"/>
                </a:lnTo>
                <a:lnTo>
                  <a:pt x="2113563" y="1916107"/>
                </a:lnTo>
                <a:cubicBezTo>
                  <a:pt x="1136012" y="1816541"/>
                  <a:pt x="356615" y="1037211"/>
                  <a:pt x="257040" y="59745"/>
                </a:cubicBezTo>
                <a:close/>
                <a:moveTo>
                  <a:pt x="126949" y="0"/>
                </a:moveTo>
                <a:lnTo>
                  <a:pt x="150160" y="0"/>
                </a:lnTo>
                <a:lnTo>
                  <a:pt x="153729" y="70454"/>
                </a:lnTo>
                <a:cubicBezTo>
                  <a:pt x="258274" y="1096671"/>
                  <a:pt x="1076570" y="1914983"/>
                  <a:pt x="2102955" y="2019530"/>
                </a:cubicBezTo>
                <a:lnTo>
                  <a:pt x="2325894" y="2030824"/>
                </a:lnTo>
                <a:lnTo>
                  <a:pt x="2325894" y="2053925"/>
                </a:lnTo>
                <a:lnTo>
                  <a:pt x="2100598" y="2042512"/>
                </a:lnTo>
                <a:cubicBezTo>
                  <a:pt x="1063358" y="1936856"/>
                  <a:pt x="236298" y="1109866"/>
                  <a:pt x="130633" y="72714"/>
                </a:cubicBezTo>
                <a:close/>
                <a:moveTo>
                  <a:pt x="0" y="0"/>
                </a:moveTo>
                <a:lnTo>
                  <a:pt x="23103" y="0"/>
                </a:lnTo>
                <a:lnTo>
                  <a:pt x="27324" y="83311"/>
                </a:lnTo>
                <a:cubicBezTo>
                  <a:pt x="137958" y="1169290"/>
                  <a:pt x="1003916" y="2035178"/>
                  <a:pt x="2089991" y="2145803"/>
                </a:cubicBezTo>
                <a:lnTo>
                  <a:pt x="2325894" y="2157753"/>
                </a:lnTo>
                <a:lnTo>
                  <a:pt x="2325894" y="2180854"/>
                </a:lnTo>
                <a:lnTo>
                  <a:pt x="2087636" y="2168784"/>
                </a:lnTo>
                <a:cubicBezTo>
                  <a:pt x="990717" y="2057051"/>
                  <a:pt x="116084" y="1182492"/>
                  <a:pt x="4341" y="85667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755904" y="2825496"/>
            <a:ext cx="10680192" cy="28346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4571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mage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2535251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3" name="Image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/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41121" y="1344404"/>
            <a:ext cx="6984906" cy="2560441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100000"/>
              </a:lnSpc>
              <a:defRPr sz="33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  <p:sp>
        <p:nvSpPr>
          <p:cNvPr id="57" name="Text Placeholder 54">
            <a:extLst>
              <a:ext uri="{FF2B5EF4-FFF2-40B4-BE49-F238E27FC236}">
                <a16:creationId xmlns:a16="http://schemas.microsoft.com/office/drawing/2014/main" id="{A493C80D-2813-9E70-8901-D4B9EA4DD7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1880" y="1347664"/>
            <a:ext cx="768096" cy="1882471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A2733C45-7C53-2BC5-3F62-D069650A79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1120" y="3977196"/>
            <a:ext cx="4971237" cy="864804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56" name="Text Placeholder 54">
            <a:extLst>
              <a:ext uri="{FF2B5EF4-FFF2-40B4-BE49-F238E27FC236}">
                <a16:creationId xmlns:a16="http://schemas.microsoft.com/office/drawing/2014/main" id="{B1D62231-87CB-21EC-CF8C-46276AD1F9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00616" y="3209544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C43996-DAC9-130F-CB05-4A8A9038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8952" y="751398"/>
            <a:ext cx="10671048" cy="136205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05" y="2392023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t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8905" y="4989515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 cap="all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6885" y="5599755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17361" y="2392619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t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6747" y="4990111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 cap="all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74073" y="5600351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75817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t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4589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 cap="all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2529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34272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t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2431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 cap="all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90984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586653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0937" y="755729"/>
            <a:ext cx="10665089" cy="85997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71016" y="1674543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71016" y="3320463"/>
            <a:ext cx="2029968" cy="694944"/>
          </a:xfrm>
          <a:solidFill>
            <a:schemeClr val="accent4"/>
          </a:solidFill>
        </p:spPr>
        <p:txBody>
          <a:bodyPr lIns="0" tIns="155448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cap="all" spc="20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71016" y="3696472"/>
            <a:ext cx="2029968" cy="269240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BB749B9A-080F-37C0-08E6-909A5DA554D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271016" y="4273471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  <a:p>
            <a:endParaRPr lang="en-US" dirty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4C7516E-0853-87BE-108B-697DD8E0DA7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71016" y="5919391"/>
            <a:ext cx="2029968" cy="694944"/>
          </a:xfrm>
          <a:solidFill>
            <a:schemeClr val="accent1"/>
          </a:solidFill>
        </p:spPr>
        <p:txBody>
          <a:bodyPr lIns="0" tIns="155448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cap="all" spc="20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FB1A74E1-7CEB-F501-F998-7361A20F73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71016" y="6295400"/>
            <a:ext cx="2029968" cy="269240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8288" y="1674543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  <a:p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8288" y="3320463"/>
            <a:ext cx="2029968" cy="694944"/>
          </a:xfrm>
          <a:solidFill>
            <a:schemeClr val="accent1"/>
          </a:solidFill>
        </p:spPr>
        <p:txBody>
          <a:bodyPr lIns="0" tIns="155448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cap="all" spc="20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28288" y="3696472"/>
            <a:ext cx="2029968" cy="269240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B5D5100A-3D51-45DB-3A84-9E7FB85261E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828288" y="4273471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  <a:p>
            <a:endParaRPr lang="en-US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B775B771-678A-D917-7FE0-5DA7A23CCE2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28288" y="5919391"/>
            <a:ext cx="2029968" cy="694944"/>
          </a:xfrm>
          <a:solidFill>
            <a:schemeClr val="accent4"/>
          </a:solidFill>
        </p:spPr>
        <p:txBody>
          <a:bodyPr lIns="0" tIns="155448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cap="all" spc="20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AA2B9540-B92A-AD9C-C01A-B08A98BF84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28288" y="6295400"/>
            <a:ext cx="2029968" cy="269240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85560" y="1674543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  <a:p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5560" y="3320463"/>
            <a:ext cx="2029968" cy="694944"/>
          </a:xfrm>
          <a:solidFill>
            <a:schemeClr val="accent4"/>
          </a:solidFill>
        </p:spPr>
        <p:txBody>
          <a:bodyPr lIns="0" tIns="155448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cap="all" spc="20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85560" y="3696472"/>
            <a:ext cx="2029968" cy="269240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Picture Placeholder 16">
            <a:extLst>
              <a:ext uri="{FF2B5EF4-FFF2-40B4-BE49-F238E27FC236}">
                <a16:creationId xmlns:a16="http://schemas.microsoft.com/office/drawing/2014/main" id="{3D2AAC25-9404-1F6F-200C-5660F4995858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85560" y="4273471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  <a:p>
            <a:endParaRPr lang="en-US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AE4677E1-AC1B-AB9C-5E0C-794903DD1CE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85560" y="5919391"/>
            <a:ext cx="2029968" cy="694944"/>
          </a:xfrm>
          <a:solidFill>
            <a:schemeClr val="accent1"/>
          </a:solidFill>
        </p:spPr>
        <p:txBody>
          <a:bodyPr lIns="0" tIns="155448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cap="all" spc="20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826BBF6C-7198-3C15-CDCB-E72B08709C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85560" y="6295400"/>
            <a:ext cx="2029968" cy="269240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942832" y="1674543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  <a:p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42832" y="3320463"/>
            <a:ext cx="2029968" cy="694944"/>
          </a:xfrm>
          <a:solidFill>
            <a:schemeClr val="accent1"/>
          </a:solidFill>
        </p:spPr>
        <p:txBody>
          <a:bodyPr lIns="0" tIns="155448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cap="all" spc="20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42832" y="3696472"/>
            <a:ext cx="2029968" cy="269240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Picture Placeholder 16">
            <a:extLst>
              <a:ext uri="{FF2B5EF4-FFF2-40B4-BE49-F238E27FC236}">
                <a16:creationId xmlns:a16="http://schemas.microsoft.com/office/drawing/2014/main" id="{90CBAA5D-3D9B-0CB5-E527-996433638BE3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942832" y="4273471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  <a:p>
            <a:endParaRPr lang="en-US" dirty="0"/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5B47333C-2F5E-FA7D-5DD1-191E0F421B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42832" y="5919391"/>
            <a:ext cx="2029968" cy="694944"/>
          </a:xfrm>
          <a:solidFill>
            <a:schemeClr val="accent4"/>
          </a:solidFill>
        </p:spPr>
        <p:txBody>
          <a:bodyPr lIns="0" tIns="155448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cap="all" spc="20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D0AA2AE2-5A11-76D4-4D9C-B6B24D1419D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942832" y="6295400"/>
            <a:ext cx="2029968" cy="269240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900709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0938" y="457200"/>
            <a:ext cx="3200400" cy="244502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52" r:id="rId3"/>
    <p:sldLayoutId id="2147483653" r:id="rId4"/>
    <p:sldLayoutId id="2147483664" r:id="rId5"/>
    <p:sldLayoutId id="2147483667" r:id="rId6"/>
    <p:sldLayoutId id="2147483668" r:id="rId7"/>
    <p:sldLayoutId id="2147483669" r:id="rId8"/>
    <p:sldLayoutId id="2147483673" r:id="rId9"/>
    <p:sldLayoutId id="2147483670" r:id="rId10"/>
    <p:sldLayoutId id="2147483671" r:id="rId11"/>
    <p:sldLayoutId id="2147483655" r:id="rId12"/>
    <p:sldLayoutId id="2147483674" r:id="rId13"/>
    <p:sldLayoutId id="2147483675" r:id="rId14"/>
    <p:sldLayoutId id="2147483676" r:id="rId15"/>
    <p:sldLayoutId id="2147483654" r:id="rId16"/>
    <p:sldLayoutId id="2147483656" r:id="rId17"/>
    <p:sldLayoutId id="2147483657" r:id="rId18"/>
    <p:sldLayoutId id="2147483658" r:id="rId19"/>
    <p:sldLayoutId id="2147483659" r:id="rId20"/>
  </p:sldLayoutIdLst>
  <p:hf hdr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44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cid:7ADFB8E4-5CD8-431B-A403-1AF458D26366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lawoffice@dryllerakis.g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14.jpg"/><Relationship Id="rId4" Type="http://schemas.openxmlformats.org/officeDocument/2006/relationships/hyperlink" Target="http://www.dryllerakis.g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Relationship Id="rId4" Type="http://schemas.openxmlformats.org/officeDocument/2006/relationships/image" Target="cid:7ADFB8E4-5CD8-431B-A403-1AF458D26366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Relationship Id="rId4" Type="http://schemas.openxmlformats.org/officeDocument/2006/relationships/image" Target="cid:7ADFB8E4-5CD8-431B-A403-1AF458D26366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Relationship Id="rId4" Type="http://schemas.openxmlformats.org/officeDocument/2006/relationships/image" Target="cid:7ADFB8E4-5CD8-431B-A403-1AF458D26366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cid:7ADFB8E4-5CD8-431B-A403-1AF458D26366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cid:7ADFB8E4-5CD8-431B-A403-1AF458D26366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5" Type="http://schemas.openxmlformats.org/officeDocument/2006/relationships/image" Target="cid:7ADFB8E4-5CD8-431B-A403-1AF458D26366" TargetMode="Externa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cid:7ADFB8E4-5CD8-431B-A403-1AF458D26366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cid:7ADFB8E4-5CD8-431B-A403-1AF458D26366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CC66CB5A-9119-40A9-8992-2B628026BA4F}"/>
              </a:ext>
            </a:extLst>
          </p:cNvPr>
          <p:cNvGrpSpPr/>
          <p:nvPr/>
        </p:nvGrpSpPr>
        <p:grpSpPr>
          <a:xfrm>
            <a:off x="0" y="4058194"/>
            <a:ext cx="11693477" cy="2799807"/>
            <a:chOff x="0" y="4058194"/>
            <a:chExt cx="11693477" cy="2799807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5E96E34-6188-46B3-A15F-DD471D82067A}"/>
                </a:ext>
              </a:extLst>
            </p:cNvPr>
            <p:cNvGrpSpPr/>
            <p:nvPr/>
          </p:nvGrpSpPr>
          <p:grpSpPr>
            <a:xfrm>
              <a:off x="0" y="4058194"/>
              <a:ext cx="10784315" cy="2799807"/>
              <a:chOff x="0" y="4058194"/>
              <a:chExt cx="10784315" cy="2799807"/>
            </a:xfrm>
          </p:grpSpPr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3849FBF-AF77-445E-A28F-3144732AFABA}"/>
                  </a:ext>
                </a:extLst>
              </p:cNvPr>
              <p:cNvSpPr/>
              <p:nvPr/>
            </p:nvSpPr>
            <p:spPr>
              <a:xfrm>
                <a:off x="2542903" y="4058194"/>
                <a:ext cx="1741714" cy="1881053"/>
              </a:xfrm>
              <a:prstGeom prst="rect">
                <a:avLst/>
              </a:prstGeom>
              <a:solidFill>
                <a:srgbClr val="F0F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C403056-9535-486F-8946-7D77A962041D}"/>
                  </a:ext>
                </a:extLst>
              </p:cNvPr>
              <p:cNvSpPr/>
              <p:nvPr/>
            </p:nvSpPr>
            <p:spPr>
              <a:xfrm>
                <a:off x="0" y="5355771"/>
                <a:ext cx="10784315" cy="1502230"/>
              </a:xfrm>
              <a:prstGeom prst="rect">
                <a:avLst/>
              </a:prstGeom>
              <a:solidFill>
                <a:srgbClr val="4A66AC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5" name="Flowchart: Delay 4">
              <a:extLst>
                <a:ext uri="{FF2B5EF4-FFF2-40B4-BE49-F238E27FC236}">
                  <a16:creationId xmlns:a16="http://schemas.microsoft.com/office/drawing/2014/main" id="{B80B00BE-EF48-46FB-B4C8-F763FBF00B2F}"/>
                </a:ext>
              </a:extLst>
            </p:cNvPr>
            <p:cNvSpPr/>
            <p:nvPr/>
          </p:nvSpPr>
          <p:spPr>
            <a:xfrm>
              <a:off x="10247854" y="5355545"/>
              <a:ext cx="1445623" cy="1502455"/>
            </a:xfrm>
            <a:prstGeom prst="flowChartDelay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DF1DE63-1B0A-E538-2F20-ADADEBCBD80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05681" y="-290392"/>
            <a:ext cx="2535122" cy="17292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1664E6-78E6-C678-0D7E-C389D143FCCA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966" y="277627"/>
            <a:ext cx="2493607" cy="59323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Ορθογώνιο 13">
            <a:extLst>
              <a:ext uri="{FF2B5EF4-FFF2-40B4-BE49-F238E27FC236}">
                <a16:creationId xmlns:a16="http://schemas.microsoft.com/office/drawing/2014/main" id="{85198D0E-06DF-42D9-9F4D-44F7FD004E40}"/>
              </a:ext>
            </a:extLst>
          </p:cNvPr>
          <p:cNvSpPr/>
          <p:nvPr/>
        </p:nvSpPr>
        <p:spPr>
          <a:xfrm>
            <a:off x="5547360" y="991237"/>
            <a:ext cx="6447298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r"/>
            <a:endParaRPr lang="el-GR" sz="100" b="1" dirty="0">
              <a:ln w="0"/>
              <a:solidFill>
                <a:srgbClr val="4A66AC"/>
              </a:solidFill>
              <a:latin typeface="Calibri Light" panose="020F0302020204030204" pitchFamily="34" charset="0"/>
            </a:endParaRPr>
          </a:p>
          <a:p>
            <a:pPr algn="r"/>
            <a:r>
              <a:rPr lang="el-GR" sz="1100" b="1" dirty="0">
                <a:ln w="0"/>
                <a:solidFill>
                  <a:srgbClr val="4A66AC"/>
                </a:solidFill>
                <a:latin typeface="Calibri Light" panose="020F0302020204030204" pitchFamily="34" charset="0"/>
              </a:rPr>
              <a:t>Φορολογικές Μεταρρυθμίσεις – Επενδυτικά &amp;</a:t>
            </a:r>
            <a:r>
              <a:rPr lang="en-US" sz="1100" b="1" dirty="0">
                <a:ln w="0"/>
                <a:solidFill>
                  <a:srgbClr val="4A66AC"/>
                </a:solidFill>
                <a:latin typeface="Calibri Light" panose="020F0302020204030204" pitchFamily="34" charset="0"/>
              </a:rPr>
              <a:t> </a:t>
            </a:r>
            <a:r>
              <a:rPr lang="el-GR" sz="1100" b="1" dirty="0">
                <a:ln w="0"/>
                <a:solidFill>
                  <a:srgbClr val="4A66AC"/>
                </a:solidFill>
                <a:latin typeface="Calibri Light" panose="020F0302020204030204" pitchFamily="34" charset="0"/>
              </a:rPr>
              <a:t>Αναπτυξιακά Κίνητρα – Προοπτικές 2024 </a:t>
            </a:r>
            <a:endParaRPr lang="en-US" sz="1100" b="1" dirty="0">
              <a:ln w="0"/>
              <a:solidFill>
                <a:srgbClr val="4A66AC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6BE7834-CE4D-4C58-84D7-A112A97759B7}"/>
              </a:ext>
            </a:extLst>
          </p:cNvPr>
          <p:cNvCxnSpPr/>
          <p:nvPr/>
        </p:nvCxnSpPr>
        <p:spPr>
          <a:xfrm>
            <a:off x="9262426" y="277627"/>
            <a:ext cx="0" cy="662899"/>
          </a:xfrm>
          <a:prstGeom prst="line">
            <a:avLst/>
          </a:prstGeom>
          <a:ln w="38100">
            <a:solidFill>
              <a:srgbClr val="7F8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Ορθογώνιο 14">
            <a:extLst>
              <a:ext uri="{FF2B5EF4-FFF2-40B4-BE49-F238E27FC236}">
                <a16:creationId xmlns:a16="http://schemas.microsoft.com/office/drawing/2014/main" id="{FEED2DBF-8A3A-47CE-A0EA-9E73C836D6E9}"/>
              </a:ext>
            </a:extLst>
          </p:cNvPr>
          <p:cNvSpPr/>
          <p:nvPr/>
        </p:nvSpPr>
        <p:spPr>
          <a:xfrm>
            <a:off x="2670076" y="4631238"/>
            <a:ext cx="810553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l-GR" sz="3500" b="1" dirty="0">
                <a:solidFill>
                  <a:srgbClr val="4A66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Calibri" panose="020F0502020204030204" pitchFamily="34" charset="0"/>
              </a:rPr>
              <a:t>Η υποχρέωση ανταλλαγής πληροφοριών</a:t>
            </a:r>
            <a:endParaRPr lang="el-GR" sz="2400" dirty="0">
              <a:solidFill>
                <a:srgbClr val="4A66A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/>
              <a:ea typeface="Calibri" panose="020F050202020403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106589D-8BCF-4E9F-B799-6F8F1EEE6002}"/>
              </a:ext>
            </a:extLst>
          </p:cNvPr>
          <p:cNvGrpSpPr/>
          <p:nvPr/>
        </p:nvGrpSpPr>
        <p:grpSpPr>
          <a:xfrm>
            <a:off x="2678785" y="5625997"/>
            <a:ext cx="7503370" cy="802037"/>
            <a:chOff x="199468" y="5706776"/>
            <a:chExt cx="7503370" cy="802037"/>
          </a:xfrm>
        </p:grpSpPr>
        <p:sp>
          <p:nvSpPr>
            <p:cNvPr id="11" name="Ορθογώνιο 13">
              <a:extLst>
                <a:ext uri="{FF2B5EF4-FFF2-40B4-BE49-F238E27FC236}">
                  <a16:creationId xmlns:a16="http://schemas.microsoft.com/office/drawing/2014/main" id="{3DC122D8-D802-4EC2-808C-1AABFC3E7D05}"/>
                </a:ext>
              </a:extLst>
            </p:cNvPr>
            <p:cNvSpPr/>
            <p:nvPr/>
          </p:nvSpPr>
          <p:spPr>
            <a:xfrm>
              <a:off x="3771817" y="5708594"/>
              <a:ext cx="3931021" cy="8002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Νικολαΐα – Άννα Λεπίδα</a:t>
              </a:r>
              <a:endPara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  <a:p>
              <a:endParaRPr lang="el-GR" sz="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  <a:p>
              <a:r>
                <a:rPr 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Partner </a:t>
              </a:r>
              <a:r>
                <a:rPr lang="en-US" sz="1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 Light" panose="020F0302020204030204" pitchFamily="34" charset="0"/>
                </a:rPr>
                <a:t>| </a:t>
              </a:r>
              <a:r>
                <a:rPr lang="el-GR" sz="1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 Light" panose="020F0302020204030204" pitchFamily="34" charset="0"/>
                </a:rPr>
                <a:t>Δρυλλεράκης &amp; Συνεργάτες Δ.Ε.</a:t>
              </a:r>
              <a:endPara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</a:endParaRPr>
            </a:p>
          </p:txBody>
        </p:sp>
        <p:sp>
          <p:nvSpPr>
            <p:cNvPr id="16" name="Ορθογώνιο 13">
              <a:extLst>
                <a:ext uri="{FF2B5EF4-FFF2-40B4-BE49-F238E27FC236}">
                  <a16:creationId xmlns:a16="http://schemas.microsoft.com/office/drawing/2014/main" id="{3DC122D8-D802-4EC2-808C-1AABFC3E7D05}"/>
                </a:ext>
              </a:extLst>
            </p:cNvPr>
            <p:cNvSpPr/>
            <p:nvPr/>
          </p:nvSpPr>
          <p:spPr>
            <a:xfrm>
              <a:off x="199468" y="5706776"/>
              <a:ext cx="3931021" cy="8002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Κατερίνα Σαββαΐδου</a:t>
              </a:r>
              <a:endPara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  <a:p>
              <a:endParaRPr lang="el-GR" sz="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  <a:p>
              <a:r>
                <a:rPr lang="el-GR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Αναπληρώτρια Καθηγήτρια Α.Π.Θ.</a:t>
              </a:r>
              <a:endPara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640D7B0-127F-42DE-A6B5-81BF3AA715DF}"/>
                </a:ext>
              </a:extLst>
            </p:cNvPr>
            <p:cNvCxnSpPr/>
            <p:nvPr/>
          </p:nvCxnSpPr>
          <p:spPr>
            <a:xfrm>
              <a:off x="3623626" y="5801562"/>
              <a:ext cx="0" cy="662899"/>
            </a:xfrm>
            <a:prstGeom prst="line">
              <a:avLst/>
            </a:prstGeom>
            <a:ln w="38100">
              <a:solidFill>
                <a:srgbClr val="7F8F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85681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A6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7">
            <a:extLst>
              <a:ext uri="{FF2B5EF4-FFF2-40B4-BE49-F238E27FC236}">
                <a16:creationId xmlns:a16="http://schemas.microsoft.com/office/drawing/2014/main" id="{23709A18-48C0-44CF-B75A-8C2CBF413260}"/>
              </a:ext>
            </a:extLst>
          </p:cNvPr>
          <p:cNvSpPr/>
          <p:nvPr/>
        </p:nvSpPr>
        <p:spPr>
          <a:xfrm>
            <a:off x="78658" y="86032"/>
            <a:ext cx="8655767" cy="6685936"/>
          </a:xfrm>
          <a:custGeom>
            <a:avLst/>
            <a:gdLst>
              <a:gd name="connsiteX0" fmla="*/ 0 w 11169444"/>
              <a:gd name="connsiteY0" fmla="*/ 0 h 965120"/>
              <a:gd name="connsiteX1" fmla="*/ 11169444 w 11169444"/>
              <a:gd name="connsiteY1" fmla="*/ 0 h 965120"/>
              <a:gd name="connsiteX2" fmla="*/ 11169444 w 11169444"/>
              <a:gd name="connsiteY2" fmla="*/ 965120 h 965120"/>
              <a:gd name="connsiteX3" fmla="*/ 0 w 11169444"/>
              <a:gd name="connsiteY3" fmla="*/ 965120 h 965120"/>
              <a:gd name="connsiteX4" fmla="*/ 0 w 11169444"/>
              <a:gd name="connsiteY4" fmla="*/ 0 h 965120"/>
              <a:gd name="connsiteX0" fmla="*/ 0 w 11169444"/>
              <a:gd name="connsiteY0" fmla="*/ 0 h 965120"/>
              <a:gd name="connsiteX1" fmla="*/ 10097728 w 11169444"/>
              <a:gd name="connsiteY1" fmla="*/ 39329 h 965120"/>
              <a:gd name="connsiteX2" fmla="*/ 11169444 w 11169444"/>
              <a:gd name="connsiteY2" fmla="*/ 965120 h 965120"/>
              <a:gd name="connsiteX3" fmla="*/ 0 w 11169444"/>
              <a:gd name="connsiteY3" fmla="*/ 965120 h 965120"/>
              <a:gd name="connsiteX4" fmla="*/ 0 w 11169444"/>
              <a:gd name="connsiteY4" fmla="*/ 0 h 965120"/>
              <a:gd name="connsiteX0" fmla="*/ 0 w 11169444"/>
              <a:gd name="connsiteY0" fmla="*/ 0 h 965120"/>
              <a:gd name="connsiteX1" fmla="*/ 10225547 w 11169444"/>
              <a:gd name="connsiteY1" fmla="*/ 39329 h 965120"/>
              <a:gd name="connsiteX2" fmla="*/ 11169444 w 11169444"/>
              <a:gd name="connsiteY2" fmla="*/ 965120 h 965120"/>
              <a:gd name="connsiteX3" fmla="*/ 0 w 11169444"/>
              <a:gd name="connsiteY3" fmla="*/ 965120 h 965120"/>
              <a:gd name="connsiteX4" fmla="*/ 0 w 11169444"/>
              <a:gd name="connsiteY4" fmla="*/ 0 h 965120"/>
              <a:gd name="connsiteX0" fmla="*/ 0 w 11169444"/>
              <a:gd name="connsiteY0" fmla="*/ 0 h 965120"/>
              <a:gd name="connsiteX1" fmla="*/ 10137056 w 11169444"/>
              <a:gd name="connsiteY1" fmla="*/ 39329 h 965120"/>
              <a:gd name="connsiteX2" fmla="*/ 11169444 w 11169444"/>
              <a:gd name="connsiteY2" fmla="*/ 965120 h 965120"/>
              <a:gd name="connsiteX3" fmla="*/ 0 w 11169444"/>
              <a:gd name="connsiteY3" fmla="*/ 965120 h 965120"/>
              <a:gd name="connsiteX4" fmla="*/ 0 w 11169444"/>
              <a:gd name="connsiteY4" fmla="*/ 0 h 965120"/>
              <a:gd name="connsiteX0" fmla="*/ 0 w 11110451"/>
              <a:gd name="connsiteY0" fmla="*/ 0 h 965120"/>
              <a:gd name="connsiteX1" fmla="*/ 10137056 w 11110451"/>
              <a:gd name="connsiteY1" fmla="*/ 39329 h 965120"/>
              <a:gd name="connsiteX2" fmla="*/ 11110451 w 11110451"/>
              <a:gd name="connsiteY2" fmla="*/ 955288 h 965120"/>
              <a:gd name="connsiteX3" fmla="*/ 0 w 11110451"/>
              <a:gd name="connsiteY3" fmla="*/ 965120 h 965120"/>
              <a:gd name="connsiteX4" fmla="*/ 0 w 11110451"/>
              <a:gd name="connsiteY4" fmla="*/ 0 h 965120"/>
              <a:gd name="connsiteX0" fmla="*/ 0 w 12221494"/>
              <a:gd name="connsiteY0" fmla="*/ 0 h 965120"/>
              <a:gd name="connsiteX1" fmla="*/ 12221494 w 12221494"/>
              <a:gd name="connsiteY1" fmla="*/ 235450 h 965120"/>
              <a:gd name="connsiteX2" fmla="*/ 11110451 w 12221494"/>
              <a:gd name="connsiteY2" fmla="*/ 955288 h 965120"/>
              <a:gd name="connsiteX3" fmla="*/ 0 w 12221494"/>
              <a:gd name="connsiteY3" fmla="*/ 965120 h 965120"/>
              <a:gd name="connsiteX4" fmla="*/ 0 w 12221494"/>
              <a:gd name="connsiteY4" fmla="*/ 0 h 965120"/>
              <a:gd name="connsiteX0" fmla="*/ 0 w 12221494"/>
              <a:gd name="connsiteY0" fmla="*/ 0 h 965120"/>
              <a:gd name="connsiteX1" fmla="*/ 12221494 w 12221494"/>
              <a:gd name="connsiteY1" fmla="*/ 235450 h 965120"/>
              <a:gd name="connsiteX2" fmla="*/ 11110451 w 12221494"/>
              <a:gd name="connsiteY2" fmla="*/ 955288 h 965120"/>
              <a:gd name="connsiteX3" fmla="*/ 0 w 12221494"/>
              <a:gd name="connsiteY3" fmla="*/ 965120 h 965120"/>
              <a:gd name="connsiteX4" fmla="*/ 0 w 12221494"/>
              <a:gd name="connsiteY4" fmla="*/ 0 h 965120"/>
              <a:gd name="connsiteX0" fmla="*/ 9832 w 12221494"/>
              <a:gd name="connsiteY0" fmla="*/ 0 h 976917"/>
              <a:gd name="connsiteX1" fmla="*/ 12221494 w 12221494"/>
              <a:gd name="connsiteY1" fmla="*/ 247247 h 976917"/>
              <a:gd name="connsiteX2" fmla="*/ 11110451 w 12221494"/>
              <a:gd name="connsiteY2" fmla="*/ 967085 h 976917"/>
              <a:gd name="connsiteX3" fmla="*/ 0 w 12221494"/>
              <a:gd name="connsiteY3" fmla="*/ 976917 h 976917"/>
              <a:gd name="connsiteX4" fmla="*/ 9832 w 12221494"/>
              <a:gd name="connsiteY4" fmla="*/ 0 h 976917"/>
              <a:gd name="connsiteX0" fmla="*/ 9832 w 12221494"/>
              <a:gd name="connsiteY0" fmla="*/ 0 h 976917"/>
              <a:gd name="connsiteX1" fmla="*/ 12221494 w 12221494"/>
              <a:gd name="connsiteY1" fmla="*/ 247247 h 976917"/>
              <a:gd name="connsiteX2" fmla="*/ 11110451 w 12221494"/>
              <a:gd name="connsiteY2" fmla="*/ 975933 h 976917"/>
              <a:gd name="connsiteX3" fmla="*/ 0 w 12221494"/>
              <a:gd name="connsiteY3" fmla="*/ 976917 h 976917"/>
              <a:gd name="connsiteX4" fmla="*/ 9832 w 12221494"/>
              <a:gd name="connsiteY4" fmla="*/ 0 h 976917"/>
              <a:gd name="connsiteX0" fmla="*/ 9832 w 12324978"/>
              <a:gd name="connsiteY0" fmla="*/ 0 h 976917"/>
              <a:gd name="connsiteX1" fmla="*/ 12324978 w 12324978"/>
              <a:gd name="connsiteY1" fmla="*/ 257569 h 976917"/>
              <a:gd name="connsiteX2" fmla="*/ 11110451 w 12324978"/>
              <a:gd name="connsiteY2" fmla="*/ 975933 h 976917"/>
              <a:gd name="connsiteX3" fmla="*/ 0 w 12324978"/>
              <a:gd name="connsiteY3" fmla="*/ 976917 h 976917"/>
              <a:gd name="connsiteX4" fmla="*/ 9832 w 12324978"/>
              <a:gd name="connsiteY4" fmla="*/ 0 h 976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24978" h="976917">
                <a:moveTo>
                  <a:pt x="9832" y="0"/>
                </a:moveTo>
                <a:cubicBezTo>
                  <a:pt x="4083663" y="78483"/>
                  <a:pt x="5753754" y="61119"/>
                  <a:pt x="12324978" y="257569"/>
                </a:cubicBezTo>
                <a:lnTo>
                  <a:pt x="11110451" y="975933"/>
                </a:lnTo>
                <a:lnTo>
                  <a:pt x="0" y="976917"/>
                </a:lnTo>
                <a:cubicBezTo>
                  <a:pt x="3277" y="651278"/>
                  <a:pt x="6555" y="325639"/>
                  <a:pt x="983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000" dirty="0"/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32A90F06-95A0-5D46-89FA-BACC571B2629}"/>
              </a:ext>
            </a:extLst>
          </p:cNvPr>
          <p:cNvSpPr/>
          <p:nvPr/>
        </p:nvSpPr>
        <p:spPr>
          <a:xfrm>
            <a:off x="770023" y="2885391"/>
            <a:ext cx="7273035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l-GR" sz="4800" b="1" i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+mj-lt"/>
              </a:rPr>
              <a:t>Τέλος παρουσίασης.</a:t>
            </a:r>
          </a:p>
          <a:p>
            <a:r>
              <a:rPr lang="el-GR" sz="4800" b="1" i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+mj-lt"/>
              </a:rPr>
              <a:t>Σας </a:t>
            </a:r>
            <a:r>
              <a:rPr lang="el-GR" sz="4800" b="1" i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+mj-lt"/>
              </a:rPr>
              <a:t>ευχαριστ</a:t>
            </a:r>
            <a:r>
              <a:rPr lang="en-US" sz="4800" b="1" i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+mj-lt"/>
              </a:rPr>
              <a:t>o</a:t>
            </a:r>
            <a:r>
              <a:rPr lang="el-GR" sz="4800" b="1" i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+mj-lt"/>
              </a:rPr>
              <a:t>ύμε</a:t>
            </a:r>
            <a:r>
              <a:rPr lang="el-GR" sz="4800" b="1" i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+mj-lt"/>
              </a:rPr>
              <a:t>!</a:t>
            </a:r>
            <a:endParaRPr lang="el-GR" sz="2800" b="1" i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+mj-lt"/>
            </a:endParaRP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34821C8D-BA7D-D64D-BF11-63C4E8875BDA}"/>
              </a:ext>
            </a:extLst>
          </p:cNvPr>
          <p:cNvSpPr/>
          <p:nvPr/>
        </p:nvSpPr>
        <p:spPr>
          <a:xfrm>
            <a:off x="9955960" y="4779243"/>
            <a:ext cx="3171792" cy="178510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Calibri" panose="020F0502020204030204" pitchFamily="34" charset="0"/>
                <a:ea typeface="Century Gothic" charset="-95"/>
                <a:cs typeface="Century Gothic" charset="-95"/>
              </a:rPr>
              <a:t>5 Chatzigianni Mexi Street, </a:t>
            </a:r>
          </a:p>
          <a:p>
            <a:r>
              <a:rPr lang="en-US" sz="1000" dirty="0">
                <a:solidFill>
                  <a:schemeClr val="bg1"/>
                </a:solidFill>
                <a:latin typeface="Calibri" panose="020F0502020204030204" pitchFamily="34" charset="0"/>
                <a:ea typeface="Century Gothic" charset="-95"/>
                <a:cs typeface="Century Gothic" charset="-95"/>
              </a:rPr>
              <a:t>Athens, GR 115 28, Greece </a:t>
            </a:r>
          </a:p>
          <a:p>
            <a:endParaRPr lang="cs-CZ" sz="1000" dirty="0">
              <a:solidFill>
                <a:schemeClr val="bg1"/>
              </a:solidFill>
              <a:latin typeface="Calibri" panose="020F0502020204030204" pitchFamily="34" charset="0"/>
              <a:ea typeface="Century Gothic" charset="-95"/>
              <a:cs typeface="Century Gothic" charset="-95"/>
            </a:endParaRPr>
          </a:p>
          <a:p>
            <a:r>
              <a:rPr lang="cs-CZ" sz="1000" dirty="0">
                <a:solidFill>
                  <a:schemeClr val="bg1"/>
                </a:solidFill>
                <a:latin typeface="Calibri" panose="020F0502020204030204" pitchFamily="34" charset="0"/>
                <a:ea typeface="Century Gothic" charset="-95"/>
                <a:cs typeface="Century Gothic" charset="-95"/>
              </a:rPr>
              <a:t>(+30) 211 000 3456 </a:t>
            </a:r>
          </a:p>
          <a:p>
            <a:r>
              <a:rPr lang="cs-CZ" sz="1000" dirty="0">
                <a:solidFill>
                  <a:schemeClr val="bg1"/>
                </a:solidFill>
                <a:latin typeface="Calibri" panose="020F0502020204030204" pitchFamily="34" charset="0"/>
                <a:ea typeface="Century Gothic" charset="-95"/>
                <a:cs typeface="Century Gothic" charset="-95"/>
              </a:rPr>
              <a:t>(+30) 210 362 8159</a:t>
            </a:r>
          </a:p>
          <a:p>
            <a:endParaRPr lang="cs-CZ" sz="1000" dirty="0">
              <a:solidFill>
                <a:schemeClr val="bg1"/>
              </a:solidFill>
              <a:latin typeface="Calibri" panose="020F0502020204030204" pitchFamily="34" charset="0"/>
              <a:ea typeface="Century Gothic" charset="-95"/>
              <a:cs typeface="Century Gothic" charset="-95"/>
            </a:endParaRPr>
          </a:p>
          <a:p>
            <a:r>
              <a:rPr lang="is-IS" sz="1000" dirty="0">
                <a:solidFill>
                  <a:schemeClr val="bg1"/>
                </a:solidFill>
                <a:latin typeface="Calibri" panose="020F0502020204030204" pitchFamily="34" charset="0"/>
                <a:ea typeface="Century Gothic" charset="-95"/>
                <a:cs typeface="Century Gothic" charset="-95"/>
              </a:rPr>
              <a:t>(+30) 211 000 5200 </a:t>
            </a:r>
          </a:p>
          <a:p>
            <a:endParaRPr lang="is-IS" sz="1000" dirty="0">
              <a:solidFill>
                <a:schemeClr val="bg1"/>
              </a:solidFill>
              <a:latin typeface="Calibri" panose="020F0502020204030204" pitchFamily="34" charset="0"/>
              <a:ea typeface="Century Gothic" charset="-95"/>
              <a:cs typeface="Century Gothic" charset="-95"/>
            </a:endParaRPr>
          </a:p>
          <a:p>
            <a:r>
              <a:rPr lang="en-US" sz="1000" dirty="0">
                <a:solidFill>
                  <a:schemeClr val="bg1"/>
                </a:solidFill>
                <a:latin typeface="Calibri" panose="020F0502020204030204" pitchFamily="34" charset="0"/>
                <a:ea typeface="Century Gothic" charset="-95"/>
                <a:cs typeface="Century Gothic" charset="-95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lawoffice@dryllerakis.gr</a:t>
            </a:r>
            <a:endParaRPr lang="en-US" sz="1000" dirty="0">
              <a:solidFill>
                <a:schemeClr val="bg1"/>
              </a:solidFill>
              <a:latin typeface="Calibri" panose="020F0502020204030204" pitchFamily="34" charset="0"/>
              <a:ea typeface="Century Gothic" charset="-95"/>
              <a:cs typeface="Century Gothic" charset="-95"/>
            </a:endParaRPr>
          </a:p>
          <a:p>
            <a:endParaRPr lang="en-US" sz="1000" dirty="0">
              <a:solidFill>
                <a:schemeClr val="bg1"/>
              </a:solidFill>
              <a:latin typeface="Calibri" panose="020F0502020204030204" pitchFamily="34" charset="0"/>
              <a:ea typeface="Century Gothic" charset="-95"/>
              <a:cs typeface="Century Gothic" charset="-95"/>
            </a:endParaRPr>
          </a:p>
          <a:p>
            <a:r>
              <a:rPr lang="is-IS" sz="1000" dirty="0">
                <a:solidFill>
                  <a:schemeClr val="bg1"/>
                </a:solidFill>
                <a:latin typeface="Calibri" panose="020F0502020204030204" pitchFamily="34" charset="0"/>
                <a:ea typeface="Century Gothic" charset="-95"/>
                <a:cs typeface="Century Gothic" charset="-95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www.dryllerakis.gr</a:t>
            </a:r>
            <a:r>
              <a:rPr lang="is-IS" sz="1000" dirty="0">
                <a:solidFill>
                  <a:schemeClr val="bg1"/>
                </a:solidFill>
                <a:latin typeface="Calibri" panose="020F0502020204030204" pitchFamily="34" charset="0"/>
                <a:ea typeface="Century Gothic" charset="-95"/>
                <a:cs typeface="Century Gothic" charset="-95"/>
              </a:rPr>
              <a:t>	</a:t>
            </a: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230D2AF5-06E1-2A4A-A8EF-E8E5B6BDB275}"/>
              </a:ext>
            </a:extLst>
          </p:cNvPr>
          <p:cNvSpPr/>
          <p:nvPr/>
        </p:nvSpPr>
        <p:spPr>
          <a:xfrm>
            <a:off x="8239905" y="4790394"/>
            <a:ext cx="1508208" cy="178510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n-US" sz="1000" b="1" dirty="0">
                <a:solidFill>
                  <a:schemeClr val="bg1"/>
                </a:solidFill>
                <a:latin typeface="Calibri" panose="020F0502020204030204" pitchFamily="34" charset="0"/>
                <a:ea typeface="Century Gothic" charset="-95"/>
                <a:cs typeface="Century Gothic" charset="-95"/>
              </a:rPr>
              <a:t>ADDRESS</a:t>
            </a:r>
          </a:p>
          <a:p>
            <a:pPr algn="r"/>
            <a:endParaRPr lang="cs-CZ" sz="1000" b="1" dirty="0">
              <a:solidFill>
                <a:schemeClr val="bg1"/>
              </a:solidFill>
              <a:latin typeface="Calibri" panose="020F0502020204030204" pitchFamily="34" charset="0"/>
              <a:ea typeface="Century Gothic" charset="-95"/>
              <a:cs typeface="Century Gothic" charset="-95"/>
            </a:endParaRPr>
          </a:p>
          <a:p>
            <a:pPr algn="r"/>
            <a:endParaRPr lang="cs-CZ" sz="1000" b="1" dirty="0">
              <a:solidFill>
                <a:schemeClr val="bg1"/>
              </a:solidFill>
              <a:latin typeface="Calibri" panose="020F0502020204030204" pitchFamily="34" charset="0"/>
              <a:ea typeface="Century Gothic" charset="-95"/>
              <a:cs typeface="Century Gothic" charset="-95"/>
            </a:endParaRPr>
          </a:p>
          <a:p>
            <a:pPr algn="r"/>
            <a:r>
              <a:rPr lang="cs-CZ" sz="1000" b="1" dirty="0">
                <a:solidFill>
                  <a:schemeClr val="bg1"/>
                </a:solidFill>
                <a:latin typeface="Calibri" panose="020F0502020204030204" pitchFamily="34" charset="0"/>
                <a:ea typeface="Century Gothic" charset="-95"/>
                <a:cs typeface="Century Gothic" charset="-95"/>
              </a:rPr>
              <a:t>TELEPHONE</a:t>
            </a:r>
          </a:p>
          <a:p>
            <a:pPr algn="r"/>
            <a:endParaRPr lang="is-IS" sz="1000" b="1" dirty="0">
              <a:solidFill>
                <a:schemeClr val="bg1"/>
              </a:solidFill>
              <a:latin typeface="Calibri" panose="020F0502020204030204" pitchFamily="34" charset="0"/>
              <a:ea typeface="Century Gothic" charset="-95"/>
              <a:cs typeface="Century Gothic" charset="-95"/>
            </a:endParaRPr>
          </a:p>
          <a:p>
            <a:pPr algn="r"/>
            <a:endParaRPr lang="el-GR" sz="1000" b="1" dirty="0">
              <a:solidFill>
                <a:schemeClr val="bg1"/>
              </a:solidFill>
              <a:latin typeface="Calibri" panose="020F0502020204030204" pitchFamily="34" charset="0"/>
              <a:ea typeface="Century Gothic" charset="-95"/>
              <a:cs typeface="Century Gothic" charset="-95"/>
            </a:endParaRPr>
          </a:p>
          <a:p>
            <a:pPr algn="r"/>
            <a:r>
              <a:rPr lang="is-IS" sz="1000" b="1" dirty="0">
                <a:solidFill>
                  <a:schemeClr val="bg1"/>
                </a:solidFill>
                <a:latin typeface="Calibri" panose="020F0502020204030204" pitchFamily="34" charset="0"/>
                <a:ea typeface="Century Gothic" charset="-95"/>
                <a:cs typeface="Century Gothic" charset="-95"/>
              </a:rPr>
              <a:t>FAX</a:t>
            </a:r>
          </a:p>
          <a:p>
            <a:pPr algn="r"/>
            <a:endParaRPr lang="is-IS" sz="1000" b="1" dirty="0">
              <a:solidFill>
                <a:schemeClr val="bg1"/>
              </a:solidFill>
              <a:latin typeface="Calibri" panose="020F0502020204030204" pitchFamily="34" charset="0"/>
              <a:ea typeface="Century Gothic" charset="-95"/>
              <a:cs typeface="Century Gothic" charset="-95"/>
            </a:endParaRPr>
          </a:p>
          <a:p>
            <a:pPr algn="r"/>
            <a:r>
              <a:rPr lang="is-IS" sz="1000" b="1" dirty="0">
                <a:solidFill>
                  <a:schemeClr val="bg1"/>
                </a:solidFill>
                <a:latin typeface="Calibri" panose="020F0502020204030204" pitchFamily="34" charset="0"/>
                <a:ea typeface="Century Gothic" charset="-95"/>
                <a:cs typeface="Century Gothic" charset="-95"/>
              </a:rPr>
              <a:t>E-MAIL</a:t>
            </a:r>
          </a:p>
          <a:p>
            <a:pPr algn="r"/>
            <a:endParaRPr lang="is-IS" sz="1000" b="1" dirty="0">
              <a:solidFill>
                <a:schemeClr val="bg1"/>
              </a:solidFill>
              <a:latin typeface="Calibri" panose="020F0502020204030204" pitchFamily="34" charset="0"/>
              <a:ea typeface="Century Gothic" charset="-95"/>
              <a:cs typeface="Century Gothic" charset="-95"/>
            </a:endParaRPr>
          </a:p>
          <a:p>
            <a:pPr algn="r"/>
            <a:r>
              <a:rPr lang="is-IS" sz="1000" b="1" dirty="0">
                <a:solidFill>
                  <a:schemeClr val="bg1"/>
                </a:solidFill>
                <a:latin typeface="Calibri" panose="020F0502020204030204" pitchFamily="34" charset="0"/>
                <a:ea typeface="Century Gothic" charset="-95"/>
                <a:cs typeface="Century Gothic" charset="-95"/>
              </a:rPr>
              <a:t>WEB</a:t>
            </a:r>
          </a:p>
        </p:txBody>
      </p:sp>
      <p:cxnSp>
        <p:nvCxnSpPr>
          <p:cNvPr id="11" name="Straight Connector 13">
            <a:extLst>
              <a:ext uri="{FF2B5EF4-FFF2-40B4-BE49-F238E27FC236}">
                <a16:creationId xmlns:a16="http://schemas.microsoft.com/office/drawing/2014/main" id="{D3EB74F0-1BD1-B141-88E4-ED1C1B3C8590}"/>
              </a:ext>
            </a:extLst>
          </p:cNvPr>
          <p:cNvCxnSpPr>
            <a:cxnSpLocks/>
          </p:cNvCxnSpPr>
          <p:nvPr/>
        </p:nvCxnSpPr>
        <p:spPr>
          <a:xfrm>
            <a:off x="9844949" y="4581946"/>
            <a:ext cx="0" cy="2140270"/>
          </a:xfrm>
          <a:prstGeom prst="line">
            <a:avLst/>
          </a:prstGeom>
          <a:ln w="38100">
            <a:solidFill>
              <a:srgbClr val="F0F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2" descr="Text&#10;&#10;Description automatically generated">
            <a:extLst>
              <a:ext uri="{FF2B5EF4-FFF2-40B4-BE49-F238E27FC236}">
                <a16:creationId xmlns:a16="http://schemas.microsoft.com/office/drawing/2014/main" id="{0F23A33C-37E9-3946-88E8-E76974A8D41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3951" y="3711759"/>
            <a:ext cx="3388974" cy="10674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3640BE8-A926-41D9-AA65-D4EB568C75C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58" y="5405558"/>
            <a:ext cx="2535122" cy="1729268"/>
          </a:xfrm>
          <a:prstGeom prst="rect">
            <a:avLst/>
          </a:prstGeom>
        </p:spPr>
      </p:pic>
      <p:sp>
        <p:nvSpPr>
          <p:cNvPr id="13" name="Ορθογώνιο 13">
            <a:extLst>
              <a:ext uri="{FF2B5EF4-FFF2-40B4-BE49-F238E27FC236}">
                <a16:creationId xmlns:a16="http://schemas.microsoft.com/office/drawing/2014/main" id="{03ADC3C3-1C36-4612-9F26-D499090985A2}"/>
              </a:ext>
            </a:extLst>
          </p:cNvPr>
          <p:cNvSpPr/>
          <p:nvPr/>
        </p:nvSpPr>
        <p:spPr>
          <a:xfrm>
            <a:off x="2443887" y="5961937"/>
            <a:ext cx="4261713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r"/>
            <a:endParaRPr lang="el-GR" sz="400" b="1" dirty="0">
              <a:ln w="0"/>
              <a:solidFill>
                <a:srgbClr val="4A66AC"/>
              </a:solidFill>
              <a:latin typeface="Calibri" panose="020F0502020204030204" pitchFamily="34" charset="0"/>
            </a:endParaRPr>
          </a:p>
          <a:p>
            <a:r>
              <a:rPr lang="el-GR" sz="1600" b="1" dirty="0">
                <a:ln w="0"/>
                <a:solidFill>
                  <a:srgbClr val="4A66AC"/>
                </a:solidFill>
                <a:latin typeface="Calibri" panose="020F0502020204030204" pitchFamily="34" charset="0"/>
              </a:rPr>
              <a:t>Φορολογικές Μεταρρυθμίσεις – Επενδυτικά &amp;</a:t>
            </a:r>
            <a:r>
              <a:rPr lang="en-US" sz="1600" b="1" dirty="0">
                <a:ln w="0"/>
                <a:solidFill>
                  <a:srgbClr val="4A66AC"/>
                </a:solidFill>
                <a:latin typeface="Calibri" panose="020F0502020204030204" pitchFamily="34" charset="0"/>
              </a:rPr>
              <a:t> </a:t>
            </a:r>
            <a:endParaRPr lang="el-GR" sz="1600" b="1" dirty="0">
              <a:ln w="0"/>
              <a:solidFill>
                <a:srgbClr val="4A66AC"/>
              </a:solidFill>
              <a:latin typeface="Calibri" panose="020F0502020204030204" pitchFamily="34" charset="0"/>
            </a:endParaRPr>
          </a:p>
          <a:p>
            <a:r>
              <a:rPr lang="el-GR" sz="1600" b="1" dirty="0">
                <a:ln w="0"/>
                <a:solidFill>
                  <a:srgbClr val="4A66AC"/>
                </a:solidFill>
                <a:latin typeface="Calibri" panose="020F0502020204030204" pitchFamily="34" charset="0"/>
              </a:rPr>
              <a:t>Αναπτυξιακά Κίνητρα – Προοπτικές 2024 </a:t>
            </a:r>
            <a:endParaRPr lang="en-US" sz="1600" b="1" dirty="0">
              <a:ln w="0"/>
              <a:solidFill>
                <a:srgbClr val="4A66AC"/>
              </a:solidFill>
              <a:latin typeface="Calibri" panose="020F0502020204030204" pitchFamily="34" charset="0"/>
            </a:endParaRPr>
          </a:p>
        </p:txBody>
      </p:sp>
      <p:cxnSp>
        <p:nvCxnSpPr>
          <p:cNvPr id="15" name="Straight Connector 13">
            <a:extLst>
              <a:ext uri="{FF2B5EF4-FFF2-40B4-BE49-F238E27FC236}">
                <a16:creationId xmlns:a16="http://schemas.microsoft.com/office/drawing/2014/main" id="{B30C9FAD-D364-40A3-B71A-A7C8F3E8BC71}"/>
              </a:ext>
            </a:extLst>
          </p:cNvPr>
          <p:cNvCxnSpPr>
            <a:cxnSpLocks/>
          </p:cNvCxnSpPr>
          <p:nvPr/>
        </p:nvCxnSpPr>
        <p:spPr>
          <a:xfrm>
            <a:off x="2430461" y="5961937"/>
            <a:ext cx="0" cy="760279"/>
          </a:xfrm>
          <a:prstGeom prst="line">
            <a:avLst/>
          </a:prstGeom>
          <a:ln w="38100">
            <a:solidFill>
              <a:srgbClr val="4A66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189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60C35A53-0820-E126-5F66-372B92F4695A}"/>
              </a:ext>
            </a:extLst>
          </p:cNvPr>
          <p:cNvGrpSpPr/>
          <p:nvPr/>
        </p:nvGrpSpPr>
        <p:grpSpPr>
          <a:xfrm>
            <a:off x="381059" y="290417"/>
            <a:ext cx="859288" cy="722811"/>
            <a:chOff x="8001136" y="1219199"/>
            <a:chExt cx="859288" cy="72281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81F0CE3-F974-1520-BB18-EDC496803EC3}"/>
                </a:ext>
              </a:extLst>
            </p:cNvPr>
            <p:cNvSpPr/>
            <p:nvPr/>
          </p:nvSpPr>
          <p:spPr>
            <a:xfrm>
              <a:off x="8001136" y="1219199"/>
              <a:ext cx="818606" cy="722811"/>
            </a:xfrm>
            <a:prstGeom prst="ellipse">
              <a:avLst/>
            </a:prstGeom>
            <a:ln w="19050">
              <a:solidFill>
                <a:srgbClr val="202C8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589DDBF-48A3-CB84-E806-9C91FB326F0D}"/>
                </a:ext>
              </a:extLst>
            </p:cNvPr>
            <p:cNvSpPr txBox="1"/>
            <p:nvPr/>
          </p:nvSpPr>
          <p:spPr>
            <a:xfrm>
              <a:off x="8041819" y="1391702"/>
              <a:ext cx="818605" cy="3693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DAC1</a:t>
              </a:r>
              <a:endParaRPr lang="el-GR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D0FC3C5-3AF9-05B6-2C17-4718382CE9B9}"/>
              </a:ext>
            </a:extLst>
          </p:cNvPr>
          <p:cNvCxnSpPr>
            <a:cxnSpLocks/>
          </p:cNvCxnSpPr>
          <p:nvPr/>
        </p:nvCxnSpPr>
        <p:spPr>
          <a:xfrm>
            <a:off x="703144" y="290417"/>
            <a:ext cx="11155067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4173900D-CB6D-8B09-6668-BF0B95F43AD2}"/>
              </a:ext>
            </a:extLst>
          </p:cNvPr>
          <p:cNvCxnSpPr>
            <a:cxnSpLocks/>
            <a:stCxn id="30" idx="2"/>
          </p:cNvCxnSpPr>
          <p:nvPr/>
        </p:nvCxnSpPr>
        <p:spPr>
          <a:xfrm>
            <a:off x="381059" y="651823"/>
            <a:ext cx="0" cy="620617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4748BDC-D2B5-2A8E-E150-50B4D48751D9}"/>
              </a:ext>
            </a:extLst>
          </p:cNvPr>
          <p:cNvGrpSpPr/>
          <p:nvPr/>
        </p:nvGrpSpPr>
        <p:grpSpPr>
          <a:xfrm>
            <a:off x="2058952" y="651823"/>
            <a:ext cx="9799259" cy="6206177"/>
            <a:chOff x="506321" y="443782"/>
            <a:chExt cx="9799259" cy="6206177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99639BD1-E80F-0673-7123-33CE82399333}"/>
                </a:ext>
              </a:extLst>
            </p:cNvPr>
            <p:cNvGrpSpPr/>
            <p:nvPr/>
          </p:nvGrpSpPr>
          <p:grpSpPr>
            <a:xfrm>
              <a:off x="506321" y="457199"/>
              <a:ext cx="818606" cy="722811"/>
              <a:chOff x="8001136" y="1219199"/>
              <a:chExt cx="818606" cy="722811"/>
            </a:xfrm>
          </p:grpSpPr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5039F6EA-0E65-CFF7-AE94-90F8F5504264}"/>
                  </a:ext>
                </a:extLst>
              </p:cNvPr>
              <p:cNvSpPr/>
              <p:nvPr/>
            </p:nvSpPr>
            <p:spPr>
              <a:xfrm>
                <a:off x="8001136" y="1219199"/>
                <a:ext cx="818606" cy="722811"/>
              </a:xfrm>
              <a:prstGeom prst="ellipse">
                <a:avLst/>
              </a:prstGeom>
              <a:ln w="19050">
                <a:solidFill>
                  <a:srgbClr val="202C8F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113A00BB-06D3-CDFB-6B7D-A9A6C8C48988}"/>
                  </a:ext>
                </a:extLst>
              </p:cNvPr>
              <p:cNvSpPr txBox="1"/>
              <p:nvPr/>
            </p:nvSpPr>
            <p:spPr>
              <a:xfrm>
                <a:off x="8041819" y="1391702"/>
                <a:ext cx="702059" cy="369332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accent5">
                        <a:lumMod val="7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DAC2</a:t>
                </a:r>
                <a:endParaRPr lang="el-GR" b="1" dirty="0">
                  <a:solidFill>
                    <a:schemeClr val="accent5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BC229278-C3D0-F789-891C-254C55580D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8406" y="443782"/>
              <a:ext cx="9477174" cy="1341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0D5B6F5-A468-7FB8-2C74-57DE1FC4BEF2}"/>
                </a:ext>
              </a:extLst>
            </p:cNvPr>
            <p:cNvCxnSpPr>
              <a:cxnSpLocks/>
              <a:stCxn id="63" idx="2"/>
            </p:cNvCxnSpPr>
            <p:nvPr/>
          </p:nvCxnSpPr>
          <p:spPr>
            <a:xfrm>
              <a:off x="506321" y="818605"/>
              <a:ext cx="40683" cy="583135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C656024-6E1D-30E8-A33D-EA20AC021AEA}"/>
              </a:ext>
            </a:extLst>
          </p:cNvPr>
          <p:cNvGrpSpPr/>
          <p:nvPr/>
        </p:nvGrpSpPr>
        <p:grpSpPr>
          <a:xfrm>
            <a:off x="5167483" y="1409522"/>
            <a:ext cx="6690728" cy="5448478"/>
            <a:chOff x="506321" y="457199"/>
            <a:chExt cx="6690728" cy="5448478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CC230F0-9552-32C6-A352-D52D196652FC}"/>
                </a:ext>
              </a:extLst>
            </p:cNvPr>
            <p:cNvGrpSpPr/>
            <p:nvPr/>
          </p:nvGrpSpPr>
          <p:grpSpPr>
            <a:xfrm>
              <a:off x="506321" y="457199"/>
              <a:ext cx="859288" cy="722811"/>
              <a:chOff x="8001136" y="1219199"/>
              <a:chExt cx="859288" cy="722811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27426E2E-1D39-3F23-DBB3-63DCCAF4B4B0}"/>
                  </a:ext>
                </a:extLst>
              </p:cNvPr>
              <p:cNvSpPr/>
              <p:nvPr/>
            </p:nvSpPr>
            <p:spPr>
              <a:xfrm>
                <a:off x="8001136" y="1219199"/>
                <a:ext cx="818606" cy="722811"/>
              </a:xfrm>
              <a:prstGeom prst="ellipse">
                <a:avLst/>
              </a:prstGeom>
              <a:ln w="19050">
                <a:solidFill>
                  <a:srgbClr val="202C8F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0333C168-5C5C-B4FF-E433-B8B484F08B3F}"/>
                  </a:ext>
                </a:extLst>
              </p:cNvPr>
              <p:cNvSpPr txBox="1"/>
              <p:nvPr/>
            </p:nvSpPr>
            <p:spPr>
              <a:xfrm>
                <a:off x="8041819" y="1391702"/>
                <a:ext cx="818605" cy="369332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CC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DAC4</a:t>
                </a:r>
                <a:endParaRPr lang="el-GR" b="1" dirty="0">
                  <a:solidFill>
                    <a:srgbClr val="CC00F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CB9E4932-F26B-8994-7014-438C65EAE1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8406" y="457199"/>
              <a:ext cx="6368643" cy="4169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6EC5C330-945D-4B8C-16EF-51B8027368EE}"/>
                </a:ext>
              </a:extLst>
            </p:cNvPr>
            <p:cNvCxnSpPr>
              <a:cxnSpLocks/>
              <a:stCxn id="69" idx="2"/>
            </p:cNvCxnSpPr>
            <p:nvPr/>
          </p:nvCxnSpPr>
          <p:spPr>
            <a:xfrm>
              <a:off x="506321" y="818605"/>
              <a:ext cx="0" cy="5087072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5701307-08E6-1E52-E5C1-4291D0C0999B}"/>
              </a:ext>
            </a:extLst>
          </p:cNvPr>
          <p:cNvGrpSpPr/>
          <p:nvPr/>
        </p:nvGrpSpPr>
        <p:grpSpPr>
          <a:xfrm>
            <a:off x="8152377" y="2094141"/>
            <a:ext cx="3705834" cy="4763859"/>
            <a:chOff x="506321" y="457199"/>
            <a:chExt cx="3508908" cy="4763859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A4D65389-FFD0-3724-FE3B-AF96542445D9}"/>
                </a:ext>
              </a:extLst>
            </p:cNvPr>
            <p:cNvGrpSpPr/>
            <p:nvPr/>
          </p:nvGrpSpPr>
          <p:grpSpPr>
            <a:xfrm>
              <a:off x="506321" y="457199"/>
              <a:ext cx="859288" cy="722811"/>
              <a:chOff x="8001136" y="1219199"/>
              <a:chExt cx="859288" cy="722811"/>
            </a:xfrm>
          </p:grpSpPr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6B1CEA0E-D8AA-CB02-784C-D8B1F1AB3DDB}"/>
                  </a:ext>
                </a:extLst>
              </p:cNvPr>
              <p:cNvSpPr/>
              <p:nvPr/>
            </p:nvSpPr>
            <p:spPr>
              <a:xfrm>
                <a:off x="8001136" y="1219199"/>
                <a:ext cx="818606" cy="722811"/>
              </a:xfrm>
              <a:prstGeom prst="ellipse">
                <a:avLst/>
              </a:prstGeom>
              <a:ln w="19050">
                <a:solidFill>
                  <a:srgbClr val="202C8F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091E5961-F539-8D13-C830-E1EBD13241C1}"/>
                  </a:ext>
                </a:extLst>
              </p:cNvPr>
              <p:cNvSpPr txBox="1"/>
              <p:nvPr/>
            </p:nvSpPr>
            <p:spPr>
              <a:xfrm>
                <a:off x="8041819" y="1391702"/>
                <a:ext cx="818605" cy="369332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CF6B07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DAC6</a:t>
                </a:r>
                <a:endParaRPr lang="el-GR" b="1" dirty="0">
                  <a:solidFill>
                    <a:srgbClr val="CF6B07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2F1B2806-86FB-6C7E-F9C1-493FBC1357E9}"/>
                </a:ext>
              </a:extLst>
            </p:cNvPr>
            <p:cNvCxnSpPr>
              <a:cxnSpLocks/>
            </p:cNvCxnSpPr>
            <p:nvPr/>
          </p:nvCxnSpPr>
          <p:spPr>
            <a:xfrm>
              <a:off x="828406" y="458358"/>
              <a:ext cx="3186823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A598F816-DBA3-4C94-93E2-A8980E1F80F8}"/>
                </a:ext>
              </a:extLst>
            </p:cNvPr>
            <p:cNvCxnSpPr>
              <a:cxnSpLocks/>
              <a:stCxn id="77" idx="2"/>
            </p:cNvCxnSpPr>
            <p:nvPr/>
          </p:nvCxnSpPr>
          <p:spPr>
            <a:xfrm>
              <a:off x="506321" y="818605"/>
              <a:ext cx="0" cy="440245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2767D8FE-412C-0C87-C1AD-4F11172CA6BD}"/>
              </a:ext>
            </a:extLst>
          </p:cNvPr>
          <p:cNvGrpSpPr/>
          <p:nvPr/>
        </p:nvGrpSpPr>
        <p:grpSpPr>
          <a:xfrm>
            <a:off x="10453836" y="2915484"/>
            <a:ext cx="1404375" cy="3330050"/>
            <a:chOff x="506321" y="457199"/>
            <a:chExt cx="1404375" cy="3330050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16E08C6E-7207-1EB8-D69F-DD0955850843}"/>
                </a:ext>
              </a:extLst>
            </p:cNvPr>
            <p:cNvGrpSpPr/>
            <p:nvPr/>
          </p:nvGrpSpPr>
          <p:grpSpPr>
            <a:xfrm>
              <a:off x="506321" y="457199"/>
              <a:ext cx="859288" cy="722811"/>
              <a:chOff x="8001136" y="1219199"/>
              <a:chExt cx="859288" cy="722811"/>
            </a:xfrm>
          </p:grpSpPr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FFC5EBC0-C4C6-5983-46CA-3DB611DAE881}"/>
                  </a:ext>
                </a:extLst>
              </p:cNvPr>
              <p:cNvSpPr/>
              <p:nvPr/>
            </p:nvSpPr>
            <p:spPr>
              <a:xfrm>
                <a:off x="8001136" y="1219199"/>
                <a:ext cx="818606" cy="722811"/>
              </a:xfrm>
              <a:prstGeom prst="ellipse">
                <a:avLst/>
              </a:prstGeom>
              <a:ln w="19050">
                <a:solidFill>
                  <a:srgbClr val="202C8F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5CA42E45-AAD8-2DE6-1089-16EE6520C92F}"/>
                  </a:ext>
                </a:extLst>
              </p:cNvPr>
              <p:cNvSpPr txBox="1"/>
              <p:nvPr/>
            </p:nvSpPr>
            <p:spPr>
              <a:xfrm>
                <a:off x="8041819" y="1391702"/>
                <a:ext cx="818605" cy="369332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DAC8</a:t>
                </a:r>
                <a:endParaRPr lang="el-GR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DE46F35A-D340-7979-A115-6AF81BF8B72D}"/>
                </a:ext>
              </a:extLst>
            </p:cNvPr>
            <p:cNvCxnSpPr>
              <a:cxnSpLocks/>
            </p:cNvCxnSpPr>
            <p:nvPr/>
          </p:nvCxnSpPr>
          <p:spPr>
            <a:xfrm>
              <a:off x="828406" y="457199"/>
              <a:ext cx="108229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56E44659-BC30-9651-9DA9-F21093049CB7}"/>
                </a:ext>
              </a:extLst>
            </p:cNvPr>
            <p:cNvCxnSpPr>
              <a:cxnSpLocks/>
              <a:stCxn id="84" idx="2"/>
            </p:cNvCxnSpPr>
            <p:nvPr/>
          </p:nvCxnSpPr>
          <p:spPr>
            <a:xfrm>
              <a:off x="506321" y="818605"/>
              <a:ext cx="20923" cy="296864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1C0E18DF-2A5D-029E-BF93-C1C416636C14}"/>
              </a:ext>
            </a:extLst>
          </p:cNvPr>
          <p:cNvGrpSpPr/>
          <p:nvPr/>
        </p:nvGrpSpPr>
        <p:grpSpPr>
          <a:xfrm>
            <a:off x="6821239" y="1729422"/>
            <a:ext cx="5025500" cy="5128578"/>
            <a:chOff x="506321" y="457199"/>
            <a:chExt cx="5025500" cy="5128578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39C8AB56-2D18-E410-B36F-F68A164F1863}"/>
                </a:ext>
              </a:extLst>
            </p:cNvPr>
            <p:cNvGrpSpPr/>
            <p:nvPr/>
          </p:nvGrpSpPr>
          <p:grpSpPr>
            <a:xfrm>
              <a:off x="506321" y="457199"/>
              <a:ext cx="859288" cy="722811"/>
              <a:chOff x="8001136" y="1219199"/>
              <a:chExt cx="859288" cy="722811"/>
            </a:xfrm>
          </p:grpSpPr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8D9D7410-DFDF-7F13-268F-4D3A2165C0A3}"/>
                  </a:ext>
                </a:extLst>
              </p:cNvPr>
              <p:cNvSpPr/>
              <p:nvPr/>
            </p:nvSpPr>
            <p:spPr>
              <a:xfrm>
                <a:off x="8001136" y="1219199"/>
                <a:ext cx="818606" cy="722811"/>
              </a:xfrm>
              <a:prstGeom prst="ellipse">
                <a:avLst/>
              </a:prstGeom>
              <a:ln w="19050">
                <a:solidFill>
                  <a:srgbClr val="202C8F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A6F4DC7D-3562-C6F2-91D8-A71E3BF4C65C}"/>
                  </a:ext>
                </a:extLst>
              </p:cNvPr>
              <p:cNvSpPr txBox="1"/>
              <p:nvPr/>
            </p:nvSpPr>
            <p:spPr>
              <a:xfrm>
                <a:off x="8041819" y="1391702"/>
                <a:ext cx="818605" cy="369332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008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DAC5</a:t>
                </a:r>
                <a:endParaRPr lang="el-GR" b="1" dirty="0">
                  <a:solidFill>
                    <a:srgbClr val="008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FE2E221C-4180-0024-CAFC-0393B6C8C8CC}"/>
                </a:ext>
              </a:extLst>
            </p:cNvPr>
            <p:cNvCxnSpPr>
              <a:cxnSpLocks/>
            </p:cNvCxnSpPr>
            <p:nvPr/>
          </p:nvCxnSpPr>
          <p:spPr>
            <a:xfrm>
              <a:off x="828406" y="457200"/>
              <a:ext cx="4703415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348AED80-C854-5BE4-3846-755EC53B509D}"/>
                </a:ext>
              </a:extLst>
            </p:cNvPr>
            <p:cNvCxnSpPr>
              <a:cxnSpLocks/>
              <a:stCxn id="90" idx="2"/>
            </p:cNvCxnSpPr>
            <p:nvPr/>
          </p:nvCxnSpPr>
          <p:spPr>
            <a:xfrm>
              <a:off x="506321" y="818605"/>
              <a:ext cx="0" cy="4767172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FE35A442-8863-2438-45E0-DD6613EB7F35}"/>
              </a:ext>
            </a:extLst>
          </p:cNvPr>
          <p:cNvGrpSpPr/>
          <p:nvPr/>
        </p:nvGrpSpPr>
        <p:grpSpPr>
          <a:xfrm>
            <a:off x="3495904" y="1068133"/>
            <a:ext cx="8362307" cy="5789867"/>
            <a:chOff x="506321" y="457199"/>
            <a:chExt cx="8362307" cy="5789867"/>
          </a:xfrm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2C429485-47BB-4615-4B40-42FD57AD59A8}"/>
                </a:ext>
              </a:extLst>
            </p:cNvPr>
            <p:cNvGrpSpPr/>
            <p:nvPr/>
          </p:nvGrpSpPr>
          <p:grpSpPr>
            <a:xfrm>
              <a:off x="506321" y="457199"/>
              <a:ext cx="859288" cy="722811"/>
              <a:chOff x="8001136" y="1219199"/>
              <a:chExt cx="859288" cy="722811"/>
            </a:xfrm>
          </p:grpSpPr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9A06807E-F06D-D2EA-7C97-3C90385B305F}"/>
                  </a:ext>
                </a:extLst>
              </p:cNvPr>
              <p:cNvSpPr/>
              <p:nvPr/>
            </p:nvSpPr>
            <p:spPr>
              <a:xfrm>
                <a:off x="8001136" y="1219199"/>
                <a:ext cx="818606" cy="722811"/>
              </a:xfrm>
              <a:prstGeom prst="ellipse">
                <a:avLst/>
              </a:prstGeom>
              <a:ln w="19050">
                <a:solidFill>
                  <a:srgbClr val="202C8F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25FAF0A0-35C3-2024-8603-8D996AD3C18D}"/>
                  </a:ext>
                </a:extLst>
              </p:cNvPr>
              <p:cNvSpPr txBox="1"/>
              <p:nvPr/>
            </p:nvSpPr>
            <p:spPr>
              <a:xfrm>
                <a:off x="8041819" y="1391702"/>
                <a:ext cx="818605" cy="369332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919339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DAC3</a:t>
                </a:r>
                <a:endParaRPr lang="el-GR" b="1" dirty="0">
                  <a:solidFill>
                    <a:srgbClr val="919339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9E304279-C6FB-AC86-2528-DE86DA7468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8406" y="457199"/>
              <a:ext cx="8040222" cy="1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29325A7B-DD08-A3E4-E87E-54E0ADA9C8B5}"/>
                </a:ext>
              </a:extLst>
            </p:cNvPr>
            <p:cNvCxnSpPr>
              <a:cxnSpLocks/>
              <a:stCxn id="96" idx="2"/>
            </p:cNvCxnSpPr>
            <p:nvPr/>
          </p:nvCxnSpPr>
          <p:spPr>
            <a:xfrm>
              <a:off x="506321" y="818605"/>
              <a:ext cx="40683" cy="5428461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BBAA1F4F-5C90-490C-BBF8-39FAB7FFE4D0}"/>
              </a:ext>
            </a:extLst>
          </p:cNvPr>
          <p:cNvGrpSpPr/>
          <p:nvPr/>
        </p:nvGrpSpPr>
        <p:grpSpPr>
          <a:xfrm>
            <a:off x="9360664" y="2498276"/>
            <a:ext cx="2497547" cy="3747258"/>
            <a:chOff x="493830" y="457199"/>
            <a:chExt cx="2453871" cy="3747258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E64509BE-D8D3-3F13-B0BF-418B0BBF9373}"/>
                </a:ext>
              </a:extLst>
            </p:cNvPr>
            <p:cNvGrpSpPr/>
            <p:nvPr/>
          </p:nvGrpSpPr>
          <p:grpSpPr>
            <a:xfrm>
              <a:off x="506321" y="457199"/>
              <a:ext cx="859288" cy="722811"/>
              <a:chOff x="8001136" y="1219199"/>
              <a:chExt cx="859288" cy="722811"/>
            </a:xfrm>
          </p:grpSpPr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EBD157FD-8D63-3A09-086F-E17D8DBCC5F5}"/>
                  </a:ext>
                </a:extLst>
              </p:cNvPr>
              <p:cNvSpPr/>
              <p:nvPr/>
            </p:nvSpPr>
            <p:spPr>
              <a:xfrm>
                <a:off x="8001136" y="1219199"/>
                <a:ext cx="818606" cy="722811"/>
              </a:xfrm>
              <a:prstGeom prst="ellipse">
                <a:avLst/>
              </a:prstGeom>
              <a:ln w="19050">
                <a:solidFill>
                  <a:srgbClr val="202C8F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69C1AAAC-9C8D-0006-D732-B6EEA02E0512}"/>
                  </a:ext>
                </a:extLst>
              </p:cNvPr>
              <p:cNvSpPr txBox="1"/>
              <p:nvPr/>
            </p:nvSpPr>
            <p:spPr>
              <a:xfrm>
                <a:off x="8041819" y="1391702"/>
                <a:ext cx="818605" cy="369332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chemeClr val="bg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DAC7</a:t>
                </a:r>
                <a:endParaRPr lang="el-GR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cxnSp>
          <p:nvCxnSpPr>
            <p:cNvPr id="100" name="Straight Arrow Connector 99">
              <a:extLst>
                <a:ext uri="{FF2B5EF4-FFF2-40B4-BE49-F238E27FC236}">
                  <a16:creationId xmlns:a16="http://schemas.microsoft.com/office/drawing/2014/main" id="{D373A722-31ED-5050-3815-BC2BA17A4E66}"/>
                </a:ext>
              </a:extLst>
            </p:cNvPr>
            <p:cNvCxnSpPr>
              <a:cxnSpLocks/>
            </p:cNvCxnSpPr>
            <p:nvPr/>
          </p:nvCxnSpPr>
          <p:spPr>
            <a:xfrm>
              <a:off x="828406" y="457199"/>
              <a:ext cx="2119295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4F0CCE82-9892-0B42-7FF3-C1728B5CFD27}"/>
                </a:ext>
              </a:extLst>
            </p:cNvPr>
            <p:cNvCxnSpPr>
              <a:cxnSpLocks/>
            </p:cNvCxnSpPr>
            <p:nvPr/>
          </p:nvCxnSpPr>
          <p:spPr>
            <a:xfrm>
              <a:off x="493830" y="840093"/>
              <a:ext cx="12491" cy="336436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5" name="TextBox 134">
            <a:extLst>
              <a:ext uri="{FF2B5EF4-FFF2-40B4-BE49-F238E27FC236}">
                <a16:creationId xmlns:a16="http://schemas.microsoft.com/office/drawing/2014/main" id="{85F746D1-EA18-2BFC-A26B-3E4E7D6B4AA0}"/>
              </a:ext>
            </a:extLst>
          </p:cNvPr>
          <p:cNvSpPr txBox="1"/>
          <p:nvPr/>
        </p:nvSpPr>
        <p:spPr>
          <a:xfrm>
            <a:off x="417859" y="1139879"/>
            <a:ext cx="1284641" cy="2777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lnSpc>
                <a:spcPts val="1400"/>
              </a:lnSpc>
            </a:pPr>
            <a:r>
              <a:rPr lang="el-GR" sz="1100" b="1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Μη ΑΕΟΙ</a:t>
            </a:r>
          </a:p>
          <a:p>
            <a:pPr marL="87313" indent="-87313">
              <a:lnSpc>
                <a:spcPts val="1400"/>
              </a:lnSpc>
            </a:pPr>
            <a:r>
              <a:rPr lang="en-US" sz="1100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EOIR</a:t>
            </a:r>
            <a:endParaRPr lang="el-GR" sz="11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marL="87313" indent="-87313">
              <a:lnSpc>
                <a:spcPts val="1400"/>
              </a:lnSpc>
            </a:pPr>
            <a:r>
              <a:rPr lang="en-US" sz="1100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SEOI</a:t>
            </a:r>
            <a:endParaRPr lang="el-GR" sz="11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marL="87313" indent="-87313">
              <a:lnSpc>
                <a:spcPts val="1400"/>
              </a:lnSpc>
            </a:pPr>
            <a:r>
              <a:rPr lang="en-US" sz="1100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SMC</a:t>
            </a:r>
          </a:p>
          <a:p>
            <a:pPr marL="87313" indent="-87313">
              <a:lnSpc>
                <a:spcPts val="1400"/>
              </a:lnSpc>
            </a:pPr>
            <a:endParaRPr lang="en-US" sz="1100" b="1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marL="87313" indent="-87313">
              <a:lnSpc>
                <a:spcPts val="1400"/>
              </a:lnSpc>
            </a:pPr>
            <a:r>
              <a:rPr lang="en-US" sz="1100" b="1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AEOI</a:t>
            </a:r>
            <a:r>
              <a:rPr lang="el-GR" sz="1100" b="1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(2015)</a:t>
            </a:r>
            <a:endParaRPr lang="en-US" sz="1100" b="1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Εισόδημα από απασχόληση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Αμοιβές δ.  στελεχών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Συντάξεις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Προϊόντα ασφάλισης ζωής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Ακίνητη περιουσία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2EC05C18-3320-30EF-C210-4CDB0B8769D8}"/>
              </a:ext>
            </a:extLst>
          </p:cNvPr>
          <p:cNvSpPr txBox="1"/>
          <p:nvPr/>
        </p:nvSpPr>
        <p:spPr>
          <a:xfrm>
            <a:off x="2090385" y="1556339"/>
            <a:ext cx="1351778" cy="3316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 indent="-1588">
              <a:lnSpc>
                <a:spcPts val="1400"/>
              </a:lnSpc>
            </a:pPr>
            <a:r>
              <a:rPr lang="en-US" sz="11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AEOI </a:t>
            </a:r>
            <a:r>
              <a:rPr lang="el-GR" sz="11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σχετικά με πληροφορίες </a:t>
            </a:r>
            <a:r>
              <a:rPr lang="el-GR" sz="1100" b="1" dirty="0" err="1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χρηματο</a:t>
            </a:r>
            <a:r>
              <a:rPr lang="el-GR" sz="11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-οικονομικών λογαριασμών</a:t>
            </a:r>
            <a:endParaRPr lang="en-US" sz="11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Τόκοι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Μερίσματα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Άλλα εισοδήματα από τους </a:t>
            </a:r>
            <a:r>
              <a:rPr lang="el-GR" sz="1100" dirty="0" err="1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χρηματο</a:t>
            </a:r>
            <a:r>
              <a:rPr lang="el-GR" sz="1100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-οικονομικούς λογαριασμούς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Έσοδα από πώληση </a:t>
            </a:r>
            <a:r>
              <a:rPr lang="el-GR" sz="1100" dirty="0" err="1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χρηματο</a:t>
            </a:r>
            <a:r>
              <a:rPr lang="el-GR" sz="1100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-οικονομικών περιουσιακών στοιχείων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Υπόλοιπα λογαριασμών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4EBA1631-55D5-34B7-B77B-5B5E6375B8AC}"/>
              </a:ext>
            </a:extLst>
          </p:cNvPr>
          <p:cNvSpPr txBox="1"/>
          <p:nvPr/>
        </p:nvSpPr>
        <p:spPr>
          <a:xfrm>
            <a:off x="3482277" y="1952598"/>
            <a:ext cx="1284641" cy="1520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 indent="-1588">
              <a:lnSpc>
                <a:spcPts val="1400"/>
              </a:lnSpc>
            </a:pPr>
            <a:r>
              <a:rPr lang="el-GR" sz="1100" b="1" dirty="0">
                <a:solidFill>
                  <a:srgbClr val="919339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Πρόσθετα στοιχεία ΑΕΟΙ:</a:t>
            </a:r>
            <a:endParaRPr lang="en-US" sz="1100" b="1" dirty="0">
              <a:solidFill>
                <a:srgbClr val="919339"/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rgbClr val="919339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Εκ  των προτέρων διασυνοριακές αποφάσεις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rgbClr val="919339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Εκ των προτέρων συμφωνίες τιμολόγησης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54ADB21C-602C-6A3E-6906-9153452F3010}"/>
              </a:ext>
            </a:extLst>
          </p:cNvPr>
          <p:cNvSpPr txBox="1"/>
          <p:nvPr/>
        </p:nvSpPr>
        <p:spPr>
          <a:xfrm>
            <a:off x="5174931" y="2204731"/>
            <a:ext cx="1481114" cy="2598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 indent="-1588">
              <a:lnSpc>
                <a:spcPts val="1400"/>
              </a:lnSpc>
            </a:pPr>
            <a:r>
              <a:rPr lang="el-GR" sz="1100" b="1" dirty="0">
                <a:solidFill>
                  <a:srgbClr val="CC00FF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ΑΕΟΙ σχετικά με τις εκθέσεις ανά χώρα των ενδιαφερόμενων ΠΕ:</a:t>
            </a:r>
            <a:endParaRPr lang="en-US" sz="1100" b="1" dirty="0">
              <a:solidFill>
                <a:srgbClr val="CC00FF"/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rgbClr val="CC00FF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Έσοδα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rgbClr val="CC00FF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Κέρδη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rgbClr val="CC00FF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Καταβληθέντες / οφειλόμενοι φόροι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rgbClr val="CC00FF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Συσσωρευμένα κέρδη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rgbClr val="CC00FF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Αριθμός εργαζομένων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rgbClr val="CC00FF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Γνωστοποιήσεις περιουσιακών στοιχείων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B508572C-4E18-56B6-DAFE-47E0FED489BC}"/>
              </a:ext>
            </a:extLst>
          </p:cNvPr>
          <p:cNvSpPr txBox="1"/>
          <p:nvPr/>
        </p:nvSpPr>
        <p:spPr>
          <a:xfrm>
            <a:off x="6809191" y="2528753"/>
            <a:ext cx="1300222" cy="2777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 indent="-1588">
              <a:lnSpc>
                <a:spcPts val="1400"/>
              </a:lnSpc>
            </a:pPr>
            <a:r>
              <a:rPr lang="el-GR" sz="1100" dirty="0">
                <a:solidFill>
                  <a:srgbClr val="008000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Πρόσβαση των φορολογικών αρχών σε πληροφορίες σχετικά με τον πραγματικό δικαιούχο που συλλέγονται με βάση τους κανόνες για την καταπολέμηση της νομιμοποίησης εσόδων από παράνομες δραστηριότητες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ECDFB978-F2FB-AF4A-EC9A-2AD2FFB922DD}"/>
              </a:ext>
            </a:extLst>
          </p:cNvPr>
          <p:cNvSpPr txBox="1"/>
          <p:nvPr/>
        </p:nvSpPr>
        <p:spPr>
          <a:xfrm>
            <a:off x="8113356" y="2886942"/>
            <a:ext cx="1204344" cy="175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 indent="-1588">
              <a:lnSpc>
                <a:spcPts val="1300"/>
              </a:lnSpc>
            </a:pPr>
            <a:r>
              <a:rPr lang="el-GR" sz="1100" dirty="0">
                <a:solidFill>
                  <a:srgbClr val="CF6B07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Κανόνες υποχρεωτικής γνωστοποίησης για τους ενδιάμεσους και ΑΕΟΙ σχετικά με διασυνοριακές ρυθμίσεις φορολογικού σχεδιασμού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664425D3-6739-E58D-83BD-E8F1021790C5}"/>
              </a:ext>
            </a:extLst>
          </p:cNvPr>
          <p:cNvSpPr txBox="1"/>
          <p:nvPr/>
        </p:nvSpPr>
        <p:spPr>
          <a:xfrm>
            <a:off x="10836017" y="1840640"/>
            <a:ext cx="1090174" cy="219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 algn="r">
              <a:lnSpc>
                <a:spcPts val="900"/>
              </a:lnSpc>
            </a:pPr>
            <a:r>
              <a:rPr lang="el-GR" sz="1200" b="1" dirty="0">
                <a:solidFill>
                  <a:srgbClr val="CF6B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(από το 2020)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922207C1-609C-7341-C348-F4D75BA20B54}"/>
              </a:ext>
            </a:extLst>
          </p:cNvPr>
          <p:cNvSpPr txBox="1"/>
          <p:nvPr/>
        </p:nvSpPr>
        <p:spPr>
          <a:xfrm>
            <a:off x="8152377" y="4921"/>
            <a:ext cx="3656820" cy="276999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l-GR" sz="12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(Ισχύει από το 2013 για μη ΑΕΟΙ / από το 2015 ΑΕΟΙ)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75E0E35D-8768-91D9-572B-C35D3C470333}"/>
              </a:ext>
            </a:extLst>
          </p:cNvPr>
          <p:cNvSpPr txBox="1"/>
          <p:nvPr/>
        </p:nvSpPr>
        <p:spPr>
          <a:xfrm>
            <a:off x="9343934" y="3360865"/>
            <a:ext cx="108686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 indent="-1588"/>
            <a:r>
              <a:rPr lang="el-GR" sz="1100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ΑΕΟΙ. Κανόνες υποχρεωτικής γνωστοποίησης από φορείς εκμετάλλευσης ψηφιακών πλατφορμών 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85E7D2E7-3F18-DB42-0732-4977FF0142A8}"/>
              </a:ext>
            </a:extLst>
          </p:cNvPr>
          <p:cNvSpPr txBox="1"/>
          <p:nvPr/>
        </p:nvSpPr>
        <p:spPr>
          <a:xfrm>
            <a:off x="10474759" y="3698681"/>
            <a:ext cx="1401929" cy="2426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 indent="-1588">
              <a:lnSpc>
                <a:spcPts val="1400"/>
              </a:lnSpc>
            </a:pPr>
            <a:r>
              <a:rPr lang="el-GR" sz="1100" dirty="0">
                <a:solidFill>
                  <a:srgbClr val="FF0000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ΑΕΟΙ. Κανόνες υποχρεωτικής γνωστοποίησης για τους </a:t>
            </a:r>
            <a:r>
              <a:rPr lang="el-GR" sz="1100" dirty="0" err="1">
                <a:solidFill>
                  <a:srgbClr val="FF0000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παρόχους</a:t>
            </a:r>
            <a:r>
              <a:rPr lang="el-GR" sz="1100" dirty="0">
                <a:solidFill>
                  <a:srgbClr val="FF0000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υπηρεσιών </a:t>
            </a:r>
            <a:r>
              <a:rPr lang="el-GR" sz="1100" dirty="0" err="1">
                <a:solidFill>
                  <a:srgbClr val="FF0000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κρυπτοστοιχείων</a:t>
            </a:r>
            <a:r>
              <a:rPr lang="el-GR" sz="1100" dirty="0">
                <a:solidFill>
                  <a:srgbClr val="FF0000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(</a:t>
            </a:r>
            <a:r>
              <a:rPr lang="el-GR" sz="1100" dirty="0" err="1">
                <a:solidFill>
                  <a:srgbClr val="FF0000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συμπ</a:t>
            </a:r>
            <a:r>
              <a:rPr lang="el-GR" sz="1100" dirty="0">
                <a:solidFill>
                  <a:srgbClr val="FF0000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. Φορέων εκμετάλλευσης) +</a:t>
            </a:r>
          </a:p>
          <a:p>
            <a:pPr marL="1588" indent="-1588">
              <a:lnSpc>
                <a:spcPts val="1400"/>
              </a:lnSpc>
            </a:pPr>
            <a:r>
              <a:rPr lang="el-GR" sz="1100" dirty="0">
                <a:solidFill>
                  <a:srgbClr val="FF0000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ΑΕΟΙ εκ των προτέρων διασυνοριακών αποφάσεων για φυσικά πρόσωπα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1AED345F-B772-9B74-8D19-2B1528301C3C}"/>
              </a:ext>
            </a:extLst>
          </p:cNvPr>
          <p:cNvSpPr txBox="1"/>
          <p:nvPr/>
        </p:nvSpPr>
        <p:spPr>
          <a:xfrm>
            <a:off x="10836017" y="1512521"/>
            <a:ext cx="1090174" cy="219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 algn="r">
              <a:lnSpc>
                <a:spcPts val="900"/>
              </a:lnSpc>
            </a:pPr>
            <a:r>
              <a:rPr lang="el-GR" sz="1200" b="1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(από το 2018)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F145C9E7-7E2B-CF48-AAEE-C8E38A285384}"/>
              </a:ext>
            </a:extLst>
          </p:cNvPr>
          <p:cNvSpPr txBox="1"/>
          <p:nvPr/>
        </p:nvSpPr>
        <p:spPr>
          <a:xfrm>
            <a:off x="10439504" y="1171192"/>
            <a:ext cx="1486687" cy="219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 algn="r">
              <a:lnSpc>
                <a:spcPts val="900"/>
              </a:lnSpc>
            </a:pPr>
            <a:r>
              <a:rPr lang="el-GR" sz="1200" b="1" dirty="0">
                <a:solidFill>
                  <a:srgbClr val="CC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(από τα μέσα 2017)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12FD0BF7-908F-7F0E-AFC5-6E08B488032F}"/>
              </a:ext>
            </a:extLst>
          </p:cNvPr>
          <p:cNvSpPr txBox="1"/>
          <p:nvPr/>
        </p:nvSpPr>
        <p:spPr>
          <a:xfrm>
            <a:off x="10439504" y="841995"/>
            <a:ext cx="1486687" cy="219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 algn="r">
              <a:lnSpc>
                <a:spcPts val="900"/>
              </a:lnSpc>
            </a:pPr>
            <a:r>
              <a:rPr lang="el-GR" sz="1200" b="1" dirty="0">
                <a:solidFill>
                  <a:srgbClr val="9193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(από το 2017)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036BD1FA-FDA3-C381-5620-EEF1E9F24AFC}"/>
              </a:ext>
            </a:extLst>
          </p:cNvPr>
          <p:cNvSpPr txBox="1"/>
          <p:nvPr/>
        </p:nvSpPr>
        <p:spPr>
          <a:xfrm>
            <a:off x="10371524" y="394227"/>
            <a:ext cx="1486687" cy="219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 algn="r">
              <a:lnSpc>
                <a:spcPts val="900"/>
              </a:lnSpc>
            </a:pPr>
            <a:r>
              <a:rPr lang="el-GR" sz="12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(από το 2016)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19A5B3-970E-A253-E711-2423730054AF}"/>
              </a:ext>
            </a:extLst>
          </p:cNvPr>
          <p:cNvSpPr txBox="1"/>
          <p:nvPr/>
        </p:nvSpPr>
        <p:spPr>
          <a:xfrm>
            <a:off x="10836017" y="2245685"/>
            <a:ext cx="1090174" cy="219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 algn="r">
              <a:lnSpc>
                <a:spcPts val="900"/>
              </a:lnSpc>
            </a:pPr>
            <a:r>
              <a:rPr lang="el-GR" sz="1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(από το 2023)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A7D814-EBC2-7CB4-93F4-C07A3D51061D}"/>
              </a:ext>
            </a:extLst>
          </p:cNvPr>
          <p:cNvSpPr txBox="1"/>
          <p:nvPr/>
        </p:nvSpPr>
        <p:spPr>
          <a:xfrm>
            <a:off x="10836017" y="2672123"/>
            <a:ext cx="1090174" cy="219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 algn="r">
              <a:lnSpc>
                <a:spcPts val="900"/>
              </a:lnSpc>
            </a:pPr>
            <a:r>
              <a:rPr lang="el-GR" sz="1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(από το 2026)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C6D66D-3DAA-54AC-1FF9-592545DC89EE}"/>
              </a:ext>
            </a:extLst>
          </p:cNvPr>
          <p:cNvSpPr txBox="1"/>
          <p:nvPr/>
        </p:nvSpPr>
        <p:spPr>
          <a:xfrm>
            <a:off x="456923" y="6539383"/>
            <a:ext cx="24293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1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Πηγή: </a:t>
            </a:r>
            <a:r>
              <a:rPr lang="el-G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ΕΕΣ μέχρι 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DAC</a:t>
            </a:r>
            <a:r>
              <a:rPr lang="el-G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6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368BFF4-8872-4E4B-86A3-F7F387913D07}"/>
              </a:ext>
            </a:extLst>
          </p:cNvPr>
          <p:cNvGrpSpPr/>
          <p:nvPr/>
        </p:nvGrpSpPr>
        <p:grpSpPr>
          <a:xfrm>
            <a:off x="8154790" y="5858146"/>
            <a:ext cx="3801980" cy="1338029"/>
            <a:chOff x="7533469" y="5864227"/>
            <a:chExt cx="3801980" cy="1338029"/>
          </a:xfrm>
        </p:grpSpPr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D5460904-5800-40A1-B4FF-9F38684A35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33469" y="5864227"/>
              <a:ext cx="1961562" cy="1338029"/>
            </a:xfrm>
            <a:prstGeom prst="rect">
              <a:avLst/>
            </a:prstGeom>
          </p:spPr>
        </p:pic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A1975534-533C-490A-AA68-FD35E5D6FF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16575" y="6372429"/>
              <a:ext cx="1718874" cy="408921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F088F26-FAB4-4FCF-B891-E100E1A40979}"/>
                </a:ext>
              </a:extLst>
            </p:cNvPr>
            <p:cNvCxnSpPr>
              <a:cxnSpLocks/>
            </p:cNvCxnSpPr>
            <p:nvPr/>
          </p:nvCxnSpPr>
          <p:spPr>
            <a:xfrm>
              <a:off x="9480032" y="6369651"/>
              <a:ext cx="1" cy="437423"/>
            </a:xfrm>
            <a:prstGeom prst="line">
              <a:avLst/>
            </a:prstGeom>
            <a:ln w="38100">
              <a:solidFill>
                <a:srgbClr val="7F8F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990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60C35A53-0820-E126-5F66-372B92F4695A}"/>
              </a:ext>
            </a:extLst>
          </p:cNvPr>
          <p:cNvGrpSpPr/>
          <p:nvPr/>
        </p:nvGrpSpPr>
        <p:grpSpPr>
          <a:xfrm>
            <a:off x="381059" y="290417"/>
            <a:ext cx="859288" cy="722811"/>
            <a:chOff x="8001136" y="1219199"/>
            <a:chExt cx="859288" cy="72281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81F0CE3-F974-1520-BB18-EDC496803EC3}"/>
                </a:ext>
              </a:extLst>
            </p:cNvPr>
            <p:cNvSpPr/>
            <p:nvPr/>
          </p:nvSpPr>
          <p:spPr>
            <a:xfrm>
              <a:off x="8001136" y="1219199"/>
              <a:ext cx="818606" cy="722811"/>
            </a:xfrm>
            <a:prstGeom prst="ellipse">
              <a:avLst/>
            </a:prstGeom>
            <a:ln w="19050">
              <a:solidFill>
                <a:srgbClr val="202C8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589DDBF-48A3-CB84-E806-9C91FB326F0D}"/>
                </a:ext>
              </a:extLst>
            </p:cNvPr>
            <p:cNvSpPr txBox="1"/>
            <p:nvPr/>
          </p:nvSpPr>
          <p:spPr>
            <a:xfrm>
              <a:off x="8041819" y="1391702"/>
              <a:ext cx="818605" cy="3693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DAC1</a:t>
              </a:r>
              <a:endParaRPr lang="el-GR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D0FC3C5-3AF9-05B6-2C17-4718382CE9B9}"/>
              </a:ext>
            </a:extLst>
          </p:cNvPr>
          <p:cNvCxnSpPr>
            <a:cxnSpLocks/>
          </p:cNvCxnSpPr>
          <p:nvPr/>
        </p:nvCxnSpPr>
        <p:spPr>
          <a:xfrm>
            <a:off x="703144" y="290417"/>
            <a:ext cx="1114359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4173900D-CB6D-8B09-6668-BF0B95F43AD2}"/>
              </a:ext>
            </a:extLst>
          </p:cNvPr>
          <p:cNvCxnSpPr>
            <a:cxnSpLocks/>
            <a:stCxn id="30" idx="2"/>
          </p:cNvCxnSpPr>
          <p:nvPr/>
        </p:nvCxnSpPr>
        <p:spPr>
          <a:xfrm>
            <a:off x="381059" y="651823"/>
            <a:ext cx="0" cy="620617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4748BDC-D2B5-2A8E-E150-50B4D48751D9}"/>
              </a:ext>
            </a:extLst>
          </p:cNvPr>
          <p:cNvGrpSpPr/>
          <p:nvPr/>
        </p:nvGrpSpPr>
        <p:grpSpPr>
          <a:xfrm>
            <a:off x="2058952" y="665240"/>
            <a:ext cx="9760230" cy="6192760"/>
            <a:chOff x="506321" y="457199"/>
            <a:chExt cx="9760230" cy="6192760"/>
          </a:xfrm>
          <a:effectLst/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99639BD1-E80F-0673-7123-33CE82399333}"/>
                </a:ext>
              </a:extLst>
            </p:cNvPr>
            <p:cNvGrpSpPr/>
            <p:nvPr/>
          </p:nvGrpSpPr>
          <p:grpSpPr>
            <a:xfrm>
              <a:off x="506321" y="457199"/>
              <a:ext cx="859288" cy="722811"/>
              <a:chOff x="8001136" y="1219199"/>
              <a:chExt cx="859288" cy="722811"/>
            </a:xfrm>
          </p:grpSpPr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5039F6EA-0E65-CFF7-AE94-90F8F5504264}"/>
                  </a:ext>
                </a:extLst>
              </p:cNvPr>
              <p:cNvSpPr/>
              <p:nvPr/>
            </p:nvSpPr>
            <p:spPr>
              <a:xfrm>
                <a:off x="8001136" y="1219199"/>
                <a:ext cx="818606" cy="722811"/>
              </a:xfrm>
              <a:prstGeom prst="ellipse">
                <a:avLst/>
              </a:prstGeom>
              <a:ln w="19050">
                <a:solidFill>
                  <a:srgbClr val="202C8F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113A00BB-06D3-CDFB-6B7D-A9A6C8C48988}"/>
                  </a:ext>
                </a:extLst>
              </p:cNvPr>
              <p:cNvSpPr txBox="1"/>
              <p:nvPr/>
            </p:nvSpPr>
            <p:spPr>
              <a:xfrm>
                <a:off x="8041819" y="1391702"/>
                <a:ext cx="818605" cy="369332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chemeClr val="accent5">
                        <a:lumMod val="7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DAC2</a:t>
                </a:r>
                <a:endParaRPr lang="el-GR" b="1" dirty="0">
                  <a:solidFill>
                    <a:schemeClr val="accent5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BC229278-C3D0-F789-891C-254C55580D9A}"/>
                </a:ext>
              </a:extLst>
            </p:cNvPr>
            <p:cNvCxnSpPr>
              <a:cxnSpLocks/>
            </p:cNvCxnSpPr>
            <p:nvPr/>
          </p:nvCxnSpPr>
          <p:spPr>
            <a:xfrm>
              <a:off x="828406" y="457199"/>
              <a:ext cx="9438145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0D5B6F5-A468-7FB8-2C74-57DE1FC4BEF2}"/>
                </a:ext>
              </a:extLst>
            </p:cNvPr>
            <p:cNvCxnSpPr>
              <a:cxnSpLocks/>
              <a:stCxn id="63" idx="2"/>
            </p:cNvCxnSpPr>
            <p:nvPr/>
          </p:nvCxnSpPr>
          <p:spPr>
            <a:xfrm>
              <a:off x="506321" y="818605"/>
              <a:ext cx="0" cy="583135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FE35A442-8863-2438-45E0-DD6613EB7F35}"/>
              </a:ext>
            </a:extLst>
          </p:cNvPr>
          <p:cNvGrpSpPr/>
          <p:nvPr/>
        </p:nvGrpSpPr>
        <p:grpSpPr>
          <a:xfrm>
            <a:off x="3495904" y="1064708"/>
            <a:ext cx="8313292" cy="5793292"/>
            <a:chOff x="506321" y="453774"/>
            <a:chExt cx="8313292" cy="5793292"/>
          </a:xfrm>
          <a:effectLst/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2C429485-47BB-4615-4B40-42FD57AD59A8}"/>
                </a:ext>
              </a:extLst>
            </p:cNvPr>
            <p:cNvGrpSpPr/>
            <p:nvPr/>
          </p:nvGrpSpPr>
          <p:grpSpPr>
            <a:xfrm>
              <a:off x="506321" y="457199"/>
              <a:ext cx="859288" cy="722811"/>
              <a:chOff x="8001136" y="1219199"/>
              <a:chExt cx="859288" cy="722811"/>
            </a:xfrm>
          </p:grpSpPr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9A06807E-F06D-D2EA-7C97-3C90385B305F}"/>
                  </a:ext>
                </a:extLst>
              </p:cNvPr>
              <p:cNvSpPr/>
              <p:nvPr/>
            </p:nvSpPr>
            <p:spPr>
              <a:xfrm>
                <a:off x="8001136" y="1219199"/>
                <a:ext cx="818606" cy="722811"/>
              </a:xfrm>
              <a:prstGeom prst="ellipse">
                <a:avLst/>
              </a:prstGeom>
              <a:ln w="19050">
                <a:solidFill>
                  <a:srgbClr val="202C8F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25FAF0A0-35C3-2024-8603-8D996AD3C18D}"/>
                  </a:ext>
                </a:extLst>
              </p:cNvPr>
              <p:cNvSpPr txBox="1"/>
              <p:nvPr/>
            </p:nvSpPr>
            <p:spPr>
              <a:xfrm>
                <a:off x="8041819" y="1391702"/>
                <a:ext cx="818605" cy="369332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919339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DAC3</a:t>
                </a:r>
                <a:endParaRPr lang="el-GR" b="1" dirty="0">
                  <a:solidFill>
                    <a:srgbClr val="919339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9E304279-C6FB-AC86-2528-DE86DA7468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8406" y="453774"/>
              <a:ext cx="7991207" cy="3425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29325A7B-DD08-A3E4-E87E-54E0ADA9C8B5}"/>
                </a:ext>
              </a:extLst>
            </p:cNvPr>
            <p:cNvCxnSpPr>
              <a:cxnSpLocks/>
              <a:stCxn id="96" idx="2"/>
            </p:cNvCxnSpPr>
            <p:nvPr/>
          </p:nvCxnSpPr>
          <p:spPr>
            <a:xfrm>
              <a:off x="506321" y="818605"/>
              <a:ext cx="40683" cy="5428461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TextBox 147">
            <a:extLst>
              <a:ext uri="{FF2B5EF4-FFF2-40B4-BE49-F238E27FC236}">
                <a16:creationId xmlns:a16="http://schemas.microsoft.com/office/drawing/2014/main" id="{922207C1-609C-7341-C348-F4D75BA20B54}"/>
              </a:ext>
            </a:extLst>
          </p:cNvPr>
          <p:cNvSpPr txBox="1"/>
          <p:nvPr/>
        </p:nvSpPr>
        <p:spPr>
          <a:xfrm>
            <a:off x="7953153" y="4921"/>
            <a:ext cx="3856043" cy="276999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l-GR" sz="12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(Ισχύει από το 2013 για μη ΑΕΟΙ / από το 2015 ΑΕΟΙ)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F145C9E7-7E2B-CF48-AAEE-C8E38A285384}"/>
              </a:ext>
            </a:extLst>
          </p:cNvPr>
          <p:cNvSpPr txBox="1"/>
          <p:nvPr/>
        </p:nvSpPr>
        <p:spPr>
          <a:xfrm>
            <a:off x="10360052" y="1171192"/>
            <a:ext cx="1486687" cy="219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 algn="r">
              <a:lnSpc>
                <a:spcPts val="900"/>
              </a:lnSpc>
            </a:pPr>
            <a:r>
              <a:rPr lang="el-GR" sz="1200" b="1" dirty="0">
                <a:solidFill>
                  <a:srgbClr val="CC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(από τα μέσα 2017)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12FD0BF7-908F-7F0E-AFC5-6E08B488032F}"/>
              </a:ext>
            </a:extLst>
          </p:cNvPr>
          <p:cNvSpPr txBox="1"/>
          <p:nvPr/>
        </p:nvSpPr>
        <p:spPr>
          <a:xfrm>
            <a:off x="10330425" y="841995"/>
            <a:ext cx="1486687" cy="219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 algn="r">
              <a:lnSpc>
                <a:spcPts val="900"/>
              </a:lnSpc>
            </a:pPr>
            <a:r>
              <a:rPr lang="el-GR" sz="1200" b="1" dirty="0">
                <a:solidFill>
                  <a:srgbClr val="9193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(από το 2017)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036BD1FA-FDA3-C381-5620-EEF1E9F24AFC}"/>
              </a:ext>
            </a:extLst>
          </p:cNvPr>
          <p:cNvSpPr txBox="1"/>
          <p:nvPr/>
        </p:nvSpPr>
        <p:spPr>
          <a:xfrm>
            <a:off x="10332495" y="411569"/>
            <a:ext cx="1486687" cy="219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 algn="r">
              <a:lnSpc>
                <a:spcPts val="900"/>
              </a:lnSpc>
            </a:pPr>
            <a:r>
              <a:rPr lang="el-GR" sz="12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(από το 2016)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C656024-6E1D-30E8-A33D-EA20AC021AEA}"/>
              </a:ext>
            </a:extLst>
          </p:cNvPr>
          <p:cNvGrpSpPr/>
          <p:nvPr/>
        </p:nvGrpSpPr>
        <p:grpSpPr>
          <a:xfrm>
            <a:off x="5167483" y="1409522"/>
            <a:ext cx="6641713" cy="5448478"/>
            <a:chOff x="506321" y="457199"/>
            <a:chExt cx="6641713" cy="5448478"/>
          </a:xfrm>
          <a:effectLst/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CC230F0-9552-32C6-A352-D52D196652FC}"/>
                </a:ext>
              </a:extLst>
            </p:cNvPr>
            <p:cNvGrpSpPr/>
            <p:nvPr/>
          </p:nvGrpSpPr>
          <p:grpSpPr>
            <a:xfrm>
              <a:off x="506321" y="457199"/>
              <a:ext cx="859288" cy="722811"/>
              <a:chOff x="8001136" y="1219199"/>
              <a:chExt cx="859288" cy="722811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27426E2E-1D39-3F23-DBB3-63DCCAF4B4B0}"/>
                  </a:ext>
                </a:extLst>
              </p:cNvPr>
              <p:cNvSpPr/>
              <p:nvPr/>
            </p:nvSpPr>
            <p:spPr>
              <a:xfrm>
                <a:off x="8001136" y="1219199"/>
                <a:ext cx="818606" cy="722811"/>
              </a:xfrm>
              <a:prstGeom prst="ellipse">
                <a:avLst/>
              </a:prstGeom>
              <a:ln w="19050">
                <a:solidFill>
                  <a:srgbClr val="202C8F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0333C168-5C5C-B4FF-E433-B8B484F08B3F}"/>
                  </a:ext>
                </a:extLst>
              </p:cNvPr>
              <p:cNvSpPr txBox="1"/>
              <p:nvPr/>
            </p:nvSpPr>
            <p:spPr>
              <a:xfrm>
                <a:off x="8041819" y="1391702"/>
                <a:ext cx="818605" cy="369332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CC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DAC4</a:t>
                </a:r>
                <a:endParaRPr lang="el-GR" b="1" dirty="0">
                  <a:solidFill>
                    <a:srgbClr val="CC00F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CB9E4932-F26B-8994-7014-438C65EAE1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8406" y="461368"/>
              <a:ext cx="6319628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6EC5C330-945D-4B8C-16EF-51B8027368EE}"/>
                </a:ext>
              </a:extLst>
            </p:cNvPr>
            <p:cNvCxnSpPr>
              <a:cxnSpLocks/>
              <a:stCxn id="69" idx="2"/>
            </p:cNvCxnSpPr>
            <p:nvPr/>
          </p:nvCxnSpPr>
          <p:spPr>
            <a:xfrm>
              <a:off x="506321" y="818605"/>
              <a:ext cx="40683" cy="5087072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0423E0E-89C5-8F8E-29D6-BF93FE592467}"/>
              </a:ext>
            </a:extLst>
          </p:cNvPr>
          <p:cNvSpPr/>
          <p:nvPr/>
        </p:nvSpPr>
        <p:spPr>
          <a:xfrm>
            <a:off x="6798388" y="2451775"/>
            <a:ext cx="5158382" cy="3151864"/>
          </a:xfrm>
          <a:prstGeom prst="roundRect">
            <a:avLst>
              <a:gd name="adj" fmla="val 6961"/>
            </a:avLst>
          </a:prstGeom>
          <a:solidFill>
            <a:srgbClr val="629DD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3E22A04-5019-4F9C-C184-8FA279A30DFA}"/>
              </a:ext>
            </a:extLst>
          </p:cNvPr>
          <p:cNvSpPr txBox="1">
            <a:spLocks/>
          </p:cNvSpPr>
          <p:nvPr/>
        </p:nvSpPr>
        <p:spPr>
          <a:xfrm>
            <a:off x="6916322" y="2632750"/>
            <a:ext cx="5182783" cy="2857374"/>
          </a:xfrm>
          <a:prstGeom prst="rect">
            <a:avLst/>
          </a:prstGeom>
        </p:spPr>
        <p:txBody>
          <a:bodyPr>
            <a:normAutofit/>
          </a:bodyPr>
          <a:lstStyle>
            <a:lvl1pPr marL="347472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spcAft>
                <a:spcPts val="1200"/>
              </a:spcAft>
              <a:buNone/>
            </a:pPr>
            <a:r>
              <a:rPr lang="el-GR" sz="3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Απολογισμός</a:t>
            </a:r>
          </a:p>
          <a:p>
            <a:pPr marL="342900" indent="-342900">
              <a:lnSpc>
                <a:spcPts val="2500"/>
              </a:lnSpc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schemeClr val="tx1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Σχέση της </a:t>
            </a:r>
            <a:r>
              <a:rPr lang="en-US" sz="2000" dirty="0">
                <a:solidFill>
                  <a:schemeClr val="tx1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DAC </a:t>
            </a:r>
            <a:r>
              <a:rPr lang="el-GR" sz="2000" dirty="0">
                <a:solidFill>
                  <a:schemeClr val="tx1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με λοιπές Οδηγίες της ΕΕ (Φ.Π.Α., </a:t>
            </a:r>
            <a:r>
              <a:rPr lang="en-US" sz="2000" dirty="0">
                <a:solidFill>
                  <a:schemeClr val="tx1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AML)</a:t>
            </a:r>
          </a:p>
          <a:p>
            <a:pPr marL="342900" indent="-342900">
              <a:lnSpc>
                <a:spcPts val="2500"/>
              </a:lnSpc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schemeClr val="tx1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Σχέση της </a:t>
            </a:r>
            <a:r>
              <a:rPr lang="en-US" sz="2000" dirty="0">
                <a:solidFill>
                  <a:schemeClr val="tx1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DAC </a:t>
            </a:r>
            <a:r>
              <a:rPr lang="el-GR" sz="2000" dirty="0">
                <a:solidFill>
                  <a:schemeClr val="tx1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με λοιπά συστήματα ανταλλαγής πληροφοριών </a:t>
            </a:r>
          </a:p>
          <a:p>
            <a:pPr marL="342900" indent="-342900">
              <a:lnSpc>
                <a:spcPts val="2500"/>
              </a:lnSpc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schemeClr val="tx1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Ζητήματα ερμηνείας όρων της </a:t>
            </a:r>
            <a:r>
              <a:rPr lang="en-US" sz="2000" dirty="0">
                <a:solidFill>
                  <a:schemeClr val="tx1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DAC </a:t>
            </a:r>
            <a:r>
              <a:rPr lang="el-GR" sz="2000" dirty="0">
                <a:solidFill>
                  <a:schemeClr val="tx1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από το Δ.Ε.Ε.</a:t>
            </a:r>
            <a:endParaRPr lang="en-US" sz="2000" dirty="0">
              <a:solidFill>
                <a:schemeClr val="tx1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  <a:p>
            <a:pPr marL="342900" indent="-342900"/>
            <a:endParaRPr lang="en-US" sz="2000" dirty="0">
              <a:solidFill>
                <a:schemeClr val="tx1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  <a:p>
            <a:pPr marL="342900" indent="-342900"/>
            <a:endParaRPr lang="el-GR" sz="2000" dirty="0">
              <a:solidFill>
                <a:schemeClr val="tx1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719A2FE-B4B2-4A3A-B38D-8BFFB13EC9F7}"/>
              </a:ext>
            </a:extLst>
          </p:cNvPr>
          <p:cNvGrpSpPr/>
          <p:nvPr/>
        </p:nvGrpSpPr>
        <p:grpSpPr>
          <a:xfrm>
            <a:off x="8154790" y="5858146"/>
            <a:ext cx="3801980" cy="1338029"/>
            <a:chOff x="7533469" y="5864227"/>
            <a:chExt cx="3801980" cy="1338029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B271A4FC-4177-4288-A3CC-9D57F977D7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33469" y="5864227"/>
              <a:ext cx="1961562" cy="1338029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2E621DD9-49F3-42F2-9030-6E95D1E6D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16575" y="6372429"/>
              <a:ext cx="1718874" cy="408921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8725529-78DB-45A5-83BB-FD40DA2A8FA9}"/>
                </a:ext>
              </a:extLst>
            </p:cNvPr>
            <p:cNvCxnSpPr>
              <a:cxnSpLocks/>
            </p:cNvCxnSpPr>
            <p:nvPr/>
          </p:nvCxnSpPr>
          <p:spPr>
            <a:xfrm>
              <a:off x="9480032" y="6369651"/>
              <a:ext cx="1" cy="437423"/>
            </a:xfrm>
            <a:prstGeom prst="line">
              <a:avLst/>
            </a:prstGeom>
            <a:ln w="38100">
              <a:solidFill>
                <a:srgbClr val="7F8F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965D8F40-4A64-40C8-82B7-376F1F7BA19B}"/>
              </a:ext>
            </a:extLst>
          </p:cNvPr>
          <p:cNvSpPr txBox="1"/>
          <p:nvPr/>
        </p:nvSpPr>
        <p:spPr>
          <a:xfrm>
            <a:off x="417859" y="1139879"/>
            <a:ext cx="1284641" cy="2777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lnSpc>
                <a:spcPts val="1400"/>
              </a:lnSpc>
            </a:pPr>
            <a:r>
              <a:rPr lang="el-GR" sz="1100" b="1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Μη ΑΕΟΙ</a:t>
            </a:r>
          </a:p>
          <a:p>
            <a:pPr marL="87313" indent="-87313">
              <a:lnSpc>
                <a:spcPts val="1400"/>
              </a:lnSpc>
            </a:pPr>
            <a:r>
              <a:rPr lang="en-US" sz="1100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EOIR</a:t>
            </a:r>
            <a:endParaRPr lang="el-GR" sz="11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marL="87313" indent="-87313">
              <a:lnSpc>
                <a:spcPts val="1400"/>
              </a:lnSpc>
            </a:pPr>
            <a:r>
              <a:rPr lang="en-US" sz="1100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SEOI</a:t>
            </a:r>
            <a:endParaRPr lang="el-GR" sz="11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marL="87313" indent="-87313">
              <a:lnSpc>
                <a:spcPts val="1400"/>
              </a:lnSpc>
            </a:pPr>
            <a:r>
              <a:rPr lang="en-US" sz="1100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SMC</a:t>
            </a:r>
          </a:p>
          <a:p>
            <a:pPr marL="87313" indent="-87313">
              <a:lnSpc>
                <a:spcPts val="1400"/>
              </a:lnSpc>
            </a:pPr>
            <a:endParaRPr lang="en-US" sz="1100" b="1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marL="87313" indent="-87313">
              <a:lnSpc>
                <a:spcPts val="1400"/>
              </a:lnSpc>
            </a:pPr>
            <a:r>
              <a:rPr lang="en-US" sz="1100" b="1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AEOI</a:t>
            </a:r>
            <a:r>
              <a:rPr lang="el-GR" sz="1100" b="1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(2015)</a:t>
            </a:r>
            <a:endParaRPr lang="en-US" sz="1100" b="1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Εισόδημα από απασχόληση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Αμοιβές δ.  στελεχών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Συντάξεις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Προϊόντα ασφάλισης ζωής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Ακίνητη περιουσία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32BDBC3-111E-4404-A25E-50264AED3DF4}"/>
              </a:ext>
            </a:extLst>
          </p:cNvPr>
          <p:cNvSpPr txBox="1"/>
          <p:nvPr/>
        </p:nvSpPr>
        <p:spPr>
          <a:xfrm>
            <a:off x="2090385" y="1556339"/>
            <a:ext cx="1351778" cy="3316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 indent="-1588">
              <a:lnSpc>
                <a:spcPts val="1400"/>
              </a:lnSpc>
            </a:pPr>
            <a:r>
              <a:rPr lang="en-US" sz="11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AEOI </a:t>
            </a:r>
            <a:r>
              <a:rPr lang="el-GR" sz="11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σχετικά με πληροφορίες </a:t>
            </a:r>
            <a:r>
              <a:rPr lang="el-GR" sz="1100" b="1" dirty="0" err="1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χρηματο</a:t>
            </a:r>
            <a:r>
              <a:rPr lang="el-GR" sz="11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-οικονομικών λογαριασμών</a:t>
            </a:r>
            <a:endParaRPr lang="en-US" sz="11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Τόκοι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Μερίσματα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Άλλα εισοδήματα από τους </a:t>
            </a:r>
            <a:r>
              <a:rPr lang="el-GR" sz="1100" dirty="0" err="1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χρηματο</a:t>
            </a:r>
            <a:r>
              <a:rPr lang="el-GR" sz="1100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-οικονομικούς λογαριασμούς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Έσοδα από πώληση </a:t>
            </a:r>
            <a:r>
              <a:rPr lang="el-GR" sz="1100" dirty="0" err="1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χρηματο</a:t>
            </a:r>
            <a:r>
              <a:rPr lang="el-GR" sz="1100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-οικονομικών περιουσιακών στοιχείων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Υπόλοιπα λογαριασμών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06A5D1E-D18B-4151-AF8C-BE642A54CD52}"/>
              </a:ext>
            </a:extLst>
          </p:cNvPr>
          <p:cNvSpPr txBox="1"/>
          <p:nvPr/>
        </p:nvSpPr>
        <p:spPr>
          <a:xfrm>
            <a:off x="3482277" y="1952598"/>
            <a:ext cx="1284641" cy="1520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 indent="-1588">
              <a:lnSpc>
                <a:spcPts val="1400"/>
              </a:lnSpc>
            </a:pPr>
            <a:r>
              <a:rPr lang="el-GR" sz="1100" b="1" dirty="0">
                <a:solidFill>
                  <a:srgbClr val="919339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Πρόσθετα στοιχεία ΑΕΟΙ:</a:t>
            </a:r>
            <a:endParaRPr lang="en-US" sz="1100" b="1" dirty="0">
              <a:solidFill>
                <a:srgbClr val="919339"/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rgbClr val="919339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Εκ  των προτέρων διασυνοριακές αποφάσεις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rgbClr val="919339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Εκ των προτέρων συμφωνίες τιμολόγησης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0E67BB8-2729-4B17-9DFD-ADB9DDE785E8}"/>
              </a:ext>
            </a:extLst>
          </p:cNvPr>
          <p:cNvSpPr txBox="1"/>
          <p:nvPr/>
        </p:nvSpPr>
        <p:spPr>
          <a:xfrm>
            <a:off x="5174931" y="2204731"/>
            <a:ext cx="1481114" cy="2598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 indent="-1588">
              <a:lnSpc>
                <a:spcPts val="1400"/>
              </a:lnSpc>
            </a:pPr>
            <a:r>
              <a:rPr lang="el-GR" sz="1100" b="1" dirty="0">
                <a:solidFill>
                  <a:srgbClr val="CC00FF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ΑΕΟΙ σχετικά με τις εκθέσεις ανά χώρα των ενδιαφερόμενων ΠΕ:</a:t>
            </a:r>
            <a:endParaRPr lang="en-US" sz="1100" b="1" dirty="0">
              <a:solidFill>
                <a:srgbClr val="CC00FF"/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rgbClr val="CC00FF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Έσοδα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rgbClr val="CC00FF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Κέρδη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rgbClr val="CC00FF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Καταβληθέντες / οφειλόμενοι φόροι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rgbClr val="CC00FF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Συσσωρευμένα κέρδη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rgbClr val="CC00FF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Αριθμός εργαζομένων</a:t>
            </a:r>
          </a:p>
          <a:p>
            <a:pPr marL="87313" indent="-8731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l-GR" sz="1100" dirty="0">
                <a:solidFill>
                  <a:srgbClr val="CC00FF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Γνωστοποιήσεις περιουσιακών στοιχείων</a:t>
            </a:r>
          </a:p>
        </p:txBody>
      </p:sp>
    </p:spTree>
    <p:extLst>
      <p:ext uri="{BB962C8B-B14F-4D97-AF65-F5344CB8AC3E}">
        <p14:creationId xmlns:p14="http://schemas.microsoft.com/office/powerpoint/2010/main" val="172228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05">
            <a:extLst>
              <a:ext uri="{FF2B5EF4-FFF2-40B4-BE49-F238E27FC236}">
                <a16:creationId xmlns:a16="http://schemas.microsoft.com/office/drawing/2014/main" id="{CD75799D-F5CB-4060-B930-5F1D9D4931E7}"/>
              </a:ext>
            </a:extLst>
          </p:cNvPr>
          <p:cNvSpPr/>
          <p:nvPr/>
        </p:nvSpPr>
        <p:spPr>
          <a:xfrm>
            <a:off x="9777307" y="2333960"/>
            <a:ext cx="1757632" cy="3751118"/>
          </a:xfrm>
          <a:prstGeom prst="roundRect">
            <a:avLst>
              <a:gd name="adj" fmla="val 0"/>
            </a:avLst>
          </a:prstGeom>
          <a:solidFill>
            <a:srgbClr val="297FD5"/>
          </a:solidFill>
          <a:ln w="666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ounded Rectangle 142">
            <a:extLst>
              <a:ext uri="{FF2B5EF4-FFF2-40B4-BE49-F238E27FC236}">
                <a16:creationId xmlns:a16="http://schemas.microsoft.com/office/drawing/2014/main" id="{8B4A493C-4B67-890F-CF67-8DAE390B4E6F}"/>
              </a:ext>
            </a:extLst>
          </p:cNvPr>
          <p:cNvSpPr/>
          <p:nvPr/>
        </p:nvSpPr>
        <p:spPr>
          <a:xfrm>
            <a:off x="6646365" y="2333960"/>
            <a:ext cx="1763220" cy="3751118"/>
          </a:xfrm>
          <a:prstGeom prst="roundRect">
            <a:avLst>
              <a:gd name="adj" fmla="val 0"/>
            </a:avLst>
          </a:prstGeom>
          <a:solidFill>
            <a:srgbClr val="3274AD"/>
          </a:solidFill>
          <a:ln w="666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ounded Rectangle 105">
            <a:extLst>
              <a:ext uri="{FF2B5EF4-FFF2-40B4-BE49-F238E27FC236}">
                <a16:creationId xmlns:a16="http://schemas.microsoft.com/office/drawing/2014/main" id="{33C464E5-634C-255F-3F3A-F1270B94035D}"/>
              </a:ext>
            </a:extLst>
          </p:cNvPr>
          <p:cNvSpPr/>
          <p:nvPr/>
        </p:nvSpPr>
        <p:spPr>
          <a:xfrm>
            <a:off x="3493750" y="2333960"/>
            <a:ext cx="1763220" cy="3751118"/>
          </a:xfrm>
          <a:prstGeom prst="roundRect">
            <a:avLst>
              <a:gd name="adj" fmla="val 0"/>
            </a:avLst>
          </a:prstGeom>
          <a:solidFill>
            <a:srgbClr val="1E5C9B"/>
          </a:solidFill>
          <a:ln w="666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ounded Rectangle 10">
            <a:extLst>
              <a:ext uri="{FF2B5EF4-FFF2-40B4-BE49-F238E27FC236}">
                <a16:creationId xmlns:a16="http://schemas.microsoft.com/office/drawing/2014/main" id="{BE7DC03B-C89B-23D7-BE6F-57695C859B8F}"/>
              </a:ext>
            </a:extLst>
          </p:cNvPr>
          <p:cNvSpPr/>
          <p:nvPr/>
        </p:nvSpPr>
        <p:spPr>
          <a:xfrm>
            <a:off x="463761" y="2358980"/>
            <a:ext cx="1811288" cy="3726098"/>
          </a:xfrm>
          <a:prstGeom prst="roundRect">
            <a:avLst>
              <a:gd name="adj" fmla="val 0"/>
            </a:avLst>
          </a:prstGeom>
          <a:solidFill>
            <a:srgbClr val="566681"/>
          </a:solidFill>
          <a:ln w="666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7E9450-FD36-B068-A2BD-20A8A8612880}"/>
              </a:ext>
            </a:extLst>
          </p:cNvPr>
          <p:cNvSpPr/>
          <p:nvPr/>
        </p:nvSpPr>
        <p:spPr>
          <a:xfrm rot="2700000">
            <a:off x="709857" y="1648839"/>
            <a:ext cx="1337848" cy="1388807"/>
          </a:xfrm>
          <a:prstGeom prst="rect">
            <a:avLst/>
          </a:prstGeom>
          <a:solidFill>
            <a:srgbClr val="7F8FA9"/>
          </a:solidFill>
          <a:ln>
            <a:noFill/>
          </a:ln>
          <a:scene3d>
            <a:camera prst="isometricLeftDown">
              <a:rot lat="600000" lon="1200000" rev="0"/>
            </a:camera>
            <a:lightRig rig="soft" dir="t"/>
          </a:scene3d>
          <a:sp3d extrusionH="1079500">
            <a:extrusionClr>
              <a:schemeClr val="accent4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438E8A2-70DF-29DB-B071-2BC70554B36F}"/>
              </a:ext>
            </a:extLst>
          </p:cNvPr>
          <p:cNvSpPr/>
          <p:nvPr/>
        </p:nvSpPr>
        <p:spPr>
          <a:xfrm>
            <a:off x="1935241" y="1696516"/>
            <a:ext cx="2262289" cy="217244"/>
          </a:xfrm>
          <a:custGeom>
            <a:avLst/>
            <a:gdLst>
              <a:gd name="connsiteX0" fmla="*/ 0 w 1824297"/>
              <a:gd name="connsiteY0" fmla="*/ 0 h 200610"/>
              <a:gd name="connsiteX1" fmla="*/ 1824297 w 1824297"/>
              <a:gd name="connsiteY1" fmla="*/ 0 h 200610"/>
              <a:gd name="connsiteX2" fmla="*/ 1824297 w 1824297"/>
              <a:gd name="connsiteY2" fmla="*/ 200610 h 200610"/>
              <a:gd name="connsiteX3" fmla="*/ 154316 w 1824297"/>
              <a:gd name="connsiteY3" fmla="*/ 200610 h 20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4297" h="200610">
                <a:moveTo>
                  <a:pt x="0" y="0"/>
                </a:moveTo>
                <a:lnTo>
                  <a:pt x="1824297" y="0"/>
                </a:lnTo>
                <a:lnTo>
                  <a:pt x="1824297" y="200610"/>
                </a:lnTo>
                <a:lnTo>
                  <a:pt x="154316" y="20061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147963-1469-0E4C-B0DC-43F763DD3E47}"/>
              </a:ext>
            </a:extLst>
          </p:cNvPr>
          <p:cNvSpPr/>
          <p:nvPr/>
        </p:nvSpPr>
        <p:spPr>
          <a:xfrm rot="2700000">
            <a:off x="3706437" y="1648838"/>
            <a:ext cx="1337848" cy="1388807"/>
          </a:xfrm>
          <a:prstGeom prst="rect">
            <a:avLst/>
          </a:prstGeom>
          <a:solidFill>
            <a:srgbClr val="629DD1"/>
          </a:solidFill>
          <a:ln>
            <a:noFill/>
          </a:ln>
          <a:scene3d>
            <a:camera prst="isometricLeftDown">
              <a:rot lat="600000" lon="1200000" rev="0"/>
            </a:camera>
            <a:lightRig rig="soft" dir="t"/>
          </a:scene3d>
          <a:sp3d extrusionH="1079500">
            <a:extrusionClr>
              <a:schemeClr val="accent3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57F6AB3-71B0-8FD9-578F-22ACA896FE11}"/>
              </a:ext>
            </a:extLst>
          </p:cNvPr>
          <p:cNvSpPr/>
          <p:nvPr/>
        </p:nvSpPr>
        <p:spPr>
          <a:xfrm>
            <a:off x="4874827" y="1677361"/>
            <a:ext cx="2503306" cy="240964"/>
          </a:xfrm>
          <a:custGeom>
            <a:avLst/>
            <a:gdLst>
              <a:gd name="connsiteX0" fmla="*/ 0 w 1824297"/>
              <a:gd name="connsiteY0" fmla="*/ 0 h 200610"/>
              <a:gd name="connsiteX1" fmla="*/ 1824297 w 1824297"/>
              <a:gd name="connsiteY1" fmla="*/ 0 h 200610"/>
              <a:gd name="connsiteX2" fmla="*/ 1824297 w 1824297"/>
              <a:gd name="connsiteY2" fmla="*/ 200610 h 200610"/>
              <a:gd name="connsiteX3" fmla="*/ 154316 w 1824297"/>
              <a:gd name="connsiteY3" fmla="*/ 200610 h 20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4297" h="200610">
                <a:moveTo>
                  <a:pt x="0" y="0"/>
                </a:moveTo>
                <a:lnTo>
                  <a:pt x="1824297" y="0"/>
                </a:lnTo>
                <a:lnTo>
                  <a:pt x="1824297" y="200610"/>
                </a:lnTo>
                <a:lnTo>
                  <a:pt x="154316" y="20061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A63365-BE9F-1931-9A37-ECC84EC29D26}"/>
              </a:ext>
            </a:extLst>
          </p:cNvPr>
          <p:cNvSpPr/>
          <p:nvPr/>
        </p:nvSpPr>
        <p:spPr>
          <a:xfrm rot="2700000">
            <a:off x="6838478" y="1689265"/>
            <a:ext cx="1400973" cy="1325683"/>
          </a:xfrm>
          <a:prstGeom prst="rect">
            <a:avLst/>
          </a:prstGeom>
          <a:solidFill>
            <a:srgbClr val="297FD5"/>
          </a:solidFill>
          <a:ln>
            <a:noFill/>
          </a:ln>
          <a:scene3d>
            <a:camera prst="isometricLeftDown">
              <a:rot lat="600000" lon="1200000" rev="0"/>
            </a:camera>
            <a:lightRig rig="soft" dir="t"/>
          </a:scene3d>
          <a:sp3d extrusionH="1079500">
            <a:extrusionClr>
              <a:schemeClr val="accent2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직사각형 113">
            <a:extLst>
              <a:ext uri="{FF2B5EF4-FFF2-40B4-BE49-F238E27FC236}">
                <a16:creationId xmlns:a16="http://schemas.microsoft.com/office/drawing/2014/main" id="{2918964A-339F-D5CC-4E40-68E3EAE30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4946" y="1839517"/>
            <a:ext cx="1969936" cy="1192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latinLnBrk="0">
              <a:lnSpc>
                <a:spcPts val="1900"/>
              </a:lnSpc>
            </a:pPr>
            <a:r>
              <a:rPr lang="en-US" altLang="ko-KR" sz="2000" b="1" dirty="0">
                <a:solidFill>
                  <a:prstClr val="white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C-245/19 </a:t>
            </a:r>
            <a:endParaRPr lang="el-GR" altLang="ko-KR" sz="2000" b="1" dirty="0">
              <a:solidFill>
                <a:prstClr val="white"/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lvl="0" algn="ctr" defTabSz="457200" latinLnBrk="0">
              <a:lnSpc>
                <a:spcPts val="1900"/>
              </a:lnSpc>
            </a:pPr>
            <a:r>
              <a:rPr lang="en-US" altLang="ko-KR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Luxemburg </a:t>
            </a:r>
          </a:p>
          <a:p>
            <a:pPr lvl="0" algn="ctr" defTabSz="457200" latinLnBrk="0">
              <a:lnSpc>
                <a:spcPts val="1900"/>
              </a:lnSpc>
            </a:pPr>
            <a:r>
              <a:rPr lang="en-US" altLang="ko-KR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B &amp; others</a:t>
            </a:r>
            <a:endParaRPr lang="ko-KR" altLang="en-US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ko-KR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직사각형 113">
            <a:extLst>
              <a:ext uri="{FF2B5EF4-FFF2-40B4-BE49-F238E27FC236}">
                <a16:creationId xmlns:a16="http://schemas.microsoft.com/office/drawing/2014/main" id="{A8159E3D-E75D-B6AE-B7A1-BD6222508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6107" y="1749046"/>
            <a:ext cx="168610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latinLnBrk="0"/>
            <a:r>
              <a:rPr lang="de-DE" altLang="ko-KR" sz="2000" b="1" dirty="0">
                <a:solidFill>
                  <a:prstClr val="white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C‑682/15 </a:t>
            </a:r>
            <a:r>
              <a:rPr lang="de-DE" altLang="ko-KR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Berlioz Investment</a:t>
            </a:r>
            <a:endParaRPr lang="ko-KR" alt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직사각형 113">
            <a:extLst>
              <a:ext uri="{FF2B5EF4-FFF2-40B4-BE49-F238E27FC236}">
                <a16:creationId xmlns:a16="http://schemas.microsoft.com/office/drawing/2014/main" id="{498855B8-2D5A-3B54-CCBB-C364A7705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922" y="1824445"/>
            <a:ext cx="162771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latinLnBrk="0"/>
            <a:r>
              <a:rPr lang="de-DE" altLang="ko-KR" sz="2000" b="1" dirty="0">
                <a:solidFill>
                  <a:prstClr val="white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C-276/12</a:t>
            </a:r>
            <a:r>
              <a:rPr lang="de-DE" altLang="ko-KR" sz="20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ko-KR" sz="20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Sabou</a:t>
            </a:r>
            <a:endParaRPr lang="ko-KR" altLang="en-US" sz="200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ko-KR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C48D99-443C-0B58-F992-921FD19C5313}"/>
              </a:ext>
            </a:extLst>
          </p:cNvPr>
          <p:cNvSpPr txBox="1"/>
          <p:nvPr/>
        </p:nvSpPr>
        <p:spPr>
          <a:xfrm>
            <a:off x="495693" y="3572785"/>
            <a:ext cx="17288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l-GR" altLang="ko-KR" sz="1400" dirty="0">
                <a:solidFill>
                  <a:prstClr val="white"/>
                </a:solidFill>
                <a:latin typeface="Calibri Light" panose="020F0302020204030204" pitchFamily="34" charset="0"/>
                <a:ea typeface="FZShuTi" pitchFamily="2" charset="-122"/>
                <a:cs typeface="Calibri" panose="020F0502020204030204" pitchFamily="34" charset="0"/>
              </a:rPr>
              <a:t>Το δίκαιο Ένωσης δεν απονέμει δικαίωμα ενημέρωσης για αίτηση συνδρομής ούτε το δικαίωμα να συμπράξει ή να παρίσταται στην εξέταση μαρτύρων </a:t>
            </a:r>
            <a:endParaRPr lang="en-US" altLang="ko-KR" sz="1400" dirty="0">
              <a:solidFill>
                <a:prstClr val="white"/>
              </a:solidFill>
              <a:latin typeface="Calibri Light" panose="020F0302020204030204" pitchFamily="34" charset="0"/>
              <a:ea typeface="FZShuTi" pitchFamily="2" charset="-122"/>
              <a:cs typeface="Calibri" panose="020F0502020204030204" pitchFamily="34" charset="0"/>
            </a:endParaRPr>
          </a:p>
          <a:p>
            <a:pPr lvl="0" algn="ctr"/>
            <a:r>
              <a:rPr lang="el-GR" altLang="ko-KR" sz="1400" dirty="0">
                <a:solidFill>
                  <a:prstClr val="white"/>
                </a:solidFill>
                <a:latin typeface="Calibri Light" panose="020F0302020204030204" pitchFamily="34" charset="0"/>
                <a:ea typeface="FZShuTi" pitchFamily="2" charset="-122"/>
                <a:cs typeface="Calibri" panose="020F0502020204030204" pitchFamily="34" charset="0"/>
              </a:rPr>
              <a:t>(</a:t>
            </a:r>
            <a:r>
              <a:rPr lang="el-GR" altLang="ko-KR" sz="1400" dirty="0" err="1">
                <a:solidFill>
                  <a:prstClr val="white"/>
                </a:solidFill>
                <a:latin typeface="Calibri Light" panose="020F0302020204030204" pitchFamily="34" charset="0"/>
                <a:ea typeface="FZShuTi" pitchFamily="2" charset="-122"/>
                <a:cs typeface="Calibri" panose="020F0502020204030204" pitchFamily="34" charset="0"/>
              </a:rPr>
              <a:t>Oδ</a:t>
            </a:r>
            <a:r>
              <a:rPr lang="el-GR" altLang="ko-KR" sz="1400" dirty="0">
                <a:solidFill>
                  <a:prstClr val="white"/>
                </a:solidFill>
                <a:latin typeface="Calibri Light" panose="020F0302020204030204" pitchFamily="34" charset="0"/>
                <a:ea typeface="FZShuTi" pitchFamily="2" charset="-122"/>
                <a:cs typeface="Calibri" panose="020F0502020204030204" pitchFamily="34" charset="0"/>
              </a:rPr>
              <a:t>. 77/799)</a:t>
            </a:r>
            <a:endParaRPr lang="ko-KR" altLang="en-US" sz="1400" dirty="0">
              <a:solidFill>
                <a:prstClr val="white"/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0FB40D-3DCF-0390-2906-0DE64EC6503A}"/>
              </a:ext>
            </a:extLst>
          </p:cNvPr>
          <p:cNvSpPr txBox="1"/>
          <p:nvPr/>
        </p:nvSpPr>
        <p:spPr>
          <a:xfrm>
            <a:off x="3493750" y="3359790"/>
            <a:ext cx="17632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l-GR" altLang="ko-KR" sz="1400" dirty="0">
                <a:solidFill>
                  <a:prstClr val="white"/>
                </a:solidFill>
                <a:latin typeface="Calibri Light" panose="020F0302020204030204" pitchFamily="34" charset="0"/>
                <a:ea typeface="FZShuTi" pitchFamily="2" charset="-122"/>
                <a:cs typeface="Calibri" panose="020F0502020204030204" pitchFamily="34" charset="0"/>
              </a:rPr>
              <a:t>Δυνατότητα αμφισβήτησης της κύρωσης. Πρόσβαση στο αίτημα. Δικαστικός έλεγχος νομιμότητας περιορίζεται στην «πρόδηλη έλλειψη συνάφειας» (Αρ. 47 ΧΘΔΕΕ)</a:t>
            </a:r>
            <a:endParaRPr lang="ko-KR" altLang="en-US" sz="1400" dirty="0">
              <a:solidFill>
                <a:prstClr val="white"/>
              </a:solidFill>
              <a:latin typeface="Calibri Light" panose="020F0302020204030204" pitchFamily="34" charset="0"/>
              <a:ea typeface="FZShuTi" pitchFamily="2" charset="-122"/>
              <a:cs typeface="Calibri" panose="020F0502020204030204" pitchFamily="34" charset="0"/>
            </a:endParaRPr>
          </a:p>
          <a:p>
            <a:pPr algn="ctr"/>
            <a:r>
              <a:rPr lang="en-US" altLang="ko-KR" sz="1400" dirty="0">
                <a:solidFill>
                  <a:prstClr val="white"/>
                </a:solidFill>
                <a:latin typeface="Calibri Light" panose="020F03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endParaRPr lang="ko-KR" altLang="en-US" sz="1400" dirty="0">
              <a:solidFill>
                <a:prstClr val="white"/>
              </a:solidFill>
              <a:latin typeface="Calibri Light" panose="020F0302020204030204" pitchFamily="34" charset="0"/>
              <a:ea typeface="FZShuTi" pitchFamily="2" charset="-122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9FBD565-56B6-8A79-9EE2-A64034512FA4}"/>
              </a:ext>
            </a:extLst>
          </p:cNvPr>
          <p:cNvSpPr txBox="1"/>
          <p:nvPr/>
        </p:nvSpPr>
        <p:spPr>
          <a:xfrm>
            <a:off x="6562466" y="3611377"/>
            <a:ext cx="19310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l-GR" altLang="ko-KR" sz="1400" dirty="0">
                <a:solidFill>
                  <a:prstClr val="white"/>
                </a:solidFill>
                <a:latin typeface="Calibri Light" panose="020F0302020204030204" pitchFamily="34" charset="0"/>
                <a:ea typeface="FZShuTi" pitchFamily="2" charset="-122"/>
                <a:cs typeface="Calibri" panose="020F0502020204030204" pitchFamily="34" charset="0"/>
              </a:rPr>
              <a:t>Δυνατότητα προσφυγής </a:t>
            </a:r>
            <a:r>
              <a:rPr lang="en-US" altLang="ko-KR" sz="1400" dirty="0" err="1">
                <a:solidFill>
                  <a:prstClr val="white"/>
                </a:solidFill>
                <a:latin typeface="Calibri Light" panose="020F0302020204030204" pitchFamily="34" charset="0"/>
                <a:ea typeface="FZShuTi" pitchFamily="2" charset="-122"/>
                <a:cs typeface="Calibri" panose="020F0502020204030204" pitchFamily="34" charset="0"/>
              </a:rPr>
              <a:t>vs</a:t>
            </a:r>
            <a:r>
              <a:rPr lang="el-GR" altLang="ko-KR" sz="1400" dirty="0">
                <a:solidFill>
                  <a:prstClr val="white"/>
                </a:solidFill>
                <a:latin typeface="Calibri Light" panose="020F0302020204030204" pitchFamily="34" charset="0"/>
                <a:ea typeface="FZShuTi" pitchFamily="2" charset="-122"/>
                <a:cs typeface="Calibri" panose="020F0502020204030204" pitchFamily="34" charset="0"/>
              </a:rPr>
              <a:t> απόφασης παροχής πληροφοριών. Φορολογούμενος / τρίτα μέρη. Κριτήρια «πρόδηλης έλλειψης συνάφειας». </a:t>
            </a:r>
          </a:p>
          <a:p>
            <a:pPr lvl="0" algn="ctr"/>
            <a:r>
              <a:rPr lang="el-GR" altLang="ko-KR" sz="1400" dirty="0">
                <a:solidFill>
                  <a:prstClr val="white"/>
                </a:solidFill>
                <a:latin typeface="Calibri Light" panose="020F0302020204030204" pitchFamily="34" charset="0"/>
                <a:ea typeface="FZShuTi" pitchFamily="2" charset="-122"/>
                <a:cs typeface="Calibri" panose="020F0502020204030204" pitchFamily="34" charset="0"/>
              </a:rPr>
              <a:t>(Αρ. 47 + 52 παρ. 1 ΧΘΔΕΕ)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AB964D03-6537-4B1E-4AE7-FA8E71485EFC}"/>
              </a:ext>
            </a:extLst>
          </p:cNvPr>
          <p:cNvSpPr txBox="1">
            <a:spLocks/>
          </p:cNvSpPr>
          <p:nvPr/>
        </p:nvSpPr>
        <p:spPr>
          <a:xfrm>
            <a:off x="3668362" y="172616"/>
            <a:ext cx="5620412" cy="947377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7472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ΕΡΜΗΝΕΙΑ </a:t>
            </a:r>
            <a:r>
              <a:rPr 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DAC </a:t>
            </a:r>
            <a:r>
              <a:rPr lang="el-GR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από Δ.Ε.Ε.</a:t>
            </a:r>
          </a:p>
          <a:p>
            <a:pPr marL="342900" indent="-342900"/>
            <a:endParaRPr lang="en-US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/>
            <a:endParaRPr lang="en-US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/>
            <a:endParaRPr lang="el-GR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5642BCA-B78B-4C40-B50D-F0A0DEE9C2FF}"/>
              </a:ext>
            </a:extLst>
          </p:cNvPr>
          <p:cNvGrpSpPr/>
          <p:nvPr/>
        </p:nvGrpSpPr>
        <p:grpSpPr>
          <a:xfrm>
            <a:off x="8154790" y="5858146"/>
            <a:ext cx="3801980" cy="1338029"/>
            <a:chOff x="7533469" y="5864227"/>
            <a:chExt cx="3801980" cy="1338029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318B1B5F-42D7-4EA4-AC01-C43D4CD5E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33469" y="5864227"/>
              <a:ext cx="1961562" cy="1338029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E298F8FD-D9D0-44A4-A9C8-3D6516423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16575" y="6372429"/>
              <a:ext cx="1718874" cy="408921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8661330-E19A-4256-82A3-02AE128881F9}"/>
                </a:ext>
              </a:extLst>
            </p:cNvPr>
            <p:cNvCxnSpPr>
              <a:cxnSpLocks/>
            </p:cNvCxnSpPr>
            <p:nvPr/>
          </p:nvCxnSpPr>
          <p:spPr>
            <a:xfrm>
              <a:off x="9480032" y="6369651"/>
              <a:ext cx="1" cy="437423"/>
            </a:xfrm>
            <a:prstGeom prst="line">
              <a:avLst/>
            </a:prstGeom>
            <a:ln w="38100">
              <a:solidFill>
                <a:srgbClr val="7F8F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Freeform: Shape 5">
            <a:extLst>
              <a:ext uri="{FF2B5EF4-FFF2-40B4-BE49-F238E27FC236}">
                <a16:creationId xmlns:a16="http://schemas.microsoft.com/office/drawing/2014/main" id="{157F6AB3-71B0-8FD9-578F-22ACA896FE11}"/>
              </a:ext>
            </a:extLst>
          </p:cNvPr>
          <p:cNvSpPr/>
          <p:nvPr/>
        </p:nvSpPr>
        <p:spPr>
          <a:xfrm>
            <a:off x="8037121" y="1641567"/>
            <a:ext cx="2503306" cy="240964"/>
          </a:xfrm>
          <a:custGeom>
            <a:avLst/>
            <a:gdLst>
              <a:gd name="connsiteX0" fmla="*/ 0 w 1824297"/>
              <a:gd name="connsiteY0" fmla="*/ 0 h 200610"/>
              <a:gd name="connsiteX1" fmla="*/ 1824297 w 1824297"/>
              <a:gd name="connsiteY1" fmla="*/ 0 h 200610"/>
              <a:gd name="connsiteX2" fmla="*/ 1824297 w 1824297"/>
              <a:gd name="connsiteY2" fmla="*/ 200610 h 200610"/>
              <a:gd name="connsiteX3" fmla="*/ 154316 w 1824297"/>
              <a:gd name="connsiteY3" fmla="*/ 200610 h 20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4297" h="200610">
                <a:moveTo>
                  <a:pt x="0" y="0"/>
                </a:moveTo>
                <a:lnTo>
                  <a:pt x="1824297" y="0"/>
                </a:lnTo>
                <a:lnTo>
                  <a:pt x="1824297" y="200610"/>
                </a:lnTo>
                <a:lnTo>
                  <a:pt x="154316" y="20061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0A63365-BE9F-1931-9A37-ECC84EC29D26}"/>
              </a:ext>
            </a:extLst>
          </p:cNvPr>
          <p:cNvSpPr/>
          <p:nvPr/>
        </p:nvSpPr>
        <p:spPr>
          <a:xfrm rot="2700000">
            <a:off x="9962572" y="1685200"/>
            <a:ext cx="1400973" cy="132568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scene3d>
            <a:camera prst="isometricLeftDown">
              <a:rot lat="600000" lon="1200000" rev="0"/>
            </a:camera>
            <a:lightRig rig="soft" dir="t"/>
          </a:scene3d>
          <a:sp3d extrusionH="1079500">
            <a:extrusionClr>
              <a:schemeClr val="accent2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직사각형 113">
            <a:extLst>
              <a:ext uri="{FF2B5EF4-FFF2-40B4-BE49-F238E27FC236}">
                <a16:creationId xmlns:a16="http://schemas.microsoft.com/office/drawing/2014/main" id="{1A04D5D8-C75B-DFAF-3EDC-08A4FBF47D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9040" y="1909040"/>
            <a:ext cx="1969936" cy="1192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latinLnBrk="0">
              <a:lnSpc>
                <a:spcPts val="1900"/>
              </a:lnSpc>
            </a:pPr>
            <a:r>
              <a:rPr lang="en-US" altLang="ko-KR" sz="2000" b="1" dirty="0">
                <a:solidFill>
                  <a:prstClr val="white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C-</a:t>
            </a:r>
            <a:r>
              <a:rPr lang="el-GR" altLang="ko-KR" sz="2000" b="1" dirty="0">
                <a:solidFill>
                  <a:prstClr val="white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437</a:t>
            </a:r>
            <a:r>
              <a:rPr lang="en-US" altLang="ko-KR" sz="2000" b="1" dirty="0">
                <a:solidFill>
                  <a:prstClr val="white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/19 </a:t>
            </a:r>
            <a:endParaRPr lang="el-GR" altLang="ko-KR" sz="2000" b="1" dirty="0">
              <a:solidFill>
                <a:prstClr val="white"/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lvl="0" algn="ctr" defTabSz="457200" latinLnBrk="0">
              <a:lnSpc>
                <a:spcPts val="1900"/>
              </a:lnSpc>
            </a:pPr>
            <a:r>
              <a:rPr lang="en-US" altLang="ko-KR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Luxemburg </a:t>
            </a:r>
          </a:p>
          <a:p>
            <a:pPr lvl="0" algn="ctr" defTabSz="457200" latinLnBrk="0">
              <a:lnSpc>
                <a:spcPts val="1900"/>
              </a:lnSpc>
            </a:pPr>
            <a:r>
              <a:rPr lang="en-US" altLang="ko-KR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L and others</a:t>
            </a:r>
            <a:endParaRPr lang="ko-KR" altLang="en-US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ko-KR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473BD43-CEA8-79FD-D383-45B4889EC21A}"/>
              </a:ext>
            </a:extLst>
          </p:cNvPr>
          <p:cNvSpPr txBox="1"/>
          <p:nvPr/>
        </p:nvSpPr>
        <p:spPr>
          <a:xfrm>
            <a:off x="9755634" y="3409918"/>
            <a:ext cx="1822106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l-GR" altLang="ko-KR" sz="1300" dirty="0">
                <a:solidFill>
                  <a:prstClr val="white"/>
                </a:solidFill>
                <a:latin typeface="Calibri Light" panose="020F0302020204030204" pitchFamily="34" charset="0"/>
                <a:ea typeface="FZShuTi" pitchFamily="2" charset="-122"/>
                <a:cs typeface="Calibri" panose="020F0502020204030204" pitchFamily="34" charset="0"/>
              </a:rPr>
              <a:t>Το αίτημα μπορεί να αφορά περιορισμένη ομάδα ατόμων</a:t>
            </a:r>
            <a:r>
              <a:rPr lang="en-US" altLang="ko-KR" sz="1300" dirty="0">
                <a:solidFill>
                  <a:prstClr val="white"/>
                </a:solidFill>
                <a:latin typeface="Calibri Light" panose="020F03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l-GR" altLang="ko-KR" sz="1300" dirty="0">
                <a:solidFill>
                  <a:prstClr val="white"/>
                </a:solidFill>
                <a:latin typeface="Calibri Light" panose="020F0302020204030204" pitchFamily="34" charset="0"/>
                <a:ea typeface="FZShuTi" pitchFamily="2" charset="-122"/>
                <a:cs typeface="Calibri" panose="020F0502020204030204" pitchFamily="34" charset="0"/>
              </a:rPr>
              <a:t>ή ονομαστική ταυτοποίηση; Δυνατότητα παροχής πληροφοριών μετά την απόρριψη προσφυγής </a:t>
            </a:r>
            <a:r>
              <a:rPr lang="en-US" altLang="ko-KR" sz="1300" dirty="0" err="1">
                <a:solidFill>
                  <a:prstClr val="white"/>
                </a:solidFill>
                <a:latin typeface="Calibri Light" panose="020F0302020204030204" pitchFamily="34" charset="0"/>
                <a:ea typeface="FZShuTi" pitchFamily="2" charset="-122"/>
                <a:cs typeface="Calibri" panose="020F0502020204030204" pitchFamily="34" charset="0"/>
              </a:rPr>
              <a:t>vs</a:t>
            </a:r>
            <a:r>
              <a:rPr lang="el-GR" altLang="ko-KR" sz="1300" dirty="0">
                <a:solidFill>
                  <a:prstClr val="white"/>
                </a:solidFill>
                <a:latin typeface="Calibri Light" panose="020F0302020204030204" pitchFamily="34" charset="0"/>
                <a:ea typeface="FZShuTi" pitchFamily="2" charset="-122"/>
                <a:cs typeface="Calibri" panose="020F0502020204030204" pitchFamily="34" charset="0"/>
              </a:rPr>
              <a:t> αιτήματος/διαταγής παροχής πληροφοριών; </a:t>
            </a:r>
            <a:endParaRPr lang="en-US" altLang="ko-KR" sz="1300" dirty="0">
              <a:solidFill>
                <a:prstClr val="white"/>
              </a:solidFill>
              <a:latin typeface="Calibri Light" panose="020F0302020204030204" pitchFamily="34" charset="0"/>
              <a:ea typeface="FZShuTi" pitchFamily="2" charset="-122"/>
              <a:cs typeface="Calibri" panose="020F0502020204030204" pitchFamily="34" charset="0"/>
            </a:endParaRPr>
          </a:p>
          <a:p>
            <a:pPr lvl="0" algn="ctr"/>
            <a:r>
              <a:rPr lang="el-GR" altLang="ko-KR" sz="1300" dirty="0">
                <a:solidFill>
                  <a:prstClr val="white"/>
                </a:solidFill>
                <a:latin typeface="Calibri Light" panose="020F0302020204030204" pitchFamily="34" charset="0"/>
                <a:ea typeface="FZShuTi" pitchFamily="2" charset="-122"/>
                <a:cs typeface="Calibri" panose="020F0502020204030204" pitchFamily="34" charset="0"/>
              </a:rPr>
              <a:t>(Αρ. 47 ΧΘΔΕΕ)</a:t>
            </a:r>
          </a:p>
        </p:txBody>
      </p:sp>
    </p:spTree>
    <p:extLst>
      <p:ext uri="{BB962C8B-B14F-4D97-AF65-F5344CB8AC3E}">
        <p14:creationId xmlns:p14="http://schemas.microsoft.com/office/powerpoint/2010/main" val="24109219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2" grpId="0" animBg="1"/>
      <p:bldP spid="18" grpId="0" animBg="1"/>
      <p:bldP spid="14" grpId="0" animBg="1"/>
      <p:bldP spid="3" grpId="0" animBg="1"/>
      <p:bldP spid="4" grpId="0" animBg="1"/>
      <p:bldP spid="5" grpId="0" animBg="1"/>
      <p:bldP spid="6" grpId="0" animBg="1"/>
      <p:bldP spid="7" grpId="0" animBg="1"/>
      <p:bldP spid="11" grpId="0"/>
      <p:bldP spid="12" grpId="0"/>
      <p:bldP spid="13" grpId="0"/>
      <p:bldP spid="16" grpId="0"/>
      <p:bldP spid="20" grpId="0"/>
      <p:bldP spid="24" grpId="0"/>
      <p:bldP spid="33" grpId="0" animBg="1"/>
      <p:bldP spid="36" grpId="0" animBg="1"/>
      <p:bldP spid="9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787DFD8-D262-D485-B1F2-817C5A0928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49447" y="2383886"/>
            <a:ext cx="4069072" cy="2629312"/>
          </a:xfrm>
        </p:spPr>
        <p:txBody>
          <a:bodyPr>
            <a:normAutofit fontScale="92500"/>
          </a:bodyPr>
          <a:lstStyle/>
          <a:p>
            <a:pPr algn="just">
              <a:lnSpc>
                <a:spcPts val="2200"/>
              </a:lnSpc>
              <a:spcBef>
                <a:spcPts val="0"/>
              </a:spcBef>
            </a:pPr>
            <a:r>
              <a:rPr lang="el-GR" sz="2000" dirty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Πρόσβαση των φορολογικών αρχών στους </a:t>
            </a:r>
            <a:r>
              <a:rPr lang="el-GR" sz="2000" b="1" dirty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μηχανισμούς, τις διαδικασίες, τα έγγραφα </a:t>
            </a:r>
            <a:r>
              <a:rPr lang="el-GR" sz="2000" dirty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και τις πληροφορίες που συλλέγονται στο πλαίσιο της Οδηγίας 2015/849. </a:t>
            </a:r>
          </a:p>
          <a:p>
            <a:pPr algn="just">
              <a:lnSpc>
                <a:spcPts val="2200"/>
              </a:lnSpc>
              <a:spcBef>
                <a:spcPts val="0"/>
              </a:spcBef>
            </a:pPr>
            <a:endParaRPr lang="el-GR" sz="2000" dirty="0">
              <a:solidFill>
                <a:schemeClr val="bg1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2200"/>
              </a:lnSpc>
              <a:spcBef>
                <a:spcPts val="0"/>
              </a:spcBef>
            </a:pPr>
            <a:r>
              <a:rPr lang="el-GR" sz="2000" i="1" dirty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(Βάσει μέτρων δέουσας επιμέλειας πελάτη, πληροφοριών σε ΚΜΠΔ, σε χρηματοπιστωτικά ιδρύματα</a:t>
            </a:r>
            <a:r>
              <a:rPr lang="el-GR" sz="2000" dirty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5" name="Picture 4" descr="A cartoon satellite dish&#10;&#10;Description automatically generated">
            <a:extLst>
              <a:ext uri="{FF2B5EF4-FFF2-40B4-BE49-F238E27FC236}">
                <a16:creationId xmlns:a16="http://schemas.microsoft.com/office/drawing/2014/main" id="{E6943984-ABC1-7DC3-B1DF-0EB5E5383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  <a14:imgEffect>
                      <a14:artisticTexturize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871633" y="1704306"/>
            <a:ext cx="2054591" cy="1921491"/>
          </a:xfrm>
          <a:prstGeom prst="rect">
            <a:avLst/>
          </a:prstGeom>
        </p:spPr>
      </p:pic>
      <p:sp>
        <p:nvSpPr>
          <p:cNvPr id="12" name="Arc 11">
            <a:extLst>
              <a:ext uri="{FF2B5EF4-FFF2-40B4-BE49-F238E27FC236}">
                <a16:creationId xmlns:a16="http://schemas.microsoft.com/office/drawing/2014/main" id="{5D14F276-3C01-15A8-ECE9-59F41A748A22}"/>
              </a:ext>
            </a:extLst>
          </p:cNvPr>
          <p:cNvSpPr/>
          <p:nvPr/>
        </p:nvSpPr>
        <p:spPr>
          <a:xfrm rot="20241233">
            <a:off x="3824999" y="1490620"/>
            <a:ext cx="1365102" cy="1289263"/>
          </a:xfrm>
          <a:prstGeom prst="arc">
            <a:avLst>
              <a:gd name="adj1" fmla="val 16200000"/>
              <a:gd name="adj2" fmla="val 1991856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D41E59A4-133A-78C3-8DE4-50C0319D8C5A}"/>
              </a:ext>
            </a:extLst>
          </p:cNvPr>
          <p:cNvSpPr/>
          <p:nvPr/>
        </p:nvSpPr>
        <p:spPr>
          <a:xfrm rot="20241233">
            <a:off x="3833592" y="1711396"/>
            <a:ext cx="1080383" cy="899704"/>
          </a:xfrm>
          <a:prstGeom prst="arc">
            <a:avLst>
              <a:gd name="adj1" fmla="val 16200000"/>
              <a:gd name="adj2" fmla="val 1991856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35643773-5D00-DC0D-9655-C5357CE0162A}"/>
              </a:ext>
            </a:extLst>
          </p:cNvPr>
          <p:cNvSpPr/>
          <p:nvPr/>
        </p:nvSpPr>
        <p:spPr>
          <a:xfrm rot="20241233">
            <a:off x="3809296" y="1273679"/>
            <a:ext cx="1623009" cy="1539821"/>
          </a:xfrm>
          <a:prstGeom prst="arc">
            <a:avLst>
              <a:gd name="adj1" fmla="val 16200000"/>
              <a:gd name="adj2" fmla="val 1991856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0D67956-4760-4DB4-BA11-08C7A31308C1}"/>
              </a:ext>
            </a:extLst>
          </p:cNvPr>
          <p:cNvGrpSpPr/>
          <p:nvPr/>
        </p:nvGrpSpPr>
        <p:grpSpPr>
          <a:xfrm>
            <a:off x="1562277" y="573531"/>
            <a:ext cx="2163781" cy="647585"/>
            <a:chOff x="1538249" y="488677"/>
            <a:chExt cx="2163781" cy="64758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01F83B6-6C1D-4FDB-23AF-895CCE9F4829}"/>
                </a:ext>
              </a:extLst>
            </p:cNvPr>
            <p:cNvSpPr txBox="1"/>
            <p:nvPr/>
          </p:nvSpPr>
          <p:spPr>
            <a:xfrm>
              <a:off x="2198845" y="665440"/>
              <a:ext cx="15031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+mj-lt"/>
                  <a:cs typeface="Aharoni" panose="02010803020104030203" pitchFamily="2" charset="-79"/>
                </a:rPr>
                <a:t>NON-</a:t>
              </a:r>
              <a:r>
                <a:rPr lang="el-GR" b="1" dirty="0">
                  <a:solidFill>
                    <a:srgbClr val="FF0000"/>
                  </a:solidFill>
                  <a:latin typeface="+mj-lt"/>
                  <a:cs typeface="Aharoni" panose="02010803020104030203" pitchFamily="2" charset="-79"/>
                </a:rPr>
                <a:t>ΑΕΟΙ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BB73E49-4E01-A796-7478-040C73C47E9B}"/>
                </a:ext>
              </a:extLst>
            </p:cNvPr>
            <p:cNvGrpSpPr/>
            <p:nvPr/>
          </p:nvGrpSpPr>
          <p:grpSpPr>
            <a:xfrm rot="3509268">
              <a:off x="1576056" y="450870"/>
              <a:ext cx="647585" cy="723199"/>
              <a:chOff x="1084322" y="3752676"/>
              <a:chExt cx="2106366" cy="2122973"/>
            </a:xfrm>
          </p:grpSpPr>
          <p:sp>
            <p:nvSpPr>
              <p:cNvPr id="20" name="Arc 19">
                <a:extLst>
                  <a:ext uri="{FF2B5EF4-FFF2-40B4-BE49-F238E27FC236}">
                    <a16:creationId xmlns:a16="http://schemas.microsoft.com/office/drawing/2014/main" id="{E5D4F721-124C-00EA-8A76-2DDB8C54D072}"/>
                  </a:ext>
                </a:extLst>
              </p:cNvPr>
              <p:cNvSpPr/>
              <p:nvPr/>
            </p:nvSpPr>
            <p:spPr>
              <a:xfrm rot="20241233">
                <a:off x="1104702" y="4051775"/>
                <a:ext cx="1771650" cy="1777525"/>
              </a:xfrm>
              <a:prstGeom prst="arc">
                <a:avLst>
                  <a:gd name="adj1" fmla="val 16200000"/>
                  <a:gd name="adj2" fmla="val 1991856"/>
                </a:avLst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1" name="Arc 20">
                <a:extLst>
                  <a:ext uri="{FF2B5EF4-FFF2-40B4-BE49-F238E27FC236}">
                    <a16:creationId xmlns:a16="http://schemas.microsoft.com/office/drawing/2014/main" id="{D6358DB4-D1B1-B91A-2D9A-872857C2EC0C}"/>
                  </a:ext>
                </a:extLst>
              </p:cNvPr>
              <p:cNvSpPr/>
              <p:nvPr/>
            </p:nvSpPr>
            <p:spPr>
              <a:xfrm rot="20241233">
                <a:off x="1149762" y="4404191"/>
                <a:ext cx="1402138" cy="1240434"/>
              </a:xfrm>
              <a:prstGeom prst="arc">
                <a:avLst>
                  <a:gd name="adj1" fmla="val 16200000"/>
                  <a:gd name="adj2" fmla="val 1991856"/>
                </a:avLst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2" name="Arc 21">
                <a:extLst>
                  <a:ext uri="{FF2B5EF4-FFF2-40B4-BE49-F238E27FC236}">
                    <a16:creationId xmlns:a16="http://schemas.microsoft.com/office/drawing/2014/main" id="{EC342588-B0C1-A284-5601-F250B0959D11}"/>
                  </a:ext>
                </a:extLst>
              </p:cNvPr>
              <p:cNvSpPr/>
              <p:nvPr/>
            </p:nvSpPr>
            <p:spPr>
              <a:xfrm rot="20241233">
                <a:off x="1084322" y="3752676"/>
                <a:ext cx="2106366" cy="2122973"/>
              </a:xfrm>
              <a:prstGeom prst="arc">
                <a:avLst>
                  <a:gd name="adj1" fmla="val 16200000"/>
                  <a:gd name="adj2" fmla="val 1991856"/>
                </a:avLst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99C2D02E-8844-5DFB-0D37-27A323FC5082}"/>
              </a:ext>
            </a:extLst>
          </p:cNvPr>
          <p:cNvSpPr txBox="1"/>
          <p:nvPr/>
        </p:nvSpPr>
        <p:spPr>
          <a:xfrm>
            <a:off x="2604230" y="3482778"/>
            <a:ext cx="1838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002060"/>
                </a:solidFill>
                <a:latin typeface="+mj-lt"/>
                <a:cs typeface="Aharoni" panose="02010803020104030203" pitchFamily="2" charset="-79"/>
              </a:rPr>
              <a:t>Αρμόδια αρχή </a:t>
            </a:r>
            <a:r>
              <a:rPr lang="en-US" b="1" dirty="0">
                <a:solidFill>
                  <a:srgbClr val="002060"/>
                </a:solidFill>
                <a:latin typeface="+mj-lt"/>
                <a:cs typeface="Aharoni" panose="02010803020104030203" pitchFamily="2" charset="-79"/>
              </a:rPr>
              <a:t>KM</a:t>
            </a:r>
            <a:endParaRPr lang="el-GR" b="1" dirty="0">
              <a:solidFill>
                <a:srgbClr val="002060"/>
              </a:solidFill>
              <a:latin typeface="+mj-lt"/>
              <a:cs typeface="Aharoni" panose="02010803020104030203" pitchFamily="2" charset="-79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3105FE7-4984-5E2C-C531-CE32CE379AD1}"/>
              </a:ext>
            </a:extLst>
          </p:cNvPr>
          <p:cNvSpPr txBox="1"/>
          <p:nvPr/>
        </p:nvSpPr>
        <p:spPr>
          <a:xfrm>
            <a:off x="4967992" y="538773"/>
            <a:ext cx="1838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002060"/>
                </a:solidFill>
                <a:latin typeface="+mj-lt"/>
                <a:cs typeface="Aharoni" panose="02010803020104030203" pitchFamily="2" charset="-79"/>
              </a:rPr>
              <a:t>Αρμόδια αρχή άλλου </a:t>
            </a:r>
            <a:r>
              <a:rPr lang="en-US" b="1" dirty="0">
                <a:solidFill>
                  <a:srgbClr val="002060"/>
                </a:solidFill>
                <a:latin typeface="+mj-lt"/>
                <a:cs typeface="Aharoni" panose="02010803020104030203" pitchFamily="2" charset="-79"/>
              </a:rPr>
              <a:t>KM</a:t>
            </a:r>
            <a:endParaRPr lang="el-GR" b="1" dirty="0">
              <a:solidFill>
                <a:srgbClr val="002060"/>
              </a:solidFill>
              <a:latin typeface="+mj-lt"/>
              <a:cs typeface="Aharoni" panose="02010803020104030203" pitchFamily="2" charset="-79"/>
            </a:endParaRPr>
          </a:p>
        </p:txBody>
      </p:sp>
      <p:pic>
        <p:nvPicPr>
          <p:cNvPr id="28" name="Picture 27" descr="A blue circle with a white letter in it&#10;&#10;Description automatically generated">
            <a:extLst>
              <a:ext uri="{FF2B5EF4-FFF2-40B4-BE49-F238E27FC236}">
                <a16:creationId xmlns:a16="http://schemas.microsoft.com/office/drawing/2014/main" id="{C76FA711-0678-FBCD-3DF5-1CD575476FC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2920" y="4810502"/>
            <a:ext cx="844623" cy="84462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A3EE690-7C67-AE83-D9BC-4523CDED2FCE}"/>
              </a:ext>
            </a:extLst>
          </p:cNvPr>
          <p:cNvSpPr txBox="1"/>
          <p:nvPr/>
        </p:nvSpPr>
        <p:spPr>
          <a:xfrm>
            <a:off x="977549" y="4721129"/>
            <a:ext cx="440813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 indent="-1588" algn="just">
              <a:lnSpc>
                <a:spcPts val="1800"/>
              </a:lnSpc>
            </a:pPr>
            <a:r>
              <a:rPr lang="el-GR" sz="2000" dirty="0">
                <a:solidFill>
                  <a:srgbClr val="008000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Πρόσβαση των φορολογικών αρχών σε πληροφορίες σχετικά με τον </a:t>
            </a:r>
            <a:r>
              <a:rPr lang="el-GR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πραγματικό δικαιούχο </a:t>
            </a:r>
            <a:r>
              <a:rPr lang="el-GR" sz="2000" dirty="0">
                <a:solidFill>
                  <a:srgbClr val="008000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που συλλέγονται με βάση τους</a:t>
            </a:r>
            <a:r>
              <a:rPr lang="el-GR" sz="2000" dirty="0">
                <a:latin typeface="Calibri Light" panose="020F0302020204030204" pitchFamily="34" charset="0"/>
                <a:cs typeface="Calibri" panose="020F0502020204030204" pitchFamily="34" charset="0"/>
              </a:rPr>
              <a:t> </a:t>
            </a:r>
            <a:r>
              <a:rPr lang="el-GR" sz="2000" dirty="0">
                <a:solidFill>
                  <a:srgbClr val="008000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κανόνες για το </a:t>
            </a:r>
            <a:r>
              <a:rPr lang="en-US" sz="2000" dirty="0">
                <a:solidFill>
                  <a:srgbClr val="008000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AML</a:t>
            </a:r>
            <a:r>
              <a:rPr lang="el-GR" sz="2000" dirty="0">
                <a:solidFill>
                  <a:srgbClr val="008000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80B3756-85CC-43CD-92B8-AE3DFF2836A4}"/>
              </a:ext>
            </a:extLst>
          </p:cNvPr>
          <p:cNvGrpSpPr/>
          <p:nvPr/>
        </p:nvGrpSpPr>
        <p:grpSpPr>
          <a:xfrm>
            <a:off x="-14900" y="5836167"/>
            <a:ext cx="3801980" cy="1338029"/>
            <a:chOff x="7533469" y="5864227"/>
            <a:chExt cx="3801980" cy="1338029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FC781009-EBE9-4748-9167-E06816CEF1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33469" y="5864227"/>
              <a:ext cx="1961562" cy="1338029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02EC5630-03F8-4FED-8E8C-1E5A3E7F78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r:link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16575" y="6372429"/>
              <a:ext cx="1718874" cy="408921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182DF69-754E-4680-A5AE-073BEC46EDA9}"/>
                </a:ext>
              </a:extLst>
            </p:cNvPr>
            <p:cNvCxnSpPr>
              <a:cxnSpLocks/>
            </p:cNvCxnSpPr>
            <p:nvPr/>
          </p:nvCxnSpPr>
          <p:spPr>
            <a:xfrm>
              <a:off x="9480032" y="6369651"/>
              <a:ext cx="1" cy="437423"/>
            </a:xfrm>
            <a:prstGeom prst="line">
              <a:avLst/>
            </a:prstGeom>
            <a:ln w="38100">
              <a:solidFill>
                <a:srgbClr val="7F8F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8596A91-A9A2-4445-883E-2BFB827F1BCC}"/>
              </a:ext>
            </a:extLst>
          </p:cNvPr>
          <p:cNvGrpSpPr/>
          <p:nvPr/>
        </p:nvGrpSpPr>
        <p:grpSpPr>
          <a:xfrm>
            <a:off x="0" y="130979"/>
            <a:ext cx="1720081" cy="1532690"/>
            <a:chOff x="0" y="130979"/>
            <a:chExt cx="1720081" cy="1532690"/>
          </a:xfrm>
        </p:grpSpPr>
        <p:sp>
          <p:nvSpPr>
            <p:cNvPr id="2" name="Flowchart: Delay 1">
              <a:extLst>
                <a:ext uri="{FF2B5EF4-FFF2-40B4-BE49-F238E27FC236}">
                  <a16:creationId xmlns:a16="http://schemas.microsoft.com/office/drawing/2014/main" id="{CCC8475B-98B1-4D21-8CF9-4DE069B22C90}"/>
                </a:ext>
              </a:extLst>
            </p:cNvPr>
            <p:cNvSpPr/>
            <p:nvPr/>
          </p:nvSpPr>
          <p:spPr>
            <a:xfrm>
              <a:off x="0" y="130979"/>
              <a:ext cx="1666875" cy="1532690"/>
            </a:xfrm>
            <a:prstGeom prst="flowChartDelay">
              <a:avLst/>
            </a:prstGeom>
            <a:solidFill>
              <a:srgbClr val="4A66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33C2F1D-D0E4-9AFE-9460-F83C3062361B}"/>
                </a:ext>
              </a:extLst>
            </p:cNvPr>
            <p:cNvSpPr txBox="1"/>
            <p:nvPr/>
          </p:nvSpPr>
          <p:spPr>
            <a:xfrm>
              <a:off x="53206" y="404523"/>
              <a:ext cx="16668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Calibri" panose="020F0502020204030204" pitchFamily="34" charset="0"/>
                  <a:cs typeface="Aharoni" panose="02010803020104030203" pitchFamily="2" charset="-79"/>
                </a:rPr>
                <a:t>DAC </a:t>
              </a:r>
              <a:r>
                <a:rPr lang="el-GR" b="1" dirty="0">
                  <a:solidFill>
                    <a:schemeClr val="bg1"/>
                  </a:solidFill>
                  <a:latin typeface="Calibri" panose="020F0502020204030204" pitchFamily="34" charset="0"/>
                  <a:cs typeface="Aharoni" panose="02010803020104030203" pitchFamily="2" charset="-79"/>
                </a:rPr>
                <a:t>5</a:t>
              </a:r>
              <a:endParaRPr lang="en-US" b="1" dirty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endParaRPr>
            </a:p>
            <a:p>
              <a:r>
                <a:rPr lang="el-GR" dirty="0">
                  <a:solidFill>
                    <a:schemeClr val="bg1"/>
                  </a:solidFill>
                  <a:latin typeface="Calibri" panose="020F0502020204030204" pitchFamily="34" charset="0"/>
                  <a:cs typeface="Aharoni" panose="02010803020104030203" pitchFamily="2" charset="-79"/>
                </a:rPr>
                <a:t>Οδηγία 2016/2258/ΕΕ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986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 animBg="1"/>
      <p:bldP spid="15" grpId="0" animBg="1"/>
      <p:bldP spid="16" grpId="0" animBg="1"/>
      <p:bldP spid="23" grpId="0"/>
      <p:bldP spid="25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787DFD8-D262-D485-B1F2-817C5A0928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64147" y="1991367"/>
            <a:ext cx="3512439" cy="2662668"/>
          </a:xfrm>
        </p:spPr>
        <p:txBody>
          <a:bodyPr>
            <a:normAutofit/>
          </a:bodyPr>
          <a:lstStyle/>
          <a:p>
            <a:pPr algn="ctr">
              <a:lnSpc>
                <a:spcPts val="3600"/>
              </a:lnSpc>
              <a:spcAft>
                <a:spcPts val="1200"/>
              </a:spcAft>
            </a:pPr>
            <a:endParaRPr lang="el-GR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Ζητήματα συμβατότητας με: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Άρθ. 7 ΧΘΔΕΕ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Άρθ. 49 παρ. 1 ΧΘΔΕΕ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Άρθ. 6 παρ. 3 ΣΕΕ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Άρθρο 52 παρ. 1 ΧΘΔΕΕ</a:t>
            </a:r>
          </a:p>
        </p:txBody>
      </p:sp>
      <p:pic>
        <p:nvPicPr>
          <p:cNvPr id="5" name="Picture 4" descr="A cartoon satellite dish&#10;&#10;Description automatically generated">
            <a:extLst>
              <a:ext uri="{FF2B5EF4-FFF2-40B4-BE49-F238E27FC236}">
                <a16:creationId xmlns:a16="http://schemas.microsoft.com/office/drawing/2014/main" id="{E6943984-ABC1-7DC3-B1DF-0EB5E5383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  <a14:imgEffect>
                      <a14:artisticTexturize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871633" y="1704306"/>
            <a:ext cx="2054591" cy="1921491"/>
          </a:xfrm>
          <a:prstGeom prst="rect">
            <a:avLst/>
          </a:prstGeom>
        </p:spPr>
      </p:pic>
      <p:sp>
        <p:nvSpPr>
          <p:cNvPr id="12" name="Arc 11">
            <a:extLst>
              <a:ext uri="{FF2B5EF4-FFF2-40B4-BE49-F238E27FC236}">
                <a16:creationId xmlns:a16="http://schemas.microsoft.com/office/drawing/2014/main" id="{5D14F276-3C01-15A8-ECE9-59F41A748A22}"/>
              </a:ext>
            </a:extLst>
          </p:cNvPr>
          <p:cNvSpPr/>
          <p:nvPr/>
        </p:nvSpPr>
        <p:spPr>
          <a:xfrm rot="20241233">
            <a:off x="3781271" y="1464753"/>
            <a:ext cx="1365102" cy="1289263"/>
          </a:xfrm>
          <a:prstGeom prst="arc">
            <a:avLst>
              <a:gd name="adj1" fmla="val 16200000"/>
              <a:gd name="adj2" fmla="val 1991856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D41E59A4-133A-78C3-8DE4-50C0319D8C5A}"/>
              </a:ext>
            </a:extLst>
          </p:cNvPr>
          <p:cNvSpPr/>
          <p:nvPr/>
        </p:nvSpPr>
        <p:spPr>
          <a:xfrm rot="20241233">
            <a:off x="3833592" y="1711396"/>
            <a:ext cx="1080383" cy="899704"/>
          </a:xfrm>
          <a:prstGeom prst="arc">
            <a:avLst>
              <a:gd name="adj1" fmla="val 16200000"/>
              <a:gd name="adj2" fmla="val 1991856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35643773-5D00-DC0D-9655-C5357CE0162A}"/>
              </a:ext>
            </a:extLst>
          </p:cNvPr>
          <p:cNvSpPr/>
          <p:nvPr/>
        </p:nvSpPr>
        <p:spPr>
          <a:xfrm rot="20241233">
            <a:off x="3765755" y="1221456"/>
            <a:ext cx="1623009" cy="1539821"/>
          </a:xfrm>
          <a:prstGeom prst="arc">
            <a:avLst>
              <a:gd name="adj1" fmla="val 16200000"/>
              <a:gd name="adj2" fmla="val 1991856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4396EF4-97A4-46C5-B229-6434FA34B97E}"/>
              </a:ext>
            </a:extLst>
          </p:cNvPr>
          <p:cNvGrpSpPr/>
          <p:nvPr/>
        </p:nvGrpSpPr>
        <p:grpSpPr>
          <a:xfrm>
            <a:off x="1603821" y="573531"/>
            <a:ext cx="1796632" cy="647585"/>
            <a:chOff x="81870" y="2002756"/>
            <a:chExt cx="1796632" cy="64758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01F83B6-6C1D-4FDB-23AF-895CCE9F4829}"/>
                </a:ext>
              </a:extLst>
            </p:cNvPr>
            <p:cNvSpPr txBox="1"/>
            <p:nvPr/>
          </p:nvSpPr>
          <p:spPr>
            <a:xfrm>
              <a:off x="750224" y="2141883"/>
              <a:ext cx="11282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>
                  <a:solidFill>
                    <a:srgbClr val="002060"/>
                  </a:solidFill>
                  <a:latin typeface="+mj-lt"/>
                  <a:cs typeface="Aharoni" panose="02010803020104030203" pitchFamily="2" charset="-79"/>
                </a:rPr>
                <a:t>ΑΕΟΙ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BB73E49-4E01-A796-7478-040C73C47E9B}"/>
                </a:ext>
              </a:extLst>
            </p:cNvPr>
            <p:cNvGrpSpPr/>
            <p:nvPr/>
          </p:nvGrpSpPr>
          <p:grpSpPr>
            <a:xfrm rot="3509268">
              <a:off x="119677" y="1964949"/>
              <a:ext cx="647585" cy="723199"/>
              <a:chOff x="1084322" y="3752676"/>
              <a:chExt cx="2106366" cy="2122973"/>
            </a:xfrm>
          </p:grpSpPr>
          <p:sp>
            <p:nvSpPr>
              <p:cNvPr id="20" name="Arc 19">
                <a:extLst>
                  <a:ext uri="{FF2B5EF4-FFF2-40B4-BE49-F238E27FC236}">
                    <a16:creationId xmlns:a16="http://schemas.microsoft.com/office/drawing/2014/main" id="{E5D4F721-124C-00EA-8A76-2DDB8C54D072}"/>
                  </a:ext>
                </a:extLst>
              </p:cNvPr>
              <p:cNvSpPr/>
              <p:nvPr/>
            </p:nvSpPr>
            <p:spPr>
              <a:xfrm rot="20241233">
                <a:off x="1104702" y="4051775"/>
                <a:ext cx="1771650" cy="1777525"/>
              </a:xfrm>
              <a:prstGeom prst="arc">
                <a:avLst>
                  <a:gd name="adj1" fmla="val 16200000"/>
                  <a:gd name="adj2" fmla="val 1991856"/>
                </a:avLst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1" name="Arc 20">
                <a:extLst>
                  <a:ext uri="{FF2B5EF4-FFF2-40B4-BE49-F238E27FC236}">
                    <a16:creationId xmlns:a16="http://schemas.microsoft.com/office/drawing/2014/main" id="{D6358DB4-D1B1-B91A-2D9A-872857C2EC0C}"/>
                  </a:ext>
                </a:extLst>
              </p:cNvPr>
              <p:cNvSpPr/>
              <p:nvPr/>
            </p:nvSpPr>
            <p:spPr>
              <a:xfrm rot="20241233">
                <a:off x="1149762" y="4404191"/>
                <a:ext cx="1402138" cy="1240434"/>
              </a:xfrm>
              <a:prstGeom prst="arc">
                <a:avLst>
                  <a:gd name="adj1" fmla="val 16200000"/>
                  <a:gd name="adj2" fmla="val 1991856"/>
                </a:avLst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2" name="Arc 21">
                <a:extLst>
                  <a:ext uri="{FF2B5EF4-FFF2-40B4-BE49-F238E27FC236}">
                    <a16:creationId xmlns:a16="http://schemas.microsoft.com/office/drawing/2014/main" id="{EC342588-B0C1-A284-5601-F250B0959D11}"/>
                  </a:ext>
                </a:extLst>
              </p:cNvPr>
              <p:cNvSpPr/>
              <p:nvPr/>
            </p:nvSpPr>
            <p:spPr>
              <a:xfrm rot="20241233">
                <a:off x="1084322" y="3752676"/>
                <a:ext cx="2106366" cy="2122973"/>
              </a:xfrm>
              <a:prstGeom prst="arc">
                <a:avLst>
                  <a:gd name="adj1" fmla="val 16200000"/>
                  <a:gd name="adj2" fmla="val 1991856"/>
                </a:avLst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99C2D02E-8844-5DFB-0D37-27A323FC5082}"/>
              </a:ext>
            </a:extLst>
          </p:cNvPr>
          <p:cNvSpPr txBox="1"/>
          <p:nvPr/>
        </p:nvSpPr>
        <p:spPr>
          <a:xfrm>
            <a:off x="2604230" y="3482778"/>
            <a:ext cx="1838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002060"/>
                </a:solidFill>
                <a:latin typeface="+mj-lt"/>
                <a:cs typeface="Aharoni" panose="02010803020104030203" pitchFamily="2" charset="-79"/>
              </a:rPr>
              <a:t>Αρμόδια αρχή </a:t>
            </a:r>
            <a:r>
              <a:rPr lang="en-US" b="1" dirty="0">
                <a:solidFill>
                  <a:srgbClr val="002060"/>
                </a:solidFill>
                <a:latin typeface="+mj-lt"/>
                <a:cs typeface="Aharoni" panose="02010803020104030203" pitchFamily="2" charset="-79"/>
              </a:rPr>
              <a:t>KM</a:t>
            </a:r>
            <a:endParaRPr lang="el-GR" b="1" dirty="0">
              <a:solidFill>
                <a:srgbClr val="002060"/>
              </a:solidFill>
              <a:latin typeface="+mj-lt"/>
              <a:cs typeface="Aharoni" panose="02010803020104030203" pitchFamily="2" charset="-79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3105FE7-4984-5E2C-C531-CE32CE379AD1}"/>
              </a:ext>
            </a:extLst>
          </p:cNvPr>
          <p:cNvSpPr txBox="1"/>
          <p:nvPr/>
        </p:nvSpPr>
        <p:spPr>
          <a:xfrm>
            <a:off x="5022120" y="484465"/>
            <a:ext cx="1838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002060"/>
                </a:solidFill>
                <a:latin typeface="+mj-lt"/>
                <a:cs typeface="Aharoni" panose="02010803020104030203" pitchFamily="2" charset="-79"/>
              </a:rPr>
              <a:t>Αρμόδια αρχή άλλου </a:t>
            </a:r>
            <a:r>
              <a:rPr lang="en-US" b="1" dirty="0">
                <a:solidFill>
                  <a:srgbClr val="002060"/>
                </a:solidFill>
                <a:latin typeface="+mj-lt"/>
                <a:cs typeface="Aharoni" panose="02010803020104030203" pitchFamily="2" charset="-79"/>
              </a:rPr>
              <a:t>KM</a:t>
            </a:r>
            <a:endParaRPr lang="el-GR" b="1" dirty="0">
              <a:solidFill>
                <a:srgbClr val="002060"/>
              </a:solidFill>
              <a:latin typeface="+mj-lt"/>
              <a:cs typeface="Aharoni" panose="02010803020104030203" pitchFamily="2" charset="-79"/>
            </a:endParaRPr>
          </a:p>
        </p:txBody>
      </p:sp>
      <p:pic>
        <p:nvPicPr>
          <p:cNvPr id="28" name="Picture 27" descr="A blue circle with a white letter in it&#10;&#10;Description automatically generated">
            <a:extLst>
              <a:ext uri="{FF2B5EF4-FFF2-40B4-BE49-F238E27FC236}">
                <a16:creationId xmlns:a16="http://schemas.microsoft.com/office/drawing/2014/main" id="{C76FA711-0678-FBCD-3DF5-1CD575476FC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20353" y="5132678"/>
            <a:ext cx="844623" cy="84462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A3EE690-7C67-AE83-D9BC-4523CDED2FCE}"/>
              </a:ext>
            </a:extLst>
          </p:cNvPr>
          <p:cNvSpPr txBox="1"/>
          <p:nvPr/>
        </p:nvSpPr>
        <p:spPr>
          <a:xfrm>
            <a:off x="1064976" y="5116019"/>
            <a:ext cx="527410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 indent="-1588" algn="just">
              <a:lnSpc>
                <a:spcPts val="1800"/>
              </a:lnSpc>
            </a:pPr>
            <a:r>
              <a:rPr lang="el-GR" sz="2000" dirty="0">
                <a:solidFill>
                  <a:srgbClr val="008000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Κανόνες </a:t>
            </a:r>
            <a:r>
              <a:rPr lang="el-GR" sz="2000" b="1" dirty="0">
                <a:solidFill>
                  <a:srgbClr val="4A66AC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υποχρεωτικής γνωστοποίησης</a:t>
            </a:r>
            <a:r>
              <a:rPr lang="el-GR" sz="2000" dirty="0">
                <a:solidFill>
                  <a:srgbClr val="008000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για τους ενδιάμεσους και </a:t>
            </a:r>
            <a:r>
              <a:rPr lang="el-GR" sz="2000" b="1" dirty="0">
                <a:solidFill>
                  <a:srgbClr val="4A66AC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ΑΕΟΙ</a:t>
            </a:r>
            <a:r>
              <a:rPr lang="el-GR" sz="2000" dirty="0">
                <a:solidFill>
                  <a:srgbClr val="008000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σχετικά με διασυνοριακές ρυθμίσεις φορολογικού σχεδιασμού. Αφορά όλους τους φόρους πλην ΦΠΑ.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4D87661-033C-2B23-BB32-BE96DE442CF4}"/>
              </a:ext>
            </a:extLst>
          </p:cNvPr>
          <p:cNvGrpSpPr/>
          <p:nvPr/>
        </p:nvGrpSpPr>
        <p:grpSpPr>
          <a:xfrm>
            <a:off x="115607" y="3066601"/>
            <a:ext cx="2095549" cy="1476374"/>
            <a:chOff x="299180" y="351178"/>
            <a:chExt cx="1838325" cy="1476374"/>
          </a:xfrm>
          <a:solidFill>
            <a:srgbClr val="5A8038"/>
          </a:solidFill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D047B96-EF50-8133-55FA-02CA8C0C5C61}"/>
                </a:ext>
              </a:extLst>
            </p:cNvPr>
            <p:cNvSpPr/>
            <p:nvPr/>
          </p:nvSpPr>
          <p:spPr>
            <a:xfrm>
              <a:off x="299180" y="351178"/>
              <a:ext cx="1838325" cy="1476374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7608BC9-7E16-50FD-3442-F61E0A454028}"/>
                </a:ext>
              </a:extLst>
            </p:cNvPr>
            <p:cNvSpPr txBox="1"/>
            <p:nvPr/>
          </p:nvSpPr>
          <p:spPr>
            <a:xfrm>
              <a:off x="321485" y="656296"/>
              <a:ext cx="1791410" cy="877163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l-GR" sz="1700" b="1" dirty="0">
                  <a:solidFill>
                    <a:schemeClr val="bg1"/>
                  </a:solidFill>
                  <a:latin typeface="+mj-lt"/>
                  <a:cs typeface="Aharoni" panose="02010803020104030203" pitchFamily="2" charset="-79"/>
                </a:rPr>
                <a:t>Υποχρεωτική γνωστοποίηση</a:t>
              </a:r>
            </a:p>
            <a:p>
              <a:pPr algn="ctr"/>
              <a:r>
                <a:rPr lang="el-GR" sz="1700" b="1" dirty="0">
                  <a:solidFill>
                    <a:schemeClr val="bg1"/>
                  </a:solidFill>
                  <a:latin typeface="+mj-lt"/>
                  <a:cs typeface="Aharoni" panose="02010803020104030203" pitchFamily="2" charset="-79"/>
                </a:rPr>
                <a:t>από ενδιάμεσο </a:t>
              </a:r>
            </a:p>
          </p:txBody>
        </p:sp>
      </p:grpSp>
      <p:sp>
        <p:nvSpPr>
          <p:cNvPr id="8" name="Arrow: Right 7">
            <a:extLst>
              <a:ext uri="{FF2B5EF4-FFF2-40B4-BE49-F238E27FC236}">
                <a16:creationId xmlns:a16="http://schemas.microsoft.com/office/drawing/2014/main" id="{0F7AD454-328C-EA01-1FF9-2F95EFEF78B5}"/>
              </a:ext>
            </a:extLst>
          </p:cNvPr>
          <p:cNvSpPr/>
          <p:nvPr/>
        </p:nvSpPr>
        <p:spPr>
          <a:xfrm>
            <a:off x="2179212" y="3625797"/>
            <a:ext cx="421127" cy="382926"/>
          </a:xfrm>
          <a:prstGeom prst="rightArrow">
            <a:avLst/>
          </a:prstGeom>
          <a:solidFill>
            <a:srgbClr val="5A8038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0AEF17-DC8F-E7CC-34F2-2547C0E16003}"/>
              </a:ext>
            </a:extLst>
          </p:cNvPr>
          <p:cNvSpPr/>
          <p:nvPr/>
        </p:nvSpPr>
        <p:spPr>
          <a:xfrm>
            <a:off x="8244554" y="4873706"/>
            <a:ext cx="3512439" cy="962461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39C1C5-03E3-EB0B-0B04-94D950E23E60}"/>
              </a:ext>
            </a:extLst>
          </p:cNvPr>
          <p:cNvSpPr txBox="1"/>
          <p:nvPr/>
        </p:nvSpPr>
        <p:spPr>
          <a:xfrm>
            <a:off x="8390150" y="4882060"/>
            <a:ext cx="32212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Νέοι κανόνες στην 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DAC 8</a:t>
            </a:r>
            <a:r>
              <a:rPr lang="el-G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για αυτούς που βάσει εθνικής νομοθεσίας δεσμεύονται από το απόρρητο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0975D6A-C08A-4C2C-9142-DCFD8949D953}"/>
              </a:ext>
            </a:extLst>
          </p:cNvPr>
          <p:cNvGrpSpPr/>
          <p:nvPr/>
        </p:nvGrpSpPr>
        <p:grpSpPr>
          <a:xfrm>
            <a:off x="-14900" y="5836167"/>
            <a:ext cx="3801980" cy="1338029"/>
            <a:chOff x="7533469" y="5864227"/>
            <a:chExt cx="3801980" cy="1338029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63864405-A4BB-4515-B4FF-1653B84ECC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33469" y="5864227"/>
              <a:ext cx="1961562" cy="1338029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E9FC4F70-137F-4596-82C9-F70FD240CB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r:link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16575" y="6372429"/>
              <a:ext cx="1718874" cy="408921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FAD3AC8-206D-45EC-BC05-D7421BD8CF63}"/>
                </a:ext>
              </a:extLst>
            </p:cNvPr>
            <p:cNvCxnSpPr>
              <a:cxnSpLocks/>
            </p:cNvCxnSpPr>
            <p:nvPr/>
          </p:nvCxnSpPr>
          <p:spPr>
            <a:xfrm>
              <a:off x="9480032" y="6369651"/>
              <a:ext cx="1" cy="437423"/>
            </a:xfrm>
            <a:prstGeom prst="line">
              <a:avLst/>
            </a:prstGeom>
            <a:ln w="38100">
              <a:solidFill>
                <a:srgbClr val="7F8F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F023DA8-07E5-45E1-8B49-A3524AB40F23}"/>
              </a:ext>
            </a:extLst>
          </p:cNvPr>
          <p:cNvGrpSpPr/>
          <p:nvPr/>
        </p:nvGrpSpPr>
        <p:grpSpPr>
          <a:xfrm>
            <a:off x="0" y="130979"/>
            <a:ext cx="1720081" cy="1532690"/>
            <a:chOff x="0" y="130979"/>
            <a:chExt cx="1720081" cy="1532690"/>
          </a:xfrm>
        </p:grpSpPr>
        <p:sp>
          <p:nvSpPr>
            <p:cNvPr id="33" name="Flowchart: Delay 32">
              <a:extLst>
                <a:ext uri="{FF2B5EF4-FFF2-40B4-BE49-F238E27FC236}">
                  <a16:creationId xmlns:a16="http://schemas.microsoft.com/office/drawing/2014/main" id="{50B1B40D-7193-4C96-BBF6-B610CD0C84A7}"/>
                </a:ext>
              </a:extLst>
            </p:cNvPr>
            <p:cNvSpPr/>
            <p:nvPr/>
          </p:nvSpPr>
          <p:spPr>
            <a:xfrm>
              <a:off x="0" y="130979"/>
              <a:ext cx="1666875" cy="1532690"/>
            </a:xfrm>
            <a:prstGeom prst="flowChartDelay">
              <a:avLst/>
            </a:prstGeom>
            <a:solidFill>
              <a:srgbClr val="4A66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9B745B0-7965-4737-8D77-A08C317D5484}"/>
                </a:ext>
              </a:extLst>
            </p:cNvPr>
            <p:cNvSpPr txBox="1"/>
            <p:nvPr/>
          </p:nvSpPr>
          <p:spPr>
            <a:xfrm>
              <a:off x="53206" y="404523"/>
              <a:ext cx="16668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Calibri" panose="020F0502020204030204" pitchFamily="34" charset="0"/>
                  <a:cs typeface="Aharoni" panose="02010803020104030203" pitchFamily="2" charset="-79"/>
                </a:rPr>
                <a:t>DAC 6</a:t>
              </a:r>
            </a:p>
            <a:p>
              <a:r>
                <a:rPr lang="el-GR" dirty="0">
                  <a:solidFill>
                    <a:schemeClr val="bg1"/>
                  </a:solidFill>
                  <a:latin typeface="Calibri" panose="020F0502020204030204" pitchFamily="34" charset="0"/>
                  <a:cs typeface="Aharoni" panose="02010803020104030203" pitchFamily="2" charset="-79"/>
                </a:rPr>
                <a:t>Οδηγία 201</a:t>
              </a:r>
              <a:r>
                <a:rPr lang="en-US" dirty="0">
                  <a:solidFill>
                    <a:schemeClr val="bg1"/>
                  </a:solidFill>
                  <a:latin typeface="Calibri" panose="020F0502020204030204" pitchFamily="34" charset="0"/>
                  <a:cs typeface="Aharoni" panose="02010803020104030203" pitchFamily="2" charset="-79"/>
                </a:rPr>
                <a:t>8</a:t>
              </a:r>
              <a:r>
                <a:rPr lang="el-GR" dirty="0">
                  <a:solidFill>
                    <a:schemeClr val="bg1"/>
                  </a:solidFill>
                  <a:latin typeface="Calibri" panose="020F0502020204030204" pitchFamily="34" charset="0"/>
                  <a:cs typeface="Aharoni" panose="02010803020104030203" pitchFamily="2" charset="-79"/>
                </a:rPr>
                <a:t>/</a:t>
              </a:r>
              <a:r>
                <a:rPr lang="en-US" dirty="0">
                  <a:solidFill>
                    <a:schemeClr val="bg1"/>
                  </a:solidFill>
                  <a:latin typeface="Calibri" panose="020F0502020204030204" pitchFamily="34" charset="0"/>
                  <a:cs typeface="Aharoni" panose="02010803020104030203" pitchFamily="2" charset="-79"/>
                </a:rPr>
                <a:t>882</a:t>
              </a:r>
              <a:r>
                <a:rPr lang="el-GR" dirty="0">
                  <a:solidFill>
                    <a:schemeClr val="bg1"/>
                  </a:solidFill>
                  <a:latin typeface="Calibri" panose="020F0502020204030204" pitchFamily="34" charset="0"/>
                  <a:cs typeface="Aharoni" panose="02010803020104030203" pitchFamily="2" charset="-79"/>
                </a:rPr>
                <a:t>/ΕΕ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577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 animBg="1"/>
      <p:bldP spid="15" grpId="0" animBg="1"/>
      <p:bldP spid="16" grpId="0" animBg="1"/>
      <p:bldP spid="23" grpId="0"/>
      <p:bldP spid="25" grpId="0"/>
      <p:bldP spid="29" grpId="0"/>
      <p:bldP spid="8" grpId="0" animBg="1"/>
      <p:bldP spid="11" grpId="0" animBg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756B1496-F79D-63A6-61DF-CCE6BADAABE4}"/>
              </a:ext>
            </a:extLst>
          </p:cNvPr>
          <p:cNvSpPr/>
          <p:nvPr/>
        </p:nvSpPr>
        <p:spPr>
          <a:xfrm>
            <a:off x="9729753" y="2702669"/>
            <a:ext cx="1004752" cy="101887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3F233B8-6C17-75D3-1787-638B071E80CD}"/>
              </a:ext>
            </a:extLst>
          </p:cNvPr>
          <p:cNvSpPr/>
          <p:nvPr/>
        </p:nvSpPr>
        <p:spPr>
          <a:xfrm>
            <a:off x="5271810" y="2737660"/>
            <a:ext cx="1004752" cy="101887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BAAC94E-4612-AEBD-3C44-F3CC6998B812}"/>
              </a:ext>
            </a:extLst>
          </p:cNvPr>
          <p:cNvSpPr/>
          <p:nvPr/>
        </p:nvSpPr>
        <p:spPr>
          <a:xfrm>
            <a:off x="1213129" y="2784204"/>
            <a:ext cx="979065" cy="101887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3323D3-898B-3350-643A-BEC459C07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2F071657-61CF-5BC5-4B70-B7E6AED33821}"/>
              </a:ext>
            </a:extLst>
          </p:cNvPr>
          <p:cNvSpPr/>
          <p:nvPr/>
        </p:nvSpPr>
        <p:spPr>
          <a:xfrm>
            <a:off x="1702662" y="1186052"/>
            <a:ext cx="45719" cy="101887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53">
            <a:extLst>
              <a:ext uri="{FF2B5EF4-FFF2-40B4-BE49-F238E27FC236}">
                <a16:creationId xmlns:a16="http://schemas.microsoft.com/office/drawing/2014/main" id="{4E391B13-4F70-3CB3-C4E0-831A17CA8AAF}"/>
              </a:ext>
            </a:extLst>
          </p:cNvPr>
          <p:cNvSpPr/>
          <p:nvPr/>
        </p:nvSpPr>
        <p:spPr>
          <a:xfrm>
            <a:off x="5794352" y="1092604"/>
            <a:ext cx="45719" cy="10188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56">
            <a:extLst>
              <a:ext uri="{FF2B5EF4-FFF2-40B4-BE49-F238E27FC236}">
                <a16:creationId xmlns:a16="http://schemas.microsoft.com/office/drawing/2014/main" id="{B14FFBA0-1562-1021-4C27-0F0433B295F9}"/>
              </a:ext>
            </a:extLst>
          </p:cNvPr>
          <p:cNvSpPr/>
          <p:nvPr/>
        </p:nvSpPr>
        <p:spPr>
          <a:xfrm>
            <a:off x="10237553" y="1123885"/>
            <a:ext cx="45719" cy="10188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Group 70">
            <a:extLst>
              <a:ext uri="{FF2B5EF4-FFF2-40B4-BE49-F238E27FC236}">
                <a16:creationId xmlns:a16="http://schemas.microsoft.com/office/drawing/2014/main" id="{E959A1A9-5054-3D4B-D7A3-B9997DE813BF}"/>
              </a:ext>
            </a:extLst>
          </p:cNvPr>
          <p:cNvGrpSpPr/>
          <p:nvPr/>
        </p:nvGrpSpPr>
        <p:grpSpPr>
          <a:xfrm>
            <a:off x="178872" y="3970932"/>
            <a:ext cx="3377453" cy="2284246"/>
            <a:chOff x="2535719" y="1585578"/>
            <a:chExt cx="1782642" cy="228424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49CAC3B-A667-4DB4-16EA-2C5772C6B784}"/>
                </a:ext>
              </a:extLst>
            </p:cNvPr>
            <p:cNvSpPr txBox="1"/>
            <p:nvPr/>
          </p:nvSpPr>
          <p:spPr>
            <a:xfrm>
              <a:off x="2535719" y="1930832"/>
              <a:ext cx="178264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altLang="ko-KR" sz="15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Η υποχρέωση γνωστοποίησης που υπέχουν οι δικηγόροι ως ενδιάμεσοι αντίκειται στο δικηγορικό απόρρητο, που προστατεύεται στο άρθρο 7 ΧΘΔΕΕ. Αρχή αναλογικότητας.</a:t>
              </a:r>
            </a:p>
            <a:p>
              <a:pPr algn="ctr"/>
              <a:r>
                <a:rPr lang="el-GR" altLang="ko-KR" sz="15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Κρίση ΔΕΕ: Το άρθρο 8αβ § 5 είναι ανίσχυρο</a:t>
              </a:r>
              <a:r>
                <a:rPr lang="el-GR" altLang="ko-KR" sz="12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en-US" altLang="ko-KR" sz="1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3A5262E-EF33-DF82-2E59-D72A9FD23913}"/>
                </a:ext>
              </a:extLst>
            </p:cNvPr>
            <p:cNvSpPr txBox="1"/>
            <p:nvPr/>
          </p:nvSpPr>
          <p:spPr>
            <a:xfrm>
              <a:off x="2594885" y="1585578"/>
              <a:ext cx="1548359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 – </a:t>
              </a:r>
              <a:r>
                <a:rPr lang="el-GR" altLang="ko-KR" sz="20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694</a:t>
              </a:r>
              <a:r>
                <a:rPr lang="en-US" altLang="ko-KR" sz="20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/20</a:t>
              </a:r>
              <a:r>
                <a:rPr lang="el-GR" altLang="ko-KR" sz="20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ko-KR" altLang="en-US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" name="Group 100">
            <a:extLst>
              <a:ext uri="{FF2B5EF4-FFF2-40B4-BE49-F238E27FC236}">
                <a16:creationId xmlns:a16="http://schemas.microsoft.com/office/drawing/2014/main" id="{D7158CFE-E62A-8168-26D6-98EF690E8335}"/>
              </a:ext>
            </a:extLst>
          </p:cNvPr>
          <p:cNvGrpSpPr/>
          <p:nvPr/>
        </p:nvGrpSpPr>
        <p:grpSpPr>
          <a:xfrm>
            <a:off x="4423433" y="3932052"/>
            <a:ext cx="2973788" cy="1869487"/>
            <a:chOff x="2386940" y="1628108"/>
            <a:chExt cx="1954879" cy="186948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FE36248-C9F6-F190-D7E5-DC891875448B}"/>
                </a:ext>
              </a:extLst>
            </p:cNvPr>
            <p:cNvSpPr txBox="1"/>
            <p:nvPr/>
          </p:nvSpPr>
          <p:spPr>
            <a:xfrm>
              <a:off x="2386940" y="2020267"/>
              <a:ext cx="1954879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500" b="1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</a:t>
              </a:r>
              <a:r>
                <a:rPr lang="el-GR" altLang="ko-KR" sz="1500" b="1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οδηγία είναι σύμφωνη με την αρχή της ισότητας και της απαγόρευσης των διακρίσεων; Με την αρχή της νομιμότητας στις ποινικές διαδικασίες και την αρχή της ασφάλειας δικαίου;</a:t>
              </a:r>
              <a:endParaRPr lang="en-US" altLang="ko-KR" sz="15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16105ED-1E1C-70DE-57F5-AB3FED73EF99}"/>
                </a:ext>
              </a:extLst>
            </p:cNvPr>
            <p:cNvSpPr txBox="1"/>
            <p:nvPr/>
          </p:nvSpPr>
          <p:spPr>
            <a:xfrm>
              <a:off x="2590200" y="1628108"/>
              <a:ext cx="1548359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 – 623/22</a:t>
              </a:r>
              <a:endParaRPr lang="ko-KR" altLang="en-US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Group 103">
            <a:extLst>
              <a:ext uri="{FF2B5EF4-FFF2-40B4-BE49-F238E27FC236}">
                <a16:creationId xmlns:a16="http://schemas.microsoft.com/office/drawing/2014/main" id="{2C68F3A4-AAF2-24ED-F5F7-93EEA5455678}"/>
              </a:ext>
            </a:extLst>
          </p:cNvPr>
          <p:cNvGrpSpPr/>
          <p:nvPr/>
        </p:nvGrpSpPr>
        <p:grpSpPr>
          <a:xfrm>
            <a:off x="8722581" y="3924101"/>
            <a:ext cx="2902226" cy="2114783"/>
            <a:chOff x="2257874" y="1636510"/>
            <a:chExt cx="1907836" cy="211478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1F686FA-892E-5A5C-1E89-4F190A3619CF}"/>
                </a:ext>
              </a:extLst>
            </p:cNvPr>
            <p:cNvSpPr txBox="1"/>
            <p:nvPr/>
          </p:nvSpPr>
          <p:spPr>
            <a:xfrm>
              <a:off x="2257874" y="2043133"/>
              <a:ext cx="190783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altLang="ko-KR" sz="1500" b="1" dirty="0">
                  <a:solidFill>
                    <a:schemeClr val="accent3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Έκταση υπηρεσιών που εμπίπτουν σε Δικηγορικό Απόρρητο. Παροχή υποστηρικτικού υλικού από δικηγόρους στη φορολογική αρχή; Αναλογικός ο περιορισμός του δικαιώματος; </a:t>
              </a:r>
              <a:endParaRPr lang="en-US" altLang="ko-KR" sz="15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C73CD1F-B877-9BBF-AE3F-03E2CA8925CC}"/>
                </a:ext>
              </a:extLst>
            </p:cNvPr>
            <p:cNvSpPr txBox="1"/>
            <p:nvPr/>
          </p:nvSpPr>
          <p:spPr>
            <a:xfrm>
              <a:off x="2476025" y="1636510"/>
              <a:ext cx="1548359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3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 – 432/23</a:t>
              </a:r>
              <a:endParaRPr lang="ko-KR" altLang="en-US" sz="2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3" name="자유형: 도형 395">
            <a:extLst>
              <a:ext uri="{FF2B5EF4-FFF2-40B4-BE49-F238E27FC236}">
                <a16:creationId xmlns:a16="http://schemas.microsoft.com/office/drawing/2014/main" id="{6ACC3014-26DC-EF77-43AE-86375F782845}"/>
              </a:ext>
            </a:extLst>
          </p:cNvPr>
          <p:cNvSpPr>
            <a:spLocks noChangeAspect="1"/>
          </p:cNvSpPr>
          <p:nvPr/>
        </p:nvSpPr>
        <p:spPr>
          <a:xfrm rot="10800000">
            <a:off x="1146975" y="2065770"/>
            <a:ext cx="1136830" cy="1886905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자유형: 도형 396">
            <a:extLst>
              <a:ext uri="{FF2B5EF4-FFF2-40B4-BE49-F238E27FC236}">
                <a16:creationId xmlns:a16="http://schemas.microsoft.com/office/drawing/2014/main" id="{CE67F8DE-DF1C-90E2-174F-CB5D4B328A93}"/>
              </a:ext>
            </a:extLst>
          </p:cNvPr>
          <p:cNvSpPr>
            <a:spLocks noChangeAspect="1"/>
          </p:cNvSpPr>
          <p:nvPr/>
        </p:nvSpPr>
        <p:spPr>
          <a:xfrm rot="10800000">
            <a:off x="5226090" y="1974777"/>
            <a:ext cx="1136526" cy="1886400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자유형: 도형 397">
            <a:extLst>
              <a:ext uri="{FF2B5EF4-FFF2-40B4-BE49-F238E27FC236}">
                <a16:creationId xmlns:a16="http://schemas.microsoft.com/office/drawing/2014/main" id="{D0B63EF6-CF9F-62FD-D607-9C4A2938DFCA}"/>
              </a:ext>
            </a:extLst>
          </p:cNvPr>
          <p:cNvSpPr>
            <a:spLocks noChangeAspect="1"/>
          </p:cNvSpPr>
          <p:nvPr/>
        </p:nvSpPr>
        <p:spPr>
          <a:xfrm rot="10800000">
            <a:off x="9684032" y="1976359"/>
            <a:ext cx="1136526" cy="1886400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34" name="Picture 33" descr="A gavel on a black background&#10;&#10;Description automatically generated">
            <a:extLst>
              <a:ext uri="{FF2B5EF4-FFF2-40B4-BE49-F238E27FC236}">
                <a16:creationId xmlns:a16="http://schemas.microsoft.com/office/drawing/2014/main" id="{5EF08747-97E1-293A-77EF-FD0C11EEB48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bg1">
                <a:lumMod val="6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425196" y="3162160"/>
            <a:ext cx="620137" cy="346505"/>
          </a:xfrm>
          <a:prstGeom prst="rect">
            <a:avLst/>
          </a:prstGeom>
        </p:spPr>
      </p:pic>
      <p:pic>
        <p:nvPicPr>
          <p:cNvPr id="35" name="Picture 34" descr="A gavel on a black background&#10;&#10;Description automatically generated">
            <a:extLst>
              <a:ext uri="{FF2B5EF4-FFF2-40B4-BE49-F238E27FC236}">
                <a16:creationId xmlns:a16="http://schemas.microsoft.com/office/drawing/2014/main" id="{D39D41D4-CA45-5FB8-1A8E-0810C624411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47425" y="3050958"/>
            <a:ext cx="620137" cy="346505"/>
          </a:xfrm>
          <a:prstGeom prst="rect">
            <a:avLst/>
          </a:prstGeom>
        </p:spPr>
      </p:pic>
      <p:sp>
        <p:nvSpPr>
          <p:cNvPr id="36" name="Subtitle 2">
            <a:extLst>
              <a:ext uri="{FF2B5EF4-FFF2-40B4-BE49-F238E27FC236}">
                <a16:creationId xmlns:a16="http://schemas.microsoft.com/office/drawing/2014/main" id="{ADC66D2B-71BB-8D46-2504-A01D3B3D76DF}"/>
              </a:ext>
            </a:extLst>
          </p:cNvPr>
          <p:cNvSpPr txBox="1">
            <a:spLocks/>
          </p:cNvSpPr>
          <p:nvPr/>
        </p:nvSpPr>
        <p:spPr>
          <a:xfrm>
            <a:off x="3666168" y="239329"/>
            <a:ext cx="4382679" cy="558113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47472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DAC 6 </a:t>
            </a:r>
            <a:r>
              <a:rPr lang="el-GR" sz="4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ΕΝΩΠΙΩΝ</a:t>
            </a:r>
            <a:r>
              <a:rPr lang="el-GR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4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ΔΕΕ</a:t>
            </a:r>
          </a:p>
          <a:p>
            <a:pPr marL="342900" indent="-342900"/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endParaRPr lang="el-G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 descr="A gavel on a black background&#10;&#10;Description automatically generated">
            <a:extLst>
              <a:ext uri="{FF2B5EF4-FFF2-40B4-BE49-F238E27FC236}">
                <a16:creationId xmlns:a16="http://schemas.microsoft.com/office/drawing/2014/main" id="{7FC2E315-40A8-914F-287E-08761291406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973203" y="3038853"/>
            <a:ext cx="620137" cy="346505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215E9B24-D324-4F1B-896B-76DEAA17122F}"/>
              </a:ext>
            </a:extLst>
          </p:cNvPr>
          <p:cNvGrpSpPr/>
          <p:nvPr/>
        </p:nvGrpSpPr>
        <p:grpSpPr>
          <a:xfrm>
            <a:off x="-14900" y="5836167"/>
            <a:ext cx="3801980" cy="1338029"/>
            <a:chOff x="7533469" y="5864227"/>
            <a:chExt cx="3801980" cy="1338029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41F9B638-57E1-4A54-9BD2-09BFF71712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33469" y="5864227"/>
              <a:ext cx="1961562" cy="1338029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8D5982-CDEA-44A6-8F2D-4B8E414A08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r:link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16575" y="6372429"/>
              <a:ext cx="1718874" cy="408921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A08F216-2B72-4961-B6E2-F90DE340E388}"/>
                </a:ext>
              </a:extLst>
            </p:cNvPr>
            <p:cNvCxnSpPr>
              <a:cxnSpLocks/>
            </p:cNvCxnSpPr>
            <p:nvPr/>
          </p:nvCxnSpPr>
          <p:spPr>
            <a:xfrm>
              <a:off x="9480032" y="6369651"/>
              <a:ext cx="1" cy="437423"/>
            </a:xfrm>
            <a:prstGeom prst="line">
              <a:avLst/>
            </a:prstGeom>
            <a:ln w="38100">
              <a:solidFill>
                <a:srgbClr val="7F8F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1754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6" grpId="1" animBg="1"/>
      <p:bldP spid="38" grpId="0" animBg="1"/>
      <p:bldP spid="38" grpId="1" animBg="1"/>
      <p:bldP spid="3" grpId="0" animBg="1"/>
      <p:bldP spid="4" grpId="0" animBg="1"/>
      <p:bldP spid="5" grpId="0" animBg="1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787DFD8-D262-D485-B1F2-817C5A0928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88911" y="1902945"/>
            <a:ext cx="4543183" cy="3998464"/>
          </a:xfrm>
        </p:spPr>
        <p:txBody>
          <a:bodyPr>
            <a:normAutofit fontScale="40000" lnSpcReduction="20000"/>
          </a:bodyPr>
          <a:lstStyle/>
          <a:p>
            <a:pPr algn="ctr">
              <a:lnSpc>
                <a:spcPts val="3600"/>
              </a:lnSpc>
              <a:spcAft>
                <a:spcPts val="1200"/>
              </a:spcAft>
            </a:pPr>
            <a:r>
              <a:rPr lang="el-GR" sz="5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Επισημάνσεις</a:t>
            </a:r>
          </a:p>
          <a:p>
            <a:pPr marL="342900" indent="-3429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3600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Υποχρέωση συλλογής, επαλήθευσης των πληροφοριών και υποβολής στοιχείων από τους Δηλούντες Φορείς Εκμετάλλευσης Πλατφορμών</a:t>
            </a:r>
          </a:p>
          <a:p>
            <a:pPr marL="342900" indent="-3429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36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Εξαιρούνται</a:t>
            </a:r>
            <a:r>
              <a:rPr lang="el-GR" sz="3600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πλατφόρμες με αποκλειστική δραστηριότητα τη διεκπεραίωση πληρωμών, διαφήμιση «Σχετικής Δραστηριότητας» ή την ανακατεύθυνση χρηστών σε Πλατφόρμα </a:t>
            </a:r>
          </a:p>
          <a:p>
            <a:pPr marL="342900" indent="-3429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3600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Εξαιρούμενοι Πωλητές</a:t>
            </a:r>
          </a:p>
          <a:p>
            <a:pPr marL="342900" indent="-3429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3600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Μη </a:t>
            </a:r>
            <a:r>
              <a:rPr lang="el-GR" sz="3600" dirty="0" err="1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Ενωσιακοί</a:t>
            </a:r>
            <a:r>
              <a:rPr lang="el-GR" sz="3600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Φορείς Εκμετάλλευσης Πλατφόρμας</a:t>
            </a:r>
          </a:p>
          <a:p>
            <a:pPr marL="342900" indent="-3429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3600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Προσδιορισμός της έννοιας της «προβλέψιμης συνάφειας» κατόπιν αποφάσεων ΔΕΕ</a:t>
            </a:r>
            <a:endParaRPr lang="en-US" sz="3600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cartoon satellite dish&#10;&#10;Description automatically generated">
            <a:extLst>
              <a:ext uri="{FF2B5EF4-FFF2-40B4-BE49-F238E27FC236}">
                <a16:creationId xmlns:a16="http://schemas.microsoft.com/office/drawing/2014/main" id="{E6943984-ABC1-7DC3-B1DF-0EB5E5383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  <a14:imgEffect>
                      <a14:artisticTexturize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871633" y="1704306"/>
            <a:ext cx="2054591" cy="1921491"/>
          </a:xfrm>
          <a:prstGeom prst="rect">
            <a:avLst/>
          </a:prstGeom>
        </p:spPr>
      </p:pic>
      <p:sp>
        <p:nvSpPr>
          <p:cNvPr id="12" name="Arc 11">
            <a:extLst>
              <a:ext uri="{FF2B5EF4-FFF2-40B4-BE49-F238E27FC236}">
                <a16:creationId xmlns:a16="http://schemas.microsoft.com/office/drawing/2014/main" id="{5D14F276-3C01-15A8-ECE9-59F41A748A22}"/>
              </a:ext>
            </a:extLst>
          </p:cNvPr>
          <p:cNvSpPr/>
          <p:nvPr/>
        </p:nvSpPr>
        <p:spPr>
          <a:xfrm rot="20241233">
            <a:off x="3824999" y="1490620"/>
            <a:ext cx="1365102" cy="1289263"/>
          </a:xfrm>
          <a:prstGeom prst="arc">
            <a:avLst>
              <a:gd name="adj1" fmla="val 16200000"/>
              <a:gd name="adj2" fmla="val 1991856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D41E59A4-133A-78C3-8DE4-50C0319D8C5A}"/>
              </a:ext>
            </a:extLst>
          </p:cNvPr>
          <p:cNvSpPr/>
          <p:nvPr/>
        </p:nvSpPr>
        <p:spPr>
          <a:xfrm rot="20241233">
            <a:off x="3833592" y="1711396"/>
            <a:ext cx="1080383" cy="899704"/>
          </a:xfrm>
          <a:prstGeom prst="arc">
            <a:avLst>
              <a:gd name="adj1" fmla="val 16200000"/>
              <a:gd name="adj2" fmla="val 1991856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35643773-5D00-DC0D-9655-C5357CE0162A}"/>
              </a:ext>
            </a:extLst>
          </p:cNvPr>
          <p:cNvSpPr/>
          <p:nvPr/>
        </p:nvSpPr>
        <p:spPr>
          <a:xfrm rot="20241233">
            <a:off x="3809296" y="1273679"/>
            <a:ext cx="1623009" cy="1539821"/>
          </a:xfrm>
          <a:prstGeom prst="arc">
            <a:avLst>
              <a:gd name="adj1" fmla="val 16200000"/>
              <a:gd name="adj2" fmla="val 1991856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01F83B6-6C1D-4FDB-23AF-895CCE9F4829}"/>
              </a:ext>
            </a:extLst>
          </p:cNvPr>
          <p:cNvSpPr txBox="1"/>
          <p:nvPr/>
        </p:nvSpPr>
        <p:spPr>
          <a:xfrm>
            <a:off x="750224" y="2141883"/>
            <a:ext cx="1128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002060"/>
                </a:solidFill>
                <a:latin typeface="+mj-lt"/>
                <a:cs typeface="Aharoni" panose="02010803020104030203" pitchFamily="2" charset="-79"/>
              </a:rPr>
              <a:t>ΑΕΟΙ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BB73E49-4E01-A796-7478-040C73C47E9B}"/>
              </a:ext>
            </a:extLst>
          </p:cNvPr>
          <p:cNvGrpSpPr/>
          <p:nvPr/>
        </p:nvGrpSpPr>
        <p:grpSpPr>
          <a:xfrm rot="3509268">
            <a:off x="119677" y="1964949"/>
            <a:ext cx="647585" cy="723199"/>
            <a:chOff x="1084322" y="3752676"/>
            <a:chExt cx="2106366" cy="2122973"/>
          </a:xfrm>
        </p:grpSpPr>
        <p:sp>
          <p:nvSpPr>
            <p:cNvPr id="20" name="Arc 19">
              <a:extLst>
                <a:ext uri="{FF2B5EF4-FFF2-40B4-BE49-F238E27FC236}">
                  <a16:creationId xmlns:a16="http://schemas.microsoft.com/office/drawing/2014/main" id="{E5D4F721-124C-00EA-8A76-2DDB8C54D072}"/>
                </a:ext>
              </a:extLst>
            </p:cNvPr>
            <p:cNvSpPr/>
            <p:nvPr/>
          </p:nvSpPr>
          <p:spPr>
            <a:xfrm rot="20241233">
              <a:off x="1104702" y="4051775"/>
              <a:ext cx="1771650" cy="1777525"/>
            </a:xfrm>
            <a:prstGeom prst="arc">
              <a:avLst>
                <a:gd name="adj1" fmla="val 16200000"/>
                <a:gd name="adj2" fmla="val 1991856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1" name="Arc 20">
              <a:extLst>
                <a:ext uri="{FF2B5EF4-FFF2-40B4-BE49-F238E27FC236}">
                  <a16:creationId xmlns:a16="http://schemas.microsoft.com/office/drawing/2014/main" id="{D6358DB4-D1B1-B91A-2D9A-872857C2EC0C}"/>
                </a:ext>
              </a:extLst>
            </p:cNvPr>
            <p:cNvSpPr/>
            <p:nvPr/>
          </p:nvSpPr>
          <p:spPr>
            <a:xfrm rot="20241233">
              <a:off x="1149762" y="4404191"/>
              <a:ext cx="1402138" cy="1240434"/>
            </a:xfrm>
            <a:prstGeom prst="arc">
              <a:avLst>
                <a:gd name="adj1" fmla="val 16200000"/>
                <a:gd name="adj2" fmla="val 1991856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2" name="Arc 21">
              <a:extLst>
                <a:ext uri="{FF2B5EF4-FFF2-40B4-BE49-F238E27FC236}">
                  <a16:creationId xmlns:a16="http://schemas.microsoft.com/office/drawing/2014/main" id="{EC342588-B0C1-A284-5601-F250B0959D11}"/>
                </a:ext>
              </a:extLst>
            </p:cNvPr>
            <p:cNvSpPr/>
            <p:nvPr/>
          </p:nvSpPr>
          <p:spPr>
            <a:xfrm rot="20241233">
              <a:off x="1084322" y="3752676"/>
              <a:ext cx="2106366" cy="2122973"/>
            </a:xfrm>
            <a:prstGeom prst="arc">
              <a:avLst>
                <a:gd name="adj1" fmla="val 16200000"/>
                <a:gd name="adj2" fmla="val 1991856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99C2D02E-8844-5DFB-0D37-27A323FC5082}"/>
              </a:ext>
            </a:extLst>
          </p:cNvPr>
          <p:cNvSpPr txBox="1"/>
          <p:nvPr/>
        </p:nvSpPr>
        <p:spPr>
          <a:xfrm>
            <a:off x="2782475" y="3482778"/>
            <a:ext cx="1838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002060"/>
                </a:solidFill>
                <a:latin typeface="+mj-lt"/>
                <a:cs typeface="Aharoni" panose="02010803020104030203" pitchFamily="2" charset="-79"/>
              </a:rPr>
              <a:t>Αρμόδια αρχή ΚΜ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3105FE7-4984-5E2C-C531-CE32CE379AD1}"/>
              </a:ext>
            </a:extLst>
          </p:cNvPr>
          <p:cNvSpPr txBox="1"/>
          <p:nvPr/>
        </p:nvSpPr>
        <p:spPr>
          <a:xfrm>
            <a:off x="5071664" y="145941"/>
            <a:ext cx="1838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002060"/>
                </a:solidFill>
                <a:latin typeface="+mj-lt"/>
                <a:cs typeface="Aharoni" panose="02010803020104030203" pitchFamily="2" charset="-79"/>
              </a:rPr>
              <a:t>Αρμόδια αρχή άλλου ΚΜ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A3EE690-7C67-AE83-D9BC-4523CDED2FCE}"/>
              </a:ext>
            </a:extLst>
          </p:cNvPr>
          <p:cNvSpPr txBox="1"/>
          <p:nvPr/>
        </p:nvSpPr>
        <p:spPr>
          <a:xfrm>
            <a:off x="977823" y="4698130"/>
            <a:ext cx="5713242" cy="1364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 indent="-1588" algn="just">
              <a:lnSpc>
                <a:spcPts val="2000"/>
              </a:lnSpc>
            </a:pPr>
            <a:r>
              <a:rPr lang="el-GR" sz="1600" dirty="0">
                <a:solidFill>
                  <a:srgbClr val="008000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Κανόνες υποχρεωτικής γνωστοποίησης για τους φορείς εκμετάλλευσης ψηφιακών πλατφορμών (εντός και εκτός ΕΕ) για συγκεκριμένες δραστηριότητες [μίσθωση ακίνητης περιουσίας (κατοικίες και εμπορικά ακίνητα), προσωπικές υπηρεσίες, πώληση αγαθών, μίσθωση μέσων μεταφοράς] του «Πωλητή»</a:t>
            </a:r>
          </a:p>
        </p:txBody>
      </p:sp>
      <p:pic>
        <p:nvPicPr>
          <p:cNvPr id="2" name="Picture 1" descr="A blue circle with a white letter in it&#10;&#10;Description automatically generated">
            <a:extLst>
              <a:ext uri="{FF2B5EF4-FFF2-40B4-BE49-F238E27FC236}">
                <a16:creationId xmlns:a16="http://schemas.microsoft.com/office/drawing/2014/main" id="{8C48FEC4-40B9-7F50-0E5A-C6E650A9661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3200" y="4809600"/>
            <a:ext cx="844623" cy="844623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84D87661-033C-2B23-BB32-BE96DE442CF4}"/>
              </a:ext>
            </a:extLst>
          </p:cNvPr>
          <p:cNvGrpSpPr/>
          <p:nvPr/>
        </p:nvGrpSpPr>
        <p:grpSpPr>
          <a:xfrm>
            <a:off x="149542" y="3060393"/>
            <a:ext cx="2359742" cy="1476374"/>
            <a:chOff x="299180" y="351178"/>
            <a:chExt cx="1838325" cy="1476374"/>
          </a:xfrm>
          <a:solidFill>
            <a:srgbClr val="5A8038"/>
          </a:solidFill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D047B96-EF50-8133-55FA-02CA8C0C5C61}"/>
                </a:ext>
              </a:extLst>
            </p:cNvPr>
            <p:cNvSpPr/>
            <p:nvPr/>
          </p:nvSpPr>
          <p:spPr>
            <a:xfrm>
              <a:off x="299180" y="351178"/>
              <a:ext cx="1838325" cy="1476374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7608BC9-7E16-50FD-3442-F61E0A454028}"/>
                </a:ext>
              </a:extLst>
            </p:cNvPr>
            <p:cNvSpPr txBox="1"/>
            <p:nvPr/>
          </p:nvSpPr>
          <p:spPr>
            <a:xfrm>
              <a:off x="322638" y="558120"/>
              <a:ext cx="1791410" cy="1138773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l-GR" sz="1700" b="1" dirty="0">
                  <a:solidFill>
                    <a:schemeClr val="bg1"/>
                  </a:solidFill>
                  <a:latin typeface="+mj-lt"/>
                  <a:cs typeface="Aharoni" panose="02010803020104030203" pitchFamily="2" charset="-79"/>
                </a:rPr>
                <a:t>Φορείς εκμετάλλευσης ψηφιακών πλατφορμών </a:t>
              </a:r>
            </a:p>
          </p:txBody>
        </p:sp>
      </p:grpSp>
      <p:sp>
        <p:nvSpPr>
          <p:cNvPr id="30" name="Arrow: Right 7">
            <a:extLst>
              <a:ext uri="{FF2B5EF4-FFF2-40B4-BE49-F238E27FC236}">
                <a16:creationId xmlns:a16="http://schemas.microsoft.com/office/drawing/2014/main" id="{0F7AD454-328C-EA01-1FF9-2F95EFEF78B5}"/>
              </a:ext>
            </a:extLst>
          </p:cNvPr>
          <p:cNvSpPr/>
          <p:nvPr/>
        </p:nvSpPr>
        <p:spPr>
          <a:xfrm>
            <a:off x="2479174" y="3669520"/>
            <a:ext cx="421127" cy="382926"/>
          </a:xfrm>
          <a:prstGeom prst="rightArrow">
            <a:avLst/>
          </a:prstGeom>
          <a:solidFill>
            <a:srgbClr val="5A8038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45B5F01-52E7-4C62-9851-D42D7A9CF5FA}"/>
              </a:ext>
            </a:extLst>
          </p:cNvPr>
          <p:cNvGrpSpPr/>
          <p:nvPr/>
        </p:nvGrpSpPr>
        <p:grpSpPr>
          <a:xfrm>
            <a:off x="-14900" y="5836167"/>
            <a:ext cx="3801980" cy="1338029"/>
            <a:chOff x="7533469" y="5864227"/>
            <a:chExt cx="3801980" cy="1338029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118E7B56-8EBA-4ADC-BCB5-7722B3145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33469" y="5864227"/>
              <a:ext cx="1961562" cy="1338029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6910F4A-AD29-4185-B9F1-133537703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r:link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16575" y="6372429"/>
              <a:ext cx="1718874" cy="408921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0649B15-FF08-47A1-9965-19A2BC9ED374}"/>
                </a:ext>
              </a:extLst>
            </p:cNvPr>
            <p:cNvCxnSpPr>
              <a:cxnSpLocks/>
            </p:cNvCxnSpPr>
            <p:nvPr/>
          </p:nvCxnSpPr>
          <p:spPr>
            <a:xfrm>
              <a:off x="9480032" y="6369651"/>
              <a:ext cx="1" cy="437423"/>
            </a:xfrm>
            <a:prstGeom prst="line">
              <a:avLst/>
            </a:prstGeom>
            <a:ln w="38100">
              <a:solidFill>
                <a:srgbClr val="7F8F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F47E3B5-B4C6-498C-8F09-2EF58FE8D7AB}"/>
              </a:ext>
            </a:extLst>
          </p:cNvPr>
          <p:cNvGrpSpPr/>
          <p:nvPr/>
        </p:nvGrpSpPr>
        <p:grpSpPr>
          <a:xfrm>
            <a:off x="0" y="130979"/>
            <a:ext cx="1720081" cy="1532690"/>
            <a:chOff x="0" y="130979"/>
            <a:chExt cx="1720081" cy="1532690"/>
          </a:xfrm>
        </p:grpSpPr>
        <p:sp>
          <p:nvSpPr>
            <p:cNvPr id="37" name="Flowchart: Delay 36">
              <a:extLst>
                <a:ext uri="{FF2B5EF4-FFF2-40B4-BE49-F238E27FC236}">
                  <a16:creationId xmlns:a16="http://schemas.microsoft.com/office/drawing/2014/main" id="{1FA7687B-C09E-4017-A2C1-48535632F29A}"/>
                </a:ext>
              </a:extLst>
            </p:cNvPr>
            <p:cNvSpPr/>
            <p:nvPr/>
          </p:nvSpPr>
          <p:spPr>
            <a:xfrm>
              <a:off x="0" y="130979"/>
              <a:ext cx="1666875" cy="1532690"/>
            </a:xfrm>
            <a:prstGeom prst="flowChartDelay">
              <a:avLst/>
            </a:prstGeom>
            <a:solidFill>
              <a:srgbClr val="4A66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61F61F2-5069-4CD9-BB50-5AE11B561DB1}"/>
                </a:ext>
              </a:extLst>
            </p:cNvPr>
            <p:cNvSpPr txBox="1"/>
            <p:nvPr/>
          </p:nvSpPr>
          <p:spPr>
            <a:xfrm>
              <a:off x="53206" y="404523"/>
              <a:ext cx="16668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Calibri" panose="020F0502020204030204" pitchFamily="34" charset="0"/>
                  <a:cs typeface="Aharoni" panose="02010803020104030203" pitchFamily="2" charset="-79"/>
                </a:rPr>
                <a:t>DAC 7</a:t>
              </a:r>
            </a:p>
            <a:p>
              <a:r>
                <a:rPr lang="el-GR" dirty="0">
                  <a:solidFill>
                    <a:schemeClr val="bg1"/>
                  </a:solidFill>
                  <a:latin typeface="Calibri" panose="020F0502020204030204" pitchFamily="34" charset="0"/>
                  <a:cs typeface="Aharoni" panose="02010803020104030203" pitchFamily="2" charset="-79"/>
                </a:rPr>
                <a:t>Οδηγία 20</a:t>
              </a:r>
              <a:r>
                <a:rPr lang="en-US" dirty="0">
                  <a:solidFill>
                    <a:schemeClr val="bg1"/>
                  </a:solidFill>
                  <a:latin typeface="Calibri" panose="020F0502020204030204" pitchFamily="34" charset="0"/>
                  <a:cs typeface="Aharoni" panose="02010803020104030203" pitchFamily="2" charset="-79"/>
                </a:rPr>
                <a:t>21</a:t>
              </a:r>
              <a:r>
                <a:rPr lang="el-GR" dirty="0">
                  <a:solidFill>
                    <a:schemeClr val="bg1"/>
                  </a:solidFill>
                  <a:latin typeface="Calibri" panose="020F0502020204030204" pitchFamily="34" charset="0"/>
                  <a:cs typeface="Aharoni" panose="02010803020104030203" pitchFamily="2" charset="-79"/>
                </a:rPr>
                <a:t>/</a:t>
              </a:r>
              <a:r>
                <a:rPr lang="en-US" dirty="0">
                  <a:solidFill>
                    <a:schemeClr val="bg1"/>
                  </a:solidFill>
                  <a:latin typeface="Calibri" panose="020F0502020204030204" pitchFamily="34" charset="0"/>
                  <a:cs typeface="Aharoni" panose="02010803020104030203" pitchFamily="2" charset="-79"/>
                </a:rPr>
                <a:t>514</a:t>
              </a:r>
              <a:r>
                <a:rPr lang="el-GR" dirty="0">
                  <a:solidFill>
                    <a:schemeClr val="bg1"/>
                  </a:solidFill>
                  <a:latin typeface="Calibri" panose="020F0502020204030204" pitchFamily="34" charset="0"/>
                  <a:cs typeface="Aharoni" panose="02010803020104030203" pitchFamily="2" charset="-79"/>
                </a:rPr>
                <a:t>/ΕΕ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77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 animBg="1"/>
      <p:bldP spid="15" grpId="0" animBg="1"/>
      <p:bldP spid="16" grpId="0" animBg="1"/>
      <p:bldP spid="18" grpId="0"/>
      <p:bldP spid="23" grpId="0"/>
      <p:bldP spid="25" grpId="0"/>
      <p:bldP spid="29" grpId="0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787DFD8-D262-D485-B1F2-817C5A0928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44807" y="1905629"/>
            <a:ext cx="3512439" cy="2907259"/>
          </a:xfrm>
        </p:spPr>
        <p:txBody>
          <a:bodyPr>
            <a:normAutofit fontScale="92500"/>
          </a:bodyPr>
          <a:lstStyle/>
          <a:p>
            <a:pPr algn="ctr">
              <a:lnSpc>
                <a:spcPts val="3600"/>
              </a:lnSpc>
              <a:spcAft>
                <a:spcPts val="1200"/>
              </a:spcAft>
            </a:pPr>
            <a:r>
              <a:rPr lang="el-G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Επισημάνσεις</a:t>
            </a:r>
          </a:p>
          <a:p>
            <a:pPr marL="342900" indent="-342900">
              <a:buFontTx/>
              <a:buChar char="-"/>
            </a:pPr>
            <a:r>
              <a:rPr lang="el-G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ΑΕΟΙ πρόσθετες κατηγορίες περιουσιακών στοιχείων και εισοδήματος [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crypto assets</a:t>
            </a:r>
            <a:r>
              <a:rPr lang="el-G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l-GR" sz="2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MiCA</a:t>
            </a:r>
            <a:r>
              <a:rPr lang="el-GR" sz="2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e-money</a:t>
            </a:r>
            <a:r>
              <a:rPr lang="el-G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el-G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Τροποποίηση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DAC 6 </a:t>
            </a:r>
            <a:r>
              <a:rPr lang="el-G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βάσει απόφασης ΔΕΕ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</a:t>
            </a:r>
            <a:r>
              <a:rPr lang="el-G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694/20. </a:t>
            </a:r>
          </a:p>
        </p:txBody>
      </p:sp>
      <p:pic>
        <p:nvPicPr>
          <p:cNvPr id="5" name="Picture 4" descr="A cartoon satellite dish&#10;&#10;Description automatically generated">
            <a:extLst>
              <a:ext uri="{FF2B5EF4-FFF2-40B4-BE49-F238E27FC236}">
                <a16:creationId xmlns:a16="http://schemas.microsoft.com/office/drawing/2014/main" id="{E6943984-ABC1-7DC3-B1DF-0EB5E5383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  <a14:imgEffect>
                      <a14:artisticTexturize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871633" y="1704306"/>
            <a:ext cx="2054591" cy="1921491"/>
          </a:xfrm>
          <a:prstGeom prst="rect">
            <a:avLst/>
          </a:prstGeom>
        </p:spPr>
      </p:pic>
      <p:sp>
        <p:nvSpPr>
          <p:cNvPr id="12" name="Arc 11">
            <a:extLst>
              <a:ext uri="{FF2B5EF4-FFF2-40B4-BE49-F238E27FC236}">
                <a16:creationId xmlns:a16="http://schemas.microsoft.com/office/drawing/2014/main" id="{5D14F276-3C01-15A8-ECE9-59F41A748A22}"/>
              </a:ext>
            </a:extLst>
          </p:cNvPr>
          <p:cNvSpPr/>
          <p:nvPr/>
        </p:nvSpPr>
        <p:spPr>
          <a:xfrm rot="20241233">
            <a:off x="3824999" y="1490620"/>
            <a:ext cx="1365102" cy="1289263"/>
          </a:xfrm>
          <a:prstGeom prst="arc">
            <a:avLst>
              <a:gd name="adj1" fmla="val 16200000"/>
              <a:gd name="adj2" fmla="val 1991856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D41E59A4-133A-78C3-8DE4-50C0319D8C5A}"/>
              </a:ext>
            </a:extLst>
          </p:cNvPr>
          <p:cNvSpPr/>
          <p:nvPr/>
        </p:nvSpPr>
        <p:spPr>
          <a:xfrm rot="20241233">
            <a:off x="3833592" y="1711396"/>
            <a:ext cx="1080383" cy="899704"/>
          </a:xfrm>
          <a:prstGeom prst="arc">
            <a:avLst>
              <a:gd name="adj1" fmla="val 16200000"/>
              <a:gd name="adj2" fmla="val 1991856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35643773-5D00-DC0D-9655-C5357CE0162A}"/>
              </a:ext>
            </a:extLst>
          </p:cNvPr>
          <p:cNvSpPr/>
          <p:nvPr/>
        </p:nvSpPr>
        <p:spPr>
          <a:xfrm rot="20241233">
            <a:off x="3809296" y="1273679"/>
            <a:ext cx="1623009" cy="1539821"/>
          </a:xfrm>
          <a:prstGeom prst="arc">
            <a:avLst>
              <a:gd name="adj1" fmla="val 16200000"/>
              <a:gd name="adj2" fmla="val 1991856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01F83B6-6C1D-4FDB-23AF-895CCE9F4829}"/>
              </a:ext>
            </a:extLst>
          </p:cNvPr>
          <p:cNvSpPr txBox="1"/>
          <p:nvPr/>
        </p:nvSpPr>
        <p:spPr>
          <a:xfrm>
            <a:off x="750224" y="2141883"/>
            <a:ext cx="1128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+mj-lt"/>
                <a:cs typeface="Aharoni" panose="02010803020104030203" pitchFamily="2" charset="-79"/>
              </a:rPr>
              <a:t>ΑΕΟΙ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BB73E49-4E01-A796-7478-040C73C47E9B}"/>
              </a:ext>
            </a:extLst>
          </p:cNvPr>
          <p:cNvGrpSpPr/>
          <p:nvPr/>
        </p:nvGrpSpPr>
        <p:grpSpPr>
          <a:xfrm rot="3509268">
            <a:off x="119677" y="1964949"/>
            <a:ext cx="647585" cy="723199"/>
            <a:chOff x="1084322" y="3752676"/>
            <a:chExt cx="2106366" cy="2122973"/>
          </a:xfrm>
        </p:grpSpPr>
        <p:sp>
          <p:nvSpPr>
            <p:cNvPr id="20" name="Arc 19">
              <a:extLst>
                <a:ext uri="{FF2B5EF4-FFF2-40B4-BE49-F238E27FC236}">
                  <a16:creationId xmlns:a16="http://schemas.microsoft.com/office/drawing/2014/main" id="{E5D4F721-124C-00EA-8A76-2DDB8C54D072}"/>
                </a:ext>
              </a:extLst>
            </p:cNvPr>
            <p:cNvSpPr/>
            <p:nvPr/>
          </p:nvSpPr>
          <p:spPr>
            <a:xfrm rot="20241233">
              <a:off x="1104702" y="4051775"/>
              <a:ext cx="1771650" cy="1777525"/>
            </a:xfrm>
            <a:prstGeom prst="arc">
              <a:avLst>
                <a:gd name="adj1" fmla="val 16200000"/>
                <a:gd name="adj2" fmla="val 1991856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1" name="Arc 20">
              <a:extLst>
                <a:ext uri="{FF2B5EF4-FFF2-40B4-BE49-F238E27FC236}">
                  <a16:creationId xmlns:a16="http://schemas.microsoft.com/office/drawing/2014/main" id="{D6358DB4-D1B1-B91A-2D9A-872857C2EC0C}"/>
                </a:ext>
              </a:extLst>
            </p:cNvPr>
            <p:cNvSpPr/>
            <p:nvPr/>
          </p:nvSpPr>
          <p:spPr>
            <a:xfrm rot="20241233">
              <a:off x="1149762" y="4404191"/>
              <a:ext cx="1402138" cy="1240434"/>
            </a:xfrm>
            <a:prstGeom prst="arc">
              <a:avLst>
                <a:gd name="adj1" fmla="val 16200000"/>
                <a:gd name="adj2" fmla="val 1991856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2" name="Arc 21">
              <a:extLst>
                <a:ext uri="{FF2B5EF4-FFF2-40B4-BE49-F238E27FC236}">
                  <a16:creationId xmlns:a16="http://schemas.microsoft.com/office/drawing/2014/main" id="{EC342588-B0C1-A284-5601-F250B0959D11}"/>
                </a:ext>
              </a:extLst>
            </p:cNvPr>
            <p:cNvSpPr/>
            <p:nvPr/>
          </p:nvSpPr>
          <p:spPr>
            <a:xfrm rot="20241233">
              <a:off x="1084322" y="3752676"/>
              <a:ext cx="2106366" cy="2122973"/>
            </a:xfrm>
            <a:prstGeom prst="arc">
              <a:avLst>
                <a:gd name="adj1" fmla="val 16200000"/>
                <a:gd name="adj2" fmla="val 1991856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99C2D02E-8844-5DFB-0D37-27A323FC5082}"/>
              </a:ext>
            </a:extLst>
          </p:cNvPr>
          <p:cNvSpPr txBox="1"/>
          <p:nvPr/>
        </p:nvSpPr>
        <p:spPr>
          <a:xfrm>
            <a:off x="2604230" y="3482778"/>
            <a:ext cx="1838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002060"/>
                </a:solidFill>
                <a:latin typeface="+mj-lt"/>
                <a:cs typeface="Aharoni" panose="02010803020104030203" pitchFamily="2" charset="-79"/>
              </a:rPr>
              <a:t>Αρμόδια αρχή ΚΜ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3105FE7-4984-5E2C-C531-CE32CE379AD1}"/>
              </a:ext>
            </a:extLst>
          </p:cNvPr>
          <p:cNvSpPr txBox="1"/>
          <p:nvPr/>
        </p:nvSpPr>
        <p:spPr>
          <a:xfrm>
            <a:off x="5071664" y="145941"/>
            <a:ext cx="1838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002060"/>
                </a:solidFill>
                <a:latin typeface="+mj-lt"/>
                <a:cs typeface="Aharoni" panose="02010803020104030203" pitchFamily="2" charset="-79"/>
              </a:rPr>
              <a:t>Αρμόδια αρχή άλλου ΚΜ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A3EE690-7C67-AE83-D9BC-4523CDED2FCE}"/>
              </a:ext>
            </a:extLst>
          </p:cNvPr>
          <p:cNvSpPr txBox="1"/>
          <p:nvPr/>
        </p:nvSpPr>
        <p:spPr>
          <a:xfrm>
            <a:off x="977822" y="4696668"/>
            <a:ext cx="66508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lnSpc>
                <a:spcPts val="1800"/>
              </a:lnSpc>
            </a:pPr>
            <a:r>
              <a:rPr lang="el-GR" sz="1600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-	Κανόνες υποχρεωτικής γνωστοποίησης για τους </a:t>
            </a:r>
            <a:r>
              <a:rPr lang="el-GR" sz="1600" dirty="0" err="1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παρόχους</a:t>
            </a:r>
            <a:r>
              <a:rPr lang="el-GR" sz="1600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υπηρεσιών </a:t>
            </a:r>
            <a:r>
              <a:rPr lang="el-GR" sz="1600" dirty="0" err="1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κρυπτοστοιχείων</a:t>
            </a:r>
            <a:r>
              <a:rPr lang="el-GR" sz="1600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(Μ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iC</a:t>
            </a:r>
            <a:r>
              <a:rPr lang="el-GR" sz="1600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Α)</a:t>
            </a:r>
          </a:p>
          <a:p>
            <a:pPr marL="182563" indent="-182563">
              <a:lnSpc>
                <a:spcPts val="1800"/>
              </a:lnSpc>
            </a:pPr>
            <a:r>
              <a:rPr lang="el-GR" sz="1600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-	Επέκταση του ΑΕΟΙ στα «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advance cross-border rulings</a:t>
            </a:r>
            <a:r>
              <a:rPr lang="el-GR" sz="1600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» για εύπορα φυσικά πρόσωπα. 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</a:t>
            </a:r>
            <a:endParaRPr lang="el-GR" sz="1600" dirty="0">
              <a:solidFill>
                <a:schemeClr val="bg2">
                  <a:lumMod val="50000"/>
                </a:scheme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marL="182563" indent="-182563">
              <a:lnSpc>
                <a:spcPts val="1800"/>
              </a:lnSpc>
            </a:pPr>
            <a:r>
              <a:rPr lang="el-GR" sz="1600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-   ΑΕΟΙ σχετικά με μερίσματα εκτός θεματοφυλακής και παρόμοια έσοδα</a:t>
            </a:r>
          </a:p>
          <a:p>
            <a:pPr marL="182563" indent="-182563">
              <a:lnSpc>
                <a:spcPts val="1800"/>
              </a:lnSpc>
            </a:pPr>
            <a:r>
              <a:rPr lang="el-GR" sz="1600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-	Διεύρυνση υποχρέωσης κοινοποίησης ΑΦΜ</a:t>
            </a:r>
          </a:p>
        </p:txBody>
      </p:sp>
      <p:pic>
        <p:nvPicPr>
          <p:cNvPr id="2" name="Picture 1" descr="A blue circle with a white letter in it&#10;&#10;Description automatically generated">
            <a:extLst>
              <a:ext uri="{FF2B5EF4-FFF2-40B4-BE49-F238E27FC236}">
                <a16:creationId xmlns:a16="http://schemas.microsoft.com/office/drawing/2014/main" id="{F7FE159E-1501-9A7F-14B0-40E4827BD5A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3200" y="4809600"/>
            <a:ext cx="844623" cy="844623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84D87661-033C-2B23-BB32-BE96DE442CF4}"/>
              </a:ext>
            </a:extLst>
          </p:cNvPr>
          <p:cNvGrpSpPr/>
          <p:nvPr/>
        </p:nvGrpSpPr>
        <p:grpSpPr>
          <a:xfrm>
            <a:off x="149542" y="3060393"/>
            <a:ext cx="2359742" cy="1476374"/>
            <a:chOff x="299180" y="351178"/>
            <a:chExt cx="1838325" cy="1476374"/>
          </a:xfrm>
          <a:solidFill>
            <a:srgbClr val="5A8038"/>
          </a:solidFill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D047B96-EF50-8133-55FA-02CA8C0C5C61}"/>
                </a:ext>
              </a:extLst>
            </p:cNvPr>
            <p:cNvSpPr/>
            <p:nvPr/>
          </p:nvSpPr>
          <p:spPr>
            <a:xfrm>
              <a:off x="299180" y="351178"/>
              <a:ext cx="1838325" cy="1476374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7608BC9-7E16-50FD-3442-F61E0A454028}"/>
                </a:ext>
              </a:extLst>
            </p:cNvPr>
            <p:cNvSpPr txBox="1"/>
            <p:nvPr/>
          </p:nvSpPr>
          <p:spPr>
            <a:xfrm>
              <a:off x="327112" y="560353"/>
              <a:ext cx="1791410" cy="1138773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l-GR" sz="1700" b="1" dirty="0">
                  <a:solidFill>
                    <a:schemeClr val="bg1"/>
                  </a:solidFill>
                  <a:latin typeface="+mj-lt"/>
                  <a:cs typeface="Aharoni" panose="02010803020104030203" pitchFamily="2" charset="-79"/>
                </a:rPr>
                <a:t>Πάροχοι υπηρεσιών κρυπτοστοιχείων</a:t>
              </a:r>
            </a:p>
          </p:txBody>
        </p:sp>
      </p:grpSp>
      <p:sp>
        <p:nvSpPr>
          <p:cNvPr id="30" name="Arrow: Right 7">
            <a:extLst>
              <a:ext uri="{FF2B5EF4-FFF2-40B4-BE49-F238E27FC236}">
                <a16:creationId xmlns:a16="http://schemas.microsoft.com/office/drawing/2014/main" id="{0F7AD454-328C-EA01-1FF9-2F95EFEF78B5}"/>
              </a:ext>
            </a:extLst>
          </p:cNvPr>
          <p:cNvSpPr/>
          <p:nvPr/>
        </p:nvSpPr>
        <p:spPr>
          <a:xfrm>
            <a:off x="2477694" y="3614480"/>
            <a:ext cx="421127" cy="382926"/>
          </a:xfrm>
          <a:prstGeom prst="rightArrow">
            <a:avLst/>
          </a:prstGeom>
          <a:solidFill>
            <a:srgbClr val="5A8038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F8BA12E-A033-4422-AF3C-507FA79B75DF}"/>
              </a:ext>
            </a:extLst>
          </p:cNvPr>
          <p:cNvGrpSpPr/>
          <p:nvPr/>
        </p:nvGrpSpPr>
        <p:grpSpPr>
          <a:xfrm>
            <a:off x="-14900" y="5836167"/>
            <a:ext cx="3801980" cy="1338029"/>
            <a:chOff x="7533469" y="5864227"/>
            <a:chExt cx="3801980" cy="1338029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12A95D94-B950-4E7E-867F-DFC6B440A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33469" y="5864227"/>
              <a:ext cx="1961562" cy="1338029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ADD3BA5C-0C0F-4651-9D10-A117BA5DA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r:link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16575" y="6372429"/>
              <a:ext cx="1718874" cy="408921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B440229-EDBE-40A2-8B44-1EA8D9621E29}"/>
                </a:ext>
              </a:extLst>
            </p:cNvPr>
            <p:cNvCxnSpPr>
              <a:cxnSpLocks/>
            </p:cNvCxnSpPr>
            <p:nvPr/>
          </p:nvCxnSpPr>
          <p:spPr>
            <a:xfrm>
              <a:off x="9480032" y="6369651"/>
              <a:ext cx="1" cy="437423"/>
            </a:xfrm>
            <a:prstGeom prst="line">
              <a:avLst/>
            </a:prstGeom>
            <a:ln w="38100">
              <a:solidFill>
                <a:srgbClr val="7F8F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E6CD213-1B37-43D8-9A7F-D52E59BD07A5}"/>
              </a:ext>
            </a:extLst>
          </p:cNvPr>
          <p:cNvGrpSpPr/>
          <p:nvPr/>
        </p:nvGrpSpPr>
        <p:grpSpPr>
          <a:xfrm>
            <a:off x="0" y="130979"/>
            <a:ext cx="1720081" cy="1532690"/>
            <a:chOff x="0" y="130979"/>
            <a:chExt cx="1720081" cy="1532690"/>
          </a:xfrm>
        </p:grpSpPr>
        <p:sp>
          <p:nvSpPr>
            <p:cNvPr id="36" name="Flowchart: Delay 35">
              <a:extLst>
                <a:ext uri="{FF2B5EF4-FFF2-40B4-BE49-F238E27FC236}">
                  <a16:creationId xmlns:a16="http://schemas.microsoft.com/office/drawing/2014/main" id="{038AAC82-9097-4527-8026-45BA210A4B1F}"/>
                </a:ext>
              </a:extLst>
            </p:cNvPr>
            <p:cNvSpPr/>
            <p:nvPr/>
          </p:nvSpPr>
          <p:spPr>
            <a:xfrm>
              <a:off x="0" y="130979"/>
              <a:ext cx="1666875" cy="1532690"/>
            </a:xfrm>
            <a:prstGeom prst="flowChartDelay">
              <a:avLst/>
            </a:prstGeom>
            <a:solidFill>
              <a:srgbClr val="4A66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5F12739-E14A-445B-A785-BFBE8B68B977}"/>
                </a:ext>
              </a:extLst>
            </p:cNvPr>
            <p:cNvSpPr txBox="1"/>
            <p:nvPr/>
          </p:nvSpPr>
          <p:spPr>
            <a:xfrm>
              <a:off x="53206" y="404523"/>
              <a:ext cx="16668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Calibri" panose="020F0502020204030204" pitchFamily="34" charset="0"/>
                  <a:cs typeface="Aharoni" panose="02010803020104030203" pitchFamily="2" charset="-79"/>
                </a:rPr>
                <a:t>DAC 8</a:t>
              </a:r>
            </a:p>
            <a:p>
              <a:r>
                <a:rPr lang="el-GR" dirty="0">
                  <a:solidFill>
                    <a:schemeClr val="bg1"/>
                  </a:solidFill>
                  <a:latin typeface="Calibri" panose="020F0502020204030204" pitchFamily="34" charset="0"/>
                  <a:cs typeface="Aharoni" panose="02010803020104030203" pitchFamily="2" charset="-79"/>
                </a:rPr>
                <a:t>Οδηγία 2023/2226/ΕΕ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890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 animBg="1"/>
      <p:bldP spid="15" grpId="0" animBg="1"/>
      <p:bldP spid="16" grpId="0" animBg="1"/>
      <p:bldP spid="18" grpId="0"/>
      <p:bldP spid="23" grpId="0"/>
      <p:bldP spid="25" grpId="0"/>
      <p:bldP spid="29" grpId="0"/>
      <p:bldP spid="30" grpId="0" animBg="1"/>
    </p:bldLst>
  </p:timing>
</p:sld>
</file>

<file path=ppt/theme/theme1.xml><?xml version="1.0" encoding="utf-8"?>
<a:theme xmlns:a="http://schemas.openxmlformats.org/drawingml/2006/main" name="Custom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 color block_Win32_LW_V5" id="{4FE3E7F2-DE97-43FB-9854-C2719499B15F}" vid="{37DF82F1-E382-44D9-A149-92ACBBF705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4D542F6-3184-4387-BE39-8DA735EB5504}">
  <ds:schemaRefs>
    <ds:schemaRef ds:uri="http://schemas.microsoft.com/office/2006/metadata/properties"/>
    <ds:schemaRef ds:uri="http://purl.org/dc/terms/"/>
    <ds:schemaRef ds:uri="http://purl.org/dc/elements/1.1/"/>
    <ds:schemaRef ds:uri="71af3243-3dd4-4a8d-8c0d-dd76da1f02a5"/>
    <ds:schemaRef ds:uri="http://schemas.openxmlformats.org/package/2006/metadata/core-properties"/>
    <ds:schemaRef ds:uri="http://schemas.microsoft.com/office/2006/documentManagement/types"/>
    <ds:schemaRef ds:uri="16c05727-aa75-4e4a-9b5f-8a80a1165891"/>
    <ds:schemaRef ds:uri="http://www.w3.org/XML/1998/namespace"/>
    <ds:schemaRef ds:uri="230e9df3-be65-4c73-a93b-d1236ebd677e"/>
    <ds:schemaRef ds:uri="http://schemas.microsoft.com/office/infopath/2007/PartnerControls"/>
    <ds:schemaRef ds:uri="http://schemas.microsoft.com/sharepoint/v3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117FA41-AE03-4A0A-A9B0-817CABD0947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D6F65D-59DB-459C-812A-E954DE5F05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1757</TotalTime>
  <Words>1093</Words>
  <Application>Microsoft Office PowerPoint</Application>
  <PresentationFormat>Grand écran</PresentationFormat>
  <Paragraphs>203</Paragraphs>
  <Slides>10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Sabon Next LT</vt:lpstr>
      <vt:lpstr>Custom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Pari Papageorgiou</dc:creator>
  <cp:lastModifiedBy>Fanny Babali</cp:lastModifiedBy>
  <cp:revision>174</cp:revision>
  <cp:lastPrinted>2023-10-20T15:57:39Z</cp:lastPrinted>
  <dcterms:created xsi:type="dcterms:W3CDTF">2023-10-19T06:03:29Z</dcterms:created>
  <dcterms:modified xsi:type="dcterms:W3CDTF">2023-10-24T14:17:09Z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