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8288000" cy="10287000"/>
  <p:notesSz cx="6858000" cy="9144000"/>
  <p:embeddedFontLst>
    <p:embeddedFont>
      <p:font typeface="Nexa" panose="020B0604020202020204" charset="0"/>
      <p:regular r:id="rId18"/>
    </p:embeddedFont>
    <p:embeddedFont>
      <p:font typeface="Nexa Bold" panose="020B0604020202020204" charset="0"/>
      <p:regular r:id="rId19"/>
    </p:embeddedFont>
    <p:embeddedFont>
      <p:font typeface="Nexa Heavy" panose="020B0604020202020204" charset="0"/>
      <p:regular r:id="rId20"/>
    </p:embeddedFont>
    <p:embeddedFont>
      <p:font typeface="Public Sans" panose="020B0604020202020204" charset="0"/>
      <p:regular r:id="rId21"/>
    </p:embeddedFont>
    <p:embeddedFont>
      <p:font typeface="Public Sans Bold" panose="020B0604020202020204" charset="0"/>
      <p:regular r:id="rId22"/>
    </p:embeddedFont>
    <p:embeddedFont>
      <p:font typeface="Roboto Bold" panose="020B0604020202020204" charset="0"/>
      <p:regular r:id="rId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51" d="100"/>
          <a:sy n="51" d="100"/>
        </p:scale>
        <p:origin x="394" y="-151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4.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6.fntdata"/><Relationship Id="rId10" Type="http://schemas.openxmlformats.org/officeDocument/2006/relationships/slide" Target="slides/slide9.xml"/><Relationship Id="rId19"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6/24/2025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6/24/2025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6/24/2025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6/24/2025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35.jpeg"/></Relationships>
</file>

<file path=ppt/slides/_rels/slide14.xml.rels><?xml version="1.0" encoding="UTF-8" standalone="yes"?>
<Relationships xmlns="http://schemas.openxmlformats.org/package/2006/relationships"><Relationship Id="rId8" Type="http://schemas.openxmlformats.org/officeDocument/2006/relationships/image" Target="../media/image42.jpeg"/><Relationship Id="rId13" Type="http://schemas.openxmlformats.org/officeDocument/2006/relationships/image" Target="../media/image47.jpeg"/><Relationship Id="rId18" Type="http://schemas.openxmlformats.org/officeDocument/2006/relationships/image" Target="../media/image52.jpeg"/><Relationship Id="rId3" Type="http://schemas.openxmlformats.org/officeDocument/2006/relationships/image" Target="../media/image37.png"/><Relationship Id="rId7" Type="http://schemas.openxmlformats.org/officeDocument/2006/relationships/image" Target="../media/image41.jpeg"/><Relationship Id="rId12" Type="http://schemas.openxmlformats.org/officeDocument/2006/relationships/image" Target="../media/image46.jpeg"/><Relationship Id="rId17" Type="http://schemas.openxmlformats.org/officeDocument/2006/relationships/image" Target="../media/image51.png"/><Relationship Id="rId2" Type="http://schemas.openxmlformats.org/officeDocument/2006/relationships/image" Target="../media/image36.jpeg"/><Relationship Id="rId16" Type="http://schemas.openxmlformats.org/officeDocument/2006/relationships/image" Target="../media/image50.jpeg"/><Relationship Id="rId1" Type="http://schemas.openxmlformats.org/officeDocument/2006/relationships/slideLayout" Target="../slideLayouts/slideLayout7.xml"/><Relationship Id="rId6" Type="http://schemas.openxmlformats.org/officeDocument/2006/relationships/image" Target="../media/image40.png"/><Relationship Id="rId11" Type="http://schemas.openxmlformats.org/officeDocument/2006/relationships/image" Target="../media/image45.jpeg"/><Relationship Id="rId5" Type="http://schemas.openxmlformats.org/officeDocument/2006/relationships/image" Target="../media/image39.png"/><Relationship Id="rId15" Type="http://schemas.openxmlformats.org/officeDocument/2006/relationships/image" Target="../media/image49.jpeg"/><Relationship Id="rId10" Type="http://schemas.openxmlformats.org/officeDocument/2006/relationships/image" Target="../media/image44.jpeg"/><Relationship Id="rId19" Type="http://schemas.openxmlformats.org/officeDocument/2006/relationships/image" Target="../media/image3.png"/><Relationship Id="rId4" Type="http://schemas.openxmlformats.org/officeDocument/2006/relationships/image" Target="../media/image38.jpeg"/><Relationship Id="rId9" Type="http://schemas.openxmlformats.org/officeDocument/2006/relationships/image" Target="../media/image43.png"/><Relationship Id="rId14" Type="http://schemas.openxmlformats.org/officeDocument/2006/relationships/image" Target="../media/image48.png"/></Relationships>
</file>

<file path=ppt/slides/_rels/slide15.xml.rels><?xml version="1.0" encoding="UTF-8" standalone="yes"?>
<Relationships xmlns="http://schemas.openxmlformats.org/package/2006/relationships"><Relationship Id="rId3" Type="http://schemas.openxmlformats.org/officeDocument/2006/relationships/image" Target="../media/image54.jpeg"/><Relationship Id="rId7" Type="http://schemas.openxmlformats.org/officeDocument/2006/relationships/image" Target="../media/image3.png"/><Relationship Id="rId2" Type="http://schemas.openxmlformats.org/officeDocument/2006/relationships/image" Target="../media/image53.jpeg"/><Relationship Id="rId1" Type="http://schemas.openxmlformats.org/officeDocument/2006/relationships/slideLayout" Target="../slideLayouts/slideLayout7.xml"/><Relationship Id="rId6" Type="http://schemas.openxmlformats.org/officeDocument/2006/relationships/image" Target="../media/image57.jpeg"/><Relationship Id="rId5" Type="http://schemas.openxmlformats.org/officeDocument/2006/relationships/image" Target="../media/image56.jpeg"/><Relationship Id="rId4" Type="http://schemas.openxmlformats.org/officeDocument/2006/relationships/image" Target="../media/image55.png"/></Relationships>
</file>

<file path=ppt/slides/_rels/slide16.xml.rels><?xml version="1.0" encoding="UTF-8" standalone="yes"?>
<Relationships xmlns="http://schemas.openxmlformats.org/package/2006/relationships"><Relationship Id="rId8" Type="http://schemas.openxmlformats.org/officeDocument/2006/relationships/image" Target="../media/image63.svg"/><Relationship Id="rId3" Type="http://schemas.openxmlformats.org/officeDocument/2006/relationships/image" Target="../media/image58.png"/><Relationship Id="rId7" Type="http://schemas.openxmlformats.org/officeDocument/2006/relationships/image" Target="../media/image62.png"/><Relationship Id="rId12" Type="http://schemas.openxmlformats.org/officeDocument/2006/relationships/hyperlink" Target="https://chimica.ro" TargetMode="External"/><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61.svg"/><Relationship Id="rId11" Type="http://schemas.openxmlformats.org/officeDocument/2006/relationships/hyperlink" Target="https://www.linkedin.com/company/chimica-group/" TargetMode="External"/><Relationship Id="rId5" Type="http://schemas.openxmlformats.org/officeDocument/2006/relationships/image" Target="../media/image60.png"/><Relationship Id="rId10" Type="http://schemas.openxmlformats.org/officeDocument/2006/relationships/image" Target="../media/image65.svg"/><Relationship Id="rId4" Type="http://schemas.openxmlformats.org/officeDocument/2006/relationships/image" Target="../media/image59.svg"/><Relationship Id="rId9" Type="http://schemas.openxmlformats.org/officeDocument/2006/relationships/image" Target="../media/image64.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slides/_rels/slide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svg"/><Relationship Id="rId7" Type="http://schemas.openxmlformats.org/officeDocument/2006/relationships/image" Target="../media/image13.sv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svg"/><Relationship Id="rId4" Type="http://schemas.openxmlformats.org/officeDocument/2006/relationships/image" Target="../media/image10.png"/><Relationship Id="rId9" Type="http://schemas.openxmlformats.org/officeDocument/2006/relationships/image" Target="../media/image15.svg"/></Relationships>
</file>

<file path=ppt/slides/_rels/slide5.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9.svg"/><Relationship Id="rId5" Type="http://schemas.openxmlformats.org/officeDocument/2006/relationships/image" Target="../media/image18.png"/><Relationship Id="rId10" Type="http://schemas.openxmlformats.org/officeDocument/2006/relationships/image" Target="../media/image23.svg"/><Relationship Id="rId4" Type="http://schemas.openxmlformats.org/officeDocument/2006/relationships/image" Target="../media/image17.svg"/><Relationship Id="rId9" Type="http://schemas.openxmlformats.org/officeDocument/2006/relationships/image" Target="../media/image22.png"/></Relationships>
</file>

<file path=ppt/slides/_rels/slide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7.jpeg"/><Relationship Id="rId4" Type="http://schemas.openxmlformats.org/officeDocument/2006/relationships/image" Target="../media/image26.jpe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0.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554503" y="5450167"/>
            <a:ext cx="11712292" cy="9739632"/>
            <a:chOff x="0" y="0"/>
            <a:chExt cx="676659" cy="562692"/>
          </a:xfrm>
        </p:grpSpPr>
        <p:sp>
          <p:nvSpPr>
            <p:cNvPr id="3" name="Freeform 3"/>
            <p:cNvSpPr/>
            <p:nvPr/>
          </p:nvSpPr>
          <p:spPr>
            <a:xfrm>
              <a:off x="0" y="0"/>
              <a:ext cx="676659" cy="562692"/>
            </a:xfrm>
            <a:custGeom>
              <a:avLst/>
              <a:gdLst/>
              <a:ahLst/>
              <a:cxnLst/>
              <a:rect l="l" t="t" r="r" b="b"/>
              <a:pathLst>
                <a:path w="676659" h="562692">
                  <a:moveTo>
                    <a:pt x="676659" y="281346"/>
                  </a:moveTo>
                  <a:lnTo>
                    <a:pt x="473459" y="562692"/>
                  </a:lnTo>
                  <a:lnTo>
                    <a:pt x="203200" y="562692"/>
                  </a:lnTo>
                  <a:lnTo>
                    <a:pt x="0" y="281346"/>
                  </a:lnTo>
                  <a:lnTo>
                    <a:pt x="203200" y="0"/>
                  </a:lnTo>
                  <a:lnTo>
                    <a:pt x="473459" y="0"/>
                  </a:lnTo>
                  <a:lnTo>
                    <a:pt x="676659" y="281346"/>
                  </a:lnTo>
                  <a:close/>
                </a:path>
              </a:pathLst>
            </a:custGeom>
            <a:solidFill>
              <a:srgbClr val="64656A"/>
            </a:solidFill>
          </p:spPr>
          <p:txBody>
            <a:bodyPr/>
            <a:lstStyle/>
            <a:p>
              <a:endParaRPr lang="en-US"/>
            </a:p>
          </p:txBody>
        </p:sp>
        <p:sp>
          <p:nvSpPr>
            <p:cNvPr id="4" name="TextBox 4"/>
            <p:cNvSpPr txBox="1"/>
            <p:nvPr/>
          </p:nvSpPr>
          <p:spPr>
            <a:xfrm>
              <a:off x="114300" y="-57150"/>
              <a:ext cx="448059" cy="619842"/>
            </a:xfrm>
            <a:prstGeom prst="rect">
              <a:avLst/>
            </a:prstGeom>
          </p:spPr>
          <p:txBody>
            <a:bodyPr lIns="50800" tIns="50800" rIns="50800" bIns="50800" rtlCol="0" anchor="ctr"/>
            <a:lstStyle/>
            <a:p>
              <a:pPr algn="ctr">
                <a:lnSpc>
                  <a:spcPts val="3499"/>
                </a:lnSpc>
              </a:pPr>
              <a:endParaRPr/>
            </a:p>
          </p:txBody>
        </p:sp>
      </p:grpSp>
      <p:grpSp>
        <p:nvGrpSpPr>
          <p:cNvPr id="5" name="Group 5"/>
          <p:cNvGrpSpPr/>
          <p:nvPr/>
        </p:nvGrpSpPr>
        <p:grpSpPr>
          <a:xfrm>
            <a:off x="8217453" y="-993826"/>
            <a:ext cx="20867030" cy="10516055"/>
            <a:chOff x="0" y="0"/>
            <a:chExt cx="561152" cy="282796"/>
          </a:xfrm>
        </p:grpSpPr>
        <p:sp>
          <p:nvSpPr>
            <p:cNvPr id="6" name="Freeform 6"/>
            <p:cNvSpPr/>
            <p:nvPr/>
          </p:nvSpPr>
          <p:spPr>
            <a:xfrm>
              <a:off x="0" y="0"/>
              <a:ext cx="561152" cy="282796"/>
            </a:xfrm>
            <a:custGeom>
              <a:avLst/>
              <a:gdLst/>
              <a:ahLst/>
              <a:cxnLst/>
              <a:rect l="l" t="t" r="r" b="b"/>
              <a:pathLst>
                <a:path w="561152" h="282796">
                  <a:moveTo>
                    <a:pt x="203200" y="282796"/>
                  </a:moveTo>
                  <a:lnTo>
                    <a:pt x="357952" y="282796"/>
                  </a:lnTo>
                  <a:lnTo>
                    <a:pt x="561152" y="0"/>
                  </a:lnTo>
                  <a:lnTo>
                    <a:pt x="0" y="0"/>
                  </a:lnTo>
                  <a:lnTo>
                    <a:pt x="203200" y="282796"/>
                  </a:lnTo>
                  <a:close/>
                </a:path>
              </a:pathLst>
            </a:custGeom>
            <a:solidFill>
              <a:srgbClr val="FF8602"/>
            </a:solidFill>
            <a:ln cap="sq">
              <a:noFill/>
              <a:prstDash val="solid"/>
              <a:miter/>
            </a:ln>
          </p:spPr>
          <p:txBody>
            <a:bodyPr/>
            <a:lstStyle/>
            <a:p>
              <a:endParaRPr lang="en-US"/>
            </a:p>
          </p:txBody>
        </p:sp>
        <p:sp>
          <p:nvSpPr>
            <p:cNvPr id="7" name="TextBox 7"/>
            <p:cNvSpPr txBox="1"/>
            <p:nvPr/>
          </p:nvSpPr>
          <p:spPr>
            <a:xfrm>
              <a:off x="127000" y="-57150"/>
              <a:ext cx="307152" cy="339946"/>
            </a:xfrm>
            <a:prstGeom prst="rect">
              <a:avLst/>
            </a:prstGeom>
          </p:spPr>
          <p:txBody>
            <a:bodyPr lIns="50800" tIns="50800" rIns="50800" bIns="50800" rtlCol="0" anchor="ctr"/>
            <a:lstStyle/>
            <a:p>
              <a:pPr algn="ctr">
                <a:lnSpc>
                  <a:spcPts val="3499"/>
                </a:lnSpc>
              </a:pPr>
              <a:endParaRPr/>
            </a:p>
          </p:txBody>
        </p:sp>
      </p:grpSp>
      <p:grpSp>
        <p:nvGrpSpPr>
          <p:cNvPr id="8" name="Group 8"/>
          <p:cNvGrpSpPr/>
          <p:nvPr/>
        </p:nvGrpSpPr>
        <p:grpSpPr>
          <a:xfrm>
            <a:off x="1092200" y="5969984"/>
            <a:ext cx="4953000" cy="870340"/>
            <a:chOff x="0" y="0"/>
            <a:chExt cx="1304494" cy="229225"/>
          </a:xfrm>
        </p:grpSpPr>
        <p:sp>
          <p:nvSpPr>
            <p:cNvPr id="9" name="Freeform 9"/>
            <p:cNvSpPr/>
            <p:nvPr/>
          </p:nvSpPr>
          <p:spPr>
            <a:xfrm>
              <a:off x="0" y="0"/>
              <a:ext cx="1304494" cy="229225"/>
            </a:xfrm>
            <a:custGeom>
              <a:avLst/>
              <a:gdLst/>
              <a:ahLst/>
              <a:cxnLst/>
              <a:rect l="l" t="t" r="r" b="b"/>
              <a:pathLst>
                <a:path w="1304494" h="229225">
                  <a:moveTo>
                    <a:pt x="0" y="0"/>
                  </a:moveTo>
                  <a:lnTo>
                    <a:pt x="1304494" y="0"/>
                  </a:lnTo>
                  <a:lnTo>
                    <a:pt x="1304494" y="229225"/>
                  </a:lnTo>
                  <a:lnTo>
                    <a:pt x="0" y="229225"/>
                  </a:lnTo>
                  <a:close/>
                </a:path>
              </a:pathLst>
            </a:custGeom>
            <a:solidFill>
              <a:srgbClr val="FF8602"/>
            </a:solidFill>
          </p:spPr>
          <p:txBody>
            <a:bodyPr/>
            <a:lstStyle/>
            <a:p>
              <a:endParaRPr lang="en-US"/>
            </a:p>
          </p:txBody>
        </p:sp>
        <p:sp>
          <p:nvSpPr>
            <p:cNvPr id="10" name="TextBox 10"/>
            <p:cNvSpPr txBox="1"/>
            <p:nvPr/>
          </p:nvSpPr>
          <p:spPr>
            <a:xfrm>
              <a:off x="0" y="-76200"/>
              <a:ext cx="1304494" cy="305425"/>
            </a:xfrm>
            <a:prstGeom prst="rect">
              <a:avLst/>
            </a:prstGeom>
          </p:spPr>
          <p:txBody>
            <a:bodyPr lIns="50800" tIns="50800" rIns="50800" bIns="50800" rtlCol="0" anchor="ctr"/>
            <a:lstStyle/>
            <a:p>
              <a:pPr algn="ctr">
                <a:lnSpc>
                  <a:spcPts val="5739"/>
                </a:lnSpc>
              </a:pPr>
              <a:r>
                <a:rPr lang="en-US" sz="4099">
                  <a:solidFill>
                    <a:srgbClr val="FFFFFF"/>
                  </a:solidFill>
                  <a:latin typeface="Nexa"/>
                  <a:ea typeface="Nexa"/>
                  <a:cs typeface="Nexa"/>
                  <a:sym typeface="Nexa"/>
                </a:rPr>
                <a:t>www.chimica.ro</a:t>
              </a:r>
            </a:p>
          </p:txBody>
        </p:sp>
      </p:grpSp>
      <p:grpSp>
        <p:nvGrpSpPr>
          <p:cNvPr id="11" name="Group 11"/>
          <p:cNvGrpSpPr/>
          <p:nvPr/>
        </p:nvGrpSpPr>
        <p:grpSpPr>
          <a:xfrm>
            <a:off x="8901827" y="1343252"/>
            <a:ext cx="6710787" cy="6710787"/>
            <a:chOff x="0" y="0"/>
            <a:chExt cx="6350000" cy="6350000"/>
          </a:xfrm>
        </p:grpSpPr>
        <p:sp>
          <p:nvSpPr>
            <p:cNvPr id="12" name="Freeform 12"/>
            <p:cNvSpPr/>
            <p:nvPr/>
          </p:nvSpPr>
          <p:spPr>
            <a:xfrm>
              <a:off x="0" y="0"/>
              <a:ext cx="6351270" cy="6350000"/>
            </a:xfrm>
            <a:custGeom>
              <a:avLst/>
              <a:gdLst/>
              <a:ahLst/>
              <a:cxnLst/>
              <a:rect l="l" t="t" r="r" b="b"/>
              <a:pathLst>
                <a:path w="6351270" h="6350000">
                  <a:moveTo>
                    <a:pt x="5985510" y="0"/>
                  </a:moveTo>
                  <a:lnTo>
                    <a:pt x="364490" y="0"/>
                  </a:lnTo>
                  <a:cubicBezTo>
                    <a:pt x="162560" y="0"/>
                    <a:pt x="0" y="162560"/>
                    <a:pt x="0" y="364490"/>
                  </a:cubicBezTo>
                  <a:lnTo>
                    <a:pt x="0" y="5986780"/>
                  </a:lnTo>
                  <a:cubicBezTo>
                    <a:pt x="0" y="6187440"/>
                    <a:pt x="162560" y="6350000"/>
                    <a:pt x="364490" y="6350000"/>
                  </a:cubicBezTo>
                  <a:lnTo>
                    <a:pt x="5986780" y="6350000"/>
                  </a:lnTo>
                  <a:cubicBezTo>
                    <a:pt x="6187440" y="6350000"/>
                    <a:pt x="6351270" y="6187440"/>
                    <a:pt x="6351270" y="5985510"/>
                  </a:cubicBezTo>
                  <a:lnTo>
                    <a:pt x="6351270" y="364490"/>
                  </a:lnTo>
                  <a:cubicBezTo>
                    <a:pt x="6350000" y="162560"/>
                    <a:pt x="6187440" y="0"/>
                    <a:pt x="5985510" y="0"/>
                  </a:cubicBezTo>
                  <a:close/>
                </a:path>
              </a:pathLst>
            </a:custGeom>
            <a:blipFill>
              <a:blip r:embed="rId2"/>
              <a:stretch>
                <a:fillRect l="-77957"/>
              </a:stretch>
            </a:blipFill>
          </p:spPr>
          <p:txBody>
            <a:bodyPr/>
            <a:lstStyle/>
            <a:p>
              <a:endParaRPr lang="en-US"/>
            </a:p>
          </p:txBody>
        </p:sp>
      </p:grpSp>
      <p:grpSp>
        <p:nvGrpSpPr>
          <p:cNvPr id="13" name="Group 13"/>
          <p:cNvGrpSpPr/>
          <p:nvPr/>
        </p:nvGrpSpPr>
        <p:grpSpPr>
          <a:xfrm>
            <a:off x="11400315" y="3595189"/>
            <a:ext cx="5452110" cy="5452110"/>
            <a:chOff x="0" y="0"/>
            <a:chExt cx="6350000" cy="6350000"/>
          </a:xfrm>
        </p:grpSpPr>
        <p:sp>
          <p:nvSpPr>
            <p:cNvPr id="14" name="Freeform 14"/>
            <p:cNvSpPr/>
            <p:nvPr/>
          </p:nvSpPr>
          <p:spPr>
            <a:xfrm>
              <a:off x="0" y="0"/>
              <a:ext cx="6351270" cy="6350000"/>
            </a:xfrm>
            <a:custGeom>
              <a:avLst/>
              <a:gdLst/>
              <a:ahLst/>
              <a:cxnLst/>
              <a:rect l="l" t="t" r="r" b="b"/>
              <a:pathLst>
                <a:path w="6351270" h="6350000">
                  <a:moveTo>
                    <a:pt x="5985510" y="0"/>
                  </a:moveTo>
                  <a:lnTo>
                    <a:pt x="364490" y="0"/>
                  </a:lnTo>
                  <a:cubicBezTo>
                    <a:pt x="162560" y="0"/>
                    <a:pt x="0" y="162560"/>
                    <a:pt x="0" y="364490"/>
                  </a:cubicBezTo>
                  <a:lnTo>
                    <a:pt x="0" y="5986780"/>
                  </a:lnTo>
                  <a:cubicBezTo>
                    <a:pt x="0" y="6187440"/>
                    <a:pt x="162560" y="6350000"/>
                    <a:pt x="364490" y="6350000"/>
                  </a:cubicBezTo>
                  <a:lnTo>
                    <a:pt x="5986780" y="6350000"/>
                  </a:lnTo>
                  <a:cubicBezTo>
                    <a:pt x="6187440" y="6350000"/>
                    <a:pt x="6351270" y="6187440"/>
                    <a:pt x="6351270" y="5985510"/>
                  </a:cubicBezTo>
                  <a:lnTo>
                    <a:pt x="6351270" y="364490"/>
                  </a:lnTo>
                  <a:cubicBezTo>
                    <a:pt x="6350000" y="162560"/>
                    <a:pt x="6187440" y="0"/>
                    <a:pt x="5985510" y="0"/>
                  </a:cubicBezTo>
                  <a:close/>
                </a:path>
              </a:pathLst>
            </a:custGeom>
            <a:blipFill>
              <a:blip r:embed="rId3"/>
              <a:stretch>
                <a:fillRect t="-30190" b="-30190"/>
              </a:stretch>
            </a:blipFill>
          </p:spPr>
          <p:txBody>
            <a:bodyPr/>
            <a:lstStyle/>
            <a:p>
              <a:endParaRPr lang="en-US"/>
            </a:p>
          </p:txBody>
        </p:sp>
      </p:grpSp>
      <p:grpSp>
        <p:nvGrpSpPr>
          <p:cNvPr id="15" name="Group 15"/>
          <p:cNvGrpSpPr/>
          <p:nvPr/>
        </p:nvGrpSpPr>
        <p:grpSpPr>
          <a:xfrm>
            <a:off x="838130" y="10013160"/>
            <a:ext cx="7620140" cy="547680"/>
            <a:chOff x="0" y="0"/>
            <a:chExt cx="2006951" cy="144245"/>
          </a:xfrm>
        </p:grpSpPr>
        <p:sp>
          <p:nvSpPr>
            <p:cNvPr id="16" name="Freeform 16"/>
            <p:cNvSpPr/>
            <p:nvPr/>
          </p:nvSpPr>
          <p:spPr>
            <a:xfrm>
              <a:off x="0" y="0"/>
              <a:ext cx="2006951" cy="144245"/>
            </a:xfrm>
            <a:custGeom>
              <a:avLst/>
              <a:gdLst/>
              <a:ahLst/>
              <a:cxnLst/>
              <a:rect l="l" t="t" r="r" b="b"/>
              <a:pathLst>
                <a:path w="2006951" h="144245">
                  <a:moveTo>
                    <a:pt x="0" y="0"/>
                  </a:moveTo>
                  <a:lnTo>
                    <a:pt x="2006951" y="0"/>
                  </a:lnTo>
                  <a:lnTo>
                    <a:pt x="2006951" y="144245"/>
                  </a:lnTo>
                  <a:lnTo>
                    <a:pt x="0" y="144245"/>
                  </a:lnTo>
                  <a:close/>
                </a:path>
              </a:pathLst>
            </a:custGeom>
            <a:solidFill>
              <a:srgbClr val="FE8304"/>
            </a:solidFill>
          </p:spPr>
          <p:txBody>
            <a:bodyPr/>
            <a:lstStyle/>
            <a:p>
              <a:endParaRPr lang="en-US"/>
            </a:p>
          </p:txBody>
        </p:sp>
        <p:sp>
          <p:nvSpPr>
            <p:cNvPr id="17" name="TextBox 17"/>
            <p:cNvSpPr txBox="1"/>
            <p:nvPr/>
          </p:nvSpPr>
          <p:spPr>
            <a:xfrm>
              <a:off x="0" y="-57150"/>
              <a:ext cx="2006951" cy="201395"/>
            </a:xfrm>
            <a:prstGeom prst="rect">
              <a:avLst/>
            </a:prstGeom>
          </p:spPr>
          <p:txBody>
            <a:bodyPr lIns="50800" tIns="50800" rIns="50800" bIns="50800" rtlCol="0" anchor="ctr"/>
            <a:lstStyle/>
            <a:p>
              <a:pPr algn="ctr">
                <a:lnSpc>
                  <a:spcPts val="3499"/>
                </a:lnSpc>
              </a:pPr>
              <a:endParaRPr/>
            </a:p>
          </p:txBody>
        </p:sp>
      </p:grpSp>
      <p:grpSp>
        <p:nvGrpSpPr>
          <p:cNvPr id="18" name="Group 18"/>
          <p:cNvGrpSpPr/>
          <p:nvPr/>
        </p:nvGrpSpPr>
        <p:grpSpPr>
          <a:xfrm rot="2989419">
            <a:off x="-2020750" y="8936831"/>
            <a:ext cx="3086100" cy="2700338"/>
            <a:chOff x="0" y="0"/>
            <a:chExt cx="812800" cy="711200"/>
          </a:xfrm>
        </p:grpSpPr>
        <p:sp>
          <p:nvSpPr>
            <p:cNvPr id="19" name="Freeform 19"/>
            <p:cNvSpPr/>
            <p:nvPr/>
          </p:nvSpPr>
          <p:spPr>
            <a:xfrm>
              <a:off x="0" y="0"/>
              <a:ext cx="812800" cy="711200"/>
            </a:xfrm>
            <a:custGeom>
              <a:avLst/>
              <a:gdLst/>
              <a:ahLst/>
              <a:cxnLst/>
              <a:rect l="l" t="t" r="r" b="b"/>
              <a:pathLst>
                <a:path w="812800" h="711200">
                  <a:moveTo>
                    <a:pt x="406400" y="711200"/>
                  </a:moveTo>
                  <a:lnTo>
                    <a:pt x="812800" y="0"/>
                  </a:lnTo>
                  <a:lnTo>
                    <a:pt x="0" y="0"/>
                  </a:lnTo>
                  <a:lnTo>
                    <a:pt x="406400" y="711200"/>
                  </a:lnTo>
                  <a:close/>
                </a:path>
              </a:pathLst>
            </a:custGeom>
            <a:solidFill>
              <a:srgbClr val="64656A"/>
            </a:solidFill>
          </p:spPr>
          <p:txBody>
            <a:bodyPr/>
            <a:lstStyle/>
            <a:p>
              <a:endParaRPr lang="en-US"/>
            </a:p>
          </p:txBody>
        </p:sp>
        <p:sp>
          <p:nvSpPr>
            <p:cNvPr id="20" name="TextBox 20"/>
            <p:cNvSpPr txBox="1"/>
            <p:nvPr/>
          </p:nvSpPr>
          <p:spPr>
            <a:xfrm>
              <a:off x="127000" y="-6350"/>
              <a:ext cx="558800" cy="387350"/>
            </a:xfrm>
            <a:prstGeom prst="rect">
              <a:avLst/>
            </a:prstGeom>
          </p:spPr>
          <p:txBody>
            <a:bodyPr lIns="50800" tIns="50800" rIns="50800" bIns="50800" rtlCol="0" anchor="ctr"/>
            <a:lstStyle/>
            <a:p>
              <a:pPr algn="ctr">
                <a:lnSpc>
                  <a:spcPts val="3499"/>
                </a:lnSpc>
              </a:pPr>
              <a:endParaRPr/>
            </a:p>
          </p:txBody>
        </p:sp>
      </p:grpSp>
      <p:sp>
        <p:nvSpPr>
          <p:cNvPr id="21" name="TextBox 21"/>
          <p:cNvSpPr txBox="1"/>
          <p:nvPr/>
        </p:nvSpPr>
        <p:spPr>
          <a:xfrm>
            <a:off x="1092200" y="2518867"/>
            <a:ext cx="6502400" cy="3136792"/>
          </a:xfrm>
          <a:prstGeom prst="rect">
            <a:avLst/>
          </a:prstGeom>
        </p:spPr>
        <p:txBody>
          <a:bodyPr lIns="0" tIns="0" rIns="0" bIns="0" rtlCol="0" anchor="t">
            <a:spAutoFit/>
          </a:bodyPr>
          <a:lstStyle/>
          <a:p>
            <a:pPr algn="l">
              <a:lnSpc>
                <a:spcPts val="12499"/>
              </a:lnSpc>
            </a:pPr>
            <a:r>
              <a:rPr lang="en-US" sz="9999" b="1">
                <a:solidFill>
                  <a:srgbClr val="1D1A1B"/>
                </a:solidFill>
                <a:latin typeface="Nexa Heavy"/>
                <a:ea typeface="Nexa Heavy"/>
                <a:cs typeface="Nexa Heavy"/>
                <a:sym typeface="Nexa Heavy"/>
              </a:rPr>
              <a:t>Company</a:t>
            </a:r>
          </a:p>
          <a:p>
            <a:pPr algn="l">
              <a:lnSpc>
                <a:spcPts val="12499"/>
              </a:lnSpc>
            </a:pPr>
            <a:r>
              <a:rPr lang="en-US" sz="9999" b="1">
                <a:solidFill>
                  <a:srgbClr val="1D1A1B"/>
                </a:solidFill>
                <a:latin typeface="Nexa Heavy"/>
                <a:ea typeface="Nexa Heavy"/>
                <a:cs typeface="Nexa Heavy"/>
                <a:sym typeface="Nexa Heavy"/>
              </a:rPr>
              <a:t>Overview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0800000">
            <a:off x="-7792875" y="-3778283"/>
            <a:ext cx="14499313" cy="8951717"/>
            <a:chOff x="0" y="0"/>
            <a:chExt cx="609727" cy="376439"/>
          </a:xfrm>
        </p:grpSpPr>
        <p:sp>
          <p:nvSpPr>
            <p:cNvPr id="3" name="Freeform 3"/>
            <p:cNvSpPr/>
            <p:nvPr/>
          </p:nvSpPr>
          <p:spPr>
            <a:xfrm>
              <a:off x="0" y="0"/>
              <a:ext cx="609727" cy="376439"/>
            </a:xfrm>
            <a:custGeom>
              <a:avLst/>
              <a:gdLst/>
              <a:ahLst/>
              <a:cxnLst/>
              <a:rect l="l" t="t" r="r" b="b"/>
              <a:pathLst>
                <a:path w="609727" h="376439">
                  <a:moveTo>
                    <a:pt x="406527" y="0"/>
                  </a:moveTo>
                  <a:lnTo>
                    <a:pt x="0" y="0"/>
                  </a:lnTo>
                  <a:lnTo>
                    <a:pt x="203200" y="376439"/>
                  </a:lnTo>
                  <a:lnTo>
                    <a:pt x="609727" y="376439"/>
                  </a:lnTo>
                  <a:lnTo>
                    <a:pt x="406527" y="0"/>
                  </a:lnTo>
                  <a:close/>
                </a:path>
              </a:pathLst>
            </a:custGeom>
            <a:solidFill>
              <a:srgbClr val="FF8602"/>
            </a:solidFill>
          </p:spPr>
          <p:txBody>
            <a:bodyPr/>
            <a:lstStyle/>
            <a:p>
              <a:endParaRPr lang="en-US"/>
            </a:p>
          </p:txBody>
        </p:sp>
        <p:sp>
          <p:nvSpPr>
            <p:cNvPr id="4" name="TextBox 4"/>
            <p:cNvSpPr txBox="1"/>
            <p:nvPr/>
          </p:nvSpPr>
          <p:spPr>
            <a:xfrm>
              <a:off x="101600" y="-57150"/>
              <a:ext cx="406527" cy="433589"/>
            </a:xfrm>
            <a:prstGeom prst="rect">
              <a:avLst/>
            </a:prstGeom>
          </p:spPr>
          <p:txBody>
            <a:bodyPr lIns="50800" tIns="50800" rIns="50800" bIns="50800" rtlCol="0" anchor="ctr"/>
            <a:lstStyle/>
            <a:p>
              <a:pPr algn="ctr">
                <a:lnSpc>
                  <a:spcPts val="3499"/>
                </a:lnSpc>
              </a:pPr>
              <a:endParaRPr/>
            </a:p>
          </p:txBody>
        </p:sp>
      </p:grpSp>
      <p:grpSp>
        <p:nvGrpSpPr>
          <p:cNvPr id="5" name="Group 5"/>
          <p:cNvGrpSpPr/>
          <p:nvPr/>
        </p:nvGrpSpPr>
        <p:grpSpPr>
          <a:xfrm>
            <a:off x="-4672718" y="5163909"/>
            <a:ext cx="11379156" cy="5123091"/>
            <a:chOff x="0" y="0"/>
            <a:chExt cx="899019" cy="404754"/>
          </a:xfrm>
        </p:grpSpPr>
        <p:sp>
          <p:nvSpPr>
            <p:cNvPr id="6" name="Freeform 6"/>
            <p:cNvSpPr/>
            <p:nvPr/>
          </p:nvSpPr>
          <p:spPr>
            <a:xfrm>
              <a:off x="0" y="0"/>
              <a:ext cx="899019" cy="404754"/>
            </a:xfrm>
            <a:custGeom>
              <a:avLst/>
              <a:gdLst/>
              <a:ahLst/>
              <a:cxnLst/>
              <a:rect l="l" t="t" r="r" b="b"/>
              <a:pathLst>
                <a:path w="899019" h="404754">
                  <a:moveTo>
                    <a:pt x="203200" y="0"/>
                  </a:moveTo>
                  <a:lnTo>
                    <a:pt x="899019" y="0"/>
                  </a:lnTo>
                  <a:lnTo>
                    <a:pt x="695819" y="404754"/>
                  </a:lnTo>
                  <a:lnTo>
                    <a:pt x="0" y="404754"/>
                  </a:lnTo>
                  <a:lnTo>
                    <a:pt x="203200" y="0"/>
                  </a:lnTo>
                  <a:close/>
                </a:path>
              </a:pathLst>
            </a:custGeom>
            <a:solidFill>
              <a:srgbClr val="FF8602"/>
            </a:solidFill>
          </p:spPr>
          <p:txBody>
            <a:bodyPr/>
            <a:lstStyle/>
            <a:p>
              <a:endParaRPr lang="en-US"/>
            </a:p>
          </p:txBody>
        </p:sp>
        <p:sp>
          <p:nvSpPr>
            <p:cNvPr id="7" name="TextBox 7"/>
            <p:cNvSpPr txBox="1"/>
            <p:nvPr/>
          </p:nvSpPr>
          <p:spPr>
            <a:xfrm>
              <a:off x="101600" y="-57150"/>
              <a:ext cx="695819" cy="461904"/>
            </a:xfrm>
            <a:prstGeom prst="rect">
              <a:avLst/>
            </a:prstGeom>
          </p:spPr>
          <p:txBody>
            <a:bodyPr lIns="50800" tIns="50800" rIns="50800" bIns="50800" rtlCol="0" anchor="ctr"/>
            <a:lstStyle/>
            <a:p>
              <a:pPr algn="ctr">
                <a:lnSpc>
                  <a:spcPts val="3499"/>
                </a:lnSpc>
              </a:pPr>
              <a:endParaRPr/>
            </a:p>
          </p:txBody>
        </p:sp>
      </p:grpSp>
      <p:grpSp>
        <p:nvGrpSpPr>
          <p:cNvPr id="8" name="Group 8"/>
          <p:cNvGrpSpPr/>
          <p:nvPr/>
        </p:nvGrpSpPr>
        <p:grpSpPr>
          <a:xfrm>
            <a:off x="522605" y="1801394"/>
            <a:ext cx="7223570" cy="7223570"/>
            <a:chOff x="0" y="0"/>
            <a:chExt cx="6350000" cy="6350000"/>
          </a:xfrm>
        </p:grpSpPr>
        <p:sp>
          <p:nvSpPr>
            <p:cNvPr id="9" name="Freeform 9"/>
            <p:cNvSpPr/>
            <p:nvPr/>
          </p:nvSpPr>
          <p:spPr>
            <a:xfrm>
              <a:off x="0" y="0"/>
              <a:ext cx="6351270" cy="6350000"/>
            </a:xfrm>
            <a:custGeom>
              <a:avLst/>
              <a:gdLst/>
              <a:ahLst/>
              <a:cxnLst/>
              <a:rect l="l" t="t" r="r" b="b"/>
              <a:pathLst>
                <a:path w="6351270" h="6350000">
                  <a:moveTo>
                    <a:pt x="5985510" y="0"/>
                  </a:moveTo>
                  <a:lnTo>
                    <a:pt x="364490" y="0"/>
                  </a:lnTo>
                  <a:cubicBezTo>
                    <a:pt x="162560" y="0"/>
                    <a:pt x="0" y="162560"/>
                    <a:pt x="0" y="364490"/>
                  </a:cubicBezTo>
                  <a:lnTo>
                    <a:pt x="0" y="5986780"/>
                  </a:lnTo>
                  <a:cubicBezTo>
                    <a:pt x="0" y="6187440"/>
                    <a:pt x="162560" y="6350000"/>
                    <a:pt x="364490" y="6350000"/>
                  </a:cubicBezTo>
                  <a:lnTo>
                    <a:pt x="5986780" y="6350000"/>
                  </a:lnTo>
                  <a:cubicBezTo>
                    <a:pt x="6187440" y="6350000"/>
                    <a:pt x="6351270" y="6187440"/>
                    <a:pt x="6351270" y="5985510"/>
                  </a:cubicBezTo>
                  <a:lnTo>
                    <a:pt x="6351270" y="364490"/>
                  </a:lnTo>
                  <a:cubicBezTo>
                    <a:pt x="6350000" y="162560"/>
                    <a:pt x="6187440" y="0"/>
                    <a:pt x="5985510" y="0"/>
                  </a:cubicBezTo>
                  <a:close/>
                </a:path>
              </a:pathLst>
            </a:custGeom>
            <a:blipFill>
              <a:blip r:embed="rId2"/>
              <a:stretch>
                <a:fillRect l="-53785" r="-43148" b="-10663"/>
              </a:stretch>
            </a:blipFill>
          </p:spPr>
          <p:txBody>
            <a:bodyPr/>
            <a:lstStyle/>
            <a:p>
              <a:endParaRPr lang="en-US"/>
            </a:p>
          </p:txBody>
        </p:sp>
      </p:grpSp>
      <p:grpSp>
        <p:nvGrpSpPr>
          <p:cNvPr id="10" name="Group 10"/>
          <p:cNvGrpSpPr/>
          <p:nvPr/>
        </p:nvGrpSpPr>
        <p:grpSpPr>
          <a:xfrm>
            <a:off x="8247317" y="2542636"/>
            <a:ext cx="421332" cy="421332"/>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8602"/>
            </a:solidFill>
            <a:ln cap="sq">
              <a:noFill/>
              <a:prstDash val="solid"/>
              <a:miter/>
            </a:ln>
          </p:spPr>
          <p:txBody>
            <a:bodyPr/>
            <a:lstStyle/>
            <a:p>
              <a:endParaRPr lang="en-US"/>
            </a:p>
          </p:txBody>
        </p:sp>
        <p:sp>
          <p:nvSpPr>
            <p:cNvPr id="12" name="TextBox 12"/>
            <p:cNvSpPr txBox="1"/>
            <p:nvPr/>
          </p:nvSpPr>
          <p:spPr>
            <a:xfrm>
              <a:off x="76200" y="19050"/>
              <a:ext cx="660400" cy="717550"/>
            </a:xfrm>
            <a:prstGeom prst="rect">
              <a:avLst/>
            </a:prstGeom>
          </p:spPr>
          <p:txBody>
            <a:bodyPr lIns="50800" tIns="50800" rIns="50800" bIns="50800" rtlCol="0" anchor="ctr"/>
            <a:lstStyle/>
            <a:p>
              <a:pPr algn="ctr">
                <a:lnSpc>
                  <a:spcPts val="3499"/>
                </a:lnSpc>
              </a:pPr>
              <a:endParaRPr/>
            </a:p>
          </p:txBody>
        </p:sp>
      </p:grpSp>
      <p:sp>
        <p:nvSpPr>
          <p:cNvPr id="13" name="TextBox 13"/>
          <p:cNvSpPr txBox="1"/>
          <p:nvPr/>
        </p:nvSpPr>
        <p:spPr>
          <a:xfrm>
            <a:off x="8280571" y="1171575"/>
            <a:ext cx="4829968" cy="1061693"/>
          </a:xfrm>
          <a:prstGeom prst="rect">
            <a:avLst/>
          </a:prstGeom>
        </p:spPr>
        <p:txBody>
          <a:bodyPr lIns="0" tIns="0" rIns="0" bIns="0" rtlCol="0" anchor="t">
            <a:spAutoFit/>
          </a:bodyPr>
          <a:lstStyle/>
          <a:p>
            <a:pPr algn="l">
              <a:lnSpc>
                <a:spcPts val="8499"/>
              </a:lnSpc>
            </a:pPr>
            <a:r>
              <a:rPr lang="en-US" sz="6799" b="1">
                <a:solidFill>
                  <a:srgbClr val="1D1A1B"/>
                </a:solidFill>
                <a:latin typeface="Nexa Heavy"/>
                <a:ea typeface="Nexa Heavy"/>
                <a:cs typeface="Nexa Heavy"/>
                <a:sym typeface="Nexa Heavy"/>
              </a:rPr>
              <a:t>Metal</a:t>
            </a:r>
          </a:p>
        </p:txBody>
      </p:sp>
      <p:sp>
        <p:nvSpPr>
          <p:cNvPr id="14" name="TextBox 14"/>
          <p:cNvSpPr txBox="1"/>
          <p:nvPr/>
        </p:nvSpPr>
        <p:spPr>
          <a:xfrm>
            <a:off x="9098407" y="2495011"/>
            <a:ext cx="8821488" cy="7801162"/>
          </a:xfrm>
          <a:prstGeom prst="rect">
            <a:avLst/>
          </a:prstGeom>
        </p:spPr>
        <p:txBody>
          <a:bodyPr lIns="0" tIns="0" rIns="0" bIns="0" rtlCol="0" anchor="t">
            <a:spAutoFit/>
          </a:bodyPr>
          <a:lstStyle/>
          <a:p>
            <a:pPr algn="l">
              <a:lnSpc>
                <a:spcPts val="3080"/>
              </a:lnSpc>
            </a:pPr>
            <a:r>
              <a:rPr lang="en-US" sz="2200">
                <a:solidFill>
                  <a:srgbClr val="1D1A1B"/>
                </a:solidFill>
                <a:latin typeface="Nexa"/>
                <a:ea typeface="Nexa"/>
                <a:cs typeface="Nexa"/>
                <a:sym typeface="Nexa"/>
              </a:rPr>
              <a:t>We ensure metal processing with the help of 79 advanced pieces of equipment, which give us the ability to offer a full range of metal processing services tailored to the varied needs of our clients.</a:t>
            </a:r>
          </a:p>
          <a:p>
            <a:pPr algn="l">
              <a:lnSpc>
                <a:spcPts val="3080"/>
              </a:lnSpc>
            </a:pPr>
            <a:endParaRPr lang="en-US" sz="2200">
              <a:solidFill>
                <a:srgbClr val="1D1A1B"/>
              </a:solidFill>
              <a:latin typeface="Nexa"/>
              <a:ea typeface="Nexa"/>
              <a:cs typeface="Nexa"/>
              <a:sym typeface="Nexa"/>
            </a:endParaRPr>
          </a:p>
          <a:p>
            <a:pPr algn="l">
              <a:lnSpc>
                <a:spcPts val="3080"/>
              </a:lnSpc>
            </a:pPr>
            <a:r>
              <a:rPr lang="en-US" sz="2200">
                <a:solidFill>
                  <a:srgbClr val="1D1A1B"/>
                </a:solidFill>
                <a:latin typeface="Nexa"/>
                <a:ea typeface="Nexa"/>
                <a:cs typeface="Nexa"/>
                <a:sym typeface="Nexa"/>
              </a:rPr>
              <a:t>Our in-house capabilities include:</a:t>
            </a:r>
          </a:p>
          <a:p>
            <a:pPr marL="474981" lvl="1" indent="-237491" algn="l">
              <a:lnSpc>
                <a:spcPts val="3080"/>
              </a:lnSpc>
              <a:buFont typeface="Arial"/>
              <a:buChar char="•"/>
            </a:pPr>
            <a:r>
              <a:rPr lang="en-US" sz="2200">
                <a:solidFill>
                  <a:srgbClr val="1D1A1B"/>
                </a:solidFill>
                <a:latin typeface="Nexa"/>
                <a:ea typeface="Nexa"/>
                <a:cs typeface="Nexa"/>
                <a:sym typeface="Nexa"/>
              </a:rPr>
              <a:t>20 hydraulic presses: Allowing for various metal deformation and forming operations with precision and consistency.</a:t>
            </a:r>
          </a:p>
          <a:p>
            <a:pPr marL="474981" lvl="1" indent="-237491" algn="l">
              <a:lnSpc>
                <a:spcPts val="3080"/>
              </a:lnSpc>
              <a:buFont typeface="Arial"/>
              <a:buChar char="•"/>
            </a:pPr>
            <a:r>
              <a:rPr lang="en-US" sz="2200">
                <a:solidFill>
                  <a:srgbClr val="1D1A1B"/>
                </a:solidFill>
                <a:latin typeface="Nexa"/>
                <a:ea typeface="Nexa"/>
                <a:cs typeface="Nexa"/>
                <a:sym typeface="Nexa"/>
              </a:rPr>
              <a:t>2 plasma cutting/filing installations: Technology for fast and precise cutting in different types of metal.</a:t>
            </a:r>
          </a:p>
          <a:p>
            <a:pPr marL="474981" lvl="1" indent="-237491" algn="l">
              <a:lnSpc>
                <a:spcPts val="3080"/>
              </a:lnSpc>
              <a:buFont typeface="Arial"/>
              <a:buChar char="•"/>
            </a:pPr>
            <a:r>
              <a:rPr lang="en-US" sz="2200">
                <a:solidFill>
                  <a:srgbClr val="1D1A1B"/>
                </a:solidFill>
                <a:latin typeface="Nexa"/>
                <a:ea typeface="Nexa"/>
                <a:cs typeface="Nexa"/>
                <a:sym typeface="Nexa"/>
              </a:rPr>
              <a:t>2 laser cutting equipment: Ideal for complex and precise cuts, necessary for fine details and smooth edges.</a:t>
            </a:r>
          </a:p>
          <a:p>
            <a:pPr marL="474981" lvl="1" indent="-237491" algn="l">
              <a:lnSpc>
                <a:spcPts val="3080"/>
              </a:lnSpc>
              <a:buFont typeface="Arial"/>
              <a:buChar char="•"/>
            </a:pPr>
            <a:r>
              <a:rPr lang="en-US" sz="2200">
                <a:solidFill>
                  <a:srgbClr val="1D1A1B"/>
                </a:solidFill>
                <a:latin typeface="Nexa"/>
                <a:ea typeface="Nexa"/>
                <a:cs typeface="Nexa"/>
                <a:sym typeface="Nexa"/>
              </a:rPr>
              <a:t>3 bending press brakes: Performing precise and uniform bends according to technical specifications.</a:t>
            </a:r>
          </a:p>
          <a:p>
            <a:pPr marL="474981" lvl="1" indent="-237491" algn="l">
              <a:lnSpc>
                <a:spcPts val="3080"/>
              </a:lnSpc>
              <a:buFont typeface="Arial"/>
              <a:buChar char="•"/>
            </a:pPr>
            <a:r>
              <a:rPr lang="en-US" sz="2200">
                <a:solidFill>
                  <a:srgbClr val="1D1A1B"/>
                </a:solidFill>
                <a:latin typeface="Nexa"/>
                <a:ea typeface="Nexa"/>
                <a:cs typeface="Nexa"/>
                <a:sym typeface="Nexa"/>
              </a:rPr>
              <a:t>20 welding machines: Allowing for high-quality welds for large projects and detailed work.</a:t>
            </a:r>
          </a:p>
          <a:p>
            <a:pPr marL="474981" lvl="1" indent="-237491" algn="l">
              <a:lnSpc>
                <a:spcPts val="3080"/>
              </a:lnSpc>
              <a:buFont typeface="Arial"/>
              <a:buChar char="•"/>
            </a:pPr>
            <a:r>
              <a:rPr lang="en-US" sz="2200">
                <a:solidFill>
                  <a:srgbClr val="1D1A1B"/>
                </a:solidFill>
                <a:latin typeface="Nexa"/>
                <a:ea typeface="Nexa"/>
                <a:cs typeface="Nexa"/>
                <a:sym typeface="Nexa"/>
              </a:rPr>
              <a:t>1 electrostatic painting installation: Applying durable and uniform paint layers, providing protection and aesthetic finish.</a:t>
            </a:r>
          </a:p>
          <a:p>
            <a:pPr algn="l">
              <a:lnSpc>
                <a:spcPts val="3080"/>
              </a:lnSpc>
            </a:pPr>
            <a:endParaRPr lang="en-US" sz="2200">
              <a:solidFill>
                <a:srgbClr val="1D1A1B"/>
              </a:solidFill>
              <a:latin typeface="Nexa"/>
              <a:ea typeface="Nexa"/>
              <a:cs typeface="Nexa"/>
              <a:sym typeface="Nexa"/>
            </a:endParaRPr>
          </a:p>
        </p:txBody>
      </p:sp>
      <p:sp>
        <p:nvSpPr>
          <p:cNvPr id="15" name="Freeform 15"/>
          <p:cNvSpPr/>
          <p:nvPr/>
        </p:nvSpPr>
        <p:spPr>
          <a:xfrm>
            <a:off x="15616330" y="269906"/>
            <a:ext cx="2324100" cy="758794"/>
          </a:xfrm>
          <a:custGeom>
            <a:avLst/>
            <a:gdLst/>
            <a:ahLst/>
            <a:cxnLst/>
            <a:rect l="l" t="t" r="r" b="b"/>
            <a:pathLst>
              <a:path w="2324100" h="758794">
                <a:moveTo>
                  <a:pt x="0" y="0"/>
                </a:moveTo>
                <a:lnTo>
                  <a:pt x="2324100" y="0"/>
                </a:lnTo>
                <a:lnTo>
                  <a:pt x="2324100" y="758794"/>
                </a:lnTo>
                <a:lnTo>
                  <a:pt x="0" y="758794"/>
                </a:lnTo>
                <a:lnTo>
                  <a:pt x="0" y="0"/>
                </a:lnTo>
                <a:close/>
              </a:path>
            </a:pathLst>
          </a:custGeom>
          <a:blipFill>
            <a:blip r:embed="rId3"/>
            <a:stretch>
              <a:fillRect t="-36143" b="-36143"/>
            </a:stretch>
          </a:blipFill>
        </p:spPr>
        <p:txBody>
          <a:bodyPr/>
          <a:lstStyle/>
          <a:p>
            <a:endParaRPr lang="en-US"/>
          </a:p>
        </p:txBody>
      </p:sp>
      <p:grpSp>
        <p:nvGrpSpPr>
          <p:cNvPr id="16" name="Group 16"/>
          <p:cNvGrpSpPr/>
          <p:nvPr/>
        </p:nvGrpSpPr>
        <p:grpSpPr>
          <a:xfrm>
            <a:off x="8216900" y="10018463"/>
            <a:ext cx="10071100" cy="3086100"/>
            <a:chOff x="0" y="0"/>
            <a:chExt cx="2652471" cy="812800"/>
          </a:xfrm>
        </p:grpSpPr>
        <p:sp>
          <p:nvSpPr>
            <p:cNvPr id="17" name="Freeform 17"/>
            <p:cNvSpPr/>
            <p:nvPr/>
          </p:nvSpPr>
          <p:spPr>
            <a:xfrm>
              <a:off x="0" y="0"/>
              <a:ext cx="2652471" cy="812800"/>
            </a:xfrm>
            <a:custGeom>
              <a:avLst/>
              <a:gdLst/>
              <a:ahLst/>
              <a:cxnLst/>
              <a:rect l="l" t="t" r="r" b="b"/>
              <a:pathLst>
                <a:path w="2652471" h="812800">
                  <a:moveTo>
                    <a:pt x="0" y="0"/>
                  </a:moveTo>
                  <a:lnTo>
                    <a:pt x="2652471" y="0"/>
                  </a:lnTo>
                  <a:lnTo>
                    <a:pt x="2652471" y="812800"/>
                  </a:lnTo>
                  <a:lnTo>
                    <a:pt x="0" y="812800"/>
                  </a:lnTo>
                  <a:close/>
                </a:path>
              </a:pathLst>
            </a:custGeom>
            <a:solidFill>
              <a:srgbClr val="64656A"/>
            </a:solidFill>
          </p:spPr>
          <p:txBody>
            <a:bodyPr/>
            <a:lstStyle/>
            <a:p>
              <a:endParaRPr lang="en-US"/>
            </a:p>
          </p:txBody>
        </p:sp>
        <p:sp>
          <p:nvSpPr>
            <p:cNvPr id="18" name="TextBox 18"/>
            <p:cNvSpPr txBox="1"/>
            <p:nvPr/>
          </p:nvSpPr>
          <p:spPr>
            <a:xfrm>
              <a:off x="0" y="-57150"/>
              <a:ext cx="2652471" cy="869950"/>
            </a:xfrm>
            <a:prstGeom prst="rect">
              <a:avLst/>
            </a:prstGeom>
          </p:spPr>
          <p:txBody>
            <a:bodyPr lIns="50800" tIns="50800" rIns="50800" bIns="50800" rtlCol="0" anchor="ctr"/>
            <a:lstStyle/>
            <a:p>
              <a:pPr algn="ctr">
                <a:lnSpc>
                  <a:spcPts val="3499"/>
                </a:lnSpc>
              </a:pPr>
              <a:endParaRPr/>
            </a:p>
          </p:txBody>
        </p:sp>
      </p:grpSp>
      <p:grpSp>
        <p:nvGrpSpPr>
          <p:cNvPr id="19" name="Group 19"/>
          <p:cNvGrpSpPr/>
          <p:nvPr/>
        </p:nvGrpSpPr>
        <p:grpSpPr>
          <a:xfrm rot="527386">
            <a:off x="16744950" y="8391349"/>
            <a:ext cx="3086100" cy="2700338"/>
            <a:chOff x="0" y="0"/>
            <a:chExt cx="812800" cy="711200"/>
          </a:xfrm>
        </p:grpSpPr>
        <p:sp>
          <p:nvSpPr>
            <p:cNvPr id="20" name="Freeform 20"/>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FE8304"/>
            </a:solidFill>
          </p:spPr>
          <p:txBody>
            <a:bodyPr/>
            <a:lstStyle/>
            <a:p>
              <a:endParaRPr lang="en-US"/>
            </a:p>
          </p:txBody>
        </p:sp>
        <p:sp>
          <p:nvSpPr>
            <p:cNvPr id="21" name="TextBox 21"/>
            <p:cNvSpPr txBox="1"/>
            <p:nvPr/>
          </p:nvSpPr>
          <p:spPr>
            <a:xfrm>
              <a:off x="127000" y="273050"/>
              <a:ext cx="558800" cy="387350"/>
            </a:xfrm>
            <a:prstGeom prst="rect">
              <a:avLst/>
            </a:prstGeom>
          </p:spPr>
          <p:txBody>
            <a:bodyPr lIns="50800" tIns="50800" rIns="50800" bIns="50800" rtlCol="0" anchor="ctr"/>
            <a:lstStyle/>
            <a:p>
              <a:pPr algn="ctr">
                <a:lnSpc>
                  <a:spcPts val="3499"/>
                </a:lnSpc>
              </a:pPr>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0800000">
            <a:off x="1028700" y="-773671"/>
            <a:ext cx="16014700" cy="1043576"/>
            <a:chOff x="0" y="0"/>
            <a:chExt cx="8542899" cy="556687"/>
          </a:xfrm>
        </p:grpSpPr>
        <p:sp>
          <p:nvSpPr>
            <p:cNvPr id="3" name="Freeform 3"/>
            <p:cNvSpPr/>
            <p:nvPr/>
          </p:nvSpPr>
          <p:spPr>
            <a:xfrm>
              <a:off x="0" y="0"/>
              <a:ext cx="8542899" cy="556687"/>
            </a:xfrm>
            <a:custGeom>
              <a:avLst/>
              <a:gdLst/>
              <a:ahLst/>
              <a:cxnLst/>
              <a:rect l="l" t="t" r="r" b="b"/>
              <a:pathLst>
                <a:path w="8542899" h="556687">
                  <a:moveTo>
                    <a:pt x="8542899" y="278343"/>
                  </a:moveTo>
                  <a:lnTo>
                    <a:pt x="8339699" y="556687"/>
                  </a:lnTo>
                  <a:lnTo>
                    <a:pt x="203200" y="556687"/>
                  </a:lnTo>
                  <a:lnTo>
                    <a:pt x="0" y="278343"/>
                  </a:lnTo>
                  <a:lnTo>
                    <a:pt x="203200" y="0"/>
                  </a:lnTo>
                  <a:lnTo>
                    <a:pt x="8339699" y="0"/>
                  </a:lnTo>
                  <a:lnTo>
                    <a:pt x="8542899" y="278343"/>
                  </a:lnTo>
                  <a:close/>
                </a:path>
              </a:pathLst>
            </a:custGeom>
            <a:solidFill>
              <a:srgbClr val="FF8602"/>
            </a:solidFill>
            <a:ln cap="sq">
              <a:noFill/>
              <a:prstDash val="solid"/>
              <a:miter/>
            </a:ln>
          </p:spPr>
          <p:txBody>
            <a:bodyPr/>
            <a:lstStyle/>
            <a:p>
              <a:endParaRPr lang="en-US"/>
            </a:p>
          </p:txBody>
        </p:sp>
        <p:sp>
          <p:nvSpPr>
            <p:cNvPr id="4" name="TextBox 4"/>
            <p:cNvSpPr txBox="1"/>
            <p:nvPr/>
          </p:nvSpPr>
          <p:spPr>
            <a:xfrm>
              <a:off x="114300" y="-57150"/>
              <a:ext cx="8314299" cy="613837"/>
            </a:xfrm>
            <a:prstGeom prst="rect">
              <a:avLst/>
            </a:prstGeom>
          </p:spPr>
          <p:txBody>
            <a:bodyPr lIns="50800" tIns="50800" rIns="50800" bIns="50800" rtlCol="0" anchor="ctr"/>
            <a:lstStyle/>
            <a:p>
              <a:pPr algn="ctr">
                <a:lnSpc>
                  <a:spcPts val="3499"/>
                </a:lnSpc>
              </a:pPr>
              <a:endParaRPr/>
            </a:p>
          </p:txBody>
        </p:sp>
      </p:grpSp>
      <p:grpSp>
        <p:nvGrpSpPr>
          <p:cNvPr id="5" name="Group 5"/>
          <p:cNvGrpSpPr/>
          <p:nvPr/>
        </p:nvGrpSpPr>
        <p:grpSpPr>
          <a:xfrm>
            <a:off x="1244600" y="2783456"/>
            <a:ext cx="8715904" cy="5789044"/>
            <a:chOff x="0" y="0"/>
            <a:chExt cx="1350322" cy="896874"/>
          </a:xfrm>
        </p:grpSpPr>
        <p:sp>
          <p:nvSpPr>
            <p:cNvPr id="6" name="Freeform 6"/>
            <p:cNvSpPr/>
            <p:nvPr/>
          </p:nvSpPr>
          <p:spPr>
            <a:xfrm>
              <a:off x="0" y="0"/>
              <a:ext cx="1350322" cy="896874"/>
            </a:xfrm>
            <a:custGeom>
              <a:avLst/>
              <a:gdLst/>
              <a:ahLst/>
              <a:cxnLst/>
              <a:rect l="l" t="t" r="r" b="b"/>
              <a:pathLst>
                <a:path w="1350322" h="896874">
                  <a:moveTo>
                    <a:pt x="0" y="0"/>
                  </a:moveTo>
                  <a:lnTo>
                    <a:pt x="1350322" y="0"/>
                  </a:lnTo>
                  <a:lnTo>
                    <a:pt x="1350322" y="896874"/>
                  </a:lnTo>
                  <a:lnTo>
                    <a:pt x="0" y="896874"/>
                  </a:lnTo>
                  <a:close/>
                </a:path>
              </a:pathLst>
            </a:custGeom>
            <a:blipFill>
              <a:blip r:embed="rId2"/>
              <a:stretch>
                <a:fillRect l="-9693" r="-13129" b="-9271"/>
              </a:stretch>
            </a:blipFill>
          </p:spPr>
          <p:txBody>
            <a:bodyPr/>
            <a:lstStyle/>
            <a:p>
              <a:endParaRPr lang="en-US"/>
            </a:p>
          </p:txBody>
        </p:sp>
      </p:grpSp>
      <p:sp>
        <p:nvSpPr>
          <p:cNvPr id="7" name="TextBox 7"/>
          <p:cNvSpPr txBox="1"/>
          <p:nvPr/>
        </p:nvSpPr>
        <p:spPr>
          <a:xfrm>
            <a:off x="1244600" y="1171258"/>
            <a:ext cx="11319209" cy="1061693"/>
          </a:xfrm>
          <a:prstGeom prst="rect">
            <a:avLst/>
          </a:prstGeom>
        </p:spPr>
        <p:txBody>
          <a:bodyPr lIns="0" tIns="0" rIns="0" bIns="0" rtlCol="0" anchor="t">
            <a:spAutoFit/>
          </a:bodyPr>
          <a:lstStyle/>
          <a:p>
            <a:pPr algn="l">
              <a:lnSpc>
                <a:spcPts val="8499"/>
              </a:lnSpc>
            </a:pPr>
            <a:r>
              <a:rPr lang="en-US" sz="6799" b="1">
                <a:solidFill>
                  <a:srgbClr val="1D1A1B"/>
                </a:solidFill>
                <a:latin typeface="Nexa Heavy"/>
                <a:ea typeface="Nexa Heavy"/>
                <a:cs typeface="Nexa Heavy"/>
                <a:sym typeface="Nexa Heavy"/>
              </a:rPr>
              <a:t>Automotive Components</a:t>
            </a:r>
          </a:p>
        </p:txBody>
      </p:sp>
      <p:grpSp>
        <p:nvGrpSpPr>
          <p:cNvPr id="8" name="Group 8"/>
          <p:cNvGrpSpPr/>
          <p:nvPr/>
        </p:nvGrpSpPr>
        <p:grpSpPr>
          <a:xfrm>
            <a:off x="9893056" y="2585584"/>
            <a:ext cx="421332" cy="421332"/>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8602"/>
            </a:solidFill>
            <a:ln cap="sq">
              <a:noFill/>
              <a:prstDash val="solid"/>
              <a:miter/>
            </a:ln>
          </p:spPr>
          <p:txBody>
            <a:bodyPr/>
            <a:lstStyle/>
            <a:p>
              <a:endParaRPr lang="en-US"/>
            </a:p>
          </p:txBody>
        </p:sp>
        <p:sp>
          <p:nvSpPr>
            <p:cNvPr id="10" name="TextBox 10"/>
            <p:cNvSpPr txBox="1"/>
            <p:nvPr/>
          </p:nvSpPr>
          <p:spPr>
            <a:xfrm>
              <a:off x="76200" y="19050"/>
              <a:ext cx="660400" cy="717550"/>
            </a:xfrm>
            <a:prstGeom prst="rect">
              <a:avLst/>
            </a:prstGeom>
          </p:spPr>
          <p:txBody>
            <a:bodyPr lIns="50800" tIns="50800" rIns="50800" bIns="50800" rtlCol="0" anchor="ctr"/>
            <a:lstStyle/>
            <a:p>
              <a:pPr algn="ctr">
                <a:lnSpc>
                  <a:spcPts val="3499"/>
                </a:lnSpc>
              </a:pPr>
              <a:endParaRPr/>
            </a:p>
          </p:txBody>
        </p:sp>
      </p:grpSp>
      <p:sp>
        <p:nvSpPr>
          <p:cNvPr id="11" name="TextBox 11"/>
          <p:cNvSpPr txBox="1"/>
          <p:nvPr/>
        </p:nvSpPr>
        <p:spPr>
          <a:xfrm>
            <a:off x="10744145" y="2537959"/>
            <a:ext cx="7251999" cy="2725041"/>
          </a:xfrm>
          <a:prstGeom prst="rect">
            <a:avLst/>
          </a:prstGeom>
        </p:spPr>
        <p:txBody>
          <a:bodyPr lIns="0" tIns="0" rIns="0" bIns="0" rtlCol="0" anchor="t">
            <a:spAutoFit/>
          </a:bodyPr>
          <a:lstStyle/>
          <a:p>
            <a:pPr algn="l">
              <a:lnSpc>
                <a:spcPts val="3080"/>
              </a:lnSpc>
            </a:pPr>
            <a:r>
              <a:rPr lang="en-US" sz="2200">
                <a:solidFill>
                  <a:srgbClr val="1D1A1B"/>
                </a:solidFill>
                <a:latin typeface="Nexa"/>
                <a:ea typeface="Nexa"/>
                <a:cs typeface="Nexa"/>
                <a:sym typeface="Nexa"/>
              </a:rPr>
              <a:t>We are recognized as the first Romanian company to have produced an entire car dashboard. </a:t>
            </a:r>
          </a:p>
          <a:p>
            <a:pPr algn="l">
              <a:lnSpc>
                <a:spcPts val="3080"/>
              </a:lnSpc>
            </a:pPr>
            <a:endParaRPr lang="en-US" sz="2200">
              <a:solidFill>
                <a:srgbClr val="1D1A1B"/>
              </a:solidFill>
              <a:latin typeface="Nexa"/>
              <a:ea typeface="Nexa"/>
              <a:cs typeface="Nexa"/>
              <a:sym typeface="Nexa"/>
            </a:endParaRPr>
          </a:p>
          <a:p>
            <a:pPr algn="l">
              <a:lnSpc>
                <a:spcPts val="3080"/>
              </a:lnSpc>
            </a:pPr>
            <a:r>
              <a:rPr lang="en-US" sz="2200">
                <a:solidFill>
                  <a:srgbClr val="1D1A1B"/>
                </a:solidFill>
                <a:latin typeface="Nexa"/>
                <a:ea typeface="Nexa"/>
                <a:cs typeface="Nexa"/>
                <a:sym typeface="Nexa"/>
              </a:rPr>
              <a:t>Today, we manufacture safety and aesthetics related components for various brands, including Dacia, Renault, Mercedes, Porsche, Maserati, Fiat, Citroën, Peugeot, and GM.</a:t>
            </a:r>
          </a:p>
        </p:txBody>
      </p:sp>
      <p:sp>
        <p:nvSpPr>
          <p:cNvPr id="12" name="Freeform 12"/>
          <p:cNvSpPr/>
          <p:nvPr/>
        </p:nvSpPr>
        <p:spPr>
          <a:xfrm>
            <a:off x="15616330" y="269906"/>
            <a:ext cx="2324100" cy="758794"/>
          </a:xfrm>
          <a:custGeom>
            <a:avLst/>
            <a:gdLst/>
            <a:ahLst/>
            <a:cxnLst/>
            <a:rect l="l" t="t" r="r" b="b"/>
            <a:pathLst>
              <a:path w="2324100" h="758794">
                <a:moveTo>
                  <a:pt x="0" y="0"/>
                </a:moveTo>
                <a:lnTo>
                  <a:pt x="2324100" y="0"/>
                </a:lnTo>
                <a:lnTo>
                  <a:pt x="2324100" y="758794"/>
                </a:lnTo>
                <a:lnTo>
                  <a:pt x="0" y="758794"/>
                </a:lnTo>
                <a:lnTo>
                  <a:pt x="0" y="0"/>
                </a:lnTo>
                <a:close/>
              </a:path>
            </a:pathLst>
          </a:custGeom>
          <a:blipFill>
            <a:blip r:embed="rId3"/>
            <a:stretch>
              <a:fillRect t="-36143" b="-36143"/>
            </a:stretch>
          </a:blipFill>
        </p:spPr>
        <p:txBody>
          <a:bodyPr/>
          <a:lstStyle/>
          <a:p>
            <a:endParaRPr lang="en-US"/>
          </a:p>
        </p:txBody>
      </p:sp>
      <p:sp>
        <p:nvSpPr>
          <p:cNvPr id="13" name="TextBox 13"/>
          <p:cNvSpPr txBox="1"/>
          <p:nvPr/>
        </p:nvSpPr>
        <p:spPr>
          <a:xfrm>
            <a:off x="10744145" y="5471667"/>
            <a:ext cx="3625999" cy="4286924"/>
          </a:xfrm>
          <a:prstGeom prst="rect">
            <a:avLst/>
          </a:prstGeom>
        </p:spPr>
        <p:txBody>
          <a:bodyPr lIns="0" tIns="0" rIns="0" bIns="0" rtlCol="0" anchor="t">
            <a:spAutoFit/>
          </a:bodyPr>
          <a:lstStyle/>
          <a:p>
            <a:pPr algn="l">
              <a:lnSpc>
                <a:spcPts val="3080"/>
              </a:lnSpc>
            </a:pPr>
            <a:r>
              <a:rPr lang="en-US" sz="2200">
                <a:solidFill>
                  <a:srgbClr val="1D1A1B"/>
                </a:solidFill>
                <a:latin typeface="Nexa"/>
                <a:ea typeface="Nexa"/>
                <a:cs typeface="Nexa"/>
                <a:sym typeface="Nexa"/>
              </a:rPr>
              <a:t>Safety components:</a:t>
            </a:r>
          </a:p>
          <a:p>
            <a:pPr marL="474981" lvl="1" indent="-237491" algn="l">
              <a:lnSpc>
                <a:spcPts val="3080"/>
              </a:lnSpc>
              <a:buFont typeface="Arial"/>
              <a:buChar char="•"/>
            </a:pPr>
            <a:r>
              <a:rPr lang="en-US" sz="2200">
                <a:solidFill>
                  <a:srgbClr val="1D1A1B"/>
                </a:solidFill>
                <a:latin typeface="Nexa"/>
                <a:ea typeface="Nexa"/>
                <a:cs typeface="Nexa"/>
                <a:sym typeface="Nexa"/>
              </a:rPr>
              <a:t>“A” Pillar</a:t>
            </a:r>
          </a:p>
          <a:p>
            <a:pPr marL="474981" lvl="1" indent="-237491" algn="l">
              <a:lnSpc>
                <a:spcPts val="3080"/>
              </a:lnSpc>
              <a:buFont typeface="Arial"/>
              <a:buChar char="•"/>
            </a:pPr>
            <a:r>
              <a:rPr lang="en-US" sz="2200">
                <a:solidFill>
                  <a:srgbClr val="1D1A1B"/>
                </a:solidFill>
                <a:latin typeface="Nexa"/>
                <a:ea typeface="Nexa"/>
                <a:cs typeface="Nexa"/>
                <a:sym typeface="Nexa"/>
              </a:rPr>
              <a:t>“B” Pillar Upper</a:t>
            </a:r>
          </a:p>
          <a:p>
            <a:pPr marL="474981" lvl="1" indent="-237491" algn="l">
              <a:lnSpc>
                <a:spcPts val="3080"/>
              </a:lnSpc>
              <a:buFont typeface="Arial"/>
              <a:buChar char="•"/>
            </a:pPr>
            <a:r>
              <a:rPr lang="en-US" sz="2200">
                <a:solidFill>
                  <a:srgbClr val="1D1A1B"/>
                </a:solidFill>
                <a:latin typeface="Nexa"/>
                <a:ea typeface="Nexa"/>
                <a:cs typeface="Nexa"/>
                <a:sym typeface="Nexa"/>
              </a:rPr>
              <a:t>“B” Pillar Lower</a:t>
            </a:r>
          </a:p>
          <a:p>
            <a:pPr marL="474981" lvl="1" indent="-237491" algn="l">
              <a:lnSpc>
                <a:spcPts val="3080"/>
              </a:lnSpc>
              <a:buFont typeface="Arial"/>
              <a:buChar char="•"/>
            </a:pPr>
            <a:r>
              <a:rPr lang="en-US" sz="2200">
                <a:solidFill>
                  <a:srgbClr val="1D1A1B"/>
                </a:solidFill>
                <a:latin typeface="Nexa"/>
                <a:ea typeface="Nexa"/>
                <a:cs typeface="Nexa"/>
                <a:sym typeface="Nexa"/>
              </a:rPr>
              <a:t>“C” Pillar</a:t>
            </a:r>
          </a:p>
          <a:p>
            <a:pPr marL="474981" lvl="1" indent="-237491" algn="l">
              <a:lnSpc>
                <a:spcPts val="3080"/>
              </a:lnSpc>
              <a:buFont typeface="Arial"/>
              <a:buChar char="•"/>
            </a:pPr>
            <a:r>
              <a:rPr lang="en-US" sz="2200">
                <a:solidFill>
                  <a:srgbClr val="1D1A1B"/>
                </a:solidFill>
                <a:latin typeface="Nexa"/>
                <a:ea typeface="Nexa"/>
                <a:cs typeface="Nexa"/>
                <a:sym typeface="Nexa"/>
              </a:rPr>
              <a:t>“CD” Pillar</a:t>
            </a:r>
          </a:p>
          <a:p>
            <a:pPr marL="474981" lvl="1" indent="-237491" algn="l">
              <a:lnSpc>
                <a:spcPts val="3080"/>
              </a:lnSpc>
              <a:buFont typeface="Arial"/>
              <a:buChar char="•"/>
            </a:pPr>
            <a:r>
              <a:rPr lang="en-US" sz="2200">
                <a:solidFill>
                  <a:srgbClr val="1D1A1B"/>
                </a:solidFill>
                <a:latin typeface="Nexa"/>
                <a:ea typeface="Nexa"/>
                <a:cs typeface="Nexa"/>
                <a:sym typeface="Nexa"/>
              </a:rPr>
              <a:t>Rear Shock Absorber</a:t>
            </a:r>
          </a:p>
          <a:p>
            <a:pPr marL="474981" lvl="1" indent="-237491" algn="l">
              <a:lnSpc>
                <a:spcPts val="3080"/>
              </a:lnSpc>
              <a:buFont typeface="Arial"/>
              <a:buChar char="•"/>
            </a:pPr>
            <a:r>
              <a:rPr lang="en-US" sz="2200">
                <a:solidFill>
                  <a:srgbClr val="1D1A1B"/>
                </a:solidFill>
                <a:latin typeface="Nexa"/>
                <a:ea typeface="Nexa"/>
                <a:cs typeface="Nexa"/>
                <a:sym typeface="Nexa"/>
              </a:rPr>
              <a:t>Front Side Protector</a:t>
            </a:r>
          </a:p>
          <a:p>
            <a:pPr marL="474981" lvl="1" indent="-237491" algn="l">
              <a:lnSpc>
                <a:spcPts val="3080"/>
              </a:lnSpc>
              <a:buFont typeface="Arial"/>
              <a:buChar char="•"/>
            </a:pPr>
            <a:r>
              <a:rPr lang="en-US" sz="2200">
                <a:solidFill>
                  <a:srgbClr val="1D1A1B"/>
                </a:solidFill>
                <a:latin typeface="Nexa"/>
                <a:ea typeface="Nexa"/>
                <a:cs typeface="Nexa"/>
                <a:sym typeface="Nexa"/>
              </a:rPr>
              <a:t>Mudguard</a:t>
            </a:r>
          </a:p>
          <a:p>
            <a:pPr marL="474981" lvl="1" indent="-237491" algn="l">
              <a:lnSpc>
                <a:spcPts val="3080"/>
              </a:lnSpc>
              <a:buFont typeface="Arial"/>
              <a:buChar char="•"/>
            </a:pPr>
            <a:r>
              <a:rPr lang="en-US" sz="2200">
                <a:solidFill>
                  <a:srgbClr val="1D1A1B"/>
                </a:solidFill>
                <a:latin typeface="Nexa"/>
                <a:ea typeface="Nexa"/>
                <a:cs typeface="Nexa"/>
                <a:sym typeface="Nexa"/>
              </a:rPr>
              <a:t>Lock</a:t>
            </a:r>
          </a:p>
          <a:p>
            <a:pPr algn="l">
              <a:lnSpc>
                <a:spcPts val="3080"/>
              </a:lnSpc>
            </a:pPr>
            <a:endParaRPr lang="en-US" sz="2200">
              <a:solidFill>
                <a:srgbClr val="1D1A1B"/>
              </a:solidFill>
              <a:latin typeface="Nexa"/>
              <a:ea typeface="Nexa"/>
              <a:cs typeface="Nexa"/>
              <a:sym typeface="Nexa"/>
            </a:endParaRPr>
          </a:p>
        </p:txBody>
      </p:sp>
      <p:sp>
        <p:nvSpPr>
          <p:cNvPr id="14" name="TextBox 14"/>
          <p:cNvSpPr txBox="1"/>
          <p:nvPr/>
        </p:nvSpPr>
        <p:spPr>
          <a:xfrm>
            <a:off x="14662001" y="5471667"/>
            <a:ext cx="3625999" cy="3896454"/>
          </a:xfrm>
          <a:prstGeom prst="rect">
            <a:avLst/>
          </a:prstGeom>
        </p:spPr>
        <p:txBody>
          <a:bodyPr lIns="0" tIns="0" rIns="0" bIns="0" rtlCol="0" anchor="t">
            <a:spAutoFit/>
          </a:bodyPr>
          <a:lstStyle/>
          <a:p>
            <a:pPr algn="l">
              <a:lnSpc>
                <a:spcPts val="3080"/>
              </a:lnSpc>
            </a:pPr>
            <a:r>
              <a:rPr lang="en-US" sz="2200">
                <a:solidFill>
                  <a:srgbClr val="1D1A1B"/>
                </a:solidFill>
                <a:latin typeface="Nexa"/>
                <a:ea typeface="Nexa"/>
                <a:cs typeface="Nexa"/>
                <a:sym typeface="Nexa"/>
              </a:rPr>
              <a:t>Aesthetics related:</a:t>
            </a:r>
          </a:p>
          <a:p>
            <a:pPr marL="474981" lvl="1" indent="-237491" algn="l">
              <a:lnSpc>
                <a:spcPts val="3080"/>
              </a:lnSpc>
              <a:buFont typeface="Arial"/>
              <a:buChar char="•"/>
            </a:pPr>
            <a:r>
              <a:rPr lang="en-US" sz="2200">
                <a:solidFill>
                  <a:srgbClr val="1D1A1B"/>
                </a:solidFill>
                <a:latin typeface="Nexa"/>
                <a:ea typeface="Nexa"/>
                <a:cs typeface="Nexa"/>
                <a:sym typeface="Nexa"/>
              </a:rPr>
              <a:t>Trunk Door Trim</a:t>
            </a:r>
          </a:p>
          <a:p>
            <a:pPr marL="474981" lvl="1" indent="-237491" algn="l">
              <a:lnSpc>
                <a:spcPts val="3080"/>
              </a:lnSpc>
              <a:buFont typeface="Arial"/>
              <a:buChar char="•"/>
            </a:pPr>
            <a:r>
              <a:rPr lang="en-US" sz="2200">
                <a:solidFill>
                  <a:srgbClr val="1D1A1B"/>
                </a:solidFill>
                <a:latin typeface="Nexa"/>
                <a:ea typeface="Nexa"/>
                <a:cs typeface="Nexa"/>
                <a:sym typeface="Nexa"/>
              </a:rPr>
              <a:t>Air Intake Housing</a:t>
            </a:r>
          </a:p>
          <a:p>
            <a:pPr marL="474981" lvl="1" indent="-237491" algn="l">
              <a:lnSpc>
                <a:spcPts val="3080"/>
              </a:lnSpc>
              <a:buFont typeface="Arial"/>
              <a:buChar char="•"/>
            </a:pPr>
            <a:r>
              <a:rPr lang="en-US" sz="2200">
                <a:solidFill>
                  <a:srgbClr val="1D1A1B"/>
                </a:solidFill>
                <a:latin typeface="Nexa"/>
                <a:ea typeface="Nexa"/>
                <a:cs typeface="Nexa"/>
                <a:sym typeface="Nexa"/>
              </a:rPr>
              <a:t>Upper Front Grille</a:t>
            </a:r>
          </a:p>
          <a:p>
            <a:pPr marL="474981" lvl="1" indent="-237491" algn="l">
              <a:lnSpc>
                <a:spcPts val="3080"/>
              </a:lnSpc>
              <a:buFont typeface="Arial"/>
              <a:buChar char="•"/>
            </a:pPr>
            <a:r>
              <a:rPr lang="en-US" sz="2200">
                <a:solidFill>
                  <a:srgbClr val="1D1A1B"/>
                </a:solidFill>
                <a:latin typeface="Nexa"/>
                <a:ea typeface="Nexa"/>
                <a:cs typeface="Nexa"/>
                <a:sym typeface="Nexa"/>
              </a:rPr>
              <a:t>Lower Front Grille</a:t>
            </a:r>
          </a:p>
          <a:p>
            <a:pPr marL="474981" lvl="1" indent="-237491" algn="l">
              <a:lnSpc>
                <a:spcPts val="3080"/>
              </a:lnSpc>
              <a:buFont typeface="Arial"/>
              <a:buChar char="•"/>
            </a:pPr>
            <a:r>
              <a:rPr lang="en-US" sz="2200">
                <a:solidFill>
                  <a:srgbClr val="1D1A1B"/>
                </a:solidFill>
                <a:latin typeface="Nexa"/>
                <a:ea typeface="Nexa"/>
                <a:cs typeface="Nexa"/>
                <a:sym typeface="Nexa"/>
              </a:rPr>
              <a:t>Front Wheel Liner</a:t>
            </a:r>
          </a:p>
          <a:p>
            <a:pPr marL="474981" lvl="1" indent="-237491" algn="l">
              <a:lnSpc>
                <a:spcPts val="3080"/>
              </a:lnSpc>
              <a:buFont typeface="Arial"/>
              <a:buChar char="•"/>
            </a:pPr>
            <a:r>
              <a:rPr lang="en-US" sz="2200">
                <a:solidFill>
                  <a:srgbClr val="1D1A1B"/>
                </a:solidFill>
                <a:latin typeface="Nexa"/>
                <a:ea typeface="Nexa"/>
                <a:cs typeface="Nexa"/>
                <a:sym typeface="Nexa"/>
              </a:rPr>
              <a:t>Rear Wheel Liner (100% plastic and hybrid)</a:t>
            </a:r>
          </a:p>
          <a:p>
            <a:pPr algn="l">
              <a:lnSpc>
                <a:spcPts val="3080"/>
              </a:lnSpc>
            </a:pPr>
            <a:endParaRPr lang="en-US" sz="2200">
              <a:solidFill>
                <a:srgbClr val="1D1A1B"/>
              </a:solidFill>
              <a:latin typeface="Nexa"/>
              <a:ea typeface="Nexa"/>
              <a:cs typeface="Nexa"/>
              <a:sym typeface="Nexa"/>
            </a:endParaRPr>
          </a:p>
        </p:txBody>
      </p:sp>
      <p:grpSp>
        <p:nvGrpSpPr>
          <p:cNvPr id="15" name="Group 15"/>
          <p:cNvGrpSpPr/>
          <p:nvPr/>
        </p:nvGrpSpPr>
        <p:grpSpPr>
          <a:xfrm>
            <a:off x="774700" y="9935001"/>
            <a:ext cx="6780306" cy="3086100"/>
            <a:chOff x="0" y="0"/>
            <a:chExt cx="1785760" cy="812800"/>
          </a:xfrm>
        </p:grpSpPr>
        <p:sp>
          <p:nvSpPr>
            <p:cNvPr id="16" name="Freeform 16"/>
            <p:cNvSpPr/>
            <p:nvPr/>
          </p:nvSpPr>
          <p:spPr>
            <a:xfrm>
              <a:off x="0" y="0"/>
              <a:ext cx="1785760" cy="812800"/>
            </a:xfrm>
            <a:custGeom>
              <a:avLst/>
              <a:gdLst/>
              <a:ahLst/>
              <a:cxnLst/>
              <a:rect l="l" t="t" r="r" b="b"/>
              <a:pathLst>
                <a:path w="1785760" h="812800">
                  <a:moveTo>
                    <a:pt x="0" y="0"/>
                  </a:moveTo>
                  <a:lnTo>
                    <a:pt x="1785760" y="0"/>
                  </a:lnTo>
                  <a:lnTo>
                    <a:pt x="1785760" y="812800"/>
                  </a:lnTo>
                  <a:lnTo>
                    <a:pt x="0" y="812800"/>
                  </a:lnTo>
                  <a:close/>
                </a:path>
              </a:pathLst>
            </a:custGeom>
            <a:solidFill>
              <a:srgbClr val="64656A"/>
            </a:solidFill>
          </p:spPr>
          <p:txBody>
            <a:bodyPr/>
            <a:lstStyle/>
            <a:p>
              <a:endParaRPr lang="en-US"/>
            </a:p>
          </p:txBody>
        </p:sp>
        <p:sp>
          <p:nvSpPr>
            <p:cNvPr id="17" name="TextBox 17"/>
            <p:cNvSpPr txBox="1"/>
            <p:nvPr/>
          </p:nvSpPr>
          <p:spPr>
            <a:xfrm>
              <a:off x="0" y="-57150"/>
              <a:ext cx="1785760" cy="869950"/>
            </a:xfrm>
            <a:prstGeom prst="rect">
              <a:avLst/>
            </a:prstGeom>
          </p:spPr>
          <p:txBody>
            <a:bodyPr lIns="50800" tIns="50800" rIns="50800" bIns="50800" rtlCol="0" anchor="ctr"/>
            <a:lstStyle/>
            <a:p>
              <a:pPr algn="ctr">
                <a:lnSpc>
                  <a:spcPts val="3499"/>
                </a:lnSpc>
              </a:pPr>
              <a:endParaRPr/>
            </a:p>
          </p:txBody>
        </p:sp>
      </p:grpSp>
      <p:grpSp>
        <p:nvGrpSpPr>
          <p:cNvPr id="18" name="Group 18"/>
          <p:cNvGrpSpPr/>
          <p:nvPr/>
        </p:nvGrpSpPr>
        <p:grpSpPr>
          <a:xfrm rot="-570252">
            <a:off x="-1370063" y="8685538"/>
            <a:ext cx="3086100" cy="2700338"/>
            <a:chOff x="0" y="0"/>
            <a:chExt cx="812800" cy="711200"/>
          </a:xfrm>
        </p:grpSpPr>
        <p:sp>
          <p:nvSpPr>
            <p:cNvPr id="19" name="Freeform 19"/>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FE8304"/>
            </a:solidFill>
          </p:spPr>
          <p:txBody>
            <a:bodyPr/>
            <a:lstStyle/>
            <a:p>
              <a:endParaRPr lang="en-US"/>
            </a:p>
          </p:txBody>
        </p:sp>
        <p:sp>
          <p:nvSpPr>
            <p:cNvPr id="20" name="TextBox 20"/>
            <p:cNvSpPr txBox="1"/>
            <p:nvPr/>
          </p:nvSpPr>
          <p:spPr>
            <a:xfrm>
              <a:off x="127000" y="273050"/>
              <a:ext cx="558800" cy="387350"/>
            </a:xfrm>
            <a:prstGeom prst="rect">
              <a:avLst/>
            </a:prstGeom>
          </p:spPr>
          <p:txBody>
            <a:bodyPr lIns="50800" tIns="50800" rIns="50800" bIns="50800" rtlCol="0" anchor="ctr"/>
            <a:lstStyle/>
            <a:p>
              <a:pPr algn="ctr">
                <a:lnSpc>
                  <a:spcPts val="3499"/>
                </a:lnSpc>
              </a:pPr>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388211" y="-5535870"/>
            <a:ext cx="14135211" cy="10119133"/>
            <a:chOff x="0" y="0"/>
            <a:chExt cx="786013" cy="562692"/>
          </a:xfrm>
        </p:grpSpPr>
        <p:sp>
          <p:nvSpPr>
            <p:cNvPr id="3" name="Freeform 3"/>
            <p:cNvSpPr/>
            <p:nvPr/>
          </p:nvSpPr>
          <p:spPr>
            <a:xfrm>
              <a:off x="0" y="0"/>
              <a:ext cx="786013" cy="562692"/>
            </a:xfrm>
            <a:custGeom>
              <a:avLst/>
              <a:gdLst/>
              <a:ahLst/>
              <a:cxnLst/>
              <a:rect l="l" t="t" r="r" b="b"/>
              <a:pathLst>
                <a:path w="786013" h="562692">
                  <a:moveTo>
                    <a:pt x="786013" y="281346"/>
                  </a:moveTo>
                  <a:lnTo>
                    <a:pt x="582813" y="562692"/>
                  </a:lnTo>
                  <a:lnTo>
                    <a:pt x="203200" y="562692"/>
                  </a:lnTo>
                  <a:lnTo>
                    <a:pt x="0" y="281346"/>
                  </a:lnTo>
                  <a:lnTo>
                    <a:pt x="203200" y="0"/>
                  </a:lnTo>
                  <a:lnTo>
                    <a:pt x="582813" y="0"/>
                  </a:lnTo>
                  <a:lnTo>
                    <a:pt x="786013" y="281346"/>
                  </a:lnTo>
                  <a:close/>
                </a:path>
              </a:pathLst>
            </a:custGeom>
            <a:solidFill>
              <a:srgbClr val="FF8602"/>
            </a:solidFill>
          </p:spPr>
          <p:txBody>
            <a:bodyPr/>
            <a:lstStyle/>
            <a:p>
              <a:endParaRPr lang="en-US"/>
            </a:p>
          </p:txBody>
        </p:sp>
        <p:sp>
          <p:nvSpPr>
            <p:cNvPr id="4" name="TextBox 4"/>
            <p:cNvSpPr txBox="1"/>
            <p:nvPr/>
          </p:nvSpPr>
          <p:spPr>
            <a:xfrm>
              <a:off x="114300" y="-57150"/>
              <a:ext cx="557413" cy="619842"/>
            </a:xfrm>
            <a:prstGeom prst="rect">
              <a:avLst/>
            </a:prstGeom>
          </p:spPr>
          <p:txBody>
            <a:bodyPr lIns="50800" tIns="50800" rIns="50800" bIns="50800" rtlCol="0" anchor="ctr"/>
            <a:lstStyle/>
            <a:p>
              <a:pPr algn="ctr">
                <a:lnSpc>
                  <a:spcPts val="3499"/>
                </a:lnSpc>
              </a:pPr>
              <a:endParaRPr/>
            </a:p>
          </p:txBody>
        </p:sp>
      </p:grpSp>
      <p:grpSp>
        <p:nvGrpSpPr>
          <p:cNvPr id="5" name="Group 5"/>
          <p:cNvGrpSpPr/>
          <p:nvPr/>
        </p:nvGrpSpPr>
        <p:grpSpPr>
          <a:xfrm>
            <a:off x="-2306113" y="6253799"/>
            <a:ext cx="7610964" cy="5057823"/>
            <a:chOff x="0" y="0"/>
            <a:chExt cx="846733" cy="562692"/>
          </a:xfrm>
        </p:grpSpPr>
        <p:sp>
          <p:nvSpPr>
            <p:cNvPr id="6" name="Freeform 6"/>
            <p:cNvSpPr/>
            <p:nvPr/>
          </p:nvSpPr>
          <p:spPr>
            <a:xfrm>
              <a:off x="0" y="0"/>
              <a:ext cx="846733" cy="562692"/>
            </a:xfrm>
            <a:custGeom>
              <a:avLst/>
              <a:gdLst/>
              <a:ahLst/>
              <a:cxnLst/>
              <a:rect l="l" t="t" r="r" b="b"/>
              <a:pathLst>
                <a:path w="846733" h="562692">
                  <a:moveTo>
                    <a:pt x="846733" y="281346"/>
                  </a:moveTo>
                  <a:lnTo>
                    <a:pt x="643533" y="562692"/>
                  </a:lnTo>
                  <a:lnTo>
                    <a:pt x="203200" y="562692"/>
                  </a:lnTo>
                  <a:lnTo>
                    <a:pt x="0" y="281346"/>
                  </a:lnTo>
                  <a:lnTo>
                    <a:pt x="203200" y="0"/>
                  </a:lnTo>
                  <a:lnTo>
                    <a:pt x="643533" y="0"/>
                  </a:lnTo>
                  <a:lnTo>
                    <a:pt x="846733" y="281346"/>
                  </a:lnTo>
                  <a:close/>
                </a:path>
              </a:pathLst>
            </a:custGeom>
            <a:solidFill>
              <a:srgbClr val="FF8602"/>
            </a:solidFill>
          </p:spPr>
          <p:txBody>
            <a:bodyPr/>
            <a:lstStyle/>
            <a:p>
              <a:endParaRPr lang="en-US"/>
            </a:p>
          </p:txBody>
        </p:sp>
        <p:sp>
          <p:nvSpPr>
            <p:cNvPr id="7" name="TextBox 7"/>
            <p:cNvSpPr txBox="1"/>
            <p:nvPr/>
          </p:nvSpPr>
          <p:spPr>
            <a:xfrm>
              <a:off x="114300" y="-57150"/>
              <a:ext cx="618133" cy="619842"/>
            </a:xfrm>
            <a:prstGeom prst="rect">
              <a:avLst/>
            </a:prstGeom>
          </p:spPr>
          <p:txBody>
            <a:bodyPr lIns="50800" tIns="50800" rIns="50800" bIns="50800" rtlCol="0" anchor="ctr"/>
            <a:lstStyle/>
            <a:p>
              <a:pPr algn="ctr">
                <a:lnSpc>
                  <a:spcPts val="3499"/>
                </a:lnSpc>
              </a:pPr>
              <a:endParaRPr/>
            </a:p>
          </p:txBody>
        </p:sp>
      </p:grpSp>
      <p:sp>
        <p:nvSpPr>
          <p:cNvPr id="8" name="Freeform 8"/>
          <p:cNvSpPr/>
          <p:nvPr/>
        </p:nvSpPr>
        <p:spPr>
          <a:xfrm>
            <a:off x="15616330" y="269906"/>
            <a:ext cx="2324100" cy="758794"/>
          </a:xfrm>
          <a:custGeom>
            <a:avLst/>
            <a:gdLst/>
            <a:ahLst/>
            <a:cxnLst/>
            <a:rect l="l" t="t" r="r" b="b"/>
            <a:pathLst>
              <a:path w="2324100" h="758794">
                <a:moveTo>
                  <a:pt x="0" y="0"/>
                </a:moveTo>
                <a:lnTo>
                  <a:pt x="2324100" y="0"/>
                </a:lnTo>
                <a:lnTo>
                  <a:pt x="2324100" y="758794"/>
                </a:lnTo>
                <a:lnTo>
                  <a:pt x="0" y="758794"/>
                </a:lnTo>
                <a:lnTo>
                  <a:pt x="0" y="0"/>
                </a:lnTo>
                <a:close/>
              </a:path>
            </a:pathLst>
          </a:custGeom>
          <a:blipFill>
            <a:blip r:embed="rId2"/>
            <a:stretch>
              <a:fillRect t="-36143" b="-36143"/>
            </a:stretch>
          </a:blipFill>
        </p:spPr>
        <p:txBody>
          <a:bodyPr/>
          <a:lstStyle/>
          <a:p>
            <a:endParaRPr lang="en-US"/>
          </a:p>
        </p:txBody>
      </p:sp>
      <p:grpSp>
        <p:nvGrpSpPr>
          <p:cNvPr id="9" name="Group 9"/>
          <p:cNvGrpSpPr/>
          <p:nvPr/>
        </p:nvGrpSpPr>
        <p:grpSpPr>
          <a:xfrm>
            <a:off x="0" y="2103459"/>
            <a:ext cx="6858000" cy="6858000"/>
            <a:chOff x="0" y="0"/>
            <a:chExt cx="812800" cy="812800"/>
          </a:xfrm>
        </p:grpSpPr>
        <p:sp>
          <p:nvSpPr>
            <p:cNvPr id="10" name="Freeform 10"/>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F7F1FF"/>
            </a:solidFill>
            <a:ln w="12700">
              <a:solidFill>
                <a:srgbClr val="000000"/>
              </a:solidFill>
            </a:ln>
          </p:spPr>
          <p:txBody>
            <a:bodyPr/>
            <a:lstStyle/>
            <a:p>
              <a:endParaRPr lang="en-US"/>
            </a:p>
          </p:txBody>
        </p:sp>
      </p:grpSp>
      <p:sp>
        <p:nvSpPr>
          <p:cNvPr id="11" name="TextBox 11"/>
          <p:cNvSpPr txBox="1"/>
          <p:nvPr/>
        </p:nvSpPr>
        <p:spPr>
          <a:xfrm>
            <a:off x="8290096" y="1171575"/>
            <a:ext cx="9629799" cy="1061693"/>
          </a:xfrm>
          <a:prstGeom prst="rect">
            <a:avLst/>
          </a:prstGeom>
        </p:spPr>
        <p:txBody>
          <a:bodyPr lIns="0" tIns="0" rIns="0" bIns="0" rtlCol="0" anchor="t">
            <a:spAutoFit/>
          </a:bodyPr>
          <a:lstStyle/>
          <a:p>
            <a:pPr algn="l">
              <a:lnSpc>
                <a:spcPts val="8499"/>
              </a:lnSpc>
            </a:pPr>
            <a:r>
              <a:rPr lang="en-US" sz="6799" b="1">
                <a:solidFill>
                  <a:srgbClr val="1D1A1B"/>
                </a:solidFill>
                <a:latin typeface="Nexa Heavy"/>
                <a:ea typeface="Nexa Heavy"/>
                <a:cs typeface="Nexa Heavy"/>
                <a:sym typeface="Nexa Heavy"/>
              </a:rPr>
              <a:t>Bicycle Components</a:t>
            </a:r>
          </a:p>
        </p:txBody>
      </p:sp>
      <p:grpSp>
        <p:nvGrpSpPr>
          <p:cNvPr id="12" name="Group 12"/>
          <p:cNvGrpSpPr/>
          <p:nvPr/>
        </p:nvGrpSpPr>
        <p:grpSpPr>
          <a:xfrm>
            <a:off x="0" y="2103459"/>
            <a:ext cx="6858000" cy="6858000"/>
            <a:chOff x="0" y="0"/>
            <a:chExt cx="812800" cy="812800"/>
          </a:xfrm>
        </p:grpSpPr>
        <p:sp>
          <p:nvSpPr>
            <p:cNvPr id="13" name="Freeform 13"/>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blipFill>
              <a:blip r:embed="rId3"/>
              <a:stretch>
                <a:fillRect r="-17021"/>
              </a:stretch>
            </a:blipFill>
          </p:spPr>
          <p:txBody>
            <a:bodyPr/>
            <a:lstStyle/>
            <a:p>
              <a:endParaRPr lang="en-US"/>
            </a:p>
          </p:txBody>
        </p:sp>
      </p:grpSp>
      <p:grpSp>
        <p:nvGrpSpPr>
          <p:cNvPr id="14" name="Group 14"/>
          <p:cNvGrpSpPr/>
          <p:nvPr/>
        </p:nvGrpSpPr>
        <p:grpSpPr>
          <a:xfrm>
            <a:off x="8247317" y="2542636"/>
            <a:ext cx="421332" cy="421332"/>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8602"/>
            </a:solidFill>
            <a:ln cap="sq">
              <a:noFill/>
              <a:prstDash val="solid"/>
              <a:miter/>
            </a:ln>
          </p:spPr>
          <p:txBody>
            <a:bodyPr/>
            <a:lstStyle/>
            <a:p>
              <a:endParaRPr lang="en-US"/>
            </a:p>
          </p:txBody>
        </p:sp>
        <p:sp>
          <p:nvSpPr>
            <p:cNvPr id="16" name="TextBox 16"/>
            <p:cNvSpPr txBox="1"/>
            <p:nvPr/>
          </p:nvSpPr>
          <p:spPr>
            <a:xfrm>
              <a:off x="76200" y="19050"/>
              <a:ext cx="660400" cy="717550"/>
            </a:xfrm>
            <a:prstGeom prst="rect">
              <a:avLst/>
            </a:prstGeom>
          </p:spPr>
          <p:txBody>
            <a:bodyPr lIns="50800" tIns="50800" rIns="50800" bIns="50800" rtlCol="0" anchor="ctr"/>
            <a:lstStyle/>
            <a:p>
              <a:pPr algn="ctr">
                <a:lnSpc>
                  <a:spcPts val="3499"/>
                </a:lnSpc>
              </a:pPr>
              <a:endParaRPr/>
            </a:p>
          </p:txBody>
        </p:sp>
      </p:grpSp>
      <p:sp>
        <p:nvSpPr>
          <p:cNvPr id="17" name="TextBox 17"/>
          <p:cNvSpPr txBox="1"/>
          <p:nvPr/>
        </p:nvSpPr>
        <p:spPr>
          <a:xfrm>
            <a:off x="9098407" y="2495011"/>
            <a:ext cx="8821488" cy="5848808"/>
          </a:xfrm>
          <a:prstGeom prst="rect">
            <a:avLst/>
          </a:prstGeom>
        </p:spPr>
        <p:txBody>
          <a:bodyPr lIns="0" tIns="0" rIns="0" bIns="0" rtlCol="0" anchor="t">
            <a:spAutoFit/>
          </a:bodyPr>
          <a:lstStyle/>
          <a:p>
            <a:pPr algn="l">
              <a:lnSpc>
                <a:spcPts val="3080"/>
              </a:lnSpc>
            </a:pPr>
            <a:r>
              <a:rPr lang="en-US" sz="2200">
                <a:solidFill>
                  <a:srgbClr val="1D1A1B"/>
                </a:solidFill>
                <a:latin typeface="Nexa"/>
                <a:ea typeface="Nexa"/>
                <a:cs typeface="Nexa"/>
                <a:sym typeface="Nexa"/>
              </a:rPr>
              <a:t>Cycling has been recognized by the EU as one of the most sustainable, accessible, healthy, cost-effective, and inclusive forms of transport and recreation, highlighting its significant importance for European society and economy.</a:t>
            </a:r>
          </a:p>
          <a:p>
            <a:pPr algn="l">
              <a:lnSpc>
                <a:spcPts val="3080"/>
              </a:lnSpc>
            </a:pPr>
            <a:r>
              <a:rPr lang="en-US" sz="2200">
                <a:solidFill>
                  <a:srgbClr val="1D1A1B"/>
                </a:solidFill>
                <a:latin typeface="Nexa"/>
                <a:ea typeface="Nexa"/>
                <a:cs typeface="Nexa"/>
                <a:sym typeface="Nexa"/>
              </a:rPr>
              <a:t>Aware of these contributions, we produce the following components for bicycles, electric bicycles, cargo bikes, trailers, etc.</a:t>
            </a:r>
          </a:p>
          <a:p>
            <a:pPr marL="474981" lvl="1" indent="-237491" algn="l">
              <a:lnSpc>
                <a:spcPts val="3080"/>
              </a:lnSpc>
              <a:buFont typeface="Arial"/>
              <a:buChar char="•"/>
            </a:pPr>
            <a:r>
              <a:rPr lang="en-US" sz="2200">
                <a:solidFill>
                  <a:srgbClr val="1D1A1B"/>
                </a:solidFill>
                <a:latin typeface="Nexa"/>
                <a:ea typeface="Nexa"/>
                <a:cs typeface="Nexa"/>
                <a:sym typeface="Nexa"/>
              </a:rPr>
              <a:t>Hubs</a:t>
            </a:r>
          </a:p>
          <a:p>
            <a:pPr marL="474981" lvl="1" indent="-237491" algn="l">
              <a:lnSpc>
                <a:spcPts val="3080"/>
              </a:lnSpc>
              <a:buFont typeface="Arial"/>
              <a:buChar char="•"/>
            </a:pPr>
            <a:r>
              <a:rPr lang="en-US" sz="2200">
                <a:solidFill>
                  <a:srgbClr val="1D1A1B"/>
                </a:solidFill>
                <a:latin typeface="Nexa"/>
                <a:ea typeface="Nexa"/>
                <a:cs typeface="Nexa"/>
                <a:sym typeface="Nexa"/>
              </a:rPr>
              <a:t>Aluminum rims</a:t>
            </a:r>
          </a:p>
          <a:p>
            <a:pPr marL="474981" lvl="1" indent="-237491" algn="l">
              <a:lnSpc>
                <a:spcPts val="3080"/>
              </a:lnSpc>
              <a:buFont typeface="Arial"/>
              <a:buChar char="•"/>
            </a:pPr>
            <a:r>
              <a:rPr lang="en-US" sz="2200">
                <a:solidFill>
                  <a:srgbClr val="1D1A1B"/>
                </a:solidFill>
                <a:latin typeface="Nexa"/>
                <a:ea typeface="Nexa"/>
                <a:cs typeface="Nexa"/>
                <a:sym typeface="Nexa"/>
              </a:rPr>
              <a:t>Carbon rims</a:t>
            </a:r>
          </a:p>
          <a:p>
            <a:pPr marL="474981" lvl="1" indent="-237491" algn="l">
              <a:lnSpc>
                <a:spcPts val="3080"/>
              </a:lnSpc>
              <a:buFont typeface="Arial"/>
              <a:buChar char="•"/>
            </a:pPr>
            <a:r>
              <a:rPr lang="en-US" sz="2200">
                <a:solidFill>
                  <a:srgbClr val="1D1A1B"/>
                </a:solidFill>
                <a:latin typeface="Nexa"/>
                <a:ea typeface="Nexa"/>
                <a:cs typeface="Nexa"/>
                <a:sym typeface="Nexa"/>
              </a:rPr>
              <a:t>Aluminum wheels</a:t>
            </a:r>
          </a:p>
          <a:p>
            <a:pPr marL="474981" lvl="1" indent="-237491" algn="l">
              <a:lnSpc>
                <a:spcPts val="3080"/>
              </a:lnSpc>
              <a:buFont typeface="Arial"/>
              <a:buChar char="•"/>
            </a:pPr>
            <a:r>
              <a:rPr lang="en-US" sz="2200">
                <a:solidFill>
                  <a:srgbClr val="1D1A1B"/>
                </a:solidFill>
                <a:latin typeface="Nexa"/>
                <a:ea typeface="Nexa"/>
                <a:cs typeface="Nexa"/>
                <a:sym typeface="Nexa"/>
              </a:rPr>
              <a:t>Carbon wheels</a:t>
            </a:r>
          </a:p>
          <a:p>
            <a:pPr marL="474981" lvl="1" indent="-237491" algn="l">
              <a:lnSpc>
                <a:spcPts val="3080"/>
              </a:lnSpc>
              <a:buFont typeface="Arial"/>
              <a:buChar char="•"/>
            </a:pPr>
            <a:r>
              <a:rPr lang="en-US" sz="2200">
                <a:solidFill>
                  <a:srgbClr val="1D1A1B"/>
                </a:solidFill>
                <a:latin typeface="Nexa"/>
                <a:ea typeface="Nexa"/>
                <a:cs typeface="Nexa"/>
                <a:sym typeface="Nexa"/>
              </a:rPr>
              <a:t>Plastic motor protection</a:t>
            </a:r>
          </a:p>
          <a:p>
            <a:pPr marL="474981" lvl="1" indent="-237491" algn="l">
              <a:lnSpc>
                <a:spcPts val="3080"/>
              </a:lnSpc>
              <a:buFont typeface="Arial"/>
              <a:buChar char="•"/>
            </a:pPr>
            <a:r>
              <a:rPr lang="en-US" sz="2200">
                <a:solidFill>
                  <a:srgbClr val="1D1A1B"/>
                </a:solidFill>
                <a:latin typeface="Nexa"/>
                <a:ea typeface="Nexa"/>
                <a:cs typeface="Nexa"/>
                <a:sym typeface="Nexa"/>
              </a:rPr>
              <a:t>Plastic battery protection</a:t>
            </a:r>
          </a:p>
          <a:p>
            <a:pPr algn="l">
              <a:lnSpc>
                <a:spcPts val="3080"/>
              </a:lnSpc>
            </a:pPr>
            <a:endParaRPr lang="en-US" sz="2200">
              <a:solidFill>
                <a:srgbClr val="1D1A1B"/>
              </a:solidFill>
              <a:latin typeface="Nexa"/>
              <a:ea typeface="Nexa"/>
              <a:cs typeface="Nexa"/>
              <a:sym typeface="Nexa"/>
            </a:endParaRPr>
          </a:p>
        </p:txBody>
      </p:sp>
      <p:grpSp>
        <p:nvGrpSpPr>
          <p:cNvPr id="18" name="Group 18"/>
          <p:cNvGrpSpPr/>
          <p:nvPr/>
        </p:nvGrpSpPr>
        <p:grpSpPr>
          <a:xfrm>
            <a:off x="8216900" y="10018463"/>
            <a:ext cx="10071100" cy="3086100"/>
            <a:chOff x="0" y="0"/>
            <a:chExt cx="2652471" cy="812800"/>
          </a:xfrm>
        </p:grpSpPr>
        <p:sp>
          <p:nvSpPr>
            <p:cNvPr id="19" name="Freeform 19"/>
            <p:cNvSpPr/>
            <p:nvPr/>
          </p:nvSpPr>
          <p:spPr>
            <a:xfrm>
              <a:off x="0" y="0"/>
              <a:ext cx="2652471" cy="812800"/>
            </a:xfrm>
            <a:custGeom>
              <a:avLst/>
              <a:gdLst/>
              <a:ahLst/>
              <a:cxnLst/>
              <a:rect l="l" t="t" r="r" b="b"/>
              <a:pathLst>
                <a:path w="2652471" h="812800">
                  <a:moveTo>
                    <a:pt x="0" y="0"/>
                  </a:moveTo>
                  <a:lnTo>
                    <a:pt x="2652471" y="0"/>
                  </a:lnTo>
                  <a:lnTo>
                    <a:pt x="2652471" y="812800"/>
                  </a:lnTo>
                  <a:lnTo>
                    <a:pt x="0" y="812800"/>
                  </a:lnTo>
                  <a:close/>
                </a:path>
              </a:pathLst>
            </a:custGeom>
            <a:solidFill>
              <a:srgbClr val="64656A"/>
            </a:solidFill>
          </p:spPr>
          <p:txBody>
            <a:bodyPr/>
            <a:lstStyle/>
            <a:p>
              <a:endParaRPr lang="en-US"/>
            </a:p>
          </p:txBody>
        </p:sp>
        <p:sp>
          <p:nvSpPr>
            <p:cNvPr id="20" name="TextBox 20"/>
            <p:cNvSpPr txBox="1"/>
            <p:nvPr/>
          </p:nvSpPr>
          <p:spPr>
            <a:xfrm>
              <a:off x="0" y="-57150"/>
              <a:ext cx="2652471" cy="869950"/>
            </a:xfrm>
            <a:prstGeom prst="rect">
              <a:avLst/>
            </a:prstGeom>
          </p:spPr>
          <p:txBody>
            <a:bodyPr lIns="50800" tIns="50800" rIns="50800" bIns="50800" rtlCol="0" anchor="ctr"/>
            <a:lstStyle/>
            <a:p>
              <a:pPr algn="ctr">
                <a:lnSpc>
                  <a:spcPts val="3499"/>
                </a:lnSpc>
              </a:pPr>
              <a:endParaRPr/>
            </a:p>
          </p:txBody>
        </p:sp>
      </p:grpSp>
      <p:grpSp>
        <p:nvGrpSpPr>
          <p:cNvPr id="21" name="Group 21"/>
          <p:cNvGrpSpPr/>
          <p:nvPr/>
        </p:nvGrpSpPr>
        <p:grpSpPr>
          <a:xfrm rot="527386">
            <a:off x="16744950" y="8391349"/>
            <a:ext cx="3086100" cy="2700338"/>
            <a:chOff x="0" y="0"/>
            <a:chExt cx="812800" cy="711200"/>
          </a:xfrm>
        </p:grpSpPr>
        <p:sp>
          <p:nvSpPr>
            <p:cNvPr id="22" name="Freeform 22"/>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FE8304"/>
            </a:solidFill>
          </p:spPr>
          <p:txBody>
            <a:bodyPr/>
            <a:lstStyle/>
            <a:p>
              <a:endParaRPr lang="en-US"/>
            </a:p>
          </p:txBody>
        </p:sp>
        <p:sp>
          <p:nvSpPr>
            <p:cNvPr id="23" name="TextBox 23"/>
            <p:cNvSpPr txBox="1"/>
            <p:nvPr/>
          </p:nvSpPr>
          <p:spPr>
            <a:xfrm>
              <a:off x="127000" y="273050"/>
              <a:ext cx="558800" cy="387350"/>
            </a:xfrm>
            <a:prstGeom prst="rect">
              <a:avLst/>
            </a:prstGeom>
          </p:spPr>
          <p:txBody>
            <a:bodyPr lIns="50800" tIns="50800" rIns="50800" bIns="50800" rtlCol="0" anchor="ctr"/>
            <a:lstStyle/>
            <a:p>
              <a:pPr algn="ctr">
                <a:lnSpc>
                  <a:spcPts val="3499"/>
                </a:lnSpc>
              </a:pPr>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0800000">
            <a:off x="-1010392" y="-1362592"/>
            <a:ext cx="5119583" cy="2446670"/>
            <a:chOff x="0" y="0"/>
            <a:chExt cx="1177416" cy="562692"/>
          </a:xfrm>
        </p:grpSpPr>
        <p:sp>
          <p:nvSpPr>
            <p:cNvPr id="3" name="Freeform 3"/>
            <p:cNvSpPr/>
            <p:nvPr/>
          </p:nvSpPr>
          <p:spPr>
            <a:xfrm>
              <a:off x="0" y="0"/>
              <a:ext cx="1177416" cy="562692"/>
            </a:xfrm>
            <a:custGeom>
              <a:avLst/>
              <a:gdLst/>
              <a:ahLst/>
              <a:cxnLst/>
              <a:rect l="l" t="t" r="r" b="b"/>
              <a:pathLst>
                <a:path w="1177416" h="562692">
                  <a:moveTo>
                    <a:pt x="1177416" y="281346"/>
                  </a:moveTo>
                  <a:lnTo>
                    <a:pt x="974216" y="562692"/>
                  </a:lnTo>
                  <a:lnTo>
                    <a:pt x="203200" y="562692"/>
                  </a:lnTo>
                  <a:lnTo>
                    <a:pt x="0" y="281346"/>
                  </a:lnTo>
                  <a:lnTo>
                    <a:pt x="203200" y="0"/>
                  </a:lnTo>
                  <a:lnTo>
                    <a:pt x="974216" y="0"/>
                  </a:lnTo>
                  <a:lnTo>
                    <a:pt x="1177416" y="281346"/>
                  </a:lnTo>
                  <a:close/>
                </a:path>
              </a:pathLst>
            </a:custGeom>
            <a:solidFill>
              <a:srgbClr val="64656A"/>
            </a:solidFill>
          </p:spPr>
          <p:txBody>
            <a:bodyPr/>
            <a:lstStyle/>
            <a:p>
              <a:endParaRPr lang="en-US"/>
            </a:p>
          </p:txBody>
        </p:sp>
        <p:sp>
          <p:nvSpPr>
            <p:cNvPr id="4" name="TextBox 4"/>
            <p:cNvSpPr txBox="1"/>
            <p:nvPr/>
          </p:nvSpPr>
          <p:spPr>
            <a:xfrm>
              <a:off x="114300" y="-57150"/>
              <a:ext cx="948816" cy="619842"/>
            </a:xfrm>
            <a:prstGeom prst="rect">
              <a:avLst/>
            </a:prstGeom>
          </p:spPr>
          <p:txBody>
            <a:bodyPr lIns="50800" tIns="50800" rIns="50800" bIns="50800" rtlCol="0" anchor="ctr"/>
            <a:lstStyle/>
            <a:p>
              <a:pPr algn="ctr">
                <a:lnSpc>
                  <a:spcPts val="3499"/>
                </a:lnSpc>
              </a:pPr>
              <a:endParaRPr/>
            </a:p>
          </p:txBody>
        </p:sp>
      </p:grpSp>
      <p:grpSp>
        <p:nvGrpSpPr>
          <p:cNvPr id="5" name="Group 5"/>
          <p:cNvGrpSpPr/>
          <p:nvPr/>
        </p:nvGrpSpPr>
        <p:grpSpPr>
          <a:xfrm rot="-10800000">
            <a:off x="1136650" y="-624938"/>
            <a:ext cx="5726233" cy="1198000"/>
            <a:chOff x="0" y="0"/>
            <a:chExt cx="3054608" cy="639062"/>
          </a:xfrm>
        </p:grpSpPr>
        <p:sp>
          <p:nvSpPr>
            <p:cNvPr id="6" name="Freeform 6"/>
            <p:cNvSpPr/>
            <p:nvPr/>
          </p:nvSpPr>
          <p:spPr>
            <a:xfrm>
              <a:off x="0" y="0"/>
              <a:ext cx="3054608" cy="639062"/>
            </a:xfrm>
            <a:custGeom>
              <a:avLst/>
              <a:gdLst/>
              <a:ahLst/>
              <a:cxnLst/>
              <a:rect l="l" t="t" r="r" b="b"/>
              <a:pathLst>
                <a:path w="3054608" h="639062">
                  <a:moveTo>
                    <a:pt x="3054608" y="319531"/>
                  </a:moveTo>
                  <a:lnTo>
                    <a:pt x="2851408" y="639062"/>
                  </a:lnTo>
                  <a:lnTo>
                    <a:pt x="203200" y="639062"/>
                  </a:lnTo>
                  <a:lnTo>
                    <a:pt x="0" y="319531"/>
                  </a:lnTo>
                  <a:lnTo>
                    <a:pt x="203200" y="0"/>
                  </a:lnTo>
                  <a:lnTo>
                    <a:pt x="2851408" y="0"/>
                  </a:lnTo>
                  <a:lnTo>
                    <a:pt x="3054608" y="319531"/>
                  </a:lnTo>
                  <a:close/>
                </a:path>
              </a:pathLst>
            </a:custGeom>
            <a:solidFill>
              <a:srgbClr val="FF8602"/>
            </a:solidFill>
            <a:ln cap="sq">
              <a:noFill/>
              <a:prstDash val="solid"/>
              <a:miter/>
            </a:ln>
          </p:spPr>
          <p:txBody>
            <a:bodyPr/>
            <a:lstStyle/>
            <a:p>
              <a:endParaRPr lang="en-US"/>
            </a:p>
          </p:txBody>
        </p:sp>
        <p:sp>
          <p:nvSpPr>
            <p:cNvPr id="7" name="TextBox 7"/>
            <p:cNvSpPr txBox="1"/>
            <p:nvPr/>
          </p:nvSpPr>
          <p:spPr>
            <a:xfrm>
              <a:off x="114300" y="-57150"/>
              <a:ext cx="2826008" cy="696212"/>
            </a:xfrm>
            <a:prstGeom prst="rect">
              <a:avLst/>
            </a:prstGeom>
          </p:spPr>
          <p:txBody>
            <a:bodyPr lIns="50800" tIns="50800" rIns="50800" bIns="50800" rtlCol="0" anchor="ctr"/>
            <a:lstStyle/>
            <a:p>
              <a:pPr algn="ctr">
                <a:lnSpc>
                  <a:spcPts val="3499"/>
                </a:lnSpc>
              </a:pPr>
              <a:endParaRPr/>
            </a:p>
          </p:txBody>
        </p:sp>
      </p:grpSp>
      <p:sp>
        <p:nvSpPr>
          <p:cNvPr id="8" name="TextBox 8"/>
          <p:cNvSpPr txBox="1"/>
          <p:nvPr/>
        </p:nvSpPr>
        <p:spPr>
          <a:xfrm>
            <a:off x="1244917" y="1171258"/>
            <a:ext cx="15255875" cy="1061720"/>
          </a:xfrm>
          <a:prstGeom prst="rect">
            <a:avLst/>
          </a:prstGeom>
        </p:spPr>
        <p:txBody>
          <a:bodyPr lIns="0" tIns="0" rIns="0" bIns="0" rtlCol="0" anchor="t">
            <a:spAutoFit/>
          </a:bodyPr>
          <a:lstStyle/>
          <a:p>
            <a:pPr algn="l">
              <a:lnSpc>
                <a:spcPts val="8499"/>
              </a:lnSpc>
            </a:pPr>
            <a:r>
              <a:rPr lang="en-US" sz="6799" b="1">
                <a:solidFill>
                  <a:srgbClr val="1D1A1B"/>
                </a:solidFill>
                <a:latin typeface="Nexa Heavy"/>
                <a:ea typeface="Nexa Heavy"/>
                <a:cs typeface="Nexa Heavy"/>
                <a:sym typeface="Nexa Heavy"/>
              </a:rPr>
              <a:t>Our Commitment to Sustainability</a:t>
            </a:r>
          </a:p>
        </p:txBody>
      </p:sp>
      <p:sp>
        <p:nvSpPr>
          <p:cNvPr id="9" name="Freeform 9"/>
          <p:cNvSpPr/>
          <p:nvPr/>
        </p:nvSpPr>
        <p:spPr>
          <a:xfrm>
            <a:off x="15616330" y="269906"/>
            <a:ext cx="2324100" cy="758794"/>
          </a:xfrm>
          <a:custGeom>
            <a:avLst/>
            <a:gdLst/>
            <a:ahLst/>
            <a:cxnLst/>
            <a:rect l="l" t="t" r="r" b="b"/>
            <a:pathLst>
              <a:path w="2324100" h="758794">
                <a:moveTo>
                  <a:pt x="0" y="0"/>
                </a:moveTo>
                <a:lnTo>
                  <a:pt x="2324100" y="0"/>
                </a:lnTo>
                <a:lnTo>
                  <a:pt x="2324100" y="758794"/>
                </a:lnTo>
                <a:lnTo>
                  <a:pt x="0" y="758794"/>
                </a:lnTo>
                <a:lnTo>
                  <a:pt x="0" y="0"/>
                </a:lnTo>
                <a:close/>
              </a:path>
            </a:pathLst>
          </a:custGeom>
          <a:blipFill>
            <a:blip r:embed="rId2"/>
            <a:stretch>
              <a:fillRect t="-36143" b="-36143"/>
            </a:stretch>
          </a:blipFill>
        </p:spPr>
        <p:txBody>
          <a:bodyPr/>
          <a:lstStyle/>
          <a:p>
            <a:endParaRPr lang="en-US"/>
          </a:p>
        </p:txBody>
      </p:sp>
      <p:grpSp>
        <p:nvGrpSpPr>
          <p:cNvPr id="10" name="Group 10"/>
          <p:cNvGrpSpPr/>
          <p:nvPr/>
        </p:nvGrpSpPr>
        <p:grpSpPr>
          <a:xfrm>
            <a:off x="916194" y="2430053"/>
            <a:ext cx="6167146" cy="5346736"/>
            <a:chOff x="0" y="0"/>
            <a:chExt cx="727368" cy="630606"/>
          </a:xfrm>
        </p:grpSpPr>
        <p:sp>
          <p:nvSpPr>
            <p:cNvPr id="11" name="Freeform 11"/>
            <p:cNvSpPr/>
            <p:nvPr/>
          </p:nvSpPr>
          <p:spPr>
            <a:xfrm>
              <a:off x="0" y="0"/>
              <a:ext cx="727368" cy="630606"/>
            </a:xfrm>
            <a:custGeom>
              <a:avLst/>
              <a:gdLst/>
              <a:ahLst/>
              <a:cxnLst/>
              <a:rect l="l" t="t" r="r" b="b"/>
              <a:pathLst>
                <a:path w="727368" h="630606">
                  <a:moveTo>
                    <a:pt x="727368" y="315303"/>
                  </a:moveTo>
                  <a:lnTo>
                    <a:pt x="524168" y="630606"/>
                  </a:lnTo>
                  <a:lnTo>
                    <a:pt x="203200" y="630606"/>
                  </a:lnTo>
                  <a:lnTo>
                    <a:pt x="0" y="315303"/>
                  </a:lnTo>
                  <a:lnTo>
                    <a:pt x="203200" y="0"/>
                  </a:lnTo>
                  <a:lnTo>
                    <a:pt x="524168" y="0"/>
                  </a:lnTo>
                  <a:lnTo>
                    <a:pt x="727368" y="315303"/>
                  </a:lnTo>
                  <a:close/>
                </a:path>
              </a:pathLst>
            </a:custGeom>
            <a:blipFill>
              <a:blip r:embed="rId3"/>
              <a:stretch>
                <a:fillRect l="-7868" r="-7868"/>
              </a:stretch>
            </a:blipFill>
            <a:ln cap="sq">
              <a:noFill/>
              <a:prstDash val="solid"/>
              <a:miter/>
            </a:ln>
          </p:spPr>
          <p:txBody>
            <a:bodyPr/>
            <a:lstStyle/>
            <a:p>
              <a:endParaRPr lang="en-US"/>
            </a:p>
          </p:txBody>
        </p:sp>
      </p:grpSp>
      <p:grpSp>
        <p:nvGrpSpPr>
          <p:cNvPr id="12" name="Group 12"/>
          <p:cNvGrpSpPr/>
          <p:nvPr/>
        </p:nvGrpSpPr>
        <p:grpSpPr>
          <a:xfrm>
            <a:off x="3665668" y="6295278"/>
            <a:ext cx="3417671" cy="2963022"/>
            <a:chOff x="0" y="0"/>
            <a:chExt cx="727368" cy="630606"/>
          </a:xfrm>
        </p:grpSpPr>
        <p:sp>
          <p:nvSpPr>
            <p:cNvPr id="13" name="Freeform 13"/>
            <p:cNvSpPr/>
            <p:nvPr/>
          </p:nvSpPr>
          <p:spPr>
            <a:xfrm>
              <a:off x="0" y="0"/>
              <a:ext cx="727368" cy="630606"/>
            </a:xfrm>
            <a:custGeom>
              <a:avLst/>
              <a:gdLst/>
              <a:ahLst/>
              <a:cxnLst/>
              <a:rect l="l" t="t" r="r" b="b"/>
              <a:pathLst>
                <a:path w="727368" h="630606">
                  <a:moveTo>
                    <a:pt x="727368" y="315303"/>
                  </a:moveTo>
                  <a:lnTo>
                    <a:pt x="524168" y="630606"/>
                  </a:lnTo>
                  <a:lnTo>
                    <a:pt x="203200" y="630606"/>
                  </a:lnTo>
                  <a:lnTo>
                    <a:pt x="0" y="315303"/>
                  </a:lnTo>
                  <a:lnTo>
                    <a:pt x="203200" y="0"/>
                  </a:lnTo>
                  <a:lnTo>
                    <a:pt x="524168" y="0"/>
                  </a:lnTo>
                  <a:lnTo>
                    <a:pt x="727368" y="315303"/>
                  </a:lnTo>
                  <a:close/>
                </a:path>
              </a:pathLst>
            </a:custGeom>
            <a:blipFill>
              <a:blip r:embed="rId4"/>
              <a:stretch>
                <a:fillRect l="-14941" r="-14941"/>
              </a:stretch>
            </a:blipFill>
            <a:ln cap="sq">
              <a:noFill/>
              <a:prstDash val="solid"/>
              <a:miter/>
            </a:ln>
          </p:spPr>
          <p:txBody>
            <a:bodyPr/>
            <a:lstStyle/>
            <a:p>
              <a:endParaRPr lang="en-US"/>
            </a:p>
          </p:txBody>
        </p:sp>
      </p:grpSp>
      <p:grpSp>
        <p:nvGrpSpPr>
          <p:cNvPr id="14" name="Group 14"/>
          <p:cNvGrpSpPr/>
          <p:nvPr/>
        </p:nvGrpSpPr>
        <p:grpSpPr>
          <a:xfrm>
            <a:off x="8247317" y="2542636"/>
            <a:ext cx="421332" cy="421332"/>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8602"/>
            </a:solidFill>
            <a:ln cap="sq">
              <a:noFill/>
              <a:prstDash val="solid"/>
              <a:miter/>
            </a:ln>
          </p:spPr>
          <p:txBody>
            <a:bodyPr/>
            <a:lstStyle/>
            <a:p>
              <a:endParaRPr lang="en-US"/>
            </a:p>
          </p:txBody>
        </p:sp>
        <p:sp>
          <p:nvSpPr>
            <p:cNvPr id="16" name="TextBox 16"/>
            <p:cNvSpPr txBox="1"/>
            <p:nvPr/>
          </p:nvSpPr>
          <p:spPr>
            <a:xfrm>
              <a:off x="76200" y="19050"/>
              <a:ext cx="660400" cy="717550"/>
            </a:xfrm>
            <a:prstGeom prst="rect">
              <a:avLst/>
            </a:prstGeom>
          </p:spPr>
          <p:txBody>
            <a:bodyPr lIns="50800" tIns="50800" rIns="50800" bIns="50800" rtlCol="0" anchor="ctr"/>
            <a:lstStyle/>
            <a:p>
              <a:pPr algn="ctr">
                <a:lnSpc>
                  <a:spcPts val="3499"/>
                </a:lnSpc>
              </a:pPr>
              <a:endParaRPr/>
            </a:p>
          </p:txBody>
        </p:sp>
      </p:grpSp>
      <p:sp>
        <p:nvSpPr>
          <p:cNvPr id="17" name="TextBox 17"/>
          <p:cNvSpPr txBox="1"/>
          <p:nvPr/>
        </p:nvSpPr>
        <p:spPr>
          <a:xfrm>
            <a:off x="9098280" y="2495011"/>
            <a:ext cx="8354391" cy="6240145"/>
          </a:xfrm>
          <a:prstGeom prst="rect">
            <a:avLst/>
          </a:prstGeom>
        </p:spPr>
        <p:txBody>
          <a:bodyPr lIns="0" tIns="0" rIns="0" bIns="0" rtlCol="0" anchor="t">
            <a:spAutoFit/>
          </a:bodyPr>
          <a:lstStyle/>
          <a:p>
            <a:pPr algn="l">
              <a:lnSpc>
                <a:spcPts val="3080"/>
              </a:lnSpc>
            </a:pPr>
            <a:r>
              <a:rPr lang="en-US" sz="2200">
                <a:solidFill>
                  <a:srgbClr val="1D1A1B"/>
                </a:solidFill>
                <a:latin typeface="Nexa"/>
                <a:ea typeface="Nexa"/>
                <a:cs typeface="Nexa"/>
                <a:sym typeface="Nexa"/>
              </a:rPr>
              <a:t>We are dedicated to sustainable practices within </a:t>
            </a:r>
          </a:p>
          <a:p>
            <a:pPr algn="l">
              <a:lnSpc>
                <a:spcPts val="3080"/>
              </a:lnSpc>
            </a:pPr>
            <a:r>
              <a:rPr lang="en-US" sz="2200">
                <a:solidFill>
                  <a:srgbClr val="1D1A1B"/>
                </a:solidFill>
                <a:latin typeface="Nexa"/>
                <a:ea typeface="Nexa"/>
                <a:cs typeface="Nexa"/>
                <a:sym typeface="Nexa"/>
              </a:rPr>
              <a:t>our industrial platform.</a:t>
            </a:r>
          </a:p>
          <a:p>
            <a:pPr algn="l">
              <a:lnSpc>
                <a:spcPts val="3080"/>
              </a:lnSpc>
            </a:pPr>
            <a:endParaRPr lang="en-US" sz="2200">
              <a:solidFill>
                <a:srgbClr val="1D1A1B"/>
              </a:solidFill>
              <a:latin typeface="Nexa"/>
              <a:ea typeface="Nexa"/>
              <a:cs typeface="Nexa"/>
              <a:sym typeface="Nexa"/>
            </a:endParaRPr>
          </a:p>
          <a:p>
            <a:pPr algn="l">
              <a:lnSpc>
                <a:spcPts val="3080"/>
              </a:lnSpc>
            </a:pPr>
            <a:r>
              <a:rPr lang="en-US" sz="2200">
                <a:solidFill>
                  <a:srgbClr val="1D1A1B"/>
                </a:solidFill>
                <a:latin typeface="Nexa"/>
                <a:ea typeface="Nexa"/>
                <a:cs typeface="Nexa"/>
                <a:sym typeface="Nexa"/>
              </a:rPr>
              <a:t>Our initiatives include calculating emissions, minimizing </a:t>
            </a:r>
          </a:p>
          <a:p>
            <a:pPr algn="l">
              <a:lnSpc>
                <a:spcPts val="3080"/>
              </a:lnSpc>
            </a:pPr>
            <a:r>
              <a:rPr lang="en-US" sz="2200">
                <a:solidFill>
                  <a:srgbClr val="1D1A1B"/>
                </a:solidFill>
                <a:latin typeface="Nexa"/>
                <a:ea typeface="Nexa"/>
                <a:cs typeface="Nexa"/>
                <a:sym typeface="Nexa"/>
              </a:rPr>
              <a:t>carbon output, offsetting remaining emissions, and publishing </a:t>
            </a:r>
          </a:p>
          <a:p>
            <a:pPr algn="l">
              <a:lnSpc>
                <a:spcPts val="3080"/>
              </a:lnSpc>
            </a:pPr>
            <a:r>
              <a:rPr lang="en-US" sz="2200">
                <a:solidFill>
                  <a:srgbClr val="1D1A1B"/>
                </a:solidFill>
                <a:latin typeface="Nexa"/>
                <a:ea typeface="Nexa"/>
                <a:cs typeface="Nexa"/>
                <a:sym typeface="Nexa"/>
              </a:rPr>
              <a:t>non-financial sustainability reports. </a:t>
            </a:r>
          </a:p>
          <a:p>
            <a:pPr algn="l">
              <a:lnSpc>
                <a:spcPts val="3080"/>
              </a:lnSpc>
            </a:pPr>
            <a:endParaRPr lang="en-US" sz="2200">
              <a:solidFill>
                <a:srgbClr val="1D1A1B"/>
              </a:solidFill>
              <a:latin typeface="Nexa"/>
              <a:ea typeface="Nexa"/>
              <a:cs typeface="Nexa"/>
              <a:sym typeface="Nexa"/>
            </a:endParaRPr>
          </a:p>
          <a:p>
            <a:pPr algn="l">
              <a:lnSpc>
                <a:spcPts val="3080"/>
              </a:lnSpc>
            </a:pPr>
            <a:r>
              <a:rPr lang="en-US" sz="2200">
                <a:solidFill>
                  <a:srgbClr val="1D1A1B"/>
                </a:solidFill>
                <a:latin typeface="Nexa"/>
                <a:ea typeface="Nexa"/>
                <a:cs typeface="Nexa"/>
                <a:sym typeface="Nexa"/>
              </a:rPr>
              <a:t>Chimica Group has calculated an annual CO2 footprint of 6090 tons, with 5920 tons offset through our 10-hectare forest, plus an additional 74 tons annually. </a:t>
            </a:r>
          </a:p>
          <a:p>
            <a:pPr algn="l">
              <a:lnSpc>
                <a:spcPts val="3080"/>
              </a:lnSpc>
            </a:pPr>
            <a:endParaRPr lang="en-US" sz="2200">
              <a:solidFill>
                <a:srgbClr val="1D1A1B"/>
              </a:solidFill>
              <a:latin typeface="Nexa"/>
              <a:ea typeface="Nexa"/>
              <a:cs typeface="Nexa"/>
              <a:sym typeface="Nexa"/>
            </a:endParaRPr>
          </a:p>
          <a:p>
            <a:pPr algn="l">
              <a:lnSpc>
                <a:spcPts val="3080"/>
              </a:lnSpc>
            </a:pPr>
            <a:r>
              <a:rPr lang="en-US" sz="2200">
                <a:solidFill>
                  <a:srgbClr val="1D1A1B"/>
                </a:solidFill>
                <a:latin typeface="Nexa"/>
                <a:ea typeface="Nexa"/>
                <a:cs typeface="Nexa"/>
                <a:sym typeface="Nexa"/>
              </a:rPr>
              <a:t>Currently, our sustainability strategy focuses on two pillars from EU Regulation 852/2020:</a:t>
            </a:r>
          </a:p>
          <a:p>
            <a:pPr marL="474981" lvl="1" indent="-237491" algn="l">
              <a:lnSpc>
                <a:spcPts val="3080"/>
              </a:lnSpc>
              <a:buFont typeface="Arial"/>
              <a:buChar char="•"/>
            </a:pPr>
            <a:r>
              <a:rPr lang="en-US" sz="2200" b="1">
                <a:solidFill>
                  <a:srgbClr val="1D1A1B"/>
                </a:solidFill>
                <a:latin typeface="Nexa Bold"/>
                <a:ea typeface="Nexa Bold"/>
                <a:cs typeface="Nexa Bold"/>
                <a:sym typeface="Nexa Bold"/>
              </a:rPr>
              <a:t>Pillar I</a:t>
            </a:r>
            <a:r>
              <a:rPr lang="en-US" sz="2200">
                <a:solidFill>
                  <a:srgbClr val="1D1A1B"/>
                </a:solidFill>
                <a:latin typeface="Nexa"/>
                <a:ea typeface="Nexa"/>
                <a:cs typeface="Nexa"/>
                <a:sym typeface="Nexa"/>
              </a:rPr>
              <a:t>: Circular Economy</a:t>
            </a:r>
          </a:p>
          <a:p>
            <a:pPr marL="474981" lvl="1" indent="-237491" algn="l">
              <a:lnSpc>
                <a:spcPts val="3080"/>
              </a:lnSpc>
              <a:buFont typeface="Arial"/>
              <a:buChar char="•"/>
            </a:pPr>
            <a:r>
              <a:rPr lang="en-US" sz="2200" b="1">
                <a:solidFill>
                  <a:srgbClr val="1D1A1B"/>
                </a:solidFill>
                <a:latin typeface="Nexa Bold"/>
                <a:ea typeface="Nexa Bold"/>
                <a:cs typeface="Nexa Bold"/>
                <a:sym typeface="Nexa Bold"/>
              </a:rPr>
              <a:t>Pillar II</a:t>
            </a:r>
            <a:r>
              <a:rPr lang="en-US" sz="2200">
                <a:solidFill>
                  <a:srgbClr val="1D1A1B"/>
                </a:solidFill>
                <a:latin typeface="Nexa"/>
                <a:ea typeface="Nexa"/>
                <a:cs typeface="Nexa"/>
                <a:sym typeface="Nexa"/>
              </a:rPr>
              <a:t>: Climate Change Mitigation</a:t>
            </a:r>
          </a:p>
          <a:p>
            <a:pPr algn="l">
              <a:lnSpc>
                <a:spcPts val="3080"/>
              </a:lnSpc>
            </a:pPr>
            <a:endParaRPr lang="en-US" sz="2200">
              <a:solidFill>
                <a:srgbClr val="1D1A1B"/>
              </a:solidFill>
              <a:latin typeface="Nexa"/>
              <a:ea typeface="Nexa"/>
              <a:cs typeface="Nexa"/>
              <a:sym typeface="Nexa"/>
            </a:endParaRPr>
          </a:p>
        </p:txBody>
      </p:sp>
      <p:grpSp>
        <p:nvGrpSpPr>
          <p:cNvPr id="18" name="Group 18"/>
          <p:cNvGrpSpPr/>
          <p:nvPr/>
        </p:nvGrpSpPr>
        <p:grpSpPr>
          <a:xfrm>
            <a:off x="774700" y="9935001"/>
            <a:ext cx="6780306" cy="3086100"/>
            <a:chOff x="0" y="0"/>
            <a:chExt cx="1785760" cy="812800"/>
          </a:xfrm>
        </p:grpSpPr>
        <p:sp>
          <p:nvSpPr>
            <p:cNvPr id="19" name="Freeform 19"/>
            <p:cNvSpPr/>
            <p:nvPr/>
          </p:nvSpPr>
          <p:spPr>
            <a:xfrm>
              <a:off x="0" y="0"/>
              <a:ext cx="1785760" cy="812800"/>
            </a:xfrm>
            <a:custGeom>
              <a:avLst/>
              <a:gdLst/>
              <a:ahLst/>
              <a:cxnLst/>
              <a:rect l="l" t="t" r="r" b="b"/>
              <a:pathLst>
                <a:path w="1785760" h="812800">
                  <a:moveTo>
                    <a:pt x="0" y="0"/>
                  </a:moveTo>
                  <a:lnTo>
                    <a:pt x="1785760" y="0"/>
                  </a:lnTo>
                  <a:lnTo>
                    <a:pt x="1785760" y="812800"/>
                  </a:lnTo>
                  <a:lnTo>
                    <a:pt x="0" y="812800"/>
                  </a:lnTo>
                  <a:close/>
                </a:path>
              </a:pathLst>
            </a:custGeom>
            <a:solidFill>
              <a:srgbClr val="64656A"/>
            </a:solidFill>
          </p:spPr>
          <p:txBody>
            <a:bodyPr/>
            <a:lstStyle/>
            <a:p>
              <a:endParaRPr lang="en-US"/>
            </a:p>
          </p:txBody>
        </p:sp>
        <p:sp>
          <p:nvSpPr>
            <p:cNvPr id="20" name="TextBox 20"/>
            <p:cNvSpPr txBox="1"/>
            <p:nvPr/>
          </p:nvSpPr>
          <p:spPr>
            <a:xfrm>
              <a:off x="0" y="-57150"/>
              <a:ext cx="1785760" cy="869950"/>
            </a:xfrm>
            <a:prstGeom prst="rect">
              <a:avLst/>
            </a:prstGeom>
          </p:spPr>
          <p:txBody>
            <a:bodyPr lIns="50800" tIns="50800" rIns="50800" bIns="50800" rtlCol="0" anchor="ctr"/>
            <a:lstStyle/>
            <a:p>
              <a:pPr algn="ctr">
                <a:lnSpc>
                  <a:spcPts val="3499"/>
                </a:lnSpc>
              </a:pPr>
              <a:endParaRPr/>
            </a:p>
          </p:txBody>
        </p:sp>
      </p:grpSp>
      <p:grpSp>
        <p:nvGrpSpPr>
          <p:cNvPr id="21" name="Group 21"/>
          <p:cNvGrpSpPr/>
          <p:nvPr/>
        </p:nvGrpSpPr>
        <p:grpSpPr>
          <a:xfrm rot="-570252">
            <a:off x="-1370063" y="8685538"/>
            <a:ext cx="3086100" cy="2700338"/>
            <a:chOff x="0" y="0"/>
            <a:chExt cx="812800" cy="711200"/>
          </a:xfrm>
        </p:grpSpPr>
        <p:sp>
          <p:nvSpPr>
            <p:cNvPr id="22" name="Freeform 22"/>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FE8304"/>
            </a:solidFill>
          </p:spPr>
          <p:txBody>
            <a:bodyPr/>
            <a:lstStyle/>
            <a:p>
              <a:endParaRPr lang="en-US"/>
            </a:p>
          </p:txBody>
        </p:sp>
        <p:sp>
          <p:nvSpPr>
            <p:cNvPr id="23" name="TextBox 23"/>
            <p:cNvSpPr txBox="1"/>
            <p:nvPr/>
          </p:nvSpPr>
          <p:spPr>
            <a:xfrm>
              <a:off x="127000" y="273050"/>
              <a:ext cx="558800" cy="387350"/>
            </a:xfrm>
            <a:prstGeom prst="rect">
              <a:avLst/>
            </a:prstGeom>
          </p:spPr>
          <p:txBody>
            <a:bodyPr lIns="50800" tIns="50800" rIns="50800" bIns="50800" rtlCol="0" anchor="ctr"/>
            <a:lstStyle/>
            <a:p>
              <a:pPr algn="ctr">
                <a:lnSpc>
                  <a:spcPts val="3499"/>
                </a:lnSpc>
              </a:pPr>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0800000">
            <a:off x="14396183" y="9005788"/>
            <a:ext cx="5119583" cy="2562425"/>
            <a:chOff x="0" y="0"/>
            <a:chExt cx="1177416" cy="589313"/>
          </a:xfrm>
        </p:grpSpPr>
        <p:sp>
          <p:nvSpPr>
            <p:cNvPr id="3" name="Freeform 3"/>
            <p:cNvSpPr/>
            <p:nvPr/>
          </p:nvSpPr>
          <p:spPr>
            <a:xfrm>
              <a:off x="0" y="0"/>
              <a:ext cx="1177416" cy="589313"/>
            </a:xfrm>
            <a:custGeom>
              <a:avLst/>
              <a:gdLst/>
              <a:ahLst/>
              <a:cxnLst/>
              <a:rect l="l" t="t" r="r" b="b"/>
              <a:pathLst>
                <a:path w="1177416" h="589313">
                  <a:moveTo>
                    <a:pt x="1177416" y="294657"/>
                  </a:moveTo>
                  <a:lnTo>
                    <a:pt x="974216" y="589313"/>
                  </a:lnTo>
                  <a:lnTo>
                    <a:pt x="203200" y="589313"/>
                  </a:lnTo>
                  <a:lnTo>
                    <a:pt x="0" y="294657"/>
                  </a:lnTo>
                  <a:lnTo>
                    <a:pt x="203200" y="0"/>
                  </a:lnTo>
                  <a:lnTo>
                    <a:pt x="974216" y="0"/>
                  </a:lnTo>
                  <a:lnTo>
                    <a:pt x="1177416" y="294657"/>
                  </a:lnTo>
                  <a:close/>
                </a:path>
              </a:pathLst>
            </a:custGeom>
            <a:solidFill>
              <a:srgbClr val="64656A"/>
            </a:solidFill>
          </p:spPr>
          <p:txBody>
            <a:bodyPr/>
            <a:lstStyle/>
            <a:p>
              <a:endParaRPr lang="en-US"/>
            </a:p>
          </p:txBody>
        </p:sp>
        <p:sp>
          <p:nvSpPr>
            <p:cNvPr id="4" name="TextBox 4"/>
            <p:cNvSpPr txBox="1"/>
            <p:nvPr/>
          </p:nvSpPr>
          <p:spPr>
            <a:xfrm>
              <a:off x="114300" y="-57150"/>
              <a:ext cx="948816" cy="646463"/>
            </a:xfrm>
            <a:prstGeom prst="rect">
              <a:avLst/>
            </a:prstGeom>
          </p:spPr>
          <p:txBody>
            <a:bodyPr lIns="50800" tIns="50800" rIns="50800" bIns="50800" rtlCol="0" anchor="ctr"/>
            <a:lstStyle/>
            <a:p>
              <a:pPr algn="ctr">
                <a:lnSpc>
                  <a:spcPts val="3499"/>
                </a:lnSpc>
              </a:pPr>
              <a:endParaRPr/>
            </a:p>
          </p:txBody>
        </p:sp>
      </p:grpSp>
      <p:grpSp>
        <p:nvGrpSpPr>
          <p:cNvPr id="5" name="Group 5"/>
          <p:cNvGrpSpPr/>
          <p:nvPr/>
        </p:nvGrpSpPr>
        <p:grpSpPr>
          <a:xfrm rot="-10800000">
            <a:off x="13149400" y="9688000"/>
            <a:ext cx="5726233" cy="1198000"/>
            <a:chOff x="0" y="0"/>
            <a:chExt cx="3054608" cy="639062"/>
          </a:xfrm>
        </p:grpSpPr>
        <p:sp>
          <p:nvSpPr>
            <p:cNvPr id="6" name="Freeform 6"/>
            <p:cNvSpPr/>
            <p:nvPr/>
          </p:nvSpPr>
          <p:spPr>
            <a:xfrm>
              <a:off x="0" y="0"/>
              <a:ext cx="3054608" cy="639062"/>
            </a:xfrm>
            <a:custGeom>
              <a:avLst/>
              <a:gdLst/>
              <a:ahLst/>
              <a:cxnLst/>
              <a:rect l="l" t="t" r="r" b="b"/>
              <a:pathLst>
                <a:path w="3054608" h="639062">
                  <a:moveTo>
                    <a:pt x="3054608" y="319531"/>
                  </a:moveTo>
                  <a:lnTo>
                    <a:pt x="2851408" y="639062"/>
                  </a:lnTo>
                  <a:lnTo>
                    <a:pt x="203200" y="639062"/>
                  </a:lnTo>
                  <a:lnTo>
                    <a:pt x="0" y="319531"/>
                  </a:lnTo>
                  <a:lnTo>
                    <a:pt x="203200" y="0"/>
                  </a:lnTo>
                  <a:lnTo>
                    <a:pt x="2851408" y="0"/>
                  </a:lnTo>
                  <a:lnTo>
                    <a:pt x="3054608" y="319531"/>
                  </a:lnTo>
                  <a:close/>
                </a:path>
              </a:pathLst>
            </a:custGeom>
            <a:solidFill>
              <a:srgbClr val="FF8602"/>
            </a:solidFill>
            <a:ln cap="sq">
              <a:noFill/>
              <a:prstDash val="solid"/>
              <a:miter/>
            </a:ln>
          </p:spPr>
          <p:txBody>
            <a:bodyPr/>
            <a:lstStyle/>
            <a:p>
              <a:endParaRPr lang="en-US"/>
            </a:p>
          </p:txBody>
        </p:sp>
        <p:sp>
          <p:nvSpPr>
            <p:cNvPr id="7" name="TextBox 7"/>
            <p:cNvSpPr txBox="1"/>
            <p:nvPr/>
          </p:nvSpPr>
          <p:spPr>
            <a:xfrm>
              <a:off x="114300" y="-57150"/>
              <a:ext cx="2826008" cy="696212"/>
            </a:xfrm>
            <a:prstGeom prst="rect">
              <a:avLst/>
            </a:prstGeom>
          </p:spPr>
          <p:txBody>
            <a:bodyPr lIns="50800" tIns="50800" rIns="50800" bIns="50800" rtlCol="0" anchor="ctr"/>
            <a:lstStyle/>
            <a:p>
              <a:pPr algn="ctr">
                <a:lnSpc>
                  <a:spcPts val="3499"/>
                </a:lnSpc>
              </a:pPr>
              <a:endParaRPr/>
            </a:p>
          </p:txBody>
        </p:sp>
      </p:grpSp>
      <p:sp>
        <p:nvSpPr>
          <p:cNvPr id="8" name="Freeform 8"/>
          <p:cNvSpPr/>
          <p:nvPr/>
        </p:nvSpPr>
        <p:spPr>
          <a:xfrm>
            <a:off x="10310953" y="7638128"/>
            <a:ext cx="2143125" cy="2143125"/>
          </a:xfrm>
          <a:custGeom>
            <a:avLst/>
            <a:gdLst/>
            <a:ahLst/>
            <a:cxnLst/>
            <a:rect l="l" t="t" r="r" b="b"/>
            <a:pathLst>
              <a:path w="2143125" h="2143125">
                <a:moveTo>
                  <a:pt x="0" y="0"/>
                </a:moveTo>
                <a:lnTo>
                  <a:pt x="2143125" y="0"/>
                </a:lnTo>
                <a:lnTo>
                  <a:pt x="2143125" y="2143125"/>
                </a:lnTo>
                <a:lnTo>
                  <a:pt x="0" y="2143125"/>
                </a:lnTo>
                <a:lnTo>
                  <a:pt x="0" y="0"/>
                </a:lnTo>
                <a:close/>
              </a:path>
            </a:pathLst>
          </a:custGeom>
          <a:blipFill>
            <a:blip r:embed="rId2"/>
            <a:stretch>
              <a:fillRect l="-2941" t="-5882" r="-2941"/>
            </a:stretch>
          </a:blipFill>
          <a:ln cap="sq">
            <a:noFill/>
            <a:prstDash val="solid"/>
            <a:miter/>
          </a:ln>
        </p:spPr>
        <p:txBody>
          <a:bodyPr/>
          <a:lstStyle/>
          <a:p>
            <a:endParaRPr lang="en-US"/>
          </a:p>
        </p:txBody>
      </p:sp>
      <p:sp>
        <p:nvSpPr>
          <p:cNvPr id="9" name="Freeform 9"/>
          <p:cNvSpPr/>
          <p:nvPr/>
        </p:nvSpPr>
        <p:spPr>
          <a:xfrm>
            <a:off x="8015428" y="7638128"/>
            <a:ext cx="2143125" cy="2143125"/>
          </a:xfrm>
          <a:custGeom>
            <a:avLst/>
            <a:gdLst/>
            <a:ahLst/>
            <a:cxnLst/>
            <a:rect l="l" t="t" r="r" b="b"/>
            <a:pathLst>
              <a:path w="2143125" h="2143125">
                <a:moveTo>
                  <a:pt x="0" y="0"/>
                </a:moveTo>
                <a:lnTo>
                  <a:pt x="2143125" y="0"/>
                </a:lnTo>
                <a:lnTo>
                  <a:pt x="2143125" y="2143125"/>
                </a:lnTo>
                <a:lnTo>
                  <a:pt x="0" y="2143125"/>
                </a:lnTo>
                <a:lnTo>
                  <a:pt x="0" y="0"/>
                </a:lnTo>
                <a:close/>
              </a:path>
            </a:pathLst>
          </a:custGeom>
          <a:blipFill>
            <a:blip r:embed="rId3"/>
            <a:stretch>
              <a:fillRect l="-2941" t="-5882" r="-2941"/>
            </a:stretch>
          </a:blipFill>
          <a:ln cap="sq">
            <a:noFill/>
            <a:prstDash val="solid"/>
            <a:miter/>
          </a:ln>
        </p:spPr>
        <p:txBody>
          <a:bodyPr/>
          <a:lstStyle/>
          <a:p>
            <a:endParaRPr lang="en-US"/>
          </a:p>
        </p:txBody>
      </p:sp>
      <p:sp>
        <p:nvSpPr>
          <p:cNvPr id="10" name="Freeform 10"/>
          <p:cNvSpPr/>
          <p:nvPr/>
        </p:nvSpPr>
        <p:spPr>
          <a:xfrm>
            <a:off x="3424378" y="5380672"/>
            <a:ext cx="2143125" cy="2143125"/>
          </a:xfrm>
          <a:custGeom>
            <a:avLst/>
            <a:gdLst/>
            <a:ahLst/>
            <a:cxnLst/>
            <a:rect l="l" t="t" r="r" b="b"/>
            <a:pathLst>
              <a:path w="2143125" h="2143125">
                <a:moveTo>
                  <a:pt x="0" y="0"/>
                </a:moveTo>
                <a:lnTo>
                  <a:pt x="2143125" y="0"/>
                </a:lnTo>
                <a:lnTo>
                  <a:pt x="2143125" y="2143125"/>
                </a:lnTo>
                <a:lnTo>
                  <a:pt x="0" y="2143125"/>
                </a:lnTo>
                <a:lnTo>
                  <a:pt x="0" y="0"/>
                </a:lnTo>
                <a:close/>
              </a:path>
            </a:pathLst>
          </a:custGeom>
          <a:blipFill>
            <a:blip r:embed="rId4"/>
            <a:stretch>
              <a:fillRect l="-2941" t="-5882" r="-2941"/>
            </a:stretch>
          </a:blipFill>
          <a:ln cap="sq">
            <a:noFill/>
            <a:prstDash val="solid"/>
            <a:miter/>
          </a:ln>
        </p:spPr>
        <p:txBody>
          <a:bodyPr/>
          <a:lstStyle/>
          <a:p>
            <a:endParaRPr lang="en-US"/>
          </a:p>
        </p:txBody>
      </p:sp>
      <p:sp>
        <p:nvSpPr>
          <p:cNvPr id="11" name="Freeform 11"/>
          <p:cNvSpPr/>
          <p:nvPr/>
        </p:nvSpPr>
        <p:spPr>
          <a:xfrm>
            <a:off x="10310953" y="3122295"/>
            <a:ext cx="2143125" cy="2143125"/>
          </a:xfrm>
          <a:custGeom>
            <a:avLst/>
            <a:gdLst/>
            <a:ahLst/>
            <a:cxnLst/>
            <a:rect l="l" t="t" r="r" b="b"/>
            <a:pathLst>
              <a:path w="2143125" h="2143125">
                <a:moveTo>
                  <a:pt x="0" y="0"/>
                </a:moveTo>
                <a:lnTo>
                  <a:pt x="2143125" y="0"/>
                </a:lnTo>
                <a:lnTo>
                  <a:pt x="2143125" y="2143125"/>
                </a:lnTo>
                <a:lnTo>
                  <a:pt x="0" y="2143125"/>
                </a:lnTo>
                <a:lnTo>
                  <a:pt x="0" y="0"/>
                </a:lnTo>
                <a:close/>
              </a:path>
            </a:pathLst>
          </a:custGeom>
          <a:blipFill>
            <a:blip r:embed="rId5"/>
            <a:stretch>
              <a:fillRect l="-2941" t="-5882" r="-2941"/>
            </a:stretch>
          </a:blipFill>
          <a:ln cap="sq">
            <a:noFill/>
            <a:prstDash val="solid"/>
            <a:miter/>
          </a:ln>
        </p:spPr>
        <p:txBody>
          <a:bodyPr/>
          <a:lstStyle/>
          <a:p>
            <a:endParaRPr lang="en-US"/>
          </a:p>
        </p:txBody>
      </p:sp>
      <p:sp>
        <p:nvSpPr>
          <p:cNvPr id="12" name="Freeform 12"/>
          <p:cNvSpPr/>
          <p:nvPr/>
        </p:nvSpPr>
        <p:spPr>
          <a:xfrm>
            <a:off x="8015428" y="5380672"/>
            <a:ext cx="2143125" cy="2143125"/>
          </a:xfrm>
          <a:custGeom>
            <a:avLst/>
            <a:gdLst/>
            <a:ahLst/>
            <a:cxnLst/>
            <a:rect l="l" t="t" r="r" b="b"/>
            <a:pathLst>
              <a:path w="2143125" h="2143125">
                <a:moveTo>
                  <a:pt x="0" y="0"/>
                </a:moveTo>
                <a:lnTo>
                  <a:pt x="2143125" y="0"/>
                </a:lnTo>
                <a:lnTo>
                  <a:pt x="2143125" y="2143125"/>
                </a:lnTo>
                <a:lnTo>
                  <a:pt x="0" y="2143125"/>
                </a:lnTo>
                <a:lnTo>
                  <a:pt x="0" y="0"/>
                </a:lnTo>
                <a:close/>
              </a:path>
            </a:pathLst>
          </a:custGeom>
          <a:blipFill>
            <a:blip r:embed="rId6"/>
            <a:stretch>
              <a:fillRect l="-2941" t="-5882" r="-2941"/>
            </a:stretch>
          </a:blipFill>
          <a:ln cap="sq">
            <a:noFill/>
            <a:prstDash val="solid"/>
            <a:miter/>
          </a:ln>
        </p:spPr>
        <p:txBody>
          <a:bodyPr/>
          <a:lstStyle/>
          <a:p>
            <a:endParaRPr lang="en-US"/>
          </a:p>
        </p:txBody>
      </p:sp>
      <p:sp>
        <p:nvSpPr>
          <p:cNvPr id="13" name="Freeform 13"/>
          <p:cNvSpPr/>
          <p:nvPr/>
        </p:nvSpPr>
        <p:spPr>
          <a:xfrm>
            <a:off x="1128853" y="7638128"/>
            <a:ext cx="2143125" cy="2143125"/>
          </a:xfrm>
          <a:custGeom>
            <a:avLst/>
            <a:gdLst/>
            <a:ahLst/>
            <a:cxnLst/>
            <a:rect l="l" t="t" r="r" b="b"/>
            <a:pathLst>
              <a:path w="2143125" h="2143125">
                <a:moveTo>
                  <a:pt x="0" y="0"/>
                </a:moveTo>
                <a:lnTo>
                  <a:pt x="2143125" y="0"/>
                </a:lnTo>
                <a:lnTo>
                  <a:pt x="2143125" y="2143125"/>
                </a:lnTo>
                <a:lnTo>
                  <a:pt x="0" y="2143125"/>
                </a:lnTo>
                <a:lnTo>
                  <a:pt x="0" y="0"/>
                </a:lnTo>
                <a:close/>
              </a:path>
            </a:pathLst>
          </a:custGeom>
          <a:blipFill>
            <a:blip r:embed="rId7"/>
            <a:stretch>
              <a:fillRect l="-2941" t="-5882" r="-2941"/>
            </a:stretch>
          </a:blipFill>
          <a:ln cap="sq">
            <a:noFill/>
            <a:prstDash val="solid"/>
            <a:miter/>
          </a:ln>
        </p:spPr>
        <p:txBody>
          <a:bodyPr/>
          <a:lstStyle/>
          <a:p>
            <a:endParaRPr lang="en-US"/>
          </a:p>
        </p:txBody>
      </p:sp>
      <p:sp>
        <p:nvSpPr>
          <p:cNvPr id="14" name="Freeform 14"/>
          <p:cNvSpPr/>
          <p:nvPr/>
        </p:nvSpPr>
        <p:spPr>
          <a:xfrm>
            <a:off x="1126600" y="5380703"/>
            <a:ext cx="2143125" cy="2143125"/>
          </a:xfrm>
          <a:custGeom>
            <a:avLst/>
            <a:gdLst/>
            <a:ahLst/>
            <a:cxnLst/>
            <a:rect l="l" t="t" r="r" b="b"/>
            <a:pathLst>
              <a:path w="2143125" h="2143125">
                <a:moveTo>
                  <a:pt x="0" y="0"/>
                </a:moveTo>
                <a:lnTo>
                  <a:pt x="2143125" y="0"/>
                </a:lnTo>
                <a:lnTo>
                  <a:pt x="2143125" y="2143125"/>
                </a:lnTo>
                <a:lnTo>
                  <a:pt x="0" y="2143125"/>
                </a:lnTo>
                <a:lnTo>
                  <a:pt x="0" y="0"/>
                </a:lnTo>
                <a:close/>
              </a:path>
            </a:pathLst>
          </a:custGeom>
          <a:blipFill>
            <a:blip r:embed="rId8"/>
            <a:stretch>
              <a:fillRect l="-2941" t="-5882" r="-2941"/>
            </a:stretch>
          </a:blipFill>
          <a:ln cap="sq">
            <a:noFill/>
            <a:prstDash val="solid"/>
            <a:miter/>
          </a:ln>
        </p:spPr>
        <p:txBody>
          <a:bodyPr/>
          <a:lstStyle/>
          <a:p>
            <a:endParaRPr lang="en-US"/>
          </a:p>
        </p:txBody>
      </p:sp>
      <p:sp>
        <p:nvSpPr>
          <p:cNvPr id="15" name="Freeform 15"/>
          <p:cNvSpPr/>
          <p:nvPr/>
        </p:nvSpPr>
        <p:spPr>
          <a:xfrm>
            <a:off x="12606478" y="3122295"/>
            <a:ext cx="2143125" cy="2143125"/>
          </a:xfrm>
          <a:custGeom>
            <a:avLst/>
            <a:gdLst/>
            <a:ahLst/>
            <a:cxnLst/>
            <a:rect l="l" t="t" r="r" b="b"/>
            <a:pathLst>
              <a:path w="2143125" h="2143125">
                <a:moveTo>
                  <a:pt x="0" y="0"/>
                </a:moveTo>
                <a:lnTo>
                  <a:pt x="2143125" y="0"/>
                </a:lnTo>
                <a:lnTo>
                  <a:pt x="2143125" y="2143125"/>
                </a:lnTo>
                <a:lnTo>
                  <a:pt x="0" y="2143125"/>
                </a:lnTo>
                <a:lnTo>
                  <a:pt x="0" y="0"/>
                </a:lnTo>
                <a:close/>
              </a:path>
            </a:pathLst>
          </a:custGeom>
          <a:blipFill>
            <a:blip r:embed="rId9"/>
            <a:stretch>
              <a:fillRect l="-2941" t="-5882" r="-2941"/>
            </a:stretch>
          </a:blipFill>
          <a:ln cap="sq">
            <a:noFill/>
            <a:prstDash val="solid"/>
            <a:miter/>
          </a:ln>
        </p:spPr>
        <p:txBody>
          <a:bodyPr/>
          <a:lstStyle/>
          <a:p>
            <a:endParaRPr lang="en-US"/>
          </a:p>
        </p:txBody>
      </p:sp>
      <p:sp>
        <p:nvSpPr>
          <p:cNvPr id="16" name="Freeform 16"/>
          <p:cNvSpPr/>
          <p:nvPr/>
        </p:nvSpPr>
        <p:spPr>
          <a:xfrm>
            <a:off x="5719903" y="7638128"/>
            <a:ext cx="2143125" cy="2143125"/>
          </a:xfrm>
          <a:custGeom>
            <a:avLst/>
            <a:gdLst/>
            <a:ahLst/>
            <a:cxnLst/>
            <a:rect l="l" t="t" r="r" b="b"/>
            <a:pathLst>
              <a:path w="2143125" h="2143125">
                <a:moveTo>
                  <a:pt x="0" y="0"/>
                </a:moveTo>
                <a:lnTo>
                  <a:pt x="2143125" y="0"/>
                </a:lnTo>
                <a:lnTo>
                  <a:pt x="2143125" y="2143125"/>
                </a:lnTo>
                <a:lnTo>
                  <a:pt x="0" y="2143125"/>
                </a:lnTo>
                <a:lnTo>
                  <a:pt x="0" y="0"/>
                </a:lnTo>
                <a:close/>
              </a:path>
            </a:pathLst>
          </a:custGeom>
          <a:blipFill>
            <a:blip r:embed="rId10"/>
            <a:stretch>
              <a:fillRect l="-2941" t="-5882" r="-2941"/>
            </a:stretch>
          </a:blipFill>
          <a:ln cap="sq">
            <a:noFill/>
            <a:prstDash val="solid"/>
            <a:miter/>
          </a:ln>
        </p:spPr>
        <p:txBody>
          <a:bodyPr/>
          <a:lstStyle/>
          <a:p>
            <a:endParaRPr lang="en-US"/>
          </a:p>
        </p:txBody>
      </p:sp>
      <p:sp>
        <p:nvSpPr>
          <p:cNvPr id="17" name="Freeform 17"/>
          <p:cNvSpPr/>
          <p:nvPr/>
        </p:nvSpPr>
        <p:spPr>
          <a:xfrm>
            <a:off x="3424378" y="7638128"/>
            <a:ext cx="2143125" cy="2143125"/>
          </a:xfrm>
          <a:custGeom>
            <a:avLst/>
            <a:gdLst/>
            <a:ahLst/>
            <a:cxnLst/>
            <a:rect l="l" t="t" r="r" b="b"/>
            <a:pathLst>
              <a:path w="2143125" h="2143125">
                <a:moveTo>
                  <a:pt x="0" y="0"/>
                </a:moveTo>
                <a:lnTo>
                  <a:pt x="2143125" y="0"/>
                </a:lnTo>
                <a:lnTo>
                  <a:pt x="2143125" y="2143125"/>
                </a:lnTo>
                <a:lnTo>
                  <a:pt x="0" y="2143125"/>
                </a:lnTo>
                <a:lnTo>
                  <a:pt x="0" y="0"/>
                </a:lnTo>
                <a:close/>
              </a:path>
            </a:pathLst>
          </a:custGeom>
          <a:blipFill>
            <a:blip r:embed="rId11"/>
            <a:stretch>
              <a:fillRect l="-2941" t="-5882" r="-2941"/>
            </a:stretch>
          </a:blipFill>
          <a:ln cap="sq">
            <a:noFill/>
            <a:prstDash val="solid"/>
            <a:miter/>
          </a:ln>
        </p:spPr>
        <p:txBody>
          <a:bodyPr/>
          <a:lstStyle/>
          <a:p>
            <a:endParaRPr lang="en-US"/>
          </a:p>
        </p:txBody>
      </p:sp>
      <p:sp>
        <p:nvSpPr>
          <p:cNvPr id="18" name="Freeform 18"/>
          <p:cNvSpPr/>
          <p:nvPr/>
        </p:nvSpPr>
        <p:spPr>
          <a:xfrm>
            <a:off x="8015428" y="3122295"/>
            <a:ext cx="2143125" cy="2143125"/>
          </a:xfrm>
          <a:custGeom>
            <a:avLst/>
            <a:gdLst/>
            <a:ahLst/>
            <a:cxnLst/>
            <a:rect l="l" t="t" r="r" b="b"/>
            <a:pathLst>
              <a:path w="2143125" h="2143125">
                <a:moveTo>
                  <a:pt x="0" y="0"/>
                </a:moveTo>
                <a:lnTo>
                  <a:pt x="2143125" y="0"/>
                </a:lnTo>
                <a:lnTo>
                  <a:pt x="2143125" y="2143125"/>
                </a:lnTo>
                <a:lnTo>
                  <a:pt x="0" y="2143125"/>
                </a:lnTo>
                <a:lnTo>
                  <a:pt x="0" y="0"/>
                </a:lnTo>
                <a:close/>
              </a:path>
            </a:pathLst>
          </a:custGeom>
          <a:blipFill>
            <a:blip r:embed="rId12"/>
            <a:stretch>
              <a:fillRect l="-2941" t="-5882" r="-2941"/>
            </a:stretch>
          </a:blipFill>
          <a:ln cap="sq">
            <a:noFill/>
            <a:prstDash val="solid"/>
            <a:miter/>
          </a:ln>
        </p:spPr>
        <p:txBody>
          <a:bodyPr/>
          <a:lstStyle/>
          <a:p>
            <a:endParaRPr lang="en-US"/>
          </a:p>
        </p:txBody>
      </p:sp>
      <p:sp>
        <p:nvSpPr>
          <p:cNvPr id="19" name="Freeform 19"/>
          <p:cNvSpPr/>
          <p:nvPr/>
        </p:nvSpPr>
        <p:spPr>
          <a:xfrm>
            <a:off x="10310953" y="5380672"/>
            <a:ext cx="2143125" cy="2143125"/>
          </a:xfrm>
          <a:custGeom>
            <a:avLst/>
            <a:gdLst/>
            <a:ahLst/>
            <a:cxnLst/>
            <a:rect l="l" t="t" r="r" b="b"/>
            <a:pathLst>
              <a:path w="2143125" h="2143125">
                <a:moveTo>
                  <a:pt x="0" y="0"/>
                </a:moveTo>
                <a:lnTo>
                  <a:pt x="2143125" y="0"/>
                </a:lnTo>
                <a:lnTo>
                  <a:pt x="2143125" y="2143125"/>
                </a:lnTo>
                <a:lnTo>
                  <a:pt x="0" y="2143125"/>
                </a:lnTo>
                <a:lnTo>
                  <a:pt x="0" y="0"/>
                </a:lnTo>
                <a:close/>
              </a:path>
            </a:pathLst>
          </a:custGeom>
          <a:blipFill>
            <a:blip r:embed="rId13"/>
            <a:stretch>
              <a:fillRect l="-2941" t="-5882" r="-2941"/>
            </a:stretch>
          </a:blipFill>
          <a:ln cap="sq">
            <a:noFill/>
            <a:prstDash val="solid"/>
            <a:miter/>
          </a:ln>
        </p:spPr>
        <p:txBody>
          <a:bodyPr/>
          <a:lstStyle/>
          <a:p>
            <a:endParaRPr lang="en-US"/>
          </a:p>
        </p:txBody>
      </p:sp>
      <p:sp>
        <p:nvSpPr>
          <p:cNvPr id="20" name="Freeform 20"/>
          <p:cNvSpPr/>
          <p:nvPr/>
        </p:nvSpPr>
        <p:spPr>
          <a:xfrm>
            <a:off x="1128853" y="3122672"/>
            <a:ext cx="2143125" cy="2143125"/>
          </a:xfrm>
          <a:custGeom>
            <a:avLst/>
            <a:gdLst/>
            <a:ahLst/>
            <a:cxnLst/>
            <a:rect l="l" t="t" r="r" b="b"/>
            <a:pathLst>
              <a:path w="2143125" h="2143125">
                <a:moveTo>
                  <a:pt x="0" y="0"/>
                </a:moveTo>
                <a:lnTo>
                  <a:pt x="2143125" y="0"/>
                </a:lnTo>
                <a:lnTo>
                  <a:pt x="2143125" y="2143125"/>
                </a:lnTo>
                <a:lnTo>
                  <a:pt x="0" y="2143125"/>
                </a:lnTo>
                <a:lnTo>
                  <a:pt x="0" y="0"/>
                </a:lnTo>
                <a:close/>
              </a:path>
            </a:pathLst>
          </a:custGeom>
          <a:blipFill>
            <a:blip r:embed="rId14"/>
            <a:stretch>
              <a:fillRect l="-2941" t="-5882" r="-2941"/>
            </a:stretch>
          </a:blipFill>
          <a:ln cap="sq">
            <a:noFill/>
            <a:prstDash val="solid"/>
            <a:miter/>
          </a:ln>
        </p:spPr>
        <p:txBody>
          <a:bodyPr/>
          <a:lstStyle/>
          <a:p>
            <a:endParaRPr lang="en-US"/>
          </a:p>
        </p:txBody>
      </p:sp>
      <p:sp>
        <p:nvSpPr>
          <p:cNvPr id="21" name="Freeform 21"/>
          <p:cNvSpPr/>
          <p:nvPr/>
        </p:nvSpPr>
        <p:spPr>
          <a:xfrm>
            <a:off x="5719903" y="3122295"/>
            <a:ext cx="2143125" cy="2143125"/>
          </a:xfrm>
          <a:custGeom>
            <a:avLst/>
            <a:gdLst/>
            <a:ahLst/>
            <a:cxnLst/>
            <a:rect l="l" t="t" r="r" b="b"/>
            <a:pathLst>
              <a:path w="2143125" h="2143125">
                <a:moveTo>
                  <a:pt x="0" y="0"/>
                </a:moveTo>
                <a:lnTo>
                  <a:pt x="2143125" y="0"/>
                </a:lnTo>
                <a:lnTo>
                  <a:pt x="2143125" y="2143125"/>
                </a:lnTo>
                <a:lnTo>
                  <a:pt x="0" y="2143125"/>
                </a:lnTo>
                <a:lnTo>
                  <a:pt x="0" y="0"/>
                </a:lnTo>
                <a:close/>
              </a:path>
            </a:pathLst>
          </a:custGeom>
          <a:blipFill>
            <a:blip r:embed="rId15"/>
            <a:stretch>
              <a:fillRect l="-2941" t="-5882" r="-2941"/>
            </a:stretch>
          </a:blipFill>
          <a:ln cap="sq">
            <a:noFill/>
            <a:prstDash val="solid"/>
            <a:miter/>
          </a:ln>
        </p:spPr>
        <p:txBody>
          <a:bodyPr/>
          <a:lstStyle/>
          <a:p>
            <a:endParaRPr lang="en-US"/>
          </a:p>
        </p:txBody>
      </p:sp>
      <p:sp>
        <p:nvSpPr>
          <p:cNvPr id="22" name="Freeform 22"/>
          <p:cNvSpPr/>
          <p:nvPr/>
        </p:nvSpPr>
        <p:spPr>
          <a:xfrm>
            <a:off x="3424378" y="3122295"/>
            <a:ext cx="2143125" cy="2143125"/>
          </a:xfrm>
          <a:custGeom>
            <a:avLst/>
            <a:gdLst/>
            <a:ahLst/>
            <a:cxnLst/>
            <a:rect l="l" t="t" r="r" b="b"/>
            <a:pathLst>
              <a:path w="2143125" h="2143125">
                <a:moveTo>
                  <a:pt x="0" y="0"/>
                </a:moveTo>
                <a:lnTo>
                  <a:pt x="2143125" y="0"/>
                </a:lnTo>
                <a:lnTo>
                  <a:pt x="2143125" y="2143125"/>
                </a:lnTo>
                <a:lnTo>
                  <a:pt x="0" y="2143125"/>
                </a:lnTo>
                <a:lnTo>
                  <a:pt x="0" y="0"/>
                </a:lnTo>
                <a:close/>
              </a:path>
            </a:pathLst>
          </a:custGeom>
          <a:blipFill>
            <a:blip r:embed="rId16"/>
            <a:stretch>
              <a:fillRect l="-2941" t="-5882" r="-2941"/>
            </a:stretch>
          </a:blipFill>
          <a:ln cap="sq">
            <a:noFill/>
            <a:prstDash val="solid"/>
            <a:miter/>
          </a:ln>
        </p:spPr>
        <p:txBody>
          <a:bodyPr/>
          <a:lstStyle/>
          <a:p>
            <a:endParaRPr lang="en-US"/>
          </a:p>
        </p:txBody>
      </p:sp>
      <p:sp>
        <p:nvSpPr>
          <p:cNvPr id="23" name="Freeform 23"/>
          <p:cNvSpPr/>
          <p:nvPr/>
        </p:nvSpPr>
        <p:spPr>
          <a:xfrm>
            <a:off x="5719903" y="5380672"/>
            <a:ext cx="2143125" cy="2143125"/>
          </a:xfrm>
          <a:custGeom>
            <a:avLst/>
            <a:gdLst/>
            <a:ahLst/>
            <a:cxnLst/>
            <a:rect l="l" t="t" r="r" b="b"/>
            <a:pathLst>
              <a:path w="2143125" h="2143125">
                <a:moveTo>
                  <a:pt x="0" y="0"/>
                </a:moveTo>
                <a:lnTo>
                  <a:pt x="2143125" y="0"/>
                </a:lnTo>
                <a:lnTo>
                  <a:pt x="2143125" y="2143125"/>
                </a:lnTo>
                <a:lnTo>
                  <a:pt x="0" y="2143125"/>
                </a:lnTo>
                <a:lnTo>
                  <a:pt x="0" y="0"/>
                </a:lnTo>
                <a:close/>
              </a:path>
            </a:pathLst>
          </a:custGeom>
          <a:blipFill>
            <a:blip r:embed="rId17"/>
            <a:stretch>
              <a:fillRect l="-2941" t="-5882" r="-2941"/>
            </a:stretch>
          </a:blipFill>
          <a:ln cap="sq">
            <a:noFill/>
            <a:prstDash val="solid"/>
            <a:miter/>
          </a:ln>
        </p:spPr>
        <p:txBody>
          <a:bodyPr/>
          <a:lstStyle/>
          <a:p>
            <a:endParaRPr lang="en-US"/>
          </a:p>
        </p:txBody>
      </p:sp>
      <p:sp>
        <p:nvSpPr>
          <p:cNvPr id="24" name="Freeform 24"/>
          <p:cNvSpPr/>
          <p:nvPr/>
        </p:nvSpPr>
        <p:spPr>
          <a:xfrm>
            <a:off x="12606478" y="5380672"/>
            <a:ext cx="2143125" cy="2143125"/>
          </a:xfrm>
          <a:custGeom>
            <a:avLst/>
            <a:gdLst/>
            <a:ahLst/>
            <a:cxnLst/>
            <a:rect l="l" t="t" r="r" b="b"/>
            <a:pathLst>
              <a:path w="2143125" h="2143125">
                <a:moveTo>
                  <a:pt x="0" y="0"/>
                </a:moveTo>
                <a:lnTo>
                  <a:pt x="2143125" y="0"/>
                </a:lnTo>
                <a:lnTo>
                  <a:pt x="2143125" y="2143125"/>
                </a:lnTo>
                <a:lnTo>
                  <a:pt x="0" y="2143125"/>
                </a:lnTo>
                <a:lnTo>
                  <a:pt x="0" y="0"/>
                </a:lnTo>
                <a:close/>
              </a:path>
            </a:pathLst>
          </a:custGeom>
          <a:blipFill>
            <a:blip r:embed="rId18"/>
            <a:stretch>
              <a:fillRect l="-2941" t="-5882" r="-2941"/>
            </a:stretch>
          </a:blipFill>
          <a:ln cap="sq">
            <a:noFill/>
            <a:prstDash val="solid"/>
            <a:miter/>
          </a:ln>
        </p:spPr>
        <p:txBody>
          <a:bodyPr/>
          <a:lstStyle/>
          <a:p>
            <a:endParaRPr lang="en-US"/>
          </a:p>
        </p:txBody>
      </p:sp>
      <p:sp>
        <p:nvSpPr>
          <p:cNvPr id="25" name="TextBox 25"/>
          <p:cNvSpPr txBox="1"/>
          <p:nvPr/>
        </p:nvSpPr>
        <p:spPr>
          <a:xfrm>
            <a:off x="1244600" y="2192399"/>
            <a:ext cx="15798800" cy="382216"/>
          </a:xfrm>
          <a:prstGeom prst="rect">
            <a:avLst/>
          </a:prstGeom>
        </p:spPr>
        <p:txBody>
          <a:bodyPr lIns="0" tIns="0" rIns="0" bIns="0" rtlCol="0" anchor="t">
            <a:spAutoFit/>
          </a:bodyPr>
          <a:lstStyle/>
          <a:p>
            <a:pPr algn="l">
              <a:lnSpc>
                <a:spcPts val="3080"/>
              </a:lnSpc>
            </a:pPr>
            <a:r>
              <a:rPr lang="en-US" sz="2200">
                <a:solidFill>
                  <a:srgbClr val="1D1A1B"/>
                </a:solidFill>
                <a:latin typeface="Nexa"/>
                <a:ea typeface="Nexa"/>
                <a:cs typeface="Nexa"/>
                <a:sym typeface="Nexa"/>
              </a:rPr>
              <a:t>We're proud to have worked with a long list of respected clients who trust us for quality and reliability.</a:t>
            </a:r>
          </a:p>
        </p:txBody>
      </p:sp>
      <p:sp>
        <p:nvSpPr>
          <p:cNvPr id="26" name="TextBox 26"/>
          <p:cNvSpPr txBox="1"/>
          <p:nvPr/>
        </p:nvSpPr>
        <p:spPr>
          <a:xfrm>
            <a:off x="1244600" y="1171258"/>
            <a:ext cx="8610229" cy="1061693"/>
          </a:xfrm>
          <a:prstGeom prst="rect">
            <a:avLst/>
          </a:prstGeom>
        </p:spPr>
        <p:txBody>
          <a:bodyPr lIns="0" tIns="0" rIns="0" bIns="0" rtlCol="0" anchor="t">
            <a:spAutoFit/>
          </a:bodyPr>
          <a:lstStyle/>
          <a:p>
            <a:pPr algn="l">
              <a:lnSpc>
                <a:spcPts val="8499"/>
              </a:lnSpc>
            </a:pPr>
            <a:r>
              <a:rPr lang="en-US" sz="6799" b="1">
                <a:solidFill>
                  <a:srgbClr val="1D1A1B"/>
                </a:solidFill>
                <a:latin typeface="Nexa Heavy"/>
                <a:ea typeface="Nexa Heavy"/>
                <a:cs typeface="Nexa Heavy"/>
                <a:sym typeface="Nexa Heavy"/>
              </a:rPr>
              <a:t>Our Clients </a:t>
            </a:r>
          </a:p>
        </p:txBody>
      </p:sp>
      <p:grpSp>
        <p:nvGrpSpPr>
          <p:cNvPr id="27" name="Group 27"/>
          <p:cNvGrpSpPr/>
          <p:nvPr/>
        </p:nvGrpSpPr>
        <p:grpSpPr>
          <a:xfrm rot="-10800000">
            <a:off x="-1010392" y="-1362592"/>
            <a:ext cx="5119583" cy="2446670"/>
            <a:chOff x="0" y="0"/>
            <a:chExt cx="1177416" cy="562692"/>
          </a:xfrm>
        </p:grpSpPr>
        <p:sp>
          <p:nvSpPr>
            <p:cNvPr id="28" name="Freeform 28"/>
            <p:cNvSpPr/>
            <p:nvPr/>
          </p:nvSpPr>
          <p:spPr>
            <a:xfrm>
              <a:off x="0" y="0"/>
              <a:ext cx="1177416" cy="562692"/>
            </a:xfrm>
            <a:custGeom>
              <a:avLst/>
              <a:gdLst/>
              <a:ahLst/>
              <a:cxnLst/>
              <a:rect l="l" t="t" r="r" b="b"/>
              <a:pathLst>
                <a:path w="1177416" h="562692">
                  <a:moveTo>
                    <a:pt x="1177416" y="281346"/>
                  </a:moveTo>
                  <a:lnTo>
                    <a:pt x="974216" y="562692"/>
                  </a:lnTo>
                  <a:lnTo>
                    <a:pt x="203200" y="562692"/>
                  </a:lnTo>
                  <a:lnTo>
                    <a:pt x="0" y="281346"/>
                  </a:lnTo>
                  <a:lnTo>
                    <a:pt x="203200" y="0"/>
                  </a:lnTo>
                  <a:lnTo>
                    <a:pt x="974216" y="0"/>
                  </a:lnTo>
                  <a:lnTo>
                    <a:pt x="1177416" y="281346"/>
                  </a:lnTo>
                  <a:close/>
                </a:path>
              </a:pathLst>
            </a:custGeom>
            <a:solidFill>
              <a:srgbClr val="64656A"/>
            </a:solidFill>
          </p:spPr>
          <p:txBody>
            <a:bodyPr/>
            <a:lstStyle/>
            <a:p>
              <a:endParaRPr lang="en-US"/>
            </a:p>
          </p:txBody>
        </p:sp>
        <p:sp>
          <p:nvSpPr>
            <p:cNvPr id="29" name="TextBox 29"/>
            <p:cNvSpPr txBox="1"/>
            <p:nvPr/>
          </p:nvSpPr>
          <p:spPr>
            <a:xfrm>
              <a:off x="114300" y="-57150"/>
              <a:ext cx="948816" cy="619842"/>
            </a:xfrm>
            <a:prstGeom prst="rect">
              <a:avLst/>
            </a:prstGeom>
          </p:spPr>
          <p:txBody>
            <a:bodyPr lIns="50800" tIns="50800" rIns="50800" bIns="50800" rtlCol="0" anchor="ctr"/>
            <a:lstStyle/>
            <a:p>
              <a:pPr algn="ctr">
                <a:lnSpc>
                  <a:spcPts val="3499"/>
                </a:lnSpc>
              </a:pPr>
              <a:endParaRPr/>
            </a:p>
          </p:txBody>
        </p:sp>
      </p:grpSp>
      <p:sp>
        <p:nvSpPr>
          <p:cNvPr id="30" name="Freeform 30"/>
          <p:cNvSpPr/>
          <p:nvPr/>
        </p:nvSpPr>
        <p:spPr>
          <a:xfrm>
            <a:off x="15616330" y="269906"/>
            <a:ext cx="2324100" cy="758794"/>
          </a:xfrm>
          <a:custGeom>
            <a:avLst/>
            <a:gdLst/>
            <a:ahLst/>
            <a:cxnLst/>
            <a:rect l="l" t="t" r="r" b="b"/>
            <a:pathLst>
              <a:path w="2324100" h="758794">
                <a:moveTo>
                  <a:pt x="0" y="0"/>
                </a:moveTo>
                <a:lnTo>
                  <a:pt x="2324100" y="0"/>
                </a:lnTo>
                <a:lnTo>
                  <a:pt x="2324100" y="758794"/>
                </a:lnTo>
                <a:lnTo>
                  <a:pt x="0" y="758794"/>
                </a:lnTo>
                <a:lnTo>
                  <a:pt x="0" y="0"/>
                </a:lnTo>
                <a:close/>
              </a:path>
            </a:pathLst>
          </a:custGeom>
          <a:blipFill>
            <a:blip r:embed="rId19"/>
            <a:stretch>
              <a:fillRect t="-36143" b="-36143"/>
            </a:stretch>
          </a:blipFill>
        </p:spPr>
        <p:txBody>
          <a:bodyPr/>
          <a:lstStyle/>
          <a:p>
            <a:endParaRPr lang="en-US"/>
          </a:p>
        </p:txBody>
      </p:sp>
      <p:grpSp>
        <p:nvGrpSpPr>
          <p:cNvPr id="31" name="Group 31"/>
          <p:cNvGrpSpPr/>
          <p:nvPr/>
        </p:nvGrpSpPr>
        <p:grpSpPr>
          <a:xfrm>
            <a:off x="774700" y="9935001"/>
            <a:ext cx="6780306" cy="3086100"/>
            <a:chOff x="0" y="0"/>
            <a:chExt cx="1785760" cy="812800"/>
          </a:xfrm>
        </p:grpSpPr>
        <p:sp>
          <p:nvSpPr>
            <p:cNvPr id="32" name="Freeform 32"/>
            <p:cNvSpPr/>
            <p:nvPr/>
          </p:nvSpPr>
          <p:spPr>
            <a:xfrm>
              <a:off x="0" y="0"/>
              <a:ext cx="1785760" cy="812800"/>
            </a:xfrm>
            <a:custGeom>
              <a:avLst/>
              <a:gdLst/>
              <a:ahLst/>
              <a:cxnLst/>
              <a:rect l="l" t="t" r="r" b="b"/>
              <a:pathLst>
                <a:path w="1785760" h="812800">
                  <a:moveTo>
                    <a:pt x="0" y="0"/>
                  </a:moveTo>
                  <a:lnTo>
                    <a:pt x="1785760" y="0"/>
                  </a:lnTo>
                  <a:lnTo>
                    <a:pt x="1785760" y="812800"/>
                  </a:lnTo>
                  <a:lnTo>
                    <a:pt x="0" y="812800"/>
                  </a:lnTo>
                  <a:close/>
                </a:path>
              </a:pathLst>
            </a:custGeom>
            <a:solidFill>
              <a:srgbClr val="64656A"/>
            </a:solidFill>
          </p:spPr>
          <p:txBody>
            <a:bodyPr/>
            <a:lstStyle/>
            <a:p>
              <a:endParaRPr lang="en-US"/>
            </a:p>
          </p:txBody>
        </p:sp>
        <p:sp>
          <p:nvSpPr>
            <p:cNvPr id="33" name="TextBox 33"/>
            <p:cNvSpPr txBox="1"/>
            <p:nvPr/>
          </p:nvSpPr>
          <p:spPr>
            <a:xfrm>
              <a:off x="0" y="-57150"/>
              <a:ext cx="1785760" cy="869950"/>
            </a:xfrm>
            <a:prstGeom prst="rect">
              <a:avLst/>
            </a:prstGeom>
          </p:spPr>
          <p:txBody>
            <a:bodyPr lIns="50800" tIns="50800" rIns="50800" bIns="50800" rtlCol="0" anchor="ctr"/>
            <a:lstStyle/>
            <a:p>
              <a:pPr algn="ctr">
                <a:lnSpc>
                  <a:spcPts val="3499"/>
                </a:lnSpc>
              </a:pPr>
              <a:endParaRPr/>
            </a:p>
          </p:txBody>
        </p:sp>
      </p:grpSp>
      <p:grpSp>
        <p:nvGrpSpPr>
          <p:cNvPr id="34" name="Group 34"/>
          <p:cNvGrpSpPr/>
          <p:nvPr/>
        </p:nvGrpSpPr>
        <p:grpSpPr>
          <a:xfrm rot="-570252">
            <a:off x="-1370063" y="8685538"/>
            <a:ext cx="3086100" cy="2700338"/>
            <a:chOff x="0" y="0"/>
            <a:chExt cx="812800" cy="711200"/>
          </a:xfrm>
        </p:grpSpPr>
        <p:sp>
          <p:nvSpPr>
            <p:cNvPr id="35" name="Freeform 35"/>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FE8304"/>
            </a:solidFill>
          </p:spPr>
          <p:txBody>
            <a:bodyPr/>
            <a:lstStyle/>
            <a:p>
              <a:endParaRPr lang="en-US"/>
            </a:p>
          </p:txBody>
        </p:sp>
        <p:sp>
          <p:nvSpPr>
            <p:cNvPr id="36" name="TextBox 36"/>
            <p:cNvSpPr txBox="1"/>
            <p:nvPr/>
          </p:nvSpPr>
          <p:spPr>
            <a:xfrm>
              <a:off x="127000" y="273050"/>
              <a:ext cx="558800" cy="387350"/>
            </a:xfrm>
            <a:prstGeom prst="rect">
              <a:avLst/>
            </a:prstGeom>
          </p:spPr>
          <p:txBody>
            <a:bodyPr lIns="50800" tIns="50800" rIns="50800" bIns="50800" rtlCol="0" anchor="ctr"/>
            <a:lstStyle/>
            <a:p>
              <a:pPr algn="ctr">
                <a:lnSpc>
                  <a:spcPts val="3499"/>
                </a:lnSpc>
              </a:pPr>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0800000">
            <a:off x="15975283" y="9668887"/>
            <a:ext cx="5390494" cy="2446670"/>
            <a:chOff x="0" y="0"/>
            <a:chExt cx="1239720" cy="562692"/>
          </a:xfrm>
        </p:grpSpPr>
        <p:sp>
          <p:nvSpPr>
            <p:cNvPr id="3" name="Freeform 3"/>
            <p:cNvSpPr/>
            <p:nvPr/>
          </p:nvSpPr>
          <p:spPr>
            <a:xfrm>
              <a:off x="0" y="0"/>
              <a:ext cx="1239720" cy="562692"/>
            </a:xfrm>
            <a:custGeom>
              <a:avLst/>
              <a:gdLst/>
              <a:ahLst/>
              <a:cxnLst/>
              <a:rect l="l" t="t" r="r" b="b"/>
              <a:pathLst>
                <a:path w="1239720" h="562692">
                  <a:moveTo>
                    <a:pt x="1239720" y="281346"/>
                  </a:moveTo>
                  <a:lnTo>
                    <a:pt x="1036520" y="562692"/>
                  </a:lnTo>
                  <a:lnTo>
                    <a:pt x="203200" y="562692"/>
                  </a:lnTo>
                  <a:lnTo>
                    <a:pt x="0" y="281346"/>
                  </a:lnTo>
                  <a:lnTo>
                    <a:pt x="203200" y="0"/>
                  </a:lnTo>
                  <a:lnTo>
                    <a:pt x="1036520" y="0"/>
                  </a:lnTo>
                  <a:lnTo>
                    <a:pt x="1239720" y="281346"/>
                  </a:lnTo>
                  <a:close/>
                </a:path>
              </a:pathLst>
            </a:custGeom>
            <a:solidFill>
              <a:srgbClr val="64656A"/>
            </a:solidFill>
          </p:spPr>
          <p:txBody>
            <a:bodyPr/>
            <a:lstStyle/>
            <a:p>
              <a:endParaRPr lang="en-US"/>
            </a:p>
          </p:txBody>
        </p:sp>
        <p:sp>
          <p:nvSpPr>
            <p:cNvPr id="4" name="TextBox 4"/>
            <p:cNvSpPr txBox="1"/>
            <p:nvPr/>
          </p:nvSpPr>
          <p:spPr>
            <a:xfrm>
              <a:off x="114300" y="-57150"/>
              <a:ext cx="1011120" cy="619842"/>
            </a:xfrm>
            <a:prstGeom prst="rect">
              <a:avLst/>
            </a:prstGeom>
          </p:spPr>
          <p:txBody>
            <a:bodyPr lIns="50800" tIns="50800" rIns="50800" bIns="50800" rtlCol="0" anchor="ctr"/>
            <a:lstStyle/>
            <a:p>
              <a:pPr algn="ctr">
                <a:lnSpc>
                  <a:spcPts val="3499"/>
                </a:lnSpc>
              </a:pPr>
              <a:endParaRPr/>
            </a:p>
          </p:txBody>
        </p:sp>
      </p:grpSp>
      <p:grpSp>
        <p:nvGrpSpPr>
          <p:cNvPr id="5" name="Group 5"/>
          <p:cNvGrpSpPr/>
          <p:nvPr/>
        </p:nvGrpSpPr>
        <p:grpSpPr>
          <a:xfrm rot="-10800000">
            <a:off x="-1047094" y="-1477201"/>
            <a:ext cx="5390494" cy="2446670"/>
            <a:chOff x="0" y="0"/>
            <a:chExt cx="1239720" cy="562692"/>
          </a:xfrm>
        </p:grpSpPr>
        <p:sp>
          <p:nvSpPr>
            <p:cNvPr id="6" name="Freeform 6"/>
            <p:cNvSpPr/>
            <p:nvPr/>
          </p:nvSpPr>
          <p:spPr>
            <a:xfrm>
              <a:off x="0" y="0"/>
              <a:ext cx="1239720" cy="562692"/>
            </a:xfrm>
            <a:custGeom>
              <a:avLst/>
              <a:gdLst/>
              <a:ahLst/>
              <a:cxnLst/>
              <a:rect l="l" t="t" r="r" b="b"/>
              <a:pathLst>
                <a:path w="1239720" h="562692">
                  <a:moveTo>
                    <a:pt x="1239720" y="281346"/>
                  </a:moveTo>
                  <a:lnTo>
                    <a:pt x="1036520" y="562692"/>
                  </a:lnTo>
                  <a:lnTo>
                    <a:pt x="203200" y="562692"/>
                  </a:lnTo>
                  <a:lnTo>
                    <a:pt x="0" y="281346"/>
                  </a:lnTo>
                  <a:lnTo>
                    <a:pt x="203200" y="0"/>
                  </a:lnTo>
                  <a:lnTo>
                    <a:pt x="1036520" y="0"/>
                  </a:lnTo>
                  <a:lnTo>
                    <a:pt x="1239720" y="281346"/>
                  </a:lnTo>
                  <a:close/>
                </a:path>
              </a:pathLst>
            </a:custGeom>
            <a:solidFill>
              <a:srgbClr val="FF8602"/>
            </a:solidFill>
          </p:spPr>
          <p:txBody>
            <a:bodyPr/>
            <a:lstStyle/>
            <a:p>
              <a:endParaRPr lang="en-US"/>
            </a:p>
          </p:txBody>
        </p:sp>
        <p:sp>
          <p:nvSpPr>
            <p:cNvPr id="7" name="TextBox 7"/>
            <p:cNvSpPr txBox="1"/>
            <p:nvPr/>
          </p:nvSpPr>
          <p:spPr>
            <a:xfrm>
              <a:off x="114300" y="-57150"/>
              <a:ext cx="1011120" cy="619842"/>
            </a:xfrm>
            <a:prstGeom prst="rect">
              <a:avLst/>
            </a:prstGeom>
          </p:spPr>
          <p:txBody>
            <a:bodyPr lIns="50800" tIns="50800" rIns="50800" bIns="50800" rtlCol="0" anchor="ctr"/>
            <a:lstStyle/>
            <a:p>
              <a:pPr algn="ctr">
                <a:lnSpc>
                  <a:spcPts val="3499"/>
                </a:lnSpc>
              </a:pPr>
              <a:endParaRPr/>
            </a:p>
          </p:txBody>
        </p:sp>
      </p:grpSp>
      <p:grpSp>
        <p:nvGrpSpPr>
          <p:cNvPr id="8" name="Group 8"/>
          <p:cNvGrpSpPr/>
          <p:nvPr/>
        </p:nvGrpSpPr>
        <p:grpSpPr>
          <a:xfrm rot="-10800000">
            <a:off x="17508904" y="9133181"/>
            <a:ext cx="2755050" cy="1071412"/>
            <a:chOff x="0" y="0"/>
            <a:chExt cx="1643297" cy="639062"/>
          </a:xfrm>
        </p:grpSpPr>
        <p:sp>
          <p:nvSpPr>
            <p:cNvPr id="9" name="Freeform 9"/>
            <p:cNvSpPr/>
            <p:nvPr/>
          </p:nvSpPr>
          <p:spPr>
            <a:xfrm>
              <a:off x="0" y="0"/>
              <a:ext cx="1643297" cy="639062"/>
            </a:xfrm>
            <a:custGeom>
              <a:avLst/>
              <a:gdLst/>
              <a:ahLst/>
              <a:cxnLst/>
              <a:rect l="l" t="t" r="r" b="b"/>
              <a:pathLst>
                <a:path w="1643297" h="639062">
                  <a:moveTo>
                    <a:pt x="1643297" y="319531"/>
                  </a:moveTo>
                  <a:lnTo>
                    <a:pt x="1440097" y="639062"/>
                  </a:lnTo>
                  <a:lnTo>
                    <a:pt x="203200" y="639062"/>
                  </a:lnTo>
                  <a:lnTo>
                    <a:pt x="0" y="319531"/>
                  </a:lnTo>
                  <a:lnTo>
                    <a:pt x="203200" y="0"/>
                  </a:lnTo>
                  <a:lnTo>
                    <a:pt x="1440097" y="0"/>
                  </a:lnTo>
                  <a:lnTo>
                    <a:pt x="1643297" y="319531"/>
                  </a:lnTo>
                  <a:close/>
                </a:path>
              </a:pathLst>
            </a:custGeom>
            <a:solidFill>
              <a:srgbClr val="FF8602"/>
            </a:solidFill>
            <a:ln cap="sq">
              <a:noFill/>
              <a:prstDash val="solid"/>
              <a:miter/>
            </a:ln>
          </p:spPr>
          <p:txBody>
            <a:bodyPr/>
            <a:lstStyle/>
            <a:p>
              <a:endParaRPr lang="en-US"/>
            </a:p>
          </p:txBody>
        </p:sp>
        <p:sp>
          <p:nvSpPr>
            <p:cNvPr id="10" name="TextBox 10"/>
            <p:cNvSpPr txBox="1"/>
            <p:nvPr/>
          </p:nvSpPr>
          <p:spPr>
            <a:xfrm>
              <a:off x="114300" y="-57150"/>
              <a:ext cx="1414697" cy="696212"/>
            </a:xfrm>
            <a:prstGeom prst="rect">
              <a:avLst/>
            </a:prstGeom>
          </p:spPr>
          <p:txBody>
            <a:bodyPr lIns="50800" tIns="50800" rIns="50800" bIns="50800" rtlCol="0" anchor="ctr"/>
            <a:lstStyle/>
            <a:p>
              <a:pPr algn="ctr">
                <a:lnSpc>
                  <a:spcPts val="3499"/>
                </a:lnSpc>
              </a:pPr>
              <a:endParaRPr/>
            </a:p>
          </p:txBody>
        </p:sp>
      </p:grpSp>
      <p:sp>
        <p:nvSpPr>
          <p:cNvPr id="11" name="AutoShape 11"/>
          <p:cNvSpPr/>
          <p:nvPr/>
        </p:nvSpPr>
        <p:spPr>
          <a:xfrm flipV="1">
            <a:off x="4301531" y="3601761"/>
            <a:ext cx="0" cy="4726574"/>
          </a:xfrm>
          <a:prstGeom prst="line">
            <a:avLst/>
          </a:prstGeom>
          <a:ln w="9525" cap="flat">
            <a:solidFill>
              <a:srgbClr val="1D1A1B"/>
            </a:solidFill>
            <a:prstDash val="solid"/>
            <a:headEnd type="none" w="sm" len="sm"/>
            <a:tailEnd type="none" w="sm" len="sm"/>
          </a:ln>
        </p:spPr>
        <p:txBody>
          <a:bodyPr/>
          <a:lstStyle/>
          <a:p>
            <a:endParaRPr lang="en-US"/>
          </a:p>
        </p:txBody>
      </p:sp>
      <p:sp>
        <p:nvSpPr>
          <p:cNvPr id="12" name="Freeform 12"/>
          <p:cNvSpPr/>
          <p:nvPr/>
        </p:nvSpPr>
        <p:spPr>
          <a:xfrm>
            <a:off x="1372004" y="3084145"/>
            <a:ext cx="2381250" cy="2381250"/>
          </a:xfrm>
          <a:custGeom>
            <a:avLst/>
            <a:gdLst/>
            <a:ahLst/>
            <a:cxnLst/>
            <a:rect l="l" t="t" r="r" b="b"/>
            <a:pathLst>
              <a:path w="2381250" h="2381250">
                <a:moveTo>
                  <a:pt x="0" y="0"/>
                </a:moveTo>
                <a:lnTo>
                  <a:pt x="2381250" y="0"/>
                </a:lnTo>
                <a:lnTo>
                  <a:pt x="2381250" y="2381250"/>
                </a:lnTo>
                <a:lnTo>
                  <a:pt x="0" y="2381250"/>
                </a:lnTo>
                <a:lnTo>
                  <a:pt x="0" y="0"/>
                </a:lnTo>
                <a:close/>
              </a:path>
            </a:pathLst>
          </a:custGeom>
          <a:blipFill>
            <a:blip r:embed="rId2"/>
            <a:stretch>
              <a:fillRect/>
            </a:stretch>
          </a:blipFill>
        </p:spPr>
        <p:txBody>
          <a:bodyPr/>
          <a:lstStyle/>
          <a:p>
            <a:endParaRPr lang="en-US"/>
          </a:p>
        </p:txBody>
      </p:sp>
      <p:sp>
        <p:nvSpPr>
          <p:cNvPr id="13" name="Freeform 13"/>
          <p:cNvSpPr/>
          <p:nvPr/>
        </p:nvSpPr>
        <p:spPr>
          <a:xfrm>
            <a:off x="4710303" y="3084145"/>
            <a:ext cx="2381250" cy="2381250"/>
          </a:xfrm>
          <a:custGeom>
            <a:avLst/>
            <a:gdLst/>
            <a:ahLst/>
            <a:cxnLst/>
            <a:rect l="l" t="t" r="r" b="b"/>
            <a:pathLst>
              <a:path w="2381250" h="2381250">
                <a:moveTo>
                  <a:pt x="0" y="0"/>
                </a:moveTo>
                <a:lnTo>
                  <a:pt x="2381250" y="0"/>
                </a:lnTo>
                <a:lnTo>
                  <a:pt x="2381250" y="2381250"/>
                </a:lnTo>
                <a:lnTo>
                  <a:pt x="0" y="2381250"/>
                </a:lnTo>
                <a:lnTo>
                  <a:pt x="0" y="0"/>
                </a:lnTo>
                <a:close/>
              </a:path>
            </a:pathLst>
          </a:custGeom>
          <a:blipFill>
            <a:blip r:embed="rId3"/>
            <a:stretch>
              <a:fillRect/>
            </a:stretch>
          </a:blipFill>
        </p:spPr>
        <p:txBody>
          <a:bodyPr/>
          <a:lstStyle/>
          <a:p>
            <a:endParaRPr lang="en-US"/>
          </a:p>
        </p:txBody>
      </p:sp>
      <p:sp>
        <p:nvSpPr>
          <p:cNvPr id="14" name="Freeform 14"/>
          <p:cNvSpPr/>
          <p:nvPr/>
        </p:nvSpPr>
        <p:spPr>
          <a:xfrm>
            <a:off x="11282553" y="3107105"/>
            <a:ext cx="2381250" cy="2381250"/>
          </a:xfrm>
          <a:custGeom>
            <a:avLst/>
            <a:gdLst/>
            <a:ahLst/>
            <a:cxnLst/>
            <a:rect l="l" t="t" r="r" b="b"/>
            <a:pathLst>
              <a:path w="2381250" h="2381250">
                <a:moveTo>
                  <a:pt x="0" y="0"/>
                </a:moveTo>
                <a:lnTo>
                  <a:pt x="2381250" y="0"/>
                </a:lnTo>
                <a:lnTo>
                  <a:pt x="2381250" y="2381250"/>
                </a:lnTo>
                <a:lnTo>
                  <a:pt x="0" y="2381250"/>
                </a:lnTo>
                <a:lnTo>
                  <a:pt x="0" y="0"/>
                </a:lnTo>
                <a:close/>
              </a:path>
            </a:pathLst>
          </a:custGeom>
          <a:blipFill>
            <a:blip r:embed="rId4"/>
            <a:stretch>
              <a:fillRect/>
            </a:stretch>
          </a:blipFill>
        </p:spPr>
        <p:txBody>
          <a:bodyPr/>
          <a:lstStyle/>
          <a:p>
            <a:endParaRPr lang="en-US"/>
          </a:p>
        </p:txBody>
      </p:sp>
      <p:sp>
        <p:nvSpPr>
          <p:cNvPr id="15" name="Freeform 15"/>
          <p:cNvSpPr/>
          <p:nvPr/>
        </p:nvSpPr>
        <p:spPr>
          <a:xfrm>
            <a:off x="8030359" y="3107105"/>
            <a:ext cx="2381250" cy="2381250"/>
          </a:xfrm>
          <a:custGeom>
            <a:avLst/>
            <a:gdLst/>
            <a:ahLst/>
            <a:cxnLst/>
            <a:rect l="l" t="t" r="r" b="b"/>
            <a:pathLst>
              <a:path w="2381250" h="2381250">
                <a:moveTo>
                  <a:pt x="0" y="0"/>
                </a:moveTo>
                <a:lnTo>
                  <a:pt x="2381250" y="0"/>
                </a:lnTo>
                <a:lnTo>
                  <a:pt x="2381250" y="2381250"/>
                </a:lnTo>
                <a:lnTo>
                  <a:pt x="0" y="2381250"/>
                </a:lnTo>
                <a:lnTo>
                  <a:pt x="0" y="0"/>
                </a:lnTo>
                <a:close/>
              </a:path>
            </a:pathLst>
          </a:custGeom>
          <a:blipFill>
            <a:blip r:embed="rId5"/>
            <a:stretch>
              <a:fillRect/>
            </a:stretch>
          </a:blipFill>
        </p:spPr>
        <p:txBody>
          <a:bodyPr/>
          <a:lstStyle/>
          <a:p>
            <a:endParaRPr lang="en-US"/>
          </a:p>
        </p:txBody>
      </p:sp>
      <p:sp>
        <p:nvSpPr>
          <p:cNvPr id="16" name="Freeform 16"/>
          <p:cNvSpPr/>
          <p:nvPr/>
        </p:nvSpPr>
        <p:spPr>
          <a:xfrm>
            <a:off x="14534746" y="3107105"/>
            <a:ext cx="2381250" cy="2381250"/>
          </a:xfrm>
          <a:custGeom>
            <a:avLst/>
            <a:gdLst/>
            <a:ahLst/>
            <a:cxnLst/>
            <a:rect l="l" t="t" r="r" b="b"/>
            <a:pathLst>
              <a:path w="2381250" h="2381250">
                <a:moveTo>
                  <a:pt x="0" y="0"/>
                </a:moveTo>
                <a:lnTo>
                  <a:pt x="2381250" y="0"/>
                </a:lnTo>
                <a:lnTo>
                  <a:pt x="2381250" y="2381250"/>
                </a:lnTo>
                <a:lnTo>
                  <a:pt x="0" y="2381250"/>
                </a:lnTo>
                <a:lnTo>
                  <a:pt x="0" y="0"/>
                </a:lnTo>
                <a:close/>
              </a:path>
            </a:pathLst>
          </a:custGeom>
          <a:blipFill>
            <a:blip r:embed="rId6"/>
            <a:stretch>
              <a:fillRect/>
            </a:stretch>
          </a:blipFill>
        </p:spPr>
        <p:txBody>
          <a:bodyPr/>
          <a:lstStyle/>
          <a:p>
            <a:endParaRPr lang="en-US"/>
          </a:p>
        </p:txBody>
      </p:sp>
      <p:grpSp>
        <p:nvGrpSpPr>
          <p:cNvPr id="17" name="Group 17"/>
          <p:cNvGrpSpPr/>
          <p:nvPr/>
        </p:nvGrpSpPr>
        <p:grpSpPr>
          <a:xfrm>
            <a:off x="1244600" y="5520197"/>
            <a:ext cx="2857500" cy="3408286"/>
            <a:chOff x="0" y="0"/>
            <a:chExt cx="3810000" cy="4544382"/>
          </a:xfrm>
        </p:grpSpPr>
        <p:sp>
          <p:nvSpPr>
            <p:cNvPr id="18" name="TextBox 18"/>
            <p:cNvSpPr txBox="1"/>
            <p:nvPr/>
          </p:nvSpPr>
          <p:spPr>
            <a:xfrm>
              <a:off x="0" y="2694271"/>
              <a:ext cx="3810000" cy="1850111"/>
            </a:xfrm>
            <a:prstGeom prst="rect">
              <a:avLst/>
            </a:prstGeom>
          </p:spPr>
          <p:txBody>
            <a:bodyPr lIns="0" tIns="0" rIns="0" bIns="0" rtlCol="0" anchor="t">
              <a:spAutoFit/>
            </a:bodyPr>
            <a:lstStyle/>
            <a:p>
              <a:pPr marL="0" lvl="0" indent="0" algn="ctr">
                <a:lnSpc>
                  <a:spcPts val="2800"/>
                </a:lnSpc>
                <a:spcBef>
                  <a:spcPct val="0"/>
                </a:spcBef>
              </a:pPr>
              <a:r>
                <a:rPr lang="en-US" sz="2000">
                  <a:solidFill>
                    <a:srgbClr val="1D1A1B"/>
                  </a:solidFill>
                  <a:latin typeface="Nexa"/>
                  <a:ea typeface="Nexa"/>
                  <a:cs typeface="Nexa"/>
                  <a:sym typeface="Nexa"/>
                </a:rPr>
                <a:t> ISO 14001 is an international standard for environmental management systems. </a:t>
              </a:r>
            </a:p>
          </p:txBody>
        </p:sp>
        <p:sp>
          <p:nvSpPr>
            <p:cNvPr id="19" name="TextBox 19"/>
            <p:cNvSpPr txBox="1"/>
            <p:nvPr/>
          </p:nvSpPr>
          <p:spPr>
            <a:xfrm>
              <a:off x="1795" y="-47625"/>
              <a:ext cx="3806411" cy="2387704"/>
            </a:xfrm>
            <a:prstGeom prst="rect">
              <a:avLst/>
            </a:prstGeom>
          </p:spPr>
          <p:txBody>
            <a:bodyPr lIns="0" tIns="0" rIns="0" bIns="0" rtlCol="0" anchor="t">
              <a:spAutoFit/>
            </a:bodyPr>
            <a:lstStyle/>
            <a:p>
              <a:pPr algn="ctr">
                <a:lnSpc>
                  <a:spcPts val="3637"/>
                </a:lnSpc>
              </a:pPr>
              <a:r>
                <a:rPr lang="en-US" sz="2597" b="1">
                  <a:solidFill>
                    <a:srgbClr val="1D1A1B"/>
                  </a:solidFill>
                  <a:latin typeface="Nexa Bold"/>
                  <a:ea typeface="Nexa Bold"/>
                  <a:cs typeface="Nexa Bold"/>
                  <a:sym typeface="Nexa Bold"/>
                </a:rPr>
                <a:t>ISO 14001 Certification for Sustainability and Durability</a:t>
              </a:r>
            </a:p>
          </p:txBody>
        </p:sp>
      </p:grpSp>
      <p:sp>
        <p:nvSpPr>
          <p:cNvPr id="20" name="AutoShape 20"/>
          <p:cNvSpPr/>
          <p:nvPr/>
        </p:nvSpPr>
        <p:spPr>
          <a:xfrm flipV="1">
            <a:off x="7553724" y="3624722"/>
            <a:ext cx="0" cy="4726574"/>
          </a:xfrm>
          <a:prstGeom prst="line">
            <a:avLst/>
          </a:prstGeom>
          <a:ln w="9525" cap="flat">
            <a:solidFill>
              <a:srgbClr val="1D1A1B"/>
            </a:solidFill>
            <a:prstDash val="solid"/>
            <a:headEnd type="none" w="sm" len="sm"/>
            <a:tailEnd type="none" w="sm" len="sm"/>
          </a:ln>
        </p:spPr>
        <p:txBody>
          <a:bodyPr/>
          <a:lstStyle/>
          <a:p>
            <a:endParaRPr lang="en-US"/>
          </a:p>
        </p:txBody>
      </p:sp>
      <p:grpSp>
        <p:nvGrpSpPr>
          <p:cNvPr id="21" name="Group 21"/>
          <p:cNvGrpSpPr/>
          <p:nvPr/>
        </p:nvGrpSpPr>
        <p:grpSpPr>
          <a:xfrm>
            <a:off x="4496793" y="5543158"/>
            <a:ext cx="2857500" cy="3760738"/>
            <a:chOff x="0" y="0"/>
            <a:chExt cx="3810000" cy="5014318"/>
          </a:xfrm>
        </p:grpSpPr>
        <p:sp>
          <p:nvSpPr>
            <p:cNvPr id="22" name="TextBox 22"/>
            <p:cNvSpPr txBox="1"/>
            <p:nvPr/>
          </p:nvSpPr>
          <p:spPr>
            <a:xfrm>
              <a:off x="0" y="2694271"/>
              <a:ext cx="3810000" cy="2320047"/>
            </a:xfrm>
            <a:prstGeom prst="rect">
              <a:avLst/>
            </a:prstGeom>
          </p:spPr>
          <p:txBody>
            <a:bodyPr lIns="0" tIns="0" rIns="0" bIns="0" rtlCol="0" anchor="t">
              <a:spAutoFit/>
            </a:bodyPr>
            <a:lstStyle/>
            <a:p>
              <a:pPr marL="0" lvl="0" indent="0" algn="ctr">
                <a:lnSpc>
                  <a:spcPts val="2800"/>
                </a:lnSpc>
                <a:spcBef>
                  <a:spcPct val="0"/>
                </a:spcBef>
              </a:pPr>
              <a:r>
                <a:rPr lang="en-US" sz="2000">
                  <a:solidFill>
                    <a:srgbClr val="1D1A1B"/>
                  </a:solidFill>
                  <a:latin typeface="Nexa"/>
                  <a:ea typeface="Nexa"/>
                  <a:cs typeface="Nexa"/>
                  <a:sym typeface="Nexa"/>
                </a:rPr>
                <a:t>An international standard dedicated to occupational health and safety management systems.</a:t>
              </a:r>
            </a:p>
          </p:txBody>
        </p:sp>
        <p:sp>
          <p:nvSpPr>
            <p:cNvPr id="23" name="TextBox 23"/>
            <p:cNvSpPr txBox="1"/>
            <p:nvPr/>
          </p:nvSpPr>
          <p:spPr>
            <a:xfrm>
              <a:off x="1795" y="-47625"/>
              <a:ext cx="3806411" cy="2387704"/>
            </a:xfrm>
            <a:prstGeom prst="rect">
              <a:avLst/>
            </a:prstGeom>
          </p:spPr>
          <p:txBody>
            <a:bodyPr lIns="0" tIns="0" rIns="0" bIns="0" rtlCol="0" anchor="t">
              <a:spAutoFit/>
            </a:bodyPr>
            <a:lstStyle/>
            <a:p>
              <a:pPr algn="ctr">
                <a:lnSpc>
                  <a:spcPts val="3637"/>
                </a:lnSpc>
              </a:pPr>
              <a:r>
                <a:rPr lang="en-US" sz="2597" b="1">
                  <a:solidFill>
                    <a:srgbClr val="1D1A1B"/>
                  </a:solidFill>
                  <a:latin typeface="Nexa Bold"/>
                  <a:ea typeface="Nexa Bold"/>
                  <a:cs typeface="Nexa Bold"/>
                  <a:sym typeface="Nexa Bold"/>
                </a:rPr>
                <a:t>ISO 45001 Certification for Health and Safety</a:t>
              </a:r>
            </a:p>
          </p:txBody>
        </p:sp>
      </p:grpSp>
      <p:sp>
        <p:nvSpPr>
          <p:cNvPr id="24" name="AutoShape 24"/>
          <p:cNvSpPr/>
          <p:nvPr/>
        </p:nvSpPr>
        <p:spPr>
          <a:xfrm flipV="1">
            <a:off x="10841037" y="3647683"/>
            <a:ext cx="0" cy="4726574"/>
          </a:xfrm>
          <a:prstGeom prst="line">
            <a:avLst/>
          </a:prstGeom>
          <a:ln w="9525" cap="flat">
            <a:solidFill>
              <a:srgbClr val="1D1A1B"/>
            </a:solidFill>
            <a:prstDash val="solid"/>
            <a:headEnd type="none" w="sm" len="sm"/>
            <a:tailEnd type="none" w="sm" len="sm"/>
          </a:ln>
        </p:spPr>
        <p:txBody>
          <a:bodyPr/>
          <a:lstStyle/>
          <a:p>
            <a:endParaRPr lang="en-US"/>
          </a:p>
        </p:txBody>
      </p:sp>
      <p:grpSp>
        <p:nvGrpSpPr>
          <p:cNvPr id="25" name="Group 25"/>
          <p:cNvGrpSpPr/>
          <p:nvPr/>
        </p:nvGrpSpPr>
        <p:grpSpPr>
          <a:xfrm>
            <a:off x="7784107" y="5566119"/>
            <a:ext cx="2857500" cy="3408286"/>
            <a:chOff x="0" y="0"/>
            <a:chExt cx="3810000" cy="4544382"/>
          </a:xfrm>
        </p:grpSpPr>
        <p:sp>
          <p:nvSpPr>
            <p:cNvPr id="26" name="TextBox 26"/>
            <p:cNvSpPr txBox="1"/>
            <p:nvPr/>
          </p:nvSpPr>
          <p:spPr>
            <a:xfrm>
              <a:off x="0" y="2694271"/>
              <a:ext cx="3810000" cy="1850111"/>
            </a:xfrm>
            <a:prstGeom prst="rect">
              <a:avLst/>
            </a:prstGeom>
          </p:spPr>
          <p:txBody>
            <a:bodyPr lIns="0" tIns="0" rIns="0" bIns="0" rtlCol="0" anchor="t">
              <a:spAutoFit/>
            </a:bodyPr>
            <a:lstStyle/>
            <a:p>
              <a:pPr marL="0" lvl="0" indent="0" algn="ctr">
                <a:lnSpc>
                  <a:spcPts val="2800"/>
                </a:lnSpc>
                <a:spcBef>
                  <a:spcPct val="0"/>
                </a:spcBef>
              </a:pPr>
              <a:r>
                <a:rPr lang="en-US" sz="2000">
                  <a:solidFill>
                    <a:srgbClr val="1D1A1B"/>
                  </a:solidFill>
                  <a:latin typeface="Nexa"/>
                  <a:ea typeface="Nexa"/>
                  <a:cs typeface="Nexa"/>
                  <a:sym typeface="Nexa"/>
                </a:rPr>
                <a:t>ISO 9001 is the most recognized standard for quality management systems.</a:t>
              </a:r>
            </a:p>
          </p:txBody>
        </p:sp>
        <p:sp>
          <p:nvSpPr>
            <p:cNvPr id="27" name="TextBox 27"/>
            <p:cNvSpPr txBox="1"/>
            <p:nvPr/>
          </p:nvSpPr>
          <p:spPr>
            <a:xfrm>
              <a:off x="1795" y="-47625"/>
              <a:ext cx="3806411" cy="2387704"/>
            </a:xfrm>
            <a:prstGeom prst="rect">
              <a:avLst/>
            </a:prstGeom>
          </p:spPr>
          <p:txBody>
            <a:bodyPr lIns="0" tIns="0" rIns="0" bIns="0" rtlCol="0" anchor="t">
              <a:spAutoFit/>
            </a:bodyPr>
            <a:lstStyle/>
            <a:p>
              <a:pPr algn="ctr">
                <a:lnSpc>
                  <a:spcPts val="3637"/>
                </a:lnSpc>
              </a:pPr>
              <a:r>
                <a:rPr lang="en-US" sz="2597" b="1">
                  <a:solidFill>
                    <a:srgbClr val="1D1A1B"/>
                  </a:solidFill>
                  <a:latin typeface="Nexa Bold"/>
                  <a:ea typeface="Nexa Bold"/>
                  <a:cs typeface="Nexa Bold"/>
                  <a:sym typeface="Nexa Bold"/>
                </a:rPr>
                <a:t>ISO 9001 Certification for Quality Management</a:t>
              </a:r>
            </a:p>
          </p:txBody>
        </p:sp>
      </p:grpSp>
      <p:sp>
        <p:nvSpPr>
          <p:cNvPr id="28" name="AutoShape 28"/>
          <p:cNvSpPr/>
          <p:nvPr/>
        </p:nvSpPr>
        <p:spPr>
          <a:xfrm flipV="1">
            <a:off x="14093231" y="3670644"/>
            <a:ext cx="0" cy="4726574"/>
          </a:xfrm>
          <a:prstGeom prst="line">
            <a:avLst/>
          </a:prstGeom>
          <a:ln w="9525" cap="flat">
            <a:solidFill>
              <a:srgbClr val="1D1A1B"/>
            </a:solidFill>
            <a:prstDash val="solid"/>
            <a:headEnd type="none" w="sm" len="sm"/>
            <a:tailEnd type="none" w="sm" len="sm"/>
          </a:ln>
        </p:spPr>
        <p:txBody>
          <a:bodyPr/>
          <a:lstStyle/>
          <a:p>
            <a:endParaRPr lang="en-US"/>
          </a:p>
        </p:txBody>
      </p:sp>
      <p:grpSp>
        <p:nvGrpSpPr>
          <p:cNvPr id="29" name="Group 29"/>
          <p:cNvGrpSpPr/>
          <p:nvPr/>
        </p:nvGrpSpPr>
        <p:grpSpPr>
          <a:xfrm>
            <a:off x="11036300" y="5589080"/>
            <a:ext cx="2857500" cy="4113190"/>
            <a:chOff x="0" y="0"/>
            <a:chExt cx="3810000" cy="5484254"/>
          </a:xfrm>
        </p:grpSpPr>
        <p:sp>
          <p:nvSpPr>
            <p:cNvPr id="30" name="TextBox 30"/>
            <p:cNvSpPr txBox="1"/>
            <p:nvPr/>
          </p:nvSpPr>
          <p:spPr>
            <a:xfrm>
              <a:off x="0" y="2694271"/>
              <a:ext cx="3810000" cy="2789983"/>
            </a:xfrm>
            <a:prstGeom prst="rect">
              <a:avLst/>
            </a:prstGeom>
          </p:spPr>
          <p:txBody>
            <a:bodyPr lIns="0" tIns="0" rIns="0" bIns="0" rtlCol="0" anchor="t">
              <a:spAutoFit/>
            </a:bodyPr>
            <a:lstStyle/>
            <a:p>
              <a:pPr marL="0" lvl="0" indent="0" algn="ctr">
                <a:lnSpc>
                  <a:spcPts val="2800"/>
                </a:lnSpc>
                <a:spcBef>
                  <a:spcPct val="0"/>
                </a:spcBef>
              </a:pPr>
              <a:r>
                <a:rPr lang="en-US" sz="2000">
                  <a:solidFill>
                    <a:srgbClr val="1D1A1B"/>
                  </a:solidFill>
                  <a:latin typeface="Nexa"/>
                  <a:ea typeface="Nexa"/>
                  <a:cs typeface="Nexa"/>
                  <a:sym typeface="Nexa"/>
                </a:rPr>
                <a:t>IATF 16949:2016 is an international standard for quality management systems in the automotive industry.</a:t>
              </a:r>
            </a:p>
          </p:txBody>
        </p:sp>
        <p:sp>
          <p:nvSpPr>
            <p:cNvPr id="31" name="TextBox 31"/>
            <p:cNvSpPr txBox="1"/>
            <p:nvPr/>
          </p:nvSpPr>
          <p:spPr>
            <a:xfrm>
              <a:off x="1795" y="-47625"/>
              <a:ext cx="3806411" cy="2387704"/>
            </a:xfrm>
            <a:prstGeom prst="rect">
              <a:avLst/>
            </a:prstGeom>
          </p:spPr>
          <p:txBody>
            <a:bodyPr lIns="0" tIns="0" rIns="0" bIns="0" rtlCol="0" anchor="t">
              <a:spAutoFit/>
            </a:bodyPr>
            <a:lstStyle/>
            <a:p>
              <a:pPr algn="ctr">
                <a:lnSpc>
                  <a:spcPts val="3637"/>
                </a:lnSpc>
              </a:pPr>
              <a:r>
                <a:rPr lang="en-US" sz="2597" b="1">
                  <a:solidFill>
                    <a:srgbClr val="1D1A1B"/>
                  </a:solidFill>
                  <a:latin typeface="Nexa Bold"/>
                  <a:ea typeface="Nexa Bold"/>
                  <a:cs typeface="Nexa Bold"/>
                  <a:sym typeface="Nexa Bold"/>
                </a:rPr>
                <a:t>IATF 16949:2016 certification in the Automotive Industry</a:t>
              </a:r>
            </a:p>
          </p:txBody>
        </p:sp>
      </p:grpSp>
      <p:sp>
        <p:nvSpPr>
          <p:cNvPr id="32" name="AutoShape 32"/>
          <p:cNvSpPr/>
          <p:nvPr/>
        </p:nvSpPr>
        <p:spPr>
          <a:xfrm flipV="1">
            <a:off x="17345424" y="3693605"/>
            <a:ext cx="0" cy="4726574"/>
          </a:xfrm>
          <a:prstGeom prst="line">
            <a:avLst/>
          </a:prstGeom>
          <a:ln w="9525" cap="flat">
            <a:solidFill>
              <a:srgbClr val="1D1A1B"/>
            </a:solidFill>
            <a:prstDash val="solid"/>
            <a:headEnd type="none" w="sm" len="sm"/>
            <a:tailEnd type="none" w="sm" len="sm"/>
          </a:ln>
        </p:spPr>
        <p:txBody>
          <a:bodyPr/>
          <a:lstStyle/>
          <a:p>
            <a:endParaRPr lang="en-US"/>
          </a:p>
        </p:txBody>
      </p:sp>
      <p:grpSp>
        <p:nvGrpSpPr>
          <p:cNvPr id="33" name="Group 33"/>
          <p:cNvGrpSpPr/>
          <p:nvPr/>
        </p:nvGrpSpPr>
        <p:grpSpPr>
          <a:xfrm>
            <a:off x="14288493" y="5612041"/>
            <a:ext cx="2857500" cy="4113190"/>
            <a:chOff x="0" y="0"/>
            <a:chExt cx="3810000" cy="5484254"/>
          </a:xfrm>
        </p:grpSpPr>
        <p:sp>
          <p:nvSpPr>
            <p:cNvPr id="34" name="TextBox 34"/>
            <p:cNvSpPr txBox="1"/>
            <p:nvPr/>
          </p:nvSpPr>
          <p:spPr>
            <a:xfrm>
              <a:off x="0" y="2694271"/>
              <a:ext cx="3810000" cy="2789983"/>
            </a:xfrm>
            <a:prstGeom prst="rect">
              <a:avLst/>
            </a:prstGeom>
          </p:spPr>
          <p:txBody>
            <a:bodyPr lIns="0" tIns="0" rIns="0" bIns="0" rtlCol="0" anchor="t">
              <a:spAutoFit/>
            </a:bodyPr>
            <a:lstStyle/>
            <a:p>
              <a:pPr marL="0" lvl="0" indent="0" algn="ctr">
                <a:lnSpc>
                  <a:spcPts val="2800"/>
                </a:lnSpc>
                <a:spcBef>
                  <a:spcPct val="0"/>
                </a:spcBef>
              </a:pPr>
              <a:r>
                <a:rPr lang="en-US" sz="2000">
                  <a:solidFill>
                    <a:srgbClr val="1D1A1B"/>
                  </a:solidFill>
                  <a:latin typeface="Nexa"/>
                  <a:ea typeface="Nexa"/>
                  <a:cs typeface="Nexa"/>
                  <a:sym typeface="Nexa"/>
                </a:rPr>
                <a:t>A certification and consultancy organization that provides inspection services for various technical sectors.</a:t>
              </a:r>
            </a:p>
          </p:txBody>
        </p:sp>
        <p:sp>
          <p:nvSpPr>
            <p:cNvPr id="35" name="TextBox 35"/>
            <p:cNvSpPr txBox="1"/>
            <p:nvPr/>
          </p:nvSpPr>
          <p:spPr>
            <a:xfrm>
              <a:off x="1795" y="-47625"/>
              <a:ext cx="3806411" cy="2387704"/>
            </a:xfrm>
            <a:prstGeom prst="rect">
              <a:avLst/>
            </a:prstGeom>
          </p:spPr>
          <p:txBody>
            <a:bodyPr lIns="0" tIns="0" rIns="0" bIns="0" rtlCol="0" anchor="t">
              <a:spAutoFit/>
            </a:bodyPr>
            <a:lstStyle/>
            <a:p>
              <a:pPr algn="ctr">
                <a:lnSpc>
                  <a:spcPts val="3637"/>
                </a:lnSpc>
              </a:pPr>
              <a:r>
                <a:rPr lang="en-US" sz="2597" b="1">
                  <a:solidFill>
                    <a:srgbClr val="1D1A1B"/>
                  </a:solidFill>
                  <a:latin typeface="Nexa Bold"/>
                  <a:ea typeface="Nexa Bold"/>
                  <a:cs typeface="Nexa Bold"/>
                  <a:sym typeface="Nexa Bold"/>
                </a:rPr>
                <a:t>Lloyd's Register Certification for Technical Industries</a:t>
              </a:r>
            </a:p>
          </p:txBody>
        </p:sp>
      </p:grpSp>
      <p:sp>
        <p:nvSpPr>
          <p:cNvPr id="36" name="TextBox 36"/>
          <p:cNvSpPr txBox="1"/>
          <p:nvPr/>
        </p:nvSpPr>
        <p:spPr>
          <a:xfrm>
            <a:off x="1244917" y="2192655"/>
            <a:ext cx="15798800" cy="1163157"/>
          </a:xfrm>
          <a:prstGeom prst="rect">
            <a:avLst/>
          </a:prstGeom>
        </p:spPr>
        <p:txBody>
          <a:bodyPr lIns="0" tIns="0" rIns="0" bIns="0" rtlCol="0" anchor="t">
            <a:spAutoFit/>
          </a:bodyPr>
          <a:lstStyle/>
          <a:p>
            <a:pPr algn="l">
              <a:lnSpc>
                <a:spcPts val="3080"/>
              </a:lnSpc>
            </a:pPr>
            <a:r>
              <a:rPr lang="en-US" sz="2200">
                <a:solidFill>
                  <a:srgbClr val="1D1A1B"/>
                </a:solidFill>
                <a:latin typeface="Nexa"/>
                <a:ea typeface="Nexa"/>
                <a:cs typeface="Nexa"/>
                <a:sym typeface="Nexa"/>
              </a:rPr>
              <a:t>We maintain a strong commitment to quality, safety, and environmental responsibility, backed by globally recognized certifications. These certifications demonstrate our adherence to international standards across sustainability, health and safety, quality management, and industry-specific requirements.</a:t>
            </a:r>
          </a:p>
        </p:txBody>
      </p:sp>
      <p:sp>
        <p:nvSpPr>
          <p:cNvPr id="37" name="TextBox 37"/>
          <p:cNvSpPr txBox="1"/>
          <p:nvPr/>
        </p:nvSpPr>
        <p:spPr>
          <a:xfrm>
            <a:off x="1244917" y="1171258"/>
            <a:ext cx="15255875" cy="1061693"/>
          </a:xfrm>
          <a:prstGeom prst="rect">
            <a:avLst/>
          </a:prstGeom>
        </p:spPr>
        <p:txBody>
          <a:bodyPr lIns="0" tIns="0" rIns="0" bIns="0" rtlCol="0" anchor="t">
            <a:spAutoFit/>
          </a:bodyPr>
          <a:lstStyle/>
          <a:p>
            <a:pPr algn="l">
              <a:lnSpc>
                <a:spcPts val="8499"/>
              </a:lnSpc>
            </a:pPr>
            <a:r>
              <a:rPr lang="en-US" sz="6799" b="1">
                <a:solidFill>
                  <a:srgbClr val="1D1A1B"/>
                </a:solidFill>
                <a:latin typeface="Nexa Heavy"/>
                <a:ea typeface="Nexa Heavy"/>
                <a:cs typeface="Nexa Heavy"/>
                <a:sym typeface="Nexa Heavy"/>
              </a:rPr>
              <a:t>Our Certifications</a:t>
            </a:r>
          </a:p>
        </p:txBody>
      </p:sp>
      <p:sp>
        <p:nvSpPr>
          <p:cNvPr id="38" name="Freeform 38"/>
          <p:cNvSpPr/>
          <p:nvPr/>
        </p:nvSpPr>
        <p:spPr>
          <a:xfrm>
            <a:off x="15616330" y="269906"/>
            <a:ext cx="2324100" cy="758794"/>
          </a:xfrm>
          <a:custGeom>
            <a:avLst/>
            <a:gdLst/>
            <a:ahLst/>
            <a:cxnLst/>
            <a:rect l="l" t="t" r="r" b="b"/>
            <a:pathLst>
              <a:path w="2324100" h="758794">
                <a:moveTo>
                  <a:pt x="0" y="0"/>
                </a:moveTo>
                <a:lnTo>
                  <a:pt x="2324100" y="0"/>
                </a:lnTo>
                <a:lnTo>
                  <a:pt x="2324100" y="758794"/>
                </a:lnTo>
                <a:lnTo>
                  <a:pt x="0" y="758794"/>
                </a:lnTo>
                <a:lnTo>
                  <a:pt x="0" y="0"/>
                </a:lnTo>
                <a:close/>
              </a:path>
            </a:pathLst>
          </a:custGeom>
          <a:blipFill>
            <a:blip r:embed="rId7"/>
            <a:stretch>
              <a:fillRect t="-36143" b="-36143"/>
            </a:stretch>
          </a:blipFill>
        </p:spPr>
        <p:txBody>
          <a:bodyPr/>
          <a:lstStyle/>
          <a:p>
            <a:endParaRPr lang="en-US"/>
          </a:p>
        </p:txBody>
      </p:sp>
      <p:grpSp>
        <p:nvGrpSpPr>
          <p:cNvPr id="39" name="Group 39"/>
          <p:cNvGrpSpPr/>
          <p:nvPr/>
        </p:nvGrpSpPr>
        <p:grpSpPr>
          <a:xfrm>
            <a:off x="774700" y="9935001"/>
            <a:ext cx="6780306" cy="3086100"/>
            <a:chOff x="0" y="0"/>
            <a:chExt cx="1785760" cy="812800"/>
          </a:xfrm>
        </p:grpSpPr>
        <p:sp>
          <p:nvSpPr>
            <p:cNvPr id="40" name="Freeform 40"/>
            <p:cNvSpPr/>
            <p:nvPr/>
          </p:nvSpPr>
          <p:spPr>
            <a:xfrm>
              <a:off x="0" y="0"/>
              <a:ext cx="1785760" cy="812800"/>
            </a:xfrm>
            <a:custGeom>
              <a:avLst/>
              <a:gdLst/>
              <a:ahLst/>
              <a:cxnLst/>
              <a:rect l="l" t="t" r="r" b="b"/>
              <a:pathLst>
                <a:path w="1785760" h="812800">
                  <a:moveTo>
                    <a:pt x="0" y="0"/>
                  </a:moveTo>
                  <a:lnTo>
                    <a:pt x="1785760" y="0"/>
                  </a:lnTo>
                  <a:lnTo>
                    <a:pt x="1785760" y="812800"/>
                  </a:lnTo>
                  <a:lnTo>
                    <a:pt x="0" y="812800"/>
                  </a:lnTo>
                  <a:close/>
                </a:path>
              </a:pathLst>
            </a:custGeom>
            <a:solidFill>
              <a:srgbClr val="64656A"/>
            </a:solidFill>
          </p:spPr>
          <p:txBody>
            <a:bodyPr/>
            <a:lstStyle/>
            <a:p>
              <a:endParaRPr lang="en-US"/>
            </a:p>
          </p:txBody>
        </p:sp>
        <p:sp>
          <p:nvSpPr>
            <p:cNvPr id="41" name="TextBox 41"/>
            <p:cNvSpPr txBox="1"/>
            <p:nvPr/>
          </p:nvSpPr>
          <p:spPr>
            <a:xfrm>
              <a:off x="0" y="-57150"/>
              <a:ext cx="1785760" cy="869950"/>
            </a:xfrm>
            <a:prstGeom prst="rect">
              <a:avLst/>
            </a:prstGeom>
          </p:spPr>
          <p:txBody>
            <a:bodyPr lIns="50800" tIns="50800" rIns="50800" bIns="50800" rtlCol="0" anchor="ctr"/>
            <a:lstStyle/>
            <a:p>
              <a:pPr algn="ctr">
                <a:lnSpc>
                  <a:spcPts val="3499"/>
                </a:lnSpc>
              </a:pPr>
              <a:endParaRPr/>
            </a:p>
          </p:txBody>
        </p:sp>
      </p:grpSp>
      <p:grpSp>
        <p:nvGrpSpPr>
          <p:cNvPr id="42" name="Group 42"/>
          <p:cNvGrpSpPr/>
          <p:nvPr/>
        </p:nvGrpSpPr>
        <p:grpSpPr>
          <a:xfrm rot="-570252">
            <a:off x="-1370063" y="8685538"/>
            <a:ext cx="3086100" cy="2700338"/>
            <a:chOff x="0" y="0"/>
            <a:chExt cx="812800" cy="711200"/>
          </a:xfrm>
        </p:grpSpPr>
        <p:sp>
          <p:nvSpPr>
            <p:cNvPr id="43" name="Freeform 43"/>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FE8304"/>
            </a:solidFill>
          </p:spPr>
          <p:txBody>
            <a:bodyPr/>
            <a:lstStyle/>
            <a:p>
              <a:endParaRPr lang="en-US"/>
            </a:p>
          </p:txBody>
        </p:sp>
        <p:sp>
          <p:nvSpPr>
            <p:cNvPr id="44" name="TextBox 44"/>
            <p:cNvSpPr txBox="1"/>
            <p:nvPr/>
          </p:nvSpPr>
          <p:spPr>
            <a:xfrm>
              <a:off x="127000" y="273050"/>
              <a:ext cx="558800" cy="387350"/>
            </a:xfrm>
            <a:prstGeom prst="rect">
              <a:avLst/>
            </a:prstGeom>
          </p:spPr>
          <p:txBody>
            <a:bodyPr lIns="50800" tIns="50800" rIns="50800" bIns="50800" rtlCol="0" anchor="ctr"/>
            <a:lstStyle/>
            <a:p>
              <a:pPr algn="ctr">
                <a:lnSpc>
                  <a:spcPts val="3499"/>
                </a:lnSpc>
              </a:pPr>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554503" y="5450167"/>
            <a:ext cx="11712292" cy="9739632"/>
            <a:chOff x="0" y="0"/>
            <a:chExt cx="676659" cy="562692"/>
          </a:xfrm>
        </p:grpSpPr>
        <p:sp>
          <p:nvSpPr>
            <p:cNvPr id="3" name="Freeform 3"/>
            <p:cNvSpPr/>
            <p:nvPr/>
          </p:nvSpPr>
          <p:spPr>
            <a:xfrm>
              <a:off x="0" y="0"/>
              <a:ext cx="676659" cy="562692"/>
            </a:xfrm>
            <a:custGeom>
              <a:avLst/>
              <a:gdLst/>
              <a:ahLst/>
              <a:cxnLst/>
              <a:rect l="l" t="t" r="r" b="b"/>
              <a:pathLst>
                <a:path w="676659" h="562692">
                  <a:moveTo>
                    <a:pt x="676659" y="281346"/>
                  </a:moveTo>
                  <a:lnTo>
                    <a:pt x="473459" y="562692"/>
                  </a:lnTo>
                  <a:lnTo>
                    <a:pt x="203200" y="562692"/>
                  </a:lnTo>
                  <a:lnTo>
                    <a:pt x="0" y="281346"/>
                  </a:lnTo>
                  <a:lnTo>
                    <a:pt x="203200" y="0"/>
                  </a:lnTo>
                  <a:lnTo>
                    <a:pt x="473459" y="0"/>
                  </a:lnTo>
                  <a:lnTo>
                    <a:pt x="676659" y="281346"/>
                  </a:lnTo>
                  <a:close/>
                </a:path>
              </a:pathLst>
            </a:custGeom>
            <a:solidFill>
              <a:srgbClr val="FF8602"/>
            </a:solidFill>
          </p:spPr>
          <p:txBody>
            <a:bodyPr/>
            <a:lstStyle/>
            <a:p>
              <a:endParaRPr lang="en-US"/>
            </a:p>
          </p:txBody>
        </p:sp>
        <p:sp>
          <p:nvSpPr>
            <p:cNvPr id="4" name="TextBox 4"/>
            <p:cNvSpPr txBox="1"/>
            <p:nvPr/>
          </p:nvSpPr>
          <p:spPr>
            <a:xfrm>
              <a:off x="114300" y="-57150"/>
              <a:ext cx="448059" cy="619842"/>
            </a:xfrm>
            <a:prstGeom prst="rect">
              <a:avLst/>
            </a:prstGeom>
          </p:spPr>
          <p:txBody>
            <a:bodyPr lIns="50800" tIns="50800" rIns="50800" bIns="50800" rtlCol="0" anchor="ctr"/>
            <a:lstStyle/>
            <a:p>
              <a:pPr algn="ctr">
                <a:lnSpc>
                  <a:spcPts val="3499"/>
                </a:lnSpc>
              </a:pPr>
              <a:endParaRPr/>
            </a:p>
          </p:txBody>
        </p:sp>
      </p:grpSp>
      <p:grpSp>
        <p:nvGrpSpPr>
          <p:cNvPr id="5" name="Group 5"/>
          <p:cNvGrpSpPr/>
          <p:nvPr/>
        </p:nvGrpSpPr>
        <p:grpSpPr>
          <a:xfrm>
            <a:off x="8217453" y="-993826"/>
            <a:ext cx="18316223" cy="10516055"/>
            <a:chOff x="0" y="0"/>
            <a:chExt cx="492556" cy="282796"/>
          </a:xfrm>
        </p:grpSpPr>
        <p:sp>
          <p:nvSpPr>
            <p:cNvPr id="6" name="Freeform 6"/>
            <p:cNvSpPr/>
            <p:nvPr/>
          </p:nvSpPr>
          <p:spPr>
            <a:xfrm>
              <a:off x="0" y="0"/>
              <a:ext cx="492556" cy="282796"/>
            </a:xfrm>
            <a:custGeom>
              <a:avLst/>
              <a:gdLst/>
              <a:ahLst/>
              <a:cxnLst/>
              <a:rect l="l" t="t" r="r" b="b"/>
              <a:pathLst>
                <a:path w="492556" h="282796">
                  <a:moveTo>
                    <a:pt x="203200" y="282796"/>
                  </a:moveTo>
                  <a:lnTo>
                    <a:pt x="289356" y="282796"/>
                  </a:lnTo>
                  <a:lnTo>
                    <a:pt x="492556" y="0"/>
                  </a:lnTo>
                  <a:lnTo>
                    <a:pt x="0" y="0"/>
                  </a:lnTo>
                  <a:lnTo>
                    <a:pt x="203200" y="282796"/>
                  </a:lnTo>
                  <a:close/>
                </a:path>
              </a:pathLst>
            </a:custGeom>
            <a:solidFill>
              <a:srgbClr val="FF8602"/>
            </a:solidFill>
            <a:ln cap="sq">
              <a:noFill/>
              <a:prstDash val="solid"/>
              <a:miter/>
            </a:ln>
          </p:spPr>
          <p:txBody>
            <a:bodyPr/>
            <a:lstStyle/>
            <a:p>
              <a:endParaRPr lang="en-US"/>
            </a:p>
          </p:txBody>
        </p:sp>
        <p:sp>
          <p:nvSpPr>
            <p:cNvPr id="7" name="TextBox 7"/>
            <p:cNvSpPr txBox="1"/>
            <p:nvPr/>
          </p:nvSpPr>
          <p:spPr>
            <a:xfrm>
              <a:off x="127000" y="-57150"/>
              <a:ext cx="238556" cy="339946"/>
            </a:xfrm>
            <a:prstGeom prst="rect">
              <a:avLst/>
            </a:prstGeom>
          </p:spPr>
          <p:txBody>
            <a:bodyPr lIns="50800" tIns="50800" rIns="50800" bIns="50800" rtlCol="0" anchor="ctr"/>
            <a:lstStyle/>
            <a:p>
              <a:pPr algn="ctr">
                <a:lnSpc>
                  <a:spcPts val="3499"/>
                </a:lnSpc>
              </a:pPr>
              <a:endParaRPr/>
            </a:p>
          </p:txBody>
        </p:sp>
      </p:grpSp>
      <p:grpSp>
        <p:nvGrpSpPr>
          <p:cNvPr id="8" name="Group 8"/>
          <p:cNvGrpSpPr/>
          <p:nvPr/>
        </p:nvGrpSpPr>
        <p:grpSpPr>
          <a:xfrm>
            <a:off x="1244600" y="4567293"/>
            <a:ext cx="857250" cy="857250"/>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4656A"/>
            </a:solidFill>
          </p:spPr>
          <p:txBody>
            <a:bodyPr/>
            <a:lstStyle/>
            <a:p>
              <a:endParaRPr lang="en-US"/>
            </a:p>
          </p:txBody>
        </p:sp>
        <p:sp>
          <p:nvSpPr>
            <p:cNvPr id="10" name="TextBox 10"/>
            <p:cNvSpPr txBox="1"/>
            <p:nvPr/>
          </p:nvSpPr>
          <p:spPr>
            <a:xfrm>
              <a:off x="76200" y="19050"/>
              <a:ext cx="660400" cy="717550"/>
            </a:xfrm>
            <a:prstGeom prst="rect">
              <a:avLst/>
            </a:prstGeom>
          </p:spPr>
          <p:txBody>
            <a:bodyPr lIns="50800" tIns="50800" rIns="50800" bIns="50800" rtlCol="0" anchor="ctr"/>
            <a:lstStyle/>
            <a:p>
              <a:pPr algn="ctr">
                <a:lnSpc>
                  <a:spcPts val="3499"/>
                </a:lnSpc>
              </a:pPr>
              <a:endParaRPr/>
            </a:p>
          </p:txBody>
        </p:sp>
      </p:grpSp>
      <p:grpSp>
        <p:nvGrpSpPr>
          <p:cNvPr id="11" name="Group 11"/>
          <p:cNvGrpSpPr/>
          <p:nvPr/>
        </p:nvGrpSpPr>
        <p:grpSpPr>
          <a:xfrm>
            <a:off x="8991600" y="1714500"/>
            <a:ext cx="6795770" cy="6795770"/>
            <a:chOff x="0" y="0"/>
            <a:chExt cx="6350000" cy="6350000"/>
          </a:xfrm>
        </p:grpSpPr>
        <p:sp>
          <p:nvSpPr>
            <p:cNvPr id="12" name="Freeform 12"/>
            <p:cNvSpPr/>
            <p:nvPr/>
          </p:nvSpPr>
          <p:spPr>
            <a:xfrm>
              <a:off x="0" y="0"/>
              <a:ext cx="6351270" cy="6350000"/>
            </a:xfrm>
            <a:custGeom>
              <a:avLst/>
              <a:gdLst/>
              <a:ahLst/>
              <a:cxnLst/>
              <a:rect l="l" t="t" r="r" b="b"/>
              <a:pathLst>
                <a:path w="6351270" h="6350000">
                  <a:moveTo>
                    <a:pt x="5985510" y="0"/>
                  </a:moveTo>
                  <a:lnTo>
                    <a:pt x="364490" y="0"/>
                  </a:lnTo>
                  <a:cubicBezTo>
                    <a:pt x="162560" y="0"/>
                    <a:pt x="0" y="162560"/>
                    <a:pt x="0" y="364490"/>
                  </a:cubicBezTo>
                  <a:lnTo>
                    <a:pt x="0" y="5986780"/>
                  </a:lnTo>
                  <a:cubicBezTo>
                    <a:pt x="0" y="6187440"/>
                    <a:pt x="162560" y="6350000"/>
                    <a:pt x="364490" y="6350000"/>
                  </a:cubicBezTo>
                  <a:lnTo>
                    <a:pt x="5986780" y="6350000"/>
                  </a:lnTo>
                  <a:cubicBezTo>
                    <a:pt x="6187440" y="6350000"/>
                    <a:pt x="6351270" y="6187440"/>
                    <a:pt x="6351270" y="5985510"/>
                  </a:cubicBezTo>
                  <a:lnTo>
                    <a:pt x="6351270" y="364490"/>
                  </a:lnTo>
                  <a:cubicBezTo>
                    <a:pt x="6350000" y="162560"/>
                    <a:pt x="6187440" y="0"/>
                    <a:pt x="5985510" y="0"/>
                  </a:cubicBezTo>
                  <a:close/>
                </a:path>
              </a:pathLst>
            </a:custGeom>
            <a:blipFill>
              <a:blip r:embed="rId2"/>
              <a:stretch>
                <a:fillRect t="-30190" b="-30190"/>
              </a:stretch>
            </a:blipFill>
          </p:spPr>
          <p:txBody>
            <a:bodyPr/>
            <a:lstStyle/>
            <a:p>
              <a:endParaRPr lang="en-US"/>
            </a:p>
          </p:txBody>
        </p:sp>
      </p:grpSp>
      <p:sp>
        <p:nvSpPr>
          <p:cNvPr id="13" name="Freeform 13"/>
          <p:cNvSpPr/>
          <p:nvPr/>
        </p:nvSpPr>
        <p:spPr>
          <a:xfrm>
            <a:off x="1244600" y="7006620"/>
            <a:ext cx="857250" cy="857250"/>
          </a:xfrm>
          <a:custGeom>
            <a:avLst/>
            <a:gdLst/>
            <a:ahLst/>
            <a:cxnLst/>
            <a:rect l="l" t="t" r="r" b="b"/>
            <a:pathLst>
              <a:path w="857250" h="857250">
                <a:moveTo>
                  <a:pt x="0" y="0"/>
                </a:moveTo>
                <a:lnTo>
                  <a:pt x="857250" y="0"/>
                </a:lnTo>
                <a:lnTo>
                  <a:pt x="857250" y="857250"/>
                </a:lnTo>
                <a:lnTo>
                  <a:pt x="0" y="857250"/>
                </a:lnTo>
                <a:lnTo>
                  <a:pt x="0" y="0"/>
                </a:lnTo>
                <a:close/>
              </a:path>
            </a:pathLst>
          </a:custGeom>
          <a:blipFill>
            <a:blip r:embed="rId3">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grpSp>
        <p:nvGrpSpPr>
          <p:cNvPr id="14" name="Group 14"/>
          <p:cNvGrpSpPr/>
          <p:nvPr/>
        </p:nvGrpSpPr>
        <p:grpSpPr>
          <a:xfrm>
            <a:off x="774700" y="9935001"/>
            <a:ext cx="6780306" cy="3086100"/>
            <a:chOff x="0" y="0"/>
            <a:chExt cx="1785760" cy="812800"/>
          </a:xfrm>
        </p:grpSpPr>
        <p:sp>
          <p:nvSpPr>
            <p:cNvPr id="15" name="Freeform 15"/>
            <p:cNvSpPr/>
            <p:nvPr/>
          </p:nvSpPr>
          <p:spPr>
            <a:xfrm>
              <a:off x="0" y="0"/>
              <a:ext cx="1785760" cy="812800"/>
            </a:xfrm>
            <a:custGeom>
              <a:avLst/>
              <a:gdLst/>
              <a:ahLst/>
              <a:cxnLst/>
              <a:rect l="l" t="t" r="r" b="b"/>
              <a:pathLst>
                <a:path w="1785760" h="812800">
                  <a:moveTo>
                    <a:pt x="0" y="0"/>
                  </a:moveTo>
                  <a:lnTo>
                    <a:pt x="1785760" y="0"/>
                  </a:lnTo>
                  <a:lnTo>
                    <a:pt x="1785760" y="812800"/>
                  </a:lnTo>
                  <a:lnTo>
                    <a:pt x="0" y="812800"/>
                  </a:lnTo>
                  <a:close/>
                </a:path>
              </a:pathLst>
            </a:custGeom>
            <a:solidFill>
              <a:srgbClr val="64656A"/>
            </a:solidFill>
          </p:spPr>
          <p:txBody>
            <a:bodyPr/>
            <a:lstStyle/>
            <a:p>
              <a:endParaRPr lang="en-US"/>
            </a:p>
          </p:txBody>
        </p:sp>
        <p:sp>
          <p:nvSpPr>
            <p:cNvPr id="16" name="TextBox 16"/>
            <p:cNvSpPr txBox="1"/>
            <p:nvPr/>
          </p:nvSpPr>
          <p:spPr>
            <a:xfrm>
              <a:off x="0" y="-57150"/>
              <a:ext cx="1785760" cy="869950"/>
            </a:xfrm>
            <a:prstGeom prst="rect">
              <a:avLst/>
            </a:prstGeom>
          </p:spPr>
          <p:txBody>
            <a:bodyPr lIns="50800" tIns="50800" rIns="50800" bIns="50800" rtlCol="0" anchor="ctr"/>
            <a:lstStyle/>
            <a:p>
              <a:pPr algn="ctr">
                <a:lnSpc>
                  <a:spcPts val="3499"/>
                </a:lnSpc>
              </a:pPr>
              <a:endParaRPr/>
            </a:p>
          </p:txBody>
        </p:sp>
      </p:grpSp>
      <p:grpSp>
        <p:nvGrpSpPr>
          <p:cNvPr id="17" name="Group 17"/>
          <p:cNvGrpSpPr/>
          <p:nvPr/>
        </p:nvGrpSpPr>
        <p:grpSpPr>
          <a:xfrm rot="-570252">
            <a:off x="-1370063" y="8685538"/>
            <a:ext cx="3086100" cy="2700338"/>
            <a:chOff x="0" y="0"/>
            <a:chExt cx="812800" cy="711200"/>
          </a:xfrm>
        </p:grpSpPr>
        <p:sp>
          <p:nvSpPr>
            <p:cNvPr id="18" name="Freeform 18"/>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FE8304"/>
            </a:solidFill>
          </p:spPr>
          <p:txBody>
            <a:bodyPr/>
            <a:lstStyle/>
            <a:p>
              <a:endParaRPr lang="en-US"/>
            </a:p>
          </p:txBody>
        </p:sp>
        <p:sp>
          <p:nvSpPr>
            <p:cNvPr id="19" name="TextBox 19"/>
            <p:cNvSpPr txBox="1"/>
            <p:nvPr/>
          </p:nvSpPr>
          <p:spPr>
            <a:xfrm>
              <a:off x="127000" y="273050"/>
              <a:ext cx="558800" cy="387350"/>
            </a:xfrm>
            <a:prstGeom prst="rect">
              <a:avLst/>
            </a:prstGeom>
          </p:spPr>
          <p:txBody>
            <a:bodyPr lIns="50800" tIns="50800" rIns="50800" bIns="50800" rtlCol="0" anchor="ctr"/>
            <a:lstStyle/>
            <a:p>
              <a:pPr algn="ctr">
                <a:lnSpc>
                  <a:spcPts val="3499"/>
                </a:lnSpc>
              </a:pPr>
              <a:endParaRPr/>
            </a:p>
          </p:txBody>
        </p:sp>
      </p:grpSp>
      <p:sp>
        <p:nvSpPr>
          <p:cNvPr id="20" name="Freeform 20"/>
          <p:cNvSpPr/>
          <p:nvPr/>
        </p:nvSpPr>
        <p:spPr>
          <a:xfrm>
            <a:off x="1388832" y="4711525"/>
            <a:ext cx="568787" cy="568787"/>
          </a:xfrm>
          <a:custGeom>
            <a:avLst/>
            <a:gdLst/>
            <a:ahLst/>
            <a:cxnLst/>
            <a:rect l="l" t="t" r="r" b="b"/>
            <a:pathLst>
              <a:path w="568787" h="568787">
                <a:moveTo>
                  <a:pt x="0" y="0"/>
                </a:moveTo>
                <a:lnTo>
                  <a:pt x="568786" y="0"/>
                </a:lnTo>
                <a:lnTo>
                  <a:pt x="568786" y="568786"/>
                </a:lnTo>
                <a:lnTo>
                  <a:pt x="0" y="56878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21" name="Freeform 21"/>
          <p:cNvSpPr/>
          <p:nvPr/>
        </p:nvSpPr>
        <p:spPr>
          <a:xfrm>
            <a:off x="1229043" y="8263920"/>
            <a:ext cx="888365" cy="888365"/>
          </a:xfrm>
          <a:custGeom>
            <a:avLst/>
            <a:gdLst/>
            <a:ahLst/>
            <a:cxnLst/>
            <a:rect l="l" t="t" r="r" b="b"/>
            <a:pathLst>
              <a:path w="888365" h="888365">
                <a:moveTo>
                  <a:pt x="0" y="0"/>
                </a:moveTo>
                <a:lnTo>
                  <a:pt x="888364" y="0"/>
                </a:lnTo>
                <a:lnTo>
                  <a:pt x="888364" y="888365"/>
                </a:lnTo>
                <a:lnTo>
                  <a:pt x="0" y="888365"/>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22" name="Freeform 22"/>
          <p:cNvSpPr/>
          <p:nvPr/>
        </p:nvSpPr>
        <p:spPr>
          <a:xfrm>
            <a:off x="1235678" y="5742781"/>
            <a:ext cx="875094" cy="875094"/>
          </a:xfrm>
          <a:custGeom>
            <a:avLst/>
            <a:gdLst/>
            <a:ahLst/>
            <a:cxnLst/>
            <a:rect l="l" t="t" r="r" b="b"/>
            <a:pathLst>
              <a:path w="875094" h="875094">
                <a:moveTo>
                  <a:pt x="0" y="0"/>
                </a:moveTo>
                <a:lnTo>
                  <a:pt x="875094" y="0"/>
                </a:lnTo>
                <a:lnTo>
                  <a:pt x="875094" y="875094"/>
                </a:lnTo>
                <a:lnTo>
                  <a:pt x="0" y="875094"/>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23" name="TextBox 23"/>
          <p:cNvSpPr txBox="1"/>
          <p:nvPr/>
        </p:nvSpPr>
        <p:spPr>
          <a:xfrm>
            <a:off x="2440214" y="8580228"/>
            <a:ext cx="5777239" cy="879366"/>
          </a:xfrm>
          <a:prstGeom prst="rect">
            <a:avLst/>
          </a:prstGeom>
        </p:spPr>
        <p:txBody>
          <a:bodyPr lIns="0" tIns="0" rIns="0" bIns="0" rtlCol="0" anchor="t">
            <a:spAutoFit/>
          </a:bodyPr>
          <a:lstStyle/>
          <a:p>
            <a:pPr algn="l">
              <a:lnSpc>
                <a:spcPts val="3500"/>
              </a:lnSpc>
            </a:pPr>
            <a:r>
              <a:rPr lang="en-US" sz="2500">
                <a:solidFill>
                  <a:srgbClr val="1D1A1B"/>
                </a:solidFill>
                <a:latin typeface="Public Sans"/>
                <a:ea typeface="Public Sans"/>
                <a:cs typeface="Public Sans"/>
                <a:sym typeface="Public Sans"/>
              </a:rPr>
              <a:t>(+40) 736 629 295</a:t>
            </a:r>
          </a:p>
          <a:p>
            <a:pPr algn="l">
              <a:lnSpc>
                <a:spcPts val="3500"/>
              </a:lnSpc>
            </a:pPr>
            <a:r>
              <a:rPr lang="en-US" sz="2500">
                <a:solidFill>
                  <a:srgbClr val="1D1A1B"/>
                </a:solidFill>
                <a:latin typeface="Public Sans"/>
                <a:ea typeface="Public Sans"/>
                <a:cs typeface="Public Sans"/>
                <a:sym typeface="Public Sans"/>
              </a:rPr>
              <a:t>(+40) 773 301 960</a:t>
            </a:r>
          </a:p>
        </p:txBody>
      </p:sp>
      <p:sp>
        <p:nvSpPr>
          <p:cNvPr id="24" name="TextBox 24"/>
          <p:cNvSpPr txBox="1"/>
          <p:nvPr/>
        </p:nvSpPr>
        <p:spPr>
          <a:xfrm>
            <a:off x="2434771" y="8082945"/>
            <a:ext cx="5312229" cy="533400"/>
          </a:xfrm>
          <a:prstGeom prst="rect">
            <a:avLst/>
          </a:prstGeom>
        </p:spPr>
        <p:txBody>
          <a:bodyPr lIns="0" tIns="0" rIns="0" bIns="0" rtlCol="0" anchor="t">
            <a:spAutoFit/>
          </a:bodyPr>
          <a:lstStyle/>
          <a:p>
            <a:pPr algn="l">
              <a:lnSpc>
                <a:spcPts val="4200"/>
              </a:lnSpc>
            </a:pPr>
            <a:r>
              <a:rPr lang="en-US" sz="3000" b="1">
                <a:solidFill>
                  <a:srgbClr val="1D1A1B"/>
                </a:solidFill>
                <a:latin typeface="Public Sans Bold"/>
                <a:ea typeface="Public Sans Bold"/>
                <a:cs typeface="Public Sans Bold"/>
                <a:sym typeface="Public Sans Bold"/>
              </a:rPr>
              <a:t>Reach us by phone at</a:t>
            </a:r>
          </a:p>
        </p:txBody>
      </p:sp>
      <p:sp>
        <p:nvSpPr>
          <p:cNvPr id="25" name="TextBox 25"/>
          <p:cNvSpPr txBox="1"/>
          <p:nvPr/>
        </p:nvSpPr>
        <p:spPr>
          <a:xfrm>
            <a:off x="2440214" y="6144266"/>
            <a:ext cx="5777239" cy="441270"/>
          </a:xfrm>
          <a:prstGeom prst="rect">
            <a:avLst/>
          </a:prstGeom>
        </p:spPr>
        <p:txBody>
          <a:bodyPr lIns="0" tIns="0" rIns="0" bIns="0" rtlCol="0" anchor="t">
            <a:spAutoFit/>
          </a:bodyPr>
          <a:lstStyle/>
          <a:p>
            <a:pPr algn="l">
              <a:lnSpc>
                <a:spcPts val="3500"/>
              </a:lnSpc>
            </a:pPr>
            <a:r>
              <a:rPr lang="en-US" sz="2500" u="sng">
                <a:solidFill>
                  <a:srgbClr val="1D1A1B"/>
                </a:solidFill>
                <a:latin typeface="Public Sans"/>
                <a:ea typeface="Public Sans"/>
                <a:cs typeface="Public Sans"/>
                <a:sym typeface="Public Sans"/>
                <a:hlinkClick r:id="rId11" tooltip="https://www.linkedin.com/company/chimica-group/"/>
              </a:rPr>
              <a:t>linkedin.com/company/chimica-group/</a:t>
            </a:r>
          </a:p>
        </p:txBody>
      </p:sp>
      <p:sp>
        <p:nvSpPr>
          <p:cNvPr id="26" name="TextBox 26"/>
          <p:cNvSpPr txBox="1"/>
          <p:nvPr/>
        </p:nvSpPr>
        <p:spPr>
          <a:xfrm>
            <a:off x="2434771" y="5646983"/>
            <a:ext cx="5312229" cy="533346"/>
          </a:xfrm>
          <a:prstGeom prst="rect">
            <a:avLst/>
          </a:prstGeom>
        </p:spPr>
        <p:txBody>
          <a:bodyPr lIns="0" tIns="0" rIns="0" bIns="0" rtlCol="0" anchor="t">
            <a:spAutoFit/>
          </a:bodyPr>
          <a:lstStyle/>
          <a:p>
            <a:pPr algn="l">
              <a:lnSpc>
                <a:spcPts val="4200"/>
              </a:lnSpc>
            </a:pPr>
            <a:r>
              <a:rPr lang="en-US" sz="3000" b="1">
                <a:solidFill>
                  <a:srgbClr val="1D1A1B"/>
                </a:solidFill>
                <a:latin typeface="Public Sans Bold"/>
                <a:ea typeface="Public Sans Bold"/>
                <a:cs typeface="Public Sans Bold"/>
                <a:sym typeface="Public Sans Bold"/>
              </a:rPr>
              <a:t>Visit our LinkedIn page</a:t>
            </a:r>
          </a:p>
        </p:txBody>
      </p:sp>
      <p:sp>
        <p:nvSpPr>
          <p:cNvPr id="27" name="TextBox 27"/>
          <p:cNvSpPr txBox="1"/>
          <p:nvPr/>
        </p:nvSpPr>
        <p:spPr>
          <a:xfrm>
            <a:off x="2440214" y="4988376"/>
            <a:ext cx="4904101" cy="441270"/>
          </a:xfrm>
          <a:prstGeom prst="rect">
            <a:avLst/>
          </a:prstGeom>
        </p:spPr>
        <p:txBody>
          <a:bodyPr lIns="0" tIns="0" rIns="0" bIns="0" rtlCol="0" anchor="t">
            <a:spAutoFit/>
          </a:bodyPr>
          <a:lstStyle/>
          <a:p>
            <a:pPr algn="l">
              <a:lnSpc>
                <a:spcPts val="3500"/>
              </a:lnSpc>
            </a:pPr>
            <a:r>
              <a:rPr lang="en-US" sz="2500" u="sng">
                <a:solidFill>
                  <a:srgbClr val="1D1A1B"/>
                </a:solidFill>
                <a:latin typeface="Public Sans"/>
                <a:ea typeface="Public Sans"/>
                <a:cs typeface="Public Sans"/>
                <a:sym typeface="Public Sans"/>
                <a:hlinkClick r:id="rId12" tooltip="https://chimica.ro"/>
              </a:rPr>
              <a:t>www.chimica.ro</a:t>
            </a:r>
          </a:p>
        </p:txBody>
      </p:sp>
      <p:sp>
        <p:nvSpPr>
          <p:cNvPr id="28" name="TextBox 28"/>
          <p:cNvSpPr txBox="1"/>
          <p:nvPr/>
        </p:nvSpPr>
        <p:spPr>
          <a:xfrm>
            <a:off x="2378996" y="4491093"/>
            <a:ext cx="5782681" cy="533346"/>
          </a:xfrm>
          <a:prstGeom prst="rect">
            <a:avLst/>
          </a:prstGeom>
        </p:spPr>
        <p:txBody>
          <a:bodyPr lIns="0" tIns="0" rIns="0" bIns="0" rtlCol="0" anchor="t">
            <a:spAutoFit/>
          </a:bodyPr>
          <a:lstStyle/>
          <a:p>
            <a:pPr algn="l">
              <a:lnSpc>
                <a:spcPts val="4200"/>
              </a:lnSpc>
            </a:pPr>
            <a:r>
              <a:rPr lang="en-US" sz="3000" b="1">
                <a:solidFill>
                  <a:srgbClr val="1D1A1B"/>
                </a:solidFill>
                <a:latin typeface="Public Sans Bold"/>
                <a:ea typeface="Public Sans Bold"/>
                <a:cs typeface="Public Sans Bold"/>
                <a:sym typeface="Public Sans Bold"/>
              </a:rPr>
              <a:t>Visit our website for more info</a:t>
            </a:r>
          </a:p>
        </p:txBody>
      </p:sp>
      <p:sp>
        <p:nvSpPr>
          <p:cNvPr id="29" name="TextBox 29"/>
          <p:cNvSpPr txBox="1"/>
          <p:nvPr/>
        </p:nvSpPr>
        <p:spPr>
          <a:xfrm>
            <a:off x="1244600" y="1173326"/>
            <a:ext cx="5932800" cy="3136792"/>
          </a:xfrm>
          <a:prstGeom prst="rect">
            <a:avLst/>
          </a:prstGeom>
        </p:spPr>
        <p:txBody>
          <a:bodyPr lIns="0" tIns="0" rIns="0" bIns="0" rtlCol="0" anchor="t">
            <a:spAutoFit/>
          </a:bodyPr>
          <a:lstStyle/>
          <a:p>
            <a:pPr algn="l">
              <a:lnSpc>
                <a:spcPts val="12499"/>
              </a:lnSpc>
            </a:pPr>
            <a:r>
              <a:rPr lang="en-US" sz="9999" b="1">
                <a:solidFill>
                  <a:srgbClr val="1D1A1B"/>
                </a:solidFill>
                <a:latin typeface="Nexa Heavy"/>
                <a:ea typeface="Nexa Heavy"/>
                <a:cs typeface="Nexa Heavy"/>
                <a:sym typeface="Nexa Heavy"/>
              </a:rPr>
              <a:t>Thank</a:t>
            </a:r>
          </a:p>
          <a:p>
            <a:pPr algn="l">
              <a:lnSpc>
                <a:spcPts val="12499"/>
              </a:lnSpc>
            </a:pPr>
            <a:r>
              <a:rPr lang="en-US" sz="9999" b="1">
                <a:solidFill>
                  <a:srgbClr val="1D1A1B"/>
                </a:solidFill>
                <a:latin typeface="Nexa Heavy"/>
                <a:ea typeface="Nexa Heavy"/>
                <a:cs typeface="Nexa Heavy"/>
                <a:sym typeface="Nexa Heavy"/>
              </a:rPr>
              <a:t>You!</a:t>
            </a:r>
          </a:p>
        </p:txBody>
      </p:sp>
      <p:sp>
        <p:nvSpPr>
          <p:cNvPr id="30" name="TextBox 30"/>
          <p:cNvSpPr txBox="1"/>
          <p:nvPr/>
        </p:nvSpPr>
        <p:spPr>
          <a:xfrm>
            <a:off x="2440214" y="7422599"/>
            <a:ext cx="5777239" cy="441270"/>
          </a:xfrm>
          <a:prstGeom prst="rect">
            <a:avLst/>
          </a:prstGeom>
        </p:spPr>
        <p:txBody>
          <a:bodyPr lIns="0" tIns="0" rIns="0" bIns="0" rtlCol="0" anchor="t">
            <a:spAutoFit/>
          </a:bodyPr>
          <a:lstStyle/>
          <a:p>
            <a:pPr algn="l">
              <a:lnSpc>
                <a:spcPts val="3500"/>
              </a:lnSpc>
            </a:pPr>
            <a:r>
              <a:rPr lang="en-US" sz="2500">
                <a:solidFill>
                  <a:srgbClr val="1D1A1B"/>
                </a:solidFill>
                <a:latin typeface="Public Sans"/>
                <a:ea typeface="Public Sans"/>
                <a:cs typeface="Public Sans"/>
                <a:sym typeface="Public Sans"/>
              </a:rPr>
              <a:t>office@chimica.ro</a:t>
            </a:r>
          </a:p>
        </p:txBody>
      </p:sp>
      <p:sp>
        <p:nvSpPr>
          <p:cNvPr id="31" name="TextBox 31"/>
          <p:cNvSpPr txBox="1"/>
          <p:nvPr/>
        </p:nvSpPr>
        <p:spPr>
          <a:xfrm>
            <a:off x="2434771" y="6925316"/>
            <a:ext cx="5312229" cy="533400"/>
          </a:xfrm>
          <a:prstGeom prst="rect">
            <a:avLst/>
          </a:prstGeom>
        </p:spPr>
        <p:txBody>
          <a:bodyPr lIns="0" tIns="0" rIns="0" bIns="0" rtlCol="0" anchor="t">
            <a:spAutoFit/>
          </a:bodyPr>
          <a:lstStyle/>
          <a:p>
            <a:pPr algn="l">
              <a:lnSpc>
                <a:spcPts val="4200"/>
              </a:lnSpc>
            </a:pPr>
            <a:r>
              <a:rPr lang="en-US" sz="3000" b="1">
                <a:solidFill>
                  <a:srgbClr val="1D1A1B"/>
                </a:solidFill>
                <a:latin typeface="Public Sans Bold"/>
                <a:ea typeface="Public Sans Bold"/>
                <a:cs typeface="Public Sans Bold"/>
                <a:sym typeface="Public Sans Bold"/>
              </a:rPr>
              <a:t>Email us at</a:t>
            </a:r>
          </a:p>
        </p:txBody>
      </p:sp>
      <p:sp>
        <p:nvSpPr>
          <p:cNvPr id="32" name="TextBox 32"/>
          <p:cNvSpPr txBox="1"/>
          <p:nvPr/>
        </p:nvSpPr>
        <p:spPr>
          <a:xfrm>
            <a:off x="1430940" y="5709316"/>
            <a:ext cx="521196" cy="845213"/>
          </a:xfrm>
          <a:prstGeom prst="rect">
            <a:avLst/>
          </a:prstGeom>
        </p:spPr>
        <p:txBody>
          <a:bodyPr lIns="0" tIns="0" rIns="0" bIns="0" rtlCol="0" anchor="t">
            <a:spAutoFit/>
          </a:bodyPr>
          <a:lstStyle/>
          <a:p>
            <a:pPr algn="ctr">
              <a:lnSpc>
                <a:spcPts val="6963"/>
              </a:lnSpc>
              <a:spcBef>
                <a:spcPct val="0"/>
              </a:spcBef>
            </a:pPr>
            <a:r>
              <a:rPr lang="en-US" sz="4973" b="1">
                <a:solidFill>
                  <a:srgbClr val="FFFFFF"/>
                </a:solidFill>
                <a:latin typeface="Roboto Bold"/>
                <a:ea typeface="Roboto Bold"/>
                <a:cs typeface="Roboto Bold"/>
                <a:sym typeface="Roboto Bold"/>
              </a:rPr>
              <a:t>in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388211" y="-5535870"/>
            <a:ext cx="14135211" cy="10119133"/>
            <a:chOff x="0" y="0"/>
            <a:chExt cx="786013" cy="562692"/>
          </a:xfrm>
        </p:grpSpPr>
        <p:sp>
          <p:nvSpPr>
            <p:cNvPr id="3" name="Freeform 3"/>
            <p:cNvSpPr/>
            <p:nvPr/>
          </p:nvSpPr>
          <p:spPr>
            <a:xfrm>
              <a:off x="0" y="0"/>
              <a:ext cx="786013" cy="562692"/>
            </a:xfrm>
            <a:custGeom>
              <a:avLst/>
              <a:gdLst/>
              <a:ahLst/>
              <a:cxnLst/>
              <a:rect l="l" t="t" r="r" b="b"/>
              <a:pathLst>
                <a:path w="786013" h="562692">
                  <a:moveTo>
                    <a:pt x="786013" y="281346"/>
                  </a:moveTo>
                  <a:lnTo>
                    <a:pt x="582813" y="562692"/>
                  </a:lnTo>
                  <a:lnTo>
                    <a:pt x="203200" y="562692"/>
                  </a:lnTo>
                  <a:lnTo>
                    <a:pt x="0" y="281346"/>
                  </a:lnTo>
                  <a:lnTo>
                    <a:pt x="203200" y="0"/>
                  </a:lnTo>
                  <a:lnTo>
                    <a:pt x="582813" y="0"/>
                  </a:lnTo>
                  <a:lnTo>
                    <a:pt x="786013" y="281346"/>
                  </a:lnTo>
                  <a:close/>
                </a:path>
              </a:pathLst>
            </a:custGeom>
            <a:solidFill>
              <a:srgbClr val="FF8602"/>
            </a:solidFill>
          </p:spPr>
          <p:txBody>
            <a:bodyPr/>
            <a:lstStyle/>
            <a:p>
              <a:endParaRPr lang="en-US"/>
            </a:p>
          </p:txBody>
        </p:sp>
        <p:sp>
          <p:nvSpPr>
            <p:cNvPr id="4" name="TextBox 4"/>
            <p:cNvSpPr txBox="1"/>
            <p:nvPr/>
          </p:nvSpPr>
          <p:spPr>
            <a:xfrm>
              <a:off x="114300" y="-57150"/>
              <a:ext cx="557413" cy="619842"/>
            </a:xfrm>
            <a:prstGeom prst="rect">
              <a:avLst/>
            </a:prstGeom>
          </p:spPr>
          <p:txBody>
            <a:bodyPr lIns="50800" tIns="50800" rIns="50800" bIns="50800" rtlCol="0" anchor="ctr"/>
            <a:lstStyle/>
            <a:p>
              <a:pPr algn="ctr">
                <a:lnSpc>
                  <a:spcPts val="3499"/>
                </a:lnSpc>
              </a:pPr>
              <a:endParaRPr/>
            </a:p>
          </p:txBody>
        </p:sp>
      </p:grpSp>
      <p:grpSp>
        <p:nvGrpSpPr>
          <p:cNvPr id="5" name="Group 5"/>
          <p:cNvGrpSpPr/>
          <p:nvPr/>
        </p:nvGrpSpPr>
        <p:grpSpPr>
          <a:xfrm>
            <a:off x="-2306113" y="6253799"/>
            <a:ext cx="7610964" cy="5057823"/>
            <a:chOff x="0" y="0"/>
            <a:chExt cx="846733" cy="562692"/>
          </a:xfrm>
        </p:grpSpPr>
        <p:sp>
          <p:nvSpPr>
            <p:cNvPr id="6" name="Freeform 6"/>
            <p:cNvSpPr/>
            <p:nvPr/>
          </p:nvSpPr>
          <p:spPr>
            <a:xfrm>
              <a:off x="0" y="0"/>
              <a:ext cx="846733" cy="562692"/>
            </a:xfrm>
            <a:custGeom>
              <a:avLst/>
              <a:gdLst/>
              <a:ahLst/>
              <a:cxnLst/>
              <a:rect l="l" t="t" r="r" b="b"/>
              <a:pathLst>
                <a:path w="846733" h="562692">
                  <a:moveTo>
                    <a:pt x="846733" y="281346"/>
                  </a:moveTo>
                  <a:lnTo>
                    <a:pt x="643533" y="562692"/>
                  </a:lnTo>
                  <a:lnTo>
                    <a:pt x="203200" y="562692"/>
                  </a:lnTo>
                  <a:lnTo>
                    <a:pt x="0" y="281346"/>
                  </a:lnTo>
                  <a:lnTo>
                    <a:pt x="203200" y="0"/>
                  </a:lnTo>
                  <a:lnTo>
                    <a:pt x="643533" y="0"/>
                  </a:lnTo>
                  <a:lnTo>
                    <a:pt x="846733" y="281346"/>
                  </a:lnTo>
                  <a:close/>
                </a:path>
              </a:pathLst>
            </a:custGeom>
            <a:solidFill>
              <a:srgbClr val="FF8602"/>
            </a:solidFill>
          </p:spPr>
          <p:txBody>
            <a:bodyPr/>
            <a:lstStyle/>
            <a:p>
              <a:endParaRPr lang="en-US"/>
            </a:p>
          </p:txBody>
        </p:sp>
        <p:sp>
          <p:nvSpPr>
            <p:cNvPr id="7" name="TextBox 7"/>
            <p:cNvSpPr txBox="1"/>
            <p:nvPr/>
          </p:nvSpPr>
          <p:spPr>
            <a:xfrm>
              <a:off x="114300" y="-57150"/>
              <a:ext cx="618133" cy="619842"/>
            </a:xfrm>
            <a:prstGeom prst="rect">
              <a:avLst/>
            </a:prstGeom>
          </p:spPr>
          <p:txBody>
            <a:bodyPr lIns="50800" tIns="50800" rIns="50800" bIns="50800" rtlCol="0" anchor="ctr"/>
            <a:lstStyle/>
            <a:p>
              <a:pPr algn="ctr">
                <a:lnSpc>
                  <a:spcPts val="3499"/>
                </a:lnSpc>
              </a:pPr>
              <a:endParaRPr/>
            </a:p>
          </p:txBody>
        </p:sp>
      </p:grpSp>
      <p:grpSp>
        <p:nvGrpSpPr>
          <p:cNvPr id="8" name="Group 8"/>
          <p:cNvGrpSpPr/>
          <p:nvPr/>
        </p:nvGrpSpPr>
        <p:grpSpPr>
          <a:xfrm>
            <a:off x="-2306113" y="1322286"/>
            <a:ext cx="10086031" cy="7642428"/>
            <a:chOff x="0" y="0"/>
            <a:chExt cx="617700" cy="468046"/>
          </a:xfrm>
        </p:grpSpPr>
        <p:sp>
          <p:nvSpPr>
            <p:cNvPr id="9" name="Freeform 9"/>
            <p:cNvSpPr/>
            <p:nvPr/>
          </p:nvSpPr>
          <p:spPr>
            <a:xfrm>
              <a:off x="0" y="0"/>
              <a:ext cx="617700" cy="468046"/>
            </a:xfrm>
            <a:custGeom>
              <a:avLst/>
              <a:gdLst/>
              <a:ahLst/>
              <a:cxnLst/>
              <a:rect l="l" t="t" r="r" b="b"/>
              <a:pathLst>
                <a:path w="617700" h="468046">
                  <a:moveTo>
                    <a:pt x="414500" y="0"/>
                  </a:moveTo>
                  <a:lnTo>
                    <a:pt x="0" y="0"/>
                  </a:lnTo>
                  <a:lnTo>
                    <a:pt x="203200" y="468046"/>
                  </a:lnTo>
                  <a:lnTo>
                    <a:pt x="617700" y="468046"/>
                  </a:lnTo>
                  <a:lnTo>
                    <a:pt x="414500" y="0"/>
                  </a:lnTo>
                  <a:close/>
                </a:path>
              </a:pathLst>
            </a:custGeom>
            <a:blipFill>
              <a:blip r:embed="rId2"/>
              <a:stretch>
                <a:fillRect l="-34869"/>
              </a:stretch>
            </a:blipFill>
            <a:ln cap="sq">
              <a:noFill/>
              <a:prstDash val="solid"/>
              <a:miter/>
            </a:ln>
          </p:spPr>
          <p:txBody>
            <a:bodyPr/>
            <a:lstStyle/>
            <a:p>
              <a:endParaRPr lang="en-US"/>
            </a:p>
          </p:txBody>
        </p:sp>
      </p:grpSp>
      <p:sp>
        <p:nvSpPr>
          <p:cNvPr id="17" name="Freeform 17"/>
          <p:cNvSpPr/>
          <p:nvPr/>
        </p:nvSpPr>
        <p:spPr>
          <a:xfrm>
            <a:off x="15616330" y="269906"/>
            <a:ext cx="2324100" cy="758794"/>
          </a:xfrm>
          <a:custGeom>
            <a:avLst/>
            <a:gdLst/>
            <a:ahLst/>
            <a:cxnLst/>
            <a:rect l="l" t="t" r="r" b="b"/>
            <a:pathLst>
              <a:path w="2324100" h="758794">
                <a:moveTo>
                  <a:pt x="0" y="0"/>
                </a:moveTo>
                <a:lnTo>
                  <a:pt x="2324100" y="0"/>
                </a:lnTo>
                <a:lnTo>
                  <a:pt x="2324100" y="758794"/>
                </a:lnTo>
                <a:lnTo>
                  <a:pt x="0" y="758794"/>
                </a:lnTo>
                <a:lnTo>
                  <a:pt x="0" y="0"/>
                </a:lnTo>
                <a:close/>
              </a:path>
            </a:pathLst>
          </a:custGeom>
          <a:blipFill>
            <a:blip r:embed="rId3"/>
            <a:stretch>
              <a:fillRect t="-36143" b="-36143"/>
            </a:stretch>
          </a:blipFill>
        </p:spPr>
        <p:txBody>
          <a:bodyPr/>
          <a:lstStyle/>
          <a:p>
            <a:endParaRPr lang="en-US"/>
          </a:p>
        </p:txBody>
      </p:sp>
      <p:grpSp>
        <p:nvGrpSpPr>
          <p:cNvPr id="19" name="Group 19"/>
          <p:cNvGrpSpPr/>
          <p:nvPr/>
        </p:nvGrpSpPr>
        <p:grpSpPr>
          <a:xfrm>
            <a:off x="8216900" y="10018463"/>
            <a:ext cx="10071100" cy="3086100"/>
            <a:chOff x="0" y="0"/>
            <a:chExt cx="2652471" cy="812800"/>
          </a:xfrm>
        </p:grpSpPr>
        <p:sp>
          <p:nvSpPr>
            <p:cNvPr id="20" name="Freeform 20"/>
            <p:cNvSpPr/>
            <p:nvPr/>
          </p:nvSpPr>
          <p:spPr>
            <a:xfrm>
              <a:off x="0" y="0"/>
              <a:ext cx="2652471" cy="812800"/>
            </a:xfrm>
            <a:custGeom>
              <a:avLst/>
              <a:gdLst/>
              <a:ahLst/>
              <a:cxnLst/>
              <a:rect l="l" t="t" r="r" b="b"/>
              <a:pathLst>
                <a:path w="2652471" h="812800">
                  <a:moveTo>
                    <a:pt x="0" y="0"/>
                  </a:moveTo>
                  <a:lnTo>
                    <a:pt x="2652471" y="0"/>
                  </a:lnTo>
                  <a:lnTo>
                    <a:pt x="2652471" y="812800"/>
                  </a:lnTo>
                  <a:lnTo>
                    <a:pt x="0" y="812800"/>
                  </a:lnTo>
                  <a:close/>
                </a:path>
              </a:pathLst>
            </a:custGeom>
            <a:solidFill>
              <a:srgbClr val="64656A"/>
            </a:solidFill>
          </p:spPr>
          <p:txBody>
            <a:bodyPr/>
            <a:lstStyle/>
            <a:p>
              <a:endParaRPr lang="en-US"/>
            </a:p>
          </p:txBody>
        </p:sp>
        <p:sp>
          <p:nvSpPr>
            <p:cNvPr id="21" name="TextBox 21"/>
            <p:cNvSpPr txBox="1"/>
            <p:nvPr/>
          </p:nvSpPr>
          <p:spPr>
            <a:xfrm>
              <a:off x="0" y="-57150"/>
              <a:ext cx="2652471" cy="869950"/>
            </a:xfrm>
            <a:prstGeom prst="rect">
              <a:avLst/>
            </a:prstGeom>
          </p:spPr>
          <p:txBody>
            <a:bodyPr lIns="50800" tIns="50800" rIns="50800" bIns="50800" rtlCol="0" anchor="ctr"/>
            <a:lstStyle/>
            <a:p>
              <a:pPr algn="ctr">
                <a:lnSpc>
                  <a:spcPts val="3499"/>
                </a:lnSpc>
              </a:pPr>
              <a:endParaRPr/>
            </a:p>
          </p:txBody>
        </p:sp>
      </p:grpSp>
      <p:grpSp>
        <p:nvGrpSpPr>
          <p:cNvPr id="22" name="Group 22"/>
          <p:cNvGrpSpPr/>
          <p:nvPr/>
        </p:nvGrpSpPr>
        <p:grpSpPr>
          <a:xfrm rot="527386">
            <a:off x="16744950" y="8391349"/>
            <a:ext cx="3086100" cy="2700338"/>
            <a:chOff x="0" y="0"/>
            <a:chExt cx="812800" cy="711200"/>
          </a:xfrm>
        </p:grpSpPr>
        <p:sp>
          <p:nvSpPr>
            <p:cNvPr id="23" name="Freeform 23"/>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FE8304"/>
            </a:solidFill>
          </p:spPr>
          <p:txBody>
            <a:bodyPr/>
            <a:lstStyle/>
            <a:p>
              <a:endParaRPr lang="en-US"/>
            </a:p>
          </p:txBody>
        </p:sp>
        <p:sp>
          <p:nvSpPr>
            <p:cNvPr id="24" name="TextBox 24"/>
            <p:cNvSpPr txBox="1"/>
            <p:nvPr/>
          </p:nvSpPr>
          <p:spPr>
            <a:xfrm>
              <a:off x="127000" y="273050"/>
              <a:ext cx="558800" cy="387350"/>
            </a:xfrm>
            <a:prstGeom prst="rect">
              <a:avLst/>
            </a:prstGeom>
          </p:spPr>
          <p:txBody>
            <a:bodyPr lIns="50800" tIns="50800" rIns="50800" bIns="50800" rtlCol="0" anchor="ctr"/>
            <a:lstStyle/>
            <a:p>
              <a:pPr algn="ctr">
                <a:lnSpc>
                  <a:spcPts val="3499"/>
                </a:lnSpc>
              </a:pPr>
              <a:endParaRPr/>
            </a:p>
          </p:txBody>
        </p:sp>
      </p:grpSp>
      <p:sp>
        <p:nvSpPr>
          <p:cNvPr id="25" name="TextBox 25"/>
          <p:cNvSpPr txBox="1"/>
          <p:nvPr/>
        </p:nvSpPr>
        <p:spPr>
          <a:xfrm>
            <a:off x="9098407" y="1171575"/>
            <a:ext cx="4846192" cy="1061693"/>
          </a:xfrm>
          <a:prstGeom prst="rect">
            <a:avLst/>
          </a:prstGeom>
        </p:spPr>
        <p:txBody>
          <a:bodyPr wrap="square" lIns="0" tIns="0" rIns="0" bIns="0" rtlCol="0" anchor="t">
            <a:spAutoFit/>
          </a:bodyPr>
          <a:lstStyle/>
          <a:p>
            <a:pPr algn="l">
              <a:lnSpc>
                <a:spcPts val="8499"/>
              </a:lnSpc>
            </a:pPr>
            <a:r>
              <a:rPr lang="en-US" sz="6799" b="1" dirty="0">
                <a:solidFill>
                  <a:srgbClr val="1D1A1B"/>
                </a:solidFill>
                <a:latin typeface="Nexa Heavy"/>
                <a:ea typeface="Nexa Heavy"/>
                <a:cs typeface="Nexa Heavy"/>
                <a:sym typeface="Nexa Heavy"/>
              </a:rPr>
              <a:t>About Us</a:t>
            </a:r>
          </a:p>
        </p:txBody>
      </p:sp>
      <p:sp>
        <p:nvSpPr>
          <p:cNvPr id="26" name="TextBox 26"/>
          <p:cNvSpPr txBox="1"/>
          <p:nvPr/>
        </p:nvSpPr>
        <p:spPr>
          <a:xfrm>
            <a:off x="9098407" y="3197889"/>
            <a:ext cx="8354391" cy="2725041"/>
          </a:xfrm>
          <a:prstGeom prst="rect">
            <a:avLst/>
          </a:prstGeom>
        </p:spPr>
        <p:txBody>
          <a:bodyPr lIns="0" tIns="0" rIns="0" bIns="0" rtlCol="0" anchor="t">
            <a:spAutoFit/>
          </a:bodyPr>
          <a:lstStyle/>
          <a:p>
            <a:pPr algn="l">
              <a:lnSpc>
                <a:spcPts val="3080"/>
              </a:lnSpc>
            </a:pPr>
            <a:r>
              <a:rPr lang="en-US" sz="2200">
                <a:solidFill>
                  <a:srgbClr val="1D1A1B"/>
                </a:solidFill>
                <a:latin typeface="Nexa"/>
                <a:ea typeface="Nexa"/>
                <a:cs typeface="Nexa"/>
                <a:sym typeface="Nexa"/>
              </a:rPr>
              <a:t>Chimica Group has a rich history of over 80 years in manufacturing, evolving to become a trusted TIER 1 supplier in the mobility industry.</a:t>
            </a:r>
          </a:p>
          <a:p>
            <a:pPr algn="l">
              <a:lnSpc>
                <a:spcPts val="3080"/>
              </a:lnSpc>
            </a:pPr>
            <a:endParaRPr lang="en-US" sz="2200">
              <a:solidFill>
                <a:srgbClr val="1D1A1B"/>
              </a:solidFill>
              <a:latin typeface="Nexa"/>
              <a:ea typeface="Nexa"/>
              <a:cs typeface="Nexa"/>
              <a:sym typeface="Nexa"/>
            </a:endParaRPr>
          </a:p>
          <a:p>
            <a:pPr algn="l">
              <a:lnSpc>
                <a:spcPts val="3080"/>
              </a:lnSpc>
            </a:pPr>
            <a:r>
              <a:rPr lang="en-US" sz="2200">
                <a:solidFill>
                  <a:srgbClr val="1D1A1B"/>
                </a:solidFill>
                <a:latin typeface="Nexa"/>
                <a:ea typeface="Nexa"/>
                <a:cs typeface="Nexa"/>
                <a:sym typeface="Nexa"/>
              </a:rPr>
              <a:t>With a rich legacy of craftsmanship, we’ve grown into a comprehensive industrial partner, offering services that span the entire product development cycle.</a:t>
            </a:r>
          </a:p>
        </p:txBody>
      </p:sp>
      <p:sp>
        <p:nvSpPr>
          <p:cNvPr id="27" name="TextBox 27"/>
          <p:cNvSpPr txBox="1"/>
          <p:nvPr/>
        </p:nvSpPr>
        <p:spPr>
          <a:xfrm>
            <a:off x="9098407" y="2467928"/>
            <a:ext cx="7679973" cy="495300"/>
          </a:xfrm>
          <a:prstGeom prst="rect">
            <a:avLst/>
          </a:prstGeom>
        </p:spPr>
        <p:txBody>
          <a:bodyPr lIns="0" tIns="0" rIns="0" bIns="0" rtlCol="0" anchor="t">
            <a:spAutoFit/>
          </a:bodyPr>
          <a:lstStyle/>
          <a:p>
            <a:pPr algn="l">
              <a:lnSpc>
                <a:spcPts val="4199"/>
              </a:lnSpc>
            </a:pPr>
            <a:r>
              <a:rPr lang="en-US" sz="2999" b="1" dirty="0">
                <a:solidFill>
                  <a:srgbClr val="1D1A1B"/>
                </a:solidFill>
                <a:latin typeface="Nexa Bold"/>
                <a:ea typeface="Nexa Bold"/>
                <a:cs typeface="Nexa Bold"/>
                <a:sym typeface="Nexa Bold"/>
              </a:rPr>
              <a:t>Almost A Century of Experience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705406" y="5986634"/>
            <a:ext cx="13089173" cy="5171733"/>
            <a:chOff x="0" y="0"/>
            <a:chExt cx="677619" cy="267738"/>
          </a:xfrm>
        </p:grpSpPr>
        <p:sp>
          <p:nvSpPr>
            <p:cNvPr id="3" name="Freeform 3"/>
            <p:cNvSpPr/>
            <p:nvPr/>
          </p:nvSpPr>
          <p:spPr>
            <a:xfrm>
              <a:off x="0" y="0"/>
              <a:ext cx="677619" cy="267738"/>
            </a:xfrm>
            <a:custGeom>
              <a:avLst/>
              <a:gdLst/>
              <a:ahLst/>
              <a:cxnLst/>
              <a:rect l="l" t="t" r="r" b="b"/>
              <a:pathLst>
                <a:path w="677619" h="267738">
                  <a:moveTo>
                    <a:pt x="474419" y="0"/>
                  </a:moveTo>
                  <a:lnTo>
                    <a:pt x="0" y="0"/>
                  </a:lnTo>
                  <a:lnTo>
                    <a:pt x="203200" y="267738"/>
                  </a:lnTo>
                  <a:lnTo>
                    <a:pt x="677619" y="267738"/>
                  </a:lnTo>
                  <a:lnTo>
                    <a:pt x="474419" y="0"/>
                  </a:lnTo>
                  <a:close/>
                </a:path>
              </a:pathLst>
            </a:custGeom>
            <a:solidFill>
              <a:srgbClr val="FF8602"/>
            </a:solidFill>
          </p:spPr>
          <p:txBody>
            <a:bodyPr/>
            <a:lstStyle/>
            <a:p>
              <a:endParaRPr lang="en-US"/>
            </a:p>
          </p:txBody>
        </p:sp>
        <p:sp>
          <p:nvSpPr>
            <p:cNvPr id="4" name="TextBox 4"/>
            <p:cNvSpPr txBox="1"/>
            <p:nvPr/>
          </p:nvSpPr>
          <p:spPr>
            <a:xfrm>
              <a:off x="101600" y="-57150"/>
              <a:ext cx="474419" cy="324888"/>
            </a:xfrm>
            <a:prstGeom prst="rect">
              <a:avLst/>
            </a:prstGeom>
          </p:spPr>
          <p:txBody>
            <a:bodyPr lIns="50800" tIns="50800" rIns="50800" bIns="50800" rtlCol="0" anchor="ctr"/>
            <a:lstStyle/>
            <a:p>
              <a:pPr algn="ctr">
                <a:lnSpc>
                  <a:spcPts val="3499"/>
                </a:lnSpc>
              </a:pPr>
              <a:endParaRPr/>
            </a:p>
          </p:txBody>
        </p:sp>
      </p:grpSp>
      <p:grpSp>
        <p:nvGrpSpPr>
          <p:cNvPr id="5" name="Group 5"/>
          <p:cNvGrpSpPr/>
          <p:nvPr/>
        </p:nvGrpSpPr>
        <p:grpSpPr>
          <a:xfrm>
            <a:off x="-7006949" y="-247628"/>
            <a:ext cx="13871531" cy="8439123"/>
            <a:chOff x="0" y="0"/>
            <a:chExt cx="473570" cy="288109"/>
          </a:xfrm>
        </p:grpSpPr>
        <p:sp>
          <p:nvSpPr>
            <p:cNvPr id="6" name="Freeform 6"/>
            <p:cNvSpPr/>
            <p:nvPr/>
          </p:nvSpPr>
          <p:spPr>
            <a:xfrm>
              <a:off x="0" y="0"/>
              <a:ext cx="473570" cy="288109"/>
            </a:xfrm>
            <a:custGeom>
              <a:avLst/>
              <a:gdLst/>
              <a:ahLst/>
              <a:cxnLst/>
              <a:rect l="l" t="t" r="r" b="b"/>
              <a:pathLst>
                <a:path w="473570" h="288109">
                  <a:moveTo>
                    <a:pt x="203200" y="0"/>
                  </a:moveTo>
                  <a:lnTo>
                    <a:pt x="473570" y="0"/>
                  </a:lnTo>
                  <a:lnTo>
                    <a:pt x="270370" y="288109"/>
                  </a:lnTo>
                  <a:lnTo>
                    <a:pt x="0" y="288109"/>
                  </a:lnTo>
                  <a:lnTo>
                    <a:pt x="203200" y="0"/>
                  </a:lnTo>
                  <a:close/>
                </a:path>
              </a:pathLst>
            </a:custGeom>
            <a:solidFill>
              <a:srgbClr val="FF8602"/>
            </a:solidFill>
          </p:spPr>
          <p:txBody>
            <a:bodyPr/>
            <a:lstStyle/>
            <a:p>
              <a:endParaRPr lang="en-US"/>
            </a:p>
          </p:txBody>
        </p:sp>
        <p:sp>
          <p:nvSpPr>
            <p:cNvPr id="7" name="TextBox 7"/>
            <p:cNvSpPr txBox="1"/>
            <p:nvPr/>
          </p:nvSpPr>
          <p:spPr>
            <a:xfrm>
              <a:off x="101600" y="-57150"/>
              <a:ext cx="270370" cy="345259"/>
            </a:xfrm>
            <a:prstGeom prst="rect">
              <a:avLst/>
            </a:prstGeom>
          </p:spPr>
          <p:txBody>
            <a:bodyPr lIns="50800" tIns="50800" rIns="50800" bIns="50800" rtlCol="0" anchor="ctr"/>
            <a:lstStyle/>
            <a:p>
              <a:pPr algn="ctr">
                <a:lnSpc>
                  <a:spcPts val="3499"/>
                </a:lnSpc>
              </a:pPr>
              <a:endParaRPr/>
            </a:p>
          </p:txBody>
        </p:sp>
      </p:grpSp>
      <p:grpSp>
        <p:nvGrpSpPr>
          <p:cNvPr id="8" name="Group 8"/>
          <p:cNvGrpSpPr/>
          <p:nvPr/>
        </p:nvGrpSpPr>
        <p:grpSpPr>
          <a:xfrm>
            <a:off x="522605" y="1801394"/>
            <a:ext cx="7223570" cy="7223570"/>
            <a:chOff x="0" y="0"/>
            <a:chExt cx="6350000" cy="6350000"/>
          </a:xfrm>
        </p:grpSpPr>
        <p:sp>
          <p:nvSpPr>
            <p:cNvPr id="9" name="Freeform 9"/>
            <p:cNvSpPr/>
            <p:nvPr/>
          </p:nvSpPr>
          <p:spPr>
            <a:xfrm>
              <a:off x="0" y="0"/>
              <a:ext cx="6351270" cy="6350000"/>
            </a:xfrm>
            <a:custGeom>
              <a:avLst/>
              <a:gdLst/>
              <a:ahLst/>
              <a:cxnLst/>
              <a:rect l="l" t="t" r="r" b="b"/>
              <a:pathLst>
                <a:path w="6351270" h="6350000">
                  <a:moveTo>
                    <a:pt x="5985510" y="0"/>
                  </a:moveTo>
                  <a:lnTo>
                    <a:pt x="364490" y="0"/>
                  </a:lnTo>
                  <a:cubicBezTo>
                    <a:pt x="162560" y="0"/>
                    <a:pt x="0" y="162560"/>
                    <a:pt x="0" y="364490"/>
                  </a:cubicBezTo>
                  <a:lnTo>
                    <a:pt x="0" y="5986780"/>
                  </a:lnTo>
                  <a:cubicBezTo>
                    <a:pt x="0" y="6187440"/>
                    <a:pt x="162560" y="6350000"/>
                    <a:pt x="364490" y="6350000"/>
                  </a:cubicBezTo>
                  <a:lnTo>
                    <a:pt x="5986780" y="6350000"/>
                  </a:lnTo>
                  <a:cubicBezTo>
                    <a:pt x="6187440" y="6350000"/>
                    <a:pt x="6351270" y="6187440"/>
                    <a:pt x="6351270" y="5985510"/>
                  </a:cubicBezTo>
                  <a:lnTo>
                    <a:pt x="6351270" y="364490"/>
                  </a:lnTo>
                  <a:cubicBezTo>
                    <a:pt x="6350000" y="162560"/>
                    <a:pt x="6187440" y="0"/>
                    <a:pt x="5985510" y="0"/>
                  </a:cubicBezTo>
                  <a:close/>
                </a:path>
              </a:pathLst>
            </a:custGeom>
            <a:solidFill>
              <a:srgbClr val="F7F1FF"/>
            </a:solidFill>
            <a:ln w="12700">
              <a:solidFill>
                <a:srgbClr val="000000"/>
              </a:solidFill>
            </a:ln>
          </p:spPr>
          <p:txBody>
            <a:bodyPr/>
            <a:lstStyle/>
            <a:p>
              <a:endParaRPr lang="en-US"/>
            </a:p>
          </p:txBody>
        </p:sp>
      </p:grpSp>
      <p:grpSp>
        <p:nvGrpSpPr>
          <p:cNvPr id="10" name="Group 10"/>
          <p:cNvGrpSpPr/>
          <p:nvPr/>
        </p:nvGrpSpPr>
        <p:grpSpPr>
          <a:xfrm>
            <a:off x="8247317" y="2542636"/>
            <a:ext cx="421332" cy="421332"/>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8602"/>
            </a:solidFill>
            <a:ln cap="sq">
              <a:noFill/>
              <a:prstDash val="solid"/>
              <a:miter/>
            </a:ln>
          </p:spPr>
          <p:txBody>
            <a:bodyPr/>
            <a:lstStyle/>
            <a:p>
              <a:endParaRPr lang="en-US"/>
            </a:p>
          </p:txBody>
        </p:sp>
        <p:sp>
          <p:nvSpPr>
            <p:cNvPr id="12" name="TextBox 12"/>
            <p:cNvSpPr txBox="1"/>
            <p:nvPr/>
          </p:nvSpPr>
          <p:spPr>
            <a:xfrm>
              <a:off x="76200" y="19050"/>
              <a:ext cx="660400" cy="717550"/>
            </a:xfrm>
            <a:prstGeom prst="rect">
              <a:avLst/>
            </a:prstGeom>
          </p:spPr>
          <p:txBody>
            <a:bodyPr lIns="50800" tIns="50800" rIns="50800" bIns="50800" rtlCol="0" anchor="ctr"/>
            <a:lstStyle/>
            <a:p>
              <a:pPr algn="ctr">
                <a:lnSpc>
                  <a:spcPts val="3499"/>
                </a:lnSpc>
              </a:pPr>
              <a:endParaRPr/>
            </a:p>
          </p:txBody>
        </p:sp>
      </p:grpSp>
      <p:sp>
        <p:nvSpPr>
          <p:cNvPr id="13" name="Freeform 13"/>
          <p:cNvSpPr/>
          <p:nvPr/>
        </p:nvSpPr>
        <p:spPr>
          <a:xfrm>
            <a:off x="15616330" y="269906"/>
            <a:ext cx="2324100" cy="758794"/>
          </a:xfrm>
          <a:custGeom>
            <a:avLst/>
            <a:gdLst/>
            <a:ahLst/>
            <a:cxnLst/>
            <a:rect l="l" t="t" r="r" b="b"/>
            <a:pathLst>
              <a:path w="2324100" h="758794">
                <a:moveTo>
                  <a:pt x="0" y="0"/>
                </a:moveTo>
                <a:lnTo>
                  <a:pt x="2324100" y="0"/>
                </a:lnTo>
                <a:lnTo>
                  <a:pt x="2324100" y="758794"/>
                </a:lnTo>
                <a:lnTo>
                  <a:pt x="0" y="758794"/>
                </a:lnTo>
                <a:lnTo>
                  <a:pt x="0" y="0"/>
                </a:lnTo>
                <a:close/>
              </a:path>
            </a:pathLst>
          </a:custGeom>
          <a:blipFill>
            <a:blip r:embed="rId2"/>
            <a:stretch>
              <a:fillRect t="-36143" b="-36143"/>
            </a:stretch>
          </a:blipFill>
        </p:spPr>
        <p:txBody>
          <a:bodyPr/>
          <a:lstStyle/>
          <a:p>
            <a:endParaRPr lang="en-US"/>
          </a:p>
        </p:txBody>
      </p:sp>
      <p:sp>
        <p:nvSpPr>
          <p:cNvPr id="14" name="Freeform 14"/>
          <p:cNvSpPr/>
          <p:nvPr/>
        </p:nvSpPr>
        <p:spPr>
          <a:xfrm>
            <a:off x="1028700" y="3086100"/>
            <a:ext cx="6413500" cy="4499725"/>
          </a:xfrm>
          <a:custGeom>
            <a:avLst/>
            <a:gdLst/>
            <a:ahLst/>
            <a:cxnLst/>
            <a:rect l="l" t="t" r="r" b="b"/>
            <a:pathLst>
              <a:path w="6413500" h="4499725">
                <a:moveTo>
                  <a:pt x="0" y="0"/>
                </a:moveTo>
                <a:lnTo>
                  <a:pt x="6413500" y="0"/>
                </a:lnTo>
                <a:lnTo>
                  <a:pt x="6413500" y="4499725"/>
                </a:lnTo>
                <a:lnTo>
                  <a:pt x="0" y="449972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5" name="Freeform 15"/>
          <p:cNvSpPr/>
          <p:nvPr/>
        </p:nvSpPr>
        <p:spPr>
          <a:xfrm>
            <a:off x="3013372" y="4821680"/>
            <a:ext cx="949029" cy="793536"/>
          </a:xfrm>
          <a:custGeom>
            <a:avLst/>
            <a:gdLst/>
            <a:ahLst/>
            <a:cxnLst/>
            <a:rect l="l" t="t" r="r" b="b"/>
            <a:pathLst>
              <a:path w="949029" h="793536">
                <a:moveTo>
                  <a:pt x="0" y="0"/>
                </a:moveTo>
                <a:lnTo>
                  <a:pt x="949029" y="0"/>
                </a:lnTo>
                <a:lnTo>
                  <a:pt x="949029" y="793537"/>
                </a:lnTo>
                <a:lnTo>
                  <a:pt x="0" y="79353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grpSp>
        <p:nvGrpSpPr>
          <p:cNvPr id="16" name="Group 16"/>
          <p:cNvGrpSpPr/>
          <p:nvPr/>
        </p:nvGrpSpPr>
        <p:grpSpPr>
          <a:xfrm>
            <a:off x="8260962" y="3965253"/>
            <a:ext cx="421332" cy="421332"/>
            <a:chOff x="0" y="0"/>
            <a:chExt cx="812800" cy="812800"/>
          </a:xfrm>
        </p:grpSpPr>
        <p:sp>
          <p:nvSpPr>
            <p:cNvPr id="17" name="Freeform 1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8602"/>
            </a:solidFill>
            <a:ln cap="sq">
              <a:noFill/>
              <a:prstDash val="solid"/>
              <a:miter/>
            </a:ln>
          </p:spPr>
          <p:txBody>
            <a:bodyPr/>
            <a:lstStyle/>
            <a:p>
              <a:endParaRPr lang="en-US"/>
            </a:p>
          </p:txBody>
        </p:sp>
        <p:sp>
          <p:nvSpPr>
            <p:cNvPr id="18" name="TextBox 18"/>
            <p:cNvSpPr txBox="1"/>
            <p:nvPr/>
          </p:nvSpPr>
          <p:spPr>
            <a:xfrm>
              <a:off x="76200" y="19050"/>
              <a:ext cx="660400" cy="717550"/>
            </a:xfrm>
            <a:prstGeom prst="rect">
              <a:avLst/>
            </a:prstGeom>
          </p:spPr>
          <p:txBody>
            <a:bodyPr lIns="50800" tIns="50800" rIns="50800" bIns="50800" rtlCol="0" anchor="ctr"/>
            <a:lstStyle/>
            <a:p>
              <a:pPr algn="ctr">
                <a:lnSpc>
                  <a:spcPts val="3499"/>
                </a:lnSpc>
              </a:pPr>
              <a:endParaRPr/>
            </a:p>
          </p:txBody>
        </p:sp>
      </p:grpSp>
      <p:grpSp>
        <p:nvGrpSpPr>
          <p:cNvPr id="19" name="Group 19"/>
          <p:cNvGrpSpPr/>
          <p:nvPr/>
        </p:nvGrpSpPr>
        <p:grpSpPr>
          <a:xfrm>
            <a:off x="8152666" y="6418535"/>
            <a:ext cx="421332" cy="421332"/>
            <a:chOff x="0" y="0"/>
            <a:chExt cx="812800" cy="812800"/>
          </a:xfrm>
        </p:grpSpPr>
        <p:sp>
          <p:nvSpPr>
            <p:cNvPr id="20" name="Freeform 2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8602"/>
            </a:solidFill>
            <a:ln cap="sq">
              <a:noFill/>
              <a:prstDash val="solid"/>
              <a:miter/>
            </a:ln>
          </p:spPr>
          <p:txBody>
            <a:bodyPr/>
            <a:lstStyle/>
            <a:p>
              <a:endParaRPr lang="en-US"/>
            </a:p>
          </p:txBody>
        </p:sp>
        <p:sp>
          <p:nvSpPr>
            <p:cNvPr id="21" name="TextBox 21"/>
            <p:cNvSpPr txBox="1"/>
            <p:nvPr/>
          </p:nvSpPr>
          <p:spPr>
            <a:xfrm>
              <a:off x="76200" y="19050"/>
              <a:ext cx="660400" cy="717550"/>
            </a:xfrm>
            <a:prstGeom prst="rect">
              <a:avLst/>
            </a:prstGeom>
          </p:spPr>
          <p:txBody>
            <a:bodyPr lIns="50800" tIns="50800" rIns="50800" bIns="50800" rtlCol="0" anchor="ctr"/>
            <a:lstStyle/>
            <a:p>
              <a:pPr algn="ctr">
                <a:lnSpc>
                  <a:spcPts val="3499"/>
                </a:lnSpc>
              </a:pPr>
              <a:endParaRPr/>
            </a:p>
          </p:txBody>
        </p:sp>
      </p:grpSp>
      <p:grpSp>
        <p:nvGrpSpPr>
          <p:cNvPr id="22" name="Group 22"/>
          <p:cNvGrpSpPr/>
          <p:nvPr/>
        </p:nvGrpSpPr>
        <p:grpSpPr>
          <a:xfrm>
            <a:off x="16778380" y="8572500"/>
            <a:ext cx="3383573" cy="2123984"/>
            <a:chOff x="0" y="0"/>
            <a:chExt cx="891147" cy="559403"/>
          </a:xfrm>
        </p:grpSpPr>
        <p:sp>
          <p:nvSpPr>
            <p:cNvPr id="23" name="Freeform 23"/>
            <p:cNvSpPr/>
            <p:nvPr/>
          </p:nvSpPr>
          <p:spPr>
            <a:xfrm>
              <a:off x="0" y="0"/>
              <a:ext cx="891147" cy="559403"/>
            </a:xfrm>
            <a:custGeom>
              <a:avLst/>
              <a:gdLst/>
              <a:ahLst/>
              <a:cxnLst/>
              <a:rect l="l" t="t" r="r" b="b"/>
              <a:pathLst>
                <a:path w="891147" h="559403">
                  <a:moveTo>
                    <a:pt x="445573" y="0"/>
                  </a:moveTo>
                  <a:lnTo>
                    <a:pt x="891147" y="559403"/>
                  </a:lnTo>
                  <a:lnTo>
                    <a:pt x="0" y="559403"/>
                  </a:lnTo>
                  <a:lnTo>
                    <a:pt x="445573" y="0"/>
                  </a:lnTo>
                  <a:close/>
                </a:path>
              </a:pathLst>
            </a:custGeom>
            <a:solidFill>
              <a:srgbClr val="FE8304"/>
            </a:solidFill>
          </p:spPr>
          <p:txBody>
            <a:bodyPr/>
            <a:lstStyle/>
            <a:p>
              <a:endParaRPr lang="en-US"/>
            </a:p>
          </p:txBody>
        </p:sp>
        <p:sp>
          <p:nvSpPr>
            <p:cNvPr id="24" name="TextBox 24"/>
            <p:cNvSpPr txBox="1"/>
            <p:nvPr/>
          </p:nvSpPr>
          <p:spPr>
            <a:xfrm>
              <a:off x="139242" y="202573"/>
              <a:ext cx="612663" cy="316873"/>
            </a:xfrm>
            <a:prstGeom prst="rect">
              <a:avLst/>
            </a:prstGeom>
          </p:spPr>
          <p:txBody>
            <a:bodyPr lIns="50800" tIns="50800" rIns="50800" bIns="50800" rtlCol="0" anchor="ctr"/>
            <a:lstStyle/>
            <a:p>
              <a:pPr algn="ctr">
                <a:lnSpc>
                  <a:spcPts val="3499"/>
                </a:lnSpc>
              </a:pPr>
              <a:endParaRPr/>
            </a:p>
          </p:txBody>
        </p:sp>
      </p:grpSp>
      <p:sp>
        <p:nvSpPr>
          <p:cNvPr id="25" name="TextBox 25"/>
          <p:cNvSpPr txBox="1"/>
          <p:nvPr/>
        </p:nvSpPr>
        <p:spPr>
          <a:xfrm>
            <a:off x="8290096" y="1171575"/>
            <a:ext cx="9997904" cy="1061720"/>
          </a:xfrm>
          <a:prstGeom prst="rect">
            <a:avLst/>
          </a:prstGeom>
        </p:spPr>
        <p:txBody>
          <a:bodyPr lIns="0" tIns="0" rIns="0" bIns="0" rtlCol="0" anchor="t">
            <a:spAutoFit/>
          </a:bodyPr>
          <a:lstStyle/>
          <a:p>
            <a:pPr algn="l">
              <a:lnSpc>
                <a:spcPts val="8499"/>
              </a:lnSpc>
            </a:pPr>
            <a:r>
              <a:rPr lang="en-US" sz="6799" b="1">
                <a:solidFill>
                  <a:srgbClr val="1D1A1B"/>
                </a:solidFill>
                <a:latin typeface="Nexa Heavy"/>
                <a:ea typeface="Nexa Heavy"/>
                <a:cs typeface="Nexa Heavy"/>
                <a:sym typeface="Nexa Heavy"/>
              </a:rPr>
              <a:t>What Drives Us</a:t>
            </a:r>
          </a:p>
        </p:txBody>
      </p:sp>
      <p:sp>
        <p:nvSpPr>
          <p:cNvPr id="26" name="TextBox 26"/>
          <p:cNvSpPr txBox="1"/>
          <p:nvPr/>
        </p:nvSpPr>
        <p:spPr>
          <a:xfrm>
            <a:off x="9098407" y="2495011"/>
            <a:ext cx="8821488" cy="1570430"/>
          </a:xfrm>
          <a:prstGeom prst="rect">
            <a:avLst/>
          </a:prstGeom>
        </p:spPr>
        <p:txBody>
          <a:bodyPr lIns="0" tIns="0" rIns="0" bIns="0" rtlCol="0" anchor="t">
            <a:spAutoFit/>
          </a:bodyPr>
          <a:lstStyle/>
          <a:p>
            <a:pPr algn="l">
              <a:lnSpc>
                <a:spcPts val="3080"/>
              </a:lnSpc>
            </a:pPr>
            <a:r>
              <a:rPr lang="en-US" sz="2200" dirty="0">
                <a:solidFill>
                  <a:srgbClr val="1D1A1B"/>
                </a:solidFill>
                <a:latin typeface="Nexa"/>
                <a:ea typeface="Nexa"/>
                <a:cs typeface="Nexa"/>
                <a:sym typeface="Nexa"/>
              </a:rPr>
              <a:t>Established in 1938 in </a:t>
            </a:r>
            <a:r>
              <a:rPr lang="en-US" sz="2200" dirty="0" err="1">
                <a:solidFill>
                  <a:srgbClr val="1D1A1B"/>
                </a:solidFill>
                <a:latin typeface="Nexa"/>
                <a:ea typeface="Nexa"/>
                <a:cs typeface="Nexa"/>
                <a:sym typeface="Nexa"/>
              </a:rPr>
              <a:t>Orăștie</a:t>
            </a:r>
            <a:r>
              <a:rPr lang="en-US" sz="2200" dirty="0">
                <a:solidFill>
                  <a:srgbClr val="1D1A1B"/>
                </a:solidFill>
                <a:latin typeface="Nexa"/>
                <a:ea typeface="Nexa"/>
                <a:cs typeface="Nexa"/>
                <a:sym typeface="Nexa"/>
              </a:rPr>
              <a:t>, Romania, we have developed decades of expertise in the Automotive, Bikes, and Home &amp; Garden industries. </a:t>
            </a:r>
          </a:p>
          <a:p>
            <a:pPr algn="l">
              <a:lnSpc>
                <a:spcPts val="3080"/>
              </a:lnSpc>
            </a:pPr>
            <a:endParaRPr lang="en-US" sz="2200" dirty="0">
              <a:solidFill>
                <a:srgbClr val="1D1A1B"/>
              </a:solidFill>
              <a:latin typeface="Nexa"/>
              <a:ea typeface="Nexa"/>
              <a:cs typeface="Nexa"/>
              <a:sym typeface="Nexa"/>
            </a:endParaRPr>
          </a:p>
        </p:txBody>
      </p:sp>
      <p:sp>
        <p:nvSpPr>
          <p:cNvPr id="27" name="TextBox 27"/>
          <p:cNvSpPr txBox="1"/>
          <p:nvPr/>
        </p:nvSpPr>
        <p:spPr>
          <a:xfrm>
            <a:off x="9144000" y="3835908"/>
            <a:ext cx="8144326" cy="2043507"/>
          </a:xfrm>
          <a:prstGeom prst="rect">
            <a:avLst/>
          </a:prstGeom>
        </p:spPr>
        <p:txBody>
          <a:bodyPr wrap="square" lIns="0" tIns="0" rIns="0" bIns="0" rtlCol="0" anchor="t">
            <a:spAutoFit/>
          </a:bodyPr>
          <a:lstStyle/>
          <a:p>
            <a:pPr algn="l">
              <a:lnSpc>
                <a:spcPts val="3080"/>
              </a:lnSpc>
            </a:pPr>
            <a:r>
              <a:rPr lang="en-US" sz="2200" dirty="0">
                <a:solidFill>
                  <a:srgbClr val="1D1A1B"/>
                </a:solidFill>
                <a:latin typeface="Nexa"/>
                <a:ea typeface="Nexa"/>
                <a:cs typeface="Nexa"/>
                <a:sym typeface="Nexa"/>
              </a:rPr>
              <a:t>Our vision is that our business as a gift to the human spirit. It is a vibrant, strong, and self-driven business that continuously transforms and evolves by integrating</a:t>
            </a:r>
          </a:p>
          <a:p>
            <a:pPr algn="l">
              <a:lnSpc>
                <a:spcPts val="3080"/>
              </a:lnSpc>
            </a:pPr>
            <a:r>
              <a:rPr lang="en-US" sz="2200" dirty="0">
                <a:solidFill>
                  <a:srgbClr val="1D1A1B"/>
                </a:solidFill>
                <a:latin typeface="Nexa"/>
                <a:ea typeface="Nexa"/>
                <a:cs typeface="Nexa"/>
                <a:sym typeface="Nexa"/>
              </a:rPr>
              <a:t>future technologies and addressing the concerns of future generations.</a:t>
            </a:r>
          </a:p>
        </p:txBody>
      </p:sp>
      <p:sp>
        <p:nvSpPr>
          <p:cNvPr id="28" name="TextBox 28"/>
          <p:cNvSpPr txBox="1"/>
          <p:nvPr/>
        </p:nvSpPr>
        <p:spPr>
          <a:xfrm>
            <a:off x="9144000" y="5918829"/>
            <a:ext cx="8308798" cy="1967975"/>
          </a:xfrm>
          <a:prstGeom prst="rect">
            <a:avLst/>
          </a:prstGeom>
        </p:spPr>
        <p:txBody>
          <a:bodyPr wrap="square" lIns="0" tIns="0" rIns="0" bIns="0" rtlCol="0" anchor="t">
            <a:spAutoFit/>
          </a:bodyPr>
          <a:lstStyle/>
          <a:p>
            <a:pPr algn="l">
              <a:lnSpc>
                <a:spcPts val="3080"/>
              </a:lnSpc>
            </a:pPr>
            <a:endParaRPr lang="en-US" sz="2200" dirty="0">
              <a:solidFill>
                <a:srgbClr val="1D1A1B"/>
              </a:solidFill>
              <a:latin typeface="Nexa"/>
              <a:ea typeface="Nexa"/>
              <a:cs typeface="Nexa"/>
              <a:sym typeface="Nexa"/>
            </a:endParaRPr>
          </a:p>
          <a:p>
            <a:pPr algn="l">
              <a:lnSpc>
                <a:spcPts val="3080"/>
              </a:lnSpc>
            </a:pPr>
            <a:r>
              <a:rPr lang="en-US" sz="2200" dirty="0">
                <a:solidFill>
                  <a:srgbClr val="1D1A1B"/>
                </a:solidFill>
                <a:latin typeface="Nexa"/>
                <a:ea typeface="Nexa"/>
                <a:cs typeface="Nexa"/>
                <a:sym typeface="Nexa"/>
              </a:rPr>
              <a:t>Our </a:t>
            </a:r>
            <a:r>
              <a:rPr lang="en-US" sz="2200" b="1" dirty="0">
                <a:solidFill>
                  <a:srgbClr val="1D1A1B"/>
                </a:solidFill>
                <a:latin typeface="Nexa Bold"/>
                <a:ea typeface="Nexa Bold"/>
                <a:cs typeface="Nexa Bold"/>
                <a:sym typeface="Nexa Bold"/>
              </a:rPr>
              <a:t>mission</a:t>
            </a:r>
            <a:r>
              <a:rPr lang="en-US" sz="2200" dirty="0">
                <a:solidFill>
                  <a:srgbClr val="1D1A1B"/>
                </a:solidFill>
                <a:latin typeface="Nexa"/>
                <a:ea typeface="Nexa"/>
                <a:cs typeface="Nexa"/>
                <a:sym typeface="Nexa"/>
              </a:rPr>
              <a:t> is to transform our products, performance model, leadership, conversations, and production systems into meaningful contributions to society, inspiring a positive impact on people and the planet.</a:t>
            </a:r>
          </a:p>
        </p:txBody>
      </p:sp>
      <p:grpSp>
        <p:nvGrpSpPr>
          <p:cNvPr id="29" name="Group 29"/>
          <p:cNvGrpSpPr/>
          <p:nvPr/>
        </p:nvGrpSpPr>
        <p:grpSpPr>
          <a:xfrm>
            <a:off x="8216900" y="10018463"/>
            <a:ext cx="10071100" cy="3086100"/>
            <a:chOff x="0" y="0"/>
            <a:chExt cx="2652471" cy="812800"/>
          </a:xfrm>
        </p:grpSpPr>
        <p:sp>
          <p:nvSpPr>
            <p:cNvPr id="30" name="Freeform 30"/>
            <p:cNvSpPr/>
            <p:nvPr/>
          </p:nvSpPr>
          <p:spPr>
            <a:xfrm>
              <a:off x="0" y="0"/>
              <a:ext cx="2652471" cy="812800"/>
            </a:xfrm>
            <a:custGeom>
              <a:avLst/>
              <a:gdLst/>
              <a:ahLst/>
              <a:cxnLst/>
              <a:rect l="l" t="t" r="r" b="b"/>
              <a:pathLst>
                <a:path w="2652471" h="812800">
                  <a:moveTo>
                    <a:pt x="0" y="0"/>
                  </a:moveTo>
                  <a:lnTo>
                    <a:pt x="2652471" y="0"/>
                  </a:lnTo>
                  <a:lnTo>
                    <a:pt x="2652471" y="812800"/>
                  </a:lnTo>
                  <a:lnTo>
                    <a:pt x="0" y="812800"/>
                  </a:lnTo>
                  <a:close/>
                </a:path>
              </a:pathLst>
            </a:custGeom>
            <a:solidFill>
              <a:srgbClr val="64656A"/>
            </a:solidFill>
          </p:spPr>
          <p:txBody>
            <a:bodyPr/>
            <a:lstStyle/>
            <a:p>
              <a:endParaRPr lang="en-US"/>
            </a:p>
          </p:txBody>
        </p:sp>
        <p:sp>
          <p:nvSpPr>
            <p:cNvPr id="31" name="TextBox 31"/>
            <p:cNvSpPr txBox="1"/>
            <p:nvPr/>
          </p:nvSpPr>
          <p:spPr>
            <a:xfrm>
              <a:off x="0" y="-57150"/>
              <a:ext cx="2652471" cy="869950"/>
            </a:xfrm>
            <a:prstGeom prst="rect">
              <a:avLst/>
            </a:prstGeom>
          </p:spPr>
          <p:txBody>
            <a:bodyPr lIns="50800" tIns="50800" rIns="50800" bIns="50800" rtlCol="0" anchor="ctr"/>
            <a:lstStyle/>
            <a:p>
              <a:pPr algn="ctr">
                <a:lnSpc>
                  <a:spcPts val="3499"/>
                </a:lnSpc>
              </a:pPr>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892800" y="3113607"/>
            <a:ext cx="11139820" cy="1287563"/>
            <a:chOff x="0" y="0"/>
            <a:chExt cx="2933944" cy="339111"/>
          </a:xfrm>
        </p:grpSpPr>
        <p:sp>
          <p:nvSpPr>
            <p:cNvPr id="3" name="Freeform 3"/>
            <p:cNvSpPr/>
            <p:nvPr/>
          </p:nvSpPr>
          <p:spPr>
            <a:xfrm>
              <a:off x="0" y="0"/>
              <a:ext cx="2933944" cy="339111"/>
            </a:xfrm>
            <a:custGeom>
              <a:avLst/>
              <a:gdLst/>
              <a:ahLst/>
              <a:cxnLst/>
              <a:rect l="l" t="t" r="r" b="b"/>
              <a:pathLst>
                <a:path w="2933944" h="339111">
                  <a:moveTo>
                    <a:pt x="0" y="0"/>
                  </a:moveTo>
                  <a:lnTo>
                    <a:pt x="2933944" y="0"/>
                  </a:lnTo>
                  <a:lnTo>
                    <a:pt x="2933944" y="339111"/>
                  </a:lnTo>
                  <a:lnTo>
                    <a:pt x="0" y="339111"/>
                  </a:lnTo>
                  <a:close/>
                </a:path>
              </a:pathLst>
            </a:custGeom>
            <a:solidFill>
              <a:srgbClr val="64656A"/>
            </a:solidFill>
          </p:spPr>
          <p:txBody>
            <a:bodyPr/>
            <a:lstStyle/>
            <a:p>
              <a:endParaRPr lang="en-US"/>
            </a:p>
          </p:txBody>
        </p:sp>
        <p:sp>
          <p:nvSpPr>
            <p:cNvPr id="4" name="TextBox 4"/>
            <p:cNvSpPr txBox="1"/>
            <p:nvPr/>
          </p:nvSpPr>
          <p:spPr>
            <a:xfrm>
              <a:off x="0" y="-57150"/>
              <a:ext cx="2933944" cy="396261"/>
            </a:xfrm>
            <a:prstGeom prst="rect">
              <a:avLst/>
            </a:prstGeom>
          </p:spPr>
          <p:txBody>
            <a:bodyPr lIns="50800" tIns="50800" rIns="50800" bIns="50800" rtlCol="0" anchor="ctr"/>
            <a:lstStyle/>
            <a:p>
              <a:pPr algn="ctr">
                <a:lnSpc>
                  <a:spcPts val="3499"/>
                </a:lnSpc>
              </a:pPr>
              <a:endParaRPr/>
            </a:p>
          </p:txBody>
        </p:sp>
      </p:grpSp>
      <p:grpSp>
        <p:nvGrpSpPr>
          <p:cNvPr id="5" name="Group 5"/>
          <p:cNvGrpSpPr/>
          <p:nvPr/>
        </p:nvGrpSpPr>
        <p:grpSpPr>
          <a:xfrm>
            <a:off x="1244600" y="3113607"/>
            <a:ext cx="4648200" cy="1287563"/>
            <a:chOff x="0" y="0"/>
            <a:chExt cx="1224217" cy="339111"/>
          </a:xfrm>
        </p:grpSpPr>
        <p:sp>
          <p:nvSpPr>
            <p:cNvPr id="6" name="Freeform 6"/>
            <p:cNvSpPr/>
            <p:nvPr/>
          </p:nvSpPr>
          <p:spPr>
            <a:xfrm>
              <a:off x="0" y="0"/>
              <a:ext cx="1224217" cy="339111"/>
            </a:xfrm>
            <a:custGeom>
              <a:avLst/>
              <a:gdLst/>
              <a:ahLst/>
              <a:cxnLst/>
              <a:rect l="l" t="t" r="r" b="b"/>
              <a:pathLst>
                <a:path w="1224217" h="339111">
                  <a:moveTo>
                    <a:pt x="0" y="0"/>
                  </a:moveTo>
                  <a:lnTo>
                    <a:pt x="1224217" y="0"/>
                  </a:lnTo>
                  <a:lnTo>
                    <a:pt x="1224217" y="339111"/>
                  </a:lnTo>
                  <a:lnTo>
                    <a:pt x="0" y="339111"/>
                  </a:lnTo>
                  <a:close/>
                </a:path>
              </a:pathLst>
            </a:custGeom>
            <a:solidFill>
              <a:srgbClr val="FF8602"/>
            </a:solidFill>
          </p:spPr>
          <p:txBody>
            <a:bodyPr/>
            <a:lstStyle/>
            <a:p>
              <a:endParaRPr lang="en-US"/>
            </a:p>
          </p:txBody>
        </p:sp>
        <p:sp>
          <p:nvSpPr>
            <p:cNvPr id="7" name="TextBox 7"/>
            <p:cNvSpPr txBox="1"/>
            <p:nvPr/>
          </p:nvSpPr>
          <p:spPr>
            <a:xfrm>
              <a:off x="0" y="-57150"/>
              <a:ext cx="1224217" cy="396261"/>
            </a:xfrm>
            <a:prstGeom prst="rect">
              <a:avLst/>
            </a:prstGeom>
          </p:spPr>
          <p:txBody>
            <a:bodyPr lIns="50800" tIns="50800" rIns="50800" bIns="50800" rtlCol="0" anchor="ctr"/>
            <a:lstStyle/>
            <a:p>
              <a:pPr algn="ctr">
                <a:lnSpc>
                  <a:spcPts val="3499"/>
                </a:lnSpc>
              </a:pPr>
              <a:endParaRPr/>
            </a:p>
          </p:txBody>
        </p:sp>
      </p:grpSp>
      <p:grpSp>
        <p:nvGrpSpPr>
          <p:cNvPr id="8" name="Group 8"/>
          <p:cNvGrpSpPr/>
          <p:nvPr/>
        </p:nvGrpSpPr>
        <p:grpSpPr>
          <a:xfrm rot="-10800000">
            <a:off x="14178808" y="-1362592"/>
            <a:ext cx="5119583" cy="2446670"/>
            <a:chOff x="0" y="0"/>
            <a:chExt cx="1177416" cy="562692"/>
          </a:xfrm>
        </p:grpSpPr>
        <p:sp>
          <p:nvSpPr>
            <p:cNvPr id="9" name="Freeform 9"/>
            <p:cNvSpPr/>
            <p:nvPr/>
          </p:nvSpPr>
          <p:spPr>
            <a:xfrm>
              <a:off x="0" y="0"/>
              <a:ext cx="1177416" cy="562692"/>
            </a:xfrm>
            <a:custGeom>
              <a:avLst/>
              <a:gdLst/>
              <a:ahLst/>
              <a:cxnLst/>
              <a:rect l="l" t="t" r="r" b="b"/>
              <a:pathLst>
                <a:path w="1177416" h="562692">
                  <a:moveTo>
                    <a:pt x="1177416" y="281346"/>
                  </a:moveTo>
                  <a:lnTo>
                    <a:pt x="974216" y="562692"/>
                  </a:lnTo>
                  <a:lnTo>
                    <a:pt x="203200" y="562692"/>
                  </a:lnTo>
                  <a:lnTo>
                    <a:pt x="0" y="281346"/>
                  </a:lnTo>
                  <a:lnTo>
                    <a:pt x="203200" y="0"/>
                  </a:lnTo>
                  <a:lnTo>
                    <a:pt x="974216" y="0"/>
                  </a:lnTo>
                  <a:lnTo>
                    <a:pt x="1177416" y="281346"/>
                  </a:lnTo>
                  <a:close/>
                </a:path>
              </a:pathLst>
            </a:custGeom>
            <a:solidFill>
              <a:srgbClr val="FF8602"/>
            </a:solidFill>
          </p:spPr>
          <p:txBody>
            <a:bodyPr/>
            <a:lstStyle/>
            <a:p>
              <a:endParaRPr lang="en-US"/>
            </a:p>
          </p:txBody>
        </p:sp>
        <p:sp>
          <p:nvSpPr>
            <p:cNvPr id="10" name="TextBox 10"/>
            <p:cNvSpPr txBox="1"/>
            <p:nvPr/>
          </p:nvSpPr>
          <p:spPr>
            <a:xfrm>
              <a:off x="114300" y="-57150"/>
              <a:ext cx="948816" cy="619842"/>
            </a:xfrm>
            <a:prstGeom prst="rect">
              <a:avLst/>
            </a:prstGeom>
          </p:spPr>
          <p:txBody>
            <a:bodyPr lIns="50800" tIns="50800" rIns="50800" bIns="50800" rtlCol="0" anchor="ctr"/>
            <a:lstStyle/>
            <a:p>
              <a:pPr algn="ctr">
                <a:lnSpc>
                  <a:spcPts val="3499"/>
                </a:lnSpc>
              </a:pPr>
              <a:endParaRPr/>
            </a:p>
          </p:txBody>
        </p:sp>
      </p:grpSp>
      <p:grpSp>
        <p:nvGrpSpPr>
          <p:cNvPr id="11" name="Group 11"/>
          <p:cNvGrpSpPr/>
          <p:nvPr/>
        </p:nvGrpSpPr>
        <p:grpSpPr>
          <a:xfrm rot="-10800000">
            <a:off x="-1010392" y="-1362592"/>
            <a:ext cx="5119583" cy="2446670"/>
            <a:chOff x="0" y="0"/>
            <a:chExt cx="1177416" cy="562692"/>
          </a:xfrm>
        </p:grpSpPr>
        <p:sp>
          <p:nvSpPr>
            <p:cNvPr id="12" name="Freeform 12"/>
            <p:cNvSpPr/>
            <p:nvPr/>
          </p:nvSpPr>
          <p:spPr>
            <a:xfrm>
              <a:off x="0" y="0"/>
              <a:ext cx="1177416" cy="562692"/>
            </a:xfrm>
            <a:custGeom>
              <a:avLst/>
              <a:gdLst/>
              <a:ahLst/>
              <a:cxnLst/>
              <a:rect l="l" t="t" r="r" b="b"/>
              <a:pathLst>
                <a:path w="1177416" h="562692">
                  <a:moveTo>
                    <a:pt x="1177416" y="281346"/>
                  </a:moveTo>
                  <a:lnTo>
                    <a:pt x="974216" y="562692"/>
                  </a:lnTo>
                  <a:lnTo>
                    <a:pt x="203200" y="562692"/>
                  </a:lnTo>
                  <a:lnTo>
                    <a:pt x="0" y="281346"/>
                  </a:lnTo>
                  <a:lnTo>
                    <a:pt x="203200" y="0"/>
                  </a:lnTo>
                  <a:lnTo>
                    <a:pt x="974216" y="0"/>
                  </a:lnTo>
                  <a:lnTo>
                    <a:pt x="1177416" y="281346"/>
                  </a:lnTo>
                  <a:close/>
                </a:path>
              </a:pathLst>
            </a:custGeom>
            <a:solidFill>
              <a:srgbClr val="FF8602"/>
            </a:solidFill>
          </p:spPr>
          <p:txBody>
            <a:bodyPr/>
            <a:lstStyle/>
            <a:p>
              <a:endParaRPr lang="en-US"/>
            </a:p>
          </p:txBody>
        </p:sp>
        <p:sp>
          <p:nvSpPr>
            <p:cNvPr id="13" name="TextBox 13"/>
            <p:cNvSpPr txBox="1"/>
            <p:nvPr/>
          </p:nvSpPr>
          <p:spPr>
            <a:xfrm>
              <a:off x="114300" y="-57150"/>
              <a:ext cx="948816" cy="619842"/>
            </a:xfrm>
            <a:prstGeom prst="rect">
              <a:avLst/>
            </a:prstGeom>
          </p:spPr>
          <p:txBody>
            <a:bodyPr lIns="50800" tIns="50800" rIns="50800" bIns="50800" rtlCol="0" anchor="ctr"/>
            <a:lstStyle/>
            <a:p>
              <a:pPr algn="ctr">
                <a:lnSpc>
                  <a:spcPts val="3499"/>
                </a:lnSpc>
              </a:pPr>
              <a:endParaRPr/>
            </a:p>
          </p:txBody>
        </p:sp>
      </p:grpSp>
      <p:grpSp>
        <p:nvGrpSpPr>
          <p:cNvPr id="14" name="Group 14"/>
          <p:cNvGrpSpPr/>
          <p:nvPr/>
        </p:nvGrpSpPr>
        <p:grpSpPr>
          <a:xfrm rot="-10800000">
            <a:off x="1136650" y="-624938"/>
            <a:ext cx="5726233" cy="1198000"/>
            <a:chOff x="0" y="0"/>
            <a:chExt cx="3054608" cy="639062"/>
          </a:xfrm>
        </p:grpSpPr>
        <p:sp>
          <p:nvSpPr>
            <p:cNvPr id="15" name="Freeform 15"/>
            <p:cNvSpPr/>
            <p:nvPr/>
          </p:nvSpPr>
          <p:spPr>
            <a:xfrm>
              <a:off x="0" y="0"/>
              <a:ext cx="3054608" cy="639062"/>
            </a:xfrm>
            <a:custGeom>
              <a:avLst/>
              <a:gdLst/>
              <a:ahLst/>
              <a:cxnLst/>
              <a:rect l="l" t="t" r="r" b="b"/>
              <a:pathLst>
                <a:path w="3054608" h="639062">
                  <a:moveTo>
                    <a:pt x="3054608" y="319531"/>
                  </a:moveTo>
                  <a:lnTo>
                    <a:pt x="2851408" y="639062"/>
                  </a:lnTo>
                  <a:lnTo>
                    <a:pt x="203200" y="639062"/>
                  </a:lnTo>
                  <a:lnTo>
                    <a:pt x="0" y="319531"/>
                  </a:lnTo>
                  <a:lnTo>
                    <a:pt x="203200" y="0"/>
                  </a:lnTo>
                  <a:lnTo>
                    <a:pt x="2851408" y="0"/>
                  </a:lnTo>
                  <a:lnTo>
                    <a:pt x="3054608" y="319531"/>
                  </a:lnTo>
                  <a:close/>
                </a:path>
              </a:pathLst>
            </a:custGeom>
            <a:solidFill>
              <a:srgbClr val="64656A"/>
            </a:solidFill>
            <a:ln cap="sq">
              <a:noFill/>
              <a:prstDash val="solid"/>
              <a:miter/>
            </a:ln>
          </p:spPr>
          <p:txBody>
            <a:bodyPr/>
            <a:lstStyle/>
            <a:p>
              <a:endParaRPr lang="en-US"/>
            </a:p>
          </p:txBody>
        </p:sp>
        <p:sp>
          <p:nvSpPr>
            <p:cNvPr id="16" name="TextBox 16"/>
            <p:cNvSpPr txBox="1"/>
            <p:nvPr/>
          </p:nvSpPr>
          <p:spPr>
            <a:xfrm>
              <a:off x="114300" y="-57150"/>
              <a:ext cx="2826008" cy="696212"/>
            </a:xfrm>
            <a:prstGeom prst="rect">
              <a:avLst/>
            </a:prstGeom>
          </p:spPr>
          <p:txBody>
            <a:bodyPr lIns="50800" tIns="50800" rIns="50800" bIns="50800" rtlCol="0" anchor="ctr"/>
            <a:lstStyle/>
            <a:p>
              <a:pPr algn="ctr">
                <a:lnSpc>
                  <a:spcPts val="3499"/>
                </a:lnSpc>
              </a:pPr>
              <a:endParaRPr/>
            </a:p>
          </p:txBody>
        </p:sp>
      </p:grpSp>
      <p:grpSp>
        <p:nvGrpSpPr>
          <p:cNvPr id="17" name="Group 17"/>
          <p:cNvGrpSpPr/>
          <p:nvPr/>
        </p:nvGrpSpPr>
        <p:grpSpPr>
          <a:xfrm rot="-10800000">
            <a:off x="11425117" y="-624938"/>
            <a:ext cx="5726233" cy="1198000"/>
            <a:chOff x="0" y="0"/>
            <a:chExt cx="3054608" cy="639062"/>
          </a:xfrm>
        </p:grpSpPr>
        <p:sp>
          <p:nvSpPr>
            <p:cNvPr id="18" name="Freeform 18"/>
            <p:cNvSpPr/>
            <p:nvPr/>
          </p:nvSpPr>
          <p:spPr>
            <a:xfrm>
              <a:off x="0" y="0"/>
              <a:ext cx="3054608" cy="639062"/>
            </a:xfrm>
            <a:custGeom>
              <a:avLst/>
              <a:gdLst/>
              <a:ahLst/>
              <a:cxnLst/>
              <a:rect l="l" t="t" r="r" b="b"/>
              <a:pathLst>
                <a:path w="3054608" h="639062">
                  <a:moveTo>
                    <a:pt x="3054608" y="319531"/>
                  </a:moveTo>
                  <a:lnTo>
                    <a:pt x="2851408" y="639062"/>
                  </a:lnTo>
                  <a:lnTo>
                    <a:pt x="203200" y="639062"/>
                  </a:lnTo>
                  <a:lnTo>
                    <a:pt x="0" y="319531"/>
                  </a:lnTo>
                  <a:lnTo>
                    <a:pt x="203200" y="0"/>
                  </a:lnTo>
                  <a:lnTo>
                    <a:pt x="2851408" y="0"/>
                  </a:lnTo>
                  <a:lnTo>
                    <a:pt x="3054608" y="319531"/>
                  </a:lnTo>
                  <a:close/>
                </a:path>
              </a:pathLst>
            </a:custGeom>
            <a:solidFill>
              <a:srgbClr val="64656A"/>
            </a:solidFill>
            <a:ln cap="sq">
              <a:noFill/>
              <a:prstDash val="solid"/>
              <a:miter/>
            </a:ln>
          </p:spPr>
          <p:txBody>
            <a:bodyPr/>
            <a:lstStyle/>
            <a:p>
              <a:endParaRPr lang="en-US"/>
            </a:p>
          </p:txBody>
        </p:sp>
        <p:sp>
          <p:nvSpPr>
            <p:cNvPr id="19" name="TextBox 19"/>
            <p:cNvSpPr txBox="1"/>
            <p:nvPr/>
          </p:nvSpPr>
          <p:spPr>
            <a:xfrm>
              <a:off x="114300" y="-57150"/>
              <a:ext cx="2826008" cy="696212"/>
            </a:xfrm>
            <a:prstGeom prst="rect">
              <a:avLst/>
            </a:prstGeom>
          </p:spPr>
          <p:txBody>
            <a:bodyPr lIns="50800" tIns="50800" rIns="50800" bIns="50800" rtlCol="0" anchor="ctr"/>
            <a:lstStyle/>
            <a:p>
              <a:pPr algn="ctr">
                <a:lnSpc>
                  <a:spcPts val="3499"/>
                </a:lnSpc>
              </a:pPr>
              <a:endParaRPr/>
            </a:p>
          </p:txBody>
        </p:sp>
      </p:grpSp>
      <p:grpSp>
        <p:nvGrpSpPr>
          <p:cNvPr id="20" name="Group 20"/>
          <p:cNvGrpSpPr/>
          <p:nvPr/>
        </p:nvGrpSpPr>
        <p:grpSpPr>
          <a:xfrm>
            <a:off x="5903580" y="4681662"/>
            <a:ext cx="11139820" cy="1287563"/>
            <a:chOff x="0" y="0"/>
            <a:chExt cx="2933944" cy="339111"/>
          </a:xfrm>
        </p:grpSpPr>
        <p:sp>
          <p:nvSpPr>
            <p:cNvPr id="21" name="Freeform 21"/>
            <p:cNvSpPr/>
            <p:nvPr/>
          </p:nvSpPr>
          <p:spPr>
            <a:xfrm>
              <a:off x="0" y="0"/>
              <a:ext cx="2933944" cy="339111"/>
            </a:xfrm>
            <a:custGeom>
              <a:avLst/>
              <a:gdLst/>
              <a:ahLst/>
              <a:cxnLst/>
              <a:rect l="l" t="t" r="r" b="b"/>
              <a:pathLst>
                <a:path w="2933944" h="339111">
                  <a:moveTo>
                    <a:pt x="0" y="0"/>
                  </a:moveTo>
                  <a:lnTo>
                    <a:pt x="2933944" y="0"/>
                  </a:lnTo>
                  <a:lnTo>
                    <a:pt x="2933944" y="339111"/>
                  </a:lnTo>
                  <a:lnTo>
                    <a:pt x="0" y="339111"/>
                  </a:lnTo>
                  <a:close/>
                </a:path>
              </a:pathLst>
            </a:custGeom>
            <a:solidFill>
              <a:srgbClr val="64656A"/>
            </a:solidFill>
          </p:spPr>
          <p:txBody>
            <a:bodyPr/>
            <a:lstStyle/>
            <a:p>
              <a:endParaRPr lang="en-US"/>
            </a:p>
          </p:txBody>
        </p:sp>
        <p:sp>
          <p:nvSpPr>
            <p:cNvPr id="22" name="TextBox 22"/>
            <p:cNvSpPr txBox="1"/>
            <p:nvPr/>
          </p:nvSpPr>
          <p:spPr>
            <a:xfrm>
              <a:off x="0" y="-57150"/>
              <a:ext cx="2933944" cy="396261"/>
            </a:xfrm>
            <a:prstGeom prst="rect">
              <a:avLst/>
            </a:prstGeom>
          </p:spPr>
          <p:txBody>
            <a:bodyPr lIns="50800" tIns="50800" rIns="50800" bIns="50800" rtlCol="0" anchor="ctr"/>
            <a:lstStyle/>
            <a:p>
              <a:pPr algn="ctr">
                <a:lnSpc>
                  <a:spcPts val="3499"/>
                </a:lnSpc>
              </a:pPr>
              <a:endParaRPr/>
            </a:p>
          </p:txBody>
        </p:sp>
      </p:grpSp>
      <p:grpSp>
        <p:nvGrpSpPr>
          <p:cNvPr id="23" name="Group 23"/>
          <p:cNvGrpSpPr/>
          <p:nvPr/>
        </p:nvGrpSpPr>
        <p:grpSpPr>
          <a:xfrm>
            <a:off x="1255380" y="4681662"/>
            <a:ext cx="4648200" cy="1287563"/>
            <a:chOff x="0" y="0"/>
            <a:chExt cx="1224217" cy="339111"/>
          </a:xfrm>
        </p:grpSpPr>
        <p:sp>
          <p:nvSpPr>
            <p:cNvPr id="24" name="Freeform 24"/>
            <p:cNvSpPr/>
            <p:nvPr/>
          </p:nvSpPr>
          <p:spPr>
            <a:xfrm>
              <a:off x="0" y="0"/>
              <a:ext cx="1224217" cy="339111"/>
            </a:xfrm>
            <a:custGeom>
              <a:avLst/>
              <a:gdLst/>
              <a:ahLst/>
              <a:cxnLst/>
              <a:rect l="l" t="t" r="r" b="b"/>
              <a:pathLst>
                <a:path w="1224217" h="339111">
                  <a:moveTo>
                    <a:pt x="0" y="0"/>
                  </a:moveTo>
                  <a:lnTo>
                    <a:pt x="1224217" y="0"/>
                  </a:lnTo>
                  <a:lnTo>
                    <a:pt x="1224217" y="339111"/>
                  </a:lnTo>
                  <a:lnTo>
                    <a:pt x="0" y="339111"/>
                  </a:lnTo>
                  <a:close/>
                </a:path>
              </a:pathLst>
            </a:custGeom>
            <a:solidFill>
              <a:srgbClr val="FF8602"/>
            </a:solidFill>
          </p:spPr>
          <p:txBody>
            <a:bodyPr/>
            <a:lstStyle/>
            <a:p>
              <a:endParaRPr lang="en-US"/>
            </a:p>
          </p:txBody>
        </p:sp>
        <p:sp>
          <p:nvSpPr>
            <p:cNvPr id="25" name="TextBox 25"/>
            <p:cNvSpPr txBox="1"/>
            <p:nvPr/>
          </p:nvSpPr>
          <p:spPr>
            <a:xfrm>
              <a:off x="0" y="-57150"/>
              <a:ext cx="1224217" cy="396261"/>
            </a:xfrm>
            <a:prstGeom prst="rect">
              <a:avLst/>
            </a:prstGeom>
          </p:spPr>
          <p:txBody>
            <a:bodyPr lIns="50800" tIns="50800" rIns="50800" bIns="50800" rtlCol="0" anchor="ctr"/>
            <a:lstStyle/>
            <a:p>
              <a:pPr algn="ctr">
                <a:lnSpc>
                  <a:spcPts val="3499"/>
                </a:lnSpc>
              </a:pPr>
              <a:endParaRPr/>
            </a:p>
          </p:txBody>
        </p:sp>
      </p:grpSp>
      <p:grpSp>
        <p:nvGrpSpPr>
          <p:cNvPr id="26" name="Group 26"/>
          <p:cNvGrpSpPr/>
          <p:nvPr/>
        </p:nvGrpSpPr>
        <p:grpSpPr>
          <a:xfrm>
            <a:off x="5892800" y="6245450"/>
            <a:ext cx="11139820" cy="1287563"/>
            <a:chOff x="0" y="0"/>
            <a:chExt cx="2933944" cy="339111"/>
          </a:xfrm>
        </p:grpSpPr>
        <p:sp>
          <p:nvSpPr>
            <p:cNvPr id="27" name="Freeform 27"/>
            <p:cNvSpPr/>
            <p:nvPr/>
          </p:nvSpPr>
          <p:spPr>
            <a:xfrm>
              <a:off x="0" y="0"/>
              <a:ext cx="2933944" cy="339111"/>
            </a:xfrm>
            <a:custGeom>
              <a:avLst/>
              <a:gdLst/>
              <a:ahLst/>
              <a:cxnLst/>
              <a:rect l="l" t="t" r="r" b="b"/>
              <a:pathLst>
                <a:path w="2933944" h="339111">
                  <a:moveTo>
                    <a:pt x="0" y="0"/>
                  </a:moveTo>
                  <a:lnTo>
                    <a:pt x="2933944" y="0"/>
                  </a:lnTo>
                  <a:lnTo>
                    <a:pt x="2933944" y="339111"/>
                  </a:lnTo>
                  <a:lnTo>
                    <a:pt x="0" y="339111"/>
                  </a:lnTo>
                  <a:close/>
                </a:path>
              </a:pathLst>
            </a:custGeom>
            <a:solidFill>
              <a:srgbClr val="64656A"/>
            </a:solidFill>
          </p:spPr>
          <p:txBody>
            <a:bodyPr/>
            <a:lstStyle/>
            <a:p>
              <a:endParaRPr lang="en-US"/>
            </a:p>
          </p:txBody>
        </p:sp>
        <p:sp>
          <p:nvSpPr>
            <p:cNvPr id="28" name="TextBox 28"/>
            <p:cNvSpPr txBox="1"/>
            <p:nvPr/>
          </p:nvSpPr>
          <p:spPr>
            <a:xfrm>
              <a:off x="0" y="-57150"/>
              <a:ext cx="2933944" cy="396261"/>
            </a:xfrm>
            <a:prstGeom prst="rect">
              <a:avLst/>
            </a:prstGeom>
          </p:spPr>
          <p:txBody>
            <a:bodyPr lIns="50800" tIns="50800" rIns="50800" bIns="50800" rtlCol="0" anchor="ctr"/>
            <a:lstStyle/>
            <a:p>
              <a:pPr algn="ctr">
                <a:lnSpc>
                  <a:spcPts val="3499"/>
                </a:lnSpc>
              </a:pPr>
              <a:endParaRPr/>
            </a:p>
          </p:txBody>
        </p:sp>
      </p:grpSp>
      <p:grpSp>
        <p:nvGrpSpPr>
          <p:cNvPr id="29" name="Group 29"/>
          <p:cNvGrpSpPr/>
          <p:nvPr/>
        </p:nvGrpSpPr>
        <p:grpSpPr>
          <a:xfrm>
            <a:off x="1244600" y="6245450"/>
            <a:ext cx="4648200" cy="1287563"/>
            <a:chOff x="0" y="0"/>
            <a:chExt cx="1224217" cy="339111"/>
          </a:xfrm>
        </p:grpSpPr>
        <p:sp>
          <p:nvSpPr>
            <p:cNvPr id="30" name="Freeform 30"/>
            <p:cNvSpPr/>
            <p:nvPr/>
          </p:nvSpPr>
          <p:spPr>
            <a:xfrm>
              <a:off x="0" y="0"/>
              <a:ext cx="1224217" cy="339111"/>
            </a:xfrm>
            <a:custGeom>
              <a:avLst/>
              <a:gdLst/>
              <a:ahLst/>
              <a:cxnLst/>
              <a:rect l="l" t="t" r="r" b="b"/>
              <a:pathLst>
                <a:path w="1224217" h="339111">
                  <a:moveTo>
                    <a:pt x="0" y="0"/>
                  </a:moveTo>
                  <a:lnTo>
                    <a:pt x="1224217" y="0"/>
                  </a:lnTo>
                  <a:lnTo>
                    <a:pt x="1224217" y="339111"/>
                  </a:lnTo>
                  <a:lnTo>
                    <a:pt x="0" y="339111"/>
                  </a:lnTo>
                  <a:close/>
                </a:path>
              </a:pathLst>
            </a:custGeom>
            <a:solidFill>
              <a:srgbClr val="FF8602"/>
            </a:solidFill>
          </p:spPr>
          <p:txBody>
            <a:bodyPr/>
            <a:lstStyle/>
            <a:p>
              <a:endParaRPr lang="en-US"/>
            </a:p>
          </p:txBody>
        </p:sp>
        <p:sp>
          <p:nvSpPr>
            <p:cNvPr id="31" name="TextBox 31"/>
            <p:cNvSpPr txBox="1"/>
            <p:nvPr/>
          </p:nvSpPr>
          <p:spPr>
            <a:xfrm>
              <a:off x="0" y="-57150"/>
              <a:ext cx="1224217" cy="396261"/>
            </a:xfrm>
            <a:prstGeom prst="rect">
              <a:avLst/>
            </a:prstGeom>
          </p:spPr>
          <p:txBody>
            <a:bodyPr lIns="50800" tIns="50800" rIns="50800" bIns="50800" rtlCol="0" anchor="ctr"/>
            <a:lstStyle/>
            <a:p>
              <a:pPr algn="ctr">
                <a:lnSpc>
                  <a:spcPts val="3499"/>
                </a:lnSpc>
              </a:pPr>
              <a:endParaRPr/>
            </a:p>
          </p:txBody>
        </p:sp>
      </p:grpSp>
      <p:grpSp>
        <p:nvGrpSpPr>
          <p:cNvPr id="32" name="Group 32"/>
          <p:cNvGrpSpPr/>
          <p:nvPr/>
        </p:nvGrpSpPr>
        <p:grpSpPr>
          <a:xfrm>
            <a:off x="5892800" y="7809238"/>
            <a:ext cx="11139820" cy="1287563"/>
            <a:chOff x="0" y="0"/>
            <a:chExt cx="2933944" cy="339111"/>
          </a:xfrm>
        </p:grpSpPr>
        <p:sp>
          <p:nvSpPr>
            <p:cNvPr id="33" name="Freeform 33"/>
            <p:cNvSpPr/>
            <p:nvPr/>
          </p:nvSpPr>
          <p:spPr>
            <a:xfrm>
              <a:off x="0" y="0"/>
              <a:ext cx="2933944" cy="339111"/>
            </a:xfrm>
            <a:custGeom>
              <a:avLst/>
              <a:gdLst/>
              <a:ahLst/>
              <a:cxnLst/>
              <a:rect l="l" t="t" r="r" b="b"/>
              <a:pathLst>
                <a:path w="2933944" h="339111">
                  <a:moveTo>
                    <a:pt x="0" y="0"/>
                  </a:moveTo>
                  <a:lnTo>
                    <a:pt x="2933944" y="0"/>
                  </a:lnTo>
                  <a:lnTo>
                    <a:pt x="2933944" y="339111"/>
                  </a:lnTo>
                  <a:lnTo>
                    <a:pt x="0" y="339111"/>
                  </a:lnTo>
                  <a:close/>
                </a:path>
              </a:pathLst>
            </a:custGeom>
            <a:solidFill>
              <a:srgbClr val="64656A"/>
            </a:solidFill>
          </p:spPr>
          <p:txBody>
            <a:bodyPr/>
            <a:lstStyle/>
            <a:p>
              <a:endParaRPr lang="en-US"/>
            </a:p>
          </p:txBody>
        </p:sp>
        <p:sp>
          <p:nvSpPr>
            <p:cNvPr id="34" name="TextBox 34"/>
            <p:cNvSpPr txBox="1"/>
            <p:nvPr/>
          </p:nvSpPr>
          <p:spPr>
            <a:xfrm>
              <a:off x="0" y="-57150"/>
              <a:ext cx="2933944" cy="396261"/>
            </a:xfrm>
            <a:prstGeom prst="rect">
              <a:avLst/>
            </a:prstGeom>
          </p:spPr>
          <p:txBody>
            <a:bodyPr lIns="50800" tIns="50800" rIns="50800" bIns="50800" rtlCol="0" anchor="ctr"/>
            <a:lstStyle/>
            <a:p>
              <a:pPr algn="ctr">
                <a:lnSpc>
                  <a:spcPts val="3499"/>
                </a:lnSpc>
              </a:pPr>
              <a:endParaRPr/>
            </a:p>
          </p:txBody>
        </p:sp>
      </p:grpSp>
      <p:grpSp>
        <p:nvGrpSpPr>
          <p:cNvPr id="35" name="Group 35"/>
          <p:cNvGrpSpPr/>
          <p:nvPr/>
        </p:nvGrpSpPr>
        <p:grpSpPr>
          <a:xfrm>
            <a:off x="1244600" y="7809238"/>
            <a:ext cx="4648200" cy="1287563"/>
            <a:chOff x="0" y="0"/>
            <a:chExt cx="1224217" cy="339111"/>
          </a:xfrm>
        </p:grpSpPr>
        <p:sp>
          <p:nvSpPr>
            <p:cNvPr id="36" name="Freeform 36"/>
            <p:cNvSpPr/>
            <p:nvPr/>
          </p:nvSpPr>
          <p:spPr>
            <a:xfrm>
              <a:off x="0" y="0"/>
              <a:ext cx="1224217" cy="339111"/>
            </a:xfrm>
            <a:custGeom>
              <a:avLst/>
              <a:gdLst/>
              <a:ahLst/>
              <a:cxnLst/>
              <a:rect l="l" t="t" r="r" b="b"/>
              <a:pathLst>
                <a:path w="1224217" h="339111">
                  <a:moveTo>
                    <a:pt x="0" y="0"/>
                  </a:moveTo>
                  <a:lnTo>
                    <a:pt x="1224217" y="0"/>
                  </a:lnTo>
                  <a:lnTo>
                    <a:pt x="1224217" y="339111"/>
                  </a:lnTo>
                  <a:lnTo>
                    <a:pt x="0" y="339111"/>
                  </a:lnTo>
                  <a:close/>
                </a:path>
              </a:pathLst>
            </a:custGeom>
            <a:solidFill>
              <a:srgbClr val="FF8602"/>
            </a:solidFill>
          </p:spPr>
          <p:txBody>
            <a:bodyPr/>
            <a:lstStyle/>
            <a:p>
              <a:endParaRPr lang="en-US"/>
            </a:p>
          </p:txBody>
        </p:sp>
        <p:sp>
          <p:nvSpPr>
            <p:cNvPr id="37" name="TextBox 37"/>
            <p:cNvSpPr txBox="1"/>
            <p:nvPr/>
          </p:nvSpPr>
          <p:spPr>
            <a:xfrm>
              <a:off x="0" y="-57150"/>
              <a:ext cx="1224217" cy="396261"/>
            </a:xfrm>
            <a:prstGeom prst="rect">
              <a:avLst/>
            </a:prstGeom>
          </p:spPr>
          <p:txBody>
            <a:bodyPr lIns="50800" tIns="50800" rIns="50800" bIns="50800" rtlCol="0" anchor="ctr"/>
            <a:lstStyle/>
            <a:p>
              <a:pPr algn="ctr">
                <a:lnSpc>
                  <a:spcPts val="3499"/>
                </a:lnSpc>
              </a:pPr>
              <a:endParaRPr/>
            </a:p>
          </p:txBody>
        </p:sp>
      </p:grpSp>
      <p:grpSp>
        <p:nvGrpSpPr>
          <p:cNvPr id="38" name="Group 38"/>
          <p:cNvGrpSpPr/>
          <p:nvPr/>
        </p:nvGrpSpPr>
        <p:grpSpPr>
          <a:xfrm>
            <a:off x="5903580" y="3119058"/>
            <a:ext cx="1285875" cy="1287563"/>
            <a:chOff x="0" y="0"/>
            <a:chExt cx="338667" cy="339111"/>
          </a:xfrm>
        </p:grpSpPr>
        <p:sp>
          <p:nvSpPr>
            <p:cNvPr id="39" name="Freeform 39"/>
            <p:cNvSpPr/>
            <p:nvPr/>
          </p:nvSpPr>
          <p:spPr>
            <a:xfrm>
              <a:off x="0" y="0"/>
              <a:ext cx="338667" cy="339111"/>
            </a:xfrm>
            <a:custGeom>
              <a:avLst/>
              <a:gdLst/>
              <a:ahLst/>
              <a:cxnLst/>
              <a:rect l="l" t="t" r="r" b="b"/>
              <a:pathLst>
                <a:path w="338667" h="339111">
                  <a:moveTo>
                    <a:pt x="0" y="0"/>
                  </a:moveTo>
                  <a:lnTo>
                    <a:pt x="338667" y="0"/>
                  </a:lnTo>
                  <a:lnTo>
                    <a:pt x="338667" y="339111"/>
                  </a:lnTo>
                  <a:lnTo>
                    <a:pt x="0" y="339111"/>
                  </a:lnTo>
                  <a:close/>
                </a:path>
              </a:pathLst>
            </a:custGeom>
            <a:solidFill>
              <a:srgbClr val="000000"/>
            </a:solidFill>
          </p:spPr>
          <p:txBody>
            <a:bodyPr/>
            <a:lstStyle/>
            <a:p>
              <a:endParaRPr lang="en-US"/>
            </a:p>
          </p:txBody>
        </p:sp>
        <p:sp>
          <p:nvSpPr>
            <p:cNvPr id="40" name="TextBox 40"/>
            <p:cNvSpPr txBox="1"/>
            <p:nvPr/>
          </p:nvSpPr>
          <p:spPr>
            <a:xfrm>
              <a:off x="0" y="-57150"/>
              <a:ext cx="338667" cy="396261"/>
            </a:xfrm>
            <a:prstGeom prst="rect">
              <a:avLst/>
            </a:prstGeom>
          </p:spPr>
          <p:txBody>
            <a:bodyPr lIns="50800" tIns="50800" rIns="50800" bIns="50800" rtlCol="0" anchor="ctr"/>
            <a:lstStyle/>
            <a:p>
              <a:pPr algn="ctr">
                <a:lnSpc>
                  <a:spcPts val="3499"/>
                </a:lnSpc>
              </a:pPr>
              <a:endParaRPr/>
            </a:p>
          </p:txBody>
        </p:sp>
      </p:grpSp>
      <p:grpSp>
        <p:nvGrpSpPr>
          <p:cNvPr id="41" name="Group 41"/>
          <p:cNvGrpSpPr/>
          <p:nvPr/>
        </p:nvGrpSpPr>
        <p:grpSpPr>
          <a:xfrm>
            <a:off x="5892800" y="7809238"/>
            <a:ext cx="1285875" cy="1287563"/>
            <a:chOff x="0" y="0"/>
            <a:chExt cx="338667" cy="339111"/>
          </a:xfrm>
        </p:grpSpPr>
        <p:sp>
          <p:nvSpPr>
            <p:cNvPr id="42" name="Freeform 42"/>
            <p:cNvSpPr/>
            <p:nvPr/>
          </p:nvSpPr>
          <p:spPr>
            <a:xfrm>
              <a:off x="0" y="0"/>
              <a:ext cx="338667" cy="339111"/>
            </a:xfrm>
            <a:custGeom>
              <a:avLst/>
              <a:gdLst/>
              <a:ahLst/>
              <a:cxnLst/>
              <a:rect l="l" t="t" r="r" b="b"/>
              <a:pathLst>
                <a:path w="338667" h="339111">
                  <a:moveTo>
                    <a:pt x="0" y="0"/>
                  </a:moveTo>
                  <a:lnTo>
                    <a:pt x="338667" y="0"/>
                  </a:lnTo>
                  <a:lnTo>
                    <a:pt x="338667" y="339111"/>
                  </a:lnTo>
                  <a:lnTo>
                    <a:pt x="0" y="339111"/>
                  </a:lnTo>
                  <a:close/>
                </a:path>
              </a:pathLst>
            </a:custGeom>
            <a:solidFill>
              <a:srgbClr val="000000"/>
            </a:solidFill>
          </p:spPr>
          <p:txBody>
            <a:bodyPr/>
            <a:lstStyle/>
            <a:p>
              <a:endParaRPr lang="en-US"/>
            </a:p>
          </p:txBody>
        </p:sp>
        <p:sp>
          <p:nvSpPr>
            <p:cNvPr id="43" name="TextBox 43"/>
            <p:cNvSpPr txBox="1"/>
            <p:nvPr/>
          </p:nvSpPr>
          <p:spPr>
            <a:xfrm>
              <a:off x="0" y="-57150"/>
              <a:ext cx="338667" cy="396261"/>
            </a:xfrm>
            <a:prstGeom prst="rect">
              <a:avLst/>
            </a:prstGeom>
          </p:spPr>
          <p:txBody>
            <a:bodyPr lIns="50800" tIns="50800" rIns="50800" bIns="50800" rtlCol="0" anchor="ctr"/>
            <a:lstStyle/>
            <a:p>
              <a:pPr algn="ctr">
                <a:lnSpc>
                  <a:spcPts val="3499"/>
                </a:lnSpc>
              </a:pPr>
              <a:endParaRPr/>
            </a:p>
          </p:txBody>
        </p:sp>
      </p:grpSp>
      <p:grpSp>
        <p:nvGrpSpPr>
          <p:cNvPr id="44" name="Group 44"/>
          <p:cNvGrpSpPr/>
          <p:nvPr/>
        </p:nvGrpSpPr>
        <p:grpSpPr>
          <a:xfrm>
            <a:off x="5903580" y="4680918"/>
            <a:ext cx="1285875" cy="1287563"/>
            <a:chOff x="0" y="0"/>
            <a:chExt cx="338667" cy="339111"/>
          </a:xfrm>
        </p:grpSpPr>
        <p:sp>
          <p:nvSpPr>
            <p:cNvPr id="45" name="Freeform 45"/>
            <p:cNvSpPr/>
            <p:nvPr/>
          </p:nvSpPr>
          <p:spPr>
            <a:xfrm>
              <a:off x="0" y="0"/>
              <a:ext cx="338667" cy="339111"/>
            </a:xfrm>
            <a:custGeom>
              <a:avLst/>
              <a:gdLst/>
              <a:ahLst/>
              <a:cxnLst/>
              <a:rect l="l" t="t" r="r" b="b"/>
              <a:pathLst>
                <a:path w="338667" h="339111">
                  <a:moveTo>
                    <a:pt x="0" y="0"/>
                  </a:moveTo>
                  <a:lnTo>
                    <a:pt x="338667" y="0"/>
                  </a:lnTo>
                  <a:lnTo>
                    <a:pt x="338667" y="339111"/>
                  </a:lnTo>
                  <a:lnTo>
                    <a:pt x="0" y="339111"/>
                  </a:lnTo>
                  <a:close/>
                </a:path>
              </a:pathLst>
            </a:custGeom>
            <a:solidFill>
              <a:srgbClr val="000000"/>
            </a:solidFill>
          </p:spPr>
          <p:txBody>
            <a:bodyPr/>
            <a:lstStyle/>
            <a:p>
              <a:endParaRPr lang="en-US"/>
            </a:p>
          </p:txBody>
        </p:sp>
        <p:sp>
          <p:nvSpPr>
            <p:cNvPr id="46" name="TextBox 46"/>
            <p:cNvSpPr txBox="1"/>
            <p:nvPr/>
          </p:nvSpPr>
          <p:spPr>
            <a:xfrm>
              <a:off x="0" y="-57150"/>
              <a:ext cx="338667" cy="396261"/>
            </a:xfrm>
            <a:prstGeom prst="rect">
              <a:avLst/>
            </a:prstGeom>
          </p:spPr>
          <p:txBody>
            <a:bodyPr lIns="50800" tIns="50800" rIns="50800" bIns="50800" rtlCol="0" anchor="ctr"/>
            <a:lstStyle/>
            <a:p>
              <a:pPr algn="ctr">
                <a:lnSpc>
                  <a:spcPts val="3499"/>
                </a:lnSpc>
              </a:pPr>
              <a:endParaRPr/>
            </a:p>
          </p:txBody>
        </p:sp>
      </p:grpSp>
      <p:grpSp>
        <p:nvGrpSpPr>
          <p:cNvPr id="47" name="Group 47"/>
          <p:cNvGrpSpPr/>
          <p:nvPr/>
        </p:nvGrpSpPr>
        <p:grpSpPr>
          <a:xfrm>
            <a:off x="5903580" y="6245450"/>
            <a:ext cx="1285875" cy="1287563"/>
            <a:chOff x="0" y="0"/>
            <a:chExt cx="338667" cy="339111"/>
          </a:xfrm>
        </p:grpSpPr>
        <p:sp>
          <p:nvSpPr>
            <p:cNvPr id="48" name="Freeform 48"/>
            <p:cNvSpPr/>
            <p:nvPr/>
          </p:nvSpPr>
          <p:spPr>
            <a:xfrm>
              <a:off x="0" y="0"/>
              <a:ext cx="338667" cy="339111"/>
            </a:xfrm>
            <a:custGeom>
              <a:avLst/>
              <a:gdLst/>
              <a:ahLst/>
              <a:cxnLst/>
              <a:rect l="l" t="t" r="r" b="b"/>
              <a:pathLst>
                <a:path w="338667" h="339111">
                  <a:moveTo>
                    <a:pt x="0" y="0"/>
                  </a:moveTo>
                  <a:lnTo>
                    <a:pt x="338667" y="0"/>
                  </a:lnTo>
                  <a:lnTo>
                    <a:pt x="338667" y="339111"/>
                  </a:lnTo>
                  <a:lnTo>
                    <a:pt x="0" y="339111"/>
                  </a:lnTo>
                  <a:close/>
                </a:path>
              </a:pathLst>
            </a:custGeom>
            <a:solidFill>
              <a:srgbClr val="000000"/>
            </a:solidFill>
          </p:spPr>
          <p:txBody>
            <a:bodyPr/>
            <a:lstStyle/>
            <a:p>
              <a:endParaRPr lang="en-US"/>
            </a:p>
          </p:txBody>
        </p:sp>
        <p:sp>
          <p:nvSpPr>
            <p:cNvPr id="49" name="TextBox 49"/>
            <p:cNvSpPr txBox="1"/>
            <p:nvPr/>
          </p:nvSpPr>
          <p:spPr>
            <a:xfrm>
              <a:off x="0" y="-57150"/>
              <a:ext cx="338667" cy="396261"/>
            </a:xfrm>
            <a:prstGeom prst="rect">
              <a:avLst/>
            </a:prstGeom>
          </p:spPr>
          <p:txBody>
            <a:bodyPr lIns="50800" tIns="50800" rIns="50800" bIns="50800" rtlCol="0" anchor="ctr"/>
            <a:lstStyle/>
            <a:p>
              <a:pPr algn="ctr">
                <a:lnSpc>
                  <a:spcPts val="3499"/>
                </a:lnSpc>
              </a:pPr>
              <a:endParaRPr/>
            </a:p>
          </p:txBody>
        </p:sp>
      </p:grpSp>
      <p:grpSp>
        <p:nvGrpSpPr>
          <p:cNvPr id="50" name="Group 50"/>
          <p:cNvGrpSpPr/>
          <p:nvPr/>
        </p:nvGrpSpPr>
        <p:grpSpPr>
          <a:xfrm>
            <a:off x="774700" y="9935001"/>
            <a:ext cx="6780306" cy="3086100"/>
            <a:chOff x="0" y="0"/>
            <a:chExt cx="1785760" cy="812800"/>
          </a:xfrm>
        </p:grpSpPr>
        <p:sp>
          <p:nvSpPr>
            <p:cNvPr id="51" name="Freeform 51"/>
            <p:cNvSpPr/>
            <p:nvPr/>
          </p:nvSpPr>
          <p:spPr>
            <a:xfrm>
              <a:off x="0" y="0"/>
              <a:ext cx="1785760" cy="812800"/>
            </a:xfrm>
            <a:custGeom>
              <a:avLst/>
              <a:gdLst/>
              <a:ahLst/>
              <a:cxnLst/>
              <a:rect l="l" t="t" r="r" b="b"/>
              <a:pathLst>
                <a:path w="1785760" h="812800">
                  <a:moveTo>
                    <a:pt x="0" y="0"/>
                  </a:moveTo>
                  <a:lnTo>
                    <a:pt x="1785760" y="0"/>
                  </a:lnTo>
                  <a:lnTo>
                    <a:pt x="1785760" y="812800"/>
                  </a:lnTo>
                  <a:lnTo>
                    <a:pt x="0" y="812800"/>
                  </a:lnTo>
                  <a:close/>
                </a:path>
              </a:pathLst>
            </a:custGeom>
            <a:solidFill>
              <a:srgbClr val="64656A"/>
            </a:solidFill>
          </p:spPr>
          <p:txBody>
            <a:bodyPr/>
            <a:lstStyle/>
            <a:p>
              <a:endParaRPr lang="en-US"/>
            </a:p>
          </p:txBody>
        </p:sp>
        <p:sp>
          <p:nvSpPr>
            <p:cNvPr id="52" name="TextBox 52"/>
            <p:cNvSpPr txBox="1"/>
            <p:nvPr/>
          </p:nvSpPr>
          <p:spPr>
            <a:xfrm>
              <a:off x="0" y="-57150"/>
              <a:ext cx="1785760" cy="869950"/>
            </a:xfrm>
            <a:prstGeom prst="rect">
              <a:avLst/>
            </a:prstGeom>
          </p:spPr>
          <p:txBody>
            <a:bodyPr lIns="50800" tIns="50800" rIns="50800" bIns="50800" rtlCol="0" anchor="ctr"/>
            <a:lstStyle/>
            <a:p>
              <a:pPr algn="ctr">
                <a:lnSpc>
                  <a:spcPts val="3499"/>
                </a:lnSpc>
              </a:pPr>
              <a:endParaRPr/>
            </a:p>
          </p:txBody>
        </p:sp>
      </p:grpSp>
      <p:grpSp>
        <p:nvGrpSpPr>
          <p:cNvPr id="53" name="Group 53"/>
          <p:cNvGrpSpPr/>
          <p:nvPr/>
        </p:nvGrpSpPr>
        <p:grpSpPr>
          <a:xfrm rot="-570252">
            <a:off x="-1370063" y="8685538"/>
            <a:ext cx="3086100" cy="2700338"/>
            <a:chOff x="0" y="0"/>
            <a:chExt cx="812800" cy="711200"/>
          </a:xfrm>
        </p:grpSpPr>
        <p:sp>
          <p:nvSpPr>
            <p:cNvPr id="54" name="Freeform 54"/>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FE8304"/>
            </a:solidFill>
          </p:spPr>
          <p:txBody>
            <a:bodyPr/>
            <a:lstStyle/>
            <a:p>
              <a:endParaRPr lang="en-US"/>
            </a:p>
          </p:txBody>
        </p:sp>
        <p:sp>
          <p:nvSpPr>
            <p:cNvPr id="55" name="TextBox 55"/>
            <p:cNvSpPr txBox="1"/>
            <p:nvPr/>
          </p:nvSpPr>
          <p:spPr>
            <a:xfrm>
              <a:off x="127000" y="273050"/>
              <a:ext cx="558800" cy="387350"/>
            </a:xfrm>
            <a:prstGeom prst="rect">
              <a:avLst/>
            </a:prstGeom>
          </p:spPr>
          <p:txBody>
            <a:bodyPr lIns="50800" tIns="50800" rIns="50800" bIns="50800" rtlCol="0" anchor="ctr"/>
            <a:lstStyle/>
            <a:p>
              <a:pPr algn="ctr">
                <a:lnSpc>
                  <a:spcPts val="3499"/>
                </a:lnSpc>
              </a:pPr>
              <a:endParaRPr/>
            </a:p>
          </p:txBody>
        </p:sp>
      </p:grpSp>
      <p:sp>
        <p:nvSpPr>
          <p:cNvPr id="56" name="Freeform 56"/>
          <p:cNvSpPr/>
          <p:nvPr/>
        </p:nvSpPr>
        <p:spPr>
          <a:xfrm>
            <a:off x="5988999" y="3338885"/>
            <a:ext cx="1093477" cy="837007"/>
          </a:xfrm>
          <a:custGeom>
            <a:avLst/>
            <a:gdLst/>
            <a:ahLst/>
            <a:cxnLst/>
            <a:rect l="l" t="t" r="r" b="b"/>
            <a:pathLst>
              <a:path w="1093477" h="837007">
                <a:moveTo>
                  <a:pt x="0" y="0"/>
                </a:moveTo>
                <a:lnTo>
                  <a:pt x="1093477" y="0"/>
                </a:lnTo>
                <a:lnTo>
                  <a:pt x="1093477" y="837007"/>
                </a:lnTo>
                <a:lnTo>
                  <a:pt x="0" y="83700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7" name="Freeform 57"/>
          <p:cNvSpPr/>
          <p:nvPr/>
        </p:nvSpPr>
        <p:spPr>
          <a:xfrm>
            <a:off x="6034132" y="4835862"/>
            <a:ext cx="1003212" cy="977675"/>
          </a:xfrm>
          <a:custGeom>
            <a:avLst/>
            <a:gdLst/>
            <a:ahLst/>
            <a:cxnLst/>
            <a:rect l="l" t="t" r="r" b="b"/>
            <a:pathLst>
              <a:path w="1003212" h="977675">
                <a:moveTo>
                  <a:pt x="0" y="0"/>
                </a:moveTo>
                <a:lnTo>
                  <a:pt x="1003211" y="0"/>
                </a:lnTo>
                <a:lnTo>
                  <a:pt x="1003211" y="977675"/>
                </a:lnTo>
                <a:lnTo>
                  <a:pt x="0" y="97767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8" name="Freeform 58"/>
          <p:cNvSpPr/>
          <p:nvPr/>
        </p:nvSpPr>
        <p:spPr>
          <a:xfrm>
            <a:off x="6081889" y="7939405"/>
            <a:ext cx="907698" cy="1027230"/>
          </a:xfrm>
          <a:custGeom>
            <a:avLst/>
            <a:gdLst/>
            <a:ahLst/>
            <a:cxnLst/>
            <a:rect l="l" t="t" r="r" b="b"/>
            <a:pathLst>
              <a:path w="907698" h="1027230">
                <a:moveTo>
                  <a:pt x="0" y="0"/>
                </a:moveTo>
                <a:lnTo>
                  <a:pt x="907697" y="0"/>
                </a:lnTo>
                <a:lnTo>
                  <a:pt x="907697" y="1027230"/>
                </a:lnTo>
                <a:lnTo>
                  <a:pt x="0" y="102723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59" name="Freeform 59"/>
          <p:cNvSpPr/>
          <p:nvPr/>
        </p:nvSpPr>
        <p:spPr>
          <a:xfrm>
            <a:off x="6000262" y="6411506"/>
            <a:ext cx="1092511" cy="955450"/>
          </a:xfrm>
          <a:custGeom>
            <a:avLst/>
            <a:gdLst/>
            <a:ahLst/>
            <a:cxnLst/>
            <a:rect l="l" t="t" r="r" b="b"/>
            <a:pathLst>
              <a:path w="1092511" h="955450">
                <a:moveTo>
                  <a:pt x="0" y="0"/>
                </a:moveTo>
                <a:lnTo>
                  <a:pt x="1092511" y="0"/>
                </a:lnTo>
                <a:lnTo>
                  <a:pt x="1092511" y="955451"/>
                </a:lnTo>
                <a:lnTo>
                  <a:pt x="0" y="955451"/>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60" name="TextBox 60"/>
          <p:cNvSpPr txBox="1"/>
          <p:nvPr/>
        </p:nvSpPr>
        <p:spPr>
          <a:xfrm>
            <a:off x="1244600" y="1171258"/>
            <a:ext cx="8610229" cy="1061720"/>
          </a:xfrm>
          <a:prstGeom prst="rect">
            <a:avLst/>
          </a:prstGeom>
        </p:spPr>
        <p:txBody>
          <a:bodyPr lIns="0" tIns="0" rIns="0" bIns="0" rtlCol="0" anchor="t">
            <a:spAutoFit/>
          </a:bodyPr>
          <a:lstStyle/>
          <a:p>
            <a:pPr algn="l">
              <a:lnSpc>
                <a:spcPts val="8499"/>
              </a:lnSpc>
            </a:pPr>
            <a:r>
              <a:rPr lang="en-US" sz="6799" b="1">
                <a:solidFill>
                  <a:srgbClr val="1D1A1B"/>
                </a:solidFill>
                <a:latin typeface="Nexa Heavy"/>
                <a:ea typeface="Nexa Heavy"/>
                <a:cs typeface="Nexa Heavy"/>
                <a:sym typeface="Nexa Heavy"/>
              </a:rPr>
              <a:t>Our Values </a:t>
            </a:r>
          </a:p>
        </p:txBody>
      </p:sp>
      <p:sp>
        <p:nvSpPr>
          <p:cNvPr id="61" name="TextBox 61"/>
          <p:cNvSpPr txBox="1"/>
          <p:nvPr/>
        </p:nvSpPr>
        <p:spPr>
          <a:xfrm>
            <a:off x="1244600" y="2201924"/>
            <a:ext cx="15798800" cy="339725"/>
          </a:xfrm>
          <a:prstGeom prst="rect">
            <a:avLst/>
          </a:prstGeom>
        </p:spPr>
        <p:txBody>
          <a:bodyPr lIns="0" tIns="0" rIns="0" bIns="0" rtlCol="0" anchor="t">
            <a:spAutoFit/>
          </a:bodyPr>
          <a:lstStyle/>
          <a:p>
            <a:pPr algn="l">
              <a:lnSpc>
                <a:spcPts val="2800"/>
              </a:lnSpc>
            </a:pPr>
            <a:r>
              <a:rPr lang="en-US" sz="2000">
                <a:solidFill>
                  <a:srgbClr val="1D1A1B"/>
                </a:solidFill>
                <a:latin typeface="Nexa"/>
                <a:ea typeface="Nexa"/>
                <a:cs typeface="Nexa"/>
                <a:sym typeface="Nexa"/>
              </a:rPr>
              <a:t>Our values serve as the foundation of our work, guiding our actions and commitments every day.</a:t>
            </a:r>
          </a:p>
        </p:txBody>
      </p:sp>
      <p:sp>
        <p:nvSpPr>
          <p:cNvPr id="62" name="TextBox 62"/>
          <p:cNvSpPr txBox="1"/>
          <p:nvPr/>
        </p:nvSpPr>
        <p:spPr>
          <a:xfrm>
            <a:off x="1579323" y="3389088"/>
            <a:ext cx="4000314" cy="669925"/>
          </a:xfrm>
          <a:prstGeom prst="rect">
            <a:avLst/>
          </a:prstGeom>
        </p:spPr>
        <p:txBody>
          <a:bodyPr lIns="0" tIns="0" rIns="0" bIns="0" rtlCol="0" anchor="t">
            <a:spAutoFit/>
          </a:bodyPr>
          <a:lstStyle/>
          <a:p>
            <a:pPr algn="l">
              <a:lnSpc>
                <a:spcPts val="5599"/>
              </a:lnSpc>
            </a:pPr>
            <a:r>
              <a:rPr lang="en-US" sz="3999" b="1">
                <a:solidFill>
                  <a:srgbClr val="FFFFFF"/>
                </a:solidFill>
                <a:latin typeface="Nexa Bold"/>
                <a:ea typeface="Nexa Bold"/>
                <a:cs typeface="Nexa Bold"/>
                <a:sym typeface="Nexa Bold"/>
              </a:rPr>
              <a:t>Integrity</a:t>
            </a:r>
          </a:p>
        </p:txBody>
      </p:sp>
      <p:sp>
        <p:nvSpPr>
          <p:cNvPr id="63" name="TextBox 63"/>
          <p:cNvSpPr txBox="1"/>
          <p:nvPr/>
        </p:nvSpPr>
        <p:spPr>
          <a:xfrm>
            <a:off x="1549400" y="4956400"/>
            <a:ext cx="4000314" cy="669925"/>
          </a:xfrm>
          <a:prstGeom prst="rect">
            <a:avLst/>
          </a:prstGeom>
        </p:spPr>
        <p:txBody>
          <a:bodyPr lIns="0" tIns="0" rIns="0" bIns="0" rtlCol="0" anchor="t">
            <a:spAutoFit/>
          </a:bodyPr>
          <a:lstStyle/>
          <a:p>
            <a:pPr algn="l">
              <a:lnSpc>
                <a:spcPts val="5599"/>
              </a:lnSpc>
            </a:pPr>
            <a:r>
              <a:rPr lang="en-US" sz="3999" b="1">
                <a:solidFill>
                  <a:srgbClr val="FFFFFF"/>
                </a:solidFill>
                <a:latin typeface="Nexa Bold"/>
                <a:ea typeface="Nexa Bold"/>
                <a:cs typeface="Nexa Bold"/>
                <a:sym typeface="Nexa Bold"/>
              </a:rPr>
              <a:t>Authenticity</a:t>
            </a:r>
          </a:p>
        </p:txBody>
      </p:sp>
      <p:sp>
        <p:nvSpPr>
          <p:cNvPr id="64" name="TextBox 64"/>
          <p:cNvSpPr txBox="1"/>
          <p:nvPr/>
        </p:nvSpPr>
        <p:spPr>
          <a:xfrm>
            <a:off x="1568543" y="6238356"/>
            <a:ext cx="4000314" cy="1225550"/>
          </a:xfrm>
          <a:prstGeom prst="rect">
            <a:avLst/>
          </a:prstGeom>
        </p:spPr>
        <p:txBody>
          <a:bodyPr lIns="0" tIns="0" rIns="0" bIns="0" rtlCol="0" anchor="t">
            <a:spAutoFit/>
          </a:bodyPr>
          <a:lstStyle/>
          <a:p>
            <a:pPr algn="l">
              <a:lnSpc>
                <a:spcPts val="4900"/>
              </a:lnSpc>
            </a:pPr>
            <a:r>
              <a:rPr lang="en-US" sz="3500" b="1">
                <a:solidFill>
                  <a:srgbClr val="FFFFFF"/>
                </a:solidFill>
                <a:latin typeface="Nexa Bold"/>
                <a:ea typeface="Nexa Bold"/>
                <a:cs typeface="Nexa Bold"/>
                <a:sym typeface="Nexa Bold"/>
              </a:rPr>
              <a:t>Commitment to a bigger cause</a:t>
            </a:r>
          </a:p>
        </p:txBody>
      </p:sp>
      <p:sp>
        <p:nvSpPr>
          <p:cNvPr id="65" name="TextBox 65"/>
          <p:cNvSpPr txBox="1"/>
          <p:nvPr/>
        </p:nvSpPr>
        <p:spPr>
          <a:xfrm>
            <a:off x="1579323" y="8084720"/>
            <a:ext cx="4000314" cy="669925"/>
          </a:xfrm>
          <a:prstGeom prst="rect">
            <a:avLst/>
          </a:prstGeom>
        </p:spPr>
        <p:txBody>
          <a:bodyPr lIns="0" tIns="0" rIns="0" bIns="0" rtlCol="0" anchor="t">
            <a:spAutoFit/>
          </a:bodyPr>
          <a:lstStyle/>
          <a:p>
            <a:pPr algn="l">
              <a:lnSpc>
                <a:spcPts val="5599"/>
              </a:lnSpc>
            </a:pPr>
            <a:r>
              <a:rPr lang="en-US" sz="3999" b="1">
                <a:solidFill>
                  <a:srgbClr val="FFFFFF"/>
                </a:solidFill>
                <a:latin typeface="Nexa Bold"/>
                <a:ea typeface="Nexa Bold"/>
                <a:cs typeface="Nexa Bold"/>
                <a:sym typeface="Nexa Bold"/>
              </a:rPr>
              <a:t>Co-Creators</a:t>
            </a:r>
          </a:p>
        </p:txBody>
      </p:sp>
      <p:sp>
        <p:nvSpPr>
          <p:cNvPr id="66" name="TextBox 66"/>
          <p:cNvSpPr txBox="1"/>
          <p:nvPr/>
        </p:nvSpPr>
        <p:spPr>
          <a:xfrm>
            <a:off x="7442200" y="3397715"/>
            <a:ext cx="9396894" cy="692150"/>
          </a:xfrm>
          <a:prstGeom prst="rect">
            <a:avLst/>
          </a:prstGeom>
        </p:spPr>
        <p:txBody>
          <a:bodyPr lIns="0" tIns="0" rIns="0" bIns="0" rtlCol="0" anchor="t">
            <a:spAutoFit/>
          </a:bodyPr>
          <a:lstStyle/>
          <a:p>
            <a:pPr algn="l">
              <a:lnSpc>
                <a:spcPts val="2800"/>
              </a:lnSpc>
            </a:pPr>
            <a:r>
              <a:rPr lang="en-US" sz="2000">
                <a:solidFill>
                  <a:srgbClr val="FFFFFF"/>
                </a:solidFill>
                <a:latin typeface="Nexa"/>
                <a:ea typeface="Nexa"/>
                <a:cs typeface="Nexa"/>
                <a:sym typeface="Nexa"/>
              </a:rPr>
              <a:t>We uphold integrity by keeping our commitments to colleagues and partners, embedding honesty and accountability in every interaction.</a:t>
            </a:r>
          </a:p>
        </p:txBody>
      </p:sp>
      <p:sp>
        <p:nvSpPr>
          <p:cNvPr id="67" name="TextBox 67"/>
          <p:cNvSpPr txBox="1"/>
          <p:nvPr/>
        </p:nvSpPr>
        <p:spPr>
          <a:xfrm>
            <a:off x="7391953" y="4788993"/>
            <a:ext cx="9396894" cy="1044575"/>
          </a:xfrm>
          <a:prstGeom prst="rect">
            <a:avLst/>
          </a:prstGeom>
        </p:spPr>
        <p:txBody>
          <a:bodyPr lIns="0" tIns="0" rIns="0" bIns="0" rtlCol="0" anchor="t">
            <a:spAutoFit/>
          </a:bodyPr>
          <a:lstStyle/>
          <a:p>
            <a:pPr algn="l">
              <a:lnSpc>
                <a:spcPts val="2800"/>
              </a:lnSpc>
            </a:pPr>
            <a:r>
              <a:rPr lang="en-US" sz="2000">
                <a:solidFill>
                  <a:srgbClr val="FFFFFF"/>
                </a:solidFill>
                <a:latin typeface="Nexa"/>
                <a:ea typeface="Nexa"/>
                <a:cs typeface="Nexa"/>
                <a:sym typeface="Nexa"/>
              </a:rPr>
              <a:t>We practice authenticity by openly acknowledging our challenges. Staying true to our values helps us respond with fairness and integrity in all situations.</a:t>
            </a:r>
          </a:p>
        </p:txBody>
      </p:sp>
      <p:sp>
        <p:nvSpPr>
          <p:cNvPr id="68" name="TextBox 68"/>
          <p:cNvSpPr txBox="1"/>
          <p:nvPr/>
        </p:nvSpPr>
        <p:spPr>
          <a:xfrm>
            <a:off x="7391953" y="6395206"/>
            <a:ext cx="9396894" cy="1044575"/>
          </a:xfrm>
          <a:prstGeom prst="rect">
            <a:avLst/>
          </a:prstGeom>
        </p:spPr>
        <p:txBody>
          <a:bodyPr lIns="0" tIns="0" rIns="0" bIns="0" rtlCol="0" anchor="t">
            <a:spAutoFit/>
          </a:bodyPr>
          <a:lstStyle/>
          <a:p>
            <a:pPr algn="l">
              <a:lnSpc>
                <a:spcPts val="2800"/>
              </a:lnSpc>
            </a:pPr>
            <a:r>
              <a:rPr lang="en-US" sz="2000">
                <a:solidFill>
                  <a:srgbClr val="FFFFFF"/>
                </a:solidFill>
                <a:latin typeface="Nexa"/>
                <a:ea typeface="Nexa"/>
                <a:cs typeface="Nexa"/>
                <a:sym typeface="Nexa"/>
              </a:rPr>
              <a:t>Our commitment extends beyond individual goals, embracing interconnected interests with nature, our community, customers, partners, and colleagues.</a:t>
            </a:r>
          </a:p>
        </p:txBody>
      </p:sp>
      <p:sp>
        <p:nvSpPr>
          <p:cNvPr id="69" name="TextBox 69"/>
          <p:cNvSpPr txBox="1"/>
          <p:nvPr/>
        </p:nvSpPr>
        <p:spPr>
          <a:xfrm>
            <a:off x="7391953" y="8087895"/>
            <a:ext cx="9396894" cy="692150"/>
          </a:xfrm>
          <a:prstGeom prst="rect">
            <a:avLst/>
          </a:prstGeom>
        </p:spPr>
        <p:txBody>
          <a:bodyPr lIns="0" tIns="0" rIns="0" bIns="0" rtlCol="0" anchor="t">
            <a:spAutoFit/>
          </a:bodyPr>
          <a:lstStyle/>
          <a:p>
            <a:pPr algn="l">
              <a:lnSpc>
                <a:spcPts val="2800"/>
              </a:lnSpc>
            </a:pPr>
            <a:r>
              <a:rPr lang="en-US" sz="2000">
                <a:solidFill>
                  <a:srgbClr val="FFFFFF"/>
                </a:solidFill>
                <a:latin typeface="Nexa"/>
                <a:ea typeface="Nexa"/>
                <a:cs typeface="Nexa"/>
                <a:sym typeface="Nexa"/>
              </a:rPr>
              <a:t>We focus on learning from challenges and moving forward, fostering a supportive environment that encourages collaboration and innovation.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659062" y="3601761"/>
            <a:ext cx="2170979" cy="1865685"/>
            <a:chOff x="0" y="0"/>
            <a:chExt cx="812800" cy="698500"/>
          </a:xfrm>
        </p:grpSpPr>
        <p:sp>
          <p:nvSpPr>
            <p:cNvPr id="3" name="Freeform 3"/>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FF8602"/>
            </a:solidFill>
            <a:ln cap="sq">
              <a:noFill/>
              <a:prstDash val="solid"/>
              <a:miter/>
            </a:ln>
          </p:spPr>
          <p:txBody>
            <a:bodyPr/>
            <a:lstStyle/>
            <a:p>
              <a:endParaRPr lang="en-US"/>
            </a:p>
          </p:txBody>
        </p:sp>
        <p:sp>
          <p:nvSpPr>
            <p:cNvPr id="4" name="TextBox 4"/>
            <p:cNvSpPr txBox="1"/>
            <p:nvPr/>
          </p:nvSpPr>
          <p:spPr>
            <a:xfrm>
              <a:off x="114300" y="-57150"/>
              <a:ext cx="584200" cy="755650"/>
            </a:xfrm>
            <a:prstGeom prst="rect">
              <a:avLst/>
            </a:prstGeom>
          </p:spPr>
          <p:txBody>
            <a:bodyPr lIns="50800" tIns="50800" rIns="50800" bIns="50800" rtlCol="0" anchor="ctr"/>
            <a:lstStyle/>
            <a:p>
              <a:pPr algn="ctr">
                <a:lnSpc>
                  <a:spcPts val="3499"/>
                </a:lnSpc>
              </a:pPr>
              <a:endParaRPr/>
            </a:p>
          </p:txBody>
        </p:sp>
      </p:grpSp>
      <p:grpSp>
        <p:nvGrpSpPr>
          <p:cNvPr id="5" name="Group 5"/>
          <p:cNvGrpSpPr/>
          <p:nvPr/>
        </p:nvGrpSpPr>
        <p:grpSpPr>
          <a:xfrm>
            <a:off x="5892800" y="3601761"/>
            <a:ext cx="2170979" cy="1865685"/>
            <a:chOff x="0" y="0"/>
            <a:chExt cx="812800" cy="698500"/>
          </a:xfrm>
        </p:grpSpPr>
        <p:sp>
          <p:nvSpPr>
            <p:cNvPr id="6" name="Freeform 6"/>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FF8602"/>
            </a:solidFill>
            <a:ln cap="sq">
              <a:noFill/>
              <a:prstDash val="solid"/>
              <a:miter/>
            </a:ln>
          </p:spPr>
          <p:txBody>
            <a:bodyPr/>
            <a:lstStyle/>
            <a:p>
              <a:endParaRPr lang="en-US"/>
            </a:p>
          </p:txBody>
        </p:sp>
        <p:sp>
          <p:nvSpPr>
            <p:cNvPr id="7" name="TextBox 7"/>
            <p:cNvSpPr txBox="1"/>
            <p:nvPr/>
          </p:nvSpPr>
          <p:spPr>
            <a:xfrm>
              <a:off x="114300" y="-57150"/>
              <a:ext cx="584200" cy="755650"/>
            </a:xfrm>
            <a:prstGeom prst="rect">
              <a:avLst/>
            </a:prstGeom>
          </p:spPr>
          <p:txBody>
            <a:bodyPr lIns="50800" tIns="50800" rIns="50800" bIns="50800" rtlCol="0" anchor="ctr"/>
            <a:lstStyle/>
            <a:p>
              <a:pPr algn="ctr">
                <a:lnSpc>
                  <a:spcPts val="3499"/>
                </a:lnSpc>
              </a:pPr>
              <a:endParaRPr/>
            </a:p>
          </p:txBody>
        </p:sp>
      </p:grpSp>
      <p:grpSp>
        <p:nvGrpSpPr>
          <p:cNvPr id="8" name="Group 8"/>
          <p:cNvGrpSpPr/>
          <p:nvPr/>
        </p:nvGrpSpPr>
        <p:grpSpPr>
          <a:xfrm>
            <a:off x="10248545" y="3525317"/>
            <a:ext cx="2170979" cy="1865685"/>
            <a:chOff x="0" y="0"/>
            <a:chExt cx="812800" cy="698500"/>
          </a:xfrm>
        </p:grpSpPr>
        <p:sp>
          <p:nvSpPr>
            <p:cNvPr id="9" name="Freeform 9"/>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FF8602"/>
            </a:solidFill>
            <a:ln cap="sq">
              <a:noFill/>
              <a:prstDash val="solid"/>
              <a:miter/>
            </a:ln>
          </p:spPr>
          <p:txBody>
            <a:bodyPr/>
            <a:lstStyle/>
            <a:p>
              <a:endParaRPr lang="en-US"/>
            </a:p>
          </p:txBody>
        </p:sp>
        <p:sp>
          <p:nvSpPr>
            <p:cNvPr id="10" name="TextBox 10"/>
            <p:cNvSpPr txBox="1"/>
            <p:nvPr/>
          </p:nvSpPr>
          <p:spPr>
            <a:xfrm>
              <a:off x="114300" y="-57150"/>
              <a:ext cx="584200" cy="755650"/>
            </a:xfrm>
            <a:prstGeom prst="rect">
              <a:avLst/>
            </a:prstGeom>
          </p:spPr>
          <p:txBody>
            <a:bodyPr lIns="50800" tIns="50800" rIns="50800" bIns="50800" rtlCol="0" anchor="ctr"/>
            <a:lstStyle/>
            <a:p>
              <a:pPr algn="ctr">
                <a:lnSpc>
                  <a:spcPts val="3499"/>
                </a:lnSpc>
              </a:pPr>
              <a:endParaRPr/>
            </a:p>
          </p:txBody>
        </p:sp>
      </p:grpSp>
      <p:sp>
        <p:nvSpPr>
          <p:cNvPr id="11" name="AutoShape 11"/>
          <p:cNvSpPr/>
          <p:nvPr/>
        </p:nvSpPr>
        <p:spPr>
          <a:xfrm flipV="1">
            <a:off x="4796254" y="3601761"/>
            <a:ext cx="0" cy="4726574"/>
          </a:xfrm>
          <a:prstGeom prst="line">
            <a:avLst/>
          </a:prstGeom>
          <a:ln w="9525" cap="flat">
            <a:solidFill>
              <a:srgbClr val="1D1A1B"/>
            </a:solidFill>
            <a:prstDash val="solid"/>
            <a:headEnd type="none" w="sm" len="sm"/>
            <a:tailEnd type="none" w="sm" len="sm"/>
          </a:ln>
        </p:spPr>
        <p:txBody>
          <a:bodyPr/>
          <a:lstStyle/>
          <a:p>
            <a:endParaRPr lang="en-US"/>
          </a:p>
        </p:txBody>
      </p:sp>
      <p:sp>
        <p:nvSpPr>
          <p:cNvPr id="12" name="AutoShape 12"/>
          <p:cNvSpPr/>
          <p:nvPr/>
        </p:nvSpPr>
        <p:spPr>
          <a:xfrm flipV="1">
            <a:off x="9053248" y="3450625"/>
            <a:ext cx="0" cy="4726574"/>
          </a:xfrm>
          <a:prstGeom prst="line">
            <a:avLst/>
          </a:prstGeom>
          <a:ln w="9525" cap="flat">
            <a:solidFill>
              <a:srgbClr val="1D1A1B"/>
            </a:solidFill>
            <a:prstDash val="solid"/>
            <a:headEnd type="none" w="sm" len="sm"/>
            <a:tailEnd type="none" w="sm" len="sm"/>
          </a:ln>
        </p:spPr>
        <p:txBody>
          <a:bodyPr/>
          <a:lstStyle/>
          <a:p>
            <a:endParaRPr lang="en-US"/>
          </a:p>
        </p:txBody>
      </p:sp>
      <p:grpSp>
        <p:nvGrpSpPr>
          <p:cNvPr id="13" name="Group 13"/>
          <p:cNvGrpSpPr/>
          <p:nvPr/>
        </p:nvGrpSpPr>
        <p:grpSpPr>
          <a:xfrm>
            <a:off x="-673113" y="9251081"/>
            <a:ext cx="5321313" cy="2446670"/>
            <a:chOff x="0" y="0"/>
            <a:chExt cx="1223810" cy="562692"/>
          </a:xfrm>
        </p:grpSpPr>
        <p:sp>
          <p:nvSpPr>
            <p:cNvPr id="14" name="Freeform 14"/>
            <p:cNvSpPr/>
            <p:nvPr/>
          </p:nvSpPr>
          <p:spPr>
            <a:xfrm>
              <a:off x="0" y="0"/>
              <a:ext cx="1223810" cy="562692"/>
            </a:xfrm>
            <a:custGeom>
              <a:avLst/>
              <a:gdLst/>
              <a:ahLst/>
              <a:cxnLst/>
              <a:rect l="l" t="t" r="r" b="b"/>
              <a:pathLst>
                <a:path w="1223810" h="562692">
                  <a:moveTo>
                    <a:pt x="1223810" y="281346"/>
                  </a:moveTo>
                  <a:lnTo>
                    <a:pt x="1020610" y="562692"/>
                  </a:lnTo>
                  <a:lnTo>
                    <a:pt x="203200" y="562692"/>
                  </a:lnTo>
                  <a:lnTo>
                    <a:pt x="0" y="281346"/>
                  </a:lnTo>
                  <a:lnTo>
                    <a:pt x="203200" y="0"/>
                  </a:lnTo>
                  <a:lnTo>
                    <a:pt x="1020610" y="0"/>
                  </a:lnTo>
                  <a:lnTo>
                    <a:pt x="1223810" y="281346"/>
                  </a:lnTo>
                  <a:close/>
                </a:path>
              </a:pathLst>
            </a:custGeom>
            <a:solidFill>
              <a:srgbClr val="64656A"/>
            </a:solidFill>
          </p:spPr>
          <p:txBody>
            <a:bodyPr/>
            <a:lstStyle/>
            <a:p>
              <a:endParaRPr lang="en-US"/>
            </a:p>
          </p:txBody>
        </p:sp>
        <p:sp>
          <p:nvSpPr>
            <p:cNvPr id="15" name="TextBox 15"/>
            <p:cNvSpPr txBox="1"/>
            <p:nvPr/>
          </p:nvSpPr>
          <p:spPr>
            <a:xfrm>
              <a:off x="114300" y="-57150"/>
              <a:ext cx="995210" cy="619842"/>
            </a:xfrm>
            <a:prstGeom prst="rect">
              <a:avLst/>
            </a:prstGeom>
          </p:spPr>
          <p:txBody>
            <a:bodyPr lIns="50800" tIns="50800" rIns="50800" bIns="50800" rtlCol="0" anchor="ctr"/>
            <a:lstStyle/>
            <a:p>
              <a:pPr algn="ctr">
                <a:lnSpc>
                  <a:spcPts val="3499"/>
                </a:lnSpc>
              </a:pPr>
              <a:endParaRPr/>
            </a:p>
          </p:txBody>
        </p:sp>
      </p:grpSp>
      <p:grpSp>
        <p:nvGrpSpPr>
          <p:cNvPr id="16" name="Group 16"/>
          <p:cNvGrpSpPr/>
          <p:nvPr/>
        </p:nvGrpSpPr>
        <p:grpSpPr>
          <a:xfrm>
            <a:off x="-673113" y="8675100"/>
            <a:ext cx="2673102" cy="1151961"/>
            <a:chOff x="0" y="0"/>
            <a:chExt cx="1482931" cy="639062"/>
          </a:xfrm>
        </p:grpSpPr>
        <p:sp>
          <p:nvSpPr>
            <p:cNvPr id="17" name="Freeform 17"/>
            <p:cNvSpPr/>
            <p:nvPr/>
          </p:nvSpPr>
          <p:spPr>
            <a:xfrm>
              <a:off x="0" y="0"/>
              <a:ext cx="1482931" cy="639062"/>
            </a:xfrm>
            <a:custGeom>
              <a:avLst/>
              <a:gdLst/>
              <a:ahLst/>
              <a:cxnLst/>
              <a:rect l="l" t="t" r="r" b="b"/>
              <a:pathLst>
                <a:path w="1482931" h="639062">
                  <a:moveTo>
                    <a:pt x="1482931" y="319531"/>
                  </a:moveTo>
                  <a:lnTo>
                    <a:pt x="1279731" y="639062"/>
                  </a:lnTo>
                  <a:lnTo>
                    <a:pt x="203200" y="639062"/>
                  </a:lnTo>
                  <a:lnTo>
                    <a:pt x="0" y="319531"/>
                  </a:lnTo>
                  <a:lnTo>
                    <a:pt x="203200" y="0"/>
                  </a:lnTo>
                  <a:lnTo>
                    <a:pt x="1279731" y="0"/>
                  </a:lnTo>
                  <a:lnTo>
                    <a:pt x="1482931" y="319531"/>
                  </a:lnTo>
                  <a:close/>
                </a:path>
              </a:pathLst>
            </a:custGeom>
            <a:solidFill>
              <a:srgbClr val="FF8602"/>
            </a:solidFill>
            <a:ln cap="sq">
              <a:noFill/>
              <a:prstDash val="solid"/>
              <a:miter/>
            </a:ln>
          </p:spPr>
          <p:txBody>
            <a:bodyPr/>
            <a:lstStyle/>
            <a:p>
              <a:endParaRPr lang="en-US"/>
            </a:p>
          </p:txBody>
        </p:sp>
        <p:sp>
          <p:nvSpPr>
            <p:cNvPr id="18" name="TextBox 18"/>
            <p:cNvSpPr txBox="1"/>
            <p:nvPr/>
          </p:nvSpPr>
          <p:spPr>
            <a:xfrm>
              <a:off x="114300" y="-57150"/>
              <a:ext cx="1254331" cy="696212"/>
            </a:xfrm>
            <a:prstGeom prst="rect">
              <a:avLst/>
            </a:prstGeom>
          </p:spPr>
          <p:txBody>
            <a:bodyPr lIns="50800" tIns="50800" rIns="50800" bIns="50800" rtlCol="0" anchor="ctr"/>
            <a:lstStyle/>
            <a:p>
              <a:pPr algn="ctr">
                <a:lnSpc>
                  <a:spcPts val="3499"/>
                </a:lnSpc>
              </a:pPr>
              <a:endParaRPr/>
            </a:p>
          </p:txBody>
        </p:sp>
      </p:grpSp>
      <p:grpSp>
        <p:nvGrpSpPr>
          <p:cNvPr id="19" name="Group 19"/>
          <p:cNvGrpSpPr/>
          <p:nvPr/>
        </p:nvGrpSpPr>
        <p:grpSpPr>
          <a:xfrm>
            <a:off x="2450358" y="9762097"/>
            <a:ext cx="14808942" cy="1198000"/>
            <a:chOff x="0" y="0"/>
            <a:chExt cx="7899698" cy="639062"/>
          </a:xfrm>
        </p:grpSpPr>
        <p:sp>
          <p:nvSpPr>
            <p:cNvPr id="20" name="Freeform 20"/>
            <p:cNvSpPr/>
            <p:nvPr/>
          </p:nvSpPr>
          <p:spPr>
            <a:xfrm>
              <a:off x="0" y="0"/>
              <a:ext cx="7899698" cy="639062"/>
            </a:xfrm>
            <a:custGeom>
              <a:avLst/>
              <a:gdLst/>
              <a:ahLst/>
              <a:cxnLst/>
              <a:rect l="l" t="t" r="r" b="b"/>
              <a:pathLst>
                <a:path w="7899698" h="639062">
                  <a:moveTo>
                    <a:pt x="7899698" y="319531"/>
                  </a:moveTo>
                  <a:lnTo>
                    <a:pt x="7696498" y="639062"/>
                  </a:lnTo>
                  <a:lnTo>
                    <a:pt x="203200" y="639062"/>
                  </a:lnTo>
                  <a:lnTo>
                    <a:pt x="0" y="319531"/>
                  </a:lnTo>
                  <a:lnTo>
                    <a:pt x="203200" y="0"/>
                  </a:lnTo>
                  <a:lnTo>
                    <a:pt x="7696498" y="0"/>
                  </a:lnTo>
                  <a:lnTo>
                    <a:pt x="7899698" y="319531"/>
                  </a:lnTo>
                  <a:close/>
                </a:path>
              </a:pathLst>
            </a:custGeom>
            <a:solidFill>
              <a:srgbClr val="FF8602"/>
            </a:solidFill>
            <a:ln cap="sq">
              <a:noFill/>
              <a:prstDash val="solid"/>
              <a:miter/>
            </a:ln>
          </p:spPr>
          <p:txBody>
            <a:bodyPr/>
            <a:lstStyle/>
            <a:p>
              <a:endParaRPr lang="en-US"/>
            </a:p>
          </p:txBody>
        </p:sp>
        <p:sp>
          <p:nvSpPr>
            <p:cNvPr id="21" name="TextBox 21"/>
            <p:cNvSpPr txBox="1"/>
            <p:nvPr/>
          </p:nvSpPr>
          <p:spPr>
            <a:xfrm>
              <a:off x="114300" y="-57150"/>
              <a:ext cx="7671098" cy="696212"/>
            </a:xfrm>
            <a:prstGeom prst="rect">
              <a:avLst/>
            </a:prstGeom>
          </p:spPr>
          <p:txBody>
            <a:bodyPr lIns="50800" tIns="50800" rIns="50800" bIns="50800" rtlCol="0" anchor="ctr"/>
            <a:lstStyle/>
            <a:p>
              <a:pPr algn="ctr">
                <a:lnSpc>
                  <a:spcPts val="3499"/>
                </a:lnSpc>
              </a:pPr>
              <a:endParaRPr/>
            </a:p>
          </p:txBody>
        </p:sp>
      </p:grpSp>
      <p:grpSp>
        <p:nvGrpSpPr>
          <p:cNvPr id="22" name="Group 22"/>
          <p:cNvGrpSpPr/>
          <p:nvPr/>
        </p:nvGrpSpPr>
        <p:grpSpPr>
          <a:xfrm>
            <a:off x="14353009" y="3525317"/>
            <a:ext cx="2170979" cy="1865685"/>
            <a:chOff x="0" y="0"/>
            <a:chExt cx="812800" cy="698500"/>
          </a:xfrm>
        </p:grpSpPr>
        <p:sp>
          <p:nvSpPr>
            <p:cNvPr id="23" name="Freeform 23"/>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FF8602"/>
            </a:solidFill>
            <a:ln cap="sq">
              <a:noFill/>
              <a:prstDash val="solid"/>
              <a:miter/>
            </a:ln>
          </p:spPr>
          <p:txBody>
            <a:bodyPr/>
            <a:lstStyle/>
            <a:p>
              <a:endParaRPr lang="en-US"/>
            </a:p>
          </p:txBody>
        </p:sp>
        <p:sp>
          <p:nvSpPr>
            <p:cNvPr id="24" name="TextBox 24"/>
            <p:cNvSpPr txBox="1"/>
            <p:nvPr/>
          </p:nvSpPr>
          <p:spPr>
            <a:xfrm>
              <a:off x="114300" y="-57150"/>
              <a:ext cx="584200" cy="755650"/>
            </a:xfrm>
            <a:prstGeom prst="rect">
              <a:avLst/>
            </a:prstGeom>
          </p:spPr>
          <p:txBody>
            <a:bodyPr lIns="50800" tIns="50800" rIns="50800" bIns="50800" rtlCol="0" anchor="ctr"/>
            <a:lstStyle/>
            <a:p>
              <a:pPr algn="ctr">
                <a:lnSpc>
                  <a:spcPts val="3499"/>
                </a:lnSpc>
              </a:pPr>
              <a:endParaRPr/>
            </a:p>
          </p:txBody>
        </p:sp>
      </p:grpSp>
      <p:sp>
        <p:nvSpPr>
          <p:cNvPr id="25" name="AutoShape 25"/>
          <p:cNvSpPr/>
          <p:nvPr/>
        </p:nvSpPr>
        <p:spPr>
          <a:xfrm flipV="1">
            <a:off x="13386222" y="3450625"/>
            <a:ext cx="0" cy="4726574"/>
          </a:xfrm>
          <a:prstGeom prst="line">
            <a:avLst/>
          </a:prstGeom>
          <a:ln w="9525" cap="flat">
            <a:solidFill>
              <a:srgbClr val="1D1A1B"/>
            </a:solidFill>
            <a:prstDash val="solid"/>
            <a:headEnd type="none" w="sm" len="sm"/>
            <a:tailEnd type="none" w="sm" len="sm"/>
          </a:ln>
        </p:spPr>
        <p:txBody>
          <a:bodyPr/>
          <a:lstStyle/>
          <a:p>
            <a:endParaRPr lang="en-US"/>
          </a:p>
        </p:txBody>
      </p:sp>
      <p:sp>
        <p:nvSpPr>
          <p:cNvPr id="26" name="Freeform 26"/>
          <p:cNvSpPr/>
          <p:nvPr/>
        </p:nvSpPr>
        <p:spPr>
          <a:xfrm>
            <a:off x="15616330" y="269906"/>
            <a:ext cx="2324100" cy="758794"/>
          </a:xfrm>
          <a:custGeom>
            <a:avLst/>
            <a:gdLst/>
            <a:ahLst/>
            <a:cxnLst/>
            <a:rect l="l" t="t" r="r" b="b"/>
            <a:pathLst>
              <a:path w="2324100" h="758794">
                <a:moveTo>
                  <a:pt x="0" y="0"/>
                </a:moveTo>
                <a:lnTo>
                  <a:pt x="2324100" y="0"/>
                </a:lnTo>
                <a:lnTo>
                  <a:pt x="2324100" y="758794"/>
                </a:lnTo>
                <a:lnTo>
                  <a:pt x="0" y="758794"/>
                </a:lnTo>
                <a:lnTo>
                  <a:pt x="0" y="0"/>
                </a:lnTo>
                <a:close/>
              </a:path>
            </a:pathLst>
          </a:custGeom>
          <a:blipFill>
            <a:blip r:embed="rId2"/>
            <a:stretch>
              <a:fillRect t="-36143" b="-36143"/>
            </a:stretch>
          </a:blipFill>
        </p:spPr>
        <p:txBody>
          <a:bodyPr/>
          <a:lstStyle/>
          <a:p>
            <a:endParaRPr lang="en-US"/>
          </a:p>
        </p:txBody>
      </p:sp>
      <p:sp>
        <p:nvSpPr>
          <p:cNvPr id="27" name="Freeform 27"/>
          <p:cNvSpPr/>
          <p:nvPr/>
        </p:nvSpPr>
        <p:spPr>
          <a:xfrm>
            <a:off x="2134610" y="3924663"/>
            <a:ext cx="1219881" cy="1219881"/>
          </a:xfrm>
          <a:custGeom>
            <a:avLst/>
            <a:gdLst/>
            <a:ahLst/>
            <a:cxnLst/>
            <a:rect l="l" t="t" r="r" b="b"/>
            <a:pathLst>
              <a:path w="1219881" h="1219881">
                <a:moveTo>
                  <a:pt x="0" y="0"/>
                </a:moveTo>
                <a:lnTo>
                  <a:pt x="1219882" y="0"/>
                </a:lnTo>
                <a:lnTo>
                  <a:pt x="1219882" y="1219881"/>
                </a:lnTo>
                <a:lnTo>
                  <a:pt x="0" y="121988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28" name="Freeform 28"/>
          <p:cNvSpPr/>
          <p:nvPr/>
        </p:nvSpPr>
        <p:spPr>
          <a:xfrm>
            <a:off x="14667398" y="4086353"/>
            <a:ext cx="1542201" cy="743612"/>
          </a:xfrm>
          <a:custGeom>
            <a:avLst/>
            <a:gdLst/>
            <a:ahLst/>
            <a:cxnLst/>
            <a:rect l="l" t="t" r="r" b="b"/>
            <a:pathLst>
              <a:path w="1542201" h="743612">
                <a:moveTo>
                  <a:pt x="0" y="0"/>
                </a:moveTo>
                <a:lnTo>
                  <a:pt x="1542202" y="0"/>
                </a:lnTo>
                <a:lnTo>
                  <a:pt x="1542202" y="743613"/>
                </a:lnTo>
                <a:lnTo>
                  <a:pt x="0" y="74361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29" name="Freeform 29"/>
          <p:cNvSpPr/>
          <p:nvPr/>
        </p:nvSpPr>
        <p:spPr>
          <a:xfrm>
            <a:off x="10715178" y="3818544"/>
            <a:ext cx="1237714" cy="1397829"/>
          </a:xfrm>
          <a:custGeom>
            <a:avLst/>
            <a:gdLst/>
            <a:ahLst/>
            <a:cxnLst/>
            <a:rect l="l" t="t" r="r" b="b"/>
            <a:pathLst>
              <a:path w="1237714" h="1397829">
                <a:moveTo>
                  <a:pt x="0" y="0"/>
                </a:moveTo>
                <a:lnTo>
                  <a:pt x="1237714" y="0"/>
                </a:lnTo>
                <a:lnTo>
                  <a:pt x="1237714" y="1397829"/>
                </a:lnTo>
                <a:lnTo>
                  <a:pt x="0" y="1397829"/>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30" name="Freeform 30"/>
          <p:cNvSpPr/>
          <p:nvPr/>
        </p:nvSpPr>
        <p:spPr>
          <a:xfrm>
            <a:off x="6314223" y="3917384"/>
            <a:ext cx="1328134" cy="1200150"/>
          </a:xfrm>
          <a:custGeom>
            <a:avLst/>
            <a:gdLst/>
            <a:ahLst/>
            <a:cxnLst/>
            <a:rect l="l" t="t" r="r" b="b"/>
            <a:pathLst>
              <a:path w="1328134" h="1200150">
                <a:moveTo>
                  <a:pt x="0" y="0"/>
                </a:moveTo>
                <a:lnTo>
                  <a:pt x="1328133" y="0"/>
                </a:lnTo>
                <a:lnTo>
                  <a:pt x="1328133" y="1200150"/>
                </a:lnTo>
                <a:lnTo>
                  <a:pt x="0" y="120015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grpSp>
        <p:nvGrpSpPr>
          <p:cNvPr id="31" name="Group 31"/>
          <p:cNvGrpSpPr/>
          <p:nvPr/>
        </p:nvGrpSpPr>
        <p:grpSpPr>
          <a:xfrm>
            <a:off x="763801" y="5894734"/>
            <a:ext cx="3581400" cy="2807277"/>
            <a:chOff x="0" y="0"/>
            <a:chExt cx="4775200" cy="3743036"/>
          </a:xfrm>
        </p:grpSpPr>
        <p:sp>
          <p:nvSpPr>
            <p:cNvPr id="32" name="TextBox 32"/>
            <p:cNvSpPr txBox="1"/>
            <p:nvPr/>
          </p:nvSpPr>
          <p:spPr>
            <a:xfrm>
              <a:off x="0" y="1422989"/>
              <a:ext cx="4775200" cy="2320047"/>
            </a:xfrm>
            <a:prstGeom prst="rect">
              <a:avLst/>
            </a:prstGeom>
          </p:spPr>
          <p:txBody>
            <a:bodyPr lIns="0" tIns="0" rIns="0" bIns="0" rtlCol="0" anchor="t">
              <a:spAutoFit/>
            </a:bodyPr>
            <a:lstStyle/>
            <a:p>
              <a:pPr marL="0" lvl="0" indent="0" algn="ctr">
                <a:lnSpc>
                  <a:spcPts val="2800"/>
                </a:lnSpc>
                <a:spcBef>
                  <a:spcPct val="0"/>
                </a:spcBef>
              </a:pPr>
              <a:r>
                <a:rPr lang="en-US" sz="2000">
                  <a:solidFill>
                    <a:srgbClr val="1D1A1B"/>
                  </a:solidFill>
                  <a:latin typeface="Nexa"/>
                  <a:ea typeface="Nexa"/>
                  <a:cs typeface="Nexa"/>
                  <a:sym typeface="Nexa"/>
                </a:rPr>
                <a:t>Working closely with clients, we co-develop products that meet all functional, aesthetic, and engineering standards. </a:t>
              </a:r>
            </a:p>
          </p:txBody>
        </p:sp>
        <p:sp>
          <p:nvSpPr>
            <p:cNvPr id="33" name="TextBox 33"/>
            <p:cNvSpPr txBox="1"/>
            <p:nvPr/>
          </p:nvSpPr>
          <p:spPr>
            <a:xfrm>
              <a:off x="2249" y="-47625"/>
              <a:ext cx="4770701" cy="1131214"/>
            </a:xfrm>
            <a:prstGeom prst="rect">
              <a:avLst/>
            </a:prstGeom>
          </p:spPr>
          <p:txBody>
            <a:bodyPr lIns="0" tIns="0" rIns="0" bIns="0" rtlCol="0" anchor="t">
              <a:spAutoFit/>
            </a:bodyPr>
            <a:lstStyle/>
            <a:p>
              <a:pPr algn="ctr">
                <a:lnSpc>
                  <a:spcPts val="3499"/>
                </a:lnSpc>
              </a:pPr>
              <a:r>
                <a:rPr lang="en-US" sz="2499" b="1">
                  <a:solidFill>
                    <a:srgbClr val="1D1A1B"/>
                  </a:solidFill>
                  <a:latin typeface="Nexa Bold"/>
                  <a:ea typeface="Nexa Bold"/>
                  <a:cs typeface="Nexa Bold"/>
                  <a:sym typeface="Nexa Bold"/>
                </a:rPr>
                <a:t>Co-product</a:t>
              </a:r>
            </a:p>
            <a:p>
              <a:pPr algn="ctr">
                <a:lnSpc>
                  <a:spcPts val="3499"/>
                </a:lnSpc>
              </a:pPr>
              <a:r>
                <a:rPr lang="en-US" sz="2499" b="1">
                  <a:solidFill>
                    <a:srgbClr val="1D1A1B"/>
                  </a:solidFill>
                  <a:latin typeface="Nexa Bold"/>
                  <a:ea typeface="Nexa Bold"/>
                  <a:cs typeface="Nexa Bold"/>
                  <a:sym typeface="Nexa Bold"/>
                </a:rPr>
                <a:t>design</a:t>
              </a:r>
            </a:p>
          </p:txBody>
        </p:sp>
      </p:grpSp>
      <p:grpSp>
        <p:nvGrpSpPr>
          <p:cNvPr id="34" name="Group 34"/>
          <p:cNvGrpSpPr/>
          <p:nvPr/>
        </p:nvGrpSpPr>
        <p:grpSpPr>
          <a:xfrm>
            <a:off x="9548097" y="5894734"/>
            <a:ext cx="3571875" cy="3159729"/>
            <a:chOff x="0" y="0"/>
            <a:chExt cx="4762500" cy="4212972"/>
          </a:xfrm>
        </p:grpSpPr>
        <p:sp>
          <p:nvSpPr>
            <p:cNvPr id="35" name="TextBox 35"/>
            <p:cNvSpPr txBox="1"/>
            <p:nvPr/>
          </p:nvSpPr>
          <p:spPr>
            <a:xfrm>
              <a:off x="0" y="1422989"/>
              <a:ext cx="4762500" cy="2789983"/>
            </a:xfrm>
            <a:prstGeom prst="rect">
              <a:avLst/>
            </a:prstGeom>
          </p:spPr>
          <p:txBody>
            <a:bodyPr lIns="0" tIns="0" rIns="0" bIns="0" rtlCol="0" anchor="t">
              <a:spAutoFit/>
            </a:bodyPr>
            <a:lstStyle/>
            <a:p>
              <a:pPr algn="ctr">
                <a:lnSpc>
                  <a:spcPts val="2800"/>
                </a:lnSpc>
              </a:pPr>
              <a:r>
                <a:rPr lang="en-US" sz="2000">
                  <a:solidFill>
                    <a:srgbClr val="1D1A1B"/>
                  </a:solidFill>
                  <a:latin typeface="Nexa"/>
                  <a:ea typeface="Nexa"/>
                  <a:cs typeface="Nexa"/>
                  <a:sym typeface="Nexa"/>
                </a:rPr>
                <a:t>Our prototyping services allow us to bring designs to life quickly, enabling our clients to assess, refine, and perfect each component before moving to production.</a:t>
              </a:r>
            </a:p>
          </p:txBody>
        </p:sp>
        <p:sp>
          <p:nvSpPr>
            <p:cNvPr id="36" name="TextBox 36"/>
            <p:cNvSpPr txBox="1"/>
            <p:nvPr/>
          </p:nvSpPr>
          <p:spPr>
            <a:xfrm>
              <a:off x="2243" y="-47625"/>
              <a:ext cx="4758013" cy="1131214"/>
            </a:xfrm>
            <a:prstGeom prst="rect">
              <a:avLst/>
            </a:prstGeom>
          </p:spPr>
          <p:txBody>
            <a:bodyPr lIns="0" tIns="0" rIns="0" bIns="0" rtlCol="0" anchor="t">
              <a:spAutoFit/>
            </a:bodyPr>
            <a:lstStyle/>
            <a:p>
              <a:pPr marL="0" lvl="0" indent="0" algn="ctr">
                <a:lnSpc>
                  <a:spcPts val="3499"/>
                </a:lnSpc>
                <a:spcBef>
                  <a:spcPct val="0"/>
                </a:spcBef>
              </a:pPr>
              <a:r>
                <a:rPr lang="en-US" sz="2499" b="1" u="none" strike="noStrike">
                  <a:solidFill>
                    <a:srgbClr val="1D1A1B"/>
                  </a:solidFill>
                  <a:latin typeface="Nexa Bold"/>
                  <a:ea typeface="Nexa Bold"/>
                  <a:cs typeface="Nexa Bold"/>
                  <a:sym typeface="Nexa Bold"/>
                </a:rPr>
                <a:t>Prototyping, testing, and homologation</a:t>
              </a:r>
            </a:p>
          </p:txBody>
        </p:sp>
      </p:grpSp>
      <p:sp>
        <p:nvSpPr>
          <p:cNvPr id="37" name="TextBox 37"/>
          <p:cNvSpPr txBox="1"/>
          <p:nvPr/>
        </p:nvSpPr>
        <p:spPr>
          <a:xfrm>
            <a:off x="1244600" y="1171258"/>
            <a:ext cx="8610229" cy="1061693"/>
          </a:xfrm>
          <a:prstGeom prst="rect">
            <a:avLst/>
          </a:prstGeom>
        </p:spPr>
        <p:txBody>
          <a:bodyPr lIns="0" tIns="0" rIns="0" bIns="0" rtlCol="0" anchor="t">
            <a:spAutoFit/>
          </a:bodyPr>
          <a:lstStyle/>
          <a:p>
            <a:pPr algn="l">
              <a:lnSpc>
                <a:spcPts val="8499"/>
              </a:lnSpc>
            </a:pPr>
            <a:r>
              <a:rPr lang="en-US" sz="6799" b="1">
                <a:solidFill>
                  <a:srgbClr val="1D1A1B"/>
                </a:solidFill>
                <a:latin typeface="Nexa Heavy"/>
                <a:ea typeface="Nexa Heavy"/>
                <a:cs typeface="Nexa Heavy"/>
                <a:sym typeface="Nexa Heavy"/>
              </a:rPr>
              <a:t>Our Capabilities </a:t>
            </a:r>
          </a:p>
        </p:txBody>
      </p:sp>
      <p:sp>
        <p:nvSpPr>
          <p:cNvPr id="38" name="TextBox 38"/>
          <p:cNvSpPr txBox="1"/>
          <p:nvPr/>
        </p:nvSpPr>
        <p:spPr>
          <a:xfrm>
            <a:off x="1244600" y="2201924"/>
            <a:ext cx="15798800" cy="692204"/>
          </a:xfrm>
          <a:prstGeom prst="rect">
            <a:avLst/>
          </a:prstGeom>
        </p:spPr>
        <p:txBody>
          <a:bodyPr lIns="0" tIns="0" rIns="0" bIns="0" rtlCol="0" anchor="t">
            <a:spAutoFit/>
          </a:bodyPr>
          <a:lstStyle/>
          <a:p>
            <a:pPr algn="l">
              <a:lnSpc>
                <a:spcPts val="2800"/>
              </a:lnSpc>
            </a:pPr>
            <a:r>
              <a:rPr lang="en-US" sz="2000">
                <a:solidFill>
                  <a:srgbClr val="1D1A1B"/>
                </a:solidFill>
                <a:latin typeface="Nexa"/>
                <a:ea typeface="Nexa"/>
                <a:cs typeface="Nexa"/>
                <a:sym typeface="Nexa"/>
              </a:rPr>
              <a:t>We offer a full spectrum of services, from initial concept to mass production. Our integrated approach allows clients to rely on us for all aspects of product development, tailored specifically to the mobility industry.</a:t>
            </a:r>
          </a:p>
        </p:txBody>
      </p:sp>
      <p:grpSp>
        <p:nvGrpSpPr>
          <p:cNvPr id="39" name="Group 39"/>
          <p:cNvGrpSpPr/>
          <p:nvPr/>
        </p:nvGrpSpPr>
        <p:grpSpPr>
          <a:xfrm>
            <a:off x="13708062" y="5894734"/>
            <a:ext cx="3571875" cy="3159729"/>
            <a:chOff x="0" y="0"/>
            <a:chExt cx="4762500" cy="4212972"/>
          </a:xfrm>
        </p:grpSpPr>
        <p:sp>
          <p:nvSpPr>
            <p:cNvPr id="40" name="TextBox 40"/>
            <p:cNvSpPr txBox="1"/>
            <p:nvPr/>
          </p:nvSpPr>
          <p:spPr>
            <a:xfrm>
              <a:off x="0" y="1422989"/>
              <a:ext cx="4762500" cy="2789983"/>
            </a:xfrm>
            <a:prstGeom prst="rect">
              <a:avLst/>
            </a:prstGeom>
          </p:spPr>
          <p:txBody>
            <a:bodyPr lIns="0" tIns="0" rIns="0" bIns="0" rtlCol="0" anchor="t">
              <a:spAutoFit/>
            </a:bodyPr>
            <a:lstStyle/>
            <a:p>
              <a:pPr algn="ctr">
                <a:lnSpc>
                  <a:spcPts val="2800"/>
                </a:lnSpc>
              </a:pPr>
              <a:r>
                <a:rPr lang="en-US" sz="2000">
                  <a:solidFill>
                    <a:srgbClr val="1D1A1B"/>
                  </a:solidFill>
                  <a:latin typeface="Nexa"/>
                  <a:ea typeface="Nexa"/>
                  <a:cs typeface="Nexa"/>
                  <a:sym typeface="Nexa"/>
                </a:rPr>
                <a:t>Our production processes allow us to manage every aspect of assembly, ensuring that components are built with precision and consistency.</a:t>
              </a:r>
            </a:p>
          </p:txBody>
        </p:sp>
        <p:sp>
          <p:nvSpPr>
            <p:cNvPr id="41" name="TextBox 41"/>
            <p:cNvSpPr txBox="1"/>
            <p:nvPr/>
          </p:nvSpPr>
          <p:spPr>
            <a:xfrm>
              <a:off x="2243" y="-47625"/>
              <a:ext cx="4758013" cy="1131214"/>
            </a:xfrm>
            <a:prstGeom prst="rect">
              <a:avLst/>
            </a:prstGeom>
          </p:spPr>
          <p:txBody>
            <a:bodyPr lIns="0" tIns="0" rIns="0" bIns="0" rtlCol="0" anchor="t">
              <a:spAutoFit/>
            </a:bodyPr>
            <a:lstStyle/>
            <a:p>
              <a:pPr algn="ctr">
                <a:lnSpc>
                  <a:spcPts val="3499"/>
                </a:lnSpc>
              </a:pPr>
              <a:r>
                <a:rPr lang="en-US" sz="2499" b="1">
                  <a:solidFill>
                    <a:srgbClr val="1D1A1B"/>
                  </a:solidFill>
                  <a:latin typeface="Nexa Bold"/>
                  <a:ea typeface="Nexa Bold"/>
                  <a:cs typeface="Nexa Bold"/>
                  <a:sym typeface="Nexa Bold"/>
                </a:rPr>
                <a:t>Production and </a:t>
              </a:r>
            </a:p>
            <a:p>
              <a:pPr algn="ctr">
                <a:lnSpc>
                  <a:spcPts val="3499"/>
                </a:lnSpc>
              </a:pPr>
              <a:r>
                <a:rPr lang="en-US" sz="2499" b="1">
                  <a:solidFill>
                    <a:srgbClr val="1D1A1B"/>
                  </a:solidFill>
                  <a:latin typeface="Nexa Bold"/>
                  <a:ea typeface="Nexa Bold"/>
                  <a:cs typeface="Nexa Bold"/>
                  <a:sym typeface="Nexa Bold"/>
                </a:rPr>
                <a:t>assembly</a:t>
              </a:r>
            </a:p>
          </p:txBody>
        </p:sp>
      </p:grpSp>
      <p:grpSp>
        <p:nvGrpSpPr>
          <p:cNvPr id="42" name="Group 42"/>
          <p:cNvGrpSpPr/>
          <p:nvPr/>
        </p:nvGrpSpPr>
        <p:grpSpPr>
          <a:xfrm>
            <a:off x="5215123" y="5894734"/>
            <a:ext cx="3571875" cy="2807277"/>
            <a:chOff x="0" y="0"/>
            <a:chExt cx="4762500" cy="3743036"/>
          </a:xfrm>
        </p:grpSpPr>
        <p:sp>
          <p:nvSpPr>
            <p:cNvPr id="43" name="TextBox 43"/>
            <p:cNvSpPr txBox="1"/>
            <p:nvPr/>
          </p:nvSpPr>
          <p:spPr>
            <a:xfrm>
              <a:off x="0" y="1422989"/>
              <a:ext cx="4762500" cy="2320047"/>
            </a:xfrm>
            <a:prstGeom prst="rect">
              <a:avLst/>
            </a:prstGeom>
          </p:spPr>
          <p:txBody>
            <a:bodyPr lIns="0" tIns="0" rIns="0" bIns="0" rtlCol="0" anchor="t">
              <a:spAutoFit/>
            </a:bodyPr>
            <a:lstStyle/>
            <a:p>
              <a:pPr algn="ctr">
                <a:lnSpc>
                  <a:spcPts val="2800"/>
                </a:lnSpc>
              </a:pPr>
              <a:r>
                <a:rPr lang="en-US" sz="2000">
                  <a:solidFill>
                    <a:srgbClr val="1D1A1B"/>
                  </a:solidFill>
                  <a:latin typeface="Nexa"/>
                  <a:ea typeface="Nexa"/>
                  <a:cs typeface="Nexa"/>
                  <a:sym typeface="Nexa"/>
                </a:rPr>
                <a:t>With a dedicated facility for molds and stamping, we manage production in-house, ensuring high accuracy and durability.</a:t>
              </a:r>
            </a:p>
          </p:txBody>
        </p:sp>
        <p:sp>
          <p:nvSpPr>
            <p:cNvPr id="44" name="TextBox 44"/>
            <p:cNvSpPr txBox="1"/>
            <p:nvPr/>
          </p:nvSpPr>
          <p:spPr>
            <a:xfrm>
              <a:off x="2243" y="-47625"/>
              <a:ext cx="4758013" cy="1131214"/>
            </a:xfrm>
            <a:prstGeom prst="rect">
              <a:avLst/>
            </a:prstGeom>
          </p:spPr>
          <p:txBody>
            <a:bodyPr lIns="0" tIns="0" rIns="0" bIns="0" rtlCol="0" anchor="t">
              <a:spAutoFit/>
            </a:bodyPr>
            <a:lstStyle/>
            <a:p>
              <a:pPr algn="ctr">
                <a:lnSpc>
                  <a:spcPts val="3499"/>
                </a:lnSpc>
              </a:pPr>
              <a:r>
                <a:rPr lang="en-US" sz="2499" b="1">
                  <a:solidFill>
                    <a:srgbClr val="1D1A1B"/>
                  </a:solidFill>
                  <a:latin typeface="Nexa Bold"/>
                  <a:ea typeface="Nexa Bold"/>
                  <a:cs typeface="Nexa Bold"/>
                  <a:sym typeface="Nexa Bold"/>
                </a:rPr>
                <a:t>Molds production &amp; stamping</a:t>
              </a: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431463" y="9251081"/>
            <a:ext cx="6079663" cy="2446670"/>
            <a:chOff x="0" y="0"/>
            <a:chExt cx="1398218" cy="562692"/>
          </a:xfrm>
        </p:grpSpPr>
        <p:sp>
          <p:nvSpPr>
            <p:cNvPr id="3" name="Freeform 3"/>
            <p:cNvSpPr/>
            <p:nvPr/>
          </p:nvSpPr>
          <p:spPr>
            <a:xfrm>
              <a:off x="0" y="0"/>
              <a:ext cx="1398218" cy="562692"/>
            </a:xfrm>
            <a:custGeom>
              <a:avLst/>
              <a:gdLst/>
              <a:ahLst/>
              <a:cxnLst/>
              <a:rect l="l" t="t" r="r" b="b"/>
              <a:pathLst>
                <a:path w="1398218" h="562692">
                  <a:moveTo>
                    <a:pt x="1398218" y="281346"/>
                  </a:moveTo>
                  <a:lnTo>
                    <a:pt x="1195018" y="562692"/>
                  </a:lnTo>
                  <a:lnTo>
                    <a:pt x="203200" y="562692"/>
                  </a:lnTo>
                  <a:lnTo>
                    <a:pt x="0" y="281346"/>
                  </a:lnTo>
                  <a:lnTo>
                    <a:pt x="203200" y="0"/>
                  </a:lnTo>
                  <a:lnTo>
                    <a:pt x="1195018" y="0"/>
                  </a:lnTo>
                  <a:lnTo>
                    <a:pt x="1398218" y="281346"/>
                  </a:lnTo>
                  <a:close/>
                </a:path>
              </a:pathLst>
            </a:custGeom>
            <a:solidFill>
              <a:srgbClr val="64656A"/>
            </a:solidFill>
          </p:spPr>
          <p:txBody>
            <a:bodyPr/>
            <a:lstStyle/>
            <a:p>
              <a:endParaRPr lang="en-US"/>
            </a:p>
          </p:txBody>
        </p:sp>
        <p:sp>
          <p:nvSpPr>
            <p:cNvPr id="4" name="TextBox 4"/>
            <p:cNvSpPr txBox="1"/>
            <p:nvPr/>
          </p:nvSpPr>
          <p:spPr>
            <a:xfrm>
              <a:off x="114300" y="-57150"/>
              <a:ext cx="1169618" cy="619842"/>
            </a:xfrm>
            <a:prstGeom prst="rect">
              <a:avLst/>
            </a:prstGeom>
          </p:spPr>
          <p:txBody>
            <a:bodyPr lIns="50800" tIns="50800" rIns="50800" bIns="50800" rtlCol="0" anchor="ctr"/>
            <a:lstStyle/>
            <a:p>
              <a:pPr algn="ctr">
                <a:lnSpc>
                  <a:spcPts val="3499"/>
                </a:lnSpc>
              </a:pPr>
              <a:endParaRPr/>
            </a:p>
          </p:txBody>
        </p:sp>
      </p:grpSp>
      <p:grpSp>
        <p:nvGrpSpPr>
          <p:cNvPr id="5" name="Group 5"/>
          <p:cNvGrpSpPr/>
          <p:nvPr/>
        </p:nvGrpSpPr>
        <p:grpSpPr>
          <a:xfrm>
            <a:off x="1244600" y="9762097"/>
            <a:ext cx="16014700" cy="1198000"/>
            <a:chOff x="0" y="0"/>
            <a:chExt cx="8542899" cy="639062"/>
          </a:xfrm>
        </p:grpSpPr>
        <p:sp>
          <p:nvSpPr>
            <p:cNvPr id="6" name="Freeform 6"/>
            <p:cNvSpPr/>
            <p:nvPr/>
          </p:nvSpPr>
          <p:spPr>
            <a:xfrm>
              <a:off x="0" y="0"/>
              <a:ext cx="8542899" cy="639062"/>
            </a:xfrm>
            <a:custGeom>
              <a:avLst/>
              <a:gdLst/>
              <a:ahLst/>
              <a:cxnLst/>
              <a:rect l="l" t="t" r="r" b="b"/>
              <a:pathLst>
                <a:path w="8542899" h="639062">
                  <a:moveTo>
                    <a:pt x="8542899" y="319531"/>
                  </a:moveTo>
                  <a:lnTo>
                    <a:pt x="8339699" y="639062"/>
                  </a:lnTo>
                  <a:lnTo>
                    <a:pt x="203200" y="639062"/>
                  </a:lnTo>
                  <a:lnTo>
                    <a:pt x="0" y="319531"/>
                  </a:lnTo>
                  <a:lnTo>
                    <a:pt x="203200" y="0"/>
                  </a:lnTo>
                  <a:lnTo>
                    <a:pt x="8339699" y="0"/>
                  </a:lnTo>
                  <a:lnTo>
                    <a:pt x="8542899" y="319531"/>
                  </a:lnTo>
                  <a:close/>
                </a:path>
              </a:pathLst>
            </a:custGeom>
            <a:solidFill>
              <a:srgbClr val="FF8602"/>
            </a:solidFill>
            <a:ln cap="sq">
              <a:noFill/>
              <a:prstDash val="solid"/>
              <a:miter/>
            </a:ln>
          </p:spPr>
          <p:txBody>
            <a:bodyPr/>
            <a:lstStyle/>
            <a:p>
              <a:endParaRPr lang="en-US"/>
            </a:p>
          </p:txBody>
        </p:sp>
        <p:sp>
          <p:nvSpPr>
            <p:cNvPr id="7" name="TextBox 7"/>
            <p:cNvSpPr txBox="1"/>
            <p:nvPr/>
          </p:nvSpPr>
          <p:spPr>
            <a:xfrm>
              <a:off x="114300" y="-57150"/>
              <a:ext cx="8314299" cy="696212"/>
            </a:xfrm>
            <a:prstGeom prst="rect">
              <a:avLst/>
            </a:prstGeom>
          </p:spPr>
          <p:txBody>
            <a:bodyPr lIns="50800" tIns="50800" rIns="50800" bIns="50800" rtlCol="0" anchor="ctr"/>
            <a:lstStyle/>
            <a:p>
              <a:pPr algn="ctr">
                <a:lnSpc>
                  <a:spcPts val="3499"/>
                </a:lnSpc>
              </a:pPr>
              <a:endParaRPr/>
            </a:p>
          </p:txBody>
        </p:sp>
      </p:grpSp>
      <p:grpSp>
        <p:nvGrpSpPr>
          <p:cNvPr id="8" name="Group 8"/>
          <p:cNvGrpSpPr/>
          <p:nvPr/>
        </p:nvGrpSpPr>
        <p:grpSpPr>
          <a:xfrm>
            <a:off x="1244600" y="2404401"/>
            <a:ext cx="3741463" cy="3596349"/>
            <a:chOff x="0" y="0"/>
            <a:chExt cx="973418" cy="935663"/>
          </a:xfrm>
        </p:grpSpPr>
        <p:sp>
          <p:nvSpPr>
            <p:cNvPr id="9" name="Freeform 9"/>
            <p:cNvSpPr/>
            <p:nvPr/>
          </p:nvSpPr>
          <p:spPr>
            <a:xfrm>
              <a:off x="0" y="0"/>
              <a:ext cx="973418" cy="935663"/>
            </a:xfrm>
            <a:custGeom>
              <a:avLst/>
              <a:gdLst/>
              <a:ahLst/>
              <a:cxnLst/>
              <a:rect l="l" t="t" r="r" b="b"/>
              <a:pathLst>
                <a:path w="973418" h="935663">
                  <a:moveTo>
                    <a:pt x="0" y="0"/>
                  </a:moveTo>
                  <a:lnTo>
                    <a:pt x="973418" y="0"/>
                  </a:lnTo>
                  <a:lnTo>
                    <a:pt x="973418" y="935663"/>
                  </a:lnTo>
                  <a:lnTo>
                    <a:pt x="0" y="935663"/>
                  </a:lnTo>
                  <a:close/>
                </a:path>
              </a:pathLst>
            </a:custGeom>
            <a:blipFill>
              <a:blip r:embed="rId2"/>
              <a:stretch>
                <a:fillRect t="-2017" b="-2017"/>
              </a:stretch>
            </a:blipFill>
          </p:spPr>
          <p:txBody>
            <a:bodyPr/>
            <a:lstStyle/>
            <a:p>
              <a:endParaRPr lang="en-US"/>
            </a:p>
          </p:txBody>
        </p:sp>
      </p:grpSp>
      <p:sp>
        <p:nvSpPr>
          <p:cNvPr id="10" name="TextBox 10"/>
          <p:cNvSpPr txBox="1"/>
          <p:nvPr/>
        </p:nvSpPr>
        <p:spPr>
          <a:xfrm>
            <a:off x="5465146" y="5280342"/>
            <a:ext cx="3257550" cy="349250"/>
          </a:xfrm>
          <a:prstGeom prst="rect">
            <a:avLst/>
          </a:prstGeom>
        </p:spPr>
        <p:txBody>
          <a:bodyPr lIns="0" tIns="0" rIns="0" bIns="0" rtlCol="0" anchor="t">
            <a:spAutoFit/>
          </a:bodyPr>
          <a:lstStyle/>
          <a:p>
            <a:pPr algn="ctr">
              <a:lnSpc>
                <a:spcPts val="2799"/>
              </a:lnSpc>
            </a:pPr>
            <a:r>
              <a:rPr lang="en-US" sz="1999">
                <a:solidFill>
                  <a:srgbClr val="FFFFFF"/>
                </a:solidFill>
                <a:latin typeface="Public Sans"/>
                <a:ea typeface="Public Sans"/>
                <a:cs typeface="Public Sans"/>
                <a:sym typeface="Public Sans"/>
              </a:rPr>
              <a:t>2022</a:t>
            </a:r>
          </a:p>
        </p:txBody>
      </p:sp>
      <p:sp>
        <p:nvSpPr>
          <p:cNvPr id="11" name="TextBox 11"/>
          <p:cNvSpPr txBox="1"/>
          <p:nvPr/>
        </p:nvSpPr>
        <p:spPr>
          <a:xfrm>
            <a:off x="9478346" y="5280342"/>
            <a:ext cx="3257550" cy="349250"/>
          </a:xfrm>
          <a:prstGeom prst="rect">
            <a:avLst/>
          </a:prstGeom>
        </p:spPr>
        <p:txBody>
          <a:bodyPr lIns="0" tIns="0" rIns="0" bIns="0" rtlCol="0" anchor="t">
            <a:spAutoFit/>
          </a:bodyPr>
          <a:lstStyle/>
          <a:p>
            <a:pPr algn="ctr">
              <a:lnSpc>
                <a:spcPts val="2799"/>
              </a:lnSpc>
            </a:pPr>
            <a:r>
              <a:rPr lang="en-US" sz="1999">
                <a:solidFill>
                  <a:srgbClr val="FFFFFF"/>
                </a:solidFill>
                <a:latin typeface="Public Sans"/>
                <a:ea typeface="Public Sans"/>
                <a:cs typeface="Public Sans"/>
                <a:sym typeface="Public Sans"/>
              </a:rPr>
              <a:t>2023</a:t>
            </a:r>
          </a:p>
        </p:txBody>
      </p:sp>
      <p:sp>
        <p:nvSpPr>
          <p:cNvPr id="12" name="TextBox 12"/>
          <p:cNvSpPr txBox="1"/>
          <p:nvPr/>
        </p:nvSpPr>
        <p:spPr>
          <a:xfrm>
            <a:off x="13491546" y="5280342"/>
            <a:ext cx="2952750" cy="349250"/>
          </a:xfrm>
          <a:prstGeom prst="rect">
            <a:avLst/>
          </a:prstGeom>
        </p:spPr>
        <p:txBody>
          <a:bodyPr lIns="0" tIns="0" rIns="0" bIns="0" rtlCol="0" anchor="t">
            <a:spAutoFit/>
          </a:bodyPr>
          <a:lstStyle/>
          <a:p>
            <a:pPr algn="ctr">
              <a:lnSpc>
                <a:spcPts val="2799"/>
              </a:lnSpc>
            </a:pPr>
            <a:r>
              <a:rPr lang="en-US" sz="1999">
                <a:solidFill>
                  <a:srgbClr val="FFFFFF"/>
                </a:solidFill>
                <a:latin typeface="Public Sans"/>
                <a:ea typeface="Public Sans"/>
                <a:cs typeface="Public Sans"/>
                <a:sym typeface="Public Sans"/>
              </a:rPr>
              <a:t>2024</a:t>
            </a:r>
          </a:p>
        </p:txBody>
      </p:sp>
      <p:grpSp>
        <p:nvGrpSpPr>
          <p:cNvPr id="13" name="Group 13"/>
          <p:cNvGrpSpPr/>
          <p:nvPr/>
        </p:nvGrpSpPr>
        <p:grpSpPr>
          <a:xfrm>
            <a:off x="5189491" y="2404401"/>
            <a:ext cx="3741463" cy="3596349"/>
            <a:chOff x="0" y="0"/>
            <a:chExt cx="973418" cy="935663"/>
          </a:xfrm>
        </p:grpSpPr>
        <p:sp>
          <p:nvSpPr>
            <p:cNvPr id="14" name="Freeform 14"/>
            <p:cNvSpPr/>
            <p:nvPr/>
          </p:nvSpPr>
          <p:spPr>
            <a:xfrm>
              <a:off x="0" y="0"/>
              <a:ext cx="973418" cy="935663"/>
            </a:xfrm>
            <a:custGeom>
              <a:avLst/>
              <a:gdLst/>
              <a:ahLst/>
              <a:cxnLst/>
              <a:rect l="l" t="t" r="r" b="b"/>
              <a:pathLst>
                <a:path w="973418" h="935663">
                  <a:moveTo>
                    <a:pt x="0" y="0"/>
                  </a:moveTo>
                  <a:lnTo>
                    <a:pt x="973418" y="0"/>
                  </a:lnTo>
                  <a:lnTo>
                    <a:pt x="973418" y="935663"/>
                  </a:lnTo>
                  <a:lnTo>
                    <a:pt x="0" y="935663"/>
                  </a:lnTo>
                  <a:close/>
                </a:path>
              </a:pathLst>
            </a:custGeom>
            <a:blipFill>
              <a:blip r:embed="rId3"/>
              <a:stretch>
                <a:fillRect t="-2017" b="-2017"/>
              </a:stretch>
            </a:blipFill>
          </p:spPr>
          <p:txBody>
            <a:bodyPr/>
            <a:lstStyle/>
            <a:p>
              <a:endParaRPr lang="en-US"/>
            </a:p>
          </p:txBody>
        </p:sp>
      </p:grpSp>
      <p:grpSp>
        <p:nvGrpSpPr>
          <p:cNvPr id="15" name="Group 15"/>
          <p:cNvGrpSpPr/>
          <p:nvPr/>
        </p:nvGrpSpPr>
        <p:grpSpPr>
          <a:xfrm>
            <a:off x="9130979" y="2404401"/>
            <a:ext cx="3741463" cy="3596349"/>
            <a:chOff x="0" y="0"/>
            <a:chExt cx="973418" cy="935663"/>
          </a:xfrm>
        </p:grpSpPr>
        <p:sp>
          <p:nvSpPr>
            <p:cNvPr id="16" name="Freeform 16"/>
            <p:cNvSpPr/>
            <p:nvPr/>
          </p:nvSpPr>
          <p:spPr>
            <a:xfrm>
              <a:off x="0" y="0"/>
              <a:ext cx="973418" cy="935663"/>
            </a:xfrm>
            <a:custGeom>
              <a:avLst/>
              <a:gdLst/>
              <a:ahLst/>
              <a:cxnLst/>
              <a:rect l="l" t="t" r="r" b="b"/>
              <a:pathLst>
                <a:path w="973418" h="935663">
                  <a:moveTo>
                    <a:pt x="0" y="0"/>
                  </a:moveTo>
                  <a:lnTo>
                    <a:pt x="973418" y="0"/>
                  </a:lnTo>
                  <a:lnTo>
                    <a:pt x="973418" y="935663"/>
                  </a:lnTo>
                  <a:lnTo>
                    <a:pt x="0" y="935663"/>
                  </a:lnTo>
                  <a:close/>
                </a:path>
              </a:pathLst>
            </a:custGeom>
            <a:blipFill>
              <a:blip r:embed="rId4"/>
              <a:stretch>
                <a:fillRect t="-2017" b="-2017"/>
              </a:stretch>
            </a:blipFill>
          </p:spPr>
          <p:txBody>
            <a:bodyPr/>
            <a:lstStyle/>
            <a:p>
              <a:endParaRPr lang="en-US"/>
            </a:p>
          </p:txBody>
        </p:sp>
      </p:grpSp>
      <p:grpSp>
        <p:nvGrpSpPr>
          <p:cNvPr id="17" name="Group 17"/>
          <p:cNvGrpSpPr/>
          <p:nvPr/>
        </p:nvGrpSpPr>
        <p:grpSpPr>
          <a:xfrm>
            <a:off x="13072467" y="2404401"/>
            <a:ext cx="3741463" cy="3596349"/>
            <a:chOff x="0" y="0"/>
            <a:chExt cx="973418" cy="935663"/>
          </a:xfrm>
        </p:grpSpPr>
        <p:sp>
          <p:nvSpPr>
            <p:cNvPr id="18" name="Freeform 18"/>
            <p:cNvSpPr/>
            <p:nvPr/>
          </p:nvSpPr>
          <p:spPr>
            <a:xfrm>
              <a:off x="0" y="0"/>
              <a:ext cx="973418" cy="935663"/>
            </a:xfrm>
            <a:custGeom>
              <a:avLst/>
              <a:gdLst/>
              <a:ahLst/>
              <a:cxnLst/>
              <a:rect l="l" t="t" r="r" b="b"/>
              <a:pathLst>
                <a:path w="973418" h="935663">
                  <a:moveTo>
                    <a:pt x="0" y="0"/>
                  </a:moveTo>
                  <a:lnTo>
                    <a:pt x="973418" y="0"/>
                  </a:lnTo>
                  <a:lnTo>
                    <a:pt x="973418" y="935663"/>
                  </a:lnTo>
                  <a:lnTo>
                    <a:pt x="0" y="935663"/>
                  </a:lnTo>
                  <a:close/>
                </a:path>
              </a:pathLst>
            </a:custGeom>
            <a:blipFill>
              <a:blip r:embed="rId5"/>
              <a:stretch>
                <a:fillRect t="-2017" b="-2017"/>
              </a:stretch>
            </a:blipFill>
          </p:spPr>
          <p:txBody>
            <a:bodyPr/>
            <a:lstStyle/>
            <a:p>
              <a:endParaRPr lang="en-US"/>
            </a:p>
          </p:txBody>
        </p:sp>
      </p:grpSp>
      <p:sp>
        <p:nvSpPr>
          <p:cNvPr id="19" name="TextBox 19"/>
          <p:cNvSpPr txBox="1"/>
          <p:nvPr/>
        </p:nvSpPr>
        <p:spPr>
          <a:xfrm>
            <a:off x="1244600" y="1171258"/>
            <a:ext cx="8610229" cy="1061693"/>
          </a:xfrm>
          <a:prstGeom prst="rect">
            <a:avLst/>
          </a:prstGeom>
        </p:spPr>
        <p:txBody>
          <a:bodyPr lIns="0" tIns="0" rIns="0" bIns="0" rtlCol="0" anchor="t">
            <a:spAutoFit/>
          </a:bodyPr>
          <a:lstStyle/>
          <a:p>
            <a:pPr algn="l">
              <a:lnSpc>
                <a:spcPts val="8499"/>
              </a:lnSpc>
            </a:pPr>
            <a:r>
              <a:rPr lang="en-US" sz="6799" b="1">
                <a:solidFill>
                  <a:srgbClr val="1D1A1B"/>
                </a:solidFill>
                <a:latin typeface="Nexa Heavy"/>
                <a:ea typeface="Nexa Heavy"/>
                <a:cs typeface="Nexa Heavy"/>
                <a:sym typeface="Nexa Heavy"/>
              </a:rPr>
              <a:t>Our Technologies </a:t>
            </a:r>
          </a:p>
        </p:txBody>
      </p:sp>
      <p:sp>
        <p:nvSpPr>
          <p:cNvPr id="20" name="TextBox 20"/>
          <p:cNvSpPr txBox="1"/>
          <p:nvPr/>
        </p:nvSpPr>
        <p:spPr>
          <a:xfrm>
            <a:off x="1244600" y="6156847"/>
            <a:ext cx="3741463" cy="495300"/>
          </a:xfrm>
          <a:prstGeom prst="rect">
            <a:avLst/>
          </a:prstGeom>
        </p:spPr>
        <p:txBody>
          <a:bodyPr lIns="0" tIns="0" rIns="0" bIns="0" rtlCol="0" anchor="t">
            <a:spAutoFit/>
          </a:bodyPr>
          <a:lstStyle/>
          <a:p>
            <a:pPr algn="ctr">
              <a:lnSpc>
                <a:spcPts val="4199"/>
              </a:lnSpc>
            </a:pPr>
            <a:r>
              <a:rPr lang="en-US" sz="2999" b="1">
                <a:solidFill>
                  <a:srgbClr val="1D1A1B"/>
                </a:solidFill>
                <a:latin typeface="Nexa Bold"/>
                <a:ea typeface="Nexa Bold"/>
                <a:cs typeface="Nexa Bold"/>
                <a:sym typeface="Nexa Bold"/>
              </a:rPr>
              <a:t>Plastic</a:t>
            </a:r>
          </a:p>
        </p:txBody>
      </p:sp>
      <p:sp>
        <p:nvSpPr>
          <p:cNvPr id="21" name="TextBox 21"/>
          <p:cNvSpPr txBox="1"/>
          <p:nvPr/>
        </p:nvSpPr>
        <p:spPr>
          <a:xfrm>
            <a:off x="5223189" y="6156847"/>
            <a:ext cx="3741463" cy="495300"/>
          </a:xfrm>
          <a:prstGeom prst="rect">
            <a:avLst/>
          </a:prstGeom>
        </p:spPr>
        <p:txBody>
          <a:bodyPr lIns="0" tIns="0" rIns="0" bIns="0" rtlCol="0" anchor="t">
            <a:spAutoFit/>
          </a:bodyPr>
          <a:lstStyle/>
          <a:p>
            <a:pPr algn="ctr">
              <a:lnSpc>
                <a:spcPts val="4199"/>
              </a:lnSpc>
            </a:pPr>
            <a:r>
              <a:rPr lang="en-US" sz="2999" b="1">
                <a:solidFill>
                  <a:srgbClr val="1D1A1B"/>
                </a:solidFill>
                <a:latin typeface="Nexa Bold"/>
                <a:ea typeface="Nexa Bold"/>
                <a:cs typeface="Nexa Bold"/>
                <a:sym typeface="Nexa Bold"/>
              </a:rPr>
              <a:t>Metal</a:t>
            </a:r>
          </a:p>
        </p:txBody>
      </p:sp>
      <p:sp>
        <p:nvSpPr>
          <p:cNvPr id="22" name="TextBox 22"/>
          <p:cNvSpPr txBox="1"/>
          <p:nvPr/>
        </p:nvSpPr>
        <p:spPr>
          <a:xfrm>
            <a:off x="9137215" y="6156847"/>
            <a:ext cx="3741463" cy="495300"/>
          </a:xfrm>
          <a:prstGeom prst="rect">
            <a:avLst/>
          </a:prstGeom>
        </p:spPr>
        <p:txBody>
          <a:bodyPr lIns="0" tIns="0" rIns="0" bIns="0" rtlCol="0" anchor="t">
            <a:spAutoFit/>
          </a:bodyPr>
          <a:lstStyle/>
          <a:p>
            <a:pPr algn="ctr">
              <a:lnSpc>
                <a:spcPts val="4199"/>
              </a:lnSpc>
            </a:pPr>
            <a:r>
              <a:rPr lang="en-US" sz="2999" b="1">
                <a:solidFill>
                  <a:srgbClr val="1D1A1B"/>
                </a:solidFill>
                <a:latin typeface="Nexa Bold"/>
                <a:ea typeface="Nexa Bold"/>
                <a:cs typeface="Nexa Bold"/>
                <a:sym typeface="Nexa Bold"/>
              </a:rPr>
              <a:t>Aluminium</a:t>
            </a:r>
          </a:p>
        </p:txBody>
      </p:sp>
      <p:sp>
        <p:nvSpPr>
          <p:cNvPr id="23" name="TextBox 23"/>
          <p:cNvSpPr txBox="1"/>
          <p:nvPr/>
        </p:nvSpPr>
        <p:spPr>
          <a:xfrm>
            <a:off x="13072467" y="6156847"/>
            <a:ext cx="3741463" cy="495300"/>
          </a:xfrm>
          <a:prstGeom prst="rect">
            <a:avLst/>
          </a:prstGeom>
        </p:spPr>
        <p:txBody>
          <a:bodyPr lIns="0" tIns="0" rIns="0" bIns="0" rtlCol="0" anchor="t">
            <a:spAutoFit/>
          </a:bodyPr>
          <a:lstStyle/>
          <a:p>
            <a:pPr algn="ctr">
              <a:lnSpc>
                <a:spcPts val="4199"/>
              </a:lnSpc>
            </a:pPr>
            <a:r>
              <a:rPr lang="en-US" sz="2999" b="1">
                <a:solidFill>
                  <a:srgbClr val="1D1A1B"/>
                </a:solidFill>
                <a:latin typeface="Nexa Bold"/>
                <a:ea typeface="Nexa Bold"/>
                <a:cs typeface="Nexa Bold"/>
                <a:sym typeface="Nexa Bold"/>
              </a:rPr>
              <a:t>Carbon</a:t>
            </a:r>
          </a:p>
        </p:txBody>
      </p:sp>
      <p:sp>
        <p:nvSpPr>
          <p:cNvPr id="24" name="Freeform 24"/>
          <p:cNvSpPr/>
          <p:nvPr/>
        </p:nvSpPr>
        <p:spPr>
          <a:xfrm>
            <a:off x="15616330" y="269906"/>
            <a:ext cx="2324100" cy="758794"/>
          </a:xfrm>
          <a:custGeom>
            <a:avLst/>
            <a:gdLst/>
            <a:ahLst/>
            <a:cxnLst/>
            <a:rect l="l" t="t" r="r" b="b"/>
            <a:pathLst>
              <a:path w="2324100" h="758794">
                <a:moveTo>
                  <a:pt x="0" y="0"/>
                </a:moveTo>
                <a:lnTo>
                  <a:pt x="2324100" y="0"/>
                </a:lnTo>
                <a:lnTo>
                  <a:pt x="2324100" y="758794"/>
                </a:lnTo>
                <a:lnTo>
                  <a:pt x="0" y="758794"/>
                </a:lnTo>
                <a:lnTo>
                  <a:pt x="0" y="0"/>
                </a:lnTo>
                <a:close/>
              </a:path>
            </a:pathLst>
          </a:custGeom>
          <a:blipFill>
            <a:blip r:embed="rId6"/>
            <a:stretch>
              <a:fillRect t="-36143" b="-36143"/>
            </a:stretch>
          </a:blipFill>
        </p:spPr>
        <p:txBody>
          <a:bodyPr/>
          <a:lstStyle/>
          <a:p>
            <a:endParaRPr lang="en-US"/>
          </a:p>
        </p:txBody>
      </p:sp>
      <p:sp>
        <p:nvSpPr>
          <p:cNvPr id="25" name="TextBox 25"/>
          <p:cNvSpPr txBox="1"/>
          <p:nvPr/>
        </p:nvSpPr>
        <p:spPr>
          <a:xfrm>
            <a:off x="1244600" y="6955752"/>
            <a:ext cx="15504496" cy="1944099"/>
          </a:xfrm>
          <a:prstGeom prst="rect">
            <a:avLst/>
          </a:prstGeom>
        </p:spPr>
        <p:txBody>
          <a:bodyPr lIns="0" tIns="0" rIns="0" bIns="0" rtlCol="0" anchor="t">
            <a:spAutoFit/>
          </a:bodyPr>
          <a:lstStyle/>
          <a:p>
            <a:pPr algn="l">
              <a:lnSpc>
                <a:spcPts val="3080"/>
              </a:lnSpc>
            </a:pPr>
            <a:r>
              <a:rPr lang="en-US" sz="2200">
                <a:solidFill>
                  <a:srgbClr val="1D1A1B"/>
                </a:solidFill>
                <a:latin typeface="Nexa"/>
                <a:ea typeface="Nexa"/>
                <a:cs typeface="Nexa"/>
                <a:sym typeface="Nexa"/>
              </a:rPr>
              <a:t>Our platform combines plastic, metal, aluminum, and carbon fiber processing, allowing us to optimize production and maintain consistent quality from development through final product.</a:t>
            </a:r>
          </a:p>
          <a:p>
            <a:pPr algn="l">
              <a:lnSpc>
                <a:spcPts val="3080"/>
              </a:lnSpc>
            </a:pPr>
            <a:endParaRPr lang="en-US" sz="2200">
              <a:solidFill>
                <a:srgbClr val="1D1A1B"/>
              </a:solidFill>
              <a:latin typeface="Nexa"/>
              <a:ea typeface="Nexa"/>
              <a:cs typeface="Nexa"/>
              <a:sym typeface="Nexa"/>
            </a:endParaRPr>
          </a:p>
          <a:p>
            <a:pPr algn="l">
              <a:lnSpc>
                <a:spcPts val="3080"/>
              </a:lnSpc>
            </a:pPr>
            <a:r>
              <a:rPr lang="en-US" sz="2200">
                <a:solidFill>
                  <a:srgbClr val="1D1A1B"/>
                </a:solidFill>
                <a:latin typeface="Nexa"/>
                <a:ea typeface="Nexa"/>
                <a:cs typeface="Nexa"/>
                <a:sym typeface="Nexa"/>
              </a:rPr>
              <a:t>This ties in with a personalized industrial planning, and a LEAN production system. This integrated approach enhances quality, efficiency, and sustainability across the entire production lifecycle.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705406" y="5986634"/>
            <a:ext cx="13089173" cy="5171733"/>
            <a:chOff x="0" y="0"/>
            <a:chExt cx="677619" cy="267738"/>
          </a:xfrm>
        </p:grpSpPr>
        <p:sp>
          <p:nvSpPr>
            <p:cNvPr id="3" name="Freeform 3"/>
            <p:cNvSpPr/>
            <p:nvPr/>
          </p:nvSpPr>
          <p:spPr>
            <a:xfrm>
              <a:off x="0" y="0"/>
              <a:ext cx="677619" cy="267738"/>
            </a:xfrm>
            <a:custGeom>
              <a:avLst/>
              <a:gdLst/>
              <a:ahLst/>
              <a:cxnLst/>
              <a:rect l="l" t="t" r="r" b="b"/>
              <a:pathLst>
                <a:path w="677619" h="267738">
                  <a:moveTo>
                    <a:pt x="474419" y="0"/>
                  </a:moveTo>
                  <a:lnTo>
                    <a:pt x="0" y="0"/>
                  </a:lnTo>
                  <a:lnTo>
                    <a:pt x="203200" y="267738"/>
                  </a:lnTo>
                  <a:lnTo>
                    <a:pt x="677619" y="267738"/>
                  </a:lnTo>
                  <a:lnTo>
                    <a:pt x="474419" y="0"/>
                  </a:lnTo>
                  <a:close/>
                </a:path>
              </a:pathLst>
            </a:custGeom>
            <a:solidFill>
              <a:srgbClr val="FF8602"/>
            </a:solidFill>
          </p:spPr>
          <p:txBody>
            <a:bodyPr/>
            <a:lstStyle/>
            <a:p>
              <a:endParaRPr lang="en-US"/>
            </a:p>
          </p:txBody>
        </p:sp>
        <p:sp>
          <p:nvSpPr>
            <p:cNvPr id="4" name="TextBox 4"/>
            <p:cNvSpPr txBox="1"/>
            <p:nvPr/>
          </p:nvSpPr>
          <p:spPr>
            <a:xfrm>
              <a:off x="101600" y="-57150"/>
              <a:ext cx="474419" cy="324888"/>
            </a:xfrm>
            <a:prstGeom prst="rect">
              <a:avLst/>
            </a:prstGeom>
          </p:spPr>
          <p:txBody>
            <a:bodyPr lIns="50800" tIns="50800" rIns="50800" bIns="50800" rtlCol="0" anchor="ctr"/>
            <a:lstStyle/>
            <a:p>
              <a:pPr algn="ctr">
                <a:lnSpc>
                  <a:spcPts val="3499"/>
                </a:lnSpc>
              </a:pPr>
              <a:endParaRPr/>
            </a:p>
          </p:txBody>
        </p:sp>
      </p:grpSp>
      <p:grpSp>
        <p:nvGrpSpPr>
          <p:cNvPr id="5" name="Group 5"/>
          <p:cNvGrpSpPr/>
          <p:nvPr/>
        </p:nvGrpSpPr>
        <p:grpSpPr>
          <a:xfrm>
            <a:off x="-7006949" y="-247628"/>
            <a:ext cx="13871531" cy="8439123"/>
            <a:chOff x="0" y="0"/>
            <a:chExt cx="473570" cy="288109"/>
          </a:xfrm>
        </p:grpSpPr>
        <p:sp>
          <p:nvSpPr>
            <p:cNvPr id="6" name="Freeform 6"/>
            <p:cNvSpPr/>
            <p:nvPr/>
          </p:nvSpPr>
          <p:spPr>
            <a:xfrm>
              <a:off x="0" y="0"/>
              <a:ext cx="473570" cy="288109"/>
            </a:xfrm>
            <a:custGeom>
              <a:avLst/>
              <a:gdLst/>
              <a:ahLst/>
              <a:cxnLst/>
              <a:rect l="l" t="t" r="r" b="b"/>
              <a:pathLst>
                <a:path w="473570" h="288109">
                  <a:moveTo>
                    <a:pt x="203200" y="0"/>
                  </a:moveTo>
                  <a:lnTo>
                    <a:pt x="473570" y="0"/>
                  </a:lnTo>
                  <a:lnTo>
                    <a:pt x="270370" y="288109"/>
                  </a:lnTo>
                  <a:lnTo>
                    <a:pt x="0" y="288109"/>
                  </a:lnTo>
                  <a:lnTo>
                    <a:pt x="203200" y="0"/>
                  </a:lnTo>
                  <a:close/>
                </a:path>
              </a:pathLst>
            </a:custGeom>
            <a:solidFill>
              <a:srgbClr val="FF8602"/>
            </a:solidFill>
          </p:spPr>
          <p:txBody>
            <a:bodyPr/>
            <a:lstStyle/>
            <a:p>
              <a:endParaRPr lang="en-US"/>
            </a:p>
          </p:txBody>
        </p:sp>
        <p:sp>
          <p:nvSpPr>
            <p:cNvPr id="7" name="TextBox 7"/>
            <p:cNvSpPr txBox="1"/>
            <p:nvPr/>
          </p:nvSpPr>
          <p:spPr>
            <a:xfrm>
              <a:off x="101600" y="-57150"/>
              <a:ext cx="270370" cy="345259"/>
            </a:xfrm>
            <a:prstGeom prst="rect">
              <a:avLst/>
            </a:prstGeom>
          </p:spPr>
          <p:txBody>
            <a:bodyPr lIns="50800" tIns="50800" rIns="50800" bIns="50800" rtlCol="0" anchor="ctr"/>
            <a:lstStyle/>
            <a:p>
              <a:pPr algn="ctr">
                <a:lnSpc>
                  <a:spcPts val="3499"/>
                </a:lnSpc>
              </a:pPr>
              <a:endParaRPr/>
            </a:p>
          </p:txBody>
        </p:sp>
      </p:grpSp>
      <p:grpSp>
        <p:nvGrpSpPr>
          <p:cNvPr id="8" name="Group 8"/>
          <p:cNvGrpSpPr/>
          <p:nvPr/>
        </p:nvGrpSpPr>
        <p:grpSpPr>
          <a:xfrm>
            <a:off x="522605" y="1801394"/>
            <a:ext cx="7223570" cy="7223570"/>
            <a:chOff x="0" y="0"/>
            <a:chExt cx="6350000" cy="6350000"/>
          </a:xfrm>
        </p:grpSpPr>
        <p:sp>
          <p:nvSpPr>
            <p:cNvPr id="9" name="Freeform 9"/>
            <p:cNvSpPr/>
            <p:nvPr/>
          </p:nvSpPr>
          <p:spPr>
            <a:xfrm>
              <a:off x="0" y="0"/>
              <a:ext cx="6351270" cy="6350000"/>
            </a:xfrm>
            <a:custGeom>
              <a:avLst/>
              <a:gdLst/>
              <a:ahLst/>
              <a:cxnLst/>
              <a:rect l="l" t="t" r="r" b="b"/>
              <a:pathLst>
                <a:path w="6351270" h="6350000">
                  <a:moveTo>
                    <a:pt x="5985510" y="0"/>
                  </a:moveTo>
                  <a:lnTo>
                    <a:pt x="364490" y="0"/>
                  </a:lnTo>
                  <a:cubicBezTo>
                    <a:pt x="162560" y="0"/>
                    <a:pt x="0" y="162560"/>
                    <a:pt x="0" y="364490"/>
                  </a:cubicBezTo>
                  <a:lnTo>
                    <a:pt x="0" y="5986780"/>
                  </a:lnTo>
                  <a:cubicBezTo>
                    <a:pt x="0" y="6187440"/>
                    <a:pt x="162560" y="6350000"/>
                    <a:pt x="364490" y="6350000"/>
                  </a:cubicBezTo>
                  <a:lnTo>
                    <a:pt x="5986780" y="6350000"/>
                  </a:lnTo>
                  <a:cubicBezTo>
                    <a:pt x="6187440" y="6350000"/>
                    <a:pt x="6351270" y="6187440"/>
                    <a:pt x="6351270" y="5985510"/>
                  </a:cubicBezTo>
                  <a:lnTo>
                    <a:pt x="6351270" y="364490"/>
                  </a:lnTo>
                  <a:cubicBezTo>
                    <a:pt x="6350000" y="162560"/>
                    <a:pt x="6187440" y="0"/>
                    <a:pt x="5985510" y="0"/>
                  </a:cubicBezTo>
                  <a:close/>
                </a:path>
              </a:pathLst>
            </a:custGeom>
            <a:blipFill>
              <a:blip r:embed="rId2"/>
              <a:stretch>
                <a:fillRect l="-23501" r="-54456"/>
              </a:stretch>
            </a:blipFill>
          </p:spPr>
          <p:txBody>
            <a:bodyPr/>
            <a:lstStyle/>
            <a:p>
              <a:endParaRPr lang="en-US"/>
            </a:p>
          </p:txBody>
        </p:sp>
      </p:grpSp>
      <p:grpSp>
        <p:nvGrpSpPr>
          <p:cNvPr id="10" name="Group 10"/>
          <p:cNvGrpSpPr/>
          <p:nvPr/>
        </p:nvGrpSpPr>
        <p:grpSpPr>
          <a:xfrm>
            <a:off x="8247317" y="2542636"/>
            <a:ext cx="421332" cy="421332"/>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8602"/>
            </a:solidFill>
            <a:ln cap="sq">
              <a:noFill/>
              <a:prstDash val="solid"/>
              <a:miter/>
            </a:ln>
          </p:spPr>
          <p:txBody>
            <a:bodyPr/>
            <a:lstStyle/>
            <a:p>
              <a:endParaRPr lang="en-US"/>
            </a:p>
          </p:txBody>
        </p:sp>
        <p:sp>
          <p:nvSpPr>
            <p:cNvPr id="12" name="TextBox 12"/>
            <p:cNvSpPr txBox="1"/>
            <p:nvPr/>
          </p:nvSpPr>
          <p:spPr>
            <a:xfrm>
              <a:off x="76200" y="19050"/>
              <a:ext cx="660400" cy="717550"/>
            </a:xfrm>
            <a:prstGeom prst="rect">
              <a:avLst/>
            </a:prstGeom>
          </p:spPr>
          <p:txBody>
            <a:bodyPr lIns="50800" tIns="50800" rIns="50800" bIns="50800" rtlCol="0" anchor="ctr"/>
            <a:lstStyle/>
            <a:p>
              <a:pPr algn="ctr">
                <a:lnSpc>
                  <a:spcPts val="3499"/>
                </a:lnSpc>
              </a:pPr>
              <a:endParaRPr/>
            </a:p>
          </p:txBody>
        </p:sp>
      </p:grpSp>
      <p:sp>
        <p:nvSpPr>
          <p:cNvPr id="13" name="TextBox 13"/>
          <p:cNvSpPr txBox="1"/>
          <p:nvPr/>
        </p:nvSpPr>
        <p:spPr>
          <a:xfrm>
            <a:off x="8280571" y="1171575"/>
            <a:ext cx="4829968" cy="1061693"/>
          </a:xfrm>
          <a:prstGeom prst="rect">
            <a:avLst/>
          </a:prstGeom>
        </p:spPr>
        <p:txBody>
          <a:bodyPr lIns="0" tIns="0" rIns="0" bIns="0" rtlCol="0" anchor="t">
            <a:spAutoFit/>
          </a:bodyPr>
          <a:lstStyle/>
          <a:p>
            <a:pPr algn="l">
              <a:lnSpc>
                <a:spcPts val="8499"/>
              </a:lnSpc>
            </a:pPr>
            <a:r>
              <a:rPr lang="en-US" sz="6799" b="1">
                <a:solidFill>
                  <a:srgbClr val="1D1A1B"/>
                </a:solidFill>
                <a:latin typeface="Nexa Heavy"/>
                <a:ea typeface="Nexa Heavy"/>
                <a:cs typeface="Nexa Heavy"/>
                <a:sym typeface="Nexa Heavy"/>
              </a:rPr>
              <a:t>Plastic</a:t>
            </a:r>
          </a:p>
        </p:txBody>
      </p:sp>
      <p:sp>
        <p:nvSpPr>
          <p:cNvPr id="14" name="TextBox 14"/>
          <p:cNvSpPr txBox="1"/>
          <p:nvPr/>
        </p:nvSpPr>
        <p:spPr>
          <a:xfrm>
            <a:off x="9098407" y="2495011"/>
            <a:ext cx="8160893" cy="7410691"/>
          </a:xfrm>
          <a:prstGeom prst="rect">
            <a:avLst/>
          </a:prstGeom>
        </p:spPr>
        <p:txBody>
          <a:bodyPr lIns="0" tIns="0" rIns="0" bIns="0" rtlCol="0" anchor="t">
            <a:spAutoFit/>
          </a:bodyPr>
          <a:lstStyle/>
          <a:p>
            <a:pPr algn="l">
              <a:lnSpc>
                <a:spcPts val="3080"/>
              </a:lnSpc>
            </a:pPr>
            <a:r>
              <a:rPr lang="en-US" sz="2200">
                <a:solidFill>
                  <a:srgbClr val="1D1A1B"/>
                </a:solidFill>
                <a:latin typeface="Nexa"/>
                <a:ea typeface="Nexa"/>
                <a:cs typeface="Nexa"/>
                <a:sym typeface="Nexa"/>
              </a:rPr>
              <a:t>Injection molding, thermoforming, expansion, and extrusion are performed in-house using a wide range of equipment, experienced personnel, and adhering to the highest-quality standards.</a:t>
            </a:r>
          </a:p>
          <a:p>
            <a:pPr algn="l">
              <a:lnSpc>
                <a:spcPts val="3080"/>
              </a:lnSpc>
            </a:pPr>
            <a:r>
              <a:rPr lang="en-US" sz="2200">
                <a:solidFill>
                  <a:srgbClr val="1D1A1B"/>
                </a:solidFill>
                <a:latin typeface="Nexa"/>
                <a:ea typeface="Nexa"/>
                <a:cs typeface="Nexa"/>
                <a:sym typeface="Nexa"/>
              </a:rPr>
              <a:t>This capability allows us to customize production according to the specific requirements of component parts, including part geometry, weight, precision, appearance, and cost.</a:t>
            </a:r>
          </a:p>
          <a:p>
            <a:pPr algn="l">
              <a:lnSpc>
                <a:spcPts val="3080"/>
              </a:lnSpc>
            </a:pPr>
            <a:r>
              <a:rPr lang="en-US" sz="2200">
                <a:solidFill>
                  <a:srgbClr val="1D1A1B"/>
                </a:solidFill>
                <a:latin typeface="Nexa"/>
                <a:ea typeface="Nexa"/>
                <a:cs typeface="Nexa"/>
                <a:sym typeface="Nexa"/>
              </a:rPr>
              <a:t>Our in-house capabilities include:</a:t>
            </a:r>
          </a:p>
          <a:p>
            <a:pPr marL="474981" lvl="1" indent="-237491" algn="l">
              <a:lnSpc>
                <a:spcPts val="3080"/>
              </a:lnSpc>
              <a:buFont typeface="Arial"/>
              <a:buChar char="•"/>
            </a:pPr>
            <a:r>
              <a:rPr lang="en-US" sz="2200">
                <a:solidFill>
                  <a:srgbClr val="1D1A1B"/>
                </a:solidFill>
                <a:latin typeface="Nexa"/>
                <a:ea typeface="Nexa"/>
                <a:cs typeface="Nexa"/>
                <a:sym typeface="Nexa"/>
              </a:rPr>
              <a:t>40 injection molding machines with clamping forces between 40 and 1700 T, from Engel and Krauss Maffei, most equipped with robots</a:t>
            </a:r>
          </a:p>
          <a:p>
            <a:pPr marL="474981" lvl="1" indent="-237491" algn="l">
              <a:lnSpc>
                <a:spcPts val="3080"/>
              </a:lnSpc>
              <a:buFont typeface="Arial"/>
              <a:buChar char="•"/>
            </a:pPr>
            <a:r>
              <a:rPr lang="en-US" sz="2200">
                <a:solidFill>
                  <a:srgbClr val="1D1A1B"/>
                </a:solidFill>
                <a:latin typeface="Nexa"/>
                <a:ea typeface="Nexa"/>
                <a:cs typeface="Nexa"/>
                <a:sym typeface="Nexa"/>
              </a:rPr>
              <a:t>Thermoforming machine with a work surface of 2000 x 1200 mm</a:t>
            </a:r>
          </a:p>
          <a:p>
            <a:pPr marL="474981" lvl="1" indent="-237491" algn="l">
              <a:lnSpc>
                <a:spcPts val="3080"/>
              </a:lnSpc>
              <a:buFont typeface="Arial"/>
              <a:buChar char="•"/>
            </a:pPr>
            <a:r>
              <a:rPr lang="en-US" sz="2200">
                <a:solidFill>
                  <a:srgbClr val="1D1A1B"/>
                </a:solidFill>
                <a:latin typeface="Nexa"/>
                <a:ea typeface="Nexa"/>
                <a:cs typeface="Nexa"/>
                <a:sym typeface="Nexa"/>
              </a:rPr>
              <a:t>EPP/EPS injection machine with maximum dimensions of 1485 x 1285 x 180 mm</a:t>
            </a:r>
          </a:p>
          <a:p>
            <a:pPr marL="474981" lvl="1" indent="-237491" algn="l">
              <a:lnSpc>
                <a:spcPts val="3080"/>
              </a:lnSpc>
              <a:buFont typeface="Arial"/>
              <a:buChar char="•"/>
            </a:pPr>
            <a:r>
              <a:rPr lang="en-US" sz="2200">
                <a:solidFill>
                  <a:srgbClr val="1D1A1B"/>
                </a:solidFill>
                <a:latin typeface="Nexa"/>
                <a:ea typeface="Nexa"/>
                <a:cs typeface="Nexa"/>
                <a:sym typeface="Nexa"/>
              </a:rPr>
              <a:t>Plastic extrusion machines, including coextrusion, with a total capacity of 180 kg/hour</a:t>
            </a:r>
          </a:p>
          <a:p>
            <a:pPr marL="474981" lvl="1" indent="-237491" algn="l">
              <a:lnSpc>
                <a:spcPts val="3080"/>
              </a:lnSpc>
              <a:buFont typeface="Arial"/>
              <a:buChar char="•"/>
            </a:pPr>
            <a:r>
              <a:rPr lang="en-US" sz="2200">
                <a:solidFill>
                  <a:srgbClr val="1D1A1B"/>
                </a:solidFill>
                <a:latin typeface="Nexa"/>
                <a:ea typeface="Nexa"/>
                <a:cs typeface="Nexa"/>
                <a:sym typeface="Nexa"/>
              </a:rPr>
              <a:t>PUR foam dispensing robot</a:t>
            </a:r>
          </a:p>
          <a:p>
            <a:pPr algn="l">
              <a:lnSpc>
                <a:spcPts val="3080"/>
              </a:lnSpc>
            </a:pPr>
            <a:endParaRPr lang="en-US" sz="2200">
              <a:solidFill>
                <a:srgbClr val="1D1A1B"/>
              </a:solidFill>
              <a:latin typeface="Nexa"/>
              <a:ea typeface="Nexa"/>
              <a:cs typeface="Nexa"/>
              <a:sym typeface="Nexa"/>
            </a:endParaRPr>
          </a:p>
        </p:txBody>
      </p:sp>
      <p:sp>
        <p:nvSpPr>
          <p:cNvPr id="15" name="Freeform 15"/>
          <p:cNvSpPr/>
          <p:nvPr/>
        </p:nvSpPr>
        <p:spPr>
          <a:xfrm>
            <a:off x="15616330" y="269906"/>
            <a:ext cx="2324100" cy="758794"/>
          </a:xfrm>
          <a:custGeom>
            <a:avLst/>
            <a:gdLst/>
            <a:ahLst/>
            <a:cxnLst/>
            <a:rect l="l" t="t" r="r" b="b"/>
            <a:pathLst>
              <a:path w="2324100" h="758794">
                <a:moveTo>
                  <a:pt x="0" y="0"/>
                </a:moveTo>
                <a:lnTo>
                  <a:pt x="2324100" y="0"/>
                </a:lnTo>
                <a:lnTo>
                  <a:pt x="2324100" y="758794"/>
                </a:lnTo>
                <a:lnTo>
                  <a:pt x="0" y="758794"/>
                </a:lnTo>
                <a:lnTo>
                  <a:pt x="0" y="0"/>
                </a:lnTo>
                <a:close/>
              </a:path>
            </a:pathLst>
          </a:custGeom>
          <a:blipFill>
            <a:blip r:embed="rId3"/>
            <a:stretch>
              <a:fillRect t="-36143" b="-36143"/>
            </a:stretch>
          </a:blipFill>
        </p:spPr>
        <p:txBody>
          <a:bodyPr/>
          <a:lstStyle/>
          <a:p>
            <a:endParaRPr lang="en-US"/>
          </a:p>
        </p:txBody>
      </p:sp>
      <p:grpSp>
        <p:nvGrpSpPr>
          <p:cNvPr id="16" name="Group 16"/>
          <p:cNvGrpSpPr/>
          <p:nvPr/>
        </p:nvGrpSpPr>
        <p:grpSpPr>
          <a:xfrm>
            <a:off x="8216900" y="10018463"/>
            <a:ext cx="10071100" cy="3086100"/>
            <a:chOff x="0" y="0"/>
            <a:chExt cx="2652471" cy="812800"/>
          </a:xfrm>
        </p:grpSpPr>
        <p:sp>
          <p:nvSpPr>
            <p:cNvPr id="17" name="Freeform 17"/>
            <p:cNvSpPr/>
            <p:nvPr/>
          </p:nvSpPr>
          <p:spPr>
            <a:xfrm>
              <a:off x="0" y="0"/>
              <a:ext cx="2652471" cy="812800"/>
            </a:xfrm>
            <a:custGeom>
              <a:avLst/>
              <a:gdLst/>
              <a:ahLst/>
              <a:cxnLst/>
              <a:rect l="l" t="t" r="r" b="b"/>
              <a:pathLst>
                <a:path w="2652471" h="812800">
                  <a:moveTo>
                    <a:pt x="0" y="0"/>
                  </a:moveTo>
                  <a:lnTo>
                    <a:pt x="2652471" y="0"/>
                  </a:lnTo>
                  <a:lnTo>
                    <a:pt x="2652471" y="812800"/>
                  </a:lnTo>
                  <a:lnTo>
                    <a:pt x="0" y="812800"/>
                  </a:lnTo>
                  <a:close/>
                </a:path>
              </a:pathLst>
            </a:custGeom>
            <a:solidFill>
              <a:srgbClr val="64656A"/>
            </a:solidFill>
          </p:spPr>
          <p:txBody>
            <a:bodyPr/>
            <a:lstStyle/>
            <a:p>
              <a:endParaRPr lang="en-US"/>
            </a:p>
          </p:txBody>
        </p:sp>
        <p:sp>
          <p:nvSpPr>
            <p:cNvPr id="18" name="TextBox 18"/>
            <p:cNvSpPr txBox="1"/>
            <p:nvPr/>
          </p:nvSpPr>
          <p:spPr>
            <a:xfrm>
              <a:off x="0" y="-57150"/>
              <a:ext cx="2652471" cy="869950"/>
            </a:xfrm>
            <a:prstGeom prst="rect">
              <a:avLst/>
            </a:prstGeom>
          </p:spPr>
          <p:txBody>
            <a:bodyPr lIns="50800" tIns="50800" rIns="50800" bIns="50800" rtlCol="0" anchor="ctr"/>
            <a:lstStyle/>
            <a:p>
              <a:pPr algn="ctr">
                <a:lnSpc>
                  <a:spcPts val="3499"/>
                </a:lnSpc>
              </a:pPr>
              <a:endParaRPr/>
            </a:p>
          </p:txBody>
        </p:sp>
      </p:grpSp>
      <p:grpSp>
        <p:nvGrpSpPr>
          <p:cNvPr id="19" name="Group 19"/>
          <p:cNvGrpSpPr/>
          <p:nvPr/>
        </p:nvGrpSpPr>
        <p:grpSpPr>
          <a:xfrm rot="527386">
            <a:off x="16744950" y="8391349"/>
            <a:ext cx="3086100" cy="2700338"/>
            <a:chOff x="0" y="0"/>
            <a:chExt cx="812800" cy="711200"/>
          </a:xfrm>
        </p:grpSpPr>
        <p:sp>
          <p:nvSpPr>
            <p:cNvPr id="20" name="Freeform 20"/>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FE8304"/>
            </a:solidFill>
          </p:spPr>
          <p:txBody>
            <a:bodyPr/>
            <a:lstStyle/>
            <a:p>
              <a:endParaRPr lang="en-US"/>
            </a:p>
          </p:txBody>
        </p:sp>
        <p:sp>
          <p:nvSpPr>
            <p:cNvPr id="21" name="TextBox 21"/>
            <p:cNvSpPr txBox="1"/>
            <p:nvPr/>
          </p:nvSpPr>
          <p:spPr>
            <a:xfrm>
              <a:off x="127000" y="273050"/>
              <a:ext cx="558800" cy="387350"/>
            </a:xfrm>
            <a:prstGeom prst="rect">
              <a:avLst/>
            </a:prstGeom>
          </p:spPr>
          <p:txBody>
            <a:bodyPr lIns="50800" tIns="50800" rIns="50800" bIns="50800" rtlCol="0" anchor="ctr"/>
            <a:lstStyle/>
            <a:p>
              <a:pPr algn="ctr">
                <a:lnSpc>
                  <a:spcPts val="3499"/>
                </a:lnSpc>
              </a:pPr>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0800000">
            <a:off x="-7792875" y="-3778283"/>
            <a:ext cx="14499313" cy="8951717"/>
            <a:chOff x="0" y="0"/>
            <a:chExt cx="609727" cy="376439"/>
          </a:xfrm>
        </p:grpSpPr>
        <p:sp>
          <p:nvSpPr>
            <p:cNvPr id="3" name="Freeform 3"/>
            <p:cNvSpPr/>
            <p:nvPr/>
          </p:nvSpPr>
          <p:spPr>
            <a:xfrm>
              <a:off x="0" y="0"/>
              <a:ext cx="609727" cy="376439"/>
            </a:xfrm>
            <a:custGeom>
              <a:avLst/>
              <a:gdLst/>
              <a:ahLst/>
              <a:cxnLst/>
              <a:rect l="l" t="t" r="r" b="b"/>
              <a:pathLst>
                <a:path w="609727" h="376439">
                  <a:moveTo>
                    <a:pt x="406527" y="0"/>
                  </a:moveTo>
                  <a:lnTo>
                    <a:pt x="0" y="0"/>
                  </a:lnTo>
                  <a:lnTo>
                    <a:pt x="203200" y="376439"/>
                  </a:lnTo>
                  <a:lnTo>
                    <a:pt x="609727" y="376439"/>
                  </a:lnTo>
                  <a:lnTo>
                    <a:pt x="406527" y="0"/>
                  </a:lnTo>
                  <a:close/>
                </a:path>
              </a:pathLst>
            </a:custGeom>
            <a:solidFill>
              <a:srgbClr val="FF8602"/>
            </a:solidFill>
          </p:spPr>
          <p:txBody>
            <a:bodyPr/>
            <a:lstStyle/>
            <a:p>
              <a:endParaRPr lang="en-US"/>
            </a:p>
          </p:txBody>
        </p:sp>
        <p:sp>
          <p:nvSpPr>
            <p:cNvPr id="4" name="TextBox 4"/>
            <p:cNvSpPr txBox="1"/>
            <p:nvPr/>
          </p:nvSpPr>
          <p:spPr>
            <a:xfrm>
              <a:off x="101600" y="-57150"/>
              <a:ext cx="406527" cy="433589"/>
            </a:xfrm>
            <a:prstGeom prst="rect">
              <a:avLst/>
            </a:prstGeom>
          </p:spPr>
          <p:txBody>
            <a:bodyPr lIns="50800" tIns="50800" rIns="50800" bIns="50800" rtlCol="0" anchor="ctr"/>
            <a:lstStyle/>
            <a:p>
              <a:pPr algn="ctr">
                <a:lnSpc>
                  <a:spcPts val="3499"/>
                </a:lnSpc>
              </a:pPr>
              <a:endParaRPr/>
            </a:p>
          </p:txBody>
        </p:sp>
      </p:grpSp>
      <p:grpSp>
        <p:nvGrpSpPr>
          <p:cNvPr id="5" name="Group 5"/>
          <p:cNvGrpSpPr/>
          <p:nvPr/>
        </p:nvGrpSpPr>
        <p:grpSpPr>
          <a:xfrm>
            <a:off x="-4672718" y="5163909"/>
            <a:ext cx="11379156" cy="5123091"/>
            <a:chOff x="0" y="0"/>
            <a:chExt cx="899019" cy="404754"/>
          </a:xfrm>
        </p:grpSpPr>
        <p:sp>
          <p:nvSpPr>
            <p:cNvPr id="6" name="Freeform 6"/>
            <p:cNvSpPr/>
            <p:nvPr/>
          </p:nvSpPr>
          <p:spPr>
            <a:xfrm>
              <a:off x="0" y="0"/>
              <a:ext cx="899019" cy="404754"/>
            </a:xfrm>
            <a:custGeom>
              <a:avLst/>
              <a:gdLst/>
              <a:ahLst/>
              <a:cxnLst/>
              <a:rect l="l" t="t" r="r" b="b"/>
              <a:pathLst>
                <a:path w="899019" h="404754">
                  <a:moveTo>
                    <a:pt x="203200" y="0"/>
                  </a:moveTo>
                  <a:lnTo>
                    <a:pt x="899019" y="0"/>
                  </a:lnTo>
                  <a:lnTo>
                    <a:pt x="695819" y="404754"/>
                  </a:lnTo>
                  <a:lnTo>
                    <a:pt x="0" y="404754"/>
                  </a:lnTo>
                  <a:lnTo>
                    <a:pt x="203200" y="0"/>
                  </a:lnTo>
                  <a:close/>
                </a:path>
              </a:pathLst>
            </a:custGeom>
            <a:solidFill>
              <a:srgbClr val="FF8602"/>
            </a:solidFill>
          </p:spPr>
          <p:txBody>
            <a:bodyPr/>
            <a:lstStyle/>
            <a:p>
              <a:endParaRPr lang="en-US"/>
            </a:p>
          </p:txBody>
        </p:sp>
        <p:sp>
          <p:nvSpPr>
            <p:cNvPr id="7" name="TextBox 7"/>
            <p:cNvSpPr txBox="1"/>
            <p:nvPr/>
          </p:nvSpPr>
          <p:spPr>
            <a:xfrm>
              <a:off x="101600" y="-57150"/>
              <a:ext cx="695819" cy="461904"/>
            </a:xfrm>
            <a:prstGeom prst="rect">
              <a:avLst/>
            </a:prstGeom>
          </p:spPr>
          <p:txBody>
            <a:bodyPr lIns="50800" tIns="50800" rIns="50800" bIns="50800" rtlCol="0" anchor="ctr"/>
            <a:lstStyle/>
            <a:p>
              <a:pPr algn="ctr">
                <a:lnSpc>
                  <a:spcPts val="3499"/>
                </a:lnSpc>
              </a:pPr>
              <a:endParaRPr/>
            </a:p>
          </p:txBody>
        </p:sp>
      </p:grpSp>
      <p:grpSp>
        <p:nvGrpSpPr>
          <p:cNvPr id="8" name="Group 8"/>
          <p:cNvGrpSpPr/>
          <p:nvPr/>
        </p:nvGrpSpPr>
        <p:grpSpPr>
          <a:xfrm>
            <a:off x="522605" y="1801394"/>
            <a:ext cx="7223570" cy="7223570"/>
            <a:chOff x="0" y="0"/>
            <a:chExt cx="6350000" cy="6350000"/>
          </a:xfrm>
        </p:grpSpPr>
        <p:sp>
          <p:nvSpPr>
            <p:cNvPr id="9" name="Freeform 9"/>
            <p:cNvSpPr/>
            <p:nvPr/>
          </p:nvSpPr>
          <p:spPr>
            <a:xfrm>
              <a:off x="0" y="0"/>
              <a:ext cx="6351270" cy="6350000"/>
            </a:xfrm>
            <a:custGeom>
              <a:avLst/>
              <a:gdLst/>
              <a:ahLst/>
              <a:cxnLst/>
              <a:rect l="l" t="t" r="r" b="b"/>
              <a:pathLst>
                <a:path w="6351270" h="6350000">
                  <a:moveTo>
                    <a:pt x="5985510" y="0"/>
                  </a:moveTo>
                  <a:lnTo>
                    <a:pt x="364490" y="0"/>
                  </a:lnTo>
                  <a:cubicBezTo>
                    <a:pt x="162560" y="0"/>
                    <a:pt x="0" y="162560"/>
                    <a:pt x="0" y="364490"/>
                  </a:cubicBezTo>
                  <a:lnTo>
                    <a:pt x="0" y="5986780"/>
                  </a:lnTo>
                  <a:cubicBezTo>
                    <a:pt x="0" y="6187440"/>
                    <a:pt x="162560" y="6350000"/>
                    <a:pt x="364490" y="6350000"/>
                  </a:cubicBezTo>
                  <a:lnTo>
                    <a:pt x="5986780" y="6350000"/>
                  </a:lnTo>
                  <a:cubicBezTo>
                    <a:pt x="6187440" y="6350000"/>
                    <a:pt x="6351270" y="6187440"/>
                    <a:pt x="6351270" y="5985510"/>
                  </a:cubicBezTo>
                  <a:lnTo>
                    <a:pt x="6351270" y="364490"/>
                  </a:lnTo>
                  <a:cubicBezTo>
                    <a:pt x="6350000" y="162560"/>
                    <a:pt x="6187440" y="0"/>
                    <a:pt x="5985510" y="0"/>
                  </a:cubicBezTo>
                  <a:close/>
                </a:path>
              </a:pathLst>
            </a:custGeom>
            <a:blipFill>
              <a:blip r:embed="rId2"/>
              <a:stretch>
                <a:fillRect l="-38978" r="-38978"/>
              </a:stretch>
            </a:blipFill>
          </p:spPr>
          <p:txBody>
            <a:bodyPr/>
            <a:lstStyle/>
            <a:p>
              <a:endParaRPr lang="en-US"/>
            </a:p>
          </p:txBody>
        </p:sp>
      </p:grpSp>
      <p:grpSp>
        <p:nvGrpSpPr>
          <p:cNvPr id="10" name="Group 10"/>
          <p:cNvGrpSpPr/>
          <p:nvPr/>
        </p:nvGrpSpPr>
        <p:grpSpPr>
          <a:xfrm>
            <a:off x="8247317" y="2542636"/>
            <a:ext cx="421332" cy="421332"/>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8602"/>
            </a:solidFill>
            <a:ln cap="sq">
              <a:noFill/>
              <a:prstDash val="solid"/>
              <a:miter/>
            </a:ln>
          </p:spPr>
          <p:txBody>
            <a:bodyPr/>
            <a:lstStyle/>
            <a:p>
              <a:endParaRPr lang="en-US"/>
            </a:p>
          </p:txBody>
        </p:sp>
        <p:sp>
          <p:nvSpPr>
            <p:cNvPr id="12" name="TextBox 12"/>
            <p:cNvSpPr txBox="1"/>
            <p:nvPr/>
          </p:nvSpPr>
          <p:spPr>
            <a:xfrm>
              <a:off x="76200" y="19050"/>
              <a:ext cx="660400" cy="717550"/>
            </a:xfrm>
            <a:prstGeom prst="rect">
              <a:avLst/>
            </a:prstGeom>
          </p:spPr>
          <p:txBody>
            <a:bodyPr lIns="50800" tIns="50800" rIns="50800" bIns="50800" rtlCol="0" anchor="ctr"/>
            <a:lstStyle/>
            <a:p>
              <a:pPr algn="ctr">
                <a:lnSpc>
                  <a:spcPts val="3499"/>
                </a:lnSpc>
              </a:pPr>
              <a:endParaRPr/>
            </a:p>
          </p:txBody>
        </p:sp>
      </p:grpSp>
      <p:sp>
        <p:nvSpPr>
          <p:cNvPr id="13" name="TextBox 13"/>
          <p:cNvSpPr txBox="1"/>
          <p:nvPr/>
        </p:nvSpPr>
        <p:spPr>
          <a:xfrm>
            <a:off x="8280571" y="1171575"/>
            <a:ext cx="4829968" cy="1061693"/>
          </a:xfrm>
          <a:prstGeom prst="rect">
            <a:avLst/>
          </a:prstGeom>
        </p:spPr>
        <p:txBody>
          <a:bodyPr lIns="0" tIns="0" rIns="0" bIns="0" rtlCol="0" anchor="t">
            <a:spAutoFit/>
          </a:bodyPr>
          <a:lstStyle/>
          <a:p>
            <a:pPr algn="l">
              <a:lnSpc>
                <a:spcPts val="8499"/>
              </a:lnSpc>
            </a:pPr>
            <a:r>
              <a:rPr lang="en-US" sz="6799" b="1">
                <a:solidFill>
                  <a:srgbClr val="1D1A1B"/>
                </a:solidFill>
                <a:latin typeface="Nexa Heavy"/>
                <a:ea typeface="Nexa Heavy"/>
                <a:cs typeface="Nexa Heavy"/>
                <a:sym typeface="Nexa Heavy"/>
              </a:rPr>
              <a:t>Aluminium</a:t>
            </a:r>
          </a:p>
        </p:txBody>
      </p:sp>
      <p:sp>
        <p:nvSpPr>
          <p:cNvPr id="14" name="TextBox 14"/>
          <p:cNvSpPr txBox="1"/>
          <p:nvPr/>
        </p:nvSpPr>
        <p:spPr>
          <a:xfrm>
            <a:off x="9098280" y="2494597"/>
            <a:ext cx="8160893" cy="6629750"/>
          </a:xfrm>
          <a:prstGeom prst="rect">
            <a:avLst/>
          </a:prstGeom>
        </p:spPr>
        <p:txBody>
          <a:bodyPr lIns="0" tIns="0" rIns="0" bIns="0" rtlCol="0" anchor="t">
            <a:spAutoFit/>
          </a:bodyPr>
          <a:lstStyle/>
          <a:p>
            <a:pPr algn="l">
              <a:lnSpc>
                <a:spcPts val="3080"/>
              </a:lnSpc>
            </a:pPr>
            <a:r>
              <a:rPr lang="en-US" sz="2200">
                <a:solidFill>
                  <a:srgbClr val="1D1A1B"/>
                </a:solidFill>
                <a:latin typeface="Nexa"/>
                <a:ea typeface="Nexa"/>
                <a:cs typeface="Nexa"/>
                <a:sym typeface="Nexa"/>
              </a:rPr>
              <a:t>We have our own capacity for processing bicycle hubs for all three essential phases: aluminum bar cutting, turning, and milling. </a:t>
            </a:r>
          </a:p>
          <a:p>
            <a:pPr algn="l">
              <a:lnSpc>
                <a:spcPts val="3080"/>
              </a:lnSpc>
            </a:pPr>
            <a:endParaRPr lang="en-US" sz="2200">
              <a:solidFill>
                <a:srgbClr val="1D1A1B"/>
              </a:solidFill>
              <a:latin typeface="Nexa"/>
              <a:ea typeface="Nexa"/>
              <a:cs typeface="Nexa"/>
              <a:sym typeface="Nexa"/>
            </a:endParaRPr>
          </a:p>
          <a:p>
            <a:pPr algn="l">
              <a:lnSpc>
                <a:spcPts val="3080"/>
              </a:lnSpc>
            </a:pPr>
            <a:r>
              <a:rPr lang="en-US" sz="2200">
                <a:solidFill>
                  <a:srgbClr val="1D1A1B"/>
                </a:solidFill>
                <a:latin typeface="Nexa"/>
                <a:ea typeface="Nexa"/>
                <a:cs typeface="Nexa"/>
                <a:sym typeface="Nexa"/>
              </a:rPr>
              <a:t>Our team of specialists uses advanced equipment to guarantee the precision and consistency of each manufactured component.</a:t>
            </a:r>
          </a:p>
          <a:p>
            <a:pPr algn="l">
              <a:lnSpc>
                <a:spcPts val="3080"/>
              </a:lnSpc>
            </a:pPr>
            <a:endParaRPr lang="en-US" sz="2200">
              <a:solidFill>
                <a:srgbClr val="1D1A1B"/>
              </a:solidFill>
              <a:latin typeface="Nexa"/>
              <a:ea typeface="Nexa"/>
              <a:cs typeface="Nexa"/>
              <a:sym typeface="Nexa"/>
            </a:endParaRPr>
          </a:p>
          <a:p>
            <a:pPr algn="l">
              <a:lnSpc>
                <a:spcPts val="3080"/>
              </a:lnSpc>
            </a:pPr>
            <a:r>
              <a:rPr lang="en-US" sz="2200">
                <a:solidFill>
                  <a:srgbClr val="1D1A1B"/>
                </a:solidFill>
                <a:latin typeface="Nexa"/>
                <a:ea typeface="Nexa"/>
                <a:cs typeface="Nexa"/>
                <a:sym typeface="Nexa"/>
              </a:rPr>
              <a:t>The anodizing operation, crucial for the durability and aesthetics of our products, is outsourced through a strategic partnership of over 20 years with a renowned company, recognized for its high standards of quality and reliability.</a:t>
            </a:r>
          </a:p>
          <a:p>
            <a:pPr algn="l">
              <a:lnSpc>
                <a:spcPts val="3080"/>
              </a:lnSpc>
            </a:pPr>
            <a:r>
              <a:rPr lang="en-US" sz="2200">
                <a:solidFill>
                  <a:srgbClr val="1D1A1B"/>
                </a:solidFill>
                <a:latin typeface="Nexa"/>
                <a:ea typeface="Nexa"/>
                <a:cs typeface="Nexa"/>
                <a:sym typeface="Nexa"/>
              </a:rPr>
              <a:t>This long-term partnership allows us to benefit from the most advanced anodizing techniques, ensuring that each bicycle hub meets or even exceeds our clients' expectations in terms of performance and aesthetics.</a:t>
            </a:r>
          </a:p>
          <a:p>
            <a:pPr algn="l">
              <a:lnSpc>
                <a:spcPts val="3080"/>
              </a:lnSpc>
            </a:pPr>
            <a:endParaRPr lang="en-US" sz="2200">
              <a:solidFill>
                <a:srgbClr val="1D1A1B"/>
              </a:solidFill>
              <a:latin typeface="Nexa"/>
              <a:ea typeface="Nexa"/>
              <a:cs typeface="Nexa"/>
              <a:sym typeface="Nexa"/>
            </a:endParaRPr>
          </a:p>
        </p:txBody>
      </p:sp>
      <p:sp>
        <p:nvSpPr>
          <p:cNvPr id="15" name="Freeform 15"/>
          <p:cNvSpPr/>
          <p:nvPr/>
        </p:nvSpPr>
        <p:spPr>
          <a:xfrm>
            <a:off x="15616330" y="269906"/>
            <a:ext cx="2324100" cy="758794"/>
          </a:xfrm>
          <a:custGeom>
            <a:avLst/>
            <a:gdLst/>
            <a:ahLst/>
            <a:cxnLst/>
            <a:rect l="l" t="t" r="r" b="b"/>
            <a:pathLst>
              <a:path w="2324100" h="758794">
                <a:moveTo>
                  <a:pt x="0" y="0"/>
                </a:moveTo>
                <a:lnTo>
                  <a:pt x="2324100" y="0"/>
                </a:lnTo>
                <a:lnTo>
                  <a:pt x="2324100" y="758794"/>
                </a:lnTo>
                <a:lnTo>
                  <a:pt x="0" y="758794"/>
                </a:lnTo>
                <a:lnTo>
                  <a:pt x="0" y="0"/>
                </a:lnTo>
                <a:close/>
              </a:path>
            </a:pathLst>
          </a:custGeom>
          <a:blipFill>
            <a:blip r:embed="rId3"/>
            <a:stretch>
              <a:fillRect t="-36143" b="-36143"/>
            </a:stretch>
          </a:blipFill>
        </p:spPr>
        <p:txBody>
          <a:bodyPr/>
          <a:lstStyle/>
          <a:p>
            <a:endParaRPr lang="en-US"/>
          </a:p>
        </p:txBody>
      </p:sp>
      <p:grpSp>
        <p:nvGrpSpPr>
          <p:cNvPr id="16" name="Group 16"/>
          <p:cNvGrpSpPr/>
          <p:nvPr/>
        </p:nvGrpSpPr>
        <p:grpSpPr>
          <a:xfrm>
            <a:off x="8216900" y="10018463"/>
            <a:ext cx="10071100" cy="3086100"/>
            <a:chOff x="0" y="0"/>
            <a:chExt cx="2652471" cy="812800"/>
          </a:xfrm>
        </p:grpSpPr>
        <p:sp>
          <p:nvSpPr>
            <p:cNvPr id="17" name="Freeform 17"/>
            <p:cNvSpPr/>
            <p:nvPr/>
          </p:nvSpPr>
          <p:spPr>
            <a:xfrm>
              <a:off x="0" y="0"/>
              <a:ext cx="2652471" cy="812800"/>
            </a:xfrm>
            <a:custGeom>
              <a:avLst/>
              <a:gdLst/>
              <a:ahLst/>
              <a:cxnLst/>
              <a:rect l="l" t="t" r="r" b="b"/>
              <a:pathLst>
                <a:path w="2652471" h="812800">
                  <a:moveTo>
                    <a:pt x="0" y="0"/>
                  </a:moveTo>
                  <a:lnTo>
                    <a:pt x="2652471" y="0"/>
                  </a:lnTo>
                  <a:lnTo>
                    <a:pt x="2652471" y="812800"/>
                  </a:lnTo>
                  <a:lnTo>
                    <a:pt x="0" y="812800"/>
                  </a:lnTo>
                  <a:close/>
                </a:path>
              </a:pathLst>
            </a:custGeom>
            <a:solidFill>
              <a:srgbClr val="64656A"/>
            </a:solidFill>
          </p:spPr>
          <p:txBody>
            <a:bodyPr/>
            <a:lstStyle/>
            <a:p>
              <a:endParaRPr lang="en-US"/>
            </a:p>
          </p:txBody>
        </p:sp>
        <p:sp>
          <p:nvSpPr>
            <p:cNvPr id="18" name="TextBox 18"/>
            <p:cNvSpPr txBox="1"/>
            <p:nvPr/>
          </p:nvSpPr>
          <p:spPr>
            <a:xfrm>
              <a:off x="0" y="-57150"/>
              <a:ext cx="2652471" cy="869950"/>
            </a:xfrm>
            <a:prstGeom prst="rect">
              <a:avLst/>
            </a:prstGeom>
          </p:spPr>
          <p:txBody>
            <a:bodyPr lIns="50800" tIns="50800" rIns="50800" bIns="50800" rtlCol="0" anchor="ctr"/>
            <a:lstStyle/>
            <a:p>
              <a:pPr algn="ctr">
                <a:lnSpc>
                  <a:spcPts val="3499"/>
                </a:lnSpc>
              </a:pPr>
              <a:endParaRPr/>
            </a:p>
          </p:txBody>
        </p:sp>
      </p:grpSp>
      <p:grpSp>
        <p:nvGrpSpPr>
          <p:cNvPr id="19" name="Group 19"/>
          <p:cNvGrpSpPr/>
          <p:nvPr/>
        </p:nvGrpSpPr>
        <p:grpSpPr>
          <a:xfrm rot="527386">
            <a:off x="16744950" y="8391349"/>
            <a:ext cx="3086100" cy="2700338"/>
            <a:chOff x="0" y="0"/>
            <a:chExt cx="812800" cy="711200"/>
          </a:xfrm>
        </p:grpSpPr>
        <p:sp>
          <p:nvSpPr>
            <p:cNvPr id="20" name="Freeform 20"/>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FE8304"/>
            </a:solidFill>
          </p:spPr>
          <p:txBody>
            <a:bodyPr/>
            <a:lstStyle/>
            <a:p>
              <a:endParaRPr lang="en-US"/>
            </a:p>
          </p:txBody>
        </p:sp>
        <p:sp>
          <p:nvSpPr>
            <p:cNvPr id="21" name="TextBox 21"/>
            <p:cNvSpPr txBox="1"/>
            <p:nvPr/>
          </p:nvSpPr>
          <p:spPr>
            <a:xfrm>
              <a:off x="127000" y="273050"/>
              <a:ext cx="558800" cy="387350"/>
            </a:xfrm>
            <a:prstGeom prst="rect">
              <a:avLst/>
            </a:prstGeom>
          </p:spPr>
          <p:txBody>
            <a:bodyPr lIns="50800" tIns="50800" rIns="50800" bIns="50800" rtlCol="0" anchor="ctr"/>
            <a:lstStyle/>
            <a:p>
              <a:pPr algn="ctr">
                <a:lnSpc>
                  <a:spcPts val="3499"/>
                </a:lnSpc>
              </a:pPr>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705406" y="5986634"/>
            <a:ext cx="13089173" cy="5171733"/>
            <a:chOff x="0" y="0"/>
            <a:chExt cx="677619" cy="267738"/>
          </a:xfrm>
        </p:grpSpPr>
        <p:sp>
          <p:nvSpPr>
            <p:cNvPr id="3" name="Freeform 3"/>
            <p:cNvSpPr/>
            <p:nvPr/>
          </p:nvSpPr>
          <p:spPr>
            <a:xfrm>
              <a:off x="0" y="0"/>
              <a:ext cx="677619" cy="267738"/>
            </a:xfrm>
            <a:custGeom>
              <a:avLst/>
              <a:gdLst/>
              <a:ahLst/>
              <a:cxnLst/>
              <a:rect l="l" t="t" r="r" b="b"/>
              <a:pathLst>
                <a:path w="677619" h="267738">
                  <a:moveTo>
                    <a:pt x="474419" y="0"/>
                  </a:moveTo>
                  <a:lnTo>
                    <a:pt x="0" y="0"/>
                  </a:lnTo>
                  <a:lnTo>
                    <a:pt x="203200" y="267738"/>
                  </a:lnTo>
                  <a:lnTo>
                    <a:pt x="677619" y="267738"/>
                  </a:lnTo>
                  <a:lnTo>
                    <a:pt x="474419" y="0"/>
                  </a:lnTo>
                  <a:close/>
                </a:path>
              </a:pathLst>
            </a:custGeom>
            <a:solidFill>
              <a:srgbClr val="FF8602"/>
            </a:solidFill>
          </p:spPr>
          <p:txBody>
            <a:bodyPr/>
            <a:lstStyle/>
            <a:p>
              <a:endParaRPr lang="en-US"/>
            </a:p>
          </p:txBody>
        </p:sp>
        <p:sp>
          <p:nvSpPr>
            <p:cNvPr id="4" name="TextBox 4"/>
            <p:cNvSpPr txBox="1"/>
            <p:nvPr/>
          </p:nvSpPr>
          <p:spPr>
            <a:xfrm>
              <a:off x="101600" y="-57150"/>
              <a:ext cx="474419" cy="324888"/>
            </a:xfrm>
            <a:prstGeom prst="rect">
              <a:avLst/>
            </a:prstGeom>
          </p:spPr>
          <p:txBody>
            <a:bodyPr lIns="50800" tIns="50800" rIns="50800" bIns="50800" rtlCol="0" anchor="ctr"/>
            <a:lstStyle/>
            <a:p>
              <a:pPr algn="ctr">
                <a:lnSpc>
                  <a:spcPts val="3499"/>
                </a:lnSpc>
              </a:pPr>
              <a:endParaRPr/>
            </a:p>
          </p:txBody>
        </p:sp>
      </p:grpSp>
      <p:grpSp>
        <p:nvGrpSpPr>
          <p:cNvPr id="5" name="Group 5"/>
          <p:cNvGrpSpPr/>
          <p:nvPr/>
        </p:nvGrpSpPr>
        <p:grpSpPr>
          <a:xfrm>
            <a:off x="-7006949" y="-247628"/>
            <a:ext cx="13871531" cy="8439123"/>
            <a:chOff x="0" y="0"/>
            <a:chExt cx="473570" cy="288109"/>
          </a:xfrm>
        </p:grpSpPr>
        <p:sp>
          <p:nvSpPr>
            <p:cNvPr id="6" name="Freeform 6"/>
            <p:cNvSpPr/>
            <p:nvPr/>
          </p:nvSpPr>
          <p:spPr>
            <a:xfrm>
              <a:off x="0" y="0"/>
              <a:ext cx="473570" cy="288109"/>
            </a:xfrm>
            <a:custGeom>
              <a:avLst/>
              <a:gdLst/>
              <a:ahLst/>
              <a:cxnLst/>
              <a:rect l="l" t="t" r="r" b="b"/>
              <a:pathLst>
                <a:path w="473570" h="288109">
                  <a:moveTo>
                    <a:pt x="203200" y="0"/>
                  </a:moveTo>
                  <a:lnTo>
                    <a:pt x="473570" y="0"/>
                  </a:lnTo>
                  <a:lnTo>
                    <a:pt x="270370" y="288109"/>
                  </a:lnTo>
                  <a:lnTo>
                    <a:pt x="0" y="288109"/>
                  </a:lnTo>
                  <a:lnTo>
                    <a:pt x="203200" y="0"/>
                  </a:lnTo>
                  <a:close/>
                </a:path>
              </a:pathLst>
            </a:custGeom>
            <a:solidFill>
              <a:srgbClr val="FF8602"/>
            </a:solidFill>
          </p:spPr>
          <p:txBody>
            <a:bodyPr/>
            <a:lstStyle/>
            <a:p>
              <a:endParaRPr lang="en-US"/>
            </a:p>
          </p:txBody>
        </p:sp>
        <p:sp>
          <p:nvSpPr>
            <p:cNvPr id="7" name="TextBox 7"/>
            <p:cNvSpPr txBox="1"/>
            <p:nvPr/>
          </p:nvSpPr>
          <p:spPr>
            <a:xfrm>
              <a:off x="101600" y="-57150"/>
              <a:ext cx="270370" cy="345259"/>
            </a:xfrm>
            <a:prstGeom prst="rect">
              <a:avLst/>
            </a:prstGeom>
          </p:spPr>
          <p:txBody>
            <a:bodyPr lIns="50800" tIns="50800" rIns="50800" bIns="50800" rtlCol="0" anchor="ctr"/>
            <a:lstStyle/>
            <a:p>
              <a:pPr algn="ctr">
                <a:lnSpc>
                  <a:spcPts val="3499"/>
                </a:lnSpc>
              </a:pPr>
              <a:endParaRPr/>
            </a:p>
          </p:txBody>
        </p:sp>
      </p:grpSp>
      <p:grpSp>
        <p:nvGrpSpPr>
          <p:cNvPr id="8" name="Group 8"/>
          <p:cNvGrpSpPr/>
          <p:nvPr/>
        </p:nvGrpSpPr>
        <p:grpSpPr>
          <a:xfrm>
            <a:off x="522605" y="1801394"/>
            <a:ext cx="7223570" cy="7223570"/>
            <a:chOff x="0" y="0"/>
            <a:chExt cx="6350000" cy="6350000"/>
          </a:xfrm>
        </p:grpSpPr>
        <p:sp>
          <p:nvSpPr>
            <p:cNvPr id="9" name="Freeform 9"/>
            <p:cNvSpPr/>
            <p:nvPr/>
          </p:nvSpPr>
          <p:spPr>
            <a:xfrm>
              <a:off x="0" y="0"/>
              <a:ext cx="6351270" cy="6350000"/>
            </a:xfrm>
            <a:custGeom>
              <a:avLst/>
              <a:gdLst/>
              <a:ahLst/>
              <a:cxnLst/>
              <a:rect l="l" t="t" r="r" b="b"/>
              <a:pathLst>
                <a:path w="6351270" h="6350000">
                  <a:moveTo>
                    <a:pt x="5985510" y="0"/>
                  </a:moveTo>
                  <a:lnTo>
                    <a:pt x="364490" y="0"/>
                  </a:lnTo>
                  <a:cubicBezTo>
                    <a:pt x="162560" y="0"/>
                    <a:pt x="0" y="162560"/>
                    <a:pt x="0" y="364490"/>
                  </a:cubicBezTo>
                  <a:lnTo>
                    <a:pt x="0" y="5986780"/>
                  </a:lnTo>
                  <a:cubicBezTo>
                    <a:pt x="0" y="6187440"/>
                    <a:pt x="162560" y="6350000"/>
                    <a:pt x="364490" y="6350000"/>
                  </a:cubicBezTo>
                  <a:lnTo>
                    <a:pt x="5986780" y="6350000"/>
                  </a:lnTo>
                  <a:cubicBezTo>
                    <a:pt x="6187440" y="6350000"/>
                    <a:pt x="6351270" y="6187440"/>
                    <a:pt x="6351270" y="5985510"/>
                  </a:cubicBezTo>
                  <a:lnTo>
                    <a:pt x="6351270" y="364490"/>
                  </a:lnTo>
                  <a:cubicBezTo>
                    <a:pt x="6350000" y="162560"/>
                    <a:pt x="6187440" y="0"/>
                    <a:pt x="5985510" y="0"/>
                  </a:cubicBezTo>
                  <a:close/>
                </a:path>
              </a:pathLst>
            </a:custGeom>
            <a:blipFill>
              <a:blip r:embed="rId2"/>
              <a:stretch>
                <a:fillRect l="-38978" r="-38978"/>
              </a:stretch>
            </a:blipFill>
          </p:spPr>
          <p:txBody>
            <a:bodyPr/>
            <a:lstStyle/>
            <a:p>
              <a:endParaRPr lang="en-US"/>
            </a:p>
          </p:txBody>
        </p:sp>
      </p:grpSp>
      <p:grpSp>
        <p:nvGrpSpPr>
          <p:cNvPr id="10" name="Group 10"/>
          <p:cNvGrpSpPr/>
          <p:nvPr/>
        </p:nvGrpSpPr>
        <p:grpSpPr>
          <a:xfrm>
            <a:off x="8247317" y="2542636"/>
            <a:ext cx="421332" cy="421332"/>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8602"/>
            </a:solidFill>
            <a:ln cap="sq">
              <a:noFill/>
              <a:prstDash val="solid"/>
              <a:miter/>
            </a:ln>
          </p:spPr>
          <p:txBody>
            <a:bodyPr/>
            <a:lstStyle/>
            <a:p>
              <a:endParaRPr lang="en-US"/>
            </a:p>
          </p:txBody>
        </p:sp>
        <p:sp>
          <p:nvSpPr>
            <p:cNvPr id="12" name="TextBox 12"/>
            <p:cNvSpPr txBox="1"/>
            <p:nvPr/>
          </p:nvSpPr>
          <p:spPr>
            <a:xfrm>
              <a:off x="76200" y="19050"/>
              <a:ext cx="660400" cy="717550"/>
            </a:xfrm>
            <a:prstGeom prst="rect">
              <a:avLst/>
            </a:prstGeom>
          </p:spPr>
          <p:txBody>
            <a:bodyPr lIns="50800" tIns="50800" rIns="50800" bIns="50800" rtlCol="0" anchor="ctr"/>
            <a:lstStyle/>
            <a:p>
              <a:pPr algn="ctr">
                <a:lnSpc>
                  <a:spcPts val="3499"/>
                </a:lnSpc>
              </a:pPr>
              <a:endParaRPr/>
            </a:p>
          </p:txBody>
        </p:sp>
      </p:grpSp>
      <p:sp>
        <p:nvSpPr>
          <p:cNvPr id="13" name="TextBox 13"/>
          <p:cNvSpPr txBox="1"/>
          <p:nvPr/>
        </p:nvSpPr>
        <p:spPr>
          <a:xfrm>
            <a:off x="8280571" y="1171575"/>
            <a:ext cx="4829968" cy="1061693"/>
          </a:xfrm>
          <a:prstGeom prst="rect">
            <a:avLst/>
          </a:prstGeom>
        </p:spPr>
        <p:txBody>
          <a:bodyPr lIns="0" tIns="0" rIns="0" bIns="0" rtlCol="0" anchor="t">
            <a:spAutoFit/>
          </a:bodyPr>
          <a:lstStyle/>
          <a:p>
            <a:pPr algn="l">
              <a:lnSpc>
                <a:spcPts val="8499"/>
              </a:lnSpc>
            </a:pPr>
            <a:r>
              <a:rPr lang="en-US" sz="6799" b="1">
                <a:solidFill>
                  <a:srgbClr val="1D1A1B"/>
                </a:solidFill>
                <a:latin typeface="Nexa Heavy"/>
                <a:ea typeface="Nexa Heavy"/>
                <a:cs typeface="Nexa Heavy"/>
                <a:sym typeface="Nexa Heavy"/>
              </a:rPr>
              <a:t>Carbon</a:t>
            </a:r>
          </a:p>
        </p:txBody>
      </p:sp>
      <p:sp>
        <p:nvSpPr>
          <p:cNvPr id="14" name="TextBox 14"/>
          <p:cNvSpPr txBox="1"/>
          <p:nvPr/>
        </p:nvSpPr>
        <p:spPr>
          <a:xfrm>
            <a:off x="9098280" y="2495011"/>
            <a:ext cx="8160893" cy="6239279"/>
          </a:xfrm>
          <a:prstGeom prst="rect">
            <a:avLst/>
          </a:prstGeom>
        </p:spPr>
        <p:txBody>
          <a:bodyPr lIns="0" tIns="0" rIns="0" bIns="0" rtlCol="0" anchor="t">
            <a:spAutoFit/>
          </a:bodyPr>
          <a:lstStyle/>
          <a:p>
            <a:pPr algn="l">
              <a:lnSpc>
                <a:spcPts val="3080"/>
              </a:lnSpc>
            </a:pPr>
            <a:r>
              <a:rPr lang="en-US" sz="2200">
                <a:solidFill>
                  <a:srgbClr val="1D1A1B"/>
                </a:solidFill>
                <a:latin typeface="Nexa"/>
                <a:ea typeface="Nexa"/>
                <a:cs typeface="Nexa"/>
                <a:sym typeface="Nexa"/>
              </a:rPr>
              <a:t>We have a partnership of over 20 years for operating an advanced carbon fiber processing capacity, which allows us to fully manage all stages of carbon component manufacturing.</a:t>
            </a:r>
          </a:p>
          <a:p>
            <a:pPr algn="l">
              <a:lnSpc>
                <a:spcPts val="3080"/>
              </a:lnSpc>
            </a:pPr>
            <a:endParaRPr lang="en-US" sz="2200">
              <a:solidFill>
                <a:srgbClr val="1D1A1B"/>
              </a:solidFill>
              <a:latin typeface="Nexa"/>
              <a:ea typeface="Nexa"/>
              <a:cs typeface="Nexa"/>
              <a:sym typeface="Nexa"/>
            </a:endParaRPr>
          </a:p>
          <a:p>
            <a:pPr algn="l">
              <a:lnSpc>
                <a:spcPts val="3080"/>
              </a:lnSpc>
            </a:pPr>
            <a:r>
              <a:rPr lang="en-US" sz="2200">
                <a:solidFill>
                  <a:srgbClr val="1D1A1B"/>
                </a:solidFill>
                <a:latin typeface="Nexa"/>
                <a:ea typeface="Nexa"/>
                <a:cs typeface="Nexa"/>
                <a:sym typeface="Nexa"/>
              </a:rPr>
              <a:t>Within this strategic partnership, we benefit from the expertise and cutting-edge technology of an industry leader, ensuring the superior quality of each product. The complete integration of design, lamination, molding, curing, and finishing processes allows us to maintain rigorous quality control and optimize each stage to meet our clients' specific requirements.</a:t>
            </a:r>
          </a:p>
          <a:p>
            <a:pPr algn="l">
              <a:lnSpc>
                <a:spcPts val="3080"/>
              </a:lnSpc>
            </a:pPr>
            <a:endParaRPr lang="en-US" sz="2200">
              <a:solidFill>
                <a:srgbClr val="1D1A1B"/>
              </a:solidFill>
              <a:latin typeface="Nexa"/>
              <a:ea typeface="Nexa"/>
              <a:cs typeface="Nexa"/>
              <a:sym typeface="Nexa"/>
            </a:endParaRPr>
          </a:p>
          <a:p>
            <a:pPr algn="l">
              <a:lnSpc>
                <a:spcPts val="3080"/>
              </a:lnSpc>
            </a:pPr>
            <a:r>
              <a:rPr lang="en-US" sz="2200">
                <a:solidFill>
                  <a:srgbClr val="1D1A1B"/>
                </a:solidFill>
                <a:latin typeface="Nexa"/>
                <a:ea typeface="Nexa"/>
                <a:cs typeface="Nexa"/>
                <a:sym typeface="Nexa"/>
              </a:rPr>
              <a:t>Through close collaboration and a shared dedication to excellence, we deliver top products that meet the most demanding industry standards.</a:t>
            </a:r>
          </a:p>
        </p:txBody>
      </p:sp>
      <p:sp>
        <p:nvSpPr>
          <p:cNvPr id="15" name="Freeform 15"/>
          <p:cNvSpPr/>
          <p:nvPr/>
        </p:nvSpPr>
        <p:spPr>
          <a:xfrm>
            <a:off x="15616330" y="269906"/>
            <a:ext cx="2324100" cy="758794"/>
          </a:xfrm>
          <a:custGeom>
            <a:avLst/>
            <a:gdLst/>
            <a:ahLst/>
            <a:cxnLst/>
            <a:rect l="l" t="t" r="r" b="b"/>
            <a:pathLst>
              <a:path w="2324100" h="758794">
                <a:moveTo>
                  <a:pt x="0" y="0"/>
                </a:moveTo>
                <a:lnTo>
                  <a:pt x="2324100" y="0"/>
                </a:lnTo>
                <a:lnTo>
                  <a:pt x="2324100" y="758794"/>
                </a:lnTo>
                <a:lnTo>
                  <a:pt x="0" y="758794"/>
                </a:lnTo>
                <a:lnTo>
                  <a:pt x="0" y="0"/>
                </a:lnTo>
                <a:close/>
              </a:path>
            </a:pathLst>
          </a:custGeom>
          <a:blipFill>
            <a:blip r:embed="rId3"/>
            <a:stretch>
              <a:fillRect t="-36143" b="-36143"/>
            </a:stretch>
          </a:blipFill>
        </p:spPr>
        <p:txBody>
          <a:bodyPr/>
          <a:lstStyle/>
          <a:p>
            <a:endParaRPr lang="en-US"/>
          </a:p>
        </p:txBody>
      </p:sp>
      <p:grpSp>
        <p:nvGrpSpPr>
          <p:cNvPr id="16" name="Group 16"/>
          <p:cNvGrpSpPr/>
          <p:nvPr/>
        </p:nvGrpSpPr>
        <p:grpSpPr>
          <a:xfrm>
            <a:off x="8216900" y="10018463"/>
            <a:ext cx="10071100" cy="3086100"/>
            <a:chOff x="0" y="0"/>
            <a:chExt cx="2652471" cy="812800"/>
          </a:xfrm>
        </p:grpSpPr>
        <p:sp>
          <p:nvSpPr>
            <p:cNvPr id="17" name="Freeform 17"/>
            <p:cNvSpPr/>
            <p:nvPr/>
          </p:nvSpPr>
          <p:spPr>
            <a:xfrm>
              <a:off x="0" y="0"/>
              <a:ext cx="2652471" cy="812800"/>
            </a:xfrm>
            <a:custGeom>
              <a:avLst/>
              <a:gdLst/>
              <a:ahLst/>
              <a:cxnLst/>
              <a:rect l="l" t="t" r="r" b="b"/>
              <a:pathLst>
                <a:path w="2652471" h="812800">
                  <a:moveTo>
                    <a:pt x="0" y="0"/>
                  </a:moveTo>
                  <a:lnTo>
                    <a:pt x="2652471" y="0"/>
                  </a:lnTo>
                  <a:lnTo>
                    <a:pt x="2652471" y="812800"/>
                  </a:lnTo>
                  <a:lnTo>
                    <a:pt x="0" y="812800"/>
                  </a:lnTo>
                  <a:close/>
                </a:path>
              </a:pathLst>
            </a:custGeom>
            <a:solidFill>
              <a:srgbClr val="64656A"/>
            </a:solidFill>
          </p:spPr>
          <p:txBody>
            <a:bodyPr/>
            <a:lstStyle/>
            <a:p>
              <a:endParaRPr lang="en-US"/>
            </a:p>
          </p:txBody>
        </p:sp>
        <p:sp>
          <p:nvSpPr>
            <p:cNvPr id="18" name="TextBox 18"/>
            <p:cNvSpPr txBox="1"/>
            <p:nvPr/>
          </p:nvSpPr>
          <p:spPr>
            <a:xfrm>
              <a:off x="0" y="-57150"/>
              <a:ext cx="2652471" cy="869950"/>
            </a:xfrm>
            <a:prstGeom prst="rect">
              <a:avLst/>
            </a:prstGeom>
          </p:spPr>
          <p:txBody>
            <a:bodyPr lIns="50800" tIns="50800" rIns="50800" bIns="50800" rtlCol="0" anchor="ctr"/>
            <a:lstStyle/>
            <a:p>
              <a:pPr algn="ctr">
                <a:lnSpc>
                  <a:spcPts val="3499"/>
                </a:lnSpc>
              </a:pPr>
              <a:endParaRPr/>
            </a:p>
          </p:txBody>
        </p:sp>
      </p:grpSp>
      <p:grpSp>
        <p:nvGrpSpPr>
          <p:cNvPr id="19" name="Group 19"/>
          <p:cNvGrpSpPr/>
          <p:nvPr/>
        </p:nvGrpSpPr>
        <p:grpSpPr>
          <a:xfrm rot="527386">
            <a:off x="16744950" y="8391349"/>
            <a:ext cx="3086100" cy="2700338"/>
            <a:chOff x="0" y="0"/>
            <a:chExt cx="812800" cy="711200"/>
          </a:xfrm>
        </p:grpSpPr>
        <p:sp>
          <p:nvSpPr>
            <p:cNvPr id="20" name="Freeform 20"/>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FE8304"/>
            </a:solidFill>
          </p:spPr>
          <p:txBody>
            <a:bodyPr/>
            <a:lstStyle/>
            <a:p>
              <a:endParaRPr lang="en-US"/>
            </a:p>
          </p:txBody>
        </p:sp>
        <p:sp>
          <p:nvSpPr>
            <p:cNvPr id="21" name="TextBox 21"/>
            <p:cNvSpPr txBox="1"/>
            <p:nvPr/>
          </p:nvSpPr>
          <p:spPr>
            <a:xfrm>
              <a:off x="127000" y="273050"/>
              <a:ext cx="558800" cy="387350"/>
            </a:xfrm>
            <a:prstGeom prst="rect">
              <a:avLst/>
            </a:prstGeom>
          </p:spPr>
          <p:txBody>
            <a:bodyPr lIns="50800" tIns="50800" rIns="50800" bIns="50800" rtlCol="0" anchor="ctr"/>
            <a:lstStyle/>
            <a:p>
              <a:pPr algn="ctr">
                <a:lnSpc>
                  <a:spcPts val="3499"/>
                </a:lnSpc>
              </a:pPr>
              <a:endParaRPr/>
            </a:p>
          </p:txBody>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TotalTime>
  <Words>1502</Words>
  <Application>Microsoft Office PowerPoint</Application>
  <PresentationFormat>Custom</PresentationFormat>
  <Paragraphs>149</Paragraphs>
  <Slides>16</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16</vt:i4>
      </vt:variant>
    </vt:vector>
  </HeadingPairs>
  <TitlesOfParts>
    <vt:vector size="25" baseType="lpstr">
      <vt:lpstr>Nexa</vt:lpstr>
      <vt:lpstr>Calibri</vt:lpstr>
      <vt:lpstr>Nexa Bold</vt:lpstr>
      <vt:lpstr>Public Sans</vt:lpstr>
      <vt:lpstr>Nexa Heavy</vt:lpstr>
      <vt:lpstr>Public Sans Bold</vt:lpstr>
      <vt:lpstr>Roboto Bold</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Chimica Group - Company Overview</dc:title>
  <dc:creator>Claudia</dc:creator>
  <cp:lastModifiedBy>Claudia Voinescu</cp:lastModifiedBy>
  <cp:revision>2</cp:revision>
  <dcterms:created xsi:type="dcterms:W3CDTF">2006-08-16T00:00:00Z</dcterms:created>
  <dcterms:modified xsi:type="dcterms:W3CDTF">2025-06-24T12:18:32Z</dcterms:modified>
  <dc:identifier>DAGV_4DC27k</dc:identifier>
</cp:coreProperties>
</file>