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Ex1.xml" ContentType="application/vnd.ms-office.chartex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8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0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70" r:id="rId5"/>
  </p:sldMasterIdLst>
  <p:notesMasterIdLst>
    <p:notesMasterId r:id="rId13"/>
  </p:notesMasterIdLst>
  <p:handoutMasterIdLst>
    <p:handoutMasterId r:id="rId14"/>
  </p:handoutMasterIdLst>
  <p:sldIdLst>
    <p:sldId id="293" r:id="rId6"/>
    <p:sldId id="257" r:id="rId7"/>
    <p:sldId id="285" r:id="rId8"/>
    <p:sldId id="284" r:id="rId9"/>
    <p:sldId id="287" r:id="rId10"/>
    <p:sldId id="277" r:id="rId11"/>
    <p:sldId id="288" r:id="rId12"/>
  </p:sldIdLst>
  <p:sldSz cx="12192000" cy="6858000"/>
  <p:notesSz cx="6797675" cy="9926638"/>
  <p:custDataLst>
    <p:tags r:id="rId15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6B915736-806D-4BD8-B51F-BAB25A0C598A}">
          <p14:sldIdLst>
            <p14:sldId id="293"/>
            <p14:sldId id="257"/>
            <p14:sldId id="285"/>
            <p14:sldId id="284"/>
            <p14:sldId id="287"/>
            <p14:sldId id="277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73" userDrawn="1">
          <p15:clr>
            <a:srgbClr val="A4A3A4"/>
          </p15:clr>
        </p15:guide>
        <p15:guide id="2" orient="horz" pos="2004" userDrawn="1">
          <p15:clr>
            <a:srgbClr val="A4A3A4"/>
          </p15:clr>
        </p15:guide>
        <p15:guide id="3" orient="horz" pos="3022" userDrawn="1">
          <p15:clr>
            <a:srgbClr val="A4A3A4"/>
          </p15:clr>
        </p15:guide>
        <p15:guide id="4" orient="horz" pos="1650" userDrawn="1">
          <p15:clr>
            <a:srgbClr val="A4A3A4"/>
          </p15:clr>
        </p15:guide>
        <p15:guide id="5" pos="668" userDrawn="1">
          <p15:clr>
            <a:srgbClr val="A4A3A4"/>
          </p15:clr>
        </p15:guide>
        <p15:guide id="6" pos="1700" userDrawn="1">
          <p15:clr>
            <a:srgbClr val="A4A3A4"/>
          </p15:clr>
        </p15:guide>
        <p15:guide id="7" pos="5113" userDrawn="1">
          <p15:clr>
            <a:srgbClr val="A4A3A4"/>
          </p15:clr>
        </p15:guide>
        <p15:guide id="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7E93"/>
    <a:srgbClr val="006CE5"/>
    <a:srgbClr val="FE154A"/>
    <a:srgbClr val="15C7D2"/>
    <a:srgbClr val="FD2623"/>
    <a:srgbClr val="7F7F7F"/>
    <a:srgbClr val="17123D"/>
    <a:srgbClr val="EEEEEE"/>
    <a:srgbClr val="C7CBD0"/>
    <a:srgbClr val="A0A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71" autoAdjust="0"/>
    <p:restoredTop sz="74970" autoAdjust="0"/>
  </p:normalViewPr>
  <p:slideViewPr>
    <p:cSldViewPr>
      <p:cViewPr varScale="1">
        <p:scale>
          <a:sx n="84" d="100"/>
          <a:sy n="84" d="100"/>
        </p:scale>
        <p:origin x="198" y="78"/>
      </p:cViewPr>
      <p:guideLst>
        <p:guide orient="horz" pos="1373"/>
        <p:guide orient="horz" pos="2004"/>
        <p:guide orient="horz" pos="3022"/>
        <p:guide orient="horz" pos="1650"/>
        <p:guide pos="668"/>
        <p:guide pos="1700"/>
        <p:guide pos="5113"/>
        <p:guide/>
      </p:guideLst>
    </p:cSldViewPr>
  </p:slideViewPr>
  <p:outlineViewPr>
    <p:cViewPr>
      <p:scale>
        <a:sx n="33" d="100"/>
        <a:sy n="33" d="100"/>
      </p:scale>
      <p:origin x="0" y="-90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9" d="100"/>
          <a:sy n="79" d="100"/>
        </p:scale>
        <p:origin x="331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microsoft.com/office/2011/relationships/chartStyle" Target="style7.xml"/><Relationship Id="rId1" Type="http://schemas.openxmlformats.org/officeDocument/2006/relationships/oleObject" Target="Map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spc="100" normalizeH="0" baseline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en-US" sz="1800" b="1" dirty="0">
                <a:solidFill>
                  <a:srgbClr val="006CE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Nationality </a:t>
            </a:r>
            <a:r>
              <a:rPr lang="en-US" sz="1800" b="0" dirty="0">
                <a:solidFill>
                  <a:srgbClr val="006CE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(majority capital)</a:t>
            </a:r>
            <a:endParaRPr lang="en-US" sz="1200" b="0" dirty="0">
              <a:solidFill>
                <a:srgbClr val="006CE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all" spc="100" normalizeH="0" baseline="0">
              <a:solidFill>
                <a:srgbClr val="006CE5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fr-FR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Nationalité (capital majoritaire)</c:v>
                </c:pt>
              </c:strCache>
            </c:strRef>
          </c:tx>
          <c:spPr>
            <a:noFill/>
            <a:ln w="19050">
              <a:solidFill>
                <a:srgbClr val="006CE5"/>
              </a:solidFill>
            </a:ln>
            <a:effectLst/>
          </c:spPr>
          <c:explosion val="10"/>
          <c:dPt>
            <c:idx val="0"/>
            <c:bubble3D val="0"/>
            <c:spPr>
              <a:noFill/>
              <a:ln w="19050">
                <a:solidFill>
                  <a:srgbClr val="006CE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C87-4458-BC34-C52866160DC5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rgbClr val="006CE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C87-4458-BC34-C52866160DC5}"/>
              </c:ext>
            </c:extLst>
          </c:dPt>
          <c:dPt>
            <c:idx val="2"/>
            <c:bubble3D val="0"/>
            <c:spPr>
              <a:noFill/>
              <a:ln w="19050">
                <a:solidFill>
                  <a:srgbClr val="006CE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C87-4458-BC34-C52866160DC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72000" tIns="19050" rIns="720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6CE5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Feuil1!$A$2:$A$4</c:f>
              <c:strCache>
                <c:ptCount val="3"/>
                <c:pt idx="0">
                  <c:v>NL</c:v>
                </c:pt>
                <c:pt idx="1">
                  <c:v>FR</c:v>
                </c:pt>
                <c:pt idx="2">
                  <c:v>OTHER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47</c:v>
                </c:pt>
                <c:pt idx="1">
                  <c:v>21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C87-4458-BC34-C52866160DC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30"/>
        <c:holeSize val="33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2200" b="1" i="0" u="none" strike="noStrike" kern="1200" cap="all" spc="150" baseline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fr-FR" dirty="0"/>
              <a:t>SUPPORT REQUESTED</a:t>
            </a:r>
          </a:p>
        </c:rich>
      </c:tx>
      <c:layout>
        <c:manualLayout>
          <c:xMode val="edge"/>
          <c:yMode val="edge"/>
          <c:x val="1.9411238863413314E-2"/>
          <c:y val="2.0203241427144247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2200" b="1" i="0" u="none" strike="noStrike" kern="1200" cap="all" spc="150" baseline="0">
              <a:solidFill>
                <a:srgbClr val="006CE5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'mesures de soutien'!$P$122</c:f>
              <c:strCache>
                <c:ptCount val="1"/>
                <c:pt idx="0">
                  <c:v>yes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rgbClr val="006CE5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'mesures de soutien'!$Q$121:$V$121</c:f>
              <c:strCache>
                <c:ptCount val="6"/>
                <c:pt idx="0">
                  <c:v>"NOW" : wage compensation*</c:v>
                </c:pt>
                <c:pt idx="1">
                  <c:v>tax deferral</c:v>
                </c:pt>
                <c:pt idx="2">
                  <c:v>sectoral aid</c:v>
                </c:pt>
                <c:pt idx="3">
                  <c:v>state guarantees</c:v>
                </c:pt>
                <c:pt idx="4">
                  <c:v>interest relief on microcredits*</c:v>
                </c:pt>
                <c:pt idx="5">
                  <c:v>"TOZO" : support for self-entrepreneurs*</c:v>
                </c:pt>
              </c:strCache>
            </c:strRef>
          </c:cat>
          <c:val>
            <c:numRef>
              <c:f>'mesures de soutien'!$Q$122:$V$122</c:f>
              <c:numCache>
                <c:formatCode>0%</c:formatCode>
                <c:ptCount val="6"/>
                <c:pt idx="0">
                  <c:v>0.38</c:v>
                </c:pt>
                <c:pt idx="1">
                  <c:v>0.4375</c:v>
                </c:pt>
                <c:pt idx="2">
                  <c:v>0.15</c:v>
                </c:pt>
                <c:pt idx="3">
                  <c:v>8.7499999999999994E-2</c:v>
                </c:pt>
                <c:pt idx="4">
                  <c:v>8.5106382978723402E-2</c:v>
                </c:pt>
                <c:pt idx="5">
                  <c:v>0.73333333333333328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18-4CB4-A0C8-54AC9C21231D}"/>
            </c:ext>
          </c:extLst>
        </c:ser>
        <c:ser>
          <c:idx val="1"/>
          <c:order val="1"/>
          <c:tx>
            <c:strRef>
              <c:f>'mesures de soutien'!$P$123</c:f>
              <c:strCache>
                <c:ptCount val="1"/>
                <c:pt idx="0">
                  <c:v>no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rgbClr val="006CE5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'mesures de soutien'!$Q$121:$V$121</c:f>
              <c:strCache>
                <c:ptCount val="6"/>
                <c:pt idx="0">
                  <c:v>"NOW" : wage compensation*</c:v>
                </c:pt>
                <c:pt idx="1">
                  <c:v>tax deferral</c:v>
                </c:pt>
                <c:pt idx="2">
                  <c:v>sectoral aid</c:v>
                </c:pt>
                <c:pt idx="3">
                  <c:v>state guarantees</c:v>
                </c:pt>
                <c:pt idx="4">
                  <c:v>interest relief on microcredits*</c:v>
                </c:pt>
                <c:pt idx="5">
                  <c:v>"TOZO" : support for self-entrepreneurs*</c:v>
                </c:pt>
              </c:strCache>
            </c:strRef>
          </c:cat>
          <c:val>
            <c:numRef>
              <c:f>'mesures de soutien'!$Q$123:$V$123</c:f>
              <c:numCache>
                <c:formatCode>0%</c:formatCode>
                <c:ptCount val="6"/>
                <c:pt idx="0">
                  <c:v>0.36</c:v>
                </c:pt>
                <c:pt idx="1">
                  <c:v>0.22500000000000001</c:v>
                </c:pt>
                <c:pt idx="2">
                  <c:v>0.35</c:v>
                </c:pt>
                <c:pt idx="3">
                  <c:v>0.41249999999999998</c:v>
                </c:pt>
                <c:pt idx="4">
                  <c:v>0.46808510638297873</c:v>
                </c:pt>
                <c:pt idx="5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18-4CB4-A0C8-54AC9C21231D}"/>
            </c:ext>
          </c:extLst>
        </c:ser>
        <c:ser>
          <c:idx val="2"/>
          <c:order val="2"/>
          <c:tx>
            <c:strRef>
              <c:f>'mesures de soutien'!$P$124</c:f>
              <c:strCache>
                <c:ptCount val="1"/>
                <c:pt idx="0">
                  <c:v>no answer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rgbClr val="006CE5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'mesures de soutien'!$Q$121:$V$121</c:f>
              <c:strCache>
                <c:ptCount val="6"/>
                <c:pt idx="0">
                  <c:v>"NOW" : wage compensation*</c:v>
                </c:pt>
                <c:pt idx="1">
                  <c:v>tax deferral</c:v>
                </c:pt>
                <c:pt idx="2">
                  <c:v>sectoral aid</c:v>
                </c:pt>
                <c:pt idx="3">
                  <c:v>state guarantees</c:v>
                </c:pt>
                <c:pt idx="4">
                  <c:v>interest relief on microcredits*</c:v>
                </c:pt>
                <c:pt idx="5">
                  <c:v>"TOZO" : support for self-entrepreneurs*</c:v>
                </c:pt>
              </c:strCache>
            </c:strRef>
          </c:cat>
          <c:val>
            <c:numRef>
              <c:f>'mesures de soutien'!$Q$124:$V$124</c:f>
              <c:numCache>
                <c:formatCode>0%</c:formatCode>
                <c:ptCount val="6"/>
                <c:pt idx="0">
                  <c:v>0.26</c:v>
                </c:pt>
                <c:pt idx="1">
                  <c:v>0.33750000000000002</c:v>
                </c:pt>
                <c:pt idx="2">
                  <c:v>0.5</c:v>
                </c:pt>
                <c:pt idx="3">
                  <c:v>0.5</c:v>
                </c:pt>
                <c:pt idx="4">
                  <c:v>0.44680851063829785</c:v>
                </c:pt>
                <c:pt idx="5">
                  <c:v>6.6666666666666666E-2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18-4CB4-A0C8-54AC9C2123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3098888"/>
        <c:axId val="420676792"/>
      </c:barChart>
      <c:catAx>
        <c:axId val="313098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fr-FR"/>
          </a:p>
        </c:txPr>
        <c:crossAx val="420676792"/>
        <c:crosses val="autoZero"/>
        <c:auto val="1"/>
        <c:lblAlgn val="ctr"/>
        <c:lblOffset val="100"/>
        <c:noMultiLvlLbl val="0"/>
      </c:catAx>
      <c:valAx>
        <c:axId val="42067679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13098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7003994825975656"/>
          <c:y val="6.0609724281432742E-2"/>
          <c:w val="0.259920103480487"/>
          <c:h val="0.109909610379693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6CE5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solidFill>
        <a:srgbClr val="006CE5"/>
      </a:solidFill>
    </a:ln>
    <a:effectLst/>
  </c:spPr>
  <c:txPr>
    <a:bodyPr/>
    <a:lstStyle/>
    <a:p>
      <a:pPr>
        <a:defRPr>
          <a:solidFill>
            <a:srgbClr val="006CE5"/>
          </a:solidFill>
          <a:latin typeface="Segoe UI" panose="020B0502040204020203" pitchFamily="34" charset="0"/>
          <a:cs typeface="Segoe UI" panose="020B0502040204020203" pitchFamily="34" charset="0"/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95" b="1" i="0" u="none" strike="noStrike" kern="1200" cap="all" spc="100" normalizeH="0" baseline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en-US" sz="1800" dirty="0"/>
              <a:t>COMPANY</a:t>
            </a:r>
            <a:r>
              <a:rPr lang="en-US" sz="1800" baseline="0" dirty="0"/>
              <a:t> SIZE</a:t>
            </a:r>
            <a:br>
              <a:rPr lang="en-US" sz="1800" dirty="0"/>
            </a:br>
            <a:r>
              <a:rPr lang="en-US" sz="1200" b="0" dirty="0"/>
              <a:t>(NUMBER OF EMPLOYEES)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95" b="1" i="0" u="none" strike="noStrike" kern="1200" cap="all" spc="100" normalizeH="0" baseline="0">
              <a:solidFill>
                <a:srgbClr val="006CE5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fr-FR"/>
        </a:p>
      </c:txPr>
    </c:title>
    <c:autoTitleDeleted val="0"/>
    <c:plotArea>
      <c:layout/>
      <c:ofPieChart>
        <c:ofPieType val="pie"/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WORK</c:v>
                </c:pt>
              </c:strCache>
            </c:strRef>
          </c:tx>
          <c:spPr>
            <a:solidFill>
              <a:schemeClr val="lt1"/>
            </a:solidFill>
            <a:ln w="19050">
              <a:solidFill>
                <a:schemeClr val="accent1"/>
              </a:solidFill>
            </a:ln>
            <a:effectLst/>
          </c:spPr>
          <c:explosion val="10"/>
          <c:dPt>
            <c:idx val="0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46-4BB3-B234-627EA6FA9590}"/>
              </c:ext>
            </c:extLst>
          </c:dPt>
          <c:dPt>
            <c:idx val="1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A46-4BB3-B234-627EA6FA9590}"/>
              </c:ext>
            </c:extLst>
          </c:dPt>
          <c:dPt>
            <c:idx val="2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46-4BB3-B234-627EA6FA9590}"/>
              </c:ext>
            </c:extLst>
          </c:dPt>
          <c:dPt>
            <c:idx val="3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A46-4BB3-B234-627EA6FA9590}"/>
              </c:ext>
            </c:extLst>
          </c:dPt>
          <c:dPt>
            <c:idx val="4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A46-4BB3-B234-627EA6FA9590}"/>
              </c:ext>
            </c:extLst>
          </c:dPt>
          <c:dPt>
            <c:idx val="5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A46-4BB3-B234-627EA6FA9590}"/>
              </c:ext>
            </c:extLst>
          </c:dPt>
          <c:dPt>
            <c:idx val="6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A46-4BB3-B234-627EA6FA9590}"/>
              </c:ext>
            </c:extLst>
          </c:dPt>
          <c:dLbls>
            <c:dLbl>
              <c:idx val="0"/>
              <c:layout>
                <c:manualLayout>
                  <c:x val="-2.7872795438371952E-2"/>
                  <c:y val="7.79957747170861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A46-4BB3-B234-627EA6FA9590}"/>
                </c:ext>
              </c:extLst>
            </c:dLbl>
            <c:dLbl>
              <c:idx val="1"/>
              <c:layout>
                <c:manualLayout>
                  <c:x val="-2.9034161914970782E-2"/>
                  <c:y val="1.51524310703581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A46-4BB3-B234-627EA6FA9590}"/>
                </c:ext>
              </c:extLst>
            </c:dLbl>
            <c:dLbl>
              <c:idx val="2"/>
              <c:layout>
                <c:manualLayout>
                  <c:x val="0"/>
                  <c:y val="-2.184137432947512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A46-4BB3-B234-627EA6FA9590}"/>
                </c:ext>
              </c:extLst>
            </c:dLbl>
            <c:dLbl>
              <c:idx val="3"/>
              <c:layout>
                <c:manualLayout>
                  <c:x val="-1.1613664765988312E-3"/>
                  <c:y val="9.359492966050343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A46-4BB3-B234-627EA6FA9590}"/>
                </c:ext>
              </c:extLst>
            </c:dLbl>
            <c:dLbl>
              <c:idx val="4"/>
              <c:layout>
                <c:manualLayout>
                  <c:x val="2.7872795438371952E-2"/>
                  <c:y val="-0.2911842256104550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A46-4BB3-B234-627EA6FA9590}"/>
                </c:ext>
              </c:extLst>
            </c:dLbl>
            <c:dLbl>
              <c:idx val="5"/>
              <c:layout>
                <c:manualLayout>
                  <c:x val="0.10916844880029014"/>
                  <c:y val="-4.1597746515779209E-2"/>
                </c:manualLayout>
              </c:layout>
              <c:tx>
                <c:rich>
                  <a:bodyPr/>
                  <a:lstStyle/>
                  <a:p>
                    <a:fld id="{3E3551F4-65A8-4DD9-A910-C19B3BB81891}" type="CATEGORYNAME">
                      <a:rPr lang="en-US" smtClean="0"/>
                      <a:pPr/>
                      <a:t>[NOM DE CATÉGORIE]</a:t>
                    </a:fld>
                    <a:r>
                      <a:rPr lang="en-US" baseline="0" dirty="0"/>
                      <a:t>
</a:t>
                    </a:r>
                    <a:fld id="{E7B211DC-F92D-42B3-86D9-9C4C42DE98A2}" type="PERCENTAGE">
                      <a:rPr lang="en-US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DA46-4BB3-B234-627EA6FA9590}"/>
                </c:ext>
              </c:extLst>
            </c:dLbl>
            <c:dLbl>
              <c:idx val="6"/>
              <c:layout>
                <c:manualLayout>
                  <c:x val="4.1809193157557926E-2"/>
                  <c:y val="-5.1997183144725078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&lt; 50
</a:t>
                    </a:r>
                    <a:fld id="{206D2F3C-616A-4C86-BBCB-23CB248DC407}" type="PERCENTAGE">
                      <a:rPr lang="en-US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DA46-4BB3-B234-627EA6FA95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6CE5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Feuil1!$A$2:$A$7</c:f>
              <c:strCache>
                <c:ptCount val="6"/>
                <c:pt idx="0">
                  <c:v>From 50 to 499</c:v>
                </c:pt>
                <c:pt idx="1">
                  <c:v>From 500 to 4999</c:v>
                </c:pt>
                <c:pt idx="2">
                  <c:v>&lt; 5000</c:v>
                </c:pt>
                <c:pt idx="3">
                  <c:v>Independents (ZZP)</c:v>
                </c:pt>
                <c:pt idx="4">
                  <c:v>&lt; 10</c:v>
                </c:pt>
                <c:pt idx="5">
                  <c:v>From 10 to 49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13</c:v>
                </c:pt>
                <c:pt idx="1">
                  <c:v>6</c:v>
                </c:pt>
                <c:pt idx="2">
                  <c:v>5</c:v>
                </c:pt>
                <c:pt idx="3">
                  <c:v>30</c:v>
                </c:pt>
                <c:pt idx="4">
                  <c:v>19</c:v>
                </c:pt>
                <c:pt idx="5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A46-4BB3-B234-627EA6FA9590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gapWidth val="350"/>
        <c:splitType val="cust"/>
        <c:custSplit>
          <c:secondPiePt val="3"/>
          <c:secondPiePt val="4"/>
          <c:secondPiePt val="5"/>
        </c:custSplit>
        <c:secondPieSize val="80"/>
        <c:serLines>
          <c:spPr>
            <a:ln w="9525">
              <a:solidFill>
                <a:srgbClr val="006CE5"/>
              </a:solidFill>
              <a:prstDash val="dash"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accent1"/>
      </a:solidFill>
      <a:round/>
    </a:ln>
    <a:effectLst/>
  </c:spPr>
  <c:txPr>
    <a:bodyPr anchor="ctr" anchorCtr="1"/>
    <a:lstStyle/>
    <a:p>
      <a:pPr>
        <a:defRPr>
          <a:solidFill>
            <a:srgbClr val="006CE5"/>
          </a:solidFill>
          <a:latin typeface="Segoe UI" panose="020B0502040204020203" pitchFamily="34" charset="0"/>
          <a:cs typeface="Segoe UI" panose="020B0502040204020203" pitchFamily="34" charset="0"/>
        </a:defRPr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95" b="1" i="0" u="none" strike="noStrike" kern="1200" cap="all" spc="100" normalizeH="0" baseline="0">
                <a:solidFill>
                  <a:srgbClr val="006CE5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Nationalité </a:t>
            </a:r>
            <a:br>
              <a:rPr lang="en-US"/>
            </a:br>
            <a:r>
              <a:rPr lang="en-US"/>
              <a:t>(capital majoritaire)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95" b="1" i="0" u="none" strike="noStrike" kern="1200" cap="all" spc="100" normalizeH="0" baseline="0">
              <a:solidFill>
                <a:srgbClr val="006CE5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doughnut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  <c:holeSize val="33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accent1"/>
      </a:solidFill>
      <a:round/>
    </a:ln>
    <a:effectLst/>
  </c:spPr>
  <c:txPr>
    <a:bodyPr/>
    <a:lstStyle/>
    <a:p>
      <a:pPr>
        <a:defRPr>
          <a:solidFill>
            <a:srgbClr val="006CE5"/>
          </a:solidFill>
        </a:defRPr>
      </a:pPr>
      <a:endParaRPr lang="fr-FR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95" b="1" i="0" u="none" strike="noStrike" kern="1200" cap="all" spc="100" normalizeH="0" baseline="0">
                <a:solidFill>
                  <a:srgbClr val="006CE5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Nationalité </a:t>
            </a:r>
            <a:br>
              <a:rPr lang="en-US"/>
            </a:br>
            <a:r>
              <a:rPr lang="en-US"/>
              <a:t>(capital majoritaire)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95" b="1" i="0" u="none" strike="noStrike" kern="1200" cap="all" spc="100" normalizeH="0" baseline="0">
              <a:solidFill>
                <a:srgbClr val="006CE5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doughnut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  <c:holeSize val="33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accent1"/>
      </a:solidFill>
      <a:round/>
    </a:ln>
    <a:effectLst/>
  </c:spPr>
  <c:txPr>
    <a:bodyPr/>
    <a:lstStyle/>
    <a:p>
      <a:pPr>
        <a:defRPr>
          <a:solidFill>
            <a:srgbClr val="006CE5"/>
          </a:solidFill>
        </a:defRPr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Reported adoption rate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Feuil1!$A$2:$A$8</c:f>
              <c:strCache>
                <c:ptCount val="7"/>
                <c:pt idx="0">
                  <c:v>Division into teams</c:v>
                </c:pt>
                <c:pt idx="1">
                  <c:v>Additional precautionary measures</c:v>
                </c:pt>
                <c:pt idx="2">
                  <c:v>Awareness about distancing and hygene</c:v>
                </c:pt>
                <c:pt idx="3">
                  <c:v>Trip and journey cancellation</c:v>
                </c:pt>
                <c:pt idx="4">
                  <c:v>Conference calls</c:v>
                </c:pt>
                <c:pt idx="5">
                  <c:v>Social distancing</c:v>
                </c:pt>
                <c:pt idx="6">
                  <c:v>Home office</c:v>
                </c:pt>
              </c:strCache>
            </c:strRef>
          </c:cat>
          <c:val>
            <c:numRef>
              <c:f>Feuil1!$B$2:$B$8</c:f>
              <c:numCache>
                <c:formatCode>0.0%</c:formatCode>
                <c:ptCount val="7"/>
                <c:pt idx="0">
                  <c:v>0.20699999999999999</c:v>
                </c:pt>
                <c:pt idx="1">
                  <c:v>0.23200000000000001</c:v>
                </c:pt>
                <c:pt idx="2">
                  <c:v>0.29299999999999998</c:v>
                </c:pt>
                <c:pt idx="3">
                  <c:v>0.69499999999999995</c:v>
                </c:pt>
                <c:pt idx="4">
                  <c:v>0.79300000000000004</c:v>
                </c:pt>
                <c:pt idx="5">
                  <c:v>0.80500000000000005</c:v>
                </c:pt>
                <c:pt idx="6">
                  <c:v>0.93899999999999995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D6-4C54-9415-7F3BFA32D47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418036320"/>
        <c:axId val="418033968"/>
      </c:barChart>
      <c:catAx>
        <c:axId val="418036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fr-FR"/>
          </a:p>
        </c:txPr>
        <c:crossAx val="418033968"/>
        <c:crosses val="autoZero"/>
        <c:auto val="1"/>
        <c:lblAlgn val="ctr"/>
        <c:lblOffset val="100"/>
        <c:noMultiLvlLbl val="0"/>
      </c:catAx>
      <c:valAx>
        <c:axId val="418033968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418036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rgbClr val="006CE5"/>
      </a:solidFill>
    </a:ln>
    <a:effectLst/>
  </c:spPr>
  <c:txPr>
    <a:bodyPr/>
    <a:lstStyle/>
    <a:p>
      <a:pPr>
        <a:defRPr>
          <a:latin typeface="Segoe UI" panose="020B0502040204020203" pitchFamily="34" charset="0"/>
          <a:cs typeface="Segoe UI" panose="020B0502040204020203" pitchFamily="34" charset="0"/>
        </a:defRPr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Reported adoption rate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4783333333333333E-3"/>
                  <c:y val="-6.8571214494001472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clip" vert="horz" wrap="square" lIns="0" tIns="18288" rIns="36576" bIns="18288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0648970134023467"/>
                      <c:h val="0.107240730145774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C002-4CAA-B2D9-B81E046FD146}"/>
                </c:ext>
              </c:extLst>
            </c:dLbl>
            <c:dLbl>
              <c:idx val="1"/>
              <c:layout>
                <c:manualLayout>
                  <c:x val="1.5070555555555469E-2"/>
                  <c:y val="8.2032255470404925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02-4CAA-B2D9-B81E046FD14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Feuil1!$A$2:$A$7</c:f>
              <c:strCache>
                <c:ptCount val="6"/>
                <c:pt idx="0">
                  <c:v>Supply chain diversification</c:v>
                </c:pt>
                <c:pt idx="1">
                  <c:v>Implementation of crisis management procedures &amp; coaching</c:v>
                </c:pt>
                <c:pt idx="2">
                  <c:v>External digital processing &amp; outsourcing </c:v>
                </c:pt>
                <c:pt idx="3">
                  <c:v>Development of online sales channels</c:v>
                </c:pt>
                <c:pt idx="4">
                  <c:v>Digital transformation of internal services</c:v>
                </c:pt>
                <c:pt idx="5">
                  <c:v>More work flexibility</c:v>
                </c:pt>
              </c:strCache>
            </c:strRef>
          </c:cat>
          <c:val>
            <c:numRef>
              <c:f>Feuil1!$B$2:$B$7</c:f>
              <c:numCache>
                <c:formatCode>0.0%</c:formatCode>
                <c:ptCount val="6"/>
                <c:pt idx="0">
                  <c:v>0.1053</c:v>
                </c:pt>
                <c:pt idx="1">
                  <c:v>0.1754</c:v>
                </c:pt>
                <c:pt idx="2">
                  <c:v>0.21049999999999999</c:v>
                </c:pt>
                <c:pt idx="3">
                  <c:v>0.26319999999999999</c:v>
                </c:pt>
                <c:pt idx="4">
                  <c:v>0.28070000000000001</c:v>
                </c:pt>
                <c:pt idx="5">
                  <c:v>0.49120000000000003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02-4CAA-B2D9-B81E046FD14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418032400"/>
        <c:axId val="418032008"/>
      </c:barChart>
      <c:catAx>
        <c:axId val="418032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cap="all" spc="120" normalizeH="0" baseline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fr-FR"/>
          </a:p>
        </c:txPr>
        <c:crossAx val="418032008"/>
        <c:crosses val="autoZero"/>
        <c:auto val="1"/>
        <c:lblAlgn val="ctr"/>
        <c:lblOffset val="100"/>
        <c:noMultiLvlLbl val="0"/>
      </c:catAx>
      <c:valAx>
        <c:axId val="418032008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418032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rgbClr val="006CE5"/>
      </a:solidFill>
    </a:ln>
    <a:effectLst/>
  </c:spPr>
  <c:txPr>
    <a:bodyPr/>
    <a:lstStyle/>
    <a:p>
      <a:pPr>
        <a:defRPr>
          <a:latin typeface="Segoe UI" panose="020B0502040204020203" pitchFamily="34" charset="0"/>
          <a:cs typeface="Segoe UI" panose="020B0502040204020203" pitchFamily="34" charset="0"/>
        </a:defRPr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95" b="0" i="0" u="none" strike="noStrike" kern="1200" cap="all" spc="100" normalizeH="0" baseline="0">
                <a:solidFill>
                  <a:srgbClr val="006CE5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+mn-cs"/>
              </a:defRPr>
            </a:pPr>
            <a:r>
              <a:rPr lang="en-US" sz="1600" b="1" dirty="0"/>
              <a:t>Adjustment of profit forecasts for 2020 </a:t>
            </a:r>
            <a:endParaRPr lang="fr-FR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95" b="0" i="0" u="none" strike="noStrike" kern="1200" cap="all" spc="100" normalizeH="0" baseline="0">
              <a:solidFill>
                <a:srgbClr val="006CE5"/>
              </a:solidFill>
              <a:latin typeface="Segoe UI Symbol" panose="020B0502040204020203" pitchFamily="34" charset="0"/>
              <a:ea typeface="Segoe UI Symbol" panose="020B0502040204020203" pitchFamily="34" charset="0"/>
              <a:cs typeface="+mn-cs"/>
            </a:defRPr>
          </a:pPr>
          <a:endParaRPr lang="fr-FR"/>
        </a:p>
      </c:tx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Adjustment of financial forecasts for 2020  </c:v>
                </c:pt>
              </c:strCache>
            </c:strRef>
          </c:tx>
          <c:spPr>
            <a:solidFill>
              <a:schemeClr val="lt1"/>
            </a:solidFill>
            <a:ln w="19050">
              <a:solidFill>
                <a:schemeClr val="accent2"/>
              </a:solidFill>
            </a:ln>
            <a:effectLst/>
          </c:spPr>
          <c:explosion val="10"/>
          <c:dPt>
            <c:idx val="0"/>
            <c:bubble3D val="0"/>
            <c:spPr>
              <a:solidFill>
                <a:schemeClr val="lt1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D12-4144-9501-3A389CBFC755}"/>
              </c:ext>
            </c:extLst>
          </c:dPt>
          <c:dPt>
            <c:idx val="1"/>
            <c:bubble3D val="0"/>
            <c:spPr>
              <a:solidFill>
                <a:schemeClr val="lt1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D12-4144-9501-3A389CBFC755}"/>
              </c:ext>
            </c:extLst>
          </c:dPt>
          <c:dPt>
            <c:idx val="2"/>
            <c:bubble3D val="0"/>
            <c:spPr>
              <a:solidFill>
                <a:schemeClr val="lt1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D12-4144-9501-3A389CBFC755}"/>
              </c:ext>
            </c:extLst>
          </c:dPt>
          <c:dPt>
            <c:idx val="3"/>
            <c:bubble3D val="0"/>
            <c:spPr>
              <a:solidFill>
                <a:schemeClr val="lt1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D12-4144-9501-3A389CBFC755}"/>
              </c:ext>
            </c:extLst>
          </c:dPt>
          <c:dPt>
            <c:idx val="4"/>
            <c:bubble3D val="0"/>
            <c:spPr>
              <a:solidFill>
                <a:schemeClr val="lt1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D12-4144-9501-3A389CBFC755}"/>
              </c:ext>
            </c:extLst>
          </c:dPt>
          <c:dPt>
            <c:idx val="5"/>
            <c:bubble3D val="0"/>
            <c:spPr>
              <a:solidFill>
                <a:schemeClr val="lt1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D12-4144-9501-3A389CBFC755}"/>
              </c:ext>
            </c:extLst>
          </c:dPt>
          <c:dPt>
            <c:idx val="6"/>
            <c:bubble3D val="0"/>
            <c:spPr>
              <a:solidFill>
                <a:schemeClr val="lt1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D12-4144-9501-3A389CBFC755}"/>
              </c:ext>
            </c:extLst>
          </c:dPt>
          <c:dPt>
            <c:idx val="7"/>
            <c:bubble3D val="0"/>
            <c:spPr>
              <a:solidFill>
                <a:schemeClr val="lt1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D12-4144-9501-3A389CBFC755}"/>
              </c:ext>
            </c:extLst>
          </c:dPt>
          <c:dPt>
            <c:idx val="8"/>
            <c:bubble3D val="0"/>
            <c:spPr>
              <a:solidFill>
                <a:schemeClr val="lt1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0D12-4144-9501-3A389CBFC755}"/>
              </c:ext>
            </c:extLst>
          </c:dPt>
          <c:dLbls>
            <c:dLbl>
              <c:idx val="0"/>
              <c:layout>
                <c:manualLayout>
                  <c:x val="8.5124588549384816E-2"/>
                  <c:y val="-1.723924999486865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12-4144-9501-3A389CBFC755}"/>
                </c:ext>
              </c:extLst>
            </c:dLbl>
            <c:dLbl>
              <c:idx val="1"/>
              <c:layout>
                <c:manualLayout>
                  <c:x val="-5.148510867691565E-2"/>
                  <c:y val="-1.761705653913202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12-4144-9501-3A389CBFC755}"/>
                </c:ext>
              </c:extLst>
            </c:dLbl>
            <c:dLbl>
              <c:idx val="2"/>
              <c:layout>
                <c:manualLayout>
                  <c:x val="4.5871228245527272E-3"/>
                  <c:y val="-0.124077096191424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D12-4144-9501-3A389CBFC755}"/>
                </c:ext>
              </c:extLst>
            </c:dLbl>
            <c:dLbl>
              <c:idx val="3"/>
              <c:layout>
                <c:manualLayout>
                  <c:x val="8.1258930290126694E-2"/>
                  <c:y val="-0.1518719623042362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797363972677708"/>
                      <c:h val="0.195809257462972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D12-4144-9501-3A389CBFC755}"/>
                </c:ext>
              </c:extLst>
            </c:dLbl>
            <c:dLbl>
              <c:idx val="4"/>
              <c:layout>
                <c:manualLayout>
                  <c:x val="8.6727274140531566E-2"/>
                  <c:y val="-8.029200854104301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17341211725776"/>
                      <c:h val="0.15802878326725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D12-4144-9501-3A389CBFC755}"/>
                </c:ext>
              </c:extLst>
            </c:dLbl>
            <c:dLbl>
              <c:idx val="5"/>
              <c:layout>
                <c:manualLayout>
                  <c:x val="5.3775012242356132E-2"/>
                  <c:y val="0.112639081277115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D12-4144-9501-3A389CBFC755}"/>
                </c:ext>
              </c:extLst>
            </c:dLbl>
            <c:dLbl>
              <c:idx val="6"/>
              <c:layout>
                <c:manualLayout>
                  <c:x val="2.1460038709164055E-2"/>
                  <c:y val="0.1196366437630221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D12-4144-9501-3A389CBFC755}"/>
                </c:ext>
              </c:extLst>
            </c:dLbl>
            <c:dLbl>
              <c:idx val="7"/>
              <c:layout>
                <c:manualLayout>
                  <c:x val="7.9085391977153086E-3"/>
                  <c:y val="9.898916143390565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D12-4144-9501-3A389CBFC755}"/>
                </c:ext>
              </c:extLst>
            </c:dLbl>
            <c:dLbl>
              <c:idx val="8"/>
              <c:layout>
                <c:manualLayout>
                  <c:x val="2.7308112784220416E-3"/>
                  <c:y val="-9.0852779955194959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noProof="0" dirty="0"/>
                      <a:t>Détérioration du </a:t>
                    </a:r>
                    <a:r>
                      <a:rPr lang="en-US" baseline="0" noProof="0" dirty="0" err="1"/>
                      <a:t>résultat</a:t>
                    </a:r>
                    <a:r>
                      <a:rPr lang="en-US" baseline="0" dirty="0"/>
                      <a:t>
</a:t>
                    </a:r>
                    <a:fld id="{9FD9EF5C-EC15-454F-A3C3-4EEDC97CADEF}" type="PERCENTAGE">
                      <a:rPr lang="en-US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38057244388518"/>
                      <c:h val="0.291774692407515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0D12-4144-9501-3A389CBFC755}"/>
                </c:ext>
              </c:extLst>
            </c:dLbl>
            <c:spPr>
              <a:solidFill>
                <a:prstClr val="white"/>
              </a:solidFill>
              <a:ln>
                <a:solidFill>
                  <a:srgbClr val="006CE5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6CE5"/>
                    </a:solidFill>
                    <a:latin typeface="Segoe UI Symbol" panose="020B0502040204020203" pitchFamily="34" charset="0"/>
                    <a:ea typeface="Segoe UI Symbol" panose="020B0502040204020203" pitchFamily="34" charset="0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Feuil1!$A$2:$A$9</c:f>
              <c:strCache>
                <c:ptCount val="8"/>
                <c:pt idx="0">
                  <c:v>No change</c:v>
                </c:pt>
                <c:pt idx="1">
                  <c:v>Improvement</c:v>
                </c:pt>
                <c:pt idx="2">
                  <c:v>Difficult to estimate</c:v>
                </c:pt>
                <c:pt idx="3">
                  <c:v>Net loss</c:v>
                </c:pt>
                <c:pt idx="4">
                  <c:v>Decrease &gt;80%</c:v>
                </c:pt>
                <c:pt idx="5">
                  <c:v>Decrease 50-80%</c:v>
                </c:pt>
                <c:pt idx="6">
                  <c:v>Decrease 20-50%</c:v>
                </c:pt>
                <c:pt idx="7">
                  <c:v>Decrease &lt;20%</c:v>
                </c:pt>
              </c:strCache>
            </c:strRef>
          </c:cat>
          <c:val>
            <c:numRef>
              <c:f>Feuil1!$B$2:$B$9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37</c:v>
                </c:pt>
                <c:pt idx="3">
                  <c:v>2</c:v>
                </c:pt>
                <c:pt idx="4">
                  <c:v>5</c:v>
                </c:pt>
                <c:pt idx="5">
                  <c:v>5</c:v>
                </c:pt>
                <c:pt idx="6">
                  <c:v>21</c:v>
                </c:pt>
                <c:pt idx="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0D12-4144-9501-3A389CBFC75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300"/>
        <c:splitType val="pos"/>
        <c:splitPos val="5"/>
        <c:secondPieSize val="75"/>
        <c:serLines>
          <c:spPr>
            <a:ln w="9525">
              <a:solidFill>
                <a:srgbClr val="006CE5"/>
              </a:solidFill>
              <a:prstDash val="dash"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accent2"/>
      </a:solidFill>
      <a:round/>
    </a:ln>
    <a:effectLst/>
  </c:spPr>
  <c:txPr>
    <a:bodyPr/>
    <a:lstStyle/>
    <a:p>
      <a:pPr>
        <a:defRPr b="0">
          <a:solidFill>
            <a:srgbClr val="006CE5"/>
          </a:solidFill>
          <a:latin typeface="Segoe UI Symbol" panose="020B0502040204020203" pitchFamily="34" charset="0"/>
          <a:ea typeface="Segoe UI Symbol" panose="020B0502040204020203" pitchFamily="34" charset="0"/>
        </a:defRPr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95" b="0" i="0" u="none" strike="noStrike" kern="1200" cap="all" spc="100" normalizeH="0" baseline="0">
                <a:solidFill>
                  <a:srgbClr val="FE154A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+mn-cs"/>
              </a:defRPr>
            </a:pPr>
            <a:r>
              <a:rPr lang="en-US" sz="1800" b="1" dirty="0"/>
              <a:t>Impact of Coronavirus on BUSINESS</a:t>
            </a:r>
            <a:r>
              <a:rPr lang="en-US" sz="1800" b="1" baseline="0" dirty="0"/>
              <a:t> TURNOVER IN THE</a:t>
            </a:r>
            <a:r>
              <a:rPr lang="en-US" sz="1800" b="1" dirty="0"/>
              <a:t> NETHERLANDS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95" b="0" i="0" u="none" strike="noStrike" kern="1200" cap="all" spc="100" normalizeH="0" baseline="0">
              <a:solidFill>
                <a:srgbClr val="FE154A"/>
              </a:solidFill>
              <a:latin typeface="Segoe UI Symbol" panose="020B0502040204020203" pitchFamily="34" charset="0"/>
              <a:ea typeface="Segoe UI Symbol" panose="020B0502040204020203" pitchFamily="34" charset="0"/>
              <a:cs typeface="+mn-cs"/>
            </a:defRPr>
          </a:pPr>
          <a:endParaRPr lang="fr-FR"/>
        </a:p>
      </c:tx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Impact of Coronavirus on turnover</c:v>
                </c:pt>
              </c:strCache>
            </c:strRef>
          </c:tx>
          <c:spPr>
            <a:solidFill>
              <a:schemeClr val="lt1"/>
            </a:solidFill>
            <a:ln w="19050">
              <a:solidFill>
                <a:schemeClr val="accent1"/>
              </a:solidFill>
            </a:ln>
            <a:effectLst/>
          </c:spPr>
          <c:explosion val="10"/>
          <c:dPt>
            <c:idx val="0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876-4480-BD94-DD5E82D71391}"/>
              </c:ext>
            </c:extLst>
          </c:dPt>
          <c:dPt>
            <c:idx val="1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876-4480-BD94-DD5E82D71391}"/>
              </c:ext>
            </c:extLst>
          </c:dPt>
          <c:dPt>
            <c:idx val="2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876-4480-BD94-DD5E82D71391}"/>
              </c:ext>
            </c:extLst>
          </c:dPt>
          <c:dPt>
            <c:idx val="3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876-4480-BD94-DD5E82D71391}"/>
              </c:ext>
            </c:extLst>
          </c:dPt>
          <c:dPt>
            <c:idx val="4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876-4480-BD94-DD5E82D71391}"/>
              </c:ext>
            </c:extLst>
          </c:dPt>
          <c:dPt>
            <c:idx val="5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876-4480-BD94-DD5E82D71391}"/>
              </c:ext>
            </c:extLst>
          </c:dPt>
          <c:dPt>
            <c:idx val="6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876-4480-BD94-DD5E82D71391}"/>
              </c:ext>
            </c:extLst>
          </c:dPt>
          <c:dPt>
            <c:idx val="7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876-4480-BD94-DD5E82D71391}"/>
              </c:ext>
            </c:extLst>
          </c:dPt>
          <c:dPt>
            <c:idx val="8"/>
            <c:bubble3D val="0"/>
            <c:spPr>
              <a:solidFill>
                <a:schemeClr val="l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6876-4480-BD94-DD5E82D71391}"/>
              </c:ext>
            </c:extLst>
          </c:dPt>
          <c:dLbls>
            <c:dLbl>
              <c:idx val="0"/>
              <c:layout>
                <c:manualLayout>
                  <c:x val="-4.6109811305398665E-2"/>
                  <c:y val="-2.79203453300337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76-4480-BD94-DD5E82D71391}"/>
                </c:ext>
              </c:extLst>
            </c:dLbl>
            <c:dLbl>
              <c:idx val="1"/>
              <c:layout>
                <c:manualLayout>
                  <c:x val="-5.148510867691565E-2"/>
                  <c:y val="-1.761705653913202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76-4480-BD94-DD5E82D71391}"/>
                </c:ext>
              </c:extLst>
            </c:dLbl>
            <c:dLbl>
              <c:idx val="2"/>
              <c:layout>
                <c:manualLayout>
                  <c:x val="4.5871228245527272E-3"/>
                  <c:y val="-0.124077096191424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76-4480-BD94-DD5E82D71391}"/>
                </c:ext>
              </c:extLst>
            </c:dLbl>
            <c:dLbl>
              <c:idx val="3"/>
              <c:layout>
                <c:manualLayout>
                  <c:x val="8.6734864172716211E-3"/>
                  <c:y val="-6.702828811315994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876-4480-BD94-DD5E82D71391}"/>
                </c:ext>
              </c:extLst>
            </c:dLbl>
            <c:dLbl>
              <c:idx val="4"/>
              <c:layout>
                <c:manualLayout>
                  <c:x val="6.3499946732605367E-2"/>
                  <c:y val="-3.5639866421720676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7396024560612582E-2"/>
                      <c:h val="0.1580287720326756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6876-4480-BD94-DD5E82D71391}"/>
                </c:ext>
              </c:extLst>
            </c:dLbl>
            <c:dLbl>
              <c:idx val="5"/>
              <c:layout>
                <c:manualLayout>
                  <c:x val="2.5902219352844594E-2"/>
                  <c:y val="4.622274766577233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876-4480-BD94-DD5E82D71391}"/>
                </c:ext>
              </c:extLst>
            </c:dLbl>
            <c:dLbl>
              <c:idx val="6"/>
              <c:layout>
                <c:manualLayout>
                  <c:x val="2.6105504190749397E-2"/>
                  <c:y val="4.9215851718963838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err="1"/>
                      <a:t>Baisse</a:t>
                    </a:r>
                    <a:r>
                      <a:rPr lang="en-US" baseline="0" dirty="0"/>
                      <a:t> du CA
</a:t>
                    </a:r>
                    <a:fld id="{D06DA8B5-35C7-4B18-8D82-977A197B0E44}" type="PERCENTAGE">
                      <a:rPr lang="en-US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6876-4480-BD94-DD5E82D71391}"/>
                </c:ext>
              </c:extLst>
            </c:dLbl>
            <c:dLbl>
              <c:idx val="7"/>
              <c:layout>
                <c:manualLayout>
                  <c:x val="2.3006302012867307E-2"/>
                  <c:y val="-4.748429893751476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876-4480-BD94-DD5E82D71391}"/>
                </c:ext>
              </c:extLst>
            </c:dLbl>
            <c:dLbl>
              <c:idx val="8"/>
              <c:layout>
                <c:manualLayout>
                  <c:x val="-5.3987990374376052E-3"/>
                  <c:y val="-0.21207262374121022"/>
                </c:manualLayout>
              </c:layout>
              <c:tx>
                <c:rich>
                  <a:bodyPr/>
                  <a:lstStyle/>
                  <a:p>
                    <a:r>
                      <a:rPr lang="en-US" baseline="0" noProof="0" dirty="0"/>
                      <a:t>Détérioration des prévisions</a:t>
                    </a:r>
                    <a:r>
                      <a:rPr lang="en-US" baseline="0" dirty="0"/>
                      <a:t>
</a:t>
                    </a:r>
                    <a:fld id="{9FD9EF5C-EC15-454F-A3C3-4EEDC97CADEF}" type="PERCENTAGE">
                      <a:rPr lang="en-US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6876-4480-BD94-DD5E82D71391}"/>
                </c:ext>
              </c:extLst>
            </c:dLbl>
            <c:spPr>
              <a:solidFill>
                <a:prstClr val="white"/>
              </a:solidFill>
              <a:ln>
                <a:solidFill>
                  <a:srgbClr val="FE154A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E154A"/>
                    </a:solidFill>
                    <a:latin typeface="Segoe UI Symbol" panose="020B0502040204020203" pitchFamily="34" charset="0"/>
                    <a:ea typeface="Segoe UI Symbol" panose="020B0502040204020203" pitchFamily="34" charset="0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Feuil1!$A$2:$A$7</c:f>
              <c:strCache>
                <c:ptCount val="6"/>
                <c:pt idx="0">
                  <c:v>No change or even increase</c:v>
                </c:pt>
                <c:pt idx="1">
                  <c:v>Difficult to estimate</c:v>
                </c:pt>
                <c:pt idx="2">
                  <c:v>Decrease &gt;80%</c:v>
                </c:pt>
                <c:pt idx="3">
                  <c:v>Decrease  50-80%</c:v>
                </c:pt>
                <c:pt idx="4">
                  <c:v>Decrease 20-50%</c:v>
                </c:pt>
                <c:pt idx="5">
                  <c:v>Decrease &lt;20%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6</c:v>
                </c:pt>
                <c:pt idx="1">
                  <c:v>31</c:v>
                </c:pt>
                <c:pt idx="2">
                  <c:v>19</c:v>
                </c:pt>
                <c:pt idx="3">
                  <c:v>4</c:v>
                </c:pt>
                <c:pt idx="4">
                  <c:v>13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876-4480-BD94-DD5E82D71391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300"/>
        <c:splitType val="pos"/>
        <c:splitPos val="4"/>
        <c:secondPieSize val="75"/>
        <c:serLines>
          <c:spPr>
            <a:ln w="9525">
              <a:solidFill>
                <a:schemeClr val="accent1">
                  <a:lumMod val="60000"/>
                  <a:lumOff val="40000"/>
                  <a:tint val="50000"/>
                </a:schemeClr>
              </a:solidFill>
              <a:prstDash val="dash"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accent1"/>
      </a:solidFill>
      <a:round/>
    </a:ln>
    <a:effectLst/>
  </c:spPr>
  <c:txPr>
    <a:bodyPr/>
    <a:lstStyle/>
    <a:p>
      <a:pPr>
        <a:defRPr b="0">
          <a:solidFill>
            <a:srgbClr val="FE154A"/>
          </a:solidFill>
          <a:latin typeface="Segoe UI Symbol" panose="020B0502040204020203" pitchFamily="34" charset="0"/>
          <a:ea typeface="Segoe UI Symbol" panose="020B0502040204020203" pitchFamily="34" charset="0"/>
        </a:defRPr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fr-FR" dirty="0"/>
              <a:t>TYPE OF COMPANY</a:t>
            </a:r>
          </a:p>
        </c:rich>
      </c:tx>
      <c:layout>
        <c:manualLayout>
          <c:xMode val="edge"/>
          <c:yMode val="edge"/>
          <c:x val="2.8232459767844727E-2"/>
          <c:y val="5.56063131408955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rgbClr val="006CE5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9060176441300761"/>
          <c:y val="0.26422631331603358"/>
          <c:w val="0.77289547560559113"/>
          <c:h val="0.59198502862046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'mesures de soutien'!$N$97</c:f>
              <c:strCache>
                <c:ptCount val="1"/>
                <c:pt idx="0">
                  <c:v>use of a measures</c:v>
                </c:pt>
              </c:strCache>
            </c:strRef>
          </c:tx>
          <c:spPr>
            <a:pattFill prst="narVert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rgbClr val="006CE5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'mesures de soutien'!$O$96:$S$96</c:f>
              <c:strCache>
                <c:ptCount val="5"/>
                <c:pt idx="0">
                  <c:v>auto-entrepreneurs</c:v>
                </c:pt>
                <c:pt idx="1">
                  <c:v>&lt;49</c:v>
                </c:pt>
                <c:pt idx="2">
                  <c:v>50-499</c:v>
                </c:pt>
                <c:pt idx="3">
                  <c:v>&gt;500</c:v>
                </c:pt>
                <c:pt idx="4">
                  <c:v>all companies</c:v>
                </c:pt>
              </c:strCache>
            </c:strRef>
          </c:cat>
          <c:val>
            <c:numRef>
              <c:f>'mesures de soutien'!$O$97:$S$97</c:f>
              <c:numCache>
                <c:formatCode>0%</c:formatCode>
                <c:ptCount val="5"/>
                <c:pt idx="0">
                  <c:v>0.8</c:v>
                </c:pt>
                <c:pt idx="1">
                  <c:v>0.46153846153846156</c:v>
                </c:pt>
                <c:pt idx="2">
                  <c:v>0.61538461538461542</c:v>
                </c:pt>
                <c:pt idx="3">
                  <c:v>0.63636363636363635</c:v>
                </c:pt>
                <c:pt idx="4">
                  <c:v>0.63749999999999996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B2-4353-BC7A-57836443E122}"/>
            </c:ext>
          </c:extLst>
        </c:ser>
        <c:ser>
          <c:idx val="1"/>
          <c:order val="1"/>
          <c:tx>
            <c:strRef>
              <c:f>'mesures de soutien'!$N$98</c:f>
              <c:strCache>
                <c:ptCount val="1"/>
                <c:pt idx="0">
                  <c:v>barriers to accessing support measures</c:v>
                </c:pt>
              </c:strCache>
            </c:strRef>
          </c:tx>
          <c:spPr>
            <a:pattFill prst="narVert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rgbClr val="006CE5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'mesures de soutien'!$O$96:$S$96</c:f>
              <c:strCache>
                <c:ptCount val="5"/>
                <c:pt idx="0">
                  <c:v>auto-entrepreneurs</c:v>
                </c:pt>
                <c:pt idx="1">
                  <c:v>&lt;49</c:v>
                </c:pt>
                <c:pt idx="2">
                  <c:v>50-499</c:v>
                </c:pt>
                <c:pt idx="3">
                  <c:v>&gt;500</c:v>
                </c:pt>
                <c:pt idx="4">
                  <c:v>all companies</c:v>
                </c:pt>
              </c:strCache>
            </c:strRef>
          </c:cat>
          <c:val>
            <c:numRef>
              <c:f>'mesures de soutien'!$O$98:$S$98</c:f>
              <c:numCache>
                <c:formatCode>0%</c:formatCode>
                <c:ptCount val="5"/>
                <c:pt idx="0">
                  <c:v>0.3</c:v>
                </c:pt>
                <c:pt idx="1">
                  <c:v>0.19230769230769232</c:v>
                </c:pt>
                <c:pt idx="2">
                  <c:v>0</c:v>
                </c:pt>
                <c:pt idx="3">
                  <c:v>9.0909090909090912E-2</c:v>
                </c:pt>
                <c:pt idx="4">
                  <c:v>0.1875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B2-4353-BC7A-57836443E12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418036712"/>
        <c:axId val="418038672"/>
      </c:barChart>
      <c:catAx>
        <c:axId val="418036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fr-FR"/>
          </a:p>
        </c:txPr>
        <c:crossAx val="418038672"/>
        <c:crosses val="autoZero"/>
        <c:auto val="1"/>
        <c:lblAlgn val="ctr"/>
        <c:lblOffset val="100"/>
        <c:noMultiLvlLbl val="0"/>
      </c:catAx>
      <c:valAx>
        <c:axId val="418038672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fr-FR"/>
          </a:p>
        </c:txPr>
        <c:crossAx val="418036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8380380574997841"/>
          <c:y val="9.3881992019545404E-2"/>
          <c:w val="0.58186474650964704"/>
          <c:h val="0.10083642987036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6CE5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solidFill>
        <a:srgbClr val="006CE5">
          <a:alpha val="99000"/>
        </a:srgbClr>
      </a:solidFill>
    </a:ln>
    <a:effectLst/>
  </c:spPr>
  <c:txPr>
    <a:bodyPr/>
    <a:lstStyle/>
    <a:p>
      <a:pPr>
        <a:defRPr>
          <a:solidFill>
            <a:srgbClr val="006CE5"/>
          </a:solidFill>
          <a:latin typeface="Segoe UI" panose="020B0502040204020203" pitchFamily="34" charset="0"/>
          <a:cs typeface="Segoe UI" panose="020B0502040204020203" pitchFamily="34" charset="0"/>
        </a:defRPr>
      </a:pPr>
      <a:endParaRPr lang="fr-FR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Blad1!$A$1:$A$14</cx:f>
        <cx:lvl ptCount="14">
          <cx:pt idx="0">Cancellation of orders: 56.80%</cx:pt>
          <cx:pt idx="1">Reduction in working time: 35.80%</cx:pt>
          <cx:pt idx="2">Recruitment freeze: 33.30%</cx:pt>
          <cx:pt idx="3">Difficulties in acquiring new customers and partners: 53.10%</cx:pt>
          <cx:pt idx="4">Production reduction: 23.50%</cx:pt>
          <cx:pt idx="5">Wage increase freeze: 22.20%</cx:pt>
          <cx:pt idx="6">Problems related to the payment of salaries: 19.80%</cx:pt>
          <cx:pt idx="7">Bonus freeze: 19.80%</cx:pt>
          <cx:pt idx="8">Delays in orders: 14.80%</cx:pt>
          <cx:pt idx="9">Impose paid holidays: 13.60%</cx:pt>
          <cx:pt idx="10">Late payments from customers: 51.90%</cx:pt>
          <cx:pt idx="11">Workforce reduction: 17.30%</cx:pt>
          <cx:pt idx="12">Layoffs: 11.10%</cx:pt>
          <cx:pt idx="13">Encouraging unpaid leave of absence: 09.90%</cx:pt>
        </cx:lvl>
      </cx:strDim>
      <cx:numDim type="size">
        <cx:f>Blad1!$B$1:$B$14</cx:f>
        <cx:lvl ptCount="14" formatCode="Standaard">
          <cx:pt idx="0">56.799999999999997</cx:pt>
          <cx:pt idx="1">35.799999999999997</cx:pt>
          <cx:pt idx="2">33.299999999999997</cx:pt>
          <cx:pt idx="3">53.100000000000001</cx:pt>
          <cx:pt idx="4">23.5</cx:pt>
          <cx:pt idx="5">22.199999999999999</cx:pt>
          <cx:pt idx="6">19.800000000000001</cx:pt>
          <cx:pt idx="7">19.800000000000001</cx:pt>
          <cx:pt idx="8">14.800000000000001</cx:pt>
          <cx:pt idx="9">13.6</cx:pt>
          <cx:pt idx="10">51.899999999999999</cx:pt>
          <cx:pt idx="11">17.300000000000001</cx:pt>
          <cx:pt idx="12">11.1</cx:pt>
          <cx:pt idx="13">9.9000000000000004</cx:pt>
        </cx:lvl>
      </cx:numDim>
    </cx:data>
  </cx:chartData>
  <cx:chart>
    <cx:plotArea>
      <cx:plotAreaRegion>
        <cx:series layoutId="treemap" uniqueId="{1AC7993A-379C-4D82-AE20-4E4A8723F2E9}">
          <cx:dataLabels pos="inEnd">
            <cx:txPr>
              <a:bodyPr vertOverflow="overflow" horzOverflow="overflow" wrap="square" lIns="0" tIns="0" rIns="0" bIns="0"/>
              <a:lstStyle/>
              <a:p>
                <a:pPr algn="ctr" rtl="0">
                  <a:defRPr sz="1200" b="0" i="0" baseline="0">
                    <a:solidFill>
                      <a:srgbClr val="FFFFFF"/>
                    </a:solidFill>
                    <a:latin typeface="Calibri" panose="020F0502020204030204" pitchFamily="34" charset="0"/>
                    <a:ea typeface="Calisto MT" panose="02040603050505030304" pitchFamily="18" charset="0"/>
                    <a:cs typeface="Calisto MT" panose="02040603050505030304" pitchFamily="18" charset="0"/>
                  </a:defRPr>
                </a:pPr>
                <a:endParaRPr lang="nl-NL" sz="1200" baseline="0">
                  <a:latin typeface="Calibri" panose="020F0502020204030204" pitchFamily="34" charset="0"/>
                </a:endParaRPr>
              </a:p>
            </cx:txPr>
            <cx:visibility seriesName="0" categoryName="1" value="0"/>
          </cx:dataLabels>
          <cx:dataId val="0"/>
          <cx:layoutPr>
            <cx:parentLabelLayout val="overlapping"/>
          </cx:layoutPr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>
      <cs:styleClr val="0"/>
    </cs:lnRef>
    <cs:fillRef idx="0"/>
    <cs:effectRef idx="0"/>
    <cs:fontRef idx="minor">
      <cs:styleClr val="0"/>
    </cs:fontRef>
    <cs:defRPr sz="1197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>
      <cs:styleClr val="0"/>
    </cs:lnRef>
    <cs:fillRef idx="0"/>
    <cs:effectRef idx="0"/>
    <cs:fontRef idx="minor">
      <cs:styleClr val="0"/>
    </cs:fontRef>
    <cs:defRPr sz="1197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>
      <cs:styleClr val="0"/>
    </cs:lnRef>
    <cs:fillRef idx="0"/>
    <cs:effectRef idx="0"/>
    <cs:fontRef idx="minor">
      <cs:styleClr val="0"/>
    </cs:fontRef>
    <cs:defRPr sz="1197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>
      <cs:styleClr val="0"/>
    </cs:lnRef>
    <cs:fillRef idx="0"/>
    <cs:effectRef idx="0"/>
    <cs:fontRef idx="minor">
      <cs:styleClr val="0"/>
    </cs:fontRef>
    <cs:defRPr sz="1197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lt1"/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>
      <cs:styleClr val="0"/>
    </cs:lnRef>
    <cs:fillRef idx="0"/>
    <cs:effectRef idx="0"/>
    <cs:fontRef idx="minor">
      <cs:styleClr val="0"/>
    </cs:fontRef>
    <cs:defRPr sz="1197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>
      <cs:styleClr val="0"/>
    </cs:lnRef>
    <cs:fillRef idx="0"/>
    <cs:effectRef idx="0"/>
    <cs:fontRef idx="minor">
      <cs:styleClr val="0"/>
    </cs:fontRef>
    <cs:defRPr sz="1197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0.01884</cdr:x>
      <cdr:y>0</cdr:y>
    </cdr:from>
    <cdr:to>
      <cdr:x>0.98116</cdr:x>
      <cdr:y>0.9832</cdr:y>
    </cdr:to>
    <cdr:grpSp>
      <cdr:nvGrpSpPr>
        <cdr:cNvPr id="4" name="Groupe 3">
          <a:extLst xmlns:a="http://schemas.openxmlformats.org/drawingml/2006/main">
            <a:ext uri="{FF2B5EF4-FFF2-40B4-BE49-F238E27FC236}">
              <a16:creationId xmlns:a16="http://schemas.microsoft.com/office/drawing/2014/main" id="{9830F4A7-F09E-49C6-8402-CEE432FB788B}"/>
            </a:ext>
          </a:extLst>
        </cdr:cNvPr>
        <cdr:cNvGrpSpPr/>
      </cdr:nvGrpSpPr>
      <cdr:grpSpPr>
        <a:xfrm xmlns:a="http://schemas.openxmlformats.org/drawingml/2006/main">
          <a:off x="57800" y="0"/>
          <a:ext cx="2952321" cy="2695277"/>
          <a:chOff x="57794" y="-1236587"/>
          <a:chExt cx="2952328" cy="5165483"/>
        </a:xfrm>
      </cdr:grpSpPr>
      <cdr:sp macro="" textlink="">
        <cdr:nvSpPr>
          <cdr:cNvPr id="2" name="ZoneTexte 31"/>
          <cdr:cNvSpPr txBox="1"/>
        </cdr:nvSpPr>
        <cdr:spPr>
          <a:xfrm xmlns:a="http://schemas.openxmlformats.org/drawingml/2006/main">
            <a:off x="537604" y="-1236587"/>
            <a:ext cx="1992711" cy="2134836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txBody>
          <a:bodyPr xmlns:a="http://schemas.openxmlformats.org/drawingml/2006/main" wrap="square" rtlCol="0" anchor="ctr">
            <a:spAutoFit/>
          </a:bodyPr>
          <a:lstStyle xmlns:a="http://schemas.openxmlformats.org/drawingml/2006/main"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/>
            <a:r>
              <a:rPr lang="fr-FR" sz="7000" b="0" dirty="0">
                <a:solidFill>
                  <a:srgbClr val="006CE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89%</a:t>
            </a:r>
          </a:p>
        </cdr:txBody>
      </cdr:sp>
      <cdr:sp macro="" textlink="">
        <cdr:nvSpPr>
          <cdr:cNvPr id="3" name="ZoneTexte 32"/>
          <cdr:cNvSpPr txBox="1"/>
        </cdr:nvSpPr>
        <cdr:spPr>
          <a:xfrm xmlns:a="http://schemas.openxmlformats.org/drawingml/2006/main">
            <a:off x="57794" y="744306"/>
            <a:ext cx="2952328" cy="3184590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txBody>
          <a:bodyPr xmlns:a="http://schemas.openxmlformats.org/drawingml/2006/main" wrap="square" rtlCol="0">
            <a:spAutoFit/>
          </a:bodyPr>
          <a:lstStyle xmlns:a="http://schemas.openxmlformats.org/drawingml/2006/main"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dist">
              <a:lnSpc>
                <a:spcPts val="2500"/>
              </a:lnSpc>
            </a:pPr>
            <a:r>
              <a:rPr lang="en-US" sz="1600" kern="0" dirty="0">
                <a:solidFill>
                  <a:srgbClr val="006CE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 PARTICIPATING COMPANIES CLAIM TO BE AFFECTED BY THE CORONAVIRUS CRISIS IN THE NETHERLANDS</a:t>
            </a:r>
            <a:endParaRPr lang="fr-FR" sz="1600" b="0" kern="0" cap="none" normalizeH="0" baseline="0" dirty="0">
              <a:solidFill>
                <a:srgbClr val="006CE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cdr:txBody>
      </cdr:sp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5242" tIns="47621" rIns="95242" bIns="4762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5242" tIns="47621" rIns="95242" bIns="47621" rtlCol="0"/>
          <a:lstStyle>
            <a:lvl1pPr algn="r">
              <a:defRPr sz="1300"/>
            </a:lvl1pPr>
          </a:lstStyle>
          <a:p>
            <a:fld id="{D564C418-476B-43FC-8E60-6BA9B55DD300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428586"/>
            <a:ext cx="2945659" cy="498055"/>
          </a:xfrm>
          <a:prstGeom prst="rect">
            <a:avLst/>
          </a:prstGeom>
        </p:spPr>
        <p:txBody>
          <a:bodyPr vert="horz" lIns="95242" tIns="47621" rIns="95242" bIns="4762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5" y="9428586"/>
            <a:ext cx="2945659" cy="498055"/>
          </a:xfrm>
          <a:prstGeom prst="rect">
            <a:avLst/>
          </a:prstGeom>
        </p:spPr>
        <p:txBody>
          <a:bodyPr vert="horz" lIns="95242" tIns="47621" rIns="95242" bIns="47621" rtlCol="0" anchor="b"/>
          <a:lstStyle>
            <a:lvl1pPr algn="r">
              <a:defRPr sz="1300"/>
            </a:lvl1pPr>
          </a:lstStyle>
          <a:p>
            <a:fld id="{486F73D4-C68F-4898-8638-52E6FD90E7A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94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5242" tIns="47621" rIns="95242" bIns="4762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5242" tIns="47621" rIns="95242" bIns="47621" rtlCol="0"/>
          <a:lstStyle>
            <a:lvl1pPr algn="r">
              <a:defRPr sz="1300"/>
            </a:lvl1pPr>
          </a:lstStyle>
          <a:p>
            <a:fld id="{498D9B81-015F-464F-822A-939B155095CF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242" tIns="47621" rIns="95242" bIns="4762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242" tIns="47621" rIns="95242" bIns="47621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8055"/>
          </a:xfrm>
          <a:prstGeom prst="rect">
            <a:avLst/>
          </a:prstGeom>
        </p:spPr>
        <p:txBody>
          <a:bodyPr vert="horz" lIns="95242" tIns="47621" rIns="95242" bIns="4762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8055"/>
          </a:xfrm>
          <a:prstGeom prst="rect">
            <a:avLst/>
          </a:prstGeom>
        </p:spPr>
        <p:txBody>
          <a:bodyPr vert="horz" lIns="95242" tIns="47621" rIns="95242" bIns="47621" rtlCol="0" anchor="b"/>
          <a:lstStyle>
            <a:lvl1pPr algn="r">
              <a:defRPr sz="1300"/>
            </a:lvl1pPr>
          </a:lstStyle>
          <a:p>
            <a:fld id="{13EF68B3-175C-4D6B-A2CC-300636A0E3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613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F68B3-175C-4D6B-A2CC-300636A0E35F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542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9475" cy="33528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Majority of Dutch companies</a:t>
            </a:r>
          </a:p>
          <a:p>
            <a:pPr marL="171450" indent="-171450">
              <a:buFontTx/>
              <a:buChar char="-"/>
            </a:pPr>
            <a:r>
              <a:rPr lang="en-US" dirty="0"/>
              <a:t>Broad sectoral representation</a:t>
            </a:r>
          </a:p>
          <a:p>
            <a:pPr marL="171450" indent="-171450">
              <a:buFontTx/>
              <a:buChar char="-"/>
            </a:pPr>
            <a:r>
              <a:rPr lang="en-US" dirty="0"/>
              <a:t>The vast majority of participating companies are self-employed and SMEs.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F68B3-175C-4D6B-A2CC-300636A0E35F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927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In the Netherlands: home office is already widespread and it is common for employee to have 1 day/week, so it has been easier to apply it on a large scale. </a:t>
            </a:r>
          </a:p>
          <a:p>
            <a:pPr marL="171450" indent="-171450">
              <a:buFontTx/>
              <a:buChar char="-"/>
            </a:pPr>
            <a:r>
              <a:rPr lang="en-US" dirty="0"/>
              <a:t>Several companies also stressed that they would voluntarily strengthen health and hygiene measures in the future.</a:t>
            </a:r>
          </a:p>
          <a:p>
            <a:pPr marL="171450" indent="-171450">
              <a:buFontTx/>
              <a:buChar char="-"/>
            </a:pPr>
            <a:r>
              <a:rPr lang="en-US" dirty="0"/>
              <a:t>Diversification of the supply chain does not seem to be a priority at this stage, although the over-representation of service companies should be highlighted.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F68B3-175C-4D6B-A2CC-300636A0E35F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941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Almost half of the participating firms report that they do not encounter any particular problems in the logistics chain, although again the sample includes a variety of firms, including those not involved in physical supply chains. </a:t>
            </a:r>
          </a:p>
          <a:p>
            <a:pPr marL="171450" indent="-171450">
              <a:buFontTx/>
              <a:buChar char="-"/>
            </a:pPr>
            <a:r>
              <a:rPr lang="en-US" dirty="0"/>
              <a:t>It can be assumed that some problems do not emerge due to the absence of certain sectors in the sample: agriculture, fishing, ... </a:t>
            </a:r>
          </a:p>
          <a:p>
            <a:pPr marL="171450" indent="-171450">
              <a:buFontTx/>
              <a:buChar char="-"/>
            </a:pPr>
            <a:r>
              <a:rPr lang="en-US" dirty="0"/>
              <a:t>Problem of liquidity risk and customer payment risk is shown on the left.</a:t>
            </a:r>
          </a:p>
          <a:p>
            <a:pPr marL="171450" indent="-171450">
              <a:buFontTx/>
              <a:buChar char="-"/>
            </a:pPr>
            <a:r>
              <a:rPr lang="en-US" dirty="0"/>
              <a:t>Impact on employees with measures such as a recruitment freeze, imposing paid-leave, or even staff reductions and redundancies, which remain a little-used option at this stage.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F68B3-175C-4D6B-A2CC-300636A0E35F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35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Even if at the beginning of the crisis the decline in turnover and the adjustment of profit forecasts was difficult to establish, it is interesting to note that :</a:t>
            </a:r>
          </a:p>
          <a:p>
            <a:pPr marL="171450" indent="-171450">
              <a:buFontTx/>
              <a:buChar char="-"/>
            </a:pPr>
            <a:r>
              <a:rPr lang="en-US" dirty="0"/>
              <a:t>More than half of the companies surveyed were already forecasting a drop in turnover; in particular 43% were forecasting a drop of more than 20% and would therefore be eligible for government support schemes (NOW).</a:t>
            </a:r>
          </a:p>
          <a:p>
            <a:pPr marL="171450" indent="-171450">
              <a:buFontTx/>
              <a:buChar char="-"/>
            </a:pPr>
            <a:r>
              <a:rPr lang="en-US" dirty="0"/>
              <a:t>More than a quarter of the respondents anticipated a sharp drop in turnover, more than 80%.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F68B3-175C-4D6B-A2CC-300636A0E35F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15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Nearly two thirds of the companies plan to use at least one of the support schemes put in place. </a:t>
            </a:r>
          </a:p>
          <a:p>
            <a:endParaRPr lang="en-US" dirty="0"/>
          </a:p>
          <a:p>
            <a:r>
              <a:rPr lang="en-US" dirty="0"/>
              <a:t>In particular, 80% of the ZZPs plan to apply for aid under the TOZO scheme.</a:t>
            </a:r>
          </a:p>
          <a:p>
            <a:endParaRPr lang="en-US" dirty="0"/>
          </a:p>
          <a:p>
            <a:r>
              <a:rPr lang="en-US" dirty="0"/>
              <a:t>However, perceived barriers or inadequacies persist for the self-employed and smaller businesses.</a:t>
            </a:r>
          </a:p>
          <a:p>
            <a:endParaRPr lang="en-US" dirty="0"/>
          </a:p>
          <a:p>
            <a:r>
              <a:rPr lang="en-US" dirty="0"/>
              <a:t>These barriers or inadequacies may explain the lower level of use of the system by small businesses.</a:t>
            </a:r>
          </a:p>
          <a:p>
            <a:endParaRPr lang="en-US" dirty="0"/>
          </a:p>
          <a:p>
            <a:r>
              <a:rPr lang="en-US" dirty="0"/>
              <a:t>***</a:t>
            </a:r>
          </a:p>
          <a:p>
            <a:endParaRPr lang="en-US" dirty="0"/>
          </a:p>
          <a:p>
            <a:r>
              <a:rPr lang="en-US" dirty="0"/>
              <a:t>Despite a degree of satisfaction that could be improved and obstacles to accessing assistance, 3/4 of self-entrepreneurs intend to use the TOZO scheme.</a:t>
            </a:r>
          </a:p>
          <a:p>
            <a:endParaRPr lang="en-US" dirty="0"/>
          </a:p>
          <a:p>
            <a:r>
              <a:rPr lang="en-US" dirty="0"/>
              <a:t>Similarly, more than a third of companies (excluding ZZP) intend to make use of the NOW wage compensation scheme and almost half of them of tax relief arrangements.</a:t>
            </a:r>
          </a:p>
          <a:p>
            <a:endParaRPr lang="en-US" dirty="0"/>
          </a:p>
          <a:p>
            <a:r>
              <a:rPr lang="en-US" dirty="0"/>
              <a:t>On the other hand, the low level of demand for the business financing assistance scheme seems to reflect its weakness and inadequacy rather than a lack of need. The government has just taken new measures to make it more accessible and attractive: a bridging loan package for XXM EUR for start-ups; lower guarantee premiums and a new EUR 12 billion package of supplier credit guarantees, in the face of the withdrawal of credit insurers (Atradius, </a:t>
            </a:r>
            <a:r>
              <a:rPr lang="en-US" dirty="0" err="1"/>
              <a:t>Coface</a:t>
            </a:r>
            <a:r>
              <a:rPr lang="en-US" dirty="0"/>
              <a:t>, Euler Hermès). </a:t>
            </a:r>
          </a:p>
          <a:p>
            <a:endParaRPr lang="en-US" dirty="0"/>
          </a:p>
          <a:p>
            <a:r>
              <a:rPr lang="en-US" dirty="0"/>
              <a:t>- Sectoral aid: pre-enlargement questionnaire to sectors not closed on 18/03. Since then, aid schemes have been extended to many other sectors.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F68B3-175C-4D6B-A2CC-300636A0E35F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4884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F68B3-175C-4D6B-A2CC-300636A0E35F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603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hyperlink" Target="https://www.linkedin.com/company/direction-generale-du-tresor-french-treasury" TargetMode="External"/><Relationship Id="rId1" Type="http://schemas.openxmlformats.org/officeDocument/2006/relationships/slideMaster" Target="../slideMasters/slideMaster2.xml"/><Relationship Id="rId6" Type="http://schemas.openxmlformats.org/officeDocument/2006/relationships/hyperlink" Target="https://www.dailymotion.com/bercy" TargetMode="External"/><Relationship Id="rId5" Type="http://schemas.openxmlformats.org/officeDocument/2006/relationships/image" Target="../media/image9.png"/><Relationship Id="rId4" Type="http://schemas.openxmlformats.org/officeDocument/2006/relationships/hyperlink" Target="https://twitter.com/dgtresor?lang=fr" TargetMode="External"/><Relationship Id="rId9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hyperlink" Target="https://www.linkedin.com/company/direction-generale-du-tresor-french-treasury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dailymotion.com/bercy" TargetMode="External"/><Relationship Id="rId5" Type="http://schemas.openxmlformats.org/officeDocument/2006/relationships/image" Target="../media/image9.png"/><Relationship Id="rId4" Type="http://schemas.openxmlformats.org/officeDocument/2006/relationships/hyperlink" Target="https://twitter.com/dgtresor?lang=fr" TargetMode="External"/><Relationship Id="rId9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_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/>
        </p:nvSpPr>
        <p:spPr>
          <a:xfrm>
            <a:off x="-4273152" y="5640238"/>
            <a:ext cx="3936437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modifier la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 ou le titre de présentation en pied de page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Onglet « Insertion » &gt; « En-tête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pied de page »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Changez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date dans la zone « date » « fixe »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« appliquer » si vous souhaitez que cette modification soit appliquée uniquement sur cette diapositive ou « appliquer partout » si elle doit se faire sur l’ensemble de la présentation</a:t>
            </a:r>
            <a:endParaRPr lang="fr-FR" sz="9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" name="Groupe 27"/>
          <p:cNvGrpSpPr/>
          <p:nvPr userDrawn="1"/>
        </p:nvGrpSpPr>
        <p:grpSpPr>
          <a:xfrm>
            <a:off x="-383133" y="5734508"/>
            <a:ext cx="192021" cy="1130233"/>
            <a:chOff x="-252536" y="0"/>
            <a:chExt cx="144016" cy="1130233"/>
          </a:xfrm>
        </p:grpSpPr>
        <p:cxnSp>
          <p:nvCxnSpPr>
            <p:cNvPr id="29" name="Connecteur droit 28"/>
            <p:cNvCxnSpPr/>
            <p:nvPr userDrawn="1"/>
          </p:nvCxnSpPr>
          <p:spPr>
            <a:xfrm>
              <a:off x="-252536" y="0"/>
              <a:ext cx="0" cy="1130233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29"/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 userDrawn="1"/>
        </p:nvSpPr>
        <p:spPr>
          <a:xfrm>
            <a:off x="0" y="0"/>
            <a:ext cx="2063552" cy="6858000"/>
          </a:xfrm>
          <a:prstGeom prst="rect">
            <a:avLst/>
          </a:prstGeom>
          <a:solidFill>
            <a:srgbClr val="006CE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 hasCustomPrompt="1"/>
          </p:nvPr>
        </p:nvSpPr>
        <p:spPr>
          <a:xfrm>
            <a:off x="2208246" y="2204865"/>
            <a:ext cx="9308797" cy="2159769"/>
          </a:xfrm>
          <a:prstGeom prst="rect">
            <a:avLst/>
          </a:prstGeom>
        </p:spPr>
        <p:txBody>
          <a:bodyPr/>
          <a:lstStyle>
            <a:lvl1pPr>
              <a:defRPr sz="4800" b="0" baseline="0">
                <a:solidFill>
                  <a:srgbClr val="006CE5"/>
                </a:solidFill>
                <a:latin typeface="Segoe UI Semilight" panose="020B0402040204020203" pitchFamily="34" charset="0"/>
                <a:ea typeface="Segoe UI Historic" panose="020B0502040204020203" pitchFamily="34" charset="0"/>
                <a:cs typeface="Segoe UI Semilight" panose="020B0402040204020203" pitchFamily="34" charset="0"/>
              </a:defRPr>
            </a:lvl1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11"/>
          </p:nvPr>
        </p:nvSpPr>
        <p:spPr>
          <a:xfrm>
            <a:off x="10077043" y="6299624"/>
            <a:ext cx="1440000" cy="180000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fr-FR"/>
              <a:t>AVRIL 2020</a:t>
            </a:r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2" hasCustomPrompt="1"/>
          </p:nvPr>
        </p:nvSpPr>
        <p:spPr>
          <a:xfrm>
            <a:off x="2208246" y="4437113"/>
            <a:ext cx="9308797" cy="1368425"/>
          </a:xfrm>
          <a:prstGeom prst="rect">
            <a:avLst/>
          </a:prstGeom>
        </p:spPr>
        <p:txBody>
          <a:bodyPr/>
          <a:lstStyle>
            <a:lvl1pPr>
              <a:defRPr sz="2800" b="0" baseline="0">
                <a:solidFill>
                  <a:srgbClr val="697E93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</a:lstStyle>
          <a:p>
            <a:pPr lvl="0"/>
            <a:r>
              <a:rPr lang="fr-FR" dirty="0"/>
              <a:t>Sous-titre de la présentation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4" y="5783521"/>
            <a:ext cx="1296144" cy="48021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504" y="369802"/>
            <a:ext cx="827912" cy="1064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99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88" userDrawn="1">
          <p15:clr>
            <a:srgbClr val="FBAE40"/>
          </p15:clr>
        </p15:guide>
        <p15:guide id="3" orient="horz" pos="237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18119" y="1700808"/>
            <a:ext cx="10216648" cy="4055992"/>
          </a:xfrm>
          <a:prstGeom prst="rect">
            <a:avLst/>
          </a:prstGeom>
        </p:spPr>
        <p:txBody>
          <a:bodyPr lIns="0" tIns="0" rIns="0" bIns="0"/>
          <a:lstStyle>
            <a:lvl1pPr>
              <a:defRPr sz="2200" b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2pPr>
            <a:lvl3pPr marL="360363" indent="-179388">
              <a:buClr>
                <a:srgbClr val="15C7D2"/>
              </a:buClr>
              <a:buSzPct val="65000"/>
              <a:buFont typeface="Wingdings" panose="05000000000000000000" pitchFamily="2" charset="2"/>
              <a:buChar char="§"/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3pPr>
            <a:lvl4pPr marL="468000" indent="-108000">
              <a:buClr>
                <a:srgbClr val="15C7D2"/>
              </a:buClr>
              <a:buSzPct val="100000"/>
              <a:defRPr sz="16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4pPr>
            <a:lvl5pPr marL="558000" indent="-90000">
              <a:buClr>
                <a:srgbClr val="15C7D2"/>
              </a:buClr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5pPr>
            <a:lvl6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6pPr>
            <a:lvl7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7pPr>
            <a:lvl8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8pPr>
            <a:lvl9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8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fr-FR"/>
              <a:t>AVRIL 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56AA7CD4-42FD-4936-BF37-EDED2C044C5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7595" y="432000"/>
            <a:ext cx="8787172" cy="900000"/>
          </a:xfrm>
          <a:prstGeom prst="rect">
            <a:avLst/>
          </a:prstGeom>
        </p:spPr>
        <p:txBody>
          <a:bodyPr lIns="0" tIns="0" rIns="0" bIns="0"/>
          <a:lstStyle>
            <a:lvl1pPr algn="r">
              <a:spcAft>
                <a:spcPts val="0"/>
              </a:spcAft>
              <a:defRPr lang="fr-FR" sz="3200" b="0" kern="1200" dirty="0" smtClean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algn="r">
              <a:defRPr lang="fr-FR" sz="2000" b="0" i="1" kern="1200" dirty="0" smtClean="0">
                <a:solidFill>
                  <a:srgbClr val="7F7F7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0" indent="0" algn="r"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3pPr>
            <a:lvl4pPr marL="0" indent="0" algn="r">
              <a:spcAft>
                <a:spcPts val="600"/>
              </a:spcAft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4pPr>
            <a:lvl5pPr marL="0" indent="0" algn="r"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5pPr>
            <a:lvl6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6pPr>
            <a:lvl7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7pPr>
            <a:lvl8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b="0" i="1">
                <a:solidFill>
                  <a:schemeClr val="tx2"/>
                </a:solidFill>
              </a:defRPr>
            </a:lvl8pPr>
            <a:lvl9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9pPr>
          </a:lstStyle>
          <a:p>
            <a:pPr lvl="0"/>
            <a:r>
              <a:rPr lang="fr-FR" dirty="0"/>
              <a:t>Premier niveau de titre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" name="ZoneTexte 1"/>
          <p:cNvSpPr txBox="1"/>
          <p:nvPr userDrawn="1"/>
        </p:nvSpPr>
        <p:spPr>
          <a:xfrm>
            <a:off x="-3409056" y="2156801"/>
            <a:ext cx="297633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modifier vos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niveaux de texte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Saisissez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votre texte dans la zone d’insertion de texte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passer votre texte au niveau suivant, </a:t>
            </a:r>
            <a:b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l’onglet « Accueil », groupe « Paragraphe », cliquez sur « Augmenter le niveau de liste »</a:t>
            </a:r>
            <a:b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900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passer votre texte au niveau précédent, dans l’onglet « Accueil », groupe « Paragraphe », cliquez sur « Réduire le niveau de liste »</a:t>
            </a:r>
          </a:p>
          <a:p>
            <a:endParaRPr 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4825" y="3175409"/>
            <a:ext cx="2921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4825" y="3956801"/>
            <a:ext cx="3048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" name="Groupe 31"/>
          <p:cNvGrpSpPr/>
          <p:nvPr userDrawn="1"/>
        </p:nvGrpSpPr>
        <p:grpSpPr>
          <a:xfrm>
            <a:off x="-336715" y="2664879"/>
            <a:ext cx="192021" cy="1440160"/>
            <a:chOff x="-252536" y="0"/>
            <a:chExt cx="144016" cy="1440160"/>
          </a:xfrm>
        </p:grpSpPr>
        <p:cxnSp>
          <p:nvCxnSpPr>
            <p:cNvPr id="33" name="Connecteur droit 32"/>
            <p:cNvCxnSpPr/>
            <p:nvPr userDrawn="1"/>
          </p:nvCxnSpPr>
          <p:spPr>
            <a:xfrm>
              <a:off x="-252536" y="0"/>
              <a:ext cx="0" cy="144016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 userDrawn="1"/>
          </p:nvCxnSpPr>
          <p:spPr>
            <a:xfrm flipH="1">
              <a:off x="-252536" y="288032"/>
              <a:ext cx="14401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ZoneTexte 34"/>
          <p:cNvSpPr txBox="1"/>
          <p:nvPr userDrawn="1"/>
        </p:nvSpPr>
        <p:spPr>
          <a:xfrm>
            <a:off x="12624726" y="404664"/>
            <a:ext cx="3936437" cy="146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modifier le style de votre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Saisissez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votre titre sur la première ligne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passer sur la seconde ligne, faire un saut </a:t>
            </a:r>
            <a:b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paragraphe (touche « entrée »)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Placez votre curseur sur la seconde ligne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l’onglet « Accueil », groupe « Paragraphe », cliquez sur « Augmenter le niveau de liste »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Cela permet d’appliquer un style de texte </a:t>
            </a:r>
            <a:b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pré-automatisé.</a:t>
            </a:r>
          </a:p>
        </p:txBody>
      </p:sp>
      <p:grpSp>
        <p:nvGrpSpPr>
          <p:cNvPr id="36" name="Groupe 35"/>
          <p:cNvGrpSpPr/>
          <p:nvPr userDrawn="1"/>
        </p:nvGrpSpPr>
        <p:grpSpPr>
          <a:xfrm flipH="1">
            <a:off x="12336694" y="580459"/>
            <a:ext cx="192021" cy="1291952"/>
            <a:chOff x="-252536" y="0"/>
            <a:chExt cx="144016" cy="1291952"/>
          </a:xfrm>
        </p:grpSpPr>
        <p:cxnSp>
          <p:nvCxnSpPr>
            <p:cNvPr id="37" name="Connecteur droit 36"/>
            <p:cNvCxnSpPr/>
            <p:nvPr userDrawn="1"/>
          </p:nvCxnSpPr>
          <p:spPr>
            <a:xfrm flipH="1">
              <a:off x="-252536" y="0"/>
              <a:ext cx="0" cy="1291952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/>
            <p:nvPr userDrawn="1"/>
          </p:nvCxnSpPr>
          <p:spPr>
            <a:xfrm flipH="1">
              <a:off x="-252536" y="211832"/>
              <a:ext cx="14401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9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110" y="1376958"/>
            <a:ext cx="2921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-3963970" y="5422179"/>
            <a:ext cx="326029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modifier la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 ou le titre de présentation en pied de page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Onglet « Insertion » &gt; « En-tête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pied de page »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Changez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date dans la zone « date » « fixe »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« appliquer » si vous souhaitez que cette modification soit appliquée uniquement sur cette diapositive ou « appliquer partout » si elle doit se faire sur l’ensemble de la présentation</a:t>
            </a:r>
            <a:endParaRPr lang="fr-FR" sz="900" dirty="0"/>
          </a:p>
        </p:txBody>
      </p:sp>
      <p:grpSp>
        <p:nvGrpSpPr>
          <p:cNvPr id="19" name="Groupe 18"/>
          <p:cNvGrpSpPr/>
          <p:nvPr userDrawn="1"/>
        </p:nvGrpSpPr>
        <p:grpSpPr>
          <a:xfrm>
            <a:off x="-516036" y="6203569"/>
            <a:ext cx="192021" cy="1440160"/>
            <a:chOff x="-252536" y="0"/>
            <a:chExt cx="144016" cy="1440160"/>
          </a:xfrm>
        </p:grpSpPr>
        <p:cxnSp>
          <p:nvCxnSpPr>
            <p:cNvPr id="20" name="Connecteur droit 19"/>
            <p:cNvCxnSpPr/>
            <p:nvPr userDrawn="1"/>
          </p:nvCxnSpPr>
          <p:spPr>
            <a:xfrm>
              <a:off x="-252536" y="0"/>
              <a:ext cx="0" cy="144016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 userDrawn="1"/>
          </p:nvCxnSpPr>
          <p:spPr>
            <a:xfrm flipH="1">
              <a:off x="-252536" y="288032"/>
              <a:ext cx="14401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787267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-6912" y="1556792"/>
            <a:ext cx="12198912" cy="3960440"/>
          </a:xfrm>
          <a:prstGeom prst="rect">
            <a:avLst/>
          </a:prstGeom>
          <a:solidFill>
            <a:srgbClr val="006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00"/>
          </a:p>
        </p:txBody>
      </p:sp>
      <p:sp>
        <p:nvSpPr>
          <p:cNvPr id="30" name="Titre 1"/>
          <p:cNvSpPr>
            <a:spLocks noGrp="1"/>
          </p:cNvSpPr>
          <p:nvPr>
            <p:ph type="title"/>
          </p:nvPr>
        </p:nvSpPr>
        <p:spPr>
          <a:xfrm>
            <a:off x="719403" y="2780931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4400" baseline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8547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_Tex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AVRIL 2020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CD4-42FD-4936-BF37-EDED2C044C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4" name="Espace réservé pour une image  3"/>
          <p:cNvSpPr>
            <a:spLocks noGrp="1"/>
          </p:cNvSpPr>
          <p:nvPr>
            <p:ph type="pic" sz="quarter" idx="13"/>
          </p:nvPr>
        </p:nvSpPr>
        <p:spPr>
          <a:xfrm>
            <a:off x="8078045" y="1988840"/>
            <a:ext cx="3202531" cy="3032424"/>
          </a:xfrm>
          <a:prstGeom prst="rect">
            <a:avLst/>
          </a:prstGeom>
        </p:spPr>
        <p:txBody>
          <a:bodyPr anchor="ctr"/>
          <a:lstStyle>
            <a:lvl1pPr algn="ctr">
              <a:defRPr b="0">
                <a:solidFill>
                  <a:srgbClr val="15C7D2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9" name="Espace réservé du text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543605" y="432000"/>
            <a:ext cx="8736971" cy="900000"/>
          </a:xfrm>
          <a:prstGeom prst="rect">
            <a:avLst/>
          </a:prstGeom>
        </p:spPr>
        <p:txBody>
          <a:bodyPr lIns="0" tIns="0" rIns="0" bIns="0"/>
          <a:lstStyle>
            <a:lvl1pPr algn="r">
              <a:spcAft>
                <a:spcPts val="0"/>
              </a:spcAft>
              <a:defRPr lang="fr-FR" sz="3200" b="0" kern="1200" dirty="0" smtClean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algn="r">
              <a:defRPr lang="fr-FR" sz="2000" b="0" i="1" kern="1200" dirty="0" smtClean="0">
                <a:solidFill>
                  <a:srgbClr val="7F7F7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0" indent="0" algn="r"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3pPr>
            <a:lvl4pPr marL="0" indent="0" algn="r">
              <a:spcAft>
                <a:spcPts val="600"/>
              </a:spcAft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4pPr>
            <a:lvl5pPr marL="0" indent="0" algn="r"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5pPr>
            <a:lvl6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6pPr>
            <a:lvl7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7pPr>
            <a:lvl8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b="0" i="1">
                <a:solidFill>
                  <a:schemeClr val="tx2"/>
                </a:solidFill>
              </a:defRPr>
            </a:lvl8pPr>
            <a:lvl9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9pPr>
          </a:lstStyle>
          <a:p>
            <a:pPr lvl="0"/>
            <a:r>
              <a:rPr lang="fr-FR" dirty="0"/>
              <a:t>Premier niveau de titre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1" name="Espace réservé du contenu 2"/>
          <p:cNvSpPr>
            <a:spLocks noGrp="1"/>
          </p:cNvSpPr>
          <p:nvPr>
            <p:ph idx="15"/>
          </p:nvPr>
        </p:nvSpPr>
        <p:spPr>
          <a:xfrm>
            <a:off x="1018119" y="1988840"/>
            <a:ext cx="6326020" cy="3047980"/>
          </a:xfrm>
          <a:prstGeom prst="rect">
            <a:avLst/>
          </a:prstGeom>
        </p:spPr>
        <p:txBody>
          <a:bodyPr lIns="0" tIns="0" rIns="0" bIns="0"/>
          <a:lstStyle>
            <a:lvl1pPr>
              <a:defRPr sz="2200" b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2pPr>
            <a:lvl3pPr marL="360363" indent="-179388">
              <a:buClr>
                <a:srgbClr val="15C7D2"/>
              </a:buClr>
              <a:buSzPct val="65000"/>
              <a:buFont typeface="Wingdings" panose="05000000000000000000" pitchFamily="2" charset="2"/>
              <a:buChar char="§"/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3pPr>
            <a:lvl4pPr marL="468000" indent="-108000">
              <a:buClr>
                <a:srgbClr val="15C7D2"/>
              </a:buClr>
              <a:buSzPct val="100000"/>
              <a:defRPr sz="16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4pPr>
            <a:lvl5pPr marL="558000" indent="-90000">
              <a:buClr>
                <a:srgbClr val="15C7D2"/>
              </a:buClr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5pPr>
            <a:lvl6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6pPr>
            <a:lvl7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7pPr>
            <a:lvl8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8pPr>
            <a:lvl9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8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731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62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_Texte 2 colonnes avec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AVRIL 2020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CD4-42FD-4936-BF37-EDED2C044C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>
          <a:xfrm>
            <a:off x="1024467" y="1513216"/>
            <a:ext cx="10192588" cy="5765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lnSpc>
                <a:spcPct val="95000"/>
              </a:lnSpc>
              <a:spcAft>
                <a:spcPts val="0"/>
              </a:spcAft>
              <a:defRPr sz="2200" b="0" i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lnSpc>
                <a:spcPct val="95000"/>
              </a:lnSpc>
              <a:spcAft>
                <a:spcPts val="0"/>
              </a:spcAft>
              <a:defRPr sz="1600" i="1">
                <a:solidFill>
                  <a:schemeClr val="tx1"/>
                </a:solidFill>
              </a:defRPr>
            </a:lvl2pPr>
            <a:lvl3pPr marL="0" indent="0">
              <a:lnSpc>
                <a:spcPct val="95000"/>
              </a:lnSpc>
              <a:spcAft>
                <a:spcPts val="0"/>
              </a:spcAft>
              <a:buNone/>
              <a:defRPr i="1">
                <a:solidFill>
                  <a:schemeClr val="tx1"/>
                </a:solidFill>
              </a:defRPr>
            </a:lvl3pPr>
            <a:lvl4pPr marL="0" indent="0">
              <a:lnSpc>
                <a:spcPct val="95000"/>
              </a:lnSpc>
              <a:spcAft>
                <a:spcPts val="0"/>
              </a:spcAft>
              <a:buNone/>
              <a:defRPr sz="1600" i="1">
                <a:solidFill>
                  <a:schemeClr val="tx1"/>
                </a:solidFill>
              </a:defRPr>
            </a:lvl4pPr>
            <a:lvl5pPr marL="0" indent="0">
              <a:lnSpc>
                <a:spcPct val="95000"/>
              </a:lnSpc>
              <a:buNone/>
              <a:defRPr sz="1600" i="1">
                <a:solidFill>
                  <a:schemeClr val="tx1"/>
                </a:solidFill>
              </a:defRPr>
            </a:lvl5pPr>
            <a:lvl6pPr marL="0" indent="0">
              <a:lnSpc>
                <a:spcPct val="95000"/>
              </a:lnSpc>
              <a:spcBef>
                <a:spcPts val="0"/>
              </a:spcBef>
              <a:buNone/>
              <a:defRPr sz="1600" i="1"/>
            </a:lvl6pPr>
            <a:lvl7pPr marL="0" indent="0">
              <a:lnSpc>
                <a:spcPct val="95000"/>
              </a:lnSpc>
              <a:spcBef>
                <a:spcPts val="0"/>
              </a:spcBef>
              <a:buNone/>
              <a:defRPr sz="1600" i="1"/>
            </a:lvl7pPr>
            <a:lvl8pPr marL="0" indent="0">
              <a:lnSpc>
                <a:spcPct val="95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8pPr>
            <a:lvl9pPr marL="0" indent="0">
              <a:lnSpc>
                <a:spcPct val="95000"/>
              </a:lnSpc>
              <a:spcBef>
                <a:spcPts val="0"/>
              </a:spcBef>
              <a:buNone/>
              <a:defRPr sz="1600" i="1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19" name="Espace réservé du texte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7595" y="432000"/>
            <a:ext cx="8769460" cy="900000"/>
          </a:xfrm>
          <a:prstGeom prst="rect">
            <a:avLst/>
          </a:prstGeom>
        </p:spPr>
        <p:txBody>
          <a:bodyPr lIns="0" tIns="0" rIns="0" bIns="0"/>
          <a:lstStyle>
            <a:lvl1pPr algn="r">
              <a:spcAft>
                <a:spcPts val="0"/>
              </a:spcAft>
              <a:defRPr lang="fr-FR" sz="3200" b="0" kern="1200" dirty="0" smtClean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algn="r">
              <a:defRPr lang="fr-FR" sz="2000" b="0" i="1" kern="1200" dirty="0" smtClean="0">
                <a:solidFill>
                  <a:srgbClr val="7F7F7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0" indent="0" algn="r"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3pPr>
            <a:lvl4pPr marL="0" indent="0" algn="r">
              <a:spcAft>
                <a:spcPts val="600"/>
              </a:spcAft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4pPr>
            <a:lvl5pPr marL="0" indent="0" algn="r"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5pPr>
            <a:lvl6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6pPr>
            <a:lvl7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7pPr>
            <a:lvl8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b="0" i="1">
                <a:solidFill>
                  <a:schemeClr val="tx2"/>
                </a:solidFill>
              </a:defRPr>
            </a:lvl8pPr>
            <a:lvl9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9pPr>
          </a:lstStyle>
          <a:p>
            <a:pPr lvl="0"/>
            <a:r>
              <a:rPr lang="fr-FR" dirty="0"/>
              <a:t>Premier niveau de titre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2" name="Espace réservé du contenu 2"/>
          <p:cNvSpPr>
            <a:spLocks noGrp="1"/>
          </p:cNvSpPr>
          <p:nvPr>
            <p:ph idx="16"/>
          </p:nvPr>
        </p:nvSpPr>
        <p:spPr>
          <a:xfrm>
            <a:off x="1018120" y="2420888"/>
            <a:ext cx="4641001" cy="2952328"/>
          </a:xfrm>
          <a:prstGeom prst="rect">
            <a:avLst/>
          </a:prstGeom>
        </p:spPr>
        <p:txBody>
          <a:bodyPr lIns="0" tIns="0" rIns="0" bIns="0"/>
          <a:lstStyle>
            <a:lvl1pPr>
              <a:defRPr sz="2200" b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2pPr>
            <a:lvl3pPr marL="360363" indent="-179388">
              <a:buClr>
                <a:srgbClr val="15C7D2"/>
              </a:buClr>
              <a:buSzPct val="65000"/>
              <a:buFont typeface="Wingdings" panose="05000000000000000000" pitchFamily="2" charset="2"/>
              <a:buChar char="§"/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3pPr>
            <a:lvl4pPr marL="468000" indent="-108000">
              <a:buClr>
                <a:srgbClr val="15C7D2"/>
              </a:buClr>
              <a:buSzPct val="100000"/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4pPr>
            <a:lvl5pPr marL="558000" indent="-90000">
              <a:buClr>
                <a:srgbClr val="15C7D2"/>
              </a:buClr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5pPr>
            <a:lvl6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6pPr>
            <a:lvl7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7pPr>
            <a:lvl8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8pPr>
            <a:lvl9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8"/>
            <a:endParaRPr lang="fr-FR" dirty="0"/>
          </a:p>
        </p:txBody>
      </p:sp>
      <p:sp>
        <p:nvSpPr>
          <p:cNvPr id="23" name="Espace réservé du contenu 2"/>
          <p:cNvSpPr>
            <a:spLocks noGrp="1"/>
          </p:cNvSpPr>
          <p:nvPr>
            <p:ph idx="17"/>
          </p:nvPr>
        </p:nvSpPr>
        <p:spPr>
          <a:xfrm>
            <a:off x="6576054" y="2420888"/>
            <a:ext cx="4641001" cy="2952328"/>
          </a:xfrm>
          <a:prstGeom prst="rect">
            <a:avLst/>
          </a:prstGeom>
        </p:spPr>
        <p:txBody>
          <a:bodyPr lIns="0" tIns="0" rIns="0" bIns="0"/>
          <a:lstStyle>
            <a:lvl1pPr>
              <a:defRPr sz="2200" b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2pPr>
            <a:lvl3pPr marL="360363" indent="-179388">
              <a:buClr>
                <a:srgbClr val="15C7D2"/>
              </a:buClr>
              <a:buSzPct val="65000"/>
              <a:buFont typeface="Wingdings" panose="05000000000000000000" pitchFamily="2" charset="2"/>
              <a:buChar char="§"/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3pPr>
            <a:lvl4pPr marL="468000" indent="-108000">
              <a:buClr>
                <a:srgbClr val="15C7D2"/>
              </a:buClr>
              <a:buSzPct val="100000"/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4pPr>
            <a:lvl5pPr marL="558000" indent="-90000">
              <a:buClr>
                <a:srgbClr val="15C7D2"/>
              </a:buClr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5pPr>
            <a:lvl6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6pPr>
            <a:lvl7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7pPr>
            <a:lvl8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8pPr>
            <a:lvl9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8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3335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_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AVRIL 2020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CD4-42FD-4936-BF37-EDED2C044C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contenu 4"/>
          <p:cNvSpPr>
            <a:spLocks noGrp="1"/>
          </p:cNvSpPr>
          <p:nvPr>
            <p:ph sz="quarter" idx="15"/>
          </p:nvPr>
        </p:nvSpPr>
        <p:spPr>
          <a:xfrm>
            <a:off x="1025527" y="1772816"/>
            <a:ext cx="10091275" cy="27667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l">
              <a:defRPr sz="2200" b="0" cap="none" baseline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spcAft>
                <a:spcPts val="1000"/>
              </a:spcAft>
              <a:defRPr sz="1600" b="1" cap="all" baseline="0">
                <a:solidFill>
                  <a:schemeClr val="tx1"/>
                </a:solidFill>
              </a:defRPr>
            </a:lvl2pPr>
            <a:lvl3pPr marL="0" indent="0"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3pPr>
            <a:lvl4pPr marL="0" indent="0"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4pPr>
            <a:lvl5pPr marL="0" indent="0"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5pPr>
            <a:lvl6pPr marL="0" indent="0">
              <a:lnSpc>
                <a:spcPct val="85000"/>
              </a:lnSpc>
              <a:spcBef>
                <a:spcPts val="0"/>
              </a:spcBef>
              <a:spcAft>
                <a:spcPts val="1000"/>
              </a:spcAft>
              <a:buNone/>
              <a:defRPr sz="1600" b="1" cap="all" baseline="0"/>
            </a:lvl6pPr>
            <a:lvl7pPr marL="0" indent="0">
              <a:lnSpc>
                <a:spcPct val="85000"/>
              </a:lnSpc>
              <a:spcBef>
                <a:spcPts val="0"/>
              </a:spcBef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7pPr>
            <a:lvl8pPr marL="0" indent="0">
              <a:lnSpc>
                <a:spcPct val="85000"/>
              </a:lnSpc>
              <a:spcBef>
                <a:spcPts val="0"/>
              </a:spcBef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8pPr>
            <a:lvl9pPr marL="0" indent="0">
              <a:lnSpc>
                <a:spcPct val="85000"/>
              </a:lnSpc>
              <a:spcBef>
                <a:spcPts val="0"/>
              </a:spcBef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11" name="Espace réservé du tableau 10"/>
          <p:cNvSpPr>
            <a:spLocks noGrp="1"/>
          </p:cNvSpPr>
          <p:nvPr>
            <p:ph type="tbl" sz="quarter" idx="17"/>
          </p:nvPr>
        </p:nvSpPr>
        <p:spPr>
          <a:xfrm>
            <a:off x="0" y="2164398"/>
            <a:ext cx="12192000" cy="3006000"/>
          </a:xfrm>
          <a:prstGeom prst="rect">
            <a:avLst/>
          </a:prstGeom>
        </p:spPr>
        <p:txBody>
          <a:bodyPr anchor="ctr"/>
          <a:lstStyle>
            <a:lvl1pPr algn="ctr">
              <a:defRPr b="0">
                <a:solidFill>
                  <a:srgbClr val="15C7D2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texte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7595" y="432000"/>
            <a:ext cx="8669205" cy="900000"/>
          </a:xfrm>
          <a:prstGeom prst="rect">
            <a:avLst/>
          </a:prstGeom>
        </p:spPr>
        <p:txBody>
          <a:bodyPr lIns="0" tIns="0" rIns="0" bIns="0"/>
          <a:lstStyle>
            <a:lvl1pPr algn="r">
              <a:spcAft>
                <a:spcPts val="0"/>
              </a:spcAft>
              <a:defRPr lang="fr-FR" sz="3200" b="0" kern="1200" dirty="0" smtClean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algn="r">
              <a:defRPr lang="fr-FR" sz="2000" b="0" i="1" kern="1200" dirty="0" smtClean="0">
                <a:solidFill>
                  <a:srgbClr val="7F7F7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0" indent="0" algn="r"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3pPr>
            <a:lvl4pPr marL="0" indent="0" algn="r">
              <a:spcAft>
                <a:spcPts val="600"/>
              </a:spcAft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4pPr>
            <a:lvl5pPr marL="0" indent="0" algn="r"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5pPr>
            <a:lvl6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6pPr>
            <a:lvl7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7pPr>
            <a:lvl8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b="0" i="1">
                <a:solidFill>
                  <a:schemeClr val="tx2"/>
                </a:solidFill>
              </a:defRPr>
            </a:lvl8pPr>
            <a:lvl9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9pPr>
          </a:lstStyle>
          <a:p>
            <a:pPr lvl="0"/>
            <a:r>
              <a:rPr lang="fr-FR" dirty="0"/>
              <a:t>Premier niveau de titre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45595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1772817"/>
            <a:ext cx="12192000" cy="591931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0" y="0"/>
            <a:ext cx="12192000" cy="180000"/>
          </a:xfrm>
          <a:prstGeom prst="rect">
            <a:avLst/>
          </a:prstGeom>
          <a:solidFill>
            <a:srgbClr val="006CE5"/>
          </a:solidFill>
          <a:ln w="190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 algn="ctr"/>
            <a:endParaRPr lang="fr-FR" sz="1800" dirty="0">
              <a:latin typeface="Times New Roman" panose="02020603050405020304" pitchFamily="18" charset="0"/>
            </a:endParaRPr>
          </a:p>
        </p:txBody>
      </p:sp>
      <p:cxnSp>
        <p:nvCxnSpPr>
          <p:cNvPr id="26" name="Connecteur droit 25"/>
          <p:cNvCxnSpPr/>
          <p:nvPr userDrawn="1"/>
        </p:nvCxnSpPr>
        <p:spPr>
          <a:xfrm>
            <a:off x="2050853" y="180000"/>
            <a:ext cx="0" cy="756000"/>
          </a:xfrm>
          <a:prstGeom prst="line">
            <a:avLst/>
          </a:prstGeom>
          <a:ln w="6350">
            <a:solidFill>
              <a:srgbClr val="171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 userDrawn="1"/>
        </p:nvSpPr>
        <p:spPr>
          <a:xfrm>
            <a:off x="12624726" y="2132856"/>
            <a:ext cx="3936437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lang="fr-FR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insérer une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l’icône « Insérer votre image »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Choisissez votre image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endParaRPr lang="fr-FR" sz="900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recadrer une image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votre image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Allez dans l’onglet « Format »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« Rogner »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l’aide des poignées, ajustez votre image comme vous le souhaitez.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Déplacez l’image en la sélectionnant </a:t>
            </a:r>
            <a:b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la centrer dans le bloc. </a:t>
            </a:r>
          </a:p>
          <a:p>
            <a:pPr marL="0" indent="0">
              <a:spcBef>
                <a:spcPts val="200"/>
              </a:spcBef>
              <a:buFont typeface="+mj-lt"/>
              <a:buNone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 : pour que l’image ne soit pas déformée, appuyez sur la touche Shift pendant que vous redimensionnez l’image.</a:t>
            </a:r>
          </a:p>
          <a:p>
            <a:pPr marL="0" indent="0">
              <a:spcBef>
                <a:spcPts val="200"/>
              </a:spcBef>
              <a:buNone/>
            </a:pPr>
            <a:endParaRPr lang="fr-FR" sz="900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lang="fr-FR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remplacer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Supprimez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l’image déjà présente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l’icône « Insérer votre image »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Choisissez votre image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votre image, clic droit, sélectionnez « Mettre à l’arrière plan »</a:t>
            </a:r>
          </a:p>
        </p:txBody>
      </p:sp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1803" y="2996952"/>
            <a:ext cx="39793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" name="Groupe 28"/>
          <p:cNvGrpSpPr/>
          <p:nvPr userDrawn="1"/>
        </p:nvGrpSpPr>
        <p:grpSpPr>
          <a:xfrm flipH="1">
            <a:off x="12394604" y="2204864"/>
            <a:ext cx="192021" cy="3312368"/>
            <a:chOff x="-252536" y="-696952"/>
            <a:chExt cx="144016" cy="3312368"/>
          </a:xfrm>
        </p:grpSpPr>
        <p:cxnSp>
          <p:nvCxnSpPr>
            <p:cNvPr id="30" name="Connecteur droit 29"/>
            <p:cNvCxnSpPr/>
            <p:nvPr userDrawn="1"/>
          </p:nvCxnSpPr>
          <p:spPr>
            <a:xfrm flipH="1">
              <a:off x="-252536" y="-696952"/>
              <a:ext cx="0" cy="331236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 userDrawn="1"/>
          </p:nvCxnSpPr>
          <p:spPr>
            <a:xfrm flipH="1">
              <a:off x="-252536" y="959232"/>
              <a:ext cx="14401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827" y="180000"/>
            <a:ext cx="1219200" cy="914400"/>
          </a:xfrm>
          <a:prstGeom prst="rect">
            <a:avLst/>
          </a:prstGeom>
        </p:spPr>
      </p:pic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7728183" y="936626"/>
            <a:ext cx="3744152" cy="2420367"/>
          </a:xfrm>
          <a:prstGeom prst="rect">
            <a:avLst/>
          </a:prstGeom>
          <a:solidFill>
            <a:srgbClr val="15C7D2"/>
          </a:solidFill>
        </p:spPr>
        <p:txBody>
          <a:bodyPr/>
          <a:lstStyle>
            <a:lvl1pPr>
              <a:defRPr b="0">
                <a:solidFill>
                  <a:schemeClr val="bg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25580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ag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 userDrawn="1"/>
        </p:nvSpPr>
        <p:spPr>
          <a:xfrm>
            <a:off x="0" y="0"/>
            <a:ext cx="12192000" cy="180000"/>
          </a:xfrm>
          <a:prstGeom prst="rect">
            <a:avLst/>
          </a:prstGeom>
          <a:solidFill>
            <a:srgbClr val="006CE5"/>
          </a:solidFill>
          <a:ln w="190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 algn="ctr"/>
            <a:endParaRPr lang="fr-FR" sz="1800" dirty="0">
              <a:latin typeface="Times New Roman" panose="02020603050405020304" pitchFamily="18" charset="0"/>
            </a:endParaRPr>
          </a:p>
        </p:txBody>
      </p:sp>
      <p:pic>
        <p:nvPicPr>
          <p:cNvPr id="18" name="Image 17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0257" y="2636912"/>
            <a:ext cx="469900" cy="266700"/>
          </a:xfrm>
          <a:prstGeom prst="rect">
            <a:avLst/>
          </a:prstGeom>
        </p:spPr>
      </p:pic>
      <p:pic>
        <p:nvPicPr>
          <p:cNvPr id="19" name="Image 18">
            <a:hlinkClick r:id="rId4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831" y="2636913"/>
            <a:ext cx="363095" cy="272321"/>
          </a:xfrm>
          <a:prstGeom prst="rect">
            <a:avLst/>
          </a:prstGeom>
        </p:spPr>
      </p:pic>
      <p:pic>
        <p:nvPicPr>
          <p:cNvPr id="20" name="Image 19">
            <a:hlinkClick r:id="rId6"/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138600" y="2636912"/>
            <a:ext cx="355600" cy="266700"/>
          </a:xfrm>
          <a:prstGeom prst="rect">
            <a:avLst/>
          </a:prstGeom>
        </p:spPr>
      </p:pic>
      <p:sp>
        <p:nvSpPr>
          <p:cNvPr id="22" name="ZoneTexte 21"/>
          <p:cNvSpPr txBox="1"/>
          <p:nvPr userDrawn="1"/>
        </p:nvSpPr>
        <p:spPr>
          <a:xfrm>
            <a:off x="7813717" y="978694"/>
            <a:ext cx="3744416" cy="2308324"/>
          </a:xfrm>
          <a:prstGeom prst="rect">
            <a:avLst/>
          </a:prstGeom>
          <a:solidFill>
            <a:srgbClr val="15C7D2"/>
          </a:solidFill>
        </p:spPr>
        <p:txBody>
          <a:bodyPr wrap="square" rtlCol="0">
            <a:spAutoFit/>
          </a:bodyPr>
          <a:lstStyle/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1600" i="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www.tresor.economie.gouv.fr</a:t>
            </a: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23" name="Image 22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382" y="2345516"/>
            <a:ext cx="469900" cy="266700"/>
          </a:xfrm>
          <a:prstGeom prst="rect">
            <a:avLst/>
          </a:prstGeom>
        </p:spPr>
      </p:pic>
      <p:pic>
        <p:nvPicPr>
          <p:cNvPr id="24" name="Image 23">
            <a:hlinkClick r:id="rId4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350" y="2339896"/>
            <a:ext cx="363095" cy="272321"/>
          </a:xfrm>
          <a:prstGeom prst="rect">
            <a:avLst/>
          </a:prstGeom>
        </p:spPr>
      </p:pic>
      <p:pic>
        <p:nvPicPr>
          <p:cNvPr id="32" name="Image 31">
            <a:hlinkClick r:id="rId6"/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268071" y="2339895"/>
            <a:ext cx="355600" cy="2667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412776"/>
            <a:ext cx="12208988" cy="6001730"/>
          </a:xfrm>
          <a:prstGeom prst="rect">
            <a:avLst/>
          </a:prstGeom>
        </p:spPr>
      </p:pic>
      <p:sp>
        <p:nvSpPr>
          <p:cNvPr id="33" name="ZoneTexte 32"/>
          <p:cNvSpPr txBox="1"/>
          <p:nvPr userDrawn="1"/>
        </p:nvSpPr>
        <p:spPr>
          <a:xfrm>
            <a:off x="7824139" y="989000"/>
            <a:ext cx="3744416" cy="2308324"/>
          </a:xfrm>
          <a:prstGeom prst="rect">
            <a:avLst/>
          </a:prstGeom>
          <a:solidFill>
            <a:srgbClr val="15C7D2"/>
          </a:solidFill>
        </p:spPr>
        <p:txBody>
          <a:bodyPr wrap="square" rtlCol="0">
            <a:spAutoFit/>
          </a:bodyPr>
          <a:lstStyle/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1600" i="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  </a:t>
            </a:r>
            <a:r>
              <a:rPr lang="fr-FR" sz="1600" i="0" baseline="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fr-FR" sz="1600" i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Pour</a:t>
            </a:r>
            <a:r>
              <a:rPr lang="fr-FR" sz="1600" i="0" baseline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plus d’information :</a:t>
            </a:r>
          </a:p>
          <a:p>
            <a:endParaRPr lang="fr-FR" sz="1600" i="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600" i="0" baseline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 </a:t>
            </a:r>
            <a:r>
              <a:rPr lang="fr-FR" sz="1600" i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www.tresor.economie.gouv.fr</a:t>
            </a:r>
          </a:p>
          <a:p>
            <a:endParaRPr lang="fr-FR" sz="1600" i="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4" name="Image 33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2396" y="2339895"/>
            <a:ext cx="414097" cy="307183"/>
          </a:xfrm>
          <a:prstGeom prst="rect">
            <a:avLst/>
          </a:prstGeom>
        </p:spPr>
      </p:pic>
      <p:pic>
        <p:nvPicPr>
          <p:cNvPr id="35" name="Image 34">
            <a:hlinkClick r:id="rId4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16" y="2339896"/>
            <a:ext cx="355330" cy="307184"/>
          </a:xfrm>
          <a:prstGeom prst="rect">
            <a:avLst/>
          </a:prstGeom>
        </p:spPr>
      </p:pic>
      <p:pic>
        <p:nvPicPr>
          <p:cNvPr id="36" name="Image 35">
            <a:hlinkClick r:id="rId6"/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364305" y="2339895"/>
            <a:ext cx="332270" cy="297017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141617" y="6608386"/>
            <a:ext cx="113524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>
                <a:solidFill>
                  <a:srgbClr val="17123D"/>
                </a:solidFill>
              </a:rPr>
              <a:t>©</a:t>
            </a:r>
            <a:r>
              <a:rPr lang="fr-FR" sz="1200" dirty="0" err="1">
                <a:solidFill>
                  <a:srgbClr val="17123D"/>
                </a:solidFill>
              </a:rPr>
              <a:t>BercyPhoto</a:t>
            </a:r>
            <a:r>
              <a:rPr lang="fr-FR" sz="1200" dirty="0">
                <a:solidFill>
                  <a:srgbClr val="17123D"/>
                </a:solidFill>
              </a:rPr>
              <a:t> </a:t>
            </a:r>
          </a:p>
        </p:txBody>
      </p:sp>
      <p:pic>
        <p:nvPicPr>
          <p:cNvPr id="21" name="Image 2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979"/>
            <a:ext cx="1124744" cy="1124744"/>
          </a:xfrm>
          <a:prstGeom prst="rect">
            <a:avLst/>
          </a:prstGeom>
        </p:spPr>
      </p:pic>
      <p:cxnSp>
        <p:nvCxnSpPr>
          <p:cNvPr id="27" name="Connecteur droit 26"/>
          <p:cNvCxnSpPr/>
          <p:nvPr userDrawn="1"/>
        </p:nvCxnSpPr>
        <p:spPr>
          <a:xfrm>
            <a:off x="1847528" y="152720"/>
            <a:ext cx="0" cy="756000"/>
          </a:xfrm>
          <a:prstGeom prst="line">
            <a:avLst/>
          </a:prstGeom>
          <a:ln w="6350">
            <a:solidFill>
              <a:srgbClr val="006C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 userDrawn="1"/>
        </p:nvSpPr>
        <p:spPr>
          <a:xfrm>
            <a:off x="2234953" y="286959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Merci de votre attention !</a:t>
            </a:r>
          </a:p>
        </p:txBody>
      </p:sp>
    </p:spTree>
    <p:extLst>
      <p:ext uri="{BB962C8B-B14F-4D97-AF65-F5344CB8AC3E}">
        <p14:creationId xmlns:p14="http://schemas.microsoft.com/office/powerpoint/2010/main" val="1485562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18119" y="1700808"/>
            <a:ext cx="10216648" cy="4055992"/>
          </a:xfrm>
          <a:prstGeom prst="rect">
            <a:avLst/>
          </a:prstGeom>
        </p:spPr>
        <p:txBody>
          <a:bodyPr lIns="0" tIns="0" rIns="0" bIns="0"/>
          <a:lstStyle>
            <a:lvl1pPr>
              <a:defRPr sz="2200" b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2pPr>
            <a:lvl3pPr marL="360363" indent="-179388">
              <a:buClr>
                <a:srgbClr val="15C7D2"/>
              </a:buClr>
              <a:buSzPct val="65000"/>
              <a:buFont typeface="Wingdings" panose="05000000000000000000" pitchFamily="2" charset="2"/>
              <a:buChar char="§"/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3pPr>
            <a:lvl4pPr marL="468000" indent="-108000">
              <a:buClr>
                <a:srgbClr val="15C7D2"/>
              </a:buClr>
              <a:buSzPct val="100000"/>
              <a:defRPr sz="16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4pPr>
            <a:lvl5pPr marL="558000" indent="-90000">
              <a:buClr>
                <a:srgbClr val="15C7D2"/>
              </a:buClr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5pPr>
            <a:lvl6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6pPr>
            <a:lvl7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7pPr>
            <a:lvl8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8pPr>
            <a:lvl9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8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fr-FR"/>
              <a:t>AVRIL 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56AA7CD4-42FD-4936-BF37-EDED2C044C5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7595" y="432000"/>
            <a:ext cx="8787172" cy="900000"/>
          </a:xfrm>
          <a:prstGeom prst="rect">
            <a:avLst/>
          </a:prstGeom>
        </p:spPr>
        <p:txBody>
          <a:bodyPr lIns="0" tIns="0" rIns="0" bIns="0"/>
          <a:lstStyle>
            <a:lvl1pPr algn="r">
              <a:spcAft>
                <a:spcPts val="0"/>
              </a:spcAft>
              <a:defRPr lang="fr-FR" sz="3200" b="0" kern="1200" dirty="0" smtClean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algn="r">
              <a:defRPr lang="fr-FR" sz="2000" b="0" i="1" kern="1200" dirty="0" smtClean="0">
                <a:solidFill>
                  <a:srgbClr val="7F7F7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0" indent="0" algn="r"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3pPr>
            <a:lvl4pPr marL="0" indent="0" algn="r">
              <a:spcAft>
                <a:spcPts val="600"/>
              </a:spcAft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4pPr>
            <a:lvl5pPr marL="0" indent="0" algn="r"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5pPr>
            <a:lvl6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6pPr>
            <a:lvl7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7pPr>
            <a:lvl8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b="0" i="1">
                <a:solidFill>
                  <a:schemeClr val="tx2"/>
                </a:solidFill>
              </a:defRPr>
            </a:lvl8pPr>
            <a:lvl9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9pPr>
          </a:lstStyle>
          <a:p>
            <a:pPr lvl="0"/>
            <a:r>
              <a:rPr lang="fr-FR" dirty="0"/>
              <a:t>Premier niveau de titre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" name="ZoneTexte 1"/>
          <p:cNvSpPr txBox="1"/>
          <p:nvPr userDrawn="1"/>
        </p:nvSpPr>
        <p:spPr>
          <a:xfrm>
            <a:off x="-3409056" y="2156801"/>
            <a:ext cx="297633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modifier vos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niveaux de texte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Saisissez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votre texte dans la zone d’insertion de texte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passer votre texte au niveau suivant, </a:t>
            </a:r>
            <a:b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l’onglet « Accueil », groupe « Paragraphe », cliquez sur « Augmenter le niveau de liste »</a:t>
            </a:r>
            <a:b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900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passer votre texte au niveau précédent, dans l’onglet « Accueil », groupe « Paragraphe », cliquez sur « Réduire le niveau de liste »</a:t>
            </a:r>
          </a:p>
          <a:p>
            <a:endParaRPr 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4825" y="3175409"/>
            <a:ext cx="2921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4825" y="3956801"/>
            <a:ext cx="3048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" name="Groupe 31"/>
          <p:cNvGrpSpPr/>
          <p:nvPr userDrawn="1"/>
        </p:nvGrpSpPr>
        <p:grpSpPr>
          <a:xfrm>
            <a:off x="-336715" y="2664879"/>
            <a:ext cx="192021" cy="1440160"/>
            <a:chOff x="-252536" y="0"/>
            <a:chExt cx="144016" cy="1440160"/>
          </a:xfrm>
        </p:grpSpPr>
        <p:cxnSp>
          <p:nvCxnSpPr>
            <p:cNvPr id="33" name="Connecteur droit 32"/>
            <p:cNvCxnSpPr/>
            <p:nvPr userDrawn="1"/>
          </p:nvCxnSpPr>
          <p:spPr>
            <a:xfrm>
              <a:off x="-252536" y="0"/>
              <a:ext cx="0" cy="144016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 userDrawn="1"/>
          </p:nvCxnSpPr>
          <p:spPr>
            <a:xfrm flipH="1">
              <a:off x="-252536" y="288032"/>
              <a:ext cx="14401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ZoneTexte 34"/>
          <p:cNvSpPr txBox="1"/>
          <p:nvPr userDrawn="1"/>
        </p:nvSpPr>
        <p:spPr>
          <a:xfrm>
            <a:off x="12624726" y="404664"/>
            <a:ext cx="3936437" cy="146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modifier le style de votre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Saisissez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votre titre sur la première ligne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passer sur la seconde ligne, faire un saut </a:t>
            </a:r>
            <a:b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paragraphe (touche « entrée »)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Placez votre curseur sur la seconde ligne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l’onglet « Accueil », groupe « Paragraphe », cliquez sur « Augmenter le niveau de liste »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Cela permet d’appliquer un style de texte </a:t>
            </a:r>
            <a:b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pré-automatisé.</a:t>
            </a:r>
          </a:p>
        </p:txBody>
      </p:sp>
      <p:grpSp>
        <p:nvGrpSpPr>
          <p:cNvPr id="36" name="Groupe 35"/>
          <p:cNvGrpSpPr/>
          <p:nvPr userDrawn="1"/>
        </p:nvGrpSpPr>
        <p:grpSpPr>
          <a:xfrm flipH="1">
            <a:off x="12336694" y="580459"/>
            <a:ext cx="192021" cy="1291952"/>
            <a:chOff x="-252536" y="0"/>
            <a:chExt cx="144016" cy="1291952"/>
          </a:xfrm>
        </p:grpSpPr>
        <p:cxnSp>
          <p:nvCxnSpPr>
            <p:cNvPr id="37" name="Connecteur droit 36"/>
            <p:cNvCxnSpPr/>
            <p:nvPr userDrawn="1"/>
          </p:nvCxnSpPr>
          <p:spPr>
            <a:xfrm flipH="1">
              <a:off x="-252536" y="0"/>
              <a:ext cx="0" cy="1291952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/>
            <p:nvPr userDrawn="1"/>
          </p:nvCxnSpPr>
          <p:spPr>
            <a:xfrm flipH="1">
              <a:off x="-252536" y="211832"/>
              <a:ext cx="14401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9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110" y="1376958"/>
            <a:ext cx="2921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-3963970" y="5422179"/>
            <a:ext cx="326029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modifier la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 ou le titre de présentation en pied de page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Onglet « Insertion » &gt; « En-tête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pied de page »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Changez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date dans la zone « date » « fixe »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« appliquer » si vous souhaitez que cette modification soit appliquée uniquement sur cette diapositive ou « appliquer partout » si elle doit se faire sur l’ensemble de la présentation</a:t>
            </a:r>
            <a:endParaRPr lang="fr-FR" sz="900" dirty="0"/>
          </a:p>
        </p:txBody>
      </p:sp>
      <p:grpSp>
        <p:nvGrpSpPr>
          <p:cNvPr id="19" name="Groupe 18"/>
          <p:cNvGrpSpPr/>
          <p:nvPr userDrawn="1"/>
        </p:nvGrpSpPr>
        <p:grpSpPr>
          <a:xfrm>
            <a:off x="-516036" y="6203569"/>
            <a:ext cx="192021" cy="1440160"/>
            <a:chOff x="-252536" y="0"/>
            <a:chExt cx="144016" cy="1440160"/>
          </a:xfrm>
        </p:grpSpPr>
        <p:cxnSp>
          <p:nvCxnSpPr>
            <p:cNvPr id="20" name="Connecteur droit 19"/>
            <p:cNvCxnSpPr/>
            <p:nvPr userDrawn="1"/>
          </p:nvCxnSpPr>
          <p:spPr>
            <a:xfrm>
              <a:off x="-252536" y="0"/>
              <a:ext cx="0" cy="144016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 userDrawn="1"/>
          </p:nvCxnSpPr>
          <p:spPr>
            <a:xfrm flipH="1">
              <a:off x="-252536" y="288032"/>
              <a:ext cx="14401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173032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-6912" y="1556792"/>
            <a:ext cx="12198912" cy="3960440"/>
          </a:xfrm>
          <a:prstGeom prst="rect">
            <a:avLst/>
          </a:prstGeom>
          <a:solidFill>
            <a:srgbClr val="006C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00"/>
          </a:p>
        </p:txBody>
      </p:sp>
      <p:sp>
        <p:nvSpPr>
          <p:cNvPr id="30" name="Titre 1"/>
          <p:cNvSpPr>
            <a:spLocks noGrp="1"/>
          </p:cNvSpPr>
          <p:nvPr>
            <p:ph type="title"/>
          </p:nvPr>
        </p:nvSpPr>
        <p:spPr>
          <a:xfrm>
            <a:off x="719403" y="2780931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4400" baseline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9734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_Tex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AVRIL 2020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CD4-42FD-4936-BF37-EDED2C044C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4" name="Espace réservé pour une image  3"/>
          <p:cNvSpPr>
            <a:spLocks noGrp="1"/>
          </p:cNvSpPr>
          <p:nvPr>
            <p:ph type="pic" sz="quarter" idx="13"/>
          </p:nvPr>
        </p:nvSpPr>
        <p:spPr>
          <a:xfrm>
            <a:off x="8078045" y="1988840"/>
            <a:ext cx="3202531" cy="3032424"/>
          </a:xfrm>
          <a:prstGeom prst="rect">
            <a:avLst/>
          </a:prstGeom>
        </p:spPr>
        <p:txBody>
          <a:bodyPr anchor="ctr"/>
          <a:lstStyle>
            <a:lvl1pPr algn="ctr">
              <a:defRPr b="0">
                <a:solidFill>
                  <a:srgbClr val="15C7D2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9" name="Espace réservé du text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543605" y="432000"/>
            <a:ext cx="8736971" cy="900000"/>
          </a:xfrm>
          <a:prstGeom prst="rect">
            <a:avLst/>
          </a:prstGeom>
        </p:spPr>
        <p:txBody>
          <a:bodyPr lIns="0" tIns="0" rIns="0" bIns="0"/>
          <a:lstStyle>
            <a:lvl1pPr algn="r">
              <a:spcAft>
                <a:spcPts val="0"/>
              </a:spcAft>
              <a:defRPr lang="fr-FR" sz="3200" b="0" kern="1200" dirty="0" smtClean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algn="r">
              <a:defRPr lang="fr-FR" sz="2000" b="0" i="1" kern="1200" dirty="0" smtClean="0">
                <a:solidFill>
                  <a:srgbClr val="7F7F7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0" indent="0" algn="r"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3pPr>
            <a:lvl4pPr marL="0" indent="0" algn="r">
              <a:spcAft>
                <a:spcPts val="600"/>
              </a:spcAft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4pPr>
            <a:lvl5pPr marL="0" indent="0" algn="r"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5pPr>
            <a:lvl6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6pPr>
            <a:lvl7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7pPr>
            <a:lvl8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b="0" i="1">
                <a:solidFill>
                  <a:schemeClr val="tx2"/>
                </a:solidFill>
              </a:defRPr>
            </a:lvl8pPr>
            <a:lvl9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9pPr>
          </a:lstStyle>
          <a:p>
            <a:pPr lvl="0"/>
            <a:r>
              <a:rPr lang="fr-FR" dirty="0"/>
              <a:t>Premier niveau de titre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1" name="Espace réservé du contenu 2"/>
          <p:cNvSpPr>
            <a:spLocks noGrp="1"/>
          </p:cNvSpPr>
          <p:nvPr>
            <p:ph idx="15"/>
          </p:nvPr>
        </p:nvSpPr>
        <p:spPr>
          <a:xfrm>
            <a:off x="1018119" y="1988840"/>
            <a:ext cx="6326020" cy="3047980"/>
          </a:xfrm>
          <a:prstGeom prst="rect">
            <a:avLst/>
          </a:prstGeom>
        </p:spPr>
        <p:txBody>
          <a:bodyPr lIns="0" tIns="0" rIns="0" bIns="0"/>
          <a:lstStyle>
            <a:lvl1pPr>
              <a:defRPr sz="2200" b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2pPr>
            <a:lvl3pPr marL="360363" indent="-179388">
              <a:buClr>
                <a:srgbClr val="15C7D2"/>
              </a:buClr>
              <a:buSzPct val="65000"/>
              <a:buFont typeface="Wingdings" panose="05000000000000000000" pitchFamily="2" charset="2"/>
              <a:buChar char="§"/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3pPr>
            <a:lvl4pPr marL="468000" indent="-108000">
              <a:buClr>
                <a:srgbClr val="15C7D2"/>
              </a:buClr>
              <a:buSzPct val="100000"/>
              <a:defRPr sz="16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4pPr>
            <a:lvl5pPr marL="558000" indent="-90000">
              <a:buClr>
                <a:srgbClr val="15C7D2"/>
              </a:buClr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5pPr>
            <a:lvl6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6pPr>
            <a:lvl7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7pPr>
            <a:lvl8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8pPr>
            <a:lvl9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8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9034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62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_Texte 2 colonnes avec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AVRIL 2020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CD4-42FD-4936-BF37-EDED2C044C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>
          <a:xfrm>
            <a:off x="1024467" y="1513216"/>
            <a:ext cx="10192588" cy="5765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lnSpc>
                <a:spcPct val="95000"/>
              </a:lnSpc>
              <a:spcAft>
                <a:spcPts val="0"/>
              </a:spcAft>
              <a:defRPr sz="2200" b="0" i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lnSpc>
                <a:spcPct val="95000"/>
              </a:lnSpc>
              <a:spcAft>
                <a:spcPts val="0"/>
              </a:spcAft>
              <a:defRPr sz="1600" i="1">
                <a:solidFill>
                  <a:schemeClr val="tx1"/>
                </a:solidFill>
              </a:defRPr>
            </a:lvl2pPr>
            <a:lvl3pPr marL="0" indent="0">
              <a:lnSpc>
                <a:spcPct val="95000"/>
              </a:lnSpc>
              <a:spcAft>
                <a:spcPts val="0"/>
              </a:spcAft>
              <a:buNone/>
              <a:defRPr i="1">
                <a:solidFill>
                  <a:schemeClr val="tx1"/>
                </a:solidFill>
              </a:defRPr>
            </a:lvl3pPr>
            <a:lvl4pPr marL="0" indent="0">
              <a:lnSpc>
                <a:spcPct val="95000"/>
              </a:lnSpc>
              <a:spcAft>
                <a:spcPts val="0"/>
              </a:spcAft>
              <a:buNone/>
              <a:defRPr sz="1600" i="1">
                <a:solidFill>
                  <a:schemeClr val="tx1"/>
                </a:solidFill>
              </a:defRPr>
            </a:lvl4pPr>
            <a:lvl5pPr marL="0" indent="0">
              <a:lnSpc>
                <a:spcPct val="95000"/>
              </a:lnSpc>
              <a:buNone/>
              <a:defRPr sz="1600" i="1">
                <a:solidFill>
                  <a:schemeClr val="tx1"/>
                </a:solidFill>
              </a:defRPr>
            </a:lvl5pPr>
            <a:lvl6pPr marL="0" indent="0">
              <a:lnSpc>
                <a:spcPct val="95000"/>
              </a:lnSpc>
              <a:spcBef>
                <a:spcPts val="0"/>
              </a:spcBef>
              <a:buNone/>
              <a:defRPr sz="1600" i="1"/>
            </a:lvl6pPr>
            <a:lvl7pPr marL="0" indent="0">
              <a:lnSpc>
                <a:spcPct val="95000"/>
              </a:lnSpc>
              <a:spcBef>
                <a:spcPts val="0"/>
              </a:spcBef>
              <a:buNone/>
              <a:defRPr sz="1600" i="1"/>
            </a:lvl7pPr>
            <a:lvl8pPr marL="0" indent="0">
              <a:lnSpc>
                <a:spcPct val="95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8pPr>
            <a:lvl9pPr marL="0" indent="0">
              <a:lnSpc>
                <a:spcPct val="95000"/>
              </a:lnSpc>
              <a:spcBef>
                <a:spcPts val="0"/>
              </a:spcBef>
              <a:buNone/>
              <a:defRPr sz="1600" i="1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19" name="Espace réservé du texte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7595" y="432000"/>
            <a:ext cx="8769460" cy="900000"/>
          </a:xfrm>
          <a:prstGeom prst="rect">
            <a:avLst/>
          </a:prstGeom>
        </p:spPr>
        <p:txBody>
          <a:bodyPr lIns="0" tIns="0" rIns="0" bIns="0"/>
          <a:lstStyle>
            <a:lvl1pPr algn="r">
              <a:spcAft>
                <a:spcPts val="0"/>
              </a:spcAft>
              <a:defRPr lang="fr-FR" sz="3200" b="0" kern="1200" dirty="0" smtClean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algn="r">
              <a:defRPr lang="fr-FR" sz="2000" b="0" i="1" kern="1200" dirty="0" smtClean="0">
                <a:solidFill>
                  <a:srgbClr val="7F7F7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0" indent="0" algn="r"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3pPr>
            <a:lvl4pPr marL="0" indent="0" algn="r">
              <a:spcAft>
                <a:spcPts val="600"/>
              </a:spcAft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4pPr>
            <a:lvl5pPr marL="0" indent="0" algn="r"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5pPr>
            <a:lvl6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6pPr>
            <a:lvl7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7pPr>
            <a:lvl8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b="0" i="1">
                <a:solidFill>
                  <a:schemeClr val="tx2"/>
                </a:solidFill>
              </a:defRPr>
            </a:lvl8pPr>
            <a:lvl9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9pPr>
          </a:lstStyle>
          <a:p>
            <a:pPr lvl="0"/>
            <a:r>
              <a:rPr lang="fr-FR" dirty="0"/>
              <a:t>Premier niveau de titre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2" name="Espace réservé du contenu 2"/>
          <p:cNvSpPr>
            <a:spLocks noGrp="1"/>
          </p:cNvSpPr>
          <p:nvPr>
            <p:ph idx="16"/>
          </p:nvPr>
        </p:nvSpPr>
        <p:spPr>
          <a:xfrm>
            <a:off x="1018120" y="2420888"/>
            <a:ext cx="4641001" cy="2952328"/>
          </a:xfrm>
          <a:prstGeom prst="rect">
            <a:avLst/>
          </a:prstGeom>
        </p:spPr>
        <p:txBody>
          <a:bodyPr lIns="0" tIns="0" rIns="0" bIns="0"/>
          <a:lstStyle>
            <a:lvl1pPr>
              <a:defRPr sz="2200" b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2pPr>
            <a:lvl3pPr marL="360363" indent="-179388">
              <a:buClr>
                <a:srgbClr val="15C7D2"/>
              </a:buClr>
              <a:buSzPct val="65000"/>
              <a:buFont typeface="Wingdings" panose="05000000000000000000" pitchFamily="2" charset="2"/>
              <a:buChar char="§"/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3pPr>
            <a:lvl4pPr marL="468000" indent="-108000">
              <a:buClr>
                <a:srgbClr val="15C7D2"/>
              </a:buClr>
              <a:buSzPct val="100000"/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4pPr>
            <a:lvl5pPr marL="558000" indent="-90000">
              <a:buClr>
                <a:srgbClr val="15C7D2"/>
              </a:buClr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5pPr>
            <a:lvl6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6pPr>
            <a:lvl7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7pPr>
            <a:lvl8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8pPr>
            <a:lvl9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8"/>
            <a:endParaRPr lang="fr-FR" dirty="0"/>
          </a:p>
        </p:txBody>
      </p:sp>
      <p:sp>
        <p:nvSpPr>
          <p:cNvPr id="23" name="Espace réservé du contenu 2"/>
          <p:cNvSpPr>
            <a:spLocks noGrp="1"/>
          </p:cNvSpPr>
          <p:nvPr>
            <p:ph idx="17"/>
          </p:nvPr>
        </p:nvSpPr>
        <p:spPr>
          <a:xfrm>
            <a:off x="6576054" y="2420888"/>
            <a:ext cx="4641001" cy="2952328"/>
          </a:xfrm>
          <a:prstGeom prst="rect">
            <a:avLst/>
          </a:prstGeom>
        </p:spPr>
        <p:txBody>
          <a:bodyPr lIns="0" tIns="0" rIns="0" bIns="0"/>
          <a:lstStyle>
            <a:lvl1pPr>
              <a:defRPr sz="2200" b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2pPr>
            <a:lvl3pPr marL="360363" indent="-179388">
              <a:buClr>
                <a:srgbClr val="15C7D2"/>
              </a:buClr>
              <a:buSzPct val="65000"/>
              <a:buFont typeface="Wingdings" panose="05000000000000000000" pitchFamily="2" charset="2"/>
              <a:buChar char="§"/>
              <a:defRPr sz="2000"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3pPr>
            <a:lvl4pPr marL="468000" indent="-108000">
              <a:buClr>
                <a:srgbClr val="15C7D2"/>
              </a:buClr>
              <a:buSzPct val="100000"/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4pPr>
            <a:lvl5pPr marL="558000" indent="-90000">
              <a:buClr>
                <a:srgbClr val="15C7D2"/>
              </a:buClr>
              <a:defRPr>
                <a:solidFill>
                  <a:srgbClr val="7F7F7F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5pPr>
            <a:lvl6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6pPr>
            <a:lvl7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7pPr>
            <a:lvl8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</a:defRPr>
            </a:lvl8pPr>
            <a:lvl9pPr marL="558000" indent="-90000">
              <a:lnSpc>
                <a:spcPct val="85000"/>
              </a:lnSpc>
              <a:spcBef>
                <a:spcPts val="0"/>
              </a:spcBef>
              <a:buFont typeface="Calisto MT" panose="02040603050505030304" pitchFamily="18" charset="0"/>
              <a:buChar char="-"/>
              <a:defRPr sz="12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8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675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_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AVRIL 2020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CD4-42FD-4936-BF37-EDED2C044C5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contenu 4"/>
          <p:cNvSpPr>
            <a:spLocks noGrp="1"/>
          </p:cNvSpPr>
          <p:nvPr>
            <p:ph sz="quarter" idx="15"/>
          </p:nvPr>
        </p:nvSpPr>
        <p:spPr>
          <a:xfrm>
            <a:off x="1025527" y="1772816"/>
            <a:ext cx="10091275" cy="27667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l">
              <a:defRPr sz="2200" b="0" cap="none" baseline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>
              <a:spcAft>
                <a:spcPts val="1000"/>
              </a:spcAft>
              <a:defRPr sz="1600" b="1" cap="all" baseline="0">
                <a:solidFill>
                  <a:schemeClr val="tx1"/>
                </a:solidFill>
              </a:defRPr>
            </a:lvl2pPr>
            <a:lvl3pPr marL="0" indent="0"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3pPr>
            <a:lvl4pPr marL="0" indent="0"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4pPr>
            <a:lvl5pPr marL="0" indent="0"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5pPr>
            <a:lvl6pPr marL="0" indent="0">
              <a:lnSpc>
                <a:spcPct val="85000"/>
              </a:lnSpc>
              <a:spcBef>
                <a:spcPts val="0"/>
              </a:spcBef>
              <a:spcAft>
                <a:spcPts val="1000"/>
              </a:spcAft>
              <a:buNone/>
              <a:defRPr sz="1600" b="1" cap="all" baseline="0"/>
            </a:lvl6pPr>
            <a:lvl7pPr marL="0" indent="0">
              <a:lnSpc>
                <a:spcPct val="85000"/>
              </a:lnSpc>
              <a:spcBef>
                <a:spcPts val="0"/>
              </a:spcBef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7pPr>
            <a:lvl8pPr marL="0" indent="0">
              <a:lnSpc>
                <a:spcPct val="85000"/>
              </a:lnSpc>
              <a:spcBef>
                <a:spcPts val="0"/>
              </a:spcBef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8pPr>
            <a:lvl9pPr marL="0" indent="0">
              <a:lnSpc>
                <a:spcPct val="85000"/>
              </a:lnSpc>
              <a:spcBef>
                <a:spcPts val="0"/>
              </a:spcBef>
              <a:spcAft>
                <a:spcPts val="1000"/>
              </a:spcAft>
              <a:buNone/>
              <a:defRPr sz="1600" b="1" cap="all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11" name="Espace réservé du tableau 10"/>
          <p:cNvSpPr>
            <a:spLocks noGrp="1"/>
          </p:cNvSpPr>
          <p:nvPr>
            <p:ph type="tbl" sz="quarter" idx="17"/>
          </p:nvPr>
        </p:nvSpPr>
        <p:spPr>
          <a:xfrm>
            <a:off x="0" y="2164398"/>
            <a:ext cx="12192000" cy="3006000"/>
          </a:xfrm>
          <a:prstGeom prst="rect">
            <a:avLst/>
          </a:prstGeom>
        </p:spPr>
        <p:txBody>
          <a:bodyPr anchor="ctr"/>
          <a:lstStyle>
            <a:lvl1pPr algn="ctr">
              <a:defRPr b="0">
                <a:solidFill>
                  <a:srgbClr val="15C7D2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texte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7595" y="432000"/>
            <a:ext cx="8669205" cy="900000"/>
          </a:xfrm>
          <a:prstGeom prst="rect">
            <a:avLst/>
          </a:prstGeom>
        </p:spPr>
        <p:txBody>
          <a:bodyPr lIns="0" tIns="0" rIns="0" bIns="0"/>
          <a:lstStyle>
            <a:lvl1pPr algn="r">
              <a:spcAft>
                <a:spcPts val="0"/>
              </a:spcAft>
              <a:defRPr lang="fr-FR" sz="3200" b="0" kern="1200" dirty="0" smtClean="0">
                <a:solidFill>
                  <a:srgbClr val="006CE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algn="r">
              <a:defRPr lang="fr-FR" sz="2000" b="0" i="1" kern="1200" dirty="0" smtClean="0">
                <a:solidFill>
                  <a:srgbClr val="7F7F7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0" indent="0" algn="r"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3pPr>
            <a:lvl4pPr marL="0" indent="0" algn="r">
              <a:spcAft>
                <a:spcPts val="600"/>
              </a:spcAft>
              <a:buNone/>
              <a:defRPr lang="fr-FR" sz="2200" b="0" i="1" kern="1200" dirty="0" smtClean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4pPr>
            <a:lvl5pPr marL="0" indent="0" algn="r"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5pPr>
            <a:lvl6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lang="fr-FR" sz="2200" b="0" i="1" kern="1200" dirty="0">
                <a:solidFill>
                  <a:srgbClr val="19253C"/>
                </a:solidFill>
                <a:latin typeface="Calisto MT" panose="02040603050505030304" pitchFamily="18" charset="0"/>
                <a:ea typeface="+mn-ea"/>
                <a:cs typeface="+mn-cs"/>
              </a:defRPr>
            </a:lvl6pPr>
            <a:lvl7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7pPr>
            <a:lvl8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b="0" i="1">
                <a:solidFill>
                  <a:schemeClr val="tx2"/>
                </a:solidFill>
              </a:defRPr>
            </a:lvl8pPr>
            <a:lvl9pPr marL="0" indent="0" algn="r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  <a:defRPr sz="2200" i="1">
                <a:solidFill>
                  <a:schemeClr val="tx2"/>
                </a:solidFill>
              </a:defRPr>
            </a:lvl9pPr>
          </a:lstStyle>
          <a:p>
            <a:pPr lvl="0"/>
            <a:r>
              <a:rPr lang="fr-FR" dirty="0"/>
              <a:t>Premier niveau de titre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65247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1772817"/>
            <a:ext cx="12192000" cy="591931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0" y="0"/>
            <a:ext cx="12192000" cy="180000"/>
          </a:xfrm>
          <a:prstGeom prst="rect">
            <a:avLst/>
          </a:prstGeom>
          <a:solidFill>
            <a:srgbClr val="006CE5"/>
          </a:solidFill>
          <a:ln w="190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 algn="ctr"/>
            <a:endParaRPr lang="fr-FR" sz="1800" dirty="0">
              <a:latin typeface="Times New Roman" panose="02020603050405020304" pitchFamily="18" charset="0"/>
            </a:endParaRPr>
          </a:p>
        </p:txBody>
      </p:sp>
      <p:cxnSp>
        <p:nvCxnSpPr>
          <p:cNvPr id="26" name="Connecteur droit 25"/>
          <p:cNvCxnSpPr/>
          <p:nvPr userDrawn="1"/>
        </p:nvCxnSpPr>
        <p:spPr>
          <a:xfrm>
            <a:off x="2050853" y="180000"/>
            <a:ext cx="0" cy="756000"/>
          </a:xfrm>
          <a:prstGeom prst="line">
            <a:avLst/>
          </a:prstGeom>
          <a:ln w="6350">
            <a:solidFill>
              <a:srgbClr val="171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 userDrawn="1"/>
        </p:nvSpPr>
        <p:spPr>
          <a:xfrm>
            <a:off x="12624726" y="2132856"/>
            <a:ext cx="3936437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lang="fr-FR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insérer une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l’icône « Insérer votre image »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Choisissez votre image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endParaRPr lang="fr-FR" sz="900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recadrer une image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votre image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Allez dans l’onglet « Format »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« Rogner »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l’aide des poignées, ajustez votre image comme vous le souhaitez.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Déplacez l’image en la sélectionnant </a:t>
            </a:r>
            <a:b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la centrer dans le bloc. </a:t>
            </a:r>
          </a:p>
          <a:p>
            <a:pPr marL="0" indent="0">
              <a:spcBef>
                <a:spcPts val="200"/>
              </a:spcBef>
              <a:buFont typeface="+mj-lt"/>
              <a:buNone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 : pour que l’image ne soit pas déformée, appuyez sur la touche Shift pendant que vous redimensionnez l’image.</a:t>
            </a:r>
          </a:p>
          <a:p>
            <a:pPr marL="0" indent="0">
              <a:spcBef>
                <a:spcPts val="200"/>
              </a:spcBef>
              <a:buNone/>
            </a:pPr>
            <a:endParaRPr lang="fr-FR" sz="900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lang="fr-FR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remplacer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Font typeface="+mj-lt"/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Supprimez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l’image déjà présente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l’icône « Insérer votre image »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Choisissez votre image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votre image, clic droit, sélectionnez « Mettre à l’arrière plan »</a:t>
            </a:r>
          </a:p>
        </p:txBody>
      </p:sp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1803" y="2996952"/>
            <a:ext cx="39793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" name="Groupe 28"/>
          <p:cNvGrpSpPr/>
          <p:nvPr userDrawn="1"/>
        </p:nvGrpSpPr>
        <p:grpSpPr>
          <a:xfrm flipH="1">
            <a:off x="12394604" y="2204864"/>
            <a:ext cx="192021" cy="3312368"/>
            <a:chOff x="-252536" y="-696952"/>
            <a:chExt cx="144016" cy="3312368"/>
          </a:xfrm>
        </p:grpSpPr>
        <p:cxnSp>
          <p:nvCxnSpPr>
            <p:cNvPr id="30" name="Connecteur droit 29"/>
            <p:cNvCxnSpPr/>
            <p:nvPr userDrawn="1"/>
          </p:nvCxnSpPr>
          <p:spPr>
            <a:xfrm flipH="1">
              <a:off x="-252536" y="-696952"/>
              <a:ext cx="0" cy="331236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 userDrawn="1"/>
          </p:nvCxnSpPr>
          <p:spPr>
            <a:xfrm flipH="1">
              <a:off x="-252536" y="959232"/>
              <a:ext cx="14401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827" y="180000"/>
            <a:ext cx="1219200" cy="914400"/>
          </a:xfrm>
          <a:prstGeom prst="rect">
            <a:avLst/>
          </a:prstGeom>
        </p:spPr>
      </p:pic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7728183" y="936626"/>
            <a:ext cx="3744152" cy="2420367"/>
          </a:xfrm>
          <a:prstGeom prst="rect">
            <a:avLst/>
          </a:prstGeom>
          <a:solidFill>
            <a:srgbClr val="15C7D2"/>
          </a:solidFill>
        </p:spPr>
        <p:txBody>
          <a:bodyPr/>
          <a:lstStyle>
            <a:lvl1pPr>
              <a:defRPr b="0">
                <a:solidFill>
                  <a:schemeClr val="bg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0328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ag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 userDrawn="1"/>
        </p:nvSpPr>
        <p:spPr>
          <a:xfrm>
            <a:off x="0" y="0"/>
            <a:ext cx="12192000" cy="180000"/>
          </a:xfrm>
          <a:prstGeom prst="rect">
            <a:avLst/>
          </a:prstGeom>
          <a:solidFill>
            <a:srgbClr val="006CE5"/>
          </a:solidFill>
          <a:ln w="190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 algn="ctr"/>
            <a:endParaRPr lang="fr-FR" sz="1800" dirty="0">
              <a:latin typeface="Times New Roman" panose="02020603050405020304" pitchFamily="18" charset="0"/>
            </a:endParaRPr>
          </a:p>
        </p:txBody>
      </p:sp>
      <p:pic>
        <p:nvPicPr>
          <p:cNvPr id="18" name="Image 17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0257" y="2636912"/>
            <a:ext cx="469900" cy="266700"/>
          </a:xfrm>
          <a:prstGeom prst="rect">
            <a:avLst/>
          </a:prstGeom>
        </p:spPr>
      </p:pic>
      <p:pic>
        <p:nvPicPr>
          <p:cNvPr id="19" name="Image 18">
            <a:hlinkClick r:id="rId4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831" y="2636913"/>
            <a:ext cx="363095" cy="272321"/>
          </a:xfrm>
          <a:prstGeom prst="rect">
            <a:avLst/>
          </a:prstGeom>
        </p:spPr>
      </p:pic>
      <p:pic>
        <p:nvPicPr>
          <p:cNvPr id="20" name="Image 19">
            <a:hlinkClick r:id="rId6"/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138600" y="2636912"/>
            <a:ext cx="355600" cy="266700"/>
          </a:xfrm>
          <a:prstGeom prst="rect">
            <a:avLst/>
          </a:prstGeom>
        </p:spPr>
      </p:pic>
      <p:sp>
        <p:nvSpPr>
          <p:cNvPr id="22" name="ZoneTexte 21"/>
          <p:cNvSpPr txBox="1"/>
          <p:nvPr userDrawn="1"/>
        </p:nvSpPr>
        <p:spPr>
          <a:xfrm>
            <a:off x="7813717" y="978694"/>
            <a:ext cx="3744416" cy="2308324"/>
          </a:xfrm>
          <a:prstGeom prst="rect">
            <a:avLst/>
          </a:prstGeom>
          <a:solidFill>
            <a:srgbClr val="15C7D2"/>
          </a:solidFill>
        </p:spPr>
        <p:txBody>
          <a:bodyPr wrap="square" rtlCol="0">
            <a:spAutoFit/>
          </a:bodyPr>
          <a:lstStyle/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1600" i="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www.tresor.economie.gouv.fr</a:t>
            </a: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23" name="Image 22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382" y="2345516"/>
            <a:ext cx="469900" cy="266700"/>
          </a:xfrm>
          <a:prstGeom prst="rect">
            <a:avLst/>
          </a:prstGeom>
        </p:spPr>
      </p:pic>
      <p:pic>
        <p:nvPicPr>
          <p:cNvPr id="24" name="Image 23">
            <a:hlinkClick r:id="rId4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350" y="2339896"/>
            <a:ext cx="363095" cy="272321"/>
          </a:xfrm>
          <a:prstGeom prst="rect">
            <a:avLst/>
          </a:prstGeom>
        </p:spPr>
      </p:pic>
      <p:pic>
        <p:nvPicPr>
          <p:cNvPr id="32" name="Image 31">
            <a:hlinkClick r:id="rId6"/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268071" y="2339895"/>
            <a:ext cx="355600" cy="2667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412776"/>
            <a:ext cx="12208988" cy="6001730"/>
          </a:xfrm>
          <a:prstGeom prst="rect">
            <a:avLst/>
          </a:prstGeom>
        </p:spPr>
      </p:pic>
      <p:sp>
        <p:nvSpPr>
          <p:cNvPr id="33" name="ZoneTexte 32"/>
          <p:cNvSpPr txBox="1"/>
          <p:nvPr userDrawn="1"/>
        </p:nvSpPr>
        <p:spPr>
          <a:xfrm>
            <a:off x="7824139" y="989000"/>
            <a:ext cx="3744416" cy="2308324"/>
          </a:xfrm>
          <a:prstGeom prst="rect">
            <a:avLst/>
          </a:prstGeom>
          <a:solidFill>
            <a:srgbClr val="15C7D2"/>
          </a:solidFill>
        </p:spPr>
        <p:txBody>
          <a:bodyPr wrap="square" rtlCol="0">
            <a:spAutoFit/>
          </a:bodyPr>
          <a:lstStyle/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1600" i="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  </a:t>
            </a:r>
            <a:r>
              <a:rPr lang="fr-FR" sz="1600" i="0" baseline="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fr-FR" sz="1600" i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Pour</a:t>
            </a:r>
            <a:r>
              <a:rPr lang="fr-FR" sz="1600" i="0" baseline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plus d’information :</a:t>
            </a:r>
          </a:p>
          <a:p>
            <a:endParaRPr lang="fr-FR" sz="1600" i="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600" i="0" baseline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 </a:t>
            </a:r>
            <a:r>
              <a:rPr lang="fr-FR" sz="1600" i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www.tresor.economie.gouv.fr</a:t>
            </a:r>
          </a:p>
          <a:p>
            <a:endParaRPr lang="fr-FR" sz="1600" i="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1600" i="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4" name="Image 33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2396" y="2339895"/>
            <a:ext cx="414097" cy="307183"/>
          </a:xfrm>
          <a:prstGeom prst="rect">
            <a:avLst/>
          </a:prstGeom>
        </p:spPr>
      </p:pic>
      <p:pic>
        <p:nvPicPr>
          <p:cNvPr id="35" name="Image 34">
            <a:hlinkClick r:id="rId4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16" y="2339896"/>
            <a:ext cx="355330" cy="307184"/>
          </a:xfrm>
          <a:prstGeom prst="rect">
            <a:avLst/>
          </a:prstGeom>
        </p:spPr>
      </p:pic>
      <p:pic>
        <p:nvPicPr>
          <p:cNvPr id="36" name="Image 35">
            <a:hlinkClick r:id="rId6"/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364305" y="2339895"/>
            <a:ext cx="332270" cy="297017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141617" y="6608386"/>
            <a:ext cx="113524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>
                <a:solidFill>
                  <a:srgbClr val="17123D"/>
                </a:solidFill>
              </a:rPr>
              <a:t>©</a:t>
            </a:r>
            <a:r>
              <a:rPr lang="fr-FR" sz="1200" dirty="0" err="1">
                <a:solidFill>
                  <a:srgbClr val="17123D"/>
                </a:solidFill>
              </a:rPr>
              <a:t>BercyPhoto</a:t>
            </a:r>
            <a:r>
              <a:rPr lang="fr-FR" sz="1200" dirty="0">
                <a:solidFill>
                  <a:srgbClr val="17123D"/>
                </a:solidFill>
              </a:rPr>
              <a:t> </a:t>
            </a:r>
          </a:p>
        </p:txBody>
      </p:sp>
      <p:pic>
        <p:nvPicPr>
          <p:cNvPr id="21" name="Image 2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979"/>
            <a:ext cx="1124744" cy="1124744"/>
          </a:xfrm>
          <a:prstGeom prst="rect">
            <a:avLst/>
          </a:prstGeom>
        </p:spPr>
      </p:pic>
      <p:cxnSp>
        <p:nvCxnSpPr>
          <p:cNvPr id="27" name="Connecteur droit 26"/>
          <p:cNvCxnSpPr/>
          <p:nvPr userDrawn="1"/>
        </p:nvCxnSpPr>
        <p:spPr>
          <a:xfrm>
            <a:off x="1847528" y="152720"/>
            <a:ext cx="0" cy="756000"/>
          </a:xfrm>
          <a:prstGeom prst="line">
            <a:avLst/>
          </a:prstGeom>
          <a:ln w="6350">
            <a:solidFill>
              <a:srgbClr val="006C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 userDrawn="1"/>
        </p:nvSpPr>
        <p:spPr>
          <a:xfrm>
            <a:off x="2234953" y="286959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Merci de votre attention !</a:t>
            </a:r>
          </a:p>
        </p:txBody>
      </p:sp>
    </p:spTree>
    <p:extLst>
      <p:ext uri="{BB962C8B-B14F-4D97-AF65-F5344CB8AC3E}">
        <p14:creationId xmlns:p14="http://schemas.microsoft.com/office/powerpoint/2010/main" val="209587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_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/>
        </p:nvSpPr>
        <p:spPr>
          <a:xfrm>
            <a:off x="-4273152" y="5640238"/>
            <a:ext cx="3936437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modifier la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 ou le titre de présentation en pied de page 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Onglet « Insertion » &gt; « En-tête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pied de page »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Changez</a:t>
            </a: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date dans la zone « date » « fixe »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fr-FR" sz="900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Cliquez sur « appliquer » si vous souhaitez que cette modification soit appliquée uniquement sur cette diapositive ou « appliquer partout » si elle doit se faire sur l’ensemble de la présentation</a:t>
            </a:r>
            <a:endParaRPr lang="fr-FR" sz="9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" name="Groupe 27"/>
          <p:cNvGrpSpPr/>
          <p:nvPr userDrawn="1"/>
        </p:nvGrpSpPr>
        <p:grpSpPr>
          <a:xfrm>
            <a:off x="-383133" y="5734508"/>
            <a:ext cx="192021" cy="1130233"/>
            <a:chOff x="-252536" y="0"/>
            <a:chExt cx="144016" cy="1130233"/>
          </a:xfrm>
        </p:grpSpPr>
        <p:cxnSp>
          <p:nvCxnSpPr>
            <p:cNvPr id="29" name="Connecteur droit 28"/>
            <p:cNvCxnSpPr/>
            <p:nvPr userDrawn="1"/>
          </p:nvCxnSpPr>
          <p:spPr>
            <a:xfrm>
              <a:off x="-252536" y="0"/>
              <a:ext cx="0" cy="1130233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29"/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 userDrawn="1"/>
        </p:nvSpPr>
        <p:spPr>
          <a:xfrm>
            <a:off x="0" y="0"/>
            <a:ext cx="2063552" cy="6858000"/>
          </a:xfrm>
          <a:prstGeom prst="rect">
            <a:avLst/>
          </a:prstGeom>
          <a:solidFill>
            <a:srgbClr val="006CE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 hasCustomPrompt="1"/>
          </p:nvPr>
        </p:nvSpPr>
        <p:spPr>
          <a:xfrm>
            <a:off x="2208246" y="2204865"/>
            <a:ext cx="9308797" cy="2159769"/>
          </a:xfrm>
          <a:prstGeom prst="rect">
            <a:avLst/>
          </a:prstGeom>
        </p:spPr>
        <p:txBody>
          <a:bodyPr/>
          <a:lstStyle>
            <a:lvl1pPr>
              <a:defRPr sz="4800" b="0" baseline="0">
                <a:solidFill>
                  <a:srgbClr val="006CE5"/>
                </a:solidFill>
                <a:latin typeface="Segoe UI Semilight" panose="020B0402040204020203" pitchFamily="34" charset="0"/>
                <a:ea typeface="Segoe UI Historic" panose="020B0502040204020203" pitchFamily="34" charset="0"/>
                <a:cs typeface="Segoe UI Semilight" panose="020B0402040204020203" pitchFamily="34" charset="0"/>
              </a:defRPr>
            </a:lvl1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11"/>
          </p:nvPr>
        </p:nvSpPr>
        <p:spPr>
          <a:xfrm>
            <a:off x="10077043" y="6299624"/>
            <a:ext cx="1440000" cy="180000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fr-FR"/>
              <a:t>AVRIL 2020</a:t>
            </a:r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2" hasCustomPrompt="1"/>
          </p:nvPr>
        </p:nvSpPr>
        <p:spPr>
          <a:xfrm>
            <a:off x="2208246" y="4437113"/>
            <a:ext cx="9308797" cy="1368425"/>
          </a:xfrm>
          <a:prstGeom prst="rect">
            <a:avLst/>
          </a:prstGeom>
        </p:spPr>
        <p:txBody>
          <a:bodyPr/>
          <a:lstStyle>
            <a:lvl1pPr>
              <a:defRPr sz="2800" b="0" baseline="0">
                <a:solidFill>
                  <a:srgbClr val="697E93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</a:lstStyle>
          <a:p>
            <a:pPr lvl="0"/>
            <a:r>
              <a:rPr lang="fr-FR" dirty="0"/>
              <a:t>Sous-titre de la présentation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4" y="5783521"/>
            <a:ext cx="1296144" cy="48021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504" y="369802"/>
            <a:ext cx="827912" cy="1064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7521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8">
          <p15:clr>
            <a:srgbClr val="FBAE40"/>
          </p15:clr>
        </p15:guide>
        <p15:guide id="2" orient="horz" pos="237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441600" y="6444000"/>
            <a:ext cx="1440000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7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fr-FR"/>
              <a:t>AVRIL 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85600" y="6444000"/>
            <a:ext cx="2640000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 cap="all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515200" y="6444000"/>
            <a:ext cx="480000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56AA7CD4-42FD-4936-BF37-EDED2C044C5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1847528" y="152720"/>
            <a:ext cx="0" cy="756000"/>
          </a:xfrm>
          <a:prstGeom prst="line">
            <a:avLst/>
          </a:prstGeom>
          <a:ln w="6350">
            <a:solidFill>
              <a:srgbClr val="006C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11112000" y="6498000"/>
            <a:ext cx="0" cy="180000"/>
          </a:xfrm>
          <a:prstGeom prst="line">
            <a:avLst/>
          </a:prstGeom>
          <a:ln w="6350">
            <a:solidFill>
              <a:srgbClr val="171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0" y="0"/>
            <a:ext cx="12192000" cy="180000"/>
          </a:xfrm>
          <a:prstGeom prst="rect">
            <a:avLst/>
          </a:prstGeom>
          <a:solidFill>
            <a:srgbClr val="006CE5"/>
          </a:solidFill>
          <a:ln w="190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 algn="ctr"/>
            <a:endParaRPr lang="fr-FR" sz="1800" dirty="0">
              <a:latin typeface="Times New Roman" panose="02020603050405020304" pitchFamily="18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979"/>
            <a:ext cx="1124744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45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7" r:id="rId3"/>
    <p:sldLayoutId id="2147483663" r:id="rId4"/>
    <p:sldLayoutId id="2147483664" r:id="rId5"/>
    <p:sldLayoutId id="2147483654" r:id="rId6"/>
    <p:sldLayoutId id="2147483666" r:id="rId7"/>
    <p:sldLayoutId id="2147483669" r:id="rId8"/>
  </p:sldLayoutIdLst>
  <p:hf hdr="0" ftr="0"/>
  <p:txStyles>
    <p:titleStyle>
      <a:lvl1pPr algn="r" defTabSz="914400" rtl="0" eaLnBrk="1" latinLnBrk="0" hangingPunct="1">
        <a:spcBef>
          <a:spcPct val="0"/>
        </a:spcBef>
        <a:buNone/>
        <a:defRPr sz="2200" kern="1200">
          <a:solidFill>
            <a:schemeClr val="accent2"/>
          </a:solidFill>
          <a:latin typeface="Calisto MT" panose="02040603050505030304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85000"/>
        </a:lnSpc>
        <a:spcBef>
          <a:spcPts val="0"/>
        </a:spcBef>
        <a:spcAft>
          <a:spcPts val="1000"/>
        </a:spcAft>
        <a:buFont typeface="Arial" panose="020B0604020202020204" pitchFamily="34" charset="0"/>
        <a:buNone/>
        <a:defRPr sz="2000" b="1" kern="1200">
          <a:solidFill>
            <a:schemeClr val="accent4"/>
          </a:solidFill>
          <a:latin typeface="Calisto MT" panose="02040603050505030304" pitchFamily="18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85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bg2"/>
          </a:solidFill>
          <a:latin typeface="Calisto MT" panose="02040603050505030304" pitchFamily="18" charset="0"/>
          <a:ea typeface="+mn-ea"/>
          <a:cs typeface="+mn-cs"/>
        </a:defRPr>
      </a:lvl2pPr>
      <a:lvl3pPr marL="360363" indent="-179388" algn="l" defTabSz="914400" rtl="0" eaLnBrk="1" latinLnBrk="0" hangingPunct="1">
        <a:lnSpc>
          <a:spcPct val="85000"/>
        </a:lnSpc>
        <a:spcBef>
          <a:spcPts val="0"/>
        </a:spcBef>
        <a:spcAft>
          <a:spcPts val="600"/>
        </a:spcAft>
        <a:buClr>
          <a:schemeClr val="accent4"/>
        </a:buClr>
        <a:buSzPct val="60000"/>
        <a:buFont typeface="Wingdings 3" panose="05040102010807070707" pitchFamily="18" charset="2"/>
        <a:buChar char=""/>
        <a:defRPr sz="1600" kern="1200">
          <a:solidFill>
            <a:schemeClr val="bg2"/>
          </a:solidFill>
          <a:latin typeface="Calisto MT" panose="02040603050505030304" pitchFamily="18" charset="0"/>
          <a:ea typeface="+mn-ea"/>
          <a:cs typeface="+mn-cs"/>
        </a:defRPr>
      </a:lvl3pPr>
      <a:lvl4pPr marL="450000" indent="-88900" algn="l" defTabSz="914400" rtl="0" eaLnBrk="1" latinLnBrk="0" hangingPunct="1">
        <a:lnSpc>
          <a:spcPct val="85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bg2"/>
          </a:solidFill>
          <a:latin typeface="Calisto MT" panose="02040603050505030304" pitchFamily="18" charset="0"/>
          <a:ea typeface="+mn-ea"/>
          <a:cs typeface="+mn-cs"/>
        </a:defRPr>
      </a:lvl4pPr>
      <a:lvl5pPr marL="558000" indent="-90488" algn="l" defTabSz="914400" rtl="0" eaLnBrk="1" latinLnBrk="0" hangingPunct="1">
        <a:lnSpc>
          <a:spcPct val="85000"/>
        </a:lnSpc>
        <a:spcBef>
          <a:spcPts val="0"/>
        </a:spcBef>
        <a:buFont typeface="Calisto MT" panose="02040603050505030304" pitchFamily="18" charset="0"/>
        <a:buChar char="-"/>
        <a:defRPr sz="1200" kern="1200">
          <a:solidFill>
            <a:schemeClr val="bg2"/>
          </a:solidFill>
          <a:latin typeface="Calisto MT" panose="020406030505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6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441600" y="6444000"/>
            <a:ext cx="1440000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7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fr-FR"/>
              <a:t>AVRIL 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85600" y="6444000"/>
            <a:ext cx="2640000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 cap="all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515200" y="6444000"/>
            <a:ext cx="480000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56AA7CD4-42FD-4936-BF37-EDED2C044C5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1847528" y="152720"/>
            <a:ext cx="0" cy="756000"/>
          </a:xfrm>
          <a:prstGeom prst="line">
            <a:avLst/>
          </a:prstGeom>
          <a:ln w="6350">
            <a:solidFill>
              <a:srgbClr val="006C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11112000" y="6498000"/>
            <a:ext cx="0" cy="180000"/>
          </a:xfrm>
          <a:prstGeom prst="line">
            <a:avLst/>
          </a:prstGeom>
          <a:ln w="6350">
            <a:solidFill>
              <a:srgbClr val="171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0" y="0"/>
            <a:ext cx="12192000" cy="180000"/>
          </a:xfrm>
          <a:prstGeom prst="rect">
            <a:avLst/>
          </a:prstGeom>
          <a:solidFill>
            <a:srgbClr val="006CE5"/>
          </a:solidFill>
          <a:ln w="190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 algn="ctr"/>
            <a:endParaRPr lang="fr-FR" sz="1800" dirty="0">
              <a:latin typeface="Times New Roman" panose="02020603050405020304" pitchFamily="18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979"/>
            <a:ext cx="1124744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45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</p:sldLayoutIdLst>
  <p:hf hdr="0" ftr="0"/>
  <p:txStyles>
    <p:titleStyle>
      <a:lvl1pPr algn="r" defTabSz="914400" rtl="0" eaLnBrk="1" latinLnBrk="0" hangingPunct="1">
        <a:spcBef>
          <a:spcPct val="0"/>
        </a:spcBef>
        <a:buNone/>
        <a:defRPr sz="2200" kern="1200">
          <a:solidFill>
            <a:schemeClr val="accent2"/>
          </a:solidFill>
          <a:latin typeface="Calisto MT" panose="02040603050505030304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85000"/>
        </a:lnSpc>
        <a:spcBef>
          <a:spcPts val="0"/>
        </a:spcBef>
        <a:spcAft>
          <a:spcPts val="1000"/>
        </a:spcAft>
        <a:buFont typeface="Arial" panose="020B0604020202020204" pitchFamily="34" charset="0"/>
        <a:buNone/>
        <a:defRPr sz="2000" b="1" kern="1200">
          <a:solidFill>
            <a:schemeClr val="accent4"/>
          </a:solidFill>
          <a:latin typeface="Calisto MT" panose="02040603050505030304" pitchFamily="18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85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bg2"/>
          </a:solidFill>
          <a:latin typeface="Calisto MT" panose="02040603050505030304" pitchFamily="18" charset="0"/>
          <a:ea typeface="+mn-ea"/>
          <a:cs typeface="+mn-cs"/>
        </a:defRPr>
      </a:lvl2pPr>
      <a:lvl3pPr marL="360363" indent="-179388" algn="l" defTabSz="914400" rtl="0" eaLnBrk="1" latinLnBrk="0" hangingPunct="1">
        <a:lnSpc>
          <a:spcPct val="85000"/>
        </a:lnSpc>
        <a:spcBef>
          <a:spcPts val="0"/>
        </a:spcBef>
        <a:spcAft>
          <a:spcPts val="600"/>
        </a:spcAft>
        <a:buClr>
          <a:schemeClr val="accent4"/>
        </a:buClr>
        <a:buSzPct val="60000"/>
        <a:buFont typeface="Wingdings 3" panose="05040102010807070707" pitchFamily="18" charset="2"/>
        <a:buChar char=""/>
        <a:defRPr sz="1600" kern="1200">
          <a:solidFill>
            <a:schemeClr val="bg2"/>
          </a:solidFill>
          <a:latin typeface="Calisto MT" panose="02040603050505030304" pitchFamily="18" charset="0"/>
          <a:ea typeface="+mn-ea"/>
          <a:cs typeface="+mn-cs"/>
        </a:defRPr>
      </a:lvl3pPr>
      <a:lvl4pPr marL="450000" indent="-88900" algn="l" defTabSz="914400" rtl="0" eaLnBrk="1" latinLnBrk="0" hangingPunct="1">
        <a:lnSpc>
          <a:spcPct val="85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bg2"/>
          </a:solidFill>
          <a:latin typeface="Calisto MT" panose="02040603050505030304" pitchFamily="18" charset="0"/>
          <a:ea typeface="+mn-ea"/>
          <a:cs typeface="+mn-cs"/>
        </a:defRPr>
      </a:lvl4pPr>
      <a:lvl5pPr marL="558000" indent="-90488" algn="l" defTabSz="914400" rtl="0" eaLnBrk="1" latinLnBrk="0" hangingPunct="1">
        <a:lnSpc>
          <a:spcPct val="85000"/>
        </a:lnSpc>
        <a:spcBef>
          <a:spcPts val="0"/>
        </a:spcBef>
        <a:buFont typeface="Calisto MT" panose="02040603050505030304" pitchFamily="18" charset="0"/>
        <a:buChar char="-"/>
        <a:defRPr sz="1200" kern="1200">
          <a:solidFill>
            <a:schemeClr val="bg2"/>
          </a:solidFill>
          <a:latin typeface="Calisto MT" panose="020406030505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6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chart" Target="../charts/chart1.xm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chart" Target="../charts/chart3.xml"/><Relationship Id="rId10" Type="http://schemas.openxmlformats.org/officeDocument/2006/relationships/image" Target="../media/image18.jpeg"/><Relationship Id="rId4" Type="http://schemas.openxmlformats.org/officeDocument/2006/relationships/chart" Target="../charts/chart2.xml"/><Relationship Id="rId9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jpeg"/><Relationship Id="rId5" Type="http://schemas.openxmlformats.org/officeDocument/2006/relationships/image" Target="../media/image16.png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microsoft.com/office/2014/relationships/chartEx" Target="../charts/chartEx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jpeg"/><Relationship Id="rId5" Type="http://schemas.openxmlformats.org/officeDocument/2006/relationships/image" Target="../media/image16.png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jpeg"/><Relationship Id="rId5" Type="http://schemas.openxmlformats.org/officeDocument/2006/relationships/image" Target="../media/image16.png"/><Relationship Id="rId4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l.ambafrance.org/" TargetMode="External"/><Relationship Id="rId7" Type="http://schemas.openxmlformats.org/officeDocument/2006/relationships/hyperlink" Target="https://twitter.com/CCIpaysba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twitter.com/FRTreasury_NL" TargetMode="External"/><Relationship Id="rId5" Type="http://schemas.openxmlformats.org/officeDocument/2006/relationships/hyperlink" Target="https://twitter.com/FranceinNL" TargetMode="Externa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271464" y="2567250"/>
            <a:ext cx="9721080" cy="1923578"/>
            <a:chOff x="1392538" y="2595687"/>
            <a:chExt cx="9721080" cy="1923578"/>
          </a:xfrm>
        </p:grpSpPr>
        <p:sp>
          <p:nvSpPr>
            <p:cNvPr id="8" name="Espace réservé du texte 3"/>
            <p:cNvSpPr txBox="1">
              <a:spLocks/>
            </p:cNvSpPr>
            <p:nvPr/>
          </p:nvSpPr>
          <p:spPr>
            <a:xfrm>
              <a:off x="1392538" y="4015209"/>
              <a:ext cx="9721080" cy="504056"/>
            </a:xfrm>
            <a:prstGeom prst="rect">
              <a:avLst/>
            </a:prstGeom>
          </p:spPr>
          <p:txBody>
            <a:bodyPr lIns="0"/>
            <a:lstStyle>
              <a:lvl1pPr marL="0" indent="0" algn="l" defTabSz="914400" rtl="0" eaLnBrk="1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1000"/>
                </a:spcAft>
                <a:buFont typeface="Arial" panose="020B0604020202020204" pitchFamily="34" charset="0"/>
                <a:buNone/>
                <a:defRPr sz="2000" b="1" kern="1200">
                  <a:solidFill>
                    <a:schemeClr val="accent4"/>
                  </a:solidFill>
                  <a:latin typeface="Calisto MT" panose="02040603050505030304" pitchFamily="18" charset="0"/>
                  <a:ea typeface="+mn-ea"/>
                  <a:cs typeface="+mn-cs"/>
                </a:defRPr>
              </a:lvl1pPr>
              <a:lvl2pPr marL="0" indent="0" algn="l" defTabSz="914400" rtl="0" eaLnBrk="1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bg2"/>
                  </a:solidFill>
                  <a:latin typeface="Calisto MT" panose="02040603050505030304" pitchFamily="18" charset="0"/>
                  <a:ea typeface="+mn-ea"/>
                  <a:cs typeface="+mn-cs"/>
                </a:defRPr>
              </a:lvl2pPr>
              <a:lvl3pPr marL="360363" indent="-179388" algn="l" defTabSz="914400" rtl="0" eaLnBrk="1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accent4"/>
                </a:buClr>
                <a:buSzPct val="60000"/>
                <a:buFont typeface="Wingdings 3" panose="05040102010807070707" pitchFamily="18" charset="2"/>
                <a:buChar char=""/>
                <a:defRPr sz="1600" kern="1200">
                  <a:solidFill>
                    <a:schemeClr val="bg2"/>
                  </a:solidFill>
                  <a:latin typeface="Calisto MT" panose="02040603050505030304" pitchFamily="18" charset="0"/>
                  <a:ea typeface="+mn-ea"/>
                  <a:cs typeface="+mn-cs"/>
                </a:defRPr>
              </a:lvl3pPr>
              <a:lvl4pPr marL="450000" indent="-88900" algn="l" defTabSz="914400" rtl="0" eaLnBrk="1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800"/>
                </a:spcAft>
                <a:buFont typeface="Arial" panose="020B0604020202020204" pitchFamily="34" charset="0"/>
                <a:buChar char="•"/>
                <a:defRPr sz="1400" kern="1200">
                  <a:solidFill>
                    <a:schemeClr val="bg2"/>
                  </a:solidFill>
                  <a:latin typeface="Calisto MT" panose="02040603050505030304" pitchFamily="18" charset="0"/>
                  <a:ea typeface="+mn-ea"/>
                  <a:cs typeface="+mn-cs"/>
                </a:defRPr>
              </a:lvl4pPr>
              <a:lvl5pPr marL="558000" indent="-90488" algn="l" defTabSz="914400" rtl="0" eaLnBrk="1" latinLnBrk="0" hangingPunct="1">
                <a:lnSpc>
                  <a:spcPct val="85000"/>
                </a:lnSpc>
                <a:spcBef>
                  <a:spcPts val="0"/>
                </a:spcBef>
                <a:buFont typeface="Calisto MT" panose="02040603050505030304" pitchFamily="18" charset="0"/>
                <a:buChar char="-"/>
                <a:defRPr sz="1200" kern="1200">
                  <a:solidFill>
                    <a:schemeClr val="bg2"/>
                  </a:solidFill>
                  <a:latin typeface="Calisto MT" panose="02040603050505030304" pitchFamily="18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b="0" dirty="0">
                  <a:solidFill>
                    <a:schemeClr val="bg1">
                      <a:lumMod val="75000"/>
                    </a:schemeClr>
                  </a:solidFill>
                  <a:latin typeface="Segoe UI Historic" panose="020B0502040204020203" pitchFamily="34" charset="0"/>
                  <a:ea typeface="Segoe UI Historic" panose="020B0502040204020203" pitchFamily="34" charset="0"/>
                  <a:cs typeface="Segoe UI Historic" panose="020B0502040204020203" pitchFamily="34" charset="0"/>
                </a:rPr>
                <a:t>ONLINE SURVEY CONDUCTED FROM MARCH 20 TO APRIL 1, 2020</a:t>
              </a:r>
              <a:endParaRPr lang="fr-FR" sz="2400" b="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endParaRPr>
            </a:p>
          </p:txBody>
        </p:sp>
        <p:sp>
          <p:nvSpPr>
            <p:cNvPr id="10" name="Espace réservé du texte 1"/>
            <p:cNvSpPr txBox="1">
              <a:spLocks/>
            </p:cNvSpPr>
            <p:nvPr/>
          </p:nvSpPr>
          <p:spPr>
            <a:xfrm>
              <a:off x="1392538" y="2595687"/>
              <a:ext cx="9406924" cy="1378123"/>
            </a:xfrm>
            <a:prstGeom prst="rect">
              <a:avLst/>
            </a:prstGeom>
          </p:spPr>
          <p:txBody>
            <a:bodyPr lIns="0"/>
            <a:lstStyle>
              <a:lvl1pPr marL="0" indent="0" algn="l" defTabSz="914400" rtl="0" eaLnBrk="1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1000"/>
                </a:spcAft>
                <a:buFont typeface="Arial" panose="020B0604020202020204" pitchFamily="34" charset="0"/>
                <a:buNone/>
                <a:defRPr sz="2000" b="1" kern="1200">
                  <a:solidFill>
                    <a:schemeClr val="accent4"/>
                  </a:solidFill>
                  <a:latin typeface="Calisto MT" panose="02040603050505030304" pitchFamily="18" charset="0"/>
                  <a:ea typeface="+mn-ea"/>
                  <a:cs typeface="+mn-cs"/>
                </a:defRPr>
              </a:lvl1pPr>
              <a:lvl2pPr marL="0" indent="0" algn="l" defTabSz="914400" rtl="0" eaLnBrk="1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bg2"/>
                  </a:solidFill>
                  <a:latin typeface="Calisto MT" panose="02040603050505030304" pitchFamily="18" charset="0"/>
                  <a:ea typeface="+mn-ea"/>
                  <a:cs typeface="+mn-cs"/>
                </a:defRPr>
              </a:lvl2pPr>
              <a:lvl3pPr marL="360363" indent="-179388" algn="l" defTabSz="914400" rtl="0" eaLnBrk="1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accent4"/>
                </a:buClr>
                <a:buSzPct val="60000"/>
                <a:buFont typeface="Wingdings 3" panose="05040102010807070707" pitchFamily="18" charset="2"/>
                <a:buChar char=""/>
                <a:defRPr sz="1600" kern="1200">
                  <a:solidFill>
                    <a:schemeClr val="bg2"/>
                  </a:solidFill>
                  <a:latin typeface="Calisto MT" panose="02040603050505030304" pitchFamily="18" charset="0"/>
                  <a:ea typeface="+mn-ea"/>
                  <a:cs typeface="+mn-cs"/>
                </a:defRPr>
              </a:lvl3pPr>
              <a:lvl4pPr marL="450000" indent="-88900" algn="l" defTabSz="914400" rtl="0" eaLnBrk="1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800"/>
                </a:spcAft>
                <a:buFont typeface="Arial" panose="020B0604020202020204" pitchFamily="34" charset="0"/>
                <a:buChar char="•"/>
                <a:defRPr sz="1400" kern="1200">
                  <a:solidFill>
                    <a:schemeClr val="bg2"/>
                  </a:solidFill>
                  <a:latin typeface="Calisto MT" panose="02040603050505030304" pitchFamily="18" charset="0"/>
                  <a:ea typeface="+mn-ea"/>
                  <a:cs typeface="+mn-cs"/>
                </a:defRPr>
              </a:lvl4pPr>
              <a:lvl5pPr marL="558000" indent="-90488" algn="l" defTabSz="914400" rtl="0" eaLnBrk="1" latinLnBrk="0" hangingPunct="1">
                <a:lnSpc>
                  <a:spcPct val="85000"/>
                </a:lnSpc>
                <a:spcBef>
                  <a:spcPts val="0"/>
                </a:spcBef>
                <a:buFont typeface="Calisto MT" panose="02040603050505030304" pitchFamily="18" charset="0"/>
                <a:buChar char="-"/>
                <a:defRPr sz="1200" kern="1200">
                  <a:solidFill>
                    <a:schemeClr val="bg2"/>
                  </a:solidFill>
                  <a:latin typeface="Calisto MT" panose="02040603050505030304" pitchFamily="18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4000" b="0" dirty="0">
                  <a:solidFill>
                    <a:schemeClr val="bg1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CORONA CRISIS IN THE NETHERLANDS: </a:t>
              </a:r>
            </a:p>
            <a:p>
              <a:r>
                <a:rPr lang="en-US" sz="4000" b="0" dirty="0">
                  <a:solidFill>
                    <a:schemeClr val="bg1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WHAT IS THE IMPACT ON COMPANIES?</a:t>
              </a: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2312185" y="5551136"/>
            <a:ext cx="7567631" cy="1296144"/>
            <a:chOff x="2264404" y="5551136"/>
            <a:chExt cx="7567631" cy="1296144"/>
          </a:xfrm>
        </p:grpSpPr>
        <p:pic>
          <p:nvPicPr>
            <p:cNvPr id="9" name="Image 8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35" t="13666" r="3560" b="14389"/>
            <a:stretch/>
          </p:blipFill>
          <p:spPr>
            <a:xfrm>
              <a:off x="2264404" y="5810150"/>
              <a:ext cx="3456384" cy="720080"/>
            </a:xfrm>
            <a:prstGeom prst="rect">
              <a:avLst/>
            </a:prstGeom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5502" y="5810150"/>
              <a:ext cx="1801052" cy="754932"/>
            </a:xfrm>
            <a:prstGeom prst="rect">
              <a:avLst/>
            </a:prstGeom>
          </p:spPr>
        </p:pic>
        <p:pic>
          <p:nvPicPr>
            <p:cNvPr id="20" name="Image 1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28"/>
            <a:stretch/>
          </p:blipFill>
          <p:spPr>
            <a:xfrm>
              <a:off x="8502946" y="5551136"/>
              <a:ext cx="1329089" cy="12961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98927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Espace réservé du contenu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081132"/>
              </p:ext>
            </p:extLst>
          </p:nvPr>
        </p:nvGraphicFramePr>
        <p:xfrm>
          <a:off x="8495776" y="976337"/>
          <a:ext cx="3067921" cy="2741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APRIL 2020</a:t>
            </a:r>
          </a:p>
        </p:txBody>
      </p:sp>
      <p:graphicFrame>
        <p:nvGraphicFramePr>
          <p:cNvPr id="15" name="Espace réservé du contenu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9190603"/>
              </p:ext>
            </p:extLst>
          </p:nvPr>
        </p:nvGraphicFramePr>
        <p:xfrm>
          <a:off x="628303" y="3789040"/>
          <a:ext cx="10935394" cy="2514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5" name="Espace réservé du contenu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6634964"/>
              </p:ext>
            </p:extLst>
          </p:nvPr>
        </p:nvGraphicFramePr>
        <p:xfrm>
          <a:off x="628302" y="976336"/>
          <a:ext cx="3067921" cy="2741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6" name="Groep 5">
            <a:extLst>
              <a:ext uri="{FF2B5EF4-FFF2-40B4-BE49-F238E27FC236}">
                <a16:creationId xmlns:a16="http://schemas.microsoft.com/office/drawing/2014/main" id="{B2FDEF53-907F-4DF8-93E6-06ECB13AD051}"/>
              </a:ext>
            </a:extLst>
          </p:cNvPr>
          <p:cNvGrpSpPr/>
          <p:nvPr/>
        </p:nvGrpSpPr>
        <p:grpSpPr>
          <a:xfrm>
            <a:off x="3767125" y="976337"/>
            <a:ext cx="4657749" cy="2741331"/>
            <a:chOff x="3767125" y="976337"/>
            <a:chExt cx="4657749" cy="2741331"/>
          </a:xfrm>
        </p:grpSpPr>
        <p:pic>
          <p:nvPicPr>
            <p:cNvPr id="5" name="Afbeelding 4" descr="Afbeelding met vogel&#10;&#10;Automatisch gegenereerde beschrijving">
              <a:extLst>
                <a:ext uri="{FF2B5EF4-FFF2-40B4-BE49-F238E27FC236}">
                  <a16:creationId xmlns:a16="http://schemas.microsoft.com/office/drawing/2014/main" id="{A0E67466-A4E5-4E86-9B9B-E01953AE5B1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4002" y="1484784"/>
              <a:ext cx="4504246" cy="2194846"/>
            </a:xfrm>
            <a:prstGeom prst="rect">
              <a:avLst/>
            </a:prstGeom>
          </p:spPr>
        </p:pic>
        <p:graphicFrame>
          <p:nvGraphicFramePr>
            <p:cNvPr id="31" name="Espace réservé du contenu 1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78994009"/>
                </p:ext>
              </p:extLst>
            </p:nvPr>
          </p:nvGraphicFramePr>
          <p:xfrm>
            <a:off x="3767125" y="976337"/>
            <a:ext cx="4657749" cy="274133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39" name="ZoneTexte 38"/>
            <p:cNvSpPr txBox="1"/>
            <p:nvPr/>
          </p:nvSpPr>
          <p:spPr>
            <a:xfrm>
              <a:off x="3843876" y="978458"/>
              <a:ext cx="450424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6CE5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80 PARTICIPATING BUSINESS LEADERS</a:t>
              </a:r>
            </a:p>
            <a:p>
              <a:pPr algn="ctr"/>
              <a:r>
                <a:rPr lang="en-US" dirty="0">
                  <a:solidFill>
                    <a:srgbClr val="006CE5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FROM 17 SECTORS:</a:t>
              </a:r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CD4-42FD-4936-BF37-EDED2C044C55}" type="slidenum">
              <a:rPr lang="fr-FR" smtClean="0"/>
              <a:pPr/>
              <a:t>2</a:t>
            </a:fld>
            <a:endParaRPr lang="fr-FR" dirty="0"/>
          </a:p>
        </p:txBody>
      </p:sp>
      <p:grpSp>
        <p:nvGrpSpPr>
          <p:cNvPr id="37" name="Groupe 36"/>
          <p:cNvGrpSpPr/>
          <p:nvPr/>
        </p:nvGrpSpPr>
        <p:grpSpPr>
          <a:xfrm>
            <a:off x="0" y="116632"/>
            <a:ext cx="3719736" cy="795262"/>
            <a:chOff x="0" y="116632"/>
            <a:chExt cx="3719736" cy="795262"/>
          </a:xfrm>
        </p:grpSpPr>
        <p:sp>
          <p:nvSpPr>
            <p:cNvPr id="43" name="Rectangle 42"/>
            <p:cNvSpPr/>
            <p:nvPr/>
          </p:nvSpPr>
          <p:spPr>
            <a:xfrm>
              <a:off x="0" y="184093"/>
              <a:ext cx="1944216" cy="7278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32" name="Groupe 31"/>
            <p:cNvGrpSpPr/>
            <p:nvPr/>
          </p:nvGrpSpPr>
          <p:grpSpPr>
            <a:xfrm>
              <a:off x="119336" y="265926"/>
              <a:ext cx="3296792" cy="557784"/>
              <a:chOff x="167680" y="271988"/>
              <a:chExt cx="3296792" cy="557784"/>
            </a:xfrm>
          </p:grpSpPr>
          <p:pic>
            <p:nvPicPr>
              <p:cNvPr id="33" name="Image 32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35" t="13666" r="3560" b="14389"/>
              <a:stretch/>
            </p:blipFill>
            <p:spPr>
              <a:xfrm>
                <a:off x="167680" y="377229"/>
                <a:ext cx="1608856" cy="335178"/>
              </a:xfrm>
              <a:prstGeom prst="rect">
                <a:avLst/>
              </a:prstGeom>
            </p:spPr>
          </p:pic>
          <p:pic>
            <p:nvPicPr>
              <p:cNvPr id="34" name="Image 33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44216" y="379261"/>
                <a:ext cx="794792" cy="333146"/>
              </a:xfrm>
              <a:prstGeom prst="rect">
                <a:avLst/>
              </a:prstGeom>
            </p:spPr>
          </p:pic>
          <p:pic>
            <p:nvPicPr>
              <p:cNvPr id="36" name="Image 35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06688" y="271988"/>
                <a:ext cx="557784" cy="557784"/>
              </a:xfrm>
              <a:prstGeom prst="rect">
                <a:avLst/>
              </a:prstGeom>
            </p:spPr>
          </p:pic>
        </p:grpSp>
        <p:cxnSp>
          <p:nvCxnSpPr>
            <p:cNvPr id="40" name="Connecteur droit 39"/>
            <p:cNvCxnSpPr/>
            <p:nvPr/>
          </p:nvCxnSpPr>
          <p:spPr>
            <a:xfrm>
              <a:off x="3719736" y="116632"/>
              <a:ext cx="0" cy="792088"/>
            </a:xfrm>
            <a:prstGeom prst="line">
              <a:avLst/>
            </a:prstGeom>
            <a:ln w="63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3858167" y="432000"/>
            <a:ext cx="7705530" cy="540529"/>
          </a:xfrm>
        </p:spPr>
        <p:txBody>
          <a:bodyPr/>
          <a:lstStyle/>
          <a:p>
            <a:r>
              <a:rPr lang="fr-FR" sz="2400" dirty="0"/>
              <a:t>SAMPLE</a:t>
            </a:r>
          </a:p>
        </p:txBody>
      </p:sp>
    </p:spTree>
    <p:extLst>
      <p:ext uri="{BB962C8B-B14F-4D97-AF65-F5344CB8AC3E}">
        <p14:creationId xmlns:p14="http://schemas.microsoft.com/office/powerpoint/2010/main" val="632623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APRIL 2020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3858167" y="432000"/>
            <a:ext cx="7657033" cy="540529"/>
          </a:xfrm>
        </p:spPr>
        <p:txBody>
          <a:bodyPr/>
          <a:lstStyle/>
          <a:p>
            <a:r>
              <a:rPr lang="en-US" sz="2400" dirty="0"/>
              <a:t>MITIGATION MEASURES </a:t>
            </a:r>
          </a:p>
          <a:p>
            <a:r>
              <a:rPr lang="en-US" sz="2400" dirty="0"/>
              <a:t>AND CHANGES IN PRACTICES</a:t>
            </a:r>
            <a:endParaRPr lang="fr-FR" sz="2400" dirty="0"/>
          </a:p>
        </p:txBody>
      </p:sp>
      <p:graphicFrame>
        <p:nvGraphicFramePr>
          <p:cNvPr id="58" name="Espace réservé du contenu 48"/>
          <p:cNvGraphicFramePr>
            <a:graphicFrameLocks noGrp="1"/>
          </p:cNvGraphicFramePr>
          <p:nvPr>
            <p:ph idx="16"/>
            <p:extLst>
              <p:ext uri="{D42A27DB-BD31-4B8C-83A1-F6EECF244321}">
                <p14:modId xmlns:p14="http://schemas.microsoft.com/office/powerpoint/2010/main" val="2077727449"/>
              </p:ext>
            </p:extLst>
          </p:nvPr>
        </p:nvGraphicFramePr>
        <p:xfrm>
          <a:off x="628302" y="1844710"/>
          <a:ext cx="5400000" cy="4458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" name="Espace réservé du texte 2"/>
          <p:cNvSpPr txBox="1">
            <a:spLocks/>
          </p:cNvSpPr>
          <p:nvPr/>
        </p:nvSpPr>
        <p:spPr>
          <a:xfrm>
            <a:off x="628302" y="1268175"/>
            <a:ext cx="5400000" cy="5765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200" b="0" i="0" kern="120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60000"/>
              <a:buFont typeface="Wingdings 3" panose="05040102010807070707" pitchFamily="18" charset="2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Calisto MT" panose="02040603050505030304" pitchFamily="18" charset="0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ADOPTION OF IMMEDIATE PREVENTIVE MEASURES </a:t>
            </a:r>
            <a:endParaRPr lang="fr-FR" sz="1800" dirty="0"/>
          </a:p>
        </p:txBody>
      </p:sp>
      <p:sp>
        <p:nvSpPr>
          <p:cNvPr id="62" name="Espace réservé du texte 2"/>
          <p:cNvSpPr txBox="1">
            <a:spLocks/>
          </p:cNvSpPr>
          <p:nvPr/>
        </p:nvSpPr>
        <p:spPr>
          <a:xfrm>
            <a:off x="6163697" y="1268174"/>
            <a:ext cx="5400000" cy="5765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200" b="0" i="0" kern="120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60000"/>
              <a:buFont typeface="Wingdings 3" panose="05040102010807070707" pitchFamily="18" charset="2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Calisto MT" panose="02040603050505030304" pitchFamily="18" charset="0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FUTURE ADOPTION OF PRACTICES AND ORGANIZATION OF WORK</a:t>
            </a:r>
            <a:endParaRPr lang="fr-FR" sz="1800" dirty="0"/>
          </a:p>
        </p:txBody>
      </p:sp>
      <p:sp>
        <p:nvSpPr>
          <p:cNvPr id="63" name="Espace réservé du contenu 5"/>
          <p:cNvSpPr>
            <a:spLocks noGrp="1"/>
          </p:cNvSpPr>
          <p:nvPr>
            <p:ph idx="17"/>
          </p:nvPr>
        </p:nvSpPr>
        <p:spPr>
          <a:xfrm>
            <a:off x="6163698" y="1689575"/>
            <a:ext cx="5400000" cy="1518000"/>
          </a:xfrm>
        </p:spPr>
        <p:txBody>
          <a:bodyPr anchor="ctr"/>
          <a:lstStyle/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400" b="1" dirty="0"/>
              <a:t>67% </a:t>
            </a:r>
            <a:r>
              <a:rPr lang="en-US" sz="1400" dirty="0"/>
              <a:t>OF THE COMPANIES SURVEYED INTEND TO REORGANISE THEIR PRACTICES AND THE ORGANISATION OF THEIR ACTIVITIES IN RESPONSE TO THE CORONAVIRUS CRISIS.</a:t>
            </a: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OF THESE, THE FOLLOWING MEASURES ARE THE MOST POPULAR: </a:t>
            </a:r>
            <a:endParaRPr lang="fr-FR" sz="1400" dirty="0"/>
          </a:p>
        </p:txBody>
      </p:sp>
      <p:graphicFrame>
        <p:nvGraphicFramePr>
          <p:cNvPr id="10" name="Espace réservé du contenu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3389556"/>
              </p:ext>
            </p:extLst>
          </p:nvPr>
        </p:nvGraphicFramePr>
        <p:xfrm>
          <a:off x="6163697" y="3068961"/>
          <a:ext cx="5400000" cy="3234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CD4-42FD-4936-BF37-EDED2C044C55}" type="slidenum">
              <a:rPr lang="fr-FR" smtClean="0"/>
              <a:pPr/>
              <a:t>3</a:t>
            </a:fld>
            <a:endParaRPr lang="fr-FR"/>
          </a:p>
        </p:txBody>
      </p:sp>
      <p:grpSp>
        <p:nvGrpSpPr>
          <p:cNvPr id="33" name="Groupe 32"/>
          <p:cNvGrpSpPr/>
          <p:nvPr/>
        </p:nvGrpSpPr>
        <p:grpSpPr>
          <a:xfrm>
            <a:off x="0" y="116632"/>
            <a:ext cx="3719736" cy="792088"/>
            <a:chOff x="0" y="116632"/>
            <a:chExt cx="3719736" cy="792088"/>
          </a:xfrm>
        </p:grpSpPr>
        <p:sp>
          <p:nvSpPr>
            <p:cNvPr id="34" name="Rectangle 33"/>
            <p:cNvSpPr/>
            <p:nvPr/>
          </p:nvSpPr>
          <p:spPr>
            <a:xfrm>
              <a:off x="0" y="180918"/>
              <a:ext cx="1944216" cy="727801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/>
                <a:ea typeface="+mn-ea"/>
                <a:cs typeface="+mn-cs"/>
              </a:endParaRPr>
            </a:p>
          </p:txBody>
        </p:sp>
        <p:grpSp>
          <p:nvGrpSpPr>
            <p:cNvPr id="35" name="Groupe 34"/>
            <p:cNvGrpSpPr/>
            <p:nvPr/>
          </p:nvGrpSpPr>
          <p:grpSpPr>
            <a:xfrm>
              <a:off x="119336" y="265926"/>
              <a:ext cx="3296792" cy="557784"/>
              <a:chOff x="167680" y="271988"/>
              <a:chExt cx="3296792" cy="557784"/>
            </a:xfrm>
          </p:grpSpPr>
          <p:pic>
            <p:nvPicPr>
              <p:cNvPr id="37" name="Image 36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35" t="13666" r="3560" b="14389"/>
              <a:stretch/>
            </p:blipFill>
            <p:spPr>
              <a:xfrm>
                <a:off x="167680" y="377229"/>
                <a:ext cx="1608856" cy="335178"/>
              </a:xfrm>
              <a:prstGeom prst="rect">
                <a:avLst/>
              </a:prstGeom>
            </p:spPr>
          </p:pic>
          <p:pic>
            <p:nvPicPr>
              <p:cNvPr id="38" name="Image 37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44216" y="379261"/>
                <a:ext cx="794792" cy="333146"/>
              </a:xfrm>
              <a:prstGeom prst="rect">
                <a:avLst/>
              </a:prstGeom>
            </p:spPr>
          </p:pic>
          <p:pic>
            <p:nvPicPr>
              <p:cNvPr id="39" name="Image 38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06688" y="271988"/>
                <a:ext cx="557784" cy="557784"/>
              </a:xfrm>
              <a:prstGeom prst="rect">
                <a:avLst/>
              </a:prstGeom>
            </p:spPr>
          </p:pic>
        </p:grpSp>
        <p:cxnSp>
          <p:nvCxnSpPr>
            <p:cNvPr id="36" name="Connecteur droit 35"/>
            <p:cNvCxnSpPr/>
            <p:nvPr/>
          </p:nvCxnSpPr>
          <p:spPr>
            <a:xfrm>
              <a:off x="3719736" y="116632"/>
              <a:ext cx="0" cy="792088"/>
            </a:xfrm>
            <a:prstGeom prst="line">
              <a:avLst/>
            </a:prstGeom>
            <a:noFill/>
            <a:ln w="6350" cap="flat" cmpd="sng" algn="ctr">
              <a:solidFill>
                <a:srgbClr val="006CE5">
                  <a:shade val="95000"/>
                  <a:satMod val="105000"/>
                </a:srgbClr>
              </a:solidFill>
              <a:prstDash val="soli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157971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APRIL 2020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6576053" y="1484784"/>
            <a:ext cx="4641001" cy="576535"/>
          </a:xfrm>
        </p:spPr>
        <p:txBody>
          <a:bodyPr/>
          <a:lstStyle/>
          <a:p>
            <a:pPr algn="ctr"/>
            <a:r>
              <a:rPr lang="en-US" sz="1800" dirty="0"/>
              <a:t>DIFFICULTIES IN THE LOGISTICS AND SUPPLY CHAIN</a:t>
            </a:r>
            <a:endParaRPr lang="fr-FR" sz="18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7"/>
          </p:nvPr>
        </p:nvSpPr>
        <p:spPr>
          <a:xfrm>
            <a:off x="6576054" y="2420888"/>
            <a:ext cx="4641001" cy="86409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400" dirty="0"/>
              <a:t>48.8% OF THE COMPANIES SURVEYED DO NOT REPORT ENCOUNTERING ANY PARTICULAR DIFFICULTIES.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400" dirty="0"/>
              <a:t>AMONG THE DIFFICULTIES CITED, THE RECURRING PROBLEMS ARE:</a:t>
            </a:r>
            <a:endParaRPr lang="fr-FR" sz="1400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2400" dirty="0"/>
              <a:t>ENCOUNTERED CHALLENGES</a:t>
            </a:r>
          </a:p>
        </p:txBody>
      </p:sp>
      <p:sp>
        <p:nvSpPr>
          <p:cNvPr id="11" name="Espace réservé du texte 2"/>
          <p:cNvSpPr txBox="1">
            <a:spLocks/>
          </p:cNvSpPr>
          <p:nvPr/>
        </p:nvSpPr>
        <p:spPr>
          <a:xfrm>
            <a:off x="1024468" y="1479848"/>
            <a:ext cx="4495468" cy="5765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200" b="0" i="0" kern="1200">
                <a:solidFill>
                  <a:srgbClr val="006CE5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60000"/>
              <a:buFont typeface="Wingdings 3" panose="05040102010807070707" pitchFamily="18" charset="2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Calisto MT" panose="02040603050505030304" pitchFamily="18" charset="0"/>
              <a:buNone/>
              <a:defRPr sz="1600" i="1" kern="1200">
                <a:solidFill>
                  <a:schemeClr val="tx1"/>
                </a:solidFill>
                <a:latin typeface="Calisto MT" panose="02040603050505030304" pitchFamily="18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/>
              <a:t>MAIN CONSEQUENCES ANTICIPATED BY COMPANIES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CD4-42FD-4936-BF37-EDED2C044C5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80918"/>
            <a:ext cx="1944216" cy="727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0" name="Groupe 19"/>
          <p:cNvGrpSpPr/>
          <p:nvPr/>
        </p:nvGrpSpPr>
        <p:grpSpPr>
          <a:xfrm>
            <a:off x="0" y="116632"/>
            <a:ext cx="3719736" cy="792088"/>
            <a:chOff x="0" y="116632"/>
            <a:chExt cx="3719736" cy="792088"/>
          </a:xfrm>
        </p:grpSpPr>
        <p:sp>
          <p:nvSpPr>
            <p:cNvPr id="21" name="Rectangle 20"/>
            <p:cNvSpPr/>
            <p:nvPr/>
          </p:nvSpPr>
          <p:spPr>
            <a:xfrm>
              <a:off x="0" y="180918"/>
              <a:ext cx="1944216" cy="727801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/>
                <a:ea typeface="+mn-ea"/>
                <a:cs typeface="+mn-cs"/>
              </a:endParaRPr>
            </a:p>
          </p:txBody>
        </p:sp>
        <p:grpSp>
          <p:nvGrpSpPr>
            <p:cNvPr id="22" name="Groupe 21"/>
            <p:cNvGrpSpPr/>
            <p:nvPr/>
          </p:nvGrpSpPr>
          <p:grpSpPr>
            <a:xfrm>
              <a:off x="119336" y="265926"/>
              <a:ext cx="3296792" cy="557784"/>
              <a:chOff x="167680" y="271988"/>
              <a:chExt cx="3296792" cy="557784"/>
            </a:xfrm>
          </p:grpSpPr>
          <p:pic>
            <p:nvPicPr>
              <p:cNvPr id="24" name="Image 23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35" t="13666" r="3560" b="14389"/>
              <a:stretch/>
            </p:blipFill>
            <p:spPr>
              <a:xfrm>
                <a:off x="167680" y="377229"/>
                <a:ext cx="1608856" cy="335178"/>
              </a:xfrm>
              <a:prstGeom prst="rect">
                <a:avLst/>
              </a:prstGeom>
            </p:spPr>
          </p:pic>
          <p:pic>
            <p:nvPicPr>
              <p:cNvPr id="25" name="Image 24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44216" y="379261"/>
                <a:ext cx="794792" cy="333146"/>
              </a:xfrm>
              <a:prstGeom prst="rect">
                <a:avLst/>
              </a:prstGeom>
            </p:spPr>
          </p:pic>
          <p:pic>
            <p:nvPicPr>
              <p:cNvPr id="26" name="Image 25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06688" y="271988"/>
                <a:ext cx="557784" cy="557784"/>
              </a:xfrm>
              <a:prstGeom prst="rect">
                <a:avLst/>
              </a:prstGeom>
            </p:spPr>
          </p:pic>
        </p:grpSp>
        <p:cxnSp>
          <p:nvCxnSpPr>
            <p:cNvPr id="23" name="Connecteur droit 22"/>
            <p:cNvCxnSpPr/>
            <p:nvPr/>
          </p:nvCxnSpPr>
          <p:spPr>
            <a:xfrm>
              <a:off x="3719736" y="116632"/>
              <a:ext cx="0" cy="792088"/>
            </a:xfrm>
            <a:prstGeom prst="line">
              <a:avLst/>
            </a:prstGeom>
            <a:noFill/>
            <a:ln w="6350" cap="flat" cmpd="sng" algn="ctr">
              <a:solidFill>
                <a:srgbClr val="006CE5">
                  <a:shade val="95000"/>
                  <a:satMod val="105000"/>
                </a:srgbClr>
              </a:solidFill>
              <a:prstDash val="solid"/>
            </a:ln>
            <a:effectLst/>
          </p:spPr>
        </p:cxnSp>
      </p:grpSp>
      <p:pic>
        <p:nvPicPr>
          <p:cNvPr id="8" name="Afbeelding 7" descr="Afbeelding met mes, teken&#10;&#10;Automatisch gegenereerde beschrijving">
            <a:extLst>
              <a:ext uri="{FF2B5EF4-FFF2-40B4-BE49-F238E27FC236}">
                <a16:creationId xmlns:a16="http://schemas.microsoft.com/office/drawing/2014/main" id="{4610C1E7-510A-4539-8FD2-7DCC384E69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726" y="3699509"/>
            <a:ext cx="5223479" cy="2393787"/>
          </a:xfrm>
          <a:prstGeom prst="rect">
            <a:avLst/>
          </a:prstGeom>
        </p:spPr>
      </p:pic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8" name="Grafiek 17">
                <a:extLst>
                  <a:ext uri="{FF2B5EF4-FFF2-40B4-BE49-F238E27FC236}">
                    <a16:creationId xmlns:a16="http://schemas.microsoft.com/office/drawing/2014/main" id="{BB12A887-500F-486D-943E-45D308040247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127260083"/>
                  </p:ext>
                </p:extLst>
              </p:nvPr>
            </p:nvGraphicFramePr>
            <p:xfrm>
              <a:off x="335360" y="1988840"/>
              <a:ext cx="5760640" cy="463516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7"/>
              </a:graphicData>
            </a:graphic>
          </p:graphicFrame>
        </mc:Choice>
        <mc:Fallback xmlns="">
          <p:pic>
            <p:nvPicPr>
              <p:cNvPr id="18" name="Grafiek 17">
                <a:extLst>
                  <a:ext uri="{FF2B5EF4-FFF2-40B4-BE49-F238E27FC236}">
                    <a16:creationId xmlns:a16="http://schemas.microsoft.com/office/drawing/2014/main" id="{BB12A887-500F-486D-943E-45D30804024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35360" y="1988840"/>
                <a:ext cx="5760640" cy="4635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3583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APRIL 2020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3863751" y="432000"/>
            <a:ext cx="7699946" cy="900000"/>
          </a:xfrm>
        </p:spPr>
        <p:txBody>
          <a:bodyPr/>
          <a:lstStyle/>
          <a:p>
            <a:r>
              <a:rPr lang="fr-FR" sz="2300" dirty="0"/>
              <a:t>ECONOMIC CONSEQUENCES FOR BUSINESSES</a:t>
            </a:r>
          </a:p>
        </p:txBody>
      </p:sp>
      <p:graphicFrame>
        <p:nvGraphicFramePr>
          <p:cNvPr id="14" name="Espace réservé du contenu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577473"/>
              </p:ext>
            </p:extLst>
          </p:nvPr>
        </p:nvGraphicFramePr>
        <p:xfrm>
          <a:off x="628302" y="3789040"/>
          <a:ext cx="10935395" cy="2514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Espace réservé du contenu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8857711"/>
              </p:ext>
            </p:extLst>
          </p:nvPr>
        </p:nvGraphicFramePr>
        <p:xfrm>
          <a:off x="628302" y="980728"/>
          <a:ext cx="10935395" cy="2667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CD4-42FD-4936-BF37-EDED2C044C55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0" y="180918"/>
            <a:ext cx="1944216" cy="727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16"/>
          <p:cNvGrpSpPr/>
          <p:nvPr/>
        </p:nvGrpSpPr>
        <p:grpSpPr>
          <a:xfrm>
            <a:off x="0" y="116632"/>
            <a:ext cx="3719736" cy="792088"/>
            <a:chOff x="0" y="116632"/>
            <a:chExt cx="3719736" cy="792088"/>
          </a:xfrm>
        </p:grpSpPr>
        <p:sp>
          <p:nvSpPr>
            <p:cNvPr id="18" name="Rectangle 17"/>
            <p:cNvSpPr/>
            <p:nvPr/>
          </p:nvSpPr>
          <p:spPr>
            <a:xfrm>
              <a:off x="0" y="180918"/>
              <a:ext cx="1944216" cy="727801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/>
                <a:ea typeface="+mn-ea"/>
                <a:cs typeface="+mn-cs"/>
              </a:endParaRPr>
            </a:p>
          </p:txBody>
        </p:sp>
        <p:grpSp>
          <p:nvGrpSpPr>
            <p:cNvPr id="19" name="Groupe 18"/>
            <p:cNvGrpSpPr/>
            <p:nvPr/>
          </p:nvGrpSpPr>
          <p:grpSpPr>
            <a:xfrm>
              <a:off x="119336" y="265926"/>
              <a:ext cx="3296792" cy="557784"/>
              <a:chOff x="167680" y="271988"/>
              <a:chExt cx="3296792" cy="557784"/>
            </a:xfrm>
          </p:grpSpPr>
          <p:pic>
            <p:nvPicPr>
              <p:cNvPr id="21" name="Image 20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35" t="13666" r="3560" b="14389"/>
              <a:stretch/>
            </p:blipFill>
            <p:spPr>
              <a:xfrm>
                <a:off x="167680" y="377229"/>
                <a:ext cx="1608856" cy="335178"/>
              </a:xfrm>
              <a:prstGeom prst="rect">
                <a:avLst/>
              </a:prstGeom>
            </p:spPr>
          </p:pic>
          <p:pic>
            <p:nvPicPr>
              <p:cNvPr id="22" name="Image 21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44216" y="379261"/>
                <a:ext cx="794792" cy="333146"/>
              </a:xfrm>
              <a:prstGeom prst="rect">
                <a:avLst/>
              </a:prstGeom>
            </p:spPr>
          </p:pic>
          <p:pic>
            <p:nvPicPr>
              <p:cNvPr id="23" name="Image 22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06688" y="271988"/>
                <a:ext cx="557784" cy="557784"/>
              </a:xfrm>
              <a:prstGeom prst="rect">
                <a:avLst/>
              </a:prstGeom>
            </p:spPr>
          </p:pic>
        </p:grpSp>
        <p:cxnSp>
          <p:nvCxnSpPr>
            <p:cNvPr id="20" name="Connecteur droit 19"/>
            <p:cNvCxnSpPr/>
            <p:nvPr/>
          </p:nvCxnSpPr>
          <p:spPr>
            <a:xfrm>
              <a:off x="3719736" y="116632"/>
              <a:ext cx="0" cy="792088"/>
            </a:xfrm>
            <a:prstGeom prst="line">
              <a:avLst/>
            </a:prstGeom>
            <a:noFill/>
            <a:ln w="6350" cap="flat" cmpd="sng" algn="ctr">
              <a:solidFill>
                <a:srgbClr val="006CE5">
                  <a:shade val="95000"/>
                  <a:satMod val="105000"/>
                </a:srgbClr>
              </a:solidFill>
              <a:prstDash val="soli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055234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APRIL 2020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2776524" y="420787"/>
            <a:ext cx="8787172" cy="900000"/>
          </a:xfrm>
        </p:spPr>
        <p:txBody>
          <a:bodyPr/>
          <a:lstStyle/>
          <a:p>
            <a:r>
              <a:rPr lang="en-US" sz="2400" dirty="0"/>
              <a:t>USE OF THE BUSINESS SUPPORT MEASURES</a:t>
            </a:r>
            <a:endParaRPr lang="fr-FR" sz="2600" dirty="0"/>
          </a:p>
        </p:txBody>
      </p:sp>
      <p:graphicFrame>
        <p:nvGraphicFramePr>
          <p:cNvPr id="5" name="Espace réservé du conten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7980932"/>
              </p:ext>
            </p:extLst>
          </p:nvPr>
        </p:nvGraphicFramePr>
        <p:xfrm>
          <a:off x="628301" y="976336"/>
          <a:ext cx="10935395" cy="2737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Espace réservé du conten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5576137"/>
              </p:ext>
            </p:extLst>
          </p:nvPr>
        </p:nvGraphicFramePr>
        <p:xfrm>
          <a:off x="628302" y="3821659"/>
          <a:ext cx="10935395" cy="2514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628302" y="6321140"/>
            <a:ext cx="9891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*: NOW: </a:t>
            </a:r>
            <a:r>
              <a:rPr lang="fr-FR" sz="1200" dirty="0" err="1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without</a:t>
            </a:r>
            <a:r>
              <a:rPr lang="fr-FR" sz="1200" dirty="0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r-FR" sz="1200" dirty="0" err="1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independents</a:t>
            </a:r>
            <a:r>
              <a:rPr lang="fr-FR" sz="1200" dirty="0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(ZZP); </a:t>
            </a:r>
            <a:r>
              <a:rPr lang="fr-FR" sz="1200" dirty="0" err="1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microcredits</a:t>
            </a:r>
            <a:r>
              <a:rPr lang="fr-FR" sz="1200" dirty="0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dirty="0" err="1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companies</a:t>
            </a:r>
            <a:r>
              <a:rPr lang="fr-FR" sz="1200" dirty="0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r-FR" sz="1200" dirty="0" err="1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with</a:t>
            </a:r>
            <a:r>
              <a:rPr lang="fr-FR" sz="1200" dirty="0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r-FR" sz="1200" dirty="0" err="1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less</a:t>
            </a:r>
            <a:r>
              <a:rPr lang="fr-FR" sz="1200" dirty="0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r-FR" sz="1200" dirty="0" err="1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than</a:t>
            </a:r>
            <a:r>
              <a:rPr lang="fr-FR" sz="1200" dirty="0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10 </a:t>
            </a:r>
            <a:r>
              <a:rPr lang="fr-FR" sz="1200" dirty="0" err="1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employees</a:t>
            </a:r>
            <a:r>
              <a:rPr lang="fr-FR" sz="1200" dirty="0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 TOZO: </a:t>
            </a:r>
            <a:r>
              <a:rPr lang="fr-FR" sz="1200" dirty="0" err="1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only</a:t>
            </a:r>
            <a:r>
              <a:rPr lang="fr-FR" sz="1200" dirty="0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r-FR" sz="1200" dirty="0" err="1">
                <a:solidFill>
                  <a:srgbClr val="697E9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independents</a:t>
            </a:r>
            <a:endParaRPr lang="fr-FR" sz="1200" dirty="0">
              <a:solidFill>
                <a:srgbClr val="697E93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CD4-42FD-4936-BF37-EDED2C044C55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0" y="180918"/>
            <a:ext cx="1944216" cy="727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8" name="Groupe 17"/>
          <p:cNvGrpSpPr/>
          <p:nvPr/>
        </p:nvGrpSpPr>
        <p:grpSpPr>
          <a:xfrm>
            <a:off x="0" y="116632"/>
            <a:ext cx="3719736" cy="792088"/>
            <a:chOff x="0" y="116632"/>
            <a:chExt cx="3719736" cy="792088"/>
          </a:xfrm>
        </p:grpSpPr>
        <p:sp>
          <p:nvSpPr>
            <p:cNvPr id="19" name="Rectangle 18"/>
            <p:cNvSpPr/>
            <p:nvPr/>
          </p:nvSpPr>
          <p:spPr>
            <a:xfrm>
              <a:off x="0" y="180918"/>
              <a:ext cx="1944216" cy="727801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sto MT"/>
                <a:ea typeface="+mn-ea"/>
                <a:cs typeface="+mn-cs"/>
              </a:endParaRPr>
            </a:p>
          </p:txBody>
        </p:sp>
        <p:grpSp>
          <p:nvGrpSpPr>
            <p:cNvPr id="20" name="Groupe 19"/>
            <p:cNvGrpSpPr/>
            <p:nvPr/>
          </p:nvGrpSpPr>
          <p:grpSpPr>
            <a:xfrm>
              <a:off x="119336" y="265926"/>
              <a:ext cx="3296792" cy="557784"/>
              <a:chOff x="167680" y="271988"/>
              <a:chExt cx="3296792" cy="557784"/>
            </a:xfrm>
          </p:grpSpPr>
          <p:pic>
            <p:nvPicPr>
              <p:cNvPr id="22" name="Image 21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35" t="13666" r="3560" b="14389"/>
              <a:stretch/>
            </p:blipFill>
            <p:spPr>
              <a:xfrm>
                <a:off x="167680" y="377229"/>
                <a:ext cx="1608856" cy="335178"/>
              </a:xfrm>
              <a:prstGeom prst="rect">
                <a:avLst/>
              </a:prstGeom>
            </p:spPr>
          </p:pic>
          <p:pic>
            <p:nvPicPr>
              <p:cNvPr id="23" name="Image 22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44216" y="379261"/>
                <a:ext cx="794792" cy="333146"/>
              </a:xfrm>
              <a:prstGeom prst="rect">
                <a:avLst/>
              </a:prstGeom>
            </p:spPr>
          </p:pic>
          <p:pic>
            <p:nvPicPr>
              <p:cNvPr id="24" name="Image 23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06688" y="271988"/>
                <a:ext cx="557784" cy="557784"/>
              </a:xfrm>
              <a:prstGeom prst="rect">
                <a:avLst/>
              </a:prstGeom>
            </p:spPr>
          </p:pic>
        </p:grpSp>
        <p:cxnSp>
          <p:nvCxnSpPr>
            <p:cNvPr id="21" name="Connecteur droit 20"/>
            <p:cNvCxnSpPr/>
            <p:nvPr/>
          </p:nvCxnSpPr>
          <p:spPr>
            <a:xfrm>
              <a:off x="3719736" y="116632"/>
              <a:ext cx="0" cy="792088"/>
            </a:xfrm>
            <a:prstGeom prst="line">
              <a:avLst/>
            </a:prstGeom>
            <a:noFill/>
            <a:ln w="6350" cap="flat" cmpd="sng" algn="ctr">
              <a:solidFill>
                <a:srgbClr val="006CE5">
                  <a:shade val="95000"/>
                  <a:satMod val="105000"/>
                </a:srgbClr>
              </a:solidFill>
              <a:prstDash val="soli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693262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e 49"/>
          <p:cNvGrpSpPr/>
          <p:nvPr/>
        </p:nvGrpSpPr>
        <p:grpSpPr>
          <a:xfrm>
            <a:off x="1487488" y="2062312"/>
            <a:ext cx="6485041" cy="2949399"/>
            <a:chOff x="1844870" y="1959783"/>
            <a:chExt cx="6485041" cy="2949399"/>
          </a:xfrm>
        </p:grpSpPr>
        <p:grpSp>
          <p:nvGrpSpPr>
            <p:cNvPr id="39" name="Groupe 38"/>
            <p:cNvGrpSpPr/>
            <p:nvPr/>
          </p:nvGrpSpPr>
          <p:grpSpPr>
            <a:xfrm>
              <a:off x="1844870" y="1959783"/>
              <a:ext cx="4148503" cy="832110"/>
              <a:chOff x="2490282" y="2390110"/>
              <a:chExt cx="4148503" cy="832110"/>
            </a:xfrm>
          </p:grpSpPr>
          <p:sp>
            <p:nvSpPr>
              <p:cNvPr id="21" name="Rectangle 20">
                <a:hlinkClick r:id="rId3"/>
              </p:cNvPr>
              <p:cNvSpPr/>
              <p:nvPr/>
            </p:nvSpPr>
            <p:spPr>
              <a:xfrm>
                <a:off x="2495600" y="2390110"/>
                <a:ext cx="4143185" cy="400110"/>
              </a:xfrm>
              <a:prstGeom prst="rect">
                <a:avLst/>
              </a:prstGeom>
            </p:spPr>
            <p:txBody>
              <a:bodyPr wrap="none" lIns="0" rIns="0">
                <a:spAutoFit/>
              </a:bodyPr>
              <a:lstStyle/>
              <a:p>
                <a:r>
                  <a:rPr lang="fr-FR" sz="2000" spc="300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WWW.NL.AMBAFRANCE.ORG</a:t>
                </a:r>
              </a:p>
            </p:txBody>
          </p:sp>
          <p:grpSp>
            <p:nvGrpSpPr>
              <p:cNvPr id="38" name="Groupe 37"/>
              <p:cNvGrpSpPr/>
              <p:nvPr/>
            </p:nvGrpSpPr>
            <p:grpSpPr>
              <a:xfrm>
                <a:off x="2490282" y="2790220"/>
                <a:ext cx="2474274" cy="432000"/>
                <a:chOff x="2567608" y="2844220"/>
                <a:chExt cx="2474274" cy="432000"/>
              </a:xfrm>
            </p:grpSpPr>
            <p:pic>
              <p:nvPicPr>
                <p:cNvPr id="35" name="Image 34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67608" y="2844220"/>
                  <a:ext cx="432000" cy="432000"/>
                </a:xfrm>
                <a:prstGeom prst="rect">
                  <a:avLst/>
                </a:prstGeom>
              </p:spPr>
            </p:pic>
            <p:sp>
              <p:nvSpPr>
                <p:cNvPr id="37" name="Rectangle 36">
                  <a:hlinkClick r:id="rId5"/>
                </p:cNvPr>
                <p:cNvSpPr/>
                <p:nvPr/>
              </p:nvSpPr>
              <p:spPr>
                <a:xfrm>
                  <a:off x="2999656" y="2860165"/>
                  <a:ext cx="2042226" cy="400110"/>
                </a:xfrm>
                <a:prstGeom prst="rect">
                  <a:avLst/>
                </a:prstGeom>
              </p:spPr>
              <p:txBody>
                <a:bodyPr wrap="none" lIns="0" rIns="0">
                  <a:spAutoFit/>
                </a:bodyPr>
                <a:lstStyle/>
                <a:p>
                  <a:r>
                    <a:rPr lang="fr-FR" sz="2000" spc="300" dirty="0">
                      <a:solidFill>
                        <a:schemeClr val="bg1"/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 @FranceinNL</a:t>
                  </a:r>
                </a:p>
              </p:txBody>
            </p:sp>
          </p:grpSp>
        </p:grpSp>
        <p:grpSp>
          <p:nvGrpSpPr>
            <p:cNvPr id="40" name="Groupe 39"/>
            <p:cNvGrpSpPr/>
            <p:nvPr/>
          </p:nvGrpSpPr>
          <p:grpSpPr>
            <a:xfrm>
              <a:off x="1844870" y="3010455"/>
              <a:ext cx="6485041" cy="832110"/>
              <a:chOff x="2490282" y="2390110"/>
              <a:chExt cx="6485041" cy="83211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2495600" y="2390110"/>
                <a:ext cx="6479723" cy="400110"/>
              </a:xfrm>
              <a:prstGeom prst="rect">
                <a:avLst/>
              </a:prstGeom>
            </p:spPr>
            <p:txBody>
              <a:bodyPr wrap="none" lIns="0" rIns="0">
                <a:spAutoFit/>
              </a:bodyPr>
              <a:lstStyle/>
              <a:p>
                <a:r>
                  <a:rPr lang="fr-FR" sz="2000" spc="300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WWW.TRESOR.ECONOMIE.GOUV.FR/PAYS/NL</a:t>
                </a:r>
              </a:p>
            </p:txBody>
          </p:sp>
          <p:grpSp>
            <p:nvGrpSpPr>
              <p:cNvPr id="42" name="Groupe 41"/>
              <p:cNvGrpSpPr/>
              <p:nvPr/>
            </p:nvGrpSpPr>
            <p:grpSpPr>
              <a:xfrm>
                <a:off x="2490282" y="2790220"/>
                <a:ext cx="2957098" cy="432000"/>
                <a:chOff x="2567608" y="2844220"/>
                <a:chExt cx="2957098" cy="432000"/>
              </a:xfrm>
            </p:grpSpPr>
            <p:pic>
              <p:nvPicPr>
                <p:cNvPr id="43" name="Image 42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67608" y="2844220"/>
                  <a:ext cx="432000" cy="432000"/>
                </a:xfrm>
                <a:prstGeom prst="rect">
                  <a:avLst/>
                </a:prstGeom>
              </p:spPr>
            </p:pic>
            <p:sp>
              <p:nvSpPr>
                <p:cNvPr id="44" name="Rectangle 43">
                  <a:hlinkClick r:id="rId6"/>
                </p:cNvPr>
                <p:cNvSpPr/>
                <p:nvPr/>
              </p:nvSpPr>
              <p:spPr>
                <a:xfrm>
                  <a:off x="2999656" y="2860165"/>
                  <a:ext cx="2525050" cy="400110"/>
                </a:xfrm>
                <a:prstGeom prst="rect">
                  <a:avLst/>
                </a:prstGeom>
              </p:spPr>
              <p:txBody>
                <a:bodyPr wrap="none" lIns="0" rIns="0">
                  <a:spAutoFit/>
                </a:bodyPr>
                <a:lstStyle/>
                <a:p>
                  <a:r>
                    <a:rPr lang="fr-FR" sz="2000" spc="300" dirty="0">
                      <a:solidFill>
                        <a:schemeClr val="bg1"/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 @FRTreasury_NL</a:t>
                  </a:r>
                </a:p>
              </p:txBody>
            </p:sp>
          </p:grpSp>
        </p:grpSp>
        <p:grpSp>
          <p:nvGrpSpPr>
            <p:cNvPr id="45" name="Groupe 44"/>
            <p:cNvGrpSpPr/>
            <p:nvPr/>
          </p:nvGrpSpPr>
          <p:grpSpPr>
            <a:xfrm>
              <a:off x="1847528" y="4077072"/>
              <a:ext cx="2473569" cy="832110"/>
              <a:chOff x="2490282" y="2390110"/>
              <a:chExt cx="2473569" cy="83211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2495600" y="2390110"/>
                <a:ext cx="2059731" cy="400110"/>
              </a:xfrm>
              <a:prstGeom prst="rect">
                <a:avLst/>
              </a:prstGeom>
            </p:spPr>
            <p:txBody>
              <a:bodyPr wrap="none" lIns="0" rIns="0">
                <a:spAutoFit/>
              </a:bodyPr>
              <a:lstStyle/>
              <a:p>
                <a:r>
                  <a:rPr lang="fr-FR" sz="2000" spc="300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WWW.CFCI.NL</a:t>
                </a:r>
              </a:p>
            </p:txBody>
          </p:sp>
          <p:grpSp>
            <p:nvGrpSpPr>
              <p:cNvPr id="47" name="Groupe 46"/>
              <p:cNvGrpSpPr/>
              <p:nvPr/>
            </p:nvGrpSpPr>
            <p:grpSpPr>
              <a:xfrm>
                <a:off x="2490282" y="2790220"/>
                <a:ext cx="2473569" cy="432000"/>
                <a:chOff x="2567608" y="2844220"/>
                <a:chExt cx="2473569" cy="432000"/>
              </a:xfrm>
            </p:grpSpPr>
            <p:pic>
              <p:nvPicPr>
                <p:cNvPr id="48" name="Image 47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67608" y="2844220"/>
                  <a:ext cx="432000" cy="432000"/>
                </a:xfrm>
                <a:prstGeom prst="rect">
                  <a:avLst/>
                </a:prstGeom>
              </p:spPr>
            </p:pic>
            <p:sp>
              <p:nvSpPr>
                <p:cNvPr id="49" name="Rectangle 48">
                  <a:hlinkClick r:id="rId7"/>
                </p:cNvPr>
                <p:cNvSpPr/>
                <p:nvPr/>
              </p:nvSpPr>
              <p:spPr>
                <a:xfrm>
                  <a:off x="2999656" y="2860165"/>
                  <a:ext cx="2041521" cy="400110"/>
                </a:xfrm>
                <a:prstGeom prst="rect">
                  <a:avLst/>
                </a:prstGeom>
              </p:spPr>
              <p:txBody>
                <a:bodyPr wrap="none" lIns="0" rIns="0">
                  <a:spAutoFit/>
                </a:bodyPr>
                <a:lstStyle/>
                <a:p>
                  <a:r>
                    <a:rPr lang="fr-FR" sz="2000" spc="300" dirty="0">
                      <a:solidFill>
                        <a:schemeClr val="bg1"/>
                      </a:solidFill>
                      <a:latin typeface="Segoe UI" panose="020B0502040204020203" pitchFamily="34" charset="0"/>
                      <a:cs typeface="Segoe UI" panose="020B0502040204020203" pitchFamily="34" charset="0"/>
                    </a:rPr>
                    <a:t> @CCIPaysBas</a:t>
                  </a:r>
                </a:p>
              </p:txBody>
            </p:sp>
          </p:grpSp>
        </p:grpSp>
      </p:grpSp>
      <p:cxnSp>
        <p:nvCxnSpPr>
          <p:cNvPr id="53" name="Connecteur droit 52"/>
          <p:cNvCxnSpPr/>
          <p:nvPr/>
        </p:nvCxnSpPr>
        <p:spPr>
          <a:xfrm>
            <a:off x="1127448" y="1548819"/>
            <a:ext cx="0" cy="39604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7447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0c140ab796787641c22a2c0868cc1995a5b960"/>
</p:tagLst>
</file>

<file path=ppt/theme/theme1.xml><?xml version="1.0" encoding="utf-8"?>
<a:theme xmlns:a="http://schemas.openxmlformats.org/drawingml/2006/main" name="PIAGET">
  <a:themeElements>
    <a:clrScheme name="TrésorCC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CE5"/>
      </a:accent1>
      <a:accent2>
        <a:srgbClr val="FE154A"/>
      </a:accent2>
      <a:accent3>
        <a:srgbClr val="697E93"/>
      </a:accent3>
      <a:accent4>
        <a:srgbClr val="15C7D2"/>
      </a:accent4>
      <a:accent5>
        <a:srgbClr val="FFC000"/>
      </a:accent5>
      <a:accent6>
        <a:srgbClr val="70AD47"/>
      </a:accent6>
      <a:hlink>
        <a:srgbClr val="006CE5"/>
      </a:hlink>
      <a:folHlink>
        <a:srgbClr val="006CE5"/>
      </a:folHlink>
    </a:clrScheme>
    <a:fontScheme name="Piaget">
      <a:majorFont>
        <a:latin typeface="Calisto MT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IAGET">
  <a:themeElements>
    <a:clrScheme name="TrésorCC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154A"/>
      </a:accent1>
      <a:accent2>
        <a:srgbClr val="006CE5"/>
      </a:accent2>
      <a:accent3>
        <a:srgbClr val="697E93"/>
      </a:accent3>
      <a:accent4>
        <a:srgbClr val="15C7D2"/>
      </a:accent4>
      <a:accent5>
        <a:srgbClr val="FFC000"/>
      </a:accent5>
      <a:accent6>
        <a:srgbClr val="70AD47"/>
      </a:accent6>
      <a:hlink>
        <a:srgbClr val="006CE5"/>
      </a:hlink>
      <a:folHlink>
        <a:srgbClr val="006CE5"/>
      </a:folHlink>
    </a:clrScheme>
    <a:fontScheme name="Piaget">
      <a:majorFont>
        <a:latin typeface="Calisto MT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852BC0C5B5547A459CEDF62CA3267" ma:contentTypeVersion="1" ma:contentTypeDescription="Crée un document." ma:contentTypeScope="" ma:versionID="9abeda45102aa330dcda7462ffea46cd">
  <xsd:schema xmlns:xsd="http://www.w3.org/2001/XMLSchema" xmlns:xs="http://www.w3.org/2001/XMLSchema" xmlns:p="http://schemas.microsoft.com/office/2006/metadata/properties" xmlns:ns2="dedc6476-5dc5-4e85-a189-fa8f8d99b319" targetNamespace="http://schemas.microsoft.com/office/2006/metadata/properties" ma:root="true" ma:fieldsID="ae9b4514baedfa790b6c2ddc0c6accfa" ns2:_="">
    <xsd:import namespace="dedc6476-5dc5-4e85-a189-fa8f8d99b319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c6476-5dc5-4e85-a189-fa8f8d99b31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7884AE-0C04-4F52-A9CB-14E6160706C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dedc6476-5dc5-4e85-a189-fa8f8d99b319"/>
    <ds:schemaRef ds:uri="http://schemas.microsoft.com/office/2006/documentManagement/typ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B09E682-AFC8-4006-A969-0E5A96983D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B7E436-BFBE-4817-B935-3B17B8DA8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dc6476-5dc5-4e85-a189-fa8f8d99b3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846</Words>
  <Application>Microsoft Office PowerPoint</Application>
  <PresentationFormat>Grand écran</PresentationFormat>
  <Paragraphs>93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20" baseType="lpstr">
      <vt:lpstr>Arial</vt:lpstr>
      <vt:lpstr>Calibri</vt:lpstr>
      <vt:lpstr>Calisto MT</vt:lpstr>
      <vt:lpstr>Helvetica</vt:lpstr>
      <vt:lpstr>Segoe UI</vt:lpstr>
      <vt:lpstr>Segoe UI Historic</vt:lpstr>
      <vt:lpstr>Segoe UI Semilight</vt:lpstr>
      <vt:lpstr>Segoe UI Symbol</vt:lpstr>
      <vt:lpstr>Times New Roman</vt:lpstr>
      <vt:lpstr>Wingdings</vt:lpstr>
      <vt:lpstr>Wingdings 3</vt:lpstr>
      <vt:lpstr>PIAGET</vt:lpstr>
      <vt:lpstr>1_PIAGET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:description/>
  <cp:lastModifiedBy/>
  <cp:revision>1</cp:revision>
  <dcterms:created xsi:type="dcterms:W3CDTF">2018-10-17T07:48:17Z</dcterms:created>
  <dcterms:modified xsi:type="dcterms:W3CDTF">2020-04-21T07:29:49Z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0x0101009BB852BC0C5B5547A459CEDF62CA3267</vt:lpwstr>
  </property>
</Properties>
</file>