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8"/>
  </p:notesMasterIdLst>
  <p:handoutMasterIdLst>
    <p:handoutMasterId r:id="rId9"/>
  </p:handoutMasterIdLst>
  <p:sldIdLst>
    <p:sldId id="331" r:id="rId5"/>
    <p:sldId id="390" r:id="rId6"/>
    <p:sldId id="416" r:id="rId7"/>
  </p:sldIdLst>
  <p:sldSz cx="12192000" cy="6858000"/>
  <p:notesSz cx="6742113" cy="98758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7C1"/>
    <a:srgbClr val="2D2D5A"/>
    <a:srgbClr val="22346E"/>
    <a:srgbClr val="5C6871"/>
    <a:srgbClr val="C8E2F3"/>
    <a:srgbClr val="33B2E5"/>
    <a:srgbClr val="313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9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DFEFA12-9C53-8544-90FC-249EA7B8E2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49DFC1-1BD8-7A49-AA57-218B2A388F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CA56-E116-104C-AA45-660A8834DC24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E2E840-97E0-4042-A246-71C64FFE63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7E51F9-FADD-2545-AA24-F79BE0020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053CC-FA64-CF47-9159-CB7EAFADC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721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6E6C-3BC5-7E43-8FE3-A1A60A77DEEE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E567A-7FA6-8247-B468-D1FB7DC073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6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2976563" y="2338028"/>
            <a:ext cx="2346325" cy="318907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2976563" y="2812756"/>
            <a:ext cx="8970962" cy="1206500"/>
          </a:xfrm>
        </p:spPr>
        <p:txBody>
          <a:bodyPr>
            <a:norm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nl-NL" dirty="0"/>
              <a:t>Titel presentatie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B8003C4-BE5B-2E4A-84EB-75B334B1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626F73-E8F2-F94D-BE81-2B1FD82960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08" y="5757737"/>
            <a:ext cx="3071191" cy="949161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B3B93B70-2D5B-3845-B230-56FF0B64D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6563" y="4640115"/>
            <a:ext cx="5262976" cy="365125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nl-NL" b="0" dirty="0"/>
              <a:t>T.b.v.	: Klantnaam</a:t>
            </a:r>
            <a:br>
              <a:rPr lang="nl-NL" b="0" dirty="0"/>
            </a:br>
            <a:r>
              <a:rPr lang="nl-NL" b="0" dirty="0"/>
              <a:t>Door	: Voornaam Achternaam</a:t>
            </a:r>
            <a:br>
              <a:rPr lang="nl-NL" b="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39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aan te 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pic>
        <p:nvPicPr>
          <p:cNvPr id="2056" name="Picture 8" descr="Gerelateerde afbeeldi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460" y="1522265"/>
            <a:ext cx="8361079" cy="501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media 7"/>
          <p:cNvSpPr>
            <a:spLocks noGrp="1"/>
          </p:cNvSpPr>
          <p:nvPr>
            <p:ph type="media" sz="quarter" idx="13"/>
          </p:nvPr>
        </p:nvSpPr>
        <p:spPr>
          <a:xfrm>
            <a:off x="3067050" y="1971675"/>
            <a:ext cx="6048375" cy="377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media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1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relateerde afbeeldi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979738"/>
            <a:ext cx="5627687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aan te passen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6867525" y="3276600"/>
            <a:ext cx="4086225" cy="255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18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aan te passen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702945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pic>
        <p:nvPicPr>
          <p:cNvPr id="3074" name="Picture 2" descr="Afbeeldingsresultaat voor iphone 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650" y="22002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8963025" y="2295525"/>
            <a:ext cx="1609725" cy="3495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98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aan te passen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70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media 4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media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00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CCD4E-7027-1A40-866B-E612781C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252349-F117-2844-A3A2-BC578AAB3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F7C0639-22B3-7041-A440-9AC123A7329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86696"/>
              </p:ext>
            </p:extLst>
          </p:nvPr>
        </p:nvGraphicFramePr>
        <p:xfrm>
          <a:off x="1447800" y="2228850"/>
          <a:ext cx="9093200" cy="29910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73300">
                  <a:extLst>
                    <a:ext uri="{9D8B030D-6E8A-4147-A177-3AD203B41FA5}">
                      <a16:colId xmlns:a16="http://schemas.microsoft.com/office/drawing/2014/main" val="2174416318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83837005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4071645588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235740226"/>
                    </a:ext>
                  </a:extLst>
                </a:gridCol>
              </a:tblGrid>
              <a:tr h="373883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891165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90067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52837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endParaRPr lang="nl-NL" b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21183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91762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59530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07547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rgbClr val="5C687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0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78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ebouw, paraplu&#10;&#10;Automatisch gegenereerde beschrijving">
            <a:extLst>
              <a:ext uri="{FF2B5EF4-FFF2-40B4-BE49-F238E27FC236}">
                <a16:creationId xmlns:a16="http://schemas.microsoft.com/office/drawing/2014/main" id="{BA831339-F409-4550-BD98-03A5EC5DE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102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Rechthoek 1"/>
          <p:cNvSpPr/>
          <p:nvPr userDrawn="1"/>
        </p:nvSpPr>
        <p:spPr>
          <a:xfrm>
            <a:off x="0" y="1766887"/>
            <a:ext cx="12192000" cy="3533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 userDrawn="1"/>
        </p:nvSpPr>
        <p:spPr>
          <a:xfrm>
            <a:off x="342900" y="2418288"/>
            <a:ext cx="8220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/>
              <a:t>Thank</a:t>
            </a:r>
            <a:r>
              <a:rPr lang="nl-NL" sz="4400" b="1" dirty="0"/>
              <a:t> </a:t>
            </a:r>
            <a:r>
              <a:rPr lang="nl-NL" sz="4400" b="1" dirty="0" err="1"/>
              <a:t>you</a:t>
            </a:r>
            <a:r>
              <a:rPr lang="nl-NL" sz="4400" b="1" dirty="0"/>
              <a:t>!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911265"/>
            <a:ext cx="2914650" cy="901963"/>
          </a:xfrm>
          <a:prstGeom prst="rect">
            <a:avLst/>
          </a:prstGeom>
        </p:spPr>
      </p:pic>
      <p:cxnSp>
        <p:nvCxnSpPr>
          <p:cNvPr id="8" name="Rechte verbindingslijn 7"/>
          <p:cNvCxnSpPr>
            <a:cxnSpLocks/>
          </p:cNvCxnSpPr>
          <p:nvPr userDrawn="1"/>
        </p:nvCxnSpPr>
        <p:spPr>
          <a:xfrm>
            <a:off x="3971925" y="3872772"/>
            <a:ext cx="0" cy="1143000"/>
          </a:xfrm>
          <a:prstGeom prst="line">
            <a:avLst/>
          </a:prstGeom>
          <a:ln w="28575">
            <a:solidFill>
              <a:srgbClr val="223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57750" y="3872772"/>
            <a:ext cx="6924675" cy="1143000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/>
            </a:lvl1pPr>
          </a:lstStyle>
          <a:p>
            <a:pPr lvl="0"/>
            <a:r>
              <a:rPr lang="nl-NL" dirty="0"/>
              <a:t>Voornaam Achternaam</a:t>
            </a:r>
          </a:p>
          <a:p>
            <a:pPr lvl="0"/>
            <a:r>
              <a:rPr lang="nl-NL" dirty="0"/>
              <a:t>Emailadres | Telefoonnummer</a:t>
            </a:r>
          </a:p>
          <a:p>
            <a:pPr lvl="0"/>
            <a:r>
              <a:rPr lang="nl-NL" dirty="0" err="1"/>
              <a:t>www.montaepartners.nl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06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angepaste indeling">
    <p:bg>
      <p:bgPr>
        <a:blipFill dpi="0" rotWithShape="1">
          <a:blip r:embed="rId2" cstate="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D927E8-25C4-594B-8E02-DC737A5627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A27E63-3C0A-4940-872E-BF6E24FE6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768" y="1562705"/>
            <a:ext cx="8832463" cy="2729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4034C9C-8FB3-5E43-BE05-DA826016EC46}"/>
              </a:ext>
            </a:extLst>
          </p:cNvPr>
          <p:cNvSpPr txBox="1"/>
          <p:nvPr userDrawn="1"/>
        </p:nvSpPr>
        <p:spPr>
          <a:xfrm>
            <a:off x="1823883" y="4622428"/>
            <a:ext cx="8544232" cy="672867"/>
          </a:xfrm>
          <a:prstGeom prst="rect">
            <a:avLst/>
          </a:prstGeom>
          <a:noFill/>
        </p:spPr>
        <p:txBody>
          <a:bodyPr wrap="square" tIns="72000" rtlCol="0" anchor="ctr" anchorCtr="0">
            <a:spAutoFit/>
          </a:bodyPr>
          <a:lstStyle/>
          <a:p>
            <a:pPr algn="ctr"/>
            <a:r>
              <a:rPr lang="nl-NL" sz="3600" dirty="0" err="1">
                <a:solidFill>
                  <a:schemeClr val="tx2"/>
                </a:solidFill>
              </a:rPr>
              <a:t>Innovative</a:t>
            </a:r>
            <a:r>
              <a:rPr lang="nl-NL" sz="3600" dirty="0">
                <a:solidFill>
                  <a:schemeClr val="tx2"/>
                </a:solidFill>
              </a:rPr>
              <a:t> &amp; </a:t>
            </a:r>
            <a:r>
              <a:rPr lang="nl-NL" sz="3600" dirty="0" err="1">
                <a:solidFill>
                  <a:schemeClr val="tx2"/>
                </a:solidFill>
              </a:rPr>
              <a:t>connecting</a:t>
            </a:r>
            <a:endParaRPr lang="nl-NL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8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980987" y="2678113"/>
            <a:ext cx="5476875" cy="727075"/>
          </a:xfrm>
        </p:spPr>
        <p:txBody>
          <a:bodyPr>
            <a:normAutofit/>
          </a:bodyPr>
          <a:lstStyle>
            <a:lvl1pPr marL="0" indent="0" algn="r">
              <a:buNone/>
              <a:defRPr sz="3600" b="1" baseline="0">
                <a:solidFill>
                  <a:srgbClr val="5C6871"/>
                </a:solidFill>
              </a:defRPr>
            </a:lvl1pPr>
          </a:lstStyle>
          <a:p>
            <a:pPr lvl="0"/>
            <a:r>
              <a:rPr lang="nl-NL" dirty="0"/>
              <a:t>Hier de kop</a:t>
            </a:r>
          </a:p>
        </p:txBody>
      </p:sp>
      <p:sp>
        <p:nvSpPr>
          <p:cNvPr id="5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80988" y="3405188"/>
            <a:ext cx="5477588" cy="47625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rgbClr val="33B2E5"/>
                </a:solidFill>
              </a:defRPr>
            </a:lvl1pPr>
          </a:lstStyle>
          <a:p>
            <a:pPr lvl="0"/>
            <a:r>
              <a:rPr lang="nl-NL" dirty="0"/>
              <a:t>HIER DE SUBKOP</a:t>
            </a:r>
          </a:p>
        </p:txBody>
      </p:sp>
    </p:spTree>
    <p:extLst>
      <p:ext uri="{BB962C8B-B14F-4D97-AF65-F5344CB8AC3E}">
        <p14:creationId xmlns:p14="http://schemas.microsoft.com/office/powerpoint/2010/main" val="395904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2000">
                <a:srgbClr val="22346E">
                  <a:alpha val="75000"/>
                </a:srgbClr>
              </a:gs>
              <a:gs pos="50000">
                <a:srgbClr val="1587C1">
                  <a:alpha val="75000"/>
                </a:srgbClr>
              </a:gs>
              <a:gs pos="79000">
                <a:srgbClr val="33B2E5">
                  <a:alpha val="75000"/>
                </a:srgbClr>
              </a:gs>
              <a:gs pos="100000">
                <a:srgbClr val="C8E2F3">
                  <a:alpha val="8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980987" y="2678113"/>
            <a:ext cx="5476875" cy="727075"/>
          </a:xfrm>
        </p:spPr>
        <p:txBody>
          <a:bodyPr>
            <a:normAutofit/>
          </a:bodyPr>
          <a:lstStyle>
            <a:lvl1pPr marL="0" indent="0" algn="r">
              <a:buNone/>
              <a:defRPr sz="3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Hier de kop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80988" y="3405188"/>
            <a:ext cx="5477588" cy="47625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HIER DE SUBKOP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CA6F3C2-A4B5-A446-8789-D4CA008BB696}"/>
              </a:ext>
            </a:extLst>
          </p:cNvPr>
          <p:cNvSpPr/>
          <p:nvPr userDrawn="1"/>
        </p:nvSpPr>
        <p:spPr>
          <a:xfrm>
            <a:off x="11954108" y="0"/>
            <a:ext cx="245976" cy="6858000"/>
          </a:xfrm>
          <a:prstGeom prst="rect">
            <a:avLst/>
          </a:prstGeom>
          <a:solidFill>
            <a:srgbClr val="22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92CC0A-A75E-8843-BA57-DA02D5FBB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6122" y="136525"/>
            <a:ext cx="594094" cy="8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2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aan te passen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6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17968-4B57-1D40-B283-1A7A1839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6BBCB15-8202-644C-9965-EBA78E519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CEDBA0A-D6B0-4C48-8EEA-AF09813593B3}"/>
              </a:ext>
            </a:extLst>
          </p:cNvPr>
          <p:cNvSpPr/>
          <p:nvPr userDrawn="1"/>
        </p:nvSpPr>
        <p:spPr>
          <a:xfrm>
            <a:off x="11954108" y="0"/>
            <a:ext cx="245976" cy="6858000"/>
          </a:xfrm>
          <a:prstGeom prst="rect">
            <a:avLst/>
          </a:prstGeom>
          <a:solidFill>
            <a:srgbClr val="22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025D79-0697-A146-B95C-83FE239CC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6122" y="136525"/>
            <a:ext cx="594094" cy="8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B1872-126E-F449-A222-2C2FEE86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1640B4-74E7-1140-8C4A-5F6039E57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7DB42F-563F-5B4E-B669-2C0E40327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" y="2596560"/>
            <a:ext cx="597571" cy="48825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0E2088-5E0C-2F4C-B34F-9039F06CF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02744" y="3009406"/>
            <a:ext cx="839347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DB55272-CABF-3047-AE4F-8D810AFA1F8F}"/>
              </a:ext>
            </a:extLst>
          </p:cNvPr>
          <p:cNvSpPr/>
          <p:nvPr userDrawn="1"/>
        </p:nvSpPr>
        <p:spPr>
          <a:xfrm>
            <a:off x="11954108" y="0"/>
            <a:ext cx="245976" cy="6858000"/>
          </a:xfrm>
          <a:prstGeom prst="rect">
            <a:avLst/>
          </a:prstGeom>
          <a:solidFill>
            <a:srgbClr val="22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16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aan te passen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77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aan te passen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2200" y="365125"/>
            <a:ext cx="5181600" cy="58118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aan te passen</a:t>
            </a:r>
          </a:p>
        </p:txBody>
      </p:sp>
    </p:spTree>
    <p:extLst>
      <p:ext uri="{BB962C8B-B14F-4D97-AF65-F5344CB8AC3E}">
        <p14:creationId xmlns:p14="http://schemas.microsoft.com/office/powerpoint/2010/main" val="359059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3175-8DB4-4193-823D-45667EC923B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" y="2596560"/>
            <a:ext cx="597571" cy="488253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02744" y="3009406"/>
            <a:ext cx="839347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257B575-B573-2B45-BCDD-B1CB3589BCD2}"/>
              </a:ext>
            </a:extLst>
          </p:cNvPr>
          <p:cNvSpPr/>
          <p:nvPr/>
        </p:nvSpPr>
        <p:spPr>
          <a:xfrm>
            <a:off x="11954108" y="0"/>
            <a:ext cx="245976" cy="6858000"/>
          </a:xfrm>
          <a:prstGeom prst="rect">
            <a:avLst/>
          </a:prstGeom>
          <a:solidFill>
            <a:srgbClr val="22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6F9166E-8373-0849-B75C-A0A94ECFA2E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6122" y="136525"/>
            <a:ext cx="594094" cy="8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6" r:id="rId2"/>
    <p:sldLayoutId id="2147483675" r:id="rId3"/>
    <p:sldLayoutId id="2147483676" r:id="rId4"/>
    <p:sldLayoutId id="2147483670" r:id="rId5"/>
    <p:sldLayoutId id="2147483688" r:id="rId6"/>
    <p:sldLayoutId id="2147483687" r:id="rId7"/>
    <p:sldLayoutId id="2147483680" r:id="rId8"/>
    <p:sldLayoutId id="2147483674" r:id="rId9"/>
    <p:sldLayoutId id="2147483681" r:id="rId10"/>
    <p:sldLayoutId id="2147483679" r:id="rId11"/>
    <p:sldLayoutId id="2147483682" r:id="rId12"/>
    <p:sldLayoutId id="2147483672" r:id="rId13"/>
    <p:sldLayoutId id="2147483683" r:id="rId14"/>
    <p:sldLayoutId id="2147483684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587C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87C1"/>
        </a:buClr>
        <a:buFont typeface="Systeemlettertyp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87C1"/>
        </a:buClr>
        <a:buFont typeface="Systeemlettertyp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87C1"/>
        </a:buClr>
        <a:buFont typeface="Systeemlettertyp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87C1"/>
        </a:buClr>
        <a:buFont typeface="Systeemlettertyp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Maarten.reesink@montaepartner.nl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12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989A0-F12A-344E-B50F-5D468D40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47" y="354754"/>
            <a:ext cx="10515600" cy="719193"/>
          </a:xfrm>
        </p:spPr>
        <p:txBody>
          <a:bodyPr>
            <a:normAutofit/>
          </a:bodyPr>
          <a:lstStyle/>
          <a:p>
            <a:r>
              <a:rPr lang="nl-NL" sz="3000" dirty="0"/>
              <a:t>Montae &amp; Partners – </a:t>
            </a:r>
            <a:r>
              <a:rPr lang="nl-NL" sz="3000" dirty="0" err="1"/>
              <a:t>Our</a:t>
            </a:r>
            <a:r>
              <a:rPr lang="nl-NL" sz="3000" dirty="0"/>
              <a:t> services</a:t>
            </a:r>
          </a:p>
        </p:txBody>
      </p:sp>
      <p:sp>
        <p:nvSpPr>
          <p:cNvPr id="4" name="Tekstvak 3">
            <a:hlinkClick r:id="" action="ppaction://noaction"/>
            <a:extLst>
              <a:ext uri="{FF2B5EF4-FFF2-40B4-BE49-F238E27FC236}">
                <a16:creationId xmlns:a16="http://schemas.microsoft.com/office/drawing/2014/main" id="{C3A9E088-A892-094B-B384-9B01D506D634}"/>
              </a:ext>
            </a:extLst>
          </p:cNvPr>
          <p:cNvSpPr txBox="1"/>
          <p:nvPr/>
        </p:nvSpPr>
        <p:spPr>
          <a:xfrm>
            <a:off x="8178068" y="3068482"/>
            <a:ext cx="3410855" cy="510778"/>
          </a:xfrm>
          <a:prstGeom prst="roundRect">
            <a:avLst/>
          </a:prstGeom>
          <a:solidFill>
            <a:srgbClr val="22346E"/>
          </a:solidFill>
          <a:ln w="28575" cap="flat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</a:rPr>
              <a:t>Works councils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2F3E2F5-9027-C047-BBAC-4D4738D8CF88}"/>
              </a:ext>
            </a:extLst>
          </p:cNvPr>
          <p:cNvSpPr txBox="1"/>
          <p:nvPr/>
        </p:nvSpPr>
        <p:spPr>
          <a:xfrm>
            <a:off x="4467672" y="3066141"/>
            <a:ext cx="3410855" cy="510778"/>
          </a:xfrm>
          <a:prstGeom prst="roundRect">
            <a:avLst/>
          </a:prstGeom>
          <a:solidFill>
            <a:srgbClr val="1587C1"/>
          </a:solidFill>
          <a:ln w="28575" cap="flat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</a:rPr>
              <a:t>Pension funds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78110B5-5D4D-FE43-A6A4-3EB339D1EAF3}"/>
              </a:ext>
            </a:extLst>
          </p:cNvPr>
          <p:cNvSpPr txBox="1"/>
          <p:nvPr/>
        </p:nvSpPr>
        <p:spPr>
          <a:xfrm>
            <a:off x="787212" y="3066141"/>
            <a:ext cx="3410855" cy="510778"/>
          </a:xfrm>
          <a:prstGeom prst="roundRect">
            <a:avLst/>
          </a:prstGeom>
          <a:solidFill>
            <a:srgbClr val="33B2E5"/>
          </a:solidFill>
          <a:ln w="28575" cap="flat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</a:rPr>
              <a:t>Employers</a:t>
            </a:r>
            <a:r>
              <a:rPr lang="nl-NL" sz="2400" dirty="0">
                <a:solidFill>
                  <a:schemeClr val="bg2"/>
                </a:solidFill>
              </a:rPr>
              <a:t> </a:t>
            </a:r>
            <a:r>
              <a:rPr lang="nl-NL" sz="2000" dirty="0">
                <a:solidFill>
                  <a:schemeClr val="bg2"/>
                </a:solidFill>
              </a:rPr>
              <a:t>(HR partner)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10" name="Tekstvak 9">
            <a:hlinkClick r:id="" action="ppaction://noaction"/>
            <a:extLst>
              <a:ext uri="{FF2B5EF4-FFF2-40B4-BE49-F238E27FC236}">
                <a16:creationId xmlns:a16="http://schemas.microsoft.com/office/drawing/2014/main" id="{96E75EC0-1FCC-DB49-BAEE-A5417339F8BB}"/>
              </a:ext>
            </a:extLst>
          </p:cNvPr>
          <p:cNvSpPr txBox="1"/>
          <p:nvPr/>
        </p:nvSpPr>
        <p:spPr>
          <a:xfrm>
            <a:off x="8193860" y="3755570"/>
            <a:ext cx="3410855" cy="581977"/>
          </a:xfrm>
          <a:prstGeom prst="roundRect">
            <a:avLst/>
          </a:prstGeom>
          <a:noFill/>
          <a:ln w="28575" cap="flat">
            <a:solidFill>
              <a:srgbClr val="1587C1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b="1" dirty="0">
                <a:solidFill>
                  <a:srgbClr val="5C6871"/>
                </a:solidFill>
              </a:rPr>
              <a:t>Consultancy &amp; training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65F6A6F-59D1-CB40-AA9F-0AE8D25CC776}"/>
              </a:ext>
            </a:extLst>
          </p:cNvPr>
          <p:cNvSpPr txBox="1"/>
          <p:nvPr/>
        </p:nvSpPr>
        <p:spPr>
          <a:xfrm>
            <a:off x="4490536" y="3755570"/>
            <a:ext cx="3410855" cy="581977"/>
          </a:xfrm>
          <a:prstGeom prst="roundRect">
            <a:avLst/>
          </a:prstGeom>
          <a:noFill/>
          <a:ln w="28575" cap="flat">
            <a:solidFill>
              <a:srgbClr val="1587C1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b="1" dirty="0">
                <a:solidFill>
                  <a:srgbClr val="5C6871"/>
                </a:solidFill>
              </a:rPr>
              <a:t>Consultancy &amp; management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A0F7A98-496E-C947-B318-2480A1BF9AA9}"/>
              </a:ext>
            </a:extLst>
          </p:cNvPr>
          <p:cNvSpPr txBox="1"/>
          <p:nvPr/>
        </p:nvSpPr>
        <p:spPr>
          <a:xfrm>
            <a:off x="787212" y="3755570"/>
            <a:ext cx="3410855" cy="584458"/>
          </a:xfrm>
          <a:prstGeom prst="roundRect">
            <a:avLst/>
          </a:prstGeom>
          <a:noFill/>
          <a:ln w="28575" cap="flat">
            <a:solidFill>
              <a:srgbClr val="1587C1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b="1" dirty="0">
                <a:solidFill>
                  <a:srgbClr val="5C6871"/>
                </a:solidFill>
              </a:rPr>
              <a:t>Consultancy &amp; management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F25E8D5-FDAD-0A4A-99E8-9E72250C3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225" y="1461151"/>
            <a:ext cx="1523549" cy="135107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655A3E2-A6DB-5A43-B90D-657F16120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168" y="1461151"/>
            <a:ext cx="506942" cy="1414798"/>
          </a:xfrm>
          <a:prstGeom prst="rect">
            <a:avLst/>
          </a:prstGeom>
        </p:spPr>
      </p:pic>
      <p:sp>
        <p:nvSpPr>
          <p:cNvPr id="13" name="Tekstvak 12">
            <a:hlinkClick r:id="" action="ppaction://noaction"/>
            <a:extLst>
              <a:ext uri="{FF2B5EF4-FFF2-40B4-BE49-F238E27FC236}">
                <a16:creationId xmlns:a16="http://schemas.microsoft.com/office/drawing/2014/main" id="{78F16E35-1E46-9141-B738-2A4BC5D24A52}"/>
              </a:ext>
            </a:extLst>
          </p:cNvPr>
          <p:cNvSpPr txBox="1"/>
          <p:nvPr/>
        </p:nvSpPr>
        <p:spPr>
          <a:xfrm>
            <a:off x="687247" y="5961182"/>
            <a:ext cx="10817503" cy="442674"/>
          </a:xfrm>
          <a:prstGeom prst="roundRect">
            <a:avLst/>
          </a:prstGeom>
          <a:solidFill>
            <a:srgbClr val="5C6871"/>
          </a:solidFill>
          <a:ln w="28575" cap="flat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2"/>
                </a:solidFill>
              </a:rPr>
              <a:t>IT Tools: </a:t>
            </a:r>
            <a:r>
              <a:rPr lang="nl-NL" sz="2000" b="1" dirty="0" err="1">
                <a:solidFill>
                  <a:schemeClr val="bg2"/>
                </a:solidFill>
              </a:rPr>
              <a:t>RiskProfiler</a:t>
            </a:r>
            <a:r>
              <a:rPr lang="nl-NL" sz="2000" b="1" dirty="0">
                <a:solidFill>
                  <a:schemeClr val="bg2"/>
                </a:solidFill>
              </a:rPr>
              <a:t>, Learnster </a:t>
            </a:r>
            <a:r>
              <a:rPr lang="nl-NL" sz="2000" b="1" dirty="0" err="1">
                <a:solidFill>
                  <a:schemeClr val="bg2"/>
                </a:solidFill>
              </a:rPr>
              <a:t>and</a:t>
            </a:r>
            <a:r>
              <a:rPr lang="nl-NL" sz="2000" b="1" dirty="0">
                <a:solidFill>
                  <a:schemeClr val="bg2"/>
                </a:solidFill>
              </a:rPr>
              <a:t> Heartpace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556F21-3B51-AC4C-9B0F-5E8A39615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01" y="1365120"/>
            <a:ext cx="1719127" cy="1640047"/>
          </a:xfrm>
          <a:prstGeom prst="rect">
            <a:avLst/>
          </a:prstGeom>
        </p:spPr>
      </p:pic>
      <p:sp>
        <p:nvSpPr>
          <p:cNvPr id="7" name="Tekstvak 6">
            <a:hlinkClick r:id="" action="ppaction://noaction"/>
            <a:extLst>
              <a:ext uri="{FF2B5EF4-FFF2-40B4-BE49-F238E27FC236}">
                <a16:creationId xmlns:a16="http://schemas.microsoft.com/office/drawing/2014/main" id="{1B0B4686-9D55-8047-95B4-CC9C604DDB58}"/>
              </a:ext>
            </a:extLst>
          </p:cNvPr>
          <p:cNvSpPr txBox="1"/>
          <p:nvPr/>
        </p:nvSpPr>
        <p:spPr>
          <a:xfrm>
            <a:off x="787212" y="4412323"/>
            <a:ext cx="3410855" cy="408623"/>
          </a:xfrm>
          <a:prstGeom prst="roundRect">
            <a:avLst/>
          </a:prstGeom>
          <a:noFill/>
          <a:ln w="28575">
            <a:solidFill>
              <a:srgbClr val="C8E2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Pension</a:t>
            </a:r>
          </a:p>
        </p:txBody>
      </p:sp>
      <p:sp>
        <p:nvSpPr>
          <p:cNvPr id="16" name="Tekstvak 15">
            <a:hlinkClick r:id="" action="ppaction://noaction"/>
            <a:extLst>
              <a:ext uri="{FF2B5EF4-FFF2-40B4-BE49-F238E27FC236}">
                <a16:creationId xmlns:a16="http://schemas.microsoft.com/office/drawing/2014/main" id="{EF2C952B-C1E3-A446-BDD3-25978FF192ED}"/>
              </a:ext>
            </a:extLst>
          </p:cNvPr>
          <p:cNvSpPr txBox="1"/>
          <p:nvPr/>
        </p:nvSpPr>
        <p:spPr>
          <a:xfrm>
            <a:off x="787212" y="4884141"/>
            <a:ext cx="3410855" cy="408623"/>
          </a:xfrm>
          <a:prstGeom prst="roundRect">
            <a:avLst/>
          </a:prstGeom>
          <a:noFill/>
          <a:ln w="28575">
            <a:solidFill>
              <a:srgbClr val="C8E2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Health &amp; </a:t>
            </a:r>
            <a:r>
              <a:rPr lang="nl-NL" dirty="0" err="1"/>
              <a:t>Disability</a:t>
            </a:r>
            <a:endParaRPr lang="nl-NL" dirty="0"/>
          </a:p>
        </p:txBody>
      </p:sp>
      <p:sp>
        <p:nvSpPr>
          <p:cNvPr id="17" name="Tekstvak 16">
            <a:hlinkClick r:id="" action="ppaction://noaction"/>
            <a:extLst>
              <a:ext uri="{FF2B5EF4-FFF2-40B4-BE49-F238E27FC236}">
                <a16:creationId xmlns:a16="http://schemas.microsoft.com/office/drawing/2014/main" id="{CC7822EA-9429-D641-84CF-C3FCCD97829E}"/>
              </a:ext>
            </a:extLst>
          </p:cNvPr>
          <p:cNvSpPr txBox="1"/>
          <p:nvPr/>
        </p:nvSpPr>
        <p:spPr>
          <a:xfrm>
            <a:off x="787212" y="5365059"/>
            <a:ext cx="3410855" cy="408623"/>
          </a:xfrm>
          <a:prstGeom prst="roundRect">
            <a:avLst/>
          </a:prstGeom>
          <a:noFill/>
          <a:ln w="28575">
            <a:solidFill>
              <a:srgbClr val="C8E2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Global </a:t>
            </a:r>
            <a:r>
              <a:rPr lang="nl-NL" dirty="0" err="1"/>
              <a:t>Mobility</a:t>
            </a:r>
            <a:r>
              <a:rPr lang="nl-NL" dirty="0"/>
              <a:t> Program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BD00DE7-8DCF-754F-B587-3FAD5D0919AE}"/>
              </a:ext>
            </a:extLst>
          </p:cNvPr>
          <p:cNvSpPr txBox="1"/>
          <p:nvPr/>
        </p:nvSpPr>
        <p:spPr>
          <a:xfrm>
            <a:off x="4490536" y="4409842"/>
            <a:ext cx="3410855" cy="408623"/>
          </a:xfrm>
          <a:prstGeom prst="roundRect">
            <a:avLst/>
          </a:prstGeom>
          <a:noFill/>
          <a:ln w="28575">
            <a:solidFill>
              <a:srgbClr val="C8E2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Boardsupport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D50A975-FACF-9540-BF0B-A30A4BECB99F}"/>
              </a:ext>
            </a:extLst>
          </p:cNvPr>
          <p:cNvSpPr txBox="1"/>
          <p:nvPr/>
        </p:nvSpPr>
        <p:spPr>
          <a:xfrm>
            <a:off x="4490536" y="4881660"/>
            <a:ext cx="3410855" cy="408623"/>
          </a:xfrm>
          <a:prstGeom prst="roundRect">
            <a:avLst/>
          </a:prstGeom>
          <a:noFill/>
          <a:ln w="28575">
            <a:solidFill>
              <a:srgbClr val="C8E2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Governance &amp; </a:t>
            </a:r>
            <a:r>
              <a:rPr lang="nl-NL" dirty="0" err="1"/>
              <a:t>Strategy</a:t>
            </a:r>
            <a:endParaRPr lang="nl-NL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3826ACC-41E1-414E-BE87-4D695E01327F}"/>
              </a:ext>
            </a:extLst>
          </p:cNvPr>
          <p:cNvSpPr txBox="1"/>
          <p:nvPr/>
        </p:nvSpPr>
        <p:spPr>
          <a:xfrm>
            <a:off x="4490536" y="5362578"/>
            <a:ext cx="3410855" cy="408623"/>
          </a:xfrm>
          <a:prstGeom prst="roundRect">
            <a:avLst/>
          </a:prstGeom>
          <a:noFill/>
          <a:ln w="28575">
            <a:solidFill>
              <a:srgbClr val="C8E2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Risk &amp; Investment</a:t>
            </a:r>
          </a:p>
        </p:txBody>
      </p:sp>
      <p:pic>
        <p:nvPicPr>
          <p:cNvPr id="19" name="Afbeelding 18">
            <a:hlinkClick r:id="" action="ppaction://noaction"/>
            <a:extLst>
              <a:ext uri="{FF2B5EF4-FFF2-40B4-BE49-F238E27FC236}">
                <a16:creationId xmlns:a16="http://schemas.microsoft.com/office/drawing/2014/main" id="{71D9A833-9A36-6A43-BB5F-48A0614CA9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6122" y="136525"/>
            <a:ext cx="594094" cy="8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6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CE2377-F5CE-4117-B33A-86E710AF6F49}"/>
              </a:ext>
            </a:extLst>
          </p:cNvPr>
          <p:cNvSpPr/>
          <p:nvPr/>
        </p:nvSpPr>
        <p:spPr>
          <a:xfrm>
            <a:off x="4420854" y="3429000"/>
            <a:ext cx="7467687" cy="13796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dirty="0"/>
          </a:p>
          <a:p>
            <a:endParaRPr lang="nl-NL" b="1" dirty="0"/>
          </a:p>
          <a:p>
            <a:endParaRPr lang="nl-NL" sz="2000" b="1" dirty="0"/>
          </a:p>
          <a:p>
            <a:r>
              <a:rPr lang="nl-NL" sz="2400" b="1" dirty="0"/>
              <a:t>Maarten Reesink</a:t>
            </a:r>
            <a:br>
              <a:rPr lang="nl-NL" sz="2000" b="1" dirty="0"/>
            </a:br>
            <a:r>
              <a:rPr lang="nl-NL" dirty="0">
                <a:hlinkClick r:id="rId2"/>
              </a:rPr>
              <a:t>Maarten.reesink@montaepartner.nl</a:t>
            </a:r>
            <a:br>
              <a:rPr lang="nl-NL" dirty="0"/>
            </a:br>
            <a:r>
              <a:rPr lang="nl-NL" dirty="0"/>
              <a:t>+31 (0)6 15 61 01 85</a:t>
            </a:r>
          </a:p>
          <a:p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A3ADCF-2149-4246-9CB3-B2CD7A01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032" y="2861050"/>
            <a:ext cx="1652484" cy="19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601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Montae &amp; Partners">
      <a:dk1>
        <a:srgbClr val="5C6871"/>
      </a:dk1>
      <a:lt1>
        <a:srgbClr val="5C6871"/>
      </a:lt1>
      <a:dk2>
        <a:srgbClr val="FFFFFF"/>
      </a:dk2>
      <a:lt2>
        <a:srgbClr val="FFFFFF"/>
      </a:lt2>
      <a:accent1>
        <a:srgbClr val="C8E1F3"/>
      </a:accent1>
      <a:accent2>
        <a:srgbClr val="46B2E5"/>
      </a:accent2>
      <a:accent3>
        <a:srgbClr val="3189C1"/>
      </a:accent3>
      <a:accent4>
        <a:srgbClr val="21346E"/>
      </a:accent4>
      <a:accent5>
        <a:srgbClr val="C8E1F3"/>
      </a:accent5>
      <a:accent6>
        <a:srgbClr val="000000"/>
      </a:accent6>
      <a:hlink>
        <a:srgbClr val="3189C1"/>
      </a:hlink>
      <a:folHlink>
        <a:srgbClr val="21346E"/>
      </a:folHlink>
    </a:clrScheme>
    <a:fontScheme name="Malgun kop- en hoofdtekst">
      <a:majorFont>
        <a:latin typeface="Calibri Light"/>
        <a:ea typeface=""/>
        <a:cs typeface=""/>
      </a:majorFont>
      <a:minorFont>
        <a:latin typeface="Malgun Gothic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6E98FBF6-A3A5-FC47-A679-331E30C0EDAF}" vid="{0D5C4D4D-A849-B846-BC25-FAC290FE5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e08d4e-6d3f-4aab-bc3d-dd74c408affb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4C55A789AFA4699E18DDC8B5171B9" ma:contentTypeVersion="9" ma:contentTypeDescription="Een nieuw document maken." ma:contentTypeScope="" ma:versionID="e6e8ab33192e1bd99b6beafc1e1cb0ae">
  <xsd:schema xmlns:xsd="http://www.w3.org/2001/XMLSchema" xmlns:xs="http://www.w3.org/2001/XMLSchema" xmlns:p="http://schemas.microsoft.com/office/2006/metadata/properties" xmlns:ns2="5ee08d4e-6d3f-4aab-bc3d-dd74c408affb" xmlns:ns3="7552464c-fa87-4faf-8764-63038af005de" targetNamespace="http://schemas.microsoft.com/office/2006/metadata/properties" ma:root="true" ma:fieldsID="6cb185277fb814acc82332a375fed235" ns2:_="" ns3:_="">
    <xsd:import namespace="5ee08d4e-6d3f-4aab-bc3d-dd74c408affb"/>
    <xsd:import namespace="7552464c-fa87-4faf-8764-63038af005d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08d4e-6d3f-4aab-bc3d-dd74c408affb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e735987-b883-4528-a6c9-01776339c7da}" ma:internalName="TaxCatchAll" ma:showField="CatchAllData" ma:web="5ee08d4e-6d3f-4aab-bc3d-dd74c408a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6e735987-b883-4528-a6c9-01776339c7da}" ma:internalName="TaxCatchAllLabel" ma:readOnly="true" ma:showField="CatchAllDataLabel" ma:web="5ee08d4e-6d3f-4aab-bc3d-dd74c408a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2464c-fa87-4faf-8764-63038af00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0F64F-46E7-4C3E-B6F4-53AEFBF3E9FD}">
  <ds:schemaRefs>
    <ds:schemaRef ds:uri="7552464c-fa87-4faf-8764-63038af005de"/>
    <ds:schemaRef ds:uri="http://purl.org/dc/terms/"/>
    <ds:schemaRef ds:uri="http://schemas.microsoft.com/office/2006/documentManagement/types"/>
    <ds:schemaRef ds:uri="5ee08d4e-6d3f-4aab-bc3d-dd74c408aff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762D51-6535-4199-99BB-1190459BE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C80F0C-0AE5-4BF5-8B60-E51397BD5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e08d4e-6d3f-4aab-bc3d-dd74c408affb"/>
    <ds:schemaRef ds:uri="7552464c-fa87-4faf-8764-63038af00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48</Words>
  <Application>Microsoft Office PowerPoint</Application>
  <PresentationFormat>Breedbeeld</PresentationFormat>
  <Paragraphs>18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Malgun Gothic</vt:lpstr>
      <vt:lpstr>Arial</vt:lpstr>
      <vt:lpstr>Calibri</vt:lpstr>
      <vt:lpstr>Systeemlettertype</vt:lpstr>
      <vt:lpstr>Aangepast ontwerp</vt:lpstr>
      <vt:lpstr>PowerPoint-presentatie</vt:lpstr>
      <vt:lpstr>Montae &amp; Partners – Our services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Nadia Stam</dc:creator>
  <cp:lastModifiedBy>Maarten Reesink</cp:lastModifiedBy>
  <cp:revision>91</cp:revision>
  <cp:lastPrinted>2020-01-07T12:16:59Z</cp:lastPrinted>
  <dcterms:created xsi:type="dcterms:W3CDTF">2019-12-19T08:45:42Z</dcterms:created>
  <dcterms:modified xsi:type="dcterms:W3CDTF">2020-05-06T14:47:57Z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0x010100A4B4C55A789AFA4699E18DDC8B5171B9</vt:lpwstr>
  </property>
</Properties>
</file>